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9906000" cx="6858000"/>
  <p:notesSz cx="6858000" cy="9144000"/>
  <p:embeddedFontLst>
    <p:embeddedFont>
      <p:font typeface="Raleway"/>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MjzcZ2aXf3ogP3M9ehuDxosW8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slide" Target="slides/slide1.xml"/><Relationship Id="rId19" Type="http://schemas.openxmlformats.org/officeDocument/2006/relationships/font" Target="fonts/Raleway-boldItalic.fntdata"/><Relationship Id="rId6" Type="http://schemas.openxmlformats.org/officeDocument/2006/relationships/slide" Target="slides/slide2.xml"/><Relationship Id="rId18" Type="http://schemas.openxmlformats.org/officeDocument/2006/relationships/font" Target="fonts/Raleway-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 name="Google Shape;14;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tuation cards" type="title">
  <p:cSld name="TITLE">
    <p:spTree>
      <p:nvGrpSpPr>
        <p:cNvPr id="17" name="Shape 17"/>
        <p:cNvGrpSpPr/>
        <p:nvPr/>
      </p:nvGrpSpPr>
      <p:grpSpPr>
        <a:xfrm>
          <a:off x="0" y="0"/>
          <a:ext cx="0" cy="0"/>
          <a:chOff x="0" y="0"/>
          <a:chExt cx="0" cy="0"/>
        </a:xfrm>
      </p:grpSpPr>
      <p:pic>
        <p:nvPicPr>
          <p:cNvPr id="18" name="Google Shape;18;p14"/>
          <p:cNvPicPr preferRelativeResize="0"/>
          <p:nvPr/>
        </p:nvPicPr>
        <p:blipFill rotWithShape="1">
          <a:blip r:embed="rId2">
            <a:alphaModFix/>
          </a:blip>
          <a:srcRect b="0" l="0" r="0" t="0"/>
          <a:stretch/>
        </p:blipFill>
        <p:spPr>
          <a:xfrm>
            <a:off x="0" y="106532"/>
            <a:ext cx="6858000" cy="9692935"/>
          </a:xfrm>
          <a:prstGeom prst="rect">
            <a:avLst/>
          </a:prstGeom>
          <a:noFill/>
          <a:ln>
            <a:noFill/>
          </a:ln>
        </p:spPr>
      </p:pic>
      <p:sp>
        <p:nvSpPr>
          <p:cNvPr id="19" name="Google Shape;19;p14"/>
          <p:cNvSpPr txBox="1"/>
          <p:nvPr>
            <p:ph type="ctrTitle"/>
          </p:nvPr>
        </p:nvSpPr>
        <p:spPr>
          <a:xfrm>
            <a:off x="471488" y="781051"/>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EA0D5"/>
              </a:buClr>
              <a:buSzPts val="1800"/>
              <a:buFont typeface="Calibri"/>
              <a:buNone/>
              <a:defRPr b="1" sz="1800">
                <a:solidFill>
                  <a:srgbClr val="6EA0D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4"/>
          <p:cNvSpPr txBox="1"/>
          <p:nvPr>
            <p:ph idx="1" type="subTitle"/>
          </p:nvPr>
        </p:nvSpPr>
        <p:spPr>
          <a:xfrm>
            <a:off x="471488" y="1308454"/>
            <a:ext cx="1800226" cy="17966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1" name="Google Shape;21;p14"/>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ming down cards">
  <p:cSld name="Calming down cards">
    <p:spTree>
      <p:nvGrpSpPr>
        <p:cNvPr id="22"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b="0" l="0" r="0" t="0"/>
          <a:stretch/>
        </p:blipFill>
        <p:spPr>
          <a:xfrm>
            <a:off x="0" y="98765"/>
            <a:ext cx="6858000" cy="9692935"/>
          </a:xfrm>
          <a:prstGeom prst="rect">
            <a:avLst/>
          </a:prstGeom>
          <a:noFill/>
          <a:ln>
            <a:noFill/>
          </a:ln>
        </p:spPr>
      </p:pic>
      <p:sp>
        <p:nvSpPr>
          <p:cNvPr id="24" name="Google Shape;24;p15"/>
          <p:cNvSpPr txBox="1"/>
          <p:nvPr>
            <p:ph type="ctrTitle"/>
          </p:nvPr>
        </p:nvSpPr>
        <p:spPr>
          <a:xfrm>
            <a:off x="471488" y="1467853"/>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DC6A9"/>
              </a:buClr>
              <a:buSzPts val="1800"/>
              <a:buFont typeface="Calibri"/>
              <a:buNone/>
              <a:defRPr b="1" sz="1800">
                <a:solidFill>
                  <a:srgbClr val="6DC6A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 type="subTitle"/>
          </p:nvPr>
        </p:nvSpPr>
        <p:spPr>
          <a:xfrm>
            <a:off x="471488" y="1995256"/>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6" name="Google Shape;26;p15"/>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ersation cards">
  <p:cSld name="Concersation cards">
    <p:spTree>
      <p:nvGrpSpPr>
        <p:cNvPr id="27" name="Shape 27"/>
        <p:cNvGrpSpPr/>
        <p:nvPr/>
      </p:nvGrpSpPr>
      <p:grpSpPr>
        <a:xfrm>
          <a:off x="0" y="0"/>
          <a:ext cx="0" cy="0"/>
          <a:chOff x="0" y="0"/>
          <a:chExt cx="0" cy="0"/>
        </a:xfrm>
      </p:grpSpPr>
      <p:pic>
        <p:nvPicPr>
          <p:cNvPr id="28" name="Google Shape;28;p16"/>
          <p:cNvPicPr preferRelativeResize="0"/>
          <p:nvPr/>
        </p:nvPicPr>
        <p:blipFill rotWithShape="1">
          <a:blip r:embed="rId2">
            <a:alphaModFix/>
          </a:blip>
          <a:srcRect b="0" l="0" r="0" t="0"/>
          <a:stretch/>
        </p:blipFill>
        <p:spPr>
          <a:xfrm>
            <a:off x="0" y="106532"/>
            <a:ext cx="6858000" cy="9692935"/>
          </a:xfrm>
          <a:prstGeom prst="rect">
            <a:avLst/>
          </a:prstGeom>
          <a:noFill/>
          <a:ln>
            <a:noFill/>
          </a:ln>
        </p:spPr>
      </p:pic>
      <p:sp>
        <p:nvSpPr>
          <p:cNvPr id="29" name="Google Shape;29;p16"/>
          <p:cNvSpPr txBox="1"/>
          <p:nvPr>
            <p:ph type="ctrTitle"/>
          </p:nvPr>
        </p:nvSpPr>
        <p:spPr>
          <a:xfrm>
            <a:off x="471488" y="1436791"/>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45EAA"/>
              </a:buClr>
              <a:buSzPts val="1800"/>
              <a:buFont typeface="Calibri"/>
              <a:buNone/>
              <a:defRPr b="1" sz="1800">
                <a:solidFill>
                  <a:srgbClr val="645E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6"/>
          <p:cNvSpPr txBox="1"/>
          <p:nvPr>
            <p:ph idx="1" type="subTitle"/>
          </p:nvPr>
        </p:nvSpPr>
        <p:spPr>
          <a:xfrm>
            <a:off x="471488" y="1964194"/>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1" name="Google Shape;31;p16"/>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inking cards">
  <p:cSld name="Thinking cards">
    <p:spTree>
      <p:nvGrpSpPr>
        <p:cNvPr id="32" name="Shape 32"/>
        <p:cNvGrpSpPr/>
        <p:nvPr/>
      </p:nvGrpSpPr>
      <p:grpSpPr>
        <a:xfrm>
          <a:off x="0" y="0"/>
          <a:ext cx="0" cy="0"/>
          <a:chOff x="0" y="0"/>
          <a:chExt cx="0" cy="0"/>
        </a:xfrm>
      </p:grpSpPr>
      <p:pic>
        <p:nvPicPr>
          <p:cNvPr id="33" name="Google Shape;33;p17"/>
          <p:cNvPicPr preferRelativeResize="0"/>
          <p:nvPr/>
        </p:nvPicPr>
        <p:blipFill rotWithShape="1">
          <a:blip r:embed="rId2">
            <a:alphaModFix/>
          </a:blip>
          <a:srcRect b="0" l="0" r="0" t="0"/>
          <a:stretch/>
        </p:blipFill>
        <p:spPr>
          <a:xfrm>
            <a:off x="0" y="98765"/>
            <a:ext cx="6858000" cy="9692935"/>
          </a:xfrm>
          <a:prstGeom prst="rect">
            <a:avLst/>
          </a:prstGeom>
          <a:noFill/>
          <a:ln>
            <a:noFill/>
          </a:ln>
        </p:spPr>
      </p:pic>
      <p:sp>
        <p:nvSpPr>
          <p:cNvPr id="34" name="Google Shape;34;p17"/>
          <p:cNvSpPr txBox="1"/>
          <p:nvPr>
            <p:ph type="ctrTitle"/>
          </p:nvPr>
        </p:nvSpPr>
        <p:spPr>
          <a:xfrm>
            <a:off x="471488" y="1323477"/>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63BC46"/>
              </a:buClr>
              <a:buSzPts val="1800"/>
              <a:buFont typeface="Calibri"/>
              <a:buNone/>
              <a:defRPr b="1" sz="1800">
                <a:solidFill>
                  <a:srgbClr val="63BC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subTitle"/>
          </p:nvPr>
        </p:nvSpPr>
        <p:spPr>
          <a:xfrm>
            <a:off x="471488" y="1850880"/>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6" name="Google Shape;36;p17"/>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cards">
  <p:cSld name="Action cards">
    <p:spTree>
      <p:nvGrpSpPr>
        <p:cNvPr id="37" name="Shape 37"/>
        <p:cNvGrpSpPr/>
        <p:nvPr/>
      </p:nvGrpSpPr>
      <p:grpSpPr>
        <a:xfrm>
          <a:off x="0" y="0"/>
          <a:ext cx="0" cy="0"/>
          <a:chOff x="0" y="0"/>
          <a:chExt cx="0" cy="0"/>
        </a:xfrm>
      </p:grpSpPr>
      <p:pic>
        <p:nvPicPr>
          <p:cNvPr id="38" name="Google Shape;38;p18"/>
          <p:cNvPicPr preferRelativeResize="0"/>
          <p:nvPr/>
        </p:nvPicPr>
        <p:blipFill rotWithShape="1">
          <a:blip r:embed="rId2">
            <a:alphaModFix/>
          </a:blip>
          <a:srcRect b="0" l="0" r="0" t="0"/>
          <a:stretch/>
        </p:blipFill>
        <p:spPr>
          <a:xfrm>
            <a:off x="0" y="106532"/>
            <a:ext cx="6858000" cy="9692935"/>
          </a:xfrm>
          <a:prstGeom prst="rect">
            <a:avLst/>
          </a:prstGeom>
          <a:noFill/>
          <a:ln>
            <a:noFill/>
          </a:ln>
        </p:spPr>
      </p:pic>
      <p:sp>
        <p:nvSpPr>
          <p:cNvPr id="39" name="Google Shape;39;p18"/>
          <p:cNvSpPr txBox="1"/>
          <p:nvPr>
            <p:ph type="ctrTitle"/>
          </p:nvPr>
        </p:nvSpPr>
        <p:spPr>
          <a:xfrm>
            <a:off x="471488" y="1467853"/>
            <a:ext cx="1800225" cy="5274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29A1F"/>
              </a:buClr>
              <a:buSzPts val="1800"/>
              <a:buFont typeface="Calibri"/>
              <a:buNone/>
              <a:defRPr b="1" sz="1800">
                <a:solidFill>
                  <a:srgbClr val="F29A1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8"/>
          <p:cNvSpPr txBox="1"/>
          <p:nvPr>
            <p:ph idx="1" type="subTitle"/>
          </p:nvPr>
        </p:nvSpPr>
        <p:spPr>
          <a:xfrm>
            <a:off x="471488" y="1995256"/>
            <a:ext cx="1800226" cy="11489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rgbClr val="1A244F"/>
              </a:buClr>
              <a:buSzPts val="1200"/>
              <a:buNone/>
              <a:defRPr sz="1200">
                <a:solidFill>
                  <a:srgbClr val="1A244F"/>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1" name="Google Shape;41;p18"/>
          <p:cNvSpPr txBox="1"/>
          <p:nvPr/>
        </p:nvSpPr>
        <p:spPr>
          <a:xfrm>
            <a:off x="2542903" y="781051"/>
            <a:ext cx="1800225" cy="52740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0.jpg"/><Relationship Id="rId8"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pic>
        <p:nvPicPr>
          <p:cNvPr id="46" name="Google Shape;46;p1"/>
          <p:cNvPicPr preferRelativeResize="0"/>
          <p:nvPr/>
        </p:nvPicPr>
        <p:blipFill rotWithShape="1">
          <a:blip r:embed="rId3">
            <a:alphaModFix/>
          </a:blip>
          <a:srcRect b="0" l="0" r="0" t="0"/>
          <a:stretch/>
        </p:blipFill>
        <p:spPr>
          <a:xfrm>
            <a:off x="-7469" y="3589214"/>
            <a:ext cx="6865470" cy="2084473"/>
          </a:xfrm>
          <a:prstGeom prst="rect">
            <a:avLst/>
          </a:prstGeom>
          <a:noFill/>
          <a:ln>
            <a:noFill/>
          </a:ln>
        </p:spPr>
      </p:pic>
      <p:grpSp>
        <p:nvGrpSpPr>
          <p:cNvPr id="47" name="Google Shape;47;p1"/>
          <p:cNvGrpSpPr/>
          <p:nvPr/>
        </p:nvGrpSpPr>
        <p:grpSpPr>
          <a:xfrm>
            <a:off x="0" y="-1362"/>
            <a:ext cx="6865470" cy="4124183"/>
            <a:chOff x="0" y="1314450"/>
            <a:chExt cx="6865470" cy="4226928"/>
          </a:xfrm>
        </p:grpSpPr>
        <p:pic>
          <p:nvPicPr>
            <p:cNvPr id="48" name="Google Shape;48;p1"/>
            <p:cNvPicPr preferRelativeResize="0"/>
            <p:nvPr/>
          </p:nvPicPr>
          <p:blipFill rotWithShape="1">
            <a:blip r:embed="rId4">
              <a:alphaModFix/>
            </a:blip>
            <a:srcRect b="16111" l="0" r="0" t="0"/>
            <a:stretch/>
          </p:blipFill>
          <p:spPr>
            <a:xfrm>
              <a:off x="0" y="1314450"/>
              <a:ext cx="6865470" cy="4226928"/>
            </a:xfrm>
            <a:prstGeom prst="rect">
              <a:avLst/>
            </a:prstGeom>
            <a:noFill/>
            <a:ln>
              <a:noFill/>
            </a:ln>
          </p:spPr>
        </p:pic>
        <p:sp>
          <p:nvSpPr>
            <p:cNvPr id="49" name="Google Shape;49;p1"/>
            <p:cNvSpPr/>
            <p:nvPr/>
          </p:nvSpPr>
          <p:spPr>
            <a:xfrm>
              <a:off x="1238250" y="3467100"/>
              <a:ext cx="2190750" cy="704850"/>
            </a:xfrm>
            <a:prstGeom prst="rect">
              <a:avLst/>
            </a:prstGeom>
            <a:solidFill>
              <a:srgbClr val="1A26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50" name="Google Shape;50;p1"/>
          <p:cNvPicPr preferRelativeResize="0"/>
          <p:nvPr/>
        </p:nvPicPr>
        <p:blipFill rotWithShape="1">
          <a:blip r:embed="rId5">
            <a:alphaModFix/>
          </a:blip>
          <a:srcRect b="0" l="0" r="0" t="0"/>
          <a:stretch/>
        </p:blipFill>
        <p:spPr>
          <a:xfrm>
            <a:off x="2912610" y="4711196"/>
            <a:ext cx="3380829" cy="1264392"/>
          </a:xfrm>
          <a:prstGeom prst="rect">
            <a:avLst/>
          </a:prstGeom>
          <a:noFill/>
          <a:ln>
            <a:noFill/>
          </a:ln>
        </p:spPr>
      </p:pic>
      <p:pic>
        <p:nvPicPr>
          <p:cNvPr id="51" name="Google Shape;51;p1"/>
          <p:cNvPicPr preferRelativeResize="0"/>
          <p:nvPr/>
        </p:nvPicPr>
        <p:blipFill rotWithShape="1">
          <a:blip r:embed="rId6">
            <a:alphaModFix/>
          </a:blip>
          <a:srcRect b="0" l="0" r="19875" t="0"/>
          <a:stretch/>
        </p:blipFill>
        <p:spPr>
          <a:xfrm>
            <a:off x="4603025" y="3742676"/>
            <a:ext cx="2262446" cy="2099163"/>
          </a:xfrm>
          <a:prstGeom prst="rect">
            <a:avLst/>
          </a:prstGeom>
          <a:noFill/>
          <a:ln>
            <a:noFill/>
          </a:ln>
        </p:spPr>
      </p:pic>
      <p:sp>
        <p:nvSpPr>
          <p:cNvPr id="52" name="Google Shape;52;p1"/>
          <p:cNvSpPr/>
          <p:nvPr/>
        </p:nvSpPr>
        <p:spPr>
          <a:xfrm>
            <a:off x="1238251" y="0"/>
            <a:ext cx="2190750" cy="544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3" name="Google Shape;53;p1"/>
          <p:cNvPicPr preferRelativeResize="0"/>
          <p:nvPr/>
        </p:nvPicPr>
        <p:blipFill>
          <a:blip r:embed="rId7">
            <a:alphaModFix/>
          </a:blip>
          <a:stretch>
            <a:fillRect/>
          </a:stretch>
        </p:blipFill>
        <p:spPr>
          <a:xfrm>
            <a:off x="1238250" y="87813"/>
            <a:ext cx="2036101" cy="363874"/>
          </a:xfrm>
          <a:prstGeom prst="rect">
            <a:avLst/>
          </a:prstGeom>
          <a:noFill/>
          <a:ln>
            <a:noFill/>
          </a:ln>
        </p:spPr>
      </p:pic>
      <p:sp>
        <p:nvSpPr>
          <p:cNvPr id="54" name="Google Shape;54;p1"/>
          <p:cNvSpPr txBox="1"/>
          <p:nvPr/>
        </p:nvSpPr>
        <p:spPr>
          <a:xfrm>
            <a:off x="1238250" y="2137868"/>
            <a:ext cx="2804361" cy="79563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el" sz="2400" u="none" cap="none" strike="noStrike">
                <a:solidFill>
                  <a:srgbClr val="F29A1F"/>
                </a:solidFill>
                <a:latin typeface="Raleway"/>
                <a:ea typeface="Raleway"/>
                <a:cs typeface="Raleway"/>
                <a:sym typeface="Raleway"/>
              </a:rPr>
              <a:t>Παρακαλώ!</a:t>
            </a:r>
            <a:endParaRPr b="0" i="0" sz="2400" u="none" cap="none" strike="noStrike">
              <a:solidFill>
                <a:srgbClr val="F29A1F"/>
              </a:solidFill>
              <a:latin typeface="Calibri"/>
              <a:ea typeface="Calibri"/>
              <a:cs typeface="Calibri"/>
              <a:sym typeface="Calibri"/>
            </a:endParaRPr>
          </a:p>
        </p:txBody>
      </p:sp>
      <p:sp>
        <p:nvSpPr>
          <p:cNvPr id="55" name="Google Shape;55;p1"/>
          <p:cNvSpPr txBox="1"/>
          <p:nvPr/>
        </p:nvSpPr>
        <p:spPr>
          <a:xfrm>
            <a:off x="219831" y="5673687"/>
            <a:ext cx="6128100" cy="4068900"/>
          </a:xfrm>
          <a:prstGeom prst="rect">
            <a:avLst/>
          </a:prstGeom>
          <a:noFill/>
          <a:ln>
            <a:noFill/>
          </a:ln>
        </p:spPr>
        <p:txBody>
          <a:bodyPr anchorCtr="0" anchor="b" bIns="45700" lIns="91425" spcFirstLastPara="1" rIns="91425" wrap="square" tIns="45700">
            <a:noAutofit/>
          </a:bodyPr>
          <a:lstStyle/>
          <a:p>
            <a:pPr indent="0" lvl="0" marL="133350" marR="0" rtl="0" algn="just">
              <a:spcBef>
                <a:spcPts val="0"/>
              </a:spcBef>
              <a:spcAft>
                <a:spcPts val="0"/>
              </a:spcAft>
              <a:buNone/>
            </a:pPr>
            <a:r>
              <a:rPr b="1" i="0" lang="el" u="none" cap="none" strike="noStrike">
                <a:solidFill>
                  <a:srgbClr val="6689BA"/>
                </a:solidFill>
                <a:latin typeface="Raleway"/>
                <a:ea typeface="Raleway"/>
                <a:cs typeface="Raleway"/>
                <a:sym typeface="Raleway"/>
              </a:rPr>
              <a:t>Είμαστε στην ευχάριστη θέση να σας παρουσιάσουμε το επιτραπέζιο παιχνίδι «Αναγνωρίστε και Δράστε», </a:t>
            </a:r>
            <a:r>
              <a:rPr b="0" i="0" lang="el" sz="1300" u="none" cap="none" strike="noStrike">
                <a:solidFill>
                  <a:srgbClr val="000000"/>
                </a:solidFill>
                <a:latin typeface="Raleway"/>
                <a:ea typeface="Raleway"/>
                <a:cs typeface="Raleway"/>
                <a:sym typeface="Raleway"/>
              </a:rPr>
              <a:t>ένα καινοτόμο, διαδραστικό εργαλείο σχεδιασμένο ειδικά για την αντιμετώπιση και την καταπολέμηση της επαγγελματικής βίας στον τομέα της HORECA. Αυτό το παιχνίδι ενσωματώνει τις αρχές της βιωματικής μάθησης και την εποικοδομητική μεθοδολογία για να διευκολύνει την κατανόηση της βίας στο χώρο εργασίας, των αιτιών της και αποτελεσματικών στρατηγικών πρόληψης και διαχείρισης.</a:t>
            </a:r>
            <a:endParaRPr sz="1200"/>
          </a:p>
          <a:p>
            <a:pPr indent="0" lvl="0" marL="133350" marR="0" rtl="0" algn="just">
              <a:spcBef>
                <a:spcPts val="0"/>
              </a:spcBef>
              <a:spcAft>
                <a:spcPts val="0"/>
              </a:spcAft>
              <a:buNone/>
            </a:pPr>
            <a:r>
              <a:rPr b="0" i="0" lang="el" sz="1300" u="none" cap="none" strike="noStrike">
                <a:solidFill>
                  <a:srgbClr val="000000"/>
                </a:solidFill>
                <a:latin typeface="Raleway"/>
                <a:ea typeface="Raleway"/>
                <a:cs typeface="Raleway"/>
                <a:sym typeface="Raleway"/>
              </a:rPr>
              <a:t>Αυτή είναι μια προσθήκη του παιχνιδιού </a:t>
            </a:r>
            <a:r>
              <a:rPr b="1" i="0" lang="el" sz="1200" u="none" cap="none" strike="noStrike">
                <a:solidFill>
                  <a:srgbClr val="6689BA"/>
                </a:solidFill>
                <a:latin typeface="Raleway"/>
                <a:ea typeface="Raleway"/>
                <a:cs typeface="Raleway"/>
                <a:sym typeface="Raleway"/>
              </a:rPr>
              <a:t>"Αναγνωρίστε και ενεργήστε" </a:t>
            </a:r>
            <a:r>
              <a:rPr b="0" i="0" lang="el" sz="1300" u="none" cap="none" strike="noStrike">
                <a:solidFill>
                  <a:srgbClr val="000000"/>
                </a:solidFill>
                <a:latin typeface="Raleway"/>
                <a:ea typeface="Raleway"/>
                <a:cs typeface="Raleway"/>
                <a:sym typeface="Raleway"/>
              </a:rPr>
              <a:t>- επεξεργάσιμες κάρτες για να κάνετε ένα παιχνίδι πιο εξατομικευμένο και στοχευμένο.</a:t>
            </a:r>
            <a:endParaRPr sz="1200"/>
          </a:p>
          <a:p>
            <a:pPr indent="0" lvl="0" marL="133350" marR="0" rtl="0" algn="just">
              <a:spcBef>
                <a:spcPts val="0"/>
              </a:spcBef>
              <a:spcAft>
                <a:spcPts val="0"/>
              </a:spcAft>
              <a:buNone/>
            </a:pPr>
            <a:r>
              <a:rPr b="0" i="0" lang="el" sz="1300" u="none" cap="none" strike="noStrike">
                <a:solidFill>
                  <a:srgbClr val="000000"/>
                </a:solidFill>
                <a:latin typeface="Raleway"/>
                <a:ea typeface="Raleway"/>
                <a:cs typeface="Raleway"/>
                <a:sym typeface="Raleway"/>
              </a:rPr>
              <a:t>Ο οικοδεσπότης του παιχνιδιού καλεί τους παίκτες να γράψουν τις καταστάσεις στο χώρο εργασίας τους ή/και τις λύσεις τους σε κενές κάρτες ή ο οικοδεσπότης του παιχνιδιού μπορεί να γεμίσει τις κάρτες σε ένα έγγραφο word και να τις εκτυπώσει.</a:t>
            </a:r>
            <a:endParaRPr sz="1200"/>
          </a:p>
          <a:p>
            <a:pPr indent="0" lvl="0" marL="133350" marR="0" rtl="0" algn="just">
              <a:spcBef>
                <a:spcPts val="0"/>
              </a:spcBef>
              <a:spcAft>
                <a:spcPts val="0"/>
              </a:spcAft>
              <a:buNone/>
            </a:pPr>
            <a:r>
              <a:rPr b="0" i="0" lang="el" sz="1300" u="none" cap="none" strike="noStrike">
                <a:solidFill>
                  <a:srgbClr val="000000"/>
                </a:solidFill>
                <a:latin typeface="Raleway"/>
                <a:ea typeface="Raleway"/>
                <a:cs typeface="Raleway"/>
                <a:sym typeface="Raleway"/>
              </a:rPr>
              <a:t>Αφού ετοιμαστούν οι κάρτες, αναμειγνύονται με την έντυπη έκδοση του παιχνιδιού και η προσθήκη του μπορεί να παιχτεί και ως ξεχωριστό παιχνίδι.</a:t>
            </a:r>
            <a:endParaRPr b="0" i="0" sz="1300" u="none" cap="none" strike="noStrike">
              <a:solidFill>
                <a:srgbClr val="000000"/>
              </a:solidFill>
              <a:latin typeface="Raleway"/>
              <a:ea typeface="Raleway"/>
              <a:cs typeface="Raleway"/>
              <a:sym typeface="Raleway"/>
            </a:endParaRPr>
          </a:p>
          <a:p>
            <a:pPr indent="0" lvl="0" marL="13335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l" sz="900">
                <a:solidFill>
                  <a:schemeClr val="dk1"/>
                </a:solidFill>
              </a:rPr>
              <a:t>    Η υποστήριξη της Ευρωπαϊκής Επιτροπής στην παραγωγή της παρούσας έκδοσης δεν συνιστά αποδοχή του    </a:t>
            </a:r>
            <a:br>
              <a:rPr lang="el" sz="900">
                <a:solidFill>
                  <a:schemeClr val="dk1"/>
                </a:solidFill>
              </a:rPr>
            </a:br>
            <a:r>
              <a:rPr lang="el" sz="900">
                <a:solidFill>
                  <a:schemeClr val="dk1"/>
                </a:solidFill>
              </a:rPr>
              <a:t>    περιεχομένου, το οποίο αντικατοπτρίζει αποκλειστικά τις απόψεις των συντακτών, και η Επιτροπή δεν μπορεί να </a:t>
            </a:r>
            <a:br>
              <a:rPr lang="el" sz="900">
                <a:solidFill>
                  <a:schemeClr val="dk1"/>
                </a:solidFill>
              </a:rPr>
            </a:br>
            <a:r>
              <a:rPr lang="el" sz="900">
                <a:solidFill>
                  <a:schemeClr val="dk1"/>
                </a:solidFill>
              </a:rPr>
              <a:t>    αναλάβει την ευθύνη για οποιαδήποτε χρήση των πληροφοριών που περιέχονται σε αυτήν.</a:t>
            </a:r>
            <a:endParaRPr sz="900">
              <a:solidFill>
                <a:schemeClr val="dk1"/>
              </a:solidFill>
            </a:endParaRPr>
          </a:p>
          <a:p>
            <a:pPr indent="0" lvl="0" marL="133350" marR="0" rtl="0" algn="l">
              <a:spcBef>
                <a:spcPts val="0"/>
              </a:spcBef>
              <a:spcAft>
                <a:spcPts val="0"/>
              </a:spcAft>
              <a:buNone/>
            </a:pPr>
            <a:r>
              <a:t/>
            </a:r>
            <a:endParaRPr sz="1500">
              <a:solidFill>
                <a:schemeClr val="dk1"/>
              </a:solidFill>
              <a:latin typeface="Calibri"/>
              <a:ea typeface="Calibri"/>
              <a:cs typeface="Calibri"/>
              <a:sym typeface="Calibri"/>
            </a:endParaRPr>
          </a:p>
        </p:txBody>
      </p:sp>
      <p:pic>
        <p:nvPicPr>
          <p:cNvPr id="56" name="Google Shape;56;p1"/>
          <p:cNvPicPr preferRelativeResize="0"/>
          <p:nvPr/>
        </p:nvPicPr>
        <p:blipFill rotWithShape="1">
          <a:blip r:embed="rId8">
            <a:alphaModFix/>
          </a:blip>
          <a:srcRect b="0" l="0" r="0" t="0"/>
          <a:stretch/>
        </p:blipFill>
        <p:spPr>
          <a:xfrm>
            <a:off x="504447" y="4496561"/>
            <a:ext cx="2469918" cy="9096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txBox="1"/>
          <p:nvPr>
            <p:ph type="ctrTitle"/>
          </p:nvPr>
        </p:nvSpPr>
        <p:spPr>
          <a:xfrm>
            <a:off x="471488" y="132347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29A1F"/>
              </a:buClr>
              <a:buSzPts val="1800"/>
              <a:buFont typeface="Calibri"/>
              <a:buNone/>
            </a:pPr>
            <a:r>
              <a:rPr lang="el"/>
              <a:t>ΔΡΑΣΗ</a:t>
            </a:r>
            <a:endParaRPr/>
          </a:p>
        </p:txBody>
      </p:sp>
      <p:sp>
        <p:nvSpPr>
          <p:cNvPr id="243" name="Google Shape;243;p10"/>
          <p:cNvSpPr txBox="1"/>
          <p:nvPr>
            <p:ph idx="1" type="subTitle"/>
          </p:nvPr>
        </p:nvSpPr>
        <p:spPr>
          <a:xfrm>
            <a:off x="471488" y="185087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l"/>
              <a:t>Θα ζητήσω βοήθεια από </a:t>
            </a:r>
            <a:r>
              <a:rPr b="0" i="0" lang="el">
                <a:solidFill>
                  <a:srgbClr val="374151"/>
                </a:solidFill>
                <a:latin typeface="Arial"/>
                <a:ea typeface="Arial"/>
                <a:cs typeface="Arial"/>
                <a:sym typeface="Arial"/>
              </a:rPr>
              <a:t>τον διευθυντή, την ασφάλεια ή άλλο προσωπικό.</a:t>
            </a:r>
            <a:endParaRPr/>
          </a:p>
          <a:p>
            <a:pPr indent="0" lvl="0" marL="0" rtl="0" algn="l">
              <a:lnSpc>
                <a:spcPct val="90000"/>
              </a:lnSpc>
              <a:spcBef>
                <a:spcPts val="750"/>
              </a:spcBef>
              <a:spcAft>
                <a:spcPts val="0"/>
              </a:spcAft>
              <a:buClr>
                <a:srgbClr val="1A244F"/>
              </a:buClr>
              <a:buSzPts val="1200"/>
              <a:buNone/>
            </a:pPr>
            <a:r>
              <a:t/>
            </a:r>
            <a:endParaRPr/>
          </a:p>
        </p:txBody>
      </p:sp>
      <p:sp>
        <p:nvSpPr>
          <p:cNvPr id="244" name="Google Shape;244;p10"/>
          <p:cNvSpPr txBox="1"/>
          <p:nvPr/>
        </p:nvSpPr>
        <p:spPr>
          <a:xfrm>
            <a:off x="2528887"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45" name="Google Shape;245;p10"/>
          <p:cNvSpPr txBox="1"/>
          <p:nvPr/>
        </p:nvSpPr>
        <p:spPr>
          <a:xfrm>
            <a:off x="2528887" y="1850878"/>
            <a:ext cx="1800226" cy="1148996"/>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374151"/>
              </a:buClr>
              <a:buSzPts val="1200"/>
              <a:buFont typeface="Arial"/>
              <a:buNone/>
            </a:pPr>
            <a:r>
              <a:rPr b="0" i="0" lang="el" sz="1200" u="none" cap="none" strike="noStrike">
                <a:solidFill>
                  <a:srgbClr val="374151"/>
                </a:solidFill>
                <a:latin typeface="Arial"/>
                <a:ea typeface="Arial"/>
                <a:cs typeface="Arial"/>
                <a:sym typeface="Arial"/>
              </a:rPr>
              <a:t>Θα χρησιμοποιήσω ουδέτερες εκφράσεις προσώπου και γλώσσα σώματος για να αποφύγω την κλιμάκωση της κατάστασης.</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46" name="Google Shape;246;p10"/>
          <p:cNvSpPr txBox="1"/>
          <p:nvPr/>
        </p:nvSpPr>
        <p:spPr>
          <a:xfrm>
            <a:off x="4650455"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47" name="Google Shape;247;p10"/>
          <p:cNvSpPr txBox="1"/>
          <p:nvPr/>
        </p:nvSpPr>
        <p:spPr>
          <a:xfrm>
            <a:off x="4650455" y="185087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ζητήσω από κάποιον άλλο να εξυπηρετήσει αυτόν τον πελάτη</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48" name="Google Shape;248;p10"/>
          <p:cNvSpPr txBox="1"/>
          <p:nvPr/>
        </p:nvSpPr>
        <p:spPr>
          <a:xfrm>
            <a:off x="471488"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49" name="Google Shape;249;p10"/>
          <p:cNvSpPr txBox="1"/>
          <p:nvPr/>
        </p:nvSpPr>
        <p:spPr>
          <a:xfrm>
            <a:off x="471488"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l" sz="1200" u="none" cap="none" strike="noStrike">
                <a:solidFill>
                  <a:srgbClr val="374151"/>
                </a:solidFill>
                <a:latin typeface="Arial"/>
                <a:ea typeface="Arial"/>
                <a:cs typeface="Arial"/>
                <a:sym typeface="Arial"/>
              </a:rPr>
              <a:t>Θα ειδοποιήσω μη λεκτικά τους συναδέλφους ή την ασφάλεια εάν η κατάσταση επιδεινωθεί</a:t>
            </a:r>
            <a:endParaRPr b="0" i="0" sz="1200" u="none" cap="none" strike="noStrike">
              <a:solidFill>
                <a:srgbClr val="1A244F"/>
              </a:solidFill>
              <a:latin typeface="Calibri"/>
              <a:ea typeface="Calibri"/>
              <a:cs typeface="Calibri"/>
              <a:sym typeface="Calibri"/>
            </a:endParaRPr>
          </a:p>
        </p:txBody>
      </p:sp>
      <p:sp>
        <p:nvSpPr>
          <p:cNvPr id="250" name="Google Shape;250;p10"/>
          <p:cNvSpPr txBox="1"/>
          <p:nvPr/>
        </p:nvSpPr>
        <p:spPr>
          <a:xfrm>
            <a:off x="2528887"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51" name="Google Shape;251;p10"/>
          <p:cNvSpPr txBox="1"/>
          <p:nvPr/>
        </p:nvSpPr>
        <p:spPr>
          <a:xfrm>
            <a:off x="2528887"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a:t>
            </a:r>
            <a:r>
              <a:rPr b="0" i="0" lang="el" sz="1200" u="none" cap="none" strike="noStrike">
                <a:solidFill>
                  <a:srgbClr val="374151"/>
                </a:solidFill>
                <a:latin typeface="Arial"/>
                <a:ea typeface="Arial"/>
                <a:cs typeface="Arial"/>
                <a:sym typeface="Arial"/>
              </a:rPr>
              <a:t>καταγράψω λεπτομέρειες της εκδήλωσης για μελλοντική αναφορά ή επίσημες αναφορές</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52" name="Google Shape;252;p10"/>
          <p:cNvSpPr txBox="1"/>
          <p:nvPr/>
        </p:nvSpPr>
        <p:spPr>
          <a:xfrm>
            <a:off x="4650455"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53" name="Google Shape;253;p10"/>
          <p:cNvSpPr txBox="1"/>
          <p:nvPr/>
        </p:nvSpPr>
        <p:spPr>
          <a:xfrm>
            <a:off x="4650455"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l" sz="1200" u="none" cap="none" strike="noStrike">
                <a:solidFill>
                  <a:srgbClr val="374151"/>
                </a:solidFill>
                <a:latin typeface="Arial"/>
                <a:ea typeface="Arial"/>
                <a:cs typeface="Arial"/>
                <a:sym typeface="Arial"/>
              </a:rPr>
              <a:t>Θα ακολουθήσω τις οδηγίες για το χειρισμό τέτοιων περιστατικών.</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54" name="Google Shape;254;p10"/>
          <p:cNvSpPr txBox="1"/>
          <p:nvPr/>
        </p:nvSpPr>
        <p:spPr>
          <a:xfrm>
            <a:off x="471488"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55" name="Google Shape;255;p10"/>
          <p:cNvSpPr txBox="1"/>
          <p:nvPr/>
        </p:nvSpPr>
        <p:spPr>
          <a:xfrm>
            <a:off x="471488"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φορέσω μια ταμπελίτσα με το όνομά μου</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56" name="Google Shape;256;p10"/>
          <p:cNvSpPr txBox="1"/>
          <p:nvPr/>
        </p:nvSpPr>
        <p:spPr>
          <a:xfrm>
            <a:off x="2528887"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57" name="Google Shape;257;p10"/>
          <p:cNvSpPr txBox="1"/>
          <p:nvPr/>
        </p:nvSpPr>
        <p:spPr>
          <a:xfrm>
            <a:off x="2528887"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διανείμω ένα μικρό σημείωμα για το ποιος είμαι και από πού κατάγομαι</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58" name="Google Shape;258;p10"/>
          <p:cNvSpPr txBox="1"/>
          <p:nvPr/>
        </p:nvSpPr>
        <p:spPr>
          <a:xfrm>
            <a:off x="4650455"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59" name="Google Shape;259;p10"/>
          <p:cNvSpPr txBox="1"/>
          <p:nvPr/>
        </p:nvSpPr>
        <p:spPr>
          <a:xfrm>
            <a:off x="4650455"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ενημερώσω τον προϊστάμενό μου και τους συναδέλφους μου για αυτόν τον δύσκολο και αγενή επισκέπτη</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60" name="Google Shape;260;p10"/>
          <p:cNvSpPr txBox="1"/>
          <p:nvPr/>
        </p:nvSpPr>
        <p:spPr>
          <a:xfrm>
            <a:off x="457199" y="97722"/>
            <a:ext cx="914400" cy="31539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l" sz="1800" u="none" cap="none" strike="noStrike">
                <a:solidFill>
                  <a:schemeClr val="dk1"/>
                </a:solidFill>
                <a:latin typeface="Calibri"/>
                <a:ea typeface="Calibri"/>
                <a:cs typeface="Calibri"/>
                <a:sym typeface="Calibri"/>
              </a:rPr>
              <a:t>ΠΑΡΑΔΕΙΓΜΑΤΑ</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1"/>
          <p:cNvSpPr txBox="1"/>
          <p:nvPr>
            <p:ph type="ctrTitle"/>
          </p:nvPr>
        </p:nvSpPr>
        <p:spPr>
          <a:xfrm>
            <a:off x="471488" y="132347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29A1F"/>
              </a:buClr>
              <a:buSzPts val="1800"/>
              <a:buFont typeface="Calibri"/>
              <a:buNone/>
            </a:pPr>
            <a:r>
              <a:rPr lang="el"/>
              <a:t>ΔΡΑΣΗ</a:t>
            </a:r>
            <a:endParaRPr/>
          </a:p>
        </p:txBody>
      </p:sp>
      <p:sp>
        <p:nvSpPr>
          <p:cNvPr id="266" name="Google Shape;266;p11"/>
          <p:cNvSpPr txBox="1"/>
          <p:nvPr>
            <p:ph idx="1" type="subTitle"/>
          </p:nvPr>
        </p:nvSpPr>
        <p:spPr>
          <a:xfrm>
            <a:off x="471488" y="185087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t/>
            </a:r>
            <a:endParaRPr/>
          </a:p>
        </p:txBody>
      </p:sp>
      <p:sp>
        <p:nvSpPr>
          <p:cNvPr id="267" name="Google Shape;267;p11"/>
          <p:cNvSpPr txBox="1"/>
          <p:nvPr/>
        </p:nvSpPr>
        <p:spPr>
          <a:xfrm>
            <a:off x="2528887"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68" name="Google Shape;268;p11"/>
          <p:cNvSpPr txBox="1"/>
          <p:nvPr/>
        </p:nvSpPr>
        <p:spPr>
          <a:xfrm>
            <a:off x="2528887" y="185087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δράσης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69" name="Google Shape;269;p11"/>
          <p:cNvSpPr txBox="1"/>
          <p:nvPr/>
        </p:nvSpPr>
        <p:spPr>
          <a:xfrm>
            <a:off x="4650455" y="132347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70" name="Google Shape;270;p11"/>
          <p:cNvSpPr txBox="1"/>
          <p:nvPr/>
        </p:nvSpPr>
        <p:spPr>
          <a:xfrm>
            <a:off x="4650455" y="185087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δράσης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71" name="Google Shape;271;p11"/>
          <p:cNvSpPr txBox="1"/>
          <p:nvPr/>
        </p:nvSpPr>
        <p:spPr>
          <a:xfrm>
            <a:off x="471488"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72" name="Google Shape;272;p11"/>
          <p:cNvSpPr txBox="1"/>
          <p:nvPr/>
        </p:nvSpPr>
        <p:spPr>
          <a:xfrm>
            <a:off x="471488"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δράσης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73" name="Google Shape;273;p11"/>
          <p:cNvSpPr txBox="1"/>
          <p:nvPr/>
        </p:nvSpPr>
        <p:spPr>
          <a:xfrm>
            <a:off x="2528887"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74" name="Google Shape;274;p11"/>
          <p:cNvSpPr txBox="1"/>
          <p:nvPr/>
        </p:nvSpPr>
        <p:spPr>
          <a:xfrm>
            <a:off x="2528887"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δράσης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75" name="Google Shape;275;p11"/>
          <p:cNvSpPr txBox="1"/>
          <p:nvPr/>
        </p:nvSpPr>
        <p:spPr>
          <a:xfrm>
            <a:off x="4650455" y="430730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76" name="Google Shape;276;p11"/>
          <p:cNvSpPr txBox="1"/>
          <p:nvPr/>
        </p:nvSpPr>
        <p:spPr>
          <a:xfrm>
            <a:off x="4650455" y="483470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δράσης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77" name="Google Shape;277;p11"/>
          <p:cNvSpPr txBox="1"/>
          <p:nvPr/>
        </p:nvSpPr>
        <p:spPr>
          <a:xfrm>
            <a:off x="471488"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78" name="Google Shape;278;p11"/>
          <p:cNvSpPr txBox="1"/>
          <p:nvPr/>
        </p:nvSpPr>
        <p:spPr>
          <a:xfrm>
            <a:off x="471488"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δράσης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79" name="Google Shape;279;p11"/>
          <p:cNvSpPr txBox="1"/>
          <p:nvPr/>
        </p:nvSpPr>
        <p:spPr>
          <a:xfrm>
            <a:off x="2528887"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80" name="Google Shape;280;p11"/>
          <p:cNvSpPr txBox="1"/>
          <p:nvPr/>
        </p:nvSpPr>
        <p:spPr>
          <a:xfrm>
            <a:off x="2528887"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δράσης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281" name="Google Shape;281;p11"/>
          <p:cNvSpPr txBox="1"/>
          <p:nvPr/>
        </p:nvSpPr>
        <p:spPr>
          <a:xfrm>
            <a:off x="4650455" y="729113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29A1F"/>
              </a:buClr>
              <a:buSzPts val="1800"/>
              <a:buFont typeface="Calibri"/>
              <a:buNone/>
            </a:pPr>
            <a:r>
              <a:rPr b="1" i="0" lang="el" sz="1800" u="none" cap="none" strike="noStrike">
                <a:solidFill>
                  <a:srgbClr val="F29A1F"/>
                </a:solidFill>
                <a:latin typeface="Calibri"/>
                <a:ea typeface="Calibri"/>
                <a:cs typeface="Calibri"/>
                <a:sym typeface="Calibri"/>
              </a:rPr>
              <a:t>ΔΡΑΣΗ</a:t>
            </a:r>
            <a:endParaRPr b="1" i="0" sz="1800" u="none" cap="none" strike="noStrike">
              <a:solidFill>
                <a:srgbClr val="F29A1F"/>
              </a:solidFill>
              <a:latin typeface="Calibri"/>
              <a:ea typeface="Calibri"/>
              <a:cs typeface="Calibri"/>
              <a:sym typeface="Calibri"/>
            </a:endParaRPr>
          </a:p>
        </p:txBody>
      </p:sp>
      <p:sp>
        <p:nvSpPr>
          <p:cNvPr id="282" name="Google Shape;282;p11"/>
          <p:cNvSpPr txBox="1"/>
          <p:nvPr/>
        </p:nvSpPr>
        <p:spPr>
          <a:xfrm>
            <a:off x="4650455" y="781854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δράσης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ctrTitle"/>
          </p:nvPr>
        </p:nvSpPr>
        <p:spPr>
          <a:xfrm>
            <a:off x="471488" y="667571"/>
            <a:ext cx="1800225" cy="5274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EA0D5"/>
              </a:buClr>
              <a:buSzPts val="2000"/>
              <a:buFont typeface="Calibri"/>
              <a:buNone/>
            </a:pPr>
            <a:r>
              <a:rPr lang="el" sz="2000"/>
              <a:t>ΚΑΤΑΣΤΑΣΗ</a:t>
            </a:r>
            <a:endParaRPr/>
          </a:p>
        </p:txBody>
      </p:sp>
      <p:sp>
        <p:nvSpPr>
          <p:cNvPr id="62" name="Google Shape;62;p2"/>
          <p:cNvSpPr txBox="1"/>
          <p:nvPr>
            <p:ph idx="1" type="subTitle"/>
          </p:nvPr>
        </p:nvSpPr>
        <p:spPr>
          <a:xfrm>
            <a:off x="471488" y="1194974"/>
            <a:ext cx="1800226" cy="17966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74151"/>
              </a:buClr>
              <a:buSzPts val="1200"/>
              <a:buNone/>
            </a:pPr>
            <a:r>
              <a:rPr lang="el">
                <a:solidFill>
                  <a:srgbClr val="374151"/>
                </a:solidFill>
                <a:latin typeface="Arial"/>
                <a:ea typeface="Arial"/>
                <a:cs typeface="Arial"/>
                <a:sym typeface="Arial"/>
              </a:rPr>
              <a:t>Ο πελάτης παρεξήγησε τη φιλικότητα της ρεσεψιονίστ και άρχισε να της κάνει προσωπικές ερωτήσεις.</a:t>
            </a:r>
            <a:endParaRPr/>
          </a:p>
        </p:txBody>
      </p:sp>
      <p:sp>
        <p:nvSpPr>
          <p:cNvPr id="63" name="Google Shape;63;p2"/>
          <p:cNvSpPr txBox="1"/>
          <p:nvPr/>
        </p:nvSpPr>
        <p:spPr>
          <a:xfrm>
            <a:off x="2535420"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64" name="Google Shape;64;p2"/>
          <p:cNvSpPr txBox="1"/>
          <p:nvPr/>
        </p:nvSpPr>
        <p:spPr>
          <a:xfrm>
            <a:off x="2535420"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l" sz="1200" u="none" cap="none" strike="noStrike">
                <a:solidFill>
                  <a:srgbClr val="374151"/>
                </a:solidFill>
                <a:latin typeface="Arial"/>
                <a:ea typeface="Arial"/>
                <a:cs typeface="Arial"/>
                <a:sym typeface="Arial"/>
              </a:rPr>
              <a:t>Το προσωπικό της οροφοκομίας έκανε πλάκα με μια νεοφερμένη καθώς φορούσε τουρμπάνι.</a:t>
            </a:r>
            <a:endParaRPr b="0" i="0" sz="1200" u="none" cap="none" strike="noStrike">
              <a:solidFill>
                <a:srgbClr val="1A244F"/>
              </a:solidFill>
              <a:latin typeface="Calibri"/>
              <a:ea typeface="Calibri"/>
              <a:cs typeface="Calibri"/>
              <a:sym typeface="Calibri"/>
            </a:endParaRPr>
          </a:p>
        </p:txBody>
      </p:sp>
      <p:sp>
        <p:nvSpPr>
          <p:cNvPr id="65" name="Google Shape;65;p2"/>
          <p:cNvSpPr txBox="1"/>
          <p:nvPr/>
        </p:nvSpPr>
        <p:spPr>
          <a:xfrm>
            <a:off x="4677729"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66" name="Google Shape;66;p2"/>
          <p:cNvSpPr txBox="1"/>
          <p:nvPr/>
        </p:nvSpPr>
        <p:spPr>
          <a:xfrm>
            <a:off x="4677729"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l" sz="1200" u="none" cap="none" strike="noStrike">
                <a:solidFill>
                  <a:srgbClr val="374151"/>
                </a:solidFill>
                <a:latin typeface="Arial"/>
                <a:ea typeface="Arial"/>
                <a:cs typeface="Arial"/>
                <a:sym typeface="Arial"/>
              </a:rPr>
              <a:t>Ο σεφ δεν μπορούσε να θυμηθεί το όνομα του νεοφερμένου μαύρου βοηθού και τον αποκάλεσε «μαυράκι».</a:t>
            </a:r>
            <a:endParaRPr b="0" i="0" sz="1200" u="none" cap="none" strike="noStrike">
              <a:solidFill>
                <a:srgbClr val="1A244F"/>
              </a:solidFill>
              <a:latin typeface="Calibri"/>
              <a:ea typeface="Calibri"/>
              <a:cs typeface="Calibri"/>
              <a:sym typeface="Calibri"/>
            </a:endParaRPr>
          </a:p>
        </p:txBody>
      </p:sp>
      <p:sp>
        <p:nvSpPr>
          <p:cNvPr id="67" name="Google Shape;67;p2"/>
          <p:cNvSpPr txBox="1"/>
          <p:nvPr/>
        </p:nvSpPr>
        <p:spPr>
          <a:xfrm>
            <a:off x="471488"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68" name="Google Shape;68;p2"/>
          <p:cNvSpPr txBox="1"/>
          <p:nvPr/>
        </p:nvSpPr>
        <p:spPr>
          <a:xfrm>
            <a:off x="471488"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Ο προϊστάμενος με βάζει συνεχώς στο πρόγραμμα εργασίας να δουλεύω τα Σαββατοκύριακα</a:t>
            </a:r>
            <a:endParaRPr b="0" i="0" sz="1200" u="none" cap="none" strike="noStrike">
              <a:solidFill>
                <a:srgbClr val="1A244F"/>
              </a:solidFill>
              <a:latin typeface="Calibri"/>
              <a:ea typeface="Calibri"/>
              <a:cs typeface="Calibri"/>
              <a:sym typeface="Calibri"/>
            </a:endParaRPr>
          </a:p>
        </p:txBody>
      </p:sp>
      <p:sp>
        <p:nvSpPr>
          <p:cNvPr id="69" name="Google Shape;69;p2"/>
          <p:cNvSpPr txBox="1"/>
          <p:nvPr/>
        </p:nvSpPr>
        <p:spPr>
          <a:xfrm>
            <a:off x="2535420"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70" name="Google Shape;70;p2"/>
          <p:cNvSpPr txBox="1"/>
          <p:nvPr/>
        </p:nvSpPr>
        <p:spPr>
          <a:xfrm>
            <a:off x="2535420"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Ο διευθυντής του F&amp;B βρίσκει δικαιολογίες για να με κρατήσει να δουλεύω μέχρι να φύγουν όλοι οι άλλοι</a:t>
            </a:r>
            <a:endParaRPr b="0" i="0" sz="1200" u="none" cap="none" strike="noStrike">
              <a:solidFill>
                <a:srgbClr val="1A244F"/>
              </a:solidFill>
              <a:latin typeface="Calibri"/>
              <a:ea typeface="Calibri"/>
              <a:cs typeface="Calibri"/>
              <a:sym typeface="Calibri"/>
            </a:endParaRPr>
          </a:p>
        </p:txBody>
      </p:sp>
      <p:sp>
        <p:nvSpPr>
          <p:cNvPr id="71" name="Google Shape;71;p2"/>
          <p:cNvSpPr txBox="1"/>
          <p:nvPr/>
        </p:nvSpPr>
        <p:spPr>
          <a:xfrm>
            <a:off x="4677729"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72" name="Google Shape;72;p2"/>
          <p:cNvSpPr txBox="1"/>
          <p:nvPr/>
        </p:nvSpPr>
        <p:spPr>
          <a:xfrm>
            <a:off x="4677729"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Ο μπάρμαν γίνεται πολύ επιθετικός με το ασιατικό προσωπικό</a:t>
            </a:r>
            <a:endParaRPr b="0" i="0" sz="1200" u="none" cap="none" strike="noStrike">
              <a:solidFill>
                <a:srgbClr val="1A244F"/>
              </a:solidFill>
              <a:latin typeface="Calibri"/>
              <a:ea typeface="Calibri"/>
              <a:cs typeface="Calibri"/>
              <a:sym typeface="Calibri"/>
            </a:endParaRPr>
          </a:p>
        </p:txBody>
      </p:sp>
      <p:sp>
        <p:nvSpPr>
          <p:cNvPr id="73" name="Google Shape;73;p2"/>
          <p:cNvSpPr txBox="1"/>
          <p:nvPr/>
        </p:nvSpPr>
        <p:spPr>
          <a:xfrm>
            <a:off x="471488"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74" name="Google Shape;74;p2"/>
          <p:cNvSpPr txBox="1"/>
          <p:nvPr/>
        </p:nvSpPr>
        <p:spPr>
          <a:xfrm>
            <a:off x="471488"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Ο διευθυντής του εστιατορίου συνεχίζει να αποκαλεί μια συγκεκριμένη σερβιτόρα «γλυκιά μου» παρόλο που του ζητήθηκε να μην το κάνει.</a:t>
            </a:r>
            <a:endParaRPr b="0" i="0" sz="1200" u="none" cap="none" strike="noStrike">
              <a:solidFill>
                <a:srgbClr val="1A244F"/>
              </a:solidFill>
              <a:latin typeface="Calibri"/>
              <a:ea typeface="Calibri"/>
              <a:cs typeface="Calibri"/>
              <a:sym typeface="Calibri"/>
            </a:endParaRPr>
          </a:p>
        </p:txBody>
      </p:sp>
      <p:sp>
        <p:nvSpPr>
          <p:cNvPr id="75" name="Google Shape;75;p2"/>
          <p:cNvSpPr txBox="1"/>
          <p:nvPr/>
        </p:nvSpPr>
        <p:spPr>
          <a:xfrm>
            <a:off x="2535420"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76" name="Google Shape;76;p2"/>
          <p:cNvSpPr txBox="1"/>
          <p:nvPr/>
        </p:nvSpPr>
        <p:spPr>
          <a:xfrm>
            <a:off x="2535420"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Οι σερβιτόροι κοροϊδεύουν την προφορά ενός νεοφερμένου από την Ιταλία</a:t>
            </a:r>
            <a:endParaRPr b="0" i="0" sz="1200" u="none" cap="none" strike="noStrike">
              <a:solidFill>
                <a:srgbClr val="1A244F"/>
              </a:solidFill>
              <a:latin typeface="Calibri"/>
              <a:ea typeface="Calibri"/>
              <a:cs typeface="Calibri"/>
              <a:sym typeface="Calibri"/>
            </a:endParaRPr>
          </a:p>
        </p:txBody>
      </p:sp>
      <p:sp>
        <p:nvSpPr>
          <p:cNvPr id="77" name="Google Shape;77;p2"/>
          <p:cNvSpPr txBox="1"/>
          <p:nvPr/>
        </p:nvSpPr>
        <p:spPr>
          <a:xfrm>
            <a:off x="4677729"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78" name="Google Shape;78;p2"/>
          <p:cNvSpPr txBox="1"/>
          <p:nvPr/>
        </p:nvSpPr>
        <p:spPr>
          <a:xfrm>
            <a:off x="4677729"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Ένας πελάτης ζήτησε από τη ρεσεψιονίστ να ανέβει στο δωμάτιό του αφού τελείωσε η βάρδια της.</a:t>
            </a:r>
            <a:endParaRPr b="0" i="0" sz="1200" u="none" cap="none" strike="noStrike">
              <a:solidFill>
                <a:srgbClr val="1A244F"/>
              </a:solidFill>
              <a:latin typeface="Calibri"/>
              <a:ea typeface="Calibri"/>
              <a:cs typeface="Calibri"/>
              <a:sym typeface="Calibri"/>
            </a:endParaRPr>
          </a:p>
        </p:txBody>
      </p:sp>
      <p:sp>
        <p:nvSpPr>
          <p:cNvPr id="79" name="Google Shape;79;p2"/>
          <p:cNvSpPr txBox="1"/>
          <p:nvPr/>
        </p:nvSpPr>
        <p:spPr>
          <a:xfrm>
            <a:off x="457199" y="21778"/>
            <a:ext cx="914400" cy="39133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ctrTitle"/>
          </p:nvPr>
        </p:nvSpPr>
        <p:spPr>
          <a:xfrm>
            <a:off x="471488" y="667571"/>
            <a:ext cx="1800225" cy="5274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EA0D5"/>
              </a:buClr>
              <a:buSzPts val="2000"/>
              <a:buFont typeface="Calibri"/>
              <a:buNone/>
            </a:pPr>
            <a:r>
              <a:rPr lang="el" sz="2000"/>
              <a:t>ΚΑΤΑΣΤΑΣΗ</a:t>
            </a:r>
            <a:endParaRPr/>
          </a:p>
        </p:txBody>
      </p:sp>
      <p:sp>
        <p:nvSpPr>
          <p:cNvPr id="85" name="Google Shape;85;p3"/>
          <p:cNvSpPr txBox="1"/>
          <p:nvPr>
            <p:ph idx="1" type="subTitle"/>
          </p:nvPr>
        </p:nvSpPr>
        <p:spPr>
          <a:xfrm>
            <a:off x="471488" y="1194974"/>
            <a:ext cx="1800226" cy="17966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l"/>
              <a:t>Κάντε κλικ εδώ για να προσθέσετε το δικό σας κείμενο κατάστασης</a:t>
            </a:r>
            <a:endParaRPr/>
          </a:p>
        </p:txBody>
      </p:sp>
      <p:sp>
        <p:nvSpPr>
          <p:cNvPr id="86" name="Google Shape;86;p3"/>
          <p:cNvSpPr txBox="1"/>
          <p:nvPr/>
        </p:nvSpPr>
        <p:spPr>
          <a:xfrm>
            <a:off x="2535420"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87" name="Google Shape;87;p3"/>
          <p:cNvSpPr txBox="1"/>
          <p:nvPr/>
        </p:nvSpPr>
        <p:spPr>
          <a:xfrm>
            <a:off x="2535420"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το δικό σας κείμενο κατάστασης</a:t>
            </a:r>
            <a:endParaRPr/>
          </a:p>
        </p:txBody>
      </p:sp>
      <p:sp>
        <p:nvSpPr>
          <p:cNvPr id="88" name="Google Shape;88;p3"/>
          <p:cNvSpPr txBox="1"/>
          <p:nvPr/>
        </p:nvSpPr>
        <p:spPr>
          <a:xfrm>
            <a:off x="4677729" y="667571"/>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89" name="Google Shape;89;p3"/>
          <p:cNvSpPr txBox="1"/>
          <p:nvPr/>
        </p:nvSpPr>
        <p:spPr>
          <a:xfrm>
            <a:off x="4677729" y="1194974"/>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το δικό σας κείμενο κατάστασης</a:t>
            </a:r>
            <a:endParaRPr/>
          </a:p>
        </p:txBody>
      </p:sp>
      <p:sp>
        <p:nvSpPr>
          <p:cNvPr id="90" name="Google Shape;90;p3"/>
          <p:cNvSpPr txBox="1"/>
          <p:nvPr/>
        </p:nvSpPr>
        <p:spPr>
          <a:xfrm>
            <a:off x="471488"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91" name="Google Shape;91;p3"/>
          <p:cNvSpPr txBox="1"/>
          <p:nvPr/>
        </p:nvSpPr>
        <p:spPr>
          <a:xfrm>
            <a:off x="471488"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το δικό σας κείμενο κατάστασης</a:t>
            </a:r>
            <a:endParaRPr/>
          </a:p>
        </p:txBody>
      </p:sp>
      <p:sp>
        <p:nvSpPr>
          <p:cNvPr id="92" name="Google Shape;92;p3"/>
          <p:cNvSpPr txBox="1"/>
          <p:nvPr/>
        </p:nvSpPr>
        <p:spPr>
          <a:xfrm>
            <a:off x="2535420"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93" name="Google Shape;93;p3"/>
          <p:cNvSpPr txBox="1"/>
          <p:nvPr/>
        </p:nvSpPr>
        <p:spPr>
          <a:xfrm>
            <a:off x="2535420"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το δικό σας κείμενο κατάστασης</a:t>
            </a:r>
            <a:endParaRPr/>
          </a:p>
        </p:txBody>
      </p:sp>
      <p:sp>
        <p:nvSpPr>
          <p:cNvPr id="94" name="Google Shape;94;p3"/>
          <p:cNvSpPr txBox="1"/>
          <p:nvPr/>
        </p:nvSpPr>
        <p:spPr>
          <a:xfrm>
            <a:off x="4677729" y="3637462"/>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95" name="Google Shape;95;p3"/>
          <p:cNvSpPr txBox="1"/>
          <p:nvPr/>
        </p:nvSpPr>
        <p:spPr>
          <a:xfrm>
            <a:off x="4677729" y="4164865"/>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το δικό σας κείμενο κατάστασης</a:t>
            </a:r>
            <a:endParaRPr/>
          </a:p>
        </p:txBody>
      </p:sp>
      <p:sp>
        <p:nvSpPr>
          <p:cNvPr id="96" name="Google Shape;96;p3"/>
          <p:cNvSpPr txBox="1"/>
          <p:nvPr/>
        </p:nvSpPr>
        <p:spPr>
          <a:xfrm>
            <a:off x="471488"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97" name="Google Shape;97;p3"/>
          <p:cNvSpPr txBox="1"/>
          <p:nvPr/>
        </p:nvSpPr>
        <p:spPr>
          <a:xfrm>
            <a:off x="471488"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το δικό σας κείμενο κατάστασης</a:t>
            </a:r>
            <a:endParaRPr/>
          </a:p>
        </p:txBody>
      </p:sp>
      <p:sp>
        <p:nvSpPr>
          <p:cNvPr id="98" name="Google Shape;98;p3"/>
          <p:cNvSpPr txBox="1"/>
          <p:nvPr/>
        </p:nvSpPr>
        <p:spPr>
          <a:xfrm>
            <a:off x="2535420"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99" name="Google Shape;99;p3"/>
          <p:cNvSpPr txBox="1"/>
          <p:nvPr/>
        </p:nvSpPr>
        <p:spPr>
          <a:xfrm>
            <a:off x="2535420"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το δικό σας κείμενο κατάστασης</a:t>
            </a:r>
            <a:endParaRPr/>
          </a:p>
        </p:txBody>
      </p:sp>
      <p:sp>
        <p:nvSpPr>
          <p:cNvPr id="100" name="Google Shape;100;p3"/>
          <p:cNvSpPr txBox="1"/>
          <p:nvPr/>
        </p:nvSpPr>
        <p:spPr>
          <a:xfrm>
            <a:off x="4677729" y="6650628"/>
            <a:ext cx="1800225" cy="52740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6EA0D5"/>
              </a:buClr>
              <a:buSzPts val="2000"/>
              <a:buFont typeface="Calibri"/>
              <a:buNone/>
            </a:pPr>
            <a:r>
              <a:rPr b="1" i="0" lang="el" sz="2000" u="none" cap="none" strike="noStrike">
                <a:solidFill>
                  <a:srgbClr val="6EA0D5"/>
                </a:solidFill>
                <a:latin typeface="Calibri"/>
                <a:ea typeface="Calibri"/>
                <a:cs typeface="Calibri"/>
                <a:sym typeface="Calibri"/>
              </a:rPr>
              <a:t>ΚΑΤΑΣΤΑΣΗ</a:t>
            </a:r>
            <a:endParaRPr/>
          </a:p>
        </p:txBody>
      </p:sp>
      <p:sp>
        <p:nvSpPr>
          <p:cNvPr id="101" name="Google Shape;101;p3"/>
          <p:cNvSpPr txBox="1"/>
          <p:nvPr/>
        </p:nvSpPr>
        <p:spPr>
          <a:xfrm>
            <a:off x="4677729" y="7178031"/>
            <a:ext cx="1800226" cy="1796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το δικό σας κείμενο κατάστασης</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ctrTitle"/>
          </p:nvPr>
        </p:nvSpPr>
        <p:spPr>
          <a:xfrm>
            <a:off x="471488" y="1295401"/>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DC6A9"/>
              </a:buClr>
              <a:buSzPts val="1600"/>
              <a:buFont typeface="Calibri"/>
              <a:buNone/>
            </a:pPr>
            <a:r>
              <a:rPr lang="el" sz="1600">
                <a:solidFill>
                  <a:srgbClr val="6DC6A9"/>
                </a:solidFill>
              </a:rPr>
              <a:t>ΗΡΕΜΙΑ</a:t>
            </a:r>
            <a:endParaRPr sz="1600">
              <a:solidFill>
                <a:srgbClr val="6DC6A9"/>
              </a:solidFill>
            </a:endParaRPr>
          </a:p>
        </p:txBody>
      </p:sp>
      <p:sp>
        <p:nvSpPr>
          <p:cNvPr id="107" name="Google Shape;107;p4"/>
          <p:cNvSpPr txBox="1"/>
          <p:nvPr>
            <p:ph idx="1" type="subTitle"/>
          </p:nvPr>
        </p:nvSpPr>
        <p:spPr>
          <a:xfrm>
            <a:off x="471488" y="1822804"/>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i="0" lang="el">
                <a:latin typeface="Arial"/>
                <a:ea typeface="Arial"/>
                <a:cs typeface="Arial"/>
                <a:sym typeface="Arial"/>
              </a:rPr>
              <a:t>Θα κάνω ένα </a:t>
            </a:r>
            <a:r>
              <a:rPr lang="el">
                <a:latin typeface="Arial"/>
                <a:ea typeface="Arial"/>
                <a:cs typeface="Arial"/>
                <a:sym typeface="Arial"/>
              </a:rPr>
              <a:t>διάλειμμα και θα αφήσω τα πράγματα να καλμάρουν.</a:t>
            </a:r>
            <a:endParaRPr/>
          </a:p>
        </p:txBody>
      </p:sp>
      <p:sp>
        <p:nvSpPr>
          <p:cNvPr id="108" name="Google Shape;108;p4"/>
          <p:cNvSpPr txBox="1"/>
          <p:nvPr/>
        </p:nvSpPr>
        <p:spPr>
          <a:xfrm>
            <a:off x="25288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09" name="Google Shape;109;p4"/>
          <p:cNvSpPr txBox="1"/>
          <p:nvPr/>
        </p:nvSpPr>
        <p:spPr>
          <a:xfrm>
            <a:off x="25288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Arial"/>
                <a:ea typeface="Arial"/>
                <a:cs typeface="Arial"/>
                <a:sym typeface="Arial"/>
              </a:rPr>
              <a:t>Θα αλλάξω το θέμα της συζήτησης.</a:t>
            </a:r>
            <a:endParaRPr b="0" i="0" sz="1200" u="none" cap="none" strike="noStrike">
              <a:solidFill>
                <a:srgbClr val="1A244F"/>
              </a:solidFill>
              <a:latin typeface="Calibri"/>
              <a:ea typeface="Calibri"/>
              <a:cs typeface="Calibri"/>
              <a:sym typeface="Calibri"/>
            </a:endParaRPr>
          </a:p>
        </p:txBody>
      </p:sp>
      <p:sp>
        <p:nvSpPr>
          <p:cNvPr id="110" name="Google Shape;110;p4"/>
          <p:cNvSpPr txBox="1"/>
          <p:nvPr/>
        </p:nvSpPr>
        <p:spPr>
          <a:xfrm>
            <a:off x="45862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11" name="Google Shape;111;p4"/>
          <p:cNvSpPr txBox="1"/>
          <p:nvPr/>
        </p:nvSpPr>
        <p:spPr>
          <a:xfrm>
            <a:off x="45862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Arial"/>
                <a:ea typeface="Arial"/>
                <a:cs typeface="Arial"/>
                <a:sym typeface="Arial"/>
              </a:rPr>
              <a:t>Θα ζητήσω από έναν συνάδελφο να αναλάβει</a:t>
            </a:r>
            <a:endParaRPr b="0" i="0" sz="1200" u="none" cap="none" strike="noStrike">
              <a:solidFill>
                <a:srgbClr val="1A244F"/>
              </a:solidFill>
              <a:latin typeface="Arial"/>
              <a:ea typeface="Arial"/>
              <a:cs typeface="Arial"/>
              <a:sym typeface="Arial"/>
            </a:endParaRPr>
          </a:p>
        </p:txBody>
      </p:sp>
      <p:sp>
        <p:nvSpPr>
          <p:cNvPr id="112" name="Google Shape;112;p4"/>
          <p:cNvSpPr txBox="1"/>
          <p:nvPr/>
        </p:nvSpPr>
        <p:spPr>
          <a:xfrm>
            <a:off x="471488"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13" name="Google Shape;113;p4"/>
          <p:cNvSpPr txBox="1"/>
          <p:nvPr/>
        </p:nvSpPr>
        <p:spPr>
          <a:xfrm>
            <a:off x="471488"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Arial"/>
                <a:ea typeface="Arial"/>
                <a:cs typeface="Arial"/>
                <a:sym typeface="Arial"/>
              </a:rPr>
              <a:t>Θα απομακρυνθώ από τη σκηνή.</a:t>
            </a:r>
            <a:endParaRPr b="0" i="0" sz="1200" u="none" cap="none" strike="noStrike">
              <a:solidFill>
                <a:srgbClr val="1A244F"/>
              </a:solidFill>
              <a:latin typeface="Calibri"/>
              <a:ea typeface="Calibri"/>
              <a:cs typeface="Calibri"/>
              <a:sym typeface="Calibri"/>
            </a:endParaRPr>
          </a:p>
        </p:txBody>
      </p:sp>
      <p:sp>
        <p:nvSpPr>
          <p:cNvPr id="114" name="Google Shape;114;p4"/>
          <p:cNvSpPr txBox="1"/>
          <p:nvPr/>
        </p:nvSpPr>
        <p:spPr>
          <a:xfrm>
            <a:off x="25288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15" name="Google Shape;115;p4"/>
          <p:cNvSpPr txBox="1"/>
          <p:nvPr/>
        </p:nvSpPr>
        <p:spPr>
          <a:xfrm>
            <a:off x="25288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σκεφτώ την οικογένειά μου και πόσο με στηρίζουν</a:t>
            </a:r>
            <a:endParaRPr b="0" i="0" sz="1200" u="none" cap="none" strike="noStrike">
              <a:solidFill>
                <a:srgbClr val="1A244F"/>
              </a:solidFill>
              <a:latin typeface="Calibri"/>
              <a:ea typeface="Calibri"/>
              <a:cs typeface="Calibri"/>
              <a:sym typeface="Calibri"/>
            </a:endParaRPr>
          </a:p>
        </p:txBody>
      </p:sp>
      <p:sp>
        <p:nvSpPr>
          <p:cNvPr id="116" name="Google Shape;116;p4"/>
          <p:cNvSpPr txBox="1"/>
          <p:nvPr/>
        </p:nvSpPr>
        <p:spPr>
          <a:xfrm>
            <a:off x="45862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17" name="Google Shape;117;p4"/>
          <p:cNvSpPr txBox="1"/>
          <p:nvPr/>
        </p:nvSpPr>
        <p:spPr>
          <a:xfrm>
            <a:off x="45862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βγω έξω και θα πάρω μια βαθειά ανάσα</a:t>
            </a:r>
            <a:endParaRPr b="0" i="0" sz="1200" u="none" cap="none" strike="noStrike">
              <a:solidFill>
                <a:srgbClr val="1A244F"/>
              </a:solidFill>
              <a:latin typeface="Calibri"/>
              <a:ea typeface="Calibri"/>
              <a:cs typeface="Calibri"/>
              <a:sym typeface="Calibri"/>
            </a:endParaRPr>
          </a:p>
        </p:txBody>
      </p:sp>
      <p:sp>
        <p:nvSpPr>
          <p:cNvPr id="118" name="Google Shape;118;p4"/>
          <p:cNvSpPr txBox="1"/>
          <p:nvPr/>
        </p:nvSpPr>
        <p:spPr>
          <a:xfrm>
            <a:off x="471488"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19" name="Google Shape;119;p4"/>
          <p:cNvSpPr txBox="1"/>
          <p:nvPr/>
        </p:nvSpPr>
        <p:spPr>
          <a:xfrm>
            <a:off x="471488"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δω τη φωτεινή πλευρά των πραγμάτων</a:t>
            </a:r>
            <a:endParaRPr b="0" i="0" sz="1200" u="none" cap="none" strike="noStrike">
              <a:solidFill>
                <a:srgbClr val="1A244F"/>
              </a:solidFill>
              <a:latin typeface="Calibri"/>
              <a:ea typeface="Calibri"/>
              <a:cs typeface="Calibri"/>
              <a:sym typeface="Calibri"/>
            </a:endParaRPr>
          </a:p>
        </p:txBody>
      </p:sp>
      <p:sp>
        <p:nvSpPr>
          <p:cNvPr id="120" name="Google Shape;120;p4"/>
          <p:cNvSpPr txBox="1"/>
          <p:nvPr/>
        </p:nvSpPr>
        <p:spPr>
          <a:xfrm>
            <a:off x="25288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21" name="Google Shape;121;p4"/>
          <p:cNvSpPr txBox="1"/>
          <p:nvPr/>
        </p:nvSpPr>
        <p:spPr>
          <a:xfrm>
            <a:off x="25288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κάνω διαλογισμό για λίγα λεπτά</a:t>
            </a:r>
            <a:endParaRPr b="0" i="0" sz="1200" u="none" cap="none" strike="noStrike">
              <a:solidFill>
                <a:srgbClr val="1A244F"/>
              </a:solidFill>
              <a:latin typeface="Calibri"/>
              <a:ea typeface="Calibri"/>
              <a:cs typeface="Calibri"/>
              <a:sym typeface="Calibri"/>
            </a:endParaRPr>
          </a:p>
        </p:txBody>
      </p:sp>
      <p:sp>
        <p:nvSpPr>
          <p:cNvPr id="122" name="Google Shape;122;p4"/>
          <p:cNvSpPr txBox="1"/>
          <p:nvPr/>
        </p:nvSpPr>
        <p:spPr>
          <a:xfrm>
            <a:off x="45862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23" name="Google Shape;123;p4"/>
          <p:cNvSpPr txBox="1"/>
          <p:nvPr/>
        </p:nvSpPr>
        <p:spPr>
          <a:xfrm>
            <a:off x="45862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συνεχίσω να υπενθυμίζω στον εαυτό μου ότι κάποιοι άνθρωποι είναι κακοί επειδή είναι αδαείς.</a:t>
            </a:r>
            <a:endParaRPr b="0" i="0" sz="1200" u="none" cap="none" strike="noStrike">
              <a:solidFill>
                <a:srgbClr val="1A244F"/>
              </a:solidFill>
              <a:latin typeface="Calibri"/>
              <a:ea typeface="Calibri"/>
              <a:cs typeface="Calibri"/>
              <a:sym typeface="Calibri"/>
            </a:endParaRPr>
          </a:p>
        </p:txBody>
      </p:sp>
      <p:sp>
        <p:nvSpPr>
          <p:cNvPr id="124" name="Google Shape;124;p4"/>
          <p:cNvSpPr txBox="1"/>
          <p:nvPr/>
        </p:nvSpPr>
        <p:spPr>
          <a:xfrm>
            <a:off x="457199" y="146404"/>
            <a:ext cx="914400" cy="26670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l" sz="1800" u="none" cap="none" strike="noStrike">
                <a:solidFill>
                  <a:schemeClr val="dk1"/>
                </a:solidFill>
                <a:latin typeface="Calibri"/>
                <a:ea typeface="Calibri"/>
                <a:cs typeface="Calibri"/>
                <a:sym typeface="Calibri"/>
              </a:rPr>
              <a:t>ΠΑΡΑΔΕΙΓΜΑΤΑ</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ctrTitle"/>
          </p:nvPr>
        </p:nvSpPr>
        <p:spPr>
          <a:xfrm>
            <a:off x="471488" y="1295401"/>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DC6A9"/>
              </a:buClr>
              <a:buSzPts val="1600"/>
              <a:buFont typeface="Calibri"/>
              <a:buNone/>
            </a:pPr>
            <a:r>
              <a:rPr lang="el" sz="1600"/>
              <a:t>ΗΡΕΜΙΑ</a:t>
            </a:r>
            <a:endParaRPr sz="1600">
              <a:solidFill>
                <a:srgbClr val="6DC6A9"/>
              </a:solidFill>
            </a:endParaRPr>
          </a:p>
        </p:txBody>
      </p:sp>
      <p:sp>
        <p:nvSpPr>
          <p:cNvPr id="130" name="Google Shape;130;p5"/>
          <p:cNvSpPr txBox="1"/>
          <p:nvPr>
            <p:ph idx="1" type="subTitle"/>
          </p:nvPr>
        </p:nvSpPr>
        <p:spPr>
          <a:xfrm>
            <a:off x="471488" y="1822804"/>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l"/>
              <a:t>Κάντε κλικ εδώ για να προσθέσετε τη δική σας στρατηγική ηρεμίας</a:t>
            </a:r>
            <a:endParaRPr/>
          </a:p>
        </p:txBody>
      </p:sp>
      <p:sp>
        <p:nvSpPr>
          <p:cNvPr id="131" name="Google Shape;131;p5"/>
          <p:cNvSpPr txBox="1"/>
          <p:nvPr/>
        </p:nvSpPr>
        <p:spPr>
          <a:xfrm>
            <a:off x="25288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32" name="Google Shape;132;p5"/>
          <p:cNvSpPr txBox="1"/>
          <p:nvPr/>
        </p:nvSpPr>
        <p:spPr>
          <a:xfrm>
            <a:off x="25288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ηρεμίας</a:t>
            </a:r>
            <a:endParaRPr/>
          </a:p>
        </p:txBody>
      </p:sp>
      <p:sp>
        <p:nvSpPr>
          <p:cNvPr id="133" name="Google Shape;133;p5"/>
          <p:cNvSpPr txBox="1"/>
          <p:nvPr/>
        </p:nvSpPr>
        <p:spPr>
          <a:xfrm>
            <a:off x="4586287" y="12954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34" name="Google Shape;134;p5"/>
          <p:cNvSpPr txBox="1"/>
          <p:nvPr/>
        </p:nvSpPr>
        <p:spPr>
          <a:xfrm>
            <a:off x="4586287" y="18228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ηρεμίας</a:t>
            </a:r>
            <a:endParaRPr/>
          </a:p>
        </p:txBody>
      </p:sp>
      <p:sp>
        <p:nvSpPr>
          <p:cNvPr id="135" name="Google Shape;135;p5"/>
          <p:cNvSpPr txBox="1"/>
          <p:nvPr/>
        </p:nvSpPr>
        <p:spPr>
          <a:xfrm>
            <a:off x="471488"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36" name="Google Shape;136;p5"/>
          <p:cNvSpPr txBox="1"/>
          <p:nvPr/>
        </p:nvSpPr>
        <p:spPr>
          <a:xfrm>
            <a:off x="471488"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ηρεμίας</a:t>
            </a:r>
            <a:endParaRPr/>
          </a:p>
        </p:txBody>
      </p:sp>
      <p:sp>
        <p:nvSpPr>
          <p:cNvPr id="137" name="Google Shape;137;p5"/>
          <p:cNvSpPr txBox="1"/>
          <p:nvPr/>
        </p:nvSpPr>
        <p:spPr>
          <a:xfrm>
            <a:off x="25288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38" name="Google Shape;138;p5"/>
          <p:cNvSpPr txBox="1"/>
          <p:nvPr/>
        </p:nvSpPr>
        <p:spPr>
          <a:xfrm>
            <a:off x="25288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ηρεμίας</a:t>
            </a:r>
            <a:endParaRPr/>
          </a:p>
        </p:txBody>
      </p:sp>
      <p:sp>
        <p:nvSpPr>
          <p:cNvPr id="139" name="Google Shape;139;p5"/>
          <p:cNvSpPr txBox="1"/>
          <p:nvPr/>
        </p:nvSpPr>
        <p:spPr>
          <a:xfrm>
            <a:off x="4586287" y="4267201"/>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40" name="Google Shape;140;p5"/>
          <p:cNvSpPr txBox="1"/>
          <p:nvPr/>
        </p:nvSpPr>
        <p:spPr>
          <a:xfrm>
            <a:off x="4586287" y="4794604"/>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ηρεμίας</a:t>
            </a:r>
            <a:endParaRPr/>
          </a:p>
        </p:txBody>
      </p:sp>
      <p:sp>
        <p:nvSpPr>
          <p:cNvPr id="141" name="Google Shape;141;p5"/>
          <p:cNvSpPr txBox="1"/>
          <p:nvPr/>
        </p:nvSpPr>
        <p:spPr>
          <a:xfrm>
            <a:off x="471488"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42" name="Google Shape;142;p5"/>
          <p:cNvSpPr txBox="1"/>
          <p:nvPr/>
        </p:nvSpPr>
        <p:spPr>
          <a:xfrm>
            <a:off x="471488"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ηρεμίας</a:t>
            </a:r>
            <a:endParaRPr/>
          </a:p>
        </p:txBody>
      </p:sp>
      <p:sp>
        <p:nvSpPr>
          <p:cNvPr id="143" name="Google Shape;143;p5"/>
          <p:cNvSpPr txBox="1"/>
          <p:nvPr/>
        </p:nvSpPr>
        <p:spPr>
          <a:xfrm>
            <a:off x="25288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44" name="Google Shape;144;p5"/>
          <p:cNvSpPr txBox="1"/>
          <p:nvPr/>
        </p:nvSpPr>
        <p:spPr>
          <a:xfrm>
            <a:off x="25288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ηρεμίας</a:t>
            </a:r>
            <a:endParaRPr/>
          </a:p>
        </p:txBody>
      </p:sp>
      <p:sp>
        <p:nvSpPr>
          <p:cNvPr id="145" name="Google Shape;145;p5"/>
          <p:cNvSpPr txBox="1"/>
          <p:nvPr/>
        </p:nvSpPr>
        <p:spPr>
          <a:xfrm>
            <a:off x="4586287" y="74836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DC6A9"/>
              </a:buClr>
              <a:buSzPts val="1600"/>
              <a:buFont typeface="Calibri"/>
              <a:buNone/>
            </a:pPr>
            <a:r>
              <a:rPr b="1" i="0" lang="el" sz="1600" u="none" cap="none" strike="noStrike">
                <a:solidFill>
                  <a:srgbClr val="6DC6A9"/>
                </a:solidFill>
                <a:latin typeface="Calibri"/>
                <a:ea typeface="Calibri"/>
                <a:cs typeface="Calibri"/>
                <a:sym typeface="Calibri"/>
              </a:rPr>
              <a:t>ΗΡΕΜΙΑ</a:t>
            </a:r>
            <a:endParaRPr b="1" i="0" sz="1600" u="none" cap="none" strike="noStrike">
              <a:solidFill>
                <a:srgbClr val="6DC6A9"/>
              </a:solidFill>
              <a:latin typeface="Calibri"/>
              <a:ea typeface="Calibri"/>
              <a:cs typeface="Calibri"/>
              <a:sym typeface="Calibri"/>
            </a:endParaRPr>
          </a:p>
        </p:txBody>
      </p:sp>
      <p:sp>
        <p:nvSpPr>
          <p:cNvPr id="146" name="Google Shape;146;p5"/>
          <p:cNvSpPr txBox="1"/>
          <p:nvPr/>
        </p:nvSpPr>
        <p:spPr>
          <a:xfrm>
            <a:off x="4586287" y="80110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ηρεμίας</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type="ctrTitle"/>
          </p:nvPr>
        </p:nvSpPr>
        <p:spPr>
          <a:xfrm>
            <a:off x="471488" y="130845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45EAA"/>
              </a:buClr>
              <a:buSzPts val="1800"/>
              <a:buFont typeface="Calibri"/>
              <a:buNone/>
            </a:pPr>
            <a:r>
              <a:rPr lang="el"/>
              <a:t>ΣΚΕΨΗ</a:t>
            </a:r>
            <a:endParaRPr/>
          </a:p>
        </p:txBody>
      </p:sp>
      <p:sp>
        <p:nvSpPr>
          <p:cNvPr id="152" name="Google Shape;152;p6"/>
          <p:cNvSpPr txBox="1"/>
          <p:nvPr>
            <p:ph idx="1" type="subTitle"/>
          </p:nvPr>
        </p:nvSpPr>
        <p:spPr>
          <a:xfrm>
            <a:off x="471488" y="183585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74151"/>
              </a:buClr>
              <a:buSzPts val="1200"/>
              <a:buNone/>
            </a:pPr>
            <a:r>
              <a:rPr b="0" i="0" lang="el">
                <a:solidFill>
                  <a:srgbClr val="374151"/>
                </a:solidFill>
                <a:latin typeface="Arial"/>
                <a:ea typeface="Arial"/>
                <a:cs typeface="Arial"/>
                <a:sym typeface="Arial"/>
              </a:rPr>
              <a:t>Θα υπενθυμίσω στον εαυτό μου να μην παίρνω προσωπικά τη συμπεριφορά του πελάτη.</a:t>
            </a:r>
            <a:endParaRPr/>
          </a:p>
        </p:txBody>
      </p:sp>
      <p:sp>
        <p:nvSpPr>
          <p:cNvPr id="153" name="Google Shape;153;p6"/>
          <p:cNvSpPr txBox="1"/>
          <p:nvPr/>
        </p:nvSpPr>
        <p:spPr>
          <a:xfrm>
            <a:off x="2528887"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54" name="Google Shape;154;p6"/>
          <p:cNvSpPr txBox="1"/>
          <p:nvPr/>
        </p:nvSpPr>
        <p:spPr>
          <a:xfrm>
            <a:off x="2528887"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l" sz="1200" u="none" cap="none" strike="noStrike">
                <a:solidFill>
                  <a:srgbClr val="374151"/>
                </a:solidFill>
                <a:latin typeface="Arial"/>
                <a:ea typeface="Arial"/>
                <a:cs typeface="Arial"/>
                <a:sym typeface="Arial"/>
              </a:rPr>
              <a:t>Θα απομακρυνθώ στιγμιαία από την κατάσταση για να ανακτήσω την ψυχραιμία και τη διαύγεια</a:t>
            </a:r>
            <a:endParaRPr b="0" i="0" sz="1200" u="none" cap="none" strike="noStrike">
              <a:solidFill>
                <a:srgbClr val="1A244F"/>
              </a:solidFill>
              <a:latin typeface="Calibri"/>
              <a:ea typeface="Calibri"/>
              <a:cs typeface="Calibri"/>
              <a:sym typeface="Calibri"/>
            </a:endParaRPr>
          </a:p>
        </p:txBody>
      </p:sp>
      <p:sp>
        <p:nvSpPr>
          <p:cNvPr id="155" name="Google Shape;155;p6"/>
          <p:cNvSpPr txBox="1"/>
          <p:nvPr/>
        </p:nvSpPr>
        <p:spPr>
          <a:xfrm>
            <a:off x="4650455"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56" name="Google Shape;156;p6"/>
          <p:cNvSpPr txBox="1"/>
          <p:nvPr/>
        </p:nvSpPr>
        <p:spPr>
          <a:xfrm>
            <a:off x="4650455"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l" sz="1200" u="none" cap="none" strike="noStrike">
                <a:solidFill>
                  <a:srgbClr val="374151"/>
                </a:solidFill>
                <a:latin typeface="Arial"/>
                <a:ea typeface="Arial"/>
                <a:cs typeface="Arial"/>
                <a:sym typeface="Arial"/>
              </a:rPr>
              <a:t>Θα εντοπίσω πιθανούς λόγους πίσω από τη συμπεριφορά του πελάτη .</a:t>
            </a:r>
            <a:endParaRPr b="0" i="0" sz="1200" u="none" cap="none" strike="noStrike">
              <a:solidFill>
                <a:srgbClr val="1A244F"/>
              </a:solidFill>
              <a:latin typeface="Calibri"/>
              <a:ea typeface="Calibri"/>
              <a:cs typeface="Calibri"/>
              <a:sym typeface="Calibri"/>
            </a:endParaRPr>
          </a:p>
        </p:txBody>
      </p:sp>
      <p:sp>
        <p:nvSpPr>
          <p:cNvPr id="157" name="Google Shape;157;p6"/>
          <p:cNvSpPr txBox="1"/>
          <p:nvPr/>
        </p:nvSpPr>
        <p:spPr>
          <a:xfrm>
            <a:off x="471487"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58" name="Google Shape;158;p6"/>
          <p:cNvSpPr txBox="1"/>
          <p:nvPr/>
        </p:nvSpPr>
        <p:spPr>
          <a:xfrm>
            <a:off x="471487"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l" sz="1200" u="none" cap="none" strike="noStrike">
                <a:solidFill>
                  <a:srgbClr val="374151"/>
                </a:solidFill>
                <a:latin typeface="Arial"/>
                <a:ea typeface="Arial"/>
                <a:cs typeface="Arial"/>
                <a:sym typeface="Arial"/>
              </a:rPr>
              <a:t>Θα προσπαθήσω να είμαι πιο φιλικός και λιγότερο απόμακρος.</a:t>
            </a:r>
            <a:endParaRPr b="0" i="0" sz="1200" u="none" cap="none" strike="noStrike">
              <a:solidFill>
                <a:srgbClr val="1A244F"/>
              </a:solidFill>
              <a:latin typeface="Calibri"/>
              <a:ea typeface="Calibri"/>
              <a:cs typeface="Calibri"/>
              <a:sym typeface="Calibri"/>
            </a:endParaRPr>
          </a:p>
        </p:txBody>
      </p:sp>
      <p:sp>
        <p:nvSpPr>
          <p:cNvPr id="159" name="Google Shape;159;p6"/>
          <p:cNvSpPr txBox="1"/>
          <p:nvPr/>
        </p:nvSpPr>
        <p:spPr>
          <a:xfrm>
            <a:off x="2528886"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60" name="Google Shape;160;p6"/>
          <p:cNvSpPr txBox="1"/>
          <p:nvPr/>
        </p:nvSpPr>
        <p:spPr>
          <a:xfrm>
            <a:off x="4650453" y="483470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l" sz="1200" u="none" cap="none" strike="noStrike">
                <a:solidFill>
                  <a:srgbClr val="374151"/>
                </a:solidFill>
                <a:latin typeface="Arial"/>
                <a:ea typeface="Arial"/>
                <a:cs typeface="Arial"/>
                <a:sym typeface="Arial"/>
              </a:rPr>
              <a:t>Θα ορίσω μια στρατηγική για να κάνω σε όλους να με συμπαθίσουν</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61" name="Google Shape;161;p6"/>
          <p:cNvSpPr txBox="1"/>
          <p:nvPr/>
        </p:nvSpPr>
        <p:spPr>
          <a:xfrm>
            <a:off x="4650454"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a:p>
        </p:txBody>
      </p:sp>
      <p:sp>
        <p:nvSpPr>
          <p:cNvPr id="162" name="Google Shape;162;p6"/>
          <p:cNvSpPr txBox="1"/>
          <p:nvPr/>
        </p:nvSpPr>
        <p:spPr>
          <a:xfrm>
            <a:off x="4650454"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 </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63" name="Google Shape;163;p6"/>
          <p:cNvSpPr txBox="1"/>
          <p:nvPr/>
        </p:nvSpPr>
        <p:spPr>
          <a:xfrm>
            <a:off x="471488"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64" name="Google Shape;164;p6"/>
          <p:cNvSpPr txBox="1"/>
          <p:nvPr/>
        </p:nvSpPr>
        <p:spPr>
          <a:xfrm>
            <a:off x="471488"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δώσω σε όλους το πλεονέκτημα της αμφιβολίας και θα προσπαθήσω να κερδίσω τη συμπάθειά τους</a:t>
            </a:r>
            <a:endParaRPr b="0" i="0" sz="1200" u="none" cap="none" strike="noStrike">
              <a:solidFill>
                <a:srgbClr val="1A244F"/>
              </a:solidFill>
              <a:latin typeface="Calibri"/>
              <a:ea typeface="Calibri"/>
              <a:cs typeface="Calibri"/>
              <a:sym typeface="Calibri"/>
            </a:endParaRPr>
          </a:p>
        </p:txBody>
      </p:sp>
      <p:sp>
        <p:nvSpPr>
          <p:cNvPr id="165" name="Google Shape;165;p6"/>
          <p:cNvSpPr txBox="1"/>
          <p:nvPr/>
        </p:nvSpPr>
        <p:spPr>
          <a:xfrm>
            <a:off x="2528887"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a:p>
        </p:txBody>
      </p:sp>
      <p:sp>
        <p:nvSpPr>
          <p:cNvPr id="166" name="Google Shape;166;p6"/>
          <p:cNvSpPr txBox="1"/>
          <p:nvPr/>
        </p:nvSpPr>
        <p:spPr>
          <a:xfrm>
            <a:off x="2528887"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σκέφτομαι τους αγαπημένους μου σε δύσκολες καταστάσεις</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67" name="Google Shape;167;p6"/>
          <p:cNvSpPr txBox="1"/>
          <p:nvPr/>
        </p:nvSpPr>
        <p:spPr>
          <a:xfrm>
            <a:off x="4650455"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68" name="Google Shape;168;p6"/>
          <p:cNvSpPr txBox="1"/>
          <p:nvPr/>
        </p:nvSpPr>
        <p:spPr>
          <a:xfrm>
            <a:off x="4650455"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υποστηρίξω περισσότερο και τους άλλους.</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69" name="Google Shape;169;p6"/>
          <p:cNvSpPr txBox="1"/>
          <p:nvPr/>
        </p:nvSpPr>
        <p:spPr>
          <a:xfrm>
            <a:off x="457199" y="-501286"/>
            <a:ext cx="9144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l" sz="1800" u="none" cap="none" strike="noStrike">
                <a:solidFill>
                  <a:schemeClr val="dk1"/>
                </a:solidFill>
                <a:latin typeface="Calibri"/>
                <a:ea typeface="Calibri"/>
                <a:cs typeface="Calibri"/>
                <a:sym typeface="Calibri"/>
              </a:rPr>
              <a:t>ΠΑΡΑΔΕΙΓΜΑΤΑ</a:t>
            </a:r>
            <a:endParaRPr/>
          </a:p>
        </p:txBody>
      </p:sp>
      <p:sp>
        <p:nvSpPr>
          <p:cNvPr id="170" name="Google Shape;170;p6"/>
          <p:cNvSpPr txBox="1"/>
          <p:nvPr/>
        </p:nvSpPr>
        <p:spPr>
          <a:xfrm>
            <a:off x="2681286" y="49400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l" sz="1200" u="none" cap="none" strike="noStrike">
                <a:solidFill>
                  <a:srgbClr val="374151"/>
                </a:solidFill>
                <a:latin typeface="Arial"/>
                <a:ea typeface="Arial"/>
                <a:cs typeface="Arial"/>
                <a:sym typeface="Arial"/>
              </a:rPr>
              <a:t>Θα συνεχίσω να χαμογελώ ό,τι κι αν γίνει</a:t>
            </a:r>
            <a:r>
              <a:rPr b="0" i="0" lang="el" sz="1200" u="none" cap="none" strike="noStrike">
                <a:solidFill>
                  <a:srgbClr val="1A244F"/>
                </a:solidFill>
                <a:latin typeface="Calibri"/>
                <a:ea typeface="Calibri"/>
                <a:cs typeface="Calibri"/>
                <a:sym typeface="Calibri"/>
              </a:rPr>
              <a:t>.</a:t>
            </a:r>
            <a:endParaRPr b="0" i="0" sz="1200" u="none" cap="none" strike="noStrike">
              <a:solidFill>
                <a:srgbClr val="1A244F"/>
              </a:solidFill>
              <a:latin typeface="Calibri"/>
              <a:ea typeface="Calibri"/>
              <a:cs typeface="Calibri"/>
              <a:sym typeface="Calibri"/>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ph type="ctrTitle"/>
          </p:nvPr>
        </p:nvSpPr>
        <p:spPr>
          <a:xfrm>
            <a:off x="471488" y="1308455"/>
            <a:ext cx="1800225" cy="5274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45EAA"/>
              </a:buClr>
              <a:buSzPts val="1800"/>
              <a:buFont typeface="Calibri"/>
              <a:buNone/>
            </a:pPr>
            <a:r>
              <a:rPr lang="el"/>
              <a:t>ΣΚΕΨΗ</a:t>
            </a:r>
            <a:endParaRPr/>
          </a:p>
        </p:txBody>
      </p:sp>
      <p:sp>
        <p:nvSpPr>
          <p:cNvPr id="176" name="Google Shape;176;p7"/>
          <p:cNvSpPr txBox="1"/>
          <p:nvPr>
            <p:ph idx="1" type="subTitle"/>
          </p:nvPr>
        </p:nvSpPr>
        <p:spPr>
          <a:xfrm>
            <a:off x="471488" y="1835858"/>
            <a:ext cx="1800226" cy="114899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A244F"/>
              </a:buClr>
              <a:buSzPts val="1200"/>
              <a:buNone/>
            </a:pPr>
            <a:r>
              <a:rPr lang="el"/>
              <a:t>Κάντε κλικ εδώ για να προσθέσετε τη δική σας στρατηγική σκέψης</a:t>
            </a:r>
            <a:endParaRPr/>
          </a:p>
          <a:p>
            <a:pPr indent="0" lvl="0" marL="0" rtl="0" algn="l">
              <a:lnSpc>
                <a:spcPct val="90000"/>
              </a:lnSpc>
              <a:spcBef>
                <a:spcPts val="750"/>
              </a:spcBef>
              <a:spcAft>
                <a:spcPts val="0"/>
              </a:spcAft>
              <a:buClr>
                <a:srgbClr val="1A244F"/>
              </a:buClr>
              <a:buSzPts val="1200"/>
              <a:buNone/>
            </a:pPr>
            <a:r>
              <a:t/>
            </a:r>
            <a:endParaRPr/>
          </a:p>
        </p:txBody>
      </p:sp>
      <p:sp>
        <p:nvSpPr>
          <p:cNvPr id="177" name="Google Shape;177;p7"/>
          <p:cNvSpPr txBox="1"/>
          <p:nvPr/>
        </p:nvSpPr>
        <p:spPr>
          <a:xfrm>
            <a:off x="2528887"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78" name="Google Shape;178;p7"/>
          <p:cNvSpPr txBox="1"/>
          <p:nvPr/>
        </p:nvSpPr>
        <p:spPr>
          <a:xfrm>
            <a:off x="2528887"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σκέψης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79" name="Google Shape;179;p7"/>
          <p:cNvSpPr txBox="1"/>
          <p:nvPr/>
        </p:nvSpPr>
        <p:spPr>
          <a:xfrm>
            <a:off x="4650455" y="1308455"/>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80" name="Google Shape;180;p7"/>
          <p:cNvSpPr txBox="1"/>
          <p:nvPr/>
        </p:nvSpPr>
        <p:spPr>
          <a:xfrm>
            <a:off x="4650455" y="1835858"/>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σκέψης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81" name="Google Shape;181;p7"/>
          <p:cNvSpPr txBox="1"/>
          <p:nvPr/>
        </p:nvSpPr>
        <p:spPr>
          <a:xfrm>
            <a:off x="471487"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82" name="Google Shape;182;p7"/>
          <p:cNvSpPr txBox="1"/>
          <p:nvPr/>
        </p:nvSpPr>
        <p:spPr>
          <a:xfrm>
            <a:off x="471487"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σκέψης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83" name="Google Shape;183;p7"/>
          <p:cNvSpPr txBox="1"/>
          <p:nvPr/>
        </p:nvSpPr>
        <p:spPr>
          <a:xfrm>
            <a:off x="2528886"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84" name="Google Shape;184;p7"/>
          <p:cNvSpPr txBox="1"/>
          <p:nvPr/>
        </p:nvSpPr>
        <p:spPr>
          <a:xfrm>
            <a:off x="2528886"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σκέψης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85" name="Google Shape;185;p7"/>
          <p:cNvSpPr txBox="1"/>
          <p:nvPr/>
        </p:nvSpPr>
        <p:spPr>
          <a:xfrm>
            <a:off x="4650454" y="426020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86" name="Google Shape;186;p7"/>
          <p:cNvSpPr txBox="1"/>
          <p:nvPr/>
        </p:nvSpPr>
        <p:spPr>
          <a:xfrm>
            <a:off x="4650454" y="478760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σκέψης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87" name="Google Shape;187;p7"/>
          <p:cNvSpPr txBox="1"/>
          <p:nvPr/>
        </p:nvSpPr>
        <p:spPr>
          <a:xfrm>
            <a:off x="471488"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88" name="Google Shape;188;p7"/>
          <p:cNvSpPr txBox="1"/>
          <p:nvPr/>
        </p:nvSpPr>
        <p:spPr>
          <a:xfrm>
            <a:off x="471488"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σκέψης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89" name="Google Shape;189;p7"/>
          <p:cNvSpPr txBox="1"/>
          <p:nvPr/>
        </p:nvSpPr>
        <p:spPr>
          <a:xfrm>
            <a:off x="2528887"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90" name="Google Shape;190;p7"/>
          <p:cNvSpPr txBox="1"/>
          <p:nvPr/>
        </p:nvSpPr>
        <p:spPr>
          <a:xfrm>
            <a:off x="2528887"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σκέψης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
        <p:nvSpPr>
          <p:cNvPr id="191" name="Google Shape;191;p7"/>
          <p:cNvSpPr txBox="1"/>
          <p:nvPr/>
        </p:nvSpPr>
        <p:spPr>
          <a:xfrm>
            <a:off x="4650455" y="7340286"/>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45EAA"/>
              </a:buClr>
              <a:buSzPts val="1800"/>
              <a:buFont typeface="Calibri"/>
              <a:buNone/>
            </a:pPr>
            <a:r>
              <a:rPr b="1" i="0" lang="el" sz="1800" u="none" cap="none" strike="noStrike">
                <a:solidFill>
                  <a:srgbClr val="645EAA"/>
                </a:solidFill>
                <a:latin typeface="Calibri"/>
                <a:ea typeface="Calibri"/>
                <a:cs typeface="Calibri"/>
                <a:sym typeface="Calibri"/>
              </a:rPr>
              <a:t>ΣΚΕΨΗ</a:t>
            </a:r>
            <a:endParaRPr b="1" i="0" sz="1800" u="none" cap="none" strike="noStrike">
              <a:solidFill>
                <a:srgbClr val="645EAA"/>
              </a:solidFill>
              <a:latin typeface="Calibri"/>
              <a:ea typeface="Calibri"/>
              <a:cs typeface="Calibri"/>
              <a:sym typeface="Calibri"/>
            </a:endParaRPr>
          </a:p>
        </p:txBody>
      </p:sp>
      <p:sp>
        <p:nvSpPr>
          <p:cNvPr id="192" name="Google Shape;192;p7"/>
          <p:cNvSpPr txBox="1"/>
          <p:nvPr/>
        </p:nvSpPr>
        <p:spPr>
          <a:xfrm>
            <a:off x="4650455" y="7867689"/>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σκέψης</a:t>
            </a:r>
            <a:endParaRPr/>
          </a:p>
          <a:p>
            <a:pPr indent="0" lvl="0" marL="0" marR="0" rtl="0" algn="l">
              <a:lnSpc>
                <a:spcPct val="90000"/>
              </a:lnSpc>
              <a:spcBef>
                <a:spcPts val="750"/>
              </a:spcBef>
              <a:spcAft>
                <a:spcPts val="0"/>
              </a:spcAft>
              <a:buClr>
                <a:srgbClr val="1A244F"/>
              </a:buClr>
              <a:buSzPts val="1200"/>
              <a:buFont typeface="Arial"/>
              <a:buNone/>
            </a:pPr>
            <a:r>
              <a:t/>
            </a:r>
            <a:endParaRPr b="0" i="0" sz="1200" u="none" cap="none" strike="noStrike">
              <a:solidFill>
                <a:srgbClr val="1A244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8"/>
          <p:cNvSpPr txBox="1"/>
          <p:nvPr/>
        </p:nvSpPr>
        <p:spPr>
          <a:xfrm>
            <a:off x="4714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198" name="Google Shape;198;p8"/>
          <p:cNvSpPr txBox="1"/>
          <p:nvPr/>
        </p:nvSpPr>
        <p:spPr>
          <a:xfrm>
            <a:off x="471488" y="18769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διορθώσω τον συνάδελφό μου και θα του ζητήσω να με φωνάζει με το όνομά μου</a:t>
            </a:r>
            <a:endParaRPr b="0" i="0" sz="1200" u="none" cap="none" strike="noStrike">
              <a:solidFill>
                <a:srgbClr val="1A244F"/>
              </a:solidFill>
              <a:latin typeface="Calibri"/>
              <a:ea typeface="Calibri"/>
              <a:cs typeface="Calibri"/>
              <a:sym typeface="Calibri"/>
            </a:endParaRPr>
          </a:p>
        </p:txBody>
      </p:sp>
      <p:sp>
        <p:nvSpPr>
          <p:cNvPr id="199" name="Google Shape;199;p8"/>
          <p:cNvSpPr txBox="1"/>
          <p:nvPr/>
        </p:nvSpPr>
        <p:spPr>
          <a:xfrm>
            <a:off x="2573004"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00" name="Google Shape;200;p8"/>
          <p:cNvSpPr txBox="1"/>
          <p:nvPr/>
        </p:nvSpPr>
        <p:spPr>
          <a:xfrm>
            <a:off x="2573004" y="18769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ζητήσω </a:t>
            </a:r>
            <a:r>
              <a:rPr b="0" i="0" lang="el" sz="1200" u="none" cap="none" strike="noStrike">
                <a:solidFill>
                  <a:srgbClr val="374151"/>
                </a:solidFill>
                <a:latin typeface="Arial"/>
                <a:ea typeface="Arial"/>
                <a:cs typeface="Arial"/>
                <a:sym typeface="Arial"/>
              </a:rPr>
              <a:t>συγγνώμη για τυχόν προβλήματα σέρβις και θα προτείνω πρακτικές λύσεις.</a:t>
            </a:r>
            <a:endParaRPr b="0" i="0" sz="1200" u="none" cap="none" strike="noStrike">
              <a:solidFill>
                <a:srgbClr val="1A244F"/>
              </a:solidFill>
              <a:latin typeface="Calibri"/>
              <a:ea typeface="Calibri"/>
              <a:cs typeface="Calibri"/>
              <a:sym typeface="Calibri"/>
            </a:endParaRPr>
          </a:p>
        </p:txBody>
      </p:sp>
      <p:sp>
        <p:nvSpPr>
          <p:cNvPr id="201" name="Google Shape;201;p8"/>
          <p:cNvSpPr txBox="1"/>
          <p:nvPr/>
        </p:nvSpPr>
        <p:spPr>
          <a:xfrm>
            <a:off x="45862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02" name="Google Shape;202;p8"/>
          <p:cNvSpPr txBox="1"/>
          <p:nvPr/>
        </p:nvSpPr>
        <p:spPr>
          <a:xfrm>
            <a:off x="4586288" y="1876955"/>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ρωτήσω αν υπάρχει κάτι άλλο που θα μπορούσαμε να βοηθήσουμε</a:t>
            </a:r>
            <a:endParaRPr/>
          </a:p>
        </p:txBody>
      </p:sp>
      <p:sp>
        <p:nvSpPr>
          <p:cNvPr id="203" name="Google Shape;203;p8"/>
          <p:cNvSpPr txBox="1"/>
          <p:nvPr/>
        </p:nvSpPr>
        <p:spPr>
          <a:xfrm>
            <a:off x="4714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04" name="Google Shape;204;p8"/>
          <p:cNvSpPr txBox="1"/>
          <p:nvPr/>
        </p:nvSpPr>
        <p:spPr>
          <a:xfrm>
            <a:off x="471488"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74151"/>
              </a:buClr>
              <a:buSzPts val="1200"/>
              <a:buFont typeface="Arial"/>
              <a:buNone/>
            </a:pPr>
            <a:r>
              <a:rPr b="0" i="0" lang="el" sz="1200" u="none" cap="none" strike="noStrike">
                <a:solidFill>
                  <a:srgbClr val="374151"/>
                </a:solidFill>
                <a:latin typeface="Arial"/>
                <a:ea typeface="Arial"/>
                <a:cs typeface="Arial"/>
                <a:sym typeface="Arial"/>
              </a:rPr>
              <a:t>Θα</a:t>
            </a:r>
            <a:r>
              <a:rPr b="0" i="0" lang="el" sz="1200" u="none" cap="none" strike="noStrike">
                <a:solidFill>
                  <a:srgbClr val="1A244F"/>
                </a:solidFill>
                <a:latin typeface="Calibri"/>
                <a:ea typeface="Calibri"/>
                <a:cs typeface="Calibri"/>
                <a:sym typeface="Calibri"/>
              </a:rPr>
              <a:t> </a:t>
            </a:r>
            <a:r>
              <a:rPr b="0" i="0" lang="el" sz="1200" u="none" cap="none" strike="noStrike">
                <a:solidFill>
                  <a:srgbClr val="374151"/>
                </a:solidFill>
                <a:latin typeface="Arial"/>
                <a:ea typeface="Arial"/>
                <a:cs typeface="Arial"/>
                <a:sym typeface="Arial"/>
              </a:rPr>
              <a:t>γνωστοποιήσω με βεβαιότητα τα όρια σε περίπτωση απαράδεκτης συμπεριφοράς.</a:t>
            </a:r>
            <a:endParaRPr b="0" i="0" sz="1200" u="none" cap="none" strike="noStrike">
              <a:solidFill>
                <a:srgbClr val="1A244F"/>
              </a:solidFill>
              <a:latin typeface="Calibri"/>
              <a:ea typeface="Calibri"/>
              <a:cs typeface="Calibri"/>
              <a:sym typeface="Calibri"/>
            </a:endParaRPr>
          </a:p>
        </p:txBody>
      </p:sp>
      <p:sp>
        <p:nvSpPr>
          <p:cNvPr id="205" name="Google Shape;205;p8"/>
          <p:cNvSpPr txBox="1"/>
          <p:nvPr/>
        </p:nvSpPr>
        <p:spPr>
          <a:xfrm>
            <a:off x="2573004"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06" name="Google Shape;206;p8"/>
          <p:cNvSpPr txBox="1"/>
          <p:nvPr/>
        </p:nvSpPr>
        <p:spPr>
          <a:xfrm>
            <a:off x="2573004"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προσεγγίσω τους συναδέλφους μου και θα τους ενημερώσω περισσότερα για μένα και από πού κατάγομαι</a:t>
            </a:r>
            <a:endParaRPr b="0" i="0" sz="1200" u="none" cap="none" strike="noStrike">
              <a:solidFill>
                <a:srgbClr val="1A244F"/>
              </a:solidFill>
              <a:latin typeface="Calibri"/>
              <a:ea typeface="Calibri"/>
              <a:cs typeface="Calibri"/>
              <a:sym typeface="Calibri"/>
            </a:endParaRPr>
          </a:p>
        </p:txBody>
      </p:sp>
      <p:sp>
        <p:nvSpPr>
          <p:cNvPr id="207" name="Google Shape;207;p8"/>
          <p:cNvSpPr txBox="1"/>
          <p:nvPr/>
        </p:nvSpPr>
        <p:spPr>
          <a:xfrm>
            <a:off x="45862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08" name="Google Shape;208;p8"/>
          <p:cNvSpPr txBox="1"/>
          <p:nvPr/>
        </p:nvSpPr>
        <p:spPr>
          <a:xfrm>
            <a:off x="4586288"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πάρω τους συναδέλφους μου έναν έναν και θα κάνω μια σύντομη κουβέντα</a:t>
            </a:r>
            <a:endParaRPr b="0" i="0" sz="1200" u="none" cap="none" strike="noStrike">
              <a:solidFill>
                <a:srgbClr val="1A244F"/>
              </a:solidFill>
              <a:latin typeface="Calibri"/>
              <a:ea typeface="Calibri"/>
              <a:cs typeface="Calibri"/>
              <a:sym typeface="Calibri"/>
            </a:endParaRPr>
          </a:p>
        </p:txBody>
      </p:sp>
      <p:sp>
        <p:nvSpPr>
          <p:cNvPr id="209" name="Google Shape;209;p8"/>
          <p:cNvSpPr txBox="1"/>
          <p:nvPr/>
        </p:nvSpPr>
        <p:spPr>
          <a:xfrm>
            <a:off x="4714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10" name="Google Shape;210;p8"/>
          <p:cNvSpPr txBox="1"/>
          <p:nvPr/>
        </p:nvSpPr>
        <p:spPr>
          <a:xfrm>
            <a:off x="4714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Αολά θα χαμογελάσω και θα αποχωρησω από την σκηνή</a:t>
            </a:r>
            <a:endParaRPr/>
          </a:p>
        </p:txBody>
      </p:sp>
      <p:sp>
        <p:nvSpPr>
          <p:cNvPr id="211" name="Google Shape;211;p8"/>
          <p:cNvSpPr txBox="1"/>
          <p:nvPr/>
        </p:nvSpPr>
        <p:spPr>
          <a:xfrm>
            <a:off x="2573004"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12" name="Google Shape;212;p8"/>
          <p:cNvSpPr txBox="1"/>
          <p:nvPr/>
        </p:nvSpPr>
        <p:spPr>
          <a:xfrm>
            <a:off x="2573004"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Θα χρησιμοποιήσω τη γλώσσα του σώματος για να μεταφέρω το μήνυμά μου</a:t>
            </a:r>
            <a:endParaRPr b="0" i="0" sz="1200" u="none" cap="none" strike="noStrike">
              <a:solidFill>
                <a:srgbClr val="1A244F"/>
              </a:solidFill>
              <a:latin typeface="Calibri"/>
              <a:ea typeface="Calibri"/>
              <a:cs typeface="Calibri"/>
              <a:sym typeface="Calibri"/>
            </a:endParaRPr>
          </a:p>
        </p:txBody>
      </p:sp>
      <p:sp>
        <p:nvSpPr>
          <p:cNvPr id="213" name="Google Shape;213;p8"/>
          <p:cNvSpPr txBox="1"/>
          <p:nvPr/>
        </p:nvSpPr>
        <p:spPr>
          <a:xfrm>
            <a:off x="45862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14" name="Google Shape;214;p8"/>
          <p:cNvSpPr txBox="1"/>
          <p:nvPr/>
        </p:nvSpPr>
        <p:spPr>
          <a:xfrm>
            <a:off x="45862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Δεν θα μείνω σιωπηλός αποδέχοντας το.</a:t>
            </a:r>
            <a:endParaRPr b="0" i="0" sz="1200" u="none" cap="none" strike="noStrike">
              <a:solidFill>
                <a:srgbClr val="1A244F"/>
              </a:solidFill>
              <a:latin typeface="Calibri"/>
              <a:ea typeface="Calibri"/>
              <a:cs typeface="Calibri"/>
              <a:sym typeface="Calibri"/>
            </a:endParaRPr>
          </a:p>
        </p:txBody>
      </p:sp>
      <p:sp>
        <p:nvSpPr>
          <p:cNvPr id="215" name="Google Shape;215;p8"/>
          <p:cNvSpPr txBox="1"/>
          <p:nvPr/>
        </p:nvSpPr>
        <p:spPr>
          <a:xfrm>
            <a:off x="457199" y="110326"/>
            <a:ext cx="3165500" cy="302788"/>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l" sz="1800" u="none" cap="none" strike="noStrike">
                <a:solidFill>
                  <a:schemeClr val="dk1"/>
                </a:solidFill>
                <a:latin typeface="Calibri"/>
                <a:ea typeface="Calibri"/>
                <a:cs typeface="Calibri"/>
                <a:sym typeface="Calibri"/>
              </a:rPr>
              <a:t>ΠΑΡΑΔΕΙΓΜΑΤΑ</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txBox="1"/>
          <p:nvPr/>
        </p:nvSpPr>
        <p:spPr>
          <a:xfrm>
            <a:off x="4714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21" name="Google Shape;221;p9"/>
          <p:cNvSpPr txBox="1"/>
          <p:nvPr/>
        </p:nvSpPr>
        <p:spPr>
          <a:xfrm>
            <a:off x="2573004"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22" name="Google Shape;222;p9"/>
          <p:cNvSpPr txBox="1"/>
          <p:nvPr/>
        </p:nvSpPr>
        <p:spPr>
          <a:xfrm>
            <a:off x="4586288" y="1349552"/>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23" name="Google Shape;223;p9"/>
          <p:cNvSpPr txBox="1"/>
          <p:nvPr/>
        </p:nvSpPr>
        <p:spPr>
          <a:xfrm>
            <a:off x="4714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24" name="Google Shape;224;p9"/>
          <p:cNvSpPr txBox="1"/>
          <p:nvPr/>
        </p:nvSpPr>
        <p:spPr>
          <a:xfrm>
            <a:off x="2573004"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25" name="Google Shape;225;p9"/>
          <p:cNvSpPr txBox="1"/>
          <p:nvPr/>
        </p:nvSpPr>
        <p:spPr>
          <a:xfrm>
            <a:off x="2573004"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συνομιλίας</a:t>
            </a:r>
            <a:endParaRPr/>
          </a:p>
        </p:txBody>
      </p:sp>
      <p:sp>
        <p:nvSpPr>
          <p:cNvPr id="226" name="Google Shape;226;p9"/>
          <p:cNvSpPr txBox="1"/>
          <p:nvPr/>
        </p:nvSpPr>
        <p:spPr>
          <a:xfrm>
            <a:off x="4586288" y="4265177"/>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27" name="Google Shape;227;p9"/>
          <p:cNvSpPr txBox="1"/>
          <p:nvPr/>
        </p:nvSpPr>
        <p:spPr>
          <a:xfrm>
            <a:off x="4586288"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συνομιλίας</a:t>
            </a:r>
            <a:endParaRPr/>
          </a:p>
        </p:txBody>
      </p:sp>
      <p:sp>
        <p:nvSpPr>
          <p:cNvPr id="228" name="Google Shape;228;p9"/>
          <p:cNvSpPr txBox="1"/>
          <p:nvPr/>
        </p:nvSpPr>
        <p:spPr>
          <a:xfrm>
            <a:off x="4714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29" name="Google Shape;229;p9"/>
          <p:cNvSpPr txBox="1"/>
          <p:nvPr/>
        </p:nvSpPr>
        <p:spPr>
          <a:xfrm>
            <a:off x="4714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συνομιλίας</a:t>
            </a:r>
            <a:endParaRPr/>
          </a:p>
        </p:txBody>
      </p:sp>
      <p:sp>
        <p:nvSpPr>
          <p:cNvPr id="230" name="Google Shape;230;p9"/>
          <p:cNvSpPr txBox="1"/>
          <p:nvPr/>
        </p:nvSpPr>
        <p:spPr>
          <a:xfrm>
            <a:off x="2573004"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31" name="Google Shape;231;p9"/>
          <p:cNvSpPr txBox="1"/>
          <p:nvPr/>
        </p:nvSpPr>
        <p:spPr>
          <a:xfrm>
            <a:off x="2573004"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συνομιλίας</a:t>
            </a:r>
            <a:endParaRPr/>
          </a:p>
        </p:txBody>
      </p:sp>
      <p:sp>
        <p:nvSpPr>
          <p:cNvPr id="232" name="Google Shape;232;p9"/>
          <p:cNvSpPr txBox="1"/>
          <p:nvPr/>
        </p:nvSpPr>
        <p:spPr>
          <a:xfrm>
            <a:off x="4586288" y="7277054"/>
            <a:ext cx="1800225" cy="52740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63BC46"/>
              </a:buClr>
              <a:buSzPts val="1600"/>
              <a:buFont typeface="Calibri"/>
              <a:buNone/>
            </a:pPr>
            <a:r>
              <a:rPr b="1" i="0" lang="el" sz="1600" u="none" cap="none" strike="noStrike">
                <a:solidFill>
                  <a:srgbClr val="63BC46"/>
                </a:solidFill>
                <a:latin typeface="Calibri"/>
                <a:ea typeface="Calibri"/>
                <a:cs typeface="Calibri"/>
                <a:sym typeface="Calibri"/>
              </a:rPr>
              <a:t>ΣΥΝΟΜΙΛΙΑ</a:t>
            </a:r>
            <a:endParaRPr/>
          </a:p>
        </p:txBody>
      </p:sp>
      <p:sp>
        <p:nvSpPr>
          <p:cNvPr id="233" name="Google Shape;233;p9"/>
          <p:cNvSpPr txBox="1"/>
          <p:nvPr/>
        </p:nvSpPr>
        <p:spPr>
          <a:xfrm>
            <a:off x="4586288" y="7804457"/>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συνομιλίας</a:t>
            </a:r>
            <a:endParaRPr/>
          </a:p>
        </p:txBody>
      </p:sp>
      <p:sp>
        <p:nvSpPr>
          <p:cNvPr id="234" name="Google Shape;234;p9"/>
          <p:cNvSpPr txBox="1"/>
          <p:nvPr/>
        </p:nvSpPr>
        <p:spPr>
          <a:xfrm>
            <a:off x="471487" y="479258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συνομιλίας</a:t>
            </a:r>
            <a:endParaRPr/>
          </a:p>
        </p:txBody>
      </p:sp>
      <p:sp>
        <p:nvSpPr>
          <p:cNvPr id="235" name="Google Shape;235;p9"/>
          <p:cNvSpPr txBox="1"/>
          <p:nvPr/>
        </p:nvSpPr>
        <p:spPr>
          <a:xfrm>
            <a:off x="471487" y="192207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συνομιλίας</a:t>
            </a:r>
            <a:endParaRPr/>
          </a:p>
        </p:txBody>
      </p:sp>
      <p:sp>
        <p:nvSpPr>
          <p:cNvPr id="236" name="Google Shape;236;p9"/>
          <p:cNvSpPr txBox="1"/>
          <p:nvPr/>
        </p:nvSpPr>
        <p:spPr>
          <a:xfrm>
            <a:off x="2467138" y="192207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συνομιλίας</a:t>
            </a:r>
            <a:endParaRPr/>
          </a:p>
        </p:txBody>
      </p:sp>
      <p:sp>
        <p:nvSpPr>
          <p:cNvPr id="237" name="Google Shape;237;p9"/>
          <p:cNvSpPr txBox="1"/>
          <p:nvPr/>
        </p:nvSpPr>
        <p:spPr>
          <a:xfrm>
            <a:off x="4637966" y="1922070"/>
            <a:ext cx="1800226" cy="11489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A244F"/>
              </a:buClr>
              <a:buSzPts val="1200"/>
              <a:buFont typeface="Arial"/>
              <a:buNone/>
            </a:pPr>
            <a:r>
              <a:rPr b="0" i="0" lang="el" sz="1200" u="none" cap="none" strike="noStrike">
                <a:solidFill>
                  <a:srgbClr val="1A244F"/>
                </a:solidFill>
                <a:latin typeface="Calibri"/>
                <a:ea typeface="Calibri"/>
                <a:cs typeface="Calibri"/>
                <a:sym typeface="Calibri"/>
              </a:rPr>
              <a:t>Κάντε κλικ εδώ για να προσθέσετε τη δική σας στρατηγική συνομιλίας</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2023-11-15T12:12:11Z</dcterms:created>
  <dc:creator>Dizains OutLoud</dc:creator>
</cp:coreProperties>
</file>