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Lst>
  <p:sldSz cy="5143500" cx="9144000"/>
  <p:notesSz cx="6858000" cy="9144000"/>
  <p:embeddedFontLst>
    <p:embeddedFont>
      <p:font typeface="Montserrat SemiBold"/>
      <p:regular r:id="rId154"/>
      <p:bold r:id="rId155"/>
      <p:italic r:id="rId156"/>
      <p:boldItalic r:id="rId157"/>
    </p:embeddedFont>
    <p:embeddedFont>
      <p:font typeface="Raleway"/>
      <p:regular r:id="rId158"/>
      <p:bold r:id="rId159"/>
      <p:italic r:id="rId160"/>
      <p:boldItalic r:id="rId161"/>
    </p:embeddedFont>
    <p:embeddedFont>
      <p:font typeface="Montserrat ExtraBold"/>
      <p:bold r:id="rId162"/>
      <p:boldItalic r:id="rId1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64" roundtripDataSignature="AMtx7mg+yytBqb6HFsGnBZVzFzhmEw/b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164" Type="http://customschemas.google.com/relationships/presentationmetadata" Target="metadata"/><Relationship Id="rId163" Type="http://schemas.openxmlformats.org/officeDocument/2006/relationships/font" Target="fonts/MontserratExtraBold-boldItalic.fntdata"/><Relationship Id="rId162" Type="http://schemas.openxmlformats.org/officeDocument/2006/relationships/font" Target="fonts/MontserratExtraBold-bold.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Raleway-boldItalic.fntdata"/><Relationship Id="rId54" Type="http://schemas.openxmlformats.org/officeDocument/2006/relationships/slide" Target="slides/slide49.xml"/><Relationship Id="rId160" Type="http://schemas.openxmlformats.org/officeDocument/2006/relationships/font" Target="fonts/Raleway-italic.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Raleway-bold.fntdata"/><Relationship Id="rId59" Type="http://schemas.openxmlformats.org/officeDocument/2006/relationships/slide" Target="slides/slide54.xml"/><Relationship Id="rId154" Type="http://schemas.openxmlformats.org/officeDocument/2006/relationships/font" Target="fonts/MontserratSemiBold-regular.fntdata"/><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Raleway-regular.fntdata"/><Relationship Id="rId157" Type="http://schemas.openxmlformats.org/officeDocument/2006/relationships/font" Target="fonts/MontserratSemiBold-boldItalic.fntdata"/><Relationship Id="rId156" Type="http://schemas.openxmlformats.org/officeDocument/2006/relationships/font" Target="fonts/MontserratSemiBold-italic.fntdata"/><Relationship Id="rId155"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g2523351e7b7_4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0" name="Google Shape;1660;g2523351e7b7_47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5" name="Shape 1675"/>
        <p:cNvGrpSpPr/>
        <p:nvPr/>
      </p:nvGrpSpPr>
      <p:grpSpPr>
        <a:xfrm>
          <a:off x="0" y="0"/>
          <a:ext cx="0" cy="0"/>
          <a:chOff x="0" y="0"/>
          <a:chExt cx="0" cy="0"/>
        </a:xfrm>
      </p:grpSpPr>
      <p:sp>
        <p:nvSpPr>
          <p:cNvPr id="1676" name="Google Shape;1676;g2523351e7b7_47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7" name="Google Shape;1677;g2523351e7b7_47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g2523351e7b7_47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3" name="Google Shape;1693;g2523351e7b7_47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g2523351e7b7_4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5" name="Google Shape;1705;g2523351e7b7_4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g2523351e7b7_5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7" name="Google Shape;1717;g2523351e7b7_5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2523351e7b7_5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8" name="Google Shape;1728;g2523351e7b7_5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2523351e7b7_5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2" name="Google Shape;1752;g2523351e7b7_5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2523351e7b7_5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2" name="Google Shape;1782;g2523351e7b7_5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2523351e7b7_5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4" name="Google Shape;1794;g2523351e7b7_5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2523351e7b7_5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5" name="Google Shape;1805;g2523351e7b7_5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23351e7b7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2523351e7b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g2523351e7b7_57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4" name="Google Shape;1814;g2523351e7b7_57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g2523351e7b7_5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5" name="Google Shape;1825;g2523351e7b7_5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g2523351e7b7_5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5" name="Google Shape;1845;g2523351e7b7_5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2523351e7b7_57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9" name="Google Shape;1859;g2523351e7b7_57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2523351e7b7_57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2" name="Google Shape;1872;g2523351e7b7_57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g2523351e7b7_57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5" name="Google Shape;1885;g2523351e7b7_57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2523351e7b7_57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1" name="Google Shape;1901;g2523351e7b7_57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0" name="Shape 1910"/>
        <p:cNvGrpSpPr/>
        <p:nvPr/>
      </p:nvGrpSpPr>
      <p:grpSpPr>
        <a:xfrm>
          <a:off x="0" y="0"/>
          <a:ext cx="0" cy="0"/>
          <a:chOff x="0" y="0"/>
          <a:chExt cx="0" cy="0"/>
        </a:xfrm>
      </p:grpSpPr>
      <p:sp>
        <p:nvSpPr>
          <p:cNvPr id="1911" name="Google Shape;1911;g2523351e7b7_5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2" name="Google Shape;1912;g2523351e7b7_5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g2523351e7b7_57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1" name="Google Shape;1921;g2523351e7b7_57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2523351e7b7_57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5" name="Google Shape;1935;g2523351e7b7_57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2523351e7b7_57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0" name="Google Shape;1950;g2523351e7b7_57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g2523351e7b7_57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6" name="Google Shape;1966;g2523351e7b7_57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g2523351e7b7_57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7" name="Google Shape;1977;g2523351e7b7_57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g2523351e7b7_57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4" name="Google Shape;1984;g2523351e7b7_57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g2523351e7b7_57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2" name="Google Shape;2002;g2523351e7b7_57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1" name="Shape 2011"/>
        <p:cNvGrpSpPr/>
        <p:nvPr/>
      </p:nvGrpSpPr>
      <p:grpSpPr>
        <a:xfrm>
          <a:off x="0" y="0"/>
          <a:ext cx="0" cy="0"/>
          <a:chOff x="0" y="0"/>
          <a:chExt cx="0" cy="0"/>
        </a:xfrm>
      </p:grpSpPr>
      <p:sp>
        <p:nvSpPr>
          <p:cNvPr id="2012" name="Google Shape;2012;g2523351e7b7_57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3" name="Google Shape;2013;g2523351e7b7_57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0" name="Shape 2020"/>
        <p:cNvGrpSpPr/>
        <p:nvPr/>
      </p:nvGrpSpPr>
      <p:grpSpPr>
        <a:xfrm>
          <a:off x="0" y="0"/>
          <a:ext cx="0" cy="0"/>
          <a:chOff x="0" y="0"/>
          <a:chExt cx="0" cy="0"/>
        </a:xfrm>
      </p:grpSpPr>
      <p:sp>
        <p:nvSpPr>
          <p:cNvPr id="2021" name="Google Shape;2021;g2523351e7b7_57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2" name="Google Shape;2022;g2523351e7b7_57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g2523351e7b7_57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0" name="Google Shape;2040;g2523351e7b7_57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2523351e7b7_57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4" name="Google Shape;2054;g2523351e7b7_57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7" name="Shape 2067"/>
        <p:cNvGrpSpPr/>
        <p:nvPr/>
      </p:nvGrpSpPr>
      <p:grpSpPr>
        <a:xfrm>
          <a:off x="0" y="0"/>
          <a:ext cx="0" cy="0"/>
          <a:chOff x="0" y="0"/>
          <a:chExt cx="0" cy="0"/>
        </a:xfrm>
      </p:grpSpPr>
      <p:sp>
        <p:nvSpPr>
          <p:cNvPr id="2068" name="Google Shape;2068;g2523351e7b7_57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9" name="Google Shape;2069;g2523351e7b7_57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g2523351e7b7_57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5" name="Google Shape;2085;g2523351e7b7_57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2523351e7b7_57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6" name="Google Shape;2096;g2523351e7b7_57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g2523351e7b7_57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9" name="Google Shape;2109;g2523351e7b7_57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2523351e7b7_57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4" name="Google Shape;2124;g2523351e7b7_57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2" name="Shape 2142"/>
        <p:cNvGrpSpPr/>
        <p:nvPr/>
      </p:nvGrpSpPr>
      <p:grpSpPr>
        <a:xfrm>
          <a:off x="0" y="0"/>
          <a:ext cx="0" cy="0"/>
          <a:chOff x="0" y="0"/>
          <a:chExt cx="0" cy="0"/>
        </a:xfrm>
      </p:grpSpPr>
      <p:sp>
        <p:nvSpPr>
          <p:cNvPr id="2143" name="Google Shape;2143;g2523351e7b7_57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4" name="Google Shape;2144;g2523351e7b7_57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3" name="Shape 2163"/>
        <p:cNvGrpSpPr/>
        <p:nvPr/>
      </p:nvGrpSpPr>
      <p:grpSpPr>
        <a:xfrm>
          <a:off x="0" y="0"/>
          <a:ext cx="0" cy="0"/>
          <a:chOff x="0" y="0"/>
          <a:chExt cx="0" cy="0"/>
        </a:xfrm>
      </p:grpSpPr>
      <p:sp>
        <p:nvSpPr>
          <p:cNvPr id="2164" name="Google Shape;2164;g2523351e7b7_57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5" name="Google Shape;2165;g2523351e7b7_57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g2523351e7b7_57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1" name="Google Shape;2181;g2523351e7b7_57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0" name="Shape 2190"/>
        <p:cNvGrpSpPr/>
        <p:nvPr/>
      </p:nvGrpSpPr>
      <p:grpSpPr>
        <a:xfrm>
          <a:off x="0" y="0"/>
          <a:ext cx="0" cy="0"/>
          <a:chOff x="0" y="0"/>
          <a:chExt cx="0" cy="0"/>
        </a:xfrm>
      </p:grpSpPr>
      <p:sp>
        <p:nvSpPr>
          <p:cNvPr id="2191" name="Google Shape;2191;g2523351e7b7_57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2" name="Google Shape;2192;g2523351e7b7_57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"Ντόμινο"</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1" name="Shape 2201"/>
        <p:cNvGrpSpPr/>
        <p:nvPr/>
      </p:nvGrpSpPr>
      <p:grpSpPr>
        <a:xfrm>
          <a:off x="0" y="0"/>
          <a:ext cx="0" cy="0"/>
          <a:chOff x="0" y="0"/>
          <a:chExt cx="0" cy="0"/>
        </a:xfrm>
      </p:grpSpPr>
      <p:sp>
        <p:nvSpPr>
          <p:cNvPr id="2202" name="Google Shape;2202;g2523351e7b7_57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3" name="Google Shape;2203;g2523351e7b7_57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2523351e7b7_57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3" name="Google Shape;2213;g2523351e7b7_57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2" name="Shape 2222"/>
        <p:cNvGrpSpPr/>
        <p:nvPr/>
      </p:nvGrpSpPr>
      <p:grpSpPr>
        <a:xfrm>
          <a:off x="0" y="0"/>
          <a:ext cx="0" cy="0"/>
          <a:chOff x="0" y="0"/>
          <a:chExt cx="0" cy="0"/>
        </a:xfrm>
      </p:grpSpPr>
      <p:sp>
        <p:nvSpPr>
          <p:cNvPr id="2223" name="Google Shape;2223;g2523351e7b7_57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4" name="Google Shape;2224;g2523351e7b7_57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2523351e7b7_57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5" name="Google Shape;2235;g2523351e7b7_57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g2523351e7b7_57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0" name="Google Shape;2250;g2523351e7b7_57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0" name="Shape 2260"/>
        <p:cNvGrpSpPr/>
        <p:nvPr/>
      </p:nvGrpSpPr>
      <p:grpSpPr>
        <a:xfrm>
          <a:off x="0" y="0"/>
          <a:ext cx="0" cy="0"/>
          <a:chOff x="0" y="0"/>
          <a:chExt cx="0" cy="0"/>
        </a:xfrm>
      </p:grpSpPr>
      <p:sp>
        <p:nvSpPr>
          <p:cNvPr id="2261" name="Google Shape;2261;g2523351e7b7_57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2" name="Google Shape;2262;g2523351e7b7_57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2523351e7b7_57_4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4" name="Google Shape;2274;g2523351e7b7_57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8" name="Shape 2288"/>
        <p:cNvGrpSpPr/>
        <p:nvPr/>
      </p:nvGrpSpPr>
      <p:grpSpPr>
        <a:xfrm>
          <a:off x="0" y="0"/>
          <a:ext cx="0" cy="0"/>
          <a:chOff x="0" y="0"/>
          <a:chExt cx="0" cy="0"/>
        </a:xfrm>
      </p:grpSpPr>
      <p:sp>
        <p:nvSpPr>
          <p:cNvPr id="2289" name="Google Shape;2289;g2523351e7b7_57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0" name="Google Shape;2290;g2523351e7b7_57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9" name="Shape 2299"/>
        <p:cNvGrpSpPr/>
        <p:nvPr/>
      </p:nvGrpSpPr>
      <p:grpSpPr>
        <a:xfrm>
          <a:off x="0" y="0"/>
          <a:ext cx="0" cy="0"/>
          <a:chOff x="0" y="0"/>
          <a:chExt cx="0" cy="0"/>
        </a:xfrm>
      </p:grpSpPr>
      <p:sp>
        <p:nvSpPr>
          <p:cNvPr id="2300" name="Google Shape;2300;g2523351e7b7_57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1" name="Google Shape;2301;g2523351e7b7_57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5" name="Shape 2315"/>
        <p:cNvGrpSpPr/>
        <p:nvPr/>
      </p:nvGrpSpPr>
      <p:grpSpPr>
        <a:xfrm>
          <a:off x="0" y="0"/>
          <a:ext cx="0" cy="0"/>
          <a:chOff x="0" y="0"/>
          <a:chExt cx="0" cy="0"/>
        </a:xfrm>
      </p:grpSpPr>
      <p:sp>
        <p:nvSpPr>
          <p:cNvPr id="2316" name="Google Shape;2316;g2523351e7b7_57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7" name="Google Shape;2317;g2523351e7b7_57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6" name="Shape 2326"/>
        <p:cNvGrpSpPr/>
        <p:nvPr/>
      </p:nvGrpSpPr>
      <p:grpSpPr>
        <a:xfrm>
          <a:off x="0" y="0"/>
          <a:ext cx="0" cy="0"/>
          <a:chOff x="0" y="0"/>
          <a:chExt cx="0" cy="0"/>
        </a:xfrm>
      </p:grpSpPr>
      <p:sp>
        <p:nvSpPr>
          <p:cNvPr id="2327" name="Google Shape;2327;g2523351e7b7_57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8" name="Google Shape;2328;g2523351e7b7_57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23351e7b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2523351e7b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523351e7b7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2523351e7b7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23351e7b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2523351e7b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23351e7b7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2523351e7b7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23351e7b7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 name="Google Shape;511;g2523351e7b7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23351e7b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2523351e7b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7" name="Google Shape;53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23351e7b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g2523351e7b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523351e7b7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g2523351e7b7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523351e7b7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2523351e7b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8" name="Google Shape;618;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 name="Google Shape;642;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5" name="Google Shape;675;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 name="Google Shape;693;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523351e7b7_1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2523351e7b7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523351e7b7_17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g2523351e7b7_17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f1b98778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27f1b98778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523351e7b7_17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g2523351e7b7_17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523351e7b7_17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g2523351e7b7_17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2523351e7b7_17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g2523351e7b7_17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523351e7b7_17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g2523351e7b7_17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523351e7b7_1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g2523351e7b7_1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523351e7b7_17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2" name="Google Shape;832;g2523351e7b7_17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523351e7b7_17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7" name="Google Shape;857;g2523351e7b7_17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523351e7b7_2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9" name="Google Shape;879;g2523351e7b7_2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523351e7b7_2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0" name="Google Shape;890;g2523351e7b7_2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f1b987787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27f1b987787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523351e7b7_2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g2523351e7b7_2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0" name="Google Shape;9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523351e7b7_2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5" name="Google Shape;935;g2523351e7b7_2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523351e7b7_2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7" name="Google Shape;947;g2523351e7b7_2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523351e7b7_2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5" name="Google Shape;965;g2523351e7b7_2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8" name="Google Shape;9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2523351e7b7_2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4" name="Google Shape;994;g2523351e7b7_2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523351e7b7_2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5" name="Google Shape;1005;g2523351e7b7_2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2523351e7b7_2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6" name="Google Shape;1016;g2523351e7b7_2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8" name="Google Shape;102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f1b987787_1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27f1b987787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523351e7b7_2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g2523351e7b7_2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2523351e7b7_2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8" name="Google Shape;1058;g2523351e7b7_2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523351e7b7_27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1" name="Google Shape;1071;g2523351e7b7_27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523351e7b7_27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3" name="Google Shape;1083;g2523351e7b7_27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523351e7b7_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4" name="Google Shape;1094;g2523351e7b7_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2523351e7b7_3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5" name="Google Shape;1105;g2523351e7b7_3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2523351e7b7_3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8" name="Google Shape;1118;g2523351e7b7_3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2523351e7b7_3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1" name="Google Shape;1131;g2523351e7b7_3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g2523351e7b7_3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5" name="Google Shape;1145;g2523351e7b7_3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2523351e7b7_32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8" name="Google Shape;1158;g2523351e7b7_32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f1b987787_1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27f1b987787_1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2523351e7b7_32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4" name="Google Shape;1174;g2523351e7b7_3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523351e7b7_3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8" name="Google Shape;1198;g2523351e7b7_3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2523351e7b7_3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2" name="Google Shape;1222;g2523351e7b7_3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2523351e7b7_3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3" name="Google Shape;1233;g2523351e7b7_3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523351e7b7_3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g2523351e7b7_3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2523351e7b7_37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1" name="Google Shape;1261;g2523351e7b7_37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2523351e7b7_37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4" name="Google Shape;1274;g2523351e7b7_37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2523351e7b7_37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1" name="Google Shape;1291;g2523351e7b7_37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2523351e7b7_37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5" name="Google Shape;1305;g2523351e7b7_37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523351e7b7_3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9" name="Google Shape;1319;g2523351e7b7_3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f1b987787_1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27f1b987787_1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523351e7b7_37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4" name="Google Shape;1344;g2523351e7b7_37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2523351e7b7_4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9" name="Google Shape;1369;g2523351e7b7_4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2523351e7b7_4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0" name="Google Shape;1380;g2523351e7b7_4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523351e7b7_4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3" name="Google Shape;1393;g2523351e7b7_4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2523351e7b7_4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8" name="Google Shape;1408;g2523351e7b7_4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523351e7b7_4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6" name="Google Shape;1426;g2523351e7b7_4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2523351e7b7_4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3" name="Google Shape;1443;g2523351e7b7_4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2523351e7b7_4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1" name="Google Shape;1461;g2523351e7b7_4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2523351e7b7_4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7" name="Google Shape;1477;g2523351e7b7_4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g2523351e7b7_4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4" name="Google Shape;1494;g2523351e7b7_4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2523351e7b7_4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1" name="Google Shape;1511;g2523351e7b7_4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2523351e7b7_4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8" name="Google Shape;1528;g2523351e7b7_4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523351e7b7_4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5" name="Google Shape;1545;g2523351e7b7_42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2523351e7b7_4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7" name="Google Shape;1557;g2523351e7b7_42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2523351e7b7_4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9" name="Google Shape;1569;g2523351e7b7_4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2523351e7b7_4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0" name="Google Shape;1580;g2523351e7b7_4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g2523351e7b7_4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7" name="Google Shape;1597;g2523351e7b7_4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2523351e7b7_47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3" name="Google Shape;1613;g2523351e7b7_47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523351e7b7_47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9" name="Google Shape;1629;g2523351e7b7_47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2523351e7b7_47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6" name="Google Shape;1646;g2523351e7b7_47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7.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7.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7.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7.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7.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7.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11.xml.rels><?xml version="1.0" encoding="UTF-8" standalone="yes"?><Relationships xmlns="http://schemas.openxmlformats.org/package/2006/relationships"><Relationship Id="rId11" Type="http://schemas.openxmlformats.org/officeDocument/2006/relationships/image" Target="../media/image107.png"/><Relationship Id="rId10" Type="http://schemas.openxmlformats.org/officeDocument/2006/relationships/image" Target="../media/image13.png"/><Relationship Id="rId13" Type="http://schemas.openxmlformats.org/officeDocument/2006/relationships/image" Target="../media/image109.png"/><Relationship Id="rId12"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104.png"/><Relationship Id="rId4" Type="http://schemas.openxmlformats.org/officeDocument/2006/relationships/image" Target="../media/image105.png"/><Relationship Id="rId9" Type="http://schemas.openxmlformats.org/officeDocument/2006/relationships/image" Target="../media/image10.png"/><Relationship Id="rId15" Type="http://schemas.openxmlformats.org/officeDocument/2006/relationships/image" Target="../media/image110.png"/><Relationship Id="rId14" Type="http://schemas.openxmlformats.org/officeDocument/2006/relationships/image" Target="../media/image108.png"/><Relationship Id="rId16" Type="http://schemas.openxmlformats.org/officeDocument/2006/relationships/image" Target="../media/image111.png"/><Relationship Id="rId5" Type="http://schemas.openxmlformats.org/officeDocument/2006/relationships/image" Target="../media/image29.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image" Target="../media/image17.png"/><Relationship Id="rId8" Type="http://schemas.openxmlformats.org/officeDocument/2006/relationships/image" Target="../media/image1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image" Target="../media/image17.png"/><Relationship Id="rId8" Type="http://schemas.openxmlformats.org/officeDocument/2006/relationships/image" Target="../media/image1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7.png"/><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07.png"/><Relationship Id="rId4" Type="http://schemas.openxmlformats.org/officeDocument/2006/relationships/image" Target="../media/image11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7.png"/><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16.png"/><Relationship Id="rId4" Type="http://schemas.openxmlformats.org/officeDocument/2006/relationships/image" Target="../media/image11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 Id="rId5" Type="http://schemas.openxmlformats.org/officeDocument/2006/relationships/image" Target="../media/image116.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7.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10.png"/><Relationship Id="rId4" Type="http://schemas.openxmlformats.org/officeDocument/2006/relationships/image" Target="../media/image119.png"/><Relationship Id="rId5" Type="http://schemas.openxmlformats.org/officeDocument/2006/relationships/image" Target="../media/image108.png"/><Relationship Id="rId6" Type="http://schemas.openxmlformats.org/officeDocument/2006/relationships/image" Target="../media/image121.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1.png"/><Relationship Id="rId6" Type="http://schemas.openxmlformats.org/officeDocument/2006/relationships/image" Target="../media/image119.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1.png"/><Relationship Id="rId6" Type="http://schemas.openxmlformats.org/officeDocument/2006/relationships/image" Target="../media/image119.png"/><Relationship Id="rId7" Type="http://schemas.openxmlformats.org/officeDocument/2006/relationships/image" Target="../media/image10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31.xml.rels><?xml version="1.0" encoding="UTF-8" standalone="yes"?><Relationships xmlns="http://schemas.openxmlformats.org/package/2006/relationships"><Relationship Id="rId11" Type="http://schemas.openxmlformats.org/officeDocument/2006/relationships/image" Target="../media/image131.png"/><Relationship Id="rId10" Type="http://schemas.openxmlformats.org/officeDocument/2006/relationships/image" Target="../media/image128.png"/><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127.png"/><Relationship Id="rId4" Type="http://schemas.openxmlformats.org/officeDocument/2006/relationships/image" Target="../media/image125.png"/><Relationship Id="rId9" Type="http://schemas.openxmlformats.org/officeDocument/2006/relationships/image" Target="../media/image130.png"/><Relationship Id="rId5" Type="http://schemas.openxmlformats.org/officeDocument/2006/relationships/image" Target="../media/image124.png"/><Relationship Id="rId6" Type="http://schemas.openxmlformats.org/officeDocument/2006/relationships/image" Target="../media/image126.png"/><Relationship Id="rId7" Type="http://schemas.openxmlformats.org/officeDocument/2006/relationships/image" Target="../media/image132.png"/><Relationship Id="rId8" Type="http://schemas.openxmlformats.org/officeDocument/2006/relationships/image" Target="../media/image129.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7.png"/></Relationships>
</file>

<file path=ppt/slides/_rels/slide133.xml.rels><?xml version="1.0" encoding="UTF-8" standalone="yes"?><Relationships xmlns="http://schemas.openxmlformats.org/package/2006/relationships"><Relationship Id="rId11" Type="http://schemas.openxmlformats.org/officeDocument/2006/relationships/image" Target="../media/image128.png"/><Relationship Id="rId10" Type="http://schemas.openxmlformats.org/officeDocument/2006/relationships/image" Target="../media/image130.png"/><Relationship Id="rId12" Type="http://schemas.openxmlformats.org/officeDocument/2006/relationships/image" Target="../media/image131.png"/><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9.png"/><Relationship Id="rId5" Type="http://schemas.openxmlformats.org/officeDocument/2006/relationships/image" Target="../media/image125.png"/><Relationship Id="rId6" Type="http://schemas.openxmlformats.org/officeDocument/2006/relationships/image" Target="../media/image124.png"/><Relationship Id="rId7" Type="http://schemas.openxmlformats.org/officeDocument/2006/relationships/image" Target="../media/image126.png"/><Relationship Id="rId8" Type="http://schemas.openxmlformats.org/officeDocument/2006/relationships/image" Target="../media/image132.png"/></Relationships>
</file>

<file path=ppt/slides/_rels/slide134.xml.rels><?xml version="1.0" encoding="UTF-8" standalone="yes"?><Relationships xmlns="http://schemas.openxmlformats.org/package/2006/relationships"><Relationship Id="rId11" Type="http://schemas.openxmlformats.org/officeDocument/2006/relationships/image" Target="../media/image127.png"/><Relationship Id="rId10" Type="http://schemas.openxmlformats.org/officeDocument/2006/relationships/image" Target="../media/image131.png"/><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8.png"/><Relationship Id="rId5" Type="http://schemas.openxmlformats.org/officeDocument/2006/relationships/image" Target="../media/image124.png"/><Relationship Id="rId6" Type="http://schemas.openxmlformats.org/officeDocument/2006/relationships/image" Target="../media/image126.png"/><Relationship Id="rId7" Type="http://schemas.openxmlformats.org/officeDocument/2006/relationships/image" Target="../media/image132.png"/><Relationship Id="rId8" Type="http://schemas.openxmlformats.org/officeDocument/2006/relationships/image" Target="../media/image12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7.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127.png"/><Relationship Id="rId4" Type="http://schemas.openxmlformats.org/officeDocument/2006/relationships/image" Target="../media/image125.png"/><Relationship Id="rId5" Type="http://schemas.openxmlformats.org/officeDocument/2006/relationships/image" Target="../media/image124.png"/><Relationship Id="rId6" Type="http://schemas.openxmlformats.org/officeDocument/2006/relationships/image" Target="../media/image129.png"/><Relationship Id="rId7" Type="http://schemas.openxmlformats.org/officeDocument/2006/relationships/image" Target="../media/image128.png"/><Relationship Id="rId8" Type="http://schemas.openxmlformats.org/officeDocument/2006/relationships/image" Target="../media/image131.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7.png"/><Relationship Id="rId6" Type="http://schemas.openxmlformats.org/officeDocument/2006/relationships/image" Target="../media/image1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41.xml.rels><?xml version="1.0" encoding="UTF-8" standalone="yes"?><Relationships xmlns="http://schemas.openxmlformats.org/package/2006/relationships"><Relationship Id="rId11" Type="http://schemas.openxmlformats.org/officeDocument/2006/relationships/image" Target="../media/image131.png"/><Relationship Id="rId10" Type="http://schemas.openxmlformats.org/officeDocument/2006/relationships/image" Target="../media/image128.png"/><Relationship Id="rId13" Type="http://schemas.openxmlformats.org/officeDocument/2006/relationships/image" Target="../media/image143.png"/><Relationship Id="rId12" Type="http://schemas.openxmlformats.org/officeDocument/2006/relationships/image" Target="../media/image142.png"/><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127.png"/><Relationship Id="rId4" Type="http://schemas.openxmlformats.org/officeDocument/2006/relationships/image" Target="../media/image125.png"/><Relationship Id="rId9" Type="http://schemas.openxmlformats.org/officeDocument/2006/relationships/image" Target="../media/image130.png"/><Relationship Id="rId5" Type="http://schemas.openxmlformats.org/officeDocument/2006/relationships/image" Target="../media/image124.png"/><Relationship Id="rId6" Type="http://schemas.openxmlformats.org/officeDocument/2006/relationships/image" Target="../media/image126.png"/><Relationship Id="rId7" Type="http://schemas.openxmlformats.org/officeDocument/2006/relationships/image" Target="../media/image132.png"/><Relationship Id="rId8" Type="http://schemas.openxmlformats.org/officeDocument/2006/relationships/image" Target="../media/image129.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4.png"/><Relationship Id="rId6" Type="http://schemas.openxmlformats.org/officeDocument/2006/relationships/image" Target="../media/image142.png"/><Relationship Id="rId7" Type="http://schemas.openxmlformats.org/officeDocument/2006/relationships/image" Target="../media/image125.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4.png"/><Relationship Id="rId6" Type="http://schemas.openxmlformats.org/officeDocument/2006/relationships/image" Target="../media/image142.png"/><Relationship Id="rId7" Type="http://schemas.openxmlformats.org/officeDocument/2006/relationships/image" Target="../media/image12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7.png"/><Relationship Id="rId4" Type="http://schemas.openxmlformats.org/officeDocument/2006/relationships/image" Target="../media/image6.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46.xml.rels><?xml version="1.0" encoding="UTF-8" standalone="yes"?><Relationships xmlns="http://schemas.openxmlformats.org/package/2006/relationships"><Relationship Id="rId11" Type="http://schemas.openxmlformats.org/officeDocument/2006/relationships/image" Target="../media/image155.png"/><Relationship Id="rId10" Type="http://schemas.openxmlformats.org/officeDocument/2006/relationships/image" Target="../media/image151.png"/><Relationship Id="rId13" Type="http://schemas.openxmlformats.org/officeDocument/2006/relationships/image" Target="../media/image152.png"/><Relationship Id="rId12" Type="http://schemas.openxmlformats.org/officeDocument/2006/relationships/image" Target="../media/image153.png"/><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116.png"/><Relationship Id="rId4" Type="http://schemas.openxmlformats.org/officeDocument/2006/relationships/image" Target="../media/image146.png"/><Relationship Id="rId9" Type="http://schemas.openxmlformats.org/officeDocument/2006/relationships/image" Target="../media/image149.png"/><Relationship Id="rId5" Type="http://schemas.openxmlformats.org/officeDocument/2006/relationships/image" Target="../media/image147.png"/><Relationship Id="rId6" Type="http://schemas.openxmlformats.org/officeDocument/2006/relationships/image" Target="../media/image145.png"/><Relationship Id="rId7" Type="http://schemas.openxmlformats.org/officeDocument/2006/relationships/image" Target="../media/image144.png"/><Relationship Id="rId8" Type="http://schemas.openxmlformats.org/officeDocument/2006/relationships/image" Target="../media/image150.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44.png"/><Relationship Id="rId6" Type="http://schemas.openxmlformats.org/officeDocument/2006/relationships/image" Target="../media/image15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6.png"/><Relationship Id="rId13"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19.png"/><Relationship Id="rId13" Type="http://schemas.openxmlformats.org/officeDocument/2006/relationships/image" Target="../media/image38.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33.png"/><Relationship Id="rId15" Type="http://schemas.openxmlformats.org/officeDocument/2006/relationships/image" Target="../media/image39.png"/><Relationship Id="rId14" Type="http://schemas.openxmlformats.org/officeDocument/2006/relationships/image" Target="../media/image37.png"/><Relationship Id="rId17" Type="http://schemas.openxmlformats.org/officeDocument/2006/relationships/image" Target="../media/image41.png"/><Relationship Id="rId16" Type="http://schemas.openxmlformats.org/officeDocument/2006/relationships/image" Target="../media/image40.png"/><Relationship Id="rId5" Type="http://schemas.openxmlformats.org/officeDocument/2006/relationships/image" Target="../media/image30.png"/><Relationship Id="rId6" Type="http://schemas.openxmlformats.org/officeDocument/2006/relationships/image" Target="../media/image13.png"/><Relationship Id="rId18" Type="http://schemas.openxmlformats.org/officeDocument/2006/relationships/image" Target="../media/image42.png"/><Relationship Id="rId7" Type="http://schemas.openxmlformats.org/officeDocument/2006/relationships/image" Target="../media/image32.png"/><Relationship Id="rId8"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 Id="rId6"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19.png"/><Relationship Id="rId13" Type="http://schemas.openxmlformats.org/officeDocument/2006/relationships/image" Target="../media/image47.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45.png"/><Relationship Id="rId15" Type="http://schemas.openxmlformats.org/officeDocument/2006/relationships/image" Target="../media/image50.png"/><Relationship Id="rId14" Type="http://schemas.openxmlformats.org/officeDocument/2006/relationships/image" Target="../media/image48.png"/><Relationship Id="rId17" Type="http://schemas.openxmlformats.org/officeDocument/2006/relationships/image" Target="../media/image51.png"/><Relationship Id="rId16" Type="http://schemas.openxmlformats.org/officeDocument/2006/relationships/image" Target="../media/image49.png"/><Relationship Id="rId5" Type="http://schemas.openxmlformats.org/officeDocument/2006/relationships/image" Target="../media/image43.png"/><Relationship Id="rId6" Type="http://schemas.openxmlformats.org/officeDocument/2006/relationships/image" Target="../media/image13.png"/><Relationship Id="rId18" Type="http://schemas.openxmlformats.org/officeDocument/2006/relationships/image" Target="../media/image52.png"/><Relationship Id="rId7" Type="http://schemas.openxmlformats.org/officeDocument/2006/relationships/image" Target="../media/image44.png"/><Relationship Id="rId8"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19.png"/><Relationship Id="rId13" Type="http://schemas.openxmlformats.org/officeDocument/2006/relationships/image" Target="../media/image57.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5.png"/><Relationship Id="rId15" Type="http://schemas.openxmlformats.org/officeDocument/2006/relationships/image" Target="../media/image60.png"/><Relationship Id="rId14" Type="http://schemas.openxmlformats.org/officeDocument/2006/relationships/image" Target="../media/image58.png"/><Relationship Id="rId17" Type="http://schemas.openxmlformats.org/officeDocument/2006/relationships/image" Target="../media/image61.png"/><Relationship Id="rId16" Type="http://schemas.openxmlformats.org/officeDocument/2006/relationships/image" Target="../media/image59.png"/><Relationship Id="rId5" Type="http://schemas.openxmlformats.org/officeDocument/2006/relationships/image" Target="../media/image53.png"/><Relationship Id="rId6" Type="http://schemas.openxmlformats.org/officeDocument/2006/relationships/image" Target="../media/image13.png"/><Relationship Id="rId18" Type="http://schemas.openxmlformats.org/officeDocument/2006/relationships/image" Target="../media/image62.png"/><Relationship Id="rId7" Type="http://schemas.openxmlformats.org/officeDocument/2006/relationships/image" Target="../media/image54.png"/><Relationship Id="rId8"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19.png"/><Relationship Id="rId13" Type="http://schemas.openxmlformats.org/officeDocument/2006/relationships/image" Target="../media/image67.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5.png"/><Relationship Id="rId15" Type="http://schemas.openxmlformats.org/officeDocument/2006/relationships/image" Target="../media/image69.png"/><Relationship Id="rId14" Type="http://schemas.openxmlformats.org/officeDocument/2006/relationships/image" Target="../media/image68.png"/><Relationship Id="rId17" Type="http://schemas.openxmlformats.org/officeDocument/2006/relationships/image" Target="../media/image71.png"/><Relationship Id="rId16" Type="http://schemas.openxmlformats.org/officeDocument/2006/relationships/image" Target="../media/image70.png"/><Relationship Id="rId5" Type="http://schemas.openxmlformats.org/officeDocument/2006/relationships/image" Target="../media/image63.png"/><Relationship Id="rId6" Type="http://schemas.openxmlformats.org/officeDocument/2006/relationships/image" Target="../media/image13.png"/><Relationship Id="rId18" Type="http://schemas.openxmlformats.org/officeDocument/2006/relationships/image" Target="../media/image72.png"/><Relationship Id="rId7" Type="http://schemas.openxmlformats.org/officeDocument/2006/relationships/image" Target="../media/image64.png"/><Relationship Id="rId8"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7.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19.png"/><Relationship Id="rId13" Type="http://schemas.openxmlformats.org/officeDocument/2006/relationships/image" Target="../media/image77.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75.png"/><Relationship Id="rId15" Type="http://schemas.openxmlformats.org/officeDocument/2006/relationships/image" Target="../media/image79.png"/><Relationship Id="rId14" Type="http://schemas.openxmlformats.org/officeDocument/2006/relationships/image" Target="../media/image78.png"/><Relationship Id="rId17" Type="http://schemas.openxmlformats.org/officeDocument/2006/relationships/image" Target="../media/image81.png"/><Relationship Id="rId16" Type="http://schemas.openxmlformats.org/officeDocument/2006/relationships/image" Target="../media/image80.png"/><Relationship Id="rId5" Type="http://schemas.openxmlformats.org/officeDocument/2006/relationships/image" Target="../media/image73.png"/><Relationship Id="rId6" Type="http://schemas.openxmlformats.org/officeDocument/2006/relationships/image" Target="../media/image13.png"/><Relationship Id="rId18" Type="http://schemas.openxmlformats.org/officeDocument/2006/relationships/image" Target="../media/image82.png"/><Relationship Id="rId7" Type="http://schemas.openxmlformats.org/officeDocument/2006/relationships/image" Target="../media/image74.png"/><Relationship Id="rId8"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7.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2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7.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7.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7.pn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85.png"/><Relationship Id="rId4" Type="http://schemas.openxmlformats.org/officeDocument/2006/relationships/image" Target="../media/image84.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7.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
          <p:cNvGrpSpPr/>
          <p:nvPr/>
        </p:nvGrpSpPr>
        <p:grpSpPr>
          <a:xfrm>
            <a:off x="-356" y="0"/>
            <a:ext cx="9143665" cy="5143674"/>
            <a:chOff x="7481200" y="-261875"/>
            <a:chExt cx="7008251" cy="4337725"/>
          </a:xfrm>
        </p:grpSpPr>
        <p:pic>
          <p:nvPicPr>
            <p:cNvPr id="55" name="Google Shape;55;p1"/>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6" name="Google Shape;56;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7" name="Google Shape;57;p1"/>
          <p:cNvGrpSpPr/>
          <p:nvPr/>
        </p:nvGrpSpPr>
        <p:grpSpPr>
          <a:xfrm>
            <a:off x="381300" y="223625"/>
            <a:ext cx="8437249" cy="4920049"/>
            <a:chOff x="7481193" y="-261873"/>
            <a:chExt cx="7008264" cy="4094581"/>
          </a:xfrm>
        </p:grpSpPr>
        <p:pic>
          <p:nvPicPr>
            <p:cNvPr id="58" name="Google Shape;58;p1"/>
            <p:cNvPicPr preferRelativeResize="0"/>
            <p:nvPr/>
          </p:nvPicPr>
          <p:blipFill rotWithShape="1">
            <a:blip r:embed="rId3">
              <a:alphaModFix/>
            </a:blip>
            <a:srcRect b="20394" l="0" r="0" t="0"/>
            <a:stretch/>
          </p:blipFill>
          <p:spPr>
            <a:xfrm>
              <a:off x="7481193" y="-261873"/>
              <a:ext cx="7008264" cy="4094581"/>
            </a:xfrm>
            <a:prstGeom prst="rect">
              <a:avLst/>
            </a:prstGeom>
            <a:noFill/>
            <a:ln>
              <a:noFill/>
            </a:ln>
          </p:spPr>
        </p:pic>
        <p:pic>
          <p:nvPicPr>
            <p:cNvPr id="59" name="Google Shape;59;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0" name="Google Shape;60;p1"/>
          <p:cNvSpPr txBox="1"/>
          <p:nvPr/>
        </p:nvSpPr>
        <p:spPr>
          <a:xfrm>
            <a:off x="1962850" y="2657950"/>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Οδηγός εκπαιδευτών</a:t>
            </a:r>
            <a:endParaRPr b="0" i="0" sz="2600" u="none" cap="none" strike="noStrike">
              <a:solidFill>
                <a:srgbClr val="FFAB40"/>
              </a:solidFill>
              <a:latin typeface="Montserrat SemiBold"/>
              <a:ea typeface="Montserrat SemiBold"/>
              <a:cs typeface="Montserrat SemiBold"/>
              <a:sym typeface="Montserrat SemiBold"/>
            </a:endParaRPr>
          </a:p>
        </p:txBody>
      </p:sp>
      <p:sp>
        <p:nvSpPr>
          <p:cNvPr id="61" name="Google Shape;61;p1"/>
          <p:cNvSpPr/>
          <p:nvPr/>
        </p:nvSpPr>
        <p:spPr>
          <a:xfrm>
            <a:off x="1973200" y="0"/>
            <a:ext cx="1749600" cy="933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
          <p:cNvPicPr preferRelativeResize="0"/>
          <p:nvPr/>
        </p:nvPicPr>
        <p:blipFill>
          <a:blip r:embed="rId4">
            <a:alphaModFix/>
          </a:blip>
          <a:stretch>
            <a:fillRect/>
          </a:stretch>
        </p:blipFill>
        <p:spPr>
          <a:xfrm>
            <a:off x="1966652" y="422052"/>
            <a:ext cx="1753912" cy="313443"/>
          </a:xfrm>
          <a:prstGeom prst="rect">
            <a:avLst/>
          </a:prstGeom>
          <a:noFill/>
          <a:ln>
            <a:noFill/>
          </a:ln>
        </p:spPr>
      </p:pic>
      <p:sp>
        <p:nvSpPr>
          <p:cNvPr id="63" name="Google Shape;63;p1"/>
          <p:cNvSpPr txBox="1"/>
          <p:nvPr/>
        </p:nvSpPr>
        <p:spPr>
          <a:xfrm>
            <a:off x="501850" y="4466775"/>
            <a:ext cx="78003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lv-LV" sz="900">
                <a:solidFill>
                  <a:schemeClr val="lt1"/>
                </a:solidFill>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sz="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5"/>
          <p:cNvSpPr txBox="1"/>
          <p:nvPr>
            <p:ph type="title"/>
          </p:nvPr>
        </p:nvSpPr>
        <p:spPr>
          <a:xfrm>
            <a:off x="311700" y="749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93" name="Google Shape;293;p55"/>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294" name="Google Shape;294;p55"/>
          <p:cNvSpPr txBox="1"/>
          <p:nvPr/>
        </p:nvSpPr>
        <p:spPr>
          <a:xfrm>
            <a:off x="1059600" y="7498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Ο ρόλος σας ως εκπαιδευτής</a:t>
            </a:r>
            <a:endParaRPr b="1" i="0" sz="2900" u="none" cap="none" strike="noStrike">
              <a:solidFill>
                <a:srgbClr val="FFFFFF"/>
              </a:solidFill>
              <a:latin typeface="Raleway"/>
              <a:ea typeface="Raleway"/>
              <a:cs typeface="Raleway"/>
              <a:sym typeface="Raleway"/>
            </a:endParaRPr>
          </a:p>
        </p:txBody>
      </p:sp>
      <p:sp>
        <p:nvSpPr>
          <p:cNvPr id="295" name="Google Shape;295;p55"/>
          <p:cNvSpPr txBox="1"/>
          <p:nvPr/>
        </p:nvSpPr>
        <p:spPr>
          <a:xfrm>
            <a:off x="921300" y="1556950"/>
            <a:ext cx="7037400" cy="271532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300"/>
              <a:buFont typeface="Arial"/>
              <a:buNone/>
            </a:pPr>
            <a:r>
              <a:rPr b="0" i="0" lang="lv-LV" sz="1300" u="none" cap="none" strike="noStrike">
                <a:solidFill>
                  <a:srgbClr val="000000"/>
                </a:solidFill>
                <a:latin typeface="Raleway"/>
                <a:ea typeface="Raleway"/>
                <a:cs typeface="Raleway"/>
                <a:sym typeface="Raleway"/>
              </a:rPr>
              <a:t>Η μετατροπή αυτού του παιχνιδιού σε ψηφιακή μορφή το καθιστά προσβάσιμο σε ευρύτερο κοινό και προσφέρει επιπλέον επίπεδο άνεσης και ευελιξίας, επιτρέποντας στους συμμετέχοντες να συμμετέχουν στη μάθηση ανεξαρτήτως της τοποθεσίας τους.</a:t>
            </a:r>
            <a:endParaRPr/>
          </a:p>
          <a:p>
            <a:pPr indent="0" lvl="0" marL="13335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300"/>
              <a:buFont typeface="Arial"/>
              <a:buNone/>
            </a:pPr>
            <a:r>
              <a:rPr b="0" i="0" lang="lv-LV" sz="1300" u="none" cap="none" strike="noStrike">
                <a:solidFill>
                  <a:srgbClr val="000000"/>
                </a:solidFill>
                <a:latin typeface="Raleway"/>
                <a:ea typeface="Raleway"/>
                <a:cs typeface="Raleway"/>
                <a:sym typeface="Raleway"/>
              </a:rPr>
              <a:t>Χρησιμοποιώντας αυτό το παιχνίδι ως εργαλείο μάθησης και αξιολόγησης, πιστεύουμε ότι θα ενθαρρύνετε </a:t>
            </a:r>
            <a:r>
              <a:rPr b="1" i="0" lang="lv-LV" sz="1300" u="none" cap="none" strike="noStrike">
                <a:solidFill>
                  <a:srgbClr val="000000"/>
                </a:solidFill>
                <a:latin typeface="Raleway"/>
                <a:ea typeface="Raleway"/>
                <a:cs typeface="Raleway"/>
                <a:sym typeface="Raleway"/>
              </a:rPr>
              <a:t>μια αλλαγή κουλτούρας στον τομέα της HORECA, προωθώντας ένα περιβάλλον εργασίας χωρίς αποκλεισμούς, ασφαλές και με σεβασμό.</a:t>
            </a:r>
            <a:endParaRPr/>
          </a:p>
          <a:p>
            <a:pPr indent="0" lvl="0" marL="133350" marR="0" rtl="0" algn="l">
              <a:lnSpc>
                <a:spcPct val="115000"/>
              </a:lnSpc>
              <a:spcBef>
                <a:spcPts val="0"/>
              </a:spcBef>
              <a:spcAft>
                <a:spcPts val="0"/>
              </a:spcAft>
              <a:buClr>
                <a:srgbClr val="000000"/>
              </a:buClr>
              <a:buSzPts val="1300"/>
              <a:buFont typeface="Arial"/>
              <a:buNone/>
            </a:pPr>
            <a:r>
              <a:t/>
            </a:r>
            <a:endParaRPr b="1" i="0" sz="13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300"/>
              <a:buFont typeface="Arial"/>
              <a:buNone/>
            </a:pPr>
            <a:r>
              <a:rPr b="0" i="0" lang="lv-LV" sz="1300" u="none" cap="none" strike="noStrike">
                <a:solidFill>
                  <a:srgbClr val="000000"/>
                </a:solidFill>
                <a:latin typeface="Raleway"/>
                <a:ea typeface="Raleway"/>
                <a:cs typeface="Raleway"/>
                <a:sym typeface="Raleway"/>
              </a:rPr>
              <a:t>Θυμηθείτε ότι</a:t>
            </a:r>
            <a:r>
              <a:rPr b="1" i="0" lang="lv-LV" sz="1300" u="none" cap="none" strike="noStrike">
                <a:solidFill>
                  <a:srgbClr val="6689BA"/>
                </a:solidFill>
                <a:latin typeface="Raleway"/>
                <a:ea typeface="Raleway"/>
                <a:cs typeface="Raleway"/>
                <a:sym typeface="Raleway"/>
              </a:rPr>
              <a:t> ο ρόλος σας είναι καθοριστικός σε αυτή την μετασχηματιστική διαδικασία και αναμένουμε με ανυπομονησία τον θετικό αντίκτυπο που θα έχει αυτό το παιχνίδι υπό την καθοδήγησή σας από ειδικούς.</a:t>
            </a:r>
            <a:endParaRPr/>
          </a:p>
        </p:txBody>
      </p:sp>
      <p:pic>
        <p:nvPicPr>
          <p:cNvPr id="296" name="Google Shape;296;p55"/>
          <p:cNvPicPr preferRelativeResize="0"/>
          <p:nvPr/>
        </p:nvPicPr>
        <p:blipFill rotWithShape="1">
          <a:blip r:embed="rId4">
            <a:alphaModFix/>
          </a:blip>
          <a:srcRect b="0" l="0" r="11598" t="0"/>
          <a:stretch/>
        </p:blipFill>
        <p:spPr>
          <a:xfrm>
            <a:off x="5947625" y="50050"/>
            <a:ext cx="3196376" cy="1496100"/>
          </a:xfrm>
          <a:prstGeom prst="rect">
            <a:avLst/>
          </a:prstGeom>
          <a:noFill/>
          <a:ln>
            <a:noFill/>
          </a:ln>
        </p:spPr>
      </p:pic>
      <p:grpSp>
        <p:nvGrpSpPr>
          <p:cNvPr id="297" name="Google Shape;297;p55"/>
          <p:cNvGrpSpPr/>
          <p:nvPr/>
        </p:nvGrpSpPr>
        <p:grpSpPr>
          <a:xfrm>
            <a:off x="693095" y="3776193"/>
            <a:ext cx="290237" cy="321991"/>
            <a:chOff x="534570" y="3018006"/>
            <a:chExt cx="290237" cy="321991"/>
          </a:xfrm>
        </p:grpSpPr>
        <p:sp>
          <p:nvSpPr>
            <p:cNvPr id="298" name="Google Shape;298;p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1" name="Shape 1661"/>
        <p:cNvGrpSpPr/>
        <p:nvPr/>
      </p:nvGrpSpPr>
      <p:grpSpPr>
        <a:xfrm>
          <a:off x="0" y="0"/>
          <a:ext cx="0" cy="0"/>
          <a:chOff x="0" y="0"/>
          <a:chExt cx="0" cy="0"/>
        </a:xfrm>
      </p:grpSpPr>
      <p:pic>
        <p:nvPicPr>
          <p:cNvPr id="1662" name="Google Shape;1662;g2523351e7b7_47_86"/>
          <p:cNvPicPr preferRelativeResize="0"/>
          <p:nvPr/>
        </p:nvPicPr>
        <p:blipFill rotWithShape="1">
          <a:blip r:embed="rId3">
            <a:alphaModFix/>
          </a:blip>
          <a:srcRect b="0" l="0" r="0" t="0"/>
          <a:stretch/>
        </p:blipFill>
        <p:spPr>
          <a:xfrm>
            <a:off x="0" y="0"/>
            <a:ext cx="9144001" cy="1445989"/>
          </a:xfrm>
          <a:prstGeom prst="rect">
            <a:avLst/>
          </a:prstGeom>
          <a:noFill/>
          <a:ln>
            <a:noFill/>
          </a:ln>
        </p:spPr>
      </p:pic>
      <p:sp>
        <p:nvSpPr>
          <p:cNvPr id="1663" name="Google Shape;1663;g2523351e7b7_47_86"/>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64" name="Google Shape;1664;g2523351e7b7_47_86"/>
          <p:cNvSpPr txBox="1"/>
          <p:nvPr/>
        </p:nvSpPr>
        <p:spPr>
          <a:xfrm>
            <a:off x="742175" y="1992425"/>
            <a:ext cx="38133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Μετά από κάθε παράσταση δράματος, ανοίξτε τον λόγο για μια συζήτηση σχετικά με τις </a:t>
            </a:r>
            <a:r>
              <a:rPr b="1" i="0" lang="lv-LV" sz="1500" u="none" cap="none" strike="noStrike">
                <a:solidFill>
                  <a:schemeClr val="dk1"/>
                </a:solidFill>
                <a:latin typeface="Raleway"/>
                <a:ea typeface="Raleway"/>
                <a:cs typeface="Raleway"/>
                <a:sym typeface="Raleway"/>
              </a:rPr>
              <a:t>στρατηγικές πρόληψης ή διαχείρισης που απεικονίζονται στο δράμα.</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Ενθαρρύνετε τους παίκτες να κάνουν ερωτήσεις, </a:t>
            </a:r>
            <a:r>
              <a:rPr b="0" i="0" lang="lv-LV" sz="1500" u="none" cap="none" strike="noStrike">
                <a:solidFill>
                  <a:schemeClr val="dk1"/>
                </a:solidFill>
                <a:latin typeface="Raleway"/>
                <a:ea typeface="Raleway"/>
                <a:cs typeface="Raleway"/>
                <a:sym typeface="Raleway"/>
              </a:rPr>
              <a:t>να προσφέρουν σχόλια και να μοιραστούν τις δικές τους εμπειρίες με παρόμοια σενάρια.</a:t>
            </a:r>
            <a:endParaRPr b="0" i="0" sz="1500" u="none" cap="none" strike="noStrike">
              <a:solidFill>
                <a:schemeClr val="dk1"/>
              </a:solidFill>
              <a:latin typeface="Raleway"/>
              <a:ea typeface="Raleway"/>
              <a:cs typeface="Raleway"/>
              <a:sym typeface="Raleway"/>
            </a:endParaRPr>
          </a:p>
        </p:txBody>
      </p:sp>
      <p:sp>
        <p:nvSpPr>
          <p:cNvPr id="1665" name="Google Shape;1665;g2523351e7b7_47_86"/>
          <p:cNvSpPr txBox="1"/>
          <p:nvPr/>
        </p:nvSpPr>
        <p:spPr>
          <a:xfrm>
            <a:off x="865374" y="1493700"/>
            <a:ext cx="4354325"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grpSp>
        <p:nvGrpSpPr>
          <p:cNvPr id="1666" name="Google Shape;1666;g2523351e7b7_47_86"/>
          <p:cNvGrpSpPr/>
          <p:nvPr/>
        </p:nvGrpSpPr>
        <p:grpSpPr>
          <a:xfrm>
            <a:off x="589845" y="3377631"/>
            <a:ext cx="290237" cy="321991"/>
            <a:chOff x="534570" y="3018006"/>
            <a:chExt cx="290237" cy="321991"/>
          </a:xfrm>
        </p:grpSpPr>
        <p:sp>
          <p:nvSpPr>
            <p:cNvPr id="1667" name="Google Shape;1667;g2523351e7b7_47_8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g2523351e7b7_47_8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9" name="Google Shape;1669;g2523351e7b7_47_86"/>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670" name="Google Shape;1670;g2523351e7b7_47_86"/>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g2523351e7b7_47_86"/>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g2523351e7b7_47_86"/>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g2523351e7b7_47_86"/>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4" name="Google Shape;1674;g2523351e7b7_47_86"/>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8" name="Shape 1678"/>
        <p:cNvGrpSpPr/>
        <p:nvPr/>
      </p:nvGrpSpPr>
      <p:grpSpPr>
        <a:xfrm>
          <a:off x="0" y="0"/>
          <a:ext cx="0" cy="0"/>
          <a:chOff x="0" y="0"/>
          <a:chExt cx="0" cy="0"/>
        </a:xfrm>
      </p:grpSpPr>
      <p:pic>
        <p:nvPicPr>
          <p:cNvPr id="1679" name="Google Shape;1679;g2523351e7b7_47_102"/>
          <p:cNvPicPr preferRelativeResize="0"/>
          <p:nvPr/>
        </p:nvPicPr>
        <p:blipFill rotWithShape="1">
          <a:blip r:embed="rId3">
            <a:alphaModFix/>
          </a:blip>
          <a:srcRect b="0" l="0" r="0" t="0"/>
          <a:stretch/>
        </p:blipFill>
        <p:spPr>
          <a:xfrm>
            <a:off x="0" y="0"/>
            <a:ext cx="9144001" cy="1577950"/>
          </a:xfrm>
          <a:prstGeom prst="rect">
            <a:avLst/>
          </a:prstGeom>
          <a:noFill/>
          <a:ln>
            <a:noFill/>
          </a:ln>
        </p:spPr>
      </p:pic>
      <p:sp>
        <p:nvSpPr>
          <p:cNvPr id="1680" name="Google Shape;1680;g2523351e7b7_47_102"/>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81" name="Google Shape;1681;g2523351e7b7_47_102"/>
          <p:cNvSpPr txBox="1"/>
          <p:nvPr/>
        </p:nvSpPr>
        <p:spPr>
          <a:xfrm>
            <a:off x="742175" y="1577950"/>
            <a:ext cx="4670220"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Με την ενσωμάτωση της εκπαίδευσης στο θέατρο, μπορείτε να δημιουργήσετε μια διασκεδαστική και συναρπαστική εμπειρία μάθησης που ενθαρρύνει τους παίκτες να σκεφτούν δημιουργικά και κριτικά για την </a:t>
            </a:r>
            <a:r>
              <a:rPr b="1" i="0" lang="lv-LV" sz="1500" u="none" cap="none" strike="noStrike">
                <a:solidFill>
                  <a:schemeClr val="dk1"/>
                </a:solidFill>
                <a:latin typeface="Raleway"/>
                <a:ea typeface="Raleway"/>
                <a:cs typeface="Raleway"/>
                <a:sym typeface="Raleway"/>
              </a:rPr>
              <a:t>πρόληψη και τη διαχείριση της βίας στο χώρο εργασίας.</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Επιπλέον, δουλεύοντας σε μικρές ομάδες, οι παίκτες μπορούν να </a:t>
            </a:r>
            <a:r>
              <a:rPr b="1" i="0" lang="lv-LV" sz="1500" u="none" cap="none" strike="noStrike">
                <a:solidFill>
                  <a:schemeClr val="dk1"/>
                </a:solidFill>
                <a:latin typeface="Raleway"/>
                <a:ea typeface="Raleway"/>
                <a:cs typeface="Raleway"/>
                <a:sym typeface="Raleway"/>
              </a:rPr>
              <a:t>εξασκήσουν την ομαδική εργασία και τη συνεργασία </a:t>
            </a:r>
            <a:r>
              <a:rPr b="0" i="0" lang="lv-LV" sz="1500" u="none" cap="none" strike="noStrike">
                <a:solidFill>
                  <a:schemeClr val="dk1"/>
                </a:solidFill>
                <a:latin typeface="Raleway"/>
                <a:ea typeface="Raleway"/>
                <a:cs typeface="Raleway"/>
                <a:sym typeface="Raleway"/>
              </a:rPr>
              <a:t>, ενώ αποκτούν επίσης εμπιστοσύνη στην ικανότητά τους να αντιμετωπίζουν δύσκολες καταστάσεις στο χώρο εργασίας.</a:t>
            </a:r>
            <a:endParaRPr b="0" i="0" sz="1500" u="none" cap="none" strike="noStrike">
              <a:solidFill>
                <a:schemeClr val="dk1"/>
              </a:solidFill>
              <a:latin typeface="Raleway"/>
              <a:ea typeface="Raleway"/>
              <a:cs typeface="Raleway"/>
              <a:sym typeface="Raleway"/>
            </a:endParaRPr>
          </a:p>
        </p:txBody>
      </p:sp>
      <p:grpSp>
        <p:nvGrpSpPr>
          <p:cNvPr id="1682" name="Google Shape;1682;g2523351e7b7_47_102"/>
          <p:cNvGrpSpPr/>
          <p:nvPr/>
        </p:nvGrpSpPr>
        <p:grpSpPr>
          <a:xfrm>
            <a:off x="589845" y="3301431"/>
            <a:ext cx="290237" cy="321991"/>
            <a:chOff x="534570" y="3018006"/>
            <a:chExt cx="290237" cy="321991"/>
          </a:xfrm>
        </p:grpSpPr>
        <p:sp>
          <p:nvSpPr>
            <p:cNvPr id="1683" name="Google Shape;1683;g2523351e7b7_47_10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g2523351e7b7_47_10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5" name="Google Shape;1685;g2523351e7b7_47_102"/>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686" name="Google Shape;1686;g2523351e7b7_47_102"/>
          <p:cNvSpPr/>
          <p:nvPr/>
        </p:nvSpPr>
        <p:spPr>
          <a:xfrm>
            <a:off x="6186207" y="2360494"/>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g2523351e7b7_47_102"/>
          <p:cNvSpPr/>
          <p:nvPr/>
        </p:nvSpPr>
        <p:spPr>
          <a:xfrm>
            <a:off x="5521472" y="1902225"/>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g2523351e7b7_47_102"/>
          <p:cNvSpPr/>
          <p:nvPr/>
        </p:nvSpPr>
        <p:spPr>
          <a:xfrm>
            <a:off x="5483200" y="1949936"/>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2523351e7b7_47_102"/>
          <p:cNvSpPr/>
          <p:nvPr/>
        </p:nvSpPr>
        <p:spPr>
          <a:xfrm rot="449369">
            <a:off x="6185147" y="2312977"/>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0" name="Google Shape;1690;g2523351e7b7_47_102"/>
          <p:cNvPicPr preferRelativeResize="0"/>
          <p:nvPr/>
        </p:nvPicPr>
        <p:blipFill rotWithShape="1">
          <a:blip r:embed="rId4">
            <a:alphaModFix/>
          </a:blip>
          <a:srcRect b="0" l="13874" r="1263" t="0"/>
          <a:stretch/>
        </p:blipFill>
        <p:spPr>
          <a:xfrm rot="-5400000">
            <a:off x="6878638" y="3339562"/>
            <a:ext cx="2365500" cy="12173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4" name="Shape 1694"/>
        <p:cNvGrpSpPr/>
        <p:nvPr/>
      </p:nvGrpSpPr>
      <p:grpSpPr>
        <a:xfrm>
          <a:off x="0" y="0"/>
          <a:ext cx="0" cy="0"/>
          <a:chOff x="0" y="0"/>
          <a:chExt cx="0" cy="0"/>
        </a:xfrm>
      </p:grpSpPr>
      <p:sp>
        <p:nvSpPr>
          <p:cNvPr id="1695" name="Google Shape;1695;g2523351e7b7_47_117"/>
          <p:cNvSpPr txBox="1"/>
          <p:nvPr/>
        </p:nvSpPr>
        <p:spPr>
          <a:xfrm>
            <a:off x="688300" y="1452425"/>
            <a:ext cx="4359950"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grpSp>
        <p:nvGrpSpPr>
          <p:cNvPr id="1696" name="Google Shape;1696;g2523351e7b7_47_117"/>
          <p:cNvGrpSpPr/>
          <p:nvPr/>
        </p:nvGrpSpPr>
        <p:grpSpPr>
          <a:xfrm>
            <a:off x="231575" y="1977300"/>
            <a:ext cx="8516075" cy="2857675"/>
            <a:chOff x="231575" y="1828250"/>
            <a:chExt cx="8516075" cy="2857675"/>
          </a:xfrm>
        </p:grpSpPr>
        <p:sp>
          <p:nvSpPr>
            <p:cNvPr id="1697" name="Google Shape;1697;g2523351e7b7_47_117"/>
            <p:cNvSpPr txBox="1"/>
            <p:nvPr/>
          </p:nvSpPr>
          <p:spPr>
            <a:xfrm>
              <a:off x="231575" y="1828250"/>
              <a:ext cx="4123500" cy="2857675"/>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400" u="none" cap="none" strike="noStrike">
                  <a:solidFill>
                    <a:schemeClr val="dk1"/>
                  </a:solidFill>
                  <a:latin typeface="Raleway"/>
                  <a:ea typeface="Raleway"/>
                  <a:cs typeface="Raleway"/>
                  <a:sym typeface="Raleway"/>
                </a:rPr>
                <a:t>Ποιες στρατηγικές πρόληψης και διαχείρισης βρήκατε πιο αποτελεσματικές κατά τη διάρκεια του παιχνιδιού; Γιατί;</a:t>
              </a:r>
              <a:endParaRPr b="0" i="0" sz="14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400" u="none" cap="none" strike="noStrike">
                  <a:solidFill>
                    <a:schemeClr val="dk1"/>
                  </a:solidFill>
                  <a:latin typeface="Raleway"/>
                  <a:ea typeface="Raleway"/>
                  <a:cs typeface="Raleway"/>
                  <a:sym typeface="Raleway"/>
                </a:rPr>
                <a:t>Πώς πιστεύετε ότι η εφαρμογή αυτών των στρατηγικών μπορεί να συμβάλει σε ένα ασφαλέστερο και χωρίς αποκλεισμούς περιβάλλον εργασίας;</a:t>
              </a:r>
              <a:endParaRPr b="0" i="0" sz="14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400" u="none" cap="none" strike="noStrike">
                  <a:solidFill>
                    <a:schemeClr val="dk1"/>
                  </a:solidFill>
                  <a:latin typeface="Raleway"/>
                  <a:ea typeface="Raleway"/>
                  <a:cs typeface="Raleway"/>
                  <a:sym typeface="Raleway"/>
                </a:rPr>
                <a:t>Υπήρχαν στρατηγικές πρόληψης ή διαχείρισης που θεωρήσατε ότι ήταν ιδιαίτερα δύσκολο να εφαρμόσετε κατά τη διάρκεια του παιχνιδιού; Πώς μπορούν να βελτιωθούν;</a:t>
              </a:r>
              <a:endParaRPr b="0" i="0" sz="1400" u="none" cap="none" strike="noStrike">
                <a:solidFill>
                  <a:schemeClr val="dk1"/>
                </a:solidFill>
                <a:latin typeface="Raleway"/>
                <a:ea typeface="Raleway"/>
                <a:cs typeface="Raleway"/>
                <a:sym typeface="Raleway"/>
              </a:endParaRPr>
            </a:p>
          </p:txBody>
        </p:sp>
        <p:sp>
          <p:nvSpPr>
            <p:cNvPr id="1698" name="Google Shape;1698;g2523351e7b7_47_117"/>
            <p:cNvSpPr txBox="1"/>
            <p:nvPr/>
          </p:nvSpPr>
          <p:spPr>
            <a:xfrm>
              <a:off x="4755550" y="1839800"/>
              <a:ext cx="3992100" cy="26781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400" u="none" cap="none" strike="noStrike">
                  <a:solidFill>
                    <a:schemeClr val="dk1"/>
                  </a:solidFill>
                  <a:latin typeface="Raleway"/>
                  <a:ea typeface="Raleway"/>
                  <a:cs typeface="Raleway"/>
                  <a:sym typeface="Raleway"/>
                </a:rPr>
                <a:t>Ποιες στρατηγικές πιστεύετε ότι είναι πιο σχετικές ή εφαρμόσιμες στον χώρο εργασίας σας; Και η πιο προκλητική;</a:t>
              </a:r>
              <a:br>
                <a:rPr b="0" i="0" lang="lv-LV"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400" u="none" cap="none" strike="noStrike">
                  <a:solidFill>
                    <a:schemeClr val="dk1"/>
                  </a:solidFill>
                  <a:latin typeface="Raleway"/>
                  <a:ea typeface="Raleway"/>
                  <a:cs typeface="Raleway"/>
                  <a:sym typeface="Raleway"/>
                </a:rPr>
                <a:t>Πώς σκοπεύετε να ενσωματώσετε τις στρατηγικές πρόληψης και διαχείρισης στην καθημερινή ρουτίνα εργασίας;</a:t>
              </a:r>
              <a:br>
                <a:rPr b="0" i="0" lang="lv-LV"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400" u="none" cap="none" strike="noStrike">
                  <a:solidFill>
                    <a:schemeClr val="dk1"/>
                  </a:solidFill>
                  <a:latin typeface="Raleway"/>
                  <a:ea typeface="Raleway"/>
                  <a:cs typeface="Raleway"/>
                  <a:sym typeface="Raleway"/>
                </a:rPr>
                <a:t>Τι ρόλο πιστεύετε ότι παίζουν οι εργαζόμενοι σε διαφορετικά επίπεδα εντός του οργανισμού στην πρόληψη και τη διαχείριση της βίας στο χώρο εργασίας;</a:t>
              </a:r>
              <a:endParaRPr b="0" i="0" sz="1400" u="none" cap="none" strike="noStrike">
                <a:solidFill>
                  <a:schemeClr val="dk1"/>
                </a:solidFill>
                <a:latin typeface="Raleway"/>
                <a:ea typeface="Raleway"/>
                <a:cs typeface="Raleway"/>
                <a:sym typeface="Raleway"/>
              </a:endParaRPr>
            </a:p>
          </p:txBody>
        </p:sp>
      </p:grpSp>
      <p:pic>
        <p:nvPicPr>
          <p:cNvPr id="1699" name="Google Shape;1699;g2523351e7b7_47_117"/>
          <p:cNvPicPr preferRelativeResize="0"/>
          <p:nvPr/>
        </p:nvPicPr>
        <p:blipFill rotWithShape="1">
          <a:blip r:embed="rId3">
            <a:alphaModFix/>
          </a:blip>
          <a:srcRect b="0" l="0" r="0" t="0"/>
          <a:stretch/>
        </p:blipFill>
        <p:spPr>
          <a:xfrm>
            <a:off x="0" y="-3850"/>
            <a:ext cx="9144001" cy="1456275"/>
          </a:xfrm>
          <a:prstGeom prst="rect">
            <a:avLst/>
          </a:prstGeom>
          <a:noFill/>
          <a:ln>
            <a:noFill/>
          </a:ln>
        </p:spPr>
      </p:pic>
      <p:sp>
        <p:nvSpPr>
          <p:cNvPr id="1700" name="Google Shape;1700;g2523351e7b7_47_117"/>
          <p:cNvSpPr txBox="1"/>
          <p:nvPr/>
        </p:nvSpPr>
        <p:spPr>
          <a:xfrm>
            <a:off x="7129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01" name="Google Shape;1701;g2523351e7b7_47_117"/>
          <p:cNvSpPr txBox="1"/>
          <p:nvPr/>
        </p:nvSpPr>
        <p:spPr>
          <a:xfrm>
            <a:off x="4373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702" name="Google Shape;1702;g2523351e7b7_47_117"/>
          <p:cNvPicPr preferRelativeResize="0"/>
          <p:nvPr/>
        </p:nvPicPr>
        <p:blipFill rotWithShape="1">
          <a:blip r:embed="rId4">
            <a:alphaModFix/>
          </a:blip>
          <a:srcRect b="0" l="13873" r="8091" t="0"/>
          <a:stretch/>
        </p:blipFill>
        <p:spPr>
          <a:xfrm>
            <a:off x="6968774" y="482550"/>
            <a:ext cx="2175225" cy="12173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6" name="Shape 1706"/>
        <p:cNvGrpSpPr/>
        <p:nvPr/>
      </p:nvGrpSpPr>
      <p:grpSpPr>
        <a:xfrm>
          <a:off x="0" y="0"/>
          <a:ext cx="0" cy="0"/>
          <a:chOff x="0" y="0"/>
          <a:chExt cx="0" cy="0"/>
        </a:xfrm>
      </p:grpSpPr>
      <p:sp>
        <p:nvSpPr>
          <p:cNvPr id="1707" name="Google Shape;1707;g2523351e7b7_47_128"/>
          <p:cNvSpPr txBox="1"/>
          <p:nvPr/>
        </p:nvSpPr>
        <p:spPr>
          <a:xfrm>
            <a:off x="840700" y="1703825"/>
            <a:ext cx="4436150"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grpSp>
        <p:nvGrpSpPr>
          <p:cNvPr id="1708" name="Google Shape;1708;g2523351e7b7_47_128"/>
          <p:cNvGrpSpPr/>
          <p:nvPr/>
        </p:nvGrpSpPr>
        <p:grpSpPr>
          <a:xfrm>
            <a:off x="383975" y="2228700"/>
            <a:ext cx="8351250" cy="2170200"/>
            <a:chOff x="231575" y="1828250"/>
            <a:chExt cx="8351250" cy="2170200"/>
          </a:xfrm>
        </p:grpSpPr>
        <p:sp>
          <p:nvSpPr>
            <p:cNvPr id="1709" name="Google Shape;1709;g2523351e7b7_47_128"/>
            <p:cNvSpPr txBox="1"/>
            <p:nvPr/>
          </p:nvSpPr>
          <p:spPr>
            <a:xfrm>
              <a:off x="231575" y="1828250"/>
              <a:ext cx="4317600" cy="2170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Μπορείτε να περιγράψετε τυχόν προσωπικές εμπειρίες ή παρατηρήσεις που σχετίζονται με τις στρατηγικές πρόληψης ή διαχείρισης που συζητήθηκαν στο παιχνίδι;</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Πώς πιστεύετε ότι το παιχνίδι έχει επηρεάσει την κατανόησή σας για τη σημασία των στρατηγικών πρόληψης και διαχείρισης για την καταπολέμηση της επαγγελματικής βίας;</a:t>
              </a:r>
              <a:endParaRPr b="0" i="0" sz="1500" u="none" cap="none" strike="noStrike">
                <a:solidFill>
                  <a:schemeClr val="dk1"/>
                </a:solidFill>
                <a:latin typeface="Raleway"/>
                <a:ea typeface="Raleway"/>
                <a:cs typeface="Raleway"/>
                <a:sym typeface="Raleway"/>
              </a:endParaRPr>
            </a:p>
          </p:txBody>
        </p:sp>
        <p:sp>
          <p:nvSpPr>
            <p:cNvPr id="1710" name="Google Shape;1710;g2523351e7b7_47_128"/>
            <p:cNvSpPr txBox="1"/>
            <p:nvPr/>
          </p:nvSpPr>
          <p:spPr>
            <a:xfrm>
              <a:off x="4886525" y="1839800"/>
              <a:ext cx="3696300" cy="14316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Υπήρξαν απροσδόκητες ιδέες ή συνειδητοποιήσεις σχετικά με τις στρατηγικές πρόληψης και διαχείρισης και τον αντίκτυπό τους στη βία στο χώρο εργασίας που αποκομίσατε παίζοντας αυτήν την ενότητα;</a:t>
              </a:r>
              <a:endParaRPr b="0" i="0" sz="1500" u="none" cap="none" strike="noStrike">
                <a:solidFill>
                  <a:schemeClr val="dk1"/>
                </a:solidFill>
                <a:latin typeface="Raleway"/>
                <a:ea typeface="Raleway"/>
                <a:cs typeface="Raleway"/>
                <a:sym typeface="Raleway"/>
              </a:endParaRPr>
            </a:p>
          </p:txBody>
        </p:sp>
      </p:grpSp>
      <p:pic>
        <p:nvPicPr>
          <p:cNvPr id="1711" name="Google Shape;1711;g2523351e7b7_47_128"/>
          <p:cNvPicPr preferRelativeResize="0"/>
          <p:nvPr/>
        </p:nvPicPr>
        <p:blipFill rotWithShape="1">
          <a:blip r:embed="rId3">
            <a:alphaModFix/>
          </a:blip>
          <a:srcRect b="0" l="0" r="0" t="0"/>
          <a:stretch/>
        </p:blipFill>
        <p:spPr>
          <a:xfrm>
            <a:off x="0" y="-3850"/>
            <a:ext cx="9144001" cy="1499275"/>
          </a:xfrm>
          <a:prstGeom prst="rect">
            <a:avLst/>
          </a:prstGeom>
          <a:noFill/>
          <a:ln>
            <a:noFill/>
          </a:ln>
        </p:spPr>
      </p:pic>
      <p:sp>
        <p:nvSpPr>
          <p:cNvPr id="1712" name="Google Shape;1712;g2523351e7b7_47_128"/>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13" name="Google Shape;1713;g2523351e7b7_47_128"/>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714" name="Google Shape;1714;g2523351e7b7_47_128"/>
          <p:cNvPicPr preferRelativeResize="0"/>
          <p:nvPr/>
        </p:nvPicPr>
        <p:blipFill rotWithShape="1">
          <a:blip r:embed="rId4">
            <a:alphaModFix/>
          </a:blip>
          <a:srcRect b="0" l="13877" r="20848" t="0"/>
          <a:stretch/>
        </p:blipFill>
        <p:spPr>
          <a:xfrm>
            <a:off x="6634525" y="586225"/>
            <a:ext cx="2509476" cy="16789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pic>
        <p:nvPicPr>
          <p:cNvPr id="1719" name="Google Shape;1719;g2523351e7b7_5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20" name="Google Shape;1720;g2523351e7b7_52_0"/>
          <p:cNvSpPr txBox="1"/>
          <p:nvPr/>
        </p:nvSpPr>
        <p:spPr>
          <a:xfrm>
            <a:off x="199924" y="1046914"/>
            <a:ext cx="8433708"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Άλλα μεγάλα ερωτήματα</a:t>
            </a:r>
            <a:r>
              <a:rPr b="1" i="0" lang="lv-LV" sz="3700" u="none" cap="none" strike="noStrike">
                <a:solidFill>
                  <a:srgbClr val="FFFFFF"/>
                </a:solidFill>
                <a:latin typeface="Raleway"/>
                <a:ea typeface="Raleway"/>
                <a:cs typeface="Raleway"/>
                <a:sym typeface="Raleway"/>
              </a:rPr>
              <a:t>    που πρέπει να θέσετε για να λάβετε πληροφορίες σχετικά με το παιχνίδι"</a:t>
            </a:r>
            <a:endParaRPr/>
          </a:p>
        </p:txBody>
      </p:sp>
      <p:pic>
        <p:nvPicPr>
          <p:cNvPr id="1721" name="Google Shape;1721;g2523351e7b7_5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22" name="Google Shape;1722;g2523351e7b7_5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23" name="Google Shape;1723;g2523351e7b7_52_0"/>
          <p:cNvPicPr preferRelativeResize="0"/>
          <p:nvPr/>
        </p:nvPicPr>
        <p:blipFill rotWithShape="1">
          <a:blip r:embed="rId6">
            <a:alphaModFix/>
          </a:blip>
          <a:srcRect b="0" l="0" r="29377" t="-989"/>
          <a:stretch/>
        </p:blipFill>
        <p:spPr>
          <a:xfrm rot="5400000">
            <a:off x="5699050" y="1792950"/>
            <a:ext cx="1506725" cy="5194375"/>
          </a:xfrm>
          <a:prstGeom prst="rect">
            <a:avLst/>
          </a:prstGeom>
          <a:noFill/>
          <a:ln>
            <a:noFill/>
          </a:ln>
        </p:spPr>
      </p:pic>
      <p:pic>
        <p:nvPicPr>
          <p:cNvPr id="1724" name="Google Shape;1724;g2523351e7b7_5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25" name="Google Shape;1725;g2523351e7b7_5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9" name="Shape 1729"/>
        <p:cNvGrpSpPr/>
        <p:nvPr/>
      </p:nvGrpSpPr>
      <p:grpSpPr>
        <a:xfrm>
          <a:off x="0" y="0"/>
          <a:ext cx="0" cy="0"/>
          <a:chOff x="0" y="0"/>
          <a:chExt cx="0" cy="0"/>
        </a:xfrm>
      </p:grpSpPr>
      <p:sp>
        <p:nvSpPr>
          <p:cNvPr id="1730" name="Google Shape;1730;g2523351e7b7_52_11"/>
          <p:cNvSpPr txBox="1"/>
          <p:nvPr/>
        </p:nvSpPr>
        <p:spPr>
          <a:xfrm>
            <a:off x="717800" y="1475950"/>
            <a:ext cx="40752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Ποιες προκλήσεις ή εμπόδια προβλέπετε για την πρόληψη και την αντιμετώπιση της βίας στο χώρο εργασίας στον οργανισμό ή τον κλάδο σας;</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μπορούν οι γνώσεις που αποκτήσατε από το παιχνίδι αυτού του παιχνιδιού να εφαρμοστούν στην προσωπική και επαγγελματική σας ζωή στο μέλλον;</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έχει αλλάξει αυτό το παιχνίδι στην κατανόησή σας για την επαγγελματική βία και τον αντίκτυπό της στον εργασιακό χώρο;</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Ποιο ήταν το πιο πολύτιμο μάθημα ή διορατικότητα που αποκομίσατε από τη συμμετοχή σας στο παιχνίδι και πώς πιστεύετε ότι θα επηρεάσει την προσωπική και επαγγελματική σας ζωή;</a:t>
            </a:r>
            <a:endParaRPr b="0" i="0" sz="1500" u="none" cap="none" strike="noStrike">
              <a:solidFill>
                <a:schemeClr val="dk1"/>
              </a:solidFill>
              <a:latin typeface="Raleway"/>
              <a:ea typeface="Raleway"/>
              <a:cs typeface="Raleway"/>
              <a:sym typeface="Raleway"/>
            </a:endParaRPr>
          </a:p>
        </p:txBody>
      </p:sp>
      <p:sp>
        <p:nvSpPr>
          <p:cNvPr id="1731" name="Google Shape;1731;g2523351e7b7_52_11"/>
          <p:cNvSpPr txBox="1"/>
          <p:nvPr/>
        </p:nvSpPr>
        <p:spPr>
          <a:xfrm>
            <a:off x="5306200" y="1494825"/>
            <a:ext cx="3178800" cy="217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πιστεύετε ότι η μορφή βιωματικής μάθησης του παιχνιδιού συνέβαλε στην κατανόηση των θεμάτων και των στρατηγικών που συζητήθηκαν;</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Ποιες πτυχές του παιχνιδιού βρήκατε πιο ελκυστικές και πώς ενίσχυσαν τη μαθησιακή σας εμπειρία;</a:t>
            </a:r>
            <a:endParaRPr b="0" i="0" sz="1500" u="none" cap="none" strike="noStrike">
              <a:solidFill>
                <a:schemeClr val="dk1"/>
              </a:solidFill>
              <a:latin typeface="Raleway"/>
              <a:ea typeface="Raleway"/>
              <a:cs typeface="Raleway"/>
              <a:sym typeface="Raleway"/>
            </a:endParaRPr>
          </a:p>
        </p:txBody>
      </p:sp>
      <p:grpSp>
        <p:nvGrpSpPr>
          <p:cNvPr id="1732" name="Google Shape;1732;g2523351e7b7_52_11"/>
          <p:cNvGrpSpPr/>
          <p:nvPr/>
        </p:nvGrpSpPr>
        <p:grpSpPr>
          <a:xfrm>
            <a:off x="427495" y="1551931"/>
            <a:ext cx="290237" cy="321991"/>
            <a:chOff x="534570" y="3018006"/>
            <a:chExt cx="290237" cy="321991"/>
          </a:xfrm>
        </p:grpSpPr>
        <p:sp>
          <p:nvSpPr>
            <p:cNvPr id="1733" name="Google Shape;1733;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5" name="Google Shape;1735;g2523351e7b7_52_11"/>
          <p:cNvGrpSpPr/>
          <p:nvPr/>
        </p:nvGrpSpPr>
        <p:grpSpPr>
          <a:xfrm>
            <a:off x="427495" y="2697531"/>
            <a:ext cx="290237" cy="321991"/>
            <a:chOff x="534570" y="3018006"/>
            <a:chExt cx="290237" cy="321991"/>
          </a:xfrm>
        </p:grpSpPr>
        <p:sp>
          <p:nvSpPr>
            <p:cNvPr id="1736" name="Google Shape;1736;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8" name="Google Shape;1738;g2523351e7b7_52_11"/>
          <p:cNvGrpSpPr/>
          <p:nvPr/>
        </p:nvGrpSpPr>
        <p:grpSpPr>
          <a:xfrm>
            <a:off x="5016470" y="1580243"/>
            <a:ext cx="290237" cy="321991"/>
            <a:chOff x="534570" y="3018006"/>
            <a:chExt cx="290237" cy="321991"/>
          </a:xfrm>
        </p:grpSpPr>
        <p:sp>
          <p:nvSpPr>
            <p:cNvPr id="1739" name="Google Shape;1739;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1" name="Google Shape;1741;g2523351e7b7_52_11"/>
          <p:cNvGrpSpPr/>
          <p:nvPr/>
        </p:nvGrpSpPr>
        <p:grpSpPr>
          <a:xfrm>
            <a:off x="5016470" y="2714331"/>
            <a:ext cx="290237" cy="321991"/>
            <a:chOff x="534570" y="3018006"/>
            <a:chExt cx="290237" cy="321991"/>
          </a:xfrm>
        </p:grpSpPr>
        <p:sp>
          <p:nvSpPr>
            <p:cNvPr id="1742" name="Google Shape;1742;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4" name="Google Shape;1744;g2523351e7b7_52_11"/>
          <p:cNvGrpSpPr/>
          <p:nvPr/>
        </p:nvGrpSpPr>
        <p:grpSpPr>
          <a:xfrm>
            <a:off x="427495" y="3664831"/>
            <a:ext cx="290237" cy="321991"/>
            <a:chOff x="534570" y="3018006"/>
            <a:chExt cx="290237" cy="321991"/>
          </a:xfrm>
        </p:grpSpPr>
        <p:sp>
          <p:nvSpPr>
            <p:cNvPr id="1745" name="Google Shape;1745;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47" name="Google Shape;1747;g2523351e7b7_52_11"/>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48" name="Google Shape;1748;g2523351e7b7_52_11"/>
          <p:cNvSpPr txBox="1"/>
          <p:nvPr/>
        </p:nvSpPr>
        <p:spPr>
          <a:xfrm>
            <a:off x="742174" y="539738"/>
            <a:ext cx="5392811" cy="9258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2B3E85"/>
                </a:solidFill>
                <a:latin typeface="Raleway"/>
                <a:ea typeface="Raleway"/>
                <a:cs typeface="Raleway"/>
                <a:sym typeface="Raleway"/>
              </a:rPr>
              <a:t>ΜΕΓΑΛΑ ΕΡΩΤΗΜΑΤΑ</a:t>
            </a:r>
            <a:endParaRPr b="1" i="0" sz="3500" u="none" cap="none" strike="noStrike">
              <a:solidFill>
                <a:srgbClr val="2B3E85"/>
              </a:solidFill>
              <a:latin typeface="Raleway"/>
              <a:ea typeface="Raleway"/>
              <a:cs typeface="Raleway"/>
              <a:sym typeface="Raleway"/>
            </a:endParaRPr>
          </a:p>
        </p:txBody>
      </p:sp>
      <p:pic>
        <p:nvPicPr>
          <p:cNvPr id="1749" name="Google Shape;1749;g2523351e7b7_52_11"/>
          <p:cNvPicPr preferRelativeResize="0"/>
          <p:nvPr/>
        </p:nvPicPr>
        <p:blipFill rotWithShape="1">
          <a:blip r:embed="rId4">
            <a:alphaModFix/>
          </a:blip>
          <a:srcRect b="0" l="13877" r="20848" t="0"/>
          <a:stretch/>
        </p:blipFill>
        <p:spPr>
          <a:xfrm>
            <a:off x="6634525" y="-80050"/>
            <a:ext cx="2509476" cy="16789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3" name="Shape 1753"/>
        <p:cNvGrpSpPr/>
        <p:nvPr/>
      </p:nvGrpSpPr>
      <p:grpSpPr>
        <a:xfrm>
          <a:off x="0" y="0"/>
          <a:ext cx="0" cy="0"/>
          <a:chOff x="0" y="0"/>
          <a:chExt cx="0" cy="0"/>
        </a:xfrm>
      </p:grpSpPr>
      <p:sp>
        <p:nvSpPr>
          <p:cNvPr id="1754" name="Google Shape;1754;g2523351e7b7_52_34"/>
          <p:cNvSpPr txBox="1"/>
          <p:nvPr/>
        </p:nvSpPr>
        <p:spPr>
          <a:xfrm>
            <a:off x="717800" y="1475950"/>
            <a:ext cx="4025100" cy="313929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Υπήρχαν κάποιες πτυχές του παιχνιδιού που βρήκατε προκλητικές ή σύγχυσης; </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Πώς θα μπορούσε να βελτιωθεί το παιχνίδι για την καλύτερη αντιμετώπιση αυτών των προβλημάτων;</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Μπορείτε να προσδιορίσετε οποιεσδήποτε συγκεκριμένες στρατηγικές ή συμπεριφορές από το παιχνίδι που σκοπεύετε να ενσωματώσετε στις καθημερινές εργασιακές σας αλληλεπιδράσεις για να δημιουργήσετε ένα περιβάλλον εργασίας χωρίς αποκλεισμούς και με σεβασμό;</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Πώς πιστεύετε ότι η εστίαση του παιχνιδιού στην ενσυναίσθηση και στην κατανόηση των προοπτικών των θυμάτων, των νταήδων και των παρευρισκομένων μπορεί να επηρεάσει την προσέγγισή σας στις σχέσεις στο χώρο εργασίας και στην επίλυση συγκρούσεων;</a:t>
            </a:r>
            <a:endParaRPr b="0" i="0" sz="1200" u="none" cap="none" strike="noStrike">
              <a:solidFill>
                <a:schemeClr val="dk1"/>
              </a:solidFill>
              <a:latin typeface="Raleway"/>
              <a:ea typeface="Raleway"/>
              <a:cs typeface="Raleway"/>
              <a:sym typeface="Raleway"/>
            </a:endParaRPr>
          </a:p>
        </p:txBody>
      </p:sp>
      <p:sp>
        <p:nvSpPr>
          <p:cNvPr id="1755" name="Google Shape;1755;g2523351e7b7_52_34"/>
          <p:cNvSpPr txBox="1"/>
          <p:nvPr/>
        </p:nvSpPr>
        <p:spPr>
          <a:xfrm>
            <a:off x="5153800" y="1494825"/>
            <a:ext cx="3516600" cy="2525276"/>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Με ποιους τρόπους πιστεύετε ότι οι γνώσεις που αποκτήθηκαν από το παιχνίδι αυτό θα μπορούσαν να βοηθήσουν στη βελτίωση της δυναμικής της ομάδας και στην ενίσχυση της συνεργασίας στο χώρο εργασίας σας;</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Πώς σκοπεύετε να μοιραστείτε τα διδάγματα από αυτό το παιχνίδι με τους συναδέλφους σας ή άλλους ενδιαφερόμενους στον οργανισμό σας;</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latin typeface="Raleway"/>
                <a:ea typeface="Raleway"/>
                <a:cs typeface="Raleway"/>
                <a:sym typeface="Raleway"/>
              </a:rPr>
              <a:t>Ανατρέχοντας στην εμπειρία σας από το παιχνίδι, πώς θα αξιολογούσατε την αποτελεσματικότητά του ως εκπαιδευτικού εργαλείου για την αντιμετώπιση της επαγγελματικής βίας και γιατί;</a:t>
            </a:r>
            <a:endParaRPr b="0" i="0" sz="1200" u="none" cap="none" strike="noStrike">
              <a:solidFill>
                <a:schemeClr val="dk1"/>
              </a:solidFill>
              <a:latin typeface="Raleway"/>
              <a:ea typeface="Raleway"/>
              <a:cs typeface="Raleway"/>
              <a:sym typeface="Raleway"/>
            </a:endParaRPr>
          </a:p>
        </p:txBody>
      </p:sp>
      <p:grpSp>
        <p:nvGrpSpPr>
          <p:cNvPr id="1756" name="Google Shape;1756;g2523351e7b7_52_34"/>
          <p:cNvGrpSpPr/>
          <p:nvPr/>
        </p:nvGrpSpPr>
        <p:grpSpPr>
          <a:xfrm>
            <a:off x="427495" y="1551931"/>
            <a:ext cx="290237" cy="321991"/>
            <a:chOff x="534570" y="3018006"/>
            <a:chExt cx="290237" cy="321991"/>
          </a:xfrm>
        </p:grpSpPr>
        <p:sp>
          <p:nvSpPr>
            <p:cNvPr id="1757" name="Google Shape;1757;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9" name="Google Shape;1759;g2523351e7b7_52_34"/>
          <p:cNvGrpSpPr/>
          <p:nvPr/>
        </p:nvGrpSpPr>
        <p:grpSpPr>
          <a:xfrm>
            <a:off x="427495" y="2697531"/>
            <a:ext cx="290237" cy="321991"/>
            <a:chOff x="534570" y="3018006"/>
            <a:chExt cx="290237" cy="321991"/>
          </a:xfrm>
        </p:grpSpPr>
        <p:sp>
          <p:nvSpPr>
            <p:cNvPr id="1760" name="Google Shape;1760;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2" name="Google Shape;1762;g2523351e7b7_52_34"/>
          <p:cNvGrpSpPr/>
          <p:nvPr/>
        </p:nvGrpSpPr>
        <p:grpSpPr>
          <a:xfrm>
            <a:off x="4864070" y="1580243"/>
            <a:ext cx="290237" cy="321991"/>
            <a:chOff x="534570" y="3018006"/>
            <a:chExt cx="290237" cy="321991"/>
          </a:xfrm>
        </p:grpSpPr>
        <p:sp>
          <p:nvSpPr>
            <p:cNvPr id="1763" name="Google Shape;1763;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5" name="Google Shape;1765;g2523351e7b7_52_34"/>
          <p:cNvGrpSpPr/>
          <p:nvPr/>
        </p:nvGrpSpPr>
        <p:grpSpPr>
          <a:xfrm>
            <a:off x="4864070" y="2714331"/>
            <a:ext cx="290237" cy="321991"/>
            <a:chOff x="534570" y="3018006"/>
            <a:chExt cx="290237" cy="321991"/>
          </a:xfrm>
        </p:grpSpPr>
        <p:sp>
          <p:nvSpPr>
            <p:cNvPr id="1766" name="Google Shape;1766;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8" name="Google Shape;1768;g2523351e7b7_52_34"/>
          <p:cNvGrpSpPr/>
          <p:nvPr/>
        </p:nvGrpSpPr>
        <p:grpSpPr>
          <a:xfrm>
            <a:off x="427495" y="3664831"/>
            <a:ext cx="290237" cy="321991"/>
            <a:chOff x="534570" y="3018006"/>
            <a:chExt cx="290237" cy="321991"/>
          </a:xfrm>
        </p:grpSpPr>
        <p:sp>
          <p:nvSpPr>
            <p:cNvPr id="1769" name="Google Shape;1769;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71" name="Google Shape;1771;g2523351e7b7_52_34"/>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72" name="Google Shape;1772;g2523351e7b7_52_34"/>
          <p:cNvSpPr txBox="1"/>
          <p:nvPr/>
        </p:nvSpPr>
        <p:spPr>
          <a:xfrm>
            <a:off x="742174" y="539738"/>
            <a:ext cx="5307751" cy="9258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2B3E85"/>
                </a:solidFill>
                <a:latin typeface="Raleway"/>
                <a:ea typeface="Raleway"/>
                <a:cs typeface="Raleway"/>
                <a:sym typeface="Raleway"/>
              </a:rPr>
              <a:t>ΜΕΓΑΛΑ ΕΡΩΤΗΜΑΤΑ</a:t>
            </a:r>
            <a:endParaRPr b="1" i="0" sz="3500" u="none" cap="none" strike="noStrike">
              <a:solidFill>
                <a:srgbClr val="2B3E85"/>
              </a:solidFill>
              <a:latin typeface="Raleway"/>
              <a:ea typeface="Raleway"/>
              <a:cs typeface="Raleway"/>
              <a:sym typeface="Raleway"/>
            </a:endParaRPr>
          </a:p>
        </p:txBody>
      </p:sp>
      <p:pic>
        <p:nvPicPr>
          <p:cNvPr id="1773" name="Google Shape;1773;g2523351e7b7_52_34"/>
          <p:cNvPicPr preferRelativeResize="0"/>
          <p:nvPr/>
        </p:nvPicPr>
        <p:blipFill rotWithShape="1">
          <a:blip r:embed="rId4">
            <a:alphaModFix/>
          </a:blip>
          <a:srcRect b="0" l="13877" r="20848" t="0"/>
          <a:stretch/>
        </p:blipFill>
        <p:spPr>
          <a:xfrm>
            <a:off x="6775960" y="-80050"/>
            <a:ext cx="2368040" cy="1584300"/>
          </a:xfrm>
          <a:prstGeom prst="rect">
            <a:avLst/>
          </a:prstGeom>
          <a:noFill/>
          <a:ln>
            <a:noFill/>
          </a:ln>
        </p:spPr>
      </p:pic>
      <p:grpSp>
        <p:nvGrpSpPr>
          <p:cNvPr id="1774" name="Google Shape;1774;g2523351e7b7_52_34"/>
          <p:cNvGrpSpPr/>
          <p:nvPr/>
        </p:nvGrpSpPr>
        <p:grpSpPr>
          <a:xfrm>
            <a:off x="412022" y="2103131"/>
            <a:ext cx="290237" cy="321991"/>
            <a:chOff x="534570" y="3018006"/>
            <a:chExt cx="290237" cy="321991"/>
          </a:xfrm>
        </p:grpSpPr>
        <p:sp>
          <p:nvSpPr>
            <p:cNvPr id="1775" name="Google Shape;1775;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7" name="Google Shape;1777;g2523351e7b7_52_34"/>
          <p:cNvGrpSpPr/>
          <p:nvPr/>
        </p:nvGrpSpPr>
        <p:grpSpPr>
          <a:xfrm>
            <a:off x="4856979" y="3196342"/>
            <a:ext cx="290237" cy="321991"/>
            <a:chOff x="534570" y="3018006"/>
            <a:chExt cx="290237" cy="321991"/>
          </a:xfrm>
        </p:grpSpPr>
        <p:sp>
          <p:nvSpPr>
            <p:cNvPr id="1778" name="Google Shape;1778;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3" name="Shape 1783"/>
        <p:cNvGrpSpPr/>
        <p:nvPr/>
      </p:nvGrpSpPr>
      <p:grpSpPr>
        <a:xfrm>
          <a:off x="0" y="0"/>
          <a:ext cx="0" cy="0"/>
          <a:chOff x="0" y="0"/>
          <a:chExt cx="0" cy="0"/>
        </a:xfrm>
      </p:grpSpPr>
      <p:sp>
        <p:nvSpPr>
          <p:cNvPr id="1784" name="Google Shape;1784;g2523351e7b7_52_57"/>
          <p:cNvSpPr txBox="1"/>
          <p:nvPr/>
        </p:nvSpPr>
        <p:spPr>
          <a:xfrm>
            <a:off x="1098799" y="1753500"/>
            <a:ext cx="4436475" cy="310466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Συνιστούμε ανεπιφύλακτα τη χρήση αυτού του εργαλείου ως εφαλτήριο για συζήτηση, ευαισθητοποίηση και διαλόγους σχετικά με διαδικασίες και πρακτικές, όχι για τον προσδιορισμό νικητών και ηττημένων.</a:t>
            </a:r>
            <a:endParaRPr/>
          </a:p>
          <a:p>
            <a:pPr indent="0" lvl="0" marL="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Αν παρατηρήσετε ότι αρχίζουν συζητήσεις κατά τη διάρκεια του παιχνιδιού, μην αισθάνεστε υποχρεωμένοι να τις κατευνάσετε - μετατρέψτε την προσοχή της συζήτησης σε θέματα που αφορούν τον χώρο εργασίας.</a:t>
            </a:r>
            <a:endParaRPr b="1" i="0" sz="1500" u="none" cap="none" strike="noStrike">
              <a:solidFill>
                <a:schemeClr val="dk1"/>
              </a:solidFill>
              <a:latin typeface="Raleway"/>
              <a:ea typeface="Raleway"/>
              <a:cs typeface="Raleway"/>
              <a:sym typeface="Raleway"/>
            </a:endParaRPr>
          </a:p>
        </p:txBody>
      </p:sp>
      <p:grpSp>
        <p:nvGrpSpPr>
          <p:cNvPr id="1785" name="Google Shape;1785;g2523351e7b7_52_57"/>
          <p:cNvGrpSpPr/>
          <p:nvPr/>
        </p:nvGrpSpPr>
        <p:grpSpPr>
          <a:xfrm>
            <a:off x="808495" y="1829481"/>
            <a:ext cx="290237" cy="321991"/>
            <a:chOff x="534570" y="3018006"/>
            <a:chExt cx="290237" cy="321991"/>
          </a:xfrm>
        </p:grpSpPr>
        <p:sp>
          <p:nvSpPr>
            <p:cNvPr id="1786" name="Google Shape;1786;g2523351e7b7_5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g2523351e7b7_5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88" name="Google Shape;1788;g2523351e7b7_52_57"/>
          <p:cNvPicPr preferRelativeResize="0"/>
          <p:nvPr/>
        </p:nvPicPr>
        <p:blipFill rotWithShape="1">
          <a:blip r:embed="rId3">
            <a:alphaModFix/>
          </a:blip>
          <a:srcRect b="0" l="0" r="0" t="0"/>
          <a:stretch/>
        </p:blipFill>
        <p:spPr>
          <a:xfrm>
            <a:off x="0" y="0"/>
            <a:ext cx="9144001" cy="1564326"/>
          </a:xfrm>
          <a:prstGeom prst="rect">
            <a:avLst/>
          </a:prstGeom>
          <a:noFill/>
          <a:ln>
            <a:noFill/>
          </a:ln>
        </p:spPr>
      </p:pic>
      <p:sp>
        <p:nvSpPr>
          <p:cNvPr id="1789" name="Google Shape;1789;g2523351e7b7_52_57"/>
          <p:cNvSpPr txBox="1"/>
          <p:nvPr/>
        </p:nvSpPr>
        <p:spPr>
          <a:xfrm>
            <a:off x="1123175" y="777513"/>
            <a:ext cx="5139402" cy="9535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700"/>
              <a:buFont typeface="Arial"/>
              <a:buNone/>
            </a:pPr>
            <a:r>
              <a:rPr b="1" i="0" lang="lv-LV" sz="3700" u="none" cap="none" strike="noStrike">
                <a:solidFill>
                  <a:schemeClr val="lt1"/>
                </a:solidFill>
                <a:latin typeface="Raleway"/>
                <a:ea typeface="Raleway"/>
                <a:cs typeface="Raleway"/>
                <a:sym typeface="Raleway"/>
              </a:rPr>
              <a:t>Ποιος είναι ο νικητής?</a:t>
            </a:r>
            <a:endParaRPr b="1" i="0" sz="3700" u="none" cap="none" strike="noStrike">
              <a:solidFill>
                <a:schemeClr val="lt1"/>
              </a:solidFill>
              <a:latin typeface="Raleway"/>
              <a:ea typeface="Raleway"/>
              <a:cs typeface="Raleway"/>
              <a:sym typeface="Raleway"/>
            </a:endParaRPr>
          </a:p>
        </p:txBody>
      </p:sp>
      <p:pic>
        <p:nvPicPr>
          <p:cNvPr id="1790" name="Google Shape;1790;g2523351e7b7_52_57"/>
          <p:cNvPicPr preferRelativeResize="0"/>
          <p:nvPr/>
        </p:nvPicPr>
        <p:blipFill rotWithShape="1">
          <a:blip r:embed="rId4">
            <a:alphaModFix/>
          </a:blip>
          <a:srcRect b="0" l="0" r="0" t="0"/>
          <a:stretch/>
        </p:blipFill>
        <p:spPr>
          <a:xfrm rot="5400000">
            <a:off x="5732625" y="1462738"/>
            <a:ext cx="4631224" cy="1916225"/>
          </a:xfrm>
          <a:prstGeom prst="rect">
            <a:avLst/>
          </a:prstGeom>
          <a:noFill/>
          <a:ln>
            <a:noFill/>
          </a:ln>
        </p:spPr>
      </p:pic>
      <p:pic>
        <p:nvPicPr>
          <p:cNvPr id="1791" name="Google Shape;1791;g2523351e7b7_52_57"/>
          <p:cNvPicPr preferRelativeResize="0"/>
          <p:nvPr/>
        </p:nvPicPr>
        <p:blipFill rotWithShape="1">
          <a:blip r:embed="rId5">
            <a:alphaModFix/>
          </a:blip>
          <a:srcRect b="-8577" l="0" r="-9938" t="0"/>
          <a:stretch/>
        </p:blipFill>
        <p:spPr>
          <a:xfrm>
            <a:off x="5992800" y="2940925"/>
            <a:ext cx="2667300" cy="18984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pic>
        <p:nvPicPr>
          <p:cNvPr id="1796" name="Google Shape;1796;g2523351e7b7_52_6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97" name="Google Shape;1797;g2523351e7b7_52_68"/>
          <p:cNvSpPr txBox="1"/>
          <p:nvPr/>
        </p:nvSpPr>
        <p:spPr>
          <a:xfrm>
            <a:off x="827250" y="12719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Ο σκοπός του παιχνιδιού δεν είναι να καθορίσει έναν νικητή, αλλά να </a:t>
            </a:r>
            <a:r>
              <a:rPr b="1" i="0" lang="lv-LV" sz="4000" u="none" cap="none" strike="noStrike">
                <a:solidFill>
                  <a:srgbClr val="2B3E85"/>
                </a:solidFill>
                <a:latin typeface="Raleway"/>
                <a:ea typeface="Raleway"/>
                <a:cs typeface="Raleway"/>
                <a:sym typeface="Raleway"/>
              </a:rPr>
              <a:t>διεγείρει τη συζήτηση</a:t>
            </a:r>
            <a:endParaRPr b="1" i="0" sz="4000" u="none" cap="none" strike="noStrike">
              <a:solidFill>
                <a:srgbClr val="2B3E85"/>
              </a:solidFill>
              <a:latin typeface="Raleway"/>
              <a:ea typeface="Raleway"/>
              <a:cs typeface="Raleway"/>
              <a:sym typeface="Raleway"/>
            </a:endParaRPr>
          </a:p>
        </p:txBody>
      </p:sp>
      <p:pic>
        <p:nvPicPr>
          <p:cNvPr id="1798" name="Google Shape;1798;g2523351e7b7_52_6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99" name="Google Shape;1799;g2523351e7b7_52_6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00" name="Google Shape;1800;g2523351e7b7_52_68"/>
          <p:cNvPicPr preferRelativeResize="0"/>
          <p:nvPr/>
        </p:nvPicPr>
        <p:blipFill rotWithShape="1">
          <a:blip r:embed="rId6">
            <a:alphaModFix/>
          </a:blip>
          <a:srcRect b="0" l="0" r="11793" t="-989"/>
          <a:stretch/>
        </p:blipFill>
        <p:spPr>
          <a:xfrm rot="5400000">
            <a:off x="5605888" y="1617913"/>
            <a:ext cx="1881850" cy="5194375"/>
          </a:xfrm>
          <a:prstGeom prst="rect">
            <a:avLst/>
          </a:prstGeom>
          <a:noFill/>
          <a:ln>
            <a:noFill/>
          </a:ln>
        </p:spPr>
      </p:pic>
      <p:pic>
        <p:nvPicPr>
          <p:cNvPr id="1801" name="Google Shape;1801;g2523351e7b7_52_68"/>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02" name="Google Shape;1802;g2523351e7b7_52_68"/>
          <p:cNvPicPr preferRelativeResize="0"/>
          <p:nvPr/>
        </p:nvPicPr>
        <p:blipFill rotWithShape="1">
          <a:blip r:embed="rId7">
            <a:alphaModFix/>
          </a:blip>
          <a:srcRect b="9722" l="0" r="2572" t="0"/>
          <a:stretch/>
        </p:blipFill>
        <p:spPr>
          <a:xfrm>
            <a:off x="6711450" y="3515675"/>
            <a:ext cx="2432548" cy="1624249"/>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pic>
        <p:nvPicPr>
          <p:cNvPr id="1807" name="Google Shape;1807;g2523351e7b7_57_0"/>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1808" name="Google Shape;1808;g2523351e7b7_57_0"/>
          <p:cNvSpPr txBox="1"/>
          <p:nvPr/>
        </p:nvSpPr>
        <p:spPr>
          <a:xfrm>
            <a:off x="1123075" y="436425"/>
            <a:ext cx="5749698"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40"/>
              <a:buFont typeface="Arial"/>
              <a:buNone/>
            </a:pPr>
            <a:r>
              <a:rPr b="1" i="0" lang="lv-LV" sz="3140" u="none" cap="none" strike="noStrike">
                <a:solidFill>
                  <a:srgbClr val="FFFFFF"/>
                </a:solidFill>
                <a:latin typeface="Raleway"/>
                <a:ea typeface="Raleway"/>
                <a:cs typeface="Raleway"/>
                <a:sym typeface="Raleway"/>
              </a:rPr>
              <a:t>Μεθόδοι Παιχνιδιού</a:t>
            </a:r>
            <a:endParaRPr b="1" i="0" sz="3140" u="none" cap="none" strike="noStrike">
              <a:solidFill>
                <a:srgbClr val="FFFFFF"/>
              </a:solidFill>
              <a:latin typeface="Raleway"/>
              <a:ea typeface="Raleway"/>
              <a:cs typeface="Raleway"/>
              <a:sym typeface="Raleway"/>
            </a:endParaRPr>
          </a:p>
        </p:txBody>
      </p:sp>
      <p:sp>
        <p:nvSpPr>
          <p:cNvPr id="1809" name="Google Shape;1809;g2523351e7b7_57_0"/>
          <p:cNvSpPr txBox="1"/>
          <p:nvPr/>
        </p:nvSpPr>
        <p:spPr>
          <a:xfrm>
            <a:off x="729974" y="1304900"/>
            <a:ext cx="4639467" cy="4078009"/>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Ομαδικό παιχνίδι</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Κοινωνιομετρική ανάλυση</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Κοινωνιομετρική ανάλυση για ατομικό παιχνίδι</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Επίλυση Κατάστασης</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Τέσσερις Διαδρομές προς την Ειρήνη</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Δόμινο</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Επιλογή Λύσης</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Ναι, αλλά… Κατασκευάστε μια Ιστορία</a:t>
            </a:r>
            <a:endParaRPr b="0" i="0" sz="2000" u="none" cap="none" strike="noStrike">
              <a:solidFill>
                <a:srgbClr val="000000"/>
              </a:solidFill>
              <a:latin typeface="Raleway"/>
              <a:ea typeface="Raleway"/>
              <a:cs typeface="Raleway"/>
              <a:sym typeface="Raleway"/>
            </a:endParaRPr>
          </a:p>
        </p:txBody>
      </p:sp>
      <p:pic>
        <p:nvPicPr>
          <p:cNvPr id="1810" name="Google Shape;1810;g2523351e7b7_57_0"/>
          <p:cNvPicPr preferRelativeResize="0"/>
          <p:nvPr/>
        </p:nvPicPr>
        <p:blipFill rotWithShape="1">
          <a:blip r:embed="rId4">
            <a:alphaModFix/>
          </a:blip>
          <a:srcRect b="0" l="0" r="0" t="0"/>
          <a:stretch/>
        </p:blipFill>
        <p:spPr>
          <a:xfrm rot="5400000">
            <a:off x="5692775" y="1450238"/>
            <a:ext cx="4631224" cy="1916225"/>
          </a:xfrm>
          <a:prstGeom prst="rect">
            <a:avLst/>
          </a:prstGeom>
          <a:noFill/>
          <a:ln>
            <a:noFill/>
          </a:ln>
        </p:spPr>
      </p:pic>
      <p:pic>
        <p:nvPicPr>
          <p:cNvPr id="1811" name="Google Shape;1811;g2523351e7b7_57_0"/>
          <p:cNvPicPr preferRelativeResize="0"/>
          <p:nvPr/>
        </p:nvPicPr>
        <p:blipFill rotWithShape="1">
          <a:blip r:embed="rId5">
            <a:alphaModFix/>
          </a:blip>
          <a:srcRect b="8339" l="0" r="-5496" t="0"/>
          <a:stretch/>
        </p:blipFill>
        <p:spPr>
          <a:xfrm>
            <a:off x="5104575" y="2885900"/>
            <a:ext cx="3605576" cy="225760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g2523351e7b7_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05" name="Google Shape;305;g2523351e7b7_7_0"/>
          <p:cNvSpPr txBox="1"/>
          <p:nvPr/>
        </p:nvSpPr>
        <p:spPr>
          <a:xfrm>
            <a:off x="827250" y="1419275"/>
            <a:ext cx="7241400" cy="2096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1.</a:t>
            </a:r>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Προετοιμασία </a:t>
            </a:r>
            <a:br>
              <a:rPr b="1" i="0" lang="lv-LV" sz="4200" u="none" cap="none" strike="noStrike">
                <a:solidFill>
                  <a:srgbClr val="FFFFFF"/>
                </a:solidFill>
                <a:latin typeface="Raleway"/>
                <a:ea typeface="Raleway"/>
                <a:cs typeface="Raleway"/>
                <a:sym typeface="Raleway"/>
              </a:rPr>
            </a:br>
            <a:r>
              <a:rPr b="1" i="0" lang="lv-LV" sz="4200" u="none" cap="none" strike="noStrike">
                <a:solidFill>
                  <a:srgbClr val="FFFFFF"/>
                </a:solidFill>
                <a:latin typeface="Raleway"/>
                <a:ea typeface="Raleway"/>
                <a:cs typeface="Raleway"/>
                <a:sym typeface="Raleway"/>
              </a:rPr>
              <a:t>για μια εκπαίδευση</a:t>
            </a:r>
            <a:endParaRPr b="1" i="0" sz="4200" u="none" cap="none" strike="noStrike">
              <a:solidFill>
                <a:srgbClr val="FFFFFF"/>
              </a:solidFill>
              <a:latin typeface="Raleway"/>
              <a:ea typeface="Raleway"/>
              <a:cs typeface="Raleway"/>
              <a:sym typeface="Raleway"/>
            </a:endParaRPr>
          </a:p>
        </p:txBody>
      </p:sp>
      <p:pic>
        <p:nvPicPr>
          <p:cNvPr id="306" name="Google Shape;306;g2523351e7b7_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07" name="Google Shape;307;g2523351e7b7_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08" name="Google Shape;308;g2523351e7b7_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309" name="Google Shape;309;g2523351e7b7_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10" name="Google Shape;310;g2523351e7b7_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pic>
        <p:nvPicPr>
          <p:cNvPr id="1816" name="Google Shape;1816;g2523351e7b7_57_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17" name="Google Shape;1817;g2523351e7b7_57_9"/>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Παιχνίδι 1</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Ομαδικό παιχνίδι</a:t>
            </a:r>
            <a:endParaRPr b="1" i="0" sz="4200" u="none" cap="none" strike="noStrike">
              <a:solidFill>
                <a:srgbClr val="FFFFFF"/>
              </a:solidFill>
              <a:latin typeface="Raleway"/>
              <a:ea typeface="Raleway"/>
              <a:cs typeface="Raleway"/>
              <a:sym typeface="Raleway"/>
            </a:endParaRPr>
          </a:p>
        </p:txBody>
      </p:sp>
      <p:pic>
        <p:nvPicPr>
          <p:cNvPr id="1818" name="Google Shape;1818;g2523351e7b7_57_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19" name="Google Shape;1819;g2523351e7b7_57_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20" name="Google Shape;1820;g2523351e7b7_57_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821" name="Google Shape;1821;g2523351e7b7_57_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22" name="Google Shape;1822;g2523351e7b7_57_9"/>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pic>
        <p:nvPicPr>
          <p:cNvPr id="1827" name="Google Shape;1827;g2523351e7b7_57_19"/>
          <p:cNvPicPr preferRelativeResize="0"/>
          <p:nvPr/>
        </p:nvPicPr>
        <p:blipFill rotWithShape="1">
          <a:blip r:embed="rId3">
            <a:alphaModFix/>
          </a:blip>
          <a:srcRect b="0" l="18" r="9" t="0"/>
          <a:stretch/>
        </p:blipFill>
        <p:spPr>
          <a:xfrm rot="-5882278">
            <a:off x="6543205" y="817997"/>
            <a:ext cx="1240083" cy="185900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8" name="Google Shape;1828;g2523351e7b7_57_19"/>
          <p:cNvPicPr preferRelativeResize="0"/>
          <p:nvPr/>
        </p:nvPicPr>
        <p:blipFill rotWithShape="1">
          <a:blip r:embed="rId4">
            <a:alphaModFix/>
          </a:blip>
          <a:srcRect b="0" l="0" r="0" t="0"/>
          <a:stretch/>
        </p:blipFill>
        <p:spPr>
          <a:xfrm rot="5893921">
            <a:off x="1844566" y="89967"/>
            <a:ext cx="1240380" cy="185934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9" name="Google Shape;1829;g2523351e7b7_57_19"/>
          <p:cNvPicPr preferRelativeResize="0"/>
          <p:nvPr/>
        </p:nvPicPr>
        <p:blipFill rotWithShape="1">
          <a:blip r:embed="rId5">
            <a:alphaModFix/>
          </a:blip>
          <a:srcRect b="0" l="69" r="76" t="0"/>
          <a:stretch/>
        </p:blipFill>
        <p:spPr>
          <a:xfrm rot="5400000">
            <a:off x="966333" y="967257"/>
            <a:ext cx="1240500" cy="1859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0" name="Google Shape;1830;g2523351e7b7_57_19"/>
          <p:cNvPicPr preferRelativeResize="0"/>
          <p:nvPr/>
        </p:nvPicPr>
        <p:blipFill rotWithShape="1">
          <a:blip r:embed="rId6">
            <a:alphaModFix/>
          </a:blip>
          <a:srcRect b="0" l="69" r="76"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1" name="Google Shape;1831;g2523351e7b7_57_19"/>
          <p:cNvPicPr preferRelativeResize="0"/>
          <p:nvPr/>
        </p:nvPicPr>
        <p:blipFill rotWithShape="1">
          <a:blip r:embed="rId7">
            <a:alphaModFix/>
          </a:blip>
          <a:srcRect b="0" l="69" r="58" t="0"/>
          <a:stretch/>
        </p:blipFill>
        <p:spPr>
          <a:xfrm>
            <a:off x="3315329" y="3737238"/>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2" name="Google Shape;1832;g2523351e7b7_57_19"/>
          <p:cNvPicPr preferRelativeResize="0"/>
          <p:nvPr/>
        </p:nvPicPr>
        <p:blipFill rotWithShape="1">
          <a:blip r:embed="rId8">
            <a:alphaModFix/>
          </a:blip>
          <a:srcRect b="0" l="69" r="58"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3" name="Google Shape;1833;g2523351e7b7_57_19"/>
          <p:cNvPicPr preferRelativeResize="0"/>
          <p:nvPr/>
        </p:nvPicPr>
        <p:blipFill rotWithShape="1">
          <a:blip r:embed="rId9">
            <a:alphaModFix/>
          </a:blip>
          <a:srcRect b="0" l="69" r="58" t="0"/>
          <a:stretch/>
        </p:blipFill>
        <p:spPr>
          <a:xfrm>
            <a:off x="4686801" y="3815673"/>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4" name="Google Shape;1834;g2523351e7b7_57_19"/>
          <p:cNvPicPr preferRelativeResize="0"/>
          <p:nvPr/>
        </p:nvPicPr>
        <p:blipFill rotWithShape="1">
          <a:blip r:embed="rId10">
            <a:alphaModFix/>
          </a:blip>
          <a:srcRect b="10" l="0" r="0" t="0"/>
          <a:stretch/>
        </p:blipFill>
        <p:spPr>
          <a:xfrm>
            <a:off x="3239563" y="3894107"/>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5" name="Google Shape;1835;g2523351e7b7_57_19"/>
          <p:cNvPicPr preferRelativeResize="0"/>
          <p:nvPr/>
        </p:nvPicPr>
        <p:blipFill rotWithShape="1">
          <a:blip r:embed="rId11">
            <a:alphaModFix/>
          </a:blip>
          <a:srcRect b="10" l="0" r="0" t="0"/>
          <a:stretch/>
        </p:blipFill>
        <p:spPr>
          <a:xfrm rot="-4273735">
            <a:off x="3829141" y="1503229"/>
            <a:ext cx="1309870" cy="196361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6" name="Google Shape;1836;g2523351e7b7_57_19"/>
          <p:cNvPicPr preferRelativeResize="0"/>
          <p:nvPr/>
        </p:nvPicPr>
        <p:blipFill rotWithShape="1">
          <a:blip r:embed="rId12">
            <a:alphaModFix/>
          </a:blip>
          <a:srcRect b="10" l="0" r="0" t="0"/>
          <a:stretch/>
        </p:blipFill>
        <p:spPr>
          <a:xfrm rot="-5882278">
            <a:off x="5696420" y="-84411"/>
            <a:ext cx="1240083" cy="185900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7" name="Google Shape;1837;g2523351e7b7_57_19"/>
          <p:cNvPicPr preferRelativeResize="0"/>
          <p:nvPr/>
        </p:nvPicPr>
        <p:blipFill rotWithShape="1">
          <a:blip r:embed="rId5">
            <a:alphaModFix/>
          </a:blip>
          <a:srcRect b="0" l="69" r="76" t="0"/>
          <a:stretch/>
        </p:blipFill>
        <p:spPr>
          <a:xfrm rot="-5683885">
            <a:off x="7258560" y="1279334"/>
            <a:ext cx="1240226" cy="185910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8" name="Google Shape;1838;g2523351e7b7_57_19"/>
          <p:cNvPicPr preferRelativeResize="0"/>
          <p:nvPr/>
        </p:nvPicPr>
        <p:blipFill rotWithShape="1">
          <a:blip r:embed="rId13">
            <a:alphaModFix/>
          </a:blip>
          <a:srcRect b="0" l="59" r="68" t="0"/>
          <a:stretch/>
        </p:blipFill>
        <p:spPr>
          <a:xfrm rot="5400000">
            <a:off x="976683" y="2060315"/>
            <a:ext cx="1240500" cy="1859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9" name="Google Shape;1839;g2523351e7b7_57_19"/>
          <p:cNvPicPr preferRelativeResize="0"/>
          <p:nvPr/>
        </p:nvPicPr>
        <p:blipFill rotWithShape="1">
          <a:blip r:embed="rId14">
            <a:alphaModFix/>
          </a:blip>
          <a:srcRect b="0" l="18" r="9" t="0"/>
          <a:stretch/>
        </p:blipFill>
        <p:spPr>
          <a:xfrm rot="4959815">
            <a:off x="1393274" y="3126469"/>
            <a:ext cx="1240455" cy="185934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0" name="Google Shape;1840;g2523351e7b7_57_19"/>
          <p:cNvPicPr preferRelativeResize="0"/>
          <p:nvPr/>
        </p:nvPicPr>
        <p:blipFill rotWithShape="1">
          <a:blip r:embed="rId15">
            <a:alphaModFix/>
          </a:blip>
          <a:srcRect b="0" l="18" r="9" t="0"/>
          <a:stretch/>
        </p:blipFill>
        <p:spPr>
          <a:xfrm rot="-5400000">
            <a:off x="7412459" y="2420560"/>
            <a:ext cx="1240200" cy="1859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1" name="Google Shape;1841;g2523351e7b7_57_19"/>
          <p:cNvPicPr preferRelativeResize="0"/>
          <p:nvPr/>
        </p:nvPicPr>
        <p:blipFill rotWithShape="1">
          <a:blip r:embed="rId16">
            <a:alphaModFix/>
          </a:blip>
          <a:srcRect b="0" l="18" r="9" t="0"/>
          <a:stretch/>
        </p:blipFill>
        <p:spPr>
          <a:xfrm rot="-5400000">
            <a:off x="6756061" y="3443926"/>
            <a:ext cx="1240200" cy="1859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2" name="Google Shape;1842;g2523351e7b7_57_19"/>
          <p:cNvPicPr preferRelativeResize="0"/>
          <p:nvPr/>
        </p:nvPicPr>
        <p:blipFill rotWithShape="1">
          <a:blip r:embed="rId9">
            <a:alphaModFix/>
          </a:blip>
          <a:srcRect b="0" l="69" r="58" t="0"/>
          <a:stretch/>
        </p:blipFill>
        <p:spPr>
          <a:xfrm>
            <a:off x="4770513" y="3859423"/>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6" name="Shape 1846"/>
        <p:cNvGrpSpPr/>
        <p:nvPr/>
      </p:nvGrpSpPr>
      <p:grpSpPr>
        <a:xfrm>
          <a:off x="0" y="0"/>
          <a:ext cx="0" cy="0"/>
          <a:chOff x="0" y="0"/>
          <a:chExt cx="0" cy="0"/>
        </a:xfrm>
      </p:grpSpPr>
      <p:pic>
        <p:nvPicPr>
          <p:cNvPr id="1847" name="Google Shape;1847;g2523351e7b7_57_38"/>
          <p:cNvPicPr preferRelativeResize="0"/>
          <p:nvPr/>
        </p:nvPicPr>
        <p:blipFill rotWithShape="1">
          <a:blip r:embed="rId3">
            <a:alphaModFix/>
          </a:blip>
          <a:srcRect b="0" l="0" r="0" t="0"/>
          <a:stretch/>
        </p:blipFill>
        <p:spPr>
          <a:xfrm>
            <a:off x="0" y="0"/>
            <a:ext cx="9144001" cy="1227250"/>
          </a:xfrm>
          <a:prstGeom prst="rect">
            <a:avLst/>
          </a:prstGeom>
          <a:noFill/>
          <a:ln>
            <a:noFill/>
          </a:ln>
        </p:spPr>
      </p:pic>
      <p:sp>
        <p:nvSpPr>
          <p:cNvPr id="1848" name="Google Shape;1848;g2523351e7b7_57_38"/>
          <p:cNvSpPr txBox="1"/>
          <p:nvPr/>
        </p:nvSpPr>
        <p:spPr>
          <a:xfrm>
            <a:off x="865375" y="5540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Ομαδικό παιχνίδι</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49" name="Google Shape;1849;g2523351e7b7_57_38"/>
          <p:cNvSpPr txBox="1"/>
          <p:nvPr/>
        </p:nvSpPr>
        <p:spPr>
          <a:xfrm>
            <a:off x="742174" y="1725975"/>
            <a:ext cx="5552673" cy="2764829"/>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Αριθμός συμμετεχόντων: 2-6</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Οι παίκτες κάθονται σε κύκλο γύρω από το τραπέζι.</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Ο συντονιστής του παιχνιδιού ανακατεύει τις τέσσερις ομάδες καρτών λύσεων και διανέμει έξι κάρτες σε κάθε παίκτη.</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Τα υπόλοιπα φύλλα τοποθετούνται με την όψη προς τα κάτω δίπλα στον σωρό των καρτών κατάστασης.</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Επιλέγεται ο συντονιστής του πρώτου γύρου. Το παιχνίδι καθοδηγείται από όλους τους συμμετέχοντες - κάθε παίκτης επιλέγει εναλλάξ μια κάρτα κατάστασης για ανάλυση.</a:t>
            </a:r>
            <a:endParaRPr b="0" i="0" sz="1400" u="none" cap="none" strike="noStrike">
              <a:solidFill>
                <a:schemeClr val="dk1"/>
              </a:solidFill>
              <a:latin typeface="Raleway"/>
              <a:ea typeface="Raleway"/>
              <a:cs typeface="Raleway"/>
              <a:sym typeface="Raleway"/>
            </a:endParaRPr>
          </a:p>
        </p:txBody>
      </p:sp>
      <p:sp>
        <p:nvSpPr>
          <p:cNvPr id="1850" name="Google Shape;1850;g2523351e7b7_57_3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1851" name="Google Shape;1851;g2523351e7b7_57_38"/>
          <p:cNvGrpSpPr/>
          <p:nvPr/>
        </p:nvGrpSpPr>
        <p:grpSpPr>
          <a:xfrm>
            <a:off x="-674130" y="2410756"/>
            <a:ext cx="290237" cy="321991"/>
            <a:chOff x="534570" y="3018006"/>
            <a:chExt cx="290237" cy="321991"/>
          </a:xfrm>
        </p:grpSpPr>
        <p:sp>
          <p:nvSpPr>
            <p:cNvPr id="1852" name="Google Shape;1852;g2523351e7b7_57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g2523351e7b7_57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54" name="Google Shape;1854;g2523351e7b7_57_3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855" name="Google Shape;1855;g2523351e7b7_57_38"/>
          <p:cNvPicPr preferRelativeResize="0"/>
          <p:nvPr/>
        </p:nvPicPr>
        <p:blipFill rotWithShape="1">
          <a:blip r:embed="rId5">
            <a:alphaModFix/>
          </a:blip>
          <a:srcRect b="0" l="0" r="0" t="0"/>
          <a:stretch/>
        </p:blipFill>
        <p:spPr>
          <a:xfrm>
            <a:off x="6241756" y="2252582"/>
            <a:ext cx="903528" cy="2221693"/>
          </a:xfrm>
          <a:prstGeom prst="rect">
            <a:avLst/>
          </a:prstGeom>
          <a:noFill/>
          <a:ln>
            <a:noFill/>
          </a:ln>
        </p:spPr>
      </p:pic>
      <p:pic>
        <p:nvPicPr>
          <p:cNvPr id="1856" name="Google Shape;1856;g2523351e7b7_57_38"/>
          <p:cNvPicPr preferRelativeResize="0"/>
          <p:nvPr/>
        </p:nvPicPr>
        <p:blipFill rotWithShape="1">
          <a:blip r:embed="rId5">
            <a:alphaModFix/>
          </a:blip>
          <a:srcRect b="0" l="0" r="0" t="0"/>
          <a:stretch/>
        </p:blipFill>
        <p:spPr>
          <a:xfrm>
            <a:off x="7402622" y="2252582"/>
            <a:ext cx="903528" cy="2221693"/>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0" name="Shape 1860"/>
        <p:cNvGrpSpPr/>
        <p:nvPr/>
      </p:nvGrpSpPr>
      <p:grpSpPr>
        <a:xfrm>
          <a:off x="0" y="0"/>
          <a:ext cx="0" cy="0"/>
          <a:chOff x="0" y="0"/>
          <a:chExt cx="0" cy="0"/>
        </a:xfrm>
      </p:grpSpPr>
      <p:pic>
        <p:nvPicPr>
          <p:cNvPr id="1861" name="Google Shape;1861;g2523351e7b7_57_51"/>
          <p:cNvPicPr preferRelativeResize="0"/>
          <p:nvPr/>
        </p:nvPicPr>
        <p:blipFill rotWithShape="1">
          <a:blip r:embed="rId3">
            <a:alphaModFix/>
          </a:blip>
          <a:srcRect b="0" l="0" r="0" t="0"/>
          <a:stretch/>
        </p:blipFill>
        <p:spPr>
          <a:xfrm>
            <a:off x="0" y="7400"/>
            <a:ext cx="9144001" cy="1197675"/>
          </a:xfrm>
          <a:prstGeom prst="rect">
            <a:avLst/>
          </a:prstGeom>
          <a:noFill/>
          <a:ln>
            <a:noFill/>
          </a:ln>
        </p:spPr>
      </p:pic>
      <p:sp>
        <p:nvSpPr>
          <p:cNvPr id="1862" name="Google Shape;1862;g2523351e7b7_57_51"/>
          <p:cNvSpPr txBox="1"/>
          <p:nvPr/>
        </p:nvSpPr>
        <p:spPr>
          <a:xfrm>
            <a:off x="865375" y="5540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Ομαδικό παιχνίδι</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63" name="Google Shape;1863;g2523351e7b7_57_51"/>
          <p:cNvSpPr txBox="1"/>
          <p:nvPr/>
        </p:nvSpPr>
        <p:spPr>
          <a:xfrm>
            <a:off x="742175" y="1725975"/>
            <a:ext cx="5840400" cy="3498363"/>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Ο πρώτος παίκτης επιλέγει μια κάρτα κατάστασης από το σωρό και τη διαβάζει δυνατά. Η κατάσταση μπορεί να προσαρμοστεί στο συγκεκριμένο εργασιακό περιβάλλον, αν χρειάζεται.</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Ο συντονιστής του παιχνιδιού προτρέπει κάθε παίκτη να επιλέξει μια κάρτα από τα χέρια τους που πιστεύουν πως θα βοηθούσε στην επίλυση της δεδομένης κατάστασης.</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Οι παίκτες παρουσιάζουν εναλλάξ τις κάρτες τους, εξηγώντας πώς μια συγκεκριμένη κάρτα μπορεί να αντιμετωπίσει το πρόβλημα. Η ομάδα συζητά εάν η προτεινόμενη λύση είναι αποδεκτή ή όχι. Σε περίπτωση διαφωνίας, ο συντονιστής του παιχνιδιού έχει τον τελευταίο λόγο.</a:t>
            </a:r>
            <a:endParaRPr/>
          </a:p>
          <a:p>
            <a:pPr indent="0" lvl="0" marL="13335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Εάν ένας παίκτης δεν διαθέτει κάρτα που να μπορεί να αντιμετωπίσει την κατάσταση, τραβάει μια νέα κάρτα από το σωρό μέχρι να βρει μια κατάλληλη λύση.</a:t>
            </a:r>
            <a:endParaRPr b="0" i="0" sz="1400" u="none" cap="none" strike="noStrike">
              <a:solidFill>
                <a:srgbClr val="2B3E85"/>
              </a:solidFill>
              <a:latin typeface="Raleway"/>
              <a:ea typeface="Raleway"/>
              <a:cs typeface="Raleway"/>
              <a:sym typeface="Raleway"/>
            </a:endParaRPr>
          </a:p>
        </p:txBody>
      </p:sp>
      <p:sp>
        <p:nvSpPr>
          <p:cNvPr id="1864" name="Google Shape;1864;g2523351e7b7_57_51"/>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1865" name="Google Shape;1865;g2523351e7b7_57_51"/>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866" name="Google Shape;1866;g2523351e7b7_57_51"/>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7" name="Google Shape;1867;g2523351e7b7_57_51"/>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8" name="Google Shape;1868;g2523351e7b7_57_51"/>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9" name="Google Shape;1869;g2523351e7b7_57_51"/>
          <p:cNvPicPr preferRelativeResize="0"/>
          <p:nvPr/>
        </p:nvPicPr>
        <p:blipFill rotWithShape="1">
          <a:blip r:embed="rId8">
            <a:alphaModFix/>
          </a:blip>
          <a:srcRect b="10" l="0" r="0" t="0"/>
          <a:stretch/>
        </p:blipFill>
        <p:spPr>
          <a:xfrm>
            <a:off x="6936751" y="216056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3" name="Shape 1873"/>
        <p:cNvGrpSpPr/>
        <p:nvPr/>
      </p:nvGrpSpPr>
      <p:grpSpPr>
        <a:xfrm>
          <a:off x="0" y="0"/>
          <a:ext cx="0" cy="0"/>
          <a:chOff x="0" y="0"/>
          <a:chExt cx="0" cy="0"/>
        </a:xfrm>
      </p:grpSpPr>
      <p:pic>
        <p:nvPicPr>
          <p:cNvPr id="1874" name="Google Shape;1874;g2523351e7b7_57_63"/>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75" name="Google Shape;1875;g2523351e7b7_57_63"/>
          <p:cNvSpPr txBox="1"/>
          <p:nvPr/>
        </p:nvSpPr>
        <p:spPr>
          <a:xfrm>
            <a:off x="865375" y="5826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Ομαδικό παιχνίδι</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76" name="Google Shape;1876;g2523351e7b7_57_63"/>
          <p:cNvSpPr txBox="1"/>
          <p:nvPr/>
        </p:nvSpPr>
        <p:spPr>
          <a:xfrm>
            <a:off x="865374" y="1958988"/>
            <a:ext cx="5097275" cy="20364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Αφού όλοι οι παίκτες παρουσιάσουν τις καταστάσεις τους, τα χαρτιά που έχουν χρησιμοποιηθεί τίθενται στην άκρη και ο επόμενος παίκτης στα αριστερά του τρέχοντος αρχηγού παίρνει τον έλεγχο του παιχνιδιού. Δεν διανέμονται νέες κάρτες λύσεων - το παιχνίδι συνεχίζεται με τα υπάρχοντα φύλλα. Το παιχνίδι λήγει όταν οι κάρτες σε έναν παίκτη εξαντληθούν.</a:t>
            </a:r>
            <a:endParaRPr/>
          </a:p>
        </p:txBody>
      </p:sp>
      <p:sp>
        <p:nvSpPr>
          <p:cNvPr id="1877" name="Google Shape;1877;g2523351e7b7_57_63"/>
          <p:cNvSpPr txBox="1"/>
          <p:nvPr/>
        </p:nvSpPr>
        <p:spPr>
          <a:xfrm>
            <a:off x="865375" y="14602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Κλείσιμο</a:t>
            </a:r>
            <a:endParaRPr b="1" i="0" sz="2600" u="none" cap="none" strike="noStrike">
              <a:solidFill>
                <a:srgbClr val="6689BA"/>
              </a:solidFill>
              <a:latin typeface="Arial"/>
              <a:ea typeface="Arial"/>
              <a:cs typeface="Arial"/>
              <a:sym typeface="Arial"/>
            </a:endParaRPr>
          </a:p>
        </p:txBody>
      </p:sp>
      <p:pic>
        <p:nvPicPr>
          <p:cNvPr id="1878" name="Google Shape;1878;g2523351e7b7_57_63"/>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879" name="Google Shape;1879;g2523351e7b7_57_63"/>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0" name="Google Shape;1880;g2523351e7b7_57_63"/>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1" name="Google Shape;1881;g2523351e7b7_57_63"/>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2" name="Google Shape;1882;g2523351e7b7_57_63"/>
          <p:cNvPicPr preferRelativeResize="0"/>
          <p:nvPr/>
        </p:nvPicPr>
        <p:blipFill rotWithShape="1">
          <a:blip r:embed="rId8">
            <a:alphaModFix/>
          </a:blip>
          <a:srcRect b="10" l="0" r="0" t="0"/>
          <a:stretch/>
        </p:blipFill>
        <p:spPr>
          <a:xfrm>
            <a:off x="6211751" y="231721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6" name="Shape 1886"/>
        <p:cNvGrpSpPr/>
        <p:nvPr/>
      </p:nvGrpSpPr>
      <p:grpSpPr>
        <a:xfrm>
          <a:off x="0" y="0"/>
          <a:ext cx="0" cy="0"/>
          <a:chOff x="0" y="0"/>
          <a:chExt cx="0" cy="0"/>
        </a:xfrm>
      </p:grpSpPr>
      <p:pic>
        <p:nvPicPr>
          <p:cNvPr id="1887" name="Google Shape;1887;g2523351e7b7_57_75"/>
          <p:cNvPicPr preferRelativeResize="0"/>
          <p:nvPr/>
        </p:nvPicPr>
        <p:blipFill rotWithShape="1">
          <a:blip r:embed="rId3">
            <a:alphaModFix/>
          </a:blip>
          <a:srcRect b="0" l="0" r="0" t="0"/>
          <a:stretch/>
        </p:blipFill>
        <p:spPr>
          <a:xfrm>
            <a:off x="0" y="-1"/>
            <a:ext cx="9144001" cy="1398009"/>
          </a:xfrm>
          <a:prstGeom prst="rect">
            <a:avLst/>
          </a:prstGeom>
          <a:noFill/>
          <a:ln>
            <a:noFill/>
          </a:ln>
        </p:spPr>
      </p:pic>
      <p:sp>
        <p:nvSpPr>
          <p:cNvPr id="1888" name="Google Shape;1888;g2523351e7b7_57_7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Ομαδικό παιχνίδι</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89" name="Google Shape;1889;g2523351e7b7_57_75"/>
          <p:cNvSpPr txBox="1"/>
          <p:nvPr/>
        </p:nvSpPr>
        <p:spPr>
          <a:xfrm>
            <a:off x="865375" y="1898400"/>
            <a:ext cx="4756800" cy="30213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Εάν οι παίκτες παρατηρήσουν ότι κάποιος δυσκολεύεται να βρει λύσεις, μπορούν να αποφασίσουν να παίξουν με ανοιχτές κάρτες, όπου όλοι βλέπουν τα χαρτιά των υπολοίπων και μπορούν να βοηθήσουν ο ένας τον άλλο. Αυτός ο τρόπος παιχνιδιού είναι χρήσιμος για την προώθηση της συζήτησης για τους λόγους που ένας παίκτης επιλέγει να μην χρησιμοποιήσει μια συγκεκριμένη κάρτα λύσης. Ο λόγος μπορεί να οφείλεται σε άκαμπτη σκέψη ή σε διαφορετική ερμηνεία της δεδομένης κατάστασης.</a:t>
            </a:r>
            <a:endParaRPr b="0" i="0" sz="1600" u="none" cap="none" strike="noStrike">
              <a:solidFill>
                <a:srgbClr val="2B3E85"/>
              </a:solidFill>
              <a:latin typeface="Raleway"/>
              <a:ea typeface="Raleway"/>
              <a:cs typeface="Raleway"/>
              <a:sym typeface="Raleway"/>
            </a:endParaRPr>
          </a:p>
        </p:txBody>
      </p:sp>
      <p:sp>
        <p:nvSpPr>
          <p:cNvPr id="1890" name="Google Shape;1890;g2523351e7b7_57_75"/>
          <p:cNvSpPr txBox="1"/>
          <p:nvPr/>
        </p:nvSpPr>
        <p:spPr>
          <a:xfrm>
            <a:off x="865374" y="1399663"/>
            <a:ext cx="380527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Μερικές παρατηρήσεις</a:t>
            </a:r>
            <a:endParaRPr b="1" i="0" sz="2600" u="none" cap="none" strike="noStrike">
              <a:solidFill>
                <a:srgbClr val="6689BA"/>
              </a:solidFill>
              <a:latin typeface="Arial"/>
              <a:ea typeface="Arial"/>
              <a:cs typeface="Arial"/>
              <a:sym typeface="Arial"/>
            </a:endParaRPr>
          </a:p>
        </p:txBody>
      </p:sp>
      <p:sp>
        <p:nvSpPr>
          <p:cNvPr id="1891" name="Google Shape;1891;g2523351e7b7_57_75"/>
          <p:cNvSpPr/>
          <p:nvPr/>
        </p:nvSpPr>
        <p:spPr>
          <a:xfrm>
            <a:off x="6215249" y="2607727"/>
            <a:ext cx="2235900" cy="19323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g2523351e7b7_57_75"/>
          <p:cNvSpPr/>
          <p:nvPr/>
        </p:nvSpPr>
        <p:spPr>
          <a:xfrm>
            <a:off x="6106477" y="1898400"/>
            <a:ext cx="1010700" cy="9468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g2523351e7b7_57_75"/>
          <p:cNvSpPr/>
          <p:nvPr/>
        </p:nvSpPr>
        <p:spPr>
          <a:xfrm>
            <a:off x="6071275" y="1942566"/>
            <a:ext cx="1010700" cy="946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g2523351e7b7_57_75"/>
          <p:cNvSpPr/>
          <p:nvPr/>
        </p:nvSpPr>
        <p:spPr>
          <a:xfrm rot="449788">
            <a:off x="6214401" y="2563152"/>
            <a:ext cx="2186791" cy="19308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5" name="Google Shape;1895;g2523351e7b7_57_75"/>
          <p:cNvPicPr preferRelativeResize="0"/>
          <p:nvPr/>
        </p:nvPicPr>
        <p:blipFill rotWithShape="1">
          <a:blip r:embed="rId4">
            <a:alphaModFix/>
          </a:blip>
          <a:srcRect b="0" l="0" r="32983" t="0"/>
          <a:stretch/>
        </p:blipFill>
        <p:spPr>
          <a:xfrm rot="10800000">
            <a:off x="7469026" y="3538650"/>
            <a:ext cx="1674849" cy="1091450"/>
          </a:xfrm>
          <a:prstGeom prst="rect">
            <a:avLst/>
          </a:prstGeom>
          <a:noFill/>
          <a:ln>
            <a:noFill/>
          </a:ln>
        </p:spPr>
      </p:pic>
      <p:grpSp>
        <p:nvGrpSpPr>
          <p:cNvPr id="1896" name="Google Shape;1896;g2523351e7b7_57_75"/>
          <p:cNvGrpSpPr/>
          <p:nvPr/>
        </p:nvGrpSpPr>
        <p:grpSpPr>
          <a:xfrm>
            <a:off x="575070" y="3498356"/>
            <a:ext cx="290237" cy="321991"/>
            <a:chOff x="534570" y="3018006"/>
            <a:chExt cx="290237" cy="321991"/>
          </a:xfrm>
        </p:grpSpPr>
        <p:sp>
          <p:nvSpPr>
            <p:cNvPr id="1897" name="Google Shape;1897;g2523351e7b7_57_7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g2523351e7b7_57_7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pic>
        <p:nvPicPr>
          <p:cNvPr id="1903" name="Google Shape;1903;g2523351e7b7_57_9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04" name="Google Shape;1904;g2523351e7b7_57_90"/>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400" u="none" cap="none" strike="noStrike">
                <a:solidFill>
                  <a:srgbClr val="2B3E85"/>
                </a:solidFill>
                <a:latin typeface="Raleway"/>
                <a:ea typeface="Raleway"/>
                <a:cs typeface="Raleway"/>
                <a:sym typeface="Raleway"/>
              </a:rPr>
              <a:t>Παιχνίδι</a:t>
            </a:r>
            <a:r>
              <a:rPr b="1" i="0" lang="lv-LV" sz="4000" u="none" cap="none" strike="noStrike">
                <a:solidFill>
                  <a:srgbClr val="FFFFFF"/>
                </a:solidFill>
                <a:latin typeface="Raleway"/>
                <a:ea typeface="Raleway"/>
                <a:cs typeface="Raleway"/>
                <a:sym typeface="Raleway"/>
              </a:rPr>
              <a:t> </a:t>
            </a:r>
            <a:r>
              <a:rPr b="1" i="0" lang="lv-LV" sz="4400" u="none" cap="none" strike="noStrike">
                <a:solidFill>
                  <a:srgbClr val="2B3E85"/>
                </a:solidFill>
                <a:latin typeface="Raleway"/>
                <a:ea typeface="Raleway"/>
                <a:cs typeface="Raleway"/>
                <a:sym typeface="Raleway"/>
              </a:rPr>
              <a:t>2</a:t>
            </a:r>
            <a:endParaRPr b="1" i="0" sz="44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Κοινωνιομετρία</a:t>
            </a:r>
            <a:endParaRPr b="1" i="0" sz="4200" u="none" cap="none" strike="noStrike">
              <a:solidFill>
                <a:srgbClr val="FFFFFF"/>
              </a:solidFill>
              <a:latin typeface="Raleway"/>
              <a:ea typeface="Raleway"/>
              <a:cs typeface="Raleway"/>
              <a:sym typeface="Raleway"/>
            </a:endParaRPr>
          </a:p>
        </p:txBody>
      </p:sp>
      <p:pic>
        <p:nvPicPr>
          <p:cNvPr id="1905" name="Google Shape;1905;g2523351e7b7_57_9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06" name="Google Shape;1906;g2523351e7b7_57_9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07" name="Google Shape;1907;g2523351e7b7_57_9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908" name="Google Shape;1908;g2523351e7b7_57_9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909" name="Google Shape;1909;g2523351e7b7_57_9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3" name="Shape 1913"/>
        <p:cNvGrpSpPr/>
        <p:nvPr/>
      </p:nvGrpSpPr>
      <p:grpSpPr>
        <a:xfrm>
          <a:off x="0" y="0"/>
          <a:ext cx="0" cy="0"/>
          <a:chOff x="0" y="0"/>
          <a:chExt cx="0" cy="0"/>
        </a:xfrm>
      </p:grpSpPr>
      <p:pic>
        <p:nvPicPr>
          <p:cNvPr id="1914" name="Google Shape;1914;g2523351e7b7_57_100"/>
          <p:cNvPicPr preferRelativeResize="0"/>
          <p:nvPr/>
        </p:nvPicPr>
        <p:blipFill rotWithShape="1">
          <a:blip r:embed="rId3">
            <a:alphaModFix/>
          </a:blip>
          <a:srcRect b="10" l="0" r="0" t="0"/>
          <a:stretch/>
        </p:blipFill>
        <p:spPr>
          <a:xfrm rot="551">
            <a:off x="3509225" y="342350"/>
            <a:ext cx="1870500" cy="28080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915" name="Google Shape;1915;g2523351e7b7_57_10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800" u="none" cap="none" strike="noStrike">
              <a:solidFill>
                <a:srgbClr val="2B3E85"/>
              </a:solidFill>
              <a:latin typeface="Montserrat ExtraBold"/>
              <a:ea typeface="Montserrat ExtraBold"/>
              <a:cs typeface="Montserrat ExtraBold"/>
              <a:sym typeface="Montserrat ExtraBold"/>
            </a:endParaRPr>
          </a:p>
        </p:txBody>
      </p:sp>
      <p:pic>
        <p:nvPicPr>
          <p:cNvPr id="1916" name="Google Shape;1916;g2523351e7b7_57_100"/>
          <p:cNvPicPr preferRelativeResize="0"/>
          <p:nvPr/>
        </p:nvPicPr>
        <p:blipFill rotWithShape="1">
          <a:blip r:embed="rId4">
            <a:alphaModFix/>
          </a:blip>
          <a:srcRect b="0" l="0" r="0" t="0"/>
          <a:stretch/>
        </p:blipFill>
        <p:spPr>
          <a:xfrm>
            <a:off x="1351399" y="1836975"/>
            <a:ext cx="899650" cy="2273550"/>
          </a:xfrm>
          <a:prstGeom prst="rect">
            <a:avLst/>
          </a:prstGeom>
          <a:noFill/>
          <a:ln>
            <a:noFill/>
          </a:ln>
        </p:spPr>
      </p:pic>
      <p:pic>
        <p:nvPicPr>
          <p:cNvPr id="1917" name="Google Shape;1917;g2523351e7b7_57_100"/>
          <p:cNvPicPr preferRelativeResize="0"/>
          <p:nvPr/>
        </p:nvPicPr>
        <p:blipFill rotWithShape="1">
          <a:blip r:embed="rId4">
            <a:alphaModFix/>
          </a:blip>
          <a:srcRect b="0" l="0" r="0" t="0"/>
          <a:stretch/>
        </p:blipFill>
        <p:spPr>
          <a:xfrm>
            <a:off x="337899" y="1836975"/>
            <a:ext cx="899650" cy="2273550"/>
          </a:xfrm>
          <a:prstGeom prst="rect">
            <a:avLst/>
          </a:prstGeom>
          <a:noFill/>
          <a:ln>
            <a:noFill/>
          </a:ln>
        </p:spPr>
      </p:pic>
      <p:pic>
        <p:nvPicPr>
          <p:cNvPr id="1918" name="Google Shape;1918;g2523351e7b7_57_100"/>
          <p:cNvPicPr preferRelativeResize="0"/>
          <p:nvPr/>
        </p:nvPicPr>
        <p:blipFill rotWithShape="1">
          <a:blip r:embed="rId4">
            <a:alphaModFix/>
          </a:blip>
          <a:srcRect b="0" l="0" r="0" t="0"/>
          <a:stretch/>
        </p:blipFill>
        <p:spPr>
          <a:xfrm>
            <a:off x="6064149" y="1836975"/>
            <a:ext cx="899650" cy="22735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2" name="Shape 1922"/>
        <p:cNvGrpSpPr/>
        <p:nvPr/>
      </p:nvGrpSpPr>
      <p:grpSpPr>
        <a:xfrm>
          <a:off x="0" y="0"/>
          <a:ext cx="0" cy="0"/>
          <a:chOff x="0" y="0"/>
          <a:chExt cx="0" cy="0"/>
        </a:xfrm>
      </p:grpSpPr>
      <p:pic>
        <p:nvPicPr>
          <p:cNvPr id="1923" name="Google Shape;1923;g2523351e7b7_57_108"/>
          <p:cNvPicPr preferRelativeResize="0"/>
          <p:nvPr/>
        </p:nvPicPr>
        <p:blipFill rotWithShape="1">
          <a:blip r:embed="rId3">
            <a:alphaModFix/>
          </a:blip>
          <a:srcRect b="0" l="0" r="0" t="0"/>
          <a:stretch/>
        </p:blipFill>
        <p:spPr>
          <a:xfrm>
            <a:off x="0" y="-1"/>
            <a:ext cx="9144001" cy="1227251"/>
          </a:xfrm>
          <a:prstGeom prst="rect">
            <a:avLst/>
          </a:prstGeom>
          <a:noFill/>
          <a:ln>
            <a:noFill/>
          </a:ln>
        </p:spPr>
      </p:pic>
      <p:sp>
        <p:nvSpPr>
          <p:cNvPr id="1924" name="Google Shape;1924;g2523351e7b7_57_108"/>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Κοινωνιομετρία</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25" name="Google Shape;1925;g2523351e7b7_57_108"/>
          <p:cNvSpPr txBox="1"/>
          <p:nvPr/>
        </p:nvSpPr>
        <p:spPr>
          <a:xfrm>
            <a:off x="865374" y="1725975"/>
            <a:ext cx="5090337" cy="328292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Αριθμός παικτών – από 2 έως 20, ανάλογα με τη χωρητικότητα του δωματίου.</a:t>
            </a:r>
            <a:endParaRPr/>
          </a:p>
          <a:p>
            <a:pPr indent="0" lvl="0" marL="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Ο διαχειριστής του παιχνιδιού προεπιλέγει 10-20 καταστάσεις που υποτίθεται ότι θα αναλυθούν κατά τη διάρκεια του παιχνιδιού.</a:t>
            </a:r>
            <a:endParaRPr/>
          </a:p>
          <a:p>
            <a:pPr indent="0" lvl="0" marL="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Συνιστάται να συμπληρώνετε και να προσαρμόζετε αυτές τις καταστάσεις σύμφωνα με το συγκεκριμένο εργασιακό περιβάλλον, χρησιμοποιώντας τις κάρτες μόνο ως πρόταση για τις ιδέες των καταστάσεων.</a:t>
            </a:r>
            <a:endParaRPr/>
          </a:p>
          <a:p>
            <a:pPr indent="0" lvl="0" marL="0" marR="0" rtl="0" algn="l">
              <a:lnSpc>
                <a:spcPct val="100000"/>
              </a:lnSpc>
              <a:spcBef>
                <a:spcPts val="1000"/>
              </a:spcBef>
              <a:spcAft>
                <a:spcPts val="0"/>
              </a:spcAft>
              <a:buClr>
                <a:srgbClr val="000000"/>
              </a:buClr>
              <a:buSzPts val="1500"/>
              <a:buFont typeface="Arial"/>
              <a:buNone/>
            </a:pPr>
            <a:r>
              <a:rPr b="0" i="0" lang="lv-LV" sz="1400" u="none" cap="none" strike="noStrike">
                <a:solidFill>
                  <a:srgbClr val="2B3E85"/>
                </a:solidFill>
                <a:latin typeface="Raleway"/>
                <a:ea typeface="Raleway"/>
                <a:cs typeface="Raleway"/>
                <a:sym typeface="Raleway"/>
              </a:rPr>
              <a:t>Μια κλίμακα επιπέδου στρες από 0-10 ή από -10 έως +10 δημιουργείται στο δάπεδο, ανάλογα με τη χωρητικότητα των χώρων.</a:t>
            </a:r>
            <a:endParaRPr/>
          </a:p>
        </p:txBody>
      </p:sp>
      <p:sp>
        <p:nvSpPr>
          <p:cNvPr id="1926" name="Google Shape;1926;g2523351e7b7_57_10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1927" name="Google Shape;1927;g2523351e7b7_57_108"/>
          <p:cNvGrpSpPr/>
          <p:nvPr/>
        </p:nvGrpSpPr>
        <p:grpSpPr>
          <a:xfrm>
            <a:off x="-674130" y="2410756"/>
            <a:ext cx="290237" cy="321991"/>
            <a:chOff x="534570" y="3018006"/>
            <a:chExt cx="290237" cy="321991"/>
          </a:xfrm>
        </p:grpSpPr>
        <p:sp>
          <p:nvSpPr>
            <p:cNvPr id="1928" name="Google Shape;1928;g2523351e7b7_57_10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g2523351e7b7_57_10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30" name="Google Shape;1930;g2523351e7b7_57_10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31" name="Google Shape;1931;g2523351e7b7_57_108"/>
          <p:cNvPicPr preferRelativeResize="0"/>
          <p:nvPr/>
        </p:nvPicPr>
        <p:blipFill rotWithShape="1">
          <a:blip r:embed="rId5">
            <a:alphaModFix/>
          </a:blip>
          <a:srcRect b="0" l="0" r="0" t="0"/>
          <a:stretch/>
        </p:blipFill>
        <p:spPr>
          <a:xfrm>
            <a:off x="6218650" y="2182750"/>
            <a:ext cx="923193" cy="2270049"/>
          </a:xfrm>
          <a:prstGeom prst="rect">
            <a:avLst/>
          </a:prstGeom>
          <a:noFill/>
          <a:ln>
            <a:noFill/>
          </a:ln>
        </p:spPr>
      </p:pic>
      <p:pic>
        <p:nvPicPr>
          <p:cNvPr id="1932" name="Google Shape;1932;g2523351e7b7_57_108"/>
          <p:cNvPicPr preferRelativeResize="0"/>
          <p:nvPr/>
        </p:nvPicPr>
        <p:blipFill rotWithShape="1">
          <a:blip r:embed="rId5">
            <a:alphaModFix/>
          </a:blip>
          <a:srcRect b="0" l="0" r="0" t="0"/>
          <a:stretch/>
        </p:blipFill>
        <p:spPr>
          <a:xfrm>
            <a:off x="7404782" y="2182750"/>
            <a:ext cx="923193" cy="227004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6" name="Shape 1936"/>
        <p:cNvGrpSpPr/>
        <p:nvPr/>
      </p:nvGrpSpPr>
      <p:grpSpPr>
        <a:xfrm>
          <a:off x="0" y="0"/>
          <a:ext cx="0" cy="0"/>
          <a:chOff x="0" y="0"/>
          <a:chExt cx="0" cy="0"/>
        </a:xfrm>
      </p:grpSpPr>
      <p:pic>
        <p:nvPicPr>
          <p:cNvPr id="1937" name="Google Shape;1937;g2523351e7b7_57_121"/>
          <p:cNvPicPr preferRelativeResize="0"/>
          <p:nvPr/>
        </p:nvPicPr>
        <p:blipFill rotWithShape="1">
          <a:blip r:embed="rId3">
            <a:alphaModFix/>
          </a:blip>
          <a:srcRect b="0" l="0" r="0" t="0"/>
          <a:stretch/>
        </p:blipFill>
        <p:spPr>
          <a:xfrm>
            <a:off x="0" y="0"/>
            <a:ext cx="9144001" cy="1146972"/>
          </a:xfrm>
          <a:prstGeom prst="rect">
            <a:avLst/>
          </a:prstGeom>
          <a:noFill/>
          <a:ln>
            <a:noFill/>
          </a:ln>
        </p:spPr>
      </p:pic>
      <p:sp>
        <p:nvSpPr>
          <p:cNvPr id="1938" name="Google Shape;1938;g2523351e7b7_57_121"/>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Κοινωνιομετρία</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39" name="Google Shape;1939;g2523351e7b7_57_121"/>
          <p:cNvSpPr txBox="1"/>
          <p:nvPr/>
        </p:nvSpPr>
        <p:spPr>
          <a:xfrm>
            <a:off x="738700" y="1725975"/>
            <a:ext cx="4801500"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Ο αρχηγός του παιχνιδιού διαβάζει την κατάσταση και καλεί τους συμμετέχοντες να αξιολογήσουν πόσο υψηλό θα ήταν το επίπεδο άγχους τους στη δεδομένη κατάσταση και να το δείξουν στην κλίμακα.</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Ο αρχηγός του παιχνιδιού μπορεί να ενθαρρύνει τους συμμετέχοντες να μιλήσουν περισσότερο για τις επιλογές που έγιναν, ειδικά αν είναι πολύ διαφορετικές στην ομάδα. Αυτή είναι μια εξαιρετική αφετηρία για ομαδικές συζητήσεις σχετικά με το επαγγελματικό άγχος και τον τρόπο αντιμετώπισής του.</a:t>
            </a:r>
            <a:endParaRPr b="0" i="0" sz="1500" u="none" cap="none" strike="noStrike">
              <a:solidFill>
                <a:srgbClr val="2B3E85"/>
              </a:solidFill>
              <a:latin typeface="Raleway"/>
              <a:ea typeface="Raleway"/>
              <a:cs typeface="Raleway"/>
              <a:sym typeface="Raleway"/>
            </a:endParaRPr>
          </a:p>
        </p:txBody>
      </p:sp>
      <p:sp>
        <p:nvSpPr>
          <p:cNvPr id="1940" name="Google Shape;1940;g2523351e7b7_57_121"/>
          <p:cNvSpPr txBox="1"/>
          <p:nvPr/>
        </p:nvSpPr>
        <p:spPr>
          <a:xfrm>
            <a:off x="865375" y="12272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Παίχνιδι</a:t>
            </a:r>
            <a:endParaRPr b="1" i="0" sz="2600" u="none" cap="none" strike="noStrike">
              <a:solidFill>
                <a:srgbClr val="6689BA"/>
              </a:solidFill>
              <a:latin typeface="Arial"/>
              <a:ea typeface="Arial"/>
              <a:cs typeface="Arial"/>
              <a:sym typeface="Arial"/>
            </a:endParaRPr>
          </a:p>
        </p:txBody>
      </p:sp>
      <p:grpSp>
        <p:nvGrpSpPr>
          <p:cNvPr id="1941" name="Google Shape;1941;g2523351e7b7_57_121"/>
          <p:cNvGrpSpPr/>
          <p:nvPr/>
        </p:nvGrpSpPr>
        <p:grpSpPr>
          <a:xfrm>
            <a:off x="575070" y="3156781"/>
            <a:ext cx="290237" cy="321991"/>
            <a:chOff x="534570" y="3018006"/>
            <a:chExt cx="290237" cy="321991"/>
          </a:xfrm>
        </p:grpSpPr>
        <p:sp>
          <p:nvSpPr>
            <p:cNvPr id="1942" name="Google Shape;1942;g2523351e7b7_57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g2523351e7b7_57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44" name="Google Shape;1944;g2523351e7b7_57_121"/>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45" name="Google Shape;1945;g2523351e7b7_57_121"/>
          <p:cNvPicPr preferRelativeResize="0"/>
          <p:nvPr/>
        </p:nvPicPr>
        <p:blipFill rotWithShape="1">
          <a:blip r:embed="rId5">
            <a:alphaModFix/>
          </a:blip>
          <a:srcRect b="0" l="0" r="0" t="0"/>
          <a:stretch/>
        </p:blipFill>
        <p:spPr>
          <a:xfrm>
            <a:off x="5846775" y="2224975"/>
            <a:ext cx="831751" cy="2045201"/>
          </a:xfrm>
          <a:prstGeom prst="rect">
            <a:avLst/>
          </a:prstGeom>
          <a:noFill/>
          <a:ln>
            <a:noFill/>
          </a:ln>
        </p:spPr>
      </p:pic>
      <p:pic>
        <p:nvPicPr>
          <p:cNvPr id="1946" name="Google Shape;1946;g2523351e7b7_57_121"/>
          <p:cNvPicPr preferRelativeResize="0"/>
          <p:nvPr/>
        </p:nvPicPr>
        <p:blipFill rotWithShape="1">
          <a:blip r:embed="rId5">
            <a:alphaModFix/>
          </a:blip>
          <a:srcRect b="0" l="0" r="0" t="0"/>
          <a:stretch/>
        </p:blipFill>
        <p:spPr>
          <a:xfrm>
            <a:off x="7751549" y="2224975"/>
            <a:ext cx="831751" cy="2045201"/>
          </a:xfrm>
          <a:prstGeom prst="rect">
            <a:avLst/>
          </a:prstGeom>
          <a:noFill/>
          <a:ln>
            <a:noFill/>
          </a:ln>
        </p:spPr>
      </p:pic>
      <p:sp>
        <p:nvSpPr>
          <p:cNvPr id="1947" name="Google Shape;1947;g2523351e7b7_57_121"/>
          <p:cNvSpPr txBox="1"/>
          <p:nvPr/>
        </p:nvSpPr>
        <p:spPr>
          <a:xfrm>
            <a:off x="5409200" y="4184200"/>
            <a:ext cx="38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a:t>
            </a:r>
            <a:endParaRPr b="1" i="0" sz="1300" u="none" cap="none" strike="noStrike">
              <a:solidFill>
                <a:srgbClr val="6689BA"/>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16" name="Google Shape;316;p57"/>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317" name="Google Shape;317;p57"/>
          <p:cNvSpPr txBox="1"/>
          <p:nvPr/>
        </p:nvSpPr>
        <p:spPr>
          <a:xfrm>
            <a:off x="1305050" y="893900"/>
            <a:ext cx="8037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Κατανόηση του Παιχνιδιού</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Raleway"/>
              <a:ea typeface="Raleway"/>
              <a:cs typeface="Raleway"/>
              <a:sym typeface="Raleway"/>
            </a:endParaRPr>
          </a:p>
        </p:txBody>
      </p:sp>
      <p:sp>
        <p:nvSpPr>
          <p:cNvPr id="318" name="Google Shape;318;p57"/>
          <p:cNvSpPr txBox="1"/>
          <p:nvPr/>
        </p:nvSpPr>
        <p:spPr>
          <a:xfrm>
            <a:off x="1206225" y="1777225"/>
            <a:ext cx="68313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Πριν ξεκινήσετε την εκπαίδευση, είναι σημαντικό να </a:t>
            </a:r>
            <a:r>
              <a:rPr b="1" i="0" lang="lv-LV" sz="1500" u="none" cap="none" strike="noStrike">
                <a:solidFill>
                  <a:srgbClr val="000000"/>
                </a:solidFill>
                <a:latin typeface="Raleway"/>
                <a:ea typeface="Raleway"/>
                <a:cs typeface="Raleway"/>
                <a:sym typeface="Raleway"/>
              </a:rPr>
              <a:t>εξοικειωθείτε με το παιχνίδι "Recognize and Act" και τα στοιχεία του </a:t>
            </a:r>
            <a:r>
              <a:rPr b="0" i="0" lang="lv-LV" sz="1500" u="none" cap="none" strike="noStrike">
                <a:solidFill>
                  <a:srgbClr val="000000"/>
                </a:solidFill>
                <a:latin typeface="Raleway"/>
                <a:ea typeface="Raleway"/>
                <a:cs typeface="Raleway"/>
                <a:sym typeface="Raleway"/>
              </a:rPr>
              <a: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Εξοικειωθείτε με το περιεχόμενο του επιτραπέζιου παιχνιδιού και κατανοήστε τις διάφορες κάρτες καταστάσεων προβλημάτων και τις κάρτες λύσεων. Μη διστάσετε να βγάλετε τις κάρτες που δεν σχετίζονται με τους εκπαιδευτικούς σας στόχους</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Γνωρίζοντας πώς λειτουργούν αυτές οι κάρτες σε συνδυασμό η μία με την άλλη, θα σας βοηθήσει να καθοδηγήσετε τους συμμετέχοντες στο παιχνίδι ομαλά και αποτελεσματικά.</a:t>
            </a:r>
            <a:endParaRPr b="0" i="0" sz="1500" u="none" cap="none" strike="noStrike">
              <a:solidFill>
                <a:srgbClr val="000000"/>
              </a:solidFill>
              <a:latin typeface="Raleway"/>
              <a:ea typeface="Raleway"/>
              <a:cs typeface="Raleway"/>
              <a:sym typeface="Raleway"/>
            </a:endParaRPr>
          </a:p>
        </p:txBody>
      </p:sp>
      <p:pic>
        <p:nvPicPr>
          <p:cNvPr id="319" name="Google Shape;319;p57"/>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20" name="Google Shape;320;p57"/>
          <p:cNvGrpSpPr/>
          <p:nvPr/>
        </p:nvGrpSpPr>
        <p:grpSpPr>
          <a:xfrm>
            <a:off x="1014744" y="1911430"/>
            <a:ext cx="290237" cy="321991"/>
            <a:chOff x="534570" y="3018006"/>
            <a:chExt cx="290237" cy="321991"/>
          </a:xfrm>
        </p:grpSpPr>
        <p:sp>
          <p:nvSpPr>
            <p:cNvPr id="321" name="Google Shape;321;p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1" name="Shape 1951"/>
        <p:cNvGrpSpPr/>
        <p:nvPr/>
      </p:nvGrpSpPr>
      <p:grpSpPr>
        <a:xfrm>
          <a:off x="0" y="0"/>
          <a:ext cx="0" cy="0"/>
          <a:chOff x="0" y="0"/>
          <a:chExt cx="0" cy="0"/>
        </a:xfrm>
      </p:grpSpPr>
      <p:pic>
        <p:nvPicPr>
          <p:cNvPr id="1952" name="Google Shape;1952;g2523351e7b7_57_135"/>
          <p:cNvPicPr preferRelativeResize="0"/>
          <p:nvPr/>
        </p:nvPicPr>
        <p:blipFill rotWithShape="1">
          <a:blip r:embed="rId3">
            <a:alphaModFix/>
          </a:blip>
          <a:srcRect b="0" l="0" r="0" t="0"/>
          <a:stretch/>
        </p:blipFill>
        <p:spPr>
          <a:xfrm>
            <a:off x="0" y="0"/>
            <a:ext cx="9144001" cy="1387480"/>
          </a:xfrm>
          <a:prstGeom prst="rect">
            <a:avLst/>
          </a:prstGeom>
          <a:noFill/>
          <a:ln>
            <a:noFill/>
          </a:ln>
        </p:spPr>
      </p:pic>
      <p:sp>
        <p:nvSpPr>
          <p:cNvPr id="1953" name="Google Shape;1953;g2523351e7b7_57_13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Κοινωνιομετρία</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54" name="Google Shape;1954;g2523351e7b7_57_135"/>
          <p:cNvSpPr txBox="1"/>
          <p:nvPr/>
        </p:nvSpPr>
        <p:spPr>
          <a:xfrm>
            <a:off x="738700" y="2071425"/>
            <a:ext cx="43107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Το παιχνίδι απεικονίζει πώς κάθε άτομο αντιδρά διαφορετικά σε κάθε κατάσταση - αυτό που μπορεί να είναι μεγάλη πηγή άγχους για έναν άνθρωπο, μπορεί να είναι αμελητέο για έναν άλλο.</a:t>
            </a:r>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Αυτού του είδους οι συζητήσεις συμβάλλουν στην κατανόηση της προοπτικής κάθε παίκτη.</a:t>
            </a:r>
            <a:endParaRPr b="0" i="0" sz="1500" u="none" cap="none" strike="noStrike">
              <a:solidFill>
                <a:srgbClr val="2B3E85"/>
              </a:solidFill>
              <a:latin typeface="Raleway"/>
              <a:ea typeface="Raleway"/>
              <a:cs typeface="Raleway"/>
              <a:sym typeface="Raleway"/>
            </a:endParaRPr>
          </a:p>
        </p:txBody>
      </p:sp>
      <p:grpSp>
        <p:nvGrpSpPr>
          <p:cNvPr id="1955" name="Google Shape;1955;g2523351e7b7_57_135"/>
          <p:cNvGrpSpPr/>
          <p:nvPr/>
        </p:nvGrpSpPr>
        <p:grpSpPr>
          <a:xfrm>
            <a:off x="-674130" y="2410756"/>
            <a:ext cx="290237" cy="321991"/>
            <a:chOff x="534570" y="3018006"/>
            <a:chExt cx="290237" cy="321991"/>
          </a:xfrm>
        </p:grpSpPr>
        <p:sp>
          <p:nvSpPr>
            <p:cNvPr id="1956" name="Google Shape;1956;g2523351e7b7_57_1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g2523351e7b7_57_1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8" name="Google Shape;1958;g2523351e7b7_57_135"/>
          <p:cNvSpPr/>
          <p:nvPr/>
        </p:nvSpPr>
        <p:spPr>
          <a:xfrm>
            <a:off x="6290101" y="2497477"/>
            <a:ext cx="2517300" cy="21762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g2523351e7b7_57_135"/>
          <p:cNvSpPr/>
          <p:nvPr/>
        </p:nvSpPr>
        <p:spPr>
          <a:xfrm>
            <a:off x="5311997" y="166215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g2523351e7b7_57_135"/>
          <p:cNvSpPr/>
          <p:nvPr/>
        </p:nvSpPr>
        <p:spPr>
          <a:xfrm>
            <a:off x="5273725" y="170986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g2523351e7b7_57_135"/>
          <p:cNvSpPr/>
          <p:nvPr/>
        </p:nvSpPr>
        <p:spPr>
          <a:xfrm rot="449424">
            <a:off x="6289029" y="2447122"/>
            <a:ext cx="2462412" cy="217440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2" name="Google Shape;1962;g2523351e7b7_57_135"/>
          <p:cNvPicPr preferRelativeResize="0"/>
          <p:nvPr/>
        </p:nvPicPr>
        <p:blipFill rotWithShape="1">
          <a:blip r:embed="rId4">
            <a:alphaModFix/>
          </a:blip>
          <a:srcRect b="0" l="0" r="1262" t="0"/>
          <a:stretch/>
        </p:blipFill>
        <p:spPr>
          <a:xfrm rot="-5400000">
            <a:off x="6451901" y="1917675"/>
            <a:ext cx="3062399" cy="1354550"/>
          </a:xfrm>
          <a:prstGeom prst="rect">
            <a:avLst/>
          </a:prstGeom>
          <a:noFill/>
          <a:ln>
            <a:noFill/>
          </a:ln>
        </p:spPr>
      </p:pic>
      <p:sp>
        <p:nvSpPr>
          <p:cNvPr id="1963" name="Google Shape;1963;g2523351e7b7_57_135"/>
          <p:cNvSpPr txBox="1"/>
          <p:nvPr/>
        </p:nvSpPr>
        <p:spPr>
          <a:xfrm>
            <a:off x="865375" y="138748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Παίχνιδι</a:t>
            </a:r>
            <a:endParaRPr b="1" i="0" sz="2600" u="none" cap="none" strike="noStrike">
              <a:solidFill>
                <a:srgbClr val="6689BA"/>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pic>
        <p:nvPicPr>
          <p:cNvPr id="1968" name="Google Shape;1968;g2523351e7b7_57_1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69" name="Google Shape;1969;g2523351e7b7_57_15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800" u="none" cap="none" strike="noStrike">
                <a:solidFill>
                  <a:srgbClr val="2B3E85"/>
                </a:solidFill>
                <a:latin typeface="Raleway"/>
                <a:ea typeface="Raleway"/>
                <a:cs typeface="Raleway"/>
                <a:sym typeface="Raleway"/>
              </a:rPr>
              <a:t>Παιχνίδι</a:t>
            </a:r>
            <a:r>
              <a:rPr b="1" i="0" lang="lv-LV" sz="4400" u="none" cap="none" strike="noStrike">
                <a:solidFill>
                  <a:srgbClr val="FFFFFF"/>
                </a:solidFill>
                <a:latin typeface="Raleway"/>
                <a:ea typeface="Raleway"/>
                <a:cs typeface="Raleway"/>
                <a:sym typeface="Raleway"/>
              </a:rPr>
              <a:t> </a:t>
            </a:r>
            <a:r>
              <a:rPr b="1" i="0" lang="lv-LV" sz="4800" u="none" cap="none" strike="noStrike">
                <a:solidFill>
                  <a:srgbClr val="2B3E85"/>
                </a:solidFill>
                <a:latin typeface="Raleway"/>
                <a:ea typeface="Raleway"/>
                <a:cs typeface="Raleway"/>
                <a:sym typeface="Raleway"/>
              </a:rPr>
              <a:t>3</a:t>
            </a:r>
            <a:endParaRPr b="1" i="0" sz="48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Κοινωνιομετρία σαν ατομικό παιχνίδι</a:t>
            </a:r>
            <a:endParaRPr b="1" i="0" sz="4700" u="none" cap="none" strike="noStrike">
              <a:solidFill>
                <a:schemeClr val="lt1"/>
              </a:solidFill>
              <a:latin typeface="Arial"/>
              <a:ea typeface="Arial"/>
              <a:cs typeface="Arial"/>
              <a:sym typeface="Arial"/>
            </a:endParaRPr>
          </a:p>
        </p:txBody>
      </p:sp>
      <p:pic>
        <p:nvPicPr>
          <p:cNvPr id="1970" name="Google Shape;1970;g2523351e7b7_57_15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71" name="Google Shape;1971;g2523351e7b7_57_15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72" name="Google Shape;1972;g2523351e7b7_57_1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73" name="Google Shape;1973;g2523351e7b7_57_150"/>
          <p:cNvPicPr preferRelativeResize="0"/>
          <p:nvPr/>
        </p:nvPicPr>
        <p:blipFill rotWithShape="1">
          <a:blip r:embed="rId6">
            <a:alphaModFix/>
          </a:blip>
          <a:srcRect b="0" l="27634" r="0" t="10873"/>
          <a:stretch/>
        </p:blipFill>
        <p:spPr>
          <a:xfrm rot="-5400000">
            <a:off x="1520300" y="2053824"/>
            <a:ext cx="1543775" cy="4584374"/>
          </a:xfrm>
          <a:prstGeom prst="rect">
            <a:avLst/>
          </a:prstGeom>
          <a:noFill/>
          <a:ln>
            <a:noFill/>
          </a:ln>
        </p:spPr>
      </p:pic>
      <p:pic>
        <p:nvPicPr>
          <p:cNvPr id="1974" name="Google Shape;1974;g2523351e7b7_57_15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sp>
        <p:nvSpPr>
          <p:cNvPr id="1979" name="Google Shape;1979;g2523351e7b7_57_16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500" u="none" cap="none" strike="noStrike">
              <a:solidFill>
                <a:srgbClr val="2B3E85"/>
              </a:solidFill>
              <a:latin typeface="Montserrat ExtraBold"/>
              <a:ea typeface="Montserrat ExtraBold"/>
              <a:cs typeface="Montserrat ExtraBold"/>
              <a:sym typeface="Montserrat ExtraBold"/>
            </a:endParaRPr>
          </a:p>
        </p:txBody>
      </p:sp>
      <p:pic>
        <p:nvPicPr>
          <p:cNvPr id="1980" name="Google Shape;1980;g2523351e7b7_57_160"/>
          <p:cNvPicPr preferRelativeResize="0"/>
          <p:nvPr/>
        </p:nvPicPr>
        <p:blipFill rotWithShape="1">
          <a:blip r:embed="rId3">
            <a:alphaModFix/>
          </a:blip>
          <a:srcRect b="0" l="0" r="0" t="0"/>
          <a:stretch/>
        </p:blipFill>
        <p:spPr>
          <a:xfrm rot="551">
            <a:off x="3636750" y="547050"/>
            <a:ext cx="1870500" cy="2803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1" name="Google Shape;1981;g2523351e7b7_57_160"/>
          <p:cNvPicPr preferRelativeResize="0"/>
          <p:nvPr/>
        </p:nvPicPr>
        <p:blipFill rotWithShape="1">
          <a:blip r:embed="rId4">
            <a:alphaModFix/>
          </a:blip>
          <a:srcRect b="0" l="0" r="0" t="0"/>
          <a:stretch/>
        </p:blipFill>
        <p:spPr>
          <a:xfrm>
            <a:off x="1572199" y="1836975"/>
            <a:ext cx="899650" cy="227355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5" name="Shape 1985"/>
        <p:cNvGrpSpPr/>
        <p:nvPr/>
      </p:nvGrpSpPr>
      <p:grpSpPr>
        <a:xfrm>
          <a:off x="0" y="0"/>
          <a:ext cx="0" cy="0"/>
          <a:chOff x="0" y="0"/>
          <a:chExt cx="0" cy="0"/>
        </a:xfrm>
      </p:grpSpPr>
      <p:pic>
        <p:nvPicPr>
          <p:cNvPr id="1986" name="Google Shape;1986;g2523351e7b7_57_166"/>
          <p:cNvPicPr preferRelativeResize="0"/>
          <p:nvPr/>
        </p:nvPicPr>
        <p:blipFill rotWithShape="1">
          <a:blip r:embed="rId3">
            <a:alphaModFix/>
          </a:blip>
          <a:srcRect b="0" l="0" r="0" t="0"/>
          <a:stretch/>
        </p:blipFill>
        <p:spPr>
          <a:xfrm>
            <a:off x="0" y="0"/>
            <a:ext cx="9144001" cy="1455850"/>
          </a:xfrm>
          <a:prstGeom prst="rect">
            <a:avLst/>
          </a:prstGeom>
          <a:noFill/>
          <a:ln>
            <a:noFill/>
          </a:ln>
        </p:spPr>
      </p:pic>
      <p:sp>
        <p:nvSpPr>
          <p:cNvPr id="1987" name="Google Shape;1987;g2523351e7b7_57_166"/>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Κοινωνιομετρία</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88" name="Google Shape;1988;g2523351e7b7_57_166"/>
          <p:cNvSpPr txBox="1"/>
          <p:nvPr/>
        </p:nvSpPr>
        <p:spPr>
          <a:xfrm>
            <a:off x="865375" y="1954575"/>
            <a:ext cx="3817500" cy="26468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Αριθμός παικτών – 1 ή 2</a:t>
            </a:r>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Ο παίκτης επιλέγει καταστάσεις και τις τοποθετεί σε μια κλίμακα στρες. </a:t>
            </a:r>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Μετά την τοποθέτηση της κατάστασης στην κλίμακα, ο παίκτης μπορεί να χρησιμοποιήσει τις κάρτες λύσης για να βρει τρόπους που θα μπορούσαν να μετακινήσουν την κάρτα κατάστασης προς ένα χαμηλότερο επίπεδο στρες.</a:t>
            </a:r>
            <a:endParaRPr/>
          </a:p>
        </p:txBody>
      </p:sp>
      <p:sp>
        <p:nvSpPr>
          <p:cNvPr id="1989" name="Google Shape;1989;g2523351e7b7_57_166"/>
          <p:cNvSpPr txBox="1"/>
          <p:nvPr/>
        </p:nvSpPr>
        <p:spPr>
          <a:xfrm>
            <a:off x="865374" y="1455850"/>
            <a:ext cx="494879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 και παιχνίδι</a:t>
            </a:r>
            <a:endParaRPr b="1" i="0" sz="2600" u="none" cap="none" strike="noStrike">
              <a:solidFill>
                <a:srgbClr val="6689BA"/>
              </a:solidFill>
              <a:latin typeface="Arial"/>
              <a:ea typeface="Arial"/>
              <a:cs typeface="Arial"/>
              <a:sym typeface="Arial"/>
            </a:endParaRPr>
          </a:p>
        </p:txBody>
      </p:sp>
      <p:grpSp>
        <p:nvGrpSpPr>
          <p:cNvPr id="1990" name="Google Shape;1990;g2523351e7b7_57_166"/>
          <p:cNvGrpSpPr/>
          <p:nvPr/>
        </p:nvGrpSpPr>
        <p:grpSpPr>
          <a:xfrm>
            <a:off x="-674130" y="2410756"/>
            <a:ext cx="290237" cy="321991"/>
            <a:chOff x="534570" y="3018006"/>
            <a:chExt cx="290237" cy="321991"/>
          </a:xfrm>
        </p:grpSpPr>
        <p:sp>
          <p:nvSpPr>
            <p:cNvPr id="1991" name="Google Shape;1991;g2523351e7b7_57_1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g2523351e7b7_57_1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93" name="Google Shape;1993;g2523351e7b7_57_166"/>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sp>
        <p:nvSpPr>
          <p:cNvPr id="1994" name="Google Shape;1994;g2523351e7b7_57_166"/>
          <p:cNvSpPr txBox="1"/>
          <p:nvPr/>
        </p:nvSpPr>
        <p:spPr>
          <a:xfrm>
            <a:off x="4759650" y="4184200"/>
            <a:ext cx="44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a:t>
            </a:r>
            <a:endParaRPr b="1" i="0" sz="1300" u="none" cap="none" strike="noStrike">
              <a:solidFill>
                <a:srgbClr val="6689BA"/>
              </a:solidFill>
              <a:latin typeface="Montserrat ExtraBold"/>
              <a:ea typeface="Montserrat ExtraBold"/>
              <a:cs typeface="Montserrat ExtraBold"/>
              <a:sym typeface="Montserrat ExtraBold"/>
            </a:endParaRPr>
          </a:p>
        </p:txBody>
      </p:sp>
      <p:pic>
        <p:nvPicPr>
          <p:cNvPr id="1995" name="Google Shape;1995;g2523351e7b7_57_166"/>
          <p:cNvPicPr preferRelativeResize="0"/>
          <p:nvPr/>
        </p:nvPicPr>
        <p:blipFill rotWithShape="1">
          <a:blip r:embed="rId5">
            <a:alphaModFix/>
          </a:blip>
          <a:srcRect b="0" l="0" r="0" t="0"/>
          <a:stretch/>
        </p:blipFill>
        <p:spPr>
          <a:xfrm rot="1103">
            <a:off x="5932213" y="2611126"/>
            <a:ext cx="934800" cy="140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6" name="Google Shape;1996;g2523351e7b7_57_166"/>
          <p:cNvPicPr preferRelativeResize="0"/>
          <p:nvPr/>
        </p:nvPicPr>
        <p:blipFill rotWithShape="1">
          <a:blip r:embed="rId6">
            <a:alphaModFix/>
          </a:blip>
          <a:srcRect b="0" l="69" r="78" t="0"/>
          <a:stretch/>
        </p:blipFill>
        <p:spPr>
          <a:xfrm>
            <a:off x="7549746" y="1670231"/>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7" name="Google Shape;1997;g2523351e7b7_57_166"/>
          <p:cNvPicPr preferRelativeResize="0"/>
          <p:nvPr/>
        </p:nvPicPr>
        <p:blipFill rotWithShape="1">
          <a:blip r:embed="rId7">
            <a:alphaModFix/>
          </a:blip>
          <a:srcRect b="0" l="69" r="58" t="0"/>
          <a:stretch/>
        </p:blipFill>
        <p:spPr>
          <a:xfrm>
            <a:off x="7503289" y="161332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8" name="Google Shape;1998;g2523351e7b7_57_166"/>
          <p:cNvPicPr preferRelativeResize="0"/>
          <p:nvPr/>
        </p:nvPicPr>
        <p:blipFill rotWithShape="1">
          <a:blip r:embed="rId8">
            <a:alphaModFix/>
          </a:blip>
          <a:srcRect b="0" l="69" r="58" t="0"/>
          <a:stretch/>
        </p:blipFill>
        <p:spPr>
          <a:xfrm rot="737515">
            <a:off x="7549734" y="1670280"/>
            <a:ext cx="834224" cy="12508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9" name="Google Shape;1999;g2523351e7b7_57_166"/>
          <p:cNvPicPr preferRelativeResize="0"/>
          <p:nvPr/>
        </p:nvPicPr>
        <p:blipFill rotWithShape="1">
          <a:blip r:embed="rId9">
            <a:alphaModFix/>
          </a:blip>
          <a:srcRect b="10" l="0" r="0" t="0"/>
          <a:stretch/>
        </p:blipFill>
        <p:spPr>
          <a:xfrm>
            <a:off x="7359472" y="182800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pic>
        <p:nvPicPr>
          <p:cNvPr id="2004" name="Google Shape;2004;g2523351e7b7_57_183"/>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05" name="Google Shape;2005;g2523351e7b7_57_183"/>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400" u="none" cap="none" strike="noStrike">
                <a:solidFill>
                  <a:srgbClr val="2B3E85"/>
                </a:solidFill>
                <a:latin typeface="Raleway"/>
                <a:ea typeface="Raleway"/>
                <a:cs typeface="Raleway"/>
                <a:sym typeface="Raleway"/>
              </a:rPr>
              <a:t>Παιχνίδι 4</a:t>
            </a:r>
            <a:endParaRPr b="1" i="0" sz="44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Λύστε την Κατάσταση</a:t>
            </a:r>
            <a:endParaRPr b="1" i="0" sz="4700" u="none" cap="none" strike="noStrike">
              <a:solidFill>
                <a:schemeClr val="lt1"/>
              </a:solidFill>
              <a:latin typeface="Arial"/>
              <a:ea typeface="Arial"/>
              <a:cs typeface="Arial"/>
              <a:sym typeface="Arial"/>
            </a:endParaRPr>
          </a:p>
        </p:txBody>
      </p:sp>
      <p:pic>
        <p:nvPicPr>
          <p:cNvPr id="2006" name="Google Shape;2006;g2523351e7b7_57_183"/>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07" name="Google Shape;2007;g2523351e7b7_57_183"/>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08" name="Google Shape;2008;g2523351e7b7_57_183"/>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09" name="Google Shape;2009;g2523351e7b7_57_183"/>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10" name="Google Shape;2010;g2523351e7b7_57_183"/>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pic>
        <p:nvPicPr>
          <p:cNvPr id="2015" name="Google Shape;2015;g2523351e7b7_57_193"/>
          <p:cNvPicPr preferRelativeResize="0"/>
          <p:nvPr/>
        </p:nvPicPr>
        <p:blipFill rotWithShape="1">
          <a:blip r:embed="rId3">
            <a:alphaModFix/>
          </a:blip>
          <a:srcRect b="0" l="69" r="58" t="0"/>
          <a:stretch/>
        </p:blipFill>
        <p:spPr>
          <a:xfrm>
            <a:off x="3836131" y="772557"/>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6" name="Google Shape;2016;g2523351e7b7_57_193"/>
          <p:cNvPicPr preferRelativeResize="0"/>
          <p:nvPr/>
        </p:nvPicPr>
        <p:blipFill rotWithShape="1">
          <a:blip r:embed="rId4">
            <a:alphaModFix/>
          </a:blip>
          <a:srcRect b="0" l="29" r="26" t="0"/>
          <a:stretch/>
        </p:blipFill>
        <p:spPr>
          <a:xfrm rot="-814565">
            <a:off x="6538422" y="1340764"/>
            <a:ext cx="1938771" cy="290695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7" name="Google Shape;2017;g2523351e7b7_57_193"/>
          <p:cNvPicPr preferRelativeResize="0"/>
          <p:nvPr/>
        </p:nvPicPr>
        <p:blipFill rotWithShape="1">
          <a:blip r:embed="rId5">
            <a:alphaModFix/>
          </a:blip>
          <a:srcRect b="0" l="18" r="9" t="0"/>
          <a:stretch/>
        </p:blipFill>
        <p:spPr>
          <a:xfrm rot="416370">
            <a:off x="637394" y="1436630"/>
            <a:ext cx="2103107" cy="315233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8" name="Google Shape;2018;g2523351e7b7_57_193"/>
          <p:cNvPicPr preferRelativeResize="0"/>
          <p:nvPr/>
        </p:nvPicPr>
        <p:blipFill rotWithShape="1">
          <a:blip r:embed="rId3">
            <a:alphaModFix/>
          </a:blip>
          <a:srcRect b="0" l="69" r="58" t="0"/>
          <a:stretch/>
        </p:blipFill>
        <p:spPr>
          <a:xfrm>
            <a:off x="3528809" y="620536"/>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9" name="Google Shape;2019;g2523351e7b7_57_193"/>
          <p:cNvPicPr preferRelativeResize="0"/>
          <p:nvPr/>
        </p:nvPicPr>
        <p:blipFill rotWithShape="1">
          <a:blip r:embed="rId6">
            <a:alphaModFix/>
          </a:blip>
          <a:srcRect b="49" l="0" r="0" t="49"/>
          <a:stretch/>
        </p:blipFill>
        <p:spPr>
          <a:xfrm rot="-223618">
            <a:off x="3932532" y="487162"/>
            <a:ext cx="2021475" cy="303131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3" name="Shape 2023"/>
        <p:cNvGrpSpPr/>
        <p:nvPr/>
      </p:nvGrpSpPr>
      <p:grpSpPr>
        <a:xfrm>
          <a:off x="0" y="0"/>
          <a:ext cx="0" cy="0"/>
          <a:chOff x="0" y="0"/>
          <a:chExt cx="0" cy="0"/>
        </a:xfrm>
      </p:grpSpPr>
      <p:pic>
        <p:nvPicPr>
          <p:cNvPr id="2024" name="Google Shape;2024;g2523351e7b7_57_201"/>
          <p:cNvPicPr preferRelativeResize="0"/>
          <p:nvPr/>
        </p:nvPicPr>
        <p:blipFill rotWithShape="1">
          <a:blip r:embed="rId3">
            <a:alphaModFix/>
          </a:blip>
          <a:srcRect b="0" l="69" r="58" t="0"/>
          <a:stretch/>
        </p:blipFill>
        <p:spPr>
          <a:xfrm rot="415793">
            <a:off x="6635326" y="2219777"/>
            <a:ext cx="1496835" cy="224450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5" name="Google Shape;2025;g2523351e7b7_57_201"/>
          <p:cNvPicPr preferRelativeResize="0"/>
          <p:nvPr/>
        </p:nvPicPr>
        <p:blipFill rotWithShape="1">
          <a:blip r:embed="rId4">
            <a:alphaModFix/>
          </a:blip>
          <a:srcRect b="0" l="0" r="0" t="0"/>
          <a:stretch/>
        </p:blipFill>
        <p:spPr>
          <a:xfrm>
            <a:off x="0" y="0"/>
            <a:ext cx="9144001" cy="1344825"/>
          </a:xfrm>
          <a:prstGeom prst="rect">
            <a:avLst/>
          </a:prstGeom>
          <a:noFill/>
          <a:ln>
            <a:noFill/>
          </a:ln>
        </p:spPr>
      </p:pic>
      <p:sp>
        <p:nvSpPr>
          <p:cNvPr id="2026" name="Google Shape;2026;g2523351e7b7_57_201"/>
          <p:cNvSpPr txBox="1"/>
          <p:nvPr/>
        </p:nvSpPr>
        <p:spPr>
          <a:xfrm>
            <a:off x="865375" y="6256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Λύστε την Κατάσταση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27" name="Google Shape;2027;g2523351e7b7_57_201"/>
          <p:cNvSpPr txBox="1"/>
          <p:nvPr/>
        </p:nvSpPr>
        <p:spPr>
          <a:xfrm>
            <a:off x="865375" y="2151188"/>
            <a:ext cx="3254700" cy="204668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Αριθμός παικτών – 2-6</a:t>
            </a:r>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αρχηγός του παιχνιδιού επιλέγει τις καταστάσεις που θα αναλυθούν.</a:t>
            </a:r>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Κάθε παίκτης λαμβάνει 3 κάρτες λύσεων από κάθε κατηγορία.</a:t>
            </a:r>
            <a:endParaRPr b="0" i="0" sz="1600" u="none" cap="none" strike="noStrike">
              <a:solidFill>
                <a:srgbClr val="2B3E85"/>
              </a:solidFill>
              <a:latin typeface="Raleway"/>
              <a:ea typeface="Raleway"/>
              <a:cs typeface="Raleway"/>
              <a:sym typeface="Raleway"/>
            </a:endParaRPr>
          </a:p>
        </p:txBody>
      </p:sp>
      <p:sp>
        <p:nvSpPr>
          <p:cNvPr id="2028" name="Google Shape;2028;g2523351e7b7_57_20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2029" name="Google Shape;2029;g2523351e7b7_57_201"/>
          <p:cNvGrpSpPr/>
          <p:nvPr/>
        </p:nvGrpSpPr>
        <p:grpSpPr>
          <a:xfrm>
            <a:off x="-674130" y="2410756"/>
            <a:ext cx="290237" cy="321991"/>
            <a:chOff x="534570" y="3018006"/>
            <a:chExt cx="290237" cy="321991"/>
          </a:xfrm>
        </p:grpSpPr>
        <p:sp>
          <p:nvSpPr>
            <p:cNvPr id="2030" name="Google Shape;2030;g2523351e7b7_57_20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g2523351e7b7_57_20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32" name="Google Shape;2032;g2523351e7b7_57_201"/>
          <p:cNvPicPr preferRelativeResize="0"/>
          <p:nvPr/>
        </p:nvPicPr>
        <p:blipFill rotWithShape="1">
          <a:blip r:embed="rId5">
            <a:alphaModFix/>
          </a:blip>
          <a:srcRect b="0" l="0" r="25946" t="0"/>
          <a:stretch/>
        </p:blipFill>
        <p:spPr>
          <a:xfrm>
            <a:off x="6294850" y="353100"/>
            <a:ext cx="2849149" cy="1591949"/>
          </a:xfrm>
          <a:prstGeom prst="rect">
            <a:avLst/>
          </a:prstGeom>
          <a:noFill/>
          <a:ln>
            <a:noFill/>
          </a:ln>
        </p:spPr>
      </p:pic>
      <p:pic>
        <p:nvPicPr>
          <p:cNvPr id="2033" name="Google Shape;2033;g2523351e7b7_57_201"/>
          <p:cNvPicPr preferRelativeResize="0"/>
          <p:nvPr/>
        </p:nvPicPr>
        <p:blipFill rotWithShape="1">
          <a:blip r:embed="rId6">
            <a:alphaModFix/>
          </a:blip>
          <a:srcRect b="0" l="69" r="78" t="0"/>
          <a:stretch/>
        </p:blipFill>
        <p:spPr>
          <a:xfrm>
            <a:off x="5836125" y="1936788"/>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4" name="Google Shape;2034;g2523351e7b7_57_201"/>
          <p:cNvPicPr preferRelativeResize="0"/>
          <p:nvPr/>
        </p:nvPicPr>
        <p:blipFill rotWithShape="1">
          <a:blip r:embed="rId7">
            <a:alphaModFix/>
          </a:blip>
          <a:srcRect b="0" l="69" r="58" t="0"/>
          <a:stretch/>
        </p:blipFill>
        <p:spPr>
          <a:xfrm>
            <a:off x="5203149" y="182092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5" name="Google Shape;2035;g2523351e7b7_57_201"/>
          <p:cNvPicPr preferRelativeResize="0"/>
          <p:nvPr/>
        </p:nvPicPr>
        <p:blipFill rotWithShape="1">
          <a:blip r:embed="rId3">
            <a:alphaModFix/>
          </a:blip>
          <a:srcRect b="0" l="69" r="58" t="0"/>
          <a:stretch/>
        </p:blipFill>
        <p:spPr>
          <a:xfrm rot="737379">
            <a:off x="6055878" y="2294053"/>
            <a:ext cx="1496801" cy="22444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6" name="Google Shape;2036;g2523351e7b7_57_201"/>
          <p:cNvPicPr preferRelativeResize="0"/>
          <p:nvPr/>
        </p:nvPicPr>
        <p:blipFill rotWithShape="1">
          <a:blip r:embed="rId8">
            <a:alphaModFix/>
          </a:blip>
          <a:srcRect b="10" l="0" r="0" t="0"/>
          <a:stretch/>
        </p:blipFill>
        <p:spPr>
          <a:xfrm>
            <a:off x="5494705" y="2219885"/>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7" name="Google Shape;2037;g2523351e7b7_57_201"/>
          <p:cNvPicPr preferRelativeResize="0"/>
          <p:nvPr/>
        </p:nvPicPr>
        <p:blipFill rotWithShape="1">
          <a:blip r:embed="rId8">
            <a:alphaModFix/>
          </a:blip>
          <a:srcRect b="10" l="0" r="0" t="0"/>
          <a:stretch/>
        </p:blipFill>
        <p:spPr>
          <a:xfrm>
            <a:off x="4862025" y="241094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1" name="Shape 2041"/>
        <p:cNvGrpSpPr/>
        <p:nvPr/>
      </p:nvGrpSpPr>
      <p:grpSpPr>
        <a:xfrm>
          <a:off x="0" y="0"/>
          <a:ext cx="0" cy="0"/>
          <a:chOff x="0" y="0"/>
          <a:chExt cx="0" cy="0"/>
        </a:xfrm>
      </p:grpSpPr>
      <p:pic>
        <p:nvPicPr>
          <p:cNvPr id="2042" name="Google Shape;2042;g2523351e7b7_57_218"/>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43" name="Google Shape;2043;g2523351e7b7_57_218"/>
          <p:cNvSpPr txBox="1"/>
          <p:nvPr/>
        </p:nvSpPr>
        <p:spPr>
          <a:xfrm>
            <a:off x="865375" y="5779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Λύστε την Κατάσταση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44" name="Google Shape;2044;g2523351e7b7_57_218"/>
          <p:cNvSpPr txBox="1"/>
          <p:nvPr/>
        </p:nvSpPr>
        <p:spPr>
          <a:xfrm>
            <a:off x="865375" y="2151200"/>
            <a:ext cx="4354800" cy="228264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αρχηγός του παιχνιδιού διαβάζει την κατάσταση, περιγράφοντάς την λεπτομερώς και, αν χρειαστεί, τροποποιώντας ή συμπληρώνοντάς την για να ταιριάζει καλύτερα με το πλαίσιο του οργανισμού. Κάθε παίκτης τοποθετεί εναλλάξ μία κάρτα λύσης, εξηγώντας πώς αυτή μπορεί να συμβάλει στη βελτίωση της δεδομένης κατάστασης.</a:t>
            </a:r>
            <a:endParaRPr b="0" i="0" sz="1600" u="none" cap="none" strike="noStrike">
              <a:solidFill>
                <a:srgbClr val="2B3E85"/>
              </a:solidFill>
              <a:latin typeface="Raleway"/>
              <a:ea typeface="Raleway"/>
              <a:cs typeface="Raleway"/>
              <a:sym typeface="Raleway"/>
            </a:endParaRPr>
          </a:p>
        </p:txBody>
      </p:sp>
      <p:sp>
        <p:nvSpPr>
          <p:cNvPr id="2045" name="Google Shape;2045;g2523351e7b7_57_218"/>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Παίχνιδι</a:t>
            </a:r>
            <a:endParaRPr b="1" i="0" sz="2600" u="none" cap="none" strike="noStrike">
              <a:solidFill>
                <a:srgbClr val="6689BA"/>
              </a:solidFill>
              <a:latin typeface="Arial"/>
              <a:ea typeface="Arial"/>
              <a:cs typeface="Arial"/>
              <a:sym typeface="Arial"/>
            </a:endParaRPr>
          </a:p>
        </p:txBody>
      </p:sp>
      <p:grpSp>
        <p:nvGrpSpPr>
          <p:cNvPr id="2046" name="Google Shape;2046;g2523351e7b7_57_218"/>
          <p:cNvGrpSpPr/>
          <p:nvPr/>
        </p:nvGrpSpPr>
        <p:grpSpPr>
          <a:xfrm>
            <a:off x="-674130" y="2410756"/>
            <a:ext cx="290237" cy="321991"/>
            <a:chOff x="534570" y="3018006"/>
            <a:chExt cx="290237" cy="321991"/>
          </a:xfrm>
        </p:grpSpPr>
        <p:sp>
          <p:nvSpPr>
            <p:cNvPr id="2047" name="Google Shape;2047;g2523351e7b7_57_2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g2523351e7b7_57_2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49" name="Google Shape;2049;g2523351e7b7_57_21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2050" name="Google Shape;2050;g2523351e7b7_57_218"/>
          <p:cNvPicPr preferRelativeResize="0"/>
          <p:nvPr/>
        </p:nvPicPr>
        <p:blipFill rotWithShape="1">
          <a:blip r:embed="rId5">
            <a:alphaModFix/>
          </a:blip>
          <a:srcRect b="49" l="0" r="0" t="49"/>
          <a:stretch/>
        </p:blipFill>
        <p:spPr>
          <a:xfrm rot="444278">
            <a:off x="5623876" y="1829000"/>
            <a:ext cx="1494463" cy="224109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1" name="Google Shape;2051;g2523351e7b7_57_218"/>
          <p:cNvPicPr preferRelativeResize="0"/>
          <p:nvPr/>
        </p:nvPicPr>
        <p:blipFill rotWithShape="1">
          <a:blip r:embed="rId6">
            <a:alphaModFix/>
          </a:blip>
          <a:srcRect b="0" l="29" r="28" t="0"/>
          <a:stretch/>
        </p:blipFill>
        <p:spPr>
          <a:xfrm rot="-132046">
            <a:off x="6996795" y="2437913"/>
            <a:ext cx="1445266" cy="2166994"/>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5" name="Shape 2055"/>
        <p:cNvGrpSpPr/>
        <p:nvPr/>
      </p:nvGrpSpPr>
      <p:grpSpPr>
        <a:xfrm>
          <a:off x="0" y="0"/>
          <a:ext cx="0" cy="0"/>
          <a:chOff x="0" y="0"/>
          <a:chExt cx="0" cy="0"/>
        </a:xfrm>
      </p:grpSpPr>
      <p:pic>
        <p:nvPicPr>
          <p:cNvPr id="2056" name="Google Shape;2056;g2523351e7b7_57_231"/>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57" name="Google Shape;2057;g2523351e7b7_57_231"/>
          <p:cNvSpPr txBox="1"/>
          <p:nvPr/>
        </p:nvSpPr>
        <p:spPr>
          <a:xfrm>
            <a:off x="865375" y="5970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Λύστε την Κατάσταση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58" name="Google Shape;2058;g2523351e7b7_57_231"/>
          <p:cNvSpPr txBox="1"/>
          <p:nvPr/>
        </p:nvSpPr>
        <p:spPr>
          <a:xfrm>
            <a:off x="865375" y="2151200"/>
            <a:ext cx="4060500" cy="277508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επόμενος παίκτης τοποθετεί την κάρτα του, επιλέγοντας ελεύθερα τη θέση όπου πιστεύει ότι πρέπει να τοποθετηθεί η λύση του, και διαβάζει ολόκληρη τη σειρά των προηγούμενων λύσεων καθώς και τη δική του. Έπειτα, ο επόμενος παίκτης τοποθετεί την κάρτα του σε ένα σημείο της επιλογής του και διαβάζει ολόκληρη τη σειρά των λύσεων, περιλαμβανομένης και της δικής του.</a:t>
            </a:r>
            <a:endParaRPr b="0" i="0" sz="1600" u="none" cap="none" strike="noStrike">
              <a:solidFill>
                <a:srgbClr val="2B3E85"/>
              </a:solidFill>
              <a:latin typeface="Raleway"/>
              <a:ea typeface="Raleway"/>
              <a:cs typeface="Raleway"/>
              <a:sym typeface="Raleway"/>
            </a:endParaRPr>
          </a:p>
        </p:txBody>
      </p:sp>
      <p:sp>
        <p:nvSpPr>
          <p:cNvPr id="2059" name="Google Shape;2059;g2523351e7b7_57_231"/>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Παίχνιδι</a:t>
            </a:r>
            <a:endParaRPr b="1" i="0" sz="2600" u="none" cap="none" strike="noStrike">
              <a:solidFill>
                <a:srgbClr val="6689BA"/>
              </a:solidFill>
              <a:latin typeface="Arial"/>
              <a:ea typeface="Arial"/>
              <a:cs typeface="Arial"/>
              <a:sym typeface="Arial"/>
            </a:endParaRPr>
          </a:p>
        </p:txBody>
      </p:sp>
      <p:grpSp>
        <p:nvGrpSpPr>
          <p:cNvPr id="2060" name="Google Shape;2060;g2523351e7b7_57_231"/>
          <p:cNvGrpSpPr/>
          <p:nvPr/>
        </p:nvGrpSpPr>
        <p:grpSpPr>
          <a:xfrm>
            <a:off x="-674130" y="2410756"/>
            <a:ext cx="290237" cy="321991"/>
            <a:chOff x="534570" y="3018006"/>
            <a:chExt cx="290237" cy="321991"/>
          </a:xfrm>
        </p:grpSpPr>
        <p:sp>
          <p:nvSpPr>
            <p:cNvPr id="2061" name="Google Shape;2061;g2523351e7b7_57_2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g2523351e7b7_57_2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63" name="Google Shape;2063;g2523351e7b7_57_231"/>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2064" name="Google Shape;2064;g2523351e7b7_57_231"/>
          <p:cNvPicPr preferRelativeResize="0"/>
          <p:nvPr/>
        </p:nvPicPr>
        <p:blipFill rotWithShape="1">
          <a:blip r:embed="rId5">
            <a:alphaModFix/>
          </a:blip>
          <a:srcRect b="49" l="0" r="0" t="49"/>
          <a:stretch/>
        </p:blipFill>
        <p:spPr>
          <a:xfrm>
            <a:off x="6228505" y="1767634"/>
            <a:ext cx="1307700" cy="1961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5" name="Google Shape;2065;g2523351e7b7_57_231"/>
          <p:cNvPicPr preferRelativeResize="0"/>
          <p:nvPr/>
        </p:nvPicPr>
        <p:blipFill rotWithShape="1">
          <a:blip r:embed="rId6">
            <a:alphaModFix/>
          </a:blip>
          <a:srcRect b="0" l="29" r="28" t="0"/>
          <a:stretch/>
        </p:blipFill>
        <p:spPr>
          <a:xfrm rot="-132125">
            <a:off x="7238098" y="2226771"/>
            <a:ext cx="1264834" cy="189649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6" name="Google Shape;2066;g2523351e7b7_57_231"/>
          <p:cNvPicPr preferRelativeResize="0"/>
          <p:nvPr/>
        </p:nvPicPr>
        <p:blipFill rotWithShape="1">
          <a:blip r:embed="rId7">
            <a:alphaModFix/>
          </a:blip>
          <a:srcRect b="0" l="18" r="9" t="0"/>
          <a:stretch/>
        </p:blipFill>
        <p:spPr>
          <a:xfrm rot="-677291">
            <a:off x="5435032" y="2835924"/>
            <a:ext cx="1239886" cy="185847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0" name="Shape 2070"/>
        <p:cNvGrpSpPr/>
        <p:nvPr/>
      </p:nvGrpSpPr>
      <p:grpSpPr>
        <a:xfrm>
          <a:off x="0" y="0"/>
          <a:ext cx="0" cy="0"/>
          <a:chOff x="0" y="0"/>
          <a:chExt cx="0" cy="0"/>
        </a:xfrm>
      </p:grpSpPr>
      <p:pic>
        <p:nvPicPr>
          <p:cNvPr id="2071" name="Google Shape;2071;g2523351e7b7_57_245"/>
          <p:cNvPicPr preferRelativeResize="0"/>
          <p:nvPr/>
        </p:nvPicPr>
        <p:blipFill rotWithShape="1">
          <a:blip r:embed="rId3">
            <a:alphaModFix/>
          </a:blip>
          <a:srcRect b="0" l="0" r="0" t="0"/>
          <a:stretch/>
        </p:blipFill>
        <p:spPr>
          <a:xfrm>
            <a:off x="0" y="0"/>
            <a:ext cx="9144001" cy="1221718"/>
          </a:xfrm>
          <a:prstGeom prst="rect">
            <a:avLst/>
          </a:prstGeom>
          <a:noFill/>
          <a:ln>
            <a:noFill/>
          </a:ln>
        </p:spPr>
      </p:pic>
      <p:sp>
        <p:nvSpPr>
          <p:cNvPr id="2072" name="Google Shape;2072;g2523351e7b7_57_245"/>
          <p:cNvSpPr txBox="1"/>
          <p:nvPr/>
        </p:nvSpPr>
        <p:spPr>
          <a:xfrm>
            <a:off x="865375" y="5716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Λύστε την Κατάσταση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73" name="Google Shape;2073;g2523351e7b7_57_245"/>
          <p:cNvSpPr txBox="1"/>
          <p:nvPr/>
        </p:nvSpPr>
        <p:spPr>
          <a:xfrm>
            <a:off x="865375" y="1811525"/>
            <a:ext cx="4478150" cy="30213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Οι συμμετέχοντες στο παιχνίδι συνεργάζονται για την ανάπτυξη λύσεων, προχωρώντας μόνο όταν η ομάδα συμφωνεί ότι έχει βρεθεί μια επαρκής λύση για την κατάσταση. Εάν η σειρά των λύσεων γίνεται πολύ μακριά, μπορεί να οργανωθεί ή να συνοψιστεί για να καταστεί πιο διαχειρίσιμη. Το παιχνίδι δεν κορυφώνεται σε έναν νικητή, αλλά έχει στόχο να προωθήσει τη διαλογή, επιδεικνύοντας ποικιλία λύσεων, τρόπους εφαρμογής τους και δυνατότητες συνεργασίας.</a:t>
            </a:r>
            <a:endParaRPr/>
          </a:p>
        </p:txBody>
      </p:sp>
      <p:sp>
        <p:nvSpPr>
          <p:cNvPr id="2074" name="Google Shape;2074;g2523351e7b7_57_245"/>
          <p:cNvSpPr txBox="1"/>
          <p:nvPr/>
        </p:nvSpPr>
        <p:spPr>
          <a:xfrm>
            <a:off x="865375" y="131278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Κλείσιμο</a:t>
            </a:r>
            <a:endParaRPr b="1" i="0" sz="2600" u="none" cap="none" strike="noStrike">
              <a:solidFill>
                <a:srgbClr val="6689BA"/>
              </a:solidFill>
              <a:latin typeface="Arial"/>
              <a:ea typeface="Arial"/>
              <a:cs typeface="Arial"/>
              <a:sym typeface="Arial"/>
            </a:endParaRPr>
          </a:p>
        </p:txBody>
      </p:sp>
      <p:grpSp>
        <p:nvGrpSpPr>
          <p:cNvPr id="2075" name="Google Shape;2075;g2523351e7b7_57_245"/>
          <p:cNvGrpSpPr/>
          <p:nvPr/>
        </p:nvGrpSpPr>
        <p:grpSpPr>
          <a:xfrm>
            <a:off x="575070" y="3413981"/>
            <a:ext cx="290237" cy="321991"/>
            <a:chOff x="534570" y="3018006"/>
            <a:chExt cx="290237" cy="321991"/>
          </a:xfrm>
        </p:grpSpPr>
        <p:sp>
          <p:nvSpPr>
            <p:cNvPr id="2076" name="Google Shape;2076;g2523351e7b7_57_24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g2523351e7b7_57_24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8" name="Google Shape;2078;g2523351e7b7_57_245"/>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g2523351e7b7_57_245"/>
          <p:cNvSpPr/>
          <p:nvPr/>
        </p:nvSpPr>
        <p:spPr>
          <a:xfrm>
            <a:off x="5555687" y="1631464"/>
            <a:ext cx="1277400" cy="11964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g2523351e7b7_57_245"/>
          <p:cNvSpPr/>
          <p:nvPr/>
        </p:nvSpPr>
        <p:spPr>
          <a:xfrm>
            <a:off x="5511200" y="1687279"/>
            <a:ext cx="1277400" cy="1196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g2523351e7b7_57_245"/>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2" name="Google Shape;2082;g2523351e7b7_57_245"/>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28" name="Google Shape;328;p58"/>
          <p:cNvPicPr preferRelativeResize="0"/>
          <p:nvPr/>
        </p:nvPicPr>
        <p:blipFill rotWithShape="1">
          <a:blip r:embed="rId3">
            <a:alphaModFix/>
          </a:blip>
          <a:srcRect b="0" l="0" r="0" t="0"/>
          <a:stretch/>
        </p:blipFill>
        <p:spPr>
          <a:xfrm>
            <a:off x="0" y="0"/>
            <a:ext cx="9144001" cy="1465150"/>
          </a:xfrm>
          <a:prstGeom prst="rect">
            <a:avLst/>
          </a:prstGeom>
          <a:noFill/>
          <a:ln>
            <a:noFill/>
          </a:ln>
        </p:spPr>
      </p:pic>
      <p:sp>
        <p:nvSpPr>
          <p:cNvPr id="329" name="Google Shape;329;p58"/>
          <p:cNvSpPr txBox="1"/>
          <p:nvPr/>
        </p:nvSpPr>
        <p:spPr>
          <a:xfrm>
            <a:off x="1107500" y="8191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Κατανόηση του κοινού σας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30" name="Google Shape;330;p58"/>
          <p:cNvSpPr txBox="1"/>
          <p:nvPr/>
        </p:nvSpPr>
        <p:spPr>
          <a:xfrm>
            <a:off x="949625" y="1702450"/>
            <a:ext cx="6748500"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Γνωρίστε το κοινό σας. </a:t>
            </a:r>
            <a:r>
              <a:rPr b="0" i="0" lang="lv-LV" sz="1500" u="none" cap="none" strike="noStrike">
                <a:solidFill>
                  <a:srgbClr val="000000"/>
                </a:solidFill>
                <a:latin typeface="Raleway"/>
                <a:ea typeface="Raleway"/>
                <a:cs typeface="Raleway"/>
                <a:sym typeface="Raleway"/>
              </a:rPr>
              <a:t>Ερευνήστε τον τομέα HORECA στον οποίο συμμετέχουν, κατανοώντας τις κοινές προκλήσεις που αντιμετωπίζουν σχετικά με την επαγγελματική βία.</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Η κατανόηση της οπτικής τους θα σας επιτρέψει να συσχετίσετε τα σενάρια του παιχνιδιού με τις πραγματικές τους εμπειρίες, βελτιώνοντας τη διαδικασία μάθησης.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Πριν παραδώσετε την εκπαίδευση χρησιμοποιώντας το επιτραπέζιο παιχνίδι "Recognize and Act", υπάρχουν πολλά πράγματα που πρέπει να γνωρίζετε για τους εκπαιδευόμενους σας, ώστε να προσαρμόσετε την προσέγγισή σας και να διευκολύνετε την πιο αποτελεσματική μαθησιακή εμπειρία.</a:t>
            </a:r>
            <a:endParaRPr/>
          </a:p>
        </p:txBody>
      </p:sp>
      <p:grpSp>
        <p:nvGrpSpPr>
          <p:cNvPr id="331" name="Google Shape;331;p58"/>
          <p:cNvGrpSpPr/>
          <p:nvPr/>
        </p:nvGrpSpPr>
        <p:grpSpPr>
          <a:xfrm>
            <a:off x="694544" y="1825402"/>
            <a:ext cx="290237" cy="321991"/>
            <a:chOff x="534570" y="3018006"/>
            <a:chExt cx="290237" cy="321991"/>
          </a:xfrm>
        </p:grpSpPr>
        <p:sp>
          <p:nvSpPr>
            <p:cNvPr id="332" name="Google Shape;332;p5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34" name="Google Shape;334;p58"/>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pic>
        <p:nvPicPr>
          <p:cNvPr id="2087" name="Google Shape;2087;g2523351e7b7_57_26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88" name="Google Shape;2088;g2523351e7b7_57_260"/>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Παιχνίδι 5</a:t>
            </a:r>
            <a:endParaRPr b="1" i="0" sz="40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Τέσσερα μονοπάτια για την ειρήνη</a:t>
            </a:r>
            <a:endParaRPr b="1" i="0" sz="4700" u="none" cap="none" strike="noStrike">
              <a:solidFill>
                <a:schemeClr val="lt1"/>
              </a:solidFill>
              <a:latin typeface="Arial"/>
              <a:ea typeface="Arial"/>
              <a:cs typeface="Arial"/>
              <a:sym typeface="Arial"/>
            </a:endParaRPr>
          </a:p>
        </p:txBody>
      </p:sp>
      <p:pic>
        <p:nvPicPr>
          <p:cNvPr id="2089" name="Google Shape;2089;g2523351e7b7_57_26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90" name="Google Shape;2090;g2523351e7b7_57_26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91" name="Google Shape;2091;g2523351e7b7_57_26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92" name="Google Shape;2092;g2523351e7b7_57_26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93" name="Google Shape;2093;g2523351e7b7_57_260"/>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pic>
        <p:nvPicPr>
          <p:cNvPr id="2098" name="Google Shape;2098;g2523351e7b7_57_270"/>
          <p:cNvPicPr preferRelativeResize="0"/>
          <p:nvPr/>
        </p:nvPicPr>
        <p:blipFill rotWithShape="1">
          <a:blip r:embed="rId3">
            <a:alphaModFix/>
          </a:blip>
          <a:srcRect b="0" l="19" r="19" t="0"/>
          <a:stretch/>
        </p:blipFill>
        <p:spPr>
          <a:xfrm>
            <a:off x="375100" y="14293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9" name="Google Shape;2099;g2523351e7b7_57_270"/>
          <p:cNvPicPr preferRelativeResize="0"/>
          <p:nvPr/>
        </p:nvPicPr>
        <p:blipFill rotWithShape="1">
          <a:blip r:embed="rId4">
            <a:alphaModFix/>
          </a:blip>
          <a:srcRect b="0" l="29" r="16" t="0"/>
          <a:stretch/>
        </p:blipFill>
        <p:spPr>
          <a:xfrm>
            <a:off x="2290614"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0" name="Google Shape;2100;g2523351e7b7_57_270"/>
          <p:cNvPicPr preferRelativeResize="0"/>
          <p:nvPr/>
        </p:nvPicPr>
        <p:blipFill rotWithShape="1">
          <a:blip r:embed="rId5">
            <a:alphaModFix/>
          </a:blip>
          <a:srcRect b="0" l="29" r="16" t="0"/>
          <a:stretch/>
        </p:blipFill>
        <p:spPr>
          <a:xfrm>
            <a:off x="3938361"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1" name="Google Shape;2101;g2523351e7b7_57_270"/>
          <p:cNvPicPr preferRelativeResize="0"/>
          <p:nvPr/>
        </p:nvPicPr>
        <p:blipFill rotWithShape="1">
          <a:blip r:embed="rId6">
            <a:alphaModFix/>
          </a:blip>
          <a:srcRect b="39" l="0" r="0" t="49"/>
          <a:stretch/>
        </p:blipFill>
        <p:spPr>
          <a:xfrm>
            <a:off x="5586108"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2" name="Google Shape;2102;g2523351e7b7_57_270"/>
          <p:cNvPicPr preferRelativeResize="0"/>
          <p:nvPr/>
        </p:nvPicPr>
        <p:blipFill rotWithShape="1">
          <a:blip r:embed="rId7">
            <a:alphaModFix/>
          </a:blip>
          <a:srcRect b="0" l="69" r="66" t="0"/>
          <a:stretch/>
        </p:blipFill>
        <p:spPr>
          <a:xfrm>
            <a:off x="7233856"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3" name="Google Shape;2103;g2523351e7b7_57_270"/>
          <p:cNvPicPr preferRelativeResize="0"/>
          <p:nvPr/>
        </p:nvPicPr>
        <p:blipFill rotWithShape="1">
          <a:blip r:embed="rId8">
            <a:alphaModFix/>
          </a:blip>
          <a:srcRect b="39" l="0" r="0" t="49"/>
          <a:stretch/>
        </p:blipFill>
        <p:spPr>
          <a:xfrm>
            <a:off x="2290614"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4" name="Google Shape;2104;g2523351e7b7_57_270"/>
          <p:cNvPicPr preferRelativeResize="0"/>
          <p:nvPr/>
        </p:nvPicPr>
        <p:blipFill rotWithShape="1">
          <a:blip r:embed="rId9">
            <a:alphaModFix/>
          </a:blip>
          <a:srcRect b="0" l="29" r="16" t="0"/>
          <a:stretch/>
        </p:blipFill>
        <p:spPr>
          <a:xfrm>
            <a:off x="3938361"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5" name="Google Shape;2105;g2523351e7b7_57_270"/>
          <p:cNvPicPr preferRelativeResize="0"/>
          <p:nvPr/>
        </p:nvPicPr>
        <p:blipFill rotWithShape="1">
          <a:blip r:embed="rId10">
            <a:alphaModFix/>
          </a:blip>
          <a:srcRect b="0" l="29" r="16" t="0"/>
          <a:stretch/>
        </p:blipFill>
        <p:spPr>
          <a:xfrm>
            <a:off x="5586108"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6" name="Google Shape;2106;g2523351e7b7_57_270"/>
          <p:cNvPicPr preferRelativeResize="0"/>
          <p:nvPr/>
        </p:nvPicPr>
        <p:blipFill rotWithShape="1">
          <a:blip r:embed="rId11">
            <a:alphaModFix/>
          </a:blip>
          <a:srcRect b="0" l="69" r="66" t="0"/>
          <a:stretch/>
        </p:blipFill>
        <p:spPr>
          <a:xfrm>
            <a:off x="7233856"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0" name="Shape 2110"/>
        <p:cNvGrpSpPr/>
        <p:nvPr/>
      </p:nvGrpSpPr>
      <p:grpSpPr>
        <a:xfrm>
          <a:off x="0" y="0"/>
          <a:ext cx="0" cy="0"/>
          <a:chOff x="0" y="0"/>
          <a:chExt cx="0" cy="0"/>
        </a:xfrm>
      </p:grpSpPr>
      <p:pic>
        <p:nvPicPr>
          <p:cNvPr id="2111" name="Google Shape;2111;g2523351e7b7_57_282"/>
          <p:cNvPicPr preferRelativeResize="0"/>
          <p:nvPr/>
        </p:nvPicPr>
        <p:blipFill rotWithShape="1">
          <a:blip r:embed="rId3">
            <a:alphaModFix/>
          </a:blip>
          <a:srcRect b="0" l="0" r="0" t="0"/>
          <a:stretch/>
        </p:blipFill>
        <p:spPr>
          <a:xfrm>
            <a:off x="0" y="0"/>
            <a:ext cx="9144001" cy="1647222"/>
          </a:xfrm>
          <a:prstGeom prst="rect">
            <a:avLst/>
          </a:prstGeom>
          <a:noFill/>
          <a:ln>
            <a:noFill/>
          </a:ln>
        </p:spPr>
      </p:pic>
      <p:sp>
        <p:nvSpPr>
          <p:cNvPr id="2112" name="Google Shape;2112;g2523351e7b7_57_282"/>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Τέσσερα μονοπάτια για την ειρήνη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13" name="Google Shape;2113;g2523351e7b7_57_282"/>
          <p:cNvSpPr txBox="1"/>
          <p:nvPr/>
        </p:nvSpPr>
        <p:spPr>
          <a:xfrm>
            <a:off x="865375" y="2151200"/>
            <a:ext cx="3971100" cy="276995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100" u="none" cap="none" strike="noStrike">
                <a:solidFill>
                  <a:srgbClr val="2B3E85"/>
                </a:solidFill>
                <a:latin typeface="Raleway"/>
                <a:ea typeface="Raleway"/>
                <a:cs typeface="Raleway"/>
                <a:sym typeface="Raleway"/>
              </a:rPr>
              <a:t>Κάθε παίκτης ή ομάδα λαμβάνει μια σειρά από κάρτες λύσεων και έχει την ευκαιρία να αναλύσει πώς μπορεί να εφαρμοστεί κάθε λύση για τη βελτίωση της εκάστοτε κατάστασης. Το παιχνίδι προωθεί τη διεξαγωγή ανοιχτών συζητήσεων, και οι παίκτες ενθαρρύνονται να προσφέρουν σχόλια και να επεκτείνουν τις ιδέες των άλλων.</a:t>
            </a:r>
            <a:endParaRPr b="0" i="0" sz="11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1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100" u="none" cap="none" strike="noStrike">
                <a:solidFill>
                  <a:srgbClr val="2B3E85"/>
                </a:solidFill>
                <a:latin typeface="Raleway"/>
                <a:ea typeface="Raleway"/>
                <a:cs typeface="Raleway"/>
                <a:sym typeface="Raleway"/>
              </a:rPr>
              <a:t>Ο στόχος είναι η εξερεύνηση μιας πλειάδας στρατηγικών και η κατανόηση του πώς μπορούν να συνδυαστούν διάφορες λύσεις για την επίτευξη ενός ειρηνικού και προοδευτικού αποτελέσματος. Το παιχνίδι ολοκληρώνεται όταν όλες οι επιλεγμένες καταστάσεις έχουν αναλυθεί και συζητηθεί εκτενώς.</a:t>
            </a:r>
            <a:endParaRPr/>
          </a:p>
        </p:txBody>
      </p:sp>
      <p:sp>
        <p:nvSpPr>
          <p:cNvPr id="2114" name="Google Shape;2114;g2523351e7b7_57_282"/>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2115" name="Google Shape;2115;g2523351e7b7_57_282"/>
          <p:cNvGrpSpPr/>
          <p:nvPr/>
        </p:nvGrpSpPr>
        <p:grpSpPr>
          <a:xfrm>
            <a:off x="575070" y="3779831"/>
            <a:ext cx="290237" cy="321991"/>
            <a:chOff x="534570" y="3018006"/>
            <a:chExt cx="290237" cy="321991"/>
          </a:xfrm>
        </p:grpSpPr>
        <p:sp>
          <p:nvSpPr>
            <p:cNvPr id="2116" name="Google Shape;2116;g2523351e7b7_57_28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g2523351e7b7_57_28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18" name="Google Shape;2118;g2523351e7b7_57_282"/>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2119" name="Google Shape;2119;g2523351e7b7_57_282"/>
          <p:cNvPicPr preferRelativeResize="0"/>
          <p:nvPr/>
        </p:nvPicPr>
        <p:blipFill rotWithShape="1">
          <a:blip r:embed="rId5">
            <a:alphaModFix/>
          </a:blip>
          <a:srcRect b="0" l="19" r="19" t="0"/>
          <a:stretch/>
        </p:blipFill>
        <p:spPr>
          <a:xfrm rot="292000">
            <a:off x="6862094" y="2320648"/>
            <a:ext cx="1524095" cy="228493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0" name="Google Shape;2120;g2523351e7b7_57_282"/>
          <p:cNvPicPr preferRelativeResize="0"/>
          <p:nvPr/>
        </p:nvPicPr>
        <p:blipFill rotWithShape="1">
          <a:blip r:embed="rId5">
            <a:alphaModFix/>
          </a:blip>
          <a:srcRect b="0" l="19" r="19" t="0"/>
          <a:stretch/>
        </p:blipFill>
        <p:spPr>
          <a:xfrm>
            <a:off x="6085675" y="20967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1" name="Google Shape;2121;g2523351e7b7_57_282"/>
          <p:cNvPicPr preferRelativeResize="0"/>
          <p:nvPr/>
        </p:nvPicPr>
        <p:blipFill rotWithShape="1">
          <a:blip r:embed="rId5">
            <a:alphaModFix/>
          </a:blip>
          <a:srcRect b="0" l="19" r="19" t="0"/>
          <a:stretch/>
        </p:blipFill>
        <p:spPr>
          <a:xfrm rot="-413819">
            <a:off x="5433170" y="2320722"/>
            <a:ext cx="1523928" cy="2284813"/>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5" name="Shape 2125"/>
        <p:cNvGrpSpPr/>
        <p:nvPr/>
      </p:nvGrpSpPr>
      <p:grpSpPr>
        <a:xfrm>
          <a:off x="0" y="0"/>
          <a:ext cx="0" cy="0"/>
          <a:chOff x="0" y="0"/>
          <a:chExt cx="0" cy="0"/>
        </a:xfrm>
      </p:grpSpPr>
      <p:pic>
        <p:nvPicPr>
          <p:cNvPr id="2126" name="Google Shape;2126;g2523351e7b7_57_296"/>
          <p:cNvPicPr preferRelativeResize="0"/>
          <p:nvPr/>
        </p:nvPicPr>
        <p:blipFill rotWithShape="1">
          <a:blip r:embed="rId3">
            <a:alphaModFix/>
          </a:blip>
          <a:srcRect b="0" l="0" r="0" t="0"/>
          <a:stretch/>
        </p:blipFill>
        <p:spPr>
          <a:xfrm>
            <a:off x="0" y="0"/>
            <a:ext cx="9144001" cy="1591949"/>
          </a:xfrm>
          <a:prstGeom prst="rect">
            <a:avLst/>
          </a:prstGeom>
          <a:noFill/>
          <a:ln>
            <a:noFill/>
          </a:ln>
        </p:spPr>
      </p:pic>
      <p:sp>
        <p:nvSpPr>
          <p:cNvPr id="2127" name="Google Shape;2127;g2523351e7b7_57_296"/>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Τέσσερα μονοπάτια για την ειρήνη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28" name="Google Shape;2128;g2523351e7b7_57_296"/>
          <p:cNvSpPr txBox="1"/>
          <p:nvPr/>
        </p:nvSpPr>
        <p:spPr>
          <a:xfrm>
            <a:off x="865375" y="2151200"/>
            <a:ext cx="3971100" cy="228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Πριν από το παιχνίδι, ο αρχηγός του παιχνιδιού </a:t>
            </a:r>
            <a:r>
              <a:rPr b="1" i="0" lang="lv-LV" sz="1600" u="none" cap="none" strike="noStrike">
                <a:solidFill>
                  <a:srgbClr val="2B3E85"/>
                </a:solidFill>
                <a:latin typeface="Raleway"/>
                <a:ea typeface="Raleway"/>
                <a:cs typeface="Raleway"/>
                <a:sym typeface="Raleway"/>
              </a:rPr>
              <a:t>επιλέγει 2-4 λύσεις </a:t>
            </a:r>
            <a:r>
              <a:rPr b="0" i="0" lang="lv-LV" sz="1600" u="none" cap="none" strike="noStrike">
                <a:solidFill>
                  <a:srgbClr val="2B3E85"/>
                </a:solidFill>
                <a:latin typeface="Raleway"/>
                <a:ea typeface="Raleway"/>
                <a:cs typeface="Raleway"/>
                <a:sym typeface="Raleway"/>
              </a:rPr>
              <a:t>από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κάθε ομάδα λύσεων και τις τοποθετεί στη μήτρα:</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100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Ηρεμιστικές στρατηγικές</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Στρατηγικές σκέψης</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Διαπραγματευτικές στρατηγικές</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Στρατηγικές δράσης</a:t>
            </a:r>
            <a:endParaRPr b="0" i="0" sz="1600" u="none" cap="none" strike="noStrike">
              <a:solidFill>
                <a:srgbClr val="2B3E85"/>
              </a:solidFill>
              <a:latin typeface="Raleway"/>
              <a:ea typeface="Raleway"/>
              <a:cs typeface="Raleway"/>
              <a:sym typeface="Raleway"/>
            </a:endParaRPr>
          </a:p>
        </p:txBody>
      </p:sp>
      <p:sp>
        <p:nvSpPr>
          <p:cNvPr id="2129" name="Google Shape;2129;g2523351e7b7_57_296"/>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2130" name="Google Shape;2130;g2523351e7b7_57_296"/>
          <p:cNvGrpSpPr/>
          <p:nvPr/>
        </p:nvGrpSpPr>
        <p:grpSpPr>
          <a:xfrm>
            <a:off x="-674130" y="2410756"/>
            <a:ext cx="290237" cy="321991"/>
            <a:chOff x="534570" y="3018006"/>
            <a:chExt cx="290237" cy="321991"/>
          </a:xfrm>
        </p:grpSpPr>
        <p:sp>
          <p:nvSpPr>
            <p:cNvPr id="2131" name="Google Shape;2131;g2523351e7b7_57_29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g2523351e7b7_57_29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33" name="Google Shape;2133;g2523351e7b7_57_296"/>
          <p:cNvPicPr preferRelativeResize="0"/>
          <p:nvPr/>
        </p:nvPicPr>
        <p:blipFill rotWithShape="1">
          <a:blip r:embed="rId4">
            <a:alphaModFix/>
          </a:blip>
          <a:srcRect b="0" l="0" r="25946" t="0"/>
          <a:stretch/>
        </p:blipFill>
        <p:spPr>
          <a:xfrm>
            <a:off x="6294850" y="124500"/>
            <a:ext cx="2849149" cy="1591949"/>
          </a:xfrm>
          <a:prstGeom prst="rect">
            <a:avLst/>
          </a:prstGeom>
          <a:noFill/>
          <a:ln>
            <a:noFill/>
          </a:ln>
        </p:spPr>
      </p:pic>
      <p:pic>
        <p:nvPicPr>
          <p:cNvPr id="2134" name="Google Shape;2134;g2523351e7b7_57_296"/>
          <p:cNvPicPr preferRelativeResize="0"/>
          <p:nvPr/>
        </p:nvPicPr>
        <p:blipFill rotWithShape="1">
          <a:blip r:embed="rId5">
            <a:alphaModFix/>
          </a:blip>
          <a:srcRect b="0" l="29" r="18" t="0"/>
          <a:stretch/>
        </p:blipFill>
        <p:spPr>
          <a:xfrm>
            <a:off x="4916015"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5" name="Google Shape;2135;g2523351e7b7_57_296"/>
          <p:cNvPicPr preferRelativeResize="0"/>
          <p:nvPr/>
        </p:nvPicPr>
        <p:blipFill rotWithShape="1">
          <a:blip r:embed="rId6">
            <a:alphaModFix/>
          </a:blip>
          <a:srcRect b="0" l="29" r="18" t="0"/>
          <a:stretch/>
        </p:blipFill>
        <p:spPr>
          <a:xfrm>
            <a:off x="5865514"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6" name="Google Shape;2136;g2523351e7b7_57_296"/>
          <p:cNvPicPr preferRelativeResize="0"/>
          <p:nvPr/>
        </p:nvPicPr>
        <p:blipFill rotWithShape="1">
          <a:blip r:embed="rId7">
            <a:alphaModFix/>
          </a:blip>
          <a:srcRect b="39" l="0" r="0" t="49"/>
          <a:stretch/>
        </p:blipFill>
        <p:spPr>
          <a:xfrm>
            <a:off x="6815013"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7" name="Google Shape;2137;g2523351e7b7_57_296"/>
          <p:cNvPicPr preferRelativeResize="0"/>
          <p:nvPr/>
        </p:nvPicPr>
        <p:blipFill rotWithShape="1">
          <a:blip r:embed="rId8">
            <a:alphaModFix/>
          </a:blip>
          <a:srcRect b="0" l="69" r="68" t="0"/>
          <a:stretch/>
        </p:blipFill>
        <p:spPr>
          <a:xfrm>
            <a:off x="7764512"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8" name="Google Shape;2138;g2523351e7b7_57_296"/>
          <p:cNvPicPr preferRelativeResize="0"/>
          <p:nvPr/>
        </p:nvPicPr>
        <p:blipFill rotWithShape="1">
          <a:blip r:embed="rId9">
            <a:alphaModFix/>
          </a:blip>
          <a:srcRect b="39" l="0" r="0" t="49"/>
          <a:stretch/>
        </p:blipFill>
        <p:spPr>
          <a:xfrm>
            <a:off x="4916015"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9" name="Google Shape;2139;g2523351e7b7_57_296"/>
          <p:cNvPicPr preferRelativeResize="0"/>
          <p:nvPr/>
        </p:nvPicPr>
        <p:blipFill rotWithShape="1">
          <a:blip r:embed="rId10">
            <a:alphaModFix/>
          </a:blip>
          <a:srcRect b="0" l="29" r="18" t="0"/>
          <a:stretch/>
        </p:blipFill>
        <p:spPr>
          <a:xfrm>
            <a:off x="5865514"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0" name="Google Shape;2140;g2523351e7b7_57_296"/>
          <p:cNvPicPr preferRelativeResize="0"/>
          <p:nvPr/>
        </p:nvPicPr>
        <p:blipFill rotWithShape="1">
          <a:blip r:embed="rId11">
            <a:alphaModFix/>
          </a:blip>
          <a:srcRect b="0" l="29" r="18" t="0"/>
          <a:stretch/>
        </p:blipFill>
        <p:spPr>
          <a:xfrm>
            <a:off x="6815013"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1" name="Google Shape;2141;g2523351e7b7_57_296"/>
          <p:cNvPicPr preferRelativeResize="0"/>
          <p:nvPr/>
        </p:nvPicPr>
        <p:blipFill rotWithShape="1">
          <a:blip r:embed="rId12">
            <a:alphaModFix/>
          </a:blip>
          <a:srcRect b="0" l="69" r="68" t="0"/>
          <a:stretch/>
        </p:blipFill>
        <p:spPr>
          <a:xfrm>
            <a:off x="7764512"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5" name="Shape 2145"/>
        <p:cNvGrpSpPr/>
        <p:nvPr/>
      </p:nvGrpSpPr>
      <p:grpSpPr>
        <a:xfrm>
          <a:off x="0" y="0"/>
          <a:ext cx="0" cy="0"/>
          <a:chOff x="0" y="0"/>
          <a:chExt cx="0" cy="0"/>
        </a:xfrm>
      </p:grpSpPr>
      <p:pic>
        <p:nvPicPr>
          <p:cNvPr id="2146" name="Google Shape;2146;g2523351e7b7_57_315"/>
          <p:cNvPicPr preferRelativeResize="0"/>
          <p:nvPr/>
        </p:nvPicPr>
        <p:blipFill rotWithShape="1">
          <a:blip r:embed="rId3">
            <a:alphaModFix/>
          </a:blip>
          <a:srcRect b="0" l="0" r="0" t="0"/>
          <a:stretch/>
        </p:blipFill>
        <p:spPr>
          <a:xfrm>
            <a:off x="0" y="0"/>
            <a:ext cx="9144001" cy="1419645"/>
          </a:xfrm>
          <a:prstGeom prst="rect">
            <a:avLst/>
          </a:prstGeom>
          <a:noFill/>
          <a:ln>
            <a:noFill/>
          </a:ln>
        </p:spPr>
      </p:pic>
      <p:sp>
        <p:nvSpPr>
          <p:cNvPr id="2147" name="Google Shape;2147;g2523351e7b7_57_31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Τέσσερα μονοπάτια για την ειρήνη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48" name="Google Shape;2148;g2523351e7b7_57_315"/>
          <p:cNvSpPr txBox="1"/>
          <p:nvPr/>
        </p:nvSpPr>
        <p:spPr>
          <a:xfrm>
            <a:off x="865375" y="1858050"/>
            <a:ext cx="3971100" cy="32777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Ο παίκτης ή οι παίκτες εισάγονται στη συγκεκριμένη κατάσταση.</a:t>
            </a:r>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Ο αρχηγός καλεί τους συμμετέχοντες να εντοπίσουν τη λύση πρώτης προτεραιότητας, καθώς και τη δεύτερη πιο κατάλληλη κάρτα σε κάθε ομάδα λύσεων.</a:t>
            </a:r>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Οι παίκτες, είτε σε ομάδες είτε μεμονωμένα, συζητούν τις λύσεις βήμα προς βήμα και επιλέγουν τις πιο κατάλληλες με σειρά προτεραιότητας.</a:t>
            </a:r>
            <a:endParaRPr b="0" i="0" sz="1600" u="none" cap="none" strike="noStrike">
              <a:solidFill>
                <a:srgbClr val="2B3E85"/>
              </a:solidFill>
              <a:latin typeface="Raleway"/>
              <a:ea typeface="Raleway"/>
              <a:cs typeface="Raleway"/>
              <a:sym typeface="Raleway"/>
            </a:endParaRPr>
          </a:p>
        </p:txBody>
      </p:sp>
      <p:sp>
        <p:nvSpPr>
          <p:cNvPr id="2149" name="Google Shape;2149;g2523351e7b7_57_315"/>
          <p:cNvSpPr txBox="1"/>
          <p:nvPr/>
        </p:nvSpPr>
        <p:spPr>
          <a:xfrm>
            <a:off x="865375" y="135931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2150" name="Google Shape;2150;g2523351e7b7_57_315"/>
          <p:cNvGrpSpPr/>
          <p:nvPr/>
        </p:nvGrpSpPr>
        <p:grpSpPr>
          <a:xfrm>
            <a:off x="575070" y="3723856"/>
            <a:ext cx="290237" cy="321991"/>
            <a:chOff x="534570" y="3018006"/>
            <a:chExt cx="290237" cy="321991"/>
          </a:xfrm>
        </p:grpSpPr>
        <p:sp>
          <p:nvSpPr>
            <p:cNvPr id="2151" name="Google Shape;2151;g2523351e7b7_57_31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g2523351e7b7_57_31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53" name="Google Shape;2153;g2523351e7b7_57_315"/>
          <p:cNvPicPr preferRelativeResize="0"/>
          <p:nvPr/>
        </p:nvPicPr>
        <p:blipFill rotWithShape="1">
          <a:blip r:embed="rId4">
            <a:alphaModFix/>
          </a:blip>
          <a:srcRect b="0" l="0" r="25946" t="0"/>
          <a:stretch/>
        </p:blipFill>
        <p:spPr>
          <a:xfrm>
            <a:off x="6294850" y="124500"/>
            <a:ext cx="2849149" cy="1591949"/>
          </a:xfrm>
          <a:prstGeom prst="rect">
            <a:avLst/>
          </a:prstGeom>
          <a:noFill/>
          <a:ln>
            <a:noFill/>
          </a:ln>
        </p:spPr>
      </p:pic>
      <p:pic>
        <p:nvPicPr>
          <p:cNvPr id="2154" name="Google Shape;2154;g2523351e7b7_57_315"/>
          <p:cNvPicPr preferRelativeResize="0"/>
          <p:nvPr/>
        </p:nvPicPr>
        <p:blipFill rotWithShape="1">
          <a:blip r:embed="rId5">
            <a:alphaModFix/>
          </a:blip>
          <a:srcRect b="0" l="29" r="18" t="0"/>
          <a:stretch/>
        </p:blipFill>
        <p:spPr>
          <a:xfrm>
            <a:off x="6042822" y="2822877"/>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5" name="Google Shape;2155;g2523351e7b7_57_315"/>
          <p:cNvPicPr preferRelativeResize="0"/>
          <p:nvPr/>
        </p:nvPicPr>
        <p:blipFill rotWithShape="1">
          <a:blip r:embed="rId6">
            <a:alphaModFix/>
          </a:blip>
          <a:srcRect b="39" l="0" r="0" t="49"/>
          <a:stretch/>
        </p:blipFill>
        <p:spPr>
          <a:xfrm>
            <a:off x="6977732" y="1928244"/>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6" name="Google Shape;2156;g2523351e7b7_57_315"/>
          <p:cNvPicPr preferRelativeResize="0"/>
          <p:nvPr/>
        </p:nvPicPr>
        <p:blipFill rotWithShape="1">
          <a:blip r:embed="rId7">
            <a:alphaModFix/>
          </a:blip>
          <a:srcRect b="0" l="69" r="68" t="0"/>
          <a:stretch/>
        </p:blipFill>
        <p:spPr>
          <a:xfrm>
            <a:off x="7912642" y="1928244"/>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7" name="Google Shape;2157;g2523351e7b7_57_315"/>
          <p:cNvPicPr preferRelativeResize="0"/>
          <p:nvPr/>
        </p:nvPicPr>
        <p:blipFill rotWithShape="1">
          <a:blip r:embed="rId8">
            <a:alphaModFix/>
          </a:blip>
          <a:srcRect b="39" l="0" r="0" t="49"/>
          <a:stretch/>
        </p:blipFill>
        <p:spPr>
          <a:xfrm>
            <a:off x="5103900" y="2822881"/>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8" name="Google Shape;2158;g2523351e7b7_57_315"/>
          <p:cNvPicPr preferRelativeResize="0"/>
          <p:nvPr/>
        </p:nvPicPr>
        <p:blipFill rotWithShape="1">
          <a:blip r:embed="rId9">
            <a:alphaModFix/>
          </a:blip>
          <a:srcRect b="0" l="29" r="18" t="0"/>
          <a:stretch/>
        </p:blipFill>
        <p:spPr>
          <a:xfrm>
            <a:off x="6977732" y="329710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9" name="Google Shape;2159;g2523351e7b7_57_315"/>
          <p:cNvPicPr preferRelativeResize="0"/>
          <p:nvPr/>
        </p:nvPicPr>
        <p:blipFill rotWithShape="1">
          <a:blip r:embed="rId10">
            <a:alphaModFix/>
          </a:blip>
          <a:srcRect b="0" l="69" r="68" t="0"/>
          <a:stretch/>
        </p:blipFill>
        <p:spPr>
          <a:xfrm>
            <a:off x="7912642" y="329710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0" name="Google Shape;2160;g2523351e7b7_57_315"/>
          <p:cNvPicPr preferRelativeResize="0"/>
          <p:nvPr/>
        </p:nvPicPr>
        <p:blipFill rotWithShape="1">
          <a:blip r:embed="rId11">
            <a:alphaModFix/>
          </a:blip>
          <a:srcRect b="0" l="19" r="19" t="0"/>
          <a:stretch/>
        </p:blipFill>
        <p:spPr>
          <a:xfrm>
            <a:off x="6977742" y="559688"/>
            <a:ext cx="864600" cy="1286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1" name="Google Shape;2161;g2523351e7b7_57_315"/>
          <p:cNvPicPr preferRelativeResize="0"/>
          <p:nvPr/>
        </p:nvPicPr>
        <p:blipFill rotWithShape="1">
          <a:blip r:embed="rId8">
            <a:alphaModFix/>
          </a:blip>
          <a:srcRect b="39" l="0" r="0" t="49"/>
          <a:stretch/>
        </p:blipFill>
        <p:spPr>
          <a:xfrm>
            <a:off x="5103900" y="268217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2" name="Google Shape;2162;g2523351e7b7_57_315"/>
          <p:cNvPicPr preferRelativeResize="0"/>
          <p:nvPr/>
        </p:nvPicPr>
        <p:blipFill rotWithShape="1">
          <a:blip r:embed="rId5">
            <a:alphaModFix/>
          </a:blip>
          <a:srcRect b="0" l="29" r="18" t="0"/>
          <a:stretch/>
        </p:blipFill>
        <p:spPr>
          <a:xfrm>
            <a:off x="6042822" y="262283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6" name="Shape 2166"/>
        <p:cNvGrpSpPr/>
        <p:nvPr/>
      </p:nvGrpSpPr>
      <p:grpSpPr>
        <a:xfrm>
          <a:off x="0" y="0"/>
          <a:ext cx="0" cy="0"/>
          <a:chOff x="0" y="0"/>
          <a:chExt cx="0" cy="0"/>
        </a:xfrm>
      </p:grpSpPr>
      <p:pic>
        <p:nvPicPr>
          <p:cNvPr id="2167" name="Google Shape;2167;g2523351e7b7_57_335"/>
          <p:cNvPicPr preferRelativeResize="0"/>
          <p:nvPr/>
        </p:nvPicPr>
        <p:blipFill rotWithShape="1">
          <a:blip r:embed="rId3">
            <a:alphaModFix/>
          </a:blip>
          <a:srcRect b="0" l="0" r="0" t="0"/>
          <a:stretch/>
        </p:blipFill>
        <p:spPr>
          <a:xfrm>
            <a:off x="0" y="0"/>
            <a:ext cx="9144001" cy="1413384"/>
          </a:xfrm>
          <a:prstGeom prst="rect">
            <a:avLst/>
          </a:prstGeom>
          <a:noFill/>
          <a:ln>
            <a:noFill/>
          </a:ln>
        </p:spPr>
      </p:pic>
      <p:sp>
        <p:nvSpPr>
          <p:cNvPr id="2168" name="Google Shape;2168;g2523351e7b7_57_33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Τέσσερα μονοπάτια για την ειρήνη</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69" name="Google Shape;2169;g2523351e7b7_57_335"/>
          <p:cNvSpPr txBox="1"/>
          <p:nvPr/>
        </p:nvSpPr>
        <p:spPr>
          <a:xfrm>
            <a:off x="865375" y="1833600"/>
            <a:ext cx="4777200"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Κάθε ομάδα παρουσιάζει τη λύση της στην ομάδα με το σετ σειράς - πρώτα θα ηρεμήσω...., μετά θα σκεφτώ...., μετά θα πω...., μετά θα ενεργήσω….</a:t>
            </a:r>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Στη συνέχεια, η ομάδα μπορεί να συζητήσει εάν αυτή η σειρά είναι η πιο κατάλληλη για την κατάσταση και πώς η αλλαγή της σειράς των καρτών αλλάζει τη λύση.</a:t>
            </a:r>
            <a:endParaRPr/>
          </a:p>
          <a:p>
            <a:pPr indent="0" lvl="0" marL="0" marR="0" rtl="0" algn="l">
              <a:lnSpc>
                <a:spcPct val="100000"/>
              </a:lnSpc>
              <a:spcBef>
                <a:spcPts val="100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Αυτό το παιχνίδι βοηθά στη συζήτηση για αξίες και προτεραιότητες, καθώς και διαδικασίες και στρατηγικές.</a:t>
            </a:r>
            <a:endParaRPr b="1" i="0" sz="1600" u="none" cap="none" strike="noStrike">
              <a:solidFill>
                <a:srgbClr val="2B3E85"/>
              </a:solidFill>
              <a:latin typeface="Raleway"/>
              <a:ea typeface="Raleway"/>
              <a:cs typeface="Raleway"/>
              <a:sym typeface="Raleway"/>
            </a:endParaRPr>
          </a:p>
        </p:txBody>
      </p:sp>
      <p:sp>
        <p:nvSpPr>
          <p:cNvPr id="2170" name="Google Shape;2170;g2523351e7b7_57_335"/>
          <p:cNvSpPr txBox="1"/>
          <p:nvPr/>
        </p:nvSpPr>
        <p:spPr>
          <a:xfrm>
            <a:off x="865375" y="13348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Κλείσιμο</a:t>
            </a:r>
            <a:endParaRPr b="1" i="0" sz="2600" u="none" cap="none" strike="noStrike">
              <a:solidFill>
                <a:srgbClr val="6689BA"/>
              </a:solidFill>
              <a:latin typeface="Arial"/>
              <a:ea typeface="Arial"/>
              <a:cs typeface="Arial"/>
              <a:sym typeface="Arial"/>
            </a:endParaRPr>
          </a:p>
        </p:txBody>
      </p:sp>
      <p:grpSp>
        <p:nvGrpSpPr>
          <p:cNvPr id="2171" name="Google Shape;2171;g2523351e7b7_57_335"/>
          <p:cNvGrpSpPr/>
          <p:nvPr/>
        </p:nvGrpSpPr>
        <p:grpSpPr>
          <a:xfrm>
            <a:off x="575070" y="3891331"/>
            <a:ext cx="290237" cy="321991"/>
            <a:chOff x="534570" y="3018006"/>
            <a:chExt cx="290237" cy="321991"/>
          </a:xfrm>
        </p:grpSpPr>
        <p:sp>
          <p:nvSpPr>
            <p:cNvPr id="2172" name="Google Shape;2172;g2523351e7b7_57_3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g2523351e7b7_57_3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4" name="Google Shape;2174;g2523351e7b7_57_335"/>
          <p:cNvSpPr/>
          <p:nvPr/>
        </p:nvSpPr>
        <p:spPr>
          <a:xfrm>
            <a:off x="6820640" y="2735716"/>
            <a:ext cx="1999500" cy="1728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g2523351e7b7_57_335"/>
          <p:cNvSpPr/>
          <p:nvPr/>
        </p:nvSpPr>
        <p:spPr>
          <a:xfrm>
            <a:off x="6187450" y="1885424"/>
            <a:ext cx="873000" cy="81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g2523351e7b7_57_335"/>
          <p:cNvSpPr/>
          <p:nvPr/>
        </p:nvSpPr>
        <p:spPr>
          <a:xfrm>
            <a:off x="6157052" y="1923318"/>
            <a:ext cx="873000" cy="81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g2523351e7b7_57_335"/>
          <p:cNvSpPr/>
          <p:nvPr/>
        </p:nvSpPr>
        <p:spPr>
          <a:xfrm rot="449545">
            <a:off x="6819799" y="2695751"/>
            <a:ext cx="1955597" cy="172701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8" name="Google Shape;2178;g2523351e7b7_57_335"/>
          <p:cNvPicPr preferRelativeResize="0"/>
          <p:nvPr/>
        </p:nvPicPr>
        <p:blipFill rotWithShape="1">
          <a:blip r:embed="rId4">
            <a:alphaModFix/>
          </a:blip>
          <a:srcRect b="0" l="0" r="1262" t="0"/>
          <a:stretch/>
        </p:blipFill>
        <p:spPr>
          <a:xfrm rot="-5400000">
            <a:off x="6792800" y="1969175"/>
            <a:ext cx="2804926" cy="1240675"/>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2" name="Shape 2182"/>
        <p:cNvGrpSpPr/>
        <p:nvPr/>
      </p:nvGrpSpPr>
      <p:grpSpPr>
        <a:xfrm>
          <a:off x="0" y="0"/>
          <a:ext cx="0" cy="0"/>
          <a:chOff x="0" y="0"/>
          <a:chExt cx="0" cy="0"/>
        </a:xfrm>
      </p:grpSpPr>
      <p:pic>
        <p:nvPicPr>
          <p:cNvPr id="2183" name="Google Shape;2183;g2523351e7b7_57_3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84" name="Google Shape;2184;g2523351e7b7_57_350"/>
          <p:cNvSpPr txBox="1"/>
          <p:nvPr/>
        </p:nvSpPr>
        <p:spPr>
          <a:xfrm>
            <a:off x="9796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800" u="none" cap="none" strike="noStrike">
                <a:solidFill>
                  <a:srgbClr val="2B3E85"/>
                </a:solidFill>
                <a:latin typeface="Raleway"/>
                <a:ea typeface="Raleway"/>
                <a:cs typeface="Raleway"/>
                <a:sym typeface="Raleway"/>
              </a:rPr>
              <a:t>Παιχνίδι 6</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Ντόμινο</a:t>
            </a:r>
            <a:endParaRPr b="1" i="0" sz="4700" u="none" cap="none" strike="noStrike">
              <a:solidFill>
                <a:schemeClr val="lt1"/>
              </a:solidFill>
              <a:latin typeface="Arial"/>
              <a:ea typeface="Arial"/>
              <a:cs typeface="Arial"/>
              <a:sym typeface="Arial"/>
            </a:endParaRPr>
          </a:p>
        </p:txBody>
      </p:sp>
      <p:pic>
        <p:nvPicPr>
          <p:cNvPr id="2185" name="Google Shape;2185;g2523351e7b7_57_350"/>
          <p:cNvPicPr preferRelativeResize="0"/>
          <p:nvPr/>
        </p:nvPicPr>
        <p:blipFill rotWithShape="1">
          <a:blip r:embed="rId4">
            <a:alphaModFix/>
          </a:blip>
          <a:srcRect b="0" l="0" r="0" t="0"/>
          <a:stretch/>
        </p:blipFill>
        <p:spPr>
          <a:xfrm>
            <a:off x="6559050" y="135150"/>
            <a:ext cx="1605250" cy="908575"/>
          </a:xfrm>
          <a:prstGeom prst="rect">
            <a:avLst/>
          </a:prstGeom>
          <a:noFill/>
          <a:ln>
            <a:noFill/>
          </a:ln>
        </p:spPr>
      </p:pic>
      <p:pic>
        <p:nvPicPr>
          <p:cNvPr id="2186" name="Google Shape;2186;g2523351e7b7_57_350"/>
          <p:cNvPicPr preferRelativeResize="0"/>
          <p:nvPr/>
        </p:nvPicPr>
        <p:blipFill rotWithShape="1">
          <a:blip r:embed="rId5">
            <a:alphaModFix/>
          </a:blip>
          <a:srcRect b="0" l="0" r="0" t="0"/>
          <a:stretch/>
        </p:blipFill>
        <p:spPr>
          <a:xfrm>
            <a:off x="924575" y="311600"/>
            <a:ext cx="1569475" cy="555675"/>
          </a:xfrm>
          <a:prstGeom prst="rect">
            <a:avLst/>
          </a:prstGeom>
          <a:noFill/>
          <a:ln>
            <a:noFill/>
          </a:ln>
        </p:spPr>
      </p:pic>
      <p:pic>
        <p:nvPicPr>
          <p:cNvPr id="2187" name="Google Shape;2187;g2523351e7b7_57_3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188" name="Google Shape;2188;g2523351e7b7_57_35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189" name="Google Shape;2189;g2523351e7b7_57_350"/>
          <p:cNvPicPr preferRelativeResize="0"/>
          <p:nvPr/>
        </p:nvPicPr>
        <p:blipFill rotWithShape="1">
          <a:blip r:embed="rId7">
            <a:alphaModFix/>
          </a:blip>
          <a:srcRect b="2075" l="0" r="22963" t="0"/>
          <a:stretch/>
        </p:blipFill>
        <p:spPr>
          <a:xfrm>
            <a:off x="6179875" y="2428275"/>
            <a:ext cx="2964127" cy="27152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3" name="Shape 2193"/>
        <p:cNvGrpSpPr/>
        <p:nvPr/>
      </p:nvGrpSpPr>
      <p:grpSpPr>
        <a:xfrm>
          <a:off x="0" y="0"/>
          <a:ext cx="0" cy="0"/>
          <a:chOff x="0" y="0"/>
          <a:chExt cx="0" cy="0"/>
        </a:xfrm>
      </p:grpSpPr>
      <p:pic>
        <p:nvPicPr>
          <p:cNvPr id="2194" name="Google Shape;2194;g2523351e7b7_57_360"/>
          <p:cNvPicPr preferRelativeResize="0"/>
          <p:nvPr/>
        </p:nvPicPr>
        <p:blipFill rotWithShape="1">
          <a:blip r:embed="rId3">
            <a:alphaModFix/>
          </a:blip>
          <a:srcRect b="0" l="19" r="19" t="0"/>
          <a:stretch/>
        </p:blipFill>
        <p:spPr>
          <a:xfrm>
            <a:off x="308350" y="920882"/>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5" name="Google Shape;2195;g2523351e7b7_57_360"/>
          <p:cNvPicPr preferRelativeResize="0"/>
          <p:nvPr/>
        </p:nvPicPr>
        <p:blipFill rotWithShape="1">
          <a:blip r:embed="rId4">
            <a:alphaModFix/>
          </a:blip>
          <a:srcRect b="0" l="29" r="16" t="0"/>
          <a:stretch/>
        </p:blipFill>
        <p:spPr>
          <a:xfrm rot="-5400000">
            <a:off x="2483138" y="505967"/>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6" name="Google Shape;2196;g2523351e7b7_57_360"/>
          <p:cNvPicPr preferRelativeResize="0"/>
          <p:nvPr/>
        </p:nvPicPr>
        <p:blipFill rotWithShape="1">
          <a:blip r:embed="rId5">
            <a:alphaModFix/>
          </a:blip>
          <a:srcRect b="0" l="29" r="16" t="0"/>
          <a:stretch/>
        </p:blipFill>
        <p:spPr>
          <a:xfrm>
            <a:off x="4657854" y="91029"/>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7" name="Google Shape;2197;g2523351e7b7_57_360"/>
          <p:cNvPicPr preferRelativeResize="0"/>
          <p:nvPr/>
        </p:nvPicPr>
        <p:blipFill rotWithShape="1">
          <a:blip r:embed="rId6">
            <a:alphaModFix/>
          </a:blip>
          <a:srcRect b="30293" l="0" r="0" t="48"/>
          <a:stretch/>
        </p:blipFill>
        <p:spPr>
          <a:xfrm>
            <a:off x="308337" y="3496520"/>
            <a:ext cx="1662600" cy="173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8" name="Google Shape;2198;g2523351e7b7_57_360"/>
          <p:cNvPicPr preferRelativeResize="0"/>
          <p:nvPr/>
        </p:nvPicPr>
        <p:blipFill rotWithShape="1">
          <a:blip r:embed="rId7">
            <a:alphaModFix/>
          </a:blip>
          <a:srcRect b="0" l="29" r="16" t="0"/>
          <a:stretch/>
        </p:blipFill>
        <p:spPr>
          <a:xfrm rot="-5400000">
            <a:off x="6832652" y="-324015"/>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9" name="Google Shape;2199;g2523351e7b7_57_360"/>
          <p:cNvPicPr preferRelativeResize="0"/>
          <p:nvPr/>
        </p:nvPicPr>
        <p:blipFill rotWithShape="1">
          <a:blip r:embed="rId8">
            <a:alphaModFix/>
          </a:blip>
          <a:srcRect b="0" l="69" r="66" t="0"/>
          <a:stretch/>
        </p:blipFill>
        <p:spPr>
          <a:xfrm>
            <a:off x="7247590" y="1873857"/>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0" name="Google Shape;2200;g2523351e7b7_57_360"/>
          <p:cNvPicPr preferRelativeResize="0"/>
          <p:nvPr/>
        </p:nvPicPr>
        <p:blipFill rotWithShape="1">
          <a:blip r:embed="rId8">
            <a:alphaModFix/>
          </a:blip>
          <a:srcRect b="73751" l="69" r="66" t="0"/>
          <a:stretch/>
        </p:blipFill>
        <p:spPr>
          <a:xfrm>
            <a:off x="7247588" y="4486782"/>
            <a:ext cx="1662600" cy="65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4" name="Shape 2204"/>
        <p:cNvGrpSpPr/>
        <p:nvPr/>
      </p:nvGrpSpPr>
      <p:grpSpPr>
        <a:xfrm>
          <a:off x="0" y="0"/>
          <a:ext cx="0" cy="0"/>
          <a:chOff x="0" y="0"/>
          <a:chExt cx="0" cy="0"/>
        </a:xfrm>
      </p:grpSpPr>
      <p:pic>
        <p:nvPicPr>
          <p:cNvPr id="2205" name="Google Shape;2205;g2523351e7b7_57_370"/>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206" name="Google Shape;2206;g2523351e7b7_57_370"/>
          <p:cNvSpPr txBox="1"/>
          <p:nvPr/>
        </p:nvSpPr>
        <p:spPr>
          <a:xfrm>
            <a:off x="865375" y="3505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Ντόμινο</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207" name="Google Shape;2207;g2523351e7b7_57_370"/>
          <p:cNvSpPr txBox="1"/>
          <p:nvPr/>
        </p:nvSpPr>
        <p:spPr>
          <a:xfrm>
            <a:off x="865375" y="1864800"/>
            <a:ext cx="4878200" cy="29033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αρχηγός του παιχνιδιού επιλέγει μια κατάσταση προς ανάλυση και την παρουσιάζει στους συμμετέχοντες, προσαρμόζοντάς την στο συγκεκριμένο πλαίσιο της οργάνωσης και της κατάστασης. Η κατάσταση τοποθετείται στο κέντρο ενός μεγάλου τραπεζιού.</a:t>
            </a:r>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Οι κάρτες λύσεων ανακατεύονται, συγχέοντας τις τέσσερις ομάδες μαζί. Κάθε παίκτης λαμβάνει έξι κάρτες λύσεων. Οι υπόλοιπες κάρτες τοποθετούνται κοντά για μελλοντική χρήση.</a:t>
            </a:r>
            <a:endParaRPr b="0" i="0" sz="1600" u="none" cap="none" strike="noStrike">
              <a:solidFill>
                <a:srgbClr val="2B3E85"/>
              </a:solidFill>
              <a:latin typeface="Raleway"/>
              <a:ea typeface="Raleway"/>
              <a:cs typeface="Raleway"/>
              <a:sym typeface="Raleway"/>
            </a:endParaRPr>
          </a:p>
        </p:txBody>
      </p:sp>
      <p:sp>
        <p:nvSpPr>
          <p:cNvPr id="2208" name="Google Shape;2208;g2523351e7b7_57_370"/>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2209" name="Google Shape;2209;g2523351e7b7_57_370"/>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210" name="Google Shape;2210;g2523351e7b7_57_370"/>
          <p:cNvPicPr preferRelativeResize="0"/>
          <p:nvPr/>
        </p:nvPicPr>
        <p:blipFill rotWithShape="1">
          <a:blip r:embed="rId5">
            <a:alphaModFix/>
          </a:blip>
          <a:srcRect b="0" l="19" r="19" t="0"/>
          <a:stretch/>
        </p:blipFill>
        <p:spPr>
          <a:xfrm>
            <a:off x="6226400" y="16060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4" name="Shape 2214"/>
        <p:cNvGrpSpPr/>
        <p:nvPr/>
      </p:nvGrpSpPr>
      <p:grpSpPr>
        <a:xfrm>
          <a:off x="0" y="0"/>
          <a:ext cx="0" cy="0"/>
          <a:chOff x="0" y="0"/>
          <a:chExt cx="0" cy="0"/>
        </a:xfrm>
      </p:grpSpPr>
      <p:pic>
        <p:nvPicPr>
          <p:cNvPr id="2215" name="Google Shape;2215;g2523351e7b7_57_379"/>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216" name="Google Shape;2216;g2523351e7b7_57_379"/>
          <p:cNvSpPr txBox="1"/>
          <p:nvPr/>
        </p:nvSpPr>
        <p:spPr>
          <a:xfrm>
            <a:off x="865375" y="3696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Ντόμινο</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217" name="Google Shape;2217;g2523351e7b7_57_379"/>
          <p:cNvSpPr txBox="1"/>
          <p:nvPr/>
        </p:nvSpPr>
        <p:spPr>
          <a:xfrm>
            <a:off x="865375" y="1864800"/>
            <a:ext cx="4035000" cy="228264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Κάθε συμμετέχοντας, με τη σειρά του, προτείνει τη λύση του, εξηγώντας πώς συμβάλλει στη διαμόρφωση της αλυσίδας λύσεων. Εάν δεν διαθέτει κατάλληλη κάρτα, ο παίκτης τραβάει μία κάρτα από τη στοίβα με την όψη προς τα κάτω. Η ομάδα αποφασίζει συλλογικά εάν η προτεινόμενη λύση είναι κατάλληλη ή όχι.</a:t>
            </a:r>
            <a:endParaRPr/>
          </a:p>
        </p:txBody>
      </p:sp>
      <p:sp>
        <p:nvSpPr>
          <p:cNvPr id="2218" name="Google Shape;2218;g2523351e7b7_57_379"/>
          <p:cNvSpPr txBox="1"/>
          <p:nvPr/>
        </p:nvSpPr>
        <p:spPr>
          <a:xfrm>
            <a:off x="865375" y="13660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2219" name="Google Shape;2219;g2523351e7b7_57_379"/>
          <p:cNvPicPr preferRelativeResize="0"/>
          <p:nvPr/>
        </p:nvPicPr>
        <p:blipFill rotWithShape="1">
          <a:blip r:embed="rId4">
            <a:alphaModFix/>
          </a:blip>
          <a:srcRect b="0" l="0" r="25946" t="0"/>
          <a:stretch/>
        </p:blipFill>
        <p:spPr>
          <a:xfrm>
            <a:off x="6294850" y="0"/>
            <a:ext cx="2849149" cy="1591949"/>
          </a:xfrm>
          <a:prstGeom prst="rect">
            <a:avLst/>
          </a:prstGeom>
          <a:noFill/>
          <a:ln>
            <a:noFill/>
          </a:ln>
        </p:spPr>
      </p:pic>
      <p:pic>
        <p:nvPicPr>
          <p:cNvPr id="2220" name="Google Shape;2220;g2523351e7b7_57_379"/>
          <p:cNvPicPr preferRelativeResize="0"/>
          <p:nvPr/>
        </p:nvPicPr>
        <p:blipFill rotWithShape="1">
          <a:blip r:embed="rId5">
            <a:alphaModFix/>
          </a:blip>
          <a:srcRect b="0" l="19" r="19" t="0"/>
          <a:stretch/>
        </p:blipFill>
        <p:spPr>
          <a:xfrm>
            <a:off x="5445900" y="18049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1" name="Google Shape;2221;g2523351e7b7_57_379"/>
          <p:cNvPicPr preferRelativeResize="0"/>
          <p:nvPr/>
        </p:nvPicPr>
        <p:blipFill rotWithShape="1">
          <a:blip r:embed="rId6">
            <a:alphaModFix/>
          </a:blip>
          <a:srcRect b="0" l="29" r="18" t="0"/>
          <a:stretch/>
        </p:blipFill>
        <p:spPr>
          <a:xfrm rot="-5400000">
            <a:off x="7557375" y="1382400"/>
            <a:ext cx="1462500" cy="23076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40" name="Google Shape;340;p59"/>
          <p:cNvPicPr preferRelativeResize="0"/>
          <p:nvPr/>
        </p:nvPicPr>
        <p:blipFill rotWithShape="1">
          <a:blip r:embed="rId3">
            <a:alphaModFix/>
          </a:blip>
          <a:srcRect b="0" l="0" r="0" t="0"/>
          <a:stretch/>
        </p:blipFill>
        <p:spPr>
          <a:xfrm>
            <a:off x="0" y="0"/>
            <a:ext cx="9144001" cy="1262075"/>
          </a:xfrm>
          <a:prstGeom prst="rect">
            <a:avLst/>
          </a:prstGeom>
          <a:noFill/>
          <a:ln>
            <a:noFill/>
          </a:ln>
        </p:spPr>
      </p:pic>
      <p:sp>
        <p:nvSpPr>
          <p:cNvPr id="341" name="Google Shape;341;p59"/>
          <p:cNvSpPr txBox="1"/>
          <p:nvPr/>
        </p:nvSpPr>
        <p:spPr>
          <a:xfrm>
            <a:off x="839175" y="61605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Κατανόηση του κοινού σας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42" name="Google Shape;342;p59"/>
          <p:cNvSpPr txBox="1"/>
          <p:nvPr/>
        </p:nvSpPr>
        <p:spPr>
          <a:xfrm>
            <a:off x="677300" y="1499375"/>
            <a:ext cx="7686300"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Οι ρόλοι και η εμπειρία τους: </a:t>
            </a:r>
            <a:r>
              <a:rPr b="0" i="0" lang="lv-LV" sz="1500" u="none" cap="none" strike="noStrike">
                <a:solidFill>
                  <a:srgbClr val="000000"/>
                </a:solidFill>
                <a:latin typeface="Raleway"/>
                <a:ea typeface="Raleway"/>
                <a:cs typeface="Raleway"/>
                <a:sym typeface="Raleway"/>
              </a:rPr>
              <a:t>Κατανοήστε τις θέσεις τους στον τομέα της HORECA και την επαγγελματική τους εμπειρία. Αυτό θα σας βοηθήσει να προσαρμόσετε τα σενάρια του παιχνιδιού για να τα κάνετε πιο σχετικά.</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Προηγούμενη Εκπαίδευση: </a:t>
            </a:r>
            <a:r>
              <a:rPr b="0" i="0" lang="lv-LV" sz="1500" u="none" cap="none" strike="noStrike">
                <a:solidFill>
                  <a:srgbClr val="000000"/>
                </a:solidFill>
                <a:latin typeface="Raleway"/>
                <a:ea typeface="Raleway"/>
                <a:cs typeface="Raleway"/>
                <a:sym typeface="Raleway"/>
              </a:rPr>
              <a:t>Είναι εξοικειωμένοι με τις έννοιες της πρόληψης και διαχείρισης της βίας στο χώρο εργασίας; Έχουν συμμετάσχει στο παρελθόν σε παρόμοιες εκπαιδεύσεις; Αυτό μπορεί να σας βοηθήσει να καθορίσετε τις υπάρχουσες γνώσεις τους και να εντοπίσετε περιοχές για περαιτέρω εξερεύνηση.</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Επίπεδο άνεσης με παιχνίδια: </a:t>
            </a:r>
            <a:r>
              <a:rPr b="0" i="0" lang="lv-LV" sz="1500" u="none" cap="none" strike="noStrike">
                <a:solidFill>
                  <a:srgbClr val="000000"/>
                </a:solidFill>
                <a:latin typeface="Raleway"/>
                <a:ea typeface="Raleway"/>
                <a:cs typeface="Raleway"/>
                <a:sym typeface="Raleway"/>
              </a:rPr>
              <a:t>Δεν είναι όλοι το ίδιο άνετοι με τη μάθηση που βασίζεται σε παιχνίδια. Γνωρίζοντας την εξοικείωση και την άνεσή τους με τα παιχνίδια μπορεί να σας βοηθήσει να προσαρμόσετε τον τρόπο εισαγωγής και διαχείρισης του παιχνιδιού.</a:t>
            </a:r>
            <a:endParaRPr b="0" i="0" sz="1500" u="none" cap="none" strike="noStrike">
              <a:solidFill>
                <a:srgbClr val="000000"/>
              </a:solidFill>
              <a:latin typeface="Raleway"/>
              <a:ea typeface="Raleway"/>
              <a:cs typeface="Raleway"/>
              <a:sym typeface="Raleway"/>
            </a:endParaRPr>
          </a:p>
        </p:txBody>
      </p:sp>
      <p:grpSp>
        <p:nvGrpSpPr>
          <p:cNvPr id="343" name="Google Shape;343;p59"/>
          <p:cNvGrpSpPr/>
          <p:nvPr/>
        </p:nvGrpSpPr>
        <p:grpSpPr>
          <a:xfrm>
            <a:off x="472670" y="1591368"/>
            <a:ext cx="290237" cy="321991"/>
            <a:chOff x="534570" y="3018006"/>
            <a:chExt cx="290237" cy="321991"/>
          </a:xfrm>
        </p:grpSpPr>
        <p:sp>
          <p:nvSpPr>
            <p:cNvPr id="344" name="Google Shape;344;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6" name="Google Shape;346;p59"/>
          <p:cNvGrpSpPr/>
          <p:nvPr/>
        </p:nvGrpSpPr>
        <p:grpSpPr>
          <a:xfrm>
            <a:off x="472670" y="2647743"/>
            <a:ext cx="290237" cy="321991"/>
            <a:chOff x="534570" y="3018006"/>
            <a:chExt cx="290237" cy="321991"/>
          </a:xfrm>
        </p:grpSpPr>
        <p:sp>
          <p:nvSpPr>
            <p:cNvPr id="347" name="Google Shape;347;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Google Shape;349;p59"/>
          <p:cNvGrpSpPr/>
          <p:nvPr/>
        </p:nvGrpSpPr>
        <p:grpSpPr>
          <a:xfrm>
            <a:off x="472670" y="3963218"/>
            <a:ext cx="290237" cy="321991"/>
            <a:chOff x="534570" y="3018006"/>
            <a:chExt cx="290237" cy="321991"/>
          </a:xfrm>
        </p:grpSpPr>
        <p:sp>
          <p:nvSpPr>
            <p:cNvPr id="350" name="Google Shape;350;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2" name="Google Shape;352;p59"/>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5" name="Shape 2225"/>
        <p:cNvGrpSpPr/>
        <p:nvPr/>
      </p:nvGrpSpPr>
      <p:grpSpPr>
        <a:xfrm>
          <a:off x="0" y="0"/>
          <a:ext cx="0" cy="0"/>
          <a:chOff x="0" y="0"/>
          <a:chExt cx="0" cy="0"/>
        </a:xfrm>
      </p:grpSpPr>
      <p:pic>
        <p:nvPicPr>
          <p:cNvPr id="2226" name="Google Shape;2226;g2523351e7b7_57_38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27" name="Google Shape;2227;g2523351e7b7_57_389"/>
          <p:cNvSpPr txBox="1"/>
          <p:nvPr/>
        </p:nvSpPr>
        <p:spPr>
          <a:xfrm>
            <a:off x="827250" y="12299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800" u="none" cap="none" strike="noStrike">
                <a:solidFill>
                  <a:srgbClr val="2B3E85"/>
                </a:solidFill>
                <a:latin typeface="Raleway"/>
                <a:ea typeface="Raleway"/>
                <a:cs typeface="Raleway"/>
                <a:sym typeface="Raleway"/>
              </a:rPr>
              <a:t>Παιχνίδι</a:t>
            </a:r>
            <a:r>
              <a:rPr b="1" i="0" lang="lv-LV" sz="6600" u="none" cap="none" strike="noStrike">
                <a:solidFill>
                  <a:srgbClr val="FFFFFF"/>
                </a:solidFill>
                <a:latin typeface="Raleway"/>
                <a:ea typeface="Raleway"/>
                <a:cs typeface="Raleway"/>
                <a:sym typeface="Raleway"/>
              </a:rPr>
              <a:t> </a:t>
            </a:r>
            <a:r>
              <a:rPr b="1" i="0" lang="lv-LV" sz="4400" u="none" cap="none" strike="noStrike">
                <a:solidFill>
                  <a:srgbClr val="2B3E85"/>
                </a:solidFill>
                <a:latin typeface="Raleway"/>
                <a:ea typeface="Raleway"/>
                <a:cs typeface="Raleway"/>
                <a:sym typeface="Raleway"/>
              </a:rPr>
              <a:t>7</a:t>
            </a:r>
            <a:endParaRPr b="1" i="0" sz="44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Επιλέξτε το πρόβλημα</a:t>
            </a:r>
            <a:endParaRPr b="1" i="0" sz="4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Επιλέξτε τη λύση</a:t>
            </a:r>
            <a:endParaRPr b="1" i="0" sz="4700" u="none" cap="none" strike="noStrike">
              <a:solidFill>
                <a:schemeClr val="lt1"/>
              </a:solidFill>
              <a:latin typeface="Arial"/>
              <a:ea typeface="Arial"/>
              <a:cs typeface="Arial"/>
              <a:sym typeface="Arial"/>
            </a:endParaRPr>
          </a:p>
        </p:txBody>
      </p:sp>
      <p:pic>
        <p:nvPicPr>
          <p:cNvPr id="2228" name="Google Shape;2228;g2523351e7b7_57_38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229" name="Google Shape;2229;g2523351e7b7_57_38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230" name="Google Shape;2230;g2523351e7b7_57_389"/>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231" name="Google Shape;2231;g2523351e7b7_57_389"/>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232" name="Google Shape;2232;g2523351e7b7_57_389"/>
          <p:cNvPicPr preferRelativeResize="0"/>
          <p:nvPr/>
        </p:nvPicPr>
        <p:blipFill rotWithShape="1">
          <a:blip r:embed="rId7">
            <a:alphaModFix/>
          </a:blip>
          <a:srcRect b="13374" l="0" r="16156" t="0"/>
          <a:stretch/>
        </p:blipFill>
        <p:spPr>
          <a:xfrm>
            <a:off x="6781225" y="3397125"/>
            <a:ext cx="2362772" cy="175917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pic>
        <p:nvPicPr>
          <p:cNvPr id="2237" name="Google Shape;2237;g2523351e7b7_57_399"/>
          <p:cNvPicPr preferRelativeResize="0"/>
          <p:nvPr/>
        </p:nvPicPr>
        <p:blipFill rotWithShape="1">
          <a:blip r:embed="rId3">
            <a:alphaModFix/>
          </a:blip>
          <a:srcRect b="0" l="19" r="19" t="0"/>
          <a:stretch/>
        </p:blipFill>
        <p:spPr>
          <a:xfrm>
            <a:off x="4068514" y="86144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38" name="Google Shape;2238;g2523351e7b7_57_399"/>
          <p:cNvPicPr preferRelativeResize="0"/>
          <p:nvPr/>
        </p:nvPicPr>
        <p:blipFill rotWithShape="1">
          <a:blip r:embed="rId4">
            <a:alphaModFix/>
          </a:blip>
          <a:srcRect b="0" l="29" r="18" t="0"/>
          <a:stretch/>
        </p:blipFill>
        <p:spPr>
          <a:xfrm rot="4736154">
            <a:off x="877016" y="1106565"/>
            <a:ext cx="1261548" cy="18912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39" name="Google Shape;2239;g2523351e7b7_57_399"/>
          <p:cNvPicPr preferRelativeResize="0"/>
          <p:nvPr/>
        </p:nvPicPr>
        <p:blipFill rotWithShape="1">
          <a:blip r:embed="rId5">
            <a:alphaModFix/>
          </a:blip>
          <a:srcRect b="0" l="29" r="18" t="0"/>
          <a:stretch/>
        </p:blipFill>
        <p:spPr>
          <a:xfrm rot="4142621">
            <a:off x="1476277" y="2140828"/>
            <a:ext cx="1261547" cy="18912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0" name="Google Shape;2240;g2523351e7b7_57_399"/>
          <p:cNvPicPr preferRelativeResize="0"/>
          <p:nvPr/>
        </p:nvPicPr>
        <p:blipFill rotWithShape="1">
          <a:blip r:embed="rId6">
            <a:alphaModFix/>
          </a:blip>
          <a:srcRect b="39" l="0" r="0" t="49"/>
          <a:stretch/>
        </p:blipFill>
        <p:spPr>
          <a:xfrm rot="-3457058">
            <a:off x="6795503" y="1791075"/>
            <a:ext cx="1261467" cy="189115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1" name="Google Shape;2241;g2523351e7b7_57_399"/>
          <p:cNvPicPr preferRelativeResize="0"/>
          <p:nvPr/>
        </p:nvPicPr>
        <p:blipFill rotWithShape="1">
          <a:blip r:embed="rId7">
            <a:alphaModFix/>
          </a:blip>
          <a:srcRect b="0" l="69" r="66" t="0"/>
          <a:stretch/>
        </p:blipFill>
        <p:spPr>
          <a:xfrm rot="-4885486">
            <a:off x="6795468" y="744489"/>
            <a:ext cx="1261502" cy="18913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2" name="Google Shape;2242;g2523351e7b7_57_399"/>
          <p:cNvPicPr preferRelativeResize="0"/>
          <p:nvPr/>
        </p:nvPicPr>
        <p:blipFill rotWithShape="1">
          <a:blip r:embed="rId8">
            <a:alphaModFix/>
          </a:blip>
          <a:srcRect b="39" l="0" r="0" t="49"/>
          <a:stretch/>
        </p:blipFill>
        <p:spPr>
          <a:xfrm rot="1594269">
            <a:off x="2359836" y="2758297"/>
            <a:ext cx="1261545"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3" name="Google Shape;2243;g2523351e7b7_57_399"/>
          <p:cNvPicPr preferRelativeResize="0"/>
          <p:nvPr/>
        </p:nvPicPr>
        <p:blipFill rotWithShape="1">
          <a:blip r:embed="rId9">
            <a:alphaModFix/>
          </a:blip>
          <a:srcRect b="0" l="29" r="16" t="0"/>
          <a:stretch/>
        </p:blipFill>
        <p:spPr>
          <a:xfrm>
            <a:off x="3460209" y="3045481"/>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4" name="Google Shape;2244;g2523351e7b7_57_399"/>
          <p:cNvPicPr preferRelativeResize="0"/>
          <p:nvPr/>
        </p:nvPicPr>
        <p:blipFill rotWithShape="1">
          <a:blip r:embed="rId10">
            <a:alphaModFix/>
          </a:blip>
          <a:srcRect b="0" l="29" r="16"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5" name="Google Shape;2245;g2523351e7b7_57_399"/>
          <p:cNvPicPr preferRelativeResize="0"/>
          <p:nvPr/>
        </p:nvPicPr>
        <p:blipFill rotWithShape="1">
          <a:blip r:embed="rId11">
            <a:alphaModFix/>
          </a:blip>
          <a:srcRect b="0" l="69" r="66" t="0"/>
          <a:stretch/>
        </p:blipFill>
        <p:spPr>
          <a:xfrm rot="-1714213">
            <a:off x="5993244" y="2641342"/>
            <a:ext cx="1261512" cy="189139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6" name="Google Shape;2246;g2523351e7b7_57_399"/>
          <p:cNvPicPr preferRelativeResize="0"/>
          <p:nvPr/>
        </p:nvPicPr>
        <p:blipFill rotWithShape="1">
          <a:blip r:embed="rId12">
            <a:alphaModFix/>
          </a:blip>
          <a:srcRect b="0" l="9" r="0" t="0"/>
          <a:stretch/>
        </p:blipFill>
        <p:spPr>
          <a:xfrm rot="6291356">
            <a:off x="1920802" y="62511"/>
            <a:ext cx="1261363" cy="189138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7" name="Google Shape;2247;g2523351e7b7_57_399"/>
          <p:cNvPicPr preferRelativeResize="0"/>
          <p:nvPr/>
        </p:nvPicPr>
        <p:blipFill rotWithShape="1">
          <a:blip r:embed="rId13">
            <a:alphaModFix/>
          </a:blip>
          <a:srcRect b="0" l="59" r="68" t="0"/>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1" name="Shape 2251"/>
        <p:cNvGrpSpPr/>
        <p:nvPr/>
      </p:nvGrpSpPr>
      <p:grpSpPr>
        <a:xfrm>
          <a:off x="0" y="0"/>
          <a:ext cx="0" cy="0"/>
          <a:chOff x="0" y="0"/>
          <a:chExt cx="0" cy="0"/>
        </a:xfrm>
      </p:grpSpPr>
      <p:pic>
        <p:nvPicPr>
          <p:cNvPr id="2252" name="Google Shape;2252;g2523351e7b7_57_413"/>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53" name="Google Shape;2253;g2523351e7b7_57_413"/>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Επιλέξτε το πρόβλημα</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Επιλέξτε τη λύση</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54" name="Google Shape;2254;g2523351e7b7_57_413"/>
          <p:cNvSpPr txBox="1"/>
          <p:nvPr/>
        </p:nvSpPr>
        <p:spPr>
          <a:xfrm>
            <a:off x="865375" y="1864800"/>
            <a:ext cx="4342200" cy="27853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Αριθμός συμμετεχόντων – 1 έως πολλοί</a:t>
            </a:r>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Κάθε συμμετέχων λαμβάνει αρκετές κάρτες λύσεων (ο αριθμός εξαρτάται από τον αριθμό των συμμετεχόντων) και πολλές κάρτες προβληματικών καταστάσεων.</a:t>
            </a:r>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αρχηγός του παιχνιδιού τοποθετεί ένα φύλλο ιστορίας στη μέση του τραπεζιού και το εξηγεί, προσαρμόζοντας το στις ανάγκες της συγκεκριμένης οργάνωσης εάν χρειάζεται.</a:t>
            </a:r>
            <a:endParaRPr b="0" i="0" sz="1600" u="none" cap="none" strike="noStrike">
              <a:solidFill>
                <a:srgbClr val="2B3E85"/>
              </a:solidFill>
              <a:latin typeface="Raleway"/>
              <a:ea typeface="Raleway"/>
              <a:cs typeface="Raleway"/>
              <a:sym typeface="Raleway"/>
            </a:endParaRPr>
          </a:p>
        </p:txBody>
      </p:sp>
      <p:sp>
        <p:nvSpPr>
          <p:cNvPr id="2255" name="Google Shape;2255;g2523351e7b7_57_413"/>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2256" name="Google Shape;2256;g2523351e7b7_57_413"/>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257" name="Google Shape;2257;g2523351e7b7_57_413"/>
          <p:cNvPicPr preferRelativeResize="0"/>
          <p:nvPr/>
        </p:nvPicPr>
        <p:blipFill rotWithShape="1">
          <a:blip r:embed="rId5">
            <a:alphaModFix/>
          </a:blip>
          <a:srcRect b="0" l="29" r="18"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8" name="Google Shape;2258;g2523351e7b7_57_413"/>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9" name="Google Shape;2259;g2523351e7b7_57_413"/>
          <p:cNvPicPr preferRelativeResize="0"/>
          <p:nvPr/>
        </p:nvPicPr>
        <p:blipFill rotWithShape="1">
          <a:blip r:embed="rId7">
            <a:alphaModFix/>
          </a:blip>
          <a:srcRect b="0" l="29" r="18" t="0"/>
          <a:stretch/>
        </p:blipFill>
        <p:spPr>
          <a:xfrm>
            <a:off x="6464634" y="212234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3" name="Shape 2263"/>
        <p:cNvGrpSpPr/>
        <p:nvPr/>
      </p:nvGrpSpPr>
      <p:grpSpPr>
        <a:xfrm>
          <a:off x="0" y="0"/>
          <a:ext cx="0" cy="0"/>
          <a:chOff x="0" y="0"/>
          <a:chExt cx="0" cy="0"/>
        </a:xfrm>
      </p:grpSpPr>
      <p:pic>
        <p:nvPicPr>
          <p:cNvPr id="2264" name="Google Shape;2264;g2523351e7b7_57_424"/>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65" name="Google Shape;2265;g2523351e7b7_57_424"/>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Επιλέξτε το πρόβλημα</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Επιλέξτε τη λύση</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66" name="Google Shape;2266;g2523351e7b7_57_424"/>
          <p:cNvSpPr txBox="1"/>
          <p:nvPr/>
        </p:nvSpPr>
        <p:spPr>
          <a:xfrm>
            <a:off x="865375" y="1864800"/>
            <a:ext cx="3804600" cy="265710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Κάθε συμμετέχων τοποθετεί εκ περιτροπής τις κάρτες λύσεων, εάν πιστεύει ότι τις έχει.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Οι συμμετέχοντες μπορούν να τοποθετήσουν τις κάρτες τους τυχαία, καθώς το πιο σημαντικό στοιχείο είναι οι συζητήσεις και η αναγνώριση ότι υπάρχουν διαφορετικές λύσεις για κάθε πρόβλημα.</a:t>
            </a:r>
            <a:endParaRPr/>
          </a:p>
        </p:txBody>
      </p:sp>
      <p:sp>
        <p:nvSpPr>
          <p:cNvPr id="2267" name="Google Shape;2267;g2523351e7b7_57_424"/>
          <p:cNvSpPr txBox="1"/>
          <p:nvPr/>
        </p:nvSpPr>
        <p:spPr>
          <a:xfrm>
            <a:off x="865375" y="13660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2268" name="Google Shape;2268;g2523351e7b7_57_424"/>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269" name="Google Shape;2269;g2523351e7b7_57_424"/>
          <p:cNvPicPr preferRelativeResize="0"/>
          <p:nvPr/>
        </p:nvPicPr>
        <p:blipFill rotWithShape="1">
          <a:blip r:embed="rId5">
            <a:alphaModFix/>
          </a:blip>
          <a:srcRect b="0" l="29" r="18"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0" name="Google Shape;2270;g2523351e7b7_57_424"/>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1" name="Google Shape;2271;g2523351e7b7_57_424"/>
          <p:cNvPicPr preferRelativeResize="0"/>
          <p:nvPr/>
        </p:nvPicPr>
        <p:blipFill rotWithShape="1">
          <a:blip r:embed="rId7">
            <a:alphaModFix/>
          </a:blip>
          <a:srcRect b="0" l="29" r="18" t="0"/>
          <a:stretch/>
        </p:blipFill>
        <p:spPr>
          <a:xfrm>
            <a:off x="6375059" y="225689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5" name="Shape 2275"/>
        <p:cNvGrpSpPr/>
        <p:nvPr/>
      </p:nvGrpSpPr>
      <p:grpSpPr>
        <a:xfrm>
          <a:off x="0" y="0"/>
          <a:ext cx="0" cy="0"/>
          <a:chOff x="0" y="0"/>
          <a:chExt cx="0" cy="0"/>
        </a:xfrm>
      </p:grpSpPr>
      <p:pic>
        <p:nvPicPr>
          <p:cNvPr id="2276" name="Google Shape;2276;g2523351e7b7_57_43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77" name="Google Shape;2277;g2523351e7b7_57_435"/>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Επιλέξτε το πρόβλημα</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Επιλέξτε τη λύση</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78" name="Google Shape;2278;g2523351e7b7_57_435"/>
          <p:cNvSpPr txBox="1"/>
          <p:nvPr/>
        </p:nvSpPr>
        <p:spPr>
          <a:xfrm>
            <a:off x="865374" y="1788600"/>
            <a:ext cx="4356721" cy="29033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Όταν όλες οι επιλογές τοποθετηθούν, οι κάρτες λύσεων διανέμονται ξανά τυχαία στους παίκτες και η επόμενη κάρτα ιστορίας ή κάρτα λύσης τοποθετείται στη μέση του τραπεζιού. Εάν τοποθετηθεί μια κάρτα λύσης, οι παίκτες τοποθετούν τις κατάλληλες κάρτες ιστορίας γύρω από αυτή.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Πρέπει να είστε προετοιμασμένοι για πολλές συζητήσεις, αλλά αυτός είναι και ο σκοπός του παιχνιδιού.</a:t>
            </a:r>
            <a:endParaRPr/>
          </a:p>
        </p:txBody>
      </p:sp>
      <p:sp>
        <p:nvSpPr>
          <p:cNvPr id="2279" name="Google Shape;2279;g2523351e7b7_57_43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Κλείσιμο</a:t>
            </a:r>
            <a:endParaRPr b="1" i="0" sz="2600" u="none" cap="none" strike="noStrike">
              <a:solidFill>
                <a:srgbClr val="6689BA"/>
              </a:solidFill>
              <a:latin typeface="Arial"/>
              <a:ea typeface="Arial"/>
              <a:cs typeface="Arial"/>
              <a:sym typeface="Arial"/>
            </a:endParaRPr>
          </a:p>
        </p:txBody>
      </p:sp>
      <p:grpSp>
        <p:nvGrpSpPr>
          <p:cNvPr id="2280" name="Google Shape;2280;g2523351e7b7_57_435"/>
          <p:cNvGrpSpPr/>
          <p:nvPr/>
        </p:nvGrpSpPr>
        <p:grpSpPr>
          <a:xfrm>
            <a:off x="575070" y="3891331"/>
            <a:ext cx="290237" cy="321991"/>
            <a:chOff x="534570" y="3018006"/>
            <a:chExt cx="290237" cy="321991"/>
          </a:xfrm>
        </p:grpSpPr>
        <p:sp>
          <p:nvSpPr>
            <p:cNvPr id="2281" name="Google Shape;2281;g2523351e7b7_57_4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g2523351e7b7_57_4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3" name="Google Shape;2283;g2523351e7b7_57_435"/>
          <p:cNvSpPr/>
          <p:nvPr/>
        </p:nvSpPr>
        <p:spPr>
          <a:xfrm>
            <a:off x="6297488" y="2503994"/>
            <a:ext cx="2510100" cy="2169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g2523351e7b7_57_435"/>
          <p:cNvSpPr/>
          <p:nvPr/>
        </p:nvSpPr>
        <p:spPr>
          <a:xfrm>
            <a:off x="5550496" y="1640299"/>
            <a:ext cx="953400" cy="887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g2523351e7b7_57_43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g2523351e7b7_57_435"/>
          <p:cNvSpPr/>
          <p:nvPr/>
        </p:nvSpPr>
        <p:spPr>
          <a:xfrm rot="449488">
            <a:off x="6296504" y="2453804"/>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7" name="Google Shape;2287;g2523351e7b7_57_435"/>
          <p:cNvPicPr preferRelativeResize="0"/>
          <p:nvPr/>
        </p:nvPicPr>
        <p:blipFill rotWithShape="1">
          <a:blip r:embed="rId4">
            <a:alphaModFix/>
          </a:blip>
          <a:srcRect b="0" l="0" r="1262" t="0"/>
          <a:stretch/>
        </p:blipFill>
        <p:spPr>
          <a:xfrm rot="-5400000">
            <a:off x="6792800" y="1969175"/>
            <a:ext cx="2804926" cy="124067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1" name="Shape 2291"/>
        <p:cNvGrpSpPr/>
        <p:nvPr/>
      </p:nvGrpSpPr>
      <p:grpSpPr>
        <a:xfrm>
          <a:off x="0" y="0"/>
          <a:ext cx="0" cy="0"/>
          <a:chOff x="0" y="0"/>
          <a:chExt cx="0" cy="0"/>
        </a:xfrm>
      </p:grpSpPr>
      <p:pic>
        <p:nvPicPr>
          <p:cNvPr id="2292" name="Google Shape;2292;g2523351e7b7_57_4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93" name="Google Shape;2293;g2523351e7b7_57_450"/>
          <p:cNvSpPr txBox="1"/>
          <p:nvPr/>
        </p:nvSpPr>
        <p:spPr>
          <a:xfrm>
            <a:off x="1055850" y="1153775"/>
            <a:ext cx="65451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Παιχνίδι 8</a:t>
            </a:r>
            <a:r>
              <a:rPr b="1" i="0" lang="lv-LV" sz="5400" u="none" cap="none" strike="noStrike">
                <a:solidFill>
                  <a:srgbClr val="FFFFFF"/>
                </a:solidFill>
                <a:latin typeface="Raleway"/>
                <a:ea typeface="Raleway"/>
                <a:cs typeface="Raleway"/>
                <a:sym typeface="Raleway"/>
              </a:rPr>
              <a:t> </a:t>
            </a:r>
            <a:endParaRPr b="1"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Δημιουργήστε μια ιστορία – ναι, αλλά…</a:t>
            </a:r>
            <a:endParaRPr b="1" i="0" sz="4700" u="none" cap="none" strike="noStrike">
              <a:solidFill>
                <a:schemeClr val="lt1"/>
              </a:solidFill>
              <a:latin typeface="Arial"/>
              <a:ea typeface="Arial"/>
              <a:cs typeface="Arial"/>
              <a:sym typeface="Arial"/>
            </a:endParaRPr>
          </a:p>
        </p:txBody>
      </p:sp>
      <p:pic>
        <p:nvPicPr>
          <p:cNvPr id="2294" name="Google Shape;2294;g2523351e7b7_57_450"/>
          <p:cNvPicPr preferRelativeResize="0"/>
          <p:nvPr/>
        </p:nvPicPr>
        <p:blipFill rotWithShape="1">
          <a:blip r:embed="rId4">
            <a:alphaModFix/>
          </a:blip>
          <a:srcRect b="0" l="0" r="0" t="0"/>
          <a:stretch/>
        </p:blipFill>
        <p:spPr>
          <a:xfrm>
            <a:off x="6482850" y="135150"/>
            <a:ext cx="1605250" cy="908575"/>
          </a:xfrm>
          <a:prstGeom prst="rect">
            <a:avLst/>
          </a:prstGeom>
          <a:noFill/>
          <a:ln>
            <a:noFill/>
          </a:ln>
        </p:spPr>
      </p:pic>
      <p:pic>
        <p:nvPicPr>
          <p:cNvPr id="2295" name="Google Shape;2295;g2523351e7b7_57_450"/>
          <p:cNvPicPr preferRelativeResize="0"/>
          <p:nvPr/>
        </p:nvPicPr>
        <p:blipFill rotWithShape="1">
          <a:blip r:embed="rId5">
            <a:alphaModFix/>
          </a:blip>
          <a:srcRect b="0" l="0" r="0" t="0"/>
          <a:stretch/>
        </p:blipFill>
        <p:spPr>
          <a:xfrm>
            <a:off x="1000775" y="311600"/>
            <a:ext cx="1569475" cy="555675"/>
          </a:xfrm>
          <a:prstGeom prst="rect">
            <a:avLst/>
          </a:prstGeom>
          <a:noFill/>
          <a:ln>
            <a:noFill/>
          </a:ln>
        </p:spPr>
      </p:pic>
      <p:pic>
        <p:nvPicPr>
          <p:cNvPr id="2296" name="Google Shape;2296;g2523351e7b7_57_450"/>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297" name="Google Shape;2297;g2523351e7b7_57_450"/>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298" name="Google Shape;2298;g2523351e7b7_57_450"/>
          <p:cNvPicPr preferRelativeResize="0"/>
          <p:nvPr/>
        </p:nvPicPr>
        <p:blipFill rotWithShape="1">
          <a:blip r:embed="rId7">
            <a:alphaModFix/>
          </a:blip>
          <a:srcRect b="13374" l="0" r="16156" t="0"/>
          <a:stretch/>
        </p:blipFill>
        <p:spPr>
          <a:xfrm>
            <a:off x="6085101" y="2878825"/>
            <a:ext cx="3058898" cy="2277475"/>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2" name="Shape 2302"/>
        <p:cNvGrpSpPr/>
        <p:nvPr/>
      </p:nvGrpSpPr>
      <p:grpSpPr>
        <a:xfrm>
          <a:off x="0" y="0"/>
          <a:ext cx="0" cy="0"/>
          <a:chOff x="0" y="0"/>
          <a:chExt cx="0" cy="0"/>
        </a:xfrm>
      </p:grpSpPr>
      <p:pic>
        <p:nvPicPr>
          <p:cNvPr id="2303" name="Google Shape;2303;g2523351e7b7_57_460"/>
          <p:cNvPicPr preferRelativeResize="0"/>
          <p:nvPr/>
        </p:nvPicPr>
        <p:blipFill rotWithShape="1">
          <a:blip r:embed="rId3">
            <a:alphaModFix/>
          </a:blip>
          <a:srcRect b="0" l="19" r="19" t="0"/>
          <a:stretch/>
        </p:blipFill>
        <p:spPr>
          <a:xfrm rot="4142621">
            <a:off x="1096535" y="2179758"/>
            <a:ext cx="1261547" cy="18912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4" name="Google Shape;2304;g2523351e7b7_57_460"/>
          <p:cNvPicPr preferRelativeResize="0"/>
          <p:nvPr/>
        </p:nvPicPr>
        <p:blipFill rotWithShape="1">
          <a:blip r:embed="rId4">
            <a:alphaModFix/>
          </a:blip>
          <a:srcRect b="49" l="0" r="0" t="49"/>
          <a:stretch/>
        </p:blipFill>
        <p:spPr>
          <a:xfrm rot="-3457058">
            <a:off x="6665628" y="1778100"/>
            <a:ext cx="1261467" cy="189115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5" name="Google Shape;2305;g2523351e7b7_57_460"/>
          <p:cNvPicPr preferRelativeResize="0"/>
          <p:nvPr/>
        </p:nvPicPr>
        <p:blipFill rotWithShape="1">
          <a:blip r:embed="rId5">
            <a:alphaModFix/>
          </a:blip>
          <a:srcRect b="0" l="0" r="0" t="0"/>
          <a:stretch/>
        </p:blipFill>
        <p:spPr>
          <a:xfrm rot="-4885486">
            <a:off x="6960993" y="861389"/>
            <a:ext cx="1261502" cy="18913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6" name="Google Shape;2306;g2523351e7b7_57_460"/>
          <p:cNvPicPr preferRelativeResize="0"/>
          <p:nvPr/>
        </p:nvPicPr>
        <p:blipFill rotWithShape="1">
          <a:blip r:embed="rId6">
            <a:alphaModFix/>
          </a:blip>
          <a:srcRect b="0" l="19" r="19" t="0"/>
          <a:stretch/>
        </p:blipFill>
        <p:spPr>
          <a:xfrm rot="1594269">
            <a:off x="2307886" y="2495522"/>
            <a:ext cx="1261545"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7" name="Google Shape;2307;g2523351e7b7_57_460"/>
          <p:cNvPicPr preferRelativeResize="0"/>
          <p:nvPr/>
        </p:nvPicPr>
        <p:blipFill rotWithShape="1">
          <a:blip r:embed="rId7">
            <a:alphaModFix/>
          </a:blip>
          <a:srcRect b="0" l="19" r="19" t="0"/>
          <a:stretch/>
        </p:blipFill>
        <p:spPr>
          <a:xfrm>
            <a:off x="3421234" y="3045481"/>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8" name="Google Shape;2308;g2523351e7b7_57_460"/>
          <p:cNvPicPr preferRelativeResize="0"/>
          <p:nvPr/>
        </p:nvPicPr>
        <p:blipFill rotWithShape="1">
          <a:blip r:embed="rId8">
            <a:alphaModFix/>
          </a:blip>
          <a:srcRect b="0" l="19" r="19"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9" name="Google Shape;2309;g2523351e7b7_57_460"/>
          <p:cNvPicPr preferRelativeResize="0"/>
          <p:nvPr/>
        </p:nvPicPr>
        <p:blipFill rotWithShape="1">
          <a:blip r:embed="rId9">
            <a:alphaModFix/>
          </a:blip>
          <a:srcRect b="0" l="19" r="28" t="0"/>
          <a:stretch/>
        </p:blipFill>
        <p:spPr>
          <a:xfrm rot="-1714213">
            <a:off x="5861344" y="2716267"/>
            <a:ext cx="1261512" cy="189139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10" name="Google Shape;2310;g2523351e7b7_57_460"/>
          <p:cNvPicPr preferRelativeResize="0"/>
          <p:nvPr/>
        </p:nvPicPr>
        <p:blipFill rotWithShape="1">
          <a:blip r:embed="rId10">
            <a:alphaModFix/>
          </a:blip>
          <a:srcRect b="0" l="29" r="26" t="0"/>
          <a:stretch/>
        </p:blipFill>
        <p:spPr>
          <a:xfrm rot="6291356">
            <a:off x="1920856" y="62493"/>
            <a:ext cx="1261363"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11" name="Google Shape;2311;g2523351e7b7_57_460"/>
          <p:cNvPicPr preferRelativeResize="0"/>
          <p:nvPr/>
        </p:nvPicPr>
        <p:blipFill rotWithShape="1">
          <a:blip r:embed="rId11">
            <a:alphaModFix/>
          </a:blip>
          <a:srcRect b="49" l="0" r="0" t="49"/>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12" name="Google Shape;2312;g2523351e7b7_57_460"/>
          <p:cNvPicPr preferRelativeResize="0"/>
          <p:nvPr/>
        </p:nvPicPr>
        <p:blipFill rotWithShape="1">
          <a:blip r:embed="rId12">
            <a:alphaModFix/>
          </a:blip>
          <a:srcRect b="49" l="0" r="0" t="49"/>
          <a:stretch/>
        </p:blipFill>
        <p:spPr>
          <a:xfrm rot="5279814">
            <a:off x="954872" y="924790"/>
            <a:ext cx="1261671" cy="18911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13" name="Google Shape;2313;g2523351e7b7_57_460"/>
          <p:cNvPicPr preferRelativeResize="0"/>
          <p:nvPr/>
        </p:nvPicPr>
        <p:blipFill rotWithShape="1">
          <a:blip r:embed="rId13">
            <a:alphaModFix/>
          </a:blip>
          <a:srcRect b="0" l="19" r="19" t="0"/>
          <a:stretch/>
        </p:blipFill>
        <p:spPr>
          <a:xfrm rot="429720">
            <a:off x="3978418" y="730588"/>
            <a:ext cx="1383595" cy="207418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14" name="Google Shape;2314;g2523351e7b7_57_460"/>
          <p:cNvPicPr preferRelativeResize="0"/>
          <p:nvPr/>
        </p:nvPicPr>
        <p:blipFill rotWithShape="1">
          <a:blip r:embed="rId13">
            <a:alphaModFix/>
          </a:blip>
          <a:srcRect b="0" l="19" r="19" t="0"/>
          <a:stretch/>
        </p:blipFill>
        <p:spPr>
          <a:xfrm>
            <a:off x="3840651" y="641575"/>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8" name="Shape 2318"/>
        <p:cNvGrpSpPr/>
        <p:nvPr/>
      </p:nvGrpSpPr>
      <p:grpSpPr>
        <a:xfrm>
          <a:off x="0" y="0"/>
          <a:ext cx="0" cy="0"/>
          <a:chOff x="0" y="0"/>
          <a:chExt cx="0" cy="0"/>
        </a:xfrm>
      </p:grpSpPr>
      <p:pic>
        <p:nvPicPr>
          <p:cNvPr id="2319" name="Google Shape;2319;g2523351e7b7_57_475"/>
          <p:cNvPicPr preferRelativeResize="0"/>
          <p:nvPr/>
        </p:nvPicPr>
        <p:blipFill rotWithShape="1">
          <a:blip r:embed="rId3">
            <a:alphaModFix/>
          </a:blip>
          <a:srcRect b="0" l="0" r="0" t="0"/>
          <a:stretch/>
        </p:blipFill>
        <p:spPr>
          <a:xfrm>
            <a:off x="0" y="0"/>
            <a:ext cx="9144001" cy="1126501"/>
          </a:xfrm>
          <a:prstGeom prst="rect">
            <a:avLst/>
          </a:prstGeom>
          <a:noFill/>
          <a:ln>
            <a:noFill/>
          </a:ln>
        </p:spPr>
      </p:pic>
      <p:sp>
        <p:nvSpPr>
          <p:cNvPr id="2320" name="Google Shape;2320;g2523351e7b7_57_475"/>
          <p:cNvSpPr txBox="1"/>
          <p:nvPr/>
        </p:nvSpPr>
        <p:spPr>
          <a:xfrm>
            <a:off x="865375" y="5901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Δημιουργήστε μια ιστορία – ναι, αλλά…</a:t>
            </a:r>
            <a:endParaRPr b="1" i="0" sz="2400" u="none" cap="none" strike="noStrike">
              <a:solidFill>
                <a:srgbClr val="FFFFFF"/>
              </a:solidFill>
              <a:latin typeface="Raleway"/>
              <a:ea typeface="Raleway"/>
              <a:cs typeface="Raleway"/>
              <a:sym typeface="Raleway"/>
            </a:endParaRPr>
          </a:p>
        </p:txBody>
      </p:sp>
      <p:sp>
        <p:nvSpPr>
          <p:cNvPr id="2321" name="Google Shape;2321;g2523351e7b7_57_475"/>
          <p:cNvSpPr txBox="1"/>
          <p:nvPr/>
        </p:nvSpPr>
        <p:spPr>
          <a:xfrm>
            <a:off x="865374" y="1788600"/>
            <a:ext cx="5059175"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Κάθε παίκτης λαμβάνει ένα φύλλο ιστορίας και ένα φύλλο λύσης.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αρχηγός του παιχνιδιού ξεκινά την ιστορία με την κατάσταση των προβλημάτων και ο επόμενος παίκτης τη συνεχίζει, προσθέτοντας "ναι" και αναφέροντας τη λύση στην κάρτα του ή "αλλά" και αναφέροντας την κατάσταση στην κάρτα προβλήματος.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Ο επόμενος παίκτης συνεχίζει την ιστορία και μπορεί να αλλάξει ή να προσαρμόσει τα κείμενα που είναι γραμμένα στις κάρτες του.</a:t>
            </a:r>
            <a:endParaRPr/>
          </a:p>
        </p:txBody>
      </p:sp>
      <p:sp>
        <p:nvSpPr>
          <p:cNvPr id="2322" name="Google Shape;2322;g2523351e7b7_57_475"/>
          <p:cNvSpPr txBox="1"/>
          <p:nvPr/>
        </p:nvSpPr>
        <p:spPr>
          <a:xfrm>
            <a:off x="865375" y="12898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2323" name="Google Shape;2323;g2523351e7b7_57_475"/>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324" name="Google Shape;2324;g2523351e7b7_57_475"/>
          <p:cNvPicPr preferRelativeResize="0"/>
          <p:nvPr/>
        </p:nvPicPr>
        <p:blipFill rotWithShape="1">
          <a:blip r:embed="rId5">
            <a:alphaModFix/>
          </a:blip>
          <a:srcRect b="0" l="19" r="19" t="0"/>
          <a:stretch/>
        </p:blipFill>
        <p:spPr>
          <a:xfrm>
            <a:off x="6139599" y="2239399"/>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5" name="Google Shape;2325;g2523351e7b7_57_475"/>
          <p:cNvPicPr preferRelativeResize="0"/>
          <p:nvPr/>
        </p:nvPicPr>
        <p:blipFill rotWithShape="1">
          <a:blip r:embed="rId6">
            <a:alphaModFix/>
          </a:blip>
          <a:srcRect b="0" l="19" r="19" t="0"/>
          <a:stretch/>
        </p:blipFill>
        <p:spPr>
          <a:xfrm>
            <a:off x="7141726" y="1613975"/>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9" name="Shape 2329"/>
        <p:cNvGrpSpPr/>
        <p:nvPr/>
      </p:nvGrpSpPr>
      <p:grpSpPr>
        <a:xfrm>
          <a:off x="0" y="0"/>
          <a:ext cx="0" cy="0"/>
          <a:chOff x="0" y="0"/>
          <a:chExt cx="0" cy="0"/>
        </a:xfrm>
      </p:grpSpPr>
      <p:pic>
        <p:nvPicPr>
          <p:cNvPr id="2330" name="Google Shape;2330;g2523351e7b7_57_48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331" name="Google Shape;2331;g2523351e7b7_57_485"/>
          <p:cNvSpPr txBox="1"/>
          <p:nvPr/>
        </p:nvSpPr>
        <p:spPr>
          <a:xfrm>
            <a:off x="865375" y="627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Δημιουργήστε μια ιστορία – ναι, αλλά…</a:t>
            </a:r>
            <a:endParaRPr b="1" i="0" sz="2400" u="none" cap="none" strike="noStrike">
              <a:solidFill>
                <a:srgbClr val="FFFFFF"/>
              </a:solidFill>
              <a:latin typeface="Raleway"/>
              <a:ea typeface="Raleway"/>
              <a:cs typeface="Raleway"/>
              <a:sym typeface="Raleway"/>
            </a:endParaRPr>
          </a:p>
        </p:txBody>
      </p:sp>
      <p:sp>
        <p:nvSpPr>
          <p:cNvPr id="2332" name="Google Shape;2332;g2523351e7b7_57_485"/>
          <p:cNvSpPr txBox="1"/>
          <p:nvPr/>
        </p:nvSpPr>
        <p:spPr>
          <a:xfrm>
            <a:off x="865375" y="1864800"/>
            <a:ext cx="3958200" cy="265710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Η ιστορία τελειώνει όταν ολοκληρωθεί ο κύκλος, όταν όλοι οι παίκτες έχουν παίξει τα χαρτιά τους ή όταν οι παίκτες καταφέρουν να ολοκληρώσουν λογικά την ιστορία.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Αυτό το παιχνίδι είναι ιδανικό για δραστηριότητες σπάσιμο πάγου, ομαδικές δραστηριότητες και προθέρμανση.</a:t>
            </a:r>
            <a:endParaRPr b="1" i="0" sz="1600" u="none" cap="none" strike="noStrike">
              <a:solidFill>
                <a:srgbClr val="2B3E85"/>
              </a:solidFill>
              <a:latin typeface="Raleway"/>
              <a:ea typeface="Raleway"/>
              <a:cs typeface="Raleway"/>
              <a:sym typeface="Raleway"/>
            </a:endParaRPr>
          </a:p>
        </p:txBody>
      </p:sp>
      <p:grpSp>
        <p:nvGrpSpPr>
          <p:cNvPr id="2333" name="Google Shape;2333;g2523351e7b7_57_485"/>
          <p:cNvGrpSpPr/>
          <p:nvPr/>
        </p:nvGrpSpPr>
        <p:grpSpPr>
          <a:xfrm>
            <a:off x="575070" y="3098056"/>
            <a:ext cx="290237" cy="321991"/>
            <a:chOff x="534570" y="3018006"/>
            <a:chExt cx="290237" cy="321991"/>
          </a:xfrm>
        </p:grpSpPr>
        <p:sp>
          <p:nvSpPr>
            <p:cNvPr id="2334" name="Google Shape;2334;g2523351e7b7_57_4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g2523351e7b7_57_4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6" name="Google Shape;2336;g2523351e7b7_57_485"/>
          <p:cNvSpPr/>
          <p:nvPr/>
        </p:nvSpPr>
        <p:spPr>
          <a:xfrm>
            <a:off x="6297488" y="2312069"/>
            <a:ext cx="2510100" cy="2169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g2523351e7b7_57_485"/>
          <p:cNvSpPr/>
          <p:nvPr/>
        </p:nvSpPr>
        <p:spPr>
          <a:xfrm>
            <a:off x="5550496" y="1640299"/>
            <a:ext cx="953400" cy="887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g2523351e7b7_57_48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g2523351e7b7_57_485"/>
          <p:cNvSpPr/>
          <p:nvPr/>
        </p:nvSpPr>
        <p:spPr>
          <a:xfrm rot="449488">
            <a:off x="6296504" y="2261879"/>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40" name="Google Shape;2340;g2523351e7b7_57_485"/>
          <p:cNvPicPr preferRelativeResize="0"/>
          <p:nvPr/>
        </p:nvPicPr>
        <p:blipFill rotWithShape="1">
          <a:blip r:embed="rId4">
            <a:alphaModFix/>
          </a:blip>
          <a:srcRect b="0" l="0" r="1262" t="0"/>
          <a:stretch/>
        </p:blipFill>
        <p:spPr>
          <a:xfrm rot="-5400000">
            <a:off x="5936837" y="831737"/>
            <a:ext cx="3991851" cy="1765675"/>
          </a:xfrm>
          <a:prstGeom prst="rect">
            <a:avLst/>
          </a:prstGeom>
          <a:noFill/>
          <a:ln>
            <a:noFill/>
          </a:ln>
        </p:spPr>
      </p:pic>
      <p:sp>
        <p:nvSpPr>
          <p:cNvPr id="2341" name="Google Shape;2341;g2523351e7b7_57_485"/>
          <p:cNvSpPr txBox="1"/>
          <p:nvPr/>
        </p:nvSpPr>
        <p:spPr>
          <a:xfrm>
            <a:off x="865375" y="12898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58" name="Google Shape;358;p60"/>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359" name="Google Shape;359;p60"/>
          <p:cNvSpPr txBox="1"/>
          <p:nvPr/>
        </p:nvSpPr>
        <p:spPr>
          <a:xfrm>
            <a:off x="973450" y="8939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Κατανόηση του κοινού σας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60" name="Google Shape;360;p60"/>
          <p:cNvSpPr txBox="1"/>
          <p:nvPr/>
        </p:nvSpPr>
        <p:spPr>
          <a:xfrm>
            <a:off x="798425" y="1777225"/>
            <a:ext cx="72786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Προσδοκίες: </a:t>
            </a:r>
            <a:r>
              <a:rPr b="0" i="0" lang="lv-LV" sz="1500" u="none" cap="none" strike="noStrike">
                <a:solidFill>
                  <a:srgbClr val="000000"/>
                </a:solidFill>
                <a:latin typeface="Raleway"/>
                <a:ea typeface="Raleway"/>
                <a:cs typeface="Raleway"/>
                <a:sym typeface="Raleway"/>
              </a:rPr>
              <a:t>Είναι σημαντικό να γνωρίζετε τι ελπίζουν να κερδίσουν από αυτή την εκπαίδευση. Υπάρχουν συγκεκριμένες δεξιότητες ή γνώσεις που επιθυμούν να αποκτήσουν;</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Στυλ μάθησης: </a:t>
            </a:r>
            <a:r>
              <a:rPr b="0" i="0" lang="lv-LV" sz="1500" u="none" cap="none" strike="noStrike">
                <a:solidFill>
                  <a:srgbClr val="000000"/>
                </a:solidFill>
                <a:latin typeface="Raleway"/>
                <a:ea typeface="Raleway"/>
                <a:cs typeface="Raleway"/>
                <a:sym typeface="Raleway"/>
              </a:rPr>
              <a:t>Η κατανόηση των προτιμώμενων στυλ μάθησης θα σας βοηθήσει να προσαρμόσετε τη μέθοδο παράδοσης για να ενισχύσετε τη συμμετοχή και την κατανόησή τους.</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Πολιτισμικό υπόβαθρο και ευαισθησία: </a:t>
            </a:r>
            <a:r>
              <a:rPr b="0" i="0" lang="lv-LV" sz="1500" u="none" cap="none" strike="noStrike">
                <a:solidFill>
                  <a:srgbClr val="000000"/>
                </a:solidFill>
                <a:latin typeface="Raleway"/>
                <a:ea typeface="Raleway"/>
                <a:cs typeface="Raleway"/>
                <a:sym typeface="Raleway"/>
              </a:rPr>
              <a:t>Εάν έχετε μια διαφορετική ομάδα εκπαιδευόμενων, η επίγνωση του πολιτιστικού τους υπόβαθρου μπορεί να εξασφαλίσει ότι θα παρέχετε μια εκπαίδευση με σεβασμό και χωρίς προκαταλήψεις.</a:t>
            </a:r>
            <a:endParaRPr b="0" i="0" sz="1500" u="none" cap="none" strike="noStrike">
              <a:solidFill>
                <a:srgbClr val="000000"/>
              </a:solidFill>
              <a:latin typeface="Raleway"/>
              <a:ea typeface="Raleway"/>
              <a:cs typeface="Raleway"/>
              <a:sym typeface="Raleway"/>
            </a:endParaRPr>
          </a:p>
        </p:txBody>
      </p:sp>
      <p:grpSp>
        <p:nvGrpSpPr>
          <p:cNvPr id="361" name="Google Shape;361;p60"/>
          <p:cNvGrpSpPr/>
          <p:nvPr/>
        </p:nvGrpSpPr>
        <p:grpSpPr>
          <a:xfrm>
            <a:off x="564770" y="1925043"/>
            <a:ext cx="290237" cy="321991"/>
            <a:chOff x="534570" y="3018006"/>
            <a:chExt cx="290237" cy="321991"/>
          </a:xfrm>
        </p:grpSpPr>
        <p:sp>
          <p:nvSpPr>
            <p:cNvPr id="362" name="Google Shape;362;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 name="Google Shape;364;p60"/>
          <p:cNvGrpSpPr/>
          <p:nvPr/>
        </p:nvGrpSpPr>
        <p:grpSpPr>
          <a:xfrm>
            <a:off x="533826" y="2883772"/>
            <a:ext cx="290237" cy="321991"/>
            <a:chOff x="534570" y="3018006"/>
            <a:chExt cx="290237" cy="321991"/>
          </a:xfrm>
        </p:grpSpPr>
        <p:sp>
          <p:nvSpPr>
            <p:cNvPr id="365" name="Google Shape;365;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7" name="Google Shape;367;p60"/>
          <p:cNvGrpSpPr/>
          <p:nvPr/>
        </p:nvGrpSpPr>
        <p:grpSpPr>
          <a:xfrm>
            <a:off x="533757" y="3891505"/>
            <a:ext cx="290237" cy="321991"/>
            <a:chOff x="534570" y="3018006"/>
            <a:chExt cx="290237" cy="321991"/>
          </a:xfrm>
        </p:grpSpPr>
        <p:sp>
          <p:nvSpPr>
            <p:cNvPr id="368" name="Google Shape;368;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70" name="Google Shape;370;p60"/>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76" name="Google Shape;376;p61"/>
          <p:cNvPicPr preferRelativeResize="0"/>
          <p:nvPr/>
        </p:nvPicPr>
        <p:blipFill rotWithShape="1">
          <a:blip r:embed="rId3">
            <a:alphaModFix/>
          </a:blip>
          <a:srcRect b="0" l="0" r="0" t="0"/>
          <a:stretch/>
        </p:blipFill>
        <p:spPr>
          <a:xfrm>
            <a:off x="0" y="0"/>
            <a:ext cx="9144001" cy="938650"/>
          </a:xfrm>
          <a:prstGeom prst="rect">
            <a:avLst/>
          </a:prstGeom>
          <a:noFill/>
          <a:ln>
            <a:noFill/>
          </a:ln>
        </p:spPr>
      </p:pic>
      <p:sp>
        <p:nvSpPr>
          <p:cNvPr id="377" name="Google Shape;377;p61"/>
          <p:cNvSpPr txBox="1"/>
          <p:nvPr/>
        </p:nvSpPr>
        <p:spPr>
          <a:xfrm>
            <a:off x="715450" y="368825"/>
            <a:ext cx="80010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Κατανόηση του κοινού σας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78" name="Google Shape;378;p61"/>
          <p:cNvSpPr txBox="1"/>
          <p:nvPr/>
        </p:nvSpPr>
        <p:spPr>
          <a:xfrm>
            <a:off x="579900" y="1014850"/>
            <a:ext cx="8136600" cy="4166495"/>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Εμπειρίες πραγματικής ζωής: </a:t>
            </a:r>
            <a:r>
              <a:rPr b="0" i="0" lang="lv-LV" sz="1500" u="none" cap="none" strike="noStrike">
                <a:solidFill>
                  <a:srgbClr val="000000"/>
                </a:solidFill>
                <a:latin typeface="Raleway"/>
                <a:ea typeface="Raleway"/>
                <a:cs typeface="Raleway"/>
                <a:sym typeface="Raleway"/>
              </a:rPr>
              <a:t>Εάν αισθάνονται άνετα να μοιράζονται τις εμπειρίες τους ή τις παρατηρήσεις τους σχετικά με την επαγγελματική βία, μπορούν να παρέχουν πολύτιμες γνώσεις και να κάνουν την εκπαίδευση πιο σχετική.</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Οργανωτικές πολιτικές: </a:t>
            </a:r>
            <a:r>
              <a:rPr b="0" i="0" lang="lv-LV" sz="1500" u="none" cap="none" strike="noStrike">
                <a:solidFill>
                  <a:srgbClr val="000000"/>
                </a:solidFill>
                <a:latin typeface="Raleway"/>
                <a:ea typeface="Raleway"/>
                <a:cs typeface="Raleway"/>
                <a:sym typeface="Raleway"/>
              </a:rPr>
              <a:t>Η γνώση των οργανωτικών πολιτικών των εκπαιδευομένων σχετικά με την επαγγελματική βία μπορεί να σας βοηθήσει να συνδέσετε τα σενάρια του παιχνιδιού με τις πραγματικές τους καταστάσεις στο χώρο εργασίας.</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Στυλ Επικοινωνίας: </a:t>
            </a:r>
            <a:r>
              <a:rPr b="0" i="0" lang="lv-LV" sz="1500" u="none" cap="none" strike="noStrike">
                <a:solidFill>
                  <a:srgbClr val="000000"/>
                </a:solidFill>
                <a:latin typeface="Raleway"/>
                <a:ea typeface="Raleway"/>
                <a:cs typeface="Raleway"/>
                <a:sym typeface="Raleway"/>
              </a:rPr>
              <a:t>Πώς προτιμούν να επικοινωνούν; Είναι πιο άνετοι με τις ανοιχτές συζητήσεις ή προτιμούν πιο δομημένες μορφές όπως οι ερωτήσεις και οι απαντήσεις ή οι μικρές ομαδικές συζητήσεις;</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Τεχνολογική επάρκεια: </a:t>
            </a:r>
            <a:r>
              <a:rPr b="0" i="0" lang="lv-LV" sz="1500" u="none" cap="none" strike="noStrike">
                <a:solidFill>
                  <a:srgbClr val="000000"/>
                </a:solidFill>
                <a:latin typeface="Raleway"/>
                <a:ea typeface="Raleway"/>
                <a:cs typeface="Raleway"/>
                <a:sym typeface="Raleway"/>
              </a:rPr>
              <a:t>Εάν χρησιμοποιείτε μια ψηφιακή έκδοση του παιχνιδιού ή οποιοδήποτε άλλο ψηφιακό εργαλείο κατά τη διάρκεια της εκπαίδευσης, είναι σημαντικό να κατανοήσετε το επίπεδο άνεσης τους με την τεχνολογία.</a:t>
            </a:r>
            <a:endParaRPr b="0" i="0" sz="1500" u="none" cap="none" strike="noStrike">
              <a:solidFill>
                <a:srgbClr val="000000"/>
              </a:solidFill>
              <a:latin typeface="Raleway"/>
              <a:ea typeface="Raleway"/>
              <a:cs typeface="Raleway"/>
              <a:sym typeface="Raleway"/>
            </a:endParaRPr>
          </a:p>
        </p:txBody>
      </p:sp>
      <p:grpSp>
        <p:nvGrpSpPr>
          <p:cNvPr id="379" name="Google Shape;379;p61"/>
          <p:cNvGrpSpPr/>
          <p:nvPr/>
        </p:nvGrpSpPr>
        <p:grpSpPr>
          <a:xfrm>
            <a:off x="348945" y="1175218"/>
            <a:ext cx="290237" cy="321991"/>
            <a:chOff x="534570" y="3018006"/>
            <a:chExt cx="290237" cy="321991"/>
          </a:xfrm>
        </p:grpSpPr>
        <p:sp>
          <p:nvSpPr>
            <p:cNvPr id="380" name="Google Shape;38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82" name="Google Shape;382;p61"/>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83" name="Google Shape;383;p61"/>
          <p:cNvGrpSpPr/>
          <p:nvPr/>
        </p:nvGrpSpPr>
        <p:grpSpPr>
          <a:xfrm>
            <a:off x="348945" y="2173743"/>
            <a:ext cx="290237" cy="321991"/>
            <a:chOff x="534570" y="3018006"/>
            <a:chExt cx="290237" cy="321991"/>
          </a:xfrm>
        </p:grpSpPr>
        <p:sp>
          <p:nvSpPr>
            <p:cNvPr id="384" name="Google Shape;384;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6" name="Google Shape;386;p61"/>
          <p:cNvGrpSpPr/>
          <p:nvPr/>
        </p:nvGrpSpPr>
        <p:grpSpPr>
          <a:xfrm>
            <a:off x="348945" y="3248468"/>
            <a:ext cx="290237" cy="321991"/>
            <a:chOff x="534570" y="3018006"/>
            <a:chExt cx="290237" cy="321991"/>
          </a:xfrm>
        </p:grpSpPr>
        <p:sp>
          <p:nvSpPr>
            <p:cNvPr id="387" name="Google Shape;387;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9" name="Google Shape;389;p61"/>
          <p:cNvGrpSpPr/>
          <p:nvPr/>
        </p:nvGrpSpPr>
        <p:grpSpPr>
          <a:xfrm>
            <a:off x="348945" y="4311268"/>
            <a:ext cx="290237" cy="321991"/>
            <a:chOff x="534570" y="3018006"/>
            <a:chExt cx="290237" cy="321991"/>
          </a:xfrm>
        </p:grpSpPr>
        <p:sp>
          <p:nvSpPr>
            <p:cNvPr id="390" name="Google Shape;39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g2523351e7b7_0_92"/>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97" name="Google Shape;397;g2523351e7b7_0_92"/>
          <p:cNvSpPr txBox="1"/>
          <p:nvPr/>
        </p:nvSpPr>
        <p:spPr>
          <a:xfrm>
            <a:off x="827250" y="1753775"/>
            <a:ext cx="7241400" cy="17619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2.</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Επανεξέταση των κανόνων</a:t>
            </a:r>
            <a:endParaRPr b="1" i="0" sz="4200" u="none" cap="none" strike="noStrike">
              <a:solidFill>
                <a:srgbClr val="FFFFFF"/>
              </a:solidFill>
              <a:latin typeface="Raleway"/>
              <a:ea typeface="Raleway"/>
              <a:cs typeface="Raleway"/>
              <a:sym typeface="Raleway"/>
            </a:endParaRPr>
          </a:p>
        </p:txBody>
      </p:sp>
      <p:pic>
        <p:nvPicPr>
          <p:cNvPr id="398" name="Google Shape;398;g2523351e7b7_0_92"/>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99" name="Google Shape;399;g2523351e7b7_0_92"/>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00" name="Google Shape;400;g2523351e7b7_0_92"/>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01" name="Google Shape;401;g2523351e7b7_0_92"/>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02" name="Google Shape;402;g2523351e7b7_0_92"/>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08" name="Google Shape;408;p63"/>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409" name="Google Shape;409;p63"/>
          <p:cNvSpPr txBox="1"/>
          <p:nvPr/>
        </p:nvSpPr>
        <p:spPr>
          <a:xfrm>
            <a:off x="893175" y="8939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Επανεξέταση των κανόνων</a:t>
            </a:r>
            <a:endParaRPr b="1" i="0" sz="2800" u="none" cap="none" strike="noStrike">
              <a:solidFill>
                <a:srgbClr val="FFFFFF"/>
              </a:solidFill>
              <a:latin typeface="Raleway"/>
              <a:ea typeface="Raleway"/>
              <a:cs typeface="Raleway"/>
              <a:sym typeface="Raleway"/>
            </a:endParaRPr>
          </a:p>
        </p:txBody>
      </p:sp>
      <p:sp>
        <p:nvSpPr>
          <p:cNvPr id="410" name="Google Shape;410;p63"/>
          <p:cNvSpPr txBox="1"/>
          <p:nvPr/>
        </p:nvSpPr>
        <p:spPr>
          <a:xfrm>
            <a:off x="736674" y="1645950"/>
            <a:ext cx="7709741"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Φροντίστε να ελέγξετε και να κατανοήσετε διεξοδικά τους κανόνες του παιχνιδιού. </a:t>
            </a:r>
            <a:r>
              <a:rPr b="0" i="0" lang="lv-LV" sz="1500" u="none" cap="none" strike="noStrike">
                <a:solidFill>
                  <a:srgbClr val="000000"/>
                </a:solidFill>
                <a:latin typeface="Raleway"/>
                <a:ea typeface="Raleway"/>
                <a:cs typeface="Raleway"/>
                <a:sym typeface="Raleway"/>
              </a:rPr>
              <a:t>Με αυτόν τον τρόπο, θα είστε έτοιμοι να τα εξηγήσετε με σαφήνεια και να απαντήσετε σε τυχόν ερωτήσεις που μπορεί να έχουν οι συμμετέχοντες. Να θυμάστε ότι ο σκοπός του παιχνιδιού είναι να διευκολύνει τη μάθηση, επομένως η σαφήνεια και η κατανόηση των μηχανισμών του παιχνιδιού είναι κρίσιμες.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Θα βρείτε τους βασικούς κανόνες του παιχνιδιού στο τέλος της παρουσίασης, αλλά μη διστάσετε να προσαρμόσετε, να αυτοσχεδιάσετε ή ακόμα και να τους αλλάξετε εν μέρει ή πλήρως.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Μπορείτε να δημιουργήσετε το δικό σας περιεχόμενο ή να προσαρμόσετε το υπάρχον για τους εκπαιδευόμενους – για παράδειγμα, δημιουργώντας τις δικές σας προβληματικές καταστάσεις ή λύσεις.</a:t>
            </a:r>
            <a:endParaRPr b="0" i="0" sz="1400" u="none" cap="none" strike="noStrike">
              <a:solidFill>
                <a:srgbClr val="000000"/>
              </a:solidFill>
              <a:latin typeface="Arial"/>
              <a:ea typeface="Arial"/>
              <a:cs typeface="Arial"/>
              <a:sym typeface="Arial"/>
            </a:endParaRPr>
          </a:p>
        </p:txBody>
      </p:sp>
      <p:pic>
        <p:nvPicPr>
          <p:cNvPr id="411" name="Google Shape;411;p63"/>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412" name="Google Shape;412;p63"/>
          <p:cNvGrpSpPr/>
          <p:nvPr/>
        </p:nvGrpSpPr>
        <p:grpSpPr>
          <a:xfrm>
            <a:off x="533120" y="1779118"/>
            <a:ext cx="290237" cy="321991"/>
            <a:chOff x="534570" y="3018006"/>
            <a:chExt cx="290237" cy="321991"/>
          </a:xfrm>
        </p:grpSpPr>
        <p:sp>
          <p:nvSpPr>
            <p:cNvPr id="413" name="Google Shape;413;p6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6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g2523351e7b7_0_106"/>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20" name="Google Shape;420;g2523351e7b7_0_106"/>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3.</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Ρύθμιση του περιβάλλοντος</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21" name="Google Shape;421;g2523351e7b7_0_106"/>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22" name="Google Shape;422;g2523351e7b7_0_106"/>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23" name="Google Shape;423;g2523351e7b7_0_106"/>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24" name="Google Shape;424;g2523351e7b7_0_106"/>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25" name="Google Shape;425;g2523351e7b7_0_106"/>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3"/>
          <p:cNvSpPr txBox="1"/>
          <p:nvPr>
            <p:ph type="title"/>
          </p:nvPr>
        </p:nvSpPr>
        <p:spPr>
          <a:xfrm>
            <a:off x="311700" y="984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 name="Google Shape;69;p53"/>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70" name="Google Shape;70;p53"/>
          <p:cNvSpPr txBox="1"/>
          <p:nvPr/>
        </p:nvSpPr>
        <p:spPr>
          <a:xfrm>
            <a:off x="473575" y="920825"/>
            <a:ext cx="7898400" cy="7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lv-LV" sz="3300" u="none" cap="none" strike="noStrike">
                <a:solidFill>
                  <a:srgbClr val="FFFFFF"/>
                </a:solidFill>
                <a:latin typeface="Raleway"/>
                <a:ea typeface="Raleway"/>
                <a:cs typeface="Raleway"/>
                <a:sym typeface="Raleway"/>
              </a:rPr>
              <a:t>Παρακαλώ!</a:t>
            </a:r>
            <a:endParaRPr b="1" i="0" sz="3300" u="none" cap="none" strike="noStrike">
              <a:solidFill>
                <a:srgbClr val="FFFFFF"/>
              </a:solidFill>
              <a:latin typeface="Raleway"/>
              <a:ea typeface="Raleway"/>
              <a:cs typeface="Raleway"/>
              <a:sym typeface="Raleway"/>
            </a:endParaRPr>
          </a:p>
        </p:txBody>
      </p:sp>
      <p:sp>
        <p:nvSpPr>
          <p:cNvPr id="71" name="Google Shape;71;p53"/>
          <p:cNvSpPr txBox="1"/>
          <p:nvPr/>
        </p:nvSpPr>
        <p:spPr>
          <a:xfrm>
            <a:off x="311700" y="1775600"/>
            <a:ext cx="8312100" cy="326394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6689BA"/>
                </a:solidFill>
                <a:latin typeface="Raleway"/>
                <a:ea typeface="Raleway"/>
                <a:cs typeface="Raleway"/>
                <a:sym typeface="Raleway"/>
              </a:rPr>
              <a:t>Είμαστε στην ευχάριστη θέση να σας παρουσιάσουμε το επιτραπέζιο παιχνίδι "Recognize and Act", </a:t>
            </a:r>
            <a:r>
              <a:rPr b="0" i="0" lang="lv-LV" sz="1400" u="none" cap="none" strike="noStrike">
                <a:solidFill>
                  <a:srgbClr val="000000"/>
                </a:solidFill>
                <a:latin typeface="Raleway"/>
                <a:ea typeface="Raleway"/>
                <a:cs typeface="Raleway"/>
                <a:sym typeface="Raleway"/>
              </a:rPr>
              <a:t>ένα καινοτόμο, διαδραστικό εργαλείο σχεδιασμένο ειδικά για την αντιμετώπιση και την καταπολέμηση της επαγγελματικής βίας στον τομέα της HORECA. Αυτό το παιχνίδι ενσωματώνει τις αρχές της βιωματικής μάθησης και την εποικοδομητική μεθοδολογία για να διευκολύνει την κατανόηση της βίας στο χώρο εργασίας, των αιτιών της και αποτελεσματικών στρατηγικών πρόληψης και διαχείρισης.</a:t>
            </a:r>
            <a:endParaRPr/>
          </a:p>
          <a:p>
            <a:pPr indent="0" lvl="0" marL="133350" marR="0" rtl="0" algn="l">
              <a:lnSpc>
                <a:spcPct val="115000"/>
              </a:lnSpc>
              <a:spcBef>
                <a:spcPts val="0"/>
              </a:spcBef>
              <a:spcAft>
                <a:spcPts val="0"/>
              </a:spcAft>
              <a:buClr>
                <a:srgbClr val="000000"/>
              </a:buClr>
              <a:buSzPts val="1600"/>
              <a:buFont typeface="Arial"/>
              <a:buNone/>
            </a:pPr>
            <a:r>
              <a:t/>
            </a:r>
            <a:endParaRPr b="1" i="0" sz="16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400" u="none" cap="none" strike="noStrike">
                <a:solidFill>
                  <a:srgbClr val="000000"/>
                </a:solidFill>
                <a:latin typeface="Raleway"/>
                <a:ea typeface="Raleway"/>
                <a:cs typeface="Raleway"/>
                <a:sym typeface="Raleway"/>
              </a:rPr>
              <a:t>Το παιχνίδι δίνει έμφαση στην ενσυναίσθηση και την κατανόηση από την οπτική γωνία όλων των εμπλεκόμενων μερών. </a:t>
            </a:r>
            <a:r>
              <a:rPr b="0" i="0" lang="lv-LV" sz="1400" u="none" cap="none" strike="noStrike">
                <a:solidFill>
                  <a:srgbClr val="000000"/>
                </a:solidFill>
                <a:latin typeface="Raleway"/>
                <a:ea typeface="Raleway"/>
                <a:cs typeface="Raleway"/>
                <a:sym typeface="Raleway"/>
              </a:rPr>
              <a:t>Αυτή η ολιστική προσέγγιση ενθαρρύνει μια ολοκληρωμένη κατανόηση της πολυπλοκότητας της βίας στο χώρο εργασίας, εξοπλίζοντας εσάς και τους εκπαιδευόμενους με τις απαραίτητες δεξιότητες για να αναγνωρίσετε και να ανταποκριθείτε αποτελεσματικά σε τέτοιες καταστάσεις.</a:t>
            </a:r>
            <a:endParaRPr b="0" i="0" sz="1400" u="none" cap="none" strike="noStrike">
              <a:solidFill>
                <a:srgbClr val="000000"/>
              </a:solidFill>
              <a:latin typeface="Raleway"/>
              <a:ea typeface="Raleway"/>
              <a:cs typeface="Raleway"/>
              <a:sym typeface="Raleway"/>
            </a:endParaRPr>
          </a:p>
        </p:txBody>
      </p:sp>
      <p:pic>
        <p:nvPicPr>
          <p:cNvPr id="72" name="Google Shape;72;p53"/>
          <p:cNvPicPr preferRelativeResize="0"/>
          <p:nvPr/>
        </p:nvPicPr>
        <p:blipFill rotWithShape="1">
          <a:blip r:embed="rId4">
            <a:alphaModFix/>
          </a:blip>
          <a:srcRect b="0" l="0" r="13073" t="26291"/>
          <a:stretch/>
        </p:blipFill>
        <p:spPr>
          <a:xfrm>
            <a:off x="5118250" y="0"/>
            <a:ext cx="4025749" cy="1412375"/>
          </a:xfrm>
          <a:prstGeom prst="rect">
            <a:avLst/>
          </a:prstGeom>
          <a:noFill/>
          <a:ln>
            <a:noFill/>
          </a:ln>
        </p:spPr>
      </p:pic>
      <p:pic>
        <p:nvPicPr>
          <p:cNvPr id="73" name="Google Shape;73;p53"/>
          <p:cNvPicPr preferRelativeResize="0"/>
          <p:nvPr/>
        </p:nvPicPr>
        <p:blipFill rotWithShape="1">
          <a:blip r:embed="rId5">
            <a:alphaModFix/>
          </a:blip>
          <a:srcRect b="-13378" l="-7501" r="12300" t="-20417"/>
          <a:stretch/>
        </p:blipFill>
        <p:spPr>
          <a:xfrm>
            <a:off x="7749600" y="651175"/>
            <a:ext cx="1394401" cy="14123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31" name="Google Shape;431;p65"/>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432" name="Google Shape;432;p65"/>
          <p:cNvSpPr txBox="1"/>
          <p:nvPr/>
        </p:nvSpPr>
        <p:spPr>
          <a:xfrm>
            <a:off x="999775" y="984375"/>
            <a:ext cx="77772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Ρύθμιση του περιβάλλοντος</a:t>
            </a:r>
            <a:endParaRPr b="1" i="0" sz="2800" u="none" cap="none" strike="noStrike">
              <a:solidFill>
                <a:srgbClr val="FFFFFF"/>
              </a:solidFill>
              <a:latin typeface="Raleway"/>
              <a:ea typeface="Raleway"/>
              <a:cs typeface="Raleway"/>
              <a:sym typeface="Raleway"/>
            </a:endParaRPr>
          </a:p>
        </p:txBody>
      </p:sp>
      <p:sp>
        <p:nvSpPr>
          <p:cNvPr id="433" name="Google Shape;433;p65"/>
          <p:cNvSpPr txBox="1"/>
          <p:nvPr/>
        </p:nvSpPr>
        <p:spPr>
          <a:xfrm>
            <a:off x="855075" y="1775125"/>
            <a:ext cx="67878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Είτε το παιχνίδι θα παιχτεί αυτοπροσώπως είτε ψηφιακά, </a:t>
            </a:r>
            <a:r>
              <a:rPr b="1" i="0" lang="lv-LV" sz="1500" u="none" cap="none" strike="noStrike">
                <a:solidFill>
                  <a:srgbClr val="000000"/>
                </a:solidFill>
                <a:latin typeface="Raleway"/>
                <a:ea typeface="Raleway"/>
                <a:cs typeface="Raleway"/>
                <a:sym typeface="Raleway"/>
              </a:rPr>
              <a:t>βεβαιωθείτε ότι το περιβάλλον είναι ιδανικά ρυθμισμένο για την εκπαίδευση.</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Για προσωπικές συνεδρίες, διαμορφώστε τον φυσικό χώρο ώστε να φιλοξενεί άνετα τους συμμετέχοντες και να επιτρέπει την εύκολη μετακίνηση.</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Για τις υβριδικές και ψηφιακές συνεδρίες, εξοικειωθείτε με την πλατφόρμα για να διασφαλίσετε μια ομαλή εμπειρία για όλους τους συμμετέχοντες.</a:t>
            </a:r>
            <a:endParaRPr/>
          </a:p>
        </p:txBody>
      </p:sp>
      <p:pic>
        <p:nvPicPr>
          <p:cNvPr id="434" name="Google Shape;434;p65"/>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435" name="Google Shape;435;p65"/>
          <p:cNvGrpSpPr/>
          <p:nvPr/>
        </p:nvGrpSpPr>
        <p:grpSpPr>
          <a:xfrm>
            <a:off x="683170" y="1888156"/>
            <a:ext cx="290237" cy="321991"/>
            <a:chOff x="534570" y="3018006"/>
            <a:chExt cx="290237" cy="321991"/>
          </a:xfrm>
        </p:grpSpPr>
        <p:sp>
          <p:nvSpPr>
            <p:cNvPr id="436" name="Google Shape;436;p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2523351e7b7_0_12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43" name="Google Shape;443;g2523351e7b7_0_120"/>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4.</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Σχεδιασμός για συζήτηση και ανατροφοδότηση</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44" name="Google Shape;444;g2523351e7b7_0_12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45" name="Google Shape;445;g2523351e7b7_0_12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46" name="Google Shape;446;g2523351e7b7_0_12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47" name="Google Shape;447;g2523351e7b7_0_12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48" name="Google Shape;448;g2523351e7b7_0_12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ph type="title"/>
          </p:nvPr>
        </p:nvSpPr>
        <p:spPr>
          <a:xfrm>
            <a:off x="548475" y="944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54" name="Google Shape;454;p67"/>
          <p:cNvPicPr preferRelativeResize="0"/>
          <p:nvPr/>
        </p:nvPicPr>
        <p:blipFill rotWithShape="1">
          <a:blip r:embed="rId3">
            <a:alphaModFix/>
          </a:blip>
          <a:srcRect b="0" l="0" r="0" t="0"/>
          <a:stretch/>
        </p:blipFill>
        <p:spPr>
          <a:xfrm>
            <a:off x="0" y="0"/>
            <a:ext cx="9144001" cy="1590925"/>
          </a:xfrm>
          <a:prstGeom prst="rect">
            <a:avLst/>
          </a:prstGeom>
          <a:noFill/>
          <a:ln>
            <a:noFill/>
          </a:ln>
        </p:spPr>
      </p:pic>
      <p:sp>
        <p:nvSpPr>
          <p:cNvPr id="455" name="Google Shape;455;p67"/>
          <p:cNvSpPr txBox="1"/>
          <p:nvPr/>
        </p:nvSpPr>
        <p:spPr>
          <a:xfrm>
            <a:off x="894525" y="9449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Σχεδιασμός για συζήτηση και ανατροφοδότηση</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br>
              <a:rPr b="0" i="0" lang="lv-LV" sz="3200" u="none" cap="none" strike="noStrike">
                <a:solidFill>
                  <a:srgbClr val="000000"/>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sp>
        <p:nvSpPr>
          <p:cNvPr id="456" name="Google Shape;456;p67"/>
          <p:cNvSpPr txBox="1"/>
          <p:nvPr/>
        </p:nvSpPr>
        <p:spPr>
          <a:xfrm>
            <a:off x="762975" y="1748775"/>
            <a:ext cx="69063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Προγραμματίστε χρόνο για συζητήσεις και σχόλια εντός του προγράμματος εκπαίδευσης. </a:t>
            </a:r>
            <a:r>
              <a:rPr b="0" i="0" lang="lv-LV" sz="1500" u="none" cap="none" strike="noStrike">
                <a:solidFill>
                  <a:srgbClr val="000000"/>
                </a:solidFill>
                <a:latin typeface="Raleway"/>
                <a:ea typeface="Raleway"/>
                <a:cs typeface="Raleway"/>
                <a:sym typeface="Raleway"/>
              </a:rPr>
              <a:t>Αυτές οι δραστηριότητες είναι κρίσιμες για τη μαθησιακή διαδικασία. Προετοιμάστε μερικές καθοδηγητικές ερωτήσεις ή προτροπές για να διευκολύνετε αυτές τις συζητήσεις, εστιάζοντας στους μαθησιακούς στόχους του παιχνιδιού.</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Η συλλογή σχολίων μετά το παιχνίδι μπορεί να σας βοηθήσει στην αξιολόγηση της αποτελεσματικότητάς του, στη βελτίωση των μελλοντικών επαναλήψεων και στην κατανόηση της μάθησης των συμμετεχόντων. Μπορείτε να λάβετε ανατροφοδότηση όχι μόνο για το περιεχόμενο της εκπαίδευσης, αλλά και για τις στρατηγικές του παιχνιδιού.</a:t>
            </a:r>
            <a:endParaRPr b="0" i="0" sz="1400" u="none" cap="none" strike="noStrike">
              <a:solidFill>
                <a:srgbClr val="000000"/>
              </a:solidFill>
              <a:latin typeface="Arial"/>
              <a:ea typeface="Arial"/>
              <a:cs typeface="Arial"/>
              <a:sym typeface="Arial"/>
            </a:endParaRPr>
          </a:p>
        </p:txBody>
      </p:sp>
      <p:pic>
        <p:nvPicPr>
          <p:cNvPr id="457" name="Google Shape;457;p67"/>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58" name="Google Shape;458;p67"/>
          <p:cNvGrpSpPr/>
          <p:nvPr/>
        </p:nvGrpSpPr>
        <p:grpSpPr>
          <a:xfrm>
            <a:off x="548545" y="1888168"/>
            <a:ext cx="290237" cy="321991"/>
            <a:chOff x="534570" y="3018006"/>
            <a:chExt cx="290237" cy="321991"/>
          </a:xfrm>
        </p:grpSpPr>
        <p:sp>
          <p:nvSpPr>
            <p:cNvPr id="459" name="Google Shape;459;p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66" name="Google Shape;466;p68"/>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467" name="Google Shape;467;p68"/>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Σχεδιασμός για συζήτηση και ανατροφοδότηση - </a:t>
            </a:r>
            <a:r>
              <a:rPr b="1" i="0" lang="lv-LV" sz="2400" u="none" cap="none" strike="noStrike">
                <a:solidFill>
                  <a:srgbClr val="FFFFFF"/>
                </a:solidFill>
                <a:latin typeface="Raleway"/>
                <a:ea typeface="Raleway"/>
                <a:cs typeface="Raleway"/>
                <a:sym typeface="Raleway"/>
              </a:rPr>
              <a:t>μέθοδοι</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br>
              <a:rPr b="0" i="0" lang="lv-LV" sz="3200" u="none" cap="none" strike="noStrike">
                <a:solidFill>
                  <a:srgbClr val="000000"/>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sp>
        <p:nvSpPr>
          <p:cNvPr id="468" name="Google Shape;468;p68"/>
          <p:cNvSpPr txBox="1"/>
          <p:nvPr/>
        </p:nvSpPr>
        <p:spPr>
          <a:xfrm>
            <a:off x="565650" y="1671425"/>
            <a:ext cx="75903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Έρευνα ή ερωτηματολόγιο: </a:t>
            </a:r>
            <a:r>
              <a:rPr b="0" i="0" lang="lv-LV" sz="1500" u="none" cap="none" strike="noStrike">
                <a:solidFill>
                  <a:srgbClr val="000000"/>
                </a:solidFill>
                <a:latin typeface="Raleway"/>
                <a:ea typeface="Raleway"/>
                <a:cs typeface="Raleway"/>
                <a:sym typeface="Raleway"/>
              </a:rPr>
              <a:t>Σχεδιάστε ένα ερωτηματολόγιο μετά την εκπαίδευση για να αξιολογήσετε τις εμπειρίες των συμμετεχόντων με το παιχνίδι, την αντιληπτή αξία της εκπαίδευσης, και την εφαρμογή των μαθησιακών στρατηγικών στο εργασιακό τους περιβάλλον. Μπορείτε να χρησιμοποιήσετε ψηφιακά εργαλεία όπως το Google Forms ή το SurveyMonkey, ή να δημιουργήσετε ένα φυσικό ερωτηματολόγιο.</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Ομαδική Συζήτηση: </a:t>
            </a:r>
            <a:r>
              <a:rPr b="0" i="0" lang="lv-LV" sz="1500" u="none" cap="none" strike="noStrike">
                <a:solidFill>
                  <a:srgbClr val="000000"/>
                </a:solidFill>
                <a:latin typeface="Raleway"/>
                <a:ea typeface="Raleway"/>
                <a:cs typeface="Raleway"/>
                <a:sym typeface="Raleway"/>
              </a:rPr>
              <a:t>Προγραμματίστε μια συνεδρία ανασκόπησης μετά το παιχνίδι. Καλέστε τους συμμετέχοντες να μοιραστούν τις εμπειρίες τους, τα κύρια διδάγματα που αποκόμισαν, και τυχόν προτάσεις για βελτίωση. Οργανώστε τη συζήτηση με βάση συγκεκριμένες προτροπές ή ερωτήσεις ανοιχτού τύπου.</a:t>
            </a:r>
            <a:endParaRPr b="0" i="0" sz="1500" u="none" cap="none" strike="noStrike">
              <a:solidFill>
                <a:srgbClr val="000000"/>
              </a:solidFill>
              <a:latin typeface="Raleway"/>
              <a:ea typeface="Raleway"/>
              <a:cs typeface="Raleway"/>
              <a:sym typeface="Raleway"/>
            </a:endParaRPr>
          </a:p>
        </p:txBody>
      </p:sp>
      <p:pic>
        <p:nvPicPr>
          <p:cNvPr id="469" name="Google Shape;469;p68"/>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70" name="Google Shape;470;p68"/>
          <p:cNvGrpSpPr/>
          <p:nvPr/>
        </p:nvGrpSpPr>
        <p:grpSpPr>
          <a:xfrm>
            <a:off x="405545" y="1769768"/>
            <a:ext cx="290237" cy="321991"/>
            <a:chOff x="534570" y="3018006"/>
            <a:chExt cx="290237" cy="321991"/>
          </a:xfrm>
        </p:grpSpPr>
        <p:sp>
          <p:nvSpPr>
            <p:cNvPr id="471" name="Google Shape;471;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3" name="Google Shape;473;p68"/>
          <p:cNvGrpSpPr/>
          <p:nvPr/>
        </p:nvGrpSpPr>
        <p:grpSpPr>
          <a:xfrm>
            <a:off x="405545" y="3364668"/>
            <a:ext cx="290237" cy="321991"/>
            <a:chOff x="534570" y="3018006"/>
            <a:chExt cx="290237" cy="321991"/>
          </a:xfrm>
        </p:grpSpPr>
        <p:sp>
          <p:nvSpPr>
            <p:cNvPr id="474" name="Google Shape;474;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523351e7b7_0_141"/>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81" name="Google Shape;481;g2523351e7b7_0_141"/>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482" name="Google Shape;482;g2523351e7b7_0_141"/>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Σχεδιασμός για συζήτηση και ανατροφοδότηση - </a:t>
            </a:r>
            <a:r>
              <a:rPr b="1" i="0" lang="lv-LV" sz="2400" u="none" cap="none" strike="noStrike">
                <a:solidFill>
                  <a:srgbClr val="FFFFFF"/>
                </a:solidFill>
                <a:latin typeface="Raleway"/>
                <a:ea typeface="Raleway"/>
                <a:cs typeface="Raleway"/>
                <a:sym typeface="Raleway"/>
              </a:rPr>
              <a:t>μέθοδοι</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br>
              <a:rPr b="0" i="0" lang="lv-LV" sz="3200" u="none" cap="none" strike="noStrike">
                <a:solidFill>
                  <a:srgbClr val="000000"/>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sp>
        <p:nvSpPr>
          <p:cNvPr id="483" name="Google Shape;483;g2523351e7b7_0_141"/>
          <p:cNvSpPr txBox="1"/>
          <p:nvPr/>
        </p:nvSpPr>
        <p:spPr>
          <a:xfrm>
            <a:off x="565650" y="1671425"/>
            <a:ext cx="72747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Ατομικές Συνεντεύξεις: </a:t>
            </a:r>
            <a:r>
              <a:rPr b="0" i="0" lang="lv-LV" sz="1500" u="none" cap="none" strike="noStrike">
                <a:solidFill>
                  <a:schemeClr val="dk1"/>
                </a:solidFill>
                <a:latin typeface="Raleway"/>
                <a:ea typeface="Raleway"/>
                <a:cs typeface="Raleway"/>
                <a:sym typeface="Raleway"/>
              </a:rPr>
              <a:t>Πραγματοποιήστε ατομικές συνεντεύξεις με τους συμμετέχοντες. Αυτό μπορεί να προσφέρει πιο εμπεριστατωμένη ανατροφοδότηση και να δώσει στους συμμετέχοντες την ευκαιρία να μοιραστούν σκέψεις που μπορεί να μην αισθάνονται άνετα να εκφράσουν σε μια ομαδική ρύθμιση.</a:t>
            </a:r>
            <a:endParaRPr/>
          </a:p>
          <a:p>
            <a:pPr indent="0" lvl="0" marL="133350" marR="0" rtl="0" algn="l">
              <a:lnSpc>
                <a:spcPct val="115000"/>
              </a:lnSpc>
              <a:spcBef>
                <a:spcPts val="0"/>
              </a:spcBef>
              <a:spcAft>
                <a:spcPts val="0"/>
              </a:spcAft>
              <a:buClr>
                <a:schemeClr val="dk1"/>
              </a:buClr>
              <a:buSzPts val="1500"/>
              <a:buFont typeface="Arial"/>
              <a:buNone/>
            </a:pPr>
            <a:r>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Αυτοστοχασμός: </a:t>
            </a:r>
            <a:r>
              <a:rPr b="0" i="0" lang="lv-LV" sz="1500" u="none" cap="none" strike="noStrike">
                <a:solidFill>
                  <a:schemeClr val="dk1"/>
                </a:solidFill>
                <a:latin typeface="Raleway"/>
                <a:ea typeface="Raleway"/>
                <a:cs typeface="Raleway"/>
                <a:sym typeface="Raleway"/>
              </a:rPr>
              <a:t>Ζητήστε από τους συμμετέχοντες να γράψουν έναν σύντομο προβληματισμό σχετικά με τις εμπειρίες τους παίζοντας το παιχνίδι και τι έμαθαν. Αυτό μπορεί να τους βοηθήσει να εσωτερικεύσουν τις γνώσεις που αποκτήθηκαν και να σας παράσχουν πολύτιμες πληροφορίες για τη μαθησιακή τους διαδικασία.</a:t>
            </a:r>
            <a:endParaRPr b="0" i="0" sz="1500" u="none" cap="none" strike="noStrike">
              <a:solidFill>
                <a:srgbClr val="000000"/>
              </a:solidFill>
              <a:latin typeface="Raleway"/>
              <a:ea typeface="Raleway"/>
              <a:cs typeface="Raleway"/>
              <a:sym typeface="Raleway"/>
            </a:endParaRPr>
          </a:p>
        </p:txBody>
      </p:sp>
      <p:pic>
        <p:nvPicPr>
          <p:cNvPr id="484" name="Google Shape;484;g2523351e7b7_0_141"/>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85" name="Google Shape;485;g2523351e7b7_0_141"/>
          <p:cNvGrpSpPr/>
          <p:nvPr/>
        </p:nvGrpSpPr>
        <p:grpSpPr>
          <a:xfrm>
            <a:off x="405545" y="1769768"/>
            <a:ext cx="290237" cy="321991"/>
            <a:chOff x="534570" y="3018006"/>
            <a:chExt cx="290237" cy="321991"/>
          </a:xfrm>
        </p:grpSpPr>
        <p:sp>
          <p:nvSpPr>
            <p:cNvPr id="486" name="Google Shape;486;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8" name="Google Shape;488;g2523351e7b7_0_141"/>
          <p:cNvGrpSpPr/>
          <p:nvPr/>
        </p:nvGrpSpPr>
        <p:grpSpPr>
          <a:xfrm>
            <a:off x="405545" y="3101568"/>
            <a:ext cx="290237" cy="321991"/>
            <a:chOff x="534570" y="3018006"/>
            <a:chExt cx="290237" cy="321991"/>
          </a:xfrm>
        </p:grpSpPr>
        <p:sp>
          <p:nvSpPr>
            <p:cNvPr id="489" name="Google Shape;489;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0"/>
          <p:cNvSpPr txBox="1"/>
          <p:nvPr>
            <p:ph type="title"/>
          </p:nvPr>
        </p:nvSpPr>
        <p:spPr>
          <a:xfrm>
            <a:off x="311700" y="800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96" name="Google Shape;496;p70"/>
          <p:cNvPicPr preferRelativeResize="0"/>
          <p:nvPr/>
        </p:nvPicPr>
        <p:blipFill rotWithShape="1">
          <a:blip r:embed="rId3">
            <a:alphaModFix/>
          </a:blip>
          <a:srcRect b="0" l="0" r="0" t="0"/>
          <a:stretch/>
        </p:blipFill>
        <p:spPr>
          <a:xfrm>
            <a:off x="0" y="0"/>
            <a:ext cx="9144001" cy="1446225"/>
          </a:xfrm>
          <a:prstGeom prst="rect">
            <a:avLst/>
          </a:prstGeom>
          <a:noFill/>
          <a:ln>
            <a:noFill/>
          </a:ln>
        </p:spPr>
      </p:pic>
      <p:sp>
        <p:nvSpPr>
          <p:cNvPr id="497" name="Google Shape;497;p70"/>
          <p:cNvSpPr txBox="1"/>
          <p:nvPr/>
        </p:nvSpPr>
        <p:spPr>
          <a:xfrm>
            <a:off x="789275" y="800200"/>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Σχεδιασμός για συζήτηση και ανατροφοδότηση</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br>
              <a:rPr b="0" i="0" lang="lv-LV" sz="3200" u="none" cap="none" strike="noStrike">
                <a:solidFill>
                  <a:srgbClr val="000000"/>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sp>
        <p:nvSpPr>
          <p:cNvPr id="498" name="Google Shape;498;p70"/>
          <p:cNvSpPr txBox="1"/>
          <p:nvPr/>
        </p:nvSpPr>
        <p:spPr>
          <a:xfrm>
            <a:off x="627400" y="1577775"/>
            <a:ext cx="7541700"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Ηλεκτρονικές πλατφόρμες σχολίων: </a:t>
            </a:r>
            <a:r>
              <a:rPr b="0" i="0" lang="lv-LV" sz="1500" u="none" cap="none" strike="noStrike">
                <a:solidFill>
                  <a:srgbClr val="000000"/>
                </a:solidFill>
                <a:latin typeface="Raleway"/>
                <a:ea typeface="Raleway"/>
                <a:cs typeface="Raleway"/>
                <a:sym typeface="Raleway"/>
              </a:rPr>
              <a:t>Εάν η εκπαίδευσή σας έχει ψηφιακό στοιχείο, σκεφτείτε να χρησιμοποιήσετε διαδικτυακές πλατφόρμες σχολίων, όπου οι συμμετέχοντες μπορούν να αφήσουν τα σχόλιά τους και να βαθμολογήσουν την εκπαίδευση.</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Παρατήρηση: </a:t>
            </a:r>
            <a:r>
              <a:rPr b="0" i="0" lang="lv-LV" sz="1500" u="none" cap="none" strike="noStrike">
                <a:solidFill>
                  <a:srgbClr val="000000"/>
                </a:solidFill>
                <a:latin typeface="Raleway"/>
                <a:ea typeface="Raleway"/>
                <a:cs typeface="Raleway"/>
                <a:sym typeface="Raleway"/>
              </a:rPr>
              <a:t>Ως προπονητής, σημειώστε τη δυναμική κατά τη διάρκεια του παιχνιδιού. Ασχολήθηκαν οι συμμετέχοντες; Έδειχναν να κατανοούν τα σενάρια και τις στρατηγικές; Αυτό μπορεί να παρέχει πληροφορίες για την αποτελεσματικότητα του παιχνιδιού.</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Προ και μετά τεστ: </a:t>
            </a:r>
            <a:r>
              <a:rPr b="0" i="0" lang="lv-LV" sz="1500" u="none" cap="none" strike="noStrike">
                <a:solidFill>
                  <a:srgbClr val="000000"/>
                </a:solidFill>
                <a:latin typeface="Raleway"/>
                <a:ea typeface="Raleway"/>
                <a:cs typeface="Raleway"/>
                <a:sym typeface="Raleway"/>
              </a:rPr>
              <a:t>Αξιολογήστε τις γνώσεις των συμμετεχόντων πριν και μετά το παιχνίδι για να μετρήσετε τα μαθησιακά αποτελέσματα. Αυτό μπορεί να γίνει μέσω κουίζ ή ερωτήσεων σύντομης απάντησης.</a:t>
            </a:r>
            <a:endParaRPr/>
          </a:p>
        </p:txBody>
      </p:sp>
      <p:pic>
        <p:nvPicPr>
          <p:cNvPr id="499" name="Google Shape;499;p70"/>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00" name="Google Shape;500;p70"/>
          <p:cNvGrpSpPr/>
          <p:nvPr/>
        </p:nvGrpSpPr>
        <p:grpSpPr>
          <a:xfrm>
            <a:off x="405545" y="1703981"/>
            <a:ext cx="290237" cy="321991"/>
            <a:chOff x="534570" y="3018006"/>
            <a:chExt cx="290237" cy="321991"/>
          </a:xfrm>
        </p:grpSpPr>
        <p:sp>
          <p:nvSpPr>
            <p:cNvPr id="501" name="Google Shape;501;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3" name="Google Shape;503;p70"/>
          <p:cNvGrpSpPr/>
          <p:nvPr/>
        </p:nvGrpSpPr>
        <p:grpSpPr>
          <a:xfrm>
            <a:off x="436489" y="3023543"/>
            <a:ext cx="290237" cy="321991"/>
            <a:chOff x="534570" y="3018006"/>
            <a:chExt cx="290237" cy="321991"/>
          </a:xfrm>
        </p:grpSpPr>
        <p:sp>
          <p:nvSpPr>
            <p:cNvPr id="504" name="Google Shape;504;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6" name="Google Shape;506;p70"/>
          <p:cNvGrpSpPr/>
          <p:nvPr/>
        </p:nvGrpSpPr>
        <p:grpSpPr>
          <a:xfrm>
            <a:off x="405614" y="4343105"/>
            <a:ext cx="290237" cy="321991"/>
            <a:chOff x="534570" y="3018006"/>
            <a:chExt cx="290237" cy="321991"/>
          </a:xfrm>
        </p:grpSpPr>
        <p:sp>
          <p:nvSpPr>
            <p:cNvPr id="507" name="Google Shape;507;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523351e7b7_0_167"/>
          <p:cNvSpPr txBox="1"/>
          <p:nvPr>
            <p:ph type="title"/>
          </p:nvPr>
        </p:nvSpPr>
        <p:spPr>
          <a:xfrm>
            <a:off x="311700" y="1379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14" name="Google Shape;514;g2523351e7b7_0_167"/>
          <p:cNvPicPr preferRelativeResize="0"/>
          <p:nvPr/>
        </p:nvPicPr>
        <p:blipFill rotWithShape="1">
          <a:blip r:embed="rId3">
            <a:alphaModFix/>
          </a:blip>
          <a:srcRect b="0" l="0" r="0" t="0"/>
          <a:stretch/>
        </p:blipFill>
        <p:spPr>
          <a:xfrm>
            <a:off x="0" y="0"/>
            <a:ext cx="9144001" cy="2025049"/>
          </a:xfrm>
          <a:prstGeom prst="rect">
            <a:avLst/>
          </a:prstGeom>
          <a:noFill/>
          <a:ln>
            <a:noFill/>
          </a:ln>
        </p:spPr>
      </p:pic>
      <p:sp>
        <p:nvSpPr>
          <p:cNvPr id="515" name="Google Shape;515;g2523351e7b7_0_167"/>
          <p:cNvSpPr txBox="1"/>
          <p:nvPr/>
        </p:nvSpPr>
        <p:spPr>
          <a:xfrm>
            <a:off x="789275" y="1379025"/>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Σχεδιασμός για συζήτηση και ανατροφοδότηση</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br>
              <a:rPr b="0" i="0" lang="lv-LV" sz="3200" u="none" cap="none" strike="noStrike">
                <a:solidFill>
                  <a:srgbClr val="000000"/>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sp>
        <p:nvSpPr>
          <p:cNvPr id="516" name="Google Shape;516;g2523351e7b7_0_167"/>
          <p:cNvSpPr txBox="1"/>
          <p:nvPr/>
        </p:nvSpPr>
        <p:spPr>
          <a:xfrm>
            <a:off x="627400" y="2156600"/>
            <a:ext cx="71601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Πλαίσιο σχολίων: </a:t>
            </a:r>
            <a:r>
              <a:rPr b="0" i="0" lang="lv-LV" sz="1500" u="none" cap="none" strike="noStrike">
                <a:solidFill>
                  <a:schemeClr val="dk1"/>
                </a:solidFill>
                <a:latin typeface="Raleway"/>
                <a:ea typeface="Raleway"/>
                <a:cs typeface="Raleway"/>
                <a:sym typeface="Raleway"/>
              </a:rPr>
              <a:t>Εάν προτιμάται η ανωνυμία, ένα φυσικό ή ψηφιακό πλαίσιο σχολίων όπου οι συμμετέχοντες μπορούν να υποβάλλουν τα σχόλια ή τις προτάσεις τους μπορεί να είναι χρήσιμο.</a:t>
            </a:r>
            <a:endParaRPr/>
          </a:p>
          <a:p>
            <a:pPr indent="0" lvl="0" marL="133350" marR="0" rtl="0" algn="l">
              <a:lnSpc>
                <a:spcPct val="115000"/>
              </a:lnSpc>
              <a:spcBef>
                <a:spcPts val="0"/>
              </a:spcBef>
              <a:spcAft>
                <a:spcPts val="0"/>
              </a:spcAft>
              <a:buClr>
                <a:schemeClr val="dk1"/>
              </a:buClr>
              <a:buSzPts val="1500"/>
              <a:buFont typeface="Arial"/>
              <a:buNone/>
            </a:pPr>
            <a:r>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Ανατροφοδότηση από ομοτίμους: </a:t>
            </a:r>
            <a:r>
              <a:rPr b="0" i="0" lang="lv-LV" sz="1500" u="none" cap="none" strike="noStrike">
                <a:solidFill>
                  <a:schemeClr val="dk1"/>
                </a:solidFill>
                <a:latin typeface="Raleway"/>
                <a:ea typeface="Raleway"/>
                <a:cs typeface="Raleway"/>
                <a:sym typeface="Raleway"/>
              </a:rPr>
              <a:t>Σε μικρές ομάδες, ζητήστε από τους συμμετέχοντες να μοιραστούν σχόλια μεταξύ τους σχετικά με την απόδοση του παιχνιδιού, την ομαδική εργασία και τις στρατηγικές που έχουν μάθει. Στη συνέχεια, μπορούν να συνοψίσουν τα σχόλια για να μοιραστούν με τη μεγαλύτερη ομάδα ή τον εκπαιδευτή.</a:t>
            </a:r>
            <a:endParaRPr b="0" i="0" sz="1500" u="none" cap="none" strike="noStrike">
              <a:solidFill>
                <a:srgbClr val="000000"/>
              </a:solidFill>
              <a:latin typeface="Raleway"/>
              <a:ea typeface="Raleway"/>
              <a:cs typeface="Raleway"/>
              <a:sym typeface="Raleway"/>
            </a:endParaRPr>
          </a:p>
        </p:txBody>
      </p:sp>
      <p:pic>
        <p:nvPicPr>
          <p:cNvPr id="517" name="Google Shape;517;g2523351e7b7_0_167"/>
          <p:cNvPicPr preferRelativeResize="0"/>
          <p:nvPr/>
        </p:nvPicPr>
        <p:blipFill rotWithShape="1">
          <a:blip r:embed="rId4">
            <a:alphaModFix/>
          </a:blip>
          <a:srcRect b="0" l="0" r="0" t="21017"/>
          <a:stretch/>
        </p:blipFill>
        <p:spPr>
          <a:xfrm>
            <a:off x="5279625" y="0"/>
            <a:ext cx="3864375" cy="1262850"/>
          </a:xfrm>
          <a:prstGeom prst="rect">
            <a:avLst/>
          </a:prstGeom>
          <a:noFill/>
          <a:ln>
            <a:noFill/>
          </a:ln>
        </p:spPr>
      </p:pic>
      <p:grpSp>
        <p:nvGrpSpPr>
          <p:cNvPr id="518" name="Google Shape;518;g2523351e7b7_0_167"/>
          <p:cNvGrpSpPr/>
          <p:nvPr/>
        </p:nvGrpSpPr>
        <p:grpSpPr>
          <a:xfrm>
            <a:off x="405545" y="2282806"/>
            <a:ext cx="290237" cy="321991"/>
            <a:chOff x="534570" y="3018006"/>
            <a:chExt cx="290237" cy="321991"/>
          </a:xfrm>
        </p:grpSpPr>
        <p:sp>
          <p:nvSpPr>
            <p:cNvPr id="519" name="Google Shape;519;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g2523351e7b7_0_167"/>
          <p:cNvGrpSpPr/>
          <p:nvPr/>
        </p:nvGrpSpPr>
        <p:grpSpPr>
          <a:xfrm>
            <a:off x="401280" y="3330555"/>
            <a:ext cx="290237" cy="321991"/>
            <a:chOff x="534570" y="3018006"/>
            <a:chExt cx="290237" cy="321991"/>
          </a:xfrm>
        </p:grpSpPr>
        <p:sp>
          <p:nvSpPr>
            <p:cNvPr id="522" name="Google Shape;522;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2523351e7b7_0_184"/>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529" name="Google Shape;529;g2523351e7b7_0_184"/>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5.</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Παίζοντας με διευθυντές</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530" name="Google Shape;530;g2523351e7b7_0_184"/>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531" name="Google Shape;531;g2523351e7b7_0_184"/>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532" name="Google Shape;532;g2523351e7b7_0_184"/>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533" name="Google Shape;533;g2523351e7b7_0_184"/>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534" name="Google Shape;534;g2523351e7b7_0_184"/>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type="title"/>
          </p:nvPr>
        </p:nvSpPr>
        <p:spPr>
          <a:xfrm>
            <a:off x="623400" y="568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40" name="Google Shape;540;p73"/>
          <p:cNvPicPr preferRelativeResize="0"/>
          <p:nvPr/>
        </p:nvPicPr>
        <p:blipFill rotWithShape="1">
          <a:blip r:embed="rId3">
            <a:alphaModFix/>
          </a:blip>
          <a:srcRect b="0" l="0" r="0" t="0"/>
          <a:stretch/>
        </p:blipFill>
        <p:spPr>
          <a:xfrm>
            <a:off x="0" y="0"/>
            <a:ext cx="9144001" cy="1214949"/>
          </a:xfrm>
          <a:prstGeom prst="rect">
            <a:avLst/>
          </a:prstGeom>
          <a:noFill/>
          <a:ln>
            <a:noFill/>
          </a:ln>
        </p:spPr>
      </p:pic>
      <p:sp>
        <p:nvSpPr>
          <p:cNvPr id="541" name="Google Shape;541;p73"/>
          <p:cNvSpPr txBox="1"/>
          <p:nvPr/>
        </p:nvSpPr>
        <p:spPr>
          <a:xfrm>
            <a:off x="1007550" y="5689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Παίζοντας με τους διευθυντές</a:t>
            </a:r>
            <a:endParaRPr b="1" i="0" sz="2800" u="none" cap="none" strike="noStrike">
              <a:solidFill>
                <a:srgbClr val="FFFFFF"/>
              </a:solidFill>
              <a:latin typeface="Arial"/>
              <a:ea typeface="Arial"/>
              <a:cs typeface="Arial"/>
              <a:sym typeface="Arial"/>
            </a:endParaRPr>
          </a:p>
        </p:txBody>
      </p:sp>
      <p:sp>
        <p:nvSpPr>
          <p:cNvPr id="542" name="Google Shape;542;p73"/>
          <p:cNvSpPr txBox="1"/>
          <p:nvPr/>
        </p:nvSpPr>
        <p:spPr>
          <a:xfrm>
            <a:off x="847025" y="1400100"/>
            <a:ext cx="7440600" cy="37434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800"/>
              <a:buFont typeface="Arial"/>
              <a:buNone/>
            </a:pPr>
            <a:r>
              <a:rPr b="1" i="0" lang="lv-LV" sz="1800" u="none" cap="none" strike="noStrike">
                <a:solidFill>
                  <a:srgbClr val="6689BA"/>
                </a:solidFill>
                <a:latin typeface="Raleway"/>
                <a:ea typeface="Raleway"/>
                <a:cs typeface="Raleway"/>
                <a:sym typeface="Raleway"/>
              </a:rPr>
              <a:t>Το να παίξετε ένα επιτραπέζιο παιχνίδι όπως το "Recognize and Act" σε ένα εκπαιδευτικό περιβάλλον με τους διαχειριστές της HORECA μπορεί σίγουρα να παρουσιάσει μερικές μοναδικές προκλήσεις και ζητήματα.</a:t>
            </a:r>
            <a:r>
              <a:rPr b="1" i="0" lang="lv-LV" sz="1500" u="none" cap="none" strike="noStrike">
                <a:solidFill>
                  <a:srgbClr val="6689BA"/>
                </a:solidFill>
                <a:latin typeface="Raleway"/>
                <a:ea typeface="Raleway"/>
                <a:cs typeface="Raleway"/>
                <a:sym typeface="Raleway"/>
              </a:rPr>
              <a:t> </a:t>
            </a:r>
            <a:endParaRPr b="1" i="0" sz="15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br>
              <a:rPr b="1" i="0" lang="lv-LV" sz="1500" u="none" cap="none" strike="noStrike">
                <a:solidFill>
                  <a:srgbClr val="6689BA"/>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Ακολουθούν ορισμένα σημεία που πρέπει να έχει υπόψη ένας προπονητής:</a:t>
            </a:r>
            <a:br>
              <a:rPr b="1" i="0" lang="lv-LV" sz="1500" u="none" cap="none" strike="noStrike">
                <a:solidFill>
                  <a:schemeClr val="dk1"/>
                </a:solidFill>
                <a:latin typeface="Raleway"/>
                <a:ea typeface="Raleway"/>
                <a:cs typeface="Raleway"/>
                <a:sym typeface="Raleway"/>
              </a:rPr>
            </a:br>
            <a:endParaRPr b="0" i="0" sz="1400" u="none" cap="none" strike="noStrike">
              <a:solidFill>
                <a:schemeClr val="dk1"/>
              </a:solidFill>
              <a:latin typeface="Arial"/>
              <a:ea typeface="Arial"/>
              <a:cs typeface="Arial"/>
              <a:sym typeface="Arial"/>
            </a:endParaRPr>
          </a:p>
          <a:p>
            <a:pPr indent="-342900" lvl="0" marL="47625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Ιεραρχία</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Ανταγωνισμός</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Διαφορετικά Στυλ Μάθησης</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Ευαίσθητα Θέματα</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Χρονικοί περιορισμοί</a:t>
            </a:r>
            <a:endParaRPr b="0" i="0" sz="15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190500" lvl="0" marL="4191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543" name="Google Shape;543;p73"/>
          <p:cNvSpPr txBox="1"/>
          <p:nvPr/>
        </p:nvSpPr>
        <p:spPr>
          <a:xfrm>
            <a:off x="3765974" y="3399594"/>
            <a:ext cx="3262500" cy="1477500"/>
          </a:xfrm>
          <a:prstGeom prst="rect">
            <a:avLst/>
          </a:prstGeom>
          <a:noFill/>
          <a:ln>
            <a:noFill/>
          </a:ln>
        </p:spPr>
        <p:txBody>
          <a:bodyPr anchorCtr="0" anchor="t" bIns="91425" lIns="91425" spcFirstLastPara="1" rIns="91425" wrap="square" tIns="91425">
            <a:spAutoFit/>
          </a:bodyPr>
          <a:lstStyle/>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Εφαρμογή πραγματικής ζωής:</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Αμυντικότητα:</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Πολιτιστικός προβληματισμός</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Εμπιστευτικότητα</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Ακολουθω</a:t>
            </a:r>
            <a:endParaRPr b="0" i="0" sz="1400" u="none" cap="none" strike="noStrike">
              <a:solidFill>
                <a:srgbClr val="000000"/>
              </a:solidFill>
              <a:latin typeface="Arial"/>
              <a:ea typeface="Arial"/>
              <a:cs typeface="Arial"/>
              <a:sym typeface="Arial"/>
            </a:endParaRPr>
          </a:p>
        </p:txBody>
      </p:sp>
      <p:grpSp>
        <p:nvGrpSpPr>
          <p:cNvPr id="544" name="Google Shape;544;p73"/>
          <p:cNvGrpSpPr/>
          <p:nvPr/>
        </p:nvGrpSpPr>
        <p:grpSpPr>
          <a:xfrm>
            <a:off x="623470" y="2719706"/>
            <a:ext cx="290237" cy="321991"/>
            <a:chOff x="534570" y="3018006"/>
            <a:chExt cx="290237" cy="321991"/>
          </a:xfrm>
        </p:grpSpPr>
        <p:sp>
          <p:nvSpPr>
            <p:cNvPr id="545" name="Google Shape;545;p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47" name="Google Shape;547;p73"/>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4"/>
          <p:cNvSpPr txBox="1"/>
          <p:nvPr>
            <p:ph type="title"/>
          </p:nvPr>
        </p:nvSpPr>
        <p:spPr>
          <a:xfrm>
            <a:off x="3117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53" name="Google Shape;553;p74"/>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554" name="Google Shape;554;p74"/>
          <p:cNvSpPr txBox="1"/>
          <p:nvPr/>
        </p:nvSpPr>
        <p:spPr>
          <a:xfrm>
            <a:off x="6813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Για Διευθυντές</a:t>
            </a:r>
            <a:endParaRPr b="1" i="0" sz="2800" u="none" cap="none" strike="noStrike">
              <a:solidFill>
                <a:srgbClr val="FFFFFF"/>
              </a:solidFill>
              <a:latin typeface="Arial"/>
              <a:ea typeface="Arial"/>
              <a:cs typeface="Arial"/>
              <a:sym typeface="Arial"/>
            </a:endParaRPr>
          </a:p>
        </p:txBody>
      </p:sp>
      <p:sp>
        <p:nvSpPr>
          <p:cNvPr id="555" name="Google Shape;555;p74"/>
          <p:cNvSpPr txBox="1"/>
          <p:nvPr/>
        </p:nvSpPr>
        <p:spPr>
          <a:xfrm>
            <a:off x="506300" y="1485675"/>
            <a:ext cx="8054700" cy="315775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Ιεραρχία: </a:t>
            </a:r>
            <a:r>
              <a:rPr b="0" i="0" lang="lv-LV" sz="1400" u="none" cap="none" strike="noStrike">
                <a:solidFill>
                  <a:srgbClr val="000000"/>
                </a:solidFill>
                <a:latin typeface="Raleway"/>
                <a:ea typeface="Raleway"/>
                <a:cs typeface="Raleway"/>
                <a:sym typeface="Raleway"/>
              </a:rPr>
              <a:t>Όταν διαχειρίζεστε μια ομάδα διευθυντών, υπάρχει πιθανότητα να αντιμετωπίσετε προϋπάρχουσες ιεραρχικές σχέσεις βάσει των θέσεών τους στον οργανισμό. Είναι κρίσιμης σημασίας να δημιουργήσετε ένα περιβάλλον όπου όλοι νιώθουν άνετα και ενθαρρύνονται να συμμετάσχουν ενεργά.</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Ανταγωνιστικότητα: </a:t>
            </a:r>
            <a:r>
              <a:rPr b="0" i="0" lang="lv-LV" sz="1400" u="none" cap="none" strike="noStrike">
                <a:solidFill>
                  <a:srgbClr val="000000"/>
                </a:solidFill>
                <a:latin typeface="Raleway"/>
                <a:ea typeface="Raleway"/>
                <a:cs typeface="Raleway"/>
                <a:sym typeface="Raleway"/>
              </a:rPr>
              <a:t>Είναι γνωστό ότι οι διευθυντές μπορούν να είναι ανταγωνιστικοί. Αυτό μπορεί να είναι διπλωματικό, καθώς μπορεί να προωθήσει τη δέσμευση, αλλά μπορεί επίσης να καταλήξει σε κάποιους να επικεντρώνονται περισσότερο στη νίκη παρά στη μάθηση.</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Διαφορετικά Στυλ Μάθησης: </a:t>
            </a:r>
            <a:r>
              <a:rPr b="0" i="0" lang="lv-LV" sz="1400" u="none" cap="none" strike="noStrike">
                <a:solidFill>
                  <a:srgbClr val="000000"/>
                </a:solidFill>
                <a:latin typeface="Raleway"/>
                <a:ea typeface="Raleway"/>
                <a:cs typeface="Raleway"/>
                <a:sym typeface="Raleway"/>
              </a:rPr>
              <a:t>Κάθε άτομο έχει τον δικό του τρόπο μάθησης. Ενώ κάποιοι μπορεί να προτιμούν οπτικά μέσα, άλλοι μπορεί να επωφελούνται περισσότερο από διαλόγους. Είναι σημαντικό να προσφέρετε ποικίλες διδακτικές τεχνικές για να καλύψετε αυτές τις διαφορές.</a:t>
            </a:r>
            <a:endParaRPr b="0" i="0" sz="1200" u="none" cap="none" strike="noStrike">
              <a:solidFill>
                <a:srgbClr val="000000"/>
              </a:solidFill>
              <a:latin typeface="Arial"/>
              <a:ea typeface="Arial"/>
              <a:cs typeface="Arial"/>
              <a:sym typeface="Arial"/>
            </a:endParaRPr>
          </a:p>
        </p:txBody>
      </p:sp>
      <p:pic>
        <p:nvPicPr>
          <p:cNvPr id="556" name="Google Shape;556;p74"/>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57" name="Google Shape;557;p74"/>
          <p:cNvGrpSpPr/>
          <p:nvPr/>
        </p:nvGrpSpPr>
        <p:grpSpPr>
          <a:xfrm>
            <a:off x="311770" y="1601556"/>
            <a:ext cx="290237" cy="321991"/>
            <a:chOff x="534570" y="3018006"/>
            <a:chExt cx="290237" cy="321991"/>
          </a:xfrm>
        </p:grpSpPr>
        <p:sp>
          <p:nvSpPr>
            <p:cNvPr id="558" name="Google Shape;558;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0" name="Google Shape;560;p74"/>
          <p:cNvGrpSpPr/>
          <p:nvPr/>
        </p:nvGrpSpPr>
        <p:grpSpPr>
          <a:xfrm>
            <a:off x="311770" y="2797314"/>
            <a:ext cx="290237" cy="321991"/>
            <a:chOff x="534570" y="3018006"/>
            <a:chExt cx="290237" cy="321991"/>
          </a:xfrm>
        </p:grpSpPr>
        <p:sp>
          <p:nvSpPr>
            <p:cNvPr id="561" name="Google Shape;561;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3" name="Google Shape;563;p74"/>
          <p:cNvGrpSpPr/>
          <p:nvPr/>
        </p:nvGrpSpPr>
        <p:grpSpPr>
          <a:xfrm>
            <a:off x="311770" y="3810028"/>
            <a:ext cx="290237" cy="321991"/>
            <a:chOff x="534570" y="3018006"/>
            <a:chExt cx="290237" cy="321991"/>
          </a:xfrm>
        </p:grpSpPr>
        <p:sp>
          <p:nvSpPr>
            <p:cNvPr id="564" name="Google Shape;564;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523351e7b7_0_5"/>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9" name="Google Shape;79;g2523351e7b7_0_5"/>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80" name="Google Shape;80;g2523351e7b7_0_5"/>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lv-LV" sz="2000" u="none" cap="none" strike="noStrike">
                <a:solidFill>
                  <a:srgbClr val="FFFFFF"/>
                </a:solidFill>
                <a:latin typeface="Raleway"/>
                <a:ea typeface="Raleway"/>
                <a:cs typeface="Raleway"/>
                <a:sym typeface="Raleway"/>
              </a:rPr>
              <a:t>Το παιχνίδι </a:t>
            </a:r>
            <a:r>
              <a:rPr b="1" i="0" lang="lv-LV" sz="2000" u="none" cap="none" strike="noStrike">
                <a:solidFill>
                  <a:srgbClr val="FFFFFF"/>
                </a:solidFill>
                <a:latin typeface="Raleway"/>
                <a:ea typeface="Raleway"/>
                <a:cs typeface="Raleway"/>
                <a:sym typeface="Raleway"/>
              </a:rPr>
              <a:t>"Recognize and Act" αποτελείται από:</a:t>
            </a:r>
            <a:endParaRPr b="1" i="0" sz="2000" u="none" cap="none" strike="noStrike">
              <a:solidFill>
                <a:srgbClr val="FFFFFF"/>
              </a:solidFill>
              <a:latin typeface="Raleway"/>
              <a:ea typeface="Raleway"/>
              <a:cs typeface="Raleway"/>
              <a:sym typeface="Raleway"/>
            </a:endParaRPr>
          </a:p>
        </p:txBody>
      </p:sp>
      <p:sp>
        <p:nvSpPr>
          <p:cNvPr id="81" name="Google Shape;81;g2523351e7b7_0_5"/>
          <p:cNvSpPr txBox="1"/>
          <p:nvPr/>
        </p:nvSpPr>
        <p:spPr>
          <a:xfrm>
            <a:off x="464099" y="1154425"/>
            <a:ext cx="7054775"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κάρτες προβληματικών καταστάσεων και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κάρτες λύσεων, χωρισμένες σε τέσσερις ομάδες λύσεων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82" name="Google Shape;82;g2523351e7b7_0_5"/>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3" name="Google Shape;83;g2523351e7b7_0_5"/>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4" name="Google Shape;84;g2523351e7b7_0_5"/>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5" name="Google Shape;85;g2523351e7b7_0_5"/>
          <p:cNvPicPr preferRelativeResize="0"/>
          <p:nvPr/>
        </p:nvPicPr>
        <p:blipFill rotWithShape="1">
          <a:blip r:embed="rId4">
            <a:alphaModFix/>
          </a:blip>
          <a:srcRect b="0" l="69" r="58"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6" name="Google Shape;86;g2523351e7b7_0_5"/>
          <p:cNvPicPr preferRelativeResize="0"/>
          <p:nvPr/>
        </p:nvPicPr>
        <p:blipFill rotWithShape="1">
          <a:blip r:embed="rId5">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7" name="Google Shape;87;g2523351e7b7_0_5"/>
          <p:cNvPicPr preferRelativeResize="0"/>
          <p:nvPr/>
        </p:nvPicPr>
        <p:blipFill rotWithShape="1">
          <a:blip r:embed="rId5">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8" name="Google Shape;88;g2523351e7b7_0_5"/>
          <p:cNvPicPr preferRelativeResize="0"/>
          <p:nvPr/>
        </p:nvPicPr>
        <p:blipFill rotWithShape="1">
          <a:blip r:embed="rId5">
            <a:alphaModFix/>
          </a:blip>
          <a:srcRect b="10" l="0" r="0"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9" name="Google Shape;89;g2523351e7b7_0_5"/>
          <p:cNvPicPr preferRelativeResize="0"/>
          <p:nvPr/>
        </p:nvPicPr>
        <p:blipFill rotWithShape="1">
          <a:blip r:embed="rId6">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0" name="Google Shape;90;g2523351e7b7_0_5"/>
          <p:cNvPicPr preferRelativeResize="0"/>
          <p:nvPr/>
        </p:nvPicPr>
        <p:blipFill rotWithShape="1">
          <a:blip r:embed="rId6">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 name="Google Shape;91;g2523351e7b7_0_5"/>
          <p:cNvPicPr preferRelativeResize="0"/>
          <p:nvPr/>
        </p:nvPicPr>
        <p:blipFill rotWithShape="1">
          <a:blip r:embed="rId6">
            <a:alphaModFix/>
          </a:blip>
          <a:srcRect b="0" l="69" r="58"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2" name="Google Shape;92;g2523351e7b7_0_5"/>
          <p:cNvPicPr preferRelativeResize="0"/>
          <p:nvPr/>
        </p:nvPicPr>
        <p:blipFill rotWithShape="1">
          <a:blip r:embed="rId7">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3" name="Google Shape;93;g2523351e7b7_0_5"/>
          <p:cNvPicPr preferRelativeResize="0"/>
          <p:nvPr/>
        </p:nvPicPr>
        <p:blipFill rotWithShape="1">
          <a:blip r:embed="rId7">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4" name="Google Shape;94;g2523351e7b7_0_5"/>
          <p:cNvPicPr preferRelativeResize="0"/>
          <p:nvPr/>
        </p:nvPicPr>
        <p:blipFill rotWithShape="1">
          <a:blip r:embed="rId7">
            <a:alphaModFix/>
          </a:blip>
          <a:srcRect b="0" l="69" r="78"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95" name="Google Shape;95;g2523351e7b7_0_5"/>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Στρατηγικές Σκέψης</a:t>
            </a:r>
            <a:endParaRPr b="1" i="0" sz="1000" u="none" cap="none" strike="noStrike">
              <a:solidFill>
                <a:srgbClr val="674EA7"/>
              </a:solidFill>
              <a:latin typeface="Arial"/>
              <a:ea typeface="Arial"/>
              <a:cs typeface="Arial"/>
              <a:sym typeface="Arial"/>
            </a:endParaRPr>
          </a:p>
        </p:txBody>
      </p:sp>
      <p:sp>
        <p:nvSpPr>
          <p:cNvPr id="96" name="Google Shape;96;g2523351e7b7_0_5"/>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Στρατηγικές Συνομιλίας</a:t>
            </a:r>
            <a:endParaRPr b="1" i="0" sz="1000" u="none" cap="none" strike="noStrike">
              <a:solidFill>
                <a:srgbClr val="6AA84F"/>
              </a:solidFill>
              <a:latin typeface="Arial"/>
              <a:ea typeface="Arial"/>
              <a:cs typeface="Arial"/>
              <a:sym typeface="Arial"/>
            </a:endParaRPr>
          </a:p>
        </p:txBody>
      </p:sp>
      <p:sp>
        <p:nvSpPr>
          <p:cNvPr id="97" name="Google Shape;97;g2523351e7b7_0_5"/>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Στρατηγικές Δράσης</a:t>
            </a:r>
            <a:endParaRPr b="1" i="0" sz="1000" u="none" cap="none" strike="noStrike">
              <a:solidFill>
                <a:srgbClr val="E69138"/>
              </a:solidFill>
              <a:latin typeface="Arial"/>
              <a:ea typeface="Arial"/>
              <a:cs typeface="Arial"/>
              <a:sym typeface="Arial"/>
            </a:endParaRPr>
          </a:p>
        </p:txBody>
      </p:sp>
      <p:pic>
        <p:nvPicPr>
          <p:cNvPr id="98" name="Google Shape;98;g2523351e7b7_0_5"/>
          <p:cNvPicPr preferRelativeResize="0"/>
          <p:nvPr/>
        </p:nvPicPr>
        <p:blipFill rotWithShape="1">
          <a:blip r:embed="rId8">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 name="Google Shape;99;g2523351e7b7_0_5"/>
          <p:cNvPicPr preferRelativeResize="0"/>
          <p:nvPr/>
        </p:nvPicPr>
        <p:blipFill rotWithShape="1">
          <a:blip r:embed="rId8">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0" name="Google Shape;100;g2523351e7b7_0_5"/>
          <p:cNvPicPr preferRelativeResize="0"/>
          <p:nvPr/>
        </p:nvPicPr>
        <p:blipFill rotWithShape="1">
          <a:blip r:embed="rId8">
            <a:alphaModFix/>
          </a:blip>
          <a:srcRect b="0" l="79" r="68"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01" name="Google Shape;101;g2523351e7b7_0_5"/>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Στρατηγικές Ηρεμίας</a:t>
            </a:r>
            <a:endParaRPr b="1" i="0" sz="1000" u="none" cap="none" strike="noStrike">
              <a:solidFill>
                <a:srgbClr val="1EAEAE"/>
              </a:solidFill>
              <a:latin typeface="Arial"/>
              <a:ea typeface="Arial"/>
              <a:cs typeface="Arial"/>
              <a:sym typeface="Arial"/>
            </a:endParaRPr>
          </a:p>
        </p:txBody>
      </p:sp>
      <p:sp>
        <p:nvSpPr>
          <p:cNvPr id="102" name="Google Shape;102;g2523351e7b7_0_5"/>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Ιστορίες</a:t>
            </a:r>
            <a:endParaRPr b="1" i="0" sz="1000" u="none" cap="none" strike="noStrike">
              <a:solidFill>
                <a:srgbClr val="0B5394"/>
              </a:solidFill>
              <a:latin typeface="Arial"/>
              <a:ea typeface="Arial"/>
              <a:cs typeface="Arial"/>
              <a:sym typeface="Arial"/>
            </a:endParaRPr>
          </a:p>
        </p:txBody>
      </p:sp>
      <p:pic>
        <p:nvPicPr>
          <p:cNvPr id="103" name="Google Shape;103;g2523351e7b7_0_5"/>
          <p:cNvPicPr preferRelativeResize="0"/>
          <p:nvPr/>
        </p:nvPicPr>
        <p:blipFill rotWithShape="1">
          <a:blip r:embed="rId9">
            <a:alphaModFix/>
          </a:blip>
          <a:srcRect b="0" l="58" r="59"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4" name="Google Shape;104;g2523351e7b7_0_5"/>
          <p:cNvPicPr preferRelativeResize="0"/>
          <p:nvPr/>
        </p:nvPicPr>
        <p:blipFill rotWithShape="1">
          <a:blip r:embed="rId10">
            <a:alphaModFix/>
          </a:blip>
          <a:srcRect b="0" l="29" r="18"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5" name="Google Shape;105;g2523351e7b7_0_5"/>
          <p:cNvPicPr preferRelativeResize="0"/>
          <p:nvPr/>
        </p:nvPicPr>
        <p:blipFill rotWithShape="1">
          <a:blip r:embed="rId11">
            <a:alphaModFix/>
          </a:blip>
          <a:srcRect b="0" l="29" r="18"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6" name="Google Shape;106;g2523351e7b7_0_5"/>
          <p:cNvPicPr preferRelativeResize="0"/>
          <p:nvPr/>
        </p:nvPicPr>
        <p:blipFill rotWithShape="1">
          <a:blip r:embed="rId12">
            <a:alphaModFix/>
          </a:blip>
          <a:srcRect b="0" l="69" r="78"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 name="Google Shape;107;g2523351e7b7_0_5"/>
          <p:cNvPicPr preferRelativeResize="0"/>
          <p:nvPr/>
        </p:nvPicPr>
        <p:blipFill rotWithShape="1">
          <a:blip r:embed="rId13">
            <a:alphaModFix/>
          </a:blip>
          <a:srcRect b="0" l="0" r="10"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2523351e7b7_0_209"/>
          <p:cNvSpPr txBox="1"/>
          <p:nvPr>
            <p:ph type="title"/>
          </p:nvPr>
        </p:nvSpPr>
        <p:spPr>
          <a:xfrm>
            <a:off x="7689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71" name="Google Shape;571;g2523351e7b7_0_209"/>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572" name="Google Shape;572;g2523351e7b7_0_209"/>
          <p:cNvSpPr txBox="1"/>
          <p:nvPr/>
        </p:nvSpPr>
        <p:spPr>
          <a:xfrm>
            <a:off x="11385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Για Διευθυντές</a:t>
            </a:r>
            <a:endParaRPr b="1" i="0" sz="2800" u="none" cap="none" strike="noStrike">
              <a:solidFill>
                <a:srgbClr val="FFFFFF"/>
              </a:solidFill>
              <a:latin typeface="Arial"/>
              <a:ea typeface="Arial"/>
              <a:cs typeface="Arial"/>
              <a:sym typeface="Arial"/>
            </a:endParaRPr>
          </a:p>
        </p:txBody>
      </p:sp>
      <p:sp>
        <p:nvSpPr>
          <p:cNvPr id="573" name="Google Shape;573;g2523351e7b7_0_209"/>
          <p:cNvSpPr txBox="1"/>
          <p:nvPr/>
        </p:nvSpPr>
        <p:spPr>
          <a:xfrm>
            <a:off x="963500" y="1485675"/>
            <a:ext cx="7268100" cy="315775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400"/>
              <a:buFont typeface="Arial"/>
              <a:buNone/>
            </a:pPr>
            <a:r>
              <a:rPr b="1" i="0" lang="lv-LV" sz="1400" u="none" cap="none" strike="noStrike">
                <a:solidFill>
                  <a:schemeClr val="dk1"/>
                </a:solidFill>
                <a:latin typeface="Raleway"/>
                <a:ea typeface="Raleway"/>
                <a:cs typeface="Raleway"/>
                <a:sym typeface="Raleway"/>
              </a:rPr>
              <a:t>Ευαίσθητα θέματα: </a:t>
            </a:r>
            <a:r>
              <a:rPr b="0" i="0" lang="lv-LV" sz="1400" u="none" cap="none" strike="noStrike">
                <a:solidFill>
                  <a:schemeClr val="dk1"/>
                </a:solidFill>
                <a:latin typeface="Raleway"/>
                <a:ea typeface="Raleway"/>
                <a:cs typeface="Raleway"/>
                <a:sym typeface="Raleway"/>
              </a:rPr>
              <a:t>Τα θέματα όπως η βία στο χώρο εργασίας είναι πολύ ευαίσθητα και μπορεί να έχουν επηρεάσει άμεσα ή έμμεσα ορισμένους διευθυντές. Είναι απαραίτητο να δημιουργηθεί ένα περιβάλλον όπου όλοι νιώθουν ασφαλείς και σεβαστοί.</a:t>
            </a:r>
            <a:endParaRPr/>
          </a:p>
          <a:p>
            <a:pPr indent="0" lvl="0" marL="133350" marR="0" rtl="0" algn="l">
              <a:lnSpc>
                <a:spcPct val="115000"/>
              </a:lnSpc>
              <a:spcBef>
                <a:spcPts val="0"/>
              </a:spcBef>
              <a:spcAft>
                <a:spcPts val="0"/>
              </a:spcAft>
              <a:buClr>
                <a:schemeClr val="dk1"/>
              </a:buClr>
              <a:buSzPts val="1400"/>
              <a:buFont typeface="Arial"/>
              <a:buNone/>
            </a:pPr>
            <a:r>
              <a:t/>
            </a:r>
            <a:endParaRPr b="1"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400"/>
              <a:buFont typeface="Arial"/>
              <a:buNone/>
            </a:pPr>
            <a:r>
              <a:rPr b="1" i="0" lang="lv-LV" sz="1400" u="none" cap="none" strike="noStrike">
                <a:solidFill>
                  <a:schemeClr val="dk1"/>
                </a:solidFill>
                <a:latin typeface="Raleway"/>
                <a:ea typeface="Raleway"/>
                <a:cs typeface="Raleway"/>
                <a:sym typeface="Raleway"/>
              </a:rPr>
              <a:t>Χρονικοί περιορισμοί: </a:t>
            </a:r>
            <a:r>
              <a:rPr b="0" i="0" lang="lv-LV" sz="1400" u="none" cap="none" strike="noStrike">
                <a:solidFill>
                  <a:schemeClr val="dk1"/>
                </a:solidFill>
                <a:latin typeface="Raleway"/>
                <a:ea typeface="Raleway"/>
                <a:cs typeface="Raleway"/>
                <a:sym typeface="Raleway"/>
              </a:rPr>
              <a:t>Λαμβάνοντας υπόψη το φορτωμένο πρόγραμμα πολλών διευθυντών, είναι κρίσιμο να κρατήσετε το παιχνίδι και την εκπαίδευση συντομευμένα και στο σημείο. Τηρώντας τα χρονοδιαγράμματα είναι επίσης ουσιαστικής σημασίας.</a:t>
            </a:r>
            <a:endParaRPr/>
          </a:p>
          <a:p>
            <a:pPr indent="0" lvl="0" marL="133350" marR="0" rtl="0" algn="l">
              <a:lnSpc>
                <a:spcPct val="115000"/>
              </a:lnSpc>
              <a:spcBef>
                <a:spcPts val="0"/>
              </a:spcBef>
              <a:spcAft>
                <a:spcPts val="0"/>
              </a:spcAft>
              <a:buClr>
                <a:schemeClr val="dk1"/>
              </a:buClr>
              <a:buSzPts val="1400"/>
              <a:buFont typeface="Arial"/>
              <a:buNone/>
            </a:pPr>
            <a:r>
              <a:t/>
            </a:r>
            <a:endParaRPr b="1"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400"/>
              <a:buFont typeface="Arial"/>
              <a:buNone/>
            </a:pPr>
            <a:r>
              <a:rPr b="1" i="0" lang="lv-LV" sz="1400" u="none" cap="none" strike="noStrike">
                <a:solidFill>
                  <a:schemeClr val="dk1"/>
                </a:solidFill>
                <a:latin typeface="Raleway"/>
                <a:ea typeface="Raleway"/>
                <a:cs typeface="Raleway"/>
                <a:sym typeface="Raleway"/>
              </a:rPr>
              <a:t>Εφαρμογή στην πραγματική ζωή: </a:t>
            </a:r>
            <a:r>
              <a:rPr b="0" i="0" lang="lv-LV" sz="1400" u="none" cap="none" strike="noStrike">
                <a:solidFill>
                  <a:schemeClr val="dk1"/>
                </a:solidFill>
                <a:latin typeface="Raleway"/>
                <a:ea typeface="Raleway"/>
                <a:cs typeface="Raleway"/>
                <a:sym typeface="Raleway"/>
              </a:rPr>
              <a:t>Για να είναι πιο δεσμευτική η εκπαίδευση, οι διευθυντές πρέπει να βλέπουν την πρακτική εφαρμογή των δεξιοτήτων που αποκτούν. Εξασφαλίστε ότι τα σενάρια του παιχνιδιού αντικατοπτρίζουν πραγματικές καταστάσεις και είναι σχετικά με τις καθημερινές τους ευθύνες.</a:t>
            </a:r>
            <a:endParaRPr b="0" i="0" sz="1400" u="none" cap="none" strike="noStrike">
              <a:solidFill>
                <a:srgbClr val="000000"/>
              </a:solidFill>
              <a:latin typeface="Raleway"/>
              <a:ea typeface="Raleway"/>
              <a:cs typeface="Raleway"/>
              <a:sym typeface="Raleway"/>
            </a:endParaRPr>
          </a:p>
        </p:txBody>
      </p:sp>
      <p:pic>
        <p:nvPicPr>
          <p:cNvPr id="574" name="Google Shape;574;g2523351e7b7_0_209"/>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75" name="Google Shape;575;g2523351e7b7_0_209"/>
          <p:cNvGrpSpPr/>
          <p:nvPr/>
        </p:nvGrpSpPr>
        <p:grpSpPr>
          <a:xfrm>
            <a:off x="768970" y="1601556"/>
            <a:ext cx="290237" cy="321991"/>
            <a:chOff x="534570" y="3018006"/>
            <a:chExt cx="290237" cy="321991"/>
          </a:xfrm>
        </p:grpSpPr>
        <p:sp>
          <p:nvSpPr>
            <p:cNvPr id="576" name="Google Shape;576;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8" name="Google Shape;578;g2523351e7b7_0_209"/>
          <p:cNvGrpSpPr/>
          <p:nvPr/>
        </p:nvGrpSpPr>
        <p:grpSpPr>
          <a:xfrm>
            <a:off x="768970" y="2627631"/>
            <a:ext cx="290237" cy="321991"/>
            <a:chOff x="534570" y="3018006"/>
            <a:chExt cx="290237" cy="321991"/>
          </a:xfrm>
        </p:grpSpPr>
        <p:sp>
          <p:nvSpPr>
            <p:cNvPr id="579" name="Google Shape;579;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1" name="Google Shape;581;g2523351e7b7_0_209"/>
          <p:cNvGrpSpPr/>
          <p:nvPr/>
        </p:nvGrpSpPr>
        <p:grpSpPr>
          <a:xfrm>
            <a:off x="768970" y="3706331"/>
            <a:ext cx="290237" cy="321991"/>
            <a:chOff x="534570" y="3018006"/>
            <a:chExt cx="290237" cy="321991"/>
          </a:xfrm>
        </p:grpSpPr>
        <p:sp>
          <p:nvSpPr>
            <p:cNvPr id="582" name="Google Shape;582;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89" name="Google Shape;589;p76"/>
          <p:cNvPicPr preferRelativeResize="0"/>
          <p:nvPr/>
        </p:nvPicPr>
        <p:blipFill rotWithShape="1">
          <a:blip r:embed="rId3">
            <a:alphaModFix/>
          </a:blip>
          <a:srcRect b="0" l="0" r="0" t="0"/>
          <a:stretch/>
        </p:blipFill>
        <p:spPr>
          <a:xfrm>
            <a:off x="0" y="0"/>
            <a:ext cx="9144001" cy="1341000"/>
          </a:xfrm>
          <a:prstGeom prst="rect">
            <a:avLst/>
          </a:prstGeom>
          <a:noFill/>
          <a:ln>
            <a:noFill/>
          </a:ln>
        </p:spPr>
      </p:pic>
      <p:sp>
        <p:nvSpPr>
          <p:cNvPr id="590" name="Google Shape;590;p76"/>
          <p:cNvSpPr txBox="1"/>
          <p:nvPr/>
        </p:nvSpPr>
        <p:spPr>
          <a:xfrm>
            <a:off x="552500" y="694975"/>
            <a:ext cx="7895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Σχεδιασμός για συζήτηση και ανατροφοδότηση</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br>
              <a:rPr b="0" i="0" lang="lv-LV" sz="3200" u="none" cap="none" strike="noStrike">
                <a:solidFill>
                  <a:srgbClr val="000000"/>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sp>
        <p:nvSpPr>
          <p:cNvPr id="591" name="Google Shape;591;p76"/>
          <p:cNvSpPr txBox="1"/>
          <p:nvPr/>
        </p:nvSpPr>
        <p:spPr>
          <a:xfrm>
            <a:off x="394650" y="1433050"/>
            <a:ext cx="8437800" cy="365327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Αμυντικότητα: </a:t>
            </a:r>
            <a:r>
              <a:rPr b="0" i="0" lang="lv-LV" sz="1400" u="none" cap="none" strike="noStrike">
                <a:solidFill>
                  <a:srgbClr val="000000"/>
                </a:solidFill>
                <a:latin typeface="Raleway"/>
                <a:ea typeface="Raleway"/>
                <a:cs typeface="Raleway"/>
                <a:sym typeface="Raleway"/>
              </a:rPr>
              <a:t>Εάν κάποιοι διευθυντές έχουν βιώσει περιστατικά βίας στο χώρο εργασίας, είναι φυσικό να αισθάνονται αμυντικοί ή ανασφαλείς. Είναι σημαντικό να τονίσετε ότι ο σκοπός της εκπαίδευσης είναι η εκμάθηση τρόπων πρόληψης και αντιμετώπισης, και όχι η καταδίκη ή η κριτική.</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Πολιτιστικά ζητήματα: </a:t>
            </a:r>
            <a:r>
              <a:rPr b="0" i="0" lang="lv-LV" sz="1400" u="none" cap="none" strike="noStrike">
                <a:solidFill>
                  <a:srgbClr val="000000"/>
                </a:solidFill>
                <a:latin typeface="Raleway"/>
                <a:ea typeface="Raleway"/>
                <a:cs typeface="Raleway"/>
                <a:sym typeface="Raleway"/>
              </a:rPr>
              <a:t>Σε μια πολυπολιτισμική ομάδα διευθυντών, είναι κρίσιμο να διασφαλίζεται ότι το περιεχόμενο και οι συζητήσεις είναι ευαισθητοποιημένες και σεβαστικές προς όλες τις πολιτιστικές ιδιαιτερότητες.</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Εμπιστευτικότητα: </a:t>
            </a:r>
            <a:r>
              <a:rPr b="0" i="0" lang="lv-LV" sz="1400" u="none" cap="none" strike="noStrike">
                <a:solidFill>
                  <a:srgbClr val="000000"/>
                </a:solidFill>
                <a:latin typeface="Raleway"/>
                <a:ea typeface="Raleway"/>
                <a:cs typeface="Raleway"/>
                <a:sym typeface="Raleway"/>
              </a:rPr>
              <a:t>Κάθε προσωπική εμπειρία που αποκαλύπτεται κατά τη διάρκεια της εκπαίδευσης πρέπει να τυγχάνει απόλυτης εμπιστευτικότητας. Αυτό θα βοηθήσει στη δημιουργία ενός περιβάλλοντος όπου οι συμμετέχοντες νιώθουν ασφαλείς να μοιράζονται και να συζητούν.</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Παρακολούθηση: </a:t>
            </a:r>
            <a:r>
              <a:rPr b="0" i="0" lang="lv-LV" sz="1400" u="none" cap="none" strike="noStrike">
                <a:solidFill>
                  <a:srgbClr val="000000"/>
                </a:solidFill>
                <a:latin typeface="Raleway"/>
                <a:ea typeface="Raleway"/>
                <a:cs typeface="Raleway"/>
                <a:sym typeface="Raleway"/>
              </a:rPr>
              <a:t>Είναι πιθανό να προκύψουν ερωτήσεις ή ανησυχίες μετά την ολοκλήρωση του παιχνιδιού. Προσφέρετε χρόνο για ανασκόπηση, καθώς και πόρους για συνεχή μάθηση και υποστήριξη.</a:t>
            </a:r>
            <a:endParaRPr b="0" i="0" sz="1200" u="none" cap="none" strike="noStrike">
              <a:solidFill>
                <a:srgbClr val="000000"/>
              </a:solidFill>
              <a:latin typeface="Arial"/>
              <a:ea typeface="Arial"/>
              <a:cs typeface="Arial"/>
              <a:sym typeface="Arial"/>
            </a:endParaRPr>
          </a:p>
        </p:txBody>
      </p:sp>
      <p:pic>
        <p:nvPicPr>
          <p:cNvPr id="592" name="Google Shape;592;p76"/>
          <p:cNvPicPr preferRelativeResize="0"/>
          <p:nvPr/>
        </p:nvPicPr>
        <p:blipFill rotWithShape="1">
          <a:blip r:embed="rId4">
            <a:alphaModFix/>
          </a:blip>
          <a:srcRect b="0" l="0" r="0" t="21017"/>
          <a:stretch/>
        </p:blipFill>
        <p:spPr>
          <a:xfrm>
            <a:off x="6603675" y="0"/>
            <a:ext cx="2540326" cy="830175"/>
          </a:xfrm>
          <a:prstGeom prst="rect">
            <a:avLst/>
          </a:prstGeom>
          <a:noFill/>
          <a:ln>
            <a:noFill/>
          </a:ln>
        </p:spPr>
      </p:pic>
      <p:grpSp>
        <p:nvGrpSpPr>
          <p:cNvPr id="593" name="Google Shape;593;p76"/>
          <p:cNvGrpSpPr/>
          <p:nvPr/>
        </p:nvGrpSpPr>
        <p:grpSpPr>
          <a:xfrm>
            <a:off x="262195" y="1575256"/>
            <a:ext cx="290237" cy="321991"/>
            <a:chOff x="534570" y="3018006"/>
            <a:chExt cx="290237" cy="321991"/>
          </a:xfrm>
        </p:grpSpPr>
        <p:sp>
          <p:nvSpPr>
            <p:cNvPr id="594" name="Google Shape;594;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6" name="Google Shape;596;p76"/>
          <p:cNvGrpSpPr/>
          <p:nvPr/>
        </p:nvGrpSpPr>
        <p:grpSpPr>
          <a:xfrm>
            <a:off x="262195" y="2571556"/>
            <a:ext cx="290237" cy="321991"/>
            <a:chOff x="534570" y="3018006"/>
            <a:chExt cx="290237" cy="321991"/>
          </a:xfrm>
        </p:grpSpPr>
        <p:sp>
          <p:nvSpPr>
            <p:cNvPr id="597" name="Google Shape;597;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9" name="Google Shape;599;p76"/>
          <p:cNvGrpSpPr/>
          <p:nvPr/>
        </p:nvGrpSpPr>
        <p:grpSpPr>
          <a:xfrm>
            <a:off x="262195" y="3473955"/>
            <a:ext cx="290237" cy="321991"/>
            <a:chOff x="534570" y="3018006"/>
            <a:chExt cx="290237" cy="321991"/>
          </a:xfrm>
        </p:grpSpPr>
        <p:sp>
          <p:nvSpPr>
            <p:cNvPr id="600" name="Google Shape;600;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2" name="Google Shape;602;p76"/>
          <p:cNvGrpSpPr/>
          <p:nvPr/>
        </p:nvGrpSpPr>
        <p:grpSpPr>
          <a:xfrm>
            <a:off x="262195" y="4432910"/>
            <a:ext cx="290237" cy="321991"/>
            <a:chOff x="534570" y="3018006"/>
            <a:chExt cx="290237" cy="321991"/>
          </a:xfrm>
        </p:grpSpPr>
        <p:sp>
          <p:nvSpPr>
            <p:cNvPr id="603" name="Google Shape;603;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g2523351e7b7_0_23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610" name="Google Shape;610;g2523351e7b7_0_239"/>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6.</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Δομή Εκπαίδευσης</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611" name="Google Shape;611;g2523351e7b7_0_23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612" name="Google Shape;612;g2523351e7b7_0_23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613" name="Google Shape;613;g2523351e7b7_0_23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614" name="Google Shape;614;g2523351e7b7_0_23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615" name="Google Shape;615;g2523351e7b7_0_239"/>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8"/>
          <p:cNvSpPr txBox="1"/>
          <p:nvPr>
            <p:ph type="title"/>
          </p:nvPr>
        </p:nvSpPr>
        <p:spPr>
          <a:xfrm>
            <a:off x="311700" y="1023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21" name="Google Shape;621;p78"/>
          <p:cNvPicPr preferRelativeResize="0"/>
          <p:nvPr/>
        </p:nvPicPr>
        <p:blipFill rotWithShape="1">
          <a:blip r:embed="rId3">
            <a:alphaModFix/>
          </a:blip>
          <a:srcRect b="0" l="0" r="0" t="0"/>
          <a:stretch/>
        </p:blipFill>
        <p:spPr>
          <a:xfrm>
            <a:off x="0" y="0"/>
            <a:ext cx="9144001" cy="1669850"/>
          </a:xfrm>
          <a:prstGeom prst="rect">
            <a:avLst/>
          </a:prstGeom>
          <a:noFill/>
          <a:ln>
            <a:noFill/>
          </a:ln>
        </p:spPr>
      </p:pic>
      <p:sp>
        <p:nvSpPr>
          <p:cNvPr id="622" name="Google Shape;622;p78"/>
          <p:cNvSpPr txBox="1"/>
          <p:nvPr/>
        </p:nvSpPr>
        <p:spPr>
          <a:xfrm>
            <a:off x="695850" y="10238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Δομή Εκπαίδευσης</a:t>
            </a:r>
            <a:endParaRPr b="1" i="0" sz="2800" u="none" cap="none" strike="noStrike">
              <a:solidFill>
                <a:srgbClr val="FFFFFF"/>
              </a:solidFill>
              <a:latin typeface="Arial"/>
              <a:ea typeface="Arial"/>
              <a:cs typeface="Arial"/>
              <a:sym typeface="Arial"/>
            </a:endParaRPr>
          </a:p>
        </p:txBody>
      </p:sp>
      <p:sp>
        <p:nvSpPr>
          <p:cNvPr id="623" name="Google Shape;623;p78"/>
          <p:cNvSpPr txBox="1"/>
          <p:nvPr/>
        </p:nvSpPr>
        <p:spPr>
          <a:xfrm>
            <a:off x="574800" y="1880650"/>
            <a:ext cx="7633800" cy="280381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200"/>
              <a:buFont typeface="Arial"/>
              <a:buNone/>
            </a:pPr>
            <a:r>
              <a:rPr b="1" i="0" lang="lv-LV" sz="1200" u="none" cap="none" strike="noStrike">
                <a:solidFill>
                  <a:srgbClr val="000000"/>
                </a:solidFill>
                <a:latin typeface="Raleway"/>
                <a:ea typeface="Raleway"/>
                <a:cs typeface="Raleway"/>
                <a:sym typeface="Raleway"/>
              </a:rPr>
              <a:t>Εισαγωγή: </a:t>
            </a:r>
            <a:r>
              <a:rPr b="0" i="0" lang="lv-LV" sz="1200" u="none" cap="none" strike="noStrike">
                <a:solidFill>
                  <a:srgbClr val="000000"/>
                </a:solidFill>
                <a:latin typeface="Raleway"/>
                <a:ea typeface="Raleway"/>
                <a:cs typeface="Raleway"/>
                <a:sym typeface="Raleway"/>
              </a:rPr>
              <a:t>Παρουσίαση του παιχνιδιού και διευκρίνιση των στόχων που επιδιώκεται να επιτευχθούν.</a:t>
            </a:r>
            <a:endParaRPr/>
          </a:p>
          <a:p>
            <a:pPr indent="0" lvl="0" marL="13335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200"/>
              <a:buFont typeface="Arial"/>
              <a:buNone/>
            </a:pPr>
            <a:r>
              <a:rPr b="1" i="0" lang="lv-LV" sz="1200" u="none" cap="none" strike="noStrike">
                <a:solidFill>
                  <a:srgbClr val="000000"/>
                </a:solidFill>
                <a:latin typeface="Raleway"/>
                <a:ea typeface="Raleway"/>
                <a:cs typeface="Raleway"/>
                <a:sym typeface="Raleway"/>
              </a:rPr>
              <a:t>Gameplay: </a:t>
            </a:r>
            <a:r>
              <a:rPr b="0" i="0" lang="lv-LV" sz="1200" u="none" cap="none" strike="noStrike">
                <a:solidFill>
                  <a:srgbClr val="000000"/>
                </a:solidFill>
                <a:latin typeface="Raleway"/>
                <a:ea typeface="Raleway"/>
                <a:cs typeface="Raleway"/>
                <a:sym typeface="Raleway"/>
              </a:rPr>
              <a:t>Διεξαγωγή του παιχνιδιού, με εναλλαγές στο παιχνίδι και ανάλυση των διαφορετικών καταστάσεων και των πιθανών λύσεων.</a:t>
            </a:r>
            <a:endParaRPr/>
          </a:p>
          <a:p>
            <a:pPr indent="0" lvl="0" marL="13335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200"/>
              <a:buFont typeface="Arial"/>
              <a:buNone/>
            </a:pPr>
            <a:r>
              <a:rPr b="1" i="0" lang="lv-LV" sz="1200" u="none" cap="none" strike="noStrike">
                <a:solidFill>
                  <a:srgbClr val="000000"/>
                </a:solidFill>
                <a:latin typeface="Raleway"/>
                <a:ea typeface="Raleway"/>
                <a:cs typeface="Raleway"/>
                <a:sym typeface="Raleway"/>
              </a:rPr>
              <a:t>Θεωρητική Ενότητα: </a:t>
            </a:r>
            <a:r>
              <a:rPr b="0" i="0" lang="lv-LV" sz="1200" u="none" cap="none" strike="noStrike">
                <a:solidFill>
                  <a:srgbClr val="000000"/>
                </a:solidFill>
                <a:latin typeface="Raleway"/>
                <a:ea typeface="Raleway"/>
                <a:cs typeface="Raleway"/>
                <a:sym typeface="Raleway"/>
              </a:rPr>
              <a:t>Εισαγωγή στις βασικές θεωρητικές εννοίες που αφορούν τη βία στον εργασιακό χώρο.</a:t>
            </a:r>
            <a:endParaRPr/>
          </a:p>
          <a:p>
            <a:pPr indent="0" lvl="0" marL="13335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200"/>
              <a:buFont typeface="Arial"/>
              <a:buNone/>
            </a:pPr>
            <a:r>
              <a:rPr b="1" i="0" lang="lv-LV" sz="1200" u="none" cap="none" strike="noStrike">
                <a:solidFill>
                  <a:srgbClr val="000000"/>
                </a:solidFill>
                <a:latin typeface="Raleway"/>
                <a:ea typeface="Raleway"/>
                <a:cs typeface="Raleway"/>
                <a:sym typeface="Raleway"/>
              </a:rPr>
              <a:t>Συζήτηση: </a:t>
            </a:r>
            <a:r>
              <a:rPr b="0" i="0" lang="lv-LV" sz="1200" u="none" cap="none" strike="noStrike">
                <a:solidFill>
                  <a:srgbClr val="000000"/>
                </a:solidFill>
                <a:latin typeface="Raleway"/>
                <a:ea typeface="Raleway"/>
                <a:cs typeface="Raleway"/>
                <a:sym typeface="Raleway"/>
              </a:rPr>
              <a:t>Ομαδική ανταλλαγή απόψεων και σκέψεων σχετικά με την εμπειρία του παιχνιδιού και τα κύρια διδάγματα που αναδείχθηκαν.</a:t>
            </a:r>
            <a:endParaRPr/>
          </a:p>
          <a:p>
            <a:pPr indent="0" lvl="0" marL="13335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200"/>
              <a:buFont typeface="Arial"/>
              <a:buNone/>
            </a:pPr>
            <a:r>
              <a:rPr b="1" i="0" lang="lv-LV" sz="1200" u="none" cap="none" strike="noStrike">
                <a:solidFill>
                  <a:srgbClr val="000000"/>
                </a:solidFill>
                <a:latin typeface="Raleway"/>
                <a:ea typeface="Raleway"/>
                <a:cs typeface="Raleway"/>
                <a:sym typeface="Raleway"/>
              </a:rPr>
              <a:t>Ανατροφοδότηση: </a:t>
            </a:r>
            <a:r>
              <a:rPr b="0" i="0" lang="lv-LV" sz="1200" u="none" cap="none" strike="noStrike">
                <a:solidFill>
                  <a:srgbClr val="000000"/>
                </a:solidFill>
                <a:latin typeface="Raleway"/>
                <a:ea typeface="Raleway"/>
                <a:cs typeface="Raleway"/>
                <a:sym typeface="Raleway"/>
              </a:rPr>
              <a:t>Καταγραφή παρατηρήσεων και σχολίων για τη βελτίωση της επόμενης εκδοχής του παιχνιδιού.</a:t>
            </a:r>
            <a:endParaRPr b="0" i="0" sz="1100" u="none" cap="none" strike="noStrike">
              <a:solidFill>
                <a:srgbClr val="000000"/>
              </a:solidFill>
              <a:latin typeface="Arial"/>
              <a:ea typeface="Arial"/>
              <a:cs typeface="Arial"/>
              <a:sym typeface="Arial"/>
            </a:endParaRPr>
          </a:p>
        </p:txBody>
      </p:sp>
      <p:pic>
        <p:nvPicPr>
          <p:cNvPr id="624" name="Google Shape;624;p78"/>
          <p:cNvPicPr preferRelativeResize="0"/>
          <p:nvPr/>
        </p:nvPicPr>
        <p:blipFill rotWithShape="1">
          <a:blip r:embed="rId4">
            <a:alphaModFix/>
          </a:blip>
          <a:srcRect b="0" l="0" r="0" t="21017"/>
          <a:stretch/>
        </p:blipFill>
        <p:spPr>
          <a:xfrm>
            <a:off x="5118674" y="0"/>
            <a:ext cx="4025324" cy="1315475"/>
          </a:xfrm>
          <a:prstGeom prst="rect">
            <a:avLst/>
          </a:prstGeom>
          <a:noFill/>
          <a:ln>
            <a:noFill/>
          </a:ln>
        </p:spPr>
      </p:pic>
      <p:grpSp>
        <p:nvGrpSpPr>
          <p:cNvPr id="625" name="Google Shape;625;p78"/>
          <p:cNvGrpSpPr/>
          <p:nvPr/>
        </p:nvGrpSpPr>
        <p:grpSpPr>
          <a:xfrm>
            <a:off x="405545" y="2009356"/>
            <a:ext cx="290237" cy="321991"/>
            <a:chOff x="534570" y="3018006"/>
            <a:chExt cx="290237" cy="321991"/>
          </a:xfrm>
        </p:grpSpPr>
        <p:sp>
          <p:nvSpPr>
            <p:cNvPr id="626" name="Google Shape;626;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78"/>
          <p:cNvGrpSpPr/>
          <p:nvPr/>
        </p:nvGrpSpPr>
        <p:grpSpPr>
          <a:xfrm>
            <a:off x="405545" y="2496081"/>
            <a:ext cx="290237" cy="321991"/>
            <a:chOff x="534570" y="3018006"/>
            <a:chExt cx="290237" cy="321991"/>
          </a:xfrm>
        </p:grpSpPr>
        <p:sp>
          <p:nvSpPr>
            <p:cNvPr id="629" name="Google Shape;629;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1" name="Google Shape;631;p78"/>
          <p:cNvGrpSpPr/>
          <p:nvPr/>
        </p:nvGrpSpPr>
        <p:grpSpPr>
          <a:xfrm>
            <a:off x="405545" y="3061731"/>
            <a:ext cx="290237" cy="321991"/>
            <a:chOff x="534570" y="3018006"/>
            <a:chExt cx="290237" cy="321991"/>
          </a:xfrm>
        </p:grpSpPr>
        <p:sp>
          <p:nvSpPr>
            <p:cNvPr id="632" name="Google Shape;632;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4" name="Google Shape;634;p78"/>
          <p:cNvGrpSpPr/>
          <p:nvPr/>
        </p:nvGrpSpPr>
        <p:grpSpPr>
          <a:xfrm>
            <a:off x="405545" y="3548456"/>
            <a:ext cx="290237" cy="321991"/>
            <a:chOff x="534570" y="3018006"/>
            <a:chExt cx="290237" cy="321991"/>
          </a:xfrm>
        </p:grpSpPr>
        <p:sp>
          <p:nvSpPr>
            <p:cNvPr id="635" name="Google Shape;635;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7" name="Google Shape;637;p78"/>
          <p:cNvGrpSpPr/>
          <p:nvPr/>
        </p:nvGrpSpPr>
        <p:grpSpPr>
          <a:xfrm>
            <a:off x="405545" y="4114106"/>
            <a:ext cx="290237" cy="321991"/>
            <a:chOff x="534570" y="3018006"/>
            <a:chExt cx="290237" cy="321991"/>
          </a:xfrm>
        </p:grpSpPr>
        <p:sp>
          <p:nvSpPr>
            <p:cNvPr id="638" name="Google Shape;638;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9"/>
          <p:cNvSpPr txBox="1"/>
          <p:nvPr>
            <p:ph type="title"/>
          </p:nvPr>
        </p:nvSpPr>
        <p:spPr>
          <a:xfrm>
            <a:off x="798425" y="865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45" name="Google Shape;645;p79"/>
          <p:cNvPicPr preferRelativeResize="0"/>
          <p:nvPr/>
        </p:nvPicPr>
        <p:blipFill rotWithShape="1">
          <a:blip r:embed="rId3">
            <a:alphaModFix/>
          </a:blip>
          <a:srcRect b="0" l="0" r="0" t="0"/>
          <a:stretch/>
        </p:blipFill>
        <p:spPr>
          <a:xfrm>
            <a:off x="0" y="0"/>
            <a:ext cx="9144001" cy="1512000"/>
          </a:xfrm>
          <a:prstGeom prst="rect">
            <a:avLst/>
          </a:prstGeom>
          <a:noFill/>
          <a:ln>
            <a:noFill/>
          </a:ln>
        </p:spPr>
      </p:pic>
      <p:sp>
        <p:nvSpPr>
          <p:cNvPr id="646" name="Google Shape;646;p79"/>
          <p:cNvSpPr txBox="1"/>
          <p:nvPr/>
        </p:nvSpPr>
        <p:spPr>
          <a:xfrm>
            <a:off x="881375" y="865975"/>
            <a:ext cx="80538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Δομή Εκπαίδευσης</a:t>
            </a:r>
            <a:endParaRPr b="1" i="0" sz="2800" u="none" cap="none" strike="noStrike">
              <a:solidFill>
                <a:srgbClr val="FFFFFF"/>
              </a:solidFill>
              <a:latin typeface="Arial"/>
              <a:ea typeface="Arial"/>
              <a:cs typeface="Arial"/>
              <a:sym typeface="Arial"/>
            </a:endParaRPr>
          </a:p>
        </p:txBody>
      </p:sp>
      <p:sp>
        <p:nvSpPr>
          <p:cNvPr id="647" name="Google Shape;647;p79"/>
          <p:cNvSpPr txBox="1"/>
          <p:nvPr/>
        </p:nvSpPr>
        <p:spPr>
          <a:xfrm>
            <a:off x="798425" y="1761950"/>
            <a:ext cx="74364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Εισαγωγή: </a:t>
            </a:r>
            <a:r>
              <a:rPr b="0" i="0" lang="lv-LV" sz="1500" u="none" cap="none" strike="noStrike">
                <a:solidFill>
                  <a:srgbClr val="000000"/>
                </a:solidFill>
                <a:latin typeface="Raleway"/>
                <a:ea typeface="Raleway"/>
                <a:cs typeface="Raleway"/>
                <a:sym typeface="Raleway"/>
              </a:rPr>
              <a:t>Ξεκινήστε με μια δραστηριότητα για να χαλαρώσετε το κλίμα και να προωθήσετε την αλληλεπίδραση μεταξύ των συμμετεχόντων. Στη συνέχεια, παρουσιάστε το παιχνίδι, τους στόχους του και το πώς σχετίζεται με τις ευθύνες τους ως διευθυντές HORECA. Τονίστε τη σημασία της βίας στο χώρο εργασίας, επισημαίνοντας τις διάφορες μορφές της και τις συνέπειες που μπορεί να έχει.</a:t>
            </a:r>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Συνεδρία Θεωρίας: </a:t>
            </a:r>
            <a:r>
              <a:rPr b="0" i="0" lang="lv-LV" sz="1500" u="none" cap="none" strike="noStrike">
                <a:solidFill>
                  <a:srgbClr val="000000"/>
                </a:solidFill>
                <a:latin typeface="Raleway"/>
                <a:ea typeface="Raleway"/>
                <a:cs typeface="Raleway"/>
                <a:sym typeface="Raleway"/>
              </a:rPr>
              <a:t>Δώστε έμφαση στις βασικές θεωρητικές εννοίες που αφορούν τη βία στον εργασιακό χώρο, όπως τα διάφορα είδη της, τα χαρακτηριστικά σημάδια και τις επιπτώσεις της στους εργαζόμενους. Μπορείτε να χρησιμοποιήσετε παρουσιάσεις, βίντεο ή να οργανώσετε ομαδικές συζητήσεις βασισμένες σε σχετικά άρθρα ή μελέτες περίπτωσης.</a:t>
            </a:r>
            <a:endParaRPr b="0" i="0" sz="1500" u="none" cap="none" strike="noStrike">
              <a:solidFill>
                <a:srgbClr val="000000"/>
              </a:solidFill>
              <a:latin typeface="Raleway"/>
              <a:ea typeface="Raleway"/>
              <a:cs typeface="Raleway"/>
              <a:sym typeface="Raleway"/>
            </a:endParaRPr>
          </a:p>
        </p:txBody>
      </p:sp>
      <p:pic>
        <p:nvPicPr>
          <p:cNvPr id="648" name="Google Shape;648;p79"/>
          <p:cNvPicPr preferRelativeResize="0"/>
          <p:nvPr/>
        </p:nvPicPr>
        <p:blipFill rotWithShape="1">
          <a:blip r:embed="rId4">
            <a:alphaModFix/>
          </a:blip>
          <a:srcRect b="0" l="0" r="0" t="21017"/>
          <a:stretch/>
        </p:blipFill>
        <p:spPr>
          <a:xfrm>
            <a:off x="5319924" y="0"/>
            <a:ext cx="3824074" cy="1249700"/>
          </a:xfrm>
          <a:prstGeom prst="rect">
            <a:avLst/>
          </a:prstGeom>
          <a:noFill/>
          <a:ln>
            <a:noFill/>
          </a:ln>
        </p:spPr>
      </p:pic>
      <p:grpSp>
        <p:nvGrpSpPr>
          <p:cNvPr id="649" name="Google Shape;649;p79"/>
          <p:cNvGrpSpPr/>
          <p:nvPr/>
        </p:nvGrpSpPr>
        <p:grpSpPr>
          <a:xfrm>
            <a:off x="591070" y="1877806"/>
            <a:ext cx="290237" cy="321991"/>
            <a:chOff x="534570" y="3018006"/>
            <a:chExt cx="290237" cy="321991"/>
          </a:xfrm>
        </p:grpSpPr>
        <p:sp>
          <p:nvSpPr>
            <p:cNvPr id="650" name="Google Shape;650;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2" name="Google Shape;652;p79"/>
          <p:cNvGrpSpPr/>
          <p:nvPr/>
        </p:nvGrpSpPr>
        <p:grpSpPr>
          <a:xfrm>
            <a:off x="591070" y="3442106"/>
            <a:ext cx="290237" cy="321991"/>
            <a:chOff x="534570" y="3018006"/>
            <a:chExt cx="290237" cy="321991"/>
          </a:xfrm>
        </p:grpSpPr>
        <p:sp>
          <p:nvSpPr>
            <p:cNvPr id="653" name="Google Shape;653;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0"/>
          <p:cNvSpPr txBox="1"/>
          <p:nvPr>
            <p:ph type="title"/>
          </p:nvPr>
        </p:nvSpPr>
        <p:spPr>
          <a:xfrm>
            <a:off x="561625" y="655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60" name="Google Shape;660;p80"/>
          <p:cNvPicPr preferRelativeResize="0"/>
          <p:nvPr/>
        </p:nvPicPr>
        <p:blipFill rotWithShape="1">
          <a:blip r:embed="rId3">
            <a:alphaModFix/>
          </a:blip>
          <a:srcRect b="0" l="0" r="0" t="0"/>
          <a:stretch/>
        </p:blipFill>
        <p:spPr>
          <a:xfrm>
            <a:off x="0" y="0"/>
            <a:ext cx="9144001" cy="1301525"/>
          </a:xfrm>
          <a:prstGeom prst="rect">
            <a:avLst/>
          </a:prstGeom>
          <a:noFill/>
          <a:ln>
            <a:noFill/>
          </a:ln>
        </p:spPr>
      </p:pic>
      <p:sp>
        <p:nvSpPr>
          <p:cNvPr id="661" name="Google Shape;661;p80"/>
          <p:cNvSpPr txBox="1"/>
          <p:nvPr/>
        </p:nvSpPr>
        <p:spPr>
          <a:xfrm>
            <a:off x="723500" y="6555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Δομή Εκπαίδευσης</a:t>
            </a:r>
            <a:endParaRPr b="1" i="0" sz="2800" u="none" cap="none" strike="noStrike">
              <a:solidFill>
                <a:srgbClr val="FFFFFF"/>
              </a:solidFill>
              <a:latin typeface="Arial"/>
              <a:ea typeface="Arial"/>
              <a:cs typeface="Arial"/>
              <a:sym typeface="Arial"/>
            </a:endParaRPr>
          </a:p>
        </p:txBody>
      </p:sp>
      <p:sp>
        <p:nvSpPr>
          <p:cNvPr id="662" name="Google Shape;662;p80"/>
          <p:cNvSpPr txBox="1"/>
          <p:nvPr/>
        </p:nvSpPr>
        <p:spPr>
          <a:xfrm>
            <a:off x="561625" y="1447025"/>
            <a:ext cx="8331000" cy="365327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Ανάλυση πραγματικής ζωής: </a:t>
            </a:r>
            <a:r>
              <a:rPr b="0" i="0" lang="lv-LV" sz="1400" u="none" cap="none" strike="noStrike">
                <a:solidFill>
                  <a:srgbClr val="000000"/>
                </a:solidFill>
                <a:latin typeface="Raleway"/>
                <a:ea typeface="Raleway"/>
                <a:cs typeface="Raleway"/>
                <a:sym typeface="Raleway"/>
              </a:rPr>
              <a:t>Συζητήστε παραδείγματα από την πραγματική ζωή ή περιπτώσεις βίας στο χώρο εργασίας εντός της βιομηχανίας HORECA. Αυτό θα βοηθήσει στην ενσωμάτωση της θεωρίας και θα την καταστήσει πιο επίκαιρη. Ενθαρρύνετε τους συμμετέχοντες να μοιραστούν τις δικές τους εμπειρίες, χωρίς να αποκαλύπτουν ευαίσθητες πληροφορίες, και να συζητήσουν πώς αντιμετώπισαν τέτοιες καταστάσεις.</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Επεξήγηση παιχνιδιού: </a:t>
            </a:r>
            <a:r>
              <a:rPr b="0" i="0" lang="lv-LV" sz="1400" u="none" cap="none" strike="noStrike">
                <a:solidFill>
                  <a:srgbClr val="000000"/>
                </a:solidFill>
                <a:latin typeface="Raleway"/>
                <a:ea typeface="Raleway"/>
                <a:cs typeface="Raleway"/>
                <a:sym typeface="Raleway"/>
              </a:rPr>
              <a:t>Παρουσιάστε τους κανόνες του παιχνιδιού με λεπτομέρεια. Βεβαιωθείτε ότι όλοι έχουν κατανοήσει πώς λειτουργεί το παιχνίδι, τον σκοπό των καρτών με τις καταστάσεις, των καρτών με τις λύσεις και τον τρόπο βαθμολόγησης, εάν υπάρχει.</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Παιχνίδι: </a:t>
            </a:r>
            <a:r>
              <a:rPr b="0" i="0" lang="lv-LV" sz="1400" u="none" cap="none" strike="noStrike">
                <a:solidFill>
                  <a:srgbClr val="000000"/>
                </a:solidFill>
                <a:latin typeface="Raleway"/>
                <a:ea typeface="Raleway"/>
                <a:cs typeface="Raleway"/>
                <a:sym typeface="Raleway"/>
              </a:rPr>
              <a:t>Οι συμμετέχοντες παίζουν το παιχνίδι σε ομάδες ή μεμονωμένα, αναλύοντας και συζητώντας κάθε κατάσταση και τις πιθανές λύσεις. Ο εκπαιδευτής πρέπει να καθοδηγεί τη συζήτηση, εξασφαλίζοντας τη συμμετοχή όλων και διατηρώντας τον σεβασμό και την παραγωγικότητα στην ανταλλαγή απόψεων.</a:t>
            </a:r>
            <a:endParaRPr/>
          </a:p>
        </p:txBody>
      </p:sp>
      <p:pic>
        <p:nvPicPr>
          <p:cNvPr id="663" name="Google Shape;663;p80"/>
          <p:cNvPicPr preferRelativeResize="0"/>
          <p:nvPr/>
        </p:nvPicPr>
        <p:blipFill rotWithShape="1">
          <a:blip r:embed="rId4">
            <a:alphaModFix/>
          </a:blip>
          <a:srcRect b="0" l="0" r="0" t="21017"/>
          <a:stretch/>
        </p:blipFill>
        <p:spPr>
          <a:xfrm>
            <a:off x="5880175" y="0"/>
            <a:ext cx="3263824" cy="1066599"/>
          </a:xfrm>
          <a:prstGeom prst="rect">
            <a:avLst/>
          </a:prstGeom>
          <a:noFill/>
          <a:ln>
            <a:noFill/>
          </a:ln>
        </p:spPr>
      </p:pic>
      <p:grpSp>
        <p:nvGrpSpPr>
          <p:cNvPr id="664" name="Google Shape;664;p80"/>
          <p:cNvGrpSpPr/>
          <p:nvPr/>
        </p:nvGrpSpPr>
        <p:grpSpPr>
          <a:xfrm>
            <a:off x="354270" y="1548931"/>
            <a:ext cx="290237" cy="321991"/>
            <a:chOff x="534570" y="3018006"/>
            <a:chExt cx="290237" cy="321991"/>
          </a:xfrm>
        </p:grpSpPr>
        <p:sp>
          <p:nvSpPr>
            <p:cNvPr id="665" name="Google Shape;665;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7" name="Google Shape;667;p80"/>
          <p:cNvGrpSpPr/>
          <p:nvPr/>
        </p:nvGrpSpPr>
        <p:grpSpPr>
          <a:xfrm>
            <a:off x="354270" y="3009534"/>
            <a:ext cx="290237" cy="321991"/>
            <a:chOff x="534570" y="3018006"/>
            <a:chExt cx="290237" cy="321991"/>
          </a:xfrm>
        </p:grpSpPr>
        <p:sp>
          <p:nvSpPr>
            <p:cNvPr id="668" name="Google Shape;668;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0" name="Google Shape;670;p80"/>
          <p:cNvGrpSpPr/>
          <p:nvPr/>
        </p:nvGrpSpPr>
        <p:grpSpPr>
          <a:xfrm>
            <a:off x="354270" y="4018497"/>
            <a:ext cx="290237" cy="321991"/>
            <a:chOff x="534570" y="3018006"/>
            <a:chExt cx="290237" cy="321991"/>
          </a:xfrm>
        </p:grpSpPr>
        <p:sp>
          <p:nvSpPr>
            <p:cNvPr id="671" name="Google Shape;671;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1"/>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78" name="Google Shape;678;p81"/>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679" name="Google Shape;679;p81"/>
          <p:cNvSpPr txBox="1"/>
          <p:nvPr/>
        </p:nvSpPr>
        <p:spPr>
          <a:xfrm>
            <a:off x="855075" y="7739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Δομή Εκπαίδευσης</a:t>
            </a:r>
            <a:endParaRPr b="1" i="0" sz="2800" u="none" cap="none" strike="noStrike">
              <a:solidFill>
                <a:srgbClr val="FFFFFF"/>
              </a:solidFill>
              <a:latin typeface="Arial"/>
              <a:ea typeface="Arial"/>
              <a:cs typeface="Arial"/>
              <a:sym typeface="Arial"/>
            </a:endParaRPr>
          </a:p>
        </p:txBody>
      </p:sp>
      <p:sp>
        <p:nvSpPr>
          <p:cNvPr id="680" name="Google Shape;680;p81"/>
          <p:cNvSpPr txBox="1"/>
          <p:nvPr/>
        </p:nvSpPr>
        <p:spPr>
          <a:xfrm>
            <a:off x="693200" y="1644350"/>
            <a:ext cx="7896900" cy="340551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Εφαρμογή στην πραγματική ζωή: </a:t>
            </a:r>
            <a:r>
              <a:rPr b="0" i="0" lang="lv-LV" sz="1400" u="none" cap="none" strike="noStrike">
                <a:solidFill>
                  <a:srgbClr val="000000"/>
                </a:solidFill>
                <a:latin typeface="Raleway"/>
                <a:ea typeface="Raleway"/>
                <a:cs typeface="Raleway"/>
                <a:sym typeface="Raleway"/>
              </a:rPr>
              <a:t>Μετά την ολοκλήρωση του παιχνιδιού, προωθήστε μια συζήτηση για το πώς τα διδάγματα που αποκτήθηκαν μπορούν να εφαρμοστούν στην πραγματικότητα. Ενθαρρύνετε τους συμμετέχοντες να αναλογιστούν πώς θα αντιδρούσαν σε παρόμοιες καταστάσεις στον εργασιακό τους χώρο.</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Σύνοψη: </a:t>
            </a:r>
            <a:r>
              <a:rPr b="0" i="0" lang="lv-LV" sz="1400" u="none" cap="none" strike="noStrike">
                <a:solidFill>
                  <a:srgbClr val="000000"/>
                </a:solidFill>
                <a:latin typeface="Raleway"/>
                <a:ea typeface="Raleway"/>
                <a:cs typeface="Raleway"/>
                <a:sym typeface="Raleway"/>
              </a:rPr>
              <a:t>Διεξάγετε μια ομαδική συζήτηση για να ανασκοπήσετε το παιχνίδι, τις λύσεις που προτάθηκαν και τα κύρια μαθησιακά αποτελέσματα. Αυτό παρέχει την ευκαιρία να επαναλάβετε τις βασικές έννοιες που καλύφθηκαν και την εφαρμογή τους μέσα από το παιχνίδι.</a:t>
            </a:r>
            <a:endParaRPr/>
          </a:p>
          <a:p>
            <a:pPr indent="0" lvl="0" marL="13335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400"/>
              <a:buFont typeface="Arial"/>
              <a:buNone/>
            </a:pPr>
            <a:r>
              <a:rPr b="1" i="0" lang="lv-LV" sz="1400" u="none" cap="none" strike="noStrike">
                <a:solidFill>
                  <a:srgbClr val="000000"/>
                </a:solidFill>
                <a:latin typeface="Raleway"/>
                <a:ea typeface="Raleway"/>
                <a:cs typeface="Raleway"/>
                <a:sym typeface="Raleway"/>
              </a:rPr>
              <a:t>Ανακεφαλαίωση: </a:t>
            </a:r>
            <a:r>
              <a:rPr b="0" i="0" lang="lv-LV" sz="1400" u="none" cap="none" strike="noStrike">
                <a:solidFill>
                  <a:srgbClr val="000000"/>
                </a:solidFill>
                <a:latin typeface="Raleway"/>
                <a:ea typeface="Raleway"/>
                <a:cs typeface="Raleway"/>
                <a:sym typeface="Raleway"/>
              </a:rPr>
              <a:t>Συνοψίστε τα κύρια σημεία της εκπαίδευσης και τονίστε τη σημασία της πρόληψης και της διαχείρισης της βίας στο χώρο εργασίας. Προτείνετε επόμενα βήματα, όπως πρόσθετες δραστηριότητες, εφαρμογή των στρατηγικών στην πρακτική ή πρόσθετους πόρους για βαθύτερη κατανόηση του θέματος.</a:t>
            </a:r>
            <a:endParaRPr b="0" i="0" sz="1400" u="none" cap="none" strike="noStrike">
              <a:solidFill>
                <a:srgbClr val="000000"/>
              </a:solidFill>
              <a:latin typeface="Raleway"/>
              <a:ea typeface="Raleway"/>
              <a:cs typeface="Raleway"/>
              <a:sym typeface="Raleway"/>
            </a:endParaRPr>
          </a:p>
        </p:txBody>
      </p:sp>
      <p:pic>
        <p:nvPicPr>
          <p:cNvPr id="681" name="Google Shape;681;p81"/>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682" name="Google Shape;682;p81"/>
          <p:cNvGrpSpPr/>
          <p:nvPr/>
        </p:nvGrpSpPr>
        <p:grpSpPr>
          <a:xfrm>
            <a:off x="498995" y="1857726"/>
            <a:ext cx="290237" cy="321991"/>
            <a:chOff x="534570" y="3018006"/>
            <a:chExt cx="290237" cy="321991"/>
          </a:xfrm>
        </p:grpSpPr>
        <p:sp>
          <p:nvSpPr>
            <p:cNvPr id="683" name="Google Shape;683;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5" name="Google Shape;685;p81"/>
          <p:cNvGrpSpPr/>
          <p:nvPr/>
        </p:nvGrpSpPr>
        <p:grpSpPr>
          <a:xfrm>
            <a:off x="498995" y="2910101"/>
            <a:ext cx="290237" cy="321991"/>
            <a:chOff x="534570" y="3018006"/>
            <a:chExt cx="290237" cy="321991"/>
          </a:xfrm>
        </p:grpSpPr>
        <p:sp>
          <p:nvSpPr>
            <p:cNvPr id="686" name="Google Shape;686;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8" name="Google Shape;688;p81"/>
          <p:cNvGrpSpPr/>
          <p:nvPr/>
        </p:nvGrpSpPr>
        <p:grpSpPr>
          <a:xfrm>
            <a:off x="498995" y="3962476"/>
            <a:ext cx="290237" cy="321991"/>
            <a:chOff x="534570" y="3018006"/>
            <a:chExt cx="290237" cy="321991"/>
          </a:xfrm>
        </p:grpSpPr>
        <p:sp>
          <p:nvSpPr>
            <p:cNvPr id="689" name="Google Shape;689;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6" name="Google Shape;696;p82"/>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97" name="Google Shape;697;p82"/>
          <p:cNvSpPr txBox="1"/>
          <p:nvPr/>
        </p:nvSpPr>
        <p:spPr>
          <a:xfrm>
            <a:off x="695850" y="298750"/>
            <a:ext cx="7752300" cy="7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Δομή Εκπαίδευσης</a:t>
            </a:r>
            <a:endParaRPr b="1" i="0" sz="2800" u="none" cap="none" strike="noStrike">
              <a:solidFill>
                <a:srgbClr val="FFFFFF"/>
              </a:solidFill>
              <a:latin typeface="Arial"/>
              <a:ea typeface="Arial"/>
              <a:cs typeface="Arial"/>
              <a:sym typeface="Arial"/>
            </a:endParaRPr>
          </a:p>
        </p:txBody>
      </p:sp>
      <p:sp>
        <p:nvSpPr>
          <p:cNvPr id="698" name="Google Shape;698;p82"/>
          <p:cNvSpPr txBox="1"/>
          <p:nvPr/>
        </p:nvSpPr>
        <p:spPr>
          <a:xfrm>
            <a:off x="311700" y="1091050"/>
            <a:ext cx="6585600" cy="52398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lv-LV" sz="1500" u="none" cap="none" strike="noStrike">
                <a:solidFill>
                  <a:srgbClr val="000000"/>
                </a:solidFill>
                <a:latin typeface="Raleway"/>
                <a:ea typeface="Raleway"/>
                <a:cs typeface="Raleway"/>
                <a:sym typeface="Raleway"/>
              </a:rPr>
              <a:t>Σχόλια</a:t>
            </a:r>
            <a:r>
              <a:rPr b="0" i="0" lang="lv-LV" sz="1500" u="none" cap="none" strike="noStrike">
                <a:solidFill>
                  <a:srgbClr val="000000"/>
                </a:solidFill>
                <a:latin typeface="Raleway"/>
                <a:ea typeface="Raleway"/>
                <a:cs typeface="Raleway"/>
                <a:sym typeface="Raleway"/>
              </a:rPr>
              <a:t>: Ενθαρρύνετε τους συμμετέχοντες να παράσχουν ανατροφοδότηση για την εκπαίδευση. Αυτό μπορεί να γίνει μέσω ερωτηματολογίων, ομαδικών συζητήσεων ή ατομικών συνομιλιών. Τα σχόλια θα βοηθήσουν στην προσαρμογή και βελτίωση των μελλοντικών σεμιναρίων.</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None/>
            </a:pPr>
            <a:r>
              <a:rPr b="1" i="0" lang="lv-LV" sz="1500" u="none" cap="none" strike="noStrike">
                <a:solidFill>
                  <a:srgbClr val="000000"/>
                </a:solidFill>
                <a:latin typeface="Raleway"/>
                <a:ea typeface="Raleway"/>
                <a:cs typeface="Raleway"/>
                <a:sym typeface="Raleway"/>
              </a:rPr>
              <a:t>Ασφάλεια και Σεβασμός: </a:t>
            </a:r>
            <a:r>
              <a:rPr b="0" i="0" lang="lv-LV" sz="1500" u="none" cap="none" strike="noStrike">
                <a:solidFill>
                  <a:srgbClr val="000000"/>
                </a:solidFill>
                <a:latin typeface="Raleway"/>
                <a:ea typeface="Raleway"/>
                <a:cs typeface="Raleway"/>
                <a:sym typeface="Raleway"/>
              </a:rPr>
              <a:t>Είναι ζωτικής σημασίας να διασφαλίσετε ότι το περιβάλλον εκπαίδευσης είναι ασφαλές, υποστηρικτικό και σεβαστικό. Ενδέχεται να προκύψουν ευαίσθητα θέματα κατά τη διάρκεια της συζήτησης, επομένως είναι σημαντικό να είστε προετοιμασμένοι να τα αντιμετωπίσετε με ευαισθησία και επαγγελματισμό.</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None/>
            </a:pPr>
            <a:r>
              <a:rPr b="1" i="0" lang="lv-LV" sz="1500" u="none" cap="none" strike="noStrike">
                <a:solidFill>
                  <a:srgbClr val="000000"/>
                </a:solidFill>
                <a:latin typeface="Raleway"/>
                <a:ea typeface="Raleway"/>
                <a:cs typeface="Raleway"/>
                <a:sym typeface="Raleway"/>
              </a:rPr>
              <a:t>Ευελιξία</a:t>
            </a:r>
            <a:r>
              <a:rPr b="0" i="0" lang="lv-LV" sz="1500" u="none" cap="none" strike="noStrike">
                <a:solidFill>
                  <a:srgbClr val="000000"/>
                </a:solidFill>
                <a:latin typeface="Raleway"/>
                <a:ea typeface="Raleway"/>
                <a:cs typeface="Raleway"/>
                <a:sym typeface="Raleway"/>
              </a:rPr>
              <a:t>: Καθώς προχωράτε στην εκπαίδευση, είναι πιθανό να χρειαστεί να προσαρμόσετε το πρόγραμμα ανάλογα με τη δυναμική της ομάδας. Μη διστάσετε να κάνετε αλλαγές ή να εισαγάγετε νέα στοιχεία για να ανταποκριθείτε στις ανάγκες των συμμετεχόντων.</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699" name="Google Shape;699;p82"/>
          <p:cNvPicPr preferRelativeResize="0"/>
          <p:nvPr/>
        </p:nvPicPr>
        <p:blipFill rotWithShape="1">
          <a:blip r:embed="rId4">
            <a:alphaModFix/>
          </a:blip>
          <a:srcRect b="0" l="0" r="0" t="0"/>
          <a:stretch/>
        </p:blipFill>
        <p:spPr>
          <a:xfrm>
            <a:off x="5803114" y="1091050"/>
            <a:ext cx="4631224" cy="1916225"/>
          </a:xfrm>
          <a:prstGeom prst="rect">
            <a:avLst/>
          </a:prstGeom>
          <a:noFill/>
          <a:ln>
            <a:noFill/>
          </a:ln>
        </p:spPr>
      </p:pic>
      <p:pic>
        <p:nvPicPr>
          <p:cNvPr id="700" name="Google Shape;700;p82"/>
          <p:cNvPicPr preferRelativeResize="0"/>
          <p:nvPr/>
        </p:nvPicPr>
        <p:blipFill rotWithShape="1">
          <a:blip r:embed="rId5">
            <a:alphaModFix/>
          </a:blip>
          <a:srcRect b="8339" l="0" r="6015" t="0"/>
          <a:stretch/>
        </p:blipFill>
        <p:spPr>
          <a:xfrm>
            <a:off x="6717970" y="3312249"/>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grpSp>
        <p:nvGrpSpPr>
          <p:cNvPr id="705" name="Google Shape;705;g2523351e7b7_17_0"/>
          <p:cNvGrpSpPr/>
          <p:nvPr/>
        </p:nvGrpSpPr>
        <p:grpSpPr>
          <a:xfrm>
            <a:off x="-356" y="0"/>
            <a:ext cx="9143665" cy="5143674"/>
            <a:chOff x="7481200" y="-261875"/>
            <a:chExt cx="7008251" cy="4337725"/>
          </a:xfrm>
        </p:grpSpPr>
        <p:pic>
          <p:nvPicPr>
            <p:cNvPr id="706" name="Google Shape;706;g2523351e7b7_17_0"/>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707" name="Google Shape;707;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708" name="Google Shape;708;g2523351e7b7_17_0"/>
          <p:cNvGrpSpPr/>
          <p:nvPr/>
        </p:nvGrpSpPr>
        <p:grpSpPr>
          <a:xfrm>
            <a:off x="375592" y="321365"/>
            <a:ext cx="8543051" cy="4991274"/>
            <a:chOff x="7481202" y="-261875"/>
            <a:chExt cx="7008245" cy="4209204"/>
          </a:xfrm>
        </p:grpSpPr>
        <p:pic>
          <p:nvPicPr>
            <p:cNvPr id="709" name="Google Shape;709;g2523351e7b7_17_0"/>
            <p:cNvPicPr preferRelativeResize="0"/>
            <p:nvPr/>
          </p:nvPicPr>
          <p:blipFill rotWithShape="1">
            <a:blip r:embed="rId3">
              <a:alphaModFix/>
            </a:blip>
            <a:srcRect b="18165" l="0" r="0" t="0"/>
            <a:stretch/>
          </p:blipFill>
          <p:spPr>
            <a:xfrm>
              <a:off x="7481202" y="-261875"/>
              <a:ext cx="7008245" cy="4209204"/>
            </a:xfrm>
            <a:prstGeom prst="rect">
              <a:avLst/>
            </a:prstGeom>
            <a:noFill/>
            <a:ln>
              <a:noFill/>
            </a:ln>
          </p:spPr>
        </p:pic>
        <p:pic>
          <p:nvPicPr>
            <p:cNvPr id="710" name="Google Shape;710;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711" name="Google Shape;711;g2523351e7b7_17_0"/>
          <p:cNvSpPr txBox="1"/>
          <p:nvPr/>
        </p:nvSpPr>
        <p:spPr>
          <a:xfrm>
            <a:off x="1870750" y="2573575"/>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400" u="none" cap="none" strike="noStrike">
                <a:solidFill>
                  <a:srgbClr val="FFAB40"/>
                </a:solidFill>
                <a:latin typeface="Montserrat SemiBold"/>
                <a:ea typeface="Montserrat SemiBold"/>
                <a:cs typeface="Montserrat SemiBold"/>
                <a:sym typeface="Montserrat SemiBold"/>
              </a:rPr>
              <a:t>Πώς παίζεται το παιχνίδι;</a:t>
            </a:r>
            <a:endParaRPr b="0" i="0" sz="2400" u="none" cap="none" strike="noStrike">
              <a:solidFill>
                <a:srgbClr val="FFAB40"/>
              </a:solidFill>
              <a:latin typeface="Montserrat SemiBold"/>
              <a:ea typeface="Montserrat SemiBold"/>
              <a:cs typeface="Montserrat SemiBold"/>
              <a:sym typeface="Montserrat SemiBold"/>
            </a:endParaRPr>
          </a:p>
        </p:txBody>
      </p:sp>
      <p:pic>
        <p:nvPicPr>
          <p:cNvPr id="712" name="Google Shape;712;g2523351e7b7_17_0"/>
          <p:cNvPicPr preferRelativeResize="0"/>
          <p:nvPr/>
        </p:nvPicPr>
        <p:blipFill rotWithShape="1">
          <a:blip r:embed="rId4">
            <a:alphaModFix/>
          </a:blip>
          <a:srcRect b="0" l="0" r="0" t="0"/>
          <a:stretch/>
        </p:blipFill>
        <p:spPr>
          <a:xfrm>
            <a:off x="2007302" y="-10"/>
            <a:ext cx="1753914" cy="7103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g2523351e7b7_17_4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718" name="Google Shape;718;g2523351e7b7_17_48"/>
          <p:cNvSpPr txBox="1"/>
          <p:nvPr/>
        </p:nvSpPr>
        <p:spPr>
          <a:xfrm>
            <a:off x="827250" y="1152600"/>
            <a:ext cx="74895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1 </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Ενότητα</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Αιτίες και μηχανισμοί δράσης</a:t>
            </a:r>
            <a:endParaRPr b="1" i="0" sz="4400" u="none" cap="none" strike="noStrike">
              <a:solidFill>
                <a:srgbClr val="FFFFFF"/>
              </a:solidFill>
              <a:latin typeface="Arial"/>
              <a:ea typeface="Arial"/>
              <a:cs typeface="Arial"/>
              <a:sym typeface="Arial"/>
            </a:endParaRPr>
          </a:p>
        </p:txBody>
      </p:sp>
      <p:pic>
        <p:nvPicPr>
          <p:cNvPr id="719" name="Google Shape;719;g2523351e7b7_17_4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720" name="Google Shape;720;g2523351e7b7_17_4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721" name="Google Shape;721;g2523351e7b7_17_48"/>
          <p:cNvPicPr preferRelativeResize="0"/>
          <p:nvPr/>
        </p:nvPicPr>
        <p:blipFill rotWithShape="1">
          <a:blip r:embed="rId6">
            <a:alphaModFix/>
          </a:blip>
          <a:srcRect b="0" l="0" r="-583" t="-989"/>
          <a:stretch/>
        </p:blipFill>
        <p:spPr>
          <a:xfrm rot="5400000">
            <a:off x="5440413" y="1487038"/>
            <a:ext cx="2145900" cy="5194375"/>
          </a:xfrm>
          <a:prstGeom prst="rect">
            <a:avLst/>
          </a:prstGeom>
          <a:noFill/>
          <a:ln>
            <a:noFill/>
          </a:ln>
        </p:spPr>
      </p:pic>
      <p:pic>
        <p:nvPicPr>
          <p:cNvPr id="722" name="Google Shape;722;g2523351e7b7_17_48"/>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723" name="Google Shape;723;g2523351e7b7_17_48"/>
          <p:cNvPicPr preferRelativeResize="0"/>
          <p:nvPr/>
        </p:nvPicPr>
        <p:blipFill rotWithShape="1">
          <a:blip r:embed="rId7">
            <a:alphaModFix/>
          </a:blip>
          <a:srcRect b="8337" l="0" r="6015" t="0"/>
          <a:stretch/>
        </p:blipFill>
        <p:spPr>
          <a:xfrm>
            <a:off x="6538525" y="3312250"/>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7f1b987787_1_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13" name="Google Shape;113;g27f1b987787_1_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14" name="Google Shape;114;g27f1b987787_1_0"/>
          <p:cNvSpPr txBox="1"/>
          <p:nvPr/>
        </p:nvSpPr>
        <p:spPr>
          <a:xfrm>
            <a:off x="464100" y="1154425"/>
            <a:ext cx="7148812"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κάρτες προβληματικών καταστάσεων και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κάρτες λύσεων, χωρισμένες σε τέσσερις ομάδες λύσεων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115" name="Google Shape;115;g27f1b987787_1_0"/>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6" name="Google Shape;116;g27f1b987787_1_0"/>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7" name="Google Shape;117;g27f1b987787_1_0"/>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8" name="Google Shape;118;g27f1b987787_1_0"/>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9" name="Google Shape;119;g27f1b987787_1_0"/>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0" name="Google Shape;120;g27f1b987787_1_0"/>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1" name="Google Shape;121;g27f1b987787_1_0"/>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2" name="Google Shape;122;g27f1b987787_1_0"/>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3" name="Google Shape;123;g27f1b987787_1_0"/>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 name="Google Shape;124;g27f1b987787_1_0"/>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5" name="Google Shape;125;g27f1b987787_1_0"/>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 name="Google Shape;126;g27f1b987787_1_0"/>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7" name="Google Shape;127;g27f1b987787_1_0"/>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28" name="Google Shape;128;g27f1b987787_1_0"/>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Στρατηγικές Σκέψης</a:t>
            </a:r>
            <a:endParaRPr b="1" i="0" sz="1000" u="none" cap="none" strike="noStrike">
              <a:solidFill>
                <a:srgbClr val="674EA7"/>
              </a:solidFill>
              <a:latin typeface="Arial"/>
              <a:ea typeface="Arial"/>
              <a:cs typeface="Arial"/>
              <a:sym typeface="Arial"/>
            </a:endParaRPr>
          </a:p>
        </p:txBody>
      </p:sp>
      <p:sp>
        <p:nvSpPr>
          <p:cNvPr id="129" name="Google Shape;129;g27f1b987787_1_0"/>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Στρατηγικές Συνομιλίας</a:t>
            </a:r>
            <a:endParaRPr b="1" i="0" sz="1000" u="none" cap="none" strike="noStrike">
              <a:solidFill>
                <a:srgbClr val="6AA84F"/>
              </a:solidFill>
              <a:latin typeface="Arial"/>
              <a:ea typeface="Arial"/>
              <a:cs typeface="Arial"/>
              <a:sym typeface="Arial"/>
            </a:endParaRPr>
          </a:p>
        </p:txBody>
      </p:sp>
      <p:sp>
        <p:nvSpPr>
          <p:cNvPr id="130" name="Google Shape;130;g27f1b987787_1_0"/>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Στρατηγικές Δράσης</a:t>
            </a:r>
            <a:endParaRPr b="1" i="0" sz="1000" u="none" cap="none" strike="noStrike">
              <a:solidFill>
                <a:srgbClr val="E69138"/>
              </a:solidFill>
              <a:latin typeface="Arial"/>
              <a:ea typeface="Arial"/>
              <a:cs typeface="Arial"/>
              <a:sym typeface="Arial"/>
            </a:endParaRPr>
          </a:p>
        </p:txBody>
      </p:sp>
      <p:pic>
        <p:nvPicPr>
          <p:cNvPr id="131" name="Google Shape;131;g27f1b987787_1_0"/>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2" name="Google Shape;132;g27f1b987787_1_0"/>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3" name="Google Shape;133;g27f1b987787_1_0"/>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34" name="Google Shape;134;g27f1b987787_1_0"/>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Στρατηγικές Ηρεμίας</a:t>
            </a:r>
            <a:endParaRPr b="1" i="0" sz="1000" u="none" cap="none" strike="noStrike">
              <a:solidFill>
                <a:srgbClr val="1EAEAE"/>
              </a:solidFill>
              <a:latin typeface="Arial"/>
              <a:ea typeface="Arial"/>
              <a:cs typeface="Arial"/>
              <a:sym typeface="Arial"/>
            </a:endParaRPr>
          </a:p>
        </p:txBody>
      </p:sp>
      <p:sp>
        <p:nvSpPr>
          <p:cNvPr id="135" name="Google Shape;135;g27f1b987787_1_0"/>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Ιστορίες</a:t>
            </a:r>
            <a:endParaRPr b="1" i="0" sz="1000" u="none" cap="none" strike="noStrike">
              <a:solidFill>
                <a:srgbClr val="0B5394"/>
              </a:solidFill>
              <a:latin typeface="Arial"/>
              <a:ea typeface="Arial"/>
              <a:cs typeface="Arial"/>
              <a:sym typeface="Arial"/>
            </a:endParaRPr>
          </a:p>
        </p:txBody>
      </p:sp>
      <p:pic>
        <p:nvPicPr>
          <p:cNvPr id="136" name="Google Shape;136;g27f1b987787_1_0"/>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7" name="Google Shape;137;g27f1b987787_1_0"/>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8" name="Google Shape;138;g27f1b987787_1_0"/>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9" name="Google Shape;139;g27f1b987787_1_0"/>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0" name="Google Shape;140;g27f1b987787_1_0"/>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41" name="Google Shape;141;g27f1b987787_1_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lv-LV" sz="2000" u="none" cap="none" strike="noStrike">
                <a:solidFill>
                  <a:srgbClr val="FFFFFF"/>
                </a:solidFill>
                <a:latin typeface="Raleway"/>
                <a:ea typeface="Raleway"/>
                <a:cs typeface="Raleway"/>
                <a:sym typeface="Raleway"/>
              </a:rPr>
              <a:t>Το παιχνίδι </a:t>
            </a:r>
            <a:r>
              <a:rPr b="1" i="0" lang="lv-LV" sz="2000" u="none" cap="none" strike="noStrike">
                <a:solidFill>
                  <a:srgbClr val="FFFFFF"/>
                </a:solidFill>
                <a:latin typeface="Raleway"/>
                <a:ea typeface="Raleway"/>
                <a:cs typeface="Raleway"/>
                <a:sym typeface="Raleway"/>
              </a:rPr>
              <a:t>"Recognize and Act" αποτελείται από:</a:t>
            </a:r>
            <a:endParaRPr b="1" i="0" sz="2000" u="none" cap="none" strike="noStrike">
              <a:solidFill>
                <a:srgbClr val="FFFFFF"/>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7" name="Shape 727"/>
        <p:cNvGrpSpPr/>
        <p:nvPr/>
      </p:nvGrpSpPr>
      <p:grpSpPr>
        <a:xfrm>
          <a:off x="0" y="0"/>
          <a:ext cx="0" cy="0"/>
          <a:chOff x="0" y="0"/>
          <a:chExt cx="0" cy="0"/>
        </a:xfrm>
      </p:grpSpPr>
      <p:pic>
        <p:nvPicPr>
          <p:cNvPr id="728" name="Google Shape;728;g2523351e7b7_17_5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729" name="Google Shape;729;g2523351e7b7_17_58"/>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30" name="Google Shape;730;g2523351e7b7_17_58"/>
          <p:cNvSpPr txBox="1"/>
          <p:nvPr/>
        </p:nvSpPr>
        <p:spPr>
          <a:xfrm>
            <a:off x="597300" y="1741900"/>
            <a:ext cx="3974700" cy="260914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374151"/>
                </a:solidFill>
                <a:latin typeface="Arial"/>
                <a:ea typeface="Arial"/>
                <a:cs typeface="Arial"/>
                <a:sym typeface="Arial"/>
              </a:rPr>
              <a:t>Πριν παίξετε το παιχνίδι, επιλέξτε τις κάρτες ιστοριών που σχετίζονται με τον χώρο εργασίας σας. </a:t>
            </a:r>
            <a:endParaRPr b="0" i="0" sz="1600" u="none" cap="none" strike="noStrike">
              <a:solidFill>
                <a:srgbClr val="37415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37415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374151"/>
                </a:solidFill>
                <a:latin typeface="Arial"/>
                <a:ea typeface="Arial"/>
                <a:cs typeface="Arial"/>
                <a:sym typeface="Arial"/>
              </a:rPr>
              <a:t>Από κάθε κατηγορία καρτών λύσεων, επιλέξτε κάρτες που σχετίζονται ειδικά με τον εκφοβισμό στο χώρο εργασίας.</a:t>
            </a:r>
            <a:endParaRPr b="0" i="0" sz="12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aleway"/>
              <a:ea typeface="Raleway"/>
              <a:cs typeface="Raleway"/>
              <a:sym typeface="Raleway"/>
            </a:endParaRPr>
          </a:p>
        </p:txBody>
      </p:sp>
      <p:pic>
        <p:nvPicPr>
          <p:cNvPr id="731" name="Google Shape;731;g2523351e7b7_17_58"/>
          <p:cNvPicPr preferRelativeResize="0"/>
          <p:nvPr/>
        </p:nvPicPr>
        <p:blipFill rotWithShape="1">
          <a:blip r:embed="rId4">
            <a:alphaModFix/>
          </a:blip>
          <a:srcRect b="0" l="0" r="16443" t="0"/>
          <a:stretch/>
        </p:blipFill>
        <p:spPr>
          <a:xfrm>
            <a:off x="6254300" y="455275"/>
            <a:ext cx="2889700" cy="1430951"/>
          </a:xfrm>
          <a:prstGeom prst="rect">
            <a:avLst/>
          </a:prstGeom>
          <a:noFill/>
          <a:ln>
            <a:noFill/>
          </a:ln>
        </p:spPr>
      </p:pic>
      <p:pic>
        <p:nvPicPr>
          <p:cNvPr id="732" name="Google Shape;732;g2523351e7b7_17_58"/>
          <p:cNvPicPr preferRelativeResize="0"/>
          <p:nvPr/>
        </p:nvPicPr>
        <p:blipFill rotWithShape="1">
          <a:blip r:embed="rId5">
            <a:alphaModFix/>
          </a:blip>
          <a:srcRect b="0" l="69" r="58" t="0"/>
          <a:stretch/>
        </p:blipFill>
        <p:spPr>
          <a:xfrm>
            <a:off x="7379069" y="205947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33" name="Google Shape;733;g2523351e7b7_17_58"/>
          <p:cNvPicPr preferRelativeResize="0"/>
          <p:nvPr/>
        </p:nvPicPr>
        <p:blipFill rotWithShape="1">
          <a:blip r:embed="rId5">
            <a:alphaModFix/>
          </a:blip>
          <a:srcRect b="0" l="69" r="58" t="0"/>
          <a:stretch/>
        </p:blipFill>
        <p:spPr>
          <a:xfrm>
            <a:off x="7340117" y="210691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34" name="Google Shape;734;g2523351e7b7_17_58"/>
          <p:cNvPicPr preferRelativeResize="0"/>
          <p:nvPr/>
        </p:nvPicPr>
        <p:blipFill rotWithShape="1">
          <a:blip r:embed="rId5">
            <a:alphaModFix/>
          </a:blip>
          <a:srcRect b="0" l="69" r="58" t="0"/>
          <a:stretch/>
        </p:blipFill>
        <p:spPr>
          <a:xfrm>
            <a:off x="7285118" y="215432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35" name="Google Shape;735;g2523351e7b7_17_58"/>
          <p:cNvPicPr preferRelativeResize="0"/>
          <p:nvPr/>
        </p:nvPicPr>
        <p:blipFill rotWithShape="1">
          <a:blip r:embed="rId5">
            <a:alphaModFix/>
          </a:blip>
          <a:srcRect b="0" l="69" r="58" t="0"/>
          <a:stretch/>
        </p:blipFill>
        <p:spPr>
          <a:xfrm>
            <a:off x="7238577" y="2193873"/>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36" name="Google Shape;736;g2523351e7b7_17_58"/>
          <p:cNvPicPr preferRelativeResize="0"/>
          <p:nvPr/>
        </p:nvPicPr>
        <p:blipFill rotWithShape="1">
          <a:blip r:embed="rId5">
            <a:alphaModFix/>
          </a:blip>
          <a:srcRect b="0" l="69" r="58" t="0"/>
          <a:stretch/>
        </p:blipFill>
        <p:spPr>
          <a:xfrm>
            <a:off x="7199598" y="22752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37" name="Google Shape;737;g2523351e7b7_17_58"/>
          <p:cNvPicPr preferRelativeResize="0"/>
          <p:nvPr/>
        </p:nvPicPr>
        <p:blipFill rotWithShape="1">
          <a:blip r:embed="rId6">
            <a:alphaModFix/>
          </a:blip>
          <a:srcRect b="0" l="58" r="59" t="0"/>
          <a:stretch/>
        </p:blipFill>
        <p:spPr>
          <a:xfrm>
            <a:off x="5637088" y="19977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738" name="Google Shape;738;g2523351e7b7_17_58"/>
          <p:cNvSpPr txBox="1"/>
          <p:nvPr/>
        </p:nvSpPr>
        <p:spPr>
          <a:xfrm>
            <a:off x="281724" y="1500175"/>
            <a:ext cx="2889699" cy="644762"/>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739" name="Google Shape;739;g2523351e7b7_17_58"/>
          <p:cNvPicPr preferRelativeResize="0"/>
          <p:nvPr/>
        </p:nvPicPr>
        <p:blipFill rotWithShape="1">
          <a:blip r:embed="rId6">
            <a:alphaModFix/>
          </a:blip>
          <a:srcRect b="0" l="58" r="59" t="0"/>
          <a:stretch/>
        </p:blipFill>
        <p:spPr>
          <a:xfrm>
            <a:off x="4767013" y="2449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0" name="Google Shape;740;g2523351e7b7_17_58"/>
          <p:cNvPicPr preferRelativeResize="0"/>
          <p:nvPr/>
        </p:nvPicPr>
        <p:blipFill rotWithShape="1">
          <a:blip r:embed="rId6">
            <a:alphaModFix/>
          </a:blip>
          <a:srcRect b="0" l="58" r="59" t="0"/>
          <a:stretch/>
        </p:blipFill>
        <p:spPr>
          <a:xfrm>
            <a:off x="5222688" y="26996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pic>
        <p:nvPicPr>
          <p:cNvPr id="745" name="Google Shape;745;g2523351e7b7_17_74"/>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746" name="Google Shape;746;g2523351e7b7_17_74"/>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47" name="Google Shape;747;g2523351e7b7_17_74"/>
          <p:cNvSpPr txBox="1"/>
          <p:nvPr/>
        </p:nvSpPr>
        <p:spPr>
          <a:xfrm>
            <a:off x="613924" y="1498125"/>
            <a:ext cx="4365579" cy="229059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Κάθε παίκτης πρέπει να λάβει ένα σετ καρτών λύσεων, </a:t>
            </a:r>
            <a:r>
              <a:rPr b="0" i="0" lang="lv-LV" sz="1500" u="none" cap="none" strike="noStrike">
                <a:solidFill>
                  <a:schemeClr val="dk1"/>
                </a:solidFill>
                <a:latin typeface="Raleway"/>
                <a:ea typeface="Raleway"/>
                <a:cs typeface="Raleway"/>
                <a:sym typeface="Raleway"/>
              </a:rPr>
              <a:t>με ίσο αριθμό καρτών από κάθε κατηγορία (4-12 κάρτες). Ανακατέψτε τις κάρτες των προβληματικών καταστάσεων και τοποθετήστε τες με την όψη προς τα κάτω στο τραπέζι.</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748" name="Google Shape;748;g2523351e7b7_17_74"/>
          <p:cNvPicPr preferRelativeResize="0"/>
          <p:nvPr/>
        </p:nvPicPr>
        <p:blipFill rotWithShape="1">
          <a:blip r:embed="rId4">
            <a:alphaModFix/>
          </a:blip>
          <a:srcRect b="0" l="0" r="16443" t="0"/>
          <a:stretch/>
        </p:blipFill>
        <p:spPr>
          <a:xfrm>
            <a:off x="6572250" y="449125"/>
            <a:ext cx="2571750" cy="1273500"/>
          </a:xfrm>
          <a:prstGeom prst="rect">
            <a:avLst/>
          </a:prstGeom>
          <a:noFill/>
          <a:ln>
            <a:noFill/>
          </a:ln>
        </p:spPr>
      </p:pic>
      <p:sp>
        <p:nvSpPr>
          <p:cNvPr id="749" name="Google Shape;749;g2523351e7b7_17_74"/>
          <p:cNvSpPr txBox="1"/>
          <p:nvPr/>
        </p:nvSpPr>
        <p:spPr>
          <a:xfrm>
            <a:off x="737124" y="1256400"/>
            <a:ext cx="294035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750" name="Google Shape;750;g2523351e7b7_17_74"/>
          <p:cNvPicPr preferRelativeResize="0"/>
          <p:nvPr/>
        </p:nvPicPr>
        <p:blipFill rotWithShape="1">
          <a:blip r:embed="rId5">
            <a:alphaModFix/>
          </a:blip>
          <a:srcRect b="0" l="79" r="68" t="0"/>
          <a:stretch/>
        </p:blipFill>
        <p:spPr>
          <a:xfrm>
            <a:off x="7172576" y="149811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1" name="Google Shape;751;g2523351e7b7_17_74"/>
          <p:cNvPicPr preferRelativeResize="0"/>
          <p:nvPr/>
        </p:nvPicPr>
        <p:blipFill rotWithShape="1">
          <a:blip r:embed="rId5">
            <a:alphaModFix/>
          </a:blip>
          <a:srcRect b="0" l="79" r="68" t="0"/>
          <a:stretch/>
        </p:blipFill>
        <p:spPr>
          <a:xfrm>
            <a:off x="7136202" y="15296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2" name="Google Shape;752;g2523351e7b7_17_74"/>
          <p:cNvPicPr preferRelativeResize="0"/>
          <p:nvPr/>
        </p:nvPicPr>
        <p:blipFill rotWithShape="1">
          <a:blip r:embed="rId5">
            <a:alphaModFix/>
          </a:blip>
          <a:srcRect b="0" l="79" r="68" t="0"/>
          <a:stretch/>
        </p:blipFill>
        <p:spPr>
          <a:xfrm>
            <a:off x="7095639" y="15725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3" name="Google Shape;753;g2523351e7b7_17_74"/>
          <p:cNvPicPr preferRelativeResize="0"/>
          <p:nvPr/>
        </p:nvPicPr>
        <p:blipFill rotWithShape="1">
          <a:blip r:embed="rId5">
            <a:alphaModFix/>
          </a:blip>
          <a:srcRect b="0" l="79" r="68" t="0"/>
          <a:stretch/>
        </p:blipFill>
        <p:spPr>
          <a:xfrm>
            <a:off x="7038266" y="161948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4" name="Google Shape;754;g2523351e7b7_17_74"/>
          <p:cNvPicPr preferRelativeResize="0"/>
          <p:nvPr/>
        </p:nvPicPr>
        <p:blipFill rotWithShape="1">
          <a:blip r:embed="rId6">
            <a:alphaModFix/>
          </a:blip>
          <a:srcRect b="0" l="29" r="18" t="0"/>
          <a:stretch/>
        </p:blipFill>
        <p:spPr>
          <a:xfrm>
            <a:off x="3403356" y="340181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5" name="Google Shape;755;g2523351e7b7_17_74"/>
          <p:cNvPicPr preferRelativeResize="0"/>
          <p:nvPr/>
        </p:nvPicPr>
        <p:blipFill rotWithShape="1">
          <a:blip r:embed="rId7">
            <a:alphaModFix/>
          </a:blip>
          <a:srcRect b="0" l="29" r="18" t="0"/>
          <a:stretch/>
        </p:blipFill>
        <p:spPr>
          <a:xfrm rot="676977">
            <a:off x="4423426" y="3523216"/>
            <a:ext cx="1249652" cy="187341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6" name="Google Shape;756;g2523351e7b7_17_74"/>
          <p:cNvPicPr preferRelativeResize="0"/>
          <p:nvPr/>
        </p:nvPicPr>
        <p:blipFill rotWithShape="1">
          <a:blip r:embed="rId8">
            <a:alphaModFix/>
          </a:blip>
          <a:srcRect b="0" l="69" r="78" t="0"/>
          <a:stretch/>
        </p:blipFill>
        <p:spPr>
          <a:xfrm rot="261074">
            <a:off x="5464017" y="3523180"/>
            <a:ext cx="1249501" cy="18735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7" name="Google Shape;757;g2523351e7b7_17_74"/>
          <p:cNvPicPr preferRelativeResize="0"/>
          <p:nvPr/>
        </p:nvPicPr>
        <p:blipFill rotWithShape="1">
          <a:blip r:embed="rId9">
            <a:alphaModFix/>
          </a:blip>
          <a:srcRect b="0" l="0" r="10" t="0"/>
          <a:stretch/>
        </p:blipFill>
        <p:spPr>
          <a:xfrm rot="-614821">
            <a:off x="1779825" y="3542047"/>
            <a:ext cx="1249632" cy="18733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8" name="Google Shape;758;g2523351e7b7_17_74"/>
          <p:cNvPicPr preferRelativeResize="0"/>
          <p:nvPr/>
        </p:nvPicPr>
        <p:blipFill rotWithShape="1">
          <a:blip r:embed="rId9">
            <a:alphaModFix/>
          </a:blip>
          <a:srcRect b="0" l="0" r="10" t="0"/>
          <a:stretch/>
        </p:blipFill>
        <p:spPr>
          <a:xfrm rot="331467">
            <a:off x="2242965" y="3401824"/>
            <a:ext cx="1249604" cy="187352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2" name="Shape 762"/>
        <p:cNvGrpSpPr/>
        <p:nvPr/>
      </p:nvGrpSpPr>
      <p:grpSpPr>
        <a:xfrm>
          <a:off x="0" y="0"/>
          <a:ext cx="0" cy="0"/>
          <a:chOff x="0" y="0"/>
          <a:chExt cx="0" cy="0"/>
        </a:xfrm>
      </p:grpSpPr>
      <p:pic>
        <p:nvPicPr>
          <p:cNvPr id="763" name="Google Shape;763;g2523351e7b7_17_91"/>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764" name="Google Shape;764;g2523351e7b7_17_91"/>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65" name="Google Shape;765;g2523351e7b7_17_91"/>
          <p:cNvSpPr txBox="1"/>
          <p:nvPr/>
        </p:nvSpPr>
        <p:spPr>
          <a:xfrm>
            <a:off x="717799" y="1983725"/>
            <a:ext cx="4440609"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Ο πρώτος παίκτης τραβάει μια κάρτα προβληματικής κατάστασης που σχετίζεται με τον εκφοβισμό στο χώρο εργασίας και τη διαβάζει φωναχτά στην ομάδα. </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Στη συνέχεια, οι υπόλοιποι παίκτες επιλέγουν μια κάρτα λύσης από το χέρι τους που πιστεύουν ότι θα ήταν η πιο αποτελεσματική για να αντιμετωπίσουν την προβληματική κατάσταση.</a:t>
            </a:r>
            <a:endParaRPr b="0" i="0" sz="1400" u="none" cap="none" strike="noStrike">
              <a:solidFill>
                <a:srgbClr val="FFAB40"/>
              </a:solidFill>
              <a:latin typeface="Arial"/>
              <a:ea typeface="Arial"/>
              <a:cs typeface="Arial"/>
              <a:sym typeface="Arial"/>
            </a:endParaRPr>
          </a:p>
        </p:txBody>
      </p:sp>
      <p:pic>
        <p:nvPicPr>
          <p:cNvPr id="766" name="Google Shape;766;g2523351e7b7_17_91"/>
          <p:cNvPicPr preferRelativeResize="0"/>
          <p:nvPr/>
        </p:nvPicPr>
        <p:blipFill rotWithShape="1">
          <a:blip r:embed="rId4">
            <a:alphaModFix/>
          </a:blip>
          <a:srcRect b="0" l="0" r="27943" t="0"/>
          <a:stretch/>
        </p:blipFill>
        <p:spPr>
          <a:xfrm>
            <a:off x="6572250" y="455275"/>
            <a:ext cx="2571750" cy="1476725"/>
          </a:xfrm>
          <a:prstGeom prst="rect">
            <a:avLst/>
          </a:prstGeom>
          <a:noFill/>
          <a:ln>
            <a:noFill/>
          </a:ln>
        </p:spPr>
      </p:pic>
      <p:sp>
        <p:nvSpPr>
          <p:cNvPr id="767" name="Google Shape;767;g2523351e7b7_17_91"/>
          <p:cNvSpPr txBox="1"/>
          <p:nvPr/>
        </p:nvSpPr>
        <p:spPr>
          <a:xfrm>
            <a:off x="841000" y="148500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768" name="Google Shape;768;g2523351e7b7_17_91"/>
          <p:cNvPicPr preferRelativeResize="0"/>
          <p:nvPr/>
        </p:nvPicPr>
        <p:blipFill rotWithShape="1">
          <a:blip r:embed="rId5">
            <a:alphaModFix/>
          </a:blip>
          <a:srcRect b="0" l="58" r="59" t="0"/>
          <a:stretch/>
        </p:blipFill>
        <p:spPr>
          <a:xfrm>
            <a:off x="5405852" y="1850176"/>
            <a:ext cx="1456500" cy="2183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69" name="Google Shape;769;g2523351e7b7_17_91"/>
          <p:cNvPicPr preferRelativeResize="0"/>
          <p:nvPr/>
        </p:nvPicPr>
        <p:blipFill rotWithShape="1">
          <a:blip r:embed="rId6">
            <a:alphaModFix/>
          </a:blip>
          <a:srcRect b="0" l="29" r="18" t="0"/>
          <a:stretch/>
        </p:blipFill>
        <p:spPr>
          <a:xfrm rot="422970">
            <a:off x="6699566" y="2402321"/>
            <a:ext cx="1439784" cy="2158987"/>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3" name="Shape 773"/>
        <p:cNvGrpSpPr/>
        <p:nvPr/>
      </p:nvGrpSpPr>
      <p:grpSpPr>
        <a:xfrm>
          <a:off x="0" y="0"/>
          <a:ext cx="0" cy="0"/>
          <a:chOff x="0" y="0"/>
          <a:chExt cx="0" cy="0"/>
        </a:xfrm>
      </p:grpSpPr>
      <p:pic>
        <p:nvPicPr>
          <p:cNvPr id="774" name="Google Shape;774;g2523351e7b7_17_101"/>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775" name="Google Shape;775;g2523351e7b7_17_10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76" name="Google Shape;776;g2523351e7b7_17_101"/>
          <p:cNvSpPr txBox="1"/>
          <p:nvPr/>
        </p:nvSpPr>
        <p:spPr>
          <a:xfrm>
            <a:off x="717800" y="1755125"/>
            <a:ext cx="3987000" cy="22621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Μόλις όλοι οι παίκτες επιλέξουν μια κάρτα λύσης, </a:t>
            </a:r>
            <a:r>
              <a:rPr b="1" i="0" lang="lv-LV" sz="1500" u="none" cap="none" strike="noStrike">
                <a:solidFill>
                  <a:schemeClr val="dk1"/>
                </a:solidFill>
                <a:latin typeface="Raleway"/>
                <a:ea typeface="Raleway"/>
                <a:cs typeface="Raleway"/>
                <a:sym typeface="Raleway"/>
              </a:rPr>
              <a:t>ο πρώτος παίκτης τις συλλέγει και τις διαβάζει δυνατά στην ομάδα.</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Στη συνέχεια, η ομάδα συζητά τις διάφορες λύσεις και </a:t>
            </a:r>
            <a:r>
              <a:rPr b="1" i="0" lang="lv-LV" sz="1500" u="none" cap="none" strike="noStrike">
                <a:solidFill>
                  <a:schemeClr val="dk1"/>
                </a:solidFill>
                <a:latin typeface="Raleway"/>
                <a:ea typeface="Raleway"/>
                <a:cs typeface="Raleway"/>
                <a:sym typeface="Raleway"/>
              </a:rPr>
              <a:t>αξιολογεί ποιες θα ήταν πιο αποτελεσματικές </a:t>
            </a:r>
            <a:r>
              <a:rPr b="0" i="0" lang="lv-LV" sz="1500" u="none" cap="none" strike="noStrike">
                <a:solidFill>
                  <a:schemeClr val="dk1"/>
                </a:solidFill>
                <a:latin typeface="Raleway"/>
                <a:ea typeface="Raleway"/>
                <a:cs typeface="Raleway"/>
                <a:sym typeface="Raleway"/>
              </a:rPr>
              <a:t>για την πρόληψη ή την αντιμετώπιση της συμπεριφοράς εκφοβισμού στο χώρο εργασίας.</a:t>
            </a:r>
            <a:endParaRPr/>
          </a:p>
        </p:txBody>
      </p:sp>
      <p:pic>
        <p:nvPicPr>
          <p:cNvPr id="777" name="Google Shape;777;g2523351e7b7_17_101"/>
          <p:cNvPicPr preferRelativeResize="0"/>
          <p:nvPr/>
        </p:nvPicPr>
        <p:blipFill rotWithShape="1">
          <a:blip r:embed="rId4">
            <a:alphaModFix/>
          </a:blip>
          <a:srcRect b="0" l="0" r="16443" t="0"/>
          <a:stretch/>
        </p:blipFill>
        <p:spPr>
          <a:xfrm>
            <a:off x="6572250" y="302875"/>
            <a:ext cx="2571750" cy="1273500"/>
          </a:xfrm>
          <a:prstGeom prst="rect">
            <a:avLst/>
          </a:prstGeom>
          <a:noFill/>
          <a:ln>
            <a:noFill/>
          </a:ln>
        </p:spPr>
      </p:pic>
      <p:sp>
        <p:nvSpPr>
          <p:cNvPr id="778" name="Google Shape;778;g2523351e7b7_17_101"/>
          <p:cNvSpPr txBox="1"/>
          <p:nvPr/>
        </p:nvSpPr>
        <p:spPr>
          <a:xfrm>
            <a:off x="717800" y="12564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779" name="Google Shape;779;g2523351e7b7_17_101"/>
          <p:cNvPicPr preferRelativeResize="0"/>
          <p:nvPr/>
        </p:nvPicPr>
        <p:blipFill rotWithShape="1">
          <a:blip r:embed="rId5">
            <a:alphaModFix/>
          </a:blip>
          <a:srcRect b="0" l="58" r="59" t="0"/>
          <a:stretch/>
        </p:blipFill>
        <p:spPr>
          <a:xfrm>
            <a:off x="5734927" y="1402676"/>
            <a:ext cx="1456500" cy="2183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80" name="Google Shape;780;g2523351e7b7_17_101"/>
          <p:cNvPicPr preferRelativeResize="0"/>
          <p:nvPr/>
        </p:nvPicPr>
        <p:blipFill rotWithShape="1">
          <a:blip r:embed="rId6">
            <a:alphaModFix/>
          </a:blip>
          <a:srcRect b="0" l="29" r="18" t="0"/>
          <a:stretch/>
        </p:blipFill>
        <p:spPr>
          <a:xfrm rot="422970">
            <a:off x="7318741" y="1921546"/>
            <a:ext cx="1439784" cy="215898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81" name="Google Shape;781;g2523351e7b7_17_101"/>
          <p:cNvPicPr preferRelativeResize="0"/>
          <p:nvPr/>
        </p:nvPicPr>
        <p:blipFill rotWithShape="1">
          <a:blip r:embed="rId7">
            <a:alphaModFix/>
          </a:blip>
          <a:srcRect b="0" l="0" r="10" t="0"/>
          <a:stretch/>
        </p:blipFill>
        <p:spPr>
          <a:xfrm rot="-607216">
            <a:off x="4742196" y="2509910"/>
            <a:ext cx="1374384" cy="206031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82" name="Google Shape;782;g2523351e7b7_17_101"/>
          <p:cNvPicPr preferRelativeResize="0"/>
          <p:nvPr/>
        </p:nvPicPr>
        <p:blipFill rotWithShape="1">
          <a:blip r:embed="rId8">
            <a:alphaModFix/>
          </a:blip>
          <a:srcRect b="0" l="29" r="18" t="0"/>
          <a:stretch/>
        </p:blipFill>
        <p:spPr>
          <a:xfrm>
            <a:off x="6641544" y="3217144"/>
            <a:ext cx="1374000" cy="2060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6" name="Shape 786"/>
        <p:cNvGrpSpPr/>
        <p:nvPr/>
      </p:nvGrpSpPr>
      <p:grpSpPr>
        <a:xfrm>
          <a:off x="0" y="0"/>
          <a:ext cx="0" cy="0"/>
          <a:chOff x="0" y="0"/>
          <a:chExt cx="0" cy="0"/>
        </a:xfrm>
      </p:grpSpPr>
      <p:pic>
        <p:nvPicPr>
          <p:cNvPr id="787" name="Google Shape;787;p2"/>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88" name="Google Shape;788;p2"/>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89" name="Google Shape;789;p2"/>
          <p:cNvSpPr txBox="1"/>
          <p:nvPr/>
        </p:nvSpPr>
        <p:spPr>
          <a:xfrm>
            <a:off x="793999" y="1602725"/>
            <a:ext cx="5173794" cy="34162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Μετά από κάθε γύρο, ζητήστε από τους παίκτες να </a:t>
            </a:r>
            <a:r>
              <a:rPr b="1" i="0" lang="lv-LV" sz="1500" u="none" cap="none" strike="noStrike">
                <a:solidFill>
                  <a:schemeClr val="dk1"/>
                </a:solidFill>
                <a:latin typeface="Raleway"/>
                <a:ea typeface="Raleway"/>
                <a:cs typeface="Raleway"/>
                <a:sym typeface="Raleway"/>
              </a:rPr>
              <a:t>εντοπίσουν τις αιτίες και τους μηχανισμούς του εκφοβισμού στο χώρο εργασίας </a:t>
            </a:r>
            <a:r>
              <a:rPr b="0" i="0" lang="lv-LV" sz="1500" u="none" cap="none" strike="noStrike">
                <a:solidFill>
                  <a:schemeClr val="dk1"/>
                </a:solidFill>
                <a:latin typeface="Raleway"/>
                <a:ea typeface="Raleway"/>
                <a:cs typeface="Raleway"/>
                <a:sym typeface="Raleway"/>
              </a:rPr>
              <a:t>που υπήρχαν στην κάρτα προβληματικών καταστάσεων.</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Ενθαρρύνετέ τους να </a:t>
            </a:r>
            <a:r>
              <a:rPr b="1" i="0" lang="lv-LV" sz="1500" u="none" cap="none" strike="noStrike">
                <a:solidFill>
                  <a:schemeClr val="dk1"/>
                </a:solidFill>
                <a:latin typeface="Raleway"/>
                <a:ea typeface="Raleway"/>
                <a:cs typeface="Raleway"/>
                <a:sym typeface="Raleway"/>
              </a:rPr>
              <a:t>εντοπίσουν μοτίβα και κοινά θέματα</a:t>
            </a:r>
            <a:r>
              <a:rPr b="0" i="0" lang="lv-LV" sz="1500" u="none" cap="none" strike="noStrike">
                <a:solidFill>
                  <a:schemeClr val="dk1"/>
                </a:solidFill>
                <a:latin typeface="Raleway"/>
                <a:ea typeface="Raleway"/>
                <a:cs typeface="Raleway"/>
                <a:sym typeface="Raleway"/>
              </a:rPr>
              <a:t> και να συζητήσουν πώς οι διάφορες κάρτες λύσεων αντιμετωπίζουν αυτές τις αιτίες και τους μηχανισμούς.</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Καθώς το παιχνίδι εξελίσσεται, χρησιμοποιήστε τις κάρτες προβληματικών καταστάσεων </a:t>
            </a:r>
            <a:r>
              <a:rPr b="1" i="0" lang="lv-LV" sz="1500" u="none" cap="none" strike="noStrike">
                <a:solidFill>
                  <a:schemeClr val="dk1"/>
                </a:solidFill>
                <a:latin typeface="Raleway"/>
                <a:ea typeface="Raleway"/>
                <a:cs typeface="Raleway"/>
                <a:sym typeface="Raleway"/>
              </a:rPr>
              <a:t>για να παρακινήσετε συζητήσεις σχετικά με συγκεκριμένους τύπους συμπεριφοράς εκφοβισμού</a:t>
            </a:r>
            <a:r>
              <a:rPr b="0" i="0" lang="lv-LV" sz="1500" u="none" cap="none" strike="noStrike">
                <a:solidFill>
                  <a:schemeClr val="dk1"/>
                </a:solidFill>
                <a:latin typeface="Raleway"/>
                <a:ea typeface="Raleway"/>
                <a:cs typeface="Raleway"/>
                <a:sym typeface="Raleway"/>
              </a:rPr>
              <a:t> και τους διαφορετικούς παράγοντες που συμβάλλουν σε αυτές.</a:t>
            </a:r>
            <a:endParaRPr b="0" i="0" sz="1500" u="none" cap="none" strike="noStrike">
              <a:solidFill>
                <a:schemeClr val="dk1"/>
              </a:solidFill>
              <a:latin typeface="Raleway"/>
              <a:ea typeface="Raleway"/>
              <a:cs typeface="Raleway"/>
              <a:sym typeface="Raleway"/>
            </a:endParaRPr>
          </a:p>
        </p:txBody>
      </p:sp>
      <p:sp>
        <p:nvSpPr>
          <p:cNvPr id="790" name="Google Shape;790;p2"/>
          <p:cNvSpPr txBox="1"/>
          <p:nvPr/>
        </p:nvSpPr>
        <p:spPr>
          <a:xfrm>
            <a:off x="794000" y="1104000"/>
            <a:ext cx="3682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Παίζει και κλείνει</a:t>
            </a:r>
            <a:endParaRPr b="1" i="0" sz="2600" u="none" cap="none" strike="noStrike">
              <a:solidFill>
                <a:srgbClr val="6689BA"/>
              </a:solidFill>
              <a:latin typeface="Raleway"/>
              <a:ea typeface="Raleway"/>
              <a:cs typeface="Raleway"/>
              <a:sym typeface="Raleway"/>
            </a:endParaRPr>
          </a:p>
        </p:txBody>
      </p:sp>
      <p:sp>
        <p:nvSpPr>
          <p:cNvPr id="791" name="Google Shape;791;p2"/>
          <p:cNvSpPr/>
          <p:nvPr/>
        </p:nvSpPr>
        <p:spPr>
          <a:xfrm>
            <a:off x="6294244" y="2819592"/>
            <a:ext cx="1933500" cy="15831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
          <p:cNvSpPr/>
          <p:nvPr/>
        </p:nvSpPr>
        <p:spPr>
          <a:xfrm>
            <a:off x="5967793" y="1812025"/>
            <a:ext cx="1361100" cy="1207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
          <p:cNvSpPr/>
          <p:nvPr/>
        </p:nvSpPr>
        <p:spPr>
          <a:xfrm>
            <a:off x="5920400" y="1868354"/>
            <a:ext cx="1361100" cy="12072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
          <p:cNvSpPr/>
          <p:nvPr/>
        </p:nvSpPr>
        <p:spPr>
          <a:xfrm rot="426282">
            <a:off x="6294198" y="2782421"/>
            <a:ext cx="1889508" cy="158326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5" name="Google Shape;795;p2"/>
          <p:cNvPicPr preferRelativeResize="0"/>
          <p:nvPr/>
        </p:nvPicPr>
        <p:blipFill rotWithShape="1">
          <a:blip r:embed="rId4">
            <a:alphaModFix/>
          </a:blip>
          <a:srcRect b="0" l="0" r="35852" t="0"/>
          <a:stretch/>
        </p:blipFill>
        <p:spPr>
          <a:xfrm>
            <a:off x="6857325" y="3208050"/>
            <a:ext cx="2286675" cy="1474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9" name="Shape 799"/>
        <p:cNvGrpSpPr/>
        <p:nvPr/>
      </p:nvGrpSpPr>
      <p:grpSpPr>
        <a:xfrm>
          <a:off x="0" y="0"/>
          <a:ext cx="0" cy="0"/>
          <a:chOff x="0" y="0"/>
          <a:chExt cx="0" cy="0"/>
        </a:xfrm>
      </p:grpSpPr>
      <p:pic>
        <p:nvPicPr>
          <p:cNvPr id="800" name="Google Shape;800;g2523351e7b7_17_128"/>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01" name="Google Shape;801;g2523351e7b7_17_128"/>
          <p:cNvSpPr txBox="1"/>
          <p:nvPr/>
        </p:nvSpPr>
        <p:spPr>
          <a:xfrm>
            <a:off x="489175" y="230300"/>
            <a:ext cx="7752300" cy="714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02" name="Google Shape;802;g2523351e7b7_17_128"/>
          <p:cNvSpPr txBox="1"/>
          <p:nvPr/>
        </p:nvSpPr>
        <p:spPr>
          <a:xfrm>
            <a:off x="717800" y="1733125"/>
            <a:ext cx="3755400" cy="334704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Ποια ήταν τα βασικά σας σημεία από το παιχνίδι;</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άλλαξε το παιχνίδι την κατανόησή σας για τον εκφοβισμό στο χώρο εργασίας και τις αιτίες του;</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σας ώθησε το παιχνίδι να σκεφτείτε διαφορετικά για τις στρατηγικές πρόληψης και διαχείρισης του εκφοβισμού στο χώρο εργασίας;</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Υπήρξαν στιγμές στο παιχνίδι που είχαν ιδιαίτερη απήχηση σε εσάς ή άλλαξαν την οπτική σας για τον εκφοβισμό στο χώρο εργασίας;</a:t>
            </a:r>
            <a:endParaRPr b="0" i="0" sz="1500" u="none" cap="none" strike="noStrike">
              <a:solidFill>
                <a:schemeClr val="dk1"/>
              </a:solidFill>
              <a:latin typeface="Raleway"/>
              <a:ea typeface="Raleway"/>
              <a:cs typeface="Raleway"/>
              <a:sym typeface="Raleway"/>
            </a:endParaRPr>
          </a:p>
        </p:txBody>
      </p:sp>
      <p:pic>
        <p:nvPicPr>
          <p:cNvPr id="803" name="Google Shape;803;g2523351e7b7_17_128"/>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804" name="Google Shape;804;g2523351e7b7_17_128"/>
          <p:cNvSpPr txBox="1"/>
          <p:nvPr/>
        </p:nvSpPr>
        <p:spPr>
          <a:xfrm>
            <a:off x="717799" y="1303375"/>
            <a:ext cx="4212009"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805" name="Google Shape;805;g2523351e7b7_17_128"/>
          <p:cNvSpPr txBox="1"/>
          <p:nvPr/>
        </p:nvSpPr>
        <p:spPr>
          <a:xfrm>
            <a:off x="5093425" y="1015689"/>
            <a:ext cx="3657900" cy="413648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Έχετε εντοπίσει κάποιους τομείς στους οποίους θα μπορούσατε να βελτιώσετε τη δική σας συμπεριφορά ή το στυλ επικοινωνίας σας σε σχέση με την πρόληψη και τη διαχείριση του εκφοβισμού στο χώρο εργασίας;</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Παίζοντας το παιχνίδι σας ενθάρρυνε να μιλήσετε περισσότερο για τον εκφοβισμό στο χώρο εργασίας, είτε ως μάρτυρας είτε ως θύμα;</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Έχετε εντοπίσει συγκεκριμένα βήματα ή ενέργειες που μπορείτε να κάνετε για να αποτρέψετε ή να αντιμετωπίσετε τον εκφοβισμό στο χώρο εργασίας;</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Σας ενέπνευσε το παιχνίδι να συνεχίσετε να μαθαίνετε για την πρόληψη και τη διαχείριση του εκφοβισμού στο χώρο εργασίας;</a:t>
            </a:r>
            <a:endParaRPr b="0" i="0" sz="1400" u="none" cap="none" strike="noStrike">
              <a:solidFill>
                <a:schemeClr val="dk1"/>
              </a:solidFill>
              <a:latin typeface="Raleway"/>
              <a:ea typeface="Raleway"/>
              <a:cs typeface="Raleway"/>
              <a:sym typeface="Raleway"/>
            </a:endParaRPr>
          </a:p>
        </p:txBody>
      </p:sp>
      <p:grpSp>
        <p:nvGrpSpPr>
          <p:cNvPr id="806" name="Google Shape;806;g2523351e7b7_17_128"/>
          <p:cNvGrpSpPr/>
          <p:nvPr/>
        </p:nvGrpSpPr>
        <p:grpSpPr>
          <a:xfrm>
            <a:off x="427495" y="1971865"/>
            <a:ext cx="290237" cy="321991"/>
            <a:chOff x="534570" y="3018006"/>
            <a:chExt cx="290237" cy="321991"/>
          </a:xfrm>
        </p:grpSpPr>
        <p:sp>
          <p:nvSpPr>
            <p:cNvPr id="807" name="Google Shape;807;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9" name="Google Shape;809;g2523351e7b7_17_128"/>
          <p:cNvGrpSpPr/>
          <p:nvPr/>
        </p:nvGrpSpPr>
        <p:grpSpPr>
          <a:xfrm>
            <a:off x="427495" y="2450190"/>
            <a:ext cx="290237" cy="321991"/>
            <a:chOff x="534570" y="3018006"/>
            <a:chExt cx="290237" cy="321991"/>
          </a:xfrm>
        </p:grpSpPr>
        <p:sp>
          <p:nvSpPr>
            <p:cNvPr id="810" name="Google Shape;810;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2" name="Google Shape;812;g2523351e7b7_17_128"/>
          <p:cNvGrpSpPr/>
          <p:nvPr/>
        </p:nvGrpSpPr>
        <p:grpSpPr>
          <a:xfrm>
            <a:off x="427495" y="3193665"/>
            <a:ext cx="290237" cy="321991"/>
            <a:chOff x="534570" y="3018006"/>
            <a:chExt cx="290237" cy="321991"/>
          </a:xfrm>
        </p:grpSpPr>
        <p:sp>
          <p:nvSpPr>
            <p:cNvPr id="813" name="Google Shape;813;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5" name="Google Shape;815;g2523351e7b7_17_128"/>
          <p:cNvGrpSpPr/>
          <p:nvPr/>
        </p:nvGrpSpPr>
        <p:grpSpPr>
          <a:xfrm>
            <a:off x="427495" y="4135920"/>
            <a:ext cx="290237" cy="321991"/>
            <a:chOff x="534570" y="3018006"/>
            <a:chExt cx="290237" cy="321991"/>
          </a:xfrm>
        </p:grpSpPr>
        <p:sp>
          <p:nvSpPr>
            <p:cNvPr id="816" name="Google Shape;816;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8" name="Google Shape;818;g2523351e7b7_17_128"/>
          <p:cNvGrpSpPr/>
          <p:nvPr/>
        </p:nvGrpSpPr>
        <p:grpSpPr>
          <a:xfrm>
            <a:off x="4803120" y="1367856"/>
            <a:ext cx="290237" cy="321991"/>
            <a:chOff x="534570" y="3018006"/>
            <a:chExt cx="290237" cy="321991"/>
          </a:xfrm>
        </p:grpSpPr>
        <p:sp>
          <p:nvSpPr>
            <p:cNvPr id="819" name="Google Shape;819;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1" name="Google Shape;821;g2523351e7b7_17_128"/>
          <p:cNvGrpSpPr/>
          <p:nvPr/>
        </p:nvGrpSpPr>
        <p:grpSpPr>
          <a:xfrm>
            <a:off x="4803120" y="2486956"/>
            <a:ext cx="290237" cy="321991"/>
            <a:chOff x="534570" y="3018006"/>
            <a:chExt cx="290237" cy="321991"/>
          </a:xfrm>
        </p:grpSpPr>
        <p:sp>
          <p:nvSpPr>
            <p:cNvPr id="822" name="Google Shape;822;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4" name="Google Shape;824;g2523351e7b7_17_128"/>
          <p:cNvGrpSpPr/>
          <p:nvPr/>
        </p:nvGrpSpPr>
        <p:grpSpPr>
          <a:xfrm>
            <a:off x="4803120" y="3421256"/>
            <a:ext cx="290237" cy="321991"/>
            <a:chOff x="534570" y="3018006"/>
            <a:chExt cx="290237" cy="321991"/>
          </a:xfrm>
        </p:grpSpPr>
        <p:sp>
          <p:nvSpPr>
            <p:cNvPr id="825" name="Google Shape;825;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7" name="Google Shape;827;g2523351e7b7_17_128"/>
          <p:cNvGrpSpPr/>
          <p:nvPr/>
        </p:nvGrpSpPr>
        <p:grpSpPr>
          <a:xfrm>
            <a:off x="4803120" y="4122406"/>
            <a:ext cx="290237" cy="321991"/>
            <a:chOff x="534570" y="3018006"/>
            <a:chExt cx="290237" cy="321991"/>
          </a:xfrm>
        </p:grpSpPr>
        <p:sp>
          <p:nvSpPr>
            <p:cNvPr id="828" name="Google Shape;828;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3" name="Shape 833"/>
        <p:cNvGrpSpPr/>
        <p:nvPr/>
      </p:nvGrpSpPr>
      <p:grpSpPr>
        <a:xfrm>
          <a:off x="0" y="0"/>
          <a:ext cx="0" cy="0"/>
          <a:chOff x="0" y="0"/>
          <a:chExt cx="0" cy="0"/>
        </a:xfrm>
      </p:grpSpPr>
      <p:pic>
        <p:nvPicPr>
          <p:cNvPr id="834" name="Google Shape;834;g2523351e7b7_17_16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35" name="Google Shape;835;g2523351e7b7_17_16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36" name="Google Shape;836;g2523351e7b7_17_161"/>
          <p:cNvSpPr txBox="1"/>
          <p:nvPr/>
        </p:nvSpPr>
        <p:spPr>
          <a:xfrm>
            <a:off x="717800" y="1681975"/>
            <a:ext cx="3755400" cy="324547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Μπορείτε να μοιραστείτε ένα παράδειγμα από το παιχνίδι όπου η κατανόηση της αιτίας ή του μηχανισμού δράσης βοήθησε στην αντιμετώπιση μιας δύσκολης κατάστασης που περιλαμβάνει βία στο χώρο εργασίας;</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Πώς πιστεύετε ότι οι γνώσεις που αποκτήθηκαν σχετικά με αυτές τις αιτίες και τους μηχανισμούς μπορούν να βοηθήσουν στην πρόληψη ή τη μείωση της εμφάνισης βίας στο χώρο εργασίας;</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Το παιχνίδι άλλαξε την οπτική σας για τους υποκείμενους παράγοντες και τη δυναμική που συμβάλλουν στη βία στο χώρο εργασίας; Εάν ναι, με ποιους τρόπους;</a:t>
            </a:r>
            <a:endParaRPr b="0" i="0" sz="1400" u="none" cap="none" strike="noStrike">
              <a:solidFill>
                <a:schemeClr val="dk1"/>
              </a:solidFill>
              <a:latin typeface="Raleway"/>
              <a:ea typeface="Raleway"/>
              <a:cs typeface="Raleway"/>
              <a:sym typeface="Raleway"/>
            </a:endParaRPr>
          </a:p>
        </p:txBody>
      </p:sp>
      <p:pic>
        <p:nvPicPr>
          <p:cNvPr id="837" name="Google Shape;837;g2523351e7b7_17_161"/>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838" name="Google Shape;838;g2523351e7b7_17_161"/>
          <p:cNvSpPr txBox="1"/>
          <p:nvPr/>
        </p:nvSpPr>
        <p:spPr>
          <a:xfrm>
            <a:off x="717800" y="1162038"/>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839" name="Google Shape;839;g2523351e7b7_17_161"/>
          <p:cNvSpPr txBox="1"/>
          <p:nvPr/>
        </p:nvSpPr>
        <p:spPr>
          <a:xfrm>
            <a:off x="5093425" y="1700850"/>
            <a:ext cx="3462900" cy="311620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Ποιες αιτίες ή μηχανισμοί πιστεύετε ότι είναι πιο σημαντικό να αντιμετωπιστούν προκειμένου να δημιουργηθεί ένας χώρος εργασίας με μεγαλύτερη περιεκτικότητα και ασφάλεια;</a:t>
            </a:r>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Με βάση την εμπειρία σας στο παιχνίδι, ποιες στρατηγικές μπορούν να εφαρμόσουν οι οργανισμοί για να αντιμετωπίσουν προληπτικά αυτές τις αιτίες και τους μηχανισμούς, μειώνοντας έτσι τον κίνδυνο βίας στο χώρο εργασίας;</a:t>
            </a:r>
            <a:endParaRPr b="0" i="0" sz="1500" u="none" cap="none" strike="noStrike">
              <a:solidFill>
                <a:schemeClr val="dk1"/>
              </a:solidFill>
              <a:latin typeface="Raleway"/>
              <a:ea typeface="Raleway"/>
              <a:cs typeface="Raleway"/>
              <a:sym typeface="Raleway"/>
            </a:endParaRPr>
          </a:p>
        </p:txBody>
      </p:sp>
      <p:grpSp>
        <p:nvGrpSpPr>
          <p:cNvPr id="840" name="Google Shape;840;g2523351e7b7_17_161"/>
          <p:cNvGrpSpPr/>
          <p:nvPr/>
        </p:nvGrpSpPr>
        <p:grpSpPr>
          <a:xfrm>
            <a:off x="427495" y="1771631"/>
            <a:ext cx="290237" cy="321991"/>
            <a:chOff x="534570" y="3018006"/>
            <a:chExt cx="290237" cy="321991"/>
          </a:xfrm>
        </p:grpSpPr>
        <p:sp>
          <p:nvSpPr>
            <p:cNvPr id="841" name="Google Shape;841;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3" name="Google Shape;843;g2523351e7b7_17_161"/>
          <p:cNvGrpSpPr/>
          <p:nvPr/>
        </p:nvGrpSpPr>
        <p:grpSpPr>
          <a:xfrm>
            <a:off x="427495" y="2917231"/>
            <a:ext cx="290237" cy="321991"/>
            <a:chOff x="534570" y="3018006"/>
            <a:chExt cx="290237" cy="321991"/>
          </a:xfrm>
        </p:grpSpPr>
        <p:sp>
          <p:nvSpPr>
            <p:cNvPr id="844" name="Google Shape;844;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6" name="Google Shape;846;g2523351e7b7_17_161"/>
          <p:cNvGrpSpPr/>
          <p:nvPr/>
        </p:nvGrpSpPr>
        <p:grpSpPr>
          <a:xfrm>
            <a:off x="427495" y="3958879"/>
            <a:ext cx="290237" cy="321991"/>
            <a:chOff x="534570" y="3018006"/>
            <a:chExt cx="290237" cy="321991"/>
          </a:xfrm>
        </p:grpSpPr>
        <p:sp>
          <p:nvSpPr>
            <p:cNvPr id="847" name="Google Shape;847;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9" name="Google Shape;849;g2523351e7b7_17_161"/>
          <p:cNvGrpSpPr/>
          <p:nvPr/>
        </p:nvGrpSpPr>
        <p:grpSpPr>
          <a:xfrm>
            <a:off x="4803120" y="1930680"/>
            <a:ext cx="290237" cy="321991"/>
            <a:chOff x="534570" y="3018006"/>
            <a:chExt cx="290237" cy="321991"/>
          </a:xfrm>
        </p:grpSpPr>
        <p:sp>
          <p:nvSpPr>
            <p:cNvPr id="850" name="Google Shape;850;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2" name="Google Shape;852;g2523351e7b7_17_161"/>
          <p:cNvGrpSpPr/>
          <p:nvPr/>
        </p:nvGrpSpPr>
        <p:grpSpPr>
          <a:xfrm>
            <a:off x="4803120" y="3245738"/>
            <a:ext cx="290237" cy="321991"/>
            <a:chOff x="534570" y="3018006"/>
            <a:chExt cx="290237" cy="321991"/>
          </a:xfrm>
        </p:grpSpPr>
        <p:sp>
          <p:nvSpPr>
            <p:cNvPr id="853" name="Google Shape;853;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8" name="Shape 858"/>
        <p:cNvGrpSpPr/>
        <p:nvPr/>
      </p:nvGrpSpPr>
      <p:grpSpPr>
        <a:xfrm>
          <a:off x="0" y="0"/>
          <a:ext cx="0" cy="0"/>
          <a:chOff x="0" y="0"/>
          <a:chExt cx="0" cy="0"/>
        </a:xfrm>
      </p:grpSpPr>
      <p:pic>
        <p:nvPicPr>
          <p:cNvPr id="859" name="Google Shape;859;g2523351e7b7_17_185"/>
          <p:cNvPicPr preferRelativeResize="0"/>
          <p:nvPr/>
        </p:nvPicPr>
        <p:blipFill rotWithShape="1">
          <a:blip r:embed="rId3">
            <a:alphaModFix/>
          </a:blip>
          <a:srcRect b="0" l="0" r="0" t="0"/>
          <a:stretch/>
        </p:blipFill>
        <p:spPr>
          <a:xfrm>
            <a:off x="0" y="0"/>
            <a:ext cx="9144001" cy="1572100"/>
          </a:xfrm>
          <a:prstGeom prst="rect">
            <a:avLst/>
          </a:prstGeom>
          <a:noFill/>
          <a:ln>
            <a:noFill/>
          </a:ln>
        </p:spPr>
      </p:pic>
      <p:sp>
        <p:nvSpPr>
          <p:cNvPr id="860" name="Google Shape;860;g2523351e7b7_17_185"/>
          <p:cNvSpPr txBox="1"/>
          <p:nvPr/>
        </p:nvSpPr>
        <p:spPr>
          <a:xfrm>
            <a:off x="489175" y="723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Ενότητα</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Αιτίες και μηχανισμοί δράσης</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61" name="Google Shape;861;g2523351e7b7_17_185"/>
          <p:cNvSpPr txBox="1"/>
          <p:nvPr/>
        </p:nvSpPr>
        <p:spPr>
          <a:xfrm>
            <a:off x="717800" y="2095525"/>
            <a:ext cx="33408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Μπορείτε να περιγράψετε τυχόν προσωπικές εμπειρίες ή παρατηρήσεις που σχετίζονται με τις αιτίες ή τους μηχανισμούς που συζητήθηκαν στο παιχνίδι;</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πιστεύετε ότι η κατανόηση των αιτιών και των μηχανισμών δράσης μπορεί να συμβάλει σε μια πιο υγιή κουλτούρα στο χώρο εργασίας και σε καλύτερη ευημερία των εργαζομένων;</a:t>
            </a:r>
            <a:endParaRPr b="0" i="0" sz="1500" u="none" cap="none" strike="noStrike">
              <a:solidFill>
                <a:schemeClr val="dk1"/>
              </a:solidFill>
              <a:latin typeface="Raleway"/>
              <a:ea typeface="Raleway"/>
              <a:cs typeface="Raleway"/>
              <a:sym typeface="Raleway"/>
            </a:endParaRPr>
          </a:p>
        </p:txBody>
      </p:sp>
      <p:pic>
        <p:nvPicPr>
          <p:cNvPr id="862" name="Google Shape;862;g2523351e7b7_17_185"/>
          <p:cNvPicPr preferRelativeResize="0"/>
          <p:nvPr/>
        </p:nvPicPr>
        <p:blipFill rotWithShape="1">
          <a:blip r:embed="rId4">
            <a:alphaModFix/>
          </a:blip>
          <a:srcRect b="0" l="16443" r="0" t="34105"/>
          <a:stretch/>
        </p:blipFill>
        <p:spPr>
          <a:xfrm>
            <a:off x="6236933" y="477200"/>
            <a:ext cx="2907066" cy="948550"/>
          </a:xfrm>
          <a:prstGeom prst="rect">
            <a:avLst/>
          </a:prstGeom>
          <a:noFill/>
          <a:ln>
            <a:noFill/>
          </a:ln>
        </p:spPr>
      </p:pic>
      <p:sp>
        <p:nvSpPr>
          <p:cNvPr id="863" name="Google Shape;863;g2523351e7b7_17_185"/>
          <p:cNvSpPr txBox="1"/>
          <p:nvPr/>
        </p:nvSpPr>
        <p:spPr>
          <a:xfrm>
            <a:off x="717800" y="16140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864" name="Google Shape;864;g2523351e7b7_17_185"/>
          <p:cNvSpPr txBox="1"/>
          <p:nvPr/>
        </p:nvSpPr>
        <p:spPr>
          <a:xfrm>
            <a:off x="4959350" y="1827171"/>
            <a:ext cx="3633300" cy="290845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Τι ρόλο πιστεύετε ότι παίζουν οι εργαζόμενοι σε διαφορετικά επίπεδα εντός του οργανισμού στον εντοπισμό και την αντιμετώπιση των αιτιών και των μηχανισμών που συμβάλλουν στη βία στο χώρο εργασίας;</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Υπήρξαν απροσδόκητες γνώσεις ή συνειδητοποιήσεις σχετικά με τις αιτίες και τους μηχανισμούς και τον αντίκτυπό τους στη βία στο χώρο εργασίας που αποκομίσατε παίζοντας αυτήν την ενότητα;</a:t>
            </a:r>
            <a:endParaRPr b="0" i="0" sz="1500" u="none" cap="none" strike="noStrike">
              <a:solidFill>
                <a:schemeClr val="dk1"/>
              </a:solidFill>
              <a:latin typeface="Raleway"/>
              <a:ea typeface="Raleway"/>
              <a:cs typeface="Raleway"/>
              <a:sym typeface="Raleway"/>
            </a:endParaRPr>
          </a:p>
        </p:txBody>
      </p:sp>
      <p:grpSp>
        <p:nvGrpSpPr>
          <p:cNvPr id="865" name="Google Shape;865;g2523351e7b7_17_185"/>
          <p:cNvGrpSpPr/>
          <p:nvPr/>
        </p:nvGrpSpPr>
        <p:grpSpPr>
          <a:xfrm>
            <a:off x="427495" y="2194543"/>
            <a:ext cx="290237" cy="321991"/>
            <a:chOff x="534570" y="3018006"/>
            <a:chExt cx="290237" cy="321991"/>
          </a:xfrm>
        </p:grpSpPr>
        <p:sp>
          <p:nvSpPr>
            <p:cNvPr id="866" name="Google Shape;866;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8" name="Google Shape;868;g2523351e7b7_17_185"/>
          <p:cNvGrpSpPr/>
          <p:nvPr/>
        </p:nvGrpSpPr>
        <p:grpSpPr>
          <a:xfrm>
            <a:off x="427495" y="3145831"/>
            <a:ext cx="290237" cy="321991"/>
            <a:chOff x="534570" y="3018006"/>
            <a:chExt cx="290237" cy="321991"/>
          </a:xfrm>
        </p:grpSpPr>
        <p:sp>
          <p:nvSpPr>
            <p:cNvPr id="869" name="Google Shape;869;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g2523351e7b7_17_185"/>
          <p:cNvGrpSpPr/>
          <p:nvPr/>
        </p:nvGrpSpPr>
        <p:grpSpPr>
          <a:xfrm>
            <a:off x="4669045" y="2194543"/>
            <a:ext cx="290237" cy="321991"/>
            <a:chOff x="534570" y="3018006"/>
            <a:chExt cx="290237" cy="321991"/>
          </a:xfrm>
        </p:grpSpPr>
        <p:sp>
          <p:nvSpPr>
            <p:cNvPr id="872" name="Google Shape;872;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4" name="Google Shape;874;g2523351e7b7_17_185"/>
          <p:cNvGrpSpPr/>
          <p:nvPr/>
        </p:nvGrpSpPr>
        <p:grpSpPr>
          <a:xfrm>
            <a:off x="4669045" y="3315031"/>
            <a:ext cx="290237" cy="321991"/>
            <a:chOff x="534570" y="3018006"/>
            <a:chExt cx="290237" cy="321991"/>
          </a:xfrm>
        </p:grpSpPr>
        <p:sp>
          <p:nvSpPr>
            <p:cNvPr id="875" name="Google Shape;875;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id="881" name="Google Shape;881;g2523351e7b7_2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882" name="Google Shape;882;g2523351e7b7_22_0"/>
          <p:cNvSpPr txBox="1"/>
          <p:nvPr/>
        </p:nvSpPr>
        <p:spPr>
          <a:xfrm>
            <a:off x="827250" y="1119925"/>
            <a:ext cx="7489500" cy="2472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2 </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Ενότητα</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Επιπτώσεις της έκθεσης </a:t>
            </a:r>
            <a:br>
              <a:rPr b="1" i="0" lang="lv-LV" sz="4400" u="none" cap="none" strike="noStrike">
                <a:solidFill>
                  <a:srgbClr val="FFFFFF"/>
                </a:solidFill>
                <a:latin typeface="Raleway"/>
                <a:ea typeface="Raleway"/>
                <a:cs typeface="Raleway"/>
                <a:sym typeface="Raleway"/>
              </a:rPr>
            </a:br>
            <a:r>
              <a:rPr b="1" i="0" lang="lv-LV" sz="4400" u="none" cap="none" strike="noStrike">
                <a:solidFill>
                  <a:srgbClr val="FFFFFF"/>
                </a:solidFill>
                <a:latin typeface="Raleway"/>
                <a:ea typeface="Raleway"/>
                <a:cs typeface="Raleway"/>
                <a:sym typeface="Raleway"/>
              </a:rPr>
              <a:t>στη βία στο χώρο εργασίας</a:t>
            </a:r>
            <a:endParaRPr b="1" i="0" sz="4400" u="none" cap="none" strike="noStrike">
              <a:solidFill>
                <a:srgbClr val="FFFFFF"/>
              </a:solidFill>
              <a:latin typeface="Arial"/>
              <a:ea typeface="Arial"/>
              <a:cs typeface="Arial"/>
              <a:sym typeface="Arial"/>
            </a:endParaRPr>
          </a:p>
        </p:txBody>
      </p:sp>
      <p:pic>
        <p:nvPicPr>
          <p:cNvPr id="883" name="Google Shape;883;g2523351e7b7_2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884" name="Google Shape;884;g2523351e7b7_2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885" name="Google Shape;885;g2523351e7b7_22_0"/>
          <p:cNvPicPr preferRelativeResize="0"/>
          <p:nvPr/>
        </p:nvPicPr>
        <p:blipFill rotWithShape="1">
          <a:blip r:embed="rId6">
            <a:alphaModFix/>
          </a:blip>
          <a:srcRect b="0" l="0" r="-583" t="-989"/>
          <a:stretch/>
        </p:blipFill>
        <p:spPr>
          <a:xfrm rot="5400000">
            <a:off x="5147888" y="1788013"/>
            <a:ext cx="2145900" cy="5194375"/>
          </a:xfrm>
          <a:prstGeom prst="rect">
            <a:avLst/>
          </a:prstGeom>
          <a:noFill/>
          <a:ln>
            <a:noFill/>
          </a:ln>
        </p:spPr>
      </p:pic>
      <p:pic>
        <p:nvPicPr>
          <p:cNvPr id="886" name="Google Shape;886;g2523351e7b7_22_0"/>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887" name="Google Shape;887;g2523351e7b7_22_0"/>
          <p:cNvPicPr preferRelativeResize="0"/>
          <p:nvPr/>
        </p:nvPicPr>
        <p:blipFill rotWithShape="1">
          <a:blip r:embed="rId7">
            <a:alphaModFix/>
          </a:blip>
          <a:srcRect b="8339" l="0" r="12295" t="0"/>
          <a:stretch/>
        </p:blipFill>
        <p:spPr>
          <a:xfrm>
            <a:off x="6538525" y="3181175"/>
            <a:ext cx="2605476" cy="19623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1" name="Shape 891"/>
        <p:cNvGrpSpPr/>
        <p:nvPr/>
      </p:nvGrpSpPr>
      <p:grpSpPr>
        <a:xfrm>
          <a:off x="0" y="0"/>
          <a:ext cx="0" cy="0"/>
          <a:chOff x="0" y="0"/>
          <a:chExt cx="0" cy="0"/>
        </a:xfrm>
      </p:grpSpPr>
      <p:pic>
        <p:nvPicPr>
          <p:cNvPr id="892" name="Google Shape;892;g2523351e7b7_22_1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93" name="Google Shape;893;g2523351e7b7_22_11"/>
          <p:cNvSpPr txBox="1"/>
          <p:nvPr/>
        </p:nvSpPr>
        <p:spPr>
          <a:xfrm>
            <a:off x="489175" y="152400"/>
            <a:ext cx="8525616"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sp>
        <p:nvSpPr>
          <p:cNvPr id="894" name="Google Shape;894;g2523351e7b7_22_11"/>
          <p:cNvSpPr txBox="1"/>
          <p:nvPr/>
        </p:nvSpPr>
        <p:spPr>
          <a:xfrm>
            <a:off x="717800" y="1678925"/>
            <a:ext cx="5187188"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Τοποθετήστε κάρτες προβληματικών καταστάσεων που σχετίζονται ειδικά με τις επιπτώσεις της έκθεσης στη βία στο χώρο εργασίας σε ένα τραπέζι με την όψη προς τα επάνω. Αυτές οι κάρτες πρέπει να περιγράφουν διαφορετικά σενάρια, όπως </a:t>
            </a:r>
            <a:r>
              <a:rPr b="1" i="0" lang="lv-LV" sz="1500" u="none" cap="none" strike="noStrike">
                <a:solidFill>
                  <a:schemeClr val="dk1"/>
                </a:solidFill>
                <a:latin typeface="Raleway"/>
                <a:ea typeface="Raleway"/>
                <a:cs typeface="Raleway"/>
                <a:sym typeface="Raleway"/>
              </a:rPr>
              <a:t>λεκτική ή σωματική κακοποίηση, απειλές ή παρενόχληση.</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Κάθε παίκτης μπορεί να επιλέξει ελεύθερα μια κάρτα προβληματικής κατάστασης. Βεβαιωθείτε ότι κάθε παίκτης έχει </a:t>
            </a:r>
            <a:r>
              <a:rPr b="1" i="0" lang="lv-LV" sz="1500" u="none" cap="none" strike="noStrike">
                <a:solidFill>
                  <a:schemeClr val="dk1"/>
                </a:solidFill>
                <a:latin typeface="Raleway"/>
                <a:ea typeface="Raleway"/>
                <a:cs typeface="Raleway"/>
                <a:sym typeface="Raleway"/>
              </a:rPr>
              <a:t>τουλάχιστον ένα φύλλο προβληματικής κατάστασης.</a:t>
            </a:r>
            <a:endParaRPr/>
          </a:p>
        </p:txBody>
      </p:sp>
      <p:pic>
        <p:nvPicPr>
          <p:cNvPr id="895" name="Google Shape;895;g2523351e7b7_22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896" name="Google Shape;896;g2523351e7b7_22_11"/>
          <p:cNvSpPr txBox="1"/>
          <p:nvPr/>
        </p:nvSpPr>
        <p:spPr>
          <a:xfrm>
            <a:off x="841000" y="1180200"/>
            <a:ext cx="257175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897" name="Google Shape;897;g2523351e7b7_22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98" name="Google Shape;898;g2523351e7b7_22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99" name="Google Shape;899;g2523351e7b7_22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900" name="Google Shape;900;g2523351e7b7_22_11"/>
          <p:cNvGrpSpPr/>
          <p:nvPr/>
        </p:nvGrpSpPr>
        <p:grpSpPr>
          <a:xfrm>
            <a:off x="550695" y="4190706"/>
            <a:ext cx="290237" cy="321991"/>
            <a:chOff x="534570" y="3018006"/>
            <a:chExt cx="290237" cy="321991"/>
          </a:xfrm>
        </p:grpSpPr>
        <p:sp>
          <p:nvSpPr>
            <p:cNvPr id="901" name="Google Shape;901;g2523351e7b7_2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g2523351e7b7_2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7f1b987787_1_34"/>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47" name="Google Shape;147;g27f1b987787_1_34"/>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48" name="Google Shape;148;g27f1b987787_1_34"/>
          <p:cNvSpPr txBox="1"/>
          <p:nvPr/>
        </p:nvSpPr>
        <p:spPr>
          <a:xfrm>
            <a:off x="464100" y="1154425"/>
            <a:ext cx="7276402"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κάρτες προβληματικών καταστάσεων και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κάρτες λύσεων, χωρισμένες σε τέσσερις ομάδες λύσεων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149" name="Google Shape;149;g27f1b987787_1_34"/>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0" name="Google Shape;150;g27f1b987787_1_34"/>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1" name="Google Shape;151;g27f1b987787_1_34"/>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2" name="Google Shape;152;g27f1b987787_1_34"/>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3" name="Google Shape;153;g27f1b987787_1_34"/>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4" name="Google Shape;154;g27f1b987787_1_34"/>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5" name="Google Shape;155;g27f1b987787_1_34"/>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6" name="Google Shape;156;g27f1b987787_1_34"/>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7" name="Google Shape;157;g27f1b987787_1_34"/>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8" name="Google Shape;158;g27f1b987787_1_34"/>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9" name="Google Shape;159;g27f1b987787_1_34"/>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0" name="Google Shape;160;g27f1b987787_1_34"/>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1" name="Google Shape;161;g27f1b987787_1_34"/>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62" name="Google Shape;162;g27f1b987787_1_34"/>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Στρατηγικές Σκέψης</a:t>
            </a:r>
            <a:endParaRPr b="1" i="0" sz="1000" u="none" cap="none" strike="noStrike">
              <a:solidFill>
                <a:srgbClr val="674EA7"/>
              </a:solidFill>
              <a:latin typeface="Arial"/>
              <a:ea typeface="Arial"/>
              <a:cs typeface="Arial"/>
              <a:sym typeface="Arial"/>
            </a:endParaRPr>
          </a:p>
        </p:txBody>
      </p:sp>
      <p:sp>
        <p:nvSpPr>
          <p:cNvPr id="163" name="Google Shape;163;g27f1b987787_1_34"/>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Στρατηγικές Συνομιλίας</a:t>
            </a:r>
            <a:endParaRPr b="1" i="0" sz="1000" u="none" cap="none" strike="noStrike">
              <a:solidFill>
                <a:srgbClr val="6AA84F"/>
              </a:solidFill>
              <a:latin typeface="Arial"/>
              <a:ea typeface="Arial"/>
              <a:cs typeface="Arial"/>
              <a:sym typeface="Arial"/>
            </a:endParaRPr>
          </a:p>
        </p:txBody>
      </p:sp>
      <p:sp>
        <p:nvSpPr>
          <p:cNvPr id="164" name="Google Shape;164;g27f1b987787_1_34"/>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Στρατηγικές Δράσης</a:t>
            </a:r>
            <a:endParaRPr b="1" i="0" sz="1000" u="none" cap="none" strike="noStrike">
              <a:solidFill>
                <a:srgbClr val="E69138"/>
              </a:solidFill>
              <a:latin typeface="Arial"/>
              <a:ea typeface="Arial"/>
              <a:cs typeface="Arial"/>
              <a:sym typeface="Arial"/>
            </a:endParaRPr>
          </a:p>
        </p:txBody>
      </p:sp>
      <p:pic>
        <p:nvPicPr>
          <p:cNvPr id="165" name="Google Shape;165;g27f1b987787_1_34"/>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6" name="Google Shape;166;g27f1b987787_1_34"/>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7" name="Google Shape;167;g27f1b987787_1_34"/>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68" name="Google Shape;168;g27f1b987787_1_34"/>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Στρατηγικές Ηρεμίας</a:t>
            </a:r>
            <a:endParaRPr b="1" i="0" sz="1000" u="none" cap="none" strike="noStrike">
              <a:solidFill>
                <a:srgbClr val="1EAEAE"/>
              </a:solidFill>
              <a:latin typeface="Arial"/>
              <a:ea typeface="Arial"/>
              <a:cs typeface="Arial"/>
              <a:sym typeface="Arial"/>
            </a:endParaRPr>
          </a:p>
        </p:txBody>
      </p:sp>
      <p:sp>
        <p:nvSpPr>
          <p:cNvPr id="169" name="Google Shape;169;g27f1b987787_1_34"/>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Ιστορίες</a:t>
            </a:r>
            <a:endParaRPr b="1" i="0" sz="1000" u="none" cap="none" strike="noStrike">
              <a:solidFill>
                <a:srgbClr val="0B5394"/>
              </a:solidFill>
              <a:latin typeface="Arial"/>
              <a:ea typeface="Arial"/>
              <a:cs typeface="Arial"/>
              <a:sym typeface="Arial"/>
            </a:endParaRPr>
          </a:p>
        </p:txBody>
      </p:sp>
      <p:pic>
        <p:nvPicPr>
          <p:cNvPr id="170" name="Google Shape;170;g27f1b987787_1_34"/>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1" name="Google Shape;171;g27f1b987787_1_34"/>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2" name="Google Shape;172;g27f1b987787_1_34"/>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3" name="Google Shape;173;g27f1b987787_1_34"/>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4" name="Google Shape;174;g27f1b987787_1_34"/>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75" name="Google Shape;175;g27f1b987787_1_34"/>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lv-LV" sz="2000" u="none" cap="none" strike="noStrike">
                <a:solidFill>
                  <a:srgbClr val="FFFFFF"/>
                </a:solidFill>
                <a:latin typeface="Raleway"/>
                <a:ea typeface="Raleway"/>
                <a:cs typeface="Raleway"/>
                <a:sym typeface="Raleway"/>
              </a:rPr>
              <a:t>Το παιχνίδι </a:t>
            </a:r>
            <a:r>
              <a:rPr b="1" i="0" lang="lv-LV" sz="2000" u="none" cap="none" strike="noStrike">
                <a:solidFill>
                  <a:srgbClr val="FFFFFF"/>
                </a:solidFill>
                <a:latin typeface="Raleway"/>
                <a:ea typeface="Raleway"/>
                <a:cs typeface="Raleway"/>
                <a:sym typeface="Raleway"/>
              </a:rPr>
              <a:t>"Recognize and Act" αποτελείται από:</a:t>
            </a:r>
            <a:endParaRPr b="1" i="0" sz="2000" u="none" cap="none" strike="noStrike">
              <a:solidFill>
                <a:srgbClr val="FFFFFF"/>
              </a:solidFill>
              <a:latin typeface="Raleway"/>
              <a:ea typeface="Raleway"/>
              <a:cs typeface="Raleway"/>
              <a:sym typeface="Ralew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6" name="Shape 906"/>
        <p:cNvGrpSpPr/>
        <p:nvPr/>
      </p:nvGrpSpPr>
      <p:grpSpPr>
        <a:xfrm>
          <a:off x="0" y="0"/>
          <a:ext cx="0" cy="0"/>
          <a:chOff x="0" y="0"/>
          <a:chExt cx="0" cy="0"/>
        </a:xfrm>
      </p:grpSpPr>
      <p:pic>
        <p:nvPicPr>
          <p:cNvPr id="907" name="Google Shape;907;g2523351e7b7_22_2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08" name="Google Shape;908;g2523351e7b7_22_25"/>
          <p:cNvSpPr txBox="1"/>
          <p:nvPr/>
        </p:nvSpPr>
        <p:spPr>
          <a:xfrm>
            <a:off x="870199" y="1831325"/>
            <a:ext cx="4187481" cy="364712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Ζητήστε από τους παίκτες </a:t>
            </a:r>
            <a:r>
              <a:rPr b="1" i="0" lang="lv-LV" sz="1500" u="none" cap="none" strike="noStrike">
                <a:solidFill>
                  <a:schemeClr val="dk1"/>
                </a:solidFill>
                <a:latin typeface="Raleway"/>
                <a:ea typeface="Raleway"/>
                <a:cs typeface="Raleway"/>
                <a:sym typeface="Raleway"/>
              </a:rPr>
              <a:t>να σταθούν σε μια σειρά </a:t>
            </a:r>
            <a:r>
              <a:rPr b="0" i="0" lang="lv-LV" sz="1500" u="none" cap="none" strike="noStrike">
                <a:solidFill>
                  <a:schemeClr val="dk1"/>
                </a:solidFill>
                <a:latin typeface="Raleway"/>
                <a:ea typeface="Raleway"/>
                <a:cs typeface="Raleway"/>
                <a:sym typeface="Raleway"/>
              </a:rPr>
              <a:t>.</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Ζητήστε από τους παίκτες να διαβάσουν τις κάρτες τους και να σκεφτούν πώς το σενάριο που περιγράφεται στην κάρτα μπορεί να </a:t>
            </a:r>
            <a:r>
              <a:rPr b="1" i="0" lang="lv-LV" sz="1500" u="none" cap="none" strike="noStrike">
                <a:solidFill>
                  <a:schemeClr val="dk1"/>
                </a:solidFill>
                <a:latin typeface="Raleway"/>
                <a:ea typeface="Raleway"/>
                <a:cs typeface="Raleway"/>
                <a:sym typeface="Raleway"/>
              </a:rPr>
              <a:t>τους επηρεάσει προσωπικά.</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Ενθαρρύνετέ τα </a:t>
            </a:r>
            <a:r>
              <a:rPr b="1" i="0" lang="lv-LV" sz="1500" u="none" cap="none" strike="noStrike">
                <a:solidFill>
                  <a:schemeClr val="dk1"/>
                </a:solidFill>
                <a:latin typeface="Raleway"/>
                <a:ea typeface="Raleway"/>
                <a:cs typeface="Raleway"/>
                <a:sym typeface="Raleway"/>
              </a:rPr>
              <a:t>να εξετάσουν τόσο τις άμεσες επιπτώσεις </a:t>
            </a:r>
            <a:r>
              <a:rPr b="0" i="0" lang="lv-LV" sz="1500" u="none" cap="none" strike="noStrike">
                <a:solidFill>
                  <a:schemeClr val="dk1"/>
                </a:solidFill>
                <a:latin typeface="Raleway"/>
                <a:ea typeface="Raleway"/>
                <a:cs typeface="Raleway"/>
                <a:sym typeface="Raleway"/>
              </a:rPr>
              <a:t>του σεναρίου όσο και τις πιθανές μακροπρόθεσμες επιπτώσεις στην ψυχική τους υγεία, την εργασιακή ικανοποίηση και την εργασιακή τους απόδοση.</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909" name="Google Shape;909;g2523351e7b7_22_25"/>
          <p:cNvPicPr preferRelativeResize="0"/>
          <p:nvPr/>
        </p:nvPicPr>
        <p:blipFill rotWithShape="1">
          <a:blip r:embed="rId4">
            <a:alphaModFix/>
          </a:blip>
          <a:srcRect b="0" l="0" r="16443" t="0"/>
          <a:stretch/>
        </p:blipFill>
        <p:spPr>
          <a:xfrm>
            <a:off x="6572250" y="1256400"/>
            <a:ext cx="2571750" cy="1273500"/>
          </a:xfrm>
          <a:prstGeom prst="rect">
            <a:avLst/>
          </a:prstGeom>
          <a:noFill/>
          <a:ln>
            <a:noFill/>
          </a:ln>
        </p:spPr>
      </p:pic>
      <p:sp>
        <p:nvSpPr>
          <p:cNvPr id="910" name="Google Shape;910;g2523351e7b7_22_25"/>
          <p:cNvSpPr txBox="1"/>
          <p:nvPr/>
        </p:nvSpPr>
        <p:spPr>
          <a:xfrm>
            <a:off x="870200" y="13326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911" name="Google Shape;911;g2523351e7b7_22_25"/>
          <p:cNvSpPr txBox="1"/>
          <p:nvPr/>
        </p:nvSpPr>
        <p:spPr>
          <a:xfrm>
            <a:off x="5036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pic>
        <p:nvPicPr>
          <p:cNvPr id="912" name="Google Shape;912;g2523351e7b7_22_25"/>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913" name="Google Shape;913;g2523351e7b7_22_25"/>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914" name="Google Shape;914;g2523351e7b7_22_25"/>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915" name="Google Shape;915;g2523351e7b7_22_25"/>
          <p:cNvGrpSpPr/>
          <p:nvPr/>
        </p:nvGrpSpPr>
        <p:grpSpPr>
          <a:xfrm>
            <a:off x="579895" y="3321306"/>
            <a:ext cx="290237" cy="321991"/>
            <a:chOff x="534570" y="3018006"/>
            <a:chExt cx="290237" cy="321991"/>
          </a:xfrm>
        </p:grpSpPr>
        <p:sp>
          <p:nvSpPr>
            <p:cNvPr id="916" name="Google Shape;916;g2523351e7b7_22_2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g2523351e7b7_22_2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1" name="Shape 921"/>
        <p:cNvGrpSpPr/>
        <p:nvPr/>
      </p:nvGrpSpPr>
      <p:grpSpPr>
        <a:xfrm>
          <a:off x="0" y="0"/>
          <a:ext cx="0" cy="0"/>
          <a:chOff x="0" y="0"/>
          <a:chExt cx="0" cy="0"/>
        </a:xfrm>
      </p:grpSpPr>
      <p:pic>
        <p:nvPicPr>
          <p:cNvPr id="922" name="Google Shape;922;p3"/>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23" name="Google Shape;923;p3"/>
          <p:cNvSpPr txBox="1"/>
          <p:nvPr/>
        </p:nvSpPr>
        <p:spPr>
          <a:xfrm>
            <a:off x="870199" y="1831325"/>
            <a:ext cx="4187481" cy="31854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Ζητήστε από τους παίκτες </a:t>
            </a:r>
            <a:r>
              <a:rPr b="1" i="0" lang="lv-LV" sz="1500" u="none" cap="none" strike="noStrike">
                <a:solidFill>
                  <a:schemeClr val="dk1"/>
                </a:solidFill>
                <a:latin typeface="Raleway"/>
                <a:ea typeface="Raleway"/>
                <a:cs typeface="Raleway"/>
                <a:sym typeface="Raleway"/>
              </a:rPr>
              <a:t>να σταθούν σε μια σειρά.</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Ζητήστε από τους παίκτες να διαβάσουν τις κάρτες τους και να σκεφτούν πώς το σενάριο που περιγράφεται στην κάρτα θα μπορούσε να </a:t>
            </a:r>
            <a:r>
              <a:rPr b="1" i="0" lang="lv-LV" sz="1500" u="none" cap="none" strike="noStrike">
                <a:solidFill>
                  <a:schemeClr val="dk1"/>
                </a:solidFill>
                <a:latin typeface="Raleway"/>
                <a:ea typeface="Raleway"/>
                <a:cs typeface="Raleway"/>
                <a:sym typeface="Raleway"/>
              </a:rPr>
              <a:t>τους επηρεάσει προσωπικά.</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a:t>
            </a:r>
            <a:r>
              <a:rPr b="1" i="0" lang="lv-LV" sz="1500" u="none" cap="none" strike="noStrike">
                <a:solidFill>
                  <a:schemeClr val="dk1"/>
                </a:solidFill>
                <a:latin typeface="Raleway"/>
                <a:ea typeface="Raleway"/>
                <a:cs typeface="Raleway"/>
                <a:sym typeface="Raleway"/>
              </a:rPr>
              <a:t>να εξετάσουν τόσο τις άμεσες συνέπειες του </a:t>
            </a:r>
            <a:r>
              <a:rPr b="0" i="0" lang="lv-LV" sz="1500" u="none" cap="none" strike="noStrike">
                <a:solidFill>
                  <a:schemeClr val="dk1"/>
                </a:solidFill>
                <a:latin typeface="Raleway"/>
                <a:ea typeface="Raleway"/>
                <a:cs typeface="Raleway"/>
                <a:sym typeface="Raleway"/>
              </a:rPr>
              <a:t>σεναρίου όσο και τις πιθανές μακροπρόθεσμες επιπτώσεις στην ψυχική τους υγεία, την εργασιακή ικανοποίηση και την εργασιακή τους απόδοση.</a:t>
            </a:r>
            <a:endParaRPr/>
          </a:p>
        </p:txBody>
      </p:sp>
      <p:pic>
        <p:nvPicPr>
          <p:cNvPr id="924" name="Google Shape;924;p3"/>
          <p:cNvPicPr preferRelativeResize="0"/>
          <p:nvPr/>
        </p:nvPicPr>
        <p:blipFill rotWithShape="1">
          <a:blip r:embed="rId4">
            <a:alphaModFix/>
          </a:blip>
          <a:srcRect b="0" l="0" r="16443" t="0"/>
          <a:stretch/>
        </p:blipFill>
        <p:spPr>
          <a:xfrm>
            <a:off x="6572250" y="1256400"/>
            <a:ext cx="2571750" cy="1273500"/>
          </a:xfrm>
          <a:prstGeom prst="rect">
            <a:avLst/>
          </a:prstGeom>
          <a:noFill/>
          <a:ln>
            <a:noFill/>
          </a:ln>
        </p:spPr>
      </p:pic>
      <p:sp>
        <p:nvSpPr>
          <p:cNvPr id="925" name="Google Shape;925;p3"/>
          <p:cNvSpPr txBox="1"/>
          <p:nvPr/>
        </p:nvSpPr>
        <p:spPr>
          <a:xfrm>
            <a:off x="870200" y="13326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926" name="Google Shape;926;p3"/>
          <p:cNvSpPr txBox="1"/>
          <p:nvPr/>
        </p:nvSpPr>
        <p:spPr>
          <a:xfrm>
            <a:off x="5036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pic>
        <p:nvPicPr>
          <p:cNvPr id="927" name="Google Shape;927;p3"/>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928" name="Google Shape;928;p3"/>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929" name="Google Shape;929;p3"/>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930" name="Google Shape;930;p3"/>
          <p:cNvGrpSpPr/>
          <p:nvPr/>
        </p:nvGrpSpPr>
        <p:grpSpPr>
          <a:xfrm>
            <a:off x="579895" y="3321306"/>
            <a:ext cx="290237" cy="321991"/>
            <a:chOff x="534570" y="3018006"/>
            <a:chExt cx="290237" cy="321991"/>
          </a:xfrm>
        </p:grpSpPr>
        <p:sp>
          <p:nvSpPr>
            <p:cNvPr id="931" name="Google Shape;931;p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6" name="Shape 936"/>
        <p:cNvGrpSpPr/>
        <p:nvPr/>
      </p:nvGrpSpPr>
      <p:grpSpPr>
        <a:xfrm>
          <a:off x="0" y="0"/>
          <a:ext cx="0" cy="0"/>
          <a:chOff x="0" y="0"/>
          <a:chExt cx="0" cy="0"/>
        </a:xfrm>
      </p:grpSpPr>
      <p:pic>
        <p:nvPicPr>
          <p:cNvPr id="937" name="Google Shape;937;g2523351e7b7_22_39"/>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38" name="Google Shape;938;g2523351e7b7_22_39"/>
          <p:cNvSpPr txBox="1"/>
          <p:nvPr/>
        </p:nvSpPr>
        <p:spPr>
          <a:xfrm>
            <a:off x="717800" y="1797825"/>
            <a:ext cx="4082800" cy="310466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Μόλις οι παίκτες έχουν χρόνο να εξετάσουν τις κάρτες τους, ζητήστε τους να κάνουν:</a:t>
            </a:r>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 </a:t>
            </a:r>
            <a:r>
              <a:rPr b="1" i="0" lang="lv-LV" sz="1500" u="none" cap="none" strike="noStrike">
                <a:solidFill>
                  <a:srgbClr val="6689BA"/>
                </a:solidFill>
                <a:latin typeface="Raleway"/>
                <a:ea typeface="Raleway"/>
                <a:cs typeface="Raleway"/>
                <a:sym typeface="Raleway"/>
              </a:rPr>
              <a:t>Τρία βήματα μπροστά</a:t>
            </a:r>
            <a:r>
              <a:rPr b="0" i="0" lang="lv-LV" sz="1500" u="none" cap="none" strike="noStrike">
                <a:solidFill>
                  <a:schemeClr val="dk1"/>
                </a:solidFill>
                <a:latin typeface="Raleway"/>
                <a:ea typeface="Raleway"/>
                <a:cs typeface="Raleway"/>
                <a:sym typeface="Raleway"/>
              </a:rPr>
              <a:t>, εάν το σενάριο που περιγράφεται στην κάρτα τους είχε σημαντικό αντίκτυπο σε αυτούς.</a:t>
            </a:r>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 </a:t>
            </a:r>
            <a:r>
              <a:rPr b="1" i="0" lang="lv-LV" sz="1500" u="none" cap="none" strike="noStrike">
                <a:solidFill>
                  <a:srgbClr val="6689BA"/>
                </a:solidFill>
                <a:latin typeface="Raleway"/>
                <a:ea typeface="Raleway"/>
                <a:cs typeface="Raleway"/>
                <a:sym typeface="Raleway"/>
              </a:rPr>
              <a:t>Δύο βήματα</a:t>
            </a:r>
            <a:r>
              <a:rPr b="0" i="0" lang="lv-LV" sz="1500" u="none" cap="none" strike="noStrike">
                <a:solidFill>
                  <a:schemeClr val="dk1"/>
                </a:solidFill>
                <a:latin typeface="Raleway"/>
                <a:ea typeface="Raleway"/>
                <a:cs typeface="Raleway"/>
                <a:sym typeface="Raleway"/>
              </a:rPr>
              <a:t>, εάν ο αντίκτυπος ήταν ήπιος.</a:t>
            </a:r>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 </a:t>
            </a:r>
            <a:r>
              <a:rPr b="1" i="0" lang="lv-LV" sz="1500" u="none" cap="none" strike="noStrike">
                <a:solidFill>
                  <a:srgbClr val="6689BA"/>
                </a:solidFill>
                <a:latin typeface="Raleway"/>
                <a:ea typeface="Raleway"/>
                <a:cs typeface="Raleway"/>
                <a:sym typeface="Raleway"/>
              </a:rPr>
              <a:t>Ένα βήμα</a:t>
            </a:r>
            <a:r>
              <a:rPr b="0" i="0" lang="lv-LV" sz="1500" u="none" cap="none" strike="noStrike">
                <a:solidFill>
                  <a:schemeClr val="dk1"/>
                </a:solidFill>
                <a:latin typeface="Raleway"/>
                <a:ea typeface="Raleway"/>
                <a:cs typeface="Raleway"/>
                <a:sym typeface="Raleway"/>
              </a:rPr>
              <a:t>, εάν ο αντίκτυπος ήταν ελαφρύ.</a:t>
            </a:r>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 </a:t>
            </a:r>
            <a:r>
              <a:rPr b="1" i="0" lang="lv-LV" sz="1500" u="none" cap="none" strike="noStrike">
                <a:solidFill>
                  <a:srgbClr val="6689BA"/>
                </a:solidFill>
                <a:latin typeface="Raleway"/>
                <a:ea typeface="Raleway"/>
                <a:cs typeface="Raleway"/>
                <a:sym typeface="Raleway"/>
              </a:rPr>
              <a:t>Κανένα βήμα</a:t>
            </a:r>
            <a:r>
              <a:rPr b="0" i="0" lang="lv-LV" sz="1500" u="none" cap="none" strike="noStrike">
                <a:solidFill>
                  <a:schemeClr val="dk1"/>
                </a:solidFill>
                <a:latin typeface="Raleway"/>
                <a:ea typeface="Raleway"/>
                <a:cs typeface="Raleway"/>
                <a:sym typeface="Raleway"/>
              </a:rPr>
              <a:t>, εάν δεν είχαν κανέναν αντίκτυπο ή δεν έχουν βρεθεί ποτέ σε τέτοια κατάσταση.</a:t>
            </a:r>
            <a:endParaRPr b="0" i="0" sz="1500" u="none" cap="none" strike="noStrike">
              <a:solidFill>
                <a:schemeClr val="dk1"/>
              </a:solidFill>
              <a:latin typeface="Raleway"/>
              <a:ea typeface="Raleway"/>
              <a:cs typeface="Raleway"/>
              <a:sym typeface="Raleway"/>
            </a:endParaRPr>
          </a:p>
        </p:txBody>
      </p:sp>
      <p:pic>
        <p:nvPicPr>
          <p:cNvPr id="939" name="Google Shape;939;g2523351e7b7_22_39"/>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sp>
        <p:nvSpPr>
          <p:cNvPr id="940" name="Google Shape;940;g2523351e7b7_22_39"/>
          <p:cNvSpPr txBox="1"/>
          <p:nvPr/>
        </p:nvSpPr>
        <p:spPr>
          <a:xfrm>
            <a:off x="717800" y="12991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941" name="Google Shape;941;g2523351e7b7_22_39"/>
          <p:cNvSpPr txBox="1"/>
          <p:nvPr/>
        </p:nvSpPr>
        <p:spPr>
          <a:xfrm>
            <a:off x="3512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pic>
        <p:nvPicPr>
          <p:cNvPr id="942" name="Google Shape;942;g2523351e7b7_22_39"/>
          <p:cNvPicPr preferRelativeResize="0"/>
          <p:nvPr/>
        </p:nvPicPr>
        <p:blipFill rotWithShape="1">
          <a:blip r:embed="rId5">
            <a:alphaModFix/>
          </a:blip>
          <a:srcRect b="0" l="0" r="0" t="0"/>
          <a:stretch/>
        </p:blipFill>
        <p:spPr>
          <a:xfrm>
            <a:off x="5023775" y="2125317"/>
            <a:ext cx="1012113" cy="2557746"/>
          </a:xfrm>
          <a:prstGeom prst="rect">
            <a:avLst/>
          </a:prstGeom>
          <a:noFill/>
          <a:ln>
            <a:noFill/>
          </a:ln>
        </p:spPr>
      </p:pic>
      <p:pic>
        <p:nvPicPr>
          <p:cNvPr id="943" name="Google Shape;943;g2523351e7b7_22_39"/>
          <p:cNvPicPr preferRelativeResize="0"/>
          <p:nvPr/>
        </p:nvPicPr>
        <p:blipFill rotWithShape="1">
          <a:blip r:embed="rId5">
            <a:alphaModFix/>
          </a:blip>
          <a:srcRect b="0" l="0" r="0" t="0"/>
          <a:stretch/>
        </p:blipFill>
        <p:spPr>
          <a:xfrm>
            <a:off x="6403763" y="1945050"/>
            <a:ext cx="625650" cy="1581109"/>
          </a:xfrm>
          <a:prstGeom prst="rect">
            <a:avLst/>
          </a:prstGeom>
          <a:noFill/>
          <a:ln>
            <a:noFill/>
          </a:ln>
        </p:spPr>
      </p:pic>
      <p:pic>
        <p:nvPicPr>
          <p:cNvPr id="944" name="Google Shape;944;g2523351e7b7_22_39"/>
          <p:cNvPicPr preferRelativeResize="0"/>
          <p:nvPr/>
        </p:nvPicPr>
        <p:blipFill rotWithShape="1">
          <a:blip r:embed="rId5">
            <a:alphaModFix/>
          </a:blip>
          <a:srcRect b="0" l="0" r="0" t="0"/>
          <a:stretch/>
        </p:blipFill>
        <p:spPr>
          <a:xfrm>
            <a:off x="7522402" y="2548825"/>
            <a:ext cx="768942" cy="19432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8" name="Shape 948"/>
        <p:cNvGrpSpPr/>
        <p:nvPr/>
      </p:nvGrpSpPr>
      <p:grpSpPr>
        <a:xfrm>
          <a:off x="0" y="0"/>
          <a:ext cx="0" cy="0"/>
          <a:chOff x="0" y="0"/>
          <a:chExt cx="0" cy="0"/>
        </a:xfrm>
      </p:grpSpPr>
      <p:pic>
        <p:nvPicPr>
          <p:cNvPr id="949" name="Google Shape;949;g2523351e7b7_22_50"/>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950" name="Google Shape;950;g2523351e7b7_22_50"/>
          <p:cNvSpPr txBox="1"/>
          <p:nvPr/>
        </p:nvSpPr>
        <p:spPr>
          <a:xfrm>
            <a:off x="717800" y="2026425"/>
            <a:ext cx="4437900" cy="310466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να κυκλοφορούν ελεύθερα στο δωμάτιο και να στέκονται σε απόσταση μεταξύ τους για να υποδείξουν τη σοβαρότητα της επίπτωσης.</a:t>
            </a:r>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να αναλογιστούν τους τρόπους με τους οποίους η βία στο χώρο εργασίας μπορεί να επηρεάσει διαφορετικά άτομα με διαφορετικούς τρόπους και να εξετάσουν πώς θα μπορούσαν να υποστηρίξουν ο ένας τον άλλον στην αντιμετώπιση αυτών των επιπτώσεων.</a:t>
            </a:r>
            <a:endParaRPr b="0" i="0" sz="1500" u="none" cap="none" strike="noStrike">
              <a:solidFill>
                <a:schemeClr val="dk1"/>
              </a:solidFill>
              <a:latin typeface="Raleway"/>
              <a:ea typeface="Raleway"/>
              <a:cs typeface="Raleway"/>
              <a:sym typeface="Raleway"/>
            </a:endParaRPr>
          </a:p>
        </p:txBody>
      </p:sp>
      <p:pic>
        <p:nvPicPr>
          <p:cNvPr id="951" name="Google Shape;951;g2523351e7b7_22_50"/>
          <p:cNvPicPr preferRelativeResize="0"/>
          <p:nvPr/>
        </p:nvPicPr>
        <p:blipFill rotWithShape="1">
          <a:blip r:embed="rId4">
            <a:alphaModFix/>
          </a:blip>
          <a:srcRect b="0" l="0" r="42185" t="0"/>
          <a:stretch/>
        </p:blipFill>
        <p:spPr>
          <a:xfrm>
            <a:off x="7364500" y="900050"/>
            <a:ext cx="1779500" cy="1273500"/>
          </a:xfrm>
          <a:prstGeom prst="rect">
            <a:avLst/>
          </a:prstGeom>
          <a:noFill/>
          <a:ln>
            <a:noFill/>
          </a:ln>
        </p:spPr>
      </p:pic>
      <p:sp>
        <p:nvSpPr>
          <p:cNvPr id="952" name="Google Shape;952;g2523351e7b7_22_50"/>
          <p:cNvSpPr txBox="1"/>
          <p:nvPr/>
        </p:nvSpPr>
        <p:spPr>
          <a:xfrm>
            <a:off x="717800" y="15277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953" name="Google Shape;953;g2523351e7b7_22_50"/>
          <p:cNvSpPr txBox="1"/>
          <p:nvPr/>
        </p:nvSpPr>
        <p:spPr>
          <a:xfrm>
            <a:off x="351225" y="4572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pic>
        <p:nvPicPr>
          <p:cNvPr id="954" name="Google Shape;954;g2523351e7b7_22_50"/>
          <p:cNvPicPr preferRelativeResize="0"/>
          <p:nvPr/>
        </p:nvPicPr>
        <p:blipFill rotWithShape="1">
          <a:blip r:embed="rId5">
            <a:alphaModFix/>
          </a:blip>
          <a:srcRect b="0" l="0" r="0" t="0"/>
          <a:stretch/>
        </p:blipFill>
        <p:spPr>
          <a:xfrm>
            <a:off x="5389364" y="2525900"/>
            <a:ext cx="768942" cy="1943226"/>
          </a:xfrm>
          <a:prstGeom prst="rect">
            <a:avLst/>
          </a:prstGeom>
          <a:noFill/>
          <a:ln>
            <a:noFill/>
          </a:ln>
        </p:spPr>
      </p:pic>
      <p:pic>
        <p:nvPicPr>
          <p:cNvPr id="955" name="Google Shape;955;g2523351e7b7_22_50"/>
          <p:cNvPicPr preferRelativeResize="0"/>
          <p:nvPr/>
        </p:nvPicPr>
        <p:blipFill rotWithShape="1">
          <a:blip r:embed="rId5">
            <a:alphaModFix/>
          </a:blip>
          <a:srcRect b="0" l="0" r="0" t="0"/>
          <a:stretch/>
        </p:blipFill>
        <p:spPr>
          <a:xfrm>
            <a:off x="6526500" y="1787350"/>
            <a:ext cx="604325" cy="1527242"/>
          </a:xfrm>
          <a:prstGeom prst="rect">
            <a:avLst/>
          </a:prstGeom>
          <a:noFill/>
          <a:ln>
            <a:noFill/>
          </a:ln>
        </p:spPr>
      </p:pic>
      <p:pic>
        <p:nvPicPr>
          <p:cNvPr id="956" name="Google Shape;956;g2523351e7b7_22_50"/>
          <p:cNvPicPr preferRelativeResize="0"/>
          <p:nvPr/>
        </p:nvPicPr>
        <p:blipFill rotWithShape="1">
          <a:blip r:embed="rId5">
            <a:alphaModFix/>
          </a:blip>
          <a:srcRect b="0" l="0" r="0" t="0"/>
          <a:stretch/>
        </p:blipFill>
        <p:spPr>
          <a:xfrm>
            <a:off x="7715744" y="2464950"/>
            <a:ext cx="903580" cy="2283525"/>
          </a:xfrm>
          <a:prstGeom prst="rect">
            <a:avLst/>
          </a:prstGeom>
          <a:noFill/>
          <a:ln>
            <a:noFill/>
          </a:ln>
        </p:spPr>
      </p:pic>
      <p:grpSp>
        <p:nvGrpSpPr>
          <p:cNvPr id="957" name="Google Shape;957;g2523351e7b7_22_50"/>
          <p:cNvGrpSpPr/>
          <p:nvPr/>
        </p:nvGrpSpPr>
        <p:grpSpPr>
          <a:xfrm>
            <a:off x="427495" y="2168143"/>
            <a:ext cx="290237" cy="321991"/>
            <a:chOff x="534570" y="3018006"/>
            <a:chExt cx="290237" cy="321991"/>
          </a:xfrm>
        </p:grpSpPr>
        <p:sp>
          <p:nvSpPr>
            <p:cNvPr id="958" name="Google Shape;958;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0" name="Google Shape;960;g2523351e7b7_22_50"/>
          <p:cNvGrpSpPr/>
          <p:nvPr/>
        </p:nvGrpSpPr>
        <p:grpSpPr>
          <a:xfrm>
            <a:off x="427460" y="3502180"/>
            <a:ext cx="290237" cy="321991"/>
            <a:chOff x="534570" y="3018006"/>
            <a:chExt cx="290237" cy="321991"/>
          </a:xfrm>
        </p:grpSpPr>
        <p:sp>
          <p:nvSpPr>
            <p:cNvPr id="961" name="Google Shape;961;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6" name="Shape 966"/>
        <p:cNvGrpSpPr/>
        <p:nvPr/>
      </p:nvGrpSpPr>
      <p:grpSpPr>
        <a:xfrm>
          <a:off x="0" y="0"/>
          <a:ext cx="0" cy="0"/>
          <a:chOff x="0" y="0"/>
          <a:chExt cx="0" cy="0"/>
        </a:xfrm>
      </p:grpSpPr>
      <p:pic>
        <p:nvPicPr>
          <p:cNvPr id="967" name="Google Shape;967;g2523351e7b7_22_67"/>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968" name="Google Shape;968;g2523351e7b7_22_67"/>
          <p:cNvSpPr txBox="1"/>
          <p:nvPr/>
        </p:nvSpPr>
        <p:spPr>
          <a:xfrm>
            <a:off x="717800" y="2012025"/>
            <a:ext cx="4410880" cy="24929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Καθώς το παιχνίδι προχωρά, συνεχίστε να προτρέπετε τους παίκτες να </a:t>
            </a:r>
            <a:r>
              <a:rPr b="1" i="0" lang="lv-LV" sz="1500" u="none" cap="none" strike="noStrike">
                <a:solidFill>
                  <a:schemeClr val="dk1"/>
                </a:solidFill>
                <a:latin typeface="Raleway"/>
                <a:ea typeface="Raleway"/>
                <a:cs typeface="Raleway"/>
                <a:sym typeface="Raleway"/>
              </a:rPr>
              <a:t>σκεφτούν τον αντίκτυπο της βίας στο χώρο εργασίας τόσο στον εαυτό τους όσο και στους συναδέλφους τους.</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Ζητήστε από τους παίκτες να εξετάσουν στρατηγικές για την αντιμετώπιση της βίας στο χώρο εργασίας και την υποστήριξη όσων έχουν επηρεαστεί από αυτήν.</a:t>
            </a:r>
            <a:endParaRPr/>
          </a:p>
        </p:txBody>
      </p:sp>
      <p:sp>
        <p:nvSpPr>
          <p:cNvPr id="969" name="Google Shape;969;g2523351e7b7_22_67"/>
          <p:cNvSpPr txBox="1"/>
          <p:nvPr/>
        </p:nvSpPr>
        <p:spPr>
          <a:xfrm>
            <a:off x="717800" y="1427025"/>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Arial"/>
              <a:ea typeface="Arial"/>
              <a:cs typeface="Arial"/>
              <a:sym typeface="Arial"/>
            </a:endParaRPr>
          </a:p>
        </p:txBody>
      </p:sp>
      <p:sp>
        <p:nvSpPr>
          <p:cNvPr id="970" name="Google Shape;970;g2523351e7b7_22_67"/>
          <p:cNvSpPr txBox="1"/>
          <p:nvPr/>
        </p:nvSpPr>
        <p:spPr>
          <a:xfrm>
            <a:off x="35122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sp>
        <p:nvSpPr>
          <p:cNvPr id="971" name="Google Shape;971;g2523351e7b7_22_67"/>
          <p:cNvSpPr/>
          <p:nvPr/>
        </p:nvSpPr>
        <p:spPr>
          <a:xfrm>
            <a:off x="5979907" y="2632688"/>
            <a:ext cx="2146800" cy="1757700"/>
          </a:xfrm>
          <a:prstGeom prst="wedgeEllipseCallout">
            <a:avLst>
              <a:gd fmla="val -34446" name="adj1"/>
              <a:gd fmla="val 5596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g2523351e7b7_22_67"/>
          <p:cNvSpPr/>
          <p:nvPr/>
        </p:nvSpPr>
        <p:spPr>
          <a:xfrm>
            <a:off x="5233920" y="1996937"/>
            <a:ext cx="1511100" cy="1340400"/>
          </a:xfrm>
          <a:prstGeom prst="wedgeEllipseCallout">
            <a:avLst>
              <a:gd fmla="val 37986" name="adj1"/>
              <a:gd fmla="val 5467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g2523351e7b7_22_67"/>
          <p:cNvSpPr/>
          <p:nvPr/>
        </p:nvSpPr>
        <p:spPr>
          <a:xfrm>
            <a:off x="5181300" y="2059479"/>
            <a:ext cx="1511100" cy="1340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g2523351e7b7_22_67"/>
          <p:cNvSpPr/>
          <p:nvPr/>
        </p:nvSpPr>
        <p:spPr>
          <a:xfrm rot="426342">
            <a:off x="5979858" y="2591429"/>
            <a:ext cx="2097812" cy="175800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5" name="Google Shape;975;g2523351e7b7_22_67"/>
          <p:cNvPicPr preferRelativeResize="0"/>
          <p:nvPr/>
        </p:nvPicPr>
        <p:blipFill rotWithShape="1">
          <a:blip r:embed="rId4">
            <a:alphaModFix/>
          </a:blip>
          <a:srcRect b="0" l="0" r="27557" t="0"/>
          <a:stretch/>
        </p:blipFill>
        <p:spPr>
          <a:xfrm>
            <a:off x="6605097" y="3064001"/>
            <a:ext cx="2538902" cy="14500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9" name="Shape 979"/>
        <p:cNvGrpSpPr/>
        <p:nvPr/>
      </p:nvGrpSpPr>
      <p:grpSpPr>
        <a:xfrm>
          <a:off x="0" y="0"/>
          <a:ext cx="0" cy="0"/>
          <a:chOff x="0" y="0"/>
          <a:chExt cx="0" cy="0"/>
        </a:xfrm>
      </p:grpSpPr>
      <p:pic>
        <p:nvPicPr>
          <p:cNvPr id="980" name="Google Shape;980;p4"/>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981" name="Google Shape;981;p4"/>
          <p:cNvSpPr txBox="1"/>
          <p:nvPr/>
        </p:nvSpPr>
        <p:spPr>
          <a:xfrm>
            <a:off x="717799" y="1966350"/>
            <a:ext cx="5099875" cy="310466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Ενσωματώνοντας την κοινωνιομετρία με τις κάρτες προβληματικής κατάστασης, μπορείτε να </a:t>
            </a:r>
            <a:r>
              <a:rPr b="1" i="0" lang="lv-LV" sz="1500" u="none" cap="none" strike="noStrike">
                <a:solidFill>
                  <a:schemeClr val="dk1"/>
                </a:solidFill>
                <a:latin typeface="Raleway"/>
                <a:ea typeface="Raleway"/>
                <a:cs typeface="Raleway"/>
                <a:sym typeface="Raleway"/>
              </a:rPr>
              <a:t>βοηθήσετε τους παίκτες να αντιληφθούν τον προσωπικό αντίκτυπο της βίας στο χώρο εργασίας</a:t>
            </a:r>
            <a:r>
              <a:rPr b="0" i="0" lang="lv-LV" sz="1500" u="none" cap="none" strike="noStrike">
                <a:solidFill>
                  <a:schemeClr val="dk1"/>
                </a:solidFill>
                <a:latin typeface="Raleway"/>
                <a:ea typeface="Raleway"/>
                <a:cs typeface="Raleway"/>
                <a:sym typeface="Raleway"/>
              </a:rPr>
              <a:t> και να συναισθανθούν τις διαφορετικές επιπτώσεις που μπορεί να έχει στους συναδέλφους τους.</a:t>
            </a:r>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Επιπλέον, μπορείτε να τους καθοδηγήσετε να σκεφτούν </a:t>
            </a:r>
            <a:r>
              <a:rPr b="1" i="0" lang="lv-LV" sz="1500" u="none" cap="none" strike="noStrike">
                <a:solidFill>
                  <a:schemeClr val="dk1"/>
                </a:solidFill>
                <a:latin typeface="Raleway"/>
                <a:ea typeface="Raleway"/>
                <a:cs typeface="Raleway"/>
                <a:sym typeface="Raleway"/>
              </a:rPr>
              <a:t>στρατηγικές για την αντιμετώπιση της βίας στο χώρο εργασίας και να υποστηρίξουν ο ένας τον άλλον ως μέλη μιας ομάδας.</a:t>
            </a:r>
            <a:endParaRPr b="1" i="0" sz="1500" u="none" cap="none" strike="noStrike">
              <a:solidFill>
                <a:schemeClr val="dk1"/>
              </a:solidFill>
              <a:latin typeface="Raleway"/>
              <a:ea typeface="Raleway"/>
              <a:cs typeface="Raleway"/>
              <a:sym typeface="Raleway"/>
            </a:endParaRPr>
          </a:p>
        </p:txBody>
      </p:sp>
      <p:sp>
        <p:nvSpPr>
          <p:cNvPr id="982" name="Google Shape;982;p4"/>
          <p:cNvSpPr txBox="1"/>
          <p:nvPr/>
        </p:nvSpPr>
        <p:spPr>
          <a:xfrm>
            <a:off x="717800" y="1381350"/>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Arial"/>
              <a:ea typeface="Arial"/>
              <a:cs typeface="Arial"/>
              <a:sym typeface="Arial"/>
            </a:endParaRPr>
          </a:p>
        </p:txBody>
      </p:sp>
      <p:sp>
        <p:nvSpPr>
          <p:cNvPr id="983" name="Google Shape;983;p4"/>
          <p:cNvSpPr txBox="1"/>
          <p:nvPr/>
        </p:nvSpPr>
        <p:spPr>
          <a:xfrm>
            <a:off x="35122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sp>
        <p:nvSpPr>
          <p:cNvPr id="984" name="Google Shape;984;p4"/>
          <p:cNvSpPr/>
          <p:nvPr/>
        </p:nvSpPr>
        <p:spPr>
          <a:xfrm>
            <a:off x="6242843" y="2789022"/>
            <a:ext cx="1968300" cy="16116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
          <p:cNvSpPr/>
          <p:nvPr/>
        </p:nvSpPr>
        <p:spPr>
          <a:xfrm>
            <a:off x="5865923" y="1928525"/>
            <a:ext cx="1385400" cy="12291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
          <p:cNvSpPr/>
          <p:nvPr/>
        </p:nvSpPr>
        <p:spPr>
          <a:xfrm>
            <a:off x="5817675" y="1985870"/>
            <a:ext cx="1385400" cy="12291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
          <p:cNvSpPr/>
          <p:nvPr/>
        </p:nvSpPr>
        <p:spPr>
          <a:xfrm rot="426304">
            <a:off x="6242763" y="2751168"/>
            <a:ext cx="1923370" cy="16116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8" name="Google Shape;988;p4"/>
          <p:cNvPicPr preferRelativeResize="0"/>
          <p:nvPr/>
        </p:nvPicPr>
        <p:blipFill rotWithShape="1">
          <a:blip r:embed="rId4">
            <a:alphaModFix/>
          </a:blip>
          <a:srcRect b="0" l="0" r="32853" t="0"/>
          <a:stretch/>
        </p:blipFill>
        <p:spPr>
          <a:xfrm>
            <a:off x="6896000" y="3090450"/>
            <a:ext cx="2247999" cy="1385175"/>
          </a:xfrm>
          <a:prstGeom prst="rect">
            <a:avLst/>
          </a:prstGeom>
          <a:noFill/>
          <a:ln>
            <a:noFill/>
          </a:ln>
        </p:spPr>
      </p:pic>
      <p:grpSp>
        <p:nvGrpSpPr>
          <p:cNvPr id="989" name="Google Shape;989;p4"/>
          <p:cNvGrpSpPr/>
          <p:nvPr/>
        </p:nvGrpSpPr>
        <p:grpSpPr>
          <a:xfrm>
            <a:off x="427495" y="3917268"/>
            <a:ext cx="290237" cy="321991"/>
            <a:chOff x="534570" y="3018006"/>
            <a:chExt cx="290237" cy="321991"/>
          </a:xfrm>
        </p:grpSpPr>
        <p:sp>
          <p:nvSpPr>
            <p:cNvPr id="990" name="Google Shape;990;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5" name="Shape 995"/>
        <p:cNvGrpSpPr/>
        <p:nvPr/>
      </p:nvGrpSpPr>
      <p:grpSpPr>
        <a:xfrm>
          <a:off x="0" y="0"/>
          <a:ext cx="0" cy="0"/>
          <a:chOff x="0" y="0"/>
          <a:chExt cx="0" cy="0"/>
        </a:xfrm>
      </p:grpSpPr>
      <p:pic>
        <p:nvPicPr>
          <p:cNvPr id="996" name="Google Shape;996;g2523351e7b7_22_94"/>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997" name="Google Shape;997;g2523351e7b7_22_94"/>
          <p:cNvPicPr preferRelativeResize="0"/>
          <p:nvPr/>
        </p:nvPicPr>
        <p:blipFill rotWithShape="1">
          <a:blip r:embed="rId4">
            <a:alphaModFix/>
          </a:blip>
          <a:srcRect b="0" l="16443" r="0" t="34105"/>
          <a:stretch/>
        </p:blipFill>
        <p:spPr>
          <a:xfrm>
            <a:off x="7208400" y="-3850"/>
            <a:ext cx="1935600" cy="631575"/>
          </a:xfrm>
          <a:prstGeom prst="rect">
            <a:avLst/>
          </a:prstGeom>
          <a:noFill/>
          <a:ln>
            <a:noFill/>
          </a:ln>
        </p:spPr>
      </p:pic>
      <p:sp>
        <p:nvSpPr>
          <p:cNvPr id="998" name="Google Shape;998;g2523351e7b7_22_94"/>
          <p:cNvSpPr txBox="1"/>
          <p:nvPr/>
        </p:nvSpPr>
        <p:spPr>
          <a:xfrm>
            <a:off x="670349" y="1150975"/>
            <a:ext cx="4070925"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grpSp>
        <p:nvGrpSpPr>
          <p:cNvPr id="999" name="Google Shape;999;g2523351e7b7_22_94"/>
          <p:cNvGrpSpPr/>
          <p:nvPr/>
        </p:nvGrpSpPr>
        <p:grpSpPr>
          <a:xfrm>
            <a:off x="231575" y="1301100"/>
            <a:ext cx="8690500" cy="3846715"/>
            <a:chOff x="231575" y="1377300"/>
            <a:chExt cx="8690500" cy="3846715"/>
          </a:xfrm>
        </p:grpSpPr>
        <p:sp>
          <p:nvSpPr>
            <p:cNvPr id="1000" name="Google Shape;1000;g2523351e7b7_22_94"/>
            <p:cNvSpPr txBox="1"/>
            <p:nvPr/>
          </p:nvSpPr>
          <p:spPr>
            <a:xfrm>
              <a:off x="231575" y="1669226"/>
              <a:ext cx="4241700" cy="3554789"/>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Τι βρήκατε πιο χρήσιμο στο παιχνίδι;</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Υπήρξαν στιγμές κατά τη διάρκεια του παιχνιδιού που σας επηρέασαν ιδιαίτερα ή που αλλάξαν την άποψή σας για τη βία στο χώρο εργασίας;</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Έχετε προσδιορίσει συγκεκριμένες ενέργειες ή βήματα που μπορείτε να ακολουθήσετε για να συμβάλλετε στην πρόληψη ή την αντιμετώπιση της βίας στο χώρο εργασίας;</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Σας έκανε το παιχνίδι να θέλετε να συζητήσετε περισσότερο για τη βία στο χώρο εργασίας, είτε ως μάρτυρας είτε ως θύμα;</a:t>
              </a:r>
              <a:endParaRPr b="0" i="0" sz="1500" u="none" cap="none" strike="noStrike">
                <a:solidFill>
                  <a:schemeClr val="dk1"/>
                </a:solidFill>
                <a:latin typeface="Raleway"/>
                <a:ea typeface="Raleway"/>
                <a:cs typeface="Raleway"/>
                <a:sym typeface="Raleway"/>
              </a:endParaRPr>
            </a:p>
          </p:txBody>
        </p:sp>
        <p:sp>
          <p:nvSpPr>
            <p:cNvPr id="1001" name="Google Shape;1001;g2523351e7b7_22_94"/>
            <p:cNvSpPr txBox="1"/>
            <p:nvPr/>
          </p:nvSpPr>
          <p:spPr>
            <a:xfrm>
              <a:off x="4741275" y="1377300"/>
              <a:ext cx="4180800" cy="3762538"/>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Έχετε εντοπίσει συγκεκριμένους πόρους ή συστήματα υποστήριξης στα οποία μπορείτε να απευθυνθείτε εάν αντιμετωπίσετε βία στο χώρο εργασίας;</a:t>
              </a:r>
              <a:endParaRPr/>
            </a:p>
            <a:p>
              <a:pPr indent="-323850" lvl="0" marL="457200" marR="0" rtl="0" algn="l">
                <a:lnSpc>
                  <a:spcPct val="90000"/>
                </a:lnSpc>
                <a:spcBef>
                  <a:spcPts val="90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Με ποιους τρόπους πιστεύετε ότι το παιχνίδι θα μπορούσε να βελτιωθεί για να προωθήσει καλύτερα την κατανόηση, την αναλυτικότητα και την αλλαγή στάσης;</a:t>
              </a:r>
              <a:endParaRPr/>
            </a:p>
            <a:p>
              <a:pPr indent="-323850" lvl="0" marL="457200" marR="0" rtl="0" algn="l">
                <a:lnSpc>
                  <a:spcPct val="90000"/>
                </a:lnSpc>
                <a:spcBef>
                  <a:spcPts val="90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Ποιες συγκεκριμένες γνώσεις ή παρατηρήσεις αποκομίσατε από το παιχνίδι;</a:t>
              </a:r>
              <a:endParaRPr/>
            </a:p>
            <a:p>
              <a:pPr indent="-323850" lvl="0" marL="457200" marR="0" rtl="0" algn="l">
                <a:lnSpc>
                  <a:spcPct val="90000"/>
                </a:lnSpc>
                <a:spcBef>
                  <a:spcPts val="90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Έχετε αναγνωρίσει τυχόν προκαταλήψεις ή υποθέσεις που είχατε στο παρελθόν σχετικά με τη βία στο χώρο εργασίας και τις επιπτώσεις της;</a:t>
              </a:r>
              <a:endParaRPr b="0" i="0" sz="1500" u="none" cap="none" strike="noStrike">
                <a:solidFill>
                  <a:schemeClr val="dk1"/>
                </a:solidFill>
                <a:latin typeface="Raleway"/>
                <a:ea typeface="Raleway"/>
                <a:cs typeface="Raleway"/>
                <a:sym typeface="Raleway"/>
              </a:endParaRPr>
            </a:p>
          </p:txBody>
        </p:sp>
      </p:grpSp>
      <p:sp>
        <p:nvSpPr>
          <p:cNvPr id="1002" name="Google Shape;1002;g2523351e7b7_22_94"/>
          <p:cNvSpPr txBox="1"/>
          <p:nvPr/>
        </p:nvSpPr>
        <p:spPr>
          <a:xfrm>
            <a:off x="35122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2B3E85"/>
                </a:solidFill>
                <a:latin typeface="Raleway"/>
                <a:ea typeface="Raleway"/>
                <a:cs typeface="Raleway"/>
                <a:sym typeface="Raleway"/>
              </a:rPr>
              <a:t>2 . Ενότητα </a:t>
            </a:r>
            <a:br>
              <a:rPr b="1" i="0" lang="lv-LV" sz="2400" u="none" cap="none" strike="noStrike">
                <a:solidFill>
                  <a:srgbClr val="FFFFFF"/>
                </a:solidFill>
                <a:latin typeface="Raleway"/>
                <a:ea typeface="Raleway"/>
                <a:cs typeface="Raleway"/>
                <a:sym typeface="Raleway"/>
              </a:rPr>
            </a:br>
            <a:r>
              <a:rPr b="1" i="0" lang="lv-LV" sz="2400" u="none" cap="none" strike="noStrike">
                <a:solidFill>
                  <a:srgbClr val="FFFFFF"/>
                </a:solidFill>
                <a:latin typeface="Raleway"/>
                <a:ea typeface="Raleway"/>
                <a:cs typeface="Raleway"/>
                <a:sym typeface="Raleway"/>
              </a:rPr>
              <a:t>Επιπτώσεις της έκθεσης στη βία στο χώρο εργασίας</a:t>
            </a:r>
            <a:br>
              <a:rPr b="1" i="0" lang="lv-LV" sz="2400" u="none" cap="none" strike="noStrike">
                <a:solidFill>
                  <a:srgbClr val="FFFFFF"/>
                </a:solidFill>
                <a:latin typeface="Raleway"/>
                <a:ea typeface="Raleway"/>
                <a:cs typeface="Raleway"/>
                <a:sym typeface="Raleway"/>
              </a:rPr>
            </a:br>
            <a:endParaRPr b="1" i="0" sz="2400" u="none" cap="none" strike="noStrike">
              <a:solidFill>
                <a:srgbClr val="FFFFFF"/>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pic>
        <p:nvPicPr>
          <p:cNvPr id="1007" name="Google Shape;1007;g2523351e7b7_2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08" name="Google Shape;1008;g2523351e7b7_27_0"/>
          <p:cNvSpPr txBox="1"/>
          <p:nvPr/>
        </p:nvSpPr>
        <p:spPr>
          <a:xfrm>
            <a:off x="827250" y="1152599"/>
            <a:ext cx="6517767" cy="2972139"/>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400" u="none" cap="none" strike="noStrike">
                <a:solidFill>
                  <a:srgbClr val="2B3E85"/>
                </a:solidFill>
                <a:latin typeface="Raleway"/>
                <a:ea typeface="Raleway"/>
                <a:cs typeface="Raleway"/>
                <a:sym typeface="Raleway"/>
              </a:rPr>
              <a:t>3 </a:t>
            </a:r>
            <a:r>
              <a:rPr b="1" i="0" lang="lv-LV" sz="3600" u="none" cap="none" strike="noStrike">
                <a:solidFill>
                  <a:srgbClr val="2B3E85"/>
                </a:solidFill>
                <a:latin typeface="Raleway"/>
                <a:ea typeface="Raleway"/>
                <a:cs typeface="Raleway"/>
                <a:sym typeface="Raleway"/>
              </a:rPr>
              <a:t>. </a:t>
            </a:r>
            <a:r>
              <a:rPr b="1" i="0" lang="lv-LV" sz="2800" u="none" cap="none" strike="noStrike">
                <a:solidFill>
                  <a:srgbClr val="2B3E85"/>
                </a:solidFill>
                <a:latin typeface="Raleway"/>
                <a:ea typeface="Raleway"/>
                <a:cs typeface="Raleway"/>
                <a:sym typeface="Raleway"/>
              </a:rPr>
              <a:t>Ενότητα</a:t>
            </a:r>
            <a:endParaRPr b="1" i="0" sz="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4400"/>
              <a:buFont typeface="Arial"/>
              <a:buNone/>
            </a:pPr>
            <a:r>
              <a:rPr b="1" i="0" lang="lv-LV" sz="36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a:p>
          <a:p>
            <a:pPr indent="0" lvl="0" marL="0" marR="0" rtl="0" algn="l">
              <a:lnSpc>
                <a:spcPct val="100000"/>
              </a:lnSpc>
              <a:spcBef>
                <a:spcPts val="0"/>
              </a:spcBef>
              <a:spcAft>
                <a:spcPts val="0"/>
              </a:spcAft>
              <a:buNone/>
            </a:pPr>
            <a:br>
              <a:rPr b="0" i="0" lang="lv-LV" sz="4400" u="none" cap="none" strike="noStrike">
                <a:solidFill>
                  <a:srgbClr val="000000"/>
                </a:solidFill>
                <a:latin typeface="Arial"/>
                <a:ea typeface="Arial"/>
                <a:cs typeface="Arial"/>
                <a:sym typeface="Arial"/>
              </a:rPr>
            </a:br>
            <a:endParaRPr b="1" i="0" sz="3600" u="none" cap="none" strike="noStrike">
              <a:solidFill>
                <a:srgbClr val="FFFFFF"/>
              </a:solidFill>
              <a:latin typeface="Arial"/>
              <a:ea typeface="Arial"/>
              <a:cs typeface="Arial"/>
              <a:sym typeface="Arial"/>
            </a:endParaRPr>
          </a:p>
        </p:txBody>
      </p:sp>
      <p:pic>
        <p:nvPicPr>
          <p:cNvPr id="1009" name="Google Shape;1009;g2523351e7b7_2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10" name="Google Shape;1010;g2523351e7b7_2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011" name="Google Shape;1011;g2523351e7b7_2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012" name="Google Shape;1012;g2523351e7b7_27_0"/>
          <p:cNvPicPr preferRelativeResize="0"/>
          <p:nvPr/>
        </p:nvPicPr>
        <p:blipFill rotWithShape="1">
          <a:blip r:embed="rId6">
            <a:alphaModFix/>
          </a:blip>
          <a:srcRect b="0" l="33092" r="0" t="19871"/>
          <a:stretch/>
        </p:blipFill>
        <p:spPr>
          <a:xfrm rot="-5400000">
            <a:off x="1346975" y="2369127"/>
            <a:ext cx="1427400" cy="4121350"/>
          </a:xfrm>
          <a:prstGeom prst="rect">
            <a:avLst/>
          </a:prstGeom>
          <a:noFill/>
          <a:ln>
            <a:noFill/>
          </a:ln>
        </p:spPr>
      </p:pic>
      <p:pic>
        <p:nvPicPr>
          <p:cNvPr id="1013" name="Google Shape;1013;g2523351e7b7_2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7" name="Shape 1017"/>
        <p:cNvGrpSpPr/>
        <p:nvPr/>
      </p:nvGrpSpPr>
      <p:grpSpPr>
        <a:xfrm>
          <a:off x="0" y="0"/>
          <a:ext cx="0" cy="0"/>
          <a:chOff x="0" y="0"/>
          <a:chExt cx="0" cy="0"/>
        </a:xfrm>
      </p:grpSpPr>
      <p:pic>
        <p:nvPicPr>
          <p:cNvPr id="1018" name="Google Shape;1018;g2523351e7b7_27_11"/>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19" name="Google Shape;1019;g2523351e7b7_27_11"/>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1800"/>
              <a:buFont typeface="Arial"/>
              <a:buNone/>
            </a:pPr>
            <a:r>
              <a:rPr b="1" i="0" lang="lv-LV" sz="1800" u="none" cap="none" strike="noStrike">
                <a:solidFill>
                  <a:srgbClr val="2B3E85"/>
                </a:solidFill>
                <a:latin typeface="Raleway"/>
                <a:ea typeface="Raleway"/>
                <a:cs typeface="Raleway"/>
                <a:sym typeface="Raleway"/>
              </a:rPr>
              <a:t>3 . Ενότητα</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400"/>
              <a:buFont typeface="Arial"/>
              <a:buNone/>
            </a:pPr>
            <a:r>
              <a:rPr b="1" i="0" lang="lv-LV" sz="14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b="1" i="0" sz="1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
        <p:nvSpPr>
          <p:cNvPr id="1020" name="Google Shape;1020;g2523351e7b7_27_11"/>
          <p:cNvSpPr txBox="1"/>
          <p:nvPr/>
        </p:nvSpPr>
        <p:spPr>
          <a:xfrm>
            <a:off x="730000" y="1837375"/>
            <a:ext cx="4989054"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Ετοιμάστε ένα σετ καρτών που περιγράφουν προβληματικές καταστάσεις σχετικά με τη βία στο χώρο εργασίας. Κάθε κάρτα θα πρέπει να παρουσιάζει ένα διαφορετικό σενάριο </a:t>
            </a:r>
            <a:r>
              <a:rPr b="1" i="0" lang="lv-LV" sz="1500" u="none" cap="none" strike="noStrike">
                <a:solidFill>
                  <a:schemeClr val="dk1"/>
                </a:solidFill>
                <a:latin typeface="Raleway"/>
                <a:ea typeface="Raleway"/>
                <a:cs typeface="Raleway"/>
                <a:sym typeface="Raleway"/>
              </a:rPr>
              <a:t>που μπορεί να εμφανιστεί στον εργασιακό χώρο.</a:t>
            </a:r>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Διαμερίστε τους παίκτες σε μικρές ομάδες των 3-4 ατόμων </a:t>
            </a:r>
            <a:r>
              <a:rPr b="0" i="0" lang="lv-LV" sz="1500" u="none" cap="none" strike="noStrike">
                <a:solidFill>
                  <a:schemeClr val="dk1"/>
                </a:solidFill>
                <a:latin typeface="Raleway"/>
                <a:ea typeface="Raleway"/>
                <a:cs typeface="Raleway"/>
                <a:sym typeface="Raleway"/>
              </a:rPr>
              <a:t>και διανείμετε τις κάρτες με τις προβληματικές καταστάσεις ισόμερα ανάμεσά τους. Καθοδηγήστε τους παίκτες να διαβάσουν τις κάρτες τους και να συζητήσουν το περιεχόμενο της κάρτας με τα μέλη της ομάδας τους.</a:t>
            </a:r>
            <a:endParaRPr b="1" i="0" sz="1500" u="none" cap="none" strike="noStrike">
              <a:solidFill>
                <a:schemeClr val="dk1"/>
              </a:solidFill>
              <a:latin typeface="Raleway"/>
              <a:ea typeface="Raleway"/>
              <a:cs typeface="Raleway"/>
              <a:sym typeface="Raleway"/>
            </a:endParaRPr>
          </a:p>
        </p:txBody>
      </p:sp>
      <p:pic>
        <p:nvPicPr>
          <p:cNvPr id="1021" name="Google Shape;1021;g2523351e7b7_27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1022" name="Google Shape;1022;g2523351e7b7_27_11"/>
          <p:cNvSpPr txBox="1"/>
          <p:nvPr/>
        </p:nvSpPr>
        <p:spPr>
          <a:xfrm>
            <a:off x="853199" y="1338650"/>
            <a:ext cx="257174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1023" name="Google Shape;1023;g2523351e7b7_27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24" name="Google Shape;1024;g2523351e7b7_27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25" name="Google Shape;1025;g2523351e7b7_27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9" name="Shape 1029"/>
        <p:cNvGrpSpPr/>
        <p:nvPr/>
      </p:nvGrpSpPr>
      <p:grpSpPr>
        <a:xfrm>
          <a:off x="0" y="0"/>
          <a:ext cx="0" cy="0"/>
          <a:chOff x="0" y="0"/>
          <a:chExt cx="0" cy="0"/>
        </a:xfrm>
      </p:grpSpPr>
      <p:pic>
        <p:nvPicPr>
          <p:cNvPr id="1030" name="Google Shape;1030;p5"/>
          <p:cNvPicPr preferRelativeResize="0"/>
          <p:nvPr/>
        </p:nvPicPr>
        <p:blipFill rotWithShape="1">
          <a:blip r:embed="rId3">
            <a:alphaModFix/>
          </a:blip>
          <a:srcRect b="0" l="22420" r="-2069" t="0"/>
          <a:stretch/>
        </p:blipFill>
        <p:spPr>
          <a:xfrm rot="10800000">
            <a:off x="5946175" y="1738675"/>
            <a:ext cx="3207300" cy="1666150"/>
          </a:xfrm>
          <a:prstGeom prst="rect">
            <a:avLst/>
          </a:prstGeom>
          <a:noFill/>
          <a:ln>
            <a:noFill/>
          </a:ln>
        </p:spPr>
      </p:pic>
      <p:pic>
        <p:nvPicPr>
          <p:cNvPr id="1031" name="Google Shape;1031;p5"/>
          <p:cNvPicPr preferRelativeResize="0"/>
          <p:nvPr/>
        </p:nvPicPr>
        <p:blipFill rotWithShape="1">
          <a:blip r:embed="rId4">
            <a:alphaModFix/>
          </a:blip>
          <a:srcRect b="0" l="0" r="0" t="0"/>
          <a:stretch/>
        </p:blipFill>
        <p:spPr>
          <a:xfrm>
            <a:off x="0" y="0"/>
            <a:ext cx="9144001" cy="1346951"/>
          </a:xfrm>
          <a:prstGeom prst="rect">
            <a:avLst/>
          </a:prstGeom>
          <a:noFill/>
          <a:ln>
            <a:noFill/>
          </a:ln>
        </p:spPr>
      </p:pic>
      <p:sp>
        <p:nvSpPr>
          <p:cNvPr id="1032" name="Google Shape;1032;p5"/>
          <p:cNvSpPr txBox="1"/>
          <p:nvPr/>
        </p:nvSpPr>
        <p:spPr>
          <a:xfrm>
            <a:off x="489175" y="4845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1800"/>
              <a:buFont typeface="Arial"/>
              <a:buNone/>
            </a:pPr>
            <a:r>
              <a:rPr b="1" i="0" lang="lv-LV" sz="1800" u="none" cap="none" strike="noStrike">
                <a:solidFill>
                  <a:srgbClr val="2B3E85"/>
                </a:solidFill>
                <a:latin typeface="Raleway"/>
                <a:ea typeface="Raleway"/>
                <a:cs typeface="Raleway"/>
                <a:sym typeface="Raleway"/>
              </a:rPr>
              <a:t>3 . Ενότητα</a:t>
            </a:r>
            <a:br>
              <a:rPr b="1" i="0" lang="lv-LV" sz="20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14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b="1" i="0" sz="1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
        <p:nvSpPr>
          <p:cNvPr id="1033" name="Google Shape;1033;p5"/>
          <p:cNvSpPr txBox="1"/>
          <p:nvPr/>
        </p:nvSpPr>
        <p:spPr>
          <a:xfrm>
            <a:off x="729974" y="2042225"/>
            <a:ext cx="5004903" cy="272379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παίκτες να χρησιμοποιήσουν το Διαδίκτυο και άλλες πηγές πληροφοριών για να εντρυφήσουν περισσότερο στο θέμα και να αναγνωρίσουν τους διαφορετικούς τύπους κανόνων και κανονισμών που μπορεί να παραβιάζονται στο σενάριο της κάρτας τους.</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Υπενθυμίστε τους τη σημασία της κριτικής σκέψης και της ευρείας άποψης, λαμβάνοντας υπόψη διάφορους τύπους κανόνων, όπως εταιρικές πολιτικές, εργατική νομοθεσία και συμβάσεις ανθρωπίνων δικαιωμάτων.</a:t>
            </a:r>
            <a:endParaRPr b="1" i="0" sz="1500" u="none" cap="none" strike="noStrike">
              <a:solidFill>
                <a:schemeClr val="dk1"/>
              </a:solidFill>
              <a:latin typeface="Raleway"/>
              <a:ea typeface="Raleway"/>
              <a:cs typeface="Raleway"/>
              <a:sym typeface="Raleway"/>
            </a:endParaRPr>
          </a:p>
        </p:txBody>
      </p:sp>
      <p:sp>
        <p:nvSpPr>
          <p:cNvPr id="1034" name="Google Shape;1034;p5"/>
          <p:cNvSpPr txBox="1"/>
          <p:nvPr/>
        </p:nvSpPr>
        <p:spPr>
          <a:xfrm>
            <a:off x="729975" y="15435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035" name="Google Shape;1035;p5"/>
          <p:cNvGrpSpPr/>
          <p:nvPr/>
        </p:nvGrpSpPr>
        <p:grpSpPr>
          <a:xfrm>
            <a:off x="439670" y="2128293"/>
            <a:ext cx="290237" cy="321991"/>
            <a:chOff x="534570" y="3018006"/>
            <a:chExt cx="290237" cy="321991"/>
          </a:xfrm>
        </p:grpSpPr>
        <p:sp>
          <p:nvSpPr>
            <p:cNvPr id="1036" name="Google Shape;1036;p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8" name="Google Shape;1038;p5"/>
          <p:cNvGrpSpPr/>
          <p:nvPr/>
        </p:nvGrpSpPr>
        <p:grpSpPr>
          <a:xfrm>
            <a:off x="439670" y="3715233"/>
            <a:ext cx="290237" cy="321991"/>
            <a:chOff x="534570" y="3018006"/>
            <a:chExt cx="290237" cy="321991"/>
          </a:xfrm>
        </p:grpSpPr>
        <p:sp>
          <p:nvSpPr>
            <p:cNvPr id="1039" name="Google Shape;1039;p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1" name="Google Shape;1041;p5"/>
          <p:cNvSpPr/>
          <p:nvPr/>
        </p:nvSpPr>
        <p:spPr>
          <a:xfrm rot="-1911451">
            <a:off x="7160052" y="3210383"/>
            <a:ext cx="1071979" cy="1203249"/>
          </a:xfrm>
          <a:prstGeom prst="upArrow">
            <a:avLst>
              <a:gd fmla="val 50000" name="adj1"/>
              <a:gd fmla="val 5000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5"/>
          <p:cNvSpPr/>
          <p:nvPr/>
        </p:nvSpPr>
        <p:spPr>
          <a:xfrm rot="-1911451">
            <a:off x="7160055" y="314041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7f1b987787_1_67"/>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81" name="Google Shape;181;g27f1b987787_1_67"/>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82" name="Google Shape;182;g27f1b987787_1_67"/>
          <p:cNvSpPr txBox="1"/>
          <p:nvPr/>
        </p:nvSpPr>
        <p:spPr>
          <a:xfrm>
            <a:off x="464099" y="1154425"/>
            <a:ext cx="6952791"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κάρτες προβληματικών καταστάσεων και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κάρτες λύσεων, χωρισμένες σε τέσσερις ομάδες λύσεων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183" name="Google Shape;183;g27f1b987787_1_67"/>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 name="Google Shape;184;g27f1b987787_1_67"/>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 name="Google Shape;185;g27f1b987787_1_67"/>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 name="Google Shape;186;g27f1b987787_1_67"/>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7" name="Google Shape;187;g27f1b987787_1_67"/>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 name="Google Shape;188;g27f1b987787_1_67"/>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9" name="Google Shape;189;g27f1b987787_1_67"/>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0" name="Google Shape;190;g27f1b987787_1_67"/>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1" name="Google Shape;191;g27f1b987787_1_67"/>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2" name="Google Shape;192;g27f1b987787_1_67"/>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3" name="Google Shape;193;g27f1b987787_1_67"/>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4" name="Google Shape;194;g27f1b987787_1_67"/>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 name="Google Shape;195;g27f1b987787_1_67"/>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96" name="Google Shape;196;g27f1b987787_1_67"/>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Στρατηγικές Σκέψης</a:t>
            </a:r>
            <a:endParaRPr b="1" i="0" sz="1000" u="none" cap="none" strike="noStrike">
              <a:solidFill>
                <a:srgbClr val="674EA7"/>
              </a:solidFill>
              <a:latin typeface="Arial"/>
              <a:ea typeface="Arial"/>
              <a:cs typeface="Arial"/>
              <a:sym typeface="Arial"/>
            </a:endParaRPr>
          </a:p>
        </p:txBody>
      </p:sp>
      <p:sp>
        <p:nvSpPr>
          <p:cNvPr id="197" name="Google Shape;197;g27f1b987787_1_67"/>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Στρατηγικές Συνομιλίας</a:t>
            </a:r>
            <a:endParaRPr b="1" i="0" sz="1000" u="none" cap="none" strike="noStrike">
              <a:solidFill>
                <a:srgbClr val="6AA84F"/>
              </a:solidFill>
              <a:latin typeface="Arial"/>
              <a:ea typeface="Arial"/>
              <a:cs typeface="Arial"/>
              <a:sym typeface="Arial"/>
            </a:endParaRPr>
          </a:p>
        </p:txBody>
      </p:sp>
      <p:sp>
        <p:nvSpPr>
          <p:cNvPr id="198" name="Google Shape;198;g27f1b987787_1_67"/>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Στρατηγικές Δράσης</a:t>
            </a:r>
            <a:endParaRPr b="1" i="0" sz="1000" u="none" cap="none" strike="noStrike">
              <a:solidFill>
                <a:srgbClr val="E69138"/>
              </a:solidFill>
              <a:latin typeface="Arial"/>
              <a:ea typeface="Arial"/>
              <a:cs typeface="Arial"/>
              <a:sym typeface="Arial"/>
            </a:endParaRPr>
          </a:p>
        </p:txBody>
      </p:sp>
      <p:pic>
        <p:nvPicPr>
          <p:cNvPr id="199" name="Google Shape;199;g27f1b987787_1_67"/>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 name="Google Shape;200;g27f1b987787_1_67"/>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 name="Google Shape;201;g27f1b987787_1_67"/>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02" name="Google Shape;202;g27f1b987787_1_67"/>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Στρατηγικές Ηρεμίας</a:t>
            </a:r>
            <a:endParaRPr b="1" i="0" sz="1000" u="none" cap="none" strike="noStrike">
              <a:solidFill>
                <a:srgbClr val="1EAEAE"/>
              </a:solidFill>
              <a:latin typeface="Arial"/>
              <a:ea typeface="Arial"/>
              <a:cs typeface="Arial"/>
              <a:sym typeface="Arial"/>
            </a:endParaRPr>
          </a:p>
        </p:txBody>
      </p:sp>
      <p:sp>
        <p:nvSpPr>
          <p:cNvPr id="203" name="Google Shape;203;g27f1b987787_1_67"/>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Ιστορίες</a:t>
            </a:r>
            <a:endParaRPr b="1" i="0" sz="1000" u="none" cap="none" strike="noStrike">
              <a:solidFill>
                <a:srgbClr val="0B5394"/>
              </a:solidFill>
              <a:latin typeface="Arial"/>
              <a:ea typeface="Arial"/>
              <a:cs typeface="Arial"/>
              <a:sym typeface="Arial"/>
            </a:endParaRPr>
          </a:p>
        </p:txBody>
      </p:sp>
      <p:pic>
        <p:nvPicPr>
          <p:cNvPr id="204" name="Google Shape;204;g27f1b987787_1_67"/>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 name="Google Shape;205;g27f1b987787_1_67"/>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 name="Google Shape;206;g27f1b987787_1_67"/>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 name="Google Shape;207;g27f1b987787_1_67"/>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 name="Google Shape;208;g27f1b987787_1_67"/>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09" name="Google Shape;209;g27f1b987787_1_67"/>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lv-LV" sz="2000" u="none" cap="none" strike="noStrike">
                <a:solidFill>
                  <a:srgbClr val="FFFFFF"/>
                </a:solidFill>
                <a:latin typeface="Raleway"/>
                <a:ea typeface="Raleway"/>
                <a:cs typeface="Raleway"/>
                <a:sym typeface="Raleway"/>
              </a:rPr>
              <a:t>Το παιχνίδι </a:t>
            </a:r>
            <a:r>
              <a:rPr b="1" i="0" lang="lv-LV" sz="2000" u="none" cap="none" strike="noStrike">
                <a:solidFill>
                  <a:srgbClr val="FFFFFF"/>
                </a:solidFill>
                <a:latin typeface="Raleway"/>
                <a:ea typeface="Raleway"/>
                <a:cs typeface="Raleway"/>
                <a:sym typeface="Raleway"/>
              </a:rPr>
              <a:t>"Recognize and Act" αποτελείται από:</a:t>
            </a:r>
            <a:endParaRPr b="1" i="0" sz="2000" u="none" cap="none" strike="noStrike">
              <a:solidFill>
                <a:srgbClr val="FFFFFF"/>
              </a:solidFill>
              <a:latin typeface="Raleway"/>
              <a:ea typeface="Raleway"/>
              <a:cs typeface="Raleway"/>
              <a:sym typeface="Ralew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6" name="Shape 1046"/>
        <p:cNvGrpSpPr/>
        <p:nvPr/>
      </p:nvGrpSpPr>
      <p:grpSpPr>
        <a:xfrm>
          <a:off x="0" y="0"/>
          <a:ext cx="0" cy="0"/>
          <a:chOff x="0" y="0"/>
          <a:chExt cx="0" cy="0"/>
        </a:xfrm>
      </p:grpSpPr>
      <p:pic>
        <p:nvPicPr>
          <p:cNvPr id="1047" name="Google Shape;1047;g2523351e7b7_27_3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1048" name="Google Shape;1048;g2523351e7b7_27_38"/>
          <p:cNvSpPr txBox="1"/>
          <p:nvPr/>
        </p:nvSpPr>
        <p:spPr>
          <a:xfrm>
            <a:off x="4891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1800"/>
              <a:buFont typeface="Arial"/>
              <a:buNone/>
            </a:pPr>
            <a:r>
              <a:rPr b="1" i="0" lang="lv-LV" sz="1800" u="none" cap="none" strike="noStrike">
                <a:solidFill>
                  <a:srgbClr val="2B3E85"/>
                </a:solidFill>
                <a:latin typeface="Raleway"/>
                <a:ea typeface="Raleway"/>
                <a:cs typeface="Raleway"/>
                <a:sym typeface="Raleway"/>
              </a:rPr>
              <a:t>3 . Ενότητα</a:t>
            </a:r>
            <a:br>
              <a:rPr b="1" i="0" lang="lv-LV" sz="20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14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b="1" i="0" sz="1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
        <p:nvSpPr>
          <p:cNvPr id="1049" name="Google Shape;1049;g2523351e7b7_27_38"/>
          <p:cNvSpPr txBox="1"/>
          <p:nvPr/>
        </p:nvSpPr>
        <p:spPr>
          <a:xfrm>
            <a:off x="717800" y="2032375"/>
            <a:ext cx="4206300" cy="24929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Αφού οι παίκτες έχουν επεξεργαστεί και ερευνήσει την προβληματική τους κατάσταση, ζητήστε από κάθε ομάδα να παρουσιάσει τα συμπεράσματά της στην υπόλοιπη ομάδα.</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παίκτες </a:t>
            </a:r>
            <a:r>
              <a:rPr b="1" i="0" lang="lv-LV" sz="1500" u="none" cap="none" strike="noStrike">
                <a:solidFill>
                  <a:schemeClr val="dk1"/>
                </a:solidFill>
                <a:latin typeface="Raleway"/>
                <a:ea typeface="Raleway"/>
                <a:cs typeface="Raleway"/>
                <a:sym typeface="Raleway"/>
              </a:rPr>
              <a:t>να παρουσιάσουν τις πληροφορίες</a:t>
            </a:r>
            <a:r>
              <a:rPr b="0" i="0" lang="lv-LV" sz="1500" u="none" cap="none" strike="noStrike">
                <a:solidFill>
                  <a:schemeClr val="dk1"/>
                </a:solidFill>
                <a:latin typeface="Raleway"/>
                <a:ea typeface="Raleway"/>
                <a:cs typeface="Raleway"/>
                <a:sym typeface="Raleway"/>
              </a:rPr>
              <a:t> με σαφήνεια και δυναμισμό, χρησιμοποιώντας πρακτικά παραδείγματα και αναφορές από τις προσωπικές τους εμπειρίες όταν αυτό είναι εφικτό.</a:t>
            </a:r>
            <a:endParaRPr b="1" i="0" sz="1500" u="none" cap="none" strike="noStrike">
              <a:solidFill>
                <a:schemeClr val="dk1"/>
              </a:solidFill>
              <a:latin typeface="Raleway"/>
              <a:ea typeface="Raleway"/>
              <a:cs typeface="Raleway"/>
              <a:sym typeface="Raleway"/>
            </a:endParaRPr>
          </a:p>
        </p:txBody>
      </p:sp>
      <p:sp>
        <p:nvSpPr>
          <p:cNvPr id="1050" name="Google Shape;1050;g2523351e7b7_27_38"/>
          <p:cNvSpPr txBox="1"/>
          <p:nvPr/>
        </p:nvSpPr>
        <p:spPr>
          <a:xfrm>
            <a:off x="717800" y="153365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1051" name="Google Shape;1051;g2523351e7b7_27_38"/>
          <p:cNvSpPr/>
          <p:nvPr/>
        </p:nvSpPr>
        <p:spPr>
          <a:xfrm>
            <a:off x="5905368" y="2555514"/>
            <a:ext cx="2055000" cy="17760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2523351e7b7_27_38"/>
          <p:cNvSpPr/>
          <p:nvPr/>
        </p:nvSpPr>
        <p:spPr>
          <a:xfrm>
            <a:off x="5191271" y="1913112"/>
            <a:ext cx="1446300" cy="13545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g2523351e7b7_27_38"/>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g2523351e7b7_27_38"/>
          <p:cNvSpPr/>
          <p:nvPr/>
        </p:nvSpPr>
        <p:spPr>
          <a:xfrm rot="449778">
            <a:off x="5904445" y="2514513"/>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5" name="Google Shape;1055;g2523351e7b7_27_38"/>
          <p:cNvPicPr preferRelativeResize="0"/>
          <p:nvPr/>
        </p:nvPicPr>
        <p:blipFill rotWithShape="1">
          <a:blip r:embed="rId4">
            <a:alphaModFix/>
          </a:blip>
          <a:srcRect b="0" l="0" r="26852" t="0"/>
          <a:stretch/>
        </p:blipFill>
        <p:spPr>
          <a:xfrm>
            <a:off x="6587275" y="2887700"/>
            <a:ext cx="2556725" cy="1526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9" name="Shape 1059"/>
        <p:cNvGrpSpPr/>
        <p:nvPr/>
      </p:nvGrpSpPr>
      <p:grpSpPr>
        <a:xfrm>
          <a:off x="0" y="0"/>
          <a:ext cx="0" cy="0"/>
          <a:chOff x="0" y="0"/>
          <a:chExt cx="0" cy="0"/>
        </a:xfrm>
      </p:grpSpPr>
      <p:pic>
        <p:nvPicPr>
          <p:cNvPr id="1060" name="Google Shape;1060;g2523351e7b7_27_50"/>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1061" name="Google Shape;1061;g2523351e7b7_27_50"/>
          <p:cNvSpPr txBox="1"/>
          <p:nvPr/>
        </p:nvSpPr>
        <p:spPr>
          <a:xfrm>
            <a:off x="4129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1800"/>
              <a:buFont typeface="Arial"/>
              <a:buNone/>
            </a:pPr>
            <a:r>
              <a:rPr b="1" i="0" lang="lv-LV" sz="1800" u="none" cap="none" strike="noStrike">
                <a:solidFill>
                  <a:srgbClr val="2B3E85"/>
                </a:solidFill>
                <a:latin typeface="Raleway"/>
                <a:ea typeface="Raleway"/>
                <a:cs typeface="Raleway"/>
                <a:sym typeface="Raleway"/>
              </a:rPr>
              <a:t>3 . Ενότητα</a:t>
            </a:r>
            <a:br>
              <a:rPr b="1" i="0" lang="lv-LV" sz="20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14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b="1" i="0" sz="1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
        <p:nvSpPr>
          <p:cNvPr id="1062" name="Google Shape;1062;g2523351e7b7_27_50"/>
          <p:cNvSpPr txBox="1"/>
          <p:nvPr/>
        </p:nvSpPr>
        <p:spPr>
          <a:xfrm>
            <a:off x="717800" y="2032375"/>
            <a:ext cx="42063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Καθώς το παιχνίδι προχωρά, χρησιμοποιήστε τις κάρτες προβληματικών καταστάσεων για να διεγείρετε συζητήσεις γύρω από τους διαφορετικούς κανόνες και κανονισμούς που μπορεί να παραβιάζονται στο χώρο εργασίας.</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παίκτες να αναλύσουν κριτικά πώς διάφορες μορφές βίας στο χώρο εργασίας μπορεί να συνδέονται με διαφορετικές παραβιάσεις κανόνων και να σκεφτούν τις ενδεχόμενες συνέπειες αυτών των παραβιάσεων.</a:t>
            </a:r>
            <a:endParaRPr b="1" i="0" sz="1500" u="none" cap="none" strike="noStrike">
              <a:solidFill>
                <a:schemeClr val="dk1"/>
              </a:solidFill>
              <a:latin typeface="Raleway"/>
              <a:ea typeface="Raleway"/>
              <a:cs typeface="Raleway"/>
              <a:sym typeface="Raleway"/>
            </a:endParaRPr>
          </a:p>
        </p:txBody>
      </p:sp>
      <p:sp>
        <p:nvSpPr>
          <p:cNvPr id="1063" name="Google Shape;1063;g2523351e7b7_27_50"/>
          <p:cNvSpPr txBox="1"/>
          <p:nvPr/>
        </p:nvSpPr>
        <p:spPr>
          <a:xfrm>
            <a:off x="717799" y="1533650"/>
            <a:ext cx="420629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064" name="Google Shape;1064;g2523351e7b7_27_50"/>
          <p:cNvSpPr/>
          <p:nvPr/>
        </p:nvSpPr>
        <p:spPr>
          <a:xfrm>
            <a:off x="5990693" y="2667239"/>
            <a:ext cx="2055000" cy="1776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g2523351e7b7_27_50"/>
          <p:cNvSpPr/>
          <p:nvPr/>
        </p:nvSpPr>
        <p:spPr>
          <a:xfrm>
            <a:off x="5191271" y="1913112"/>
            <a:ext cx="1446300" cy="1354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2523351e7b7_27_50"/>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g2523351e7b7_27_50"/>
          <p:cNvSpPr/>
          <p:nvPr/>
        </p:nvSpPr>
        <p:spPr>
          <a:xfrm rot="449778">
            <a:off x="5989770" y="2626238"/>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8" name="Google Shape;1068;g2523351e7b7_27_50"/>
          <p:cNvPicPr preferRelativeResize="0"/>
          <p:nvPr/>
        </p:nvPicPr>
        <p:blipFill rotWithShape="1">
          <a:blip r:embed="rId4">
            <a:alphaModFix/>
          </a:blip>
          <a:srcRect b="0" l="0" r="31082" t="0"/>
          <a:stretch/>
        </p:blipFill>
        <p:spPr>
          <a:xfrm>
            <a:off x="6735075" y="2272175"/>
            <a:ext cx="2408926" cy="1526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2" name="Shape 1072"/>
        <p:cNvGrpSpPr/>
        <p:nvPr/>
      </p:nvGrpSpPr>
      <p:grpSpPr>
        <a:xfrm>
          <a:off x="0" y="0"/>
          <a:ext cx="0" cy="0"/>
          <a:chOff x="0" y="0"/>
          <a:chExt cx="0" cy="0"/>
        </a:xfrm>
      </p:grpSpPr>
      <p:pic>
        <p:nvPicPr>
          <p:cNvPr id="1073" name="Google Shape;1073;g2523351e7b7_27_6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74" name="Google Shape;1074;g2523351e7b7_27_65"/>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1800"/>
              <a:buFont typeface="Arial"/>
              <a:buNone/>
            </a:pPr>
            <a:r>
              <a:rPr b="1" i="0" lang="lv-LV" sz="1800" u="none" cap="none" strike="noStrike">
                <a:solidFill>
                  <a:srgbClr val="2B3E85"/>
                </a:solidFill>
                <a:latin typeface="Raleway"/>
                <a:ea typeface="Raleway"/>
                <a:cs typeface="Raleway"/>
                <a:sym typeface="Raleway"/>
              </a:rPr>
              <a:t>3 . Ενότητα</a:t>
            </a:r>
            <a:br>
              <a:rPr b="1" i="0" lang="lv-LV" sz="20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14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b="1" i="0" sz="1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
        <p:nvSpPr>
          <p:cNvPr id="1075" name="Google Shape;1075;g2523351e7b7_27_65"/>
          <p:cNvSpPr txBox="1"/>
          <p:nvPr/>
        </p:nvSpPr>
        <p:spPr>
          <a:xfrm>
            <a:off x="717800" y="1879975"/>
            <a:ext cx="4401300" cy="31854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Χρησιμοποιώντας τις κάρτες προβληματικών καταστάσεων, μπορείτε να καθοδηγήσετε τους παίκτες στην αναγνώριση των διαφορετικών κανόνων και κανονισμών που ενδέχεται να παραβιάζονται σε διάφορες περιπτώσεις βίας στο χώρο εργασίας.</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Επιπλέον, μπορείτε να τους ενθαρρύνετε να σκεφτούν κριτικά τις συνέπειες αυτών των παραβιάσεων και να αναλογιστούν πώς μπορούν να συμβάλλουν στη δημιουργία ενός περιβάλλοντος εργασίας που είναι ταυτόχρονα ασφαλές και υποστηρικτικό.</a:t>
            </a:r>
            <a:endParaRPr b="1" i="0" sz="1500" u="none" cap="none" strike="noStrike">
              <a:solidFill>
                <a:schemeClr val="dk1"/>
              </a:solidFill>
              <a:latin typeface="Raleway"/>
              <a:ea typeface="Raleway"/>
              <a:cs typeface="Raleway"/>
              <a:sym typeface="Raleway"/>
            </a:endParaRPr>
          </a:p>
        </p:txBody>
      </p:sp>
      <p:sp>
        <p:nvSpPr>
          <p:cNvPr id="1076" name="Google Shape;1076;g2523351e7b7_27_65"/>
          <p:cNvSpPr txBox="1"/>
          <p:nvPr/>
        </p:nvSpPr>
        <p:spPr>
          <a:xfrm>
            <a:off x="717799" y="1381250"/>
            <a:ext cx="428158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pic>
        <p:nvPicPr>
          <p:cNvPr id="1077" name="Google Shape;1077;g2523351e7b7_27_65"/>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078" name="Google Shape;1078;g2523351e7b7_27_65"/>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9" name="Google Shape;1079;g2523351e7b7_27_65"/>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80" name="Google Shape;1080;g2523351e7b7_27_65"/>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4" name="Shape 1084"/>
        <p:cNvGrpSpPr/>
        <p:nvPr/>
      </p:nvGrpSpPr>
      <p:grpSpPr>
        <a:xfrm>
          <a:off x="0" y="0"/>
          <a:ext cx="0" cy="0"/>
          <a:chOff x="0" y="0"/>
          <a:chExt cx="0" cy="0"/>
        </a:xfrm>
      </p:grpSpPr>
      <p:pic>
        <p:nvPicPr>
          <p:cNvPr id="1085" name="Google Shape;1085;g2523351e7b7_27_79"/>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1086" name="Google Shape;1086;g2523351e7b7_27_79"/>
          <p:cNvPicPr preferRelativeResize="0"/>
          <p:nvPr/>
        </p:nvPicPr>
        <p:blipFill rotWithShape="1">
          <a:blip r:embed="rId4">
            <a:alphaModFix/>
          </a:blip>
          <a:srcRect b="8582" l="16443" r="0" t="42289"/>
          <a:stretch/>
        </p:blipFill>
        <p:spPr>
          <a:xfrm>
            <a:off x="6294675" y="842225"/>
            <a:ext cx="2849325" cy="693150"/>
          </a:xfrm>
          <a:prstGeom prst="rect">
            <a:avLst/>
          </a:prstGeom>
          <a:noFill/>
          <a:ln>
            <a:noFill/>
          </a:ln>
        </p:spPr>
      </p:pic>
      <p:sp>
        <p:nvSpPr>
          <p:cNvPr id="1087" name="Google Shape;1087;g2523351e7b7_27_79"/>
          <p:cNvSpPr txBox="1"/>
          <p:nvPr/>
        </p:nvSpPr>
        <p:spPr>
          <a:xfrm>
            <a:off x="670350" y="1167250"/>
            <a:ext cx="4095300"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grpSp>
        <p:nvGrpSpPr>
          <p:cNvPr id="1088" name="Google Shape;1088;g2523351e7b7_27_79"/>
          <p:cNvGrpSpPr/>
          <p:nvPr/>
        </p:nvGrpSpPr>
        <p:grpSpPr>
          <a:xfrm>
            <a:off x="231575" y="1609972"/>
            <a:ext cx="8605000" cy="3356273"/>
            <a:chOff x="231575" y="1822297"/>
            <a:chExt cx="8605000" cy="3356273"/>
          </a:xfrm>
        </p:grpSpPr>
        <p:sp>
          <p:nvSpPr>
            <p:cNvPr id="1089" name="Google Shape;1089;g2523351e7b7_27_79"/>
            <p:cNvSpPr txBox="1"/>
            <p:nvPr/>
          </p:nvSpPr>
          <p:spPr>
            <a:xfrm>
              <a:off x="231575" y="1828250"/>
              <a:ext cx="4351200" cy="2973091"/>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a:pPr>
              <a:r>
                <a:rPr b="0" i="0" lang="lv-LV" sz="1200" u="none" cap="none" strike="noStrike">
                  <a:solidFill>
                    <a:schemeClr val="dk1"/>
                  </a:solidFill>
                  <a:latin typeface="Raleway"/>
                  <a:ea typeface="Raleway"/>
                  <a:cs typeface="Raleway"/>
                  <a:sym typeface="Raleway"/>
                </a:rPr>
                <a:t>Ποιες βασικές γνώσεις αποκομίσατε από την εμπειρία αυτού του παιχνιδιού;</a:t>
              </a:r>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200" u="none" cap="none" strike="noStrike">
                  <a:solidFill>
                    <a:schemeClr val="dk1"/>
                  </a:solidFill>
                  <a:latin typeface="Raleway"/>
                  <a:ea typeface="Raleway"/>
                  <a:cs typeface="Raleway"/>
                  <a:sym typeface="Raleway"/>
                </a:rPr>
                <a:t>Πώς άλλαξε η κατανόηση και η στάση σας απέναντι στη βία στο χώρο εργασίας μετά τη συμμετοχή σας στο παιχνίδι και τη συζήτηση για τα διάφορα μέτρα προστασίας σε ευρωπαϊκό και εθνικό επίπεδο;</a:t>
              </a:r>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200" u="none" cap="none" strike="noStrike">
                  <a:solidFill>
                    <a:schemeClr val="dk1"/>
                  </a:solidFill>
                  <a:latin typeface="Raleway"/>
                  <a:ea typeface="Raleway"/>
                  <a:cs typeface="Raleway"/>
                  <a:sym typeface="Raleway"/>
                </a:rPr>
                <a:t>Μπορείτε να αναφέρετε κάποιο συγκεκριμένο δίδαγμα που αντλήσατε από το παιχνίδι σχετικά με την αποτελεσματικότητα των μέτρων της ΕΕ και των εθνικών κανονισμών στην αντιμετώπιση της βίας στο χώρο εργασίας;</a:t>
              </a:r>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200" u="none" cap="none" strike="noStrike">
                  <a:solidFill>
                    <a:schemeClr val="dk1"/>
                  </a:solidFill>
                  <a:latin typeface="Raleway"/>
                  <a:ea typeface="Raleway"/>
                  <a:cs typeface="Raleway"/>
                  <a:sym typeface="Raleway"/>
                </a:rPr>
                <a:t>Πώς προτίθεστε να ενσωματώσετε τις γνώσεις και τις δεξιότητες που κερδίσατε από το παιχνίδι στην καθημερινότητά σας στον τομέα της HORECA;</a:t>
              </a:r>
              <a:endParaRPr b="0" i="0" sz="1200" u="none" cap="none" strike="noStrike">
                <a:solidFill>
                  <a:schemeClr val="dk1"/>
                </a:solidFill>
                <a:latin typeface="Raleway"/>
                <a:ea typeface="Raleway"/>
                <a:cs typeface="Raleway"/>
                <a:sym typeface="Raleway"/>
              </a:endParaRPr>
            </a:p>
          </p:txBody>
        </p:sp>
        <p:sp>
          <p:nvSpPr>
            <p:cNvPr id="1090" name="Google Shape;1090;g2523351e7b7_27_79"/>
            <p:cNvSpPr txBox="1"/>
            <p:nvPr/>
          </p:nvSpPr>
          <p:spPr>
            <a:xfrm>
              <a:off x="4741275" y="1822297"/>
              <a:ext cx="4095300" cy="3356273"/>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200" u="none" cap="none" strike="noStrike">
                  <a:solidFill>
                    <a:schemeClr val="dk1"/>
                  </a:solidFill>
                  <a:latin typeface="Raleway"/>
                  <a:ea typeface="Raleway"/>
                  <a:cs typeface="Raleway"/>
                  <a:sym typeface="Raleway"/>
                </a:rPr>
                <a:t>Μπορείτε να αναφέρετε μια συγκεκριμένη κατάσταση από το παιχνίδι όπου οι λύσεις βασισμένες σε νομικά μέσα σας έκαναν να αναθεωρήσετε ή να αμφισβητήσετε τις προηγούμενες αντιλήψεις σας για την αντιμετώπιση της βίας;</a:t>
              </a:r>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200" u="none" cap="none" strike="noStrike">
                  <a:solidFill>
                    <a:schemeClr val="dk1"/>
                  </a:solidFill>
                  <a:latin typeface="Raleway"/>
                  <a:ea typeface="Raleway"/>
                  <a:cs typeface="Raleway"/>
                  <a:sym typeface="Raleway"/>
                </a:rPr>
                <a:t>Κατά την άποψή σας, υπάρχουν κενά ή περιοχές που χρήζουν βελτίωσης στη νομική προσέγγιση των ευρωπαϊκών και εθνικών μέσων για την αντιμετώπιση της βίας στο χώρο εργασίας; Ποιες προτάσεις θα κάνατε για την αντιμετώπιση αυτών των κενών;</a:t>
              </a:r>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200" u="none" cap="none" strike="noStrike">
                  <a:solidFill>
                    <a:schemeClr val="dk1"/>
                  </a:solidFill>
                  <a:latin typeface="Raleway"/>
                  <a:ea typeface="Raleway"/>
                  <a:cs typeface="Raleway"/>
                  <a:sym typeface="Raleway"/>
                </a:rPr>
                <a:t>Πώς πιστεύετε ότι η βαθύτερη κατανόηση της νομικής δομής των ευρωπαϊκών και εθνικών μέσων μπορεί να βοηθήσει στη δημιουργία ενός πιο ασφαλούς και σεβαστικού εργασιακού περιβάλλοντος;</a:t>
              </a:r>
              <a:endParaRPr b="0" i="0" sz="1200" u="none" cap="none" strike="noStrike">
                <a:solidFill>
                  <a:schemeClr val="dk1"/>
                </a:solidFill>
                <a:latin typeface="Raleway"/>
                <a:ea typeface="Raleway"/>
                <a:cs typeface="Raleway"/>
                <a:sym typeface="Raleway"/>
              </a:endParaRPr>
            </a:p>
          </p:txBody>
        </p:sp>
      </p:grpSp>
      <p:sp>
        <p:nvSpPr>
          <p:cNvPr id="1091" name="Google Shape;1091;g2523351e7b7_27_79"/>
          <p:cNvSpPr txBox="1"/>
          <p:nvPr/>
        </p:nvSpPr>
        <p:spPr>
          <a:xfrm>
            <a:off x="489175" y="1524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1800"/>
              <a:buFont typeface="Arial"/>
              <a:buNone/>
            </a:pPr>
            <a:r>
              <a:rPr b="1" i="0" lang="lv-LV" sz="1800" u="none" cap="none" strike="noStrike">
                <a:solidFill>
                  <a:srgbClr val="2B3E85"/>
                </a:solidFill>
                <a:latin typeface="Raleway"/>
                <a:ea typeface="Raleway"/>
                <a:cs typeface="Raleway"/>
                <a:sym typeface="Raleway"/>
              </a:rPr>
              <a:t>3 . Ενότητα</a:t>
            </a:r>
            <a:br>
              <a:rPr b="1" i="0" lang="lv-LV" sz="20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1400" u="none" cap="none" strike="noStrike">
                <a:solidFill>
                  <a:srgbClr val="FFFFFF"/>
                </a:solidFill>
                <a:latin typeface="Raleway"/>
                <a:ea typeface="Raleway"/>
                <a:cs typeface="Raleway"/>
                <a:sym typeface="Raleway"/>
              </a:rPr>
              <a:t>ΕΕ και εθνικά μέσα για την καταπολέμηση της βίας στο χώρο εργασίας / νομική βάση</a:t>
            </a:r>
            <a:endParaRPr b="1" i="0" sz="1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pic>
        <p:nvPicPr>
          <p:cNvPr id="1096" name="Google Shape;1096;g2523351e7b7_3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97" name="Google Shape;1097;g2523351e7b7_32_0"/>
          <p:cNvSpPr txBox="1"/>
          <p:nvPr/>
        </p:nvSpPr>
        <p:spPr>
          <a:xfrm>
            <a:off x="703200" y="1152600"/>
            <a:ext cx="7737600" cy="3508852"/>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4. Ενότητα </a:t>
            </a:r>
            <a:endParaRPr/>
          </a:p>
          <a:p>
            <a:pPr indent="0" lvl="0" marL="457200" marR="0" rtl="0" algn="l">
              <a:lnSpc>
                <a:spcPct val="90000"/>
              </a:lnSpc>
              <a:spcBef>
                <a:spcPts val="900"/>
              </a:spcBef>
              <a:spcAft>
                <a:spcPts val="0"/>
              </a:spcAft>
              <a:buClr>
                <a:srgbClr val="000000"/>
              </a:buClr>
              <a:buSzPts val="4400"/>
              <a:buFont typeface="Arial"/>
              <a:buNone/>
            </a:pPr>
            <a:r>
              <a:rPr b="1" i="0" lang="lv-LV" sz="34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b="1" i="0" sz="3400" u="none" cap="none" strike="noStrike">
              <a:solidFill>
                <a:srgbClr val="FFFFFF"/>
              </a:solidFill>
              <a:latin typeface="Arial"/>
              <a:ea typeface="Arial"/>
              <a:cs typeface="Arial"/>
              <a:sym typeface="Arial"/>
            </a:endParaRPr>
          </a:p>
        </p:txBody>
      </p:sp>
      <p:pic>
        <p:nvPicPr>
          <p:cNvPr id="1098" name="Google Shape;1098;g2523351e7b7_3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99" name="Google Shape;1099;g2523351e7b7_3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100" name="Google Shape;1100;g2523351e7b7_3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101" name="Google Shape;1101;g2523351e7b7_32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102" name="Google Shape;1102;g2523351e7b7_32_0"/>
          <p:cNvPicPr preferRelativeResize="0"/>
          <p:nvPr/>
        </p:nvPicPr>
        <p:blipFill rotWithShape="1">
          <a:blip r:embed="rId7">
            <a:alphaModFix/>
          </a:blip>
          <a:srcRect b="2075" l="0" r="22963" t="0"/>
          <a:stretch/>
        </p:blipFill>
        <p:spPr>
          <a:xfrm>
            <a:off x="7134850" y="3303050"/>
            <a:ext cx="2009149" cy="184045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6" name="Shape 1106"/>
        <p:cNvGrpSpPr/>
        <p:nvPr/>
      </p:nvGrpSpPr>
      <p:grpSpPr>
        <a:xfrm>
          <a:off x="0" y="0"/>
          <a:ext cx="0" cy="0"/>
          <a:chOff x="0" y="0"/>
          <a:chExt cx="0" cy="0"/>
        </a:xfrm>
      </p:grpSpPr>
      <p:pic>
        <p:nvPicPr>
          <p:cNvPr id="1107" name="Google Shape;1107;g2523351e7b7_32_11"/>
          <p:cNvPicPr preferRelativeResize="0"/>
          <p:nvPr/>
        </p:nvPicPr>
        <p:blipFill rotWithShape="1">
          <a:blip r:embed="rId3">
            <a:alphaModFix/>
          </a:blip>
          <a:srcRect b="0" l="0" r="0" t="0"/>
          <a:stretch/>
        </p:blipFill>
        <p:spPr>
          <a:xfrm>
            <a:off x="0" y="0"/>
            <a:ext cx="9144001" cy="1447450"/>
          </a:xfrm>
          <a:prstGeom prst="rect">
            <a:avLst/>
          </a:prstGeom>
          <a:noFill/>
          <a:ln>
            <a:noFill/>
          </a:ln>
        </p:spPr>
      </p:pic>
      <p:sp>
        <p:nvSpPr>
          <p:cNvPr id="1108" name="Google Shape;1108;g2523351e7b7_32_11"/>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09" name="Google Shape;1109;g2523351e7b7_32_11"/>
          <p:cNvSpPr txBox="1"/>
          <p:nvPr/>
        </p:nvSpPr>
        <p:spPr>
          <a:xfrm>
            <a:off x="742175" y="2032375"/>
            <a:ext cx="47670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Ετοιμάστε μια σειρά από κάρτες προβληματικών καταστάσεων που σχετίζονται με τη βία στο χώρο εργασίας, εστιάζοντας σε σενάρια που αναφέρονται στο φύλο και τις πολιτιστικές διαφορές.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Για παράδειγμα, μια κάρτα μπορεί να περιγράφει μια κατάσταση όπου μια γυναίκα υπάλληλος αντιμετωπίζει ανεπιθύμητες σεξουαλικές προτάσεις από έναν άνδρα συνάδελφο, ή μια κατάσταση όπου ένας υπάλληλος από μια εθνοτική μειονότητα δέχεται ρατσιστικά σχόλια από τον προϊστάμενό του.</a:t>
            </a:r>
            <a:endParaRPr b="1" i="0" sz="1500" u="none" cap="none" strike="noStrike">
              <a:solidFill>
                <a:schemeClr val="dk1"/>
              </a:solidFill>
              <a:latin typeface="Raleway"/>
              <a:ea typeface="Raleway"/>
              <a:cs typeface="Raleway"/>
              <a:sym typeface="Raleway"/>
            </a:endParaRPr>
          </a:p>
        </p:txBody>
      </p:sp>
      <p:pic>
        <p:nvPicPr>
          <p:cNvPr id="1110" name="Google Shape;1110;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1111" name="Google Shape;1111;g2523351e7b7_32_11"/>
          <p:cNvSpPr txBox="1"/>
          <p:nvPr/>
        </p:nvSpPr>
        <p:spPr>
          <a:xfrm>
            <a:off x="865375" y="1533650"/>
            <a:ext cx="257175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1112" name="Google Shape;1112;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113" name="Google Shape;1113;g2523351e7b7_32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14" name="Google Shape;1114;g2523351e7b7_32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15" name="Google Shape;1115;g2523351e7b7_32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9" name="Shape 1119"/>
        <p:cNvGrpSpPr/>
        <p:nvPr/>
      </p:nvGrpSpPr>
      <p:grpSpPr>
        <a:xfrm>
          <a:off x="0" y="0"/>
          <a:ext cx="0" cy="0"/>
          <a:chOff x="0" y="0"/>
          <a:chExt cx="0" cy="0"/>
        </a:xfrm>
      </p:grpSpPr>
      <p:pic>
        <p:nvPicPr>
          <p:cNvPr id="1120" name="Google Shape;1120;g2523351e7b7_32_23"/>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121" name="Google Shape;1121;g2523351e7b7_32_23"/>
          <p:cNvSpPr txBox="1"/>
          <p:nvPr/>
        </p:nvSpPr>
        <p:spPr>
          <a:xfrm>
            <a:off x="742175" y="2032375"/>
            <a:ext cx="4169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Χωρίστε τους παίκτες σε μικρές ομάδες 3-4 ατόμων και διανείμετε τις κάρτες προβληματικής κατάστασης ισόμερα μεταξύ τους.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Καθοδηγήστε τους παίκτες να διαβάσουν τις κάρτες τους και να συζητήσουν το σενάριο που περιγράφεται στην κάρτα με την ομάδα τους, επικεντρώνοντας στις πτυχές που αφορούν το φύλο ή τις πολιτιστικές διαφορές που ενδέχεται να είναι παρούσες.</a:t>
            </a:r>
            <a:endParaRPr/>
          </a:p>
        </p:txBody>
      </p:sp>
      <p:pic>
        <p:nvPicPr>
          <p:cNvPr id="1122" name="Google Shape;1122;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1123" name="Google Shape;1123;g2523351e7b7_32_23"/>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pic>
        <p:nvPicPr>
          <p:cNvPr id="1124" name="Google Shape;1124;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125" name="Google Shape;1125;g2523351e7b7_32_23"/>
          <p:cNvPicPr preferRelativeResize="0"/>
          <p:nvPr/>
        </p:nvPicPr>
        <p:blipFill rotWithShape="1">
          <a:blip r:embed="rId5">
            <a:alphaModFix/>
          </a:blip>
          <a:srcRect b="0" l="58" r="59" t="0"/>
          <a:stretch/>
        </p:blipFill>
        <p:spPr>
          <a:xfrm>
            <a:off x="684348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26" name="Google Shape;1126;g2523351e7b7_32_23"/>
          <p:cNvPicPr preferRelativeResize="0"/>
          <p:nvPr/>
        </p:nvPicPr>
        <p:blipFill rotWithShape="1">
          <a:blip r:embed="rId5">
            <a:alphaModFix/>
          </a:blip>
          <a:srcRect b="0" l="58" r="59" t="0"/>
          <a:stretch/>
        </p:blipFill>
        <p:spPr>
          <a:xfrm>
            <a:off x="5721763" y="23550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27" name="Google Shape;1127;g2523351e7b7_32_23"/>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128" name="Google Shape;1128;g2523351e7b7_32_23"/>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2" name="Shape 1132"/>
        <p:cNvGrpSpPr/>
        <p:nvPr/>
      </p:nvGrpSpPr>
      <p:grpSpPr>
        <a:xfrm>
          <a:off x="0" y="0"/>
          <a:ext cx="0" cy="0"/>
          <a:chOff x="0" y="0"/>
          <a:chExt cx="0" cy="0"/>
        </a:xfrm>
      </p:grpSpPr>
      <p:pic>
        <p:nvPicPr>
          <p:cNvPr id="1133" name="Google Shape;1133;g2523351e7b7_32_38"/>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134" name="Google Shape;1134;g2523351e7b7_32_38"/>
          <p:cNvSpPr txBox="1"/>
          <p:nvPr/>
        </p:nvSpPr>
        <p:spPr>
          <a:xfrm>
            <a:off x="742174" y="1807200"/>
            <a:ext cx="5062277" cy="315775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Ενθαρρύνετε τους παίκτες να χρησιμοποιούν το Διαδίκτυο και άλλους διαθέσιμους πόρους για να εντρυφήσουν περισσότερο στο θέμα και να αναζητήσουν στρατηγικές αντιμετώπισης των προβλημάτων που περιγράφονται στις κάρτες τους, λαμβάνοντας υπόψη τις πτυχές φύλου και πολιτιστικών διαφορών.</a:t>
            </a:r>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Υπενθυμίστε τους να αναλύσουν κριτικά τον τρόπο με τον οποίο οι παράγοντες φύλου και πολιτισμού μπορεί να επηρεάζουν τη βία στο χώρο εργασίας και να σκεφτούν πώς μπορούν να αντιμετωπίσουν αυτές τις δυναμικές με έναν εποικοδομητικό και ευαισθητοποιημένο τρόπο.</a:t>
            </a:r>
            <a:endParaRPr b="1" i="0" sz="1400" u="none" cap="none" strike="noStrike">
              <a:solidFill>
                <a:schemeClr val="dk1"/>
              </a:solidFill>
              <a:latin typeface="Raleway"/>
              <a:ea typeface="Raleway"/>
              <a:cs typeface="Raleway"/>
              <a:sym typeface="Raleway"/>
            </a:endParaRPr>
          </a:p>
        </p:txBody>
      </p:sp>
      <p:sp>
        <p:nvSpPr>
          <p:cNvPr id="1135" name="Google Shape;1135;g2523351e7b7_32_38"/>
          <p:cNvSpPr txBox="1"/>
          <p:nvPr/>
        </p:nvSpPr>
        <p:spPr>
          <a:xfrm>
            <a:off x="865375" y="1308475"/>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136" name="Google Shape;1136;g2523351e7b7_32_38"/>
          <p:cNvGrpSpPr/>
          <p:nvPr/>
        </p:nvGrpSpPr>
        <p:grpSpPr>
          <a:xfrm>
            <a:off x="575070" y="3482718"/>
            <a:ext cx="290237" cy="321991"/>
            <a:chOff x="534570" y="3018006"/>
            <a:chExt cx="290237" cy="321991"/>
          </a:xfrm>
        </p:grpSpPr>
        <p:sp>
          <p:nvSpPr>
            <p:cNvPr id="1137" name="Google Shape;1137;g2523351e7b7_32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2523351e7b7_32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39" name="Google Shape;1139;g2523351e7b7_32_38"/>
          <p:cNvPicPr preferRelativeResize="0"/>
          <p:nvPr/>
        </p:nvPicPr>
        <p:blipFill rotWithShape="1">
          <a:blip r:embed="rId4">
            <a:alphaModFix/>
          </a:blip>
          <a:srcRect b="0" l="-564" r="-2073" t="0"/>
          <a:stretch/>
        </p:blipFill>
        <p:spPr>
          <a:xfrm rot="10800000">
            <a:off x="5936699" y="1367625"/>
            <a:ext cx="3399326" cy="1370450"/>
          </a:xfrm>
          <a:prstGeom prst="rect">
            <a:avLst/>
          </a:prstGeom>
          <a:noFill/>
          <a:ln>
            <a:noFill/>
          </a:ln>
        </p:spPr>
      </p:pic>
      <p:sp>
        <p:nvSpPr>
          <p:cNvPr id="1140" name="Google Shape;1140;g2523351e7b7_32_38"/>
          <p:cNvSpPr/>
          <p:nvPr/>
        </p:nvSpPr>
        <p:spPr>
          <a:xfrm rot="-1911451">
            <a:off x="7150577" y="2839333"/>
            <a:ext cx="1071979" cy="1203249"/>
          </a:xfrm>
          <a:prstGeom prst="upArrow">
            <a:avLst>
              <a:gd fmla="val 50000" name="adj1"/>
              <a:gd fmla="val 50000" name="adj2"/>
            </a:avLst>
          </a:prstGeom>
          <a:solidFill>
            <a:srgbClr val="1EAEAE">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g2523351e7b7_32_38"/>
          <p:cNvSpPr/>
          <p:nvPr/>
        </p:nvSpPr>
        <p:spPr>
          <a:xfrm rot="-1911451">
            <a:off x="7150580" y="276936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2523351e7b7_32_38"/>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6" name="Shape 1146"/>
        <p:cNvGrpSpPr/>
        <p:nvPr/>
      </p:nvGrpSpPr>
      <p:grpSpPr>
        <a:xfrm>
          <a:off x="0" y="0"/>
          <a:ext cx="0" cy="0"/>
          <a:chOff x="0" y="0"/>
          <a:chExt cx="0" cy="0"/>
        </a:xfrm>
      </p:grpSpPr>
      <p:pic>
        <p:nvPicPr>
          <p:cNvPr id="1147" name="Google Shape;1147;g2523351e7b7_32_51"/>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148" name="Google Shape;1148;g2523351e7b7_32_51"/>
          <p:cNvSpPr txBox="1"/>
          <p:nvPr/>
        </p:nvSpPr>
        <p:spPr>
          <a:xfrm>
            <a:off x="742175" y="2072275"/>
            <a:ext cx="4776476" cy="315775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Αφού οι παίκτες έχουν αφιερώσει χρόνο για συζήτηση και έρευνα σχετικά με την προβληματική κατάσταση που τους ανατέθηκε, ζητήστε από κάθε ομάδα να παρουσιάσει τα συμπεράσματα και τις παρατηρήσεις της στο σύνολο της ομάδας.</a:t>
            </a:r>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Ενθαρρύνετε τους παίκτες να αναλύσουν κριτικά τον τρόπο με τον οποίο διαφορετικές μορφές βίας στο χώρο εργασίας μπορεί να επηρεάζουν ομάδες με διαφορετικά φύλα και πολιτιστικά υπόβαθρα. Επιπλέον, προτρέψτε τους να σκεφτούν τις συνέπειες της παράλειψης ή της μη ενδεδειγμένης αντιμετώπισης αυτών των ζητημάτων.</a:t>
            </a:r>
            <a:endParaRPr b="0" i="0" sz="1400" u="none" cap="none" strike="noStrike">
              <a:solidFill>
                <a:schemeClr val="dk1"/>
              </a:solidFill>
              <a:latin typeface="Raleway"/>
              <a:ea typeface="Raleway"/>
              <a:cs typeface="Raleway"/>
              <a:sym typeface="Raleway"/>
            </a:endParaRPr>
          </a:p>
        </p:txBody>
      </p:sp>
      <p:sp>
        <p:nvSpPr>
          <p:cNvPr id="1149" name="Google Shape;1149;g2523351e7b7_32_51"/>
          <p:cNvSpPr txBox="1"/>
          <p:nvPr/>
        </p:nvSpPr>
        <p:spPr>
          <a:xfrm>
            <a:off x="865375" y="15735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Παίζει και κλείνει</a:t>
            </a:r>
            <a:endParaRPr b="1" i="0" sz="2600" u="none" cap="none" strike="noStrike">
              <a:solidFill>
                <a:srgbClr val="6689BA"/>
              </a:solidFill>
              <a:latin typeface="Arial"/>
              <a:ea typeface="Arial"/>
              <a:cs typeface="Arial"/>
              <a:sym typeface="Arial"/>
            </a:endParaRPr>
          </a:p>
        </p:txBody>
      </p:sp>
      <p:sp>
        <p:nvSpPr>
          <p:cNvPr id="1150" name="Google Shape;1150;g2523351e7b7_32_51"/>
          <p:cNvSpPr/>
          <p:nvPr/>
        </p:nvSpPr>
        <p:spPr>
          <a:xfrm>
            <a:off x="6484512" y="2647760"/>
            <a:ext cx="1733100" cy="1497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2523351e7b7_32_51"/>
          <p:cNvSpPr/>
          <p:nvPr/>
        </p:nvSpPr>
        <p:spPr>
          <a:xfrm>
            <a:off x="5810283" y="2011727"/>
            <a:ext cx="1219800" cy="1142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2523351e7b7_32_51"/>
          <p:cNvSpPr/>
          <p:nvPr/>
        </p:nvSpPr>
        <p:spPr>
          <a:xfrm>
            <a:off x="5767800" y="206502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2523351e7b7_32_51"/>
          <p:cNvSpPr/>
          <p:nvPr/>
        </p:nvSpPr>
        <p:spPr>
          <a:xfrm rot="449688">
            <a:off x="6483784" y="261316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4" name="Google Shape;1154;g2523351e7b7_32_51"/>
          <p:cNvPicPr preferRelativeResize="0"/>
          <p:nvPr/>
        </p:nvPicPr>
        <p:blipFill rotWithShape="1">
          <a:blip r:embed="rId4">
            <a:alphaModFix/>
          </a:blip>
          <a:srcRect b="0" l="0" r="31082" t="0"/>
          <a:stretch/>
        </p:blipFill>
        <p:spPr>
          <a:xfrm>
            <a:off x="7112321" y="2314562"/>
            <a:ext cx="2031679" cy="1287455"/>
          </a:xfrm>
          <a:prstGeom prst="rect">
            <a:avLst/>
          </a:prstGeom>
          <a:noFill/>
          <a:ln>
            <a:noFill/>
          </a:ln>
        </p:spPr>
      </p:pic>
      <p:sp>
        <p:nvSpPr>
          <p:cNvPr id="1155" name="Google Shape;1155;g2523351e7b7_32_51"/>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9" name="Shape 1159"/>
        <p:cNvGrpSpPr/>
        <p:nvPr/>
      </p:nvGrpSpPr>
      <p:grpSpPr>
        <a:xfrm>
          <a:off x="0" y="0"/>
          <a:ext cx="0" cy="0"/>
          <a:chOff x="0" y="0"/>
          <a:chExt cx="0" cy="0"/>
        </a:xfrm>
      </p:grpSpPr>
      <p:pic>
        <p:nvPicPr>
          <p:cNvPr id="1160" name="Google Shape;1160;g2523351e7b7_32_66"/>
          <p:cNvPicPr preferRelativeResize="0"/>
          <p:nvPr/>
        </p:nvPicPr>
        <p:blipFill rotWithShape="1">
          <a:blip r:embed="rId3">
            <a:alphaModFix/>
          </a:blip>
          <a:srcRect b="0" l="0" r="0" t="0"/>
          <a:stretch/>
        </p:blipFill>
        <p:spPr>
          <a:xfrm>
            <a:off x="0" y="7575"/>
            <a:ext cx="9144001" cy="1287476"/>
          </a:xfrm>
          <a:prstGeom prst="rect">
            <a:avLst/>
          </a:prstGeom>
          <a:noFill/>
          <a:ln>
            <a:noFill/>
          </a:ln>
        </p:spPr>
      </p:pic>
      <p:sp>
        <p:nvSpPr>
          <p:cNvPr id="1161" name="Google Shape;1161;g2523351e7b7_32_66"/>
          <p:cNvSpPr txBox="1"/>
          <p:nvPr/>
        </p:nvSpPr>
        <p:spPr>
          <a:xfrm>
            <a:off x="742174" y="1917713"/>
            <a:ext cx="4943387" cy="273302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200" u="none" cap="none" strike="noStrike">
                <a:solidFill>
                  <a:schemeClr val="dk1"/>
                </a:solidFill>
                <a:latin typeface="Raleway"/>
                <a:ea typeface="Raleway"/>
                <a:cs typeface="Raleway"/>
                <a:sym typeface="Raleway"/>
              </a:rPr>
              <a:t>Χρησιμοποιώντας τις κάρτες προβληματικών καταστάσεων με αυτόν τον τρόπο, μπορείτε να ενημερώσετε τους παίκτες για τις διαφορές που σχετίζονται με το φύλο και τις πολιτιστικές εκτιμήσεις στο πλαίσιο της βίας στο χώρο εργασίας, καθώς και για τους τρόπους αντιμετώπισης αυτών των ζητημάτων με εποικοδομητική και συμπεριληπτική προσέγγιση.</a:t>
            </a:r>
            <a:endParaRPr/>
          </a:p>
          <a:p>
            <a:pPr indent="0" lvl="0" marL="133350" marR="0" rtl="0" algn="l">
              <a:lnSpc>
                <a:spcPct val="115000"/>
              </a:lnSpc>
              <a:spcBef>
                <a:spcPts val="0"/>
              </a:spcBef>
              <a:spcAft>
                <a:spcPts val="0"/>
              </a:spcAft>
              <a:buClr>
                <a:srgbClr val="000000"/>
              </a:buClr>
              <a:buSzPts val="1500"/>
              <a:buFont typeface="Arial"/>
              <a:buNone/>
            </a:pPr>
            <a:r>
              <a:t/>
            </a:r>
            <a:endParaRPr b="0" i="0" sz="12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200" u="none" cap="none" strike="noStrike">
                <a:solidFill>
                  <a:schemeClr val="dk1"/>
                </a:solidFill>
                <a:latin typeface="Raleway"/>
                <a:ea typeface="Raleway"/>
                <a:cs typeface="Raleway"/>
                <a:sym typeface="Raleway"/>
              </a:rPr>
              <a:t>Επιπλέον, μπορείτε να τους παρακινήσετε να σκεφτούν κριτικά τον τρόπο με τον οποίο μπορούν να δημιουργήσουν ένα περιβάλλον εργασίας που να είναι ασφαλές και υποστηρικτικό, λαμβάνοντας υπόψη τις διαφορετικές ανάγκες και προοπτικές όλων των εργαζομένων.</a:t>
            </a:r>
            <a:endParaRPr b="0" i="0" sz="1200" u="none" cap="none" strike="noStrike">
              <a:solidFill>
                <a:schemeClr val="dk1"/>
              </a:solidFill>
              <a:latin typeface="Raleway"/>
              <a:ea typeface="Raleway"/>
              <a:cs typeface="Raleway"/>
              <a:sym typeface="Raleway"/>
            </a:endParaRPr>
          </a:p>
        </p:txBody>
      </p:sp>
      <p:sp>
        <p:nvSpPr>
          <p:cNvPr id="1162" name="Google Shape;1162;g2523351e7b7_32_66"/>
          <p:cNvSpPr txBox="1"/>
          <p:nvPr/>
        </p:nvSpPr>
        <p:spPr>
          <a:xfrm>
            <a:off x="865375" y="141898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Παίζει και κλείνει</a:t>
            </a:r>
            <a:endParaRPr b="1" i="0" sz="2600" u="none" cap="none" strike="noStrike">
              <a:solidFill>
                <a:srgbClr val="6689BA"/>
              </a:solidFill>
              <a:latin typeface="Arial"/>
              <a:ea typeface="Arial"/>
              <a:cs typeface="Arial"/>
              <a:sym typeface="Arial"/>
            </a:endParaRPr>
          </a:p>
        </p:txBody>
      </p:sp>
      <p:grpSp>
        <p:nvGrpSpPr>
          <p:cNvPr id="1163" name="Google Shape;1163;g2523351e7b7_32_66"/>
          <p:cNvGrpSpPr/>
          <p:nvPr/>
        </p:nvGrpSpPr>
        <p:grpSpPr>
          <a:xfrm>
            <a:off x="575070" y="3289293"/>
            <a:ext cx="290237" cy="321991"/>
            <a:chOff x="534570" y="3018006"/>
            <a:chExt cx="290237" cy="321991"/>
          </a:xfrm>
        </p:grpSpPr>
        <p:sp>
          <p:nvSpPr>
            <p:cNvPr id="1164" name="Google Shape;1164;g2523351e7b7_32_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2523351e7b7_32_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6" name="Google Shape;1166;g2523351e7b7_32_66"/>
          <p:cNvSpPr/>
          <p:nvPr/>
        </p:nvSpPr>
        <p:spPr>
          <a:xfrm>
            <a:off x="6484512" y="2378510"/>
            <a:ext cx="1733100" cy="1497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2523351e7b7_32_66"/>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2523351e7b7_32_66"/>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2523351e7b7_32_66"/>
          <p:cNvSpPr/>
          <p:nvPr/>
        </p:nvSpPr>
        <p:spPr>
          <a:xfrm rot="449688">
            <a:off x="6483784" y="234391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0" name="Google Shape;1170;g2523351e7b7_32_66"/>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
        <p:nvSpPr>
          <p:cNvPr id="1171" name="Google Shape;1171;g2523351e7b7_32_66"/>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7f1b987787_1_10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15" name="Google Shape;215;g27f1b987787_1_10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16" name="Google Shape;216;g27f1b987787_1_100"/>
          <p:cNvSpPr txBox="1"/>
          <p:nvPr/>
        </p:nvSpPr>
        <p:spPr>
          <a:xfrm>
            <a:off x="464099" y="1154425"/>
            <a:ext cx="7318933"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κάρτες προβληματικών καταστάσεων και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κάρτες λύσεων, χωρισμένες σε τέσσερις ομάδες λύσεων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217" name="Google Shape;217;g27f1b987787_1_100"/>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 name="Google Shape;218;g27f1b987787_1_100"/>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 name="Google Shape;219;g27f1b987787_1_100"/>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 name="Google Shape;220;g27f1b987787_1_100"/>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1" name="Google Shape;221;g27f1b987787_1_100"/>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 name="Google Shape;222;g27f1b987787_1_100"/>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3" name="Google Shape;223;g27f1b987787_1_100"/>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 name="Google Shape;224;g27f1b987787_1_100"/>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 name="Google Shape;225;g27f1b987787_1_100"/>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 name="Google Shape;226;g27f1b987787_1_100"/>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 name="Google Shape;227;g27f1b987787_1_100"/>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 name="Google Shape;228;g27f1b987787_1_100"/>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9" name="Google Shape;229;g27f1b987787_1_100"/>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30" name="Google Shape;230;g27f1b987787_1_100"/>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Στρατηγικές Σκέψης</a:t>
            </a:r>
            <a:endParaRPr b="1" i="0" sz="1000" u="none" cap="none" strike="noStrike">
              <a:solidFill>
                <a:srgbClr val="674EA7"/>
              </a:solidFill>
              <a:latin typeface="Arial"/>
              <a:ea typeface="Arial"/>
              <a:cs typeface="Arial"/>
              <a:sym typeface="Arial"/>
            </a:endParaRPr>
          </a:p>
        </p:txBody>
      </p:sp>
      <p:sp>
        <p:nvSpPr>
          <p:cNvPr id="231" name="Google Shape;231;g27f1b987787_1_100"/>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Στρατηγικές Συνομιλίας</a:t>
            </a:r>
            <a:endParaRPr b="1" i="0" sz="1000" u="none" cap="none" strike="noStrike">
              <a:solidFill>
                <a:srgbClr val="6AA84F"/>
              </a:solidFill>
              <a:latin typeface="Arial"/>
              <a:ea typeface="Arial"/>
              <a:cs typeface="Arial"/>
              <a:sym typeface="Arial"/>
            </a:endParaRPr>
          </a:p>
        </p:txBody>
      </p:sp>
      <p:sp>
        <p:nvSpPr>
          <p:cNvPr id="232" name="Google Shape;232;g27f1b987787_1_100"/>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Στρατηγικές Δράσης</a:t>
            </a:r>
            <a:endParaRPr b="1" i="0" sz="1000" u="none" cap="none" strike="noStrike">
              <a:solidFill>
                <a:srgbClr val="E69138"/>
              </a:solidFill>
              <a:latin typeface="Arial"/>
              <a:ea typeface="Arial"/>
              <a:cs typeface="Arial"/>
              <a:sym typeface="Arial"/>
            </a:endParaRPr>
          </a:p>
        </p:txBody>
      </p:sp>
      <p:pic>
        <p:nvPicPr>
          <p:cNvPr id="233" name="Google Shape;233;g27f1b987787_1_100"/>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4" name="Google Shape;234;g27f1b987787_1_100"/>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5" name="Google Shape;235;g27f1b987787_1_100"/>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36" name="Google Shape;236;g27f1b987787_1_100"/>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Στρατηγικές Ηρεμίας</a:t>
            </a:r>
            <a:endParaRPr b="1" i="0" sz="1000" u="none" cap="none" strike="noStrike">
              <a:solidFill>
                <a:srgbClr val="1EAEAE"/>
              </a:solidFill>
              <a:latin typeface="Arial"/>
              <a:ea typeface="Arial"/>
              <a:cs typeface="Arial"/>
              <a:sym typeface="Arial"/>
            </a:endParaRPr>
          </a:p>
        </p:txBody>
      </p:sp>
      <p:sp>
        <p:nvSpPr>
          <p:cNvPr id="237" name="Google Shape;237;g27f1b987787_1_100"/>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Ιστορίες</a:t>
            </a:r>
            <a:endParaRPr b="1" i="0" sz="1000" u="none" cap="none" strike="noStrike">
              <a:solidFill>
                <a:srgbClr val="0B5394"/>
              </a:solidFill>
              <a:latin typeface="Arial"/>
              <a:ea typeface="Arial"/>
              <a:cs typeface="Arial"/>
              <a:sym typeface="Arial"/>
            </a:endParaRPr>
          </a:p>
        </p:txBody>
      </p:sp>
      <p:pic>
        <p:nvPicPr>
          <p:cNvPr id="238" name="Google Shape;238;g27f1b987787_1_100"/>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9" name="Google Shape;239;g27f1b987787_1_100"/>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0" name="Google Shape;240;g27f1b987787_1_100"/>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1" name="Google Shape;241;g27f1b987787_1_100"/>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2" name="Google Shape;242;g27f1b987787_1_100"/>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43" name="Google Shape;243;g27f1b987787_1_10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lv-LV" sz="2000" u="none" cap="none" strike="noStrike">
                <a:solidFill>
                  <a:srgbClr val="FFFFFF"/>
                </a:solidFill>
                <a:latin typeface="Raleway"/>
                <a:ea typeface="Raleway"/>
                <a:cs typeface="Raleway"/>
                <a:sym typeface="Raleway"/>
              </a:rPr>
              <a:t>Το παιχνίδι </a:t>
            </a:r>
            <a:r>
              <a:rPr b="1" i="0" lang="lv-LV" sz="2000" u="none" cap="none" strike="noStrike">
                <a:solidFill>
                  <a:srgbClr val="FFFFFF"/>
                </a:solidFill>
                <a:latin typeface="Raleway"/>
                <a:ea typeface="Raleway"/>
                <a:cs typeface="Raleway"/>
                <a:sym typeface="Raleway"/>
              </a:rPr>
              <a:t>"Recognize and Act" αποτελείται από:</a:t>
            </a:r>
            <a:endParaRPr b="1" i="0" sz="2000" u="none" cap="none" strike="noStrike">
              <a:solidFill>
                <a:srgbClr val="FFFFFF"/>
              </a:solidFill>
              <a:latin typeface="Raleway"/>
              <a:ea typeface="Raleway"/>
              <a:cs typeface="Raleway"/>
              <a:sym typeface="Raleway"/>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5" name="Shape 1175"/>
        <p:cNvGrpSpPr/>
        <p:nvPr/>
      </p:nvGrpSpPr>
      <p:grpSpPr>
        <a:xfrm>
          <a:off x="0" y="0"/>
          <a:ext cx="0" cy="0"/>
          <a:chOff x="0" y="0"/>
          <a:chExt cx="0" cy="0"/>
        </a:xfrm>
      </p:grpSpPr>
      <p:sp>
        <p:nvSpPr>
          <p:cNvPr id="1176" name="Google Shape;1176;g2523351e7b7_32_81"/>
          <p:cNvSpPr txBox="1"/>
          <p:nvPr/>
        </p:nvSpPr>
        <p:spPr>
          <a:xfrm>
            <a:off x="717800" y="1583009"/>
            <a:ext cx="3950400" cy="364712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άλλαξε η κατανόησή σας για τον ρόλο του φύλου και των πολιτιστικών παραγόντων στην επαγγελματική βία μετά τη συμμετοχή σας στο παιχνίδι;</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Μπορείτε να αναφέρετε μια συγκεκριμένη περίπτωση ή διδαχή που αποκτήσατε σχετικά με το φύλο ή τη διαπολιτισμική διαχείριση στο πλαίσιο της βίας στο χώρο εργασίας;</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Ποιες δυσκολίες αντιμετωπίσατε όταν προσπαθούσατε να κατανοήσετε και να αντιμετωπίσετε προβληματικές καταστάσεις μέσα από το πρίσμα του φύλου και του πολιτισμού; Πώς αντιμετωπίσατε αυτές τις δυσκολίες;</a:t>
            </a:r>
            <a:endParaRPr b="0" i="0" sz="1500" u="none" cap="none" strike="noStrike">
              <a:solidFill>
                <a:schemeClr val="dk1"/>
              </a:solidFill>
              <a:latin typeface="Raleway"/>
              <a:ea typeface="Raleway"/>
              <a:cs typeface="Raleway"/>
              <a:sym typeface="Raleway"/>
            </a:endParaRPr>
          </a:p>
        </p:txBody>
      </p:sp>
      <p:sp>
        <p:nvSpPr>
          <p:cNvPr id="1177" name="Google Shape;1177;g2523351e7b7_32_81"/>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1178" name="Google Shape;1178;g2523351e7b7_32_81"/>
          <p:cNvSpPr txBox="1"/>
          <p:nvPr/>
        </p:nvSpPr>
        <p:spPr>
          <a:xfrm>
            <a:off x="5154375" y="1552189"/>
            <a:ext cx="3633300" cy="290845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Πώς πιστεύετε ότι η ευαισθητοποίηση σε θέματα φύλου και πολιτιστικών παραγόντων μπορεί να σας υποστηρίξει στην πρόληψη, εντοπισμό και αντιμετώπιση περιστατικών επαγγελματικής βίας στον κλάδο της HORECA;</a:t>
            </a:r>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Μπορείτε να αναφέρετε μια περίπτωση από το παιχνίδι όπου η λαμβάνοντας υπόψη το φύλο ή τους πολιτιστικούς παράγοντες οδήγησε σε μια πιο ολοκληρωμένη και αποτελεσματική λύση;</a:t>
            </a:r>
            <a:endParaRPr b="0" i="0" sz="1500" u="none" cap="none" strike="noStrike">
              <a:solidFill>
                <a:schemeClr val="dk1"/>
              </a:solidFill>
              <a:latin typeface="Raleway"/>
              <a:ea typeface="Raleway"/>
              <a:cs typeface="Raleway"/>
              <a:sym typeface="Raleway"/>
            </a:endParaRPr>
          </a:p>
        </p:txBody>
      </p:sp>
      <p:grpSp>
        <p:nvGrpSpPr>
          <p:cNvPr id="1179" name="Google Shape;1179;g2523351e7b7_32_81"/>
          <p:cNvGrpSpPr/>
          <p:nvPr/>
        </p:nvGrpSpPr>
        <p:grpSpPr>
          <a:xfrm>
            <a:off x="427495" y="1847831"/>
            <a:ext cx="290237" cy="321991"/>
            <a:chOff x="534570" y="3018006"/>
            <a:chExt cx="290237" cy="321991"/>
          </a:xfrm>
        </p:grpSpPr>
        <p:sp>
          <p:nvSpPr>
            <p:cNvPr id="1180" name="Google Shape;1180;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2" name="Google Shape;1182;g2523351e7b7_32_81"/>
          <p:cNvGrpSpPr/>
          <p:nvPr/>
        </p:nvGrpSpPr>
        <p:grpSpPr>
          <a:xfrm>
            <a:off x="427495" y="2841031"/>
            <a:ext cx="290237" cy="321991"/>
            <a:chOff x="534570" y="3018006"/>
            <a:chExt cx="290237" cy="321991"/>
          </a:xfrm>
        </p:grpSpPr>
        <p:sp>
          <p:nvSpPr>
            <p:cNvPr id="1183" name="Google Shape;1183;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5" name="Google Shape;1185;g2523351e7b7_32_81"/>
          <p:cNvGrpSpPr/>
          <p:nvPr/>
        </p:nvGrpSpPr>
        <p:grpSpPr>
          <a:xfrm>
            <a:off x="4864070" y="1758380"/>
            <a:ext cx="290237" cy="321991"/>
            <a:chOff x="534570" y="3018006"/>
            <a:chExt cx="290237" cy="321991"/>
          </a:xfrm>
        </p:grpSpPr>
        <p:sp>
          <p:nvSpPr>
            <p:cNvPr id="1186" name="Google Shape;1186;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8" name="Google Shape;1188;g2523351e7b7_32_81"/>
          <p:cNvGrpSpPr/>
          <p:nvPr/>
        </p:nvGrpSpPr>
        <p:grpSpPr>
          <a:xfrm>
            <a:off x="4864070" y="3288524"/>
            <a:ext cx="290237" cy="321991"/>
            <a:chOff x="534570" y="3018006"/>
            <a:chExt cx="290237" cy="321991"/>
          </a:xfrm>
        </p:grpSpPr>
        <p:sp>
          <p:nvSpPr>
            <p:cNvPr id="1189" name="Google Shape;1189;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91" name="Google Shape;1191;g2523351e7b7_32_81"/>
          <p:cNvPicPr preferRelativeResize="0"/>
          <p:nvPr/>
        </p:nvPicPr>
        <p:blipFill rotWithShape="1">
          <a:blip r:embed="rId3">
            <a:alphaModFix/>
          </a:blip>
          <a:srcRect b="0" l="0" r="0" t="0"/>
          <a:stretch/>
        </p:blipFill>
        <p:spPr>
          <a:xfrm>
            <a:off x="0" y="-3850"/>
            <a:ext cx="9144001" cy="1342572"/>
          </a:xfrm>
          <a:prstGeom prst="rect">
            <a:avLst/>
          </a:prstGeom>
          <a:noFill/>
          <a:ln>
            <a:noFill/>
          </a:ln>
        </p:spPr>
      </p:pic>
      <p:grpSp>
        <p:nvGrpSpPr>
          <p:cNvPr id="1192" name="Google Shape;1192;g2523351e7b7_32_81"/>
          <p:cNvGrpSpPr/>
          <p:nvPr/>
        </p:nvGrpSpPr>
        <p:grpSpPr>
          <a:xfrm>
            <a:off x="427495" y="3715331"/>
            <a:ext cx="290237" cy="321991"/>
            <a:chOff x="534570" y="3018006"/>
            <a:chExt cx="290237" cy="321991"/>
          </a:xfrm>
        </p:grpSpPr>
        <p:sp>
          <p:nvSpPr>
            <p:cNvPr id="1193" name="Google Shape;1193;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5" name="Google Shape;1195;g2523351e7b7_32_81"/>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9" name="Shape 1199"/>
        <p:cNvGrpSpPr/>
        <p:nvPr/>
      </p:nvGrpSpPr>
      <p:grpSpPr>
        <a:xfrm>
          <a:off x="0" y="0"/>
          <a:ext cx="0" cy="0"/>
          <a:chOff x="0" y="0"/>
          <a:chExt cx="0" cy="0"/>
        </a:xfrm>
      </p:grpSpPr>
      <p:sp>
        <p:nvSpPr>
          <p:cNvPr id="1200" name="Google Shape;1200;g2523351e7b7_32_104"/>
          <p:cNvSpPr txBox="1"/>
          <p:nvPr/>
        </p:nvSpPr>
        <p:spPr>
          <a:xfrm>
            <a:off x="717800" y="1771850"/>
            <a:ext cx="3633300" cy="319007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highlight>
                  <a:srgbClr val="00FF00"/>
                </a:highlight>
                <a:latin typeface="Raleway"/>
                <a:ea typeface="Raleway"/>
                <a:cs typeface="Raleway"/>
                <a:sym typeface="Raleway"/>
              </a:rPr>
              <a:t>Πώς σκοπεύετε να εφαρμόσετε τις γνώσεις και τα διδάγματα που αντλήσατε από αυτό το παιχνίδι για την αντιμετώπιση της επαγγελματικής βίας, λαμβάνοντας παράλληλα υπόψη το φύλο και τους πολιτιστικούς παράγοντες στην καθημερινή σας εργασία;</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highlight>
                  <a:srgbClr val="00FF00"/>
                </a:highlight>
                <a:latin typeface="Raleway"/>
                <a:ea typeface="Raleway"/>
                <a:cs typeface="Raleway"/>
                <a:sym typeface="Raleway"/>
              </a:rPr>
              <a:t>Με ποιους τρόπους παίζοντας αυτό το παιχνίδι σας βοήθησε να αναπτύξετε ενσυναίσθηση και κατανόηση για άτομα διαφορετικών φύλων και πολιτισμικών καταβολών που μπορεί να βιώσουν βία στο χώρο εργασίας;</a:t>
            </a:r>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highlight>
                  <a:srgbClr val="00FF00"/>
                </a:highlight>
                <a:latin typeface="Raleway"/>
                <a:ea typeface="Raleway"/>
                <a:cs typeface="Raleway"/>
                <a:sym typeface="Raleway"/>
              </a:rPr>
              <a:t>Πώς πιστεύετε ότι θα μπορούσε να αλλάξει η κουλτούρα στο χώρο εργασίας σας ως αποτέλεσμα της ενσωμάτωσης του φύλου και των διαπολιτισμικών εκτιμήσεων κατά την αντιμετώπιση της επαγγελματικής βίας;</a:t>
            </a:r>
            <a:endParaRPr b="0" i="0" sz="1200" u="none" cap="none" strike="noStrike">
              <a:solidFill>
                <a:schemeClr val="dk1"/>
              </a:solidFill>
              <a:highlight>
                <a:srgbClr val="00FF00"/>
              </a:highlight>
              <a:latin typeface="Raleway"/>
              <a:ea typeface="Raleway"/>
              <a:cs typeface="Raleway"/>
              <a:sym typeface="Raleway"/>
            </a:endParaRPr>
          </a:p>
        </p:txBody>
      </p:sp>
      <p:sp>
        <p:nvSpPr>
          <p:cNvPr id="1201" name="Google Shape;1201;g2523351e7b7_32_104"/>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1202" name="Google Shape;1202;g2523351e7b7_32_104"/>
          <p:cNvSpPr txBox="1"/>
          <p:nvPr/>
        </p:nvSpPr>
        <p:spPr>
          <a:xfrm>
            <a:off x="5001975" y="1790725"/>
            <a:ext cx="3633300" cy="240986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highlight>
                  <a:srgbClr val="00FF00"/>
                </a:highlight>
                <a:latin typeface="Raleway"/>
                <a:ea typeface="Raleway"/>
                <a:cs typeface="Raleway"/>
                <a:sym typeface="Raleway"/>
              </a:rPr>
              <a:t>Ποιες στρατηγικές ή βέλτιστες πρακτικές μάθατε από το παιχνίδι που θα μπορούσαν να σας βοηθήσουν να προωθήσετε ένα περιβάλλον εργασίας χωρίς αποκλεισμούς και με σεβασμό για υπαλλήλους διαφορετικών φύλων και πολιτιστικών καταβολών;</a:t>
            </a:r>
            <a:endParaRPr b="0" i="0" sz="1200" u="none" cap="none" strike="noStrike">
              <a:solidFill>
                <a:schemeClr val="dk1"/>
              </a:solidFill>
              <a:highlight>
                <a:srgbClr val="00FF00"/>
              </a:highlight>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200"/>
              <a:buFont typeface="Arial"/>
              <a:buNone/>
            </a:pPr>
            <a:r>
              <a:rPr b="0" i="0" lang="lv-LV" sz="1200" u="none" cap="none" strike="noStrike">
                <a:solidFill>
                  <a:schemeClr val="dk1"/>
                </a:solidFill>
                <a:highlight>
                  <a:srgbClr val="00FF00"/>
                </a:highlight>
                <a:latin typeface="Raleway"/>
                <a:ea typeface="Raleway"/>
                <a:cs typeface="Raleway"/>
                <a:sym typeface="Raleway"/>
              </a:rPr>
              <a:t>Υπάρχουν πρόσθετοι παράγοντες φύλου ή πολιτισμού που πιστεύετε ότι πρέπει να λαμβάνονται υπόψη κατά την αντιμετώπιση της βίας στο χώρο εργασίας; Πώς θα μπορούσαν αυτοί οι παράγοντες να ενσωματωθούν στις υπάρχουσες πολιτικές ή πρακτικές;</a:t>
            </a:r>
            <a:endParaRPr b="0" i="0" sz="1200" u="none" cap="none" strike="noStrike">
              <a:solidFill>
                <a:schemeClr val="dk1"/>
              </a:solidFill>
              <a:highlight>
                <a:srgbClr val="00FF00"/>
              </a:highlight>
              <a:latin typeface="Raleway"/>
              <a:ea typeface="Raleway"/>
              <a:cs typeface="Raleway"/>
              <a:sym typeface="Raleway"/>
            </a:endParaRPr>
          </a:p>
        </p:txBody>
      </p:sp>
      <p:grpSp>
        <p:nvGrpSpPr>
          <p:cNvPr id="1203" name="Google Shape;1203;g2523351e7b7_32_104"/>
          <p:cNvGrpSpPr/>
          <p:nvPr/>
        </p:nvGrpSpPr>
        <p:grpSpPr>
          <a:xfrm>
            <a:off x="427495" y="1904393"/>
            <a:ext cx="290237" cy="321991"/>
            <a:chOff x="534570" y="3018006"/>
            <a:chExt cx="290237" cy="321991"/>
          </a:xfrm>
        </p:grpSpPr>
        <p:sp>
          <p:nvSpPr>
            <p:cNvPr id="1204" name="Google Shape;1204;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6" name="Google Shape;1206;g2523351e7b7_32_104"/>
          <p:cNvGrpSpPr/>
          <p:nvPr/>
        </p:nvGrpSpPr>
        <p:grpSpPr>
          <a:xfrm>
            <a:off x="442932" y="3288827"/>
            <a:ext cx="290237" cy="321991"/>
            <a:chOff x="534570" y="3018006"/>
            <a:chExt cx="290237" cy="321991"/>
          </a:xfrm>
        </p:grpSpPr>
        <p:sp>
          <p:nvSpPr>
            <p:cNvPr id="1207" name="Google Shape;1207;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9" name="Google Shape;1209;g2523351e7b7_32_104"/>
          <p:cNvGrpSpPr/>
          <p:nvPr/>
        </p:nvGrpSpPr>
        <p:grpSpPr>
          <a:xfrm>
            <a:off x="4711670" y="1847831"/>
            <a:ext cx="290237" cy="321991"/>
            <a:chOff x="534570" y="3018006"/>
            <a:chExt cx="290237" cy="321991"/>
          </a:xfrm>
        </p:grpSpPr>
        <p:sp>
          <p:nvSpPr>
            <p:cNvPr id="1210" name="Google Shape;1210;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g2523351e7b7_32_104"/>
          <p:cNvGrpSpPr/>
          <p:nvPr/>
        </p:nvGrpSpPr>
        <p:grpSpPr>
          <a:xfrm>
            <a:off x="4711670" y="3010231"/>
            <a:ext cx="290237" cy="321991"/>
            <a:chOff x="534570" y="3018006"/>
            <a:chExt cx="290237" cy="321991"/>
          </a:xfrm>
        </p:grpSpPr>
        <p:sp>
          <p:nvSpPr>
            <p:cNvPr id="1213" name="Google Shape;1213;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15" name="Google Shape;1215;g2523351e7b7_32_104"/>
          <p:cNvPicPr preferRelativeResize="0"/>
          <p:nvPr/>
        </p:nvPicPr>
        <p:blipFill rotWithShape="1">
          <a:blip r:embed="rId3">
            <a:alphaModFix/>
          </a:blip>
          <a:srcRect b="0" l="0" r="0" t="0"/>
          <a:stretch/>
        </p:blipFill>
        <p:spPr>
          <a:xfrm>
            <a:off x="0" y="-3850"/>
            <a:ext cx="9144001" cy="1222700"/>
          </a:xfrm>
          <a:prstGeom prst="rect">
            <a:avLst/>
          </a:prstGeom>
          <a:noFill/>
          <a:ln>
            <a:noFill/>
          </a:ln>
        </p:spPr>
      </p:pic>
      <p:grpSp>
        <p:nvGrpSpPr>
          <p:cNvPr id="1216" name="Google Shape;1216;g2523351e7b7_32_104"/>
          <p:cNvGrpSpPr/>
          <p:nvPr/>
        </p:nvGrpSpPr>
        <p:grpSpPr>
          <a:xfrm>
            <a:off x="427460" y="4166883"/>
            <a:ext cx="290237" cy="321991"/>
            <a:chOff x="534570" y="3018006"/>
            <a:chExt cx="290237" cy="321991"/>
          </a:xfrm>
        </p:grpSpPr>
        <p:sp>
          <p:nvSpPr>
            <p:cNvPr id="1217" name="Google Shape;1217;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9" name="Google Shape;1219;g2523351e7b7_32_104"/>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 </a:t>
            </a:r>
            <a:r>
              <a:rPr b="1" i="0" lang="lv-LV" sz="1900" u="none" cap="none" strike="noStrike">
                <a:solidFill>
                  <a:srgbClr val="2B3E85"/>
                </a:solidFill>
                <a:latin typeface="Raleway"/>
                <a:ea typeface="Raleway"/>
                <a:cs typeface="Raleway"/>
                <a:sym typeface="Raleway"/>
              </a:rPr>
              <a:t>Ενότητα</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Θεωρήσεις φύλου και διαπολιτισμική προσέγγιση στην κατανόηση της βίας στο χώρο εργασίας</a:t>
            </a:r>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pic>
        <p:nvPicPr>
          <p:cNvPr id="1224" name="Google Shape;1224;g2523351e7b7_3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225" name="Google Shape;1225;g2523351e7b7_37_0"/>
          <p:cNvSpPr txBox="1"/>
          <p:nvPr/>
        </p:nvSpPr>
        <p:spPr>
          <a:xfrm>
            <a:off x="703200" y="1152599"/>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100" u="none" cap="none" strike="noStrike">
                <a:solidFill>
                  <a:srgbClr val="2B3E85"/>
                </a:solidFill>
                <a:latin typeface="Raleway"/>
                <a:ea typeface="Raleway"/>
                <a:cs typeface="Raleway"/>
                <a:sym typeface="Raleway"/>
              </a:rPr>
              <a:t>5 </a:t>
            </a:r>
            <a:r>
              <a:rPr b="1" i="0" lang="lv-LV" sz="35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Ενότητα</a:t>
            </a:r>
            <a:r>
              <a:rPr b="1" i="0" lang="lv-LV" sz="3500" u="none" cap="none" strike="noStrike">
                <a:solidFill>
                  <a:srgbClr val="FFFFFF"/>
                </a:solidFill>
                <a:latin typeface="Raleway"/>
                <a:ea typeface="Raleway"/>
                <a:cs typeface="Raleway"/>
                <a:sym typeface="Raleway"/>
              </a:rPr>
              <a:t> </a:t>
            </a:r>
            <a:endParaRPr b="1" i="0" sz="5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Οργανωτικοί παράγοντες που σχετίζονται με την έκθεση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σε διάφορες μορφές βίας</a:t>
            </a:r>
            <a:endParaRPr b="1" i="0" sz="3500" u="none" cap="none" strike="noStrike">
              <a:solidFill>
                <a:srgbClr val="FFFFFF"/>
              </a:solidFill>
              <a:latin typeface="Arial"/>
              <a:ea typeface="Arial"/>
              <a:cs typeface="Arial"/>
              <a:sym typeface="Arial"/>
            </a:endParaRPr>
          </a:p>
        </p:txBody>
      </p:sp>
      <p:pic>
        <p:nvPicPr>
          <p:cNvPr id="1226" name="Google Shape;1226;g2523351e7b7_3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227" name="Google Shape;1227;g2523351e7b7_3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228" name="Google Shape;1228;g2523351e7b7_3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229" name="Google Shape;1229;g2523351e7b7_37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230" name="Google Shape;1230;g2523351e7b7_37_0"/>
          <p:cNvPicPr preferRelativeResize="0"/>
          <p:nvPr/>
        </p:nvPicPr>
        <p:blipFill rotWithShape="1">
          <a:blip r:embed="rId7">
            <a:alphaModFix/>
          </a:blip>
          <a:srcRect b="2075" l="0" r="22963" t="0"/>
          <a:stretch/>
        </p:blipFill>
        <p:spPr>
          <a:xfrm>
            <a:off x="7069275" y="3242975"/>
            <a:ext cx="2074726" cy="1900523"/>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4" name="Shape 1234"/>
        <p:cNvGrpSpPr/>
        <p:nvPr/>
      </p:nvGrpSpPr>
      <p:grpSpPr>
        <a:xfrm>
          <a:off x="0" y="0"/>
          <a:ext cx="0" cy="0"/>
          <a:chOff x="0" y="0"/>
          <a:chExt cx="0" cy="0"/>
        </a:xfrm>
      </p:grpSpPr>
      <p:pic>
        <p:nvPicPr>
          <p:cNvPr id="1235" name="Google Shape;1235;g2523351e7b7_37_11"/>
          <p:cNvPicPr preferRelativeResize="0"/>
          <p:nvPr/>
        </p:nvPicPr>
        <p:blipFill rotWithShape="1">
          <a:blip r:embed="rId3">
            <a:alphaModFix/>
          </a:blip>
          <a:srcRect b="0" l="0" r="0" t="0"/>
          <a:stretch/>
        </p:blipFill>
        <p:spPr>
          <a:xfrm>
            <a:off x="0" y="0"/>
            <a:ext cx="9144001" cy="1493700"/>
          </a:xfrm>
          <a:prstGeom prst="rect">
            <a:avLst/>
          </a:prstGeom>
          <a:noFill/>
          <a:ln>
            <a:noFill/>
          </a:ln>
        </p:spPr>
      </p:pic>
      <p:sp>
        <p:nvSpPr>
          <p:cNvPr id="1236" name="Google Shape;1236;g2523351e7b7_37_11"/>
          <p:cNvSpPr txBox="1"/>
          <p:nvPr/>
        </p:nvSpPr>
        <p:spPr>
          <a:xfrm>
            <a:off x="865307" y="151397"/>
            <a:ext cx="7166262"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37" name="Google Shape;1237;g2523351e7b7_37_11"/>
          <p:cNvSpPr txBox="1"/>
          <p:nvPr/>
        </p:nvSpPr>
        <p:spPr>
          <a:xfrm>
            <a:off x="742175" y="1992425"/>
            <a:ext cx="4681500" cy="290999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400" u="none" cap="none" strike="noStrike">
                <a:solidFill>
                  <a:schemeClr val="dk1"/>
                </a:solidFill>
                <a:latin typeface="Raleway"/>
                <a:ea typeface="Raleway"/>
                <a:cs typeface="Raleway"/>
                <a:sym typeface="Raleway"/>
              </a:rPr>
              <a:t>Προετοιμάστε ένα σετ καρτών που περιγράφουν προβληματικές καταστάσεις σχετικά με διάφορες μορφές βίας στο χώρο εργασίας που συνδέονται με </a:t>
            </a:r>
            <a:r>
              <a:rPr b="1" i="0" lang="lv-LV" sz="1400" u="none" cap="none" strike="noStrike">
                <a:solidFill>
                  <a:schemeClr val="dk1"/>
                </a:solidFill>
                <a:latin typeface="Raleway"/>
                <a:ea typeface="Raleway"/>
                <a:cs typeface="Raleway"/>
                <a:sym typeface="Raleway"/>
              </a:rPr>
              <a:t>οργανωτικούς παράγοντες.</a:t>
            </a:r>
            <a:endParaRPr/>
          </a:p>
          <a:p>
            <a:pPr indent="0" lvl="0" marL="133350" marR="0" rtl="0" algn="l">
              <a:lnSpc>
                <a:spcPct val="115000"/>
              </a:lnSpc>
              <a:spcBef>
                <a:spcPts val="0"/>
              </a:spcBef>
              <a:spcAft>
                <a:spcPts val="0"/>
              </a:spcAft>
              <a:buClr>
                <a:schemeClr val="dk1"/>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400" u="none" cap="none" strike="noStrike">
                <a:solidFill>
                  <a:schemeClr val="dk1"/>
                </a:solidFill>
                <a:latin typeface="Raleway"/>
                <a:ea typeface="Raleway"/>
                <a:cs typeface="Raleway"/>
                <a:sym typeface="Raleway"/>
              </a:rPr>
              <a:t>Για παράδειγμα, μια κάρτα μπορεί να περιγράφει μια κατάσταση όπου ένας εργαζόμενος εκτίθεται σε βία λόγω ανεπαρκών πρωτοκόλλων ασφαλείας ή εκπαίδευσης, ή μια κατάσταση όπου ένα εχθρικό περιβάλλον εργασίας οδηγεί σε εκφοβισμό ή παρενόχληση.</a:t>
            </a:r>
            <a:endParaRPr b="0" i="0" sz="1400" u="none" cap="none" strike="noStrike">
              <a:solidFill>
                <a:schemeClr val="dk1"/>
              </a:solidFill>
              <a:latin typeface="Raleway"/>
              <a:ea typeface="Raleway"/>
              <a:cs typeface="Raleway"/>
              <a:sym typeface="Raleway"/>
            </a:endParaRPr>
          </a:p>
        </p:txBody>
      </p:sp>
      <p:sp>
        <p:nvSpPr>
          <p:cNvPr id="1238" name="Google Shape;1238;g2523351e7b7_3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1239" name="Google Shape;1239;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40" name="Google Shape;1240;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41" name="Google Shape;1241;g2523351e7b7_37_11"/>
          <p:cNvPicPr preferRelativeResize="0"/>
          <p:nvPr/>
        </p:nvPicPr>
        <p:blipFill rotWithShape="1">
          <a:blip r:embed="rId5">
            <a:alphaModFix/>
          </a:blip>
          <a:srcRect b="0" l="58" r="59" t="0"/>
          <a:stretch/>
        </p:blipFill>
        <p:spPr>
          <a:xfrm rot="309671">
            <a:off x="6982284" y="19162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2" name="Google Shape;1242;g2523351e7b7_37_11"/>
          <p:cNvPicPr preferRelativeResize="0"/>
          <p:nvPr/>
        </p:nvPicPr>
        <p:blipFill rotWithShape="1">
          <a:blip r:embed="rId5">
            <a:alphaModFix/>
          </a:blip>
          <a:srcRect b="0" l="58" r="59" t="0"/>
          <a:stretch/>
        </p:blipFill>
        <p:spPr>
          <a:xfrm rot="-422946">
            <a:off x="5964351" y="22919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3" name="Google Shape;1243;g2523351e7b7_37_11"/>
          <p:cNvPicPr preferRelativeResize="0"/>
          <p:nvPr/>
        </p:nvPicPr>
        <p:blipFill rotWithShape="1">
          <a:blip r:embed="rId5">
            <a:alphaModFix/>
          </a:blip>
          <a:srcRect b="0" l="58" r="59" t="0"/>
          <a:stretch/>
        </p:blipFill>
        <p:spPr>
          <a:xfrm>
            <a:off x="6419963" y="25417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244" name="Google Shape;1244;g2523351e7b7_37_11"/>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8" name="Shape 1248"/>
        <p:cNvGrpSpPr/>
        <p:nvPr/>
      </p:nvGrpSpPr>
      <p:grpSpPr>
        <a:xfrm>
          <a:off x="0" y="0"/>
          <a:ext cx="0" cy="0"/>
          <a:chOff x="0" y="0"/>
          <a:chExt cx="0" cy="0"/>
        </a:xfrm>
      </p:grpSpPr>
      <p:pic>
        <p:nvPicPr>
          <p:cNvPr id="1249" name="Google Shape;1249;g2523351e7b7_37_27"/>
          <p:cNvPicPr preferRelativeResize="0"/>
          <p:nvPr/>
        </p:nvPicPr>
        <p:blipFill rotWithShape="1">
          <a:blip r:embed="rId3">
            <a:alphaModFix/>
          </a:blip>
          <a:srcRect b="0" l="0" r="0" t="0"/>
          <a:stretch/>
        </p:blipFill>
        <p:spPr>
          <a:xfrm>
            <a:off x="0" y="0"/>
            <a:ext cx="9144001" cy="1769394"/>
          </a:xfrm>
          <a:prstGeom prst="rect">
            <a:avLst/>
          </a:prstGeom>
          <a:noFill/>
          <a:ln>
            <a:noFill/>
          </a:ln>
        </p:spPr>
      </p:pic>
      <p:sp>
        <p:nvSpPr>
          <p:cNvPr id="1250" name="Google Shape;1250;g2523351e7b7_37_27"/>
          <p:cNvSpPr txBox="1"/>
          <p:nvPr/>
        </p:nvSpPr>
        <p:spPr>
          <a:xfrm>
            <a:off x="865375" y="3504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51" name="Google Shape;1251;g2523351e7b7_37_27"/>
          <p:cNvSpPr txBox="1"/>
          <p:nvPr/>
        </p:nvSpPr>
        <p:spPr>
          <a:xfrm>
            <a:off x="742175" y="2387300"/>
            <a:ext cx="4013400" cy="6810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Μοιράστε τις </a:t>
            </a:r>
            <a:r>
              <a:rPr b="1" i="0" lang="lv-LV" sz="1500" u="none" cap="none" strike="noStrike">
                <a:solidFill>
                  <a:schemeClr val="dk1"/>
                </a:solidFill>
                <a:latin typeface="Raleway"/>
                <a:ea typeface="Raleway"/>
                <a:cs typeface="Raleway"/>
                <a:sym typeface="Raleway"/>
              </a:rPr>
              <a:t>σελίδες του flipchart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και τους δείκτες </a:t>
            </a:r>
            <a:r>
              <a:rPr b="0" i="0" lang="lv-LV" sz="1500" u="none" cap="none" strike="noStrike">
                <a:solidFill>
                  <a:schemeClr val="dk1"/>
                </a:solidFill>
                <a:latin typeface="Raleway"/>
                <a:ea typeface="Raleway"/>
                <a:cs typeface="Raleway"/>
                <a:sym typeface="Raleway"/>
              </a:rPr>
              <a:t>στην ομάδα επίσης.</a:t>
            </a:r>
            <a:endParaRPr b="0" i="0" sz="1500" u="none" cap="none" strike="noStrike">
              <a:solidFill>
                <a:schemeClr val="dk1"/>
              </a:solidFill>
              <a:latin typeface="Raleway"/>
              <a:ea typeface="Raleway"/>
              <a:cs typeface="Raleway"/>
              <a:sym typeface="Raleway"/>
            </a:endParaRPr>
          </a:p>
        </p:txBody>
      </p:sp>
      <p:sp>
        <p:nvSpPr>
          <p:cNvPr id="1252" name="Google Shape;1252;g2523351e7b7_37_27"/>
          <p:cNvSpPr txBox="1"/>
          <p:nvPr/>
        </p:nvSpPr>
        <p:spPr>
          <a:xfrm>
            <a:off x="865375" y="188857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1253" name="Google Shape;1253;g2523351e7b7_37_27"/>
          <p:cNvPicPr preferRelativeResize="0"/>
          <p:nvPr/>
        </p:nvPicPr>
        <p:blipFill rotWithShape="1">
          <a:blip r:embed="rId4">
            <a:alphaModFix/>
          </a:blip>
          <a:srcRect b="0" l="16833" r="-1852" t="0"/>
          <a:stretch/>
        </p:blipFill>
        <p:spPr>
          <a:xfrm rot="10800000">
            <a:off x="6607624" y="1888575"/>
            <a:ext cx="2616751" cy="1273500"/>
          </a:xfrm>
          <a:prstGeom prst="rect">
            <a:avLst/>
          </a:prstGeom>
          <a:noFill/>
          <a:ln>
            <a:noFill/>
          </a:ln>
        </p:spPr>
      </p:pic>
      <p:sp>
        <p:nvSpPr>
          <p:cNvPr id="1254" name="Google Shape;1254;g2523351e7b7_37_27"/>
          <p:cNvSpPr txBox="1"/>
          <p:nvPr/>
        </p:nvSpPr>
        <p:spPr>
          <a:xfrm>
            <a:off x="589775" y="3526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255" name="Google Shape;1255;g2523351e7b7_37_27"/>
          <p:cNvSpPr/>
          <p:nvPr/>
        </p:nvSpPr>
        <p:spPr>
          <a:xfrm>
            <a:off x="5016102" y="2675059"/>
            <a:ext cx="1431300" cy="1787700"/>
          </a:xfrm>
          <a:prstGeom prst="foldedCorner">
            <a:avLst>
              <a:gd fmla="val 16667"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g2523351e7b7_37_27"/>
          <p:cNvSpPr/>
          <p:nvPr/>
        </p:nvSpPr>
        <p:spPr>
          <a:xfrm rot="127586">
            <a:off x="4929647" y="2766285"/>
            <a:ext cx="1431085" cy="1787699"/>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g2523351e7b7_37_27"/>
          <p:cNvSpPr/>
          <p:nvPr/>
        </p:nvSpPr>
        <p:spPr>
          <a:xfrm rot="-516269">
            <a:off x="5685760" y="1983432"/>
            <a:ext cx="1429692" cy="1789861"/>
          </a:xfrm>
          <a:prstGeom prst="foldedCorner">
            <a:avLst>
              <a:gd fmla="val 26229"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2523351e7b7_37_27"/>
          <p:cNvSpPr/>
          <p:nvPr/>
        </p:nvSpPr>
        <p:spPr>
          <a:xfrm rot="-388691">
            <a:off x="5615105" y="2086944"/>
            <a:ext cx="1430534" cy="1788928"/>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2" name="Shape 1262"/>
        <p:cNvGrpSpPr/>
        <p:nvPr/>
      </p:nvGrpSpPr>
      <p:grpSpPr>
        <a:xfrm>
          <a:off x="0" y="0"/>
          <a:ext cx="0" cy="0"/>
          <a:chOff x="0" y="0"/>
          <a:chExt cx="0" cy="0"/>
        </a:xfrm>
      </p:grpSpPr>
      <p:pic>
        <p:nvPicPr>
          <p:cNvPr id="1263" name="Google Shape;1263;g2523351e7b7_37_40"/>
          <p:cNvPicPr preferRelativeResize="0"/>
          <p:nvPr/>
        </p:nvPicPr>
        <p:blipFill rotWithShape="1">
          <a:blip r:embed="rId3">
            <a:alphaModFix/>
          </a:blip>
          <a:srcRect b="0" l="0" r="0" t="0"/>
          <a:stretch/>
        </p:blipFill>
        <p:spPr>
          <a:xfrm>
            <a:off x="0" y="0"/>
            <a:ext cx="9144001" cy="1493700"/>
          </a:xfrm>
          <a:prstGeom prst="rect">
            <a:avLst/>
          </a:prstGeom>
          <a:noFill/>
          <a:ln>
            <a:noFill/>
          </a:ln>
        </p:spPr>
      </p:pic>
      <p:sp>
        <p:nvSpPr>
          <p:cNvPr id="1264" name="Google Shape;1264;g2523351e7b7_37_40"/>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65" name="Google Shape;1265;g2523351e7b7_37_40"/>
          <p:cNvSpPr txBox="1"/>
          <p:nvPr/>
        </p:nvSpPr>
        <p:spPr>
          <a:xfrm>
            <a:off x="742175" y="1992425"/>
            <a:ext cx="46815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Χωρίστε τους παίκτες σε μικρές ομάδες από 3 έως 7 άτομα και διανείμετε τις κάρτες των προβληματικών καταστάσεων ισόμοιρα ανάμεσά τους. Δώστε οδηγίες στις ομάδες να διαβάσουν τις κάρτες τους και να σκεφτούν πιθανές λύσεις για το πρόβλημα που περιγράφεται σε κάθε κάρτα.</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τους να σκέφτονται δημιουργικά και να εξετάσουν τους πιθανούς οργανωτικούς παράγοντες που μπορεί να συνεισφέρουν στο πρόβλημα.</a:t>
            </a:r>
            <a:endParaRPr b="0" i="0" sz="1500" u="none" cap="none" strike="noStrike">
              <a:solidFill>
                <a:schemeClr val="dk1"/>
              </a:solidFill>
              <a:latin typeface="Raleway"/>
              <a:ea typeface="Raleway"/>
              <a:cs typeface="Raleway"/>
              <a:sym typeface="Raleway"/>
            </a:endParaRPr>
          </a:p>
        </p:txBody>
      </p:sp>
      <p:sp>
        <p:nvSpPr>
          <p:cNvPr id="1266" name="Google Shape;1266;g2523351e7b7_37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1267" name="Google Shape;1267;g2523351e7b7_37_40"/>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268" name="Google Shape;1268;g2523351e7b7_37_40"/>
          <p:cNvPicPr preferRelativeResize="0"/>
          <p:nvPr/>
        </p:nvPicPr>
        <p:blipFill rotWithShape="1">
          <a:blip r:embed="rId4">
            <a:alphaModFix/>
          </a:blip>
          <a:srcRect b="0" l="0" r="25946" t="0"/>
          <a:stretch/>
        </p:blipFill>
        <p:spPr>
          <a:xfrm>
            <a:off x="6864775" y="671550"/>
            <a:ext cx="2279225" cy="1273500"/>
          </a:xfrm>
          <a:prstGeom prst="rect">
            <a:avLst/>
          </a:prstGeom>
          <a:noFill/>
          <a:ln>
            <a:noFill/>
          </a:ln>
        </p:spPr>
      </p:pic>
      <p:pic>
        <p:nvPicPr>
          <p:cNvPr id="1269" name="Google Shape;1269;g2523351e7b7_37_40"/>
          <p:cNvPicPr preferRelativeResize="0"/>
          <p:nvPr/>
        </p:nvPicPr>
        <p:blipFill rotWithShape="1">
          <a:blip r:embed="rId5">
            <a:alphaModFix/>
          </a:blip>
          <a:srcRect b="0" l="0" r="0" t="0"/>
          <a:stretch/>
        </p:blipFill>
        <p:spPr>
          <a:xfrm>
            <a:off x="6053377" y="2370550"/>
            <a:ext cx="717246" cy="1812600"/>
          </a:xfrm>
          <a:prstGeom prst="rect">
            <a:avLst/>
          </a:prstGeom>
          <a:noFill/>
          <a:ln>
            <a:noFill/>
          </a:ln>
        </p:spPr>
      </p:pic>
      <p:pic>
        <p:nvPicPr>
          <p:cNvPr id="1270" name="Google Shape;1270;g2523351e7b7_37_40"/>
          <p:cNvPicPr preferRelativeResize="0"/>
          <p:nvPr/>
        </p:nvPicPr>
        <p:blipFill rotWithShape="1">
          <a:blip r:embed="rId5">
            <a:alphaModFix/>
          </a:blip>
          <a:srcRect b="0" l="0" r="0" t="0"/>
          <a:stretch/>
        </p:blipFill>
        <p:spPr>
          <a:xfrm>
            <a:off x="6885492" y="2370550"/>
            <a:ext cx="717246" cy="1812600"/>
          </a:xfrm>
          <a:prstGeom prst="rect">
            <a:avLst/>
          </a:prstGeom>
          <a:noFill/>
          <a:ln>
            <a:noFill/>
          </a:ln>
        </p:spPr>
      </p:pic>
      <p:pic>
        <p:nvPicPr>
          <p:cNvPr id="1271" name="Google Shape;1271;g2523351e7b7_37_40"/>
          <p:cNvPicPr preferRelativeResize="0"/>
          <p:nvPr/>
        </p:nvPicPr>
        <p:blipFill rotWithShape="1">
          <a:blip r:embed="rId5">
            <a:alphaModFix/>
          </a:blip>
          <a:srcRect b="0" l="0" r="0" t="0"/>
          <a:stretch/>
        </p:blipFill>
        <p:spPr>
          <a:xfrm>
            <a:off x="7717607" y="2370550"/>
            <a:ext cx="717246" cy="18126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5" name="Shape 1275"/>
        <p:cNvGrpSpPr/>
        <p:nvPr/>
      </p:nvGrpSpPr>
      <p:grpSpPr>
        <a:xfrm>
          <a:off x="0" y="0"/>
          <a:ext cx="0" cy="0"/>
          <a:chOff x="0" y="0"/>
          <a:chExt cx="0" cy="0"/>
        </a:xfrm>
      </p:grpSpPr>
      <p:pic>
        <p:nvPicPr>
          <p:cNvPr id="1276" name="Google Shape;1276;g2523351e7b7_37_55"/>
          <p:cNvPicPr preferRelativeResize="0"/>
          <p:nvPr/>
        </p:nvPicPr>
        <p:blipFill rotWithShape="1">
          <a:blip r:embed="rId3">
            <a:alphaModFix/>
          </a:blip>
          <a:srcRect b="0" l="0" r="0" t="0"/>
          <a:stretch/>
        </p:blipFill>
        <p:spPr>
          <a:xfrm>
            <a:off x="0" y="0"/>
            <a:ext cx="9144001" cy="1546808"/>
          </a:xfrm>
          <a:prstGeom prst="rect">
            <a:avLst/>
          </a:prstGeom>
          <a:noFill/>
          <a:ln>
            <a:noFill/>
          </a:ln>
        </p:spPr>
      </p:pic>
      <p:sp>
        <p:nvSpPr>
          <p:cNvPr id="1277" name="Google Shape;1277;g2523351e7b7_37_55"/>
          <p:cNvSpPr txBox="1"/>
          <p:nvPr/>
        </p:nvSpPr>
        <p:spPr>
          <a:xfrm>
            <a:off x="10177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78" name="Google Shape;1278;g2523351e7b7_37_55"/>
          <p:cNvSpPr txBox="1"/>
          <p:nvPr/>
        </p:nvSpPr>
        <p:spPr>
          <a:xfrm>
            <a:off x="894575" y="1992425"/>
            <a:ext cx="41637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Αφού οι ομάδες έχουν χρόνο να συζητήσουν και να βρουν λύσεις, ζητήστε τους </a:t>
            </a:r>
            <a:br>
              <a:rPr b="0"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να παρουσιάσουν τις ιδέες τους </a:t>
            </a:r>
            <a:r>
              <a:rPr b="0" i="0" lang="lv-LV" sz="1500" u="none" cap="none" strike="noStrike">
                <a:solidFill>
                  <a:schemeClr val="dk1"/>
                </a:solidFill>
                <a:latin typeface="Raleway"/>
                <a:ea typeface="Raleway"/>
                <a:cs typeface="Raleway"/>
                <a:sym typeface="Raleway"/>
              </a:rPr>
              <a:t>στη μεγαλύτερη ομάδα.</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Ενθαρρύνετε τις ομάδες να είναι ελκυστικές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και δημιουργικές στις παρουσιάσεις τους,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χρησιμοποιώντας flipchart και μαρκαδόρους.</a:t>
            </a:r>
            <a:endParaRPr/>
          </a:p>
        </p:txBody>
      </p:sp>
      <p:sp>
        <p:nvSpPr>
          <p:cNvPr id="1279" name="Google Shape;1279;g2523351e7b7_37_55"/>
          <p:cNvSpPr txBox="1"/>
          <p:nvPr/>
        </p:nvSpPr>
        <p:spPr>
          <a:xfrm>
            <a:off x="10177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280" name="Google Shape;1280;g2523351e7b7_37_55"/>
          <p:cNvGrpSpPr/>
          <p:nvPr/>
        </p:nvGrpSpPr>
        <p:grpSpPr>
          <a:xfrm>
            <a:off x="727470" y="3202431"/>
            <a:ext cx="290237" cy="321991"/>
            <a:chOff x="534570" y="3018006"/>
            <a:chExt cx="290237" cy="321991"/>
          </a:xfrm>
        </p:grpSpPr>
        <p:sp>
          <p:nvSpPr>
            <p:cNvPr id="1281" name="Google Shape;1281;g2523351e7b7_37_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g2523351e7b7_37_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3" name="Google Shape;1283;g2523351e7b7_37_55"/>
          <p:cNvSpPr txBox="1"/>
          <p:nvPr/>
        </p:nvSpPr>
        <p:spPr>
          <a:xfrm>
            <a:off x="7421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284" name="Google Shape;1284;g2523351e7b7_37_55"/>
          <p:cNvPicPr preferRelativeResize="0"/>
          <p:nvPr/>
        </p:nvPicPr>
        <p:blipFill rotWithShape="1">
          <a:blip r:embed="rId4">
            <a:alphaModFix/>
          </a:blip>
          <a:srcRect b="0" l="30485" r="-1847" t="0"/>
          <a:stretch/>
        </p:blipFill>
        <p:spPr>
          <a:xfrm rot="10800000">
            <a:off x="7195901" y="1904125"/>
            <a:ext cx="1952274" cy="1131850"/>
          </a:xfrm>
          <a:prstGeom prst="rect">
            <a:avLst/>
          </a:prstGeom>
          <a:noFill/>
          <a:ln>
            <a:noFill/>
          </a:ln>
        </p:spPr>
      </p:pic>
      <p:sp>
        <p:nvSpPr>
          <p:cNvPr id="1285" name="Google Shape;1285;g2523351e7b7_37_55"/>
          <p:cNvSpPr/>
          <p:nvPr/>
        </p:nvSpPr>
        <p:spPr>
          <a:xfrm>
            <a:off x="5581000" y="2539525"/>
            <a:ext cx="1451700" cy="1902300"/>
          </a:xfrm>
          <a:prstGeom prst="foldedCorner">
            <a:avLst>
              <a:gd fmla="val 16667"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g2523351e7b7_37_55"/>
          <p:cNvSpPr/>
          <p:nvPr/>
        </p:nvSpPr>
        <p:spPr>
          <a:xfrm rot="133603">
            <a:off x="5493339" y="2636621"/>
            <a:ext cx="1451596" cy="190224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g2523351e7b7_37_55"/>
          <p:cNvSpPr/>
          <p:nvPr/>
        </p:nvSpPr>
        <p:spPr>
          <a:xfrm rot="-541460">
            <a:off x="6346938" y="1692086"/>
            <a:ext cx="1451669" cy="1902167"/>
          </a:xfrm>
          <a:prstGeom prst="foldedCorner">
            <a:avLst>
              <a:gd fmla="val 26229"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g2523351e7b7_37_55"/>
          <p:cNvSpPr/>
          <p:nvPr/>
        </p:nvSpPr>
        <p:spPr>
          <a:xfrm rot="-408027">
            <a:off x="6275544" y="1801701"/>
            <a:ext cx="1451713" cy="190215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2" name="Shape 1292"/>
        <p:cNvGrpSpPr/>
        <p:nvPr/>
      </p:nvGrpSpPr>
      <p:grpSpPr>
        <a:xfrm>
          <a:off x="0" y="0"/>
          <a:ext cx="0" cy="0"/>
          <a:chOff x="0" y="0"/>
          <a:chExt cx="0" cy="0"/>
        </a:xfrm>
      </p:grpSpPr>
      <p:pic>
        <p:nvPicPr>
          <p:cNvPr id="1293" name="Google Shape;1293;g2523351e7b7_37_71"/>
          <p:cNvPicPr preferRelativeResize="0"/>
          <p:nvPr/>
        </p:nvPicPr>
        <p:blipFill rotWithShape="1">
          <a:blip r:embed="rId3">
            <a:alphaModFix/>
          </a:blip>
          <a:srcRect b="0" l="0" r="0" t="0"/>
          <a:stretch/>
        </p:blipFill>
        <p:spPr>
          <a:xfrm>
            <a:off x="0" y="-3850"/>
            <a:ext cx="9144001" cy="1375036"/>
          </a:xfrm>
          <a:prstGeom prst="rect">
            <a:avLst/>
          </a:prstGeom>
          <a:noFill/>
          <a:ln>
            <a:noFill/>
          </a:ln>
        </p:spPr>
      </p:pic>
      <p:sp>
        <p:nvSpPr>
          <p:cNvPr id="1294" name="Google Shape;1294;g2523351e7b7_37_71"/>
          <p:cNvSpPr txBox="1"/>
          <p:nvPr/>
        </p:nvSpPr>
        <p:spPr>
          <a:xfrm>
            <a:off x="941575" y="456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95" name="Google Shape;1295;g2523351e7b7_37_71"/>
          <p:cNvSpPr txBox="1"/>
          <p:nvPr/>
        </p:nvSpPr>
        <p:spPr>
          <a:xfrm>
            <a:off x="818375" y="1841125"/>
            <a:ext cx="4739100" cy="315775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Καθώς το παιχνίδι προχωρά, χρησιμοποιήστε τις κάρτες των προβληματικών καταστάσεων για να ενθαρρύνετε περαιτέρω συζητήσεις σχετικά με τους οργανωτικούς παράγοντες που συμβάλλουν στη βία στο χώρο εργασίας.</a:t>
            </a:r>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Ενθαρρύνετε τους παίκτες να σκεφτούν τη δημιουργία ενός ασφαλούς και υποστηρικτικού περιβάλλοντος για την αντιμετώπιση αυτών των παραγόντων και να εξετάσουν τα πιθανά οφέλη από την κατασκευή μιας ισχυρής ομάδας που συνεργάζεται για τον εντοπισμό και την αντιμετώπιση αυτών των ζητημάτων.</a:t>
            </a:r>
            <a:endParaRPr b="0" i="0" sz="1400" u="none" cap="none" strike="noStrike">
              <a:solidFill>
                <a:schemeClr val="dk1"/>
              </a:solidFill>
              <a:latin typeface="Raleway"/>
              <a:ea typeface="Raleway"/>
              <a:cs typeface="Raleway"/>
              <a:sym typeface="Raleway"/>
            </a:endParaRPr>
          </a:p>
        </p:txBody>
      </p:sp>
      <p:sp>
        <p:nvSpPr>
          <p:cNvPr id="1296" name="Google Shape;1296;g2523351e7b7_37_71"/>
          <p:cNvSpPr txBox="1"/>
          <p:nvPr/>
        </p:nvSpPr>
        <p:spPr>
          <a:xfrm>
            <a:off x="941574" y="1342400"/>
            <a:ext cx="443170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297" name="Google Shape;1297;g2523351e7b7_37_71"/>
          <p:cNvSpPr txBox="1"/>
          <p:nvPr/>
        </p:nvSpPr>
        <p:spPr>
          <a:xfrm>
            <a:off x="665975" y="47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298" name="Google Shape;1298;g2523351e7b7_37_71"/>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g2523351e7b7_37_71"/>
          <p:cNvSpPr/>
          <p:nvPr/>
        </p:nvSpPr>
        <p:spPr>
          <a:xfrm>
            <a:off x="5979850" y="1927401"/>
            <a:ext cx="1236900" cy="11388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g2523351e7b7_37_71"/>
          <p:cNvSpPr/>
          <p:nvPr/>
        </p:nvSpPr>
        <p:spPr>
          <a:xfrm>
            <a:off x="5936775" y="1980536"/>
            <a:ext cx="1236900" cy="1138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g2523351e7b7_37_71"/>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2" name="Google Shape;1302;g2523351e7b7_37_71"/>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6" name="Shape 1306"/>
        <p:cNvGrpSpPr/>
        <p:nvPr/>
      </p:nvGrpSpPr>
      <p:grpSpPr>
        <a:xfrm>
          <a:off x="0" y="0"/>
          <a:ext cx="0" cy="0"/>
          <a:chOff x="0" y="0"/>
          <a:chExt cx="0" cy="0"/>
        </a:xfrm>
      </p:grpSpPr>
      <p:pic>
        <p:nvPicPr>
          <p:cNvPr id="1307" name="Google Shape;1307;g2523351e7b7_37_87"/>
          <p:cNvPicPr preferRelativeResize="0"/>
          <p:nvPr/>
        </p:nvPicPr>
        <p:blipFill rotWithShape="1">
          <a:blip r:embed="rId3">
            <a:alphaModFix/>
          </a:blip>
          <a:srcRect b="0" l="0" r="0" t="0"/>
          <a:stretch/>
        </p:blipFill>
        <p:spPr>
          <a:xfrm>
            <a:off x="0" y="0"/>
            <a:ext cx="9144001" cy="1493700"/>
          </a:xfrm>
          <a:prstGeom prst="rect">
            <a:avLst/>
          </a:prstGeom>
          <a:noFill/>
          <a:ln>
            <a:noFill/>
          </a:ln>
        </p:spPr>
      </p:pic>
      <p:sp>
        <p:nvSpPr>
          <p:cNvPr id="1308" name="Google Shape;1308;g2523351e7b7_37_87"/>
          <p:cNvSpPr txBox="1"/>
          <p:nvPr/>
        </p:nvSpPr>
        <p:spPr>
          <a:xfrm>
            <a:off x="865374" y="198075"/>
            <a:ext cx="7428625"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309" name="Google Shape;1309;g2523351e7b7_37_87"/>
          <p:cNvSpPr txBox="1"/>
          <p:nvPr/>
        </p:nvSpPr>
        <p:spPr>
          <a:xfrm>
            <a:off x="742175" y="1992425"/>
            <a:ext cx="4413900" cy="290999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Χρησιμοποιώντας τις κάρτες προβληματικών καταστάσεων με αυτόν τον τρόπο, μπορείτε να εμπλέξετε τους παίκτες σε </a:t>
            </a:r>
            <a:r>
              <a:rPr b="1" i="0" lang="lv-LV" sz="1400" u="none" cap="none" strike="noStrike">
                <a:solidFill>
                  <a:schemeClr val="dk1"/>
                </a:solidFill>
                <a:latin typeface="Raleway"/>
                <a:ea typeface="Raleway"/>
                <a:cs typeface="Raleway"/>
                <a:sym typeface="Raleway"/>
              </a:rPr>
              <a:t>μια εποικοδομητική συζήτηση </a:t>
            </a:r>
            <a:r>
              <a:rPr b="0" i="0" lang="lv-LV" sz="1400" u="none" cap="none" strike="noStrike">
                <a:solidFill>
                  <a:schemeClr val="dk1"/>
                </a:solidFill>
                <a:latin typeface="Raleway"/>
                <a:ea typeface="Raleway"/>
                <a:cs typeface="Raleway"/>
                <a:sym typeface="Raleway"/>
              </a:rPr>
              <a:t>για οργανωτικούς παράγοντες, να τους προσφέρετε την ευκαιρία να διατυπώσουν δημιουργικές λύσεις και να καλλιεργήσουν ένα αίσθημα ομαδικότητας και συνεργασίας. Ενθαρρύνοντάς τους να συνεργαστούν για την εντοπισμό και αντιμετώπιση αυτών των ζητημάτων με τρόπο που είναι ωφέλιμος για όλους στον χώρο εργασίας.</a:t>
            </a:r>
            <a:endParaRPr/>
          </a:p>
        </p:txBody>
      </p:sp>
      <p:sp>
        <p:nvSpPr>
          <p:cNvPr id="1310" name="Google Shape;1310;g2523351e7b7_37_87"/>
          <p:cNvSpPr txBox="1"/>
          <p:nvPr/>
        </p:nvSpPr>
        <p:spPr>
          <a:xfrm>
            <a:off x="865374" y="1493700"/>
            <a:ext cx="441389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311" name="Google Shape;1311;g2523351e7b7_37_87"/>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312" name="Google Shape;1312;g2523351e7b7_37_87"/>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g2523351e7b7_37_87"/>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g2523351e7b7_37_87"/>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g2523351e7b7_37_87"/>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6" name="Google Shape;1316;g2523351e7b7_37_87"/>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0" name="Shape 1320"/>
        <p:cNvGrpSpPr/>
        <p:nvPr/>
      </p:nvGrpSpPr>
      <p:grpSpPr>
        <a:xfrm>
          <a:off x="0" y="0"/>
          <a:ext cx="0" cy="0"/>
          <a:chOff x="0" y="0"/>
          <a:chExt cx="0" cy="0"/>
        </a:xfrm>
      </p:grpSpPr>
      <p:sp>
        <p:nvSpPr>
          <p:cNvPr id="1321" name="Google Shape;1321;g2523351e7b7_37_100"/>
          <p:cNvSpPr txBox="1"/>
          <p:nvPr/>
        </p:nvSpPr>
        <p:spPr>
          <a:xfrm>
            <a:off x="794000" y="1848050"/>
            <a:ext cx="3837600" cy="305157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Ποιους βασικούς οργανωτικούς παράγοντες εντοπίσατε κατά τη διάρκεια του παιχνιδιού που συμβάλλουν στη βία ή τον εκφοβισμό στο χώρο εργασίας; </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Μπορείτε να μοιραστείτε ένα παράδειγμα από το παιχνίδι, όπου ένας οργανωτικός παράγοντας οδήγησε άμεσα ή έμμεσα σε μια δύσκολη κατάσταση που περιλαμβάνει βία ή εκφοβισμό; </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Πώς πιστεύετε ότι η αντιμετώπιση αυτών των οργανωτικών παραγόντων μπορεί να συμβάλλει στην πρόληψη ή τη μείωση της εμφάνισης βίας στο χώρο εργασίας;</a:t>
            </a:r>
            <a:endParaRPr b="0" i="0" sz="1400" u="none" cap="none" strike="noStrike">
              <a:solidFill>
                <a:schemeClr val="dk1"/>
              </a:solidFill>
              <a:latin typeface="Raleway"/>
              <a:ea typeface="Raleway"/>
              <a:cs typeface="Raleway"/>
              <a:sym typeface="Raleway"/>
            </a:endParaRPr>
          </a:p>
        </p:txBody>
      </p:sp>
      <p:sp>
        <p:nvSpPr>
          <p:cNvPr id="1322" name="Google Shape;1322;g2523351e7b7_37_100"/>
          <p:cNvSpPr txBox="1"/>
          <p:nvPr/>
        </p:nvSpPr>
        <p:spPr>
          <a:xfrm>
            <a:off x="794000" y="13854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1323" name="Google Shape;1323;g2523351e7b7_37_100"/>
          <p:cNvSpPr txBox="1"/>
          <p:nvPr/>
        </p:nvSpPr>
        <p:spPr>
          <a:xfrm>
            <a:off x="5078175" y="1866925"/>
            <a:ext cx="3638330" cy="270070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Το παιχνίδι σάς έκανε να αλλάξετε άποψη σχετικά με τον ρόλο των οργανωτικών παραγόντων στη διαμόρφωση του εργασιακού περιβάλλοντος; Εάν ναι, με ποιους τρόπους; </a:t>
            </a:r>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Ποιοι οργανωτικοί παράγοντες κρίνετε ότι είναι πιο σημαντικό να αντιμετωπιστούν, ώστε να καταστεί ο χώρος εργασίας πιο συμπεριληπτικός και ασφαλής;</a:t>
            </a:r>
            <a:endParaRPr b="0" i="0" sz="1500" u="none" cap="none" strike="noStrike">
              <a:solidFill>
                <a:schemeClr val="dk1"/>
              </a:solidFill>
              <a:latin typeface="Raleway"/>
              <a:ea typeface="Raleway"/>
              <a:cs typeface="Raleway"/>
              <a:sym typeface="Raleway"/>
            </a:endParaRPr>
          </a:p>
        </p:txBody>
      </p:sp>
      <p:grpSp>
        <p:nvGrpSpPr>
          <p:cNvPr id="1324" name="Google Shape;1324;g2523351e7b7_37_100"/>
          <p:cNvGrpSpPr/>
          <p:nvPr/>
        </p:nvGrpSpPr>
        <p:grpSpPr>
          <a:xfrm>
            <a:off x="503695" y="1924031"/>
            <a:ext cx="290237" cy="321991"/>
            <a:chOff x="534570" y="3018006"/>
            <a:chExt cx="290237" cy="321991"/>
          </a:xfrm>
        </p:grpSpPr>
        <p:sp>
          <p:nvSpPr>
            <p:cNvPr id="1325" name="Google Shape;1325;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7" name="Google Shape;1327;g2523351e7b7_37_100"/>
          <p:cNvGrpSpPr/>
          <p:nvPr/>
        </p:nvGrpSpPr>
        <p:grpSpPr>
          <a:xfrm>
            <a:off x="503695" y="2917231"/>
            <a:ext cx="290237" cy="321991"/>
            <a:chOff x="534570" y="3018006"/>
            <a:chExt cx="290237" cy="321991"/>
          </a:xfrm>
        </p:grpSpPr>
        <p:sp>
          <p:nvSpPr>
            <p:cNvPr id="1328" name="Google Shape;1328;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0" name="Google Shape;1330;g2523351e7b7_37_100"/>
          <p:cNvGrpSpPr/>
          <p:nvPr/>
        </p:nvGrpSpPr>
        <p:grpSpPr>
          <a:xfrm>
            <a:off x="4787870" y="2046613"/>
            <a:ext cx="290237" cy="321991"/>
            <a:chOff x="534570" y="3018006"/>
            <a:chExt cx="290237" cy="321991"/>
          </a:xfrm>
        </p:grpSpPr>
        <p:sp>
          <p:nvSpPr>
            <p:cNvPr id="1331" name="Google Shape;1331;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3" name="Google Shape;1333;g2523351e7b7_37_100"/>
          <p:cNvGrpSpPr/>
          <p:nvPr/>
        </p:nvGrpSpPr>
        <p:grpSpPr>
          <a:xfrm>
            <a:off x="4787870" y="3425796"/>
            <a:ext cx="290237" cy="321991"/>
            <a:chOff x="534570" y="3018006"/>
            <a:chExt cx="290237" cy="321991"/>
          </a:xfrm>
        </p:grpSpPr>
        <p:sp>
          <p:nvSpPr>
            <p:cNvPr id="1334" name="Google Shape;1334;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6" name="Google Shape;1336;g2523351e7b7_37_100"/>
          <p:cNvGrpSpPr/>
          <p:nvPr/>
        </p:nvGrpSpPr>
        <p:grpSpPr>
          <a:xfrm>
            <a:off x="427495" y="4036931"/>
            <a:ext cx="290237" cy="321991"/>
            <a:chOff x="534570" y="3018006"/>
            <a:chExt cx="290237" cy="321991"/>
          </a:xfrm>
        </p:grpSpPr>
        <p:sp>
          <p:nvSpPr>
            <p:cNvPr id="1337" name="Google Shape;1337;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39" name="Google Shape;1339;g2523351e7b7_37_100"/>
          <p:cNvPicPr preferRelativeResize="0"/>
          <p:nvPr/>
        </p:nvPicPr>
        <p:blipFill rotWithShape="1">
          <a:blip r:embed="rId3">
            <a:alphaModFix/>
          </a:blip>
          <a:srcRect b="0" l="0" r="0" t="0"/>
          <a:stretch/>
        </p:blipFill>
        <p:spPr>
          <a:xfrm>
            <a:off x="0" y="-3850"/>
            <a:ext cx="9144001" cy="1346063"/>
          </a:xfrm>
          <a:prstGeom prst="rect">
            <a:avLst/>
          </a:prstGeom>
          <a:noFill/>
          <a:ln>
            <a:noFill/>
          </a:ln>
        </p:spPr>
      </p:pic>
      <p:sp>
        <p:nvSpPr>
          <p:cNvPr id="1340" name="Google Shape;1340;g2523351e7b7_37_100"/>
          <p:cNvSpPr txBox="1"/>
          <p:nvPr/>
        </p:nvSpPr>
        <p:spPr>
          <a:xfrm>
            <a:off x="7891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341" name="Google Shape;1341;g2523351e7b7_37_100"/>
          <p:cNvSpPr txBox="1"/>
          <p:nvPr/>
        </p:nvSpPr>
        <p:spPr>
          <a:xfrm>
            <a:off x="5135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f1b987787_1_133"/>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49" name="Google Shape;249;g27f1b987787_1_133"/>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50" name="Google Shape;250;g27f1b987787_1_133"/>
          <p:cNvSpPr txBox="1"/>
          <p:nvPr/>
        </p:nvSpPr>
        <p:spPr>
          <a:xfrm>
            <a:off x="464100" y="1154425"/>
            <a:ext cx="7201974"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κάρτες προβληματικών καταστάσεων και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κάρτες λύσεων, χωρισμένες σε τέσσερις ομάδες λύσεων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251" name="Google Shape;251;g27f1b987787_1_133"/>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2" name="Google Shape;252;g27f1b987787_1_133"/>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3" name="Google Shape;253;g27f1b987787_1_133"/>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4" name="Google Shape;254;g27f1b987787_1_133"/>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5" name="Google Shape;255;g27f1b987787_1_133"/>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6" name="Google Shape;256;g27f1b987787_1_133"/>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7" name="Google Shape;257;g27f1b987787_1_133"/>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8" name="Google Shape;258;g27f1b987787_1_133"/>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9" name="Google Shape;259;g27f1b987787_1_133"/>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0" name="Google Shape;260;g27f1b987787_1_133"/>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1" name="Google Shape;261;g27f1b987787_1_133"/>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2" name="Google Shape;262;g27f1b987787_1_133"/>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3" name="Google Shape;263;g27f1b987787_1_133"/>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64" name="Google Shape;264;g27f1b987787_1_133"/>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Στρατηγικές Σκέψης</a:t>
            </a:r>
            <a:endParaRPr b="1" i="0" sz="1000" u="none" cap="none" strike="noStrike">
              <a:solidFill>
                <a:srgbClr val="674EA7"/>
              </a:solidFill>
              <a:latin typeface="Arial"/>
              <a:ea typeface="Arial"/>
              <a:cs typeface="Arial"/>
              <a:sym typeface="Arial"/>
            </a:endParaRPr>
          </a:p>
        </p:txBody>
      </p:sp>
      <p:sp>
        <p:nvSpPr>
          <p:cNvPr id="265" name="Google Shape;265;g27f1b987787_1_133"/>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Στρατηγικές Συνομιλίας</a:t>
            </a:r>
            <a:endParaRPr b="1" i="0" sz="1000" u="none" cap="none" strike="noStrike">
              <a:solidFill>
                <a:srgbClr val="6AA84F"/>
              </a:solidFill>
              <a:latin typeface="Arial"/>
              <a:ea typeface="Arial"/>
              <a:cs typeface="Arial"/>
              <a:sym typeface="Arial"/>
            </a:endParaRPr>
          </a:p>
        </p:txBody>
      </p:sp>
      <p:sp>
        <p:nvSpPr>
          <p:cNvPr id="266" name="Google Shape;266;g27f1b987787_1_133"/>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Στρατηγικές Δράσης</a:t>
            </a:r>
            <a:endParaRPr b="1" i="0" sz="1000" u="none" cap="none" strike="noStrike">
              <a:solidFill>
                <a:srgbClr val="E69138"/>
              </a:solidFill>
              <a:latin typeface="Arial"/>
              <a:ea typeface="Arial"/>
              <a:cs typeface="Arial"/>
              <a:sym typeface="Arial"/>
            </a:endParaRPr>
          </a:p>
        </p:txBody>
      </p:sp>
      <p:pic>
        <p:nvPicPr>
          <p:cNvPr id="267" name="Google Shape;267;g27f1b987787_1_133"/>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8" name="Google Shape;268;g27f1b987787_1_133"/>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9" name="Google Shape;269;g27f1b987787_1_133"/>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70" name="Google Shape;270;g27f1b987787_1_133"/>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Στρατηγικές Ηρεμίας</a:t>
            </a:r>
            <a:endParaRPr b="1" i="0" sz="1000" u="none" cap="none" strike="noStrike">
              <a:solidFill>
                <a:srgbClr val="1EAEAE"/>
              </a:solidFill>
              <a:latin typeface="Arial"/>
              <a:ea typeface="Arial"/>
              <a:cs typeface="Arial"/>
              <a:sym typeface="Arial"/>
            </a:endParaRPr>
          </a:p>
        </p:txBody>
      </p:sp>
      <p:sp>
        <p:nvSpPr>
          <p:cNvPr id="271" name="Google Shape;271;g27f1b987787_1_133"/>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Ιστορίες</a:t>
            </a:r>
            <a:endParaRPr b="1" i="0" sz="1000" u="none" cap="none" strike="noStrike">
              <a:solidFill>
                <a:srgbClr val="0B5394"/>
              </a:solidFill>
              <a:latin typeface="Arial"/>
              <a:ea typeface="Arial"/>
              <a:cs typeface="Arial"/>
              <a:sym typeface="Arial"/>
            </a:endParaRPr>
          </a:p>
        </p:txBody>
      </p:sp>
      <p:pic>
        <p:nvPicPr>
          <p:cNvPr id="272" name="Google Shape;272;g27f1b987787_1_133"/>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3" name="Google Shape;273;g27f1b987787_1_133"/>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4" name="Google Shape;274;g27f1b987787_1_133"/>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5" name="Google Shape;275;g27f1b987787_1_133"/>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6" name="Google Shape;276;g27f1b987787_1_133"/>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77" name="Google Shape;277;g27f1b987787_1_133"/>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lv-LV" sz="2000" u="none" cap="none" strike="noStrike">
                <a:solidFill>
                  <a:srgbClr val="FFFFFF"/>
                </a:solidFill>
                <a:latin typeface="Raleway"/>
                <a:ea typeface="Raleway"/>
                <a:cs typeface="Raleway"/>
                <a:sym typeface="Raleway"/>
              </a:rPr>
              <a:t>Το παιχνίδι </a:t>
            </a:r>
            <a:r>
              <a:rPr b="1" i="0" lang="lv-LV" sz="2000" u="none" cap="none" strike="noStrike">
                <a:solidFill>
                  <a:srgbClr val="FFFFFF"/>
                </a:solidFill>
                <a:latin typeface="Raleway"/>
                <a:ea typeface="Raleway"/>
                <a:cs typeface="Raleway"/>
                <a:sym typeface="Raleway"/>
              </a:rPr>
              <a:t>"Recognize and Act" αποτελείται από:</a:t>
            </a:r>
            <a:endParaRPr b="1" i="0" sz="2000" u="none" cap="none" strike="noStrike">
              <a:solidFill>
                <a:srgbClr val="FFFFFF"/>
              </a:solidFill>
              <a:latin typeface="Raleway"/>
              <a:ea typeface="Raleway"/>
              <a:cs typeface="Raleway"/>
              <a:sym typeface="Raleway"/>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5" name="Shape 1345"/>
        <p:cNvGrpSpPr/>
        <p:nvPr/>
      </p:nvGrpSpPr>
      <p:grpSpPr>
        <a:xfrm>
          <a:off x="0" y="0"/>
          <a:ext cx="0" cy="0"/>
          <a:chOff x="0" y="0"/>
          <a:chExt cx="0" cy="0"/>
        </a:xfrm>
      </p:grpSpPr>
      <p:sp>
        <p:nvSpPr>
          <p:cNvPr id="1346" name="Google Shape;1346;g2523351e7b7_37_124"/>
          <p:cNvSpPr txBox="1"/>
          <p:nvPr/>
        </p:nvSpPr>
        <p:spPr>
          <a:xfrm>
            <a:off x="870200" y="1771850"/>
            <a:ext cx="3837600" cy="343937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Βασιζόμενοι στην εμπειρία σας από το παιχνίδι, ποια μέτρα θεωρείτε ότι μπορούν να υιοθετήσουν οι οργανισμοί για να αντιμετωπίσουν προληπτικά αυτούς τους παράγοντες και να μειώσουν τον κίνδυνο βίας στο χώρο εργασίας;</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Μπορείτε να μας πείτε για προσωπικές εμπειρίες ή παρατηρήσεις που έχουν σχέση με τους οργανωτικούς παράγοντες που αναφέρθηκαν κατά τη διάρκεια του παιχνιδιού;</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Πώς πιστεύετε ότι η βελτίωση των οργανωτικών παραγόντων μπορεί να συνδράμει στη δημιουργία μιας πιο υγιούς κουλτούρας εργασίας και στην αυξημένη ευημερία των εργαζομένων;</a:t>
            </a:r>
            <a:endParaRPr b="0" i="0" sz="1400" u="none" cap="none" strike="noStrike">
              <a:solidFill>
                <a:schemeClr val="dk1"/>
              </a:solidFill>
              <a:latin typeface="Raleway"/>
              <a:ea typeface="Raleway"/>
              <a:cs typeface="Raleway"/>
              <a:sym typeface="Raleway"/>
            </a:endParaRPr>
          </a:p>
        </p:txBody>
      </p:sp>
      <p:sp>
        <p:nvSpPr>
          <p:cNvPr id="1347" name="Google Shape;1347;g2523351e7b7_37_124"/>
          <p:cNvSpPr txBox="1"/>
          <p:nvPr/>
        </p:nvSpPr>
        <p:spPr>
          <a:xfrm>
            <a:off x="8702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sp>
        <p:nvSpPr>
          <p:cNvPr id="1348" name="Google Shape;1348;g2523351e7b7_37_124"/>
          <p:cNvSpPr txBox="1"/>
          <p:nvPr/>
        </p:nvSpPr>
        <p:spPr>
          <a:xfrm>
            <a:off x="5154375" y="1790725"/>
            <a:ext cx="3483000" cy="254836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Τι ρόλο πιστεύετε ότι έχουν οι εργαζόμενοι σε διάφορα επίπεδα μέσα στην οργάνωση στον εντοπισμό και την αντιμετώπιση οργανωτικών παραγόντων που συνδέονται με τη βία στον χώρο εργασίας;</a:t>
            </a:r>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Προέκυψαν απροσδόκητες γνώσεις ή συνειδητοποιήσεις σχετικά με τους οργανωτικούς παράγοντες και την επίδρασή τους στη βία στον χώρο εργασίας κατά τη διάρκεια της παρτίδας;</a:t>
            </a:r>
            <a:endParaRPr b="0" i="0" sz="1400" u="none" cap="none" strike="noStrike">
              <a:solidFill>
                <a:schemeClr val="dk1"/>
              </a:solidFill>
              <a:latin typeface="Raleway"/>
              <a:ea typeface="Raleway"/>
              <a:cs typeface="Raleway"/>
              <a:sym typeface="Raleway"/>
            </a:endParaRPr>
          </a:p>
        </p:txBody>
      </p:sp>
      <p:grpSp>
        <p:nvGrpSpPr>
          <p:cNvPr id="1349" name="Google Shape;1349;g2523351e7b7_37_124"/>
          <p:cNvGrpSpPr/>
          <p:nvPr/>
        </p:nvGrpSpPr>
        <p:grpSpPr>
          <a:xfrm>
            <a:off x="579895" y="1923247"/>
            <a:ext cx="290237" cy="321991"/>
            <a:chOff x="534570" y="3018006"/>
            <a:chExt cx="290237" cy="321991"/>
          </a:xfrm>
        </p:grpSpPr>
        <p:sp>
          <p:nvSpPr>
            <p:cNvPr id="1350" name="Google Shape;1350;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2" name="Google Shape;1352;g2523351e7b7_37_124"/>
          <p:cNvGrpSpPr/>
          <p:nvPr/>
        </p:nvGrpSpPr>
        <p:grpSpPr>
          <a:xfrm>
            <a:off x="579895" y="3210249"/>
            <a:ext cx="290237" cy="321991"/>
            <a:chOff x="534570" y="3018006"/>
            <a:chExt cx="290237" cy="321991"/>
          </a:xfrm>
        </p:grpSpPr>
        <p:sp>
          <p:nvSpPr>
            <p:cNvPr id="1353" name="Google Shape;1353;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5" name="Google Shape;1355;g2523351e7b7_37_124"/>
          <p:cNvGrpSpPr/>
          <p:nvPr/>
        </p:nvGrpSpPr>
        <p:grpSpPr>
          <a:xfrm>
            <a:off x="4864070" y="1998693"/>
            <a:ext cx="290237" cy="321991"/>
            <a:chOff x="534570" y="3018006"/>
            <a:chExt cx="290237" cy="321991"/>
          </a:xfrm>
        </p:grpSpPr>
        <p:sp>
          <p:nvSpPr>
            <p:cNvPr id="1356" name="Google Shape;1356;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8" name="Google Shape;1358;g2523351e7b7_37_124"/>
          <p:cNvGrpSpPr/>
          <p:nvPr/>
        </p:nvGrpSpPr>
        <p:grpSpPr>
          <a:xfrm>
            <a:off x="4864070" y="3236475"/>
            <a:ext cx="290237" cy="321991"/>
            <a:chOff x="534570" y="3018006"/>
            <a:chExt cx="290237" cy="321991"/>
          </a:xfrm>
        </p:grpSpPr>
        <p:sp>
          <p:nvSpPr>
            <p:cNvPr id="1359" name="Google Shape;1359;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1" name="Google Shape;1361;g2523351e7b7_37_124"/>
          <p:cNvGrpSpPr/>
          <p:nvPr/>
        </p:nvGrpSpPr>
        <p:grpSpPr>
          <a:xfrm>
            <a:off x="579895" y="4139841"/>
            <a:ext cx="290237" cy="321991"/>
            <a:chOff x="534570" y="3018006"/>
            <a:chExt cx="290237" cy="321991"/>
          </a:xfrm>
        </p:grpSpPr>
        <p:sp>
          <p:nvSpPr>
            <p:cNvPr id="1362" name="Google Shape;1362;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64" name="Google Shape;1364;g2523351e7b7_37_124"/>
          <p:cNvPicPr preferRelativeResize="0"/>
          <p:nvPr/>
        </p:nvPicPr>
        <p:blipFill rotWithShape="1">
          <a:blip r:embed="rId3">
            <a:alphaModFix/>
          </a:blip>
          <a:srcRect b="0" l="0" r="0" t="0"/>
          <a:stretch/>
        </p:blipFill>
        <p:spPr>
          <a:xfrm>
            <a:off x="0" y="-3851"/>
            <a:ext cx="9144001" cy="1408445"/>
          </a:xfrm>
          <a:prstGeom prst="rect">
            <a:avLst/>
          </a:prstGeom>
          <a:noFill/>
          <a:ln>
            <a:noFill/>
          </a:ln>
        </p:spPr>
      </p:pic>
      <p:sp>
        <p:nvSpPr>
          <p:cNvPr id="1365" name="Google Shape;1365;g2523351e7b7_37_124"/>
          <p:cNvSpPr txBox="1"/>
          <p:nvPr/>
        </p:nvSpPr>
        <p:spPr>
          <a:xfrm>
            <a:off x="8653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Οργανωτικοί παράγοντες που σχετίζονται με την έκθεση σε διάφορες μορφές βίας</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366" name="Google Shape;1366;g2523351e7b7_37_124"/>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pic>
        <p:nvPicPr>
          <p:cNvPr id="1371" name="Google Shape;1371;g2523351e7b7_4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372" name="Google Shape;1372;g2523351e7b7_4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 </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Ενότητα</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3900" u="none" cap="none" strike="noStrike">
              <a:solidFill>
                <a:srgbClr val="FFFFFF"/>
              </a:solidFill>
              <a:latin typeface="Arial"/>
              <a:ea typeface="Arial"/>
              <a:cs typeface="Arial"/>
              <a:sym typeface="Arial"/>
            </a:endParaRPr>
          </a:p>
        </p:txBody>
      </p:sp>
      <p:pic>
        <p:nvPicPr>
          <p:cNvPr id="1373" name="Google Shape;1373;g2523351e7b7_4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374" name="Google Shape;1374;g2523351e7b7_4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375" name="Google Shape;1375;g2523351e7b7_4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376" name="Google Shape;1376;g2523351e7b7_4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377" name="Google Shape;1377;g2523351e7b7_4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1" name="Shape 1381"/>
        <p:cNvGrpSpPr/>
        <p:nvPr/>
      </p:nvGrpSpPr>
      <p:grpSpPr>
        <a:xfrm>
          <a:off x="0" y="0"/>
          <a:ext cx="0" cy="0"/>
          <a:chOff x="0" y="0"/>
          <a:chExt cx="0" cy="0"/>
        </a:xfrm>
      </p:grpSpPr>
      <p:pic>
        <p:nvPicPr>
          <p:cNvPr id="1382" name="Google Shape;1382;g2523351e7b7_42_11"/>
          <p:cNvPicPr preferRelativeResize="0"/>
          <p:nvPr/>
        </p:nvPicPr>
        <p:blipFill rotWithShape="1">
          <a:blip r:embed="rId3">
            <a:alphaModFix/>
          </a:blip>
          <a:srcRect b="0" l="0" r="0" t="0"/>
          <a:stretch/>
        </p:blipFill>
        <p:spPr>
          <a:xfrm>
            <a:off x="0" y="0"/>
            <a:ext cx="9144001" cy="1555487"/>
          </a:xfrm>
          <a:prstGeom prst="rect">
            <a:avLst/>
          </a:prstGeom>
          <a:noFill/>
          <a:ln>
            <a:noFill/>
          </a:ln>
        </p:spPr>
      </p:pic>
      <p:sp>
        <p:nvSpPr>
          <p:cNvPr id="1383" name="Google Shape;1383;g2523351e7b7_42_11"/>
          <p:cNvSpPr txBox="1"/>
          <p:nvPr/>
        </p:nvSpPr>
        <p:spPr>
          <a:xfrm>
            <a:off x="0" y="963688"/>
            <a:ext cx="9143875"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4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4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384" name="Google Shape;1384;g2523351e7b7_42_11"/>
          <p:cNvSpPr txBox="1"/>
          <p:nvPr/>
        </p:nvSpPr>
        <p:spPr>
          <a:xfrm>
            <a:off x="742175" y="1992425"/>
            <a:ext cx="46815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Πριν παίξετε το παιχνίδι, ετοιμάστε ένα σετ καρτών με προβληματικές καταστάσεις που σχετίζονται με προκλητικές συζητήσεις στο χώρο εργασίας.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Για παράδειγμα, μια κάρτα μπορεί να περιγράφει μια κατάσταση στην οποία ένας υπάλληλος είναι επιθετικός ή μια κατάσταση στην οποία ένας συνάδελφος αρνείται να συνεργαστεί ή είναι δύσκολο να επικοινωνήσει.</a:t>
            </a:r>
            <a:endParaRPr b="0" i="0" sz="1500" u="none" cap="none" strike="noStrike">
              <a:solidFill>
                <a:schemeClr val="dk1"/>
              </a:solidFill>
              <a:latin typeface="Raleway"/>
              <a:ea typeface="Raleway"/>
              <a:cs typeface="Raleway"/>
              <a:sym typeface="Raleway"/>
            </a:endParaRPr>
          </a:p>
        </p:txBody>
      </p:sp>
      <p:sp>
        <p:nvSpPr>
          <p:cNvPr id="1385" name="Google Shape;1385;g2523351e7b7_42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pic>
        <p:nvPicPr>
          <p:cNvPr id="1386" name="Google Shape;1386;g2523351e7b7_42_11"/>
          <p:cNvPicPr preferRelativeResize="0"/>
          <p:nvPr/>
        </p:nvPicPr>
        <p:blipFill rotWithShape="1">
          <a:blip r:embed="rId4">
            <a:alphaModFix/>
          </a:blip>
          <a:srcRect b="0" l="0" r="16443" t="0"/>
          <a:stretch/>
        </p:blipFill>
        <p:spPr>
          <a:xfrm>
            <a:off x="6572250" y="1325688"/>
            <a:ext cx="2571750" cy="1273500"/>
          </a:xfrm>
          <a:prstGeom prst="rect">
            <a:avLst/>
          </a:prstGeom>
          <a:noFill/>
          <a:ln>
            <a:noFill/>
          </a:ln>
        </p:spPr>
      </p:pic>
      <p:pic>
        <p:nvPicPr>
          <p:cNvPr id="1387" name="Google Shape;1387;g2523351e7b7_42_11"/>
          <p:cNvPicPr preferRelativeResize="0"/>
          <p:nvPr/>
        </p:nvPicPr>
        <p:blipFill rotWithShape="1">
          <a:blip r:embed="rId5">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88" name="Google Shape;1388;g2523351e7b7_42_11"/>
          <p:cNvPicPr preferRelativeResize="0"/>
          <p:nvPr/>
        </p:nvPicPr>
        <p:blipFill rotWithShape="1">
          <a:blip r:embed="rId5">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89" name="Google Shape;1389;g2523351e7b7_42_11"/>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390" name="Google Shape;1390;g2523351e7b7_42_11"/>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4" name="Shape 1394"/>
        <p:cNvGrpSpPr/>
        <p:nvPr/>
      </p:nvGrpSpPr>
      <p:grpSpPr>
        <a:xfrm>
          <a:off x="0" y="0"/>
          <a:ext cx="0" cy="0"/>
          <a:chOff x="0" y="0"/>
          <a:chExt cx="0" cy="0"/>
        </a:xfrm>
      </p:grpSpPr>
      <p:pic>
        <p:nvPicPr>
          <p:cNvPr id="1395" name="Google Shape;1395;g2523351e7b7_42_26"/>
          <p:cNvPicPr preferRelativeResize="0"/>
          <p:nvPr/>
        </p:nvPicPr>
        <p:blipFill rotWithShape="1">
          <a:blip r:embed="rId3">
            <a:alphaModFix/>
          </a:blip>
          <a:srcRect b="0" l="0" r="0" t="0"/>
          <a:stretch/>
        </p:blipFill>
        <p:spPr>
          <a:xfrm>
            <a:off x="0" y="-9427"/>
            <a:ext cx="9144001" cy="1367149"/>
          </a:xfrm>
          <a:prstGeom prst="rect">
            <a:avLst/>
          </a:prstGeom>
          <a:noFill/>
          <a:ln>
            <a:noFill/>
          </a:ln>
        </p:spPr>
      </p:pic>
      <p:sp>
        <p:nvSpPr>
          <p:cNvPr id="1396" name="Google Shape;1396;g2523351e7b7_42_26"/>
          <p:cNvSpPr txBox="1"/>
          <p:nvPr/>
        </p:nvSpPr>
        <p:spPr>
          <a:xfrm>
            <a:off x="339364" y="870206"/>
            <a:ext cx="9426679"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4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4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1397" name="Google Shape;1397;g2523351e7b7_42_26"/>
          <p:cNvSpPr txBox="1"/>
          <p:nvPr/>
        </p:nvSpPr>
        <p:spPr>
          <a:xfrm>
            <a:off x="742175" y="1992425"/>
            <a:ext cx="42636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Χωρίστε τους παίκτες σε ζευγάρια ή μικρές ομάδες και διανείμετε τις κάρτες με τις προβληματικές καταστάσεις ισόμερα μεταξύ τους.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Δώστε οδηγίες στους παίκτες να διαβάσουν τις κάρτες τους και να εντοπίσουν την συγκεκριμένη πρόκληση που αναφέρεται στο σενάριο.</a:t>
            </a:r>
            <a:endParaRPr b="1" i="0" sz="1500" u="none" cap="none" strike="noStrike">
              <a:solidFill>
                <a:schemeClr val="dk1"/>
              </a:solidFill>
              <a:latin typeface="Raleway"/>
              <a:ea typeface="Raleway"/>
              <a:cs typeface="Raleway"/>
              <a:sym typeface="Raleway"/>
            </a:endParaRPr>
          </a:p>
        </p:txBody>
      </p:sp>
      <p:sp>
        <p:nvSpPr>
          <p:cNvPr id="1398" name="Google Shape;1398;g2523351e7b7_42_26"/>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1399" name="Google Shape;1399;g2523351e7b7_42_26"/>
          <p:cNvGrpSpPr/>
          <p:nvPr/>
        </p:nvGrpSpPr>
        <p:grpSpPr>
          <a:xfrm>
            <a:off x="575070" y="3202431"/>
            <a:ext cx="290237" cy="321991"/>
            <a:chOff x="534570" y="3018006"/>
            <a:chExt cx="290237" cy="321991"/>
          </a:xfrm>
        </p:grpSpPr>
        <p:sp>
          <p:nvSpPr>
            <p:cNvPr id="1400" name="Google Shape;1400;g2523351e7b7_42_2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g2523351e7b7_42_2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2" name="Google Shape;1402;g2523351e7b7_42_26"/>
          <p:cNvSpPr txBox="1"/>
          <p:nvPr/>
        </p:nvSpPr>
        <p:spPr>
          <a:xfrm>
            <a:off x="372958" y="278781"/>
            <a:ext cx="3000000" cy="74581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403" name="Google Shape;1403;g2523351e7b7_42_26"/>
          <p:cNvPicPr preferRelativeResize="0"/>
          <p:nvPr/>
        </p:nvPicPr>
        <p:blipFill rotWithShape="1">
          <a:blip r:embed="rId4">
            <a:alphaModFix/>
          </a:blip>
          <a:srcRect b="0" l="0" r="25946" t="0"/>
          <a:stretch/>
        </p:blipFill>
        <p:spPr>
          <a:xfrm>
            <a:off x="7154750" y="1281150"/>
            <a:ext cx="1989249" cy="1111475"/>
          </a:xfrm>
          <a:prstGeom prst="rect">
            <a:avLst/>
          </a:prstGeom>
          <a:noFill/>
          <a:ln>
            <a:noFill/>
          </a:ln>
        </p:spPr>
      </p:pic>
      <p:pic>
        <p:nvPicPr>
          <p:cNvPr id="1404" name="Google Shape;1404;g2523351e7b7_42_26"/>
          <p:cNvPicPr preferRelativeResize="0"/>
          <p:nvPr/>
        </p:nvPicPr>
        <p:blipFill rotWithShape="1">
          <a:blip r:embed="rId5">
            <a:alphaModFix/>
          </a:blip>
          <a:srcRect b="0" l="0" r="0" t="0"/>
          <a:stretch/>
        </p:blipFill>
        <p:spPr>
          <a:xfrm>
            <a:off x="5831775" y="1992425"/>
            <a:ext cx="996480" cy="2450251"/>
          </a:xfrm>
          <a:prstGeom prst="rect">
            <a:avLst/>
          </a:prstGeom>
          <a:noFill/>
          <a:ln>
            <a:noFill/>
          </a:ln>
        </p:spPr>
      </p:pic>
      <p:pic>
        <p:nvPicPr>
          <p:cNvPr id="1405" name="Google Shape;1405;g2523351e7b7_42_26"/>
          <p:cNvPicPr preferRelativeResize="0"/>
          <p:nvPr/>
        </p:nvPicPr>
        <p:blipFill rotWithShape="1">
          <a:blip r:embed="rId5">
            <a:alphaModFix/>
          </a:blip>
          <a:srcRect b="0" l="0" r="0" t="0"/>
          <a:stretch/>
        </p:blipFill>
        <p:spPr>
          <a:xfrm>
            <a:off x="6987845" y="1992425"/>
            <a:ext cx="996480" cy="2450251"/>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9" name="Shape 1409"/>
        <p:cNvGrpSpPr/>
        <p:nvPr/>
      </p:nvGrpSpPr>
      <p:grpSpPr>
        <a:xfrm>
          <a:off x="0" y="0"/>
          <a:ext cx="0" cy="0"/>
          <a:chOff x="0" y="0"/>
          <a:chExt cx="0" cy="0"/>
        </a:xfrm>
      </p:grpSpPr>
      <p:pic>
        <p:nvPicPr>
          <p:cNvPr id="1410" name="Google Shape;1410;g2523351e7b7_42_40"/>
          <p:cNvPicPr preferRelativeResize="0"/>
          <p:nvPr/>
        </p:nvPicPr>
        <p:blipFill rotWithShape="1">
          <a:blip r:embed="rId3">
            <a:alphaModFix/>
          </a:blip>
          <a:srcRect b="0" l="0" r="0" t="0"/>
          <a:stretch/>
        </p:blipFill>
        <p:spPr>
          <a:xfrm>
            <a:off x="0" y="0"/>
            <a:ext cx="9144001" cy="1508231"/>
          </a:xfrm>
          <a:prstGeom prst="rect">
            <a:avLst/>
          </a:prstGeom>
          <a:noFill/>
          <a:ln>
            <a:noFill/>
          </a:ln>
        </p:spPr>
      </p:pic>
      <p:sp>
        <p:nvSpPr>
          <p:cNvPr id="1411" name="Google Shape;1411;g2523351e7b7_42_40"/>
          <p:cNvSpPr txBox="1"/>
          <p:nvPr/>
        </p:nvSpPr>
        <p:spPr>
          <a:xfrm>
            <a:off x="122549" y="1015139"/>
            <a:ext cx="8672535"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4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400" u="none" cap="none" strike="noStrike">
              <a:solidFill>
                <a:srgbClr val="FFFFFF"/>
              </a:solidFill>
              <a:latin typeface="Arial"/>
              <a:ea typeface="Arial"/>
              <a:cs typeface="Arial"/>
              <a:sym typeface="Arial"/>
            </a:endParaRPr>
          </a:p>
        </p:txBody>
      </p:sp>
      <p:sp>
        <p:nvSpPr>
          <p:cNvPr id="1412" name="Google Shape;1412;g2523351e7b7_42_40"/>
          <p:cNvSpPr txBox="1"/>
          <p:nvPr/>
        </p:nvSpPr>
        <p:spPr>
          <a:xfrm>
            <a:off x="742175" y="1992425"/>
            <a:ext cx="46815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Αφού οι παίκτες εντοπίσουν την πρόκληση, θα πρέπει να επιλέξουν μια κάρτα ομάδας στρατηγικής συνομιλίας από τις κάρτες λύσεων.</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Καθοδηγήστε τους παίκτες να επιλέξουν μία ή περισσότερες στρατηγικές που πιστεύουν πως θα ήταν αποτελεσματικές για την αντιμετώπιση της πρόκλησης που παρουσιάζεται στην κάρτα τους με την προβληματική κατάσταση.</a:t>
            </a:r>
            <a:endParaRPr b="1" i="0" sz="1500" u="none" cap="none" strike="noStrike">
              <a:solidFill>
                <a:schemeClr val="dk1"/>
              </a:solidFill>
              <a:latin typeface="Raleway"/>
              <a:ea typeface="Raleway"/>
              <a:cs typeface="Raleway"/>
              <a:sym typeface="Raleway"/>
            </a:endParaRPr>
          </a:p>
        </p:txBody>
      </p:sp>
      <p:sp>
        <p:nvSpPr>
          <p:cNvPr id="1413" name="Google Shape;1413;g2523351e7b7_42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414" name="Google Shape;1414;g2523351e7b7_42_40"/>
          <p:cNvGrpSpPr/>
          <p:nvPr/>
        </p:nvGrpSpPr>
        <p:grpSpPr>
          <a:xfrm>
            <a:off x="575070" y="3202431"/>
            <a:ext cx="290237" cy="321991"/>
            <a:chOff x="534570" y="3018006"/>
            <a:chExt cx="290237" cy="321991"/>
          </a:xfrm>
        </p:grpSpPr>
        <p:sp>
          <p:nvSpPr>
            <p:cNvPr id="1415" name="Google Shape;1415;g2523351e7b7_42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g2523351e7b7_42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7" name="Google Shape;1417;g2523351e7b7_42_40"/>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418" name="Google Shape;1418;g2523351e7b7_42_40"/>
          <p:cNvPicPr preferRelativeResize="0"/>
          <p:nvPr/>
        </p:nvPicPr>
        <p:blipFill rotWithShape="1">
          <a:blip r:embed="rId4">
            <a:alphaModFix/>
          </a:blip>
          <a:srcRect b="0" l="0" r="25946" t="0"/>
          <a:stretch/>
        </p:blipFill>
        <p:spPr>
          <a:xfrm>
            <a:off x="6882825" y="3524225"/>
            <a:ext cx="2279225" cy="1273500"/>
          </a:xfrm>
          <a:prstGeom prst="rect">
            <a:avLst/>
          </a:prstGeom>
          <a:noFill/>
          <a:ln>
            <a:noFill/>
          </a:ln>
        </p:spPr>
      </p:pic>
      <p:pic>
        <p:nvPicPr>
          <p:cNvPr id="1419" name="Google Shape;1419;g2523351e7b7_42_40"/>
          <p:cNvPicPr preferRelativeResize="0"/>
          <p:nvPr/>
        </p:nvPicPr>
        <p:blipFill rotWithShape="1">
          <a:blip r:embed="rId5">
            <a:alphaModFix/>
          </a:blip>
          <a:srcRect b="0" l="69" r="58" t="0"/>
          <a:stretch/>
        </p:blipFill>
        <p:spPr>
          <a:xfrm>
            <a:off x="7023067" y="17164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20" name="Google Shape;1420;g2523351e7b7_42_40"/>
          <p:cNvPicPr preferRelativeResize="0"/>
          <p:nvPr/>
        </p:nvPicPr>
        <p:blipFill rotWithShape="1">
          <a:blip r:embed="rId5">
            <a:alphaModFix/>
          </a:blip>
          <a:srcRect b="0" l="69" r="58" t="0"/>
          <a:stretch/>
        </p:blipFill>
        <p:spPr>
          <a:xfrm>
            <a:off x="6985086" y="17502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21" name="Google Shape;1421;g2523351e7b7_42_40"/>
          <p:cNvPicPr preferRelativeResize="0"/>
          <p:nvPr/>
        </p:nvPicPr>
        <p:blipFill rotWithShape="1">
          <a:blip r:embed="rId5">
            <a:alphaModFix/>
          </a:blip>
          <a:srcRect b="0" l="69" r="58" t="0"/>
          <a:stretch/>
        </p:blipFill>
        <p:spPr>
          <a:xfrm>
            <a:off x="6942731" y="17962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22" name="Google Shape;1422;g2523351e7b7_42_40"/>
          <p:cNvPicPr preferRelativeResize="0"/>
          <p:nvPr/>
        </p:nvPicPr>
        <p:blipFill rotWithShape="1">
          <a:blip r:embed="rId5">
            <a:alphaModFix/>
          </a:blip>
          <a:srcRect b="0" l="69" r="58" t="0"/>
          <a:stretch/>
        </p:blipFill>
        <p:spPr>
          <a:xfrm>
            <a:off x="6882823" y="18465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23" name="Google Shape;1423;g2523351e7b7_42_40"/>
          <p:cNvPicPr preferRelativeResize="0"/>
          <p:nvPr/>
        </p:nvPicPr>
        <p:blipFill rotWithShape="1">
          <a:blip r:embed="rId6">
            <a:alphaModFix/>
          </a:blip>
          <a:srcRect b="0" l="29" r="18" t="0"/>
          <a:stretch/>
        </p:blipFill>
        <p:spPr>
          <a:xfrm>
            <a:off x="6048549" y="22937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7" name="Shape 1427"/>
        <p:cNvGrpSpPr/>
        <p:nvPr/>
      </p:nvGrpSpPr>
      <p:grpSpPr>
        <a:xfrm>
          <a:off x="0" y="0"/>
          <a:ext cx="0" cy="0"/>
          <a:chOff x="0" y="0"/>
          <a:chExt cx="0" cy="0"/>
        </a:xfrm>
      </p:grpSpPr>
      <p:pic>
        <p:nvPicPr>
          <p:cNvPr id="1428" name="Google Shape;1428;g2523351e7b7_42_57"/>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429" name="Google Shape;1429;g2523351e7b7_42_57"/>
          <p:cNvSpPr txBox="1"/>
          <p:nvPr/>
        </p:nvSpPr>
        <p:spPr>
          <a:xfrm>
            <a:off x="130084" y="765725"/>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430" name="Google Shape;1430;g2523351e7b7_42_57"/>
          <p:cNvSpPr txBox="1"/>
          <p:nvPr/>
        </p:nvSpPr>
        <p:spPr>
          <a:xfrm>
            <a:off x="742175" y="1992425"/>
            <a:ext cx="46815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Μόλις οι παίκτες επιλέξουν τις στρατηγικές τους για τη συνομιλία, δώστε τους οδηγίες να μετακινηθούν στην αίθουσα προπόνησης και να βρουν ένα άλλο ζευγάρι ή μια μικρή ομάδα για να συζητήσουν την προβληματική κατάσταση και τις επιλεγμένες στρατηγικές τους.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Ενθαρρύνετέ τους να ανταλλάξουν ιδέες και προοπτικές και να προσφέρουν ανατροφοδότηση και προτάσεις για βελτίωση.</a:t>
            </a:r>
            <a:endParaRPr b="0" i="0" sz="1500" u="none" cap="none" strike="noStrike">
              <a:solidFill>
                <a:schemeClr val="dk1"/>
              </a:solidFill>
              <a:latin typeface="Raleway"/>
              <a:ea typeface="Raleway"/>
              <a:cs typeface="Raleway"/>
              <a:sym typeface="Raleway"/>
            </a:endParaRPr>
          </a:p>
        </p:txBody>
      </p:sp>
      <p:sp>
        <p:nvSpPr>
          <p:cNvPr id="1431" name="Google Shape;1431;g2523351e7b7_42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432" name="Google Shape;1432;g2523351e7b7_42_57"/>
          <p:cNvGrpSpPr/>
          <p:nvPr/>
        </p:nvGrpSpPr>
        <p:grpSpPr>
          <a:xfrm>
            <a:off x="575070" y="3932348"/>
            <a:ext cx="290237" cy="321991"/>
            <a:chOff x="534570" y="3018006"/>
            <a:chExt cx="290237" cy="321991"/>
          </a:xfrm>
        </p:grpSpPr>
        <p:sp>
          <p:nvSpPr>
            <p:cNvPr id="1433" name="Google Shape;1433;g2523351e7b7_4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g2523351e7b7_4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5" name="Google Shape;1435;g2523351e7b7_42_57"/>
          <p:cNvSpPr txBox="1"/>
          <p:nvPr/>
        </p:nvSpPr>
        <p:spPr>
          <a:xfrm>
            <a:off x="605945" y="18598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436" name="Google Shape;1436;g2523351e7b7_42_57"/>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g2523351e7b7_42_57"/>
          <p:cNvSpPr/>
          <p:nvPr/>
        </p:nvSpPr>
        <p:spPr>
          <a:xfrm>
            <a:off x="5754371" y="1684325"/>
            <a:ext cx="1411200" cy="1321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g2523351e7b7_42_57"/>
          <p:cNvSpPr/>
          <p:nvPr/>
        </p:nvSpPr>
        <p:spPr>
          <a:xfrm>
            <a:off x="5705225" y="1745985"/>
            <a:ext cx="1411200" cy="1321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g2523351e7b7_42_57"/>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0" name="Google Shape;1440;g2523351e7b7_42_57"/>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4" name="Shape 1444"/>
        <p:cNvGrpSpPr/>
        <p:nvPr/>
      </p:nvGrpSpPr>
      <p:grpSpPr>
        <a:xfrm>
          <a:off x="0" y="0"/>
          <a:ext cx="0" cy="0"/>
          <a:chOff x="0" y="0"/>
          <a:chExt cx="0" cy="0"/>
        </a:xfrm>
      </p:grpSpPr>
      <p:pic>
        <p:nvPicPr>
          <p:cNvPr id="1445" name="Google Shape;1445;g2523351e7b7_42_73"/>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46" name="Google Shape;1446;g2523351e7b7_42_73"/>
          <p:cNvSpPr txBox="1"/>
          <p:nvPr/>
        </p:nvSpPr>
        <p:spPr>
          <a:xfrm>
            <a:off x="102325" y="973861"/>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447" name="Google Shape;1447;g2523351e7b7_42_73"/>
          <p:cNvSpPr txBox="1"/>
          <p:nvPr/>
        </p:nvSpPr>
        <p:spPr>
          <a:xfrm>
            <a:off x="742175" y="1992425"/>
            <a:ext cx="46815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Διόρθωση:</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Μόλις οι παίκτες αναγνωρίσουν την πρόκληση που παρουσιάζεται, θα πρέπει να επιλέξουν μια κάρτα στρατηγικής από το σετ των καρτών με λύσεις.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Καθοδηγήστε τους παίκτες να επιλέξουν μία ή περισσότερες στρατηγικές που πιστεύουν ότι θα είναι αποτελεσματικές για την αντιμετώπιση της πρόκλησης που περιγράφεται στην κάρτα της προβληματικής κατάστασης.</a:t>
            </a:r>
            <a:endParaRPr b="1" i="0" sz="1500" u="none" cap="none" strike="noStrike">
              <a:solidFill>
                <a:schemeClr val="dk1"/>
              </a:solidFill>
              <a:latin typeface="Raleway"/>
              <a:ea typeface="Raleway"/>
              <a:cs typeface="Raleway"/>
              <a:sym typeface="Raleway"/>
            </a:endParaRPr>
          </a:p>
        </p:txBody>
      </p:sp>
      <p:sp>
        <p:nvSpPr>
          <p:cNvPr id="1448" name="Google Shape;1448;g2523351e7b7_42_73"/>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449" name="Google Shape;1449;g2523351e7b7_42_73"/>
          <p:cNvGrpSpPr/>
          <p:nvPr/>
        </p:nvGrpSpPr>
        <p:grpSpPr>
          <a:xfrm>
            <a:off x="575070" y="3202431"/>
            <a:ext cx="290237" cy="321991"/>
            <a:chOff x="534570" y="3018006"/>
            <a:chExt cx="290237" cy="321991"/>
          </a:xfrm>
        </p:grpSpPr>
        <p:sp>
          <p:nvSpPr>
            <p:cNvPr id="1450" name="Google Shape;1450;g2523351e7b7_42_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g2523351e7b7_42_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2" name="Google Shape;1452;g2523351e7b7_42_73"/>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453" name="Google Shape;1453;g2523351e7b7_42_73"/>
          <p:cNvPicPr preferRelativeResize="0"/>
          <p:nvPr/>
        </p:nvPicPr>
        <p:blipFill rotWithShape="1">
          <a:blip r:embed="rId4">
            <a:alphaModFix/>
          </a:blip>
          <a:srcRect b="0" l="0" r="25946" t="0"/>
          <a:stretch/>
        </p:blipFill>
        <p:spPr>
          <a:xfrm>
            <a:off x="6864775" y="976350"/>
            <a:ext cx="2279225" cy="1273500"/>
          </a:xfrm>
          <a:prstGeom prst="rect">
            <a:avLst/>
          </a:prstGeom>
          <a:noFill/>
          <a:ln>
            <a:noFill/>
          </a:ln>
        </p:spPr>
      </p:pic>
      <p:pic>
        <p:nvPicPr>
          <p:cNvPr id="1454" name="Google Shape;1454;g2523351e7b7_42_73"/>
          <p:cNvPicPr preferRelativeResize="0"/>
          <p:nvPr/>
        </p:nvPicPr>
        <p:blipFill rotWithShape="1">
          <a:blip r:embed="rId5">
            <a:alphaModFix/>
          </a:blip>
          <a:srcRect b="0" l="69" r="58" t="0"/>
          <a:stretch/>
        </p:blipFill>
        <p:spPr>
          <a:xfrm>
            <a:off x="7023067" y="19450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5" name="Google Shape;1455;g2523351e7b7_42_73"/>
          <p:cNvPicPr preferRelativeResize="0"/>
          <p:nvPr/>
        </p:nvPicPr>
        <p:blipFill rotWithShape="1">
          <a:blip r:embed="rId5">
            <a:alphaModFix/>
          </a:blip>
          <a:srcRect b="0" l="69" r="58" t="0"/>
          <a:stretch/>
        </p:blipFill>
        <p:spPr>
          <a:xfrm>
            <a:off x="6985086" y="19788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6" name="Google Shape;1456;g2523351e7b7_42_73"/>
          <p:cNvPicPr preferRelativeResize="0"/>
          <p:nvPr/>
        </p:nvPicPr>
        <p:blipFill rotWithShape="1">
          <a:blip r:embed="rId5">
            <a:alphaModFix/>
          </a:blip>
          <a:srcRect b="0" l="69" r="58" t="0"/>
          <a:stretch/>
        </p:blipFill>
        <p:spPr>
          <a:xfrm>
            <a:off x="6942731" y="20248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7" name="Google Shape;1457;g2523351e7b7_42_73"/>
          <p:cNvPicPr preferRelativeResize="0"/>
          <p:nvPr/>
        </p:nvPicPr>
        <p:blipFill rotWithShape="1">
          <a:blip r:embed="rId5">
            <a:alphaModFix/>
          </a:blip>
          <a:srcRect b="0" l="69" r="58" t="0"/>
          <a:stretch/>
        </p:blipFill>
        <p:spPr>
          <a:xfrm>
            <a:off x="6882823" y="20751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8" name="Google Shape;1458;g2523351e7b7_42_73"/>
          <p:cNvPicPr preferRelativeResize="0"/>
          <p:nvPr/>
        </p:nvPicPr>
        <p:blipFill rotWithShape="1">
          <a:blip r:embed="rId6">
            <a:alphaModFix/>
          </a:blip>
          <a:srcRect b="0" l="29" r="18" t="0"/>
          <a:stretch/>
        </p:blipFill>
        <p:spPr>
          <a:xfrm>
            <a:off x="6048549" y="25223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2" name="Shape 1462"/>
        <p:cNvGrpSpPr/>
        <p:nvPr/>
      </p:nvGrpSpPr>
      <p:grpSpPr>
        <a:xfrm>
          <a:off x="0" y="0"/>
          <a:ext cx="0" cy="0"/>
          <a:chOff x="0" y="0"/>
          <a:chExt cx="0" cy="0"/>
        </a:xfrm>
      </p:grpSpPr>
      <p:pic>
        <p:nvPicPr>
          <p:cNvPr id="1463" name="Google Shape;1463;g2523351e7b7_42_90"/>
          <p:cNvPicPr preferRelativeResize="0"/>
          <p:nvPr/>
        </p:nvPicPr>
        <p:blipFill rotWithShape="1">
          <a:blip r:embed="rId3">
            <a:alphaModFix/>
          </a:blip>
          <a:srcRect b="0" l="0" r="0" t="0"/>
          <a:stretch/>
        </p:blipFill>
        <p:spPr>
          <a:xfrm>
            <a:off x="0" y="0"/>
            <a:ext cx="9144001" cy="1443349"/>
          </a:xfrm>
          <a:prstGeom prst="rect">
            <a:avLst/>
          </a:prstGeom>
          <a:noFill/>
          <a:ln>
            <a:noFill/>
          </a:ln>
        </p:spPr>
      </p:pic>
      <p:sp>
        <p:nvSpPr>
          <p:cNvPr id="1464" name="Google Shape;1464;g2523351e7b7_42_90"/>
          <p:cNvSpPr txBox="1"/>
          <p:nvPr/>
        </p:nvSpPr>
        <p:spPr>
          <a:xfrm>
            <a:off x="601041" y="1080972"/>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000"/>
              <a:buFont typeface="Arial"/>
              <a:buNone/>
            </a:pPr>
            <a:r>
              <a:t/>
            </a:r>
            <a:endParaRPr b="1" i="0" sz="2000" u="none" cap="none" strike="noStrike">
              <a:solidFill>
                <a:srgbClr val="FFFFFF"/>
              </a:solidFill>
              <a:latin typeface="Raleway"/>
              <a:ea typeface="Raleway"/>
              <a:cs typeface="Raleway"/>
              <a:sym typeface="Raleway"/>
            </a:endParaRPr>
          </a:p>
        </p:txBody>
      </p:sp>
      <p:sp>
        <p:nvSpPr>
          <p:cNvPr id="1465" name="Google Shape;1465;g2523351e7b7_42_90"/>
          <p:cNvSpPr txBox="1"/>
          <p:nvPr/>
        </p:nvSpPr>
        <p:spPr>
          <a:xfrm>
            <a:off x="742175" y="2205175"/>
            <a:ext cx="3738000" cy="204283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Μετά από ένα καθορισμένο χρονικό διάστημα (π.χ. 5-10 λεπτά), ζητήστε από τους παίκτες να αλλάξουν συνεργάτες ή ομάδες και να επαναλάβουν τη διαδικασία με μια διαφορετική κάρτα προβληματικής κατάστασης και ένα νέο σετ στρατηγικών συνομιλίας.</a:t>
            </a:r>
            <a:endParaRPr b="1" i="0" sz="1500" u="none" cap="none" strike="noStrike">
              <a:solidFill>
                <a:schemeClr val="dk1"/>
              </a:solidFill>
              <a:latin typeface="Raleway"/>
              <a:ea typeface="Raleway"/>
              <a:cs typeface="Raleway"/>
              <a:sym typeface="Raleway"/>
            </a:endParaRPr>
          </a:p>
        </p:txBody>
      </p:sp>
      <p:sp>
        <p:nvSpPr>
          <p:cNvPr id="1466" name="Google Shape;1466;g2523351e7b7_42_90"/>
          <p:cNvSpPr txBox="1"/>
          <p:nvPr/>
        </p:nvSpPr>
        <p:spPr>
          <a:xfrm>
            <a:off x="865375" y="17064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1467" name="Google Shape;1467;g2523351e7b7_42_90"/>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468" name="Google Shape;1468;g2523351e7b7_42_90"/>
          <p:cNvPicPr preferRelativeResize="0"/>
          <p:nvPr/>
        </p:nvPicPr>
        <p:blipFill rotWithShape="1">
          <a:blip r:embed="rId4">
            <a:alphaModFix/>
          </a:blip>
          <a:srcRect b="0" l="0" r="25946" t="0"/>
          <a:stretch/>
        </p:blipFill>
        <p:spPr>
          <a:xfrm>
            <a:off x="6864775" y="1052550"/>
            <a:ext cx="2279225" cy="1273500"/>
          </a:xfrm>
          <a:prstGeom prst="rect">
            <a:avLst/>
          </a:prstGeom>
          <a:noFill/>
          <a:ln>
            <a:noFill/>
          </a:ln>
        </p:spPr>
      </p:pic>
      <p:pic>
        <p:nvPicPr>
          <p:cNvPr id="1469" name="Google Shape;1469;g2523351e7b7_42_90"/>
          <p:cNvPicPr preferRelativeResize="0"/>
          <p:nvPr/>
        </p:nvPicPr>
        <p:blipFill rotWithShape="1">
          <a:blip r:embed="rId5">
            <a:alphaModFix/>
          </a:blip>
          <a:srcRect b="0" l="69" r="58" t="0"/>
          <a:stretch/>
        </p:blipFill>
        <p:spPr>
          <a:xfrm>
            <a:off x="7502688" y="2573425"/>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70" name="Google Shape;1470;g2523351e7b7_42_90"/>
          <p:cNvPicPr preferRelativeResize="0"/>
          <p:nvPr/>
        </p:nvPicPr>
        <p:blipFill rotWithShape="1">
          <a:blip r:embed="rId5">
            <a:alphaModFix/>
          </a:blip>
          <a:srcRect b="0" l="69" r="58" t="0"/>
          <a:stretch/>
        </p:blipFill>
        <p:spPr>
          <a:xfrm>
            <a:off x="7467051" y="2605601"/>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71" name="Google Shape;1471;g2523351e7b7_42_90"/>
          <p:cNvPicPr preferRelativeResize="0"/>
          <p:nvPr/>
        </p:nvPicPr>
        <p:blipFill rotWithShape="1">
          <a:blip r:embed="rId5">
            <a:alphaModFix/>
          </a:blip>
          <a:srcRect b="0" l="69" r="58" t="0"/>
          <a:stretch/>
        </p:blipFill>
        <p:spPr>
          <a:xfrm>
            <a:off x="7427310" y="2649360"/>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72" name="Google Shape;1472;g2523351e7b7_42_90"/>
          <p:cNvPicPr preferRelativeResize="0"/>
          <p:nvPr/>
        </p:nvPicPr>
        <p:blipFill rotWithShape="1">
          <a:blip r:embed="rId5">
            <a:alphaModFix/>
          </a:blip>
          <a:srcRect b="0" l="69" r="58" t="0"/>
          <a:stretch/>
        </p:blipFill>
        <p:spPr>
          <a:xfrm>
            <a:off x="7371100" y="2697252"/>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73" name="Google Shape;1473;g2523351e7b7_42_90"/>
          <p:cNvPicPr preferRelativeResize="0"/>
          <p:nvPr/>
        </p:nvPicPr>
        <p:blipFill rotWithShape="1">
          <a:blip r:embed="rId6">
            <a:alphaModFix/>
          </a:blip>
          <a:srcRect b="0" l="58" r="59" t="0"/>
          <a:stretch/>
        </p:blipFill>
        <p:spPr>
          <a:xfrm rot="-423091">
            <a:off x="4927429" y="1913384"/>
            <a:ext cx="1334292" cy="199995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74" name="Google Shape;1474;g2523351e7b7_42_90"/>
          <p:cNvPicPr preferRelativeResize="0"/>
          <p:nvPr/>
        </p:nvPicPr>
        <p:blipFill rotWithShape="1">
          <a:blip r:embed="rId7">
            <a:alphaModFix/>
          </a:blip>
          <a:srcRect b="0" l="29" r="18" t="0"/>
          <a:stretch/>
        </p:blipFill>
        <p:spPr>
          <a:xfrm rot="517318">
            <a:off x="5649912" y="2470685"/>
            <a:ext cx="1304745" cy="2007776"/>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8" name="Shape 1478"/>
        <p:cNvGrpSpPr/>
        <p:nvPr/>
      </p:nvGrpSpPr>
      <p:grpSpPr>
        <a:xfrm>
          <a:off x="0" y="0"/>
          <a:ext cx="0" cy="0"/>
          <a:chOff x="0" y="0"/>
          <a:chExt cx="0" cy="0"/>
        </a:xfrm>
      </p:grpSpPr>
      <p:pic>
        <p:nvPicPr>
          <p:cNvPr id="1479" name="Google Shape;1479;g2523351e7b7_42_105"/>
          <p:cNvPicPr preferRelativeResize="0"/>
          <p:nvPr/>
        </p:nvPicPr>
        <p:blipFill rotWithShape="1">
          <a:blip r:embed="rId3">
            <a:alphaModFix/>
          </a:blip>
          <a:srcRect b="0" l="0" r="0" t="0"/>
          <a:stretch/>
        </p:blipFill>
        <p:spPr>
          <a:xfrm>
            <a:off x="0" y="-1"/>
            <a:ext cx="9144001" cy="1264325"/>
          </a:xfrm>
          <a:prstGeom prst="rect">
            <a:avLst/>
          </a:prstGeom>
          <a:noFill/>
          <a:ln>
            <a:noFill/>
          </a:ln>
        </p:spPr>
      </p:pic>
      <p:sp>
        <p:nvSpPr>
          <p:cNvPr id="1480" name="Google Shape;1480;g2523351e7b7_42_105"/>
          <p:cNvSpPr txBox="1"/>
          <p:nvPr/>
        </p:nvSpPr>
        <p:spPr>
          <a:xfrm>
            <a:off x="102325" y="822594"/>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481" name="Google Shape;1481;g2523351e7b7_42_105"/>
          <p:cNvSpPr txBox="1"/>
          <p:nvPr/>
        </p:nvSpPr>
        <p:spPr>
          <a:xfrm>
            <a:off x="742175" y="1702350"/>
            <a:ext cx="4676496" cy="340551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Το παιχνίδι είναι σχεδιασμένο για το περιβάλλον εργασίας και μπορεί να παιχτεί ατομικά, σε ζευγάρια, σε μικρές ομάδες ή σε μεγαλύτερες ομάδες έως 50 ατόμων.</a:t>
            </a:r>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Δεν είναι απαραίτητη καμία ειδική εκπαίδευση για να συμμετάσχετε - οποιοσδήποτε μπορεί να παίξει.</a:t>
            </a:r>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Προτού ξεκινήσει το παιχνίδι, συνιστάται οι οργανωτές να εξετάσουν και να επιλέξουν τις πιο κατάλληλες κάρτες προβληματικών καταστάσεων και λύσεων ανάλογα με τις συγκεκριμένες ανάγκες και τα ζητήματα του εργασιακού περιβάλλοντος τους.</a:t>
            </a:r>
            <a:endParaRPr b="1" i="0" sz="1400" u="none" cap="none" strike="noStrike">
              <a:solidFill>
                <a:schemeClr val="dk1"/>
              </a:solidFill>
              <a:latin typeface="Raleway"/>
              <a:ea typeface="Raleway"/>
              <a:cs typeface="Raleway"/>
              <a:sym typeface="Raleway"/>
            </a:endParaRPr>
          </a:p>
        </p:txBody>
      </p:sp>
      <p:sp>
        <p:nvSpPr>
          <p:cNvPr id="1482" name="Google Shape;1482;g2523351e7b7_42_105"/>
          <p:cNvSpPr txBox="1"/>
          <p:nvPr/>
        </p:nvSpPr>
        <p:spPr>
          <a:xfrm>
            <a:off x="865375" y="120362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sp>
        <p:nvSpPr>
          <p:cNvPr id="1483" name="Google Shape;1483;g2523351e7b7_42_105"/>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484" name="Google Shape;1484;g2523351e7b7_42_105"/>
          <p:cNvPicPr preferRelativeResize="0"/>
          <p:nvPr/>
        </p:nvPicPr>
        <p:blipFill rotWithShape="1">
          <a:blip r:embed="rId4">
            <a:alphaModFix/>
          </a:blip>
          <a:srcRect b="0" l="0" r="25946" t="0"/>
          <a:stretch/>
        </p:blipFill>
        <p:spPr>
          <a:xfrm>
            <a:off x="6864775" y="900150"/>
            <a:ext cx="2279225" cy="1273500"/>
          </a:xfrm>
          <a:prstGeom prst="rect">
            <a:avLst/>
          </a:prstGeom>
          <a:noFill/>
          <a:ln>
            <a:noFill/>
          </a:ln>
        </p:spPr>
      </p:pic>
      <p:grpSp>
        <p:nvGrpSpPr>
          <p:cNvPr id="1485" name="Google Shape;1485;g2523351e7b7_42_105"/>
          <p:cNvGrpSpPr/>
          <p:nvPr/>
        </p:nvGrpSpPr>
        <p:grpSpPr>
          <a:xfrm>
            <a:off x="575070" y="3152956"/>
            <a:ext cx="290237" cy="321991"/>
            <a:chOff x="534570" y="3018006"/>
            <a:chExt cx="290237" cy="321991"/>
          </a:xfrm>
        </p:grpSpPr>
        <p:sp>
          <p:nvSpPr>
            <p:cNvPr id="1486" name="Google Shape;1486;g2523351e7b7_42_10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g2523351e7b7_42_10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88" name="Google Shape;1488;g2523351e7b7_42_105"/>
          <p:cNvPicPr preferRelativeResize="0"/>
          <p:nvPr/>
        </p:nvPicPr>
        <p:blipFill rotWithShape="1">
          <a:blip r:embed="rId5">
            <a:alphaModFix/>
          </a:blip>
          <a:srcRect b="0" l="0" r="0" t="0"/>
          <a:stretch/>
        </p:blipFill>
        <p:spPr>
          <a:xfrm>
            <a:off x="5681977" y="2342337"/>
            <a:ext cx="768942" cy="1943226"/>
          </a:xfrm>
          <a:prstGeom prst="rect">
            <a:avLst/>
          </a:prstGeom>
          <a:noFill/>
          <a:ln>
            <a:noFill/>
          </a:ln>
        </p:spPr>
      </p:pic>
      <p:pic>
        <p:nvPicPr>
          <p:cNvPr id="1489" name="Google Shape;1489;g2523351e7b7_42_105"/>
          <p:cNvPicPr preferRelativeResize="0"/>
          <p:nvPr/>
        </p:nvPicPr>
        <p:blipFill rotWithShape="1">
          <a:blip r:embed="rId5">
            <a:alphaModFix/>
          </a:blip>
          <a:srcRect b="0" l="0" r="0" t="0"/>
          <a:stretch/>
        </p:blipFill>
        <p:spPr>
          <a:xfrm>
            <a:off x="6714225" y="2012600"/>
            <a:ext cx="397050" cy="1003400"/>
          </a:xfrm>
          <a:prstGeom prst="rect">
            <a:avLst/>
          </a:prstGeom>
          <a:noFill/>
          <a:ln>
            <a:noFill/>
          </a:ln>
        </p:spPr>
      </p:pic>
      <p:pic>
        <p:nvPicPr>
          <p:cNvPr id="1490" name="Google Shape;1490;g2523351e7b7_42_105"/>
          <p:cNvPicPr preferRelativeResize="0"/>
          <p:nvPr/>
        </p:nvPicPr>
        <p:blipFill rotWithShape="1">
          <a:blip r:embed="rId5">
            <a:alphaModFix/>
          </a:blip>
          <a:srcRect b="0" l="0" r="0" t="0"/>
          <a:stretch/>
        </p:blipFill>
        <p:spPr>
          <a:xfrm>
            <a:off x="7690375" y="2400822"/>
            <a:ext cx="928950" cy="2347653"/>
          </a:xfrm>
          <a:prstGeom prst="rect">
            <a:avLst/>
          </a:prstGeom>
          <a:noFill/>
          <a:ln>
            <a:noFill/>
          </a:ln>
        </p:spPr>
      </p:pic>
      <p:pic>
        <p:nvPicPr>
          <p:cNvPr id="1491" name="Google Shape;1491;g2523351e7b7_42_105"/>
          <p:cNvPicPr preferRelativeResize="0"/>
          <p:nvPr/>
        </p:nvPicPr>
        <p:blipFill rotWithShape="1">
          <a:blip r:embed="rId5">
            <a:alphaModFix/>
          </a:blip>
          <a:srcRect b="0" l="0" r="0" t="0"/>
          <a:stretch/>
        </p:blipFill>
        <p:spPr>
          <a:xfrm>
            <a:off x="7202300" y="2012600"/>
            <a:ext cx="397050" cy="10034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5" name="Shape 1495"/>
        <p:cNvGrpSpPr/>
        <p:nvPr/>
      </p:nvGrpSpPr>
      <p:grpSpPr>
        <a:xfrm>
          <a:off x="0" y="0"/>
          <a:ext cx="0" cy="0"/>
          <a:chOff x="0" y="0"/>
          <a:chExt cx="0" cy="0"/>
        </a:xfrm>
      </p:grpSpPr>
      <p:pic>
        <p:nvPicPr>
          <p:cNvPr id="1496" name="Google Shape;1496;g2523351e7b7_42_121"/>
          <p:cNvPicPr preferRelativeResize="0"/>
          <p:nvPr/>
        </p:nvPicPr>
        <p:blipFill rotWithShape="1">
          <a:blip r:embed="rId3">
            <a:alphaModFix/>
          </a:blip>
          <a:srcRect b="0" l="0" r="0" t="0"/>
          <a:stretch/>
        </p:blipFill>
        <p:spPr>
          <a:xfrm>
            <a:off x="0" y="-7650"/>
            <a:ext cx="9144001" cy="1287476"/>
          </a:xfrm>
          <a:prstGeom prst="rect">
            <a:avLst/>
          </a:prstGeom>
          <a:noFill/>
          <a:ln>
            <a:noFill/>
          </a:ln>
        </p:spPr>
      </p:pic>
      <p:sp>
        <p:nvSpPr>
          <p:cNvPr id="1497" name="Google Shape;1497;g2523351e7b7_42_121"/>
          <p:cNvSpPr txBox="1"/>
          <p:nvPr/>
        </p:nvSpPr>
        <p:spPr>
          <a:xfrm>
            <a:off x="177218" y="917146"/>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498" name="Google Shape;1498;g2523351e7b7_42_121"/>
          <p:cNvSpPr txBox="1"/>
          <p:nvPr/>
        </p:nvSpPr>
        <p:spPr>
          <a:xfrm>
            <a:off x="742175" y="1930950"/>
            <a:ext cx="4983142" cy="290999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Αφού όλοι οι παίκτες έχουν ευκαιρία να συζητήσουν ποικίλες προβληματικές καταστάσεις και στρατηγικές συνομιλίας με διάφορους συμμετέχοντες ή ομάδες, συγκεντρώστε όλους ξανά για μια απολογιστική συζήτηση.</a:t>
            </a:r>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400" u="none" cap="none" strike="noStrike">
                <a:solidFill>
                  <a:schemeClr val="dk1"/>
                </a:solidFill>
                <a:latin typeface="Raleway"/>
                <a:ea typeface="Raleway"/>
                <a:cs typeface="Raleway"/>
                <a:sym typeface="Raleway"/>
              </a:rPr>
              <a:t>Προσκαλέστε τους εθελοντές να αναφέρουν τα συμπεράσματα και τα μαθήματα που αποκόμισαν από τις ατομικές και ομαδικές συζητήσεις. Ενθαρρύνετε την ανταλλαγή σχολίων και αναδρομή στις διάφορες μεθόδους και προσεγγίσεις που αποδείχτηκαν χρήσιμες ή όχι για την αντιμετώπιση δύσκολων καταστάσεων συνομιλίας.</a:t>
            </a:r>
            <a:endParaRPr b="0" i="0" sz="1400" u="none" cap="none" strike="noStrike">
              <a:solidFill>
                <a:schemeClr val="dk1"/>
              </a:solidFill>
              <a:latin typeface="Raleway"/>
              <a:ea typeface="Raleway"/>
              <a:cs typeface="Raleway"/>
              <a:sym typeface="Raleway"/>
            </a:endParaRPr>
          </a:p>
        </p:txBody>
      </p:sp>
      <p:sp>
        <p:nvSpPr>
          <p:cNvPr id="1499" name="Google Shape;1499;g2523351e7b7_42_121"/>
          <p:cNvSpPr txBox="1"/>
          <p:nvPr/>
        </p:nvSpPr>
        <p:spPr>
          <a:xfrm>
            <a:off x="865374" y="1432225"/>
            <a:ext cx="440420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500" name="Google Shape;1500;g2523351e7b7_42_121"/>
          <p:cNvSpPr txBox="1"/>
          <p:nvPr/>
        </p:nvSpPr>
        <p:spPr>
          <a:xfrm>
            <a:off x="589775" y="372263"/>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grpSp>
        <p:nvGrpSpPr>
          <p:cNvPr id="1501" name="Google Shape;1501;g2523351e7b7_42_121"/>
          <p:cNvGrpSpPr/>
          <p:nvPr/>
        </p:nvGrpSpPr>
        <p:grpSpPr>
          <a:xfrm>
            <a:off x="575070" y="3381556"/>
            <a:ext cx="290237" cy="321991"/>
            <a:chOff x="534570" y="3018006"/>
            <a:chExt cx="290237" cy="321991"/>
          </a:xfrm>
        </p:grpSpPr>
        <p:sp>
          <p:nvSpPr>
            <p:cNvPr id="1502" name="Google Shape;1502;g2523351e7b7_42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g2523351e7b7_42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4" name="Google Shape;1504;g2523351e7b7_42_121"/>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g2523351e7b7_42_121"/>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g2523351e7b7_42_121"/>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g2523351e7b7_42_121"/>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8" name="Google Shape;1508;g2523351e7b7_42_121"/>
          <p:cNvPicPr preferRelativeResize="0"/>
          <p:nvPr/>
        </p:nvPicPr>
        <p:blipFill rotWithShape="1">
          <a:blip r:embed="rId4">
            <a:alphaModFix/>
          </a:blip>
          <a:srcRect b="0" l="0" r="31082" t="0"/>
          <a:stretch/>
        </p:blipFill>
        <p:spPr>
          <a:xfrm rot="10800000">
            <a:off x="7112321" y="3448787"/>
            <a:ext cx="2031679" cy="1287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4"/>
          <p:cNvSpPr txBox="1"/>
          <p:nvPr/>
        </p:nvSpPr>
        <p:spPr>
          <a:xfrm>
            <a:off x="1525450" y="1601875"/>
            <a:ext cx="6111900" cy="278611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900"/>
              <a:buFont typeface="Arial"/>
              <a:buNone/>
            </a:pPr>
            <a:r>
              <a:rPr b="1" i="0" lang="lv-LV" sz="1900" u="none" cap="none" strike="noStrike">
                <a:solidFill>
                  <a:srgbClr val="6689BA"/>
                </a:solidFill>
                <a:latin typeface="Raleway"/>
                <a:ea typeface="Raleway"/>
                <a:cs typeface="Raleway"/>
                <a:sym typeface="Raleway"/>
              </a:rPr>
              <a:t>Ως εκπαιδευτές, </a:t>
            </a:r>
            <a:r>
              <a:rPr b="0" i="0" lang="lv-LV" sz="1600" u="none" cap="none" strike="noStrike">
                <a:solidFill>
                  <a:srgbClr val="000000"/>
                </a:solidFill>
                <a:latin typeface="Raleway"/>
                <a:ea typeface="Raleway"/>
                <a:cs typeface="Raleway"/>
                <a:sym typeface="Raleway"/>
              </a:rPr>
              <a:t>θα καθοδηγήσετε τους συμμετέχοντες σε διάφορα σενάρια και θα τους ενεργοποιήσετε σε συζητήσεις βάσει της κατάστασης και των καρτών στρατηγικής.</a:t>
            </a:r>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000000"/>
                </a:solidFill>
                <a:latin typeface="Raleway"/>
                <a:ea typeface="Raleway"/>
                <a:cs typeface="Raleway"/>
                <a:sym typeface="Raleway"/>
              </a:rPr>
              <a:t>Αυτή η διαδικασία θα επιτρέψει στους συμμετέχοντες να μάθουν ενεργά και να προβληματιστούν για τις διαφορετικές πτυχές της βίας στο χώρο εργασίας, διευκολύνοντας την κοινή κατανόηση και ενθαρρύνοντας τον ανοιχτό διάλογο για αυτό το κρίσιμο θέμα.</a:t>
            </a:r>
            <a:endParaRPr/>
          </a:p>
        </p:txBody>
      </p:sp>
      <p:pic>
        <p:nvPicPr>
          <p:cNvPr id="283" name="Google Shape;283;p54"/>
          <p:cNvPicPr preferRelativeResize="0"/>
          <p:nvPr/>
        </p:nvPicPr>
        <p:blipFill rotWithShape="1">
          <a:blip r:embed="rId3">
            <a:alphaModFix/>
          </a:blip>
          <a:srcRect b="12898" l="0" r="0" t="0"/>
          <a:stretch/>
        </p:blipFill>
        <p:spPr>
          <a:xfrm>
            <a:off x="5694100" y="3900226"/>
            <a:ext cx="3449901" cy="1243274"/>
          </a:xfrm>
          <a:prstGeom prst="rect">
            <a:avLst/>
          </a:prstGeom>
          <a:noFill/>
          <a:ln>
            <a:noFill/>
          </a:ln>
        </p:spPr>
      </p:pic>
      <p:grpSp>
        <p:nvGrpSpPr>
          <p:cNvPr id="284" name="Google Shape;284;p54"/>
          <p:cNvGrpSpPr/>
          <p:nvPr/>
        </p:nvGrpSpPr>
        <p:grpSpPr>
          <a:xfrm>
            <a:off x="1295470" y="1708643"/>
            <a:ext cx="290237" cy="321991"/>
            <a:chOff x="534570" y="3018006"/>
            <a:chExt cx="290237" cy="321991"/>
          </a:xfrm>
        </p:grpSpPr>
        <p:sp>
          <p:nvSpPr>
            <p:cNvPr id="285" name="Google Shape;285;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7" name="Google Shape;287;p54"/>
          <p:cNvPicPr preferRelativeResize="0"/>
          <p:nvPr/>
        </p:nvPicPr>
        <p:blipFill rotWithShape="1">
          <a:blip r:embed="rId4">
            <a:alphaModFix/>
          </a:blip>
          <a:srcRect b="0" l="0" r="0" t="11948"/>
          <a:stretch/>
        </p:blipFill>
        <p:spPr>
          <a:xfrm>
            <a:off x="0" y="0"/>
            <a:ext cx="9144001" cy="132015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2" name="Shape 1512"/>
        <p:cNvGrpSpPr/>
        <p:nvPr/>
      </p:nvGrpSpPr>
      <p:grpSpPr>
        <a:xfrm>
          <a:off x="0" y="0"/>
          <a:ext cx="0" cy="0"/>
          <a:chOff x="0" y="0"/>
          <a:chExt cx="0" cy="0"/>
        </a:xfrm>
      </p:grpSpPr>
      <p:pic>
        <p:nvPicPr>
          <p:cNvPr id="1513" name="Google Shape;1513;g2523351e7b7_42_137"/>
          <p:cNvPicPr preferRelativeResize="0"/>
          <p:nvPr/>
        </p:nvPicPr>
        <p:blipFill rotWithShape="1">
          <a:blip r:embed="rId3">
            <a:alphaModFix/>
          </a:blip>
          <a:srcRect b="0" l="0" r="0" t="0"/>
          <a:stretch/>
        </p:blipFill>
        <p:spPr>
          <a:xfrm>
            <a:off x="0" y="0"/>
            <a:ext cx="9144001" cy="1432224"/>
          </a:xfrm>
          <a:prstGeom prst="rect">
            <a:avLst/>
          </a:prstGeom>
          <a:noFill/>
          <a:ln>
            <a:noFill/>
          </a:ln>
        </p:spPr>
      </p:pic>
      <p:sp>
        <p:nvSpPr>
          <p:cNvPr id="1514" name="Google Shape;1514;g2523351e7b7_42_137"/>
          <p:cNvSpPr txBox="1"/>
          <p:nvPr/>
        </p:nvSpPr>
        <p:spPr>
          <a:xfrm>
            <a:off x="102325" y="977495"/>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515" name="Google Shape;1515;g2523351e7b7_42_137"/>
          <p:cNvSpPr txBox="1"/>
          <p:nvPr/>
        </p:nvSpPr>
        <p:spPr>
          <a:xfrm>
            <a:off x="742174" y="2294500"/>
            <a:ext cx="4489701" cy="177737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Παροτρύνετε τους παίκτες να αναλύσουν καίρια τους παράγοντες που καθιστούν τις συνομιλίες προκλητικές και να αναζητήσουν τρόπους εφαρμογής διαφορετικών στρατηγικών για την επίλυση των σχετικών προκλήσεων με εποικοδομητικό και προσεκτικό τρόπο.</a:t>
            </a:r>
            <a:endParaRPr b="1" i="0" sz="1500" u="none" cap="none" strike="noStrike">
              <a:solidFill>
                <a:schemeClr val="dk1"/>
              </a:solidFill>
              <a:latin typeface="Raleway"/>
              <a:ea typeface="Raleway"/>
              <a:cs typeface="Raleway"/>
              <a:sym typeface="Raleway"/>
            </a:endParaRPr>
          </a:p>
        </p:txBody>
      </p:sp>
      <p:sp>
        <p:nvSpPr>
          <p:cNvPr id="1516" name="Google Shape;1516;g2523351e7b7_42_137"/>
          <p:cNvSpPr txBox="1"/>
          <p:nvPr/>
        </p:nvSpPr>
        <p:spPr>
          <a:xfrm>
            <a:off x="865375" y="1795775"/>
            <a:ext cx="3980002"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517" name="Google Shape;1517;g2523351e7b7_42_137"/>
          <p:cNvSpPr txBox="1"/>
          <p:nvPr/>
        </p:nvSpPr>
        <p:spPr>
          <a:xfrm>
            <a:off x="589775" y="40211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grpSp>
        <p:nvGrpSpPr>
          <p:cNvPr id="1518" name="Google Shape;1518;g2523351e7b7_42_137"/>
          <p:cNvGrpSpPr/>
          <p:nvPr/>
        </p:nvGrpSpPr>
        <p:grpSpPr>
          <a:xfrm>
            <a:off x="575070" y="2380581"/>
            <a:ext cx="290237" cy="321991"/>
            <a:chOff x="534570" y="3018006"/>
            <a:chExt cx="290237" cy="321991"/>
          </a:xfrm>
        </p:grpSpPr>
        <p:sp>
          <p:nvSpPr>
            <p:cNvPr id="1519" name="Google Shape;1519;g2523351e7b7_42_13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g2523351e7b7_42_13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1" name="Google Shape;1521;g2523351e7b7_42_137"/>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g2523351e7b7_42_137"/>
          <p:cNvSpPr/>
          <p:nvPr/>
        </p:nvSpPr>
        <p:spPr>
          <a:xfrm>
            <a:off x="5439899" y="1854201"/>
            <a:ext cx="1162800" cy="10080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g2523351e7b7_42_137"/>
          <p:cNvSpPr/>
          <p:nvPr/>
        </p:nvSpPr>
        <p:spPr>
          <a:xfrm>
            <a:off x="5399401" y="1901228"/>
            <a:ext cx="1162800" cy="10080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g2523351e7b7_42_137"/>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5" name="Google Shape;1525;g2523351e7b7_42_137"/>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9" name="Shape 1529"/>
        <p:cNvGrpSpPr/>
        <p:nvPr/>
      </p:nvGrpSpPr>
      <p:grpSpPr>
        <a:xfrm>
          <a:off x="0" y="0"/>
          <a:ext cx="0" cy="0"/>
          <a:chOff x="0" y="0"/>
          <a:chExt cx="0" cy="0"/>
        </a:xfrm>
      </p:grpSpPr>
      <p:pic>
        <p:nvPicPr>
          <p:cNvPr id="1530" name="Google Shape;1530;g2523351e7b7_42_153"/>
          <p:cNvPicPr preferRelativeResize="0"/>
          <p:nvPr/>
        </p:nvPicPr>
        <p:blipFill rotWithShape="1">
          <a:blip r:embed="rId3">
            <a:alphaModFix/>
          </a:blip>
          <a:srcRect b="0" l="0" r="0" t="0"/>
          <a:stretch/>
        </p:blipFill>
        <p:spPr>
          <a:xfrm>
            <a:off x="0" y="-3850"/>
            <a:ext cx="9144001" cy="1055075"/>
          </a:xfrm>
          <a:prstGeom prst="rect">
            <a:avLst/>
          </a:prstGeom>
          <a:noFill/>
          <a:ln>
            <a:noFill/>
          </a:ln>
        </p:spPr>
      </p:pic>
      <p:sp>
        <p:nvSpPr>
          <p:cNvPr id="1531" name="Google Shape;1531;g2523351e7b7_42_153"/>
          <p:cNvSpPr txBox="1"/>
          <p:nvPr/>
        </p:nvSpPr>
        <p:spPr>
          <a:xfrm>
            <a:off x="102325" y="641116"/>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532" name="Google Shape;1532;g2523351e7b7_42_153"/>
          <p:cNvSpPr txBox="1"/>
          <p:nvPr/>
        </p:nvSpPr>
        <p:spPr>
          <a:xfrm>
            <a:off x="742175" y="1706675"/>
            <a:ext cx="60240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Ενσωματώνοντας την κίνηση στην αίθουσα προπόνησης και παροτρύνοντας τους παίκτες να αλληλοεπιδράσουν μεταξύ τους σε μικρές ομάδες, έχετε την ευκαιρία να προωθήσετε μια δυναμική και αναζωογονητική ατμόσφαιρα μάθησης που καλλιεργεί την ενεργή συμμετοχή και τη συνεργασία.</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Πέρα από αυτό, αναλύοντας τόσο θετικά όσο και αρνητικά παραδείγματα από δύσκολες συνομιλίες, αυξάνετε την ευκαιρία για τους παίκτες να κερδίσουν βαθύτερη κατανόηση των στρατηγικών επικοινωνίας και να ενισχύσουν την αυτοεμπιστοσύνη τους στη διαχείριση προκλητικών συνομιλιών στον εργασιακό χώρο.</a:t>
            </a:r>
            <a:endParaRPr b="1" i="0" sz="1500" u="none" cap="none" strike="noStrike">
              <a:solidFill>
                <a:schemeClr val="dk1"/>
              </a:solidFill>
              <a:latin typeface="Raleway"/>
              <a:ea typeface="Raleway"/>
              <a:cs typeface="Raleway"/>
              <a:sym typeface="Raleway"/>
            </a:endParaRPr>
          </a:p>
        </p:txBody>
      </p:sp>
      <p:sp>
        <p:nvSpPr>
          <p:cNvPr id="1533" name="Google Shape;1533;g2523351e7b7_42_153"/>
          <p:cNvSpPr txBox="1"/>
          <p:nvPr/>
        </p:nvSpPr>
        <p:spPr>
          <a:xfrm>
            <a:off x="865374" y="1207938"/>
            <a:ext cx="4592745"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534" name="Google Shape;1534;g2523351e7b7_42_153"/>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grpSp>
        <p:nvGrpSpPr>
          <p:cNvPr id="1535" name="Google Shape;1535;g2523351e7b7_42_153"/>
          <p:cNvGrpSpPr/>
          <p:nvPr/>
        </p:nvGrpSpPr>
        <p:grpSpPr>
          <a:xfrm>
            <a:off x="575070" y="3445118"/>
            <a:ext cx="290237" cy="321991"/>
            <a:chOff x="534570" y="3018006"/>
            <a:chExt cx="290237" cy="321991"/>
          </a:xfrm>
        </p:grpSpPr>
        <p:sp>
          <p:nvSpPr>
            <p:cNvPr id="1536" name="Google Shape;1536;g2523351e7b7_42_15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g2523351e7b7_42_15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8" name="Google Shape;1538;g2523351e7b7_42_153"/>
          <p:cNvSpPr/>
          <p:nvPr/>
        </p:nvSpPr>
        <p:spPr>
          <a:xfrm>
            <a:off x="6956647" y="2013154"/>
            <a:ext cx="1658700" cy="14337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g2523351e7b7_42_153"/>
          <p:cNvSpPr/>
          <p:nvPr/>
        </p:nvSpPr>
        <p:spPr>
          <a:xfrm>
            <a:off x="6328897" y="1629923"/>
            <a:ext cx="920100" cy="8619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g2523351e7b7_42_153"/>
          <p:cNvSpPr/>
          <p:nvPr/>
        </p:nvSpPr>
        <p:spPr>
          <a:xfrm>
            <a:off x="6296850" y="1670130"/>
            <a:ext cx="920100" cy="8619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g2523351e7b7_42_153"/>
          <p:cNvSpPr/>
          <p:nvPr/>
        </p:nvSpPr>
        <p:spPr>
          <a:xfrm rot="449420">
            <a:off x="6955946" y="1979981"/>
            <a:ext cx="1622445" cy="143278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2" name="Google Shape;1542;g2523351e7b7_42_153"/>
          <p:cNvPicPr preferRelativeResize="0"/>
          <p:nvPr/>
        </p:nvPicPr>
        <p:blipFill rotWithShape="1">
          <a:blip r:embed="rId4">
            <a:alphaModFix/>
          </a:blip>
          <a:srcRect b="0" l="0" r="1262" t="0"/>
          <a:stretch/>
        </p:blipFill>
        <p:spPr>
          <a:xfrm rot="-5400000">
            <a:off x="6975738" y="3108713"/>
            <a:ext cx="2752149" cy="12173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6" name="Shape 1546"/>
        <p:cNvGrpSpPr/>
        <p:nvPr/>
      </p:nvGrpSpPr>
      <p:grpSpPr>
        <a:xfrm>
          <a:off x="0" y="0"/>
          <a:ext cx="0" cy="0"/>
          <a:chOff x="0" y="0"/>
          <a:chExt cx="0" cy="0"/>
        </a:xfrm>
      </p:grpSpPr>
      <p:pic>
        <p:nvPicPr>
          <p:cNvPr id="1547" name="Google Shape;1547;g2523351e7b7_42_169"/>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548" name="Google Shape;1548;g2523351e7b7_42_169"/>
          <p:cNvSpPr txBox="1"/>
          <p:nvPr/>
        </p:nvSpPr>
        <p:spPr>
          <a:xfrm>
            <a:off x="-12891" y="755514"/>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549" name="Google Shape;1549;g2523351e7b7_42_169"/>
          <p:cNvSpPr txBox="1"/>
          <p:nvPr/>
        </p:nvSpPr>
        <p:spPr>
          <a:xfrm>
            <a:off x="437375" y="211221"/>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550" name="Google Shape;1550;g2523351e7b7_42_169"/>
          <p:cNvPicPr preferRelativeResize="0"/>
          <p:nvPr/>
        </p:nvPicPr>
        <p:blipFill rotWithShape="1">
          <a:blip r:embed="rId4">
            <a:alphaModFix/>
          </a:blip>
          <a:srcRect b="0" l="16443" r="0" t="34105"/>
          <a:stretch/>
        </p:blipFill>
        <p:spPr>
          <a:xfrm>
            <a:off x="7148862" y="72350"/>
            <a:ext cx="1995138" cy="651001"/>
          </a:xfrm>
          <a:prstGeom prst="rect">
            <a:avLst/>
          </a:prstGeom>
          <a:noFill/>
          <a:ln>
            <a:noFill/>
          </a:ln>
        </p:spPr>
      </p:pic>
      <p:sp>
        <p:nvSpPr>
          <p:cNvPr id="1551" name="Google Shape;1551;g2523351e7b7_42_169"/>
          <p:cNvSpPr txBox="1"/>
          <p:nvPr/>
        </p:nvSpPr>
        <p:spPr>
          <a:xfrm>
            <a:off x="670350" y="1379575"/>
            <a:ext cx="4693502"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grpSp>
        <p:nvGrpSpPr>
          <p:cNvPr id="1552" name="Google Shape;1552;g2523351e7b7_42_169"/>
          <p:cNvGrpSpPr/>
          <p:nvPr/>
        </p:nvGrpSpPr>
        <p:grpSpPr>
          <a:xfrm>
            <a:off x="231575" y="1828250"/>
            <a:ext cx="8690500" cy="2691476"/>
            <a:chOff x="231575" y="1828250"/>
            <a:chExt cx="8690500" cy="2691476"/>
          </a:xfrm>
        </p:grpSpPr>
        <p:sp>
          <p:nvSpPr>
            <p:cNvPr id="1553" name="Google Shape;1553;g2523351e7b7_42_169"/>
            <p:cNvSpPr txBox="1"/>
            <p:nvPr/>
          </p:nvSpPr>
          <p:spPr>
            <a:xfrm>
              <a:off x="231575" y="1828250"/>
              <a:ext cx="4241700" cy="2691476"/>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200" u="none" cap="none" strike="noStrike">
                  <a:solidFill>
                    <a:schemeClr val="dk1"/>
                  </a:solidFill>
                  <a:latin typeface="Raleway"/>
                  <a:ea typeface="Raleway"/>
                  <a:cs typeface="Raleway"/>
                  <a:sym typeface="Raleway"/>
                </a:rPr>
                <a:t>Μετά την εμπειρία σας από το παιχνίδι, έχετε αναθεωρήσει τις απόψεις σας σχετικά με τις αποτελεσματικές και αναποτελεσματικές στρατηγικές συνομιλίας σε δύσκολες καταστάσεις; </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200" u="none" cap="none" strike="noStrike">
                  <a:solidFill>
                    <a:schemeClr val="dk1"/>
                  </a:solidFill>
                  <a:latin typeface="Raleway"/>
                  <a:ea typeface="Raleway"/>
                  <a:cs typeface="Raleway"/>
                  <a:sym typeface="Raleway"/>
                </a:rPr>
                <a:t>Υπάρχει κάποια συγκεκριμένη στιγμή ή μάθημα που σας έχει μείνει έντονα χαραγμένη από την εφαρμογή των στρατηγικών συνομιλίας κατά τη διάρκεια του παιχνιδιού;</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200" u="none" cap="none" strike="noStrike">
                  <a:solidFill>
                    <a:schemeClr val="dk1"/>
                  </a:solidFill>
                  <a:latin typeface="Raleway"/>
                  <a:ea typeface="Raleway"/>
                  <a:cs typeface="Raleway"/>
                  <a:sym typeface="Raleway"/>
                </a:rPr>
                <a:t>Είχατε προκληθεί σε κάποιο σημείο κατά την προσπάθειά σας να επικοινωνήσετε εποικοδομητικά χρησιμοποιώντας τις αναθεωρημένες στρατηγικές; Πώς αντιμετωπίσατε και ξεπεράσατε τέτοιες προκλήσεις;</a:t>
              </a:r>
              <a:endParaRPr b="0" i="0" sz="1200" u="none" cap="none" strike="noStrike">
                <a:solidFill>
                  <a:schemeClr val="dk1"/>
                </a:solidFill>
                <a:latin typeface="Raleway"/>
                <a:ea typeface="Raleway"/>
                <a:cs typeface="Raleway"/>
                <a:sym typeface="Raleway"/>
              </a:endParaRPr>
            </a:p>
          </p:txBody>
        </p:sp>
        <p:sp>
          <p:nvSpPr>
            <p:cNvPr id="1554" name="Google Shape;1554;g2523351e7b7_42_169"/>
            <p:cNvSpPr txBox="1"/>
            <p:nvPr/>
          </p:nvSpPr>
          <p:spPr>
            <a:xfrm>
              <a:off x="4741275" y="1828250"/>
              <a:ext cx="4180800" cy="1911262"/>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200" u="none" cap="none" strike="noStrike">
                  <a:solidFill>
                    <a:schemeClr val="dk1"/>
                  </a:solidFill>
                  <a:latin typeface="Raleway"/>
                  <a:ea typeface="Raleway"/>
                  <a:cs typeface="Raleway"/>
                  <a:sym typeface="Raleway"/>
                </a:rPr>
                <a:t>Πώς πιστεύετε ότι η αυξημένη επίγνωση και η εφαρμογή αποτελεσματικών στρατηγικών συνομιλίας μπορεί να σας υποστηρίξει στην πρόληψη, ανίχνευση και διαχείριση περιστατικών βίας στον τομέα της HORECA;</a:t>
              </a:r>
              <a:endParaRPr/>
            </a:p>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200" u="none" cap="none" strike="noStrike">
                  <a:solidFill>
                    <a:schemeClr val="dk1"/>
                  </a:solidFill>
                  <a:latin typeface="Raleway"/>
                  <a:ea typeface="Raleway"/>
                  <a:cs typeface="Raleway"/>
                  <a:sym typeface="Raleway"/>
                </a:rPr>
                <a:t>Μπορείτε να παραθέσετε ένα παράδειγμα από το παιχνίδι, όπου η χρήση μιας αποτελεσματικής στρατηγικής συνομιλίας κατέληξε στην επιτυχή διαχείριση μιας δύσκολης κατάστασης;</a:t>
              </a:r>
              <a:endParaRPr b="0" i="0" sz="1200" u="none" cap="none" strike="noStrike">
                <a:solidFill>
                  <a:schemeClr val="dk1"/>
                </a:solidFill>
                <a:latin typeface="Raleway"/>
                <a:ea typeface="Raleway"/>
                <a:cs typeface="Raleway"/>
                <a:sym typeface="Raleway"/>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8" name="Shape 1558"/>
        <p:cNvGrpSpPr/>
        <p:nvPr/>
      </p:nvGrpSpPr>
      <p:grpSpPr>
        <a:xfrm>
          <a:off x="0" y="0"/>
          <a:ext cx="0" cy="0"/>
          <a:chOff x="0" y="0"/>
          <a:chExt cx="0" cy="0"/>
        </a:xfrm>
      </p:grpSpPr>
      <p:pic>
        <p:nvPicPr>
          <p:cNvPr id="1559" name="Google Shape;1559;g2523351e7b7_42_180"/>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560" name="Google Shape;1560;g2523351e7b7_42_180"/>
          <p:cNvSpPr txBox="1"/>
          <p:nvPr/>
        </p:nvSpPr>
        <p:spPr>
          <a:xfrm>
            <a:off x="-84602" y="749126"/>
            <a:ext cx="8278500" cy="651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2000" u="none" cap="none" strike="noStrike">
                <a:solidFill>
                  <a:srgbClr val="FFFFFF"/>
                </a:solidFill>
                <a:latin typeface="Raleway"/>
                <a:ea typeface="Raleway"/>
                <a:cs typeface="Raleway"/>
                <a:sym typeface="Raleway"/>
              </a:rPr>
              <a:t>Πραγματοποίηση διαλόγων σε δύσκολες καταστάσεις</a:t>
            </a:r>
            <a:endParaRPr b="1" i="0" sz="2000" u="none" cap="none" strike="noStrike">
              <a:solidFill>
                <a:srgbClr val="FFFFFF"/>
              </a:solidFill>
              <a:latin typeface="Arial"/>
              <a:ea typeface="Arial"/>
              <a:cs typeface="Arial"/>
              <a:sym typeface="Arial"/>
            </a:endParaRPr>
          </a:p>
        </p:txBody>
      </p:sp>
      <p:sp>
        <p:nvSpPr>
          <p:cNvPr id="1561" name="Google Shape;1561;g2523351e7b7_42_180"/>
          <p:cNvSpPr txBox="1"/>
          <p:nvPr/>
        </p:nvSpPr>
        <p:spPr>
          <a:xfrm>
            <a:off x="380814" y="157851"/>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562" name="Google Shape;1562;g2523351e7b7_42_180"/>
          <p:cNvPicPr preferRelativeResize="0"/>
          <p:nvPr/>
        </p:nvPicPr>
        <p:blipFill rotWithShape="1">
          <a:blip r:embed="rId4">
            <a:alphaModFix/>
          </a:blip>
          <a:srcRect b="0" l="16443" r="0" t="34105"/>
          <a:stretch/>
        </p:blipFill>
        <p:spPr>
          <a:xfrm>
            <a:off x="7148862" y="-3850"/>
            <a:ext cx="1995138" cy="651001"/>
          </a:xfrm>
          <a:prstGeom prst="rect">
            <a:avLst/>
          </a:prstGeom>
          <a:noFill/>
          <a:ln>
            <a:noFill/>
          </a:ln>
        </p:spPr>
      </p:pic>
      <p:sp>
        <p:nvSpPr>
          <p:cNvPr id="1563" name="Google Shape;1563;g2523351e7b7_42_180"/>
          <p:cNvSpPr txBox="1"/>
          <p:nvPr/>
        </p:nvSpPr>
        <p:spPr>
          <a:xfrm>
            <a:off x="688299" y="1303375"/>
            <a:ext cx="4430275" cy="59167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Ερωτήσεις μετά το παιχνίδι</a:t>
            </a:r>
            <a:endParaRPr b="1" i="0" sz="2300" u="none" cap="none" strike="noStrike">
              <a:solidFill>
                <a:srgbClr val="6689BA"/>
              </a:solidFill>
              <a:latin typeface="Arial"/>
              <a:ea typeface="Arial"/>
              <a:cs typeface="Arial"/>
              <a:sym typeface="Arial"/>
            </a:endParaRPr>
          </a:p>
        </p:txBody>
      </p:sp>
      <p:grpSp>
        <p:nvGrpSpPr>
          <p:cNvPr id="1564" name="Google Shape;1564;g2523351e7b7_42_180"/>
          <p:cNvGrpSpPr/>
          <p:nvPr/>
        </p:nvGrpSpPr>
        <p:grpSpPr>
          <a:xfrm>
            <a:off x="231575" y="1752050"/>
            <a:ext cx="8603700" cy="2691476"/>
            <a:chOff x="231575" y="1828250"/>
            <a:chExt cx="8603700" cy="2691476"/>
          </a:xfrm>
        </p:grpSpPr>
        <p:sp>
          <p:nvSpPr>
            <p:cNvPr id="1565" name="Google Shape;1565;g2523351e7b7_42_180"/>
            <p:cNvSpPr txBox="1"/>
            <p:nvPr/>
          </p:nvSpPr>
          <p:spPr>
            <a:xfrm>
              <a:off x="231575" y="1828250"/>
              <a:ext cx="4887000" cy="2691476"/>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200" u="none" cap="none" strike="noStrike">
                  <a:solidFill>
                    <a:schemeClr val="dk1"/>
                  </a:solidFill>
                  <a:latin typeface="Raleway"/>
                  <a:ea typeface="Raleway"/>
                  <a:cs typeface="Raleway"/>
                  <a:sym typeface="Raleway"/>
                </a:rPr>
                <a:t>Πώς σκοπεύετε να εφαρμόσετε τις γνώσεις και τα διδάγματα από αυτό το παιχνίδι για την αντιμετώπιση της επαγγελματικής βίας και άλλων προκλητικών καταστάσεων μέσω αποτελεσματικής επικοινωνίας </a:t>
              </a:r>
              <a:br>
                <a:rPr b="0" i="0" lang="lv-LV" sz="1200" u="none" cap="none" strike="noStrike">
                  <a:solidFill>
                    <a:schemeClr val="dk1"/>
                  </a:solidFill>
                  <a:latin typeface="Raleway"/>
                  <a:ea typeface="Raleway"/>
                  <a:cs typeface="Raleway"/>
                  <a:sym typeface="Raleway"/>
                </a:rPr>
              </a:br>
              <a:r>
                <a:rPr b="0" i="0" lang="lv-LV" sz="1200" u="none" cap="none" strike="noStrike">
                  <a:solidFill>
                    <a:schemeClr val="dk1"/>
                  </a:solidFill>
                  <a:latin typeface="Raleway"/>
                  <a:ea typeface="Raleway"/>
                  <a:cs typeface="Raleway"/>
                  <a:sym typeface="Raleway"/>
                </a:rPr>
                <a:t>στην καθημερινή σας εργασία;</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200" u="none" cap="none" strike="noStrike">
                  <a:solidFill>
                    <a:schemeClr val="dk1"/>
                  </a:solidFill>
                  <a:latin typeface="Raleway"/>
                  <a:ea typeface="Raleway"/>
                  <a:cs typeface="Raleway"/>
                  <a:sym typeface="Raleway"/>
                </a:rPr>
                <a:t>Με ποιους τρόπους παίζοντας αυτό το παιχνίδι σας βοήθησε να αναπτύξετε ενσυναίσθηση και κατανόηση για άτομα που εμπλέκονται σε δύσκολες καταστάσεις που απαιτούν αποτελεσματική επικοινωνία;</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200" u="none" cap="none" strike="noStrike">
                  <a:solidFill>
                    <a:schemeClr val="dk1"/>
                  </a:solidFill>
                  <a:latin typeface="Raleway"/>
                  <a:ea typeface="Raleway"/>
                  <a:cs typeface="Raleway"/>
                  <a:sym typeface="Raleway"/>
                </a:rPr>
                <a:t>Πώς πιστεύετε ότι θα μπορούσε να αλλάξει η κουλτούρα του χώρου εργασίας σας ως αποτέλεσμα της ενσωμάτωσης αποτελεσματικών στρατηγικών συνομιλίας κατά την αντιμετώπιση δύσκολων καταστάσεων;</a:t>
              </a:r>
              <a:endParaRPr/>
            </a:p>
          </p:txBody>
        </p:sp>
        <p:sp>
          <p:nvSpPr>
            <p:cNvPr id="1566" name="Google Shape;1566;g2523351e7b7_42_180"/>
            <p:cNvSpPr txBox="1"/>
            <p:nvPr/>
          </p:nvSpPr>
          <p:spPr>
            <a:xfrm>
              <a:off x="5118575" y="1828250"/>
              <a:ext cx="3716700" cy="2294444"/>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200" u="none" cap="none" strike="noStrike">
                  <a:solidFill>
                    <a:schemeClr val="dk1"/>
                  </a:solidFill>
                  <a:latin typeface="Raleway"/>
                  <a:ea typeface="Raleway"/>
                  <a:cs typeface="Raleway"/>
                  <a:sym typeface="Raleway"/>
                </a:rPr>
                <a:t>Ποιες επιπλέον στρατηγικές επικοινωνίας ή βέλτιστες πρακτικές μάθατε από το παιχνίδι που θα μπορούσαν να σας βοηθήσουν να προωθήσετε ένα περιβάλλον εργασίας χωρίς αποκλεισμούς και με σεβασμό; </a:t>
              </a:r>
              <a:endParaRPr/>
            </a:p>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200" u="none" cap="none" strike="noStrike">
                  <a:solidFill>
                    <a:schemeClr val="dk1"/>
                  </a:solidFill>
                  <a:latin typeface="Raleway"/>
                  <a:ea typeface="Raleway"/>
                  <a:cs typeface="Raleway"/>
                  <a:sym typeface="Raleway"/>
                </a:rPr>
                <a:t>Υπάρχουν συγκεκριμένες στρατηγικές επικοινωνίας που βρήκατε ιδιαίτερα χρήσιμες ή όχι; Πώς θα μπορούσαν αυτές οι στρατηγικές να τροποποιηθούν ή να βελτιωθούν για καλύτερα αποτελέσματα σε δύσκολες καταστάσεις;</a:t>
              </a:r>
              <a:endParaRPr b="0" i="0" sz="1200" u="none" cap="none" strike="noStrike">
                <a:solidFill>
                  <a:schemeClr val="dk1"/>
                </a:solidFill>
                <a:latin typeface="Raleway"/>
                <a:ea typeface="Raleway"/>
                <a:cs typeface="Raleway"/>
                <a:sym typeface="Raleway"/>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pic>
        <p:nvPicPr>
          <p:cNvPr id="1571" name="Google Shape;1571;g2523351e7b7_4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572" name="Google Shape;1572;g2523351e7b7_47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 </a:t>
            </a:r>
            <a:r>
              <a:rPr b="1" i="0" lang="lv-LV" sz="3900" u="none" cap="none" strike="noStrike">
                <a:solidFill>
                  <a:srgbClr val="2B3E85"/>
                </a:solidFill>
                <a:latin typeface="Raleway"/>
                <a:ea typeface="Raleway"/>
                <a:cs typeface="Raleway"/>
                <a:sym typeface="Raleway"/>
              </a:rPr>
              <a:t>. </a:t>
            </a:r>
            <a:r>
              <a:rPr b="1" i="0" lang="lv-LV" sz="4400" u="none" cap="none" strike="noStrike">
                <a:solidFill>
                  <a:srgbClr val="2B3E85"/>
                </a:solidFill>
                <a:latin typeface="Raleway"/>
                <a:ea typeface="Raleway"/>
                <a:cs typeface="Raleway"/>
                <a:sym typeface="Raleway"/>
              </a:rPr>
              <a:t>Ενότητα</a:t>
            </a:r>
            <a:r>
              <a:rPr b="1" i="0" lang="lv-LV" sz="5400" u="none" cap="none" strike="noStrike">
                <a:solidFill>
                  <a:srgbClr val="FFFFFF"/>
                </a:solidFill>
                <a:latin typeface="Raleway"/>
                <a:ea typeface="Raleway"/>
                <a:cs typeface="Raleway"/>
                <a:sym typeface="Raleway"/>
              </a:rPr>
              <a:t> </a:t>
            </a:r>
            <a:endParaRPr b="1" i="0" sz="12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Στρατηγικές πρόληψης και διαχείρισης</a:t>
            </a:r>
            <a:endParaRPr b="1" i="0" sz="3900" u="none" cap="none" strike="noStrike">
              <a:solidFill>
                <a:srgbClr val="FFFFFF"/>
              </a:solidFill>
              <a:latin typeface="Arial"/>
              <a:ea typeface="Arial"/>
              <a:cs typeface="Arial"/>
              <a:sym typeface="Arial"/>
            </a:endParaRPr>
          </a:p>
        </p:txBody>
      </p:sp>
      <p:pic>
        <p:nvPicPr>
          <p:cNvPr id="1573" name="Google Shape;1573;g2523351e7b7_4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574" name="Google Shape;1574;g2523351e7b7_4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575" name="Google Shape;1575;g2523351e7b7_4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576" name="Google Shape;1576;g2523351e7b7_4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577" name="Google Shape;1577;g2523351e7b7_4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1" name="Shape 1581"/>
        <p:cNvGrpSpPr/>
        <p:nvPr/>
      </p:nvGrpSpPr>
      <p:grpSpPr>
        <a:xfrm>
          <a:off x="0" y="0"/>
          <a:ext cx="0" cy="0"/>
          <a:chOff x="0" y="0"/>
          <a:chExt cx="0" cy="0"/>
        </a:xfrm>
      </p:grpSpPr>
      <p:pic>
        <p:nvPicPr>
          <p:cNvPr id="1582" name="Google Shape;1582;g2523351e7b7_47_11"/>
          <p:cNvPicPr preferRelativeResize="0"/>
          <p:nvPr/>
        </p:nvPicPr>
        <p:blipFill rotWithShape="1">
          <a:blip r:embed="rId3">
            <a:alphaModFix/>
          </a:blip>
          <a:srcRect b="0" l="0" r="0" t="0"/>
          <a:stretch/>
        </p:blipFill>
        <p:spPr>
          <a:xfrm>
            <a:off x="0" y="0"/>
            <a:ext cx="9144001" cy="1546183"/>
          </a:xfrm>
          <a:prstGeom prst="rect">
            <a:avLst/>
          </a:prstGeom>
          <a:noFill/>
          <a:ln>
            <a:noFill/>
          </a:ln>
        </p:spPr>
      </p:pic>
      <p:sp>
        <p:nvSpPr>
          <p:cNvPr id="1583" name="Google Shape;1583;g2523351e7b7_47_11"/>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84" name="Google Shape;1584;g2523351e7b7_47_11"/>
          <p:cNvSpPr txBox="1"/>
          <p:nvPr/>
        </p:nvSpPr>
        <p:spPr>
          <a:xfrm>
            <a:off x="742175" y="1992425"/>
            <a:ext cx="4238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Πριν παίξετε το παιχνίδι, ετοιμάστε ένα σύνολο καρτών προβληματικών καταστάσεων που σχετίζονται με την </a:t>
            </a:r>
            <a:r>
              <a:rPr b="1" i="0" lang="lv-LV" sz="1500" u="none" cap="none" strike="noStrike">
                <a:solidFill>
                  <a:schemeClr val="dk1"/>
                </a:solidFill>
                <a:latin typeface="Raleway"/>
                <a:ea typeface="Raleway"/>
                <a:cs typeface="Raleway"/>
                <a:sym typeface="Raleway"/>
              </a:rPr>
              <a:t>πρόληψη και τη διαχείριση της βίας στο χώρο εργασίας.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Για παράδειγμα, μια κάρτα μπορεί να περιγράφει μια κατάσταση κατά την οποία ένας εργαζόμενος υφίσταται εκφοβισμό ή παρενόχληση, ή μια κατάσταση στην οποία υπάρχει πιθανή απειλή βίας στο χώρο εργασίας.</a:t>
            </a:r>
            <a:endParaRPr/>
          </a:p>
        </p:txBody>
      </p:sp>
      <p:sp>
        <p:nvSpPr>
          <p:cNvPr id="1585" name="Google Shape;1585;g2523351e7b7_4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1586" name="Google Shape;1586;g2523351e7b7_47_11"/>
          <p:cNvGrpSpPr/>
          <p:nvPr/>
        </p:nvGrpSpPr>
        <p:grpSpPr>
          <a:xfrm>
            <a:off x="575070" y="3390156"/>
            <a:ext cx="290237" cy="321991"/>
            <a:chOff x="534570" y="3018006"/>
            <a:chExt cx="290237" cy="321991"/>
          </a:xfrm>
        </p:grpSpPr>
        <p:sp>
          <p:nvSpPr>
            <p:cNvPr id="1587" name="Google Shape;1587;g2523351e7b7_4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g2523351e7b7_4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9" name="Google Shape;1589;g2523351e7b7_47_11"/>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590" name="Google Shape;1590;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591" name="Google Shape;1591;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592" name="Google Shape;1592;g2523351e7b7_47_11"/>
          <p:cNvPicPr preferRelativeResize="0"/>
          <p:nvPr/>
        </p:nvPicPr>
        <p:blipFill rotWithShape="1">
          <a:blip r:embed="rId5">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93" name="Google Shape;1593;g2523351e7b7_47_11"/>
          <p:cNvPicPr preferRelativeResize="0"/>
          <p:nvPr/>
        </p:nvPicPr>
        <p:blipFill rotWithShape="1">
          <a:blip r:embed="rId5">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94" name="Google Shape;1594;g2523351e7b7_47_11"/>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8" name="Shape 1598"/>
        <p:cNvGrpSpPr/>
        <p:nvPr/>
      </p:nvGrpSpPr>
      <p:grpSpPr>
        <a:xfrm>
          <a:off x="0" y="0"/>
          <a:ext cx="0" cy="0"/>
          <a:chOff x="0" y="0"/>
          <a:chExt cx="0" cy="0"/>
        </a:xfrm>
      </p:grpSpPr>
      <p:pic>
        <p:nvPicPr>
          <p:cNvPr id="1599" name="Google Shape;1599;g2523351e7b7_47_27"/>
          <p:cNvPicPr preferRelativeResize="0"/>
          <p:nvPr/>
        </p:nvPicPr>
        <p:blipFill rotWithShape="1">
          <a:blip r:embed="rId3">
            <a:alphaModFix/>
          </a:blip>
          <a:srcRect b="0" l="0" r="0" t="0"/>
          <a:stretch/>
        </p:blipFill>
        <p:spPr>
          <a:xfrm>
            <a:off x="0" y="0"/>
            <a:ext cx="9144001" cy="1515622"/>
          </a:xfrm>
          <a:prstGeom prst="rect">
            <a:avLst/>
          </a:prstGeom>
          <a:noFill/>
          <a:ln>
            <a:noFill/>
          </a:ln>
        </p:spPr>
      </p:pic>
      <p:sp>
        <p:nvSpPr>
          <p:cNvPr id="1600" name="Google Shape;1600;g2523351e7b7_47_2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01" name="Google Shape;1601;g2523351e7b7_47_27"/>
          <p:cNvSpPr txBox="1"/>
          <p:nvPr/>
        </p:nvSpPr>
        <p:spPr>
          <a:xfrm>
            <a:off x="742175" y="1992425"/>
            <a:ext cx="39759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Χωρίστε τους παίκτες σε μικρές ομάδες των 3-4 ατόμων και μοιράστε τις κάρτες προβληματικής κατάστασης ομοιόμορφα μεταξύ τους.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Δώστε οδηγίες στους παίκτες να διαβάσουν τις κάρτες τους και να εντοπίσουν τις συγκεκριμένες προκλήσεις που παρουσιάζονται στα σενάρια.</a:t>
            </a:r>
            <a:endParaRPr b="1" i="0" sz="1500" u="none" cap="none" strike="noStrike">
              <a:solidFill>
                <a:schemeClr val="dk1"/>
              </a:solidFill>
              <a:latin typeface="Raleway"/>
              <a:ea typeface="Raleway"/>
              <a:cs typeface="Raleway"/>
              <a:sym typeface="Raleway"/>
            </a:endParaRPr>
          </a:p>
        </p:txBody>
      </p:sp>
      <p:sp>
        <p:nvSpPr>
          <p:cNvPr id="1602" name="Google Shape;1602;g2523351e7b7_47_2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Προετοιμασία</a:t>
            </a:r>
            <a:endParaRPr b="1" i="0" sz="2600" u="none" cap="none" strike="noStrike">
              <a:solidFill>
                <a:srgbClr val="6689BA"/>
              </a:solidFill>
              <a:latin typeface="Arial"/>
              <a:ea typeface="Arial"/>
              <a:cs typeface="Arial"/>
              <a:sym typeface="Arial"/>
            </a:endParaRPr>
          </a:p>
        </p:txBody>
      </p:sp>
      <p:grpSp>
        <p:nvGrpSpPr>
          <p:cNvPr id="1603" name="Google Shape;1603;g2523351e7b7_47_27"/>
          <p:cNvGrpSpPr/>
          <p:nvPr/>
        </p:nvGrpSpPr>
        <p:grpSpPr>
          <a:xfrm>
            <a:off x="589845" y="3202431"/>
            <a:ext cx="290237" cy="321991"/>
            <a:chOff x="534570" y="3018006"/>
            <a:chExt cx="290237" cy="321991"/>
          </a:xfrm>
        </p:grpSpPr>
        <p:sp>
          <p:nvSpPr>
            <p:cNvPr id="1604" name="Google Shape;1604;g2523351e7b7_47_2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g2523351e7b7_47_2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6" name="Google Shape;1606;g2523351e7b7_47_27"/>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607" name="Google Shape;1607;g2523351e7b7_47_27"/>
          <p:cNvPicPr preferRelativeResize="0"/>
          <p:nvPr/>
        </p:nvPicPr>
        <p:blipFill rotWithShape="1">
          <a:blip r:embed="rId4">
            <a:alphaModFix/>
          </a:blip>
          <a:srcRect b="0" l="0" r="25946" t="0"/>
          <a:stretch/>
        </p:blipFill>
        <p:spPr>
          <a:xfrm>
            <a:off x="6864775" y="671550"/>
            <a:ext cx="2279225" cy="1273500"/>
          </a:xfrm>
          <a:prstGeom prst="rect">
            <a:avLst/>
          </a:prstGeom>
          <a:noFill/>
          <a:ln>
            <a:noFill/>
          </a:ln>
        </p:spPr>
      </p:pic>
      <p:pic>
        <p:nvPicPr>
          <p:cNvPr id="1608" name="Google Shape;1608;g2523351e7b7_47_27"/>
          <p:cNvPicPr preferRelativeResize="0"/>
          <p:nvPr/>
        </p:nvPicPr>
        <p:blipFill rotWithShape="1">
          <a:blip r:embed="rId5">
            <a:alphaModFix/>
          </a:blip>
          <a:srcRect b="0" l="0" r="0" t="0"/>
          <a:stretch/>
        </p:blipFill>
        <p:spPr>
          <a:xfrm>
            <a:off x="5406275" y="2252582"/>
            <a:ext cx="903528" cy="2221693"/>
          </a:xfrm>
          <a:prstGeom prst="rect">
            <a:avLst/>
          </a:prstGeom>
          <a:noFill/>
          <a:ln>
            <a:noFill/>
          </a:ln>
        </p:spPr>
      </p:pic>
      <p:pic>
        <p:nvPicPr>
          <p:cNvPr id="1609" name="Google Shape;1609;g2523351e7b7_47_27"/>
          <p:cNvPicPr preferRelativeResize="0"/>
          <p:nvPr/>
        </p:nvPicPr>
        <p:blipFill rotWithShape="1">
          <a:blip r:embed="rId5">
            <a:alphaModFix/>
          </a:blip>
          <a:srcRect b="0" l="0" r="0" t="0"/>
          <a:stretch/>
        </p:blipFill>
        <p:spPr>
          <a:xfrm>
            <a:off x="6454506" y="2252582"/>
            <a:ext cx="903528" cy="2221693"/>
          </a:xfrm>
          <a:prstGeom prst="rect">
            <a:avLst/>
          </a:prstGeom>
          <a:noFill/>
          <a:ln>
            <a:noFill/>
          </a:ln>
        </p:spPr>
      </p:pic>
      <p:pic>
        <p:nvPicPr>
          <p:cNvPr id="1610" name="Google Shape;1610;g2523351e7b7_47_27"/>
          <p:cNvPicPr preferRelativeResize="0"/>
          <p:nvPr/>
        </p:nvPicPr>
        <p:blipFill rotWithShape="1">
          <a:blip r:embed="rId5">
            <a:alphaModFix/>
          </a:blip>
          <a:srcRect b="0" l="0" r="0" t="0"/>
          <a:stretch/>
        </p:blipFill>
        <p:spPr>
          <a:xfrm>
            <a:off x="7502747" y="2252582"/>
            <a:ext cx="903528" cy="222169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4" name="Shape 1614"/>
        <p:cNvGrpSpPr/>
        <p:nvPr/>
      </p:nvGrpSpPr>
      <p:grpSpPr>
        <a:xfrm>
          <a:off x="0" y="0"/>
          <a:ext cx="0" cy="0"/>
          <a:chOff x="0" y="0"/>
          <a:chExt cx="0" cy="0"/>
        </a:xfrm>
      </p:grpSpPr>
      <p:pic>
        <p:nvPicPr>
          <p:cNvPr id="1615" name="Google Shape;1615;g2523351e7b7_47_42"/>
          <p:cNvPicPr preferRelativeResize="0"/>
          <p:nvPr/>
        </p:nvPicPr>
        <p:blipFill rotWithShape="1">
          <a:blip r:embed="rId3">
            <a:alphaModFix/>
          </a:blip>
          <a:srcRect b="0" l="0" r="0" t="0"/>
          <a:stretch/>
        </p:blipFill>
        <p:spPr>
          <a:xfrm>
            <a:off x="0" y="0"/>
            <a:ext cx="9144001" cy="1450500"/>
          </a:xfrm>
          <a:prstGeom prst="rect">
            <a:avLst/>
          </a:prstGeom>
          <a:noFill/>
          <a:ln>
            <a:noFill/>
          </a:ln>
        </p:spPr>
      </p:pic>
      <p:sp>
        <p:nvSpPr>
          <p:cNvPr id="1616" name="Google Shape;1616;g2523351e7b7_47_42"/>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17" name="Google Shape;1617;g2523351e7b7_47_42"/>
          <p:cNvSpPr txBox="1"/>
          <p:nvPr/>
        </p:nvSpPr>
        <p:spPr>
          <a:xfrm>
            <a:off x="742175" y="1992425"/>
            <a:ext cx="42888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Κάθε ομάδα θα έχει την αποστολή να δημιουργήσει ένα </a:t>
            </a:r>
            <a:r>
              <a:rPr b="1" i="0" lang="lv-LV" sz="1500" u="none" cap="none" strike="noStrike">
                <a:solidFill>
                  <a:schemeClr val="dk1"/>
                </a:solidFill>
                <a:latin typeface="Raleway"/>
                <a:ea typeface="Raleway"/>
                <a:cs typeface="Raleway"/>
                <a:sym typeface="Raleway"/>
              </a:rPr>
              <a:t>σύντομο αυτοσχεδιαστικό δράμα που απεικονίζει </a:t>
            </a:r>
            <a:r>
              <a:rPr b="0" i="0" lang="lv-LV" sz="1500" u="none" cap="none" strike="noStrike">
                <a:solidFill>
                  <a:schemeClr val="dk1"/>
                </a:solidFill>
                <a:latin typeface="Raleway"/>
                <a:ea typeface="Raleway"/>
                <a:cs typeface="Raleway"/>
                <a:sym typeface="Raleway"/>
              </a:rPr>
              <a:t>στην κάρτα της μια στρατηγική πρόληψης ή διαχείρισης για το σενάριο βίας στο χώρο εργασίας.</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Δώστε οδηγίες στις ομάδες να συζητήσουν και να σκεφτούν διαφορετικές στρατηγικές πρόληψης και διαχείρισης που θα μπορούσαν να χρησιμοποιήσουν στο δράμα τους.</a:t>
            </a:r>
            <a:endParaRPr/>
          </a:p>
        </p:txBody>
      </p:sp>
      <p:sp>
        <p:nvSpPr>
          <p:cNvPr id="1618" name="Google Shape;1618;g2523351e7b7_47_42"/>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619" name="Google Shape;1619;g2523351e7b7_47_42"/>
          <p:cNvGrpSpPr/>
          <p:nvPr/>
        </p:nvGrpSpPr>
        <p:grpSpPr>
          <a:xfrm>
            <a:off x="589845" y="3690506"/>
            <a:ext cx="290237" cy="321991"/>
            <a:chOff x="534570" y="3018006"/>
            <a:chExt cx="290237" cy="321991"/>
          </a:xfrm>
        </p:grpSpPr>
        <p:sp>
          <p:nvSpPr>
            <p:cNvPr id="1620" name="Google Shape;1620;g2523351e7b7_47_4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523351e7b7_47_4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2" name="Google Shape;1622;g2523351e7b7_47_42"/>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pic>
        <p:nvPicPr>
          <p:cNvPr id="1623" name="Google Shape;1623;g2523351e7b7_47_42"/>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pic>
        <p:nvPicPr>
          <p:cNvPr id="1624" name="Google Shape;1624;g2523351e7b7_47_42"/>
          <p:cNvPicPr preferRelativeResize="0"/>
          <p:nvPr/>
        </p:nvPicPr>
        <p:blipFill rotWithShape="1">
          <a:blip r:embed="rId5">
            <a:alphaModFix/>
          </a:blip>
          <a:srcRect b="0" l="0" r="0" t="0"/>
          <a:stretch/>
        </p:blipFill>
        <p:spPr>
          <a:xfrm>
            <a:off x="5543925" y="2350550"/>
            <a:ext cx="838524" cy="2061875"/>
          </a:xfrm>
          <a:prstGeom prst="rect">
            <a:avLst/>
          </a:prstGeom>
          <a:noFill/>
          <a:ln>
            <a:noFill/>
          </a:ln>
        </p:spPr>
      </p:pic>
      <p:pic>
        <p:nvPicPr>
          <p:cNvPr id="1625" name="Google Shape;1625;g2523351e7b7_47_42"/>
          <p:cNvPicPr preferRelativeResize="0"/>
          <p:nvPr/>
        </p:nvPicPr>
        <p:blipFill rotWithShape="1">
          <a:blip r:embed="rId5">
            <a:alphaModFix/>
          </a:blip>
          <a:srcRect b="0" l="0" r="0" t="0"/>
          <a:stretch/>
        </p:blipFill>
        <p:spPr>
          <a:xfrm>
            <a:off x="7012200" y="1952400"/>
            <a:ext cx="609175" cy="1497899"/>
          </a:xfrm>
          <a:prstGeom prst="rect">
            <a:avLst/>
          </a:prstGeom>
          <a:noFill/>
          <a:ln>
            <a:noFill/>
          </a:ln>
        </p:spPr>
      </p:pic>
      <p:pic>
        <p:nvPicPr>
          <p:cNvPr id="1626" name="Google Shape;1626;g2523351e7b7_47_42"/>
          <p:cNvPicPr preferRelativeResize="0"/>
          <p:nvPr/>
        </p:nvPicPr>
        <p:blipFill rotWithShape="1">
          <a:blip r:embed="rId5">
            <a:alphaModFix/>
          </a:blip>
          <a:srcRect b="0" l="0" r="0" t="0"/>
          <a:stretch/>
        </p:blipFill>
        <p:spPr>
          <a:xfrm>
            <a:off x="7677947" y="2350557"/>
            <a:ext cx="903528" cy="222169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0" name="Shape 1630"/>
        <p:cNvGrpSpPr/>
        <p:nvPr/>
      </p:nvGrpSpPr>
      <p:grpSpPr>
        <a:xfrm>
          <a:off x="0" y="0"/>
          <a:ext cx="0" cy="0"/>
          <a:chOff x="0" y="0"/>
          <a:chExt cx="0" cy="0"/>
        </a:xfrm>
      </p:grpSpPr>
      <p:pic>
        <p:nvPicPr>
          <p:cNvPr id="1631" name="Google Shape;1631;g2523351e7b7_47_57"/>
          <p:cNvPicPr preferRelativeResize="0"/>
          <p:nvPr/>
        </p:nvPicPr>
        <p:blipFill rotWithShape="1">
          <a:blip r:embed="rId3">
            <a:alphaModFix/>
          </a:blip>
          <a:srcRect b="0" l="0" r="0" t="0"/>
          <a:stretch/>
        </p:blipFill>
        <p:spPr>
          <a:xfrm>
            <a:off x="0" y="0"/>
            <a:ext cx="9144001" cy="1492925"/>
          </a:xfrm>
          <a:prstGeom prst="rect">
            <a:avLst/>
          </a:prstGeom>
          <a:noFill/>
          <a:ln>
            <a:noFill/>
          </a:ln>
        </p:spPr>
      </p:pic>
      <p:sp>
        <p:nvSpPr>
          <p:cNvPr id="1632" name="Google Shape;1632;g2523351e7b7_47_5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33" name="Google Shape;1633;g2523351e7b7_47_57"/>
          <p:cNvSpPr txBox="1"/>
          <p:nvPr/>
        </p:nvSpPr>
        <p:spPr>
          <a:xfrm>
            <a:off x="742175" y="1992425"/>
            <a:ext cx="38133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Μόλις οι ομάδες προσδιορίσουν τη στρατηγική πρόληψης ή διαχείρισης, θα πρέπει να κάνουν πρόβες και να προετοιμάσουν το σύντομο δράμα τους.</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Θα πρέπει να εξετάσουν τους χαρακτήρες, τους διαλόγους, το σκηνικό και τις ενέργειες </a:t>
            </a:r>
            <a:r>
              <a:rPr b="0" i="0" lang="lv-LV" sz="1500" u="none" cap="none" strike="noStrike">
                <a:solidFill>
                  <a:schemeClr val="dk1"/>
                </a:solidFill>
                <a:latin typeface="Raleway"/>
                <a:ea typeface="Raleway"/>
                <a:cs typeface="Raleway"/>
                <a:sym typeface="Raleway"/>
              </a:rPr>
              <a:t>που θα απεικονίζουν καλύτερα τη στρατηγική που έχουν επιλέξει.</a:t>
            </a:r>
            <a:endParaRPr b="0" i="0" sz="1500" u="none" cap="none" strike="noStrike">
              <a:solidFill>
                <a:schemeClr val="dk1"/>
              </a:solidFill>
              <a:latin typeface="Raleway"/>
              <a:ea typeface="Raleway"/>
              <a:cs typeface="Raleway"/>
              <a:sym typeface="Raleway"/>
            </a:endParaRPr>
          </a:p>
        </p:txBody>
      </p:sp>
      <p:sp>
        <p:nvSpPr>
          <p:cNvPr id="1634" name="Google Shape;1634;g2523351e7b7_47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Παιχνίδι</a:t>
            </a:r>
            <a:endParaRPr b="1" i="0" sz="2600" u="none" cap="none" strike="noStrike">
              <a:solidFill>
                <a:srgbClr val="6689BA"/>
              </a:solidFill>
              <a:latin typeface="Arial"/>
              <a:ea typeface="Arial"/>
              <a:cs typeface="Arial"/>
              <a:sym typeface="Arial"/>
            </a:endParaRPr>
          </a:p>
        </p:txBody>
      </p:sp>
      <p:grpSp>
        <p:nvGrpSpPr>
          <p:cNvPr id="1635" name="Google Shape;1635;g2523351e7b7_47_57"/>
          <p:cNvGrpSpPr/>
          <p:nvPr/>
        </p:nvGrpSpPr>
        <p:grpSpPr>
          <a:xfrm>
            <a:off x="589845" y="3377631"/>
            <a:ext cx="290237" cy="321991"/>
            <a:chOff x="534570" y="3018006"/>
            <a:chExt cx="290237" cy="321991"/>
          </a:xfrm>
        </p:grpSpPr>
        <p:sp>
          <p:nvSpPr>
            <p:cNvPr id="1636" name="Google Shape;1636;g2523351e7b7_47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g2523351e7b7_47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8" name="Google Shape;1638;g2523351e7b7_47_57"/>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639" name="Google Shape;1639;g2523351e7b7_47_57"/>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g2523351e7b7_47_57"/>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g2523351e7b7_47_57"/>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g2523351e7b7_47_57"/>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43" name="Google Shape;1643;g2523351e7b7_47_57"/>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7" name="Shape 1647"/>
        <p:cNvGrpSpPr/>
        <p:nvPr/>
      </p:nvGrpSpPr>
      <p:grpSpPr>
        <a:xfrm>
          <a:off x="0" y="0"/>
          <a:ext cx="0" cy="0"/>
          <a:chOff x="0" y="0"/>
          <a:chExt cx="0" cy="0"/>
        </a:xfrm>
      </p:grpSpPr>
      <p:pic>
        <p:nvPicPr>
          <p:cNvPr id="1648" name="Google Shape;1648;g2523351e7b7_47_73"/>
          <p:cNvPicPr preferRelativeResize="0"/>
          <p:nvPr/>
        </p:nvPicPr>
        <p:blipFill rotWithShape="1">
          <a:blip r:embed="rId3">
            <a:alphaModFix/>
          </a:blip>
          <a:srcRect b="0" l="0" r="0" t="0"/>
          <a:stretch/>
        </p:blipFill>
        <p:spPr>
          <a:xfrm>
            <a:off x="0" y="0"/>
            <a:ext cx="9144001" cy="1493700"/>
          </a:xfrm>
          <a:prstGeom prst="rect">
            <a:avLst/>
          </a:prstGeom>
          <a:noFill/>
          <a:ln>
            <a:noFill/>
          </a:ln>
        </p:spPr>
      </p:pic>
      <p:sp>
        <p:nvSpPr>
          <p:cNvPr id="1649" name="Google Shape;1649;g2523351e7b7_47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Στρατηγικές πρόληψης και διαχείρισης</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50" name="Google Shape;1650;g2523351e7b7_47_73"/>
          <p:cNvSpPr txBox="1"/>
          <p:nvPr/>
        </p:nvSpPr>
        <p:spPr>
          <a:xfrm>
            <a:off x="742175" y="1992425"/>
            <a:ext cx="3875700" cy="9810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Μόλις οι ομάδες κάνουν πρόβες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για τα δράματά τους, φέρτε όλους μαζί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ως μια μεγάλη ομάδα.</a:t>
            </a:r>
            <a:endParaRPr b="0" i="0" sz="1500" u="none" cap="none" strike="noStrike">
              <a:solidFill>
                <a:schemeClr val="dk1"/>
              </a:solidFill>
              <a:latin typeface="Raleway"/>
              <a:ea typeface="Raleway"/>
              <a:cs typeface="Raleway"/>
              <a:sym typeface="Raleway"/>
            </a:endParaRPr>
          </a:p>
        </p:txBody>
      </p:sp>
      <p:sp>
        <p:nvSpPr>
          <p:cNvPr id="1651" name="Google Shape;1651;g2523351e7b7_47_73"/>
          <p:cNvSpPr txBox="1"/>
          <p:nvPr/>
        </p:nvSpPr>
        <p:spPr>
          <a:xfrm>
            <a:off x="865375" y="1493700"/>
            <a:ext cx="4007926"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Παίζοντας και κλείσιμο</a:t>
            </a:r>
            <a:endParaRPr b="1" i="0" sz="2600" u="none" cap="none" strike="noStrike">
              <a:solidFill>
                <a:srgbClr val="6689BA"/>
              </a:solidFill>
              <a:latin typeface="Raleway"/>
              <a:ea typeface="Raleway"/>
              <a:cs typeface="Raleway"/>
              <a:sym typeface="Raleway"/>
            </a:endParaRPr>
          </a:p>
        </p:txBody>
      </p:sp>
      <p:sp>
        <p:nvSpPr>
          <p:cNvPr id="1652" name="Google Shape;1652;g2523351e7b7_47_73"/>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Ενότητα</a:t>
            </a:r>
            <a:endParaRPr b="0" i="0" sz="1400" u="none" cap="none" strike="noStrike">
              <a:solidFill>
                <a:srgbClr val="000000"/>
              </a:solidFill>
              <a:latin typeface="Arial"/>
              <a:ea typeface="Arial"/>
              <a:cs typeface="Arial"/>
              <a:sym typeface="Arial"/>
            </a:endParaRPr>
          </a:p>
        </p:txBody>
      </p:sp>
      <p:sp>
        <p:nvSpPr>
          <p:cNvPr id="1653" name="Google Shape;1653;g2523351e7b7_47_73"/>
          <p:cNvSpPr/>
          <p:nvPr/>
        </p:nvSpPr>
        <p:spPr>
          <a:xfrm>
            <a:off x="6347390" y="2493067"/>
            <a:ext cx="2448900" cy="2116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2523351e7b7_47_73"/>
          <p:cNvSpPr/>
          <p:nvPr/>
        </p:nvSpPr>
        <p:spPr>
          <a:xfrm>
            <a:off x="5133522" y="1714500"/>
            <a:ext cx="1098900" cy="10227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g2523351e7b7_47_73"/>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g2523351e7b7_47_73"/>
          <p:cNvSpPr/>
          <p:nvPr/>
        </p:nvSpPr>
        <p:spPr>
          <a:xfrm rot="449448">
            <a:off x="6346331" y="2444091"/>
            <a:ext cx="2395544" cy="2115499"/>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7" name="Google Shape;1657;g2523351e7b7_47_73"/>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Liga</dc:creator>
</cp:coreProperties>
</file>