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9906000" cx="6858000"/>
  <p:notesSz cx="6858000" cy="9144000"/>
  <p:embeddedFontLst>
    <p:embeddedFont>
      <p:font typeface="Raleway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gTU8gK4PYoMssxTXrEDrNIH8II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5" Type="http://schemas.openxmlformats.org/officeDocument/2006/relationships/slide" Target="slides/slide1.xml"/><Relationship Id="rId19" Type="http://schemas.openxmlformats.org/officeDocument/2006/relationships/font" Target="fonts/Raleway-boldItalic.fntdata"/><Relationship Id="rId6" Type="http://schemas.openxmlformats.org/officeDocument/2006/relationships/slide" Target="slides/slide2.xml"/><Relationship Id="rId18" Type="http://schemas.openxmlformats.org/officeDocument/2006/relationships/font" Target="fonts/Raleway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tuation cards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6532"/>
            <a:ext cx="6858000" cy="969293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4"/>
          <p:cNvSpPr txBox="1"/>
          <p:nvPr>
            <p:ph type="ctrTitle"/>
          </p:nvPr>
        </p:nvSpPr>
        <p:spPr>
          <a:xfrm>
            <a:off x="471488" y="78105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1800"/>
              <a:buFont typeface="Calibri"/>
              <a:buNone/>
              <a:defRPr b="1" sz="1800">
                <a:solidFill>
                  <a:srgbClr val="6EA0D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" type="subTitle"/>
          </p:nvPr>
        </p:nvSpPr>
        <p:spPr>
          <a:xfrm>
            <a:off x="471488" y="1308454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A244F"/>
              </a:buClr>
              <a:buSzPts val="1200"/>
              <a:buNone/>
              <a:defRPr sz="1200">
                <a:solidFill>
                  <a:srgbClr val="1A244F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1" name="Google Shape;21;p14"/>
          <p:cNvSpPr txBox="1"/>
          <p:nvPr/>
        </p:nvSpPr>
        <p:spPr>
          <a:xfrm>
            <a:off x="2542903" y="78105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ming down cards">
  <p:cSld name="Calming down card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8765"/>
            <a:ext cx="6858000" cy="969293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5"/>
          <p:cNvSpPr txBox="1"/>
          <p:nvPr>
            <p:ph type="ctrTitle"/>
          </p:nvPr>
        </p:nvSpPr>
        <p:spPr>
          <a:xfrm>
            <a:off x="471488" y="1467853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800"/>
              <a:buFont typeface="Calibri"/>
              <a:buNone/>
              <a:defRPr b="1" sz="1800">
                <a:solidFill>
                  <a:srgbClr val="6DC6A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subTitle"/>
          </p:nvPr>
        </p:nvSpPr>
        <p:spPr>
          <a:xfrm>
            <a:off x="471488" y="1995256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A244F"/>
              </a:buClr>
              <a:buSzPts val="1200"/>
              <a:buNone/>
              <a:defRPr sz="1200">
                <a:solidFill>
                  <a:srgbClr val="1A244F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6" name="Google Shape;26;p15"/>
          <p:cNvSpPr txBox="1"/>
          <p:nvPr/>
        </p:nvSpPr>
        <p:spPr>
          <a:xfrm>
            <a:off x="2542903" y="78105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cersation cards">
  <p:cSld name="Concersation card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6532"/>
            <a:ext cx="6858000" cy="969293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6"/>
          <p:cNvSpPr txBox="1"/>
          <p:nvPr>
            <p:ph type="ctrTitle"/>
          </p:nvPr>
        </p:nvSpPr>
        <p:spPr>
          <a:xfrm>
            <a:off x="471488" y="143679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  <a:defRPr b="1" sz="1800">
                <a:solidFill>
                  <a:srgbClr val="645EA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" type="subTitle"/>
          </p:nvPr>
        </p:nvSpPr>
        <p:spPr>
          <a:xfrm>
            <a:off x="471488" y="1964194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A244F"/>
              </a:buClr>
              <a:buSzPts val="1200"/>
              <a:buNone/>
              <a:defRPr sz="1200">
                <a:solidFill>
                  <a:srgbClr val="1A244F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1" name="Google Shape;31;p16"/>
          <p:cNvSpPr txBox="1"/>
          <p:nvPr/>
        </p:nvSpPr>
        <p:spPr>
          <a:xfrm>
            <a:off x="2542903" y="78105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inking cards">
  <p:cSld name="Thinking card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8765"/>
            <a:ext cx="6858000" cy="969293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7"/>
          <p:cNvSpPr txBox="1"/>
          <p:nvPr>
            <p:ph type="ctrTitle"/>
          </p:nvPr>
        </p:nvSpPr>
        <p:spPr>
          <a:xfrm>
            <a:off x="471488" y="1323477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800"/>
              <a:buFont typeface="Calibri"/>
              <a:buNone/>
              <a:defRPr b="1" sz="1800">
                <a:solidFill>
                  <a:srgbClr val="63BC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subTitle"/>
          </p:nvPr>
        </p:nvSpPr>
        <p:spPr>
          <a:xfrm>
            <a:off x="471488" y="1850880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A244F"/>
              </a:buClr>
              <a:buSzPts val="1200"/>
              <a:buNone/>
              <a:defRPr sz="1200">
                <a:solidFill>
                  <a:srgbClr val="1A244F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6" name="Google Shape;36;p17"/>
          <p:cNvSpPr txBox="1"/>
          <p:nvPr/>
        </p:nvSpPr>
        <p:spPr>
          <a:xfrm>
            <a:off x="2542903" y="78105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on cards">
  <p:cSld name="Action card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6532"/>
            <a:ext cx="6858000" cy="969293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8"/>
          <p:cNvSpPr txBox="1"/>
          <p:nvPr>
            <p:ph type="ctrTitle"/>
          </p:nvPr>
        </p:nvSpPr>
        <p:spPr>
          <a:xfrm>
            <a:off x="471488" y="1467853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  <a:defRPr b="1" sz="1800">
                <a:solidFill>
                  <a:srgbClr val="F29A1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" type="subTitle"/>
          </p:nvPr>
        </p:nvSpPr>
        <p:spPr>
          <a:xfrm>
            <a:off x="471488" y="1995256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A244F"/>
              </a:buClr>
              <a:buSzPts val="1200"/>
              <a:buNone/>
              <a:defRPr sz="1200">
                <a:solidFill>
                  <a:srgbClr val="1A244F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41" name="Google Shape;41;p18"/>
          <p:cNvSpPr txBox="1"/>
          <p:nvPr/>
        </p:nvSpPr>
        <p:spPr>
          <a:xfrm>
            <a:off x="2542903" y="78105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10.jpg"/><Relationship Id="rId8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469" y="3589214"/>
            <a:ext cx="6865470" cy="20844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oogle Shape;47;p1"/>
          <p:cNvGrpSpPr/>
          <p:nvPr/>
        </p:nvGrpSpPr>
        <p:grpSpPr>
          <a:xfrm>
            <a:off x="0" y="-1362"/>
            <a:ext cx="6865470" cy="4124183"/>
            <a:chOff x="0" y="1314450"/>
            <a:chExt cx="6865470" cy="4226928"/>
          </a:xfrm>
        </p:grpSpPr>
        <p:pic>
          <p:nvPicPr>
            <p:cNvPr id="48" name="Google Shape;48;p1"/>
            <p:cNvPicPr preferRelativeResize="0"/>
            <p:nvPr/>
          </p:nvPicPr>
          <p:blipFill rotWithShape="1">
            <a:blip r:embed="rId4">
              <a:alphaModFix/>
            </a:blip>
            <a:srcRect b="16111" l="0" r="0" t="0"/>
            <a:stretch/>
          </p:blipFill>
          <p:spPr>
            <a:xfrm>
              <a:off x="0" y="1314450"/>
              <a:ext cx="6865470" cy="42269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" name="Google Shape;49;p1"/>
            <p:cNvSpPr/>
            <p:nvPr/>
          </p:nvSpPr>
          <p:spPr>
            <a:xfrm>
              <a:off x="1238250" y="3467100"/>
              <a:ext cx="2190750" cy="704850"/>
            </a:xfrm>
            <a:prstGeom prst="rect">
              <a:avLst/>
            </a:prstGeom>
            <a:solidFill>
              <a:srgbClr val="1A26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0" name="Google Shape;5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12610" y="4711196"/>
            <a:ext cx="3380829" cy="1264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"/>
          <p:cNvPicPr preferRelativeResize="0"/>
          <p:nvPr/>
        </p:nvPicPr>
        <p:blipFill rotWithShape="1">
          <a:blip r:embed="rId6">
            <a:alphaModFix/>
          </a:blip>
          <a:srcRect b="0" l="0" r="19875" t="0"/>
          <a:stretch/>
        </p:blipFill>
        <p:spPr>
          <a:xfrm>
            <a:off x="4603025" y="3742676"/>
            <a:ext cx="2262446" cy="209916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/>
          <p:nvPr/>
        </p:nvSpPr>
        <p:spPr>
          <a:xfrm>
            <a:off x="1238251" y="0"/>
            <a:ext cx="2190750" cy="5442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1"/>
          <p:cNvPicPr preferRelativeResize="0"/>
          <p:nvPr/>
        </p:nvPicPr>
        <p:blipFill rotWithShape="1">
          <a:blip r:embed="rId7">
            <a:alphaModFix/>
          </a:blip>
          <a:srcRect b="0" l="1774" r="1774" t="0"/>
          <a:stretch/>
        </p:blipFill>
        <p:spPr>
          <a:xfrm>
            <a:off x="1443655" y="70501"/>
            <a:ext cx="1830692" cy="39851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"/>
          <p:cNvSpPr txBox="1"/>
          <p:nvPr/>
        </p:nvSpPr>
        <p:spPr>
          <a:xfrm>
            <a:off x="1238250" y="2137868"/>
            <a:ext cx="2804361" cy="7956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2400" u="none" cap="none" strike="noStrike">
                <a:solidFill>
                  <a:srgbClr val="F29A1F"/>
                </a:solidFill>
                <a:latin typeface="Raleway"/>
                <a:ea typeface="Raleway"/>
                <a:cs typeface="Raleway"/>
                <a:sym typeface="Raleway"/>
              </a:rPr>
              <a:t>Herzlich Willkommen</a:t>
            </a:r>
            <a:endParaRPr b="0" i="0" sz="24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361213" y="5598349"/>
            <a:ext cx="6128100" cy="467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133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u="none" cap="none" strike="noStrike">
                <a:solidFill>
                  <a:srgbClr val="6689BA"/>
                </a:solidFill>
                <a:latin typeface="Raleway"/>
                <a:ea typeface="Raleway"/>
                <a:cs typeface="Raleway"/>
                <a:sym typeface="Raleway"/>
              </a:rPr>
              <a:t>Wir freuen uns, Ihnen das Brettspiel „Recognize and Act" vorstellen zu können, ein innovatives, interaktives Instrument, das speziell zur Bekämpfung von Gewalt am Arbeitsplatz im HORECA-Sektor entwickelt wurde. </a:t>
            </a:r>
            <a:r>
              <a:rPr b="0" i="0" lang="de-DE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Dieses Spiel integriert die Grundsätze des Erfahrungslernens und der konstruktiven Methodik, um das Verständnis für Gewalt am Arbeitsplatz, ihre Ursachen und wirksame Präventions- und Managementstrategien zu fördern.</a:t>
            </a:r>
            <a:endParaRPr sz="1300"/>
          </a:p>
          <a:p>
            <a:pPr indent="0" lvl="0" marL="133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33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Es handelt sich um eine Erweiterung des Spiels "Erkennen und Handeln" - bearbeitbare Karten, um ein Spiel persönlicher und zielgerichteter zu gestalten. </a:t>
            </a:r>
            <a:endParaRPr sz="1300"/>
          </a:p>
          <a:p>
            <a:pPr indent="0" lvl="0" marL="133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Der Spielleiter fordert die Spieler auf, ihre Arbeitsplatzsituationen und/oder ihre Lösungen auf leere Karten zu schreiben, oder der Spielleiter kann die Karten in einem Word-Dokument ausfüllen und ausdrucken. Nachdem die Karten vorbereitet sind, werden sie mit der gedruckten Version des Spiels gemischt, und diese Ergänzung kann auch als separates Spiel gespielt werden</a:t>
            </a:r>
            <a:r>
              <a:rPr b="1" i="0" lang="de-DE" u="none" cap="none" strike="noStrike">
                <a:solidFill>
                  <a:srgbClr val="6689BA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b="1" i="0" u="none" cap="none" strike="noStrike">
              <a:solidFill>
                <a:srgbClr val="6689B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33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6689B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  </a:t>
            </a:r>
            <a:r>
              <a:rPr lang="de-DE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Die Unterstützung der Europäischen Kommission für die Erstellung dieser Veröffentlichung stellt keine Billigung des Inhalts      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  dar, welcher nur die Ansichten der Verfasser wiedergibt, und die Kommission kann nicht für eine etwaige Verwendung der   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  darin enthaltenen Informationen haftbar gemacht werden.</a:t>
            </a:r>
            <a:endParaRPr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33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6689B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333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6689B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4447" y="4496561"/>
            <a:ext cx="2469915" cy="909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/>
          <p:nvPr>
            <p:ph type="ctrTitle"/>
          </p:nvPr>
        </p:nvSpPr>
        <p:spPr>
          <a:xfrm>
            <a:off x="471488" y="1323475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lang="de-DE"/>
              <a:t>ACTION</a:t>
            </a:r>
            <a:endParaRPr/>
          </a:p>
        </p:txBody>
      </p:sp>
      <p:sp>
        <p:nvSpPr>
          <p:cNvPr id="242" name="Google Shape;242;p10"/>
          <p:cNvSpPr txBox="1"/>
          <p:nvPr>
            <p:ph idx="1" type="subTitle"/>
          </p:nvPr>
        </p:nvSpPr>
        <p:spPr>
          <a:xfrm>
            <a:off x="471488" y="1850878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None/>
            </a:pPr>
            <a:r>
              <a:rPr lang="de-DE"/>
              <a:t>Ich werde den/die Manager:innen, den Sicherheitsdienst oder andere Mitarbeiter:innen um Hilfe bitten.</a:t>
            </a:r>
            <a:endParaRPr/>
          </a:p>
        </p:txBody>
      </p:sp>
      <p:sp>
        <p:nvSpPr>
          <p:cNvPr id="243" name="Google Shape;243;p10"/>
          <p:cNvSpPr txBox="1"/>
          <p:nvPr/>
        </p:nvSpPr>
        <p:spPr>
          <a:xfrm>
            <a:off x="2528887" y="1323475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"/>
          <p:cNvSpPr txBox="1"/>
          <p:nvPr/>
        </p:nvSpPr>
        <p:spPr>
          <a:xfrm>
            <a:off x="2528887" y="1850878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Ich werde nonverbal Kolleg:innen oder den Sicherheitsdienst alarmieren, wenn sich die Situation verschlimmert.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0"/>
          <p:cNvSpPr txBox="1"/>
          <p:nvPr/>
        </p:nvSpPr>
        <p:spPr>
          <a:xfrm>
            <a:off x="4650455" y="1323475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0"/>
          <p:cNvSpPr txBox="1"/>
          <p:nvPr/>
        </p:nvSpPr>
        <p:spPr>
          <a:xfrm>
            <a:off x="4650455" y="1850878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Ich werde die Einzelheiten des Ereignisses für spätere Referenzen oder offizielle Berichte aufzeichnen.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0"/>
          <p:cNvSpPr txBox="1"/>
          <p:nvPr/>
        </p:nvSpPr>
        <p:spPr>
          <a:xfrm>
            <a:off x="471488" y="4307306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0"/>
          <p:cNvSpPr txBox="1"/>
          <p:nvPr/>
        </p:nvSpPr>
        <p:spPr>
          <a:xfrm>
            <a:off x="471488" y="4834709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Ich werde jemand anderen bitten, diesen Kunden zu bedienen. Wenn er wieder anfängt zu diskutieren, bitten wir ihn zu gehen.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0"/>
          <p:cNvSpPr txBox="1"/>
          <p:nvPr/>
        </p:nvSpPr>
        <p:spPr>
          <a:xfrm>
            <a:off x="2528887" y="4307306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0"/>
          <p:cNvSpPr txBox="1"/>
          <p:nvPr/>
        </p:nvSpPr>
        <p:spPr>
          <a:xfrm>
            <a:off x="2528887" y="4834708"/>
            <a:ext cx="1800226" cy="1638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Ich werde unsere Richtlinien für den Umgang mit Vorfällen unter den Mitarbeitern befolgen, z. B. eine Teambesprechung oder Unterstützung durch Vorgesetzte anfordern.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0"/>
          <p:cNvSpPr txBox="1"/>
          <p:nvPr/>
        </p:nvSpPr>
        <p:spPr>
          <a:xfrm>
            <a:off x="4650455" y="4307306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0"/>
          <p:cNvSpPr txBox="1"/>
          <p:nvPr/>
        </p:nvSpPr>
        <p:spPr>
          <a:xfrm>
            <a:off x="4650455" y="4834709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Der Gast muss gehen, wenn er nicht aufhört, den Angestellten zu belästigen.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471488" y="7291137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0"/>
          <p:cNvSpPr txBox="1"/>
          <p:nvPr/>
        </p:nvSpPr>
        <p:spPr>
          <a:xfrm>
            <a:off x="471488" y="7818540"/>
            <a:ext cx="1800226" cy="1307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Ich fordere den Gast auf, sich über die teils strafrechtlich problematischen Äußerungen bewusst zu sein und bitte ihn gegebenenfalls zu gehen.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0"/>
          <p:cNvSpPr txBox="1"/>
          <p:nvPr/>
        </p:nvSpPr>
        <p:spPr>
          <a:xfrm>
            <a:off x="2528887" y="7291137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0"/>
          <p:cNvSpPr txBox="1"/>
          <p:nvPr/>
        </p:nvSpPr>
        <p:spPr>
          <a:xfrm>
            <a:off x="2528887" y="7818540"/>
            <a:ext cx="1800226" cy="1307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Der/die Manager:in trennt Gäste indem er/sie sie in maximaler Distanz zueinander an die Tische setzt.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0"/>
          <p:cNvSpPr txBox="1"/>
          <p:nvPr/>
        </p:nvSpPr>
        <p:spPr>
          <a:xfrm>
            <a:off x="4650455" y="7291137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0"/>
          <p:cNvSpPr txBox="1"/>
          <p:nvPr/>
        </p:nvSpPr>
        <p:spPr>
          <a:xfrm>
            <a:off x="4650455" y="7818540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Der/die Mitarbeiter:innen macht den Fernseher aus.</a:t>
            </a:r>
            <a:endParaRPr/>
          </a:p>
        </p:txBody>
      </p:sp>
      <p:sp>
        <p:nvSpPr>
          <p:cNvPr id="259" name="Google Shape;259;p10"/>
          <p:cNvSpPr txBox="1"/>
          <p:nvPr/>
        </p:nvSpPr>
        <p:spPr>
          <a:xfrm>
            <a:off x="457199" y="97722"/>
            <a:ext cx="914400" cy="3153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"/>
          <p:cNvSpPr txBox="1"/>
          <p:nvPr>
            <p:ph type="ctrTitle"/>
          </p:nvPr>
        </p:nvSpPr>
        <p:spPr>
          <a:xfrm>
            <a:off x="471488" y="1323475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lang="de-DE"/>
              <a:t>ACTION</a:t>
            </a:r>
            <a:endParaRPr/>
          </a:p>
        </p:txBody>
      </p:sp>
      <p:sp>
        <p:nvSpPr>
          <p:cNvPr id="265" name="Google Shape;265;p11"/>
          <p:cNvSpPr txBox="1"/>
          <p:nvPr>
            <p:ph idx="1" type="subTitle"/>
          </p:nvPr>
        </p:nvSpPr>
        <p:spPr>
          <a:xfrm>
            <a:off x="471488" y="1850878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None/>
            </a:pPr>
            <a:r>
              <a:rPr lang="de-DE"/>
              <a:t>Klicken Sie hier, um Ihre eigene Aktionsstrategie hinzuzufügen</a:t>
            </a:r>
            <a:endParaRPr/>
          </a:p>
        </p:txBody>
      </p:sp>
      <p:sp>
        <p:nvSpPr>
          <p:cNvPr id="266" name="Google Shape;266;p11"/>
          <p:cNvSpPr txBox="1"/>
          <p:nvPr/>
        </p:nvSpPr>
        <p:spPr>
          <a:xfrm>
            <a:off x="2528887" y="1323475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1"/>
          <p:cNvSpPr txBox="1"/>
          <p:nvPr/>
        </p:nvSpPr>
        <p:spPr>
          <a:xfrm>
            <a:off x="2528887" y="1850878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Aktionsstrategie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4650455" y="1323475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1"/>
          <p:cNvSpPr txBox="1"/>
          <p:nvPr/>
        </p:nvSpPr>
        <p:spPr>
          <a:xfrm>
            <a:off x="4650455" y="1850878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Aktionsstrategie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1"/>
          <p:cNvSpPr txBox="1"/>
          <p:nvPr/>
        </p:nvSpPr>
        <p:spPr>
          <a:xfrm>
            <a:off x="471488" y="4307306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1"/>
          <p:cNvSpPr txBox="1"/>
          <p:nvPr/>
        </p:nvSpPr>
        <p:spPr>
          <a:xfrm>
            <a:off x="471488" y="4834709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Aktionsstrategie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1"/>
          <p:cNvSpPr txBox="1"/>
          <p:nvPr/>
        </p:nvSpPr>
        <p:spPr>
          <a:xfrm>
            <a:off x="2528887" y="4307306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1"/>
          <p:cNvSpPr txBox="1"/>
          <p:nvPr/>
        </p:nvSpPr>
        <p:spPr>
          <a:xfrm>
            <a:off x="2528887" y="4834709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Aktionsstrategie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1"/>
          <p:cNvSpPr txBox="1"/>
          <p:nvPr/>
        </p:nvSpPr>
        <p:spPr>
          <a:xfrm>
            <a:off x="4650455" y="4307306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1"/>
          <p:cNvSpPr txBox="1"/>
          <p:nvPr/>
        </p:nvSpPr>
        <p:spPr>
          <a:xfrm>
            <a:off x="4650455" y="4834709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Aktionsstrategie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1"/>
          <p:cNvSpPr txBox="1"/>
          <p:nvPr/>
        </p:nvSpPr>
        <p:spPr>
          <a:xfrm>
            <a:off x="471488" y="7291137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1"/>
          <p:cNvSpPr txBox="1"/>
          <p:nvPr/>
        </p:nvSpPr>
        <p:spPr>
          <a:xfrm>
            <a:off x="471488" y="7818540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Aktionsstrategie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1"/>
          <p:cNvSpPr txBox="1"/>
          <p:nvPr/>
        </p:nvSpPr>
        <p:spPr>
          <a:xfrm>
            <a:off x="2528887" y="7291137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1"/>
          <p:cNvSpPr txBox="1"/>
          <p:nvPr/>
        </p:nvSpPr>
        <p:spPr>
          <a:xfrm>
            <a:off x="2528887" y="7818540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Aktionsstrategie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 txBox="1"/>
          <p:nvPr/>
        </p:nvSpPr>
        <p:spPr>
          <a:xfrm>
            <a:off x="4650455" y="7291137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9A1F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F29A1F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endParaRPr b="1" i="0" sz="1800" u="none" cap="none" strike="noStrike">
              <a:solidFill>
                <a:srgbClr val="F29A1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1"/>
          <p:cNvSpPr txBox="1"/>
          <p:nvPr/>
        </p:nvSpPr>
        <p:spPr>
          <a:xfrm>
            <a:off x="4650455" y="7818540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Aktionsstrategie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>
            <p:ph type="ctrTitle"/>
          </p:nvPr>
        </p:nvSpPr>
        <p:spPr>
          <a:xfrm>
            <a:off x="471488" y="66757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lang="de-DE" sz="2000"/>
              <a:t>SITUATION</a:t>
            </a:r>
            <a:endParaRPr/>
          </a:p>
        </p:txBody>
      </p:sp>
      <p:sp>
        <p:nvSpPr>
          <p:cNvPr id="62" name="Google Shape;62;p2"/>
          <p:cNvSpPr txBox="1"/>
          <p:nvPr>
            <p:ph idx="1" type="subTitle"/>
          </p:nvPr>
        </p:nvSpPr>
        <p:spPr>
          <a:xfrm>
            <a:off x="471488" y="1194974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None/>
            </a:pPr>
            <a:r>
              <a:rPr b="0" i="0" lang="de-D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Ein Kunde missversteht die Auskunft der Kellnerin, weil sie nur gebrochen Deutsch spricht und wird laut.</a:t>
            </a:r>
            <a:endParaRPr/>
          </a:p>
        </p:txBody>
      </p:sp>
      <p:sp>
        <p:nvSpPr>
          <p:cNvPr id="63" name="Google Shape;63;p2"/>
          <p:cNvSpPr txBox="1"/>
          <p:nvPr/>
        </p:nvSpPr>
        <p:spPr>
          <a:xfrm>
            <a:off x="2535420" y="66757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de-DE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SITUATION</a:t>
            </a:r>
            <a:endParaRPr/>
          </a:p>
        </p:txBody>
      </p:sp>
      <p:sp>
        <p:nvSpPr>
          <p:cNvPr id="64" name="Google Shape;64;p2"/>
          <p:cNvSpPr txBox="1"/>
          <p:nvPr/>
        </p:nvSpPr>
        <p:spPr>
          <a:xfrm>
            <a:off x="2535420" y="1194974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Ein Kunde möchte von einer deutschen Kellnerin bedient werden.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 txBox="1"/>
          <p:nvPr/>
        </p:nvSpPr>
        <p:spPr>
          <a:xfrm>
            <a:off x="4677729" y="66757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de-DE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SITUATION</a:t>
            </a:r>
            <a:endParaRPr/>
          </a:p>
        </p:txBody>
      </p:sp>
      <p:sp>
        <p:nvSpPr>
          <p:cNvPr id="66" name="Google Shape;66;p2"/>
          <p:cNvSpPr txBox="1"/>
          <p:nvPr/>
        </p:nvSpPr>
        <p:spPr>
          <a:xfrm>
            <a:off x="4677729" y="1194974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Ein Gast findet eine Bemerkung eines weiteren Gastes rassistisch.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 txBox="1"/>
          <p:nvPr/>
        </p:nvSpPr>
        <p:spPr>
          <a:xfrm>
            <a:off x="471488" y="363746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de-DE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SITUATION</a:t>
            </a:r>
            <a:endParaRPr/>
          </a:p>
        </p:txBody>
      </p:sp>
      <p:sp>
        <p:nvSpPr>
          <p:cNvPr id="68" name="Google Shape;68;p2"/>
          <p:cNvSpPr txBox="1"/>
          <p:nvPr/>
        </p:nvSpPr>
        <p:spPr>
          <a:xfrm>
            <a:off x="471488" y="4164865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Ein Gast beleidigt den ukrainischen Kellner als Vaterlandsveräter.</a:t>
            </a:r>
            <a:endParaRPr/>
          </a:p>
        </p:txBody>
      </p:sp>
      <p:sp>
        <p:nvSpPr>
          <p:cNvPr id="69" name="Google Shape;69;p2"/>
          <p:cNvSpPr txBox="1"/>
          <p:nvPr/>
        </p:nvSpPr>
        <p:spPr>
          <a:xfrm>
            <a:off x="2535420" y="363746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de-DE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SITUATION</a:t>
            </a:r>
            <a:endParaRPr/>
          </a:p>
        </p:txBody>
      </p:sp>
      <p:sp>
        <p:nvSpPr>
          <p:cNvPr id="70" name="Google Shape;70;p2"/>
          <p:cNvSpPr txBox="1"/>
          <p:nvPr/>
        </p:nvSpPr>
        <p:spPr>
          <a:xfrm>
            <a:off x="2535420" y="4164865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Die Mitarbeiter:innen in der Küche streiten sich über den Krieg in der Ukraine.</a:t>
            </a:r>
            <a:endParaRPr/>
          </a:p>
        </p:txBody>
      </p:sp>
      <p:sp>
        <p:nvSpPr>
          <p:cNvPr id="71" name="Google Shape;71;p2"/>
          <p:cNvSpPr txBox="1"/>
          <p:nvPr/>
        </p:nvSpPr>
        <p:spPr>
          <a:xfrm>
            <a:off x="4677729" y="363746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de-DE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SITUATION</a:t>
            </a:r>
            <a:endParaRPr/>
          </a:p>
        </p:txBody>
      </p:sp>
      <p:sp>
        <p:nvSpPr>
          <p:cNvPr id="72" name="Google Shape;72;p2"/>
          <p:cNvSpPr txBox="1"/>
          <p:nvPr/>
        </p:nvSpPr>
        <p:spPr>
          <a:xfrm>
            <a:off x="4677729" y="4164865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Ein Gast beleidigt ein/e russischsprachige/n Mitarbeiter:innen als Kriegstreiber/in.</a:t>
            </a:r>
            <a:endParaRPr/>
          </a:p>
        </p:txBody>
      </p:sp>
      <p:sp>
        <p:nvSpPr>
          <p:cNvPr id="73" name="Google Shape;73;p2"/>
          <p:cNvSpPr txBox="1"/>
          <p:nvPr/>
        </p:nvSpPr>
        <p:spPr>
          <a:xfrm>
            <a:off x="471488" y="6650628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de-DE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SITUATION</a:t>
            </a:r>
            <a:endParaRPr/>
          </a:p>
        </p:txBody>
      </p:sp>
      <p:sp>
        <p:nvSpPr>
          <p:cNvPr id="74" name="Google Shape;74;p2"/>
          <p:cNvSpPr txBox="1"/>
          <p:nvPr/>
        </p:nvSpPr>
        <p:spPr>
          <a:xfrm>
            <a:off x="457199" y="7178031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Ein Gast beginnt eine Diskussion mit einem/r Mitarbeiter:innen über den Israel-Palästina-Konflikt und wiederholt dabei Hamas-Parolen.</a:t>
            </a:r>
            <a:endParaRPr/>
          </a:p>
        </p:txBody>
      </p:sp>
      <p:sp>
        <p:nvSpPr>
          <p:cNvPr id="75" name="Google Shape;75;p2"/>
          <p:cNvSpPr txBox="1"/>
          <p:nvPr/>
        </p:nvSpPr>
        <p:spPr>
          <a:xfrm>
            <a:off x="2535420" y="6650628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de-DE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SITUATION</a:t>
            </a:r>
            <a:endParaRPr/>
          </a:p>
        </p:txBody>
      </p:sp>
      <p:sp>
        <p:nvSpPr>
          <p:cNvPr id="76" name="Google Shape;76;p2"/>
          <p:cNvSpPr txBox="1"/>
          <p:nvPr/>
        </p:nvSpPr>
        <p:spPr>
          <a:xfrm>
            <a:off x="2535420" y="7178031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Israelische und arabische Gäste weigern sich in dem gleichen Raum zu sein.</a:t>
            </a:r>
            <a:endParaRPr/>
          </a:p>
        </p:txBody>
      </p:sp>
      <p:sp>
        <p:nvSpPr>
          <p:cNvPr id="77" name="Google Shape;77;p2"/>
          <p:cNvSpPr txBox="1"/>
          <p:nvPr/>
        </p:nvSpPr>
        <p:spPr>
          <a:xfrm>
            <a:off x="4677729" y="6650628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de-DE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SITUATION</a:t>
            </a:r>
            <a:endParaRPr/>
          </a:p>
        </p:txBody>
      </p:sp>
      <p:sp>
        <p:nvSpPr>
          <p:cNvPr id="78" name="Google Shape;78;p2"/>
          <p:cNvSpPr txBox="1"/>
          <p:nvPr/>
        </p:nvSpPr>
        <p:spPr>
          <a:xfrm>
            <a:off x="4677729" y="7178031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Ein Gast verlangt lautstark, dass Al-Jazeera auf dem Fernseher über der Bar gezeigt wird.</a:t>
            </a:r>
            <a:endParaRPr/>
          </a:p>
        </p:txBody>
      </p:sp>
      <p:sp>
        <p:nvSpPr>
          <p:cNvPr id="79" name="Google Shape;79;p2"/>
          <p:cNvSpPr txBox="1"/>
          <p:nvPr/>
        </p:nvSpPr>
        <p:spPr>
          <a:xfrm>
            <a:off x="457199" y="21778"/>
            <a:ext cx="914400" cy="3913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/>
          <p:nvPr>
            <p:ph type="ctrTitle"/>
          </p:nvPr>
        </p:nvSpPr>
        <p:spPr>
          <a:xfrm>
            <a:off x="471488" y="66757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lang="de-DE" sz="2000"/>
              <a:t>SITUATION</a:t>
            </a:r>
            <a:endParaRPr/>
          </a:p>
        </p:txBody>
      </p:sp>
      <p:sp>
        <p:nvSpPr>
          <p:cNvPr id="85" name="Google Shape;85;p3"/>
          <p:cNvSpPr txBox="1"/>
          <p:nvPr>
            <p:ph idx="1" type="subTitle"/>
          </p:nvPr>
        </p:nvSpPr>
        <p:spPr>
          <a:xfrm>
            <a:off x="471488" y="1194974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None/>
            </a:pPr>
            <a:r>
              <a:rPr lang="de-DE"/>
              <a:t>Klicken Sie hier, um Ihren eigenen Situationstext hinzuzufügen</a:t>
            </a:r>
            <a:endParaRPr/>
          </a:p>
        </p:txBody>
      </p:sp>
      <p:sp>
        <p:nvSpPr>
          <p:cNvPr id="86" name="Google Shape;86;p3"/>
          <p:cNvSpPr txBox="1"/>
          <p:nvPr/>
        </p:nvSpPr>
        <p:spPr>
          <a:xfrm>
            <a:off x="2535420" y="66757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de-DE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SITUATION</a:t>
            </a:r>
            <a:endParaRPr/>
          </a:p>
        </p:txBody>
      </p:sp>
      <p:sp>
        <p:nvSpPr>
          <p:cNvPr id="87" name="Google Shape;87;p3"/>
          <p:cNvSpPr txBox="1"/>
          <p:nvPr/>
        </p:nvSpPr>
        <p:spPr>
          <a:xfrm>
            <a:off x="2535420" y="1194974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Ihren eigenen Situationstext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4677729" y="66757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de-DE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SITUATION</a:t>
            </a:r>
            <a:endParaRPr/>
          </a:p>
        </p:txBody>
      </p:sp>
      <p:sp>
        <p:nvSpPr>
          <p:cNvPr id="89" name="Google Shape;89;p3"/>
          <p:cNvSpPr txBox="1"/>
          <p:nvPr/>
        </p:nvSpPr>
        <p:spPr>
          <a:xfrm>
            <a:off x="4677729" y="1194974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Ihren eigenen Situationstext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471488" y="363746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de-DE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SITUATION</a:t>
            </a:r>
            <a:endParaRPr/>
          </a:p>
        </p:txBody>
      </p:sp>
      <p:sp>
        <p:nvSpPr>
          <p:cNvPr id="91" name="Google Shape;91;p3"/>
          <p:cNvSpPr txBox="1"/>
          <p:nvPr/>
        </p:nvSpPr>
        <p:spPr>
          <a:xfrm>
            <a:off x="471488" y="4164865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Ihren eigenen Situationstext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2535420" y="363746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de-DE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SITUATION</a:t>
            </a:r>
            <a:endParaRPr/>
          </a:p>
        </p:txBody>
      </p:sp>
      <p:sp>
        <p:nvSpPr>
          <p:cNvPr id="93" name="Google Shape;93;p3"/>
          <p:cNvSpPr txBox="1"/>
          <p:nvPr/>
        </p:nvSpPr>
        <p:spPr>
          <a:xfrm>
            <a:off x="2535420" y="4164865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Ihren eigenen Situationstext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4677729" y="363746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de-DE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SITUATION</a:t>
            </a:r>
            <a:endParaRPr/>
          </a:p>
        </p:txBody>
      </p:sp>
      <p:sp>
        <p:nvSpPr>
          <p:cNvPr id="95" name="Google Shape;95;p3"/>
          <p:cNvSpPr txBox="1"/>
          <p:nvPr/>
        </p:nvSpPr>
        <p:spPr>
          <a:xfrm>
            <a:off x="4677729" y="4164865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Ihren eigenen Situationstext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471488" y="6650628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de-DE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SITUATION</a:t>
            </a:r>
            <a:endParaRPr/>
          </a:p>
        </p:txBody>
      </p:sp>
      <p:sp>
        <p:nvSpPr>
          <p:cNvPr id="97" name="Google Shape;97;p3"/>
          <p:cNvSpPr txBox="1"/>
          <p:nvPr/>
        </p:nvSpPr>
        <p:spPr>
          <a:xfrm>
            <a:off x="471488" y="7178031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Ihren eigenen Situationstext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2535420" y="6650628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de-DE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SITUATION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2535420" y="7178031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Ihren eigenen Situationstext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4677729" y="6650628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A0D5"/>
              </a:buClr>
              <a:buSzPts val="2000"/>
              <a:buFont typeface="Calibri"/>
              <a:buNone/>
            </a:pPr>
            <a:r>
              <a:rPr b="1" i="0" lang="de-DE" sz="2000" u="none" cap="none" strike="noStrike">
                <a:solidFill>
                  <a:srgbClr val="6EA0D5"/>
                </a:solidFill>
                <a:latin typeface="Calibri"/>
                <a:ea typeface="Calibri"/>
                <a:cs typeface="Calibri"/>
                <a:sym typeface="Calibri"/>
              </a:rPr>
              <a:t>SITUATION</a:t>
            </a:r>
            <a:endParaRPr/>
          </a:p>
        </p:txBody>
      </p:sp>
      <p:sp>
        <p:nvSpPr>
          <p:cNvPr id="101" name="Google Shape;101;p3"/>
          <p:cNvSpPr txBox="1"/>
          <p:nvPr/>
        </p:nvSpPr>
        <p:spPr>
          <a:xfrm>
            <a:off x="4677729" y="7178031"/>
            <a:ext cx="1800226" cy="17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Ihren eigenen Situationstext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>
            <p:ph type="ctrTitle"/>
          </p:nvPr>
        </p:nvSpPr>
        <p:spPr>
          <a:xfrm>
            <a:off x="471488" y="129540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lang="de-DE" sz="1600">
                <a:solidFill>
                  <a:srgbClr val="6DC6A9"/>
                </a:solidFill>
              </a:rPr>
              <a:t>CALMING DOWN</a:t>
            </a:r>
            <a:endParaRPr/>
          </a:p>
        </p:txBody>
      </p:sp>
      <p:sp>
        <p:nvSpPr>
          <p:cNvPr id="107" name="Google Shape;107;p4"/>
          <p:cNvSpPr txBox="1"/>
          <p:nvPr>
            <p:ph idx="1" type="subTitle"/>
          </p:nvPr>
        </p:nvSpPr>
        <p:spPr>
          <a:xfrm>
            <a:off x="471488" y="1822804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None/>
            </a:pPr>
            <a:r>
              <a:rPr i="0" lang="de-DE">
                <a:latin typeface="Arial"/>
                <a:ea typeface="Arial"/>
                <a:cs typeface="Arial"/>
                <a:sym typeface="Arial"/>
              </a:rPr>
              <a:t>Der/Die Mitarbeiter:innen ruft ein/eine Kolleg:in zur Hilfe und tritt in den Hintergrund.</a:t>
            </a:r>
            <a:endParaRPr/>
          </a:p>
        </p:txBody>
      </p:sp>
      <p:sp>
        <p:nvSpPr>
          <p:cNvPr id="108" name="Google Shape;108;p4"/>
          <p:cNvSpPr txBox="1"/>
          <p:nvPr/>
        </p:nvSpPr>
        <p:spPr>
          <a:xfrm>
            <a:off x="2528887" y="129540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CALMING DOWN</a:t>
            </a:r>
            <a:endParaRPr b="1" i="0" sz="1600" u="none" cap="none" strike="noStrike">
              <a:solidFill>
                <a:srgbClr val="6DC6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2528887" y="1822804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Arial"/>
                <a:ea typeface="Arial"/>
                <a:cs typeface="Arial"/>
                <a:sym typeface="Arial"/>
              </a:rPr>
              <a:t>Der/die Mitarbeiter:innen atmen tief durch, um seine/ihre Gefühle zu stabilisieren.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4586287" y="129540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CALMING DOWN</a:t>
            </a:r>
            <a:endParaRPr b="1" i="0" sz="1600" u="none" cap="none" strike="noStrike">
              <a:solidFill>
                <a:srgbClr val="6DC6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4586287" y="1822804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Die Mitarbeiter:innen betonen, dass dieses Hotel ein unpolitischer sei.</a:t>
            </a:r>
            <a:endParaRPr/>
          </a:p>
        </p:txBody>
      </p:sp>
      <p:sp>
        <p:nvSpPr>
          <p:cNvPr id="112" name="Google Shape;112;p4"/>
          <p:cNvSpPr txBox="1"/>
          <p:nvPr/>
        </p:nvSpPr>
        <p:spPr>
          <a:xfrm>
            <a:off x="471488" y="426720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CALMING DOWN</a:t>
            </a:r>
            <a:endParaRPr b="1" i="0" sz="1600" u="none" cap="none" strike="noStrike">
              <a:solidFill>
                <a:srgbClr val="6DC6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471488" y="4794604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Arial"/>
                <a:ea typeface="Arial"/>
                <a:cs typeface="Arial"/>
                <a:sym typeface="Arial"/>
              </a:rPr>
              <a:t>Ich wende subtile Entspannungstechniken an, wie z. B. meine Schultern lockern, um Spannungen abzubauen.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2528887" y="426720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CALMING DOWN</a:t>
            </a:r>
            <a:endParaRPr b="1" i="0" sz="1600" u="none" cap="none" strike="noStrike">
              <a:solidFill>
                <a:srgbClr val="6DC6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2528887" y="4794604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Der/die Manager:in geht dazwischen und erklärt die Küche zu einem unpolitischen Ort.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4586287" y="426720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CALMING DOWN</a:t>
            </a:r>
            <a:endParaRPr b="1" i="0" sz="1600" u="none" cap="none" strike="noStrike">
              <a:solidFill>
                <a:srgbClr val="6DC6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4586287" y="4794604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Der/die Mitarbeiter:innen zieht sich zurück und bekommt Zeit sich zu beruhigen.</a:t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471488" y="748365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CALMING DOWN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471488" y="8011055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Der Manager geht dazwischen und erklärt, dass dies Restaurant ein unpolitischer Ort sei.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2528887" y="748365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CALMING DOWN</a:t>
            </a:r>
            <a:endParaRPr b="1" i="0" sz="1600" u="none" cap="none" strike="noStrike">
              <a:solidFill>
                <a:srgbClr val="6DC6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2528887" y="8011055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Der/die Manager wird gerufen und jeweils ein Gast aus jeder Gruppe wird um Dialog gebeten.</a:t>
            </a:r>
            <a:endParaRPr/>
          </a:p>
        </p:txBody>
      </p:sp>
      <p:sp>
        <p:nvSpPr>
          <p:cNvPr id="122" name="Google Shape;122;p4"/>
          <p:cNvSpPr txBox="1"/>
          <p:nvPr/>
        </p:nvSpPr>
        <p:spPr>
          <a:xfrm>
            <a:off x="4586287" y="748365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CALMING DOWN</a:t>
            </a:r>
            <a:endParaRPr b="1" i="0" sz="1600" u="none" cap="none" strike="noStrike">
              <a:solidFill>
                <a:srgbClr val="6DC6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4586287" y="8011054"/>
            <a:ext cx="1800226" cy="14377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Der/die Mitarbeiter:in erklärt dem/der Kunden/in, dass individuelle Programmwünsche im laufenden Betrieb nicht umsetzbar sind.</a:t>
            </a:r>
            <a:endParaRPr/>
          </a:p>
        </p:txBody>
      </p:sp>
      <p:sp>
        <p:nvSpPr>
          <p:cNvPr id="124" name="Google Shape;124;p4"/>
          <p:cNvSpPr txBox="1"/>
          <p:nvPr/>
        </p:nvSpPr>
        <p:spPr>
          <a:xfrm>
            <a:off x="457199" y="146404"/>
            <a:ext cx="914400" cy="2667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>
            <p:ph type="ctrTitle"/>
          </p:nvPr>
        </p:nvSpPr>
        <p:spPr>
          <a:xfrm>
            <a:off x="471488" y="129540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lang="de-DE" sz="1600">
                <a:solidFill>
                  <a:srgbClr val="6DC6A9"/>
                </a:solidFill>
              </a:rPr>
              <a:t>CALMING DOWN</a:t>
            </a:r>
            <a:endParaRPr/>
          </a:p>
        </p:txBody>
      </p:sp>
      <p:sp>
        <p:nvSpPr>
          <p:cNvPr id="130" name="Google Shape;130;p5"/>
          <p:cNvSpPr txBox="1"/>
          <p:nvPr>
            <p:ph idx="1" type="subTitle"/>
          </p:nvPr>
        </p:nvSpPr>
        <p:spPr>
          <a:xfrm>
            <a:off x="471488" y="1822804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None/>
            </a:pPr>
            <a:r>
              <a:rPr lang="de-DE"/>
              <a:t>Klicken Sie hier, um Ihre eigene Beruhigungsstrategie hinzuzufügen</a:t>
            </a:r>
            <a:endParaRPr/>
          </a:p>
        </p:txBody>
      </p:sp>
      <p:sp>
        <p:nvSpPr>
          <p:cNvPr id="131" name="Google Shape;131;p5"/>
          <p:cNvSpPr txBox="1"/>
          <p:nvPr/>
        </p:nvSpPr>
        <p:spPr>
          <a:xfrm>
            <a:off x="2528887" y="129540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CALMING DOWN</a:t>
            </a:r>
            <a:endParaRPr b="1" i="0" sz="1600" u="none" cap="none" strike="noStrike">
              <a:solidFill>
                <a:srgbClr val="6DC6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 txBox="1"/>
          <p:nvPr/>
        </p:nvSpPr>
        <p:spPr>
          <a:xfrm>
            <a:off x="2528887" y="1822804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Beruhigungsstrategie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4586287" y="129540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CALMING DOWN</a:t>
            </a:r>
            <a:endParaRPr b="1" i="0" sz="1600" u="none" cap="none" strike="noStrike">
              <a:solidFill>
                <a:srgbClr val="6DC6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4586287" y="1822804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Beruhigungsstrategie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471488" y="426720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CALMING DOWN</a:t>
            </a:r>
            <a:endParaRPr b="1" i="0" sz="1600" u="none" cap="none" strike="noStrike">
              <a:solidFill>
                <a:srgbClr val="6DC6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471488" y="4794604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Beruhigungsstrategie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2528887" y="426720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CALMING DOWN</a:t>
            </a:r>
            <a:endParaRPr b="1" i="0" sz="1600" u="none" cap="none" strike="noStrike">
              <a:solidFill>
                <a:srgbClr val="6DC6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2528887" y="4794604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Beruhigungsstrategie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 txBox="1"/>
          <p:nvPr/>
        </p:nvSpPr>
        <p:spPr>
          <a:xfrm>
            <a:off x="4586287" y="4267201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CALMING DOWN</a:t>
            </a:r>
            <a:endParaRPr b="1" i="0" sz="1600" u="none" cap="none" strike="noStrike">
              <a:solidFill>
                <a:srgbClr val="6DC6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4586287" y="4794604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Beruhigungsstrategie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 txBox="1"/>
          <p:nvPr/>
        </p:nvSpPr>
        <p:spPr>
          <a:xfrm>
            <a:off x="471488" y="748365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CALMING DOWN</a:t>
            </a:r>
            <a:endParaRPr/>
          </a:p>
        </p:txBody>
      </p:sp>
      <p:sp>
        <p:nvSpPr>
          <p:cNvPr id="142" name="Google Shape;142;p5"/>
          <p:cNvSpPr txBox="1"/>
          <p:nvPr/>
        </p:nvSpPr>
        <p:spPr>
          <a:xfrm>
            <a:off x="471488" y="8011055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Beruhigungsstrategie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2528887" y="748365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CALMING DOWN</a:t>
            </a:r>
            <a:endParaRPr b="1" i="0" sz="1600" u="none" cap="none" strike="noStrike">
              <a:solidFill>
                <a:srgbClr val="6DC6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2528887" y="8011055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Beruhigungsstrategie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4586287" y="748365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DC6A9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DC6A9"/>
                </a:solidFill>
                <a:latin typeface="Calibri"/>
                <a:ea typeface="Calibri"/>
                <a:cs typeface="Calibri"/>
                <a:sym typeface="Calibri"/>
              </a:rPr>
              <a:t>CALMING DOWN</a:t>
            </a:r>
            <a:endParaRPr b="1" i="0" sz="1600" u="none" cap="none" strike="noStrike">
              <a:solidFill>
                <a:srgbClr val="6DC6A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4586287" y="8011055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Beruhigungsstrategie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/>
          <p:nvPr>
            <p:ph type="ctrTitle"/>
          </p:nvPr>
        </p:nvSpPr>
        <p:spPr>
          <a:xfrm>
            <a:off x="471488" y="1308455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lang="de-DE"/>
              <a:t>THINKING</a:t>
            </a:r>
            <a:endParaRPr/>
          </a:p>
        </p:txBody>
      </p:sp>
      <p:sp>
        <p:nvSpPr>
          <p:cNvPr id="152" name="Google Shape;152;p6"/>
          <p:cNvSpPr txBox="1"/>
          <p:nvPr>
            <p:ph idx="1" type="subTitle"/>
          </p:nvPr>
        </p:nvSpPr>
        <p:spPr>
          <a:xfrm>
            <a:off x="471488" y="1835858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None/>
            </a:pPr>
            <a:r>
              <a:rPr b="0" i="0" lang="de-D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Ich versuche die Situation nicht persönlich zu nehmen.</a:t>
            </a:r>
            <a:endParaRPr/>
          </a:p>
        </p:txBody>
      </p:sp>
      <p:sp>
        <p:nvSpPr>
          <p:cNvPr id="153" name="Google Shape;153;p6"/>
          <p:cNvSpPr txBox="1"/>
          <p:nvPr/>
        </p:nvSpPr>
        <p:spPr>
          <a:xfrm>
            <a:off x="2528887" y="1308455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THINKING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2528887" y="1835858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Ich werde mich kurz aus der Situation zurückziehen, um Gelassenheit und Klarheit zu gewinnen.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4650455" y="1308455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THINKING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4650455" y="1835858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Ich versetze mich in die Situation des Gastes und überlege, wie ich vermitteln könnte.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471487" y="426020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THINKING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471487" y="4787605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Ich überlege was der Gast erleben haben könnte, wenn er so reagiert.</a:t>
            </a:r>
            <a:endParaRPr/>
          </a:p>
        </p:txBody>
      </p:sp>
      <p:sp>
        <p:nvSpPr>
          <p:cNvPr id="159" name="Google Shape;159;p6"/>
          <p:cNvSpPr txBox="1"/>
          <p:nvPr/>
        </p:nvSpPr>
        <p:spPr>
          <a:xfrm>
            <a:off x="2528886" y="426020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THINKING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6"/>
          <p:cNvSpPr txBox="1"/>
          <p:nvPr/>
        </p:nvSpPr>
        <p:spPr>
          <a:xfrm>
            <a:off x="2528886" y="4787605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Ich versuche zu verstehen wie Vorurteile für die Mitarbeiter:innen die Arbeitssituationen belasten können.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4650454" y="426020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THINKING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4650454" y="4787605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Ich denke über mögliche Gründe für die Frustration des Kunden nach.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/>
          <p:cNvSpPr txBox="1"/>
          <p:nvPr/>
        </p:nvSpPr>
        <p:spPr>
          <a:xfrm>
            <a:off x="471488" y="7340286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THINKING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 txBox="1"/>
          <p:nvPr/>
        </p:nvSpPr>
        <p:spPr>
          <a:xfrm>
            <a:off x="471488" y="7867689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Ich überlege mir, wie ich am besten auf die Gedanken des Kunden eingehen kann, ohne weitere Aggressionen zu provozieren.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2528887" y="7340286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THINKING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2528887" y="7867689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Ich versuche zu verstehen, wie Vorurteile für die Gäste die Situation belasten können.</a:t>
            </a:r>
            <a:endParaRPr/>
          </a:p>
        </p:txBody>
      </p:sp>
      <p:sp>
        <p:nvSpPr>
          <p:cNvPr id="167" name="Google Shape;167;p6"/>
          <p:cNvSpPr txBox="1"/>
          <p:nvPr/>
        </p:nvSpPr>
        <p:spPr>
          <a:xfrm>
            <a:off x="4650455" y="7340286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THINKING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4650455" y="7867689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Der Gast möchte Aufmerksamkeit für seine Gefühle, ob durch mich oder andere Gäste. Ich versuche ihn zu verstehen. </a:t>
            </a:r>
            <a:endParaRPr/>
          </a:p>
        </p:txBody>
      </p:sp>
      <p:sp>
        <p:nvSpPr>
          <p:cNvPr id="169" name="Google Shape;169;p6"/>
          <p:cNvSpPr txBox="1"/>
          <p:nvPr/>
        </p:nvSpPr>
        <p:spPr>
          <a:xfrm>
            <a:off x="457199" y="-50128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/>
          <p:nvPr>
            <p:ph type="ctrTitle"/>
          </p:nvPr>
        </p:nvSpPr>
        <p:spPr>
          <a:xfrm>
            <a:off x="471488" y="1308455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lang="de-DE"/>
              <a:t>THINKING</a:t>
            </a:r>
            <a:endParaRPr/>
          </a:p>
        </p:txBody>
      </p:sp>
      <p:sp>
        <p:nvSpPr>
          <p:cNvPr id="175" name="Google Shape;175;p7"/>
          <p:cNvSpPr txBox="1"/>
          <p:nvPr>
            <p:ph idx="1" type="subTitle"/>
          </p:nvPr>
        </p:nvSpPr>
        <p:spPr>
          <a:xfrm>
            <a:off x="471488" y="1835858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None/>
            </a:pPr>
            <a:r>
              <a:rPr lang="de-DE"/>
              <a:t>Klicken Sie hier, um Ihre eigene Beruhigungsstrategie hinzuzufügen</a:t>
            </a:r>
            <a:endParaRPr/>
          </a:p>
        </p:txBody>
      </p:sp>
      <p:sp>
        <p:nvSpPr>
          <p:cNvPr id="176" name="Google Shape;176;p7"/>
          <p:cNvSpPr txBox="1"/>
          <p:nvPr/>
        </p:nvSpPr>
        <p:spPr>
          <a:xfrm>
            <a:off x="2528887" y="1308455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THINKING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2528887" y="1835858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Beruhigungsstrategie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4650455" y="1308455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THINKING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4650455" y="1835858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Beruhigungsstrategie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7"/>
          <p:cNvSpPr txBox="1"/>
          <p:nvPr/>
        </p:nvSpPr>
        <p:spPr>
          <a:xfrm>
            <a:off x="471487" y="426020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THINKING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7"/>
          <p:cNvSpPr txBox="1"/>
          <p:nvPr/>
        </p:nvSpPr>
        <p:spPr>
          <a:xfrm>
            <a:off x="471487" y="4787605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Beruhigungsstrategie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7"/>
          <p:cNvSpPr txBox="1"/>
          <p:nvPr/>
        </p:nvSpPr>
        <p:spPr>
          <a:xfrm>
            <a:off x="2528886" y="426020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THINKING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2528886" y="4787605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Beruhigungsstrategie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4650454" y="426020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THINKING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4650454" y="4787605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Beruhigungsstrategie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7"/>
          <p:cNvSpPr txBox="1"/>
          <p:nvPr/>
        </p:nvSpPr>
        <p:spPr>
          <a:xfrm>
            <a:off x="471488" y="7340286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THINKING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7"/>
          <p:cNvSpPr txBox="1"/>
          <p:nvPr/>
        </p:nvSpPr>
        <p:spPr>
          <a:xfrm>
            <a:off x="471488" y="7867689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Beruhigungsstrategie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 txBox="1"/>
          <p:nvPr/>
        </p:nvSpPr>
        <p:spPr>
          <a:xfrm>
            <a:off x="2528887" y="7340286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THINKING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"/>
          <p:cNvSpPr txBox="1"/>
          <p:nvPr/>
        </p:nvSpPr>
        <p:spPr>
          <a:xfrm>
            <a:off x="2528887" y="7867689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Beruhigungsstrategie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4650455" y="7340286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45EAA"/>
              </a:buClr>
              <a:buSzPts val="1800"/>
              <a:buFont typeface="Calibri"/>
              <a:buNone/>
            </a:pPr>
            <a:r>
              <a:rPr b="1" i="0" lang="de-DE" sz="1800" u="none" cap="none" strike="noStrike">
                <a:solidFill>
                  <a:srgbClr val="645EAA"/>
                </a:solidFill>
                <a:latin typeface="Calibri"/>
                <a:ea typeface="Calibri"/>
                <a:cs typeface="Calibri"/>
                <a:sym typeface="Calibri"/>
              </a:rPr>
              <a:t>THINKING</a:t>
            </a:r>
            <a:endParaRPr b="1" i="0" sz="1800" u="none" cap="none" strike="noStrike">
              <a:solidFill>
                <a:srgbClr val="645EA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4650455" y="7867689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Beruhigungsstrategie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/>
          <p:nvPr/>
        </p:nvSpPr>
        <p:spPr>
          <a:xfrm>
            <a:off x="471488" y="134955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CONVERSATION</a:t>
            </a:r>
            <a:endParaRPr/>
          </a:p>
        </p:txBody>
      </p:sp>
      <p:sp>
        <p:nvSpPr>
          <p:cNvPr id="197" name="Google Shape;197;p8"/>
          <p:cNvSpPr txBox="1"/>
          <p:nvPr/>
        </p:nvSpPr>
        <p:spPr>
          <a:xfrm>
            <a:off x="471488" y="1876955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Ich entschuldige mich für etwaige Serviceprobleme und schlage eine pragmatische Lösung vor.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8"/>
          <p:cNvSpPr txBox="1"/>
          <p:nvPr/>
        </p:nvSpPr>
        <p:spPr>
          <a:xfrm>
            <a:off x="2573004" y="134955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CONVERSATION</a:t>
            </a:r>
            <a:endParaRPr/>
          </a:p>
        </p:txBody>
      </p:sp>
      <p:sp>
        <p:nvSpPr>
          <p:cNvPr id="199" name="Google Shape;199;p8"/>
          <p:cNvSpPr txBox="1"/>
          <p:nvPr/>
        </p:nvSpPr>
        <p:spPr>
          <a:xfrm>
            <a:off x="2598057" y="1944914"/>
            <a:ext cx="1750120" cy="1013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Ich werde im Falle von weiterem inakzeptablem Verhalten mit Nachdruck Grenzen aufzeigen.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8"/>
          <p:cNvSpPr txBox="1"/>
          <p:nvPr/>
        </p:nvSpPr>
        <p:spPr>
          <a:xfrm>
            <a:off x="4586288" y="134955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CONVERSATION</a:t>
            </a:r>
            <a:endParaRPr/>
          </a:p>
        </p:txBody>
      </p:sp>
      <p:sp>
        <p:nvSpPr>
          <p:cNvPr id="201" name="Google Shape;201;p8"/>
          <p:cNvSpPr txBox="1"/>
          <p:nvPr/>
        </p:nvSpPr>
        <p:spPr>
          <a:xfrm>
            <a:off x="4586288" y="1876955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Ich frage nach dem genauen Eindruck des Gastes und werde gegebenenfalls Maßnahmen ergreifen.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8"/>
          <p:cNvSpPr txBox="1"/>
          <p:nvPr/>
        </p:nvSpPr>
        <p:spPr>
          <a:xfrm>
            <a:off x="471488" y="4265177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CONVERSATION</a:t>
            </a:r>
            <a:endParaRPr/>
          </a:p>
        </p:txBody>
      </p:sp>
      <p:sp>
        <p:nvSpPr>
          <p:cNvPr id="203" name="Google Shape;203;p8"/>
          <p:cNvSpPr txBox="1"/>
          <p:nvPr/>
        </p:nvSpPr>
        <p:spPr>
          <a:xfrm>
            <a:off x="471488" y="4792580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Ich bitte den Gast sich zurücknehmen und seine politischen Überzeugungen nicht meinen Mitarbeiter:innen gegenüber zu äußern.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2573004" y="4265177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CONVERSATION</a:t>
            </a:r>
            <a:endParaRPr/>
          </a:p>
        </p:txBody>
      </p:sp>
      <p:sp>
        <p:nvSpPr>
          <p:cNvPr id="205" name="Google Shape;205;p8"/>
          <p:cNvSpPr txBox="1"/>
          <p:nvPr/>
        </p:nvSpPr>
        <p:spPr>
          <a:xfrm>
            <a:off x="2573004" y="4792580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Ich setze ein Teammeeting an, wo wir eine Übung zu Stereotypen machen.</a:t>
            </a:r>
            <a:endParaRPr/>
          </a:p>
        </p:txBody>
      </p:sp>
      <p:sp>
        <p:nvSpPr>
          <p:cNvPr id="206" name="Google Shape;206;p8"/>
          <p:cNvSpPr txBox="1"/>
          <p:nvPr/>
        </p:nvSpPr>
        <p:spPr>
          <a:xfrm>
            <a:off x="4586288" y="4265177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CONVERSATION</a:t>
            </a:r>
            <a:endParaRPr/>
          </a:p>
        </p:txBody>
      </p:sp>
      <p:sp>
        <p:nvSpPr>
          <p:cNvPr id="207" name="Google Shape;207;p8"/>
          <p:cNvSpPr txBox="1"/>
          <p:nvPr/>
        </p:nvSpPr>
        <p:spPr>
          <a:xfrm>
            <a:off x="4586288" y="4792580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Ich gehe nicht in die Argumentation mit dem Gast, sondern bitte ihn sich nicht herablassend zu äußern.</a:t>
            </a:r>
            <a:endParaRPr/>
          </a:p>
        </p:txBody>
      </p:sp>
      <p:sp>
        <p:nvSpPr>
          <p:cNvPr id="208" name="Google Shape;208;p8"/>
          <p:cNvSpPr txBox="1"/>
          <p:nvPr/>
        </p:nvSpPr>
        <p:spPr>
          <a:xfrm>
            <a:off x="471488" y="7277054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CONVERSATION</a:t>
            </a:r>
            <a:endParaRPr/>
          </a:p>
        </p:txBody>
      </p:sp>
      <p:sp>
        <p:nvSpPr>
          <p:cNvPr id="209" name="Google Shape;209;p8"/>
          <p:cNvSpPr txBox="1"/>
          <p:nvPr/>
        </p:nvSpPr>
        <p:spPr>
          <a:xfrm>
            <a:off x="471488" y="7804457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Ich höre dem Gast kurz zu und erkläre dann, dass seine Ansichten hier keinen Platz haben.</a:t>
            </a:r>
            <a:endParaRPr/>
          </a:p>
        </p:txBody>
      </p:sp>
      <p:sp>
        <p:nvSpPr>
          <p:cNvPr id="210" name="Google Shape;210;p8"/>
          <p:cNvSpPr txBox="1"/>
          <p:nvPr/>
        </p:nvSpPr>
        <p:spPr>
          <a:xfrm>
            <a:off x="2573004" y="7277054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CONVERSATION</a:t>
            </a:r>
            <a:endParaRPr/>
          </a:p>
        </p:txBody>
      </p:sp>
      <p:sp>
        <p:nvSpPr>
          <p:cNvPr id="211" name="Google Shape;211;p8"/>
          <p:cNvSpPr txBox="1"/>
          <p:nvPr/>
        </p:nvSpPr>
        <p:spPr>
          <a:xfrm>
            <a:off x="2573004" y="7804457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Ich spreche mit beiden Gruppen und erkläre, dass dieser Ort unpolitisch sein möchte.</a:t>
            </a:r>
            <a:endParaRPr/>
          </a:p>
        </p:txBody>
      </p:sp>
      <p:sp>
        <p:nvSpPr>
          <p:cNvPr id="212" name="Google Shape;212;p8"/>
          <p:cNvSpPr txBox="1"/>
          <p:nvPr/>
        </p:nvSpPr>
        <p:spPr>
          <a:xfrm>
            <a:off x="4586288" y="7277054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CONVERSATION</a:t>
            </a:r>
            <a:endParaRPr/>
          </a:p>
        </p:txBody>
      </p:sp>
      <p:sp>
        <p:nvSpPr>
          <p:cNvPr id="213" name="Google Shape;213;p8"/>
          <p:cNvSpPr txBox="1"/>
          <p:nvPr/>
        </p:nvSpPr>
        <p:spPr>
          <a:xfrm>
            <a:off x="4586288" y="7804457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Ich biete dem Gast unsere Kanalauswahl an und schließe resolut damit, ob ihm sonst noch geholfen werden kann.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 txBox="1"/>
          <p:nvPr/>
        </p:nvSpPr>
        <p:spPr>
          <a:xfrm>
            <a:off x="457199" y="110326"/>
            <a:ext cx="3165500" cy="3027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"/>
          <p:cNvSpPr txBox="1"/>
          <p:nvPr/>
        </p:nvSpPr>
        <p:spPr>
          <a:xfrm>
            <a:off x="471488" y="134955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CONVERSATION</a:t>
            </a:r>
            <a:endParaRPr/>
          </a:p>
        </p:txBody>
      </p:sp>
      <p:sp>
        <p:nvSpPr>
          <p:cNvPr id="220" name="Google Shape;220;p9"/>
          <p:cNvSpPr txBox="1"/>
          <p:nvPr/>
        </p:nvSpPr>
        <p:spPr>
          <a:xfrm>
            <a:off x="2573004" y="134955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CONVERSATION</a:t>
            </a:r>
            <a:endParaRPr/>
          </a:p>
        </p:txBody>
      </p:sp>
      <p:sp>
        <p:nvSpPr>
          <p:cNvPr id="221" name="Google Shape;221;p9"/>
          <p:cNvSpPr txBox="1"/>
          <p:nvPr/>
        </p:nvSpPr>
        <p:spPr>
          <a:xfrm>
            <a:off x="4586288" y="1349552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CONVERSATION</a:t>
            </a:r>
            <a:endParaRPr/>
          </a:p>
        </p:txBody>
      </p:sp>
      <p:sp>
        <p:nvSpPr>
          <p:cNvPr id="222" name="Google Shape;222;p9"/>
          <p:cNvSpPr txBox="1"/>
          <p:nvPr/>
        </p:nvSpPr>
        <p:spPr>
          <a:xfrm>
            <a:off x="471488" y="4265177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CONVERSATION</a:t>
            </a:r>
            <a:endParaRPr/>
          </a:p>
        </p:txBody>
      </p:sp>
      <p:sp>
        <p:nvSpPr>
          <p:cNvPr id="223" name="Google Shape;223;p9"/>
          <p:cNvSpPr txBox="1"/>
          <p:nvPr/>
        </p:nvSpPr>
        <p:spPr>
          <a:xfrm>
            <a:off x="2573004" y="4265177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CONVERSATION</a:t>
            </a:r>
            <a:endParaRPr/>
          </a:p>
        </p:txBody>
      </p:sp>
      <p:sp>
        <p:nvSpPr>
          <p:cNvPr id="224" name="Google Shape;224;p9"/>
          <p:cNvSpPr txBox="1"/>
          <p:nvPr/>
        </p:nvSpPr>
        <p:spPr>
          <a:xfrm>
            <a:off x="2573004" y="4792580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Gesprächsstrategie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9"/>
          <p:cNvSpPr txBox="1"/>
          <p:nvPr/>
        </p:nvSpPr>
        <p:spPr>
          <a:xfrm>
            <a:off x="4586288" y="4265177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CONVERSATION</a:t>
            </a:r>
            <a:endParaRPr/>
          </a:p>
        </p:txBody>
      </p:sp>
      <p:sp>
        <p:nvSpPr>
          <p:cNvPr id="226" name="Google Shape;226;p9"/>
          <p:cNvSpPr txBox="1"/>
          <p:nvPr/>
        </p:nvSpPr>
        <p:spPr>
          <a:xfrm>
            <a:off x="4586288" y="4792580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Gesprächsstrategie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9"/>
          <p:cNvSpPr txBox="1"/>
          <p:nvPr/>
        </p:nvSpPr>
        <p:spPr>
          <a:xfrm>
            <a:off x="471488" y="7277054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CONVERSATION</a:t>
            </a:r>
            <a:endParaRPr/>
          </a:p>
        </p:txBody>
      </p:sp>
      <p:sp>
        <p:nvSpPr>
          <p:cNvPr id="228" name="Google Shape;228;p9"/>
          <p:cNvSpPr txBox="1"/>
          <p:nvPr/>
        </p:nvSpPr>
        <p:spPr>
          <a:xfrm>
            <a:off x="471488" y="7804457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Gesprächsstrategie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2573004" y="7277054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CONVERSATION</a:t>
            </a:r>
            <a:endParaRPr/>
          </a:p>
        </p:txBody>
      </p:sp>
      <p:sp>
        <p:nvSpPr>
          <p:cNvPr id="230" name="Google Shape;230;p9"/>
          <p:cNvSpPr txBox="1"/>
          <p:nvPr/>
        </p:nvSpPr>
        <p:spPr>
          <a:xfrm>
            <a:off x="2573004" y="7804457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Gesprächsstrategie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9"/>
          <p:cNvSpPr txBox="1"/>
          <p:nvPr/>
        </p:nvSpPr>
        <p:spPr>
          <a:xfrm>
            <a:off x="4586288" y="7277054"/>
            <a:ext cx="1800225" cy="5274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BC46"/>
              </a:buClr>
              <a:buSzPts val="1600"/>
              <a:buFont typeface="Calibri"/>
              <a:buNone/>
            </a:pPr>
            <a:r>
              <a:rPr b="1" i="0" lang="de-DE" sz="1600" u="none" cap="none" strike="noStrike">
                <a:solidFill>
                  <a:srgbClr val="63BC46"/>
                </a:solidFill>
                <a:latin typeface="Calibri"/>
                <a:ea typeface="Calibri"/>
                <a:cs typeface="Calibri"/>
                <a:sym typeface="Calibri"/>
              </a:rPr>
              <a:t>CONVERSATION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4586288" y="7804457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Gesprächsstrategie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9"/>
          <p:cNvSpPr txBox="1"/>
          <p:nvPr/>
        </p:nvSpPr>
        <p:spPr>
          <a:xfrm>
            <a:off x="471487" y="4792580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Gesprächsstrategie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471487" y="1922070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Gesprächsstrategie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9"/>
          <p:cNvSpPr txBox="1"/>
          <p:nvPr/>
        </p:nvSpPr>
        <p:spPr>
          <a:xfrm>
            <a:off x="2467138" y="1922070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Gesprächsstrategie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9"/>
          <p:cNvSpPr txBox="1"/>
          <p:nvPr/>
        </p:nvSpPr>
        <p:spPr>
          <a:xfrm>
            <a:off x="4637966" y="1922070"/>
            <a:ext cx="1800226" cy="1148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244F"/>
              </a:buClr>
              <a:buSzPts val="1200"/>
              <a:buFont typeface="Arial"/>
              <a:buNone/>
            </a:pPr>
            <a:r>
              <a:rPr b="0" i="0" lang="de-DE" sz="1200" u="none" cap="none" strike="noStrike">
                <a:solidFill>
                  <a:srgbClr val="1A244F"/>
                </a:solidFill>
                <a:latin typeface="Calibri"/>
                <a:ea typeface="Calibri"/>
                <a:cs typeface="Calibri"/>
                <a:sym typeface="Calibri"/>
              </a:rPr>
              <a:t>Klicken Sie hier, um Ihre eigene Gesprächsstrategie hinzuzufügen</a:t>
            </a:r>
            <a:endParaRPr b="0" i="0" sz="1200" u="none" cap="none" strike="noStrike">
              <a:solidFill>
                <a:srgbClr val="1A24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2023-11-15T12:12:11Z</dcterms:created>
  <dc:creator>Dizains OutLoud</dc:creator>
</cp:coreProperties>
</file>