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125.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117.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133.xml"/>
  <Override ContentType="application/vnd.openxmlformats-officedocument.presentationml.notesSlide+xml" PartName="/ppt/notesSlides/notesSlide109.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07.xml"/>
  <Override ContentType="application/vnd.openxmlformats-officedocument.presentationml.notesSlide+xml" PartName="/ppt/notesSlides/notesSlide143.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119.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105.xml"/>
  <Override ContentType="application/vnd.openxmlformats-officedocument.presentationml.notesSlide+xml" PartName="/ppt/notesSlides/notesSlide26.xml"/>
  <Override ContentType="application/vnd.openxmlformats-officedocument.presentationml.notesSlide+xml" PartName="/ppt/notesSlides/notesSlide148.xml"/>
  <Override ContentType="application/vnd.openxmlformats-officedocument.presentationml.notesSlide+xml" PartName="/ppt/notesSlides/notesSlide39.xml"/>
  <Override ContentType="application/vnd.openxmlformats-officedocument.presentationml.notesSlide+xml" PartName="/ppt/notesSlides/notesSlide135.xml"/>
  <Override ContentType="application/vnd.openxmlformats-officedocument.presentationml.notesSlide+xml" PartName="/ppt/notesSlides/notesSlide137.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41.xml"/>
  <Override ContentType="application/vnd.openxmlformats-officedocument.presentationml.notesSlide+xml" PartName="/ppt/notesSlides/notesSlide123.xml"/>
  <Override ContentType="application/vnd.openxmlformats-officedocument.presentationml.notesSlide+xml" PartName="/ppt/notesSlides/notesSlide110.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138.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112.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46.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120.xml"/>
  <Override ContentType="application/vnd.openxmlformats-officedocument.presentationml.notesSlide+xml" PartName="/ppt/notesSlides/notesSlide20.xml"/>
  <Override ContentType="application/vnd.openxmlformats-officedocument.presentationml.notesSlide+xml" PartName="/ppt/notesSlides/notesSlide129.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144.xml"/>
  <Override ContentType="application/vnd.openxmlformats-officedocument.presentationml.notesSlide+xml" PartName="/ppt/notesSlides/notesSlide48.xml"/>
  <Override ContentType="application/vnd.openxmlformats-officedocument.presentationml.notesSlide+xml" PartName="/ppt/notesSlides/notesSlide131.xml"/>
  <Override ContentType="application/vnd.openxmlformats-officedocument.presentationml.notesSlide+xml" PartName="/ppt/notesSlides/notesSlide127.xml"/>
  <Override ContentType="application/vnd.openxmlformats-officedocument.presentationml.notesSlide+xml" PartName="/ppt/notesSlides/notesSlide114.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142.xml"/>
  <Override ContentType="application/vnd.openxmlformats-officedocument.presentationml.notesSlide+xml" PartName="/ppt/notesSlides/notesSlide84.xml"/>
  <Override ContentType="application/vnd.openxmlformats-officedocument.presentationml.notesSlide+xml" PartName="/ppt/notesSlides/notesSlide116.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24.xml"/>
  <Override ContentType="application/vnd.openxmlformats-officedocument.presentationml.notesSlide+xml" PartName="/ppt/notesSlides/notesSlide126.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108.xml"/>
  <Override ContentType="application/vnd.openxmlformats-officedocument.presentationml.notesSlide+xml" PartName="/ppt/notesSlides/notesSlide90.xml"/>
  <Override ContentType="application/vnd.openxmlformats-officedocument.presentationml.notesSlide+xml" PartName="/ppt/notesSlides/notesSlide1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0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122.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118.xml"/>
  <Override ContentType="application/vnd.openxmlformats-officedocument.presentationml.notesSlide+xml" PartName="/ppt/notesSlides/notesSlide74.xml"/>
  <Override ContentType="application/vnd.openxmlformats-officedocument.presentationml.notesSlide+xml" PartName="/ppt/notesSlides/notesSlide58.xml"/>
  <Override ContentType="application/vnd.openxmlformats-officedocument.presentationml.notesSlide+xml" PartName="/ppt/notesSlides/notesSlide140.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136.xml"/>
  <Override ContentType="application/vnd.openxmlformats-officedocument.presentationml.notesSlide+xml" PartName="/ppt/notesSlides/notesSlide2.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111.xml"/>
  <Override ContentType="application/vnd.openxmlformats-officedocument.presentationml.notesSlide+xml" PartName="/ppt/notesSlides/notesSlide139.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113.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104.xml"/>
  <Override ContentType="application/vnd.openxmlformats-officedocument.presentationml.notesSlide+xml" PartName="/ppt/notesSlides/notesSlide1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3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21.xml"/>
  <Override ContentType="application/vnd.openxmlformats-officedocument.presentationml.notesSlide+xml" PartName="/ppt/notesSlides/notesSlide6.xml"/>
  <Override ContentType="application/vnd.openxmlformats-officedocument.presentationml.notesSlide+xml" PartName="/ppt/notesSlides/notesSlide128.xml"/>
  <Override ContentType="application/vnd.openxmlformats-officedocument.presentationml.notesSlide+xml" PartName="/ppt/notesSlides/notesSlide79.xml"/>
  <Override ContentType="application/vnd.openxmlformats-officedocument.presentationml.notesSlide+xml" PartName="/ppt/notesSlides/notesSlide132.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45.xml"/>
  <Override ContentType="application/vnd.openxmlformats-officedocument.presentationml.notesSlide+xml" PartName="/ppt/notesSlides/notesSlide96.xml"/>
  <Override ContentType="application/vnd.openxmlformats-officedocument.presentationml.notesSlide+xml" PartName="/ppt/notesSlides/notesSlide102.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115.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1.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05.xml"/>
  <Override ContentType="application/vnd.openxmlformats-officedocument.presentationml.slide+xml" PartName="/ppt/slides/slide148.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138.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13.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84.xml"/>
  <Override ContentType="application/vnd.openxmlformats-officedocument.presentationml.slide+xml" PartName="/ppt/slides/slide107.xml"/>
  <Override ContentType="application/vnd.openxmlformats-officedocument.presentationml.slide+xml" PartName="/ppt/slides/slide37.xml"/>
  <Override ContentType="application/vnd.openxmlformats-officedocument.presentationml.slide+xml" PartName="/ppt/slides/slide123.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36.xml"/>
  <Override ContentType="application/vnd.openxmlformats-officedocument.presentationml.slide+xml" PartName="/ppt/slides/slide10.xml"/>
  <Override ContentType="application/vnd.openxmlformats-officedocument.presentationml.slide+xml" PartName="/ppt/slides/slide111.xml"/>
  <Override ContentType="application/vnd.openxmlformats-officedocument.presentationml.slide+xml" PartName="/ppt/slides/slide53.xml"/>
  <Override ContentType="application/vnd.openxmlformats-officedocument.presentationml.slide+xml" PartName="/ppt/slides/slide141.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18.xml"/>
  <Override ContentType="application/vnd.openxmlformats-officedocument.presentationml.slide+xml" PartName="/ppt/slides/slide142.xml"/>
  <Override ContentType="application/vnd.openxmlformats-officedocument.presentationml.slide+xml" PartName="/ppt/slides/slide12.xml"/>
  <Override ContentType="application/vnd.openxmlformats-officedocument.presentationml.slide+xml" PartName="/ppt/slides/slide108.xml"/>
  <Override ContentType="application/vnd.openxmlformats-officedocument.presentationml.slide+xml" PartName="/ppt/slides/slide98.xml"/>
  <Override ContentType="application/vnd.openxmlformats-officedocument.presentationml.slide+xml" PartName="/ppt/slides/slide125.xml"/>
  <Override ContentType="application/vnd.openxmlformats-officedocument.presentationml.slide+xml" PartName="/ppt/slides/slide72.xml"/>
  <Override ContentType="application/vnd.openxmlformats-officedocument.presentationml.slide+xml" PartName="/ppt/slides/slide135.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129.xml"/>
  <Override ContentType="application/vnd.openxmlformats-officedocument.presentationml.slide+xml" PartName="/ppt/slides/slide63.xml"/>
  <Override ContentType="application/vnd.openxmlformats-officedocument.presentationml.slide+xml" PartName="/ppt/slides/slide131.xml"/>
  <Override ContentType="application/vnd.openxmlformats-officedocument.presentationml.slide+xml" PartName="/ppt/slides/slide93.xml"/>
  <Override ContentType="application/vnd.openxmlformats-officedocument.presentationml.slide+xml" PartName="/ppt/slides/slide101.xml"/>
  <Override ContentType="application/vnd.openxmlformats-officedocument.presentationml.slide+xml" PartName="/ppt/slides/slide116.xml"/>
  <Override ContentType="application/vnd.openxmlformats-officedocument.presentationml.slide+xml" PartName="/ppt/slides/slide144.xml"/>
  <Override ContentType="application/vnd.openxmlformats-officedocument.presentationml.slide+xml" PartName="/ppt/slides/slide80.xml"/>
  <Override ContentType="application/vnd.openxmlformats-officedocument.presentationml.slide+xml" PartName="/ppt/slides/slide103.xml"/>
  <Override ContentType="application/vnd.openxmlformats-officedocument.presentationml.slide+xml" PartName="/ppt/slides/slide61.xml"/>
  <Override ContentType="application/vnd.openxmlformats-officedocument.presentationml.slide+xml" PartName="/ppt/slides/slide133.xml"/>
  <Override ContentType="application/vnd.openxmlformats-officedocument.presentationml.slide+xml" PartName="/ppt/slides/slide91.xml"/>
  <Override ContentType="application/vnd.openxmlformats-officedocument.presentationml.slide+xml" PartName="/ppt/slides/slide114.xml"/>
  <Override ContentType="application/vnd.openxmlformats-officedocument.presentationml.slide+xml" PartName="/ppt/slides/slide31.xml"/>
  <Override ContentType="application/vnd.openxmlformats-officedocument.presentationml.slide+xml" PartName="/ppt/slides/slide127.xml"/>
  <Override ContentType="application/vnd.openxmlformats-officedocument.presentationml.slide+xml" PartName="/ppt/slides/slide146.xml"/>
  <Override ContentType="application/vnd.openxmlformats-officedocument.presentationml.slide+xml" PartName="/ppt/slides/slide120.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39.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12.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122.xml"/>
  <Override ContentType="application/vnd.openxmlformats-officedocument.presentationml.slide+xml" PartName="/ppt/slides/slide130.xml"/>
  <Override ContentType="application/vnd.openxmlformats-officedocument.presentationml.slide+xml" PartName="/ppt/slides/slide147.xml"/>
  <Override ContentType="application/vnd.openxmlformats-officedocument.presentationml.slide+xml" PartName="/ppt/slides/slide16.xml"/>
  <Override ContentType="application/vnd.openxmlformats-officedocument.presentationml.slide+xml" PartName="/ppt/slides/slide104.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40.xml"/>
  <Override ContentType="application/vnd.openxmlformats-officedocument.presentationml.slide+xml" PartName="/ppt/slides/slide11.xml"/>
  <Override ContentType="application/vnd.openxmlformats-officedocument.presentationml.slide+xml" PartName="/ppt/slides/slide137.xml"/>
  <Override ContentType="application/vnd.openxmlformats-officedocument.presentationml.slide+xml" PartName="/ppt/slides/slide110.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49.xml"/>
  <Override ContentType="application/vnd.openxmlformats-officedocument.presentationml.slide+xml" PartName="/ppt/slides/slide124.xml"/>
  <Override ContentType="application/vnd.openxmlformats-officedocument.presentationml.slide+xml" PartName="/ppt/slides/slide83.xml"/>
  <Override ContentType="application/vnd.openxmlformats-officedocument.presentationml.slide+xml" PartName="/ppt/slides/slide106.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119.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126.xml"/>
  <Override ContentType="application/vnd.openxmlformats-officedocument.presentationml.slide+xml" PartName="/ppt/slides/slide109.xml"/>
  <Override ContentType="application/vnd.openxmlformats-officedocument.presentationml.slide+xml" PartName="/ppt/slides/slide134.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100.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143.xml"/>
  <Override ContentType="application/vnd.openxmlformats-officedocument.presentationml.slide+xml" PartName="/ppt/slides/slide117.xml"/>
  <Override ContentType="application/vnd.openxmlformats-officedocument.presentationml.slide+xml" PartName="/ppt/slides/slide145.xml"/>
  <Override ContentType="application/vnd.openxmlformats-officedocument.presentationml.slide+xml" PartName="/ppt/slides/slide132.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128.xml"/>
  <Override ContentType="application/vnd.openxmlformats-officedocument.presentationml.slide+xml" PartName="/ppt/slides/slide92.xml"/>
  <Override ContentType="application/vnd.openxmlformats-officedocument.presentationml.slide+xml" PartName="/ppt/slides/slide115.xml"/>
  <Override ContentType="application/vnd.openxmlformats-officedocument.presentationml.slide+xml" PartName="/ppt/slides/slide102.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 id="342" r:id="rId92"/>
    <p:sldId id="343" r:id="rId93"/>
    <p:sldId id="344" r:id="rId94"/>
    <p:sldId id="345" r:id="rId95"/>
    <p:sldId id="346" r:id="rId96"/>
    <p:sldId id="347" r:id="rId97"/>
    <p:sldId id="348" r:id="rId98"/>
    <p:sldId id="349" r:id="rId99"/>
    <p:sldId id="350" r:id="rId100"/>
    <p:sldId id="351" r:id="rId101"/>
    <p:sldId id="352" r:id="rId102"/>
    <p:sldId id="353" r:id="rId103"/>
    <p:sldId id="354" r:id="rId104"/>
    <p:sldId id="355" r:id="rId105"/>
    <p:sldId id="356" r:id="rId106"/>
    <p:sldId id="357" r:id="rId107"/>
    <p:sldId id="358" r:id="rId108"/>
    <p:sldId id="359" r:id="rId109"/>
    <p:sldId id="360" r:id="rId110"/>
    <p:sldId id="361" r:id="rId111"/>
    <p:sldId id="362" r:id="rId112"/>
    <p:sldId id="363" r:id="rId113"/>
    <p:sldId id="364" r:id="rId114"/>
    <p:sldId id="365" r:id="rId115"/>
    <p:sldId id="366" r:id="rId116"/>
    <p:sldId id="367" r:id="rId117"/>
    <p:sldId id="368" r:id="rId118"/>
    <p:sldId id="369" r:id="rId119"/>
    <p:sldId id="370" r:id="rId120"/>
    <p:sldId id="371" r:id="rId121"/>
    <p:sldId id="372" r:id="rId122"/>
    <p:sldId id="373" r:id="rId123"/>
    <p:sldId id="374" r:id="rId124"/>
    <p:sldId id="375" r:id="rId125"/>
    <p:sldId id="376" r:id="rId126"/>
    <p:sldId id="377" r:id="rId127"/>
    <p:sldId id="378" r:id="rId128"/>
    <p:sldId id="379" r:id="rId129"/>
    <p:sldId id="380" r:id="rId130"/>
    <p:sldId id="381" r:id="rId131"/>
    <p:sldId id="382" r:id="rId132"/>
    <p:sldId id="383" r:id="rId133"/>
    <p:sldId id="384" r:id="rId134"/>
    <p:sldId id="385" r:id="rId135"/>
    <p:sldId id="386" r:id="rId136"/>
    <p:sldId id="387" r:id="rId137"/>
    <p:sldId id="388" r:id="rId138"/>
    <p:sldId id="389" r:id="rId139"/>
    <p:sldId id="390" r:id="rId140"/>
    <p:sldId id="391" r:id="rId141"/>
    <p:sldId id="392" r:id="rId142"/>
    <p:sldId id="393" r:id="rId143"/>
    <p:sldId id="394" r:id="rId144"/>
    <p:sldId id="395" r:id="rId145"/>
    <p:sldId id="396" r:id="rId146"/>
    <p:sldId id="397" r:id="rId147"/>
    <p:sldId id="398" r:id="rId148"/>
    <p:sldId id="399" r:id="rId149"/>
    <p:sldId id="400" r:id="rId150"/>
    <p:sldId id="401" r:id="rId151"/>
    <p:sldId id="402" r:id="rId152"/>
    <p:sldId id="403" r:id="rId153"/>
  </p:sldIdLst>
  <p:sldSz cy="5143500" cx="9144000"/>
  <p:notesSz cx="6858000" cy="9144000"/>
  <p:embeddedFontLst>
    <p:embeddedFont>
      <p:font typeface="Montserrat SemiBold"/>
      <p:regular r:id="rId154"/>
      <p:bold r:id="rId155"/>
      <p:italic r:id="rId156"/>
      <p:boldItalic r:id="rId157"/>
    </p:embeddedFont>
    <p:embeddedFont>
      <p:font typeface="Raleway"/>
      <p:regular r:id="rId158"/>
      <p:bold r:id="rId159"/>
      <p:italic r:id="rId160"/>
      <p:boldItalic r:id="rId161"/>
    </p:embeddedFont>
    <p:embeddedFont>
      <p:font typeface="Roboto"/>
      <p:regular r:id="rId162"/>
      <p:bold r:id="rId163"/>
      <p:italic r:id="rId164"/>
      <p:boldItalic r:id="rId165"/>
    </p:embeddedFont>
    <p:embeddedFont>
      <p:font typeface="Montserrat ExtraBold"/>
      <p:bold r:id="rId166"/>
      <p:boldItalic r:id="rId16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168" roundtripDataSignature="AMtx7miXpRpMPuT0v522hYtHKnnu7AA1O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07" Type="http://schemas.openxmlformats.org/officeDocument/2006/relationships/slide" Target="slides/slide102.xml"/><Relationship Id="rId106" Type="http://schemas.openxmlformats.org/officeDocument/2006/relationships/slide" Target="slides/slide101.xml"/><Relationship Id="rId105" Type="http://schemas.openxmlformats.org/officeDocument/2006/relationships/slide" Target="slides/slide100.xml"/><Relationship Id="rId104" Type="http://schemas.openxmlformats.org/officeDocument/2006/relationships/slide" Target="slides/slide99.xml"/><Relationship Id="rId109" Type="http://schemas.openxmlformats.org/officeDocument/2006/relationships/slide" Target="slides/slide104.xml"/><Relationship Id="rId108" Type="http://schemas.openxmlformats.org/officeDocument/2006/relationships/slide" Target="slides/slide103.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103" Type="http://schemas.openxmlformats.org/officeDocument/2006/relationships/slide" Target="slides/slide98.xml"/><Relationship Id="rId102" Type="http://schemas.openxmlformats.org/officeDocument/2006/relationships/slide" Target="slides/slide97.xml"/><Relationship Id="rId101" Type="http://schemas.openxmlformats.org/officeDocument/2006/relationships/slide" Target="slides/slide96.xml"/><Relationship Id="rId100" Type="http://schemas.openxmlformats.org/officeDocument/2006/relationships/slide" Target="slides/slide95.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29" Type="http://schemas.openxmlformats.org/officeDocument/2006/relationships/slide" Target="slides/slide124.xml"/><Relationship Id="rId128" Type="http://schemas.openxmlformats.org/officeDocument/2006/relationships/slide" Target="slides/slide123.xml"/><Relationship Id="rId127" Type="http://schemas.openxmlformats.org/officeDocument/2006/relationships/slide" Target="slides/slide122.xml"/><Relationship Id="rId126" Type="http://schemas.openxmlformats.org/officeDocument/2006/relationships/slide" Target="slides/slide121.xml"/><Relationship Id="rId26" Type="http://schemas.openxmlformats.org/officeDocument/2006/relationships/slide" Target="slides/slide21.xml"/><Relationship Id="rId121" Type="http://schemas.openxmlformats.org/officeDocument/2006/relationships/slide" Target="slides/slide116.xml"/><Relationship Id="rId25" Type="http://schemas.openxmlformats.org/officeDocument/2006/relationships/slide" Target="slides/slide20.xml"/><Relationship Id="rId120" Type="http://schemas.openxmlformats.org/officeDocument/2006/relationships/slide" Target="slides/slide115.xml"/><Relationship Id="rId28" Type="http://schemas.openxmlformats.org/officeDocument/2006/relationships/slide" Target="slides/slide23.xml"/><Relationship Id="rId27" Type="http://schemas.openxmlformats.org/officeDocument/2006/relationships/slide" Target="slides/slide22.xml"/><Relationship Id="rId125" Type="http://schemas.openxmlformats.org/officeDocument/2006/relationships/slide" Target="slides/slide120.xml"/><Relationship Id="rId29" Type="http://schemas.openxmlformats.org/officeDocument/2006/relationships/slide" Target="slides/slide24.xml"/><Relationship Id="rId124" Type="http://schemas.openxmlformats.org/officeDocument/2006/relationships/slide" Target="slides/slide119.xml"/><Relationship Id="rId123" Type="http://schemas.openxmlformats.org/officeDocument/2006/relationships/slide" Target="slides/slide118.xml"/><Relationship Id="rId122" Type="http://schemas.openxmlformats.org/officeDocument/2006/relationships/slide" Target="slides/slide117.xml"/><Relationship Id="rId95" Type="http://schemas.openxmlformats.org/officeDocument/2006/relationships/slide" Target="slides/slide90.xml"/><Relationship Id="rId94" Type="http://schemas.openxmlformats.org/officeDocument/2006/relationships/slide" Target="slides/slide89.xml"/><Relationship Id="rId97" Type="http://schemas.openxmlformats.org/officeDocument/2006/relationships/slide" Target="slides/slide92.xml"/><Relationship Id="rId96" Type="http://schemas.openxmlformats.org/officeDocument/2006/relationships/slide" Target="slides/slide91.xml"/><Relationship Id="rId11" Type="http://schemas.openxmlformats.org/officeDocument/2006/relationships/slide" Target="slides/slide6.xml"/><Relationship Id="rId99" Type="http://schemas.openxmlformats.org/officeDocument/2006/relationships/slide" Target="slides/slide94.xml"/><Relationship Id="rId10" Type="http://schemas.openxmlformats.org/officeDocument/2006/relationships/slide" Target="slides/slide5.xml"/><Relationship Id="rId98" Type="http://schemas.openxmlformats.org/officeDocument/2006/relationships/slide" Target="slides/slide93.xml"/><Relationship Id="rId13" Type="http://schemas.openxmlformats.org/officeDocument/2006/relationships/slide" Target="slides/slide8.xml"/><Relationship Id="rId12" Type="http://schemas.openxmlformats.org/officeDocument/2006/relationships/slide" Target="slides/slide7.xml"/><Relationship Id="rId91" Type="http://schemas.openxmlformats.org/officeDocument/2006/relationships/slide" Target="slides/slide86.xml"/><Relationship Id="rId90" Type="http://schemas.openxmlformats.org/officeDocument/2006/relationships/slide" Target="slides/slide85.xml"/><Relationship Id="rId93" Type="http://schemas.openxmlformats.org/officeDocument/2006/relationships/slide" Target="slides/slide88.xml"/><Relationship Id="rId92" Type="http://schemas.openxmlformats.org/officeDocument/2006/relationships/slide" Target="slides/slide87.xml"/><Relationship Id="rId118" Type="http://schemas.openxmlformats.org/officeDocument/2006/relationships/slide" Target="slides/slide113.xml"/><Relationship Id="rId117" Type="http://schemas.openxmlformats.org/officeDocument/2006/relationships/slide" Target="slides/slide112.xml"/><Relationship Id="rId116" Type="http://schemas.openxmlformats.org/officeDocument/2006/relationships/slide" Target="slides/slide111.xml"/><Relationship Id="rId115" Type="http://schemas.openxmlformats.org/officeDocument/2006/relationships/slide" Target="slides/slide110.xml"/><Relationship Id="rId119" Type="http://schemas.openxmlformats.org/officeDocument/2006/relationships/slide" Target="slides/slide114.xml"/><Relationship Id="rId15" Type="http://schemas.openxmlformats.org/officeDocument/2006/relationships/slide" Target="slides/slide10.xml"/><Relationship Id="rId110" Type="http://schemas.openxmlformats.org/officeDocument/2006/relationships/slide" Target="slides/slide105.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14" Type="http://schemas.openxmlformats.org/officeDocument/2006/relationships/slide" Target="slides/slide109.xml"/><Relationship Id="rId18" Type="http://schemas.openxmlformats.org/officeDocument/2006/relationships/slide" Target="slides/slide13.xml"/><Relationship Id="rId113" Type="http://schemas.openxmlformats.org/officeDocument/2006/relationships/slide" Target="slides/slide108.xml"/><Relationship Id="rId112" Type="http://schemas.openxmlformats.org/officeDocument/2006/relationships/slide" Target="slides/slide107.xml"/><Relationship Id="rId111" Type="http://schemas.openxmlformats.org/officeDocument/2006/relationships/slide" Target="slides/slide106.xml"/><Relationship Id="rId84" Type="http://schemas.openxmlformats.org/officeDocument/2006/relationships/slide" Target="slides/slide79.xml"/><Relationship Id="rId83" Type="http://schemas.openxmlformats.org/officeDocument/2006/relationships/slide" Target="slides/slide78.xml"/><Relationship Id="rId86" Type="http://schemas.openxmlformats.org/officeDocument/2006/relationships/slide" Target="slides/slide81.xml"/><Relationship Id="rId85" Type="http://schemas.openxmlformats.org/officeDocument/2006/relationships/slide" Target="slides/slide80.xml"/><Relationship Id="rId88" Type="http://schemas.openxmlformats.org/officeDocument/2006/relationships/slide" Target="slides/slide83.xml"/><Relationship Id="rId150" Type="http://schemas.openxmlformats.org/officeDocument/2006/relationships/slide" Target="slides/slide145.xml"/><Relationship Id="rId87" Type="http://schemas.openxmlformats.org/officeDocument/2006/relationships/slide" Target="slides/slide82.xml"/><Relationship Id="rId89" Type="http://schemas.openxmlformats.org/officeDocument/2006/relationships/slide" Target="slides/slide84.xml"/><Relationship Id="rId80" Type="http://schemas.openxmlformats.org/officeDocument/2006/relationships/slide" Target="slides/slide75.xml"/><Relationship Id="rId82" Type="http://schemas.openxmlformats.org/officeDocument/2006/relationships/slide" Target="slides/slide77.xml"/><Relationship Id="rId81" Type="http://schemas.openxmlformats.org/officeDocument/2006/relationships/slide" Target="slides/slide7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149" Type="http://schemas.openxmlformats.org/officeDocument/2006/relationships/slide" Target="slides/slide144.xml"/><Relationship Id="rId4" Type="http://schemas.openxmlformats.org/officeDocument/2006/relationships/slideMaster" Target="slideMasters/slideMaster1.xml"/><Relationship Id="rId148" Type="http://schemas.openxmlformats.org/officeDocument/2006/relationships/slide" Target="slides/slide143.xml"/><Relationship Id="rId9" Type="http://schemas.openxmlformats.org/officeDocument/2006/relationships/slide" Target="slides/slide4.xml"/><Relationship Id="rId143" Type="http://schemas.openxmlformats.org/officeDocument/2006/relationships/slide" Target="slides/slide138.xml"/><Relationship Id="rId142" Type="http://schemas.openxmlformats.org/officeDocument/2006/relationships/slide" Target="slides/slide137.xml"/><Relationship Id="rId141" Type="http://schemas.openxmlformats.org/officeDocument/2006/relationships/slide" Target="slides/slide136.xml"/><Relationship Id="rId140" Type="http://schemas.openxmlformats.org/officeDocument/2006/relationships/slide" Target="slides/slide135.xml"/><Relationship Id="rId5" Type="http://schemas.openxmlformats.org/officeDocument/2006/relationships/notesMaster" Target="notesMasters/notesMaster1.xml"/><Relationship Id="rId147" Type="http://schemas.openxmlformats.org/officeDocument/2006/relationships/slide" Target="slides/slide142.xml"/><Relationship Id="rId6" Type="http://schemas.openxmlformats.org/officeDocument/2006/relationships/slide" Target="slides/slide1.xml"/><Relationship Id="rId146" Type="http://schemas.openxmlformats.org/officeDocument/2006/relationships/slide" Target="slides/slide141.xml"/><Relationship Id="rId7" Type="http://schemas.openxmlformats.org/officeDocument/2006/relationships/slide" Target="slides/slide2.xml"/><Relationship Id="rId145" Type="http://schemas.openxmlformats.org/officeDocument/2006/relationships/slide" Target="slides/slide140.xml"/><Relationship Id="rId8" Type="http://schemas.openxmlformats.org/officeDocument/2006/relationships/slide" Target="slides/slide3.xml"/><Relationship Id="rId144" Type="http://schemas.openxmlformats.org/officeDocument/2006/relationships/slide" Target="slides/slide139.xml"/><Relationship Id="rId73" Type="http://schemas.openxmlformats.org/officeDocument/2006/relationships/slide" Target="slides/slide68.xml"/><Relationship Id="rId72" Type="http://schemas.openxmlformats.org/officeDocument/2006/relationships/slide" Target="slides/slide67.xml"/><Relationship Id="rId75" Type="http://schemas.openxmlformats.org/officeDocument/2006/relationships/slide" Target="slides/slide70.xml"/><Relationship Id="rId74" Type="http://schemas.openxmlformats.org/officeDocument/2006/relationships/slide" Target="slides/slide69.xml"/><Relationship Id="rId77" Type="http://schemas.openxmlformats.org/officeDocument/2006/relationships/slide" Target="slides/slide72.xml"/><Relationship Id="rId76" Type="http://schemas.openxmlformats.org/officeDocument/2006/relationships/slide" Target="slides/slide71.xml"/><Relationship Id="rId79" Type="http://schemas.openxmlformats.org/officeDocument/2006/relationships/slide" Target="slides/slide74.xml"/><Relationship Id="rId78" Type="http://schemas.openxmlformats.org/officeDocument/2006/relationships/slide" Target="slides/slide73.xml"/><Relationship Id="rId71" Type="http://schemas.openxmlformats.org/officeDocument/2006/relationships/slide" Target="slides/slide66.xml"/><Relationship Id="rId70" Type="http://schemas.openxmlformats.org/officeDocument/2006/relationships/slide" Target="slides/slide65.xml"/><Relationship Id="rId139" Type="http://schemas.openxmlformats.org/officeDocument/2006/relationships/slide" Target="slides/slide134.xml"/><Relationship Id="rId138" Type="http://schemas.openxmlformats.org/officeDocument/2006/relationships/slide" Target="slides/slide133.xml"/><Relationship Id="rId137" Type="http://schemas.openxmlformats.org/officeDocument/2006/relationships/slide" Target="slides/slide132.xml"/><Relationship Id="rId132" Type="http://schemas.openxmlformats.org/officeDocument/2006/relationships/slide" Target="slides/slide127.xml"/><Relationship Id="rId131" Type="http://schemas.openxmlformats.org/officeDocument/2006/relationships/slide" Target="slides/slide126.xml"/><Relationship Id="rId130" Type="http://schemas.openxmlformats.org/officeDocument/2006/relationships/slide" Target="slides/slide125.xml"/><Relationship Id="rId136" Type="http://schemas.openxmlformats.org/officeDocument/2006/relationships/slide" Target="slides/slide131.xml"/><Relationship Id="rId135" Type="http://schemas.openxmlformats.org/officeDocument/2006/relationships/slide" Target="slides/slide130.xml"/><Relationship Id="rId134" Type="http://schemas.openxmlformats.org/officeDocument/2006/relationships/slide" Target="slides/slide129.xml"/><Relationship Id="rId133" Type="http://schemas.openxmlformats.org/officeDocument/2006/relationships/slide" Target="slides/slide128.xml"/><Relationship Id="rId62" Type="http://schemas.openxmlformats.org/officeDocument/2006/relationships/slide" Target="slides/slide57.xml"/><Relationship Id="rId61" Type="http://schemas.openxmlformats.org/officeDocument/2006/relationships/slide" Target="slides/slide56.xml"/><Relationship Id="rId64" Type="http://schemas.openxmlformats.org/officeDocument/2006/relationships/slide" Target="slides/slide59.xml"/><Relationship Id="rId63" Type="http://schemas.openxmlformats.org/officeDocument/2006/relationships/slide" Target="slides/slide58.xml"/><Relationship Id="rId66" Type="http://schemas.openxmlformats.org/officeDocument/2006/relationships/slide" Target="slides/slide61.xml"/><Relationship Id="rId65" Type="http://schemas.openxmlformats.org/officeDocument/2006/relationships/slide" Target="slides/slide60.xml"/><Relationship Id="rId68" Type="http://schemas.openxmlformats.org/officeDocument/2006/relationships/slide" Target="slides/slide63.xml"/><Relationship Id="rId67" Type="http://schemas.openxmlformats.org/officeDocument/2006/relationships/slide" Target="slides/slide62.xml"/><Relationship Id="rId60" Type="http://schemas.openxmlformats.org/officeDocument/2006/relationships/slide" Target="slides/slide55.xml"/><Relationship Id="rId165" Type="http://schemas.openxmlformats.org/officeDocument/2006/relationships/font" Target="fonts/Roboto-boldItalic.fntdata"/><Relationship Id="rId69" Type="http://schemas.openxmlformats.org/officeDocument/2006/relationships/slide" Target="slides/slide64.xml"/><Relationship Id="rId164" Type="http://schemas.openxmlformats.org/officeDocument/2006/relationships/font" Target="fonts/Roboto-italic.fntdata"/><Relationship Id="rId163" Type="http://schemas.openxmlformats.org/officeDocument/2006/relationships/font" Target="fonts/Roboto-bold.fntdata"/><Relationship Id="rId162" Type="http://schemas.openxmlformats.org/officeDocument/2006/relationships/font" Target="fonts/Roboto-regular.fntdata"/><Relationship Id="rId168" Type="http://customschemas.google.com/relationships/presentationmetadata" Target="metadata"/><Relationship Id="rId167" Type="http://schemas.openxmlformats.org/officeDocument/2006/relationships/font" Target="fonts/MontserratExtraBold-boldItalic.fntdata"/><Relationship Id="rId166" Type="http://schemas.openxmlformats.org/officeDocument/2006/relationships/font" Target="fonts/MontserratExtraBold-bold.fntdata"/><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55" Type="http://schemas.openxmlformats.org/officeDocument/2006/relationships/slide" Target="slides/slide50.xml"/><Relationship Id="rId161" Type="http://schemas.openxmlformats.org/officeDocument/2006/relationships/font" Target="fonts/Raleway-boldItalic.fntdata"/><Relationship Id="rId54" Type="http://schemas.openxmlformats.org/officeDocument/2006/relationships/slide" Target="slides/slide49.xml"/><Relationship Id="rId160" Type="http://schemas.openxmlformats.org/officeDocument/2006/relationships/font" Target="fonts/Raleway-italic.fntdata"/><Relationship Id="rId57" Type="http://schemas.openxmlformats.org/officeDocument/2006/relationships/slide" Target="slides/slide52.xml"/><Relationship Id="rId56" Type="http://schemas.openxmlformats.org/officeDocument/2006/relationships/slide" Target="slides/slide51.xml"/><Relationship Id="rId159" Type="http://schemas.openxmlformats.org/officeDocument/2006/relationships/font" Target="fonts/Raleway-bold.fntdata"/><Relationship Id="rId59" Type="http://schemas.openxmlformats.org/officeDocument/2006/relationships/slide" Target="slides/slide54.xml"/><Relationship Id="rId154" Type="http://schemas.openxmlformats.org/officeDocument/2006/relationships/font" Target="fonts/MontserratSemiBold-regular.fntdata"/><Relationship Id="rId58" Type="http://schemas.openxmlformats.org/officeDocument/2006/relationships/slide" Target="slides/slide53.xml"/><Relationship Id="rId153" Type="http://schemas.openxmlformats.org/officeDocument/2006/relationships/slide" Target="slides/slide148.xml"/><Relationship Id="rId152" Type="http://schemas.openxmlformats.org/officeDocument/2006/relationships/slide" Target="slides/slide147.xml"/><Relationship Id="rId151" Type="http://schemas.openxmlformats.org/officeDocument/2006/relationships/slide" Target="slides/slide146.xml"/><Relationship Id="rId158" Type="http://schemas.openxmlformats.org/officeDocument/2006/relationships/font" Target="fonts/Raleway-regular.fntdata"/><Relationship Id="rId157" Type="http://schemas.openxmlformats.org/officeDocument/2006/relationships/font" Target="fonts/MontserratSemiBold-boldItalic.fntdata"/><Relationship Id="rId156" Type="http://schemas.openxmlformats.org/officeDocument/2006/relationships/font" Target="fonts/MontserratSemiBold-italic.fntdata"/><Relationship Id="rId155" Type="http://schemas.openxmlformats.org/officeDocument/2006/relationships/font" Target="fonts/MontserratSemiBold-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5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5" name="Shape 1685"/>
        <p:cNvGrpSpPr/>
        <p:nvPr/>
      </p:nvGrpSpPr>
      <p:grpSpPr>
        <a:xfrm>
          <a:off x="0" y="0"/>
          <a:ext cx="0" cy="0"/>
          <a:chOff x="0" y="0"/>
          <a:chExt cx="0" cy="0"/>
        </a:xfrm>
      </p:grpSpPr>
      <p:sp>
        <p:nvSpPr>
          <p:cNvPr id="1686" name="Google Shape;1686;g2523351e7b7_47_8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87" name="Google Shape;1687;g2523351e7b7_47_8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2" name="Shape 1702"/>
        <p:cNvGrpSpPr/>
        <p:nvPr/>
      </p:nvGrpSpPr>
      <p:grpSpPr>
        <a:xfrm>
          <a:off x="0" y="0"/>
          <a:ext cx="0" cy="0"/>
          <a:chOff x="0" y="0"/>
          <a:chExt cx="0" cy="0"/>
        </a:xfrm>
      </p:grpSpPr>
      <p:sp>
        <p:nvSpPr>
          <p:cNvPr id="1703" name="Google Shape;1703;g2523351e7b7_47_10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04" name="Google Shape;1704;g2523351e7b7_47_10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8" name="Shape 1718"/>
        <p:cNvGrpSpPr/>
        <p:nvPr/>
      </p:nvGrpSpPr>
      <p:grpSpPr>
        <a:xfrm>
          <a:off x="0" y="0"/>
          <a:ext cx="0" cy="0"/>
          <a:chOff x="0" y="0"/>
          <a:chExt cx="0" cy="0"/>
        </a:xfrm>
      </p:grpSpPr>
      <p:sp>
        <p:nvSpPr>
          <p:cNvPr id="1719" name="Google Shape;1719;g2523351e7b7_47_1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20" name="Google Shape;1720;g2523351e7b7_47_1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0" name="Shape 1730"/>
        <p:cNvGrpSpPr/>
        <p:nvPr/>
      </p:nvGrpSpPr>
      <p:grpSpPr>
        <a:xfrm>
          <a:off x="0" y="0"/>
          <a:ext cx="0" cy="0"/>
          <a:chOff x="0" y="0"/>
          <a:chExt cx="0" cy="0"/>
        </a:xfrm>
      </p:grpSpPr>
      <p:sp>
        <p:nvSpPr>
          <p:cNvPr id="1731" name="Google Shape;1731;g2523351e7b7_47_1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32" name="Google Shape;1732;g2523351e7b7_47_1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2" name="Shape 1742"/>
        <p:cNvGrpSpPr/>
        <p:nvPr/>
      </p:nvGrpSpPr>
      <p:grpSpPr>
        <a:xfrm>
          <a:off x="0" y="0"/>
          <a:ext cx="0" cy="0"/>
          <a:chOff x="0" y="0"/>
          <a:chExt cx="0" cy="0"/>
        </a:xfrm>
      </p:grpSpPr>
      <p:sp>
        <p:nvSpPr>
          <p:cNvPr id="1743" name="Google Shape;1743;g2523351e7b7_52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44" name="Google Shape;1744;g2523351e7b7_52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lv-LV"/>
              <a:t>DURAKS</a:t>
            </a:r>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3" name="Shape 1753"/>
        <p:cNvGrpSpPr/>
        <p:nvPr/>
      </p:nvGrpSpPr>
      <p:grpSpPr>
        <a:xfrm>
          <a:off x="0" y="0"/>
          <a:ext cx="0" cy="0"/>
          <a:chOff x="0" y="0"/>
          <a:chExt cx="0" cy="0"/>
        </a:xfrm>
      </p:grpSpPr>
      <p:sp>
        <p:nvSpPr>
          <p:cNvPr id="1754" name="Google Shape;1754;g2523351e7b7_52_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55" name="Google Shape;1755;g2523351e7b7_52_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7" name="Shape 1777"/>
        <p:cNvGrpSpPr/>
        <p:nvPr/>
      </p:nvGrpSpPr>
      <p:grpSpPr>
        <a:xfrm>
          <a:off x="0" y="0"/>
          <a:ext cx="0" cy="0"/>
          <a:chOff x="0" y="0"/>
          <a:chExt cx="0" cy="0"/>
        </a:xfrm>
      </p:grpSpPr>
      <p:sp>
        <p:nvSpPr>
          <p:cNvPr id="1778" name="Google Shape;1778;g2523351e7b7_52_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79" name="Google Shape;1779;g2523351e7b7_52_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1" name="Shape 1801"/>
        <p:cNvGrpSpPr/>
        <p:nvPr/>
      </p:nvGrpSpPr>
      <p:grpSpPr>
        <a:xfrm>
          <a:off x="0" y="0"/>
          <a:ext cx="0" cy="0"/>
          <a:chOff x="0" y="0"/>
          <a:chExt cx="0" cy="0"/>
        </a:xfrm>
      </p:grpSpPr>
      <p:sp>
        <p:nvSpPr>
          <p:cNvPr id="1802" name="Google Shape;1802;g2523351e7b7_52_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03" name="Google Shape;1803;g2523351e7b7_52_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3" name="Shape 1813"/>
        <p:cNvGrpSpPr/>
        <p:nvPr/>
      </p:nvGrpSpPr>
      <p:grpSpPr>
        <a:xfrm>
          <a:off x="0" y="0"/>
          <a:ext cx="0" cy="0"/>
          <a:chOff x="0" y="0"/>
          <a:chExt cx="0" cy="0"/>
        </a:xfrm>
      </p:grpSpPr>
      <p:sp>
        <p:nvSpPr>
          <p:cNvPr id="1814" name="Google Shape;1814;g2523351e7b7_52_6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15" name="Google Shape;1815;g2523351e7b7_52_6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lv-LV"/>
              <a:t>DURAKS</a:t>
            </a:r>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4" name="Shape 1824"/>
        <p:cNvGrpSpPr/>
        <p:nvPr/>
      </p:nvGrpSpPr>
      <p:grpSpPr>
        <a:xfrm>
          <a:off x="0" y="0"/>
          <a:ext cx="0" cy="0"/>
          <a:chOff x="0" y="0"/>
          <a:chExt cx="0" cy="0"/>
        </a:xfrm>
      </p:grpSpPr>
      <p:sp>
        <p:nvSpPr>
          <p:cNvPr id="1825" name="Google Shape;1825;g2523351e7b7_57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26" name="Google Shape;1826;g2523351e7b7_57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2523351e7b7_7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2" name="Google Shape;302;g2523351e7b7_7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lv-LV"/>
              <a:t>DURAKS</a:t>
            </a:r>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3" name="Shape 1833"/>
        <p:cNvGrpSpPr/>
        <p:nvPr/>
      </p:nvGrpSpPr>
      <p:grpSpPr>
        <a:xfrm>
          <a:off x="0" y="0"/>
          <a:ext cx="0" cy="0"/>
          <a:chOff x="0" y="0"/>
          <a:chExt cx="0" cy="0"/>
        </a:xfrm>
      </p:grpSpPr>
      <p:sp>
        <p:nvSpPr>
          <p:cNvPr id="1834" name="Google Shape;1834;g2523351e7b7_57_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35" name="Google Shape;1835;g2523351e7b7_57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lv-LV"/>
              <a:t>DURAKS</a:t>
            </a:r>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4" name="Shape 1844"/>
        <p:cNvGrpSpPr/>
        <p:nvPr/>
      </p:nvGrpSpPr>
      <p:grpSpPr>
        <a:xfrm>
          <a:off x="0" y="0"/>
          <a:ext cx="0" cy="0"/>
          <a:chOff x="0" y="0"/>
          <a:chExt cx="0" cy="0"/>
        </a:xfrm>
      </p:grpSpPr>
      <p:sp>
        <p:nvSpPr>
          <p:cNvPr id="1845" name="Google Shape;1845;g2523351e7b7_57_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46" name="Google Shape;1846;g2523351e7b7_57_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lv-LV"/>
              <a:t>“Duraks”</a:t>
            </a:r>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4" name="Shape 1864"/>
        <p:cNvGrpSpPr/>
        <p:nvPr/>
      </p:nvGrpSpPr>
      <p:grpSpPr>
        <a:xfrm>
          <a:off x="0" y="0"/>
          <a:ext cx="0" cy="0"/>
          <a:chOff x="0" y="0"/>
          <a:chExt cx="0" cy="0"/>
        </a:xfrm>
      </p:grpSpPr>
      <p:sp>
        <p:nvSpPr>
          <p:cNvPr id="1865" name="Google Shape;1865;g2523351e7b7_57_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66" name="Google Shape;1866;g2523351e7b7_57_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8" name="Shape 1878"/>
        <p:cNvGrpSpPr/>
        <p:nvPr/>
      </p:nvGrpSpPr>
      <p:grpSpPr>
        <a:xfrm>
          <a:off x="0" y="0"/>
          <a:ext cx="0" cy="0"/>
          <a:chOff x="0" y="0"/>
          <a:chExt cx="0" cy="0"/>
        </a:xfrm>
      </p:grpSpPr>
      <p:sp>
        <p:nvSpPr>
          <p:cNvPr id="1879" name="Google Shape;1879;g2523351e7b7_57_5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80" name="Google Shape;1880;g2523351e7b7_57_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1" name="Shape 1891"/>
        <p:cNvGrpSpPr/>
        <p:nvPr/>
      </p:nvGrpSpPr>
      <p:grpSpPr>
        <a:xfrm>
          <a:off x="0" y="0"/>
          <a:ext cx="0" cy="0"/>
          <a:chOff x="0" y="0"/>
          <a:chExt cx="0" cy="0"/>
        </a:xfrm>
      </p:grpSpPr>
      <p:sp>
        <p:nvSpPr>
          <p:cNvPr id="1892" name="Google Shape;1892;g2523351e7b7_57_6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93" name="Google Shape;1893;g2523351e7b7_57_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4" name="Shape 1904"/>
        <p:cNvGrpSpPr/>
        <p:nvPr/>
      </p:nvGrpSpPr>
      <p:grpSpPr>
        <a:xfrm>
          <a:off x="0" y="0"/>
          <a:ext cx="0" cy="0"/>
          <a:chOff x="0" y="0"/>
          <a:chExt cx="0" cy="0"/>
        </a:xfrm>
      </p:grpSpPr>
      <p:sp>
        <p:nvSpPr>
          <p:cNvPr id="1905" name="Google Shape;1905;g2523351e7b7_57_7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06" name="Google Shape;1906;g2523351e7b7_57_7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0" name="Shape 1920"/>
        <p:cNvGrpSpPr/>
        <p:nvPr/>
      </p:nvGrpSpPr>
      <p:grpSpPr>
        <a:xfrm>
          <a:off x="0" y="0"/>
          <a:ext cx="0" cy="0"/>
          <a:chOff x="0" y="0"/>
          <a:chExt cx="0" cy="0"/>
        </a:xfrm>
      </p:grpSpPr>
      <p:sp>
        <p:nvSpPr>
          <p:cNvPr id="1921" name="Google Shape;1921;g2523351e7b7_57_9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22" name="Google Shape;1922;g2523351e7b7_57_9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lv-LV"/>
              <a:t>DURAKS</a:t>
            </a:r>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1" name="Shape 1931"/>
        <p:cNvGrpSpPr/>
        <p:nvPr/>
      </p:nvGrpSpPr>
      <p:grpSpPr>
        <a:xfrm>
          <a:off x="0" y="0"/>
          <a:ext cx="0" cy="0"/>
          <a:chOff x="0" y="0"/>
          <a:chExt cx="0" cy="0"/>
        </a:xfrm>
      </p:grpSpPr>
      <p:sp>
        <p:nvSpPr>
          <p:cNvPr id="1932" name="Google Shape;1932;g2523351e7b7_57_10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33" name="Google Shape;1933;g2523351e7b7_57_10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0" name="Shape 1940"/>
        <p:cNvGrpSpPr/>
        <p:nvPr/>
      </p:nvGrpSpPr>
      <p:grpSpPr>
        <a:xfrm>
          <a:off x="0" y="0"/>
          <a:ext cx="0" cy="0"/>
          <a:chOff x="0" y="0"/>
          <a:chExt cx="0" cy="0"/>
        </a:xfrm>
      </p:grpSpPr>
      <p:sp>
        <p:nvSpPr>
          <p:cNvPr id="1941" name="Google Shape;1941;g2523351e7b7_57_10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42" name="Google Shape;1942;g2523351e7b7_57_10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4" name="Shape 1954"/>
        <p:cNvGrpSpPr/>
        <p:nvPr/>
      </p:nvGrpSpPr>
      <p:grpSpPr>
        <a:xfrm>
          <a:off x="0" y="0"/>
          <a:ext cx="0" cy="0"/>
          <a:chOff x="0" y="0"/>
          <a:chExt cx="0" cy="0"/>
        </a:xfrm>
      </p:grpSpPr>
      <p:sp>
        <p:nvSpPr>
          <p:cNvPr id="1955" name="Google Shape;1955;g2523351e7b7_57_1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56" name="Google Shape;1956;g2523351e7b7_57_1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5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9" name="Shape 1969"/>
        <p:cNvGrpSpPr/>
        <p:nvPr/>
      </p:nvGrpSpPr>
      <p:grpSpPr>
        <a:xfrm>
          <a:off x="0" y="0"/>
          <a:ext cx="0" cy="0"/>
          <a:chOff x="0" y="0"/>
          <a:chExt cx="0" cy="0"/>
        </a:xfrm>
      </p:grpSpPr>
      <p:sp>
        <p:nvSpPr>
          <p:cNvPr id="1970" name="Google Shape;1970;g2523351e7b7_57_1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71" name="Google Shape;1971;g2523351e7b7_57_1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5" name="Shape 1985"/>
        <p:cNvGrpSpPr/>
        <p:nvPr/>
      </p:nvGrpSpPr>
      <p:grpSpPr>
        <a:xfrm>
          <a:off x="0" y="0"/>
          <a:ext cx="0" cy="0"/>
          <a:chOff x="0" y="0"/>
          <a:chExt cx="0" cy="0"/>
        </a:xfrm>
      </p:grpSpPr>
      <p:sp>
        <p:nvSpPr>
          <p:cNvPr id="1986" name="Google Shape;1986;g2523351e7b7_57_1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87" name="Google Shape;1987;g2523351e7b7_57_1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lv-LV"/>
              <a:t>DURAKS</a:t>
            </a:r>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6" name="Shape 1996"/>
        <p:cNvGrpSpPr/>
        <p:nvPr/>
      </p:nvGrpSpPr>
      <p:grpSpPr>
        <a:xfrm>
          <a:off x="0" y="0"/>
          <a:ext cx="0" cy="0"/>
          <a:chOff x="0" y="0"/>
          <a:chExt cx="0" cy="0"/>
        </a:xfrm>
      </p:grpSpPr>
      <p:sp>
        <p:nvSpPr>
          <p:cNvPr id="1997" name="Google Shape;1997;g2523351e7b7_57_16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98" name="Google Shape;1998;g2523351e7b7_57_1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3" name="Shape 2003"/>
        <p:cNvGrpSpPr/>
        <p:nvPr/>
      </p:nvGrpSpPr>
      <p:grpSpPr>
        <a:xfrm>
          <a:off x="0" y="0"/>
          <a:ext cx="0" cy="0"/>
          <a:chOff x="0" y="0"/>
          <a:chExt cx="0" cy="0"/>
        </a:xfrm>
      </p:grpSpPr>
      <p:sp>
        <p:nvSpPr>
          <p:cNvPr id="2004" name="Google Shape;2004;g2523351e7b7_57_16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05" name="Google Shape;2005;g2523351e7b7_57_16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1" name="Shape 2021"/>
        <p:cNvGrpSpPr/>
        <p:nvPr/>
      </p:nvGrpSpPr>
      <p:grpSpPr>
        <a:xfrm>
          <a:off x="0" y="0"/>
          <a:ext cx="0" cy="0"/>
          <a:chOff x="0" y="0"/>
          <a:chExt cx="0" cy="0"/>
        </a:xfrm>
      </p:grpSpPr>
      <p:sp>
        <p:nvSpPr>
          <p:cNvPr id="2022" name="Google Shape;2022;g2523351e7b7_57_18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23" name="Google Shape;2023;g2523351e7b7_57_18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lv-LV"/>
              <a:t>DURAKS</a:t>
            </a:r>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2" name="Shape 2032"/>
        <p:cNvGrpSpPr/>
        <p:nvPr/>
      </p:nvGrpSpPr>
      <p:grpSpPr>
        <a:xfrm>
          <a:off x="0" y="0"/>
          <a:ext cx="0" cy="0"/>
          <a:chOff x="0" y="0"/>
          <a:chExt cx="0" cy="0"/>
        </a:xfrm>
      </p:grpSpPr>
      <p:sp>
        <p:nvSpPr>
          <p:cNvPr id="2033" name="Google Shape;2033;g2523351e7b7_57_19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34" name="Google Shape;2034;g2523351e7b7_57_19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1" name="Shape 2041"/>
        <p:cNvGrpSpPr/>
        <p:nvPr/>
      </p:nvGrpSpPr>
      <p:grpSpPr>
        <a:xfrm>
          <a:off x="0" y="0"/>
          <a:ext cx="0" cy="0"/>
          <a:chOff x="0" y="0"/>
          <a:chExt cx="0" cy="0"/>
        </a:xfrm>
      </p:grpSpPr>
      <p:sp>
        <p:nvSpPr>
          <p:cNvPr id="2042" name="Google Shape;2042;g2523351e7b7_57_20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43" name="Google Shape;2043;g2523351e7b7_57_20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9" name="Shape 2059"/>
        <p:cNvGrpSpPr/>
        <p:nvPr/>
      </p:nvGrpSpPr>
      <p:grpSpPr>
        <a:xfrm>
          <a:off x="0" y="0"/>
          <a:ext cx="0" cy="0"/>
          <a:chOff x="0" y="0"/>
          <a:chExt cx="0" cy="0"/>
        </a:xfrm>
      </p:grpSpPr>
      <p:sp>
        <p:nvSpPr>
          <p:cNvPr id="2060" name="Google Shape;2060;g2523351e7b7_57_2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61" name="Google Shape;2061;g2523351e7b7_57_2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3" name="Shape 2073"/>
        <p:cNvGrpSpPr/>
        <p:nvPr/>
      </p:nvGrpSpPr>
      <p:grpSpPr>
        <a:xfrm>
          <a:off x="0" y="0"/>
          <a:ext cx="0" cy="0"/>
          <a:chOff x="0" y="0"/>
          <a:chExt cx="0" cy="0"/>
        </a:xfrm>
      </p:grpSpPr>
      <p:sp>
        <p:nvSpPr>
          <p:cNvPr id="2074" name="Google Shape;2074;g2523351e7b7_57_2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75" name="Google Shape;2075;g2523351e7b7_57_2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8" name="Shape 2088"/>
        <p:cNvGrpSpPr/>
        <p:nvPr/>
      </p:nvGrpSpPr>
      <p:grpSpPr>
        <a:xfrm>
          <a:off x="0" y="0"/>
          <a:ext cx="0" cy="0"/>
          <a:chOff x="0" y="0"/>
          <a:chExt cx="0" cy="0"/>
        </a:xfrm>
      </p:grpSpPr>
      <p:sp>
        <p:nvSpPr>
          <p:cNvPr id="2089" name="Google Shape;2089;g2523351e7b7_57_2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90" name="Google Shape;2090;g2523351e7b7_57_2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5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4" name="Shape 2104"/>
        <p:cNvGrpSpPr/>
        <p:nvPr/>
      </p:nvGrpSpPr>
      <p:grpSpPr>
        <a:xfrm>
          <a:off x="0" y="0"/>
          <a:ext cx="0" cy="0"/>
          <a:chOff x="0" y="0"/>
          <a:chExt cx="0" cy="0"/>
        </a:xfrm>
      </p:grpSpPr>
      <p:sp>
        <p:nvSpPr>
          <p:cNvPr id="2105" name="Google Shape;2105;g2523351e7b7_57_26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06" name="Google Shape;2106;g2523351e7b7_57_2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lv-LV"/>
              <a:t>DURAKS</a:t>
            </a:r>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5" name="Shape 2115"/>
        <p:cNvGrpSpPr/>
        <p:nvPr/>
      </p:nvGrpSpPr>
      <p:grpSpPr>
        <a:xfrm>
          <a:off x="0" y="0"/>
          <a:ext cx="0" cy="0"/>
          <a:chOff x="0" y="0"/>
          <a:chExt cx="0" cy="0"/>
        </a:xfrm>
      </p:grpSpPr>
      <p:sp>
        <p:nvSpPr>
          <p:cNvPr id="2116" name="Google Shape;2116;g2523351e7b7_57_27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17" name="Google Shape;2117;g2523351e7b7_57_27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8" name="Shape 2128"/>
        <p:cNvGrpSpPr/>
        <p:nvPr/>
      </p:nvGrpSpPr>
      <p:grpSpPr>
        <a:xfrm>
          <a:off x="0" y="0"/>
          <a:ext cx="0" cy="0"/>
          <a:chOff x="0" y="0"/>
          <a:chExt cx="0" cy="0"/>
        </a:xfrm>
      </p:grpSpPr>
      <p:sp>
        <p:nvSpPr>
          <p:cNvPr id="2129" name="Google Shape;2129;g2523351e7b7_57_28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30" name="Google Shape;2130;g2523351e7b7_57_28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3" name="Shape 2143"/>
        <p:cNvGrpSpPr/>
        <p:nvPr/>
      </p:nvGrpSpPr>
      <p:grpSpPr>
        <a:xfrm>
          <a:off x="0" y="0"/>
          <a:ext cx="0" cy="0"/>
          <a:chOff x="0" y="0"/>
          <a:chExt cx="0" cy="0"/>
        </a:xfrm>
      </p:grpSpPr>
      <p:sp>
        <p:nvSpPr>
          <p:cNvPr id="2144" name="Google Shape;2144;g2523351e7b7_57_29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45" name="Google Shape;2145;g2523351e7b7_57_29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3" name="Shape 2163"/>
        <p:cNvGrpSpPr/>
        <p:nvPr/>
      </p:nvGrpSpPr>
      <p:grpSpPr>
        <a:xfrm>
          <a:off x="0" y="0"/>
          <a:ext cx="0" cy="0"/>
          <a:chOff x="0" y="0"/>
          <a:chExt cx="0" cy="0"/>
        </a:xfrm>
      </p:grpSpPr>
      <p:sp>
        <p:nvSpPr>
          <p:cNvPr id="2164" name="Google Shape;2164;g2523351e7b7_57_3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65" name="Google Shape;2165;g2523351e7b7_57_3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4" name="Shape 2184"/>
        <p:cNvGrpSpPr/>
        <p:nvPr/>
      </p:nvGrpSpPr>
      <p:grpSpPr>
        <a:xfrm>
          <a:off x="0" y="0"/>
          <a:ext cx="0" cy="0"/>
          <a:chOff x="0" y="0"/>
          <a:chExt cx="0" cy="0"/>
        </a:xfrm>
      </p:grpSpPr>
      <p:sp>
        <p:nvSpPr>
          <p:cNvPr id="2185" name="Google Shape;2185;g2523351e7b7_57_3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86" name="Google Shape;2186;g2523351e7b7_57_3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0" name="Shape 2200"/>
        <p:cNvGrpSpPr/>
        <p:nvPr/>
      </p:nvGrpSpPr>
      <p:grpSpPr>
        <a:xfrm>
          <a:off x="0" y="0"/>
          <a:ext cx="0" cy="0"/>
          <a:chOff x="0" y="0"/>
          <a:chExt cx="0" cy="0"/>
        </a:xfrm>
      </p:grpSpPr>
      <p:sp>
        <p:nvSpPr>
          <p:cNvPr id="2201" name="Google Shape;2201;g2523351e7b7_57_3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02" name="Google Shape;2202;g2523351e7b7_57_3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lv-LV"/>
              <a:t>DURAKS</a:t>
            </a:r>
            <a:endParaRPr/>
          </a:p>
        </p:txBody>
      </p:sp>
    </p:spTree>
  </p:cSld>
  <p:clrMapOvr>
    <a:masterClrMapping/>
  </p:clrMapOvr>
</p:notes>
</file>

<file path=ppt/notesSlides/notesSlide1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1" name="Shape 2211"/>
        <p:cNvGrpSpPr/>
        <p:nvPr/>
      </p:nvGrpSpPr>
      <p:grpSpPr>
        <a:xfrm>
          <a:off x="0" y="0"/>
          <a:ext cx="0" cy="0"/>
          <a:chOff x="0" y="0"/>
          <a:chExt cx="0" cy="0"/>
        </a:xfrm>
      </p:grpSpPr>
      <p:sp>
        <p:nvSpPr>
          <p:cNvPr id="2212" name="Google Shape;2212;g2523351e7b7_57_36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13" name="Google Shape;2213;g2523351e7b7_57_3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lv-LV"/>
              <a:t>“Domino”</a:t>
            </a:r>
            <a:endParaRPr/>
          </a:p>
        </p:txBody>
      </p:sp>
    </p:spTree>
  </p:cSld>
  <p:clrMapOvr>
    <a:masterClrMapping/>
  </p:clrMapOvr>
</p:notes>
</file>

<file path=ppt/notesSlides/notesSlide1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2" name="Shape 2222"/>
        <p:cNvGrpSpPr/>
        <p:nvPr/>
      </p:nvGrpSpPr>
      <p:grpSpPr>
        <a:xfrm>
          <a:off x="0" y="0"/>
          <a:ext cx="0" cy="0"/>
          <a:chOff x="0" y="0"/>
          <a:chExt cx="0" cy="0"/>
        </a:xfrm>
      </p:grpSpPr>
      <p:sp>
        <p:nvSpPr>
          <p:cNvPr id="2223" name="Google Shape;2223;g2523351e7b7_57_37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24" name="Google Shape;2224;g2523351e7b7_57_37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2" name="Shape 2232"/>
        <p:cNvGrpSpPr/>
        <p:nvPr/>
      </p:nvGrpSpPr>
      <p:grpSpPr>
        <a:xfrm>
          <a:off x="0" y="0"/>
          <a:ext cx="0" cy="0"/>
          <a:chOff x="0" y="0"/>
          <a:chExt cx="0" cy="0"/>
        </a:xfrm>
      </p:grpSpPr>
      <p:sp>
        <p:nvSpPr>
          <p:cNvPr id="2233" name="Google Shape;2233;g2523351e7b7_57_37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34" name="Google Shape;2234;g2523351e7b7_57_37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5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3" name="Shape 2243"/>
        <p:cNvGrpSpPr/>
        <p:nvPr/>
      </p:nvGrpSpPr>
      <p:grpSpPr>
        <a:xfrm>
          <a:off x="0" y="0"/>
          <a:ext cx="0" cy="0"/>
          <a:chOff x="0" y="0"/>
          <a:chExt cx="0" cy="0"/>
        </a:xfrm>
      </p:grpSpPr>
      <p:sp>
        <p:nvSpPr>
          <p:cNvPr id="2244" name="Google Shape;2244;g2523351e7b7_57_38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45" name="Google Shape;2245;g2523351e7b7_57_38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lv-LV"/>
              <a:t>DURAKS</a:t>
            </a:r>
            <a:endParaRPr/>
          </a:p>
        </p:txBody>
      </p:sp>
    </p:spTree>
  </p:cSld>
  <p:clrMapOvr>
    <a:masterClrMapping/>
  </p:clrMapOvr>
</p:notes>
</file>

<file path=ppt/notesSlides/notesSlide1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4" name="Shape 2254"/>
        <p:cNvGrpSpPr/>
        <p:nvPr/>
      </p:nvGrpSpPr>
      <p:grpSpPr>
        <a:xfrm>
          <a:off x="0" y="0"/>
          <a:ext cx="0" cy="0"/>
          <a:chOff x="0" y="0"/>
          <a:chExt cx="0" cy="0"/>
        </a:xfrm>
      </p:grpSpPr>
      <p:sp>
        <p:nvSpPr>
          <p:cNvPr id="2255" name="Google Shape;2255;g2523351e7b7_57_39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56" name="Google Shape;2256;g2523351e7b7_57_39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9" name="Shape 2269"/>
        <p:cNvGrpSpPr/>
        <p:nvPr/>
      </p:nvGrpSpPr>
      <p:grpSpPr>
        <a:xfrm>
          <a:off x="0" y="0"/>
          <a:ext cx="0" cy="0"/>
          <a:chOff x="0" y="0"/>
          <a:chExt cx="0" cy="0"/>
        </a:xfrm>
      </p:grpSpPr>
      <p:sp>
        <p:nvSpPr>
          <p:cNvPr id="2270" name="Google Shape;2270;g2523351e7b7_57_4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71" name="Google Shape;2271;g2523351e7b7_57_4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1" name="Shape 2281"/>
        <p:cNvGrpSpPr/>
        <p:nvPr/>
      </p:nvGrpSpPr>
      <p:grpSpPr>
        <a:xfrm>
          <a:off x="0" y="0"/>
          <a:ext cx="0" cy="0"/>
          <a:chOff x="0" y="0"/>
          <a:chExt cx="0" cy="0"/>
        </a:xfrm>
      </p:grpSpPr>
      <p:sp>
        <p:nvSpPr>
          <p:cNvPr id="2282" name="Google Shape;2282;g2523351e7b7_57_4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83" name="Google Shape;2283;g2523351e7b7_57_4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3" name="Shape 2293"/>
        <p:cNvGrpSpPr/>
        <p:nvPr/>
      </p:nvGrpSpPr>
      <p:grpSpPr>
        <a:xfrm>
          <a:off x="0" y="0"/>
          <a:ext cx="0" cy="0"/>
          <a:chOff x="0" y="0"/>
          <a:chExt cx="0" cy="0"/>
        </a:xfrm>
      </p:grpSpPr>
      <p:sp>
        <p:nvSpPr>
          <p:cNvPr id="2294" name="Google Shape;2294;g2523351e7b7_57_4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95" name="Google Shape;2295;g2523351e7b7_57_4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9" name="Shape 2309"/>
        <p:cNvGrpSpPr/>
        <p:nvPr/>
      </p:nvGrpSpPr>
      <p:grpSpPr>
        <a:xfrm>
          <a:off x="0" y="0"/>
          <a:ext cx="0" cy="0"/>
          <a:chOff x="0" y="0"/>
          <a:chExt cx="0" cy="0"/>
        </a:xfrm>
      </p:grpSpPr>
      <p:sp>
        <p:nvSpPr>
          <p:cNvPr id="2310" name="Google Shape;2310;g2523351e7b7_57_4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11" name="Google Shape;2311;g2523351e7b7_57_4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lv-LV"/>
              <a:t>DURAKS</a:t>
            </a:r>
            <a:endParaRPr/>
          </a:p>
        </p:txBody>
      </p:sp>
    </p:spTree>
  </p:cSld>
  <p:clrMapOvr>
    <a:masterClrMapping/>
  </p:clrMapOvr>
</p:notes>
</file>

<file path=ppt/notesSlides/notesSlide1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0" name="Shape 2320"/>
        <p:cNvGrpSpPr/>
        <p:nvPr/>
      </p:nvGrpSpPr>
      <p:grpSpPr>
        <a:xfrm>
          <a:off x="0" y="0"/>
          <a:ext cx="0" cy="0"/>
          <a:chOff x="0" y="0"/>
          <a:chExt cx="0" cy="0"/>
        </a:xfrm>
      </p:grpSpPr>
      <p:sp>
        <p:nvSpPr>
          <p:cNvPr id="2321" name="Google Shape;2321;g2523351e7b7_57_46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22" name="Google Shape;2322;g2523351e7b7_57_4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6" name="Shape 2336"/>
        <p:cNvGrpSpPr/>
        <p:nvPr/>
      </p:nvGrpSpPr>
      <p:grpSpPr>
        <a:xfrm>
          <a:off x="0" y="0"/>
          <a:ext cx="0" cy="0"/>
          <a:chOff x="0" y="0"/>
          <a:chExt cx="0" cy="0"/>
        </a:xfrm>
      </p:grpSpPr>
      <p:sp>
        <p:nvSpPr>
          <p:cNvPr id="2337" name="Google Shape;2337;g2523351e7b7_57_47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38" name="Google Shape;2338;g2523351e7b7_57_47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7" name="Shape 2347"/>
        <p:cNvGrpSpPr/>
        <p:nvPr/>
      </p:nvGrpSpPr>
      <p:grpSpPr>
        <a:xfrm>
          <a:off x="0" y="0"/>
          <a:ext cx="0" cy="0"/>
          <a:chOff x="0" y="0"/>
          <a:chExt cx="0" cy="0"/>
        </a:xfrm>
      </p:grpSpPr>
      <p:sp>
        <p:nvSpPr>
          <p:cNvPr id="2348" name="Google Shape;2348;g2523351e7b7_57_48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49" name="Google Shape;2349;g2523351e7b7_57_48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6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p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6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g2523351e7b7_0_9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4" name="Google Shape;394;g2523351e7b7_0_9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lv-LV"/>
              <a:t>DURAKS</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p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6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g2523351e7b7_0_10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7" name="Google Shape;417;g2523351e7b7_0_10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lv-LV"/>
              <a:t>DURAKS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p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5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p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6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g2523351e7b7_0_1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0" name="Google Shape;440;g2523351e7b7_0_1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lv-LV"/>
              <a:t>DURAKS</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p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6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p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6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g2523351e7b7_0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g2523351e7b7_0_1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p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7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g2523351e7b7_0_1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g2523351e7b7_0_1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g2523351e7b7_0_18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6" name="Google Shape;526;g2523351e7b7_0_18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lv-LV"/>
              <a:t>DURAKS</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p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7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8" name="Shape 548"/>
        <p:cNvGrpSpPr/>
        <p:nvPr/>
      </p:nvGrpSpPr>
      <p:grpSpPr>
        <a:xfrm>
          <a:off x="0" y="0"/>
          <a:ext cx="0" cy="0"/>
          <a:chOff x="0" y="0"/>
          <a:chExt cx="0" cy="0"/>
        </a:xfrm>
      </p:grpSpPr>
      <p:sp>
        <p:nvSpPr>
          <p:cNvPr id="549" name="Google Shape;549;p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7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2523351e7b7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g2523351e7b7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6" name="Shape 566"/>
        <p:cNvGrpSpPr/>
        <p:nvPr/>
      </p:nvGrpSpPr>
      <p:grpSpPr>
        <a:xfrm>
          <a:off x="0" y="0"/>
          <a:ext cx="0" cy="0"/>
          <a:chOff x="0" y="0"/>
          <a:chExt cx="0" cy="0"/>
        </a:xfrm>
      </p:grpSpPr>
      <p:sp>
        <p:nvSpPr>
          <p:cNvPr id="567" name="Google Shape;567;g2523351e7b7_0_2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g2523351e7b7_0_2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4" name="Shape 584"/>
        <p:cNvGrpSpPr/>
        <p:nvPr/>
      </p:nvGrpSpPr>
      <p:grpSpPr>
        <a:xfrm>
          <a:off x="0" y="0"/>
          <a:ext cx="0" cy="0"/>
          <a:chOff x="0" y="0"/>
          <a:chExt cx="0" cy="0"/>
        </a:xfrm>
      </p:grpSpPr>
      <p:sp>
        <p:nvSpPr>
          <p:cNvPr id="585" name="Google Shape;585;p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7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5" name="Shape 605"/>
        <p:cNvGrpSpPr/>
        <p:nvPr/>
      </p:nvGrpSpPr>
      <p:grpSpPr>
        <a:xfrm>
          <a:off x="0" y="0"/>
          <a:ext cx="0" cy="0"/>
          <a:chOff x="0" y="0"/>
          <a:chExt cx="0" cy="0"/>
        </a:xfrm>
      </p:grpSpPr>
      <p:sp>
        <p:nvSpPr>
          <p:cNvPr id="606" name="Google Shape;606;g2523351e7b7_0_2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7" name="Google Shape;607;g2523351e7b7_0_2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lv-LV"/>
              <a:t>DURAKS</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6" name="Shape 616"/>
        <p:cNvGrpSpPr/>
        <p:nvPr/>
      </p:nvGrpSpPr>
      <p:grpSpPr>
        <a:xfrm>
          <a:off x="0" y="0"/>
          <a:ext cx="0" cy="0"/>
          <a:chOff x="0" y="0"/>
          <a:chExt cx="0" cy="0"/>
        </a:xfrm>
      </p:grpSpPr>
      <p:sp>
        <p:nvSpPr>
          <p:cNvPr id="617" name="Google Shape;617;p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7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0" name="Shape 640"/>
        <p:cNvGrpSpPr/>
        <p:nvPr/>
      </p:nvGrpSpPr>
      <p:grpSpPr>
        <a:xfrm>
          <a:off x="0" y="0"/>
          <a:ext cx="0" cy="0"/>
          <a:chOff x="0" y="0"/>
          <a:chExt cx="0" cy="0"/>
        </a:xfrm>
      </p:grpSpPr>
      <p:sp>
        <p:nvSpPr>
          <p:cNvPr id="641" name="Google Shape;641;p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7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5" name="Shape 655"/>
        <p:cNvGrpSpPr/>
        <p:nvPr/>
      </p:nvGrpSpPr>
      <p:grpSpPr>
        <a:xfrm>
          <a:off x="0" y="0"/>
          <a:ext cx="0" cy="0"/>
          <a:chOff x="0" y="0"/>
          <a:chExt cx="0" cy="0"/>
        </a:xfrm>
      </p:grpSpPr>
      <p:sp>
        <p:nvSpPr>
          <p:cNvPr id="656" name="Google Shape;656;p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8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3" name="Shape 673"/>
        <p:cNvGrpSpPr/>
        <p:nvPr/>
      </p:nvGrpSpPr>
      <p:grpSpPr>
        <a:xfrm>
          <a:off x="0" y="0"/>
          <a:ext cx="0" cy="0"/>
          <a:chOff x="0" y="0"/>
          <a:chExt cx="0" cy="0"/>
        </a:xfrm>
      </p:grpSpPr>
      <p:sp>
        <p:nvSpPr>
          <p:cNvPr id="674" name="Google Shape;674;p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8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1" name="Shape 691"/>
        <p:cNvGrpSpPr/>
        <p:nvPr/>
      </p:nvGrpSpPr>
      <p:grpSpPr>
        <a:xfrm>
          <a:off x="0" y="0"/>
          <a:ext cx="0" cy="0"/>
          <a:chOff x="0" y="0"/>
          <a:chExt cx="0" cy="0"/>
        </a:xfrm>
      </p:grpSpPr>
      <p:sp>
        <p:nvSpPr>
          <p:cNvPr id="692" name="Google Shape;692;g2523351e7b7_0_2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g2523351e7b7_0_2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6" name="Shape 706"/>
        <p:cNvGrpSpPr/>
        <p:nvPr/>
      </p:nvGrpSpPr>
      <p:grpSpPr>
        <a:xfrm>
          <a:off x="0" y="0"/>
          <a:ext cx="0" cy="0"/>
          <a:chOff x="0" y="0"/>
          <a:chExt cx="0" cy="0"/>
        </a:xfrm>
      </p:grpSpPr>
      <p:sp>
        <p:nvSpPr>
          <p:cNvPr id="707" name="Google Shape;707;p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6" name="Shape 716"/>
        <p:cNvGrpSpPr/>
        <p:nvPr/>
      </p:nvGrpSpPr>
      <p:grpSpPr>
        <a:xfrm>
          <a:off x="0" y="0"/>
          <a:ext cx="0" cy="0"/>
          <a:chOff x="0" y="0"/>
          <a:chExt cx="0" cy="0"/>
        </a:xfrm>
      </p:grpSpPr>
      <p:sp>
        <p:nvSpPr>
          <p:cNvPr id="717" name="Google Shape;717;g2523351e7b7_17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18" name="Google Shape;718;g2523351e7b7_17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27f1b987787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g27f1b987787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8" name="Shape 728"/>
        <p:cNvGrpSpPr/>
        <p:nvPr/>
      </p:nvGrpSpPr>
      <p:grpSpPr>
        <a:xfrm>
          <a:off x="0" y="0"/>
          <a:ext cx="0" cy="0"/>
          <a:chOff x="0" y="0"/>
          <a:chExt cx="0" cy="0"/>
        </a:xfrm>
      </p:grpSpPr>
      <p:sp>
        <p:nvSpPr>
          <p:cNvPr id="729" name="Google Shape;729;g2523351e7b7_17_4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30" name="Google Shape;730;g2523351e7b7_17_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lv-LV"/>
              <a:t>DURAKS</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9" name="Shape 739"/>
        <p:cNvGrpSpPr/>
        <p:nvPr/>
      </p:nvGrpSpPr>
      <p:grpSpPr>
        <a:xfrm>
          <a:off x="0" y="0"/>
          <a:ext cx="0" cy="0"/>
          <a:chOff x="0" y="0"/>
          <a:chExt cx="0" cy="0"/>
        </a:xfrm>
      </p:grpSpPr>
      <p:sp>
        <p:nvSpPr>
          <p:cNvPr id="740" name="Google Shape;740;g2523351e7b7_17_5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1" name="Google Shape;741;g2523351e7b7_17_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6" name="Shape 756"/>
        <p:cNvGrpSpPr/>
        <p:nvPr/>
      </p:nvGrpSpPr>
      <p:grpSpPr>
        <a:xfrm>
          <a:off x="0" y="0"/>
          <a:ext cx="0" cy="0"/>
          <a:chOff x="0" y="0"/>
          <a:chExt cx="0" cy="0"/>
        </a:xfrm>
      </p:grpSpPr>
      <p:sp>
        <p:nvSpPr>
          <p:cNvPr id="757" name="Google Shape;757;g2523351e7b7_17_7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58" name="Google Shape;758;g2523351e7b7_17_7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4" name="Shape 774"/>
        <p:cNvGrpSpPr/>
        <p:nvPr/>
      </p:nvGrpSpPr>
      <p:grpSpPr>
        <a:xfrm>
          <a:off x="0" y="0"/>
          <a:ext cx="0" cy="0"/>
          <a:chOff x="0" y="0"/>
          <a:chExt cx="0" cy="0"/>
        </a:xfrm>
      </p:grpSpPr>
      <p:sp>
        <p:nvSpPr>
          <p:cNvPr id="775" name="Google Shape;775;g2523351e7b7_17_9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76" name="Google Shape;776;g2523351e7b7_17_9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5" name="Shape 785"/>
        <p:cNvGrpSpPr/>
        <p:nvPr/>
      </p:nvGrpSpPr>
      <p:grpSpPr>
        <a:xfrm>
          <a:off x="0" y="0"/>
          <a:ext cx="0" cy="0"/>
          <a:chOff x="0" y="0"/>
          <a:chExt cx="0" cy="0"/>
        </a:xfrm>
      </p:grpSpPr>
      <p:sp>
        <p:nvSpPr>
          <p:cNvPr id="786" name="Google Shape;786;g2523351e7b7_17_10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87" name="Google Shape;787;g2523351e7b7_17_10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8" name="Shape 798"/>
        <p:cNvGrpSpPr/>
        <p:nvPr/>
      </p:nvGrpSpPr>
      <p:grpSpPr>
        <a:xfrm>
          <a:off x="0" y="0"/>
          <a:ext cx="0" cy="0"/>
          <a:chOff x="0" y="0"/>
          <a:chExt cx="0" cy="0"/>
        </a:xfrm>
      </p:grpSpPr>
      <p:sp>
        <p:nvSpPr>
          <p:cNvPr id="799" name="Google Shape;799;g2523351e7b7_17_1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00" name="Google Shape;800;g2523351e7b7_17_1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4" name="Shape 814"/>
        <p:cNvGrpSpPr/>
        <p:nvPr/>
      </p:nvGrpSpPr>
      <p:grpSpPr>
        <a:xfrm>
          <a:off x="0" y="0"/>
          <a:ext cx="0" cy="0"/>
          <a:chOff x="0" y="0"/>
          <a:chExt cx="0" cy="0"/>
        </a:xfrm>
      </p:grpSpPr>
      <p:sp>
        <p:nvSpPr>
          <p:cNvPr id="815" name="Google Shape;815;g2523351e7b7_17_1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16" name="Google Shape;816;g2523351e7b7_17_1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8" name="Shape 848"/>
        <p:cNvGrpSpPr/>
        <p:nvPr/>
      </p:nvGrpSpPr>
      <p:grpSpPr>
        <a:xfrm>
          <a:off x="0" y="0"/>
          <a:ext cx="0" cy="0"/>
          <a:chOff x="0" y="0"/>
          <a:chExt cx="0" cy="0"/>
        </a:xfrm>
      </p:grpSpPr>
      <p:sp>
        <p:nvSpPr>
          <p:cNvPr id="849" name="Google Shape;849;g2523351e7b7_17_16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50" name="Google Shape;850;g2523351e7b7_17_1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3" name="Shape 873"/>
        <p:cNvGrpSpPr/>
        <p:nvPr/>
      </p:nvGrpSpPr>
      <p:grpSpPr>
        <a:xfrm>
          <a:off x="0" y="0"/>
          <a:ext cx="0" cy="0"/>
          <a:chOff x="0" y="0"/>
          <a:chExt cx="0" cy="0"/>
        </a:xfrm>
      </p:grpSpPr>
      <p:sp>
        <p:nvSpPr>
          <p:cNvPr id="874" name="Google Shape;874;g2523351e7b7_17_18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75" name="Google Shape;875;g2523351e7b7_17_18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5" name="Shape 895"/>
        <p:cNvGrpSpPr/>
        <p:nvPr/>
      </p:nvGrpSpPr>
      <p:grpSpPr>
        <a:xfrm>
          <a:off x="0" y="0"/>
          <a:ext cx="0" cy="0"/>
          <a:chOff x="0" y="0"/>
          <a:chExt cx="0" cy="0"/>
        </a:xfrm>
      </p:grpSpPr>
      <p:sp>
        <p:nvSpPr>
          <p:cNvPr id="896" name="Google Shape;896;g2523351e7b7_22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97" name="Google Shape;897;g2523351e7b7_22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lv-LV"/>
              <a:t>DURAKS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27f1b987787_1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g27f1b987787_1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6" name="Shape 906"/>
        <p:cNvGrpSpPr/>
        <p:nvPr/>
      </p:nvGrpSpPr>
      <p:grpSpPr>
        <a:xfrm>
          <a:off x="0" y="0"/>
          <a:ext cx="0" cy="0"/>
          <a:chOff x="0" y="0"/>
          <a:chExt cx="0" cy="0"/>
        </a:xfrm>
      </p:grpSpPr>
      <p:sp>
        <p:nvSpPr>
          <p:cNvPr id="907" name="Google Shape;907;g2523351e7b7_22_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08" name="Google Shape;908;g2523351e7b7_22_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1" name="Shape 921"/>
        <p:cNvGrpSpPr/>
        <p:nvPr/>
      </p:nvGrpSpPr>
      <p:grpSpPr>
        <a:xfrm>
          <a:off x="0" y="0"/>
          <a:ext cx="0" cy="0"/>
          <a:chOff x="0" y="0"/>
          <a:chExt cx="0" cy="0"/>
        </a:xfrm>
      </p:grpSpPr>
      <p:sp>
        <p:nvSpPr>
          <p:cNvPr id="922" name="Google Shape;922;g2523351e7b7_22_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23" name="Google Shape;923;g2523351e7b7_22_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6" name="Shape 936"/>
        <p:cNvGrpSpPr/>
        <p:nvPr/>
      </p:nvGrpSpPr>
      <p:grpSpPr>
        <a:xfrm>
          <a:off x="0" y="0"/>
          <a:ext cx="0" cy="0"/>
          <a:chOff x="0" y="0"/>
          <a:chExt cx="0" cy="0"/>
        </a:xfrm>
      </p:grpSpPr>
      <p:sp>
        <p:nvSpPr>
          <p:cNvPr id="937" name="Google Shape;937;g2523351e7b7_22_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8" name="Google Shape;938;g2523351e7b7_22_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8" name="Shape 948"/>
        <p:cNvGrpSpPr/>
        <p:nvPr/>
      </p:nvGrpSpPr>
      <p:grpSpPr>
        <a:xfrm>
          <a:off x="0" y="0"/>
          <a:ext cx="0" cy="0"/>
          <a:chOff x="0" y="0"/>
          <a:chExt cx="0" cy="0"/>
        </a:xfrm>
      </p:grpSpPr>
      <p:sp>
        <p:nvSpPr>
          <p:cNvPr id="949" name="Google Shape;949;g2523351e7b7_22_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50" name="Google Shape;950;g2523351e7b7_22_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6" name="Shape 966"/>
        <p:cNvGrpSpPr/>
        <p:nvPr/>
      </p:nvGrpSpPr>
      <p:grpSpPr>
        <a:xfrm>
          <a:off x="0" y="0"/>
          <a:ext cx="0" cy="0"/>
          <a:chOff x="0" y="0"/>
          <a:chExt cx="0" cy="0"/>
        </a:xfrm>
      </p:grpSpPr>
      <p:sp>
        <p:nvSpPr>
          <p:cNvPr id="967" name="Google Shape;967;g2523351e7b7_22_6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68" name="Google Shape;968;g2523351e7b7_22_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9" name="Shape 979"/>
        <p:cNvGrpSpPr/>
        <p:nvPr/>
      </p:nvGrpSpPr>
      <p:grpSpPr>
        <a:xfrm>
          <a:off x="0" y="0"/>
          <a:ext cx="0" cy="0"/>
          <a:chOff x="0" y="0"/>
          <a:chExt cx="0" cy="0"/>
        </a:xfrm>
      </p:grpSpPr>
      <p:sp>
        <p:nvSpPr>
          <p:cNvPr id="980" name="Google Shape;980;g2523351e7b7_22_7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81" name="Google Shape;981;g2523351e7b7_22_7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5" name="Shape 995"/>
        <p:cNvGrpSpPr/>
        <p:nvPr/>
      </p:nvGrpSpPr>
      <p:grpSpPr>
        <a:xfrm>
          <a:off x="0" y="0"/>
          <a:ext cx="0" cy="0"/>
          <a:chOff x="0" y="0"/>
          <a:chExt cx="0" cy="0"/>
        </a:xfrm>
      </p:grpSpPr>
      <p:sp>
        <p:nvSpPr>
          <p:cNvPr id="996" name="Google Shape;996;g2523351e7b7_22_9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97" name="Google Shape;997;g2523351e7b7_22_9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6" name="Shape 1006"/>
        <p:cNvGrpSpPr/>
        <p:nvPr/>
      </p:nvGrpSpPr>
      <p:grpSpPr>
        <a:xfrm>
          <a:off x="0" y="0"/>
          <a:ext cx="0" cy="0"/>
          <a:chOff x="0" y="0"/>
          <a:chExt cx="0" cy="0"/>
        </a:xfrm>
      </p:grpSpPr>
      <p:sp>
        <p:nvSpPr>
          <p:cNvPr id="1007" name="Google Shape;1007;g2523351e7b7_27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08" name="Google Shape;1008;g2523351e7b7_27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lv-LV"/>
              <a:t>DURAKS</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7" name="Shape 1017"/>
        <p:cNvGrpSpPr/>
        <p:nvPr/>
      </p:nvGrpSpPr>
      <p:grpSpPr>
        <a:xfrm>
          <a:off x="0" y="0"/>
          <a:ext cx="0" cy="0"/>
          <a:chOff x="0" y="0"/>
          <a:chExt cx="0" cy="0"/>
        </a:xfrm>
      </p:grpSpPr>
      <p:sp>
        <p:nvSpPr>
          <p:cNvPr id="1018" name="Google Shape;1018;g2523351e7b7_27_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19" name="Google Shape;1019;g2523351e7b7_27_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9" name="Shape 1029"/>
        <p:cNvGrpSpPr/>
        <p:nvPr/>
      </p:nvGrpSpPr>
      <p:grpSpPr>
        <a:xfrm>
          <a:off x="0" y="0"/>
          <a:ext cx="0" cy="0"/>
          <a:chOff x="0" y="0"/>
          <a:chExt cx="0" cy="0"/>
        </a:xfrm>
      </p:grpSpPr>
      <p:sp>
        <p:nvSpPr>
          <p:cNvPr id="1030" name="Google Shape;1030;g2523351e7b7_27_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31" name="Google Shape;1031;g2523351e7b7_27_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27f1b987787_1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g27f1b987787_1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6" name="Shape 1046"/>
        <p:cNvGrpSpPr/>
        <p:nvPr/>
      </p:nvGrpSpPr>
      <p:grpSpPr>
        <a:xfrm>
          <a:off x="0" y="0"/>
          <a:ext cx="0" cy="0"/>
          <a:chOff x="0" y="0"/>
          <a:chExt cx="0" cy="0"/>
        </a:xfrm>
      </p:grpSpPr>
      <p:sp>
        <p:nvSpPr>
          <p:cNvPr id="1047" name="Google Shape;1047;g2523351e7b7_27_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48" name="Google Shape;1048;g2523351e7b7_27_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9" name="Shape 1059"/>
        <p:cNvGrpSpPr/>
        <p:nvPr/>
      </p:nvGrpSpPr>
      <p:grpSpPr>
        <a:xfrm>
          <a:off x="0" y="0"/>
          <a:ext cx="0" cy="0"/>
          <a:chOff x="0" y="0"/>
          <a:chExt cx="0" cy="0"/>
        </a:xfrm>
      </p:grpSpPr>
      <p:sp>
        <p:nvSpPr>
          <p:cNvPr id="1060" name="Google Shape;1060;g2523351e7b7_27_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61" name="Google Shape;1061;g2523351e7b7_27_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5" name="Shape 1075"/>
        <p:cNvGrpSpPr/>
        <p:nvPr/>
      </p:nvGrpSpPr>
      <p:grpSpPr>
        <a:xfrm>
          <a:off x="0" y="0"/>
          <a:ext cx="0" cy="0"/>
          <a:chOff x="0" y="0"/>
          <a:chExt cx="0" cy="0"/>
        </a:xfrm>
      </p:grpSpPr>
      <p:sp>
        <p:nvSpPr>
          <p:cNvPr id="1076" name="Google Shape;1076;g2523351e7b7_27_6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77" name="Google Shape;1077;g2523351e7b7_27_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0" name="Shape 1090"/>
        <p:cNvGrpSpPr/>
        <p:nvPr/>
      </p:nvGrpSpPr>
      <p:grpSpPr>
        <a:xfrm>
          <a:off x="0" y="0"/>
          <a:ext cx="0" cy="0"/>
          <a:chOff x="0" y="0"/>
          <a:chExt cx="0" cy="0"/>
        </a:xfrm>
      </p:grpSpPr>
      <p:sp>
        <p:nvSpPr>
          <p:cNvPr id="1091" name="Google Shape;1091;g2523351e7b7_27_7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92" name="Google Shape;1092;g2523351e7b7_27_7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1" name="Shape 1101"/>
        <p:cNvGrpSpPr/>
        <p:nvPr/>
      </p:nvGrpSpPr>
      <p:grpSpPr>
        <a:xfrm>
          <a:off x="0" y="0"/>
          <a:ext cx="0" cy="0"/>
          <a:chOff x="0" y="0"/>
          <a:chExt cx="0" cy="0"/>
        </a:xfrm>
      </p:grpSpPr>
      <p:sp>
        <p:nvSpPr>
          <p:cNvPr id="1102" name="Google Shape;1102;g2523351e7b7_32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03" name="Google Shape;1103;g2523351e7b7_32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lv-LV"/>
              <a:t>DURAKS</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2" name="Shape 1112"/>
        <p:cNvGrpSpPr/>
        <p:nvPr/>
      </p:nvGrpSpPr>
      <p:grpSpPr>
        <a:xfrm>
          <a:off x="0" y="0"/>
          <a:ext cx="0" cy="0"/>
          <a:chOff x="0" y="0"/>
          <a:chExt cx="0" cy="0"/>
        </a:xfrm>
      </p:grpSpPr>
      <p:sp>
        <p:nvSpPr>
          <p:cNvPr id="1113" name="Google Shape;1113;g2523351e7b7_32_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14" name="Google Shape;1114;g2523351e7b7_32_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5" name="Shape 1125"/>
        <p:cNvGrpSpPr/>
        <p:nvPr/>
      </p:nvGrpSpPr>
      <p:grpSpPr>
        <a:xfrm>
          <a:off x="0" y="0"/>
          <a:ext cx="0" cy="0"/>
          <a:chOff x="0" y="0"/>
          <a:chExt cx="0" cy="0"/>
        </a:xfrm>
      </p:grpSpPr>
      <p:sp>
        <p:nvSpPr>
          <p:cNvPr id="1126" name="Google Shape;1126;g2523351e7b7_32_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27" name="Google Shape;1127;g2523351e7b7_32_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1" name="Shape 1141"/>
        <p:cNvGrpSpPr/>
        <p:nvPr/>
      </p:nvGrpSpPr>
      <p:grpSpPr>
        <a:xfrm>
          <a:off x="0" y="0"/>
          <a:ext cx="0" cy="0"/>
          <a:chOff x="0" y="0"/>
          <a:chExt cx="0" cy="0"/>
        </a:xfrm>
      </p:grpSpPr>
      <p:sp>
        <p:nvSpPr>
          <p:cNvPr id="1142" name="Google Shape;1142;g2523351e7b7_32_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43" name="Google Shape;1143;g2523351e7b7_32_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5" name="Shape 1155"/>
        <p:cNvGrpSpPr/>
        <p:nvPr/>
      </p:nvGrpSpPr>
      <p:grpSpPr>
        <a:xfrm>
          <a:off x="0" y="0"/>
          <a:ext cx="0" cy="0"/>
          <a:chOff x="0" y="0"/>
          <a:chExt cx="0" cy="0"/>
        </a:xfrm>
      </p:grpSpPr>
      <p:sp>
        <p:nvSpPr>
          <p:cNvPr id="1156" name="Google Shape;1156;g2523351e7b7_32_5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57" name="Google Shape;1157;g2523351e7b7_32_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1" name="Shape 1171"/>
        <p:cNvGrpSpPr/>
        <p:nvPr/>
      </p:nvGrpSpPr>
      <p:grpSpPr>
        <a:xfrm>
          <a:off x="0" y="0"/>
          <a:ext cx="0" cy="0"/>
          <a:chOff x="0" y="0"/>
          <a:chExt cx="0" cy="0"/>
        </a:xfrm>
      </p:grpSpPr>
      <p:sp>
        <p:nvSpPr>
          <p:cNvPr id="1172" name="Google Shape;1172;g2523351e7b7_32_6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73" name="Google Shape;1173;g2523351e7b7_32_6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27f1b987787_1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g27f1b987787_1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7" name="Shape 1187"/>
        <p:cNvGrpSpPr/>
        <p:nvPr/>
      </p:nvGrpSpPr>
      <p:grpSpPr>
        <a:xfrm>
          <a:off x="0" y="0"/>
          <a:ext cx="0" cy="0"/>
          <a:chOff x="0" y="0"/>
          <a:chExt cx="0" cy="0"/>
        </a:xfrm>
      </p:grpSpPr>
      <p:sp>
        <p:nvSpPr>
          <p:cNvPr id="1188" name="Google Shape;1188;g2523351e7b7_32_8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89" name="Google Shape;1189;g2523351e7b7_32_8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1" name="Shape 1211"/>
        <p:cNvGrpSpPr/>
        <p:nvPr/>
      </p:nvGrpSpPr>
      <p:grpSpPr>
        <a:xfrm>
          <a:off x="0" y="0"/>
          <a:ext cx="0" cy="0"/>
          <a:chOff x="0" y="0"/>
          <a:chExt cx="0" cy="0"/>
        </a:xfrm>
      </p:grpSpPr>
      <p:sp>
        <p:nvSpPr>
          <p:cNvPr id="1212" name="Google Shape;1212;g2523351e7b7_32_10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13" name="Google Shape;1213;g2523351e7b7_32_10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5" name="Shape 1235"/>
        <p:cNvGrpSpPr/>
        <p:nvPr/>
      </p:nvGrpSpPr>
      <p:grpSpPr>
        <a:xfrm>
          <a:off x="0" y="0"/>
          <a:ext cx="0" cy="0"/>
          <a:chOff x="0" y="0"/>
          <a:chExt cx="0" cy="0"/>
        </a:xfrm>
      </p:grpSpPr>
      <p:sp>
        <p:nvSpPr>
          <p:cNvPr id="1236" name="Google Shape;1236;g2523351e7b7_37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37" name="Google Shape;1237;g2523351e7b7_37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lv-LV"/>
              <a:t>DURAKS</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6" name="Shape 1246"/>
        <p:cNvGrpSpPr/>
        <p:nvPr/>
      </p:nvGrpSpPr>
      <p:grpSpPr>
        <a:xfrm>
          <a:off x="0" y="0"/>
          <a:ext cx="0" cy="0"/>
          <a:chOff x="0" y="0"/>
          <a:chExt cx="0" cy="0"/>
        </a:xfrm>
      </p:grpSpPr>
      <p:sp>
        <p:nvSpPr>
          <p:cNvPr id="1247" name="Google Shape;1247;g2523351e7b7_37_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48" name="Google Shape;1248;g2523351e7b7_37_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3" name="Shape 1263"/>
        <p:cNvGrpSpPr/>
        <p:nvPr/>
      </p:nvGrpSpPr>
      <p:grpSpPr>
        <a:xfrm>
          <a:off x="0" y="0"/>
          <a:ext cx="0" cy="0"/>
          <a:chOff x="0" y="0"/>
          <a:chExt cx="0" cy="0"/>
        </a:xfrm>
      </p:grpSpPr>
      <p:sp>
        <p:nvSpPr>
          <p:cNvPr id="1264" name="Google Shape;1264;g2523351e7b7_37_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65" name="Google Shape;1265;g2523351e7b7_37_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7" name="Shape 1277"/>
        <p:cNvGrpSpPr/>
        <p:nvPr/>
      </p:nvGrpSpPr>
      <p:grpSpPr>
        <a:xfrm>
          <a:off x="0" y="0"/>
          <a:ext cx="0" cy="0"/>
          <a:chOff x="0" y="0"/>
          <a:chExt cx="0" cy="0"/>
        </a:xfrm>
      </p:grpSpPr>
      <p:sp>
        <p:nvSpPr>
          <p:cNvPr id="1278" name="Google Shape;1278;g2523351e7b7_37_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79" name="Google Shape;1279;g2523351e7b7_37_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3" name="Shape 1293"/>
        <p:cNvGrpSpPr/>
        <p:nvPr/>
      </p:nvGrpSpPr>
      <p:grpSpPr>
        <a:xfrm>
          <a:off x="0" y="0"/>
          <a:ext cx="0" cy="0"/>
          <a:chOff x="0" y="0"/>
          <a:chExt cx="0" cy="0"/>
        </a:xfrm>
      </p:grpSpPr>
      <p:sp>
        <p:nvSpPr>
          <p:cNvPr id="1294" name="Google Shape;1294;g2523351e7b7_37_5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95" name="Google Shape;1295;g2523351e7b7_37_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0" name="Shape 1310"/>
        <p:cNvGrpSpPr/>
        <p:nvPr/>
      </p:nvGrpSpPr>
      <p:grpSpPr>
        <a:xfrm>
          <a:off x="0" y="0"/>
          <a:ext cx="0" cy="0"/>
          <a:chOff x="0" y="0"/>
          <a:chExt cx="0" cy="0"/>
        </a:xfrm>
      </p:grpSpPr>
      <p:sp>
        <p:nvSpPr>
          <p:cNvPr id="1311" name="Google Shape;1311;g2523351e7b7_37_7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12" name="Google Shape;1312;g2523351e7b7_37_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7" name="Shape 1327"/>
        <p:cNvGrpSpPr/>
        <p:nvPr/>
      </p:nvGrpSpPr>
      <p:grpSpPr>
        <a:xfrm>
          <a:off x="0" y="0"/>
          <a:ext cx="0" cy="0"/>
          <a:chOff x="0" y="0"/>
          <a:chExt cx="0" cy="0"/>
        </a:xfrm>
      </p:grpSpPr>
      <p:sp>
        <p:nvSpPr>
          <p:cNvPr id="1328" name="Google Shape;1328;g2523351e7b7_37_8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29" name="Google Shape;1329;g2523351e7b7_37_8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1" name="Shape 1341"/>
        <p:cNvGrpSpPr/>
        <p:nvPr/>
      </p:nvGrpSpPr>
      <p:grpSpPr>
        <a:xfrm>
          <a:off x="0" y="0"/>
          <a:ext cx="0" cy="0"/>
          <a:chOff x="0" y="0"/>
          <a:chExt cx="0" cy="0"/>
        </a:xfrm>
      </p:grpSpPr>
      <p:sp>
        <p:nvSpPr>
          <p:cNvPr id="1342" name="Google Shape;1342;g2523351e7b7_37_10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43" name="Google Shape;1343;g2523351e7b7_37_10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27f1b987787_1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g27f1b987787_1_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6" name="Shape 1366"/>
        <p:cNvGrpSpPr/>
        <p:nvPr/>
      </p:nvGrpSpPr>
      <p:grpSpPr>
        <a:xfrm>
          <a:off x="0" y="0"/>
          <a:ext cx="0" cy="0"/>
          <a:chOff x="0" y="0"/>
          <a:chExt cx="0" cy="0"/>
        </a:xfrm>
      </p:grpSpPr>
      <p:sp>
        <p:nvSpPr>
          <p:cNvPr id="1367" name="Google Shape;1367;g2523351e7b7_37_1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68" name="Google Shape;1368;g2523351e7b7_37_1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1" name="Shape 1391"/>
        <p:cNvGrpSpPr/>
        <p:nvPr/>
      </p:nvGrpSpPr>
      <p:grpSpPr>
        <a:xfrm>
          <a:off x="0" y="0"/>
          <a:ext cx="0" cy="0"/>
          <a:chOff x="0" y="0"/>
          <a:chExt cx="0" cy="0"/>
        </a:xfrm>
      </p:grpSpPr>
      <p:sp>
        <p:nvSpPr>
          <p:cNvPr id="1392" name="Google Shape;1392;g2523351e7b7_42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93" name="Google Shape;1393;g2523351e7b7_42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lv-LV"/>
              <a:t>DURAKS</a:t>
            </a: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2" name="Shape 1402"/>
        <p:cNvGrpSpPr/>
        <p:nvPr/>
      </p:nvGrpSpPr>
      <p:grpSpPr>
        <a:xfrm>
          <a:off x="0" y="0"/>
          <a:ext cx="0" cy="0"/>
          <a:chOff x="0" y="0"/>
          <a:chExt cx="0" cy="0"/>
        </a:xfrm>
      </p:grpSpPr>
      <p:sp>
        <p:nvSpPr>
          <p:cNvPr id="1403" name="Google Shape;1403;g2523351e7b7_42_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04" name="Google Shape;1404;g2523351e7b7_42_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8" name="Shape 1418"/>
        <p:cNvGrpSpPr/>
        <p:nvPr/>
      </p:nvGrpSpPr>
      <p:grpSpPr>
        <a:xfrm>
          <a:off x="0" y="0"/>
          <a:ext cx="0" cy="0"/>
          <a:chOff x="0" y="0"/>
          <a:chExt cx="0" cy="0"/>
        </a:xfrm>
      </p:grpSpPr>
      <p:sp>
        <p:nvSpPr>
          <p:cNvPr id="1419" name="Google Shape;1419;g2523351e7b7_42_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20" name="Google Shape;1420;g2523351e7b7_42_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3" name="Shape 1433"/>
        <p:cNvGrpSpPr/>
        <p:nvPr/>
      </p:nvGrpSpPr>
      <p:grpSpPr>
        <a:xfrm>
          <a:off x="0" y="0"/>
          <a:ext cx="0" cy="0"/>
          <a:chOff x="0" y="0"/>
          <a:chExt cx="0" cy="0"/>
        </a:xfrm>
      </p:grpSpPr>
      <p:sp>
        <p:nvSpPr>
          <p:cNvPr id="1434" name="Google Shape;1434;g2523351e7b7_42_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35" name="Google Shape;1435;g2523351e7b7_42_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1" name="Shape 1451"/>
        <p:cNvGrpSpPr/>
        <p:nvPr/>
      </p:nvGrpSpPr>
      <p:grpSpPr>
        <a:xfrm>
          <a:off x="0" y="0"/>
          <a:ext cx="0" cy="0"/>
          <a:chOff x="0" y="0"/>
          <a:chExt cx="0" cy="0"/>
        </a:xfrm>
      </p:grpSpPr>
      <p:sp>
        <p:nvSpPr>
          <p:cNvPr id="1452" name="Google Shape;1452;g2523351e7b7_42_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53" name="Google Shape;1453;g2523351e7b7_42_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8" name="Shape 1468"/>
        <p:cNvGrpSpPr/>
        <p:nvPr/>
      </p:nvGrpSpPr>
      <p:grpSpPr>
        <a:xfrm>
          <a:off x="0" y="0"/>
          <a:ext cx="0" cy="0"/>
          <a:chOff x="0" y="0"/>
          <a:chExt cx="0" cy="0"/>
        </a:xfrm>
      </p:grpSpPr>
      <p:sp>
        <p:nvSpPr>
          <p:cNvPr id="1469" name="Google Shape;1469;g2523351e7b7_42_7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70" name="Google Shape;1470;g2523351e7b7_42_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6" name="Shape 1486"/>
        <p:cNvGrpSpPr/>
        <p:nvPr/>
      </p:nvGrpSpPr>
      <p:grpSpPr>
        <a:xfrm>
          <a:off x="0" y="0"/>
          <a:ext cx="0" cy="0"/>
          <a:chOff x="0" y="0"/>
          <a:chExt cx="0" cy="0"/>
        </a:xfrm>
      </p:grpSpPr>
      <p:sp>
        <p:nvSpPr>
          <p:cNvPr id="1487" name="Google Shape;1487;g2523351e7b7_42_9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88" name="Google Shape;1488;g2523351e7b7_42_9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2" name="Shape 1502"/>
        <p:cNvGrpSpPr/>
        <p:nvPr/>
      </p:nvGrpSpPr>
      <p:grpSpPr>
        <a:xfrm>
          <a:off x="0" y="0"/>
          <a:ext cx="0" cy="0"/>
          <a:chOff x="0" y="0"/>
          <a:chExt cx="0" cy="0"/>
        </a:xfrm>
      </p:grpSpPr>
      <p:sp>
        <p:nvSpPr>
          <p:cNvPr id="1503" name="Google Shape;1503;g2523351e7b7_42_10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04" name="Google Shape;1504;g2523351e7b7_42_10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9" name="Shape 1519"/>
        <p:cNvGrpSpPr/>
        <p:nvPr/>
      </p:nvGrpSpPr>
      <p:grpSpPr>
        <a:xfrm>
          <a:off x="0" y="0"/>
          <a:ext cx="0" cy="0"/>
          <a:chOff x="0" y="0"/>
          <a:chExt cx="0" cy="0"/>
        </a:xfrm>
      </p:grpSpPr>
      <p:sp>
        <p:nvSpPr>
          <p:cNvPr id="1520" name="Google Shape;1520;g2523351e7b7_42_1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21" name="Google Shape;1521;g2523351e7b7_42_1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5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6" name="Shape 1536"/>
        <p:cNvGrpSpPr/>
        <p:nvPr/>
      </p:nvGrpSpPr>
      <p:grpSpPr>
        <a:xfrm>
          <a:off x="0" y="0"/>
          <a:ext cx="0" cy="0"/>
          <a:chOff x="0" y="0"/>
          <a:chExt cx="0" cy="0"/>
        </a:xfrm>
      </p:grpSpPr>
      <p:sp>
        <p:nvSpPr>
          <p:cNvPr id="1537" name="Google Shape;1537;g2523351e7b7_42_1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38" name="Google Shape;1538;g2523351e7b7_42_1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3" name="Shape 1553"/>
        <p:cNvGrpSpPr/>
        <p:nvPr/>
      </p:nvGrpSpPr>
      <p:grpSpPr>
        <a:xfrm>
          <a:off x="0" y="0"/>
          <a:ext cx="0" cy="0"/>
          <a:chOff x="0" y="0"/>
          <a:chExt cx="0" cy="0"/>
        </a:xfrm>
      </p:grpSpPr>
      <p:sp>
        <p:nvSpPr>
          <p:cNvPr id="1554" name="Google Shape;1554;g2523351e7b7_42_15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55" name="Google Shape;1555;g2523351e7b7_42_1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0" name="Shape 1570"/>
        <p:cNvGrpSpPr/>
        <p:nvPr/>
      </p:nvGrpSpPr>
      <p:grpSpPr>
        <a:xfrm>
          <a:off x="0" y="0"/>
          <a:ext cx="0" cy="0"/>
          <a:chOff x="0" y="0"/>
          <a:chExt cx="0" cy="0"/>
        </a:xfrm>
      </p:grpSpPr>
      <p:sp>
        <p:nvSpPr>
          <p:cNvPr id="1571" name="Google Shape;1571;g2523351e7b7_42_16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72" name="Google Shape;1572;g2523351e7b7_42_16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2" name="Shape 1582"/>
        <p:cNvGrpSpPr/>
        <p:nvPr/>
      </p:nvGrpSpPr>
      <p:grpSpPr>
        <a:xfrm>
          <a:off x="0" y="0"/>
          <a:ext cx="0" cy="0"/>
          <a:chOff x="0" y="0"/>
          <a:chExt cx="0" cy="0"/>
        </a:xfrm>
      </p:grpSpPr>
      <p:sp>
        <p:nvSpPr>
          <p:cNvPr id="1583" name="Google Shape;1583;g2523351e7b7_42_18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84" name="Google Shape;1584;g2523351e7b7_42_18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4" name="Shape 1594"/>
        <p:cNvGrpSpPr/>
        <p:nvPr/>
      </p:nvGrpSpPr>
      <p:grpSpPr>
        <a:xfrm>
          <a:off x="0" y="0"/>
          <a:ext cx="0" cy="0"/>
          <a:chOff x="0" y="0"/>
          <a:chExt cx="0" cy="0"/>
        </a:xfrm>
      </p:grpSpPr>
      <p:sp>
        <p:nvSpPr>
          <p:cNvPr id="1595" name="Google Shape;1595;g2523351e7b7_47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96" name="Google Shape;1596;g2523351e7b7_47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lv-LV"/>
              <a:t>DURAKS</a:t>
            </a:r>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5" name="Shape 1605"/>
        <p:cNvGrpSpPr/>
        <p:nvPr/>
      </p:nvGrpSpPr>
      <p:grpSpPr>
        <a:xfrm>
          <a:off x="0" y="0"/>
          <a:ext cx="0" cy="0"/>
          <a:chOff x="0" y="0"/>
          <a:chExt cx="0" cy="0"/>
        </a:xfrm>
      </p:grpSpPr>
      <p:sp>
        <p:nvSpPr>
          <p:cNvPr id="1606" name="Google Shape;1606;g2523351e7b7_47_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07" name="Google Shape;1607;g2523351e7b7_47_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2" name="Shape 1622"/>
        <p:cNvGrpSpPr/>
        <p:nvPr/>
      </p:nvGrpSpPr>
      <p:grpSpPr>
        <a:xfrm>
          <a:off x="0" y="0"/>
          <a:ext cx="0" cy="0"/>
          <a:chOff x="0" y="0"/>
          <a:chExt cx="0" cy="0"/>
        </a:xfrm>
      </p:grpSpPr>
      <p:sp>
        <p:nvSpPr>
          <p:cNvPr id="1623" name="Google Shape;1623;g2523351e7b7_47_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24" name="Google Shape;1624;g2523351e7b7_47_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8" name="Shape 1638"/>
        <p:cNvGrpSpPr/>
        <p:nvPr/>
      </p:nvGrpSpPr>
      <p:grpSpPr>
        <a:xfrm>
          <a:off x="0" y="0"/>
          <a:ext cx="0" cy="0"/>
          <a:chOff x="0" y="0"/>
          <a:chExt cx="0" cy="0"/>
        </a:xfrm>
      </p:grpSpPr>
      <p:sp>
        <p:nvSpPr>
          <p:cNvPr id="1639" name="Google Shape;1639;g2523351e7b7_47_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40" name="Google Shape;1640;g2523351e7b7_47_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4" name="Shape 1654"/>
        <p:cNvGrpSpPr/>
        <p:nvPr/>
      </p:nvGrpSpPr>
      <p:grpSpPr>
        <a:xfrm>
          <a:off x="0" y="0"/>
          <a:ext cx="0" cy="0"/>
          <a:chOff x="0" y="0"/>
          <a:chExt cx="0" cy="0"/>
        </a:xfrm>
      </p:grpSpPr>
      <p:sp>
        <p:nvSpPr>
          <p:cNvPr id="1655" name="Google Shape;1655;g2523351e7b7_47_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56" name="Google Shape;1656;g2523351e7b7_47_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1" name="Shape 1671"/>
        <p:cNvGrpSpPr/>
        <p:nvPr/>
      </p:nvGrpSpPr>
      <p:grpSpPr>
        <a:xfrm>
          <a:off x="0" y="0"/>
          <a:ext cx="0" cy="0"/>
          <a:chOff x="0" y="0"/>
          <a:chExt cx="0" cy="0"/>
        </a:xfrm>
      </p:grpSpPr>
      <p:sp>
        <p:nvSpPr>
          <p:cNvPr id="1672" name="Google Shape;1672;g2523351e7b7_47_7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73" name="Google Shape;1673;g2523351e7b7_47_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42"/>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42"/>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4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51"/>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51"/>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47" name="Google Shape;47;p5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5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 name="Shape 13"/>
        <p:cNvGrpSpPr/>
        <p:nvPr/>
      </p:nvGrpSpPr>
      <p:grpSpPr>
        <a:xfrm>
          <a:off x="0" y="0"/>
          <a:ext cx="0" cy="0"/>
          <a:chOff x="0" y="0"/>
          <a:chExt cx="0" cy="0"/>
        </a:xfrm>
      </p:grpSpPr>
      <p:sp>
        <p:nvSpPr>
          <p:cNvPr id="14" name="Google Shape;14;p4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4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6" name="Google Shape;16;p4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44"/>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9" name="Google Shape;19;p4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4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45"/>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3" name="Google Shape;23;p45"/>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4" name="Google Shape;24;p4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4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4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47"/>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47"/>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1" name="Google Shape;31;p4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48"/>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4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4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49"/>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49"/>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49"/>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0" name="Google Shape;40;p4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50"/>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3" name="Google Shape;43;p5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4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4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4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lv-LV"/>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png"/><Relationship Id="rId4" Type="http://schemas.openxmlformats.org/officeDocument/2006/relationships/image" Target="../media/image7.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0.xml"/><Relationship Id="rId3" Type="http://schemas.openxmlformats.org/officeDocument/2006/relationships/image" Target="../media/image6.png"/><Relationship Id="rId4" Type="http://schemas.openxmlformats.org/officeDocument/2006/relationships/image" Target="../media/image7.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1.xml"/><Relationship Id="rId3" Type="http://schemas.openxmlformats.org/officeDocument/2006/relationships/image" Target="../media/image6.png"/><Relationship Id="rId4" Type="http://schemas.openxmlformats.org/officeDocument/2006/relationships/image" Target="../media/image7.pn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2.xml"/><Relationship Id="rId3" Type="http://schemas.openxmlformats.org/officeDocument/2006/relationships/image" Target="../media/image6.png"/><Relationship Id="rId4" Type="http://schemas.openxmlformats.org/officeDocument/2006/relationships/image" Target="../media/image7.pn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3.xml"/><Relationship Id="rId3" Type="http://schemas.openxmlformats.org/officeDocument/2006/relationships/image" Target="../media/image6.png"/><Relationship Id="rId4" Type="http://schemas.openxmlformats.org/officeDocument/2006/relationships/image" Target="../media/image7.pn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4.xml"/><Relationship Id="rId3" Type="http://schemas.openxmlformats.org/officeDocument/2006/relationships/image" Target="../media/image72.png"/><Relationship Id="rId4" Type="http://schemas.openxmlformats.org/officeDocument/2006/relationships/image" Target="../media/image73.png"/><Relationship Id="rId5" Type="http://schemas.openxmlformats.org/officeDocument/2006/relationships/image" Target="../media/image74.png"/><Relationship Id="rId6" Type="http://schemas.openxmlformats.org/officeDocument/2006/relationships/image" Target="../media/image76.png"/><Relationship Id="rId7" Type="http://schemas.openxmlformats.org/officeDocument/2006/relationships/image" Target="../media/image9.pn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5.xml"/><Relationship Id="rId3" Type="http://schemas.openxmlformats.org/officeDocument/2006/relationships/image" Target="../media/image6.png"/><Relationship Id="rId4" Type="http://schemas.openxmlformats.org/officeDocument/2006/relationships/image" Target="../media/image7.pn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6.xml"/><Relationship Id="rId3" Type="http://schemas.openxmlformats.org/officeDocument/2006/relationships/image" Target="../media/image6.png"/><Relationship Id="rId4" Type="http://schemas.openxmlformats.org/officeDocument/2006/relationships/image" Target="../media/image7.pn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7.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9.pn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8.xml"/><Relationship Id="rId3" Type="http://schemas.openxmlformats.org/officeDocument/2006/relationships/image" Target="../media/image72.png"/><Relationship Id="rId4" Type="http://schemas.openxmlformats.org/officeDocument/2006/relationships/image" Target="../media/image73.png"/><Relationship Id="rId5" Type="http://schemas.openxmlformats.org/officeDocument/2006/relationships/image" Target="../media/image74.png"/><Relationship Id="rId6" Type="http://schemas.openxmlformats.org/officeDocument/2006/relationships/image" Target="../media/image76.png"/><Relationship Id="rId7" Type="http://schemas.openxmlformats.org/officeDocument/2006/relationships/image" Target="../media/image9.pn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9.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2.png"/><Relationship Id="rId4" Type="http://schemas.openxmlformats.org/officeDocument/2006/relationships/image" Target="../media/image73.png"/><Relationship Id="rId5" Type="http://schemas.openxmlformats.org/officeDocument/2006/relationships/image" Target="../media/image74.png"/><Relationship Id="rId6" Type="http://schemas.openxmlformats.org/officeDocument/2006/relationships/image" Target="../media/image76.png"/><Relationship Id="rId7" Type="http://schemas.openxmlformats.org/officeDocument/2006/relationships/image" Target="../media/image9.pn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0.xml"/><Relationship Id="rId3" Type="http://schemas.openxmlformats.org/officeDocument/2006/relationships/image" Target="../media/image72.png"/><Relationship Id="rId4" Type="http://schemas.openxmlformats.org/officeDocument/2006/relationships/image" Target="../media/image73.png"/><Relationship Id="rId5" Type="http://schemas.openxmlformats.org/officeDocument/2006/relationships/image" Target="../media/image74.png"/><Relationship Id="rId6" Type="http://schemas.openxmlformats.org/officeDocument/2006/relationships/image" Target="../media/image76.png"/><Relationship Id="rId7" Type="http://schemas.openxmlformats.org/officeDocument/2006/relationships/image" Target="../media/image9.png"/></Relationships>
</file>

<file path=ppt/slides/_rels/slide111.xml.rels><?xml version="1.0" encoding="UTF-8" standalone="yes"?><Relationships xmlns="http://schemas.openxmlformats.org/package/2006/relationships"><Relationship Id="rId11" Type="http://schemas.openxmlformats.org/officeDocument/2006/relationships/image" Target="../media/image190.png"/><Relationship Id="rId10" Type="http://schemas.openxmlformats.org/officeDocument/2006/relationships/image" Target="../media/image14.png"/><Relationship Id="rId13" Type="http://schemas.openxmlformats.org/officeDocument/2006/relationships/image" Target="../media/image192.png"/><Relationship Id="rId12" Type="http://schemas.openxmlformats.org/officeDocument/2006/relationships/image" Target="../media/image189.png"/><Relationship Id="rId1" Type="http://schemas.openxmlformats.org/officeDocument/2006/relationships/slideLayout" Target="../slideLayouts/slideLayout2.xml"/><Relationship Id="rId2" Type="http://schemas.openxmlformats.org/officeDocument/2006/relationships/notesSlide" Target="../notesSlides/notesSlide111.xml"/><Relationship Id="rId3" Type="http://schemas.openxmlformats.org/officeDocument/2006/relationships/image" Target="../media/image176.png"/><Relationship Id="rId4" Type="http://schemas.openxmlformats.org/officeDocument/2006/relationships/image" Target="../media/image182.png"/><Relationship Id="rId9" Type="http://schemas.openxmlformats.org/officeDocument/2006/relationships/image" Target="../media/image10.png"/><Relationship Id="rId15" Type="http://schemas.openxmlformats.org/officeDocument/2006/relationships/image" Target="../media/image194.png"/><Relationship Id="rId14" Type="http://schemas.openxmlformats.org/officeDocument/2006/relationships/image" Target="../media/image195.png"/><Relationship Id="rId16" Type="http://schemas.openxmlformats.org/officeDocument/2006/relationships/image" Target="../media/image193.png"/><Relationship Id="rId5" Type="http://schemas.openxmlformats.org/officeDocument/2006/relationships/image" Target="../media/image20.png"/><Relationship Id="rId6" Type="http://schemas.openxmlformats.org/officeDocument/2006/relationships/image" Target="../media/image15.png"/><Relationship Id="rId7" Type="http://schemas.openxmlformats.org/officeDocument/2006/relationships/image" Target="../media/image16.png"/><Relationship Id="rId8" Type="http://schemas.openxmlformats.org/officeDocument/2006/relationships/image" Target="../media/image12.png"/></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2.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111.png"/></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3.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2.png"/><Relationship Id="rId8" Type="http://schemas.openxmlformats.org/officeDocument/2006/relationships/image" Target="../media/image14.png"/></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4.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2.png"/><Relationship Id="rId8" Type="http://schemas.openxmlformats.org/officeDocument/2006/relationships/image" Target="../media/image14.png"/></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5.xml"/><Relationship Id="rId3" Type="http://schemas.openxmlformats.org/officeDocument/2006/relationships/image" Target="../media/image6.png"/><Relationship Id="rId4" Type="http://schemas.openxmlformats.org/officeDocument/2006/relationships/image" Target="../media/image7.png"/></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6.xml"/><Relationship Id="rId3" Type="http://schemas.openxmlformats.org/officeDocument/2006/relationships/image" Target="../media/image72.png"/><Relationship Id="rId4" Type="http://schemas.openxmlformats.org/officeDocument/2006/relationships/image" Target="../media/image73.png"/><Relationship Id="rId5" Type="http://schemas.openxmlformats.org/officeDocument/2006/relationships/image" Target="../media/image74.png"/><Relationship Id="rId6" Type="http://schemas.openxmlformats.org/officeDocument/2006/relationships/image" Target="../media/image76.png"/><Relationship Id="rId7" Type="http://schemas.openxmlformats.org/officeDocument/2006/relationships/image" Target="../media/image9.png"/></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7.xml"/><Relationship Id="rId3" Type="http://schemas.openxmlformats.org/officeDocument/2006/relationships/image" Target="../media/image190.png"/><Relationship Id="rId4" Type="http://schemas.openxmlformats.org/officeDocument/2006/relationships/image" Target="../media/image199.png"/></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8.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111.png"/></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9.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1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6.png"/><Relationship Id="rId4" Type="http://schemas.openxmlformats.org/officeDocument/2006/relationships/image" Target="../media/image7.pn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0.xml"/><Relationship Id="rId3" Type="http://schemas.openxmlformats.org/officeDocument/2006/relationships/image" Target="../media/image6.png"/><Relationship Id="rId4" Type="http://schemas.openxmlformats.org/officeDocument/2006/relationships/image" Target="../media/image7.png"/></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1.xml"/><Relationship Id="rId3" Type="http://schemas.openxmlformats.org/officeDocument/2006/relationships/image" Target="../media/image72.png"/><Relationship Id="rId4" Type="http://schemas.openxmlformats.org/officeDocument/2006/relationships/image" Target="../media/image73.png"/><Relationship Id="rId5" Type="http://schemas.openxmlformats.org/officeDocument/2006/relationships/image" Target="../media/image74.png"/><Relationship Id="rId6" Type="http://schemas.openxmlformats.org/officeDocument/2006/relationships/image" Target="../media/image76.png"/><Relationship Id="rId7" Type="http://schemas.openxmlformats.org/officeDocument/2006/relationships/image" Target="../media/image9.png"/></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2.xml"/><Relationship Id="rId3" Type="http://schemas.openxmlformats.org/officeDocument/2006/relationships/image" Target="../media/image202.png"/><Relationship Id="rId4" Type="http://schemas.openxmlformats.org/officeDocument/2006/relationships/image" Target="../media/image199.png"/></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3.xml"/><Relationship Id="rId3" Type="http://schemas.openxmlformats.org/officeDocument/2006/relationships/image" Target="../media/image6.png"/><Relationship Id="rId4" Type="http://schemas.openxmlformats.org/officeDocument/2006/relationships/image" Target="../media/image7.png"/><Relationship Id="rId9" Type="http://schemas.openxmlformats.org/officeDocument/2006/relationships/image" Target="../media/image14.png"/><Relationship Id="rId5" Type="http://schemas.openxmlformats.org/officeDocument/2006/relationships/image" Target="../media/image202.png"/><Relationship Id="rId6" Type="http://schemas.openxmlformats.org/officeDocument/2006/relationships/image" Target="../media/image15.png"/><Relationship Id="rId7" Type="http://schemas.openxmlformats.org/officeDocument/2006/relationships/image" Target="../media/image16.png"/><Relationship Id="rId8" Type="http://schemas.openxmlformats.org/officeDocument/2006/relationships/image" Target="../media/image12.png"/></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4.xml"/><Relationship Id="rId3" Type="http://schemas.openxmlformats.org/officeDocument/2006/relationships/image" Target="../media/image72.png"/><Relationship Id="rId4" Type="http://schemas.openxmlformats.org/officeDocument/2006/relationships/image" Target="../media/image73.png"/><Relationship Id="rId5" Type="http://schemas.openxmlformats.org/officeDocument/2006/relationships/image" Target="../media/image74.png"/><Relationship Id="rId6" Type="http://schemas.openxmlformats.org/officeDocument/2006/relationships/image" Target="../media/image76.png"/><Relationship Id="rId7" Type="http://schemas.openxmlformats.org/officeDocument/2006/relationships/image" Target="../media/image9.png"/></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5.xml"/><Relationship Id="rId3" Type="http://schemas.openxmlformats.org/officeDocument/2006/relationships/image" Target="../media/image10.png"/><Relationship Id="rId4" Type="http://schemas.openxmlformats.org/officeDocument/2006/relationships/image" Target="../media/image203.png"/><Relationship Id="rId5" Type="http://schemas.openxmlformats.org/officeDocument/2006/relationships/image" Target="../media/image195.png"/><Relationship Id="rId6" Type="http://schemas.openxmlformats.org/officeDocument/2006/relationships/image" Target="../media/image205.png"/></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6.xml"/><Relationship Id="rId3" Type="http://schemas.openxmlformats.org/officeDocument/2006/relationships/image" Target="../media/image12.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5.png"/><Relationship Id="rId7" Type="http://schemas.openxmlformats.org/officeDocument/2006/relationships/image" Target="../media/image16.png"/><Relationship Id="rId8" Type="http://schemas.openxmlformats.org/officeDocument/2006/relationships/image" Target="../media/image14.png"/></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7.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205.png"/><Relationship Id="rId6" Type="http://schemas.openxmlformats.org/officeDocument/2006/relationships/image" Target="../media/image203.png"/></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8.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205.png"/><Relationship Id="rId6" Type="http://schemas.openxmlformats.org/officeDocument/2006/relationships/image" Target="../media/image203.png"/><Relationship Id="rId7" Type="http://schemas.openxmlformats.org/officeDocument/2006/relationships/image" Target="../media/image195.png"/></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9.xml"/><Relationship Id="rId3" Type="http://schemas.openxmlformats.org/officeDocument/2006/relationships/image" Target="../media/image6.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6.png"/><Relationship Id="rId4" Type="http://schemas.openxmlformats.org/officeDocument/2006/relationships/image" Target="../media/image7.png"/></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0.xml"/><Relationship Id="rId3" Type="http://schemas.openxmlformats.org/officeDocument/2006/relationships/image" Target="../media/image72.png"/><Relationship Id="rId4" Type="http://schemas.openxmlformats.org/officeDocument/2006/relationships/image" Target="../media/image73.png"/><Relationship Id="rId5" Type="http://schemas.openxmlformats.org/officeDocument/2006/relationships/image" Target="../media/image74.png"/><Relationship Id="rId6" Type="http://schemas.openxmlformats.org/officeDocument/2006/relationships/image" Target="../media/image76.png"/><Relationship Id="rId7" Type="http://schemas.openxmlformats.org/officeDocument/2006/relationships/image" Target="../media/image9.png"/></Relationships>
</file>

<file path=ppt/slides/_rels/slide131.xml.rels><?xml version="1.0" encoding="UTF-8" standalone="yes"?><Relationships xmlns="http://schemas.openxmlformats.org/package/2006/relationships"><Relationship Id="rId11" Type="http://schemas.openxmlformats.org/officeDocument/2006/relationships/image" Target="../media/image214.png"/><Relationship Id="rId10" Type="http://schemas.openxmlformats.org/officeDocument/2006/relationships/image" Target="../media/image213.png"/><Relationship Id="rId1" Type="http://schemas.openxmlformats.org/officeDocument/2006/relationships/slideLayout" Target="../slideLayouts/slideLayout2.xml"/><Relationship Id="rId2" Type="http://schemas.openxmlformats.org/officeDocument/2006/relationships/notesSlide" Target="../notesSlides/notesSlide131.xml"/><Relationship Id="rId3" Type="http://schemas.openxmlformats.org/officeDocument/2006/relationships/image" Target="../media/image206.png"/><Relationship Id="rId4" Type="http://schemas.openxmlformats.org/officeDocument/2006/relationships/image" Target="../media/image207.png"/><Relationship Id="rId9" Type="http://schemas.openxmlformats.org/officeDocument/2006/relationships/image" Target="../media/image212.png"/><Relationship Id="rId5" Type="http://schemas.openxmlformats.org/officeDocument/2006/relationships/image" Target="../media/image208.png"/><Relationship Id="rId6" Type="http://schemas.openxmlformats.org/officeDocument/2006/relationships/image" Target="../media/image209.png"/><Relationship Id="rId7" Type="http://schemas.openxmlformats.org/officeDocument/2006/relationships/image" Target="../media/image210.png"/><Relationship Id="rId8" Type="http://schemas.openxmlformats.org/officeDocument/2006/relationships/image" Target="../media/image211.png"/></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2.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206.png"/></Relationships>
</file>

<file path=ppt/slides/_rels/slide133.xml.rels><?xml version="1.0" encoding="UTF-8" standalone="yes"?><Relationships xmlns="http://schemas.openxmlformats.org/package/2006/relationships"><Relationship Id="rId11" Type="http://schemas.openxmlformats.org/officeDocument/2006/relationships/image" Target="../media/image213.png"/><Relationship Id="rId10" Type="http://schemas.openxmlformats.org/officeDocument/2006/relationships/image" Target="../media/image212.png"/><Relationship Id="rId12" Type="http://schemas.openxmlformats.org/officeDocument/2006/relationships/image" Target="../media/image214.png"/><Relationship Id="rId1" Type="http://schemas.openxmlformats.org/officeDocument/2006/relationships/slideLayout" Target="../slideLayouts/slideLayout1.xml"/><Relationship Id="rId2" Type="http://schemas.openxmlformats.org/officeDocument/2006/relationships/notesSlide" Target="../notesSlides/notesSlide133.xml"/><Relationship Id="rId3" Type="http://schemas.openxmlformats.org/officeDocument/2006/relationships/image" Target="../media/image6.png"/><Relationship Id="rId4" Type="http://schemas.openxmlformats.org/officeDocument/2006/relationships/image" Target="../media/image7.png"/><Relationship Id="rId9" Type="http://schemas.openxmlformats.org/officeDocument/2006/relationships/image" Target="../media/image211.png"/><Relationship Id="rId5" Type="http://schemas.openxmlformats.org/officeDocument/2006/relationships/image" Target="../media/image207.png"/><Relationship Id="rId6" Type="http://schemas.openxmlformats.org/officeDocument/2006/relationships/image" Target="../media/image208.png"/><Relationship Id="rId7" Type="http://schemas.openxmlformats.org/officeDocument/2006/relationships/image" Target="../media/image209.png"/><Relationship Id="rId8" Type="http://schemas.openxmlformats.org/officeDocument/2006/relationships/image" Target="../media/image210.png"/></Relationships>
</file>

<file path=ppt/slides/_rels/slide134.xml.rels><?xml version="1.0" encoding="UTF-8" standalone="yes"?><Relationships xmlns="http://schemas.openxmlformats.org/package/2006/relationships"><Relationship Id="rId11" Type="http://schemas.openxmlformats.org/officeDocument/2006/relationships/image" Target="../media/image206.png"/><Relationship Id="rId10" Type="http://schemas.openxmlformats.org/officeDocument/2006/relationships/image" Target="../media/image214.png"/><Relationship Id="rId1" Type="http://schemas.openxmlformats.org/officeDocument/2006/relationships/slideLayout" Target="../slideLayouts/slideLayout1.xml"/><Relationship Id="rId2" Type="http://schemas.openxmlformats.org/officeDocument/2006/relationships/notesSlide" Target="../notesSlides/notesSlide134.xml"/><Relationship Id="rId3" Type="http://schemas.openxmlformats.org/officeDocument/2006/relationships/image" Target="../media/image6.png"/><Relationship Id="rId4" Type="http://schemas.openxmlformats.org/officeDocument/2006/relationships/image" Target="../media/image7.png"/><Relationship Id="rId9" Type="http://schemas.openxmlformats.org/officeDocument/2006/relationships/image" Target="../media/image213.png"/><Relationship Id="rId5" Type="http://schemas.openxmlformats.org/officeDocument/2006/relationships/image" Target="../media/image208.png"/><Relationship Id="rId6" Type="http://schemas.openxmlformats.org/officeDocument/2006/relationships/image" Target="../media/image209.png"/><Relationship Id="rId7" Type="http://schemas.openxmlformats.org/officeDocument/2006/relationships/image" Target="../media/image210.png"/><Relationship Id="rId8" Type="http://schemas.openxmlformats.org/officeDocument/2006/relationships/image" Target="../media/image211.png"/></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5.xml"/><Relationship Id="rId3" Type="http://schemas.openxmlformats.org/officeDocument/2006/relationships/image" Target="../media/image6.png"/><Relationship Id="rId4" Type="http://schemas.openxmlformats.org/officeDocument/2006/relationships/image" Target="../media/image7.png"/></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6.xml"/><Relationship Id="rId3" Type="http://schemas.openxmlformats.org/officeDocument/2006/relationships/image" Target="../media/image72.png"/><Relationship Id="rId4" Type="http://schemas.openxmlformats.org/officeDocument/2006/relationships/image" Target="../media/image73.png"/><Relationship Id="rId5" Type="http://schemas.openxmlformats.org/officeDocument/2006/relationships/image" Target="../media/image74.png"/><Relationship Id="rId6" Type="http://schemas.openxmlformats.org/officeDocument/2006/relationships/image" Target="../media/image76.png"/><Relationship Id="rId7" Type="http://schemas.openxmlformats.org/officeDocument/2006/relationships/image" Target="../media/image9.png"/></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7.xml"/><Relationship Id="rId3" Type="http://schemas.openxmlformats.org/officeDocument/2006/relationships/image" Target="../media/image206.png"/><Relationship Id="rId4" Type="http://schemas.openxmlformats.org/officeDocument/2006/relationships/image" Target="../media/image207.png"/><Relationship Id="rId5" Type="http://schemas.openxmlformats.org/officeDocument/2006/relationships/image" Target="../media/image208.png"/><Relationship Id="rId6" Type="http://schemas.openxmlformats.org/officeDocument/2006/relationships/image" Target="../media/image211.png"/><Relationship Id="rId7" Type="http://schemas.openxmlformats.org/officeDocument/2006/relationships/image" Target="../media/image213.png"/><Relationship Id="rId8" Type="http://schemas.openxmlformats.org/officeDocument/2006/relationships/image" Target="../media/image214.png"/></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8.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206.png"/></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9.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206.png"/><Relationship Id="rId6" Type="http://schemas.openxmlformats.org/officeDocument/2006/relationships/image" Target="../media/image20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6.png"/><Relationship Id="rId4" Type="http://schemas.openxmlformats.org/officeDocument/2006/relationships/image" Target="../media/image7.png"/></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0.xml"/><Relationship Id="rId3" Type="http://schemas.openxmlformats.org/officeDocument/2006/relationships/image" Target="../media/image72.png"/><Relationship Id="rId4" Type="http://schemas.openxmlformats.org/officeDocument/2006/relationships/image" Target="../media/image73.png"/><Relationship Id="rId5" Type="http://schemas.openxmlformats.org/officeDocument/2006/relationships/image" Target="../media/image74.png"/><Relationship Id="rId6" Type="http://schemas.openxmlformats.org/officeDocument/2006/relationships/image" Target="../media/image76.png"/><Relationship Id="rId7" Type="http://schemas.openxmlformats.org/officeDocument/2006/relationships/image" Target="../media/image9.png"/></Relationships>
</file>

<file path=ppt/slides/_rels/slide141.xml.rels><?xml version="1.0" encoding="UTF-8" standalone="yes"?><Relationships xmlns="http://schemas.openxmlformats.org/package/2006/relationships"><Relationship Id="rId11" Type="http://schemas.openxmlformats.org/officeDocument/2006/relationships/image" Target="../media/image214.png"/><Relationship Id="rId10" Type="http://schemas.openxmlformats.org/officeDocument/2006/relationships/image" Target="../media/image213.png"/><Relationship Id="rId13" Type="http://schemas.openxmlformats.org/officeDocument/2006/relationships/image" Target="../media/image225.png"/><Relationship Id="rId12" Type="http://schemas.openxmlformats.org/officeDocument/2006/relationships/image" Target="../media/image224.png"/><Relationship Id="rId1" Type="http://schemas.openxmlformats.org/officeDocument/2006/relationships/slideLayout" Target="../slideLayouts/slideLayout2.xml"/><Relationship Id="rId2" Type="http://schemas.openxmlformats.org/officeDocument/2006/relationships/notesSlide" Target="../notesSlides/notesSlide141.xml"/><Relationship Id="rId3" Type="http://schemas.openxmlformats.org/officeDocument/2006/relationships/image" Target="../media/image206.png"/><Relationship Id="rId4" Type="http://schemas.openxmlformats.org/officeDocument/2006/relationships/image" Target="../media/image207.png"/><Relationship Id="rId9" Type="http://schemas.openxmlformats.org/officeDocument/2006/relationships/image" Target="../media/image212.png"/><Relationship Id="rId5" Type="http://schemas.openxmlformats.org/officeDocument/2006/relationships/image" Target="../media/image208.png"/><Relationship Id="rId6" Type="http://schemas.openxmlformats.org/officeDocument/2006/relationships/image" Target="../media/image209.png"/><Relationship Id="rId7" Type="http://schemas.openxmlformats.org/officeDocument/2006/relationships/image" Target="../media/image210.png"/><Relationship Id="rId8" Type="http://schemas.openxmlformats.org/officeDocument/2006/relationships/image" Target="../media/image211.png"/></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2.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208.png"/><Relationship Id="rId6" Type="http://schemas.openxmlformats.org/officeDocument/2006/relationships/image" Target="../media/image224.png"/><Relationship Id="rId7" Type="http://schemas.openxmlformats.org/officeDocument/2006/relationships/image" Target="../media/image207.png"/></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3.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208.png"/><Relationship Id="rId6" Type="http://schemas.openxmlformats.org/officeDocument/2006/relationships/image" Target="../media/image224.png"/><Relationship Id="rId7" Type="http://schemas.openxmlformats.org/officeDocument/2006/relationships/image" Target="../media/image207.png"/></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4.xml"/><Relationship Id="rId3" Type="http://schemas.openxmlformats.org/officeDocument/2006/relationships/image" Target="../media/image6.png"/><Relationship Id="rId4" Type="http://schemas.openxmlformats.org/officeDocument/2006/relationships/image" Target="../media/image7.png"/></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5.xml"/><Relationship Id="rId3" Type="http://schemas.openxmlformats.org/officeDocument/2006/relationships/image" Target="../media/image72.png"/><Relationship Id="rId4" Type="http://schemas.openxmlformats.org/officeDocument/2006/relationships/image" Target="../media/image73.png"/><Relationship Id="rId5" Type="http://schemas.openxmlformats.org/officeDocument/2006/relationships/image" Target="../media/image74.png"/><Relationship Id="rId6" Type="http://schemas.openxmlformats.org/officeDocument/2006/relationships/image" Target="../media/image76.png"/><Relationship Id="rId7" Type="http://schemas.openxmlformats.org/officeDocument/2006/relationships/image" Target="../media/image9.png"/></Relationships>
</file>

<file path=ppt/slides/_rels/slide146.xml.rels><?xml version="1.0" encoding="UTF-8" standalone="yes"?><Relationships xmlns="http://schemas.openxmlformats.org/package/2006/relationships"><Relationship Id="rId11" Type="http://schemas.openxmlformats.org/officeDocument/2006/relationships/image" Target="../media/image234.png"/><Relationship Id="rId10" Type="http://schemas.openxmlformats.org/officeDocument/2006/relationships/image" Target="../media/image233.png"/><Relationship Id="rId13" Type="http://schemas.openxmlformats.org/officeDocument/2006/relationships/image" Target="../media/image236.png"/><Relationship Id="rId12" Type="http://schemas.openxmlformats.org/officeDocument/2006/relationships/image" Target="../media/image235.png"/><Relationship Id="rId1" Type="http://schemas.openxmlformats.org/officeDocument/2006/relationships/slideLayout" Target="../slideLayouts/slideLayout2.xml"/><Relationship Id="rId2" Type="http://schemas.openxmlformats.org/officeDocument/2006/relationships/notesSlide" Target="../notesSlides/notesSlide146.xml"/><Relationship Id="rId3" Type="http://schemas.openxmlformats.org/officeDocument/2006/relationships/image" Target="../media/image202.png"/><Relationship Id="rId4" Type="http://schemas.openxmlformats.org/officeDocument/2006/relationships/image" Target="../media/image227.png"/><Relationship Id="rId9" Type="http://schemas.openxmlformats.org/officeDocument/2006/relationships/image" Target="../media/image231.png"/><Relationship Id="rId5" Type="http://schemas.openxmlformats.org/officeDocument/2006/relationships/image" Target="../media/image228.png"/><Relationship Id="rId6" Type="http://schemas.openxmlformats.org/officeDocument/2006/relationships/image" Target="../media/image229.png"/><Relationship Id="rId7" Type="http://schemas.openxmlformats.org/officeDocument/2006/relationships/image" Target="../media/image232.png"/><Relationship Id="rId8" Type="http://schemas.openxmlformats.org/officeDocument/2006/relationships/image" Target="../media/image230.png"/></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7.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232.png"/><Relationship Id="rId6" Type="http://schemas.openxmlformats.org/officeDocument/2006/relationships/image" Target="../media/image236.png"/></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8.xml"/><Relationship Id="rId3" Type="http://schemas.openxmlformats.org/officeDocument/2006/relationships/image" Target="../media/image6.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6.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6.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72.png"/><Relationship Id="rId4" Type="http://schemas.openxmlformats.org/officeDocument/2006/relationships/image" Target="../media/image73.png"/><Relationship Id="rId5" Type="http://schemas.openxmlformats.org/officeDocument/2006/relationships/image" Target="../media/image74.png"/><Relationship Id="rId6" Type="http://schemas.openxmlformats.org/officeDocument/2006/relationships/image" Target="../media/image76.png"/><Relationship Id="rId7"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6.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72.png"/><Relationship Id="rId4" Type="http://schemas.openxmlformats.org/officeDocument/2006/relationships/image" Target="../media/image73.png"/><Relationship Id="rId5" Type="http://schemas.openxmlformats.org/officeDocument/2006/relationships/image" Target="../media/image74.png"/><Relationship Id="rId6" Type="http://schemas.openxmlformats.org/officeDocument/2006/relationships/image" Target="../media/image76.png"/><Relationship Id="rId7"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6.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72.png"/><Relationship Id="rId4" Type="http://schemas.openxmlformats.org/officeDocument/2006/relationships/image" Target="../media/image73.png"/><Relationship Id="rId5" Type="http://schemas.openxmlformats.org/officeDocument/2006/relationships/image" Target="../media/image74.png"/><Relationship Id="rId6" Type="http://schemas.openxmlformats.org/officeDocument/2006/relationships/image" Target="../media/image76.png"/><Relationship Id="rId7"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6.pn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6.pn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6.png"/><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6.png"/><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6.png"/><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72.png"/><Relationship Id="rId4" Type="http://schemas.openxmlformats.org/officeDocument/2006/relationships/image" Target="../media/image73.png"/><Relationship Id="rId5" Type="http://schemas.openxmlformats.org/officeDocument/2006/relationships/image" Target="../media/image74.png"/><Relationship Id="rId6" Type="http://schemas.openxmlformats.org/officeDocument/2006/relationships/image" Target="../media/image76.png"/><Relationship Id="rId7" Type="http://schemas.openxmlformats.org/officeDocument/2006/relationships/image" Target="../media/image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6.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6.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1" Type="http://schemas.openxmlformats.org/officeDocument/2006/relationships/image" Target="../media/image19.png"/><Relationship Id="rId10" Type="http://schemas.openxmlformats.org/officeDocument/2006/relationships/image" Target="../media/image18.png"/><Relationship Id="rId13" Type="http://schemas.openxmlformats.org/officeDocument/2006/relationships/image" Target="../media/image21.png"/><Relationship Id="rId12"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10.png"/><Relationship Id="rId9" Type="http://schemas.openxmlformats.org/officeDocument/2006/relationships/image" Target="../media/image17.png"/><Relationship Id="rId5" Type="http://schemas.openxmlformats.org/officeDocument/2006/relationships/image" Target="../media/image14.png"/><Relationship Id="rId6" Type="http://schemas.openxmlformats.org/officeDocument/2006/relationships/image" Target="../media/image12.png"/><Relationship Id="rId7" Type="http://schemas.openxmlformats.org/officeDocument/2006/relationships/image" Target="../media/image15.png"/><Relationship Id="rId8" Type="http://schemas.openxmlformats.org/officeDocument/2006/relationships/image" Target="../media/image1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6.png"/><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6.png"/><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72.png"/><Relationship Id="rId4" Type="http://schemas.openxmlformats.org/officeDocument/2006/relationships/image" Target="../media/image73.png"/><Relationship Id="rId5" Type="http://schemas.openxmlformats.org/officeDocument/2006/relationships/image" Target="../media/image74.png"/><Relationship Id="rId6" Type="http://schemas.openxmlformats.org/officeDocument/2006/relationships/image" Target="../media/image76.png"/><Relationship Id="rId7" Type="http://schemas.openxmlformats.org/officeDocument/2006/relationships/image" Target="../media/image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6.png"/><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6.png"/><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6.png"/><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6.png"/><Relationship Id="rId4" Type="http://schemas.openxmlformats.org/officeDocument/2006/relationships/image" Target="../media/image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6.png"/><Relationship Id="rId4" Type="http://schemas.openxmlformats.org/officeDocument/2006/relationships/image" Target="../media/image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1.jpg"/><Relationship Id="rId4" Type="http://schemas.openxmlformats.org/officeDocument/2006/relationships/image" Target="../media/image84.png"/></Relationships>
</file>

<file path=ppt/slides/_rels/slide4.xml.rels><?xml version="1.0" encoding="UTF-8" standalone="yes"?><Relationships xmlns="http://schemas.openxmlformats.org/package/2006/relationships"><Relationship Id="rId11" Type="http://schemas.openxmlformats.org/officeDocument/2006/relationships/image" Target="../media/image26.png"/><Relationship Id="rId10" Type="http://schemas.openxmlformats.org/officeDocument/2006/relationships/image" Target="../media/image15.png"/><Relationship Id="rId13" Type="http://schemas.openxmlformats.org/officeDocument/2006/relationships/image" Target="../media/image25.png"/><Relationship Id="rId12"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10.png"/><Relationship Id="rId9" Type="http://schemas.openxmlformats.org/officeDocument/2006/relationships/image" Target="../media/image24.png"/><Relationship Id="rId15" Type="http://schemas.openxmlformats.org/officeDocument/2006/relationships/image" Target="../media/image28.png"/><Relationship Id="rId14" Type="http://schemas.openxmlformats.org/officeDocument/2006/relationships/image" Target="../media/image27.png"/><Relationship Id="rId17" Type="http://schemas.openxmlformats.org/officeDocument/2006/relationships/image" Target="../media/image29.png"/><Relationship Id="rId16" Type="http://schemas.openxmlformats.org/officeDocument/2006/relationships/image" Target="../media/image30.png"/><Relationship Id="rId5" Type="http://schemas.openxmlformats.org/officeDocument/2006/relationships/image" Target="../media/image22.png"/><Relationship Id="rId6" Type="http://schemas.openxmlformats.org/officeDocument/2006/relationships/image" Target="../media/image14.png"/><Relationship Id="rId18" Type="http://schemas.openxmlformats.org/officeDocument/2006/relationships/image" Target="../media/image31.png"/><Relationship Id="rId7" Type="http://schemas.openxmlformats.org/officeDocument/2006/relationships/image" Target="../media/image23.png"/><Relationship Id="rId8" Type="http://schemas.openxmlformats.org/officeDocument/2006/relationships/image" Target="../media/image1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72.png"/><Relationship Id="rId4" Type="http://schemas.openxmlformats.org/officeDocument/2006/relationships/image" Target="../media/image73.png"/><Relationship Id="rId5" Type="http://schemas.openxmlformats.org/officeDocument/2006/relationships/image" Target="../media/image74.png"/><Relationship Id="rId6" Type="http://schemas.openxmlformats.org/officeDocument/2006/relationships/image" Target="../media/image76.png"/><Relationship Id="rId7" Type="http://schemas.openxmlformats.org/officeDocument/2006/relationships/image" Target="../media/image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10.png"/><Relationship Id="rId6" Type="http://schemas.openxmlformats.org/officeDocument/2006/relationships/image" Target="../media/image1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6.png"/><Relationship Id="rId4" Type="http://schemas.openxmlformats.org/officeDocument/2006/relationships/image" Target="../media/image7.png"/><Relationship Id="rId9" Type="http://schemas.openxmlformats.org/officeDocument/2006/relationships/image" Target="../media/image21.png"/><Relationship Id="rId5" Type="http://schemas.openxmlformats.org/officeDocument/2006/relationships/image" Target="../media/image16.png"/><Relationship Id="rId6" Type="http://schemas.openxmlformats.org/officeDocument/2006/relationships/image" Target="../media/image18.png"/><Relationship Id="rId7" Type="http://schemas.openxmlformats.org/officeDocument/2006/relationships/image" Target="../media/image19.png"/><Relationship Id="rId8" Type="http://schemas.openxmlformats.org/officeDocument/2006/relationships/image" Target="../media/image2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17.png"/><Relationship Id="rId6" Type="http://schemas.openxmlformats.org/officeDocument/2006/relationships/image" Target="../media/image1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17.png"/><Relationship Id="rId6" Type="http://schemas.openxmlformats.org/officeDocument/2006/relationships/image" Target="../media/image19.png"/><Relationship Id="rId7" Type="http://schemas.openxmlformats.org/officeDocument/2006/relationships/image" Target="../media/image21.png"/><Relationship Id="rId8" Type="http://schemas.openxmlformats.org/officeDocument/2006/relationships/image" Target="../media/image1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6.png"/><Relationship Id="rId4" Type="http://schemas.openxmlformats.org/officeDocument/2006/relationships/image" Target="../media/image7.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6.png"/><Relationship Id="rId4" Type="http://schemas.openxmlformats.org/officeDocument/2006/relationships/image" Target="../media/image7.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image" Target="../media/image6.png"/><Relationship Id="rId4" Type="http://schemas.openxmlformats.org/officeDocument/2006/relationships/image" Target="../media/image7.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 Id="rId3" Type="http://schemas.openxmlformats.org/officeDocument/2006/relationships/image" Target="../media/image6.png"/><Relationship Id="rId4" Type="http://schemas.openxmlformats.org/officeDocument/2006/relationships/image" Target="../media/image7.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72.png"/><Relationship Id="rId4" Type="http://schemas.openxmlformats.org/officeDocument/2006/relationships/image" Target="../media/image73.png"/><Relationship Id="rId5" Type="http://schemas.openxmlformats.org/officeDocument/2006/relationships/image" Target="../media/image74.png"/><Relationship Id="rId6" Type="http://schemas.openxmlformats.org/officeDocument/2006/relationships/image" Target="../media/image76.png"/><Relationship Id="rId7" Type="http://schemas.openxmlformats.org/officeDocument/2006/relationships/image" Target="../media/image9.png"/></Relationships>
</file>

<file path=ppt/slides/_rels/slide5.xml.rels><?xml version="1.0" encoding="UTF-8" standalone="yes"?><Relationships xmlns="http://schemas.openxmlformats.org/package/2006/relationships"><Relationship Id="rId11" Type="http://schemas.openxmlformats.org/officeDocument/2006/relationships/image" Target="../media/image36.png"/><Relationship Id="rId10" Type="http://schemas.openxmlformats.org/officeDocument/2006/relationships/image" Target="../media/image15.png"/><Relationship Id="rId13" Type="http://schemas.openxmlformats.org/officeDocument/2006/relationships/image" Target="../media/image35.png"/><Relationship Id="rId12"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10.png"/><Relationship Id="rId9" Type="http://schemas.openxmlformats.org/officeDocument/2006/relationships/image" Target="../media/image32.png"/><Relationship Id="rId15" Type="http://schemas.openxmlformats.org/officeDocument/2006/relationships/image" Target="../media/image38.png"/><Relationship Id="rId14" Type="http://schemas.openxmlformats.org/officeDocument/2006/relationships/image" Target="../media/image37.png"/><Relationship Id="rId17" Type="http://schemas.openxmlformats.org/officeDocument/2006/relationships/image" Target="../media/image40.png"/><Relationship Id="rId16" Type="http://schemas.openxmlformats.org/officeDocument/2006/relationships/image" Target="../media/image39.png"/><Relationship Id="rId5" Type="http://schemas.openxmlformats.org/officeDocument/2006/relationships/image" Target="../media/image33.png"/><Relationship Id="rId6" Type="http://schemas.openxmlformats.org/officeDocument/2006/relationships/image" Target="../media/image14.png"/><Relationship Id="rId18" Type="http://schemas.openxmlformats.org/officeDocument/2006/relationships/image" Target="../media/image41.png"/><Relationship Id="rId7" Type="http://schemas.openxmlformats.org/officeDocument/2006/relationships/image" Target="../media/image34.png"/><Relationship Id="rId8" Type="http://schemas.openxmlformats.org/officeDocument/2006/relationships/image" Target="../media/image1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17.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111.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111.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111.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 Id="rId3" Type="http://schemas.openxmlformats.org/officeDocument/2006/relationships/image" Target="../media/image6.png"/><Relationship Id="rId4" Type="http://schemas.openxmlformats.org/officeDocument/2006/relationships/image" Target="../media/image7.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 Id="rId3" Type="http://schemas.openxmlformats.org/officeDocument/2006/relationships/image" Target="../media/image6.png"/><Relationship Id="rId4" Type="http://schemas.openxmlformats.org/officeDocument/2006/relationships/image" Target="../media/image7.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 Id="rId3" Type="http://schemas.openxmlformats.org/officeDocument/2006/relationships/image" Target="../media/image6.png"/><Relationship Id="rId4" Type="http://schemas.openxmlformats.org/officeDocument/2006/relationships/image" Target="../media/image7.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image" Target="../media/image72.png"/><Relationship Id="rId4" Type="http://schemas.openxmlformats.org/officeDocument/2006/relationships/image" Target="../media/image73.png"/><Relationship Id="rId5" Type="http://schemas.openxmlformats.org/officeDocument/2006/relationships/image" Target="../media/image74.png"/><Relationship Id="rId6" Type="http://schemas.openxmlformats.org/officeDocument/2006/relationships/image" Target="../media/image76.png"/><Relationship Id="rId7" Type="http://schemas.openxmlformats.org/officeDocument/2006/relationships/image" Target="../media/image9.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8.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17.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9.xml"/><Relationship Id="rId3"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1" Type="http://schemas.openxmlformats.org/officeDocument/2006/relationships/image" Target="../media/image45.png"/><Relationship Id="rId10" Type="http://schemas.openxmlformats.org/officeDocument/2006/relationships/image" Target="../media/image15.png"/><Relationship Id="rId13" Type="http://schemas.openxmlformats.org/officeDocument/2006/relationships/image" Target="../media/image46.png"/><Relationship Id="rId12"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10.png"/><Relationship Id="rId9" Type="http://schemas.openxmlformats.org/officeDocument/2006/relationships/image" Target="../media/image44.png"/><Relationship Id="rId15" Type="http://schemas.openxmlformats.org/officeDocument/2006/relationships/image" Target="../media/image48.png"/><Relationship Id="rId14" Type="http://schemas.openxmlformats.org/officeDocument/2006/relationships/image" Target="../media/image47.png"/><Relationship Id="rId17" Type="http://schemas.openxmlformats.org/officeDocument/2006/relationships/image" Target="../media/image50.png"/><Relationship Id="rId16" Type="http://schemas.openxmlformats.org/officeDocument/2006/relationships/image" Target="../media/image49.png"/><Relationship Id="rId5" Type="http://schemas.openxmlformats.org/officeDocument/2006/relationships/image" Target="../media/image42.png"/><Relationship Id="rId6" Type="http://schemas.openxmlformats.org/officeDocument/2006/relationships/image" Target="../media/image14.png"/><Relationship Id="rId18" Type="http://schemas.openxmlformats.org/officeDocument/2006/relationships/image" Target="../media/image51.png"/><Relationship Id="rId7" Type="http://schemas.openxmlformats.org/officeDocument/2006/relationships/image" Target="../media/image43.png"/><Relationship Id="rId8" Type="http://schemas.openxmlformats.org/officeDocument/2006/relationships/image" Target="../media/image12.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0.xml"/><Relationship Id="rId3" Type="http://schemas.openxmlformats.org/officeDocument/2006/relationships/image" Target="../media/image6.png"/><Relationship Id="rId4" Type="http://schemas.openxmlformats.org/officeDocument/2006/relationships/image" Target="../media/image7.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1.xml"/><Relationship Id="rId3" Type="http://schemas.openxmlformats.org/officeDocument/2006/relationships/image" Target="../media/image6.png"/><Relationship Id="rId4" Type="http://schemas.openxmlformats.org/officeDocument/2006/relationships/image" Target="../media/image7.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2.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17.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3.xml"/><Relationship Id="rId3" Type="http://schemas.openxmlformats.org/officeDocument/2006/relationships/image" Target="../media/image6.png"/><Relationship Id="rId4" Type="http://schemas.openxmlformats.org/officeDocument/2006/relationships/image" Target="../media/image7.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 Id="rId3" Type="http://schemas.openxmlformats.org/officeDocument/2006/relationships/image" Target="../media/image72.png"/><Relationship Id="rId4" Type="http://schemas.openxmlformats.org/officeDocument/2006/relationships/image" Target="../media/image73.png"/><Relationship Id="rId5" Type="http://schemas.openxmlformats.org/officeDocument/2006/relationships/image" Target="../media/image74.png"/><Relationship Id="rId6" Type="http://schemas.openxmlformats.org/officeDocument/2006/relationships/image" Target="../media/image76.png"/><Relationship Id="rId7" Type="http://schemas.openxmlformats.org/officeDocument/2006/relationships/image" Target="../media/image9.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5.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17.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6.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17.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7.xml"/><Relationship Id="rId3" Type="http://schemas.openxmlformats.org/officeDocument/2006/relationships/image" Target="../media/image6.png"/><Relationship Id="rId4" Type="http://schemas.openxmlformats.org/officeDocument/2006/relationships/image" Target="../media/image7.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8.xml"/><Relationship Id="rId3" Type="http://schemas.openxmlformats.org/officeDocument/2006/relationships/image" Target="../media/image6.png"/><Relationship Id="rId4" Type="http://schemas.openxmlformats.org/officeDocument/2006/relationships/image" Target="../media/image7.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9.xml"/><Relationship Id="rId3" Type="http://schemas.openxmlformats.org/officeDocument/2006/relationships/image" Target="../media/image6.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1" Type="http://schemas.openxmlformats.org/officeDocument/2006/relationships/image" Target="../media/image55.png"/><Relationship Id="rId10" Type="http://schemas.openxmlformats.org/officeDocument/2006/relationships/image" Target="../media/image15.png"/><Relationship Id="rId13" Type="http://schemas.openxmlformats.org/officeDocument/2006/relationships/image" Target="../media/image56.png"/><Relationship Id="rId12"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image" Target="../media/image10.png"/><Relationship Id="rId9" Type="http://schemas.openxmlformats.org/officeDocument/2006/relationships/image" Target="../media/image54.png"/><Relationship Id="rId15" Type="http://schemas.openxmlformats.org/officeDocument/2006/relationships/image" Target="../media/image58.png"/><Relationship Id="rId14" Type="http://schemas.openxmlformats.org/officeDocument/2006/relationships/image" Target="../media/image57.png"/><Relationship Id="rId17" Type="http://schemas.openxmlformats.org/officeDocument/2006/relationships/image" Target="../media/image60.png"/><Relationship Id="rId16" Type="http://schemas.openxmlformats.org/officeDocument/2006/relationships/image" Target="../media/image59.png"/><Relationship Id="rId5" Type="http://schemas.openxmlformats.org/officeDocument/2006/relationships/image" Target="../media/image52.png"/><Relationship Id="rId6" Type="http://schemas.openxmlformats.org/officeDocument/2006/relationships/image" Target="../media/image14.png"/><Relationship Id="rId18" Type="http://schemas.openxmlformats.org/officeDocument/2006/relationships/image" Target="../media/image61.png"/><Relationship Id="rId7" Type="http://schemas.openxmlformats.org/officeDocument/2006/relationships/image" Target="../media/image53.png"/><Relationship Id="rId8" Type="http://schemas.openxmlformats.org/officeDocument/2006/relationships/image" Target="../media/image12.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0.xml"/><Relationship Id="rId3" Type="http://schemas.openxmlformats.org/officeDocument/2006/relationships/image" Target="../media/image6.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1.xml"/><Relationship Id="rId3" Type="http://schemas.openxmlformats.org/officeDocument/2006/relationships/image" Target="../media/image6.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 Id="rId3" Type="http://schemas.openxmlformats.org/officeDocument/2006/relationships/image" Target="../media/image72.png"/><Relationship Id="rId4" Type="http://schemas.openxmlformats.org/officeDocument/2006/relationships/image" Target="../media/image73.png"/><Relationship Id="rId5" Type="http://schemas.openxmlformats.org/officeDocument/2006/relationships/image" Target="../media/image74.png"/><Relationship Id="rId6" Type="http://schemas.openxmlformats.org/officeDocument/2006/relationships/image" Target="../media/image76.png"/><Relationship Id="rId7" Type="http://schemas.openxmlformats.org/officeDocument/2006/relationships/image" Target="../media/image9.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3.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17.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4.xml"/><Relationship Id="rId3" Type="http://schemas.openxmlformats.org/officeDocument/2006/relationships/image" Target="../media/image6.png"/><Relationship Id="rId4" Type="http://schemas.openxmlformats.org/officeDocument/2006/relationships/image" Target="../media/image7.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5.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111.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6.xml"/><Relationship Id="rId3" Type="http://schemas.openxmlformats.org/officeDocument/2006/relationships/image" Target="../media/image6.png"/><Relationship Id="rId4" Type="http://schemas.openxmlformats.org/officeDocument/2006/relationships/image" Target="../media/image7.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7.xml"/><Relationship Id="rId3" Type="http://schemas.openxmlformats.org/officeDocument/2006/relationships/image" Target="../media/image6.png"/><Relationship Id="rId4" Type="http://schemas.openxmlformats.org/officeDocument/2006/relationships/image" Target="../media/image7.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8.xml"/><Relationship Id="rId3" Type="http://schemas.openxmlformats.org/officeDocument/2006/relationships/image" Target="../media/image6.png"/><Relationship Id="rId4" Type="http://schemas.openxmlformats.org/officeDocument/2006/relationships/image" Target="../media/image7.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9.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1" Type="http://schemas.openxmlformats.org/officeDocument/2006/relationships/image" Target="../media/image64.png"/><Relationship Id="rId10" Type="http://schemas.openxmlformats.org/officeDocument/2006/relationships/image" Target="../media/image15.png"/><Relationship Id="rId13" Type="http://schemas.openxmlformats.org/officeDocument/2006/relationships/image" Target="../media/image66.png"/><Relationship Id="rId12"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image" Target="../media/image10.png"/><Relationship Id="rId9" Type="http://schemas.openxmlformats.org/officeDocument/2006/relationships/image" Target="../media/image65.png"/><Relationship Id="rId15" Type="http://schemas.openxmlformats.org/officeDocument/2006/relationships/image" Target="../media/image67.png"/><Relationship Id="rId14" Type="http://schemas.openxmlformats.org/officeDocument/2006/relationships/image" Target="../media/image68.png"/><Relationship Id="rId17" Type="http://schemas.openxmlformats.org/officeDocument/2006/relationships/image" Target="../media/image70.png"/><Relationship Id="rId16" Type="http://schemas.openxmlformats.org/officeDocument/2006/relationships/image" Target="../media/image69.png"/><Relationship Id="rId5" Type="http://schemas.openxmlformats.org/officeDocument/2006/relationships/image" Target="../media/image62.png"/><Relationship Id="rId6" Type="http://schemas.openxmlformats.org/officeDocument/2006/relationships/image" Target="../media/image14.png"/><Relationship Id="rId18" Type="http://schemas.openxmlformats.org/officeDocument/2006/relationships/image" Target="../media/image71.png"/><Relationship Id="rId7" Type="http://schemas.openxmlformats.org/officeDocument/2006/relationships/image" Target="../media/image63.png"/><Relationship Id="rId8" Type="http://schemas.openxmlformats.org/officeDocument/2006/relationships/image" Target="../media/image12.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0.xml"/><Relationship Id="rId3" Type="http://schemas.openxmlformats.org/officeDocument/2006/relationships/image" Target="../media/image6.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1.xml"/><Relationship Id="rId3" Type="http://schemas.openxmlformats.org/officeDocument/2006/relationships/image" Target="../media/image72.png"/><Relationship Id="rId4" Type="http://schemas.openxmlformats.org/officeDocument/2006/relationships/image" Target="../media/image73.png"/><Relationship Id="rId5" Type="http://schemas.openxmlformats.org/officeDocument/2006/relationships/image" Target="../media/image74.png"/><Relationship Id="rId6" Type="http://schemas.openxmlformats.org/officeDocument/2006/relationships/image" Target="../media/image76.png"/><Relationship Id="rId7" Type="http://schemas.openxmlformats.org/officeDocument/2006/relationships/image" Target="../media/image9.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2.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17.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3.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111.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4.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12.png"/><Relationship Id="rId6" Type="http://schemas.openxmlformats.org/officeDocument/2006/relationships/image" Target="../media/image19.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5.xml"/><Relationship Id="rId3" Type="http://schemas.openxmlformats.org/officeDocument/2006/relationships/image" Target="../media/image6.png"/><Relationship Id="rId4" Type="http://schemas.openxmlformats.org/officeDocument/2006/relationships/image" Target="../media/image7.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6.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12.png"/><Relationship Id="rId6" Type="http://schemas.openxmlformats.org/officeDocument/2006/relationships/image" Target="../media/image19.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7.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12.png"/><Relationship Id="rId6" Type="http://schemas.openxmlformats.org/officeDocument/2006/relationships/image" Target="../media/image17.png"/><Relationship Id="rId7" Type="http://schemas.openxmlformats.org/officeDocument/2006/relationships/image" Target="../media/image19.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8.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111.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9.xml"/><Relationship Id="rId3" Type="http://schemas.openxmlformats.org/officeDocument/2006/relationships/image" Target="../media/image6.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png"/><Relationship Id="rId4" Type="http://schemas.openxmlformats.org/officeDocument/2006/relationships/image" Target="../media/image6.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0.xml"/><Relationship Id="rId3" Type="http://schemas.openxmlformats.org/officeDocument/2006/relationships/image" Target="../media/image6.png"/><Relationship Id="rId4" Type="http://schemas.openxmlformats.org/officeDocument/2006/relationships/image" Target="../media/image7.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1.xml"/><Relationship Id="rId3" Type="http://schemas.openxmlformats.org/officeDocument/2006/relationships/image" Target="../media/image6.png"/><Relationship Id="rId4" Type="http://schemas.openxmlformats.org/officeDocument/2006/relationships/image" Target="../media/image7.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2.xml"/><Relationship Id="rId3" Type="http://schemas.openxmlformats.org/officeDocument/2006/relationships/image" Target="../media/image6.png"/><Relationship Id="rId4" Type="http://schemas.openxmlformats.org/officeDocument/2006/relationships/image" Target="../media/image7.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3.xml"/><Relationship Id="rId3" Type="http://schemas.openxmlformats.org/officeDocument/2006/relationships/image" Target="../media/image6.png"/><Relationship Id="rId4" Type="http://schemas.openxmlformats.org/officeDocument/2006/relationships/image" Target="../media/image7.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4.xml"/><Relationship Id="rId3" Type="http://schemas.openxmlformats.org/officeDocument/2006/relationships/image" Target="../media/image72.png"/><Relationship Id="rId4" Type="http://schemas.openxmlformats.org/officeDocument/2006/relationships/image" Target="../media/image73.png"/><Relationship Id="rId5" Type="http://schemas.openxmlformats.org/officeDocument/2006/relationships/image" Target="../media/image74.png"/><Relationship Id="rId6" Type="http://schemas.openxmlformats.org/officeDocument/2006/relationships/image" Target="../media/image76.png"/><Relationship Id="rId7" Type="http://schemas.openxmlformats.org/officeDocument/2006/relationships/image" Target="../media/image9.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5.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17.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6.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111.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7.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111.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8.xml"/><Relationship Id="rId3" Type="http://schemas.openxmlformats.org/officeDocument/2006/relationships/image" Target="../media/image6.png"/><Relationship Id="rId4" Type="http://schemas.openxmlformats.org/officeDocument/2006/relationships/image" Target="../media/image7.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9.xml"/><Relationship Id="rId3" Type="http://schemas.openxmlformats.org/officeDocument/2006/relationships/image" Target="../media/image6.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grpSp>
        <p:nvGrpSpPr>
          <p:cNvPr id="54" name="Google Shape;54;p1"/>
          <p:cNvGrpSpPr/>
          <p:nvPr/>
        </p:nvGrpSpPr>
        <p:grpSpPr>
          <a:xfrm>
            <a:off x="-356" y="0"/>
            <a:ext cx="9143665" cy="5143674"/>
            <a:chOff x="7481200" y="-261875"/>
            <a:chExt cx="7008251" cy="4337725"/>
          </a:xfrm>
        </p:grpSpPr>
        <p:pic>
          <p:nvPicPr>
            <p:cNvPr id="55" name="Google Shape;55;p1"/>
            <p:cNvPicPr preferRelativeResize="0"/>
            <p:nvPr/>
          </p:nvPicPr>
          <p:blipFill rotWithShape="1">
            <a:blip r:embed="rId3">
              <a:alphaModFix/>
            </a:blip>
            <a:srcRect b="15666" l="0" r="0" t="0"/>
            <a:stretch/>
          </p:blipFill>
          <p:spPr>
            <a:xfrm>
              <a:off x="7481200" y="-261875"/>
              <a:ext cx="7008251" cy="4337725"/>
            </a:xfrm>
            <a:prstGeom prst="rect">
              <a:avLst/>
            </a:prstGeom>
            <a:noFill/>
            <a:ln>
              <a:noFill/>
            </a:ln>
          </p:spPr>
        </p:pic>
        <p:pic>
          <p:nvPicPr>
            <p:cNvPr id="56" name="Google Shape;56;p1"/>
            <p:cNvPicPr preferRelativeResize="0"/>
            <p:nvPr/>
          </p:nvPicPr>
          <p:blipFill rotWithShape="1">
            <a:blip r:embed="rId3">
              <a:alphaModFix/>
            </a:blip>
            <a:srcRect b="47388" l="0" r="81617" t="22062"/>
            <a:stretch/>
          </p:blipFill>
          <p:spPr>
            <a:xfrm rot="5400000">
              <a:off x="9488426" y="987550"/>
              <a:ext cx="811999" cy="2423549"/>
            </a:xfrm>
            <a:prstGeom prst="rect">
              <a:avLst/>
            </a:prstGeom>
            <a:noFill/>
            <a:ln>
              <a:noFill/>
            </a:ln>
          </p:spPr>
        </p:pic>
      </p:grpSp>
      <p:grpSp>
        <p:nvGrpSpPr>
          <p:cNvPr id="57" name="Google Shape;57;p1"/>
          <p:cNvGrpSpPr/>
          <p:nvPr/>
        </p:nvGrpSpPr>
        <p:grpSpPr>
          <a:xfrm>
            <a:off x="381300" y="223625"/>
            <a:ext cx="8437249" cy="4920049"/>
            <a:chOff x="7481193" y="-261873"/>
            <a:chExt cx="7008264" cy="4094581"/>
          </a:xfrm>
        </p:grpSpPr>
        <p:pic>
          <p:nvPicPr>
            <p:cNvPr id="58" name="Google Shape;58;p1"/>
            <p:cNvPicPr preferRelativeResize="0"/>
            <p:nvPr/>
          </p:nvPicPr>
          <p:blipFill rotWithShape="1">
            <a:blip r:embed="rId3">
              <a:alphaModFix/>
            </a:blip>
            <a:srcRect b="20394" l="0" r="0" t="0"/>
            <a:stretch/>
          </p:blipFill>
          <p:spPr>
            <a:xfrm>
              <a:off x="7481193" y="-261873"/>
              <a:ext cx="7008264" cy="4094581"/>
            </a:xfrm>
            <a:prstGeom prst="rect">
              <a:avLst/>
            </a:prstGeom>
            <a:noFill/>
            <a:ln>
              <a:noFill/>
            </a:ln>
          </p:spPr>
        </p:pic>
        <p:pic>
          <p:nvPicPr>
            <p:cNvPr id="59" name="Google Shape;59;p1"/>
            <p:cNvPicPr preferRelativeResize="0"/>
            <p:nvPr/>
          </p:nvPicPr>
          <p:blipFill rotWithShape="1">
            <a:blip r:embed="rId3">
              <a:alphaModFix/>
            </a:blip>
            <a:srcRect b="47388" l="0" r="81617" t="22062"/>
            <a:stretch/>
          </p:blipFill>
          <p:spPr>
            <a:xfrm rot="5400000">
              <a:off x="9488426" y="987550"/>
              <a:ext cx="811999" cy="2423549"/>
            </a:xfrm>
            <a:prstGeom prst="rect">
              <a:avLst/>
            </a:prstGeom>
            <a:noFill/>
            <a:ln>
              <a:noFill/>
            </a:ln>
          </p:spPr>
        </p:pic>
      </p:grpSp>
      <p:sp>
        <p:nvSpPr>
          <p:cNvPr id="60" name="Google Shape;60;p1"/>
          <p:cNvSpPr txBox="1"/>
          <p:nvPr/>
        </p:nvSpPr>
        <p:spPr>
          <a:xfrm>
            <a:off x="1962850" y="2657950"/>
            <a:ext cx="3165300" cy="1629600"/>
          </a:xfrm>
          <a:prstGeom prst="rect">
            <a:avLst/>
          </a:prstGeom>
          <a:noFill/>
          <a:ln>
            <a:noFill/>
          </a:ln>
        </p:spPr>
        <p:txBody>
          <a:bodyPr anchorCtr="0" anchor="t" bIns="91425" lIns="91425" spcFirstLastPara="1" rIns="91425" wrap="square" tIns="91425">
            <a:normAutofit/>
          </a:bodyPr>
          <a:lstStyle/>
          <a:p>
            <a:pPr indent="0" lvl="0" marL="0" marR="0" rtl="0" algn="l">
              <a:lnSpc>
                <a:spcPct val="100000"/>
              </a:lnSpc>
              <a:spcBef>
                <a:spcPts val="0"/>
              </a:spcBef>
              <a:spcAft>
                <a:spcPts val="0"/>
              </a:spcAft>
              <a:buClr>
                <a:srgbClr val="000000"/>
              </a:buClr>
              <a:buSzPts val="2600"/>
              <a:buFont typeface="Arial"/>
              <a:buNone/>
            </a:pPr>
            <a:r>
              <a:rPr b="0" i="0" lang="lv-LV" sz="2600" u="none" cap="none" strike="noStrike">
                <a:solidFill>
                  <a:srgbClr val="FFAB40"/>
                </a:solidFill>
                <a:latin typeface="Montserrat SemiBold"/>
                <a:ea typeface="Montserrat SemiBold"/>
                <a:cs typeface="Montserrat SemiBold"/>
                <a:sym typeface="Montserrat SemiBold"/>
              </a:rPr>
              <a:t>Trainers guide</a:t>
            </a:r>
            <a:endParaRPr b="0" i="0" sz="2600" u="none" cap="none" strike="noStrike">
              <a:solidFill>
                <a:srgbClr val="FFAB40"/>
              </a:solidFill>
              <a:latin typeface="Montserrat SemiBold"/>
              <a:ea typeface="Montserrat SemiBold"/>
              <a:cs typeface="Montserrat SemiBold"/>
              <a:sym typeface="Montserrat SemiBold"/>
            </a:endParaRPr>
          </a:p>
        </p:txBody>
      </p:sp>
      <p:sp>
        <p:nvSpPr>
          <p:cNvPr id="61" name="Google Shape;61;p1"/>
          <p:cNvSpPr/>
          <p:nvPr/>
        </p:nvSpPr>
        <p:spPr>
          <a:xfrm>
            <a:off x="1973200" y="0"/>
            <a:ext cx="1749600" cy="9339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2" name="Google Shape;62;p1"/>
          <p:cNvPicPr preferRelativeResize="0"/>
          <p:nvPr/>
        </p:nvPicPr>
        <p:blipFill>
          <a:blip r:embed="rId4">
            <a:alphaModFix/>
          </a:blip>
          <a:stretch>
            <a:fillRect/>
          </a:stretch>
        </p:blipFill>
        <p:spPr>
          <a:xfrm>
            <a:off x="1966652" y="394648"/>
            <a:ext cx="1753912" cy="368253"/>
          </a:xfrm>
          <a:prstGeom prst="rect">
            <a:avLst/>
          </a:prstGeom>
          <a:noFill/>
          <a:ln>
            <a:noFill/>
          </a:ln>
        </p:spPr>
      </p:pic>
      <p:sp>
        <p:nvSpPr>
          <p:cNvPr id="63" name="Google Shape;63;p1"/>
          <p:cNvSpPr txBox="1"/>
          <p:nvPr/>
        </p:nvSpPr>
        <p:spPr>
          <a:xfrm>
            <a:off x="694875" y="4273750"/>
            <a:ext cx="7686900" cy="533700"/>
          </a:xfrm>
          <a:prstGeom prst="rect">
            <a:avLst/>
          </a:prstGeom>
          <a:noFill/>
          <a:ln>
            <a:noFill/>
          </a:ln>
        </p:spPr>
        <p:txBody>
          <a:bodyPr anchorCtr="0" anchor="t" bIns="91425" lIns="91425" spcFirstLastPara="1" rIns="91425" wrap="square" tIns="91425">
            <a:noAutofit/>
          </a:bodyPr>
          <a:lstStyle/>
          <a:p>
            <a:pPr indent="0" lvl="0" marL="0" rtl="0" algn="just">
              <a:lnSpc>
                <a:spcPct val="138000"/>
              </a:lnSpc>
              <a:spcBef>
                <a:spcPts val="1200"/>
              </a:spcBef>
              <a:spcAft>
                <a:spcPts val="0"/>
              </a:spcAft>
              <a:buClr>
                <a:schemeClr val="dk1"/>
              </a:buClr>
              <a:buSzPts val="1100"/>
              <a:buFont typeface="Arial"/>
              <a:buNone/>
            </a:pPr>
            <a:r>
              <a:rPr lang="lv-LV" sz="1000">
                <a:solidFill>
                  <a:schemeClr val="lt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1600">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55"/>
          <p:cNvSpPr txBox="1"/>
          <p:nvPr>
            <p:ph type="title"/>
          </p:nvPr>
        </p:nvSpPr>
        <p:spPr>
          <a:xfrm>
            <a:off x="311700" y="7498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pic>
        <p:nvPicPr>
          <p:cNvPr id="293" name="Google Shape;293;p55"/>
          <p:cNvPicPr preferRelativeResize="0"/>
          <p:nvPr/>
        </p:nvPicPr>
        <p:blipFill rotWithShape="1">
          <a:blip r:embed="rId3">
            <a:alphaModFix/>
          </a:blip>
          <a:srcRect b="0" l="0" r="0" t="0"/>
          <a:stretch/>
        </p:blipFill>
        <p:spPr>
          <a:xfrm>
            <a:off x="0" y="0"/>
            <a:ext cx="9144001" cy="1395851"/>
          </a:xfrm>
          <a:prstGeom prst="rect">
            <a:avLst/>
          </a:prstGeom>
          <a:noFill/>
          <a:ln>
            <a:noFill/>
          </a:ln>
        </p:spPr>
      </p:pic>
      <p:sp>
        <p:nvSpPr>
          <p:cNvPr id="294" name="Google Shape;294;p55"/>
          <p:cNvSpPr txBox="1"/>
          <p:nvPr/>
        </p:nvSpPr>
        <p:spPr>
          <a:xfrm>
            <a:off x="1059600" y="749825"/>
            <a:ext cx="7922100" cy="64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i="0" lang="lv-LV" sz="2900" u="none" cap="none" strike="noStrike">
                <a:solidFill>
                  <a:srgbClr val="FFFFFF"/>
                </a:solidFill>
                <a:latin typeface="Raleway"/>
                <a:ea typeface="Raleway"/>
                <a:cs typeface="Raleway"/>
                <a:sym typeface="Raleway"/>
              </a:rPr>
              <a:t>Your role as trainer</a:t>
            </a:r>
            <a:endParaRPr b="1" i="0" sz="2900" u="none" cap="none" strike="noStrike">
              <a:solidFill>
                <a:srgbClr val="FFFFFF"/>
              </a:solidFill>
              <a:latin typeface="Raleway"/>
              <a:ea typeface="Raleway"/>
              <a:cs typeface="Raleway"/>
              <a:sym typeface="Raleway"/>
            </a:endParaRPr>
          </a:p>
        </p:txBody>
      </p:sp>
      <p:sp>
        <p:nvSpPr>
          <p:cNvPr id="295" name="Google Shape;295;p55"/>
          <p:cNvSpPr txBox="1"/>
          <p:nvPr/>
        </p:nvSpPr>
        <p:spPr>
          <a:xfrm>
            <a:off x="921300" y="1556950"/>
            <a:ext cx="7037400" cy="3172200"/>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None/>
            </a:pPr>
            <a:r>
              <a:rPr b="0" i="0" lang="lv-LV" sz="1500" u="none" cap="none" strike="noStrike">
                <a:solidFill>
                  <a:srgbClr val="000000"/>
                </a:solidFill>
                <a:latin typeface="Raleway"/>
                <a:ea typeface="Raleway"/>
                <a:cs typeface="Raleway"/>
                <a:sym typeface="Raleway"/>
              </a:rPr>
              <a:t>Playing this game in a digital format makes it accessible to a wider audience and adds an extra layer of convenience and flexibility, allowing participants to engage in learning irrespective of their location.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None/>
            </a:pPr>
            <a:r>
              <a:t/>
            </a:r>
            <a:endParaRPr sz="1500">
              <a:latin typeface="Raleway"/>
              <a:ea typeface="Raleway"/>
              <a:cs typeface="Raleway"/>
              <a:sym typeface="Raleway"/>
            </a:endParaRPr>
          </a:p>
          <a:p>
            <a:pPr indent="0" lvl="0" marL="133350" marR="0" rtl="0" algn="l">
              <a:lnSpc>
                <a:spcPct val="115000"/>
              </a:lnSpc>
              <a:spcBef>
                <a:spcPts val="0"/>
              </a:spcBef>
              <a:spcAft>
                <a:spcPts val="0"/>
              </a:spcAft>
              <a:buNone/>
            </a:pPr>
            <a:r>
              <a:rPr b="0" i="0" lang="lv-LV" sz="1500" u="none" cap="none" strike="noStrike">
                <a:solidFill>
                  <a:srgbClr val="000000"/>
                </a:solidFill>
                <a:latin typeface="Raleway"/>
                <a:ea typeface="Raleway"/>
                <a:cs typeface="Raleway"/>
                <a:sym typeface="Raleway"/>
              </a:rPr>
              <a:t>By using this game as a learning and assessment tool, we trust that you will </a:t>
            </a:r>
            <a:r>
              <a:rPr b="1" i="0" lang="lv-LV" sz="1500" u="none" cap="none" strike="noStrike">
                <a:solidFill>
                  <a:srgbClr val="000000"/>
                </a:solidFill>
                <a:latin typeface="Raleway"/>
                <a:ea typeface="Raleway"/>
                <a:cs typeface="Raleway"/>
                <a:sym typeface="Raleway"/>
              </a:rPr>
              <a:t>inspire a culture change within the HORECA sector, encouraging </a:t>
            </a:r>
            <a:br>
              <a:rPr b="1" i="0" lang="lv-LV" sz="1500" u="none" cap="none" strike="noStrike">
                <a:solidFill>
                  <a:srgbClr val="000000"/>
                </a:solidFill>
                <a:latin typeface="Raleway"/>
                <a:ea typeface="Raleway"/>
                <a:cs typeface="Raleway"/>
                <a:sym typeface="Raleway"/>
              </a:rPr>
            </a:br>
            <a:r>
              <a:rPr b="1" i="0" lang="lv-LV" sz="1500" u="none" cap="none" strike="noStrike">
                <a:solidFill>
                  <a:srgbClr val="000000"/>
                </a:solidFill>
                <a:latin typeface="Raleway"/>
                <a:ea typeface="Raleway"/>
                <a:cs typeface="Raleway"/>
                <a:sym typeface="Raleway"/>
              </a:rPr>
              <a:t>a more inclusive, safe, and respectful work environment. </a:t>
            </a:r>
            <a:endParaRPr b="1"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None/>
            </a:pPr>
            <a:r>
              <a:t/>
            </a:r>
            <a:endParaRPr sz="1500">
              <a:latin typeface="Raleway"/>
              <a:ea typeface="Raleway"/>
              <a:cs typeface="Raleway"/>
              <a:sym typeface="Raleway"/>
            </a:endParaRPr>
          </a:p>
          <a:p>
            <a:pPr indent="0" lvl="0" marL="133350" marR="0" rtl="0" algn="l">
              <a:lnSpc>
                <a:spcPct val="115000"/>
              </a:lnSpc>
              <a:spcBef>
                <a:spcPts val="0"/>
              </a:spcBef>
              <a:spcAft>
                <a:spcPts val="0"/>
              </a:spcAft>
              <a:buNone/>
            </a:pPr>
            <a:r>
              <a:rPr b="0" i="0" lang="lv-LV" sz="1500" u="none" cap="none" strike="noStrike">
                <a:solidFill>
                  <a:srgbClr val="000000"/>
                </a:solidFill>
                <a:latin typeface="Raleway"/>
                <a:ea typeface="Raleway"/>
                <a:cs typeface="Raleway"/>
                <a:sym typeface="Raleway"/>
              </a:rPr>
              <a:t>Remember, </a:t>
            </a:r>
            <a:r>
              <a:rPr b="1" i="0" lang="lv-LV" sz="1700" u="none" cap="none" strike="noStrike">
                <a:solidFill>
                  <a:srgbClr val="6689BA"/>
                </a:solidFill>
                <a:latin typeface="Raleway"/>
                <a:ea typeface="Raleway"/>
                <a:cs typeface="Raleway"/>
                <a:sym typeface="Raleway"/>
              </a:rPr>
              <a:t>your role is pivotal in this transformative journey, </a:t>
            </a:r>
            <a:br>
              <a:rPr b="1" i="0" lang="lv-LV" sz="1700" u="none" cap="none" strike="noStrike">
                <a:solidFill>
                  <a:srgbClr val="6689BA"/>
                </a:solidFill>
                <a:latin typeface="Raleway"/>
                <a:ea typeface="Raleway"/>
                <a:cs typeface="Raleway"/>
                <a:sym typeface="Raleway"/>
              </a:rPr>
            </a:br>
            <a:r>
              <a:rPr b="1" i="0" lang="lv-LV" sz="1700" u="none" cap="none" strike="noStrike">
                <a:solidFill>
                  <a:srgbClr val="6689BA"/>
                </a:solidFill>
                <a:latin typeface="Raleway"/>
                <a:ea typeface="Raleway"/>
                <a:cs typeface="Raleway"/>
                <a:sym typeface="Raleway"/>
              </a:rPr>
              <a:t>and we look forward to the positive impact this game will create under your expert guidance.</a:t>
            </a:r>
            <a:endParaRPr b="1" i="0" sz="1700" u="none" cap="none" strike="noStrike">
              <a:solidFill>
                <a:srgbClr val="6689BA"/>
              </a:solidFill>
              <a:latin typeface="Raleway"/>
              <a:ea typeface="Raleway"/>
              <a:cs typeface="Raleway"/>
              <a:sym typeface="Raleway"/>
            </a:endParaRPr>
          </a:p>
        </p:txBody>
      </p:sp>
      <p:pic>
        <p:nvPicPr>
          <p:cNvPr id="296" name="Google Shape;296;p55"/>
          <p:cNvPicPr preferRelativeResize="0"/>
          <p:nvPr/>
        </p:nvPicPr>
        <p:blipFill rotWithShape="1">
          <a:blip r:embed="rId4">
            <a:alphaModFix/>
          </a:blip>
          <a:srcRect b="0" l="0" r="11598" t="0"/>
          <a:stretch/>
        </p:blipFill>
        <p:spPr>
          <a:xfrm>
            <a:off x="5947625" y="50050"/>
            <a:ext cx="3196376" cy="1496100"/>
          </a:xfrm>
          <a:prstGeom prst="rect">
            <a:avLst/>
          </a:prstGeom>
          <a:noFill/>
          <a:ln>
            <a:noFill/>
          </a:ln>
        </p:spPr>
      </p:pic>
      <p:grpSp>
        <p:nvGrpSpPr>
          <p:cNvPr id="297" name="Google Shape;297;p55"/>
          <p:cNvGrpSpPr/>
          <p:nvPr/>
        </p:nvGrpSpPr>
        <p:grpSpPr>
          <a:xfrm>
            <a:off x="693026" y="3776388"/>
            <a:ext cx="290375" cy="321600"/>
            <a:chOff x="534501" y="3018201"/>
            <a:chExt cx="290375" cy="321600"/>
          </a:xfrm>
        </p:grpSpPr>
        <p:sp>
          <p:nvSpPr>
            <p:cNvPr id="298" name="Google Shape;298;p55"/>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55"/>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88" name="Shape 1688"/>
        <p:cNvGrpSpPr/>
        <p:nvPr/>
      </p:nvGrpSpPr>
      <p:grpSpPr>
        <a:xfrm>
          <a:off x="0" y="0"/>
          <a:ext cx="0" cy="0"/>
          <a:chOff x="0" y="0"/>
          <a:chExt cx="0" cy="0"/>
        </a:xfrm>
      </p:grpSpPr>
      <p:pic>
        <p:nvPicPr>
          <p:cNvPr id="1689" name="Google Shape;1689;g2523351e7b7_47_86"/>
          <p:cNvPicPr preferRelativeResize="0"/>
          <p:nvPr/>
        </p:nvPicPr>
        <p:blipFill rotWithShape="1">
          <a:blip r:embed="rId3">
            <a:alphaModFix/>
          </a:blip>
          <a:srcRect b="0" l="0" r="0" t="0"/>
          <a:stretch/>
        </p:blipFill>
        <p:spPr>
          <a:xfrm>
            <a:off x="0" y="0"/>
            <a:ext cx="9144001" cy="1290951"/>
          </a:xfrm>
          <a:prstGeom prst="rect">
            <a:avLst/>
          </a:prstGeom>
          <a:noFill/>
          <a:ln>
            <a:noFill/>
          </a:ln>
        </p:spPr>
      </p:pic>
      <p:sp>
        <p:nvSpPr>
          <p:cNvPr id="1690" name="Google Shape;1690;g2523351e7b7_47_86"/>
          <p:cNvSpPr txBox="1"/>
          <p:nvPr/>
        </p:nvSpPr>
        <p:spPr>
          <a:xfrm>
            <a:off x="865375" y="765725"/>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None/>
            </a:pPr>
            <a:r>
              <a:rPr b="1" lang="lv-LV" sz="2400">
                <a:solidFill>
                  <a:srgbClr val="FFFFFF"/>
                </a:solidFill>
                <a:latin typeface="Raleway"/>
                <a:ea typeface="Raleway"/>
                <a:cs typeface="Raleway"/>
                <a:sym typeface="Raleway"/>
              </a:rPr>
              <a:t>Prevention and management strategies</a:t>
            </a:r>
            <a:endParaRPr b="1" sz="2000">
              <a:solidFill>
                <a:srgbClr val="FFFFFF"/>
              </a:solidFill>
              <a:latin typeface="Raleway"/>
              <a:ea typeface="Raleway"/>
              <a:cs typeface="Raleway"/>
              <a:sym typeface="Raleway"/>
            </a:endParaRPr>
          </a:p>
          <a:p>
            <a:pPr indent="0" lvl="0" marL="0" marR="0" rtl="0" algn="l">
              <a:lnSpc>
                <a:spcPct val="85000"/>
              </a:lnSpc>
              <a:spcBef>
                <a:spcPts val="0"/>
              </a:spcBef>
              <a:spcAft>
                <a:spcPts val="0"/>
              </a:spcAft>
              <a:buNone/>
            </a:pPr>
            <a:r>
              <a:t/>
            </a:r>
            <a:endParaRPr b="1" sz="2500">
              <a:solidFill>
                <a:srgbClr val="FFFFFF"/>
              </a:solidFill>
              <a:latin typeface="Raleway"/>
              <a:ea typeface="Raleway"/>
              <a:cs typeface="Raleway"/>
              <a:sym typeface="Raleway"/>
            </a:endParaRPr>
          </a:p>
        </p:txBody>
      </p:sp>
      <p:sp>
        <p:nvSpPr>
          <p:cNvPr id="1691" name="Google Shape;1691;g2523351e7b7_47_86"/>
          <p:cNvSpPr txBox="1"/>
          <p:nvPr/>
        </p:nvSpPr>
        <p:spPr>
          <a:xfrm>
            <a:off x="742175" y="1992425"/>
            <a:ext cx="3813300" cy="2274300"/>
          </a:xfrm>
          <a:prstGeom prst="rect">
            <a:avLst/>
          </a:prstGeom>
          <a:noFill/>
          <a:ln>
            <a:noFill/>
          </a:ln>
        </p:spPr>
        <p:txBody>
          <a:bodyPr anchorCtr="0" anchor="t" bIns="91425" lIns="91425" spcFirstLastPara="1" rIns="91425" wrap="square" tIns="91425">
            <a:spAutoFit/>
          </a:bodyPr>
          <a:lstStyle/>
          <a:p>
            <a:pPr indent="0" lvl="0" marL="133350" rtl="0" algn="l">
              <a:lnSpc>
                <a:spcPct val="115000"/>
              </a:lnSpc>
              <a:spcBef>
                <a:spcPts val="0"/>
              </a:spcBef>
              <a:spcAft>
                <a:spcPts val="0"/>
              </a:spcAft>
              <a:buSzPts val="1500"/>
              <a:buNone/>
            </a:pPr>
            <a:r>
              <a:rPr lang="lv-LV" sz="1500">
                <a:solidFill>
                  <a:schemeClr val="dk1"/>
                </a:solidFill>
                <a:latin typeface="Raleway"/>
                <a:ea typeface="Raleway"/>
                <a:cs typeface="Raleway"/>
                <a:sym typeface="Raleway"/>
              </a:rPr>
              <a:t>After each drama performance, open up the floor to a discussion about the </a:t>
            </a:r>
            <a:r>
              <a:rPr b="1" lang="lv-LV" sz="1500">
                <a:solidFill>
                  <a:schemeClr val="dk1"/>
                </a:solidFill>
                <a:latin typeface="Raleway"/>
                <a:ea typeface="Raleway"/>
                <a:cs typeface="Raleway"/>
                <a:sym typeface="Raleway"/>
              </a:rPr>
              <a:t>prevention or management strategies illustrated in the drama. </a:t>
            </a:r>
            <a:endParaRPr b="1" sz="1500">
              <a:solidFill>
                <a:schemeClr val="dk1"/>
              </a:solidFill>
              <a:latin typeface="Raleway"/>
              <a:ea typeface="Raleway"/>
              <a:cs typeface="Raleway"/>
              <a:sym typeface="Raleway"/>
            </a:endParaRPr>
          </a:p>
          <a:p>
            <a:pPr indent="0" lvl="0" marL="133350" rtl="0" algn="l">
              <a:lnSpc>
                <a:spcPct val="115000"/>
              </a:lnSpc>
              <a:spcBef>
                <a:spcPts val="0"/>
              </a:spcBef>
              <a:spcAft>
                <a:spcPts val="0"/>
              </a:spcAft>
              <a:buSzPts val="1500"/>
              <a:buNone/>
            </a:pPr>
            <a:r>
              <a:t/>
            </a:r>
            <a:endParaRPr sz="1500">
              <a:solidFill>
                <a:schemeClr val="dk1"/>
              </a:solidFill>
              <a:latin typeface="Raleway"/>
              <a:ea typeface="Raleway"/>
              <a:cs typeface="Raleway"/>
              <a:sym typeface="Raleway"/>
            </a:endParaRPr>
          </a:p>
          <a:p>
            <a:pPr indent="0" lvl="0" marL="133350" rtl="0" algn="l">
              <a:lnSpc>
                <a:spcPct val="115000"/>
              </a:lnSpc>
              <a:spcBef>
                <a:spcPts val="0"/>
              </a:spcBef>
              <a:spcAft>
                <a:spcPts val="0"/>
              </a:spcAft>
              <a:buSzPts val="1500"/>
              <a:buNone/>
            </a:pPr>
            <a:r>
              <a:rPr b="1" lang="lv-LV" sz="1500">
                <a:solidFill>
                  <a:schemeClr val="dk1"/>
                </a:solidFill>
                <a:latin typeface="Raleway"/>
                <a:ea typeface="Raleway"/>
                <a:cs typeface="Raleway"/>
                <a:sym typeface="Raleway"/>
              </a:rPr>
              <a:t>Encourage players to ask questions, </a:t>
            </a:r>
            <a:r>
              <a:rPr lang="lv-LV" sz="1500">
                <a:solidFill>
                  <a:schemeClr val="dk1"/>
                </a:solidFill>
                <a:latin typeface="Raleway"/>
                <a:ea typeface="Raleway"/>
                <a:cs typeface="Raleway"/>
                <a:sym typeface="Raleway"/>
              </a:rPr>
              <a:t>offer feedback, and share their own experiences with similar scenarios.</a:t>
            </a:r>
            <a:endParaRPr sz="1500">
              <a:solidFill>
                <a:schemeClr val="dk1"/>
              </a:solidFill>
              <a:latin typeface="Raleway"/>
              <a:ea typeface="Raleway"/>
              <a:cs typeface="Raleway"/>
              <a:sym typeface="Raleway"/>
            </a:endParaRPr>
          </a:p>
        </p:txBody>
      </p:sp>
      <p:sp>
        <p:nvSpPr>
          <p:cNvPr id="1692" name="Google Shape;1692;g2523351e7b7_47_86"/>
          <p:cNvSpPr txBox="1"/>
          <p:nvPr/>
        </p:nvSpPr>
        <p:spPr>
          <a:xfrm>
            <a:off x="865375" y="1493700"/>
            <a:ext cx="3376200" cy="585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lv-LV" sz="2600">
                <a:solidFill>
                  <a:srgbClr val="6689BA"/>
                </a:solidFill>
                <a:latin typeface="Raleway"/>
                <a:ea typeface="Raleway"/>
                <a:cs typeface="Raleway"/>
                <a:sym typeface="Raleway"/>
              </a:rPr>
              <a:t>Playing and closure</a:t>
            </a:r>
            <a:endParaRPr b="1" sz="2600">
              <a:solidFill>
                <a:srgbClr val="6689BA"/>
              </a:solidFill>
              <a:latin typeface="Raleway"/>
              <a:ea typeface="Raleway"/>
              <a:cs typeface="Raleway"/>
              <a:sym typeface="Raleway"/>
            </a:endParaRPr>
          </a:p>
        </p:txBody>
      </p:sp>
      <p:grpSp>
        <p:nvGrpSpPr>
          <p:cNvPr id="1693" name="Google Shape;1693;g2523351e7b7_47_86"/>
          <p:cNvGrpSpPr/>
          <p:nvPr/>
        </p:nvGrpSpPr>
        <p:grpSpPr>
          <a:xfrm>
            <a:off x="589776" y="3377826"/>
            <a:ext cx="290375" cy="321600"/>
            <a:chOff x="534501" y="3018201"/>
            <a:chExt cx="290375" cy="321600"/>
          </a:xfrm>
        </p:grpSpPr>
        <p:sp>
          <p:nvSpPr>
            <p:cNvPr id="1694" name="Google Shape;1694;g2523351e7b7_47_86"/>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5" name="Google Shape;1695;g2523351e7b7_47_86"/>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96" name="Google Shape;1696;g2523351e7b7_47_86"/>
          <p:cNvSpPr txBox="1"/>
          <p:nvPr/>
        </p:nvSpPr>
        <p:spPr>
          <a:xfrm>
            <a:off x="589775" y="428825"/>
            <a:ext cx="3000000" cy="4893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2000"/>
              </a:spcBef>
              <a:spcAft>
                <a:spcPts val="0"/>
              </a:spcAft>
              <a:buNone/>
            </a:pPr>
            <a:r>
              <a:rPr b="1" lang="lv-LV" sz="2200">
                <a:solidFill>
                  <a:srgbClr val="2B3E85"/>
                </a:solidFill>
                <a:latin typeface="Raleway"/>
                <a:ea typeface="Raleway"/>
                <a:cs typeface="Raleway"/>
                <a:sym typeface="Raleway"/>
              </a:rPr>
              <a:t>7. </a:t>
            </a:r>
            <a:r>
              <a:rPr b="1" lang="lv-LV" sz="1900">
                <a:solidFill>
                  <a:srgbClr val="2B3E85"/>
                </a:solidFill>
                <a:latin typeface="Raleway"/>
                <a:ea typeface="Raleway"/>
                <a:cs typeface="Raleway"/>
                <a:sym typeface="Raleway"/>
              </a:rPr>
              <a:t>Module</a:t>
            </a:r>
            <a:endParaRPr/>
          </a:p>
        </p:txBody>
      </p:sp>
      <p:sp>
        <p:nvSpPr>
          <p:cNvPr id="1697" name="Google Shape;1697;g2523351e7b7_47_86"/>
          <p:cNvSpPr/>
          <p:nvPr/>
        </p:nvSpPr>
        <p:spPr>
          <a:xfrm>
            <a:off x="6423982" y="2560719"/>
            <a:ext cx="2374200" cy="2052300"/>
          </a:xfrm>
          <a:prstGeom prst="wedgeEllipseCallout">
            <a:avLst>
              <a:gd fmla="val -34446" name="adj1"/>
              <a:gd fmla="val 55960" name="adj2"/>
            </a:avLst>
          </a:prstGeom>
          <a:solidFill>
            <a:srgbClr val="1EAEAE">
              <a:alpha val="17610"/>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8" name="Google Shape;1698;g2523351e7b7_47_86"/>
          <p:cNvSpPr/>
          <p:nvPr/>
        </p:nvSpPr>
        <p:spPr>
          <a:xfrm>
            <a:off x="5133522" y="1714500"/>
            <a:ext cx="1098900" cy="1022700"/>
          </a:xfrm>
          <a:prstGeom prst="wedgeEllipseCallout">
            <a:avLst>
              <a:gd fmla="val 37986" name="adj1"/>
              <a:gd fmla="val 54670" name="adj2"/>
            </a:avLst>
          </a:prstGeom>
          <a:solidFill>
            <a:srgbClr val="1EAEAE">
              <a:alpha val="49060"/>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9" name="Google Shape;1699;g2523351e7b7_47_86"/>
          <p:cNvSpPr/>
          <p:nvPr/>
        </p:nvSpPr>
        <p:spPr>
          <a:xfrm>
            <a:off x="5095250" y="1762211"/>
            <a:ext cx="1098900" cy="1022700"/>
          </a:xfrm>
          <a:prstGeom prst="wedgeEllipseCallout">
            <a:avLst>
              <a:gd fmla="val 37986" name="adj1"/>
              <a:gd fmla="val 5467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0" name="Google Shape;1700;g2523351e7b7_47_86"/>
          <p:cNvSpPr/>
          <p:nvPr/>
        </p:nvSpPr>
        <p:spPr>
          <a:xfrm rot="449369">
            <a:off x="6422922" y="2513202"/>
            <a:ext cx="2322312" cy="2050862"/>
          </a:xfrm>
          <a:prstGeom prst="wedgeEllipseCallout">
            <a:avLst>
              <a:gd fmla="val -34446" name="adj1"/>
              <a:gd fmla="val 5596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701" name="Google Shape;1701;g2523351e7b7_47_86"/>
          <p:cNvPicPr preferRelativeResize="0"/>
          <p:nvPr/>
        </p:nvPicPr>
        <p:blipFill rotWithShape="1">
          <a:blip r:embed="rId4">
            <a:alphaModFix/>
          </a:blip>
          <a:srcRect b="0" l="0" r="1263" t="0"/>
          <a:stretch/>
        </p:blipFill>
        <p:spPr>
          <a:xfrm rot="-5400000">
            <a:off x="6662863" y="1905963"/>
            <a:ext cx="2752149" cy="1217325"/>
          </a:xfrm>
          <a:prstGeom prst="rect">
            <a:avLst/>
          </a:prstGeom>
          <a:noFill/>
          <a:ln>
            <a:noFill/>
          </a:ln>
        </p:spPr>
      </p:pic>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05" name="Shape 1705"/>
        <p:cNvGrpSpPr/>
        <p:nvPr/>
      </p:nvGrpSpPr>
      <p:grpSpPr>
        <a:xfrm>
          <a:off x="0" y="0"/>
          <a:ext cx="0" cy="0"/>
          <a:chOff x="0" y="0"/>
          <a:chExt cx="0" cy="0"/>
        </a:xfrm>
      </p:grpSpPr>
      <p:pic>
        <p:nvPicPr>
          <p:cNvPr id="1706" name="Google Shape;1706;g2523351e7b7_47_102"/>
          <p:cNvPicPr preferRelativeResize="0"/>
          <p:nvPr/>
        </p:nvPicPr>
        <p:blipFill rotWithShape="1">
          <a:blip r:embed="rId3">
            <a:alphaModFix/>
          </a:blip>
          <a:srcRect b="0" l="0" r="0" t="0"/>
          <a:stretch/>
        </p:blipFill>
        <p:spPr>
          <a:xfrm>
            <a:off x="0" y="0"/>
            <a:ext cx="9144001" cy="1367149"/>
          </a:xfrm>
          <a:prstGeom prst="rect">
            <a:avLst/>
          </a:prstGeom>
          <a:noFill/>
          <a:ln>
            <a:noFill/>
          </a:ln>
        </p:spPr>
      </p:pic>
      <p:sp>
        <p:nvSpPr>
          <p:cNvPr id="1707" name="Google Shape;1707;g2523351e7b7_47_102"/>
          <p:cNvSpPr txBox="1"/>
          <p:nvPr/>
        </p:nvSpPr>
        <p:spPr>
          <a:xfrm>
            <a:off x="865375" y="841925"/>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None/>
            </a:pPr>
            <a:r>
              <a:rPr b="1" lang="lv-LV" sz="2400">
                <a:solidFill>
                  <a:srgbClr val="FFFFFF"/>
                </a:solidFill>
                <a:latin typeface="Raleway"/>
                <a:ea typeface="Raleway"/>
                <a:cs typeface="Raleway"/>
                <a:sym typeface="Raleway"/>
              </a:rPr>
              <a:t>Prevention and management strategies</a:t>
            </a:r>
            <a:endParaRPr b="1" sz="2000">
              <a:solidFill>
                <a:srgbClr val="FFFFFF"/>
              </a:solidFill>
              <a:latin typeface="Raleway"/>
              <a:ea typeface="Raleway"/>
              <a:cs typeface="Raleway"/>
              <a:sym typeface="Raleway"/>
            </a:endParaRPr>
          </a:p>
          <a:p>
            <a:pPr indent="0" lvl="0" marL="0" marR="0" rtl="0" algn="l">
              <a:lnSpc>
                <a:spcPct val="85000"/>
              </a:lnSpc>
              <a:spcBef>
                <a:spcPts val="0"/>
              </a:spcBef>
              <a:spcAft>
                <a:spcPts val="0"/>
              </a:spcAft>
              <a:buNone/>
            </a:pPr>
            <a:r>
              <a:t/>
            </a:r>
            <a:endParaRPr b="1" sz="2500">
              <a:solidFill>
                <a:srgbClr val="FFFFFF"/>
              </a:solidFill>
              <a:latin typeface="Raleway"/>
              <a:ea typeface="Raleway"/>
              <a:cs typeface="Raleway"/>
              <a:sym typeface="Raleway"/>
            </a:endParaRPr>
          </a:p>
        </p:txBody>
      </p:sp>
      <p:sp>
        <p:nvSpPr>
          <p:cNvPr id="1708" name="Google Shape;1708;g2523351e7b7_47_102"/>
          <p:cNvSpPr txBox="1"/>
          <p:nvPr/>
        </p:nvSpPr>
        <p:spPr>
          <a:xfrm>
            <a:off x="742175" y="1577950"/>
            <a:ext cx="4234800" cy="3070800"/>
          </a:xfrm>
          <a:prstGeom prst="rect">
            <a:avLst/>
          </a:prstGeom>
          <a:noFill/>
          <a:ln>
            <a:noFill/>
          </a:ln>
        </p:spPr>
        <p:txBody>
          <a:bodyPr anchorCtr="0" anchor="t" bIns="91425" lIns="91425" spcFirstLastPara="1" rIns="91425" wrap="square" tIns="91425">
            <a:spAutoFit/>
          </a:bodyPr>
          <a:lstStyle/>
          <a:p>
            <a:pPr indent="0" lvl="0" marL="133350" rtl="0" algn="l">
              <a:lnSpc>
                <a:spcPct val="115000"/>
              </a:lnSpc>
              <a:spcBef>
                <a:spcPts val="0"/>
              </a:spcBef>
              <a:spcAft>
                <a:spcPts val="0"/>
              </a:spcAft>
              <a:buSzPts val="1500"/>
              <a:buNone/>
            </a:pPr>
            <a:r>
              <a:rPr lang="lv-LV" sz="1500">
                <a:solidFill>
                  <a:schemeClr val="dk1"/>
                </a:solidFill>
                <a:latin typeface="Raleway"/>
                <a:ea typeface="Raleway"/>
                <a:cs typeface="Raleway"/>
                <a:sym typeface="Raleway"/>
              </a:rPr>
              <a:t>By incorporating drama intraining, </a:t>
            </a:r>
            <a:br>
              <a:rPr lang="lv-LV" sz="1500">
                <a:solidFill>
                  <a:schemeClr val="dk1"/>
                </a:solidFill>
                <a:latin typeface="Raleway"/>
                <a:ea typeface="Raleway"/>
                <a:cs typeface="Raleway"/>
                <a:sym typeface="Raleway"/>
              </a:rPr>
            </a:br>
            <a:r>
              <a:rPr lang="lv-LV" sz="1500">
                <a:solidFill>
                  <a:schemeClr val="dk1"/>
                </a:solidFill>
                <a:latin typeface="Raleway"/>
                <a:ea typeface="Raleway"/>
                <a:cs typeface="Raleway"/>
                <a:sym typeface="Raleway"/>
              </a:rPr>
              <a:t>you can create a fun and engaging learning experience that encourages players to think creatively and critically about </a:t>
            </a:r>
            <a:r>
              <a:rPr b="1" lang="lv-LV" sz="1500">
                <a:solidFill>
                  <a:schemeClr val="dk1"/>
                </a:solidFill>
                <a:latin typeface="Raleway"/>
                <a:ea typeface="Raleway"/>
                <a:cs typeface="Raleway"/>
                <a:sym typeface="Raleway"/>
              </a:rPr>
              <a:t>workplace violence prevention and management. </a:t>
            </a:r>
            <a:endParaRPr b="1" sz="1500">
              <a:solidFill>
                <a:schemeClr val="dk1"/>
              </a:solidFill>
              <a:latin typeface="Raleway"/>
              <a:ea typeface="Raleway"/>
              <a:cs typeface="Raleway"/>
              <a:sym typeface="Raleway"/>
            </a:endParaRPr>
          </a:p>
          <a:p>
            <a:pPr indent="0" lvl="0" marL="133350" rtl="0" algn="l">
              <a:lnSpc>
                <a:spcPct val="115000"/>
              </a:lnSpc>
              <a:spcBef>
                <a:spcPts val="0"/>
              </a:spcBef>
              <a:spcAft>
                <a:spcPts val="0"/>
              </a:spcAft>
              <a:buSzPts val="1500"/>
              <a:buNone/>
            </a:pPr>
            <a:r>
              <a:t/>
            </a:r>
            <a:endParaRPr sz="1500">
              <a:solidFill>
                <a:schemeClr val="dk1"/>
              </a:solidFill>
              <a:latin typeface="Raleway"/>
              <a:ea typeface="Raleway"/>
              <a:cs typeface="Raleway"/>
              <a:sym typeface="Raleway"/>
            </a:endParaRPr>
          </a:p>
          <a:p>
            <a:pPr indent="0" lvl="0" marL="133350" rtl="0" algn="l">
              <a:lnSpc>
                <a:spcPct val="115000"/>
              </a:lnSpc>
              <a:spcBef>
                <a:spcPts val="0"/>
              </a:spcBef>
              <a:spcAft>
                <a:spcPts val="0"/>
              </a:spcAft>
              <a:buSzPts val="1500"/>
              <a:buNone/>
            </a:pPr>
            <a:r>
              <a:rPr lang="lv-LV" sz="1500">
                <a:solidFill>
                  <a:schemeClr val="dk1"/>
                </a:solidFill>
                <a:latin typeface="Raleway"/>
                <a:ea typeface="Raleway"/>
                <a:cs typeface="Raleway"/>
                <a:sym typeface="Raleway"/>
              </a:rPr>
              <a:t>Additionally, by working in small groups, players can </a:t>
            </a:r>
            <a:r>
              <a:rPr b="1" lang="lv-LV" sz="1500">
                <a:solidFill>
                  <a:schemeClr val="dk1"/>
                </a:solidFill>
                <a:latin typeface="Raleway"/>
                <a:ea typeface="Raleway"/>
                <a:cs typeface="Raleway"/>
                <a:sym typeface="Raleway"/>
              </a:rPr>
              <a:t>practice teamwork and collaboration</a:t>
            </a:r>
            <a:r>
              <a:rPr lang="lv-LV" sz="1500">
                <a:solidFill>
                  <a:schemeClr val="dk1"/>
                </a:solidFill>
                <a:latin typeface="Raleway"/>
                <a:ea typeface="Raleway"/>
                <a:cs typeface="Raleway"/>
                <a:sym typeface="Raleway"/>
              </a:rPr>
              <a:t>, while also gaining confidence in their ability to address challenging workplace situations.</a:t>
            </a:r>
            <a:endParaRPr sz="1500">
              <a:solidFill>
                <a:schemeClr val="dk1"/>
              </a:solidFill>
              <a:latin typeface="Raleway"/>
              <a:ea typeface="Raleway"/>
              <a:cs typeface="Raleway"/>
              <a:sym typeface="Raleway"/>
            </a:endParaRPr>
          </a:p>
        </p:txBody>
      </p:sp>
      <p:grpSp>
        <p:nvGrpSpPr>
          <p:cNvPr id="1709" name="Google Shape;1709;g2523351e7b7_47_102"/>
          <p:cNvGrpSpPr/>
          <p:nvPr/>
        </p:nvGrpSpPr>
        <p:grpSpPr>
          <a:xfrm>
            <a:off x="589776" y="3301626"/>
            <a:ext cx="290375" cy="321600"/>
            <a:chOff x="534501" y="3018201"/>
            <a:chExt cx="290375" cy="321600"/>
          </a:xfrm>
        </p:grpSpPr>
        <p:sp>
          <p:nvSpPr>
            <p:cNvPr id="1710" name="Google Shape;1710;g2523351e7b7_47_102"/>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1" name="Google Shape;1711;g2523351e7b7_47_102"/>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12" name="Google Shape;1712;g2523351e7b7_47_102"/>
          <p:cNvSpPr txBox="1"/>
          <p:nvPr/>
        </p:nvSpPr>
        <p:spPr>
          <a:xfrm>
            <a:off x="589775" y="505025"/>
            <a:ext cx="3000000" cy="4893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2000"/>
              </a:spcBef>
              <a:spcAft>
                <a:spcPts val="0"/>
              </a:spcAft>
              <a:buNone/>
            </a:pPr>
            <a:r>
              <a:rPr b="1" lang="lv-LV" sz="2200">
                <a:solidFill>
                  <a:srgbClr val="2B3E85"/>
                </a:solidFill>
                <a:latin typeface="Raleway"/>
                <a:ea typeface="Raleway"/>
                <a:cs typeface="Raleway"/>
                <a:sym typeface="Raleway"/>
              </a:rPr>
              <a:t>7. </a:t>
            </a:r>
            <a:r>
              <a:rPr b="1" lang="lv-LV" sz="1900">
                <a:solidFill>
                  <a:srgbClr val="2B3E85"/>
                </a:solidFill>
                <a:latin typeface="Raleway"/>
                <a:ea typeface="Raleway"/>
                <a:cs typeface="Raleway"/>
                <a:sym typeface="Raleway"/>
              </a:rPr>
              <a:t>Module</a:t>
            </a:r>
            <a:endParaRPr/>
          </a:p>
        </p:txBody>
      </p:sp>
      <p:sp>
        <p:nvSpPr>
          <p:cNvPr id="1713" name="Google Shape;1713;g2523351e7b7_47_102"/>
          <p:cNvSpPr/>
          <p:nvPr/>
        </p:nvSpPr>
        <p:spPr>
          <a:xfrm>
            <a:off x="6186207" y="2360494"/>
            <a:ext cx="2374200" cy="2052300"/>
          </a:xfrm>
          <a:prstGeom prst="wedgeEllipseCallout">
            <a:avLst>
              <a:gd fmla="val -34446" name="adj1"/>
              <a:gd fmla="val 55960" name="adj2"/>
            </a:avLst>
          </a:prstGeom>
          <a:solidFill>
            <a:srgbClr val="1EAEAE">
              <a:alpha val="17610"/>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4" name="Google Shape;1714;g2523351e7b7_47_102"/>
          <p:cNvSpPr/>
          <p:nvPr/>
        </p:nvSpPr>
        <p:spPr>
          <a:xfrm>
            <a:off x="5521472" y="1902225"/>
            <a:ext cx="1098900" cy="1022700"/>
          </a:xfrm>
          <a:prstGeom prst="wedgeEllipseCallout">
            <a:avLst>
              <a:gd fmla="val 37986" name="adj1"/>
              <a:gd fmla="val 54670" name="adj2"/>
            </a:avLst>
          </a:prstGeom>
          <a:solidFill>
            <a:srgbClr val="1EAEAE">
              <a:alpha val="49060"/>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5" name="Google Shape;1715;g2523351e7b7_47_102"/>
          <p:cNvSpPr/>
          <p:nvPr/>
        </p:nvSpPr>
        <p:spPr>
          <a:xfrm>
            <a:off x="5483200" y="1949936"/>
            <a:ext cx="1098900" cy="1022700"/>
          </a:xfrm>
          <a:prstGeom prst="wedgeEllipseCallout">
            <a:avLst>
              <a:gd fmla="val 37986" name="adj1"/>
              <a:gd fmla="val 5467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6" name="Google Shape;1716;g2523351e7b7_47_102"/>
          <p:cNvSpPr/>
          <p:nvPr/>
        </p:nvSpPr>
        <p:spPr>
          <a:xfrm rot="449369">
            <a:off x="6185147" y="2312977"/>
            <a:ext cx="2322312" cy="2050862"/>
          </a:xfrm>
          <a:prstGeom prst="wedgeEllipseCallout">
            <a:avLst>
              <a:gd fmla="val -34446" name="adj1"/>
              <a:gd fmla="val 5596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717" name="Google Shape;1717;g2523351e7b7_47_102"/>
          <p:cNvPicPr preferRelativeResize="0"/>
          <p:nvPr/>
        </p:nvPicPr>
        <p:blipFill rotWithShape="1">
          <a:blip r:embed="rId4">
            <a:alphaModFix/>
          </a:blip>
          <a:srcRect b="0" l="13874" r="1264" t="0"/>
          <a:stretch/>
        </p:blipFill>
        <p:spPr>
          <a:xfrm rot="-5400000">
            <a:off x="6878638" y="3339562"/>
            <a:ext cx="2365500" cy="1217325"/>
          </a:xfrm>
          <a:prstGeom prst="rect">
            <a:avLst/>
          </a:prstGeom>
          <a:noFill/>
          <a:ln>
            <a:noFill/>
          </a:ln>
        </p:spPr>
      </p:pic>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21" name="Shape 1721"/>
        <p:cNvGrpSpPr/>
        <p:nvPr/>
      </p:nvGrpSpPr>
      <p:grpSpPr>
        <a:xfrm>
          <a:off x="0" y="0"/>
          <a:ext cx="0" cy="0"/>
          <a:chOff x="0" y="0"/>
          <a:chExt cx="0" cy="0"/>
        </a:xfrm>
      </p:grpSpPr>
      <p:sp>
        <p:nvSpPr>
          <p:cNvPr id="1722" name="Google Shape;1722;g2523351e7b7_47_117"/>
          <p:cNvSpPr txBox="1"/>
          <p:nvPr/>
        </p:nvSpPr>
        <p:spPr>
          <a:xfrm>
            <a:off x="688300" y="1452425"/>
            <a:ext cx="3861000" cy="538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lv-LV" sz="2300">
                <a:solidFill>
                  <a:srgbClr val="6689BA"/>
                </a:solidFill>
                <a:latin typeface="Raleway"/>
                <a:ea typeface="Raleway"/>
                <a:cs typeface="Raleway"/>
                <a:sym typeface="Raleway"/>
              </a:rPr>
              <a:t>Questions after the game</a:t>
            </a:r>
            <a:endParaRPr b="1" sz="2300">
              <a:solidFill>
                <a:srgbClr val="6689BA"/>
              </a:solidFill>
            </a:endParaRPr>
          </a:p>
        </p:txBody>
      </p:sp>
      <p:grpSp>
        <p:nvGrpSpPr>
          <p:cNvPr id="1723" name="Google Shape;1723;g2523351e7b7_47_117"/>
          <p:cNvGrpSpPr/>
          <p:nvPr/>
        </p:nvGrpSpPr>
        <p:grpSpPr>
          <a:xfrm>
            <a:off x="231575" y="1977300"/>
            <a:ext cx="8516075" cy="2701200"/>
            <a:chOff x="231575" y="1828250"/>
            <a:chExt cx="8516075" cy="2701200"/>
          </a:xfrm>
        </p:grpSpPr>
        <p:sp>
          <p:nvSpPr>
            <p:cNvPr id="1724" name="Google Shape;1724;g2523351e7b7_47_117"/>
            <p:cNvSpPr txBox="1"/>
            <p:nvPr/>
          </p:nvSpPr>
          <p:spPr>
            <a:xfrm>
              <a:off x="231575" y="1828250"/>
              <a:ext cx="4123500" cy="2701200"/>
            </a:xfrm>
            <a:prstGeom prst="rect">
              <a:avLst/>
            </a:prstGeom>
            <a:noFill/>
            <a:ln>
              <a:noFill/>
            </a:ln>
          </p:spPr>
          <p:txBody>
            <a:bodyPr anchorCtr="0" anchor="t" bIns="91425" lIns="91425" spcFirstLastPara="1" rIns="91425" wrap="square" tIns="91425">
              <a:spAutoFit/>
            </a:bodyPr>
            <a:lstStyle/>
            <a:p>
              <a:pPr indent="-323850" lvl="0" marL="457200" rtl="0" algn="l">
                <a:lnSpc>
                  <a:spcPct val="90000"/>
                </a:lnSpc>
                <a:spcBef>
                  <a:spcPts val="900"/>
                </a:spcBef>
                <a:spcAft>
                  <a:spcPts val="0"/>
                </a:spcAft>
                <a:buClr>
                  <a:srgbClr val="6689BA"/>
                </a:buClr>
                <a:buSzPts val="1500"/>
                <a:buFont typeface="Raleway"/>
                <a:buAutoNum type="arabicPeriod"/>
              </a:pPr>
              <a:r>
                <a:rPr lang="lv-LV" sz="1500">
                  <a:solidFill>
                    <a:schemeClr val="dk1"/>
                  </a:solidFill>
                  <a:latin typeface="Raleway"/>
                  <a:ea typeface="Raleway"/>
                  <a:cs typeface="Raleway"/>
                  <a:sym typeface="Raleway"/>
                </a:rPr>
                <a:t>Which prevention and management strategies did you find most effective during the game? Why?</a:t>
              </a:r>
              <a:endParaRPr sz="1500">
                <a:solidFill>
                  <a:schemeClr val="dk1"/>
                </a:solidFill>
                <a:latin typeface="Raleway"/>
                <a:ea typeface="Raleway"/>
                <a:cs typeface="Raleway"/>
                <a:sym typeface="Raleway"/>
              </a:endParaRPr>
            </a:p>
            <a:p>
              <a:pPr indent="-323850" lvl="0" marL="457200" rtl="0" algn="l">
                <a:lnSpc>
                  <a:spcPct val="90000"/>
                </a:lnSpc>
                <a:spcBef>
                  <a:spcPts val="900"/>
                </a:spcBef>
                <a:spcAft>
                  <a:spcPts val="0"/>
                </a:spcAft>
                <a:buClr>
                  <a:srgbClr val="6689BA"/>
                </a:buClr>
                <a:buSzPts val="1500"/>
                <a:buFont typeface="Raleway"/>
                <a:buAutoNum type="arabicPeriod"/>
              </a:pPr>
              <a:r>
                <a:rPr lang="lv-LV" sz="1500">
                  <a:solidFill>
                    <a:schemeClr val="dk1"/>
                  </a:solidFill>
                  <a:latin typeface="Raleway"/>
                  <a:ea typeface="Raleway"/>
                  <a:cs typeface="Raleway"/>
                  <a:sym typeface="Raleway"/>
                </a:rPr>
                <a:t>How do you think the implementation of these strategies can contribute to a safer and more inclusive work environment?</a:t>
              </a:r>
              <a:endParaRPr sz="1500">
                <a:solidFill>
                  <a:schemeClr val="dk1"/>
                </a:solidFill>
                <a:latin typeface="Raleway"/>
                <a:ea typeface="Raleway"/>
                <a:cs typeface="Raleway"/>
                <a:sym typeface="Raleway"/>
              </a:endParaRPr>
            </a:p>
            <a:p>
              <a:pPr indent="-323850" lvl="0" marL="457200" rtl="0" algn="l">
                <a:lnSpc>
                  <a:spcPct val="90000"/>
                </a:lnSpc>
                <a:spcBef>
                  <a:spcPts val="900"/>
                </a:spcBef>
                <a:spcAft>
                  <a:spcPts val="0"/>
                </a:spcAft>
                <a:buClr>
                  <a:srgbClr val="6689BA"/>
                </a:buClr>
                <a:buSzPts val="1500"/>
                <a:buFont typeface="Raleway"/>
                <a:buAutoNum type="arabicPeriod"/>
              </a:pPr>
              <a:r>
                <a:rPr lang="lv-LV" sz="1500">
                  <a:solidFill>
                    <a:schemeClr val="dk1"/>
                  </a:solidFill>
                  <a:latin typeface="Raleway"/>
                  <a:ea typeface="Raleway"/>
                  <a:cs typeface="Raleway"/>
                  <a:sym typeface="Raleway"/>
                </a:rPr>
                <a:t>Were there any prevention or management strategies that you found particularly challenging to apply during the game? How can they be improved?</a:t>
              </a:r>
              <a:endParaRPr sz="1500">
                <a:solidFill>
                  <a:schemeClr val="dk1"/>
                </a:solidFill>
                <a:latin typeface="Raleway"/>
                <a:ea typeface="Raleway"/>
                <a:cs typeface="Raleway"/>
                <a:sym typeface="Raleway"/>
              </a:endParaRPr>
            </a:p>
          </p:txBody>
        </p:sp>
        <p:sp>
          <p:nvSpPr>
            <p:cNvPr id="1725" name="Google Shape;1725;g2523351e7b7_47_117"/>
            <p:cNvSpPr txBox="1"/>
            <p:nvPr/>
          </p:nvSpPr>
          <p:spPr>
            <a:xfrm>
              <a:off x="4755550" y="1839800"/>
              <a:ext cx="3992100" cy="2678100"/>
            </a:xfrm>
            <a:prstGeom prst="rect">
              <a:avLst/>
            </a:prstGeom>
            <a:noFill/>
            <a:ln>
              <a:noFill/>
            </a:ln>
          </p:spPr>
          <p:txBody>
            <a:bodyPr anchorCtr="0" anchor="t" bIns="91425" lIns="91425" spcFirstLastPara="1" rIns="91425" wrap="square" tIns="91425">
              <a:spAutoFit/>
            </a:bodyPr>
            <a:lstStyle/>
            <a:p>
              <a:pPr indent="-323850" lvl="0" marL="457200" rtl="0" algn="l">
                <a:lnSpc>
                  <a:spcPct val="90000"/>
                </a:lnSpc>
                <a:spcBef>
                  <a:spcPts val="900"/>
                </a:spcBef>
                <a:spcAft>
                  <a:spcPts val="0"/>
                </a:spcAft>
                <a:buClr>
                  <a:srgbClr val="6689BA"/>
                </a:buClr>
                <a:buSzPts val="1500"/>
                <a:buFont typeface="Raleway"/>
                <a:buAutoNum type="arabicPeriod" startAt="4"/>
              </a:pPr>
              <a:r>
                <a:rPr lang="lv-LV" sz="1500">
                  <a:solidFill>
                    <a:schemeClr val="dk1"/>
                  </a:solidFill>
                  <a:latin typeface="Raleway"/>
                  <a:ea typeface="Raleway"/>
                  <a:cs typeface="Raleway"/>
                  <a:sym typeface="Raleway"/>
                </a:rPr>
                <a:t>Which strategies do you think are most relevant or applicable to your workplace? And most challenging?</a:t>
              </a:r>
              <a:br>
                <a:rPr lang="lv-LV" sz="1500">
                  <a:solidFill>
                    <a:schemeClr val="dk1"/>
                  </a:solidFill>
                  <a:latin typeface="Raleway"/>
                  <a:ea typeface="Raleway"/>
                  <a:cs typeface="Raleway"/>
                  <a:sym typeface="Raleway"/>
                </a:rPr>
              </a:br>
              <a:endParaRPr sz="1500">
                <a:solidFill>
                  <a:schemeClr val="dk1"/>
                </a:solidFill>
                <a:latin typeface="Raleway"/>
                <a:ea typeface="Raleway"/>
                <a:cs typeface="Raleway"/>
                <a:sym typeface="Raleway"/>
              </a:endParaRPr>
            </a:p>
            <a:p>
              <a:pPr indent="-323850" lvl="0" marL="457200" rtl="0" algn="l">
                <a:lnSpc>
                  <a:spcPct val="90000"/>
                </a:lnSpc>
                <a:spcBef>
                  <a:spcPts val="0"/>
                </a:spcBef>
                <a:spcAft>
                  <a:spcPts val="0"/>
                </a:spcAft>
                <a:buClr>
                  <a:srgbClr val="6689BA"/>
                </a:buClr>
                <a:buSzPts val="1500"/>
                <a:buFont typeface="Raleway"/>
                <a:buAutoNum type="arabicPeriod" startAt="4"/>
              </a:pPr>
              <a:r>
                <a:rPr lang="lv-LV" sz="1500">
                  <a:solidFill>
                    <a:schemeClr val="dk1"/>
                  </a:solidFill>
                  <a:latin typeface="Raleway"/>
                  <a:ea typeface="Raleway"/>
                  <a:cs typeface="Raleway"/>
                  <a:sym typeface="Raleway"/>
                </a:rPr>
                <a:t>How do you plan to integrate the prevention and management strategies into daily work routine?</a:t>
              </a:r>
              <a:br>
                <a:rPr lang="lv-LV" sz="1500">
                  <a:solidFill>
                    <a:schemeClr val="dk1"/>
                  </a:solidFill>
                  <a:latin typeface="Raleway"/>
                  <a:ea typeface="Raleway"/>
                  <a:cs typeface="Raleway"/>
                  <a:sym typeface="Raleway"/>
                </a:rPr>
              </a:br>
              <a:endParaRPr sz="1500">
                <a:solidFill>
                  <a:schemeClr val="dk1"/>
                </a:solidFill>
                <a:latin typeface="Raleway"/>
                <a:ea typeface="Raleway"/>
                <a:cs typeface="Raleway"/>
                <a:sym typeface="Raleway"/>
              </a:endParaRPr>
            </a:p>
            <a:p>
              <a:pPr indent="-323850" lvl="0" marL="457200" rtl="0" algn="l">
                <a:lnSpc>
                  <a:spcPct val="90000"/>
                </a:lnSpc>
                <a:spcBef>
                  <a:spcPts val="0"/>
                </a:spcBef>
                <a:spcAft>
                  <a:spcPts val="0"/>
                </a:spcAft>
                <a:buClr>
                  <a:srgbClr val="6689BA"/>
                </a:buClr>
                <a:buSzPts val="1500"/>
                <a:buFont typeface="Raleway"/>
                <a:buAutoNum type="arabicPeriod" startAt="4"/>
              </a:pPr>
              <a:r>
                <a:rPr lang="lv-LV" sz="1500">
                  <a:solidFill>
                    <a:schemeClr val="dk1"/>
                  </a:solidFill>
                  <a:latin typeface="Raleway"/>
                  <a:ea typeface="Raleway"/>
                  <a:cs typeface="Raleway"/>
                  <a:sym typeface="Raleway"/>
                </a:rPr>
                <a:t>What role do you think employees at different levels within the organization play in the prevention and management of workplace violence?</a:t>
              </a:r>
              <a:endParaRPr sz="1500">
                <a:solidFill>
                  <a:schemeClr val="dk1"/>
                </a:solidFill>
                <a:latin typeface="Raleway"/>
                <a:ea typeface="Raleway"/>
                <a:cs typeface="Raleway"/>
                <a:sym typeface="Raleway"/>
              </a:endParaRPr>
            </a:p>
          </p:txBody>
        </p:sp>
      </p:grpSp>
      <p:pic>
        <p:nvPicPr>
          <p:cNvPr id="1726" name="Google Shape;1726;g2523351e7b7_47_117"/>
          <p:cNvPicPr preferRelativeResize="0"/>
          <p:nvPr/>
        </p:nvPicPr>
        <p:blipFill rotWithShape="1">
          <a:blip r:embed="rId3">
            <a:alphaModFix/>
          </a:blip>
          <a:srcRect b="0" l="0" r="0" t="0"/>
          <a:stretch/>
        </p:blipFill>
        <p:spPr>
          <a:xfrm>
            <a:off x="0" y="-3850"/>
            <a:ext cx="9144001" cy="1392975"/>
          </a:xfrm>
          <a:prstGeom prst="rect">
            <a:avLst/>
          </a:prstGeom>
          <a:noFill/>
          <a:ln>
            <a:noFill/>
          </a:ln>
        </p:spPr>
      </p:pic>
      <p:sp>
        <p:nvSpPr>
          <p:cNvPr id="1727" name="Google Shape;1727;g2523351e7b7_47_117"/>
          <p:cNvSpPr txBox="1"/>
          <p:nvPr/>
        </p:nvSpPr>
        <p:spPr>
          <a:xfrm>
            <a:off x="712975" y="765725"/>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None/>
            </a:pPr>
            <a:r>
              <a:rPr b="1" lang="lv-LV" sz="2400">
                <a:solidFill>
                  <a:srgbClr val="FFFFFF"/>
                </a:solidFill>
                <a:latin typeface="Raleway"/>
                <a:ea typeface="Raleway"/>
                <a:cs typeface="Raleway"/>
                <a:sym typeface="Raleway"/>
              </a:rPr>
              <a:t>Prevention and management strategies</a:t>
            </a:r>
            <a:endParaRPr b="1" sz="2000">
              <a:solidFill>
                <a:srgbClr val="FFFFFF"/>
              </a:solidFill>
              <a:latin typeface="Raleway"/>
              <a:ea typeface="Raleway"/>
              <a:cs typeface="Raleway"/>
              <a:sym typeface="Raleway"/>
            </a:endParaRPr>
          </a:p>
          <a:p>
            <a:pPr indent="0" lvl="0" marL="0" marR="0" rtl="0" algn="l">
              <a:lnSpc>
                <a:spcPct val="85000"/>
              </a:lnSpc>
              <a:spcBef>
                <a:spcPts val="0"/>
              </a:spcBef>
              <a:spcAft>
                <a:spcPts val="0"/>
              </a:spcAft>
              <a:buNone/>
            </a:pPr>
            <a:r>
              <a:t/>
            </a:r>
            <a:endParaRPr b="1" sz="2500">
              <a:solidFill>
                <a:srgbClr val="FFFFFF"/>
              </a:solidFill>
              <a:latin typeface="Raleway"/>
              <a:ea typeface="Raleway"/>
              <a:cs typeface="Raleway"/>
              <a:sym typeface="Raleway"/>
            </a:endParaRPr>
          </a:p>
        </p:txBody>
      </p:sp>
      <p:sp>
        <p:nvSpPr>
          <p:cNvPr id="1728" name="Google Shape;1728;g2523351e7b7_47_117"/>
          <p:cNvSpPr txBox="1"/>
          <p:nvPr/>
        </p:nvSpPr>
        <p:spPr>
          <a:xfrm>
            <a:off x="437375" y="428825"/>
            <a:ext cx="3000000" cy="4893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2000"/>
              </a:spcBef>
              <a:spcAft>
                <a:spcPts val="0"/>
              </a:spcAft>
              <a:buNone/>
            </a:pPr>
            <a:r>
              <a:rPr b="1" lang="lv-LV" sz="2200">
                <a:solidFill>
                  <a:srgbClr val="2B3E85"/>
                </a:solidFill>
                <a:latin typeface="Raleway"/>
                <a:ea typeface="Raleway"/>
                <a:cs typeface="Raleway"/>
                <a:sym typeface="Raleway"/>
              </a:rPr>
              <a:t>7. </a:t>
            </a:r>
            <a:r>
              <a:rPr b="1" lang="lv-LV" sz="1900">
                <a:solidFill>
                  <a:srgbClr val="2B3E85"/>
                </a:solidFill>
                <a:latin typeface="Raleway"/>
                <a:ea typeface="Raleway"/>
                <a:cs typeface="Raleway"/>
                <a:sym typeface="Raleway"/>
              </a:rPr>
              <a:t>Module</a:t>
            </a:r>
            <a:endParaRPr/>
          </a:p>
        </p:txBody>
      </p:sp>
      <p:pic>
        <p:nvPicPr>
          <p:cNvPr id="1729" name="Google Shape;1729;g2523351e7b7_47_117"/>
          <p:cNvPicPr preferRelativeResize="0"/>
          <p:nvPr/>
        </p:nvPicPr>
        <p:blipFill rotWithShape="1">
          <a:blip r:embed="rId4">
            <a:alphaModFix/>
          </a:blip>
          <a:srcRect b="0" l="13874" r="8092" t="0"/>
          <a:stretch/>
        </p:blipFill>
        <p:spPr>
          <a:xfrm>
            <a:off x="6968774" y="482550"/>
            <a:ext cx="2175225" cy="1217350"/>
          </a:xfrm>
          <a:prstGeom prst="rect">
            <a:avLst/>
          </a:prstGeom>
          <a:noFill/>
          <a:ln>
            <a:noFill/>
          </a:ln>
        </p:spPr>
      </p:pic>
    </p:spTree>
  </p:cSld>
  <p:clrMapOvr>
    <a:masterClrMapping/>
  </p:clrMapOvr>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33" name="Shape 1733"/>
        <p:cNvGrpSpPr/>
        <p:nvPr/>
      </p:nvGrpSpPr>
      <p:grpSpPr>
        <a:xfrm>
          <a:off x="0" y="0"/>
          <a:ext cx="0" cy="0"/>
          <a:chOff x="0" y="0"/>
          <a:chExt cx="0" cy="0"/>
        </a:xfrm>
      </p:grpSpPr>
      <p:sp>
        <p:nvSpPr>
          <p:cNvPr id="1734" name="Google Shape;1734;g2523351e7b7_47_128"/>
          <p:cNvSpPr txBox="1"/>
          <p:nvPr/>
        </p:nvSpPr>
        <p:spPr>
          <a:xfrm>
            <a:off x="840700" y="1703825"/>
            <a:ext cx="3861000" cy="538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lv-LV" sz="2300">
                <a:solidFill>
                  <a:srgbClr val="6689BA"/>
                </a:solidFill>
                <a:latin typeface="Raleway"/>
                <a:ea typeface="Raleway"/>
                <a:cs typeface="Raleway"/>
                <a:sym typeface="Raleway"/>
              </a:rPr>
              <a:t>Questions after the game</a:t>
            </a:r>
            <a:endParaRPr b="1" sz="2300">
              <a:solidFill>
                <a:srgbClr val="6689BA"/>
              </a:solidFill>
            </a:endParaRPr>
          </a:p>
        </p:txBody>
      </p:sp>
      <p:grpSp>
        <p:nvGrpSpPr>
          <p:cNvPr id="1735" name="Google Shape;1735;g2523351e7b7_47_128"/>
          <p:cNvGrpSpPr/>
          <p:nvPr/>
        </p:nvGrpSpPr>
        <p:grpSpPr>
          <a:xfrm>
            <a:off x="383975" y="2228700"/>
            <a:ext cx="8351250" cy="2170200"/>
            <a:chOff x="231575" y="1828250"/>
            <a:chExt cx="8351250" cy="2170200"/>
          </a:xfrm>
        </p:grpSpPr>
        <p:sp>
          <p:nvSpPr>
            <p:cNvPr id="1736" name="Google Shape;1736;g2523351e7b7_47_128"/>
            <p:cNvSpPr txBox="1"/>
            <p:nvPr/>
          </p:nvSpPr>
          <p:spPr>
            <a:xfrm>
              <a:off x="231575" y="1828250"/>
              <a:ext cx="4317600" cy="2170200"/>
            </a:xfrm>
            <a:prstGeom prst="rect">
              <a:avLst/>
            </a:prstGeom>
            <a:noFill/>
            <a:ln>
              <a:noFill/>
            </a:ln>
          </p:spPr>
          <p:txBody>
            <a:bodyPr anchorCtr="0" anchor="t" bIns="91425" lIns="91425" spcFirstLastPara="1" rIns="91425" wrap="square" tIns="91425">
              <a:spAutoFit/>
            </a:bodyPr>
            <a:lstStyle/>
            <a:p>
              <a:pPr indent="-323850" lvl="0" marL="457200" rtl="0" algn="l">
                <a:lnSpc>
                  <a:spcPct val="90000"/>
                </a:lnSpc>
                <a:spcBef>
                  <a:spcPts val="900"/>
                </a:spcBef>
                <a:spcAft>
                  <a:spcPts val="0"/>
                </a:spcAft>
                <a:buClr>
                  <a:srgbClr val="6689BA"/>
                </a:buClr>
                <a:buSzPts val="1500"/>
                <a:buFont typeface="Raleway"/>
                <a:buAutoNum type="arabicPeriod"/>
              </a:pPr>
              <a:r>
                <a:rPr lang="lv-LV" sz="1500">
                  <a:solidFill>
                    <a:schemeClr val="dk1"/>
                  </a:solidFill>
                  <a:latin typeface="Raleway"/>
                  <a:ea typeface="Raleway"/>
                  <a:cs typeface="Raleway"/>
                  <a:sym typeface="Raleway"/>
                </a:rPr>
                <a:t>Can you describe any personal experiences or observations related to the prevention or management strategies discussed in the game?</a:t>
              </a:r>
              <a:endParaRPr sz="1500">
                <a:solidFill>
                  <a:schemeClr val="dk1"/>
                </a:solidFill>
                <a:latin typeface="Raleway"/>
                <a:ea typeface="Raleway"/>
                <a:cs typeface="Raleway"/>
                <a:sym typeface="Raleway"/>
              </a:endParaRPr>
            </a:p>
            <a:p>
              <a:pPr indent="-323850" lvl="0" marL="457200" rtl="0" algn="l">
                <a:lnSpc>
                  <a:spcPct val="90000"/>
                </a:lnSpc>
                <a:spcBef>
                  <a:spcPts val="900"/>
                </a:spcBef>
                <a:spcAft>
                  <a:spcPts val="0"/>
                </a:spcAft>
                <a:buClr>
                  <a:srgbClr val="6689BA"/>
                </a:buClr>
                <a:buSzPts val="1500"/>
                <a:buFont typeface="Raleway"/>
                <a:buAutoNum type="arabicPeriod"/>
              </a:pPr>
              <a:r>
                <a:rPr lang="lv-LV" sz="1500">
                  <a:solidFill>
                    <a:schemeClr val="dk1"/>
                  </a:solidFill>
                  <a:latin typeface="Raleway"/>
                  <a:ea typeface="Raleway"/>
                  <a:cs typeface="Raleway"/>
                  <a:sym typeface="Raleway"/>
                </a:rPr>
                <a:t>How do you think the game has influenced your understanding of the importance of prevention and management strategies in combating occupational violence?</a:t>
              </a:r>
              <a:endParaRPr sz="1500">
                <a:solidFill>
                  <a:schemeClr val="dk1"/>
                </a:solidFill>
                <a:latin typeface="Raleway"/>
                <a:ea typeface="Raleway"/>
                <a:cs typeface="Raleway"/>
                <a:sym typeface="Raleway"/>
              </a:endParaRPr>
            </a:p>
          </p:txBody>
        </p:sp>
        <p:sp>
          <p:nvSpPr>
            <p:cNvPr id="1737" name="Google Shape;1737;g2523351e7b7_47_128"/>
            <p:cNvSpPr txBox="1"/>
            <p:nvPr/>
          </p:nvSpPr>
          <p:spPr>
            <a:xfrm>
              <a:off x="4886525" y="1839800"/>
              <a:ext cx="3696300" cy="1431600"/>
            </a:xfrm>
            <a:prstGeom prst="rect">
              <a:avLst/>
            </a:prstGeom>
            <a:noFill/>
            <a:ln>
              <a:noFill/>
            </a:ln>
          </p:spPr>
          <p:txBody>
            <a:bodyPr anchorCtr="0" anchor="t" bIns="91425" lIns="91425" spcFirstLastPara="1" rIns="91425" wrap="square" tIns="91425">
              <a:spAutoFit/>
            </a:bodyPr>
            <a:lstStyle/>
            <a:p>
              <a:pPr indent="-323850" lvl="0" marL="457200" rtl="0" algn="l">
                <a:lnSpc>
                  <a:spcPct val="90000"/>
                </a:lnSpc>
                <a:spcBef>
                  <a:spcPts val="900"/>
                </a:spcBef>
                <a:spcAft>
                  <a:spcPts val="0"/>
                </a:spcAft>
                <a:buClr>
                  <a:srgbClr val="6689BA"/>
                </a:buClr>
                <a:buSzPts val="1500"/>
                <a:buFont typeface="Raleway"/>
                <a:buAutoNum type="arabicPeriod" startAt="4"/>
              </a:pPr>
              <a:r>
                <a:rPr lang="lv-LV" sz="1500">
                  <a:solidFill>
                    <a:schemeClr val="dk1"/>
                  </a:solidFill>
                  <a:latin typeface="Raleway"/>
                  <a:ea typeface="Raleway"/>
                  <a:cs typeface="Raleway"/>
                  <a:sym typeface="Raleway"/>
                </a:rPr>
                <a:t>Were there any unexpected insights or realizations about prevention and management strategies and their impact on workplace violence that you gained from playing this module?</a:t>
              </a:r>
              <a:endParaRPr sz="1500">
                <a:solidFill>
                  <a:schemeClr val="dk1"/>
                </a:solidFill>
                <a:latin typeface="Raleway"/>
                <a:ea typeface="Raleway"/>
                <a:cs typeface="Raleway"/>
                <a:sym typeface="Raleway"/>
              </a:endParaRPr>
            </a:p>
          </p:txBody>
        </p:sp>
      </p:grpSp>
      <p:pic>
        <p:nvPicPr>
          <p:cNvPr id="1738" name="Google Shape;1738;g2523351e7b7_47_128"/>
          <p:cNvPicPr preferRelativeResize="0"/>
          <p:nvPr/>
        </p:nvPicPr>
        <p:blipFill rotWithShape="1">
          <a:blip r:embed="rId3">
            <a:alphaModFix/>
          </a:blip>
          <a:srcRect b="0" l="0" r="0" t="0"/>
          <a:stretch/>
        </p:blipFill>
        <p:spPr>
          <a:xfrm>
            <a:off x="0" y="-3850"/>
            <a:ext cx="9144001" cy="1392975"/>
          </a:xfrm>
          <a:prstGeom prst="rect">
            <a:avLst/>
          </a:prstGeom>
          <a:noFill/>
          <a:ln>
            <a:noFill/>
          </a:ln>
        </p:spPr>
      </p:pic>
      <p:sp>
        <p:nvSpPr>
          <p:cNvPr id="1739" name="Google Shape;1739;g2523351e7b7_47_128"/>
          <p:cNvSpPr txBox="1"/>
          <p:nvPr/>
        </p:nvSpPr>
        <p:spPr>
          <a:xfrm>
            <a:off x="865375" y="765725"/>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None/>
            </a:pPr>
            <a:r>
              <a:rPr b="1" lang="lv-LV" sz="2400">
                <a:solidFill>
                  <a:srgbClr val="FFFFFF"/>
                </a:solidFill>
                <a:latin typeface="Raleway"/>
                <a:ea typeface="Raleway"/>
                <a:cs typeface="Raleway"/>
                <a:sym typeface="Raleway"/>
              </a:rPr>
              <a:t>Prevention and management strategies</a:t>
            </a:r>
            <a:endParaRPr b="1" sz="2000">
              <a:solidFill>
                <a:srgbClr val="FFFFFF"/>
              </a:solidFill>
              <a:latin typeface="Raleway"/>
              <a:ea typeface="Raleway"/>
              <a:cs typeface="Raleway"/>
              <a:sym typeface="Raleway"/>
            </a:endParaRPr>
          </a:p>
          <a:p>
            <a:pPr indent="0" lvl="0" marL="0" marR="0" rtl="0" algn="l">
              <a:lnSpc>
                <a:spcPct val="85000"/>
              </a:lnSpc>
              <a:spcBef>
                <a:spcPts val="0"/>
              </a:spcBef>
              <a:spcAft>
                <a:spcPts val="0"/>
              </a:spcAft>
              <a:buNone/>
            </a:pPr>
            <a:r>
              <a:t/>
            </a:r>
            <a:endParaRPr b="1" sz="2500">
              <a:solidFill>
                <a:srgbClr val="FFFFFF"/>
              </a:solidFill>
              <a:latin typeface="Raleway"/>
              <a:ea typeface="Raleway"/>
              <a:cs typeface="Raleway"/>
              <a:sym typeface="Raleway"/>
            </a:endParaRPr>
          </a:p>
        </p:txBody>
      </p:sp>
      <p:sp>
        <p:nvSpPr>
          <p:cNvPr id="1740" name="Google Shape;1740;g2523351e7b7_47_128"/>
          <p:cNvSpPr txBox="1"/>
          <p:nvPr/>
        </p:nvSpPr>
        <p:spPr>
          <a:xfrm>
            <a:off x="589775" y="428825"/>
            <a:ext cx="3000000" cy="4893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2000"/>
              </a:spcBef>
              <a:spcAft>
                <a:spcPts val="0"/>
              </a:spcAft>
              <a:buNone/>
            </a:pPr>
            <a:r>
              <a:rPr b="1" lang="lv-LV" sz="2200">
                <a:solidFill>
                  <a:srgbClr val="2B3E85"/>
                </a:solidFill>
                <a:latin typeface="Raleway"/>
                <a:ea typeface="Raleway"/>
                <a:cs typeface="Raleway"/>
                <a:sym typeface="Raleway"/>
              </a:rPr>
              <a:t>7. </a:t>
            </a:r>
            <a:r>
              <a:rPr b="1" lang="lv-LV" sz="1900">
                <a:solidFill>
                  <a:srgbClr val="2B3E85"/>
                </a:solidFill>
                <a:latin typeface="Raleway"/>
                <a:ea typeface="Raleway"/>
                <a:cs typeface="Raleway"/>
                <a:sym typeface="Raleway"/>
              </a:rPr>
              <a:t>Module</a:t>
            </a:r>
            <a:endParaRPr/>
          </a:p>
        </p:txBody>
      </p:sp>
      <p:pic>
        <p:nvPicPr>
          <p:cNvPr id="1741" name="Google Shape;1741;g2523351e7b7_47_128"/>
          <p:cNvPicPr preferRelativeResize="0"/>
          <p:nvPr/>
        </p:nvPicPr>
        <p:blipFill rotWithShape="1">
          <a:blip r:embed="rId4">
            <a:alphaModFix/>
          </a:blip>
          <a:srcRect b="0" l="13877" r="20848" t="0"/>
          <a:stretch/>
        </p:blipFill>
        <p:spPr>
          <a:xfrm>
            <a:off x="6634525" y="586225"/>
            <a:ext cx="2509476" cy="1678925"/>
          </a:xfrm>
          <a:prstGeom prst="rect">
            <a:avLst/>
          </a:prstGeom>
          <a:noFill/>
          <a:ln>
            <a:noFill/>
          </a:ln>
        </p:spPr>
      </p:pic>
    </p:spTree>
  </p:cSld>
  <p:clrMapOvr>
    <a:masterClrMapping/>
  </p:clrMapOvr>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5" name="Shape 1745"/>
        <p:cNvGrpSpPr/>
        <p:nvPr/>
      </p:nvGrpSpPr>
      <p:grpSpPr>
        <a:xfrm>
          <a:off x="0" y="0"/>
          <a:ext cx="0" cy="0"/>
          <a:chOff x="0" y="0"/>
          <a:chExt cx="0" cy="0"/>
        </a:xfrm>
      </p:grpSpPr>
      <p:pic>
        <p:nvPicPr>
          <p:cNvPr id="1746" name="Google Shape;1746;g2523351e7b7_52_0"/>
          <p:cNvPicPr preferRelativeResize="0"/>
          <p:nvPr/>
        </p:nvPicPr>
        <p:blipFill rotWithShape="1">
          <a:blip r:embed="rId3">
            <a:alphaModFix/>
          </a:blip>
          <a:srcRect b="0" l="0" r="10594" t="0"/>
          <a:stretch/>
        </p:blipFill>
        <p:spPr>
          <a:xfrm>
            <a:off x="0" y="1152600"/>
            <a:ext cx="9144003" cy="3990900"/>
          </a:xfrm>
          <a:prstGeom prst="rect">
            <a:avLst/>
          </a:prstGeom>
          <a:noFill/>
          <a:ln>
            <a:noFill/>
          </a:ln>
        </p:spPr>
      </p:pic>
      <p:sp>
        <p:nvSpPr>
          <p:cNvPr id="1747" name="Google Shape;1747;g2523351e7b7_52_0"/>
          <p:cNvSpPr txBox="1"/>
          <p:nvPr/>
        </p:nvSpPr>
        <p:spPr>
          <a:xfrm>
            <a:off x="827250" y="1195775"/>
            <a:ext cx="7241400" cy="2319900"/>
          </a:xfrm>
          <a:prstGeom prst="rect">
            <a:avLst/>
          </a:prstGeom>
          <a:noFill/>
          <a:ln>
            <a:noFill/>
          </a:ln>
        </p:spPr>
        <p:txBody>
          <a:bodyPr anchorCtr="0" anchor="t" bIns="91425" lIns="91425" spcFirstLastPara="1" rIns="91425" wrap="square" tIns="91425">
            <a:noAutofit/>
          </a:bodyPr>
          <a:lstStyle/>
          <a:p>
            <a:pPr indent="0" lvl="0" marL="457200" marR="0" rtl="0" algn="l">
              <a:lnSpc>
                <a:spcPct val="100000"/>
              </a:lnSpc>
              <a:spcBef>
                <a:spcPts val="0"/>
              </a:spcBef>
              <a:spcAft>
                <a:spcPts val="0"/>
              </a:spcAft>
              <a:buClr>
                <a:srgbClr val="000000"/>
              </a:buClr>
              <a:buSzPts val="4400"/>
              <a:buFont typeface="Arial"/>
              <a:buNone/>
            </a:pPr>
            <a:r>
              <a:t/>
            </a:r>
            <a:endParaRPr b="1" sz="1100"/>
          </a:p>
          <a:p>
            <a:pPr indent="0" lvl="0" marL="457200" marR="0" rtl="0" algn="l">
              <a:lnSpc>
                <a:spcPct val="90000"/>
              </a:lnSpc>
              <a:spcBef>
                <a:spcPts val="900"/>
              </a:spcBef>
              <a:spcAft>
                <a:spcPts val="0"/>
              </a:spcAft>
              <a:buClr>
                <a:srgbClr val="000000"/>
              </a:buClr>
              <a:buSzPts val="4400"/>
              <a:buFont typeface="Arial"/>
              <a:buNone/>
            </a:pPr>
            <a:r>
              <a:rPr b="1" lang="lv-LV" sz="4500">
                <a:solidFill>
                  <a:srgbClr val="2B3E85"/>
                </a:solidFill>
                <a:latin typeface="Raleway"/>
                <a:ea typeface="Raleway"/>
                <a:cs typeface="Raleway"/>
                <a:sym typeface="Raleway"/>
              </a:rPr>
              <a:t>Other big questions</a:t>
            </a:r>
            <a:r>
              <a:rPr b="1" lang="lv-LV" sz="4100">
                <a:solidFill>
                  <a:srgbClr val="2B3E85"/>
                </a:solidFill>
                <a:latin typeface="Raleway"/>
                <a:ea typeface="Raleway"/>
                <a:cs typeface="Raleway"/>
                <a:sym typeface="Raleway"/>
              </a:rPr>
              <a:t> </a:t>
            </a:r>
            <a:br>
              <a:rPr b="1" lang="lv-LV" sz="4100">
                <a:solidFill>
                  <a:srgbClr val="2B3E85"/>
                </a:solidFill>
                <a:latin typeface="Raleway"/>
                <a:ea typeface="Raleway"/>
                <a:cs typeface="Raleway"/>
                <a:sym typeface="Raleway"/>
              </a:rPr>
            </a:br>
            <a:r>
              <a:rPr b="1" lang="lv-LV" sz="3700">
                <a:solidFill>
                  <a:srgbClr val="FFFFFF"/>
                </a:solidFill>
                <a:latin typeface="Raleway"/>
                <a:ea typeface="Raleway"/>
                <a:cs typeface="Raleway"/>
                <a:sym typeface="Raleway"/>
              </a:rPr>
              <a:t>to ask to gain the insights about the game</a:t>
            </a:r>
            <a:endParaRPr b="1" sz="3700">
              <a:solidFill>
                <a:srgbClr val="FFFFFF"/>
              </a:solidFill>
              <a:latin typeface="Raleway"/>
              <a:ea typeface="Raleway"/>
              <a:cs typeface="Raleway"/>
              <a:sym typeface="Raleway"/>
            </a:endParaRPr>
          </a:p>
        </p:txBody>
      </p:sp>
      <p:pic>
        <p:nvPicPr>
          <p:cNvPr id="1748" name="Google Shape;1748;g2523351e7b7_52_0"/>
          <p:cNvPicPr preferRelativeResize="0"/>
          <p:nvPr/>
        </p:nvPicPr>
        <p:blipFill rotWithShape="1">
          <a:blip r:embed="rId4">
            <a:alphaModFix/>
          </a:blip>
          <a:srcRect b="0" l="0" r="0" t="0"/>
          <a:stretch/>
        </p:blipFill>
        <p:spPr>
          <a:xfrm>
            <a:off x="6711450" y="135150"/>
            <a:ext cx="1605250" cy="908575"/>
          </a:xfrm>
          <a:prstGeom prst="rect">
            <a:avLst/>
          </a:prstGeom>
          <a:noFill/>
          <a:ln>
            <a:noFill/>
          </a:ln>
        </p:spPr>
      </p:pic>
      <p:pic>
        <p:nvPicPr>
          <p:cNvPr id="1749" name="Google Shape;1749;g2523351e7b7_52_0"/>
          <p:cNvPicPr preferRelativeResize="0"/>
          <p:nvPr/>
        </p:nvPicPr>
        <p:blipFill rotWithShape="1">
          <a:blip r:embed="rId5">
            <a:alphaModFix/>
          </a:blip>
          <a:srcRect b="0" l="0" r="0" t="0"/>
          <a:stretch/>
        </p:blipFill>
        <p:spPr>
          <a:xfrm>
            <a:off x="772175" y="311600"/>
            <a:ext cx="1569475" cy="555675"/>
          </a:xfrm>
          <a:prstGeom prst="rect">
            <a:avLst/>
          </a:prstGeom>
          <a:noFill/>
          <a:ln>
            <a:noFill/>
          </a:ln>
        </p:spPr>
      </p:pic>
      <p:pic>
        <p:nvPicPr>
          <p:cNvPr id="1750" name="Google Shape;1750;g2523351e7b7_52_0"/>
          <p:cNvPicPr preferRelativeResize="0"/>
          <p:nvPr/>
        </p:nvPicPr>
        <p:blipFill rotWithShape="1">
          <a:blip r:embed="rId6">
            <a:alphaModFix/>
          </a:blip>
          <a:srcRect b="0" l="0" r="29378" t="-989"/>
          <a:stretch/>
        </p:blipFill>
        <p:spPr>
          <a:xfrm rot="5400000">
            <a:off x="5699050" y="1780750"/>
            <a:ext cx="1506725" cy="5194375"/>
          </a:xfrm>
          <a:prstGeom prst="rect">
            <a:avLst/>
          </a:prstGeom>
          <a:noFill/>
          <a:ln>
            <a:noFill/>
          </a:ln>
        </p:spPr>
      </p:pic>
      <p:pic>
        <p:nvPicPr>
          <p:cNvPr id="1751" name="Google Shape;1751;g2523351e7b7_52_0"/>
          <p:cNvPicPr preferRelativeResize="0"/>
          <p:nvPr/>
        </p:nvPicPr>
        <p:blipFill rotWithShape="1">
          <a:blip r:embed="rId6">
            <a:alphaModFix/>
          </a:blip>
          <a:srcRect b="0" l="17409" r="0" t="10873"/>
          <a:stretch/>
        </p:blipFill>
        <p:spPr>
          <a:xfrm rot="-5400000">
            <a:off x="1411237" y="1970363"/>
            <a:ext cx="1761900" cy="4584374"/>
          </a:xfrm>
          <a:prstGeom prst="rect">
            <a:avLst/>
          </a:prstGeom>
          <a:noFill/>
          <a:ln>
            <a:noFill/>
          </a:ln>
        </p:spPr>
      </p:pic>
      <p:pic>
        <p:nvPicPr>
          <p:cNvPr id="1752" name="Google Shape;1752;g2523351e7b7_52_0"/>
          <p:cNvPicPr preferRelativeResize="0"/>
          <p:nvPr/>
        </p:nvPicPr>
        <p:blipFill rotWithShape="1">
          <a:blip r:embed="rId7">
            <a:alphaModFix/>
          </a:blip>
          <a:srcRect b="2075" l="0" r="22964" t="0"/>
          <a:stretch/>
        </p:blipFill>
        <p:spPr>
          <a:xfrm>
            <a:off x="6855425" y="3047100"/>
            <a:ext cx="2288573" cy="2096400"/>
          </a:xfrm>
          <a:prstGeom prst="rect">
            <a:avLst/>
          </a:prstGeom>
          <a:noFill/>
          <a:ln>
            <a:noFill/>
          </a:ln>
          <a:effectLst>
            <a:outerShdw blurRad="314325" rotWithShape="0" algn="bl" dir="5940000" dist="38100">
              <a:srgbClr val="000000">
                <a:alpha val="49410"/>
              </a:srgbClr>
            </a:outerShdw>
          </a:effectLst>
        </p:spPr>
      </p:pic>
    </p:spTree>
  </p:cSld>
  <p:clrMapOvr>
    <a:masterClrMapping/>
  </p:clrMapOvr>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56" name="Shape 1756"/>
        <p:cNvGrpSpPr/>
        <p:nvPr/>
      </p:nvGrpSpPr>
      <p:grpSpPr>
        <a:xfrm>
          <a:off x="0" y="0"/>
          <a:ext cx="0" cy="0"/>
          <a:chOff x="0" y="0"/>
          <a:chExt cx="0" cy="0"/>
        </a:xfrm>
      </p:grpSpPr>
      <p:sp>
        <p:nvSpPr>
          <p:cNvPr id="1757" name="Google Shape;1757;g2523351e7b7_52_11"/>
          <p:cNvSpPr txBox="1"/>
          <p:nvPr/>
        </p:nvSpPr>
        <p:spPr>
          <a:xfrm>
            <a:off x="717800" y="1475950"/>
            <a:ext cx="4075200" cy="32325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900"/>
              </a:spcBef>
              <a:spcAft>
                <a:spcPts val="0"/>
              </a:spcAft>
              <a:buNone/>
            </a:pPr>
            <a:r>
              <a:rPr lang="lv-LV" sz="1500">
                <a:solidFill>
                  <a:schemeClr val="dk1"/>
                </a:solidFill>
                <a:latin typeface="Raleway"/>
                <a:ea typeface="Raleway"/>
                <a:cs typeface="Raleway"/>
                <a:sym typeface="Raleway"/>
              </a:rPr>
              <a:t>What challenges or barriers do you foresee in preventing and addressing workplace violence in your organization or industry?</a:t>
            </a:r>
            <a:endParaRPr sz="1500">
              <a:solidFill>
                <a:schemeClr val="dk1"/>
              </a:solidFill>
              <a:latin typeface="Raleway"/>
              <a:ea typeface="Raleway"/>
              <a:cs typeface="Raleway"/>
              <a:sym typeface="Raleway"/>
            </a:endParaRPr>
          </a:p>
          <a:p>
            <a:pPr indent="0" lvl="0" marL="0" rtl="0" algn="l">
              <a:lnSpc>
                <a:spcPct val="90000"/>
              </a:lnSpc>
              <a:spcBef>
                <a:spcPts val="900"/>
              </a:spcBef>
              <a:spcAft>
                <a:spcPts val="0"/>
              </a:spcAft>
              <a:buNone/>
            </a:pPr>
            <a:r>
              <a:rPr lang="lv-LV" sz="1500">
                <a:solidFill>
                  <a:schemeClr val="dk1"/>
                </a:solidFill>
                <a:latin typeface="Raleway"/>
                <a:ea typeface="Raleway"/>
                <a:cs typeface="Raleway"/>
                <a:sym typeface="Raleway"/>
              </a:rPr>
              <a:t>How can the insights gained from playing this game be applied to your personal and professional life going forward?</a:t>
            </a:r>
            <a:endParaRPr sz="1500">
              <a:solidFill>
                <a:schemeClr val="dk1"/>
              </a:solidFill>
              <a:latin typeface="Raleway"/>
              <a:ea typeface="Raleway"/>
              <a:cs typeface="Raleway"/>
              <a:sym typeface="Raleway"/>
            </a:endParaRPr>
          </a:p>
          <a:p>
            <a:pPr indent="0" lvl="0" marL="0" rtl="0" algn="l">
              <a:lnSpc>
                <a:spcPct val="90000"/>
              </a:lnSpc>
              <a:spcBef>
                <a:spcPts val="900"/>
              </a:spcBef>
              <a:spcAft>
                <a:spcPts val="0"/>
              </a:spcAft>
              <a:buNone/>
            </a:pPr>
            <a:r>
              <a:rPr lang="lv-LV" sz="1500">
                <a:solidFill>
                  <a:schemeClr val="dk1"/>
                </a:solidFill>
                <a:latin typeface="Raleway"/>
                <a:ea typeface="Raleway"/>
                <a:cs typeface="Raleway"/>
                <a:sym typeface="Raleway"/>
              </a:rPr>
              <a:t>How has playing this game changed your understanding of occupational violence and its impact on the workplace?</a:t>
            </a:r>
            <a:endParaRPr sz="1500">
              <a:solidFill>
                <a:schemeClr val="dk1"/>
              </a:solidFill>
              <a:latin typeface="Raleway"/>
              <a:ea typeface="Raleway"/>
              <a:cs typeface="Raleway"/>
              <a:sym typeface="Raleway"/>
            </a:endParaRPr>
          </a:p>
          <a:p>
            <a:pPr indent="0" lvl="0" marL="0" rtl="0" algn="l">
              <a:lnSpc>
                <a:spcPct val="90000"/>
              </a:lnSpc>
              <a:spcBef>
                <a:spcPts val="900"/>
              </a:spcBef>
              <a:spcAft>
                <a:spcPts val="0"/>
              </a:spcAft>
              <a:buNone/>
            </a:pPr>
            <a:r>
              <a:rPr lang="lv-LV" sz="1500">
                <a:solidFill>
                  <a:schemeClr val="dk1"/>
                </a:solidFill>
                <a:latin typeface="Raleway"/>
                <a:ea typeface="Raleway"/>
                <a:cs typeface="Raleway"/>
                <a:sym typeface="Raleway"/>
              </a:rPr>
              <a:t>What was the most valuable lesson or insight you gained from participating in the game, and how do you think it will influence your personal and professional life?</a:t>
            </a:r>
            <a:endParaRPr sz="1500">
              <a:solidFill>
                <a:schemeClr val="dk1"/>
              </a:solidFill>
              <a:latin typeface="Raleway"/>
              <a:ea typeface="Raleway"/>
              <a:cs typeface="Raleway"/>
              <a:sym typeface="Raleway"/>
            </a:endParaRPr>
          </a:p>
        </p:txBody>
      </p:sp>
      <p:sp>
        <p:nvSpPr>
          <p:cNvPr id="1758" name="Google Shape;1758;g2523351e7b7_52_11"/>
          <p:cNvSpPr txBox="1"/>
          <p:nvPr/>
        </p:nvSpPr>
        <p:spPr>
          <a:xfrm>
            <a:off x="5306200" y="1494825"/>
            <a:ext cx="3178800" cy="21702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900"/>
              </a:spcBef>
              <a:spcAft>
                <a:spcPts val="0"/>
              </a:spcAft>
              <a:buNone/>
            </a:pPr>
            <a:r>
              <a:rPr lang="lv-LV" sz="1500">
                <a:solidFill>
                  <a:schemeClr val="dk1"/>
                </a:solidFill>
                <a:latin typeface="Raleway"/>
                <a:ea typeface="Raleway"/>
                <a:cs typeface="Raleway"/>
                <a:sym typeface="Raleway"/>
              </a:rPr>
              <a:t>How do you think the game's experiential learning format contributed to your understanding of the issues and strategies discussed?</a:t>
            </a:r>
            <a:endParaRPr sz="1500">
              <a:solidFill>
                <a:schemeClr val="dk1"/>
              </a:solidFill>
              <a:latin typeface="Raleway"/>
              <a:ea typeface="Raleway"/>
              <a:cs typeface="Raleway"/>
              <a:sym typeface="Raleway"/>
            </a:endParaRPr>
          </a:p>
          <a:p>
            <a:pPr indent="0" lvl="0" marL="0" rtl="0" algn="l">
              <a:lnSpc>
                <a:spcPct val="90000"/>
              </a:lnSpc>
              <a:spcBef>
                <a:spcPts val="900"/>
              </a:spcBef>
              <a:spcAft>
                <a:spcPts val="0"/>
              </a:spcAft>
              <a:buNone/>
            </a:pPr>
            <a:r>
              <a:rPr lang="lv-LV" sz="1500">
                <a:solidFill>
                  <a:schemeClr val="dk1"/>
                </a:solidFill>
                <a:latin typeface="Raleway"/>
                <a:ea typeface="Raleway"/>
                <a:cs typeface="Raleway"/>
                <a:sym typeface="Raleway"/>
              </a:rPr>
              <a:t>Which aspects of the game did you find most engaging, and how did they enhance your learning experience?</a:t>
            </a:r>
            <a:endParaRPr sz="1500">
              <a:solidFill>
                <a:schemeClr val="dk1"/>
              </a:solidFill>
              <a:latin typeface="Raleway"/>
              <a:ea typeface="Raleway"/>
              <a:cs typeface="Raleway"/>
              <a:sym typeface="Raleway"/>
            </a:endParaRPr>
          </a:p>
        </p:txBody>
      </p:sp>
      <p:grpSp>
        <p:nvGrpSpPr>
          <p:cNvPr id="1759" name="Google Shape;1759;g2523351e7b7_52_11"/>
          <p:cNvGrpSpPr/>
          <p:nvPr/>
        </p:nvGrpSpPr>
        <p:grpSpPr>
          <a:xfrm>
            <a:off x="427426" y="1552126"/>
            <a:ext cx="290375" cy="321600"/>
            <a:chOff x="534501" y="3018201"/>
            <a:chExt cx="290375" cy="321600"/>
          </a:xfrm>
        </p:grpSpPr>
        <p:sp>
          <p:nvSpPr>
            <p:cNvPr id="1760" name="Google Shape;1760;g2523351e7b7_52_1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1" name="Google Shape;1761;g2523351e7b7_52_1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62" name="Google Shape;1762;g2523351e7b7_52_11"/>
          <p:cNvGrpSpPr/>
          <p:nvPr/>
        </p:nvGrpSpPr>
        <p:grpSpPr>
          <a:xfrm>
            <a:off x="427426" y="2697726"/>
            <a:ext cx="290375" cy="321600"/>
            <a:chOff x="534501" y="3018201"/>
            <a:chExt cx="290375" cy="321600"/>
          </a:xfrm>
        </p:grpSpPr>
        <p:sp>
          <p:nvSpPr>
            <p:cNvPr id="1763" name="Google Shape;1763;g2523351e7b7_52_1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4" name="Google Shape;1764;g2523351e7b7_52_1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65" name="Google Shape;1765;g2523351e7b7_52_11"/>
          <p:cNvGrpSpPr/>
          <p:nvPr/>
        </p:nvGrpSpPr>
        <p:grpSpPr>
          <a:xfrm>
            <a:off x="5016401" y="1580438"/>
            <a:ext cx="290375" cy="321600"/>
            <a:chOff x="534501" y="3018201"/>
            <a:chExt cx="290375" cy="321600"/>
          </a:xfrm>
        </p:grpSpPr>
        <p:sp>
          <p:nvSpPr>
            <p:cNvPr id="1766" name="Google Shape;1766;g2523351e7b7_52_1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7" name="Google Shape;1767;g2523351e7b7_52_1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68" name="Google Shape;1768;g2523351e7b7_52_11"/>
          <p:cNvGrpSpPr/>
          <p:nvPr/>
        </p:nvGrpSpPr>
        <p:grpSpPr>
          <a:xfrm>
            <a:off x="5016401" y="2714526"/>
            <a:ext cx="290375" cy="321600"/>
            <a:chOff x="534501" y="3018201"/>
            <a:chExt cx="290375" cy="321600"/>
          </a:xfrm>
        </p:grpSpPr>
        <p:sp>
          <p:nvSpPr>
            <p:cNvPr id="1769" name="Google Shape;1769;g2523351e7b7_52_1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0" name="Google Shape;1770;g2523351e7b7_52_1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71" name="Google Shape;1771;g2523351e7b7_52_11"/>
          <p:cNvGrpSpPr/>
          <p:nvPr/>
        </p:nvGrpSpPr>
        <p:grpSpPr>
          <a:xfrm>
            <a:off x="427426" y="3665026"/>
            <a:ext cx="290375" cy="321600"/>
            <a:chOff x="534501" y="3018201"/>
            <a:chExt cx="290375" cy="321600"/>
          </a:xfrm>
        </p:grpSpPr>
        <p:sp>
          <p:nvSpPr>
            <p:cNvPr id="1772" name="Google Shape;1772;g2523351e7b7_52_1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3" name="Google Shape;1773;g2523351e7b7_52_1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774" name="Google Shape;1774;g2523351e7b7_52_11"/>
          <p:cNvPicPr preferRelativeResize="0"/>
          <p:nvPr/>
        </p:nvPicPr>
        <p:blipFill rotWithShape="1">
          <a:blip r:embed="rId3">
            <a:alphaModFix/>
          </a:blip>
          <a:srcRect b="0" l="0" r="0" t="0"/>
          <a:stretch/>
        </p:blipFill>
        <p:spPr>
          <a:xfrm>
            <a:off x="0" y="-3850"/>
            <a:ext cx="9144001" cy="1305375"/>
          </a:xfrm>
          <a:prstGeom prst="rect">
            <a:avLst/>
          </a:prstGeom>
          <a:noFill/>
          <a:ln>
            <a:noFill/>
          </a:ln>
        </p:spPr>
      </p:pic>
      <p:sp>
        <p:nvSpPr>
          <p:cNvPr id="1775" name="Google Shape;1775;g2523351e7b7_52_11"/>
          <p:cNvSpPr txBox="1"/>
          <p:nvPr/>
        </p:nvSpPr>
        <p:spPr>
          <a:xfrm>
            <a:off x="742175" y="539738"/>
            <a:ext cx="4412100" cy="6696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2000"/>
              </a:spcBef>
              <a:spcAft>
                <a:spcPts val="0"/>
              </a:spcAft>
              <a:buNone/>
            </a:pPr>
            <a:r>
              <a:rPr b="1" lang="lv-LV" sz="3500">
                <a:solidFill>
                  <a:srgbClr val="2B3E85"/>
                </a:solidFill>
                <a:latin typeface="Raleway"/>
                <a:ea typeface="Raleway"/>
                <a:cs typeface="Raleway"/>
                <a:sym typeface="Raleway"/>
              </a:rPr>
              <a:t>BIG QUESTIONS</a:t>
            </a:r>
            <a:endParaRPr b="1" sz="3500">
              <a:solidFill>
                <a:srgbClr val="2B3E85"/>
              </a:solidFill>
              <a:latin typeface="Raleway"/>
              <a:ea typeface="Raleway"/>
              <a:cs typeface="Raleway"/>
              <a:sym typeface="Raleway"/>
            </a:endParaRPr>
          </a:p>
        </p:txBody>
      </p:sp>
      <p:pic>
        <p:nvPicPr>
          <p:cNvPr id="1776" name="Google Shape;1776;g2523351e7b7_52_11"/>
          <p:cNvPicPr preferRelativeResize="0"/>
          <p:nvPr/>
        </p:nvPicPr>
        <p:blipFill rotWithShape="1">
          <a:blip r:embed="rId4">
            <a:alphaModFix/>
          </a:blip>
          <a:srcRect b="0" l="13877" r="20848" t="0"/>
          <a:stretch/>
        </p:blipFill>
        <p:spPr>
          <a:xfrm>
            <a:off x="6634525" y="-80050"/>
            <a:ext cx="2509476" cy="1678925"/>
          </a:xfrm>
          <a:prstGeom prst="rect">
            <a:avLst/>
          </a:prstGeom>
          <a:noFill/>
          <a:ln>
            <a:noFill/>
          </a:ln>
        </p:spPr>
      </p:pic>
    </p:spTree>
  </p:cSld>
  <p:clrMapOvr>
    <a:masterClrMapping/>
  </p:clrMapOvr>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80" name="Shape 1780"/>
        <p:cNvGrpSpPr/>
        <p:nvPr/>
      </p:nvGrpSpPr>
      <p:grpSpPr>
        <a:xfrm>
          <a:off x="0" y="0"/>
          <a:ext cx="0" cy="0"/>
          <a:chOff x="0" y="0"/>
          <a:chExt cx="0" cy="0"/>
        </a:xfrm>
      </p:grpSpPr>
      <p:sp>
        <p:nvSpPr>
          <p:cNvPr id="1781" name="Google Shape;1781;g2523351e7b7_52_34"/>
          <p:cNvSpPr txBox="1"/>
          <p:nvPr/>
        </p:nvSpPr>
        <p:spPr>
          <a:xfrm>
            <a:off x="717800" y="1475950"/>
            <a:ext cx="4025100" cy="35325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900"/>
              </a:spcBef>
              <a:spcAft>
                <a:spcPts val="0"/>
              </a:spcAft>
              <a:buNone/>
            </a:pPr>
            <a:r>
              <a:rPr lang="lv-LV" sz="1500">
                <a:solidFill>
                  <a:schemeClr val="dk1"/>
                </a:solidFill>
                <a:latin typeface="Raleway"/>
                <a:ea typeface="Raleway"/>
                <a:cs typeface="Raleway"/>
                <a:sym typeface="Raleway"/>
              </a:rPr>
              <a:t>Were there any aspects of the game that you found challenging or confusing? </a:t>
            </a:r>
            <a:br>
              <a:rPr lang="lv-LV" sz="1500">
                <a:solidFill>
                  <a:schemeClr val="dk1"/>
                </a:solidFill>
                <a:latin typeface="Raleway"/>
                <a:ea typeface="Raleway"/>
                <a:cs typeface="Raleway"/>
                <a:sym typeface="Raleway"/>
              </a:rPr>
            </a:br>
            <a:r>
              <a:rPr lang="lv-LV" sz="1500">
                <a:solidFill>
                  <a:schemeClr val="dk1"/>
                </a:solidFill>
                <a:latin typeface="Raleway"/>
                <a:ea typeface="Raleway"/>
                <a:cs typeface="Raleway"/>
                <a:sym typeface="Raleway"/>
              </a:rPr>
              <a:t>How could the game be improved to better address these issues?</a:t>
            </a:r>
            <a:endParaRPr sz="1500">
              <a:solidFill>
                <a:schemeClr val="dk1"/>
              </a:solidFill>
              <a:latin typeface="Raleway"/>
              <a:ea typeface="Raleway"/>
              <a:cs typeface="Raleway"/>
              <a:sym typeface="Raleway"/>
            </a:endParaRPr>
          </a:p>
          <a:p>
            <a:pPr indent="0" lvl="0" marL="0" rtl="0" algn="l">
              <a:lnSpc>
                <a:spcPct val="90000"/>
              </a:lnSpc>
              <a:spcBef>
                <a:spcPts val="900"/>
              </a:spcBef>
              <a:spcAft>
                <a:spcPts val="0"/>
              </a:spcAft>
              <a:buNone/>
            </a:pPr>
            <a:r>
              <a:rPr lang="lv-LV" sz="1500">
                <a:solidFill>
                  <a:schemeClr val="dk1"/>
                </a:solidFill>
                <a:latin typeface="Raleway"/>
                <a:ea typeface="Raleway"/>
                <a:cs typeface="Raleway"/>
                <a:sym typeface="Raleway"/>
              </a:rPr>
              <a:t>Can you identify any specific strategies </a:t>
            </a:r>
            <a:br>
              <a:rPr lang="lv-LV" sz="1500">
                <a:solidFill>
                  <a:schemeClr val="dk1"/>
                </a:solidFill>
                <a:latin typeface="Raleway"/>
                <a:ea typeface="Raleway"/>
                <a:cs typeface="Raleway"/>
                <a:sym typeface="Raleway"/>
              </a:rPr>
            </a:br>
            <a:r>
              <a:rPr lang="lv-LV" sz="1500">
                <a:solidFill>
                  <a:schemeClr val="dk1"/>
                </a:solidFill>
                <a:latin typeface="Raleway"/>
                <a:ea typeface="Raleway"/>
                <a:cs typeface="Raleway"/>
                <a:sym typeface="Raleway"/>
              </a:rPr>
              <a:t>or behaviors from the game that you plan to incorporate into your daily work interactions to help create a more inclusive and respectful work environment?</a:t>
            </a:r>
            <a:endParaRPr sz="1500">
              <a:solidFill>
                <a:schemeClr val="dk1"/>
              </a:solidFill>
              <a:latin typeface="Raleway"/>
              <a:ea typeface="Raleway"/>
              <a:cs typeface="Raleway"/>
              <a:sym typeface="Raleway"/>
            </a:endParaRPr>
          </a:p>
          <a:p>
            <a:pPr indent="0" lvl="0" marL="0" rtl="0" algn="l">
              <a:lnSpc>
                <a:spcPct val="90000"/>
              </a:lnSpc>
              <a:spcBef>
                <a:spcPts val="900"/>
              </a:spcBef>
              <a:spcAft>
                <a:spcPts val="0"/>
              </a:spcAft>
              <a:buNone/>
            </a:pPr>
            <a:r>
              <a:rPr lang="lv-LV" sz="1500">
                <a:solidFill>
                  <a:schemeClr val="dk1"/>
                </a:solidFill>
                <a:latin typeface="Raleway"/>
                <a:ea typeface="Raleway"/>
                <a:cs typeface="Raleway"/>
                <a:sym typeface="Raleway"/>
              </a:rPr>
              <a:t>How do you think the game's focus on empathy and understanding the perspectives of victims, bullies, and bystanders can influence your approach </a:t>
            </a:r>
            <a:br>
              <a:rPr lang="lv-LV" sz="1500">
                <a:solidFill>
                  <a:schemeClr val="dk1"/>
                </a:solidFill>
                <a:latin typeface="Raleway"/>
                <a:ea typeface="Raleway"/>
                <a:cs typeface="Raleway"/>
                <a:sym typeface="Raleway"/>
              </a:rPr>
            </a:br>
            <a:r>
              <a:rPr lang="lv-LV" sz="1500">
                <a:solidFill>
                  <a:schemeClr val="dk1"/>
                </a:solidFill>
                <a:latin typeface="Raleway"/>
                <a:ea typeface="Raleway"/>
                <a:cs typeface="Raleway"/>
                <a:sym typeface="Raleway"/>
              </a:rPr>
              <a:t>to workplace relationships and conflict resolution?</a:t>
            </a:r>
            <a:endParaRPr sz="1500">
              <a:solidFill>
                <a:schemeClr val="dk1"/>
              </a:solidFill>
              <a:latin typeface="Raleway"/>
              <a:ea typeface="Raleway"/>
              <a:cs typeface="Raleway"/>
              <a:sym typeface="Raleway"/>
            </a:endParaRPr>
          </a:p>
        </p:txBody>
      </p:sp>
      <p:sp>
        <p:nvSpPr>
          <p:cNvPr id="1782" name="Google Shape;1782;g2523351e7b7_52_34"/>
          <p:cNvSpPr txBox="1"/>
          <p:nvPr/>
        </p:nvSpPr>
        <p:spPr>
          <a:xfrm>
            <a:off x="5153800" y="1494825"/>
            <a:ext cx="3516600" cy="33246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900"/>
              </a:spcBef>
              <a:spcAft>
                <a:spcPts val="0"/>
              </a:spcAft>
              <a:buNone/>
            </a:pPr>
            <a:r>
              <a:rPr lang="lv-LV" sz="1500">
                <a:solidFill>
                  <a:schemeClr val="dk1"/>
                </a:solidFill>
                <a:latin typeface="Raleway"/>
                <a:ea typeface="Raleway"/>
                <a:cs typeface="Raleway"/>
                <a:sym typeface="Raleway"/>
              </a:rPr>
              <a:t>In what ways do you think the insights gained from playing this game could help improve team dynamics and foster better collaboration within </a:t>
            </a:r>
            <a:br>
              <a:rPr lang="lv-LV" sz="1500">
                <a:solidFill>
                  <a:schemeClr val="dk1"/>
                </a:solidFill>
                <a:latin typeface="Raleway"/>
                <a:ea typeface="Raleway"/>
                <a:cs typeface="Raleway"/>
                <a:sym typeface="Raleway"/>
              </a:rPr>
            </a:br>
            <a:r>
              <a:rPr lang="lv-LV" sz="1500">
                <a:solidFill>
                  <a:schemeClr val="dk1"/>
                </a:solidFill>
                <a:latin typeface="Raleway"/>
                <a:ea typeface="Raleway"/>
                <a:cs typeface="Raleway"/>
                <a:sym typeface="Raleway"/>
              </a:rPr>
              <a:t>your workplace?</a:t>
            </a:r>
            <a:endParaRPr sz="1500">
              <a:solidFill>
                <a:schemeClr val="dk1"/>
              </a:solidFill>
              <a:latin typeface="Raleway"/>
              <a:ea typeface="Raleway"/>
              <a:cs typeface="Raleway"/>
              <a:sym typeface="Raleway"/>
            </a:endParaRPr>
          </a:p>
          <a:p>
            <a:pPr indent="0" lvl="0" marL="0" rtl="0" algn="l">
              <a:lnSpc>
                <a:spcPct val="90000"/>
              </a:lnSpc>
              <a:spcBef>
                <a:spcPts val="900"/>
              </a:spcBef>
              <a:spcAft>
                <a:spcPts val="0"/>
              </a:spcAft>
              <a:buNone/>
            </a:pPr>
            <a:r>
              <a:rPr lang="lv-LV" sz="1500">
                <a:solidFill>
                  <a:schemeClr val="dk1"/>
                </a:solidFill>
                <a:latin typeface="Raleway"/>
                <a:ea typeface="Raleway"/>
                <a:cs typeface="Raleway"/>
                <a:sym typeface="Raleway"/>
              </a:rPr>
              <a:t>How do you plan to share the lessons learned from this game with your colleagues or other stakeholders </a:t>
            </a:r>
            <a:br>
              <a:rPr lang="lv-LV" sz="1500">
                <a:solidFill>
                  <a:schemeClr val="dk1"/>
                </a:solidFill>
                <a:latin typeface="Raleway"/>
                <a:ea typeface="Raleway"/>
                <a:cs typeface="Raleway"/>
                <a:sym typeface="Raleway"/>
              </a:rPr>
            </a:br>
            <a:r>
              <a:rPr lang="lv-LV" sz="1500">
                <a:solidFill>
                  <a:schemeClr val="dk1"/>
                </a:solidFill>
                <a:latin typeface="Raleway"/>
                <a:ea typeface="Raleway"/>
                <a:cs typeface="Raleway"/>
                <a:sym typeface="Raleway"/>
              </a:rPr>
              <a:t>in your organization?</a:t>
            </a:r>
            <a:endParaRPr sz="1500">
              <a:solidFill>
                <a:schemeClr val="dk1"/>
              </a:solidFill>
              <a:latin typeface="Raleway"/>
              <a:ea typeface="Raleway"/>
              <a:cs typeface="Raleway"/>
              <a:sym typeface="Raleway"/>
            </a:endParaRPr>
          </a:p>
          <a:p>
            <a:pPr indent="0" lvl="0" marL="0" rtl="0" algn="l">
              <a:lnSpc>
                <a:spcPct val="90000"/>
              </a:lnSpc>
              <a:spcBef>
                <a:spcPts val="900"/>
              </a:spcBef>
              <a:spcAft>
                <a:spcPts val="0"/>
              </a:spcAft>
              <a:buNone/>
            </a:pPr>
            <a:r>
              <a:rPr lang="lv-LV" sz="1500">
                <a:solidFill>
                  <a:schemeClr val="dk1"/>
                </a:solidFill>
                <a:latin typeface="Raleway"/>
                <a:ea typeface="Raleway"/>
                <a:cs typeface="Raleway"/>
                <a:sym typeface="Raleway"/>
              </a:rPr>
              <a:t>Looking back at your experience playing the game, how would you rate its effectiveness as a training tool for addressing occupational violence, and why?</a:t>
            </a:r>
            <a:endParaRPr sz="1500">
              <a:solidFill>
                <a:schemeClr val="dk1"/>
              </a:solidFill>
              <a:latin typeface="Raleway"/>
              <a:ea typeface="Raleway"/>
              <a:cs typeface="Raleway"/>
              <a:sym typeface="Raleway"/>
            </a:endParaRPr>
          </a:p>
        </p:txBody>
      </p:sp>
      <p:grpSp>
        <p:nvGrpSpPr>
          <p:cNvPr id="1783" name="Google Shape;1783;g2523351e7b7_52_34"/>
          <p:cNvGrpSpPr/>
          <p:nvPr/>
        </p:nvGrpSpPr>
        <p:grpSpPr>
          <a:xfrm>
            <a:off x="427426" y="1552126"/>
            <a:ext cx="290375" cy="321600"/>
            <a:chOff x="534501" y="3018201"/>
            <a:chExt cx="290375" cy="321600"/>
          </a:xfrm>
        </p:grpSpPr>
        <p:sp>
          <p:nvSpPr>
            <p:cNvPr id="1784" name="Google Shape;1784;g2523351e7b7_52_34"/>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5" name="Google Shape;1785;g2523351e7b7_52_34"/>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6" name="Google Shape;1786;g2523351e7b7_52_34"/>
          <p:cNvGrpSpPr/>
          <p:nvPr/>
        </p:nvGrpSpPr>
        <p:grpSpPr>
          <a:xfrm>
            <a:off x="427426" y="2697726"/>
            <a:ext cx="290375" cy="321600"/>
            <a:chOff x="534501" y="3018201"/>
            <a:chExt cx="290375" cy="321600"/>
          </a:xfrm>
        </p:grpSpPr>
        <p:sp>
          <p:nvSpPr>
            <p:cNvPr id="1787" name="Google Shape;1787;g2523351e7b7_52_34"/>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8" name="Google Shape;1788;g2523351e7b7_52_34"/>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9" name="Google Shape;1789;g2523351e7b7_52_34"/>
          <p:cNvGrpSpPr/>
          <p:nvPr/>
        </p:nvGrpSpPr>
        <p:grpSpPr>
          <a:xfrm>
            <a:off x="4864001" y="1580438"/>
            <a:ext cx="290375" cy="321600"/>
            <a:chOff x="534501" y="3018201"/>
            <a:chExt cx="290375" cy="321600"/>
          </a:xfrm>
        </p:grpSpPr>
        <p:sp>
          <p:nvSpPr>
            <p:cNvPr id="1790" name="Google Shape;1790;g2523351e7b7_52_34"/>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1" name="Google Shape;1791;g2523351e7b7_52_34"/>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92" name="Google Shape;1792;g2523351e7b7_52_34"/>
          <p:cNvGrpSpPr/>
          <p:nvPr/>
        </p:nvGrpSpPr>
        <p:grpSpPr>
          <a:xfrm>
            <a:off x="4864001" y="2714526"/>
            <a:ext cx="290375" cy="321600"/>
            <a:chOff x="534501" y="3018201"/>
            <a:chExt cx="290375" cy="321600"/>
          </a:xfrm>
        </p:grpSpPr>
        <p:sp>
          <p:nvSpPr>
            <p:cNvPr id="1793" name="Google Shape;1793;g2523351e7b7_52_34"/>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4" name="Google Shape;1794;g2523351e7b7_52_34"/>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95" name="Google Shape;1795;g2523351e7b7_52_34"/>
          <p:cNvGrpSpPr/>
          <p:nvPr/>
        </p:nvGrpSpPr>
        <p:grpSpPr>
          <a:xfrm>
            <a:off x="427426" y="3665026"/>
            <a:ext cx="290375" cy="321600"/>
            <a:chOff x="534501" y="3018201"/>
            <a:chExt cx="290375" cy="321600"/>
          </a:xfrm>
        </p:grpSpPr>
        <p:sp>
          <p:nvSpPr>
            <p:cNvPr id="1796" name="Google Shape;1796;g2523351e7b7_52_34"/>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7" name="Google Shape;1797;g2523351e7b7_52_34"/>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798" name="Google Shape;1798;g2523351e7b7_52_34"/>
          <p:cNvPicPr preferRelativeResize="0"/>
          <p:nvPr/>
        </p:nvPicPr>
        <p:blipFill rotWithShape="1">
          <a:blip r:embed="rId3">
            <a:alphaModFix/>
          </a:blip>
          <a:srcRect b="0" l="0" r="0" t="0"/>
          <a:stretch/>
        </p:blipFill>
        <p:spPr>
          <a:xfrm>
            <a:off x="0" y="-3850"/>
            <a:ext cx="9144001" cy="1305375"/>
          </a:xfrm>
          <a:prstGeom prst="rect">
            <a:avLst/>
          </a:prstGeom>
          <a:noFill/>
          <a:ln>
            <a:noFill/>
          </a:ln>
        </p:spPr>
      </p:pic>
      <p:sp>
        <p:nvSpPr>
          <p:cNvPr id="1799" name="Google Shape;1799;g2523351e7b7_52_34"/>
          <p:cNvSpPr txBox="1"/>
          <p:nvPr/>
        </p:nvSpPr>
        <p:spPr>
          <a:xfrm>
            <a:off x="742175" y="539738"/>
            <a:ext cx="4412100" cy="6696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2000"/>
              </a:spcBef>
              <a:spcAft>
                <a:spcPts val="0"/>
              </a:spcAft>
              <a:buNone/>
            </a:pPr>
            <a:r>
              <a:rPr b="1" lang="lv-LV" sz="3500">
                <a:solidFill>
                  <a:srgbClr val="2B3E85"/>
                </a:solidFill>
                <a:latin typeface="Raleway"/>
                <a:ea typeface="Raleway"/>
                <a:cs typeface="Raleway"/>
                <a:sym typeface="Raleway"/>
              </a:rPr>
              <a:t>BIG QUESTIONS</a:t>
            </a:r>
            <a:endParaRPr b="1" sz="3500">
              <a:solidFill>
                <a:srgbClr val="2B3E85"/>
              </a:solidFill>
              <a:latin typeface="Raleway"/>
              <a:ea typeface="Raleway"/>
              <a:cs typeface="Raleway"/>
              <a:sym typeface="Raleway"/>
            </a:endParaRPr>
          </a:p>
        </p:txBody>
      </p:sp>
      <p:pic>
        <p:nvPicPr>
          <p:cNvPr id="1800" name="Google Shape;1800;g2523351e7b7_52_34"/>
          <p:cNvPicPr preferRelativeResize="0"/>
          <p:nvPr/>
        </p:nvPicPr>
        <p:blipFill rotWithShape="1">
          <a:blip r:embed="rId4">
            <a:alphaModFix/>
          </a:blip>
          <a:srcRect b="0" l="13877" r="20848" t="0"/>
          <a:stretch/>
        </p:blipFill>
        <p:spPr>
          <a:xfrm>
            <a:off x="6775960" y="-80050"/>
            <a:ext cx="2368040" cy="1584300"/>
          </a:xfrm>
          <a:prstGeom prst="rect">
            <a:avLst/>
          </a:prstGeom>
          <a:noFill/>
          <a:ln>
            <a:noFill/>
          </a:ln>
        </p:spPr>
      </p:pic>
    </p:spTree>
  </p:cSld>
  <p:clrMapOvr>
    <a:masterClrMapping/>
  </p:clrMapOvr>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04" name="Shape 1804"/>
        <p:cNvGrpSpPr/>
        <p:nvPr/>
      </p:nvGrpSpPr>
      <p:grpSpPr>
        <a:xfrm>
          <a:off x="0" y="0"/>
          <a:ext cx="0" cy="0"/>
          <a:chOff x="0" y="0"/>
          <a:chExt cx="0" cy="0"/>
        </a:xfrm>
      </p:grpSpPr>
      <p:sp>
        <p:nvSpPr>
          <p:cNvPr id="1805" name="Google Shape;1805;g2523351e7b7_52_57"/>
          <p:cNvSpPr txBox="1"/>
          <p:nvPr/>
        </p:nvSpPr>
        <p:spPr>
          <a:xfrm>
            <a:off x="1098800" y="1753500"/>
            <a:ext cx="4225500" cy="2539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500"/>
              <a:buFont typeface="Arial"/>
              <a:buNone/>
            </a:pPr>
            <a:r>
              <a:rPr lang="lv-LV" sz="1500">
                <a:solidFill>
                  <a:schemeClr val="dk1"/>
                </a:solidFill>
                <a:latin typeface="Raleway"/>
                <a:ea typeface="Raleway"/>
                <a:cs typeface="Raleway"/>
                <a:sym typeface="Raleway"/>
              </a:rPr>
              <a:t>We highly recommend to use this tool as </a:t>
            </a:r>
            <a:br>
              <a:rPr lang="lv-LV" sz="1500">
                <a:solidFill>
                  <a:schemeClr val="dk1"/>
                </a:solidFill>
                <a:latin typeface="Raleway"/>
                <a:ea typeface="Raleway"/>
                <a:cs typeface="Raleway"/>
                <a:sym typeface="Raleway"/>
              </a:rPr>
            </a:br>
            <a:r>
              <a:rPr b="1" lang="lv-LV" sz="1500">
                <a:solidFill>
                  <a:schemeClr val="dk1"/>
                </a:solidFill>
                <a:latin typeface="Raleway"/>
                <a:ea typeface="Raleway"/>
                <a:cs typeface="Raleway"/>
                <a:sym typeface="Raleway"/>
              </a:rPr>
              <a:t>a conversation starter, awareness raising tool,</a:t>
            </a:r>
            <a:r>
              <a:rPr lang="lv-LV" sz="1500">
                <a:solidFill>
                  <a:schemeClr val="dk1"/>
                </a:solidFill>
                <a:latin typeface="Raleway"/>
                <a:ea typeface="Raleway"/>
                <a:cs typeface="Raleway"/>
                <a:sym typeface="Raleway"/>
              </a:rPr>
              <a:t> a tool for discussions about processes and procedures, not for finding the winners and losers.</a:t>
            </a:r>
            <a:endParaRPr sz="1500">
              <a:solidFill>
                <a:schemeClr val="dk1"/>
              </a:solidFill>
              <a:latin typeface="Raleway"/>
              <a:ea typeface="Raleway"/>
              <a:cs typeface="Raleway"/>
              <a:sym typeface="Raleway"/>
            </a:endParaRPr>
          </a:p>
          <a:p>
            <a:pPr indent="0" lvl="0" marL="0" rtl="0" algn="l">
              <a:lnSpc>
                <a:spcPct val="115000"/>
              </a:lnSpc>
              <a:spcBef>
                <a:spcPts val="0"/>
              </a:spcBef>
              <a:spcAft>
                <a:spcPts val="0"/>
              </a:spcAft>
              <a:buClr>
                <a:schemeClr val="dk1"/>
              </a:buClr>
              <a:buSzPts val="1500"/>
              <a:buFont typeface="Arial"/>
              <a:buNone/>
            </a:pPr>
            <a:r>
              <a:t/>
            </a:r>
            <a:endParaRPr sz="1500">
              <a:solidFill>
                <a:schemeClr val="dk1"/>
              </a:solidFill>
              <a:latin typeface="Raleway"/>
              <a:ea typeface="Raleway"/>
              <a:cs typeface="Raleway"/>
              <a:sym typeface="Raleway"/>
            </a:endParaRPr>
          </a:p>
          <a:p>
            <a:pPr indent="0" lvl="0" marL="0" rtl="0" algn="l">
              <a:lnSpc>
                <a:spcPct val="115000"/>
              </a:lnSpc>
              <a:spcBef>
                <a:spcPts val="0"/>
              </a:spcBef>
              <a:spcAft>
                <a:spcPts val="0"/>
              </a:spcAft>
              <a:buNone/>
            </a:pPr>
            <a:r>
              <a:rPr lang="lv-LV" sz="1500">
                <a:solidFill>
                  <a:schemeClr val="dk1"/>
                </a:solidFill>
                <a:latin typeface="Raleway"/>
                <a:ea typeface="Raleway"/>
                <a:cs typeface="Raleway"/>
                <a:sym typeface="Raleway"/>
              </a:rPr>
              <a:t>If you see that discussions are starting during the game </a:t>
            </a:r>
            <a:r>
              <a:rPr b="1" lang="lv-LV" sz="1500">
                <a:solidFill>
                  <a:schemeClr val="dk1"/>
                </a:solidFill>
                <a:latin typeface="Raleway"/>
                <a:ea typeface="Raleway"/>
                <a:cs typeface="Raleway"/>
                <a:sym typeface="Raleway"/>
              </a:rPr>
              <a:t>don’t force to finalize them - switch discussion focus to workplace topics.</a:t>
            </a:r>
            <a:endParaRPr b="1" sz="1500">
              <a:solidFill>
                <a:schemeClr val="dk1"/>
              </a:solidFill>
              <a:latin typeface="Raleway"/>
              <a:ea typeface="Raleway"/>
              <a:cs typeface="Raleway"/>
              <a:sym typeface="Raleway"/>
            </a:endParaRPr>
          </a:p>
        </p:txBody>
      </p:sp>
      <p:grpSp>
        <p:nvGrpSpPr>
          <p:cNvPr id="1806" name="Google Shape;1806;g2523351e7b7_52_57"/>
          <p:cNvGrpSpPr/>
          <p:nvPr/>
        </p:nvGrpSpPr>
        <p:grpSpPr>
          <a:xfrm>
            <a:off x="808426" y="1829676"/>
            <a:ext cx="290375" cy="321600"/>
            <a:chOff x="534501" y="3018201"/>
            <a:chExt cx="290375" cy="321600"/>
          </a:xfrm>
        </p:grpSpPr>
        <p:sp>
          <p:nvSpPr>
            <p:cNvPr id="1807" name="Google Shape;1807;g2523351e7b7_52_57"/>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8" name="Google Shape;1808;g2523351e7b7_52_57"/>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809" name="Google Shape;1809;g2523351e7b7_52_57"/>
          <p:cNvPicPr preferRelativeResize="0"/>
          <p:nvPr/>
        </p:nvPicPr>
        <p:blipFill rotWithShape="1">
          <a:blip r:embed="rId3">
            <a:alphaModFix/>
          </a:blip>
          <a:srcRect b="0" l="0" r="0" t="0"/>
          <a:stretch/>
        </p:blipFill>
        <p:spPr>
          <a:xfrm>
            <a:off x="0" y="0"/>
            <a:ext cx="9144001" cy="1564326"/>
          </a:xfrm>
          <a:prstGeom prst="rect">
            <a:avLst/>
          </a:prstGeom>
          <a:noFill/>
          <a:ln>
            <a:noFill/>
          </a:ln>
        </p:spPr>
      </p:pic>
      <p:sp>
        <p:nvSpPr>
          <p:cNvPr id="1810" name="Google Shape;1810;g2523351e7b7_52_57"/>
          <p:cNvSpPr txBox="1"/>
          <p:nvPr/>
        </p:nvSpPr>
        <p:spPr>
          <a:xfrm>
            <a:off x="1123175" y="777513"/>
            <a:ext cx="4412100" cy="6972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2000"/>
              </a:spcBef>
              <a:spcAft>
                <a:spcPts val="0"/>
              </a:spcAft>
              <a:buNone/>
            </a:pPr>
            <a:r>
              <a:rPr b="1" lang="lv-LV" sz="3700">
                <a:solidFill>
                  <a:schemeClr val="lt1"/>
                </a:solidFill>
                <a:latin typeface="Raleway"/>
                <a:ea typeface="Raleway"/>
                <a:cs typeface="Raleway"/>
                <a:sym typeface="Raleway"/>
              </a:rPr>
              <a:t>Who will win?</a:t>
            </a:r>
            <a:endParaRPr b="1" sz="3700">
              <a:solidFill>
                <a:schemeClr val="lt1"/>
              </a:solidFill>
              <a:latin typeface="Raleway"/>
              <a:ea typeface="Raleway"/>
              <a:cs typeface="Raleway"/>
              <a:sym typeface="Raleway"/>
            </a:endParaRPr>
          </a:p>
        </p:txBody>
      </p:sp>
      <p:pic>
        <p:nvPicPr>
          <p:cNvPr id="1811" name="Google Shape;1811;g2523351e7b7_52_57"/>
          <p:cNvPicPr preferRelativeResize="0"/>
          <p:nvPr/>
        </p:nvPicPr>
        <p:blipFill rotWithShape="1">
          <a:blip r:embed="rId4">
            <a:alphaModFix/>
          </a:blip>
          <a:srcRect b="0" l="0" r="0" t="0"/>
          <a:stretch/>
        </p:blipFill>
        <p:spPr>
          <a:xfrm rot="5400000">
            <a:off x="5732625" y="1462738"/>
            <a:ext cx="4631224" cy="1916225"/>
          </a:xfrm>
          <a:prstGeom prst="rect">
            <a:avLst/>
          </a:prstGeom>
          <a:noFill/>
          <a:ln>
            <a:noFill/>
          </a:ln>
        </p:spPr>
      </p:pic>
      <p:pic>
        <p:nvPicPr>
          <p:cNvPr id="1812" name="Google Shape;1812;g2523351e7b7_52_57"/>
          <p:cNvPicPr preferRelativeResize="0"/>
          <p:nvPr/>
        </p:nvPicPr>
        <p:blipFill rotWithShape="1">
          <a:blip r:embed="rId5">
            <a:alphaModFix/>
          </a:blip>
          <a:srcRect b="-8577" l="0" r="-9938" t="0"/>
          <a:stretch/>
        </p:blipFill>
        <p:spPr>
          <a:xfrm>
            <a:off x="5992800" y="2940925"/>
            <a:ext cx="2667300" cy="1898424"/>
          </a:xfrm>
          <a:prstGeom prst="rect">
            <a:avLst/>
          </a:prstGeom>
          <a:noFill/>
          <a:ln>
            <a:noFill/>
          </a:ln>
          <a:effectLst>
            <a:outerShdw blurRad="314325" rotWithShape="0" algn="bl" dir="5940000" dist="38100">
              <a:srgbClr val="000000">
                <a:alpha val="49410"/>
              </a:srgbClr>
            </a:outerShdw>
          </a:effectLst>
        </p:spPr>
      </p:pic>
    </p:spTree>
  </p:cSld>
  <p:clrMapOvr>
    <a:masterClrMapping/>
  </p:clrMapOvr>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6" name="Shape 1816"/>
        <p:cNvGrpSpPr/>
        <p:nvPr/>
      </p:nvGrpSpPr>
      <p:grpSpPr>
        <a:xfrm>
          <a:off x="0" y="0"/>
          <a:ext cx="0" cy="0"/>
          <a:chOff x="0" y="0"/>
          <a:chExt cx="0" cy="0"/>
        </a:xfrm>
      </p:grpSpPr>
      <p:pic>
        <p:nvPicPr>
          <p:cNvPr id="1817" name="Google Shape;1817;g2523351e7b7_52_68"/>
          <p:cNvPicPr preferRelativeResize="0"/>
          <p:nvPr/>
        </p:nvPicPr>
        <p:blipFill rotWithShape="1">
          <a:blip r:embed="rId3">
            <a:alphaModFix/>
          </a:blip>
          <a:srcRect b="0" l="0" r="10594" t="0"/>
          <a:stretch/>
        </p:blipFill>
        <p:spPr>
          <a:xfrm>
            <a:off x="0" y="1152600"/>
            <a:ext cx="9144003" cy="3990900"/>
          </a:xfrm>
          <a:prstGeom prst="rect">
            <a:avLst/>
          </a:prstGeom>
          <a:noFill/>
          <a:ln>
            <a:noFill/>
          </a:ln>
        </p:spPr>
      </p:pic>
      <p:sp>
        <p:nvSpPr>
          <p:cNvPr id="1818" name="Google Shape;1818;g2523351e7b7_52_68"/>
          <p:cNvSpPr txBox="1"/>
          <p:nvPr/>
        </p:nvSpPr>
        <p:spPr>
          <a:xfrm>
            <a:off x="827250" y="1271975"/>
            <a:ext cx="7241400" cy="2319900"/>
          </a:xfrm>
          <a:prstGeom prst="rect">
            <a:avLst/>
          </a:prstGeom>
          <a:noFill/>
          <a:ln>
            <a:noFill/>
          </a:ln>
        </p:spPr>
        <p:txBody>
          <a:bodyPr anchorCtr="0" anchor="t" bIns="91425" lIns="91425" spcFirstLastPara="1" rIns="91425" wrap="square" tIns="91425">
            <a:noAutofit/>
          </a:bodyPr>
          <a:lstStyle/>
          <a:p>
            <a:pPr indent="0" lvl="0" marL="457200" marR="0" rtl="0" algn="l">
              <a:lnSpc>
                <a:spcPct val="100000"/>
              </a:lnSpc>
              <a:spcBef>
                <a:spcPts val="0"/>
              </a:spcBef>
              <a:spcAft>
                <a:spcPts val="0"/>
              </a:spcAft>
              <a:buClr>
                <a:srgbClr val="000000"/>
              </a:buClr>
              <a:buSzPts val="4400"/>
              <a:buFont typeface="Arial"/>
              <a:buNone/>
            </a:pPr>
            <a:r>
              <a:t/>
            </a:r>
            <a:endParaRPr b="1" sz="1100"/>
          </a:p>
          <a:p>
            <a:pPr indent="0" lvl="0" marL="457200" marR="0" rtl="0" algn="l">
              <a:lnSpc>
                <a:spcPct val="90000"/>
              </a:lnSpc>
              <a:spcBef>
                <a:spcPts val="900"/>
              </a:spcBef>
              <a:spcAft>
                <a:spcPts val="0"/>
              </a:spcAft>
              <a:buClr>
                <a:srgbClr val="000000"/>
              </a:buClr>
              <a:buSzPts val="4400"/>
              <a:buFont typeface="Arial"/>
              <a:buNone/>
            </a:pPr>
            <a:r>
              <a:rPr b="1" lang="lv-LV" sz="3500">
                <a:solidFill>
                  <a:srgbClr val="FFFFFF"/>
                </a:solidFill>
                <a:latin typeface="Raleway"/>
                <a:ea typeface="Raleway"/>
                <a:cs typeface="Raleway"/>
                <a:sym typeface="Raleway"/>
              </a:rPr>
              <a:t>The purpose of the game </a:t>
            </a:r>
            <a:br>
              <a:rPr b="1" lang="lv-LV" sz="3500">
                <a:solidFill>
                  <a:srgbClr val="FFFFFF"/>
                </a:solidFill>
                <a:latin typeface="Raleway"/>
                <a:ea typeface="Raleway"/>
                <a:cs typeface="Raleway"/>
                <a:sym typeface="Raleway"/>
              </a:rPr>
            </a:br>
            <a:r>
              <a:rPr b="1" lang="lv-LV" sz="3500">
                <a:solidFill>
                  <a:srgbClr val="FFFFFF"/>
                </a:solidFill>
                <a:latin typeface="Raleway"/>
                <a:ea typeface="Raleway"/>
                <a:cs typeface="Raleway"/>
                <a:sym typeface="Raleway"/>
              </a:rPr>
              <a:t>is not to determine a winner, but to</a:t>
            </a:r>
            <a:r>
              <a:rPr b="1" lang="lv-LV" sz="3700">
                <a:solidFill>
                  <a:srgbClr val="FFFFFF"/>
                </a:solidFill>
                <a:latin typeface="Raleway"/>
                <a:ea typeface="Raleway"/>
                <a:cs typeface="Raleway"/>
                <a:sym typeface="Raleway"/>
              </a:rPr>
              <a:t> </a:t>
            </a:r>
            <a:r>
              <a:rPr b="1" lang="lv-LV" sz="4000">
                <a:solidFill>
                  <a:srgbClr val="2B3E85"/>
                </a:solidFill>
                <a:latin typeface="Raleway"/>
                <a:ea typeface="Raleway"/>
                <a:cs typeface="Raleway"/>
                <a:sym typeface="Raleway"/>
              </a:rPr>
              <a:t>stimulate discussion</a:t>
            </a:r>
            <a:endParaRPr b="1" sz="4000">
              <a:solidFill>
                <a:srgbClr val="2B3E85"/>
              </a:solidFill>
              <a:latin typeface="Raleway"/>
              <a:ea typeface="Raleway"/>
              <a:cs typeface="Raleway"/>
              <a:sym typeface="Raleway"/>
            </a:endParaRPr>
          </a:p>
        </p:txBody>
      </p:sp>
      <p:pic>
        <p:nvPicPr>
          <p:cNvPr id="1819" name="Google Shape;1819;g2523351e7b7_52_68"/>
          <p:cNvPicPr preferRelativeResize="0"/>
          <p:nvPr/>
        </p:nvPicPr>
        <p:blipFill rotWithShape="1">
          <a:blip r:embed="rId4">
            <a:alphaModFix/>
          </a:blip>
          <a:srcRect b="0" l="0" r="0" t="0"/>
          <a:stretch/>
        </p:blipFill>
        <p:spPr>
          <a:xfrm>
            <a:off x="6711450" y="135150"/>
            <a:ext cx="1605250" cy="908575"/>
          </a:xfrm>
          <a:prstGeom prst="rect">
            <a:avLst/>
          </a:prstGeom>
          <a:noFill/>
          <a:ln>
            <a:noFill/>
          </a:ln>
        </p:spPr>
      </p:pic>
      <p:pic>
        <p:nvPicPr>
          <p:cNvPr id="1820" name="Google Shape;1820;g2523351e7b7_52_68"/>
          <p:cNvPicPr preferRelativeResize="0"/>
          <p:nvPr/>
        </p:nvPicPr>
        <p:blipFill rotWithShape="1">
          <a:blip r:embed="rId5">
            <a:alphaModFix/>
          </a:blip>
          <a:srcRect b="0" l="0" r="0" t="0"/>
          <a:stretch/>
        </p:blipFill>
        <p:spPr>
          <a:xfrm>
            <a:off x="772175" y="311600"/>
            <a:ext cx="1569475" cy="555675"/>
          </a:xfrm>
          <a:prstGeom prst="rect">
            <a:avLst/>
          </a:prstGeom>
          <a:noFill/>
          <a:ln>
            <a:noFill/>
          </a:ln>
        </p:spPr>
      </p:pic>
      <p:pic>
        <p:nvPicPr>
          <p:cNvPr id="1821" name="Google Shape;1821;g2523351e7b7_52_68"/>
          <p:cNvPicPr preferRelativeResize="0"/>
          <p:nvPr/>
        </p:nvPicPr>
        <p:blipFill rotWithShape="1">
          <a:blip r:embed="rId6">
            <a:alphaModFix/>
          </a:blip>
          <a:srcRect b="0" l="0" r="11793" t="-989"/>
          <a:stretch/>
        </p:blipFill>
        <p:spPr>
          <a:xfrm rot="5400000">
            <a:off x="5605888" y="1617913"/>
            <a:ext cx="1881850" cy="5194375"/>
          </a:xfrm>
          <a:prstGeom prst="rect">
            <a:avLst/>
          </a:prstGeom>
          <a:noFill/>
          <a:ln>
            <a:noFill/>
          </a:ln>
        </p:spPr>
      </p:pic>
      <p:pic>
        <p:nvPicPr>
          <p:cNvPr id="1822" name="Google Shape;1822;g2523351e7b7_52_68"/>
          <p:cNvPicPr preferRelativeResize="0"/>
          <p:nvPr/>
        </p:nvPicPr>
        <p:blipFill rotWithShape="1">
          <a:blip r:embed="rId6">
            <a:alphaModFix/>
          </a:blip>
          <a:srcRect b="0" l="17409" r="0" t="10873"/>
          <a:stretch/>
        </p:blipFill>
        <p:spPr>
          <a:xfrm rot="-5400000">
            <a:off x="1411237" y="1970363"/>
            <a:ext cx="1761900" cy="4584374"/>
          </a:xfrm>
          <a:prstGeom prst="rect">
            <a:avLst/>
          </a:prstGeom>
          <a:noFill/>
          <a:ln>
            <a:noFill/>
          </a:ln>
        </p:spPr>
      </p:pic>
      <p:pic>
        <p:nvPicPr>
          <p:cNvPr id="1823" name="Google Shape;1823;g2523351e7b7_52_68"/>
          <p:cNvPicPr preferRelativeResize="0"/>
          <p:nvPr/>
        </p:nvPicPr>
        <p:blipFill rotWithShape="1">
          <a:blip r:embed="rId7">
            <a:alphaModFix/>
          </a:blip>
          <a:srcRect b="9722" l="0" r="2572" t="0"/>
          <a:stretch/>
        </p:blipFill>
        <p:spPr>
          <a:xfrm>
            <a:off x="6711450" y="3515675"/>
            <a:ext cx="2432548" cy="1624249"/>
          </a:xfrm>
          <a:prstGeom prst="rect">
            <a:avLst/>
          </a:prstGeom>
          <a:noFill/>
          <a:ln>
            <a:noFill/>
          </a:ln>
          <a:effectLst>
            <a:outerShdw blurRad="314325" rotWithShape="0" algn="bl" dir="5940000" dist="38100">
              <a:srgbClr val="000000">
                <a:alpha val="49410"/>
              </a:srgbClr>
            </a:outerShdw>
          </a:effectLst>
        </p:spPr>
      </p:pic>
    </p:spTree>
  </p:cSld>
  <p:clrMapOvr>
    <a:masterClrMapping/>
  </p:clrMapOvr>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7" name="Shape 1827"/>
        <p:cNvGrpSpPr/>
        <p:nvPr/>
      </p:nvGrpSpPr>
      <p:grpSpPr>
        <a:xfrm>
          <a:off x="0" y="0"/>
          <a:ext cx="0" cy="0"/>
          <a:chOff x="0" y="0"/>
          <a:chExt cx="0" cy="0"/>
        </a:xfrm>
      </p:grpSpPr>
      <p:pic>
        <p:nvPicPr>
          <p:cNvPr id="1828" name="Google Shape;1828;g2523351e7b7_57_0"/>
          <p:cNvPicPr preferRelativeResize="0"/>
          <p:nvPr/>
        </p:nvPicPr>
        <p:blipFill rotWithShape="1">
          <a:blip r:embed="rId3">
            <a:alphaModFix/>
          </a:blip>
          <a:srcRect b="0" l="0" r="0" t="0"/>
          <a:stretch/>
        </p:blipFill>
        <p:spPr>
          <a:xfrm>
            <a:off x="0" y="0"/>
            <a:ext cx="9144001" cy="1167249"/>
          </a:xfrm>
          <a:prstGeom prst="rect">
            <a:avLst/>
          </a:prstGeom>
          <a:noFill/>
          <a:ln>
            <a:noFill/>
          </a:ln>
        </p:spPr>
      </p:pic>
      <p:sp>
        <p:nvSpPr>
          <p:cNvPr id="1829" name="Google Shape;1829;g2523351e7b7_57_0"/>
          <p:cNvSpPr txBox="1"/>
          <p:nvPr/>
        </p:nvSpPr>
        <p:spPr>
          <a:xfrm>
            <a:off x="1123075" y="436425"/>
            <a:ext cx="4827600" cy="792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4640"/>
              <a:buFont typeface="Arial"/>
              <a:buNone/>
            </a:pPr>
            <a:r>
              <a:rPr b="1" i="0" lang="lv-LV" sz="3140" u="none" cap="none" strike="noStrike">
                <a:solidFill>
                  <a:srgbClr val="FFFFFF"/>
                </a:solidFill>
                <a:latin typeface="Raleway"/>
                <a:ea typeface="Raleway"/>
                <a:cs typeface="Raleway"/>
                <a:sym typeface="Raleway"/>
              </a:rPr>
              <a:t>Some ways to play  </a:t>
            </a:r>
            <a:endParaRPr b="1" i="0" sz="3140" u="none" cap="none" strike="noStrike">
              <a:solidFill>
                <a:srgbClr val="FFFFFF"/>
              </a:solidFill>
              <a:latin typeface="Raleway"/>
              <a:ea typeface="Raleway"/>
              <a:cs typeface="Raleway"/>
              <a:sym typeface="Raleway"/>
            </a:endParaRPr>
          </a:p>
        </p:txBody>
      </p:sp>
      <p:sp>
        <p:nvSpPr>
          <p:cNvPr id="1830" name="Google Shape;1830;g2523351e7b7_57_0"/>
          <p:cNvSpPr txBox="1"/>
          <p:nvPr/>
        </p:nvSpPr>
        <p:spPr>
          <a:xfrm>
            <a:off x="729975" y="1304900"/>
            <a:ext cx="4374600" cy="3324600"/>
          </a:xfrm>
          <a:prstGeom prst="rect">
            <a:avLst/>
          </a:prstGeom>
          <a:noFill/>
          <a:ln>
            <a:noFill/>
          </a:ln>
        </p:spPr>
        <p:txBody>
          <a:bodyPr anchorCtr="0" anchor="t" bIns="91425" lIns="91425" spcFirstLastPara="1" rIns="91425" wrap="square" tIns="91425">
            <a:spAutoFit/>
          </a:bodyPr>
          <a:lstStyle/>
          <a:p>
            <a:pPr indent="-355600" lvl="0" marL="457200" marR="0" rtl="0" algn="l">
              <a:lnSpc>
                <a:spcPct val="115000"/>
              </a:lnSpc>
              <a:spcBef>
                <a:spcPts val="0"/>
              </a:spcBef>
              <a:spcAft>
                <a:spcPts val="0"/>
              </a:spcAft>
              <a:buClr>
                <a:srgbClr val="2B3E85"/>
              </a:buClr>
              <a:buSzPts val="2000"/>
              <a:buFont typeface="Raleway"/>
              <a:buAutoNum type="arabicPeriod"/>
            </a:pPr>
            <a:r>
              <a:rPr b="0" i="0" lang="lv-LV" sz="2000" u="none" cap="none" strike="noStrike">
                <a:solidFill>
                  <a:srgbClr val="2B3E85"/>
                </a:solidFill>
                <a:latin typeface="Raleway"/>
                <a:ea typeface="Raleway"/>
                <a:cs typeface="Raleway"/>
                <a:sym typeface="Raleway"/>
              </a:rPr>
              <a:t>Group game</a:t>
            </a:r>
            <a:endParaRPr b="0" i="0" sz="2000" u="none" cap="none" strike="noStrike">
              <a:solidFill>
                <a:srgbClr val="2B3E85"/>
              </a:solidFill>
              <a:latin typeface="Raleway"/>
              <a:ea typeface="Raleway"/>
              <a:cs typeface="Raleway"/>
              <a:sym typeface="Raleway"/>
            </a:endParaRPr>
          </a:p>
          <a:p>
            <a:pPr indent="-355600" lvl="0" marL="457200" marR="0" rtl="0" algn="l">
              <a:lnSpc>
                <a:spcPct val="115000"/>
              </a:lnSpc>
              <a:spcBef>
                <a:spcPts val="0"/>
              </a:spcBef>
              <a:spcAft>
                <a:spcPts val="0"/>
              </a:spcAft>
              <a:buClr>
                <a:srgbClr val="2B3E85"/>
              </a:buClr>
              <a:buSzPts val="2000"/>
              <a:buFont typeface="Raleway"/>
              <a:buAutoNum type="arabicPeriod"/>
            </a:pPr>
            <a:r>
              <a:rPr b="0" i="0" lang="lv-LV" sz="2000" u="none" cap="none" strike="noStrike">
                <a:solidFill>
                  <a:srgbClr val="2B3E85"/>
                </a:solidFill>
                <a:latin typeface="Raleway"/>
                <a:ea typeface="Raleway"/>
                <a:cs typeface="Raleway"/>
                <a:sym typeface="Raleway"/>
              </a:rPr>
              <a:t>Sociometry</a:t>
            </a:r>
            <a:endParaRPr b="0" i="0" sz="2000" u="none" cap="none" strike="noStrike">
              <a:solidFill>
                <a:srgbClr val="2B3E85"/>
              </a:solidFill>
              <a:latin typeface="Raleway"/>
              <a:ea typeface="Raleway"/>
              <a:cs typeface="Raleway"/>
              <a:sym typeface="Raleway"/>
            </a:endParaRPr>
          </a:p>
          <a:p>
            <a:pPr indent="-355600" lvl="0" marL="457200" marR="0" rtl="0" algn="l">
              <a:lnSpc>
                <a:spcPct val="115000"/>
              </a:lnSpc>
              <a:spcBef>
                <a:spcPts val="0"/>
              </a:spcBef>
              <a:spcAft>
                <a:spcPts val="0"/>
              </a:spcAft>
              <a:buClr>
                <a:srgbClr val="2B3E85"/>
              </a:buClr>
              <a:buSzPts val="2000"/>
              <a:buFont typeface="Raleway"/>
              <a:buAutoNum type="arabicPeriod"/>
            </a:pPr>
            <a:r>
              <a:rPr b="0" i="0" lang="lv-LV" sz="2000" u="none" cap="none" strike="noStrike">
                <a:solidFill>
                  <a:srgbClr val="2B3E85"/>
                </a:solidFill>
                <a:latin typeface="Raleway"/>
                <a:ea typeface="Raleway"/>
                <a:cs typeface="Raleway"/>
                <a:sym typeface="Raleway"/>
              </a:rPr>
              <a:t>Sociometry for Individual Playing</a:t>
            </a:r>
            <a:endParaRPr b="0" i="0" sz="2000" u="none" cap="none" strike="noStrike">
              <a:solidFill>
                <a:srgbClr val="2B3E85"/>
              </a:solidFill>
              <a:latin typeface="Raleway"/>
              <a:ea typeface="Raleway"/>
              <a:cs typeface="Raleway"/>
              <a:sym typeface="Raleway"/>
            </a:endParaRPr>
          </a:p>
          <a:p>
            <a:pPr indent="-355600" lvl="0" marL="457200" marR="0" rtl="0" algn="l">
              <a:lnSpc>
                <a:spcPct val="115000"/>
              </a:lnSpc>
              <a:spcBef>
                <a:spcPts val="0"/>
              </a:spcBef>
              <a:spcAft>
                <a:spcPts val="0"/>
              </a:spcAft>
              <a:buClr>
                <a:srgbClr val="2B3E85"/>
              </a:buClr>
              <a:buSzPts val="2000"/>
              <a:buFont typeface="Raleway"/>
              <a:buAutoNum type="arabicPeriod"/>
            </a:pPr>
            <a:r>
              <a:rPr b="0" i="0" lang="lv-LV" sz="2000" u="none" cap="none" strike="noStrike">
                <a:solidFill>
                  <a:srgbClr val="2B3E85"/>
                </a:solidFill>
                <a:latin typeface="Raleway"/>
                <a:ea typeface="Raleway"/>
                <a:cs typeface="Raleway"/>
                <a:sym typeface="Raleway"/>
              </a:rPr>
              <a:t>Resolve the Situation</a:t>
            </a:r>
            <a:endParaRPr b="0" i="0" sz="2000" u="none" cap="none" strike="noStrike">
              <a:solidFill>
                <a:srgbClr val="2B3E85"/>
              </a:solidFill>
              <a:latin typeface="Raleway"/>
              <a:ea typeface="Raleway"/>
              <a:cs typeface="Raleway"/>
              <a:sym typeface="Raleway"/>
            </a:endParaRPr>
          </a:p>
          <a:p>
            <a:pPr indent="-355600" lvl="0" marL="457200" marR="0" rtl="0" algn="l">
              <a:lnSpc>
                <a:spcPct val="115000"/>
              </a:lnSpc>
              <a:spcBef>
                <a:spcPts val="0"/>
              </a:spcBef>
              <a:spcAft>
                <a:spcPts val="0"/>
              </a:spcAft>
              <a:buClr>
                <a:srgbClr val="2B3E85"/>
              </a:buClr>
              <a:buSzPts val="2000"/>
              <a:buFont typeface="Raleway"/>
              <a:buAutoNum type="arabicPeriod"/>
            </a:pPr>
            <a:r>
              <a:rPr b="0" i="0" lang="lv-LV" sz="2000" u="none" cap="none" strike="noStrike">
                <a:solidFill>
                  <a:srgbClr val="2B3E85"/>
                </a:solidFill>
                <a:latin typeface="Raleway"/>
                <a:ea typeface="Raleway"/>
                <a:cs typeface="Raleway"/>
                <a:sym typeface="Raleway"/>
              </a:rPr>
              <a:t>Four Paths to Peace</a:t>
            </a:r>
            <a:endParaRPr b="0" i="0" sz="2000" u="none" cap="none" strike="noStrike">
              <a:solidFill>
                <a:srgbClr val="2B3E85"/>
              </a:solidFill>
              <a:latin typeface="Raleway"/>
              <a:ea typeface="Raleway"/>
              <a:cs typeface="Raleway"/>
              <a:sym typeface="Raleway"/>
            </a:endParaRPr>
          </a:p>
          <a:p>
            <a:pPr indent="-355600" lvl="0" marL="457200" marR="0" rtl="0" algn="l">
              <a:lnSpc>
                <a:spcPct val="115000"/>
              </a:lnSpc>
              <a:spcBef>
                <a:spcPts val="0"/>
              </a:spcBef>
              <a:spcAft>
                <a:spcPts val="0"/>
              </a:spcAft>
              <a:buClr>
                <a:srgbClr val="2B3E85"/>
              </a:buClr>
              <a:buSzPts val="2000"/>
              <a:buFont typeface="Raleway"/>
              <a:buAutoNum type="arabicPeriod"/>
            </a:pPr>
            <a:r>
              <a:rPr b="0" i="0" lang="lv-LV" sz="2000" u="none" cap="none" strike="noStrike">
                <a:solidFill>
                  <a:srgbClr val="2B3E85"/>
                </a:solidFill>
                <a:latin typeface="Raleway"/>
                <a:ea typeface="Raleway"/>
                <a:cs typeface="Raleway"/>
                <a:sym typeface="Raleway"/>
              </a:rPr>
              <a:t>Dominoes</a:t>
            </a:r>
            <a:endParaRPr b="0" i="0" sz="2000" u="none" cap="none" strike="noStrike">
              <a:solidFill>
                <a:srgbClr val="2B3E85"/>
              </a:solidFill>
              <a:latin typeface="Raleway"/>
              <a:ea typeface="Raleway"/>
              <a:cs typeface="Raleway"/>
              <a:sym typeface="Raleway"/>
            </a:endParaRPr>
          </a:p>
          <a:p>
            <a:pPr indent="-355600" lvl="0" marL="457200" marR="0" rtl="0" algn="l">
              <a:lnSpc>
                <a:spcPct val="115000"/>
              </a:lnSpc>
              <a:spcBef>
                <a:spcPts val="0"/>
              </a:spcBef>
              <a:spcAft>
                <a:spcPts val="0"/>
              </a:spcAft>
              <a:buClr>
                <a:srgbClr val="2B3E85"/>
              </a:buClr>
              <a:buSzPts val="2000"/>
              <a:buFont typeface="Raleway"/>
              <a:buAutoNum type="arabicPeriod"/>
            </a:pPr>
            <a:r>
              <a:rPr b="0" i="0" lang="lv-LV" sz="2000" u="none" cap="none" strike="noStrike">
                <a:solidFill>
                  <a:srgbClr val="2B3E85"/>
                </a:solidFill>
                <a:latin typeface="Raleway"/>
                <a:ea typeface="Raleway"/>
                <a:cs typeface="Raleway"/>
                <a:sym typeface="Raleway"/>
              </a:rPr>
              <a:t>Choose a solution</a:t>
            </a:r>
            <a:endParaRPr b="0" i="0" sz="2000" u="none" cap="none" strike="noStrike">
              <a:solidFill>
                <a:srgbClr val="2B3E85"/>
              </a:solidFill>
              <a:latin typeface="Raleway"/>
              <a:ea typeface="Raleway"/>
              <a:cs typeface="Raleway"/>
              <a:sym typeface="Raleway"/>
            </a:endParaRPr>
          </a:p>
          <a:p>
            <a:pPr indent="-355600" lvl="0" marL="457200" marR="0" rtl="0" algn="l">
              <a:lnSpc>
                <a:spcPct val="115000"/>
              </a:lnSpc>
              <a:spcBef>
                <a:spcPts val="0"/>
              </a:spcBef>
              <a:spcAft>
                <a:spcPts val="0"/>
              </a:spcAft>
              <a:buClr>
                <a:srgbClr val="2B3E85"/>
              </a:buClr>
              <a:buSzPts val="2000"/>
              <a:buFont typeface="Raleway"/>
              <a:buAutoNum type="arabicPeriod"/>
            </a:pPr>
            <a:r>
              <a:rPr b="0" i="0" lang="lv-LV" sz="2000" u="none" cap="none" strike="noStrike">
                <a:solidFill>
                  <a:srgbClr val="2B3E85"/>
                </a:solidFill>
                <a:latin typeface="Raleway"/>
                <a:ea typeface="Raleway"/>
                <a:cs typeface="Raleway"/>
                <a:sym typeface="Raleway"/>
              </a:rPr>
              <a:t>Yes, but… Create a story</a:t>
            </a:r>
            <a:endParaRPr b="0" i="0" sz="2000" u="none" cap="none" strike="noStrike">
              <a:solidFill>
                <a:srgbClr val="000000"/>
              </a:solidFill>
              <a:latin typeface="Raleway"/>
              <a:ea typeface="Raleway"/>
              <a:cs typeface="Raleway"/>
              <a:sym typeface="Raleway"/>
            </a:endParaRPr>
          </a:p>
        </p:txBody>
      </p:sp>
      <p:pic>
        <p:nvPicPr>
          <p:cNvPr id="1831" name="Google Shape;1831;g2523351e7b7_57_0"/>
          <p:cNvPicPr preferRelativeResize="0"/>
          <p:nvPr/>
        </p:nvPicPr>
        <p:blipFill rotWithShape="1">
          <a:blip r:embed="rId4">
            <a:alphaModFix/>
          </a:blip>
          <a:srcRect b="0" l="0" r="0" t="0"/>
          <a:stretch/>
        </p:blipFill>
        <p:spPr>
          <a:xfrm rot="5400000">
            <a:off x="5692775" y="1450238"/>
            <a:ext cx="4631224" cy="1916225"/>
          </a:xfrm>
          <a:prstGeom prst="rect">
            <a:avLst/>
          </a:prstGeom>
          <a:noFill/>
          <a:ln>
            <a:noFill/>
          </a:ln>
        </p:spPr>
      </p:pic>
      <p:pic>
        <p:nvPicPr>
          <p:cNvPr id="1832" name="Google Shape;1832;g2523351e7b7_57_0"/>
          <p:cNvPicPr preferRelativeResize="0"/>
          <p:nvPr/>
        </p:nvPicPr>
        <p:blipFill rotWithShape="1">
          <a:blip r:embed="rId5">
            <a:alphaModFix/>
          </a:blip>
          <a:srcRect b="8340" l="0" r="-5496" t="0"/>
          <a:stretch/>
        </p:blipFill>
        <p:spPr>
          <a:xfrm>
            <a:off x="5104575" y="2885900"/>
            <a:ext cx="3605576" cy="2257601"/>
          </a:xfrm>
          <a:prstGeom prst="rect">
            <a:avLst/>
          </a:prstGeom>
          <a:noFill/>
          <a:ln>
            <a:noFill/>
          </a:ln>
          <a:effectLst>
            <a:outerShdw blurRad="314325" rotWithShape="0" algn="bl" dir="5940000" dist="38100">
              <a:srgbClr val="000000">
                <a:alpha val="49411"/>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pic>
        <p:nvPicPr>
          <p:cNvPr id="304" name="Google Shape;304;g2523351e7b7_7_0"/>
          <p:cNvPicPr preferRelativeResize="0"/>
          <p:nvPr/>
        </p:nvPicPr>
        <p:blipFill rotWithShape="1">
          <a:blip r:embed="rId3">
            <a:alphaModFix/>
          </a:blip>
          <a:srcRect b="0" l="0" r="10594" t="0"/>
          <a:stretch/>
        </p:blipFill>
        <p:spPr>
          <a:xfrm>
            <a:off x="0" y="1152600"/>
            <a:ext cx="9144003" cy="3990900"/>
          </a:xfrm>
          <a:prstGeom prst="rect">
            <a:avLst/>
          </a:prstGeom>
          <a:noFill/>
          <a:ln>
            <a:noFill/>
          </a:ln>
        </p:spPr>
      </p:pic>
      <p:sp>
        <p:nvSpPr>
          <p:cNvPr id="305" name="Google Shape;305;g2523351e7b7_7_0"/>
          <p:cNvSpPr txBox="1"/>
          <p:nvPr/>
        </p:nvSpPr>
        <p:spPr>
          <a:xfrm>
            <a:off x="827250" y="1419275"/>
            <a:ext cx="7241400" cy="2096400"/>
          </a:xfrm>
          <a:prstGeom prst="rect">
            <a:avLst/>
          </a:prstGeom>
          <a:noFill/>
          <a:ln>
            <a:noFill/>
          </a:ln>
        </p:spPr>
        <p:txBody>
          <a:bodyPr anchorCtr="0" anchor="t" bIns="91425" lIns="91425" spcFirstLastPara="1" rIns="91425" wrap="square" tIns="91425">
            <a:noAutofit/>
          </a:bodyPr>
          <a:lstStyle/>
          <a:p>
            <a:pPr indent="0" lvl="0" marL="457200" marR="0" rtl="0" algn="l">
              <a:lnSpc>
                <a:spcPct val="90000"/>
              </a:lnSpc>
              <a:spcBef>
                <a:spcPts val="0"/>
              </a:spcBef>
              <a:spcAft>
                <a:spcPts val="0"/>
              </a:spcAft>
              <a:buClr>
                <a:srgbClr val="000000"/>
              </a:buClr>
              <a:buSzPts val="4400"/>
              <a:buFont typeface="Arial"/>
              <a:buNone/>
            </a:pPr>
            <a:r>
              <a:rPr b="1" lang="lv-LV" sz="3600">
                <a:solidFill>
                  <a:srgbClr val="2B3E85"/>
                </a:solidFill>
                <a:latin typeface="Raleway"/>
                <a:ea typeface="Raleway"/>
                <a:cs typeface="Raleway"/>
                <a:sym typeface="Raleway"/>
              </a:rPr>
              <a:t>1.</a:t>
            </a:r>
            <a:endParaRPr b="1" sz="3600">
              <a:solidFill>
                <a:srgbClr val="2B3E85"/>
              </a:solidFill>
              <a:latin typeface="Raleway"/>
              <a:ea typeface="Raleway"/>
              <a:cs typeface="Raleway"/>
              <a:sym typeface="Raleway"/>
            </a:endParaRPr>
          </a:p>
          <a:p>
            <a:pPr indent="0" lvl="0" marL="457200" marR="0" rtl="0" algn="l">
              <a:lnSpc>
                <a:spcPct val="90000"/>
              </a:lnSpc>
              <a:spcBef>
                <a:spcPts val="900"/>
              </a:spcBef>
              <a:spcAft>
                <a:spcPts val="0"/>
              </a:spcAft>
              <a:buClr>
                <a:srgbClr val="000000"/>
              </a:buClr>
              <a:buSzPts val="4400"/>
              <a:buFont typeface="Arial"/>
              <a:buNone/>
            </a:pPr>
            <a:r>
              <a:rPr b="1" lang="lv-LV" sz="4200">
                <a:solidFill>
                  <a:srgbClr val="FFFFFF"/>
                </a:solidFill>
                <a:latin typeface="Raleway"/>
                <a:ea typeface="Raleway"/>
                <a:cs typeface="Raleway"/>
                <a:sym typeface="Raleway"/>
              </a:rPr>
              <a:t>Getting prepared </a:t>
            </a:r>
            <a:br>
              <a:rPr b="1" lang="lv-LV" sz="4200">
                <a:solidFill>
                  <a:srgbClr val="FFFFFF"/>
                </a:solidFill>
                <a:latin typeface="Raleway"/>
                <a:ea typeface="Raleway"/>
                <a:cs typeface="Raleway"/>
                <a:sym typeface="Raleway"/>
              </a:rPr>
            </a:br>
            <a:r>
              <a:rPr b="1" lang="lv-LV" sz="4200">
                <a:solidFill>
                  <a:srgbClr val="FFFFFF"/>
                </a:solidFill>
                <a:latin typeface="Raleway"/>
                <a:ea typeface="Raleway"/>
                <a:cs typeface="Raleway"/>
                <a:sym typeface="Raleway"/>
              </a:rPr>
              <a:t>for a training session</a:t>
            </a:r>
            <a:endParaRPr b="1" sz="4200">
              <a:solidFill>
                <a:srgbClr val="FFFFFF"/>
              </a:solidFill>
              <a:latin typeface="Raleway"/>
              <a:ea typeface="Raleway"/>
              <a:cs typeface="Raleway"/>
              <a:sym typeface="Raleway"/>
            </a:endParaRPr>
          </a:p>
        </p:txBody>
      </p:sp>
      <p:pic>
        <p:nvPicPr>
          <p:cNvPr id="306" name="Google Shape;306;g2523351e7b7_7_0"/>
          <p:cNvPicPr preferRelativeResize="0"/>
          <p:nvPr/>
        </p:nvPicPr>
        <p:blipFill rotWithShape="1">
          <a:blip r:embed="rId4">
            <a:alphaModFix/>
          </a:blip>
          <a:srcRect b="0" l="0" r="0" t="0"/>
          <a:stretch/>
        </p:blipFill>
        <p:spPr>
          <a:xfrm>
            <a:off x="6711450" y="135150"/>
            <a:ext cx="1605250" cy="908575"/>
          </a:xfrm>
          <a:prstGeom prst="rect">
            <a:avLst/>
          </a:prstGeom>
          <a:noFill/>
          <a:ln>
            <a:noFill/>
          </a:ln>
        </p:spPr>
      </p:pic>
      <p:pic>
        <p:nvPicPr>
          <p:cNvPr id="307" name="Google Shape;307;g2523351e7b7_7_0"/>
          <p:cNvPicPr preferRelativeResize="0"/>
          <p:nvPr/>
        </p:nvPicPr>
        <p:blipFill rotWithShape="1">
          <a:blip r:embed="rId5">
            <a:alphaModFix/>
          </a:blip>
          <a:srcRect b="0" l="0" r="0" t="0"/>
          <a:stretch/>
        </p:blipFill>
        <p:spPr>
          <a:xfrm>
            <a:off x="772175" y="311600"/>
            <a:ext cx="1569475" cy="555675"/>
          </a:xfrm>
          <a:prstGeom prst="rect">
            <a:avLst/>
          </a:prstGeom>
          <a:noFill/>
          <a:ln>
            <a:noFill/>
          </a:ln>
        </p:spPr>
      </p:pic>
      <p:pic>
        <p:nvPicPr>
          <p:cNvPr id="308" name="Google Shape;308;g2523351e7b7_7_0"/>
          <p:cNvPicPr preferRelativeResize="0"/>
          <p:nvPr/>
        </p:nvPicPr>
        <p:blipFill rotWithShape="1">
          <a:blip r:embed="rId6">
            <a:alphaModFix/>
          </a:blip>
          <a:srcRect b="0" l="0" r="29378" t="-989"/>
          <a:stretch/>
        </p:blipFill>
        <p:spPr>
          <a:xfrm rot="5400000">
            <a:off x="5699050" y="1780750"/>
            <a:ext cx="1506725" cy="5194375"/>
          </a:xfrm>
          <a:prstGeom prst="rect">
            <a:avLst/>
          </a:prstGeom>
          <a:noFill/>
          <a:ln>
            <a:noFill/>
          </a:ln>
        </p:spPr>
      </p:pic>
      <p:pic>
        <p:nvPicPr>
          <p:cNvPr id="309" name="Google Shape;309;g2523351e7b7_7_0"/>
          <p:cNvPicPr preferRelativeResize="0"/>
          <p:nvPr/>
        </p:nvPicPr>
        <p:blipFill rotWithShape="1">
          <a:blip r:embed="rId6">
            <a:alphaModFix/>
          </a:blip>
          <a:srcRect b="0" l="17409" r="0" t="10873"/>
          <a:stretch/>
        </p:blipFill>
        <p:spPr>
          <a:xfrm rot="-5400000">
            <a:off x="1411237" y="1970363"/>
            <a:ext cx="1761900" cy="4584374"/>
          </a:xfrm>
          <a:prstGeom prst="rect">
            <a:avLst/>
          </a:prstGeom>
          <a:noFill/>
          <a:ln>
            <a:noFill/>
          </a:ln>
        </p:spPr>
      </p:pic>
      <p:pic>
        <p:nvPicPr>
          <p:cNvPr id="310" name="Google Shape;310;g2523351e7b7_7_0"/>
          <p:cNvPicPr preferRelativeResize="0"/>
          <p:nvPr/>
        </p:nvPicPr>
        <p:blipFill rotWithShape="1">
          <a:blip r:embed="rId7">
            <a:alphaModFix/>
          </a:blip>
          <a:srcRect b="2075" l="0" r="22964" t="0"/>
          <a:stretch/>
        </p:blipFill>
        <p:spPr>
          <a:xfrm>
            <a:off x="6855425" y="3047100"/>
            <a:ext cx="2288573" cy="2096400"/>
          </a:xfrm>
          <a:prstGeom prst="rect">
            <a:avLst/>
          </a:prstGeom>
          <a:noFill/>
          <a:ln>
            <a:noFill/>
          </a:ln>
          <a:effectLst>
            <a:outerShdw blurRad="314325" rotWithShape="0" algn="bl" dir="5940000" dist="38100">
              <a:srgbClr val="000000">
                <a:alpha val="49410"/>
              </a:srgbClr>
            </a:outerShdw>
          </a:effectLst>
        </p:spPr>
      </p:pic>
    </p:spTree>
  </p:cSld>
  <p:clrMapOvr>
    <a:masterClrMapping/>
  </p:clrMapOvr>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6" name="Shape 1836"/>
        <p:cNvGrpSpPr/>
        <p:nvPr/>
      </p:nvGrpSpPr>
      <p:grpSpPr>
        <a:xfrm>
          <a:off x="0" y="0"/>
          <a:ext cx="0" cy="0"/>
          <a:chOff x="0" y="0"/>
          <a:chExt cx="0" cy="0"/>
        </a:xfrm>
      </p:grpSpPr>
      <p:pic>
        <p:nvPicPr>
          <p:cNvPr id="1837" name="Google Shape;1837;g2523351e7b7_57_9"/>
          <p:cNvPicPr preferRelativeResize="0"/>
          <p:nvPr/>
        </p:nvPicPr>
        <p:blipFill rotWithShape="1">
          <a:blip r:embed="rId3">
            <a:alphaModFix/>
          </a:blip>
          <a:srcRect b="0" l="0" r="10594" t="0"/>
          <a:stretch/>
        </p:blipFill>
        <p:spPr>
          <a:xfrm>
            <a:off x="0" y="1152600"/>
            <a:ext cx="9144003" cy="3990900"/>
          </a:xfrm>
          <a:prstGeom prst="rect">
            <a:avLst/>
          </a:prstGeom>
          <a:noFill/>
          <a:ln>
            <a:noFill/>
          </a:ln>
        </p:spPr>
      </p:pic>
      <p:sp>
        <p:nvSpPr>
          <p:cNvPr id="1838" name="Google Shape;1838;g2523351e7b7_57_9"/>
          <p:cNvSpPr txBox="1"/>
          <p:nvPr/>
        </p:nvSpPr>
        <p:spPr>
          <a:xfrm>
            <a:off x="827250" y="1489225"/>
            <a:ext cx="7241400" cy="2026500"/>
          </a:xfrm>
          <a:prstGeom prst="rect">
            <a:avLst/>
          </a:prstGeom>
          <a:noFill/>
          <a:ln>
            <a:noFill/>
          </a:ln>
        </p:spPr>
        <p:txBody>
          <a:bodyPr anchorCtr="0" anchor="t" bIns="91425" lIns="91425" spcFirstLastPara="1" rIns="91425" wrap="square" tIns="91425">
            <a:noAutofit/>
          </a:bodyPr>
          <a:lstStyle/>
          <a:p>
            <a:pPr indent="0" lvl="0" marL="457200" marR="0" rtl="0" algn="l">
              <a:lnSpc>
                <a:spcPct val="100000"/>
              </a:lnSpc>
              <a:spcBef>
                <a:spcPts val="0"/>
              </a:spcBef>
              <a:spcAft>
                <a:spcPts val="0"/>
              </a:spcAft>
              <a:buClr>
                <a:srgbClr val="000000"/>
              </a:buClr>
              <a:buSzPts val="4400"/>
              <a:buFont typeface="Arial"/>
              <a:buNone/>
            </a:pPr>
            <a:r>
              <a:rPr b="1" lang="lv-LV" sz="4500">
                <a:solidFill>
                  <a:srgbClr val="2B3E85"/>
                </a:solidFill>
                <a:latin typeface="Raleway"/>
                <a:ea typeface="Raleway"/>
                <a:cs typeface="Raleway"/>
                <a:sym typeface="Raleway"/>
              </a:rPr>
              <a:t>1</a:t>
            </a:r>
            <a:r>
              <a:rPr b="1" i="0" lang="lv-LV" sz="3900" u="none" cap="none" strike="noStrike">
                <a:solidFill>
                  <a:srgbClr val="2B3E85"/>
                </a:solidFill>
                <a:latin typeface="Raleway"/>
                <a:ea typeface="Raleway"/>
                <a:cs typeface="Raleway"/>
                <a:sym typeface="Raleway"/>
              </a:rPr>
              <a:t>. </a:t>
            </a:r>
            <a:r>
              <a:rPr b="1" lang="lv-LV" sz="2500">
                <a:solidFill>
                  <a:srgbClr val="2B3E85"/>
                </a:solidFill>
                <a:latin typeface="Raleway"/>
                <a:ea typeface="Raleway"/>
                <a:cs typeface="Raleway"/>
                <a:sym typeface="Raleway"/>
              </a:rPr>
              <a:t>game</a:t>
            </a:r>
            <a:r>
              <a:rPr b="1" i="0" lang="lv-LV" sz="3900" u="none" cap="none" strike="noStrike">
                <a:solidFill>
                  <a:srgbClr val="FFFFFF"/>
                </a:solidFill>
                <a:latin typeface="Raleway"/>
                <a:ea typeface="Raleway"/>
                <a:cs typeface="Raleway"/>
                <a:sym typeface="Raleway"/>
              </a:rPr>
              <a:t> </a:t>
            </a:r>
            <a:endParaRPr b="1" sz="900"/>
          </a:p>
          <a:p>
            <a:pPr indent="0" lvl="0" marL="457200" rtl="0" algn="l">
              <a:spcBef>
                <a:spcPts val="0"/>
              </a:spcBef>
              <a:spcAft>
                <a:spcPts val="0"/>
              </a:spcAft>
              <a:buClr>
                <a:schemeClr val="dk1"/>
              </a:buClr>
              <a:buSzPts val="4400"/>
              <a:buFont typeface="Arial"/>
              <a:buNone/>
            </a:pPr>
            <a:r>
              <a:rPr b="1" lang="lv-LV" sz="4700">
                <a:solidFill>
                  <a:schemeClr val="lt1"/>
                </a:solidFill>
              </a:rPr>
              <a:t>Group game</a:t>
            </a:r>
            <a:endParaRPr b="1" sz="4200">
              <a:solidFill>
                <a:srgbClr val="FFFFFF"/>
              </a:solidFill>
              <a:latin typeface="Raleway"/>
              <a:ea typeface="Raleway"/>
              <a:cs typeface="Raleway"/>
              <a:sym typeface="Raleway"/>
            </a:endParaRPr>
          </a:p>
        </p:txBody>
      </p:sp>
      <p:pic>
        <p:nvPicPr>
          <p:cNvPr id="1839" name="Google Shape;1839;g2523351e7b7_57_9"/>
          <p:cNvPicPr preferRelativeResize="0"/>
          <p:nvPr/>
        </p:nvPicPr>
        <p:blipFill rotWithShape="1">
          <a:blip r:embed="rId4">
            <a:alphaModFix/>
          </a:blip>
          <a:srcRect b="0" l="0" r="0" t="0"/>
          <a:stretch/>
        </p:blipFill>
        <p:spPr>
          <a:xfrm>
            <a:off x="6711450" y="135150"/>
            <a:ext cx="1605250" cy="908575"/>
          </a:xfrm>
          <a:prstGeom prst="rect">
            <a:avLst/>
          </a:prstGeom>
          <a:noFill/>
          <a:ln>
            <a:noFill/>
          </a:ln>
        </p:spPr>
      </p:pic>
      <p:pic>
        <p:nvPicPr>
          <p:cNvPr id="1840" name="Google Shape;1840;g2523351e7b7_57_9"/>
          <p:cNvPicPr preferRelativeResize="0"/>
          <p:nvPr/>
        </p:nvPicPr>
        <p:blipFill rotWithShape="1">
          <a:blip r:embed="rId5">
            <a:alphaModFix/>
          </a:blip>
          <a:srcRect b="0" l="0" r="0" t="0"/>
          <a:stretch/>
        </p:blipFill>
        <p:spPr>
          <a:xfrm>
            <a:off x="772175" y="311600"/>
            <a:ext cx="1569475" cy="555675"/>
          </a:xfrm>
          <a:prstGeom prst="rect">
            <a:avLst/>
          </a:prstGeom>
          <a:noFill/>
          <a:ln>
            <a:noFill/>
          </a:ln>
        </p:spPr>
      </p:pic>
      <p:pic>
        <p:nvPicPr>
          <p:cNvPr id="1841" name="Google Shape;1841;g2523351e7b7_57_9"/>
          <p:cNvPicPr preferRelativeResize="0"/>
          <p:nvPr/>
        </p:nvPicPr>
        <p:blipFill rotWithShape="1">
          <a:blip r:embed="rId6">
            <a:alphaModFix/>
          </a:blip>
          <a:srcRect b="0" l="0" r="29378" t="-989"/>
          <a:stretch/>
        </p:blipFill>
        <p:spPr>
          <a:xfrm rot="5400000">
            <a:off x="5699050" y="1780750"/>
            <a:ext cx="1506725" cy="5194375"/>
          </a:xfrm>
          <a:prstGeom prst="rect">
            <a:avLst/>
          </a:prstGeom>
          <a:noFill/>
          <a:ln>
            <a:noFill/>
          </a:ln>
        </p:spPr>
      </p:pic>
      <p:pic>
        <p:nvPicPr>
          <p:cNvPr id="1842" name="Google Shape;1842;g2523351e7b7_57_9"/>
          <p:cNvPicPr preferRelativeResize="0"/>
          <p:nvPr/>
        </p:nvPicPr>
        <p:blipFill rotWithShape="1">
          <a:blip r:embed="rId6">
            <a:alphaModFix/>
          </a:blip>
          <a:srcRect b="0" l="17409" r="0" t="10873"/>
          <a:stretch/>
        </p:blipFill>
        <p:spPr>
          <a:xfrm rot="-5400000">
            <a:off x="1411237" y="1970363"/>
            <a:ext cx="1761900" cy="4584374"/>
          </a:xfrm>
          <a:prstGeom prst="rect">
            <a:avLst/>
          </a:prstGeom>
          <a:noFill/>
          <a:ln>
            <a:noFill/>
          </a:ln>
        </p:spPr>
      </p:pic>
      <p:pic>
        <p:nvPicPr>
          <p:cNvPr id="1843" name="Google Shape;1843;g2523351e7b7_57_9"/>
          <p:cNvPicPr preferRelativeResize="0"/>
          <p:nvPr/>
        </p:nvPicPr>
        <p:blipFill rotWithShape="1">
          <a:blip r:embed="rId7">
            <a:alphaModFix/>
          </a:blip>
          <a:srcRect b="2075" l="0" r="22964" t="0"/>
          <a:stretch/>
        </p:blipFill>
        <p:spPr>
          <a:xfrm>
            <a:off x="6369925" y="2602375"/>
            <a:ext cx="2774077" cy="2541126"/>
          </a:xfrm>
          <a:prstGeom prst="rect">
            <a:avLst/>
          </a:prstGeom>
          <a:noFill/>
          <a:ln>
            <a:noFill/>
          </a:ln>
          <a:effectLst>
            <a:outerShdw blurRad="314325" rotWithShape="0" algn="bl" dir="5940000" dist="38100">
              <a:srgbClr val="000000">
                <a:alpha val="49410"/>
              </a:srgbClr>
            </a:outerShdw>
          </a:effectLst>
        </p:spPr>
      </p:pic>
    </p:spTree>
  </p:cSld>
  <p:clrMapOvr>
    <a:masterClrMapping/>
  </p:clrMapOvr>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7" name="Shape 1847"/>
        <p:cNvGrpSpPr/>
        <p:nvPr/>
      </p:nvGrpSpPr>
      <p:grpSpPr>
        <a:xfrm>
          <a:off x="0" y="0"/>
          <a:ext cx="0" cy="0"/>
          <a:chOff x="0" y="0"/>
          <a:chExt cx="0" cy="0"/>
        </a:xfrm>
      </p:grpSpPr>
      <p:pic>
        <p:nvPicPr>
          <p:cNvPr id="1848" name="Google Shape;1848;g2523351e7b7_57_19"/>
          <p:cNvPicPr preferRelativeResize="0"/>
          <p:nvPr/>
        </p:nvPicPr>
        <p:blipFill rotWithShape="1">
          <a:blip r:embed="rId3">
            <a:alphaModFix/>
          </a:blip>
          <a:srcRect b="0" l="18" r="9" t="0"/>
          <a:stretch/>
        </p:blipFill>
        <p:spPr>
          <a:xfrm rot="-5882278">
            <a:off x="6543205" y="817997"/>
            <a:ext cx="1240083" cy="1859001"/>
          </a:xfrm>
          <a:prstGeom prst="roundRect">
            <a:avLst>
              <a:gd fmla="val 8322" name="adj"/>
            </a:avLst>
          </a:prstGeom>
          <a:noFill/>
          <a:ln>
            <a:noFill/>
          </a:ln>
          <a:effectLst>
            <a:outerShdw blurRad="271463" rotWithShape="0" algn="bl" dir="4380000" dist="57150">
              <a:srgbClr val="000000">
                <a:alpha val="33333"/>
              </a:srgbClr>
            </a:outerShdw>
          </a:effectLst>
        </p:spPr>
      </p:pic>
      <p:pic>
        <p:nvPicPr>
          <p:cNvPr id="1849" name="Google Shape;1849;g2523351e7b7_57_19"/>
          <p:cNvPicPr preferRelativeResize="0"/>
          <p:nvPr/>
        </p:nvPicPr>
        <p:blipFill rotWithShape="1">
          <a:blip r:embed="rId4">
            <a:alphaModFix/>
          </a:blip>
          <a:srcRect b="0" l="0" r="0" t="0"/>
          <a:stretch/>
        </p:blipFill>
        <p:spPr>
          <a:xfrm rot="5893921">
            <a:off x="1844566" y="89967"/>
            <a:ext cx="1240380" cy="1859340"/>
          </a:xfrm>
          <a:prstGeom prst="roundRect">
            <a:avLst>
              <a:gd fmla="val 8322" name="adj"/>
            </a:avLst>
          </a:prstGeom>
          <a:noFill/>
          <a:ln>
            <a:noFill/>
          </a:ln>
          <a:effectLst>
            <a:outerShdw blurRad="271463" rotWithShape="0" algn="bl" dir="4380000" dist="57150">
              <a:srgbClr val="000000">
                <a:alpha val="33333"/>
              </a:srgbClr>
            </a:outerShdw>
          </a:effectLst>
        </p:spPr>
      </p:pic>
      <p:pic>
        <p:nvPicPr>
          <p:cNvPr id="1850" name="Google Shape;1850;g2523351e7b7_57_19"/>
          <p:cNvPicPr preferRelativeResize="0"/>
          <p:nvPr/>
        </p:nvPicPr>
        <p:blipFill rotWithShape="1">
          <a:blip r:embed="rId5">
            <a:alphaModFix/>
          </a:blip>
          <a:srcRect b="0" l="69" r="77" t="0"/>
          <a:stretch/>
        </p:blipFill>
        <p:spPr>
          <a:xfrm rot="5400000">
            <a:off x="966333" y="967257"/>
            <a:ext cx="1240500" cy="1859400"/>
          </a:xfrm>
          <a:prstGeom prst="roundRect">
            <a:avLst>
              <a:gd fmla="val 8322" name="adj"/>
            </a:avLst>
          </a:prstGeom>
          <a:noFill/>
          <a:ln>
            <a:noFill/>
          </a:ln>
          <a:effectLst>
            <a:outerShdw blurRad="271463" rotWithShape="0" algn="bl" dir="4380000" dist="57150">
              <a:srgbClr val="000000">
                <a:alpha val="33333"/>
              </a:srgbClr>
            </a:outerShdw>
          </a:effectLst>
        </p:spPr>
      </p:pic>
      <p:pic>
        <p:nvPicPr>
          <p:cNvPr id="1851" name="Google Shape;1851;g2523351e7b7_57_19"/>
          <p:cNvPicPr preferRelativeResize="0"/>
          <p:nvPr/>
        </p:nvPicPr>
        <p:blipFill rotWithShape="1">
          <a:blip r:embed="rId6">
            <a:alphaModFix/>
          </a:blip>
          <a:srcRect b="0" l="69" r="77" t="0"/>
          <a:stretch/>
        </p:blipFill>
        <p:spPr>
          <a:xfrm>
            <a:off x="3380220" y="3816730"/>
            <a:ext cx="1165500" cy="1747200"/>
          </a:xfrm>
          <a:prstGeom prst="roundRect">
            <a:avLst>
              <a:gd fmla="val 8322" name="adj"/>
            </a:avLst>
          </a:prstGeom>
          <a:noFill/>
          <a:ln>
            <a:noFill/>
          </a:ln>
          <a:effectLst>
            <a:outerShdw blurRad="271463" rotWithShape="0" algn="bl" dir="4380000" dist="57150">
              <a:srgbClr val="000000">
                <a:alpha val="33333"/>
              </a:srgbClr>
            </a:outerShdw>
          </a:effectLst>
        </p:spPr>
      </p:pic>
      <p:pic>
        <p:nvPicPr>
          <p:cNvPr id="1852" name="Google Shape;1852;g2523351e7b7_57_19"/>
          <p:cNvPicPr preferRelativeResize="0"/>
          <p:nvPr/>
        </p:nvPicPr>
        <p:blipFill rotWithShape="1">
          <a:blip r:embed="rId7">
            <a:alphaModFix/>
          </a:blip>
          <a:srcRect b="0" l="69" r="58" t="0"/>
          <a:stretch/>
        </p:blipFill>
        <p:spPr>
          <a:xfrm>
            <a:off x="3315329" y="3737238"/>
            <a:ext cx="1165500" cy="1747200"/>
          </a:xfrm>
          <a:prstGeom prst="roundRect">
            <a:avLst>
              <a:gd fmla="val 8322" name="adj"/>
            </a:avLst>
          </a:prstGeom>
          <a:noFill/>
          <a:ln>
            <a:noFill/>
          </a:ln>
          <a:effectLst>
            <a:outerShdw blurRad="271463" rotWithShape="0" algn="bl" dir="4380000" dist="57150">
              <a:srgbClr val="000000">
                <a:alpha val="33333"/>
              </a:srgbClr>
            </a:outerShdw>
          </a:effectLst>
        </p:spPr>
      </p:pic>
      <p:pic>
        <p:nvPicPr>
          <p:cNvPr id="1853" name="Google Shape;1853;g2523351e7b7_57_19"/>
          <p:cNvPicPr preferRelativeResize="0"/>
          <p:nvPr/>
        </p:nvPicPr>
        <p:blipFill rotWithShape="1">
          <a:blip r:embed="rId8">
            <a:alphaModFix/>
          </a:blip>
          <a:srcRect b="0" l="69" r="58" t="0"/>
          <a:stretch/>
        </p:blipFill>
        <p:spPr>
          <a:xfrm>
            <a:off x="3380220" y="3816730"/>
            <a:ext cx="1165500" cy="1747200"/>
          </a:xfrm>
          <a:prstGeom prst="roundRect">
            <a:avLst>
              <a:gd fmla="val 8322" name="adj"/>
            </a:avLst>
          </a:prstGeom>
          <a:noFill/>
          <a:ln>
            <a:noFill/>
          </a:ln>
          <a:effectLst>
            <a:outerShdw blurRad="271463" rotWithShape="0" algn="bl" dir="4380000" dist="57150">
              <a:srgbClr val="000000">
                <a:alpha val="33333"/>
              </a:srgbClr>
            </a:outerShdw>
          </a:effectLst>
        </p:spPr>
      </p:pic>
      <p:pic>
        <p:nvPicPr>
          <p:cNvPr id="1854" name="Google Shape;1854;g2523351e7b7_57_19"/>
          <p:cNvPicPr preferRelativeResize="0"/>
          <p:nvPr/>
        </p:nvPicPr>
        <p:blipFill rotWithShape="1">
          <a:blip r:embed="rId9">
            <a:alphaModFix/>
          </a:blip>
          <a:srcRect b="0" l="69" r="58" t="0"/>
          <a:stretch/>
        </p:blipFill>
        <p:spPr>
          <a:xfrm>
            <a:off x="4686801" y="3815673"/>
            <a:ext cx="1165500" cy="1747200"/>
          </a:xfrm>
          <a:prstGeom prst="roundRect">
            <a:avLst>
              <a:gd fmla="val 8322" name="adj"/>
            </a:avLst>
          </a:prstGeom>
          <a:noFill/>
          <a:ln>
            <a:noFill/>
          </a:ln>
          <a:effectLst>
            <a:outerShdw blurRad="271463" rotWithShape="0" algn="bl" dir="4380000" dist="57150">
              <a:srgbClr val="000000">
                <a:alpha val="33333"/>
              </a:srgbClr>
            </a:outerShdw>
          </a:effectLst>
        </p:spPr>
      </p:pic>
      <p:pic>
        <p:nvPicPr>
          <p:cNvPr id="1855" name="Google Shape;1855;g2523351e7b7_57_19"/>
          <p:cNvPicPr preferRelativeResize="0"/>
          <p:nvPr/>
        </p:nvPicPr>
        <p:blipFill rotWithShape="1">
          <a:blip r:embed="rId10">
            <a:alphaModFix/>
          </a:blip>
          <a:srcRect b="10" l="0" r="0" t="0"/>
          <a:stretch/>
        </p:blipFill>
        <p:spPr>
          <a:xfrm>
            <a:off x="3239563" y="3894107"/>
            <a:ext cx="1165500" cy="1747200"/>
          </a:xfrm>
          <a:prstGeom prst="roundRect">
            <a:avLst>
              <a:gd fmla="val 8322" name="adj"/>
            </a:avLst>
          </a:prstGeom>
          <a:noFill/>
          <a:ln>
            <a:noFill/>
          </a:ln>
          <a:effectLst>
            <a:outerShdw blurRad="271463" rotWithShape="0" algn="bl" dir="4380000" dist="57150">
              <a:srgbClr val="000000">
                <a:alpha val="33333"/>
              </a:srgbClr>
            </a:outerShdw>
          </a:effectLst>
        </p:spPr>
      </p:pic>
      <p:pic>
        <p:nvPicPr>
          <p:cNvPr id="1856" name="Google Shape;1856;g2523351e7b7_57_19"/>
          <p:cNvPicPr preferRelativeResize="0"/>
          <p:nvPr/>
        </p:nvPicPr>
        <p:blipFill rotWithShape="1">
          <a:blip r:embed="rId11">
            <a:alphaModFix/>
          </a:blip>
          <a:srcRect b="10" l="0" r="0" t="0"/>
          <a:stretch/>
        </p:blipFill>
        <p:spPr>
          <a:xfrm rot="-4273735">
            <a:off x="3829141" y="1503229"/>
            <a:ext cx="1309870" cy="1963614"/>
          </a:xfrm>
          <a:prstGeom prst="roundRect">
            <a:avLst>
              <a:gd fmla="val 8322" name="adj"/>
            </a:avLst>
          </a:prstGeom>
          <a:noFill/>
          <a:ln>
            <a:noFill/>
          </a:ln>
          <a:effectLst>
            <a:outerShdw blurRad="271463" rotWithShape="0" algn="bl" dir="4380000" dist="57150">
              <a:srgbClr val="000000">
                <a:alpha val="33333"/>
              </a:srgbClr>
            </a:outerShdw>
          </a:effectLst>
        </p:spPr>
      </p:pic>
      <p:pic>
        <p:nvPicPr>
          <p:cNvPr id="1857" name="Google Shape;1857;g2523351e7b7_57_19"/>
          <p:cNvPicPr preferRelativeResize="0"/>
          <p:nvPr/>
        </p:nvPicPr>
        <p:blipFill rotWithShape="1">
          <a:blip r:embed="rId12">
            <a:alphaModFix/>
          </a:blip>
          <a:srcRect b="10" l="0" r="0" t="0"/>
          <a:stretch/>
        </p:blipFill>
        <p:spPr>
          <a:xfrm rot="-5882278">
            <a:off x="5696420" y="-84411"/>
            <a:ext cx="1240083" cy="1859001"/>
          </a:xfrm>
          <a:prstGeom prst="roundRect">
            <a:avLst>
              <a:gd fmla="val 8322" name="adj"/>
            </a:avLst>
          </a:prstGeom>
          <a:noFill/>
          <a:ln>
            <a:noFill/>
          </a:ln>
          <a:effectLst>
            <a:outerShdw blurRad="271463" rotWithShape="0" algn="bl" dir="4380000" dist="57150">
              <a:srgbClr val="000000">
                <a:alpha val="33333"/>
              </a:srgbClr>
            </a:outerShdw>
          </a:effectLst>
        </p:spPr>
      </p:pic>
      <p:pic>
        <p:nvPicPr>
          <p:cNvPr id="1858" name="Google Shape;1858;g2523351e7b7_57_19"/>
          <p:cNvPicPr preferRelativeResize="0"/>
          <p:nvPr/>
        </p:nvPicPr>
        <p:blipFill rotWithShape="1">
          <a:blip r:embed="rId5">
            <a:alphaModFix/>
          </a:blip>
          <a:srcRect b="0" l="69" r="77" t="0"/>
          <a:stretch/>
        </p:blipFill>
        <p:spPr>
          <a:xfrm rot="-5683885">
            <a:off x="7258560" y="1279334"/>
            <a:ext cx="1240226" cy="1859106"/>
          </a:xfrm>
          <a:prstGeom prst="roundRect">
            <a:avLst>
              <a:gd fmla="val 8322" name="adj"/>
            </a:avLst>
          </a:prstGeom>
          <a:noFill/>
          <a:ln>
            <a:noFill/>
          </a:ln>
          <a:effectLst>
            <a:outerShdw blurRad="271463" rotWithShape="0" algn="bl" dir="4380000" dist="57150">
              <a:srgbClr val="000000">
                <a:alpha val="33333"/>
              </a:srgbClr>
            </a:outerShdw>
          </a:effectLst>
        </p:spPr>
      </p:pic>
      <p:pic>
        <p:nvPicPr>
          <p:cNvPr id="1859" name="Google Shape;1859;g2523351e7b7_57_19"/>
          <p:cNvPicPr preferRelativeResize="0"/>
          <p:nvPr/>
        </p:nvPicPr>
        <p:blipFill rotWithShape="1">
          <a:blip r:embed="rId13">
            <a:alphaModFix/>
          </a:blip>
          <a:srcRect b="0" l="59" r="68" t="0"/>
          <a:stretch/>
        </p:blipFill>
        <p:spPr>
          <a:xfrm rot="5400000">
            <a:off x="976683" y="2060315"/>
            <a:ext cx="1240500" cy="1859400"/>
          </a:xfrm>
          <a:prstGeom prst="roundRect">
            <a:avLst>
              <a:gd fmla="val 8322" name="adj"/>
            </a:avLst>
          </a:prstGeom>
          <a:noFill/>
          <a:ln>
            <a:noFill/>
          </a:ln>
          <a:effectLst>
            <a:outerShdw blurRad="271463" rotWithShape="0" algn="bl" dir="4380000" dist="57150">
              <a:srgbClr val="000000">
                <a:alpha val="33333"/>
              </a:srgbClr>
            </a:outerShdw>
          </a:effectLst>
        </p:spPr>
      </p:pic>
      <p:pic>
        <p:nvPicPr>
          <p:cNvPr id="1860" name="Google Shape;1860;g2523351e7b7_57_19"/>
          <p:cNvPicPr preferRelativeResize="0"/>
          <p:nvPr/>
        </p:nvPicPr>
        <p:blipFill rotWithShape="1">
          <a:blip r:embed="rId14">
            <a:alphaModFix/>
          </a:blip>
          <a:srcRect b="0" l="18" r="9" t="0"/>
          <a:stretch/>
        </p:blipFill>
        <p:spPr>
          <a:xfrm rot="4959815">
            <a:off x="1393274" y="3126469"/>
            <a:ext cx="1240455" cy="1859344"/>
          </a:xfrm>
          <a:prstGeom prst="roundRect">
            <a:avLst>
              <a:gd fmla="val 8322" name="adj"/>
            </a:avLst>
          </a:prstGeom>
          <a:noFill/>
          <a:ln>
            <a:noFill/>
          </a:ln>
          <a:effectLst>
            <a:outerShdw blurRad="271463" rotWithShape="0" algn="bl" dir="4380000" dist="57150">
              <a:srgbClr val="000000">
                <a:alpha val="33333"/>
              </a:srgbClr>
            </a:outerShdw>
          </a:effectLst>
        </p:spPr>
      </p:pic>
      <p:pic>
        <p:nvPicPr>
          <p:cNvPr id="1861" name="Google Shape;1861;g2523351e7b7_57_19"/>
          <p:cNvPicPr preferRelativeResize="0"/>
          <p:nvPr/>
        </p:nvPicPr>
        <p:blipFill rotWithShape="1">
          <a:blip r:embed="rId15">
            <a:alphaModFix/>
          </a:blip>
          <a:srcRect b="0" l="18" r="9" t="0"/>
          <a:stretch/>
        </p:blipFill>
        <p:spPr>
          <a:xfrm rot="-5400000">
            <a:off x="7412459" y="2420560"/>
            <a:ext cx="1240200" cy="1859100"/>
          </a:xfrm>
          <a:prstGeom prst="roundRect">
            <a:avLst>
              <a:gd fmla="val 8322" name="adj"/>
            </a:avLst>
          </a:prstGeom>
          <a:noFill/>
          <a:ln>
            <a:noFill/>
          </a:ln>
          <a:effectLst>
            <a:outerShdw blurRad="271463" rotWithShape="0" algn="bl" dir="4380000" dist="57150">
              <a:srgbClr val="000000">
                <a:alpha val="33333"/>
              </a:srgbClr>
            </a:outerShdw>
          </a:effectLst>
        </p:spPr>
      </p:pic>
      <p:pic>
        <p:nvPicPr>
          <p:cNvPr id="1862" name="Google Shape;1862;g2523351e7b7_57_19"/>
          <p:cNvPicPr preferRelativeResize="0"/>
          <p:nvPr/>
        </p:nvPicPr>
        <p:blipFill rotWithShape="1">
          <a:blip r:embed="rId16">
            <a:alphaModFix/>
          </a:blip>
          <a:srcRect b="0" l="18" r="9" t="0"/>
          <a:stretch/>
        </p:blipFill>
        <p:spPr>
          <a:xfrm rot="-5400000">
            <a:off x="6756061" y="3443926"/>
            <a:ext cx="1240200" cy="1859100"/>
          </a:xfrm>
          <a:prstGeom prst="roundRect">
            <a:avLst>
              <a:gd fmla="val 8322" name="adj"/>
            </a:avLst>
          </a:prstGeom>
          <a:noFill/>
          <a:ln>
            <a:noFill/>
          </a:ln>
          <a:effectLst>
            <a:outerShdw blurRad="271463" rotWithShape="0" algn="bl" dir="4380000" dist="57150">
              <a:srgbClr val="000000">
                <a:alpha val="33333"/>
              </a:srgbClr>
            </a:outerShdw>
          </a:effectLst>
        </p:spPr>
      </p:pic>
      <p:pic>
        <p:nvPicPr>
          <p:cNvPr id="1863" name="Google Shape;1863;g2523351e7b7_57_19"/>
          <p:cNvPicPr preferRelativeResize="0"/>
          <p:nvPr/>
        </p:nvPicPr>
        <p:blipFill rotWithShape="1">
          <a:blip r:embed="rId9">
            <a:alphaModFix/>
          </a:blip>
          <a:srcRect b="0" l="69" r="58" t="0"/>
          <a:stretch/>
        </p:blipFill>
        <p:spPr>
          <a:xfrm>
            <a:off x="4770513" y="3859423"/>
            <a:ext cx="1165500" cy="1747200"/>
          </a:xfrm>
          <a:prstGeom prst="roundRect">
            <a:avLst>
              <a:gd fmla="val 8322" name="adj"/>
            </a:avLst>
          </a:prstGeom>
          <a:noFill/>
          <a:ln>
            <a:noFill/>
          </a:ln>
          <a:effectLst>
            <a:outerShdw blurRad="271463" rotWithShape="0" algn="bl" dir="4380000" dist="57150">
              <a:srgbClr val="000000">
                <a:alpha val="33333"/>
              </a:srgbClr>
            </a:outerShdw>
          </a:effectLst>
        </p:spPr>
      </p:pic>
    </p:spTree>
  </p:cSld>
  <p:clrMapOvr>
    <a:masterClrMapping/>
  </p:clrMapOvr>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67" name="Shape 1867"/>
        <p:cNvGrpSpPr/>
        <p:nvPr/>
      </p:nvGrpSpPr>
      <p:grpSpPr>
        <a:xfrm>
          <a:off x="0" y="0"/>
          <a:ext cx="0" cy="0"/>
          <a:chOff x="0" y="0"/>
          <a:chExt cx="0" cy="0"/>
        </a:xfrm>
      </p:grpSpPr>
      <p:pic>
        <p:nvPicPr>
          <p:cNvPr id="1868" name="Google Shape;1868;g2523351e7b7_57_38"/>
          <p:cNvPicPr preferRelativeResize="0"/>
          <p:nvPr/>
        </p:nvPicPr>
        <p:blipFill rotWithShape="1">
          <a:blip r:embed="rId3">
            <a:alphaModFix/>
          </a:blip>
          <a:srcRect b="0" l="0" r="0" t="0"/>
          <a:stretch/>
        </p:blipFill>
        <p:spPr>
          <a:xfrm>
            <a:off x="0" y="0"/>
            <a:ext cx="9144001" cy="1139951"/>
          </a:xfrm>
          <a:prstGeom prst="rect">
            <a:avLst/>
          </a:prstGeom>
          <a:noFill/>
          <a:ln>
            <a:noFill/>
          </a:ln>
        </p:spPr>
      </p:pic>
      <p:sp>
        <p:nvSpPr>
          <p:cNvPr id="1869" name="Google Shape;1869;g2523351e7b7_57_38"/>
          <p:cNvSpPr txBox="1"/>
          <p:nvPr/>
        </p:nvSpPr>
        <p:spPr>
          <a:xfrm>
            <a:off x="865375" y="554075"/>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None/>
            </a:pPr>
            <a:r>
              <a:rPr b="1" lang="lv-LV" sz="2400">
                <a:solidFill>
                  <a:srgbClr val="FFFFFF"/>
                </a:solidFill>
                <a:latin typeface="Raleway"/>
                <a:ea typeface="Raleway"/>
                <a:cs typeface="Raleway"/>
                <a:sym typeface="Raleway"/>
              </a:rPr>
              <a:t>Group game</a:t>
            </a:r>
            <a:endParaRPr b="1" sz="2400">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None/>
            </a:pPr>
            <a:r>
              <a:t/>
            </a:r>
            <a:endParaRPr b="1" sz="2400">
              <a:solidFill>
                <a:srgbClr val="FFFFFF"/>
              </a:solidFill>
              <a:latin typeface="Raleway"/>
              <a:ea typeface="Raleway"/>
              <a:cs typeface="Raleway"/>
              <a:sym typeface="Raleway"/>
            </a:endParaRPr>
          </a:p>
          <a:p>
            <a:pPr indent="0" lvl="0" marL="0" marR="0" rtl="0" algn="l">
              <a:lnSpc>
                <a:spcPct val="85000"/>
              </a:lnSpc>
              <a:spcBef>
                <a:spcPts val="0"/>
              </a:spcBef>
              <a:spcAft>
                <a:spcPts val="0"/>
              </a:spcAft>
              <a:buNone/>
            </a:pPr>
            <a:r>
              <a:t/>
            </a:r>
            <a:endParaRPr b="1" sz="2500">
              <a:solidFill>
                <a:srgbClr val="FFFFFF"/>
              </a:solidFill>
              <a:latin typeface="Raleway"/>
              <a:ea typeface="Raleway"/>
              <a:cs typeface="Raleway"/>
              <a:sym typeface="Raleway"/>
            </a:endParaRPr>
          </a:p>
        </p:txBody>
      </p:sp>
      <p:sp>
        <p:nvSpPr>
          <p:cNvPr id="1870" name="Google Shape;1870;g2523351e7b7_57_38"/>
          <p:cNvSpPr txBox="1"/>
          <p:nvPr/>
        </p:nvSpPr>
        <p:spPr>
          <a:xfrm>
            <a:off x="742175" y="1725975"/>
            <a:ext cx="4989600" cy="3006600"/>
          </a:xfrm>
          <a:prstGeom prst="rect">
            <a:avLst/>
          </a:prstGeom>
          <a:noFill/>
          <a:ln>
            <a:noFill/>
          </a:ln>
        </p:spPr>
        <p:txBody>
          <a:bodyPr anchorCtr="0" anchor="t" bIns="91425" lIns="91425" spcFirstLastPara="1" rIns="91425" wrap="square" tIns="91425">
            <a:spAutoFit/>
          </a:bodyPr>
          <a:lstStyle/>
          <a:p>
            <a:pPr indent="0" lvl="0" marL="133350" rtl="0" algn="l">
              <a:lnSpc>
                <a:spcPct val="100000"/>
              </a:lnSpc>
              <a:spcBef>
                <a:spcPts val="1000"/>
              </a:spcBef>
              <a:spcAft>
                <a:spcPts val="0"/>
              </a:spcAft>
              <a:buSzPts val="1500"/>
              <a:buNone/>
            </a:pPr>
            <a:r>
              <a:rPr lang="lv-LV" sz="1500">
                <a:solidFill>
                  <a:srgbClr val="2B3E85"/>
                </a:solidFill>
                <a:latin typeface="Raleway"/>
                <a:ea typeface="Raleway"/>
                <a:cs typeface="Raleway"/>
                <a:sym typeface="Raleway"/>
              </a:rPr>
              <a:t>Number of participants 2-6</a:t>
            </a:r>
            <a:endParaRPr sz="1500">
              <a:solidFill>
                <a:srgbClr val="2B3E85"/>
              </a:solidFill>
              <a:latin typeface="Raleway"/>
              <a:ea typeface="Raleway"/>
              <a:cs typeface="Raleway"/>
              <a:sym typeface="Raleway"/>
            </a:endParaRPr>
          </a:p>
          <a:p>
            <a:pPr indent="0" lvl="0" marL="133350" rtl="0" algn="l">
              <a:lnSpc>
                <a:spcPct val="100000"/>
              </a:lnSpc>
              <a:spcBef>
                <a:spcPts val="1000"/>
              </a:spcBef>
              <a:spcAft>
                <a:spcPts val="0"/>
              </a:spcAft>
              <a:buSzPts val="1500"/>
              <a:buNone/>
            </a:pPr>
            <a:r>
              <a:rPr lang="lv-LV" sz="1500">
                <a:solidFill>
                  <a:srgbClr val="2B3E85"/>
                </a:solidFill>
                <a:latin typeface="Raleway"/>
                <a:ea typeface="Raleway"/>
                <a:cs typeface="Raleway"/>
                <a:sym typeface="Raleway"/>
              </a:rPr>
              <a:t>Players sit in a circle at the table</a:t>
            </a:r>
            <a:endParaRPr sz="1500">
              <a:solidFill>
                <a:srgbClr val="2B3E85"/>
              </a:solidFill>
              <a:latin typeface="Raleway"/>
              <a:ea typeface="Raleway"/>
              <a:cs typeface="Raleway"/>
              <a:sym typeface="Raleway"/>
            </a:endParaRPr>
          </a:p>
          <a:p>
            <a:pPr indent="0" lvl="0" marL="133350" rtl="0" algn="l">
              <a:lnSpc>
                <a:spcPct val="100000"/>
              </a:lnSpc>
              <a:spcBef>
                <a:spcPts val="1000"/>
              </a:spcBef>
              <a:spcAft>
                <a:spcPts val="0"/>
              </a:spcAft>
              <a:buSzPts val="1500"/>
              <a:buNone/>
            </a:pPr>
            <a:r>
              <a:rPr lang="lv-LV" sz="1500">
                <a:solidFill>
                  <a:srgbClr val="2B3E85"/>
                </a:solidFill>
                <a:latin typeface="Raleway"/>
                <a:ea typeface="Raleway"/>
                <a:cs typeface="Raleway"/>
                <a:sym typeface="Raleway"/>
              </a:rPr>
              <a:t>The leader of the game mixes together </a:t>
            </a:r>
            <a:br>
              <a:rPr lang="lv-LV" sz="1500">
                <a:solidFill>
                  <a:srgbClr val="2B3E85"/>
                </a:solidFill>
                <a:latin typeface="Raleway"/>
                <a:ea typeface="Raleway"/>
                <a:cs typeface="Raleway"/>
                <a:sym typeface="Raleway"/>
              </a:rPr>
            </a:br>
            <a:r>
              <a:rPr lang="lv-LV" sz="1500">
                <a:solidFill>
                  <a:srgbClr val="2B3E85"/>
                </a:solidFill>
                <a:latin typeface="Raleway"/>
                <a:ea typeface="Raleway"/>
                <a:cs typeface="Raleway"/>
                <a:sym typeface="Raleway"/>
              </a:rPr>
              <a:t>all four groups of solution cards and distributes </a:t>
            </a:r>
            <a:br>
              <a:rPr lang="lv-LV" sz="1500">
                <a:solidFill>
                  <a:srgbClr val="2B3E85"/>
                </a:solidFill>
                <a:latin typeface="Raleway"/>
                <a:ea typeface="Raleway"/>
                <a:cs typeface="Raleway"/>
                <a:sym typeface="Raleway"/>
              </a:rPr>
            </a:br>
            <a:r>
              <a:rPr lang="lv-LV" sz="1500">
                <a:solidFill>
                  <a:srgbClr val="2B3E85"/>
                </a:solidFill>
                <a:latin typeface="Raleway"/>
                <a:ea typeface="Raleway"/>
                <a:cs typeface="Raleway"/>
                <a:sym typeface="Raleway"/>
              </a:rPr>
              <a:t>6 cards to each participant.</a:t>
            </a:r>
            <a:endParaRPr sz="1500">
              <a:solidFill>
                <a:srgbClr val="2B3E85"/>
              </a:solidFill>
              <a:latin typeface="Raleway"/>
              <a:ea typeface="Raleway"/>
              <a:cs typeface="Raleway"/>
              <a:sym typeface="Raleway"/>
            </a:endParaRPr>
          </a:p>
          <a:p>
            <a:pPr indent="0" lvl="0" marL="133350" rtl="0" algn="l">
              <a:lnSpc>
                <a:spcPct val="100000"/>
              </a:lnSpc>
              <a:spcBef>
                <a:spcPts val="1000"/>
              </a:spcBef>
              <a:spcAft>
                <a:spcPts val="0"/>
              </a:spcAft>
              <a:buSzPts val="1500"/>
              <a:buNone/>
            </a:pPr>
            <a:r>
              <a:rPr lang="lv-LV" sz="1500">
                <a:solidFill>
                  <a:srgbClr val="2B3E85"/>
                </a:solidFill>
                <a:latin typeface="Raleway"/>
                <a:ea typeface="Raleway"/>
                <a:cs typeface="Raleway"/>
                <a:sym typeface="Raleway"/>
              </a:rPr>
              <a:t>The remaining cards are placed face down </a:t>
            </a:r>
            <a:br>
              <a:rPr lang="lv-LV" sz="1500">
                <a:solidFill>
                  <a:srgbClr val="2B3E85"/>
                </a:solidFill>
                <a:latin typeface="Raleway"/>
                <a:ea typeface="Raleway"/>
                <a:cs typeface="Raleway"/>
                <a:sym typeface="Raleway"/>
              </a:rPr>
            </a:br>
            <a:r>
              <a:rPr lang="lv-LV" sz="1500">
                <a:solidFill>
                  <a:srgbClr val="2B3E85"/>
                </a:solidFill>
                <a:latin typeface="Raleway"/>
                <a:ea typeface="Raleway"/>
                <a:cs typeface="Raleway"/>
                <a:sym typeface="Raleway"/>
              </a:rPr>
              <a:t>next to the situation card pile.</a:t>
            </a:r>
            <a:endParaRPr sz="1500">
              <a:solidFill>
                <a:srgbClr val="2B3E85"/>
              </a:solidFill>
              <a:latin typeface="Raleway"/>
              <a:ea typeface="Raleway"/>
              <a:cs typeface="Raleway"/>
              <a:sym typeface="Raleway"/>
            </a:endParaRPr>
          </a:p>
          <a:p>
            <a:pPr indent="0" lvl="0" marL="133350" rtl="0" algn="l">
              <a:lnSpc>
                <a:spcPct val="100000"/>
              </a:lnSpc>
              <a:spcBef>
                <a:spcPts val="1000"/>
              </a:spcBef>
              <a:spcAft>
                <a:spcPts val="0"/>
              </a:spcAft>
              <a:buSzPts val="1500"/>
              <a:buNone/>
            </a:pPr>
            <a:r>
              <a:rPr lang="lv-LV" sz="1500">
                <a:solidFill>
                  <a:srgbClr val="2B3E85"/>
                </a:solidFill>
                <a:latin typeface="Raleway"/>
                <a:ea typeface="Raleway"/>
                <a:cs typeface="Raleway"/>
                <a:sym typeface="Raleway"/>
              </a:rPr>
              <a:t>The first game leader is selected. The game </a:t>
            </a:r>
            <a:br>
              <a:rPr lang="lv-LV" sz="1500">
                <a:solidFill>
                  <a:srgbClr val="2B3E85"/>
                </a:solidFill>
                <a:latin typeface="Raleway"/>
                <a:ea typeface="Raleway"/>
                <a:cs typeface="Raleway"/>
                <a:sym typeface="Raleway"/>
              </a:rPr>
            </a:br>
            <a:r>
              <a:rPr lang="lv-LV" sz="1500">
                <a:solidFill>
                  <a:srgbClr val="2B3E85"/>
                </a:solidFill>
                <a:latin typeface="Raleway"/>
                <a:ea typeface="Raleway"/>
                <a:cs typeface="Raleway"/>
                <a:sym typeface="Raleway"/>
              </a:rPr>
              <a:t>is led by all participants - each taking turns choosing </a:t>
            </a:r>
            <a:br>
              <a:rPr lang="lv-LV" sz="1500">
                <a:solidFill>
                  <a:srgbClr val="2B3E85"/>
                </a:solidFill>
                <a:latin typeface="Raleway"/>
                <a:ea typeface="Raleway"/>
                <a:cs typeface="Raleway"/>
                <a:sym typeface="Raleway"/>
              </a:rPr>
            </a:br>
            <a:r>
              <a:rPr lang="lv-LV" sz="1500">
                <a:solidFill>
                  <a:srgbClr val="2B3E85"/>
                </a:solidFill>
                <a:latin typeface="Raleway"/>
                <a:ea typeface="Raleway"/>
                <a:cs typeface="Raleway"/>
                <a:sym typeface="Raleway"/>
              </a:rPr>
              <a:t>one situation card to analyse.</a:t>
            </a:r>
            <a:endParaRPr sz="1500">
              <a:solidFill>
                <a:schemeClr val="dk1"/>
              </a:solidFill>
              <a:latin typeface="Raleway"/>
              <a:ea typeface="Raleway"/>
              <a:cs typeface="Raleway"/>
              <a:sym typeface="Raleway"/>
            </a:endParaRPr>
          </a:p>
        </p:txBody>
      </p:sp>
      <p:sp>
        <p:nvSpPr>
          <p:cNvPr id="1871" name="Google Shape;1871;g2523351e7b7_57_38"/>
          <p:cNvSpPr txBox="1"/>
          <p:nvPr/>
        </p:nvSpPr>
        <p:spPr>
          <a:xfrm>
            <a:off x="865375" y="1227250"/>
            <a:ext cx="3376200" cy="585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lv-LV" sz="2600">
                <a:solidFill>
                  <a:srgbClr val="6689BA"/>
                </a:solidFill>
                <a:latin typeface="Raleway"/>
                <a:ea typeface="Raleway"/>
                <a:cs typeface="Raleway"/>
                <a:sym typeface="Raleway"/>
              </a:rPr>
              <a:t>Preparing</a:t>
            </a:r>
            <a:endParaRPr b="1" sz="2600">
              <a:solidFill>
                <a:srgbClr val="6689BA"/>
              </a:solidFill>
            </a:endParaRPr>
          </a:p>
        </p:txBody>
      </p:sp>
      <p:grpSp>
        <p:nvGrpSpPr>
          <p:cNvPr id="1872" name="Google Shape;1872;g2523351e7b7_57_38"/>
          <p:cNvGrpSpPr/>
          <p:nvPr/>
        </p:nvGrpSpPr>
        <p:grpSpPr>
          <a:xfrm>
            <a:off x="-674199" y="2410951"/>
            <a:ext cx="290375" cy="321600"/>
            <a:chOff x="534501" y="3018201"/>
            <a:chExt cx="290375" cy="321600"/>
          </a:xfrm>
        </p:grpSpPr>
        <p:sp>
          <p:nvSpPr>
            <p:cNvPr id="1873" name="Google Shape;1873;g2523351e7b7_57_38"/>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4" name="Google Shape;1874;g2523351e7b7_57_38"/>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875" name="Google Shape;1875;g2523351e7b7_57_38"/>
          <p:cNvPicPr preferRelativeResize="0"/>
          <p:nvPr/>
        </p:nvPicPr>
        <p:blipFill rotWithShape="1">
          <a:blip r:embed="rId4">
            <a:alphaModFix/>
          </a:blip>
          <a:srcRect b="0" l="0" r="25947" t="0"/>
          <a:stretch/>
        </p:blipFill>
        <p:spPr>
          <a:xfrm>
            <a:off x="6294850" y="353100"/>
            <a:ext cx="2849149" cy="1591949"/>
          </a:xfrm>
          <a:prstGeom prst="rect">
            <a:avLst/>
          </a:prstGeom>
          <a:noFill/>
          <a:ln>
            <a:noFill/>
          </a:ln>
        </p:spPr>
      </p:pic>
      <p:pic>
        <p:nvPicPr>
          <p:cNvPr id="1876" name="Google Shape;1876;g2523351e7b7_57_38"/>
          <p:cNvPicPr preferRelativeResize="0"/>
          <p:nvPr/>
        </p:nvPicPr>
        <p:blipFill rotWithShape="1">
          <a:blip r:embed="rId5">
            <a:alphaModFix/>
          </a:blip>
          <a:srcRect b="0" l="0" r="0" t="0"/>
          <a:stretch/>
        </p:blipFill>
        <p:spPr>
          <a:xfrm>
            <a:off x="6241756" y="2252582"/>
            <a:ext cx="903528" cy="2221693"/>
          </a:xfrm>
          <a:prstGeom prst="rect">
            <a:avLst/>
          </a:prstGeom>
          <a:noFill/>
          <a:ln>
            <a:noFill/>
          </a:ln>
        </p:spPr>
      </p:pic>
      <p:pic>
        <p:nvPicPr>
          <p:cNvPr id="1877" name="Google Shape;1877;g2523351e7b7_57_38"/>
          <p:cNvPicPr preferRelativeResize="0"/>
          <p:nvPr/>
        </p:nvPicPr>
        <p:blipFill rotWithShape="1">
          <a:blip r:embed="rId5">
            <a:alphaModFix/>
          </a:blip>
          <a:srcRect b="0" l="0" r="0" t="0"/>
          <a:stretch/>
        </p:blipFill>
        <p:spPr>
          <a:xfrm>
            <a:off x="7402622" y="2252582"/>
            <a:ext cx="903528" cy="2221693"/>
          </a:xfrm>
          <a:prstGeom prst="rect">
            <a:avLst/>
          </a:prstGeom>
          <a:noFill/>
          <a:ln>
            <a:noFill/>
          </a:ln>
        </p:spPr>
      </p:pic>
    </p:spTree>
  </p:cSld>
  <p:clrMapOvr>
    <a:masterClrMapping/>
  </p:clrMapOvr>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81" name="Shape 1881"/>
        <p:cNvGrpSpPr/>
        <p:nvPr/>
      </p:nvGrpSpPr>
      <p:grpSpPr>
        <a:xfrm>
          <a:off x="0" y="0"/>
          <a:ext cx="0" cy="0"/>
          <a:chOff x="0" y="0"/>
          <a:chExt cx="0" cy="0"/>
        </a:xfrm>
      </p:grpSpPr>
      <p:pic>
        <p:nvPicPr>
          <p:cNvPr id="1882" name="Google Shape;1882;g2523351e7b7_57_51"/>
          <p:cNvPicPr preferRelativeResize="0"/>
          <p:nvPr/>
        </p:nvPicPr>
        <p:blipFill rotWithShape="1">
          <a:blip r:embed="rId3">
            <a:alphaModFix/>
          </a:blip>
          <a:srcRect b="0" l="0" r="0" t="0"/>
          <a:stretch/>
        </p:blipFill>
        <p:spPr>
          <a:xfrm>
            <a:off x="0" y="7400"/>
            <a:ext cx="9144001" cy="1132549"/>
          </a:xfrm>
          <a:prstGeom prst="rect">
            <a:avLst/>
          </a:prstGeom>
          <a:noFill/>
          <a:ln>
            <a:noFill/>
          </a:ln>
        </p:spPr>
      </p:pic>
      <p:sp>
        <p:nvSpPr>
          <p:cNvPr id="1883" name="Google Shape;1883;g2523351e7b7_57_51"/>
          <p:cNvSpPr txBox="1"/>
          <p:nvPr/>
        </p:nvSpPr>
        <p:spPr>
          <a:xfrm>
            <a:off x="865375" y="554075"/>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None/>
            </a:pPr>
            <a:r>
              <a:rPr b="1" lang="lv-LV" sz="2400">
                <a:solidFill>
                  <a:srgbClr val="FFFFFF"/>
                </a:solidFill>
                <a:latin typeface="Raleway"/>
                <a:ea typeface="Raleway"/>
                <a:cs typeface="Raleway"/>
                <a:sym typeface="Raleway"/>
              </a:rPr>
              <a:t>Group game</a:t>
            </a:r>
            <a:endParaRPr b="1" sz="2400">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None/>
            </a:pPr>
            <a:r>
              <a:t/>
            </a:r>
            <a:endParaRPr b="1" sz="2400">
              <a:solidFill>
                <a:srgbClr val="FFFFFF"/>
              </a:solidFill>
              <a:latin typeface="Raleway"/>
              <a:ea typeface="Raleway"/>
              <a:cs typeface="Raleway"/>
              <a:sym typeface="Raleway"/>
            </a:endParaRPr>
          </a:p>
          <a:p>
            <a:pPr indent="0" lvl="0" marL="0" marR="0" rtl="0" algn="l">
              <a:lnSpc>
                <a:spcPct val="85000"/>
              </a:lnSpc>
              <a:spcBef>
                <a:spcPts val="0"/>
              </a:spcBef>
              <a:spcAft>
                <a:spcPts val="0"/>
              </a:spcAft>
              <a:buNone/>
            </a:pPr>
            <a:r>
              <a:t/>
            </a:r>
            <a:endParaRPr b="1" sz="2500">
              <a:solidFill>
                <a:srgbClr val="FFFFFF"/>
              </a:solidFill>
              <a:latin typeface="Raleway"/>
              <a:ea typeface="Raleway"/>
              <a:cs typeface="Raleway"/>
              <a:sym typeface="Raleway"/>
            </a:endParaRPr>
          </a:p>
        </p:txBody>
      </p:sp>
      <p:sp>
        <p:nvSpPr>
          <p:cNvPr id="1884" name="Google Shape;1884;g2523351e7b7_57_51"/>
          <p:cNvSpPr txBox="1"/>
          <p:nvPr/>
        </p:nvSpPr>
        <p:spPr>
          <a:xfrm>
            <a:off x="742175" y="1725975"/>
            <a:ext cx="5840400" cy="3109200"/>
          </a:xfrm>
          <a:prstGeom prst="rect">
            <a:avLst/>
          </a:prstGeom>
          <a:noFill/>
          <a:ln>
            <a:noFill/>
          </a:ln>
        </p:spPr>
        <p:txBody>
          <a:bodyPr anchorCtr="0" anchor="t" bIns="91425" lIns="91425" spcFirstLastPara="1" rIns="91425" wrap="square" tIns="91425">
            <a:spAutoFit/>
          </a:bodyPr>
          <a:lstStyle/>
          <a:p>
            <a:pPr indent="0" lvl="0" marL="133350" rtl="0" algn="l">
              <a:lnSpc>
                <a:spcPct val="100000"/>
              </a:lnSpc>
              <a:spcBef>
                <a:spcPts val="1000"/>
              </a:spcBef>
              <a:spcAft>
                <a:spcPts val="0"/>
              </a:spcAft>
              <a:buSzPts val="1500"/>
              <a:buNone/>
            </a:pPr>
            <a:r>
              <a:rPr lang="lv-LV" sz="1500">
                <a:solidFill>
                  <a:srgbClr val="2B3E85"/>
                </a:solidFill>
                <a:latin typeface="Raleway"/>
                <a:ea typeface="Raleway"/>
                <a:cs typeface="Raleway"/>
                <a:sym typeface="Raleway"/>
              </a:rPr>
              <a:t>The first player </a:t>
            </a:r>
            <a:r>
              <a:rPr b="1" lang="lv-LV" sz="1500">
                <a:solidFill>
                  <a:srgbClr val="2B3E85"/>
                </a:solidFill>
                <a:latin typeface="Raleway"/>
                <a:ea typeface="Raleway"/>
                <a:cs typeface="Raleway"/>
                <a:sym typeface="Raleway"/>
              </a:rPr>
              <a:t>chooses one situation from the pile </a:t>
            </a:r>
            <a:br>
              <a:rPr b="1" lang="lv-LV" sz="1500">
                <a:solidFill>
                  <a:srgbClr val="2B3E85"/>
                </a:solidFill>
                <a:latin typeface="Raleway"/>
                <a:ea typeface="Raleway"/>
                <a:cs typeface="Raleway"/>
                <a:sym typeface="Raleway"/>
              </a:rPr>
            </a:br>
            <a:r>
              <a:rPr b="1" lang="lv-LV" sz="1500">
                <a:solidFill>
                  <a:srgbClr val="2B3E85"/>
                </a:solidFill>
                <a:latin typeface="Raleway"/>
                <a:ea typeface="Raleway"/>
                <a:cs typeface="Raleway"/>
                <a:sym typeface="Raleway"/>
              </a:rPr>
              <a:t>of situations and reads it. </a:t>
            </a:r>
            <a:r>
              <a:rPr lang="lv-LV" sz="1500">
                <a:solidFill>
                  <a:srgbClr val="2B3E85"/>
                </a:solidFill>
                <a:latin typeface="Raleway"/>
                <a:ea typeface="Raleway"/>
                <a:cs typeface="Raleway"/>
                <a:sym typeface="Raleway"/>
              </a:rPr>
              <a:t>The situation can e adapted </a:t>
            </a:r>
            <a:br>
              <a:rPr lang="lv-LV" sz="1500">
                <a:solidFill>
                  <a:srgbClr val="2B3E85"/>
                </a:solidFill>
                <a:latin typeface="Raleway"/>
                <a:ea typeface="Raleway"/>
                <a:cs typeface="Raleway"/>
                <a:sym typeface="Raleway"/>
              </a:rPr>
            </a:br>
            <a:r>
              <a:rPr lang="lv-LV" sz="1500">
                <a:solidFill>
                  <a:srgbClr val="2B3E85"/>
                </a:solidFill>
                <a:latin typeface="Raleway"/>
                <a:ea typeface="Raleway"/>
                <a:cs typeface="Raleway"/>
                <a:sym typeface="Raleway"/>
              </a:rPr>
              <a:t>to the specific work environment if needed.</a:t>
            </a:r>
            <a:endParaRPr sz="1500">
              <a:solidFill>
                <a:srgbClr val="2B3E85"/>
              </a:solidFill>
              <a:latin typeface="Raleway"/>
              <a:ea typeface="Raleway"/>
              <a:cs typeface="Raleway"/>
              <a:sym typeface="Raleway"/>
            </a:endParaRPr>
          </a:p>
          <a:p>
            <a:pPr indent="0" lvl="0" marL="133350" rtl="0" algn="l">
              <a:lnSpc>
                <a:spcPct val="100000"/>
              </a:lnSpc>
              <a:spcBef>
                <a:spcPts val="1000"/>
              </a:spcBef>
              <a:spcAft>
                <a:spcPts val="0"/>
              </a:spcAft>
              <a:buSzPts val="1500"/>
              <a:buNone/>
            </a:pPr>
            <a:r>
              <a:rPr lang="lv-LV" sz="1500">
                <a:solidFill>
                  <a:srgbClr val="2B3E85"/>
                </a:solidFill>
                <a:latin typeface="Raleway"/>
                <a:ea typeface="Raleway"/>
                <a:cs typeface="Raleway"/>
                <a:sym typeface="Raleway"/>
              </a:rPr>
              <a:t>The leader of the game invites each participant to find one card in their hands that would </a:t>
            </a:r>
            <a:r>
              <a:rPr b="1" lang="lv-LV" sz="1500">
                <a:solidFill>
                  <a:srgbClr val="2B3E85"/>
                </a:solidFill>
                <a:latin typeface="Raleway"/>
                <a:ea typeface="Raleway"/>
                <a:cs typeface="Raleway"/>
                <a:sym typeface="Raleway"/>
              </a:rPr>
              <a:t>help solve the given situation</a:t>
            </a:r>
            <a:r>
              <a:rPr lang="lv-LV" sz="1500">
                <a:solidFill>
                  <a:srgbClr val="2B3E85"/>
                </a:solidFill>
                <a:latin typeface="Raleway"/>
                <a:ea typeface="Raleway"/>
                <a:cs typeface="Raleway"/>
                <a:sym typeface="Raleway"/>
              </a:rPr>
              <a:t>.</a:t>
            </a:r>
            <a:endParaRPr sz="1500">
              <a:solidFill>
                <a:srgbClr val="2B3E85"/>
              </a:solidFill>
              <a:latin typeface="Raleway"/>
              <a:ea typeface="Raleway"/>
              <a:cs typeface="Raleway"/>
              <a:sym typeface="Raleway"/>
            </a:endParaRPr>
          </a:p>
          <a:p>
            <a:pPr indent="0" lvl="0" marL="133350" rtl="0" algn="l">
              <a:lnSpc>
                <a:spcPct val="100000"/>
              </a:lnSpc>
              <a:spcBef>
                <a:spcPts val="1000"/>
              </a:spcBef>
              <a:spcAft>
                <a:spcPts val="0"/>
              </a:spcAft>
              <a:buSzPts val="1500"/>
              <a:buNone/>
            </a:pPr>
            <a:r>
              <a:rPr lang="lv-LV" sz="1500">
                <a:solidFill>
                  <a:srgbClr val="2B3E85"/>
                </a:solidFill>
                <a:latin typeface="Raleway"/>
                <a:ea typeface="Raleway"/>
                <a:cs typeface="Raleway"/>
                <a:sym typeface="Raleway"/>
              </a:rPr>
              <a:t>Participants take turns laying down their cards, explaining </a:t>
            </a:r>
            <a:br>
              <a:rPr lang="lv-LV" sz="1500">
                <a:solidFill>
                  <a:srgbClr val="2B3E85"/>
                </a:solidFill>
                <a:latin typeface="Raleway"/>
                <a:ea typeface="Raleway"/>
                <a:cs typeface="Raleway"/>
                <a:sym typeface="Raleway"/>
              </a:rPr>
            </a:br>
            <a:r>
              <a:rPr lang="lv-LV" sz="1500">
                <a:solidFill>
                  <a:srgbClr val="2B3E85"/>
                </a:solidFill>
                <a:latin typeface="Raleway"/>
                <a:ea typeface="Raleway"/>
                <a:cs typeface="Raleway"/>
                <a:sym typeface="Raleway"/>
              </a:rPr>
              <a:t>how a particular card can help solve the situation. </a:t>
            </a:r>
            <a:r>
              <a:rPr b="1" lang="lv-LV" sz="1500">
                <a:solidFill>
                  <a:srgbClr val="2B3E85"/>
                </a:solidFill>
                <a:latin typeface="Raleway"/>
                <a:ea typeface="Raleway"/>
                <a:cs typeface="Raleway"/>
                <a:sym typeface="Raleway"/>
              </a:rPr>
              <a:t>The group discusses whether the solution is accepted or not.</a:t>
            </a:r>
            <a:r>
              <a:rPr lang="lv-LV" sz="1500">
                <a:solidFill>
                  <a:srgbClr val="2B3E85"/>
                </a:solidFill>
                <a:latin typeface="Raleway"/>
                <a:ea typeface="Raleway"/>
                <a:cs typeface="Raleway"/>
                <a:sym typeface="Raleway"/>
              </a:rPr>
              <a:t> If opinions differ, the game leader has the final say.</a:t>
            </a:r>
            <a:endParaRPr sz="1500">
              <a:solidFill>
                <a:srgbClr val="2B3E85"/>
              </a:solidFill>
              <a:latin typeface="Raleway"/>
              <a:ea typeface="Raleway"/>
              <a:cs typeface="Raleway"/>
              <a:sym typeface="Raleway"/>
            </a:endParaRPr>
          </a:p>
          <a:p>
            <a:pPr indent="0" lvl="0" marL="133350" rtl="0" algn="l">
              <a:lnSpc>
                <a:spcPct val="100000"/>
              </a:lnSpc>
              <a:spcBef>
                <a:spcPts val="1000"/>
              </a:spcBef>
              <a:spcAft>
                <a:spcPts val="0"/>
              </a:spcAft>
              <a:buSzPts val="1500"/>
              <a:buNone/>
            </a:pPr>
            <a:r>
              <a:rPr lang="lv-LV" sz="1500">
                <a:solidFill>
                  <a:srgbClr val="2B3E85"/>
                </a:solidFill>
                <a:latin typeface="Raleway"/>
                <a:ea typeface="Raleway"/>
                <a:cs typeface="Raleway"/>
                <a:sym typeface="Raleway"/>
              </a:rPr>
              <a:t>If someone does not have a matching solution card, they take a new solution from the pile until they find a suitable solution.</a:t>
            </a:r>
            <a:endParaRPr sz="1500">
              <a:solidFill>
                <a:srgbClr val="2B3E85"/>
              </a:solidFill>
              <a:latin typeface="Raleway"/>
              <a:ea typeface="Raleway"/>
              <a:cs typeface="Raleway"/>
              <a:sym typeface="Raleway"/>
            </a:endParaRPr>
          </a:p>
        </p:txBody>
      </p:sp>
      <p:sp>
        <p:nvSpPr>
          <p:cNvPr id="1885" name="Google Shape;1885;g2523351e7b7_57_51"/>
          <p:cNvSpPr txBox="1"/>
          <p:nvPr/>
        </p:nvSpPr>
        <p:spPr>
          <a:xfrm>
            <a:off x="865375" y="1227250"/>
            <a:ext cx="3376200" cy="585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lv-LV" sz="2600">
                <a:solidFill>
                  <a:srgbClr val="6689BA"/>
                </a:solidFill>
                <a:latin typeface="Raleway"/>
                <a:ea typeface="Raleway"/>
                <a:cs typeface="Raleway"/>
                <a:sym typeface="Raleway"/>
              </a:rPr>
              <a:t>Playing</a:t>
            </a:r>
            <a:endParaRPr b="1" sz="2600">
              <a:solidFill>
                <a:srgbClr val="6689BA"/>
              </a:solidFill>
            </a:endParaRPr>
          </a:p>
        </p:txBody>
      </p:sp>
      <p:pic>
        <p:nvPicPr>
          <p:cNvPr id="1886" name="Google Shape;1886;g2523351e7b7_57_51"/>
          <p:cNvPicPr preferRelativeResize="0"/>
          <p:nvPr/>
        </p:nvPicPr>
        <p:blipFill rotWithShape="1">
          <a:blip r:embed="rId4">
            <a:alphaModFix/>
          </a:blip>
          <a:srcRect b="0" l="0" r="25947" t="0"/>
          <a:stretch/>
        </p:blipFill>
        <p:spPr>
          <a:xfrm>
            <a:off x="6294850" y="7400"/>
            <a:ext cx="2849149" cy="1591949"/>
          </a:xfrm>
          <a:prstGeom prst="rect">
            <a:avLst/>
          </a:prstGeom>
          <a:noFill/>
          <a:ln>
            <a:noFill/>
          </a:ln>
        </p:spPr>
      </p:pic>
      <p:pic>
        <p:nvPicPr>
          <p:cNvPr id="1887" name="Google Shape;1887;g2523351e7b7_57_51"/>
          <p:cNvPicPr preferRelativeResize="0"/>
          <p:nvPr/>
        </p:nvPicPr>
        <p:blipFill rotWithShape="1">
          <a:blip r:embed="rId5">
            <a:alphaModFix/>
          </a:blip>
          <a:srcRect b="0" l="69" r="79" t="0"/>
          <a:stretch/>
        </p:blipFill>
        <p:spPr>
          <a:xfrm>
            <a:off x="7105309" y="2067837"/>
            <a:ext cx="1396800" cy="209370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1888" name="Google Shape;1888;g2523351e7b7_57_51"/>
          <p:cNvPicPr preferRelativeResize="0"/>
          <p:nvPr/>
        </p:nvPicPr>
        <p:blipFill rotWithShape="1">
          <a:blip r:embed="rId6">
            <a:alphaModFix/>
          </a:blip>
          <a:srcRect b="0" l="69" r="59" t="0"/>
          <a:stretch/>
        </p:blipFill>
        <p:spPr>
          <a:xfrm>
            <a:off x="7027546" y="1972577"/>
            <a:ext cx="1396800" cy="209370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1889" name="Google Shape;1889;g2523351e7b7_57_51"/>
          <p:cNvPicPr preferRelativeResize="0"/>
          <p:nvPr/>
        </p:nvPicPr>
        <p:blipFill rotWithShape="1">
          <a:blip r:embed="rId7">
            <a:alphaModFix/>
          </a:blip>
          <a:srcRect b="0" l="69" r="59" t="0"/>
          <a:stretch/>
        </p:blipFill>
        <p:spPr>
          <a:xfrm>
            <a:off x="7105309" y="2067837"/>
            <a:ext cx="1396800" cy="209370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1890" name="Google Shape;1890;g2523351e7b7_57_51"/>
          <p:cNvPicPr preferRelativeResize="0"/>
          <p:nvPr/>
        </p:nvPicPr>
        <p:blipFill rotWithShape="1">
          <a:blip r:embed="rId8">
            <a:alphaModFix/>
          </a:blip>
          <a:srcRect b="10" l="0" r="0" t="0"/>
          <a:stretch/>
        </p:blipFill>
        <p:spPr>
          <a:xfrm>
            <a:off x="6936751" y="2160562"/>
            <a:ext cx="1396800" cy="2093700"/>
          </a:xfrm>
          <a:prstGeom prst="roundRect">
            <a:avLst>
              <a:gd fmla="val 8322" name="adj"/>
            </a:avLst>
          </a:prstGeom>
          <a:noFill/>
          <a:ln>
            <a:noFill/>
          </a:ln>
          <a:effectLst>
            <a:outerShdw blurRad="271463" rotWithShape="0" algn="bl" dir="4380000" dist="57150">
              <a:srgbClr val="000000">
                <a:alpha val="33330"/>
              </a:srgbClr>
            </a:outerShdw>
          </a:effectLst>
        </p:spPr>
      </p:pic>
    </p:spTree>
  </p:cSld>
  <p:clrMapOvr>
    <a:masterClrMapping/>
  </p:clrMapOvr>
</p:sld>
</file>

<file path=ppt/slides/slide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94" name="Shape 1894"/>
        <p:cNvGrpSpPr/>
        <p:nvPr/>
      </p:nvGrpSpPr>
      <p:grpSpPr>
        <a:xfrm>
          <a:off x="0" y="0"/>
          <a:ext cx="0" cy="0"/>
          <a:chOff x="0" y="0"/>
          <a:chExt cx="0" cy="0"/>
        </a:xfrm>
      </p:grpSpPr>
      <p:pic>
        <p:nvPicPr>
          <p:cNvPr id="1895" name="Google Shape;1895;g2523351e7b7_57_63"/>
          <p:cNvPicPr preferRelativeResize="0"/>
          <p:nvPr/>
        </p:nvPicPr>
        <p:blipFill rotWithShape="1">
          <a:blip r:embed="rId3">
            <a:alphaModFix/>
          </a:blip>
          <a:srcRect b="0" l="0" r="0" t="0"/>
          <a:stretch/>
        </p:blipFill>
        <p:spPr>
          <a:xfrm>
            <a:off x="0" y="0"/>
            <a:ext cx="9144001" cy="1292350"/>
          </a:xfrm>
          <a:prstGeom prst="rect">
            <a:avLst/>
          </a:prstGeom>
          <a:noFill/>
          <a:ln>
            <a:noFill/>
          </a:ln>
        </p:spPr>
      </p:pic>
      <p:sp>
        <p:nvSpPr>
          <p:cNvPr id="1896" name="Google Shape;1896;g2523351e7b7_57_63"/>
          <p:cNvSpPr txBox="1"/>
          <p:nvPr/>
        </p:nvSpPr>
        <p:spPr>
          <a:xfrm>
            <a:off x="865375" y="706475"/>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None/>
            </a:pPr>
            <a:r>
              <a:rPr b="1" lang="lv-LV" sz="2400">
                <a:solidFill>
                  <a:srgbClr val="FFFFFF"/>
                </a:solidFill>
                <a:latin typeface="Raleway"/>
                <a:ea typeface="Raleway"/>
                <a:cs typeface="Raleway"/>
                <a:sym typeface="Raleway"/>
              </a:rPr>
              <a:t>Group game</a:t>
            </a:r>
            <a:endParaRPr b="1" sz="2400">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None/>
            </a:pPr>
            <a:r>
              <a:t/>
            </a:r>
            <a:endParaRPr b="1" sz="2400">
              <a:solidFill>
                <a:srgbClr val="FFFFFF"/>
              </a:solidFill>
              <a:latin typeface="Raleway"/>
              <a:ea typeface="Raleway"/>
              <a:cs typeface="Raleway"/>
              <a:sym typeface="Raleway"/>
            </a:endParaRPr>
          </a:p>
          <a:p>
            <a:pPr indent="0" lvl="0" marL="0" marR="0" rtl="0" algn="l">
              <a:lnSpc>
                <a:spcPct val="85000"/>
              </a:lnSpc>
              <a:spcBef>
                <a:spcPts val="0"/>
              </a:spcBef>
              <a:spcAft>
                <a:spcPts val="0"/>
              </a:spcAft>
              <a:buNone/>
            </a:pPr>
            <a:r>
              <a:t/>
            </a:r>
            <a:endParaRPr b="1" sz="2500">
              <a:solidFill>
                <a:srgbClr val="FFFFFF"/>
              </a:solidFill>
              <a:latin typeface="Raleway"/>
              <a:ea typeface="Raleway"/>
              <a:cs typeface="Raleway"/>
              <a:sym typeface="Raleway"/>
            </a:endParaRPr>
          </a:p>
        </p:txBody>
      </p:sp>
      <p:sp>
        <p:nvSpPr>
          <p:cNvPr id="1897" name="Google Shape;1897;g2523351e7b7_57_63"/>
          <p:cNvSpPr txBox="1"/>
          <p:nvPr/>
        </p:nvSpPr>
        <p:spPr>
          <a:xfrm>
            <a:off x="865375" y="1958988"/>
            <a:ext cx="4935000" cy="26577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1000"/>
              </a:spcBef>
              <a:spcAft>
                <a:spcPts val="0"/>
              </a:spcAft>
              <a:buSzPts val="1500"/>
              <a:buNone/>
            </a:pPr>
            <a:r>
              <a:rPr lang="lv-LV" sz="1600">
                <a:solidFill>
                  <a:srgbClr val="2B3E85"/>
                </a:solidFill>
                <a:latin typeface="Raleway"/>
                <a:ea typeface="Raleway"/>
                <a:cs typeface="Raleway"/>
                <a:sym typeface="Raleway"/>
              </a:rPr>
              <a:t>After everyone has played their situation, </a:t>
            </a:r>
            <a:br>
              <a:rPr lang="lv-LV" sz="1600">
                <a:solidFill>
                  <a:srgbClr val="2B3E85"/>
                </a:solidFill>
                <a:latin typeface="Raleway"/>
                <a:ea typeface="Raleway"/>
                <a:cs typeface="Raleway"/>
                <a:sym typeface="Raleway"/>
              </a:rPr>
            </a:br>
            <a:r>
              <a:rPr lang="lv-LV" sz="1600">
                <a:solidFill>
                  <a:srgbClr val="2B3E85"/>
                </a:solidFill>
                <a:latin typeface="Raleway"/>
                <a:ea typeface="Raleway"/>
                <a:cs typeface="Raleway"/>
                <a:sym typeface="Raleway"/>
              </a:rPr>
              <a:t>the played cards are put aside and the player </a:t>
            </a:r>
            <a:br>
              <a:rPr lang="lv-LV" sz="1600">
                <a:solidFill>
                  <a:srgbClr val="2B3E85"/>
                </a:solidFill>
                <a:latin typeface="Raleway"/>
                <a:ea typeface="Raleway"/>
                <a:cs typeface="Raleway"/>
                <a:sym typeface="Raleway"/>
              </a:rPr>
            </a:br>
            <a:r>
              <a:rPr lang="lv-LV" sz="1600">
                <a:solidFill>
                  <a:srgbClr val="2B3E85"/>
                </a:solidFill>
                <a:latin typeface="Raleway"/>
                <a:ea typeface="Raleway"/>
                <a:cs typeface="Raleway"/>
                <a:sym typeface="Raleway"/>
              </a:rPr>
              <a:t>on the left of the game leader takes control </a:t>
            </a:r>
            <a:br>
              <a:rPr lang="lv-LV" sz="1600">
                <a:solidFill>
                  <a:srgbClr val="2B3E85"/>
                </a:solidFill>
                <a:latin typeface="Raleway"/>
                <a:ea typeface="Raleway"/>
                <a:cs typeface="Raleway"/>
                <a:sym typeface="Raleway"/>
              </a:rPr>
            </a:br>
            <a:r>
              <a:rPr lang="lv-LV" sz="1600">
                <a:solidFill>
                  <a:srgbClr val="2B3E85"/>
                </a:solidFill>
                <a:latin typeface="Raleway"/>
                <a:ea typeface="Raleway"/>
                <a:cs typeface="Raleway"/>
                <a:sym typeface="Raleway"/>
              </a:rPr>
              <a:t>of the game</a:t>
            </a:r>
            <a:endParaRPr sz="1600">
              <a:solidFill>
                <a:srgbClr val="2B3E85"/>
              </a:solidFill>
              <a:latin typeface="Raleway"/>
              <a:ea typeface="Raleway"/>
              <a:cs typeface="Raleway"/>
              <a:sym typeface="Raleway"/>
            </a:endParaRPr>
          </a:p>
          <a:p>
            <a:pPr indent="0" lvl="0" marL="0" rtl="0" algn="l">
              <a:lnSpc>
                <a:spcPct val="100000"/>
              </a:lnSpc>
              <a:spcBef>
                <a:spcPts val="1000"/>
              </a:spcBef>
              <a:spcAft>
                <a:spcPts val="0"/>
              </a:spcAft>
              <a:buSzPts val="1500"/>
              <a:buNone/>
            </a:pPr>
            <a:br>
              <a:rPr lang="lv-LV" sz="1600">
                <a:solidFill>
                  <a:srgbClr val="2B3E85"/>
                </a:solidFill>
                <a:latin typeface="Raleway"/>
                <a:ea typeface="Raleway"/>
                <a:cs typeface="Raleway"/>
                <a:sym typeface="Raleway"/>
              </a:rPr>
            </a:br>
            <a:r>
              <a:rPr lang="lv-LV" sz="1600">
                <a:solidFill>
                  <a:srgbClr val="2B3E85"/>
                </a:solidFill>
                <a:latin typeface="Raleway"/>
                <a:ea typeface="Raleway"/>
                <a:cs typeface="Raleway"/>
                <a:sym typeface="Raleway"/>
              </a:rPr>
              <a:t>New solution cards are not taken - the game continues with the existing number of cards.</a:t>
            </a:r>
            <a:endParaRPr sz="1600">
              <a:solidFill>
                <a:srgbClr val="2B3E85"/>
              </a:solidFill>
              <a:latin typeface="Raleway"/>
              <a:ea typeface="Raleway"/>
              <a:cs typeface="Raleway"/>
              <a:sym typeface="Raleway"/>
            </a:endParaRPr>
          </a:p>
          <a:p>
            <a:pPr indent="0" lvl="0" marL="0" rtl="0" algn="l">
              <a:lnSpc>
                <a:spcPct val="100000"/>
              </a:lnSpc>
              <a:spcBef>
                <a:spcPts val="1000"/>
              </a:spcBef>
              <a:spcAft>
                <a:spcPts val="0"/>
              </a:spcAft>
              <a:buSzPts val="1500"/>
              <a:buNone/>
            </a:pPr>
            <a:br>
              <a:rPr lang="lv-LV" sz="1600">
                <a:solidFill>
                  <a:srgbClr val="2B3E85"/>
                </a:solidFill>
                <a:latin typeface="Raleway"/>
                <a:ea typeface="Raleway"/>
                <a:cs typeface="Raleway"/>
                <a:sym typeface="Raleway"/>
              </a:rPr>
            </a:br>
            <a:r>
              <a:rPr lang="lv-LV" sz="1600">
                <a:solidFill>
                  <a:srgbClr val="2B3E85"/>
                </a:solidFill>
                <a:latin typeface="Raleway"/>
                <a:ea typeface="Raleway"/>
                <a:cs typeface="Raleway"/>
                <a:sym typeface="Raleway"/>
              </a:rPr>
              <a:t>The game ends when a player runs out of cards</a:t>
            </a:r>
            <a:endParaRPr sz="1600">
              <a:solidFill>
                <a:srgbClr val="2B3E85"/>
              </a:solidFill>
              <a:latin typeface="Raleway"/>
              <a:ea typeface="Raleway"/>
              <a:cs typeface="Raleway"/>
              <a:sym typeface="Raleway"/>
            </a:endParaRPr>
          </a:p>
        </p:txBody>
      </p:sp>
      <p:sp>
        <p:nvSpPr>
          <p:cNvPr id="1898" name="Google Shape;1898;g2523351e7b7_57_63"/>
          <p:cNvSpPr txBox="1"/>
          <p:nvPr/>
        </p:nvSpPr>
        <p:spPr>
          <a:xfrm>
            <a:off x="865375" y="1460263"/>
            <a:ext cx="3376200" cy="585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lv-LV" sz="2600">
                <a:solidFill>
                  <a:srgbClr val="6689BA"/>
                </a:solidFill>
                <a:latin typeface="Raleway"/>
                <a:ea typeface="Raleway"/>
                <a:cs typeface="Raleway"/>
                <a:sym typeface="Raleway"/>
              </a:rPr>
              <a:t>Closing</a:t>
            </a:r>
            <a:endParaRPr b="1" sz="2600">
              <a:solidFill>
                <a:srgbClr val="6689BA"/>
              </a:solidFill>
            </a:endParaRPr>
          </a:p>
        </p:txBody>
      </p:sp>
      <p:pic>
        <p:nvPicPr>
          <p:cNvPr id="1899" name="Google Shape;1899;g2523351e7b7_57_63"/>
          <p:cNvPicPr preferRelativeResize="0"/>
          <p:nvPr/>
        </p:nvPicPr>
        <p:blipFill rotWithShape="1">
          <a:blip r:embed="rId4">
            <a:alphaModFix/>
          </a:blip>
          <a:srcRect b="0" l="0" r="25947" t="0"/>
          <a:stretch/>
        </p:blipFill>
        <p:spPr>
          <a:xfrm>
            <a:off x="6294850" y="7400"/>
            <a:ext cx="2849149" cy="1591949"/>
          </a:xfrm>
          <a:prstGeom prst="rect">
            <a:avLst/>
          </a:prstGeom>
          <a:noFill/>
          <a:ln>
            <a:noFill/>
          </a:ln>
        </p:spPr>
      </p:pic>
      <p:pic>
        <p:nvPicPr>
          <p:cNvPr id="1900" name="Google Shape;1900;g2523351e7b7_57_63"/>
          <p:cNvPicPr preferRelativeResize="0"/>
          <p:nvPr/>
        </p:nvPicPr>
        <p:blipFill rotWithShape="1">
          <a:blip r:embed="rId5">
            <a:alphaModFix/>
          </a:blip>
          <a:srcRect b="0" l="69" r="79" t="0"/>
          <a:stretch/>
        </p:blipFill>
        <p:spPr>
          <a:xfrm>
            <a:off x="7105309" y="2067837"/>
            <a:ext cx="1396800" cy="209370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1901" name="Google Shape;1901;g2523351e7b7_57_63"/>
          <p:cNvPicPr preferRelativeResize="0"/>
          <p:nvPr/>
        </p:nvPicPr>
        <p:blipFill rotWithShape="1">
          <a:blip r:embed="rId6">
            <a:alphaModFix/>
          </a:blip>
          <a:srcRect b="0" l="69" r="59" t="0"/>
          <a:stretch/>
        </p:blipFill>
        <p:spPr>
          <a:xfrm>
            <a:off x="7027546" y="1972577"/>
            <a:ext cx="1396800" cy="209370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1902" name="Google Shape;1902;g2523351e7b7_57_63"/>
          <p:cNvPicPr preferRelativeResize="0"/>
          <p:nvPr/>
        </p:nvPicPr>
        <p:blipFill rotWithShape="1">
          <a:blip r:embed="rId7">
            <a:alphaModFix/>
          </a:blip>
          <a:srcRect b="0" l="69" r="59" t="0"/>
          <a:stretch/>
        </p:blipFill>
        <p:spPr>
          <a:xfrm>
            <a:off x="7105309" y="2067837"/>
            <a:ext cx="1396800" cy="209370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1903" name="Google Shape;1903;g2523351e7b7_57_63"/>
          <p:cNvPicPr preferRelativeResize="0"/>
          <p:nvPr/>
        </p:nvPicPr>
        <p:blipFill rotWithShape="1">
          <a:blip r:embed="rId8">
            <a:alphaModFix/>
          </a:blip>
          <a:srcRect b="10" l="0" r="0" t="0"/>
          <a:stretch/>
        </p:blipFill>
        <p:spPr>
          <a:xfrm>
            <a:off x="6211751" y="2317212"/>
            <a:ext cx="1396800" cy="2093700"/>
          </a:xfrm>
          <a:prstGeom prst="roundRect">
            <a:avLst>
              <a:gd fmla="val 8322" name="adj"/>
            </a:avLst>
          </a:prstGeom>
          <a:noFill/>
          <a:ln>
            <a:noFill/>
          </a:ln>
          <a:effectLst>
            <a:outerShdw blurRad="271463" rotWithShape="0" algn="bl" dir="4380000" dist="57150">
              <a:srgbClr val="000000">
                <a:alpha val="33330"/>
              </a:srgbClr>
            </a:outerShdw>
          </a:effectLst>
        </p:spPr>
      </p:pic>
    </p:spTree>
  </p:cSld>
  <p:clrMapOvr>
    <a:masterClrMapping/>
  </p:clrMapOvr>
</p:sld>
</file>

<file path=ppt/slides/slide1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07" name="Shape 1907"/>
        <p:cNvGrpSpPr/>
        <p:nvPr/>
      </p:nvGrpSpPr>
      <p:grpSpPr>
        <a:xfrm>
          <a:off x="0" y="0"/>
          <a:ext cx="0" cy="0"/>
          <a:chOff x="0" y="0"/>
          <a:chExt cx="0" cy="0"/>
        </a:xfrm>
      </p:grpSpPr>
      <p:pic>
        <p:nvPicPr>
          <p:cNvPr id="1908" name="Google Shape;1908;g2523351e7b7_57_75"/>
          <p:cNvPicPr preferRelativeResize="0"/>
          <p:nvPr/>
        </p:nvPicPr>
        <p:blipFill rotWithShape="1">
          <a:blip r:embed="rId3">
            <a:alphaModFix/>
          </a:blip>
          <a:srcRect b="0" l="0" r="0" t="0"/>
          <a:stretch/>
        </p:blipFill>
        <p:spPr>
          <a:xfrm>
            <a:off x="0" y="0"/>
            <a:ext cx="9144001" cy="1254550"/>
          </a:xfrm>
          <a:prstGeom prst="rect">
            <a:avLst/>
          </a:prstGeom>
          <a:noFill/>
          <a:ln>
            <a:noFill/>
          </a:ln>
        </p:spPr>
      </p:pic>
      <p:sp>
        <p:nvSpPr>
          <p:cNvPr id="1909" name="Google Shape;1909;g2523351e7b7_57_75"/>
          <p:cNvSpPr txBox="1"/>
          <p:nvPr/>
        </p:nvSpPr>
        <p:spPr>
          <a:xfrm>
            <a:off x="865375" y="706475"/>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None/>
            </a:pPr>
            <a:r>
              <a:rPr b="1" lang="lv-LV" sz="2400">
                <a:solidFill>
                  <a:srgbClr val="FFFFFF"/>
                </a:solidFill>
                <a:latin typeface="Raleway"/>
                <a:ea typeface="Raleway"/>
                <a:cs typeface="Raleway"/>
                <a:sym typeface="Raleway"/>
              </a:rPr>
              <a:t>Group game</a:t>
            </a:r>
            <a:endParaRPr b="1" sz="2400">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None/>
            </a:pPr>
            <a:r>
              <a:t/>
            </a:r>
            <a:endParaRPr b="1" sz="2400">
              <a:solidFill>
                <a:srgbClr val="FFFFFF"/>
              </a:solidFill>
              <a:latin typeface="Raleway"/>
              <a:ea typeface="Raleway"/>
              <a:cs typeface="Raleway"/>
              <a:sym typeface="Raleway"/>
            </a:endParaRPr>
          </a:p>
          <a:p>
            <a:pPr indent="0" lvl="0" marL="0" marR="0" rtl="0" algn="l">
              <a:lnSpc>
                <a:spcPct val="85000"/>
              </a:lnSpc>
              <a:spcBef>
                <a:spcPts val="0"/>
              </a:spcBef>
              <a:spcAft>
                <a:spcPts val="0"/>
              </a:spcAft>
              <a:buNone/>
            </a:pPr>
            <a:r>
              <a:t/>
            </a:r>
            <a:endParaRPr b="1" sz="2500">
              <a:solidFill>
                <a:srgbClr val="FFFFFF"/>
              </a:solidFill>
              <a:latin typeface="Raleway"/>
              <a:ea typeface="Raleway"/>
              <a:cs typeface="Raleway"/>
              <a:sym typeface="Raleway"/>
            </a:endParaRPr>
          </a:p>
        </p:txBody>
      </p:sp>
      <p:sp>
        <p:nvSpPr>
          <p:cNvPr id="1910" name="Google Shape;1910;g2523351e7b7_57_75"/>
          <p:cNvSpPr txBox="1"/>
          <p:nvPr/>
        </p:nvSpPr>
        <p:spPr>
          <a:xfrm>
            <a:off x="865375" y="1898400"/>
            <a:ext cx="4756800" cy="29040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1000"/>
              </a:spcBef>
              <a:spcAft>
                <a:spcPts val="0"/>
              </a:spcAft>
              <a:buSzPts val="1500"/>
              <a:buNone/>
            </a:pPr>
            <a:r>
              <a:rPr lang="lv-LV" sz="1600">
                <a:solidFill>
                  <a:srgbClr val="2B3E85"/>
                </a:solidFill>
                <a:latin typeface="Raleway"/>
                <a:ea typeface="Raleway"/>
                <a:cs typeface="Raleway"/>
                <a:sym typeface="Raleway"/>
              </a:rPr>
              <a:t>If the players see that someone is having trouble finding solutions, it </a:t>
            </a:r>
            <a:r>
              <a:rPr b="1" lang="lv-LV" sz="1600">
                <a:solidFill>
                  <a:srgbClr val="2B3E85"/>
                </a:solidFill>
                <a:latin typeface="Raleway"/>
                <a:ea typeface="Raleway"/>
                <a:cs typeface="Raleway"/>
                <a:sym typeface="Raleway"/>
              </a:rPr>
              <a:t>is possible to play the game with cards opened,</a:t>
            </a:r>
            <a:r>
              <a:rPr lang="lv-LV" sz="1600">
                <a:solidFill>
                  <a:srgbClr val="2B3E85"/>
                </a:solidFill>
                <a:latin typeface="Raleway"/>
                <a:ea typeface="Raleway"/>
                <a:cs typeface="Raleway"/>
                <a:sym typeface="Raleway"/>
              </a:rPr>
              <a:t> where all the players see everyone’s cards and they can help each other</a:t>
            </a:r>
            <a:endParaRPr sz="1600">
              <a:solidFill>
                <a:srgbClr val="2B3E85"/>
              </a:solidFill>
              <a:latin typeface="Raleway"/>
              <a:ea typeface="Raleway"/>
              <a:cs typeface="Raleway"/>
              <a:sym typeface="Raleway"/>
            </a:endParaRPr>
          </a:p>
          <a:p>
            <a:pPr indent="0" lvl="0" marL="0" rtl="0" algn="l">
              <a:lnSpc>
                <a:spcPct val="100000"/>
              </a:lnSpc>
              <a:spcBef>
                <a:spcPts val="1000"/>
              </a:spcBef>
              <a:spcAft>
                <a:spcPts val="0"/>
              </a:spcAft>
              <a:buSzPts val="1500"/>
              <a:buNone/>
            </a:pPr>
            <a:r>
              <a:t/>
            </a:r>
            <a:endParaRPr sz="1600">
              <a:solidFill>
                <a:srgbClr val="2B3E85"/>
              </a:solidFill>
              <a:latin typeface="Raleway"/>
              <a:ea typeface="Raleway"/>
              <a:cs typeface="Raleway"/>
              <a:sym typeface="Raleway"/>
            </a:endParaRPr>
          </a:p>
          <a:p>
            <a:pPr indent="0" lvl="0" marL="0" rtl="0" algn="l">
              <a:lnSpc>
                <a:spcPct val="100000"/>
              </a:lnSpc>
              <a:spcBef>
                <a:spcPts val="1000"/>
              </a:spcBef>
              <a:spcAft>
                <a:spcPts val="0"/>
              </a:spcAft>
              <a:buSzPts val="1500"/>
              <a:buNone/>
            </a:pPr>
            <a:r>
              <a:rPr lang="lv-LV" sz="1600">
                <a:solidFill>
                  <a:srgbClr val="2B3E85"/>
                </a:solidFill>
                <a:latin typeface="Raleway"/>
                <a:ea typeface="Raleway"/>
                <a:cs typeface="Raleway"/>
                <a:sym typeface="Raleway"/>
              </a:rPr>
              <a:t>This method is helpful to discuss </a:t>
            </a:r>
            <a:r>
              <a:rPr b="1" lang="lv-LV" sz="1600">
                <a:solidFill>
                  <a:srgbClr val="2B3E85"/>
                </a:solidFill>
                <a:latin typeface="Raleway"/>
                <a:ea typeface="Raleway"/>
                <a:cs typeface="Raleway"/>
                <a:sym typeface="Raleway"/>
              </a:rPr>
              <a:t>why one </a:t>
            </a:r>
            <a:br>
              <a:rPr b="1" lang="lv-LV" sz="1600">
                <a:solidFill>
                  <a:srgbClr val="2B3E85"/>
                </a:solidFill>
                <a:latin typeface="Raleway"/>
                <a:ea typeface="Raleway"/>
                <a:cs typeface="Raleway"/>
                <a:sym typeface="Raleway"/>
              </a:rPr>
            </a:br>
            <a:r>
              <a:rPr b="1" lang="lv-LV" sz="1600">
                <a:solidFill>
                  <a:srgbClr val="2B3E85"/>
                </a:solidFill>
                <a:latin typeface="Raleway"/>
                <a:ea typeface="Raleway"/>
                <a:cs typeface="Raleway"/>
                <a:sym typeface="Raleway"/>
              </a:rPr>
              <a:t>of the participants chooses not to play </a:t>
            </a:r>
            <a:br>
              <a:rPr b="1" lang="lv-LV" sz="1600">
                <a:solidFill>
                  <a:srgbClr val="2B3E85"/>
                </a:solidFill>
                <a:latin typeface="Raleway"/>
                <a:ea typeface="Raleway"/>
                <a:cs typeface="Raleway"/>
                <a:sym typeface="Raleway"/>
              </a:rPr>
            </a:br>
            <a:r>
              <a:rPr b="1" lang="lv-LV" sz="1600">
                <a:solidFill>
                  <a:srgbClr val="2B3E85"/>
                </a:solidFill>
                <a:latin typeface="Raleway"/>
                <a:ea typeface="Raleway"/>
                <a:cs typeface="Raleway"/>
                <a:sym typeface="Raleway"/>
              </a:rPr>
              <a:t>a solution card </a:t>
            </a:r>
            <a:r>
              <a:rPr lang="lv-LV" sz="1600">
                <a:solidFill>
                  <a:srgbClr val="2B3E85"/>
                </a:solidFill>
                <a:latin typeface="Raleway"/>
                <a:ea typeface="Raleway"/>
                <a:cs typeface="Raleway"/>
                <a:sym typeface="Raleway"/>
              </a:rPr>
              <a:t>- the reason could be either inflexible thinking or a different understanding </a:t>
            </a:r>
            <a:br>
              <a:rPr lang="lv-LV" sz="1600">
                <a:solidFill>
                  <a:srgbClr val="2B3E85"/>
                </a:solidFill>
                <a:latin typeface="Raleway"/>
                <a:ea typeface="Raleway"/>
                <a:cs typeface="Raleway"/>
                <a:sym typeface="Raleway"/>
              </a:rPr>
            </a:br>
            <a:r>
              <a:rPr lang="lv-LV" sz="1600">
                <a:solidFill>
                  <a:srgbClr val="2B3E85"/>
                </a:solidFill>
                <a:latin typeface="Raleway"/>
                <a:ea typeface="Raleway"/>
                <a:cs typeface="Raleway"/>
                <a:sym typeface="Raleway"/>
              </a:rPr>
              <a:t>of the situation</a:t>
            </a:r>
            <a:endParaRPr sz="1600">
              <a:solidFill>
                <a:srgbClr val="2B3E85"/>
              </a:solidFill>
              <a:latin typeface="Raleway"/>
              <a:ea typeface="Raleway"/>
              <a:cs typeface="Raleway"/>
              <a:sym typeface="Raleway"/>
            </a:endParaRPr>
          </a:p>
        </p:txBody>
      </p:sp>
      <p:sp>
        <p:nvSpPr>
          <p:cNvPr id="1911" name="Google Shape;1911;g2523351e7b7_57_75"/>
          <p:cNvSpPr txBox="1"/>
          <p:nvPr/>
        </p:nvSpPr>
        <p:spPr>
          <a:xfrm>
            <a:off x="865375" y="1399663"/>
            <a:ext cx="3376200" cy="585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lv-LV" sz="2600">
                <a:solidFill>
                  <a:srgbClr val="6689BA"/>
                </a:solidFill>
                <a:latin typeface="Raleway"/>
                <a:ea typeface="Raleway"/>
                <a:cs typeface="Raleway"/>
                <a:sym typeface="Raleway"/>
              </a:rPr>
              <a:t>Some remarks</a:t>
            </a:r>
            <a:endParaRPr b="1" sz="2600">
              <a:solidFill>
                <a:srgbClr val="6689BA"/>
              </a:solidFill>
            </a:endParaRPr>
          </a:p>
        </p:txBody>
      </p:sp>
      <p:sp>
        <p:nvSpPr>
          <p:cNvPr id="1912" name="Google Shape;1912;g2523351e7b7_57_75"/>
          <p:cNvSpPr/>
          <p:nvPr/>
        </p:nvSpPr>
        <p:spPr>
          <a:xfrm>
            <a:off x="6215249" y="2607727"/>
            <a:ext cx="2235900" cy="1932300"/>
          </a:xfrm>
          <a:prstGeom prst="wedgeEllipseCallout">
            <a:avLst>
              <a:gd fmla="val -34446" name="adj1"/>
              <a:gd fmla="val 55960" name="adj2"/>
            </a:avLst>
          </a:prstGeom>
          <a:solidFill>
            <a:srgbClr val="6689BA">
              <a:alpha val="471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3" name="Google Shape;1913;g2523351e7b7_57_75"/>
          <p:cNvSpPr/>
          <p:nvPr/>
        </p:nvSpPr>
        <p:spPr>
          <a:xfrm>
            <a:off x="6106477" y="1898400"/>
            <a:ext cx="1010700" cy="946800"/>
          </a:xfrm>
          <a:prstGeom prst="wedgeEllipseCallout">
            <a:avLst>
              <a:gd fmla="val 37986" name="adj1"/>
              <a:gd fmla="val 54670" name="adj2"/>
            </a:avLst>
          </a:prstGeom>
          <a:solidFill>
            <a:srgbClr val="6689BA">
              <a:alpha val="257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4" name="Google Shape;1914;g2523351e7b7_57_75"/>
          <p:cNvSpPr/>
          <p:nvPr/>
        </p:nvSpPr>
        <p:spPr>
          <a:xfrm>
            <a:off x="6071275" y="1942566"/>
            <a:ext cx="1010700" cy="946800"/>
          </a:xfrm>
          <a:prstGeom prst="wedgeEllipseCallout">
            <a:avLst>
              <a:gd fmla="val 37986" name="adj1"/>
              <a:gd fmla="val 5467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5" name="Google Shape;1915;g2523351e7b7_57_75"/>
          <p:cNvSpPr/>
          <p:nvPr/>
        </p:nvSpPr>
        <p:spPr>
          <a:xfrm rot="449788">
            <a:off x="6214401" y="2563152"/>
            <a:ext cx="2186791" cy="1930895"/>
          </a:xfrm>
          <a:prstGeom prst="wedgeEllipseCallout">
            <a:avLst>
              <a:gd fmla="val -34446" name="adj1"/>
              <a:gd fmla="val 5596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916" name="Google Shape;1916;g2523351e7b7_57_75"/>
          <p:cNvPicPr preferRelativeResize="0"/>
          <p:nvPr/>
        </p:nvPicPr>
        <p:blipFill rotWithShape="1">
          <a:blip r:embed="rId4">
            <a:alphaModFix/>
          </a:blip>
          <a:srcRect b="0" l="0" r="32984" t="0"/>
          <a:stretch/>
        </p:blipFill>
        <p:spPr>
          <a:xfrm rot="10800000">
            <a:off x="7469026" y="3538650"/>
            <a:ext cx="1674849" cy="1091450"/>
          </a:xfrm>
          <a:prstGeom prst="rect">
            <a:avLst/>
          </a:prstGeom>
          <a:noFill/>
          <a:ln>
            <a:noFill/>
          </a:ln>
        </p:spPr>
      </p:pic>
      <p:grpSp>
        <p:nvGrpSpPr>
          <p:cNvPr id="1917" name="Google Shape;1917;g2523351e7b7_57_75"/>
          <p:cNvGrpSpPr/>
          <p:nvPr/>
        </p:nvGrpSpPr>
        <p:grpSpPr>
          <a:xfrm>
            <a:off x="575001" y="3498551"/>
            <a:ext cx="290375" cy="321600"/>
            <a:chOff x="534501" y="3018201"/>
            <a:chExt cx="290375" cy="321600"/>
          </a:xfrm>
        </p:grpSpPr>
        <p:sp>
          <p:nvSpPr>
            <p:cNvPr id="1918" name="Google Shape;1918;g2523351e7b7_57_75"/>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9" name="Google Shape;1919;g2523351e7b7_57_75"/>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3" name="Shape 1923"/>
        <p:cNvGrpSpPr/>
        <p:nvPr/>
      </p:nvGrpSpPr>
      <p:grpSpPr>
        <a:xfrm>
          <a:off x="0" y="0"/>
          <a:ext cx="0" cy="0"/>
          <a:chOff x="0" y="0"/>
          <a:chExt cx="0" cy="0"/>
        </a:xfrm>
      </p:grpSpPr>
      <p:pic>
        <p:nvPicPr>
          <p:cNvPr id="1924" name="Google Shape;1924;g2523351e7b7_57_90"/>
          <p:cNvPicPr preferRelativeResize="0"/>
          <p:nvPr/>
        </p:nvPicPr>
        <p:blipFill rotWithShape="1">
          <a:blip r:embed="rId3">
            <a:alphaModFix/>
          </a:blip>
          <a:srcRect b="0" l="0" r="10594" t="0"/>
          <a:stretch/>
        </p:blipFill>
        <p:spPr>
          <a:xfrm>
            <a:off x="0" y="1152600"/>
            <a:ext cx="9144003" cy="3990900"/>
          </a:xfrm>
          <a:prstGeom prst="rect">
            <a:avLst/>
          </a:prstGeom>
          <a:noFill/>
          <a:ln>
            <a:noFill/>
          </a:ln>
        </p:spPr>
      </p:pic>
      <p:sp>
        <p:nvSpPr>
          <p:cNvPr id="1925" name="Google Shape;1925;g2523351e7b7_57_90"/>
          <p:cNvSpPr txBox="1"/>
          <p:nvPr/>
        </p:nvSpPr>
        <p:spPr>
          <a:xfrm>
            <a:off x="827250" y="1489225"/>
            <a:ext cx="7241400" cy="2026500"/>
          </a:xfrm>
          <a:prstGeom prst="rect">
            <a:avLst/>
          </a:prstGeom>
          <a:noFill/>
          <a:ln>
            <a:noFill/>
          </a:ln>
        </p:spPr>
        <p:txBody>
          <a:bodyPr anchorCtr="0" anchor="t" bIns="91425" lIns="91425" spcFirstLastPara="1" rIns="91425" wrap="square" tIns="91425">
            <a:noAutofit/>
          </a:bodyPr>
          <a:lstStyle/>
          <a:p>
            <a:pPr indent="0" lvl="0" marL="457200" marR="0" rtl="0" algn="l">
              <a:lnSpc>
                <a:spcPct val="100000"/>
              </a:lnSpc>
              <a:spcBef>
                <a:spcPts val="0"/>
              </a:spcBef>
              <a:spcAft>
                <a:spcPts val="0"/>
              </a:spcAft>
              <a:buClr>
                <a:srgbClr val="000000"/>
              </a:buClr>
              <a:buSzPts val="4400"/>
              <a:buFont typeface="Arial"/>
              <a:buNone/>
            </a:pPr>
            <a:r>
              <a:rPr b="1" lang="lv-LV" sz="4500">
                <a:solidFill>
                  <a:srgbClr val="2B3E85"/>
                </a:solidFill>
                <a:latin typeface="Raleway"/>
                <a:ea typeface="Raleway"/>
                <a:cs typeface="Raleway"/>
                <a:sym typeface="Raleway"/>
              </a:rPr>
              <a:t>2</a:t>
            </a:r>
            <a:r>
              <a:rPr b="1" i="0" lang="lv-LV" sz="3900" u="none" cap="none" strike="noStrike">
                <a:solidFill>
                  <a:srgbClr val="2B3E85"/>
                </a:solidFill>
                <a:latin typeface="Raleway"/>
                <a:ea typeface="Raleway"/>
                <a:cs typeface="Raleway"/>
                <a:sym typeface="Raleway"/>
              </a:rPr>
              <a:t>. </a:t>
            </a:r>
            <a:r>
              <a:rPr b="1" lang="lv-LV" sz="2500">
                <a:solidFill>
                  <a:srgbClr val="2B3E85"/>
                </a:solidFill>
                <a:latin typeface="Raleway"/>
                <a:ea typeface="Raleway"/>
                <a:cs typeface="Raleway"/>
                <a:sym typeface="Raleway"/>
              </a:rPr>
              <a:t>game</a:t>
            </a:r>
            <a:r>
              <a:rPr b="1" i="0" lang="lv-LV" sz="3900" u="none" cap="none" strike="noStrike">
                <a:solidFill>
                  <a:srgbClr val="FFFFFF"/>
                </a:solidFill>
                <a:latin typeface="Raleway"/>
                <a:ea typeface="Raleway"/>
                <a:cs typeface="Raleway"/>
                <a:sym typeface="Raleway"/>
              </a:rPr>
              <a:t> </a:t>
            </a:r>
            <a:endParaRPr b="1" sz="900"/>
          </a:p>
          <a:p>
            <a:pPr indent="0" lvl="0" marL="457200" rtl="0" algn="l">
              <a:spcBef>
                <a:spcPts val="0"/>
              </a:spcBef>
              <a:spcAft>
                <a:spcPts val="0"/>
              </a:spcAft>
              <a:buClr>
                <a:schemeClr val="dk1"/>
              </a:buClr>
              <a:buSzPts val="4400"/>
              <a:buFont typeface="Arial"/>
              <a:buNone/>
            </a:pPr>
            <a:r>
              <a:rPr b="1" lang="lv-LV" sz="4700">
                <a:solidFill>
                  <a:schemeClr val="lt1"/>
                </a:solidFill>
              </a:rPr>
              <a:t>Sociometry</a:t>
            </a:r>
            <a:endParaRPr b="1" sz="4200">
              <a:solidFill>
                <a:srgbClr val="FFFFFF"/>
              </a:solidFill>
              <a:latin typeface="Raleway"/>
              <a:ea typeface="Raleway"/>
              <a:cs typeface="Raleway"/>
              <a:sym typeface="Raleway"/>
            </a:endParaRPr>
          </a:p>
        </p:txBody>
      </p:sp>
      <p:pic>
        <p:nvPicPr>
          <p:cNvPr id="1926" name="Google Shape;1926;g2523351e7b7_57_90"/>
          <p:cNvPicPr preferRelativeResize="0"/>
          <p:nvPr/>
        </p:nvPicPr>
        <p:blipFill rotWithShape="1">
          <a:blip r:embed="rId4">
            <a:alphaModFix/>
          </a:blip>
          <a:srcRect b="0" l="0" r="0" t="0"/>
          <a:stretch/>
        </p:blipFill>
        <p:spPr>
          <a:xfrm>
            <a:off x="6711450" y="135150"/>
            <a:ext cx="1605250" cy="908575"/>
          </a:xfrm>
          <a:prstGeom prst="rect">
            <a:avLst/>
          </a:prstGeom>
          <a:noFill/>
          <a:ln>
            <a:noFill/>
          </a:ln>
        </p:spPr>
      </p:pic>
      <p:pic>
        <p:nvPicPr>
          <p:cNvPr id="1927" name="Google Shape;1927;g2523351e7b7_57_90"/>
          <p:cNvPicPr preferRelativeResize="0"/>
          <p:nvPr/>
        </p:nvPicPr>
        <p:blipFill rotWithShape="1">
          <a:blip r:embed="rId5">
            <a:alphaModFix/>
          </a:blip>
          <a:srcRect b="0" l="0" r="0" t="0"/>
          <a:stretch/>
        </p:blipFill>
        <p:spPr>
          <a:xfrm>
            <a:off x="772175" y="311600"/>
            <a:ext cx="1569475" cy="555675"/>
          </a:xfrm>
          <a:prstGeom prst="rect">
            <a:avLst/>
          </a:prstGeom>
          <a:noFill/>
          <a:ln>
            <a:noFill/>
          </a:ln>
        </p:spPr>
      </p:pic>
      <p:pic>
        <p:nvPicPr>
          <p:cNvPr id="1928" name="Google Shape;1928;g2523351e7b7_57_90"/>
          <p:cNvPicPr preferRelativeResize="0"/>
          <p:nvPr/>
        </p:nvPicPr>
        <p:blipFill rotWithShape="1">
          <a:blip r:embed="rId6">
            <a:alphaModFix/>
          </a:blip>
          <a:srcRect b="0" l="0" r="29378" t="-989"/>
          <a:stretch/>
        </p:blipFill>
        <p:spPr>
          <a:xfrm rot="5400000">
            <a:off x="5699050" y="1780750"/>
            <a:ext cx="1506725" cy="5194375"/>
          </a:xfrm>
          <a:prstGeom prst="rect">
            <a:avLst/>
          </a:prstGeom>
          <a:noFill/>
          <a:ln>
            <a:noFill/>
          </a:ln>
        </p:spPr>
      </p:pic>
      <p:pic>
        <p:nvPicPr>
          <p:cNvPr id="1929" name="Google Shape;1929;g2523351e7b7_57_90"/>
          <p:cNvPicPr preferRelativeResize="0"/>
          <p:nvPr/>
        </p:nvPicPr>
        <p:blipFill rotWithShape="1">
          <a:blip r:embed="rId6">
            <a:alphaModFix/>
          </a:blip>
          <a:srcRect b="0" l="17409" r="0" t="10873"/>
          <a:stretch/>
        </p:blipFill>
        <p:spPr>
          <a:xfrm rot="-5400000">
            <a:off x="1411237" y="1970363"/>
            <a:ext cx="1761900" cy="4584374"/>
          </a:xfrm>
          <a:prstGeom prst="rect">
            <a:avLst/>
          </a:prstGeom>
          <a:noFill/>
          <a:ln>
            <a:noFill/>
          </a:ln>
        </p:spPr>
      </p:pic>
      <p:pic>
        <p:nvPicPr>
          <p:cNvPr id="1930" name="Google Shape;1930;g2523351e7b7_57_90"/>
          <p:cNvPicPr preferRelativeResize="0"/>
          <p:nvPr/>
        </p:nvPicPr>
        <p:blipFill rotWithShape="1">
          <a:blip r:embed="rId7">
            <a:alphaModFix/>
          </a:blip>
          <a:srcRect b="2075" l="0" r="22964" t="0"/>
          <a:stretch/>
        </p:blipFill>
        <p:spPr>
          <a:xfrm>
            <a:off x="6369925" y="2602375"/>
            <a:ext cx="2774077" cy="2541126"/>
          </a:xfrm>
          <a:prstGeom prst="rect">
            <a:avLst/>
          </a:prstGeom>
          <a:noFill/>
          <a:ln>
            <a:noFill/>
          </a:ln>
          <a:effectLst>
            <a:outerShdw blurRad="314325" rotWithShape="0" algn="bl" dir="5940000" dist="38100">
              <a:srgbClr val="000000">
                <a:alpha val="49410"/>
              </a:srgbClr>
            </a:outerShdw>
          </a:effectLst>
        </p:spPr>
      </p:pic>
    </p:spTree>
  </p:cSld>
  <p:clrMapOvr>
    <a:masterClrMapping/>
  </p:clrMapOvr>
</p:sld>
</file>

<file path=ppt/slides/slide1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4" name="Shape 1934"/>
        <p:cNvGrpSpPr/>
        <p:nvPr/>
      </p:nvGrpSpPr>
      <p:grpSpPr>
        <a:xfrm>
          <a:off x="0" y="0"/>
          <a:ext cx="0" cy="0"/>
          <a:chOff x="0" y="0"/>
          <a:chExt cx="0" cy="0"/>
        </a:xfrm>
      </p:grpSpPr>
      <p:pic>
        <p:nvPicPr>
          <p:cNvPr id="1935" name="Google Shape;1935;g2523351e7b7_57_100"/>
          <p:cNvPicPr preferRelativeResize="0"/>
          <p:nvPr/>
        </p:nvPicPr>
        <p:blipFill rotWithShape="1">
          <a:blip r:embed="rId3">
            <a:alphaModFix/>
          </a:blip>
          <a:srcRect b="10" l="0" r="0" t="0"/>
          <a:stretch/>
        </p:blipFill>
        <p:spPr>
          <a:xfrm rot="551">
            <a:off x="3509225" y="342350"/>
            <a:ext cx="1870500" cy="2803200"/>
          </a:xfrm>
          <a:prstGeom prst="roundRect">
            <a:avLst>
              <a:gd fmla="val 8322" name="adj"/>
            </a:avLst>
          </a:prstGeom>
          <a:noFill/>
          <a:ln>
            <a:noFill/>
          </a:ln>
          <a:effectLst>
            <a:outerShdw blurRad="271463" rotWithShape="0" algn="bl" dir="4380000" dist="57150">
              <a:srgbClr val="000000">
                <a:alpha val="33333"/>
              </a:srgbClr>
            </a:outerShdw>
          </a:effectLst>
        </p:spPr>
      </p:pic>
      <p:sp>
        <p:nvSpPr>
          <p:cNvPr id="1936" name="Google Shape;1936;g2523351e7b7_57_100"/>
          <p:cNvSpPr txBox="1"/>
          <p:nvPr/>
        </p:nvSpPr>
        <p:spPr>
          <a:xfrm>
            <a:off x="107425" y="4243725"/>
            <a:ext cx="8957400" cy="538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900"/>
              <a:buFont typeface="Arial"/>
              <a:buNone/>
            </a:pPr>
            <a:r>
              <a:rPr b="1" i="0" lang="lv-LV" sz="1800" u="none" cap="none" strike="noStrike">
                <a:solidFill>
                  <a:srgbClr val="2B3E85"/>
                </a:solidFill>
                <a:latin typeface="Montserrat ExtraBold"/>
                <a:ea typeface="Montserrat ExtraBold"/>
                <a:cs typeface="Montserrat ExtraBold"/>
                <a:sym typeface="Montserrat ExtraBold"/>
              </a:rPr>
              <a:t>-10   -9   -8   -7   -6   -5   -4   -3   -2  -1   </a:t>
            </a:r>
            <a:r>
              <a:rPr b="1" i="0" lang="lv-LV" sz="2300" u="none" cap="none" strike="noStrike">
                <a:solidFill>
                  <a:srgbClr val="2B3E85"/>
                </a:solidFill>
                <a:latin typeface="Montserrat ExtraBold"/>
                <a:ea typeface="Montserrat ExtraBold"/>
                <a:cs typeface="Montserrat ExtraBold"/>
                <a:sym typeface="Montserrat ExtraBold"/>
              </a:rPr>
              <a:t>0</a:t>
            </a:r>
            <a:r>
              <a:rPr b="1" i="0" lang="lv-LV" sz="1800" u="none" cap="none" strike="noStrike">
                <a:solidFill>
                  <a:srgbClr val="2B3E85"/>
                </a:solidFill>
                <a:latin typeface="Montserrat ExtraBold"/>
                <a:ea typeface="Montserrat ExtraBold"/>
                <a:cs typeface="Montserrat ExtraBold"/>
                <a:sym typeface="Montserrat ExtraBold"/>
              </a:rPr>
              <a:t>    1    2    3    4    5    6    7    8    9   10</a:t>
            </a:r>
            <a:endParaRPr b="1" i="0" sz="1800" u="none" cap="none" strike="noStrike">
              <a:solidFill>
                <a:srgbClr val="2B3E85"/>
              </a:solidFill>
              <a:latin typeface="Montserrat ExtraBold"/>
              <a:ea typeface="Montserrat ExtraBold"/>
              <a:cs typeface="Montserrat ExtraBold"/>
              <a:sym typeface="Montserrat ExtraBold"/>
            </a:endParaRPr>
          </a:p>
        </p:txBody>
      </p:sp>
      <p:pic>
        <p:nvPicPr>
          <p:cNvPr id="1937" name="Google Shape;1937;g2523351e7b7_57_100"/>
          <p:cNvPicPr preferRelativeResize="0"/>
          <p:nvPr/>
        </p:nvPicPr>
        <p:blipFill rotWithShape="1">
          <a:blip r:embed="rId4">
            <a:alphaModFix/>
          </a:blip>
          <a:srcRect b="0" l="0" r="0" t="0"/>
          <a:stretch/>
        </p:blipFill>
        <p:spPr>
          <a:xfrm>
            <a:off x="1351399" y="1836975"/>
            <a:ext cx="899650" cy="2273550"/>
          </a:xfrm>
          <a:prstGeom prst="rect">
            <a:avLst/>
          </a:prstGeom>
          <a:noFill/>
          <a:ln>
            <a:noFill/>
          </a:ln>
        </p:spPr>
      </p:pic>
      <p:pic>
        <p:nvPicPr>
          <p:cNvPr id="1938" name="Google Shape;1938;g2523351e7b7_57_100"/>
          <p:cNvPicPr preferRelativeResize="0"/>
          <p:nvPr/>
        </p:nvPicPr>
        <p:blipFill rotWithShape="1">
          <a:blip r:embed="rId4">
            <a:alphaModFix/>
          </a:blip>
          <a:srcRect b="0" l="0" r="0" t="0"/>
          <a:stretch/>
        </p:blipFill>
        <p:spPr>
          <a:xfrm>
            <a:off x="337899" y="1836975"/>
            <a:ext cx="899650" cy="2273550"/>
          </a:xfrm>
          <a:prstGeom prst="rect">
            <a:avLst/>
          </a:prstGeom>
          <a:noFill/>
          <a:ln>
            <a:noFill/>
          </a:ln>
        </p:spPr>
      </p:pic>
      <p:pic>
        <p:nvPicPr>
          <p:cNvPr id="1939" name="Google Shape;1939;g2523351e7b7_57_100"/>
          <p:cNvPicPr preferRelativeResize="0"/>
          <p:nvPr/>
        </p:nvPicPr>
        <p:blipFill rotWithShape="1">
          <a:blip r:embed="rId4">
            <a:alphaModFix/>
          </a:blip>
          <a:srcRect b="0" l="0" r="0" t="0"/>
          <a:stretch/>
        </p:blipFill>
        <p:spPr>
          <a:xfrm>
            <a:off x="6064149" y="1836975"/>
            <a:ext cx="899650" cy="2273550"/>
          </a:xfrm>
          <a:prstGeom prst="rect">
            <a:avLst/>
          </a:prstGeom>
          <a:noFill/>
          <a:ln>
            <a:noFill/>
          </a:ln>
        </p:spPr>
      </p:pic>
    </p:spTree>
  </p:cSld>
  <p:clrMapOvr>
    <a:masterClrMapping/>
  </p:clrMapOvr>
</p:sld>
</file>

<file path=ppt/slides/slide1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43" name="Shape 1943"/>
        <p:cNvGrpSpPr/>
        <p:nvPr/>
      </p:nvGrpSpPr>
      <p:grpSpPr>
        <a:xfrm>
          <a:off x="0" y="0"/>
          <a:ext cx="0" cy="0"/>
          <a:chOff x="0" y="0"/>
          <a:chExt cx="0" cy="0"/>
        </a:xfrm>
      </p:grpSpPr>
      <p:pic>
        <p:nvPicPr>
          <p:cNvPr id="1944" name="Google Shape;1944;g2523351e7b7_57_108"/>
          <p:cNvPicPr preferRelativeResize="0"/>
          <p:nvPr/>
        </p:nvPicPr>
        <p:blipFill rotWithShape="1">
          <a:blip r:embed="rId3">
            <a:alphaModFix/>
          </a:blip>
          <a:srcRect b="0" l="0" r="0" t="0"/>
          <a:stretch/>
        </p:blipFill>
        <p:spPr>
          <a:xfrm>
            <a:off x="0" y="0"/>
            <a:ext cx="9144001" cy="1063750"/>
          </a:xfrm>
          <a:prstGeom prst="rect">
            <a:avLst/>
          </a:prstGeom>
          <a:noFill/>
          <a:ln>
            <a:noFill/>
          </a:ln>
        </p:spPr>
      </p:pic>
      <p:sp>
        <p:nvSpPr>
          <p:cNvPr id="1945" name="Google Shape;1945;g2523351e7b7_57_108"/>
          <p:cNvSpPr txBox="1"/>
          <p:nvPr/>
        </p:nvSpPr>
        <p:spPr>
          <a:xfrm>
            <a:off x="865375" y="477875"/>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None/>
            </a:pPr>
            <a:r>
              <a:rPr b="1" lang="lv-LV" sz="2400">
                <a:solidFill>
                  <a:srgbClr val="FFFFFF"/>
                </a:solidFill>
                <a:latin typeface="Raleway"/>
                <a:ea typeface="Raleway"/>
                <a:cs typeface="Raleway"/>
                <a:sym typeface="Raleway"/>
              </a:rPr>
              <a:t>Sociometry</a:t>
            </a:r>
            <a:endParaRPr b="1" sz="2400">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None/>
            </a:pPr>
            <a:r>
              <a:t/>
            </a:r>
            <a:endParaRPr b="1" sz="2400">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None/>
            </a:pPr>
            <a:r>
              <a:t/>
            </a:r>
            <a:endParaRPr b="1" sz="2400">
              <a:solidFill>
                <a:srgbClr val="FFFFFF"/>
              </a:solidFill>
              <a:latin typeface="Raleway"/>
              <a:ea typeface="Raleway"/>
              <a:cs typeface="Raleway"/>
              <a:sym typeface="Raleway"/>
            </a:endParaRPr>
          </a:p>
          <a:p>
            <a:pPr indent="0" lvl="0" marL="0" marR="0" rtl="0" algn="l">
              <a:lnSpc>
                <a:spcPct val="85000"/>
              </a:lnSpc>
              <a:spcBef>
                <a:spcPts val="0"/>
              </a:spcBef>
              <a:spcAft>
                <a:spcPts val="0"/>
              </a:spcAft>
              <a:buNone/>
            </a:pPr>
            <a:r>
              <a:t/>
            </a:r>
            <a:endParaRPr b="1" sz="2500">
              <a:solidFill>
                <a:srgbClr val="FFFFFF"/>
              </a:solidFill>
              <a:latin typeface="Raleway"/>
              <a:ea typeface="Raleway"/>
              <a:cs typeface="Raleway"/>
              <a:sym typeface="Raleway"/>
            </a:endParaRPr>
          </a:p>
        </p:txBody>
      </p:sp>
      <p:sp>
        <p:nvSpPr>
          <p:cNvPr id="1946" name="Google Shape;1946;g2523351e7b7_57_108"/>
          <p:cNvSpPr txBox="1"/>
          <p:nvPr/>
        </p:nvSpPr>
        <p:spPr>
          <a:xfrm>
            <a:off x="865375" y="1725975"/>
            <a:ext cx="4674900" cy="31092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1000"/>
              </a:spcBef>
              <a:spcAft>
                <a:spcPts val="0"/>
              </a:spcAft>
              <a:buSzPts val="1500"/>
              <a:buNone/>
            </a:pPr>
            <a:r>
              <a:rPr lang="lv-LV" sz="1500">
                <a:solidFill>
                  <a:srgbClr val="2B3E85"/>
                </a:solidFill>
                <a:latin typeface="Raleway"/>
                <a:ea typeface="Raleway"/>
                <a:cs typeface="Raleway"/>
                <a:sym typeface="Raleway"/>
              </a:rPr>
              <a:t>Number of players – from </a:t>
            </a:r>
            <a:r>
              <a:rPr b="1" lang="lv-LV" sz="1500">
                <a:solidFill>
                  <a:srgbClr val="2B3E85"/>
                </a:solidFill>
                <a:latin typeface="Raleway"/>
                <a:ea typeface="Raleway"/>
                <a:cs typeface="Raleway"/>
                <a:sym typeface="Raleway"/>
              </a:rPr>
              <a:t>2 to 20</a:t>
            </a:r>
            <a:r>
              <a:rPr lang="lv-LV" sz="1500">
                <a:solidFill>
                  <a:srgbClr val="2B3E85"/>
                </a:solidFill>
                <a:latin typeface="Raleway"/>
                <a:ea typeface="Raleway"/>
                <a:cs typeface="Raleway"/>
                <a:sym typeface="Raleway"/>
              </a:rPr>
              <a:t> and according </a:t>
            </a:r>
            <a:br>
              <a:rPr lang="lv-LV" sz="1500">
                <a:solidFill>
                  <a:srgbClr val="2B3E85"/>
                </a:solidFill>
                <a:latin typeface="Raleway"/>
                <a:ea typeface="Raleway"/>
                <a:cs typeface="Raleway"/>
                <a:sym typeface="Raleway"/>
              </a:rPr>
            </a:br>
            <a:r>
              <a:rPr lang="lv-LV" sz="1500">
                <a:solidFill>
                  <a:srgbClr val="2B3E85"/>
                </a:solidFill>
                <a:latin typeface="Raleway"/>
                <a:ea typeface="Raleway"/>
                <a:cs typeface="Raleway"/>
                <a:sym typeface="Raleway"/>
              </a:rPr>
              <a:t>to the capacity of the room</a:t>
            </a:r>
            <a:endParaRPr sz="1500">
              <a:solidFill>
                <a:srgbClr val="2B3E85"/>
              </a:solidFill>
              <a:latin typeface="Raleway"/>
              <a:ea typeface="Raleway"/>
              <a:cs typeface="Raleway"/>
              <a:sym typeface="Raleway"/>
            </a:endParaRPr>
          </a:p>
          <a:p>
            <a:pPr indent="0" lvl="0" marL="0" rtl="0" algn="l">
              <a:lnSpc>
                <a:spcPct val="100000"/>
              </a:lnSpc>
              <a:spcBef>
                <a:spcPts val="1000"/>
              </a:spcBef>
              <a:spcAft>
                <a:spcPts val="0"/>
              </a:spcAft>
              <a:buSzPts val="1500"/>
              <a:buNone/>
            </a:pPr>
            <a:r>
              <a:rPr lang="lv-LV" sz="1500">
                <a:solidFill>
                  <a:srgbClr val="2B3E85"/>
                </a:solidFill>
                <a:latin typeface="Raleway"/>
                <a:ea typeface="Raleway"/>
                <a:cs typeface="Raleway"/>
                <a:sym typeface="Raleway"/>
              </a:rPr>
              <a:t>The game manager pre-selects </a:t>
            </a:r>
            <a:r>
              <a:rPr b="1" lang="lv-LV" sz="1500">
                <a:solidFill>
                  <a:srgbClr val="2B3E85"/>
                </a:solidFill>
                <a:latin typeface="Raleway"/>
                <a:ea typeface="Raleway"/>
                <a:cs typeface="Raleway"/>
                <a:sym typeface="Raleway"/>
              </a:rPr>
              <a:t>10-20 situations </a:t>
            </a:r>
            <a:r>
              <a:rPr lang="lv-LV" sz="1500">
                <a:solidFill>
                  <a:srgbClr val="2B3E85"/>
                </a:solidFill>
                <a:latin typeface="Raleway"/>
                <a:ea typeface="Raleway"/>
                <a:cs typeface="Raleway"/>
                <a:sym typeface="Raleway"/>
              </a:rPr>
              <a:t>that are supposed to be analyzed during the game</a:t>
            </a:r>
            <a:endParaRPr sz="1500">
              <a:solidFill>
                <a:srgbClr val="2B3E85"/>
              </a:solidFill>
              <a:latin typeface="Raleway"/>
              <a:ea typeface="Raleway"/>
              <a:cs typeface="Raleway"/>
              <a:sym typeface="Raleway"/>
            </a:endParaRPr>
          </a:p>
          <a:p>
            <a:pPr indent="0" lvl="0" marL="0" rtl="0" algn="l">
              <a:lnSpc>
                <a:spcPct val="100000"/>
              </a:lnSpc>
              <a:spcBef>
                <a:spcPts val="1000"/>
              </a:spcBef>
              <a:spcAft>
                <a:spcPts val="0"/>
              </a:spcAft>
              <a:buSzPts val="1500"/>
              <a:buNone/>
            </a:pPr>
            <a:r>
              <a:rPr lang="lv-LV" sz="1500">
                <a:solidFill>
                  <a:srgbClr val="2B3E85"/>
                </a:solidFill>
                <a:latin typeface="Raleway"/>
                <a:ea typeface="Raleway"/>
                <a:cs typeface="Raleway"/>
                <a:sym typeface="Raleway"/>
              </a:rPr>
              <a:t>It is recommended to supplement and adjust these situations according to the specific work environment, using the cards only as a suggestion for the ideas of the situations</a:t>
            </a:r>
            <a:endParaRPr sz="1500">
              <a:solidFill>
                <a:srgbClr val="2B3E85"/>
              </a:solidFill>
              <a:latin typeface="Raleway"/>
              <a:ea typeface="Raleway"/>
              <a:cs typeface="Raleway"/>
              <a:sym typeface="Raleway"/>
            </a:endParaRPr>
          </a:p>
          <a:p>
            <a:pPr indent="0" lvl="0" marL="0" rtl="0" algn="l">
              <a:lnSpc>
                <a:spcPct val="100000"/>
              </a:lnSpc>
              <a:spcBef>
                <a:spcPts val="1000"/>
              </a:spcBef>
              <a:spcAft>
                <a:spcPts val="0"/>
              </a:spcAft>
              <a:buSzPts val="1500"/>
              <a:buNone/>
            </a:pPr>
            <a:r>
              <a:rPr b="1" lang="lv-LV" sz="1500">
                <a:solidFill>
                  <a:srgbClr val="2B3E85"/>
                </a:solidFill>
                <a:latin typeface="Raleway"/>
                <a:ea typeface="Raleway"/>
                <a:cs typeface="Raleway"/>
                <a:sym typeface="Raleway"/>
              </a:rPr>
              <a:t>A stress level scale from 0-10 or from -10 to +10</a:t>
            </a:r>
            <a:r>
              <a:rPr lang="lv-LV" sz="1500">
                <a:solidFill>
                  <a:srgbClr val="2B3E85"/>
                </a:solidFill>
                <a:latin typeface="Raleway"/>
                <a:ea typeface="Raleway"/>
                <a:cs typeface="Raleway"/>
                <a:sym typeface="Raleway"/>
              </a:rPr>
              <a:t> </a:t>
            </a:r>
            <a:br>
              <a:rPr lang="lv-LV" sz="1500">
                <a:solidFill>
                  <a:srgbClr val="2B3E85"/>
                </a:solidFill>
                <a:latin typeface="Raleway"/>
                <a:ea typeface="Raleway"/>
                <a:cs typeface="Raleway"/>
                <a:sym typeface="Raleway"/>
              </a:rPr>
            </a:br>
            <a:r>
              <a:rPr lang="lv-LV" sz="1500">
                <a:solidFill>
                  <a:srgbClr val="2B3E85"/>
                </a:solidFill>
                <a:latin typeface="Raleway"/>
                <a:ea typeface="Raleway"/>
                <a:cs typeface="Raleway"/>
                <a:sym typeface="Raleway"/>
              </a:rPr>
              <a:t>is created on the floor according to the capacity </a:t>
            </a:r>
            <a:br>
              <a:rPr lang="lv-LV" sz="1500">
                <a:solidFill>
                  <a:srgbClr val="2B3E85"/>
                </a:solidFill>
                <a:latin typeface="Raleway"/>
                <a:ea typeface="Raleway"/>
                <a:cs typeface="Raleway"/>
                <a:sym typeface="Raleway"/>
              </a:rPr>
            </a:br>
            <a:r>
              <a:rPr lang="lv-LV" sz="1500">
                <a:solidFill>
                  <a:srgbClr val="2B3E85"/>
                </a:solidFill>
                <a:latin typeface="Raleway"/>
                <a:ea typeface="Raleway"/>
                <a:cs typeface="Raleway"/>
                <a:sym typeface="Raleway"/>
              </a:rPr>
              <a:t>of the premises</a:t>
            </a:r>
            <a:endParaRPr sz="1500">
              <a:solidFill>
                <a:srgbClr val="2B3E85"/>
              </a:solidFill>
              <a:latin typeface="Raleway"/>
              <a:ea typeface="Raleway"/>
              <a:cs typeface="Raleway"/>
              <a:sym typeface="Raleway"/>
            </a:endParaRPr>
          </a:p>
        </p:txBody>
      </p:sp>
      <p:sp>
        <p:nvSpPr>
          <p:cNvPr id="1947" name="Google Shape;1947;g2523351e7b7_57_108"/>
          <p:cNvSpPr txBox="1"/>
          <p:nvPr/>
        </p:nvSpPr>
        <p:spPr>
          <a:xfrm>
            <a:off x="865375" y="1227250"/>
            <a:ext cx="3376200" cy="585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lv-LV" sz="2600">
                <a:solidFill>
                  <a:srgbClr val="6689BA"/>
                </a:solidFill>
                <a:latin typeface="Raleway"/>
                <a:ea typeface="Raleway"/>
                <a:cs typeface="Raleway"/>
                <a:sym typeface="Raleway"/>
              </a:rPr>
              <a:t>Preparing</a:t>
            </a:r>
            <a:endParaRPr b="1" sz="2600">
              <a:solidFill>
                <a:srgbClr val="6689BA"/>
              </a:solidFill>
            </a:endParaRPr>
          </a:p>
        </p:txBody>
      </p:sp>
      <p:grpSp>
        <p:nvGrpSpPr>
          <p:cNvPr id="1948" name="Google Shape;1948;g2523351e7b7_57_108"/>
          <p:cNvGrpSpPr/>
          <p:nvPr/>
        </p:nvGrpSpPr>
        <p:grpSpPr>
          <a:xfrm>
            <a:off x="-674199" y="2410951"/>
            <a:ext cx="290375" cy="321600"/>
            <a:chOff x="534501" y="3018201"/>
            <a:chExt cx="290375" cy="321600"/>
          </a:xfrm>
        </p:grpSpPr>
        <p:sp>
          <p:nvSpPr>
            <p:cNvPr id="1949" name="Google Shape;1949;g2523351e7b7_57_108"/>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0" name="Google Shape;1950;g2523351e7b7_57_108"/>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951" name="Google Shape;1951;g2523351e7b7_57_108"/>
          <p:cNvPicPr preferRelativeResize="0"/>
          <p:nvPr/>
        </p:nvPicPr>
        <p:blipFill rotWithShape="1">
          <a:blip r:embed="rId4">
            <a:alphaModFix/>
          </a:blip>
          <a:srcRect b="0" l="0" r="25947" t="0"/>
          <a:stretch/>
        </p:blipFill>
        <p:spPr>
          <a:xfrm>
            <a:off x="6294850" y="353100"/>
            <a:ext cx="2849149" cy="1591949"/>
          </a:xfrm>
          <a:prstGeom prst="rect">
            <a:avLst/>
          </a:prstGeom>
          <a:noFill/>
          <a:ln>
            <a:noFill/>
          </a:ln>
        </p:spPr>
      </p:pic>
      <p:pic>
        <p:nvPicPr>
          <p:cNvPr id="1952" name="Google Shape;1952;g2523351e7b7_57_108"/>
          <p:cNvPicPr preferRelativeResize="0"/>
          <p:nvPr/>
        </p:nvPicPr>
        <p:blipFill rotWithShape="1">
          <a:blip r:embed="rId5">
            <a:alphaModFix/>
          </a:blip>
          <a:srcRect b="0" l="0" r="0" t="0"/>
          <a:stretch/>
        </p:blipFill>
        <p:spPr>
          <a:xfrm>
            <a:off x="6218650" y="2182750"/>
            <a:ext cx="923193" cy="2270049"/>
          </a:xfrm>
          <a:prstGeom prst="rect">
            <a:avLst/>
          </a:prstGeom>
          <a:noFill/>
          <a:ln>
            <a:noFill/>
          </a:ln>
        </p:spPr>
      </p:pic>
      <p:pic>
        <p:nvPicPr>
          <p:cNvPr id="1953" name="Google Shape;1953;g2523351e7b7_57_108"/>
          <p:cNvPicPr preferRelativeResize="0"/>
          <p:nvPr/>
        </p:nvPicPr>
        <p:blipFill rotWithShape="1">
          <a:blip r:embed="rId5">
            <a:alphaModFix/>
          </a:blip>
          <a:srcRect b="0" l="0" r="0" t="0"/>
          <a:stretch/>
        </p:blipFill>
        <p:spPr>
          <a:xfrm>
            <a:off x="7404782" y="2182750"/>
            <a:ext cx="923193" cy="2270049"/>
          </a:xfrm>
          <a:prstGeom prst="rect">
            <a:avLst/>
          </a:prstGeom>
          <a:noFill/>
          <a:ln>
            <a:noFill/>
          </a:ln>
        </p:spPr>
      </p:pic>
    </p:spTree>
  </p:cSld>
  <p:clrMapOvr>
    <a:masterClrMapping/>
  </p:clrMapOvr>
</p:sld>
</file>

<file path=ppt/slides/slide1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57" name="Shape 1957"/>
        <p:cNvGrpSpPr/>
        <p:nvPr/>
      </p:nvGrpSpPr>
      <p:grpSpPr>
        <a:xfrm>
          <a:off x="0" y="0"/>
          <a:ext cx="0" cy="0"/>
          <a:chOff x="0" y="0"/>
          <a:chExt cx="0" cy="0"/>
        </a:xfrm>
      </p:grpSpPr>
      <p:pic>
        <p:nvPicPr>
          <p:cNvPr id="1958" name="Google Shape;1958;g2523351e7b7_57_121"/>
          <p:cNvPicPr preferRelativeResize="0"/>
          <p:nvPr/>
        </p:nvPicPr>
        <p:blipFill rotWithShape="1">
          <a:blip r:embed="rId3">
            <a:alphaModFix/>
          </a:blip>
          <a:srcRect b="0" l="0" r="0" t="0"/>
          <a:stretch/>
        </p:blipFill>
        <p:spPr>
          <a:xfrm>
            <a:off x="0" y="0"/>
            <a:ext cx="9144001" cy="1063750"/>
          </a:xfrm>
          <a:prstGeom prst="rect">
            <a:avLst/>
          </a:prstGeom>
          <a:noFill/>
          <a:ln>
            <a:noFill/>
          </a:ln>
        </p:spPr>
      </p:pic>
      <p:sp>
        <p:nvSpPr>
          <p:cNvPr id="1959" name="Google Shape;1959;g2523351e7b7_57_121"/>
          <p:cNvSpPr txBox="1"/>
          <p:nvPr/>
        </p:nvSpPr>
        <p:spPr>
          <a:xfrm>
            <a:off x="865375" y="477875"/>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None/>
            </a:pPr>
            <a:r>
              <a:rPr b="1" lang="lv-LV" sz="2400">
                <a:solidFill>
                  <a:srgbClr val="FFFFFF"/>
                </a:solidFill>
                <a:latin typeface="Raleway"/>
                <a:ea typeface="Raleway"/>
                <a:cs typeface="Raleway"/>
                <a:sym typeface="Raleway"/>
              </a:rPr>
              <a:t>Sociometry</a:t>
            </a:r>
            <a:endParaRPr b="1" sz="2400">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None/>
            </a:pPr>
            <a:r>
              <a:t/>
            </a:r>
            <a:endParaRPr b="1" sz="2400">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None/>
            </a:pPr>
            <a:r>
              <a:t/>
            </a:r>
            <a:endParaRPr b="1" sz="2400">
              <a:solidFill>
                <a:srgbClr val="FFFFFF"/>
              </a:solidFill>
              <a:latin typeface="Raleway"/>
              <a:ea typeface="Raleway"/>
              <a:cs typeface="Raleway"/>
              <a:sym typeface="Raleway"/>
            </a:endParaRPr>
          </a:p>
          <a:p>
            <a:pPr indent="0" lvl="0" marL="0" marR="0" rtl="0" algn="l">
              <a:lnSpc>
                <a:spcPct val="85000"/>
              </a:lnSpc>
              <a:spcBef>
                <a:spcPts val="0"/>
              </a:spcBef>
              <a:spcAft>
                <a:spcPts val="0"/>
              </a:spcAft>
              <a:buNone/>
            </a:pPr>
            <a:r>
              <a:t/>
            </a:r>
            <a:endParaRPr b="1" sz="2500">
              <a:solidFill>
                <a:srgbClr val="FFFFFF"/>
              </a:solidFill>
              <a:latin typeface="Raleway"/>
              <a:ea typeface="Raleway"/>
              <a:cs typeface="Raleway"/>
              <a:sym typeface="Raleway"/>
            </a:endParaRPr>
          </a:p>
        </p:txBody>
      </p:sp>
      <p:sp>
        <p:nvSpPr>
          <p:cNvPr id="1960" name="Google Shape;1960;g2523351e7b7_57_121"/>
          <p:cNvSpPr txBox="1"/>
          <p:nvPr/>
        </p:nvSpPr>
        <p:spPr>
          <a:xfrm>
            <a:off x="738700" y="1725975"/>
            <a:ext cx="4801500" cy="2787600"/>
          </a:xfrm>
          <a:prstGeom prst="rect">
            <a:avLst/>
          </a:prstGeom>
          <a:noFill/>
          <a:ln>
            <a:noFill/>
          </a:ln>
        </p:spPr>
        <p:txBody>
          <a:bodyPr anchorCtr="0" anchor="t" bIns="91425" lIns="91425" spcFirstLastPara="1" rIns="91425" wrap="square" tIns="91425">
            <a:spAutoFit/>
          </a:bodyPr>
          <a:lstStyle/>
          <a:p>
            <a:pPr indent="0" lvl="0" marL="133350" rtl="0" algn="l">
              <a:lnSpc>
                <a:spcPct val="115000"/>
              </a:lnSpc>
              <a:spcBef>
                <a:spcPts val="0"/>
              </a:spcBef>
              <a:spcAft>
                <a:spcPts val="0"/>
              </a:spcAft>
              <a:buSzPts val="1500"/>
              <a:buNone/>
            </a:pPr>
            <a:r>
              <a:rPr lang="lv-LV" sz="1500">
                <a:solidFill>
                  <a:schemeClr val="dk1"/>
                </a:solidFill>
                <a:latin typeface="Raleway"/>
                <a:ea typeface="Raleway"/>
                <a:cs typeface="Raleway"/>
                <a:sym typeface="Raleway"/>
              </a:rPr>
              <a:t>The leader of the game reads the situation and invites the participants to evaluate how high their stress level would be in the given situation and show it on the scale.</a:t>
            </a:r>
            <a:endParaRPr>
              <a:solidFill>
                <a:schemeClr val="dk1"/>
              </a:solidFill>
            </a:endParaRPr>
          </a:p>
          <a:p>
            <a:pPr indent="0" lvl="0" marL="133350" rtl="0" algn="l">
              <a:lnSpc>
                <a:spcPct val="115000"/>
              </a:lnSpc>
              <a:spcBef>
                <a:spcPts val="0"/>
              </a:spcBef>
              <a:spcAft>
                <a:spcPts val="0"/>
              </a:spcAft>
              <a:buSzPts val="1500"/>
              <a:buNone/>
            </a:pPr>
            <a:r>
              <a:t/>
            </a:r>
            <a:endParaRPr>
              <a:solidFill>
                <a:schemeClr val="dk1"/>
              </a:solidFill>
            </a:endParaRPr>
          </a:p>
          <a:p>
            <a:pPr indent="0" lvl="0" marL="133350" rtl="0" algn="l">
              <a:lnSpc>
                <a:spcPct val="115000"/>
              </a:lnSpc>
              <a:spcBef>
                <a:spcPts val="0"/>
              </a:spcBef>
              <a:spcAft>
                <a:spcPts val="0"/>
              </a:spcAft>
              <a:buSzPts val="1500"/>
              <a:buNone/>
            </a:pPr>
            <a:r>
              <a:rPr lang="lv-LV" sz="1500">
                <a:solidFill>
                  <a:schemeClr val="dk1"/>
                </a:solidFill>
                <a:latin typeface="Raleway"/>
                <a:ea typeface="Raleway"/>
                <a:cs typeface="Raleway"/>
                <a:sym typeface="Raleway"/>
              </a:rPr>
              <a:t>The game leader can encourage on </a:t>
            </a:r>
            <a:r>
              <a:rPr b="1" lang="lv-LV" sz="1500">
                <a:solidFill>
                  <a:schemeClr val="dk1"/>
                </a:solidFill>
                <a:latin typeface="Raleway"/>
                <a:ea typeface="Raleway"/>
                <a:cs typeface="Raleway"/>
                <a:sym typeface="Raleway"/>
              </a:rPr>
              <a:t>talk more about the choices made, especially if they </a:t>
            </a:r>
            <a:br>
              <a:rPr b="1" lang="lv-LV" sz="1500">
                <a:solidFill>
                  <a:schemeClr val="dk1"/>
                </a:solidFill>
                <a:latin typeface="Raleway"/>
                <a:ea typeface="Raleway"/>
                <a:cs typeface="Raleway"/>
                <a:sym typeface="Raleway"/>
              </a:rPr>
            </a:br>
            <a:r>
              <a:rPr b="1" lang="lv-LV" sz="1500">
                <a:solidFill>
                  <a:schemeClr val="dk1"/>
                </a:solidFill>
                <a:latin typeface="Raleway"/>
                <a:ea typeface="Raleway"/>
                <a:cs typeface="Raleway"/>
                <a:sym typeface="Raleway"/>
              </a:rPr>
              <a:t>are very different in the group.</a:t>
            </a:r>
            <a:r>
              <a:rPr lang="lv-LV" sz="1500">
                <a:solidFill>
                  <a:schemeClr val="dk1"/>
                </a:solidFill>
                <a:latin typeface="Raleway"/>
                <a:ea typeface="Raleway"/>
                <a:cs typeface="Raleway"/>
                <a:sym typeface="Raleway"/>
              </a:rPr>
              <a:t> This is a great </a:t>
            </a:r>
            <a:br>
              <a:rPr lang="lv-LV" sz="1500">
                <a:solidFill>
                  <a:schemeClr val="dk1"/>
                </a:solidFill>
                <a:latin typeface="Raleway"/>
                <a:ea typeface="Raleway"/>
                <a:cs typeface="Raleway"/>
                <a:sym typeface="Raleway"/>
              </a:rPr>
            </a:br>
            <a:r>
              <a:rPr lang="lv-LV" sz="1500">
                <a:solidFill>
                  <a:schemeClr val="dk1"/>
                </a:solidFill>
                <a:latin typeface="Raleway"/>
                <a:ea typeface="Raleway"/>
                <a:cs typeface="Raleway"/>
                <a:sym typeface="Raleway"/>
              </a:rPr>
              <a:t>start for group discussions about occupational stress and how one copes with it.</a:t>
            </a:r>
            <a:endParaRPr sz="1500">
              <a:solidFill>
                <a:srgbClr val="2B3E85"/>
              </a:solidFill>
              <a:latin typeface="Raleway"/>
              <a:ea typeface="Raleway"/>
              <a:cs typeface="Raleway"/>
              <a:sym typeface="Raleway"/>
            </a:endParaRPr>
          </a:p>
        </p:txBody>
      </p:sp>
      <p:sp>
        <p:nvSpPr>
          <p:cNvPr id="1961" name="Google Shape;1961;g2523351e7b7_57_121"/>
          <p:cNvSpPr txBox="1"/>
          <p:nvPr/>
        </p:nvSpPr>
        <p:spPr>
          <a:xfrm>
            <a:off x="865375" y="1227250"/>
            <a:ext cx="3376200" cy="585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lv-LV" sz="2600">
                <a:solidFill>
                  <a:srgbClr val="6689BA"/>
                </a:solidFill>
                <a:latin typeface="Raleway"/>
                <a:ea typeface="Raleway"/>
                <a:cs typeface="Raleway"/>
                <a:sym typeface="Raleway"/>
              </a:rPr>
              <a:t>Play</a:t>
            </a:r>
            <a:endParaRPr b="1" sz="2600">
              <a:solidFill>
                <a:srgbClr val="6689BA"/>
              </a:solidFill>
            </a:endParaRPr>
          </a:p>
        </p:txBody>
      </p:sp>
      <p:grpSp>
        <p:nvGrpSpPr>
          <p:cNvPr id="1962" name="Google Shape;1962;g2523351e7b7_57_121"/>
          <p:cNvGrpSpPr/>
          <p:nvPr/>
        </p:nvGrpSpPr>
        <p:grpSpPr>
          <a:xfrm>
            <a:off x="575001" y="3156976"/>
            <a:ext cx="290375" cy="321600"/>
            <a:chOff x="534501" y="3018201"/>
            <a:chExt cx="290375" cy="321600"/>
          </a:xfrm>
        </p:grpSpPr>
        <p:sp>
          <p:nvSpPr>
            <p:cNvPr id="1963" name="Google Shape;1963;g2523351e7b7_57_12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4" name="Google Shape;1964;g2523351e7b7_57_12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965" name="Google Shape;1965;g2523351e7b7_57_121"/>
          <p:cNvPicPr preferRelativeResize="0"/>
          <p:nvPr/>
        </p:nvPicPr>
        <p:blipFill rotWithShape="1">
          <a:blip r:embed="rId4">
            <a:alphaModFix/>
          </a:blip>
          <a:srcRect b="0" l="0" r="25947" t="0"/>
          <a:stretch/>
        </p:blipFill>
        <p:spPr>
          <a:xfrm>
            <a:off x="6294850" y="353100"/>
            <a:ext cx="2849149" cy="1591949"/>
          </a:xfrm>
          <a:prstGeom prst="rect">
            <a:avLst/>
          </a:prstGeom>
          <a:noFill/>
          <a:ln>
            <a:noFill/>
          </a:ln>
        </p:spPr>
      </p:pic>
      <p:pic>
        <p:nvPicPr>
          <p:cNvPr id="1966" name="Google Shape;1966;g2523351e7b7_57_121"/>
          <p:cNvPicPr preferRelativeResize="0"/>
          <p:nvPr/>
        </p:nvPicPr>
        <p:blipFill rotWithShape="1">
          <a:blip r:embed="rId5">
            <a:alphaModFix/>
          </a:blip>
          <a:srcRect b="0" l="0" r="0" t="0"/>
          <a:stretch/>
        </p:blipFill>
        <p:spPr>
          <a:xfrm>
            <a:off x="5846775" y="2224975"/>
            <a:ext cx="831751" cy="2045201"/>
          </a:xfrm>
          <a:prstGeom prst="rect">
            <a:avLst/>
          </a:prstGeom>
          <a:noFill/>
          <a:ln>
            <a:noFill/>
          </a:ln>
        </p:spPr>
      </p:pic>
      <p:pic>
        <p:nvPicPr>
          <p:cNvPr id="1967" name="Google Shape;1967;g2523351e7b7_57_121"/>
          <p:cNvPicPr preferRelativeResize="0"/>
          <p:nvPr/>
        </p:nvPicPr>
        <p:blipFill rotWithShape="1">
          <a:blip r:embed="rId5">
            <a:alphaModFix/>
          </a:blip>
          <a:srcRect b="0" l="0" r="0" t="0"/>
          <a:stretch/>
        </p:blipFill>
        <p:spPr>
          <a:xfrm>
            <a:off x="7751549" y="2224975"/>
            <a:ext cx="831751" cy="2045201"/>
          </a:xfrm>
          <a:prstGeom prst="rect">
            <a:avLst/>
          </a:prstGeom>
          <a:noFill/>
          <a:ln>
            <a:noFill/>
          </a:ln>
        </p:spPr>
      </p:pic>
      <p:sp>
        <p:nvSpPr>
          <p:cNvPr id="1968" name="Google Shape;1968;g2523351e7b7_57_121"/>
          <p:cNvSpPr txBox="1"/>
          <p:nvPr/>
        </p:nvSpPr>
        <p:spPr>
          <a:xfrm>
            <a:off x="5409200" y="4184200"/>
            <a:ext cx="38109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900"/>
              <a:buFont typeface="Arial"/>
              <a:buNone/>
            </a:pPr>
            <a:r>
              <a:rPr b="1" i="0" lang="lv-LV" sz="1300" u="none" cap="none" strike="noStrike">
                <a:solidFill>
                  <a:srgbClr val="6689BA"/>
                </a:solidFill>
                <a:latin typeface="Montserrat ExtraBold"/>
                <a:ea typeface="Montserrat ExtraBold"/>
                <a:cs typeface="Montserrat ExtraBold"/>
                <a:sym typeface="Montserrat ExtraBold"/>
              </a:rPr>
              <a:t>-10   -9   -8   -7   -6   -5   -4   -3   -2  -1   </a:t>
            </a:r>
            <a:r>
              <a:rPr b="1" i="0" lang="lv-LV" sz="1800" u="none" cap="none" strike="noStrike">
                <a:solidFill>
                  <a:srgbClr val="6689BA"/>
                </a:solidFill>
                <a:latin typeface="Montserrat ExtraBold"/>
                <a:ea typeface="Montserrat ExtraBold"/>
                <a:cs typeface="Montserrat ExtraBold"/>
                <a:sym typeface="Montserrat ExtraBold"/>
              </a:rPr>
              <a:t>0</a:t>
            </a:r>
            <a:r>
              <a:rPr b="1" i="0" lang="lv-LV" sz="1300" u="none" cap="none" strike="noStrike">
                <a:solidFill>
                  <a:srgbClr val="6689BA"/>
                </a:solidFill>
                <a:latin typeface="Montserrat ExtraBold"/>
                <a:ea typeface="Montserrat ExtraBold"/>
                <a:cs typeface="Montserrat ExtraBold"/>
                <a:sym typeface="Montserrat ExtraBold"/>
              </a:rPr>
              <a:t>    1    </a:t>
            </a:r>
            <a:endParaRPr b="1" i="0" sz="1300" u="none" cap="none" strike="noStrike">
              <a:solidFill>
                <a:srgbClr val="6689BA"/>
              </a:solidFill>
              <a:latin typeface="Montserrat ExtraBold"/>
              <a:ea typeface="Montserrat ExtraBold"/>
              <a:cs typeface="Montserrat ExtraBold"/>
              <a:sym typeface="Montserrat ExtraBo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5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pic>
        <p:nvPicPr>
          <p:cNvPr id="316" name="Google Shape;316;p57"/>
          <p:cNvPicPr preferRelativeResize="0"/>
          <p:nvPr/>
        </p:nvPicPr>
        <p:blipFill rotWithShape="1">
          <a:blip r:embed="rId3">
            <a:alphaModFix/>
          </a:blip>
          <a:srcRect b="0" l="0" r="0" t="0"/>
          <a:stretch/>
        </p:blipFill>
        <p:spPr>
          <a:xfrm>
            <a:off x="0" y="0"/>
            <a:ext cx="9144001" cy="1539924"/>
          </a:xfrm>
          <a:prstGeom prst="rect">
            <a:avLst/>
          </a:prstGeom>
          <a:noFill/>
          <a:ln>
            <a:noFill/>
          </a:ln>
        </p:spPr>
      </p:pic>
      <p:sp>
        <p:nvSpPr>
          <p:cNvPr id="317" name="Google Shape;317;p57"/>
          <p:cNvSpPr txBox="1"/>
          <p:nvPr/>
        </p:nvSpPr>
        <p:spPr>
          <a:xfrm>
            <a:off x="1305050" y="893900"/>
            <a:ext cx="8037900" cy="64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i="0" lang="lv-LV" sz="2900" u="none" cap="none" strike="noStrike">
                <a:solidFill>
                  <a:srgbClr val="FFFFFF"/>
                </a:solidFill>
                <a:latin typeface="Raleway"/>
                <a:ea typeface="Raleway"/>
                <a:cs typeface="Raleway"/>
                <a:sym typeface="Raleway"/>
              </a:rPr>
              <a:t>Understanding the Game</a:t>
            </a:r>
            <a:endParaRPr sz="1500"/>
          </a:p>
          <a:p>
            <a:pPr indent="0" lvl="0" marL="0" marR="0" rtl="0" algn="l">
              <a:lnSpc>
                <a:spcPct val="100000"/>
              </a:lnSpc>
              <a:spcBef>
                <a:spcPts val="0"/>
              </a:spcBef>
              <a:spcAft>
                <a:spcPts val="0"/>
              </a:spcAft>
              <a:buNone/>
            </a:pPr>
            <a:r>
              <a:t/>
            </a:r>
            <a:endParaRPr b="1" i="0" sz="2900" u="none" cap="none" strike="noStrike">
              <a:solidFill>
                <a:srgbClr val="FFFFFF"/>
              </a:solidFill>
              <a:latin typeface="Raleway"/>
              <a:ea typeface="Raleway"/>
              <a:cs typeface="Raleway"/>
              <a:sym typeface="Raleway"/>
            </a:endParaRPr>
          </a:p>
        </p:txBody>
      </p:sp>
      <p:sp>
        <p:nvSpPr>
          <p:cNvPr id="318" name="Google Shape;318;p57"/>
          <p:cNvSpPr txBox="1"/>
          <p:nvPr/>
        </p:nvSpPr>
        <p:spPr>
          <a:xfrm>
            <a:off x="1206225" y="1777225"/>
            <a:ext cx="6831300" cy="2539800"/>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None/>
            </a:pPr>
            <a:r>
              <a:rPr b="0" i="0" lang="lv-LV" sz="1500" u="none" cap="none" strike="noStrike">
                <a:solidFill>
                  <a:srgbClr val="000000"/>
                </a:solidFill>
                <a:latin typeface="Raleway"/>
                <a:ea typeface="Raleway"/>
                <a:cs typeface="Raleway"/>
                <a:sym typeface="Raleway"/>
              </a:rPr>
              <a:t>Before you begin the training session, it's crucial that you </a:t>
            </a:r>
            <a:r>
              <a:rPr b="1" i="0" lang="lv-LV" sz="1500" u="none" cap="none" strike="noStrike">
                <a:solidFill>
                  <a:srgbClr val="000000"/>
                </a:solidFill>
                <a:latin typeface="Raleway"/>
                <a:ea typeface="Raleway"/>
                <a:cs typeface="Raleway"/>
                <a:sym typeface="Raleway"/>
              </a:rPr>
              <a:t>familiarize yourself with the "Recognize and Act" game and its components</a:t>
            </a:r>
            <a:r>
              <a:rPr b="0" i="0" lang="lv-LV" sz="1500" u="none" cap="none" strike="noStrike">
                <a:solidFill>
                  <a:srgbClr val="000000"/>
                </a:solidFill>
                <a:latin typeface="Raleway"/>
                <a:ea typeface="Raleway"/>
                <a:cs typeface="Raleway"/>
                <a:sym typeface="Raleway"/>
              </a:rPr>
              <a:t>. </a:t>
            </a:r>
            <a:endParaRPr/>
          </a:p>
          <a:p>
            <a:pPr indent="0" lvl="0" marL="133350" marR="0" rtl="0" algn="l">
              <a:lnSpc>
                <a:spcPct val="115000"/>
              </a:lnSpc>
              <a:spcBef>
                <a:spcPts val="0"/>
              </a:spcBef>
              <a:spcAft>
                <a:spcPts val="0"/>
              </a:spcAft>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None/>
            </a:pPr>
            <a:r>
              <a:rPr b="0" i="0" lang="lv-LV" sz="1500" u="none" cap="none" strike="noStrike">
                <a:solidFill>
                  <a:srgbClr val="000000"/>
                </a:solidFill>
                <a:latin typeface="Raleway"/>
                <a:ea typeface="Raleway"/>
                <a:cs typeface="Raleway"/>
                <a:sym typeface="Raleway"/>
              </a:rPr>
              <a:t>Get familiar wit the content of the board game and understand the various problem situation cards and solution cards. Feel free to take out the cards which are not related to your training goals</a:t>
            </a:r>
            <a:endParaRPr/>
          </a:p>
          <a:p>
            <a:pPr indent="0" lvl="0" marL="133350" marR="0" rtl="0" algn="l">
              <a:lnSpc>
                <a:spcPct val="115000"/>
              </a:lnSpc>
              <a:spcBef>
                <a:spcPts val="0"/>
              </a:spcBef>
              <a:spcAft>
                <a:spcPts val="0"/>
              </a:spcAft>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None/>
            </a:pPr>
            <a:r>
              <a:rPr b="0" i="0" lang="lv-LV" sz="1500" u="none" cap="none" strike="noStrike">
                <a:solidFill>
                  <a:srgbClr val="000000"/>
                </a:solidFill>
                <a:latin typeface="Raleway"/>
                <a:ea typeface="Raleway"/>
                <a:cs typeface="Raleway"/>
                <a:sym typeface="Raleway"/>
              </a:rPr>
              <a:t>Knowing how these cards work in conjunction with one another will help you guide participants through the game smoothly and effectively.</a:t>
            </a:r>
            <a:endParaRPr b="0" i="0" sz="1500" u="none" cap="none" strike="noStrike">
              <a:solidFill>
                <a:srgbClr val="000000"/>
              </a:solidFill>
              <a:latin typeface="Raleway"/>
              <a:ea typeface="Raleway"/>
              <a:cs typeface="Raleway"/>
              <a:sym typeface="Raleway"/>
            </a:endParaRPr>
          </a:p>
        </p:txBody>
      </p:sp>
      <p:pic>
        <p:nvPicPr>
          <p:cNvPr id="319" name="Google Shape;319;p57"/>
          <p:cNvPicPr preferRelativeResize="0"/>
          <p:nvPr/>
        </p:nvPicPr>
        <p:blipFill rotWithShape="1">
          <a:blip r:embed="rId4">
            <a:alphaModFix/>
          </a:blip>
          <a:srcRect b="0" l="0" r="0" t="21017"/>
          <a:stretch/>
        </p:blipFill>
        <p:spPr>
          <a:xfrm>
            <a:off x="6723825" y="0"/>
            <a:ext cx="2420176" cy="790900"/>
          </a:xfrm>
          <a:prstGeom prst="rect">
            <a:avLst/>
          </a:prstGeom>
          <a:noFill/>
          <a:ln>
            <a:noFill/>
          </a:ln>
        </p:spPr>
      </p:pic>
      <p:grpSp>
        <p:nvGrpSpPr>
          <p:cNvPr id="320" name="Google Shape;320;p57"/>
          <p:cNvGrpSpPr/>
          <p:nvPr/>
        </p:nvGrpSpPr>
        <p:grpSpPr>
          <a:xfrm>
            <a:off x="1014676" y="3775263"/>
            <a:ext cx="290375" cy="321600"/>
            <a:chOff x="534501" y="3018201"/>
            <a:chExt cx="290375" cy="321600"/>
          </a:xfrm>
        </p:grpSpPr>
        <p:sp>
          <p:nvSpPr>
            <p:cNvPr id="321" name="Google Shape;321;p57"/>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57"/>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72" name="Shape 1972"/>
        <p:cNvGrpSpPr/>
        <p:nvPr/>
      </p:nvGrpSpPr>
      <p:grpSpPr>
        <a:xfrm>
          <a:off x="0" y="0"/>
          <a:ext cx="0" cy="0"/>
          <a:chOff x="0" y="0"/>
          <a:chExt cx="0" cy="0"/>
        </a:xfrm>
      </p:grpSpPr>
      <p:pic>
        <p:nvPicPr>
          <p:cNvPr id="1973" name="Google Shape;1973;g2523351e7b7_57_135"/>
          <p:cNvPicPr preferRelativeResize="0"/>
          <p:nvPr/>
        </p:nvPicPr>
        <p:blipFill rotWithShape="1">
          <a:blip r:embed="rId3">
            <a:alphaModFix/>
          </a:blip>
          <a:srcRect b="0" l="0" r="0" t="0"/>
          <a:stretch/>
        </p:blipFill>
        <p:spPr>
          <a:xfrm>
            <a:off x="0" y="0"/>
            <a:ext cx="9144001" cy="1292350"/>
          </a:xfrm>
          <a:prstGeom prst="rect">
            <a:avLst/>
          </a:prstGeom>
          <a:noFill/>
          <a:ln>
            <a:noFill/>
          </a:ln>
        </p:spPr>
      </p:pic>
      <p:sp>
        <p:nvSpPr>
          <p:cNvPr id="1974" name="Google Shape;1974;g2523351e7b7_57_135"/>
          <p:cNvSpPr txBox="1"/>
          <p:nvPr/>
        </p:nvSpPr>
        <p:spPr>
          <a:xfrm>
            <a:off x="865375" y="706475"/>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None/>
            </a:pPr>
            <a:r>
              <a:rPr b="1" lang="lv-LV" sz="2400">
                <a:solidFill>
                  <a:srgbClr val="FFFFFF"/>
                </a:solidFill>
                <a:latin typeface="Raleway"/>
                <a:ea typeface="Raleway"/>
                <a:cs typeface="Raleway"/>
                <a:sym typeface="Raleway"/>
              </a:rPr>
              <a:t>Sociometry</a:t>
            </a:r>
            <a:endParaRPr b="1" sz="2400">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None/>
            </a:pPr>
            <a:r>
              <a:t/>
            </a:r>
            <a:endParaRPr b="1" sz="2400">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None/>
            </a:pPr>
            <a:r>
              <a:t/>
            </a:r>
            <a:endParaRPr b="1" sz="2400">
              <a:solidFill>
                <a:srgbClr val="FFFFFF"/>
              </a:solidFill>
              <a:latin typeface="Raleway"/>
              <a:ea typeface="Raleway"/>
              <a:cs typeface="Raleway"/>
              <a:sym typeface="Raleway"/>
            </a:endParaRPr>
          </a:p>
          <a:p>
            <a:pPr indent="0" lvl="0" marL="0" marR="0" rtl="0" algn="l">
              <a:lnSpc>
                <a:spcPct val="85000"/>
              </a:lnSpc>
              <a:spcBef>
                <a:spcPts val="0"/>
              </a:spcBef>
              <a:spcAft>
                <a:spcPts val="0"/>
              </a:spcAft>
              <a:buNone/>
            </a:pPr>
            <a:r>
              <a:t/>
            </a:r>
            <a:endParaRPr b="1" sz="2500">
              <a:solidFill>
                <a:srgbClr val="FFFFFF"/>
              </a:solidFill>
              <a:latin typeface="Raleway"/>
              <a:ea typeface="Raleway"/>
              <a:cs typeface="Raleway"/>
              <a:sym typeface="Raleway"/>
            </a:endParaRPr>
          </a:p>
        </p:txBody>
      </p:sp>
      <p:sp>
        <p:nvSpPr>
          <p:cNvPr id="1975" name="Google Shape;1975;g2523351e7b7_57_135"/>
          <p:cNvSpPr txBox="1"/>
          <p:nvPr/>
        </p:nvSpPr>
        <p:spPr>
          <a:xfrm>
            <a:off x="738700" y="2071425"/>
            <a:ext cx="4310700" cy="2008800"/>
          </a:xfrm>
          <a:prstGeom prst="rect">
            <a:avLst/>
          </a:prstGeom>
          <a:noFill/>
          <a:ln>
            <a:noFill/>
          </a:ln>
        </p:spPr>
        <p:txBody>
          <a:bodyPr anchorCtr="0" anchor="t" bIns="91425" lIns="91425" spcFirstLastPara="1" rIns="91425" wrap="square" tIns="91425">
            <a:spAutoFit/>
          </a:bodyPr>
          <a:lstStyle/>
          <a:p>
            <a:pPr indent="0" lvl="0" marL="133350" rtl="0" algn="l">
              <a:lnSpc>
                <a:spcPct val="115000"/>
              </a:lnSpc>
              <a:spcBef>
                <a:spcPts val="0"/>
              </a:spcBef>
              <a:spcAft>
                <a:spcPts val="0"/>
              </a:spcAft>
              <a:buClr>
                <a:schemeClr val="dk1"/>
              </a:buClr>
              <a:buSzPts val="1500"/>
              <a:buFont typeface="Arial"/>
              <a:buNone/>
            </a:pPr>
            <a:r>
              <a:rPr lang="lv-LV" sz="1500">
                <a:solidFill>
                  <a:schemeClr val="dk1"/>
                </a:solidFill>
                <a:latin typeface="Raleway"/>
                <a:ea typeface="Raleway"/>
                <a:cs typeface="Raleway"/>
                <a:sym typeface="Raleway"/>
              </a:rPr>
              <a:t>The game will reflect </a:t>
            </a:r>
            <a:r>
              <a:rPr b="1" lang="lv-LV" sz="1500">
                <a:solidFill>
                  <a:schemeClr val="dk1"/>
                </a:solidFill>
                <a:latin typeface="Raleway"/>
                <a:ea typeface="Raleway"/>
                <a:cs typeface="Raleway"/>
                <a:sym typeface="Raleway"/>
              </a:rPr>
              <a:t>how each person reacts differently in each situation</a:t>
            </a:r>
            <a:r>
              <a:rPr lang="lv-LV" sz="1500">
                <a:solidFill>
                  <a:schemeClr val="dk1"/>
                </a:solidFill>
                <a:latin typeface="Raleway"/>
                <a:ea typeface="Raleway"/>
                <a:cs typeface="Raleway"/>
                <a:sym typeface="Raleway"/>
              </a:rPr>
              <a:t> - what might be a huge source of stress for one person might be OK for another one. </a:t>
            </a:r>
            <a:endParaRPr>
              <a:solidFill>
                <a:schemeClr val="dk1"/>
              </a:solidFill>
            </a:endParaRPr>
          </a:p>
          <a:p>
            <a:pPr indent="0" lvl="0" marL="133350" rtl="0" algn="l">
              <a:lnSpc>
                <a:spcPct val="115000"/>
              </a:lnSpc>
              <a:spcBef>
                <a:spcPts val="0"/>
              </a:spcBef>
              <a:spcAft>
                <a:spcPts val="0"/>
              </a:spcAft>
              <a:buSzPts val="1500"/>
              <a:buNone/>
            </a:pPr>
            <a:r>
              <a:t/>
            </a:r>
            <a:endParaRPr sz="1500">
              <a:solidFill>
                <a:schemeClr val="dk1"/>
              </a:solidFill>
              <a:latin typeface="Raleway"/>
              <a:ea typeface="Raleway"/>
              <a:cs typeface="Raleway"/>
              <a:sym typeface="Raleway"/>
            </a:endParaRPr>
          </a:p>
          <a:p>
            <a:pPr indent="0" lvl="0" marL="133350" rtl="0" algn="l">
              <a:lnSpc>
                <a:spcPct val="115000"/>
              </a:lnSpc>
              <a:spcBef>
                <a:spcPts val="0"/>
              </a:spcBef>
              <a:spcAft>
                <a:spcPts val="0"/>
              </a:spcAft>
              <a:buSzPts val="1500"/>
              <a:buNone/>
            </a:pPr>
            <a:r>
              <a:rPr lang="lv-LV" sz="1500">
                <a:solidFill>
                  <a:schemeClr val="dk1"/>
                </a:solidFill>
                <a:latin typeface="Raleway"/>
                <a:ea typeface="Raleway"/>
                <a:cs typeface="Raleway"/>
                <a:sym typeface="Raleway"/>
              </a:rPr>
              <a:t>Such discussions help to understand </a:t>
            </a:r>
            <a:br>
              <a:rPr lang="lv-LV" sz="1500">
                <a:solidFill>
                  <a:schemeClr val="dk1"/>
                </a:solidFill>
                <a:latin typeface="Raleway"/>
                <a:ea typeface="Raleway"/>
                <a:cs typeface="Raleway"/>
                <a:sym typeface="Raleway"/>
              </a:rPr>
            </a:br>
            <a:r>
              <a:rPr lang="lv-LV" sz="1500">
                <a:solidFill>
                  <a:schemeClr val="dk1"/>
                </a:solidFill>
                <a:latin typeface="Raleway"/>
                <a:ea typeface="Raleway"/>
                <a:cs typeface="Raleway"/>
                <a:sym typeface="Raleway"/>
              </a:rPr>
              <a:t>the perspective of each player.</a:t>
            </a:r>
            <a:endParaRPr sz="1500">
              <a:solidFill>
                <a:srgbClr val="2B3E85"/>
              </a:solidFill>
              <a:latin typeface="Raleway"/>
              <a:ea typeface="Raleway"/>
              <a:cs typeface="Raleway"/>
              <a:sym typeface="Raleway"/>
            </a:endParaRPr>
          </a:p>
        </p:txBody>
      </p:sp>
      <p:sp>
        <p:nvSpPr>
          <p:cNvPr id="1976" name="Google Shape;1976;g2523351e7b7_57_135"/>
          <p:cNvSpPr txBox="1"/>
          <p:nvPr/>
        </p:nvSpPr>
        <p:spPr>
          <a:xfrm>
            <a:off x="865375" y="1572700"/>
            <a:ext cx="3376200" cy="585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lv-LV" sz="2600">
                <a:solidFill>
                  <a:srgbClr val="6689BA"/>
                </a:solidFill>
                <a:latin typeface="Raleway"/>
                <a:ea typeface="Raleway"/>
                <a:cs typeface="Raleway"/>
                <a:sym typeface="Raleway"/>
              </a:rPr>
              <a:t>P</a:t>
            </a:r>
            <a:r>
              <a:rPr b="1" lang="lv-LV" sz="2600">
                <a:solidFill>
                  <a:srgbClr val="6689BA"/>
                </a:solidFill>
                <a:latin typeface="Raleway"/>
                <a:ea typeface="Raleway"/>
                <a:cs typeface="Raleway"/>
                <a:sym typeface="Raleway"/>
              </a:rPr>
              <a:t>lay</a:t>
            </a:r>
            <a:endParaRPr b="1" sz="2600">
              <a:solidFill>
                <a:srgbClr val="6689BA"/>
              </a:solidFill>
            </a:endParaRPr>
          </a:p>
        </p:txBody>
      </p:sp>
      <p:grpSp>
        <p:nvGrpSpPr>
          <p:cNvPr id="1977" name="Google Shape;1977;g2523351e7b7_57_135"/>
          <p:cNvGrpSpPr/>
          <p:nvPr/>
        </p:nvGrpSpPr>
        <p:grpSpPr>
          <a:xfrm>
            <a:off x="-674199" y="2410951"/>
            <a:ext cx="290375" cy="321600"/>
            <a:chOff x="534501" y="3018201"/>
            <a:chExt cx="290375" cy="321600"/>
          </a:xfrm>
        </p:grpSpPr>
        <p:sp>
          <p:nvSpPr>
            <p:cNvPr id="1978" name="Google Shape;1978;g2523351e7b7_57_135"/>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9" name="Google Shape;1979;g2523351e7b7_57_135"/>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80" name="Google Shape;1980;g2523351e7b7_57_135"/>
          <p:cNvSpPr/>
          <p:nvPr/>
        </p:nvSpPr>
        <p:spPr>
          <a:xfrm>
            <a:off x="6290101" y="2497477"/>
            <a:ext cx="2517300" cy="2176200"/>
          </a:xfrm>
          <a:prstGeom prst="wedgeEllipseCallout">
            <a:avLst>
              <a:gd fmla="val -34446" name="adj1"/>
              <a:gd fmla="val 55960" name="adj2"/>
            </a:avLst>
          </a:prstGeom>
          <a:solidFill>
            <a:srgbClr val="1EAEAE">
              <a:alpha val="17610"/>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1" name="Google Shape;1981;g2523351e7b7_57_135"/>
          <p:cNvSpPr/>
          <p:nvPr/>
        </p:nvSpPr>
        <p:spPr>
          <a:xfrm>
            <a:off x="5311997" y="1662150"/>
            <a:ext cx="1098900" cy="1022700"/>
          </a:xfrm>
          <a:prstGeom prst="wedgeEllipseCallout">
            <a:avLst>
              <a:gd fmla="val 37986" name="adj1"/>
              <a:gd fmla="val 54670" name="adj2"/>
            </a:avLst>
          </a:prstGeom>
          <a:solidFill>
            <a:srgbClr val="1EAEAE">
              <a:alpha val="49060"/>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2" name="Google Shape;1982;g2523351e7b7_57_135"/>
          <p:cNvSpPr/>
          <p:nvPr/>
        </p:nvSpPr>
        <p:spPr>
          <a:xfrm>
            <a:off x="5273725" y="1709861"/>
            <a:ext cx="1098900" cy="1022700"/>
          </a:xfrm>
          <a:prstGeom prst="wedgeEllipseCallout">
            <a:avLst>
              <a:gd fmla="val 37986" name="adj1"/>
              <a:gd fmla="val 5467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3" name="Google Shape;1983;g2523351e7b7_57_135"/>
          <p:cNvSpPr/>
          <p:nvPr/>
        </p:nvSpPr>
        <p:spPr>
          <a:xfrm rot="449424">
            <a:off x="6289029" y="2447122"/>
            <a:ext cx="2462412" cy="2174404"/>
          </a:xfrm>
          <a:prstGeom prst="wedgeEllipseCallout">
            <a:avLst>
              <a:gd fmla="val -34446" name="adj1"/>
              <a:gd fmla="val 5596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984" name="Google Shape;1984;g2523351e7b7_57_135"/>
          <p:cNvPicPr preferRelativeResize="0"/>
          <p:nvPr/>
        </p:nvPicPr>
        <p:blipFill rotWithShape="1">
          <a:blip r:embed="rId4">
            <a:alphaModFix/>
          </a:blip>
          <a:srcRect b="0" l="0" r="1263" t="0"/>
          <a:stretch/>
        </p:blipFill>
        <p:spPr>
          <a:xfrm rot="-5400000">
            <a:off x="6451901" y="1917675"/>
            <a:ext cx="3062399" cy="1354550"/>
          </a:xfrm>
          <a:prstGeom prst="rect">
            <a:avLst/>
          </a:prstGeom>
          <a:noFill/>
          <a:ln>
            <a:noFill/>
          </a:ln>
        </p:spPr>
      </p:pic>
    </p:spTree>
  </p:cSld>
  <p:clrMapOvr>
    <a:masterClrMapping/>
  </p:clrMapOvr>
</p:sld>
</file>

<file path=ppt/slides/slide1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8" name="Shape 1988"/>
        <p:cNvGrpSpPr/>
        <p:nvPr/>
      </p:nvGrpSpPr>
      <p:grpSpPr>
        <a:xfrm>
          <a:off x="0" y="0"/>
          <a:ext cx="0" cy="0"/>
          <a:chOff x="0" y="0"/>
          <a:chExt cx="0" cy="0"/>
        </a:xfrm>
      </p:grpSpPr>
      <p:pic>
        <p:nvPicPr>
          <p:cNvPr id="1989" name="Google Shape;1989;g2523351e7b7_57_150"/>
          <p:cNvPicPr preferRelativeResize="0"/>
          <p:nvPr/>
        </p:nvPicPr>
        <p:blipFill rotWithShape="1">
          <a:blip r:embed="rId3">
            <a:alphaModFix/>
          </a:blip>
          <a:srcRect b="0" l="0" r="10594" t="0"/>
          <a:stretch/>
        </p:blipFill>
        <p:spPr>
          <a:xfrm>
            <a:off x="0" y="1152600"/>
            <a:ext cx="9144003" cy="3990900"/>
          </a:xfrm>
          <a:prstGeom prst="rect">
            <a:avLst/>
          </a:prstGeom>
          <a:noFill/>
          <a:ln>
            <a:noFill/>
          </a:ln>
        </p:spPr>
      </p:pic>
      <p:sp>
        <p:nvSpPr>
          <p:cNvPr id="1990" name="Google Shape;1990;g2523351e7b7_57_150"/>
          <p:cNvSpPr txBox="1"/>
          <p:nvPr/>
        </p:nvSpPr>
        <p:spPr>
          <a:xfrm>
            <a:off x="827250" y="1152600"/>
            <a:ext cx="7241400" cy="2363100"/>
          </a:xfrm>
          <a:prstGeom prst="rect">
            <a:avLst/>
          </a:prstGeom>
          <a:noFill/>
          <a:ln>
            <a:noFill/>
          </a:ln>
        </p:spPr>
        <p:txBody>
          <a:bodyPr anchorCtr="0" anchor="t" bIns="91425" lIns="91425" spcFirstLastPara="1" rIns="91425" wrap="square" tIns="91425">
            <a:noAutofit/>
          </a:bodyPr>
          <a:lstStyle/>
          <a:p>
            <a:pPr indent="0" lvl="0" marL="457200" marR="0" rtl="0" algn="l">
              <a:lnSpc>
                <a:spcPct val="100000"/>
              </a:lnSpc>
              <a:spcBef>
                <a:spcPts val="0"/>
              </a:spcBef>
              <a:spcAft>
                <a:spcPts val="0"/>
              </a:spcAft>
              <a:buClr>
                <a:srgbClr val="000000"/>
              </a:buClr>
              <a:buSzPts val="4400"/>
              <a:buFont typeface="Arial"/>
              <a:buNone/>
            </a:pPr>
            <a:r>
              <a:rPr b="1" lang="lv-LV" sz="4500">
                <a:solidFill>
                  <a:srgbClr val="2B3E85"/>
                </a:solidFill>
                <a:latin typeface="Raleway"/>
                <a:ea typeface="Raleway"/>
                <a:cs typeface="Raleway"/>
                <a:sym typeface="Raleway"/>
              </a:rPr>
              <a:t>3</a:t>
            </a:r>
            <a:r>
              <a:rPr b="1" i="0" lang="lv-LV" sz="3900" u="none" cap="none" strike="noStrike">
                <a:solidFill>
                  <a:srgbClr val="2B3E85"/>
                </a:solidFill>
                <a:latin typeface="Raleway"/>
                <a:ea typeface="Raleway"/>
                <a:cs typeface="Raleway"/>
                <a:sym typeface="Raleway"/>
              </a:rPr>
              <a:t>. </a:t>
            </a:r>
            <a:r>
              <a:rPr b="1" lang="lv-LV" sz="2500">
                <a:solidFill>
                  <a:srgbClr val="2B3E85"/>
                </a:solidFill>
                <a:latin typeface="Raleway"/>
                <a:ea typeface="Raleway"/>
                <a:cs typeface="Raleway"/>
                <a:sym typeface="Raleway"/>
              </a:rPr>
              <a:t>game</a:t>
            </a:r>
            <a:r>
              <a:rPr b="1" i="0" lang="lv-LV" sz="3900" u="none" cap="none" strike="noStrike">
                <a:solidFill>
                  <a:srgbClr val="FFFFFF"/>
                </a:solidFill>
                <a:latin typeface="Raleway"/>
                <a:ea typeface="Raleway"/>
                <a:cs typeface="Raleway"/>
                <a:sym typeface="Raleway"/>
              </a:rPr>
              <a:t> </a:t>
            </a:r>
            <a:endParaRPr b="1" sz="900"/>
          </a:p>
          <a:p>
            <a:pPr indent="0" lvl="0" marL="457200" rtl="0" algn="l">
              <a:spcBef>
                <a:spcPts val="0"/>
              </a:spcBef>
              <a:spcAft>
                <a:spcPts val="0"/>
              </a:spcAft>
              <a:buClr>
                <a:schemeClr val="dk1"/>
              </a:buClr>
              <a:buSzPts val="4400"/>
              <a:buFont typeface="Arial"/>
              <a:buNone/>
            </a:pPr>
            <a:r>
              <a:rPr b="1" lang="lv-LV" sz="4700">
                <a:solidFill>
                  <a:schemeClr val="lt1"/>
                </a:solidFill>
              </a:rPr>
              <a:t>Sociometry for Individual Play</a:t>
            </a:r>
            <a:endParaRPr b="1" sz="4700">
              <a:solidFill>
                <a:schemeClr val="lt1"/>
              </a:solidFill>
            </a:endParaRPr>
          </a:p>
        </p:txBody>
      </p:sp>
      <p:pic>
        <p:nvPicPr>
          <p:cNvPr id="1991" name="Google Shape;1991;g2523351e7b7_57_150"/>
          <p:cNvPicPr preferRelativeResize="0"/>
          <p:nvPr/>
        </p:nvPicPr>
        <p:blipFill rotWithShape="1">
          <a:blip r:embed="rId4">
            <a:alphaModFix/>
          </a:blip>
          <a:srcRect b="0" l="0" r="0" t="0"/>
          <a:stretch/>
        </p:blipFill>
        <p:spPr>
          <a:xfrm>
            <a:off x="6711450" y="135150"/>
            <a:ext cx="1605250" cy="908575"/>
          </a:xfrm>
          <a:prstGeom prst="rect">
            <a:avLst/>
          </a:prstGeom>
          <a:noFill/>
          <a:ln>
            <a:noFill/>
          </a:ln>
        </p:spPr>
      </p:pic>
      <p:pic>
        <p:nvPicPr>
          <p:cNvPr id="1992" name="Google Shape;1992;g2523351e7b7_57_150"/>
          <p:cNvPicPr preferRelativeResize="0"/>
          <p:nvPr/>
        </p:nvPicPr>
        <p:blipFill rotWithShape="1">
          <a:blip r:embed="rId5">
            <a:alphaModFix/>
          </a:blip>
          <a:srcRect b="0" l="0" r="0" t="0"/>
          <a:stretch/>
        </p:blipFill>
        <p:spPr>
          <a:xfrm>
            <a:off x="772175" y="311600"/>
            <a:ext cx="1569475" cy="555675"/>
          </a:xfrm>
          <a:prstGeom prst="rect">
            <a:avLst/>
          </a:prstGeom>
          <a:noFill/>
          <a:ln>
            <a:noFill/>
          </a:ln>
        </p:spPr>
      </p:pic>
      <p:pic>
        <p:nvPicPr>
          <p:cNvPr id="1993" name="Google Shape;1993;g2523351e7b7_57_150"/>
          <p:cNvPicPr preferRelativeResize="0"/>
          <p:nvPr/>
        </p:nvPicPr>
        <p:blipFill rotWithShape="1">
          <a:blip r:embed="rId6">
            <a:alphaModFix/>
          </a:blip>
          <a:srcRect b="0" l="0" r="39002" t="-989"/>
          <a:stretch/>
        </p:blipFill>
        <p:spPr>
          <a:xfrm rot="5400000">
            <a:off x="5801713" y="1882813"/>
            <a:ext cx="1301400" cy="5194375"/>
          </a:xfrm>
          <a:prstGeom prst="rect">
            <a:avLst/>
          </a:prstGeom>
          <a:noFill/>
          <a:ln>
            <a:noFill/>
          </a:ln>
        </p:spPr>
      </p:pic>
      <p:pic>
        <p:nvPicPr>
          <p:cNvPr id="1994" name="Google Shape;1994;g2523351e7b7_57_150"/>
          <p:cNvPicPr preferRelativeResize="0"/>
          <p:nvPr/>
        </p:nvPicPr>
        <p:blipFill rotWithShape="1">
          <a:blip r:embed="rId6">
            <a:alphaModFix/>
          </a:blip>
          <a:srcRect b="0" l="27635" r="0" t="10873"/>
          <a:stretch/>
        </p:blipFill>
        <p:spPr>
          <a:xfrm rot="-5400000">
            <a:off x="1520300" y="2053824"/>
            <a:ext cx="1543775" cy="4584374"/>
          </a:xfrm>
          <a:prstGeom prst="rect">
            <a:avLst/>
          </a:prstGeom>
          <a:noFill/>
          <a:ln>
            <a:noFill/>
          </a:ln>
        </p:spPr>
      </p:pic>
      <p:pic>
        <p:nvPicPr>
          <p:cNvPr id="1995" name="Google Shape;1995;g2523351e7b7_57_150"/>
          <p:cNvPicPr preferRelativeResize="0"/>
          <p:nvPr/>
        </p:nvPicPr>
        <p:blipFill rotWithShape="1">
          <a:blip r:embed="rId7">
            <a:alphaModFix/>
          </a:blip>
          <a:srcRect b="2075" l="0" r="22964" t="0"/>
          <a:stretch/>
        </p:blipFill>
        <p:spPr>
          <a:xfrm>
            <a:off x="6369925" y="2602375"/>
            <a:ext cx="2774077" cy="2541126"/>
          </a:xfrm>
          <a:prstGeom prst="rect">
            <a:avLst/>
          </a:prstGeom>
          <a:noFill/>
          <a:ln>
            <a:noFill/>
          </a:ln>
          <a:effectLst>
            <a:outerShdw blurRad="314325" rotWithShape="0" algn="bl" dir="5940000" dist="38100">
              <a:srgbClr val="000000">
                <a:alpha val="49410"/>
              </a:srgbClr>
            </a:outerShdw>
          </a:effectLst>
        </p:spPr>
      </p:pic>
    </p:spTree>
  </p:cSld>
  <p:clrMapOvr>
    <a:masterClrMapping/>
  </p:clrMapOvr>
</p:sld>
</file>

<file path=ppt/slides/slide1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9" name="Shape 1999"/>
        <p:cNvGrpSpPr/>
        <p:nvPr/>
      </p:nvGrpSpPr>
      <p:grpSpPr>
        <a:xfrm>
          <a:off x="0" y="0"/>
          <a:ext cx="0" cy="0"/>
          <a:chOff x="0" y="0"/>
          <a:chExt cx="0" cy="0"/>
        </a:xfrm>
      </p:grpSpPr>
      <p:sp>
        <p:nvSpPr>
          <p:cNvPr id="2000" name="Google Shape;2000;g2523351e7b7_57_160"/>
          <p:cNvSpPr txBox="1"/>
          <p:nvPr/>
        </p:nvSpPr>
        <p:spPr>
          <a:xfrm>
            <a:off x="107425" y="4243725"/>
            <a:ext cx="8957400" cy="538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900"/>
              <a:buFont typeface="Arial"/>
              <a:buNone/>
            </a:pPr>
            <a:r>
              <a:rPr b="1" i="0" lang="lv-LV" sz="1800" u="none" cap="none" strike="noStrike">
                <a:solidFill>
                  <a:srgbClr val="2B3E85"/>
                </a:solidFill>
                <a:latin typeface="Montserrat ExtraBold"/>
                <a:ea typeface="Montserrat ExtraBold"/>
                <a:cs typeface="Montserrat ExtraBold"/>
                <a:sym typeface="Montserrat ExtraBold"/>
              </a:rPr>
              <a:t>-10   -9   -8   -7   -6   -5   -4   -3   -2  -1   </a:t>
            </a:r>
            <a:r>
              <a:rPr b="1" i="0" lang="lv-LV" sz="2300" u="none" cap="none" strike="noStrike">
                <a:solidFill>
                  <a:srgbClr val="2B3E85"/>
                </a:solidFill>
                <a:latin typeface="Montserrat ExtraBold"/>
                <a:ea typeface="Montserrat ExtraBold"/>
                <a:cs typeface="Montserrat ExtraBold"/>
                <a:sym typeface="Montserrat ExtraBold"/>
              </a:rPr>
              <a:t>0</a:t>
            </a:r>
            <a:r>
              <a:rPr b="1" i="0" lang="lv-LV" sz="1800" u="none" cap="none" strike="noStrike">
                <a:solidFill>
                  <a:srgbClr val="2B3E85"/>
                </a:solidFill>
                <a:latin typeface="Montserrat ExtraBold"/>
                <a:ea typeface="Montserrat ExtraBold"/>
                <a:cs typeface="Montserrat ExtraBold"/>
                <a:sym typeface="Montserrat ExtraBold"/>
              </a:rPr>
              <a:t>    1    2    3    4    5    6    7    8    9   10</a:t>
            </a:r>
            <a:endParaRPr b="1" i="0" sz="1500" u="none" cap="none" strike="noStrike">
              <a:solidFill>
                <a:srgbClr val="2B3E85"/>
              </a:solidFill>
              <a:latin typeface="Montserrat ExtraBold"/>
              <a:ea typeface="Montserrat ExtraBold"/>
              <a:cs typeface="Montserrat ExtraBold"/>
              <a:sym typeface="Montserrat ExtraBold"/>
            </a:endParaRPr>
          </a:p>
        </p:txBody>
      </p:sp>
      <p:pic>
        <p:nvPicPr>
          <p:cNvPr id="2001" name="Google Shape;2001;g2523351e7b7_57_160"/>
          <p:cNvPicPr preferRelativeResize="0"/>
          <p:nvPr/>
        </p:nvPicPr>
        <p:blipFill rotWithShape="1">
          <a:blip r:embed="rId3">
            <a:alphaModFix/>
          </a:blip>
          <a:srcRect b="0" l="0" r="0" t="0"/>
          <a:stretch/>
        </p:blipFill>
        <p:spPr>
          <a:xfrm rot="551">
            <a:off x="3636750" y="547050"/>
            <a:ext cx="1870500" cy="2803200"/>
          </a:xfrm>
          <a:prstGeom prst="roundRect">
            <a:avLst>
              <a:gd fmla="val 8322" name="adj"/>
            </a:avLst>
          </a:prstGeom>
          <a:noFill/>
          <a:ln>
            <a:noFill/>
          </a:ln>
          <a:effectLst>
            <a:outerShdw blurRad="271463" rotWithShape="0" algn="bl" dir="4380000" dist="57150">
              <a:srgbClr val="000000">
                <a:alpha val="33333"/>
              </a:srgbClr>
            </a:outerShdw>
          </a:effectLst>
        </p:spPr>
      </p:pic>
      <p:pic>
        <p:nvPicPr>
          <p:cNvPr id="2002" name="Google Shape;2002;g2523351e7b7_57_160"/>
          <p:cNvPicPr preferRelativeResize="0"/>
          <p:nvPr/>
        </p:nvPicPr>
        <p:blipFill rotWithShape="1">
          <a:blip r:embed="rId4">
            <a:alphaModFix/>
          </a:blip>
          <a:srcRect b="0" l="0" r="0" t="0"/>
          <a:stretch/>
        </p:blipFill>
        <p:spPr>
          <a:xfrm>
            <a:off x="1572199" y="1836975"/>
            <a:ext cx="899650" cy="2273550"/>
          </a:xfrm>
          <a:prstGeom prst="rect">
            <a:avLst/>
          </a:prstGeom>
          <a:noFill/>
          <a:ln>
            <a:noFill/>
          </a:ln>
        </p:spPr>
      </p:pic>
    </p:spTree>
  </p:cSld>
  <p:clrMapOvr>
    <a:masterClrMapping/>
  </p:clrMapOvr>
</p:sld>
</file>

<file path=ppt/slides/slide1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06" name="Shape 2006"/>
        <p:cNvGrpSpPr/>
        <p:nvPr/>
      </p:nvGrpSpPr>
      <p:grpSpPr>
        <a:xfrm>
          <a:off x="0" y="0"/>
          <a:ext cx="0" cy="0"/>
          <a:chOff x="0" y="0"/>
          <a:chExt cx="0" cy="0"/>
        </a:xfrm>
      </p:grpSpPr>
      <p:pic>
        <p:nvPicPr>
          <p:cNvPr id="2007" name="Google Shape;2007;g2523351e7b7_57_166"/>
          <p:cNvPicPr preferRelativeResize="0"/>
          <p:nvPr/>
        </p:nvPicPr>
        <p:blipFill rotWithShape="1">
          <a:blip r:embed="rId3">
            <a:alphaModFix/>
          </a:blip>
          <a:srcRect b="0" l="0" r="0" t="0"/>
          <a:stretch/>
        </p:blipFill>
        <p:spPr>
          <a:xfrm>
            <a:off x="0" y="0"/>
            <a:ext cx="9144001" cy="1292350"/>
          </a:xfrm>
          <a:prstGeom prst="rect">
            <a:avLst/>
          </a:prstGeom>
          <a:noFill/>
          <a:ln>
            <a:noFill/>
          </a:ln>
        </p:spPr>
      </p:pic>
      <p:sp>
        <p:nvSpPr>
          <p:cNvPr id="2008" name="Google Shape;2008;g2523351e7b7_57_166"/>
          <p:cNvSpPr txBox="1"/>
          <p:nvPr/>
        </p:nvSpPr>
        <p:spPr>
          <a:xfrm>
            <a:off x="865375" y="706475"/>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None/>
            </a:pPr>
            <a:r>
              <a:rPr b="1" lang="lv-LV" sz="2400">
                <a:solidFill>
                  <a:srgbClr val="FFFFFF"/>
                </a:solidFill>
                <a:latin typeface="Raleway"/>
                <a:ea typeface="Raleway"/>
                <a:cs typeface="Raleway"/>
                <a:sym typeface="Raleway"/>
              </a:rPr>
              <a:t>Sociometry</a:t>
            </a:r>
            <a:endParaRPr b="1" sz="2400">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None/>
            </a:pPr>
            <a:r>
              <a:t/>
            </a:r>
            <a:endParaRPr b="1" sz="2400">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None/>
            </a:pPr>
            <a:r>
              <a:t/>
            </a:r>
            <a:endParaRPr b="1" sz="2400">
              <a:solidFill>
                <a:srgbClr val="FFFFFF"/>
              </a:solidFill>
              <a:latin typeface="Raleway"/>
              <a:ea typeface="Raleway"/>
              <a:cs typeface="Raleway"/>
              <a:sym typeface="Raleway"/>
            </a:endParaRPr>
          </a:p>
          <a:p>
            <a:pPr indent="0" lvl="0" marL="0" marR="0" rtl="0" algn="l">
              <a:lnSpc>
                <a:spcPct val="85000"/>
              </a:lnSpc>
              <a:spcBef>
                <a:spcPts val="0"/>
              </a:spcBef>
              <a:spcAft>
                <a:spcPts val="0"/>
              </a:spcAft>
              <a:buNone/>
            </a:pPr>
            <a:r>
              <a:t/>
            </a:r>
            <a:endParaRPr b="1" sz="2500">
              <a:solidFill>
                <a:srgbClr val="FFFFFF"/>
              </a:solidFill>
              <a:latin typeface="Raleway"/>
              <a:ea typeface="Raleway"/>
              <a:cs typeface="Raleway"/>
              <a:sym typeface="Raleway"/>
            </a:endParaRPr>
          </a:p>
        </p:txBody>
      </p:sp>
      <p:sp>
        <p:nvSpPr>
          <p:cNvPr id="2009" name="Google Shape;2009;g2523351e7b7_57_166"/>
          <p:cNvSpPr txBox="1"/>
          <p:nvPr/>
        </p:nvSpPr>
        <p:spPr>
          <a:xfrm>
            <a:off x="865375" y="1954575"/>
            <a:ext cx="3817500" cy="20574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1000"/>
              </a:spcBef>
              <a:spcAft>
                <a:spcPts val="0"/>
              </a:spcAft>
              <a:buSzPts val="1500"/>
              <a:buNone/>
            </a:pPr>
            <a:r>
              <a:rPr lang="lv-LV" sz="1500">
                <a:solidFill>
                  <a:srgbClr val="2B3E85"/>
                </a:solidFill>
                <a:latin typeface="Raleway"/>
                <a:ea typeface="Raleway"/>
                <a:cs typeface="Raleway"/>
                <a:sym typeface="Raleway"/>
              </a:rPr>
              <a:t>Number of players – </a:t>
            </a:r>
            <a:r>
              <a:rPr b="1" lang="lv-LV" sz="1500">
                <a:solidFill>
                  <a:srgbClr val="2B3E85"/>
                </a:solidFill>
                <a:latin typeface="Raleway"/>
                <a:ea typeface="Raleway"/>
                <a:cs typeface="Raleway"/>
                <a:sym typeface="Raleway"/>
              </a:rPr>
              <a:t>1 or 2</a:t>
            </a:r>
            <a:endParaRPr b="1" sz="1500">
              <a:solidFill>
                <a:srgbClr val="2B3E85"/>
              </a:solidFill>
              <a:latin typeface="Raleway"/>
              <a:ea typeface="Raleway"/>
              <a:cs typeface="Raleway"/>
              <a:sym typeface="Raleway"/>
            </a:endParaRPr>
          </a:p>
          <a:p>
            <a:pPr indent="0" lvl="0" marL="0" rtl="0" algn="l">
              <a:lnSpc>
                <a:spcPct val="100000"/>
              </a:lnSpc>
              <a:spcBef>
                <a:spcPts val="1000"/>
              </a:spcBef>
              <a:spcAft>
                <a:spcPts val="0"/>
              </a:spcAft>
              <a:buSzPts val="1500"/>
              <a:buNone/>
            </a:pPr>
            <a:r>
              <a:rPr lang="lv-LV" sz="1500">
                <a:solidFill>
                  <a:srgbClr val="2B3E85"/>
                </a:solidFill>
                <a:latin typeface="Raleway"/>
                <a:ea typeface="Raleway"/>
                <a:cs typeface="Raleway"/>
                <a:sym typeface="Raleway"/>
              </a:rPr>
              <a:t>The player selects situations </a:t>
            </a:r>
            <a:br>
              <a:rPr lang="lv-LV" sz="1500">
                <a:solidFill>
                  <a:srgbClr val="2B3E85"/>
                </a:solidFill>
                <a:latin typeface="Raleway"/>
                <a:ea typeface="Raleway"/>
                <a:cs typeface="Raleway"/>
                <a:sym typeface="Raleway"/>
              </a:rPr>
            </a:br>
            <a:r>
              <a:rPr lang="lv-LV" sz="1500">
                <a:solidFill>
                  <a:srgbClr val="2B3E85"/>
                </a:solidFill>
                <a:latin typeface="Raleway"/>
                <a:ea typeface="Raleway"/>
                <a:cs typeface="Raleway"/>
                <a:sym typeface="Raleway"/>
              </a:rPr>
              <a:t>and places them on a stress scale.</a:t>
            </a:r>
            <a:endParaRPr sz="1500">
              <a:solidFill>
                <a:srgbClr val="2B3E85"/>
              </a:solidFill>
              <a:latin typeface="Raleway"/>
              <a:ea typeface="Raleway"/>
              <a:cs typeface="Raleway"/>
              <a:sym typeface="Raleway"/>
            </a:endParaRPr>
          </a:p>
          <a:p>
            <a:pPr indent="0" lvl="0" marL="0" rtl="0" algn="l">
              <a:lnSpc>
                <a:spcPct val="100000"/>
              </a:lnSpc>
              <a:spcBef>
                <a:spcPts val="1000"/>
              </a:spcBef>
              <a:spcAft>
                <a:spcPts val="0"/>
              </a:spcAft>
              <a:buSzPts val="1500"/>
              <a:buNone/>
            </a:pPr>
            <a:r>
              <a:rPr lang="lv-LV" sz="1500">
                <a:solidFill>
                  <a:srgbClr val="2B3E85"/>
                </a:solidFill>
                <a:latin typeface="Raleway"/>
                <a:ea typeface="Raleway"/>
                <a:cs typeface="Raleway"/>
                <a:sym typeface="Raleway"/>
              </a:rPr>
              <a:t>Once the situation is placed on the scale, the player can use the solution cards </a:t>
            </a:r>
            <a:br>
              <a:rPr lang="lv-LV" sz="1500">
                <a:solidFill>
                  <a:srgbClr val="2B3E85"/>
                </a:solidFill>
                <a:latin typeface="Raleway"/>
                <a:ea typeface="Raleway"/>
                <a:cs typeface="Raleway"/>
                <a:sym typeface="Raleway"/>
              </a:rPr>
            </a:br>
            <a:r>
              <a:rPr lang="lv-LV" sz="1500">
                <a:solidFill>
                  <a:srgbClr val="2B3E85"/>
                </a:solidFill>
                <a:latin typeface="Raleway"/>
                <a:ea typeface="Raleway"/>
                <a:cs typeface="Raleway"/>
                <a:sym typeface="Raleway"/>
              </a:rPr>
              <a:t>to look for what could move the situation card to a lower stress level.</a:t>
            </a:r>
            <a:endParaRPr sz="1500">
              <a:solidFill>
                <a:srgbClr val="2B3E85"/>
              </a:solidFill>
              <a:latin typeface="Raleway"/>
              <a:ea typeface="Raleway"/>
              <a:cs typeface="Raleway"/>
              <a:sym typeface="Raleway"/>
            </a:endParaRPr>
          </a:p>
        </p:txBody>
      </p:sp>
      <p:sp>
        <p:nvSpPr>
          <p:cNvPr id="2010" name="Google Shape;2010;g2523351e7b7_57_166"/>
          <p:cNvSpPr txBox="1"/>
          <p:nvPr/>
        </p:nvSpPr>
        <p:spPr>
          <a:xfrm>
            <a:off x="865375" y="1455850"/>
            <a:ext cx="4073400" cy="585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lv-LV" sz="2600">
                <a:solidFill>
                  <a:srgbClr val="6689BA"/>
                </a:solidFill>
                <a:latin typeface="Raleway"/>
                <a:ea typeface="Raleway"/>
                <a:cs typeface="Raleway"/>
                <a:sym typeface="Raleway"/>
              </a:rPr>
              <a:t>P</a:t>
            </a:r>
            <a:r>
              <a:rPr b="1" lang="lv-LV" sz="2600">
                <a:solidFill>
                  <a:srgbClr val="6689BA"/>
                </a:solidFill>
                <a:latin typeface="Raleway"/>
                <a:ea typeface="Raleway"/>
                <a:cs typeface="Raleway"/>
                <a:sym typeface="Raleway"/>
              </a:rPr>
              <a:t>reparation and play</a:t>
            </a:r>
            <a:endParaRPr b="1" sz="2600">
              <a:solidFill>
                <a:srgbClr val="6689BA"/>
              </a:solidFill>
            </a:endParaRPr>
          </a:p>
        </p:txBody>
      </p:sp>
      <p:grpSp>
        <p:nvGrpSpPr>
          <p:cNvPr id="2011" name="Google Shape;2011;g2523351e7b7_57_166"/>
          <p:cNvGrpSpPr/>
          <p:nvPr/>
        </p:nvGrpSpPr>
        <p:grpSpPr>
          <a:xfrm>
            <a:off x="-674199" y="2410951"/>
            <a:ext cx="290375" cy="321600"/>
            <a:chOff x="534501" y="3018201"/>
            <a:chExt cx="290375" cy="321600"/>
          </a:xfrm>
        </p:grpSpPr>
        <p:sp>
          <p:nvSpPr>
            <p:cNvPr id="2012" name="Google Shape;2012;g2523351e7b7_57_166"/>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3" name="Google Shape;2013;g2523351e7b7_57_166"/>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2014" name="Google Shape;2014;g2523351e7b7_57_166"/>
          <p:cNvPicPr preferRelativeResize="0"/>
          <p:nvPr/>
        </p:nvPicPr>
        <p:blipFill rotWithShape="1">
          <a:blip r:embed="rId4">
            <a:alphaModFix/>
          </a:blip>
          <a:srcRect b="0" l="0" r="25947" t="0"/>
          <a:stretch/>
        </p:blipFill>
        <p:spPr>
          <a:xfrm>
            <a:off x="6294850" y="353100"/>
            <a:ext cx="2849149" cy="1591949"/>
          </a:xfrm>
          <a:prstGeom prst="rect">
            <a:avLst/>
          </a:prstGeom>
          <a:noFill/>
          <a:ln>
            <a:noFill/>
          </a:ln>
        </p:spPr>
      </p:pic>
      <p:sp>
        <p:nvSpPr>
          <p:cNvPr id="2015" name="Google Shape;2015;g2523351e7b7_57_166"/>
          <p:cNvSpPr txBox="1"/>
          <p:nvPr/>
        </p:nvSpPr>
        <p:spPr>
          <a:xfrm>
            <a:off x="4759650" y="4184200"/>
            <a:ext cx="44604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900"/>
              <a:buFont typeface="Arial"/>
              <a:buNone/>
            </a:pPr>
            <a:r>
              <a:rPr b="1" i="0" lang="lv-LV" sz="1300" u="none" cap="none" strike="noStrike">
                <a:solidFill>
                  <a:srgbClr val="6689BA"/>
                </a:solidFill>
                <a:latin typeface="Montserrat ExtraBold"/>
                <a:ea typeface="Montserrat ExtraBold"/>
                <a:cs typeface="Montserrat ExtraBold"/>
                <a:sym typeface="Montserrat ExtraBold"/>
              </a:rPr>
              <a:t>-10    -9    -8    -7    -6    -5    -4    -3    -2   -1    </a:t>
            </a:r>
            <a:r>
              <a:rPr b="1" i="0" lang="lv-LV" sz="1800" u="none" cap="none" strike="noStrike">
                <a:solidFill>
                  <a:srgbClr val="6689BA"/>
                </a:solidFill>
                <a:latin typeface="Montserrat ExtraBold"/>
                <a:ea typeface="Montserrat ExtraBold"/>
                <a:cs typeface="Montserrat ExtraBold"/>
                <a:sym typeface="Montserrat ExtraBold"/>
              </a:rPr>
              <a:t>0</a:t>
            </a:r>
            <a:r>
              <a:rPr b="1" i="0" lang="lv-LV" sz="1300" u="none" cap="none" strike="noStrike">
                <a:solidFill>
                  <a:srgbClr val="6689BA"/>
                </a:solidFill>
                <a:latin typeface="Montserrat ExtraBold"/>
                <a:ea typeface="Montserrat ExtraBold"/>
                <a:cs typeface="Montserrat ExtraBold"/>
                <a:sym typeface="Montserrat ExtraBold"/>
              </a:rPr>
              <a:t>     1    </a:t>
            </a:r>
            <a:endParaRPr b="1" i="0" sz="1300" u="none" cap="none" strike="noStrike">
              <a:solidFill>
                <a:srgbClr val="6689BA"/>
              </a:solidFill>
              <a:latin typeface="Montserrat ExtraBold"/>
              <a:ea typeface="Montserrat ExtraBold"/>
              <a:cs typeface="Montserrat ExtraBold"/>
              <a:sym typeface="Montserrat ExtraBold"/>
            </a:endParaRPr>
          </a:p>
        </p:txBody>
      </p:sp>
      <p:pic>
        <p:nvPicPr>
          <p:cNvPr id="2016" name="Google Shape;2016;g2523351e7b7_57_166"/>
          <p:cNvPicPr preferRelativeResize="0"/>
          <p:nvPr/>
        </p:nvPicPr>
        <p:blipFill rotWithShape="1">
          <a:blip r:embed="rId5">
            <a:alphaModFix/>
          </a:blip>
          <a:srcRect b="0" l="0" r="0" t="0"/>
          <a:stretch/>
        </p:blipFill>
        <p:spPr>
          <a:xfrm rot="1103">
            <a:off x="5932213" y="2611126"/>
            <a:ext cx="934800" cy="140070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2017" name="Google Shape;2017;g2523351e7b7_57_166"/>
          <p:cNvPicPr preferRelativeResize="0"/>
          <p:nvPr/>
        </p:nvPicPr>
        <p:blipFill rotWithShape="1">
          <a:blip r:embed="rId6">
            <a:alphaModFix/>
          </a:blip>
          <a:srcRect b="0" l="69" r="79" t="0"/>
          <a:stretch/>
        </p:blipFill>
        <p:spPr>
          <a:xfrm>
            <a:off x="7549746" y="1670231"/>
            <a:ext cx="834300" cy="125070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2018" name="Google Shape;2018;g2523351e7b7_57_166"/>
          <p:cNvPicPr preferRelativeResize="0"/>
          <p:nvPr/>
        </p:nvPicPr>
        <p:blipFill rotWithShape="1">
          <a:blip r:embed="rId7">
            <a:alphaModFix/>
          </a:blip>
          <a:srcRect b="0" l="69" r="59" t="0"/>
          <a:stretch/>
        </p:blipFill>
        <p:spPr>
          <a:xfrm>
            <a:off x="7503289" y="1613322"/>
            <a:ext cx="834300" cy="125070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2019" name="Google Shape;2019;g2523351e7b7_57_166"/>
          <p:cNvPicPr preferRelativeResize="0"/>
          <p:nvPr/>
        </p:nvPicPr>
        <p:blipFill rotWithShape="1">
          <a:blip r:embed="rId8">
            <a:alphaModFix/>
          </a:blip>
          <a:srcRect b="0" l="69" r="59" t="0"/>
          <a:stretch/>
        </p:blipFill>
        <p:spPr>
          <a:xfrm rot="737515">
            <a:off x="7549734" y="1670280"/>
            <a:ext cx="834224" cy="1250833"/>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2020" name="Google Shape;2020;g2523351e7b7_57_166"/>
          <p:cNvPicPr preferRelativeResize="0"/>
          <p:nvPr/>
        </p:nvPicPr>
        <p:blipFill rotWithShape="1">
          <a:blip r:embed="rId9">
            <a:alphaModFix/>
          </a:blip>
          <a:srcRect b="10" l="0" r="0" t="0"/>
          <a:stretch/>
        </p:blipFill>
        <p:spPr>
          <a:xfrm>
            <a:off x="7359472" y="1828002"/>
            <a:ext cx="834300" cy="1250700"/>
          </a:xfrm>
          <a:prstGeom prst="roundRect">
            <a:avLst>
              <a:gd fmla="val 8322" name="adj"/>
            </a:avLst>
          </a:prstGeom>
          <a:noFill/>
          <a:ln>
            <a:noFill/>
          </a:ln>
          <a:effectLst>
            <a:outerShdw blurRad="271463" rotWithShape="0" algn="bl" dir="4380000" dist="57150">
              <a:srgbClr val="000000">
                <a:alpha val="33330"/>
              </a:srgbClr>
            </a:outerShdw>
          </a:effectLst>
        </p:spPr>
      </p:pic>
    </p:spTree>
  </p:cSld>
  <p:clrMapOvr>
    <a:masterClrMapping/>
  </p:clrMapOvr>
</p:sld>
</file>

<file path=ppt/slides/slide1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4" name="Shape 2024"/>
        <p:cNvGrpSpPr/>
        <p:nvPr/>
      </p:nvGrpSpPr>
      <p:grpSpPr>
        <a:xfrm>
          <a:off x="0" y="0"/>
          <a:ext cx="0" cy="0"/>
          <a:chOff x="0" y="0"/>
          <a:chExt cx="0" cy="0"/>
        </a:xfrm>
      </p:grpSpPr>
      <p:pic>
        <p:nvPicPr>
          <p:cNvPr id="2025" name="Google Shape;2025;g2523351e7b7_57_183"/>
          <p:cNvPicPr preferRelativeResize="0"/>
          <p:nvPr/>
        </p:nvPicPr>
        <p:blipFill rotWithShape="1">
          <a:blip r:embed="rId3">
            <a:alphaModFix/>
          </a:blip>
          <a:srcRect b="0" l="0" r="10594" t="0"/>
          <a:stretch/>
        </p:blipFill>
        <p:spPr>
          <a:xfrm>
            <a:off x="0" y="1152600"/>
            <a:ext cx="9144003" cy="3990900"/>
          </a:xfrm>
          <a:prstGeom prst="rect">
            <a:avLst/>
          </a:prstGeom>
          <a:noFill/>
          <a:ln>
            <a:noFill/>
          </a:ln>
        </p:spPr>
      </p:pic>
      <p:sp>
        <p:nvSpPr>
          <p:cNvPr id="2026" name="Google Shape;2026;g2523351e7b7_57_183"/>
          <p:cNvSpPr txBox="1"/>
          <p:nvPr/>
        </p:nvSpPr>
        <p:spPr>
          <a:xfrm>
            <a:off x="827250" y="1382375"/>
            <a:ext cx="7241400" cy="2133300"/>
          </a:xfrm>
          <a:prstGeom prst="rect">
            <a:avLst/>
          </a:prstGeom>
          <a:noFill/>
          <a:ln>
            <a:noFill/>
          </a:ln>
        </p:spPr>
        <p:txBody>
          <a:bodyPr anchorCtr="0" anchor="t" bIns="91425" lIns="91425" spcFirstLastPara="1" rIns="91425" wrap="square" tIns="91425">
            <a:noAutofit/>
          </a:bodyPr>
          <a:lstStyle/>
          <a:p>
            <a:pPr indent="0" lvl="0" marL="457200" marR="0" rtl="0" algn="l">
              <a:lnSpc>
                <a:spcPct val="100000"/>
              </a:lnSpc>
              <a:spcBef>
                <a:spcPts val="0"/>
              </a:spcBef>
              <a:spcAft>
                <a:spcPts val="0"/>
              </a:spcAft>
              <a:buClr>
                <a:srgbClr val="000000"/>
              </a:buClr>
              <a:buSzPts val="4400"/>
              <a:buFont typeface="Arial"/>
              <a:buNone/>
            </a:pPr>
            <a:r>
              <a:rPr b="1" lang="lv-LV" sz="4500">
                <a:solidFill>
                  <a:srgbClr val="2B3E85"/>
                </a:solidFill>
                <a:latin typeface="Raleway"/>
                <a:ea typeface="Raleway"/>
                <a:cs typeface="Raleway"/>
                <a:sym typeface="Raleway"/>
              </a:rPr>
              <a:t>4</a:t>
            </a:r>
            <a:r>
              <a:rPr b="1" i="0" lang="lv-LV" sz="3900" u="none" cap="none" strike="noStrike">
                <a:solidFill>
                  <a:srgbClr val="2B3E85"/>
                </a:solidFill>
                <a:latin typeface="Raleway"/>
                <a:ea typeface="Raleway"/>
                <a:cs typeface="Raleway"/>
                <a:sym typeface="Raleway"/>
              </a:rPr>
              <a:t>. </a:t>
            </a:r>
            <a:r>
              <a:rPr b="1" lang="lv-LV" sz="2500">
                <a:solidFill>
                  <a:srgbClr val="2B3E85"/>
                </a:solidFill>
                <a:latin typeface="Raleway"/>
                <a:ea typeface="Raleway"/>
                <a:cs typeface="Raleway"/>
                <a:sym typeface="Raleway"/>
              </a:rPr>
              <a:t>game</a:t>
            </a:r>
            <a:r>
              <a:rPr b="1" i="0" lang="lv-LV" sz="3900" u="none" cap="none" strike="noStrike">
                <a:solidFill>
                  <a:srgbClr val="FFFFFF"/>
                </a:solidFill>
                <a:latin typeface="Raleway"/>
                <a:ea typeface="Raleway"/>
                <a:cs typeface="Raleway"/>
                <a:sym typeface="Raleway"/>
              </a:rPr>
              <a:t> </a:t>
            </a:r>
            <a:endParaRPr b="1" sz="900"/>
          </a:p>
          <a:p>
            <a:pPr indent="0" lvl="0" marL="457200" rtl="0" algn="l">
              <a:spcBef>
                <a:spcPts val="0"/>
              </a:spcBef>
              <a:spcAft>
                <a:spcPts val="0"/>
              </a:spcAft>
              <a:buClr>
                <a:schemeClr val="dk1"/>
              </a:buClr>
              <a:buSzPts val="4400"/>
              <a:buFont typeface="Arial"/>
              <a:buNone/>
            </a:pPr>
            <a:r>
              <a:rPr b="1" lang="lv-LV" sz="4700">
                <a:solidFill>
                  <a:schemeClr val="lt1"/>
                </a:solidFill>
              </a:rPr>
              <a:t>Resolve the Situation</a:t>
            </a:r>
            <a:endParaRPr b="1" sz="4700">
              <a:solidFill>
                <a:schemeClr val="lt1"/>
              </a:solidFill>
            </a:endParaRPr>
          </a:p>
        </p:txBody>
      </p:sp>
      <p:pic>
        <p:nvPicPr>
          <p:cNvPr id="2027" name="Google Shape;2027;g2523351e7b7_57_183"/>
          <p:cNvPicPr preferRelativeResize="0"/>
          <p:nvPr/>
        </p:nvPicPr>
        <p:blipFill rotWithShape="1">
          <a:blip r:embed="rId4">
            <a:alphaModFix/>
          </a:blip>
          <a:srcRect b="0" l="0" r="0" t="0"/>
          <a:stretch/>
        </p:blipFill>
        <p:spPr>
          <a:xfrm>
            <a:off x="6711450" y="135150"/>
            <a:ext cx="1605250" cy="908575"/>
          </a:xfrm>
          <a:prstGeom prst="rect">
            <a:avLst/>
          </a:prstGeom>
          <a:noFill/>
          <a:ln>
            <a:noFill/>
          </a:ln>
        </p:spPr>
      </p:pic>
      <p:pic>
        <p:nvPicPr>
          <p:cNvPr id="2028" name="Google Shape;2028;g2523351e7b7_57_183"/>
          <p:cNvPicPr preferRelativeResize="0"/>
          <p:nvPr/>
        </p:nvPicPr>
        <p:blipFill rotWithShape="1">
          <a:blip r:embed="rId5">
            <a:alphaModFix/>
          </a:blip>
          <a:srcRect b="0" l="0" r="0" t="0"/>
          <a:stretch/>
        </p:blipFill>
        <p:spPr>
          <a:xfrm>
            <a:off x="772175" y="311600"/>
            <a:ext cx="1569475" cy="555675"/>
          </a:xfrm>
          <a:prstGeom prst="rect">
            <a:avLst/>
          </a:prstGeom>
          <a:noFill/>
          <a:ln>
            <a:noFill/>
          </a:ln>
        </p:spPr>
      </p:pic>
      <p:pic>
        <p:nvPicPr>
          <p:cNvPr id="2029" name="Google Shape;2029;g2523351e7b7_57_183"/>
          <p:cNvPicPr preferRelativeResize="0"/>
          <p:nvPr/>
        </p:nvPicPr>
        <p:blipFill rotWithShape="1">
          <a:blip r:embed="rId6">
            <a:alphaModFix/>
          </a:blip>
          <a:srcRect b="0" l="0" r="39002" t="-989"/>
          <a:stretch/>
        </p:blipFill>
        <p:spPr>
          <a:xfrm rot="5400000">
            <a:off x="5801713" y="1882813"/>
            <a:ext cx="1301400" cy="5194375"/>
          </a:xfrm>
          <a:prstGeom prst="rect">
            <a:avLst/>
          </a:prstGeom>
          <a:noFill/>
          <a:ln>
            <a:noFill/>
          </a:ln>
        </p:spPr>
      </p:pic>
      <p:pic>
        <p:nvPicPr>
          <p:cNvPr id="2030" name="Google Shape;2030;g2523351e7b7_57_183"/>
          <p:cNvPicPr preferRelativeResize="0"/>
          <p:nvPr/>
        </p:nvPicPr>
        <p:blipFill rotWithShape="1">
          <a:blip r:embed="rId6">
            <a:alphaModFix/>
          </a:blip>
          <a:srcRect b="0" l="11590" r="0" t="10873"/>
          <a:stretch/>
        </p:blipFill>
        <p:spPr>
          <a:xfrm rot="-5400000">
            <a:off x="1349175" y="1908301"/>
            <a:ext cx="1886025" cy="4584374"/>
          </a:xfrm>
          <a:prstGeom prst="rect">
            <a:avLst/>
          </a:prstGeom>
          <a:noFill/>
          <a:ln>
            <a:noFill/>
          </a:ln>
        </p:spPr>
      </p:pic>
      <p:pic>
        <p:nvPicPr>
          <p:cNvPr id="2031" name="Google Shape;2031;g2523351e7b7_57_183"/>
          <p:cNvPicPr preferRelativeResize="0"/>
          <p:nvPr/>
        </p:nvPicPr>
        <p:blipFill rotWithShape="1">
          <a:blip r:embed="rId7">
            <a:alphaModFix/>
          </a:blip>
          <a:srcRect b="2075" l="0" r="22964" t="0"/>
          <a:stretch/>
        </p:blipFill>
        <p:spPr>
          <a:xfrm>
            <a:off x="6711450" y="2915221"/>
            <a:ext cx="2432548" cy="2228280"/>
          </a:xfrm>
          <a:prstGeom prst="rect">
            <a:avLst/>
          </a:prstGeom>
          <a:noFill/>
          <a:ln>
            <a:noFill/>
          </a:ln>
          <a:effectLst>
            <a:outerShdw blurRad="314325" rotWithShape="0" algn="bl" dir="5940000" dist="38100">
              <a:srgbClr val="000000">
                <a:alpha val="49410"/>
              </a:srgbClr>
            </a:outerShdw>
          </a:effectLst>
        </p:spPr>
      </p:pic>
    </p:spTree>
  </p:cSld>
  <p:clrMapOvr>
    <a:masterClrMapping/>
  </p:clrMapOvr>
</p:sld>
</file>

<file path=ppt/slides/slide1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5" name="Shape 2035"/>
        <p:cNvGrpSpPr/>
        <p:nvPr/>
      </p:nvGrpSpPr>
      <p:grpSpPr>
        <a:xfrm>
          <a:off x="0" y="0"/>
          <a:ext cx="0" cy="0"/>
          <a:chOff x="0" y="0"/>
          <a:chExt cx="0" cy="0"/>
        </a:xfrm>
      </p:grpSpPr>
      <p:pic>
        <p:nvPicPr>
          <p:cNvPr id="2036" name="Google Shape;2036;g2523351e7b7_57_193"/>
          <p:cNvPicPr preferRelativeResize="0"/>
          <p:nvPr/>
        </p:nvPicPr>
        <p:blipFill rotWithShape="1">
          <a:blip r:embed="rId3">
            <a:alphaModFix/>
          </a:blip>
          <a:srcRect b="0" l="69" r="58" t="0"/>
          <a:stretch/>
        </p:blipFill>
        <p:spPr>
          <a:xfrm>
            <a:off x="3836131" y="772557"/>
            <a:ext cx="2021400" cy="3031200"/>
          </a:xfrm>
          <a:prstGeom prst="roundRect">
            <a:avLst>
              <a:gd fmla="val 8322" name="adj"/>
            </a:avLst>
          </a:prstGeom>
          <a:noFill/>
          <a:ln>
            <a:noFill/>
          </a:ln>
          <a:effectLst>
            <a:outerShdw blurRad="271463" rotWithShape="0" algn="bl" dir="4380000" dist="57150">
              <a:srgbClr val="000000">
                <a:alpha val="33333"/>
              </a:srgbClr>
            </a:outerShdw>
          </a:effectLst>
        </p:spPr>
      </p:pic>
      <p:pic>
        <p:nvPicPr>
          <p:cNvPr id="2037" name="Google Shape;2037;g2523351e7b7_57_193"/>
          <p:cNvPicPr preferRelativeResize="0"/>
          <p:nvPr/>
        </p:nvPicPr>
        <p:blipFill rotWithShape="1">
          <a:blip r:embed="rId4">
            <a:alphaModFix/>
          </a:blip>
          <a:srcRect b="0" l="29" r="27" t="0"/>
          <a:stretch/>
        </p:blipFill>
        <p:spPr>
          <a:xfrm rot="-814565">
            <a:off x="6538422" y="1340764"/>
            <a:ext cx="1938771" cy="2906955"/>
          </a:xfrm>
          <a:prstGeom prst="roundRect">
            <a:avLst>
              <a:gd fmla="val 8322" name="adj"/>
            </a:avLst>
          </a:prstGeom>
          <a:noFill/>
          <a:ln>
            <a:noFill/>
          </a:ln>
          <a:effectLst>
            <a:outerShdw blurRad="271463" rotWithShape="0" algn="bl" dir="4380000" dist="57150">
              <a:srgbClr val="000000">
                <a:alpha val="33333"/>
              </a:srgbClr>
            </a:outerShdw>
          </a:effectLst>
        </p:spPr>
      </p:pic>
      <p:pic>
        <p:nvPicPr>
          <p:cNvPr id="2038" name="Google Shape;2038;g2523351e7b7_57_193"/>
          <p:cNvPicPr preferRelativeResize="0"/>
          <p:nvPr/>
        </p:nvPicPr>
        <p:blipFill rotWithShape="1">
          <a:blip r:embed="rId5">
            <a:alphaModFix/>
          </a:blip>
          <a:srcRect b="0" l="18" r="9" t="0"/>
          <a:stretch/>
        </p:blipFill>
        <p:spPr>
          <a:xfrm rot="416370">
            <a:off x="637394" y="1436630"/>
            <a:ext cx="2103107" cy="3152336"/>
          </a:xfrm>
          <a:prstGeom prst="roundRect">
            <a:avLst>
              <a:gd fmla="val 8322" name="adj"/>
            </a:avLst>
          </a:prstGeom>
          <a:noFill/>
          <a:ln>
            <a:noFill/>
          </a:ln>
          <a:effectLst>
            <a:outerShdw blurRad="271463" rotWithShape="0" algn="bl" dir="4380000" dist="57150">
              <a:srgbClr val="000000">
                <a:alpha val="33333"/>
              </a:srgbClr>
            </a:outerShdw>
          </a:effectLst>
        </p:spPr>
      </p:pic>
      <p:pic>
        <p:nvPicPr>
          <p:cNvPr id="2039" name="Google Shape;2039;g2523351e7b7_57_193"/>
          <p:cNvPicPr preferRelativeResize="0"/>
          <p:nvPr/>
        </p:nvPicPr>
        <p:blipFill rotWithShape="1">
          <a:blip r:embed="rId3">
            <a:alphaModFix/>
          </a:blip>
          <a:srcRect b="0" l="69" r="58" t="0"/>
          <a:stretch/>
        </p:blipFill>
        <p:spPr>
          <a:xfrm>
            <a:off x="3528809" y="620536"/>
            <a:ext cx="2021400" cy="3031200"/>
          </a:xfrm>
          <a:prstGeom prst="roundRect">
            <a:avLst>
              <a:gd fmla="val 8322" name="adj"/>
            </a:avLst>
          </a:prstGeom>
          <a:noFill/>
          <a:ln>
            <a:noFill/>
          </a:ln>
          <a:effectLst>
            <a:outerShdw blurRad="271463" rotWithShape="0" algn="bl" dir="4380000" dist="57150">
              <a:srgbClr val="000000">
                <a:alpha val="33333"/>
              </a:srgbClr>
            </a:outerShdw>
          </a:effectLst>
        </p:spPr>
      </p:pic>
      <p:pic>
        <p:nvPicPr>
          <p:cNvPr id="2040" name="Google Shape;2040;g2523351e7b7_57_193"/>
          <p:cNvPicPr preferRelativeResize="0"/>
          <p:nvPr/>
        </p:nvPicPr>
        <p:blipFill rotWithShape="1">
          <a:blip r:embed="rId6">
            <a:alphaModFix/>
          </a:blip>
          <a:srcRect b="49" l="0" r="0" t="49"/>
          <a:stretch/>
        </p:blipFill>
        <p:spPr>
          <a:xfrm rot="-223618">
            <a:off x="3932532" y="487162"/>
            <a:ext cx="2021475" cy="3031315"/>
          </a:xfrm>
          <a:prstGeom prst="roundRect">
            <a:avLst>
              <a:gd fmla="val 8322" name="adj"/>
            </a:avLst>
          </a:prstGeom>
          <a:noFill/>
          <a:ln>
            <a:noFill/>
          </a:ln>
          <a:effectLst>
            <a:outerShdw blurRad="271463" rotWithShape="0" algn="bl" dir="4380000" dist="57150">
              <a:srgbClr val="000000">
                <a:alpha val="33333"/>
              </a:srgbClr>
            </a:outerShdw>
          </a:effectLst>
        </p:spPr>
      </p:pic>
    </p:spTree>
  </p:cSld>
  <p:clrMapOvr>
    <a:masterClrMapping/>
  </p:clrMapOvr>
</p:sld>
</file>

<file path=ppt/slides/slide1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44" name="Shape 2044"/>
        <p:cNvGrpSpPr/>
        <p:nvPr/>
      </p:nvGrpSpPr>
      <p:grpSpPr>
        <a:xfrm>
          <a:off x="0" y="0"/>
          <a:ext cx="0" cy="0"/>
          <a:chOff x="0" y="0"/>
          <a:chExt cx="0" cy="0"/>
        </a:xfrm>
      </p:grpSpPr>
      <p:pic>
        <p:nvPicPr>
          <p:cNvPr id="2045" name="Google Shape;2045;g2523351e7b7_57_201"/>
          <p:cNvPicPr preferRelativeResize="0"/>
          <p:nvPr/>
        </p:nvPicPr>
        <p:blipFill rotWithShape="1">
          <a:blip r:embed="rId3">
            <a:alphaModFix/>
          </a:blip>
          <a:srcRect b="0" l="69" r="59" t="0"/>
          <a:stretch/>
        </p:blipFill>
        <p:spPr>
          <a:xfrm rot="415793">
            <a:off x="6635326" y="2219777"/>
            <a:ext cx="1496835" cy="2244508"/>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2046" name="Google Shape;2046;g2523351e7b7_57_201"/>
          <p:cNvPicPr preferRelativeResize="0"/>
          <p:nvPr/>
        </p:nvPicPr>
        <p:blipFill rotWithShape="1">
          <a:blip r:embed="rId4">
            <a:alphaModFix/>
          </a:blip>
          <a:srcRect b="0" l="0" r="0" t="0"/>
          <a:stretch/>
        </p:blipFill>
        <p:spPr>
          <a:xfrm>
            <a:off x="0" y="0"/>
            <a:ext cx="9144001" cy="1344825"/>
          </a:xfrm>
          <a:prstGeom prst="rect">
            <a:avLst/>
          </a:prstGeom>
          <a:noFill/>
          <a:ln>
            <a:noFill/>
          </a:ln>
        </p:spPr>
      </p:pic>
      <p:sp>
        <p:nvSpPr>
          <p:cNvPr id="2047" name="Google Shape;2047;g2523351e7b7_57_201"/>
          <p:cNvSpPr txBox="1"/>
          <p:nvPr/>
        </p:nvSpPr>
        <p:spPr>
          <a:xfrm>
            <a:off x="865375" y="835150"/>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None/>
            </a:pPr>
            <a:r>
              <a:rPr b="1" lang="lv-LV" sz="2400">
                <a:solidFill>
                  <a:srgbClr val="FFFFFF"/>
                </a:solidFill>
                <a:latin typeface="Raleway"/>
                <a:ea typeface="Raleway"/>
                <a:cs typeface="Raleway"/>
                <a:sym typeface="Raleway"/>
              </a:rPr>
              <a:t>Resolve the Situation</a:t>
            </a:r>
            <a:endParaRPr b="1" sz="2400">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None/>
            </a:pPr>
            <a:r>
              <a:t/>
            </a:r>
            <a:endParaRPr b="1" sz="2400">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None/>
            </a:pPr>
            <a:r>
              <a:t/>
            </a:r>
            <a:endParaRPr b="1" sz="2400">
              <a:solidFill>
                <a:srgbClr val="FFFFFF"/>
              </a:solidFill>
              <a:latin typeface="Raleway"/>
              <a:ea typeface="Raleway"/>
              <a:cs typeface="Raleway"/>
              <a:sym typeface="Raleway"/>
            </a:endParaRPr>
          </a:p>
          <a:p>
            <a:pPr indent="0" lvl="0" marL="0" marR="0" rtl="0" algn="l">
              <a:lnSpc>
                <a:spcPct val="85000"/>
              </a:lnSpc>
              <a:spcBef>
                <a:spcPts val="0"/>
              </a:spcBef>
              <a:spcAft>
                <a:spcPts val="0"/>
              </a:spcAft>
              <a:buNone/>
            </a:pPr>
            <a:r>
              <a:t/>
            </a:r>
            <a:endParaRPr b="1" sz="2500">
              <a:solidFill>
                <a:srgbClr val="FFFFFF"/>
              </a:solidFill>
              <a:latin typeface="Raleway"/>
              <a:ea typeface="Raleway"/>
              <a:cs typeface="Raleway"/>
              <a:sym typeface="Raleway"/>
            </a:endParaRPr>
          </a:p>
        </p:txBody>
      </p:sp>
      <p:sp>
        <p:nvSpPr>
          <p:cNvPr id="2048" name="Google Shape;2048;g2523351e7b7_57_201"/>
          <p:cNvSpPr txBox="1"/>
          <p:nvPr/>
        </p:nvSpPr>
        <p:spPr>
          <a:xfrm>
            <a:off x="865375" y="2151188"/>
            <a:ext cx="3254700" cy="16725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1000"/>
              </a:spcBef>
              <a:spcAft>
                <a:spcPts val="0"/>
              </a:spcAft>
              <a:buSzPts val="1500"/>
              <a:buNone/>
            </a:pPr>
            <a:r>
              <a:rPr lang="lv-LV" sz="1600">
                <a:solidFill>
                  <a:srgbClr val="2B3E85"/>
                </a:solidFill>
                <a:latin typeface="Raleway"/>
                <a:ea typeface="Raleway"/>
                <a:cs typeface="Raleway"/>
                <a:sym typeface="Raleway"/>
              </a:rPr>
              <a:t>Number of players – </a:t>
            </a:r>
            <a:r>
              <a:rPr b="1" lang="lv-LV" sz="1600">
                <a:solidFill>
                  <a:srgbClr val="2B3E85"/>
                </a:solidFill>
                <a:latin typeface="Raleway"/>
                <a:ea typeface="Raleway"/>
                <a:cs typeface="Raleway"/>
                <a:sym typeface="Raleway"/>
              </a:rPr>
              <a:t>2-6</a:t>
            </a:r>
            <a:endParaRPr sz="1600">
              <a:solidFill>
                <a:srgbClr val="2B3E85"/>
              </a:solidFill>
              <a:latin typeface="Raleway"/>
              <a:ea typeface="Raleway"/>
              <a:cs typeface="Raleway"/>
              <a:sym typeface="Raleway"/>
            </a:endParaRPr>
          </a:p>
          <a:p>
            <a:pPr indent="0" lvl="0" marL="0" rtl="0" algn="l">
              <a:lnSpc>
                <a:spcPct val="100000"/>
              </a:lnSpc>
              <a:spcBef>
                <a:spcPts val="1000"/>
              </a:spcBef>
              <a:spcAft>
                <a:spcPts val="0"/>
              </a:spcAft>
              <a:buSzPts val="1500"/>
              <a:buNone/>
            </a:pPr>
            <a:r>
              <a:rPr lang="lv-LV" sz="1600">
                <a:solidFill>
                  <a:srgbClr val="2B3E85"/>
                </a:solidFill>
                <a:latin typeface="Raleway"/>
                <a:ea typeface="Raleway"/>
                <a:cs typeface="Raleway"/>
                <a:sym typeface="Raleway"/>
              </a:rPr>
              <a:t>The leader of the game selects the situations to be discussed</a:t>
            </a:r>
            <a:endParaRPr sz="1600">
              <a:solidFill>
                <a:srgbClr val="2B3E85"/>
              </a:solidFill>
              <a:latin typeface="Raleway"/>
              <a:ea typeface="Raleway"/>
              <a:cs typeface="Raleway"/>
              <a:sym typeface="Raleway"/>
            </a:endParaRPr>
          </a:p>
          <a:p>
            <a:pPr indent="0" lvl="0" marL="0" rtl="0" algn="l">
              <a:lnSpc>
                <a:spcPct val="100000"/>
              </a:lnSpc>
              <a:spcBef>
                <a:spcPts val="1000"/>
              </a:spcBef>
              <a:spcAft>
                <a:spcPts val="0"/>
              </a:spcAft>
              <a:buSzPts val="1500"/>
              <a:buNone/>
            </a:pPr>
            <a:r>
              <a:rPr lang="lv-LV" sz="1600">
                <a:solidFill>
                  <a:srgbClr val="2B3E85"/>
                </a:solidFill>
                <a:latin typeface="Raleway"/>
                <a:ea typeface="Raleway"/>
                <a:cs typeface="Raleway"/>
                <a:sym typeface="Raleway"/>
              </a:rPr>
              <a:t>Each player receives 3 cards from each solution group</a:t>
            </a:r>
            <a:endParaRPr sz="1600">
              <a:solidFill>
                <a:srgbClr val="2B3E85"/>
              </a:solidFill>
              <a:latin typeface="Raleway"/>
              <a:ea typeface="Raleway"/>
              <a:cs typeface="Raleway"/>
              <a:sym typeface="Raleway"/>
            </a:endParaRPr>
          </a:p>
        </p:txBody>
      </p:sp>
      <p:sp>
        <p:nvSpPr>
          <p:cNvPr id="2049" name="Google Shape;2049;g2523351e7b7_57_201"/>
          <p:cNvSpPr txBox="1"/>
          <p:nvPr/>
        </p:nvSpPr>
        <p:spPr>
          <a:xfrm>
            <a:off x="865375" y="1652463"/>
            <a:ext cx="3376200" cy="585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lv-LV" sz="2600">
                <a:solidFill>
                  <a:srgbClr val="6689BA"/>
                </a:solidFill>
                <a:latin typeface="Raleway"/>
                <a:ea typeface="Raleway"/>
                <a:cs typeface="Raleway"/>
                <a:sym typeface="Raleway"/>
              </a:rPr>
              <a:t>Preparing</a:t>
            </a:r>
            <a:endParaRPr b="1" sz="2600">
              <a:solidFill>
                <a:srgbClr val="6689BA"/>
              </a:solidFill>
            </a:endParaRPr>
          </a:p>
        </p:txBody>
      </p:sp>
      <p:grpSp>
        <p:nvGrpSpPr>
          <p:cNvPr id="2050" name="Google Shape;2050;g2523351e7b7_57_201"/>
          <p:cNvGrpSpPr/>
          <p:nvPr/>
        </p:nvGrpSpPr>
        <p:grpSpPr>
          <a:xfrm>
            <a:off x="-674199" y="2410951"/>
            <a:ext cx="290375" cy="321600"/>
            <a:chOff x="534501" y="3018201"/>
            <a:chExt cx="290375" cy="321600"/>
          </a:xfrm>
        </p:grpSpPr>
        <p:sp>
          <p:nvSpPr>
            <p:cNvPr id="2051" name="Google Shape;2051;g2523351e7b7_57_20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2" name="Google Shape;2052;g2523351e7b7_57_20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2053" name="Google Shape;2053;g2523351e7b7_57_201"/>
          <p:cNvPicPr preferRelativeResize="0"/>
          <p:nvPr/>
        </p:nvPicPr>
        <p:blipFill rotWithShape="1">
          <a:blip r:embed="rId5">
            <a:alphaModFix/>
          </a:blip>
          <a:srcRect b="0" l="0" r="25947" t="0"/>
          <a:stretch/>
        </p:blipFill>
        <p:spPr>
          <a:xfrm>
            <a:off x="6294850" y="353100"/>
            <a:ext cx="2849149" cy="1591949"/>
          </a:xfrm>
          <a:prstGeom prst="rect">
            <a:avLst/>
          </a:prstGeom>
          <a:noFill/>
          <a:ln>
            <a:noFill/>
          </a:ln>
        </p:spPr>
      </p:pic>
      <p:pic>
        <p:nvPicPr>
          <p:cNvPr id="2054" name="Google Shape;2054;g2523351e7b7_57_201"/>
          <p:cNvPicPr preferRelativeResize="0"/>
          <p:nvPr/>
        </p:nvPicPr>
        <p:blipFill rotWithShape="1">
          <a:blip r:embed="rId6">
            <a:alphaModFix/>
          </a:blip>
          <a:srcRect b="0" l="69" r="79" t="0"/>
          <a:stretch/>
        </p:blipFill>
        <p:spPr>
          <a:xfrm>
            <a:off x="5836125" y="1936788"/>
            <a:ext cx="1497000" cy="224430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2055" name="Google Shape;2055;g2523351e7b7_57_201"/>
          <p:cNvPicPr preferRelativeResize="0"/>
          <p:nvPr/>
        </p:nvPicPr>
        <p:blipFill rotWithShape="1">
          <a:blip r:embed="rId7">
            <a:alphaModFix/>
          </a:blip>
          <a:srcRect b="0" l="69" r="59" t="0"/>
          <a:stretch/>
        </p:blipFill>
        <p:spPr>
          <a:xfrm>
            <a:off x="5203149" y="1820926"/>
            <a:ext cx="1497000" cy="224430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2056" name="Google Shape;2056;g2523351e7b7_57_201"/>
          <p:cNvPicPr preferRelativeResize="0"/>
          <p:nvPr/>
        </p:nvPicPr>
        <p:blipFill rotWithShape="1">
          <a:blip r:embed="rId3">
            <a:alphaModFix/>
          </a:blip>
          <a:srcRect b="0" l="69" r="59" t="0"/>
          <a:stretch/>
        </p:blipFill>
        <p:spPr>
          <a:xfrm rot="737379">
            <a:off x="6055878" y="2294053"/>
            <a:ext cx="1496801" cy="2244404"/>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2057" name="Google Shape;2057;g2523351e7b7_57_201"/>
          <p:cNvPicPr preferRelativeResize="0"/>
          <p:nvPr/>
        </p:nvPicPr>
        <p:blipFill rotWithShape="1">
          <a:blip r:embed="rId8">
            <a:alphaModFix/>
          </a:blip>
          <a:srcRect b="10" l="0" r="0" t="0"/>
          <a:stretch/>
        </p:blipFill>
        <p:spPr>
          <a:xfrm>
            <a:off x="5494705" y="2219885"/>
            <a:ext cx="1497000" cy="224430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2058" name="Google Shape;2058;g2523351e7b7_57_201"/>
          <p:cNvPicPr preferRelativeResize="0"/>
          <p:nvPr/>
        </p:nvPicPr>
        <p:blipFill rotWithShape="1">
          <a:blip r:embed="rId8">
            <a:alphaModFix/>
          </a:blip>
          <a:srcRect b="10" l="0" r="0" t="0"/>
          <a:stretch/>
        </p:blipFill>
        <p:spPr>
          <a:xfrm>
            <a:off x="4862025" y="2410946"/>
            <a:ext cx="1497000" cy="2244300"/>
          </a:xfrm>
          <a:prstGeom prst="roundRect">
            <a:avLst>
              <a:gd fmla="val 8322" name="adj"/>
            </a:avLst>
          </a:prstGeom>
          <a:noFill/>
          <a:ln>
            <a:noFill/>
          </a:ln>
          <a:effectLst>
            <a:outerShdw blurRad="271463" rotWithShape="0" algn="bl" dir="4380000" dist="57150">
              <a:srgbClr val="000000">
                <a:alpha val="33330"/>
              </a:srgbClr>
            </a:outerShdw>
          </a:effectLst>
        </p:spPr>
      </p:pic>
    </p:spTree>
  </p:cSld>
  <p:clrMapOvr>
    <a:masterClrMapping/>
  </p:clrMapOvr>
</p:sld>
</file>

<file path=ppt/slides/slide1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62" name="Shape 2062"/>
        <p:cNvGrpSpPr/>
        <p:nvPr/>
      </p:nvGrpSpPr>
      <p:grpSpPr>
        <a:xfrm>
          <a:off x="0" y="0"/>
          <a:ext cx="0" cy="0"/>
          <a:chOff x="0" y="0"/>
          <a:chExt cx="0" cy="0"/>
        </a:xfrm>
      </p:grpSpPr>
      <p:pic>
        <p:nvPicPr>
          <p:cNvPr id="2063" name="Google Shape;2063;g2523351e7b7_57_218"/>
          <p:cNvPicPr preferRelativeResize="0"/>
          <p:nvPr/>
        </p:nvPicPr>
        <p:blipFill rotWithShape="1">
          <a:blip r:embed="rId3">
            <a:alphaModFix/>
          </a:blip>
          <a:srcRect b="0" l="0" r="0" t="0"/>
          <a:stretch/>
        </p:blipFill>
        <p:spPr>
          <a:xfrm>
            <a:off x="0" y="0"/>
            <a:ext cx="9144001" cy="1344825"/>
          </a:xfrm>
          <a:prstGeom prst="rect">
            <a:avLst/>
          </a:prstGeom>
          <a:noFill/>
          <a:ln>
            <a:noFill/>
          </a:ln>
        </p:spPr>
      </p:pic>
      <p:sp>
        <p:nvSpPr>
          <p:cNvPr id="2064" name="Google Shape;2064;g2523351e7b7_57_218"/>
          <p:cNvSpPr txBox="1"/>
          <p:nvPr/>
        </p:nvSpPr>
        <p:spPr>
          <a:xfrm>
            <a:off x="865375" y="835150"/>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None/>
            </a:pPr>
            <a:r>
              <a:rPr b="1" lang="lv-LV" sz="2400">
                <a:solidFill>
                  <a:srgbClr val="FFFFFF"/>
                </a:solidFill>
                <a:latin typeface="Raleway"/>
                <a:ea typeface="Raleway"/>
                <a:cs typeface="Raleway"/>
                <a:sym typeface="Raleway"/>
              </a:rPr>
              <a:t>Resolve the Situation</a:t>
            </a:r>
            <a:endParaRPr b="1" sz="2400">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None/>
            </a:pPr>
            <a:r>
              <a:t/>
            </a:r>
            <a:endParaRPr b="1" sz="2400">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None/>
            </a:pPr>
            <a:r>
              <a:t/>
            </a:r>
            <a:endParaRPr b="1" sz="2400">
              <a:solidFill>
                <a:srgbClr val="FFFFFF"/>
              </a:solidFill>
              <a:latin typeface="Raleway"/>
              <a:ea typeface="Raleway"/>
              <a:cs typeface="Raleway"/>
              <a:sym typeface="Raleway"/>
            </a:endParaRPr>
          </a:p>
          <a:p>
            <a:pPr indent="0" lvl="0" marL="0" marR="0" rtl="0" algn="l">
              <a:lnSpc>
                <a:spcPct val="85000"/>
              </a:lnSpc>
              <a:spcBef>
                <a:spcPts val="0"/>
              </a:spcBef>
              <a:spcAft>
                <a:spcPts val="0"/>
              </a:spcAft>
              <a:buNone/>
            </a:pPr>
            <a:r>
              <a:t/>
            </a:r>
            <a:endParaRPr b="1" sz="2500">
              <a:solidFill>
                <a:srgbClr val="FFFFFF"/>
              </a:solidFill>
              <a:latin typeface="Raleway"/>
              <a:ea typeface="Raleway"/>
              <a:cs typeface="Raleway"/>
              <a:sym typeface="Raleway"/>
            </a:endParaRPr>
          </a:p>
        </p:txBody>
      </p:sp>
      <p:sp>
        <p:nvSpPr>
          <p:cNvPr id="2065" name="Google Shape;2065;g2523351e7b7_57_218"/>
          <p:cNvSpPr txBox="1"/>
          <p:nvPr/>
        </p:nvSpPr>
        <p:spPr>
          <a:xfrm>
            <a:off x="865375" y="2151200"/>
            <a:ext cx="4354800" cy="24114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1000"/>
              </a:spcBef>
              <a:spcAft>
                <a:spcPts val="0"/>
              </a:spcAft>
              <a:buSzPts val="1500"/>
              <a:buNone/>
            </a:pPr>
            <a:r>
              <a:rPr lang="lv-LV" sz="1600">
                <a:solidFill>
                  <a:srgbClr val="2B3E85"/>
                </a:solidFill>
                <a:latin typeface="Raleway"/>
                <a:ea typeface="Raleway"/>
                <a:cs typeface="Raleway"/>
                <a:sym typeface="Raleway"/>
              </a:rPr>
              <a:t>The game leader </a:t>
            </a:r>
            <a:r>
              <a:rPr b="1" lang="lv-LV" sz="1600">
                <a:solidFill>
                  <a:srgbClr val="2B3E85"/>
                </a:solidFill>
                <a:latin typeface="Raleway"/>
                <a:ea typeface="Raleway"/>
                <a:cs typeface="Raleway"/>
                <a:sym typeface="Raleway"/>
              </a:rPr>
              <a:t>reads the situation</a:t>
            </a:r>
            <a:r>
              <a:rPr lang="lv-LV" sz="1600">
                <a:solidFill>
                  <a:srgbClr val="2B3E85"/>
                </a:solidFill>
                <a:latin typeface="Raleway"/>
                <a:ea typeface="Raleway"/>
                <a:cs typeface="Raleway"/>
                <a:sym typeface="Raleway"/>
              </a:rPr>
              <a:t>, explaining it in more detail and, if necessary, modifying or supplementing it according </a:t>
            </a:r>
            <a:br>
              <a:rPr lang="lv-LV" sz="1600">
                <a:solidFill>
                  <a:srgbClr val="2B3E85"/>
                </a:solidFill>
                <a:latin typeface="Raleway"/>
                <a:ea typeface="Raleway"/>
                <a:cs typeface="Raleway"/>
                <a:sym typeface="Raleway"/>
              </a:rPr>
            </a:br>
            <a:r>
              <a:rPr lang="lv-LV" sz="1600">
                <a:solidFill>
                  <a:srgbClr val="2B3E85"/>
                </a:solidFill>
                <a:latin typeface="Raleway"/>
                <a:ea typeface="Raleway"/>
                <a:cs typeface="Raleway"/>
                <a:sym typeface="Raleway"/>
              </a:rPr>
              <a:t>to the situation of the organization</a:t>
            </a:r>
            <a:endParaRPr sz="1600">
              <a:solidFill>
                <a:srgbClr val="2B3E85"/>
              </a:solidFill>
              <a:latin typeface="Raleway"/>
              <a:ea typeface="Raleway"/>
              <a:cs typeface="Raleway"/>
              <a:sym typeface="Raleway"/>
            </a:endParaRPr>
          </a:p>
          <a:p>
            <a:pPr indent="0" lvl="0" marL="0" rtl="0" algn="l">
              <a:lnSpc>
                <a:spcPct val="100000"/>
              </a:lnSpc>
              <a:spcBef>
                <a:spcPts val="1000"/>
              </a:spcBef>
              <a:spcAft>
                <a:spcPts val="0"/>
              </a:spcAft>
              <a:buSzPts val="1500"/>
              <a:buNone/>
            </a:pPr>
            <a:r>
              <a:rPr lang="lv-LV" sz="1600">
                <a:solidFill>
                  <a:srgbClr val="2B3E85"/>
                </a:solidFill>
                <a:latin typeface="Raleway"/>
                <a:ea typeface="Raleway"/>
                <a:cs typeface="Raleway"/>
                <a:sym typeface="Raleway"/>
              </a:rPr>
              <a:t>Each player takes turns laying down one solution card, explaining how that card </a:t>
            </a:r>
            <a:br>
              <a:rPr lang="lv-LV" sz="1600">
                <a:solidFill>
                  <a:srgbClr val="2B3E85"/>
                </a:solidFill>
                <a:latin typeface="Raleway"/>
                <a:ea typeface="Raleway"/>
                <a:cs typeface="Raleway"/>
                <a:sym typeface="Raleway"/>
              </a:rPr>
            </a:br>
            <a:r>
              <a:rPr lang="lv-LV" sz="1600">
                <a:solidFill>
                  <a:srgbClr val="2B3E85"/>
                </a:solidFill>
                <a:latin typeface="Raleway"/>
                <a:ea typeface="Raleway"/>
                <a:cs typeface="Raleway"/>
                <a:sym typeface="Raleway"/>
              </a:rPr>
              <a:t>can help improve the situation.</a:t>
            </a:r>
            <a:endParaRPr sz="1600">
              <a:solidFill>
                <a:srgbClr val="2B3E85"/>
              </a:solidFill>
              <a:latin typeface="Raleway"/>
              <a:ea typeface="Raleway"/>
              <a:cs typeface="Raleway"/>
              <a:sym typeface="Raleway"/>
            </a:endParaRPr>
          </a:p>
          <a:p>
            <a:pPr indent="0" lvl="0" marL="0" rtl="0" algn="l">
              <a:lnSpc>
                <a:spcPct val="100000"/>
              </a:lnSpc>
              <a:spcBef>
                <a:spcPts val="1000"/>
              </a:spcBef>
              <a:spcAft>
                <a:spcPts val="0"/>
              </a:spcAft>
              <a:buSzPts val="1500"/>
              <a:buNone/>
            </a:pPr>
            <a:r>
              <a:t/>
            </a:r>
            <a:endParaRPr sz="1600">
              <a:solidFill>
                <a:srgbClr val="2B3E85"/>
              </a:solidFill>
              <a:latin typeface="Raleway"/>
              <a:ea typeface="Raleway"/>
              <a:cs typeface="Raleway"/>
              <a:sym typeface="Raleway"/>
            </a:endParaRPr>
          </a:p>
        </p:txBody>
      </p:sp>
      <p:sp>
        <p:nvSpPr>
          <p:cNvPr id="2066" name="Google Shape;2066;g2523351e7b7_57_218"/>
          <p:cNvSpPr txBox="1"/>
          <p:nvPr/>
        </p:nvSpPr>
        <p:spPr>
          <a:xfrm>
            <a:off x="865375" y="1652463"/>
            <a:ext cx="3376200" cy="585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lv-LV" sz="2600">
                <a:solidFill>
                  <a:srgbClr val="6689BA"/>
                </a:solidFill>
                <a:latin typeface="Raleway"/>
                <a:ea typeface="Raleway"/>
                <a:cs typeface="Raleway"/>
                <a:sym typeface="Raleway"/>
              </a:rPr>
              <a:t>P</a:t>
            </a:r>
            <a:r>
              <a:rPr b="1" lang="lv-LV" sz="2600">
                <a:solidFill>
                  <a:srgbClr val="6689BA"/>
                </a:solidFill>
                <a:latin typeface="Raleway"/>
                <a:ea typeface="Raleway"/>
                <a:cs typeface="Raleway"/>
                <a:sym typeface="Raleway"/>
              </a:rPr>
              <a:t>lay</a:t>
            </a:r>
            <a:endParaRPr b="1" sz="2600">
              <a:solidFill>
                <a:srgbClr val="6689BA"/>
              </a:solidFill>
            </a:endParaRPr>
          </a:p>
        </p:txBody>
      </p:sp>
      <p:grpSp>
        <p:nvGrpSpPr>
          <p:cNvPr id="2067" name="Google Shape;2067;g2523351e7b7_57_218"/>
          <p:cNvGrpSpPr/>
          <p:nvPr/>
        </p:nvGrpSpPr>
        <p:grpSpPr>
          <a:xfrm>
            <a:off x="-674199" y="2410951"/>
            <a:ext cx="290375" cy="321600"/>
            <a:chOff x="534501" y="3018201"/>
            <a:chExt cx="290375" cy="321600"/>
          </a:xfrm>
        </p:grpSpPr>
        <p:sp>
          <p:nvSpPr>
            <p:cNvPr id="2068" name="Google Shape;2068;g2523351e7b7_57_218"/>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9" name="Google Shape;2069;g2523351e7b7_57_218"/>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2070" name="Google Shape;2070;g2523351e7b7_57_218"/>
          <p:cNvPicPr preferRelativeResize="0"/>
          <p:nvPr/>
        </p:nvPicPr>
        <p:blipFill rotWithShape="1">
          <a:blip r:embed="rId4">
            <a:alphaModFix/>
          </a:blip>
          <a:srcRect b="0" l="0" r="25947" t="0"/>
          <a:stretch/>
        </p:blipFill>
        <p:spPr>
          <a:xfrm>
            <a:off x="6294850" y="353100"/>
            <a:ext cx="2849149" cy="1591949"/>
          </a:xfrm>
          <a:prstGeom prst="rect">
            <a:avLst/>
          </a:prstGeom>
          <a:noFill/>
          <a:ln>
            <a:noFill/>
          </a:ln>
        </p:spPr>
      </p:pic>
      <p:pic>
        <p:nvPicPr>
          <p:cNvPr id="2071" name="Google Shape;2071;g2523351e7b7_57_218"/>
          <p:cNvPicPr preferRelativeResize="0"/>
          <p:nvPr/>
        </p:nvPicPr>
        <p:blipFill rotWithShape="1">
          <a:blip r:embed="rId5">
            <a:alphaModFix/>
          </a:blip>
          <a:srcRect b="49" l="0" r="0" t="49"/>
          <a:stretch/>
        </p:blipFill>
        <p:spPr>
          <a:xfrm rot="444278">
            <a:off x="5623876" y="1829000"/>
            <a:ext cx="1494463" cy="2241099"/>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2072" name="Google Shape;2072;g2523351e7b7_57_218"/>
          <p:cNvPicPr preferRelativeResize="0"/>
          <p:nvPr/>
        </p:nvPicPr>
        <p:blipFill rotWithShape="1">
          <a:blip r:embed="rId6">
            <a:alphaModFix/>
          </a:blip>
          <a:srcRect b="0" l="29" r="29" t="0"/>
          <a:stretch/>
        </p:blipFill>
        <p:spPr>
          <a:xfrm rot="-132046">
            <a:off x="6996795" y="2437913"/>
            <a:ext cx="1445266" cy="2166994"/>
          </a:xfrm>
          <a:prstGeom prst="roundRect">
            <a:avLst>
              <a:gd fmla="val 8322" name="adj"/>
            </a:avLst>
          </a:prstGeom>
          <a:noFill/>
          <a:ln>
            <a:noFill/>
          </a:ln>
          <a:effectLst>
            <a:outerShdw blurRad="271463" rotWithShape="0" algn="bl" dir="4380000" dist="57150">
              <a:srgbClr val="000000">
                <a:alpha val="33330"/>
              </a:srgbClr>
            </a:outerShdw>
          </a:effectLst>
        </p:spPr>
      </p:pic>
    </p:spTree>
  </p:cSld>
  <p:clrMapOvr>
    <a:masterClrMapping/>
  </p:clrMapOvr>
</p:sld>
</file>

<file path=ppt/slides/slide1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76" name="Shape 2076"/>
        <p:cNvGrpSpPr/>
        <p:nvPr/>
      </p:nvGrpSpPr>
      <p:grpSpPr>
        <a:xfrm>
          <a:off x="0" y="0"/>
          <a:ext cx="0" cy="0"/>
          <a:chOff x="0" y="0"/>
          <a:chExt cx="0" cy="0"/>
        </a:xfrm>
      </p:grpSpPr>
      <p:pic>
        <p:nvPicPr>
          <p:cNvPr id="2077" name="Google Shape;2077;g2523351e7b7_57_231"/>
          <p:cNvPicPr preferRelativeResize="0"/>
          <p:nvPr/>
        </p:nvPicPr>
        <p:blipFill rotWithShape="1">
          <a:blip r:embed="rId3">
            <a:alphaModFix/>
          </a:blip>
          <a:srcRect b="0" l="0" r="0" t="0"/>
          <a:stretch/>
        </p:blipFill>
        <p:spPr>
          <a:xfrm>
            <a:off x="0" y="0"/>
            <a:ext cx="9144001" cy="1344825"/>
          </a:xfrm>
          <a:prstGeom prst="rect">
            <a:avLst/>
          </a:prstGeom>
          <a:noFill/>
          <a:ln>
            <a:noFill/>
          </a:ln>
        </p:spPr>
      </p:pic>
      <p:sp>
        <p:nvSpPr>
          <p:cNvPr id="2078" name="Google Shape;2078;g2523351e7b7_57_231"/>
          <p:cNvSpPr txBox="1"/>
          <p:nvPr/>
        </p:nvSpPr>
        <p:spPr>
          <a:xfrm>
            <a:off x="865375" y="835150"/>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None/>
            </a:pPr>
            <a:r>
              <a:rPr b="1" lang="lv-LV" sz="2400">
                <a:solidFill>
                  <a:srgbClr val="FFFFFF"/>
                </a:solidFill>
                <a:latin typeface="Raleway"/>
                <a:ea typeface="Raleway"/>
                <a:cs typeface="Raleway"/>
                <a:sym typeface="Raleway"/>
              </a:rPr>
              <a:t>Resolve the Situation</a:t>
            </a:r>
            <a:endParaRPr b="1" sz="2400">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None/>
            </a:pPr>
            <a:r>
              <a:t/>
            </a:r>
            <a:endParaRPr b="1" sz="2400">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None/>
            </a:pPr>
            <a:r>
              <a:t/>
            </a:r>
            <a:endParaRPr b="1" sz="2400">
              <a:solidFill>
                <a:srgbClr val="FFFFFF"/>
              </a:solidFill>
              <a:latin typeface="Raleway"/>
              <a:ea typeface="Raleway"/>
              <a:cs typeface="Raleway"/>
              <a:sym typeface="Raleway"/>
            </a:endParaRPr>
          </a:p>
          <a:p>
            <a:pPr indent="0" lvl="0" marL="0" marR="0" rtl="0" algn="l">
              <a:lnSpc>
                <a:spcPct val="85000"/>
              </a:lnSpc>
              <a:spcBef>
                <a:spcPts val="0"/>
              </a:spcBef>
              <a:spcAft>
                <a:spcPts val="0"/>
              </a:spcAft>
              <a:buNone/>
            </a:pPr>
            <a:r>
              <a:t/>
            </a:r>
            <a:endParaRPr b="1" sz="2500">
              <a:solidFill>
                <a:srgbClr val="FFFFFF"/>
              </a:solidFill>
              <a:latin typeface="Raleway"/>
              <a:ea typeface="Raleway"/>
              <a:cs typeface="Raleway"/>
              <a:sym typeface="Raleway"/>
            </a:endParaRPr>
          </a:p>
        </p:txBody>
      </p:sp>
      <p:sp>
        <p:nvSpPr>
          <p:cNvPr id="2079" name="Google Shape;2079;g2523351e7b7_57_231"/>
          <p:cNvSpPr txBox="1"/>
          <p:nvPr/>
        </p:nvSpPr>
        <p:spPr>
          <a:xfrm>
            <a:off x="865375" y="2151200"/>
            <a:ext cx="4060500" cy="20370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1000"/>
              </a:spcBef>
              <a:spcAft>
                <a:spcPts val="0"/>
              </a:spcAft>
              <a:buSzPts val="1500"/>
              <a:buNone/>
            </a:pPr>
            <a:r>
              <a:rPr lang="lv-LV" sz="1600">
                <a:solidFill>
                  <a:srgbClr val="2B3E85"/>
                </a:solidFill>
                <a:latin typeface="Raleway"/>
                <a:ea typeface="Raleway"/>
                <a:cs typeface="Raleway"/>
                <a:sym typeface="Raleway"/>
              </a:rPr>
              <a:t>The next player places his card, freely choosing where he thinks his solution should be and reads the entire sequence of solutions.</a:t>
            </a:r>
            <a:endParaRPr sz="1600">
              <a:solidFill>
                <a:srgbClr val="2B3E85"/>
              </a:solidFill>
              <a:latin typeface="Raleway"/>
              <a:ea typeface="Raleway"/>
              <a:cs typeface="Raleway"/>
              <a:sym typeface="Raleway"/>
            </a:endParaRPr>
          </a:p>
          <a:p>
            <a:pPr indent="0" lvl="0" marL="0" rtl="0" algn="l">
              <a:lnSpc>
                <a:spcPct val="100000"/>
              </a:lnSpc>
              <a:spcBef>
                <a:spcPts val="1000"/>
              </a:spcBef>
              <a:spcAft>
                <a:spcPts val="0"/>
              </a:spcAft>
              <a:buSzPts val="1500"/>
              <a:buNone/>
            </a:pPr>
            <a:r>
              <a:rPr lang="lv-LV" sz="1600">
                <a:solidFill>
                  <a:srgbClr val="2B3E85"/>
                </a:solidFill>
                <a:latin typeface="Raleway"/>
                <a:ea typeface="Raleway"/>
                <a:cs typeface="Raleway"/>
                <a:sym typeface="Raleway"/>
              </a:rPr>
              <a:t>The next player places his card in </a:t>
            </a:r>
            <a:br>
              <a:rPr lang="lv-LV" sz="1600">
                <a:solidFill>
                  <a:srgbClr val="2B3E85"/>
                </a:solidFill>
                <a:latin typeface="Raleway"/>
                <a:ea typeface="Raleway"/>
                <a:cs typeface="Raleway"/>
                <a:sym typeface="Raleway"/>
              </a:rPr>
            </a:br>
            <a:r>
              <a:rPr lang="lv-LV" sz="1600">
                <a:solidFill>
                  <a:srgbClr val="2B3E85"/>
                </a:solidFill>
                <a:latin typeface="Raleway"/>
                <a:ea typeface="Raleway"/>
                <a:cs typeface="Raleway"/>
                <a:sym typeface="Raleway"/>
              </a:rPr>
              <a:t>a place of his choice and reads the entire sequence of solutions.</a:t>
            </a:r>
            <a:endParaRPr sz="1600">
              <a:solidFill>
                <a:srgbClr val="2B3E85"/>
              </a:solidFill>
              <a:latin typeface="Raleway"/>
              <a:ea typeface="Raleway"/>
              <a:cs typeface="Raleway"/>
              <a:sym typeface="Raleway"/>
            </a:endParaRPr>
          </a:p>
        </p:txBody>
      </p:sp>
      <p:sp>
        <p:nvSpPr>
          <p:cNvPr id="2080" name="Google Shape;2080;g2523351e7b7_57_231"/>
          <p:cNvSpPr txBox="1"/>
          <p:nvPr/>
        </p:nvSpPr>
        <p:spPr>
          <a:xfrm>
            <a:off x="865375" y="1652463"/>
            <a:ext cx="3376200" cy="585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lv-LV" sz="2600">
                <a:solidFill>
                  <a:srgbClr val="6689BA"/>
                </a:solidFill>
                <a:latin typeface="Raleway"/>
                <a:ea typeface="Raleway"/>
                <a:cs typeface="Raleway"/>
                <a:sym typeface="Raleway"/>
              </a:rPr>
              <a:t>Play</a:t>
            </a:r>
            <a:endParaRPr b="1" sz="2600">
              <a:solidFill>
                <a:srgbClr val="6689BA"/>
              </a:solidFill>
            </a:endParaRPr>
          </a:p>
        </p:txBody>
      </p:sp>
      <p:grpSp>
        <p:nvGrpSpPr>
          <p:cNvPr id="2081" name="Google Shape;2081;g2523351e7b7_57_231"/>
          <p:cNvGrpSpPr/>
          <p:nvPr/>
        </p:nvGrpSpPr>
        <p:grpSpPr>
          <a:xfrm>
            <a:off x="-674199" y="2410951"/>
            <a:ext cx="290375" cy="321600"/>
            <a:chOff x="534501" y="3018201"/>
            <a:chExt cx="290375" cy="321600"/>
          </a:xfrm>
        </p:grpSpPr>
        <p:sp>
          <p:nvSpPr>
            <p:cNvPr id="2082" name="Google Shape;2082;g2523351e7b7_57_23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3" name="Google Shape;2083;g2523351e7b7_57_23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2084" name="Google Shape;2084;g2523351e7b7_57_231"/>
          <p:cNvPicPr preferRelativeResize="0"/>
          <p:nvPr/>
        </p:nvPicPr>
        <p:blipFill rotWithShape="1">
          <a:blip r:embed="rId4">
            <a:alphaModFix/>
          </a:blip>
          <a:srcRect b="0" l="0" r="25947" t="0"/>
          <a:stretch/>
        </p:blipFill>
        <p:spPr>
          <a:xfrm>
            <a:off x="6294850" y="353100"/>
            <a:ext cx="2849149" cy="1591949"/>
          </a:xfrm>
          <a:prstGeom prst="rect">
            <a:avLst/>
          </a:prstGeom>
          <a:noFill/>
          <a:ln>
            <a:noFill/>
          </a:ln>
        </p:spPr>
      </p:pic>
      <p:pic>
        <p:nvPicPr>
          <p:cNvPr id="2085" name="Google Shape;2085;g2523351e7b7_57_231"/>
          <p:cNvPicPr preferRelativeResize="0"/>
          <p:nvPr/>
        </p:nvPicPr>
        <p:blipFill rotWithShape="1">
          <a:blip r:embed="rId5">
            <a:alphaModFix/>
          </a:blip>
          <a:srcRect b="49" l="0" r="0" t="49"/>
          <a:stretch/>
        </p:blipFill>
        <p:spPr>
          <a:xfrm>
            <a:off x="6228505" y="1767634"/>
            <a:ext cx="1307700" cy="196140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2086" name="Google Shape;2086;g2523351e7b7_57_231"/>
          <p:cNvPicPr preferRelativeResize="0"/>
          <p:nvPr/>
        </p:nvPicPr>
        <p:blipFill rotWithShape="1">
          <a:blip r:embed="rId6">
            <a:alphaModFix/>
          </a:blip>
          <a:srcRect b="0" l="29" r="29" t="0"/>
          <a:stretch/>
        </p:blipFill>
        <p:spPr>
          <a:xfrm rot="-132125">
            <a:off x="7238098" y="2226771"/>
            <a:ext cx="1264834" cy="189649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2087" name="Google Shape;2087;g2523351e7b7_57_231"/>
          <p:cNvPicPr preferRelativeResize="0"/>
          <p:nvPr/>
        </p:nvPicPr>
        <p:blipFill rotWithShape="1">
          <a:blip r:embed="rId7">
            <a:alphaModFix/>
          </a:blip>
          <a:srcRect b="0" l="19" r="9" t="0"/>
          <a:stretch/>
        </p:blipFill>
        <p:spPr>
          <a:xfrm rot="-677291">
            <a:off x="5435032" y="2835924"/>
            <a:ext cx="1239886" cy="1858475"/>
          </a:xfrm>
          <a:prstGeom prst="roundRect">
            <a:avLst>
              <a:gd fmla="val 8322" name="adj"/>
            </a:avLst>
          </a:prstGeom>
          <a:noFill/>
          <a:ln>
            <a:noFill/>
          </a:ln>
          <a:effectLst>
            <a:outerShdw blurRad="271463" rotWithShape="0" algn="bl" dir="4380000" dist="57150">
              <a:srgbClr val="000000">
                <a:alpha val="33330"/>
              </a:srgbClr>
            </a:outerShdw>
          </a:effectLst>
        </p:spPr>
      </p:pic>
    </p:spTree>
  </p:cSld>
  <p:clrMapOvr>
    <a:masterClrMapping/>
  </p:clrMapOvr>
</p:sld>
</file>

<file path=ppt/slides/slide1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91" name="Shape 2091"/>
        <p:cNvGrpSpPr/>
        <p:nvPr/>
      </p:nvGrpSpPr>
      <p:grpSpPr>
        <a:xfrm>
          <a:off x="0" y="0"/>
          <a:ext cx="0" cy="0"/>
          <a:chOff x="0" y="0"/>
          <a:chExt cx="0" cy="0"/>
        </a:xfrm>
      </p:grpSpPr>
      <p:pic>
        <p:nvPicPr>
          <p:cNvPr id="2092" name="Google Shape;2092;g2523351e7b7_57_245"/>
          <p:cNvPicPr preferRelativeResize="0"/>
          <p:nvPr/>
        </p:nvPicPr>
        <p:blipFill rotWithShape="1">
          <a:blip r:embed="rId3">
            <a:alphaModFix/>
          </a:blip>
          <a:srcRect b="0" l="0" r="0" t="0"/>
          <a:stretch/>
        </p:blipFill>
        <p:spPr>
          <a:xfrm>
            <a:off x="0" y="0"/>
            <a:ext cx="9144001" cy="1081350"/>
          </a:xfrm>
          <a:prstGeom prst="rect">
            <a:avLst/>
          </a:prstGeom>
          <a:noFill/>
          <a:ln>
            <a:noFill/>
          </a:ln>
        </p:spPr>
      </p:pic>
      <p:sp>
        <p:nvSpPr>
          <p:cNvPr id="2093" name="Google Shape;2093;g2523351e7b7_57_245"/>
          <p:cNvSpPr txBox="1"/>
          <p:nvPr/>
        </p:nvSpPr>
        <p:spPr>
          <a:xfrm>
            <a:off x="865375" y="571675"/>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None/>
            </a:pPr>
            <a:r>
              <a:rPr b="1" lang="lv-LV" sz="2400">
                <a:solidFill>
                  <a:srgbClr val="FFFFFF"/>
                </a:solidFill>
                <a:latin typeface="Raleway"/>
                <a:ea typeface="Raleway"/>
                <a:cs typeface="Raleway"/>
                <a:sym typeface="Raleway"/>
              </a:rPr>
              <a:t>Resolve the Situation</a:t>
            </a:r>
            <a:endParaRPr b="1" sz="2400">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None/>
            </a:pPr>
            <a:r>
              <a:t/>
            </a:r>
            <a:endParaRPr b="1" sz="2400">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None/>
            </a:pPr>
            <a:r>
              <a:t/>
            </a:r>
            <a:endParaRPr b="1" sz="2400">
              <a:solidFill>
                <a:srgbClr val="FFFFFF"/>
              </a:solidFill>
              <a:latin typeface="Raleway"/>
              <a:ea typeface="Raleway"/>
              <a:cs typeface="Raleway"/>
              <a:sym typeface="Raleway"/>
            </a:endParaRPr>
          </a:p>
          <a:p>
            <a:pPr indent="0" lvl="0" marL="0" marR="0" rtl="0" algn="l">
              <a:lnSpc>
                <a:spcPct val="85000"/>
              </a:lnSpc>
              <a:spcBef>
                <a:spcPts val="0"/>
              </a:spcBef>
              <a:spcAft>
                <a:spcPts val="0"/>
              </a:spcAft>
              <a:buNone/>
            </a:pPr>
            <a:r>
              <a:t/>
            </a:r>
            <a:endParaRPr b="1" sz="2500">
              <a:solidFill>
                <a:srgbClr val="FFFFFF"/>
              </a:solidFill>
              <a:latin typeface="Raleway"/>
              <a:ea typeface="Raleway"/>
              <a:cs typeface="Raleway"/>
              <a:sym typeface="Raleway"/>
            </a:endParaRPr>
          </a:p>
        </p:txBody>
      </p:sp>
      <p:sp>
        <p:nvSpPr>
          <p:cNvPr id="2094" name="Google Shape;2094;g2523351e7b7_57_245"/>
          <p:cNvSpPr txBox="1"/>
          <p:nvPr/>
        </p:nvSpPr>
        <p:spPr>
          <a:xfrm>
            <a:off x="865375" y="1811525"/>
            <a:ext cx="3804600" cy="26577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1000"/>
              </a:spcBef>
              <a:spcAft>
                <a:spcPts val="0"/>
              </a:spcAft>
              <a:buSzPts val="1500"/>
              <a:buNone/>
            </a:pPr>
            <a:r>
              <a:rPr lang="lv-LV" sz="1600">
                <a:solidFill>
                  <a:srgbClr val="2B3E85"/>
                </a:solidFill>
                <a:latin typeface="Raleway"/>
                <a:ea typeface="Raleway"/>
                <a:cs typeface="Raleway"/>
                <a:sym typeface="Raleway"/>
              </a:rPr>
              <a:t>Game participants deploy solutions </a:t>
            </a:r>
            <a:br>
              <a:rPr lang="lv-LV" sz="1600">
                <a:solidFill>
                  <a:srgbClr val="2B3E85"/>
                </a:solidFill>
                <a:latin typeface="Raleway"/>
                <a:ea typeface="Raleway"/>
                <a:cs typeface="Raleway"/>
                <a:sym typeface="Raleway"/>
              </a:rPr>
            </a:br>
            <a:r>
              <a:rPr lang="lv-LV" sz="1600">
                <a:solidFill>
                  <a:srgbClr val="2B3E85"/>
                </a:solidFill>
                <a:latin typeface="Raleway"/>
                <a:ea typeface="Raleway"/>
                <a:cs typeface="Raleway"/>
                <a:sym typeface="Raleway"/>
              </a:rPr>
              <a:t>as long as the group agrees that the specific situation has been resolved.</a:t>
            </a:r>
            <a:endParaRPr sz="1600">
              <a:solidFill>
                <a:srgbClr val="2B3E85"/>
              </a:solidFill>
              <a:latin typeface="Raleway"/>
              <a:ea typeface="Raleway"/>
              <a:cs typeface="Raleway"/>
              <a:sym typeface="Raleway"/>
            </a:endParaRPr>
          </a:p>
          <a:p>
            <a:pPr indent="0" lvl="0" marL="0" rtl="0" algn="l">
              <a:lnSpc>
                <a:spcPct val="100000"/>
              </a:lnSpc>
              <a:spcBef>
                <a:spcPts val="1000"/>
              </a:spcBef>
              <a:spcAft>
                <a:spcPts val="0"/>
              </a:spcAft>
              <a:buSzPts val="1500"/>
              <a:buNone/>
            </a:pPr>
            <a:r>
              <a:rPr lang="lv-LV" sz="1600">
                <a:solidFill>
                  <a:srgbClr val="2B3E85"/>
                </a:solidFill>
                <a:latin typeface="Raleway"/>
                <a:ea typeface="Raleway"/>
                <a:cs typeface="Raleway"/>
                <a:sym typeface="Raleway"/>
              </a:rPr>
              <a:t>If the solution chain is very long, </a:t>
            </a:r>
            <a:br>
              <a:rPr lang="lv-LV" sz="1600">
                <a:solidFill>
                  <a:srgbClr val="2B3E85"/>
                </a:solidFill>
                <a:latin typeface="Raleway"/>
                <a:ea typeface="Raleway"/>
                <a:cs typeface="Raleway"/>
                <a:sym typeface="Raleway"/>
              </a:rPr>
            </a:br>
            <a:r>
              <a:rPr lang="lv-LV" sz="1600">
                <a:solidFill>
                  <a:srgbClr val="2B3E85"/>
                </a:solidFill>
                <a:latin typeface="Raleway"/>
                <a:ea typeface="Raleway"/>
                <a:cs typeface="Raleway"/>
                <a:sym typeface="Raleway"/>
              </a:rPr>
              <a:t>it can be grouped.</a:t>
            </a:r>
            <a:endParaRPr sz="1600">
              <a:solidFill>
                <a:srgbClr val="2B3E85"/>
              </a:solidFill>
              <a:latin typeface="Raleway"/>
              <a:ea typeface="Raleway"/>
              <a:cs typeface="Raleway"/>
              <a:sym typeface="Raleway"/>
            </a:endParaRPr>
          </a:p>
          <a:p>
            <a:pPr indent="0" lvl="0" marL="0" rtl="0" algn="l">
              <a:lnSpc>
                <a:spcPct val="100000"/>
              </a:lnSpc>
              <a:spcBef>
                <a:spcPts val="1000"/>
              </a:spcBef>
              <a:spcAft>
                <a:spcPts val="0"/>
              </a:spcAft>
              <a:buSzPts val="1500"/>
              <a:buNone/>
            </a:pPr>
            <a:r>
              <a:rPr lang="lv-LV" sz="1600">
                <a:solidFill>
                  <a:srgbClr val="2B3E85"/>
                </a:solidFill>
                <a:latin typeface="Raleway"/>
                <a:ea typeface="Raleway"/>
                <a:cs typeface="Raleway"/>
                <a:sym typeface="Raleway"/>
              </a:rPr>
              <a:t>The game has no winner, </a:t>
            </a:r>
            <a:r>
              <a:rPr b="1" lang="lv-LV" sz="1600">
                <a:solidFill>
                  <a:srgbClr val="2B3E85"/>
                </a:solidFill>
                <a:latin typeface="Raleway"/>
                <a:ea typeface="Raleway"/>
                <a:cs typeface="Raleway"/>
                <a:sym typeface="Raleway"/>
              </a:rPr>
              <a:t>the purpose of the game is to initiate a discussion</a:t>
            </a:r>
            <a:r>
              <a:rPr lang="lv-LV" sz="1600">
                <a:solidFill>
                  <a:srgbClr val="2B3E85"/>
                </a:solidFill>
                <a:latin typeface="Raleway"/>
                <a:ea typeface="Raleway"/>
                <a:cs typeface="Raleway"/>
                <a:sym typeface="Raleway"/>
              </a:rPr>
              <a:t> and show different possible solutions, groups of solutions and combinations.</a:t>
            </a:r>
            <a:endParaRPr sz="1600">
              <a:solidFill>
                <a:srgbClr val="2B3E85"/>
              </a:solidFill>
              <a:latin typeface="Raleway"/>
              <a:ea typeface="Raleway"/>
              <a:cs typeface="Raleway"/>
              <a:sym typeface="Raleway"/>
            </a:endParaRPr>
          </a:p>
        </p:txBody>
      </p:sp>
      <p:sp>
        <p:nvSpPr>
          <p:cNvPr id="2095" name="Google Shape;2095;g2523351e7b7_57_245"/>
          <p:cNvSpPr txBox="1"/>
          <p:nvPr/>
        </p:nvSpPr>
        <p:spPr>
          <a:xfrm>
            <a:off x="865375" y="1312788"/>
            <a:ext cx="3376200" cy="585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lv-LV" sz="2600">
                <a:solidFill>
                  <a:srgbClr val="6689BA"/>
                </a:solidFill>
                <a:latin typeface="Raleway"/>
                <a:ea typeface="Raleway"/>
                <a:cs typeface="Raleway"/>
                <a:sym typeface="Raleway"/>
              </a:rPr>
              <a:t>Closing</a:t>
            </a:r>
            <a:endParaRPr b="1" sz="2600">
              <a:solidFill>
                <a:srgbClr val="6689BA"/>
              </a:solidFill>
            </a:endParaRPr>
          </a:p>
        </p:txBody>
      </p:sp>
      <p:grpSp>
        <p:nvGrpSpPr>
          <p:cNvPr id="2096" name="Google Shape;2096;g2523351e7b7_57_245"/>
          <p:cNvGrpSpPr/>
          <p:nvPr/>
        </p:nvGrpSpPr>
        <p:grpSpPr>
          <a:xfrm>
            <a:off x="575001" y="3414176"/>
            <a:ext cx="290375" cy="321600"/>
            <a:chOff x="534501" y="3018201"/>
            <a:chExt cx="290375" cy="321600"/>
          </a:xfrm>
        </p:grpSpPr>
        <p:sp>
          <p:nvSpPr>
            <p:cNvPr id="2097" name="Google Shape;2097;g2523351e7b7_57_245"/>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8" name="Google Shape;2098;g2523351e7b7_57_245"/>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99" name="Google Shape;2099;g2523351e7b7_57_245"/>
          <p:cNvSpPr/>
          <p:nvPr/>
        </p:nvSpPr>
        <p:spPr>
          <a:xfrm>
            <a:off x="5951169" y="2359102"/>
            <a:ext cx="2302800" cy="1990200"/>
          </a:xfrm>
          <a:prstGeom prst="wedgeEllipseCallout">
            <a:avLst>
              <a:gd fmla="val -34446" name="adj1"/>
              <a:gd fmla="val 55960" name="adj2"/>
            </a:avLst>
          </a:prstGeom>
          <a:solidFill>
            <a:srgbClr val="6689BA">
              <a:alpha val="471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0" name="Google Shape;2100;g2523351e7b7_57_245"/>
          <p:cNvSpPr/>
          <p:nvPr/>
        </p:nvSpPr>
        <p:spPr>
          <a:xfrm>
            <a:off x="5555687" y="1631464"/>
            <a:ext cx="1277400" cy="1196400"/>
          </a:xfrm>
          <a:prstGeom prst="wedgeEllipseCallout">
            <a:avLst>
              <a:gd fmla="val 37986" name="adj1"/>
              <a:gd fmla="val 54670" name="adj2"/>
            </a:avLst>
          </a:prstGeom>
          <a:solidFill>
            <a:srgbClr val="6689BA">
              <a:alpha val="257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1" name="Google Shape;2101;g2523351e7b7_57_245"/>
          <p:cNvSpPr/>
          <p:nvPr/>
        </p:nvSpPr>
        <p:spPr>
          <a:xfrm>
            <a:off x="5511200" y="1687279"/>
            <a:ext cx="1277400" cy="1196400"/>
          </a:xfrm>
          <a:prstGeom prst="wedgeEllipseCallout">
            <a:avLst>
              <a:gd fmla="val 37986" name="adj1"/>
              <a:gd fmla="val 5467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2" name="Google Shape;2102;g2523351e7b7_57_245"/>
          <p:cNvSpPr/>
          <p:nvPr/>
        </p:nvSpPr>
        <p:spPr>
          <a:xfrm rot="449596">
            <a:off x="5950247" y="2313107"/>
            <a:ext cx="2252133" cy="1988907"/>
          </a:xfrm>
          <a:prstGeom prst="wedgeEllipseCallout">
            <a:avLst>
              <a:gd fmla="val -34446" name="adj1"/>
              <a:gd fmla="val 5596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103" name="Google Shape;2103;g2523351e7b7_57_245"/>
          <p:cNvPicPr preferRelativeResize="0"/>
          <p:nvPr/>
        </p:nvPicPr>
        <p:blipFill rotWithShape="1">
          <a:blip r:embed="rId4">
            <a:alphaModFix/>
          </a:blip>
          <a:srcRect b="0" l="0" r="31082" t="0"/>
          <a:stretch/>
        </p:blipFill>
        <p:spPr>
          <a:xfrm rot="10800000">
            <a:off x="7016480" y="3388057"/>
            <a:ext cx="2127520" cy="134819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5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pic>
        <p:nvPicPr>
          <p:cNvPr id="328" name="Google Shape;328;p58"/>
          <p:cNvPicPr preferRelativeResize="0"/>
          <p:nvPr/>
        </p:nvPicPr>
        <p:blipFill rotWithShape="1">
          <a:blip r:embed="rId3">
            <a:alphaModFix/>
          </a:blip>
          <a:srcRect b="0" l="0" r="0" t="0"/>
          <a:stretch/>
        </p:blipFill>
        <p:spPr>
          <a:xfrm>
            <a:off x="0" y="0"/>
            <a:ext cx="9144001" cy="1465150"/>
          </a:xfrm>
          <a:prstGeom prst="rect">
            <a:avLst/>
          </a:prstGeom>
          <a:noFill/>
          <a:ln>
            <a:noFill/>
          </a:ln>
        </p:spPr>
      </p:pic>
      <p:sp>
        <p:nvSpPr>
          <p:cNvPr id="329" name="Google Shape;329;p58"/>
          <p:cNvSpPr txBox="1"/>
          <p:nvPr/>
        </p:nvSpPr>
        <p:spPr>
          <a:xfrm>
            <a:off x="1107500" y="819125"/>
            <a:ext cx="7922100" cy="64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i="0" lang="lv-LV" sz="2800" u="none" cap="none" strike="noStrike">
                <a:solidFill>
                  <a:srgbClr val="FFFFFF"/>
                </a:solidFill>
                <a:latin typeface="Raleway"/>
                <a:ea typeface="Raleway"/>
                <a:cs typeface="Raleway"/>
                <a:sym typeface="Raleway"/>
              </a:rPr>
              <a:t>Understanding Your Audience</a:t>
            </a:r>
            <a:endParaRPr/>
          </a:p>
          <a:p>
            <a:pPr indent="0" lvl="0" marL="0" marR="0" rtl="0" algn="l">
              <a:lnSpc>
                <a:spcPct val="100000"/>
              </a:lnSpc>
              <a:spcBef>
                <a:spcPts val="0"/>
              </a:spcBef>
              <a:spcAft>
                <a:spcPts val="0"/>
              </a:spcAft>
              <a:buNone/>
            </a:pPr>
            <a:r>
              <a:t/>
            </a:r>
            <a:endParaRPr b="1" i="0" sz="2800" u="none" cap="none" strike="noStrike">
              <a:solidFill>
                <a:srgbClr val="FFFFFF"/>
              </a:solidFill>
              <a:latin typeface="Raleway"/>
              <a:ea typeface="Raleway"/>
              <a:cs typeface="Raleway"/>
              <a:sym typeface="Raleway"/>
            </a:endParaRPr>
          </a:p>
        </p:txBody>
      </p:sp>
      <p:sp>
        <p:nvSpPr>
          <p:cNvPr id="330" name="Google Shape;330;p58"/>
          <p:cNvSpPr txBox="1"/>
          <p:nvPr/>
        </p:nvSpPr>
        <p:spPr>
          <a:xfrm>
            <a:off x="949625" y="1702450"/>
            <a:ext cx="6748500" cy="3336300"/>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None/>
            </a:pPr>
            <a:r>
              <a:rPr b="1" i="0" lang="lv-LV" sz="1500" u="none" cap="none" strike="noStrike">
                <a:solidFill>
                  <a:srgbClr val="000000"/>
                </a:solidFill>
                <a:latin typeface="Raleway"/>
                <a:ea typeface="Raleway"/>
                <a:cs typeface="Raleway"/>
                <a:sym typeface="Raleway"/>
              </a:rPr>
              <a:t>Get to know your audience. </a:t>
            </a:r>
            <a:r>
              <a:rPr b="0" i="0" lang="lv-LV" sz="1500" u="none" cap="none" strike="noStrike">
                <a:solidFill>
                  <a:srgbClr val="000000"/>
                </a:solidFill>
                <a:latin typeface="Raleway"/>
                <a:ea typeface="Raleway"/>
                <a:cs typeface="Raleway"/>
                <a:sym typeface="Raleway"/>
              </a:rPr>
              <a:t>Research the HORECA sector they're part of, understanding the common challenges they face concerning occupational violence.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None/>
            </a:pPr>
            <a:r>
              <a:t/>
            </a:r>
            <a:endParaRPr sz="1500">
              <a:latin typeface="Raleway"/>
              <a:ea typeface="Raleway"/>
              <a:cs typeface="Raleway"/>
              <a:sym typeface="Raleway"/>
            </a:endParaRPr>
          </a:p>
          <a:p>
            <a:pPr indent="0" lvl="0" marL="133350" marR="0" rtl="0" algn="l">
              <a:lnSpc>
                <a:spcPct val="115000"/>
              </a:lnSpc>
              <a:spcBef>
                <a:spcPts val="0"/>
              </a:spcBef>
              <a:spcAft>
                <a:spcPts val="0"/>
              </a:spcAft>
              <a:buNone/>
            </a:pPr>
            <a:r>
              <a:rPr b="0" i="0" lang="lv-LV" sz="1500" u="none" cap="none" strike="noStrike">
                <a:solidFill>
                  <a:srgbClr val="000000"/>
                </a:solidFill>
                <a:latin typeface="Raleway"/>
                <a:ea typeface="Raleway"/>
                <a:cs typeface="Raleway"/>
                <a:sym typeface="Raleway"/>
              </a:rPr>
              <a:t>Understanding their perspective will enable you to relate the game scenarios to their real-life experiences, enhancing the learning process.</a:t>
            </a:r>
            <a:endParaRPr/>
          </a:p>
          <a:p>
            <a:pPr indent="0" lvl="0" marL="133350" marR="0" rtl="0" algn="l">
              <a:lnSpc>
                <a:spcPct val="115000"/>
              </a:lnSpc>
              <a:spcBef>
                <a:spcPts val="0"/>
              </a:spcBef>
              <a:spcAft>
                <a:spcPts val="0"/>
              </a:spcAft>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None/>
            </a:pPr>
            <a:r>
              <a:rPr b="0" i="0" lang="lv-LV" sz="1500" u="none" cap="none" strike="noStrike">
                <a:solidFill>
                  <a:srgbClr val="000000"/>
                </a:solidFill>
                <a:latin typeface="Raleway"/>
                <a:ea typeface="Raleway"/>
                <a:cs typeface="Raleway"/>
                <a:sym typeface="Raleway"/>
              </a:rPr>
              <a:t>Before delivering the training using the "Recognize and Act" board game, there are several things you should know about your trainees to tailor your approach and facilitate the most effective learning experience:</a:t>
            </a:r>
            <a:endParaRPr/>
          </a:p>
          <a:p>
            <a:pPr indent="0" lvl="0" marL="133350" marR="0" rtl="0" algn="l">
              <a:lnSpc>
                <a:spcPct val="115000"/>
              </a:lnSpc>
              <a:spcBef>
                <a:spcPts val="0"/>
              </a:spcBef>
              <a:spcAft>
                <a:spcPts val="0"/>
              </a:spcAft>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None/>
            </a:pPr>
            <a:r>
              <a:t/>
            </a:r>
            <a:endParaRPr b="0" i="0" sz="1500" u="none" cap="none" strike="noStrike">
              <a:solidFill>
                <a:srgbClr val="000000"/>
              </a:solidFill>
              <a:latin typeface="Raleway"/>
              <a:ea typeface="Raleway"/>
              <a:cs typeface="Raleway"/>
              <a:sym typeface="Raleway"/>
            </a:endParaRPr>
          </a:p>
        </p:txBody>
      </p:sp>
      <p:grpSp>
        <p:nvGrpSpPr>
          <p:cNvPr id="331" name="Google Shape;331;p58"/>
          <p:cNvGrpSpPr/>
          <p:nvPr/>
        </p:nvGrpSpPr>
        <p:grpSpPr>
          <a:xfrm>
            <a:off x="751351" y="2867588"/>
            <a:ext cx="290375" cy="321600"/>
            <a:chOff x="534501" y="3018201"/>
            <a:chExt cx="290375" cy="321600"/>
          </a:xfrm>
        </p:grpSpPr>
        <p:sp>
          <p:nvSpPr>
            <p:cNvPr id="332" name="Google Shape;332;p58"/>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58"/>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334" name="Google Shape;334;p58"/>
          <p:cNvPicPr preferRelativeResize="0"/>
          <p:nvPr/>
        </p:nvPicPr>
        <p:blipFill rotWithShape="1">
          <a:blip r:embed="rId4">
            <a:alphaModFix/>
          </a:blip>
          <a:srcRect b="0" l="0" r="0" t="21017"/>
          <a:stretch/>
        </p:blipFill>
        <p:spPr>
          <a:xfrm>
            <a:off x="6723825" y="0"/>
            <a:ext cx="2420176" cy="790900"/>
          </a:xfrm>
          <a:prstGeom prst="rect">
            <a:avLst/>
          </a:prstGeom>
          <a:noFill/>
          <a:ln>
            <a:noFill/>
          </a:ln>
        </p:spPr>
      </p:pic>
    </p:spTree>
  </p:cSld>
  <p:clrMapOvr>
    <a:masterClrMapping/>
  </p:clrMapOvr>
</p:sld>
</file>

<file path=ppt/slides/slide1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7" name="Shape 2107"/>
        <p:cNvGrpSpPr/>
        <p:nvPr/>
      </p:nvGrpSpPr>
      <p:grpSpPr>
        <a:xfrm>
          <a:off x="0" y="0"/>
          <a:ext cx="0" cy="0"/>
          <a:chOff x="0" y="0"/>
          <a:chExt cx="0" cy="0"/>
        </a:xfrm>
      </p:grpSpPr>
      <p:pic>
        <p:nvPicPr>
          <p:cNvPr id="2108" name="Google Shape;2108;g2523351e7b7_57_260"/>
          <p:cNvPicPr preferRelativeResize="0"/>
          <p:nvPr/>
        </p:nvPicPr>
        <p:blipFill rotWithShape="1">
          <a:blip r:embed="rId3">
            <a:alphaModFix/>
          </a:blip>
          <a:srcRect b="0" l="0" r="10594" t="0"/>
          <a:stretch/>
        </p:blipFill>
        <p:spPr>
          <a:xfrm>
            <a:off x="0" y="1152600"/>
            <a:ext cx="9144003" cy="3990900"/>
          </a:xfrm>
          <a:prstGeom prst="rect">
            <a:avLst/>
          </a:prstGeom>
          <a:noFill/>
          <a:ln>
            <a:noFill/>
          </a:ln>
        </p:spPr>
      </p:pic>
      <p:sp>
        <p:nvSpPr>
          <p:cNvPr id="2109" name="Google Shape;2109;g2523351e7b7_57_260"/>
          <p:cNvSpPr txBox="1"/>
          <p:nvPr/>
        </p:nvSpPr>
        <p:spPr>
          <a:xfrm>
            <a:off x="827250" y="1382375"/>
            <a:ext cx="7241400" cy="2133300"/>
          </a:xfrm>
          <a:prstGeom prst="rect">
            <a:avLst/>
          </a:prstGeom>
          <a:noFill/>
          <a:ln>
            <a:noFill/>
          </a:ln>
        </p:spPr>
        <p:txBody>
          <a:bodyPr anchorCtr="0" anchor="t" bIns="91425" lIns="91425" spcFirstLastPara="1" rIns="91425" wrap="square" tIns="91425">
            <a:noAutofit/>
          </a:bodyPr>
          <a:lstStyle/>
          <a:p>
            <a:pPr indent="0" lvl="0" marL="457200" marR="0" rtl="0" algn="l">
              <a:lnSpc>
                <a:spcPct val="100000"/>
              </a:lnSpc>
              <a:spcBef>
                <a:spcPts val="0"/>
              </a:spcBef>
              <a:spcAft>
                <a:spcPts val="0"/>
              </a:spcAft>
              <a:buClr>
                <a:srgbClr val="000000"/>
              </a:buClr>
              <a:buSzPts val="4400"/>
              <a:buFont typeface="Arial"/>
              <a:buNone/>
            </a:pPr>
            <a:r>
              <a:rPr b="1" lang="lv-LV" sz="4500">
                <a:solidFill>
                  <a:srgbClr val="2B3E85"/>
                </a:solidFill>
                <a:latin typeface="Raleway"/>
                <a:ea typeface="Raleway"/>
                <a:cs typeface="Raleway"/>
                <a:sym typeface="Raleway"/>
              </a:rPr>
              <a:t>5</a:t>
            </a:r>
            <a:r>
              <a:rPr b="1" i="0" lang="lv-LV" sz="3900" u="none" cap="none" strike="noStrike">
                <a:solidFill>
                  <a:srgbClr val="2B3E85"/>
                </a:solidFill>
                <a:latin typeface="Raleway"/>
                <a:ea typeface="Raleway"/>
                <a:cs typeface="Raleway"/>
                <a:sym typeface="Raleway"/>
              </a:rPr>
              <a:t>. </a:t>
            </a:r>
            <a:r>
              <a:rPr b="1" lang="lv-LV" sz="2500">
                <a:solidFill>
                  <a:srgbClr val="2B3E85"/>
                </a:solidFill>
                <a:latin typeface="Raleway"/>
                <a:ea typeface="Raleway"/>
                <a:cs typeface="Raleway"/>
                <a:sym typeface="Raleway"/>
              </a:rPr>
              <a:t>game</a:t>
            </a:r>
            <a:r>
              <a:rPr b="1" i="0" lang="lv-LV" sz="3900" u="none" cap="none" strike="noStrike">
                <a:solidFill>
                  <a:srgbClr val="FFFFFF"/>
                </a:solidFill>
                <a:latin typeface="Raleway"/>
                <a:ea typeface="Raleway"/>
                <a:cs typeface="Raleway"/>
                <a:sym typeface="Raleway"/>
              </a:rPr>
              <a:t> </a:t>
            </a:r>
            <a:endParaRPr b="1" sz="900"/>
          </a:p>
          <a:p>
            <a:pPr indent="0" lvl="0" marL="457200" rtl="0" algn="l">
              <a:spcBef>
                <a:spcPts val="0"/>
              </a:spcBef>
              <a:spcAft>
                <a:spcPts val="0"/>
              </a:spcAft>
              <a:buClr>
                <a:schemeClr val="dk1"/>
              </a:buClr>
              <a:buSzPts val="4400"/>
              <a:buFont typeface="Arial"/>
              <a:buNone/>
            </a:pPr>
            <a:r>
              <a:rPr b="1" lang="lv-LV" sz="4700">
                <a:solidFill>
                  <a:schemeClr val="lt1"/>
                </a:solidFill>
              </a:rPr>
              <a:t>Four Paths to Peace</a:t>
            </a:r>
            <a:endParaRPr b="1" sz="4700">
              <a:solidFill>
                <a:schemeClr val="lt1"/>
              </a:solidFill>
            </a:endParaRPr>
          </a:p>
        </p:txBody>
      </p:sp>
      <p:pic>
        <p:nvPicPr>
          <p:cNvPr id="2110" name="Google Shape;2110;g2523351e7b7_57_260"/>
          <p:cNvPicPr preferRelativeResize="0"/>
          <p:nvPr/>
        </p:nvPicPr>
        <p:blipFill rotWithShape="1">
          <a:blip r:embed="rId4">
            <a:alphaModFix/>
          </a:blip>
          <a:srcRect b="0" l="0" r="0" t="0"/>
          <a:stretch/>
        </p:blipFill>
        <p:spPr>
          <a:xfrm>
            <a:off x="6711450" y="135150"/>
            <a:ext cx="1605250" cy="908575"/>
          </a:xfrm>
          <a:prstGeom prst="rect">
            <a:avLst/>
          </a:prstGeom>
          <a:noFill/>
          <a:ln>
            <a:noFill/>
          </a:ln>
        </p:spPr>
      </p:pic>
      <p:pic>
        <p:nvPicPr>
          <p:cNvPr id="2111" name="Google Shape;2111;g2523351e7b7_57_260"/>
          <p:cNvPicPr preferRelativeResize="0"/>
          <p:nvPr/>
        </p:nvPicPr>
        <p:blipFill rotWithShape="1">
          <a:blip r:embed="rId5">
            <a:alphaModFix/>
          </a:blip>
          <a:srcRect b="0" l="0" r="0" t="0"/>
          <a:stretch/>
        </p:blipFill>
        <p:spPr>
          <a:xfrm>
            <a:off x="772175" y="311600"/>
            <a:ext cx="1569475" cy="555675"/>
          </a:xfrm>
          <a:prstGeom prst="rect">
            <a:avLst/>
          </a:prstGeom>
          <a:noFill/>
          <a:ln>
            <a:noFill/>
          </a:ln>
        </p:spPr>
      </p:pic>
      <p:pic>
        <p:nvPicPr>
          <p:cNvPr id="2112" name="Google Shape;2112;g2523351e7b7_57_260"/>
          <p:cNvPicPr preferRelativeResize="0"/>
          <p:nvPr/>
        </p:nvPicPr>
        <p:blipFill rotWithShape="1">
          <a:blip r:embed="rId6">
            <a:alphaModFix/>
          </a:blip>
          <a:srcRect b="0" l="0" r="39002" t="-989"/>
          <a:stretch/>
        </p:blipFill>
        <p:spPr>
          <a:xfrm rot="5400000">
            <a:off x="5801713" y="1882813"/>
            <a:ext cx="1301400" cy="5194375"/>
          </a:xfrm>
          <a:prstGeom prst="rect">
            <a:avLst/>
          </a:prstGeom>
          <a:noFill/>
          <a:ln>
            <a:noFill/>
          </a:ln>
        </p:spPr>
      </p:pic>
      <p:pic>
        <p:nvPicPr>
          <p:cNvPr id="2113" name="Google Shape;2113;g2523351e7b7_57_260"/>
          <p:cNvPicPr preferRelativeResize="0"/>
          <p:nvPr/>
        </p:nvPicPr>
        <p:blipFill rotWithShape="1">
          <a:blip r:embed="rId6">
            <a:alphaModFix/>
          </a:blip>
          <a:srcRect b="0" l="11590" r="0" t="10873"/>
          <a:stretch/>
        </p:blipFill>
        <p:spPr>
          <a:xfrm rot="-5400000">
            <a:off x="1349175" y="1908301"/>
            <a:ext cx="1886025" cy="4584374"/>
          </a:xfrm>
          <a:prstGeom prst="rect">
            <a:avLst/>
          </a:prstGeom>
          <a:noFill/>
          <a:ln>
            <a:noFill/>
          </a:ln>
        </p:spPr>
      </p:pic>
      <p:pic>
        <p:nvPicPr>
          <p:cNvPr id="2114" name="Google Shape;2114;g2523351e7b7_57_260"/>
          <p:cNvPicPr preferRelativeResize="0"/>
          <p:nvPr/>
        </p:nvPicPr>
        <p:blipFill rotWithShape="1">
          <a:blip r:embed="rId7">
            <a:alphaModFix/>
          </a:blip>
          <a:srcRect b="2075" l="0" r="22964" t="0"/>
          <a:stretch/>
        </p:blipFill>
        <p:spPr>
          <a:xfrm>
            <a:off x="6711450" y="2915221"/>
            <a:ext cx="2432548" cy="2228280"/>
          </a:xfrm>
          <a:prstGeom prst="rect">
            <a:avLst/>
          </a:prstGeom>
          <a:noFill/>
          <a:ln>
            <a:noFill/>
          </a:ln>
          <a:effectLst>
            <a:outerShdw blurRad="314325" rotWithShape="0" algn="bl" dir="5940000" dist="38100">
              <a:srgbClr val="000000">
                <a:alpha val="49410"/>
              </a:srgbClr>
            </a:outerShdw>
          </a:effectLst>
        </p:spPr>
      </p:pic>
    </p:spTree>
  </p:cSld>
  <p:clrMapOvr>
    <a:masterClrMapping/>
  </p:clrMapOvr>
</p:sld>
</file>

<file path=ppt/slides/slide1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8" name="Shape 2118"/>
        <p:cNvGrpSpPr/>
        <p:nvPr/>
      </p:nvGrpSpPr>
      <p:grpSpPr>
        <a:xfrm>
          <a:off x="0" y="0"/>
          <a:ext cx="0" cy="0"/>
          <a:chOff x="0" y="0"/>
          <a:chExt cx="0" cy="0"/>
        </a:xfrm>
      </p:grpSpPr>
      <p:pic>
        <p:nvPicPr>
          <p:cNvPr id="2119" name="Google Shape;2119;g2523351e7b7_57_270"/>
          <p:cNvPicPr preferRelativeResize="0"/>
          <p:nvPr/>
        </p:nvPicPr>
        <p:blipFill rotWithShape="1">
          <a:blip r:embed="rId3">
            <a:alphaModFix/>
          </a:blip>
          <a:srcRect b="0" l="19" r="19" t="0"/>
          <a:stretch/>
        </p:blipFill>
        <p:spPr>
          <a:xfrm>
            <a:off x="375100" y="1429346"/>
            <a:ext cx="1524000" cy="2284800"/>
          </a:xfrm>
          <a:prstGeom prst="roundRect">
            <a:avLst>
              <a:gd fmla="val 8322" name="adj"/>
            </a:avLst>
          </a:prstGeom>
          <a:noFill/>
          <a:ln>
            <a:noFill/>
          </a:ln>
          <a:effectLst>
            <a:outerShdw blurRad="271463" rotWithShape="0" algn="bl" dir="4380000" dist="57150">
              <a:srgbClr val="000000">
                <a:alpha val="33333"/>
              </a:srgbClr>
            </a:outerShdw>
          </a:effectLst>
        </p:spPr>
      </p:pic>
      <p:pic>
        <p:nvPicPr>
          <p:cNvPr id="2120" name="Google Shape;2120;g2523351e7b7_57_270"/>
          <p:cNvPicPr preferRelativeResize="0"/>
          <p:nvPr/>
        </p:nvPicPr>
        <p:blipFill rotWithShape="1">
          <a:blip r:embed="rId4">
            <a:alphaModFix/>
          </a:blip>
          <a:srcRect b="0" l="29" r="17" t="0"/>
          <a:stretch/>
        </p:blipFill>
        <p:spPr>
          <a:xfrm>
            <a:off x="2290614" y="239075"/>
            <a:ext cx="1524000" cy="2284800"/>
          </a:xfrm>
          <a:prstGeom prst="roundRect">
            <a:avLst>
              <a:gd fmla="val 8322" name="adj"/>
            </a:avLst>
          </a:prstGeom>
          <a:noFill/>
          <a:ln>
            <a:noFill/>
          </a:ln>
          <a:effectLst>
            <a:outerShdw blurRad="271463" rotWithShape="0" algn="bl" dir="4380000" dist="57150">
              <a:srgbClr val="000000">
                <a:alpha val="33333"/>
              </a:srgbClr>
            </a:outerShdw>
          </a:effectLst>
        </p:spPr>
      </p:pic>
      <p:pic>
        <p:nvPicPr>
          <p:cNvPr id="2121" name="Google Shape;2121;g2523351e7b7_57_270"/>
          <p:cNvPicPr preferRelativeResize="0"/>
          <p:nvPr/>
        </p:nvPicPr>
        <p:blipFill rotWithShape="1">
          <a:blip r:embed="rId5">
            <a:alphaModFix/>
          </a:blip>
          <a:srcRect b="0" l="29" r="17" t="0"/>
          <a:stretch/>
        </p:blipFill>
        <p:spPr>
          <a:xfrm>
            <a:off x="3938361" y="239075"/>
            <a:ext cx="1524000" cy="2284800"/>
          </a:xfrm>
          <a:prstGeom prst="roundRect">
            <a:avLst>
              <a:gd fmla="val 8322" name="adj"/>
            </a:avLst>
          </a:prstGeom>
          <a:noFill/>
          <a:ln>
            <a:noFill/>
          </a:ln>
          <a:effectLst>
            <a:outerShdw blurRad="271463" rotWithShape="0" algn="bl" dir="4380000" dist="57150">
              <a:srgbClr val="000000">
                <a:alpha val="33333"/>
              </a:srgbClr>
            </a:outerShdw>
          </a:effectLst>
        </p:spPr>
      </p:pic>
      <p:pic>
        <p:nvPicPr>
          <p:cNvPr id="2122" name="Google Shape;2122;g2523351e7b7_57_270"/>
          <p:cNvPicPr preferRelativeResize="0"/>
          <p:nvPr/>
        </p:nvPicPr>
        <p:blipFill rotWithShape="1">
          <a:blip r:embed="rId6">
            <a:alphaModFix/>
          </a:blip>
          <a:srcRect b="39" l="0" r="0" t="49"/>
          <a:stretch/>
        </p:blipFill>
        <p:spPr>
          <a:xfrm>
            <a:off x="5586108" y="239075"/>
            <a:ext cx="1524000" cy="2284800"/>
          </a:xfrm>
          <a:prstGeom prst="roundRect">
            <a:avLst>
              <a:gd fmla="val 8322" name="adj"/>
            </a:avLst>
          </a:prstGeom>
          <a:noFill/>
          <a:ln>
            <a:noFill/>
          </a:ln>
          <a:effectLst>
            <a:outerShdw blurRad="271463" rotWithShape="0" algn="bl" dir="4380000" dist="57150">
              <a:srgbClr val="000000">
                <a:alpha val="33333"/>
              </a:srgbClr>
            </a:outerShdw>
          </a:effectLst>
        </p:spPr>
      </p:pic>
      <p:pic>
        <p:nvPicPr>
          <p:cNvPr id="2123" name="Google Shape;2123;g2523351e7b7_57_270"/>
          <p:cNvPicPr preferRelativeResize="0"/>
          <p:nvPr/>
        </p:nvPicPr>
        <p:blipFill rotWithShape="1">
          <a:blip r:embed="rId7">
            <a:alphaModFix/>
          </a:blip>
          <a:srcRect b="0" l="69" r="67" t="0"/>
          <a:stretch/>
        </p:blipFill>
        <p:spPr>
          <a:xfrm>
            <a:off x="7233856" y="239075"/>
            <a:ext cx="1524000" cy="2284800"/>
          </a:xfrm>
          <a:prstGeom prst="roundRect">
            <a:avLst>
              <a:gd fmla="val 8322" name="adj"/>
            </a:avLst>
          </a:prstGeom>
          <a:noFill/>
          <a:ln>
            <a:noFill/>
          </a:ln>
          <a:effectLst>
            <a:outerShdw blurRad="271463" rotWithShape="0" algn="bl" dir="4380000" dist="57150">
              <a:srgbClr val="000000">
                <a:alpha val="33333"/>
              </a:srgbClr>
            </a:outerShdw>
          </a:effectLst>
        </p:spPr>
      </p:pic>
      <p:pic>
        <p:nvPicPr>
          <p:cNvPr id="2124" name="Google Shape;2124;g2523351e7b7_57_270"/>
          <p:cNvPicPr preferRelativeResize="0"/>
          <p:nvPr/>
        </p:nvPicPr>
        <p:blipFill rotWithShape="1">
          <a:blip r:embed="rId8">
            <a:alphaModFix/>
          </a:blip>
          <a:srcRect b="39" l="0" r="0" t="49"/>
          <a:stretch/>
        </p:blipFill>
        <p:spPr>
          <a:xfrm>
            <a:off x="2290614" y="2670182"/>
            <a:ext cx="1524000" cy="2284800"/>
          </a:xfrm>
          <a:prstGeom prst="roundRect">
            <a:avLst>
              <a:gd fmla="val 8322" name="adj"/>
            </a:avLst>
          </a:prstGeom>
          <a:noFill/>
          <a:ln>
            <a:noFill/>
          </a:ln>
          <a:effectLst>
            <a:outerShdw blurRad="271463" rotWithShape="0" algn="bl" dir="4380000" dist="57150">
              <a:srgbClr val="000000">
                <a:alpha val="33333"/>
              </a:srgbClr>
            </a:outerShdw>
          </a:effectLst>
        </p:spPr>
      </p:pic>
      <p:pic>
        <p:nvPicPr>
          <p:cNvPr id="2125" name="Google Shape;2125;g2523351e7b7_57_270"/>
          <p:cNvPicPr preferRelativeResize="0"/>
          <p:nvPr/>
        </p:nvPicPr>
        <p:blipFill rotWithShape="1">
          <a:blip r:embed="rId9">
            <a:alphaModFix/>
          </a:blip>
          <a:srcRect b="0" l="29" r="17" t="0"/>
          <a:stretch/>
        </p:blipFill>
        <p:spPr>
          <a:xfrm>
            <a:off x="3938361" y="2670182"/>
            <a:ext cx="1524000" cy="2284800"/>
          </a:xfrm>
          <a:prstGeom prst="roundRect">
            <a:avLst>
              <a:gd fmla="val 8322" name="adj"/>
            </a:avLst>
          </a:prstGeom>
          <a:noFill/>
          <a:ln>
            <a:noFill/>
          </a:ln>
          <a:effectLst>
            <a:outerShdw blurRad="271463" rotWithShape="0" algn="bl" dir="4380000" dist="57150">
              <a:srgbClr val="000000">
                <a:alpha val="33333"/>
              </a:srgbClr>
            </a:outerShdw>
          </a:effectLst>
        </p:spPr>
      </p:pic>
      <p:pic>
        <p:nvPicPr>
          <p:cNvPr id="2126" name="Google Shape;2126;g2523351e7b7_57_270"/>
          <p:cNvPicPr preferRelativeResize="0"/>
          <p:nvPr/>
        </p:nvPicPr>
        <p:blipFill rotWithShape="1">
          <a:blip r:embed="rId10">
            <a:alphaModFix/>
          </a:blip>
          <a:srcRect b="0" l="29" r="17" t="0"/>
          <a:stretch/>
        </p:blipFill>
        <p:spPr>
          <a:xfrm>
            <a:off x="5586108" y="2670182"/>
            <a:ext cx="1524000" cy="2284800"/>
          </a:xfrm>
          <a:prstGeom prst="roundRect">
            <a:avLst>
              <a:gd fmla="val 8322" name="adj"/>
            </a:avLst>
          </a:prstGeom>
          <a:noFill/>
          <a:ln>
            <a:noFill/>
          </a:ln>
          <a:effectLst>
            <a:outerShdw blurRad="271463" rotWithShape="0" algn="bl" dir="4380000" dist="57150">
              <a:srgbClr val="000000">
                <a:alpha val="33333"/>
              </a:srgbClr>
            </a:outerShdw>
          </a:effectLst>
        </p:spPr>
      </p:pic>
      <p:pic>
        <p:nvPicPr>
          <p:cNvPr id="2127" name="Google Shape;2127;g2523351e7b7_57_270"/>
          <p:cNvPicPr preferRelativeResize="0"/>
          <p:nvPr/>
        </p:nvPicPr>
        <p:blipFill rotWithShape="1">
          <a:blip r:embed="rId11">
            <a:alphaModFix/>
          </a:blip>
          <a:srcRect b="0" l="69" r="67" t="0"/>
          <a:stretch/>
        </p:blipFill>
        <p:spPr>
          <a:xfrm>
            <a:off x="7233856" y="2670182"/>
            <a:ext cx="1524000" cy="2284800"/>
          </a:xfrm>
          <a:prstGeom prst="roundRect">
            <a:avLst>
              <a:gd fmla="val 8322" name="adj"/>
            </a:avLst>
          </a:prstGeom>
          <a:noFill/>
          <a:ln>
            <a:noFill/>
          </a:ln>
          <a:effectLst>
            <a:outerShdw blurRad="271463" rotWithShape="0" algn="bl" dir="4380000" dist="57150">
              <a:srgbClr val="000000">
                <a:alpha val="33333"/>
              </a:srgbClr>
            </a:outerShdw>
          </a:effectLst>
        </p:spPr>
      </p:pic>
    </p:spTree>
  </p:cSld>
  <p:clrMapOvr>
    <a:masterClrMapping/>
  </p:clrMapOvr>
</p:sld>
</file>

<file path=ppt/slides/slide1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31" name="Shape 2131"/>
        <p:cNvGrpSpPr/>
        <p:nvPr/>
      </p:nvGrpSpPr>
      <p:grpSpPr>
        <a:xfrm>
          <a:off x="0" y="0"/>
          <a:ext cx="0" cy="0"/>
          <a:chOff x="0" y="0"/>
          <a:chExt cx="0" cy="0"/>
        </a:xfrm>
      </p:grpSpPr>
      <p:pic>
        <p:nvPicPr>
          <p:cNvPr id="2132" name="Google Shape;2132;g2523351e7b7_57_282"/>
          <p:cNvPicPr preferRelativeResize="0"/>
          <p:nvPr/>
        </p:nvPicPr>
        <p:blipFill rotWithShape="1">
          <a:blip r:embed="rId3">
            <a:alphaModFix/>
          </a:blip>
          <a:srcRect b="0" l="0" r="0" t="0"/>
          <a:stretch/>
        </p:blipFill>
        <p:spPr>
          <a:xfrm>
            <a:off x="0" y="0"/>
            <a:ext cx="9144001" cy="1344825"/>
          </a:xfrm>
          <a:prstGeom prst="rect">
            <a:avLst/>
          </a:prstGeom>
          <a:noFill/>
          <a:ln>
            <a:noFill/>
          </a:ln>
        </p:spPr>
      </p:pic>
      <p:sp>
        <p:nvSpPr>
          <p:cNvPr id="2133" name="Google Shape;2133;g2523351e7b7_57_282"/>
          <p:cNvSpPr txBox="1"/>
          <p:nvPr/>
        </p:nvSpPr>
        <p:spPr>
          <a:xfrm>
            <a:off x="865375" y="835150"/>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None/>
            </a:pPr>
            <a:r>
              <a:rPr b="1" lang="lv-LV" sz="2400">
                <a:solidFill>
                  <a:srgbClr val="FFFFFF"/>
                </a:solidFill>
                <a:latin typeface="Raleway"/>
                <a:ea typeface="Raleway"/>
                <a:cs typeface="Raleway"/>
                <a:sym typeface="Raleway"/>
              </a:rPr>
              <a:t>Four Paths to Peace</a:t>
            </a:r>
            <a:endParaRPr b="1" sz="2400">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None/>
            </a:pPr>
            <a:r>
              <a:t/>
            </a:r>
            <a:endParaRPr b="1" sz="2400">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None/>
            </a:pPr>
            <a:r>
              <a:t/>
            </a:r>
            <a:endParaRPr b="1" sz="2400">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None/>
            </a:pPr>
            <a:r>
              <a:t/>
            </a:r>
            <a:endParaRPr b="1" sz="2400">
              <a:solidFill>
                <a:srgbClr val="FFFFFF"/>
              </a:solidFill>
              <a:latin typeface="Raleway"/>
              <a:ea typeface="Raleway"/>
              <a:cs typeface="Raleway"/>
              <a:sym typeface="Raleway"/>
            </a:endParaRPr>
          </a:p>
          <a:p>
            <a:pPr indent="0" lvl="0" marL="0" marR="0" rtl="0" algn="l">
              <a:lnSpc>
                <a:spcPct val="85000"/>
              </a:lnSpc>
              <a:spcBef>
                <a:spcPts val="0"/>
              </a:spcBef>
              <a:spcAft>
                <a:spcPts val="0"/>
              </a:spcAft>
              <a:buNone/>
            </a:pPr>
            <a:r>
              <a:t/>
            </a:r>
            <a:endParaRPr b="1" sz="2500">
              <a:solidFill>
                <a:srgbClr val="FFFFFF"/>
              </a:solidFill>
              <a:latin typeface="Raleway"/>
              <a:ea typeface="Raleway"/>
              <a:cs typeface="Raleway"/>
              <a:sym typeface="Raleway"/>
            </a:endParaRPr>
          </a:p>
        </p:txBody>
      </p:sp>
      <p:sp>
        <p:nvSpPr>
          <p:cNvPr id="2134" name="Google Shape;2134;g2523351e7b7_57_282"/>
          <p:cNvSpPr txBox="1"/>
          <p:nvPr/>
        </p:nvSpPr>
        <p:spPr>
          <a:xfrm>
            <a:off x="865375" y="2151200"/>
            <a:ext cx="3971100" cy="24114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1000"/>
              </a:spcBef>
              <a:spcAft>
                <a:spcPts val="0"/>
              </a:spcAft>
              <a:buSzPts val="1500"/>
              <a:buNone/>
            </a:pPr>
            <a:r>
              <a:rPr lang="lv-LV" sz="1600">
                <a:solidFill>
                  <a:srgbClr val="2B3E85"/>
                </a:solidFill>
                <a:latin typeface="Raleway"/>
                <a:ea typeface="Raleway"/>
                <a:cs typeface="Raleway"/>
                <a:sym typeface="Raleway"/>
              </a:rPr>
              <a:t>Number of players – </a:t>
            </a:r>
            <a:r>
              <a:rPr b="1" lang="lv-LV" sz="1600">
                <a:solidFill>
                  <a:srgbClr val="2B3E85"/>
                </a:solidFill>
                <a:latin typeface="Raleway"/>
                <a:ea typeface="Raleway"/>
                <a:cs typeface="Raleway"/>
                <a:sym typeface="Raleway"/>
              </a:rPr>
              <a:t>1-6 or 2-6 groups </a:t>
            </a:r>
            <a:r>
              <a:rPr lang="lv-LV" sz="1600">
                <a:solidFill>
                  <a:srgbClr val="2B3E85"/>
                </a:solidFill>
                <a:latin typeface="Raleway"/>
                <a:ea typeface="Raleway"/>
                <a:cs typeface="Raleway"/>
                <a:sym typeface="Raleway"/>
              </a:rPr>
              <a:t>(up to 6 participants in each group)</a:t>
            </a:r>
            <a:endParaRPr sz="1600">
              <a:solidFill>
                <a:srgbClr val="2B3E85"/>
              </a:solidFill>
              <a:latin typeface="Raleway"/>
              <a:ea typeface="Raleway"/>
              <a:cs typeface="Raleway"/>
              <a:sym typeface="Raleway"/>
            </a:endParaRPr>
          </a:p>
          <a:p>
            <a:pPr indent="0" lvl="0" marL="0" rtl="0" algn="l">
              <a:lnSpc>
                <a:spcPct val="100000"/>
              </a:lnSpc>
              <a:spcBef>
                <a:spcPts val="1000"/>
              </a:spcBef>
              <a:spcAft>
                <a:spcPts val="0"/>
              </a:spcAft>
              <a:buSzPts val="1500"/>
              <a:buNone/>
            </a:pPr>
            <a:r>
              <a:rPr lang="lv-LV" sz="1600">
                <a:solidFill>
                  <a:srgbClr val="2B3E85"/>
                </a:solidFill>
                <a:latin typeface="Raleway"/>
                <a:ea typeface="Raleway"/>
                <a:cs typeface="Raleway"/>
                <a:sym typeface="Raleway"/>
              </a:rPr>
              <a:t>The leader of the game selects 1-3 situations to be discussed within the game. </a:t>
            </a:r>
            <a:endParaRPr sz="1600">
              <a:solidFill>
                <a:srgbClr val="2B3E85"/>
              </a:solidFill>
              <a:latin typeface="Raleway"/>
              <a:ea typeface="Raleway"/>
              <a:cs typeface="Raleway"/>
              <a:sym typeface="Raleway"/>
            </a:endParaRPr>
          </a:p>
          <a:p>
            <a:pPr indent="0" lvl="0" marL="0" rtl="0" algn="l">
              <a:lnSpc>
                <a:spcPct val="100000"/>
              </a:lnSpc>
              <a:spcBef>
                <a:spcPts val="1000"/>
              </a:spcBef>
              <a:spcAft>
                <a:spcPts val="0"/>
              </a:spcAft>
              <a:buSzPts val="1500"/>
              <a:buNone/>
            </a:pPr>
            <a:r>
              <a:rPr b="1" lang="lv-LV" sz="1600">
                <a:solidFill>
                  <a:srgbClr val="2B3E85"/>
                </a:solidFill>
                <a:latin typeface="Raleway"/>
                <a:ea typeface="Raleway"/>
                <a:cs typeface="Raleway"/>
                <a:sym typeface="Raleway"/>
              </a:rPr>
              <a:t>It is recommended to adapt </a:t>
            </a:r>
            <a:br>
              <a:rPr b="1" lang="lv-LV" sz="1600">
                <a:solidFill>
                  <a:srgbClr val="2B3E85"/>
                </a:solidFill>
                <a:latin typeface="Raleway"/>
                <a:ea typeface="Raleway"/>
                <a:cs typeface="Raleway"/>
                <a:sym typeface="Raleway"/>
              </a:rPr>
            </a:br>
            <a:r>
              <a:rPr b="1" lang="lv-LV" sz="1600">
                <a:solidFill>
                  <a:srgbClr val="2B3E85"/>
                </a:solidFill>
                <a:latin typeface="Raleway"/>
                <a:ea typeface="Raleway"/>
                <a:cs typeface="Raleway"/>
                <a:sym typeface="Raleway"/>
              </a:rPr>
              <a:t>the situations</a:t>
            </a:r>
            <a:r>
              <a:rPr lang="lv-LV" sz="1600">
                <a:solidFill>
                  <a:srgbClr val="2B3E85"/>
                </a:solidFill>
                <a:latin typeface="Raleway"/>
                <a:ea typeface="Raleway"/>
                <a:cs typeface="Raleway"/>
                <a:sym typeface="Raleway"/>
              </a:rPr>
              <a:t> so that they sound appropriate for the organization.</a:t>
            </a:r>
            <a:endParaRPr sz="1600">
              <a:solidFill>
                <a:srgbClr val="2B3E85"/>
              </a:solidFill>
              <a:latin typeface="Raleway"/>
              <a:ea typeface="Raleway"/>
              <a:cs typeface="Raleway"/>
              <a:sym typeface="Raleway"/>
            </a:endParaRPr>
          </a:p>
        </p:txBody>
      </p:sp>
      <p:sp>
        <p:nvSpPr>
          <p:cNvPr id="2135" name="Google Shape;2135;g2523351e7b7_57_282"/>
          <p:cNvSpPr txBox="1"/>
          <p:nvPr/>
        </p:nvSpPr>
        <p:spPr>
          <a:xfrm>
            <a:off x="865375" y="1652463"/>
            <a:ext cx="3376200" cy="585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lv-LV" sz="2600">
                <a:solidFill>
                  <a:srgbClr val="6689BA"/>
                </a:solidFill>
                <a:latin typeface="Raleway"/>
                <a:ea typeface="Raleway"/>
                <a:cs typeface="Raleway"/>
                <a:sym typeface="Raleway"/>
              </a:rPr>
              <a:t>Preparing</a:t>
            </a:r>
            <a:endParaRPr b="1" sz="2600">
              <a:solidFill>
                <a:srgbClr val="6689BA"/>
              </a:solidFill>
            </a:endParaRPr>
          </a:p>
        </p:txBody>
      </p:sp>
      <p:grpSp>
        <p:nvGrpSpPr>
          <p:cNvPr id="2136" name="Google Shape;2136;g2523351e7b7_57_282"/>
          <p:cNvGrpSpPr/>
          <p:nvPr/>
        </p:nvGrpSpPr>
        <p:grpSpPr>
          <a:xfrm>
            <a:off x="575001" y="3780026"/>
            <a:ext cx="290375" cy="321600"/>
            <a:chOff x="534501" y="3018201"/>
            <a:chExt cx="290375" cy="321600"/>
          </a:xfrm>
        </p:grpSpPr>
        <p:sp>
          <p:nvSpPr>
            <p:cNvPr id="2137" name="Google Shape;2137;g2523351e7b7_57_282"/>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8" name="Google Shape;2138;g2523351e7b7_57_282"/>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2139" name="Google Shape;2139;g2523351e7b7_57_282"/>
          <p:cNvPicPr preferRelativeResize="0"/>
          <p:nvPr/>
        </p:nvPicPr>
        <p:blipFill rotWithShape="1">
          <a:blip r:embed="rId4">
            <a:alphaModFix/>
          </a:blip>
          <a:srcRect b="0" l="0" r="25947" t="0"/>
          <a:stretch/>
        </p:blipFill>
        <p:spPr>
          <a:xfrm>
            <a:off x="6294850" y="353100"/>
            <a:ext cx="2849149" cy="1591949"/>
          </a:xfrm>
          <a:prstGeom prst="rect">
            <a:avLst/>
          </a:prstGeom>
          <a:noFill/>
          <a:ln>
            <a:noFill/>
          </a:ln>
        </p:spPr>
      </p:pic>
      <p:pic>
        <p:nvPicPr>
          <p:cNvPr id="2140" name="Google Shape;2140;g2523351e7b7_57_282"/>
          <p:cNvPicPr preferRelativeResize="0"/>
          <p:nvPr/>
        </p:nvPicPr>
        <p:blipFill rotWithShape="1">
          <a:blip r:embed="rId5">
            <a:alphaModFix/>
          </a:blip>
          <a:srcRect b="0" l="19" r="19" t="0"/>
          <a:stretch/>
        </p:blipFill>
        <p:spPr>
          <a:xfrm rot="292000">
            <a:off x="6862094" y="2320648"/>
            <a:ext cx="1524095" cy="2284934"/>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2141" name="Google Shape;2141;g2523351e7b7_57_282"/>
          <p:cNvPicPr preferRelativeResize="0"/>
          <p:nvPr/>
        </p:nvPicPr>
        <p:blipFill rotWithShape="1">
          <a:blip r:embed="rId5">
            <a:alphaModFix/>
          </a:blip>
          <a:srcRect b="0" l="19" r="19" t="0"/>
          <a:stretch/>
        </p:blipFill>
        <p:spPr>
          <a:xfrm>
            <a:off x="6085675" y="2096746"/>
            <a:ext cx="1524000" cy="228480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2142" name="Google Shape;2142;g2523351e7b7_57_282"/>
          <p:cNvPicPr preferRelativeResize="0"/>
          <p:nvPr/>
        </p:nvPicPr>
        <p:blipFill rotWithShape="1">
          <a:blip r:embed="rId5">
            <a:alphaModFix/>
          </a:blip>
          <a:srcRect b="0" l="19" r="19" t="0"/>
          <a:stretch/>
        </p:blipFill>
        <p:spPr>
          <a:xfrm rot="-413819">
            <a:off x="5433170" y="2320722"/>
            <a:ext cx="1523928" cy="2284813"/>
          </a:xfrm>
          <a:prstGeom prst="roundRect">
            <a:avLst>
              <a:gd fmla="val 8322" name="adj"/>
            </a:avLst>
          </a:prstGeom>
          <a:noFill/>
          <a:ln>
            <a:noFill/>
          </a:ln>
          <a:effectLst>
            <a:outerShdw blurRad="271463" rotWithShape="0" algn="bl" dir="4380000" dist="57150">
              <a:srgbClr val="000000">
                <a:alpha val="33330"/>
              </a:srgbClr>
            </a:outerShdw>
          </a:effectLst>
        </p:spPr>
      </p:pic>
    </p:spTree>
  </p:cSld>
  <p:clrMapOvr>
    <a:masterClrMapping/>
  </p:clrMapOvr>
</p:sld>
</file>

<file path=ppt/slides/slide1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46" name="Shape 2146"/>
        <p:cNvGrpSpPr/>
        <p:nvPr/>
      </p:nvGrpSpPr>
      <p:grpSpPr>
        <a:xfrm>
          <a:off x="0" y="0"/>
          <a:ext cx="0" cy="0"/>
          <a:chOff x="0" y="0"/>
          <a:chExt cx="0" cy="0"/>
        </a:xfrm>
      </p:grpSpPr>
      <p:pic>
        <p:nvPicPr>
          <p:cNvPr id="2147" name="Google Shape;2147;g2523351e7b7_57_296"/>
          <p:cNvPicPr preferRelativeResize="0"/>
          <p:nvPr/>
        </p:nvPicPr>
        <p:blipFill rotWithShape="1">
          <a:blip r:embed="rId3">
            <a:alphaModFix/>
          </a:blip>
          <a:srcRect b="0" l="0" r="0" t="0"/>
          <a:stretch/>
        </p:blipFill>
        <p:spPr>
          <a:xfrm>
            <a:off x="0" y="0"/>
            <a:ext cx="9144001" cy="1344825"/>
          </a:xfrm>
          <a:prstGeom prst="rect">
            <a:avLst/>
          </a:prstGeom>
          <a:noFill/>
          <a:ln>
            <a:noFill/>
          </a:ln>
        </p:spPr>
      </p:pic>
      <p:sp>
        <p:nvSpPr>
          <p:cNvPr id="2148" name="Google Shape;2148;g2523351e7b7_57_296"/>
          <p:cNvSpPr txBox="1"/>
          <p:nvPr/>
        </p:nvSpPr>
        <p:spPr>
          <a:xfrm>
            <a:off x="865375" y="835150"/>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None/>
            </a:pPr>
            <a:r>
              <a:rPr b="1" lang="lv-LV" sz="2400">
                <a:solidFill>
                  <a:srgbClr val="FFFFFF"/>
                </a:solidFill>
                <a:latin typeface="Raleway"/>
                <a:ea typeface="Raleway"/>
                <a:cs typeface="Raleway"/>
                <a:sym typeface="Raleway"/>
              </a:rPr>
              <a:t>Four Paths to Peace</a:t>
            </a:r>
            <a:endParaRPr b="1" sz="2400">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None/>
            </a:pPr>
            <a:r>
              <a:t/>
            </a:r>
            <a:endParaRPr b="1" sz="2400">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None/>
            </a:pPr>
            <a:r>
              <a:t/>
            </a:r>
            <a:endParaRPr b="1" sz="2400">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None/>
            </a:pPr>
            <a:r>
              <a:t/>
            </a:r>
            <a:endParaRPr b="1" sz="2400">
              <a:solidFill>
                <a:srgbClr val="FFFFFF"/>
              </a:solidFill>
              <a:latin typeface="Raleway"/>
              <a:ea typeface="Raleway"/>
              <a:cs typeface="Raleway"/>
              <a:sym typeface="Raleway"/>
            </a:endParaRPr>
          </a:p>
          <a:p>
            <a:pPr indent="0" lvl="0" marL="0" marR="0" rtl="0" algn="l">
              <a:lnSpc>
                <a:spcPct val="85000"/>
              </a:lnSpc>
              <a:spcBef>
                <a:spcPts val="0"/>
              </a:spcBef>
              <a:spcAft>
                <a:spcPts val="0"/>
              </a:spcAft>
              <a:buNone/>
            </a:pPr>
            <a:r>
              <a:t/>
            </a:r>
            <a:endParaRPr b="1" sz="2500">
              <a:solidFill>
                <a:srgbClr val="FFFFFF"/>
              </a:solidFill>
              <a:latin typeface="Raleway"/>
              <a:ea typeface="Raleway"/>
              <a:cs typeface="Raleway"/>
              <a:sym typeface="Raleway"/>
            </a:endParaRPr>
          </a:p>
        </p:txBody>
      </p:sp>
      <p:sp>
        <p:nvSpPr>
          <p:cNvPr id="2149" name="Google Shape;2149;g2523351e7b7_57_296"/>
          <p:cNvSpPr txBox="1"/>
          <p:nvPr/>
        </p:nvSpPr>
        <p:spPr>
          <a:xfrm>
            <a:off x="865375" y="2151200"/>
            <a:ext cx="3971100" cy="22833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1000"/>
              </a:spcBef>
              <a:spcAft>
                <a:spcPts val="0"/>
              </a:spcAft>
              <a:buSzPts val="1500"/>
              <a:buNone/>
            </a:pPr>
            <a:r>
              <a:rPr lang="lv-LV" sz="1600">
                <a:solidFill>
                  <a:srgbClr val="2B3E85"/>
                </a:solidFill>
                <a:latin typeface="Raleway"/>
                <a:ea typeface="Raleway"/>
                <a:cs typeface="Raleway"/>
                <a:sym typeface="Raleway"/>
              </a:rPr>
              <a:t>Before the game, the leader of the game </a:t>
            </a:r>
            <a:r>
              <a:rPr b="1" lang="lv-LV" sz="1600">
                <a:solidFill>
                  <a:srgbClr val="2B3E85"/>
                </a:solidFill>
                <a:latin typeface="Raleway"/>
                <a:ea typeface="Raleway"/>
                <a:cs typeface="Raleway"/>
                <a:sym typeface="Raleway"/>
              </a:rPr>
              <a:t>selects 2-4 solutions</a:t>
            </a:r>
            <a:r>
              <a:rPr lang="lv-LV" sz="1600">
                <a:solidFill>
                  <a:srgbClr val="2B3E85"/>
                </a:solidFill>
                <a:latin typeface="Raleway"/>
                <a:ea typeface="Raleway"/>
                <a:cs typeface="Raleway"/>
                <a:sym typeface="Raleway"/>
              </a:rPr>
              <a:t> from </a:t>
            </a:r>
            <a:br>
              <a:rPr lang="lv-LV" sz="1600">
                <a:solidFill>
                  <a:srgbClr val="2B3E85"/>
                </a:solidFill>
                <a:latin typeface="Raleway"/>
                <a:ea typeface="Raleway"/>
                <a:cs typeface="Raleway"/>
                <a:sym typeface="Raleway"/>
              </a:rPr>
            </a:br>
            <a:r>
              <a:rPr lang="lv-LV" sz="1600">
                <a:solidFill>
                  <a:srgbClr val="2B3E85"/>
                </a:solidFill>
                <a:latin typeface="Raleway"/>
                <a:ea typeface="Raleway"/>
                <a:cs typeface="Raleway"/>
                <a:sym typeface="Raleway"/>
              </a:rPr>
              <a:t>each group of solutions and places them in the matrix:</a:t>
            </a:r>
            <a:endParaRPr sz="1600">
              <a:solidFill>
                <a:srgbClr val="2B3E85"/>
              </a:solidFill>
              <a:latin typeface="Raleway"/>
              <a:ea typeface="Raleway"/>
              <a:cs typeface="Raleway"/>
              <a:sym typeface="Raleway"/>
            </a:endParaRPr>
          </a:p>
          <a:p>
            <a:pPr indent="-330200" lvl="0" marL="457200" rtl="0" algn="l">
              <a:lnSpc>
                <a:spcPct val="100000"/>
              </a:lnSpc>
              <a:spcBef>
                <a:spcPts val="1000"/>
              </a:spcBef>
              <a:spcAft>
                <a:spcPts val="0"/>
              </a:spcAft>
              <a:buClr>
                <a:srgbClr val="2B3E85"/>
              </a:buClr>
              <a:buSzPts val="1600"/>
              <a:buFont typeface="Raleway"/>
              <a:buChar char="●"/>
            </a:pPr>
            <a:r>
              <a:rPr lang="lv-LV" sz="1600">
                <a:solidFill>
                  <a:srgbClr val="2B3E85"/>
                </a:solidFill>
                <a:latin typeface="Raleway"/>
                <a:ea typeface="Raleway"/>
                <a:cs typeface="Raleway"/>
                <a:sym typeface="Raleway"/>
              </a:rPr>
              <a:t>Calming strategies</a:t>
            </a:r>
            <a:endParaRPr sz="1600">
              <a:solidFill>
                <a:srgbClr val="2B3E85"/>
              </a:solidFill>
              <a:latin typeface="Raleway"/>
              <a:ea typeface="Raleway"/>
              <a:cs typeface="Raleway"/>
              <a:sym typeface="Raleway"/>
            </a:endParaRPr>
          </a:p>
          <a:p>
            <a:pPr indent="-330200" lvl="0" marL="457200" rtl="0" algn="l">
              <a:lnSpc>
                <a:spcPct val="100000"/>
              </a:lnSpc>
              <a:spcBef>
                <a:spcPts val="0"/>
              </a:spcBef>
              <a:spcAft>
                <a:spcPts val="0"/>
              </a:spcAft>
              <a:buClr>
                <a:srgbClr val="2B3E85"/>
              </a:buClr>
              <a:buSzPts val="1600"/>
              <a:buFont typeface="Raleway"/>
              <a:buChar char="●"/>
            </a:pPr>
            <a:r>
              <a:rPr lang="lv-LV" sz="1600">
                <a:solidFill>
                  <a:srgbClr val="2B3E85"/>
                </a:solidFill>
                <a:latin typeface="Raleway"/>
                <a:ea typeface="Raleway"/>
                <a:cs typeface="Raleway"/>
                <a:sym typeface="Raleway"/>
              </a:rPr>
              <a:t>Thinking strategies</a:t>
            </a:r>
            <a:endParaRPr sz="1600">
              <a:solidFill>
                <a:srgbClr val="2B3E85"/>
              </a:solidFill>
              <a:latin typeface="Raleway"/>
              <a:ea typeface="Raleway"/>
              <a:cs typeface="Raleway"/>
              <a:sym typeface="Raleway"/>
            </a:endParaRPr>
          </a:p>
          <a:p>
            <a:pPr indent="-330200" lvl="0" marL="457200" rtl="0" algn="l">
              <a:lnSpc>
                <a:spcPct val="100000"/>
              </a:lnSpc>
              <a:spcBef>
                <a:spcPts val="0"/>
              </a:spcBef>
              <a:spcAft>
                <a:spcPts val="0"/>
              </a:spcAft>
              <a:buClr>
                <a:srgbClr val="2B3E85"/>
              </a:buClr>
              <a:buSzPts val="1600"/>
              <a:buFont typeface="Raleway"/>
              <a:buChar char="●"/>
            </a:pPr>
            <a:r>
              <a:rPr lang="lv-LV" sz="1600">
                <a:solidFill>
                  <a:srgbClr val="2B3E85"/>
                </a:solidFill>
                <a:latin typeface="Raleway"/>
                <a:ea typeface="Raleway"/>
                <a:cs typeface="Raleway"/>
                <a:sym typeface="Raleway"/>
              </a:rPr>
              <a:t>Negotiation strategies</a:t>
            </a:r>
            <a:endParaRPr sz="1600">
              <a:solidFill>
                <a:srgbClr val="2B3E85"/>
              </a:solidFill>
              <a:latin typeface="Raleway"/>
              <a:ea typeface="Raleway"/>
              <a:cs typeface="Raleway"/>
              <a:sym typeface="Raleway"/>
            </a:endParaRPr>
          </a:p>
          <a:p>
            <a:pPr indent="-330200" lvl="0" marL="457200" rtl="0" algn="l">
              <a:lnSpc>
                <a:spcPct val="100000"/>
              </a:lnSpc>
              <a:spcBef>
                <a:spcPts val="0"/>
              </a:spcBef>
              <a:spcAft>
                <a:spcPts val="0"/>
              </a:spcAft>
              <a:buClr>
                <a:srgbClr val="2B3E85"/>
              </a:buClr>
              <a:buSzPts val="1600"/>
              <a:buFont typeface="Raleway"/>
              <a:buChar char="●"/>
            </a:pPr>
            <a:r>
              <a:rPr lang="lv-LV" sz="1600">
                <a:solidFill>
                  <a:srgbClr val="2B3E85"/>
                </a:solidFill>
                <a:latin typeface="Raleway"/>
                <a:ea typeface="Raleway"/>
                <a:cs typeface="Raleway"/>
                <a:sym typeface="Raleway"/>
              </a:rPr>
              <a:t>Action strategies</a:t>
            </a:r>
            <a:endParaRPr sz="1600">
              <a:solidFill>
                <a:srgbClr val="2B3E85"/>
              </a:solidFill>
              <a:latin typeface="Raleway"/>
              <a:ea typeface="Raleway"/>
              <a:cs typeface="Raleway"/>
              <a:sym typeface="Raleway"/>
            </a:endParaRPr>
          </a:p>
        </p:txBody>
      </p:sp>
      <p:sp>
        <p:nvSpPr>
          <p:cNvPr id="2150" name="Google Shape;2150;g2523351e7b7_57_296"/>
          <p:cNvSpPr txBox="1"/>
          <p:nvPr/>
        </p:nvSpPr>
        <p:spPr>
          <a:xfrm>
            <a:off x="865375" y="1652463"/>
            <a:ext cx="3376200" cy="585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lv-LV" sz="2600">
                <a:solidFill>
                  <a:srgbClr val="6689BA"/>
                </a:solidFill>
                <a:latin typeface="Raleway"/>
                <a:ea typeface="Raleway"/>
                <a:cs typeface="Raleway"/>
                <a:sym typeface="Raleway"/>
              </a:rPr>
              <a:t>Preparing</a:t>
            </a:r>
            <a:endParaRPr b="1" sz="2600">
              <a:solidFill>
                <a:srgbClr val="6689BA"/>
              </a:solidFill>
            </a:endParaRPr>
          </a:p>
        </p:txBody>
      </p:sp>
      <p:grpSp>
        <p:nvGrpSpPr>
          <p:cNvPr id="2151" name="Google Shape;2151;g2523351e7b7_57_296"/>
          <p:cNvGrpSpPr/>
          <p:nvPr/>
        </p:nvGrpSpPr>
        <p:grpSpPr>
          <a:xfrm>
            <a:off x="-674199" y="2410951"/>
            <a:ext cx="290375" cy="321600"/>
            <a:chOff x="534501" y="3018201"/>
            <a:chExt cx="290375" cy="321600"/>
          </a:xfrm>
        </p:grpSpPr>
        <p:sp>
          <p:nvSpPr>
            <p:cNvPr id="2152" name="Google Shape;2152;g2523351e7b7_57_296"/>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3" name="Google Shape;2153;g2523351e7b7_57_296"/>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2154" name="Google Shape;2154;g2523351e7b7_57_296"/>
          <p:cNvPicPr preferRelativeResize="0"/>
          <p:nvPr/>
        </p:nvPicPr>
        <p:blipFill rotWithShape="1">
          <a:blip r:embed="rId4">
            <a:alphaModFix/>
          </a:blip>
          <a:srcRect b="0" l="0" r="25947" t="0"/>
          <a:stretch/>
        </p:blipFill>
        <p:spPr>
          <a:xfrm>
            <a:off x="6294850" y="124500"/>
            <a:ext cx="2849149" cy="1591949"/>
          </a:xfrm>
          <a:prstGeom prst="rect">
            <a:avLst/>
          </a:prstGeom>
          <a:noFill/>
          <a:ln>
            <a:noFill/>
          </a:ln>
        </p:spPr>
      </p:pic>
      <p:pic>
        <p:nvPicPr>
          <p:cNvPr id="2155" name="Google Shape;2155;g2523351e7b7_57_296"/>
          <p:cNvPicPr preferRelativeResize="0"/>
          <p:nvPr/>
        </p:nvPicPr>
        <p:blipFill rotWithShape="1">
          <a:blip r:embed="rId5">
            <a:alphaModFix/>
          </a:blip>
          <a:srcRect b="0" l="29" r="19" t="0"/>
          <a:stretch/>
        </p:blipFill>
        <p:spPr>
          <a:xfrm>
            <a:off x="4916015" y="1816978"/>
            <a:ext cx="878100" cy="131670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2156" name="Google Shape;2156;g2523351e7b7_57_296"/>
          <p:cNvPicPr preferRelativeResize="0"/>
          <p:nvPr/>
        </p:nvPicPr>
        <p:blipFill rotWithShape="1">
          <a:blip r:embed="rId6">
            <a:alphaModFix/>
          </a:blip>
          <a:srcRect b="0" l="29" r="19" t="0"/>
          <a:stretch/>
        </p:blipFill>
        <p:spPr>
          <a:xfrm>
            <a:off x="5865514" y="1816978"/>
            <a:ext cx="878100" cy="131670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2157" name="Google Shape;2157;g2523351e7b7_57_296"/>
          <p:cNvPicPr preferRelativeResize="0"/>
          <p:nvPr/>
        </p:nvPicPr>
        <p:blipFill rotWithShape="1">
          <a:blip r:embed="rId7">
            <a:alphaModFix/>
          </a:blip>
          <a:srcRect b="39" l="0" r="0" t="49"/>
          <a:stretch/>
        </p:blipFill>
        <p:spPr>
          <a:xfrm>
            <a:off x="6815013" y="1816978"/>
            <a:ext cx="878100" cy="131670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2158" name="Google Shape;2158;g2523351e7b7_57_296"/>
          <p:cNvPicPr preferRelativeResize="0"/>
          <p:nvPr/>
        </p:nvPicPr>
        <p:blipFill rotWithShape="1">
          <a:blip r:embed="rId8">
            <a:alphaModFix/>
          </a:blip>
          <a:srcRect b="0" l="69" r="69" t="0"/>
          <a:stretch/>
        </p:blipFill>
        <p:spPr>
          <a:xfrm>
            <a:off x="7764512" y="1816978"/>
            <a:ext cx="878100" cy="131670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2159" name="Google Shape;2159;g2523351e7b7_57_296"/>
          <p:cNvPicPr preferRelativeResize="0"/>
          <p:nvPr/>
        </p:nvPicPr>
        <p:blipFill rotWithShape="1">
          <a:blip r:embed="rId9">
            <a:alphaModFix/>
          </a:blip>
          <a:srcRect b="39" l="0" r="0" t="49"/>
          <a:stretch/>
        </p:blipFill>
        <p:spPr>
          <a:xfrm>
            <a:off x="4916015" y="3217882"/>
            <a:ext cx="878100" cy="131670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2160" name="Google Shape;2160;g2523351e7b7_57_296"/>
          <p:cNvPicPr preferRelativeResize="0"/>
          <p:nvPr/>
        </p:nvPicPr>
        <p:blipFill rotWithShape="1">
          <a:blip r:embed="rId10">
            <a:alphaModFix/>
          </a:blip>
          <a:srcRect b="0" l="29" r="19" t="0"/>
          <a:stretch/>
        </p:blipFill>
        <p:spPr>
          <a:xfrm>
            <a:off x="5865514" y="3217882"/>
            <a:ext cx="878100" cy="131670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2161" name="Google Shape;2161;g2523351e7b7_57_296"/>
          <p:cNvPicPr preferRelativeResize="0"/>
          <p:nvPr/>
        </p:nvPicPr>
        <p:blipFill rotWithShape="1">
          <a:blip r:embed="rId11">
            <a:alphaModFix/>
          </a:blip>
          <a:srcRect b="0" l="29" r="19" t="0"/>
          <a:stretch/>
        </p:blipFill>
        <p:spPr>
          <a:xfrm>
            <a:off x="6815013" y="3217882"/>
            <a:ext cx="878100" cy="131670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2162" name="Google Shape;2162;g2523351e7b7_57_296"/>
          <p:cNvPicPr preferRelativeResize="0"/>
          <p:nvPr/>
        </p:nvPicPr>
        <p:blipFill rotWithShape="1">
          <a:blip r:embed="rId12">
            <a:alphaModFix/>
          </a:blip>
          <a:srcRect b="0" l="69" r="69" t="0"/>
          <a:stretch/>
        </p:blipFill>
        <p:spPr>
          <a:xfrm>
            <a:off x="7764512" y="3217882"/>
            <a:ext cx="878100" cy="1316700"/>
          </a:xfrm>
          <a:prstGeom prst="roundRect">
            <a:avLst>
              <a:gd fmla="val 8322" name="adj"/>
            </a:avLst>
          </a:prstGeom>
          <a:noFill/>
          <a:ln>
            <a:noFill/>
          </a:ln>
          <a:effectLst>
            <a:outerShdw blurRad="271463" rotWithShape="0" algn="bl" dir="4380000" dist="57150">
              <a:srgbClr val="000000">
                <a:alpha val="33330"/>
              </a:srgbClr>
            </a:outerShdw>
          </a:effectLst>
        </p:spPr>
      </p:pic>
    </p:spTree>
  </p:cSld>
  <p:clrMapOvr>
    <a:masterClrMapping/>
  </p:clrMapOvr>
</p:sld>
</file>

<file path=ppt/slides/slide1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66" name="Shape 2166"/>
        <p:cNvGrpSpPr/>
        <p:nvPr/>
      </p:nvGrpSpPr>
      <p:grpSpPr>
        <a:xfrm>
          <a:off x="0" y="0"/>
          <a:ext cx="0" cy="0"/>
          <a:chOff x="0" y="0"/>
          <a:chExt cx="0" cy="0"/>
        </a:xfrm>
      </p:grpSpPr>
      <p:pic>
        <p:nvPicPr>
          <p:cNvPr id="2167" name="Google Shape;2167;g2523351e7b7_57_315"/>
          <p:cNvPicPr preferRelativeResize="0"/>
          <p:nvPr/>
        </p:nvPicPr>
        <p:blipFill rotWithShape="1">
          <a:blip r:embed="rId3">
            <a:alphaModFix/>
          </a:blip>
          <a:srcRect b="0" l="0" r="0" t="0"/>
          <a:stretch/>
        </p:blipFill>
        <p:spPr>
          <a:xfrm>
            <a:off x="0" y="0"/>
            <a:ext cx="9144001" cy="1204075"/>
          </a:xfrm>
          <a:prstGeom prst="rect">
            <a:avLst/>
          </a:prstGeom>
          <a:noFill/>
          <a:ln>
            <a:noFill/>
          </a:ln>
        </p:spPr>
      </p:pic>
      <p:sp>
        <p:nvSpPr>
          <p:cNvPr id="2168" name="Google Shape;2168;g2523351e7b7_57_315"/>
          <p:cNvSpPr txBox="1"/>
          <p:nvPr/>
        </p:nvSpPr>
        <p:spPr>
          <a:xfrm>
            <a:off x="865375" y="694400"/>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None/>
            </a:pPr>
            <a:r>
              <a:rPr b="1" lang="lv-LV" sz="2400">
                <a:solidFill>
                  <a:srgbClr val="FFFFFF"/>
                </a:solidFill>
                <a:latin typeface="Raleway"/>
                <a:ea typeface="Raleway"/>
                <a:cs typeface="Raleway"/>
                <a:sym typeface="Raleway"/>
              </a:rPr>
              <a:t>Four Paths to Peace</a:t>
            </a:r>
            <a:endParaRPr b="1" sz="2400">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None/>
            </a:pPr>
            <a:r>
              <a:t/>
            </a:r>
            <a:endParaRPr b="1" sz="2400">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None/>
            </a:pPr>
            <a:r>
              <a:t/>
            </a:r>
            <a:endParaRPr b="1" sz="2400">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None/>
            </a:pPr>
            <a:r>
              <a:t/>
            </a:r>
            <a:endParaRPr b="1" sz="2400">
              <a:solidFill>
                <a:srgbClr val="FFFFFF"/>
              </a:solidFill>
              <a:latin typeface="Raleway"/>
              <a:ea typeface="Raleway"/>
              <a:cs typeface="Raleway"/>
              <a:sym typeface="Raleway"/>
            </a:endParaRPr>
          </a:p>
          <a:p>
            <a:pPr indent="0" lvl="0" marL="0" marR="0" rtl="0" algn="l">
              <a:lnSpc>
                <a:spcPct val="85000"/>
              </a:lnSpc>
              <a:spcBef>
                <a:spcPts val="0"/>
              </a:spcBef>
              <a:spcAft>
                <a:spcPts val="0"/>
              </a:spcAft>
              <a:buNone/>
            </a:pPr>
            <a:r>
              <a:t/>
            </a:r>
            <a:endParaRPr b="1" sz="2500">
              <a:solidFill>
                <a:srgbClr val="FFFFFF"/>
              </a:solidFill>
              <a:latin typeface="Raleway"/>
              <a:ea typeface="Raleway"/>
              <a:cs typeface="Raleway"/>
              <a:sym typeface="Raleway"/>
            </a:endParaRPr>
          </a:p>
        </p:txBody>
      </p:sp>
      <p:sp>
        <p:nvSpPr>
          <p:cNvPr id="2169" name="Google Shape;2169;g2523351e7b7_57_315"/>
          <p:cNvSpPr txBox="1"/>
          <p:nvPr/>
        </p:nvSpPr>
        <p:spPr>
          <a:xfrm>
            <a:off x="865375" y="1858050"/>
            <a:ext cx="3971100" cy="30324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1000"/>
              </a:spcBef>
              <a:spcAft>
                <a:spcPts val="0"/>
              </a:spcAft>
              <a:buNone/>
            </a:pPr>
            <a:r>
              <a:rPr lang="lv-LV" sz="1600">
                <a:solidFill>
                  <a:srgbClr val="2B3E85"/>
                </a:solidFill>
                <a:latin typeface="Raleway"/>
                <a:ea typeface="Raleway"/>
                <a:cs typeface="Raleway"/>
                <a:sym typeface="Raleway"/>
              </a:rPr>
              <a:t>The player or players are introduced </a:t>
            </a:r>
            <a:br>
              <a:rPr lang="lv-LV" sz="1600">
                <a:solidFill>
                  <a:srgbClr val="2B3E85"/>
                </a:solidFill>
                <a:latin typeface="Raleway"/>
                <a:ea typeface="Raleway"/>
                <a:cs typeface="Raleway"/>
                <a:sym typeface="Raleway"/>
              </a:rPr>
            </a:br>
            <a:r>
              <a:rPr lang="lv-LV" sz="1600">
                <a:solidFill>
                  <a:srgbClr val="2B3E85"/>
                </a:solidFill>
                <a:latin typeface="Raleway"/>
                <a:ea typeface="Raleway"/>
                <a:cs typeface="Raleway"/>
                <a:sym typeface="Raleway"/>
              </a:rPr>
              <a:t>to the specific situation.</a:t>
            </a:r>
            <a:endParaRPr sz="1600">
              <a:solidFill>
                <a:srgbClr val="2B3E85"/>
              </a:solidFill>
              <a:latin typeface="Raleway"/>
              <a:ea typeface="Raleway"/>
              <a:cs typeface="Raleway"/>
              <a:sym typeface="Raleway"/>
            </a:endParaRPr>
          </a:p>
          <a:p>
            <a:pPr indent="0" lvl="0" marL="0" rtl="0" algn="l">
              <a:lnSpc>
                <a:spcPct val="100000"/>
              </a:lnSpc>
              <a:spcBef>
                <a:spcPts val="1000"/>
              </a:spcBef>
              <a:spcAft>
                <a:spcPts val="0"/>
              </a:spcAft>
              <a:buNone/>
            </a:pPr>
            <a:r>
              <a:rPr lang="lv-LV" sz="1600">
                <a:solidFill>
                  <a:srgbClr val="2B3E85"/>
                </a:solidFill>
                <a:latin typeface="Raleway"/>
                <a:ea typeface="Raleway"/>
                <a:cs typeface="Raleway"/>
                <a:sym typeface="Raleway"/>
              </a:rPr>
              <a:t>The leader invites the participants to </a:t>
            </a:r>
            <a:r>
              <a:rPr b="1" lang="lv-LV" sz="1600">
                <a:solidFill>
                  <a:srgbClr val="2B3E85"/>
                </a:solidFill>
                <a:latin typeface="Raleway"/>
                <a:ea typeface="Raleway"/>
                <a:cs typeface="Raleway"/>
                <a:sym typeface="Raleway"/>
              </a:rPr>
              <a:t>find the first priority solution</a:t>
            </a:r>
            <a:r>
              <a:rPr lang="lv-LV" sz="1600">
                <a:solidFill>
                  <a:srgbClr val="2B3E85"/>
                </a:solidFill>
                <a:latin typeface="Raleway"/>
                <a:ea typeface="Raleway"/>
                <a:cs typeface="Raleway"/>
                <a:sym typeface="Raleway"/>
              </a:rPr>
              <a:t>, as well </a:t>
            </a:r>
            <a:br>
              <a:rPr lang="lv-LV" sz="1600">
                <a:solidFill>
                  <a:srgbClr val="2B3E85"/>
                </a:solidFill>
                <a:latin typeface="Raleway"/>
                <a:ea typeface="Raleway"/>
                <a:cs typeface="Raleway"/>
                <a:sym typeface="Raleway"/>
              </a:rPr>
            </a:br>
            <a:r>
              <a:rPr lang="lv-LV" sz="1600">
                <a:solidFill>
                  <a:srgbClr val="2B3E85"/>
                </a:solidFill>
                <a:latin typeface="Raleway"/>
                <a:ea typeface="Raleway"/>
                <a:cs typeface="Raleway"/>
                <a:sym typeface="Raleway"/>
              </a:rPr>
              <a:t>as the second most suitable card </a:t>
            </a:r>
            <a:br>
              <a:rPr lang="lv-LV" sz="1600">
                <a:solidFill>
                  <a:srgbClr val="2B3E85"/>
                </a:solidFill>
                <a:latin typeface="Raleway"/>
                <a:ea typeface="Raleway"/>
                <a:cs typeface="Raleway"/>
                <a:sym typeface="Raleway"/>
              </a:rPr>
            </a:br>
            <a:r>
              <a:rPr lang="lv-LV" sz="1600">
                <a:solidFill>
                  <a:srgbClr val="2B3E85"/>
                </a:solidFill>
                <a:latin typeface="Raleway"/>
                <a:ea typeface="Raleway"/>
                <a:cs typeface="Raleway"/>
                <a:sym typeface="Raleway"/>
              </a:rPr>
              <a:t>in each group of solutions</a:t>
            </a:r>
            <a:endParaRPr sz="1600">
              <a:solidFill>
                <a:srgbClr val="2B3E85"/>
              </a:solidFill>
              <a:latin typeface="Raleway"/>
              <a:ea typeface="Raleway"/>
              <a:cs typeface="Raleway"/>
              <a:sym typeface="Raleway"/>
            </a:endParaRPr>
          </a:p>
          <a:p>
            <a:pPr indent="0" lvl="0" marL="0" rtl="0" algn="l">
              <a:lnSpc>
                <a:spcPct val="100000"/>
              </a:lnSpc>
              <a:spcBef>
                <a:spcPts val="1000"/>
              </a:spcBef>
              <a:spcAft>
                <a:spcPts val="0"/>
              </a:spcAft>
              <a:buNone/>
            </a:pPr>
            <a:r>
              <a:rPr lang="lv-LV" sz="1600">
                <a:solidFill>
                  <a:srgbClr val="2B3E85"/>
                </a:solidFill>
                <a:latin typeface="Raleway"/>
                <a:ea typeface="Raleway"/>
                <a:cs typeface="Raleway"/>
                <a:sym typeface="Raleway"/>
              </a:rPr>
              <a:t>Players in groups or individually discuss solutions step by step and place the most suitable ones in order of priority</a:t>
            </a:r>
            <a:endParaRPr sz="1600">
              <a:solidFill>
                <a:srgbClr val="2B3E85"/>
              </a:solidFill>
              <a:latin typeface="Raleway"/>
              <a:ea typeface="Raleway"/>
              <a:cs typeface="Raleway"/>
              <a:sym typeface="Raleway"/>
            </a:endParaRPr>
          </a:p>
          <a:p>
            <a:pPr indent="0" lvl="0" marL="0" rtl="0" algn="l">
              <a:lnSpc>
                <a:spcPct val="100000"/>
              </a:lnSpc>
              <a:spcBef>
                <a:spcPts val="1000"/>
              </a:spcBef>
              <a:spcAft>
                <a:spcPts val="0"/>
              </a:spcAft>
              <a:buNone/>
            </a:pPr>
            <a:r>
              <a:t/>
            </a:r>
            <a:endParaRPr sz="1600">
              <a:solidFill>
                <a:srgbClr val="2B3E85"/>
              </a:solidFill>
              <a:latin typeface="Raleway"/>
              <a:ea typeface="Raleway"/>
              <a:cs typeface="Raleway"/>
              <a:sym typeface="Raleway"/>
            </a:endParaRPr>
          </a:p>
        </p:txBody>
      </p:sp>
      <p:sp>
        <p:nvSpPr>
          <p:cNvPr id="2170" name="Google Shape;2170;g2523351e7b7_57_315"/>
          <p:cNvSpPr txBox="1"/>
          <p:nvPr/>
        </p:nvSpPr>
        <p:spPr>
          <a:xfrm>
            <a:off x="865375" y="1359313"/>
            <a:ext cx="3376200" cy="585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lv-LV" sz="2600">
                <a:solidFill>
                  <a:srgbClr val="6689BA"/>
                </a:solidFill>
                <a:latin typeface="Raleway"/>
                <a:ea typeface="Raleway"/>
                <a:cs typeface="Raleway"/>
                <a:sym typeface="Raleway"/>
              </a:rPr>
              <a:t>P</a:t>
            </a:r>
            <a:r>
              <a:rPr b="1" lang="lv-LV" sz="2600">
                <a:solidFill>
                  <a:srgbClr val="6689BA"/>
                </a:solidFill>
                <a:latin typeface="Raleway"/>
                <a:ea typeface="Raleway"/>
                <a:cs typeface="Raleway"/>
                <a:sym typeface="Raleway"/>
              </a:rPr>
              <a:t>lay</a:t>
            </a:r>
            <a:endParaRPr b="1" sz="2600">
              <a:solidFill>
                <a:srgbClr val="6689BA"/>
              </a:solidFill>
            </a:endParaRPr>
          </a:p>
        </p:txBody>
      </p:sp>
      <p:grpSp>
        <p:nvGrpSpPr>
          <p:cNvPr id="2171" name="Google Shape;2171;g2523351e7b7_57_315"/>
          <p:cNvGrpSpPr/>
          <p:nvPr/>
        </p:nvGrpSpPr>
        <p:grpSpPr>
          <a:xfrm>
            <a:off x="575001" y="3724051"/>
            <a:ext cx="290375" cy="321600"/>
            <a:chOff x="534501" y="3018201"/>
            <a:chExt cx="290375" cy="321600"/>
          </a:xfrm>
        </p:grpSpPr>
        <p:sp>
          <p:nvSpPr>
            <p:cNvPr id="2172" name="Google Shape;2172;g2523351e7b7_57_315"/>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3" name="Google Shape;2173;g2523351e7b7_57_315"/>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2174" name="Google Shape;2174;g2523351e7b7_57_315"/>
          <p:cNvPicPr preferRelativeResize="0"/>
          <p:nvPr/>
        </p:nvPicPr>
        <p:blipFill rotWithShape="1">
          <a:blip r:embed="rId4">
            <a:alphaModFix/>
          </a:blip>
          <a:srcRect b="0" l="0" r="25947" t="0"/>
          <a:stretch/>
        </p:blipFill>
        <p:spPr>
          <a:xfrm>
            <a:off x="6294850" y="124500"/>
            <a:ext cx="2849149" cy="1591949"/>
          </a:xfrm>
          <a:prstGeom prst="rect">
            <a:avLst/>
          </a:prstGeom>
          <a:noFill/>
          <a:ln>
            <a:noFill/>
          </a:ln>
        </p:spPr>
      </p:pic>
      <p:pic>
        <p:nvPicPr>
          <p:cNvPr id="2175" name="Google Shape;2175;g2523351e7b7_57_315"/>
          <p:cNvPicPr preferRelativeResize="0"/>
          <p:nvPr/>
        </p:nvPicPr>
        <p:blipFill rotWithShape="1">
          <a:blip r:embed="rId5">
            <a:alphaModFix/>
          </a:blip>
          <a:srcRect b="0" l="29" r="19" t="0"/>
          <a:stretch/>
        </p:blipFill>
        <p:spPr>
          <a:xfrm>
            <a:off x="6042822" y="2822877"/>
            <a:ext cx="864600" cy="128670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2176" name="Google Shape;2176;g2523351e7b7_57_315"/>
          <p:cNvPicPr preferRelativeResize="0"/>
          <p:nvPr/>
        </p:nvPicPr>
        <p:blipFill rotWithShape="1">
          <a:blip r:embed="rId6">
            <a:alphaModFix/>
          </a:blip>
          <a:srcRect b="39" l="0" r="0" t="49"/>
          <a:stretch/>
        </p:blipFill>
        <p:spPr>
          <a:xfrm>
            <a:off x="6977732" y="1928244"/>
            <a:ext cx="864600" cy="128670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2177" name="Google Shape;2177;g2523351e7b7_57_315"/>
          <p:cNvPicPr preferRelativeResize="0"/>
          <p:nvPr/>
        </p:nvPicPr>
        <p:blipFill rotWithShape="1">
          <a:blip r:embed="rId7">
            <a:alphaModFix/>
          </a:blip>
          <a:srcRect b="0" l="69" r="69" t="0"/>
          <a:stretch/>
        </p:blipFill>
        <p:spPr>
          <a:xfrm>
            <a:off x="7912642" y="1928244"/>
            <a:ext cx="864600" cy="128670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2178" name="Google Shape;2178;g2523351e7b7_57_315"/>
          <p:cNvPicPr preferRelativeResize="0"/>
          <p:nvPr/>
        </p:nvPicPr>
        <p:blipFill rotWithShape="1">
          <a:blip r:embed="rId8">
            <a:alphaModFix/>
          </a:blip>
          <a:srcRect b="39" l="0" r="0" t="49"/>
          <a:stretch/>
        </p:blipFill>
        <p:spPr>
          <a:xfrm>
            <a:off x="5103900" y="2822881"/>
            <a:ext cx="864600" cy="128670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2179" name="Google Shape;2179;g2523351e7b7_57_315"/>
          <p:cNvPicPr preferRelativeResize="0"/>
          <p:nvPr/>
        </p:nvPicPr>
        <p:blipFill rotWithShape="1">
          <a:blip r:embed="rId9">
            <a:alphaModFix/>
          </a:blip>
          <a:srcRect b="0" l="29" r="19" t="0"/>
          <a:stretch/>
        </p:blipFill>
        <p:spPr>
          <a:xfrm>
            <a:off x="6977732" y="3297105"/>
            <a:ext cx="864600" cy="128670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2180" name="Google Shape;2180;g2523351e7b7_57_315"/>
          <p:cNvPicPr preferRelativeResize="0"/>
          <p:nvPr/>
        </p:nvPicPr>
        <p:blipFill rotWithShape="1">
          <a:blip r:embed="rId10">
            <a:alphaModFix/>
          </a:blip>
          <a:srcRect b="0" l="69" r="69" t="0"/>
          <a:stretch/>
        </p:blipFill>
        <p:spPr>
          <a:xfrm>
            <a:off x="7912642" y="3297105"/>
            <a:ext cx="864600" cy="128670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2181" name="Google Shape;2181;g2523351e7b7_57_315"/>
          <p:cNvPicPr preferRelativeResize="0"/>
          <p:nvPr/>
        </p:nvPicPr>
        <p:blipFill rotWithShape="1">
          <a:blip r:embed="rId11">
            <a:alphaModFix/>
          </a:blip>
          <a:srcRect b="0" l="19" r="19" t="0"/>
          <a:stretch/>
        </p:blipFill>
        <p:spPr>
          <a:xfrm>
            <a:off x="6977742" y="559688"/>
            <a:ext cx="864600" cy="128640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2182" name="Google Shape;2182;g2523351e7b7_57_315"/>
          <p:cNvPicPr preferRelativeResize="0"/>
          <p:nvPr/>
        </p:nvPicPr>
        <p:blipFill rotWithShape="1">
          <a:blip r:embed="rId8">
            <a:alphaModFix/>
          </a:blip>
          <a:srcRect b="39" l="0" r="0" t="49"/>
          <a:stretch/>
        </p:blipFill>
        <p:spPr>
          <a:xfrm>
            <a:off x="5103900" y="2682175"/>
            <a:ext cx="864600" cy="128670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2183" name="Google Shape;2183;g2523351e7b7_57_315"/>
          <p:cNvPicPr preferRelativeResize="0"/>
          <p:nvPr/>
        </p:nvPicPr>
        <p:blipFill rotWithShape="1">
          <a:blip r:embed="rId5">
            <a:alphaModFix/>
          </a:blip>
          <a:srcRect b="0" l="29" r="19" t="0"/>
          <a:stretch/>
        </p:blipFill>
        <p:spPr>
          <a:xfrm>
            <a:off x="6042822" y="2622835"/>
            <a:ext cx="864600" cy="1286700"/>
          </a:xfrm>
          <a:prstGeom prst="roundRect">
            <a:avLst>
              <a:gd fmla="val 8322" name="adj"/>
            </a:avLst>
          </a:prstGeom>
          <a:noFill/>
          <a:ln>
            <a:noFill/>
          </a:ln>
          <a:effectLst>
            <a:outerShdw blurRad="271463" rotWithShape="0" algn="bl" dir="4380000" dist="57150">
              <a:srgbClr val="000000">
                <a:alpha val="33330"/>
              </a:srgbClr>
            </a:outerShdw>
          </a:effectLst>
        </p:spPr>
      </p:pic>
    </p:spTree>
  </p:cSld>
  <p:clrMapOvr>
    <a:masterClrMapping/>
  </p:clrMapOvr>
</p:sld>
</file>

<file path=ppt/slides/slide1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87" name="Shape 2187"/>
        <p:cNvGrpSpPr/>
        <p:nvPr/>
      </p:nvGrpSpPr>
      <p:grpSpPr>
        <a:xfrm>
          <a:off x="0" y="0"/>
          <a:ext cx="0" cy="0"/>
          <a:chOff x="0" y="0"/>
          <a:chExt cx="0" cy="0"/>
        </a:xfrm>
      </p:grpSpPr>
      <p:pic>
        <p:nvPicPr>
          <p:cNvPr id="2188" name="Google Shape;2188;g2523351e7b7_57_335"/>
          <p:cNvPicPr preferRelativeResize="0"/>
          <p:nvPr/>
        </p:nvPicPr>
        <p:blipFill rotWithShape="1">
          <a:blip r:embed="rId3">
            <a:alphaModFix/>
          </a:blip>
          <a:srcRect b="0" l="0" r="0" t="0"/>
          <a:stretch/>
        </p:blipFill>
        <p:spPr>
          <a:xfrm>
            <a:off x="0" y="0"/>
            <a:ext cx="9144001" cy="1204075"/>
          </a:xfrm>
          <a:prstGeom prst="rect">
            <a:avLst/>
          </a:prstGeom>
          <a:noFill/>
          <a:ln>
            <a:noFill/>
          </a:ln>
        </p:spPr>
      </p:pic>
      <p:sp>
        <p:nvSpPr>
          <p:cNvPr id="2189" name="Google Shape;2189;g2523351e7b7_57_335"/>
          <p:cNvSpPr txBox="1"/>
          <p:nvPr/>
        </p:nvSpPr>
        <p:spPr>
          <a:xfrm>
            <a:off x="865375" y="694400"/>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None/>
            </a:pPr>
            <a:r>
              <a:rPr b="1" lang="lv-LV" sz="2400">
                <a:solidFill>
                  <a:srgbClr val="FFFFFF"/>
                </a:solidFill>
                <a:latin typeface="Raleway"/>
                <a:ea typeface="Raleway"/>
                <a:cs typeface="Raleway"/>
                <a:sym typeface="Raleway"/>
              </a:rPr>
              <a:t>Four Paths to Peace</a:t>
            </a:r>
            <a:endParaRPr b="1" sz="2400">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None/>
            </a:pPr>
            <a:r>
              <a:t/>
            </a:r>
            <a:endParaRPr b="1" sz="2400">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None/>
            </a:pPr>
            <a:r>
              <a:t/>
            </a:r>
            <a:endParaRPr b="1" sz="2400">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None/>
            </a:pPr>
            <a:r>
              <a:t/>
            </a:r>
            <a:endParaRPr b="1" sz="2400">
              <a:solidFill>
                <a:srgbClr val="FFFFFF"/>
              </a:solidFill>
              <a:latin typeface="Raleway"/>
              <a:ea typeface="Raleway"/>
              <a:cs typeface="Raleway"/>
              <a:sym typeface="Raleway"/>
            </a:endParaRPr>
          </a:p>
          <a:p>
            <a:pPr indent="0" lvl="0" marL="0" marR="0" rtl="0" algn="l">
              <a:lnSpc>
                <a:spcPct val="85000"/>
              </a:lnSpc>
              <a:spcBef>
                <a:spcPts val="0"/>
              </a:spcBef>
              <a:spcAft>
                <a:spcPts val="0"/>
              </a:spcAft>
              <a:buNone/>
            </a:pPr>
            <a:r>
              <a:t/>
            </a:r>
            <a:endParaRPr b="1" sz="2500">
              <a:solidFill>
                <a:srgbClr val="FFFFFF"/>
              </a:solidFill>
              <a:latin typeface="Raleway"/>
              <a:ea typeface="Raleway"/>
              <a:cs typeface="Raleway"/>
              <a:sym typeface="Raleway"/>
            </a:endParaRPr>
          </a:p>
        </p:txBody>
      </p:sp>
      <p:sp>
        <p:nvSpPr>
          <p:cNvPr id="2190" name="Google Shape;2190;g2523351e7b7_57_335"/>
          <p:cNvSpPr txBox="1"/>
          <p:nvPr/>
        </p:nvSpPr>
        <p:spPr>
          <a:xfrm>
            <a:off x="865375" y="1833600"/>
            <a:ext cx="4777200" cy="26577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1000"/>
              </a:spcBef>
              <a:spcAft>
                <a:spcPts val="0"/>
              </a:spcAft>
              <a:buNone/>
            </a:pPr>
            <a:r>
              <a:rPr lang="lv-LV" sz="1600">
                <a:solidFill>
                  <a:srgbClr val="2B3E85"/>
                </a:solidFill>
                <a:latin typeface="Raleway"/>
                <a:ea typeface="Raleway"/>
                <a:cs typeface="Raleway"/>
                <a:sym typeface="Raleway"/>
              </a:rPr>
              <a:t>Each group presents its solution to the team in the order set - first I will calm down ...., then I will think ...., then I will say .... Then I will act….</a:t>
            </a:r>
            <a:endParaRPr sz="1600">
              <a:solidFill>
                <a:srgbClr val="2B3E85"/>
              </a:solidFill>
              <a:latin typeface="Raleway"/>
              <a:ea typeface="Raleway"/>
              <a:cs typeface="Raleway"/>
              <a:sym typeface="Raleway"/>
            </a:endParaRPr>
          </a:p>
          <a:p>
            <a:pPr indent="0" lvl="0" marL="0" rtl="0" algn="l">
              <a:lnSpc>
                <a:spcPct val="100000"/>
              </a:lnSpc>
              <a:spcBef>
                <a:spcPts val="1000"/>
              </a:spcBef>
              <a:spcAft>
                <a:spcPts val="0"/>
              </a:spcAft>
              <a:buNone/>
            </a:pPr>
            <a:r>
              <a:rPr lang="lv-LV" sz="1600">
                <a:solidFill>
                  <a:srgbClr val="2B3E85"/>
                </a:solidFill>
                <a:latin typeface="Raleway"/>
                <a:ea typeface="Raleway"/>
                <a:cs typeface="Raleway"/>
                <a:sym typeface="Raleway"/>
              </a:rPr>
              <a:t>The group can then discuss whether this order </a:t>
            </a:r>
            <a:br>
              <a:rPr lang="lv-LV" sz="1600">
                <a:solidFill>
                  <a:srgbClr val="2B3E85"/>
                </a:solidFill>
                <a:latin typeface="Raleway"/>
                <a:ea typeface="Raleway"/>
                <a:cs typeface="Raleway"/>
                <a:sym typeface="Raleway"/>
              </a:rPr>
            </a:br>
            <a:r>
              <a:rPr lang="lv-LV" sz="1600">
                <a:solidFill>
                  <a:srgbClr val="2B3E85"/>
                </a:solidFill>
                <a:latin typeface="Raleway"/>
                <a:ea typeface="Raleway"/>
                <a:cs typeface="Raleway"/>
                <a:sym typeface="Raleway"/>
              </a:rPr>
              <a:t>is the most appropriate for the situation and how changing the sequence of cards changes the solution.</a:t>
            </a:r>
            <a:endParaRPr sz="1600">
              <a:solidFill>
                <a:srgbClr val="2B3E85"/>
              </a:solidFill>
              <a:latin typeface="Raleway"/>
              <a:ea typeface="Raleway"/>
              <a:cs typeface="Raleway"/>
              <a:sym typeface="Raleway"/>
            </a:endParaRPr>
          </a:p>
          <a:p>
            <a:pPr indent="0" lvl="0" marL="0" rtl="0" algn="l">
              <a:lnSpc>
                <a:spcPct val="100000"/>
              </a:lnSpc>
              <a:spcBef>
                <a:spcPts val="1000"/>
              </a:spcBef>
              <a:spcAft>
                <a:spcPts val="0"/>
              </a:spcAft>
              <a:buNone/>
            </a:pPr>
            <a:r>
              <a:rPr b="1" lang="lv-LV" sz="1600">
                <a:solidFill>
                  <a:srgbClr val="2B3E85"/>
                </a:solidFill>
                <a:latin typeface="Raleway"/>
                <a:ea typeface="Raleway"/>
                <a:cs typeface="Raleway"/>
                <a:sym typeface="Raleway"/>
              </a:rPr>
              <a:t>This game helps to discuss values ​​and priorities as well as processes and procedures.</a:t>
            </a:r>
            <a:endParaRPr b="1" sz="1600">
              <a:solidFill>
                <a:srgbClr val="2B3E85"/>
              </a:solidFill>
              <a:latin typeface="Raleway"/>
              <a:ea typeface="Raleway"/>
              <a:cs typeface="Raleway"/>
              <a:sym typeface="Raleway"/>
            </a:endParaRPr>
          </a:p>
        </p:txBody>
      </p:sp>
      <p:sp>
        <p:nvSpPr>
          <p:cNvPr id="2191" name="Google Shape;2191;g2523351e7b7_57_335"/>
          <p:cNvSpPr txBox="1"/>
          <p:nvPr/>
        </p:nvSpPr>
        <p:spPr>
          <a:xfrm>
            <a:off x="865375" y="1334863"/>
            <a:ext cx="3376200" cy="585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lv-LV" sz="2600">
                <a:solidFill>
                  <a:srgbClr val="6689BA"/>
                </a:solidFill>
                <a:latin typeface="Raleway"/>
                <a:ea typeface="Raleway"/>
                <a:cs typeface="Raleway"/>
                <a:sym typeface="Raleway"/>
              </a:rPr>
              <a:t>Closing</a:t>
            </a:r>
            <a:endParaRPr b="1" sz="2600">
              <a:solidFill>
                <a:srgbClr val="6689BA"/>
              </a:solidFill>
            </a:endParaRPr>
          </a:p>
        </p:txBody>
      </p:sp>
      <p:grpSp>
        <p:nvGrpSpPr>
          <p:cNvPr id="2192" name="Google Shape;2192;g2523351e7b7_57_335"/>
          <p:cNvGrpSpPr/>
          <p:nvPr/>
        </p:nvGrpSpPr>
        <p:grpSpPr>
          <a:xfrm>
            <a:off x="575001" y="3891526"/>
            <a:ext cx="290375" cy="321600"/>
            <a:chOff x="534501" y="3018201"/>
            <a:chExt cx="290375" cy="321600"/>
          </a:xfrm>
        </p:grpSpPr>
        <p:sp>
          <p:nvSpPr>
            <p:cNvPr id="2193" name="Google Shape;2193;g2523351e7b7_57_335"/>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4" name="Google Shape;2194;g2523351e7b7_57_335"/>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95" name="Google Shape;2195;g2523351e7b7_57_335"/>
          <p:cNvSpPr/>
          <p:nvPr/>
        </p:nvSpPr>
        <p:spPr>
          <a:xfrm>
            <a:off x="6820640" y="2735716"/>
            <a:ext cx="1999500" cy="1728300"/>
          </a:xfrm>
          <a:prstGeom prst="wedgeEllipseCallout">
            <a:avLst>
              <a:gd fmla="val -34446" name="adj1"/>
              <a:gd fmla="val 55960" name="adj2"/>
            </a:avLst>
          </a:prstGeom>
          <a:solidFill>
            <a:srgbClr val="1EAEAE">
              <a:alpha val="17610"/>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6" name="Google Shape;2196;g2523351e7b7_57_335"/>
          <p:cNvSpPr/>
          <p:nvPr/>
        </p:nvSpPr>
        <p:spPr>
          <a:xfrm>
            <a:off x="6187450" y="1885424"/>
            <a:ext cx="873000" cy="812400"/>
          </a:xfrm>
          <a:prstGeom prst="wedgeEllipseCallout">
            <a:avLst>
              <a:gd fmla="val 37986" name="adj1"/>
              <a:gd fmla="val 54670" name="adj2"/>
            </a:avLst>
          </a:prstGeom>
          <a:solidFill>
            <a:srgbClr val="1EAEAE">
              <a:alpha val="49060"/>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7" name="Google Shape;2197;g2523351e7b7_57_335"/>
          <p:cNvSpPr/>
          <p:nvPr/>
        </p:nvSpPr>
        <p:spPr>
          <a:xfrm>
            <a:off x="6157052" y="1923318"/>
            <a:ext cx="873000" cy="812400"/>
          </a:xfrm>
          <a:prstGeom prst="wedgeEllipseCallout">
            <a:avLst>
              <a:gd fmla="val 37986" name="adj1"/>
              <a:gd fmla="val 5467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8" name="Google Shape;2198;g2523351e7b7_57_335"/>
          <p:cNvSpPr/>
          <p:nvPr/>
        </p:nvSpPr>
        <p:spPr>
          <a:xfrm rot="449545">
            <a:off x="6819799" y="2695751"/>
            <a:ext cx="1955597" cy="1727013"/>
          </a:xfrm>
          <a:prstGeom prst="wedgeEllipseCallout">
            <a:avLst>
              <a:gd fmla="val -34446" name="adj1"/>
              <a:gd fmla="val 5596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199" name="Google Shape;2199;g2523351e7b7_57_335"/>
          <p:cNvPicPr preferRelativeResize="0"/>
          <p:nvPr/>
        </p:nvPicPr>
        <p:blipFill rotWithShape="1">
          <a:blip r:embed="rId4">
            <a:alphaModFix/>
          </a:blip>
          <a:srcRect b="0" l="0" r="1263" t="0"/>
          <a:stretch/>
        </p:blipFill>
        <p:spPr>
          <a:xfrm rot="-5400000">
            <a:off x="6792800" y="1969175"/>
            <a:ext cx="2804926" cy="1240675"/>
          </a:xfrm>
          <a:prstGeom prst="rect">
            <a:avLst/>
          </a:prstGeom>
          <a:noFill/>
          <a:ln>
            <a:noFill/>
          </a:ln>
        </p:spPr>
      </p:pic>
    </p:spTree>
  </p:cSld>
  <p:clrMapOvr>
    <a:masterClrMapping/>
  </p:clrMapOvr>
</p:sld>
</file>

<file path=ppt/slides/slide1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3" name="Shape 2203"/>
        <p:cNvGrpSpPr/>
        <p:nvPr/>
      </p:nvGrpSpPr>
      <p:grpSpPr>
        <a:xfrm>
          <a:off x="0" y="0"/>
          <a:ext cx="0" cy="0"/>
          <a:chOff x="0" y="0"/>
          <a:chExt cx="0" cy="0"/>
        </a:xfrm>
      </p:grpSpPr>
      <p:pic>
        <p:nvPicPr>
          <p:cNvPr id="2204" name="Google Shape;2204;g2523351e7b7_57_350"/>
          <p:cNvPicPr preferRelativeResize="0"/>
          <p:nvPr/>
        </p:nvPicPr>
        <p:blipFill rotWithShape="1">
          <a:blip r:embed="rId3">
            <a:alphaModFix/>
          </a:blip>
          <a:srcRect b="0" l="0" r="10594" t="0"/>
          <a:stretch/>
        </p:blipFill>
        <p:spPr>
          <a:xfrm>
            <a:off x="0" y="1152600"/>
            <a:ext cx="9144003" cy="3990900"/>
          </a:xfrm>
          <a:prstGeom prst="rect">
            <a:avLst/>
          </a:prstGeom>
          <a:noFill/>
          <a:ln>
            <a:noFill/>
          </a:ln>
        </p:spPr>
      </p:pic>
      <p:sp>
        <p:nvSpPr>
          <p:cNvPr id="2205" name="Google Shape;2205;g2523351e7b7_57_350"/>
          <p:cNvSpPr txBox="1"/>
          <p:nvPr/>
        </p:nvSpPr>
        <p:spPr>
          <a:xfrm>
            <a:off x="979650" y="1382375"/>
            <a:ext cx="7241400" cy="2133300"/>
          </a:xfrm>
          <a:prstGeom prst="rect">
            <a:avLst/>
          </a:prstGeom>
          <a:noFill/>
          <a:ln>
            <a:noFill/>
          </a:ln>
        </p:spPr>
        <p:txBody>
          <a:bodyPr anchorCtr="0" anchor="t" bIns="91425" lIns="91425" spcFirstLastPara="1" rIns="91425" wrap="square" tIns="91425">
            <a:noAutofit/>
          </a:bodyPr>
          <a:lstStyle/>
          <a:p>
            <a:pPr indent="0" lvl="0" marL="457200" marR="0" rtl="0" algn="l">
              <a:lnSpc>
                <a:spcPct val="100000"/>
              </a:lnSpc>
              <a:spcBef>
                <a:spcPts val="0"/>
              </a:spcBef>
              <a:spcAft>
                <a:spcPts val="0"/>
              </a:spcAft>
              <a:buClr>
                <a:srgbClr val="000000"/>
              </a:buClr>
              <a:buSzPts val="4400"/>
              <a:buFont typeface="Arial"/>
              <a:buNone/>
            </a:pPr>
            <a:r>
              <a:rPr b="1" lang="lv-LV" sz="4500">
                <a:solidFill>
                  <a:srgbClr val="2B3E85"/>
                </a:solidFill>
                <a:latin typeface="Raleway"/>
                <a:ea typeface="Raleway"/>
                <a:cs typeface="Raleway"/>
                <a:sym typeface="Raleway"/>
              </a:rPr>
              <a:t>6</a:t>
            </a:r>
            <a:r>
              <a:rPr b="1" i="0" lang="lv-LV" sz="3900" u="none" cap="none" strike="noStrike">
                <a:solidFill>
                  <a:srgbClr val="2B3E85"/>
                </a:solidFill>
                <a:latin typeface="Raleway"/>
                <a:ea typeface="Raleway"/>
                <a:cs typeface="Raleway"/>
                <a:sym typeface="Raleway"/>
              </a:rPr>
              <a:t>. </a:t>
            </a:r>
            <a:r>
              <a:rPr b="1" lang="lv-LV" sz="2500">
                <a:solidFill>
                  <a:srgbClr val="2B3E85"/>
                </a:solidFill>
                <a:latin typeface="Raleway"/>
                <a:ea typeface="Raleway"/>
                <a:cs typeface="Raleway"/>
                <a:sym typeface="Raleway"/>
              </a:rPr>
              <a:t>game</a:t>
            </a:r>
            <a:r>
              <a:rPr b="1" i="0" lang="lv-LV" sz="3900" u="none" cap="none" strike="noStrike">
                <a:solidFill>
                  <a:srgbClr val="FFFFFF"/>
                </a:solidFill>
                <a:latin typeface="Raleway"/>
                <a:ea typeface="Raleway"/>
                <a:cs typeface="Raleway"/>
                <a:sym typeface="Raleway"/>
              </a:rPr>
              <a:t> </a:t>
            </a:r>
            <a:endParaRPr b="1" sz="900"/>
          </a:p>
          <a:p>
            <a:pPr indent="0" lvl="0" marL="457200" rtl="0" algn="l">
              <a:spcBef>
                <a:spcPts val="0"/>
              </a:spcBef>
              <a:spcAft>
                <a:spcPts val="0"/>
              </a:spcAft>
              <a:buClr>
                <a:schemeClr val="dk1"/>
              </a:buClr>
              <a:buSzPts val="4400"/>
              <a:buFont typeface="Arial"/>
              <a:buNone/>
            </a:pPr>
            <a:r>
              <a:rPr b="1" lang="lv-LV" sz="4700">
                <a:solidFill>
                  <a:schemeClr val="lt1"/>
                </a:solidFill>
              </a:rPr>
              <a:t>Dominoes</a:t>
            </a:r>
            <a:endParaRPr b="1" sz="4700">
              <a:solidFill>
                <a:schemeClr val="lt1"/>
              </a:solidFill>
            </a:endParaRPr>
          </a:p>
        </p:txBody>
      </p:sp>
      <p:pic>
        <p:nvPicPr>
          <p:cNvPr id="2206" name="Google Shape;2206;g2523351e7b7_57_350"/>
          <p:cNvPicPr preferRelativeResize="0"/>
          <p:nvPr/>
        </p:nvPicPr>
        <p:blipFill rotWithShape="1">
          <a:blip r:embed="rId4">
            <a:alphaModFix/>
          </a:blip>
          <a:srcRect b="0" l="0" r="0" t="0"/>
          <a:stretch/>
        </p:blipFill>
        <p:spPr>
          <a:xfrm>
            <a:off x="6559050" y="135150"/>
            <a:ext cx="1605250" cy="908575"/>
          </a:xfrm>
          <a:prstGeom prst="rect">
            <a:avLst/>
          </a:prstGeom>
          <a:noFill/>
          <a:ln>
            <a:noFill/>
          </a:ln>
        </p:spPr>
      </p:pic>
      <p:pic>
        <p:nvPicPr>
          <p:cNvPr id="2207" name="Google Shape;2207;g2523351e7b7_57_350"/>
          <p:cNvPicPr preferRelativeResize="0"/>
          <p:nvPr/>
        </p:nvPicPr>
        <p:blipFill rotWithShape="1">
          <a:blip r:embed="rId5">
            <a:alphaModFix/>
          </a:blip>
          <a:srcRect b="0" l="0" r="0" t="0"/>
          <a:stretch/>
        </p:blipFill>
        <p:spPr>
          <a:xfrm>
            <a:off x="924575" y="311600"/>
            <a:ext cx="1569475" cy="555675"/>
          </a:xfrm>
          <a:prstGeom prst="rect">
            <a:avLst/>
          </a:prstGeom>
          <a:noFill/>
          <a:ln>
            <a:noFill/>
          </a:ln>
        </p:spPr>
      </p:pic>
      <p:pic>
        <p:nvPicPr>
          <p:cNvPr id="2208" name="Google Shape;2208;g2523351e7b7_57_350"/>
          <p:cNvPicPr preferRelativeResize="0"/>
          <p:nvPr/>
        </p:nvPicPr>
        <p:blipFill rotWithShape="1">
          <a:blip r:embed="rId6">
            <a:alphaModFix/>
          </a:blip>
          <a:srcRect b="0" l="0" r="39002" t="-989"/>
          <a:stretch/>
        </p:blipFill>
        <p:spPr>
          <a:xfrm rot="5400000">
            <a:off x="5801713" y="1882813"/>
            <a:ext cx="1301400" cy="5194375"/>
          </a:xfrm>
          <a:prstGeom prst="rect">
            <a:avLst/>
          </a:prstGeom>
          <a:noFill/>
          <a:ln>
            <a:noFill/>
          </a:ln>
        </p:spPr>
      </p:pic>
      <p:pic>
        <p:nvPicPr>
          <p:cNvPr id="2209" name="Google Shape;2209;g2523351e7b7_57_350"/>
          <p:cNvPicPr preferRelativeResize="0"/>
          <p:nvPr/>
        </p:nvPicPr>
        <p:blipFill rotWithShape="1">
          <a:blip r:embed="rId6">
            <a:alphaModFix/>
          </a:blip>
          <a:srcRect b="0" l="11590" r="0" t="10873"/>
          <a:stretch/>
        </p:blipFill>
        <p:spPr>
          <a:xfrm rot="-5400000">
            <a:off x="1349175" y="1908301"/>
            <a:ext cx="1886025" cy="4584374"/>
          </a:xfrm>
          <a:prstGeom prst="rect">
            <a:avLst/>
          </a:prstGeom>
          <a:noFill/>
          <a:ln>
            <a:noFill/>
          </a:ln>
        </p:spPr>
      </p:pic>
      <p:pic>
        <p:nvPicPr>
          <p:cNvPr id="2210" name="Google Shape;2210;g2523351e7b7_57_350"/>
          <p:cNvPicPr preferRelativeResize="0"/>
          <p:nvPr/>
        </p:nvPicPr>
        <p:blipFill rotWithShape="1">
          <a:blip r:embed="rId7">
            <a:alphaModFix/>
          </a:blip>
          <a:srcRect b="2075" l="0" r="22964" t="0"/>
          <a:stretch/>
        </p:blipFill>
        <p:spPr>
          <a:xfrm>
            <a:off x="6179875" y="2428275"/>
            <a:ext cx="2964127" cy="2715224"/>
          </a:xfrm>
          <a:prstGeom prst="rect">
            <a:avLst/>
          </a:prstGeom>
          <a:noFill/>
          <a:ln>
            <a:noFill/>
          </a:ln>
          <a:effectLst>
            <a:outerShdw blurRad="314325" rotWithShape="0" algn="bl" dir="5940000" dist="38100">
              <a:srgbClr val="000000">
                <a:alpha val="49410"/>
              </a:srgbClr>
            </a:outerShdw>
          </a:effectLst>
        </p:spPr>
      </p:pic>
    </p:spTree>
  </p:cSld>
  <p:clrMapOvr>
    <a:masterClrMapping/>
  </p:clrMapOvr>
</p:sld>
</file>

<file path=ppt/slides/slide1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4" name="Shape 2214"/>
        <p:cNvGrpSpPr/>
        <p:nvPr/>
      </p:nvGrpSpPr>
      <p:grpSpPr>
        <a:xfrm>
          <a:off x="0" y="0"/>
          <a:ext cx="0" cy="0"/>
          <a:chOff x="0" y="0"/>
          <a:chExt cx="0" cy="0"/>
        </a:xfrm>
      </p:grpSpPr>
      <p:pic>
        <p:nvPicPr>
          <p:cNvPr id="2215" name="Google Shape;2215;g2523351e7b7_57_360"/>
          <p:cNvPicPr preferRelativeResize="0"/>
          <p:nvPr/>
        </p:nvPicPr>
        <p:blipFill rotWithShape="1">
          <a:blip r:embed="rId3">
            <a:alphaModFix/>
          </a:blip>
          <a:srcRect b="0" l="19" r="19" t="0"/>
          <a:stretch/>
        </p:blipFill>
        <p:spPr>
          <a:xfrm>
            <a:off x="308350" y="920882"/>
            <a:ext cx="1662600" cy="2492700"/>
          </a:xfrm>
          <a:prstGeom prst="roundRect">
            <a:avLst>
              <a:gd fmla="val 8322" name="adj"/>
            </a:avLst>
          </a:prstGeom>
          <a:noFill/>
          <a:ln>
            <a:noFill/>
          </a:ln>
          <a:effectLst>
            <a:outerShdw blurRad="271463" rotWithShape="0" algn="bl" dir="4380000" dist="57150">
              <a:srgbClr val="000000">
                <a:alpha val="33333"/>
              </a:srgbClr>
            </a:outerShdw>
          </a:effectLst>
        </p:spPr>
      </p:pic>
      <p:pic>
        <p:nvPicPr>
          <p:cNvPr id="2216" name="Google Shape;2216;g2523351e7b7_57_360"/>
          <p:cNvPicPr preferRelativeResize="0"/>
          <p:nvPr/>
        </p:nvPicPr>
        <p:blipFill rotWithShape="1">
          <a:blip r:embed="rId4">
            <a:alphaModFix/>
          </a:blip>
          <a:srcRect b="0" l="29" r="17" t="0"/>
          <a:stretch/>
        </p:blipFill>
        <p:spPr>
          <a:xfrm rot="-5400000">
            <a:off x="2483138" y="505967"/>
            <a:ext cx="1662600" cy="2492700"/>
          </a:xfrm>
          <a:prstGeom prst="roundRect">
            <a:avLst>
              <a:gd fmla="val 8322" name="adj"/>
            </a:avLst>
          </a:prstGeom>
          <a:noFill/>
          <a:ln>
            <a:noFill/>
          </a:ln>
          <a:effectLst>
            <a:outerShdw blurRad="271463" rotWithShape="0" algn="bl" dir="4380000" dist="57150">
              <a:srgbClr val="000000">
                <a:alpha val="33333"/>
              </a:srgbClr>
            </a:outerShdw>
          </a:effectLst>
        </p:spPr>
      </p:pic>
      <p:pic>
        <p:nvPicPr>
          <p:cNvPr id="2217" name="Google Shape;2217;g2523351e7b7_57_360"/>
          <p:cNvPicPr preferRelativeResize="0"/>
          <p:nvPr/>
        </p:nvPicPr>
        <p:blipFill rotWithShape="1">
          <a:blip r:embed="rId5">
            <a:alphaModFix/>
          </a:blip>
          <a:srcRect b="0" l="29" r="17" t="0"/>
          <a:stretch/>
        </p:blipFill>
        <p:spPr>
          <a:xfrm>
            <a:off x="4657854" y="91029"/>
            <a:ext cx="1662600" cy="2492700"/>
          </a:xfrm>
          <a:prstGeom prst="roundRect">
            <a:avLst>
              <a:gd fmla="val 8322" name="adj"/>
            </a:avLst>
          </a:prstGeom>
          <a:noFill/>
          <a:ln>
            <a:noFill/>
          </a:ln>
          <a:effectLst>
            <a:outerShdw blurRad="271463" rotWithShape="0" algn="bl" dir="4380000" dist="57150">
              <a:srgbClr val="000000">
                <a:alpha val="33333"/>
              </a:srgbClr>
            </a:outerShdw>
          </a:effectLst>
        </p:spPr>
      </p:pic>
      <p:pic>
        <p:nvPicPr>
          <p:cNvPr id="2218" name="Google Shape;2218;g2523351e7b7_57_360"/>
          <p:cNvPicPr preferRelativeResize="0"/>
          <p:nvPr/>
        </p:nvPicPr>
        <p:blipFill rotWithShape="1">
          <a:blip r:embed="rId6">
            <a:alphaModFix/>
          </a:blip>
          <a:srcRect b="30293" l="0" r="0" t="48"/>
          <a:stretch/>
        </p:blipFill>
        <p:spPr>
          <a:xfrm>
            <a:off x="308337" y="3496520"/>
            <a:ext cx="1662600" cy="1737900"/>
          </a:xfrm>
          <a:prstGeom prst="roundRect">
            <a:avLst>
              <a:gd fmla="val 8322" name="adj"/>
            </a:avLst>
          </a:prstGeom>
          <a:noFill/>
          <a:ln>
            <a:noFill/>
          </a:ln>
          <a:effectLst>
            <a:outerShdw blurRad="271463" rotWithShape="0" algn="bl" dir="4380000" dist="57150">
              <a:srgbClr val="000000">
                <a:alpha val="33333"/>
              </a:srgbClr>
            </a:outerShdw>
          </a:effectLst>
        </p:spPr>
      </p:pic>
      <p:pic>
        <p:nvPicPr>
          <p:cNvPr id="2219" name="Google Shape;2219;g2523351e7b7_57_360"/>
          <p:cNvPicPr preferRelativeResize="0"/>
          <p:nvPr/>
        </p:nvPicPr>
        <p:blipFill rotWithShape="1">
          <a:blip r:embed="rId7">
            <a:alphaModFix/>
          </a:blip>
          <a:srcRect b="0" l="29" r="17" t="0"/>
          <a:stretch/>
        </p:blipFill>
        <p:spPr>
          <a:xfrm rot="-5400000">
            <a:off x="6832652" y="-324015"/>
            <a:ext cx="1662600" cy="2492700"/>
          </a:xfrm>
          <a:prstGeom prst="roundRect">
            <a:avLst>
              <a:gd fmla="val 8322" name="adj"/>
            </a:avLst>
          </a:prstGeom>
          <a:noFill/>
          <a:ln>
            <a:noFill/>
          </a:ln>
          <a:effectLst>
            <a:outerShdw blurRad="271463" rotWithShape="0" algn="bl" dir="4380000" dist="57150">
              <a:srgbClr val="000000">
                <a:alpha val="33333"/>
              </a:srgbClr>
            </a:outerShdw>
          </a:effectLst>
        </p:spPr>
      </p:pic>
      <p:pic>
        <p:nvPicPr>
          <p:cNvPr id="2220" name="Google Shape;2220;g2523351e7b7_57_360"/>
          <p:cNvPicPr preferRelativeResize="0"/>
          <p:nvPr/>
        </p:nvPicPr>
        <p:blipFill rotWithShape="1">
          <a:blip r:embed="rId8">
            <a:alphaModFix/>
          </a:blip>
          <a:srcRect b="0" l="69" r="67" t="0"/>
          <a:stretch/>
        </p:blipFill>
        <p:spPr>
          <a:xfrm>
            <a:off x="7247590" y="1873857"/>
            <a:ext cx="1662600" cy="2492700"/>
          </a:xfrm>
          <a:prstGeom prst="roundRect">
            <a:avLst>
              <a:gd fmla="val 8322" name="adj"/>
            </a:avLst>
          </a:prstGeom>
          <a:noFill/>
          <a:ln>
            <a:noFill/>
          </a:ln>
          <a:effectLst>
            <a:outerShdw blurRad="271463" rotWithShape="0" algn="bl" dir="4380000" dist="57150">
              <a:srgbClr val="000000">
                <a:alpha val="33333"/>
              </a:srgbClr>
            </a:outerShdw>
          </a:effectLst>
        </p:spPr>
      </p:pic>
      <p:pic>
        <p:nvPicPr>
          <p:cNvPr id="2221" name="Google Shape;2221;g2523351e7b7_57_360"/>
          <p:cNvPicPr preferRelativeResize="0"/>
          <p:nvPr/>
        </p:nvPicPr>
        <p:blipFill rotWithShape="1">
          <a:blip r:embed="rId8">
            <a:alphaModFix/>
          </a:blip>
          <a:srcRect b="73751" l="69" r="67" t="0"/>
          <a:stretch/>
        </p:blipFill>
        <p:spPr>
          <a:xfrm>
            <a:off x="7247588" y="4486782"/>
            <a:ext cx="1662600" cy="654300"/>
          </a:xfrm>
          <a:prstGeom prst="roundRect">
            <a:avLst>
              <a:gd fmla="val 8322" name="adj"/>
            </a:avLst>
          </a:prstGeom>
          <a:noFill/>
          <a:ln>
            <a:noFill/>
          </a:ln>
          <a:effectLst>
            <a:outerShdw blurRad="271463" rotWithShape="0" algn="bl" dir="4380000" dist="57150">
              <a:srgbClr val="000000">
                <a:alpha val="33333"/>
              </a:srgbClr>
            </a:outerShdw>
          </a:effectLst>
        </p:spPr>
      </p:pic>
    </p:spTree>
  </p:cSld>
  <p:clrMapOvr>
    <a:masterClrMapping/>
  </p:clrMapOvr>
</p:sld>
</file>

<file path=ppt/slides/slide1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25" name="Shape 2225"/>
        <p:cNvGrpSpPr/>
        <p:nvPr/>
      </p:nvGrpSpPr>
      <p:grpSpPr>
        <a:xfrm>
          <a:off x="0" y="0"/>
          <a:ext cx="0" cy="0"/>
          <a:chOff x="0" y="0"/>
          <a:chExt cx="0" cy="0"/>
        </a:xfrm>
      </p:grpSpPr>
      <p:pic>
        <p:nvPicPr>
          <p:cNvPr id="2226" name="Google Shape;2226;g2523351e7b7_57_370"/>
          <p:cNvPicPr preferRelativeResize="0"/>
          <p:nvPr/>
        </p:nvPicPr>
        <p:blipFill rotWithShape="1">
          <a:blip r:embed="rId3">
            <a:alphaModFix/>
          </a:blip>
          <a:srcRect b="0" l="0" r="0" t="0"/>
          <a:stretch/>
        </p:blipFill>
        <p:spPr>
          <a:xfrm>
            <a:off x="0" y="-208350"/>
            <a:ext cx="9144001" cy="1344825"/>
          </a:xfrm>
          <a:prstGeom prst="rect">
            <a:avLst/>
          </a:prstGeom>
          <a:noFill/>
          <a:ln>
            <a:noFill/>
          </a:ln>
        </p:spPr>
      </p:pic>
      <p:sp>
        <p:nvSpPr>
          <p:cNvPr id="2227" name="Google Shape;2227;g2523351e7b7_57_370"/>
          <p:cNvSpPr txBox="1"/>
          <p:nvPr/>
        </p:nvSpPr>
        <p:spPr>
          <a:xfrm>
            <a:off x="865375" y="626800"/>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None/>
            </a:pPr>
            <a:r>
              <a:rPr b="1" lang="lv-LV" sz="2400">
                <a:solidFill>
                  <a:srgbClr val="FFFFFF"/>
                </a:solidFill>
                <a:latin typeface="Raleway"/>
                <a:ea typeface="Raleway"/>
                <a:cs typeface="Raleway"/>
                <a:sym typeface="Raleway"/>
              </a:rPr>
              <a:t>Dominoes</a:t>
            </a:r>
            <a:endParaRPr b="1" sz="2400">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None/>
            </a:pPr>
            <a:r>
              <a:t/>
            </a:r>
            <a:endParaRPr b="1" sz="2400">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None/>
            </a:pPr>
            <a:r>
              <a:t/>
            </a:r>
            <a:endParaRPr b="1" sz="2400">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None/>
            </a:pPr>
            <a:r>
              <a:t/>
            </a:r>
            <a:endParaRPr b="1" sz="2400">
              <a:solidFill>
                <a:srgbClr val="FFFFFF"/>
              </a:solidFill>
              <a:latin typeface="Raleway"/>
              <a:ea typeface="Raleway"/>
              <a:cs typeface="Raleway"/>
              <a:sym typeface="Raleway"/>
            </a:endParaRPr>
          </a:p>
          <a:p>
            <a:pPr indent="0" lvl="0" marL="0" marR="0" rtl="0" algn="l">
              <a:lnSpc>
                <a:spcPct val="85000"/>
              </a:lnSpc>
              <a:spcBef>
                <a:spcPts val="0"/>
              </a:spcBef>
              <a:spcAft>
                <a:spcPts val="0"/>
              </a:spcAft>
              <a:buNone/>
            </a:pPr>
            <a:r>
              <a:t/>
            </a:r>
            <a:endParaRPr b="1" sz="2500">
              <a:solidFill>
                <a:srgbClr val="FFFFFF"/>
              </a:solidFill>
              <a:latin typeface="Raleway"/>
              <a:ea typeface="Raleway"/>
              <a:cs typeface="Raleway"/>
              <a:sym typeface="Raleway"/>
            </a:endParaRPr>
          </a:p>
        </p:txBody>
      </p:sp>
      <p:sp>
        <p:nvSpPr>
          <p:cNvPr id="2228" name="Google Shape;2228;g2523351e7b7_57_370"/>
          <p:cNvSpPr txBox="1"/>
          <p:nvPr/>
        </p:nvSpPr>
        <p:spPr>
          <a:xfrm>
            <a:off x="865375" y="1864800"/>
            <a:ext cx="4495500" cy="27861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1000"/>
              </a:spcBef>
              <a:spcAft>
                <a:spcPts val="0"/>
              </a:spcAft>
              <a:buSzPts val="1500"/>
              <a:buNone/>
            </a:pPr>
            <a:r>
              <a:rPr lang="lv-LV" sz="1600">
                <a:solidFill>
                  <a:srgbClr val="2B3E85"/>
                </a:solidFill>
                <a:latin typeface="Raleway"/>
                <a:ea typeface="Raleway"/>
                <a:cs typeface="Raleway"/>
                <a:sym typeface="Raleway"/>
              </a:rPr>
              <a:t>The leader of the game chooses a situation </a:t>
            </a:r>
            <a:br>
              <a:rPr lang="lv-LV" sz="1600">
                <a:solidFill>
                  <a:srgbClr val="2B3E85"/>
                </a:solidFill>
                <a:latin typeface="Raleway"/>
                <a:ea typeface="Raleway"/>
                <a:cs typeface="Raleway"/>
                <a:sym typeface="Raleway"/>
              </a:rPr>
            </a:br>
            <a:r>
              <a:rPr lang="lv-LV" sz="1600">
                <a:solidFill>
                  <a:srgbClr val="2B3E85"/>
                </a:solidFill>
                <a:latin typeface="Raleway"/>
                <a:ea typeface="Raleway"/>
                <a:cs typeface="Raleway"/>
                <a:sym typeface="Raleway"/>
              </a:rPr>
              <a:t>to be addressed and explains it to the participants, applying it to the specific organization and situation.</a:t>
            </a:r>
            <a:endParaRPr sz="1600">
              <a:solidFill>
                <a:srgbClr val="2B3E85"/>
              </a:solidFill>
              <a:latin typeface="Raleway"/>
              <a:ea typeface="Raleway"/>
              <a:cs typeface="Raleway"/>
              <a:sym typeface="Raleway"/>
            </a:endParaRPr>
          </a:p>
          <a:p>
            <a:pPr indent="0" lvl="0" marL="0" rtl="0" algn="l">
              <a:lnSpc>
                <a:spcPct val="100000"/>
              </a:lnSpc>
              <a:spcBef>
                <a:spcPts val="1000"/>
              </a:spcBef>
              <a:spcAft>
                <a:spcPts val="0"/>
              </a:spcAft>
              <a:buSzPts val="1500"/>
              <a:buNone/>
            </a:pPr>
            <a:r>
              <a:rPr lang="lv-LV" sz="1600">
                <a:solidFill>
                  <a:srgbClr val="2B3E85"/>
                </a:solidFill>
                <a:latin typeface="Raleway"/>
                <a:ea typeface="Raleway"/>
                <a:cs typeface="Raleway"/>
                <a:sym typeface="Raleway"/>
              </a:rPr>
              <a:t>The situation is placed in the middle </a:t>
            </a:r>
            <a:br>
              <a:rPr lang="lv-LV" sz="1600">
                <a:solidFill>
                  <a:srgbClr val="2B3E85"/>
                </a:solidFill>
                <a:latin typeface="Raleway"/>
                <a:ea typeface="Raleway"/>
                <a:cs typeface="Raleway"/>
                <a:sym typeface="Raleway"/>
              </a:rPr>
            </a:br>
            <a:r>
              <a:rPr lang="lv-LV" sz="1600">
                <a:solidFill>
                  <a:srgbClr val="2B3E85"/>
                </a:solidFill>
                <a:latin typeface="Raleway"/>
                <a:ea typeface="Raleway"/>
                <a:cs typeface="Raleway"/>
                <a:sym typeface="Raleway"/>
              </a:rPr>
              <a:t>of a large table.</a:t>
            </a:r>
            <a:endParaRPr sz="1600">
              <a:solidFill>
                <a:srgbClr val="2B3E85"/>
              </a:solidFill>
              <a:latin typeface="Raleway"/>
              <a:ea typeface="Raleway"/>
              <a:cs typeface="Raleway"/>
              <a:sym typeface="Raleway"/>
            </a:endParaRPr>
          </a:p>
          <a:p>
            <a:pPr indent="0" lvl="0" marL="0" rtl="0" algn="l">
              <a:lnSpc>
                <a:spcPct val="100000"/>
              </a:lnSpc>
              <a:spcBef>
                <a:spcPts val="1000"/>
              </a:spcBef>
              <a:spcAft>
                <a:spcPts val="0"/>
              </a:spcAft>
              <a:buSzPts val="1500"/>
              <a:buNone/>
            </a:pPr>
            <a:r>
              <a:rPr lang="lv-LV" sz="1600">
                <a:solidFill>
                  <a:srgbClr val="2B3E85"/>
                </a:solidFill>
                <a:latin typeface="Raleway"/>
                <a:ea typeface="Raleway"/>
                <a:cs typeface="Raleway"/>
                <a:sym typeface="Raleway"/>
              </a:rPr>
              <a:t>Solution cards mix all four groups together</a:t>
            </a:r>
            <a:endParaRPr sz="1600">
              <a:solidFill>
                <a:srgbClr val="2B3E85"/>
              </a:solidFill>
              <a:latin typeface="Raleway"/>
              <a:ea typeface="Raleway"/>
              <a:cs typeface="Raleway"/>
              <a:sym typeface="Raleway"/>
            </a:endParaRPr>
          </a:p>
          <a:p>
            <a:pPr indent="0" lvl="0" marL="0" rtl="0" algn="l">
              <a:lnSpc>
                <a:spcPct val="100000"/>
              </a:lnSpc>
              <a:spcBef>
                <a:spcPts val="1000"/>
              </a:spcBef>
              <a:spcAft>
                <a:spcPts val="0"/>
              </a:spcAft>
              <a:buSzPts val="1500"/>
              <a:buNone/>
            </a:pPr>
            <a:r>
              <a:rPr lang="lv-LV" sz="1600">
                <a:solidFill>
                  <a:srgbClr val="2B3E85"/>
                </a:solidFill>
                <a:latin typeface="Raleway"/>
                <a:ea typeface="Raleway"/>
                <a:cs typeface="Raleway"/>
                <a:sym typeface="Raleway"/>
              </a:rPr>
              <a:t>Each player receives six solution cards. The remaining solution cards are placed nearby.</a:t>
            </a:r>
            <a:endParaRPr sz="1600">
              <a:solidFill>
                <a:srgbClr val="2B3E85"/>
              </a:solidFill>
              <a:latin typeface="Raleway"/>
              <a:ea typeface="Raleway"/>
              <a:cs typeface="Raleway"/>
              <a:sym typeface="Raleway"/>
            </a:endParaRPr>
          </a:p>
        </p:txBody>
      </p:sp>
      <p:sp>
        <p:nvSpPr>
          <p:cNvPr id="2229" name="Google Shape;2229;g2523351e7b7_57_370"/>
          <p:cNvSpPr txBox="1"/>
          <p:nvPr/>
        </p:nvSpPr>
        <p:spPr>
          <a:xfrm>
            <a:off x="865375" y="1366050"/>
            <a:ext cx="3376200" cy="585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lv-LV" sz="2600">
                <a:solidFill>
                  <a:srgbClr val="6689BA"/>
                </a:solidFill>
                <a:latin typeface="Raleway"/>
                <a:ea typeface="Raleway"/>
                <a:cs typeface="Raleway"/>
                <a:sym typeface="Raleway"/>
              </a:rPr>
              <a:t>Preparing</a:t>
            </a:r>
            <a:endParaRPr b="1" sz="2600">
              <a:solidFill>
                <a:srgbClr val="6689BA"/>
              </a:solidFill>
            </a:endParaRPr>
          </a:p>
        </p:txBody>
      </p:sp>
      <p:pic>
        <p:nvPicPr>
          <p:cNvPr id="2230" name="Google Shape;2230;g2523351e7b7_57_370"/>
          <p:cNvPicPr preferRelativeResize="0"/>
          <p:nvPr/>
        </p:nvPicPr>
        <p:blipFill rotWithShape="1">
          <a:blip r:embed="rId4">
            <a:alphaModFix/>
          </a:blip>
          <a:srcRect b="0" l="0" r="25947" t="0"/>
          <a:stretch/>
        </p:blipFill>
        <p:spPr>
          <a:xfrm>
            <a:off x="6294850" y="3321500"/>
            <a:ext cx="2849149" cy="1591949"/>
          </a:xfrm>
          <a:prstGeom prst="rect">
            <a:avLst/>
          </a:prstGeom>
          <a:noFill/>
          <a:ln>
            <a:noFill/>
          </a:ln>
        </p:spPr>
      </p:pic>
      <p:pic>
        <p:nvPicPr>
          <p:cNvPr id="2231" name="Google Shape;2231;g2523351e7b7_57_370"/>
          <p:cNvPicPr preferRelativeResize="0"/>
          <p:nvPr/>
        </p:nvPicPr>
        <p:blipFill rotWithShape="1">
          <a:blip r:embed="rId5">
            <a:alphaModFix/>
          </a:blip>
          <a:srcRect b="0" l="19" r="19" t="0"/>
          <a:stretch/>
        </p:blipFill>
        <p:spPr>
          <a:xfrm>
            <a:off x="6226400" y="1606046"/>
            <a:ext cx="1524000" cy="2284800"/>
          </a:xfrm>
          <a:prstGeom prst="roundRect">
            <a:avLst>
              <a:gd fmla="val 8322" name="adj"/>
            </a:avLst>
          </a:prstGeom>
          <a:noFill/>
          <a:ln>
            <a:noFill/>
          </a:ln>
          <a:effectLst>
            <a:outerShdw blurRad="271463" rotWithShape="0" algn="bl" dir="4380000" dist="57150">
              <a:srgbClr val="000000">
                <a:alpha val="33330"/>
              </a:srgbClr>
            </a:outerShdw>
          </a:effectLst>
        </p:spPr>
      </p:pic>
    </p:spTree>
  </p:cSld>
  <p:clrMapOvr>
    <a:masterClrMapping/>
  </p:clrMapOvr>
</p:sld>
</file>

<file path=ppt/slides/slide1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35" name="Shape 2235"/>
        <p:cNvGrpSpPr/>
        <p:nvPr/>
      </p:nvGrpSpPr>
      <p:grpSpPr>
        <a:xfrm>
          <a:off x="0" y="0"/>
          <a:ext cx="0" cy="0"/>
          <a:chOff x="0" y="0"/>
          <a:chExt cx="0" cy="0"/>
        </a:xfrm>
      </p:grpSpPr>
      <p:pic>
        <p:nvPicPr>
          <p:cNvPr id="2236" name="Google Shape;2236;g2523351e7b7_57_379"/>
          <p:cNvPicPr preferRelativeResize="0"/>
          <p:nvPr/>
        </p:nvPicPr>
        <p:blipFill rotWithShape="1">
          <a:blip r:embed="rId3">
            <a:alphaModFix/>
          </a:blip>
          <a:srcRect b="0" l="0" r="0" t="0"/>
          <a:stretch/>
        </p:blipFill>
        <p:spPr>
          <a:xfrm>
            <a:off x="0" y="-208350"/>
            <a:ext cx="9144001" cy="1344825"/>
          </a:xfrm>
          <a:prstGeom prst="rect">
            <a:avLst/>
          </a:prstGeom>
          <a:noFill/>
          <a:ln>
            <a:noFill/>
          </a:ln>
        </p:spPr>
      </p:pic>
      <p:sp>
        <p:nvSpPr>
          <p:cNvPr id="2237" name="Google Shape;2237;g2523351e7b7_57_379"/>
          <p:cNvSpPr txBox="1"/>
          <p:nvPr/>
        </p:nvSpPr>
        <p:spPr>
          <a:xfrm>
            <a:off x="865375" y="626800"/>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None/>
            </a:pPr>
            <a:r>
              <a:rPr b="1" lang="lv-LV" sz="2400">
                <a:solidFill>
                  <a:srgbClr val="FFFFFF"/>
                </a:solidFill>
                <a:latin typeface="Raleway"/>
                <a:ea typeface="Raleway"/>
                <a:cs typeface="Raleway"/>
                <a:sym typeface="Raleway"/>
              </a:rPr>
              <a:t>Dominoes</a:t>
            </a:r>
            <a:endParaRPr b="1" sz="2400">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None/>
            </a:pPr>
            <a:r>
              <a:t/>
            </a:r>
            <a:endParaRPr b="1" sz="2400">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None/>
            </a:pPr>
            <a:r>
              <a:t/>
            </a:r>
            <a:endParaRPr b="1" sz="2400">
              <a:solidFill>
                <a:srgbClr val="FFFFFF"/>
              </a:solidFill>
              <a:latin typeface="Raleway"/>
              <a:ea typeface="Raleway"/>
              <a:cs typeface="Raleway"/>
              <a:sym typeface="Raleway"/>
            </a:endParaRPr>
          </a:p>
          <a:p>
            <a:pPr indent="0" lvl="0" marL="0" marR="0" rtl="0" algn="l">
              <a:lnSpc>
                <a:spcPct val="90000"/>
              </a:lnSpc>
              <a:spcBef>
                <a:spcPts val="2000"/>
              </a:spcBef>
              <a:spcAft>
                <a:spcPts val="0"/>
              </a:spcAft>
              <a:buNone/>
            </a:pPr>
            <a:r>
              <a:t/>
            </a:r>
            <a:endParaRPr b="1" sz="2400">
              <a:solidFill>
                <a:srgbClr val="FFFFFF"/>
              </a:solidFill>
              <a:latin typeface="Raleway"/>
              <a:ea typeface="Raleway"/>
              <a:cs typeface="Raleway"/>
              <a:sym typeface="Raleway"/>
            </a:endParaRPr>
          </a:p>
          <a:p>
            <a:pPr indent="0" lvl="0" marL="0" marR="0" rtl="0" algn="l">
              <a:lnSpc>
                <a:spcPct val="85000"/>
              </a:lnSpc>
              <a:spcBef>
                <a:spcPts val="0"/>
              </a:spcBef>
              <a:spcAft>
                <a:spcPts val="0"/>
              </a:spcAft>
              <a:buNone/>
            </a:pPr>
            <a:r>
              <a:t/>
            </a:r>
            <a:endParaRPr b="1" sz="2500">
              <a:solidFill>
                <a:srgbClr val="FFFFFF"/>
              </a:solidFill>
              <a:latin typeface="Raleway"/>
              <a:ea typeface="Raleway"/>
              <a:cs typeface="Raleway"/>
              <a:sym typeface="Raleway"/>
            </a:endParaRPr>
          </a:p>
        </p:txBody>
      </p:sp>
      <p:sp>
        <p:nvSpPr>
          <p:cNvPr id="2238" name="Google Shape;2238;g2523351e7b7_57_379"/>
          <p:cNvSpPr txBox="1"/>
          <p:nvPr/>
        </p:nvSpPr>
        <p:spPr>
          <a:xfrm>
            <a:off x="865375" y="1864800"/>
            <a:ext cx="4035000" cy="21651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1000"/>
              </a:spcBef>
              <a:spcAft>
                <a:spcPts val="0"/>
              </a:spcAft>
              <a:buSzPts val="1500"/>
              <a:buNone/>
            </a:pPr>
            <a:r>
              <a:rPr lang="lv-LV" sz="1600">
                <a:solidFill>
                  <a:srgbClr val="2B3E85"/>
                </a:solidFill>
                <a:latin typeface="Raleway"/>
                <a:ea typeface="Raleway"/>
                <a:cs typeface="Raleway"/>
                <a:sym typeface="Raleway"/>
              </a:rPr>
              <a:t>Each participant in turn puts their solution, </a:t>
            </a:r>
            <a:r>
              <a:rPr b="1" lang="lv-LV" sz="1600">
                <a:solidFill>
                  <a:srgbClr val="2B3E85"/>
                </a:solidFill>
                <a:latin typeface="Raleway"/>
                <a:ea typeface="Raleway"/>
                <a:cs typeface="Raleway"/>
                <a:sym typeface="Raleway"/>
              </a:rPr>
              <a:t>explaining how it sequentially helps the chain of solutions.</a:t>
            </a:r>
            <a:endParaRPr b="1" sz="1600">
              <a:solidFill>
                <a:srgbClr val="2B3E85"/>
              </a:solidFill>
              <a:latin typeface="Raleway"/>
              <a:ea typeface="Raleway"/>
              <a:cs typeface="Raleway"/>
              <a:sym typeface="Raleway"/>
            </a:endParaRPr>
          </a:p>
          <a:p>
            <a:pPr indent="0" lvl="0" marL="0" rtl="0" algn="l">
              <a:lnSpc>
                <a:spcPct val="100000"/>
              </a:lnSpc>
              <a:spcBef>
                <a:spcPts val="1000"/>
              </a:spcBef>
              <a:spcAft>
                <a:spcPts val="0"/>
              </a:spcAft>
              <a:buSzPts val="1500"/>
              <a:buNone/>
            </a:pPr>
            <a:r>
              <a:rPr lang="lv-LV" sz="1600">
                <a:solidFill>
                  <a:srgbClr val="2B3E85"/>
                </a:solidFill>
                <a:latin typeface="Raleway"/>
                <a:ea typeface="Raleway"/>
                <a:cs typeface="Raleway"/>
                <a:sym typeface="Raleway"/>
              </a:rPr>
              <a:t>If there is no suitable card, the player draws from the face down pile</a:t>
            </a:r>
            <a:endParaRPr sz="1600">
              <a:solidFill>
                <a:srgbClr val="2B3E85"/>
              </a:solidFill>
              <a:latin typeface="Raleway"/>
              <a:ea typeface="Raleway"/>
              <a:cs typeface="Raleway"/>
              <a:sym typeface="Raleway"/>
            </a:endParaRPr>
          </a:p>
          <a:p>
            <a:pPr indent="0" lvl="0" marL="0" rtl="0" algn="l">
              <a:lnSpc>
                <a:spcPct val="100000"/>
              </a:lnSpc>
              <a:spcBef>
                <a:spcPts val="1000"/>
              </a:spcBef>
              <a:spcAft>
                <a:spcPts val="0"/>
              </a:spcAft>
              <a:buSzPts val="1500"/>
              <a:buNone/>
            </a:pPr>
            <a:r>
              <a:rPr lang="lv-LV" sz="1600">
                <a:solidFill>
                  <a:srgbClr val="2B3E85"/>
                </a:solidFill>
                <a:latin typeface="Raleway"/>
                <a:ea typeface="Raleway"/>
                <a:cs typeface="Raleway"/>
                <a:sym typeface="Raleway"/>
              </a:rPr>
              <a:t>The group collectively agrees whether the solution is appropriate or not.</a:t>
            </a:r>
            <a:endParaRPr sz="1600">
              <a:solidFill>
                <a:srgbClr val="2B3E85"/>
              </a:solidFill>
              <a:latin typeface="Raleway"/>
              <a:ea typeface="Raleway"/>
              <a:cs typeface="Raleway"/>
              <a:sym typeface="Raleway"/>
            </a:endParaRPr>
          </a:p>
        </p:txBody>
      </p:sp>
      <p:sp>
        <p:nvSpPr>
          <p:cNvPr id="2239" name="Google Shape;2239;g2523351e7b7_57_379"/>
          <p:cNvSpPr txBox="1"/>
          <p:nvPr/>
        </p:nvSpPr>
        <p:spPr>
          <a:xfrm>
            <a:off x="865375" y="1366050"/>
            <a:ext cx="3376200" cy="585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lv-LV" sz="2600">
                <a:solidFill>
                  <a:srgbClr val="6689BA"/>
                </a:solidFill>
                <a:latin typeface="Raleway"/>
                <a:ea typeface="Raleway"/>
                <a:cs typeface="Raleway"/>
                <a:sym typeface="Raleway"/>
              </a:rPr>
              <a:t>P</a:t>
            </a:r>
            <a:r>
              <a:rPr b="1" lang="lv-LV" sz="2600">
                <a:solidFill>
                  <a:srgbClr val="6689BA"/>
                </a:solidFill>
                <a:latin typeface="Raleway"/>
                <a:ea typeface="Raleway"/>
                <a:cs typeface="Raleway"/>
                <a:sym typeface="Raleway"/>
              </a:rPr>
              <a:t>lay</a:t>
            </a:r>
            <a:endParaRPr b="1" sz="2600">
              <a:solidFill>
                <a:srgbClr val="6689BA"/>
              </a:solidFill>
            </a:endParaRPr>
          </a:p>
        </p:txBody>
      </p:sp>
      <p:pic>
        <p:nvPicPr>
          <p:cNvPr id="2240" name="Google Shape;2240;g2523351e7b7_57_379"/>
          <p:cNvPicPr preferRelativeResize="0"/>
          <p:nvPr/>
        </p:nvPicPr>
        <p:blipFill rotWithShape="1">
          <a:blip r:embed="rId4">
            <a:alphaModFix/>
          </a:blip>
          <a:srcRect b="0" l="0" r="25947" t="0"/>
          <a:stretch/>
        </p:blipFill>
        <p:spPr>
          <a:xfrm>
            <a:off x="6294850" y="0"/>
            <a:ext cx="2849149" cy="1591949"/>
          </a:xfrm>
          <a:prstGeom prst="rect">
            <a:avLst/>
          </a:prstGeom>
          <a:noFill/>
          <a:ln>
            <a:noFill/>
          </a:ln>
        </p:spPr>
      </p:pic>
      <p:pic>
        <p:nvPicPr>
          <p:cNvPr id="2241" name="Google Shape;2241;g2523351e7b7_57_379"/>
          <p:cNvPicPr preferRelativeResize="0"/>
          <p:nvPr/>
        </p:nvPicPr>
        <p:blipFill rotWithShape="1">
          <a:blip r:embed="rId5">
            <a:alphaModFix/>
          </a:blip>
          <a:srcRect b="0" l="19" r="19" t="0"/>
          <a:stretch/>
        </p:blipFill>
        <p:spPr>
          <a:xfrm>
            <a:off x="5445900" y="1804946"/>
            <a:ext cx="1524000" cy="228480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2242" name="Google Shape;2242;g2523351e7b7_57_379"/>
          <p:cNvPicPr preferRelativeResize="0"/>
          <p:nvPr/>
        </p:nvPicPr>
        <p:blipFill rotWithShape="1">
          <a:blip r:embed="rId6">
            <a:alphaModFix/>
          </a:blip>
          <a:srcRect b="0" l="29" r="19" t="0"/>
          <a:stretch/>
        </p:blipFill>
        <p:spPr>
          <a:xfrm rot="-5400000">
            <a:off x="7557375" y="1382400"/>
            <a:ext cx="1462500" cy="2307600"/>
          </a:xfrm>
          <a:prstGeom prst="roundRect">
            <a:avLst>
              <a:gd fmla="val 8322" name="adj"/>
            </a:avLst>
          </a:prstGeom>
          <a:noFill/>
          <a:ln>
            <a:noFill/>
          </a:ln>
          <a:effectLst>
            <a:outerShdw blurRad="271463" rotWithShape="0" algn="bl" dir="4380000" dist="57150">
              <a:srgbClr val="000000">
                <a:alpha val="33330"/>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5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pic>
        <p:nvPicPr>
          <p:cNvPr id="340" name="Google Shape;340;p59"/>
          <p:cNvPicPr preferRelativeResize="0"/>
          <p:nvPr/>
        </p:nvPicPr>
        <p:blipFill rotWithShape="1">
          <a:blip r:embed="rId3">
            <a:alphaModFix/>
          </a:blip>
          <a:srcRect b="0" l="0" r="0" t="0"/>
          <a:stretch/>
        </p:blipFill>
        <p:spPr>
          <a:xfrm>
            <a:off x="0" y="0"/>
            <a:ext cx="9144001" cy="1262075"/>
          </a:xfrm>
          <a:prstGeom prst="rect">
            <a:avLst/>
          </a:prstGeom>
          <a:noFill/>
          <a:ln>
            <a:noFill/>
          </a:ln>
        </p:spPr>
      </p:pic>
      <p:sp>
        <p:nvSpPr>
          <p:cNvPr id="341" name="Google Shape;341;p59"/>
          <p:cNvSpPr txBox="1"/>
          <p:nvPr/>
        </p:nvSpPr>
        <p:spPr>
          <a:xfrm>
            <a:off x="839175" y="616050"/>
            <a:ext cx="7974600" cy="64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i="0" lang="lv-LV" sz="2800" u="none" cap="none" strike="noStrike">
                <a:solidFill>
                  <a:srgbClr val="FFFFFF"/>
                </a:solidFill>
                <a:latin typeface="Raleway"/>
                <a:ea typeface="Raleway"/>
                <a:cs typeface="Raleway"/>
                <a:sym typeface="Raleway"/>
              </a:rPr>
              <a:t>Understanding Your Audience</a:t>
            </a:r>
            <a:endParaRPr/>
          </a:p>
          <a:p>
            <a:pPr indent="0" lvl="0" marL="0" marR="0" rtl="0" algn="l">
              <a:lnSpc>
                <a:spcPct val="100000"/>
              </a:lnSpc>
              <a:spcBef>
                <a:spcPts val="0"/>
              </a:spcBef>
              <a:spcAft>
                <a:spcPts val="0"/>
              </a:spcAft>
              <a:buNone/>
            </a:pPr>
            <a:r>
              <a:t/>
            </a:r>
            <a:endParaRPr b="1" i="0" sz="2800" u="none" cap="none" strike="noStrike">
              <a:solidFill>
                <a:srgbClr val="FFFFFF"/>
              </a:solidFill>
              <a:latin typeface="Raleway"/>
              <a:ea typeface="Raleway"/>
              <a:cs typeface="Raleway"/>
              <a:sym typeface="Raleway"/>
            </a:endParaRPr>
          </a:p>
        </p:txBody>
      </p:sp>
      <p:sp>
        <p:nvSpPr>
          <p:cNvPr id="342" name="Google Shape;342;p59"/>
          <p:cNvSpPr txBox="1"/>
          <p:nvPr/>
        </p:nvSpPr>
        <p:spPr>
          <a:xfrm>
            <a:off x="677300" y="1499375"/>
            <a:ext cx="7686300" cy="3336300"/>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None/>
            </a:pPr>
            <a:r>
              <a:rPr b="1" i="0" lang="lv-LV" sz="1500" u="none" cap="none" strike="noStrike">
                <a:solidFill>
                  <a:srgbClr val="000000"/>
                </a:solidFill>
                <a:latin typeface="Raleway"/>
                <a:ea typeface="Raleway"/>
                <a:cs typeface="Raleway"/>
                <a:sym typeface="Raleway"/>
              </a:rPr>
              <a:t>Their Roles and Experience: </a:t>
            </a:r>
            <a:r>
              <a:rPr b="0" i="0" lang="lv-LV" sz="1500" u="none" cap="none" strike="noStrike">
                <a:solidFill>
                  <a:srgbClr val="000000"/>
                </a:solidFill>
                <a:latin typeface="Raleway"/>
                <a:ea typeface="Raleway"/>
                <a:cs typeface="Raleway"/>
                <a:sym typeface="Raleway"/>
              </a:rPr>
              <a:t>Understand their positions within the HORECA sector and their professional experience. This will help you adapt the game scenarios </a:t>
            </a:r>
            <a:br>
              <a:rPr b="0" i="0" lang="lv-LV" sz="1500" u="none" cap="none" strike="noStrike">
                <a:solidFill>
                  <a:srgbClr val="000000"/>
                </a:solidFill>
                <a:latin typeface="Raleway"/>
                <a:ea typeface="Raleway"/>
                <a:cs typeface="Raleway"/>
                <a:sym typeface="Raleway"/>
              </a:rPr>
            </a:br>
            <a:r>
              <a:rPr b="0" i="0" lang="lv-LV" sz="1500" u="none" cap="none" strike="noStrike">
                <a:solidFill>
                  <a:srgbClr val="000000"/>
                </a:solidFill>
                <a:latin typeface="Raleway"/>
                <a:ea typeface="Raleway"/>
                <a:cs typeface="Raleway"/>
                <a:sym typeface="Raleway"/>
              </a:rPr>
              <a:t>to make them more relevant.</a:t>
            </a:r>
            <a:endParaRPr/>
          </a:p>
          <a:p>
            <a:pPr indent="0" lvl="0" marL="133350" marR="0" rtl="0" algn="l">
              <a:lnSpc>
                <a:spcPct val="115000"/>
              </a:lnSpc>
              <a:spcBef>
                <a:spcPts val="0"/>
              </a:spcBef>
              <a:spcAft>
                <a:spcPts val="0"/>
              </a:spcAft>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None/>
            </a:pPr>
            <a:r>
              <a:rPr b="1" i="0" lang="lv-LV" sz="1500" u="none" cap="none" strike="noStrike">
                <a:solidFill>
                  <a:srgbClr val="000000"/>
                </a:solidFill>
                <a:latin typeface="Raleway"/>
                <a:ea typeface="Raleway"/>
                <a:cs typeface="Raleway"/>
                <a:sym typeface="Raleway"/>
              </a:rPr>
              <a:t>Previous Training: </a:t>
            </a:r>
            <a:r>
              <a:rPr b="0" i="0" lang="lv-LV" sz="1500" u="none" cap="none" strike="noStrike">
                <a:solidFill>
                  <a:srgbClr val="000000"/>
                </a:solidFill>
                <a:latin typeface="Raleway"/>
                <a:ea typeface="Raleway"/>
                <a:cs typeface="Raleway"/>
                <a:sym typeface="Raleway"/>
              </a:rPr>
              <a:t>Are they familiar with the concepts of workplace violence prevention and management? Have they participated in similar trainings before? This can help you gauge their existing knowledge and identify areas for further exploration.</a:t>
            </a:r>
            <a:endParaRPr/>
          </a:p>
          <a:p>
            <a:pPr indent="0" lvl="0" marL="133350" marR="0" rtl="0" algn="l">
              <a:lnSpc>
                <a:spcPct val="115000"/>
              </a:lnSpc>
              <a:spcBef>
                <a:spcPts val="0"/>
              </a:spcBef>
              <a:spcAft>
                <a:spcPts val="0"/>
              </a:spcAft>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None/>
            </a:pPr>
            <a:r>
              <a:rPr b="1" i="0" lang="lv-LV" sz="1500" u="none" cap="none" strike="noStrike">
                <a:solidFill>
                  <a:srgbClr val="000000"/>
                </a:solidFill>
                <a:latin typeface="Raleway"/>
                <a:ea typeface="Raleway"/>
                <a:cs typeface="Raleway"/>
                <a:sym typeface="Raleway"/>
              </a:rPr>
              <a:t>Comfort Level with Games</a:t>
            </a:r>
            <a:r>
              <a:rPr b="0" i="0" lang="lv-LV" sz="1500" u="none" cap="none" strike="noStrike">
                <a:solidFill>
                  <a:srgbClr val="000000"/>
                </a:solidFill>
                <a:latin typeface="Raleway"/>
                <a:ea typeface="Raleway"/>
                <a:cs typeface="Raleway"/>
                <a:sym typeface="Raleway"/>
              </a:rPr>
              <a:t>: Not everyone is equally comfortable with game-based learning. Knowing their familiarity and comfort with games can help you adjust how you introduce and manage the game.</a:t>
            </a:r>
            <a:endParaRPr b="0" i="0" sz="1500" u="none" cap="none" strike="noStrike">
              <a:solidFill>
                <a:srgbClr val="000000"/>
              </a:solidFill>
              <a:latin typeface="Raleway"/>
              <a:ea typeface="Raleway"/>
              <a:cs typeface="Raleway"/>
              <a:sym typeface="Raleway"/>
            </a:endParaRPr>
          </a:p>
        </p:txBody>
      </p:sp>
      <p:grpSp>
        <p:nvGrpSpPr>
          <p:cNvPr id="343" name="Google Shape;343;p59"/>
          <p:cNvGrpSpPr/>
          <p:nvPr/>
        </p:nvGrpSpPr>
        <p:grpSpPr>
          <a:xfrm>
            <a:off x="472601" y="1591563"/>
            <a:ext cx="290375" cy="321600"/>
            <a:chOff x="534501" y="3018201"/>
            <a:chExt cx="290375" cy="321600"/>
          </a:xfrm>
        </p:grpSpPr>
        <p:sp>
          <p:nvSpPr>
            <p:cNvPr id="344" name="Google Shape;344;p59"/>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59"/>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6" name="Google Shape;346;p59"/>
          <p:cNvGrpSpPr/>
          <p:nvPr/>
        </p:nvGrpSpPr>
        <p:grpSpPr>
          <a:xfrm>
            <a:off x="472601" y="2647938"/>
            <a:ext cx="290375" cy="321600"/>
            <a:chOff x="534501" y="3018201"/>
            <a:chExt cx="290375" cy="321600"/>
          </a:xfrm>
        </p:grpSpPr>
        <p:sp>
          <p:nvSpPr>
            <p:cNvPr id="347" name="Google Shape;347;p59"/>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59"/>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9" name="Google Shape;349;p59"/>
          <p:cNvGrpSpPr/>
          <p:nvPr/>
        </p:nvGrpSpPr>
        <p:grpSpPr>
          <a:xfrm>
            <a:off x="472601" y="3963413"/>
            <a:ext cx="290375" cy="321600"/>
            <a:chOff x="534501" y="3018201"/>
            <a:chExt cx="290375" cy="321600"/>
          </a:xfrm>
        </p:grpSpPr>
        <p:sp>
          <p:nvSpPr>
            <p:cNvPr id="350" name="Google Shape;350;p59"/>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59"/>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352" name="Google Shape;352;p59"/>
          <p:cNvPicPr preferRelativeResize="0"/>
          <p:nvPr/>
        </p:nvPicPr>
        <p:blipFill rotWithShape="1">
          <a:blip r:embed="rId4">
            <a:alphaModFix/>
          </a:blip>
          <a:srcRect b="0" l="0" r="0" t="21017"/>
          <a:stretch/>
        </p:blipFill>
        <p:spPr>
          <a:xfrm>
            <a:off x="6723825" y="0"/>
            <a:ext cx="2420176" cy="790900"/>
          </a:xfrm>
          <a:prstGeom prst="rect">
            <a:avLst/>
          </a:prstGeom>
          <a:noFill/>
          <a:ln>
            <a:noFill/>
          </a:ln>
        </p:spPr>
      </p:pic>
    </p:spTree>
  </p:cSld>
  <p:clrMapOvr>
    <a:masterClrMapping/>
  </p:clrMapOvr>
</p:sld>
</file>

<file path=ppt/slides/slide1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6" name="Shape 2246"/>
        <p:cNvGrpSpPr/>
        <p:nvPr/>
      </p:nvGrpSpPr>
      <p:grpSpPr>
        <a:xfrm>
          <a:off x="0" y="0"/>
          <a:ext cx="0" cy="0"/>
          <a:chOff x="0" y="0"/>
          <a:chExt cx="0" cy="0"/>
        </a:xfrm>
      </p:grpSpPr>
      <p:pic>
        <p:nvPicPr>
          <p:cNvPr id="2247" name="Google Shape;2247;g2523351e7b7_57_389"/>
          <p:cNvPicPr preferRelativeResize="0"/>
          <p:nvPr/>
        </p:nvPicPr>
        <p:blipFill rotWithShape="1">
          <a:blip r:embed="rId3">
            <a:alphaModFix/>
          </a:blip>
          <a:srcRect b="0" l="0" r="10594" t="0"/>
          <a:stretch/>
        </p:blipFill>
        <p:spPr>
          <a:xfrm>
            <a:off x="0" y="1152600"/>
            <a:ext cx="9144003" cy="3990900"/>
          </a:xfrm>
          <a:prstGeom prst="rect">
            <a:avLst/>
          </a:prstGeom>
          <a:noFill/>
          <a:ln>
            <a:noFill/>
          </a:ln>
        </p:spPr>
      </p:pic>
      <p:sp>
        <p:nvSpPr>
          <p:cNvPr id="2248" name="Google Shape;2248;g2523351e7b7_57_389"/>
          <p:cNvSpPr txBox="1"/>
          <p:nvPr/>
        </p:nvSpPr>
        <p:spPr>
          <a:xfrm>
            <a:off x="827250" y="1229975"/>
            <a:ext cx="7241400" cy="2133300"/>
          </a:xfrm>
          <a:prstGeom prst="rect">
            <a:avLst/>
          </a:prstGeom>
          <a:noFill/>
          <a:ln>
            <a:noFill/>
          </a:ln>
        </p:spPr>
        <p:txBody>
          <a:bodyPr anchorCtr="0" anchor="t" bIns="91425" lIns="91425" spcFirstLastPara="1" rIns="91425" wrap="square" tIns="91425">
            <a:noAutofit/>
          </a:bodyPr>
          <a:lstStyle/>
          <a:p>
            <a:pPr indent="0" lvl="0" marL="457200" marR="0" rtl="0" algn="l">
              <a:lnSpc>
                <a:spcPct val="100000"/>
              </a:lnSpc>
              <a:spcBef>
                <a:spcPts val="0"/>
              </a:spcBef>
              <a:spcAft>
                <a:spcPts val="0"/>
              </a:spcAft>
              <a:buClr>
                <a:srgbClr val="000000"/>
              </a:buClr>
              <a:buSzPts val="4400"/>
              <a:buFont typeface="Arial"/>
              <a:buNone/>
            </a:pPr>
            <a:r>
              <a:rPr b="1" lang="lv-LV" sz="4500">
                <a:solidFill>
                  <a:srgbClr val="2B3E85"/>
                </a:solidFill>
                <a:latin typeface="Raleway"/>
                <a:ea typeface="Raleway"/>
                <a:cs typeface="Raleway"/>
                <a:sym typeface="Raleway"/>
              </a:rPr>
              <a:t>7</a:t>
            </a:r>
            <a:r>
              <a:rPr b="1" i="0" lang="lv-LV" sz="3900" u="none" cap="none" strike="noStrike">
                <a:solidFill>
                  <a:srgbClr val="2B3E85"/>
                </a:solidFill>
                <a:latin typeface="Raleway"/>
                <a:ea typeface="Raleway"/>
                <a:cs typeface="Raleway"/>
                <a:sym typeface="Raleway"/>
              </a:rPr>
              <a:t>. </a:t>
            </a:r>
            <a:r>
              <a:rPr b="1" lang="lv-LV" sz="2500">
                <a:solidFill>
                  <a:srgbClr val="2B3E85"/>
                </a:solidFill>
                <a:latin typeface="Raleway"/>
                <a:ea typeface="Raleway"/>
                <a:cs typeface="Raleway"/>
                <a:sym typeface="Raleway"/>
              </a:rPr>
              <a:t>game</a:t>
            </a:r>
            <a:r>
              <a:rPr b="1" i="0" lang="lv-LV" sz="3900" u="none" cap="none" strike="noStrike">
                <a:solidFill>
                  <a:srgbClr val="FFFFFF"/>
                </a:solidFill>
                <a:latin typeface="Raleway"/>
                <a:ea typeface="Raleway"/>
                <a:cs typeface="Raleway"/>
                <a:sym typeface="Raleway"/>
              </a:rPr>
              <a:t> </a:t>
            </a:r>
            <a:endParaRPr b="1" sz="900"/>
          </a:p>
          <a:p>
            <a:pPr indent="0" lvl="0" marL="457200" rtl="0" algn="l">
              <a:spcBef>
                <a:spcPts val="0"/>
              </a:spcBef>
              <a:spcAft>
                <a:spcPts val="0"/>
              </a:spcAft>
              <a:buClr>
                <a:schemeClr val="dk1"/>
              </a:buClr>
              <a:buSzPts val="4400"/>
              <a:buFont typeface="Arial"/>
              <a:buNone/>
            </a:pPr>
            <a:r>
              <a:rPr b="1" lang="lv-LV" sz="4700">
                <a:solidFill>
                  <a:schemeClr val="lt1"/>
                </a:solidFill>
              </a:rPr>
              <a:t>Choose the problem</a:t>
            </a:r>
            <a:endParaRPr b="1" sz="4700">
              <a:solidFill>
                <a:schemeClr val="lt1"/>
              </a:solidFill>
            </a:endParaRPr>
          </a:p>
          <a:p>
            <a:pPr indent="0" lvl="0" marL="457200" rtl="0" algn="l">
              <a:spcBef>
                <a:spcPts val="0"/>
              </a:spcBef>
              <a:spcAft>
                <a:spcPts val="0"/>
              </a:spcAft>
              <a:buClr>
                <a:schemeClr val="dk1"/>
              </a:buClr>
              <a:buSzPts val="4400"/>
              <a:buFont typeface="Arial"/>
              <a:buNone/>
            </a:pPr>
            <a:r>
              <a:rPr b="1" lang="lv-LV" sz="4700">
                <a:solidFill>
                  <a:schemeClr val="lt1"/>
                </a:solidFill>
              </a:rPr>
              <a:t>Choose the solution</a:t>
            </a:r>
            <a:endParaRPr b="1" sz="4700">
              <a:solidFill>
                <a:schemeClr val="lt1"/>
              </a:solidFill>
            </a:endParaRPr>
          </a:p>
        </p:txBody>
      </p:sp>
      <p:pic>
        <p:nvPicPr>
          <p:cNvPr id="2249" name="Google Shape;2249;g2523351e7b7_57_389"/>
          <p:cNvPicPr preferRelativeResize="0"/>
          <p:nvPr/>
        </p:nvPicPr>
        <p:blipFill rotWithShape="1">
          <a:blip r:embed="rId4">
            <a:alphaModFix/>
          </a:blip>
          <a:srcRect b="0" l="0" r="0" t="0"/>
          <a:stretch/>
        </p:blipFill>
        <p:spPr>
          <a:xfrm>
            <a:off x="6711450" y="135150"/>
            <a:ext cx="1605250" cy="908575"/>
          </a:xfrm>
          <a:prstGeom prst="rect">
            <a:avLst/>
          </a:prstGeom>
          <a:noFill/>
          <a:ln>
            <a:noFill/>
          </a:ln>
        </p:spPr>
      </p:pic>
      <p:pic>
        <p:nvPicPr>
          <p:cNvPr id="2250" name="Google Shape;2250;g2523351e7b7_57_389"/>
          <p:cNvPicPr preferRelativeResize="0"/>
          <p:nvPr/>
        </p:nvPicPr>
        <p:blipFill rotWithShape="1">
          <a:blip r:embed="rId5">
            <a:alphaModFix/>
          </a:blip>
          <a:srcRect b="0" l="0" r="0" t="0"/>
          <a:stretch/>
        </p:blipFill>
        <p:spPr>
          <a:xfrm>
            <a:off x="772175" y="311600"/>
            <a:ext cx="1569475" cy="555675"/>
          </a:xfrm>
          <a:prstGeom prst="rect">
            <a:avLst/>
          </a:prstGeom>
          <a:noFill/>
          <a:ln>
            <a:noFill/>
          </a:ln>
        </p:spPr>
      </p:pic>
      <p:pic>
        <p:nvPicPr>
          <p:cNvPr id="2251" name="Google Shape;2251;g2523351e7b7_57_389"/>
          <p:cNvPicPr preferRelativeResize="0"/>
          <p:nvPr/>
        </p:nvPicPr>
        <p:blipFill rotWithShape="1">
          <a:blip r:embed="rId6">
            <a:alphaModFix/>
          </a:blip>
          <a:srcRect b="0" l="0" r="45598" t="-989"/>
          <a:stretch/>
        </p:blipFill>
        <p:spPr>
          <a:xfrm rot="5400000">
            <a:off x="5872075" y="1978775"/>
            <a:ext cx="1160675" cy="5194375"/>
          </a:xfrm>
          <a:prstGeom prst="rect">
            <a:avLst/>
          </a:prstGeom>
          <a:noFill/>
          <a:ln>
            <a:noFill/>
          </a:ln>
        </p:spPr>
      </p:pic>
      <p:pic>
        <p:nvPicPr>
          <p:cNvPr id="2252" name="Google Shape;2252;g2523351e7b7_57_389"/>
          <p:cNvPicPr preferRelativeResize="0"/>
          <p:nvPr/>
        </p:nvPicPr>
        <p:blipFill rotWithShape="1">
          <a:blip r:embed="rId6">
            <a:alphaModFix/>
          </a:blip>
          <a:srcRect b="0" l="24693" r="0" t="10873"/>
          <a:stretch/>
        </p:blipFill>
        <p:spPr>
          <a:xfrm rot="-5400000">
            <a:off x="1488937" y="2048061"/>
            <a:ext cx="1606500" cy="4584374"/>
          </a:xfrm>
          <a:prstGeom prst="rect">
            <a:avLst/>
          </a:prstGeom>
          <a:noFill/>
          <a:ln>
            <a:noFill/>
          </a:ln>
        </p:spPr>
      </p:pic>
      <p:pic>
        <p:nvPicPr>
          <p:cNvPr id="2253" name="Google Shape;2253;g2523351e7b7_57_389"/>
          <p:cNvPicPr preferRelativeResize="0"/>
          <p:nvPr/>
        </p:nvPicPr>
        <p:blipFill rotWithShape="1">
          <a:blip r:embed="rId7">
            <a:alphaModFix/>
          </a:blip>
          <a:srcRect b="13374" l="0" r="16156" t="0"/>
          <a:stretch/>
        </p:blipFill>
        <p:spPr>
          <a:xfrm>
            <a:off x="6781225" y="3397125"/>
            <a:ext cx="2362772" cy="1759174"/>
          </a:xfrm>
          <a:prstGeom prst="rect">
            <a:avLst/>
          </a:prstGeom>
          <a:noFill/>
          <a:ln>
            <a:noFill/>
          </a:ln>
          <a:effectLst>
            <a:outerShdw blurRad="314325" rotWithShape="0" algn="bl" dir="5940000" dist="38100">
              <a:srgbClr val="000000">
                <a:alpha val="49410"/>
              </a:srgbClr>
            </a:outerShdw>
          </a:effectLst>
        </p:spPr>
      </p:pic>
    </p:spTree>
  </p:cSld>
  <p:clrMapOvr>
    <a:masterClrMapping/>
  </p:clrMapOvr>
</p:sld>
</file>

<file path=ppt/slides/slide1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7" name="Shape 2257"/>
        <p:cNvGrpSpPr/>
        <p:nvPr/>
      </p:nvGrpSpPr>
      <p:grpSpPr>
        <a:xfrm>
          <a:off x="0" y="0"/>
          <a:ext cx="0" cy="0"/>
          <a:chOff x="0" y="0"/>
          <a:chExt cx="0" cy="0"/>
        </a:xfrm>
      </p:grpSpPr>
      <p:pic>
        <p:nvPicPr>
          <p:cNvPr id="2258" name="Google Shape;2258;g2523351e7b7_57_399"/>
          <p:cNvPicPr preferRelativeResize="0"/>
          <p:nvPr/>
        </p:nvPicPr>
        <p:blipFill rotWithShape="1">
          <a:blip r:embed="rId3">
            <a:alphaModFix/>
          </a:blip>
          <a:srcRect b="0" l="19" r="19" t="0"/>
          <a:stretch/>
        </p:blipFill>
        <p:spPr>
          <a:xfrm>
            <a:off x="4068514" y="861446"/>
            <a:ext cx="1261500" cy="1891200"/>
          </a:xfrm>
          <a:prstGeom prst="roundRect">
            <a:avLst>
              <a:gd fmla="val 8322" name="adj"/>
            </a:avLst>
          </a:prstGeom>
          <a:noFill/>
          <a:ln>
            <a:noFill/>
          </a:ln>
          <a:effectLst>
            <a:outerShdw blurRad="271463" rotWithShape="0" algn="bl" dir="4380000" dist="57150">
              <a:srgbClr val="000000">
                <a:alpha val="33333"/>
              </a:srgbClr>
            </a:outerShdw>
          </a:effectLst>
        </p:spPr>
      </p:pic>
      <p:pic>
        <p:nvPicPr>
          <p:cNvPr id="2259" name="Google Shape;2259;g2523351e7b7_57_399"/>
          <p:cNvPicPr preferRelativeResize="0"/>
          <p:nvPr/>
        </p:nvPicPr>
        <p:blipFill rotWithShape="1">
          <a:blip r:embed="rId4">
            <a:alphaModFix/>
          </a:blip>
          <a:srcRect b="0" l="29" r="19" t="0"/>
          <a:stretch/>
        </p:blipFill>
        <p:spPr>
          <a:xfrm rot="4736154">
            <a:off x="877016" y="1106565"/>
            <a:ext cx="1261548" cy="1891263"/>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2260" name="Google Shape;2260;g2523351e7b7_57_399"/>
          <p:cNvPicPr preferRelativeResize="0"/>
          <p:nvPr/>
        </p:nvPicPr>
        <p:blipFill rotWithShape="1">
          <a:blip r:embed="rId5">
            <a:alphaModFix/>
          </a:blip>
          <a:srcRect b="0" l="29" r="19" t="0"/>
          <a:stretch/>
        </p:blipFill>
        <p:spPr>
          <a:xfrm rot="4142621">
            <a:off x="1476277" y="2140828"/>
            <a:ext cx="1261547" cy="1891233"/>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2261" name="Google Shape;2261;g2523351e7b7_57_399"/>
          <p:cNvPicPr preferRelativeResize="0"/>
          <p:nvPr/>
        </p:nvPicPr>
        <p:blipFill rotWithShape="1">
          <a:blip r:embed="rId6">
            <a:alphaModFix/>
          </a:blip>
          <a:srcRect b="39" l="0" r="0" t="49"/>
          <a:stretch/>
        </p:blipFill>
        <p:spPr>
          <a:xfrm rot="-3457058">
            <a:off x="6795503" y="1791075"/>
            <a:ext cx="1261467" cy="1891153"/>
          </a:xfrm>
          <a:prstGeom prst="roundRect">
            <a:avLst>
              <a:gd fmla="val 8322" name="adj"/>
            </a:avLst>
          </a:prstGeom>
          <a:noFill/>
          <a:ln>
            <a:noFill/>
          </a:ln>
          <a:effectLst>
            <a:outerShdw blurRad="271463" rotWithShape="0" algn="bl" dir="4380000" dist="57150">
              <a:srgbClr val="000000">
                <a:alpha val="33333"/>
              </a:srgbClr>
            </a:outerShdw>
          </a:effectLst>
        </p:spPr>
      </p:pic>
      <p:pic>
        <p:nvPicPr>
          <p:cNvPr id="2262" name="Google Shape;2262;g2523351e7b7_57_399"/>
          <p:cNvPicPr preferRelativeResize="0"/>
          <p:nvPr/>
        </p:nvPicPr>
        <p:blipFill rotWithShape="1">
          <a:blip r:embed="rId7">
            <a:alphaModFix/>
          </a:blip>
          <a:srcRect b="0" l="69" r="67" t="0"/>
          <a:stretch/>
        </p:blipFill>
        <p:spPr>
          <a:xfrm rot="-4885486">
            <a:off x="6795468" y="744489"/>
            <a:ext cx="1261502" cy="1891341"/>
          </a:xfrm>
          <a:prstGeom prst="roundRect">
            <a:avLst>
              <a:gd fmla="val 8322" name="adj"/>
            </a:avLst>
          </a:prstGeom>
          <a:noFill/>
          <a:ln>
            <a:noFill/>
          </a:ln>
          <a:effectLst>
            <a:outerShdw blurRad="271463" rotWithShape="0" algn="bl" dir="4380000" dist="57150">
              <a:srgbClr val="000000">
                <a:alpha val="33333"/>
              </a:srgbClr>
            </a:outerShdw>
          </a:effectLst>
        </p:spPr>
      </p:pic>
      <p:pic>
        <p:nvPicPr>
          <p:cNvPr id="2263" name="Google Shape;2263;g2523351e7b7_57_399"/>
          <p:cNvPicPr preferRelativeResize="0"/>
          <p:nvPr/>
        </p:nvPicPr>
        <p:blipFill rotWithShape="1">
          <a:blip r:embed="rId8">
            <a:alphaModFix/>
          </a:blip>
          <a:srcRect b="39" l="0" r="0" t="49"/>
          <a:stretch/>
        </p:blipFill>
        <p:spPr>
          <a:xfrm rot="1594269">
            <a:off x="2359836" y="2758297"/>
            <a:ext cx="1261545" cy="1891311"/>
          </a:xfrm>
          <a:prstGeom prst="roundRect">
            <a:avLst>
              <a:gd fmla="val 8322" name="adj"/>
            </a:avLst>
          </a:prstGeom>
          <a:noFill/>
          <a:ln>
            <a:noFill/>
          </a:ln>
          <a:effectLst>
            <a:outerShdw blurRad="271463" rotWithShape="0" algn="bl" dir="4380000" dist="57150">
              <a:srgbClr val="000000">
                <a:alpha val="33333"/>
              </a:srgbClr>
            </a:outerShdw>
          </a:effectLst>
        </p:spPr>
      </p:pic>
      <p:pic>
        <p:nvPicPr>
          <p:cNvPr id="2264" name="Google Shape;2264;g2523351e7b7_57_399"/>
          <p:cNvPicPr preferRelativeResize="0"/>
          <p:nvPr/>
        </p:nvPicPr>
        <p:blipFill rotWithShape="1">
          <a:blip r:embed="rId9">
            <a:alphaModFix/>
          </a:blip>
          <a:srcRect b="0" l="29" r="17" t="0"/>
          <a:stretch/>
        </p:blipFill>
        <p:spPr>
          <a:xfrm>
            <a:off x="3460209" y="3045481"/>
            <a:ext cx="1261500" cy="1891200"/>
          </a:xfrm>
          <a:prstGeom prst="roundRect">
            <a:avLst>
              <a:gd fmla="val 8322" name="adj"/>
            </a:avLst>
          </a:prstGeom>
          <a:noFill/>
          <a:ln>
            <a:noFill/>
          </a:ln>
          <a:effectLst>
            <a:outerShdw blurRad="271463" rotWithShape="0" algn="bl" dir="4380000" dist="57150">
              <a:srgbClr val="000000">
                <a:alpha val="33333"/>
              </a:srgbClr>
            </a:outerShdw>
          </a:effectLst>
        </p:spPr>
      </p:pic>
      <p:pic>
        <p:nvPicPr>
          <p:cNvPr id="2265" name="Google Shape;2265;g2523351e7b7_57_399"/>
          <p:cNvPicPr preferRelativeResize="0"/>
          <p:nvPr/>
        </p:nvPicPr>
        <p:blipFill rotWithShape="1">
          <a:blip r:embed="rId10">
            <a:alphaModFix/>
          </a:blip>
          <a:srcRect b="0" l="29" r="17" t="0"/>
          <a:stretch/>
        </p:blipFill>
        <p:spPr>
          <a:xfrm rot="-868345">
            <a:off x="4788233" y="3045336"/>
            <a:ext cx="1261634" cy="1891467"/>
          </a:xfrm>
          <a:prstGeom prst="roundRect">
            <a:avLst>
              <a:gd fmla="val 8322" name="adj"/>
            </a:avLst>
          </a:prstGeom>
          <a:noFill/>
          <a:ln>
            <a:noFill/>
          </a:ln>
          <a:effectLst>
            <a:outerShdw blurRad="271463" rotWithShape="0" algn="bl" dir="4380000" dist="57150">
              <a:srgbClr val="000000">
                <a:alpha val="33333"/>
              </a:srgbClr>
            </a:outerShdw>
          </a:effectLst>
        </p:spPr>
      </p:pic>
      <p:pic>
        <p:nvPicPr>
          <p:cNvPr id="2266" name="Google Shape;2266;g2523351e7b7_57_399"/>
          <p:cNvPicPr preferRelativeResize="0"/>
          <p:nvPr/>
        </p:nvPicPr>
        <p:blipFill rotWithShape="1">
          <a:blip r:embed="rId11">
            <a:alphaModFix/>
          </a:blip>
          <a:srcRect b="0" l="69" r="67" t="0"/>
          <a:stretch/>
        </p:blipFill>
        <p:spPr>
          <a:xfrm rot="-1714213">
            <a:off x="5993244" y="2641342"/>
            <a:ext cx="1261512" cy="1891395"/>
          </a:xfrm>
          <a:prstGeom prst="roundRect">
            <a:avLst>
              <a:gd fmla="val 8322" name="adj"/>
            </a:avLst>
          </a:prstGeom>
          <a:noFill/>
          <a:ln>
            <a:noFill/>
          </a:ln>
          <a:effectLst>
            <a:outerShdw blurRad="271463" rotWithShape="0" algn="bl" dir="4380000" dist="57150">
              <a:srgbClr val="000000">
                <a:alpha val="33333"/>
              </a:srgbClr>
            </a:outerShdw>
          </a:effectLst>
        </p:spPr>
      </p:pic>
      <p:pic>
        <p:nvPicPr>
          <p:cNvPr id="2267" name="Google Shape;2267;g2523351e7b7_57_399"/>
          <p:cNvPicPr preferRelativeResize="0"/>
          <p:nvPr/>
        </p:nvPicPr>
        <p:blipFill rotWithShape="1">
          <a:blip r:embed="rId12">
            <a:alphaModFix/>
          </a:blip>
          <a:srcRect b="0" l="9" r="0" t="0"/>
          <a:stretch/>
        </p:blipFill>
        <p:spPr>
          <a:xfrm rot="6291356">
            <a:off x="1920802" y="62511"/>
            <a:ext cx="1261363" cy="1891387"/>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2268" name="Google Shape;2268;g2523351e7b7_57_399"/>
          <p:cNvPicPr preferRelativeResize="0"/>
          <p:nvPr/>
        </p:nvPicPr>
        <p:blipFill rotWithShape="1">
          <a:blip r:embed="rId13">
            <a:alphaModFix/>
          </a:blip>
          <a:srcRect b="0" l="59" r="68" t="0"/>
          <a:stretch/>
        </p:blipFill>
        <p:spPr>
          <a:xfrm rot="-6741785">
            <a:off x="6101499" y="62504"/>
            <a:ext cx="1261582" cy="1891288"/>
          </a:xfrm>
          <a:prstGeom prst="roundRect">
            <a:avLst>
              <a:gd fmla="val 8322" name="adj"/>
            </a:avLst>
          </a:prstGeom>
          <a:noFill/>
          <a:ln>
            <a:noFill/>
          </a:ln>
          <a:effectLst>
            <a:outerShdw blurRad="271463" rotWithShape="0" algn="bl" dir="4380000" dist="57150">
              <a:srgbClr val="000000">
                <a:alpha val="33333"/>
              </a:srgbClr>
            </a:outerShdw>
          </a:effectLst>
        </p:spPr>
      </p:pic>
    </p:spTree>
  </p:cSld>
  <p:clrMapOvr>
    <a:masterClrMapping/>
  </p:clrMapOvr>
</p:sld>
</file>

<file path=ppt/slides/slide1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72" name="Shape 2272"/>
        <p:cNvGrpSpPr/>
        <p:nvPr/>
      </p:nvGrpSpPr>
      <p:grpSpPr>
        <a:xfrm>
          <a:off x="0" y="0"/>
          <a:ext cx="0" cy="0"/>
          <a:chOff x="0" y="0"/>
          <a:chExt cx="0" cy="0"/>
        </a:xfrm>
      </p:grpSpPr>
      <p:pic>
        <p:nvPicPr>
          <p:cNvPr id="2273" name="Google Shape;2273;g2523351e7b7_57_413"/>
          <p:cNvPicPr preferRelativeResize="0"/>
          <p:nvPr/>
        </p:nvPicPr>
        <p:blipFill rotWithShape="1">
          <a:blip r:embed="rId3">
            <a:alphaModFix/>
          </a:blip>
          <a:srcRect b="0" l="0" r="0" t="0"/>
          <a:stretch/>
        </p:blipFill>
        <p:spPr>
          <a:xfrm>
            <a:off x="0" y="-208350"/>
            <a:ext cx="9144001" cy="1411050"/>
          </a:xfrm>
          <a:prstGeom prst="rect">
            <a:avLst/>
          </a:prstGeom>
          <a:noFill/>
          <a:ln>
            <a:noFill/>
          </a:ln>
        </p:spPr>
      </p:pic>
      <p:sp>
        <p:nvSpPr>
          <p:cNvPr id="2274" name="Google Shape;2274;g2523351e7b7_57_413"/>
          <p:cNvSpPr txBox="1"/>
          <p:nvPr/>
        </p:nvSpPr>
        <p:spPr>
          <a:xfrm>
            <a:off x="865375" y="370900"/>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None/>
            </a:pPr>
            <a:r>
              <a:rPr b="1" lang="lv-LV" sz="2400">
                <a:solidFill>
                  <a:srgbClr val="FFFFFF"/>
                </a:solidFill>
                <a:latin typeface="Raleway"/>
                <a:ea typeface="Raleway"/>
                <a:cs typeface="Raleway"/>
                <a:sym typeface="Raleway"/>
              </a:rPr>
              <a:t>Choose the problem</a:t>
            </a:r>
            <a:endParaRPr b="1" sz="2400">
              <a:solidFill>
                <a:srgbClr val="FFFFFF"/>
              </a:solidFill>
              <a:latin typeface="Raleway"/>
              <a:ea typeface="Raleway"/>
              <a:cs typeface="Raleway"/>
              <a:sym typeface="Raleway"/>
            </a:endParaRPr>
          </a:p>
          <a:p>
            <a:pPr indent="0" lvl="0" marL="0" marR="0" rtl="0" algn="l">
              <a:lnSpc>
                <a:spcPct val="85000"/>
              </a:lnSpc>
              <a:spcBef>
                <a:spcPts val="0"/>
              </a:spcBef>
              <a:spcAft>
                <a:spcPts val="0"/>
              </a:spcAft>
              <a:buNone/>
            </a:pPr>
            <a:r>
              <a:rPr b="1" lang="lv-LV" sz="2400">
                <a:solidFill>
                  <a:srgbClr val="FFFFFF"/>
                </a:solidFill>
                <a:latin typeface="Raleway"/>
                <a:ea typeface="Raleway"/>
                <a:cs typeface="Raleway"/>
                <a:sym typeface="Raleway"/>
              </a:rPr>
              <a:t>Choose the solution</a:t>
            </a:r>
            <a:endParaRPr b="1" sz="2400">
              <a:solidFill>
                <a:srgbClr val="FFFFFF"/>
              </a:solidFill>
              <a:latin typeface="Raleway"/>
              <a:ea typeface="Raleway"/>
              <a:cs typeface="Raleway"/>
              <a:sym typeface="Raleway"/>
            </a:endParaRPr>
          </a:p>
          <a:p>
            <a:pPr indent="0" lvl="0" marL="0" marR="0" rtl="0" algn="l">
              <a:lnSpc>
                <a:spcPct val="85000"/>
              </a:lnSpc>
              <a:spcBef>
                <a:spcPts val="0"/>
              </a:spcBef>
              <a:spcAft>
                <a:spcPts val="0"/>
              </a:spcAft>
              <a:buNone/>
            </a:pPr>
            <a:r>
              <a:t/>
            </a:r>
            <a:endParaRPr b="1" sz="2400">
              <a:solidFill>
                <a:srgbClr val="FFFFFF"/>
              </a:solidFill>
              <a:latin typeface="Raleway"/>
              <a:ea typeface="Raleway"/>
              <a:cs typeface="Raleway"/>
              <a:sym typeface="Raleway"/>
            </a:endParaRPr>
          </a:p>
        </p:txBody>
      </p:sp>
      <p:sp>
        <p:nvSpPr>
          <p:cNvPr id="2275" name="Google Shape;2275;g2523351e7b7_57_413"/>
          <p:cNvSpPr txBox="1"/>
          <p:nvPr/>
        </p:nvSpPr>
        <p:spPr>
          <a:xfrm>
            <a:off x="865375" y="1864800"/>
            <a:ext cx="4342200" cy="26577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1000"/>
              </a:spcBef>
              <a:spcAft>
                <a:spcPts val="0"/>
              </a:spcAft>
              <a:buSzPts val="1500"/>
              <a:buNone/>
            </a:pPr>
            <a:r>
              <a:rPr lang="lv-LV" sz="1600">
                <a:solidFill>
                  <a:srgbClr val="2B3E85"/>
                </a:solidFill>
                <a:latin typeface="Raleway"/>
                <a:ea typeface="Raleway"/>
                <a:cs typeface="Raleway"/>
                <a:sym typeface="Raleway"/>
              </a:rPr>
              <a:t>Number of participants – </a:t>
            </a:r>
            <a:r>
              <a:rPr b="1" lang="lv-LV" sz="1600">
                <a:solidFill>
                  <a:srgbClr val="2B3E85"/>
                </a:solidFill>
                <a:latin typeface="Raleway"/>
                <a:ea typeface="Raleway"/>
                <a:cs typeface="Raleway"/>
                <a:sym typeface="Raleway"/>
              </a:rPr>
              <a:t>1- many</a:t>
            </a:r>
            <a:endParaRPr b="1" sz="1600">
              <a:solidFill>
                <a:srgbClr val="2B3E85"/>
              </a:solidFill>
              <a:latin typeface="Raleway"/>
              <a:ea typeface="Raleway"/>
              <a:cs typeface="Raleway"/>
              <a:sym typeface="Raleway"/>
            </a:endParaRPr>
          </a:p>
          <a:p>
            <a:pPr indent="0" lvl="0" marL="0" rtl="0" algn="l">
              <a:lnSpc>
                <a:spcPct val="100000"/>
              </a:lnSpc>
              <a:spcBef>
                <a:spcPts val="1000"/>
              </a:spcBef>
              <a:spcAft>
                <a:spcPts val="0"/>
              </a:spcAft>
              <a:buSzPts val="1500"/>
              <a:buNone/>
            </a:pPr>
            <a:r>
              <a:rPr lang="lv-LV" sz="1600">
                <a:solidFill>
                  <a:srgbClr val="2B3E85"/>
                </a:solidFill>
                <a:latin typeface="Raleway"/>
                <a:ea typeface="Raleway"/>
                <a:cs typeface="Raleway"/>
                <a:sym typeface="Raleway"/>
              </a:rPr>
              <a:t>Each participant receives several solution cards (the number depends on the number of participants) and several problem situation cards</a:t>
            </a:r>
            <a:endParaRPr sz="1600">
              <a:solidFill>
                <a:srgbClr val="2B3E85"/>
              </a:solidFill>
              <a:latin typeface="Raleway"/>
              <a:ea typeface="Raleway"/>
              <a:cs typeface="Raleway"/>
              <a:sym typeface="Raleway"/>
            </a:endParaRPr>
          </a:p>
          <a:p>
            <a:pPr indent="0" lvl="0" marL="0" rtl="0" algn="l">
              <a:lnSpc>
                <a:spcPct val="100000"/>
              </a:lnSpc>
              <a:spcBef>
                <a:spcPts val="1000"/>
              </a:spcBef>
              <a:spcAft>
                <a:spcPts val="0"/>
              </a:spcAft>
              <a:buSzPts val="1500"/>
              <a:buNone/>
            </a:pPr>
            <a:r>
              <a:rPr lang="lv-LV" sz="1600">
                <a:solidFill>
                  <a:srgbClr val="2B3E85"/>
                </a:solidFill>
                <a:latin typeface="Raleway"/>
                <a:ea typeface="Raleway"/>
                <a:cs typeface="Raleway"/>
                <a:sym typeface="Raleway"/>
              </a:rPr>
              <a:t>The leader of the game places one story card in the middle of the table and explains it, adjusting it according to the situation </a:t>
            </a:r>
            <a:br>
              <a:rPr lang="lv-LV" sz="1600">
                <a:solidFill>
                  <a:srgbClr val="2B3E85"/>
                </a:solidFill>
                <a:latin typeface="Raleway"/>
                <a:ea typeface="Raleway"/>
                <a:cs typeface="Raleway"/>
                <a:sym typeface="Raleway"/>
              </a:rPr>
            </a:br>
            <a:r>
              <a:rPr lang="lv-LV" sz="1600">
                <a:solidFill>
                  <a:srgbClr val="2B3E85"/>
                </a:solidFill>
                <a:latin typeface="Raleway"/>
                <a:ea typeface="Raleway"/>
                <a:cs typeface="Raleway"/>
                <a:sym typeface="Raleway"/>
              </a:rPr>
              <a:t>of the specific organization if necessary.</a:t>
            </a:r>
            <a:endParaRPr sz="1600">
              <a:solidFill>
                <a:srgbClr val="2B3E85"/>
              </a:solidFill>
              <a:latin typeface="Raleway"/>
              <a:ea typeface="Raleway"/>
              <a:cs typeface="Raleway"/>
              <a:sym typeface="Raleway"/>
            </a:endParaRPr>
          </a:p>
        </p:txBody>
      </p:sp>
      <p:sp>
        <p:nvSpPr>
          <p:cNvPr id="2276" name="Google Shape;2276;g2523351e7b7_57_413"/>
          <p:cNvSpPr txBox="1"/>
          <p:nvPr/>
        </p:nvSpPr>
        <p:spPr>
          <a:xfrm>
            <a:off x="865375" y="1366050"/>
            <a:ext cx="3376200" cy="585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lv-LV" sz="2600">
                <a:solidFill>
                  <a:srgbClr val="6689BA"/>
                </a:solidFill>
                <a:latin typeface="Raleway"/>
                <a:ea typeface="Raleway"/>
                <a:cs typeface="Raleway"/>
                <a:sym typeface="Raleway"/>
              </a:rPr>
              <a:t>Preparing</a:t>
            </a:r>
            <a:endParaRPr b="1" sz="2600">
              <a:solidFill>
                <a:srgbClr val="6689BA"/>
              </a:solidFill>
            </a:endParaRPr>
          </a:p>
        </p:txBody>
      </p:sp>
      <p:pic>
        <p:nvPicPr>
          <p:cNvPr id="2277" name="Google Shape;2277;g2523351e7b7_57_413"/>
          <p:cNvPicPr preferRelativeResize="0"/>
          <p:nvPr/>
        </p:nvPicPr>
        <p:blipFill rotWithShape="1">
          <a:blip r:embed="rId4">
            <a:alphaModFix/>
          </a:blip>
          <a:srcRect b="0" l="0" r="25947" t="0"/>
          <a:stretch/>
        </p:blipFill>
        <p:spPr>
          <a:xfrm>
            <a:off x="6294850" y="3321500"/>
            <a:ext cx="2849149" cy="1591949"/>
          </a:xfrm>
          <a:prstGeom prst="rect">
            <a:avLst/>
          </a:prstGeom>
          <a:noFill/>
          <a:ln>
            <a:noFill/>
          </a:ln>
        </p:spPr>
      </p:pic>
      <p:pic>
        <p:nvPicPr>
          <p:cNvPr id="2278" name="Google Shape;2278;g2523351e7b7_57_413"/>
          <p:cNvPicPr preferRelativeResize="0"/>
          <p:nvPr/>
        </p:nvPicPr>
        <p:blipFill rotWithShape="1">
          <a:blip r:embed="rId5">
            <a:alphaModFix/>
          </a:blip>
          <a:srcRect b="0" l="29" r="19" t="0"/>
          <a:stretch/>
        </p:blipFill>
        <p:spPr>
          <a:xfrm rot="429529">
            <a:off x="7365867" y="1469236"/>
            <a:ext cx="1261433" cy="189122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2279" name="Google Shape;2279;g2523351e7b7_57_413"/>
          <p:cNvPicPr preferRelativeResize="0"/>
          <p:nvPr/>
        </p:nvPicPr>
        <p:blipFill rotWithShape="1">
          <a:blip r:embed="rId6">
            <a:alphaModFix/>
          </a:blip>
          <a:srcRect b="0" l="9" r="0" t="0"/>
          <a:stretch/>
        </p:blipFill>
        <p:spPr>
          <a:xfrm rot="-354593">
            <a:off x="5701824" y="1625952"/>
            <a:ext cx="1261605" cy="1891647"/>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2280" name="Google Shape;2280;g2523351e7b7_57_413"/>
          <p:cNvPicPr preferRelativeResize="0"/>
          <p:nvPr/>
        </p:nvPicPr>
        <p:blipFill rotWithShape="1">
          <a:blip r:embed="rId7">
            <a:alphaModFix/>
          </a:blip>
          <a:srcRect b="0" l="29" r="19" t="0"/>
          <a:stretch/>
        </p:blipFill>
        <p:spPr>
          <a:xfrm>
            <a:off x="6464634" y="2122346"/>
            <a:ext cx="1261500" cy="1891200"/>
          </a:xfrm>
          <a:prstGeom prst="roundRect">
            <a:avLst>
              <a:gd fmla="val 8322" name="adj"/>
            </a:avLst>
          </a:prstGeom>
          <a:noFill/>
          <a:ln>
            <a:noFill/>
          </a:ln>
          <a:effectLst>
            <a:outerShdw blurRad="271463" rotWithShape="0" algn="bl" dir="4380000" dist="57150">
              <a:srgbClr val="000000">
                <a:alpha val="33330"/>
              </a:srgbClr>
            </a:outerShdw>
          </a:effectLst>
        </p:spPr>
      </p:pic>
    </p:spTree>
  </p:cSld>
  <p:clrMapOvr>
    <a:masterClrMapping/>
  </p:clrMapOvr>
</p:sld>
</file>

<file path=ppt/slides/slide1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84" name="Shape 2284"/>
        <p:cNvGrpSpPr/>
        <p:nvPr/>
      </p:nvGrpSpPr>
      <p:grpSpPr>
        <a:xfrm>
          <a:off x="0" y="0"/>
          <a:ext cx="0" cy="0"/>
          <a:chOff x="0" y="0"/>
          <a:chExt cx="0" cy="0"/>
        </a:xfrm>
      </p:grpSpPr>
      <p:pic>
        <p:nvPicPr>
          <p:cNvPr id="2285" name="Google Shape;2285;g2523351e7b7_57_424"/>
          <p:cNvPicPr preferRelativeResize="0"/>
          <p:nvPr/>
        </p:nvPicPr>
        <p:blipFill rotWithShape="1">
          <a:blip r:embed="rId3">
            <a:alphaModFix/>
          </a:blip>
          <a:srcRect b="0" l="0" r="0" t="0"/>
          <a:stretch/>
        </p:blipFill>
        <p:spPr>
          <a:xfrm>
            <a:off x="0" y="-208350"/>
            <a:ext cx="9144001" cy="1411050"/>
          </a:xfrm>
          <a:prstGeom prst="rect">
            <a:avLst/>
          </a:prstGeom>
          <a:noFill/>
          <a:ln>
            <a:noFill/>
          </a:ln>
        </p:spPr>
      </p:pic>
      <p:sp>
        <p:nvSpPr>
          <p:cNvPr id="2286" name="Google Shape;2286;g2523351e7b7_57_424"/>
          <p:cNvSpPr txBox="1"/>
          <p:nvPr/>
        </p:nvSpPr>
        <p:spPr>
          <a:xfrm>
            <a:off x="865375" y="370900"/>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None/>
            </a:pPr>
            <a:r>
              <a:rPr b="1" lang="lv-LV" sz="2400">
                <a:solidFill>
                  <a:srgbClr val="FFFFFF"/>
                </a:solidFill>
                <a:latin typeface="Raleway"/>
                <a:ea typeface="Raleway"/>
                <a:cs typeface="Raleway"/>
                <a:sym typeface="Raleway"/>
              </a:rPr>
              <a:t>Choose the problem</a:t>
            </a:r>
            <a:endParaRPr b="1" sz="2400">
              <a:solidFill>
                <a:srgbClr val="FFFFFF"/>
              </a:solidFill>
              <a:latin typeface="Raleway"/>
              <a:ea typeface="Raleway"/>
              <a:cs typeface="Raleway"/>
              <a:sym typeface="Raleway"/>
            </a:endParaRPr>
          </a:p>
          <a:p>
            <a:pPr indent="0" lvl="0" marL="0" marR="0" rtl="0" algn="l">
              <a:lnSpc>
                <a:spcPct val="85000"/>
              </a:lnSpc>
              <a:spcBef>
                <a:spcPts val="0"/>
              </a:spcBef>
              <a:spcAft>
                <a:spcPts val="0"/>
              </a:spcAft>
              <a:buNone/>
            </a:pPr>
            <a:r>
              <a:rPr b="1" lang="lv-LV" sz="2400">
                <a:solidFill>
                  <a:srgbClr val="FFFFFF"/>
                </a:solidFill>
                <a:latin typeface="Raleway"/>
                <a:ea typeface="Raleway"/>
                <a:cs typeface="Raleway"/>
                <a:sym typeface="Raleway"/>
              </a:rPr>
              <a:t>Choose the solution</a:t>
            </a:r>
            <a:endParaRPr b="1" sz="2400">
              <a:solidFill>
                <a:srgbClr val="FFFFFF"/>
              </a:solidFill>
              <a:latin typeface="Raleway"/>
              <a:ea typeface="Raleway"/>
              <a:cs typeface="Raleway"/>
              <a:sym typeface="Raleway"/>
            </a:endParaRPr>
          </a:p>
          <a:p>
            <a:pPr indent="0" lvl="0" marL="0" marR="0" rtl="0" algn="l">
              <a:lnSpc>
                <a:spcPct val="85000"/>
              </a:lnSpc>
              <a:spcBef>
                <a:spcPts val="0"/>
              </a:spcBef>
              <a:spcAft>
                <a:spcPts val="0"/>
              </a:spcAft>
              <a:buNone/>
            </a:pPr>
            <a:r>
              <a:t/>
            </a:r>
            <a:endParaRPr b="1" sz="2400">
              <a:solidFill>
                <a:srgbClr val="FFFFFF"/>
              </a:solidFill>
              <a:latin typeface="Raleway"/>
              <a:ea typeface="Raleway"/>
              <a:cs typeface="Raleway"/>
              <a:sym typeface="Raleway"/>
            </a:endParaRPr>
          </a:p>
        </p:txBody>
      </p:sp>
      <p:sp>
        <p:nvSpPr>
          <p:cNvPr id="2287" name="Google Shape;2287;g2523351e7b7_57_424"/>
          <p:cNvSpPr txBox="1"/>
          <p:nvPr/>
        </p:nvSpPr>
        <p:spPr>
          <a:xfrm>
            <a:off x="865375" y="1864800"/>
            <a:ext cx="3804600" cy="22833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1000"/>
              </a:spcBef>
              <a:spcAft>
                <a:spcPts val="0"/>
              </a:spcAft>
              <a:buSzPts val="1500"/>
              <a:buNone/>
            </a:pPr>
            <a:r>
              <a:rPr lang="lv-LV" sz="1600">
                <a:solidFill>
                  <a:srgbClr val="2B3E85"/>
                </a:solidFill>
                <a:latin typeface="Raleway"/>
                <a:ea typeface="Raleway"/>
                <a:cs typeface="Raleway"/>
                <a:sym typeface="Raleway"/>
              </a:rPr>
              <a:t>Each participant takes turns placing their solution cards if they see they have them.</a:t>
            </a:r>
            <a:endParaRPr sz="1600">
              <a:solidFill>
                <a:srgbClr val="2B3E85"/>
              </a:solidFill>
              <a:latin typeface="Raleway"/>
              <a:ea typeface="Raleway"/>
              <a:cs typeface="Raleway"/>
              <a:sym typeface="Raleway"/>
            </a:endParaRPr>
          </a:p>
          <a:p>
            <a:pPr indent="0" lvl="0" marL="0" rtl="0" algn="l">
              <a:lnSpc>
                <a:spcPct val="100000"/>
              </a:lnSpc>
              <a:spcBef>
                <a:spcPts val="1000"/>
              </a:spcBef>
              <a:spcAft>
                <a:spcPts val="0"/>
              </a:spcAft>
              <a:buSzPts val="1500"/>
              <a:buNone/>
            </a:pPr>
            <a:r>
              <a:rPr lang="lv-LV" sz="1600">
                <a:solidFill>
                  <a:srgbClr val="2B3E85"/>
                </a:solidFill>
                <a:latin typeface="Raleway"/>
                <a:ea typeface="Raleway"/>
                <a:cs typeface="Raleway"/>
                <a:sym typeface="Raleway"/>
              </a:rPr>
              <a:t>Participants can place their cards randomly as </a:t>
            </a:r>
            <a:r>
              <a:rPr b="1" lang="lv-LV" sz="1600">
                <a:solidFill>
                  <a:srgbClr val="2B3E85"/>
                </a:solidFill>
                <a:latin typeface="Raleway"/>
                <a:ea typeface="Raleway"/>
                <a:cs typeface="Raleway"/>
                <a:sym typeface="Raleway"/>
              </a:rPr>
              <a:t>the most important part is discussions</a:t>
            </a:r>
            <a:r>
              <a:rPr lang="lv-LV" sz="1600">
                <a:solidFill>
                  <a:srgbClr val="2B3E85"/>
                </a:solidFill>
                <a:latin typeface="Raleway"/>
                <a:ea typeface="Raleway"/>
                <a:cs typeface="Raleway"/>
                <a:sym typeface="Raleway"/>
              </a:rPr>
              <a:t> and demonstration that there are different solutions for the each situation.</a:t>
            </a:r>
            <a:endParaRPr sz="1600">
              <a:solidFill>
                <a:srgbClr val="2B3E85"/>
              </a:solidFill>
              <a:latin typeface="Raleway"/>
              <a:ea typeface="Raleway"/>
              <a:cs typeface="Raleway"/>
              <a:sym typeface="Raleway"/>
            </a:endParaRPr>
          </a:p>
        </p:txBody>
      </p:sp>
      <p:sp>
        <p:nvSpPr>
          <p:cNvPr id="2288" name="Google Shape;2288;g2523351e7b7_57_424"/>
          <p:cNvSpPr txBox="1"/>
          <p:nvPr/>
        </p:nvSpPr>
        <p:spPr>
          <a:xfrm>
            <a:off x="865375" y="1366050"/>
            <a:ext cx="3376200" cy="585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lv-LV" sz="2600">
                <a:solidFill>
                  <a:srgbClr val="6689BA"/>
                </a:solidFill>
                <a:latin typeface="Raleway"/>
                <a:ea typeface="Raleway"/>
                <a:cs typeface="Raleway"/>
                <a:sym typeface="Raleway"/>
              </a:rPr>
              <a:t>P</a:t>
            </a:r>
            <a:r>
              <a:rPr b="1" lang="lv-LV" sz="2600">
                <a:solidFill>
                  <a:srgbClr val="6689BA"/>
                </a:solidFill>
                <a:latin typeface="Raleway"/>
                <a:ea typeface="Raleway"/>
                <a:cs typeface="Raleway"/>
                <a:sym typeface="Raleway"/>
              </a:rPr>
              <a:t>lay</a:t>
            </a:r>
            <a:endParaRPr b="1" sz="2600">
              <a:solidFill>
                <a:srgbClr val="6689BA"/>
              </a:solidFill>
            </a:endParaRPr>
          </a:p>
        </p:txBody>
      </p:sp>
      <p:pic>
        <p:nvPicPr>
          <p:cNvPr id="2289" name="Google Shape;2289;g2523351e7b7_57_424"/>
          <p:cNvPicPr preferRelativeResize="0"/>
          <p:nvPr/>
        </p:nvPicPr>
        <p:blipFill rotWithShape="1">
          <a:blip r:embed="rId4">
            <a:alphaModFix/>
          </a:blip>
          <a:srcRect b="0" l="0" r="25947" t="0"/>
          <a:stretch/>
        </p:blipFill>
        <p:spPr>
          <a:xfrm>
            <a:off x="6294850" y="3321500"/>
            <a:ext cx="2849149" cy="1591949"/>
          </a:xfrm>
          <a:prstGeom prst="rect">
            <a:avLst/>
          </a:prstGeom>
          <a:noFill/>
          <a:ln>
            <a:noFill/>
          </a:ln>
        </p:spPr>
      </p:pic>
      <p:pic>
        <p:nvPicPr>
          <p:cNvPr id="2290" name="Google Shape;2290;g2523351e7b7_57_424"/>
          <p:cNvPicPr preferRelativeResize="0"/>
          <p:nvPr/>
        </p:nvPicPr>
        <p:blipFill rotWithShape="1">
          <a:blip r:embed="rId5">
            <a:alphaModFix/>
          </a:blip>
          <a:srcRect b="0" l="29" r="19" t="0"/>
          <a:stretch/>
        </p:blipFill>
        <p:spPr>
          <a:xfrm rot="429529">
            <a:off x="7365867" y="1469236"/>
            <a:ext cx="1261433" cy="189122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2291" name="Google Shape;2291;g2523351e7b7_57_424"/>
          <p:cNvPicPr preferRelativeResize="0"/>
          <p:nvPr/>
        </p:nvPicPr>
        <p:blipFill rotWithShape="1">
          <a:blip r:embed="rId6">
            <a:alphaModFix/>
          </a:blip>
          <a:srcRect b="0" l="9" r="0" t="0"/>
          <a:stretch/>
        </p:blipFill>
        <p:spPr>
          <a:xfrm rot="-354593">
            <a:off x="5701824" y="1625952"/>
            <a:ext cx="1261605" cy="1891647"/>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2292" name="Google Shape;2292;g2523351e7b7_57_424"/>
          <p:cNvPicPr preferRelativeResize="0"/>
          <p:nvPr/>
        </p:nvPicPr>
        <p:blipFill rotWithShape="1">
          <a:blip r:embed="rId7">
            <a:alphaModFix/>
          </a:blip>
          <a:srcRect b="0" l="29" r="19" t="0"/>
          <a:stretch/>
        </p:blipFill>
        <p:spPr>
          <a:xfrm>
            <a:off x="6375059" y="2256896"/>
            <a:ext cx="1261500" cy="1891200"/>
          </a:xfrm>
          <a:prstGeom prst="roundRect">
            <a:avLst>
              <a:gd fmla="val 8322" name="adj"/>
            </a:avLst>
          </a:prstGeom>
          <a:noFill/>
          <a:ln>
            <a:noFill/>
          </a:ln>
          <a:effectLst>
            <a:outerShdw blurRad="271463" rotWithShape="0" algn="bl" dir="4380000" dist="57150">
              <a:srgbClr val="000000">
                <a:alpha val="33330"/>
              </a:srgbClr>
            </a:outerShdw>
          </a:effectLst>
        </p:spPr>
      </p:pic>
    </p:spTree>
  </p:cSld>
  <p:clrMapOvr>
    <a:masterClrMapping/>
  </p:clrMapOvr>
</p:sld>
</file>

<file path=ppt/slides/slide1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96" name="Shape 2296"/>
        <p:cNvGrpSpPr/>
        <p:nvPr/>
      </p:nvGrpSpPr>
      <p:grpSpPr>
        <a:xfrm>
          <a:off x="0" y="0"/>
          <a:ext cx="0" cy="0"/>
          <a:chOff x="0" y="0"/>
          <a:chExt cx="0" cy="0"/>
        </a:xfrm>
      </p:grpSpPr>
      <p:pic>
        <p:nvPicPr>
          <p:cNvPr id="2297" name="Google Shape;2297;g2523351e7b7_57_435"/>
          <p:cNvPicPr preferRelativeResize="0"/>
          <p:nvPr/>
        </p:nvPicPr>
        <p:blipFill rotWithShape="1">
          <a:blip r:embed="rId3">
            <a:alphaModFix/>
          </a:blip>
          <a:srcRect b="0" l="0" r="0" t="0"/>
          <a:stretch/>
        </p:blipFill>
        <p:spPr>
          <a:xfrm>
            <a:off x="0" y="-208350"/>
            <a:ext cx="9144001" cy="1411050"/>
          </a:xfrm>
          <a:prstGeom prst="rect">
            <a:avLst/>
          </a:prstGeom>
          <a:noFill/>
          <a:ln>
            <a:noFill/>
          </a:ln>
        </p:spPr>
      </p:pic>
      <p:sp>
        <p:nvSpPr>
          <p:cNvPr id="2298" name="Google Shape;2298;g2523351e7b7_57_435"/>
          <p:cNvSpPr txBox="1"/>
          <p:nvPr/>
        </p:nvSpPr>
        <p:spPr>
          <a:xfrm>
            <a:off x="865375" y="370900"/>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None/>
            </a:pPr>
            <a:r>
              <a:rPr b="1" lang="lv-LV" sz="2400">
                <a:solidFill>
                  <a:srgbClr val="FFFFFF"/>
                </a:solidFill>
                <a:latin typeface="Raleway"/>
                <a:ea typeface="Raleway"/>
                <a:cs typeface="Raleway"/>
                <a:sym typeface="Raleway"/>
              </a:rPr>
              <a:t>Choose the problem</a:t>
            </a:r>
            <a:endParaRPr b="1" sz="2400">
              <a:solidFill>
                <a:srgbClr val="FFFFFF"/>
              </a:solidFill>
              <a:latin typeface="Raleway"/>
              <a:ea typeface="Raleway"/>
              <a:cs typeface="Raleway"/>
              <a:sym typeface="Raleway"/>
            </a:endParaRPr>
          </a:p>
          <a:p>
            <a:pPr indent="0" lvl="0" marL="0" marR="0" rtl="0" algn="l">
              <a:lnSpc>
                <a:spcPct val="85000"/>
              </a:lnSpc>
              <a:spcBef>
                <a:spcPts val="0"/>
              </a:spcBef>
              <a:spcAft>
                <a:spcPts val="0"/>
              </a:spcAft>
              <a:buNone/>
            </a:pPr>
            <a:r>
              <a:rPr b="1" lang="lv-LV" sz="2400">
                <a:solidFill>
                  <a:srgbClr val="FFFFFF"/>
                </a:solidFill>
                <a:latin typeface="Raleway"/>
                <a:ea typeface="Raleway"/>
                <a:cs typeface="Raleway"/>
                <a:sym typeface="Raleway"/>
              </a:rPr>
              <a:t>Choose the solution</a:t>
            </a:r>
            <a:endParaRPr b="1" sz="2400">
              <a:solidFill>
                <a:srgbClr val="FFFFFF"/>
              </a:solidFill>
              <a:latin typeface="Raleway"/>
              <a:ea typeface="Raleway"/>
              <a:cs typeface="Raleway"/>
              <a:sym typeface="Raleway"/>
            </a:endParaRPr>
          </a:p>
          <a:p>
            <a:pPr indent="0" lvl="0" marL="0" marR="0" rtl="0" algn="l">
              <a:lnSpc>
                <a:spcPct val="85000"/>
              </a:lnSpc>
              <a:spcBef>
                <a:spcPts val="0"/>
              </a:spcBef>
              <a:spcAft>
                <a:spcPts val="0"/>
              </a:spcAft>
              <a:buNone/>
            </a:pPr>
            <a:r>
              <a:t/>
            </a:r>
            <a:endParaRPr b="1" sz="2400">
              <a:solidFill>
                <a:srgbClr val="FFFFFF"/>
              </a:solidFill>
              <a:latin typeface="Raleway"/>
              <a:ea typeface="Raleway"/>
              <a:cs typeface="Raleway"/>
              <a:sym typeface="Raleway"/>
            </a:endParaRPr>
          </a:p>
        </p:txBody>
      </p:sp>
      <p:sp>
        <p:nvSpPr>
          <p:cNvPr id="2299" name="Google Shape;2299;g2523351e7b7_57_435"/>
          <p:cNvSpPr txBox="1"/>
          <p:nvPr/>
        </p:nvSpPr>
        <p:spPr>
          <a:xfrm>
            <a:off x="865375" y="1788600"/>
            <a:ext cx="4124700" cy="29040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1000"/>
              </a:spcBef>
              <a:spcAft>
                <a:spcPts val="0"/>
              </a:spcAft>
              <a:buSzPts val="1500"/>
              <a:buNone/>
            </a:pPr>
            <a:r>
              <a:rPr lang="lv-LV" sz="1600">
                <a:solidFill>
                  <a:srgbClr val="2B3E85"/>
                </a:solidFill>
                <a:latin typeface="Raleway"/>
                <a:ea typeface="Raleway"/>
                <a:cs typeface="Raleway"/>
                <a:sym typeface="Raleway"/>
              </a:rPr>
              <a:t>When all options are placed, the solution cards are randomly given back to the players and the next story card or solution card is placed in the middle of the table.</a:t>
            </a:r>
            <a:endParaRPr sz="1600">
              <a:solidFill>
                <a:srgbClr val="2B3E85"/>
              </a:solidFill>
              <a:latin typeface="Raleway"/>
              <a:ea typeface="Raleway"/>
              <a:cs typeface="Raleway"/>
              <a:sym typeface="Raleway"/>
            </a:endParaRPr>
          </a:p>
          <a:p>
            <a:pPr indent="0" lvl="0" marL="0" rtl="0" algn="l">
              <a:lnSpc>
                <a:spcPct val="100000"/>
              </a:lnSpc>
              <a:spcBef>
                <a:spcPts val="1000"/>
              </a:spcBef>
              <a:spcAft>
                <a:spcPts val="0"/>
              </a:spcAft>
              <a:buSzPts val="1500"/>
              <a:buNone/>
            </a:pPr>
            <a:r>
              <a:rPr lang="lv-LV" sz="1600">
                <a:solidFill>
                  <a:srgbClr val="2B3E85"/>
                </a:solidFill>
                <a:latin typeface="Raleway"/>
                <a:ea typeface="Raleway"/>
                <a:cs typeface="Raleway"/>
                <a:sym typeface="Raleway"/>
              </a:rPr>
              <a:t>If a solution card is placed, the game players place appropriate story cards around it.</a:t>
            </a:r>
            <a:endParaRPr sz="1600">
              <a:solidFill>
                <a:srgbClr val="2B3E85"/>
              </a:solidFill>
              <a:latin typeface="Raleway"/>
              <a:ea typeface="Raleway"/>
              <a:cs typeface="Raleway"/>
              <a:sym typeface="Raleway"/>
            </a:endParaRPr>
          </a:p>
          <a:p>
            <a:pPr indent="0" lvl="0" marL="0" rtl="0" algn="l">
              <a:lnSpc>
                <a:spcPct val="100000"/>
              </a:lnSpc>
              <a:spcBef>
                <a:spcPts val="1000"/>
              </a:spcBef>
              <a:spcAft>
                <a:spcPts val="0"/>
              </a:spcAft>
              <a:buSzPts val="1500"/>
              <a:buNone/>
            </a:pPr>
            <a:r>
              <a:rPr b="1" lang="lv-LV" sz="1600">
                <a:solidFill>
                  <a:srgbClr val="2B3E85"/>
                </a:solidFill>
                <a:latin typeface="Raleway"/>
                <a:ea typeface="Raleway"/>
                <a:cs typeface="Raleway"/>
                <a:sym typeface="Raleway"/>
              </a:rPr>
              <a:t>Be prepared that this type of game will initiate lots of discussion</a:t>
            </a:r>
            <a:r>
              <a:rPr lang="lv-LV" sz="1600">
                <a:solidFill>
                  <a:srgbClr val="2B3E85"/>
                </a:solidFill>
                <a:latin typeface="Raleway"/>
                <a:ea typeface="Raleway"/>
                <a:cs typeface="Raleway"/>
                <a:sym typeface="Raleway"/>
              </a:rPr>
              <a:t>, but this is also the purpose of this game.</a:t>
            </a:r>
            <a:endParaRPr sz="1600">
              <a:solidFill>
                <a:srgbClr val="2B3E85"/>
              </a:solidFill>
              <a:latin typeface="Raleway"/>
              <a:ea typeface="Raleway"/>
              <a:cs typeface="Raleway"/>
              <a:sym typeface="Raleway"/>
            </a:endParaRPr>
          </a:p>
        </p:txBody>
      </p:sp>
      <p:sp>
        <p:nvSpPr>
          <p:cNvPr id="2300" name="Google Shape;2300;g2523351e7b7_57_435"/>
          <p:cNvSpPr txBox="1"/>
          <p:nvPr/>
        </p:nvSpPr>
        <p:spPr>
          <a:xfrm>
            <a:off x="865375" y="1289850"/>
            <a:ext cx="3376200" cy="585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lv-LV" sz="2600">
                <a:solidFill>
                  <a:srgbClr val="6689BA"/>
                </a:solidFill>
                <a:latin typeface="Raleway"/>
                <a:ea typeface="Raleway"/>
                <a:cs typeface="Raleway"/>
                <a:sym typeface="Raleway"/>
              </a:rPr>
              <a:t>Closing</a:t>
            </a:r>
            <a:endParaRPr b="1" sz="2600">
              <a:solidFill>
                <a:srgbClr val="6689BA"/>
              </a:solidFill>
            </a:endParaRPr>
          </a:p>
        </p:txBody>
      </p:sp>
      <p:grpSp>
        <p:nvGrpSpPr>
          <p:cNvPr id="2301" name="Google Shape;2301;g2523351e7b7_57_435"/>
          <p:cNvGrpSpPr/>
          <p:nvPr/>
        </p:nvGrpSpPr>
        <p:grpSpPr>
          <a:xfrm>
            <a:off x="575001" y="3891526"/>
            <a:ext cx="290375" cy="321600"/>
            <a:chOff x="534501" y="3018201"/>
            <a:chExt cx="290375" cy="321600"/>
          </a:xfrm>
        </p:grpSpPr>
        <p:sp>
          <p:nvSpPr>
            <p:cNvPr id="2302" name="Google Shape;2302;g2523351e7b7_57_435"/>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3" name="Google Shape;2303;g2523351e7b7_57_435"/>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04" name="Google Shape;2304;g2523351e7b7_57_435"/>
          <p:cNvSpPr/>
          <p:nvPr/>
        </p:nvSpPr>
        <p:spPr>
          <a:xfrm>
            <a:off x="6297488" y="2503994"/>
            <a:ext cx="2510100" cy="2169900"/>
          </a:xfrm>
          <a:prstGeom prst="wedgeEllipseCallout">
            <a:avLst>
              <a:gd fmla="val -34446" name="adj1"/>
              <a:gd fmla="val 55960" name="adj2"/>
            </a:avLst>
          </a:prstGeom>
          <a:solidFill>
            <a:srgbClr val="1EAEAE">
              <a:alpha val="17610"/>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5" name="Google Shape;2305;g2523351e7b7_57_435"/>
          <p:cNvSpPr/>
          <p:nvPr/>
        </p:nvSpPr>
        <p:spPr>
          <a:xfrm>
            <a:off x="5550496" y="1640299"/>
            <a:ext cx="953400" cy="887400"/>
          </a:xfrm>
          <a:prstGeom prst="wedgeEllipseCallout">
            <a:avLst>
              <a:gd fmla="val 37986" name="adj1"/>
              <a:gd fmla="val 54670" name="adj2"/>
            </a:avLst>
          </a:prstGeom>
          <a:solidFill>
            <a:srgbClr val="1EAEAE">
              <a:alpha val="49060"/>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6" name="Google Shape;2306;g2523351e7b7_57_435"/>
          <p:cNvSpPr/>
          <p:nvPr/>
        </p:nvSpPr>
        <p:spPr>
          <a:xfrm>
            <a:off x="5517297" y="1681686"/>
            <a:ext cx="953400" cy="887400"/>
          </a:xfrm>
          <a:prstGeom prst="wedgeEllipseCallout">
            <a:avLst>
              <a:gd fmla="val 37986" name="adj1"/>
              <a:gd fmla="val 5467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7" name="Google Shape;2307;g2523351e7b7_57_435"/>
          <p:cNvSpPr/>
          <p:nvPr/>
        </p:nvSpPr>
        <p:spPr>
          <a:xfrm rot="449488">
            <a:off x="6296504" y="2453804"/>
            <a:ext cx="2455157" cy="2168340"/>
          </a:xfrm>
          <a:prstGeom prst="wedgeEllipseCallout">
            <a:avLst>
              <a:gd fmla="val -34446" name="adj1"/>
              <a:gd fmla="val 5596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308" name="Google Shape;2308;g2523351e7b7_57_435"/>
          <p:cNvPicPr preferRelativeResize="0"/>
          <p:nvPr/>
        </p:nvPicPr>
        <p:blipFill rotWithShape="1">
          <a:blip r:embed="rId4">
            <a:alphaModFix/>
          </a:blip>
          <a:srcRect b="0" l="0" r="1263" t="0"/>
          <a:stretch/>
        </p:blipFill>
        <p:spPr>
          <a:xfrm rot="-5400000">
            <a:off x="6792800" y="1969175"/>
            <a:ext cx="2804926" cy="1240675"/>
          </a:xfrm>
          <a:prstGeom prst="rect">
            <a:avLst/>
          </a:prstGeom>
          <a:noFill/>
          <a:ln>
            <a:noFill/>
          </a:ln>
        </p:spPr>
      </p:pic>
    </p:spTree>
  </p:cSld>
  <p:clrMapOvr>
    <a:masterClrMapping/>
  </p:clrMapOvr>
</p:sld>
</file>

<file path=ppt/slides/slide1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2" name="Shape 2312"/>
        <p:cNvGrpSpPr/>
        <p:nvPr/>
      </p:nvGrpSpPr>
      <p:grpSpPr>
        <a:xfrm>
          <a:off x="0" y="0"/>
          <a:ext cx="0" cy="0"/>
          <a:chOff x="0" y="0"/>
          <a:chExt cx="0" cy="0"/>
        </a:xfrm>
      </p:grpSpPr>
      <p:pic>
        <p:nvPicPr>
          <p:cNvPr id="2313" name="Google Shape;2313;g2523351e7b7_57_450"/>
          <p:cNvPicPr preferRelativeResize="0"/>
          <p:nvPr/>
        </p:nvPicPr>
        <p:blipFill rotWithShape="1">
          <a:blip r:embed="rId3">
            <a:alphaModFix/>
          </a:blip>
          <a:srcRect b="0" l="0" r="10594" t="0"/>
          <a:stretch/>
        </p:blipFill>
        <p:spPr>
          <a:xfrm>
            <a:off x="0" y="1152600"/>
            <a:ext cx="9144003" cy="3990900"/>
          </a:xfrm>
          <a:prstGeom prst="rect">
            <a:avLst/>
          </a:prstGeom>
          <a:noFill/>
          <a:ln>
            <a:noFill/>
          </a:ln>
        </p:spPr>
      </p:pic>
      <p:sp>
        <p:nvSpPr>
          <p:cNvPr id="2314" name="Google Shape;2314;g2523351e7b7_57_450"/>
          <p:cNvSpPr txBox="1"/>
          <p:nvPr/>
        </p:nvSpPr>
        <p:spPr>
          <a:xfrm>
            <a:off x="1055850" y="1153775"/>
            <a:ext cx="6248400" cy="2133300"/>
          </a:xfrm>
          <a:prstGeom prst="rect">
            <a:avLst/>
          </a:prstGeom>
          <a:noFill/>
          <a:ln>
            <a:noFill/>
          </a:ln>
        </p:spPr>
        <p:txBody>
          <a:bodyPr anchorCtr="0" anchor="t" bIns="91425" lIns="91425" spcFirstLastPara="1" rIns="91425" wrap="square" tIns="91425">
            <a:noAutofit/>
          </a:bodyPr>
          <a:lstStyle/>
          <a:p>
            <a:pPr indent="0" lvl="0" marL="457200" marR="0" rtl="0" algn="l">
              <a:lnSpc>
                <a:spcPct val="100000"/>
              </a:lnSpc>
              <a:spcBef>
                <a:spcPts val="0"/>
              </a:spcBef>
              <a:spcAft>
                <a:spcPts val="0"/>
              </a:spcAft>
              <a:buClr>
                <a:srgbClr val="000000"/>
              </a:buClr>
              <a:buSzPts val="4400"/>
              <a:buFont typeface="Arial"/>
              <a:buNone/>
            </a:pPr>
            <a:r>
              <a:rPr b="1" lang="lv-LV" sz="4500">
                <a:solidFill>
                  <a:srgbClr val="2B3E85"/>
                </a:solidFill>
                <a:latin typeface="Raleway"/>
                <a:ea typeface="Raleway"/>
                <a:cs typeface="Raleway"/>
                <a:sym typeface="Raleway"/>
              </a:rPr>
              <a:t>8</a:t>
            </a:r>
            <a:r>
              <a:rPr b="1" i="0" lang="lv-LV" sz="3900" u="none" cap="none" strike="noStrike">
                <a:solidFill>
                  <a:srgbClr val="2B3E85"/>
                </a:solidFill>
                <a:latin typeface="Raleway"/>
                <a:ea typeface="Raleway"/>
                <a:cs typeface="Raleway"/>
                <a:sym typeface="Raleway"/>
              </a:rPr>
              <a:t>. </a:t>
            </a:r>
            <a:r>
              <a:rPr b="1" lang="lv-LV" sz="2500">
                <a:solidFill>
                  <a:srgbClr val="2B3E85"/>
                </a:solidFill>
                <a:latin typeface="Raleway"/>
                <a:ea typeface="Raleway"/>
                <a:cs typeface="Raleway"/>
                <a:sym typeface="Raleway"/>
              </a:rPr>
              <a:t>game</a:t>
            </a:r>
            <a:r>
              <a:rPr b="1" i="0" lang="lv-LV" sz="3900" u="none" cap="none" strike="noStrike">
                <a:solidFill>
                  <a:srgbClr val="FFFFFF"/>
                </a:solidFill>
                <a:latin typeface="Raleway"/>
                <a:ea typeface="Raleway"/>
                <a:cs typeface="Raleway"/>
                <a:sym typeface="Raleway"/>
              </a:rPr>
              <a:t> </a:t>
            </a:r>
            <a:endParaRPr b="1" sz="900"/>
          </a:p>
          <a:p>
            <a:pPr indent="0" lvl="0" marL="457200" rtl="0" algn="l">
              <a:spcBef>
                <a:spcPts val="0"/>
              </a:spcBef>
              <a:spcAft>
                <a:spcPts val="0"/>
              </a:spcAft>
              <a:buClr>
                <a:schemeClr val="dk1"/>
              </a:buClr>
              <a:buSzPts val="4400"/>
              <a:buFont typeface="Arial"/>
              <a:buNone/>
            </a:pPr>
            <a:r>
              <a:rPr b="1" lang="lv-LV" sz="4700">
                <a:solidFill>
                  <a:schemeClr val="lt1"/>
                </a:solidFill>
              </a:rPr>
              <a:t>Create a story – yes, but…</a:t>
            </a:r>
            <a:endParaRPr b="1" sz="4700">
              <a:solidFill>
                <a:schemeClr val="lt1"/>
              </a:solidFill>
            </a:endParaRPr>
          </a:p>
        </p:txBody>
      </p:sp>
      <p:pic>
        <p:nvPicPr>
          <p:cNvPr id="2315" name="Google Shape;2315;g2523351e7b7_57_450"/>
          <p:cNvPicPr preferRelativeResize="0"/>
          <p:nvPr/>
        </p:nvPicPr>
        <p:blipFill rotWithShape="1">
          <a:blip r:embed="rId4">
            <a:alphaModFix/>
          </a:blip>
          <a:srcRect b="0" l="0" r="0" t="0"/>
          <a:stretch/>
        </p:blipFill>
        <p:spPr>
          <a:xfrm>
            <a:off x="6482850" y="135150"/>
            <a:ext cx="1605250" cy="908575"/>
          </a:xfrm>
          <a:prstGeom prst="rect">
            <a:avLst/>
          </a:prstGeom>
          <a:noFill/>
          <a:ln>
            <a:noFill/>
          </a:ln>
        </p:spPr>
      </p:pic>
      <p:pic>
        <p:nvPicPr>
          <p:cNvPr id="2316" name="Google Shape;2316;g2523351e7b7_57_450"/>
          <p:cNvPicPr preferRelativeResize="0"/>
          <p:nvPr/>
        </p:nvPicPr>
        <p:blipFill rotWithShape="1">
          <a:blip r:embed="rId5">
            <a:alphaModFix/>
          </a:blip>
          <a:srcRect b="0" l="0" r="0" t="0"/>
          <a:stretch/>
        </p:blipFill>
        <p:spPr>
          <a:xfrm>
            <a:off x="1000775" y="311600"/>
            <a:ext cx="1569475" cy="555675"/>
          </a:xfrm>
          <a:prstGeom prst="rect">
            <a:avLst/>
          </a:prstGeom>
          <a:noFill/>
          <a:ln>
            <a:noFill/>
          </a:ln>
        </p:spPr>
      </p:pic>
      <p:pic>
        <p:nvPicPr>
          <p:cNvPr id="2317" name="Google Shape;2317;g2523351e7b7_57_450"/>
          <p:cNvPicPr preferRelativeResize="0"/>
          <p:nvPr/>
        </p:nvPicPr>
        <p:blipFill rotWithShape="1">
          <a:blip r:embed="rId6">
            <a:alphaModFix/>
          </a:blip>
          <a:srcRect b="0" l="0" r="45598" t="-989"/>
          <a:stretch/>
        </p:blipFill>
        <p:spPr>
          <a:xfrm rot="5400000">
            <a:off x="5872075" y="1978775"/>
            <a:ext cx="1160675" cy="5194375"/>
          </a:xfrm>
          <a:prstGeom prst="rect">
            <a:avLst/>
          </a:prstGeom>
          <a:noFill/>
          <a:ln>
            <a:noFill/>
          </a:ln>
        </p:spPr>
      </p:pic>
      <p:pic>
        <p:nvPicPr>
          <p:cNvPr id="2318" name="Google Shape;2318;g2523351e7b7_57_450"/>
          <p:cNvPicPr preferRelativeResize="0"/>
          <p:nvPr/>
        </p:nvPicPr>
        <p:blipFill rotWithShape="1">
          <a:blip r:embed="rId6">
            <a:alphaModFix/>
          </a:blip>
          <a:srcRect b="0" l="24693" r="0" t="10873"/>
          <a:stretch/>
        </p:blipFill>
        <p:spPr>
          <a:xfrm rot="-5400000">
            <a:off x="1488937" y="2048061"/>
            <a:ext cx="1606500" cy="4584374"/>
          </a:xfrm>
          <a:prstGeom prst="rect">
            <a:avLst/>
          </a:prstGeom>
          <a:noFill/>
          <a:ln>
            <a:noFill/>
          </a:ln>
        </p:spPr>
      </p:pic>
      <p:pic>
        <p:nvPicPr>
          <p:cNvPr id="2319" name="Google Shape;2319;g2523351e7b7_57_450"/>
          <p:cNvPicPr preferRelativeResize="0"/>
          <p:nvPr/>
        </p:nvPicPr>
        <p:blipFill rotWithShape="1">
          <a:blip r:embed="rId7">
            <a:alphaModFix/>
          </a:blip>
          <a:srcRect b="13374" l="0" r="16156" t="0"/>
          <a:stretch/>
        </p:blipFill>
        <p:spPr>
          <a:xfrm>
            <a:off x="6085101" y="2878825"/>
            <a:ext cx="3058898" cy="2277475"/>
          </a:xfrm>
          <a:prstGeom prst="rect">
            <a:avLst/>
          </a:prstGeom>
          <a:noFill/>
          <a:ln>
            <a:noFill/>
          </a:ln>
          <a:effectLst>
            <a:outerShdw blurRad="314325" rotWithShape="0" algn="bl" dir="5940000" dist="38100">
              <a:srgbClr val="000000">
                <a:alpha val="49410"/>
              </a:srgbClr>
            </a:outerShdw>
          </a:effectLst>
        </p:spPr>
      </p:pic>
    </p:spTree>
  </p:cSld>
  <p:clrMapOvr>
    <a:masterClrMapping/>
  </p:clrMapOvr>
</p:sld>
</file>

<file path=ppt/slides/slide1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3" name="Shape 2323"/>
        <p:cNvGrpSpPr/>
        <p:nvPr/>
      </p:nvGrpSpPr>
      <p:grpSpPr>
        <a:xfrm>
          <a:off x="0" y="0"/>
          <a:ext cx="0" cy="0"/>
          <a:chOff x="0" y="0"/>
          <a:chExt cx="0" cy="0"/>
        </a:xfrm>
      </p:grpSpPr>
      <p:pic>
        <p:nvPicPr>
          <p:cNvPr id="2324" name="Google Shape;2324;g2523351e7b7_57_460"/>
          <p:cNvPicPr preferRelativeResize="0"/>
          <p:nvPr/>
        </p:nvPicPr>
        <p:blipFill rotWithShape="1">
          <a:blip r:embed="rId3">
            <a:alphaModFix/>
          </a:blip>
          <a:srcRect b="0" l="19" r="19" t="0"/>
          <a:stretch/>
        </p:blipFill>
        <p:spPr>
          <a:xfrm rot="4142621">
            <a:off x="1096535" y="2179758"/>
            <a:ext cx="1261547" cy="1891233"/>
          </a:xfrm>
          <a:prstGeom prst="roundRect">
            <a:avLst>
              <a:gd fmla="val 8322" name="adj"/>
            </a:avLst>
          </a:prstGeom>
          <a:noFill/>
          <a:ln>
            <a:noFill/>
          </a:ln>
          <a:effectLst>
            <a:outerShdw blurRad="271463" rotWithShape="0" algn="bl" dir="4380000" dist="57150">
              <a:srgbClr val="000000">
                <a:alpha val="33333"/>
              </a:srgbClr>
            </a:outerShdw>
          </a:effectLst>
        </p:spPr>
      </p:pic>
      <p:pic>
        <p:nvPicPr>
          <p:cNvPr id="2325" name="Google Shape;2325;g2523351e7b7_57_460"/>
          <p:cNvPicPr preferRelativeResize="0"/>
          <p:nvPr/>
        </p:nvPicPr>
        <p:blipFill rotWithShape="1">
          <a:blip r:embed="rId4">
            <a:alphaModFix/>
          </a:blip>
          <a:srcRect b="49" l="0" r="0" t="49"/>
          <a:stretch/>
        </p:blipFill>
        <p:spPr>
          <a:xfrm rot="-3457058">
            <a:off x="6665628" y="1778100"/>
            <a:ext cx="1261467" cy="1891153"/>
          </a:xfrm>
          <a:prstGeom prst="roundRect">
            <a:avLst>
              <a:gd fmla="val 8322" name="adj"/>
            </a:avLst>
          </a:prstGeom>
          <a:noFill/>
          <a:ln>
            <a:noFill/>
          </a:ln>
          <a:effectLst>
            <a:outerShdw blurRad="271463" rotWithShape="0" algn="bl" dir="4380000" dist="57150">
              <a:srgbClr val="000000">
                <a:alpha val="33333"/>
              </a:srgbClr>
            </a:outerShdw>
          </a:effectLst>
        </p:spPr>
      </p:pic>
      <p:pic>
        <p:nvPicPr>
          <p:cNvPr id="2326" name="Google Shape;2326;g2523351e7b7_57_460"/>
          <p:cNvPicPr preferRelativeResize="0"/>
          <p:nvPr/>
        </p:nvPicPr>
        <p:blipFill rotWithShape="1">
          <a:blip r:embed="rId5">
            <a:alphaModFix/>
          </a:blip>
          <a:srcRect b="0" l="0" r="0" t="0"/>
          <a:stretch/>
        </p:blipFill>
        <p:spPr>
          <a:xfrm rot="-4885486">
            <a:off x="6960993" y="861389"/>
            <a:ext cx="1261502" cy="1891341"/>
          </a:xfrm>
          <a:prstGeom prst="roundRect">
            <a:avLst>
              <a:gd fmla="val 8322" name="adj"/>
            </a:avLst>
          </a:prstGeom>
          <a:noFill/>
          <a:ln>
            <a:noFill/>
          </a:ln>
          <a:effectLst>
            <a:outerShdw blurRad="271463" rotWithShape="0" algn="bl" dir="4380000" dist="57150">
              <a:srgbClr val="000000">
                <a:alpha val="33333"/>
              </a:srgbClr>
            </a:outerShdw>
          </a:effectLst>
        </p:spPr>
      </p:pic>
      <p:pic>
        <p:nvPicPr>
          <p:cNvPr id="2327" name="Google Shape;2327;g2523351e7b7_57_460"/>
          <p:cNvPicPr preferRelativeResize="0"/>
          <p:nvPr/>
        </p:nvPicPr>
        <p:blipFill rotWithShape="1">
          <a:blip r:embed="rId6">
            <a:alphaModFix/>
          </a:blip>
          <a:srcRect b="0" l="19" r="19" t="0"/>
          <a:stretch/>
        </p:blipFill>
        <p:spPr>
          <a:xfrm rot="1594269">
            <a:off x="2307886" y="2495522"/>
            <a:ext cx="1261545" cy="1891311"/>
          </a:xfrm>
          <a:prstGeom prst="roundRect">
            <a:avLst>
              <a:gd fmla="val 8322" name="adj"/>
            </a:avLst>
          </a:prstGeom>
          <a:noFill/>
          <a:ln>
            <a:noFill/>
          </a:ln>
          <a:effectLst>
            <a:outerShdw blurRad="271463" rotWithShape="0" algn="bl" dir="4380000" dist="57150">
              <a:srgbClr val="000000">
                <a:alpha val="33333"/>
              </a:srgbClr>
            </a:outerShdw>
          </a:effectLst>
        </p:spPr>
      </p:pic>
      <p:pic>
        <p:nvPicPr>
          <p:cNvPr id="2328" name="Google Shape;2328;g2523351e7b7_57_460"/>
          <p:cNvPicPr preferRelativeResize="0"/>
          <p:nvPr/>
        </p:nvPicPr>
        <p:blipFill rotWithShape="1">
          <a:blip r:embed="rId7">
            <a:alphaModFix/>
          </a:blip>
          <a:srcRect b="0" l="19" r="19" t="0"/>
          <a:stretch/>
        </p:blipFill>
        <p:spPr>
          <a:xfrm>
            <a:off x="3421234" y="3045481"/>
            <a:ext cx="1261500" cy="1891200"/>
          </a:xfrm>
          <a:prstGeom prst="roundRect">
            <a:avLst>
              <a:gd fmla="val 8322" name="adj"/>
            </a:avLst>
          </a:prstGeom>
          <a:noFill/>
          <a:ln>
            <a:noFill/>
          </a:ln>
          <a:effectLst>
            <a:outerShdw blurRad="271463" rotWithShape="0" algn="bl" dir="4380000" dist="57150">
              <a:srgbClr val="000000">
                <a:alpha val="33333"/>
              </a:srgbClr>
            </a:outerShdw>
          </a:effectLst>
        </p:spPr>
      </p:pic>
      <p:pic>
        <p:nvPicPr>
          <p:cNvPr id="2329" name="Google Shape;2329;g2523351e7b7_57_460"/>
          <p:cNvPicPr preferRelativeResize="0"/>
          <p:nvPr/>
        </p:nvPicPr>
        <p:blipFill rotWithShape="1">
          <a:blip r:embed="rId8">
            <a:alphaModFix/>
          </a:blip>
          <a:srcRect b="0" l="19" r="19" t="0"/>
          <a:stretch/>
        </p:blipFill>
        <p:spPr>
          <a:xfrm rot="-868345">
            <a:off x="4788233" y="3045336"/>
            <a:ext cx="1261634" cy="1891467"/>
          </a:xfrm>
          <a:prstGeom prst="roundRect">
            <a:avLst>
              <a:gd fmla="val 8322" name="adj"/>
            </a:avLst>
          </a:prstGeom>
          <a:noFill/>
          <a:ln>
            <a:noFill/>
          </a:ln>
          <a:effectLst>
            <a:outerShdw blurRad="271463" rotWithShape="0" algn="bl" dir="4380000" dist="57150">
              <a:srgbClr val="000000">
                <a:alpha val="33333"/>
              </a:srgbClr>
            </a:outerShdw>
          </a:effectLst>
        </p:spPr>
      </p:pic>
      <p:pic>
        <p:nvPicPr>
          <p:cNvPr id="2330" name="Google Shape;2330;g2523351e7b7_57_460"/>
          <p:cNvPicPr preferRelativeResize="0"/>
          <p:nvPr/>
        </p:nvPicPr>
        <p:blipFill rotWithShape="1">
          <a:blip r:embed="rId9">
            <a:alphaModFix/>
          </a:blip>
          <a:srcRect b="0" l="19" r="28" t="0"/>
          <a:stretch/>
        </p:blipFill>
        <p:spPr>
          <a:xfrm rot="-1714213">
            <a:off x="5861344" y="2716267"/>
            <a:ext cx="1261512" cy="1891395"/>
          </a:xfrm>
          <a:prstGeom prst="roundRect">
            <a:avLst>
              <a:gd fmla="val 8322" name="adj"/>
            </a:avLst>
          </a:prstGeom>
          <a:noFill/>
          <a:ln>
            <a:noFill/>
          </a:ln>
          <a:effectLst>
            <a:outerShdw blurRad="271463" rotWithShape="0" algn="bl" dir="4380000" dist="57150">
              <a:srgbClr val="000000">
                <a:alpha val="33333"/>
              </a:srgbClr>
            </a:outerShdw>
          </a:effectLst>
        </p:spPr>
      </p:pic>
      <p:pic>
        <p:nvPicPr>
          <p:cNvPr id="2331" name="Google Shape;2331;g2523351e7b7_57_460"/>
          <p:cNvPicPr preferRelativeResize="0"/>
          <p:nvPr/>
        </p:nvPicPr>
        <p:blipFill rotWithShape="1">
          <a:blip r:embed="rId10">
            <a:alphaModFix/>
          </a:blip>
          <a:srcRect b="0" l="29" r="27" t="0"/>
          <a:stretch/>
        </p:blipFill>
        <p:spPr>
          <a:xfrm rot="6291356">
            <a:off x="1920856" y="62493"/>
            <a:ext cx="1261363" cy="1891311"/>
          </a:xfrm>
          <a:prstGeom prst="roundRect">
            <a:avLst>
              <a:gd fmla="val 8322" name="adj"/>
            </a:avLst>
          </a:prstGeom>
          <a:noFill/>
          <a:ln>
            <a:noFill/>
          </a:ln>
          <a:effectLst>
            <a:outerShdw blurRad="271463" rotWithShape="0" algn="bl" dir="4380000" dist="57150">
              <a:srgbClr val="000000">
                <a:alpha val="33333"/>
              </a:srgbClr>
            </a:outerShdw>
          </a:effectLst>
        </p:spPr>
      </p:pic>
      <p:pic>
        <p:nvPicPr>
          <p:cNvPr id="2332" name="Google Shape;2332;g2523351e7b7_57_460"/>
          <p:cNvPicPr preferRelativeResize="0"/>
          <p:nvPr/>
        </p:nvPicPr>
        <p:blipFill rotWithShape="1">
          <a:blip r:embed="rId11">
            <a:alphaModFix/>
          </a:blip>
          <a:srcRect b="49" l="0" r="0" t="49"/>
          <a:stretch/>
        </p:blipFill>
        <p:spPr>
          <a:xfrm rot="-6741785">
            <a:off x="6101499" y="62504"/>
            <a:ext cx="1261582" cy="1891288"/>
          </a:xfrm>
          <a:prstGeom prst="roundRect">
            <a:avLst>
              <a:gd fmla="val 8322" name="adj"/>
            </a:avLst>
          </a:prstGeom>
          <a:noFill/>
          <a:ln>
            <a:noFill/>
          </a:ln>
          <a:effectLst>
            <a:outerShdw blurRad="271463" rotWithShape="0" algn="bl" dir="4380000" dist="57150">
              <a:srgbClr val="000000">
                <a:alpha val="33333"/>
              </a:srgbClr>
            </a:outerShdw>
          </a:effectLst>
        </p:spPr>
      </p:pic>
      <p:pic>
        <p:nvPicPr>
          <p:cNvPr id="2333" name="Google Shape;2333;g2523351e7b7_57_460"/>
          <p:cNvPicPr preferRelativeResize="0"/>
          <p:nvPr/>
        </p:nvPicPr>
        <p:blipFill rotWithShape="1">
          <a:blip r:embed="rId12">
            <a:alphaModFix/>
          </a:blip>
          <a:srcRect b="49" l="0" r="0" t="49"/>
          <a:stretch/>
        </p:blipFill>
        <p:spPr>
          <a:xfrm rot="5279814">
            <a:off x="954872" y="924790"/>
            <a:ext cx="1261671" cy="1891163"/>
          </a:xfrm>
          <a:prstGeom prst="roundRect">
            <a:avLst>
              <a:gd fmla="val 8322" name="adj"/>
            </a:avLst>
          </a:prstGeom>
          <a:noFill/>
          <a:ln>
            <a:noFill/>
          </a:ln>
          <a:effectLst>
            <a:outerShdw blurRad="271463" rotWithShape="0" algn="bl" dir="4380000" dist="57150">
              <a:srgbClr val="000000">
                <a:alpha val="33333"/>
              </a:srgbClr>
            </a:outerShdw>
          </a:effectLst>
        </p:spPr>
      </p:pic>
      <p:pic>
        <p:nvPicPr>
          <p:cNvPr id="2334" name="Google Shape;2334;g2523351e7b7_57_460"/>
          <p:cNvPicPr preferRelativeResize="0"/>
          <p:nvPr/>
        </p:nvPicPr>
        <p:blipFill rotWithShape="1">
          <a:blip r:embed="rId13">
            <a:alphaModFix/>
          </a:blip>
          <a:srcRect b="0" l="19" r="19" t="0"/>
          <a:stretch/>
        </p:blipFill>
        <p:spPr>
          <a:xfrm rot="429720">
            <a:off x="3978418" y="730588"/>
            <a:ext cx="1383595" cy="2074184"/>
          </a:xfrm>
          <a:prstGeom prst="roundRect">
            <a:avLst>
              <a:gd fmla="val 8322" name="adj"/>
            </a:avLst>
          </a:prstGeom>
          <a:noFill/>
          <a:ln>
            <a:noFill/>
          </a:ln>
          <a:effectLst>
            <a:outerShdw blurRad="271463" rotWithShape="0" algn="bl" dir="4380000" dist="57150">
              <a:srgbClr val="000000">
                <a:alpha val="33333"/>
              </a:srgbClr>
            </a:outerShdw>
          </a:effectLst>
        </p:spPr>
      </p:pic>
      <p:pic>
        <p:nvPicPr>
          <p:cNvPr id="2335" name="Google Shape;2335;g2523351e7b7_57_460"/>
          <p:cNvPicPr preferRelativeResize="0"/>
          <p:nvPr/>
        </p:nvPicPr>
        <p:blipFill rotWithShape="1">
          <a:blip r:embed="rId13">
            <a:alphaModFix/>
          </a:blip>
          <a:srcRect b="0" l="19" r="19" t="0"/>
          <a:stretch/>
        </p:blipFill>
        <p:spPr>
          <a:xfrm>
            <a:off x="3840651" y="641575"/>
            <a:ext cx="1383600" cy="2074200"/>
          </a:xfrm>
          <a:prstGeom prst="roundRect">
            <a:avLst>
              <a:gd fmla="val 8322" name="adj"/>
            </a:avLst>
          </a:prstGeom>
          <a:noFill/>
          <a:ln>
            <a:noFill/>
          </a:ln>
          <a:effectLst>
            <a:outerShdw blurRad="271463" rotWithShape="0" algn="bl" dir="4380000" dist="57150">
              <a:srgbClr val="000000">
                <a:alpha val="33333"/>
              </a:srgbClr>
            </a:outerShdw>
          </a:effectLst>
        </p:spPr>
      </p:pic>
    </p:spTree>
  </p:cSld>
  <p:clrMapOvr>
    <a:masterClrMapping/>
  </p:clrMapOvr>
</p:sld>
</file>

<file path=ppt/slides/slide1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39" name="Shape 2339"/>
        <p:cNvGrpSpPr/>
        <p:nvPr/>
      </p:nvGrpSpPr>
      <p:grpSpPr>
        <a:xfrm>
          <a:off x="0" y="0"/>
          <a:ext cx="0" cy="0"/>
          <a:chOff x="0" y="0"/>
          <a:chExt cx="0" cy="0"/>
        </a:xfrm>
      </p:grpSpPr>
      <p:pic>
        <p:nvPicPr>
          <p:cNvPr id="2340" name="Google Shape;2340;g2523351e7b7_57_475"/>
          <p:cNvPicPr preferRelativeResize="0"/>
          <p:nvPr/>
        </p:nvPicPr>
        <p:blipFill rotWithShape="1">
          <a:blip r:embed="rId3">
            <a:alphaModFix/>
          </a:blip>
          <a:srcRect b="0" l="0" r="0" t="0"/>
          <a:stretch/>
        </p:blipFill>
        <p:spPr>
          <a:xfrm>
            <a:off x="0" y="0"/>
            <a:ext cx="9144001" cy="1126501"/>
          </a:xfrm>
          <a:prstGeom prst="rect">
            <a:avLst/>
          </a:prstGeom>
          <a:noFill/>
          <a:ln>
            <a:noFill/>
          </a:ln>
        </p:spPr>
      </p:pic>
      <p:sp>
        <p:nvSpPr>
          <p:cNvPr id="2341" name="Google Shape;2341;g2523351e7b7_57_475"/>
          <p:cNvSpPr txBox="1"/>
          <p:nvPr/>
        </p:nvSpPr>
        <p:spPr>
          <a:xfrm>
            <a:off x="865375" y="590100"/>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None/>
            </a:pPr>
            <a:r>
              <a:rPr b="1" lang="lv-LV" sz="2400">
                <a:solidFill>
                  <a:srgbClr val="FFFFFF"/>
                </a:solidFill>
                <a:latin typeface="Raleway"/>
                <a:ea typeface="Raleway"/>
                <a:cs typeface="Raleway"/>
                <a:sym typeface="Raleway"/>
              </a:rPr>
              <a:t>Create a story – yes, but…</a:t>
            </a:r>
            <a:endParaRPr b="1" sz="2400">
              <a:solidFill>
                <a:srgbClr val="FFFFFF"/>
              </a:solidFill>
              <a:latin typeface="Raleway"/>
              <a:ea typeface="Raleway"/>
              <a:cs typeface="Raleway"/>
              <a:sym typeface="Raleway"/>
            </a:endParaRPr>
          </a:p>
        </p:txBody>
      </p:sp>
      <p:sp>
        <p:nvSpPr>
          <p:cNvPr id="2342" name="Google Shape;2342;g2523351e7b7_57_475"/>
          <p:cNvSpPr txBox="1"/>
          <p:nvPr/>
        </p:nvSpPr>
        <p:spPr>
          <a:xfrm>
            <a:off x="865375" y="1788600"/>
            <a:ext cx="4789800" cy="29040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1000"/>
              </a:spcBef>
              <a:spcAft>
                <a:spcPts val="0"/>
              </a:spcAft>
              <a:buSzPts val="1500"/>
              <a:buNone/>
            </a:pPr>
            <a:r>
              <a:rPr lang="lv-LV" sz="1600">
                <a:solidFill>
                  <a:srgbClr val="2B3E85"/>
                </a:solidFill>
                <a:latin typeface="Raleway"/>
                <a:ea typeface="Raleway"/>
                <a:cs typeface="Raleway"/>
                <a:sym typeface="Raleway"/>
              </a:rPr>
              <a:t>Each player receives one story card </a:t>
            </a:r>
            <a:br>
              <a:rPr lang="lv-LV" sz="1600">
                <a:solidFill>
                  <a:srgbClr val="2B3E85"/>
                </a:solidFill>
                <a:latin typeface="Raleway"/>
                <a:ea typeface="Raleway"/>
                <a:cs typeface="Raleway"/>
                <a:sym typeface="Raleway"/>
              </a:rPr>
            </a:br>
            <a:r>
              <a:rPr lang="lv-LV" sz="1600">
                <a:solidFill>
                  <a:srgbClr val="2B3E85"/>
                </a:solidFill>
                <a:latin typeface="Raleway"/>
                <a:ea typeface="Raleway"/>
                <a:cs typeface="Raleway"/>
                <a:sym typeface="Raleway"/>
              </a:rPr>
              <a:t>and one solution card.</a:t>
            </a:r>
            <a:endParaRPr sz="1600">
              <a:solidFill>
                <a:srgbClr val="2B3E85"/>
              </a:solidFill>
              <a:latin typeface="Raleway"/>
              <a:ea typeface="Raleway"/>
              <a:cs typeface="Raleway"/>
              <a:sym typeface="Raleway"/>
            </a:endParaRPr>
          </a:p>
          <a:p>
            <a:pPr indent="0" lvl="0" marL="0" rtl="0" algn="l">
              <a:lnSpc>
                <a:spcPct val="100000"/>
              </a:lnSpc>
              <a:spcBef>
                <a:spcPts val="1000"/>
              </a:spcBef>
              <a:spcAft>
                <a:spcPts val="0"/>
              </a:spcAft>
              <a:buSzPts val="1500"/>
              <a:buNone/>
            </a:pPr>
            <a:r>
              <a:rPr lang="lv-LV" sz="1600">
                <a:solidFill>
                  <a:srgbClr val="2B3E85"/>
                </a:solidFill>
                <a:latin typeface="Raleway"/>
                <a:ea typeface="Raleway"/>
                <a:cs typeface="Raleway"/>
                <a:sym typeface="Raleway"/>
              </a:rPr>
              <a:t>The leader of the game starts the story with the problemsituation and the next player continues </a:t>
            </a:r>
            <a:br>
              <a:rPr lang="lv-LV" sz="1600">
                <a:solidFill>
                  <a:srgbClr val="2B3E85"/>
                </a:solidFill>
                <a:latin typeface="Raleway"/>
                <a:ea typeface="Raleway"/>
                <a:cs typeface="Raleway"/>
                <a:sym typeface="Raleway"/>
              </a:rPr>
            </a:br>
            <a:r>
              <a:rPr lang="lv-LV" sz="1600">
                <a:solidFill>
                  <a:srgbClr val="2B3E85"/>
                </a:solidFill>
                <a:latin typeface="Raleway"/>
                <a:ea typeface="Raleway"/>
                <a:cs typeface="Raleway"/>
                <a:sym typeface="Raleway"/>
              </a:rPr>
              <a:t>it either by adding "Yes" and mentioning the solution on his card or with "but" and mentioning the situation on the problem card.</a:t>
            </a:r>
            <a:endParaRPr sz="1600">
              <a:solidFill>
                <a:srgbClr val="2B3E85"/>
              </a:solidFill>
              <a:latin typeface="Raleway"/>
              <a:ea typeface="Raleway"/>
              <a:cs typeface="Raleway"/>
              <a:sym typeface="Raleway"/>
            </a:endParaRPr>
          </a:p>
          <a:p>
            <a:pPr indent="0" lvl="0" marL="0" rtl="0" algn="l">
              <a:lnSpc>
                <a:spcPct val="100000"/>
              </a:lnSpc>
              <a:spcBef>
                <a:spcPts val="1000"/>
              </a:spcBef>
              <a:spcAft>
                <a:spcPts val="0"/>
              </a:spcAft>
              <a:buSzPts val="1500"/>
              <a:buNone/>
            </a:pPr>
            <a:r>
              <a:rPr lang="lv-LV" sz="1600">
                <a:solidFill>
                  <a:srgbClr val="2B3E85"/>
                </a:solidFill>
                <a:latin typeface="Raleway"/>
                <a:ea typeface="Raleway"/>
                <a:cs typeface="Raleway"/>
                <a:sym typeface="Raleway"/>
              </a:rPr>
              <a:t>The next player then continues the story. </a:t>
            </a:r>
            <a:br>
              <a:rPr lang="lv-LV" sz="1600">
                <a:solidFill>
                  <a:srgbClr val="2B3E85"/>
                </a:solidFill>
                <a:latin typeface="Raleway"/>
                <a:ea typeface="Raleway"/>
                <a:cs typeface="Raleway"/>
                <a:sym typeface="Raleway"/>
              </a:rPr>
            </a:br>
            <a:r>
              <a:rPr lang="lv-LV" sz="1600">
                <a:solidFill>
                  <a:srgbClr val="2B3E85"/>
                </a:solidFill>
                <a:latin typeface="Raleway"/>
                <a:ea typeface="Raleway"/>
                <a:cs typeface="Raleway"/>
                <a:sym typeface="Raleway"/>
              </a:rPr>
              <a:t>They can change or adjust the texts written </a:t>
            </a:r>
            <a:br>
              <a:rPr lang="lv-LV" sz="1600">
                <a:solidFill>
                  <a:srgbClr val="2B3E85"/>
                </a:solidFill>
                <a:latin typeface="Raleway"/>
                <a:ea typeface="Raleway"/>
                <a:cs typeface="Raleway"/>
                <a:sym typeface="Raleway"/>
              </a:rPr>
            </a:br>
            <a:r>
              <a:rPr lang="lv-LV" sz="1600">
                <a:solidFill>
                  <a:srgbClr val="2B3E85"/>
                </a:solidFill>
                <a:latin typeface="Raleway"/>
                <a:ea typeface="Raleway"/>
                <a:cs typeface="Raleway"/>
                <a:sym typeface="Raleway"/>
              </a:rPr>
              <a:t>in their cards.</a:t>
            </a:r>
            <a:endParaRPr sz="1600">
              <a:solidFill>
                <a:srgbClr val="2B3E85"/>
              </a:solidFill>
              <a:latin typeface="Raleway"/>
              <a:ea typeface="Raleway"/>
              <a:cs typeface="Raleway"/>
              <a:sym typeface="Raleway"/>
            </a:endParaRPr>
          </a:p>
        </p:txBody>
      </p:sp>
      <p:sp>
        <p:nvSpPr>
          <p:cNvPr id="2343" name="Google Shape;2343;g2523351e7b7_57_475"/>
          <p:cNvSpPr txBox="1"/>
          <p:nvPr/>
        </p:nvSpPr>
        <p:spPr>
          <a:xfrm>
            <a:off x="865375" y="1289850"/>
            <a:ext cx="3376200" cy="585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lv-LV" sz="2600">
                <a:solidFill>
                  <a:srgbClr val="6689BA"/>
                </a:solidFill>
                <a:latin typeface="Raleway"/>
                <a:ea typeface="Raleway"/>
                <a:cs typeface="Raleway"/>
                <a:sym typeface="Raleway"/>
              </a:rPr>
              <a:t>Play</a:t>
            </a:r>
            <a:endParaRPr b="1" sz="2600">
              <a:solidFill>
                <a:srgbClr val="6689BA"/>
              </a:solidFill>
            </a:endParaRPr>
          </a:p>
        </p:txBody>
      </p:sp>
      <p:pic>
        <p:nvPicPr>
          <p:cNvPr id="2344" name="Google Shape;2344;g2523351e7b7_57_475"/>
          <p:cNvPicPr preferRelativeResize="0"/>
          <p:nvPr/>
        </p:nvPicPr>
        <p:blipFill rotWithShape="1">
          <a:blip r:embed="rId4">
            <a:alphaModFix/>
          </a:blip>
          <a:srcRect b="0" l="0" r="25947" t="0"/>
          <a:stretch/>
        </p:blipFill>
        <p:spPr>
          <a:xfrm>
            <a:off x="6294850" y="3321500"/>
            <a:ext cx="2849149" cy="1591949"/>
          </a:xfrm>
          <a:prstGeom prst="rect">
            <a:avLst/>
          </a:prstGeom>
          <a:noFill/>
          <a:ln>
            <a:noFill/>
          </a:ln>
        </p:spPr>
      </p:pic>
      <p:pic>
        <p:nvPicPr>
          <p:cNvPr id="2345" name="Google Shape;2345;g2523351e7b7_57_475"/>
          <p:cNvPicPr preferRelativeResize="0"/>
          <p:nvPr/>
        </p:nvPicPr>
        <p:blipFill rotWithShape="1">
          <a:blip r:embed="rId5">
            <a:alphaModFix/>
          </a:blip>
          <a:srcRect b="0" l="19" r="19" t="0"/>
          <a:stretch/>
        </p:blipFill>
        <p:spPr>
          <a:xfrm>
            <a:off x="6139599" y="2239399"/>
            <a:ext cx="1383600" cy="207420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2346" name="Google Shape;2346;g2523351e7b7_57_475"/>
          <p:cNvPicPr preferRelativeResize="0"/>
          <p:nvPr/>
        </p:nvPicPr>
        <p:blipFill rotWithShape="1">
          <a:blip r:embed="rId6">
            <a:alphaModFix/>
          </a:blip>
          <a:srcRect b="0" l="19" r="19" t="0"/>
          <a:stretch/>
        </p:blipFill>
        <p:spPr>
          <a:xfrm>
            <a:off x="7141726" y="1613975"/>
            <a:ext cx="1383600" cy="2074200"/>
          </a:xfrm>
          <a:prstGeom prst="roundRect">
            <a:avLst>
              <a:gd fmla="val 8322" name="adj"/>
            </a:avLst>
          </a:prstGeom>
          <a:noFill/>
          <a:ln>
            <a:noFill/>
          </a:ln>
          <a:effectLst>
            <a:outerShdw blurRad="271463" rotWithShape="0" algn="bl" dir="4380000" dist="57150">
              <a:srgbClr val="000000">
                <a:alpha val="33330"/>
              </a:srgbClr>
            </a:outerShdw>
          </a:effectLst>
        </p:spPr>
      </p:pic>
    </p:spTree>
  </p:cSld>
  <p:clrMapOvr>
    <a:masterClrMapping/>
  </p:clrMapOvr>
</p:sld>
</file>

<file path=ppt/slides/slide1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50" name="Shape 2350"/>
        <p:cNvGrpSpPr/>
        <p:nvPr/>
      </p:nvGrpSpPr>
      <p:grpSpPr>
        <a:xfrm>
          <a:off x="0" y="0"/>
          <a:ext cx="0" cy="0"/>
          <a:chOff x="0" y="0"/>
          <a:chExt cx="0" cy="0"/>
        </a:xfrm>
      </p:grpSpPr>
      <p:pic>
        <p:nvPicPr>
          <p:cNvPr id="2351" name="Google Shape;2351;g2523351e7b7_57_485"/>
          <p:cNvPicPr preferRelativeResize="0"/>
          <p:nvPr/>
        </p:nvPicPr>
        <p:blipFill rotWithShape="1">
          <a:blip r:embed="rId3">
            <a:alphaModFix/>
          </a:blip>
          <a:srcRect b="0" l="0" r="0" t="0"/>
          <a:stretch/>
        </p:blipFill>
        <p:spPr>
          <a:xfrm>
            <a:off x="0" y="-208350"/>
            <a:ext cx="9144001" cy="1411050"/>
          </a:xfrm>
          <a:prstGeom prst="rect">
            <a:avLst/>
          </a:prstGeom>
          <a:noFill/>
          <a:ln>
            <a:noFill/>
          </a:ln>
        </p:spPr>
      </p:pic>
      <p:sp>
        <p:nvSpPr>
          <p:cNvPr id="2352" name="Google Shape;2352;g2523351e7b7_57_485"/>
          <p:cNvSpPr txBox="1"/>
          <p:nvPr/>
        </p:nvSpPr>
        <p:spPr>
          <a:xfrm>
            <a:off x="865375" y="627900"/>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None/>
            </a:pPr>
            <a:r>
              <a:rPr b="1" lang="lv-LV" sz="2400">
                <a:solidFill>
                  <a:srgbClr val="FFFFFF"/>
                </a:solidFill>
                <a:latin typeface="Raleway"/>
                <a:ea typeface="Raleway"/>
                <a:cs typeface="Raleway"/>
                <a:sym typeface="Raleway"/>
              </a:rPr>
              <a:t>Create a story – yes, but…</a:t>
            </a:r>
            <a:endParaRPr b="1" sz="2400">
              <a:solidFill>
                <a:srgbClr val="FFFFFF"/>
              </a:solidFill>
              <a:latin typeface="Raleway"/>
              <a:ea typeface="Raleway"/>
              <a:cs typeface="Raleway"/>
              <a:sym typeface="Raleway"/>
            </a:endParaRPr>
          </a:p>
        </p:txBody>
      </p:sp>
      <p:sp>
        <p:nvSpPr>
          <p:cNvPr id="2353" name="Google Shape;2353;g2523351e7b7_57_485"/>
          <p:cNvSpPr txBox="1"/>
          <p:nvPr/>
        </p:nvSpPr>
        <p:spPr>
          <a:xfrm>
            <a:off x="865375" y="1864800"/>
            <a:ext cx="3958200" cy="20370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1000"/>
              </a:spcBef>
              <a:spcAft>
                <a:spcPts val="0"/>
              </a:spcAft>
              <a:buSzPts val="1500"/>
              <a:buNone/>
            </a:pPr>
            <a:r>
              <a:rPr lang="lv-LV" sz="1600">
                <a:solidFill>
                  <a:srgbClr val="2B3E85"/>
                </a:solidFill>
                <a:latin typeface="Raleway"/>
                <a:ea typeface="Raleway"/>
                <a:cs typeface="Raleway"/>
                <a:sym typeface="Raleway"/>
              </a:rPr>
              <a:t>The story finishes when the circle ends, or when everyone has played out their cards, or when players manage to logically finalize the story</a:t>
            </a:r>
            <a:endParaRPr sz="1600">
              <a:solidFill>
                <a:srgbClr val="2B3E85"/>
              </a:solidFill>
              <a:latin typeface="Raleway"/>
              <a:ea typeface="Raleway"/>
              <a:cs typeface="Raleway"/>
              <a:sym typeface="Raleway"/>
            </a:endParaRPr>
          </a:p>
          <a:p>
            <a:pPr indent="0" lvl="0" marL="0" rtl="0" algn="l">
              <a:lnSpc>
                <a:spcPct val="100000"/>
              </a:lnSpc>
              <a:spcBef>
                <a:spcPts val="1000"/>
              </a:spcBef>
              <a:spcAft>
                <a:spcPts val="0"/>
              </a:spcAft>
              <a:buSzPts val="1500"/>
              <a:buNone/>
            </a:pPr>
            <a:r>
              <a:rPr b="1" lang="lv-LV" sz="1600">
                <a:solidFill>
                  <a:srgbClr val="2B3E85"/>
                </a:solidFill>
                <a:latin typeface="Raleway"/>
                <a:ea typeface="Raleway"/>
                <a:cs typeface="Raleway"/>
                <a:sym typeface="Raleway"/>
              </a:rPr>
              <a:t>This is a great game for ice breaking activities, team buliding activities </a:t>
            </a:r>
            <a:br>
              <a:rPr b="1" lang="lv-LV" sz="1600">
                <a:solidFill>
                  <a:srgbClr val="2B3E85"/>
                </a:solidFill>
                <a:latin typeface="Raleway"/>
                <a:ea typeface="Raleway"/>
                <a:cs typeface="Raleway"/>
                <a:sym typeface="Raleway"/>
              </a:rPr>
            </a:br>
            <a:r>
              <a:rPr b="1" lang="lv-LV" sz="1600">
                <a:solidFill>
                  <a:srgbClr val="2B3E85"/>
                </a:solidFill>
                <a:latin typeface="Raleway"/>
                <a:ea typeface="Raleway"/>
                <a:cs typeface="Raleway"/>
                <a:sym typeface="Raleway"/>
              </a:rPr>
              <a:t>and for warming up.</a:t>
            </a:r>
            <a:endParaRPr b="1" sz="1600">
              <a:solidFill>
                <a:srgbClr val="2B3E85"/>
              </a:solidFill>
              <a:latin typeface="Raleway"/>
              <a:ea typeface="Raleway"/>
              <a:cs typeface="Raleway"/>
              <a:sym typeface="Raleway"/>
            </a:endParaRPr>
          </a:p>
        </p:txBody>
      </p:sp>
      <p:sp>
        <p:nvSpPr>
          <p:cNvPr id="2354" name="Google Shape;2354;g2523351e7b7_57_485"/>
          <p:cNvSpPr txBox="1"/>
          <p:nvPr/>
        </p:nvSpPr>
        <p:spPr>
          <a:xfrm>
            <a:off x="865375" y="1366050"/>
            <a:ext cx="3376200" cy="585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lv-LV" sz="2600">
                <a:solidFill>
                  <a:srgbClr val="6689BA"/>
                </a:solidFill>
                <a:latin typeface="Raleway"/>
                <a:ea typeface="Raleway"/>
                <a:cs typeface="Raleway"/>
                <a:sym typeface="Raleway"/>
              </a:rPr>
              <a:t>Play</a:t>
            </a:r>
            <a:endParaRPr b="1" sz="2600">
              <a:solidFill>
                <a:srgbClr val="6689BA"/>
              </a:solidFill>
            </a:endParaRPr>
          </a:p>
        </p:txBody>
      </p:sp>
      <p:grpSp>
        <p:nvGrpSpPr>
          <p:cNvPr id="2355" name="Google Shape;2355;g2523351e7b7_57_485"/>
          <p:cNvGrpSpPr/>
          <p:nvPr/>
        </p:nvGrpSpPr>
        <p:grpSpPr>
          <a:xfrm>
            <a:off x="575001" y="3098251"/>
            <a:ext cx="290375" cy="321600"/>
            <a:chOff x="534501" y="3018201"/>
            <a:chExt cx="290375" cy="321600"/>
          </a:xfrm>
        </p:grpSpPr>
        <p:sp>
          <p:nvSpPr>
            <p:cNvPr id="2356" name="Google Shape;2356;g2523351e7b7_57_485"/>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7" name="Google Shape;2357;g2523351e7b7_57_485"/>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58" name="Google Shape;2358;g2523351e7b7_57_485"/>
          <p:cNvSpPr/>
          <p:nvPr/>
        </p:nvSpPr>
        <p:spPr>
          <a:xfrm>
            <a:off x="6297488" y="2312069"/>
            <a:ext cx="2510100" cy="2169900"/>
          </a:xfrm>
          <a:prstGeom prst="wedgeEllipseCallout">
            <a:avLst>
              <a:gd fmla="val -34446" name="adj1"/>
              <a:gd fmla="val 55960" name="adj2"/>
            </a:avLst>
          </a:prstGeom>
          <a:solidFill>
            <a:srgbClr val="6689BA">
              <a:alpha val="25790"/>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9" name="Google Shape;2359;g2523351e7b7_57_485"/>
          <p:cNvSpPr/>
          <p:nvPr/>
        </p:nvSpPr>
        <p:spPr>
          <a:xfrm>
            <a:off x="5550496" y="1640299"/>
            <a:ext cx="953400" cy="887400"/>
          </a:xfrm>
          <a:prstGeom prst="wedgeEllipseCallout">
            <a:avLst>
              <a:gd fmla="val 37986" name="adj1"/>
              <a:gd fmla="val 54670" name="adj2"/>
            </a:avLst>
          </a:prstGeom>
          <a:solidFill>
            <a:srgbClr val="6689BA">
              <a:alpha val="47170"/>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0" name="Google Shape;2360;g2523351e7b7_57_485"/>
          <p:cNvSpPr/>
          <p:nvPr/>
        </p:nvSpPr>
        <p:spPr>
          <a:xfrm>
            <a:off x="5517297" y="1681686"/>
            <a:ext cx="953400" cy="887400"/>
          </a:xfrm>
          <a:prstGeom prst="wedgeEllipseCallout">
            <a:avLst>
              <a:gd fmla="val 37986" name="adj1"/>
              <a:gd fmla="val 5467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1" name="Google Shape;2361;g2523351e7b7_57_485"/>
          <p:cNvSpPr/>
          <p:nvPr/>
        </p:nvSpPr>
        <p:spPr>
          <a:xfrm rot="449488">
            <a:off x="6296504" y="2261879"/>
            <a:ext cx="2455157" cy="2168340"/>
          </a:xfrm>
          <a:prstGeom prst="wedgeEllipseCallout">
            <a:avLst>
              <a:gd fmla="val -34446" name="adj1"/>
              <a:gd fmla="val 5596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362" name="Google Shape;2362;g2523351e7b7_57_485"/>
          <p:cNvPicPr preferRelativeResize="0"/>
          <p:nvPr/>
        </p:nvPicPr>
        <p:blipFill rotWithShape="1">
          <a:blip r:embed="rId4">
            <a:alphaModFix/>
          </a:blip>
          <a:srcRect b="0" l="0" r="1263" t="0"/>
          <a:stretch/>
        </p:blipFill>
        <p:spPr>
          <a:xfrm rot="-5400000">
            <a:off x="5936837" y="831737"/>
            <a:ext cx="3991851" cy="17656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6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pic>
        <p:nvPicPr>
          <p:cNvPr id="358" name="Google Shape;358;p60"/>
          <p:cNvPicPr preferRelativeResize="0"/>
          <p:nvPr/>
        </p:nvPicPr>
        <p:blipFill rotWithShape="1">
          <a:blip r:embed="rId3">
            <a:alphaModFix/>
          </a:blip>
          <a:srcRect b="0" l="0" r="0" t="0"/>
          <a:stretch/>
        </p:blipFill>
        <p:spPr>
          <a:xfrm>
            <a:off x="0" y="0"/>
            <a:ext cx="9144001" cy="1539924"/>
          </a:xfrm>
          <a:prstGeom prst="rect">
            <a:avLst/>
          </a:prstGeom>
          <a:noFill/>
          <a:ln>
            <a:noFill/>
          </a:ln>
        </p:spPr>
      </p:pic>
      <p:sp>
        <p:nvSpPr>
          <p:cNvPr id="359" name="Google Shape;359;p60"/>
          <p:cNvSpPr txBox="1"/>
          <p:nvPr/>
        </p:nvSpPr>
        <p:spPr>
          <a:xfrm>
            <a:off x="973450" y="893900"/>
            <a:ext cx="7961400" cy="64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i="0" lang="lv-LV" sz="2800" u="none" cap="none" strike="noStrike">
                <a:solidFill>
                  <a:srgbClr val="FFFFFF"/>
                </a:solidFill>
                <a:latin typeface="Raleway"/>
                <a:ea typeface="Raleway"/>
                <a:cs typeface="Raleway"/>
                <a:sym typeface="Raleway"/>
              </a:rPr>
              <a:t>Understanding Your Audience</a:t>
            </a:r>
            <a:endParaRPr/>
          </a:p>
          <a:p>
            <a:pPr indent="0" lvl="0" marL="0" marR="0" rtl="0" algn="l">
              <a:lnSpc>
                <a:spcPct val="100000"/>
              </a:lnSpc>
              <a:spcBef>
                <a:spcPts val="0"/>
              </a:spcBef>
              <a:spcAft>
                <a:spcPts val="0"/>
              </a:spcAft>
              <a:buNone/>
            </a:pPr>
            <a:r>
              <a:t/>
            </a:r>
            <a:endParaRPr b="1" i="0" sz="2800" u="none" cap="none" strike="noStrike">
              <a:solidFill>
                <a:srgbClr val="FFFFFF"/>
              </a:solidFill>
              <a:latin typeface="Raleway"/>
              <a:ea typeface="Raleway"/>
              <a:cs typeface="Raleway"/>
              <a:sym typeface="Raleway"/>
            </a:endParaRPr>
          </a:p>
        </p:txBody>
      </p:sp>
      <p:sp>
        <p:nvSpPr>
          <p:cNvPr id="360" name="Google Shape;360;p60"/>
          <p:cNvSpPr txBox="1"/>
          <p:nvPr/>
        </p:nvSpPr>
        <p:spPr>
          <a:xfrm>
            <a:off x="798425" y="1777225"/>
            <a:ext cx="7278600" cy="2805300"/>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None/>
            </a:pPr>
            <a:r>
              <a:rPr b="1" i="0" lang="lv-LV" sz="1500" u="none" cap="none" strike="noStrike">
                <a:solidFill>
                  <a:srgbClr val="000000"/>
                </a:solidFill>
                <a:latin typeface="Raleway"/>
                <a:ea typeface="Raleway"/>
                <a:cs typeface="Raleway"/>
                <a:sym typeface="Raleway"/>
              </a:rPr>
              <a:t>Expectations</a:t>
            </a:r>
            <a:r>
              <a:rPr b="0" i="0" lang="lv-LV" sz="1500" u="none" cap="none" strike="noStrike">
                <a:solidFill>
                  <a:srgbClr val="000000"/>
                </a:solidFill>
                <a:latin typeface="Raleway"/>
                <a:ea typeface="Raleway"/>
                <a:cs typeface="Raleway"/>
                <a:sym typeface="Raleway"/>
              </a:rPr>
              <a:t>: It's essential to know what they hope to gain from this training. Are there specific skills or knowledge they are hoping to acquire?</a:t>
            </a:r>
            <a:endParaRPr/>
          </a:p>
          <a:p>
            <a:pPr indent="0" lvl="0" marL="133350" marR="0" rtl="0" algn="l">
              <a:lnSpc>
                <a:spcPct val="115000"/>
              </a:lnSpc>
              <a:spcBef>
                <a:spcPts val="0"/>
              </a:spcBef>
              <a:spcAft>
                <a:spcPts val="0"/>
              </a:spcAft>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None/>
            </a:pPr>
            <a:r>
              <a:rPr b="1" i="0" lang="lv-LV" sz="1500" u="none" cap="none" strike="noStrike">
                <a:solidFill>
                  <a:srgbClr val="000000"/>
                </a:solidFill>
                <a:latin typeface="Raleway"/>
                <a:ea typeface="Raleway"/>
                <a:cs typeface="Raleway"/>
                <a:sym typeface="Raleway"/>
              </a:rPr>
              <a:t>Learning Style</a:t>
            </a:r>
            <a:r>
              <a:rPr b="1" i="0" lang="lv-LV" sz="1500" u="none" cap="none" strike="noStrike">
                <a:solidFill>
                  <a:srgbClr val="000000"/>
                </a:solidFill>
                <a:latin typeface="Raleway"/>
                <a:ea typeface="Raleway"/>
                <a:cs typeface="Raleway"/>
                <a:sym typeface="Raleway"/>
              </a:rPr>
              <a:t>s</a:t>
            </a:r>
            <a:r>
              <a:rPr b="0" i="0" lang="lv-LV" sz="1500" u="none" cap="none" strike="noStrike">
                <a:solidFill>
                  <a:srgbClr val="000000"/>
                </a:solidFill>
                <a:latin typeface="Raleway"/>
                <a:ea typeface="Raleway"/>
                <a:cs typeface="Raleway"/>
                <a:sym typeface="Raleway"/>
              </a:rPr>
              <a:t>: Understanding their preferred learning styles will help you adapt your delivery method to enhance their engagement and understanding.</a:t>
            </a:r>
            <a:endParaRPr/>
          </a:p>
          <a:p>
            <a:pPr indent="0" lvl="0" marL="133350" marR="0" rtl="0" algn="l">
              <a:lnSpc>
                <a:spcPct val="115000"/>
              </a:lnSpc>
              <a:spcBef>
                <a:spcPts val="0"/>
              </a:spcBef>
              <a:spcAft>
                <a:spcPts val="0"/>
              </a:spcAft>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None/>
            </a:pPr>
            <a:r>
              <a:rPr b="1" i="0" lang="lv-LV" sz="1500" u="none" cap="none" strike="noStrike">
                <a:solidFill>
                  <a:srgbClr val="000000"/>
                </a:solidFill>
                <a:latin typeface="Raleway"/>
                <a:ea typeface="Raleway"/>
                <a:cs typeface="Raleway"/>
                <a:sym typeface="Raleway"/>
              </a:rPr>
              <a:t>Cultural Background and Sensitivity:</a:t>
            </a:r>
            <a:r>
              <a:rPr b="0" i="0" lang="lv-LV" sz="1500" u="none" cap="none" strike="noStrike">
                <a:solidFill>
                  <a:srgbClr val="000000"/>
                </a:solidFill>
                <a:latin typeface="Raleway"/>
                <a:ea typeface="Raleway"/>
                <a:cs typeface="Raleway"/>
                <a:sym typeface="Raleway"/>
              </a:rPr>
              <a:t> If you have a diverse group of trainees, being aware of their cultural backgrounds can ensure you deliver a respectful and inclusive training.</a:t>
            </a:r>
            <a:endParaRPr/>
          </a:p>
          <a:p>
            <a:pPr indent="0" lvl="0" marL="133350" marR="0" rtl="0" algn="l">
              <a:lnSpc>
                <a:spcPct val="115000"/>
              </a:lnSpc>
              <a:spcBef>
                <a:spcPts val="0"/>
              </a:spcBef>
              <a:spcAft>
                <a:spcPts val="0"/>
              </a:spcAft>
              <a:buNone/>
            </a:pPr>
            <a:r>
              <a:t/>
            </a:r>
            <a:endParaRPr b="0" i="0" sz="1500" u="none" cap="none" strike="noStrike">
              <a:solidFill>
                <a:srgbClr val="000000"/>
              </a:solidFill>
              <a:latin typeface="Raleway"/>
              <a:ea typeface="Raleway"/>
              <a:cs typeface="Raleway"/>
              <a:sym typeface="Raleway"/>
            </a:endParaRPr>
          </a:p>
        </p:txBody>
      </p:sp>
      <p:grpSp>
        <p:nvGrpSpPr>
          <p:cNvPr id="361" name="Google Shape;361;p60"/>
          <p:cNvGrpSpPr/>
          <p:nvPr/>
        </p:nvGrpSpPr>
        <p:grpSpPr>
          <a:xfrm>
            <a:off x="564701" y="1925238"/>
            <a:ext cx="290375" cy="321600"/>
            <a:chOff x="534501" y="3018201"/>
            <a:chExt cx="290375" cy="321600"/>
          </a:xfrm>
        </p:grpSpPr>
        <p:sp>
          <p:nvSpPr>
            <p:cNvPr id="362" name="Google Shape;362;p60"/>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60"/>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4" name="Google Shape;364;p60"/>
          <p:cNvGrpSpPr/>
          <p:nvPr/>
        </p:nvGrpSpPr>
        <p:grpSpPr>
          <a:xfrm>
            <a:off x="564701" y="2632163"/>
            <a:ext cx="290375" cy="321600"/>
            <a:chOff x="534501" y="3018201"/>
            <a:chExt cx="290375" cy="321600"/>
          </a:xfrm>
        </p:grpSpPr>
        <p:sp>
          <p:nvSpPr>
            <p:cNvPr id="365" name="Google Shape;365;p60"/>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60"/>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7" name="Google Shape;367;p60"/>
          <p:cNvGrpSpPr/>
          <p:nvPr/>
        </p:nvGrpSpPr>
        <p:grpSpPr>
          <a:xfrm>
            <a:off x="564701" y="3442013"/>
            <a:ext cx="290375" cy="321600"/>
            <a:chOff x="534501" y="3018201"/>
            <a:chExt cx="290375" cy="321600"/>
          </a:xfrm>
        </p:grpSpPr>
        <p:sp>
          <p:nvSpPr>
            <p:cNvPr id="368" name="Google Shape;368;p60"/>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60"/>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370" name="Google Shape;370;p60"/>
          <p:cNvPicPr preferRelativeResize="0"/>
          <p:nvPr/>
        </p:nvPicPr>
        <p:blipFill rotWithShape="1">
          <a:blip r:embed="rId4">
            <a:alphaModFix/>
          </a:blip>
          <a:srcRect b="0" l="0" r="0" t="21017"/>
          <a:stretch/>
        </p:blipFill>
        <p:spPr>
          <a:xfrm>
            <a:off x="6723825" y="0"/>
            <a:ext cx="2420176" cy="7909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61"/>
          <p:cNvSpPr txBox="1"/>
          <p:nvPr>
            <p:ph type="title"/>
          </p:nvPr>
        </p:nvSpPr>
        <p:spPr>
          <a:xfrm>
            <a:off x="311700" y="3688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pic>
        <p:nvPicPr>
          <p:cNvPr id="376" name="Google Shape;376;p61"/>
          <p:cNvPicPr preferRelativeResize="0"/>
          <p:nvPr/>
        </p:nvPicPr>
        <p:blipFill rotWithShape="1">
          <a:blip r:embed="rId3">
            <a:alphaModFix/>
          </a:blip>
          <a:srcRect b="0" l="0" r="0" t="0"/>
          <a:stretch/>
        </p:blipFill>
        <p:spPr>
          <a:xfrm>
            <a:off x="0" y="0"/>
            <a:ext cx="9144001" cy="938650"/>
          </a:xfrm>
          <a:prstGeom prst="rect">
            <a:avLst/>
          </a:prstGeom>
          <a:noFill/>
          <a:ln>
            <a:noFill/>
          </a:ln>
        </p:spPr>
      </p:pic>
      <p:sp>
        <p:nvSpPr>
          <p:cNvPr id="377" name="Google Shape;377;p61"/>
          <p:cNvSpPr txBox="1"/>
          <p:nvPr/>
        </p:nvSpPr>
        <p:spPr>
          <a:xfrm>
            <a:off x="715450" y="368825"/>
            <a:ext cx="8001000" cy="64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i="0" lang="lv-LV" sz="2800" u="none" cap="none" strike="noStrike">
                <a:solidFill>
                  <a:srgbClr val="FFFFFF"/>
                </a:solidFill>
                <a:latin typeface="Raleway"/>
                <a:ea typeface="Raleway"/>
                <a:cs typeface="Raleway"/>
                <a:sym typeface="Raleway"/>
              </a:rPr>
              <a:t>Understanding Your Audience</a:t>
            </a:r>
            <a:endParaRPr/>
          </a:p>
          <a:p>
            <a:pPr indent="0" lvl="0" marL="0" marR="0" rtl="0" algn="l">
              <a:lnSpc>
                <a:spcPct val="100000"/>
              </a:lnSpc>
              <a:spcBef>
                <a:spcPts val="0"/>
              </a:spcBef>
              <a:spcAft>
                <a:spcPts val="0"/>
              </a:spcAft>
              <a:buNone/>
            </a:pPr>
            <a:r>
              <a:t/>
            </a:r>
            <a:endParaRPr b="1" i="0" sz="2800" u="none" cap="none" strike="noStrike">
              <a:solidFill>
                <a:srgbClr val="FFFFFF"/>
              </a:solidFill>
              <a:latin typeface="Raleway"/>
              <a:ea typeface="Raleway"/>
              <a:cs typeface="Raleway"/>
              <a:sym typeface="Raleway"/>
            </a:endParaRPr>
          </a:p>
        </p:txBody>
      </p:sp>
      <p:sp>
        <p:nvSpPr>
          <p:cNvPr id="378" name="Google Shape;378;p61"/>
          <p:cNvSpPr txBox="1"/>
          <p:nvPr/>
        </p:nvSpPr>
        <p:spPr>
          <a:xfrm>
            <a:off x="579900" y="1014850"/>
            <a:ext cx="8136600" cy="3867300"/>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None/>
            </a:pPr>
            <a:r>
              <a:rPr b="1" i="0" lang="lv-LV" sz="1500" u="none" cap="none" strike="noStrike">
                <a:solidFill>
                  <a:srgbClr val="000000"/>
                </a:solidFill>
                <a:latin typeface="Raleway"/>
                <a:ea typeface="Raleway"/>
                <a:cs typeface="Raleway"/>
                <a:sym typeface="Raleway"/>
              </a:rPr>
              <a:t>Real-life Experiences</a:t>
            </a:r>
            <a:r>
              <a:rPr b="0" i="0" lang="lv-LV" sz="1500" u="none" cap="none" strike="noStrike">
                <a:solidFill>
                  <a:srgbClr val="000000"/>
                </a:solidFill>
                <a:latin typeface="Raleway"/>
                <a:ea typeface="Raleway"/>
                <a:cs typeface="Raleway"/>
                <a:sym typeface="Raleway"/>
              </a:rPr>
              <a:t>: If they feel comfortable sharing, their experiences or observations of occupational violence can provide valuable insights and make the training more relatable.</a:t>
            </a:r>
            <a:endParaRPr/>
          </a:p>
          <a:p>
            <a:pPr indent="0" lvl="0" marL="133350" marR="0" rtl="0" algn="l">
              <a:lnSpc>
                <a:spcPct val="115000"/>
              </a:lnSpc>
              <a:spcBef>
                <a:spcPts val="0"/>
              </a:spcBef>
              <a:spcAft>
                <a:spcPts val="0"/>
              </a:spcAft>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None/>
            </a:pPr>
            <a:r>
              <a:rPr b="1" i="0" lang="lv-LV" sz="1500" u="none" cap="none" strike="noStrike">
                <a:solidFill>
                  <a:srgbClr val="000000"/>
                </a:solidFill>
                <a:latin typeface="Raleway"/>
                <a:ea typeface="Raleway"/>
                <a:cs typeface="Raleway"/>
                <a:sym typeface="Raleway"/>
              </a:rPr>
              <a:t>Organizational Policies</a:t>
            </a:r>
            <a:r>
              <a:rPr b="0" i="0" lang="lv-LV" sz="1500" u="none" cap="none" strike="noStrike">
                <a:solidFill>
                  <a:srgbClr val="000000"/>
                </a:solidFill>
                <a:latin typeface="Raleway"/>
                <a:ea typeface="Raleway"/>
                <a:cs typeface="Raleway"/>
                <a:sym typeface="Raleway"/>
              </a:rPr>
              <a:t>: Knowledge of the trainees' organizational policies regarding occupational violence can help you connect the game scenarios to their real-life workplace situations.</a:t>
            </a:r>
            <a:endParaRPr/>
          </a:p>
          <a:p>
            <a:pPr indent="0" lvl="0" marL="133350" marR="0" rtl="0" algn="l">
              <a:lnSpc>
                <a:spcPct val="115000"/>
              </a:lnSpc>
              <a:spcBef>
                <a:spcPts val="0"/>
              </a:spcBef>
              <a:spcAft>
                <a:spcPts val="0"/>
              </a:spcAft>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None/>
            </a:pPr>
            <a:r>
              <a:rPr b="1" i="0" lang="lv-LV" sz="1500" u="none" cap="none" strike="noStrike">
                <a:solidFill>
                  <a:srgbClr val="000000"/>
                </a:solidFill>
                <a:latin typeface="Raleway"/>
                <a:ea typeface="Raleway"/>
                <a:cs typeface="Raleway"/>
                <a:sym typeface="Raleway"/>
              </a:rPr>
              <a:t>Communication Styles</a:t>
            </a:r>
            <a:r>
              <a:rPr b="0" i="0" lang="lv-LV" sz="1500" u="none" cap="none" strike="noStrike">
                <a:solidFill>
                  <a:srgbClr val="000000"/>
                </a:solidFill>
                <a:latin typeface="Raleway"/>
                <a:ea typeface="Raleway"/>
                <a:cs typeface="Raleway"/>
                <a:sym typeface="Raleway"/>
              </a:rPr>
              <a:t>: How do they prefer to communicate? Are they more comfortable with open discussions, or do they prefer more structured formats like Q&amp;As or small group discussions?</a:t>
            </a:r>
            <a:endParaRPr/>
          </a:p>
          <a:p>
            <a:pPr indent="0" lvl="0" marL="133350" marR="0" rtl="0" algn="l">
              <a:lnSpc>
                <a:spcPct val="115000"/>
              </a:lnSpc>
              <a:spcBef>
                <a:spcPts val="0"/>
              </a:spcBef>
              <a:spcAft>
                <a:spcPts val="0"/>
              </a:spcAft>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None/>
            </a:pPr>
            <a:r>
              <a:rPr b="1" i="0" lang="lv-LV" sz="1500" u="none" cap="none" strike="noStrike">
                <a:solidFill>
                  <a:srgbClr val="000000"/>
                </a:solidFill>
                <a:latin typeface="Raleway"/>
                <a:ea typeface="Raleway"/>
                <a:cs typeface="Raleway"/>
                <a:sym typeface="Raleway"/>
              </a:rPr>
              <a:t>Technology Proficiency</a:t>
            </a:r>
            <a:r>
              <a:rPr b="0" i="0" lang="lv-LV" sz="1500" u="none" cap="none" strike="noStrike">
                <a:solidFill>
                  <a:srgbClr val="000000"/>
                </a:solidFill>
                <a:latin typeface="Raleway"/>
                <a:ea typeface="Raleway"/>
                <a:cs typeface="Raleway"/>
                <a:sym typeface="Raleway"/>
              </a:rPr>
              <a:t>: If you're using a digital version of the game or any other digital tools during the training, gauging their comfort level with technology is important.</a:t>
            </a:r>
            <a:endParaRPr b="0" i="0" sz="1500" u="none" cap="none" strike="noStrike">
              <a:solidFill>
                <a:srgbClr val="000000"/>
              </a:solidFill>
              <a:latin typeface="Raleway"/>
              <a:ea typeface="Raleway"/>
              <a:cs typeface="Raleway"/>
              <a:sym typeface="Raleway"/>
            </a:endParaRPr>
          </a:p>
        </p:txBody>
      </p:sp>
      <p:grpSp>
        <p:nvGrpSpPr>
          <p:cNvPr id="379" name="Google Shape;379;p61"/>
          <p:cNvGrpSpPr/>
          <p:nvPr/>
        </p:nvGrpSpPr>
        <p:grpSpPr>
          <a:xfrm>
            <a:off x="348876" y="1175413"/>
            <a:ext cx="290375" cy="321600"/>
            <a:chOff x="534501" y="3018201"/>
            <a:chExt cx="290375" cy="321600"/>
          </a:xfrm>
        </p:grpSpPr>
        <p:sp>
          <p:nvSpPr>
            <p:cNvPr id="380" name="Google Shape;380;p6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6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382" name="Google Shape;382;p61"/>
          <p:cNvPicPr preferRelativeResize="0"/>
          <p:nvPr/>
        </p:nvPicPr>
        <p:blipFill rotWithShape="1">
          <a:blip r:embed="rId4">
            <a:alphaModFix/>
          </a:blip>
          <a:srcRect b="0" l="0" r="0" t="21017"/>
          <a:stretch/>
        </p:blipFill>
        <p:spPr>
          <a:xfrm>
            <a:off x="6723825" y="0"/>
            <a:ext cx="2420176" cy="790900"/>
          </a:xfrm>
          <a:prstGeom prst="rect">
            <a:avLst/>
          </a:prstGeom>
          <a:noFill/>
          <a:ln>
            <a:noFill/>
          </a:ln>
        </p:spPr>
      </p:pic>
      <p:grpSp>
        <p:nvGrpSpPr>
          <p:cNvPr id="383" name="Google Shape;383;p61"/>
          <p:cNvGrpSpPr/>
          <p:nvPr/>
        </p:nvGrpSpPr>
        <p:grpSpPr>
          <a:xfrm>
            <a:off x="348876" y="2173938"/>
            <a:ext cx="290375" cy="321600"/>
            <a:chOff x="534501" y="3018201"/>
            <a:chExt cx="290375" cy="321600"/>
          </a:xfrm>
        </p:grpSpPr>
        <p:sp>
          <p:nvSpPr>
            <p:cNvPr id="384" name="Google Shape;384;p6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6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6" name="Google Shape;386;p61"/>
          <p:cNvGrpSpPr/>
          <p:nvPr/>
        </p:nvGrpSpPr>
        <p:grpSpPr>
          <a:xfrm>
            <a:off x="348876" y="3248663"/>
            <a:ext cx="290375" cy="321600"/>
            <a:chOff x="534501" y="3018201"/>
            <a:chExt cx="290375" cy="321600"/>
          </a:xfrm>
        </p:grpSpPr>
        <p:sp>
          <p:nvSpPr>
            <p:cNvPr id="387" name="Google Shape;387;p6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6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9" name="Google Shape;389;p61"/>
          <p:cNvGrpSpPr/>
          <p:nvPr/>
        </p:nvGrpSpPr>
        <p:grpSpPr>
          <a:xfrm>
            <a:off x="348876" y="4311463"/>
            <a:ext cx="290375" cy="321600"/>
            <a:chOff x="534501" y="3018201"/>
            <a:chExt cx="290375" cy="321600"/>
          </a:xfrm>
        </p:grpSpPr>
        <p:sp>
          <p:nvSpPr>
            <p:cNvPr id="390" name="Google Shape;390;p6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6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pic>
        <p:nvPicPr>
          <p:cNvPr id="396" name="Google Shape;396;g2523351e7b7_0_92"/>
          <p:cNvPicPr preferRelativeResize="0"/>
          <p:nvPr/>
        </p:nvPicPr>
        <p:blipFill rotWithShape="1">
          <a:blip r:embed="rId3">
            <a:alphaModFix/>
          </a:blip>
          <a:srcRect b="0" l="0" r="10594" t="0"/>
          <a:stretch/>
        </p:blipFill>
        <p:spPr>
          <a:xfrm>
            <a:off x="0" y="1152600"/>
            <a:ext cx="9144003" cy="3990900"/>
          </a:xfrm>
          <a:prstGeom prst="rect">
            <a:avLst/>
          </a:prstGeom>
          <a:noFill/>
          <a:ln>
            <a:noFill/>
          </a:ln>
        </p:spPr>
      </p:pic>
      <p:sp>
        <p:nvSpPr>
          <p:cNvPr id="397" name="Google Shape;397;g2523351e7b7_0_92"/>
          <p:cNvSpPr txBox="1"/>
          <p:nvPr/>
        </p:nvSpPr>
        <p:spPr>
          <a:xfrm>
            <a:off x="827250" y="1753775"/>
            <a:ext cx="7241400" cy="1761900"/>
          </a:xfrm>
          <a:prstGeom prst="rect">
            <a:avLst/>
          </a:prstGeom>
          <a:noFill/>
          <a:ln>
            <a:noFill/>
          </a:ln>
        </p:spPr>
        <p:txBody>
          <a:bodyPr anchorCtr="0" anchor="t" bIns="91425" lIns="91425" spcFirstLastPara="1" rIns="91425" wrap="square" tIns="91425">
            <a:noAutofit/>
          </a:bodyPr>
          <a:lstStyle/>
          <a:p>
            <a:pPr indent="0" lvl="0" marL="457200" marR="0" rtl="0" algn="l">
              <a:lnSpc>
                <a:spcPct val="90000"/>
              </a:lnSpc>
              <a:spcBef>
                <a:spcPts val="0"/>
              </a:spcBef>
              <a:spcAft>
                <a:spcPts val="0"/>
              </a:spcAft>
              <a:buClr>
                <a:srgbClr val="000000"/>
              </a:buClr>
              <a:buSzPts val="4400"/>
              <a:buFont typeface="Arial"/>
              <a:buNone/>
            </a:pPr>
            <a:r>
              <a:rPr b="1" lang="lv-LV" sz="3600">
                <a:solidFill>
                  <a:srgbClr val="2B3E85"/>
                </a:solidFill>
                <a:latin typeface="Raleway"/>
                <a:ea typeface="Raleway"/>
                <a:cs typeface="Raleway"/>
                <a:sym typeface="Raleway"/>
              </a:rPr>
              <a:t>2</a:t>
            </a:r>
            <a:r>
              <a:rPr b="1" lang="lv-LV" sz="3600">
                <a:solidFill>
                  <a:srgbClr val="2B3E85"/>
                </a:solidFill>
                <a:latin typeface="Raleway"/>
                <a:ea typeface="Raleway"/>
                <a:cs typeface="Raleway"/>
                <a:sym typeface="Raleway"/>
              </a:rPr>
              <a:t>.</a:t>
            </a:r>
            <a:endParaRPr b="1" sz="3600">
              <a:solidFill>
                <a:srgbClr val="2B3E85"/>
              </a:solidFill>
              <a:latin typeface="Raleway"/>
              <a:ea typeface="Raleway"/>
              <a:cs typeface="Raleway"/>
              <a:sym typeface="Raleway"/>
            </a:endParaRPr>
          </a:p>
          <a:p>
            <a:pPr indent="0" lvl="0" marL="457200" marR="0" rtl="0" algn="l">
              <a:lnSpc>
                <a:spcPct val="90000"/>
              </a:lnSpc>
              <a:spcBef>
                <a:spcPts val="900"/>
              </a:spcBef>
              <a:spcAft>
                <a:spcPts val="0"/>
              </a:spcAft>
              <a:buClr>
                <a:srgbClr val="000000"/>
              </a:buClr>
              <a:buSzPts val="4400"/>
              <a:buFont typeface="Arial"/>
              <a:buNone/>
            </a:pPr>
            <a:r>
              <a:rPr b="1" lang="lv-LV" sz="4200">
                <a:solidFill>
                  <a:srgbClr val="FFFFFF"/>
                </a:solidFill>
                <a:latin typeface="Raleway"/>
                <a:ea typeface="Raleway"/>
                <a:cs typeface="Raleway"/>
                <a:sym typeface="Raleway"/>
              </a:rPr>
              <a:t>Reviewing the rules</a:t>
            </a:r>
            <a:endParaRPr b="1" sz="4200">
              <a:solidFill>
                <a:srgbClr val="FFFFFF"/>
              </a:solidFill>
              <a:latin typeface="Raleway"/>
              <a:ea typeface="Raleway"/>
              <a:cs typeface="Raleway"/>
              <a:sym typeface="Raleway"/>
            </a:endParaRPr>
          </a:p>
        </p:txBody>
      </p:sp>
      <p:pic>
        <p:nvPicPr>
          <p:cNvPr id="398" name="Google Shape;398;g2523351e7b7_0_92"/>
          <p:cNvPicPr preferRelativeResize="0"/>
          <p:nvPr/>
        </p:nvPicPr>
        <p:blipFill rotWithShape="1">
          <a:blip r:embed="rId4">
            <a:alphaModFix/>
          </a:blip>
          <a:srcRect b="0" l="0" r="0" t="0"/>
          <a:stretch/>
        </p:blipFill>
        <p:spPr>
          <a:xfrm>
            <a:off x="6711450" y="135150"/>
            <a:ext cx="1605250" cy="908575"/>
          </a:xfrm>
          <a:prstGeom prst="rect">
            <a:avLst/>
          </a:prstGeom>
          <a:noFill/>
          <a:ln>
            <a:noFill/>
          </a:ln>
        </p:spPr>
      </p:pic>
      <p:pic>
        <p:nvPicPr>
          <p:cNvPr id="399" name="Google Shape;399;g2523351e7b7_0_92"/>
          <p:cNvPicPr preferRelativeResize="0"/>
          <p:nvPr/>
        </p:nvPicPr>
        <p:blipFill rotWithShape="1">
          <a:blip r:embed="rId5">
            <a:alphaModFix/>
          </a:blip>
          <a:srcRect b="0" l="0" r="0" t="0"/>
          <a:stretch/>
        </p:blipFill>
        <p:spPr>
          <a:xfrm>
            <a:off x="772175" y="311600"/>
            <a:ext cx="1569475" cy="555675"/>
          </a:xfrm>
          <a:prstGeom prst="rect">
            <a:avLst/>
          </a:prstGeom>
          <a:noFill/>
          <a:ln>
            <a:noFill/>
          </a:ln>
        </p:spPr>
      </p:pic>
      <p:pic>
        <p:nvPicPr>
          <p:cNvPr id="400" name="Google Shape;400;g2523351e7b7_0_92"/>
          <p:cNvPicPr preferRelativeResize="0"/>
          <p:nvPr/>
        </p:nvPicPr>
        <p:blipFill rotWithShape="1">
          <a:blip r:embed="rId6">
            <a:alphaModFix/>
          </a:blip>
          <a:srcRect b="0" l="0" r="29378" t="-989"/>
          <a:stretch/>
        </p:blipFill>
        <p:spPr>
          <a:xfrm rot="5400000">
            <a:off x="5699050" y="1780750"/>
            <a:ext cx="1506725" cy="5194375"/>
          </a:xfrm>
          <a:prstGeom prst="rect">
            <a:avLst/>
          </a:prstGeom>
          <a:noFill/>
          <a:ln>
            <a:noFill/>
          </a:ln>
        </p:spPr>
      </p:pic>
      <p:pic>
        <p:nvPicPr>
          <p:cNvPr id="401" name="Google Shape;401;g2523351e7b7_0_92"/>
          <p:cNvPicPr preferRelativeResize="0"/>
          <p:nvPr/>
        </p:nvPicPr>
        <p:blipFill rotWithShape="1">
          <a:blip r:embed="rId6">
            <a:alphaModFix/>
          </a:blip>
          <a:srcRect b="0" l="17409" r="0" t="10873"/>
          <a:stretch/>
        </p:blipFill>
        <p:spPr>
          <a:xfrm rot="-5400000">
            <a:off x="1411237" y="1970363"/>
            <a:ext cx="1761900" cy="4584374"/>
          </a:xfrm>
          <a:prstGeom prst="rect">
            <a:avLst/>
          </a:prstGeom>
          <a:noFill/>
          <a:ln>
            <a:noFill/>
          </a:ln>
        </p:spPr>
      </p:pic>
      <p:pic>
        <p:nvPicPr>
          <p:cNvPr id="402" name="Google Shape;402;g2523351e7b7_0_92"/>
          <p:cNvPicPr preferRelativeResize="0"/>
          <p:nvPr/>
        </p:nvPicPr>
        <p:blipFill rotWithShape="1">
          <a:blip r:embed="rId7">
            <a:alphaModFix/>
          </a:blip>
          <a:srcRect b="2075" l="0" r="22964" t="0"/>
          <a:stretch/>
        </p:blipFill>
        <p:spPr>
          <a:xfrm>
            <a:off x="6855425" y="3047100"/>
            <a:ext cx="2288573" cy="2096400"/>
          </a:xfrm>
          <a:prstGeom prst="rect">
            <a:avLst/>
          </a:prstGeom>
          <a:noFill/>
          <a:ln>
            <a:noFill/>
          </a:ln>
          <a:effectLst>
            <a:outerShdw blurRad="314325" rotWithShape="0" algn="bl" dir="5940000" dist="38100">
              <a:srgbClr val="000000">
                <a:alpha val="49410"/>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p6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pic>
        <p:nvPicPr>
          <p:cNvPr id="408" name="Google Shape;408;p63"/>
          <p:cNvPicPr preferRelativeResize="0"/>
          <p:nvPr/>
        </p:nvPicPr>
        <p:blipFill rotWithShape="1">
          <a:blip r:embed="rId3">
            <a:alphaModFix/>
          </a:blip>
          <a:srcRect b="0" l="0" r="0" t="0"/>
          <a:stretch/>
        </p:blipFill>
        <p:spPr>
          <a:xfrm>
            <a:off x="0" y="0"/>
            <a:ext cx="9144001" cy="1539924"/>
          </a:xfrm>
          <a:prstGeom prst="rect">
            <a:avLst/>
          </a:prstGeom>
          <a:noFill/>
          <a:ln>
            <a:noFill/>
          </a:ln>
        </p:spPr>
      </p:pic>
      <p:sp>
        <p:nvSpPr>
          <p:cNvPr id="409" name="Google Shape;409;p63"/>
          <p:cNvSpPr txBox="1"/>
          <p:nvPr/>
        </p:nvSpPr>
        <p:spPr>
          <a:xfrm>
            <a:off x="893175" y="893900"/>
            <a:ext cx="7752300" cy="64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i="0" lang="lv-LV" sz="2800" u="none" cap="none" strike="noStrike">
                <a:solidFill>
                  <a:srgbClr val="FFFFFF"/>
                </a:solidFill>
                <a:latin typeface="Raleway"/>
                <a:ea typeface="Raleway"/>
                <a:cs typeface="Raleway"/>
                <a:sym typeface="Raleway"/>
              </a:rPr>
              <a:t>Reviewing the rules</a:t>
            </a:r>
            <a:endParaRPr b="1" i="0" sz="2800" u="none" cap="none" strike="noStrike">
              <a:solidFill>
                <a:srgbClr val="FFFFFF"/>
              </a:solidFill>
              <a:latin typeface="Raleway"/>
              <a:ea typeface="Raleway"/>
              <a:cs typeface="Raleway"/>
              <a:sym typeface="Raleway"/>
            </a:endParaRPr>
          </a:p>
        </p:txBody>
      </p:sp>
      <p:sp>
        <p:nvSpPr>
          <p:cNvPr id="410" name="Google Shape;410;p63"/>
          <p:cNvSpPr txBox="1"/>
          <p:nvPr/>
        </p:nvSpPr>
        <p:spPr>
          <a:xfrm>
            <a:off x="736675" y="1645950"/>
            <a:ext cx="7511400" cy="2805300"/>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None/>
            </a:pPr>
            <a:r>
              <a:rPr b="1" i="0" lang="lv-LV" sz="1500" u="none" cap="none" strike="noStrike">
                <a:solidFill>
                  <a:srgbClr val="000000"/>
                </a:solidFill>
                <a:latin typeface="Raleway"/>
                <a:ea typeface="Raleway"/>
                <a:cs typeface="Raleway"/>
                <a:sym typeface="Raleway"/>
              </a:rPr>
              <a:t>Make sure to thoroughly review and understand the game rules. </a:t>
            </a:r>
            <a:r>
              <a:rPr b="0" i="0" lang="lv-LV" sz="1500" u="none" cap="none" strike="noStrike">
                <a:solidFill>
                  <a:srgbClr val="000000"/>
                </a:solidFill>
                <a:latin typeface="Raleway"/>
                <a:ea typeface="Raleway"/>
                <a:cs typeface="Raleway"/>
                <a:sym typeface="Raleway"/>
              </a:rPr>
              <a:t>This way, you'll be ready to explain them clearly and answer any questions that the participants may have. Remember that the purpose of the game is to facilitate learning, so clarity and understanding of the game mechanics are essential.</a:t>
            </a:r>
            <a:endParaRPr/>
          </a:p>
          <a:p>
            <a:pPr indent="0" lvl="0" marL="133350" marR="0" rtl="0" algn="l">
              <a:lnSpc>
                <a:spcPct val="115000"/>
              </a:lnSpc>
              <a:spcBef>
                <a:spcPts val="0"/>
              </a:spcBef>
              <a:spcAft>
                <a:spcPts val="0"/>
              </a:spcAft>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None/>
            </a:pPr>
            <a:r>
              <a:rPr b="0" i="0" lang="lv-LV" sz="1500" u="none" cap="none" strike="noStrike">
                <a:solidFill>
                  <a:srgbClr val="000000"/>
                </a:solidFill>
                <a:latin typeface="Raleway"/>
                <a:ea typeface="Raleway"/>
                <a:cs typeface="Raleway"/>
                <a:sym typeface="Raleway"/>
              </a:rPr>
              <a:t>You will find the basic rules of the game at the end of the presentation, but feel free to improvise, adjust and change them partly or fully.</a:t>
            </a:r>
            <a:endParaRPr/>
          </a:p>
          <a:p>
            <a:pPr indent="0" lvl="0" marL="133350" marR="0" rtl="0" algn="l">
              <a:lnSpc>
                <a:spcPct val="115000"/>
              </a:lnSpc>
              <a:spcBef>
                <a:spcPts val="0"/>
              </a:spcBef>
              <a:spcAft>
                <a:spcPts val="0"/>
              </a:spcAft>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None/>
            </a:pPr>
            <a:r>
              <a:rPr b="0" i="0" lang="lv-LV" sz="1500" u="none" cap="none" strike="noStrike">
                <a:solidFill>
                  <a:srgbClr val="000000"/>
                </a:solidFill>
                <a:latin typeface="Raleway"/>
                <a:ea typeface="Raleway"/>
                <a:cs typeface="Raleway"/>
                <a:sym typeface="Raleway"/>
              </a:rPr>
              <a:t>You can develop your own content or ask to do for trainees – for example by creating your own problem situations or solutions</a:t>
            </a:r>
            <a:endParaRPr/>
          </a:p>
        </p:txBody>
      </p:sp>
      <p:pic>
        <p:nvPicPr>
          <p:cNvPr id="411" name="Google Shape;411;p63"/>
          <p:cNvPicPr preferRelativeResize="0"/>
          <p:nvPr/>
        </p:nvPicPr>
        <p:blipFill rotWithShape="1">
          <a:blip r:embed="rId4">
            <a:alphaModFix/>
          </a:blip>
          <a:srcRect b="0" l="0" r="0" t="21017"/>
          <a:stretch/>
        </p:blipFill>
        <p:spPr>
          <a:xfrm>
            <a:off x="5805346" y="0"/>
            <a:ext cx="3338654" cy="1091050"/>
          </a:xfrm>
          <a:prstGeom prst="rect">
            <a:avLst/>
          </a:prstGeom>
          <a:noFill/>
          <a:ln>
            <a:noFill/>
          </a:ln>
        </p:spPr>
      </p:pic>
      <p:grpSp>
        <p:nvGrpSpPr>
          <p:cNvPr id="412" name="Google Shape;412;p63"/>
          <p:cNvGrpSpPr/>
          <p:nvPr/>
        </p:nvGrpSpPr>
        <p:grpSpPr>
          <a:xfrm>
            <a:off x="533051" y="1779313"/>
            <a:ext cx="290375" cy="321600"/>
            <a:chOff x="534501" y="3018201"/>
            <a:chExt cx="290375" cy="321600"/>
          </a:xfrm>
        </p:grpSpPr>
        <p:sp>
          <p:nvSpPr>
            <p:cNvPr id="413" name="Google Shape;413;p63"/>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63"/>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pic>
        <p:nvPicPr>
          <p:cNvPr id="419" name="Google Shape;419;g2523351e7b7_0_106"/>
          <p:cNvPicPr preferRelativeResize="0"/>
          <p:nvPr/>
        </p:nvPicPr>
        <p:blipFill rotWithShape="1">
          <a:blip r:embed="rId3">
            <a:alphaModFix/>
          </a:blip>
          <a:srcRect b="0" l="0" r="10594" t="0"/>
          <a:stretch/>
        </p:blipFill>
        <p:spPr>
          <a:xfrm>
            <a:off x="0" y="1152600"/>
            <a:ext cx="9144003" cy="3990900"/>
          </a:xfrm>
          <a:prstGeom prst="rect">
            <a:avLst/>
          </a:prstGeom>
          <a:noFill/>
          <a:ln>
            <a:noFill/>
          </a:ln>
        </p:spPr>
      </p:pic>
      <p:sp>
        <p:nvSpPr>
          <p:cNvPr id="420" name="Google Shape;420;g2523351e7b7_0_106"/>
          <p:cNvSpPr txBox="1"/>
          <p:nvPr/>
        </p:nvSpPr>
        <p:spPr>
          <a:xfrm>
            <a:off x="827250" y="1525950"/>
            <a:ext cx="7241400" cy="1989600"/>
          </a:xfrm>
          <a:prstGeom prst="rect">
            <a:avLst/>
          </a:prstGeom>
          <a:noFill/>
          <a:ln>
            <a:noFill/>
          </a:ln>
        </p:spPr>
        <p:txBody>
          <a:bodyPr anchorCtr="0" anchor="t" bIns="91425" lIns="91425" spcFirstLastPara="1" rIns="91425" wrap="square" tIns="91425">
            <a:noAutofit/>
          </a:bodyPr>
          <a:lstStyle/>
          <a:p>
            <a:pPr indent="0" lvl="0" marL="457200" marR="0" rtl="0" algn="l">
              <a:lnSpc>
                <a:spcPct val="90000"/>
              </a:lnSpc>
              <a:spcBef>
                <a:spcPts val="0"/>
              </a:spcBef>
              <a:spcAft>
                <a:spcPts val="0"/>
              </a:spcAft>
              <a:buClr>
                <a:srgbClr val="000000"/>
              </a:buClr>
              <a:buSzPts val="4400"/>
              <a:buFont typeface="Arial"/>
              <a:buNone/>
            </a:pPr>
            <a:r>
              <a:rPr b="1" lang="lv-LV" sz="3600">
                <a:solidFill>
                  <a:srgbClr val="2B3E85"/>
                </a:solidFill>
                <a:latin typeface="Raleway"/>
                <a:ea typeface="Raleway"/>
                <a:cs typeface="Raleway"/>
                <a:sym typeface="Raleway"/>
              </a:rPr>
              <a:t>3</a:t>
            </a:r>
            <a:r>
              <a:rPr b="1" lang="lv-LV" sz="3600">
                <a:solidFill>
                  <a:srgbClr val="2B3E85"/>
                </a:solidFill>
                <a:latin typeface="Raleway"/>
                <a:ea typeface="Raleway"/>
                <a:cs typeface="Raleway"/>
                <a:sym typeface="Raleway"/>
              </a:rPr>
              <a:t>.</a:t>
            </a:r>
            <a:endParaRPr b="1" sz="3600">
              <a:solidFill>
                <a:srgbClr val="2B3E85"/>
              </a:solidFill>
              <a:latin typeface="Raleway"/>
              <a:ea typeface="Raleway"/>
              <a:cs typeface="Raleway"/>
              <a:sym typeface="Raleway"/>
            </a:endParaRPr>
          </a:p>
          <a:p>
            <a:pPr indent="0" lvl="0" marL="457200" marR="0" rtl="0" algn="l">
              <a:lnSpc>
                <a:spcPct val="90000"/>
              </a:lnSpc>
              <a:spcBef>
                <a:spcPts val="900"/>
              </a:spcBef>
              <a:spcAft>
                <a:spcPts val="0"/>
              </a:spcAft>
              <a:buClr>
                <a:srgbClr val="000000"/>
              </a:buClr>
              <a:buSzPts val="4400"/>
              <a:buFont typeface="Arial"/>
              <a:buNone/>
            </a:pPr>
            <a:r>
              <a:rPr b="1" lang="lv-LV" sz="4200">
                <a:solidFill>
                  <a:srgbClr val="FFFFFF"/>
                </a:solidFill>
                <a:latin typeface="Raleway"/>
                <a:ea typeface="Raleway"/>
                <a:cs typeface="Raleway"/>
                <a:sym typeface="Raleway"/>
              </a:rPr>
              <a:t>Setting Up the Environment</a:t>
            </a:r>
            <a:endParaRPr b="1" sz="4200">
              <a:solidFill>
                <a:srgbClr val="FFFFFF"/>
              </a:solidFill>
              <a:latin typeface="Raleway"/>
              <a:ea typeface="Raleway"/>
              <a:cs typeface="Raleway"/>
              <a:sym typeface="Raleway"/>
            </a:endParaRPr>
          </a:p>
          <a:p>
            <a:pPr indent="0" lvl="0" marL="457200" marR="0" rtl="0" algn="l">
              <a:lnSpc>
                <a:spcPct val="90000"/>
              </a:lnSpc>
              <a:spcBef>
                <a:spcPts val="900"/>
              </a:spcBef>
              <a:spcAft>
                <a:spcPts val="0"/>
              </a:spcAft>
              <a:buClr>
                <a:srgbClr val="000000"/>
              </a:buClr>
              <a:buSzPts val="4400"/>
              <a:buFont typeface="Arial"/>
              <a:buNone/>
            </a:pPr>
            <a:r>
              <a:t/>
            </a:r>
            <a:endParaRPr b="1" sz="4200">
              <a:solidFill>
                <a:srgbClr val="FFFFFF"/>
              </a:solidFill>
              <a:latin typeface="Raleway"/>
              <a:ea typeface="Raleway"/>
              <a:cs typeface="Raleway"/>
              <a:sym typeface="Raleway"/>
            </a:endParaRPr>
          </a:p>
          <a:p>
            <a:pPr indent="0" lvl="0" marL="457200" marR="0" rtl="0" algn="l">
              <a:lnSpc>
                <a:spcPct val="90000"/>
              </a:lnSpc>
              <a:spcBef>
                <a:spcPts val="900"/>
              </a:spcBef>
              <a:spcAft>
                <a:spcPts val="0"/>
              </a:spcAft>
              <a:buClr>
                <a:srgbClr val="000000"/>
              </a:buClr>
              <a:buSzPts val="4400"/>
              <a:buFont typeface="Arial"/>
              <a:buNone/>
            </a:pPr>
            <a:r>
              <a:t/>
            </a:r>
            <a:endParaRPr b="1" sz="4200">
              <a:solidFill>
                <a:srgbClr val="FFFFFF"/>
              </a:solidFill>
              <a:latin typeface="Raleway"/>
              <a:ea typeface="Raleway"/>
              <a:cs typeface="Raleway"/>
              <a:sym typeface="Raleway"/>
            </a:endParaRPr>
          </a:p>
          <a:p>
            <a:pPr indent="0" lvl="0" marL="457200" marR="0" rtl="0" algn="l">
              <a:lnSpc>
                <a:spcPct val="90000"/>
              </a:lnSpc>
              <a:spcBef>
                <a:spcPts val="900"/>
              </a:spcBef>
              <a:spcAft>
                <a:spcPts val="0"/>
              </a:spcAft>
              <a:buClr>
                <a:srgbClr val="000000"/>
              </a:buClr>
              <a:buSzPts val="4400"/>
              <a:buFont typeface="Arial"/>
              <a:buNone/>
            </a:pPr>
            <a:r>
              <a:t/>
            </a:r>
            <a:endParaRPr b="1" sz="4200">
              <a:solidFill>
                <a:srgbClr val="FFFFFF"/>
              </a:solidFill>
              <a:latin typeface="Raleway"/>
              <a:ea typeface="Raleway"/>
              <a:cs typeface="Raleway"/>
              <a:sym typeface="Raleway"/>
            </a:endParaRPr>
          </a:p>
          <a:p>
            <a:pPr indent="0" lvl="0" marL="457200" marR="0" rtl="0" algn="l">
              <a:lnSpc>
                <a:spcPct val="90000"/>
              </a:lnSpc>
              <a:spcBef>
                <a:spcPts val="900"/>
              </a:spcBef>
              <a:spcAft>
                <a:spcPts val="0"/>
              </a:spcAft>
              <a:buClr>
                <a:srgbClr val="000000"/>
              </a:buClr>
              <a:buSzPts val="4400"/>
              <a:buFont typeface="Arial"/>
              <a:buNone/>
            </a:pPr>
            <a:r>
              <a:t/>
            </a:r>
            <a:endParaRPr b="1" sz="4200">
              <a:solidFill>
                <a:srgbClr val="FFFFFF"/>
              </a:solidFill>
              <a:latin typeface="Raleway"/>
              <a:ea typeface="Raleway"/>
              <a:cs typeface="Raleway"/>
              <a:sym typeface="Raleway"/>
            </a:endParaRPr>
          </a:p>
        </p:txBody>
      </p:sp>
      <p:pic>
        <p:nvPicPr>
          <p:cNvPr id="421" name="Google Shape;421;g2523351e7b7_0_106"/>
          <p:cNvPicPr preferRelativeResize="0"/>
          <p:nvPr/>
        </p:nvPicPr>
        <p:blipFill rotWithShape="1">
          <a:blip r:embed="rId4">
            <a:alphaModFix/>
          </a:blip>
          <a:srcRect b="0" l="0" r="0" t="0"/>
          <a:stretch/>
        </p:blipFill>
        <p:spPr>
          <a:xfrm>
            <a:off x="6711450" y="135150"/>
            <a:ext cx="1605250" cy="908575"/>
          </a:xfrm>
          <a:prstGeom prst="rect">
            <a:avLst/>
          </a:prstGeom>
          <a:noFill/>
          <a:ln>
            <a:noFill/>
          </a:ln>
        </p:spPr>
      </p:pic>
      <p:pic>
        <p:nvPicPr>
          <p:cNvPr id="422" name="Google Shape;422;g2523351e7b7_0_106"/>
          <p:cNvPicPr preferRelativeResize="0"/>
          <p:nvPr/>
        </p:nvPicPr>
        <p:blipFill rotWithShape="1">
          <a:blip r:embed="rId5">
            <a:alphaModFix/>
          </a:blip>
          <a:srcRect b="0" l="0" r="0" t="0"/>
          <a:stretch/>
        </p:blipFill>
        <p:spPr>
          <a:xfrm>
            <a:off x="772175" y="311600"/>
            <a:ext cx="1569475" cy="555675"/>
          </a:xfrm>
          <a:prstGeom prst="rect">
            <a:avLst/>
          </a:prstGeom>
          <a:noFill/>
          <a:ln>
            <a:noFill/>
          </a:ln>
        </p:spPr>
      </p:pic>
      <p:pic>
        <p:nvPicPr>
          <p:cNvPr id="423" name="Google Shape;423;g2523351e7b7_0_106"/>
          <p:cNvPicPr preferRelativeResize="0"/>
          <p:nvPr/>
        </p:nvPicPr>
        <p:blipFill rotWithShape="1">
          <a:blip r:embed="rId6">
            <a:alphaModFix/>
          </a:blip>
          <a:srcRect b="0" l="0" r="29378" t="-989"/>
          <a:stretch/>
        </p:blipFill>
        <p:spPr>
          <a:xfrm rot="5400000">
            <a:off x="5699050" y="1780750"/>
            <a:ext cx="1506725" cy="5194375"/>
          </a:xfrm>
          <a:prstGeom prst="rect">
            <a:avLst/>
          </a:prstGeom>
          <a:noFill/>
          <a:ln>
            <a:noFill/>
          </a:ln>
        </p:spPr>
      </p:pic>
      <p:pic>
        <p:nvPicPr>
          <p:cNvPr id="424" name="Google Shape;424;g2523351e7b7_0_106"/>
          <p:cNvPicPr preferRelativeResize="0"/>
          <p:nvPr/>
        </p:nvPicPr>
        <p:blipFill rotWithShape="1">
          <a:blip r:embed="rId6">
            <a:alphaModFix/>
          </a:blip>
          <a:srcRect b="0" l="17409" r="0" t="10873"/>
          <a:stretch/>
        </p:blipFill>
        <p:spPr>
          <a:xfrm rot="-5400000">
            <a:off x="1411237" y="1970363"/>
            <a:ext cx="1761900" cy="4584374"/>
          </a:xfrm>
          <a:prstGeom prst="rect">
            <a:avLst/>
          </a:prstGeom>
          <a:noFill/>
          <a:ln>
            <a:noFill/>
          </a:ln>
        </p:spPr>
      </p:pic>
      <p:pic>
        <p:nvPicPr>
          <p:cNvPr id="425" name="Google Shape;425;g2523351e7b7_0_106"/>
          <p:cNvPicPr preferRelativeResize="0"/>
          <p:nvPr/>
        </p:nvPicPr>
        <p:blipFill rotWithShape="1">
          <a:blip r:embed="rId7">
            <a:alphaModFix/>
          </a:blip>
          <a:srcRect b="2075" l="0" r="22964" t="0"/>
          <a:stretch/>
        </p:blipFill>
        <p:spPr>
          <a:xfrm>
            <a:off x="6855425" y="3047100"/>
            <a:ext cx="2288573" cy="2096400"/>
          </a:xfrm>
          <a:prstGeom prst="rect">
            <a:avLst/>
          </a:prstGeom>
          <a:noFill/>
          <a:ln>
            <a:noFill/>
          </a:ln>
          <a:effectLst>
            <a:outerShdw blurRad="314325" rotWithShape="0" algn="bl" dir="5940000" dist="38100">
              <a:srgbClr val="000000">
                <a:alpha val="4941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53"/>
          <p:cNvSpPr txBox="1"/>
          <p:nvPr>
            <p:ph type="title"/>
          </p:nvPr>
        </p:nvSpPr>
        <p:spPr>
          <a:xfrm>
            <a:off x="311700" y="98437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pic>
        <p:nvPicPr>
          <p:cNvPr id="69" name="Google Shape;69;p53"/>
          <p:cNvPicPr preferRelativeResize="0"/>
          <p:nvPr/>
        </p:nvPicPr>
        <p:blipFill rotWithShape="1">
          <a:blip r:embed="rId3">
            <a:alphaModFix/>
          </a:blip>
          <a:srcRect b="0" l="0" r="0" t="0"/>
          <a:stretch/>
        </p:blipFill>
        <p:spPr>
          <a:xfrm>
            <a:off x="0" y="0"/>
            <a:ext cx="9144001" cy="1630400"/>
          </a:xfrm>
          <a:prstGeom prst="rect">
            <a:avLst/>
          </a:prstGeom>
          <a:noFill/>
          <a:ln>
            <a:noFill/>
          </a:ln>
        </p:spPr>
      </p:pic>
      <p:sp>
        <p:nvSpPr>
          <p:cNvPr id="70" name="Google Shape;70;p53"/>
          <p:cNvSpPr txBox="1"/>
          <p:nvPr/>
        </p:nvSpPr>
        <p:spPr>
          <a:xfrm>
            <a:off x="473575" y="920825"/>
            <a:ext cx="7898400" cy="70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i="0" lang="lv-LV" sz="3300" u="none" cap="none" strike="noStrike">
                <a:solidFill>
                  <a:srgbClr val="FFFFFF"/>
                </a:solidFill>
                <a:latin typeface="Raleway"/>
                <a:ea typeface="Raleway"/>
                <a:cs typeface="Raleway"/>
                <a:sym typeface="Raleway"/>
              </a:rPr>
              <a:t>You are welcomed!</a:t>
            </a:r>
            <a:endParaRPr b="1" i="0" sz="3300" u="none" cap="none" strike="noStrike">
              <a:solidFill>
                <a:srgbClr val="FFFFFF"/>
              </a:solidFill>
              <a:latin typeface="Raleway"/>
              <a:ea typeface="Raleway"/>
              <a:cs typeface="Raleway"/>
              <a:sym typeface="Raleway"/>
            </a:endParaRPr>
          </a:p>
        </p:txBody>
      </p:sp>
      <p:sp>
        <p:nvSpPr>
          <p:cNvPr id="71" name="Google Shape;71;p53"/>
          <p:cNvSpPr txBox="1"/>
          <p:nvPr/>
        </p:nvSpPr>
        <p:spPr>
          <a:xfrm>
            <a:off x="311700" y="1775600"/>
            <a:ext cx="8312100" cy="2858400"/>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None/>
            </a:pPr>
            <a:r>
              <a:rPr b="1" i="0" lang="lv-LV" sz="1800" u="none" cap="none" strike="noStrike">
                <a:solidFill>
                  <a:srgbClr val="6689BA"/>
                </a:solidFill>
                <a:latin typeface="Raleway"/>
                <a:ea typeface="Raleway"/>
                <a:cs typeface="Raleway"/>
                <a:sym typeface="Raleway"/>
              </a:rPr>
              <a:t>We are excited to introduce you to the “Recognize and Act” board game, </a:t>
            </a:r>
            <a:br>
              <a:rPr b="0" i="0" lang="lv-LV" sz="1800" u="none" cap="none" strike="noStrike">
                <a:solidFill>
                  <a:srgbClr val="000000"/>
                </a:solidFill>
                <a:latin typeface="Raleway"/>
                <a:ea typeface="Raleway"/>
                <a:cs typeface="Raleway"/>
                <a:sym typeface="Raleway"/>
              </a:rPr>
            </a:br>
            <a:r>
              <a:rPr b="0" i="0" lang="lv-LV" sz="1500" u="none" cap="none" strike="noStrike">
                <a:solidFill>
                  <a:srgbClr val="000000"/>
                </a:solidFill>
                <a:latin typeface="Raleway"/>
                <a:ea typeface="Raleway"/>
                <a:cs typeface="Raleway"/>
                <a:sym typeface="Raleway"/>
              </a:rPr>
              <a:t>an innovative, interactive tool designed specifically to address and combat occupational violence within the HORECA sector. This game integrates the principles of experiential learning and constructive methodology to facilitate an understanding of workplace violence, its causes, and effective prevention and management strategies.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None/>
            </a:pPr>
            <a:r>
              <a:t/>
            </a:r>
            <a:endParaRPr sz="1500">
              <a:latin typeface="Raleway"/>
              <a:ea typeface="Raleway"/>
              <a:cs typeface="Raleway"/>
              <a:sym typeface="Raleway"/>
            </a:endParaRPr>
          </a:p>
          <a:p>
            <a:pPr indent="0" lvl="0" marL="133350" marR="0" rtl="0" algn="l">
              <a:lnSpc>
                <a:spcPct val="115000"/>
              </a:lnSpc>
              <a:spcBef>
                <a:spcPts val="0"/>
              </a:spcBef>
              <a:spcAft>
                <a:spcPts val="0"/>
              </a:spcAft>
              <a:buNone/>
            </a:pPr>
            <a:r>
              <a:rPr b="1" i="0" lang="lv-LV" sz="1500" u="none" cap="none" strike="noStrike">
                <a:solidFill>
                  <a:srgbClr val="000000"/>
                </a:solidFill>
                <a:latin typeface="Raleway"/>
                <a:ea typeface="Raleway"/>
                <a:cs typeface="Raleway"/>
                <a:sym typeface="Raleway"/>
              </a:rPr>
              <a:t>The game emphasizes empathy and understanding from the perspective of all involved parties. </a:t>
            </a:r>
            <a:r>
              <a:rPr b="0" i="0" lang="lv-LV" sz="1500" u="none" cap="none" strike="noStrike">
                <a:solidFill>
                  <a:srgbClr val="000000"/>
                </a:solidFill>
                <a:latin typeface="Raleway"/>
                <a:ea typeface="Raleway"/>
                <a:cs typeface="Raleway"/>
                <a:sym typeface="Raleway"/>
              </a:rPr>
              <a:t>This holistic approach fosters a comprehensive understanding of the complexity </a:t>
            </a:r>
            <a:br>
              <a:rPr b="0" i="0" lang="lv-LV" sz="1500" u="none" cap="none" strike="noStrike">
                <a:solidFill>
                  <a:srgbClr val="000000"/>
                </a:solidFill>
                <a:latin typeface="Raleway"/>
                <a:ea typeface="Raleway"/>
                <a:cs typeface="Raleway"/>
                <a:sym typeface="Raleway"/>
              </a:rPr>
            </a:br>
            <a:r>
              <a:rPr b="0" i="0" lang="lv-LV" sz="1500" u="none" cap="none" strike="noStrike">
                <a:solidFill>
                  <a:srgbClr val="000000"/>
                </a:solidFill>
                <a:latin typeface="Raleway"/>
                <a:ea typeface="Raleway"/>
                <a:cs typeface="Raleway"/>
                <a:sym typeface="Raleway"/>
              </a:rPr>
              <a:t>of workplace violence, equipping you and the trainees with the necessary skills to recognize and respond effectively to such situations.</a:t>
            </a:r>
            <a:endParaRPr b="0" i="0" sz="1500" u="none" cap="none" strike="noStrike">
              <a:solidFill>
                <a:srgbClr val="000000"/>
              </a:solidFill>
              <a:latin typeface="Raleway"/>
              <a:ea typeface="Raleway"/>
              <a:cs typeface="Raleway"/>
              <a:sym typeface="Raleway"/>
            </a:endParaRPr>
          </a:p>
        </p:txBody>
      </p:sp>
      <p:pic>
        <p:nvPicPr>
          <p:cNvPr id="72" name="Google Shape;72;p53"/>
          <p:cNvPicPr preferRelativeResize="0"/>
          <p:nvPr/>
        </p:nvPicPr>
        <p:blipFill rotWithShape="1">
          <a:blip r:embed="rId4">
            <a:alphaModFix/>
          </a:blip>
          <a:srcRect b="0" l="0" r="13073" t="26291"/>
          <a:stretch/>
        </p:blipFill>
        <p:spPr>
          <a:xfrm>
            <a:off x="5118250" y="0"/>
            <a:ext cx="4025749" cy="1412375"/>
          </a:xfrm>
          <a:prstGeom prst="rect">
            <a:avLst/>
          </a:prstGeom>
          <a:noFill/>
          <a:ln>
            <a:noFill/>
          </a:ln>
        </p:spPr>
      </p:pic>
      <p:pic>
        <p:nvPicPr>
          <p:cNvPr id="73" name="Google Shape;73;p53"/>
          <p:cNvPicPr preferRelativeResize="0"/>
          <p:nvPr/>
        </p:nvPicPr>
        <p:blipFill rotWithShape="1">
          <a:blip r:embed="rId5">
            <a:alphaModFix/>
          </a:blip>
          <a:srcRect b="-13379" l="-7501" r="12300" t="-20417"/>
          <a:stretch/>
        </p:blipFill>
        <p:spPr>
          <a:xfrm>
            <a:off x="7749600" y="651175"/>
            <a:ext cx="1394401" cy="1412351"/>
          </a:xfrm>
          <a:prstGeom prst="rect">
            <a:avLst/>
          </a:prstGeom>
          <a:noFill/>
          <a:ln>
            <a:noFill/>
          </a:ln>
          <a:effectLst>
            <a:outerShdw blurRad="314325" rotWithShape="0" algn="bl" dir="5940000" dist="38100">
              <a:srgbClr val="000000">
                <a:alpha val="49411"/>
              </a:srgbClr>
            </a:outerShdw>
          </a:effectLst>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6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pic>
        <p:nvPicPr>
          <p:cNvPr id="431" name="Google Shape;431;p65"/>
          <p:cNvPicPr preferRelativeResize="0"/>
          <p:nvPr/>
        </p:nvPicPr>
        <p:blipFill rotWithShape="1">
          <a:blip r:embed="rId3">
            <a:alphaModFix/>
          </a:blip>
          <a:srcRect b="0" l="0" r="0" t="0"/>
          <a:stretch/>
        </p:blipFill>
        <p:spPr>
          <a:xfrm>
            <a:off x="0" y="0"/>
            <a:ext cx="9144001" cy="1630400"/>
          </a:xfrm>
          <a:prstGeom prst="rect">
            <a:avLst/>
          </a:prstGeom>
          <a:noFill/>
          <a:ln>
            <a:noFill/>
          </a:ln>
        </p:spPr>
      </p:pic>
      <p:sp>
        <p:nvSpPr>
          <p:cNvPr id="432" name="Google Shape;432;p65"/>
          <p:cNvSpPr txBox="1"/>
          <p:nvPr/>
        </p:nvSpPr>
        <p:spPr>
          <a:xfrm>
            <a:off x="999775" y="984375"/>
            <a:ext cx="7777200" cy="64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i="0" lang="lv-LV" sz="2800" u="none" cap="none" strike="noStrike">
                <a:solidFill>
                  <a:srgbClr val="FFFFFF"/>
                </a:solidFill>
                <a:latin typeface="Raleway"/>
                <a:ea typeface="Raleway"/>
                <a:cs typeface="Raleway"/>
                <a:sym typeface="Raleway"/>
              </a:rPr>
              <a:t>Setting Up the Environment</a:t>
            </a:r>
            <a:endParaRPr b="1" i="0" sz="2800" u="none" cap="none" strike="noStrike">
              <a:solidFill>
                <a:srgbClr val="FFFFFF"/>
              </a:solidFill>
              <a:latin typeface="Raleway"/>
              <a:ea typeface="Raleway"/>
              <a:cs typeface="Raleway"/>
              <a:sym typeface="Raleway"/>
            </a:endParaRPr>
          </a:p>
        </p:txBody>
      </p:sp>
      <p:sp>
        <p:nvSpPr>
          <p:cNvPr id="433" name="Google Shape;433;p65"/>
          <p:cNvSpPr txBox="1"/>
          <p:nvPr/>
        </p:nvSpPr>
        <p:spPr>
          <a:xfrm>
            <a:off x="855075" y="1775125"/>
            <a:ext cx="6787800" cy="2274300"/>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None/>
            </a:pPr>
            <a:r>
              <a:rPr b="0" i="0" lang="lv-LV" sz="1500" u="none" cap="none" strike="noStrike">
                <a:solidFill>
                  <a:srgbClr val="000000"/>
                </a:solidFill>
                <a:latin typeface="Raleway"/>
                <a:ea typeface="Raleway"/>
                <a:cs typeface="Raleway"/>
                <a:sym typeface="Raleway"/>
              </a:rPr>
              <a:t>Whether the game will be played in-person or digitally, </a:t>
            </a:r>
            <a:br>
              <a:rPr b="0" i="0" lang="lv-LV" sz="1500" u="none" cap="none" strike="noStrike">
                <a:solidFill>
                  <a:srgbClr val="000000"/>
                </a:solidFill>
                <a:latin typeface="Raleway"/>
                <a:ea typeface="Raleway"/>
                <a:cs typeface="Raleway"/>
                <a:sym typeface="Raleway"/>
              </a:rPr>
            </a:br>
            <a:r>
              <a:rPr b="1" i="0" lang="lv-LV" sz="1500" u="none" cap="none" strike="noStrike">
                <a:solidFill>
                  <a:srgbClr val="000000"/>
                </a:solidFill>
                <a:latin typeface="Raleway"/>
                <a:ea typeface="Raleway"/>
                <a:cs typeface="Raleway"/>
                <a:sym typeface="Raleway"/>
              </a:rPr>
              <a:t>ensure the environment is set up adequately for the training. </a:t>
            </a:r>
            <a:endParaRPr b="1"/>
          </a:p>
          <a:p>
            <a:pPr indent="0" lvl="0" marL="133350" marR="0" rtl="0" algn="l">
              <a:lnSpc>
                <a:spcPct val="115000"/>
              </a:lnSpc>
              <a:spcBef>
                <a:spcPts val="0"/>
              </a:spcBef>
              <a:spcAft>
                <a:spcPts val="0"/>
              </a:spcAft>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None/>
            </a:pPr>
            <a:r>
              <a:rPr b="0" i="0" lang="lv-LV" sz="1500" u="none" cap="none" strike="noStrike">
                <a:solidFill>
                  <a:srgbClr val="000000"/>
                </a:solidFill>
                <a:latin typeface="Raleway"/>
                <a:ea typeface="Raleway"/>
                <a:cs typeface="Raleway"/>
                <a:sym typeface="Raleway"/>
              </a:rPr>
              <a:t>For in-person sessions, arrange the physical space to accommodate </a:t>
            </a:r>
            <a:br>
              <a:rPr b="0" i="0" lang="lv-LV" sz="1500" u="none" cap="none" strike="noStrike">
                <a:solidFill>
                  <a:srgbClr val="000000"/>
                </a:solidFill>
                <a:latin typeface="Raleway"/>
                <a:ea typeface="Raleway"/>
                <a:cs typeface="Raleway"/>
                <a:sym typeface="Raleway"/>
              </a:rPr>
            </a:br>
            <a:r>
              <a:rPr b="0" i="0" lang="lv-LV" sz="1500" u="none" cap="none" strike="noStrike">
                <a:solidFill>
                  <a:srgbClr val="000000"/>
                </a:solidFill>
                <a:latin typeface="Raleway"/>
                <a:ea typeface="Raleway"/>
                <a:cs typeface="Raleway"/>
                <a:sym typeface="Raleway"/>
              </a:rPr>
              <a:t>the participants comfortably and allow easy movement. </a:t>
            </a:r>
            <a:endParaRPr/>
          </a:p>
          <a:p>
            <a:pPr indent="0" lvl="0" marL="133350" marR="0" rtl="0" algn="l">
              <a:lnSpc>
                <a:spcPct val="115000"/>
              </a:lnSpc>
              <a:spcBef>
                <a:spcPts val="0"/>
              </a:spcBef>
              <a:spcAft>
                <a:spcPts val="0"/>
              </a:spcAft>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None/>
            </a:pPr>
            <a:r>
              <a:rPr b="0" i="0" lang="lv-LV" sz="1500" u="none" cap="none" strike="noStrike">
                <a:solidFill>
                  <a:srgbClr val="000000"/>
                </a:solidFill>
                <a:latin typeface="Raleway"/>
                <a:ea typeface="Raleway"/>
                <a:cs typeface="Raleway"/>
                <a:sym typeface="Raleway"/>
              </a:rPr>
              <a:t>For the hybrid and digital sessions, familiarize yourself </a:t>
            </a:r>
            <a:br>
              <a:rPr b="0" i="0" lang="lv-LV" sz="1500" u="none" cap="none" strike="noStrike">
                <a:solidFill>
                  <a:srgbClr val="000000"/>
                </a:solidFill>
                <a:latin typeface="Raleway"/>
                <a:ea typeface="Raleway"/>
                <a:cs typeface="Raleway"/>
                <a:sym typeface="Raleway"/>
              </a:rPr>
            </a:br>
            <a:r>
              <a:rPr b="0" i="0" lang="lv-LV" sz="1500" u="none" cap="none" strike="noStrike">
                <a:solidFill>
                  <a:srgbClr val="000000"/>
                </a:solidFill>
                <a:latin typeface="Raleway"/>
                <a:ea typeface="Raleway"/>
                <a:cs typeface="Raleway"/>
                <a:sym typeface="Raleway"/>
              </a:rPr>
              <a:t>with the platform to ensure a smooth experience for all participants.</a:t>
            </a:r>
            <a:endParaRPr b="0" i="0" sz="1500" u="none" cap="none" strike="noStrike">
              <a:solidFill>
                <a:srgbClr val="000000"/>
              </a:solidFill>
              <a:latin typeface="Raleway"/>
              <a:ea typeface="Raleway"/>
              <a:cs typeface="Raleway"/>
              <a:sym typeface="Raleway"/>
            </a:endParaRPr>
          </a:p>
        </p:txBody>
      </p:sp>
      <p:pic>
        <p:nvPicPr>
          <p:cNvPr id="434" name="Google Shape;434;p65"/>
          <p:cNvPicPr preferRelativeResize="0"/>
          <p:nvPr/>
        </p:nvPicPr>
        <p:blipFill rotWithShape="1">
          <a:blip r:embed="rId4">
            <a:alphaModFix/>
          </a:blip>
          <a:srcRect b="0" l="0" r="0" t="21017"/>
          <a:stretch/>
        </p:blipFill>
        <p:spPr>
          <a:xfrm>
            <a:off x="5805346" y="0"/>
            <a:ext cx="3338654" cy="1091050"/>
          </a:xfrm>
          <a:prstGeom prst="rect">
            <a:avLst/>
          </a:prstGeom>
          <a:noFill/>
          <a:ln>
            <a:noFill/>
          </a:ln>
        </p:spPr>
      </p:pic>
      <p:grpSp>
        <p:nvGrpSpPr>
          <p:cNvPr id="435" name="Google Shape;435;p65"/>
          <p:cNvGrpSpPr/>
          <p:nvPr/>
        </p:nvGrpSpPr>
        <p:grpSpPr>
          <a:xfrm>
            <a:off x="683101" y="1888351"/>
            <a:ext cx="290375" cy="321600"/>
            <a:chOff x="534501" y="3018201"/>
            <a:chExt cx="290375" cy="321600"/>
          </a:xfrm>
        </p:grpSpPr>
        <p:sp>
          <p:nvSpPr>
            <p:cNvPr id="436" name="Google Shape;436;p65"/>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65"/>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pic>
        <p:nvPicPr>
          <p:cNvPr id="442" name="Google Shape;442;g2523351e7b7_0_120"/>
          <p:cNvPicPr preferRelativeResize="0"/>
          <p:nvPr/>
        </p:nvPicPr>
        <p:blipFill rotWithShape="1">
          <a:blip r:embed="rId3">
            <a:alphaModFix/>
          </a:blip>
          <a:srcRect b="0" l="0" r="10594" t="0"/>
          <a:stretch/>
        </p:blipFill>
        <p:spPr>
          <a:xfrm>
            <a:off x="0" y="1152600"/>
            <a:ext cx="9144003" cy="3990900"/>
          </a:xfrm>
          <a:prstGeom prst="rect">
            <a:avLst/>
          </a:prstGeom>
          <a:noFill/>
          <a:ln>
            <a:noFill/>
          </a:ln>
        </p:spPr>
      </p:pic>
      <p:sp>
        <p:nvSpPr>
          <p:cNvPr id="443" name="Google Shape;443;g2523351e7b7_0_120"/>
          <p:cNvSpPr txBox="1"/>
          <p:nvPr/>
        </p:nvSpPr>
        <p:spPr>
          <a:xfrm>
            <a:off x="827250" y="1525950"/>
            <a:ext cx="7241400" cy="1989600"/>
          </a:xfrm>
          <a:prstGeom prst="rect">
            <a:avLst/>
          </a:prstGeom>
          <a:noFill/>
          <a:ln>
            <a:noFill/>
          </a:ln>
        </p:spPr>
        <p:txBody>
          <a:bodyPr anchorCtr="0" anchor="t" bIns="91425" lIns="91425" spcFirstLastPara="1" rIns="91425" wrap="square" tIns="91425">
            <a:noAutofit/>
          </a:bodyPr>
          <a:lstStyle/>
          <a:p>
            <a:pPr indent="0" lvl="0" marL="457200" marR="0" rtl="0" algn="l">
              <a:lnSpc>
                <a:spcPct val="90000"/>
              </a:lnSpc>
              <a:spcBef>
                <a:spcPts val="0"/>
              </a:spcBef>
              <a:spcAft>
                <a:spcPts val="0"/>
              </a:spcAft>
              <a:buClr>
                <a:srgbClr val="000000"/>
              </a:buClr>
              <a:buSzPts val="4400"/>
              <a:buFont typeface="Arial"/>
              <a:buNone/>
            </a:pPr>
            <a:r>
              <a:rPr b="1" lang="lv-LV" sz="3600">
                <a:solidFill>
                  <a:srgbClr val="2B3E85"/>
                </a:solidFill>
                <a:latin typeface="Raleway"/>
                <a:ea typeface="Raleway"/>
                <a:cs typeface="Raleway"/>
                <a:sym typeface="Raleway"/>
              </a:rPr>
              <a:t>4</a:t>
            </a:r>
            <a:r>
              <a:rPr b="1" lang="lv-LV" sz="3600">
                <a:solidFill>
                  <a:srgbClr val="2B3E85"/>
                </a:solidFill>
                <a:latin typeface="Raleway"/>
                <a:ea typeface="Raleway"/>
                <a:cs typeface="Raleway"/>
                <a:sym typeface="Raleway"/>
              </a:rPr>
              <a:t>.</a:t>
            </a:r>
            <a:endParaRPr b="1" sz="3600">
              <a:solidFill>
                <a:srgbClr val="2B3E85"/>
              </a:solidFill>
              <a:latin typeface="Raleway"/>
              <a:ea typeface="Raleway"/>
              <a:cs typeface="Raleway"/>
              <a:sym typeface="Raleway"/>
            </a:endParaRPr>
          </a:p>
          <a:p>
            <a:pPr indent="0" lvl="0" marL="457200" marR="0" rtl="0" algn="l">
              <a:lnSpc>
                <a:spcPct val="90000"/>
              </a:lnSpc>
              <a:spcBef>
                <a:spcPts val="900"/>
              </a:spcBef>
              <a:spcAft>
                <a:spcPts val="0"/>
              </a:spcAft>
              <a:buClr>
                <a:srgbClr val="000000"/>
              </a:buClr>
              <a:buSzPts val="4400"/>
              <a:buFont typeface="Arial"/>
              <a:buNone/>
            </a:pPr>
            <a:r>
              <a:rPr b="1" lang="lv-LV" sz="4200">
                <a:solidFill>
                  <a:srgbClr val="FFFFFF"/>
                </a:solidFill>
                <a:latin typeface="Raleway"/>
                <a:ea typeface="Raleway"/>
                <a:cs typeface="Raleway"/>
                <a:sym typeface="Raleway"/>
              </a:rPr>
              <a:t>Planning for Discussion and Feedback</a:t>
            </a:r>
            <a:endParaRPr b="1" sz="4200">
              <a:solidFill>
                <a:srgbClr val="FFFFFF"/>
              </a:solidFill>
              <a:latin typeface="Raleway"/>
              <a:ea typeface="Raleway"/>
              <a:cs typeface="Raleway"/>
              <a:sym typeface="Raleway"/>
            </a:endParaRPr>
          </a:p>
          <a:p>
            <a:pPr indent="0" lvl="0" marL="457200" marR="0" rtl="0" algn="l">
              <a:lnSpc>
                <a:spcPct val="90000"/>
              </a:lnSpc>
              <a:spcBef>
                <a:spcPts val="900"/>
              </a:spcBef>
              <a:spcAft>
                <a:spcPts val="0"/>
              </a:spcAft>
              <a:buClr>
                <a:srgbClr val="000000"/>
              </a:buClr>
              <a:buSzPts val="4400"/>
              <a:buFont typeface="Arial"/>
              <a:buNone/>
            </a:pPr>
            <a:r>
              <a:t/>
            </a:r>
            <a:endParaRPr b="1" sz="4200">
              <a:solidFill>
                <a:srgbClr val="FFFFFF"/>
              </a:solidFill>
              <a:latin typeface="Raleway"/>
              <a:ea typeface="Raleway"/>
              <a:cs typeface="Raleway"/>
              <a:sym typeface="Raleway"/>
            </a:endParaRPr>
          </a:p>
          <a:p>
            <a:pPr indent="0" lvl="0" marL="457200" marR="0" rtl="0" algn="l">
              <a:lnSpc>
                <a:spcPct val="90000"/>
              </a:lnSpc>
              <a:spcBef>
                <a:spcPts val="900"/>
              </a:spcBef>
              <a:spcAft>
                <a:spcPts val="0"/>
              </a:spcAft>
              <a:buClr>
                <a:srgbClr val="000000"/>
              </a:buClr>
              <a:buSzPts val="4400"/>
              <a:buFont typeface="Arial"/>
              <a:buNone/>
            </a:pPr>
            <a:r>
              <a:t/>
            </a:r>
            <a:endParaRPr b="1" sz="4200">
              <a:solidFill>
                <a:srgbClr val="FFFFFF"/>
              </a:solidFill>
              <a:latin typeface="Raleway"/>
              <a:ea typeface="Raleway"/>
              <a:cs typeface="Raleway"/>
              <a:sym typeface="Raleway"/>
            </a:endParaRPr>
          </a:p>
          <a:p>
            <a:pPr indent="0" lvl="0" marL="457200" marR="0" rtl="0" algn="l">
              <a:lnSpc>
                <a:spcPct val="90000"/>
              </a:lnSpc>
              <a:spcBef>
                <a:spcPts val="900"/>
              </a:spcBef>
              <a:spcAft>
                <a:spcPts val="0"/>
              </a:spcAft>
              <a:buClr>
                <a:srgbClr val="000000"/>
              </a:buClr>
              <a:buSzPts val="4400"/>
              <a:buFont typeface="Arial"/>
              <a:buNone/>
            </a:pPr>
            <a:r>
              <a:t/>
            </a:r>
            <a:endParaRPr b="1" sz="4200">
              <a:solidFill>
                <a:srgbClr val="FFFFFF"/>
              </a:solidFill>
              <a:latin typeface="Raleway"/>
              <a:ea typeface="Raleway"/>
              <a:cs typeface="Raleway"/>
              <a:sym typeface="Raleway"/>
            </a:endParaRPr>
          </a:p>
          <a:p>
            <a:pPr indent="0" lvl="0" marL="457200" marR="0" rtl="0" algn="l">
              <a:lnSpc>
                <a:spcPct val="90000"/>
              </a:lnSpc>
              <a:spcBef>
                <a:spcPts val="900"/>
              </a:spcBef>
              <a:spcAft>
                <a:spcPts val="0"/>
              </a:spcAft>
              <a:buClr>
                <a:srgbClr val="000000"/>
              </a:buClr>
              <a:buSzPts val="4400"/>
              <a:buFont typeface="Arial"/>
              <a:buNone/>
            </a:pPr>
            <a:r>
              <a:t/>
            </a:r>
            <a:endParaRPr b="1" sz="4200">
              <a:solidFill>
                <a:srgbClr val="FFFFFF"/>
              </a:solidFill>
              <a:latin typeface="Raleway"/>
              <a:ea typeface="Raleway"/>
              <a:cs typeface="Raleway"/>
              <a:sym typeface="Raleway"/>
            </a:endParaRPr>
          </a:p>
        </p:txBody>
      </p:sp>
      <p:pic>
        <p:nvPicPr>
          <p:cNvPr id="444" name="Google Shape;444;g2523351e7b7_0_120"/>
          <p:cNvPicPr preferRelativeResize="0"/>
          <p:nvPr/>
        </p:nvPicPr>
        <p:blipFill rotWithShape="1">
          <a:blip r:embed="rId4">
            <a:alphaModFix/>
          </a:blip>
          <a:srcRect b="0" l="0" r="0" t="0"/>
          <a:stretch/>
        </p:blipFill>
        <p:spPr>
          <a:xfrm>
            <a:off x="6711450" y="135150"/>
            <a:ext cx="1605250" cy="908575"/>
          </a:xfrm>
          <a:prstGeom prst="rect">
            <a:avLst/>
          </a:prstGeom>
          <a:noFill/>
          <a:ln>
            <a:noFill/>
          </a:ln>
        </p:spPr>
      </p:pic>
      <p:pic>
        <p:nvPicPr>
          <p:cNvPr id="445" name="Google Shape;445;g2523351e7b7_0_120"/>
          <p:cNvPicPr preferRelativeResize="0"/>
          <p:nvPr/>
        </p:nvPicPr>
        <p:blipFill rotWithShape="1">
          <a:blip r:embed="rId5">
            <a:alphaModFix/>
          </a:blip>
          <a:srcRect b="0" l="0" r="0" t="0"/>
          <a:stretch/>
        </p:blipFill>
        <p:spPr>
          <a:xfrm>
            <a:off x="772175" y="311600"/>
            <a:ext cx="1569475" cy="555675"/>
          </a:xfrm>
          <a:prstGeom prst="rect">
            <a:avLst/>
          </a:prstGeom>
          <a:noFill/>
          <a:ln>
            <a:noFill/>
          </a:ln>
        </p:spPr>
      </p:pic>
      <p:pic>
        <p:nvPicPr>
          <p:cNvPr id="446" name="Google Shape;446;g2523351e7b7_0_120"/>
          <p:cNvPicPr preferRelativeResize="0"/>
          <p:nvPr/>
        </p:nvPicPr>
        <p:blipFill rotWithShape="1">
          <a:blip r:embed="rId6">
            <a:alphaModFix/>
          </a:blip>
          <a:srcRect b="0" l="0" r="29378" t="-989"/>
          <a:stretch/>
        </p:blipFill>
        <p:spPr>
          <a:xfrm rot="5400000">
            <a:off x="5699050" y="1780750"/>
            <a:ext cx="1506725" cy="5194375"/>
          </a:xfrm>
          <a:prstGeom prst="rect">
            <a:avLst/>
          </a:prstGeom>
          <a:noFill/>
          <a:ln>
            <a:noFill/>
          </a:ln>
        </p:spPr>
      </p:pic>
      <p:pic>
        <p:nvPicPr>
          <p:cNvPr id="447" name="Google Shape;447;g2523351e7b7_0_120"/>
          <p:cNvPicPr preferRelativeResize="0"/>
          <p:nvPr/>
        </p:nvPicPr>
        <p:blipFill rotWithShape="1">
          <a:blip r:embed="rId6">
            <a:alphaModFix/>
          </a:blip>
          <a:srcRect b="0" l="17409" r="0" t="10873"/>
          <a:stretch/>
        </p:blipFill>
        <p:spPr>
          <a:xfrm rot="-5400000">
            <a:off x="1411237" y="1970363"/>
            <a:ext cx="1761900" cy="4584374"/>
          </a:xfrm>
          <a:prstGeom prst="rect">
            <a:avLst/>
          </a:prstGeom>
          <a:noFill/>
          <a:ln>
            <a:noFill/>
          </a:ln>
        </p:spPr>
      </p:pic>
      <p:pic>
        <p:nvPicPr>
          <p:cNvPr id="448" name="Google Shape;448;g2523351e7b7_0_120"/>
          <p:cNvPicPr preferRelativeResize="0"/>
          <p:nvPr/>
        </p:nvPicPr>
        <p:blipFill rotWithShape="1">
          <a:blip r:embed="rId7">
            <a:alphaModFix/>
          </a:blip>
          <a:srcRect b="2075" l="0" r="22964" t="0"/>
          <a:stretch/>
        </p:blipFill>
        <p:spPr>
          <a:xfrm>
            <a:off x="6855425" y="3047100"/>
            <a:ext cx="2288573" cy="2096400"/>
          </a:xfrm>
          <a:prstGeom prst="rect">
            <a:avLst/>
          </a:prstGeom>
          <a:noFill/>
          <a:ln>
            <a:noFill/>
          </a:ln>
          <a:effectLst>
            <a:outerShdw blurRad="314325" rotWithShape="0" algn="bl" dir="5940000" dist="38100">
              <a:srgbClr val="000000">
                <a:alpha val="49410"/>
              </a:srgbClr>
            </a:outerShdw>
          </a:effectLst>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p67"/>
          <p:cNvSpPr txBox="1"/>
          <p:nvPr>
            <p:ph type="title"/>
          </p:nvPr>
        </p:nvSpPr>
        <p:spPr>
          <a:xfrm>
            <a:off x="548475" y="94490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pic>
        <p:nvPicPr>
          <p:cNvPr id="454" name="Google Shape;454;p67"/>
          <p:cNvPicPr preferRelativeResize="0"/>
          <p:nvPr/>
        </p:nvPicPr>
        <p:blipFill rotWithShape="1">
          <a:blip r:embed="rId3">
            <a:alphaModFix/>
          </a:blip>
          <a:srcRect b="0" l="0" r="0" t="0"/>
          <a:stretch/>
        </p:blipFill>
        <p:spPr>
          <a:xfrm>
            <a:off x="0" y="0"/>
            <a:ext cx="9144001" cy="1590925"/>
          </a:xfrm>
          <a:prstGeom prst="rect">
            <a:avLst/>
          </a:prstGeom>
          <a:noFill/>
          <a:ln>
            <a:noFill/>
          </a:ln>
        </p:spPr>
      </p:pic>
      <p:sp>
        <p:nvSpPr>
          <p:cNvPr id="455" name="Google Shape;455;p67"/>
          <p:cNvSpPr txBox="1"/>
          <p:nvPr/>
        </p:nvSpPr>
        <p:spPr>
          <a:xfrm>
            <a:off x="894525" y="944900"/>
            <a:ext cx="7790400" cy="64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i="0" lang="lv-LV" sz="2800" u="none" cap="none" strike="noStrike">
                <a:solidFill>
                  <a:srgbClr val="FFFFFF"/>
                </a:solidFill>
                <a:latin typeface="Raleway"/>
                <a:ea typeface="Raleway"/>
                <a:cs typeface="Raleway"/>
                <a:sym typeface="Raleway"/>
              </a:rPr>
              <a:t>Planning for Discussion and Feedback</a:t>
            </a:r>
            <a:endParaRPr/>
          </a:p>
          <a:p>
            <a:pPr indent="0" lvl="0" marL="0" marR="0" rtl="0" algn="l">
              <a:lnSpc>
                <a:spcPct val="100000"/>
              </a:lnSpc>
              <a:spcBef>
                <a:spcPts val="0"/>
              </a:spcBef>
              <a:spcAft>
                <a:spcPts val="0"/>
              </a:spcAft>
              <a:buNone/>
            </a:pPr>
            <a:br>
              <a:rPr b="0" i="0" lang="lv-LV" sz="3600" u="none" cap="none" strike="noStrike">
                <a:solidFill>
                  <a:srgbClr val="000000"/>
                </a:solidFill>
                <a:latin typeface="Arial"/>
                <a:ea typeface="Arial"/>
                <a:cs typeface="Arial"/>
                <a:sym typeface="Arial"/>
              </a:rPr>
            </a:br>
            <a:endParaRPr b="1" i="0" sz="2800" u="none" cap="none" strike="noStrike">
              <a:solidFill>
                <a:srgbClr val="FFFFFF"/>
              </a:solidFill>
              <a:latin typeface="Arial"/>
              <a:ea typeface="Arial"/>
              <a:cs typeface="Arial"/>
              <a:sym typeface="Arial"/>
            </a:endParaRPr>
          </a:p>
        </p:txBody>
      </p:sp>
      <p:sp>
        <p:nvSpPr>
          <p:cNvPr id="456" name="Google Shape;456;p67"/>
          <p:cNvSpPr txBox="1"/>
          <p:nvPr/>
        </p:nvSpPr>
        <p:spPr>
          <a:xfrm>
            <a:off x="762975" y="1748775"/>
            <a:ext cx="6906300" cy="2539800"/>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None/>
            </a:pPr>
            <a:r>
              <a:rPr b="1" i="0" lang="lv-LV" sz="1500" u="none" cap="none" strike="noStrike">
                <a:solidFill>
                  <a:srgbClr val="000000"/>
                </a:solidFill>
                <a:latin typeface="Raleway"/>
                <a:ea typeface="Raleway"/>
                <a:cs typeface="Raleway"/>
                <a:sym typeface="Raleway"/>
              </a:rPr>
              <a:t>Plan time for discussions and feedback within the training schedule.</a:t>
            </a:r>
            <a:r>
              <a:rPr b="0" i="0" lang="lv-LV" sz="1500" u="none" cap="none" strike="noStrike">
                <a:solidFill>
                  <a:srgbClr val="000000"/>
                </a:solidFill>
                <a:latin typeface="Raleway"/>
                <a:ea typeface="Raleway"/>
                <a:cs typeface="Raleway"/>
                <a:sym typeface="Raleway"/>
              </a:rPr>
              <a:t> These activities are essential components of the learning process. </a:t>
            </a:r>
            <a:br>
              <a:rPr b="0" i="0" lang="lv-LV" sz="1500" u="none" cap="none" strike="noStrike">
                <a:solidFill>
                  <a:srgbClr val="000000"/>
                </a:solidFill>
                <a:latin typeface="Raleway"/>
                <a:ea typeface="Raleway"/>
                <a:cs typeface="Raleway"/>
                <a:sym typeface="Raleway"/>
              </a:rPr>
            </a:br>
            <a:r>
              <a:rPr b="0" i="0" lang="lv-LV" sz="1500" u="none" cap="none" strike="noStrike">
                <a:solidFill>
                  <a:srgbClr val="000000"/>
                </a:solidFill>
                <a:latin typeface="Raleway"/>
                <a:ea typeface="Raleway"/>
                <a:cs typeface="Raleway"/>
                <a:sym typeface="Raleway"/>
              </a:rPr>
              <a:t>Prepare some guiding questions or prompts to facilitate these discussions, focusing on the game's learning objectives.</a:t>
            </a:r>
            <a:endParaRPr/>
          </a:p>
          <a:p>
            <a:pPr indent="0" lvl="0" marL="133350" marR="0" rtl="0" algn="l">
              <a:lnSpc>
                <a:spcPct val="115000"/>
              </a:lnSpc>
              <a:spcBef>
                <a:spcPts val="0"/>
              </a:spcBef>
              <a:spcAft>
                <a:spcPts val="0"/>
              </a:spcAft>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None/>
            </a:pPr>
            <a:r>
              <a:rPr b="0" i="0" lang="lv-LV" sz="1500" u="none" cap="none" strike="noStrike">
                <a:solidFill>
                  <a:srgbClr val="000000"/>
                </a:solidFill>
                <a:latin typeface="Raleway"/>
                <a:ea typeface="Raleway"/>
                <a:cs typeface="Raleway"/>
                <a:sym typeface="Raleway"/>
              </a:rPr>
              <a:t>Collecting feedback after the game can help evaluate its effectiveness, improve future iterations, and provide insights into participants' learning. You can collect the feedback not only about the content of the training, but for the game strategies as well</a:t>
            </a:r>
            <a:endParaRPr/>
          </a:p>
        </p:txBody>
      </p:sp>
      <p:pic>
        <p:nvPicPr>
          <p:cNvPr id="457" name="Google Shape;457;p67"/>
          <p:cNvPicPr preferRelativeResize="0"/>
          <p:nvPr/>
        </p:nvPicPr>
        <p:blipFill rotWithShape="1">
          <a:blip r:embed="rId4">
            <a:alphaModFix/>
          </a:blip>
          <a:srcRect b="0" l="0" r="0" t="21017"/>
          <a:stretch/>
        </p:blipFill>
        <p:spPr>
          <a:xfrm>
            <a:off x="6458975" y="0"/>
            <a:ext cx="2685026" cy="877450"/>
          </a:xfrm>
          <a:prstGeom prst="rect">
            <a:avLst/>
          </a:prstGeom>
          <a:noFill/>
          <a:ln>
            <a:noFill/>
          </a:ln>
        </p:spPr>
      </p:pic>
      <p:grpSp>
        <p:nvGrpSpPr>
          <p:cNvPr id="458" name="Google Shape;458;p67"/>
          <p:cNvGrpSpPr/>
          <p:nvPr/>
        </p:nvGrpSpPr>
        <p:grpSpPr>
          <a:xfrm>
            <a:off x="548476" y="1888363"/>
            <a:ext cx="290375" cy="321600"/>
            <a:chOff x="534501" y="3018201"/>
            <a:chExt cx="290375" cy="321600"/>
          </a:xfrm>
        </p:grpSpPr>
        <p:sp>
          <p:nvSpPr>
            <p:cNvPr id="459" name="Google Shape;459;p67"/>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67"/>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 name="Shape 464"/>
        <p:cNvGrpSpPr/>
        <p:nvPr/>
      </p:nvGrpSpPr>
      <p:grpSpPr>
        <a:xfrm>
          <a:off x="0" y="0"/>
          <a:ext cx="0" cy="0"/>
          <a:chOff x="0" y="0"/>
          <a:chExt cx="0" cy="0"/>
        </a:xfrm>
      </p:grpSpPr>
      <p:sp>
        <p:nvSpPr>
          <p:cNvPr id="465" name="Google Shape;465;p68"/>
          <p:cNvSpPr txBox="1"/>
          <p:nvPr>
            <p:ph type="title"/>
          </p:nvPr>
        </p:nvSpPr>
        <p:spPr>
          <a:xfrm>
            <a:off x="311700" y="8791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pic>
        <p:nvPicPr>
          <p:cNvPr id="466" name="Google Shape;466;p68"/>
          <p:cNvPicPr preferRelativeResize="0"/>
          <p:nvPr/>
        </p:nvPicPr>
        <p:blipFill rotWithShape="1">
          <a:blip r:embed="rId3">
            <a:alphaModFix/>
          </a:blip>
          <a:srcRect b="0" l="0" r="0" t="0"/>
          <a:stretch/>
        </p:blipFill>
        <p:spPr>
          <a:xfrm>
            <a:off x="0" y="0"/>
            <a:ext cx="9144001" cy="1525150"/>
          </a:xfrm>
          <a:prstGeom prst="rect">
            <a:avLst/>
          </a:prstGeom>
          <a:noFill/>
          <a:ln>
            <a:noFill/>
          </a:ln>
        </p:spPr>
      </p:pic>
      <p:sp>
        <p:nvSpPr>
          <p:cNvPr id="467" name="Google Shape;467;p68"/>
          <p:cNvSpPr txBox="1"/>
          <p:nvPr/>
        </p:nvSpPr>
        <p:spPr>
          <a:xfrm>
            <a:off x="695850" y="879125"/>
            <a:ext cx="7752300" cy="64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i="0" lang="lv-LV" sz="2400" u="none" cap="none" strike="noStrike">
                <a:solidFill>
                  <a:srgbClr val="FFFFFF"/>
                </a:solidFill>
                <a:latin typeface="Raleway"/>
                <a:ea typeface="Raleway"/>
                <a:cs typeface="Raleway"/>
                <a:sym typeface="Raleway"/>
              </a:rPr>
              <a:t>Planning for Discussion and Feedback - </a:t>
            </a:r>
            <a:r>
              <a:rPr b="1" i="0" lang="lv-LV" sz="2800" u="none" cap="none" strike="noStrike">
                <a:solidFill>
                  <a:srgbClr val="FFFFFF"/>
                </a:solidFill>
                <a:latin typeface="Raleway"/>
                <a:ea typeface="Raleway"/>
                <a:cs typeface="Raleway"/>
                <a:sym typeface="Raleway"/>
              </a:rPr>
              <a:t>methods</a:t>
            </a:r>
            <a:endParaRPr/>
          </a:p>
          <a:p>
            <a:pPr indent="0" lvl="0" marL="0" marR="0" rtl="0" algn="l">
              <a:lnSpc>
                <a:spcPct val="100000"/>
              </a:lnSpc>
              <a:spcBef>
                <a:spcPts val="0"/>
              </a:spcBef>
              <a:spcAft>
                <a:spcPts val="0"/>
              </a:spcAft>
              <a:buNone/>
            </a:pPr>
            <a:br>
              <a:rPr b="0" i="0" lang="lv-LV" sz="3600" u="none" cap="none" strike="noStrike">
                <a:solidFill>
                  <a:srgbClr val="000000"/>
                </a:solidFill>
                <a:latin typeface="Arial"/>
                <a:ea typeface="Arial"/>
                <a:cs typeface="Arial"/>
                <a:sym typeface="Arial"/>
              </a:rPr>
            </a:br>
            <a:endParaRPr b="1" i="0" sz="2800" u="none" cap="none" strike="noStrike">
              <a:solidFill>
                <a:srgbClr val="FFFFFF"/>
              </a:solidFill>
              <a:latin typeface="Arial"/>
              <a:ea typeface="Arial"/>
              <a:cs typeface="Arial"/>
              <a:sym typeface="Arial"/>
            </a:endParaRPr>
          </a:p>
        </p:txBody>
      </p:sp>
      <p:sp>
        <p:nvSpPr>
          <p:cNvPr id="468" name="Google Shape;468;p68"/>
          <p:cNvSpPr txBox="1"/>
          <p:nvPr/>
        </p:nvSpPr>
        <p:spPr>
          <a:xfrm>
            <a:off x="565650" y="1671425"/>
            <a:ext cx="7590300" cy="3070800"/>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None/>
            </a:pPr>
            <a:r>
              <a:rPr b="1" i="0" lang="lv-LV" sz="1500" u="none" cap="none" strike="noStrike">
                <a:solidFill>
                  <a:srgbClr val="000000"/>
                </a:solidFill>
                <a:latin typeface="Raleway"/>
                <a:ea typeface="Raleway"/>
                <a:cs typeface="Raleway"/>
                <a:sym typeface="Raleway"/>
              </a:rPr>
              <a:t>Survey or Questionnaire</a:t>
            </a:r>
            <a:r>
              <a:rPr b="0" i="0" lang="lv-LV" sz="1500" u="none" cap="none" strike="noStrike">
                <a:solidFill>
                  <a:srgbClr val="000000"/>
                </a:solidFill>
                <a:latin typeface="Raleway"/>
                <a:ea typeface="Raleway"/>
                <a:cs typeface="Raleway"/>
                <a:sym typeface="Raleway"/>
              </a:rPr>
              <a:t>: Design a post-training survey or questionnaire asking about participants' experiences with the game, the perceived value of the training, and the application of learned strategies in their work environment. This can be done through digital tools like Google Forms or SurveyMonkey or via a physical questionnaire.</a:t>
            </a:r>
            <a:endParaRPr/>
          </a:p>
          <a:p>
            <a:pPr indent="0" lvl="0" marL="133350" marR="0" rtl="0" algn="l">
              <a:lnSpc>
                <a:spcPct val="115000"/>
              </a:lnSpc>
              <a:spcBef>
                <a:spcPts val="0"/>
              </a:spcBef>
              <a:spcAft>
                <a:spcPts val="0"/>
              </a:spcAft>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None/>
            </a:pPr>
            <a:r>
              <a:rPr b="1" i="0" lang="lv-LV" sz="1500" u="none" cap="none" strike="noStrike">
                <a:solidFill>
                  <a:srgbClr val="000000"/>
                </a:solidFill>
                <a:latin typeface="Raleway"/>
                <a:ea typeface="Raleway"/>
                <a:cs typeface="Raleway"/>
                <a:sym typeface="Raleway"/>
              </a:rPr>
              <a:t>Group Discussion</a:t>
            </a:r>
            <a:r>
              <a:rPr b="0" i="0" lang="lv-LV" sz="1500" u="none" cap="none" strike="noStrike">
                <a:solidFill>
                  <a:srgbClr val="000000"/>
                </a:solidFill>
                <a:latin typeface="Raleway"/>
                <a:ea typeface="Raleway"/>
                <a:cs typeface="Raleway"/>
                <a:sym typeface="Raleway"/>
              </a:rPr>
              <a:t>: Arrange a debriefing session after the game. Encourage participants to share their experiences, key takeaways, and suggestions for improvement. You can structure this discussion using specific prompts or open-ended questions.</a:t>
            </a:r>
            <a:endParaRPr/>
          </a:p>
          <a:p>
            <a:pPr indent="0" lvl="0" marL="133350" marR="0" rtl="0" algn="l">
              <a:lnSpc>
                <a:spcPct val="115000"/>
              </a:lnSpc>
              <a:spcBef>
                <a:spcPts val="0"/>
              </a:spcBef>
              <a:spcAft>
                <a:spcPts val="0"/>
              </a:spcAft>
              <a:buNone/>
            </a:pPr>
            <a:r>
              <a:t/>
            </a:r>
            <a:endParaRPr b="0" i="0" sz="1500" u="none" cap="none" strike="noStrike">
              <a:solidFill>
                <a:srgbClr val="000000"/>
              </a:solidFill>
              <a:latin typeface="Raleway"/>
              <a:ea typeface="Raleway"/>
              <a:cs typeface="Raleway"/>
              <a:sym typeface="Raleway"/>
            </a:endParaRPr>
          </a:p>
        </p:txBody>
      </p:sp>
      <p:pic>
        <p:nvPicPr>
          <p:cNvPr id="469" name="Google Shape;469;p68"/>
          <p:cNvPicPr preferRelativeResize="0"/>
          <p:nvPr/>
        </p:nvPicPr>
        <p:blipFill rotWithShape="1">
          <a:blip r:embed="rId4">
            <a:alphaModFix/>
          </a:blip>
          <a:srcRect b="0" l="0" r="0" t="21017"/>
          <a:stretch/>
        </p:blipFill>
        <p:spPr>
          <a:xfrm>
            <a:off x="6458975" y="0"/>
            <a:ext cx="2685026" cy="877450"/>
          </a:xfrm>
          <a:prstGeom prst="rect">
            <a:avLst/>
          </a:prstGeom>
          <a:noFill/>
          <a:ln>
            <a:noFill/>
          </a:ln>
        </p:spPr>
      </p:pic>
      <p:grpSp>
        <p:nvGrpSpPr>
          <p:cNvPr id="470" name="Google Shape;470;p68"/>
          <p:cNvGrpSpPr/>
          <p:nvPr/>
        </p:nvGrpSpPr>
        <p:grpSpPr>
          <a:xfrm>
            <a:off x="405476" y="1769963"/>
            <a:ext cx="290375" cy="321600"/>
            <a:chOff x="534501" y="3018201"/>
            <a:chExt cx="290375" cy="321600"/>
          </a:xfrm>
        </p:grpSpPr>
        <p:sp>
          <p:nvSpPr>
            <p:cNvPr id="471" name="Google Shape;471;p68"/>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68"/>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3" name="Google Shape;473;p68"/>
          <p:cNvGrpSpPr/>
          <p:nvPr/>
        </p:nvGrpSpPr>
        <p:grpSpPr>
          <a:xfrm>
            <a:off x="405476" y="3364863"/>
            <a:ext cx="290375" cy="321600"/>
            <a:chOff x="534501" y="3018201"/>
            <a:chExt cx="290375" cy="321600"/>
          </a:xfrm>
        </p:grpSpPr>
        <p:sp>
          <p:nvSpPr>
            <p:cNvPr id="474" name="Google Shape;474;p68"/>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68"/>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
        <p:nvSpPr>
          <p:cNvPr id="480" name="Google Shape;480;g2523351e7b7_0_141"/>
          <p:cNvSpPr txBox="1"/>
          <p:nvPr>
            <p:ph type="title"/>
          </p:nvPr>
        </p:nvSpPr>
        <p:spPr>
          <a:xfrm>
            <a:off x="311700" y="8791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pic>
        <p:nvPicPr>
          <p:cNvPr id="481" name="Google Shape;481;g2523351e7b7_0_141"/>
          <p:cNvPicPr preferRelativeResize="0"/>
          <p:nvPr/>
        </p:nvPicPr>
        <p:blipFill rotWithShape="1">
          <a:blip r:embed="rId3">
            <a:alphaModFix/>
          </a:blip>
          <a:srcRect b="0" l="0" r="0" t="0"/>
          <a:stretch/>
        </p:blipFill>
        <p:spPr>
          <a:xfrm>
            <a:off x="0" y="0"/>
            <a:ext cx="9144001" cy="1525150"/>
          </a:xfrm>
          <a:prstGeom prst="rect">
            <a:avLst/>
          </a:prstGeom>
          <a:noFill/>
          <a:ln>
            <a:noFill/>
          </a:ln>
        </p:spPr>
      </p:pic>
      <p:sp>
        <p:nvSpPr>
          <p:cNvPr id="482" name="Google Shape;482;g2523351e7b7_0_141"/>
          <p:cNvSpPr txBox="1"/>
          <p:nvPr/>
        </p:nvSpPr>
        <p:spPr>
          <a:xfrm>
            <a:off x="695850" y="879125"/>
            <a:ext cx="7752300" cy="64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i="0" lang="lv-LV" sz="2400" u="none" cap="none" strike="noStrike">
                <a:solidFill>
                  <a:srgbClr val="FFFFFF"/>
                </a:solidFill>
                <a:latin typeface="Raleway"/>
                <a:ea typeface="Raleway"/>
                <a:cs typeface="Raleway"/>
                <a:sym typeface="Raleway"/>
              </a:rPr>
              <a:t>Planning for Discussion and Feedback - </a:t>
            </a:r>
            <a:r>
              <a:rPr b="1" i="0" lang="lv-LV" sz="2800" u="none" cap="none" strike="noStrike">
                <a:solidFill>
                  <a:srgbClr val="FFFFFF"/>
                </a:solidFill>
                <a:latin typeface="Raleway"/>
                <a:ea typeface="Raleway"/>
                <a:cs typeface="Raleway"/>
                <a:sym typeface="Raleway"/>
              </a:rPr>
              <a:t>methods</a:t>
            </a:r>
            <a:endParaRPr/>
          </a:p>
          <a:p>
            <a:pPr indent="0" lvl="0" marL="0" marR="0" rtl="0" algn="l">
              <a:lnSpc>
                <a:spcPct val="100000"/>
              </a:lnSpc>
              <a:spcBef>
                <a:spcPts val="0"/>
              </a:spcBef>
              <a:spcAft>
                <a:spcPts val="0"/>
              </a:spcAft>
              <a:buNone/>
            </a:pPr>
            <a:br>
              <a:rPr b="0" i="0" lang="lv-LV" sz="3600" u="none" cap="none" strike="noStrike">
                <a:solidFill>
                  <a:srgbClr val="000000"/>
                </a:solidFill>
                <a:latin typeface="Arial"/>
                <a:ea typeface="Arial"/>
                <a:cs typeface="Arial"/>
                <a:sym typeface="Arial"/>
              </a:rPr>
            </a:br>
            <a:endParaRPr b="1" i="0" sz="2800" u="none" cap="none" strike="noStrike">
              <a:solidFill>
                <a:srgbClr val="FFFFFF"/>
              </a:solidFill>
              <a:latin typeface="Arial"/>
              <a:ea typeface="Arial"/>
              <a:cs typeface="Arial"/>
              <a:sym typeface="Arial"/>
            </a:endParaRPr>
          </a:p>
        </p:txBody>
      </p:sp>
      <p:sp>
        <p:nvSpPr>
          <p:cNvPr id="483" name="Google Shape;483;g2523351e7b7_0_141"/>
          <p:cNvSpPr txBox="1"/>
          <p:nvPr/>
        </p:nvSpPr>
        <p:spPr>
          <a:xfrm>
            <a:off x="565650" y="1671425"/>
            <a:ext cx="7274700" cy="2805300"/>
          </a:xfrm>
          <a:prstGeom prst="rect">
            <a:avLst/>
          </a:prstGeom>
          <a:noFill/>
          <a:ln>
            <a:noFill/>
          </a:ln>
        </p:spPr>
        <p:txBody>
          <a:bodyPr anchorCtr="0" anchor="t" bIns="91425" lIns="91425" spcFirstLastPara="1" rIns="91425" wrap="square" tIns="91425">
            <a:spAutoFit/>
          </a:bodyPr>
          <a:lstStyle/>
          <a:p>
            <a:pPr indent="0" lvl="0" marL="133350" rtl="0" algn="l">
              <a:lnSpc>
                <a:spcPct val="115000"/>
              </a:lnSpc>
              <a:spcBef>
                <a:spcPts val="0"/>
              </a:spcBef>
              <a:spcAft>
                <a:spcPts val="0"/>
              </a:spcAft>
              <a:buClr>
                <a:schemeClr val="dk1"/>
              </a:buClr>
              <a:buFont typeface="Arial"/>
              <a:buNone/>
            </a:pPr>
            <a:r>
              <a:rPr b="1" lang="lv-LV" sz="1500">
                <a:solidFill>
                  <a:schemeClr val="dk1"/>
                </a:solidFill>
                <a:latin typeface="Raleway"/>
                <a:ea typeface="Raleway"/>
                <a:cs typeface="Raleway"/>
                <a:sym typeface="Raleway"/>
              </a:rPr>
              <a:t>Individual Interviews</a:t>
            </a:r>
            <a:r>
              <a:rPr lang="lv-LV" sz="1500">
                <a:solidFill>
                  <a:schemeClr val="dk1"/>
                </a:solidFill>
                <a:latin typeface="Raleway"/>
                <a:ea typeface="Raleway"/>
                <a:cs typeface="Raleway"/>
                <a:sym typeface="Raleway"/>
              </a:rPr>
              <a:t>: Conduct one-on-one interviews with the participants. This can allow for more in-depth feedback and give participants the opportunity to share thoughts they might not feel comfortable sharing </a:t>
            </a:r>
            <a:br>
              <a:rPr lang="lv-LV" sz="1500">
                <a:solidFill>
                  <a:schemeClr val="dk1"/>
                </a:solidFill>
                <a:latin typeface="Raleway"/>
                <a:ea typeface="Raleway"/>
                <a:cs typeface="Raleway"/>
                <a:sym typeface="Raleway"/>
              </a:rPr>
            </a:br>
            <a:r>
              <a:rPr lang="lv-LV" sz="1500">
                <a:solidFill>
                  <a:schemeClr val="dk1"/>
                </a:solidFill>
                <a:latin typeface="Raleway"/>
                <a:ea typeface="Raleway"/>
                <a:cs typeface="Raleway"/>
                <a:sym typeface="Raleway"/>
              </a:rPr>
              <a:t>in a group setting.</a:t>
            </a:r>
            <a:endParaRPr>
              <a:solidFill>
                <a:schemeClr val="dk1"/>
              </a:solidFill>
            </a:endParaRPr>
          </a:p>
          <a:p>
            <a:pPr indent="0" lvl="0" marL="133350" rtl="0" algn="l">
              <a:lnSpc>
                <a:spcPct val="115000"/>
              </a:lnSpc>
              <a:spcBef>
                <a:spcPts val="0"/>
              </a:spcBef>
              <a:spcAft>
                <a:spcPts val="0"/>
              </a:spcAft>
              <a:buClr>
                <a:schemeClr val="dk1"/>
              </a:buClr>
              <a:buFont typeface="Arial"/>
              <a:buNone/>
            </a:pPr>
            <a:r>
              <a:t/>
            </a:r>
            <a:endParaRPr b="1" sz="1500">
              <a:solidFill>
                <a:schemeClr val="dk1"/>
              </a:solidFill>
              <a:latin typeface="Raleway"/>
              <a:ea typeface="Raleway"/>
              <a:cs typeface="Raleway"/>
              <a:sym typeface="Raleway"/>
            </a:endParaRPr>
          </a:p>
          <a:p>
            <a:pPr indent="0" lvl="0" marL="133350" rtl="0" algn="l">
              <a:lnSpc>
                <a:spcPct val="115000"/>
              </a:lnSpc>
              <a:spcBef>
                <a:spcPts val="0"/>
              </a:spcBef>
              <a:spcAft>
                <a:spcPts val="0"/>
              </a:spcAft>
              <a:buClr>
                <a:schemeClr val="dk1"/>
              </a:buClr>
              <a:buFont typeface="Arial"/>
              <a:buNone/>
            </a:pPr>
            <a:r>
              <a:rPr b="1" lang="lv-LV" sz="1500">
                <a:solidFill>
                  <a:schemeClr val="dk1"/>
                </a:solidFill>
                <a:latin typeface="Raleway"/>
                <a:ea typeface="Raleway"/>
                <a:cs typeface="Raleway"/>
                <a:sym typeface="Raleway"/>
              </a:rPr>
              <a:t>Self-Reflection</a:t>
            </a:r>
            <a:r>
              <a:rPr lang="lv-LV" sz="1500">
                <a:solidFill>
                  <a:schemeClr val="dk1"/>
                </a:solidFill>
                <a:latin typeface="Raleway"/>
                <a:ea typeface="Raleway"/>
                <a:cs typeface="Raleway"/>
                <a:sym typeface="Raleway"/>
              </a:rPr>
              <a:t>: Ask participants to write a short reflection about their experiences playing the game and what they learned. This can help them internalize the knowledge gained and provide you with valuable insights into their learning process.</a:t>
            </a:r>
            <a:endParaRPr b="1" sz="1500">
              <a:latin typeface="Raleway"/>
              <a:ea typeface="Raleway"/>
              <a:cs typeface="Raleway"/>
              <a:sym typeface="Raleway"/>
            </a:endParaRPr>
          </a:p>
          <a:p>
            <a:pPr indent="0" lvl="0" marL="133350" marR="0" rtl="0" algn="l">
              <a:lnSpc>
                <a:spcPct val="115000"/>
              </a:lnSpc>
              <a:spcBef>
                <a:spcPts val="0"/>
              </a:spcBef>
              <a:spcAft>
                <a:spcPts val="0"/>
              </a:spcAft>
              <a:buNone/>
            </a:pPr>
            <a:r>
              <a:t/>
            </a:r>
            <a:endParaRPr b="0" i="0" sz="1500" u="none" cap="none" strike="noStrike">
              <a:solidFill>
                <a:srgbClr val="000000"/>
              </a:solidFill>
              <a:latin typeface="Raleway"/>
              <a:ea typeface="Raleway"/>
              <a:cs typeface="Raleway"/>
              <a:sym typeface="Raleway"/>
            </a:endParaRPr>
          </a:p>
        </p:txBody>
      </p:sp>
      <p:pic>
        <p:nvPicPr>
          <p:cNvPr id="484" name="Google Shape;484;g2523351e7b7_0_141"/>
          <p:cNvPicPr preferRelativeResize="0"/>
          <p:nvPr/>
        </p:nvPicPr>
        <p:blipFill rotWithShape="1">
          <a:blip r:embed="rId4">
            <a:alphaModFix/>
          </a:blip>
          <a:srcRect b="0" l="0" r="0" t="21017"/>
          <a:stretch/>
        </p:blipFill>
        <p:spPr>
          <a:xfrm>
            <a:off x="6458975" y="0"/>
            <a:ext cx="2685026" cy="877450"/>
          </a:xfrm>
          <a:prstGeom prst="rect">
            <a:avLst/>
          </a:prstGeom>
          <a:noFill/>
          <a:ln>
            <a:noFill/>
          </a:ln>
        </p:spPr>
      </p:pic>
      <p:grpSp>
        <p:nvGrpSpPr>
          <p:cNvPr id="485" name="Google Shape;485;g2523351e7b7_0_141"/>
          <p:cNvGrpSpPr/>
          <p:nvPr/>
        </p:nvGrpSpPr>
        <p:grpSpPr>
          <a:xfrm>
            <a:off x="405476" y="1769963"/>
            <a:ext cx="290375" cy="321600"/>
            <a:chOff x="534501" y="3018201"/>
            <a:chExt cx="290375" cy="321600"/>
          </a:xfrm>
        </p:grpSpPr>
        <p:sp>
          <p:nvSpPr>
            <p:cNvPr id="486" name="Google Shape;486;g2523351e7b7_0_14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g2523351e7b7_0_14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8" name="Google Shape;488;g2523351e7b7_0_141"/>
          <p:cNvGrpSpPr/>
          <p:nvPr/>
        </p:nvGrpSpPr>
        <p:grpSpPr>
          <a:xfrm>
            <a:off x="405476" y="3101763"/>
            <a:ext cx="290375" cy="321600"/>
            <a:chOff x="534501" y="3018201"/>
            <a:chExt cx="290375" cy="321600"/>
          </a:xfrm>
        </p:grpSpPr>
        <p:sp>
          <p:nvSpPr>
            <p:cNvPr id="489" name="Google Shape;489;g2523351e7b7_0_14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g2523351e7b7_0_14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sp>
        <p:nvSpPr>
          <p:cNvPr id="495" name="Google Shape;495;p70"/>
          <p:cNvSpPr txBox="1"/>
          <p:nvPr>
            <p:ph type="title"/>
          </p:nvPr>
        </p:nvSpPr>
        <p:spPr>
          <a:xfrm>
            <a:off x="311700" y="80020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pic>
        <p:nvPicPr>
          <p:cNvPr id="496" name="Google Shape;496;p70"/>
          <p:cNvPicPr preferRelativeResize="0"/>
          <p:nvPr/>
        </p:nvPicPr>
        <p:blipFill rotWithShape="1">
          <a:blip r:embed="rId3">
            <a:alphaModFix/>
          </a:blip>
          <a:srcRect b="0" l="0" r="0" t="0"/>
          <a:stretch/>
        </p:blipFill>
        <p:spPr>
          <a:xfrm>
            <a:off x="0" y="0"/>
            <a:ext cx="9144001" cy="1446225"/>
          </a:xfrm>
          <a:prstGeom prst="rect">
            <a:avLst/>
          </a:prstGeom>
          <a:noFill/>
          <a:ln>
            <a:noFill/>
          </a:ln>
        </p:spPr>
      </p:pic>
      <p:sp>
        <p:nvSpPr>
          <p:cNvPr id="497" name="Google Shape;497;p70"/>
          <p:cNvSpPr txBox="1"/>
          <p:nvPr/>
        </p:nvSpPr>
        <p:spPr>
          <a:xfrm>
            <a:off x="789275" y="800200"/>
            <a:ext cx="7974900" cy="64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i="0" lang="lv-LV" sz="2800" u="none" cap="none" strike="noStrike">
                <a:solidFill>
                  <a:srgbClr val="FFFFFF"/>
                </a:solidFill>
                <a:latin typeface="Raleway"/>
                <a:ea typeface="Raleway"/>
                <a:cs typeface="Raleway"/>
                <a:sym typeface="Raleway"/>
              </a:rPr>
              <a:t>Planning for Discussion and Feedback</a:t>
            </a:r>
            <a:endParaRPr/>
          </a:p>
          <a:p>
            <a:pPr indent="0" lvl="0" marL="0" marR="0" rtl="0" algn="l">
              <a:lnSpc>
                <a:spcPct val="100000"/>
              </a:lnSpc>
              <a:spcBef>
                <a:spcPts val="0"/>
              </a:spcBef>
              <a:spcAft>
                <a:spcPts val="0"/>
              </a:spcAft>
              <a:buNone/>
            </a:pPr>
            <a:br>
              <a:rPr b="0" i="0" lang="lv-LV" sz="3600" u="none" cap="none" strike="noStrike">
                <a:solidFill>
                  <a:srgbClr val="000000"/>
                </a:solidFill>
                <a:latin typeface="Arial"/>
                <a:ea typeface="Arial"/>
                <a:cs typeface="Arial"/>
                <a:sym typeface="Arial"/>
              </a:rPr>
            </a:br>
            <a:endParaRPr b="1" i="0" sz="2800" u="none" cap="none" strike="noStrike">
              <a:solidFill>
                <a:srgbClr val="FFFFFF"/>
              </a:solidFill>
              <a:latin typeface="Arial"/>
              <a:ea typeface="Arial"/>
              <a:cs typeface="Arial"/>
              <a:sym typeface="Arial"/>
            </a:endParaRPr>
          </a:p>
        </p:txBody>
      </p:sp>
      <p:sp>
        <p:nvSpPr>
          <p:cNvPr id="498" name="Google Shape;498;p70"/>
          <p:cNvSpPr txBox="1"/>
          <p:nvPr/>
        </p:nvSpPr>
        <p:spPr>
          <a:xfrm>
            <a:off x="627400" y="1577775"/>
            <a:ext cx="7541700" cy="3070800"/>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None/>
            </a:pPr>
            <a:r>
              <a:rPr b="1" i="0" lang="lv-LV" sz="1500" u="none" cap="none" strike="noStrike">
                <a:solidFill>
                  <a:srgbClr val="000000"/>
                </a:solidFill>
                <a:latin typeface="Raleway"/>
                <a:ea typeface="Raleway"/>
                <a:cs typeface="Raleway"/>
                <a:sym typeface="Raleway"/>
              </a:rPr>
              <a:t>Online Feedback Platforms</a:t>
            </a:r>
            <a:r>
              <a:rPr b="0" i="0" lang="lv-LV" sz="1500" u="none" cap="none" strike="noStrike">
                <a:solidFill>
                  <a:srgbClr val="000000"/>
                </a:solidFill>
                <a:latin typeface="Raleway"/>
                <a:ea typeface="Raleway"/>
                <a:cs typeface="Raleway"/>
                <a:sym typeface="Raleway"/>
              </a:rPr>
              <a:t>: If your training has a digital component, consider using online feedback platforms, where participants can leave their comments and rate the training.</a:t>
            </a:r>
            <a:endParaRPr/>
          </a:p>
          <a:p>
            <a:pPr indent="0" lvl="0" marL="133350" marR="0" rtl="0" algn="l">
              <a:lnSpc>
                <a:spcPct val="115000"/>
              </a:lnSpc>
              <a:spcBef>
                <a:spcPts val="0"/>
              </a:spcBef>
              <a:spcAft>
                <a:spcPts val="0"/>
              </a:spcAft>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None/>
            </a:pPr>
            <a:r>
              <a:rPr b="1" i="0" lang="lv-LV" sz="1500" u="none" cap="none" strike="noStrike">
                <a:solidFill>
                  <a:srgbClr val="000000"/>
                </a:solidFill>
                <a:latin typeface="Raleway"/>
                <a:ea typeface="Raleway"/>
                <a:cs typeface="Raleway"/>
                <a:sym typeface="Raleway"/>
              </a:rPr>
              <a:t>Observation</a:t>
            </a:r>
            <a:r>
              <a:rPr b="0" i="0" lang="lv-LV" sz="1500" u="none" cap="none" strike="noStrike">
                <a:solidFill>
                  <a:srgbClr val="000000"/>
                </a:solidFill>
                <a:latin typeface="Raleway"/>
                <a:ea typeface="Raleway"/>
                <a:cs typeface="Raleway"/>
                <a:sym typeface="Raleway"/>
              </a:rPr>
              <a:t>: As a trainer, take note of the dynamics during the game. Were participants engaged? Did they seem to understand the scenarios and strategies? This can provide insights into the effectiveness of the game.</a:t>
            </a:r>
            <a:endParaRPr/>
          </a:p>
          <a:p>
            <a:pPr indent="0" lvl="0" marL="133350" marR="0" rtl="0" algn="l">
              <a:lnSpc>
                <a:spcPct val="115000"/>
              </a:lnSpc>
              <a:spcBef>
                <a:spcPts val="0"/>
              </a:spcBef>
              <a:spcAft>
                <a:spcPts val="0"/>
              </a:spcAft>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None/>
            </a:pPr>
            <a:r>
              <a:rPr b="1" i="0" lang="lv-LV" sz="1500" u="none" cap="none" strike="noStrike">
                <a:solidFill>
                  <a:srgbClr val="000000"/>
                </a:solidFill>
                <a:latin typeface="Raleway"/>
                <a:ea typeface="Raleway"/>
                <a:cs typeface="Raleway"/>
                <a:sym typeface="Raleway"/>
              </a:rPr>
              <a:t>Pre and Post Tests</a:t>
            </a:r>
            <a:r>
              <a:rPr b="0" i="0" lang="lv-LV" sz="1500" u="none" cap="none" strike="noStrike">
                <a:solidFill>
                  <a:srgbClr val="000000"/>
                </a:solidFill>
                <a:latin typeface="Raleway"/>
                <a:ea typeface="Raleway"/>
                <a:cs typeface="Raleway"/>
                <a:sym typeface="Raleway"/>
              </a:rPr>
              <a:t>: Assess the participants' knowledge before and after the game to measure learning outcomes. This can be done through quizzes or short answer questions.</a:t>
            </a:r>
            <a:endParaRPr b="0" i="0" sz="1500" u="none" cap="none" strike="noStrike">
              <a:solidFill>
                <a:srgbClr val="000000"/>
              </a:solidFill>
              <a:latin typeface="Raleway"/>
              <a:ea typeface="Raleway"/>
              <a:cs typeface="Raleway"/>
              <a:sym typeface="Raleway"/>
            </a:endParaRPr>
          </a:p>
        </p:txBody>
      </p:sp>
      <p:pic>
        <p:nvPicPr>
          <p:cNvPr id="499" name="Google Shape;499;p70"/>
          <p:cNvPicPr preferRelativeResize="0"/>
          <p:nvPr/>
        </p:nvPicPr>
        <p:blipFill rotWithShape="1">
          <a:blip r:embed="rId4">
            <a:alphaModFix/>
          </a:blip>
          <a:srcRect b="0" l="0" r="0" t="21017"/>
          <a:stretch/>
        </p:blipFill>
        <p:spPr>
          <a:xfrm>
            <a:off x="6458975" y="0"/>
            <a:ext cx="2685026" cy="877450"/>
          </a:xfrm>
          <a:prstGeom prst="rect">
            <a:avLst/>
          </a:prstGeom>
          <a:noFill/>
          <a:ln>
            <a:noFill/>
          </a:ln>
        </p:spPr>
      </p:pic>
      <p:grpSp>
        <p:nvGrpSpPr>
          <p:cNvPr id="500" name="Google Shape;500;p70"/>
          <p:cNvGrpSpPr/>
          <p:nvPr/>
        </p:nvGrpSpPr>
        <p:grpSpPr>
          <a:xfrm>
            <a:off x="405476" y="1704176"/>
            <a:ext cx="290375" cy="321600"/>
            <a:chOff x="534501" y="3018201"/>
            <a:chExt cx="290375" cy="321600"/>
          </a:xfrm>
        </p:grpSpPr>
        <p:sp>
          <p:nvSpPr>
            <p:cNvPr id="501" name="Google Shape;501;p70"/>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70"/>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3" name="Google Shape;503;p70"/>
          <p:cNvGrpSpPr/>
          <p:nvPr/>
        </p:nvGrpSpPr>
        <p:grpSpPr>
          <a:xfrm>
            <a:off x="405476" y="2743401"/>
            <a:ext cx="290375" cy="321600"/>
            <a:chOff x="534501" y="3018201"/>
            <a:chExt cx="290375" cy="321600"/>
          </a:xfrm>
        </p:grpSpPr>
        <p:sp>
          <p:nvSpPr>
            <p:cNvPr id="504" name="Google Shape;504;p70"/>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70"/>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6" name="Google Shape;506;p70"/>
          <p:cNvGrpSpPr/>
          <p:nvPr/>
        </p:nvGrpSpPr>
        <p:grpSpPr>
          <a:xfrm>
            <a:off x="405476" y="3782626"/>
            <a:ext cx="290375" cy="321600"/>
            <a:chOff x="534501" y="3018201"/>
            <a:chExt cx="290375" cy="321600"/>
          </a:xfrm>
        </p:grpSpPr>
        <p:sp>
          <p:nvSpPr>
            <p:cNvPr id="507" name="Google Shape;507;p70"/>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70"/>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2" name="Shape 512"/>
        <p:cNvGrpSpPr/>
        <p:nvPr/>
      </p:nvGrpSpPr>
      <p:grpSpPr>
        <a:xfrm>
          <a:off x="0" y="0"/>
          <a:ext cx="0" cy="0"/>
          <a:chOff x="0" y="0"/>
          <a:chExt cx="0" cy="0"/>
        </a:xfrm>
      </p:grpSpPr>
      <p:sp>
        <p:nvSpPr>
          <p:cNvPr id="513" name="Google Shape;513;g2523351e7b7_0_167"/>
          <p:cNvSpPr txBox="1"/>
          <p:nvPr>
            <p:ph type="title"/>
          </p:nvPr>
        </p:nvSpPr>
        <p:spPr>
          <a:xfrm>
            <a:off x="311700" y="1379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pic>
        <p:nvPicPr>
          <p:cNvPr id="514" name="Google Shape;514;g2523351e7b7_0_167"/>
          <p:cNvPicPr preferRelativeResize="0"/>
          <p:nvPr/>
        </p:nvPicPr>
        <p:blipFill rotWithShape="1">
          <a:blip r:embed="rId3">
            <a:alphaModFix/>
          </a:blip>
          <a:srcRect b="0" l="0" r="0" t="0"/>
          <a:stretch/>
        </p:blipFill>
        <p:spPr>
          <a:xfrm>
            <a:off x="0" y="0"/>
            <a:ext cx="9144001" cy="2025049"/>
          </a:xfrm>
          <a:prstGeom prst="rect">
            <a:avLst/>
          </a:prstGeom>
          <a:noFill/>
          <a:ln>
            <a:noFill/>
          </a:ln>
        </p:spPr>
      </p:pic>
      <p:sp>
        <p:nvSpPr>
          <p:cNvPr id="515" name="Google Shape;515;g2523351e7b7_0_167"/>
          <p:cNvSpPr txBox="1"/>
          <p:nvPr/>
        </p:nvSpPr>
        <p:spPr>
          <a:xfrm>
            <a:off x="789275" y="1379025"/>
            <a:ext cx="7974900" cy="64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i="0" lang="lv-LV" sz="2800" u="none" cap="none" strike="noStrike">
                <a:solidFill>
                  <a:srgbClr val="FFFFFF"/>
                </a:solidFill>
                <a:latin typeface="Raleway"/>
                <a:ea typeface="Raleway"/>
                <a:cs typeface="Raleway"/>
                <a:sym typeface="Raleway"/>
              </a:rPr>
              <a:t>Planning for Discussion and Feedback</a:t>
            </a:r>
            <a:endParaRPr/>
          </a:p>
          <a:p>
            <a:pPr indent="0" lvl="0" marL="0" marR="0" rtl="0" algn="l">
              <a:lnSpc>
                <a:spcPct val="100000"/>
              </a:lnSpc>
              <a:spcBef>
                <a:spcPts val="0"/>
              </a:spcBef>
              <a:spcAft>
                <a:spcPts val="0"/>
              </a:spcAft>
              <a:buNone/>
            </a:pPr>
            <a:br>
              <a:rPr b="0" i="0" lang="lv-LV" sz="3600" u="none" cap="none" strike="noStrike">
                <a:solidFill>
                  <a:srgbClr val="000000"/>
                </a:solidFill>
                <a:latin typeface="Arial"/>
                <a:ea typeface="Arial"/>
                <a:cs typeface="Arial"/>
                <a:sym typeface="Arial"/>
              </a:rPr>
            </a:br>
            <a:endParaRPr b="1" i="0" sz="2800" u="none" cap="none" strike="noStrike">
              <a:solidFill>
                <a:srgbClr val="FFFFFF"/>
              </a:solidFill>
              <a:latin typeface="Arial"/>
              <a:ea typeface="Arial"/>
              <a:cs typeface="Arial"/>
              <a:sym typeface="Arial"/>
            </a:endParaRPr>
          </a:p>
        </p:txBody>
      </p:sp>
      <p:sp>
        <p:nvSpPr>
          <p:cNvPr id="516" name="Google Shape;516;g2523351e7b7_0_167"/>
          <p:cNvSpPr txBox="1"/>
          <p:nvPr/>
        </p:nvSpPr>
        <p:spPr>
          <a:xfrm>
            <a:off x="627400" y="2156600"/>
            <a:ext cx="7160100" cy="1743300"/>
          </a:xfrm>
          <a:prstGeom prst="rect">
            <a:avLst/>
          </a:prstGeom>
          <a:noFill/>
          <a:ln>
            <a:noFill/>
          </a:ln>
        </p:spPr>
        <p:txBody>
          <a:bodyPr anchorCtr="0" anchor="t" bIns="91425" lIns="91425" spcFirstLastPara="1" rIns="91425" wrap="square" tIns="91425">
            <a:spAutoFit/>
          </a:bodyPr>
          <a:lstStyle/>
          <a:p>
            <a:pPr indent="0" lvl="0" marL="133350" rtl="0" algn="l">
              <a:lnSpc>
                <a:spcPct val="115000"/>
              </a:lnSpc>
              <a:spcBef>
                <a:spcPts val="0"/>
              </a:spcBef>
              <a:spcAft>
                <a:spcPts val="0"/>
              </a:spcAft>
              <a:buClr>
                <a:schemeClr val="dk1"/>
              </a:buClr>
              <a:buFont typeface="Arial"/>
              <a:buNone/>
            </a:pPr>
            <a:r>
              <a:rPr b="1" lang="lv-LV" sz="1500">
                <a:solidFill>
                  <a:schemeClr val="dk1"/>
                </a:solidFill>
                <a:latin typeface="Raleway"/>
                <a:ea typeface="Raleway"/>
                <a:cs typeface="Raleway"/>
                <a:sym typeface="Raleway"/>
              </a:rPr>
              <a:t>Feedback Box</a:t>
            </a:r>
            <a:r>
              <a:rPr lang="lv-LV" sz="1500">
                <a:solidFill>
                  <a:schemeClr val="dk1"/>
                </a:solidFill>
                <a:latin typeface="Raleway"/>
                <a:ea typeface="Raleway"/>
                <a:cs typeface="Raleway"/>
                <a:sym typeface="Raleway"/>
              </a:rPr>
              <a:t>: If anonymity is preferred, a physical or digital feedback box where participants can drop their comments or suggestions can be helpful.</a:t>
            </a:r>
            <a:endParaRPr>
              <a:solidFill>
                <a:schemeClr val="dk1"/>
              </a:solidFill>
            </a:endParaRPr>
          </a:p>
          <a:p>
            <a:pPr indent="0" lvl="0" marL="133350" rtl="0" algn="l">
              <a:lnSpc>
                <a:spcPct val="115000"/>
              </a:lnSpc>
              <a:spcBef>
                <a:spcPts val="0"/>
              </a:spcBef>
              <a:spcAft>
                <a:spcPts val="0"/>
              </a:spcAft>
              <a:buClr>
                <a:schemeClr val="dk1"/>
              </a:buClr>
              <a:buFont typeface="Arial"/>
              <a:buNone/>
            </a:pPr>
            <a:r>
              <a:t/>
            </a:r>
            <a:endParaRPr sz="1500">
              <a:solidFill>
                <a:schemeClr val="dk1"/>
              </a:solidFill>
              <a:latin typeface="Raleway"/>
              <a:ea typeface="Raleway"/>
              <a:cs typeface="Raleway"/>
              <a:sym typeface="Raleway"/>
            </a:endParaRPr>
          </a:p>
          <a:p>
            <a:pPr indent="0" lvl="0" marL="133350" rtl="0" algn="l">
              <a:lnSpc>
                <a:spcPct val="115000"/>
              </a:lnSpc>
              <a:spcBef>
                <a:spcPts val="0"/>
              </a:spcBef>
              <a:spcAft>
                <a:spcPts val="0"/>
              </a:spcAft>
              <a:buClr>
                <a:schemeClr val="dk1"/>
              </a:buClr>
              <a:buFont typeface="Arial"/>
              <a:buNone/>
            </a:pPr>
            <a:r>
              <a:rPr b="1" lang="lv-LV" sz="1500">
                <a:solidFill>
                  <a:schemeClr val="dk1"/>
                </a:solidFill>
                <a:latin typeface="Raleway"/>
                <a:ea typeface="Raleway"/>
                <a:cs typeface="Raleway"/>
                <a:sym typeface="Raleway"/>
              </a:rPr>
              <a:t>Peer Feedback</a:t>
            </a:r>
            <a:r>
              <a:rPr lang="lv-LV" sz="1500">
                <a:solidFill>
                  <a:schemeClr val="dk1"/>
                </a:solidFill>
                <a:latin typeface="Raleway"/>
                <a:ea typeface="Raleway"/>
                <a:cs typeface="Raleway"/>
                <a:sym typeface="Raleway"/>
              </a:rPr>
              <a:t>: In small groups, have participants share feedback with each other about their game performance, teamwork, and learned strategies. They can then summarize the feedback to share with the larger group or trainer.</a:t>
            </a:r>
            <a:endParaRPr b="1" sz="1500">
              <a:latin typeface="Raleway"/>
              <a:ea typeface="Raleway"/>
              <a:cs typeface="Raleway"/>
              <a:sym typeface="Raleway"/>
            </a:endParaRPr>
          </a:p>
        </p:txBody>
      </p:sp>
      <p:pic>
        <p:nvPicPr>
          <p:cNvPr id="517" name="Google Shape;517;g2523351e7b7_0_167"/>
          <p:cNvPicPr preferRelativeResize="0"/>
          <p:nvPr/>
        </p:nvPicPr>
        <p:blipFill rotWithShape="1">
          <a:blip r:embed="rId4">
            <a:alphaModFix/>
          </a:blip>
          <a:srcRect b="0" l="0" r="0" t="21017"/>
          <a:stretch/>
        </p:blipFill>
        <p:spPr>
          <a:xfrm>
            <a:off x="5279625" y="0"/>
            <a:ext cx="3864375" cy="1262850"/>
          </a:xfrm>
          <a:prstGeom prst="rect">
            <a:avLst/>
          </a:prstGeom>
          <a:noFill/>
          <a:ln>
            <a:noFill/>
          </a:ln>
        </p:spPr>
      </p:pic>
      <p:grpSp>
        <p:nvGrpSpPr>
          <p:cNvPr id="518" name="Google Shape;518;g2523351e7b7_0_167"/>
          <p:cNvGrpSpPr/>
          <p:nvPr/>
        </p:nvGrpSpPr>
        <p:grpSpPr>
          <a:xfrm>
            <a:off x="405476" y="2283001"/>
            <a:ext cx="290375" cy="321600"/>
            <a:chOff x="534501" y="3018201"/>
            <a:chExt cx="290375" cy="321600"/>
          </a:xfrm>
        </p:grpSpPr>
        <p:sp>
          <p:nvSpPr>
            <p:cNvPr id="519" name="Google Shape;519;g2523351e7b7_0_167"/>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g2523351e7b7_0_167"/>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21" name="Google Shape;521;g2523351e7b7_0_167"/>
          <p:cNvGrpSpPr/>
          <p:nvPr/>
        </p:nvGrpSpPr>
        <p:grpSpPr>
          <a:xfrm>
            <a:off x="405476" y="3085451"/>
            <a:ext cx="290375" cy="321600"/>
            <a:chOff x="534501" y="3018201"/>
            <a:chExt cx="290375" cy="321600"/>
          </a:xfrm>
        </p:grpSpPr>
        <p:sp>
          <p:nvSpPr>
            <p:cNvPr id="522" name="Google Shape;522;g2523351e7b7_0_167"/>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g2523351e7b7_0_167"/>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7" name="Shape 527"/>
        <p:cNvGrpSpPr/>
        <p:nvPr/>
      </p:nvGrpSpPr>
      <p:grpSpPr>
        <a:xfrm>
          <a:off x="0" y="0"/>
          <a:ext cx="0" cy="0"/>
          <a:chOff x="0" y="0"/>
          <a:chExt cx="0" cy="0"/>
        </a:xfrm>
      </p:grpSpPr>
      <p:pic>
        <p:nvPicPr>
          <p:cNvPr id="528" name="Google Shape;528;g2523351e7b7_0_184"/>
          <p:cNvPicPr preferRelativeResize="0"/>
          <p:nvPr/>
        </p:nvPicPr>
        <p:blipFill rotWithShape="1">
          <a:blip r:embed="rId3">
            <a:alphaModFix/>
          </a:blip>
          <a:srcRect b="0" l="0" r="10594" t="0"/>
          <a:stretch/>
        </p:blipFill>
        <p:spPr>
          <a:xfrm>
            <a:off x="0" y="1152600"/>
            <a:ext cx="9144003" cy="3990900"/>
          </a:xfrm>
          <a:prstGeom prst="rect">
            <a:avLst/>
          </a:prstGeom>
          <a:noFill/>
          <a:ln>
            <a:noFill/>
          </a:ln>
        </p:spPr>
      </p:pic>
      <p:sp>
        <p:nvSpPr>
          <p:cNvPr id="529" name="Google Shape;529;g2523351e7b7_0_184"/>
          <p:cNvSpPr txBox="1"/>
          <p:nvPr/>
        </p:nvSpPr>
        <p:spPr>
          <a:xfrm>
            <a:off x="827250" y="1683800"/>
            <a:ext cx="7241400" cy="1831800"/>
          </a:xfrm>
          <a:prstGeom prst="rect">
            <a:avLst/>
          </a:prstGeom>
          <a:noFill/>
          <a:ln>
            <a:noFill/>
          </a:ln>
        </p:spPr>
        <p:txBody>
          <a:bodyPr anchorCtr="0" anchor="t" bIns="91425" lIns="91425" spcFirstLastPara="1" rIns="91425" wrap="square" tIns="91425">
            <a:noAutofit/>
          </a:bodyPr>
          <a:lstStyle/>
          <a:p>
            <a:pPr indent="0" lvl="0" marL="457200" marR="0" rtl="0" algn="l">
              <a:lnSpc>
                <a:spcPct val="90000"/>
              </a:lnSpc>
              <a:spcBef>
                <a:spcPts val="0"/>
              </a:spcBef>
              <a:spcAft>
                <a:spcPts val="0"/>
              </a:spcAft>
              <a:buClr>
                <a:srgbClr val="000000"/>
              </a:buClr>
              <a:buSzPts val="4400"/>
              <a:buFont typeface="Arial"/>
              <a:buNone/>
            </a:pPr>
            <a:r>
              <a:rPr b="1" lang="lv-LV" sz="3600">
                <a:solidFill>
                  <a:srgbClr val="2B3E85"/>
                </a:solidFill>
                <a:latin typeface="Raleway"/>
                <a:ea typeface="Raleway"/>
                <a:cs typeface="Raleway"/>
                <a:sym typeface="Raleway"/>
              </a:rPr>
              <a:t>5</a:t>
            </a:r>
            <a:r>
              <a:rPr b="1" lang="lv-LV" sz="3600">
                <a:solidFill>
                  <a:srgbClr val="2B3E85"/>
                </a:solidFill>
                <a:latin typeface="Raleway"/>
                <a:ea typeface="Raleway"/>
                <a:cs typeface="Raleway"/>
                <a:sym typeface="Raleway"/>
              </a:rPr>
              <a:t>.</a:t>
            </a:r>
            <a:endParaRPr b="1" sz="3600">
              <a:solidFill>
                <a:srgbClr val="2B3E85"/>
              </a:solidFill>
              <a:latin typeface="Raleway"/>
              <a:ea typeface="Raleway"/>
              <a:cs typeface="Raleway"/>
              <a:sym typeface="Raleway"/>
            </a:endParaRPr>
          </a:p>
          <a:p>
            <a:pPr indent="0" lvl="0" marL="457200" marR="0" rtl="0" algn="l">
              <a:lnSpc>
                <a:spcPct val="90000"/>
              </a:lnSpc>
              <a:spcBef>
                <a:spcPts val="900"/>
              </a:spcBef>
              <a:spcAft>
                <a:spcPts val="0"/>
              </a:spcAft>
              <a:buClr>
                <a:srgbClr val="000000"/>
              </a:buClr>
              <a:buSzPts val="4400"/>
              <a:buFont typeface="Arial"/>
              <a:buNone/>
            </a:pPr>
            <a:r>
              <a:rPr b="1" lang="lv-LV" sz="4200">
                <a:solidFill>
                  <a:srgbClr val="FFFFFF"/>
                </a:solidFill>
                <a:latin typeface="Raleway"/>
                <a:ea typeface="Raleway"/>
                <a:cs typeface="Raleway"/>
                <a:sym typeface="Raleway"/>
              </a:rPr>
              <a:t>Playing with managers</a:t>
            </a:r>
            <a:endParaRPr b="1" sz="4200">
              <a:solidFill>
                <a:srgbClr val="FFFFFF"/>
              </a:solidFill>
              <a:latin typeface="Raleway"/>
              <a:ea typeface="Raleway"/>
              <a:cs typeface="Raleway"/>
              <a:sym typeface="Raleway"/>
            </a:endParaRPr>
          </a:p>
          <a:p>
            <a:pPr indent="0" lvl="0" marL="457200" marR="0" rtl="0" algn="l">
              <a:lnSpc>
                <a:spcPct val="90000"/>
              </a:lnSpc>
              <a:spcBef>
                <a:spcPts val="900"/>
              </a:spcBef>
              <a:spcAft>
                <a:spcPts val="0"/>
              </a:spcAft>
              <a:buClr>
                <a:srgbClr val="000000"/>
              </a:buClr>
              <a:buSzPts val="4400"/>
              <a:buFont typeface="Arial"/>
              <a:buNone/>
            </a:pPr>
            <a:r>
              <a:t/>
            </a:r>
            <a:endParaRPr b="1" sz="4200">
              <a:solidFill>
                <a:srgbClr val="FFFFFF"/>
              </a:solidFill>
              <a:latin typeface="Raleway"/>
              <a:ea typeface="Raleway"/>
              <a:cs typeface="Raleway"/>
              <a:sym typeface="Raleway"/>
            </a:endParaRPr>
          </a:p>
          <a:p>
            <a:pPr indent="0" lvl="0" marL="457200" marR="0" rtl="0" algn="l">
              <a:lnSpc>
                <a:spcPct val="90000"/>
              </a:lnSpc>
              <a:spcBef>
                <a:spcPts val="900"/>
              </a:spcBef>
              <a:spcAft>
                <a:spcPts val="0"/>
              </a:spcAft>
              <a:buClr>
                <a:srgbClr val="000000"/>
              </a:buClr>
              <a:buSzPts val="4400"/>
              <a:buFont typeface="Arial"/>
              <a:buNone/>
            </a:pPr>
            <a:r>
              <a:t/>
            </a:r>
            <a:endParaRPr b="1" sz="4200">
              <a:solidFill>
                <a:srgbClr val="FFFFFF"/>
              </a:solidFill>
              <a:latin typeface="Raleway"/>
              <a:ea typeface="Raleway"/>
              <a:cs typeface="Raleway"/>
              <a:sym typeface="Raleway"/>
            </a:endParaRPr>
          </a:p>
          <a:p>
            <a:pPr indent="0" lvl="0" marL="457200" marR="0" rtl="0" algn="l">
              <a:lnSpc>
                <a:spcPct val="90000"/>
              </a:lnSpc>
              <a:spcBef>
                <a:spcPts val="900"/>
              </a:spcBef>
              <a:spcAft>
                <a:spcPts val="0"/>
              </a:spcAft>
              <a:buClr>
                <a:srgbClr val="000000"/>
              </a:buClr>
              <a:buSzPts val="4400"/>
              <a:buFont typeface="Arial"/>
              <a:buNone/>
            </a:pPr>
            <a:r>
              <a:t/>
            </a:r>
            <a:endParaRPr b="1" sz="4200">
              <a:solidFill>
                <a:srgbClr val="FFFFFF"/>
              </a:solidFill>
              <a:latin typeface="Raleway"/>
              <a:ea typeface="Raleway"/>
              <a:cs typeface="Raleway"/>
              <a:sym typeface="Raleway"/>
            </a:endParaRPr>
          </a:p>
          <a:p>
            <a:pPr indent="0" lvl="0" marL="457200" marR="0" rtl="0" algn="l">
              <a:lnSpc>
                <a:spcPct val="90000"/>
              </a:lnSpc>
              <a:spcBef>
                <a:spcPts val="900"/>
              </a:spcBef>
              <a:spcAft>
                <a:spcPts val="0"/>
              </a:spcAft>
              <a:buClr>
                <a:srgbClr val="000000"/>
              </a:buClr>
              <a:buSzPts val="4400"/>
              <a:buFont typeface="Arial"/>
              <a:buNone/>
            </a:pPr>
            <a:r>
              <a:t/>
            </a:r>
            <a:endParaRPr b="1" sz="4200">
              <a:solidFill>
                <a:srgbClr val="FFFFFF"/>
              </a:solidFill>
              <a:latin typeface="Raleway"/>
              <a:ea typeface="Raleway"/>
              <a:cs typeface="Raleway"/>
              <a:sym typeface="Raleway"/>
            </a:endParaRPr>
          </a:p>
        </p:txBody>
      </p:sp>
      <p:pic>
        <p:nvPicPr>
          <p:cNvPr id="530" name="Google Shape;530;g2523351e7b7_0_184"/>
          <p:cNvPicPr preferRelativeResize="0"/>
          <p:nvPr/>
        </p:nvPicPr>
        <p:blipFill rotWithShape="1">
          <a:blip r:embed="rId4">
            <a:alphaModFix/>
          </a:blip>
          <a:srcRect b="0" l="0" r="0" t="0"/>
          <a:stretch/>
        </p:blipFill>
        <p:spPr>
          <a:xfrm>
            <a:off x="6711450" y="135150"/>
            <a:ext cx="1605250" cy="908575"/>
          </a:xfrm>
          <a:prstGeom prst="rect">
            <a:avLst/>
          </a:prstGeom>
          <a:noFill/>
          <a:ln>
            <a:noFill/>
          </a:ln>
        </p:spPr>
      </p:pic>
      <p:pic>
        <p:nvPicPr>
          <p:cNvPr id="531" name="Google Shape;531;g2523351e7b7_0_184"/>
          <p:cNvPicPr preferRelativeResize="0"/>
          <p:nvPr/>
        </p:nvPicPr>
        <p:blipFill rotWithShape="1">
          <a:blip r:embed="rId5">
            <a:alphaModFix/>
          </a:blip>
          <a:srcRect b="0" l="0" r="0" t="0"/>
          <a:stretch/>
        </p:blipFill>
        <p:spPr>
          <a:xfrm>
            <a:off x="772175" y="311600"/>
            <a:ext cx="1569475" cy="555675"/>
          </a:xfrm>
          <a:prstGeom prst="rect">
            <a:avLst/>
          </a:prstGeom>
          <a:noFill/>
          <a:ln>
            <a:noFill/>
          </a:ln>
        </p:spPr>
      </p:pic>
      <p:pic>
        <p:nvPicPr>
          <p:cNvPr id="532" name="Google Shape;532;g2523351e7b7_0_184"/>
          <p:cNvPicPr preferRelativeResize="0"/>
          <p:nvPr/>
        </p:nvPicPr>
        <p:blipFill rotWithShape="1">
          <a:blip r:embed="rId6">
            <a:alphaModFix/>
          </a:blip>
          <a:srcRect b="0" l="0" r="29378" t="-989"/>
          <a:stretch/>
        </p:blipFill>
        <p:spPr>
          <a:xfrm rot="5400000">
            <a:off x="5699050" y="1780750"/>
            <a:ext cx="1506725" cy="5194375"/>
          </a:xfrm>
          <a:prstGeom prst="rect">
            <a:avLst/>
          </a:prstGeom>
          <a:noFill/>
          <a:ln>
            <a:noFill/>
          </a:ln>
        </p:spPr>
      </p:pic>
      <p:pic>
        <p:nvPicPr>
          <p:cNvPr id="533" name="Google Shape;533;g2523351e7b7_0_184"/>
          <p:cNvPicPr preferRelativeResize="0"/>
          <p:nvPr/>
        </p:nvPicPr>
        <p:blipFill rotWithShape="1">
          <a:blip r:embed="rId6">
            <a:alphaModFix/>
          </a:blip>
          <a:srcRect b="0" l="17409" r="0" t="10873"/>
          <a:stretch/>
        </p:blipFill>
        <p:spPr>
          <a:xfrm rot="-5400000">
            <a:off x="1411237" y="1970363"/>
            <a:ext cx="1761900" cy="4584374"/>
          </a:xfrm>
          <a:prstGeom prst="rect">
            <a:avLst/>
          </a:prstGeom>
          <a:noFill/>
          <a:ln>
            <a:noFill/>
          </a:ln>
        </p:spPr>
      </p:pic>
      <p:pic>
        <p:nvPicPr>
          <p:cNvPr id="534" name="Google Shape;534;g2523351e7b7_0_184"/>
          <p:cNvPicPr preferRelativeResize="0"/>
          <p:nvPr/>
        </p:nvPicPr>
        <p:blipFill rotWithShape="1">
          <a:blip r:embed="rId7">
            <a:alphaModFix/>
          </a:blip>
          <a:srcRect b="2075" l="0" r="22964" t="0"/>
          <a:stretch/>
        </p:blipFill>
        <p:spPr>
          <a:xfrm>
            <a:off x="6855425" y="3047100"/>
            <a:ext cx="2288573" cy="2096400"/>
          </a:xfrm>
          <a:prstGeom prst="rect">
            <a:avLst/>
          </a:prstGeom>
          <a:noFill/>
          <a:ln>
            <a:noFill/>
          </a:ln>
          <a:effectLst>
            <a:outerShdw blurRad="314325" rotWithShape="0" algn="bl" dir="5940000" dist="38100">
              <a:srgbClr val="000000">
                <a:alpha val="49410"/>
              </a:srgbClr>
            </a:outerShdw>
          </a:effectLst>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8" name="Shape 538"/>
        <p:cNvGrpSpPr/>
        <p:nvPr/>
      </p:nvGrpSpPr>
      <p:grpSpPr>
        <a:xfrm>
          <a:off x="0" y="0"/>
          <a:ext cx="0" cy="0"/>
          <a:chOff x="0" y="0"/>
          <a:chExt cx="0" cy="0"/>
        </a:xfrm>
      </p:grpSpPr>
      <p:sp>
        <p:nvSpPr>
          <p:cNvPr id="539" name="Google Shape;539;p73"/>
          <p:cNvSpPr txBox="1"/>
          <p:nvPr>
            <p:ph type="title"/>
          </p:nvPr>
        </p:nvSpPr>
        <p:spPr>
          <a:xfrm>
            <a:off x="623400" y="5689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pic>
        <p:nvPicPr>
          <p:cNvPr id="540" name="Google Shape;540;p73"/>
          <p:cNvPicPr preferRelativeResize="0"/>
          <p:nvPr/>
        </p:nvPicPr>
        <p:blipFill rotWithShape="1">
          <a:blip r:embed="rId3">
            <a:alphaModFix/>
          </a:blip>
          <a:srcRect b="0" l="0" r="0" t="0"/>
          <a:stretch/>
        </p:blipFill>
        <p:spPr>
          <a:xfrm>
            <a:off x="0" y="0"/>
            <a:ext cx="9144001" cy="1214949"/>
          </a:xfrm>
          <a:prstGeom prst="rect">
            <a:avLst/>
          </a:prstGeom>
          <a:noFill/>
          <a:ln>
            <a:noFill/>
          </a:ln>
        </p:spPr>
      </p:pic>
      <p:sp>
        <p:nvSpPr>
          <p:cNvPr id="541" name="Google Shape;541;p73"/>
          <p:cNvSpPr txBox="1"/>
          <p:nvPr/>
        </p:nvSpPr>
        <p:spPr>
          <a:xfrm>
            <a:off x="1007550" y="568925"/>
            <a:ext cx="7752300" cy="64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i="0" lang="lv-LV" sz="2800" u="none" cap="none" strike="noStrike">
                <a:solidFill>
                  <a:srgbClr val="FFFFFF"/>
                </a:solidFill>
                <a:latin typeface="Raleway"/>
                <a:ea typeface="Raleway"/>
                <a:cs typeface="Raleway"/>
                <a:sym typeface="Raleway"/>
              </a:rPr>
              <a:t>Playing with the managers</a:t>
            </a:r>
            <a:endParaRPr b="1" i="0" sz="2800" u="none" cap="none" strike="noStrike">
              <a:solidFill>
                <a:srgbClr val="FFFFFF"/>
              </a:solidFill>
              <a:latin typeface="Arial"/>
              <a:ea typeface="Arial"/>
              <a:cs typeface="Arial"/>
              <a:sym typeface="Arial"/>
            </a:endParaRPr>
          </a:p>
        </p:txBody>
      </p:sp>
      <p:sp>
        <p:nvSpPr>
          <p:cNvPr id="542" name="Google Shape;542;p73"/>
          <p:cNvSpPr txBox="1"/>
          <p:nvPr/>
        </p:nvSpPr>
        <p:spPr>
          <a:xfrm>
            <a:off x="847025" y="1400100"/>
            <a:ext cx="7440600" cy="3743400"/>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None/>
            </a:pPr>
            <a:r>
              <a:rPr b="1" i="0" lang="lv-LV" sz="1800" u="none" cap="none" strike="noStrike">
                <a:solidFill>
                  <a:srgbClr val="6689BA"/>
                </a:solidFill>
                <a:latin typeface="Raleway"/>
                <a:ea typeface="Raleway"/>
                <a:cs typeface="Raleway"/>
                <a:sym typeface="Raleway"/>
              </a:rPr>
              <a:t>Playing a board game like "Recognize and Act" in a training setting with HORECA managers can certainly present some unique challenges and issues.</a:t>
            </a:r>
            <a:r>
              <a:rPr b="1" i="0" lang="lv-LV" sz="1500" u="none" cap="none" strike="noStrike">
                <a:solidFill>
                  <a:srgbClr val="6689BA"/>
                </a:solidFill>
                <a:latin typeface="Raleway"/>
                <a:ea typeface="Raleway"/>
                <a:cs typeface="Raleway"/>
                <a:sym typeface="Raleway"/>
              </a:rPr>
              <a:t> </a:t>
            </a:r>
            <a:endParaRPr b="1" i="0" sz="1500" u="none" cap="none" strike="noStrike">
              <a:solidFill>
                <a:srgbClr val="6689BA"/>
              </a:solidFill>
              <a:latin typeface="Raleway"/>
              <a:ea typeface="Raleway"/>
              <a:cs typeface="Raleway"/>
              <a:sym typeface="Raleway"/>
            </a:endParaRPr>
          </a:p>
          <a:p>
            <a:pPr indent="0" lvl="0" marL="133350" marR="0" rtl="0" algn="l">
              <a:lnSpc>
                <a:spcPct val="115000"/>
              </a:lnSpc>
              <a:spcBef>
                <a:spcPts val="0"/>
              </a:spcBef>
              <a:spcAft>
                <a:spcPts val="0"/>
              </a:spcAft>
              <a:buNone/>
            </a:pPr>
            <a:br>
              <a:rPr b="1" i="0" lang="lv-LV" sz="1500" u="none" cap="none" strike="noStrike">
                <a:solidFill>
                  <a:srgbClr val="6689BA"/>
                </a:solidFill>
                <a:latin typeface="Raleway"/>
                <a:ea typeface="Raleway"/>
                <a:cs typeface="Raleway"/>
                <a:sym typeface="Raleway"/>
              </a:rPr>
            </a:br>
            <a:r>
              <a:rPr b="1" i="0" lang="lv-LV" sz="1500" u="none" cap="none" strike="noStrike">
                <a:solidFill>
                  <a:schemeClr val="dk1"/>
                </a:solidFill>
                <a:latin typeface="Raleway"/>
                <a:ea typeface="Raleway"/>
                <a:cs typeface="Raleway"/>
                <a:sym typeface="Raleway"/>
              </a:rPr>
              <a:t>Here are some points a trainer should bear in mind:</a:t>
            </a:r>
            <a:br>
              <a:rPr b="1" i="0" lang="lv-LV" sz="1500" u="none" cap="none" strike="noStrike">
                <a:solidFill>
                  <a:schemeClr val="dk1"/>
                </a:solidFill>
                <a:latin typeface="Raleway"/>
                <a:ea typeface="Raleway"/>
                <a:cs typeface="Raleway"/>
                <a:sym typeface="Raleway"/>
              </a:rPr>
            </a:br>
            <a:endParaRPr>
              <a:solidFill>
                <a:schemeClr val="dk1"/>
              </a:solidFill>
            </a:endParaRPr>
          </a:p>
          <a:p>
            <a:pPr indent="-342900" lvl="0" marL="476250" marR="0" rtl="0" algn="l">
              <a:lnSpc>
                <a:spcPct val="115000"/>
              </a:lnSpc>
              <a:spcBef>
                <a:spcPts val="0"/>
              </a:spcBef>
              <a:spcAft>
                <a:spcPts val="0"/>
              </a:spcAft>
              <a:buClr>
                <a:srgbClr val="000000"/>
              </a:buClr>
              <a:buSzPts val="1500"/>
              <a:buFont typeface="Arial"/>
              <a:buChar char="-"/>
            </a:pPr>
            <a:r>
              <a:rPr b="0" i="0" lang="lv-LV" sz="1500" u="none" cap="none" strike="noStrike">
                <a:solidFill>
                  <a:srgbClr val="000000"/>
                </a:solidFill>
                <a:latin typeface="Raleway"/>
                <a:ea typeface="Raleway"/>
                <a:cs typeface="Raleway"/>
                <a:sym typeface="Raleway"/>
              </a:rPr>
              <a:t>Hierarchy</a:t>
            </a:r>
            <a:endParaRPr b="0" i="0" sz="1500" u="none" cap="none" strike="noStrike">
              <a:solidFill>
                <a:srgbClr val="000000"/>
              </a:solidFill>
              <a:latin typeface="Raleway"/>
              <a:ea typeface="Raleway"/>
              <a:cs typeface="Raleway"/>
              <a:sym typeface="Raleway"/>
            </a:endParaRPr>
          </a:p>
          <a:p>
            <a:pPr indent="-285750" lvl="0" marL="419100" marR="0" rtl="0" algn="l">
              <a:lnSpc>
                <a:spcPct val="115000"/>
              </a:lnSpc>
              <a:spcBef>
                <a:spcPts val="0"/>
              </a:spcBef>
              <a:spcAft>
                <a:spcPts val="0"/>
              </a:spcAft>
              <a:buClr>
                <a:srgbClr val="000000"/>
              </a:buClr>
              <a:buSzPts val="1500"/>
              <a:buFont typeface="Arial"/>
              <a:buChar char="-"/>
            </a:pPr>
            <a:r>
              <a:rPr b="0" i="0" lang="lv-LV" sz="1500" u="none" cap="none" strike="noStrike">
                <a:solidFill>
                  <a:srgbClr val="000000"/>
                </a:solidFill>
                <a:latin typeface="Raleway"/>
                <a:ea typeface="Raleway"/>
                <a:cs typeface="Raleway"/>
                <a:sym typeface="Raleway"/>
              </a:rPr>
              <a:t>Competitiveness</a:t>
            </a:r>
            <a:endParaRPr b="0" i="0" sz="1500" u="none" cap="none" strike="noStrike">
              <a:solidFill>
                <a:srgbClr val="000000"/>
              </a:solidFill>
              <a:latin typeface="Raleway"/>
              <a:ea typeface="Raleway"/>
              <a:cs typeface="Raleway"/>
              <a:sym typeface="Raleway"/>
            </a:endParaRPr>
          </a:p>
          <a:p>
            <a:pPr indent="-285750" lvl="0" marL="419100" marR="0" rtl="0" algn="l">
              <a:lnSpc>
                <a:spcPct val="115000"/>
              </a:lnSpc>
              <a:spcBef>
                <a:spcPts val="0"/>
              </a:spcBef>
              <a:spcAft>
                <a:spcPts val="0"/>
              </a:spcAft>
              <a:buClr>
                <a:srgbClr val="000000"/>
              </a:buClr>
              <a:buSzPts val="1500"/>
              <a:buFont typeface="Arial"/>
              <a:buChar char="-"/>
            </a:pPr>
            <a:r>
              <a:rPr b="0" i="0" lang="lv-LV" sz="1500" u="none" cap="none" strike="noStrike">
                <a:solidFill>
                  <a:srgbClr val="000000"/>
                </a:solidFill>
                <a:latin typeface="Raleway"/>
                <a:ea typeface="Raleway"/>
                <a:cs typeface="Raleway"/>
                <a:sym typeface="Raleway"/>
              </a:rPr>
              <a:t>Different Learning Styles</a:t>
            </a:r>
            <a:endParaRPr b="0" i="0" sz="1500" u="none" cap="none" strike="noStrike">
              <a:solidFill>
                <a:srgbClr val="000000"/>
              </a:solidFill>
              <a:latin typeface="Raleway"/>
              <a:ea typeface="Raleway"/>
              <a:cs typeface="Raleway"/>
              <a:sym typeface="Raleway"/>
            </a:endParaRPr>
          </a:p>
          <a:p>
            <a:pPr indent="-285750" lvl="0" marL="419100" marR="0" rtl="0" algn="l">
              <a:lnSpc>
                <a:spcPct val="115000"/>
              </a:lnSpc>
              <a:spcBef>
                <a:spcPts val="0"/>
              </a:spcBef>
              <a:spcAft>
                <a:spcPts val="0"/>
              </a:spcAft>
              <a:buClr>
                <a:srgbClr val="000000"/>
              </a:buClr>
              <a:buSzPts val="1500"/>
              <a:buFont typeface="Arial"/>
              <a:buChar char="-"/>
            </a:pPr>
            <a:r>
              <a:rPr b="0" i="0" lang="lv-LV" sz="1500" u="none" cap="none" strike="noStrike">
                <a:solidFill>
                  <a:srgbClr val="000000"/>
                </a:solidFill>
                <a:latin typeface="Raleway"/>
                <a:ea typeface="Raleway"/>
                <a:cs typeface="Raleway"/>
                <a:sym typeface="Raleway"/>
              </a:rPr>
              <a:t>Sensitive Topics</a:t>
            </a:r>
            <a:endParaRPr b="0" i="0" sz="1500" u="none" cap="none" strike="noStrike">
              <a:solidFill>
                <a:srgbClr val="000000"/>
              </a:solidFill>
              <a:latin typeface="Raleway"/>
              <a:ea typeface="Raleway"/>
              <a:cs typeface="Raleway"/>
              <a:sym typeface="Raleway"/>
            </a:endParaRPr>
          </a:p>
          <a:p>
            <a:pPr indent="-285750" lvl="0" marL="419100" marR="0" rtl="0" algn="l">
              <a:lnSpc>
                <a:spcPct val="115000"/>
              </a:lnSpc>
              <a:spcBef>
                <a:spcPts val="0"/>
              </a:spcBef>
              <a:spcAft>
                <a:spcPts val="0"/>
              </a:spcAft>
              <a:buClr>
                <a:srgbClr val="000000"/>
              </a:buClr>
              <a:buSzPts val="1500"/>
              <a:buFont typeface="Arial"/>
              <a:buChar char="-"/>
            </a:pPr>
            <a:r>
              <a:rPr b="0" i="0" lang="lv-LV" sz="1500" u="none" cap="none" strike="noStrike">
                <a:solidFill>
                  <a:srgbClr val="000000"/>
                </a:solidFill>
                <a:latin typeface="Raleway"/>
                <a:ea typeface="Raleway"/>
                <a:cs typeface="Raleway"/>
                <a:sym typeface="Raleway"/>
              </a:rPr>
              <a:t>Time Constraints</a:t>
            </a:r>
            <a:endParaRPr b="0" i="0" sz="1500" u="none" cap="none" strike="noStrike">
              <a:solidFill>
                <a:srgbClr val="000000"/>
              </a:solidFill>
              <a:latin typeface="Raleway"/>
              <a:ea typeface="Raleway"/>
              <a:cs typeface="Raleway"/>
              <a:sym typeface="Raleway"/>
            </a:endParaRPr>
          </a:p>
          <a:p>
            <a:pPr indent="0" lvl="0" marL="0" marR="0" rtl="0" algn="l">
              <a:lnSpc>
                <a:spcPct val="115000"/>
              </a:lnSpc>
              <a:spcBef>
                <a:spcPts val="0"/>
              </a:spcBef>
              <a:spcAft>
                <a:spcPts val="0"/>
              </a:spcAft>
              <a:buNone/>
            </a:pPr>
            <a:r>
              <a:t/>
            </a:r>
            <a:endParaRPr b="0" i="0" sz="1500" u="none" cap="none" strike="noStrike">
              <a:solidFill>
                <a:srgbClr val="000000"/>
              </a:solidFill>
              <a:latin typeface="Raleway"/>
              <a:ea typeface="Raleway"/>
              <a:cs typeface="Raleway"/>
              <a:sym typeface="Raleway"/>
            </a:endParaRPr>
          </a:p>
          <a:p>
            <a:pPr indent="-190500" lvl="0" marL="41910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000000"/>
              </a:solidFill>
              <a:latin typeface="Raleway"/>
              <a:ea typeface="Raleway"/>
              <a:cs typeface="Raleway"/>
              <a:sym typeface="Raleway"/>
            </a:endParaRPr>
          </a:p>
        </p:txBody>
      </p:sp>
      <p:sp>
        <p:nvSpPr>
          <p:cNvPr id="543" name="Google Shape;543;p73"/>
          <p:cNvSpPr txBox="1"/>
          <p:nvPr/>
        </p:nvSpPr>
        <p:spPr>
          <a:xfrm>
            <a:off x="3775400" y="3173350"/>
            <a:ext cx="3262500" cy="1477500"/>
          </a:xfrm>
          <a:prstGeom prst="rect">
            <a:avLst/>
          </a:prstGeom>
          <a:noFill/>
          <a:ln>
            <a:noFill/>
          </a:ln>
        </p:spPr>
        <p:txBody>
          <a:bodyPr anchorCtr="0" anchor="t" bIns="91425" lIns="91425" spcFirstLastPara="1" rIns="91425" wrap="square" tIns="91425">
            <a:spAutoFit/>
          </a:bodyPr>
          <a:lstStyle/>
          <a:p>
            <a:pPr indent="-285750" lvl="0" marL="419100" rtl="0" algn="l">
              <a:lnSpc>
                <a:spcPct val="115000"/>
              </a:lnSpc>
              <a:spcBef>
                <a:spcPts val="0"/>
              </a:spcBef>
              <a:spcAft>
                <a:spcPts val="0"/>
              </a:spcAft>
              <a:buClr>
                <a:schemeClr val="dk1"/>
              </a:buClr>
              <a:buSzPts val="1500"/>
              <a:buChar char="-"/>
            </a:pPr>
            <a:r>
              <a:rPr lang="lv-LV" sz="1500">
                <a:solidFill>
                  <a:schemeClr val="dk1"/>
                </a:solidFill>
                <a:latin typeface="Raleway"/>
                <a:ea typeface="Raleway"/>
                <a:cs typeface="Raleway"/>
                <a:sym typeface="Raleway"/>
              </a:rPr>
              <a:t>Real-life Application: </a:t>
            </a:r>
            <a:endParaRPr sz="1500">
              <a:solidFill>
                <a:schemeClr val="dk1"/>
              </a:solidFill>
              <a:latin typeface="Raleway"/>
              <a:ea typeface="Raleway"/>
              <a:cs typeface="Raleway"/>
              <a:sym typeface="Raleway"/>
            </a:endParaRPr>
          </a:p>
          <a:p>
            <a:pPr indent="-285750" lvl="0" marL="419100" rtl="0" algn="l">
              <a:lnSpc>
                <a:spcPct val="115000"/>
              </a:lnSpc>
              <a:spcBef>
                <a:spcPts val="0"/>
              </a:spcBef>
              <a:spcAft>
                <a:spcPts val="0"/>
              </a:spcAft>
              <a:buClr>
                <a:schemeClr val="dk1"/>
              </a:buClr>
              <a:buSzPts val="1500"/>
              <a:buChar char="-"/>
            </a:pPr>
            <a:r>
              <a:rPr lang="lv-LV" sz="1500">
                <a:solidFill>
                  <a:schemeClr val="dk1"/>
                </a:solidFill>
                <a:latin typeface="Raleway"/>
                <a:ea typeface="Raleway"/>
                <a:cs typeface="Raleway"/>
                <a:sym typeface="Raleway"/>
              </a:rPr>
              <a:t>Defensiveness:</a:t>
            </a:r>
            <a:endParaRPr sz="1500">
              <a:solidFill>
                <a:schemeClr val="dk1"/>
              </a:solidFill>
              <a:latin typeface="Raleway"/>
              <a:ea typeface="Raleway"/>
              <a:cs typeface="Raleway"/>
              <a:sym typeface="Raleway"/>
            </a:endParaRPr>
          </a:p>
          <a:p>
            <a:pPr indent="-285750" lvl="0" marL="419100" rtl="0" algn="l">
              <a:lnSpc>
                <a:spcPct val="115000"/>
              </a:lnSpc>
              <a:spcBef>
                <a:spcPts val="0"/>
              </a:spcBef>
              <a:spcAft>
                <a:spcPts val="0"/>
              </a:spcAft>
              <a:buClr>
                <a:schemeClr val="dk1"/>
              </a:buClr>
              <a:buSzPts val="1500"/>
              <a:buChar char="-"/>
            </a:pPr>
            <a:r>
              <a:rPr lang="lv-LV" sz="1500">
                <a:solidFill>
                  <a:schemeClr val="dk1"/>
                </a:solidFill>
                <a:latin typeface="Raleway"/>
                <a:ea typeface="Raleway"/>
                <a:cs typeface="Raleway"/>
                <a:sym typeface="Raleway"/>
              </a:rPr>
              <a:t>Cultural Consideration</a:t>
            </a:r>
            <a:endParaRPr sz="1500">
              <a:solidFill>
                <a:schemeClr val="dk1"/>
              </a:solidFill>
              <a:latin typeface="Raleway"/>
              <a:ea typeface="Raleway"/>
              <a:cs typeface="Raleway"/>
              <a:sym typeface="Raleway"/>
            </a:endParaRPr>
          </a:p>
          <a:p>
            <a:pPr indent="-285750" lvl="0" marL="419100" rtl="0" algn="l">
              <a:lnSpc>
                <a:spcPct val="115000"/>
              </a:lnSpc>
              <a:spcBef>
                <a:spcPts val="0"/>
              </a:spcBef>
              <a:spcAft>
                <a:spcPts val="0"/>
              </a:spcAft>
              <a:buClr>
                <a:schemeClr val="dk1"/>
              </a:buClr>
              <a:buSzPts val="1500"/>
              <a:buChar char="-"/>
            </a:pPr>
            <a:r>
              <a:rPr lang="lv-LV" sz="1500">
                <a:solidFill>
                  <a:schemeClr val="dk1"/>
                </a:solidFill>
                <a:latin typeface="Raleway"/>
                <a:ea typeface="Raleway"/>
                <a:cs typeface="Raleway"/>
                <a:sym typeface="Raleway"/>
              </a:rPr>
              <a:t>Confidentiality</a:t>
            </a:r>
            <a:endParaRPr sz="1500">
              <a:solidFill>
                <a:schemeClr val="dk1"/>
              </a:solidFill>
              <a:latin typeface="Raleway"/>
              <a:ea typeface="Raleway"/>
              <a:cs typeface="Raleway"/>
              <a:sym typeface="Raleway"/>
            </a:endParaRPr>
          </a:p>
          <a:p>
            <a:pPr indent="-285750" lvl="0" marL="419100" rtl="0" algn="l">
              <a:lnSpc>
                <a:spcPct val="115000"/>
              </a:lnSpc>
              <a:spcBef>
                <a:spcPts val="0"/>
              </a:spcBef>
              <a:spcAft>
                <a:spcPts val="0"/>
              </a:spcAft>
              <a:buClr>
                <a:schemeClr val="dk1"/>
              </a:buClr>
              <a:buSzPts val="1500"/>
              <a:buChar char="-"/>
            </a:pPr>
            <a:r>
              <a:rPr lang="lv-LV" sz="1500">
                <a:solidFill>
                  <a:schemeClr val="dk1"/>
                </a:solidFill>
                <a:latin typeface="Raleway"/>
                <a:ea typeface="Raleway"/>
                <a:cs typeface="Raleway"/>
                <a:sym typeface="Raleway"/>
              </a:rPr>
              <a:t>Follow-up</a:t>
            </a:r>
            <a:endParaRPr/>
          </a:p>
        </p:txBody>
      </p:sp>
      <p:grpSp>
        <p:nvGrpSpPr>
          <p:cNvPr id="544" name="Google Shape;544;p73"/>
          <p:cNvGrpSpPr/>
          <p:nvPr/>
        </p:nvGrpSpPr>
        <p:grpSpPr>
          <a:xfrm>
            <a:off x="623401" y="2719901"/>
            <a:ext cx="290375" cy="321600"/>
            <a:chOff x="534501" y="3018201"/>
            <a:chExt cx="290375" cy="321600"/>
          </a:xfrm>
        </p:grpSpPr>
        <p:sp>
          <p:nvSpPr>
            <p:cNvPr id="545" name="Google Shape;545;p73"/>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73"/>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547" name="Google Shape;547;p73"/>
          <p:cNvPicPr preferRelativeResize="0"/>
          <p:nvPr/>
        </p:nvPicPr>
        <p:blipFill rotWithShape="1">
          <a:blip r:embed="rId4">
            <a:alphaModFix/>
          </a:blip>
          <a:srcRect b="0" l="0" r="0" t="21017"/>
          <a:stretch/>
        </p:blipFill>
        <p:spPr>
          <a:xfrm>
            <a:off x="6458975" y="0"/>
            <a:ext cx="2685026" cy="8774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1" name="Shape 551"/>
        <p:cNvGrpSpPr/>
        <p:nvPr/>
      </p:nvGrpSpPr>
      <p:grpSpPr>
        <a:xfrm>
          <a:off x="0" y="0"/>
          <a:ext cx="0" cy="0"/>
          <a:chOff x="0" y="0"/>
          <a:chExt cx="0" cy="0"/>
        </a:xfrm>
      </p:grpSpPr>
      <p:sp>
        <p:nvSpPr>
          <p:cNvPr id="552" name="Google Shape;552;p74"/>
          <p:cNvSpPr txBox="1"/>
          <p:nvPr>
            <p:ph type="title"/>
          </p:nvPr>
        </p:nvSpPr>
        <p:spPr>
          <a:xfrm>
            <a:off x="311700" y="72127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pic>
        <p:nvPicPr>
          <p:cNvPr id="553" name="Google Shape;553;p74"/>
          <p:cNvPicPr preferRelativeResize="0"/>
          <p:nvPr/>
        </p:nvPicPr>
        <p:blipFill rotWithShape="1">
          <a:blip r:embed="rId3">
            <a:alphaModFix/>
          </a:blip>
          <a:srcRect b="0" l="0" r="0" t="0"/>
          <a:stretch/>
        </p:blipFill>
        <p:spPr>
          <a:xfrm>
            <a:off x="0" y="0"/>
            <a:ext cx="9144001" cy="1367300"/>
          </a:xfrm>
          <a:prstGeom prst="rect">
            <a:avLst/>
          </a:prstGeom>
          <a:noFill/>
          <a:ln>
            <a:noFill/>
          </a:ln>
        </p:spPr>
      </p:pic>
      <p:sp>
        <p:nvSpPr>
          <p:cNvPr id="554" name="Google Shape;554;p74"/>
          <p:cNvSpPr txBox="1"/>
          <p:nvPr/>
        </p:nvSpPr>
        <p:spPr>
          <a:xfrm>
            <a:off x="681325" y="721275"/>
            <a:ext cx="7961400" cy="64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i="0" lang="lv-LV" sz="2800" u="none" cap="none" strike="noStrike">
                <a:solidFill>
                  <a:srgbClr val="FFFFFF"/>
                </a:solidFill>
                <a:latin typeface="Raleway"/>
                <a:ea typeface="Raleway"/>
                <a:cs typeface="Raleway"/>
                <a:sym typeface="Raleway"/>
              </a:rPr>
              <a:t>For Managers</a:t>
            </a:r>
            <a:endParaRPr b="1" i="0" sz="2800" u="none" cap="none" strike="noStrike">
              <a:solidFill>
                <a:srgbClr val="FFFFFF"/>
              </a:solidFill>
              <a:latin typeface="Arial"/>
              <a:ea typeface="Arial"/>
              <a:cs typeface="Arial"/>
              <a:sym typeface="Arial"/>
            </a:endParaRPr>
          </a:p>
        </p:txBody>
      </p:sp>
      <p:sp>
        <p:nvSpPr>
          <p:cNvPr id="555" name="Google Shape;555;p74"/>
          <p:cNvSpPr txBox="1"/>
          <p:nvPr/>
        </p:nvSpPr>
        <p:spPr>
          <a:xfrm>
            <a:off x="506300" y="1485675"/>
            <a:ext cx="8054700" cy="3070800"/>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None/>
            </a:pPr>
            <a:r>
              <a:rPr b="1" i="0" lang="lv-LV" sz="1500" u="none" cap="none" strike="noStrike">
                <a:solidFill>
                  <a:srgbClr val="000000"/>
                </a:solidFill>
                <a:latin typeface="Raleway"/>
                <a:ea typeface="Raleway"/>
                <a:cs typeface="Raleway"/>
                <a:sym typeface="Raleway"/>
              </a:rPr>
              <a:t>Hierarchy</a:t>
            </a:r>
            <a:r>
              <a:rPr b="0" i="0" lang="lv-LV" sz="1500" u="none" cap="none" strike="noStrike">
                <a:solidFill>
                  <a:srgbClr val="000000"/>
                </a:solidFill>
                <a:latin typeface="Raleway"/>
                <a:ea typeface="Raleway"/>
                <a:cs typeface="Raleway"/>
                <a:sym typeface="Raleway"/>
              </a:rPr>
              <a:t>: Since you'll have a group of managers, there might be pre-existing dynamics based on their positions in the organization. It's important to create an environment where all participants feel equally comfortable and encouraged to participate.</a:t>
            </a:r>
            <a:endParaRPr/>
          </a:p>
          <a:p>
            <a:pPr indent="0" lvl="0" marL="133350" marR="0" rtl="0" algn="l">
              <a:lnSpc>
                <a:spcPct val="115000"/>
              </a:lnSpc>
              <a:spcBef>
                <a:spcPts val="0"/>
              </a:spcBef>
              <a:spcAft>
                <a:spcPts val="0"/>
              </a:spcAft>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None/>
            </a:pPr>
            <a:r>
              <a:rPr b="1" i="0" lang="lv-LV" sz="1500" u="none" cap="none" strike="noStrike">
                <a:solidFill>
                  <a:srgbClr val="000000"/>
                </a:solidFill>
                <a:latin typeface="Raleway"/>
                <a:ea typeface="Raleway"/>
                <a:cs typeface="Raleway"/>
                <a:sym typeface="Raleway"/>
              </a:rPr>
              <a:t>Competitiveness</a:t>
            </a:r>
            <a:r>
              <a:rPr b="0" i="0" lang="lv-LV" sz="1500" u="none" cap="none" strike="noStrike">
                <a:solidFill>
                  <a:srgbClr val="000000"/>
                </a:solidFill>
                <a:latin typeface="Raleway"/>
                <a:ea typeface="Raleway"/>
                <a:cs typeface="Raleway"/>
                <a:sym typeface="Raleway"/>
              </a:rPr>
              <a:t>: Managers often have a competitive spirit, which can be both a positive and a negative. While it can increase engagement, it might also cause some participants to focus more on 'winning' the game rather than learning from it.</a:t>
            </a:r>
            <a:endParaRPr/>
          </a:p>
          <a:p>
            <a:pPr indent="0" lvl="0" marL="133350" marR="0" rtl="0" algn="l">
              <a:lnSpc>
                <a:spcPct val="115000"/>
              </a:lnSpc>
              <a:spcBef>
                <a:spcPts val="0"/>
              </a:spcBef>
              <a:spcAft>
                <a:spcPts val="0"/>
              </a:spcAft>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None/>
            </a:pPr>
            <a:r>
              <a:rPr b="1" i="0" lang="lv-LV" sz="1500" u="none" cap="none" strike="noStrike">
                <a:solidFill>
                  <a:srgbClr val="000000"/>
                </a:solidFill>
                <a:latin typeface="Raleway"/>
                <a:ea typeface="Raleway"/>
                <a:cs typeface="Raleway"/>
                <a:sym typeface="Raleway"/>
              </a:rPr>
              <a:t>Different Learning Styles</a:t>
            </a:r>
            <a:r>
              <a:rPr b="0" i="0" lang="lv-LV" sz="1500" u="none" cap="none" strike="noStrike">
                <a:solidFill>
                  <a:srgbClr val="000000"/>
                </a:solidFill>
                <a:latin typeface="Raleway"/>
                <a:ea typeface="Raleway"/>
                <a:cs typeface="Raleway"/>
                <a:sym typeface="Raleway"/>
              </a:rPr>
              <a:t>: People have different ways of learning. Some may engage more with visual aids, while others might prefer discussions. It's important </a:t>
            </a:r>
            <a:br>
              <a:rPr b="0" i="0" lang="lv-LV" sz="1500" u="none" cap="none" strike="noStrike">
                <a:solidFill>
                  <a:srgbClr val="000000"/>
                </a:solidFill>
                <a:latin typeface="Raleway"/>
                <a:ea typeface="Raleway"/>
                <a:cs typeface="Raleway"/>
                <a:sym typeface="Raleway"/>
              </a:rPr>
            </a:br>
            <a:r>
              <a:rPr b="0" i="0" lang="lv-LV" sz="1500" u="none" cap="none" strike="noStrike">
                <a:solidFill>
                  <a:srgbClr val="000000"/>
                </a:solidFill>
                <a:latin typeface="Raleway"/>
                <a:ea typeface="Raleway"/>
                <a:cs typeface="Raleway"/>
                <a:sym typeface="Raleway"/>
              </a:rPr>
              <a:t>to incorporate a variety of teaching strategies to cater to these differences.</a:t>
            </a:r>
            <a:endParaRPr/>
          </a:p>
        </p:txBody>
      </p:sp>
      <p:pic>
        <p:nvPicPr>
          <p:cNvPr id="556" name="Google Shape;556;p74"/>
          <p:cNvPicPr preferRelativeResize="0"/>
          <p:nvPr/>
        </p:nvPicPr>
        <p:blipFill rotWithShape="1">
          <a:blip r:embed="rId4">
            <a:alphaModFix/>
          </a:blip>
          <a:srcRect b="0" l="0" r="0" t="21017"/>
          <a:stretch/>
        </p:blipFill>
        <p:spPr>
          <a:xfrm>
            <a:off x="6458975" y="0"/>
            <a:ext cx="2685026" cy="877450"/>
          </a:xfrm>
          <a:prstGeom prst="rect">
            <a:avLst/>
          </a:prstGeom>
          <a:noFill/>
          <a:ln>
            <a:noFill/>
          </a:ln>
        </p:spPr>
      </p:pic>
      <p:grpSp>
        <p:nvGrpSpPr>
          <p:cNvPr id="557" name="Google Shape;557;p74"/>
          <p:cNvGrpSpPr/>
          <p:nvPr/>
        </p:nvGrpSpPr>
        <p:grpSpPr>
          <a:xfrm>
            <a:off x="311701" y="1601751"/>
            <a:ext cx="290375" cy="321600"/>
            <a:chOff x="534501" y="3018201"/>
            <a:chExt cx="290375" cy="321600"/>
          </a:xfrm>
        </p:grpSpPr>
        <p:sp>
          <p:nvSpPr>
            <p:cNvPr id="558" name="Google Shape;558;p74"/>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74"/>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0" name="Google Shape;560;p74"/>
          <p:cNvGrpSpPr/>
          <p:nvPr/>
        </p:nvGrpSpPr>
        <p:grpSpPr>
          <a:xfrm>
            <a:off x="311701" y="2627826"/>
            <a:ext cx="290375" cy="321600"/>
            <a:chOff x="534501" y="3018201"/>
            <a:chExt cx="290375" cy="321600"/>
          </a:xfrm>
        </p:grpSpPr>
        <p:sp>
          <p:nvSpPr>
            <p:cNvPr id="561" name="Google Shape;561;p74"/>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74"/>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3" name="Google Shape;563;p74"/>
          <p:cNvGrpSpPr/>
          <p:nvPr/>
        </p:nvGrpSpPr>
        <p:grpSpPr>
          <a:xfrm>
            <a:off x="311701" y="3706526"/>
            <a:ext cx="290375" cy="321600"/>
            <a:chOff x="534501" y="3018201"/>
            <a:chExt cx="290375" cy="321600"/>
          </a:xfrm>
        </p:grpSpPr>
        <p:sp>
          <p:nvSpPr>
            <p:cNvPr id="564" name="Google Shape;564;p74"/>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74"/>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g2523351e7b7_0_5"/>
          <p:cNvSpPr txBox="1"/>
          <p:nvPr>
            <p:ph type="title"/>
          </p:nvPr>
        </p:nvSpPr>
        <p:spPr>
          <a:xfrm>
            <a:off x="311700" y="629200"/>
            <a:ext cx="8520600" cy="470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pic>
        <p:nvPicPr>
          <p:cNvPr id="79" name="Google Shape;79;g2523351e7b7_0_5"/>
          <p:cNvPicPr preferRelativeResize="0"/>
          <p:nvPr/>
        </p:nvPicPr>
        <p:blipFill rotWithShape="1">
          <a:blip r:embed="rId3">
            <a:alphaModFix/>
          </a:blip>
          <a:srcRect b="0" l="0" r="0" t="11948"/>
          <a:stretch/>
        </p:blipFill>
        <p:spPr>
          <a:xfrm>
            <a:off x="0" y="0"/>
            <a:ext cx="9144001" cy="1122825"/>
          </a:xfrm>
          <a:prstGeom prst="rect">
            <a:avLst/>
          </a:prstGeom>
          <a:noFill/>
          <a:ln>
            <a:noFill/>
          </a:ln>
        </p:spPr>
      </p:pic>
      <p:sp>
        <p:nvSpPr>
          <p:cNvPr id="80" name="Google Shape;80;g2523351e7b7_0_5"/>
          <p:cNvSpPr txBox="1"/>
          <p:nvPr/>
        </p:nvSpPr>
        <p:spPr>
          <a:xfrm>
            <a:off x="586500" y="476800"/>
            <a:ext cx="8013900" cy="64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lv-LV" sz="2800">
                <a:solidFill>
                  <a:srgbClr val="FFFFFF"/>
                </a:solidFill>
                <a:latin typeface="Raleway"/>
                <a:ea typeface="Raleway"/>
                <a:cs typeface="Raleway"/>
                <a:sym typeface="Raleway"/>
              </a:rPr>
              <a:t>Game </a:t>
            </a:r>
            <a:r>
              <a:rPr b="1" lang="lv-LV" sz="2800">
                <a:solidFill>
                  <a:srgbClr val="FFFFFF"/>
                </a:solidFill>
                <a:latin typeface="Raleway"/>
                <a:ea typeface="Raleway"/>
                <a:cs typeface="Raleway"/>
                <a:sym typeface="Raleway"/>
              </a:rPr>
              <a:t>“Recognize and Act” consists of:</a:t>
            </a:r>
            <a:endParaRPr b="1" sz="2800">
              <a:solidFill>
                <a:srgbClr val="FFFFFF"/>
              </a:solidFill>
              <a:latin typeface="Raleway"/>
              <a:ea typeface="Raleway"/>
              <a:cs typeface="Raleway"/>
              <a:sym typeface="Raleway"/>
            </a:endParaRPr>
          </a:p>
        </p:txBody>
      </p:sp>
      <p:sp>
        <p:nvSpPr>
          <p:cNvPr id="81" name="Google Shape;81;g2523351e7b7_0_5"/>
          <p:cNvSpPr txBox="1"/>
          <p:nvPr/>
        </p:nvSpPr>
        <p:spPr>
          <a:xfrm>
            <a:off x="464100" y="1154425"/>
            <a:ext cx="6383400" cy="983400"/>
          </a:xfrm>
          <a:prstGeom prst="rect">
            <a:avLst/>
          </a:prstGeom>
          <a:noFill/>
          <a:ln>
            <a:noFill/>
          </a:ln>
        </p:spPr>
        <p:txBody>
          <a:bodyPr anchorCtr="0" anchor="t" bIns="91425" lIns="91425" spcFirstLastPara="1" rIns="91425" wrap="square" tIns="91425">
            <a:spAutoFit/>
          </a:bodyPr>
          <a:lstStyle/>
          <a:p>
            <a:pPr indent="0" lvl="0" marL="133350" marR="0" rtl="0" algn="l">
              <a:lnSpc>
                <a:spcPct val="90000"/>
              </a:lnSpc>
              <a:spcBef>
                <a:spcPts val="0"/>
              </a:spcBef>
              <a:spcAft>
                <a:spcPts val="0"/>
              </a:spcAft>
              <a:buNone/>
            </a:pPr>
            <a:r>
              <a:rPr b="1" i="0" lang="lv-LV" sz="2200" u="none" cap="none" strike="noStrike">
                <a:solidFill>
                  <a:srgbClr val="6689BA"/>
                </a:solidFill>
                <a:latin typeface="Raleway"/>
                <a:ea typeface="Raleway"/>
                <a:cs typeface="Raleway"/>
                <a:sym typeface="Raleway"/>
              </a:rPr>
              <a:t>60</a:t>
            </a:r>
            <a:r>
              <a:rPr b="1" i="0" lang="lv-LV" sz="1900" u="none" cap="none" strike="noStrike">
                <a:solidFill>
                  <a:srgbClr val="6689BA"/>
                </a:solidFill>
                <a:latin typeface="Raleway"/>
                <a:ea typeface="Raleway"/>
                <a:cs typeface="Raleway"/>
                <a:sym typeface="Raleway"/>
              </a:rPr>
              <a:t> problem situation cards and </a:t>
            </a:r>
            <a:r>
              <a:rPr b="1" i="0" lang="lv-LV" sz="2200" u="none" cap="none" strike="noStrike">
                <a:solidFill>
                  <a:srgbClr val="6689BA"/>
                </a:solidFill>
                <a:latin typeface="Raleway"/>
                <a:ea typeface="Raleway"/>
                <a:cs typeface="Raleway"/>
                <a:sym typeface="Raleway"/>
              </a:rPr>
              <a:t>240</a:t>
            </a:r>
            <a:r>
              <a:rPr b="1" i="0" lang="lv-LV" sz="1900" u="none" cap="none" strike="noStrike">
                <a:solidFill>
                  <a:srgbClr val="6689BA"/>
                </a:solidFill>
                <a:latin typeface="Raleway"/>
                <a:ea typeface="Raleway"/>
                <a:cs typeface="Raleway"/>
                <a:sym typeface="Raleway"/>
              </a:rPr>
              <a:t> solution cards, divided into four solution groups</a:t>
            </a:r>
            <a:r>
              <a:rPr b="1" lang="lv-LV" sz="1900">
                <a:solidFill>
                  <a:srgbClr val="6689BA"/>
                </a:solidFill>
                <a:latin typeface="Raleway"/>
                <a:ea typeface="Raleway"/>
                <a:cs typeface="Raleway"/>
                <a:sym typeface="Raleway"/>
              </a:rPr>
              <a:t>:</a:t>
            </a:r>
            <a:endParaRPr b="1"/>
          </a:p>
          <a:p>
            <a:pPr indent="0" lvl="0" marL="0" marR="0" rtl="0" algn="l">
              <a:lnSpc>
                <a:spcPct val="115000"/>
              </a:lnSpc>
              <a:spcBef>
                <a:spcPts val="0"/>
              </a:spcBef>
              <a:spcAft>
                <a:spcPts val="0"/>
              </a:spcAft>
              <a:buNone/>
            </a:pPr>
            <a:r>
              <a:t/>
            </a:r>
            <a:endParaRPr b="0" i="0" sz="1500" u="none" cap="none" strike="noStrike">
              <a:solidFill>
                <a:srgbClr val="000000"/>
              </a:solidFill>
              <a:latin typeface="Raleway"/>
              <a:ea typeface="Raleway"/>
              <a:cs typeface="Raleway"/>
              <a:sym typeface="Raleway"/>
            </a:endParaRPr>
          </a:p>
        </p:txBody>
      </p:sp>
      <p:pic>
        <p:nvPicPr>
          <p:cNvPr id="82" name="Google Shape;82;g2523351e7b7_0_5"/>
          <p:cNvPicPr preferRelativeResize="0"/>
          <p:nvPr/>
        </p:nvPicPr>
        <p:blipFill rotWithShape="1">
          <a:blip r:embed="rId4">
            <a:alphaModFix/>
          </a:blip>
          <a:srcRect b="0" l="69" r="59" t="0"/>
          <a:stretch/>
        </p:blipFill>
        <p:spPr>
          <a:xfrm>
            <a:off x="595992" y="2409602"/>
            <a:ext cx="1263900" cy="189450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83" name="Google Shape;83;g2523351e7b7_0_5"/>
          <p:cNvPicPr preferRelativeResize="0"/>
          <p:nvPr/>
        </p:nvPicPr>
        <p:blipFill rotWithShape="1">
          <a:blip r:embed="rId4">
            <a:alphaModFix/>
          </a:blip>
          <a:srcRect b="0" l="69" r="59" t="0"/>
          <a:stretch/>
        </p:blipFill>
        <p:spPr>
          <a:xfrm>
            <a:off x="540993" y="2457012"/>
            <a:ext cx="1263900" cy="189450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84" name="Google Shape;84;g2523351e7b7_0_5"/>
          <p:cNvPicPr preferRelativeResize="0"/>
          <p:nvPr/>
        </p:nvPicPr>
        <p:blipFill rotWithShape="1">
          <a:blip r:embed="rId4">
            <a:alphaModFix/>
          </a:blip>
          <a:srcRect b="0" l="69" r="59" t="0"/>
          <a:stretch/>
        </p:blipFill>
        <p:spPr>
          <a:xfrm>
            <a:off x="494452" y="2496560"/>
            <a:ext cx="1263900" cy="189450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85" name="Google Shape;85;g2523351e7b7_0_5"/>
          <p:cNvPicPr preferRelativeResize="0"/>
          <p:nvPr/>
        </p:nvPicPr>
        <p:blipFill rotWithShape="1">
          <a:blip r:embed="rId4">
            <a:alphaModFix/>
          </a:blip>
          <a:srcRect b="0" l="69" r="59" t="0"/>
          <a:stretch/>
        </p:blipFill>
        <p:spPr>
          <a:xfrm>
            <a:off x="455473" y="2577907"/>
            <a:ext cx="1263900" cy="189450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86" name="Google Shape;86;g2523351e7b7_0_5"/>
          <p:cNvPicPr preferRelativeResize="0"/>
          <p:nvPr/>
        </p:nvPicPr>
        <p:blipFill rotWithShape="1">
          <a:blip r:embed="rId5">
            <a:alphaModFix/>
          </a:blip>
          <a:srcRect b="10" l="0" r="0" t="0"/>
          <a:stretch/>
        </p:blipFill>
        <p:spPr>
          <a:xfrm>
            <a:off x="4155225" y="2465485"/>
            <a:ext cx="1249500" cy="187350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87" name="Google Shape;87;g2523351e7b7_0_5"/>
          <p:cNvPicPr preferRelativeResize="0"/>
          <p:nvPr/>
        </p:nvPicPr>
        <p:blipFill rotWithShape="1">
          <a:blip r:embed="rId5">
            <a:alphaModFix/>
          </a:blip>
          <a:srcRect b="10" l="0" r="0" t="0"/>
          <a:stretch/>
        </p:blipFill>
        <p:spPr>
          <a:xfrm>
            <a:off x="4110327" y="2508377"/>
            <a:ext cx="1249500" cy="187350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88" name="Google Shape;88;g2523351e7b7_0_5"/>
          <p:cNvPicPr preferRelativeResize="0"/>
          <p:nvPr/>
        </p:nvPicPr>
        <p:blipFill rotWithShape="1">
          <a:blip r:embed="rId5">
            <a:alphaModFix/>
          </a:blip>
          <a:srcRect b="10" l="0" r="0" t="0"/>
          <a:stretch/>
        </p:blipFill>
        <p:spPr>
          <a:xfrm>
            <a:off x="4069454" y="2555318"/>
            <a:ext cx="1249500" cy="187350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89" name="Google Shape;89;g2523351e7b7_0_5"/>
          <p:cNvPicPr preferRelativeResize="0"/>
          <p:nvPr/>
        </p:nvPicPr>
        <p:blipFill rotWithShape="1">
          <a:blip r:embed="rId6">
            <a:alphaModFix/>
          </a:blip>
          <a:srcRect b="0" l="69" r="59" t="0"/>
          <a:stretch/>
        </p:blipFill>
        <p:spPr>
          <a:xfrm>
            <a:off x="5828266" y="2465496"/>
            <a:ext cx="1249500" cy="187350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90" name="Google Shape;90;g2523351e7b7_0_5"/>
          <p:cNvPicPr preferRelativeResize="0"/>
          <p:nvPr/>
        </p:nvPicPr>
        <p:blipFill rotWithShape="1">
          <a:blip r:embed="rId6">
            <a:alphaModFix/>
          </a:blip>
          <a:srcRect b="0" l="69" r="59" t="0"/>
          <a:stretch/>
        </p:blipFill>
        <p:spPr>
          <a:xfrm>
            <a:off x="5787703" y="2508387"/>
            <a:ext cx="1249500" cy="187350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91" name="Google Shape;91;g2523351e7b7_0_5"/>
          <p:cNvPicPr preferRelativeResize="0"/>
          <p:nvPr/>
        </p:nvPicPr>
        <p:blipFill rotWithShape="1">
          <a:blip r:embed="rId6">
            <a:alphaModFix/>
          </a:blip>
          <a:srcRect b="0" l="69" r="59" t="0"/>
          <a:stretch/>
        </p:blipFill>
        <p:spPr>
          <a:xfrm>
            <a:off x="5730330" y="2555329"/>
            <a:ext cx="1249500" cy="187350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92" name="Google Shape;92;g2523351e7b7_0_5"/>
          <p:cNvPicPr preferRelativeResize="0"/>
          <p:nvPr/>
        </p:nvPicPr>
        <p:blipFill rotWithShape="1">
          <a:blip r:embed="rId7">
            <a:alphaModFix/>
          </a:blip>
          <a:srcRect b="0" l="69" r="79" t="0"/>
          <a:stretch/>
        </p:blipFill>
        <p:spPr>
          <a:xfrm>
            <a:off x="7486756" y="2465484"/>
            <a:ext cx="1249500" cy="187350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93" name="Google Shape;93;g2523351e7b7_0_5"/>
          <p:cNvPicPr preferRelativeResize="0"/>
          <p:nvPr/>
        </p:nvPicPr>
        <p:blipFill rotWithShape="1">
          <a:blip r:embed="rId7">
            <a:alphaModFix/>
          </a:blip>
          <a:srcRect b="0" l="69" r="79" t="0"/>
          <a:stretch/>
        </p:blipFill>
        <p:spPr>
          <a:xfrm>
            <a:off x="7450528" y="2508374"/>
            <a:ext cx="1249500" cy="187350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94" name="Google Shape;94;g2523351e7b7_0_5"/>
          <p:cNvPicPr preferRelativeResize="0"/>
          <p:nvPr/>
        </p:nvPicPr>
        <p:blipFill rotWithShape="1">
          <a:blip r:embed="rId7">
            <a:alphaModFix/>
          </a:blip>
          <a:srcRect b="0" l="69" r="79" t="0"/>
          <a:stretch/>
        </p:blipFill>
        <p:spPr>
          <a:xfrm>
            <a:off x="7416891" y="2555316"/>
            <a:ext cx="1249500" cy="1873500"/>
          </a:xfrm>
          <a:prstGeom prst="roundRect">
            <a:avLst>
              <a:gd fmla="val 8322" name="adj"/>
            </a:avLst>
          </a:prstGeom>
          <a:noFill/>
          <a:ln>
            <a:noFill/>
          </a:ln>
          <a:effectLst>
            <a:outerShdw blurRad="271463" rotWithShape="0" algn="bl" dir="4380000" dist="57150">
              <a:srgbClr val="000000">
                <a:alpha val="33330"/>
              </a:srgbClr>
            </a:outerShdw>
          </a:effectLst>
        </p:spPr>
      </p:pic>
      <p:sp>
        <p:nvSpPr>
          <p:cNvPr id="95" name="Google Shape;95;g2523351e7b7_0_5"/>
          <p:cNvSpPr txBox="1"/>
          <p:nvPr/>
        </p:nvSpPr>
        <p:spPr>
          <a:xfrm>
            <a:off x="4174735" y="1852412"/>
            <a:ext cx="12105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lv-LV" sz="1200" u="none" cap="none" strike="noStrike">
                <a:solidFill>
                  <a:srgbClr val="674EA7"/>
                </a:solidFill>
                <a:latin typeface="Arial"/>
                <a:ea typeface="Arial"/>
                <a:cs typeface="Arial"/>
                <a:sym typeface="Arial"/>
              </a:rPr>
              <a:t>60</a:t>
            </a:r>
            <a:r>
              <a:rPr b="1" i="0" lang="lv-LV" sz="1000" u="none" cap="none" strike="noStrike">
                <a:solidFill>
                  <a:srgbClr val="674EA7"/>
                </a:solidFill>
                <a:latin typeface="Arial"/>
                <a:ea typeface="Arial"/>
                <a:cs typeface="Arial"/>
                <a:sym typeface="Arial"/>
              </a:rPr>
              <a:t> Thinking Strategies </a:t>
            </a:r>
            <a:endParaRPr b="1" i="0" sz="1000" u="none" cap="none" strike="noStrike">
              <a:solidFill>
                <a:srgbClr val="674EA7"/>
              </a:solidFill>
              <a:latin typeface="Arial"/>
              <a:ea typeface="Arial"/>
              <a:cs typeface="Arial"/>
              <a:sym typeface="Arial"/>
            </a:endParaRPr>
          </a:p>
        </p:txBody>
      </p:sp>
      <p:sp>
        <p:nvSpPr>
          <p:cNvPr id="96" name="Google Shape;96;g2523351e7b7_0_5"/>
          <p:cNvSpPr txBox="1"/>
          <p:nvPr/>
        </p:nvSpPr>
        <p:spPr>
          <a:xfrm>
            <a:off x="5903672" y="1861887"/>
            <a:ext cx="12105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lv-LV" sz="1200" u="none" cap="none" strike="noStrike">
                <a:solidFill>
                  <a:srgbClr val="6AA84F"/>
                </a:solidFill>
                <a:latin typeface="Arial"/>
                <a:ea typeface="Arial"/>
                <a:cs typeface="Arial"/>
                <a:sym typeface="Arial"/>
              </a:rPr>
              <a:t>60</a:t>
            </a:r>
            <a:r>
              <a:rPr b="1" i="0" lang="lv-LV" sz="1000" u="none" cap="none" strike="noStrike">
                <a:solidFill>
                  <a:srgbClr val="6AA84F"/>
                </a:solidFill>
                <a:latin typeface="Arial"/>
                <a:ea typeface="Arial"/>
                <a:cs typeface="Arial"/>
                <a:sym typeface="Arial"/>
              </a:rPr>
              <a:t> Conversation Strategies</a:t>
            </a:r>
            <a:endParaRPr b="1" i="0" sz="1000" u="none" cap="none" strike="noStrike">
              <a:solidFill>
                <a:srgbClr val="6AA84F"/>
              </a:solidFill>
              <a:latin typeface="Arial"/>
              <a:ea typeface="Arial"/>
              <a:cs typeface="Arial"/>
              <a:sym typeface="Arial"/>
            </a:endParaRPr>
          </a:p>
        </p:txBody>
      </p:sp>
      <p:sp>
        <p:nvSpPr>
          <p:cNvPr id="97" name="Google Shape;97;g2523351e7b7_0_5"/>
          <p:cNvSpPr txBox="1"/>
          <p:nvPr/>
        </p:nvSpPr>
        <p:spPr>
          <a:xfrm>
            <a:off x="7518875" y="1848226"/>
            <a:ext cx="12750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lv-LV" sz="1200" u="none" cap="none" strike="noStrike">
                <a:solidFill>
                  <a:srgbClr val="E69138"/>
                </a:solidFill>
                <a:latin typeface="Arial"/>
                <a:ea typeface="Arial"/>
                <a:cs typeface="Arial"/>
                <a:sym typeface="Arial"/>
              </a:rPr>
              <a:t>60</a:t>
            </a:r>
            <a:r>
              <a:rPr b="1" i="0" lang="lv-LV" sz="1000" u="none" cap="none" strike="noStrike">
                <a:solidFill>
                  <a:srgbClr val="E69138"/>
                </a:solidFill>
                <a:latin typeface="Arial"/>
                <a:ea typeface="Arial"/>
                <a:cs typeface="Arial"/>
                <a:sym typeface="Arial"/>
              </a:rPr>
              <a:t> Action Strategies</a:t>
            </a:r>
            <a:endParaRPr b="1" i="0" sz="1000" u="none" cap="none" strike="noStrike">
              <a:solidFill>
                <a:srgbClr val="E69138"/>
              </a:solidFill>
              <a:latin typeface="Arial"/>
              <a:ea typeface="Arial"/>
              <a:cs typeface="Arial"/>
              <a:sym typeface="Arial"/>
            </a:endParaRPr>
          </a:p>
        </p:txBody>
      </p:sp>
      <p:pic>
        <p:nvPicPr>
          <p:cNvPr id="98" name="Google Shape;98;g2523351e7b7_0_5"/>
          <p:cNvPicPr preferRelativeResize="0"/>
          <p:nvPr/>
        </p:nvPicPr>
        <p:blipFill rotWithShape="1">
          <a:blip r:embed="rId8">
            <a:alphaModFix/>
          </a:blip>
          <a:srcRect b="0" l="79" r="69" t="0"/>
          <a:stretch/>
        </p:blipFill>
        <p:spPr>
          <a:xfrm>
            <a:off x="2477727" y="2478453"/>
            <a:ext cx="1249500" cy="187350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99" name="Google Shape;99;g2523351e7b7_0_5"/>
          <p:cNvPicPr preferRelativeResize="0"/>
          <p:nvPr/>
        </p:nvPicPr>
        <p:blipFill rotWithShape="1">
          <a:blip r:embed="rId8">
            <a:alphaModFix/>
          </a:blip>
          <a:srcRect b="0" l="79" r="69" t="0"/>
          <a:stretch/>
        </p:blipFill>
        <p:spPr>
          <a:xfrm>
            <a:off x="2437164" y="2521343"/>
            <a:ext cx="1249500" cy="187350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100" name="Google Shape;100;g2523351e7b7_0_5"/>
          <p:cNvPicPr preferRelativeResize="0"/>
          <p:nvPr/>
        </p:nvPicPr>
        <p:blipFill rotWithShape="1">
          <a:blip r:embed="rId8">
            <a:alphaModFix/>
          </a:blip>
          <a:srcRect b="0" l="79" r="69" t="0"/>
          <a:stretch/>
        </p:blipFill>
        <p:spPr>
          <a:xfrm>
            <a:off x="2379791" y="2568285"/>
            <a:ext cx="1249500" cy="1873500"/>
          </a:xfrm>
          <a:prstGeom prst="roundRect">
            <a:avLst>
              <a:gd fmla="val 8322" name="adj"/>
            </a:avLst>
          </a:prstGeom>
          <a:noFill/>
          <a:ln>
            <a:noFill/>
          </a:ln>
          <a:effectLst>
            <a:outerShdw blurRad="271463" rotWithShape="0" algn="bl" dir="4380000" dist="57150">
              <a:srgbClr val="000000">
                <a:alpha val="33330"/>
              </a:srgbClr>
            </a:outerShdw>
          </a:effectLst>
        </p:spPr>
      </p:pic>
      <p:sp>
        <p:nvSpPr>
          <p:cNvPr id="101" name="Google Shape;101;g2523351e7b7_0_5"/>
          <p:cNvSpPr txBox="1"/>
          <p:nvPr/>
        </p:nvSpPr>
        <p:spPr>
          <a:xfrm>
            <a:off x="2396460" y="1881485"/>
            <a:ext cx="13548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lv-LV" sz="1200" u="none" cap="none" strike="noStrike">
                <a:solidFill>
                  <a:srgbClr val="1EAEAE"/>
                </a:solidFill>
                <a:latin typeface="Arial"/>
                <a:ea typeface="Arial"/>
                <a:cs typeface="Arial"/>
                <a:sym typeface="Arial"/>
              </a:rPr>
              <a:t>60</a:t>
            </a:r>
            <a:r>
              <a:rPr b="1" i="0" lang="lv-LV" sz="1000" u="none" cap="none" strike="noStrike">
                <a:solidFill>
                  <a:srgbClr val="1EAEAE"/>
                </a:solidFill>
                <a:latin typeface="Arial"/>
                <a:ea typeface="Arial"/>
                <a:cs typeface="Arial"/>
                <a:sym typeface="Arial"/>
              </a:rPr>
              <a:t> Calming Down Strategies</a:t>
            </a:r>
            <a:endParaRPr b="1" i="0" sz="1000" u="none" cap="none" strike="noStrike">
              <a:solidFill>
                <a:srgbClr val="1EAEAE"/>
              </a:solidFill>
              <a:latin typeface="Arial"/>
              <a:ea typeface="Arial"/>
              <a:cs typeface="Arial"/>
              <a:sym typeface="Arial"/>
            </a:endParaRPr>
          </a:p>
        </p:txBody>
      </p:sp>
      <p:sp>
        <p:nvSpPr>
          <p:cNvPr id="102" name="Google Shape;102;g2523351e7b7_0_5"/>
          <p:cNvSpPr txBox="1"/>
          <p:nvPr/>
        </p:nvSpPr>
        <p:spPr>
          <a:xfrm>
            <a:off x="666650" y="1973200"/>
            <a:ext cx="1275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lv-LV" sz="1200" u="none" cap="none" strike="noStrike">
                <a:solidFill>
                  <a:srgbClr val="0B5394"/>
                </a:solidFill>
                <a:latin typeface="Arial"/>
                <a:ea typeface="Arial"/>
                <a:cs typeface="Arial"/>
                <a:sym typeface="Arial"/>
              </a:rPr>
              <a:t>60</a:t>
            </a:r>
            <a:r>
              <a:rPr b="1" i="0" lang="lv-LV" sz="1000" u="none" cap="none" strike="noStrike">
                <a:solidFill>
                  <a:srgbClr val="0B5394"/>
                </a:solidFill>
                <a:latin typeface="Arial"/>
                <a:ea typeface="Arial"/>
                <a:cs typeface="Arial"/>
                <a:sym typeface="Arial"/>
              </a:rPr>
              <a:t> Stories</a:t>
            </a:r>
            <a:endParaRPr b="1" i="0" sz="1000" u="none" cap="none" strike="noStrike">
              <a:solidFill>
                <a:srgbClr val="0B5394"/>
              </a:solidFill>
              <a:latin typeface="Arial"/>
              <a:ea typeface="Arial"/>
              <a:cs typeface="Arial"/>
              <a:sym typeface="Arial"/>
            </a:endParaRPr>
          </a:p>
        </p:txBody>
      </p:sp>
      <p:pic>
        <p:nvPicPr>
          <p:cNvPr id="103" name="Google Shape;103;g2523351e7b7_0_5"/>
          <p:cNvPicPr preferRelativeResize="0"/>
          <p:nvPr/>
        </p:nvPicPr>
        <p:blipFill rotWithShape="1">
          <a:blip r:embed="rId9">
            <a:alphaModFix/>
          </a:blip>
          <a:srcRect b="0" l="59" r="59" t="0"/>
          <a:stretch/>
        </p:blipFill>
        <p:spPr>
          <a:xfrm>
            <a:off x="323175" y="3566170"/>
            <a:ext cx="1263900" cy="189450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104" name="Google Shape;104;g2523351e7b7_0_5"/>
          <p:cNvPicPr preferRelativeResize="0"/>
          <p:nvPr/>
        </p:nvPicPr>
        <p:blipFill rotWithShape="1">
          <a:blip r:embed="rId10">
            <a:alphaModFix/>
          </a:blip>
          <a:srcRect b="0" l="29" r="19" t="0"/>
          <a:stretch/>
        </p:blipFill>
        <p:spPr>
          <a:xfrm>
            <a:off x="3937156" y="3543580"/>
            <a:ext cx="1249500" cy="187350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105" name="Google Shape;105;g2523351e7b7_0_5"/>
          <p:cNvPicPr preferRelativeResize="0"/>
          <p:nvPr/>
        </p:nvPicPr>
        <p:blipFill rotWithShape="1">
          <a:blip r:embed="rId11">
            <a:alphaModFix/>
          </a:blip>
          <a:srcRect b="0" l="29" r="19" t="0"/>
          <a:stretch/>
        </p:blipFill>
        <p:spPr>
          <a:xfrm>
            <a:off x="5598033" y="3543589"/>
            <a:ext cx="1249500" cy="187350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106" name="Google Shape;106;g2523351e7b7_0_5"/>
          <p:cNvPicPr preferRelativeResize="0"/>
          <p:nvPr/>
        </p:nvPicPr>
        <p:blipFill rotWithShape="1">
          <a:blip r:embed="rId12">
            <a:alphaModFix/>
          </a:blip>
          <a:srcRect b="0" l="69" r="79" t="0"/>
          <a:stretch/>
        </p:blipFill>
        <p:spPr>
          <a:xfrm>
            <a:off x="7284593" y="3543578"/>
            <a:ext cx="1249500" cy="187350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107" name="Google Shape;107;g2523351e7b7_0_5"/>
          <p:cNvPicPr preferRelativeResize="0"/>
          <p:nvPr/>
        </p:nvPicPr>
        <p:blipFill rotWithShape="1">
          <a:blip r:embed="rId13">
            <a:alphaModFix/>
          </a:blip>
          <a:srcRect b="0" l="0" r="10" t="0"/>
          <a:stretch/>
        </p:blipFill>
        <p:spPr>
          <a:xfrm>
            <a:off x="2247494" y="3556546"/>
            <a:ext cx="1249500" cy="1873500"/>
          </a:xfrm>
          <a:prstGeom prst="roundRect">
            <a:avLst>
              <a:gd fmla="val 8322" name="adj"/>
            </a:avLst>
          </a:prstGeom>
          <a:noFill/>
          <a:ln>
            <a:noFill/>
          </a:ln>
          <a:effectLst>
            <a:outerShdw blurRad="271463" rotWithShape="0" algn="bl" dir="4380000" dist="57150">
              <a:srgbClr val="000000">
                <a:alpha val="33330"/>
              </a:srgbClr>
            </a:outerShdw>
          </a:effectLst>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9" name="Shape 569"/>
        <p:cNvGrpSpPr/>
        <p:nvPr/>
      </p:nvGrpSpPr>
      <p:grpSpPr>
        <a:xfrm>
          <a:off x="0" y="0"/>
          <a:ext cx="0" cy="0"/>
          <a:chOff x="0" y="0"/>
          <a:chExt cx="0" cy="0"/>
        </a:xfrm>
      </p:grpSpPr>
      <p:sp>
        <p:nvSpPr>
          <p:cNvPr id="570" name="Google Shape;570;g2523351e7b7_0_209"/>
          <p:cNvSpPr txBox="1"/>
          <p:nvPr>
            <p:ph type="title"/>
          </p:nvPr>
        </p:nvSpPr>
        <p:spPr>
          <a:xfrm>
            <a:off x="768900" y="72127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pic>
        <p:nvPicPr>
          <p:cNvPr id="571" name="Google Shape;571;g2523351e7b7_0_209"/>
          <p:cNvPicPr preferRelativeResize="0"/>
          <p:nvPr/>
        </p:nvPicPr>
        <p:blipFill rotWithShape="1">
          <a:blip r:embed="rId3">
            <a:alphaModFix/>
          </a:blip>
          <a:srcRect b="0" l="0" r="0" t="0"/>
          <a:stretch/>
        </p:blipFill>
        <p:spPr>
          <a:xfrm>
            <a:off x="0" y="0"/>
            <a:ext cx="9144001" cy="1367300"/>
          </a:xfrm>
          <a:prstGeom prst="rect">
            <a:avLst/>
          </a:prstGeom>
          <a:noFill/>
          <a:ln>
            <a:noFill/>
          </a:ln>
        </p:spPr>
      </p:pic>
      <p:sp>
        <p:nvSpPr>
          <p:cNvPr id="572" name="Google Shape;572;g2523351e7b7_0_209"/>
          <p:cNvSpPr txBox="1"/>
          <p:nvPr/>
        </p:nvSpPr>
        <p:spPr>
          <a:xfrm>
            <a:off x="1138525" y="721275"/>
            <a:ext cx="7961400" cy="64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i="0" lang="lv-LV" sz="2800" u="none" cap="none" strike="noStrike">
                <a:solidFill>
                  <a:srgbClr val="FFFFFF"/>
                </a:solidFill>
                <a:latin typeface="Raleway"/>
                <a:ea typeface="Raleway"/>
                <a:cs typeface="Raleway"/>
                <a:sym typeface="Raleway"/>
              </a:rPr>
              <a:t>For Managers</a:t>
            </a:r>
            <a:endParaRPr b="1" i="0" sz="2800" u="none" cap="none" strike="noStrike">
              <a:solidFill>
                <a:srgbClr val="FFFFFF"/>
              </a:solidFill>
              <a:latin typeface="Arial"/>
              <a:ea typeface="Arial"/>
              <a:cs typeface="Arial"/>
              <a:sym typeface="Arial"/>
            </a:endParaRPr>
          </a:p>
        </p:txBody>
      </p:sp>
      <p:sp>
        <p:nvSpPr>
          <p:cNvPr id="573" name="Google Shape;573;g2523351e7b7_0_209"/>
          <p:cNvSpPr txBox="1"/>
          <p:nvPr/>
        </p:nvSpPr>
        <p:spPr>
          <a:xfrm>
            <a:off x="963500" y="1485675"/>
            <a:ext cx="7268100" cy="3070800"/>
          </a:xfrm>
          <a:prstGeom prst="rect">
            <a:avLst/>
          </a:prstGeom>
          <a:noFill/>
          <a:ln>
            <a:noFill/>
          </a:ln>
        </p:spPr>
        <p:txBody>
          <a:bodyPr anchorCtr="0" anchor="t" bIns="91425" lIns="91425" spcFirstLastPara="1" rIns="91425" wrap="square" tIns="91425">
            <a:spAutoFit/>
          </a:bodyPr>
          <a:lstStyle/>
          <a:p>
            <a:pPr indent="0" lvl="0" marL="133350" rtl="0" algn="l">
              <a:lnSpc>
                <a:spcPct val="115000"/>
              </a:lnSpc>
              <a:spcBef>
                <a:spcPts val="0"/>
              </a:spcBef>
              <a:spcAft>
                <a:spcPts val="0"/>
              </a:spcAft>
              <a:buClr>
                <a:schemeClr val="dk1"/>
              </a:buClr>
              <a:buFont typeface="Arial"/>
              <a:buNone/>
            </a:pPr>
            <a:r>
              <a:rPr b="1" lang="lv-LV" sz="1500">
                <a:solidFill>
                  <a:schemeClr val="dk1"/>
                </a:solidFill>
                <a:latin typeface="Raleway"/>
                <a:ea typeface="Raleway"/>
                <a:cs typeface="Raleway"/>
                <a:sym typeface="Raleway"/>
              </a:rPr>
              <a:t>Sensitive Topics</a:t>
            </a:r>
            <a:r>
              <a:rPr lang="lv-LV" sz="1500">
                <a:solidFill>
                  <a:schemeClr val="dk1"/>
                </a:solidFill>
                <a:latin typeface="Raleway"/>
                <a:ea typeface="Raleway"/>
                <a:cs typeface="Raleway"/>
                <a:sym typeface="Raleway"/>
              </a:rPr>
              <a:t>: Workplace violence is a sensitive topic, and some managers may have experienced or witnessed it. Ensuring the environment is respectful and safe for everyone is crucial.</a:t>
            </a:r>
            <a:endParaRPr>
              <a:solidFill>
                <a:schemeClr val="dk1"/>
              </a:solidFill>
            </a:endParaRPr>
          </a:p>
          <a:p>
            <a:pPr indent="0" lvl="0" marL="133350" rtl="0" algn="l">
              <a:lnSpc>
                <a:spcPct val="115000"/>
              </a:lnSpc>
              <a:spcBef>
                <a:spcPts val="0"/>
              </a:spcBef>
              <a:spcAft>
                <a:spcPts val="0"/>
              </a:spcAft>
              <a:buClr>
                <a:schemeClr val="dk1"/>
              </a:buClr>
              <a:buFont typeface="Arial"/>
              <a:buNone/>
            </a:pPr>
            <a:r>
              <a:t/>
            </a:r>
            <a:endParaRPr sz="1500">
              <a:solidFill>
                <a:schemeClr val="dk1"/>
              </a:solidFill>
              <a:latin typeface="Raleway"/>
              <a:ea typeface="Raleway"/>
              <a:cs typeface="Raleway"/>
              <a:sym typeface="Raleway"/>
            </a:endParaRPr>
          </a:p>
          <a:p>
            <a:pPr indent="0" lvl="0" marL="133350" rtl="0" algn="l">
              <a:lnSpc>
                <a:spcPct val="115000"/>
              </a:lnSpc>
              <a:spcBef>
                <a:spcPts val="0"/>
              </a:spcBef>
              <a:spcAft>
                <a:spcPts val="0"/>
              </a:spcAft>
              <a:buClr>
                <a:schemeClr val="dk1"/>
              </a:buClr>
              <a:buFont typeface="Arial"/>
              <a:buNone/>
            </a:pPr>
            <a:r>
              <a:rPr b="1" lang="lv-LV" sz="1500">
                <a:solidFill>
                  <a:schemeClr val="dk1"/>
                </a:solidFill>
                <a:latin typeface="Raleway"/>
                <a:ea typeface="Raleway"/>
                <a:cs typeface="Raleway"/>
                <a:sym typeface="Raleway"/>
              </a:rPr>
              <a:t>Time Constraints</a:t>
            </a:r>
            <a:r>
              <a:rPr lang="lv-LV" sz="1500">
                <a:solidFill>
                  <a:schemeClr val="dk1"/>
                </a:solidFill>
                <a:latin typeface="Raleway"/>
                <a:ea typeface="Raleway"/>
                <a:cs typeface="Raleway"/>
                <a:sym typeface="Raleway"/>
              </a:rPr>
              <a:t>: Managers often have busy schedules, so keeping the game and the training concise and engaging is important. It's also essential to start and end the session on time.</a:t>
            </a:r>
            <a:endParaRPr>
              <a:solidFill>
                <a:schemeClr val="dk1"/>
              </a:solidFill>
            </a:endParaRPr>
          </a:p>
          <a:p>
            <a:pPr indent="0" lvl="0" marL="133350" rtl="0" algn="l">
              <a:lnSpc>
                <a:spcPct val="115000"/>
              </a:lnSpc>
              <a:spcBef>
                <a:spcPts val="0"/>
              </a:spcBef>
              <a:spcAft>
                <a:spcPts val="0"/>
              </a:spcAft>
              <a:buClr>
                <a:schemeClr val="dk1"/>
              </a:buClr>
              <a:buFont typeface="Arial"/>
              <a:buNone/>
            </a:pPr>
            <a:r>
              <a:t/>
            </a:r>
            <a:endParaRPr sz="1500">
              <a:solidFill>
                <a:schemeClr val="dk1"/>
              </a:solidFill>
              <a:latin typeface="Raleway"/>
              <a:ea typeface="Raleway"/>
              <a:cs typeface="Raleway"/>
              <a:sym typeface="Raleway"/>
            </a:endParaRPr>
          </a:p>
          <a:p>
            <a:pPr indent="0" lvl="0" marL="133350" rtl="0" algn="l">
              <a:lnSpc>
                <a:spcPct val="115000"/>
              </a:lnSpc>
              <a:spcBef>
                <a:spcPts val="0"/>
              </a:spcBef>
              <a:spcAft>
                <a:spcPts val="0"/>
              </a:spcAft>
              <a:buNone/>
            </a:pPr>
            <a:r>
              <a:rPr b="1" lang="lv-LV" sz="1500">
                <a:solidFill>
                  <a:schemeClr val="dk1"/>
                </a:solidFill>
                <a:latin typeface="Raleway"/>
                <a:ea typeface="Raleway"/>
                <a:cs typeface="Raleway"/>
                <a:sym typeface="Raleway"/>
              </a:rPr>
              <a:t>Real-life Application</a:t>
            </a:r>
            <a:r>
              <a:rPr lang="lv-LV" sz="1500">
                <a:solidFill>
                  <a:schemeClr val="dk1"/>
                </a:solidFill>
                <a:latin typeface="Raleway"/>
                <a:ea typeface="Raleway"/>
                <a:cs typeface="Raleway"/>
                <a:sym typeface="Raleway"/>
              </a:rPr>
              <a:t>: Managers are more likely to be engaged if they can see how the skills learned can be applied in their roles. Ensure that game scenarios are realistic and relevant.</a:t>
            </a:r>
            <a:endParaRPr b="1" sz="1500">
              <a:latin typeface="Raleway"/>
              <a:ea typeface="Raleway"/>
              <a:cs typeface="Raleway"/>
              <a:sym typeface="Raleway"/>
            </a:endParaRPr>
          </a:p>
        </p:txBody>
      </p:sp>
      <p:pic>
        <p:nvPicPr>
          <p:cNvPr id="574" name="Google Shape;574;g2523351e7b7_0_209"/>
          <p:cNvPicPr preferRelativeResize="0"/>
          <p:nvPr/>
        </p:nvPicPr>
        <p:blipFill rotWithShape="1">
          <a:blip r:embed="rId4">
            <a:alphaModFix/>
          </a:blip>
          <a:srcRect b="0" l="0" r="0" t="21017"/>
          <a:stretch/>
        </p:blipFill>
        <p:spPr>
          <a:xfrm>
            <a:off x="6458975" y="0"/>
            <a:ext cx="2685026" cy="877450"/>
          </a:xfrm>
          <a:prstGeom prst="rect">
            <a:avLst/>
          </a:prstGeom>
          <a:noFill/>
          <a:ln>
            <a:noFill/>
          </a:ln>
        </p:spPr>
      </p:pic>
      <p:grpSp>
        <p:nvGrpSpPr>
          <p:cNvPr id="575" name="Google Shape;575;g2523351e7b7_0_209"/>
          <p:cNvGrpSpPr/>
          <p:nvPr/>
        </p:nvGrpSpPr>
        <p:grpSpPr>
          <a:xfrm>
            <a:off x="768901" y="1601751"/>
            <a:ext cx="290375" cy="321600"/>
            <a:chOff x="534501" y="3018201"/>
            <a:chExt cx="290375" cy="321600"/>
          </a:xfrm>
        </p:grpSpPr>
        <p:sp>
          <p:nvSpPr>
            <p:cNvPr id="576" name="Google Shape;576;g2523351e7b7_0_209"/>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g2523351e7b7_0_209"/>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8" name="Google Shape;578;g2523351e7b7_0_209"/>
          <p:cNvGrpSpPr/>
          <p:nvPr/>
        </p:nvGrpSpPr>
        <p:grpSpPr>
          <a:xfrm>
            <a:off x="768901" y="2627826"/>
            <a:ext cx="290375" cy="321600"/>
            <a:chOff x="534501" y="3018201"/>
            <a:chExt cx="290375" cy="321600"/>
          </a:xfrm>
        </p:grpSpPr>
        <p:sp>
          <p:nvSpPr>
            <p:cNvPr id="579" name="Google Shape;579;g2523351e7b7_0_209"/>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g2523351e7b7_0_209"/>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1" name="Google Shape;581;g2523351e7b7_0_209"/>
          <p:cNvGrpSpPr/>
          <p:nvPr/>
        </p:nvGrpSpPr>
        <p:grpSpPr>
          <a:xfrm>
            <a:off x="768901" y="3706526"/>
            <a:ext cx="290375" cy="321600"/>
            <a:chOff x="534501" y="3018201"/>
            <a:chExt cx="290375" cy="321600"/>
          </a:xfrm>
        </p:grpSpPr>
        <p:sp>
          <p:nvSpPr>
            <p:cNvPr id="582" name="Google Shape;582;g2523351e7b7_0_209"/>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g2523351e7b7_0_209"/>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7" name="Shape 587"/>
        <p:cNvGrpSpPr/>
        <p:nvPr/>
      </p:nvGrpSpPr>
      <p:grpSpPr>
        <a:xfrm>
          <a:off x="0" y="0"/>
          <a:ext cx="0" cy="0"/>
          <a:chOff x="0" y="0"/>
          <a:chExt cx="0" cy="0"/>
        </a:xfrm>
      </p:grpSpPr>
      <p:sp>
        <p:nvSpPr>
          <p:cNvPr id="588" name="Google Shape;588;p7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pic>
        <p:nvPicPr>
          <p:cNvPr id="589" name="Google Shape;589;p76"/>
          <p:cNvPicPr preferRelativeResize="0"/>
          <p:nvPr/>
        </p:nvPicPr>
        <p:blipFill rotWithShape="1">
          <a:blip r:embed="rId3">
            <a:alphaModFix/>
          </a:blip>
          <a:srcRect b="0" l="0" r="0" t="0"/>
          <a:stretch/>
        </p:blipFill>
        <p:spPr>
          <a:xfrm>
            <a:off x="0" y="0"/>
            <a:ext cx="9144001" cy="1341000"/>
          </a:xfrm>
          <a:prstGeom prst="rect">
            <a:avLst/>
          </a:prstGeom>
          <a:noFill/>
          <a:ln>
            <a:noFill/>
          </a:ln>
        </p:spPr>
      </p:pic>
      <p:sp>
        <p:nvSpPr>
          <p:cNvPr id="590" name="Google Shape;590;p76"/>
          <p:cNvSpPr txBox="1"/>
          <p:nvPr/>
        </p:nvSpPr>
        <p:spPr>
          <a:xfrm>
            <a:off x="552500" y="694975"/>
            <a:ext cx="7895400" cy="64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i="0" lang="lv-LV" sz="2800" u="none" cap="none" strike="noStrike">
                <a:solidFill>
                  <a:srgbClr val="FFFFFF"/>
                </a:solidFill>
                <a:latin typeface="Raleway"/>
                <a:ea typeface="Raleway"/>
                <a:cs typeface="Raleway"/>
                <a:sym typeface="Raleway"/>
              </a:rPr>
              <a:t>Planning for Discussion and Feedback</a:t>
            </a:r>
            <a:endParaRPr/>
          </a:p>
          <a:p>
            <a:pPr indent="0" lvl="0" marL="0" marR="0" rtl="0" algn="l">
              <a:lnSpc>
                <a:spcPct val="100000"/>
              </a:lnSpc>
              <a:spcBef>
                <a:spcPts val="0"/>
              </a:spcBef>
              <a:spcAft>
                <a:spcPts val="0"/>
              </a:spcAft>
              <a:buNone/>
            </a:pPr>
            <a:br>
              <a:rPr b="0" i="0" lang="lv-LV" sz="3600" u="none" cap="none" strike="noStrike">
                <a:solidFill>
                  <a:srgbClr val="000000"/>
                </a:solidFill>
                <a:latin typeface="Arial"/>
                <a:ea typeface="Arial"/>
                <a:cs typeface="Arial"/>
                <a:sym typeface="Arial"/>
              </a:rPr>
            </a:br>
            <a:endParaRPr b="1" i="0" sz="2800" u="none" cap="none" strike="noStrike">
              <a:solidFill>
                <a:srgbClr val="FFFFFF"/>
              </a:solidFill>
              <a:latin typeface="Arial"/>
              <a:ea typeface="Arial"/>
              <a:cs typeface="Arial"/>
              <a:sym typeface="Arial"/>
            </a:endParaRPr>
          </a:p>
        </p:txBody>
      </p:sp>
      <p:sp>
        <p:nvSpPr>
          <p:cNvPr id="591" name="Google Shape;591;p76"/>
          <p:cNvSpPr txBox="1"/>
          <p:nvPr/>
        </p:nvSpPr>
        <p:spPr>
          <a:xfrm>
            <a:off x="394650" y="1433050"/>
            <a:ext cx="8437800" cy="3336300"/>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None/>
            </a:pPr>
            <a:r>
              <a:rPr b="1" i="0" lang="lv-LV" sz="1500" u="none" cap="none" strike="noStrike">
                <a:solidFill>
                  <a:srgbClr val="000000"/>
                </a:solidFill>
                <a:latin typeface="Raleway"/>
                <a:ea typeface="Raleway"/>
                <a:cs typeface="Raleway"/>
                <a:sym typeface="Raleway"/>
              </a:rPr>
              <a:t>Defensiveness</a:t>
            </a:r>
            <a:r>
              <a:rPr b="0" i="0" lang="lv-LV" sz="1500" u="none" cap="none" strike="noStrike">
                <a:solidFill>
                  <a:srgbClr val="000000"/>
                </a:solidFill>
                <a:latin typeface="Raleway"/>
                <a:ea typeface="Raleway"/>
                <a:cs typeface="Raleway"/>
                <a:sym typeface="Raleway"/>
              </a:rPr>
              <a:t>: If some managers have been part of environments where workplace violence occurred, they may feel defensive or uncomfortable. Assure them that the purpose of the game is not to place blame but to learn prevention and management strategies.</a:t>
            </a:r>
            <a:endParaRPr/>
          </a:p>
          <a:p>
            <a:pPr indent="0" lvl="0" marL="133350" marR="0" rtl="0" algn="l">
              <a:lnSpc>
                <a:spcPct val="115000"/>
              </a:lnSpc>
              <a:spcBef>
                <a:spcPts val="0"/>
              </a:spcBef>
              <a:spcAft>
                <a:spcPts val="0"/>
              </a:spcAft>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None/>
            </a:pPr>
            <a:r>
              <a:rPr b="1" i="0" lang="lv-LV" sz="1500" u="none" cap="none" strike="noStrike">
                <a:solidFill>
                  <a:srgbClr val="000000"/>
                </a:solidFill>
                <a:latin typeface="Raleway"/>
                <a:ea typeface="Raleway"/>
                <a:cs typeface="Raleway"/>
                <a:sym typeface="Raleway"/>
              </a:rPr>
              <a:t>Cultural Considerations</a:t>
            </a:r>
            <a:r>
              <a:rPr b="0" i="0" lang="lv-LV" sz="1500" u="none" cap="none" strike="noStrike">
                <a:solidFill>
                  <a:srgbClr val="000000"/>
                </a:solidFill>
                <a:latin typeface="Raleway"/>
                <a:ea typeface="Raleway"/>
                <a:cs typeface="Raleway"/>
                <a:sym typeface="Raleway"/>
              </a:rPr>
              <a:t>: If you have a diverse group of managers, ensure the content and discussions are respectful of all backgrounds.</a:t>
            </a:r>
            <a:endParaRPr/>
          </a:p>
          <a:p>
            <a:pPr indent="0" lvl="0" marL="133350" marR="0" rtl="0" algn="l">
              <a:lnSpc>
                <a:spcPct val="115000"/>
              </a:lnSpc>
              <a:spcBef>
                <a:spcPts val="0"/>
              </a:spcBef>
              <a:spcAft>
                <a:spcPts val="0"/>
              </a:spcAft>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None/>
            </a:pPr>
            <a:r>
              <a:rPr b="1" i="0" lang="lv-LV" sz="1500" u="none" cap="none" strike="noStrike">
                <a:solidFill>
                  <a:srgbClr val="000000"/>
                </a:solidFill>
                <a:latin typeface="Raleway"/>
                <a:ea typeface="Raleway"/>
                <a:cs typeface="Raleway"/>
                <a:sym typeface="Raleway"/>
              </a:rPr>
              <a:t>Confidentiality</a:t>
            </a:r>
            <a:r>
              <a:rPr b="0" i="0" lang="lv-LV" sz="1500" u="none" cap="none" strike="noStrike">
                <a:solidFill>
                  <a:srgbClr val="000000"/>
                </a:solidFill>
                <a:latin typeface="Raleway"/>
                <a:ea typeface="Raleway"/>
                <a:cs typeface="Raleway"/>
                <a:sym typeface="Raleway"/>
              </a:rPr>
              <a:t>: Ensure that any personal experiences shared during the training are treated with respect and confidentiality. This will encourage open and honest communication.</a:t>
            </a:r>
            <a:endParaRPr/>
          </a:p>
          <a:p>
            <a:pPr indent="0" lvl="0" marL="133350" marR="0" rtl="0" algn="l">
              <a:lnSpc>
                <a:spcPct val="115000"/>
              </a:lnSpc>
              <a:spcBef>
                <a:spcPts val="0"/>
              </a:spcBef>
              <a:spcAft>
                <a:spcPts val="0"/>
              </a:spcAft>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None/>
            </a:pPr>
            <a:r>
              <a:rPr b="1" i="0" lang="lv-LV" sz="1500" u="none" cap="none" strike="noStrike">
                <a:solidFill>
                  <a:srgbClr val="000000"/>
                </a:solidFill>
                <a:latin typeface="Raleway"/>
                <a:ea typeface="Raleway"/>
                <a:cs typeface="Raleway"/>
                <a:sym typeface="Raleway"/>
              </a:rPr>
              <a:t>Follow-up:</a:t>
            </a:r>
            <a:r>
              <a:rPr b="0" i="0" lang="lv-LV" sz="1500" u="none" cap="none" strike="noStrike">
                <a:solidFill>
                  <a:srgbClr val="000000"/>
                </a:solidFill>
                <a:latin typeface="Raleway"/>
                <a:ea typeface="Raleway"/>
                <a:cs typeface="Raleway"/>
                <a:sym typeface="Raleway"/>
              </a:rPr>
              <a:t> Some issues or questions may arise after the game has been played. Make sure to leave some time for discussion and provide resources for further learning and support.</a:t>
            </a:r>
            <a:endParaRPr/>
          </a:p>
        </p:txBody>
      </p:sp>
      <p:pic>
        <p:nvPicPr>
          <p:cNvPr id="592" name="Google Shape;592;p76"/>
          <p:cNvPicPr preferRelativeResize="0"/>
          <p:nvPr/>
        </p:nvPicPr>
        <p:blipFill rotWithShape="1">
          <a:blip r:embed="rId4">
            <a:alphaModFix/>
          </a:blip>
          <a:srcRect b="0" l="0" r="0" t="21017"/>
          <a:stretch/>
        </p:blipFill>
        <p:spPr>
          <a:xfrm>
            <a:off x="6603675" y="0"/>
            <a:ext cx="2540326" cy="830175"/>
          </a:xfrm>
          <a:prstGeom prst="rect">
            <a:avLst/>
          </a:prstGeom>
          <a:noFill/>
          <a:ln>
            <a:noFill/>
          </a:ln>
        </p:spPr>
      </p:pic>
      <p:grpSp>
        <p:nvGrpSpPr>
          <p:cNvPr id="593" name="Google Shape;593;p76"/>
          <p:cNvGrpSpPr/>
          <p:nvPr/>
        </p:nvGrpSpPr>
        <p:grpSpPr>
          <a:xfrm>
            <a:off x="262126" y="1575451"/>
            <a:ext cx="290375" cy="321600"/>
            <a:chOff x="534501" y="3018201"/>
            <a:chExt cx="290375" cy="321600"/>
          </a:xfrm>
        </p:grpSpPr>
        <p:sp>
          <p:nvSpPr>
            <p:cNvPr id="594" name="Google Shape;594;p76"/>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76"/>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96" name="Google Shape;596;p76"/>
          <p:cNvGrpSpPr/>
          <p:nvPr/>
        </p:nvGrpSpPr>
        <p:grpSpPr>
          <a:xfrm>
            <a:off x="262126" y="2571751"/>
            <a:ext cx="290375" cy="321600"/>
            <a:chOff x="534501" y="3018201"/>
            <a:chExt cx="290375" cy="321600"/>
          </a:xfrm>
        </p:grpSpPr>
        <p:sp>
          <p:nvSpPr>
            <p:cNvPr id="597" name="Google Shape;597;p76"/>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76"/>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99" name="Google Shape;599;p76"/>
          <p:cNvGrpSpPr/>
          <p:nvPr/>
        </p:nvGrpSpPr>
        <p:grpSpPr>
          <a:xfrm>
            <a:off x="262126" y="3361026"/>
            <a:ext cx="290375" cy="321600"/>
            <a:chOff x="534501" y="3018201"/>
            <a:chExt cx="290375" cy="321600"/>
          </a:xfrm>
        </p:grpSpPr>
        <p:sp>
          <p:nvSpPr>
            <p:cNvPr id="600" name="Google Shape;600;p76"/>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76"/>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02" name="Google Shape;602;p76"/>
          <p:cNvGrpSpPr/>
          <p:nvPr/>
        </p:nvGrpSpPr>
        <p:grpSpPr>
          <a:xfrm>
            <a:off x="262126" y="4150301"/>
            <a:ext cx="290375" cy="321600"/>
            <a:chOff x="534501" y="3018201"/>
            <a:chExt cx="290375" cy="321600"/>
          </a:xfrm>
        </p:grpSpPr>
        <p:sp>
          <p:nvSpPr>
            <p:cNvPr id="603" name="Google Shape;603;p76"/>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76"/>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8" name="Shape 608"/>
        <p:cNvGrpSpPr/>
        <p:nvPr/>
      </p:nvGrpSpPr>
      <p:grpSpPr>
        <a:xfrm>
          <a:off x="0" y="0"/>
          <a:ext cx="0" cy="0"/>
          <a:chOff x="0" y="0"/>
          <a:chExt cx="0" cy="0"/>
        </a:xfrm>
      </p:grpSpPr>
      <p:pic>
        <p:nvPicPr>
          <p:cNvPr id="609" name="Google Shape;609;g2523351e7b7_0_239"/>
          <p:cNvPicPr preferRelativeResize="0"/>
          <p:nvPr/>
        </p:nvPicPr>
        <p:blipFill rotWithShape="1">
          <a:blip r:embed="rId3">
            <a:alphaModFix/>
          </a:blip>
          <a:srcRect b="0" l="0" r="10594" t="0"/>
          <a:stretch/>
        </p:blipFill>
        <p:spPr>
          <a:xfrm>
            <a:off x="0" y="1152600"/>
            <a:ext cx="9144003" cy="3990900"/>
          </a:xfrm>
          <a:prstGeom prst="rect">
            <a:avLst/>
          </a:prstGeom>
          <a:noFill/>
          <a:ln>
            <a:noFill/>
          </a:ln>
        </p:spPr>
      </p:pic>
      <p:sp>
        <p:nvSpPr>
          <p:cNvPr id="610" name="Google Shape;610;g2523351e7b7_0_239"/>
          <p:cNvSpPr txBox="1"/>
          <p:nvPr/>
        </p:nvSpPr>
        <p:spPr>
          <a:xfrm>
            <a:off x="827250" y="1683800"/>
            <a:ext cx="7241400" cy="1831800"/>
          </a:xfrm>
          <a:prstGeom prst="rect">
            <a:avLst/>
          </a:prstGeom>
          <a:noFill/>
          <a:ln>
            <a:noFill/>
          </a:ln>
        </p:spPr>
        <p:txBody>
          <a:bodyPr anchorCtr="0" anchor="t" bIns="91425" lIns="91425" spcFirstLastPara="1" rIns="91425" wrap="square" tIns="91425">
            <a:noAutofit/>
          </a:bodyPr>
          <a:lstStyle/>
          <a:p>
            <a:pPr indent="0" lvl="0" marL="457200" marR="0" rtl="0" algn="l">
              <a:lnSpc>
                <a:spcPct val="90000"/>
              </a:lnSpc>
              <a:spcBef>
                <a:spcPts val="0"/>
              </a:spcBef>
              <a:spcAft>
                <a:spcPts val="0"/>
              </a:spcAft>
              <a:buClr>
                <a:srgbClr val="000000"/>
              </a:buClr>
              <a:buSzPts val="4400"/>
              <a:buFont typeface="Arial"/>
              <a:buNone/>
            </a:pPr>
            <a:r>
              <a:rPr b="1" lang="lv-LV" sz="3600">
                <a:solidFill>
                  <a:srgbClr val="2B3E85"/>
                </a:solidFill>
                <a:latin typeface="Raleway"/>
                <a:ea typeface="Raleway"/>
                <a:cs typeface="Raleway"/>
                <a:sym typeface="Raleway"/>
              </a:rPr>
              <a:t>6</a:t>
            </a:r>
            <a:r>
              <a:rPr b="1" lang="lv-LV" sz="3600">
                <a:solidFill>
                  <a:srgbClr val="2B3E85"/>
                </a:solidFill>
                <a:latin typeface="Raleway"/>
                <a:ea typeface="Raleway"/>
                <a:cs typeface="Raleway"/>
                <a:sym typeface="Raleway"/>
              </a:rPr>
              <a:t>.</a:t>
            </a:r>
            <a:endParaRPr b="1" sz="3600">
              <a:solidFill>
                <a:srgbClr val="2B3E85"/>
              </a:solidFill>
              <a:latin typeface="Raleway"/>
              <a:ea typeface="Raleway"/>
              <a:cs typeface="Raleway"/>
              <a:sym typeface="Raleway"/>
            </a:endParaRPr>
          </a:p>
          <a:p>
            <a:pPr indent="0" lvl="0" marL="457200" marR="0" rtl="0" algn="l">
              <a:lnSpc>
                <a:spcPct val="90000"/>
              </a:lnSpc>
              <a:spcBef>
                <a:spcPts val="900"/>
              </a:spcBef>
              <a:spcAft>
                <a:spcPts val="0"/>
              </a:spcAft>
              <a:buClr>
                <a:srgbClr val="000000"/>
              </a:buClr>
              <a:buSzPts val="4400"/>
              <a:buFont typeface="Arial"/>
              <a:buNone/>
            </a:pPr>
            <a:r>
              <a:rPr b="1" lang="lv-LV" sz="4200">
                <a:solidFill>
                  <a:srgbClr val="FFFFFF"/>
                </a:solidFill>
                <a:latin typeface="Raleway"/>
                <a:ea typeface="Raleway"/>
                <a:cs typeface="Raleway"/>
                <a:sym typeface="Raleway"/>
              </a:rPr>
              <a:t>Training Structure</a:t>
            </a:r>
            <a:endParaRPr b="1" sz="4200">
              <a:solidFill>
                <a:srgbClr val="FFFFFF"/>
              </a:solidFill>
              <a:latin typeface="Raleway"/>
              <a:ea typeface="Raleway"/>
              <a:cs typeface="Raleway"/>
              <a:sym typeface="Raleway"/>
            </a:endParaRPr>
          </a:p>
          <a:p>
            <a:pPr indent="0" lvl="0" marL="457200" marR="0" rtl="0" algn="l">
              <a:lnSpc>
                <a:spcPct val="90000"/>
              </a:lnSpc>
              <a:spcBef>
                <a:spcPts val="900"/>
              </a:spcBef>
              <a:spcAft>
                <a:spcPts val="0"/>
              </a:spcAft>
              <a:buClr>
                <a:srgbClr val="000000"/>
              </a:buClr>
              <a:buSzPts val="4400"/>
              <a:buFont typeface="Arial"/>
              <a:buNone/>
            </a:pPr>
            <a:r>
              <a:t/>
            </a:r>
            <a:endParaRPr b="1" sz="4200">
              <a:solidFill>
                <a:srgbClr val="FFFFFF"/>
              </a:solidFill>
              <a:latin typeface="Raleway"/>
              <a:ea typeface="Raleway"/>
              <a:cs typeface="Raleway"/>
              <a:sym typeface="Raleway"/>
            </a:endParaRPr>
          </a:p>
          <a:p>
            <a:pPr indent="0" lvl="0" marL="457200" marR="0" rtl="0" algn="l">
              <a:lnSpc>
                <a:spcPct val="90000"/>
              </a:lnSpc>
              <a:spcBef>
                <a:spcPts val="900"/>
              </a:spcBef>
              <a:spcAft>
                <a:spcPts val="0"/>
              </a:spcAft>
              <a:buClr>
                <a:srgbClr val="000000"/>
              </a:buClr>
              <a:buSzPts val="4400"/>
              <a:buFont typeface="Arial"/>
              <a:buNone/>
            </a:pPr>
            <a:r>
              <a:t/>
            </a:r>
            <a:endParaRPr b="1" sz="4200">
              <a:solidFill>
                <a:srgbClr val="FFFFFF"/>
              </a:solidFill>
              <a:latin typeface="Raleway"/>
              <a:ea typeface="Raleway"/>
              <a:cs typeface="Raleway"/>
              <a:sym typeface="Raleway"/>
            </a:endParaRPr>
          </a:p>
          <a:p>
            <a:pPr indent="0" lvl="0" marL="457200" marR="0" rtl="0" algn="l">
              <a:lnSpc>
                <a:spcPct val="90000"/>
              </a:lnSpc>
              <a:spcBef>
                <a:spcPts val="900"/>
              </a:spcBef>
              <a:spcAft>
                <a:spcPts val="0"/>
              </a:spcAft>
              <a:buClr>
                <a:srgbClr val="000000"/>
              </a:buClr>
              <a:buSzPts val="4400"/>
              <a:buFont typeface="Arial"/>
              <a:buNone/>
            </a:pPr>
            <a:r>
              <a:t/>
            </a:r>
            <a:endParaRPr b="1" sz="4200">
              <a:solidFill>
                <a:srgbClr val="FFFFFF"/>
              </a:solidFill>
              <a:latin typeface="Raleway"/>
              <a:ea typeface="Raleway"/>
              <a:cs typeface="Raleway"/>
              <a:sym typeface="Raleway"/>
            </a:endParaRPr>
          </a:p>
          <a:p>
            <a:pPr indent="0" lvl="0" marL="457200" marR="0" rtl="0" algn="l">
              <a:lnSpc>
                <a:spcPct val="90000"/>
              </a:lnSpc>
              <a:spcBef>
                <a:spcPts val="900"/>
              </a:spcBef>
              <a:spcAft>
                <a:spcPts val="0"/>
              </a:spcAft>
              <a:buClr>
                <a:srgbClr val="000000"/>
              </a:buClr>
              <a:buSzPts val="4400"/>
              <a:buFont typeface="Arial"/>
              <a:buNone/>
            </a:pPr>
            <a:r>
              <a:t/>
            </a:r>
            <a:endParaRPr b="1" sz="4200">
              <a:solidFill>
                <a:srgbClr val="FFFFFF"/>
              </a:solidFill>
              <a:latin typeface="Raleway"/>
              <a:ea typeface="Raleway"/>
              <a:cs typeface="Raleway"/>
              <a:sym typeface="Raleway"/>
            </a:endParaRPr>
          </a:p>
        </p:txBody>
      </p:sp>
      <p:pic>
        <p:nvPicPr>
          <p:cNvPr id="611" name="Google Shape;611;g2523351e7b7_0_239"/>
          <p:cNvPicPr preferRelativeResize="0"/>
          <p:nvPr/>
        </p:nvPicPr>
        <p:blipFill rotWithShape="1">
          <a:blip r:embed="rId4">
            <a:alphaModFix/>
          </a:blip>
          <a:srcRect b="0" l="0" r="0" t="0"/>
          <a:stretch/>
        </p:blipFill>
        <p:spPr>
          <a:xfrm>
            <a:off x="6711450" y="135150"/>
            <a:ext cx="1605250" cy="908575"/>
          </a:xfrm>
          <a:prstGeom prst="rect">
            <a:avLst/>
          </a:prstGeom>
          <a:noFill/>
          <a:ln>
            <a:noFill/>
          </a:ln>
        </p:spPr>
      </p:pic>
      <p:pic>
        <p:nvPicPr>
          <p:cNvPr id="612" name="Google Shape;612;g2523351e7b7_0_239"/>
          <p:cNvPicPr preferRelativeResize="0"/>
          <p:nvPr/>
        </p:nvPicPr>
        <p:blipFill rotWithShape="1">
          <a:blip r:embed="rId5">
            <a:alphaModFix/>
          </a:blip>
          <a:srcRect b="0" l="0" r="0" t="0"/>
          <a:stretch/>
        </p:blipFill>
        <p:spPr>
          <a:xfrm>
            <a:off x="772175" y="311600"/>
            <a:ext cx="1569475" cy="555675"/>
          </a:xfrm>
          <a:prstGeom prst="rect">
            <a:avLst/>
          </a:prstGeom>
          <a:noFill/>
          <a:ln>
            <a:noFill/>
          </a:ln>
        </p:spPr>
      </p:pic>
      <p:pic>
        <p:nvPicPr>
          <p:cNvPr id="613" name="Google Shape;613;g2523351e7b7_0_239"/>
          <p:cNvPicPr preferRelativeResize="0"/>
          <p:nvPr/>
        </p:nvPicPr>
        <p:blipFill rotWithShape="1">
          <a:blip r:embed="rId6">
            <a:alphaModFix/>
          </a:blip>
          <a:srcRect b="0" l="0" r="29378" t="-989"/>
          <a:stretch/>
        </p:blipFill>
        <p:spPr>
          <a:xfrm rot="5400000">
            <a:off x="5699050" y="1780750"/>
            <a:ext cx="1506725" cy="5194375"/>
          </a:xfrm>
          <a:prstGeom prst="rect">
            <a:avLst/>
          </a:prstGeom>
          <a:noFill/>
          <a:ln>
            <a:noFill/>
          </a:ln>
        </p:spPr>
      </p:pic>
      <p:pic>
        <p:nvPicPr>
          <p:cNvPr id="614" name="Google Shape;614;g2523351e7b7_0_239"/>
          <p:cNvPicPr preferRelativeResize="0"/>
          <p:nvPr/>
        </p:nvPicPr>
        <p:blipFill rotWithShape="1">
          <a:blip r:embed="rId6">
            <a:alphaModFix/>
          </a:blip>
          <a:srcRect b="0" l="17409" r="0" t="10873"/>
          <a:stretch/>
        </p:blipFill>
        <p:spPr>
          <a:xfrm rot="-5400000">
            <a:off x="1411237" y="1970363"/>
            <a:ext cx="1761900" cy="4584374"/>
          </a:xfrm>
          <a:prstGeom prst="rect">
            <a:avLst/>
          </a:prstGeom>
          <a:noFill/>
          <a:ln>
            <a:noFill/>
          </a:ln>
        </p:spPr>
      </p:pic>
      <p:pic>
        <p:nvPicPr>
          <p:cNvPr id="615" name="Google Shape;615;g2523351e7b7_0_239"/>
          <p:cNvPicPr preferRelativeResize="0"/>
          <p:nvPr/>
        </p:nvPicPr>
        <p:blipFill rotWithShape="1">
          <a:blip r:embed="rId7">
            <a:alphaModFix/>
          </a:blip>
          <a:srcRect b="2075" l="0" r="22964" t="0"/>
          <a:stretch/>
        </p:blipFill>
        <p:spPr>
          <a:xfrm>
            <a:off x="6855425" y="3047100"/>
            <a:ext cx="2288573" cy="2096400"/>
          </a:xfrm>
          <a:prstGeom prst="rect">
            <a:avLst/>
          </a:prstGeom>
          <a:noFill/>
          <a:ln>
            <a:noFill/>
          </a:ln>
          <a:effectLst>
            <a:outerShdw blurRad="314325" rotWithShape="0" algn="bl" dir="5940000" dist="38100">
              <a:srgbClr val="000000">
                <a:alpha val="49410"/>
              </a:srgbClr>
            </a:outerShdw>
          </a:effectLst>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9" name="Shape 619"/>
        <p:cNvGrpSpPr/>
        <p:nvPr/>
      </p:nvGrpSpPr>
      <p:grpSpPr>
        <a:xfrm>
          <a:off x="0" y="0"/>
          <a:ext cx="0" cy="0"/>
          <a:chOff x="0" y="0"/>
          <a:chExt cx="0" cy="0"/>
        </a:xfrm>
      </p:grpSpPr>
      <p:sp>
        <p:nvSpPr>
          <p:cNvPr id="620" name="Google Shape;620;p78"/>
          <p:cNvSpPr txBox="1"/>
          <p:nvPr>
            <p:ph type="title"/>
          </p:nvPr>
        </p:nvSpPr>
        <p:spPr>
          <a:xfrm>
            <a:off x="311700" y="10238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pic>
        <p:nvPicPr>
          <p:cNvPr id="621" name="Google Shape;621;p78"/>
          <p:cNvPicPr preferRelativeResize="0"/>
          <p:nvPr/>
        </p:nvPicPr>
        <p:blipFill rotWithShape="1">
          <a:blip r:embed="rId3">
            <a:alphaModFix/>
          </a:blip>
          <a:srcRect b="0" l="0" r="0" t="0"/>
          <a:stretch/>
        </p:blipFill>
        <p:spPr>
          <a:xfrm>
            <a:off x="0" y="0"/>
            <a:ext cx="9144001" cy="1669850"/>
          </a:xfrm>
          <a:prstGeom prst="rect">
            <a:avLst/>
          </a:prstGeom>
          <a:noFill/>
          <a:ln>
            <a:noFill/>
          </a:ln>
        </p:spPr>
      </p:pic>
      <p:sp>
        <p:nvSpPr>
          <p:cNvPr id="622" name="Google Shape;622;p78"/>
          <p:cNvSpPr txBox="1"/>
          <p:nvPr/>
        </p:nvSpPr>
        <p:spPr>
          <a:xfrm>
            <a:off x="695850" y="1023825"/>
            <a:ext cx="7752300" cy="64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i="0" lang="lv-LV" sz="2800" u="none" cap="none" strike="noStrike">
                <a:solidFill>
                  <a:srgbClr val="FFFFFF"/>
                </a:solidFill>
                <a:latin typeface="Raleway"/>
                <a:ea typeface="Raleway"/>
                <a:cs typeface="Raleway"/>
                <a:sym typeface="Raleway"/>
              </a:rPr>
              <a:t>Training Structure</a:t>
            </a:r>
            <a:endParaRPr b="1" i="0" sz="2800" u="none" cap="none" strike="noStrike">
              <a:solidFill>
                <a:srgbClr val="FFFFFF"/>
              </a:solidFill>
              <a:latin typeface="Arial"/>
              <a:ea typeface="Arial"/>
              <a:cs typeface="Arial"/>
              <a:sym typeface="Arial"/>
            </a:endParaRPr>
          </a:p>
        </p:txBody>
      </p:sp>
      <p:sp>
        <p:nvSpPr>
          <p:cNvPr id="623" name="Google Shape;623;p78"/>
          <p:cNvSpPr txBox="1"/>
          <p:nvPr/>
        </p:nvSpPr>
        <p:spPr>
          <a:xfrm>
            <a:off x="574800" y="1880650"/>
            <a:ext cx="7633800" cy="2539800"/>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None/>
            </a:pPr>
            <a:r>
              <a:rPr b="1" i="0" lang="lv-LV" sz="1500" u="none" cap="none" strike="noStrike">
                <a:solidFill>
                  <a:srgbClr val="000000"/>
                </a:solidFill>
                <a:latin typeface="Raleway"/>
                <a:ea typeface="Raleway"/>
                <a:cs typeface="Raleway"/>
                <a:sym typeface="Raleway"/>
              </a:rPr>
              <a:t>Introduction</a:t>
            </a:r>
            <a:r>
              <a:rPr b="0" i="0" lang="lv-LV" sz="1500" u="none" cap="none" strike="noStrike">
                <a:solidFill>
                  <a:srgbClr val="000000"/>
                </a:solidFill>
                <a:latin typeface="Raleway"/>
                <a:ea typeface="Raleway"/>
                <a:cs typeface="Raleway"/>
                <a:sym typeface="Raleway"/>
              </a:rPr>
              <a:t>: Brief explanation of the game and its objectives.</a:t>
            </a:r>
            <a:endParaRPr/>
          </a:p>
          <a:p>
            <a:pPr indent="0" lvl="0" marL="133350" marR="0" rtl="0" algn="l">
              <a:lnSpc>
                <a:spcPct val="115000"/>
              </a:lnSpc>
              <a:spcBef>
                <a:spcPts val="0"/>
              </a:spcBef>
              <a:spcAft>
                <a:spcPts val="0"/>
              </a:spcAft>
              <a:buNone/>
            </a:pPr>
            <a:r>
              <a:t/>
            </a:r>
            <a:endParaRPr b="1"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None/>
            </a:pPr>
            <a:r>
              <a:rPr b="1" i="0" lang="lv-LV" sz="1500" u="none" cap="none" strike="noStrike">
                <a:solidFill>
                  <a:srgbClr val="000000"/>
                </a:solidFill>
                <a:latin typeface="Raleway"/>
                <a:ea typeface="Raleway"/>
                <a:cs typeface="Raleway"/>
                <a:sym typeface="Raleway"/>
              </a:rPr>
              <a:t>Gameplay</a:t>
            </a:r>
            <a:r>
              <a:rPr b="0" i="0" lang="lv-LV" sz="1500" u="none" cap="none" strike="noStrike">
                <a:solidFill>
                  <a:srgbClr val="000000"/>
                </a:solidFill>
                <a:latin typeface="Raleway"/>
                <a:ea typeface="Raleway"/>
                <a:cs typeface="Raleway"/>
                <a:sym typeface="Raleway"/>
              </a:rPr>
              <a:t>: Playing the game in turns, discussing each situation and solution.</a:t>
            </a:r>
            <a:endParaRPr/>
          </a:p>
          <a:p>
            <a:pPr indent="0" lvl="0" marL="133350" marR="0" rtl="0" algn="l">
              <a:lnSpc>
                <a:spcPct val="115000"/>
              </a:lnSpc>
              <a:spcBef>
                <a:spcPts val="0"/>
              </a:spcBef>
              <a:spcAft>
                <a:spcPts val="0"/>
              </a:spcAft>
              <a:buNone/>
            </a:pPr>
            <a:r>
              <a:t/>
            </a:r>
            <a:endParaRPr b="1"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None/>
            </a:pPr>
            <a:r>
              <a:rPr b="1" i="0" lang="lv-LV" sz="1500" u="none" cap="none" strike="noStrike">
                <a:solidFill>
                  <a:srgbClr val="000000"/>
                </a:solidFill>
                <a:latin typeface="Raleway"/>
                <a:ea typeface="Raleway"/>
                <a:cs typeface="Raleway"/>
                <a:sym typeface="Raleway"/>
              </a:rPr>
              <a:t>Theory session: </a:t>
            </a:r>
            <a:r>
              <a:rPr b="0" i="0" lang="lv-LV" sz="1500" u="none" cap="none" strike="noStrike">
                <a:solidFill>
                  <a:srgbClr val="000000"/>
                </a:solidFill>
                <a:latin typeface="Raleway"/>
                <a:ea typeface="Raleway"/>
                <a:cs typeface="Raleway"/>
                <a:sym typeface="Raleway"/>
              </a:rPr>
              <a:t>Presentinf key theoretical concepts about occupational violence, </a:t>
            </a:r>
            <a:endParaRPr b="1"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None/>
            </a:pPr>
            <a:r>
              <a:t/>
            </a:r>
            <a:endParaRPr b="1"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None/>
            </a:pPr>
            <a:r>
              <a:rPr b="1" i="0" lang="lv-LV" sz="1500" u="none" cap="none" strike="noStrike">
                <a:solidFill>
                  <a:srgbClr val="000000"/>
                </a:solidFill>
                <a:latin typeface="Raleway"/>
                <a:ea typeface="Raleway"/>
                <a:cs typeface="Raleway"/>
                <a:sym typeface="Raleway"/>
              </a:rPr>
              <a:t>Debrief</a:t>
            </a:r>
            <a:r>
              <a:rPr b="0" i="0" lang="lv-LV" sz="1500" u="none" cap="none" strike="noStrike">
                <a:solidFill>
                  <a:srgbClr val="000000"/>
                </a:solidFill>
                <a:latin typeface="Raleway"/>
                <a:ea typeface="Raleway"/>
                <a:cs typeface="Raleway"/>
                <a:sym typeface="Raleway"/>
              </a:rPr>
              <a:t>: Group discussion reflecting on the game and key learning outcomes.</a:t>
            </a:r>
            <a:endParaRPr/>
          </a:p>
          <a:p>
            <a:pPr indent="0" lvl="0" marL="133350" marR="0" rtl="0" algn="l">
              <a:lnSpc>
                <a:spcPct val="115000"/>
              </a:lnSpc>
              <a:spcBef>
                <a:spcPts val="0"/>
              </a:spcBef>
              <a:spcAft>
                <a:spcPts val="0"/>
              </a:spcAft>
              <a:buNone/>
            </a:pPr>
            <a:r>
              <a:t/>
            </a:r>
            <a:endParaRPr b="1"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None/>
            </a:pPr>
            <a:r>
              <a:rPr b="1" i="0" lang="lv-LV" sz="1500" u="none" cap="none" strike="noStrike">
                <a:solidFill>
                  <a:srgbClr val="000000"/>
                </a:solidFill>
                <a:latin typeface="Raleway"/>
                <a:ea typeface="Raleway"/>
                <a:cs typeface="Raleway"/>
                <a:sym typeface="Raleway"/>
              </a:rPr>
              <a:t>Feedback</a:t>
            </a:r>
            <a:r>
              <a:rPr b="0" i="0" lang="lv-LV" sz="1500" u="none" cap="none" strike="noStrike">
                <a:solidFill>
                  <a:srgbClr val="000000"/>
                </a:solidFill>
                <a:latin typeface="Raleway"/>
                <a:ea typeface="Raleway"/>
                <a:cs typeface="Raleway"/>
                <a:sym typeface="Raleway"/>
              </a:rPr>
              <a:t>: Collection of feedback for future improvements.</a:t>
            </a:r>
            <a:endParaRPr/>
          </a:p>
        </p:txBody>
      </p:sp>
      <p:pic>
        <p:nvPicPr>
          <p:cNvPr id="624" name="Google Shape;624;p78"/>
          <p:cNvPicPr preferRelativeResize="0"/>
          <p:nvPr/>
        </p:nvPicPr>
        <p:blipFill rotWithShape="1">
          <a:blip r:embed="rId4">
            <a:alphaModFix/>
          </a:blip>
          <a:srcRect b="0" l="0" r="0" t="21017"/>
          <a:stretch/>
        </p:blipFill>
        <p:spPr>
          <a:xfrm>
            <a:off x="5118674" y="0"/>
            <a:ext cx="4025324" cy="1315475"/>
          </a:xfrm>
          <a:prstGeom prst="rect">
            <a:avLst/>
          </a:prstGeom>
          <a:noFill/>
          <a:ln>
            <a:noFill/>
          </a:ln>
        </p:spPr>
      </p:pic>
      <p:grpSp>
        <p:nvGrpSpPr>
          <p:cNvPr id="625" name="Google Shape;625;p78"/>
          <p:cNvGrpSpPr/>
          <p:nvPr/>
        </p:nvGrpSpPr>
        <p:grpSpPr>
          <a:xfrm>
            <a:off x="405476" y="2009551"/>
            <a:ext cx="290375" cy="321600"/>
            <a:chOff x="534501" y="3018201"/>
            <a:chExt cx="290375" cy="321600"/>
          </a:xfrm>
        </p:grpSpPr>
        <p:sp>
          <p:nvSpPr>
            <p:cNvPr id="626" name="Google Shape;626;p78"/>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78"/>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28" name="Google Shape;628;p78"/>
          <p:cNvGrpSpPr/>
          <p:nvPr/>
        </p:nvGrpSpPr>
        <p:grpSpPr>
          <a:xfrm>
            <a:off x="405476" y="2496276"/>
            <a:ext cx="290375" cy="321600"/>
            <a:chOff x="534501" y="3018201"/>
            <a:chExt cx="290375" cy="321600"/>
          </a:xfrm>
        </p:grpSpPr>
        <p:sp>
          <p:nvSpPr>
            <p:cNvPr id="629" name="Google Shape;629;p78"/>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78"/>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31" name="Google Shape;631;p78"/>
          <p:cNvGrpSpPr/>
          <p:nvPr/>
        </p:nvGrpSpPr>
        <p:grpSpPr>
          <a:xfrm>
            <a:off x="405476" y="3061926"/>
            <a:ext cx="290375" cy="321600"/>
            <a:chOff x="534501" y="3018201"/>
            <a:chExt cx="290375" cy="321600"/>
          </a:xfrm>
        </p:grpSpPr>
        <p:sp>
          <p:nvSpPr>
            <p:cNvPr id="632" name="Google Shape;632;p78"/>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78"/>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34" name="Google Shape;634;p78"/>
          <p:cNvGrpSpPr/>
          <p:nvPr/>
        </p:nvGrpSpPr>
        <p:grpSpPr>
          <a:xfrm>
            <a:off x="405476" y="3548651"/>
            <a:ext cx="290375" cy="321600"/>
            <a:chOff x="534501" y="3018201"/>
            <a:chExt cx="290375" cy="321600"/>
          </a:xfrm>
        </p:grpSpPr>
        <p:sp>
          <p:nvSpPr>
            <p:cNvPr id="635" name="Google Shape;635;p78"/>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78"/>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37" name="Google Shape;637;p78"/>
          <p:cNvGrpSpPr/>
          <p:nvPr/>
        </p:nvGrpSpPr>
        <p:grpSpPr>
          <a:xfrm>
            <a:off x="405476" y="4114301"/>
            <a:ext cx="290375" cy="321600"/>
            <a:chOff x="534501" y="3018201"/>
            <a:chExt cx="290375" cy="321600"/>
          </a:xfrm>
        </p:grpSpPr>
        <p:sp>
          <p:nvSpPr>
            <p:cNvPr id="638" name="Google Shape;638;p78"/>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78"/>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3" name="Shape 643"/>
        <p:cNvGrpSpPr/>
        <p:nvPr/>
      </p:nvGrpSpPr>
      <p:grpSpPr>
        <a:xfrm>
          <a:off x="0" y="0"/>
          <a:ext cx="0" cy="0"/>
          <a:chOff x="0" y="0"/>
          <a:chExt cx="0" cy="0"/>
        </a:xfrm>
      </p:grpSpPr>
      <p:sp>
        <p:nvSpPr>
          <p:cNvPr id="644" name="Google Shape;644;p79"/>
          <p:cNvSpPr txBox="1"/>
          <p:nvPr>
            <p:ph type="title"/>
          </p:nvPr>
        </p:nvSpPr>
        <p:spPr>
          <a:xfrm>
            <a:off x="798425" y="86597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pic>
        <p:nvPicPr>
          <p:cNvPr id="645" name="Google Shape;645;p79"/>
          <p:cNvPicPr preferRelativeResize="0"/>
          <p:nvPr/>
        </p:nvPicPr>
        <p:blipFill rotWithShape="1">
          <a:blip r:embed="rId3">
            <a:alphaModFix/>
          </a:blip>
          <a:srcRect b="0" l="0" r="0" t="0"/>
          <a:stretch/>
        </p:blipFill>
        <p:spPr>
          <a:xfrm>
            <a:off x="0" y="0"/>
            <a:ext cx="9144001" cy="1512000"/>
          </a:xfrm>
          <a:prstGeom prst="rect">
            <a:avLst/>
          </a:prstGeom>
          <a:noFill/>
          <a:ln>
            <a:noFill/>
          </a:ln>
        </p:spPr>
      </p:pic>
      <p:sp>
        <p:nvSpPr>
          <p:cNvPr id="646" name="Google Shape;646;p79"/>
          <p:cNvSpPr txBox="1"/>
          <p:nvPr/>
        </p:nvSpPr>
        <p:spPr>
          <a:xfrm>
            <a:off x="881375" y="865975"/>
            <a:ext cx="8053800" cy="64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i="0" lang="lv-LV" sz="2800" u="none" cap="none" strike="noStrike">
                <a:solidFill>
                  <a:srgbClr val="FFFFFF"/>
                </a:solidFill>
                <a:latin typeface="Raleway"/>
                <a:ea typeface="Raleway"/>
                <a:cs typeface="Raleway"/>
                <a:sym typeface="Raleway"/>
              </a:rPr>
              <a:t>Training Structure</a:t>
            </a:r>
            <a:endParaRPr b="1" i="0" sz="2800" u="none" cap="none" strike="noStrike">
              <a:solidFill>
                <a:srgbClr val="FFFFFF"/>
              </a:solidFill>
              <a:latin typeface="Arial"/>
              <a:ea typeface="Arial"/>
              <a:cs typeface="Arial"/>
              <a:sym typeface="Arial"/>
            </a:endParaRPr>
          </a:p>
        </p:txBody>
      </p:sp>
      <p:sp>
        <p:nvSpPr>
          <p:cNvPr id="647" name="Google Shape;647;p79"/>
          <p:cNvSpPr txBox="1"/>
          <p:nvPr/>
        </p:nvSpPr>
        <p:spPr>
          <a:xfrm>
            <a:off x="798425" y="1761950"/>
            <a:ext cx="7436400" cy="2805300"/>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None/>
            </a:pPr>
            <a:r>
              <a:rPr b="1" i="0" lang="lv-LV" sz="1500" u="none" cap="none" strike="noStrike">
                <a:solidFill>
                  <a:srgbClr val="000000"/>
                </a:solidFill>
                <a:latin typeface="Raleway"/>
                <a:ea typeface="Raleway"/>
                <a:cs typeface="Raleway"/>
                <a:sym typeface="Raleway"/>
              </a:rPr>
              <a:t>Introduction</a:t>
            </a:r>
            <a:r>
              <a:rPr b="0" i="0" lang="lv-LV" sz="1500" u="none" cap="none" strike="noStrike">
                <a:solidFill>
                  <a:srgbClr val="000000"/>
                </a:solidFill>
                <a:latin typeface="Raleway"/>
                <a:ea typeface="Raleway"/>
                <a:cs typeface="Raleway"/>
                <a:sym typeface="Raleway"/>
              </a:rPr>
              <a:t>: Start with a warm-up activity to break the ice and build rapport among participants. Follow with a brief explanation of the game, its objectives, and relevance to their roles as HORECA managers. Introduce the topic of workplace violence, briefly discussing its forms and impacts.</a:t>
            </a:r>
            <a:endParaRPr/>
          </a:p>
          <a:p>
            <a:pPr indent="0" lvl="0" marL="133350" marR="0" rtl="0" algn="l">
              <a:lnSpc>
                <a:spcPct val="115000"/>
              </a:lnSpc>
              <a:spcBef>
                <a:spcPts val="0"/>
              </a:spcBef>
              <a:spcAft>
                <a:spcPts val="0"/>
              </a:spcAft>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None/>
            </a:pPr>
            <a:r>
              <a:rPr b="1" i="0" lang="lv-LV" sz="1500" u="none" cap="none" strike="noStrike">
                <a:solidFill>
                  <a:srgbClr val="000000"/>
                </a:solidFill>
                <a:latin typeface="Raleway"/>
                <a:ea typeface="Raleway"/>
                <a:cs typeface="Raleway"/>
                <a:sym typeface="Raleway"/>
              </a:rPr>
              <a:t>Theory Session</a:t>
            </a:r>
            <a:r>
              <a:rPr b="0" i="0" lang="lv-LV" sz="1500" u="none" cap="none" strike="noStrike">
                <a:solidFill>
                  <a:srgbClr val="000000"/>
                </a:solidFill>
                <a:latin typeface="Raleway"/>
                <a:ea typeface="Raleway"/>
                <a:cs typeface="Raleway"/>
                <a:sym typeface="Raleway"/>
              </a:rPr>
              <a:t>: Present key theoretical concepts about occupational violence, its types, signs, and potential effects on the workforce. This could involve </a:t>
            </a:r>
            <a:br>
              <a:rPr b="0" i="0" lang="lv-LV" sz="1500" u="none" cap="none" strike="noStrike">
                <a:solidFill>
                  <a:srgbClr val="000000"/>
                </a:solidFill>
                <a:latin typeface="Raleway"/>
                <a:ea typeface="Raleway"/>
                <a:cs typeface="Raleway"/>
                <a:sym typeface="Raleway"/>
              </a:rPr>
            </a:br>
            <a:r>
              <a:rPr b="0" i="0" lang="lv-LV" sz="1500" u="none" cap="none" strike="noStrike">
                <a:solidFill>
                  <a:srgbClr val="000000"/>
                </a:solidFill>
                <a:latin typeface="Raleway"/>
                <a:ea typeface="Raleway"/>
                <a:cs typeface="Raleway"/>
                <a:sym typeface="Raleway"/>
              </a:rPr>
              <a:t>a presentation, video, or group reading and discussion of a relevant article </a:t>
            </a:r>
            <a:br>
              <a:rPr b="0" i="0" lang="lv-LV" sz="1500" u="none" cap="none" strike="noStrike">
                <a:solidFill>
                  <a:srgbClr val="000000"/>
                </a:solidFill>
                <a:latin typeface="Raleway"/>
                <a:ea typeface="Raleway"/>
                <a:cs typeface="Raleway"/>
                <a:sym typeface="Raleway"/>
              </a:rPr>
            </a:br>
            <a:r>
              <a:rPr b="0" i="0" lang="lv-LV" sz="1500" u="none" cap="none" strike="noStrike">
                <a:solidFill>
                  <a:srgbClr val="000000"/>
                </a:solidFill>
                <a:latin typeface="Raleway"/>
                <a:ea typeface="Raleway"/>
                <a:cs typeface="Raleway"/>
                <a:sym typeface="Raleway"/>
              </a:rPr>
              <a:t>or case study.</a:t>
            </a:r>
            <a:endParaRPr/>
          </a:p>
          <a:p>
            <a:pPr indent="0" lvl="0" marL="133350" marR="0" rtl="0" algn="l">
              <a:lnSpc>
                <a:spcPct val="115000"/>
              </a:lnSpc>
              <a:spcBef>
                <a:spcPts val="0"/>
              </a:spcBef>
              <a:spcAft>
                <a:spcPts val="0"/>
              </a:spcAft>
              <a:buNone/>
            </a:pPr>
            <a:r>
              <a:t/>
            </a:r>
            <a:endParaRPr b="0" i="0" sz="1500" u="none" cap="none" strike="noStrike">
              <a:solidFill>
                <a:srgbClr val="000000"/>
              </a:solidFill>
              <a:latin typeface="Raleway"/>
              <a:ea typeface="Raleway"/>
              <a:cs typeface="Raleway"/>
              <a:sym typeface="Raleway"/>
            </a:endParaRPr>
          </a:p>
        </p:txBody>
      </p:sp>
      <p:pic>
        <p:nvPicPr>
          <p:cNvPr id="648" name="Google Shape;648;p79"/>
          <p:cNvPicPr preferRelativeResize="0"/>
          <p:nvPr/>
        </p:nvPicPr>
        <p:blipFill rotWithShape="1">
          <a:blip r:embed="rId4">
            <a:alphaModFix/>
          </a:blip>
          <a:srcRect b="0" l="0" r="0" t="21017"/>
          <a:stretch/>
        </p:blipFill>
        <p:spPr>
          <a:xfrm>
            <a:off x="5319924" y="0"/>
            <a:ext cx="3824074" cy="1249700"/>
          </a:xfrm>
          <a:prstGeom prst="rect">
            <a:avLst/>
          </a:prstGeom>
          <a:noFill/>
          <a:ln>
            <a:noFill/>
          </a:ln>
        </p:spPr>
      </p:pic>
      <p:grpSp>
        <p:nvGrpSpPr>
          <p:cNvPr id="649" name="Google Shape;649;p79"/>
          <p:cNvGrpSpPr/>
          <p:nvPr/>
        </p:nvGrpSpPr>
        <p:grpSpPr>
          <a:xfrm>
            <a:off x="591001" y="1878001"/>
            <a:ext cx="290375" cy="321600"/>
            <a:chOff x="534501" y="3018201"/>
            <a:chExt cx="290375" cy="321600"/>
          </a:xfrm>
        </p:grpSpPr>
        <p:sp>
          <p:nvSpPr>
            <p:cNvPr id="650" name="Google Shape;650;p79"/>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79"/>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52" name="Google Shape;652;p79"/>
          <p:cNvGrpSpPr/>
          <p:nvPr/>
        </p:nvGrpSpPr>
        <p:grpSpPr>
          <a:xfrm>
            <a:off x="591001" y="3206626"/>
            <a:ext cx="290375" cy="321600"/>
            <a:chOff x="534501" y="3018201"/>
            <a:chExt cx="290375" cy="321600"/>
          </a:xfrm>
        </p:grpSpPr>
        <p:sp>
          <p:nvSpPr>
            <p:cNvPr id="653" name="Google Shape;653;p79"/>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79"/>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8" name="Shape 658"/>
        <p:cNvGrpSpPr/>
        <p:nvPr/>
      </p:nvGrpSpPr>
      <p:grpSpPr>
        <a:xfrm>
          <a:off x="0" y="0"/>
          <a:ext cx="0" cy="0"/>
          <a:chOff x="0" y="0"/>
          <a:chExt cx="0" cy="0"/>
        </a:xfrm>
      </p:grpSpPr>
      <p:sp>
        <p:nvSpPr>
          <p:cNvPr id="659" name="Google Shape;659;p80"/>
          <p:cNvSpPr txBox="1"/>
          <p:nvPr>
            <p:ph type="title"/>
          </p:nvPr>
        </p:nvSpPr>
        <p:spPr>
          <a:xfrm>
            <a:off x="561625" y="65550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pic>
        <p:nvPicPr>
          <p:cNvPr id="660" name="Google Shape;660;p80"/>
          <p:cNvPicPr preferRelativeResize="0"/>
          <p:nvPr/>
        </p:nvPicPr>
        <p:blipFill rotWithShape="1">
          <a:blip r:embed="rId3">
            <a:alphaModFix/>
          </a:blip>
          <a:srcRect b="0" l="0" r="0" t="0"/>
          <a:stretch/>
        </p:blipFill>
        <p:spPr>
          <a:xfrm>
            <a:off x="0" y="0"/>
            <a:ext cx="9144001" cy="1301525"/>
          </a:xfrm>
          <a:prstGeom prst="rect">
            <a:avLst/>
          </a:prstGeom>
          <a:noFill/>
          <a:ln>
            <a:noFill/>
          </a:ln>
        </p:spPr>
      </p:pic>
      <p:sp>
        <p:nvSpPr>
          <p:cNvPr id="661" name="Google Shape;661;p80"/>
          <p:cNvSpPr txBox="1"/>
          <p:nvPr/>
        </p:nvSpPr>
        <p:spPr>
          <a:xfrm>
            <a:off x="723500" y="655500"/>
            <a:ext cx="7974600" cy="64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i="0" lang="lv-LV" sz="2800" u="none" cap="none" strike="noStrike">
                <a:solidFill>
                  <a:srgbClr val="FFFFFF"/>
                </a:solidFill>
                <a:latin typeface="Raleway"/>
                <a:ea typeface="Raleway"/>
                <a:cs typeface="Raleway"/>
                <a:sym typeface="Raleway"/>
              </a:rPr>
              <a:t>Training Structure</a:t>
            </a:r>
            <a:endParaRPr b="1" i="0" sz="2800" u="none" cap="none" strike="noStrike">
              <a:solidFill>
                <a:srgbClr val="FFFFFF"/>
              </a:solidFill>
              <a:latin typeface="Arial"/>
              <a:ea typeface="Arial"/>
              <a:cs typeface="Arial"/>
              <a:sym typeface="Arial"/>
            </a:endParaRPr>
          </a:p>
        </p:txBody>
      </p:sp>
      <p:sp>
        <p:nvSpPr>
          <p:cNvPr id="662" name="Google Shape;662;p80"/>
          <p:cNvSpPr txBox="1"/>
          <p:nvPr/>
        </p:nvSpPr>
        <p:spPr>
          <a:xfrm>
            <a:off x="561625" y="1447025"/>
            <a:ext cx="8331000" cy="3867300"/>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None/>
            </a:pPr>
            <a:r>
              <a:rPr b="1" i="0" lang="lv-LV" sz="1500" u="none" cap="none" strike="noStrike">
                <a:solidFill>
                  <a:srgbClr val="000000"/>
                </a:solidFill>
                <a:latin typeface="Raleway"/>
                <a:ea typeface="Raleway"/>
                <a:cs typeface="Raleway"/>
                <a:sym typeface="Raleway"/>
              </a:rPr>
              <a:t>Real-life Analysis</a:t>
            </a:r>
            <a:r>
              <a:rPr b="0" i="0" lang="lv-LV" sz="1500" u="none" cap="none" strike="noStrike">
                <a:solidFill>
                  <a:srgbClr val="000000"/>
                </a:solidFill>
                <a:latin typeface="Raleway"/>
                <a:ea typeface="Raleway"/>
                <a:cs typeface="Raleway"/>
                <a:sym typeface="Raleway"/>
              </a:rPr>
              <a:t>: Discuss real-world examples or case studies of workplace violence </a:t>
            </a:r>
            <a:br>
              <a:rPr b="0" i="0" lang="lv-LV" sz="1500" u="none" cap="none" strike="noStrike">
                <a:solidFill>
                  <a:srgbClr val="000000"/>
                </a:solidFill>
                <a:latin typeface="Raleway"/>
                <a:ea typeface="Raleway"/>
                <a:cs typeface="Raleway"/>
                <a:sym typeface="Raleway"/>
              </a:rPr>
            </a:br>
            <a:r>
              <a:rPr b="0" i="0" lang="lv-LV" sz="1500" u="none" cap="none" strike="noStrike">
                <a:solidFill>
                  <a:srgbClr val="000000"/>
                </a:solidFill>
                <a:latin typeface="Raleway"/>
                <a:ea typeface="Raleway"/>
                <a:cs typeface="Raleway"/>
                <a:sym typeface="Raleway"/>
              </a:rPr>
              <a:t>in the HORECA industry. This will provide context to the theory and make it more relatable. Ask participants to share (without revealing sensitive details) any experiences they've </a:t>
            </a:r>
            <a:br>
              <a:rPr b="0" i="0" lang="lv-LV" sz="1500" u="none" cap="none" strike="noStrike">
                <a:solidFill>
                  <a:srgbClr val="000000"/>
                </a:solidFill>
                <a:latin typeface="Raleway"/>
                <a:ea typeface="Raleway"/>
                <a:cs typeface="Raleway"/>
                <a:sym typeface="Raleway"/>
              </a:rPr>
            </a:br>
            <a:r>
              <a:rPr b="0" i="0" lang="lv-LV" sz="1500" u="none" cap="none" strike="noStrike">
                <a:solidFill>
                  <a:srgbClr val="000000"/>
                </a:solidFill>
                <a:latin typeface="Raleway"/>
                <a:ea typeface="Raleway"/>
                <a:cs typeface="Raleway"/>
                <a:sym typeface="Raleway"/>
              </a:rPr>
              <a:t>had and how they handled those situations.</a:t>
            </a:r>
            <a:endParaRPr/>
          </a:p>
          <a:p>
            <a:pPr indent="0" lvl="0" marL="133350" marR="0" rtl="0" algn="l">
              <a:lnSpc>
                <a:spcPct val="115000"/>
              </a:lnSpc>
              <a:spcBef>
                <a:spcPts val="0"/>
              </a:spcBef>
              <a:spcAft>
                <a:spcPts val="0"/>
              </a:spcAft>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None/>
            </a:pPr>
            <a:r>
              <a:rPr b="1" i="0" lang="lv-LV" sz="1500" u="none" cap="none" strike="noStrike">
                <a:solidFill>
                  <a:srgbClr val="000000"/>
                </a:solidFill>
                <a:latin typeface="Raleway"/>
                <a:ea typeface="Raleway"/>
                <a:cs typeface="Raleway"/>
                <a:sym typeface="Raleway"/>
              </a:rPr>
              <a:t>Game Explanation</a:t>
            </a:r>
            <a:r>
              <a:rPr b="0" i="0" lang="lv-LV" sz="1500" u="none" cap="none" strike="noStrike">
                <a:solidFill>
                  <a:srgbClr val="000000"/>
                </a:solidFill>
                <a:latin typeface="Raleway"/>
                <a:ea typeface="Raleway"/>
                <a:cs typeface="Raleway"/>
                <a:sym typeface="Raleway"/>
              </a:rPr>
              <a:t>: Go through the game rules in detail. Make sure everyone understands the structure of the game, the purpose of the problem situation cards and solution cards, and the scoring system (if applicable).</a:t>
            </a:r>
            <a:endParaRPr/>
          </a:p>
          <a:p>
            <a:pPr indent="0" lvl="0" marL="133350" marR="0" rtl="0" algn="l">
              <a:lnSpc>
                <a:spcPct val="115000"/>
              </a:lnSpc>
              <a:spcBef>
                <a:spcPts val="0"/>
              </a:spcBef>
              <a:spcAft>
                <a:spcPts val="0"/>
              </a:spcAft>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None/>
            </a:pPr>
            <a:r>
              <a:rPr b="1" i="0" lang="lv-LV" sz="1500" u="none" cap="none" strike="noStrike">
                <a:solidFill>
                  <a:srgbClr val="000000"/>
                </a:solidFill>
                <a:latin typeface="Raleway"/>
                <a:ea typeface="Raleway"/>
                <a:cs typeface="Raleway"/>
                <a:sym typeface="Raleway"/>
              </a:rPr>
              <a:t>Gameplay</a:t>
            </a:r>
            <a:r>
              <a:rPr b="0" i="0" lang="lv-LV" sz="1500" u="none" cap="none" strike="noStrike">
                <a:solidFill>
                  <a:srgbClr val="000000"/>
                </a:solidFill>
                <a:latin typeface="Raleway"/>
                <a:ea typeface="Raleway"/>
                <a:cs typeface="Raleway"/>
                <a:sym typeface="Raleway"/>
              </a:rPr>
              <a:t>: Participants play the game in turns, discussing each situation and solution. </a:t>
            </a:r>
            <a:br>
              <a:rPr b="0" i="0" lang="lv-LV" sz="1500" u="none" cap="none" strike="noStrike">
                <a:solidFill>
                  <a:srgbClr val="000000"/>
                </a:solidFill>
                <a:latin typeface="Raleway"/>
                <a:ea typeface="Raleway"/>
                <a:cs typeface="Raleway"/>
                <a:sym typeface="Raleway"/>
              </a:rPr>
            </a:br>
            <a:r>
              <a:rPr b="0" i="0" lang="lv-LV" sz="1500" u="none" cap="none" strike="noStrike">
                <a:solidFill>
                  <a:srgbClr val="000000"/>
                </a:solidFill>
                <a:latin typeface="Raleway"/>
                <a:ea typeface="Raleway"/>
                <a:cs typeface="Raleway"/>
                <a:sym typeface="Raleway"/>
              </a:rPr>
              <a:t>The trainer should facilitate the discussion, ensuring everyone is participating </a:t>
            </a:r>
            <a:br>
              <a:rPr b="0" i="0" lang="lv-LV" sz="1500" u="none" cap="none" strike="noStrike">
                <a:solidFill>
                  <a:srgbClr val="000000"/>
                </a:solidFill>
                <a:latin typeface="Raleway"/>
                <a:ea typeface="Raleway"/>
                <a:cs typeface="Raleway"/>
                <a:sym typeface="Raleway"/>
              </a:rPr>
            </a:br>
            <a:r>
              <a:rPr b="0" i="0" lang="lv-LV" sz="1500" u="none" cap="none" strike="noStrike">
                <a:solidFill>
                  <a:srgbClr val="000000"/>
                </a:solidFill>
                <a:latin typeface="Raleway"/>
                <a:ea typeface="Raleway"/>
                <a:cs typeface="Raleway"/>
                <a:sym typeface="Raleway"/>
              </a:rPr>
              <a:t>and that the conversation remains respectful and productive.</a:t>
            </a:r>
            <a:endParaRPr/>
          </a:p>
          <a:p>
            <a:pPr indent="0" lvl="0" marL="133350" marR="0" rtl="0" algn="l">
              <a:lnSpc>
                <a:spcPct val="115000"/>
              </a:lnSpc>
              <a:spcBef>
                <a:spcPts val="0"/>
              </a:spcBef>
              <a:spcAft>
                <a:spcPts val="0"/>
              </a:spcAft>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None/>
            </a:pPr>
            <a:r>
              <a:t/>
            </a:r>
            <a:endParaRPr b="0" i="0" sz="1500" u="none" cap="none" strike="noStrike">
              <a:solidFill>
                <a:srgbClr val="000000"/>
              </a:solidFill>
              <a:latin typeface="Raleway"/>
              <a:ea typeface="Raleway"/>
              <a:cs typeface="Raleway"/>
              <a:sym typeface="Raleway"/>
            </a:endParaRPr>
          </a:p>
        </p:txBody>
      </p:sp>
      <p:pic>
        <p:nvPicPr>
          <p:cNvPr id="663" name="Google Shape;663;p80"/>
          <p:cNvPicPr preferRelativeResize="0"/>
          <p:nvPr/>
        </p:nvPicPr>
        <p:blipFill rotWithShape="1">
          <a:blip r:embed="rId4">
            <a:alphaModFix/>
          </a:blip>
          <a:srcRect b="0" l="0" r="0" t="21017"/>
          <a:stretch/>
        </p:blipFill>
        <p:spPr>
          <a:xfrm>
            <a:off x="5880175" y="0"/>
            <a:ext cx="3263824" cy="1066599"/>
          </a:xfrm>
          <a:prstGeom prst="rect">
            <a:avLst/>
          </a:prstGeom>
          <a:noFill/>
          <a:ln>
            <a:noFill/>
          </a:ln>
        </p:spPr>
      </p:pic>
      <p:grpSp>
        <p:nvGrpSpPr>
          <p:cNvPr id="664" name="Google Shape;664;p80"/>
          <p:cNvGrpSpPr/>
          <p:nvPr/>
        </p:nvGrpSpPr>
        <p:grpSpPr>
          <a:xfrm>
            <a:off x="354201" y="1549126"/>
            <a:ext cx="290375" cy="321600"/>
            <a:chOff x="534501" y="3018201"/>
            <a:chExt cx="290375" cy="321600"/>
          </a:xfrm>
        </p:grpSpPr>
        <p:sp>
          <p:nvSpPr>
            <p:cNvPr id="665" name="Google Shape;665;p80"/>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80"/>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67" name="Google Shape;667;p80"/>
          <p:cNvGrpSpPr/>
          <p:nvPr/>
        </p:nvGrpSpPr>
        <p:grpSpPr>
          <a:xfrm>
            <a:off x="354201" y="2877751"/>
            <a:ext cx="290375" cy="321600"/>
            <a:chOff x="534501" y="3018201"/>
            <a:chExt cx="290375" cy="321600"/>
          </a:xfrm>
        </p:grpSpPr>
        <p:sp>
          <p:nvSpPr>
            <p:cNvPr id="668" name="Google Shape;668;p80"/>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80"/>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0" name="Google Shape;670;p80"/>
          <p:cNvGrpSpPr/>
          <p:nvPr/>
        </p:nvGrpSpPr>
        <p:grpSpPr>
          <a:xfrm>
            <a:off x="354201" y="3943276"/>
            <a:ext cx="290375" cy="321600"/>
            <a:chOff x="534501" y="3018201"/>
            <a:chExt cx="290375" cy="321600"/>
          </a:xfrm>
        </p:grpSpPr>
        <p:sp>
          <p:nvSpPr>
            <p:cNvPr id="671" name="Google Shape;671;p80"/>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80"/>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6" name="Shape 676"/>
        <p:cNvGrpSpPr/>
        <p:nvPr/>
      </p:nvGrpSpPr>
      <p:grpSpPr>
        <a:xfrm>
          <a:off x="0" y="0"/>
          <a:ext cx="0" cy="0"/>
          <a:chOff x="0" y="0"/>
          <a:chExt cx="0" cy="0"/>
        </a:xfrm>
      </p:grpSpPr>
      <p:sp>
        <p:nvSpPr>
          <p:cNvPr id="677" name="Google Shape;677;p81"/>
          <p:cNvSpPr txBox="1"/>
          <p:nvPr>
            <p:ph type="title"/>
          </p:nvPr>
        </p:nvSpPr>
        <p:spPr>
          <a:xfrm>
            <a:off x="693200" y="77390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pic>
        <p:nvPicPr>
          <p:cNvPr id="678" name="Google Shape;678;p81"/>
          <p:cNvPicPr preferRelativeResize="0"/>
          <p:nvPr/>
        </p:nvPicPr>
        <p:blipFill rotWithShape="1">
          <a:blip r:embed="rId3">
            <a:alphaModFix/>
          </a:blip>
          <a:srcRect b="0" l="0" r="0" t="0"/>
          <a:stretch/>
        </p:blipFill>
        <p:spPr>
          <a:xfrm>
            <a:off x="0" y="0"/>
            <a:ext cx="9144001" cy="1419926"/>
          </a:xfrm>
          <a:prstGeom prst="rect">
            <a:avLst/>
          </a:prstGeom>
          <a:noFill/>
          <a:ln>
            <a:noFill/>
          </a:ln>
        </p:spPr>
      </p:pic>
      <p:sp>
        <p:nvSpPr>
          <p:cNvPr id="679" name="Google Shape;679;p81"/>
          <p:cNvSpPr txBox="1"/>
          <p:nvPr/>
        </p:nvSpPr>
        <p:spPr>
          <a:xfrm>
            <a:off x="855075" y="773900"/>
            <a:ext cx="7974600" cy="64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i="0" lang="lv-LV" sz="2800" u="none" cap="none" strike="noStrike">
                <a:solidFill>
                  <a:srgbClr val="FFFFFF"/>
                </a:solidFill>
                <a:latin typeface="Raleway"/>
                <a:ea typeface="Raleway"/>
                <a:cs typeface="Raleway"/>
                <a:sym typeface="Raleway"/>
              </a:rPr>
              <a:t>Training Structure</a:t>
            </a:r>
            <a:endParaRPr b="1" i="0" sz="2800" u="none" cap="none" strike="noStrike">
              <a:solidFill>
                <a:srgbClr val="FFFFFF"/>
              </a:solidFill>
              <a:latin typeface="Arial"/>
              <a:ea typeface="Arial"/>
              <a:cs typeface="Arial"/>
              <a:sym typeface="Arial"/>
            </a:endParaRPr>
          </a:p>
        </p:txBody>
      </p:sp>
      <p:sp>
        <p:nvSpPr>
          <p:cNvPr id="680" name="Google Shape;680;p81"/>
          <p:cNvSpPr txBox="1"/>
          <p:nvPr/>
        </p:nvSpPr>
        <p:spPr>
          <a:xfrm>
            <a:off x="693200" y="1644350"/>
            <a:ext cx="7896900" cy="3601800"/>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None/>
            </a:pPr>
            <a:r>
              <a:rPr b="1" i="0" lang="lv-LV" sz="1500" u="none" cap="none" strike="noStrike">
                <a:solidFill>
                  <a:srgbClr val="000000"/>
                </a:solidFill>
                <a:latin typeface="Raleway"/>
                <a:ea typeface="Raleway"/>
                <a:cs typeface="Raleway"/>
                <a:sym typeface="Raleway"/>
              </a:rPr>
              <a:t>Application to Real Life:</a:t>
            </a:r>
            <a:r>
              <a:rPr b="0" i="0" lang="lv-LV" sz="1500" u="none" cap="none" strike="noStrike">
                <a:solidFill>
                  <a:srgbClr val="000000"/>
                </a:solidFill>
                <a:latin typeface="Raleway"/>
                <a:ea typeface="Raleway"/>
                <a:cs typeface="Raleway"/>
                <a:sym typeface="Raleway"/>
              </a:rPr>
              <a:t> After gameplay, guide a discussion about how the lessons from the game could be applied to real-life situations. Encourage participants to share insights about how they might handle similar scenarios in their own workplaces.</a:t>
            </a:r>
            <a:endParaRPr/>
          </a:p>
          <a:p>
            <a:pPr indent="0" lvl="0" marL="133350" marR="0" rtl="0" algn="l">
              <a:lnSpc>
                <a:spcPct val="115000"/>
              </a:lnSpc>
              <a:spcBef>
                <a:spcPts val="0"/>
              </a:spcBef>
              <a:spcAft>
                <a:spcPts val="0"/>
              </a:spcAft>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None/>
            </a:pPr>
            <a:r>
              <a:rPr b="1" i="0" lang="lv-LV" sz="1500" u="none" cap="none" strike="noStrike">
                <a:solidFill>
                  <a:srgbClr val="000000"/>
                </a:solidFill>
                <a:latin typeface="Raleway"/>
                <a:ea typeface="Raleway"/>
                <a:cs typeface="Raleway"/>
                <a:sym typeface="Raleway"/>
              </a:rPr>
              <a:t>Debrief:</a:t>
            </a:r>
            <a:r>
              <a:rPr b="0" i="0" lang="lv-LV" sz="1500" u="none" cap="none" strike="noStrike">
                <a:solidFill>
                  <a:srgbClr val="000000"/>
                </a:solidFill>
                <a:latin typeface="Raleway"/>
                <a:ea typeface="Raleway"/>
                <a:cs typeface="Raleway"/>
                <a:sym typeface="Raleway"/>
              </a:rPr>
              <a:t> Conduct a group discussion reflecting on the game, the solutions chosen, and key learning outcomes. This is an opportunity to reinforce the theoretical concepts covered in the training and their application in the game.</a:t>
            </a:r>
            <a:endParaRPr/>
          </a:p>
          <a:p>
            <a:pPr indent="0" lvl="0" marL="133350" marR="0" rtl="0" algn="l">
              <a:lnSpc>
                <a:spcPct val="115000"/>
              </a:lnSpc>
              <a:spcBef>
                <a:spcPts val="0"/>
              </a:spcBef>
              <a:spcAft>
                <a:spcPts val="0"/>
              </a:spcAft>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None/>
            </a:pPr>
            <a:r>
              <a:rPr b="1" i="0" lang="lv-LV" sz="1500" u="none" cap="none" strike="noStrike">
                <a:solidFill>
                  <a:srgbClr val="000000"/>
                </a:solidFill>
                <a:latin typeface="Raleway"/>
                <a:ea typeface="Raleway"/>
                <a:cs typeface="Raleway"/>
                <a:sym typeface="Raleway"/>
              </a:rPr>
              <a:t>Wrap-Up:</a:t>
            </a:r>
            <a:r>
              <a:rPr b="0" i="0" lang="lv-LV" sz="1500" u="none" cap="none" strike="noStrike">
                <a:solidFill>
                  <a:srgbClr val="000000"/>
                </a:solidFill>
                <a:latin typeface="Raleway"/>
                <a:ea typeface="Raleway"/>
                <a:cs typeface="Raleway"/>
                <a:sym typeface="Raleway"/>
              </a:rPr>
              <a:t> Recap the main takeaways from the training. Discuss next steps, </a:t>
            </a:r>
            <a:br>
              <a:rPr b="0" i="0" lang="lv-LV" sz="1500" u="none" cap="none" strike="noStrike">
                <a:solidFill>
                  <a:srgbClr val="000000"/>
                </a:solidFill>
                <a:latin typeface="Raleway"/>
                <a:ea typeface="Raleway"/>
                <a:cs typeface="Raleway"/>
                <a:sym typeface="Raleway"/>
              </a:rPr>
            </a:br>
            <a:r>
              <a:rPr b="0" i="0" lang="lv-LV" sz="1500" u="none" cap="none" strike="noStrike">
                <a:solidFill>
                  <a:srgbClr val="000000"/>
                </a:solidFill>
                <a:latin typeface="Raleway"/>
                <a:ea typeface="Raleway"/>
                <a:cs typeface="Raleway"/>
                <a:sym typeface="Raleway"/>
              </a:rPr>
              <a:t>such as any follow-up activities, application of strategies in the workplace, </a:t>
            </a:r>
            <a:br>
              <a:rPr b="0" i="0" lang="lv-LV" sz="1500" u="none" cap="none" strike="noStrike">
                <a:solidFill>
                  <a:srgbClr val="000000"/>
                </a:solidFill>
                <a:latin typeface="Raleway"/>
                <a:ea typeface="Raleway"/>
                <a:cs typeface="Raleway"/>
                <a:sym typeface="Raleway"/>
              </a:rPr>
            </a:br>
            <a:r>
              <a:rPr b="0" i="0" lang="lv-LV" sz="1500" u="none" cap="none" strike="noStrike">
                <a:solidFill>
                  <a:srgbClr val="000000"/>
                </a:solidFill>
                <a:latin typeface="Raleway"/>
                <a:ea typeface="Raleway"/>
                <a:cs typeface="Raleway"/>
                <a:sym typeface="Raleway"/>
              </a:rPr>
              <a:t>or additional resources for learning more about workplace violence.</a:t>
            </a:r>
            <a:endParaRPr/>
          </a:p>
          <a:p>
            <a:pPr indent="0" lvl="0" marL="133350" marR="0" rtl="0" algn="l">
              <a:lnSpc>
                <a:spcPct val="115000"/>
              </a:lnSpc>
              <a:spcBef>
                <a:spcPts val="0"/>
              </a:spcBef>
              <a:spcAft>
                <a:spcPts val="0"/>
              </a:spcAft>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None/>
            </a:pPr>
            <a:r>
              <a:t/>
            </a:r>
            <a:endParaRPr b="0" i="0" sz="1500" u="none" cap="none" strike="noStrike">
              <a:solidFill>
                <a:srgbClr val="000000"/>
              </a:solidFill>
              <a:latin typeface="Raleway"/>
              <a:ea typeface="Raleway"/>
              <a:cs typeface="Raleway"/>
              <a:sym typeface="Raleway"/>
            </a:endParaRPr>
          </a:p>
        </p:txBody>
      </p:sp>
      <p:pic>
        <p:nvPicPr>
          <p:cNvPr id="681" name="Google Shape;681;p81"/>
          <p:cNvPicPr preferRelativeResize="0"/>
          <p:nvPr/>
        </p:nvPicPr>
        <p:blipFill rotWithShape="1">
          <a:blip r:embed="rId4">
            <a:alphaModFix/>
          </a:blip>
          <a:srcRect b="0" l="0" r="0" t="21017"/>
          <a:stretch/>
        </p:blipFill>
        <p:spPr>
          <a:xfrm>
            <a:off x="5959100" y="0"/>
            <a:ext cx="3184899" cy="1040825"/>
          </a:xfrm>
          <a:prstGeom prst="rect">
            <a:avLst/>
          </a:prstGeom>
          <a:noFill/>
          <a:ln>
            <a:noFill/>
          </a:ln>
        </p:spPr>
      </p:pic>
      <p:grpSp>
        <p:nvGrpSpPr>
          <p:cNvPr id="682" name="Google Shape;682;p81"/>
          <p:cNvGrpSpPr/>
          <p:nvPr/>
        </p:nvGrpSpPr>
        <p:grpSpPr>
          <a:xfrm>
            <a:off x="498926" y="1759601"/>
            <a:ext cx="290375" cy="321600"/>
            <a:chOff x="534501" y="3018201"/>
            <a:chExt cx="290375" cy="321600"/>
          </a:xfrm>
        </p:grpSpPr>
        <p:sp>
          <p:nvSpPr>
            <p:cNvPr id="683" name="Google Shape;683;p8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8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85" name="Google Shape;685;p81"/>
          <p:cNvGrpSpPr/>
          <p:nvPr/>
        </p:nvGrpSpPr>
        <p:grpSpPr>
          <a:xfrm>
            <a:off x="498926" y="2811976"/>
            <a:ext cx="290375" cy="321600"/>
            <a:chOff x="534501" y="3018201"/>
            <a:chExt cx="290375" cy="321600"/>
          </a:xfrm>
        </p:grpSpPr>
        <p:sp>
          <p:nvSpPr>
            <p:cNvPr id="686" name="Google Shape;686;p8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8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88" name="Google Shape;688;p81"/>
          <p:cNvGrpSpPr/>
          <p:nvPr/>
        </p:nvGrpSpPr>
        <p:grpSpPr>
          <a:xfrm>
            <a:off x="498926" y="3864351"/>
            <a:ext cx="290375" cy="321600"/>
            <a:chOff x="534501" y="3018201"/>
            <a:chExt cx="290375" cy="321600"/>
          </a:xfrm>
        </p:grpSpPr>
        <p:sp>
          <p:nvSpPr>
            <p:cNvPr id="689" name="Google Shape;689;p8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8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4" name="Shape 694"/>
        <p:cNvGrpSpPr/>
        <p:nvPr/>
      </p:nvGrpSpPr>
      <p:grpSpPr>
        <a:xfrm>
          <a:off x="0" y="0"/>
          <a:ext cx="0" cy="0"/>
          <a:chOff x="0" y="0"/>
          <a:chExt cx="0" cy="0"/>
        </a:xfrm>
      </p:grpSpPr>
      <p:sp>
        <p:nvSpPr>
          <p:cNvPr id="695" name="Google Shape;695;g2523351e7b7_0_292"/>
          <p:cNvSpPr txBox="1"/>
          <p:nvPr>
            <p:ph type="title"/>
          </p:nvPr>
        </p:nvSpPr>
        <p:spPr>
          <a:xfrm>
            <a:off x="693200" y="77390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pic>
        <p:nvPicPr>
          <p:cNvPr id="696" name="Google Shape;696;g2523351e7b7_0_292"/>
          <p:cNvPicPr preferRelativeResize="0"/>
          <p:nvPr/>
        </p:nvPicPr>
        <p:blipFill rotWithShape="1">
          <a:blip r:embed="rId3">
            <a:alphaModFix/>
          </a:blip>
          <a:srcRect b="0" l="0" r="0" t="0"/>
          <a:stretch/>
        </p:blipFill>
        <p:spPr>
          <a:xfrm>
            <a:off x="0" y="0"/>
            <a:ext cx="9144001" cy="1419926"/>
          </a:xfrm>
          <a:prstGeom prst="rect">
            <a:avLst/>
          </a:prstGeom>
          <a:noFill/>
          <a:ln>
            <a:noFill/>
          </a:ln>
        </p:spPr>
      </p:pic>
      <p:sp>
        <p:nvSpPr>
          <p:cNvPr id="697" name="Google Shape;697;g2523351e7b7_0_292"/>
          <p:cNvSpPr txBox="1"/>
          <p:nvPr/>
        </p:nvSpPr>
        <p:spPr>
          <a:xfrm>
            <a:off x="789300" y="773900"/>
            <a:ext cx="8040300" cy="64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i="0" lang="lv-LV" sz="2800" u="none" cap="none" strike="noStrike">
                <a:solidFill>
                  <a:srgbClr val="FFFFFF"/>
                </a:solidFill>
                <a:latin typeface="Raleway"/>
                <a:ea typeface="Raleway"/>
                <a:cs typeface="Raleway"/>
                <a:sym typeface="Raleway"/>
              </a:rPr>
              <a:t>Training Structure</a:t>
            </a:r>
            <a:endParaRPr b="1" i="0" sz="2800" u="none" cap="none" strike="noStrike">
              <a:solidFill>
                <a:srgbClr val="FFFFFF"/>
              </a:solidFill>
              <a:latin typeface="Arial"/>
              <a:ea typeface="Arial"/>
              <a:cs typeface="Arial"/>
              <a:sym typeface="Arial"/>
            </a:endParaRPr>
          </a:p>
        </p:txBody>
      </p:sp>
      <p:sp>
        <p:nvSpPr>
          <p:cNvPr id="698" name="Google Shape;698;g2523351e7b7_0_292"/>
          <p:cNvSpPr txBox="1"/>
          <p:nvPr/>
        </p:nvSpPr>
        <p:spPr>
          <a:xfrm>
            <a:off x="693200" y="1644350"/>
            <a:ext cx="7896900" cy="2539800"/>
          </a:xfrm>
          <a:prstGeom prst="rect">
            <a:avLst/>
          </a:prstGeom>
          <a:noFill/>
          <a:ln>
            <a:noFill/>
          </a:ln>
        </p:spPr>
        <p:txBody>
          <a:bodyPr anchorCtr="0" anchor="t" bIns="91425" lIns="91425" spcFirstLastPara="1" rIns="91425" wrap="square" tIns="91425">
            <a:spAutoFit/>
          </a:bodyPr>
          <a:lstStyle/>
          <a:p>
            <a:pPr indent="0" lvl="0" marL="133350" rtl="0" algn="l">
              <a:lnSpc>
                <a:spcPct val="115000"/>
              </a:lnSpc>
              <a:spcBef>
                <a:spcPts val="0"/>
              </a:spcBef>
              <a:spcAft>
                <a:spcPts val="0"/>
              </a:spcAft>
              <a:buClr>
                <a:schemeClr val="dk1"/>
              </a:buClr>
              <a:buFont typeface="Arial"/>
              <a:buNone/>
            </a:pPr>
            <a:r>
              <a:rPr b="1" lang="lv-LV" sz="1500">
                <a:solidFill>
                  <a:schemeClr val="dk1"/>
                </a:solidFill>
                <a:latin typeface="Raleway"/>
                <a:ea typeface="Raleway"/>
                <a:cs typeface="Raleway"/>
                <a:sym typeface="Raleway"/>
              </a:rPr>
              <a:t>Feedback</a:t>
            </a:r>
            <a:r>
              <a:rPr lang="lv-LV" sz="1500">
                <a:solidFill>
                  <a:schemeClr val="dk1"/>
                </a:solidFill>
                <a:latin typeface="Raleway"/>
                <a:ea typeface="Raleway"/>
                <a:cs typeface="Raleway"/>
                <a:sym typeface="Raleway"/>
              </a:rPr>
              <a:t>: Collect feedback about the training session. This could be through a survey, group discussion, or one-on-one conversations. The feedback will provide valuable information for improving future training sessions.</a:t>
            </a:r>
            <a:endParaRPr>
              <a:solidFill>
                <a:schemeClr val="dk1"/>
              </a:solidFill>
            </a:endParaRPr>
          </a:p>
          <a:p>
            <a:pPr indent="0" lvl="0" marL="133350" rtl="0" algn="l">
              <a:lnSpc>
                <a:spcPct val="115000"/>
              </a:lnSpc>
              <a:spcBef>
                <a:spcPts val="0"/>
              </a:spcBef>
              <a:spcAft>
                <a:spcPts val="0"/>
              </a:spcAft>
              <a:buClr>
                <a:schemeClr val="dk1"/>
              </a:buClr>
              <a:buFont typeface="Arial"/>
              <a:buNone/>
            </a:pPr>
            <a:r>
              <a:t/>
            </a:r>
            <a:endParaRPr sz="1500">
              <a:solidFill>
                <a:schemeClr val="dk1"/>
              </a:solidFill>
              <a:latin typeface="Raleway"/>
              <a:ea typeface="Raleway"/>
              <a:cs typeface="Raleway"/>
              <a:sym typeface="Raleway"/>
            </a:endParaRPr>
          </a:p>
          <a:p>
            <a:pPr indent="0" lvl="0" marL="133350" rtl="0" algn="l">
              <a:lnSpc>
                <a:spcPct val="115000"/>
              </a:lnSpc>
              <a:spcBef>
                <a:spcPts val="0"/>
              </a:spcBef>
              <a:spcAft>
                <a:spcPts val="0"/>
              </a:spcAft>
              <a:buClr>
                <a:schemeClr val="dk1"/>
              </a:buClr>
              <a:buFont typeface="Arial"/>
              <a:buNone/>
            </a:pPr>
            <a:r>
              <a:rPr lang="lv-LV" sz="1500">
                <a:solidFill>
                  <a:schemeClr val="dk1"/>
                </a:solidFill>
                <a:latin typeface="Raleway"/>
                <a:ea typeface="Raleway"/>
                <a:cs typeface="Raleway"/>
                <a:sym typeface="Raleway"/>
              </a:rPr>
              <a:t>Remember,</a:t>
            </a:r>
            <a:r>
              <a:rPr b="1" lang="lv-LV" sz="1500">
                <a:solidFill>
                  <a:srgbClr val="6689BA"/>
                </a:solidFill>
                <a:latin typeface="Raleway"/>
                <a:ea typeface="Raleway"/>
                <a:cs typeface="Raleway"/>
                <a:sym typeface="Raleway"/>
              </a:rPr>
              <a:t> it's important to ensure the training environment is safe, inclusive, and respectful. </a:t>
            </a:r>
            <a:r>
              <a:rPr lang="lv-LV" sz="1500">
                <a:solidFill>
                  <a:schemeClr val="dk1"/>
                </a:solidFill>
                <a:latin typeface="Raleway"/>
                <a:ea typeface="Raleway"/>
                <a:cs typeface="Raleway"/>
                <a:sym typeface="Raleway"/>
              </a:rPr>
              <a:t>Sensitive topics may arise during discussion, so be prepared to handle them appropriately.</a:t>
            </a:r>
            <a:endParaRPr>
              <a:solidFill>
                <a:schemeClr val="dk1"/>
              </a:solidFill>
            </a:endParaRPr>
          </a:p>
          <a:p>
            <a:pPr indent="0" lvl="0" marL="133350" rtl="0" algn="l">
              <a:lnSpc>
                <a:spcPct val="115000"/>
              </a:lnSpc>
              <a:spcBef>
                <a:spcPts val="0"/>
              </a:spcBef>
              <a:spcAft>
                <a:spcPts val="0"/>
              </a:spcAft>
              <a:buClr>
                <a:schemeClr val="dk1"/>
              </a:buClr>
              <a:buFont typeface="Arial"/>
              <a:buNone/>
            </a:pPr>
            <a:r>
              <a:t/>
            </a:r>
            <a:endParaRPr sz="1500">
              <a:solidFill>
                <a:schemeClr val="dk1"/>
              </a:solidFill>
              <a:latin typeface="Raleway"/>
              <a:ea typeface="Raleway"/>
              <a:cs typeface="Raleway"/>
              <a:sym typeface="Raleway"/>
            </a:endParaRPr>
          </a:p>
          <a:p>
            <a:pPr indent="0" lvl="0" marL="133350" rtl="0" algn="l">
              <a:lnSpc>
                <a:spcPct val="115000"/>
              </a:lnSpc>
              <a:spcBef>
                <a:spcPts val="0"/>
              </a:spcBef>
              <a:spcAft>
                <a:spcPts val="0"/>
              </a:spcAft>
              <a:buClr>
                <a:schemeClr val="dk1"/>
              </a:buClr>
              <a:buFont typeface="Arial"/>
              <a:buNone/>
            </a:pPr>
            <a:r>
              <a:rPr lang="lv-LV" sz="1500">
                <a:solidFill>
                  <a:schemeClr val="dk1"/>
                </a:solidFill>
                <a:latin typeface="Raleway"/>
                <a:ea typeface="Raleway"/>
                <a:cs typeface="Raleway"/>
                <a:sym typeface="Raleway"/>
              </a:rPr>
              <a:t>Feel free to change elements of the session following the groop dynamics</a:t>
            </a:r>
            <a:endParaRPr b="1" sz="1500">
              <a:latin typeface="Raleway"/>
              <a:ea typeface="Raleway"/>
              <a:cs typeface="Raleway"/>
              <a:sym typeface="Raleway"/>
            </a:endParaRPr>
          </a:p>
        </p:txBody>
      </p:sp>
      <p:pic>
        <p:nvPicPr>
          <p:cNvPr id="699" name="Google Shape;699;g2523351e7b7_0_292"/>
          <p:cNvPicPr preferRelativeResize="0"/>
          <p:nvPr/>
        </p:nvPicPr>
        <p:blipFill rotWithShape="1">
          <a:blip r:embed="rId4">
            <a:alphaModFix/>
          </a:blip>
          <a:srcRect b="0" l="0" r="0" t="21017"/>
          <a:stretch/>
        </p:blipFill>
        <p:spPr>
          <a:xfrm>
            <a:off x="5959100" y="0"/>
            <a:ext cx="3184899" cy="1040825"/>
          </a:xfrm>
          <a:prstGeom prst="rect">
            <a:avLst/>
          </a:prstGeom>
          <a:noFill/>
          <a:ln>
            <a:noFill/>
          </a:ln>
        </p:spPr>
      </p:pic>
      <p:grpSp>
        <p:nvGrpSpPr>
          <p:cNvPr id="700" name="Google Shape;700;g2523351e7b7_0_292"/>
          <p:cNvGrpSpPr/>
          <p:nvPr/>
        </p:nvGrpSpPr>
        <p:grpSpPr>
          <a:xfrm>
            <a:off x="498926" y="1759601"/>
            <a:ext cx="290375" cy="321600"/>
            <a:chOff x="534501" y="3018201"/>
            <a:chExt cx="290375" cy="321600"/>
          </a:xfrm>
        </p:grpSpPr>
        <p:sp>
          <p:nvSpPr>
            <p:cNvPr id="701" name="Google Shape;701;g2523351e7b7_0_292"/>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g2523351e7b7_0_292"/>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3" name="Google Shape;703;g2523351e7b7_0_292"/>
          <p:cNvGrpSpPr/>
          <p:nvPr/>
        </p:nvGrpSpPr>
        <p:grpSpPr>
          <a:xfrm>
            <a:off x="498926" y="2811976"/>
            <a:ext cx="290375" cy="321600"/>
            <a:chOff x="534501" y="3018201"/>
            <a:chExt cx="290375" cy="321600"/>
          </a:xfrm>
        </p:grpSpPr>
        <p:sp>
          <p:nvSpPr>
            <p:cNvPr id="704" name="Google Shape;704;g2523351e7b7_0_292"/>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g2523351e7b7_0_292"/>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9" name="Shape 709"/>
        <p:cNvGrpSpPr/>
        <p:nvPr/>
      </p:nvGrpSpPr>
      <p:grpSpPr>
        <a:xfrm>
          <a:off x="0" y="0"/>
          <a:ext cx="0" cy="0"/>
          <a:chOff x="0" y="0"/>
          <a:chExt cx="0" cy="0"/>
        </a:xfrm>
      </p:grpSpPr>
      <p:sp>
        <p:nvSpPr>
          <p:cNvPr id="710" name="Google Shape;710;p8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pic>
        <p:nvPicPr>
          <p:cNvPr id="711" name="Google Shape;711;p82"/>
          <p:cNvPicPr preferRelativeResize="0"/>
          <p:nvPr/>
        </p:nvPicPr>
        <p:blipFill rotWithShape="1">
          <a:blip r:embed="rId3">
            <a:alphaModFix/>
          </a:blip>
          <a:srcRect b="0" l="0" r="0" t="0"/>
          <a:stretch/>
        </p:blipFill>
        <p:spPr>
          <a:xfrm>
            <a:off x="0" y="-3850"/>
            <a:ext cx="9144001" cy="1094900"/>
          </a:xfrm>
          <a:prstGeom prst="rect">
            <a:avLst/>
          </a:prstGeom>
          <a:noFill/>
          <a:ln>
            <a:noFill/>
          </a:ln>
        </p:spPr>
      </p:pic>
      <p:sp>
        <p:nvSpPr>
          <p:cNvPr id="712" name="Google Shape;712;p82"/>
          <p:cNvSpPr txBox="1"/>
          <p:nvPr/>
        </p:nvSpPr>
        <p:spPr>
          <a:xfrm>
            <a:off x="695850" y="298750"/>
            <a:ext cx="7752300" cy="792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b="1" i="0" lang="lv-LV" sz="2800" u="none" cap="none" strike="noStrike">
                <a:solidFill>
                  <a:srgbClr val="FFFFFF"/>
                </a:solidFill>
                <a:latin typeface="Raleway"/>
                <a:ea typeface="Raleway"/>
                <a:cs typeface="Raleway"/>
                <a:sym typeface="Raleway"/>
              </a:rPr>
              <a:t>Training Structure</a:t>
            </a:r>
            <a:endParaRPr b="1" i="0" sz="2800" u="none" cap="none" strike="noStrike">
              <a:solidFill>
                <a:srgbClr val="FFFFFF"/>
              </a:solidFill>
              <a:latin typeface="Arial"/>
              <a:ea typeface="Arial"/>
              <a:cs typeface="Arial"/>
              <a:sym typeface="Arial"/>
            </a:endParaRPr>
          </a:p>
        </p:txBody>
      </p:sp>
      <p:sp>
        <p:nvSpPr>
          <p:cNvPr id="713" name="Google Shape;713;p82"/>
          <p:cNvSpPr txBox="1"/>
          <p:nvPr/>
        </p:nvSpPr>
        <p:spPr>
          <a:xfrm>
            <a:off x="311700" y="1091050"/>
            <a:ext cx="6585600" cy="4697400"/>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None/>
            </a:pPr>
            <a:r>
              <a:rPr b="1" i="0" lang="lv-LV" sz="1500" u="none" cap="none" strike="noStrike">
                <a:solidFill>
                  <a:srgbClr val="000000"/>
                </a:solidFill>
                <a:latin typeface="Raleway"/>
                <a:ea typeface="Raleway"/>
                <a:cs typeface="Raleway"/>
                <a:sym typeface="Raleway"/>
              </a:rPr>
              <a:t>Feedback</a:t>
            </a:r>
            <a:r>
              <a:rPr b="0" i="0" lang="lv-LV" sz="1500" u="none" cap="none" strike="noStrike">
                <a:solidFill>
                  <a:srgbClr val="000000"/>
                </a:solidFill>
                <a:latin typeface="Raleway"/>
                <a:ea typeface="Raleway"/>
                <a:cs typeface="Raleway"/>
                <a:sym typeface="Raleway"/>
              </a:rPr>
              <a:t>: Collect feedback about the training session. This could be through a survey, group discussion, or one-on-one conversations. The feedback will provide valuable information for improving future training sessions.</a:t>
            </a:r>
            <a:endParaRPr/>
          </a:p>
          <a:p>
            <a:pPr indent="0" lvl="0" marL="133350" marR="0" rtl="0" algn="l">
              <a:lnSpc>
                <a:spcPct val="115000"/>
              </a:lnSpc>
              <a:spcBef>
                <a:spcPts val="0"/>
              </a:spcBef>
              <a:spcAft>
                <a:spcPts val="0"/>
              </a:spcAft>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None/>
            </a:pPr>
            <a:r>
              <a:rPr b="0" i="0" lang="lv-LV" sz="1500" u="none" cap="none" strike="noStrike">
                <a:solidFill>
                  <a:srgbClr val="000000"/>
                </a:solidFill>
                <a:latin typeface="Raleway"/>
                <a:ea typeface="Raleway"/>
                <a:cs typeface="Raleway"/>
                <a:sym typeface="Raleway"/>
              </a:rPr>
              <a:t>Remember, it's important to ensure the training environment is safe, inclusive, and respectful. Sensitive topics may arise during discussion, so be prepared to handle them appropriately.</a:t>
            </a:r>
            <a:endParaRPr/>
          </a:p>
          <a:p>
            <a:pPr indent="0" lvl="0" marL="133350" marR="0" rtl="0" algn="l">
              <a:lnSpc>
                <a:spcPct val="115000"/>
              </a:lnSpc>
              <a:spcBef>
                <a:spcPts val="0"/>
              </a:spcBef>
              <a:spcAft>
                <a:spcPts val="0"/>
              </a:spcAft>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None/>
            </a:pPr>
            <a:r>
              <a:rPr b="0" i="0" lang="lv-LV" sz="1500" u="none" cap="none" strike="noStrike">
                <a:solidFill>
                  <a:srgbClr val="000000"/>
                </a:solidFill>
                <a:latin typeface="Raleway"/>
                <a:ea typeface="Raleway"/>
                <a:cs typeface="Raleway"/>
                <a:sym typeface="Raleway"/>
              </a:rPr>
              <a:t>Feel free to change elements of the session following the groop dynamics</a:t>
            </a:r>
            <a:endParaRPr/>
          </a:p>
          <a:p>
            <a:pPr indent="0" lvl="0" marL="133350" marR="0" rtl="0" algn="l">
              <a:lnSpc>
                <a:spcPct val="115000"/>
              </a:lnSpc>
              <a:spcBef>
                <a:spcPts val="0"/>
              </a:spcBef>
              <a:spcAft>
                <a:spcPts val="0"/>
              </a:spcAft>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None/>
            </a:pPr>
            <a:r>
              <a:t/>
            </a:r>
            <a:endParaRPr b="0" i="0" sz="1500" u="none" cap="none" strike="noStrike">
              <a:solidFill>
                <a:srgbClr val="000000"/>
              </a:solidFill>
              <a:latin typeface="Raleway"/>
              <a:ea typeface="Raleway"/>
              <a:cs typeface="Raleway"/>
              <a:sym typeface="Raleway"/>
            </a:endParaRPr>
          </a:p>
        </p:txBody>
      </p:sp>
      <p:pic>
        <p:nvPicPr>
          <p:cNvPr id="714" name="Google Shape;714;p82"/>
          <p:cNvPicPr preferRelativeResize="0"/>
          <p:nvPr/>
        </p:nvPicPr>
        <p:blipFill rotWithShape="1">
          <a:blip r:embed="rId4">
            <a:alphaModFix/>
          </a:blip>
          <a:srcRect b="0" l="0" r="0" t="0"/>
          <a:stretch/>
        </p:blipFill>
        <p:spPr>
          <a:xfrm>
            <a:off x="5803114" y="1091050"/>
            <a:ext cx="4631224" cy="1916225"/>
          </a:xfrm>
          <a:prstGeom prst="rect">
            <a:avLst/>
          </a:prstGeom>
          <a:noFill/>
          <a:ln>
            <a:noFill/>
          </a:ln>
        </p:spPr>
      </p:pic>
      <p:pic>
        <p:nvPicPr>
          <p:cNvPr id="715" name="Google Shape;715;p82"/>
          <p:cNvPicPr preferRelativeResize="0"/>
          <p:nvPr/>
        </p:nvPicPr>
        <p:blipFill rotWithShape="1">
          <a:blip r:embed="rId5">
            <a:alphaModFix/>
          </a:blip>
          <a:srcRect b="8340" l="0" r="6015" t="0"/>
          <a:stretch/>
        </p:blipFill>
        <p:spPr>
          <a:xfrm>
            <a:off x="6717970" y="3312249"/>
            <a:ext cx="2605476" cy="1831251"/>
          </a:xfrm>
          <a:prstGeom prst="rect">
            <a:avLst/>
          </a:prstGeom>
          <a:noFill/>
          <a:ln>
            <a:noFill/>
          </a:ln>
          <a:effectLst>
            <a:outerShdw blurRad="314325" rotWithShape="0" algn="bl" dir="5940000" dist="38100">
              <a:srgbClr val="000000">
                <a:alpha val="49410"/>
              </a:srgbClr>
            </a:outerShdw>
          </a:effectLst>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9" name="Shape 719"/>
        <p:cNvGrpSpPr/>
        <p:nvPr/>
      </p:nvGrpSpPr>
      <p:grpSpPr>
        <a:xfrm>
          <a:off x="0" y="0"/>
          <a:ext cx="0" cy="0"/>
          <a:chOff x="0" y="0"/>
          <a:chExt cx="0" cy="0"/>
        </a:xfrm>
      </p:grpSpPr>
      <p:grpSp>
        <p:nvGrpSpPr>
          <p:cNvPr id="720" name="Google Shape;720;g2523351e7b7_17_0"/>
          <p:cNvGrpSpPr/>
          <p:nvPr/>
        </p:nvGrpSpPr>
        <p:grpSpPr>
          <a:xfrm>
            <a:off x="-356" y="0"/>
            <a:ext cx="9143665" cy="5143674"/>
            <a:chOff x="7481200" y="-261875"/>
            <a:chExt cx="7008251" cy="4337725"/>
          </a:xfrm>
        </p:grpSpPr>
        <p:pic>
          <p:nvPicPr>
            <p:cNvPr id="721" name="Google Shape;721;g2523351e7b7_17_0"/>
            <p:cNvPicPr preferRelativeResize="0"/>
            <p:nvPr/>
          </p:nvPicPr>
          <p:blipFill rotWithShape="1">
            <a:blip r:embed="rId3">
              <a:alphaModFix/>
            </a:blip>
            <a:srcRect b="15666" l="0" r="0" t="0"/>
            <a:stretch/>
          </p:blipFill>
          <p:spPr>
            <a:xfrm>
              <a:off x="7481200" y="-261875"/>
              <a:ext cx="7008251" cy="4337725"/>
            </a:xfrm>
            <a:prstGeom prst="rect">
              <a:avLst/>
            </a:prstGeom>
            <a:noFill/>
            <a:ln>
              <a:noFill/>
            </a:ln>
          </p:spPr>
        </p:pic>
        <p:pic>
          <p:nvPicPr>
            <p:cNvPr id="722" name="Google Shape;722;g2523351e7b7_17_0"/>
            <p:cNvPicPr preferRelativeResize="0"/>
            <p:nvPr/>
          </p:nvPicPr>
          <p:blipFill rotWithShape="1">
            <a:blip r:embed="rId3">
              <a:alphaModFix/>
            </a:blip>
            <a:srcRect b="47388" l="0" r="81617" t="22062"/>
            <a:stretch/>
          </p:blipFill>
          <p:spPr>
            <a:xfrm rot="5400000">
              <a:off x="9488426" y="987550"/>
              <a:ext cx="811999" cy="2423549"/>
            </a:xfrm>
            <a:prstGeom prst="rect">
              <a:avLst/>
            </a:prstGeom>
            <a:noFill/>
            <a:ln>
              <a:noFill/>
            </a:ln>
          </p:spPr>
        </p:pic>
      </p:grpSp>
      <p:grpSp>
        <p:nvGrpSpPr>
          <p:cNvPr id="723" name="Google Shape;723;g2523351e7b7_17_0"/>
          <p:cNvGrpSpPr/>
          <p:nvPr/>
        </p:nvGrpSpPr>
        <p:grpSpPr>
          <a:xfrm>
            <a:off x="375592" y="152400"/>
            <a:ext cx="8543051" cy="4991274"/>
            <a:chOff x="7481202" y="-261875"/>
            <a:chExt cx="7008245" cy="4209204"/>
          </a:xfrm>
        </p:grpSpPr>
        <p:pic>
          <p:nvPicPr>
            <p:cNvPr id="724" name="Google Shape;724;g2523351e7b7_17_0"/>
            <p:cNvPicPr preferRelativeResize="0"/>
            <p:nvPr/>
          </p:nvPicPr>
          <p:blipFill rotWithShape="1">
            <a:blip r:embed="rId3">
              <a:alphaModFix/>
            </a:blip>
            <a:srcRect b="18166" l="0" r="0" t="0"/>
            <a:stretch/>
          </p:blipFill>
          <p:spPr>
            <a:xfrm>
              <a:off x="7481202" y="-261875"/>
              <a:ext cx="7008245" cy="4209204"/>
            </a:xfrm>
            <a:prstGeom prst="rect">
              <a:avLst/>
            </a:prstGeom>
            <a:noFill/>
            <a:ln>
              <a:noFill/>
            </a:ln>
          </p:spPr>
        </p:pic>
        <p:pic>
          <p:nvPicPr>
            <p:cNvPr id="725" name="Google Shape;725;g2523351e7b7_17_0"/>
            <p:cNvPicPr preferRelativeResize="0"/>
            <p:nvPr/>
          </p:nvPicPr>
          <p:blipFill rotWithShape="1">
            <a:blip r:embed="rId3">
              <a:alphaModFix/>
            </a:blip>
            <a:srcRect b="47388" l="0" r="81617" t="22062"/>
            <a:stretch/>
          </p:blipFill>
          <p:spPr>
            <a:xfrm rot="5400000">
              <a:off x="9488426" y="987550"/>
              <a:ext cx="811999" cy="2423549"/>
            </a:xfrm>
            <a:prstGeom prst="rect">
              <a:avLst/>
            </a:prstGeom>
            <a:noFill/>
            <a:ln>
              <a:noFill/>
            </a:ln>
          </p:spPr>
        </p:pic>
      </p:grpSp>
      <p:sp>
        <p:nvSpPr>
          <p:cNvPr id="726" name="Google Shape;726;g2523351e7b7_17_0"/>
          <p:cNvSpPr txBox="1"/>
          <p:nvPr/>
        </p:nvSpPr>
        <p:spPr>
          <a:xfrm>
            <a:off x="1870750" y="2573575"/>
            <a:ext cx="3165300" cy="1629600"/>
          </a:xfrm>
          <a:prstGeom prst="rect">
            <a:avLst/>
          </a:prstGeom>
          <a:noFill/>
          <a:ln>
            <a:noFill/>
          </a:ln>
        </p:spPr>
        <p:txBody>
          <a:bodyPr anchorCtr="0" anchor="t" bIns="91425" lIns="91425" spcFirstLastPara="1" rIns="91425" wrap="square" tIns="91425">
            <a:normAutofit/>
          </a:bodyPr>
          <a:lstStyle/>
          <a:p>
            <a:pPr indent="0" lvl="0" marL="0" marR="0" rtl="0" algn="l">
              <a:lnSpc>
                <a:spcPct val="100000"/>
              </a:lnSpc>
              <a:spcBef>
                <a:spcPts val="0"/>
              </a:spcBef>
              <a:spcAft>
                <a:spcPts val="0"/>
              </a:spcAft>
              <a:buClr>
                <a:srgbClr val="000000"/>
              </a:buClr>
              <a:buSzPts val="2600"/>
              <a:buFont typeface="Arial"/>
              <a:buNone/>
            </a:pPr>
            <a:r>
              <a:rPr b="0" i="0" lang="lv-LV" sz="2600" u="none" cap="none" strike="noStrike">
                <a:solidFill>
                  <a:srgbClr val="FFAB40"/>
                </a:solidFill>
                <a:latin typeface="Montserrat SemiBold"/>
                <a:ea typeface="Montserrat SemiBold"/>
                <a:cs typeface="Montserrat SemiBold"/>
                <a:sym typeface="Montserrat SemiBold"/>
              </a:rPr>
              <a:t>How to Play?</a:t>
            </a:r>
            <a:endParaRPr b="0" i="0" sz="2600" u="none" cap="none" strike="noStrike">
              <a:solidFill>
                <a:srgbClr val="FFAB40"/>
              </a:solidFill>
              <a:latin typeface="Montserrat SemiBold"/>
              <a:ea typeface="Montserrat SemiBold"/>
              <a:cs typeface="Montserrat SemiBold"/>
              <a:sym typeface="Montserrat SemiBold"/>
            </a:endParaRPr>
          </a:p>
        </p:txBody>
      </p:sp>
      <p:pic>
        <p:nvPicPr>
          <p:cNvPr id="727" name="Google Shape;727;g2523351e7b7_17_0"/>
          <p:cNvPicPr preferRelativeResize="0"/>
          <p:nvPr/>
        </p:nvPicPr>
        <p:blipFill rotWithShape="1">
          <a:blip r:embed="rId4">
            <a:alphaModFix/>
          </a:blip>
          <a:srcRect b="0" l="0" r="0" t="0"/>
          <a:stretch/>
        </p:blipFill>
        <p:spPr>
          <a:xfrm>
            <a:off x="2007302" y="-10"/>
            <a:ext cx="1753914" cy="71031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g27f1b987787_1_0"/>
          <p:cNvSpPr txBox="1"/>
          <p:nvPr>
            <p:ph type="title"/>
          </p:nvPr>
        </p:nvSpPr>
        <p:spPr>
          <a:xfrm>
            <a:off x="311700" y="629200"/>
            <a:ext cx="8520600" cy="470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pic>
        <p:nvPicPr>
          <p:cNvPr id="113" name="Google Shape;113;g27f1b987787_1_0"/>
          <p:cNvPicPr preferRelativeResize="0"/>
          <p:nvPr/>
        </p:nvPicPr>
        <p:blipFill rotWithShape="1">
          <a:blip r:embed="rId3">
            <a:alphaModFix/>
          </a:blip>
          <a:srcRect b="0" l="0" r="0" t="11948"/>
          <a:stretch/>
        </p:blipFill>
        <p:spPr>
          <a:xfrm>
            <a:off x="0" y="0"/>
            <a:ext cx="9144001" cy="1122825"/>
          </a:xfrm>
          <a:prstGeom prst="rect">
            <a:avLst/>
          </a:prstGeom>
          <a:noFill/>
          <a:ln>
            <a:noFill/>
          </a:ln>
        </p:spPr>
      </p:pic>
      <p:sp>
        <p:nvSpPr>
          <p:cNvPr id="114" name="Google Shape;114;g27f1b987787_1_0"/>
          <p:cNvSpPr txBox="1"/>
          <p:nvPr/>
        </p:nvSpPr>
        <p:spPr>
          <a:xfrm>
            <a:off x="586500" y="476800"/>
            <a:ext cx="8013900" cy="64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lv-LV" sz="2800">
                <a:solidFill>
                  <a:srgbClr val="FFFFFF"/>
                </a:solidFill>
                <a:latin typeface="Raleway"/>
                <a:ea typeface="Raleway"/>
                <a:cs typeface="Raleway"/>
                <a:sym typeface="Raleway"/>
              </a:rPr>
              <a:t>Game </a:t>
            </a:r>
            <a:r>
              <a:rPr b="1" lang="lv-LV" sz="2800">
                <a:solidFill>
                  <a:srgbClr val="FFFFFF"/>
                </a:solidFill>
                <a:latin typeface="Raleway"/>
                <a:ea typeface="Raleway"/>
                <a:cs typeface="Raleway"/>
                <a:sym typeface="Raleway"/>
              </a:rPr>
              <a:t>“Recognize and Act” consists of:</a:t>
            </a:r>
            <a:endParaRPr b="1" sz="2800">
              <a:solidFill>
                <a:srgbClr val="FFFFFF"/>
              </a:solidFill>
              <a:latin typeface="Raleway"/>
              <a:ea typeface="Raleway"/>
              <a:cs typeface="Raleway"/>
              <a:sym typeface="Raleway"/>
            </a:endParaRPr>
          </a:p>
        </p:txBody>
      </p:sp>
      <p:sp>
        <p:nvSpPr>
          <p:cNvPr id="115" name="Google Shape;115;g27f1b987787_1_0"/>
          <p:cNvSpPr txBox="1"/>
          <p:nvPr/>
        </p:nvSpPr>
        <p:spPr>
          <a:xfrm>
            <a:off x="464100" y="1154425"/>
            <a:ext cx="6383400" cy="983400"/>
          </a:xfrm>
          <a:prstGeom prst="rect">
            <a:avLst/>
          </a:prstGeom>
          <a:noFill/>
          <a:ln>
            <a:noFill/>
          </a:ln>
        </p:spPr>
        <p:txBody>
          <a:bodyPr anchorCtr="0" anchor="t" bIns="91425" lIns="91425" spcFirstLastPara="1" rIns="91425" wrap="square" tIns="91425">
            <a:spAutoFit/>
          </a:bodyPr>
          <a:lstStyle/>
          <a:p>
            <a:pPr indent="0" lvl="0" marL="133350" marR="0" rtl="0" algn="l">
              <a:lnSpc>
                <a:spcPct val="90000"/>
              </a:lnSpc>
              <a:spcBef>
                <a:spcPts val="0"/>
              </a:spcBef>
              <a:spcAft>
                <a:spcPts val="0"/>
              </a:spcAft>
              <a:buNone/>
            </a:pPr>
            <a:r>
              <a:rPr b="1" i="0" lang="lv-LV" sz="2200" u="none" cap="none" strike="noStrike">
                <a:solidFill>
                  <a:srgbClr val="6689BA"/>
                </a:solidFill>
                <a:latin typeface="Raleway"/>
                <a:ea typeface="Raleway"/>
                <a:cs typeface="Raleway"/>
                <a:sym typeface="Raleway"/>
              </a:rPr>
              <a:t>60</a:t>
            </a:r>
            <a:r>
              <a:rPr b="1" i="0" lang="lv-LV" sz="1900" u="none" cap="none" strike="noStrike">
                <a:solidFill>
                  <a:srgbClr val="6689BA"/>
                </a:solidFill>
                <a:latin typeface="Raleway"/>
                <a:ea typeface="Raleway"/>
                <a:cs typeface="Raleway"/>
                <a:sym typeface="Raleway"/>
              </a:rPr>
              <a:t> problem situation cards and </a:t>
            </a:r>
            <a:r>
              <a:rPr b="1" i="0" lang="lv-LV" sz="2200" u="none" cap="none" strike="noStrike">
                <a:solidFill>
                  <a:srgbClr val="6689BA"/>
                </a:solidFill>
                <a:latin typeface="Raleway"/>
                <a:ea typeface="Raleway"/>
                <a:cs typeface="Raleway"/>
                <a:sym typeface="Raleway"/>
              </a:rPr>
              <a:t>240</a:t>
            </a:r>
            <a:r>
              <a:rPr b="1" i="0" lang="lv-LV" sz="1900" u="none" cap="none" strike="noStrike">
                <a:solidFill>
                  <a:srgbClr val="6689BA"/>
                </a:solidFill>
                <a:latin typeface="Raleway"/>
                <a:ea typeface="Raleway"/>
                <a:cs typeface="Raleway"/>
                <a:sym typeface="Raleway"/>
              </a:rPr>
              <a:t> solution cards, divided into four solution groups</a:t>
            </a:r>
            <a:r>
              <a:rPr b="1" lang="lv-LV" sz="1900">
                <a:solidFill>
                  <a:srgbClr val="6689BA"/>
                </a:solidFill>
                <a:latin typeface="Raleway"/>
                <a:ea typeface="Raleway"/>
                <a:cs typeface="Raleway"/>
                <a:sym typeface="Raleway"/>
              </a:rPr>
              <a:t>:</a:t>
            </a:r>
            <a:endParaRPr b="1"/>
          </a:p>
          <a:p>
            <a:pPr indent="0" lvl="0" marL="0" marR="0" rtl="0" algn="l">
              <a:lnSpc>
                <a:spcPct val="115000"/>
              </a:lnSpc>
              <a:spcBef>
                <a:spcPts val="0"/>
              </a:spcBef>
              <a:spcAft>
                <a:spcPts val="0"/>
              </a:spcAft>
              <a:buNone/>
            </a:pPr>
            <a:r>
              <a:t/>
            </a:r>
            <a:endParaRPr b="0" i="0" sz="1500" u="none" cap="none" strike="noStrike">
              <a:solidFill>
                <a:srgbClr val="000000"/>
              </a:solidFill>
              <a:latin typeface="Raleway"/>
              <a:ea typeface="Raleway"/>
              <a:cs typeface="Raleway"/>
              <a:sym typeface="Raleway"/>
            </a:endParaRPr>
          </a:p>
        </p:txBody>
      </p:sp>
      <p:pic>
        <p:nvPicPr>
          <p:cNvPr id="116" name="Google Shape;116;g27f1b987787_1_0"/>
          <p:cNvPicPr preferRelativeResize="0"/>
          <p:nvPr/>
        </p:nvPicPr>
        <p:blipFill rotWithShape="1">
          <a:blip r:embed="rId4">
            <a:alphaModFix/>
          </a:blip>
          <a:srcRect b="0" l="69" r="59" t="0"/>
          <a:stretch/>
        </p:blipFill>
        <p:spPr>
          <a:xfrm>
            <a:off x="595992" y="2409602"/>
            <a:ext cx="1263900" cy="189450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117" name="Google Shape;117;g27f1b987787_1_0"/>
          <p:cNvPicPr preferRelativeResize="0"/>
          <p:nvPr/>
        </p:nvPicPr>
        <p:blipFill rotWithShape="1">
          <a:blip r:embed="rId4">
            <a:alphaModFix/>
          </a:blip>
          <a:srcRect b="0" l="69" r="59" t="0"/>
          <a:stretch/>
        </p:blipFill>
        <p:spPr>
          <a:xfrm>
            <a:off x="540993" y="2457012"/>
            <a:ext cx="1263900" cy="189450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118" name="Google Shape;118;g27f1b987787_1_0"/>
          <p:cNvPicPr preferRelativeResize="0"/>
          <p:nvPr/>
        </p:nvPicPr>
        <p:blipFill rotWithShape="1">
          <a:blip r:embed="rId4">
            <a:alphaModFix/>
          </a:blip>
          <a:srcRect b="0" l="69" r="59" t="0"/>
          <a:stretch/>
        </p:blipFill>
        <p:spPr>
          <a:xfrm>
            <a:off x="494452" y="2496560"/>
            <a:ext cx="1263900" cy="189450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119" name="Google Shape;119;g27f1b987787_1_0"/>
          <p:cNvPicPr preferRelativeResize="0"/>
          <p:nvPr/>
        </p:nvPicPr>
        <p:blipFill rotWithShape="1">
          <a:blip r:embed="rId5">
            <a:alphaModFix/>
          </a:blip>
          <a:srcRect b="0" l="1540" r="1540" t="0"/>
          <a:stretch/>
        </p:blipFill>
        <p:spPr>
          <a:xfrm>
            <a:off x="455473" y="2577907"/>
            <a:ext cx="1263900" cy="189450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120" name="Google Shape;120;g27f1b987787_1_0"/>
          <p:cNvPicPr preferRelativeResize="0"/>
          <p:nvPr/>
        </p:nvPicPr>
        <p:blipFill rotWithShape="1">
          <a:blip r:embed="rId6">
            <a:alphaModFix/>
          </a:blip>
          <a:srcRect b="10" l="0" r="0" t="0"/>
          <a:stretch/>
        </p:blipFill>
        <p:spPr>
          <a:xfrm>
            <a:off x="4155225" y="2465485"/>
            <a:ext cx="1249500" cy="187350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121" name="Google Shape;121;g27f1b987787_1_0"/>
          <p:cNvPicPr preferRelativeResize="0"/>
          <p:nvPr/>
        </p:nvPicPr>
        <p:blipFill rotWithShape="1">
          <a:blip r:embed="rId6">
            <a:alphaModFix/>
          </a:blip>
          <a:srcRect b="10" l="0" r="0" t="0"/>
          <a:stretch/>
        </p:blipFill>
        <p:spPr>
          <a:xfrm>
            <a:off x="4110327" y="2508377"/>
            <a:ext cx="1249500" cy="187350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122" name="Google Shape;122;g27f1b987787_1_0"/>
          <p:cNvPicPr preferRelativeResize="0"/>
          <p:nvPr/>
        </p:nvPicPr>
        <p:blipFill rotWithShape="1">
          <a:blip r:embed="rId7">
            <a:alphaModFix/>
          </a:blip>
          <a:srcRect b="0" l="1559" r="1559" t="0"/>
          <a:stretch/>
        </p:blipFill>
        <p:spPr>
          <a:xfrm>
            <a:off x="4069454" y="2555318"/>
            <a:ext cx="1249500" cy="187350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123" name="Google Shape;123;g27f1b987787_1_0"/>
          <p:cNvPicPr preferRelativeResize="0"/>
          <p:nvPr/>
        </p:nvPicPr>
        <p:blipFill rotWithShape="1">
          <a:blip r:embed="rId8">
            <a:alphaModFix/>
          </a:blip>
          <a:srcRect b="0" l="69" r="59" t="0"/>
          <a:stretch/>
        </p:blipFill>
        <p:spPr>
          <a:xfrm>
            <a:off x="5828266" y="2465496"/>
            <a:ext cx="1249500" cy="187350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124" name="Google Shape;124;g27f1b987787_1_0"/>
          <p:cNvPicPr preferRelativeResize="0"/>
          <p:nvPr/>
        </p:nvPicPr>
        <p:blipFill rotWithShape="1">
          <a:blip r:embed="rId8">
            <a:alphaModFix/>
          </a:blip>
          <a:srcRect b="0" l="69" r="59" t="0"/>
          <a:stretch/>
        </p:blipFill>
        <p:spPr>
          <a:xfrm>
            <a:off x="5787703" y="2508387"/>
            <a:ext cx="1249500" cy="187350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125" name="Google Shape;125;g27f1b987787_1_0"/>
          <p:cNvPicPr preferRelativeResize="0"/>
          <p:nvPr/>
        </p:nvPicPr>
        <p:blipFill rotWithShape="1">
          <a:blip r:embed="rId9">
            <a:alphaModFix/>
          </a:blip>
          <a:srcRect b="0" l="1437" r="1427" t="0"/>
          <a:stretch/>
        </p:blipFill>
        <p:spPr>
          <a:xfrm>
            <a:off x="5763618" y="2555329"/>
            <a:ext cx="1249500" cy="187350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126" name="Google Shape;126;g27f1b987787_1_0"/>
          <p:cNvPicPr preferRelativeResize="0"/>
          <p:nvPr/>
        </p:nvPicPr>
        <p:blipFill rotWithShape="1">
          <a:blip r:embed="rId10">
            <a:alphaModFix/>
          </a:blip>
          <a:srcRect b="0" l="69" r="79" t="0"/>
          <a:stretch/>
        </p:blipFill>
        <p:spPr>
          <a:xfrm>
            <a:off x="7486756" y="2465484"/>
            <a:ext cx="1249500" cy="187350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127" name="Google Shape;127;g27f1b987787_1_0"/>
          <p:cNvPicPr preferRelativeResize="0"/>
          <p:nvPr/>
        </p:nvPicPr>
        <p:blipFill rotWithShape="1">
          <a:blip r:embed="rId10">
            <a:alphaModFix/>
          </a:blip>
          <a:srcRect b="0" l="69" r="79" t="0"/>
          <a:stretch/>
        </p:blipFill>
        <p:spPr>
          <a:xfrm>
            <a:off x="7450528" y="2508374"/>
            <a:ext cx="1249500" cy="187350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128" name="Google Shape;128;g27f1b987787_1_0"/>
          <p:cNvPicPr preferRelativeResize="0"/>
          <p:nvPr/>
        </p:nvPicPr>
        <p:blipFill rotWithShape="1">
          <a:blip r:embed="rId11">
            <a:alphaModFix/>
          </a:blip>
          <a:srcRect b="0" l="1559" r="1559" t="0"/>
          <a:stretch/>
        </p:blipFill>
        <p:spPr>
          <a:xfrm>
            <a:off x="7416891" y="2555316"/>
            <a:ext cx="1249500" cy="1873500"/>
          </a:xfrm>
          <a:prstGeom prst="roundRect">
            <a:avLst>
              <a:gd fmla="val 8322" name="adj"/>
            </a:avLst>
          </a:prstGeom>
          <a:noFill/>
          <a:ln>
            <a:noFill/>
          </a:ln>
          <a:effectLst>
            <a:outerShdw blurRad="271463" rotWithShape="0" algn="bl" dir="4380000" dist="57150">
              <a:srgbClr val="000000">
                <a:alpha val="33330"/>
              </a:srgbClr>
            </a:outerShdw>
          </a:effectLst>
        </p:spPr>
      </p:pic>
      <p:sp>
        <p:nvSpPr>
          <p:cNvPr id="129" name="Google Shape;129;g27f1b987787_1_0"/>
          <p:cNvSpPr txBox="1"/>
          <p:nvPr/>
        </p:nvSpPr>
        <p:spPr>
          <a:xfrm>
            <a:off x="4174735" y="1852412"/>
            <a:ext cx="12105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lv-LV" sz="1200" u="none" cap="none" strike="noStrike">
                <a:solidFill>
                  <a:srgbClr val="674EA7"/>
                </a:solidFill>
                <a:latin typeface="Arial"/>
                <a:ea typeface="Arial"/>
                <a:cs typeface="Arial"/>
                <a:sym typeface="Arial"/>
              </a:rPr>
              <a:t>60</a:t>
            </a:r>
            <a:r>
              <a:rPr b="1" i="0" lang="lv-LV" sz="1000" u="none" cap="none" strike="noStrike">
                <a:solidFill>
                  <a:srgbClr val="674EA7"/>
                </a:solidFill>
                <a:latin typeface="Arial"/>
                <a:ea typeface="Arial"/>
                <a:cs typeface="Arial"/>
                <a:sym typeface="Arial"/>
              </a:rPr>
              <a:t> Thinking Strategies </a:t>
            </a:r>
            <a:endParaRPr b="1" i="0" sz="1000" u="none" cap="none" strike="noStrike">
              <a:solidFill>
                <a:srgbClr val="674EA7"/>
              </a:solidFill>
              <a:latin typeface="Arial"/>
              <a:ea typeface="Arial"/>
              <a:cs typeface="Arial"/>
              <a:sym typeface="Arial"/>
            </a:endParaRPr>
          </a:p>
        </p:txBody>
      </p:sp>
      <p:sp>
        <p:nvSpPr>
          <p:cNvPr id="130" name="Google Shape;130;g27f1b987787_1_0"/>
          <p:cNvSpPr txBox="1"/>
          <p:nvPr/>
        </p:nvSpPr>
        <p:spPr>
          <a:xfrm>
            <a:off x="5903672" y="1861887"/>
            <a:ext cx="12105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lv-LV" sz="1200" u="none" cap="none" strike="noStrike">
                <a:solidFill>
                  <a:srgbClr val="6AA84F"/>
                </a:solidFill>
                <a:latin typeface="Arial"/>
                <a:ea typeface="Arial"/>
                <a:cs typeface="Arial"/>
                <a:sym typeface="Arial"/>
              </a:rPr>
              <a:t>60</a:t>
            </a:r>
            <a:r>
              <a:rPr b="1" i="0" lang="lv-LV" sz="1000" u="none" cap="none" strike="noStrike">
                <a:solidFill>
                  <a:srgbClr val="6AA84F"/>
                </a:solidFill>
                <a:latin typeface="Arial"/>
                <a:ea typeface="Arial"/>
                <a:cs typeface="Arial"/>
                <a:sym typeface="Arial"/>
              </a:rPr>
              <a:t> Conversation Strategies</a:t>
            </a:r>
            <a:endParaRPr b="1" i="0" sz="1000" u="none" cap="none" strike="noStrike">
              <a:solidFill>
                <a:srgbClr val="6AA84F"/>
              </a:solidFill>
              <a:latin typeface="Arial"/>
              <a:ea typeface="Arial"/>
              <a:cs typeface="Arial"/>
              <a:sym typeface="Arial"/>
            </a:endParaRPr>
          </a:p>
        </p:txBody>
      </p:sp>
      <p:sp>
        <p:nvSpPr>
          <p:cNvPr id="131" name="Google Shape;131;g27f1b987787_1_0"/>
          <p:cNvSpPr txBox="1"/>
          <p:nvPr/>
        </p:nvSpPr>
        <p:spPr>
          <a:xfrm>
            <a:off x="7518875" y="1848226"/>
            <a:ext cx="12750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lv-LV" sz="1200" u="none" cap="none" strike="noStrike">
                <a:solidFill>
                  <a:srgbClr val="E69138"/>
                </a:solidFill>
                <a:latin typeface="Arial"/>
                <a:ea typeface="Arial"/>
                <a:cs typeface="Arial"/>
                <a:sym typeface="Arial"/>
              </a:rPr>
              <a:t>60</a:t>
            </a:r>
            <a:r>
              <a:rPr b="1" i="0" lang="lv-LV" sz="1000" u="none" cap="none" strike="noStrike">
                <a:solidFill>
                  <a:srgbClr val="E69138"/>
                </a:solidFill>
                <a:latin typeface="Arial"/>
                <a:ea typeface="Arial"/>
                <a:cs typeface="Arial"/>
                <a:sym typeface="Arial"/>
              </a:rPr>
              <a:t> Action Strategies</a:t>
            </a:r>
            <a:endParaRPr b="1" i="0" sz="1000" u="none" cap="none" strike="noStrike">
              <a:solidFill>
                <a:srgbClr val="E69138"/>
              </a:solidFill>
              <a:latin typeface="Arial"/>
              <a:ea typeface="Arial"/>
              <a:cs typeface="Arial"/>
              <a:sym typeface="Arial"/>
            </a:endParaRPr>
          </a:p>
        </p:txBody>
      </p:sp>
      <p:pic>
        <p:nvPicPr>
          <p:cNvPr id="132" name="Google Shape;132;g27f1b987787_1_0"/>
          <p:cNvPicPr preferRelativeResize="0"/>
          <p:nvPr/>
        </p:nvPicPr>
        <p:blipFill rotWithShape="1">
          <a:blip r:embed="rId12">
            <a:alphaModFix/>
          </a:blip>
          <a:srcRect b="0" l="79" r="69" t="0"/>
          <a:stretch/>
        </p:blipFill>
        <p:spPr>
          <a:xfrm>
            <a:off x="2477727" y="2478453"/>
            <a:ext cx="1249500" cy="187350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133" name="Google Shape;133;g27f1b987787_1_0"/>
          <p:cNvPicPr preferRelativeResize="0"/>
          <p:nvPr/>
        </p:nvPicPr>
        <p:blipFill rotWithShape="1">
          <a:blip r:embed="rId12">
            <a:alphaModFix/>
          </a:blip>
          <a:srcRect b="0" l="79" r="69" t="0"/>
          <a:stretch/>
        </p:blipFill>
        <p:spPr>
          <a:xfrm>
            <a:off x="2437164" y="2521343"/>
            <a:ext cx="1249500" cy="187350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134" name="Google Shape;134;g27f1b987787_1_0"/>
          <p:cNvPicPr preferRelativeResize="0"/>
          <p:nvPr/>
        </p:nvPicPr>
        <p:blipFill rotWithShape="1">
          <a:blip r:embed="rId13">
            <a:alphaModFix/>
          </a:blip>
          <a:srcRect b="0" l="1437" r="1427" t="0"/>
          <a:stretch/>
        </p:blipFill>
        <p:spPr>
          <a:xfrm>
            <a:off x="2379791" y="2568285"/>
            <a:ext cx="1249500" cy="1873500"/>
          </a:xfrm>
          <a:prstGeom prst="roundRect">
            <a:avLst>
              <a:gd fmla="val 8322" name="adj"/>
            </a:avLst>
          </a:prstGeom>
          <a:noFill/>
          <a:ln>
            <a:noFill/>
          </a:ln>
          <a:effectLst>
            <a:outerShdw blurRad="271463" rotWithShape="0" algn="bl" dir="4380000" dist="57150">
              <a:srgbClr val="000000">
                <a:alpha val="33330"/>
              </a:srgbClr>
            </a:outerShdw>
          </a:effectLst>
        </p:spPr>
      </p:pic>
      <p:sp>
        <p:nvSpPr>
          <p:cNvPr id="135" name="Google Shape;135;g27f1b987787_1_0"/>
          <p:cNvSpPr txBox="1"/>
          <p:nvPr/>
        </p:nvSpPr>
        <p:spPr>
          <a:xfrm>
            <a:off x="2396460" y="1881485"/>
            <a:ext cx="13548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lv-LV" sz="1200" u="none" cap="none" strike="noStrike">
                <a:solidFill>
                  <a:srgbClr val="1EAEAE"/>
                </a:solidFill>
                <a:latin typeface="Arial"/>
                <a:ea typeface="Arial"/>
                <a:cs typeface="Arial"/>
                <a:sym typeface="Arial"/>
              </a:rPr>
              <a:t>60</a:t>
            </a:r>
            <a:r>
              <a:rPr b="1" i="0" lang="lv-LV" sz="1000" u="none" cap="none" strike="noStrike">
                <a:solidFill>
                  <a:srgbClr val="1EAEAE"/>
                </a:solidFill>
                <a:latin typeface="Arial"/>
                <a:ea typeface="Arial"/>
                <a:cs typeface="Arial"/>
                <a:sym typeface="Arial"/>
              </a:rPr>
              <a:t> Calming Down Strategies</a:t>
            </a:r>
            <a:endParaRPr b="1" i="0" sz="1000" u="none" cap="none" strike="noStrike">
              <a:solidFill>
                <a:srgbClr val="1EAEAE"/>
              </a:solidFill>
              <a:latin typeface="Arial"/>
              <a:ea typeface="Arial"/>
              <a:cs typeface="Arial"/>
              <a:sym typeface="Arial"/>
            </a:endParaRPr>
          </a:p>
        </p:txBody>
      </p:sp>
      <p:sp>
        <p:nvSpPr>
          <p:cNvPr id="136" name="Google Shape;136;g27f1b987787_1_0"/>
          <p:cNvSpPr txBox="1"/>
          <p:nvPr/>
        </p:nvSpPr>
        <p:spPr>
          <a:xfrm>
            <a:off x="666650" y="1973200"/>
            <a:ext cx="1275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lv-LV" sz="1200" u="none" cap="none" strike="noStrike">
                <a:solidFill>
                  <a:srgbClr val="0B5394"/>
                </a:solidFill>
                <a:latin typeface="Arial"/>
                <a:ea typeface="Arial"/>
                <a:cs typeface="Arial"/>
                <a:sym typeface="Arial"/>
              </a:rPr>
              <a:t>60</a:t>
            </a:r>
            <a:r>
              <a:rPr b="1" i="0" lang="lv-LV" sz="1000" u="none" cap="none" strike="noStrike">
                <a:solidFill>
                  <a:srgbClr val="0B5394"/>
                </a:solidFill>
                <a:latin typeface="Arial"/>
                <a:ea typeface="Arial"/>
                <a:cs typeface="Arial"/>
                <a:sym typeface="Arial"/>
              </a:rPr>
              <a:t> Stories</a:t>
            </a:r>
            <a:endParaRPr b="1" i="0" sz="1000" u="none" cap="none" strike="noStrike">
              <a:solidFill>
                <a:srgbClr val="0B5394"/>
              </a:solidFill>
              <a:latin typeface="Arial"/>
              <a:ea typeface="Arial"/>
              <a:cs typeface="Arial"/>
              <a:sym typeface="Arial"/>
            </a:endParaRPr>
          </a:p>
        </p:txBody>
      </p:sp>
      <p:pic>
        <p:nvPicPr>
          <p:cNvPr id="137" name="Google Shape;137;g27f1b987787_1_0"/>
          <p:cNvPicPr preferRelativeResize="0"/>
          <p:nvPr/>
        </p:nvPicPr>
        <p:blipFill rotWithShape="1">
          <a:blip r:embed="rId14">
            <a:alphaModFix/>
          </a:blip>
          <a:srcRect b="0" l="1540" r="1540" t="0"/>
          <a:stretch/>
        </p:blipFill>
        <p:spPr>
          <a:xfrm>
            <a:off x="323175" y="3566170"/>
            <a:ext cx="1263900" cy="189450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138" name="Google Shape;138;g27f1b987787_1_0"/>
          <p:cNvPicPr preferRelativeResize="0"/>
          <p:nvPr/>
        </p:nvPicPr>
        <p:blipFill rotWithShape="1">
          <a:blip r:embed="rId15">
            <a:alphaModFix/>
          </a:blip>
          <a:srcRect b="0" l="1559" r="1559" t="0"/>
          <a:stretch/>
        </p:blipFill>
        <p:spPr>
          <a:xfrm>
            <a:off x="3937156" y="3543580"/>
            <a:ext cx="1249500" cy="187350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139" name="Google Shape;139;g27f1b987787_1_0"/>
          <p:cNvPicPr preferRelativeResize="0"/>
          <p:nvPr/>
        </p:nvPicPr>
        <p:blipFill rotWithShape="1">
          <a:blip r:embed="rId16">
            <a:alphaModFix/>
          </a:blip>
          <a:srcRect b="0" l="1559" r="1559" t="0"/>
          <a:stretch/>
        </p:blipFill>
        <p:spPr>
          <a:xfrm>
            <a:off x="5598033" y="3543589"/>
            <a:ext cx="1249500" cy="187350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140" name="Google Shape;140;g27f1b987787_1_0"/>
          <p:cNvPicPr preferRelativeResize="0"/>
          <p:nvPr/>
        </p:nvPicPr>
        <p:blipFill rotWithShape="1">
          <a:blip r:embed="rId17">
            <a:alphaModFix/>
          </a:blip>
          <a:srcRect b="0" l="1559" r="1559" t="0"/>
          <a:stretch/>
        </p:blipFill>
        <p:spPr>
          <a:xfrm>
            <a:off x="7284593" y="3543578"/>
            <a:ext cx="1249500" cy="187350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141" name="Google Shape;141;g27f1b987787_1_0"/>
          <p:cNvPicPr preferRelativeResize="0"/>
          <p:nvPr/>
        </p:nvPicPr>
        <p:blipFill rotWithShape="1">
          <a:blip r:embed="rId18">
            <a:alphaModFix/>
          </a:blip>
          <a:srcRect b="0" l="1559" r="1559" t="0"/>
          <a:stretch/>
        </p:blipFill>
        <p:spPr>
          <a:xfrm>
            <a:off x="2247494" y="3556546"/>
            <a:ext cx="1249500" cy="1873500"/>
          </a:xfrm>
          <a:prstGeom prst="roundRect">
            <a:avLst>
              <a:gd fmla="val 8322" name="adj"/>
            </a:avLst>
          </a:prstGeom>
          <a:noFill/>
          <a:ln>
            <a:noFill/>
          </a:ln>
          <a:effectLst>
            <a:outerShdw blurRad="271463" rotWithShape="0" algn="bl" dir="4380000" dist="57150">
              <a:srgbClr val="000000">
                <a:alpha val="33330"/>
              </a:srgbClr>
            </a:outerShdw>
          </a:effectLst>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1" name="Shape 731"/>
        <p:cNvGrpSpPr/>
        <p:nvPr/>
      </p:nvGrpSpPr>
      <p:grpSpPr>
        <a:xfrm>
          <a:off x="0" y="0"/>
          <a:ext cx="0" cy="0"/>
          <a:chOff x="0" y="0"/>
          <a:chExt cx="0" cy="0"/>
        </a:xfrm>
      </p:grpSpPr>
      <p:pic>
        <p:nvPicPr>
          <p:cNvPr id="732" name="Google Shape;732;g2523351e7b7_17_48"/>
          <p:cNvPicPr preferRelativeResize="0"/>
          <p:nvPr/>
        </p:nvPicPr>
        <p:blipFill rotWithShape="1">
          <a:blip r:embed="rId3">
            <a:alphaModFix/>
          </a:blip>
          <a:srcRect b="0" l="0" r="10594" t="0"/>
          <a:stretch/>
        </p:blipFill>
        <p:spPr>
          <a:xfrm>
            <a:off x="0" y="1152600"/>
            <a:ext cx="9144003" cy="3990900"/>
          </a:xfrm>
          <a:prstGeom prst="rect">
            <a:avLst/>
          </a:prstGeom>
          <a:noFill/>
          <a:ln>
            <a:noFill/>
          </a:ln>
        </p:spPr>
      </p:pic>
      <p:sp>
        <p:nvSpPr>
          <p:cNvPr id="733" name="Google Shape;733;g2523351e7b7_17_48"/>
          <p:cNvSpPr txBox="1"/>
          <p:nvPr/>
        </p:nvSpPr>
        <p:spPr>
          <a:xfrm>
            <a:off x="827250" y="1152600"/>
            <a:ext cx="7489500" cy="2363100"/>
          </a:xfrm>
          <a:prstGeom prst="rect">
            <a:avLst/>
          </a:prstGeom>
          <a:noFill/>
          <a:ln>
            <a:noFill/>
          </a:ln>
        </p:spPr>
        <p:txBody>
          <a:bodyPr anchorCtr="0" anchor="t" bIns="91425" lIns="91425" spcFirstLastPara="1" rIns="91425" wrap="square" tIns="91425">
            <a:noAutofit/>
          </a:bodyPr>
          <a:lstStyle/>
          <a:p>
            <a:pPr indent="0" lvl="0" marL="457200" marR="0" rtl="0" algn="l">
              <a:lnSpc>
                <a:spcPct val="100000"/>
              </a:lnSpc>
              <a:spcBef>
                <a:spcPts val="0"/>
              </a:spcBef>
              <a:spcAft>
                <a:spcPts val="0"/>
              </a:spcAft>
              <a:buClr>
                <a:srgbClr val="000000"/>
              </a:buClr>
              <a:buSzPts val="4400"/>
              <a:buFont typeface="Arial"/>
              <a:buNone/>
            </a:pPr>
            <a:r>
              <a:rPr b="1" i="0" lang="lv-LV" sz="5000" u="none" cap="none" strike="noStrike">
                <a:solidFill>
                  <a:srgbClr val="2B3E85"/>
                </a:solidFill>
                <a:latin typeface="Raleway"/>
                <a:ea typeface="Raleway"/>
                <a:cs typeface="Raleway"/>
                <a:sym typeface="Raleway"/>
              </a:rPr>
              <a:t>1</a:t>
            </a:r>
            <a:r>
              <a:rPr b="1" i="0" lang="lv-LV" sz="4400" u="none" cap="none" strike="noStrike">
                <a:solidFill>
                  <a:srgbClr val="2B3E85"/>
                </a:solidFill>
                <a:latin typeface="Raleway"/>
                <a:ea typeface="Raleway"/>
                <a:cs typeface="Raleway"/>
                <a:sym typeface="Raleway"/>
              </a:rPr>
              <a:t>. </a:t>
            </a:r>
            <a:r>
              <a:rPr b="1" i="0" lang="lv-LV" sz="3500" u="none" cap="none" strike="noStrike">
                <a:solidFill>
                  <a:srgbClr val="2B3E85"/>
                </a:solidFill>
                <a:latin typeface="Raleway"/>
                <a:ea typeface="Raleway"/>
                <a:cs typeface="Raleway"/>
                <a:sym typeface="Raleway"/>
              </a:rPr>
              <a:t>Module</a:t>
            </a:r>
            <a:r>
              <a:rPr b="1" i="0" lang="lv-LV" sz="4400" u="none" cap="none" strike="noStrike">
                <a:solidFill>
                  <a:srgbClr val="FFFFFF"/>
                </a:solidFill>
                <a:latin typeface="Raleway"/>
                <a:ea typeface="Raleway"/>
                <a:cs typeface="Raleway"/>
                <a:sym typeface="Raleway"/>
              </a:rPr>
              <a:t> </a:t>
            </a:r>
            <a:endParaRPr b="1"/>
          </a:p>
          <a:p>
            <a:pPr indent="0" lvl="0" marL="457200" marR="0" rtl="0" algn="l">
              <a:lnSpc>
                <a:spcPct val="90000"/>
              </a:lnSpc>
              <a:spcBef>
                <a:spcPts val="0"/>
              </a:spcBef>
              <a:spcAft>
                <a:spcPts val="0"/>
              </a:spcAft>
              <a:buClr>
                <a:srgbClr val="000000"/>
              </a:buClr>
              <a:buSzPts val="4400"/>
              <a:buFont typeface="Arial"/>
              <a:buNone/>
            </a:pPr>
            <a:r>
              <a:rPr b="1" i="0" lang="lv-LV" sz="4400" u="none" cap="none" strike="noStrike">
                <a:solidFill>
                  <a:srgbClr val="FFFFFF"/>
                </a:solidFill>
                <a:latin typeface="Raleway"/>
                <a:ea typeface="Raleway"/>
                <a:cs typeface="Raleway"/>
                <a:sym typeface="Raleway"/>
              </a:rPr>
              <a:t>Causes and mechanisms of action</a:t>
            </a:r>
            <a:endParaRPr b="1" i="0" sz="4400" u="none" cap="none" strike="noStrike">
              <a:solidFill>
                <a:srgbClr val="FFFFFF"/>
              </a:solidFill>
              <a:latin typeface="Arial"/>
              <a:ea typeface="Arial"/>
              <a:cs typeface="Arial"/>
              <a:sym typeface="Arial"/>
            </a:endParaRPr>
          </a:p>
        </p:txBody>
      </p:sp>
      <p:pic>
        <p:nvPicPr>
          <p:cNvPr id="734" name="Google Shape;734;g2523351e7b7_17_48"/>
          <p:cNvPicPr preferRelativeResize="0"/>
          <p:nvPr/>
        </p:nvPicPr>
        <p:blipFill rotWithShape="1">
          <a:blip r:embed="rId4">
            <a:alphaModFix/>
          </a:blip>
          <a:srcRect b="0" l="0" r="0" t="0"/>
          <a:stretch/>
        </p:blipFill>
        <p:spPr>
          <a:xfrm>
            <a:off x="6711450" y="135150"/>
            <a:ext cx="1605250" cy="908575"/>
          </a:xfrm>
          <a:prstGeom prst="rect">
            <a:avLst/>
          </a:prstGeom>
          <a:noFill/>
          <a:ln>
            <a:noFill/>
          </a:ln>
        </p:spPr>
      </p:pic>
      <p:pic>
        <p:nvPicPr>
          <p:cNvPr id="735" name="Google Shape;735;g2523351e7b7_17_48"/>
          <p:cNvPicPr preferRelativeResize="0"/>
          <p:nvPr/>
        </p:nvPicPr>
        <p:blipFill rotWithShape="1">
          <a:blip r:embed="rId5">
            <a:alphaModFix/>
          </a:blip>
          <a:srcRect b="0" l="0" r="0" t="0"/>
          <a:stretch/>
        </p:blipFill>
        <p:spPr>
          <a:xfrm>
            <a:off x="772175" y="311600"/>
            <a:ext cx="1569475" cy="555675"/>
          </a:xfrm>
          <a:prstGeom prst="rect">
            <a:avLst/>
          </a:prstGeom>
          <a:noFill/>
          <a:ln>
            <a:noFill/>
          </a:ln>
        </p:spPr>
      </p:pic>
      <p:pic>
        <p:nvPicPr>
          <p:cNvPr id="736" name="Google Shape;736;g2523351e7b7_17_48"/>
          <p:cNvPicPr preferRelativeResize="0"/>
          <p:nvPr/>
        </p:nvPicPr>
        <p:blipFill rotWithShape="1">
          <a:blip r:embed="rId6">
            <a:alphaModFix/>
          </a:blip>
          <a:srcRect b="0" l="0" r="-583" t="-989"/>
          <a:stretch/>
        </p:blipFill>
        <p:spPr>
          <a:xfrm rot="5400000">
            <a:off x="5440413" y="1487038"/>
            <a:ext cx="2145900" cy="5194375"/>
          </a:xfrm>
          <a:prstGeom prst="rect">
            <a:avLst/>
          </a:prstGeom>
          <a:noFill/>
          <a:ln>
            <a:noFill/>
          </a:ln>
        </p:spPr>
      </p:pic>
      <p:pic>
        <p:nvPicPr>
          <p:cNvPr id="737" name="Google Shape;737;g2523351e7b7_17_48"/>
          <p:cNvPicPr preferRelativeResize="0"/>
          <p:nvPr/>
        </p:nvPicPr>
        <p:blipFill rotWithShape="1">
          <a:blip r:embed="rId6">
            <a:alphaModFix/>
          </a:blip>
          <a:srcRect b="0" l="18453" r="0" t="19871"/>
          <a:stretch/>
        </p:blipFill>
        <p:spPr>
          <a:xfrm rot="-5400000">
            <a:off x="1190812" y="2212975"/>
            <a:ext cx="1739725" cy="4121350"/>
          </a:xfrm>
          <a:prstGeom prst="rect">
            <a:avLst/>
          </a:prstGeom>
          <a:noFill/>
          <a:ln>
            <a:noFill/>
          </a:ln>
        </p:spPr>
      </p:pic>
      <p:pic>
        <p:nvPicPr>
          <p:cNvPr id="738" name="Google Shape;738;g2523351e7b7_17_48"/>
          <p:cNvPicPr preferRelativeResize="0"/>
          <p:nvPr/>
        </p:nvPicPr>
        <p:blipFill rotWithShape="1">
          <a:blip r:embed="rId7">
            <a:alphaModFix/>
          </a:blip>
          <a:srcRect b="8338" l="0" r="6015" t="0"/>
          <a:stretch/>
        </p:blipFill>
        <p:spPr>
          <a:xfrm>
            <a:off x="6538525" y="3312250"/>
            <a:ext cx="2605476" cy="1831251"/>
          </a:xfrm>
          <a:prstGeom prst="rect">
            <a:avLst/>
          </a:prstGeom>
          <a:noFill/>
          <a:ln>
            <a:noFill/>
          </a:ln>
          <a:effectLst>
            <a:outerShdw blurRad="314325" rotWithShape="0" algn="bl" dir="5940000" dist="38100">
              <a:srgbClr val="000000">
                <a:alpha val="49411"/>
              </a:srgbClr>
            </a:outerShdw>
          </a:effectLst>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42" name="Shape 742"/>
        <p:cNvGrpSpPr/>
        <p:nvPr/>
      </p:nvGrpSpPr>
      <p:grpSpPr>
        <a:xfrm>
          <a:off x="0" y="0"/>
          <a:ext cx="0" cy="0"/>
          <a:chOff x="0" y="0"/>
          <a:chExt cx="0" cy="0"/>
        </a:xfrm>
      </p:grpSpPr>
      <p:pic>
        <p:nvPicPr>
          <p:cNvPr id="743" name="Google Shape;743;g2523351e7b7_17_58"/>
          <p:cNvPicPr preferRelativeResize="0"/>
          <p:nvPr/>
        </p:nvPicPr>
        <p:blipFill rotWithShape="1">
          <a:blip r:embed="rId3">
            <a:alphaModFix/>
          </a:blip>
          <a:srcRect b="0" l="0" r="0" t="0"/>
          <a:stretch/>
        </p:blipFill>
        <p:spPr>
          <a:xfrm>
            <a:off x="0" y="0"/>
            <a:ext cx="9144001" cy="1319650"/>
          </a:xfrm>
          <a:prstGeom prst="rect">
            <a:avLst/>
          </a:prstGeom>
          <a:noFill/>
          <a:ln>
            <a:noFill/>
          </a:ln>
        </p:spPr>
      </p:pic>
      <p:sp>
        <p:nvSpPr>
          <p:cNvPr id="744" name="Google Shape;744;g2523351e7b7_17_58"/>
          <p:cNvSpPr txBox="1"/>
          <p:nvPr/>
        </p:nvSpPr>
        <p:spPr>
          <a:xfrm>
            <a:off x="489175" y="381000"/>
            <a:ext cx="7752300" cy="7923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None/>
            </a:pPr>
            <a:r>
              <a:rPr b="1" i="0" lang="lv-LV" sz="2500" u="none" cap="none" strike="noStrike">
                <a:solidFill>
                  <a:srgbClr val="2B3E85"/>
                </a:solidFill>
                <a:latin typeface="Raleway"/>
                <a:ea typeface="Raleway"/>
                <a:cs typeface="Raleway"/>
                <a:sym typeface="Raleway"/>
              </a:rPr>
              <a:t>1. Module</a:t>
            </a:r>
            <a:br>
              <a:rPr b="1" lang="lv-LV" sz="2800">
                <a:solidFill>
                  <a:srgbClr val="FFFFFF"/>
                </a:solidFill>
                <a:latin typeface="Raleway"/>
                <a:ea typeface="Raleway"/>
                <a:cs typeface="Raleway"/>
                <a:sym typeface="Raleway"/>
              </a:rPr>
            </a:br>
            <a:r>
              <a:rPr b="1" lang="lv-LV" sz="2800">
                <a:solidFill>
                  <a:srgbClr val="FFFFFF"/>
                </a:solidFill>
                <a:latin typeface="Raleway"/>
                <a:ea typeface="Raleway"/>
                <a:cs typeface="Raleway"/>
                <a:sym typeface="Raleway"/>
              </a:rPr>
              <a:t>   </a:t>
            </a:r>
            <a:r>
              <a:rPr b="1" i="0" lang="lv-LV" sz="2800" u="none" cap="none" strike="noStrike">
                <a:solidFill>
                  <a:srgbClr val="FFFFFF"/>
                </a:solidFill>
                <a:latin typeface="Raleway"/>
                <a:ea typeface="Raleway"/>
                <a:cs typeface="Raleway"/>
                <a:sym typeface="Raleway"/>
              </a:rPr>
              <a:t>Causes and mechanisms of action</a:t>
            </a:r>
            <a:br>
              <a:rPr b="1" i="0" lang="lv-LV" sz="2800" u="none" cap="none" strike="noStrike">
                <a:solidFill>
                  <a:srgbClr val="FFFFFF"/>
                </a:solidFill>
                <a:latin typeface="Raleway"/>
                <a:ea typeface="Raleway"/>
                <a:cs typeface="Raleway"/>
                <a:sym typeface="Raleway"/>
              </a:rPr>
            </a:br>
            <a:endParaRPr b="1" i="0" sz="2800" u="none" cap="none" strike="noStrike">
              <a:solidFill>
                <a:srgbClr val="FFFFFF"/>
              </a:solidFill>
              <a:latin typeface="Raleway"/>
              <a:ea typeface="Raleway"/>
              <a:cs typeface="Raleway"/>
              <a:sym typeface="Raleway"/>
            </a:endParaRPr>
          </a:p>
        </p:txBody>
      </p:sp>
      <p:sp>
        <p:nvSpPr>
          <p:cNvPr id="745" name="Google Shape;745;g2523351e7b7_17_58"/>
          <p:cNvSpPr txBox="1"/>
          <p:nvPr/>
        </p:nvSpPr>
        <p:spPr>
          <a:xfrm>
            <a:off x="597300" y="1741900"/>
            <a:ext cx="3974700" cy="2522100"/>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None/>
            </a:pPr>
            <a:r>
              <a:t/>
            </a:r>
            <a:endParaRPr>
              <a:solidFill>
                <a:srgbClr val="FFAB40"/>
              </a:solidFill>
            </a:endParaRPr>
          </a:p>
          <a:p>
            <a:pPr indent="0" lvl="0" marL="133350" marR="0" rtl="0" algn="l">
              <a:lnSpc>
                <a:spcPct val="115000"/>
              </a:lnSpc>
              <a:spcBef>
                <a:spcPts val="0"/>
              </a:spcBef>
              <a:spcAft>
                <a:spcPts val="0"/>
              </a:spcAft>
              <a:buNone/>
            </a:pPr>
            <a:r>
              <a:rPr b="0" i="0" lang="lv-LV" sz="1500" u="none" cap="none" strike="noStrike">
                <a:solidFill>
                  <a:srgbClr val="000000"/>
                </a:solidFill>
                <a:latin typeface="Raleway"/>
                <a:ea typeface="Raleway"/>
                <a:cs typeface="Raleway"/>
                <a:sym typeface="Raleway"/>
              </a:rPr>
              <a:t>Before playing the game</a:t>
            </a:r>
            <a:r>
              <a:rPr i="0" lang="lv-LV" sz="1500" u="none" cap="none" strike="noStrike">
                <a:solidFill>
                  <a:srgbClr val="000000"/>
                </a:solidFill>
                <a:latin typeface="Raleway"/>
                <a:ea typeface="Raleway"/>
                <a:cs typeface="Raleway"/>
                <a:sym typeface="Raleway"/>
              </a:rPr>
              <a:t>, select the </a:t>
            </a:r>
            <a:r>
              <a:rPr lang="lv-LV" sz="1500">
                <a:latin typeface="Raleway"/>
                <a:ea typeface="Raleway"/>
                <a:cs typeface="Raleway"/>
                <a:sym typeface="Raleway"/>
              </a:rPr>
              <a:t>stories </a:t>
            </a:r>
            <a:r>
              <a:rPr i="0" lang="lv-LV" sz="1500" u="none" cap="none" strike="noStrike">
                <a:solidFill>
                  <a:srgbClr val="000000"/>
                </a:solidFill>
                <a:latin typeface="Raleway"/>
                <a:ea typeface="Raleway"/>
                <a:cs typeface="Raleway"/>
                <a:sym typeface="Raleway"/>
              </a:rPr>
              <a:t>cards related to your workplace. </a:t>
            </a:r>
            <a:endParaRPr/>
          </a:p>
          <a:p>
            <a:pPr indent="0" lvl="0" marL="133350" marR="0" rtl="0" algn="l">
              <a:lnSpc>
                <a:spcPct val="115000"/>
              </a:lnSpc>
              <a:spcBef>
                <a:spcPts val="0"/>
              </a:spcBef>
              <a:spcAft>
                <a:spcPts val="0"/>
              </a:spcAft>
              <a:buNone/>
            </a:pPr>
            <a:br>
              <a:rPr lang="lv-LV" sz="1500">
                <a:latin typeface="Raleway"/>
                <a:ea typeface="Raleway"/>
                <a:cs typeface="Raleway"/>
                <a:sym typeface="Raleway"/>
              </a:rPr>
            </a:br>
            <a:r>
              <a:rPr b="0" i="0" lang="lv-LV" sz="1500" u="none" cap="none" strike="noStrike">
                <a:solidFill>
                  <a:srgbClr val="000000"/>
                </a:solidFill>
                <a:latin typeface="Raleway"/>
                <a:ea typeface="Raleway"/>
                <a:cs typeface="Raleway"/>
                <a:sym typeface="Raleway"/>
              </a:rPr>
              <a:t>From each category of solution cards choose cards related specifically </a:t>
            </a:r>
            <a:br>
              <a:rPr b="0" i="0" lang="lv-LV" sz="1500" u="none" cap="none" strike="noStrike">
                <a:solidFill>
                  <a:srgbClr val="000000"/>
                </a:solidFill>
                <a:latin typeface="Raleway"/>
                <a:ea typeface="Raleway"/>
                <a:cs typeface="Raleway"/>
                <a:sym typeface="Raleway"/>
              </a:rPr>
            </a:br>
            <a:r>
              <a:rPr b="0" i="0" lang="lv-LV" sz="1500" u="none" cap="none" strike="noStrike">
                <a:solidFill>
                  <a:srgbClr val="000000"/>
                </a:solidFill>
                <a:latin typeface="Raleway"/>
                <a:ea typeface="Raleway"/>
                <a:cs typeface="Raleway"/>
                <a:sym typeface="Raleway"/>
              </a:rPr>
              <a:t>to </a:t>
            </a:r>
            <a:r>
              <a:rPr b="1" i="0" lang="lv-LV" sz="1500" u="none" cap="none" strike="noStrike">
                <a:solidFill>
                  <a:srgbClr val="000000"/>
                </a:solidFill>
                <a:latin typeface="Raleway"/>
                <a:ea typeface="Raleway"/>
                <a:cs typeface="Raleway"/>
                <a:sym typeface="Raleway"/>
              </a:rPr>
              <a:t>workplace bullying</a:t>
            </a:r>
            <a:r>
              <a:rPr b="0" i="0" lang="lv-LV" sz="1500" u="none" cap="none" strike="noStrike">
                <a:solidFill>
                  <a:srgbClr val="000000"/>
                </a:solidFill>
                <a:latin typeface="Raleway"/>
                <a:ea typeface="Raleway"/>
                <a:cs typeface="Raleway"/>
                <a:sym typeface="Raleway"/>
              </a:rPr>
              <a:t>.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None/>
            </a:pPr>
            <a:r>
              <a:t/>
            </a:r>
            <a:endParaRPr b="0" i="0" sz="1500" u="none" cap="none" strike="noStrike">
              <a:solidFill>
                <a:srgbClr val="000000"/>
              </a:solidFill>
              <a:latin typeface="Raleway"/>
              <a:ea typeface="Raleway"/>
              <a:cs typeface="Raleway"/>
              <a:sym typeface="Raleway"/>
            </a:endParaRPr>
          </a:p>
        </p:txBody>
      </p:sp>
      <p:pic>
        <p:nvPicPr>
          <p:cNvPr id="746" name="Google Shape;746;g2523351e7b7_17_58"/>
          <p:cNvPicPr preferRelativeResize="0"/>
          <p:nvPr/>
        </p:nvPicPr>
        <p:blipFill rotWithShape="1">
          <a:blip r:embed="rId4">
            <a:alphaModFix/>
          </a:blip>
          <a:srcRect b="0" l="0" r="16443" t="0"/>
          <a:stretch/>
        </p:blipFill>
        <p:spPr>
          <a:xfrm>
            <a:off x="6254300" y="455275"/>
            <a:ext cx="2889700" cy="1430951"/>
          </a:xfrm>
          <a:prstGeom prst="rect">
            <a:avLst/>
          </a:prstGeom>
          <a:noFill/>
          <a:ln>
            <a:noFill/>
          </a:ln>
        </p:spPr>
      </p:pic>
      <p:pic>
        <p:nvPicPr>
          <p:cNvPr id="747" name="Google Shape;747;g2523351e7b7_17_58"/>
          <p:cNvPicPr preferRelativeResize="0"/>
          <p:nvPr/>
        </p:nvPicPr>
        <p:blipFill rotWithShape="1">
          <a:blip r:embed="rId5">
            <a:alphaModFix/>
          </a:blip>
          <a:srcRect b="0" l="69" r="59" t="0"/>
          <a:stretch/>
        </p:blipFill>
        <p:spPr>
          <a:xfrm>
            <a:off x="7379069" y="2059477"/>
            <a:ext cx="1263900" cy="189450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748" name="Google Shape;748;g2523351e7b7_17_58"/>
          <p:cNvPicPr preferRelativeResize="0"/>
          <p:nvPr/>
        </p:nvPicPr>
        <p:blipFill rotWithShape="1">
          <a:blip r:embed="rId5">
            <a:alphaModFix/>
          </a:blip>
          <a:srcRect b="0" l="69" r="59" t="0"/>
          <a:stretch/>
        </p:blipFill>
        <p:spPr>
          <a:xfrm>
            <a:off x="7340117" y="2106914"/>
            <a:ext cx="1263900" cy="189450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749" name="Google Shape;749;g2523351e7b7_17_58"/>
          <p:cNvPicPr preferRelativeResize="0"/>
          <p:nvPr/>
        </p:nvPicPr>
        <p:blipFill rotWithShape="1">
          <a:blip r:embed="rId5">
            <a:alphaModFix/>
          </a:blip>
          <a:srcRect b="0" l="69" r="59" t="0"/>
          <a:stretch/>
        </p:blipFill>
        <p:spPr>
          <a:xfrm>
            <a:off x="7285118" y="2154324"/>
            <a:ext cx="1263900" cy="189450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750" name="Google Shape;750;g2523351e7b7_17_58"/>
          <p:cNvPicPr preferRelativeResize="0"/>
          <p:nvPr/>
        </p:nvPicPr>
        <p:blipFill rotWithShape="1">
          <a:blip r:embed="rId5">
            <a:alphaModFix/>
          </a:blip>
          <a:srcRect b="0" l="69" r="59" t="0"/>
          <a:stretch/>
        </p:blipFill>
        <p:spPr>
          <a:xfrm>
            <a:off x="7238577" y="2193873"/>
            <a:ext cx="1263900" cy="189450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751" name="Google Shape;751;g2523351e7b7_17_58"/>
          <p:cNvPicPr preferRelativeResize="0"/>
          <p:nvPr/>
        </p:nvPicPr>
        <p:blipFill rotWithShape="1">
          <a:blip r:embed="rId5">
            <a:alphaModFix/>
          </a:blip>
          <a:srcRect b="0" l="69" r="59" t="0"/>
          <a:stretch/>
        </p:blipFill>
        <p:spPr>
          <a:xfrm>
            <a:off x="7199598" y="2275220"/>
            <a:ext cx="1263900" cy="189450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752" name="Google Shape;752;g2523351e7b7_17_58"/>
          <p:cNvPicPr preferRelativeResize="0"/>
          <p:nvPr/>
        </p:nvPicPr>
        <p:blipFill rotWithShape="1">
          <a:blip r:embed="rId6">
            <a:alphaModFix/>
          </a:blip>
          <a:srcRect b="0" l="59" r="59" t="0"/>
          <a:stretch/>
        </p:blipFill>
        <p:spPr>
          <a:xfrm>
            <a:off x="5637088" y="1997795"/>
            <a:ext cx="1263900" cy="1894500"/>
          </a:xfrm>
          <a:prstGeom prst="roundRect">
            <a:avLst>
              <a:gd fmla="val 8322" name="adj"/>
            </a:avLst>
          </a:prstGeom>
          <a:noFill/>
          <a:ln>
            <a:noFill/>
          </a:ln>
          <a:effectLst>
            <a:outerShdw blurRad="271463" rotWithShape="0" algn="bl" dir="4380000" dist="57150">
              <a:srgbClr val="000000">
                <a:alpha val="33330"/>
              </a:srgbClr>
            </a:outerShdw>
          </a:effectLst>
        </p:spPr>
      </p:pic>
      <p:sp>
        <p:nvSpPr>
          <p:cNvPr id="753" name="Google Shape;753;g2523351e7b7_17_58"/>
          <p:cNvSpPr txBox="1"/>
          <p:nvPr/>
        </p:nvSpPr>
        <p:spPr>
          <a:xfrm>
            <a:off x="281725" y="1500175"/>
            <a:ext cx="2254800" cy="585000"/>
          </a:xfrm>
          <a:prstGeom prst="rect">
            <a:avLst/>
          </a:prstGeom>
          <a:noFill/>
          <a:ln>
            <a:noFill/>
          </a:ln>
        </p:spPr>
        <p:txBody>
          <a:bodyPr anchorCtr="0" anchor="t" bIns="91425" lIns="91425" spcFirstLastPara="1" rIns="91425" wrap="square" tIns="91425">
            <a:spAutoFit/>
          </a:bodyPr>
          <a:lstStyle/>
          <a:p>
            <a:pPr indent="0" lvl="0" marL="457200" rtl="0" algn="l">
              <a:lnSpc>
                <a:spcPct val="115000"/>
              </a:lnSpc>
              <a:spcBef>
                <a:spcPts val="0"/>
              </a:spcBef>
              <a:spcAft>
                <a:spcPts val="0"/>
              </a:spcAft>
              <a:buNone/>
            </a:pPr>
            <a:r>
              <a:rPr b="1" lang="lv-LV" sz="2600">
                <a:solidFill>
                  <a:srgbClr val="6689BA"/>
                </a:solidFill>
                <a:latin typeface="Raleway"/>
                <a:ea typeface="Raleway"/>
                <a:cs typeface="Raleway"/>
                <a:sym typeface="Raleway"/>
              </a:rPr>
              <a:t>Preparing</a:t>
            </a:r>
            <a:endParaRPr b="1" sz="2600">
              <a:solidFill>
                <a:srgbClr val="6689BA"/>
              </a:solidFill>
            </a:endParaRPr>
          </a:p>
        </p:txBody>
      </p:sp>
      <p:pic>
        <p:nvPicPr>
          <p:cNvPr id="754" name="Google Shape;754;g2523351e7b7_17_58"/>
          <p:cNvPicPr preferRelativeResize="0"/>
          <p:nvPr/>
        </p:nvPicPr>
        <p:blipFill rotWithShape="1">
          <a:blip r:embed="rId6">
            <a:alphaModFix/>
          </a:blip>
          <a:srcRect b="0" l="59" r="59" t="0"/>
          <a:stretch/>
        </p:blipFill>
        <p:spPr>
          <a:xfrm>
            <a:off x="4767013" y="2449770"/>
            <a:ext cx="1263900" cy="189450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755" name="Google Shape;755;g2523351e7b7_17_58"/>
          <p:cNvPicPr preferRelativeResize="0"/>
          <p:nvPr/>
        </p:nvPicPr>
        <p:blipFill rotWithShape="1">
          <a:blip r:embed="rId6">
            <a:alphaModFix/>
          </a:blip>
          <a:srcRect b="0" l="59" r="59" t="0"/>
          <a:stretch/>
        </p:blipFill>
        <p:spPr>
          <a:xfrm>
            <a:off x="5222688" y="2699645"/>
            <a:ext cx="1263900" cy="1894500"/>
          </a:xfrm>
          <a:prstGeom prst="roundRect">
            <a:avLst>
              <a:gd fmla="val 8322" name="adj"/>
            </a:avLst>
          </a:prstGeom>
          <a:noFill/>
          <a:ln>
            <a:noFill/>
          </a:ln>
          <a:effectLst>
            <a:outerShdw blurRad="271463" rotWithShape="0" algn="bl" dir="4380000" dist="57150">
              <a:srgbClr val="000000">
                <a:alpha val="33330"/>
              </a:srgbClr>
            </a:outerShdw>
          </a:effectLst>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59" name="Shape 759"/>
        <p:cNvGrpSpPr/>
        <p:nvPr/>
      </p:nvGrpSpPr>
      <p:grpSpPr>
        <a:xfrm>
          <a:off x="0" y="0"/>
          <a:ext cx="0" cy="0"/>
          <a:chOff x="0" y="0"/>
          <a:chExt cx="0" cy="0"/>
        </a:xfrm>
      </p:grpSpPr>
      <p:pic>
        <p:nvPicPr>
          <p:cNvPr id="760" name="Google Shape;760;g2523351e7b7_17_74"/>
          <p:cNvPicPr preferRelativeResize="0"/>
          <p:nvPr/>
        </p:nvPicPr>
        <p:blipFill rotWithShape="1">
          <a:blip r:embed="rId3">
            <a:alphaModFix/>
          </a:blip>
          <a:srcRect b="0" l="0" r="0" t="0"/>
          <a:stretch/>
        </p:blipFill>
        <p:spPr>
          <a:xfrm>
            <a:off x="0" y="0"/>
            <a:ext cx="9144001" cy="1167249"/>
          </a:xfrm>
          <a:prstGeom prst="rect">
            <a:avLst/>
          </a:prstGeom>
          <a:noFill/>
          <a:ln>
            <a:noFill/>
          </a:ln>
        </p:spPr>
      </p:pic>
      <p:sp>
        <p:nvSpPr>
          <p:cNvPr id="761" name="Google Shape;761;g2523351e7b7_17_74"/>
          <p:cNvSpPr txBox="1"/>
          <p:nvPr/>
        </p:nvSpPr>
        <p:spPr>
          <a:xfrm>
            <a:off x="489175" y="228600"/>
            <a:ext cx="7752300" cy="7923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None/>
            </a:pPr>
            <a:r>
              <a:rPr b="1" i="0" lang="lv-LV" sz="2500" u="none" cap="none" strike="noStrike">
                <a:solidFill>
                  <a:srgbClr val="2B3E85"/>
                </a:solidFill>
                <a:latin typeface="Raleway"/>
                <a:ea typeface="Raleway"/>
                <a:cs typeface="Raleway"/>
                <a:sym typeface="Raleway"/>
              </a:rPr>
              <a:t>1. Module</a:t>
            </a:r>
            <a:br>
              <a:rPr b="1" lang="lv-LV" sz="2800">
                <a:solidFill>
                  <a:srgbClr val="FFFFFF"/>
                </a:solidFill>
                <a:latin typeface="Raleway"/>
                <a:ea typeface="Raleway"/>
                <a:cs typeface="Raleway"/>
                <a:sym typeface="Raleway"/>
              </a:rPr>
            </a:br>
            <a:r>
              <a:rPr b="1" lang="lv-LV" sz="2800">
                <a:solidFill>
                  <a:srgbClr val="FFFFFF"/>
                </a:solidFill>
                <a:latin typeface="Raleway"/>
                <a:ea typeface="Raleway"/>
                <a:cs typeface="Raleway"/>
                <a:sym typeface="Raleway"/>
              </a:rPr>
              <a:t>   </a:t>
            </a:r>
            <a:r>
              <a:rPr b="1" i="0" lang="lv-LV" sz="2800" u="none" cap="none" strike="noStrike">
                <a:solidFill>
                  <a:srgbClr val="FFFFFF"/>
                </a:solidFill>
                <a:latin typeface="Raleway"/>
                <a:ea typeface="Raleway"/>
                <a:cs typeface="Raleway"/>
                <a:sym typeface="Raleway"/>
              </a:rPr>
              <a:t>Causes and mechanisms of action</a:t>
            </a:r>
            <a:br>
              <a:rPr b="1" i="0" lang="lv-LV" sz="2800" u="none" cap="none" strike="noStrike">
                <a:solidFill>
                  <a:srgbClr val="FFFFFF"/>
                </a:solidFill>
                <a:latin typeface="Raleway"/>
                <a:ea typeface="Raleway"/>
                <a:cs typeface="Raleway"/>
                <a:sym typeface="Raleway"/>
              </a:rPr>
            </a:br>
            <a:endParaRPr b="1" i="0" sz="2800" u="none" cap="none" strike="noStrike">
              <a:solidFill>
                <a:srgbClr val="FFFFFF"/>
              </a:solidFill>
              <a:latin typeface="Raleway"/>
              <a:ea typeface="Raleway"/>
              <a:cs typeface="Raleway"/>
              <a:sym typeface="Raleway"/>
            </a:endParaRPr>
          </a:p>
        </p:txBody>
      </p:sp>
      <p:sp>
        <p:nvSpPr>
          <p:cNvPr id="762" name="Google Shape;762;g2523351e7b7_17_74"/>
          <p:cNvSpPr txBox="1"/>
          <p:nvPr/>
        </p:nvSpPr>
        <p:spPr>
          <a:xfrm>
            <a:off x="613925" y="1498125"/>
            <a:ext cx="4047900" cy="2256600"/>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None/>
            </a:pPr>
            <a:r>
              <a:t/>
            </a:r>
            <a:endParaRPr>
              <a:solidFill>
                <a:srgbClr val="FFAB40"/>
              </a:solidFill>
            </a:endParaRPr>
          </a:p>
          <a:p>
            <a:pPr indent="0" lvl="0" marL="133350" rtl="0" algn="l">
              <a:lnSpc>
                <a:spcPct val="115000"/>
              </a:lnSpc>
              <a:spcBef>
                <a:spcPts val="0"/>
              </a:spcBef>
              <a:spcAft>
                <a:spcPts val="0"/>
              </a:spcAft>
              <a:buClr>
                <a:schemeClr val="dk1"/>
              </a:buClr>
              <a:buFont typeface="Arial"/>
              <a:buNone/>
            </a:pPr>
            <a:r>
              <a:rPr b="1" lang="lv-LV" sz="1500">
                <a:solidFill>
                  <a:schemeClr val="dk1"/>
                </a:solidFill>
                <a:latin typeface="Raleway"/>
                <a:ea typeface="Raleway"/>
                <a:cs typeface="Raleway"/>
                <a:sym typeface="Raleway"/>
              </a:rPr>
              <a:t>Each player should also receive a set </a:t>
            </a:r>
            <a:br>
              <a:rPr b="1" lang="lv-LV" sz="1500">
                <a:solidFill>
                  <a:schemeClr val="dk1"/>
                </a:solidFill>
                <a:latin typeface="Raleway"/>
                <a:ea typeface="Raleway"/>
                <a:cs typeface="Raleway"/>
                <a:sym typeface="Raleway"/>
              </a:rPr>
            </a:br>
            <a:r>
              <a:rPr b="1" lang="lv-LV" sz="1500">
                <a:solidFill>
                  <a:schemeClr val="dk1"/>
                </a:solidFill>
                <a:latin typeface="Raleway"/>
                <a:ea typeface="Raleway"/>
                <a:cs typeface="Raleway"/>
                <a:sym typeface="Raleway"/>
              </a:rPr>
              <a:t>of solution cards,</a:t>
            </a:r>
            <a:r>
              <a:rPr lang="lv-LV" sz="1500">
                <a:solidFill>
                  <a:schemeClr val="dk1"/>
                </a:solidFill>
                <a:latin typeface="Raleway"/>
                <a:ea typeface="Raleway"/>
                <a:cs typeface="Raleway"/>
                <a:sym typeface="Raleway"/>
              </a:rPr>
              <a:t> with an equal number of cards from each category. (4-12)</a:t>
            </a:r>
            <a:endParaRPr>
              <a:solidFill>
                <a:schemeClr val="dk1"/>
              </a:solidFill>
            </a:endParaRPr>
          </a:p>
          <a:p>
            <a:pPr indent="0" lvl="0" marL="133350" rtl="0" algn="l">
              <a:lnSpc>
                <a:spcPct val="115000"/>
              </a:lnSpc>
              <a:spcBef>
                <a:spcPts val="0"/>
              </a:spcBef>
              <a:spcAft>
                <a:spcPts val="0"/>
              </a:spcAft>
              <a:buClr>
                <a:schemeClr val="dk1"/>
              </a:buClr>
              <a:buFont typeface="Arial"/>
              <a:buNone/>
            </a:pPr>
            <a:r>
              <a:rPr lang="lv-LV" sz="1500">
                <a:solidFill>
                  <a:schemeClr val="dk1"/>
                </a:solidFill>
                <a:latin typeface="Raleway"/>
                <a:ea typeface="Raleway"/>
                <a:cs typeface="Raleway"/>
                <a:sym typeface="Raleway"/>
              </a:rPr>
              <a:t>Shuffle the problem situation cards </a:t>
            </a:r>
            <a:br>
              <a:rPr lang="lv-LV" sz="1500">
                <a:solidFill>
                  <a:schemeClr val="dk1"/>
                </a:solidFill>
                <a:latin typeface="Raleway"/>
                <a:ea typeface="Raleway"/>
                <a:cs typeface="Raleway"/>
                <a:sym typeface="Raleway"/>
              </a:rPr>
            </a:br>
            <a:r>
              <a:rPr lang="lv-LV" sz="1500">
                <a:solidFill>
                  <a:schemeClr val="dk1"/>
                </a:solidFill>
                <a:latin typeface="Raleway"/>
                <a:ea typeface="Raleway"/>
                <a:cs typeface="Raleway"/>
                <a:sym typeface="Raleway"/>
              </a:rPr>
              <a:t>and place them face-down on the table</a:t>
            </a:r>
            <a:endParaRPr sz="1500">
              <a:latin typeface="Raleway"/>
              <a:ea typeface="Raleway"/>
              <a:cs typeface="Raleway"/>
              <a:sym typeface="Raleway"/>
            </a:endParaRPr>
          </a:p>
          <a:p>
            <a:pPr indent="0" lvl="0" marL="133350" marR="0" rtl="0" algn="l">
              <a:lnSpc>
                <a:spcPct val="115000"/>
              </a:lnSpc>
              <a:spcBef>
                <a:spcPts val="0"/>
              </a:spcBef>
              <a:spcAft>
                <a:spcPts val="0"/>
              </a:spcAft>
              <a:buNone/>
            </a:pPr>
            <a:r>
              <a:t/>
            </a:r>
            <a:endParaRPr b="0" i="0" sz="15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None/>
            </a:pPr>
            <a:r>
              <a:t/>
            </a:r>
            <a:endParaRPr b="0" i="0" sz="1500" u="none" cap="none" strike="noStrike">
              <a:solidFill>
                <a:srgbClr val="000000"/>
              </a:solidFill>
              <a:latin typeface="Raleway"/>
              <a:ea typeface="Raleway"/>
              <a:cs typeface="Raleway"/>
              <a:sym typeface="Raleway"/>
            </a:endParaRPr>
          </a:p>
        </p:txBody>
      </p:sp>
      <p:pic>
        <p:nvPicPr>
          <p:cNvPr id="763" name="Google Shape;763;g2523351e7b7_17_74"/>
          <p:cNvPicPr preferRelativeResize="0"/>
          <p:nvPr/>
        </p:nvPicPr>
        <p:blipFill rotWithShape="1">
          <a:blip r:embed="rId4">
            <a:alphaModFix/>
          </a:blip>
          <a:srcRect b="0" l="0" r="16443" t="0"/>
          <a:stretch/>
        </p:blipFill>
        <p:spPr>
          <a:xfrm>
            <a:off x="6572250" y="449125"/>
            <a:ext cx="2571750" cy="1273500"/>
          </a:xfrm>
          <a:prstGeom prst="rect">
            <a:avLst/>
          </a:prstGeom>
          <a:noFill/>
          <a:ln>
            <a:noFill/>
          </a:ln>
        </p:spPr>
      </p:pic>
      <p:sp>
        <p:nvSpPr>
          <p:cNvPr id="764" name="Google Shape;764;g2523351e7b7_17_74"/>
          <p:cNvSpPr txBox="1"/>
          <p:nvPr/>
        </p:nvSpPr>
        <p:spPr>
          <a:xfrm>
            <a:off x="737125" y="1256400"/>
            <a:ext cx="2254800" cy="585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lv-LV" sz="2600">
                <a:solidFill>
                  <a:srgbClr val="6689BA"/>
                </a:solidFill>
                <a:latin typeface="Raleway"/>
                <a:ea typeface="Raleway"/>
                <a:cs typeface="Raleway"/>
                <a:sym typeface="Raleway"/>
              </a:rPr>
              <a:t>Preparing</a:t>
            </a:r>
            <a:endParaRPr b="1" sz="2600">
              <a:solidFill>
                <a:srgbClr val="6689BA"/>
              </a:solidFill>
            </a:endParaRPr>
          </a:p>
        </p:txBody>
      </p:sp>
      <p:pic>
        <p:nvPicPr>
          <p:cNvPr id="765" name="Google Shape;765;g2523351e7b7_17_74"/>
          <p:cNvPicPr preferRelativeResize="0"/>
          <p:nvPr/>
        </p:nvPicPr>
        <p:blipFill rotWithShape="1">
          <a:blip r:embed="rId5">
            <a:alphaModFix/>
          </a:blip>
          <a:srcRect b="0" l="79" r="69" t="0"/>
          <a:stretch/>
        </p:blipFill>
        <p:spPr>
          <a:xfrm>
            <a:off x="7172576" y="1498114"/>
            <a:ext cx="1249500" cy="187350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766" name="Google Shape;766;g2523351e7b7_17_74"/>
          <p:cNvPicPr preferRelativeResize="0"/>
          <p:nvPr/>
        </p:nvPicPr>
        <p:blipFill rotWithShape="1">
          <a:blip r:embed="rId5">
            <a:alphaModFix/>
          </a:blip>
          <a:srcRect b="0" l="79" r="69" t="0"/>
          <a:stretch/>
        </p:blipFill>
        <p:spPr>
          <a:xfrm>
            <a:off x="7136202" y="1529653"/>
            <a:ext cx="1249500" cy="187350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767" name="Google Shape;767;g2523351e7b7_17_74"/>
          <p:cNvPicPr preferRelativeResize="0"/>
          <p:nvPr/>
        </p:nvPicPr>
        <p:blipFill rotWithShape="1">
          <a:blip r:embed="rId5">
            <a:alphaModFix/>
          </a:blip>
          <a:srcRect b="0" l="79" r="69" t="0"/>
          <a:stretch/>
        </p:blipFill>
        <p:spPr>
          <a:xfrm>
            <a:off x="7095639" y="1572543"/>
            <a:ext cx="1249500" cy="187350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768" name="Google Shape;768;g2523351e7b7_17_74"/>
          <p:cNvPicPr preferRelativeResize="0"/>
          <p:nvPr/>
        </p:nvPicPr>
        <p:blipFill rotWithShape="1">
          <a:blip r:embed="rId5">
            <a:alphaModFix/>
          </a:blip>
          <a:srcRect b="0" l="79" r="69" t="0"/>
          <a:stretch/>
        </p:blipFill>
        <p:spPr>
          <a:xfrm>
            <a:off x="7038266" y="1619486"/>
            <a:ext cx="1249500" cy="187350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769" name="Google Shape;769;g2523351e7b7_17_74"/>
          <p:cNvPicPr preferRelativeResize="0"/>
          <p:nvPr/>
        </p:nvPicPr>
        <p:blipFill rotWithShape="1">
          <a:blip r:embed="rId6">
            <a:alphaModFix/>
          </a:blip>
          <a:srcRect b="0" l="29" r="19" t="0"/>
          <a:stretch/>
        </p:blipFill>
        <p:spPr>
          <a:xfrm>
            <a:off x="3403356" y="3401817"/>
            <a:ext cx="1249500" cy="187350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770" name="Google Shape;770;g2523351e7b7_17_74"/>
          <p:cNvPicPr preferRelativeResize="0"/>
          <p:nvPr/>
        </p:nvPicPr>
        <p:blipFill rotWithShape="1">
          <a:blip r:embed="rId7">
            <a:alphaModFix/>
          </a:blip>
          <a:srcRect b="0" l="29" r="19" t="0"/>
          <a:stretch/>
        </p:blipFill>
        <p:spPr>
          <a:xfrm rot="676977">
            <a:off x="4423426" y="3523216"/>
            <a:ext cx="1249652" cy="1873419"/>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771" name="Google Shape;771;g2523351e7b7_17_74"/>
          <p:cNvPicPr preferRelativeResize="0"/>
          <p:nvPr/>
        </p:nvPicPr>
        <p:blipFill rotWithShape="1">
          <a:blip r:embed="rId8">
            <a:alphaModFix/>
          </a:blip>
          <a:srcRect b="0" l="69" r="79" t="0"/>
          <a:stretch/>
        </p:blipFill>
        <p:spPr>
          <a:xfrm rot="261074">
            <a:off x="5464017" y="3523180"/>
            <a:ext cx="1249501" cy="1873504"/>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772" name="Google Shape;772;g2523351e7b7_17_74"/>
          <p:cNvPicPr preferRelativeResize="0"/>
          <p:nvPr/>
        </p:nvPicPr>
        <p:blipFill rotWithShape="1">
          <a:blip r:embed="rId9">
            <a:alphaModFix/>
          </a:blip>
          <a:srcRect b="0" l="0" r="10" t="0"/>
          <a:stretch/>
        </p:blipFill>
        <p:spPr>
          <a:xfrm rot="-614821">
            <a:off x="1779825" y="3542047"/>
            <a:ext cx="1249632" cy="1873388"/>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773" name="Google Shape;773;g2523351e7b7_17_74"/>
          <p:cNvPicPr preferRelativeResize="0"/>
          <p:nvPr/>
        </p:nvPicPr>
        <p:blipFill rotWithShape="1">
          <a:blip r:embed="rId9">
            <a:alphaModFix/>
          </a:blip>
          <a:srcRect b="0" l="0" r="10" t="0"/>
          <a:stretch/>
        </p:blipFill>
        <p:spPr>
          <a:xfrm rot="331467">
            <a:off x="2242965" y="3401824"/>
            <a:ext cx="1249604" cy="1873525"/>
          </a:xfrm>
          <a:prstGeom prst="roundRect">
            <a:avLst>
              <a:gd fmla="val 8322" name="adj"/>
            </a:avLst>
          </a:prstGeom>
          <a:noFill/>
          <a:ln>
            <a:noFill/>
          </a:ln>
          <a:effectLst>
            <a:outerShdw blurRad="271463" rotWithShape="0" algn="bl" dir="4380000" dist="57150">
              <a:srgbClr val="000000">
                <a:alpha val="33330"/>
              </a:srgbClr>
            </a:outerShdw>
          </a:effectLst>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77" name="Shape 777"/>
        <p:cNvGrpSpPr/>
        <p:nvPr/>
      </p:nvGrpSpPr>
      <p:grpSpPr>
        <a:xfrm>
          <a:off x="0" y="0"/>
          <a:ext cx="0" cy="0"/>
          <a:chOff x="0" y="0"/>
          <a:chExt cx="0" cy="0"/>
        </a:xfrm>
      </p:grpSpPr>
      <p:pic>
        <p:nvPicPr>
          <p:cNvPr id="778" name="Google Shape;778;g2523351e7b7_17_91"/>
          <p:cNvPicPr preferRelativeResize="0"/>
          <p:nvPr/>
        </p:nvPicPr>
        <p:blipFill rotWithShape="1">
          <a:blip r:embed="rId3">
            <a:alphaModFix/>
          </a:blip>
          <a:srcRect b="0" l="0" r="0" t="0"/>
          <a:stretch/>
        </p:blipFill>
        <p:spPr>
          <a:xfrm>
            <a:off x="0" y="0"/>
            <a:ext cx="9144001" cy="1319650"/>
          </a:xfrm>
          <a:prstGeom prst="rect">
            <a:avLst/>
          </a:prstGeom>
          <a:noFill/>
          <a:ln>
            <a:noFill/>
          </a:ln>
        </p:spPr>
      </p:pic>
      <p:sp>
        <p:nvSpPr>
          <p:cNvPr id="779" name="Google Shape;779;g2523351e7b7_17_91"/>
          <p:cNvSpPr txBox="1"/>
          <p:nvPr/>
        </p:nvSpPr>
        <p:spPr>
          <a:xfrm>
            <a:off x="489175" y="381000"/>
            <a:ext cx="7752300" cy="7923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None/>
            </a:pPr>
            <a:r>
              <a:rPr b="1" i="0" lang="lv-LV" sz="2500" u="none" cap="none" strike="noStrike">
                <a:solidFill>
                  <a:srgbClr val="2B3E85"/>
                </a:solidFill>
                <a:latin typeface="Raleway"/>
                <a:ea typeface="Raleway"/>
                <a:cs typeface="Raleway"/>
                <a:sym typeface="Raleway"/>
              </a:rPr>
              <a:t>1. Module</a:t>
            </a:r>
            <a:br>
              <a:rPr b="1" lang="lv-LV" sz="2800">
                <a:solidFill>
                  <a:srgbClr val="FFFFFF"/>
                </a:solidFill>
                <a:latin typeface="Raleway"/>
                <a:ea typeface="Raleway"/>
                <a:cs typeface="Raleway"/>
                <a:sym typeface="Raleway"/>
              </a:rPr>
            </a:br>
            <a:r>
              <a:rPr b="1" lang="lv-LV" sz="2800">
                <a:solidFill>
                  <a:srgbClr val="FFFFFF"/>
                </a:solidFill>
                <a:latin typeface="Raleway"/>
                <a:ea typeface="Raleway"/>
                <a:cs typeface="Raleway"/>
                <a:sym typeface="Raleway"/>
              </a:rPr>
              <a:t>    </a:t>
            </a:r>
            <a:r>
              <a:rPr b="1" i="0" lang="lv-LV" sz="2800" u="none" cap="none" strike="noStrike">
                <a:solidFill>
                  <a:srgbClr val="FFFFFF"/>
                </a:solidFill>
                <a:latin typeface="Raleway"/>
                <a:ea typeface="Raleway"/>
                <a:cs typeface="Raleway"/>
                <a:sym typeface="Raleway"/>
              </a:rPr>
              <a:t>Causes and mechanisms of action</a:t>
            </a:r>
            <a:br>
              <a:rPr b="1" i="0" lang="lv-LV" sz="2800" u="none" cap="none" strike="noStrike">
                <a:solidFill>
                  <a:srgbClr val="FFFFFF"/>
                </a:solidFill>
                <a:latin typeface="Raleway"/>
                <a:ea typeface="Raleway"/>
                <a:cs typeface="Raleway"/>
                <a:sym typeface="Raleway"/>
              </a:rPr>
            </a:br>
            <a:endParaRPr b="1" i="0" sz="2800" u="none" cap="none" strike="noStrike">
              <a:solidFill>
                <a:srgbClr val="FFFFFF"/>
              </a:solidFill>
              <a:latin typeface="Raleway"/>
              <a:ea typeface="Raleway"/>
              <a:cs typeface="Raleway"/>
              <a:sym typeface="Raleway"/>
            </a:endParaRPr>
          </a:p>
        </p:txBody>
      </p:sp>
      <p:sp>
        <p:nvSpPr>
          <p:cNvPr id="780" name="Google Shape;780;g2523351e7b7_17_91"/>
          <p:cNvSpPr txBox="1"/>
          <p:nvPr/>
        </p:nvSpPr>
        <p:spPr>
          <a:xfrm>
            <a:off x="717800" y="1983725"/>
            <a:ext cx="3987000" cy="2524200"/>
          </a:xfrm>
          <a:prstGeom prst="rect">
            <a:avLst/>
          </a:prstGeom>
          <a:noFill/>
          <a:ln>
            <a:noFill/>
          </a:ln>
        </p:spPr>
        <p:txBody>
          <a:bodyPr anchorCtr="0" anchor="t" bIns="91425" lIns="91425" spcFirstLastPara="1" rIns="91425" wrap="square" tIns="91425">
            <a:spAutoFit/>
          </a:bodyPr>
          <a:lstStyle/>
          <a:p>
            <a:pPr indent="0" lvl="0" marL="133350" rtl="0" algn="l">
              <a:lnSpc>
                <a:spcPct val="115000"/>
              </a:lnSpc>
              <a:spcBef>
                <a:spcPts val="0"/>
              </a:spcBef>
              <a:spcAft>
                <a:spcPts val="0"/>
              </a:spcAft>
              <a:buNone/>
            </a:pPr>
            <a:r>
              <a:rPr b="1" lang="lv-LV" sz="1500">
                <a:solidFill>
                  <a:schemeClr val="dk1"/>
                </a:solidFill>
                <a:latin typeface="Raleway"/>
                <a:ea typeface="Raleway"/>
                <a:cs typeface="Raleway"/>
                <a:sym typeface="Raleway"/>
              </a:rPr>
              <a:t>The first player draws a problem situation card</a:t>
            </a:r>
            <a:r>
              <a:rPr lang="lv-LV" sz="1500">
                <a:solidFill>
                  <a:schemeClr val="dk1"/>
                </a:solidFill>
                <a:latin typeface="Raleway"/>
                <a:ea typeface="Raleway"/>
                <a:cs typeface="Raleway"/>
                <a:sym typeface="Raleway"/>
              </a:rPr>
              <a:t> related to workplace bullying and reads it aloud to the group. </a:t>
            </a:r>
            <a:br>
              <a:rPr lang="lv-LV" sz="1500">
                <a:solidFill>
                  <a:schemeClr val="dk1"/>
                </a:solidFill>
                <a:latin typeface="Raleway"/>
                <a:ea typeface="Raleway"/>
                <a:cs typeface="Raleway"/>
                <a:sym typeface="Raleway"/>
              </a:rPr>
            </a:br>
            <a:endParaRPr sz="1500">
              <a:solidFill>
                <a:schemeClr val="dk1"/>
              </a:solidFill>
              <a:latin typeface="Raleway"/>
              <a:ea typeface="Raleway"/>
              <a:cs typeface="Raleway"/>
              <a:sym typeface="Raleway"/>
            </a:endParaRPr>
          </a:p>
          <a:p>
            <a:pPr indent="0" lvl="0" marL="133350" rtl="0" algn="l">
              <a:lnSpc>
                <a:spcPct val="115000"/>
              </a:lnSpc>
              <a:spcBef>
                <a:spcPts val="0"/>
              </a:spcBef>
              <a:spcAft>
                <a:spcPts val="0"/>
              </a:spcAft>
              <a:buNone/>
            </a:pPr>
            <a:r>
              <a:rPr b="1" lang="lv-LV" sz="1500">
                <a:solidFill>
                  <a:schemeClr val="dk1"/>
                </a:solidFill>
                <a:latin typeface="Raleway"/>
                <a:ea typeface="Raleway"/>
                <a:cs typeface="Raleway"/>
                <a:sym typeface="Raleway"/>
              </a:rPr>
              <a:t>The other players then select a solution card</a:t>
            </a:r>
            <a:r>
              <a:rPr lang="lv-LV" sz="1500">
                <a:solidFill>
                  <a:schemeClr val="dk1"/>
                </a:solidFill>
                <a:latin typeface="Raleway"/>
                <a:ea typeface="Raleway"/>
                <a:cs typeface="Raleway"/>
                <a:sym typeface="Raleway"/>
              </a:rPr>
              <a:t> from their hand that they think would e the best way to prevent </a:t>
            </a:r>
            <a:br>
              <a:rPr lang="lv-LV" sz="1500">
                <a:solidFill>
                  <a:schemeClr val="dk1"/>
                </a:solidFill>
                <a:latin typeface="Raleway"/>
                <a:ea typeface="Raleway"/>
                <a:cs typeface="Raleway"/>
                <a:sym typeface="Raleway"/>
              </a:rPr>
            </a:br>
            <a:r>
              <a:rPr lang="lv-LV" sz="1500">
                <a:solidFill>
                  <a:schemeClr val="dk1"/>
                </a:solidFill>
                <a:latin typeface="Raleway"/>
                <a:ea typeface="Raleway"/>
                <a:cs typeface="Raleway"/>
                <a:sym typeface="Raleway"/>
              </a:rPr>
              <a:t>or address the bullying behavior.</a:t>
            </a:r>
            <a:endParaRPr sz="1500">
              <a:solidFill>
                <a:schemeClr val="dk1"/>
              </a:solidFill>
              <a:latin typeface="Raleway"/>
              <a:ea typeface="Raleway"/>
              <a:cs typeface="Raleway"/>
              <a:sym typeface="Raleway"/>
            </a:endParaRPr>
          </a:p>
          <a:p>
            <a:pPr indent="0" lvl="0" marL="0" rtl="0" algn="l">
              <a:spcBef>
                <a:spcPts val="0"/>
              </a:spcBef>
              <a:spcAft>
                <a:spcPts val="0"/>
              </a:spcAft>
              <a:buClr>
                <a:schemeClr val="dk1"/>
              </a:buClr>
              <a:buFont typeface="Arial"/>
              <a:buNone/>
            </a:pPr>
            <a:r>
              <a:t/>
            </a:r>
            <a:endParaRPr>
              <a:solidFill>
                <a:srgbClr val="FFAB40"/>
              </a:solidFill>
            </a:endParaRPr>
          </a:p>
        </p:txBody>
      </p:sp>
      <p:pic>
        <p:nvPicPr>
          <p:cNvPr id="781" name="Google Shape;781;g2523351e7b7_17_91"/>
          <p:cNvPicPr preferRelativeResize="0"/>
          <p:nvPr/>
        </p:nvPicPr>
        <p:blipFill rotWithShape="1">
          <a:blip r:embed="rId4">
            <a:alphaModFix/>
          </a:blip>
          <a:srcRect b="0" l="0" r="27943" t="0"/>
          <a:stretch/>
        </p:blipFill>
        <p:spPr>
          <a:xfrm>
            <a:off x="6572250" y="455275"/>
            <a:ext cx="2571750" cy="1476725"/>
          </a:xfrm>
          <a:prstGeom prst="rect">
            <a:avLst/>
          </a:prstGeom>
          <a:noFill/>
          <a:ln>
            <a:noFill/>
          </a:ln>
        </p:spPr>
      </p:pic>
      <p:sp>
        <p:nvSpPr>
          <p:cNvPr id="782" name="Google Shape;782;g2523351e7b7_17_91"/>
          <p:cNvSpPr txBox="1"/>
          <p:nvPr/>
        </p:nvSpPr>
        <p:spPr>
          <a:xfrm>
            <a:off x="841000" y="1485000"/>
            <a:ext cx="2285700" cy="585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lv-LV" sz="2600">
                <a:solidFill>
                  <a:srgbClr val="6689BA"/>
                </a:solidFill>
                <a:latin typeface="Raleway"/>
                <a:ea typeface="Raleway"/>
                <a:cs typeface="Raleway"/>
                <a:sym typeface="Raleway"/>
              </a:rPr>
              <a:t>Playing</a:t>
            </a:r>
            <a:endParaRPr b="1" sz="2600">
              <a:solidFill>
                <a:srgbClr val="6689BA"/>
              </a:solidFill>
            </a:endParaRPr>
          </a:p>
        </p:txBody>
      </p:sp>
      <p:pic>
        <p:nvPicPr>
          <p:cNvPr id="783" name="Google Shape;783;g2523351e7b7_17_91"/>
          <p:cNvPicPr preferRelativeResize="0"/>
          <p:nvPr/>
        </p:nvPicPr>
        <p:blipFill rotWithShape="1">
          <a:blip r:embed="rId5">
            <a:alphaModFix/>
          </a:blip>
          <a:srcRect b="0" l="59" r="59" t="0"/>
          <a:stretch/>
        </p:blipFill>
        <p:spPr>
          <a:xfrm>
            <a:off x="5405852" y="1850176"/>
            <a:ext cx="1456500" cy="218310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784" name="Google Shape;784;g2523351e7b7_17_91"/>
          <p:cNvPicPr preferRelativeResize="0"/>
          <p:nvPr/>
        </p:nvPicPr>
        <p:blipFill rotWithShape="1">
          <a:blip r:embed="rId6">
            <a:alphaModFix/>
          </a:blip>
          <a:srcRect b="0" l="29" r="19" t="0"/>
          <a:stretch/>
        </p:blipFill>
        <p:spPr>
          <a:xfrm rot="422970">
            <a:off x="6699566" y="2402321"/>
            <a:ext cx="1439784" cy="2158987"/>
          </a:xfrm>
          <a:prstGeom prst="roundRect">
            <a:avLst>
              <a:gd fmla="val 8322" name="adj"/>
            </a:avLst>
          </a:prstGeom>
          <a:noFill/>
          <a:ln>
            <a:noFill/>
          </a:ln>
          <a:effectLst>
            <a:outerShdw blurRad="271463" rotWithShape="0" algn="bl" dir="4380000" dist="57150">
              <a:srgbClr val="000000">
                <a:alpha val="33330"/>
              </a:srgbClr>
            </a:outerShdw>
          </a:effectLst>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88" name="Shape 788"/>
        <p:cNvGrpSpPr/>
        <p:nvPr/>
      </p:nvGrpSpPr>
      <p:grpSpPr>
        <a:xfrm>
          <a:off x="0" y="0"/>
          <a:ext cx="0" cy="0"/>
          <a:chOff x="0" y="0"/>
          <a:chExt cx="0" cy="0"/>
        </a:xfrm>
      </p:grpSpPr>
      <p:pic>
        <p:nvPicPr>
          <p:cNvPr id="789" name="Google Shape;789;g2523351e7b7_17_101"/>
          <p:cNvPicPr preferRelativeResize="0"/>
          <p:nvPr/>
        </p:nvPicPr>
        <p:blipFill rotWithShape="1">
          <a:blip r:embed="rId3">
            <a:alphaModFix/>
          </a:blip>
          <a:srcRect b="0" l="0" r="0" t="0"/>
          <a:stretch/>
        </p:blipFill>
        <p:spPr>
          <a:xfrm>
            <a:off x="0" y="0"/>
            <a:ext cx="9144001" cy="1167249"/>
          </a:xfrm>
          <a:prstGeom prst="rect">
            <a:avLst/>
          </a:prstGeom>
          <a:noFill/>
          <a:ln>
            <a:noFill/>
          </a:ln>
        </p:spPr>
      </p:pic>
      <p:sp>
        <p:nvSpPr>
          <p:cNvPr id="790" name="Google Shape;790;g2523351e7b7_17_101"/>
          <p:cNvSpPr txBox="1"/>
          <p:nvPr/>
        </p:nvSpPr>
        <p:spPr>
          <a:xfrm>
            <a:off x="489175" y="228600"/>
            <a:ext cx="7752300" cy="7923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None/>
            </a:pPr>
            <a:r>
              <a:rPr b="1" i="0" lang="lv-LV" sz="2500" u="none" cap="none" strike="noStrike">
                <a:solidFill>
                  <a:srgbClr val="2B3E85"/>
                </a:solidFill>
                <a:latin typeface="Raleway"/>
                <a:ea typeface="Raleway"/>
                <a:cs typeface="Raleway"/>
                <a:sym typeface="Raleway"/>
              </a:rPr>
              <a:t>1. Module</a:t>
            </a:r>
            <a:br>
              <a:rPr b="1" lang="lv-LV" sz="2800">
                <a:solidFill>
                  <a:srgbClr val="FFFFFF"/>
                </a:solidFill>
                <a:latin typeface="Raleway"/>
                <a:ea typeface="Raleway"/>
                <a:cs typeface="Raleway"/>
                <a:sym typeface="Raleway"/>
              </a:rPr>
            </a:br>
            <a:r>
              <a:rPr b="1" lang="lv-LV" sz="2800">
                <a:solidFill>
                  <a:srgbClr val="FFFFFF"/>
                </a:solidFill>
                <a:latin typeface="Raleway"/>
                <a:ea typeface="Raleway"/>
                <a:cs typeface="Raleway"/>
                <a:sym typeface="Raleway"/>
              </a:rPr>
              <a:t>    </a:t>
            </a:r>
            <a:r>
              <a:rPr b="1" i="0" lang="lv-LV" sz="2800" u="none" cap="none" strike="noStrike">
                <a:solidFill>
                  <a:srgbClr val="FFFFFF"/>
                </a:solidFill>
                <a:latin typeface="Raleway"/>
                <a:ea typeface="Raleway"/>
                <a:cs typeface="Raleway"/>
                <a:sym typeface="Raleway"/>
              </a:rPr>
              <a:t>Causes and mechanisms of action</a:t>
            </a:r>
            <a:br>
              <a:rPr b="1" i="0" lang="lv-LV" sz="2800" u="none" cap="none" strike="noStrike">
                <a:solidFill>
                  <a:srgbClr val="FFFFFF"/>
                </a:solidFill>
                <a:latin typeface="Raleway"/>
                <a:ea typeface="Raleway"/>
                <a:cs typeface="Raleway"/>
                <a:sym typeface="Raleway"/>
              </a:rPr>
            </a:br>
            <a:endParaRPr b="1" i="0" sz="2800" u="none" cap="none" strike="noStrike">
              <a:solidFill>
                <a:srgbClr val="FFFFFF"/>
              </a:solidFill>
              <a:latin typeface="Raleway"/>
              <a:ea typeface="Raleway"/>
              <a:cs typeface="Raleway"/>
              <a:sym typeface="Raleway"/>
            </a:endParaRPr>
          </a:p>
        </p:txBody>
      </p:sp>
      <p:sp>
        <p:nvSpPr>
          <p:cNvPr id="791" name="Google Shape;791;g2523351e7b7_17_101"/>
          <p:cNvSpPr txBox="1"/>
          <p:nvPr/>
        </p:nvSpPr>
        <p:spPr>
          <a:xfrm>
            <a:off x="717800" y="1755125"/>
            <a:ext cx="3987000" cy="2493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lv-LV" sz="1500">
                <a:solidFill>
                  <a:schemeClr val="dk1"/>
                </a:solidFill>
                <a:latin typeface="Raleway"/>
                <a:ea typeface="Raleway"/>
                <a:cs typeface="Raleway"/>
                <a:sym typeface="Raleway"/>
              </a:rPr>
              <a:t>Once all players have selected a solution card,</a:t>
            </a:r>
            <a:r>
              <a:rPr b="1" lang="lv-LV" sz="1500">
                <a:solidFill>
                  <a:schemeClr val="dk1"/>
                </a:solidFill>
                <a:latin typeface="Raleway"/>
                <a:ea typeface="Raleway"/>
                <a:cs typeface="Raleway"/>
                <a:sym typeface="Raleway"/>
              </a:rPr>
              <a:t> the first player collects them and reads them aloud to the group.</a:t>
            </a:r>
            <a:r>
              <a:rPr lang="lv-LV" sz="1500">
                <a:solidFill>
                  <a:schemeClr val="dk1"/>
                </a:solidFill>
                <a:latin typeface="Raleway"/>
                <a:ea typeface="Raleway"/>
                <a:cs typeface="Raleway"/>
                <a:sym typeface="Raleway"/>
              </a:rPr>
              <a:t> </a:t>
            </a:r>
            <a:endParaRPr sz="1500">
              <a:solidFill>
                <a:schemeClr val="dk1"/>
              </a:solidFill>
              <a:latin typeface="Raleway"/>
              <a:ea typeface="Raleway"/>
              <a:cs typeface="Raleway"/>
              <a:sym typeface="Raleway"/>
            </a:endParaRPr>
          </a:p>
          <a:p>
            <a:pPr indent="0" lvl="0" marL="0" rtl="0" algn="l">
              <a:spcBef>
                <a:spcPts val="0"/>
              </a:spcBef>
              <a:spcAft>
                <a:spcPts val="0"/>
              </a:spcAft>
              <a:buNone/>
            </a:pPr>
            <a:r>
              <a:t/>
            </a:r>
            <a:endParaRPr sz="1500">
              <a:solidFill>
                <a:schemeClr val="dk1"/>
              </a:solidFill>
              <a:latin typeface="Raleway"/>
              <a:ea typeface="Raleway"/>
              <a:cs typeface="Raleway"/>
              <a:sym typeface="Raleway"/>
            </a:endParaRPr>
          </a:p>
          <a:p>
            <a:pPr indent="0" lvl="0" marL="0" rtl="0" algn="l">
              <a:spcBef>
                <a:spcPts val="0"/>
              </a:spcBef>
              <a:spcAft>
                <a:spcPts val="0"/>
              </a:spcAft>
              <a:buNone/>
            </a:pPr>
            <a:r>
              <a:rPr lang="lv-LV" sz="1500">
                <a:solidFill>
                  <a:schemeClr val="dk1"/>
                </a:solidFill>
                <a:latin typeface="Raleway"/>
                <a:ea typeface="Raleway"/>
                <a:cs typeface="Raleway"/>
                <a:sym typeface="Raleway"/>
              </a:rPr>
              <a:t>The group then discusses the different solutions and </a:t>
            </a:r>
            <a:r>
              <a:rPr b="1" lang="lv-LV" sz="1500">
                <a:solidFill>
                  <a:schemeClr val="dk1"/>
                </a:solidFill>
                <a:latin typeface="Raleway"/>
                <a:ea typeface="Raleway"/>
                <a:cs typeface="Raleway"/>
                <a:sym typeface="Raleway"/>
              </a:rPr>
              <a:t>evaluates which ones would be most effective</a:t>
            </a:r>
            <a:r>
              <a:rPr lang="lv-LV" sz="1500">
                <a:solidFill>
                  <a:schemeClr val="dk1"/>
                </a:solidFill>
                <a:latin typeface="Raleway"/>
                <a:ea typeface="Raleway"/>
                <a:cs typeface="Raleway"/>
                <a:sym typeface="Raleway"/>
              </a:rPr>
              <a:t> in preventing </a:t>
            </a:r>
            <a:br>
              <a:rPr lang="lv-LV" sz="1500">
                <a:solidFill>
                  <a:schemeClr val="dk1"/>
                </a:solidFill>
                <a:latin typeface="Raleway"/>
                <a:ea typeface="Raleway"/>
                <a:cs typeface="Raleway"/>
                <a:sym typeface="Raleway"/>
              </a:rPr>
            </a:br>
            <a:r>
              <a:rPr lang="lv-LV" sz="1500">
                <a:solidFill>
                  <a:schemeClr val="dk1"/>
                </a:solidFill>
                <a:latin typeface="Raleway"/>
                <a:ea typeface="Raleway"/>
                <a:cs typeface="Raleway"/>
                <a:sym typeface="Raleway"/>
              </a:rPr>
              <a:t>or addressing bullying behavior in the workplace.</a:t>
            </a:r>
            <a:endParaRPr sz="1500">
              <a:solidFill>
                <a:schemeClr val="dk1"/>
              </a:solidFill>
              <a:latin typeface="Raleway"/>
              <a:ea typeface="Raleway"/>
              <a:cs typeface="Raleway"/>
              <a:sym typeface="Raleway"/>
            </a:endParaRPr>
          </a:p>
          <a:p>
            <a:pPr indent="0" lvl="0" marL="0" rtl="0" algn="l">
              <a:spcBef>
                <a:spcPts val="0"/>
              </a:spcBef>
              <a:spcAft>
                <a:spcPts val="0"/>
              </a:spcAft>
              <a:buNone/>
            </a:pPr>
            <a:r>
              <a:t/>
            </a:r>
            <a:endParaRPr b="1" sz="1500">
              <a:solidFill>
                <a:schemeClr val="dk1"/>
              </a:solidFill>
              <a:latin typeface="Raleway"/>
              <a:ea typeface="Raleway"/>
              <a:cs typeface="Raleway"/>
              <a:sym typeface="Raleway"/>
            </a:endParaRPr>
          </a:p>
        </p:txBody>
      </p:sp>
      <p:pic>
        <p:nvPicPr>
          <p:cNvPr id="792" name="Google Shape;792;g2523351e7b7_17_101"/>
          <p:cNvPicPr preferRelativeResize="0"/>
          <p:nvPr/>
        </p:nvPicPr>
        <p:blipFill rotWithShape="1">
          <a:blip r:embed="rId4">
            <a:alphaModFix/>
          </a:blip>
          <a:srcRect b="0" l="0" r="16443" t="0"/>
          <a:stretch/>
        </p:blipFill>
        <p:spPr>
          <a:xfrm>
            <a:off x="6572250" y="302875"/>
            <a:ext cx="2571750" cy="1273500"/>
          </a:xfrm>
          <a:prstGeom prst="rect">
            <a:avLst/>
          </a:prstGeom>
          <a:noFill/>
          <a:ln>
            <a:noFill/>
          </a:ln>
        </p:spPr>
      </p:pic>
      <p:sp>
        <p:nvSpPr>
          <p:cNvPr id="793" name="Google Shape;793;g2523351e7b7_17_101"/>
          <p:cNvSpPr txBox="1"/>
          <p:nvPr/>
        </p:nvSpPr>
        <p:spPr>
          <a:xfrm>
            <a:off x="717800" y="1256400"/>
            <a:ext cx="2409000" cy="585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lv-LV" sz="2600">
                <a:solidFill>
                  <a:srgbClr val="6689BA"/>
                </a:solidFill>
                <a:latin typeface="Raleway"/>
                <a:ea typeface="Raleway"/>
                <a:cs typeface="Raleway"/>
                <a:sym typeface="Raleway"/>
              </a:rPr>
              <a:t>Playing</a:t>
            </a:r>
            <a:endParaRPr b="1" sz="2600">
              <a:solidFill>
                <a:srgbClr val="6689BA"/>
              </a:solidFill>
            </a:endParaRPr>
          </a:p>
        </p:txBody>
      </p:sp>
      <p:pic>
        <p:nvPicPr>
          <p:cNvPr id="794" name="Google Shape;794;g2523351e7b7_17_101"/>
          <p:cNvPicPr preferRelativeResize="0"/>
          <p:nvPr/>
        </p:nvPicPr>
        <p:blipFill rotWithShape="1">
          <a:blip r:embed="rId5">
            <a:alphaModFix/>
          </a:blip>
          <a:srcRect b="0" l="59" r="59" t="0"/>
          <a:stretch/>
        </p:blipFill>
        <p:spPr>
          <a:xfrm>
            <a:off x="5734927" y="1402676"/>
            <a:ext cx="1456500" cy="218310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795" name="Google Shape;795;g2523351e7b7_17_101"/>
          <p:cNvPicPr preferRelativeResize="0"/>
          <p:nvPr/>
        </p:nvPicPr>
        <p:blipFill rotWithShape="1">
          <a:blip r:embed="rId6">
            <a:alphaModFix/>
          </a:blip>
          <a:srcRect b="0" l="29" r="19" t="0"/>
          <a:stretch/>
        </p:blipFill>
        <p:spPr>
          <a:xfrm rot="422970">
            <a:off x="7318741" y="1921546"/>
            <a:ext cx="1439784" cy="2158987"/>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796" name="Google Shape;796;g2523351e7b7_17_101"/>
          <p:cNvPicPr preferRelativeResize="0"/>
          <p:nvPr/>
        </p:nvPicPr>
        <p:blipFill rotWithShape="1">
          <a:blip r:embed="rId7">
            <a:alphaModFix/>
          </a:blip>
          <a:srcRect b="0" l="0" r="10" t="0"/>
          <a:stretch/>
        </p:blipFill>
        <p:spPr>
          <a:xfrm rot="-607216">
            <a:off x="4742196" y="2509910"/>
            <a:ext cx="1374384" cy="2060316"/>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797" name="Google Shape;797;g2523351e7b7_17_101"/>
          <p:cNvPicPr preferRelativeResize="0"/>
          <p:nvPr/>
        </p:nvPicPr>
        <p:blipFill rotWithShape="1">
          <a:blip r:embed="rId8">
            <a:alphaModFix/>
          </a:blip>
          <a:srcRect b="0" l="29" r="19" t="0"/>
          <a:stretch/>
        </p:blipFill>
        <p:spPr>
          <a:xfrm>
            <a:off x="6641544" y="3217144"/>
            <a:ext cx="1374000" cy="2060400"/>
          </a:xfrm>
          <a:prstGeom prst="roundRect">
            <a:avLst>
              <a:gd fmla="val 8322" name="adj"/>
            </a:avLst>
          </a:prstGeom>
          <a:noFill/>
          <a:ln>
            <a:noFill/>
          </a:ln>
          <a:effectLst>
            <a:outerShdw blurRad="271463" rotWithShape="0" algn="bl" dir="4380000" dist="57150">
              <a:srgbClr val="000000">
                <a:alpha val="33330"/>
              </a:srgbClr>
            </a:outerShdw>
          </a:effectLst>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01" name="Shape 801"/>
        <p:cNvGrpSpPr/>
        <p:nvPr/>
      </p:nvGrpSpPr>
      <p:grpSpPr>
        <a:xfrm>
          <a:off x="0" y="0"/>
          <a:ext cx="0" cy="0"/>
          <a:chOff x="0" y="0"/>
          <a:chExt cx="0" cy="0"/>
        </a:xfrm>
      </p:grpSpPr>
      <p:pic>
        <p:nvPicPr>
          <p:cNvPr id="802" name="Google Shape;802;g2523351e7b7_17_113"/>
          <p:cNvPicPr preferRelativeResize="0"/>
          <p:nvPr/>
        </p:nvPicPr>
        <p:blipFill rotWithShape="1">
          <a:blip r:embed="rId3">
            <a:alphaModFix/>
          </a:blip>
          <a:srcRect b="0" l="0" r="0" t="0"/>
          <a:stretch/>
        </p:blipFill>
        <p:spPr>
          <a:xfrm>
            <a:off x="0" y="-3850"/>
            <a:ext cx="9144001" cy="1094900"/>
          </a:xfrm>
          <a:prstGeom prst="rect">
            <a:avLst/>
          </a:prstGeom>
          <a:noFill/>
          <a:ln>
            <a:noFill/>
          </a:ln>
        </p:spPr>
      </p:pic>
      <p:sp>
        <p:nvSpPr>
          <p:cNvPr id="803" name="Google Shape;803;g2523351e7b7_17_113"/>
          <p:cNvSpPr txBox="1"/>
          <p:nvPr/>
        </p:nvSpPr>
        <p:spPr>
          <a:xfrm>
            <a:off x="489175" y="152400"/>
            <a:ext cx="7752300" cy="7923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None/>
            </a:pPr>
            <a:r>
              <a:rPr b="1" i="0" lang="lv-LV" sz="2500" u="none" cap="none" strike="noStrike">
                <a:solidFill>
                  <a:srgbClr val="2B3E85"/>
                </a:solidFill>
                <a:latin typeface="Raleway"/>
                <a:ea typeface="Raleway"/>
                <a:cs typeface="Raleway"/>
                <a:sym typeface="Raleway"/>
              </a:rPr>
              <a:t>1. Module</a:t>
            </a:r>
            <a:br>
              <a:rPr b="1" lang="lv-LV" sz="2800">
                <a:solidFill>
                  <a:srgbClr val="FFFFFF"/>
                </a:solidFill>
                <a:latin typeface="Raleway"/>
                <a:ea typeface="Raleway"/>
                <a:cs typeface="Raleway"/>
                <a:sym typeface="Raleway"/>
              </a:rPr>
            </a:br>
            <a:r>
              <a:rPr b="1" lang="lv-LV" sz="2800">
                <a:solidFill>
                  <a:srgbClr val="FFFFFF"/>
                </a:solidFill>
                <a:latin typeface="Raleway"/>
                <a:ea typeface="Raleway"/>
                <a:cs typeface="Raleway"/>
                <a:sym typeface="Raleway"/>
              </a:rPr>
              <a:t>   </a:t>
            </a:r>
            <a:r>
              <a:rPr b="1" i="0" lang="lv-LV" sz="2800" u="none" cap="none" strike="noStrike">
                <a:solidFill>
                  <a:srgbClr val="FFFFFF"/>
                </a:solidFill>
                <a:latin typeface="Raleway"/>
                <a:ea typeface="Raleway"/>
                <a:cs typeface="Raleway"/>
                <a:sym typeface="Raleway"/>
              </a:rPr>
              <a:t>Causes and mechanisms of action</a:t>
            </a:r>
            <a:br>
              <a:rPr b="1" i="0" lang="lv-LV" sz="2800" u="none" cap="none" strike="noStrike">
                <a:solidFill>
                  <a:srgbClr val="FFFFFF"/>
                </a:solidFill>
                <a:latin typeface="Raleway"/>
                <a:ea typeface="Raleway"/>
                <a:cs typeface="Raleway"/>
                <a:sym typeface="Raleway"/>
              </a:rPr>
            </a:br>
            <a:endParaRPr b="1" i="0" sz="2800" u="none" cap="none" strike="noStrike">
              <a:solidFill>
                <a:srgbClr val="FFFFFF"/>
              </a:solidFill>
              <a:latin typeface="Raleway"/>
              <a:ea typeface="Raleway"/>
              <a:cs typeface="Raleway"/>
              <a:sym typeface="Raleway"/>
            </a:endParaRPr>
          </a:p>
        </p:txBody>
      </p:sp>
      <p:sp>
        <p:nvSpPr>
          <p:cNvPr id="804" name="Google Shape;804;g2523351e7b7_17_113"/>
          <p:cNvSpPr txBox="1"/>
          <p:nvPr/>
        </p:nvSpPr>
        <p:spPr>
          <a:xfrm>
            <a:off x="794000" y="1602725"/>
            <a:ext cx="4668600" cy="355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lv-LV" sz="1500">
                <a:solidFill>
                  <a:schemeClr val="dk1"/>
                </a:solidFill>
                <a:latin typeface="Raleway"/>
                <a:ea typeface="Raleway"/>
                <a:cs typeface="Raleway"/>
                <a:sym typeface="Raleway"/>
              </a:rPr>
              <a:t>After each round, ask the players to </a:t>
            </a:r>
            <a:r>
              <a:rPr b="1" lang="lv-LV" sz="1500">
                <a:solidFill>
                  <a:schemeClr val="dk1"/>
                </a:solidFill>
                <a:latin typeface="Raleway"/>
                <a:ea typeface="Raleway"/>
                <a:cs typeface="Raleway"/>
                <a:sym typeface="Raleway"/>
              </a:rPr>
              <a:t>identify the causes and mechanisms of workplace bullying</a:t>
            </a:r>
            <a:r>
              <a:rPr lang="lv-LV" sz="1500">
                <a:solidFill>
                  <a:schemeClr val="dk1"/>
                </a:solidFill>
                <a:latin typeface="Raleway"/>
                <a:ea typeface="Raleway"/>
                <a:cs typeface="Raleway"/>
                <a:sym typeface="Raleway"/>
              </a:rPr>
              <a:t> that were present in the problem situation card. </a:t>
            </a:r>
            <a:endParaRPr sz="1500">
              <a:solidFill>
                <a:schemeClr val="dk1"/>
              </a:solidFill>
              <a:latin typeface="Raleway"/>
              <a:ea typeface="Raleway"/>
              <a:cs typeface="Raleway"/>
              <a:sym typeface="Raleway"/>
            </a:endParaRPr>
          </a:p>
          <a:p>
            <a:pPr indent="0" lvl="0" marL="0" rtl="0" algn="l">
              <a:spcBef>
                <a:spcPts val="0"/>
              </a:spcBef>
              <a:spcAft>
                <a:spcPts val="0"/>
              </a:spcAft>
              <a:buNone/>
            </a:pPr>
            <a:r>
              <a:t/>
            </a:r>
            <a:endParaRPr sz="1500">
              <a:solidFill>
                <a:schemeClr val="dk1"/>
              </a:solidFill>
              <a:latin typeface="Raleway"/>
              <a:ea typeface="Raleway"/>
              <a:cs typeface="Raleway"/>
              <a:sym typeface="Raleway"/>
            </a:endParaRPr>
          </a:p>
          <a:p>
            <a:pPr indent="0" lvl="0" marL="0" rtl="0" algn="l">
              <a:spcBef>
                <a:spcPts val="0"/>
              </a:spcBef>
              <a:spcAft>
                <a:spcPts val="0"/>
              </a:spcAft>
              <a:buNone/>
            </a:pPr>
            <a:r>
              <a:rPr lang="lv-LV" sz="1500">
                <a:solidFill>
                  <a:schemeClr val="dk1"/>
                </a:solidFill>
                <a:latin typeface="Raleway"/>
                <a:ea typeface="Raleway"/>
                <a:cs typeface="Raleway"/>
                <a:sym typeface="Raleway"/>
              </a:rPr>
              <a:t>Encourage them </a:t>
            </a:r>
            <a:r>
              <a:rPr b="1" lang="lv-LV" sz="1500">
                <a:solidFill>
                  <a:schemeClr val="dk1"/>
                </a:solidFill>
                <a:latin typeface="Raleway"/>
                <a:ea typeface="Raleway"/>
                <a:cs typeface="Raleway"/>
                <a:sym typeface="Raleway"/>
              </a:rPr>
              <a:t>to identify patterns and common themes</a:t>
            </a:r>
            <a:r>
              <a:rPr lang="lv-LV" sz="1500">
                <a:solidFill>
                  <a:schemeClr val="dk1"/>
                </a:solidFill>
                <a:latin typeface="Raleway"/>
                <a:ea typeface="Raleway"/>
                <a:cs typeface="Raleway"/>
                <a:sym typeface="Raleway"/>
              </a:rPr>
              <a:t>, and to discuss </a:t>
            </a:r>
            <a:br>
              <a:rPr lang="lv-LV" sz="1500">
                <a:solidFill>
                  <a:schemeClr val="dk1"/>
                </a:solidFill>
                <a:latin typeface="Raleway"/>
                <a:ea typeface="Raleway"/>
                <a:cs typeface="Raleway"/>
                <a:sym typeface="Raleway"/>
              </a:rPr>
            </a:br>
            <a:r>
              <a:rPr lang="lv-LV" sz="1500">
                <a:solidFill>
                  <a:schemeClr val="dk1"/>
                </a:solidFill>
                <a:latin typeface="Raleway"/>
                <a:ea typeface="Raleway"/>
                <a:cs typeface="Raleway"/>
                <a:sym typeface="Raleway"/>
              </a:rPr>
              <a:t>how the different solution cards address these causes and mechanisms.</a:t>
            </a:r>
            <a:endParaRPr sz="1500">
              <a:solidFill>
                <a:schemeClr val="dk1"/>
              </a:solidFill>
              <a:latin typeface="Raleway"/>
              <a:ea typeface="Raleway"/>
              <a:cs typeface="Raleway"/>
              <a:sym typeface="Raleway"/>
            </a:endParaRPr>
          </a:p>
          <a:p>
            <a:pPr indent="0" lvl="0" marL="0" rtl="0" algn="l">
              <a:spcBef>
                <a:spcPts val="0"/>
              </a:spcBef>
              <a:spcAft>
                <a:spcPts val="0"/>
              </a:spcAft>
              <a:buNone/>
            </a:pPr>
            <a:r>
              <a:t/>
            </a:r>
            <a:endParaRPr sz="1500">
              <a:solidFill>
                <a:schemeClr val="dk1"/>
              </a:solidFill>
              <a:latin typeface="Raleway"/>
              <a:ea typeface="Raleway"/>
              <a:cs typeface="Raleway"/>
              <a:sym typeface="Raleway"/>
            </a:endParaRPr>
          </a:p>
          <a:p>
            <a:pPr indent="0" lvl="0" marL="0" rtl="0" algn="l">
              <a:lnSpc>
                <a:spcPct val="115000"/>
              </a:lnSpc>
              <a:spcBef>
                <a:spcPts val="0"/>
              </a:spcBef>
              <a:spcAft>
                <a:spcPts val="0"/>
              </a:spcAft>
              <a:buNone/>
            </a:pPr>
            <a:r>
              <a:rPr lang="lv-LV" sz="1500">
                <a:solidFill>
                  <a:schemeClr val="dk1"/>
                </a:solidFill>
                <a:latin typeface="Raleway"/>
                <a:ea typeface="Raleway"/>
                <a:cs typeface="Raleway"/>
                <a:sym typeface="Raleway"/>
              </a:rPr>
              <a:t>As the game progresses, use the problem situation cards </a:t>
            </a:r>
            <a:r>
              <a:rPr b="1" lang="lv-LV" sz="1500">
                <a:solidFill>
                  <a:schemeClr val="dk1"/>
                </a:solidFill>
                <a:latin typeface="Raleway"/>
                <a:ea typeface="Raleway"/>
                <a:cs typeface="Raleway"/>
                <a:sym typeface="Raleway"/>
              </a:rPr>
              <a:t>to prompt discussions about specific types of bullying behavior</a:t>
            </a:r>
            <a:r>
              <a:rPr lang="lv-LV" sz="1500">
                <a:solidFill>
                  <a:schemeClr val="dk1"/>
                </a:solidFill>
                <a:latin typeface="Raleway"/>
                <a:ea typeface="Raleway"/>
                <a:cs typeface="Raleway"/>
                <a:sym typeface="Raleway"/>
              </a:rPr>
              <a:t> and the different factors </a:t>
            </a:r>
            <a:br>
              <a:rPr lang="lv-LV" sz="1500">
                <a:solidFill>
                  <a:schemeClr val="dk1"/>
                </a:solidFill>
                <a:latin typeface="Raleway"/>
                <a:ea typeface="Raleway"/>
                <a:cs typeface="Raleway"/>
                <a:sym typeface="Raleway"/>
              </a:rPr>
            </a:br>
            <a:r>
              <a:rPr lang="lv-LV" sz="1500">
                <a:solidFill>
                  <a:schemeClr val="dk1"/>
                </a:solidFill>
                <a:latin typeface="Raleway"/>
                <a:ea typeface="Raleway"/>
                <a:cs typeface="Raleway"/>
                <a:sym typeface="Raleway"/>
              </a:rPr>
              <a:t>that contribute to them.</a:t>
            </a:r>
            <a:endParaRPr sz="1500">
              <a:solidFill>
                <a:schemeClr val="dk1"/>
              </a:solidFill>
              <a:latin typeface="Raleway"/>
              <a:ea typeface="Raleway"/>
              <a:cs typeface="Raleway"/>
              <a:sym typeface="Raleway"/>
            </a:endParaRPr>
          </a:p>
          <a:p>
            <a:pPr indent="0" lvl="0" marL="0" rtl="0" algn="l">
              <a:spcBef>
                <a:spcPts val="0"/>
              </a:spcBef>
              <a:spcAft>
                <a:spcPts val="0"/>
              </a:spcAft>
              <a:buNone/>
            </a:pPr>
            <a:r>
              <a:t/>
            </a:r>
            <a:endParaRPr sz="1500">
              <a:solidFill>
                <a:schemeClr val="dk1"/>
              </a:solidFill>
              <a:latin typeface="Raleway"/>
              <a:ea typeface="Raleway"/>
              <a:cs typeface="Raleway"/>
              <a:sym typeface="Raleway"/>
            </a:endParaRPr>
          </a:p>
        </p:txBody>
      </p:sp>
      <p:sp>
        <p:nvSpPr>
          <p:cNvPr id="805" name="Google Shape;805;g2523351e7b7_17_113"/>
          <p:cNvSpPr txBox="1"/>
          <p:nvPr/>
        </p:nvSpPr>
        <p:spPr>
          <a:xfrm>
            <a:off x="794000" y="1104000"/>
            <a:ext cx="3682200" cy="585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lv-LV" sz="2600">
                <a:solidFill>
                  <a:srgbClr val="6689BA"/>
                </a:solidFill>
                <a:latin typeface="Raleway"/>
                <a:ea typeface="Raleway"/>
                <a:cs typeface="Raleway"/>
                <a:sym typeface="Raleway"/>
              </a:rPr>
              <a:t>Playing and closing</a:t>
            </a:r>
            <a:endParaRPr b="1" sz="2600">
              <a:solidFill>
                <a:srgbClr val="6689BA"/>
              </a:solidFill>
              <a:latin typeface="Raleway"/>
              <a:ea typeface="Raleway"/>
              <a:cs typeface="Raleway"/>
              <a:sym typeface="Raleway"/>
            </a:endParaRPr>
          </a:p>
        </p:txBody>
      </p:sp>
      <p:sp>
        <p:nvSpPr>
          <p:cNvPr id="806" name="Google Shape;806;g2523351e7b7_17_113"/>
          <p:cNvSpPr/>
          <p:nvPr/>
        </p:nvSpPr>
        <p:spPr>
          <a:xfrm>
            <a:off x="6294244" y="2819592"/>
            <a:ext cx="1933500" cy="1583100"/>
          </a:xfrm>
          <a:prstGeom prst="wedgeEllipseCallout">
            <a:avLst>
              <a:gd fmla="val -34446" name="adj1"/>
              <a:gd fmla="val 55960" name="adj2"/>
            </a:avLst>
          </a:prstGeom>
          <a:solidFill>
            <a:srgbClr val="6689BA">
              <a:alpha val="25790"/>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g2523351e7b7_17_113"/>
          <p:cNvSpPr/>
          <p:nvPr/>
        </p:nvSpPr>
        <p:spPr>
          <a:xfrm>
            <a:off x="5967793" y="1812025"/>
            <a:ext cx="1361100" cy="1207200"/>
          </a:xfrm>
          <a:prstGeom prst="wedgeEllipseCallout">
            <a:avLst>
              <a:gd fmla="val 37986" name="adj1"/>
              <a:gd fmla="val 54670" name="adj2"/>
            </a:avLst>
          </a:prstGeom>
          <a:solidFill>
            <a:srgbClr val="6689BA">
              <a:alpha val="47170"/>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g2523351e7b7_17_113"/>
          <p:cNvSpPr/>
          <p:nvPr/>
        </p:nvSpPr>
        <p:spPr>
          <a:xfrm>
            <a:off x="5920400" y="1868354"/>
            <a:ext cx="1361100" cy="1207200"/>
          </a:xfrm>
          <a:prstGeom prst="wedgeEllipseCallout">
            <a:avLst>
              <a:gd fmla="val 37986" name="adj1"/>
              <a:gd fmla="val 5467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g2523351e7b7_17_113"/>
          <p:cNvSpPr/>
          <p:nvPr/>
        </p:nvSpPr>
        <p:spPr>
          <a:xfrm rot="426282">
            <a:off x="6294198" y="2782421"/>
            <a:ext cx="1889508" cy="1583266"/>
          </a:xfrm>
          <a:prstGeom prst="wedgeEllipseCallout">
            <a:avLst>
              <a:gd fmla="val -34446" name="adj1"/>
              <a:gd fmla="val 5596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10" name="Google Shape;810;g2523351e7b7_17_113"/>
          <p:cNvPicPr preferRelativeResize="0"/>
          <p:nvPr/>
        </p:nvPicPr>
        <p:blipFill rotWithShape="1">
          <a:blip r:embed="rId4">
            <a:alphaModFix/>
          </a:blip>
          <a:srcRect b="0" l="0" r="35852" t="0"/>
          <a:stretch/>
        </p:blipFill>
        <p:spPr>
          <a:xfrm>
            <a:off x="6857325" y="3208050"/>
            <a:ext cx="2286675" cy="1474850"/>
          </a:xfrm>
          <a:prstGeom prst="rect">
            <a:avLst/>
          </a:prstGeom>
          <a:noFill/>
          <a:ln>
            <a:noFill/>
          </a:ln>
        </p:spPr>
      </p:pic>
      <p:grpSp>
        <p:nvGrpSpPr>
          <p:cNvPr id="811" name="Google Shape;811;g2523351e7b7_17_113"/>
          <p:cNvGrpSpPr/>
          <p:nvPr/>
        </p:nvGrpSpPr>
        <p:grpSpPr>
          <a:xfrm>
            <a:off x="534501" y="2637201"/>
            <a:ext cx="290375" cy="321600"/>
            <a:chOff x="534501" y="3018201"/>
            <a:chExt cx="290375" cy="321600"/>
          </a:xfrm>
        </p:grpSpPr>
        <p:sp>
          <p:nvSpPr>
            <p:cNvPr id="812" name="Google Shape;812;g2523351e7b7_17_113"/>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g2523351e7b7_17_113"/>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17" name="Shape 817"/>
        <p:cNvGrpSpPr/>
        <p:nvPr/>
      </p:nvGrpSpPr>
      <p:grpSpPr>
        <a:xfrm>
          <a:off x="0" y="0"/>
          <a:ext cx="0" cy="0"/>
          <a:chOff x="0" y="0"/>
          <a:chExt cx="0" cy="0"/>
        </a:xfrm>
      </p:grpSpPr>
      <p:pic>
        <p:nvPicPr>
          <p:cNvPr id="818" name="Google Shape;818;g2523351e7b7_17_128"/>
          <p:cNvPicPr preferRelativeResize="0"/>
          <p:nvPr/>
        </p:nvPicPr>
        <p:blipFill rotWithShape="1">
          <a:blip r:embed="rId3">
            <a:alphaModFix/>
          </a:blip>
          <a:srcRect b="0" l="0" r="0" t="0"/>
          <a:stretch/>
        </p:blipFill>
        <p:spPr>
          <a:xfrm>
            <a:off x="0" y="-3850"/>
            <a:ext cx="9144001" cy="1094900"/>
          </a:xfrm>
          <a:prstGeom prst="rect">
            <a:avLst/>
          </a:prstGeom>
          <a:noFill/>
          <a:ln>
            <a:noFill/>
          </a:ln>
        </p:spPr>
      </p:pic>
      <p:sp>
        <p:nvSpPr>
          <p:cNvPr id="819" name="Google Shape;819;g2523351e7b7_17_128"/>
          <p:cNvSpPr txBox="1"/>
          <p:nvPr/>
        </p:nvSpPr>
        <p:spPr>
          <a:xfrm>
            <a:off x="489175" y="230300"/>
            <a:ext cx="7752300" cy="7143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None/>
            </a:pPr>
            <a:r>
              <a:rPr b="1" i="0" lang="lv-LV" sz="2500" u="none" cap="none" strike="noStrike">
                <a:solidFill>
                  <a:srgbClr val="2B3E85"/>
                </a:solidFill>
                <a:latin typeface="Raleway"/>
                <a:ea typeface="Raleway"/>
                <a:cs typeface="Raleway"/>
                <a:sym typeface="Raleway"/>
              </a:rPr>
              <a:t>1. Module</a:t>
            </a:r>
            <a:br>
              <a:rPr b="1" lang="lv-LV" sz="2800">
                <a:solidFill>
                  <a:srgbClr val="FFFFFF"/>
                </a:solidFill>
                <a:latin typeface="Raleway"/>
                <a:ea typeface="Raleway"/>
                <a:cs typeface="Raleway"/>
                <a:sym typeface="Raleway"/>
              </a:rPr>
            </a:br>
            <a:r>
              <a:rPr b="1" lang="lv-LV" sz="2800">
                <a:solidFill>
                  <a:srgbClr val="FFFFFF"/>
                </a:solidFill>
                <a:latin typeface="Raleway"/>
                <a:ea typeface="Raleway"/>
                <a:cs typeface="Raleway"/>
                <a:sym typeface="Raleway"/>
              </a:rPr>
              <a:t>   </a:t>
            </a:r>
            <a:r>
              <a:rPr b="1" i="0" lang="lv-LV" sz="2800" u="none" cap="none" strike="noStrike">
                <a:solidFill>
                  <a:srgbClr val="FFFFFF"/>
                </a:solidFill>
                <a:latin typeface="Raleway"/>
                <a:ea typeface="Raleway"/>
                <a:cs typeface="Raleway"/>
                <a:sym typeface="Raleway"/>
              </a:rPr>
              <a:t>Causes and mechanisms of action</a:t>
            </a:r>
            <a:br>
              <a:rPr b="1" i="0" lang="lv-LV" sz="2800" u="none" cap="none" strike="noStrike">
                <a:solidFill>
                  <a:srgbClr val="FFFFFF"/>
                </a:solidFill>
                <a:latin typeface="Raleway"/>
                <a:ea typeface="Raleway"/>
                <a:cs typeface="Raleway"/>
                <a:sym typeface="Raleway"/>
              </a:rPr>
            </a:br>
            <a:endParaRPr b="1" i="0" sz="2800" u="none" cap="none" strike="noStrike">
              <a:solidFill>
                <a:srgbClr val="FFFFFF"/>
              </a:solidFill>
              <a:latin typeface="Raleway"/>
              <a:ea typeface="Raleway"/>
              <a:cs typeface="Raleway"/>
              <a:sym typeface="Raleway"/>
            </a:endParaRPr>
          </a:p>
        </p:txBody>
      </p:sp>
      <p:sp>
        <p:nvSpPr>
          <p:cNvPr id="820" name="Google Shape;820;g2523351e7b7_17_128"/>
          <p:cNvSpPr txBox="1"/>
          <p:nvPr/>
        </p:nvSpPr>
        <p:spPr>
          <a:xfrm>
            <a:off x="717800" y="1902088"/>
            <a:ext cx="3755400" cy="30246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900"/>
              </a:spcBef>
              <a:spcAft>
                <a:spcPts val="0"/>
              </a:spcAft>
              <a:buNone/>
            </a:pPr>
            <a:r>
              <a:rPr lang="lv-LV" sz="1500">
                <a:solidFill>
                  <a:schemeClr val="dk1"/>
                </a:solidFill>
                <a:latin typeface="Raleway"/>
                <a:ea typeface="Raleway"/>
                <a:cs typeface="Raleway"/>
                <a:sym typeface="Raleway"/>
              </a:rPr>
              <a:t>What were your main takeaways </a:t>
            </a:r>
            <a:br>
              <a:rPr lang="lv-LV" sz="1500">
                <a:solidFill>
                  <a:schemeClr val="dk1"/>
                </a:solidFill>
                <a:latin typeface="Raleway"/>
                <a:ea typeface="Raleway"/>
                <a:cs typeface="Raleway"/>
                <a:sym typeface="Raleway"/>
              </a:rPr>
            </a:br>
            <a:r>
              <a:rPr lang="lv-LV" sz="1500">
                <a:solidFill>
                  <a:schemeClr val="dk1"/>
                </a:solidFill>
                <a:latin typeface="Raleway"/>
                <a:ea typeface="Raleway"/>
                <a:cs typeface="Raleway"/>
                <a:sym typeface="Raleway"/>
              </a:rPr>
              <a:t>from the game?</a:t>
            </a:r>
            <a:endParaRPr sz="1500">
              <a:solidFill>
                <a:schemeClr val="dk1"/>
              </a:solidFill>
              <a:latin typeface="Raleway"/>
              <a:ea typeface="Raleway"/>
              <a:cs typeface="Raleway"/>
              <a:sym typeface="Raleway"/>
            </a:endParaRPr>
          </a:p>
          <a:p>
            <a:pPr indent="0" lvl="0" marL="0" rtl="0" algn="l">
              <a:lnSpc>
                <a:spcPct val="90000"/>
              </a:lnSpc>
              <a:spcBef>
                <a:spcPts val="900"/>
              </a:spcBef>
              <a:spcAft>
                <a:spcPts val="0"/>
              </a:spcAft>
              <a:buNone/>
            </a:pPr>
            <a:r>
              <a:rPr lang="lv-LV" sz="1500">
                <a:solidFill>
                  <a:schemeClr val="dk1"/>
                </a:solidFill>
                <a:latin typeface="Raleway"/>
                <a:ea typeface="Raleway"/>
                <a:cs typeface="Raleway"/>
                <a:sym typeface="Raleway"/>
              </a:rPr>
              <a:t>How did the game change </a:t>
            </a:r>
            <a:br>
              <a:rPr lang="lv-LV" sz="1500">
                <a:solidFill>
                  <a:schemeClr val="dk1"/>
                </a:solidFill>
                <a:latin typeface="Raleway"/>
                <a:ea typeface="Raleway"/>
                <a:cs typeface="Raleway"/>
                <a:sym typeface="Raleway"/>
              </a:rPr>
            </a:br>
            <a:r>
              <a:rPr lang="lv-LV" sz="1500">
                <a:solidFill>
                  <a:schemeClr val="dk1"/>
                </a:solidFill>
                <a:latin typeface="Raleway"/>
                <a:ea typeface="Raleway"/>
                <a:cs typeface="Raleway"/>
                <a:sym typeface="Raleway"/>
              </a:rPr>
              <a:t>your understanding of workplace bullying and its causes?</a:t>
            </a:r>
            <a:endParaRPr sz="1500">
              <a:solidFill>
                <a:schemeClr val="dk1"/>
              </a:solidFill>
              <a:latin typeface="Raleway"/>
              <a:ea typeface="Raleway"/>
              <a:cs typeface="Raleway"/>
              <a:sym typeface="Raleway"/>
            </a:endParaRPr>
          </a:p>
          <a:p>
            <a:pPr indent="0" lvl="0" marL="0" rtl="0" algn="l">
              <a:lnSpc>
                <a:spcPct val="90000"/>
              </a:lnSpc>
              <a:spcBef>
                <a:spcPts val="900"/>
              </a:spcBef>
              <a:spcAft>
                <a:spcPts val="0"/>
              </a:spcAft>
              <a:buNone/>
            </a:pPr>
            <a:r>
              <a:rPr lang="lv-LV" sz="1500">
                <a:solidFill>
                  <a:schemeClr val="dk1"/>
                </a:solidFill>
                <a:latin typeface="Raleway"/>
                <a:ea typeface="Raleway"/>
                <a:cs typeface="Raleway"/>
                <a:sym typeface="Raleway"/>
              </a:rPr>
              <a:t>How did the game prompt you to think differently about workplace bullying prevention and management strategies?</a:t>
            </a:r>
            <a:endParaRPr sz="1500">
              <a:solidFill>
                <a:schemeClr val="dk1"/>
              </a:solidFill>
              <a:latin typeface="Raleway"/>
              <a:ea typeface="Raleway"/>
              <a:cs typeface="Raleway"/>
              <a:sym typeface="Raleway"/>
            </a:endParaRPr>
          </a:p>
          <a:p>
            <a:pPr indent="0" lvl="0" marL="0" rtl="0" algn="l">
              <a:lnSpc>
                <a:spcPct val="90000"/>
              </a:lnSpc>
              <a:spcBef>
                <a:spcPts val="900"/>
              </a:spcBef>
              <a:spcAft>
                <a:spcPts val="0"/>
              </a:spcAft>
              <a:buNone/>
            </a:pPr>
            <a:r>
              <a:rPr lang="lv-LV" sz="1500">
                <a:solidFill>
                  <a:schemeClr val="dk1"/>
                </a:solidFill>
                <a:latin typeface="Raleway"/>
                <a:ea typeface="Raleway"/>
                <a:cs typeface="Raleway"/>
                <a:sym typeface="Raleway"/>
              </a:rPr>
              <a:t>Were there any moments in the game that particularly resonated with you </a:t>
            </a:r>
            <a:br>
              <a:rPr lang="lv-LV" sz="1500">
                <a:solidFill>
                  <a:schemeClr val="dk1"/>
                </a:solidFill>
                <a:latin typeface="Raleway"/>
                <a:ea typeface="Raleway"/>
                <a:cs typeface="Raleway"/>
                <a:sym typeface="Raleway"/>
              </a:rPr>
            </a:br>
            <a:r>
              <a:rPr lang="lv-LV" sz="1500">
                <a:solidFill>
                  <a:schemeClr val="dk1"/>
                </a:solidFill>
                <a:latin typeface="Raleway"/>
                <a:ea typeface="Raleway"/>
                <a:cs typeface="Raleway"/>
                <a:sym typeface="Raleway"/>
              </a:rPr>
              <a:t>or changed your perspective on workplace bullying?</a:t>
            </a:r>
            <a:endParaRPr sz="1500">
              <a:solidFill>
                <a:schemeClr val="dk1"/>
              </a:solidFill>
              <a:latin typeface="Raleway"/>
              <a:ea typeface="Raleway"/>
              <a:cs typeface="Raleway"/>
              <a:sym typeface="Raleway"/>
            </a:endParaRPr>
          </a:p>
        </p:txBody>
      </p:sp>
      <p:pic>
        <p:nvPicPr>
          <p:cNvPr id="821" name="Google Shape;821;g2523351e7b7_17_128"/>
          <p:cNvPicPr preferRelativeResize="0"/>
          <p:nvPr/>
        </p:nvPicPr>
        <p:blipFill rotWithShape="1">
          <a:blip r:embed="rId4">
            <a:alphaModFix/>
          </a:blip>
          <a:srcRect b="0" l="16443" r="0" t="34106"/>
          <a:stretch/>
        </p:blipFill>
        <p:spPr>
          <a:xfrm>
            <a:off x="6236933" y="-3850"/>
            <a:ext cx="2907066" cy="948550"/>
          </a:xfrm>
          <a:prstGeom prst="rect">
            <a:avLst/>
          </a:prstGeom>
          <a:noFill/>
          <a:ln>
            <a:noFill/>
          </a:ln>
        </p:spPr>
      </p:pic>
      <p:sp>
        <p:nvSpPr>
          <p:cNvPr id="822" name="Google Shape;822;g2523351e7b7_17_128"/>
          <p:cNvSpPr txBox="1"/>
          <p:nvPr/>
        </p:nvSpPr>
        <p:spPr>
          <a:xfrm>
            <a:off x="717800" y="1303375"/>
            <a:ext cx="3755400" cy="538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lv-LV" sz="2300">
                <a:solidFill>
                  <a:srgbClr val="6689BA"/>
                </a:solidFill>
                <a:latin typeface="Raleway"/>
                <a:ea typeface="Raleway"/>
                <a:cs typeface="Raleway"/>
                <a:sym typeface="Raleway"/>
              </a:rPr>
              <a:t>Questions after the game</a:t>
            </a:r>
            <a:endParaRPr b="1" sz="2300">
              <a:solidFill>
                <a:srgbClr val="6689BA"/>
              </a:solidFill>
            </a:endParaRPr>
          </a:p>
        </p:txBody>
      </p:sp>
      <p:sp>
        <p:nvSpPr>
          <p:cNvPr id="823" name="Google Shape;823;g2523351e7b7_17_128"/>
          <p:cNvSpPr txBox="1"/>
          <p:nvPr/>
        </p:nvSpPr>
        <p:spPr>
          <a:xfrm>
            <a:off x="5093425" y="1254225"/>
            <a:ext cx="3657900" cy="36480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900"/>
              </a:spcBef>
              <a:spcAft>
                <a:spcPts val="0"/>
              </a:spcAft>
              <a:buNone/>
            </a:pPr>
            <a:r>
              <a:rPr lang="lv-LV" sz="1500">
                <a:solidFill>
                  <a:schemeClr val="dk1"/>
                </a:solidFill>
                <a:latin typeface="Raleway"/>
                <a:ea typeface="Raleway"/>
                <a:cs typeface="Raleway"/>
                <a:sym typeface="Raleway"/>
              </a:rPr>
              <a:t>Have you identified any areas where you could improve your own behavior or communication style in relation </a:t>
            </a:r>
            <a:br>
              <a:rPr lang="lv-LV" sz="1500">
                <a:solidFill>
                  <a:schemeClr val="dk1"/>
                </a:solidFill>
                <a:latin typeface="Raleway"/>
                <a:ea typeface="Raleway"/>
                <a:cs typeface="Raleway"/>
                <a:sym typeface="Raleway"/>
              </a:rPr>
            </a:br>
            <a:r>
              <a:rPr lang="lv-LV" sz="1500">
                <a:solidFill>
                  <a:schemeClr val="dk1"/>
                </a:solidFill>
                <a:latin typeface="Raleway"/>
                <a:ea typeface="Raleway"/>
                <a:cs typeface="Raleway"/>
                <a:sym typeface="Raleway"/>
              </a:rPr>
              <a:t>to workplace bullying prevention </a:t>
            </a:r>
            <a:br>
              <a:rPr lang="lv-LV" sz="1500">
                <a:solidFill>
                  <a:schemeClr val="dk1"/>
                </a:solidFill>
                <a:latin typeface="Raleway"/>
                <a:ea typeface="Raleway"/>
                <a:cs typeface="Raleway"/>
                <a:sym typeface="Raleway"/>
              </a:rPr>
            </a:br>
            <a:r>
              <a:rPr lang="lv-LV" sz="1500">
                <a:solidFill>
                  <a:schemeClr val="dk1"/>
                </a:solidFill>
                <a:latin typeface="Raleway"/>
                <a:ea typeface="Raleway"/>
                <a:cs typeface="Raleway"/>
                <a:sym typeface="Raleway"/>
              </a:rPr>
              <a:t>and management?</a:t>
            </a:r>
            <a:endParaRPr sz="1500">
              <a:solidFill>
                <a:schemeClr val="dk1"/>
              </a:solidFill>
              <a:latin typeface="Raleway"/>
              <a:ea typeface="Raleway"/>
              <a:cs typeface="Raleway"/>
              <a:sym typeface="Raleway"/>
            </a:endParaRPr>
          </a:p>
          <a:p>
            <a:pPr indent="0" lvl="0" marL="0" rtl="0" algn="l">
              <a:lnSpc>
                <a:spcPct val="90000"/>
              </a:lnSpc>
              <a:spcBef>
                <a:spcPts val="900"/>
              </a:spcBef>
              <a:spcAft>
                <a:spcPts val="0"/>
              </a:spcAft>
              <a:buNone/>
            </a:pPr>
            <a:r>
              <a:rPr lang="lv-LV" sz="1500">
                <a:solidFill>
                  <a:schemeClr val="dk1"/>
                </a:solidFill>
                <a:latin typeface="Raleway"/>
                <a:ea typeface="Raleway"/>
                <a:cs typeface="Raleway"/>
                <a:sym typeface="Raleway"/>
              </a:rPr>
              <a:t>Did playing the game encourage you to speak up more about workplace bullying, either as a witness </a:t>
            </a:r>
            <a:br>
              <a:rPr lang="lv-LV" sz="1500">
                <a:solidFill>
                  <a:schemeClr val="dk1"/>
                </a:solidFill>
                <a:latin typeface="Raleway"/>
                <a:ea typeface="Raleway"/>
                <a:cs typeface="Raleway"/>
                <a:sym typeface="Raleway"/>
              </a:rPr>
            </a:br>
            <a:r>
              <a:rPr lang="lv-LV" sz="1500">
                <a:solidFill>
                  <a:schemeClr val="dk1"/>
                </a:solidFill>
                <a:latin typeface="Raleway"/>
                <a:ea typeface="Raleway"/>
                <a:cs typeface="Raleway"/>
                <a:sym typeface="Raleway"/>
              </a:rPr>
              <a:t>or as a victim?</a:t>
            </a:r>
            <a:endParaRPr sz="1500">
              <a:solidFill>
                <a:schemeClr val="dk1"/>
              </a:solidFill>
              <a:latin typeface="Raleway"/>
              <a:ea typeface="Raleway"/>
              <a:cs typeface="Raleway"/>
              <a:sym typeface="Raleway"/>
            </a:endParaRPr>
          </a:p>
          <a:p>
            <a:pPr indent="0" lvl="0" marL="0" rtl="0" algn="l">
              <a:lnSpc>
                <a:spcPct val="90000"/>
              </a:lnSpc>
              <a:spcBef>
                <a:spcPts val="900"/>
              </a:spcBef>
              <a:spcAft>
                <a:spcPts val="0"/>
              </a:spcAft>
              <a:buNone/>
            </a:pPr>
            <a:r>
              <a:rPr lang="lv-LV" sz="1500">
                <a:solidFill>
                  <a:schemeClr val="dk1"/>
                </a:solidFill>
                <a:latin typeface="Raleway"/>
                <a:ea typeface="Raleway"/>
                <a:cs typeface="Raleway"/>
                <a:sym typeface="Raleway"/>
              </a:rPr>
              <a:t>Have you identified any specific steps or actions you can take to help prevent or address workplace bullying?</a:t>
            </a:r>
            <a:endParaRPr sz="1500">
              <a:solidFill>
                <a:schemeClr val="dk1"/>
              </a:solidFill>
              <a:latin typeface="Raleway"/>
              <a:ea typeface="Raleway"/>
              <a:cs typeface="Raleway"/>
              <a:sym typeface="Raleway"/>
            </a:endParaRPr>
          </a:p>
          <a:p>
            <a:pPr indent="0" lvl="0" marL="0" rtl="0" algn="l">
              <a:lnSpc>
                <a:spcPct val="90000"/>
              </a:lnSpc>
              <a:spcBef>
                <a:spcPts val="900"/>
              </a:spcBef>
              <a:spcAft>
                <a:spcPts val="0"/>
              </a:spcAft>
              <a:buNone/>
            </a:pPr>
            <a:r>
              <a:rPr lang="lv-LV" sz="1500">
                <a:solidFill>
                  <a:schemeClr val="dk1"/>
                </a:solidFill>
                <a:latin typeface="Raleway"/>
                <a:ea typeface="Raleway"/>
                <a:cs typeface="Raleway"/>
                <a:sym typeface="Raleway"/>
              </a:rPr>
              <a:t>Did the game inspire you to continue learning about workplace bullying prevention and management?</a:t>
            </a:r>
            <a:endParaRPr sz="1500">
              <a:solidFill>
                <a:schemeClr val="dk1"/>
              </a:solidFill>
              <a:latin typeface="Raleway"/>
              <a:ea typeface="Raleway"/>
              <a:cs typeface="Raleway"/>
              <a:sym typeface="Raleway"/>
            </a:endParaRPr>
          </a:p>
        </p:txBody>
      </p:sp>
      <p:grpSp>
        <p:nvGrpSpPr>
          <p:cNvPr id="824" name="Google Shape;824;g2523351e7b7_17_128"/>
          <p:cNvGrpSpPr/>
          <p:nvPr/>
        </p:nvGrpSpPr>
        <p:grpSpPr>
          <a:xfrm>
            <a:off x="427426" y="1991938"/>
            <a:ext cx="290375" cy="321600"/>
            <a:chOff x="534501" y="3018201"/>
            <a:chExt cx="290375" cy="321600"/>
          </a:xfrm>
        </p:grpSpPr>
        <p:sp>
          <p:nvSpPr>
            <p:cNvPr id="825" name="Google Shape;825;g2523351e7b7_17_128"/>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g2523351e7b7_17_128"/>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27" name="Google Shape;827;g2523351e7b7_17_128"/>
          <p:cNvGrpSpPr/>
          <p:nvPr/>
        </p:nvGrpSpPr>
        <p:grpSpPr>
          <a:xfrm>
            <a:off x="427426" y="2470263"/>
            <a:ext cx="290375" cy="321600"/>
            <a:chOff x="534501" y="3018201"/>
            <a:chExt cx="290375" cy="321600"/>
          </a:xfrm>
        </p:grpSpPr>
        <p:sp>
          <p:nvSpPr>
            <p:cNvPr id="828" name="Google Shape;828;g2523351e7b7_17_128"/>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g2523351e7b7_17_128"/>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30" name="Google Shape;830;g2523351e7b7_17_128"/>
          <p:cNvGrpSpPr/>
          <p:nvPr/>
        </p:nvGrpSpPr>
        <p:grpSpPr>
          <a:xfrm>
            <a:off x="427426" y="3213738"/>
            <a:ext cx="290375" cy="321600"/>
            <a:chOff x="534501" y="3018201"/>
            <a:chExt cx="290375" cy="321600"/>
          </a:xfrm>
        </p:grpSpPr>
        <p:sp>
          <p:nvSpPr>
            <p:cNvPr id="831" name="Google Shape;831;g2523351e7b7_17_128"/>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g2523351e7b7_17_128"/>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33" name="Google Shape;833;g2523351e7b7_17_128"/>
          <p:cNvGrpSpPr/>
          <p:nvPr/>
        </p:nvGrpSpPr>
        <p:grpSpPr>
          <a:xfrm>
            <a:off x="427426" y="3957213"/>
            <a:ext cx="290375" cy="321600"/>
            <a:chOff x="534501" y="3018201"/>
            <a:chExt cx="290375" cy="321600"/>
          </a:xfrm>
        </p:grpSpPr>
        <p:sp>
          <p:nvSpPr>
            <p:cNvPr id="834" name="Google Shape;834;g2523351e7b7_17_128"/>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g2523351e7b7_17_128"/>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36" name="Google Shape;836;g2523351e7b7_17_128"/>
          <p:cNvGrpSpPr/>
          <p:nvPr/>
        </p:nvGrpSpPr>
        <p:grpSpPr>
          <a:xfrm>
            <a:off x="4803051" y="1368051"/>
            <a:ext cx="290375" cy="321600"/>
            <a:chOff x="534501" y="3018201"/>
            <a:chExt cx="290375" cy="321600"/>
          </a:xfrm>
        </p:grpSpPr>
        <p:sp>
          <p:nvSpPr>
            <p:cNvPr id="837" name="Google Shape;837;g2523351e7b7_17_128"/>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g2523351e7b7_17_128"/>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39" name="Google Shape;839;g2523351e7b7_17_128"/>
          <p:cNvGrpSpPr/>
          <p:nvPr/>
        </p:nvGrpSpPr>
        <p:grpSpPr>
          <a:xfrm>
            <a:off x="4803051" y="2487151"/>
            <a:ext cx="290375" cy="321600"/>
            <a:chOff x="534501" y="3018201"/>
            <a:chExt cx="290375" cy="321600"/>
          </a:xfrm>
        </p:grpSpPr>
        <p:sp>
          <p:nvSpPr>
            <p:cNvPr id="840" name="Google Shape;840;g2523351e7b7_17_128"/>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g2523351e7b7_17_128"/>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42" name="Google Shape;842;g2523351e7b7_17_128"/>
          <p:cNvGrpSpPr/>
          <p:nvPr/>
        </p:nvGrpSpPr>
        <p:grpSpPr>
          <a:xfrm>
            <a:off x="4803051" y="3421451"/>
            <a:ext cx="290375" cy="321600"/>
            <a:chOff x="534501" y="3018201"/>
            <a:chExt cx="290375" cy="321600"/>
          </a:xfrm>
        </p:grpSpPr>
        <p:sp>
          <p:nvSpPr>
            <p:cNvPr id="843" name="Google Shape;843;g2523351e7b7_17_128"/>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g2523351e7b7_17_128"/>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45" name="Google Shape;845;g2523351e7b7_17_128"/>
          <p:cNvGrpSpPr/>
          <p:nvPr/>
        </p:nvGrpSpPr>
        <p:grpSpPr>
          <a:xfrm>
            <a:off x="4803051" y="4122601"/>
            <a:ext cx="290375" cy="321600"/>
            <a:chOff x="534501" y="3018201"/>
            <a:chExt cx="290375" cy="321600"/>
          </a:xfrm>
        </p:grpSpPr>
        <p:sp>
          <p:nvSpPr>
            <p:cNvPr id="846" name="Google Shape;846;g2523351e7b7_17_128"/>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g2523351e7b7_17_128"/>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51" name="Shape 851"/>
        <p:cNvGrpSpPr/>
        <p:nvPr/>
      </p:nvGrpSpPr>
      <p:grpSpPr>
        <a:xfrm>
          <a:off x="0" y="0"/>
          <a:ext cx="0" cy="0"/>
          <a:chOff x="0" y="0"/>
          <a:chExt cx="0" cy="0"/>
        </a:xfrm>
      </p:grpSpPr>
      <p:pic>
        <p:nvPicPr>
          <p:cNvPr id="852" name="Google Shape;852;g2523351e7b7_17_161"/>
          <p:cNvPicPr preferRelativeResize="0"/>
          <p:nvPr/>
        </p:nvPicPr>
        <p:blipFill rotWithShape="1">
          <a:blip r:embed="rId3">
            <a:alphaModFix/>
          </a:blip>
          <a:srcRect b="0" l="0" r="0" t="0"/>
          <a:stretch/>
        </p:blipFill>
        <p:spPr>
          <a:xfrm>
            <a:off x="0" y="-3850"/>
            <a:ext cx="9144001" cy="1094900"/>
          </a:xfrm>
          <a:prstGeom prst="rect">
            <a:avLst/>
          </a:prstGeom>
          <a:noFill/>
          <a:ln>
            <a:noFill/>
          </a:ln>
        </p:spPr>
      </p:pic>
      <p:sp>
        <p:nvSpPr>
          <p:cNvPr id="853" name="Google Shape;853;g2523351e7b7_17_161"/>
          <p:cNvSpPr txBox="1"/>
          <p:nvPr/>
        </p:nvSpPr>
        <p:spPr>
          <a:xfrm>
            <a:off x="489175" y="228600"/>
            <a:ext cx="7752300" cy="7923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None/>
            </a:pPr>
            <a:r>
              <a:rPr b="1" i="0" lang="lv-LV" sz="2500" u="none" cap="none" strike="noStrike">
                <a:solidFill>
                  <a:srgbClr val="2B3E85"/>
                </a:solidFill>
                <a:latin typeface="Raleway"/>
                <a:ea typeface="Raleway"/>
                <a:cs typeface="Raleway"/>
                <a:sym typeface="Raleway"/>
              </a:rPr>
              <a:t>1. Module</a:t>
            </a:r>
            <a:br>
              <a:rPr b="1" lang="lv-LV" sz="2800">
                <a:solidFill>
                  <a:srgbClr val="FFFFFF"/>
                </a:solidFill>
                <a:latin typeface="Raleway"/>
                <a:ea typeface="Raleway"/>
                <a:cs typeface="Raleway"/>
                <a:sym typeface="Raleway"/>
              </a:rPr>
            </a:br>
            <a:r>
              <a:rPr b="1" lang="lv-LV" sz="2800">
                <a:solidFill>
                  <a:srgbClr val="FFFFFF"/>
                </a:solidFill>
                <a:latin typeface="Raleway"/>
                <a:ea typeface="Raleway"/>
                <a:cs typeface="Raleway"/>
                <a:sym typeface="Raleway"/>
              </a:rPr>
              <a:t>   </a:t>
            </a:r>
            <a:r>
              <a:rPr b="1" i="0" lang="lv-LV" sz="2800" u="none" cap="none" strike="noStrike">
                <a:solidFill>
                  <a:srgbClr val="FFFFFF"/>
                </a:solidFill>
                <a:latin typeface="Raleway"/>
                <a:ea typeface="Raleway"/>
                <a:cs typeface="Raleway"/>
                <a:sym typeface="Raleway"/>
              </a:rPr>
              <a:t>Causes and mechanisms of action</a:t>
            </a:r>
            <a:br>
              <a:rPr b="1" i="0" lang="lv-LV" sz="2800" u="none" cap="none" strike="noStrike">
                <a:solidFill>
                  <a:srgbClr val="FFFFFF"/>
                </a:solidFill>
                <a:latin typeface="Raleway"/>
                <a:ea typeface="Raleway"/>
                <a:cs typeface="Raleway"/>
                <a:sym typeface="Raleway"/>
              </a:rPr>
            </a:br>
            <a:endParaRPr b="1" i="0" sz="2800" u="none" cap="none" strike="noStrike">
              <a:solidFill>
                <a:srgbClr val="FFFFFF"/>
              </a:solidFill>
              <a:latin typeface="Raleway"/>
              <a:ea typeface="Raleway"/>
              <a:cs typeface="Raleway"/>
              <a:sym typeface="Raleway"/>
            </a:endParaRPr>
          </a:p>
        </p:txBody>
      </p:sp>
      <p:sp>
        <p:nvSpPr>
          <p:cNvPr id="854" name="Google Shape;854;g2523351e7b7_17_161"/>
          <p:cNvSpPr txBox="1"/>
          <p:nvPr/>
        </p:nvSpPr>
        <p:spPr>
          <a:xfrm>
            <a:off x="717800" y="1681975"/>
            <a:ext cx="3755400" cy="34401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900"/>
              </a:spcBef>
              <a:spcAft>
                <a:spcPts val="0"/>
              </a:spcAft>
              <a:buNone/>
            </a:pPr>
            <a:r>
              <a:rPr lang="lv-LV" sz="1500">
                <a:solidFill>
                  <a:schemeClr val="dk1"/>
                </a:solidFill>
                <a:latin typeface="Raleway"/>
                <a:ea typeface="Raleway"/>
                <a:cs typeface="Raleway"/>
                <a:sym typeface="Raleway"/>
              </a:rPr>
              <a:t>Can you share an example from the game where understanding the cause or mechanism of action helped address a challenging situation involving workplace violence?</a:t>
            </a:r>
            <a:endParaRPr sz="1500">
              <a:solidFill>
                <a:schemeClr val="dk1"/>
              </a:solidFill>
              <a:latin typeface="Raleway"/>
              <a:ea typeface="Raleway"/>
              <a:cs typeface="Raleway"/>
              <a:sym typeface="Raleway"/>
            </a:endParaRPr>
          </a:p>
          <a:p>
            <a:pPr indent="0" lvl="0" marL="0" rtl="0" algn="l">
              <a:lnSpc>
                <a:spcPct val="90000"/>
              </a:lnSpc>
              <a:spcBef>
                <a:spcPts val="900"/>
              </a:spcBef>
              <a:spcAft>
                <a:spcPts val="0"/>
              </a:spcAft>
              <a:buNone/>
            </a:pPr>
            <a:r>
              <a:rPr lang="lv-LV" sz="1500">
                <a:solidFill>
                  <a:schemeClr val="dk1"/>
                </a:solidFill>
                <a:latin typeface="Raleway"/>
                <a:ea typeface="Raleway"/>
                <a:cs typeface="Raleway"/>
                <a:sym typeface="Raleway"/>
              </a:rPr>
              <a:t>How do you think the insights gained about these causes and mechanisms can help prevent or reduce the occurrence of workplace violence?</a:t>
            </a:r>
            <a:endParaRPr sz="1500">
              <a:solidFill>
                <a:schemeClr val="dk1"/>
              </a:solidFill>
              <a:latin typeface="Raleway"/>
              <a:ea typeface="Raleway"/>
              <a:cs typeface="Raleway"/>
              <a:sym typeface="Raleway"/>
            </a:endParaRPr>
          </a:p>
          <a:p>
            <a:pPr indent="0" lvl="0" marL="0" rtl="0" algn="l">
              <a:lnSpc>
                <a:spcPct val="90000"/>
              </a:lnSpc>
              <a:spcBef>
                <a:spcPts val="900"/>
              </a:spcBef>
              <a:spcAft>
                <a:spcPts val="0"/>
              </a:spcAft>
              <a:buClr>
                <a:schemeClr val="dk1"/>
              </a:buClr>
              <a:buSzPts val="1100"/>
              <a:buFont typeface="Arial"/>
              <a:buNone/>
            </a:pPr>
            <a:r>
              <a:rPr lang="lv-LV" sz="1500">
                <a:solidFill>
                  <a:schemeClr val="dk1"/>
                </a:solidFill>
                <a:latin typeface="Raleway"/>
                <a:ea typeface="Raleway"/>
                <a:cs typeface="Raleway"/>
                <a:sym typeface="Raleway"/>
              </a:rPr>
              <a:t>Did the game change your perspective on the underlying factors and dynamics that contribute to workplace violence? </a:t>
            </a:r>
            <a:br>
              <a:rPr lang="lv-LV" sz="1500">
                <a:solidFill>
                  <a:schemeClr val="dk1"/>
                </a:solidFill>
                <a:latin typeface="Raleway"/>
                <a:ea typeface="Raleway"/>
                <a:cs typeface="Raleway"/>
                <a:sym typeface="Raleway"/>
              </a:rPr>
            </a:br>
            <a:r>
              <a:rPr lang="lv-LV" sz="1500">
                <a:solidFill>
                  <a:schemeClr val="dk1"/>
                </a:solidFill>
                <a:latin typeface="Raleway"/>
                <a:ea typeface="Raleway"/>
                <a:cs typeface="Raleway"/>
                <a:sym typeface="Raleway"/>
              </a:rPr>
              <a:t>If so, in what ways?</a:t>
            </a:r>
            <a:endParaRPr sz="1500">
              <a:solidFill>
                <a:schemeClr val="dk1"/>
              </a:solidFill>
              <a:latin typeface="Raleway"/>
              <a:ea typeface="Raleway"/>
              <a:cs typeface="Raleway"/>
              <a:sym typeface="Raleway"/>
            </a:endParaRPr>
          </a:p>
          <a:p>
            <a:pPr indent="0" lvl="0" marL="0" rtl="0" algn="l">
              <a:lnSpc>
                <a:spcPct val="90000"/>
              </a:lnSpc>
              <a:spcBef>
                <a:spcPts val="900"/>
              </a:spcBef>
              <a:spcAft>
                <a:spcPts val="0"/>
              </a:spcAft>
              <a:buNone/>
            </a:pPr>
            <a:r>
              <a:t/>
            </a:r>
            <a:endParaRPr sz="1500">
              <a:solidFill>
                <a:schemeClr val="dk1"/>
              </a:solidFill>
              <a:latin typeface="Raleway"/>
              <a:ea typeface="Raleway"/>
              <a:cs typeface="Raleway"/>
              <a:sym typeface="Raleway"/>
            </a:endParaRPr>
          </a:p>
        </p:txBody>
      </p:sp>
      <p:pic>
        <p:nvPicPr>
          <p:cNvPr id="855" name="Google Shape;855;g2523351e7b7_17_161"/>
          <p:cNvPicPr preferRelativeResize="0"/>
          <p:nvPr/>
        </p:nvPicPr>
        <p:blipFill rotWithShape="1">
          <a:blip r:embed="rId4">
            <a:alphaModFix/>
          </a:blip>
          <a:srcRect b="0" l="16443" r="0" t="34106"/>
          <a:stretch/>
        </p:blipFill>
        <p:spPr>
          <a:xfrm>
            <a:off x="6236933" y="-3850"/>
            <a:ext cx="2907066" cy="948550"/>
          </a:xfrm>
          <a:prstGeom prst="rect">
            <a:avLst/>
          </a:prstGeom>
          <a:noFill/>
          <a:ln>
            <a:noFill/>
          </a:ln>
        </p:spPr>
      </p:pic>
      <p:sp>
        <p:nvSpPr>
          <p:cNvPr id="856" name="Google Shape;856;g2523351e7b7_17_161"/>
          <p:cNvSpPr txBox="1"/>
          <p:nvPr/>
        </p:nvSpPr>
        <p:spPr>
          <a:xfrm>
            <a:off x="717800" y="1162038"/>
            <a:ext cx="5912700" cy="538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lv-LV" sz="2300">
                <a:solidFill>
                  <a:srgbClr val="6689BA"/>
                </a:solidFill>
                <a:latin typeface="Raleway"/>
                <a:ea typeface="Raleway"/>
                <a:cs typeface="Raleway"/>
                <a:sym typeface="Raleway"/>
              </a:rPr>
              <a:t>Questions after the game</a:t>
            </a:r>
            <a:endParaRPr b="1" sz="2300">
              <a:solidFill>
                <a:srgbClr val="6689BA"/>
              </a:solidFill>
            </a:endParaRPr>
          </a:p>
        </p:txBody>
      </p:sp>
      <p:sp>
        <p:nvSpPr>
          <p:cNvPr id="857" name="Google Shape;857;g2523351e7b7_17_161"/>
          <p:cNvSpPr txBox="1"/>
          <p:nvPr/>
        </p:nvSpPr>
        <p:spPr>
          <a:xfrm>
            <a:off x="5093425" y="1700850"/>
            <a:ext cx="3462900" cy="23781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900"/>
              </a:spcBef>
              <a:spcAft>
                <a:spcPts val="0"/>
              </a:spcAft>
              <a:buClr>
                <a:schemeClr val="dk1"/>
              </a:buClr>
              <a:buSzPts val="1100"/>
              <a:buFont typeface="Arial"/>
              <a:buNone/>
            </a:pPr>
            <a:r>
              <a:rPr lang="lv-LV" sz="1500">
                <a:solidFill>
                  <a:schemeClr val="dk1"/>
                </a:solidFill>
                <a:latin typeface="Raleway"/>
                <a:ea typeface="Raleway"/>
                <a:cs typeface="Raleway"/>
                <a:sym typeface="Raleway"/>
              </a:rPr>
              <a:t>Which causes or mechanisms do you think are most important to address in order to create a more inclusive and safe workplace?</a:t>
            </a:r>
            <a:endParaRPr sz="1500">
              <a:solidFill>
                <a:schemeClr val="dk1"/>
              </a:solidFill>
              <a:latin typeface="Raleway"/>
              <a:ea typeface="Raleway"/>
              <a:cs typeface="Raleway"/>
              <a:sym typeface="Raleway"/>
            </a:endParaRPr>
          </a:p>
          <a:p>
            <a:pPr indent="0" lvl="0" marL="0" rtl="0" algn="l">
              <a:lnSpc>
                <a:spcPct val="90000"/>
              </a:lnSpc>
              <a:spcBef>
                <a:spcPts val="900"/>
              </a:spcBef>
              <a:spcAft>
                <a:spcPts val="0"/>
              </a:spcAft>
              <a:buNone/>
            </a:pPr>
            <a:r>
              <a:rPr lang="lv-LV" sz="1500">
                <a:solidFill>
                  <a:schemeClr val="dk1"/>
                </a:solidFill>
                <a:latin typeface="Raleway"/>
                <a:ea typeface="Raleway"/>
                <a:cs typeface="Raleway"/>
                <a:sym typeface="Raleway"/>
              </a:rPr>
              <a:t>Based on your experience playing </a:t>
            </a:r>
            <a:br>
              <a:rPr lang="lv-LV" sz="1500">
                <a:solidFill>
                  <a:schemeClr val="dk1"/>
                </a:solidFill>
                <a:latin typeface="Raleway"/>
                <a:ea typeface="Raleway"/>
                <a:cs typeface="Raleway"/>
                <a:sym typeface="Raleway"/>
              </a:rPr>
            </a:br>
            <a:r>
              <a:rPr lang="lv-LV" sz="1500">
                <a:solidFill>
                  <a:schemeClr val="dk1"/>
                </a:solidFill>
                <a:latin typeface="Raleway"/>
                <a:ea typeface="Raleway"/>
                <a:cs typeface="Raleway"/>
                <a:sym typeface="Raleway"/>
              </a:rPr>
              <a:t>the game, what strategies can organizations implement to proactively address these causes and mechanisms, thereby reducing the risk of workplace violence?</a:t>
            </a:r>
            <a:endParaRPr sz="1500">
              <a:solidFill>
                <a:schemeClr val="dk1"/>
              </a:solidFill>
              <a:latin typeface="Raleway"/>
              <a:ea typeface="Raleway"/>
              <a:cs typeface="Raleway"/>
              <a:sym typeface="Raleway"/>
            </a:endParaRPr>
          </a:p>
        </p:txBody>
      </p:sp>
      <p:grpSp>
        <p:nvGrpSpPr>
          <p:cNvPr id="858" name="Google Shape;858;g2523351e7b7_17_161"/>
          <p:cNvGrpSpPr/>
          <p:nvPr/>
        </p:nvGrpSpPr>
        <p:grpSpPr>
          <a:xfrm>
            <a:off x="427426" y="1771826"/>
            <a:ext cx="290375" cy="321600"/>
            <a:chOff x="534501" y="3018201"/>
            <a:chExt cx="290375" cy="321600"/>
          </a:xfrm>
        </p:grpSpPr>
        <p:sp>
          <p:nvSpPr>
            <p:cNvPr id="859" name="Google Shape;859;g2523351e7b7_17_16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g2523351e7b7_17_16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61" name="Google Shape;861;g2523351e7b7_17_161"/>
          <p:cNvGrpSpPr/>
          <p:nvPr/>
        </p:nvGrpSpPr>
        <p:grpSpPr>
          <a:xfrm>
            <a:off x="427426" y="2917426"/>
            <a:ext cx="290375" cy="321600"/>
            <a:chOff x="534501" y="3018201"/>
            <a:chExt cx="290375" cy="321600"/>
          </a:xfrm>
        </p:grpSpPr>
        <p:sp>
          <p:nvSpPr>
            <p:cNvPr id="862" name="Google Shape;862;g2523351e7b7_17_16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g2523351e7b7_17_16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64" name="Google Shape;864;g2523351e7b7_17_161"/>
          <p:cNvGrpSpPr/>
          <p:nvPr/>
        </p:nvGrpSpPr>
        <p:grpSpPr>
          <a:xfrm>
            <a:off x="427426" y="3889501"/>
            <a:ext cx="290375" cy="321600"/>
            <a:chOff x="534501" y="3018201"/>
            <a:chExt cx="290375" cy="321600"/>
          </a:xfrm>
        </p:grpSpPr>
        <p:sp>
          <p:nvSpPr>
            <p:cNvPr id="865" name="Google Shape;865;g2523351e7b7_17_16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g2523351e7b7_17_16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67" name="Google Shape;867;g2523351e7b7_17_161"/>
          <p:cNvGrpSpPr/>
          <p:nvPr/>
        </p:nvGrpSpPr>
        <p:grpSpPr>
          <a:xfrm>
            <a:off x="4803051" y="1771851"/>
            <a:ext cx="290375" cy="321600"/>
            <a:chOff x="534501" y="3018201"/>
            <a:chExt cx="290375" cy="321600"/>
          </a:xfrm>
        </p:grpSpPr>
        <p:sp>
          <p:nvSpPr>
            <p:cNvPr id="868" name="Google Shape;868;g2523351e7b7_17_16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g2523351e7b7_17_16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70" name="Google Shape;870;g2523351e7b7_17_161"/>
          <p:cNvGrpSpPr/>
          <p:nvPr/>
        </p:nvGrpSpPr>
        <p:grpSpPr>
          <a:xfrm>
            <a:off x="4803051" y="2729101"/>
            <a:ext cx="290375" cy="321600"/>
            <a:chOff x="534501" y="3018201"/>
            <a:chExt cx="290375" cy="321600"/>
          </a:xfrm>
        </p:grpSpPr>
        <p:sp>
          <p:nvSpPr>
            <p:cNvPr id="871" name="Google Shape;871;g2523351e7b7_17_16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g2523351e7b7_17_16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76" name="Shape 876"/>
        <p:cNvGrpSpPr/>
        <p:nvPr/>
      </p:nvGrpSpPr>
      <p:grpSpPr>
        <a:xfrm>
          <a:off x="0" y="0"/>
          <a:ext cx="0" cy="0"/>
          <a:chOff x="0" y="0"/>
          <a:chExt cx="0" cy="0"/>
        </a:xfrm>
      </p:grpSpPr>
      <p:pic>
        <p:nvPicPr>
          <p:cNvPr id="877" name="Google Shape;877;g2523351e7b7_17_185"/>
          <p:cNvPicPr preferRelativeResize="0"/>
          <p:nvPr/>
        </p:nvPicPr>
        <p:blipFill rotWithShape="1">
          <a:blip r:embed="rId3">
            <a:alphaModFix/>
          </a:blip>
          <a:srcRect b="0" l="0" r="0" t="0"/>
          <a:stretch/>
        </p:blipFill>
        <p:spPr>
          <a:xfrm>
            <a:off x="0" y="0"/>
            <a:ext cx="9144001" cy="1572100"/>
          </a:xfrm>
          <a:prstGeom prst="rect">
            <a:avLst/>
          </a:prstGeom>
          <a:noFill/>
          <a:ln>
            <a:noFill/>
          </a:ln>
        </p:spPr>
      </p:pic>
      <p:sp>
        <p:nvSpPr>
          <p:cNvPr id="878" name="Google Shape;878;g2523351e7b7_17_185"/>
          <p:cNvSpPr txBox="1"/>
          <p:nvPr/>
        </p:nvSpPr>
        <p:spPr>
          <a:xfrm>
            <a:off x="489175" y="723000"/>
            <a:ext cx="7752300" cy="7923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None/>
            </a:pPr>
            <a:r>
              <a:rPr b="1" i="0" lang="lv-LV" sz="2500" u="none" cap="none" strike="noStrike">
                <a:solidFill>
                  <a:srgbClr val="2B3E85"/>
                </a:solidFill>
                <a:latin typeface="Raleway"/>
                <a:ea typeface="Raleway"/>
                <a:cs typeface="Raleway"/>
                <a:sym typeface="Raleway"/>
              </a:rPr>
              <a:t>1. Module</a:t>
            </a:r>
            <a:br>
              <a:rPr b="1" lang="lv-LV" sz="2800">
                <a:solidFill>
                  <a:srgbClr val="FFFFFF"/>
                </a:solidFill>
                <a:latin typeface="Raleway"/>
                <a:ea typeface="Raleway"/>
                <a:cs typeface="Raleway"/>
                <a:sym typeface="Raleway"/>
              </a:rPr>
            </a:br>
            <a:r>
              <a:rPr b="1" lang="lv-LV" sz="2800">
                <a:solidFill>
                  <a:srgbClr val="FFFFFF"/>
                </a:solidFill>
                <a:latin typeface="Raleway"/>
                <a:ea typeface="Raleway"/>
                <a:cs typeface="Raleway"/>
                <a:sym typeface="Raleway"/>
              </a:rPr>
              <a:t>   </a:t>
            </a:r>
            <a:r>
              <a:rPr b="1" i="0" lang="lv-LV" sz="2800" u="none" cap="none" strike="noStrike">
                <a:solidFill>
                  <a:srgbClr val="FFFFFF"/>
                </a:solidFill>
                <a:latin typeface="Raleway"/>
                <a:ea typeface="Raleway"/>
                <a:cs typeface="Raleway"/>
                <a:sym typeface="Raleway"/>
              </a:rPr>
              <a:t>Causes and mechanisms of action</a:t>
            </a:r>
            <a:br>
              <a:rPr b="1" i="0" lang="lv-LV" sz="2800" u="none" cap="none" strike="noStrike">
                <a:solidFill>
                  <a:srgbClr val="FFFFFF"/>
                </a:solidFill>
                <a:latin typeface="Raleway"/>
                <a:ea typeface="Raleway"/>
                <a:cs typeface="Raleway"/>
                <a:sym typeface="Raleway"/>
              </a:rPr>
            </a:br>
            <a:endParaRPr b="1" i="0" sz="2800" u="none" cap="none" strike="noStrike">
              <a:solidFill>
                <a:srgbClr val="FFFFFF"/>
              </a:solidFill>
              <a:latin typeface="Raleway"/>
              <a:ea typeface="Raleway"/>
              <a:cs typeface="Raleway"/>
              <a:sym typeface="Raleway"/>
            </a:endParaRPr>
          </a:p>
        </p:txBody>
      </p:sp>
      <p:sp>
        <p:nvSpPr>
          <p:cNvPr id="879" name="Google Shape;879;g2523351e7b7_17_185"/>
          <p:cNvSpPr txBox="1"/>
          <p:nvPr/>
        </p:nvSpPr>
        <p:spPr>
          <a:xfrm>
            <a:off x="717800" y="2095525"/>
            <a:ext cx="3340800" cy="24936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900"/>
              </a:spcBef>
              <a:spcAft>
                <a:spcPts val="0"/>
              </a:spcAft>
              <a:buNone/>
            </a:pPr>
            <a:r>
              <a:rPr lang="lv-LV" sz="1500">
                <a:solidFill>
                  <a:schemeClr val="dk1"/>
                </a:solidFill>
                <a:latin typeface="Raleway"/>
                <a:ea typeface="Raleway"/>
                <a:cs typeface="Raleway"/>
                <a:sym typeface="Raleway"/>
              </a:rPr>
              <a:t>Can you describe any personal experiences or observations related to the causes or mechanisms discussed in the game?</a:t>
            </a:r>
            <a:endParaRPr sz="1500">
              <a:solidFill>
                <a:schemeClr val="dk1"/>
              </a:solidFill>
              <a:latin typeface="Raleway"/>
              <a:ea typeface="Raleway"/>
              <a:cs typeface="Raleway"/>
              <a:sym typeface="Raleway"/>
            </a:endParaRPr>
          </a:p>
          <a:p>
            <a:pPr indent="0" lvl="0" marL="0" rtl="0" algn="l">
              <a:lnSpc>
                <a:spcPct val="90000"/>
              </a:lnSpc>
              <a:spcBef>
                <a:spcPts val="900"/>
              </a:spcBef>
              <a:spcAft>
                <a:spcPts val="0"/>
              </a:spcAft>
              <a:buNone/>
            </a:pPr>
            <a:r>
              <a:rPr lang="lv-LV" sz="1500">
                <a:solidFill>
                  <a:schemeClr val="dk1"/>
                </a:solidFill>
                <a:latin typeface="Raleway"/>
                <a:ea typeface="Raleway"/>
                <a:cs typeface="Raleway"/>
                <a:sym typeface="Raleway"/>
              </a:rPr>
              <a:t>How do you think understanding the causes and mechanisms of action can contribute to a healthier workplace culture and better employee well-being?</a:t>
            </a:r>
            <a:endParaRPr sz="1500">
              <a:solidFill>
                <a:schemeClr val="dk1"/>
              </a:solidFill>
              <a:latin typeface="Raleway"/>
              <a:ea typeface="Raleway"/>
              <a:cs typeface="Raleway"/>
              <a:sym typeface="Raleway"/>
            </a:endParaRPr>
          </a:p>
          <a:p>
            <a:pPr indent="0" lvl="0" marL="0" rtl="0" algn="l">
              <a:lnSpc>
                <a:spcPct val="90000"/>
              </a:lnSpc>
              <a:spcBef>
                <a:spcPts val="900"/>
              </a:spcBef>
              <a:spcAft>
                <a:spcPts val="0"/>
              </a:spcAft>
              <a:buNone/>
            </a:pPr>
            <a:r>
              <a:t/>
            </a:r>
            <a:endParaRPr sz="1500">
              <a:solidFill>
                <a:schemeClr val="dk1"/>
              </a:solidFill>
              <a:latin typeface="Raleway"/>
              <a:ea typeface="Raleway"/>
              <a:cs typeface="Raleway"/>
              <a:sym typeface="Raleway"/>
            </a:endParaRPr>
          </a:p>
        </p:txBody>
      </p:sp>
      <p:pic>
        <p:nvPicPr>
          <p:cNvPr id="880" name="Google Shape;880;g2523351e7b7_17_185"/>
          <p:cNvPicPr preferRelativeResize="0"/>
          <p:nvPr/>
        </p:nvPicPr>
        <p:blipFill rotWithShape="1">
          <a:blip r:embed="rId4">
            <a:alphaModFix/>
          </a:blip>
          <a:srcRect b="0" l="16443" r="0" t="34106"/>
          <a:stretch/>
        </p:blipFill>
        <p:spPr>
          <a:xfrm>
            <a:off x="6236933" y="477200"/>
            <a:ext cx="2907066" cy="948550"/>
          </a:xfrm>
          <a:prstGeom prst="rect">
            <a:avLst/>
          </a:prstGeom>
          <a:noFill/>
          <a:ln>
            <a:noFill/>
          </a:ln>
        </p:spPr>
      </p:pic>
      <p:sp>
        <p:nvSpPr>
          <p:cNvPr id="881" name="Google Shape;881;g2523351e7b7_17_185"/>
          <p:cNvSpPr txBox="1"/>
          <p:nvPr/>
        </p:nvSpPr>
        <p:spPr>
          <a:xfrm>
            <a:off x="717800" y="1614013"/>
            <a:ext cx="5912700" cy="538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lv-LV" sz="2300">
                <a:solidFill>
                  <a:srgbClr val="6689BA"/>
                </a:solidFill>
                <a:latin typeface="Raleway"/>
                <a:ea typeface="Raleway"/>
                <a:cs typeface="Raleway"/>
                <a:sym typeface="Raleway"/>
              </a:rPr>
              <a:t>Questions after the game</a:t>
            </a:r>
            <a:endParaRPr b="1" sz="2300">
              <a:solidFill>
                <a:srgbClr val="6689BA"/>
              </a:solidFill>
            </a:endParaRPr>
          </a:p>
        </p:txBody>
      </p:sp>
      <p:sp>
        <p:nvSpPr>
          <p:cNvPr id="882" name="Google Shape;882;g2523351e7b7_17_185"/>
          <p:cNvSpPr txBox="1"/>
          <p:nvPr/>
        </p:nvSpPr>
        <p:spPr>
          <a:xfrm>
            <a:off x="4959350" y="2095525"/>
            <a:ext cx="3633300" cy="23781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900"/>
              </a:spcBef>
              <a:spcAft>
                <a:spcPts val="0"/>
              </a:spcAft>
              <a:buNone/>
            </a:pPr>
            <a:r>
              <a:rPr lang="lv-LV" sz="1500">
                <a:solidFill>
                  <a:schemeClr val="dk1"/>
                </a:solidFill>
                <a:latin typeface="Raleway"/>
                <a:ea typeface="Raleway"/>
                <a:cs typeface="Raleway"/>
                <a:sym typeface="Raleway"/>
              </a:rPr>
              <a:t>What role do you think employees at different levels within the organization play in identifying and addressing the causes and mechanisms that contribute to workplace violence?</a:t>
            </a:r>
            <a:endParaRPr sz="1500">
              <a:solidFill>
                <a:schemeClr val="dk1"/>
              </a:solidFill>
              <a:latin typeface="Raleway"/>
              <a:ea typeface="Raleway"/>
              <a:cs typeface="Raleway"/>
              <a:sym typeface="Raleway"/>
            </a:endParaRPr>
          </a:p>
          <a:p>
            <a:pPr indent="0" lvl="0" marL="0" rtl="0" algn="l">
              <a:lnSpc>
                <a:spcPct val="90000"/>
              </a:lnSpc>
              <a:spcBef>
                <a:spcPts val="900"/>
              </a:spcBef>
              <a:spcAft>
                <a:spcPts val="0"/>
              </a:spcAft>
              <a:buNone/>
            </a:pPr>
            <a:r>
              <a:rPr lang="lv-LV" sz="1500">
                <a:solidFill>
                  <a:schemeClr val="dk1"/>
                </a:solidFill>
                <a:latin typeface="Raleway"/>
                <a:ea typeface="Raleway"/>
                <a:cs typeface="Raleway"/>
                <a:sym typeface="Raleway"/>
              </a:rPr>
              <a:t>Were there any unexpected insights </a:t>
            </a:r>
            <a:br>
              <a:rPr lang="lv-LV" sz="1500">
                <a:solidFill>
                  <a:schemeClr val="dk1"/>
                </a:solidFill>
                <a:latin typeface="Raleway"/>
                <a:ea typeface="Raleway"/>
                <a:cs typeface="Raleway"/>
                <a:sym typeface="Raleway"/>
              </a:rPr>
            </a:br>
            <a:r>
              <a:rPr lang="lv-LV" sz="1500">
                <a:solidFill>
                  <a:schemeClr val="dk1"/>
                </a:solidFill>
                <a:latin typeface="Raleway"/>
                <a:ea typeface="Raleway"/>
                <a:cs typeface="Raleway"/>
                <a:sym typeface="Raleway"/>
              </a:rPr>
              <a:t>or realizations about causes and mechanisms and their impact on workplace violence that you gained from playing this module?</a:t>
            </a:r>
            <a:endParaRPr sz="1500">
              <a:solidFill>
                <a:schemeClr val="dk1"/>
              </a:solidFill>
              <a:latin typeface="Raleway"/>
              <a:ea typeface="Raleway"/>
              <a:cs typeface="Raleway"/>
              <a:sym typeface="Raleway"/>
            </a:endParaRPr>
          </a:p>
        </p:txBody>
      </p:sp>
      <p:grpSp>
        <p:nvGrpSpPr>
          <p:cNvPr id="883" name="Google Shape;883;g2523351e7b7_17_185"/>
          <p:cNvGrpSpPr/>
          <p:nvPr/>
        </p:nvGrpSpPr>
        <p:grpSpPr>
          <a:xfrm>
            <a:off x="427426" y="2194738"/>
            <a:ext cx="290375" cy="321600"/>
            <a:chOff x="534501" y="3018201"/>
            <a:chExt cx="290375" cy="321600"/>
          </a:xfrm>
        </p:grpSpPr>
        <p:sp>
          <p:nvSpPr>
            <p:cNvPr id="884" name="Google Shape;884;g2523351e7b7_17_185"/>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g2523351e7b7_17_185"/>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86" name="Google Shape;886;g2523351e7b7_17_185"/>
          <p:cNvGrpSpPr/>
          <p:nvPr/>
        </p:nvGrpSpPr>
        <p:grpSpPr>
          <a:xfrm>
            <a:off x="427426" y="3146026"/>
            <a:ext cx="290375" cy="321600"/>
            <a:chOff x="534501" y="3018201"/>
            <a:chExt cx="290375" cy="321600"/>
          </a:xfrm>
        </p:grpSpPr>
        <p:sp>
          <p:nvSpPr>
            <p:cNvPr id="887" name="Google Shape;887;g2523351e7b7_17_185"/>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g2523351e7b7_17_185"/>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89" name="Google Shape;889;g2523351e7b7_17_185"/>
          <p:cNvGrpSpPr/>
          <p:nvPr/>
        </p:nvGrpSpPr>
        <p:grpSpPr>
          <a:xfrm>
            <a:off x="4668976" y="2194738"/>
            <a:ext cx="290375" cy="321600"/>
            <a:chOff x="534501" y="3018201"/>
            <a:chExt cx="290375" cy="321600"/>
          </a:xfrm>
        </p:grpSpPr>
        <p:sp>
          <p:nvSpPr>
            <p:cNvPr id="890" name="Google Shape;890;g2523351e7b7_17_185"/>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g2523351e7b7_17_185"/>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2" name="Google Shape;892;g2523351e7b7_17_185"/>
          <p:cNvGrpSpPr/>
          <p:nvPr/>
        </p:nvGrpSpPr>
        <p:grpSpPr>
          <a:xfrm>
            <a:off x="4668976" y="3315226"/>
            <a:ext cx="290375" cy="321600"/>
            <a:chOff x="534501" y="3018201"/>
            <a:chExt cx="290375" cy="321600"/>
          </a:xfrm>
        </p:grpSpPr>
        <p:sp>
          <p:nvSpPr>
            <p:cNvPr id="893" name="Google Shape;893;g2523351e7b7_17_185"/>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g2523351e7b7_17_185"/>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8" name="Shape 898"/>
        <p:cNvGrpSpPr/>
        <p:nvPr/>
      </p:nvGrpSpPr>
      <p:grpSpPr>
        <a:xfrm>
          <a:off x="0" y="0"/>
          <a:ext cx="0" cy="0"/>
          <a:chOff x="0" y="0"/>
          <a:chExt cx="0" cy="0"/>
        </a:xfrm>
      </p:grpSpPr>
      <p:pic>
        <p:nvPicPr>
          <p:cNvPr id="899" name="Google Shape;899;g2523351e7b7_22_0"/>
          <p:cNvPicPr preferRelativeResize="0"/>
          <p:nvPr/>
        </p:nvPicPr>
        <p:blipFill rotWithShape="1">
          <a:blip r:embed="rId3">
            <a:alphaModFix/>
          </a:blip>
          <a:srcRect b="0" l="0" r="10594" t="0"/>
          <a:stretch/>
        </p:blipFill>
        <p:spPr>
          <a:xfrm>
            <a:off x="0" y="1152600"/>
            <a:ext cx="9144003" cy="3990900"/>
          </a:xfrm>
          <a:prstGeom prst="rect">
            <a:avLst/>
          </a:prstGeom>
          <a:noFill/>
          <a:ln>
            <a:noFill/>
          </a:ln>
        </p:spPr>
      </p:pic>
      <p:sp>
        <p:nvSpPr>
          <p:cNvPr id="900" name="Google Shape;900;g2523351e7b7_22_0"/>
          <p:cNvSpPr txBox="1"/>
          <p:nvPr/>
        </p:nvSpPr>
        <p:spPr>
          <a:xfrm>
            <a:off x="827250" y="1119925"/>
            <a:ext cx="7489500" cy="2472000"/>
          </a:xfrm>
          <a:prstGeom prst="rect">
            <a:avLst/>
          </a:prstGeom>
          <a:noFill/>
          <a:ln>
            <a:noFill/>
          </a:ln>
        </p:spPr>
        <p:txBody>
          <a:bodyPr anchorCtr="0" anchor="t" bIns="91425" lIns="91425" spcFirstLastPara="1" rIns="91425" wrap="square" tIns="91425">
            <a:noAutofit/>
          </a:bodyPr>
          <a:lstStyle/>
          <a:p>
            <a:pPr indent="0" lvl="0" marL="457200" marR="0" rtl="0" algn="l">
              <a:lnSpc>
                <a:spcPct val="100000"/>
              </a:lnSpc>
              <a:spcBef>
                <a:spcPts val="0"/>
              </a:spcBef>
              <a:spcAft>
                <a:spcPts val="0"/>
              </a:spcAft>
              <a:buClr>
                <a:srgbClr val="000000"/>
              </a:buClr>
              <a:buSzPts val="4400"/>
              <a:buFont typeface="Arial"/>
              <a:buNone/>
            </a:pPr>
            <a:r>
              <a:rPr b="1" lang="lv-LV" sz="5000">
                <a:solidFill>
                  <a:srgbClr val="2B3E85"/>
                </a:solidFill>
                <a:latin typeface="Raleway"/>
                <a:ea typeface="Raleway"/>
                <a:cs typeface="Raleway"/>
                <a:sym typeface="Raleway"/>
              </a:rPr>
              <a:t>2</a:t>
            </a:r>
            <a:r>
              <a:rPr b="1" i="0" lang="lv-LV" sz="4400" u="none" cap="none" strike="noStrike">
                <a:solidFill>
                  <a:srgbClr val="2B3E85"/>
                </a:solidFill>
                <a:latin typeface="Raleway"/>
                <a:ea typeface="Raleway"/>
                <a:cs typeface="Raleway"/>
                <a:sym typeface="Raleway"/>
              </a:rPr>
              <a:t>. </a:t>
            </a:r>
            <a:r>
              <a:rPr b="1" i="0" lang="lv-LV" sz="3500" u="none" cap="none" strike="noStrike">
                <a:solidFill>
                  <a:srgbClr val="2B3E85"/>
                </a:solidFill>
                <a:latin typeface="Raleway"/>
                <a:ea typeface="Raleway"/>
                <a:cs typeface="Raleway"/>
                <a:sym typeface="Raleway"/>
              </a:rPr>
              <a:t>Module</a:t>
            </a:r>
            <a:r>
              <a:rPr b="1" i="0" lang="lv-LV" sz="4400" u="none" cap="none" strike="noStrike">
                <a:solidFill>
                  <a:srgbClr val="FFFFFF"/>
                </a:solidFill>
                <a:latin typeface="Raleway"/>
                <a:ea typeface="Raleway"/>
                <a:cs typeface="Raleway"/>
                <a:sym typeface="Raleway"/>
              </a:rPr>
              <a:t> </a:t>
            </a:r>
            <a:endParaRPr b="1"/>
          </a:p>
          <a:p>
            <a:pPr indent="0" lvl="0" marL="457200" marR="0" rtl="0" algn="l">
              <a:lnSpc>
                <a:spcPct val="90000"/>
              </a:lnSpc>
              <a:spcBef>
                <a:spcPts val="0"/>
              </a:spcBef>
              <a:spcAft>
                <a:spcPts val="0"/>
              </a:spcAft>
              <a:buClr>
                <a:srgbClr val="000000"/>
              </a:buClr>
              <a:buSzPts val="4400"/>
              <a:buFont typeface="Arial"/>
              <a:buNone/>
            </a:pPr>
            <a:r>
              <a:rPr b="1" lang="lv-LV" sz="4400">
                <a:solidFill>
                  <a:srgbClr val="FFFFFF"/>
                </a:solidFill>
                <a:latin typeface="Raleway"/>
                <a:ea typeface="Raleway"/>
                <a:cs typeface="Raleway"/>
                <a:sym typeface="Raleway"/>
              </a:rPr>
              <a:t>Effects of exposure </a:t>
            </a:r>
            <a:br>
              <a:rPr b="1" lang="lv-LV" sz="4400">
                <a:solidFill>
                  <a:srgbClr val="FFFFFF"/>
                </a:solidFill>
                <a:latin typeface="Raleway"/>
                <a:ea typeface="Raleway"/>
                <a:cs typeface="Raleway"/>
                <a:sym typeface="Raleway"/>
              </a:rPr>
            </a:br>
            <a:r>
              <a:rPr b="1" lang="lv-LV" sz="4400">
                <a:solidFill>
                  <a:srgbClr val="FFFFFF"/>
                </a:solidFill>
                <a:latin typeface="Raleway"/>
                <a:ea typeface="Raleway"/>
                <a:cs typeface="Raleway"/>
                <a:sym typeface="Raleway"/>
              </a:rPr>
              <a:t>to workplace violence</a:t>
            </a:r>
            <a:endParaRPr b="1" i="0" sz="4400" u="none" cap="none" strike="noStrike">
              <a:solidFill>
                <a:srgbClr val="FFFFFF"/>
              </a:solidFill>
              <a:latin typeface="Arial"/>
              <a:ea typeface="Arial"/>
              <a:cs typeface="Arial"/>
              <a:sym typeface="Arial"/>
            </a:endParaRPr>
          </a:p>
        </p:txBody>
      </p:sp>
      <p:pic>
        <p:nvPicPr>
          <p:cNvPr id="901" name="Google Shape;901;g2523351e7b7_22_0"/>
          <p:cNvPicPr preferRelativeResize="0"/>
          <p:nvPr/>
        </p:nvPicPr>
        <p:blipFill rotWithShape="1">
          <a:blip r:embed="rId4">
            <a:alphaModFix/>
          </a:blip>
          <a:srcRect b="0" l="0" r="0" t="0"/>
          <a:stretch/>
        </p:blipFill>
        <p:spPr>
          <a:xfrm>
            <a:off x="6711450" y="135150"/>
            <a:ext cx="1605250" cy="908575"/>
          </a:xfrm>
          <a:prstGeom prst="rect">
            <a:avLst/>
          </a:prstGeom>
          <a:noFill/>
          <a:ln>
            <a:noFill/>
          </a:ln>
        </p:spPr>
      </p:pic>
      <p:pic>
        <p:nvPicPr>
          <p:cNvPr id="902" name="Google Shape;902;g2523351e7b7_22_0"/>
          <p:cNvPicPr preferRelativeResize="0"/>
          <p:nvPr/>
        </p:nvPicPr>
        <p:blipFill rotWithShape="1">
          <a:blip r:embed="rId5">
            <a:alphaModFix/>
          </a:blip>
          <a:srcRect b="0" l="0" r="0" t="0"/>
          <a:stretch/>
        </p:blipFill>
        <p:spPr>
          <a:xfrm>
            <a:off x="772175" y="311600"/>
            <a:ext cx="1569475" cy="555675"/>
          </a:xfrm>
          <a:prstGeom prst="rect">
            <a:avLst/>
          </a:prstGeom>
          <a:noFill/>
          <a:ln>
            <a:noFill/>
          </a:ln>
        </p:spPr>
      </p:pic>
      <p:pic>
        <p:nvPicPr>
          <p:cNvPr id="903" name="Google Shape;903;g2523351e7b7_22_0"/>
          <p:cNvPicPr preferRelativeResize="0"/>
          <p:nvPr/>
        </p:nvPicPr>
        <p:blipFill rotWithShape="1">
          <a:blip r:embed="rId6">
            <a:alphaModFix/>
          </a:blip>
          <a:srcRect b="0" l="0" r="-583" t="-989"/>
          <a:stretch/>
        </p:blipFill>
        <p:spPr>
          <a:xfrm rot="5400000">
            <a:off x="5147888" y="1788013"/>
            <a:ext cx="2145900" cy="5194375"/>
          </a:xfrm>
          <a:prstGeom prst="rect">
            <a:avLst/>
          </a:prstGeom>
          <a:noFill/>
          <a:ln>
            <a:noFill/>
          </a:ln>
        </p:spPr>
      </p:pic>
      <p:pic>
        <p:nvPicPr>
          <p:cNvPr id="904" name="Google Shape;904;g2523351e7b7_22_0"/>
          <p:cNvPicPr preferRelativeResize="0"/>
          <p:nvPr/>
        </p:nvPicPr>
        <p:blipFill rotWithShape="1">
          <a:blip r:embed="rId6">
            <a:alphaModFix/>
          </a:blip>
          <a:srcRect b="0" l="18453" r="0" t="19871"/>
          <a:stretch/>
        </p:blipFill>
        <p:spPr>
          <a:xfrm rot="-5400000">
            <a:off x="1190812" y="2212975"/>
            <a:ext cx="1739725" cy="4121350"/>
          </a:xfrm>
          <a:prstGeom prst="rect">
            <a:avLst/>
          </a:prstGeom>
          <a:noFill/>
          <a:ln>
            <a:noFill/>
          </a:ln>
        </p:spPr>
      </p:pic>
      <p:pic>
        <p:nvPicPr>
          <p:cNvPr id="905" name="Google Shape;905;g2523351e7b7_22_0"/>
          <p:cNvPicPr preferRelativeResize="0"/>
          <p:nvPr/>
        </p:nvPicPr>
        <p:blipFill rotWithShape="1">
          <a:blip r:embed="rId7">
            <a:alphaModFix/>
          </a:blip>
          <a:srcRect b="8340" l="0" r="12296" t="0"/>
          <a:stretch/>
        </p:blipFill>
        <p:spPr>
          <a:xfrm>
            <a:off x="6538525" y="3181175"/>
            <a:ext cx="2605476" cy="1962324"/>
          </a:xfrm>
          <a:prstGeom prst="rect">
            <a:avLst/>
          </a:prstGeom>
          <a:noFill/>
          <a:ln>
            <a:noFill/>
          </a:ln>
          <a:effectLst>
            <a:outerShdw blurRad="314325" rotWithShape="0" algn="bl" dir="5940000" dist="38100">
              <a:srgbClr val="000000">
                <a:alpha val="4941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g27f1b987787_1_34"/>
          <p:cNvSpPr txBox="1"/>
          <p:nvPr>
            <p:ph type="title"/>
          </p:nvPr>
        </p:nvSpPr>
        <p:spPr>
          <a:xfrm>
            <a:off x="311700" y="629200"/>
            <a:ext cx="8520600" cy="470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pic>
        <p:nvPicPr>
          <p:cNvPr id="147" name="Google Shape;147;g27f1b987787_1_34"/>
          <p:cNvPicPr preferRelativeResize="0"/>
          <p:nvPr/>
        </p:nvPicPr>
        <p:blipFill rotWithShape="1">
          <a:blip r:embed="rId3">
            <a:alphaModFix/>
          </a:blip>
          <a:srcRect b="0" l="0" r="0" t="11948"/>
          <a:stretch/>
        </p:blipFill>
        <p:spPr>
          <a:xfrm>
            <a:off x="0" y="0"/>
            <a:ext cx="9144001" cy="1122825"/>
          </a:xfrm>
          <a:prstGeom prst="rect">
            <a:avLst/>
          </a:prstGeom>
          <a:noFill/>
          <a:ln>
            <a:noFill/>
          </a:ln>
        </p:spPr>
      </p:pic>
      <p:sp>
        <p:nvSpPr>
          <p:cNvPr id="148" name="Google Shape;148;g27f1b987787_1_34"/>
          <p:cNvSpPr txBox="1"/>
          <p:nvPr/>
        </p:nvSpPr>
        <p:spPr>
          <a:xfrm>
            <a:off x="586500" y="476800"/>
            <a:ext cx="8013900" cy="64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lv-LV" sz="2800">
                <a:solidFill>
                  <a:srgbClr val="FFFFFF"/>
                </a:solidFill>
                <a:latin typeface="Raleway"/>
                <a:ea typeface="Raleway"/>
                <a:cs typeface="Raleway"/>
                <a:sym typeface="Raleway"/>
              </a:rPr>
              <a:t>Game </a:t>
            </a:r>
            <a:r>
              <a:rPr b="1" lang="lv-LV" sz="2800">
                <a:solidFill>
                  <a:srgbClr val="FFFFFF"/>
                </a:solidFill>
                <a:latin typeface="Raleway"/>
                <a:ea typeface="Raleway"/>
                <a:cs typeface="Raleway"/>
                <a:sym typeface="Raleway"/>
              </a:rPr>
              <a:t>“Recognize and Act” consists of:</a:t>
            </a:r>
            <a:endParaRPr b="1" sz="2800">
              <a:solidFill>
                <a:srgbClr val="FFFFFF"/>
              </a:solidFill>
              <a:latin typeface="Raleway"/>
              <a:ea typeface="Raleway"/>
              <a:cs typeface="Raleway"/>
              <a:sym typeface="Raleway"/>
            </a:endParaRPr>
          </a:p>
        </p:txBody>
      </p:sp>
      <p:sp>
        <p:nvSpPr>
          <p:cNvPr id="149" name="Google Shape;149;g27f1b987787_1_34"/>
          <p:cNvSpPr txBox="1"/>
          <p:nvPr/>
        </p:nvSpPr>
        <p:spPr>
          <a:xfrm>
            <a:off x="464100" y="1154425"/>
            <a:ext cx="6383400" cy="983400"/>
          </a:xfrm>
          <a:prstGeom prst="rect">
            <a:avLst/>
          </a:prstGeom>
          <a:noFill/>
          <a:ln>
            <a:noFill/>
          </a:ln>
        </p:spPr>
        <p:txBody>
          <a:bodyPr anchorCtr="0" anchor="t" bIns="91425" lIns="91425" spcFirstLastPara="1" rIns="91425" wrap="square" tIns="91425">
            <a:spAutoFit/>
          </a:bodyPr>
          <a:lstStyle/>
          <a:p>
            <a:pPr indent="0" lvl="0" marL="133350" marR="0" rtl="0" algn="l">
              <a:lnSpc>
                <a:spcPct val="90000"/>
              </a:lnSpc>
              <a:spcBef>
                <a:spcPts val="0"/>
              </a:spcBef>
              <a:spcAft>
                <a:spcPts val="0"/>
              </a:spcAft>
              <a:buNone/>
            </a:pPr>
            <a:r>
              <a:rPr b="1" i="0" lang="lv-LV" sz="2200" u="none" cap="none" strike="noStrike">
                <a:solidFill>
                  <a:srgbClr val="6689BA"/>
                </a:solidFill>
                <a:latin typeface="Raleway"/>
                <a:ea typeface="Raleway"/>
                <a:cs typeface="Raleway"/>
                <a:sym typeface="Raleway"/>
              </a:rPr>
              <a:t>60</a:t>
            </a:r>
            <a:r>
              <a:rPr b="1" i="0" lang="lv-LV" sz="1900" u="none" cap="none" strike="noStrike">
                <a:solidFill>
                  <a:srgbClr val="6689BA"/>
                </a:solidFill>
                <a:latin typeface="Raleway"/>
                <a:ea typeface="Raleway"/>
                <a:cs typeface="Raleway"/>
                <a:sym typeface="Raleway"/>
              </a:rPr>
              <a:t> problem situation cards and </a:t>
            </a:r>
            <a:r>
              <a:rPr b="1" i="0" lang="lv-LV" sz="2200" u="none" cap="none" strike="noStrike">
                <a:solidFill>
                  <a:srgbClr val="6689BA"/>
                </a:solidFill>
                <a:latin typeface="Raleway"/>
                <a:ea typeface="Raleway"/>
                <a:cs typeface="Raleway"/>
                <a:sym typeface="Raleway"/>
              </a:rPr>
              <a:t>240</a:t>
            </a:r>
            <a:r>
              <a:rPr b="1" i="0" lang="lv-LV" sz="1900" u="none" cap="none" strike="noStrike">
                <a:solidFill>
                  <a:srgbClr val="6689BA"/>
                </a:solidFill>
                <a:latin typeface="Raleway"/>
                <a:ea typeface="Raleway"/>
                <a:cs typeface="Raleway"/>
                <a:sym typeface="Raleway"/>
              </a:rPr>
              <a:t> solution cards, divided into four solution groups</a:t>
            </a:r>
            <a:r>
              <a:rPr b="1" lang="lv-LV" sz="1900">
                <a:solidFill>
                  <a:srgbClr val="6689BA"/>
                </a:solidFill>
                <a:latin typeface="Raleway"/>
                <a:ea typeface="Raleway"/>
                <a:cs typeface="Raleway"/>
                <a:sym typeface="Raleway"/>
              </a:rPr>
              <a:t>:</a:t>
            </a:r>
            <a:endParaRPr b="1"/>
          </a:p>
          <a:p>
            <a:pPr indent="0" lvl="0" marL="0" marR="0" rtl="0" algn="l">
              <a:lnSpc>
                <a:spcPct val="115000"/>
              </a:lnSpc>
              <a:spcBef>
                <a:spcPts val="0"/>
              </a:spcBef>
              <a:spcAft>
                <a:spcPts val="0"/>
              </a:spcAft>
              <a:buNone/>
            </a:pPr>
            <a:r>
              <a:t/>
            </a:r>
            <a:endParaRPr b="0" i="0" sz="1500" u="none" cap="none" strike="noStrike">
              <a:solidFill>
                <a:srgbClr val="000000"/>
              </a:solidFill>
              <a:latin typeface="Raleway"/>
              <a:ea typeface="Raleway"/>
              <a:cs typeface="Raleway"/>
              <a:sym typeface="Raleway"/>
            </a:endParaRPr>
          </a:p>
        </p:txBody>
      </p:sp>
      <p:pic>
        <p:nvPicPr>
          <p:cNvPr id="150" name="Google Shape;150;g27f1b987787_1_34"/>
          <p:cNvPicPr preferRelativeResize="0"/>
          <p:nvPr/>
        </p:nvPicPr>
        <p:blipFill rotWithShape="1">
          <a:blip r:embed="rId4">
            <a:alphaModFix/>
          </a:blip>
          <a:srcRect b="0" l="69" r="59" t="0"/>
          <a:stretch/>
        </p:blipFill>
        <p:spPr>
          <a:xfrm>
            <a:off x="595992" y="2409602"/>
            <a:ext cx="1263900" cy="189450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151" name="Google Shape;151;g27f1b987787_1_34"/>
          <p:cNvPicPr preferRelativeResize="0"/>
          <p:nvPr/>
        </p:nvPicPr>
        <p:blipFill rotWithShape="1">
          <a:blip r:embed="rId4">
            <a:alphaModFix/>
          </a:blip>
          <a:srcRect b="0" l="69" r="59" t="0"/>
          <a:stretch/>
        </p:blipFill>
        <p:spPr>
          <a:xfrm>
            <a:off x="540993" y="2457012"/>
            <a:ext cx="1263900" cy="189450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152" name="Google Shape;152;g27f1b987787_1_34"/>
          <p:cNvPicPr preferRelativeResize="0"/>
          <p:nvPr/>
        </p:nvPicPr>
        <p:blipFill rotWithShape="1">
          <a:blip r:embed="rId4">
            <a:alphaModFix/>
          </a:blip>
          <a:srcRect b="0" l="69" r="59" t="0"/>
          <a:stretch/>
        </p:blipFill>
        <p:spPr>
          <a:xfrm>
            <a:off x="494452" y="2496560"/>
            <a:ext cx="1263900" cy="189450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153" name="Google Shape;153;g27f1b987787_1_34"/>
          <p:cNvPicPr preferRelativeResize="0"/>
          <p:nvPr/>
        </p:nvPicPr>
        <p:blipFill rotWithShape="1">
          <a:blip r:embed="rId5">
            <a:alphaModFix/>
          </a:blip>
          <a:srcRect b="0" l="1540" r="1540" t="0"/>
          <a:stretch/>
        </p:blipFill>
        <p:spPr>
          <a:xfrm>
            <a:off x="455473" y="2577907"/>
            <a:ext cx="1263900" cy="189450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154" name="Google Shape;154;g27f1b987787_1_34"/>
          <p:cNvPicPr preferRelativeResize="0"/>
          <p:nvPr/>
        </p:nvPicPr>
        <p:blipFill rotWithShape="1">
          <a:blip r:embed="rId6">
            <a:alphaModFix/>
          </a:blip>
          <a:srcRect b="10" l="0" r="0" t="0"/>
          <a:stretch/>
        </p:blipFill>
        <p:spPr>
          <a:xfrm>
            <a:off x="4155225" y="2465485"/>
            <a:ext cx="1249500" cy="187350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155" name="Google Shape;155;g27f1b987787_1_34"/>
          <p:cNvPicPr preferRelativeResize="0"/>
          <p:nvPr/>
        </p:nvPicPr>
        <p:blipFill rotWithShape="1">
          <a:blip r:embed="rId6">
            <a:alphaModFix/>
          </a:blip>
          <a:srcRect b="10" l="0" r="0" t="0"/>
          <a:stretch/>
        </p:blipFill>
        <p:spPr>
          <a:xfrm>
            <a:off x="4110327" y="2508377"/>
            <a:ext cx="1249500" cy="187350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156" name="Google Shape;156;g27f1b987787_1_34"/>
          <p:cNvPicPr preferRelativeResize="0"/>
          <p:nvPr/>
        </p:nvPicPr>
        <p:blipFill rotWithShape="1">
          <a:blip r:embed="rId7">
            <a:alphaModFix/>
          </a:blip>
          <a:srcRect b="0" l="1559" r="1559" t="0"/>
          <a:stretch/>
        </p:blipFill>
        <p:spPr>
          <a:xfrm>
            <a:off x="4069454" y="2555318"/>
            <a:ext cx="1249500" cy="187350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157" name="Google Shape;157;g27f1b987787_1_34"/>
          <p:cNvPicPr preferRelativeResize="0"/>
          <p:nvPr/>
        </p:nvPicPr>
        <p:blipFill rotWithShape="1">
          <a:blip r:embed="rId8">
            <a:alphaModFix/>
          </a:blip>
          <a:srcRect b="0" l="69" r="59" t="0"/>
          <a:stretch/>
        </p:blipFill>
        <p:spPr>
          <a:xfrm>
            <a:off x="5828266" y="2465496"/>
            <a:ext cx="1249500" cy="187350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158" name="Google Shape;158;g27f1b987787_1_34"/>
          <p:cNvPicPr preferRelativeResize="0"/>
          <p:nvPr/>
        </p:nvPicPr>
        <p:blipFill rotWithShape="1">
          <a:blip r:embed="rId8">
            <a:alphaModFix/>
          </a:blip>
          <a:srcRect b="0" l="69" r="59" t="0"/>
          <a:stretch/>
        </p:blipFill>
        <p:spPr>
          <a:xfrm>
            <a:off x="5787703" y="2508387"/>
            <a:ext cx="1249500" cy="187350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159" name="Google Shape;159;g27f1b987787_1_34"/>
          <p:cNvPicPr preferRelativeResize="0"/>
          <p:nvPr/>
        </p:nvPicPr>
        <p:blipFill rotWithShape="1">
          <a:blip r:embed="rId9">
            <a:alphaModFix/>
          </a:blip>
          <a:srcRect b="0" l="1437" r="1427" t="0"/>
          <a:stretch/>
        </p:blipFill>
        <p:spPr>
          <a:xfrm>
            <a:off x="5730330" y="2555329"/>
            <a:ext cx="1249500" cy="187350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160" name="Google Shape;160;g27f1b987787_1_34"/>
          <p:cNvPicPr preferRelativeResize="0"/>
          <p:nvPr/>
        </p:nvPicPr>
        <p:blipFill rotWithShape="1">
          <a:blip r:embed="rId10">
            <a:alphaModFix/>
          </a:blip>
          <a:srcRect b="0" l="69" r="79" t="0"/>
          <a:stretch/>
        </p:blipFill>
        <p:spPr>
          <a:xfrm>
            <a:off x="7486756" y="2465484"/>
            <a:ext cx="1249500" cy="187350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161" name="Google Shape;161;g27f1b987787_1_34"/>
          <p:cNvPicPr preferRelativeResize="0"/>
          <p:nvPr/>
        </p:nvPicPr>
        <p:blipFill rotWithShape="1">
          <a:blip r:embed="rId10">
            <a:alphaModFix/>
          </a:blip>
          <a:srcRect b="0" l="69" r="79" t="0"/>
          <a:stretch/>
        </p:blipFill>
        <p:spPr>
          <a:xfrm>
            <a:off x="7450528" y="2508374"/>
            <a:ext cx="1249500" cy="187350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162" name="Google Shape;162;g27f1b987787_1_34"/>
          <p:cNvPicPr preferRelativeResize="0"/>
          <p:nvPr/>
        </p:nvPicPr>
        <p:blipFill rotWithShape="1">
          <a:blip r:embed="rId11">
            <a:alphaModFix/>
          </a:blip>
          <a:srcRect b="0" l="1559" r="1559" t="0"/>
          <a:stretch/>
        </p:blipFill>
        <p:spPr>
          <a:xfrm>
            <a:off x="7416891" y="2555316"/>
            <a:ext cx="1249500" cy="1873500"/>
          </a:xfrm>
          <a:prstGeom prst="roundRect">
            <a:avLst>
              <a:gd fmla="val 8322" name="adj"/>
            </a:avLst>
          </a:prstGeom>
          <a:noFill/>
          <a:ln>
            <a:noFill/>
          </a:ln>
          <a:effectLst>
            <a:outerShdw blurRad="271463" rotWithShape="0" algn="bl" dir="4380000" dist="57150">
              <a:srgbClr val="000000">
                <a:alpha val="33330"/>
              </a:srgbClr>
            </a:outerShdw>
          </a:effectLst>
        </p:spPr>
      </p:pic>
      <p:sp>
        <p:nvSpPr>
          <p:cNvPr id="163" name="Google Shape;163;g27f1b987787_1_34"/>
          <p:cNvSpPr txBox="1"/>
          <p:nvPr/>
        </p:nvSpPr>
        <p:spPr>
          <a:xfrm>
            <a:off x="4174735" y="1852412"/>
            <a:ext cx="12105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lv-LV" sz="1200" u="none" cap="none" strike="noStrike">
                <a:solidFill>
                  <a:srgbClr val="674EA7"/>
                </a:solidFill>
                <a:latin typeface="Arial"/>
                <a:ea typeface="Arial"/>
                <a:cs typeface="Arial"/>
                <a:sym typeface="Arial"/>
              </a:rPr>
              <a:t>60</a:t>
            </a:r>
            <a:r>
              <a:rPr b="1" i="0" lang="lv-LV" sz="1000" u="none" cap="none" strike="noStrike">
                <a:solidFill>
                  <a:srgbClr val="674EA7"/>
                </a:solidFill>
                <a:latin typeface="Arial"/>
                <a:ea typeface="Arial"/>
                <a:cs typeface="Arial"/>
                <a:sym typeface="Arial"/>
              </a:rPr>
              <a:t> Thinking Strategies </a:t>
            </a:r>
            <a:endParaRPr b="1" i="0" sz="1000" u="none" cap="none" strike="noStrike">
              <a:solidFill>
                <a:srgbClr val="674EA7"/>
              </a:solidFill>
              <a:latin typeface="Arial"/>
              <a:ea typeface="Arial"/>
              <a:cs typeface="Arial"/>
              <a:sym typeface="Arial"/>
            </a:endParaRPr>
          </a:p>
        </p:txBody>
      </p:sp>
      <p:sp>
        <p:nvSpPr>
          <p:cNvPr id="164" name="Google Shape;164;g27f1b987787_1_34"/>
          <p:cNvSpPr txBox="1"/>
          <p:nvPr/>
        </p:nvSpPr>
        <p:spPr>
          <a:xfrm>
            <a:off x="5903672" y="1861887"/>
            <a:ext cx="12105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lv-LV" sz="1200" u="none" cap="none" strike="noStrike">
                <a:solidFill>
                  <a:srgbClr val="6AA84F"/>
                </a:solidFill>
                <a:latin typeface="Arial"/>
                <a:ea typeface="Arial"/>
                <a:cs typeface="Arial"/>
                <a:sym typeface="Arial"/>
              </a:rPr>
              <a:t>60</a:t>
            </a:r>
            <a:r>
              <a:rPr b="1" i="0" lang="lv-LV" sz="1000" u="none" cap="none" strike="noStrike">
                <a:solidFill>
                  <a:srgbClr val="6AA84F"/>
                </a:solidFill>
                <a:latin typeface="Arial"/>
                <a:ea typeface="Arial"/>
                <a:cs typeface="Arial"/>
                <a:sym typeface="Arial"/>
              </a:rPr>
              <a:t> Conversation Strategies</a:t>
            </a:r>
            <a:endParaRPr b="1" i="0" sz="1000" u="none" cap="none" strike="noStrike">
              <a:solidFill>
                <a:srgbClr val="6AA84F"/>
              </a:solidFill>
              <a:latin typeface="Arial"/>
              <a:ea typeface="Arial"/>
              <a:cs typeface="Arial"/>
              <a:sym typeface="Arial"/>
            </a:endParaRPr>
          </a:p>
        </p:txBody>
      </p:sp>
      <p:sp>
        <p:nvSpPr>
          <p:cNvPr id="165" name="Google Shape;165;g27f1b987787_1_34"/>
          <p:cNvSpPr txBox="1"/>
          <p:nvPr/>
        </p:nvSpPr>
        <p:spPr>
          <a:xfrm>
            <a:off x="7518875" y="1848226"/>
            <a:ext cx="12750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lv-LV" sz="1200" u="none" cap="none" strike="noStrike">
                <a:solidFill>
                  <a:srgbClr val="E69138"/>
                </a:solidFill>
                <a:latin typeface="Arial"/>
                <a:ea typeface="Arial"/>
                <a:cs typeface="Arial"/>
                <a:sym typeface="Arial"/>
              </a:rPr>
              <a:t>60</a:t>
            </a:r>
            <a:r>
              <a:rPr b="1" i="0" lang="lv-LV" sz="1000" u="none" cap="none" strike="noStrike">
                <a:solidFill>
                  <a:srgbClr val="E69138"/>
                </a:solidFill>
                <a:latin typeface="Arial"/>
                <a:ea typeface="Arial"/>
                <a:cs typeface="Arial"/>
                <a:sym typeface="Arial"/>
              </a:rPr>
              <a:t> Action Strategies</a:t>
            </a:r>
            <a:endParaRPr b="1" i="0" sz="1000" u="none" cap="none" strike="noStrike">
              <a:solidFill>
                <a:srgbClr val="E69138"/>
              </a:solidFill>
              <a:latin typeface="Arial"/>
              <a:ea typeface="Arial"/>
              <a:cs typeface="Arial"/>
              <a:sym typeface="Arial"/>
            </a:endParaRPr>
          </a:p>
        </p:txBody>
      </p:sp>
      <p:pic>
        <p:nvPicPr>
          <p:cNvPr id="166" name="Google Shape;166;g27f1b987787_1_34"/>
          <p:cNvPicPr preferRelativeResize="0"/>
          <p:nvPr/>
        </p:nvPicPr>
        <p:blipFill rotWithShape="1">
          <a:blip r:embed="rId12">
            <a:alphaModFix/>
          </a:blip>
          <a:srcRect b="0" l="79" r="69" t="0"/>
          <a:stretch/>
        </p:blipFill>
        <p:spPr>
          <a:xfrm>
            <a:off x="2477727" y="2478453"/>
            <a:ext cx="1249500" cy="187350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167" name="Google Shape;167;g27f1b987787_1_34"/>
          <p:cNvPicPr preferRelativeResize="0"/>
          <p:nvPr/>
        </p:nvPicPr>
        <p:blipFill rotWithShape="1">
          <a:blip r:embed="rId12">
            <a:alphaModFix/>
          </a:blip>
          <a:srcRect b="0" l="79" r="69" t="0"/>
          <a:stretch/>
        </p:blipFill>
        <p:spPr>
          <a:xfrm>
            <a:off x="2437164" y="2521343"/>
            <a:ext cx="1249500" cy="187350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168" name="Google Shape;168;g27f1b987787_1_34"/>
          <p:cNvPicPr preferRelativeResize="0"/>
          <p:nvPr/>
        </p:nvPicPr>
        <p:blipFill rotWithShape="1">
          <a:blip r:embed="rId13">
            <a:alphaModFix/>
          </a:blip>
          <a:srcRect b="0" l="1437" r="1427" t="0"/>
          <a:stretch/>
        </p:blipFill>
        <p:spPr>
          <a:xfrm>
            <a:off x="2379791" y="2568285"/>
            <a:ext cx="1249500" cy="1873500"/>
          </a:xfrm>
          <a:prstGeom prst="roundRect">
            <a:avLst>
              <a:gd fmla="val 8322" name="adj"/>
            </a:avLst>
          </a:prstGeom>
          <a:noFill/>
          <a:ln>
            <a:noFill/>
          </a:ln>
          <a:effectLst>
            <a:outerShdw blurRad="271463" rotWithShape="0" algn="bl" dir="4380000" dist="57150">
              <a:srgbClr val="000000">
                <a:alpha val="33330"/>
              </a:srgbClr>
            </a:outerShdw>
          </a:effectLst>
        </p:spPr>
      </p:pic>
      <p:sp>
        <p:nvSpPr>
          <p:cNvPr id="169" name="Google Shape;169;g27f1b987787_1_34"/>
          <p:cNvSpPr txBox="1"/>
          <p:nvPr/>
        </p:nvSpPr>
        <p:spPr>
          <a:xfrm>
            <a:off x="2396460" y="1881485"/>
            <a:ext cx="13548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lv-LV" sz="1200" u="none" cap="none" strike="noStrike">
                <a:solidFill>
                  <a:srgbClr val="1EAEAE"/>
                </a:solidFill>
                <a:latin typeface="Arial"/>
                <a:ea typeface="Arial"/>
                <a:cs typeface="Arial"/>
                <a:sym typeface="Arial"/>
              </a:rPr>
              <a:t>60</a:t>
            </a:r>
            <a:r>
              <a:rPr b="1" i="0" lang="lv-LV" sz="1000" u="none" cap="none" strike="noStrike">
                <a:solidFill>
                  <a:srgbClr val="1EAEAE"/>
                </a:solidFill>
                <a:latin typeface="Arial"/>
                <a:ea typeface="Arial"/>
                <a:cs typeface="Arial"/>
                <a:sym typeface="Arial"/>
              </a:rPr>
              <a:t> Calming Down Strategies</a:t>
            </a:r>
            <a:endParaRPr b="1" i="0" sz="1000" u="none" cap="none" strike="noStrike">
              <a:solidFill>
                <a:srgbClr val="1EAEAE"/>
              </a:solidFill>
              <a:latin typeface="Arial"/>
              <a:ea typeface="Arial"/>
              <a:cs typeface="Arial"/>
              <a:sym typeface="Arial"/>
            </a:endParaRPr>
          </a:p>
        </p:txBody>
      </p:sp>
      <p:sp>
        <p:nvSpPr>
          <p:cNvPr id="170" name="Google Shape;170;g27f1b987787_1_34"/>
          <p:cNvSpPr txBox="1"/>
          <p:nvPr/>
        </p:nvSpPr>
        <p:spPr>
          <a:xfrm>
            <a:off x="666650" y="1973200"/>
            <a:ext cx="1275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lv-LV" sz="1200" u="none" cap="none" strike="noStrike">
                <a:solidFill>
                  <a:srgbClr val="0B5394"/>
                </a:solidFill>
                <a:latin typeface="Arial"/>
                <a:ea typeface="Arial"/>
                <a:cs typeface="Arial"/>
                <a:sym typeface="Arial"/>
              </a:rPr>
              <a:t>60</a:t>
            </a:r>
            <a:r>
              <a:rPr b="1" i="0" lang="lv-LV" sz="1000" u="none" cap="none" strike="noStrike">
                <a:solidFill>
                  <a:srgbClr val="0B5394"/>
                </a:solidFill>
                <a:latin typeface="Arial"/>
                <a:ea typeface="Arial"/>
                <a:cs typeface="Arial"/>
                <a:sym typeface="Arial"/>
              </a:rPr>
              <a:t> Stories</a:t>
            </a:r>
            <a:endParaRPr b="1" i="0" sz="1000" u="none" cap="none" strike="noStrike">
              <a:solidFill>
                <a:srgbClr val="0B5394"/>
              </a:solidFill>
              <a:latin typeface="Arial"/>
              <a:ea typeface="Arial"/>
              <a:cs typeface="Arial"/>
              <a:sym typeface="Arial"/>
            </a:endParaRPr>
          </a:p>
        </p:txBody>
      </p:sp>
      <p:pic>
        <p:nvPicPr>
          <p:cNvPr id="171" name="Google Shape;171;g27f1b987787_1_34"/>
          <p:cNvPicPr preferRelativeResize="0"/>
          <p:nvPr/>
        </p:nvPicPr>
        <p:blipFill rotWithShape="1">
          <a:blip r:embed="rId14">
            <a:alphaModFix/>
          </a:blip>
          <a:srcRect b="0" l="1540" r="1540" t="0"/>
          <a:stretch/>
        </p:blipFill>
        <p:spPr>
          <a:xfrm>
            <a:off x="323175" y="3566170"/>
            <a:ext cx="1263900" cy="189450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172" name="Google Shape;172;g27f1b987787_1_34"/>
          <p:cNvPicPr preferRelativeResize="0"/>
          <p:nvPr/>
        </p:nvPicPr>
        <p:blipFill rotWithShape="1">
          <a:blip r:embed="rId15">
            <a:alphaModFix/>
          </a:blip>
          <a:srcRect b="0" l="1559" r="1559" t="0"/>
          <a:stretch/>
        </p:blipFill>
        <p:spPr>
          <a:xfrm>
            <a:off x="3937156" y="3543580"/>
            <a:ext cx="1249500" cy="187350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173" name="Google Shape;173;g27f1b987787_1_34"/>
          <p:cNvPicPr preferRelativeResize="0"/>
          <p:nvPr/>
        </p:nvPicPr>
        <p:blipFill rotWithShape="1">
          <a:blip r:embed="rId16">
            <a:alphaModFix/>
          </a:blip>
          <a:srcRect b="0" l="1559" r="1559" t="0"/>
          <a:stretch/>
        </p:blipFill>
        <p:spPr>
          <a:xfrm>
            <a:off x="5598033" y="3543589"/>
            <a:ext cx="1249500" cy="187350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174" name="Google Shape;174;g27f1b987787_1_34"/>
          <p:cNvPicPr preferRelativeResize="0"/>
          <p:nvPr/>
        </p:nvPicPr>
        <p:blipFill rotWithShape="1">
          <a:blip r:embed="rId17">
            <a:alphaModFix/>
          </a:blip>
          <a:srcRect b="0" l="1559" r="1559" t="0"/>
          <a:stretch/>
        </p:blipFill>
        <p:spPr>
          <a:xfrm>
            <a:off x="7284593" y="3543578"/>
            <a:ext cx="1249500" cy="187350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175" name="Google Shape;175;g27f1b987787_1_34"/>
          <p:cNvPicPr preferRelativeResize="0"/>
          <p:nvPr/>
        </p:nvPicPr>
        <p:blipFill rotWithShape="1">
          <a:blip r:embed="rId18">
            <a:alphaModFix/>
          </a:blip>
          <a:srcRect b="0" l="1559" r="1559" t="0"/>
          <a:stretch/>
        </p:blipFill>
        <p:spPr>
          <a:xfrm>
            <a:off x="2247494" y="3556546"/>
            <a:ext cx="1249500" cy="1873500"/>
          </a:xfrm>
          <a:prstGeom prst="roundRect">
            <a:avLst>
              <a:gd fmla="val 8322" name="adj"/>
            </a:avLst>
          </a:prstGeom>
          <a:noFill/>
          <a:ln>
            <a:noFill/>
          </a:ln>
          <a:effectLst>
            <a:outerShdw blurRad="271463" rotWithShape="0" algn="bl" dir="4380000" dist="57150">
              <a:srgbClr val="000000">
                <a:alpha val="33330"/>
              </a:srgbClr>
            </a:outerShdw>
          </a:effectLst>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09" name="Shape 909"/>
        <p:cNvGrpSpPr/>
        <p:nvPr/>
      </p:nvGrpSpPr>
      <p:grpSpPr>
        <a:xfrm>
          <a:off x="0" y="0"/>
          <a:ext cx="0" cy="0"/>
          <a:chOff x="0" y="0"/>
          <a:chExt cx="0" cy="0"/>
        </a:xfrm>
      </p:grpSpPr>
      <p:pic>
        <p:nvPicPr>
          <p:cNvPr id="910" name="Google Shape;910;g2523351e7b7_22_11"/>
          <p:cNvPicPr preferRelativeResize="0"/>
          <p:nvPr/>
        </p:nvPicPr>
        <p:blipFill rotWithShape="1">
          <a:blip r:embed="rId3">
            <a:alphaModFix/>
          </a:blip>
          <a:srcRect b="0" l="0" r="0" t="0"/>
          <a:stretch/>
        </p:blipFill>
        <p:spPr>
          <a:xfrm>
            <a:off x="0" y="-3850"/>
            <a:ext cx="9144001" cy="1094900"/>
          </a:xfrm>
          <a:prstGeom prst="rect">
            <a:avLst/>
          </a:prstGeom>
          <a:noFill/>
          <a:ln>
            <a:noFill/>
          </a:ln>
        </p:spPr>
      </p:pic>
      <p:sp>
        <p:nvSpPr>
          <p:cNvPr id="911" name="Google Shape;911;g2523351e7b7_22_11"/>
          <p:cNvSpPr txBox="1"/>
          <p:nvPr/>
        </p:nvSpPr>
        <p:spPr>
          <a:xfrm>
            <a:off x="489175" y="152400"/>
            <a:ext cx="7752300" cy="7923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None/>
            </a:pPr>
            <a:r>
              <a:rPr b="1" lang="lv-LV" sz="2500">
                <a:solidFill>
                  <a:srgbClr val="2B3E85"/>
                </a:solidFill>
                <a:latin typeface="Raleway"/>
                <a:ea typeface="Raleway"/>
                <a:cs typeface="Raleway"/>
                <a:sym typeface="Raleway"/>
              </a:rPr>
              <a:t>2</a:t>
            </a:r>
            <a:r>
              <a:rPr b="1" i="0" lang="lv-LV" sz="2500" u="none" cap="none" strike="noStrike">
                <a:solidFill>
                  <a:srgbClr val="2B3E85"/>
                </a:solidFill>
                <a:latin typeface="Raleway"/>
                <a:ea typeface="Raleway"/>
                <a:cs typeface="Raleway"/>
                <a:sym typeface="Raleway"/>
              </a:rPr>
              <a:t>. Module</a:t>
            </a:r>
            <a:br>
              <a:rPr b="1" lang="lv-LV" sz="2800">
                <a:solidFill>
                  <a:srgbClr val="FFFFFF"/>
                </a:solidFill>
                <a:latin typeface="Raleway"/>
                <a:ea typeface="Raleway"/>
                <a:cs typeface="Raleway"/>
                <a:sym typeface="Raleway"/>
              </a:rPr>
            </a:br>
            <a:r>
              <a:rPr b="1" lang="lv-LV" sz="2800">
                <a:solidFill>
                  <a:srgbClr val="FFFFFF"/>
                </a:solidFill>
                <a:latin typeface="Raleway"/>
                <a:ea typeface="Raleway"/>
                <a:cs typeface="Raleway"/>
                <a:sym typeface="Raleway"/>
              </a:rPr>
              <a:t>   </a:t>
            </a:r>
            <a:r>
              <a:rPr b="1" lang="lv-LV" sz="2800">
                <a:solidFill>
                  <a:srgbClr val="FFFFFF"/>
                </a:solidFill>
                <a:latin typeface="Raleway"/>
                <a:ea typeface="Raleway"/>
                <a:cs typeface="Raleway"/>
                <a:sym typeface="Raleway"/>
              </a:rPr>
              <a:t> Effects of exposure to workplace violence</a:t>
            </a:r>
            <a:br>
              <a:rPr b="1" i="0" lang="lv-LV" sz="2800" u="none" cap="none" strike="noStrike">
                <a:solidFill>
                  <a:srgbClr val="FFFFFF"/>
                </a:solidFill>
                <a:latin typeface="Raleway"/>
                <a:ea typeface="Raleway"/>
                <a:cs typeface="Raleway"/>
                <a:sym typeface="Raleway"/>
              </a:rPr>
            </a:br>
            <a:endParaRPr b="1" i="0" sz="2800" u="none" cap="none" strike="noStrike">
              <a:solidFill>
                <a:srgbClr val="FFFFFF"/>
              </a:solidFill>
              <a:latin typeface="Raleway"/>
              <a:ea typeface="Raleway"/>
              <a:cs typeface="Raleway"/>
              <a:sym typeface="Raleway"/>
            </a:endParaRPr>
          </a:p>
        </p:txBody>
      </p:sp>
      <p:sp>
        <p:nvSpPr>
          <p:cNvPr id="912" name="Google Shape;912;g2523351e7b7_22_11"/>
          <p:cNvSpPr txBox="1"/>
          <p:nvPr/>
        </p:nvSpPr>
        <p:spPr>
          <a:xfrm>
            <a:off x="717800" y="1678925"/>
            <a:ext cx="4754700" cy="3070800"/>
          </a:xfrm>
          <a:prstGeom prst="rect">
            <a:avLst/>
          </a:prstGeom>
          <a:noFill/>
          <a:ln>
            <a:noFill/>
          </a:ln>
        </p:spPr>
        <p:txBody>
          <a:bodyPr anchorCtr="0" anchor="t" bIns="91425" lIns="91425" spcFirstLastPara="1" rIns="91425" wrap="square" tIns="91425">
            <a:spAutoFit/>
          </a:bodyPr>
          <a:lstStyle/>
          <a:p>
            <a:pPr indent="0" lvl="0" marL="133350" rtl="0" algn="l">
              <a:lnSpc>
                <a:spcPct val="115000"/>
              </a:lnSpc>
              <a:spcBef>
                <a:spcPts val="0"/>
              </a:spcBef>
              <a:spcAft>
                <a:spcPts val="0"/>
              </a:spcAft>
              <a:buNone/>
            </a:pPr>
            <a:r>
              <a:rPr lang="lv-LV" sz="1500">
                <a:solidFill>
                  <a:schemeClr val="dk1"/>
                </a:solidFill>
                <a:latin typeface="Raleway"/>
                <a:ea typeface="Raleway"/>
                <a:cs typeface="Raleway"/>
                <a:sym typeface="Raleway"/>
              </a:rPr>
              <a:t>P</a:t>
            </a:r>
            <a:r>
              <a:rPr lang="lv-LV" sz="1500">
                <a:solidFill>
                  <a:schemeClr val="dk1"/>
                </a:solidFill>
                <a:latin typeface="Raleway"/>
                <a:ea typeface="Raleway"/>
                <a:cs typeface="Raleway"/>
                <a:sym typeface="Raleway"/>
              </a:rPr>
              <a:t>lace problem situation cards related specifically to the effects of exposure </a:t>
            </a:r>
            <a:br>
              <a:rPr lang="lv-LV" sz="1500">
                <a:solidFill>
                  <a:schemeClr val="dk1"/>
                </a:solidFill>
                <a:latin typeface="Raleway"/>
                <a:ea typeface="Raleway"/>
                <a:cs typeface="Raleway"/>
                <a:sym typeface="Raleway"/>
              </a:rPr>
            </a:br>
            <a:r>
              <a:rPr lang="lv-LV" sz="1500">
                <a:solidFill>
                  <a:schemeClr val="dk1"/>
                </a:solidFill>
                <a:latin typeface="Raleway"/>
                <a:ea typeface="Raleway"/>
                <a:cs typeface="Raleway"/>
                <a:sym typeface="Raleway"/>
              </a:rPr>
              <a:t>to workplace violence relevant to your situation </a:t>
            </a:r>
            <a:br>
              <a:rPr lang="lv-LV" sz="1500">
                <a:solidFill>
                  <a:schemeClr val="dk1"/>
                </a:solidFill>
                <a:latin typeface="Raleway"/>
                <a:ea typeface="Raleway"/>
                <a:cs typeface="Raleway"/>
                <a:sym typeface="Raleway"/>
              </a:rPr>
            </a:br>
            <a:r>
              <a:rPr lang="lv-LV" sz="1500">
                <a:solidFill>
                  <a:schemeClr val="dk1"/>
                </a:solidFill>
                <a:latin typeface="Raleway"/>
                <a:ea typeface="Raleway"/>
                <a:cs typeface="Raleway"/>
                <a:sym typeface="Raleway"/>
              </a:rPr>
              <a:t>or the training goals un a table face up. These problem situation cards should describe different scenarios such as </a:t>
            </a:r>
            <a:r>
              <a:rPr b="1" lang="lv-LV" sz="1500">
                <a:solidFill>
                  <a:schemeClr val="dk1"/>
                </a:solidFill>
                <a:latin typeface="Raleway"/>
                <a:ea typeface="Raleway"/>
                <a:cs typeface="Raleway"/>
                <a:sym typeface="Raleway"/>
              </a:rPr>
              <a:t>verbal or physical abuse, threats, or harassment etc.</a:t>
            </a:r>
            <a:endParaRPr b="1" sz="1500">
              <a:solidFill>
                <a:schemeClr val="dk1"/>
              </a:solidFill>
              <a:latin typeface="Raleway"/>
              <a:ea typeface="Raleway"/>
              <a:cs typeface="Raleway"/>
              <a:sym typeface="Raleway"/>
            </a:endParaRPr>
          </a:p>
          <a:p>
            <a:pPr indent="0" lvl="0" marL="133350" rtl="0" algn="l">
              <a:lnSpc>
                <a:spcPct val="115000"/>
              </a:lnSpc>
              <a:spcBef>
                <a:spcPts val="0"/>
              </a:spcBef>
              <a:spcAft>
                <a:spcPts val="0"/>
              </a:spcAft>
              <a:buNone/>
            </a:pPr>
            <a:r>
              <a:t/>
            </a:r>
            <a:endParaRPr sz="1500">
              <a:solidFill>
                <a:schemeClr val="dk1"/>
              </a:solidFill>
              <a:latin typeface="Raleway"/>
              <a:ea typeface="Raleway"/>
              <a:cs typeface="Raleway"/>
              <a:sym typeface="Raleway"/>
            </a:endParaRPr>
          </a:p>
          <a:p>
            <a:pPr indent="0" lvl="0" marL="133350" rtl="0" algn="l">
              <a:lnSpc>
                <a:spcPct val="115000"/>
              </a:lnSpc>
              <a:spcBef>
                <a:spcPts val="0"/>
              </a:spcBef>
              <a:spcAft>
                <a:spcPts val="0"/>
              </a:spcAft>
              <a:buClr>
                <a:schemeClr val="dk1"/>
              </a:buClr>
              <a:buSzPts val="1500"/>
              <a:buFont typeface="Arial"/>
              <a:buNone/>
            </a:pPr>
            <a:r>
              <a:rPr lang="lv-LV" sz="1500">
                <a:solidFill>
                  <a:schemeClr val="dk1"/>
                </a:solidFill>
                <a:latin typeface="Raleway"/>
                <a:ea typeface="Raleway"/>
                <a:cs typeface="Raleway"/>
                <a:sym typeface="Raleway"/>
              </a:rPr>
              <a:t>Each player can freely choose the situation.</a:t>
            </a:r>
            <a:endParaRPr sz="1500">
              <a:solidFill>
                <a:schemeClr val="dk1"/>
              </a:solidFill>
              <a:latin typeface="Raleway"/>
              <a:ea typeface="Raleway"/>
              <a:cs typeface="Raleway"/>
              <a:sym typeface="Raleway"/>
            </a:endParaRPr>
          </a:p>
          <a:p>
            <a:pPr indent="0" lvl="0" marL="133350" rtl="0" algn="l">
              <a:lnSpc>
                <a:spcPct val="115000"/>
              </a:lnSpc>
              <a:spcBef>
                <a:spcPts val="0"/>
              </a:spcBef>
              <a:spcAft>
                <a:spcPts val="0"/>
              </a:spcAft>
              <a:buSzPts val="1500"/>
              <a:buNone/>
            </a:pPr>
            <a:r>
              <a:rPr lang="lv-LV" sz="1500">
                <a:solidFill>
                  <a:schemeClr val="dk1"/>
                </a:solidFill>
                <a:latin typeface="Raleway"/>
                <a:ea typeface="Raleway"/>
                <a:cs typeface="Raleway"/>
                <a:sym typeface="Raleway"/>
              </a:rPr>
              <a:t>Make sure that </a:t>
            </a:r>
            <a:r>
              <a:rPr b="1" lang="lv-LV" sz="1500">
                <a:solidFill>
                  <a:schemeClr val="dk1"/>
                </a:solidFill>
                <a:latin typeface="Raleway"/>
                <a:ea typeface="Raleway"/>
                <a:cs typeface="Raleway"/>
                <a:sym typeface="Raleway"/>
              </a:rPr>
              <a:t>each player has at least </a:t>
            </a:r>
            <a:br>
              <a:rPr b="1" lang="lv-LV" sz="1500">
                <a:solidFill>
                  <a:schemeClr val="dk1"/>
                </a:solidFill>
                <a:latin typeface="Raleway"/>
                <a:ea typeface="Raleway"/>
                <a:cs typeface="Raleway"/>
                <a:sym typeface="Raleway"/>
              </a:rPr>
            </a:br>
            <a:r>
              <a:rPr b="1" lang="lv-LV" sz="1500">
                <a:solidFill>
                  <a:schemeClr val="dk1"/>
                </a:solidFill>
                <a:latin typeface="Raleway"/>
                <a:ea typeface="Raleway"/>
                <a:cs typeface="Raleway"/>
                <a:sym typeface="Raleway"/>
              </a:rPr>
              <a:t>one problem situation card</a:t>
            </a:r>
            <a:r>
              <a:rPr lang="lv-LV" sz="1500">
                <a:solidFill>
                  <a:schemeClr val="dk1"/>
                </a:solidFill>
                <a:latin typeface="Raleway"/>
                <a:ea typeface="Raleway"/>
                <a:cs typeface="Raleway"/>
                <a:sym typeface="Raleway"/>
              </a:rPr>
              <a:t>.</a:t>
            </a:r>
            <a:endParaRPr b="1" sz="1500">
              <a:solidFill>
                <a:schemeClr val="dk1"/>
              </a:solidFill>
              <a:latin typeface="Raleway"/>
              <a:ea typeface="Raleway"/>
              <a:cs typeface="Raleway"/>
              <a:sym typeface="Raleway"/>
            </a:endParaRPr>
          </a:p>
        </p:txBody>
      </p:sp>
      <p:pic>
        <p:nvPicPr>
          <p:cNvPr id="913" name="Google Shape;913;g2523351e7b7_22_11"/>
          <p:cNvPicPr preferRelativeResize="0"/>
          <p:nvPr/>
        </p:nvPicPr>
        <p:blipFill rotWithShape="1">
          <a:blip r:embed="rId4">
            <a:alphaModFix/>
          </a:blip>
          <a:srcRect b="0" l="0" r="16443" t="0"/>
          <a:stretch/>
        </p:blipFill>
        <p:spPr>
          <a:xfrm>
            <a:off x="6572250" y="944688"/>
            <a:ext cx="2571750" cy="1273500"/>
          </a:xfrm>
          <a:prstGeom prst="rect">
            <a:avLst/>
          </a:prstGeom>
          <a:noFill/>
          <a:ln>
            <a:noFill/>
          </a:ln>
        </p:spPr>
      </p:pic>
      <p:sp>
        <p:nvSpPr>
          <p:cNvPr id="914" name="Google Shape;914;g2523351e7b7_22_11"/>
          <p:cNvSpPr txBox="1"/>
          <p:nvPr/>
        </p:nvSpPr>
        <p:spPr>
          <a:xfrm>
            <a:off x="841000" y="1180200"/>
            <a:ext cx="2285700" cy="585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lv-LV" sz="2600">
                <a:solidFill>
                  <a:srgbClr val="6689BA"/>
                </a:solidFill>
                <a:latin typeface="Raleway"/>
                <a:ea typeface="Raleway"/>
                <a:cs typeface="Raleway"/>
                <a:sym typeface="Raleway"/>
              </a:rPr>
              <a:t>Preparing</a:t>
            </a:r>
            <a:endParaRPr b="1" sz="2600">
              <a:solidFill>
                <a:srgbClr val="6689BA"/>
              </a:solidFill>
            </a:endParaRPr>
          </a:p>
        </p:txBody>
      </p:sp>
      <p:pic>
        <p:nvPicPr>
          <p:cNvPr id="915" name="Google Shape;915;g2523351e7b7_22_11"/>
          <p:cNvPicPr preferRelativeResize="0"/>
          <p:nvPr/>
        </p:nvPicPr>
        <p:blipFill rotWithShape="1">
          <a:blip r:embed="rId5">
            <a:alphaModFix/>
          </a:blip>
          <a:srcRect b="0" l="59" r="59" t="0"/>
          <a:stretch/>
        </p:blipFill>
        <p:spPr>
          <a:xfrm>
            <a:off x="6904438" y="1891770"/>
            <a:ext cx="1263900" cy="189450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916" name="Google Shape;916;g2523351e7b7_22_11"/>
          <p:cNvPicPr preferRelativeResize="0"/>
          <p:nvPr/>
        </p:nvPicPr>
        <p:blipFill rotWithShape="1">
          <a:blip r:embed="rId5">
            <a:alphaModFix/>
          </a:blip>
          <a:srcRect b="0" l="59" r="59" t="0"/>
          <a:stretch/>
        </p:blipFill>
        <p:spPr>
          <a:xfrm>
            <a:off x="5949038" y="2368120"/>
            <a:ext cx="1263900" cy="189450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917" name="Google Shape;917;g2523351e7b7_22_11"/>
          <p:cNvPicPr preferRelativeResize="0"/>
          <p:nvPr/>
        </p:nvPicPr>
        <p:blipFill rotWithShape="1">
          <a:blip r:embed="rId5">
            <a:alphaModFix/>
          </a:blip>
          <a:srcRect b="0" l="59" r="59" t="0"/>
          <a:stretch/>
        </p:blipFill>
        <p:spPr>
          <a:xfrm>
            <a:off x="6404713" y="2617995"/>
            <a:ext cx="1263900" cy="1894500"/>
          </a:xfrm>
          <a:prstGeom prst="roundRect">
            <a:avLst>
              <a:gd fmla="val 8322" name="adj"/>
            </a:avLst>
          </a:prstGeom>
          <a:noFill/>
          <a:ln>
            <a:noFill/>
          </a:ln>
          <a:effectLst>
            <a:outerShdw blurRad="271463" rotWithShape="0" algn="bl" dir="4380000" dist="57150">
              <a:srgbClr val="000000">
                <a:alpha val="33330"/>
              </a:srgbClr>
            </a:outerShdw>
          </a:effectLst>
        </p:spPr>
      </p:pic>
      <p:grpSp>
        <p:nvGrpSpPr>
          <p:cNvPr id="918" name="Google Shape;918;g2523351e7b7_22_11"/>
          <p:cNvGrpSpPr/>
          <p:nvPr/>
        </p:nvGrpSpPr>
        <p:grpSpPr>
          <a:xfrm>
            <a:off x="550626" y="4190901"/>
            <a:ext cx="290375" cy="321600"/>
            <a:chOff x="534501" y="3018201"/>
            <a:chExt cx="290375" cy="321600"/>
          </a:xfrm>
        </p:grpSpPr>
        <p:sp>
          <p:nvSpPr>
            <p:cNvPr id="919" name="Google Shape;919;g2523351e7b7_22_1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g2523351e7b7_22_1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24" name="Shape 924"/>
        <p:cNvGrpSpPr/>
        <p:nvPr/>
      </p:nvGrpSpPr>
      <p:grpSpPr>
        <a:xfrm>
          <a:off x="0" y="0"/>
          <a:ext cx="0" cy="0"/>
          <a:chOff x="0" y="0"/>
          <a:chExt cx="0" cy="0"/>
        </a:xfrm>
      </p:grpSpPr>
      <p:pic>
        <p:nvPicPr>
          <p:cNvPr id="925" name="Google Shape;925;g2523351e7b7_22_25"/>
          <p:cNvPicPr preferRelativeResize="0"/>
          <p:nvPr/>
        </p:nvPicPr>
        <p:blipFill rotWithShape="1">
          <a:blip r:embed="rId3">
            <a:alphaModFix/>
          </a:blip>
          <a:srcRect b="0" l="0" r="0" t="0"/>
          <a:stretch/>
        </p:blipFill>
        <p:spPr>
          <a:xfrm>
            <a:off x="0" y="0"/>
            <a:ext cx="9144001" cy="1243450"/>
          </a:xfrm>
          <a:prstGeom prst="rect">
            <a:avLst/>
          </a:prstGeom>
          <a:noFill/>
          <a:ln>
            <a:noFill/>
          </a:ln>
        </p:spPr>
      </p:pic>
      <p:sp>
        <p:nvSpPr>
          <p:cNvPr id="926" name="Google Shape;926;g2523351e7b7_22_25"/>
          <p:cNvSpPr txBox="1"/>
          <p:nvPr/>
        </p:nvSpPr>
        <p:spPr>
          <a:xfrm>
            <a:off x="870200" y="1831325"/>
            <a:ext cx="3987000" cy="318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lv-LV" sz="1500">
                <a:solidFill>
                  <a:schemeClr val="dk1"/>
                </a:solidFill>
                <a:latin typeface="Raleway"/>
                <a:ea typeface="Raleway"/>
                <a:cs typeface="Raleway"/>
                <a:sym typeface="Raleway"/>
              </a:rPr>
              <a:t>Ask the players </a:t>
            </a:r>
            <a:r>
              <a:rPr b="1" lang="lv-LV" sz="1500">
                <a:solidFill>
                  <a:schemeClr val="dk1"/>
                </a:solidFill>
                <a:latin typeface="Raleway"/>
                <a:ea typeface="Raleway"/>
                <a:cs typeface="Raleway"/>
                <a:sym typeface="Raleway"/>
              </a:rPr>
              <a:t>to stand in a line</a:t>
            </a:r>
            <a:r>
              <a:rPr lang="lv-LV" sz="1500">
                <a:solidFill>
                  <a:schemeClr val="dk1"/>
                </a:solidFill>
                <a:latin typeface="Raleway"/>
                <a:ea typeface="Raleway"/>
                <a:cs typeface="Raleway"/>
                <a:sym typeface="Raleway"/>
              </a:rPr>
              <a:t>.</a:t>
            </a:r>
            <a:endParaRPr sz="1500">
              <a:solidFill>
                <a:schemeClr val="dk1"/>
              </a:solidFill>
              <a:latin typeface="Raleway"/>
              <a:ea typeface="Raleway"/>
              <a:cs typeface="Raleway"/>
              <a:sym typeface="Raleway"/>
            </a:endParaRPr>
          </a:p>
          <a:p>
            <a:pPr indent="0" lvl="0" marL="0" rtl="0" algn="l">
              <a:spcBef>
                <a:spcPts val="0"/>
              </a:spcBef>
              <a:spcAft>
                <a:spcPts val="0"/>
              </a:spcAft>
              <a:buNone/>
            </a:pPr>
            <a:r>
              <a:t/>
            </a:r>
            <a:endParaRPr sz="1500">
              <a:solidFill>
                <a:schemeClr val="dk1"/>
              </a:solidFill>
              <a:latin typeface="Raleway"/>
              <a:ea typeface="Raleway"/>
              <a:cs typeface="Raleway"/>
              <a:sym typeface="Raleway"/>
            </a:endParaRPr>
          </a:p>
          <a:p>
            <a:pPr indent="0" lvl="0" marL="0" rtl="0" algn="l">
              <a:spcBef>
                <a:spcPts val="0"/>
              </a:spcBef>
              <a:spcAft>
                <a:spcPts val="0"/>
              </a:spcAft>
              <a:buNone/>
            </a:pPr>
            <a:r>
              <a:rPr lang="lv-LV" sz="1500">
                <a:solidFill>
                  <a:schemeClr val="dk1"/>
                </a:solidFill>
                <a:latin typeface="Raleway"/>
                <a:ea typeface="Raleway"/>
                <a:cs typeface="Raleway"/>
                <a:sym typeface="Raleway"/>
              </a:rPr>
              <a:t>Ask the players to read their cards and think about how the scenario described on the card might </a:t>
            </a:r>
            <a:r>
              <a:rPr b="1" lang="lv-LV" sz="1500">
                <a:solidFill>
                  <a:schemeClr val="dk1"/>
                </a:solidFill>
                <a:latin typeface="Raleway"/>
                <a:ea typeface="Raleway"/>
                <a:cs typeface="Raleway"/>
                <a:sym typeface="Raleway"/>
              </a:rPr>
              <a:t>impact them personally. </a:t>
            </a:r>
            <a:endParaRPr b="1" sz="1500">
              <a:solidFill>
                <a:schemeClr val="dk1"/>
              </a:solidFill>
              <a:latin typeface="Raleway"/>
              <a:ea typeface="Raleway"/>
              <a:cs typeface="Raleway"/>
              <a:sym typeface="Raleway"/>
            </a:endParaRPr>
          </a:p>
          <a:p>
            <a:pPr indent="0" lvl="0" marL="0" rtl="0" algn="l">
              <a:spcBef>
                <a:spcPts val="0"/>
              </a:spcBef>
              <a:spcAft>
                <a:spcPts val="0"/>
              </a:spcAft>
              <a:buNone/>
            </a:pPr>
            <a:r>
              <a:t/>
            </a:r>
            <a:endParaRPr sz="1500">
              <a:solidFill>
                <a:schemeClr val="dk1"/>
              </a:solidFill>
              <a:latin typeface="Raleway"/>
              <a:ea typeface="Raleway"/>
              <a:cs typeface="Raleway"/>
              <a:sym typeface="Raleway"/>
            </a:endParaRPr>
          </a:p>
          <a:p>
            <a:pPr indent="0" lvl="0" marL="0" rtl="0" algn="l">
              <a:spcBef>
                <a:spcPts val="0"/>
              </a:spcBef>
              <a:spcAft>
                <a:spcPts val="0"/>
              </a:spcAft>
              <a:buNone/>
            </a:pPr>
            <a:r>
              <a:rPr lang="lv-LV" sz="1500">
                <a:solidFill>
                  <a:schemeClr val="dk1"/>
                </a:solidFill>
                <a:latin typeface="Raleway"/>
                <a:ea typeface="Raleway"/>
                <a:cs typeface="Raleway"/>
                <a:sym typeface="Raleway"/>
              </a:rPr>
              <a:t>Encourage them </a:t>
            </a:r>
            <a:r>
              <a:rPr b="1" lang="lv-LV" sz="1500">
                <a:solidFill>
                  <a:schemeClr val="dk1"/>
                </a:solidFill>
                <a:latin typeface="Raleway"/>
                <a:ea typeface="Raleway"/>
                <a:cs typeface="Raleway"/>
                <a:sym typeface="Raleway"/>
              </a:rPr>
              <a:t>to consider both the immediate effects </a:t>
            </a:r>
            <a:r>
              <a:rPr lang="lv-LV" sz="1500">
                <a:solidFill>
                  <a:schemeClr val="dk1"/>
                </a:solidFill>
                <a:latin typeface="Raleway"/>
                <a:ea typeface="Raleway"/>
                <a:cs typeface="Raleway"/>
                <a:sym typeface="Raleway"/>
              </a:rPr>
              <a:t>of the scenario and the potential long-term effects on their mental health, job satisfaction, and work performance.</a:t>
            </a:r>
            <a:endParaRPr sz="1500">
              <a:solidFill>
                <a:schemeClr val="dk1"/>
              </a:solidFill>
              <a:latin typeface="Raleway"/>
              <a:ea typeface="Raleway"/>
              <a:cs typeface="Raleway"/>
              <a:sym typeface="Raleway"/>
            </a:endParaRPr>
          </a:p>
          <a:p>
            <a:pPr indent="0" lvl="0" marL="0" rtl="0" algn="l">
              <a:spcBef>
                <a:spcPts val="0"/>
              </a:spcBef>
              <a:spcAft>
                <a:spcPts val="0"/>
              </a:spcAft>
              <a:buNone/>
            </a:pPr>
            <a:r>
              <a:t/>
            </a:r>
            <a:endParaRPr sz="1500">
              <a:solidFill>
                <a:schemeClr val="dk1"/>
              </a:solidFill>
              <a:latin typeface="Raleway"/>
              <a:ea typeface="Raleway"/>
              <a:cs typeface="Raleway"/>
              <a:sym typeface="Raleway"/>
            </a:endParaRPr>
          </a:p>
          <a:p>
            <a:pPr indent="0" lvl="0" marL="0" rtl="0" algn="l">
              <a:spcBef>
                <a:spcPts val="0"/>
              </a:spcBef>
              <a:spcAft>
                <a:spcPts val="0"/>
              </a:spcAft>
              <a:buNone/>
            </a:pPr>
            <a:r>
              <a:t/>
            </a:r>
            <a:endParaRPr sz="1500">
              <a:solidFill>
                <a:schemeClr val="dk1"/>
              </a:solidFill>
              <a:latin typeface="Raleway"/>
              <a:ea typeface="Raleway"/>
              <a:cs typeface="Raleway"/>
              <a:sym typeface="Raleway"/>
            </a:endParaRPr>
          </a:p>
        </p:txBody>
      </p:sp>
      <p:pic>
        <p:nvPicPr>
          <p:cNvPr id="927" name="Google Shape;927;g2523351e7b7_22_25"/>
          <p:cNvPicPr preferRelativeResize="0"/>
          <p:nvPr/>
        </p:nvPicPr>
        <p:blipFill rotWithShape="1">
          <a:blip r:embed="rId4">
            <a:alphaModFix/>
          </a:blip>
          <a:srcRect b="0" l="0" r="16443" t="0"/>
          <a:stretch/>
        </p:blipFill>
        <p:spPr>
          <a:xfrm>
            <a:off x="6572250" y="1256400"/>
            <a:ext cx="2571750" cy="1273500"/>
          </a:xfrm>
          <a:prstGeom prst="rect">
            <a:avLst/>
          </a:prstGeom>
          <a:noFill/>
          <a:ln>
            <a:noFill/>
          </a:ln>
        </p:spPr>
      </p:pic>
      <p:sp>
        <p:nvSpPr>
          <p:cNvPr id="928" name="Google Shape;928;g2523351e7b7_22_25"/>
          <p:cNvSpPr txBox="1"/>
          <p:nvPr/>
        </p:nvSpPr>
        <p:spPr>
          <a:xfrm>
            <a:off x="870200" y="1332600"/>
            <a:ext cx="2409000" cy="585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lv-LV" sz="2600">
                <a:solidFill>
                  <a:srgbClr val="6689BA"/>
                </a:solidFill>
                <a:latin typeface="Raleway"/>
                <a:ea typeface="Raleway"/>
                <a:cs typeface="Raleway"/>
                <a:sym typeface="Raleway"/>
              </a:rPr>
              <a:t>Playing</a:t>
            </a:r>
            <a:endParaRPr b="1" sz="2600">
              <a:solidFill>
                <a:srgbClr val="6689BA"/>
              </a:solidFill>
            </a:endParaRPr>
          </a:p>
        </p:txBody>
      </p:sp>
      <p:sp>
        <p:nvSpPr>
          <p:cNvPr id="929" name="Google Shape;929;g2523351e7b7_22_25"/>
          <p:cNvSpPr txBox="1"/>
          <p:nvPr/>
        </p:nvSpPr>
        <p:spPr>
          <a:xfrm>
            <a:off x="503625" y="304800"/>
            <a:ext cx="7752300" cy="7923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None/>
            </a:pPr>
            <a:r>
              <a:rPr b="1" lang="lv-LV" sz="2500">
                <a:solidFill>
                  <a:srgbClr val="2B3E85"/>
                </a:solidFill>
                <a:latin typeface="Raleway"/>
                <a:ea typeface="Raleway"/>
                <a:cs typeface="Raleway"/>
                <a:sym typeface="Raleway"/>
              </a:rPr>
              <a:t>2</a:t>
            </a:r>
            <a:r>
              <a:rPr b="1" i="0" lang="lv-LV" sz="2500" u="none" cap="none" strike="noStrike">
                <a:solidFill>
                  <a:srgbClr val="2B3E85"/>
                </a:solidFill>
                <a:latin typeface="Raleway"/>
                <a:ea typeface="Raleway"/>
                <a:cs typeface="Raleway"/>
                <a:sym typeface="Raleway"/>
              </a:rPr>
              <a:t>. Module</a:t>
            </a:r>
            <a:br>
              <a:rPr b="1" lang="lv-LV" sz="2800">
                <a:solidFill>
                  <a:srgbClr val="FFFFFF"/>
                </a:solidFill>
                <a:latin typeface="Raleway"/>
                <a:ea typeface="Raleway"/>
                <a:cs typeface="Raleway"/>
                <a:sym typeface="Raleway"/>
              </a:rPr>
            </a:br>
            <a:r>
              <a:rPr b="1" lang="lv-LV" sz="2800">
                <a:solidFill>
                  <a:srgbClr val="FFFFFF"/>
                </a:solidFill>
                <a:latin typeface="Raleway"/>
                <a:ea typeface="Raleway"/>
                <a:cs typeface="Raleway"/>
                <a:sym typeface="Raleway"/>
              </a:rPr>
              <a:t>    Effects of exposure to workplace violence</a:t>
            </a:r>
            <a:br>
              <a:rPr b="1" i="0" lang="lv-LV" sz="2800" u="none" cap="none" strike="noStrike">
                <a:solidFill>
                  <a:srgbClr val="FFFFFF"/>
                </a:solidFill>
                <a:latin typeface="Raleway"/>
                <a:ea typeface="Raleway"/>
                <a:cs typeface="Raleway"/>
                <a:sym typeface="Raleway"/>
              </a:rPr>
            </a:br>
            <a:endParaRPr b="1" i="0" sz="2800" u="none" cap="none" strike="noStrike">
              <a:solidFill>
                <a:srgbClr val="FFFFFF"/>
              </a:solidFill>
              <a:latin typeface="Raleway"/>
              <a:ea typeface="Raleway"/>
              <a:cs typeface="Raleway"/>
              <a:sym typeface="Raleway"/>
            </a:endParaRPr>
          </a:p>
        </p:txBody>
      </p:sp>
      <p:pic>
        <p:nvPicPr>
          <p:cNvPr id="930" name="Google Shape;930;g2523351e7b7_22_25"/>
          <p:cNvPicPr preferRelativeResize="0"/>
          <p:nvPr/>
        </p:nvPicPr>
        <p:blipFill rotWithShape="1">
          <a:blip r:embed="rId5">
            <a:alphaModFix/>
          </a:blip>
          <a:srcRect b="0" l="0" r="0" t="0"/>
          <a:stretch/>
        </p:blipFill>
        <p:spPr>
          <a:xfrm>
            <a:off x="5373489" y="2434500"/>
            <a:ext cx="768942" cy="1943226"/>
          </a:xfrm>
          <a:prstGeom prst="rect">
            <a:avLst/>
          </a:prstGeom>
          <a:noFill/>
          <a:ln>
            <a:noFill/>
          </a:ln>
        </p:spPr>
      </p:pic>
      <p:pic>
        <p:nvPicPr>
          <p:cNvPr id="931" name="Google Shape;931;g2523351e7b7_22_25"/>
          <p:cNvPicPr preferRelativeResize="0"/>
          <p:nvPr/>
        </p:nvPicPr>
        <p:blipFill rotWithShape="1">
          <a:blip r:embed="rId5">
            <a:alphaModFix/>
          </a:blip>
          <a:srcRect b="0" l="0" r="0" t="0"/>
          <a:stretch/>
        </p:blipFill>
        <p:spPr>
          <a:xfrm>
            <a:off x="6238864" y="2434500"/>
            <a:ext cx="768942" cy="1943226"/>
          </a:xfrm>
          <a:prstGeom prst="rect">
            <a:avLst/>
          </a:prstGeom>
          <a:noFill/>
          <a:ln>
            <a:noFill/>
          </a:ln>
        </p:spPr>
      </p:pic>
      <p:pic>
        <p:nvPicPr>
          <p:cNvPr id="932" name="Google Shape;932;g2523351e7b7_22_25"/>
          <p:cNvPicPr preferRelativeResize="0"/>
          <p:nvPr/>
        </p:nvPicPr>
        <p:blipFill rotWithShape="1">
          <a:blip r:embed="rId5">
            <a:alphaModFix/>
          </a:blip>
          <a:srcRect b="0" l="0" r="0" t="0"/>
          <a:stretch/>
        </p:blipFill>
        <p:spPr>
          <a:xfrm>
            <a:off x="7323614" y="2434500"/>
            <a:ext cx="768942" cy="1943226"/>
          </a:xfrm>
          <a:prstGeom prst="rect">
            <a:avLst/>
          </a:prstGeom>
          <a:noFill/>
          <a:ln>
            <a:noFill/>
          </a:ln>
        </p:spPr>
      </p:pic>
      <p:grpSp>
        <p:nvGrpSpPr>
          <p:cNvPr id="933" name="Google Shape;933;g2523351e7b7_22_25"/>
          <p:cNvGrpSpPr/>
          <p:nvPr/>
        </p:nvGrpSpPr>
        <p:grpSpPr>
          <a:xfrm>
            <a:off x="579826" y="3321501"/>
            <a:ext cx="290375" cy="321600"/>
            <a:chOff x="534501" y="3018201"/>
            <a:chExt cx="290375" cy="321600"/>
          </a:xfrm>
        </p:grpSpPr>
        <p:sp>
          <p:nvSpPr>
            <p:cNvPr id="934" name="Google Shape;934;g2523351e7b7_22_25"/>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 name="Google Shape;935;g2523351e7b7_22_25"/>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39" name="Shape 939"/>
        <p:cNvGrpSpPr/>
        <p:nvPr/>
      </p:nvGrpSpPr>
      <p:grpSpPr>
        <a:xfrm>
          <a:off x="0" y="0"/>
          <a:ext cx="0" cy="0"/>
          <a:chOff x="0" y="0"/>
          <a:chExt cx="0" cy="0"/>
        </a:xfrm>
      </p:grpSpPr>
      <p:pic>
        <p:nvPicPr>
          <p:cNvPr id="940" name="Google Shape;940;g2523351e7b7_22_39"/>
          <p:cNvPicPr preferRelativeResize="0"/>
          <p:nvPr/>
        </p:nvPicPr>
        <p:blipFill rotWithShape="1">
          <a:blip r:embed="rId3">
            <a:alphaModFix/>
          </a:blip>
          <a:srcRect b="0" l="0" r="0" t="0"/>
          <a:stretch/>
        </p:blipFill>
        <p:spPr>
          <a:xfrm>
            <a:off x="0" y="0"/>
            <a:ext cx="9144001" cy="1243450"/>
          </a:xfrm>
          <a:prstGeom prst="rect">
            <a:avLst/>
          </a:prstGeom>
          <a:noFill/>
          <a:ln>
            <a:noFill/>
          </a:ln>
        </p:spPr>
      </p:pic>
      <p:sp>
        <p:nvSpPr>
          <p:cNvPr id="941" name="Google Shape;941;g2523351e7b7_22_39"/>
          <p:cNvSpPr txBox="1"/>
          <p:nvPr/>
        </p:nvSpPr>
        <p:spPr>
          <a:xfrm>
            <a:off x="717800" y="1797825"/>
            <a:ext cx="3938100" cy="2805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lv-LV" sz="1500">
                <a:solidFill>
                  <a:schemeClr val="dk1"/>
                </a:solidFill>
                <a:latin typeface="Raleway"/>
                <a:ea typeface="Raleway"/>
                <a:cs typeface="Raleway"/>
                <a:sym typeface="Raleway"/>
              </a:rPr>
              <a:t>Once the players have had time </a:t>
            </a:r>
            <a:endParaRPr sz="1500">
              <a:solidFill>
                <a:schemeClr val="dk1"/>
              </a:solidFill>
              <a:latin typeface="Raleway"/>
              <a:ea typeface="Raleway"/>
              <a:cs typeface="Raleway"/>
              <a:sym typeface="Raleway"/>
            </a:endParaRPr>
          </a:p>
          <a:p>
            <a:pPr indent="0" lvl="0" marL="0" rtl="0" algn="l">
              <a:lnSpc>
                <a:spcPct val="115000"/>
              </a:lnSpc>
              <a:spcBef>
                <a:spcPts val="0"/>
              </a:spcBef>
              <a:spcAft>
                <a:spcPts val="0"/>
              </a:spcAft>
              <a:buNone/>
            </a:pPr>
            <a:r>
              <a:rPr lang="lv-LV" sz="1500">
                <a:solidFill>
                  <a:schemeClr val="dk1"/>
                </a:solidFill>
                <a:latin typeface="Raleway"/>
                <a:ea typeface="Raleway"/>
                <a:cs typeface="Raleway"/>
                <a:sym typeface="Raleway"/>
              </a:rPr>
              <a:t>to consider their cards, </a:t>
            </a:r>
            <a:r>
              <a:rPr b="1" lang="lv-LV" sz="1500">
                <a:solidFill>
                  <a:schemeClr val="dk1"/>
                </a:solidFill>
                <a:latin typeface="Raleway"/>
                <a:ea typeface="Raleway"/>
                <a:cs typeface="Raleway"/>
                <a:sym typeface="Raleway"/>
              </a:rPr>
              <a:t>ask them to take:</a:t>
            </a:r>
            <a:r>
              <a:rPr lang="lv-LV" sz="1500">
                <a:solidFill>
                  <a:schemeClr val="dk1"/>
                </a:solidFill>
                <a:latin typeface="Raleway"/>
                <a:ea typeface="Raleway"/>
                <a:cs typeface="Raleway"/>
                <a:sym typeface="Raleway"/>
              </a:rPr>
              <a:t> </a:t>
            </a:r>
            <a:br>
              <a:rPr lang="lv-LV" sz="1500">
                <a:solidFill>
                  <a:schemeClr val="dk1"/>
                </a:solidFill>
                <a:latin typeface="Raleway"/>
                <a:ea typeface="Raleway"/>
                <a:cs typeface="Raleway"/>
                <a:sym typeface="Raleway"/>
              </a:rPr>
            </a:br>
            <a:endParaRPr sz="1500">
              <a:solidFill>
                <a:schemeClr val="dk1"/>
              </a:solidFill>
              <a:latin typeface="Raleway"/>
              <a:ea typeface="Raleway"/>
              <a:cs typeface="Raleway"/>
              <a:sym typeface="Raleway"/>
            </a:endParaRPr>
          </a:p>
          <a:p>
            <a:pPr indent="0" lvl="0" marL="0" rtl="0" algn="l">
              <a:lnSpc>
                <a:spcPct val="115000"/>
              </a:lnSpc>
              <a:spcBef>
                <a:spcPts val="0"/>
              </a:spcBef>
              <a:spcAft>
                <a:spcPts val="0"/>
              </a:spcAft>
              <a:buNone/>
            </a:pPr>
            <a:r>
              <a:rPr b="1" lang="lv-LV" sz="1500">
                <a:solidFill>
                  <a:srgbClr val="6689BA"/>
                </a:solidFill>
                <a:latin typeface="Raleway"/>
                <a:ea typeface="Raleway"/>
                <a:cs typeface="Raleway"/>
                <a:sym typeface="Raleway"/>
              </a:rPr>
              <a:t>three steps forward</a:t>
            </a:r>
            <a:r>
              <a:rPr lang="lv-LV" sz="1500">
                <a:solidFill>
                  <a:schemeClr val="dk1"/>
                </a:solidFill>
                <a:latin typeface="Raleway"/>
                <a:ea typeface="Raleway"/>
                <a:cs typeface="Raleway"/>
                <a:sym typeface="Raleway"/>
              </a:rPr>
              <a:t> – if the scenario described on their card has had </a:t>
            </a:r>
            <a:br>
              <a:rPr lang="lv-LV" sz="1500">
                <a:solidFill>
                  <a:schemeClr val="dk1"/>
                </a:solidFill>
                <a:latin typeface="Raleway"/>
                <a:ea typeface="Raleway"/>
                <a:cs typeface="Raleway"/>
                <a:sym typeface="Raleway"/>
              </a:rPr>
            </a:br>
            <a:r>
              <a:rPr lang="lv-LV" sz="1500">
                <a:solidFill>
                  <a:schemeClr val="dk1"/>
                </a:solidFill>
                <a:latin typeface="Raleway"/>
                <a:ea typeface="Raleway"/>
                <a:cs typeface="Raleway"/>
                <a:sym typeface="Raleway"/>
              </a:rPr>
              <a:t>a significant impact on them. </a:t>
            </a:r>
            <a:endParaRPr sz="1500">
              <a:solidFill>
                <a:schemeClr val="dk1"/>
              </a:solidFill>
              <a:latin typeface="Raleway"/>
              <a:ea typeface="Raleway"/>
              <a:cs typeface="Raleway"/>
              <a:sym typeface="Raleway"/>
            </a:endParaRPr>
          </a:p>
          <a:p>
            <a:pPr indent="0" lvl="0" marL="0" rtl="0" algn="l">
              <a:lnSpc>
                <a:spcPct val="115000"/>
              </a:lnSpc>
              <a:spcBef>
                <a:spcPts val="0"/>
              </a:spcBef>
              <a:spcAft>
                <a:spcPts val="0"/>
              </a:spcAft>
              <a:buNone/>
            </a:pPr>
            <a:r>
              <a:rPr b="1" lang="lv-LV" sz="1500">
                <a:solidFill>
                  <a:srgbClr val="6689BA"/>
                </a:solidFill>
                <a:latin typeface="Raleway"/>
                <a:ea typeface="Raleway"/>
                <a:cs typeface="Raleway"/>
                <a:sym typeface="Raleway"/>
              </a:rPr>
              <a:t>Two</a:t>
            </a:r>
            <a:r>
              <a:rPr lang="lv-LV" sz="1500">
                <a:solidFill>
                  <a:schemeClr val="dk1"/>
                </a:solidFill>
                <a:latin typeface="Raleway"/>
                <a:ea typeface="Raleway"/>
                <a:cs typeface="Raleway"/>
                <a:sym typeface="Raleway"/>
              </a:rPr>
              <a:t> – if mild, </a:t>
            </a:r>
            <a:endParaRPr sz="1500">
              <a:solidFill>
                <a:schemeClr val="dk1"/>
              </a:solidFill>
              <a:latin typeface="Raleway"/>
              <a:ea typeface="Raleway"/>
              <a:cs typeface="Raleway"/>
              <a:sym typeface="Raleway"/>
            </a:endParaRPr>
          </a:p>
          <a:p>
            <a:pPr indent="0" lvl="0" marL="0" rtl="0" algn="l">
              <a:lnSpc>
                <a:spcPct val="115000"/>
              </a:lnSpc>
              <a:spcBef>
                <a:spcPts val="0"/>
              </a:spcBef>
              <a:spcAft>
                <a:spcPts val="0"/>
              </a:spcAft>
              <a:buNone/>
            </a:pPr>
            <a:r>
              <a:rPr b="1" lang="lv-LV" sz="1500">
                <a:solidFill>
                  <a:srgbClr val="6689BA"/>
                </a:solidFill>
                <a:latin typeface="Raleway"/>
                <a:ea typeface="Raleway"/>
                <a:cs typeface="Raleway"/>
                <a:sym typeface="Raleway"/>
              </a:rPr>
              <a:t>one</a:t>
            </a:r>
            <a:r>
              <a:rPr lang="lv-LV" sz="1500">
                <a:solidFill>
                  <a:schemeClr val="dk1"/>
                </a:solidFill>
                <a:latin typeface="Raleway"/>
                <a:ea typeface="Raleway"/>
                <a:cs typeface="Raleway"/>
                <a:sym typeface="Raleway"/>
              </a:rPr>
              <a:t> if slight, </a:t>
            </a:r>
            <a:endParaRPr sz="1500">
              <a:solidFill>
                <a:schemeClr val="dk1"/>
              </a:solidFill>
              <a:latin typeface="Raleway"/>
              <a:ea typeface="Raleway"/>
              <a:cs typeface="Raleway"/>
              <a:sym typeface="Raleway"/>
            </a:endParaRPr>
          </a:p>
          <a:p>
            <a:pPr indent="0" lvl="0" marL="0" rtl="0" algn="l">
              <a:lnSpc>
                <a:spcPct val="115000"/>
              </a:lnSpc>
              <a:spcBef>
                <a:spcPts val="0"/>
              </a:spcBef>
              <a:spcAft>
                <a:spcPts val="0"/>
              </a:spcAft>
              <a:buNone/>
            </a:pPr>
            <a:r>
              <a:rPr b="1" lang="lv-LV" sz="1500">
                <a:solidFill>
                  <a:srgbClr val="6689BA"/>
                </a:solidFill>
                <a:latin typeface="Raleway"/>
                <a:ea typeface="Raleway"/>
                <a:cs typeface="Raleway"/>
                <a:sym typeface="Raleway"/>
              </a:rPr>
              <a:t>none</a:t>
            </a:r>
            <a:r>
              <a:rPr lang="lv-LV" sz="1500">
                <a:solidFill>
                  <a:schemeClr val="dk1"/>
                </a:solidFill>
                <a:latin typeface="Raleway"/>
                <a:ea typeface="Raleway"/>
                <a:cs typeface="Raleway"/>
                <a:sym typeface="Raleway"/>
              </a:rPr>
              <a:t> – if not any or he/she </a:t>
            </a:r>
            <a:endParaRPr sz="1500">
              <a:solidFill>
                <a:schemeClr val="dk1"/>
              </a:solidFill>
              <a:latin typeface="Raleway"/>
              <a:ea typeface="Raleway"/>
              <a:cs typeface="Raleway"/>
              <a:sym typeface="Raleway"/>
            </a:endParaRPr>
          </a:p>
          <a:p>
            <a:pPr indent="0" lvl="0" marL="0" rtl="0" algn="l">
              <a:lnSpc>
                <a:spcPct val="115000"/>
              </a:lnSpc>
              <a:spcBef>
                <a:spcPts val="0"/>
              </a:spcBef>
              <a:spcAft>
                <a:spcPts val="0"/>
              </a:spcAft>
              <a:buNone/>
            </a:pPr>
            <a:r>
              <a:rPr lang="lv-LV" sz="1500">
                <a:solidFill>
                  <a:schemeClr val="dk1"/>
                </a:solidFill>
                <a:latin typeface="Raleway"/>
                <a:ea typeface="Raleway"/>
                <a:cs typeface="Raleway"/>
                <a:sym typeface="Raleway"/>
              </a:rPr>
              <a:t>hasn’t been in such a situation</a:t>
            </a:r>
            <a:endParaRPr sz="1500">
              <a:solidFill>
                <a:schemeClr val="dk1"/>
              </a:solidFill>
              <a:latin typeface="Raleway"/>
              <a:ea typeface="Raleway"/>
              <a:cs typeface="Raleway"/>
              <a:sym typeface="Raleway"/>
            </a:endParaRPr>
          </a:p>
        </p:txBody>
      </p:sp>
      <p:pic>
        <p:nvPicPr>
          <p:cNvPr id="942" name="Google Shape;942;g2523351e7b7_22_39"/>
          <p:cNvPicPr preferRelativeResize="0"/>
          <p:nvPr/>
        </p:nvPicPr>
        <p:blipFill rotWithShape="1">
          <a:blip r:embed="rId4">
            <a:alphaModFix/>
          </a:blip>
          <a:srcRect b="0" l="0" r="25947" t="0"/>
          <a:stretch/>
        </p:blipFill>
        <p:spPr>
          <a:xfrm>
            <a:off x="6864775" y="823950"/>
            <a:ext cx="2279225" cy="1273500"/>
          </a:xfrm>
          <a:prstGeom prst="rect">
            <a:avLst/>
          </a:prstGeom>
          <a:noFill/>
          <a:ln>
            <a:noFill/>
          </a:ln>
        </p:spPr>
      </p:pic>
      <p:sp>
        <p:nvSpPr>
          <p:cNvPr id="943" name="Google Shape;943;g2523351e7b7_22_39"/>
          <p:cNvSpPr txBox="1"/>
          <p:nvPr/>
        </p:nvSpPr>
        <p:spPr>
          <a:xfrm>
            <a:off x="717800" y="1299100"/>
            <a:ext cx="2409000" cy="585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lv-LV" sz="2600">
                <a:solidFill>
                  <a:srgbClr val="6689BA"/>
                </a:solidFill>
                <a:latin typeface="Raleway"/>
                <a:ea typeface="Raleway"/>
                <a:cs typeface="Raleway"/>
                <a:sym typeface="Raleway"/>
              </a:rPr>
              <a:t>Playing</a:t>
            </a:r>
            <a:endParaRPr b="1" sz="2600">
              <a:solidFill>
                <a:srgbClr val="6689BA"/>
              </a:solidFill>
            </a:endParaRPr>
          </a:p>
        </p:txBody>
      </p:sp>
      <p:sp>
        <p:nvSpPr>
          <p:cNvPr id="944" name="Google Shape;944;g2523351e7b7_22_39"/>
          <p:cNvSpPr txBox="1"/>
          <p:nvPr/>
        </p:nvSpPr>
        <p:spPr>
          <a:xfrm>
            <a:off x="351225" y="304800"/>
            <a:ext cx="7752300" cy="7923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None/>
            </a:pPr>
            <a:r>
              <a:rPr b="1" lang="lv-LV" sz="2500">
                <a:solidFill>
                  <a:srgbClr val="2B3E85"/>
                </a:solidFill>
                <a:latin typeface="Raleway"/>
                <a:ea typeface="Raleway"/>
                <a:cs typeface="Raleway"/>
                <a:sym typeface="Raleway"/>
              </a:rPr>
              <a:t>2</a:t>
            </a:r>
            <a:r>
              <a:rPr b="1" i="0" lang="lv-LV" sz="2500" u="none" cap="none" strike="noStrike">
                <a:solidFill>
                  <a:srgbClr val="2B3E85"/>
                </a:solidFill>
                <a:latin typeface="Raleway"/>
                <a:ea typeface="Raleway"/>
                <a:cs typeface="Raleway"/>
                <a:sym typeface="Raleway"/>
              </a:rPr>
              <a:t>. Module</a:t>
            </a:r>
            <a:br>
              <a:rPr b="1" lang="lv-LV" sz="2800">
                <a:solidFill>
                  <a:srgbClr val="FFFFFF"/>
                </a:solidFill>
                <a:latin typeface="Raleway"/>
                <a:ea typeface="Raleway"/>
                <a:cs typeface="Raleway"/>
                <a:sym typeface="Raleway"/>
              </a:rPr>
            </a:br>
            <a:r>
              <a:rPr b="1" lang="lv-LV" sz="2800">
                <a:solidFill>
                  <a:srgbClr val="FFFFFF"/>
                </a:solidFill>
                <a:latin typeface="Raleway"/>
                <a:ea typeface="Raleway"/>
                <a:cs typeface="Raleway"/>
                <a:sym typeface="Raleway"/>
              </a:rPr>
              <a:t>    Effects of exposure to workplace violence</a:t>
            </a:r>
            <a:br>
              <a:rPr b="1" i="0" lang="lv-LV" sz="2800" u="none" cap="none" strike="noStrike">
                <a:solidFill>
                  <a:srgbClr val="FFFFFF"/>
                </a:solidFill>
                <a:latin typeface="Raleway"/>
                <a:ea typeface="Raleway"/>
                <a:cs typeface="Raleway"/>
                <a:sym typeface="Raleway"/>
              </a:rPr>
            </a:br>
            <a:endParaRPr b="1" i="0" sz="2800" u="none" cap="none" strike="noStrike">
              <a:solidFill>
                <a:srgbClr val="FFFFFF"/>
              </a:solidFill>
              <a:latin typeface="Raleway"/>
              <a:ea typeface="Raleway"/>
              <a:cs typeface="Raleway"/>
              <a:sym typeface="Raleway"/>
            </a:endParaRPr>
          </a:p>
        </p:txBody>
      </p:sp>
      <p:pic>
        <p:nvPicPr>
          <p:cNvPr id="945" name="Google Shape;945;g2523351e7b7_22_39"/>
          <p:cNvPicPr preferRelativeResize="0"/>
          <p:nvPr/>
        </p:nvPicPr>
        <p:blipFill rotWithShape="1">
          <a:blip r:embed="rId5">
            <a:alphaModFix/>
          </a:blip>
          <a:srcRect b="0" l="0" r="0" t="0"/>
          <a:stretch/>
        </p:blipFill>
        <p:spPr>
          <a:xfrm>
            <a:off x="5023775" y="2125317"/>
            <a:ext cx="1012113" cy="2557746"/>
          </a:xfrm>
          <a:prstGeom prst="rect">
            <a:avLst/>
          </a:prstGeom>
          <a:noFill/>
          <a:ln>
            <a:noFill/>
          </a:ln>
        </p:spPr>
      </p:pic>
      <p:pic>
        <p:nvPicPr>
          <p:cNvPr id="946" name="Google Shape;946;g2523351e7b7_22_39"/>
          <p:cNvPicPr preferRelativeResize="0"/>
          <p:nvPr/>
        </p:nvPicPr>
        <p:blipFill rotWithShape="1">
          <a:blip r:embed="rId5">
            <a:alphaModFix/>
          </a:blip>
          <a:srcRect b="0" l="0" r="0" t="0"/>
          <a:stretch/>
        </p:blipFill>
        <p:spPr>
          <a:xfrm>
            <a:off x="6403763" y="1945050"/>
            <a:ext cx="625650" cy="1581109"/>
          </a:xfrm>
          <a:prstGeom prst="rect">
            <a:avLst/>
          </a:prstGeom>
          <a:noFill/>
          <a:ln>
            <a:noFill/>
          </a:ln>
        </p:spPr>
      </p:pic>
      <p:pic>
        <p:nvPicPr>
          <p:cNvPr id="947" name="Google Shape;947;g2523351e7b7_22_39"/>
          <p:cNvPicPr preferRelativeResize="0"/>
          <p:nvPr/>
        </p:nvPicPr>
        <p:blipFill rotWithShape="1">
          <a:blip r:embed="rId5">
            <a:alphaModFix/>
          </a:blip>
          <a:srcRect b="0" l="0" r="0" t="0"/>
          <a:stretch/>
        </p:blipFill>
        <p:spPr>
          <a:xfrm>
            <a:off x="7522402" y="2548825"/>
            <a:ext cx="768942" cy="1943226"/>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51" name="Shape 951"/>
        <p:cNvGrpSpPr/>
        <p:nvPr/>
      </p:nvGrpSpPr>
      <p:grpSpPr>
        <a:xfrm>
          <a:off x="0" y="0"/>
          <a:ext cx="0" cy="0"/>
          <a:chOff x="0" y="0"/>
          <a:chExt cx="0" cy="0"/>
        </a:xfrm>
      </p:grpSpPr>
      <p:pic>
        <p:nvPicPr>
          <p:cNvPr id="952" name="Google Shape;952;g2523351e7b7_22_50"/>
          <p:cNvPicPr preferRelativeResize="0"/>
          <p:nvPr/>
        </p:nvPicPr>
        <p:blipFill rotWithShape="1">
          <a:blip r:embed="rId3">
            <a:alphaModFix/>
          </a:blip>
          <a:srcRect b="0" l="0" r="0" t="0"/>
          <a:stretch/>
        </p:blipFill>
        <p:spPr>
          <a:xfrm>
            <a:off x="0" y="0"/>
            <a:ext cx="9144001" cy="1395851"/>
          </a:xfrm>
          <a:prstGeom prst="rect">
            <a:avLst/>
          </a:prstGeom>
          <a:noFill/>
          <a:ln>
            <a:noFill/>
          </a:ln>
        </p:spPr>
      </p:pic>
      <p:sp>
        <p:nvSpPr>
          <p:cNvPr id="953" name="Google Shape;953;g2523351e7b7_22_50"/>
          <p:cNvSpPr txBox="1"/>
          <p:nvPr/>
        </p:nvSpPr>
        <p:spPr>
          <a:xfrm>
            <a:off x="717800" y="2026425"/>
            <a:ext cx="4437900" cy="3267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lv-LV" sz="1500">
                <a:solidFill>
                  <a:schemeClr val="dk1"/>
                </a:solidFill>
                <a:latin typeface="Raleway"/>
                <a:ea typeface="Raleway"/>
                <a:cs typeface="Raleway"/>
                <a:sym typeface="Raleway"/>
              </a:rPr>
              <a:t>Encourage them to move around the room freely and to stand at a distance from each other to indicate the severity of the impact.</a:t>
            </a:r>
            <a:endParaRPr sz="1500">
              <a:solidFill>
                <a:schemeClr val="dk1"/>
              </a:solidFill>
              <a:latin typeface="Raleway"/>
              <a:ea typeface="Raleway"/>
              <a:cs typeface="Raleway"/>
              <a:sym typeface="Raleway"/>
            </a:endParaRPr>
          </a:p>
          <a:p>
            <a:pPr indent="0" lvl="0" marL="0" rtl="0" algn="l">
              <a:lnSpc>
                <a:spcPct val="115000"/>
              </a:lnSpc>
              <a:spcBef>
                <a:spcPts val="0"/>
              </a:spcBef>
              <a:spcAft>
                <a:spcPts val="0"/>
              </a:spcAft>
              <a:buNone/>
            </a:pPr>
            <a:r>
              <a:t/>
            </a:r>
            <a:endParaRPr sz="1500">
              <a:solidFill>
                <a:schemeClr val="dk1"/>
              </a:solidFill>
              <a:latin typeface="Raleway"/>
              <a:ea typeface="Raleway"/>
              <a:cs typeface="Raleway"/>
              <a:sym typeface="Raleway"/>
            </a:endParaRPr>
          </a:p>
          <a:p>
            <a:pPr indent="0" lvl="0" marL="0" rtl="0" algn="l">
              <a:lnSpc>
                <a:spcPct val="115000"/>
              </a:lnSpc>
              <a:spcBef>
                <a:spcPts val="0"/>
              </a:spcBef>
              <a:spcAft>
                <a:spcPts val="0"/>
              </a:spcAft>
              <a:buNone/>
            </a:pPr>
            <a:r>
              <a:rPr b="1" lang="lv-LV" sz="1500">
                <a:solidFill>
                  <a:schemeClr val="dk1"/>
                </a:solidFill>
                <a:latin typeface="Raleway"/>
                <a:ea typeface="Raleway"/>
                <a:cs typeface="Raleway"/>
                <a:sym typeface="Raleway"/>
              </a:rPr>
              <a:t>Encourage them to reflect</a:t>
            </a:r>
            <a:r>
              <a:rPr lang="lv-LV" sz="1500">
                <a:solidFill>
                  <a:schemeClr val="dk1"/>
                </a:solidFill>
                <a:latin typeface="Raleway"/>
                <a:ea typeface="Raleway"/>
                <a:cs typeface="Raleway"/>
                <a:sym typeface="Raleway"/>
              </a:rPr>
              <a:t> on the ways in which workplace violence can impact different individuals in different ways, and to consider how they might support each other in coping with these effects.</a:t>
            </a:r>
            <a:endParaRPr>
              <a:solidFill>
                <a:schemeClr val="dk1"/>
              </a:solidFill>
            </a:endParaRPr>
          </a:p>
          <a:p>
            <a:pPr indent="0" lvl="0" marL="0" rtl="0" algn="l">
              <a:spcBef>
                <a:spcPts val="0"/>
              </a:spcBef>
              <a:spcAft>
                <a:spcPts val="0"/>
              </a:spcAft>
              <a:buNone/>
            </a:pPr>
            <a:r>
              <a:t/>
            </a:r>
            <a:endParaRPr sz="1500">
              <a:solidFill>
                <a:schemeClr val="dk1"/>
              </a:solidFill>
              <a:latin typeface="Raleway"/>
              <a:ea typeface="Raleway"/>
              <a:cs typeface="Raleway"/>
              <a:sym typeface="Raleway"/>
            </a:endParaRPr>
          </a:p>
          <a:p>
            <a:pPr indent="0" lvl="0" marL="0" rtl="0" algn="l">
              <a:spcBef>
                <a:spcPts val="0"/>
              </a:spcBef>
              <a:spcAft>
                <a:spcPts val="0"/>
              </a:spcAft>
              <a:buNone/>
            </a:pPr>
            <a:r>
              <a:t/>
            </a:r>
            <a:endParaRPr sz="1500">
              <a:solidFill>
                <a:schemeClr val="dk1"/>
              </a:solidFill>
              <a:latin typeface="Raleway"/>
              <a:ea typeface="Raleway"/>
              <a:cs typeface="Raleway"/>
              <a:sym typeface="Raleway"/>
            </a:endParaRPr>
          </a:p>
          <a:p>
            <a:pPr indent="0" lvl="0" marL="0" rtl="0" algn="l">
              <a:spcBef>
                <a:spcPts val="0"/>
              </a:spcBef>
              <a:spcAft>
                <a:spcPts val="0"/>
              </a:spcAft>
              <a:buNone/>
            </a:pPr>
            <a:r>
              <a:t/>
            </a:r>
            <a:endParaRPr sz="1500">
              <a:solidFill>
                <a:schemeClr val="dk1"/>
              </a:solidFill>
              <a:latin typeface="Raleway"/>
              <a:ea typeface="Raleway"/>
              <a:cs typeface="Raleway"/>
              <a:sym typeface="Raleway"/>
            </a:endParaRPr>
          </a:p>
        </p:txBody>
      </p:sp>
      <p:pic>
        <p:nvPicPr>
          <p:cNvPr id="954" name="Google Shape;954;g2523351e7b7_22_50"/>
          <p:cNvPicPr preferRelativeResize="0"/>
          <p:nvPr/>
        </p:nvPicPr>
        <p:blipFill rotWithShape="1">
          <a:blip r:embed="rId4">
            <a:alphaModFix/>
          </a:blip>
          <a:srcRect b="0" l="0" r="42186" t="0"/>
          <a:stretch/>
        </p:blipFill>
        <p:spPr>
          <a:xfrm>
            <a:off x="7364500" y="900050"/>
            <a:ext cx="1779500" cy="1273500"/>
          </a:xfrm>
          <a:prstGeom prst="rect">
            <a:avLst/>
          </a:prstGeom>
          <a:noFill/>
          <a:ln>
            <a:noFill/>
          </a:ln>
        </p:spPr>
      </p:pic>
      <p:sp>
        <p:nvSpPr>
          <p:cNvPr id="955" name="Google Shape;955;g2523351e7b7_22_50"/>
          <p:cNvSpPr txBox="1"/>
          <p:nvPr/>
        </p:nvSpPr>
        <p:spPr>
          <a:xfrm>
            <a:off x="717800" y="1527700"/>
            <a:ext cx="2409000" cy="585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lv-LV" sz="2600">
                <a:solidFill>
                  <a:srgbClr val="6689BA"/>
                </a:solidFill>
                <a:latin typeface="Raleway"/>
                <a:ea typeface="Raleway"/>
                <a:cs typeface="Raleway"/>
                <a:sym typeface="Raleway"/>
              </a:rPr>
              <a:t>Playing</a:t>
            </a:r>
            <a:endParaRPr b="1" sz="2600">
              <a:solidFill>
                <a:srgbClr val="6689BA"/>
              </a:solidFill>
            </a:endParaRPr>
          </a:p>
        </p:txBody>
      </p:sp>
      <p:sp>
        <p:nvSpPr>
          <p:cNvPr id="956" name="Google Shape;956;g2523351e7b7_22_50"/>
          <p:cNvSpPr txBox="1"/>
          <p:nvPr/>
        </p:nvSpPr>
        <p:spPr>
          <a:xfrm>
            <a:off x="351225" y="457200"/>
            <a:ext cx="7752300" cy="7923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None/>
            </a:pPr>
            <a:r>
              <a:rPr b="1" lang="lv-LV" sz="2500">
                <a:solidFill>
                  <a:srgbClr val="2B3E85"/>
                </a:solidFill>
                <a:latin typeface="Raleway"/>
                <a:ea typeface="Raleway"/>
                <a:cs typeface="Raleway"/>
                <a:sym typeface="Raleway"/>
              </a:rPr>
              <a:t>2</a:t>
            </a:r>
            <a:r>
              <a:rPr b="1" i="0" lang="lv-LV" sz="2500" u="none" cap="none" strike="noStrike">
                <a:solidFill>
                  <a:srgbClr val="2B3E85"/>
                </a:solidFill>
                <a:latin typeface="Raleway"/>
                <a:ea typeface="Raleway"/>
                <a:cs typeface="Raleway"/>
                <a:sym typeface="Raleway"/>
              </a:rPr>
              <a:t>. Module</a:t>
            </a:r>
            <a:br>
              <a:rPr b="1" lang="lv-LV" sz="2800">
                <a:solidFill>
                  <a:srgbClr val="FFFFFF"/>
                </a:solidFill>
                <a:latin typeface="Raleway"/>
                <a:ea typeface="Raleway"/>
                <a:cs typeface="Raleway"/>
                <a:sym typeface="Raleway"/>
              </a:rPr>
            </a:br>
            <a:r>
              <a:rPr b="1" lang="lv-LV" sz="2800">
                <a:solidFill>
                  <a:srgbClr val="FFFFFF"/>
                </a:solidFill>
                <a:latin typeface="Raleway"/>
                <a:ea typeface="Raleway"/>
                <a:cs typeface="Raleway"/>
                <a:sym typeface="Raleway"/>
              </a:rPr>
              <a:t>    Effects of exposure to workplace violence</a:t>
            </a:r>
            <a:br>
              <a:rPr b="1" i="0" lang="lv-LV" sz="2800" u="none" cap="none" strike="noStrike">
                <a:solidFill>
                  <a:srgbClr val="FFFFFF"/>
                </a:solidFill>
                <a:latin typeface="Raleway"/>
                <a:ea typeface="Raleway"/>
                <a:cs typeface="Raleway"/>
                <a:sym typeface="Raleway"/>
              </a:rPr>
            </a:br>
            <a:endParaRPr b="1" i="0" sz="2800" u="none" cap="none" strike="noStrike">
              <a:solidFill>
                <a:srgbClr val="FFFFFF"/>
              </a:solidFill>
              <a:latin typeface="Raleway"/>
              <a:ea typeface="Raleway"/>
              <a:cs typeface="Raleway"/>
              <a:sym typeface="Raleway"/>
            </a:endParaRPr>
          </a:p>
        </p:txBody>
      </p:sp>
      <p:pic>
        <p:nvPicPr>
          <p:cNvPr id="957" name="Google Shape;957;g2523351e7b7_22_50"/>
          <p:cNvPicPr preferRelativeResize="0"/>
          <p:nvPr/>
        </p:nvPicPr>
        <p:blipFill rotWithShape="1">
          <a:blip r:embed="rId5">
            <a:alphaModFix/>
          </a:blip>
          <a:srcRect b="0" l="0" r="0" t="0"/>
          <a:stretch/>
        </p:blipFill>
        <p:spPr>
          <a:xfrm>
            <a:off x="5389364" y="2525900"/>
            <a:ext cx="768942" cy="1943226"/>
          </a:xfrm>
          <a:prstGeom prst="rect">
            <a:avLst/>
          </a:prstGeom>
          <a:noFill/>
          <a:ln>
            <a:noFill/>
          </a:ln>
        </p:spPr>
      </p:pic>
      <p:pic>
        <p:nvPicPr>
          <p:cNvPr id="958" name="Google Shape;958;g2523351e7b7_22_50"/>
          <p:cNvPicPr preferRelativeResize="0"/>
          <p:nvPr/>
        </p:nvPicPr>
        <p:blipFill rotWithShape="1">
          <a:blip r:embed="rId5">
            <a:alphaModFix/>
          </a:blip>
          <a:srcRect b="0" l="0" r="0" t="0"/>
          <a:stretch/>
        </p:blipFill>
        <p:spPr>
          <a:xfrm>
            <a:off x="6526500" y="1787350"/>
            <a:ext cx="604325" cy="1527242"/>
          </a:xfrm>
          <a:prstGeom prst="rect">
            <a:avLst/>
          </a:prstGeom>
          <a:noFill/>
          <a:ln>
            <a:noFill/>
          </a:ln>
        </p:spPr>
      </p:pic>
      <p:pic>
        <p:nvPicPr>
          <p:cNvPr id="959" name="Google Shape;959;g2523351e7b7_22_50"/>
          <p:cNvPicPr preferRelativeResize="0"/>
          <p:nvPr/>
        </p:nvPicPr>
        <p:blipFill rotWithShape="1">
          <a:blip r:embed="rId5">
            <a:alphaModFix/>
          </a:blip>
          <a:srcRect b="0" l="0" r="0" t="0"/>
          <a:stretch/>
        </p:blipFill>
        <p:spPr>
          <a:xfrm>
            <a:off x="7715744" y="2464950"/>
            <a:ext cx="903580" cy="2283525"/>
          </a:xfrm>
          <a:prstGeom prst="rect">
            <a:avLst/>
          </a:prstGeom>
          <a:noFill/>
          <a:ln>
            <a:noFill/>
          </a:ln>
        </p:spPr>
      </p:pic>
      <p:grpSp>
        <p:nvGrpSpPr>
          <p:cNvPr id="960" name="Google Shape;960;g2523351e7b7_22_50"/>
          <p:cNvGrpSpPr/>
          <p:nvPr/>
        </p:nvGrpSpPr>
        <p:grpSpPr>
          <a:xfrm>
            <a:off x="427426" y="2168338"/>
            <a:ext cx="290375" cy="321600"/>
            <a:chOff x="534501" y="3018201"/>
            <a:chExt cx="290375" cy="321600"/>
          </a:xfrm>
        </p:grpSpPr>
        <p:sp>
          <p:nvSpPr>
            <p:cNvPr id="961" name="Google Shape;961;g2523351e7b7_22_50"/>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g2523351e7b7_22_50"/>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63" name="Google Shape;963;g2523351e7b7_22_50"/>
          <p:cNvGrpSpPr/>
          <p:nvPr/>
        </p:nvGrpSpPr>
        <p:grpSpPr>
          <a:xfrm>
            <a:off x="427426" y="3186238"/>
            <a:ext cx="290375" cy="321600"/>
            <a:chOff x="534501" y="3018201"/>
            <a:chExt cx="290375" cy="321600"/>
          </a:xfrm>
        </p:grpSpPr>
        <p:sp>
          <p:nvSpPr>
            <p:cNvPr id="964" name="Google Shape;964;g2523351e7b7_22_50"/>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 name="Google Shape;965;g2523351e7b7_22_50"/>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69" name="Shape 969"/>
        <p:cNvGrpSpPr/>
        <p:nvPr/>
      </p:nvGrpSpPr>
      <p:grpSpPr>
        <a:xfrm>
          <a:off x="0" y="0"/>
          <a:ext cx="0" cy="0"/>
          <a:chOff x="0" y="0"/>
          <a:chExt cx="0" cy="0"/>
        </a:xfrm>
      </p:grpSpPr>
      <p:pic>
        <p:nvPicPr>
          <p:cNvPr id="970" name="Google Shape;970;g2523351e7b7_22_67"/>
          <p:cNvPicPr preferRelativeResize="0"/>
          <p:nvPr/>
        </p:nvPicPr>
        <p:blipFill rotWithShape="1">
          <a:blip r:embed="rId3">
            <a:alphaModFix/>
          </a:blip>
          <a:srcRect b="0" l="0" r="0" t="0"/>
          <a:stretch/>
        </p:blipFill>
        <p:spPr>
          <a:xfrm>
            <a:off x="0" y="0"/>
            <a:ext cx="9144001" cy="1319650"/>
          </a:xfrm>
          <a:prstGeom prst="rect">
            <a:avLst/>
          </a:prstGeom>
          <a:noFill/>
          <a:ln>
            <a:noFill/>
          </a:ln>
        </p:spPr>
      </p:pic>
      <p:sp>
        <p:nvSpPr>
          <p:cNvPr id="971" name="Google Shape;971;g2523351e7b7_22_67"/>
          <p:cNvSpPr txBox="1"/>
          <p:nvPr/>
        </p:nvSpPr>
        <p:spPr>
          <a:xfrm>
            <a:off x="717800" y="2012025"/>
            <a:ext cx="4121100" cy="272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lv-LV" sz="1500">
                <a:solidFill>
                  <a:schemeClr val="dk1"/>
                </a:solidFill>
                <a:latin typeface="Raleway"/>
                <a:ea typeface="Raleway"/>
                <a:cs typeface="Raleway"/>
                <a:sym typeface="Raleway"/>
              </a:rPr>
              <a:t>As the game progresses, continue to prompt the players </a:t>
            </a:r>
            <a:r>
              <a:rPr b="1" lang="lv-LV" sz="1500">
                <a:solidFill>
                  <a:schemeClr val="dk1"/>
                </a:solidFill>
                <a:latin typeface="Raleway"/>
                <a:ea typeface="Raleway"/>
                <a:cs typeface="Raleway"/>
                <a:sym typeface="Raleway"/>
              </a:rPr>
              <a:t>to reflect on the impact </a:t>
            </a:r>
            <a:br>
              <a:rPr b="1" lang="lv-LV" sz="1500">
                <a:solidFill>
                  <a:schemeClr val="dk1"/>
                </a:solidFill>
                <a:latin typeface="Raleway"/>
                <a:ea typeface="Raleway"/>
                <a:cs typeface="Raleway"/>
                <a:sym typeface="Raleway"/>
              </a:rPr>
            </a:br>
            <a:r>
              <a:rPr b="1" lang="lv-LV" sz="1500">
                <a:solidFill>
                  <a:schemeClr val="dk1"/>
                </a:solidFill>
                <a:latin typeface="Raleway"/>
                <a:ea typeface="Raleway"/>
                <a:cs typeface="Raleway"/>
                <a:sym typeface="Raleway"/>
              </a:rPr>
              <a:t>of workplace violence on themselves </a:t>
            </a:r>
            <a:br>
              <a:rPr b="1" lang="lv-LV" sz="1500">
                <a:solidFill>
                  <a:schemeClr val="dk1"/>
                </a:solidFill>
                <a:latin typeface="Raleway"/>
                <a:ea typeface="Raleway"/>
                <a:cs typeface="Raleway"/>
                <a:sym typeface="Raleway"/>
              </a:rPr>
            </a:br>
            <a:r>
              <a:rPr b="1" lang="lv-LV" sz="1500">
                <a:solidFill>
                  <a:schemeClr val="dk1"/>
                </a:solidFill>
                <a:latin typeface="Raleway"/>
                <a:ea typeface="Raleway"/>
                <a:cs typeface="Raleway"/>
                <a:sym typeface="Raleway"/>
              </a:rPr>
              <a:t>and others. </a:t>
            </a:r>
            <a:endParaRPr b="1" sz="1500">
              <a:solidFill>
                <a:schemeClr val="dk1"/>
              </a:solidFill>
              <a:latin typeface="Raleway"/>
              <a:ea typeface="Raleway"/>
              <a:cs typeface="Raleway"/>
              <a:sym typeface="Raleway"/>
            </a:endParaRPr>
          </a:p>
          <a:p>
            <a:pPr indent="0" lvl="0" marL="0" rtl="0" algn="l">
              <a:spcBef>
                <a:spcPts val="0"/>
              </a:spcBef>
              <a:spcAft>
                <a:spcPts val="0"/>
              </a:spcAft>
              <a:buNone/>
            </a:pPr>
            <a:r>
              <a:t/>
            </a:r>
            <a:endParaRPr sz="1500">
              <a:solidFill>
                <a:schemeClr val="dk1"/>
              </a:solidFill>
              <a:latin typeface="Raleway"/>
              <a:ea typeface="Raleway"/>
              <a:cs typeface="Raleway"/>
              <a:sym typeface="Raleway"/>
            </a:endParaRPr>
          </a:p>
          <a:p>
            <a:pPr indent="0" lvl="0" marL="0" rtl="0" algn="l">
              <a:spcBef>
                <a:spcPts val="0"/>
              </a:spcBef>
              <a:spcAft>
                <a:spcPts val="0"/>
              </a:spcAft>
              <a:buNone/>
            </a:pPr>
            <a:r>
              <a:rPr lang="lv-LV" sz="1500">
                <a:solidFill>
                  <a:schemeClr val="dk1"/>
                </a:solidFill>
                <a:latin typeface="Raleway"/>
                <a:ea typeface="Raleway"/>
                <a:cs typeface="Raleway"/>
                <a:sym typeface="Raleway"/>
              </a:rPr>
              <a:t>Ask them to consider strategies </a:t>
            </a:r>
            <a:br>
              <a:rPr lang="lv-LV" sz="1500">
                <a:solidFill>
                  <a:schemeClr val="dk1"/>
                </a:solidFill>
                <a:latin typeface="Raleway"/>
                <a:ea typeface="Raleway"/>
                <a:cs typeface="Raleway"/>
                <a:sym typeface="Raleway"/>
              </a:rPr>
            </a:br>
            <a:r>
              <a:rPr lang="lv-LV" sz="1500">
                <a:solidFill>
                  <a:schemeClr val="dk1"/>
                </a:solidFill>
                <a:latin typeface="Raleway"/>
                <a:ea typeface="Raleway"/>
                <a:cs typeface="Raleway"/>
                <a:sym typeface="Raleway"/>
              </a:rPr>
              <a:t>for addressing workplace violence </a:t>
            </a:r>
            <a:br>
              <a:rPr lang="lv-LV" sz="1500">
                <a:solidFill>
                  <a:schemeClr val="dk1"/>
                </a:solidFill>
                <a:latin typeface="Raleway"/>
                <a:ea typeface="Raleway"/>
                <a:cs typeface="Raleway"/>
                <a:sym typeface="Raleway"/>
              </a:rPr>
            </a:br>
            <a:r>
              <a:rPr lang="lv-LV" sz="1500">
                <a:solidFill>
                  <a:schemeClr val="dk1"/>
                </a:solidFill>
                <a:latin typeface="Raleway"/>
                <a:ea typeface="Raleway"/>
                <a:cs typeface="Raleway"/>
                <a:sym typeface="Raleway"/>
              </a:rPr>
              <a:t>and supporting those who have been impacted by it.</a:t>
            </a:r>
            <a:endParaRPr sz="1500">
              <a:solidFill>
                <a:schemeClr val="dk1"/>
              </a:solidFill>
              <a:latin typeface="Raleway"/>
              <a:ea typeface="Raleway"/>
              <a:cs typeface="Raleway"/>
              <a:sym typeface="Raleway"/>
            </a:endParaRPr>
          </a:p>
          <a:p>
            <a:pPr indent="0" lvl="0" marL="0" rtl="0" algn="l">
              <a:spcBef>
                <a:spcPts val="0"/>
              </a:spcBef>
              <a:spcAft>
                <a:spcPts val="0"/>
              </a:spcAft>
              <a:buNone/>
            </a:pPr>
            <a:r>
              <a:t/>
            </a:r>
            <a:endParaRPr sz="1500">
              <a:solidFill>
                <a:schemeClr val="dk1"/>
              </a:solidFill>
              <a:latin typeface="Raleway"/>
              <a:ea typeface="Raleway"/>
              <a:cs typeface="Raleway"/>
              <a:sym typeface="Raleway"/>
            </a:endParaRPr>
          </a:p>
          <a:p>
            <a:pPr indent="0" lvl="0" marL="0" rtl="0" algn="l">
              <a:spcBef>
                <a:spcPts val="0"/>
              </a:spcBef>
              <a:spcAft>
                <a:spcPts val="0"/>
              </a:spcAft>
              <a:buNone/>
            </a:pPr>
            <a:r>
              <a:t/>
            </a:r>
            <a:endParaRPr sz="1500">
              <a:solidFill>
                <a:schemeClr val="dk1"/>
              </a:solidFill>
              <a:latin typeface="Raleway"/>
              <a:ea typeface="Raleway"/>
              <a:cs typeface="Raleway"/>
              <a:sym typeface="Raleway"/>
            </a:endParaRPr>
          </a:p>
        </p:txBody>
      </p:sp>
      <p:sp>
        <p:nvSpPr>
          <p:cNvPr id="972" name="Google Shape;972;g2523351e7b7_22_67"/>
          <p:cNvSpPr txBox="1"/>
          <p:nvPr/>
        </p:nvSpPr>
        <p:spPr>
          <a:xfrm>
            <a:off x="717800" y="1427025"/>
            <a:ext cx="3962700" cy="585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lv-LV" sz="2600">
                <a:solidFill>
                  <a:srgbClr val="6689BA"/>
                </a:solidFill>
                <a:latin typeface="Raleway"/>
                <a:ea typeface="Raleway"/>
                <a:cs typeface="Raleway"/>
                <a:sym typeface="Raleway"/>
              </a:rPr>
              <a:t>Playing and closure</a:t>
            </a:r>
            <a:endParaRPr b="1" sz="2600">
              <a:solidFill>
                <a:srgbClr val="6689BA"/>
              </a:solidFill>
            </a:endParaRPr>
          </a:p>
        </p:txBody>
      </p:sp>
      <p:sp>
        <p:nvSpPr>
          <p:cNvPr id="973" name="Google Shape;973;g2523351e7b7_22_67"/>
          <p:cNvSpPr txBox="1"/>
          <p:nvPr/>
        </p:nvSpPr>
        <p:spPr>
          <a:xfrm>
            <a:off x="351225" y="381000"/>
            <a:ext cx="7752300" cy="7923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None/>
            </a:pPr>
            <a:r>
              <a:rPr b="1" lang="lv-LV" sz="2500">
                <a:solidFill>
                  <a:srgbClr val="2B3E85"/>
                </a:solidFill>
                <a:latin typeface="Raleway"/>
                <a:ea typeface="Raleway"/>
                <a:cs typeface="Raleway"/>
                <a:sym typeface="Raleway"/>
              </a:rPr>
              <a:t>2</a:t>
            </a:r>
            <a:r>
              <a:rPr b="1" i="0" lang="lv-LV" sz="2500" u="none" cap="none" strike="noStrike">
                <a:solidFill>
                  <a:srgbClr val="2B3E85"/>
                </a:solidFill>
                <a:latin typeface="Raleway"/>
                <a:ea typeface="Raleway"/>
                <a:cs typeface="Raleway"/>
                <a:sym typeface="Raleway"/>
              </a:rPr>
              <a:t>. Module</a:t>
            </a:r>
            <a:br>
              <a:rPr b="1" lang="lv-LV" sz="2800">
                <a:solidFill>
                  <a:srgbClr val="FFFFFF"/>
                </a:solidFill>
                <a:latin typeface="Raleway"/>
                <a:ea typeface="Raleway"/>
                <a:cs typeface="Raleway"/>
                <a:sym typeface="Raleway"/>
              </a:rPr>
            </a:br>
            <a:r>
              <a:rPr b="1" lang="lv-LV" sz="2800">
                <a:solidFill>
                  <a:srgbClr val="FFFFFF"/>
                </a:solidFill>
                <a:latin typeface="Raleway"/>
                <a:ea typeface="Raleway"/>
                <a:cs typeface="Raleway"/>
                <a:sym typeface="Raleway"/>
              </a:rPr>
              <a:t>    Effects of exposure to workplace violence</a:t>
            </a:r>
            <a:br>
              <a:rPr b="1" i="0" lang="lv-LV" sz="2800" u="none" cap="none" strike="noStrike">
                <a:solidFill>
                  <a:srgbClr val="FFFFFF"/>
                </a:solidFill>
                <a:latin typeface="Raleway"/>
                <a:ea typeface="Raleway"/>
                <a:cs typeface="Raleway"/>
                <a:sym typeface="Raleway"/>
              </a:rPr>
            </a:br>
            <a:endParaRPr b="1" i="0" sz="2800" u="none" cap="none" strike="noStrike">
              <a:solidFill>
                <a:srgbClr val="FFFFFF"/>
              </a:solidFill>
              <a:latin typeface="Raleway"/>
              <a:ea typeface="Raleway"/>
              <a:cs typeface="Raleway"/>
              <a:sym typeface="Raleway"/>
            </a:endParaRPr>
          </a:p>
        </p:txBody>
      </p:sp>
      <p:sp>
        <p:nvSpPr>
          <p:cNvPr id="974" name="Google Shape;974;g2523351e7b7_22_67"/>
          <p:cNvSpPr/>
          <p:nvPr/>
        </p:nvSpPr>
        <p:spPr>
          <a:xfrm>
            <a:off x="5979907" y="2632688"/>
            <a:ext cx="2146800" cy="1757700"/>
          </a:xfrm>
          <a:prstGeom prst="wedgeEllipseCallout">
            <a:avLst>
              <a:gd fmla="val -34446" name="adj1"/>
              <a:gd fmla="val 55960" name="adj2"/>
            </a:avLst>
          </a:prstGeom>
          <a:solidFill>
            <a:srgbClr val="6689BA">
              <a:alpha val="47170"/>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 name="Google Shape;975;g2523351e7b7_22_67"/>
          <p:cNvSpPr/>
          <p:nvPr/>
        </p:nvSpPr>
        <p:spPr>
          <a:xfrm>
            <a:off x="5233920" y="1996937"/>
            <a:ext cx="1511100" cy="1340400"/>
          </a:xfrm>
          <a:prstGeom prst="wedgeEllipseCallout">
            <a:avLst>
              <a:gd fmla="val 37986" name="adj1"/>
              <a:gd fmla="val 54670" name="adj2"/>
            </a:avLst>
          </a:prstGeom>
          <a:solidFill>
            <a:srgbClr val="6689BA">
              <a:alpha val="25790"/>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g2523351e7b7_22_67"/>
          <p:cNvSpPr/>
          <p:nvPr/>
        </p:nvSpPr>
        <p:spPr>
          <a:xfrm>
            <a:off x="5181300" y="2059479"/>
            <a:ext cx="1511100" cy="1340400"/>
          </a:xfrm>
          <a:prstGeom prst="wedgeEllipseCallout">
            <a:avLst>
              <a:gd fmla="val 37986" name="adj1"/>
              <a:gd fmla="val 5467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 name="Google Shape;977;g2523351e7b7_22_67"/>
          <p:cNvSpPr/>
          <p:nvPr/>
        </p:nvSpPr>
        <p:spPr>
          <a:xfrm rot="426342">
            <a:off x="5979858" y="2591429"/>
            <a:ext cx="2097812" cy="1758006"/>
          </a:xfrm>
          <a:prstGeom prst="wedgeEllipseCallout">
            <a:avLst>
              <a:gd fmla="val -34446" name="adj1"/>
              <a:gd fmla="val 5596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78" name="Google Shape;978;g2523351e7b7_22_67"/>
          <p:cNvPicPr preferRelativeResize="0"/>
          <p:nvPr/>
        </p:nvPicPr>
        <p:blipFill rotWithShape="1">
          <a:blip r:embed="rId4">
            <a:alphaModFix/>
          </a:blip>
          <a:srcRect b="0" l="0" r="27557" t="0"/>
          <a:stretch/>
        </p:blipFill>
        <p:spPr>
          <a:xfrm>
            <a:off x="6605097" y="3064001"/>
            <a:ext cx="2538902" cy="1450049"/>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82" name="Shape 982"/>
        <p:cNvGrpSpPr/>
        <p:nvPr/>
      </p:nvGrpSpPr>
      <p:grpSpPr>
        <a:xfrm>
          <a:off x="0" y="0"/>
          <a:ext cx="0" cy="0"/>
          <a:chOff x="0" y="0"/>
          <a:chExt cx="0" cy="0"/>
        </a:xfrm>
      </p:grpSpPr>
      <p:pic>
        <p:nvPicPr>
          <p:cNvPr id="983" name="Google Shape;983;g2523351e7b7_22_79"/>
          <p:cNvPicPr preferRelativeResize="0"/>
          <p:nvPr/>
        </p:nvPicPr>
        <p:blipFill rotWithShape="1">
          <a:blip r:embed="rId3">
            <a:alphaModFix/>
          </a:blip>
          <a:srcRect b="0" l="0" r="0" t="0"/>
          <a:stretch/>
        </p:blipFill>
        <p:spPr>
          <a:xfrm>
            <a:off x="0" y="0"/>
            <a:ext cx="9144001" cy="1167249"/>
          </a:xfrm>
          <a:prstGeom prst="rect">
            <a:avLst/>
          </a:prstGeom>
          <a:noFill/>
          <a:ln>
            <a:noFill/>
          </a:ln>
        </p:spPr>
      </p:pic>
      <p:sp>
        <p:nvSpPr>
          <p:cNvPr id="984" name="Google Shape;984;g2523351e7b7_22_79"/>
          <p:cNvSpPr txBox="1"/>
          <p:nvPr/>
        </p:nvSpPr>
        <p:spPr>
          <a:xfrm>
            <a:off x="717800" y="1966350"/>
            <a:ext cx="4486500" cy="2805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lv-LV" sz="1500">
                <a:solidFill>
                  <a:schemeClr val="dk1"/>
                </a:solidFill>
                <a:latin typeface="Raleway"/>
                <a:ea typeface="Raleway"/>
                <a:cs typeface="Raleway"/>
                <a:sym typeface="Raleway"/>
              </a:rPr>
              <a:t>By incorporating sociometry and the problem situation cards in this way, you can </a:t>
            </a:r>
            <a:r>
              <a:rPr b="1" lang="lv-LV" sz="1500">
                <a:solidFill>
                  <a:schemeClr val="dk1"/>
                </a:solidFill>
                <a:latin typeface="Raleway"/>
                <a:ea typeface="Raleway"/>
                <a:cs typeface="Raleway"/>
                <a:sym typeface="Raleway"/>
              </a:rPr>
              <a:t>help the players to understand the personal impact of workplace violence</a:t>
            </a:r>
            <a:r>
              <a:rPr lang="lv-LV" sz="1500">
                <a:solidFill>
                  <a:schemeClr val="dk1"/>
                </a:solidFill>
                <a:latin typeface="Raleway"/>
                <a:ea typeface="Raleway"/>
                <a:cs typeface="Raleway"/>
                <a:sym typeface="Raleway"/>
              </a:rPr>
              <a:t> and to empathize with their colleagues who may have been impacted in different ways. </a:t>
            </a:r>
            <a:endParaRPr sz="1500">
              <a:solidFill>
                <a:schemeClr val="dk1"/>
              </a:solidFill>
              <a:latin typeface="Raleway"/>
              <a:ea typeface="Raleway"/>
              <a:cs typeface="Raleway"/>
              <a:sym typeface="Raleway"/>
            </a:endParaRPr>
          </a:p>
          <a:p>
            <a:pPr indent="0" lvl="0" marL="0" rtl="0" algn="l">
              <a:lnSpc>
                <a:spcPct val="115000"/>
              </a:lnSpc>
              <a:spcBef>
                <a:spcPts val="0"/>
              </a:spcBef>
              <a:spcAft>
                <a:spcPts val="0"/>
              </a:spcAft>
              <a:buNone/>
            </a:pPr>
            <a:r>
              <a:t/>
            </a:r>
            <a:endParaRPr sz="1500">
              <a:solidFill>
                <a:schemeClr val="dk1"/>
              </a:solidFill>
              <a:latin typeface="Raleway"/>
              <a:ea typeface="Raleway"/>
              <a:cs typeface="Raleway"/>
              <a:sym typeface="Raleway"/>
            </a:endParaRPr>
          </a:p>
          <a:p>
            <a:pPr indent="0" lvl="0" marL="0" rtl="0" algn="l">
              <a:lnSpc>
                <a:spcPct val="115000"/>
              </a:lnSpc>
              <a:spcBef>
                <a:spcPts val="0"/>
              </a:spcBef>
              <a:spcAft>
                <a:spcPts val="0"/>
              </a:spcAft>
              <a:buNone/>
            </a:pPr>
            <a:r>
              <a:rPr lang="lv-LV" sz="1500">
                <a:solidFill>
                  <a:schemeClr val="dk1"/>
                </a:solidFill>
                <a:latin typeface="Raleway"/>
                <a:ea typeface="Raleway"/>
                <a:cs typeface="Raleway"/>
                <a:sym typeface="Raleway"/>
              </a:rPr>
              <a:t>Additionally, you can prompt them to think about </a:t>
            </a:r>
            <a:r>
              <a:rPr b="1" lang="lv-LV" sz="1500">
                <a:solidFill>
                  <a:schemeClr val="dk1"/>
                </a:solidFill>
                <a:latin typeface="Raleway"/>
                <a:ea typeface="Raleway"/>
                <a:cs typeface="Raleway"/>
                <a:sym typeface="Raleway"/>
              </a:rPr>
              <a:t>strategies for addressing workplace violence and supporting each other as a team.</a:t>
            </a:r>
            <a:endParaRPr b="1" sz="1500">
              <a:solidFill>
                <a:schemeClr val="dk1"/>
              </a:solidFill>
              <a:latin typeface="Raleway"/>
              <a:ea typeface="Raleway"/>
              <a:cs typeface="Raleway"/>
              <a:sym typeface="Raleway"/>
            </a:endParaRPr>
          </a:p>
        </p:txBody>
      </p:sp>
      <p:sp>
        <p:nvSpPr>
          <p:cNvPr id="985" name="Google Shape;985;g2523351e7b7_22_79"/>
          <p:cNvSpPr txBox="1"/>
          <p:nvPr/>
        </p:nvSpPr>
        <p:spPr>
          <a:xfrm>
            <a:off x="717800" y="1381350"/>
            <a:ext cx="3962700" cy="585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lv-LV" sz="2600">
                <a:solidFill>
                  <a:srgbClr val="6689BA"/>
                </a:solidFill>
                <a:latin typeface="Raleway"/>
                <a:ea typeface="Raleway"/>
                <a:cs typeface="Raleway"/>
                <a:sym typeface="Raleway"/>
              </a:rPr>
              <a:t>Playing and closure</a:t>
            </a:r>
            <a:endParaRPr b="1" sz="2600">
              <a:solidFill>
                <a:srgbClr val="6689BA"/>
              </a:solidFill>
            </a:endParaRPr>
          </a:p>
        </p:txBody>
      </p:sp>
      <p:sp>
        <p:nvSpPr>
          <p:cNvPr id="986" name="Google Shape;986;g2523351e7b7_22_79"/>
          <p:cNvSpPr txBox="1"/>
          <p:nvPr/>
        </p:nvSpPr>
        <p:spPr>
          <a:xfrm>
            <a:off x="351225" y="228600"/>
            <a:ext cx="7752300" cy="7923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None/>
            </a:pPr>
            <a:r>
              <a:rPr b="1" lang="lv-LV" sz="2500">
                <a:solidFill>
                  <a:srgbClr val="2B3E85"/>
                </a:solidFill>
                <a:latin typeface="Raleway"/>
                <a:ea typeface="Raleway"/>
                <a:cs typeface="Raleway"/>
                <a:sym typeface="Raleway"/>
              </a:rPr>
              <a:t>2</a:t>
            </a:r>
            <a:r>
              <a:rPr b="1" i="0" lang="lv-LV" sz="2500" u="none" cap="none" strike="noStrike">
                <a:solidFill>
                  <a:srgbClr val="2B3E85"/>
                </a:solidFill>
                <a:latin typeface="Raleway"/>
                <a:ea typeface="Raleway"/>
                <a:cs typeface="Raleway"/>
                <a:sym typeface="Raleway"/>
              </a:rPr>
              <a:t>. Module</a:t>
            </a:r>
            <a:br>
              <a:rPr b="1" lang="lv-LV" sz="2800">
                <a:solidFill>
                  <a:srgbClr val="FFFFFF"/>
                </a:solidFill>
                <a:latin typeface="Raleway"/>
                <a:ea typeface="Raleway"/>
                <a:cs typeface="Raleway"/>
                <a:sym typeface="Raleway"/>
              </a:rPr>
            </a:br>
            <a:r>
              <a:rPr b="1" lang="lv-LV" sz="2800">
                <a:solidFill>
                  <a:srgbClr val="FFFFFF"/>
                </a:solidFill>
                <a:latin typeface="Raleway"/>
                <a:ea typeface="Raleway"/>
                <a:cs typeface="Raleway"/>
                <a:sym typeface="Raleway"/>
              </a:rPr>
              <a:t>    Effects of exposure to workplace violence</a:t>
            </a:r>
            <a:br>
              <a:rPr b="1" i="0" lang="lv-LV" sz="2800" u="none" cap="none" strike="noStrike">
                <a:solidFill>
                  <a:srgbClr val="FFFFFF"/>
                </a:solidFill>
                <a:latin typeface="Raleway"/>
                <a:ea typeface="Raleway"/>
                <a:cs typeface="Raleway"/>
                <a:sym typeface="Raleway"/>
              </a:rPr>
            </a:br>
            <a:endParaRPr b="1" i="0" sz="2800" u="none" cap="none" strike="noStrike">
              <a:solidFill>
                <a:srgbClr val="FFFFFF"/>
              </a:solidFill>
              <a:latin typeface="Raleway"/>
              <a:ea typeface="Raleway"/>
              <a:cs typeface="Raleway"/>
              <a:sym typeface="Raleway"/>
            </a:endParaRPr>
          </a:p>
        </p:txBody>
      </p:sp>
      <p:sp>
        <p:nvSpPr>
          <p:cNvPr id="987" name="Google Shape;987;g2523351e7b7_22_79"/>
          <p:cNvSpPr/>
          <p:nvPr/>
        </p:nvSpPr>
        <p:spPr>
          <a:xfrm>
            <a:off x="6242843" y="2789022"/>
            <a:ext cx="1968300" cy="1611600"/>
          </a:xfrm>
          <a:prstGeom prst="wedgeEllipseCallout">
            <a:avLst>
              <a:gd fmla="val -34446" name="adj1"/>
              <a:gd fmla="val 55960" name="adj2"/>
            </a:avLst>
          </a:prstGeom>
          <a:solidFill>
            <a:srgbClr val="1EAEAE">
              <a:alpha val="49060"/>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8" name="Google Shape;988;g2523351e7b7_22_79"/>
          <p:cNvSpPr/>
          <p:nvPr/>
        </p:nvSpPr>
        <p:spPr>
          <a:xfrm>
            <a:off x="5865923" y="1928525"/>
            <a:ext cx="1385400" cy="1229100"/>
          </a:xfrm>
          <a:prstGeom prst="wedgeEllipseCallout">
            <a:avLst>
              <a:gd fmla="val 37986" name="adj1"/>
              <a:gd fmla="val 54670" name="adj2"/>
            </a:avLst>
          </a:prstGeom>
          <a:solidFill>
            <a:srgbClr val="1EAEAE">
              <a:alpha val="17610"/>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9" name="Google Shape;989;g2523351e7b7_22_79"/>
          <p:cNvSpPr/>
          <p:nvPr/>
        </p:nvSpPr>
        <p:spPr>
          <a:xfrm>
            <a:off x="5817675" y="1985870"/>
            <a:ext cx="1385400" cy="1229100"/>
          </a:xfrm>
          <a:prstGeom prst="wedgeEllipseCallout">
            <a:avLst>
              <a:gd fmla="val 37986" name="adj1"/>
              <a:gd fmla="val 5467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 name="Google Shape;990;g2523351e7b7_22_79"/>
          <p:cNvSpPr/>
          <p:nvPr/>
        </p:nvSpPr>
        <p:spPr>
          <a:xfrm rot="426304">
            <a:off x="6242763" y="2751168"/>
            <a:ext cx="1923370" cy="1611695"/>
          </a:xfrm>
          <a:prstGeom prst="wedgeEllipseCallout">
            <a:avLst>
              <a:gd fmla="val -34446" name="adj1"/>
              <a:gd fmla="val 5596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91" name="Google Shape;991;g2523351e7b7_22_79"/>
          <p:cNvPicPr preferRelativeResize="0"/>
          <p:nvPr/>
        </p:nvPicPr>
        <p:blipFill rotWithShape="1">
          <a:blip r:embed="rId4">
            <a:alphaModFix/>
          </a:blip>
          <a:srcRect b="0" l="0" r="32854" t="0"/>
          <a:stretch/>
        </p:blipFill>
        <p:spPr>
          <a:xfrm>
            <a:off x="6896000" y="3090450"/>
            <a:ext cx="2247999" cy="1385175"/>
          </a:xfrm>
          <a:prstGeom prst="rect">
            <a:avLst/>
          </a:prstGeom>
          <a:noFill/>
          <a:ln>
            <a:noFill/>
          </a:ln>
        </p:spPr>
      </p:pic>
      <p:grpSp>
        <p:nvGrpSpPr>
          <p:cNvPr id="992" name="Google Shape;992;g2523351e7b7_22_79"/>
          <p:cNvGrpSpPr/>
          <p:nvPr/>
        </p:nvGrpSpPr>
        <p:grpSpPr>
          <a:xfrm>
            <a:off x="427426" y="3917463"/>
            <a:ext cx="290375" cy="321600"/>
            <a:chOff x="534501" y="3018201"/>
            <a:chExt cx="290375" cy="321600"/>
          </a:xfrm>
        </p:grpSpPr>
        <p:sp>
          <p:nvSpPr>
            <p:cNvPr id="993" name="Google Shape;993;g2523351e7b7_22_79"/>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 name="Google Shape;994;g2523351e7b7_22_79"/>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98" name="Shape 998"/>
        <p:cNvGrpSpPr/>
        <p:nvPr/>
      </p:nvGrpSpPr>
      <p:grpSpPr>
        <a:xfrm>
          <a:off x="0" y="0"/>
          <a:ext cx="0" cy="0"/>
          <a:chOff x="0" y="0"/>
          <a:chExt cx="0" cy="0"/>
        </a:xfrm>
      </p:grpSpPr>
      <p:pic>
        <p:nvPicPr>
          <p:cNvPr id="999" name="Google Shape;999;g2523351e7b7_22_94"/>
          <p:cNvPicPr preferRelativeResize="0"/>
          <p:nvPr/>
        </p:nvPicPr>
        <p:blipFill rotWithShape="1">
          <a:blip r:embed="rId3">
            <a:alphaModFix/>
          </a:blip>
          <a:srcRect b="0" l="0" r="0" t="0"/>
          <a:stretch/>
        </p:blipFill>
        <p:spPr>
          <a:xfrm>
            <a:off x="0" y="-3850"/>
            <a:ext cx="9144001" cy="1094900"/>
          </a:xfrm>
          <a:prstGeom prst="rect">
            <a:avLst/>
          </a:prstGeom>
          <a:noFill/>
          <a:ln>
            <a:noFill/>
          </a:ln>
        </p:spPr>
      </p:pic>
      <p:pic>
        <p:nvPicPr>
          <p:cNvPr id="1000" name="Google Shape;1000;g2523351e7b7_22_94"/>
          <p:cNvPicPr preferRelativeResize="0"/>
          <p:nvPr/>
        </p:nvPicPr>
        <p:blipFill rotWithShape="1">
          <a:blip r:embed="rId4">
            <a:alphaModFix/>
          </a:blip>
          <a:srcRect b="0" l="16443" r="0" t="34106"/>
          <a:stretch/>
        </p:blipFill>
        <p:spPr>
          <a:xfrm>
            <a:off x="7208400" y="-3850"/>
            <a:ext cx="1935600" cy="631575"/>
          </a:xfrm>
          <a:prstGeom prst="rect">
            <a:avLst/>
          </a:prstGeom>
          <a:noFill/>
          <a:ln>
            <a:noFill/>
          </a:ln>
        </p:spPr>
      </p:pic>
      <p:sp>
        <p:nvSpPr>
          <p:cNvPr id="1001" name="Google Shape;1001;g2523351e7b7_22_94"/>
          <p:cNvSpPr txBox="1"/>
          <p:nvPr/>
        </p:nvSpPr>
        <p:spPr>
          <a:xfrm>
            <a:off x="670350" y="1150975"/>
            <a:ext cx="3802800" cy="538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lv-LV" sz="2300">
                <a:solidFill>
                  <a:srgbClr val="6689BA"/>
                </a:solidFill>
                <a:latin typeface="Raleway"/>
                <a:ea typeface="Raleway"/>
                <a:cs typeface="Raleway"/>
                <a:sym typeface="Raleway"/>
              </a:rPr>
              <a:t>Questions after the game</a:t>
            </a:r>
            <a:endParaRPr b="1" sz="2300">
              <a:solidFill>
                <a:srgbClr val="6689BA"/>
              </a:solidFill>
            </a:endParaRPr>
          </a:p>
        </p:txBody>
      </p:sp>
      <p:grpSp>
        <p:nvGrpSpPr>
          <p:cNvPr id="1002" name="Google Shape;1002;g2523351e7b7_22_94"/>
          <p:cNvGrpSpPr/>
          <p:nvPr/>
        </p:nvGrpSpPr>
        <p:grpSpPr>
          <a:xfrm>
            <a:off x="231575" y="1301100"/>
            <a:ext cx="8690500" cy="3683450"/>
            <a:chOff x="231575" y="1377300"/>
            <a:chExt cx="8690500" cy="3683450"/>
          </a:xfrm>
        </p:grpSpPr>
        <p:sp>
          <p:nvSpPr>
            <p:cNvPr id="1003" name="Google Shape;1003;g2523351e7b7_22_94"/>
            <p:cNvSpPr txBox="1"/>
            <p:nvPr/>
          </p:nvSpPr>
          <p:spPr>
            <a:xfrm>
              <a:off x="231575" y="1828250"/>
              <a:ext cx="4241700" cy="3232500"/>
            </a:xfrm>
            <a:prstGeom prst="rect">
              <a:avLst/>
            </a:prstGeom>
            <a:noFill/>
            <a:ln>
              <a:noFill/>
            </a:ln>
          </p:spPr>
          <p:txBody>
            <a:bodyPr anchorCtr="0" anchor="t" bIns="91425" lIns="91425" spcFirstLastPara="1" rIns="91425" wrap="square" tIns="91425">
              <a:spAutoFit/>
            </a:bodyPr>
            <a:lstStyle/>
            <a:p>
              <a:pPr indent="-323850" lvl="0" marL="457200" rtl="0" algn="l">
                <a:lnSpc>
                  <a:spcPct val="90000"/>
                </a:lnSpc>
                <a:spcBef>
                  <a:spcPts val="900"/>
                </a:spcBef>
                <a:spcAft>
                  <a:spcPts val="0"/>
                </a:spcAft>
                <a:buClr>
                  <a:srgbClr val="6689BA"/>
                </a:buClr>
                <a:buSzPts val="1500"/>
                <a:buFont typeface="Raleway"/>
                <a:buAutoNum type="arabicPeriod"/>
              </a:pPr>
              <a:r>
                <a:rPr lang="lv-LV" sz="1500">
                  <a:solidFill>
                    <a:schemeClr val="dk1"/>
                  </a:solidFill>
                  <a:latin typeface="Raleway"/>
                  <a:ea typeface="Raleway"/>
                  <a:cs typeface="Raleway"/>
                  <a:sym typeface="Raleway"/>
                </a:rPr>
                <a:t>What did you find most valuable </a:t>
              </a:r>
              <a:br>
                <a:rPr lang="lv-LV" sz="1500">
                  <a:solidFill>
                    <a:schemeClr val="dk1"/>
                  </a:solidFill>
                  <a:latin typeface="Raleway"/>
                  <a:ea typeface="Raleway"/>
                  <a:cs typeface="Raleway"/>
                  <a:sym typeface="Raleway"/>
                </a:rPr>
              </a:br>
              <a:r>
                <a:rPr lang="lv-LV" sz="1500">
                  <a:solidFill>
                    <a:schemeClr val="dk1"/>
                  </a:solidFill>
                  <a:latin typeface="Raleway"/>
                  <a:ea typeface="Raleway"/>
                  <a:cs typeface="Raleway"/>
                  <a:sym typeface="Raleway"/>
                </a:rPr>
                <a:t>about the game?</a:t>
              </a:r>
              <a:endParaRPr sz="1500">
                <a:solidFill>
                  <a:schemeClr val="dk1"/>
                </a:solidFill>
                <a:latin typeface="Raleway"/>
                <a:ea typeface="Raleway"/>
                <a:cs typeface="Raleway"/>
                <a:sym typeface="Raleway"/>
              </a:endParaRPr>
            </a:p>
            <a:p>
              <a:pPr indent="-323850" lvl="0" marL="457200" rtl="0" algn="l">
                <a:lnSpc>
                  <a:spcPct val="90000"/>
                </a:lnSpc>
                <a:spcBef>
                  <a:spcPts val="900"/>
                </a:spcBef>
                <a:spcAft>
                  <a:spcPts val="0"/>
                </a:spcAft>
                <a:buClr>
                  <a:srgbClr val="6689BA"/>
                </a:buClr>
                <a:buSzPts val="1500"/>
                <a:buFont typeface="Raleway"/>
                <a:buAutoNum type="arabicPeriod"/>
              </a:pPr>
              <a:r>
                <a:rPr lang="lv-LV" sz="1500">
                  <a:solidFill>
                    <a:schemeClr val="dk1"/>
                  </a:solidFill>
                  <a:latin typeface="Raleway"/>
                  <a:ea typeface="Raleway"/>
                  <a:cs typeface="Raleway"/>
                  <a:sym typeface="Raleway"/>
                </a:rPr>
                <a:t>Were there any moments in the game that particularly resonated with you or changed your perspective on workplace violence?</a:t>
              </a:r>
              <a:endParaRPr sz="1500">
                <a:solidFill>
                  <a:schemeClr val="dk1"/>
                </a:solidFill>
                <a:latin typeface="Raleway"/>
                <a:ea typeface="Raleway"/>
                <a:cs typeface="Raleway"/>
                <a:sym typeface="Raleway"/>
              </a:endParaRPr>
            </a:p>
            <a:p>
              <a:pPr indent="-323850" lvl="0" marL="457200" rtl="0" algn="l">
                <a:lnSpc>
                  <a:spcPct val="90000"/>
                </a:lnSpc>
                <a:spcBef>
                  <a:spcPts val="900"/>
                </a:spcBef>
                <a:spcAft>
                  <a:spcPts val="0"/>
                </a:spcAft>
                <a:buClr>
                  <a:srgbClr val="6689BA"/>
                </a:buClr>
                <a:buSzPts val="1500"/>
                <a:buFont typeface="Raleway"/>
                <a:buAutoNum type="arabicPeriod"/>
              </a:pPr>
              <a:r>
                <a:rPr lang="lv-LV" sz="1500">
                  <a:solidFill>
                    <a:schemeClr val="dk1"/>
                  </a:solidFill>
                  <a:latin typeface="Raleway"/>
                  <a:ea typeface="Raleway"/>
                  <a:cs typeface="Raleway"/>
                  <a:sym typeface="Raleway"/>
                </a:rPr>
                <a:t>Have you identified any specific steps </a:t>
              </a:r>
              <a:br>
                <a:rPr lang="lv-LV" sz="1500">
                  <a:solidFill>
                    <a:schemeClr val="dk1"/>
                  </a:solidFill>
                  <a:latin typeface="Raleway"/>
                  <a:ea typeface="Raleway"/>
                  <a:cs typeface="Raleway"/>
                  <a:sym typeface="Raleway"/>
                </a:rPr>
              </a:br>
              <a:r>
                <a:rPr lang="lv-LV" sz="1500">
                  <a:solidFill>
                    <a:schemeClr val="dk1"/>
                  </a:solidFill>
                  <a:latin typeface="Raleway"/>
                  <a:ea typeface="Raleway"/>
                  <a:cs typeface="Raleway"/>
                  <a:sym typeface="Raleway"/>
                </a:rPr>
                <a:t>or actions you can take to help prevent or address workplace violence?</a:t>
              </a:r>
              <a:endParaRPr sz="1500">
                <a:solidFill>
                  <a:schemeClr val="dk1"/>
                </a:solidFill>
                <a:latin typeface="Raleway"/>
                <a:ea typeface="Raleway"/>
                <a:cs typeface="Raleway"/>
                <a:sym typeface="Raleway"/>
              </a:endParaRPr>
            </a:p>
            <a:p>
              <a:pPr indent="-323850" lvl="0" marL="457200" rtl="0" algn="l">
                <a:lnSpc>
                  <a:spcPct val="90000"/>
                </a:lnSpc>
                <a:spcBef>
                  <a:spcPts val="900"/>
                </a:spcBef>
                <a:spcAft>
                  <a:spcPts val="0"/>
                </a:spcAft>
                <a:buClr>
                  <a:srgbClr val="6689BA"/>
                </a:buClr>
                <a:buSzPts val="1500"/>
                <a:buFont typeface="Raleway"/>
                <a:buAutoNum type="arabicPeriod"/>
              </a:pPr>
              <a:r>
                <a:rPr lang="lv-LV" sz="1500">
                  <a:solidFill>
                    <a:schemeClr val="dk1"/>
                  </a:solidFill>
                  <a:latin typeface="Raleway"/>
                  <a:ea typeface="Raleway"/>
                  <a:cs typeface="Raleway"/>
                  <a:sym typeface="Raleway"/>
                </a:rPr>
                <a:t>Did playing the game encourage </a:t>
              </a:r>
              <a:br>
                <a:rPr lang="lv-LV" sz="1500">
                  <a:solidFill>
                    <a:schemeClr val="dk1"/>
                  </a:solidFill>
                  <a:latin typeface="Raleway"/>
                  <a:ea typeface="Raleway"/>
                  <a:cs typeface="Raleway"/>
                  <a:sym typeface="Raleway"/>
                </a:rPr>
              </a:br>
              <a:r>
                <a:rPr lang="lv-LV" sz="1500">
                  <a:solidFill>
                    <a:schemeClr val="dk1"/>
                  </a:solidFill>
                  <a:latin typeface="Raleway"/>
                  <a:ea typeface="Raleway"/>
                  <a:cs typeface="Raleway"/>
                  <a:sym typeface="Raleway"/>
                </a:rPr>
                <a:t>you to speak up more about workplace violence, either as a witness or </a:t>
              </a:r>
              <a:br>
                <a:rPr lang="lv-LV" sz="1500">
                  <a:solidFill>
                    <a:schemeClr val="dk1"/>
                  </a:solidFill>
                  <a:latin typeface="Raleway"/>
                  <a:ea typeface="Raleway"/>
                  <a:cs typeface="Raleway"/>
                  <a:sym typeface="Raleway"/>
                </a:rPr>
              </a:br>
              <a:r>
                <a:rPr lang="lv-LV" sz="1500">
                  <a:solidFill>
                    <a:schemeClr val="dk1"/>
                  </a:solidFill>
                  <a:latin typeface="Raleway"/>
                  <a:ea typeface="Raleway"/>
                  <a:cs typeface="Raleway"/>
                  <a:sym typeface="Raleway"/>
                </a:rPr>
                <a:t>as a victim?</a:t>
              </a:r>
              <a:endParaRPr sz="1500">
                <a:solidFill>
                  <a:schemeClr val="dk1"/>
                </a:solidFill>
                <a:latin typeface="Raleway"/>
                <a:ea typeface="Raleway"/>
                <a:cs typeface="Raleway"/>
                <a:sym typeface="Raleway"/>
              </a:endParaRPr>
            </a:p>
          </p:txBody>
        </p:sp>
        <p:sp>
          <p:nvSpPr>
            <p:cNvPr id="1004" name="Google Shape;1004;g2523351e7b7_22_94"/>
            <p:cNvSpPr txBox="1"/>
            <p:nvPr/>
          </p:nvSpPr>
          <p:spPr>
            <a:xfrm>
              <a:off x="4741275" y="1377300"/>
              <a:ext cx="4180800" cy="3675600"/>
            </a:xfrm>
            <a:prstGeom prst="rect">
              <a:avLst/>
            </a:prstGeom>
            <a:noFill/>
            <a:ln>
              <a:noFill/>
            </a:ln>
          </p:spPr>
          <p:txBody>
            <a:bodyPr anchorCtr="0" anchor="t" bIns="91425" lIns="91425" spcFirstLastPara="1" rIns="91425" wrap="square" tIns="91425">
              <a:spAutoFit/>
            </a:bodyPr>
            <a:lstStyle/>
            <a:p>
              <a:pPr indent="-323850" lvl="0" marL="457200" rtl="0" algn="l">
                <a:lnSpc>
                  <a:spcPct val="90000"/>
                </a:lnSpc>
                <a:spcBef>
                  <a:spcPts val="900"/>
                </a:spcBef>
                <a:spcAft>
                  <a:spcPts val="0"/>
                </a:spcAft>
                <a:buClr>
                  <a:srgbClr val="6689BA"/>
                </a:buClr>
                <a:buSzPts val="1500"/>
                <a:buFont typeface="Raleway"/>
                <a:buAutoNum type="arabicPeriod" startAt="5"/>
              </a:pPr>
              <a:r>
                <a:rPr lang="lv-LV" sz="1500">
                  <a:solidFill>
                    <a:schemeClr val="dk1"/>
                  </a:solidFill>
                  <a:latin typeface="Raleway"/>
                  <a:ea typeface="Raleway"/>
                  <a:cs typeface="Raleway"/>
                  <a:sym typeface="Raleway"/>
                </a:rPr>
                <a:t>Have you identified any specific resources or support systems </a:t>
              </a:r>
              <a:br>
                <a:rPr lang="lv-LV" sz="1500">
                  <a:solidFill>
                    <a:schemeClr val="dk1"/>
                  </a:solidFill>
                  <a:latin typeface="Raleway"/>
                  <a:ea typeface="Raleway"/>
                  <a:cs typeface="Raleway"/>
                  <a:sym typeface="Raleway"/>
                </a:rPr>
              </a:br>
              <a:r>
                <a:rPr lang="lv-LV" sz="1500">
                  <a:solidFill>
                    <a:schemeClr val="dk1"/>
                  </a:solidFill>
                  <a:latin typeface="Raleway"/>
                  <a:ea typeface="Raleway"/>
                  <a:cs typeface="Raleway"/>
                  <a:sym typeface="Raleway"/>
                </a:rPr>
                <a:t>that you can access if you are exposed to workplace violence?</a:t>
              </a:r>
              <a:br>
                <a:rPr lang="lv-LV" sz="1500">
                  <a:solidFill>
                    <a:schemeClr val="dk1"/>
                  </a:solidFill>
                  <a:latin typeface="Raleway"/>
                  <a:ea typeface="Raleway"/>
                  <a:cs typeface="Raleway"/>
                  <a:sym typeface="Raleway"/>
                </a:rPr>
              </a:br>
              <a:endParaRPr sz="1500">
                <a:solidFill>
                  <a:schemeClr val="dk1"/>
                </a:solidFill>
                <a:latin typeface="Raleway"/>
                <a:ea typeface="Raleway"/>
                <a:cs typeface="Raleway"/>
                <a:sym typeface="Raleway"/>
              </a:endParaRPr>
            </a:p>
            <a:p>
              <a:pPr indent="-323850" lvl="0" marL="457200" rtl="0" algn="l">
                <a:lnSpc>
                  <a:spcPct val="90000"/>
                </a:lnSpc>
                <a:spcBef>
                  <a:spcPts val="0"/>
                </a:spcBef>
                <a:spcAft>
                  <a:spcPts val="0"/>
                </a:spcAft>
                <a:buClr>
                  <a:srgbClr val="6689BA"/>
                </a:buClr>
                <a:buSzPts val="1500"/>
                <a:buFont typeface="Raleway"/>
                <a:buAutoNum type="arabicPeriod" startAt="5"/>
              </a:pPr>
              <a:r>
                <a:rPr lang="lv-LV" sz="1500">
                  <a:solidFill>
                    <a:schemeClr val="dk1"/>
                  </a:solidFill>
                  <a:latin typeface="Raleway"/>
                  <a:ea typeface="Raleway"/>
                  <a:cs typeface="Raleway"/>
                  <a:sym typeface="Raleway"/>
                </a:rPr>
                <a:t>In what ways do you think the game could be improved to better facilitate insights, conclusions, and attitude changes?</a:t>
              </a:r>
              <a:br>
                <a:rPr lang="lv-LV" sz="1500">
                  <a:solidFill>
                    <a:schemeClr val="dk1"/>
                  </a:solidFill>
                  <a:latin typeface="Raleway"/>
                  <a:ea typeface="Raleway"/>
                  <a:cs typeface="Raleway"/>
                  <a:sym typeface="Raleway"/>
                </a:rPr>
              </a:br>
              <a:endParaRPr sz="1500">
                <a:solidFill>
                  <a:schemeClr val="dk1"/>
                </a:solidFill>
                <a:latin typeface="Raleway"/>
                <a:ea typeface="Raleway"/>
                <a:cs typeface="Raleway"/>
                <a:sym typeface="Raleway"/>
              </a:endParaRPr>
            </a:p>
            <a:p>
              <a:pPr indent="-323850" lvl="0" marL="457200" rtl="0" algn="l">
                <a:lnSpc>
                  <a:spcPct val="90000"/>
                </a:lnSpc>
                <a:spcBef>
                  <a:spcPts val="0"/>
                </a:spcBef>
                <a:spcAft>
                  <a:spcPts val="0"/>
                </a:spcAft>
                <a:buClr>
                  <a:srgbClr val="6689BA"/>
                </a:buClr>
                <a:buSzPts val="1500"/>
                <a:buFont typeface="Raleway"/>
                <a:buAutoNum type="arabicPeriod" startAt="5"/>
              </a:pPr>
              <a:r>
                <a:rPr lang="lv-LV" sz="1500">
                  <a:solidFill>
                    <a:schemeClr val="dk1"/>
                  </a:solidFill>
                  <a:latin typeface="Raleway"/>
                  <a:ea typeface="Raleway"/>
                  <a:cs typeface="Raleway"/>
                  <a:sym typeface="Raleway"/>
                </a:rPr>
                <a:t>What specific insights or observations did you gain from playing the game?</a:t>
              </a:r>
              <a:br>
                <a:rPr lang="lv-LV" sz="1500">
                  <a:solidFill>
                    <a:schemeClr val="dk1"/>
                  </a:solidFill>
                  <a:latin typeface="Raleway"/>
                  <a:ea typeface="Raleway"/>
                  <a:cs typeface="Raleway"/>
                  <a:sym typeface="Raleway"/>
                </a:rPr>
              </a:br>
              <a:endParaRPr sz="1200">
                <a:solidFill>
                  <a:srgbClr val="D1D5DB"/>
                </a:solidFill>
                <a:highlight>
                  <a:srgbClr val="444654"/>
                </a:highlight>
                <a:latin typeface="Roboto"/>
                <a:ea typeface="Roboto"/>
                <a:cs typeface="Roboto"/>
                <a:sym typeface="Roboto"/>
              </a:endParaRPr>
            </a:p>
            <a:p>
              <a:pPr indent="-323850" lvl="0" marL="457200" rtl="0" algn="l">
                <a:lnSpc>
                  <a:spcPct val="90000"/>
                </a:lnSpc>
                <a:spcBef>
                  <a:spcPts val="0"/>
                </a:spcBef>
                <a:spcAft>
                  <a:spcPts val="0"/>
                </a:spcAft>
                <a:buClr>
                  <a:srgbClr val="6689BA"/>
                </a:buClr>
                <a:buSzPts val="1500"/>
                <a:buFont typeface="Raleway"/>
                <a:buAutoNum type="arabicPeriod" startAt="5"/>
              </a:pPr>
              <a:r>
                <a:rPr lang="lv-LV" sz="1500">
                  <a:solidFill>
                    <a:schemeClr val="dk1"/>
                  </a:solidFill>
                  <a:latin typeface="Raleway"/>
                  <a:ea typeface="Raleway"/>
                  <a:cs typeface="Raleway"/>
                  <a:sym typeface="Raleway"/>
                </a:rPr>
                <a:t>Have you identified any biases or assumptions that you previously held regarding workplace violence </a:t>
              </a:r>
              <a:br>
                <a:rPr lang="lv-LV" sz="1500">
                  <a:solidFill>
                    <a:schemeClr val="dk1"/>
                  </a:solidFill>
                  <a:latin typeface="Raleway"/>
                  <a:ea typeface="Raleway"/>
                  <a:cs typeface="Raleway"/>
                  <a:sym typeface="Raleway"/>
                </a:rPr>
              </a:br>
              <a:r>
                <a:rPr lang="lv-LV" sz="1500">
                  <a:solidFill>
                    <a:schemeClr val="dk1"/>
                  </a:solidFill>
                  <a:latin typeface="Raleway"/>
                  <a:ea typeface="Raleway"/>
                  <a:cs typeface="Raleway"/>
                  <a:sym typeface="Raleway"/>
                </a:rPr>
                <a:t>and its effects?</a:t>
              </a:r>
              <a:endParaRPr sz="1500">
                <a:solidFill>
                  <a:schemeClr val="dk1"/>
                </a:solidFill>
                <a:latin typeface="Raleway"/>
                <a:ea typeface="Raleway"/>
                <a:cs typeface="Raleway"/>
                <a:sym typeface="Raleway"/>
              </a:endParaRPr>
            </a:p>
          </p:txBody>
        </p:sp>
      </p:grpSp>
      <p:sp>
        <p:nvSpPr>
          <p:cNvPr id="1005" name="Google Shape;1005;g2523351e7b7_22_94"/>
          <p:cNvSpPr txBox="1"/>
          <p:nvPr/>
        </p:nvSpPr>
        <p:spPr>
          <a:xfrm>
            <a:off x="351225" y="152400"/>
            <a:ext cx="7752300" cy="7923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None/>
            </a:pPr>
            <a:r>
              <a:rPr b="1" lang="lv-LV" sz="2500">
                <a:solidFill>
                  <a:srgbClr val="2B3E85"/>
                </a:solidFill>
                <a:latin typeface="Raleway"/>
                <a:ea typeface="Raleway"/>
                <a:cs typeface="Raleway"/>
                <a:sym typeface="Raleway"/>
              </a:rPr>
              <a:t>2</a:t>
            </a:r>
            <a:r>
              <a:rPr b="1" i="0" lang="lv-LV" sz="2500" u="none" cap="none" strike="noStrike">
                <a:solidFill>
                  <a:srgbClr val="2B3E85"/>
                </a:solidFill>
                <a:latin typeface="Raleway"/>
                <a:ea typeface="Raleway"/>
                <a:cs typeface="Raleway"/>
                <a:sym typeface="Raleway"/>
              </a:rPr>
              <a:t>. Module</a:t>
            </a:r>
            <a:br>
              <a:rPr b="1" lang="lv-LV" sz="2800">
                <a:solidFill>
                  <a:srgbClr val="FFFFFF"/>
                </a:solidFill>
                <a:latin typeface="Raleway"/>
                <a:ea typeface="Raleway"/>
                <a:cs typeface="Raleway"/>
                <a:sym typeface="Raleway"/>
              </a:rPr>
            </a:br>
            <a:r>
              <a:rPr b="1" lang="lv-LV" sz="2800">
                <a:solidFill>
                  <a:srgbClr val="FFFFFF"/>
                </a:solidFill>
                <a:latin typeface="Raleway"/>
                <a:ea typeface="Raleway"/>
                <a:cs typeface="Raleway"/>
                <a:sym typeface="Raleway"/>
              </a:rPr>
              <a:t>    Effects of exposure to workplace violence</a:t>
            </a:r>
            <a:br>
              <a:rPr b="1" i="0" lang="lv-LV" sz="2800" u="none" cap="none" strike="noStrike">
                <a:solidFill>
                  <a:srgbClr val="FFFFFF"/>
                </a:solidFill>
                <a:latin typeface="Raleway"/>
                <a:ea typeface="Raleway"/>
                <a:cs typeface="Raleway"/>
                <a:sym typeface="Raleway"/>
              </a:rPr>
            </a:br>
            <a:endParaRPr b="1" i="0" sz="2800" u="none" cap="none" strike="noStrike">
              <a:solidFill>
                <a:srgbClr val="FFFFFF"/>
              </a:solidFill>
              <a:latin typeface="Raleway"/>
              <a:ea typeface="Raleway"/>
              <a:cs typeface="Raleway"/>
              <a:sym typeface="Raleway"/>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9" name="Shape 1009"/>
        <p:cNvGrpSpPr/>
        <p:nvPr/>
      </p:nvGrpSpPr>
      <p:grpSpPr>
        <a:xfrm>
          <a:off x="0" y="0"/>
          <a:ext cx="0" cy="0"/>
          <a:chOff x="0" y="0"/>
          <a:chExt cx="0" cy="0"/>
        </a:xfrm>
      </p:grpSpPr>
      <p:pic>
        <p:nvPicPr>
          <p:cNvPr id="1010" name="Google Shape;1010;g2523351e7b7_27_0"/>
          <p:cNvPicPr preferRelativeResize="0"/>
          <p:nvPr/>
        </p:nvPicPr>
        <p:blipFill rotWithShape="1">
          <a:blip r:embed="rId3">
            <a:alphaModFix/>
          </a:blip>
          <a:srcRect b="0" l="0" r="10594" t="0"/>
          <a:stretch/>
        </p:blipFill>
        <p:spPr>
          <a:xfrm>
            <a:off x="0" y="1152600"/>
            <a:ext cx="9144003" cy="3990900"/>
          </a:xfrm>
          <a:prstGeom prst="rect">
            <a:avLst/>
          </a:prstGeom>
          <a:noFill/>
          <a:ln>
            <a:noFill/>
          </a:ln>
        </p:spPr>
      </p:pic>
      <p:sp>
        <p:nvSpPr>
          <p:cNvPr id="1011" name="Google Shape;1011;g2523351e7b7_27_0"/>
          <p:cNvSpPr txBox="1"/>
          <p:nvPr/>
        </p:nvSpPr>
        <p:spPr>
          <a:xfrm>
            <a:off x="827250" y="1152600"/>
            <a:ext cx="7241400" cy="2363100"/>
          </a:xfrm>
          <a:prstGeom prst="rect">
            <a:avLst/>
          </a:prstGeom>
          <a:noFill/>
          <a:ln>
            <a:noFill/>
          </a:ln>
        </p:spPr>
        <p:txBody>
          <a:bodyPr anchorCtr="0" anchor="t" bIns="91425" lIns="91425" spcFirstLastPara="1" rIns="91425" wrap="square" tIns="91425">
            <a:noAutofit/>
          </a:bodyPr>
          <a:lstStyle/>
          <a:p>
            <a:pPr indent="0" lvl="0" marL="457200" marR="0" rtl="0" algn="l">
              <a:lnSpc>
                <a:spcPct val="100000"/>
              </a:lnSpc>
              <a:spcBef>
                <a:spcPts val="0"/>
              </a:spcBef>
              <a:spcAft>
                <a:spcPts val="0"/>
              </a:spcAft>
              <a:buClr>
                <a:srgbClr val="000000"/>
              </a:buClr>
              <a:buSzPts val="4400"/>
              <a:buFont typeface="Arial"/>
              <a:buNone/>
            </a:pPr>
            <a:r>
              <a:rPr b="1" lang="lv-LV" sz="4500">
                <a:solidFill>
                  <a:srgbClr val="2B3E85"/>
                </a:solidFill>
                <a:latin typeface="Raleway"/>
                <a:ea typeface="Raleway"/>
                <a:cs typeface="Raleway"/>
                <a:sym typeface="Raleway"/>
              </a:rPr>
              <a:t>3</a:t>
            </a:r>
            <a:r>
              <a:rPr b="1" i="0" lang="lv-LV" sz="3900" u="none" cap="none" strike="noStrike">
                <a:solidFill>
                  <a:srgbClr val="2B3E85"/>
                </a:solidFill>
                <a:latin typeface="Raleway"/>
                <a:ea typeface="Raleway"/>
                <a:cs typeface="Raleway"/>
                <a:sym typeface="Raleway"/>
              </a:rPr>
              <a:t>. </a:t>
            </a:r>
            <a:r>
              <a:rPr b="1" i="0" lang="lv-LV" sz="3000" u="none" cap="none" strike="noStrike">
                <a:solidFill>
                  <a:srgbClr val="2B3E85"/>
                </a:solidFill>
                <a:latin typeface="Raleway"/>
                <a:ea typeface="Raleway"/>
                <a:cs typeface="Raleway"/>
                <a:sym typeface="Raleway"/>
              </a:rPr>
              <a:t>Module</a:t>
            </a:r>
            <a:r>
              <a:rPr b="1" i="0" lang="lv-LV" sz="3900" u="none" cap="none" strike="noStrike">
                <a:solidFill>
                  <a:srgbClr val="FFFFFF"/>
                </a:solidFill>
                <a:latin typeface="Raleway"/>
                <a:ea typeface="Raleway"/>
                <a:cs typeface="Raleway"/>
                <a:sym typeface="Raleway"/>
              </a:rPr>
              <a:t> </a:t>
            </a:r>
            <a:endParaRPr b="1" sz="900"/>
          </a:p>
          <a:p>
            <a:pPr indent="0" lvl="0" marL="457200" marR="0" rtl="0" algn="l">
              <a:lnSpc>
                <a:spcPct val="90000"/>
              </a:lnSpc>
              <a:spcBef>
                <a:spcPts val="0"/>
              </a:spcBef>
              <a:spcAft>
                <a:spcPts val="0"/>
              </a:spcAft>
              <a:buClr>
                <a:srgbClr val="000000"/>
              </a:buClr>
              <a:buSzPts val="4400"/>
              <a:buFont typeface="Arial"/>
              <a:buNone/>
            </a:pPr>
            <a:r>
              <a:rPr b="1" lang="lv-LV" sz="3900">
                <a:solidFill>
                  <a:srgbClr val="FFFFFF"/>
                </a:solidFill>
                <a:latin typeface="Raleway"/>
                <a:ea typeface="Raleway"/>
                <a:cs typeface="Raleway"/>
                <a:sym typeface="Raleway"/>
              </a:rPr>
              <a:t>EU &amp; national instruments to combat workplace violence / legal basis</a:t>
            </a:r>
            <a:endParaRPr b="1" i="0" sz="3900" u="none" cap="none" strike="noStrike">
              <a:solidFill>
                <a:srgbClr val="FFFFFF"/>
              </a:solidFill>
              <a:latin typeface="Arial"/>
              <a:ea typeface="Arial"/>
              <a:cs typeface="Arial"/>
              <a:sym typeface="Arial"/>
            </a:endParaRPr>
          </a:p>
        </p:txBody>
      </p:sp>
      <p:pic>
        <p:nvPicPr>
          <p:cNvPr id="1012" name="Google Shape;1012;g2523351e7b7_27_0"/>
          <p:cNvPicPr preferRelativeResize="0"/>
          <p:nvPr/>
        </p:nvPicPr>
        <p:blipFill rotWithShape="1">
          <a:blip r:embed="rId4">
            <a:alphaModFix/>
          </a:blip>
          <a:srcRect b="0" l="0" r="0" t="0"/>
          <a:stretch/>
        </p:blipFill>
        <p:spPr>
          <a:xfrm>
            <a:off x="6711450" y="135150"/>
            <a:ext cx="1605250" cy="908575"/>
          </a:xfrm>
          <a:prstGeom prst="rect">
            <a:avLst/>
          </a:prstGeom>
          <a:noFill/>
          <a:ln>
            <a:noFill/>
          </a:ln>
        </p:spPr>
      </p:pic>
      <p:pic>
        <p:nvPicPr>
          <p:cNvPr id="1013" name="Google Shape;1013;g2523351e7b7_27_0"/>
          <p:cNvPicPr preferRelativeResize="0"/>
          <p:nvPr/>
        </p:nvPicPr>
        <p:blipFill rotWithShape="1">
          <a:blip r:embed="rId5">
            <a:alphaModFix/>
          </a:blip>
          <a:srcRect b="0" l="0" r="0" t="0"/>
          <a:stretch/>
        </p:blipFill>
        <p:spPr>
          <a:xfrm>
            <a:off x="772175" y="311600"/>
            <a:ext cx="1569475" cy="555675"/>
          </a:xfrm>
          <a:prstGeom prst="rect">
            <a:avLst/>
          </a:prstGeom>
          <a:noFill/>
          <a:ln>
            <a:noFill/>
          </a:ln>
        </p:spPr>
      </p:pic>
      <p:pic>
        <p:nvPicPr>
          <p:cNvPr id="1014" name="Google Shape;1014;g2523351e7b7_27_0"/>
          <p:cNvPicPr preferRelativeResize="0"/>
          <p:nvPr/>
        </p:nvPicPr>
        <p:blipFill rotWithShape="1">
          <a:blip r:embed="rId6">
            <a:alphaModFix/>
          </a:blip>
          <a:srcRect b="0" l="0" r="29378" t="-989"/>
          <a:stretch/>
        </p:blipFill>
        <p:spPr>
          <a:xfrm rot="5400000">
            <a:off x="5699050" y="1780750"/>
            <a:ext cx="1506725" cy="5194375"/>
          </a:xfrm>
          <a:prstGeom prst="rect">
            <a:avLst/>
          </a:prstGeom>
          <a:noFill/>
          <a:ln>
            <a:noFill/>
          </a:ln>
        </p:spPr>
      </p:pic>
      <p:pic>
        <p:nvPicPr>
          <p:cNvPr id="1015" name="Google Shape;1015;g2523351e7b7_27_0"/>
          <p:cNvPicPr preferRelativeResize="0"/>
          <p:nvPr/>
        </p:nvPicPr>
        <p:blipFill rotWithShape="1">
          <a:blip r:embed="rId6">
            <a:alphaModFix/>
          </a:blip>
          <a:srcRect b="0" l="33092" r="0" t="19871"/>
          <a:stretch/>
        </p:blipFill>
        <p:spPr>
          <a:xfrm rot="-5400000">
            <a:off x="1346975" y="2369127"/>
            <a:ext cx="1427400" cy="4121350"/>
          </a:xfrm>
          <a:prstGeom prst="rect">
            <a:avLst/>
          </a:prstGeom>
          <a:noFill/>
          <a:ln>
            <a:noFill/>
          </a:ln>
        </p:spPr>
      </p:pic>
      <p:pic>
        <p:nvPicPr>
          <p:cNvPr id="1016" name="Google Shape;1016;g2523351e7b7_27_0"/>
          <p:cNvPicPr preferRelativeResize="0"/>
          <p:nvPr/>
        </p:nvPicPr>
        <p:blipFill rotWithShape="1">
          <a:blip r:embed="rId7">
            <a:alphaModFix/>
          </a:blip>
          <a:srcRect b="2075" l="0" r="22964" t="0"/>
          <a:stretch/>
        </p:blipFill>
        <p:spPr>
          <a:xfrm>
            <a:off x="6855425" y="3047100"/>
            <a:ext cx="2288573" cy="2096400"/>
          </a:xfrm>
          <a:prstGeom prst="rect">
            <a:avLst/>
          </a:prstGeom>
          <a:noFill/>
          <a:ln>
            <a:noFill/>
          </a:ln>
          <a:effectLst>
            <a:outerShdw blurRad="314325" rotWithShape="0" algn="bl" dir="5940000" dist="38100">
              <a:srgbClr val="000000">
                <a:alpha val="49410"/>
              </a:srgbClr>
            </a:outerShdw>
          </a:effectLst>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20" name="Shape 1020"/>
        <p:cNvGrpSpPr/>
        <p:nvPr/>
      </p:nvGrpSpPr>
      <p:grpSpPr>
        <a:xfrm>
          <a:off x="0" y="0"/>
          <a:ext cx="0" cy="0"/>
          <a:chOff x="0" y="0"/>
          <a:chExt cx="0" cy="0"/>
        </a:xfrm>
      </p:grpSpPr>
      <p:pic>
        <p:nvPicPr>
          <p:cNvPr id="1021" name="Google Shape;1021;g2523351e7b7_27_11"/>
          <p:cNvPicPr preferRelativeResize="0"/>
          <p:nvPr/>
        </p:nvPicPr>
        <p:blipFill rotWithShape="1">
          <a:blip r:embed="rId3">
            <a:alphaModFix/>
          </a:blip>
          <a:srcRect b="0" l="0" r="0" t="0"/>
          <a:stretch/>
        </p:blipFill>
        <p:spPr>
          <a:xfrm>
            <a:off x="0" y="0"/>
            <a:ext cx="9144001" cy="1243450"/>
          </a:xfrm>
          <a:prstGeom prst="rect">
            <a:avLst/>
          </a:prstGeom>
          <a:noFill/>
          <a:ln>
            <a:noFill/>
          </a:ln>
        </p:spPr>
      </p:pic>
      <p:sp>
        <p:nvSpPr>
          <p:cNvPr id="1022" name="Google Shape;1022;g2523351e7b7_27_11"/>
          <p:cNvSpPr txBox="1"/>
          <p:nvPr/>
        </p:nvSpPr>
        <p:spPr>
          <a:xfrm>
            <a:off x="489175" y="381000"/>
            <a:ext cx="8347500" cy="7923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None/>
            </a:pPr>
            <a:r>
              <a:rPr b="1" lang="lv-LV" sz="2200">
                <a:solidFill>
                  <a:srgbClr val="2B3E85"/>
                </a:solidFill>
                <a:latin typeface="Raleway"/>
                <a:ea typeface="Raleway"/>
                <a:cs typeface="Raleway"/>
                <a:sym typeface="Raleway"/>
              </a:rPr>
              <a:t>3</a:t>
            </a:r>
            <a:r>
              <a:rPr b="1" i="0" lang="lv-LV" sz="2200" u="none" cap="none" strike="noStrike">
                <a:solidFill>
                  <a:srgbClr val="2B3E85"/>
                </a:solidFill>
                <a:latin typeface="Raleway"/>
                <a:ea typeface="Raleway"/>
                <a:cs typeface="Raleway"/>
                <a:sym typeface="Raleway"/>
              </a:rPr>
              <a:t>. Module</a:t>
            </a:r>
            <a:br>
              <a:rPr b="1" lang="lv-LV" sz="2500">
                <a:solidFill>
                  <a:srgbClr val="FFFFFF"/>
                </a:solidFill>
                <a:latin typeface="Raleway"/>
                <a:ea typeface="Raleway"/>
                <a:cs typeface="Raleway"/>
                <a:sym typeface="Raleway"/>
              </a:rPr>
            </a:br>
            <a:r>
              <a:rPr b="1" lang="lv-LV" sz="2500">
                <a:solidFill>
                  <a:srgbClr val="FFFFFF"/>
                </a:solidFill>
                <a:latin typeface="Raleway"/>
                <a:ea typeface="Raleway"/>
                <a:cs typeface="Raleway"/>
                <a:sym typeface="Raleway"/>
              </a:rPr>
              <a:t>    </a:t>
            </a:r>
            <a:r>
              <a:rPr b="1" lang="lv-LV" sz="1800">
                <a:solidFill>
                  <a:srgbClr val="FFFFFF"/>
                </a:solidFill>
                <a:latin typeface="Raleway"/>
                <a:ea typeface="Raleway"/>
                <a:cs typeface="Raleway"/>
                <a:sym typeface="Raleway"/>
              </a:rPr>
              <a:t>EU &amp; national instruments to combat workplace violence / legal basis</a:t>
            </a:r>
            <a:endParaRPr b="1" sz="1800">
              <a:solidFill>
                <a:srgbClr val="FFFFFF"/>
              </a:solidFill>
              <a:latin typeface="Raleway"/>
              <a:ea typeface="Raleway"/>
              <a:cs typeface="Raleway"/>
              <a:sym typeface="Raleway"/>
            </a:endParaRPr>
          </a:p>
          <a:p>
            <a:pPr indent="0" lvl="0" marL="0" marR="0" rtl="0" algn="l">
              <a:lnSpc>
                <a:spcPct val="85000"/>
              </a:lnSpc>
              <a:spcBef>
                <a:spcPts val="0"/>
              </a:spcBef>
              <a:spcAft>
                <a:spcPts val="0"/>
              </a:spcAft>
              <a:buNone/>
            </a:pPr>
            <a:r>
              <a:t/>
            </a:r>
            <a:endParaRPr b="1" sz="2500">
              <a:solidFill>
                <a:srgbClr val="FFFFFF"/>
              </a:solidFill>
              <a:latin typeface="Raleway"/>
              <a:ea typeface="Raleway"/>
              <a:cs typeface="Raleway"/>
              <a:sym typeface="Raleway"/>
            </a:endParaRPr>
          </a:p>
        </p:txBody>
      </p:sp>
      <p:sp>
        <p:nvSpPr>
          <p:cNvPr id="1023" name="Google Shape;1023;g2523351e7b7_27_11"/>
          <p:cNvSpPr txBox="1"/>
          <p:nvPr/>
        </p:nvSpPr>
        <p:spPr>
          <a:xfrm>
            <a:off x="730000" y="1837375"/>
            <a:ext cx="4767000" cy="2805300"/>
          </a:xfrm>
          <a:prstGeom prst="rect">
            <a:avLst/>
          </a:prstGeom>
          <a:noFill/>
          <a:ln>
            <a:noFill/>
          </a:ln>
        </p:spPr>
        <p:txBody>
          <a:bodyPr anchorCtr="0" anchor="t" bIns="91425" lIns="91425" spcFirstLastPara="1" rIns="91425" wrap="square" tIns="91425">
            <a:spAutoFit/>
          </a:bodyPr>
          <a:lstStyle/>
          <a:p>
            <a:pPr indent="0" lvl="0" marL="133350" rtl="0" algn="l">
              <a:lnSpc>
                <a:spcPct val="115000"/>
              </a:lnSpc>
              <a:spcBef>
                <a:spcPts val="0"/>
              </a:spcBef>
              <a:spcAft>
                <a:spcPts val="0"/>
              </a:spcAft>
              <a:buClr>
                <a:schemeClr val="dk1"/>
              </a:buClr>
              <a:buFont typeface="Arial"/>
              <a:buNone/>
            </a:pPr>
            <a:r>
              <a:rPr lang="lv-LV" sz="1500">
                <a:solidFill>
                  <a:schemeClr val="dk1"/>
                </a:solidFill>
                <a:latin typeface="Raleway"/>
                <a:ea typeface="Raleway"/>
                <a:cs typeface="Raleway"/>
                <a:sym typeface="Raleway"/>
              </a:rPr>
              <a:t>P</a:t>
            </a:r>
            <a:r>
              <a:rPr lang="lv-LV" sz="1500">
                <a:solidFill>
                  <a:schemeClr val="dk1"/>
                </a:solidFill>
                <a:latin typeface="Raleway"/>
                <a:ea typeface="Raleway"/>
                <a:cs typeface="Raleway"/>
                <a:sym typeface="Raleway"/>
              </a:rPr>
              <a:t>repare a set of problem situation cards related to workplace violence. Each card should describe a different scenario that </a:t>
            </a:r>
            <a:r>
              <a:rPr b="1" lang="lv-LV" sz="1500">
                <a:solidFill>
                  <a:schemeClr val="dk1"/>
                </a:solidFill>
                <a:latin typeface="Raleway"/>
                <a:ea typeface="Raleway"/>
                <a:cs typeface="Raleway"/>
                <a:sym typeface="Raleway"/>
              </a:rPr>
              <a:t>could potentially occur </a:t>
            </a:r>
            <a:br>
              <a:rPr b="1" lang="lv-LV" sz="1500">
                <a:solidFill>
                  <a:schemeClr val="dk1"/>
                </a:solidFill>
                <a:latin typeface="Raleway"/>
                <a:ea typeface="Raleway"/>
                <a:cs typeface="Raleway"/>
                <a:sym typeface="Raleway"/>
              </a:rPr>
            </a:br>
            <a:r>
              <a:rPr b="1" lang="lv-LV" sz="1500">
                <a:solidFill>
                  <a:schemeClr val="dk1"/>
                </a:solidFill>
                <a:latin typeface="Raleway"/>
                <a:ea typeface="Raleway"/>
                <a:cs typeface="Raleway"/>
                <a:sym typeface="Raleway"/>
              </a:rPr>
              <a:t>in the workplace.</a:t>
            </a:r>
            <a:endParaRPr b="1" sz="1500">
              <a:solidFill>
                <a:schemeClr val="dk1"/>
              </a:solidFill>
              <a:latin typeface="Raleway"/>
              <a:ea typeface="Raleway"/>
              <a:cs typeface="Raleway"/>
              <a:sym typeface="Raleway"/>
            </a:endParaRPr>
          </a:p>
          <a:p>
            <a:pPr indent="0" lvl="0" marL="133350" rtl="0" algn="l">
              <a:lnSpc>
                <a:spcPct val="115000"/>
              </a:lnSpc>
              <a:spcBef>
                <a:spcPts val="0"/>
              </a:spcBef>
              <a:spcAft>
                <a:spcPts val="0"/>
              </a:spcAft>
              <a:buClr>
                <a:schemeClr val="dk1"/>
              </a:buClr>
              <a:buFont typeface="Arial"/>
              <a:buNone/>
            </a:pPr>
            <a:r>
              <a:t/>
            </a:r>
            <a:endParaRPr sz="1500">
              <a:solidFill>
                <a:schemeClr val="dk1"/>
              </a:solidFill>
              <a:latin typeface="Raleway"/>
              <a:ea typeface="Raleway"/>
              <a:cs typeface="Raleway"/>
              <a:sym typeface="Raleway"/>
            </a:endParaRPr>
          </a:p>
          <a:p>
            <a:pPr indent="0" lvl="0" marL="133350" rtl="0" algn="l">
              <a:lnSpc>
                <a:spcPct val="115000"/>
              </a:lnSpc>
              <a:spcBef>
                <a:spcPts val="0"/>
              </a:spcBef>
              <a:spcAft>
                <a:spcPts val="0"/>
              </a:spcAft>
              <a:buNone/>
            </a:pPr>
            <a:r>
              <a:rPr b="1" lang="lv-LV" sz="1500">
                <a:solidFill>
                  <a:schemeClr val="dk1"/>
                </a:solidFill>
                <a:latin typeface="Raleway"/>
                <a:ea typeface="Raleway"/>
                <a:cs typeface="Raleway"/>
                <a:sym typeface="Raleway"/>
              </a:rPr>
              <a:t>Divide the players into small groups of 3-4 people</a:t>
            </a:r>
            <a:r>
              <a:rPr lang="lv-LV" sz="1500">
                <a:solidFill>
                  <a:schemeClr val="dk1"/>
                </a:solidFill>
                <a:latin typeface="Raleway"/>
                <a:ea typeface="Raleway"/>
                <a:cs typeface="Raleway"/>
                <a:sym typeface="Raleway"/>
              </a:rPr>
              <a:t>, and distribute the problem situation cards evenly among them. Instruct the players to read their cards and discuss the scenario described </a:t>
            </a:r>
            <a:br>
              <a:rPr lang="lv-LV" sz="1500">
                <a:solidFill>
                  <a:schemeClr val="dk1"/>
                </a:solidFill>
                <a:latin typeface="Raleway"/>
                <a:ea typeface="Raleway"/>
                <a:cs typeface="Raleway"/>
                <a:sym typeface="Raleway"/>
              </a:rPr>
            </a:br>
            <a:r>
              <a:rPr lang="lv-LV" sz="1500">
                <a:solidFill>
                  <a:schemeClr val="dk1"/>
                </a:solidFill>
                <a:latin typeface="Raleway"/>
                <a:ea typeface="Raleway"/>
                <a:cs typeface="Raleway"/>
                <a:sym typeface="Raleway"/>
              </a:rPr>
              <a:t>on the card with their group.</a:t>
            </a:r>
            <a:endParaRPr b="1" sz="1500">
              <a:solidFill>
                <a:schemeClr val="dk1"/>
              </a:solidFill>
              <a:latin typeface="Raleway"/>
              <a:ea typeface="Raleway"/>
              <a:cs typeface="Raleway"/>
              <a:sym typeface="Raleway"/>
            </a:endParaRPr>
          </a:p>
        </p:txBody>
      </p:sp>
      <p:pic>
        <p:nvPicPr>
          <p:cNvPr id="1024" name="Google Shape;1024;g2523351e7b7_27_11"/>
          <p:cNvPicPr preferRelativeResize="0"/>
          <p:nvPr/>
        </p:nvPicPr>
        <p:blipFill rotWithShape="1">
          <a:blip r:embed="rId4">
            <a:alphaModFix/>
          </a:blip>
          <a:srcRect b="0" l="0" r="16443" t="0"/>
          <a:stretch/>
        </p:blipFill>
        <p:spPr>
          <a:xfrm>
            <a:off x="6572250" y="1097088"/>
            <a:ext cx="2571750" cy="1273500"/>
          </a:xfrm>
          <a:prstGeom prst="rect">
            <a:avLst/>
          </a:prstGeom>
          <a:noFill/>
          <a:ln>
            <a:noFill/>
          </a:ln>
        </p:spPr>
      </p:pic>
      <p:sp>
        <p:nvSpPr>
          <p:cNvPr id="1025" name="Google Shape;1025;g2523351e7b7_27_11"/>
          <p:cNvSpPr txBox="1"/>
          <p:nvPr/>
        </p:nvSpPr>
        <p:spPr>
          <a:xfrm>
            <a:off x="853200" y="1338650"/>
            <a:ext cx="2285700" cy="585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lv-LV" sz="2600">
                <a:solidFill>
                  <a:srgbClr val="6689BA"/>
                </a:solidFill>
                <a:latin typeface="Raleway"/>
                <a:ea typeface="Raleway"/>
                <a:cs typeface="Raleway"/>
                <a:sym typeface="Raleway"/>
              </a:rPr>
              <a:t>Preparing</a:t>
            </a:r>
            <a:endParaRPr b="1" sz="2600">
              <a:solidFill>
                <a:srgbClr val="6689BA"/>
              </a:solidFill>
            </a:endParaRPr>
          </a:p>
        </p:txBody>
      </p:sp>
      <p:pic>
        <p:nvPicPr>
          <p:cNvPr id="1026" name="Google Shape;1026;g2523351e7b7_27_11"/>
          <p:cNvPicPr preferRelativeResize="0"/>
          <p:nvPr/>
        </p:nvPicPr>
        <p:blipFill rotWithShape="1">
          <a:blip r:embed="rId5">
            <a:alphaModFix/>
          </a:blip>
          <a:srcRect b="0" l="59" r="59" t="0"/>
          <a:stretch/>
        </p:blipFill>
        <p:spPr>
          <a:xfrm>
            <a:off x="6904438" y="1891770"/>
            <a:ext cx="1263900" cy="189450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1027" name="Google Shape;1027;g2523351e7b7_27_11"/>
          <p:cNvPicPr preferRelativeResize="0"/>
          <p:nvPr/>
        </p:nvPicPr>
        <p:blipFill rotWithShape="1">
          <a:blip r:embed="rId5">
            <a:alphaModFix/>
          </a:blip>
          <a:srcRect b="0" l="59" r="59" t="0"/>
          <a:stretch/>
        </p:blipFill>
        <p:spPr>
          <a:xfrm>
            <a:off x="5949038" y="2368120"/>
            <a:ext cx="1263900" cy="189450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1028" name="Google Shape;1028;g2523351e7b7_27_11"/>
          <p:cNvPicPr preferRelativeResize="0"/>
          <p:nvPr/>
        </p:nvPicPr>
        <p:blipFill rotWithShape="1">
          <a:blip r:embed="rId5">
            <a:alphaModFix/>
          </a:blip>
          <a:srcRect b="0" l="59" r="59" t="0"/>
          <a:stretch/>
        </p:blipFill>
        <p:spPr>
          <a:xfrm>
            <a:off x="6404713" y="2617995"/>
            <a:ext cx="1263900" cy="1894500"/>
          </a:xfrm>
          <a:prstGeom prst="roundRect">
            <a:avLst>
              <a:gd fmla="val 8322" name="adj"/>
            </a:avLst>
          </a:prstGeom>
          <a:noFill/>
          <a:ln>
            <a:noFill/>
          </a:ln>
          <a:effectLst>
            <a:outerShdw blurRad="271463" rotWithShape="0" algn="bl" dir="4380000" dist="57150">
              <a:srgbClr val="000000">
                <a:alpha val="33330"/>
              </a:srgbClr>
            </a:outerShdw>
          </a:effectLst>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32" name="Shape 1032"/>
        <p:cNvGrpSpPr/>
        <p:nvPr/>
      </p:nvGrpSpPr>
      <p:grpSpPr>
        <a:xfrm>
          <a:off x="0" y="0"/>
          <a:ext cx="0" cy="0"/>
          <a:chOff x="0" y="0"/>
          <a:chExt cx="0" cy="0"/>
        </a:xfrm>
      </p:grpSpPr>
      <p:pic>
        <p:nvPicPr>
          <p:cNvPr id="1033" name="Google Shape;1033;g2523351e7b7_27_22"/>
          <p:cNvPicPr preferRelativeResize="0"/>
          <p:nvPr/>
        </p:nvPicPr>
        <p:blipFill rotWithShape="1">
          <a:blip r:embed="rId3">
            <a:alphaModFix/>
          </a:blip>
          <a:srcRect b="0" l="22421" r="-2070" t="0"/>
          <a:stretch/>
        </p:blipFill>
        <p:spPr>
          <a:xfrm rot="10800000">
            <a:off x="5946175" y="1738675"/>
            <a:ext cx="3207300" cy="1666150"/>
          </a:xfrm>
          <a:prstGeom prst="rect">
            <a:avLst/>
          </a:prstGeom>
          <a:noFill/>
          <a:ln>
            <a:noFill/>
          </a:ln>
        </p:spPr>
      </p:pic>
      <p:pic>
        <p:nvPicPr>
          <p:cNvPr id="1034" name="Google Shape;1034;g2523351e7b7_27_22"/>
          <p:cNvPicPr preferRelativeResize="0"/>
          <p:nvPr/>
        </p:nvPicPr>
        <p:blipFill rotWithShape="1">
          <a:blip r:embed="rId4">
            <a:alphaModFix/>
          </a:blip>
          <a:srcRect b="0" l="0" r="0" t="0"/>
          <a:stretch/>
        </p:blipFill>
        <p:spPr>
          <a:xfrm>
            <a:off x="0" y="0"/>
            <a:ext cx="9144001" cy="1346951"/>
          </a:xfrm>
          <a:prstGeom prst="rect">
            <a:avLst/>
          </a:prstGeom>
          <a:noFill/>
          <a:ln>
            <a:noFill/>
          </a:ln>
        </p:spPr>
      </p:pic>
      <p:sp>
        <p:nvSpPr>
          <p:cNvPr id="1035" name="Google Shape;1035;g2523351e7b7_27_22"/>
          <p:cNvSpPr txBox="1"/>
          <p:nvPr/>
        </p:nvSpPr>
        <p:spPr>
          <a:xfrm>
            <a:off x="489175" y="484500"/>
            <a:ext cx="8347500" cy="7923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None/>
            </a:pPr>
            <a:r>
              <a:rPr b="1" lang="lv-LV" sz="2200">
                <a:solidFill>
                  <a:srgbClr val="2B3E85"/>
                </a:solidFill>
                <a:latin typeface="Raleway"/>
                <a:ea typeface="Raleway"/>
                <a:cs typeface="Raleway"/>
                <a:sym typeface="Raleway"/>
              </a:rPr>
              <a:t>3</a:t>
            </a:r>
            <a:r>
              <a:rPr b="1" i="0" lang="lv-LV" sz="2200" u="none" cap="none" strike="noStrike">
                <a:solidFill>
                  <a:srgbClr val="2B3E85"/>
                </a:solidFill>
                <a:latin typeface="Raleway"/>
                <a:ea typeface="Raleway"/>
                <a:cs typeface="Raleway"/>
                <a:sym typeface="Raleway"/>
              </a:rPr>
              <a:t>. Module</a:t>
            </a:r>
            <a:br>
              <a:rPr b="1" lang="lv-LV" sz="2500">
                <a:solidFill>
                  <a:srgbClr val="FFFFFF"/>
                </a:solidFill>
                <a:latin typeface="Raleway"/>
                <a:ea typeface="Raleway"/>
                <a:cs typeface="Raleway"/>
                <a:sym typeface="Raleway"/>
              </a:rPr>
            </a:br>
            <a:r>
              <a:rPr b="1" lang="lv-LV" sz="2500">
                <a:solidFill>
                  <a:srgbClr val="FFFFFF"/>
                </a:solidFill>
                <a:latin typeface="Raleway"/>
                <a:ea typeface="Raleway"/>
                <a:cs typeface="Raleway"/>
                <a:sym typeface="Raleway"/>
              </a:rPr>
              <a:t>    </a:t>
            </a:r>
            <a:r>
              <a:rPr b="1" lang="lv-LV" sz="1800">
                <a:solidFill>
                  <a:srgbClr val="FFFFFF"/>
                </a:solidFill>
                <a:latin typeface="Raleway"/>
                <a:ea typeface="Raleway"/>
                <a:cs typeface="Raleway"/>
                <a:sym typeface="Raleway"/>
              </a:rPr>
              <a:t>EU &amp; national instruments to combat workplace violence / legal basis</a:t>
            </a:r>
            <a:endParaRPr b="1" sz="1800">
              <a:solidFill>
                <a:srgbClr val="FFFFFF"/>
              </a:solidFill>
              <a:latin typeface="Raleway"/>
              <a:ea typeface="Raleway"/>
              <a:cs typeface="Raleway"/>
              <a:sym typeface="Raleway"/>
            </a:endParaRPr>
          </a:p>
          <a:p>
            <a:pPr indent="0" lvl="0" marL="0" marR="0" rtl="0" algn="l">
              <a:lnSpc>
                <a:spcPct val="85000"/>
              </a:lnSpc>
              <a:spcBef>
                <a:spcPts val="0"/>
              </a:spcBef>
              <a:spcAft>
                <a:spcPts val="0"/>
              </a:spcAft>
              <a:buNone/>
            </a:pPr>
            <a:r>
              <a:t/>
            </a:r>
            <a:endParaRPr b="1" sz="2500">
              <a:solidFill>
                <a:srgbClr val="FFFFFF"/>
              </a:solidFill>
              <a:latin typeface="Raleway"/>
              <a:ea typeface="Raleway"/>
              <a:cs typeface="Raleway"/>
              <a:sym typeface="Raleway"/>
            </a:endParaRPr>
          </a:p>
        </p:txBody>
      </p:sp>
      <p:sp>
        <p:nvSpPr>
          <p:cNvPr id="1036" name="Google Shape;1036;g2523351e7b7_27_22"/>
          <p:cNvSpPr txBox="1"/>
          <p:nvPr/>
        </p:nvSpPr>
        <p:spPr>
          <a:xfrm>
            <a:off x="729975" y="2042225"/>
            <a:ext cx="4767000" cy="2493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lv-LV" sz="1500">
                <a:solidFill>
                  <a:schemeClr val="dk1"/>
                </a:solidFill>
                <a:latin typeface="Raleway"/>
                <a:ea typeface="Raleway"/>
                <a:cs typeface="Raleway"/>
                <a:sym typeface="Raleway"/>
              </a:rPr>
              <a:t>Encourage the players to use the internet and other resources </a:t>
            </a:r>
            <a:r>
              <a:rPr b="1" lang="lv-LV" sz="1500">
                <a:solidFill>
                  <a:schemeClr val="dk1"/>
                </a:solidFill>
                <a:latin typeface="Raleway"/>
                <a:ea typeface="Raleway"/>
                <a:cs typeface="Raleway"/>
                <a:sym typeface="Raleway"/>
              </a:rPr>
              <a:t>to research the topic further </a:t>
            </a:r>
            <a:r>
              <a:rPr lang="lv-LV" sz="1500">
                <a:solidFill>
                  <a:schemeClr val="dk1"/>
                </a:solidFill>
                <a:latin typeface="Raleway"/>
                <a:ea typeface="Raleway"/>
                <a:cs typeface="Raleway"/>
                <a:sym typeface="Raleway"/>
              </a:rPr>
              <a:t>and to identify the different types of rules and regulations that may be violated in the scenario described on their card. </a:t>
            </a:r>
            <a:endParaRPr sz="1500">
              <a:solidFill>
                <a:schemeClr val="dk1"/>
              </a:solidFill>
              <a:latin typeface="Raleway"/>
              <a:ea typeface="Raleway"/>
              <a:cs typeface="Raleway"/>
              <a:sym typeface="Raleway"/>
            </a:endParaRPr>
          </a:p>
          <a:p>
            <a:pPr indent="0" lvl="0" marL="0" rtl="0" algn="l">
              <a:spcBef>
                <a:spcPts val="0"/>
              </a:spcBef>
              <a:spcAft>
                <a:spcPts val="0"/>
              </a:spcAft>
              <a:buNone/>
            </a:pPr>
            <a:r>
              <a:t/>
            </a:r>
            <a:endParaRPr sz="1500">
              <a:solidFill>
                <a:schemeClr val="dk1"/>
              </a:solidFill>
              <a:latin typeface="Raleway"/>
              <a:ea typeface="Raleway"/>
              <a:cs typeface="Raleway"/>
              <a:sym typeface="Raleway"/>
            </a:endParaRPr>
          </a:p>
          <a:p>
            <a:pPr indent="0" lvl="0" marL="0" rtl="0" algn="l">
              <a:spcBef>
                <a:spcPts val="0"/>
              </a:spcBef>
              <a:spcAft>
                <a:spcPts val="0"/>
              </a:spcAft>
              <a:buNone/>
            </a:pPr>
            <a:r>
              <a:rPr lang="lv-LV" sz="1500">
                <a:solidFill>
                  <a:schemeClr val="dk1"/>
                </a:solidFill>
                <a:latin typeface="Raleway"/>
                <a:ea typeface="Raleway"/>
                <a:cs typeface="Raleway"/>
                <a:sym typeface="Raleway"/>
              </a:rPr>
              <a:t>Remind them that they should </a:t>
            </a:r>
            <a:r>
              <a:rPr b="1" lang="lv-LV" sz="1500">
                <a:solidFill>
                  <a:schemeClr val="dk1"/>
                </a:solidFill>
                <a:latin typeface="Raleway"/>
                <a:ea typeface="Raleway"/>
                <a:cs typeface="Raleway"/>
                <a:sym typeface="Raleway"/>
              </a:rPr>
              <a:t>try to think critically and broadly </a:t>
            </a:r>
            <a:r>
              <a:rPr lang="lv-LV" sz="1500">
                <a:solidFill>
                  <a:schemeClr val="dk1"/>
                </a:solidFill>
                <a:latin typeface="Raleway"/>
                <a:ea typeface="Raleway"/>
                <a:cs typeface="Raleway"/>
                <a:sym typeface="Raleway"/>
              </a:rPr>
              <a:t>about the different types of rules that may be involved, including company policies, labor laws, and human rights conventions.</a:t>
            </a:r>
            <a:endParaRPr b="1" sz="1500">
              <a:solidFill>
                <a:schemeClr val="dk1"/>
              </a:solidFill>
              <a:latin typeface="Raleway"/>
              <a:ea typeface="Raleway"/>
              <a:cs typeface="Raleway"/>
              <a:sym typeface="Raleway"/>
            </a:endParaRPr>
          </a:p>
        </p:txBody>
      </p:sp>
      <p:sp>
        <p:nvSpPr>
          <p:cNvPr id="1037" name="Google Shape;1037;g2523351e7b7_27_22"/>
          <p:cNvSpPr txBox="1"/>
          <p:nvPr/>
        </p:nvSpPr>
        <p:spPr>
          <a:xfrm>
            <a:off x="729975" y="1543500"/>
            <a:ext cx="2409000" cy="585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lv-LV" sz="2600">
                <a:solidFill>
                  <a:srgbClr val="6689BA"/>
                </a:solidFill>
                <a:latin typeface="Raleway"/>
                <a:ea typeface="Raleway"/>
                <a:cs typeface="Raleway"/>
                <a:sym typeface="Raleway"/>
              </a:rPr>
              <a:t>Playing</a:t>
            </a:r>
            <a:endParaRPr b="1" sz="2600">
              <a:solidFill>
                <a:srgbClr val="6689BA"/>
              </a:solidFill>
            </a:endParaRPr>
          </a:p>
        </p:txBody>
      </p:sp>
      <p:grpSp>
        <p:nvGrpSpPr>
          <p:cNvPr id="1038" name="Google Shape;1038;g2523351e7b7_27_22"/>
          <p:cNvGrpSpPr/>
          <p:nvPr/>
        </p:nvGrpSpPr>
        <p:grpSpPr>
          <a:xfrm>
            <a:off x="439601" y="2128488"/>
            <a:ext cx="290375" cy="321600"/>
            <a:chOff x="534501" y="3018201"/>
            <a:chExt cx="290375" cy="321600"/>
          </a:xfrm>
        </p:grpSpPr>
        <p:sp>
          <p:nvSpPr>
            <p:cNvPr id="1039" name="Google Shape;1039;g2523351e7b7_27_22"/>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0" name="Google Shape;1040;g2523351e7b7_27_22"/>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41" name="Google Shape;1041;g2523351e7b7_27_22"/>
          <p:cNvGrpSpPr/>
          <p:nvPr/>
        </p:nvGrpSpPr>
        <p:grpSpPr>
          <a:xfrm>
            <a:off x="439601" y="3457013"/>
            <a:ext cx="290375" cy="321600"/>
            <a:chOff x="534501" y="3018201"/>
            <a:chExt cx="290375" cy="321600"/>
          </a:xfrm>
        </p:grpSpPr>
        <p:sp>
          <p:nvSpPr>
            <p:cNvPr id="1042" name="Google Shape;1042;g2523351e7b7_27_22"/>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3" name="Google Shape;1043;g2523351e7b7_27_22"/>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44" name="Google Shape;1044;g2523351e7b7_27_22"/>
          <p:cNvSpPr/>
          <p:nvPr/>
        </p:nvSpPr>
        <p:spPr>
          <a:xfrm rot="-1911451">
            <a:off x="7160052" y="3210383"/>
            <a:ext cx="1071979" cy="1203249"/>
          </a:xfrm>
          <a:prstGeom prst="upArrow">
            <a:avLst>
              <a:gd fmla="val 50000" name="adj1"/>
              <a:gd fmla="val 50000" name="adj2"/>
            </a:avLst>
          </a:prstGeom>
          <a:solidFill>
            <a:srgbClr val="6689BA">
              <a:alpha val="471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5" name="Google Shape;1045;g2523351e7b7_27_22"/>
          <p:cNvSpPr/>
          <p:nvPr/>
        </p:nvSpPr>
        <p:spPr>
          <a:xfrm rot="-1911451">
            <a:off x="7160055" y="3140411"/>
            <a:ext cx="1071979" cy="1203249"/>
          </a:xfrm>
          <a:prstGeom prst="upArrow">
            <a:avLst>
              <a:gd fmla="val 50000" name="adj1"/>
              <a:gd fmla="val 5000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g27f1b987787_1_67"/>
          <p:cNvSpPr txBox="1"/>
          <p:nvPr>
            <p:ph type="title"/>
          </p:nvPr>
        </p:nvSpPr>
        <p:spPr>
          <a:xfrm>
            <a:off x="311700" y="629200"/>
            <a:ext cx="8520600" cy="470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pic>
        <p:nvPicPr>
          <p:cNvPr id="181" name="Google Shape;181;g27f1b987787_1_67"/>
          <p:cNvPicPr preferRelativeResize="0"/>
          <p:nvPr/>
        </p:nvPicPr>
        <p:blipFill rotWithShape="1">
          <a:blip r:embed="rId3">
            <a:alphaModFix/>
          </a:blip>
          <a:srcRect b="0" l="0" r="0" t="11948"/>
          <a:stretch/>
        </p:blipFill>
        <p:spPr>
          <a:xfrm>
            <a:off x="0" y="0"/>
            <a:ext cx="9144001" cy="1122825"/>
          </a:xfrm>
          <a:prstGeom prst="rect">
            <a:avLst/>
          </a:prstGeom>
          <a:noFill/>
          <a:ln>
            <a:noFill/>
          </a:ln>
        </p:spPr>
      </p:pic>
      <p:sp>
        <p:nvSpPr>
          <p:cNvPr id="182" name="Google Shape;182;g27f1b987787_1_67"/>
          <p:cNvSpPr txBox="1"/>
          <p:nvPr/>
        </p:nvSpPr>
        <p:spPr>
          <a:xfrm>
            <a:off x="586500" y="476800"/>
            <a:ext cx="8013900" cy="64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lv-LV" sz="2800">
                <a:solidFill>
                  <a:srgbClr val="FFFFFF"/>
                </a:solidFill>
                <a:latin typeface="Raleway"/>
                <a:ea typeface="Raleway"/>
                <a:cs typeface="Raleway"/>
                <a:sym typeface="Raleway"/>
              </a:rPr>
              <a:t>Game </a:t>
            </a:r>
            <a:r>
              <a:rPr b="1" lang="lv-LV" sz="2800">
                <a:solidFill>
                  <a:srgbClr val="FFFFFF"/>
                </a:solidFill>
                <a:latin typeface="Raleway"/>
                <a:ea typeface="Raleway"/>
                <a:cs typeface="Raleway"/>
                <a:sym typeface="Raleway"/>
              </a:rPr>
              <a:t>“Recognize and Act” consists of:</a:t>
            </a:r>
            <a:endParaRPr b="1" sz="2800">
              <a:solidFill>
                <a:srgbClr val="FFFFFF"/>
              </a:solidFill>
              <a:latin typeface="Raleway"/>
              <a:ea typeface="Raleway"/>
              <a:cs typeface="Raleway"/>
              <a:sym typeface="Raleway"/>
            </a:endParaRPr>
          </a:p>
        </p:txBody>
      </p:sp>
      <p:sp>
        <p:nvSpPr>
          <p:cNvPr id="183" name="Google Shape;183;g27f1b987787_1_67"/>
          <p:cNvSpPr txBox="1"/>
          <p:nvPr/>
        </p:nvSpPr>
        <p:spPr>
          <a:xfrm>
            <a:off x="464100" y="1154425"/>
            <a:ext cx="6383400" cy="983400"/>
          </a:xfrm>
          <a:prstGeom prst="rect">
            <a:avLst/>
          </a:prstGeom>
          <a:noFill/>
          <a:ln>
            <a:noFill/>
          </a:ln>
        </p:spPr>
        <p:txBody>
          <a:bodyPr anchorCtr="0" anchor="t" bIns="91425" lIns="91425" spcFirstLastPara="1" rIns="91425" wrap="square" tIns="91425">
            <a:spAutoFit/>
          </a:bodyPr>
          <a:lstStyle/>
          <a:p>
            <a:pPr indent="0" lvl="0" marL="133350" marR="0" rtl="0" algn="l">
              <a:lnSpc>
                <a:spcPct val="90000"/>
              </a:lnSpc>
              <a:spcBef>
                <a:spcPts val="0"/>
              </a:spcBef>
              <a:spcAft>
                <a:spcPts val="0"/>
              </a:spcAft>
              <a:buNone/>
            </a:pPr>
            <a:r>
              <a:rPr b="1" i="0" lang="lv-LV" sz="2200" u="none" cap="none" strike="noStrike">
                <a:solidFill>
                  <a:srgbClr val="6689BA"/>
                </a:solidFill>
                <a:latin typeface="Raleway"/>
                <a:ea typeface="Raleway"/>
                <a:cs typeface="Raleway"/>
                <a:sym typeface="Raleway"/>
              </a:rPr>
              <a:t>60</a:t>
            </a:r>
            <a:r>
              <a:rPr b="1" i="0" lang="lv-LV" sz="1900" u="none" cap="none" strike="noStrike">
                <a:solidFill>
                  <a:srgbClr val="6689BA"/>
                </a:solidFill>
                <a:latin typeface="Raleway"/>
                <a:ea typeface="Raleway"/>
                <a:cs typeface="Raleway"/>
                <a:sym typeface="Raleway"/>
              </a:rPr>
              <a:t> problem situation cards and </a:t>
            </a:r>
            <a:r>
              <a:rPr b="1" i="0" lang="lv-LV" sz="2200" u="none" cap="none" strike="noStrike">
                <a:solidFill>
                  <a:srgbClr val="6689BA"/>
                </a:solidFill>
                <a:latin typeface="Raleway"/>
                <a:ea typeface="Raleway"/>
                <a:cs typeface="Raleway"/>
                <a:sym typeface="Raleway"/>
              </a:rPr>
              <a:t>240</a:t>
            </a:r>
            <a:r>
              <a:rPr b="1" i="0" lang="lv-LV" sz="1900" u="none" cap="none" strike="noStrike">
                <a:solidFill>
                  <a:srgbClr val="6689BA"/>
                </a:solidFill>
                <a:latin typeface="Raleway"/>
                <a:ea typeface="Raleway"/>
                <a:cs typeface="Raleway"/>
                <a:sym typeface="Raleway"/>
              </a:rPr>
              <a:t> solution cards, divided into four solution groups</a:t>
            </a:r>
            <a:r>
              <a:rPr b="1" lang="lv-LV" sz="1900">
                <a:solidFill>
                  <a:srgbClr val="6689BA"/>
                </a:solidFill>
                <a:latin typeface="Raleway"/>
                <a:ea typeface="Raleway"/>
                <a:cs typeface="Raleway"/>
                <a:sym typeface="Raleway"/>
              </a:rPr>
              <a:t>:</a:t>
            </a:r>
            <a:endParaRPr b="1"/>
          </a:p>
          <a:p>
            <a:pPr indent="0" lvl="0" marL="0" marR="0" rtl="0" algn="l">
              <a:lnSpc>
                <a:spcPct val="115000"/>
              </a:lnSpc>
              <a:spcBef>
                <a:spcPts val="0"/>
              </a:spcBef>
              <a:spcAft>
                <a:spcPts val="0"/>
              </a:spcAft>
              <a:buNone/>
            </a:pPr>
            <a:r>
              <a:t/>
            </a:r>
            <a:endParaRPr b="0" i="0" sz="1500" u="none" cap="none" strike="noStrike">
              <a:solidFill>
                <a:srgbClr val="000000"/>
              </a:solidFill>
              <a:latin typeface="Raleway"/>
              <a:ea typeface="Raleway"/>
              <a:cs typeface="Raleway"/>
              <a:sym typeface="Raleway"/>
            </a:endParaRPr>
          </a:p>
        </p:txBody>
      </p:sp>
      <p:pic>
        <p:nvPicPr>
          <p:cNvPr id="184" name="Google Shape;184;g27f1b987787_1_67"/>
          <p:cNvPicPr preferRelativeResize="0"/>
          <p:nvPr/>
        </p:nvPicPr>
        <p:blipFill rotWithShape="1">
          <a:blip r:embed="rId4">
            <a:alphaModFix/>
          </a:blip>
          <a:srcRect b="0" l="69" r="59" t="0"/>
          <a:stretch/>
        </p:blipFill>
        <p:spPr>
          <a:xfrm>
            <a:off x="595992" y="2409602"/>
            <a:ext cx="1263900" cy="189450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185" name="Google Shape;185;g27f1b987787_1_67"/>
          <p:cNvPicPr preferRelativeResize="0"/>
          <p:nvPr/>
        </p:nvPicPr>
        <p:blipFill rotWithShape="1">
          <a:blip r:embed="rId4">
            <a:alphaModFix/>
          </a:blip>
          <a:srcRect b="0" l="69" r="59" t="0"/>
          <a:stretch/>
        </p:blipFill>
        <p:spPr>
          <a:xfrm>
            <a:off x="540993" y="2457012"/>
            <a:ext cx="1263900" cy="189450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186" name="Google Shape;186;g27f1b987787_1_67"/>
          <p:cNvPicPr preferRelativeResize="0"/>
          <p:nvPr/>
        </p:nvPicPr>
        <p:blipFill rotWithShape="1">
          <a:blip r:embed="rId4">
            <a:alphaModFix/>
          </a:blip>
          <a:srcRect b="0" l="69" r="59" t="0"/>
          <a:stretch/>
        </p:blipFill>
        <p:spPr>
          <a:xfrm>
            <a:off x="494452" y="2496560"/>
            <a:ext cx="1263900" cy="189450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187" name="Google Shape;187;g27f1b987787_1_67"/>
          <p:cNvPicPr preferRelativeResize="0"/>
          <p:nvPr/>
        </p:nvPicPr>
        <p:blipFill rotWithShape="1">
          <a:blip r:embed="rId5">
            <a:alphaModFix/>
          </a:blip>
          <a:srcRect b="0" l="1540" r="1540" t="0"/>
          <a:stretch/>
        </p:blipFill>
        <p:spPr>
          <a:xfrm>
            <a:off x="455473" y="2577907"/>
            <a:ext cx="1263900" cy="189450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188" name="Google Shape;188;g27f1b987787_1_67"/>
          <p:cNvPicPr preferRelativeResize="0"/>
          <p:nvPr/>
        </p:nvPicPr>
        <p:blipFill rotWithShape="1">
          <a:blip r:embed="rId6">
            <a:alphaModFix/>
          </a:blip>
          <a:srcRect b="10" l="0" r="0" t="0"/>
          <a:stretch/>
        </p:blipFill>
        <p:spPr>
          <a:xfrm>
            <a:off x="4155225" y="2465485"/>
            <a:ext cx="1249500" cy="187350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189" name="Google Shape;189;g27f1b987787_1_67"/>
          <p:cNvPicPr preferRelativeResize="0"/>
          <p:nvPr/>
        </p:nvPicPr>
        <p:blipFill rotWithShape="1">
          <a:blip r:embed="rId6">
            <a:alphaModFix/>
          </a:blip>
          <a:srcRect b="10" l="0" r="0" t="0"/>
          <a:stretch/>
        </p:blipFill>
        <p:spPr>
          <a:xfrm>
            <a:off x="4110327" y="2508377"/>
            <a:ext cx="1249500" cy="187350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190" name="Google Shape;190;g27f1b987787_1_67"/>
          <p:cNvPicPr preferRelativeResize="0"/>
          <p:nvPr/>
        </p:nvPicPr>
        <p:blipFill rotWithShape="1">
          <a:blip r:embed="rId7">
            <a:alphaModFix/>
          </a:blip>
          <a:srcRect b="0" l="1559" r="1559" t="0"/>
          <a:stretch/>
        </p:blipFill>
        <p:spPr>
          <a:xfrm>
            <a:off x="4069454" y="2555318"/>
            <a:ext cx="1249500" cy="187350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191" name="Google Shape;191;g27f1b987787_1_67"/>
          <p:cNvPicPr preferRelativeResize="0"/>
          <p:nvPr/>
        </p:nvPicPr>
        <p:blipFill rotWithShape="1">
          <a:blip r:embed="rId8">
            <a:alphaModFix/>
          </a:blip>
          <a:srcRect b="0" l="69" r="59" t="0"/>
          <a:stretch/>
        </p:blipFill>
        <p:spPr>
          <a:xfrm>
            <a:off x="5828266" y="2465496"/>
            <a:ext cx="1249500" cy="187350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192" name="Google Shape;192;g27f1b987787_1_67"/>
          <p:cNvPicPr preferRelativeResize="0"/>
          <p:nvPr/>
        </p:nvPicPr>
        <p:blipFill rotWithShape="1">
          <a:blip r:embed="rId8">
            <a:alphaModFix/>
          </a:blip>
          <a:srcRect b="0" l="69" r="59" t="0"/>
          <a:stretch/>
        </p:blipFill>
        <p:spPr>
          <a:xfrm>
            <a:off x="5787703" y="2508387"/>
            <a:ext cx="1249500" cy="187350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193" name="Google Shape;193;g27f1b987787_1_67"/>
          <p:cNvPicPr preferRelativeResize="0"/>
          <p:nvPr/>
        </p:nvPicPr>
        <p:blipFill rotWithShape="1">
          <a:blip r:embed="rId9">
            <a:alphaModFix/>
          </a:blip>
          <a:srcRect b="0" l="1437" r="1427" t="0"/>
          <a:stretch/>
        </p:blipFill>
        <p:spPr>
          <a:xfrm>
            <a:off x="5730330" y="2555329"/>
            <a:ext cx="1249500" cy="187350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194" name="Google Shape;194;g27f1b987787_1_67"/>
          <p:cNvPicPr preferRelativeResize="0"/>
          <p:nvPr/>
        </p:nvPicPr>
        <p:blipFill rotWithShape="1">
          <a:blip r:embed="rId10">
            <a:alphaModFix/>
          </a:blip>
          <a:srcRect b="0" l="69" r="79" t="0"/>
          <a:stretch/>
        </p:blipFill>
        <p:spPr>
          <a:xfrm>
            <a:off x="7486756" y="2465484"/>
            <a:ext cx="1249500" cy="187350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195" name="Google Shape;195;g27f1b987787_1_67"/>
          <p:cNvPicPr preferRelativeResize="0"/>
          <p:nvPr/>
        </p:nvPicPr>
        <p:blipFill rotWithShape="1">
          <a:blip r:embed="rId10">
            <a:alphaModFix/>
          </a:blip>
          <a:srcRect b="0" l="69" r="79" t="0"/>
          <a:stretch/>
        </p:blipFill>
        <p:spPr>
          <a:xfrm>
            <a:off x="7450528" y="2508374"/>
            <a:ext cx="1249500" cy="187350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196" name="Google Shape;196;g27f1b987787_1_67"/>
          <p:cNvPicPr preferRelativeResize="0"/>
          <p:nvPr/>
        </p:nvPicPr>
        <p:blipFill rotWithShape="1">
          <a:blip r:embed="rId11">
            <a:alphaModFix/>
          </a:blip>
          <a:srcRect b="0" l="1559" r="1559" t="0"/>
          <a:stretch/>
        </p:blipFill>
        <p:spPr>
          <a:xfrm>
            <a:off x="7416891" y="2555316"/>
            <a:ext cx="1249500" cy="1873500"/>
          </a:xfrm>
          <a:prstGeom prst="roundRect">
            <a:avLst>
              <a:gd fmla="val 8322" name="adj"/>
            </a:avLst>
          </a:prstGeom>
          <a:noFill/>
          <a:ln>
            <a:noFill/>
          </a:ln>
          <a:effectLst>
            <a:outerShdw blurRad="271463" rotWithShape="0" algn="bl" dir="4380000" dist="57150">
              <a:srgbClr val="000000">
                <a:alpha val="33330"/>
              </a:srgbClr>
            </a:outerShdw>
          </a:effectLst>
        </p:spPr>
      </p:pic>
      <p:sp>
        <p:nvSpPr>
          <p:cNvPr id="197" name="Google Shape;197;g27f1b987787_1_67"/>
          <p:cNvSpPr txBox="1"/>
          <p:nvPr/>
        </p:nvSpPr>
        <p:spPr>
          <a:xfrm>
            <a:off x="4174735" y="1852412"/>
            <a:ext cx="12105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lv-LV" sz="1200" u="none" cap="none" strike="noStrike">
                <a:solidFill>
                  <a:srgbClr val="674EA7"/>
                </a:solidFill>
                <a:latin typeface="Arial"/>
                <a:ea typeface="Arial"/>
                <a:cs typeface="Arial"/>
                <a:sym typeface="Arial"/>
              </a:rPr>
              <a:t>60</a:t>
            </a:r>
            <a:r>
              <a:rPr b="1" i="0" lang="lv-LV" sz="1000" u="none" cap="none" strike="noStrike">
                <a:solidFill>
                  <a:srgbClr val="674EA7"/>
                </a:solidFill>
                <a:latin typeface="Arial"/>
                <a:ea typeface="Arial"/>
                <a:cs typeface="Arial"/>
                <a:sym typeface="Arial"/>
              </a:rPr>
              <a:t> Thinking Strategies </a:t>
            </a:r>
            <a:endParaRPr b="1" i="0" sz="1000" u="none" cap="none" strike="noStrike">
              <a:solidFill>
                <a:srgbClr val="674EA7"/>
              </a:solidFill>
              <a:latin typeface="Arial"/>
              <a:ea typeface="Arial"/>
              <a:cs typeface="Arial"/>
              <a:sym typeface="Arial"/>
            </a:endParaRPr>
          </a:p>
        </p:txBody>
      </p:sp>
      <p:sp>
        <p:nvSpPr>
          <p:cNvPr id="198" name="Google Shape;198;g27f1b987787_1_67"/>
          <p:cNvSpPr txBox="1"/>
          <p:nvPr/>
        </p:nvSpPr>
        <p:spPr>
          <a:xfrm>
            <a:off x="5903672" y="1861887"/>
            <a:ext cx="12105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lv-LV" sz="1200" u="none" cap="none" strike="noStrike">
                <a:solidFill>
                  <a:srgbClr val="6AA84F"/>
                </a:solidFill>
                <a:latin typeface="Arial"/>
                <a:ea typeface="Arial"/>
                <a:cs typeface="Arial"/>
                <a:sym typeface="Arial"/>
              </a:rPr>
              <a:t>60</a:t>
            </a:r>
            <a:r>
              <a:rPr b="1" i="0" lang="lv-LV" sz="1000" u="none" cap="none" strike="noStrike">
                <a:solidFill>
                  <a:srgbClr val="6AA84F"/>
                </a:solidFill>
                <a:latin typeface="Arial"/>
                <a:ea typeface="Arial"/>
                <a:cs typeface="Arial"/>
                <a:sym typeface="Arial"/>
              </a:rPr>
              <a:t> Conversation Strategies</a:t>
            </a:r>
            <a:endParaRPr b="1" i="0" sz="1000" u="none" cap="none" strike="noStrike">
              <a:solidFill>
                <a:srgbClr val="6AA84F"/>
              </a:solidFill>
              <a:latin typeface="Arial"/>
              <a:ea typeface="Arial"/>
              <a:cs typeface="Arial"/>
              <a:sym typeface="Arial"/>
            </a:endParaRPr>
          </a:p>
        </p:txBody>
      </p:sp>
      <p:sp>
        <p:nvSpPr>
          <p:cNvPr id="199" name="Google Shape;199;g27f1b987787_1_67"/>
          <p:cNvSpPr txBox="1"/>
          <p:nvPr/>
        </p:nvSpPr>
        <p:spPr>
          <a:xfrm>
            <a:off x="7518875" y="1848226"/>
            <a:ext cx="12750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lv-LV" sz="1200" u="none" cap="none" strike="noStrike">
                <a:solidFill>
                  <a:srgbClr val="E69138"/>
                </a:solidFill>
                <a:latin typeface="Arial"/>
                <a:ea typeface="Arial"/>
                <a:cs typeface="Arial"/>
                <a:sym typeface="Arial"/>
              </a:rPr>
              <a:t>60</a:t>
            </a:r>
            <a:r>
              <a:rPr b="1" i="0" lang="lv-LV" sz="1000" u="none" cap="none" strike="noStrike">
                <a:solidFill>
                  <a:srgbClr val="E69138"/>
                </a:solidFill>
                <a:latin typeface="Arial"/>
                <a:ea typeface="Arial"/>
                <a:cs typeface="Arial"/>
                <a:sym typeface="Arial"/>
              </a:rPr>
              <a:t> Action Strategies</a:t>
            </a:r>
            <a:endParaRPr b="1" i="0" sz="1000" u="none" cap="none" strike="noStrike">
              <a:solidFill>
                <a:srgbClr val="E69138"/>
              </a:solidFill>
              <a:latin typeface="Arial"/>
              <a:ea typeface="Arial"/>
              <a:cs typeface="Arial"/>
              <a:sym typeface="Arial"/>
            </a:endParaRPr>
          </a:p>
        </p:txBody>
      </p:sp>
      <p:pic>
        <p:nvPicPr>
          <p:cNvPr id="200" name="Google Shape;200;g27f1b987787_1_67"/>
          <p:cNvPicPr preferRelativeResize="0"/>
          <p:nvPr/>
        </p:nvPicPr>
        <p:blipFill rotWithShape="1">
          <a:blip r:embed="rId12">
            <a:alphaModFix/>
          </a:blip>
          <a:srcRect b="0" l="79" r="69" t="0"/>
          <a:stretch/>
        </p:blipFill>
        <p:spPr>
          <a:xfrm>
            <a:off x="2477727" y="2478453"/>
            <a:ext cx="1249500" cy="187350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201" name="Google Shape;201;g27f1b987787_1_67"/>
          <p:cNvPicPr preferRelativeResize="0"/>
          <p:nvPr/>
        </p:nvPicPr>
        <p:blipFill rotWithShape="1">
          <a:blip r:embed="rId12">
            <a:alphaModFix/>
          </a:blip>
          <a:srcRect b="0" l="79" r="69" t="0"/>
          <a:stretch/>
        </p:blipFill>
        <p:spPr>
          <a:xfrm>
            <a:off x="2437164" y="2521343"/>
            <a:ext cx="1249500" cy="187350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202" name="Google Shape;202;g27f1b987787_1_67"/>
          <p:cNvPicPr preferRelativeResize="0"/>
          <p:nvPr/>
        </p:nvPicPr>
        <p:blipFill rotWithShape="1">
          <a:blip r:embed="rId13">
            <a:alphaModFix/>
          </a:blip>
          <a:srcRect b="0" l="1437" r="1427" t="0"/>
          <a:stretch/>
        </p:blipFill>
        <p:spPr>
          <a:xfrm>
            <a:off x="2379791" y="2568285"/>
            <a:ext cx="1249500" cy="1873500"/>
          </a:xfrm>
          <a:prstGeom prst="roundRect">
            <a:avLst>
              <a:gd fmla="val 8322" name="adj"/>
            </a:avLst>
          </a:prstGeom>
          <a:noFill/>
          <a:ln>
            <a:noFill/>
          </a:ln>
          <a:effectLst>
            <a:outerShdw blurRad="271463" rotWithShape="0" algn="bl" dir="4380000" dist="57150">
              <a:srgbClr val="000000">
                <a:alpha val="33330"/>
              </a:srgbClr>
            </a:outerShdw>
          </a:effectLst>
        </p:spPr>
      </p:pic>
      <p:sp>
        <p:nvSpPr>
          <p:cNvPr id="203" name="Google Shape;203;g27f1b987787_1_67"/>
          <p:cNvSpPr txBox="1"/>
          <p:nvPr/>
        </p:nvSpPr>
        <p:spPr>
          <a:xfrm>
            <a:off x="2396460" y="1881485"/>
            <a:ext cx="13548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lv-LV" sz="1200" u="none" cap="none" strike="noStrike">
                <a:solidFill>
                  <a:srgbClr val="1EAEAE"/>
                </a:solidFill>
                <a:latin typeface="Arial"/>
                <a:ea typeface="Arial"/>
                <a:cs typeface="Arial"/>
                <a:sym typeface="Arial"/>
              </a:rPr>
              <a:t>60</a:t>
            </a:r>
            <a:r>
              <a:rPr b="1" i="0" lang="lv-LV" sz="1000" u="none" cap="none" strike="noStrike">
                <a:solidFill>
                  <a:srgbClr val="1EAEAE"/>
                </a:solidFill>
                <a:latin typeface="Arial"/>
                <a:ea typeface="Arial"/>
                <a:cs typeface="Arial"/>
                <a:sym typeface="Arial"/>
              </a:rPr>
              <a:t> Calming Down Strategies</a:t>
            </a:r>
            <a:endParaRPr b="1" i="0" sz="1000" u="none" cap="none" strike="noStrike">
              <a:solidFill>
                <a:srgbClr val="1EAEAE"/>
              </a:solidFill>
              <a:latin typeface="Arial"/>
              <a:ea typeface="Arial"/>
              <a:cs typeface="Arial"/>
              <a:sym typeface="Arial"/>
            </a:endParaRPr>
          </a:p>
        </p:txBody>
      </p:sp>
      <p:sp>
        <p:nvSpPr>
          <p:cNvPr id="204" name="Google Shape;204;g27f1b987787_1_67"/>
          <p:cNvSpPr txBox="1"/>
          <p:nvPr/>
        </p:nvSpPr>
        <p:spPr>
          <a:xfrm>
            <a:off x="666650" y="1973200"/>
            <a:ext cx="1275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lv-LV" sz="1200" u="none" cap="none" strike="noStrike">
                <a:solidFill>
                  <a:srgbClr val="0B5394"/>
                </a:solidFill>
                <a:latin typeface="Arial"/>
                <a:ea typeface="Arial"/>
                <a:cs typeface="Arial"/>
                <a:sym typeface="Arial"/>
              </a:rPr>
              <a:t>60</a:t>
            </a:r>
            <a:r>
              <a:rPr b="1" i="0" lang="lv-LV" sz="1000" u="none" cap="none" strike="noStrike">
                <a:solidFill>
                  <a:srgbClr val="0B5394"/>
                </a:solidFill>
                <a:latin typeface="Arial"/>
                <a:ea typeface="Arial"/>
                <a:cs typeface="Arial"/>
                <a:sym typeface="Arial"/>
              </a:rPr>
              <a:t> Stories</a:t>
            </a:r>
            <a:endParaRPr b="1" i="0" sz="1000" u="none" cap="none" strike="noStrike">
              <a:solidFill>
                <a:srgbClr val="0B5394"/>
              </a:solidFill>
              <a:latin typeface="Arial"/>
              <a:ea typeface="Arial"/>
              <a:cs typeface="Arial"/>
              <a:sym typeface="Arial"/>
            </a:endParaRPr>
          </a:p>
        </p:txBody>
      </p:sp>
      <p:pic>
        <p:nvPicPr>
          <p:cNvPr id="205" name="Google Shape;205;g27f1b987787_1_67"/>
          <p:cNvPicPr preferRelativeResize="0"/>
          <p:nvPr/>
        </p:nvPicPr>
        <p:blipFill rotWithShape="1">
          <a:blip r:embed="rId14">
            <a:alphaModFix/>
          </a:blip>
          <a:srcRect b="0" l="1540" r="1540" t="0"/>
          <a:stretch/>
        </p:blipFill>
        <p:spPr>
          <a:xfrm>
            <a:off x="323175" y="3566170"/>
            <a:ext cx="1263900" cy="189450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206" name="Google Shape;206;g27f1b987787_1_67"/>
          <p:cNvPicPr preferRelativeResize="0"/>
          <p:nvPr/>
        </p:nvPicPr>
        <p:blipFill rotWithShape="1">
          <a:blip r:embed="rId15">
            <a:alphaModFix/>
          </a:blip>
          <a:srcRect b="0" l="1559" r="1559" t="0"/>
          <a:stretch/>
        </p:blipFill>
        <p:spPr>
          <a:xfrm>
            <a:off x="3937156" y="3543580"/>
            <a:ext cx="1249500" cy="187350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207" name="Google Shape;207;g27f1b987787_1_67"/>
          <p:cNvPicPr preferRelativeResize="0"/>
          <p:nvPr/>
        </p:nvPicPr>
        <p:blipFill rotWithShape="1">
          <a:blip r:embed="rId16">
            <a:alphaModFix/>
          </a:blip>
          <a:srcRect b="0" l="1559" r="1559" t="0"/>
          <a:stretch/>
        </p:blipFill>
        <p:spPr>
          <a:xfrm>
            <a:off x="5598033" y="3543589"/>
            <a:ext cx="1249500" cy="187350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208" name="Google Shape;208;g27f1b987787_1_67"/>
          <p:cNvPicPr preferRelativeResize="0"/>
          <p:nvPr/>
        </p:nvPicPr>
        <p:blipFill rotWithShape="1">
          <a:blip r:embed="rId17">
            <a:alphaModFix/>
          </a:blip>
          <a:srcRect b="0" l="1559" r="1559" t="0"/>
          <a:stretch/>
        </p:blipFill>
        <p:spPr>
          <a:xfrm>
            <a:off x="7284593" y="3543578"/>
            <a:ext cx="1249500" cy="187350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209" name="Google Shape;209;g27f1b987787_1_67"/>
          <p:cNvPicPr preferRelativeResize="0"/>
          <p:nvPr/>
        </p:nvPicPr>
        <p:blipFill rotWithShape="1">
          <a:blip r:embed="rId18">
            <a:alphaModFix/>
          </a:blip>
          <a:srcRect b="0" l="1559" r="1559" t="0"/>
          <a:stretch/>
        </p:blipFill>
        <p:spPr>
          <a:xfrm>
            <a:off x="2247494" y="3556546"/>
            <a:ext cx="1249500" cy="1873500"/>
          </a:xfrm>
          <a:prstGeom prst="roundRect">
            <a:avLst>
              <a:gd fmla="val 8322" name="adj"/>
            </a:avLst>
          </a:prstGeom>
          <a:noFill/>
          <a:ln>
            <a:noFill/>
          </a:ln>
          <a:effectLst>
            <a:outerShdw blurRad="271463" rotWithShape="0" algn="bl" dir="4380000" dist="57150">
              <a:srgbClr val="000000">
                <a:alpha val="33330"/>
              </a:srgbClr>
            </a:outerShdw>
          </a:effectLst>
        </p:spPr>
      </p:pic>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49" name="Shape 1049"/>
        <p:cNvGrpSpPr/>
        <p:nvPr/>
      </p:nvGrpSpPr>
      <p:grpSpPr>
        <a:xfrm>
          <a:off x="0" y="0"/>
          <a:ext cx="0" cy="0"/>
          <a:chOff x="0" y="0"/>
          <a:chExt cx="0" cy="0"/>
        </a:xfrm>
      </p:grpSpPr>
      <p:pic>
        <p:nvPicPr>
          <p:cNvPr id="1050" name="Google Shape;1050;g2523351e7b7_27_38"/>
          <p:cNvPicPr preferRelativeResize="0"/>
          <p:nvPr/>
        </p:nvPicPr>
        <p:blipFill rotWithShape="1">
          <a:blip r:embed="rId3">
            <a:alphaModFix/>
          </a:blip>
          <a:srcRect b="0" l="0" r="0" t="0"/>
          <a:stretch/>
        </p:blipFill>
        <p:spPr>
          <a:xfrm>
            <a:off x="0" y="0"/>
            <a:ext cx="9144001" cy="1319650"/>
          </a:xfrm>
          <a:prstGeom prst="rect">
            <a:avLst/>
          </a:prstGeom>
          <a:noFill/>
          <a:ln>
            <a:noFill/>
          </a:ln>
        </p:spPr>
      </p:pic>
      <p:sp>
        <p:nvSpPr>
          <p:cNvPr id="1051" name="Google Shape;1051;g2523351e7b7_27_38"/>
          <p:cNvSpPr txBox="1"/>
          <p:nvPr/>
        </p:nvSpPr>
        <p:spPr>
          <a:xfrm>
            <a:off x="489175" y="457200"/>
            <a:ext cx="8347500" cy="7923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None/>
            </a:pPr>
            <a:r>
              <a:rPr b="1" lang="lv-LV" sz="2200">
                <a:solidFill>
                  <a:srgbClr val="2B3E85"/>
                </a:solidFill>
                <a:latin typeface="Raleway"/>
                <a:ea typeface="Raleway"/>
                <a:cs typeface="Raleway"/>
                <a:sym typeface="Raleway"/>
              </a:rPr>
              <a:t>3</a:t>
            </a:r>
            <a:r>
              <a:rPr b="1" i="0" lang="lv-LV" sz="2200" u="none" cap="none" strike="noStrike">
                <a:solidFill>
                  <a:srgbClr val="2B3E85"/>
                </a:solidFill>
                <a:latin typeface="Raleway"/>
                <a:ea typeface="Raleway"/>
                <a:cs typeface="Raleway"/>
                <a:sym typeface="Raleway"/>
              </a:rPr>
              <a:t>. Module</a:t>
            </a:r>
            <a:br>
              <a:rPr b="1" lang="lv-LV" sz="2500">
                <a:solidFill>
                  <a:srgbClr val="FFFFFF"/>
                </a:solidFill>
                <a:latin typeface="Raleway"/>
                <a:ea typeface="Raleway"/>
                <a:cs typeface="Raleway"/>
                <a:sym typeface="Raleway"/>
              </a:rPr>
            </a:br>
            <a:r>
              <a:rPr b="1" lang="lv-LV" sz="2500">
                <a:solidFill>
                  <a:srgbClr val="FFFFFF"/>
                </a:solidFill>
                <a:latin typeface="Raleway"/>
                <a:ea typeface="Raleway"/>
                <a:cs typeface="Raleway"/>
                <a:sym typeface="Raleway"/>
              </a:rPr>
              <a:t>    </a:t>
            </a:r>
            <a:r>
              <a:rPr b="1" lang="lv-LV" sz="1800">
                <a:solidFill>
                  <a:srgbClr val="FFFFFF"/>
                </a:solidFill>
                <a:latin typeface="Raleway"/>
                <a:ea typeface="Raleway"/>
                <a:cs typeface="Raleway"/>
                <a:sym typeface="Raleway"/>
              </a:rPr>
              <a:t>EU &amp; national instruments to combat workplace violence / legal basis</a:t>
            </a:r>
            <a:endParaRPr b="1" sz="1800">
              <a:solidFill>
                <a:srgbClr val="FFFFFF"/>
              </a:solidFill>
              <a:latin typeface="Raleway"/>
              <a:ea typeface="Raleway"/>
              <a:cs typeface="Raleway"/>
              <a:sym typeface="Raleway"/>
            </a:endParaRPr>
          </a:p>
          <a:p>
            <a:pPr indent="0" lvl="0" marL="0" marR="0" rtl="0" algn="l">
              <a:lnSpc>
                <a:spcPct val="85000"/>
              </a:lnSpc>
              <a:spcBef>
                <a:spcPts val="0"/>
              </a:spcBef>
              <a:spcAft>
                <a:spcPts val="0"/>
              </a:spcAft>
              <a:buNone/>
            </a:pPr>
            <a:r>
              <a:t/>
            </a:r>
            <a:endParaRPr b="1" sz="2500">
              <a:solidFill>
                <a:srgbClr val="FFFFFF"/>
              </a:solidFill>
              <a:latin typeface="Raleway"/>
              <a:ea typeface="Raleway"/>
              <a:cs typeface="Raleway"/>
              <a:sym typeface="Raleway"/>
            </a:endParaRPr>
          </a:p>
        </p:txBody>
      </p:sp>
      <p:sp>
        <p:nvSpPr>
          <p:cNvPr id="1052" name="Google Shape;1052;g2523351e7b7_27_38"/>
          <p:cNvSpPr txBox="1"/>
          <p:nvPr/>
        </p:nvSpPr>
        <p:spPr>
          <a:xfrm>
            <a:off x="717800" y="2032375"/>
            <a:ext cx="4206300" cy="226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lv-LV" sz="1500">
                <a:solidFill>
                  <a:schemeClr val="dk1"/>
                </a:solidFill>
                <a:latin typeface="Raleway"/>
                <a:ea typeface="Raleway"/>
                <a:cs typeface="Raleway"/>
                <a:sym typeface="Raleway"/>
              </a:rPr>
              <a:t>After the players have had time to discuss and research their problem situation, ask each group to share their findings with </a:t>
            </a:r>
            <a:br>
              <a:rPr lang="lv-LV" sz="1500">
                <a:solidFill>
                  <a:schemeClr val="dk1"/>
                </a:solidFill>
                <a:latin typeface="Raleway"/>
                <a:ea typeface="Raleway"/>
                <a:cs typeface="Raleway"/>
                <a:sym typeface="Raleway"/>
              </a:rPr>
            </a:br>
            <a:r>
              <a:rPr lang="lv-LV" sz="1500">
                <a:solidFill>
                  <a:schemeClr val="dk1"/>
                </a:solidFill>
                <a:latin typeface="Raleway"/>
                <a:ea typeface="Raleway"/>
                <a:cs typeface="Raleway"/>
                <a:sym typeface="Raleway"/>
              </a:rPr>
              <a:t>the larger group. </a:t>
            </a:r>
            <a:endParaRPr sz="1500">
              <a:solidFill>
                <a:schemeClr val="dk1"/>
              </a:solidFill>
              <a:latin typeface="Raleway"/>
              <a:ea typeface="Raleway"/>
              <a:cs typeface="Raleway"/>
              <a:sym typeface="Raleway"/>
            </a:endParaRPr>
          </a:p>
          <a:p>
            <a:pPr indent="0" lvl="0" marL="0" rtl="0" algn="l">
              <a:spcBef>
                <a:spcPts val="0"/>
              </a:spcBef>
              <a:spcAft>
                <a:spcPts val="0"/>
              </a:spcAft>
              <a:buNone/>
            </a:pPr>
            <a:r>
              <a:t/>
            </a:r>
            <a:endParaRPr sz="1500">
              <a:solidFill>
                <a:schemeClr val="dk1"/>
              </a:solidFill>
              <a:latin typeface="Raleway"/>
              <a:ea typeface="Raleway"/>
              <a:cs typeface="Raleway"/>
              <a:sym typeface="Raleway"/>
            </a:endParaRPr>
          </a:p>
          <a:p>
            <a:pPr indent="0" lvl="0" marL="0" rtl="0" algn="l">
              <a:spcBef>
                <a:spcPts val="0"/>
              </a:spcBef>
              <a:spcAft>
                <a:spcPts val="0"/>
              </a:spcAft>
              <a:buNone/>
            </a:pPr>
            <a:r>
              <a:rPr lang="lv-LV" sz="1500">
                <a:solidFill>
                  <a:schemeClr val="dk1"/>
                </a:solidFill>
                <a:latin typeface="Raleway"/>
                <a:ea typeface="Raleway"/>
                <a:cs typeface="Raleway"/>
                <a:sym typeface="Raleway"/>
              </a:rPr>
              <a:t>Encourage the players</a:t>
            </a:r>
            <a:r>
              <a:rPr b="1" lang="lv-LV" sz="1500">
                <a:solidFill>
                  <a:schemeClr val="dk1"/>
                </a:solidFill>
                <a:latin typeface="Raleway"/>
                <a:ea typeface="Raleway"/>
                <a:cs typeface="Raleway"/>
                <a:sym typeface="Raleway"/>
              </a:rPr>
              <a:t> to present their findings</a:t>
            </a:r>
            <a:r>
              <a:rPr lang="lv-LV" sz="1500">
                <a:solidFill>
                  <a:schemeClr val="dk1"/>
                </a:solidFill>
                <a:latin typeface="Raleway"/>
                <a:ea typeface="Raleway"/>
                <a:cs typeface="Raleway"/>
                <a:sym typeface="Raleway"/>
              </a:rPr>
              <a:t> in a way that is clear and engaging, using examples and anecdotes from their own experiences where possible.</a:t>
            </a:r>
            <a:endParaRPr b="1" sz="1500">
              <a:solidFill>
                <a:schemeClr val="dk1"/>
              </a:solidFill>
              <a:latin typeface="Raleway"/>
              <a:ea typeface="Raleway"/>
              <a:cs typeface="Raleway"/>
              <a:sym typeface="Raleway"/>
            </a:endParaRPr>
          </a:p>
        </p:txBody>
      </p:sp>
      <p:sp>
        <p:nvSpPr>
          <p:cNvPr id="1053" name="Google Shape;1053;g2523351e7b7_27_38"/>
          <p:cNvSpPr txBox="1"/>
          <p:nvPr/>
        </p:nvSpPr>
        <p:spPr>
          <a:xfrm>
            <a:off x="717800" y="1533650"/>
            <a:ext cx="2409000" cy="585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lv-LV" sz="2600">
                <a:solidFill>
                  <a:srgbClr val="6689BA"/>
                </a:solidFill>
                <a:latin typeface="Raleway"/>
                <a:ea typeface="Raleway"/>
                <a:cs typeface="Raleway"/>
                <a:sym typeface="Raleway"/>
              </a:rPr>
              <a:t>Playing</a:t>
            </a:r>
            <a:endParaRPr b="1" sz="2600">
              <a:solidFill>
                <a:srgbClr val="6689BA"/>
              </a:solidFill>
            </a:endParaRPr>
          </a:p>
        </p:txBody>
      </p:sp>
      <p:sp>
        <p:nvSpPr>
          <p:cNvPr id="1054" name="Google Shape;1054;g2523351e7b7_27_38"/>
          <p:cNvSpPr/>
          <p:nvPr/>
        </p:nvSpPr>
        <p:spPr>
          <a:xfrm>
            <a:off x="5905368" y="2555514"/>
            <a:ext cx="2055000" cy="1776000"/>
          </a:xfrm>
          <a:prstGeom prst="wedgeEllipseCallout">
            <a:avLst>
              <a:gd fmla="val -34446" name="adj1"/>
              <a:gd fmla="val 55960" name="adj2"/>
            </a:avLst>
          </a:prstGeom>
          <a:solidFill>
            <a:srgbClr val="1EAEAE">
              <a:alpha val="49060"/>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5" name="Google Shape;1055;g2523351e7b7_27_38"/>
          <p:cNvSpPr/>
          <p:nvPr/>
        </p:nvSpPr>
        <p:spPr>
          <a:xfrm>
            <a:off x="5191271" y="1913112"/>
            <a:ext cx="1446300" cy="1354500"/>
          </a:xfrm>
          <a:prstGeom prst="wedgeEllipseCallout">
            <a:avLst>
              <a:gd fmla="val 37986" name="adj1"/>
              <a:gd fmla="val 54670" name="adj2"/>
            </a:avLst>
          </a:prstGeom>
          <a:solidFill>
            <a:srgbClr val="1EAEAE">
              <a:alpha val="17610"/>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6" name="Google Shape;1056;g2523351e7b7_27_38"/>
          <p:cNvSpPr/>
          <p:nvPr/>
        </p:nvSpPr>
        <p:spPr>
          <a:xfrm>
            <a:off x="5140900" y="1976309"/>
            <a:ext cx="1446300" cy="1354500"/>
          </a:xfrm>
          <a:prstGeom prst="wedgeEllipseCallout">
            <a:avLst>
              <a:gd fmla="val 37986" name="adj1"/>
              <a:gd fmla="val 5467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7" name="Google Shape;1057;g2523351e7b7_27_38"/>
          <p:cNvSpPr/>
          <p:nvPr/>
        </p:nvSpPr>
        <p:spPr>
          <a:xfrm rot="449778">
            <a:off x="5904445" y="2514513"/>
            <a:ext cx="2009777" cy="1774754"/>
          </a:xfrm>
          <a:prstGeom prst="wedgeEllipseCallout">
            <a:avLst>
              <a:gd fmla="val -34446" name="adj1"/>
              <a:gd fmla="val 5596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58" name="Google Shape;1058;g2523351e7b7_27_38"/>
          <p:cNvPicPr preferRelativeResize="0"/>
          <p:nvPr/>
        </p:nvPicPr>
        <p:blipFill rotWithShape="1">
          <a:blip r:embed="rId4">
            <a:alphaModFix/>
          </a:blip>
          <a:srcRect b="0" l="0" r="26852" t="0"/>
          <a:stretch/>
        </p:blipFill>
        <p:spPr>
          <a:xfrm>
            <a:off x="6587275" y="2887700"/>
            <a:ext cx="2556725" cy="1526500"/>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62" name="Shape 1062"/>
        <p:cNvGrpSpPr/>
        <p:nvPr/>
      </p:nvGrpSpPr>
      <p:grpSpPr>
        <a:xfrm>
          <a:off x="0" y="0"/>
          <a:ext cx="0" cy="0"/>
          <a:chOff x="0" y="0"/>
          <a:chExt cx="0" cy="0"/>
        </a:xfrm>
      </p:grpSpPr>
      <p:pic>
        <p:nvPicPr>
          <p:cNvPr id="1063" name="Google Shape;1063;g2523351e7b7_27_50"/>
          <p:cNvPicPr preferRelativeResize="0"/>
          <p:nvPr/>
        </p:nvPicPr>
        <p:blipFill rotWithShape="1">
          <a:blip r:embed="rId3">
            <a:alphaModFix/>
          </a:blip>
          <a:srcRect b="0" l="0" r="0" t="0"/>
          <a:stretch/>
        </p:blipFill>
        <p:spPr>
          <a:xfrm>
            <a:off x="0" y="0"/>
            <a:ext cx="9144001" cy="1319650"/>
          </a:xfrm>
          <a:prstGeom prst="rect">
            <a:avLst/>
          </a:prstGeom>
          <a:noFill/>
          <a:ln>
            <a:noFill/>
          </a:ln>
        </p:spPr>
      </p:pic>
      <p:sp>
        <p:nvSpPr>
          <p:cNvPr id="1064" name="Google Shape;1064;g2523351e7b7_27_50"/>
          <p:cNvSpPr txBox="1"/>
          <p:nvPr/>
        </p:nvSpPr>
        <p:spPr>
          <a:xfrm>
            <a:off x="412975" y="457200"/>
            <a:ext cx="8347500" cy="7923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None/>
            </a:pPr>
            <a:r>
              <a:rPr b="1" lang="lv-LV" sz="2200">
                <a:solidFill>
                  <a:srgbClr val="2B3E85"/>
                </a:solidFill>
                <a:latin typeface="Raleway"/>
                <a:ea typeface="Raleway"/>
                <a:cs typeface="Raleway"/>
                <a:sym typeface="Raleway"/>
              </a:rPr>
              <a:t>3</a:t>
            </a:r>
            <a:r>
              <a:rPr b="1" i="0" lang="lv-LV" sz="2200" u="none" cap="none" strike="noStrike">
                <a:solidFill>
                  <a:srgbClr val="2B3E85"/>
                </a:solidFill>
                <a:latin typeface="Raleway"/>
                <a:ea typeface="Raleway"/>
                <a:cs typeface="Raleway"/>
                <a:sym typeface="Raleway"/>
              </a:rPr>
              <a:t>. Module</a:t>
            </a:r>
            <a:br>
              <a:rPr b="1" lang="lv-LV" sz="2500">
                <a:solidFill>
                  <a:srgbClr val="FFFFFF"/>
                </a:solidFill>
                <a:latin typeface="Raleway"/>
                <a:ea typeface="Raleway"/>
                <a:cs typeface="Raleway"/>
                <a:sym typeface="Raleway"/>
              </a:rPr>
            </a:br>
            <a:r>
              <a:rPr b="1" lang="lv-LV" sz="2500">
                <a:solidFill>
                  <a:srgbClr val="FFFFFF"/>
                </a:solidFill>
                <a:latin typeface="Raleway"/>
                <a:ea typeface="Raleway"/>
                <a:cs typeface="Raleway"/>
                <a:sym typeface="Raleway"/>
              </a:rPr>
              <a:t>    </a:t>
            </a:r>
            <a:r>
              <a:rPr b="1" lang="lv-LV" sz="1800">
                <a:solidFill>
                  <a:srgbClr val="FFFFFF"/>
                </a:solidFill>
                <a:latin typeface="Raleway"/>
                <a:ea typeface="Raleway"/>
                <a:cs typeface="Raleway"/>
                <a:sym typeface="Raleway"/>
              </a:rPr>
              <a:t>EU &amp; national instruments to combat workplace violence / legal basis</a:t>
            </a:r>
            <a:endParaRPr b="1" sz="1800">
              <a:solidFill>
                <a:srgbClr val="FFFFFF"/>
              </a:solidFill>
              <a:latin typeface="Raleway"/>
              <a:ea typeface="Raleway"/>
              <a:cs typeface="Raleway"/>
              <a:sym typeface="Raleway"/>
            </a:endParaRPr>
          </a:p>
          <a:p>
            <a:pPr indent="0" lvl="0" marL="0" marR="0" rtl="0" algn="l">
              <a:lnSpc>
                <a:spcPct val="85000"/>
              </a:lnSpc>
              <a:spcBef>
                <a:spcPts val="0"/>
              </a:spcBef>
              <a:spcAft>
                <a:spcPts val="0"/>
              </a:spcAft>
              <a:buNone/>
            </a:pPr>
            <a:r>
              <a:t/>
            </a:r>
            <a:endParaRPr b="1" sz="2500">
              <a:solidFill>
                <a:srgbClr val="FFFFFF"/>
              </a:solidFill>
              <a:latin typeface="Raleway"/>
              <a:ea typeface="Raleway"/>
              <a:cs typeface="Raleway"/>
              <a:sym typeface="Raleway"/>
            </a:endParaRPr>
          </a:p>
        </p:txBody>
      </p:sp>
      <p:sp>
        <p:nvSpPr>
          <p:cNvPr id="1065" name="Google Shape;1065;g2523351e7b7_27_50"/>
          <p:cNvSpPr txBox="1"/>
          <p:nvPr/>
        </p:nvSpPr>
        <p:spPr>
          <a:xfrm>
            <a:off x="717800" y="2032375"/>
            <a:ext cx="4206300" cy="2493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lv-LV" sz="1500">
                <a:solidFill>
                  <a:schemeClr val="dk1"/>
                </a:solidFill>
                <a:latin typeface="Raleway"/>
                <a:ea typeface="Raleway"/>
                <a:cs typeface="Raleway"/>
                <a:sym typeface="Raleway"/>
              </a:rPr>
              <a:t>As the game progresses, use the problem situation cards</a:t>
            </a:r>
            <a:r>
              <a:rPr b="1" lang="lv-LV" sz="1500">
                <a:solidFill>
                  <a:schemeClr val="dk1"/>
                </a:solidFill>
                <a:latin typeface="Raleway"/>
                <a:ea typeface="Raleway"/>
                <a:cs typeface="Raleway"/>
                <a:sym typeface="Raleway"/>
              </a:rPr>
              <a:t> to prompt discussions</a:t>
            </a:r>
            <a:r>
              <a:rPr lang="lv-LV" sz="1500">
                <a:solidFill>
                  <a:schemeClr val="dk1"/>
                </a:solidFill>
                <a:latin typeface="Raleway"/>
                <a:ea typeface="Raleway"/>
                <a:cs typeface="Raleway"/>
                <a:sym typeface="Raleway"/>
              </a:rPr>
              <a:t> about different types of rules and regulations that may be violated in the workplace. </a:t>
            </a:r>
            <a:endParaRPr sz="1500">
              <a:solidFill>
                <a:schemeClr val="dk1"/>
              </a:solidFill>
              <a:latin typeface="Raleway"/>
              <a:ea typeface="Raleway"/>
              <a:cs typeface="Raleway"/>
              <a:sym typeface="Raleway"/>
            </a:endParaRPr>
          </a:p>
          <a:p>
            <a:pPr indent="0" lvl="0" marL="0" rtl="0" algn="l">
              <a:spcBef>
                <a:spcPts val="0"/>
              </a:spcBef>
              <a:spcAft>
                <a:spcPts val="0"/>
              </a:spcAft>
              <a:buNone/>
            </a:pPr>
            <a:r>
              <a:t/>
            </a:r>
            <a:endParaRPr sz="1500">
              <a:solidFill>
                <a:schemeClr val="dk1"/>
              </a:solidFill>
              <a:latin typeface="Raleway"/>
              <a:ea typeface="Raleway"/>
              <a:cs typeface="Raleway"/>
              <a:sym typeface="Raleway"/>
            </a:endParaRPr>
          </a:p>
          <a:p>
            <a:pPr indent="0" lvl="0" marL="0" rtl="0" algn="l">
              <a:spcBef>
                <a:spcPts val="0"/>
              </a:spcBef>
              <a:spcAft>
                <a:spcPts val="0"/>
              </a:spcAft>
              <a:buNone/>
            </a:pPr>
            <a:r>
              <a:rPr lang="lv-LV" sz="1500">
                <a:solidFill>
                  <a:schemeClr val="dk1"/>
                </a:solidFill>
                <a:latin typeface="Raleway"/>
                <a:ea typeface="Raleway"/>
                <a:cs typeface="Raleway"/>
                <a:sym typeface="Raleway"/>
              </a:rPr>
              <a:t>Encourage the players </a:t>
            </a:r>
            <a:r>
              <a:rPr b="1" lang="lv-LV" sz="1500">
                <a:solidFill>
                  <a:schemeClr val="dk1"/>
                </a:solidFill>
                <a:latin typeface="Raleway"/>
                <a:ea typeface="Raleway"/>
                <a:cs typeface="Raleway"/>
                <a:sym typeface="Raleway"/>
              </a:rPr>
              <a:t>to think critically</a:t>
            </a:r>
            <a:r>
              <a:rPr lang="lv-LV" sz="1500">
                <a:solidFill>
                  <a:schemeClr val="dk1"/>
                </a:solidFill>
                <a:latin typeface="Raleway"/>
                <a:ea typeface="Raleway"/>
                <a:cs typeface="Raleway"/>
                <a:sym typeface="Raleway"/>
              </a:rPr>
              <a:t> about how different types of workplace violence may violate different rules, and to consider the potential consequences of such violations.</a:t>
            </a:r>
            <a:endParaRPr b="1" sz="1500">
              <a:solidFill>
                <a:schemeClr val="dk1"/>
              </a:solidFill>
              <a:latin typeface="Raleway"/>
              <a:ea typeface="Raleway"/>
              <a:cs typeface="Raleway"/>
              <a:sym typeface="Raleway"/>
            </a:endParaRPr>
          </a:p>
        </p:txBody>
      </p:sp>
      <p:sp>
        <p:nvSpPr>
          <p:cNvPr id="1066" name="Google Shape;1066;g2523351e7b7_27_50"/>
          <p:cNvSpPr txBox="1"/>
          <p:nvPr/>
        </p:nvSpPr>
        <p:spPr>
          <a:xfrm>
            <a:off x="717800" y="1533650"/>
            <a:ext cx="3523800" cy="585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lv-LV" sz="2600">
                <a:solidFill>
                  <a:srgbClr val="6689BA"/>
                </a:solidFill>
                <a:latin typeface="Raleway"/>
                <a:ea typeface="Raleway"/>
                <a:cs typeface="Raleway"/>
                <a:sym typeface="Raleway"/>
              </a:rPr>
              <a:t>Playing and clousure</a:t>
            </a:r>
            <a:endParaRPr b="1" sz="2600">
              <a:solidFill>
                <a:srgbClr val="6689BA"/>
              </a:solidFill>
              <a:latin typeface="Raleway"/>
              <a:ea typeface="Raleway"/>
              <a:cs typeface="Raleway"/>
              <a:sym typeface="Raleway"/>
            </a:endParaRPr>
          </a:p>
        </p:txBody>
      </p:sp>
      <p:sp>
        <p:nvSpPr>
          <p:cNvPr id="1067" name="Google Shape;1067;g2523351e7b7_27_50"/>
          <p:cNvSpPr/>
          <p:nvPr/>
        </p:nvSpPr>
        <p:spPr>
          <a:xfrm>
            <a:off x="5990693" y="2667239"/>
            <a:ext cx="2055000" cy="1776000"/>
          </a:xfrm>
          <a:prstGeom prst="wedgeEllipseCallout">
            <a:avLst>
              <a:gd fmla="val -34446" name="adj1"/>
              <a:gd fmla="val 55960" name="adj2"/>
            </a:avLst>
          </a:prstGeom>
          <a:solidFill>
            <a:srgbClr val="6689BA">
              <a:alpha val="25790"/>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8" name="Google Shape;1068;g2523351e7b7_27_50"/>
          <p:cNvSpPr/>
          <p:nvPr/>
        </p:nvSpPr>
        <p:spPr>
          <a:xfrm>
            <a:off x="5191271" y="1913112"/>
            <a:ext cx="1446300" cy="1354500"/>
          </a:xfrm>
          <a:prstGeom prst="wedgeEllipseCallout">
            <a:avLst>
              <a:gd fmla="val 37986" name="adj1"/>
              <a:gd fmla="val 54670" name="adj2"/>
            </a:avLst>
          </a:prstGeom>
          <a:solidFill>
            <a:srgbClr val="6689BA">
              <a:alpha val="47170"/>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9" name="Google Shape;1069;g2523351e7b7_27_50"/>
          <p:cNvSpPr/>
          <p:nvPr/>
        </p:nvSpPr>
        <p:spPr>
          <a:xfrm>
            <a:off x="5140900" y="1976309"/>
            <a:ext cx="1446300" cy="1354500"/>
          </a:xfrm>
          <a:prstGeom prst="wedgeEllipseCallout">
            <a:avLst>
              <a:gd fmla="val 37986" name="adj1"/>
              <a:gd fmla="val 5467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0" name="Google Shape;1070;g2523351e7b7_27_50"/>
          <p:cNvSpPr/>
          <p:nvPr/>
        </p:nvSpPr>
        <p:spPr>
          <a:xfrm rot="449778">
            <a:off x="5989770" y="2626238"/>
            <a:ext cx="2009777" cy="1774754"/>
          </a:xfrm>
          <a:prstGeom prst="wedgeEllipseCallout">
            <a:avLst>
              <a:gd fmla="val -34446" name="adj1"/>
              <a:gd fmla="val 5596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71" name="Google Shape;1071;g2523351e7b7_27_50"/>
          <p:cNvPicPr preferRelativeResize="0"/>
          <p:nvPr/>
        </p:nvPicPr>
        <p:blipFill rotWithShape="1">
          <a:blip r:embed="rId4">
            <a:alphaModFix/>
          </a:blip>
          <a:srcRect b="0" l="0" r="31082" t="0"/>
          <a:stretch/>
        </p:blipFill>
        <p:spPr>
          <a:xfrm>
            <a:off x="6735075" y="2272175"/>
            <a:ext cx="2408926" cy="1526500"/>
          </a:xfrm>
          <a:prstGeom prst="rect">
            <a:avLst/>
          </a:prstGeom>
          <a:noFill/>
          <a:ln>
            <a:noFill/>
          </a:ln>
        </p:spPr>
      </p:pic>
      <p:grpSp>
        <p:nvGrpSpPr>
          <p:cNvPr id="1072" name="Google Shape;1072;g2523351e7b7_27_50"/>
          <p:cNvGrpSpPr/>
          <p:nvPr/>
        </p:nvGrpSpPr>
        <p:grpSpPr>
          <a:xfrm>
            <a:off x="427426" y="3330788"/>
            <a:ext cx="290375" cy="321600"/>
            <a:chOff x="534501" y="3018201"/>
            <a:chExt cx="290375" cy="321600"/>
          </a:xfrm>
        </p:grpSpPr>
        <p:sp>
          <p:nvSpPr>
            <p:cNvPr id="1073" name="Google Shape;1073;g2523351e7b7_27_50"/>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4" name="Google Shape;1074;g2523351e7b7_27_50"/>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78" name="Shape 1078"/>
        <p:cNvGrpSpPr/>
        <p:nvPr/>
      </p:nvGrpSpPr>
      <p:grpSpPr>
        <a:xfrm>
          <a:off x="0" y="0"/>
          <a:ext cx="0" cy="0"/>
          <a:chOff x="0" y="0"/>
          <a:chExt cx="0" cy="0"/>
        </a:xfrm>
      </p:grpSpPr>
      <p:pic>
        <p:nvPicPr>
          <p:cNvPr id="1079" name="Google Shape;1079;g2523351e7b7_27_65"/>
          <p:cNvPicPr preferRelativeResize="0"/>
          <p:nvPr/>
        </p:nvPicPr>
        <p:blipFill rotWithShape="1">
          <a:blip r:embed="rId3">
            <a:alphaModFix/>
          </a:blip>
          <a:srcRect b="0" l="0" r="0" t="0"/>
          <a:stretch/>
        </p:blipFill>
        <p:spPr>
          <a:xfrm>
            <a:off x="0" y="0"/>
            <a:ext cx="9144001" cy="1243450"/>
          </a:xfrm>
          <a:prstGeom prst="rect">
            <a:avLst/>
          </a:prstGeom>
          <a:noFill/>
          <a:ln>
            <a:noFill/>
          </a:ln>
        </p:spPr>
      </p:pic>
      <p:sp>
        <p:nvSpPr>
          <p:cNvPr id="1080" name="Google Shape;1080;g2523351e7b7_27_65"/>
          <p:cNvSpPr txBox="1"/>
          <p:nvPr/>
        </p:nvSpPr>
        <p:spPr>
          <a:xfrm>
            <a:off x="489175" y="381000"/>
            <a:ext cx="8347500" cy="7923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None/>
            </a:pPr>
            <a:r>
              <a:rPr b="1" lang="lv-LV" sz="2200">
                <a:solidFill>
                  <a:srgbClr val="2B3E85"/>
                </a:solidFill>
                <a:latin typeface="Raleway"/>
                <a:ea typeface="Raleway"/>
                <a:cs typeface="Raleway"/>
                <a:sym typeface="Raleway"/>
              </a:rPr>
              <a:t>3</a:t>
            </a:r>
            <a:r>
              <a:rPr b="1" i="0" lang="lv-LV" sz="2200" u="none" cap="none" strike="noStrike">
                <a:solidFill>
                  <a:srgbClr val="2B3E85"/>
                </a:solidFill>
                <a:latin typeface="Raleway"/>
                <a:ea typeface="Raleway"/>
                <a:cs typeface="Raleway"/>
                <a:sym typeface="Raleway"/>
              </a:rPr>
              <a:t>. Module</a:t>
            </a:r>
            <a:br>
              <a:rPr b="1" lang="lv-LV" sz="2500">
                <a:solidFill>
                  <a:srgbClr val="FFFFFF"/>
                </a:solidFill>
                <a:latin typeface="Raleway"/>
                <a:ea typeface="Raleway"/>
                <a:cs typeface="Raleway"/>
                <a:sym typeface="Raleway"/>
              </a:rPr>
            </a:br>
            <a:r>
              <a:rPr b="1" lang="lv-LV" sz="2500">
                <a:solidFill>
                  <a:srgbClr val="FFFFFF"/>
                </a:solidFill>
                <a:latin typeface="Raleway"/>
                <a:ea typeface="Raleway"/>
                <a:cs typeface="Raleway"/>
                <a:sym typeface="Raleway"/>
              </a:rPr>
              <a:t>    </a:t>
            </a:r>
            <a:r>
              <a:rPr b="1" lang="lv-LV" sz="1800">
                <a:solidFill>
                  <a:srgbClr val="FFFFFF"/>
                </a:solidFill>
                <a:latin typeface="Raleway"/>
                <a:ea typeface="Raleway"/>
                <a:cs typeface="Raleway"/>
                <a:sym typeface="Raleway"/>
              </a:rPr>
              <a:t>EU &amp; national instruments to combat workplace violence / legal basis</a:t>
            </a:r>
            <a:endParaRPr b="1" sz="1800">
              <a:solidFill>
                <a:srgbClr val="FFFFFF"/>
              </a:solidFill>
              <a:latin typeface="Raleway"/>
              <a:ea typeface="Raleway"/>
              <a:cs typeface="Raleway"/>
              <a:sym typeface="Raleway"/>
            </a:endParaRPr>
          </a:p>
          <a:p>
            <a:pPr indent="0" lvl="0" marL="0" marR="0" rtl="0" algn="l">
              <a:lnSpc>
                <a:spcPct val="85000"/>
              </a:lnSpc>
              <a:spcBef>
                <a:spcPts val="0"/>
              </a:spcBef>
              <a:spcAft>
                <a:spcPts val="0"/>
              </a:spcAft>
              <a:buNone/>
            </a:pPr>
            <a:r>
              <a:t/>
            </a:r>
            <a:endParaRPr b="1" sz="2500">
              <a:solidFill>
                <a:srgbClr val="FFFFFF"/>
              </a:solidFill>
              <a:latin typeface="Raleway"/>
              <a:ea typeface="Raleway"/>
              <a:cs typeface="Raleway"/>
              <a:sym typeface="Raleway"/>
            </a:endParaRPr>
          </a:p>
        </p:txBody>
      </p:sp>
      <p:sp>
        <p:nvSpPr>
          <p:cNvPr id="1081" name="Google Shape;1081;g2523351e7b7_27_65"/>
          <p:cNvSpPr txBox="1"/>
          <p:nvPr/>
        </p:nvSpPr>
        <p:spPr>
          <a:xfrm>
            <a:off x="717800" y="1879975"/>
            <a:ext cx="4401300" cy="272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lv-LV" sz="1500">
                <a:solidFill>
                  <a:schemeClr val="dk1"/>
                </a:solidFill>
                <a:latin typeface="Raleway"/>
                <a:ea typeface="Raleway"/>
                <a:cs typeface="Raleway"/>
                <a:sym typeface="Raleway"/>
              </a:rPr>
              <a:t>By using the problem situation cards in this way, you can encourage players </a:t>
            </a:r>
            <a:r>
              <a:rPr b="1" lang="lv-LV" sz="1500">
                <a:solidFill>
                  <a:schemeClr val="dk1"/>
                </a:solidFill>
                <a:latin typeface="Raleway"/>
                <a:ea typeface="Raleway"/>
                <a:cs typeface="Raleway"/>
                <a:sym typeface="Raleway"/>
              </a:rPr>
              <a:t>to analyze what kind of rules and regulations may be violated</a:t>
            </a:r>
            <a:r>
              <a:rPr lang="lv-LV" sz="1500">
                <a:solidFill>
                  <a:schemeClr val="dk1"/>
                </a:solidFill>
                <a:latin typeface="Raleway"/>
                <a:ea typeface="Raleway"/>
                <a:cs typeface="Raleway"/>
                <a:sym typeface="Raleway"/>
              </a:rPr>
              <a:t> in different types of workplace violence scenarios. </a:t>
            </a:r>
            <a:endParaRPr sz="1500">
              <a:solidFill>
                <a:schemeClr val="dk1"/>
              </a:solidFill>
              <a:latin typeface="Raleway"/>
              <a:ea typeface="Raleway"/>
              <a:cs typeface="Raleway"/>
              <a:sym typeface="Raleway"/>
            </a:endParaRPr>
          </a:p>
          <a:p>
            <a:pPr indent="0" lvl="0" marL="0" rtl="0" algn="l">
              <a:spcBef>
                <a:spcPts val="0"/>
              </a:spcBef>
              <a:spcAft>
                <a:spcPts val="0"/>
              </a:spcAft>
              <a:buNone/>
            </a:pPr>
            <a:r>
              <a:t/>
            </a:r>
            <a:endParaRPr sz="1500">
              <a:solidFill>
                <a:schemeClr val="dk1"/>
              </a:solidFill>
              <a:latin typeface="Raleway"/>
              <a:ea typeface="Raleway"/>
              <a:cs typeface="Raleway"/>
              <a:sym typeface="Raleway"/>
            </a:endParaRPr>
          </a:p>
          <a:p>
            <a:pPr indent="0" lvl="0" marL="0" rtl="0" algn="l">
              <a:spcBef>
                <a:spcPts val="0"/>
              </a:spcBef>
              <a:spcAft>
                <a:spcPts val="0"/>
              </a:spcAft>
              <a:buNone/>
            </a:pPr>
            <a:r>
              <a:rPr lang="lv-LV" sz="1500">
                <a:solidFill>
                  <a:schemeClr val="dk1"/>
                </a:solidFill>
                <a:latin typeface="Raleway"/>
                <a:ea typeface="Raleway"/>
                <a:cs typeface="Raleway"/>
                <a:sym typeface="Raleway"/>
              </a:rPr>
              <a:t>Additionally, you can prompt them </a:t>
            </a:r>
            <a:r>
              <a:rPr b="1" lang="lv-LV" sz="1500">
                <a:solidFill>
                  <a:schemeClr val="dk1"/>
                </a:solidFill>
                <a:latin typeface="Raleway"/>
                <a:ea typeface="Raleway"/>
                <a:cs typeface="Raleway"/>
                <a:sym typeface="Raleway"/>
              </a:rPr>
              <a:t>to think critically about the potential consequences </a:t>
            </a:r>
            <a:br>
              <a:rPr b="1" lang="lv-LV" sz="1500">
                <a:solidFill>
                  <a:schemeClr val="dk1"/>
                </a:solidFill>
                <a:latin typeface="Raleway"/>
                <a:ea typeface="Raleway"/>
                <a:cs typeface="Raleway"/>
                <a:sym typeface="Raleway"/>
              </a:rPr>
            </a:br>
            <a:r>
              <a:rPr b="1" lang="lv-LV" sz="1500">
                <a:solidFill>
                  <a:schemeClr val="dk1"/>
                </a:solidFill>
                <a:latin typeface="Raleway"/>
                <a:ea typeface="Raleway"/>
                <a:cs typeface="Raleway"/>
                <a:sym typeface="Raleway"/>
              </a:rPr>
              <a:t>of such violations,</a:t>
            </a:r>
            <a:r>
              <a:rPr lang="lv-LV" sz="1500">
                <a:solidFill>
                  <a:schemeClr val="dk1"/>
                </a:solidFill>
                <a:latin typeface="Raleway"/>
                <a:ea typeface="Raleway"/>
                <a:cs typeface="Raleway"/>
                <a:sym typeface="Raleway"/>
              </a:rPr>
              <a:t> and to consider the role </a:t>
            </a:r>
            <a:br>
              <a:rPr lang="lv-LV" sz="1500">
                <a:solidFill>
                  <a:schemeClr val="dk1"/>
                </a:solidFill>
                <a:latin typeface="Raleway"/>
                <a:ea typeface="Raleway"/>
                <a:cs typeface="Raleway"/>
                <a:sym typeface="Raleway"/>
              </a:rPr>
            </a:br>
            <a:r>
              <a:rPr lang="lv-LV" sz="1500">
                <a:solidFill>
                  <a:schemeClr val="dk1"/>
                </a:solidFill>
                <a:latin typeface="Raleway"/>
                <a:ea typeface="Raleway"/>
                <a:cs typeface="Raleway"/>
                <a:sym typeface="Raleway"/>
              </a:rPr>
              <a:t>that they can play in promoting a safe </a:t>
            </a:r>
            <a:br>
              <a:rPr lang="lv-LV" sz="1500">
                <a:solidFill>
                  <a:schemeClr val="dk1"/>
                </a:solidFill>
                <a:latin typeface="Raleway"/>
                <a:ea typeface="Raleway"/>
                <a:cs typeface="Raleway"/>
                <a:sym typeface="Raleway"/>
              </a:rPr>
            </a:br>
            <a:r>
              <a:rPr lang="lv-LV" sz="1500">
                <a:solidFill>
                  <a:schemeClr val="dk1"/>
                </a:solidFill>
                <a:latin typeface="Raleway"/>
                <a:ea typeface="Raleway"/>
                <a:cs typeface="Raleway"/>
                <a:sym typeface="Raleway"/>
              </a:rPr>
              <a:t>and supportive work environment.</a:t>
            </a:r>
            <a:endParaRPr b="1" sz="1500">
              <a:solidFill>
                <a:schemeClr val="dk1"/>
              </a:solidFill>
              <a:latin typeface="Raleway"/>
              <a:ea typeface="Raleway"/>
              <a:cs typeface="Raleway"/>
              <a:sym typeface="Raleway"/>
            </a:endParaRPr>
          </a:p>
        </p:txBody>
      </p:sp>
      <p:sp>
        <p:nvSpPr>
          <p:cNvPr id="1082" name="Google Shape;1082;g2523351e7b7_27_65"/>
          <p:cNvSpPr txBox="1"/>
          <p:nvPr/>
        </p:nvSpPr>
        <p:spPr>
          <a:xfrm>
            <a:off x="717800" y="1381250"/>
            <a:ext cx="3523800" cy="585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lv-LV" sz="2600">
                <a:solidFill>
                  <a:srgbClr val="6689BA"/>
                </a:solidFill>
                <a:latin typeface="Raleway"/>
                <a:ea typeface="Raleway"/>
                <a:cs typeface="Raleway"/>
                <a:sym typeface="Raleway"/>
              </a:rPr>
              <a:t>Playing and clousure</a:t>
            </a:r>
            <a:endParaRPr b="1" sz="2600">
              <a:solidFill>
                <a:srgbClr val="6689BA"/>
              </a:solidFill>
              <a:latin typeface="Raleway"/>
              <a:ea typeface="Raleway"/>
              <a:cs typeface="Raleway"/>
              <a:sym typeface="Raleway"/>
            </a:endParaRPr>
          </a:p>
        </p:txBody>
      </p:sp>
      <p:grpSp>
        <p:nvGrpSpPr>
          <p:cNvPr id="1083" name="Google Shape;1083;g2523351e7b7_27_65"/>
          <p:cNvGrpSpPr/>
          <p:nvPr/>
        </p:nvGrpSpPr>
        <p:grpSpPr>
          <a:xfrm>
            <a:off x="427426" y="3385388"/>
            <a:ext cx="290375" cy="321600"/>
            <a:chOff x="534501" y="3018201"/>
            <a:chExt cx="290375" cy="321600"/>
          </a:xfrm>
        </p:grpSpPr>
        <p:sp>
          <p:nvSpPr>
            <p:cNvPr id="1084" name="Google Shape;1084;g2523351e7b7_27_65"/>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5" name="Google Shape;1085;g2523351e7b7_27_65"/>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086" name="Google Shape;1086;g2523351e7b7_27_65"/>
          <p:cNvPicPr preferRelativeResize="0"/>
          <p:nvPr/>
        </p:nvPicPr>
        <p:blipFill rotWithShape="1">
          <a:blip r:embed="rId4">
            <a:alphaModFix/>
          </a:blip>
          <a:srcRect b="0" l="0" r="16443" t="0"/>
          <a:stretch/>
        </p:blipFill>
        <p:spPr>
          <a:xfrm>
            <a:off x="6572250" y="1097088"/>
            <a:ext cx="2571750" cy="1273500"/>
          </a:xfrm>
          <a:prstGeom prst="rect">
            <a:avLst/>
          </a:prstGeom>
          <a:noFill/>
          <a:ln>
            <a:noFill/>
          </a:ln>
        </p:spPr>
      </p:pic>
      <p:pic>
        <p:nvPicPr>
          <p:cNvPr id="1087" name="Google Shape;1087;g2523351e7b7_27_65"/>
          <p:cNvPicPr preferRelativeResize="0"/>
          <p:nvPr/>
        </p:nvPicPr>
        <p:blipFill rotWithShape="1">
          <a:blip r:embed="rId5">
            <a:alphaModFix/>
          </a:blip>
          <a:srcRect b="0" l="59" r="59" t="0"/>
          <a:stretch/>
        </p:blipFill>
        <p:spPr>
          <a:xfrm>
            <a:off x="6904438" y="1891770"/>
            <a:ext cx="1263900" cy="189450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1088" name="Google Shape;1088;g2523351e7b7_27_65"/>
          <p:cNvPicPr preferRelativeResize="0"/>
          <p:nvPr/>
        </p:nvPicPr>
        <p:blipFill rotWithShape="1">
          <a:blip r:embed="rId5">
            <a:alphaModFix/>
          </a:blip>
          <a:srcRect b="0" l="59" r="59" t="0"/>
          <a:stretch/>
        </p:blipFill>
        <p:spPr>
          <a:xfrm>
            <a:off x="5949038" y="2368120"/>
            <a:ext cx="1263900" cy="189450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1089" name="Google Shape;1089;g2523351e7b7_27_65"/>
          <p:cNvPicPr preferRelativeResize="0"/>
          <p:nvPr/>
        </p:nvPicPr>
        <p:blipFill rotWithShape="1">
          <a:blip r:embed="rId5">
            <a:alphaModFix/>
          </a:blip>
          <a:srcRect b="0" l="59" r="59" t="0"/>
          <a:stretch/>
        </p:blipFill>
        <p:spPr>
          <a:xfrm>
            <a:off x="6404713" y="2617995"/>
            <a:ext cx="1263900" cy="1894500"/>
          </a:xfrm>
          <a:prstGeom prst="roundRect">
            <a:avLst>
              <a:gd fmla="val 8322" name="adj"/>
            </a:avLst>
          </a:prstGeom>
          <a:noFill/>
          <a:ln>
            <a:noFill/>
          </a:ln>
          <a:effectLst>
            <a:outerShdw blurRad="271463" rotWithShape="0" algn="bl" dir="4380000" dist="57150">
              <a:srgbClr val="000000">
                <a:alpha val="33330"/>
              </a:srgbClr>
            </a:outerShdw>
          </a:effectLst>
        </p:spPr>
      </p:pic>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93" name="Shape 1093"/>
        <p:cNvGrpSpPr/>
        <p:nvPr/>
      </p:nvGrpSpPr>
      <p:grpSpPr>
        <a:xfrm>
          <a:off x="0" y="0"/>
          <a:ext cx="0" cy="0"/>
          <a:chOff x="0" y="0"/>
          <a:chExt cx="0" cy="0"/>
        </a:xfrm>
      </p:grpSpPr>
      <p:pic>
        <p:nvPicPr>
          <p:cNvPr id="1094" name="Google Shape;1094;g2523351e7b7_27_79"/>
          <p:cNvPicPr preferRelativeResize="0"/>
          <p:nvPr/>
        </p:nvPicPr>
        <p:blipFill rotWithShape="1">
          <a:blip r:embed="rId3">
            <a:alphaModFix/>
          </a:blip>
          <a:srcRect b="0" l="0" r="0" t="0"/>
          <a:stretch/>
        </p:blipFill>
        <p:spPr>
          <a:xfrm>
            <a:off x="0" y="-3850"/>
            <a:ext cx="9144001" cy="1094900"/>
          </a:xfrm>
          <a:prstGeom prst="rect">
            <a:avLst/>
          </a:prstGeom>
          <a:noFill/>
          <a:ln>
            <a:noFill/>
          </a:ln>
        </p:spPr>
      </p:pic>
      <p:pic>
        <p:nvPicPr>
          <p:cNvPr id="1095" name="Google Shape;1095;g2523351e7b7_27_79"/>
          <p:cNvPicPr preferRelativeResize="0"/>
          <p:nvPr/>
        </p:nvPicPr>
        <p:blipFill rotWithShape="1">
          <a:blip r:embed="rId4">
            <a:alphaModFix/>
          </a:blip>
          <a:srcRect b="8582" l="16443" r="0" t="42289"/>
          <a:stretch/>
        </p:blipFill>
        <p:spPr>
          <a:xfrm>
            <a:off x="6294675" y="842225"/>
            <a:ext cx="2849325" cy="693150"/>
          </a:xfrm>
          <a:prstGeom prst="rect">
            <a:avLst/>
          </a:prstGeom>
          <a:noFill/>
          <a:ln>
            <a:noFill/>
          </a:ln>
        </p:spPr>
      </p:pic>
      <p:sp>
        <p:nvSpPr>
          <p:cNvPr id="1096" name="Google Shape;1096;g2523351e7b7_27_79"/>
          <p:cNvSpPr txBox="1"/>
          <p:nvPr/>
        </p:nvSpPr>
        <p:spPr>
          <a:xfrm>
            <a:off x="670350" y="1167250"/>
            <a:ext cx="3802800" cy="538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lv-LV" sz="2300">
                <a:solidFill>
                  <a:srgbClr val="6689BA"/>
                </a:solidFill>
                <a:latin typeface="Raleway"/>
                <a:ea typeface="Raleway"/>
                <a:cs typeface="Raleway"/>
                <a:sym typeface="Raleway"/>
              </a:rPr>
              <a:t>Questions after the game</a:t>
            </a:r>
            <a:endParaRPr b="1" sz="2300">
              <a:solidFill>
                <a:srgbClr val="6689BA"/>
              </a:solidFill>
            </a:endParaRPr>
          </a:p>
        </p:txBody>
      </p:sp>
      <p:grpSp>
        <p:nvGrpSpPr>
          <p:cNvPr id="1097" name="Google Shape;1097;g2523351e7b7_27_79"/>
          <p:cNvGrpSpPr/>
          <p:nvPr/>
        </p:nvGrpSpPr>
        <p:grpSpPr>
          <a:xfrm>
            <a:off x="231575" y="1615925"/>
            <a:ext cx="8605000" cy="3246300"/>
            <a:chOff x="231575" y="1828250"/>
            <a:chExt cx="8605000" cy="3246300"/>
          </a:xfrm>
        </p:grpSpPr>
        <p:sp>
          <p:nvSpPr>
            <p:cNvPr id="1098" name="Google Shape;1098;g2523351e7b7_27_79"/>
            <p:cNvSpPr txBox="1"/>
            <p:nvPr/>
          </p:nvSpPr>
          <p:spPr>
            <a:xfrm>
              <a:off x="231575" y="1828250"/>
              <a:ext cx="4351200" cy="3246300"/>
            </a:xfrm>
            <a:prstGeom prst="rect">
              <a:avLst/>
            </a:prstGeom>
            <a:noFill/>
            <a:ln>
              <a:noFill/>
            </a:ln>
          </p:spPr>
          <p:txBody>
            <a:bodyPr anchorCtr="0" anchor="t" bIns="91425" lIns="91425" spcFirstLastPara="1" rIns="91425" wrap="square" tIns="91425">
              <a:spAutoFit/>
            </a:bodyPr>
            <a:lstStyle/>
            <a:p>
              <a:pPr indent="-317500" lvl="0" marL="457200" rtl="0" algn="l">
                <a:lnSpc>
                  <a:spcPct val="90000"/>
                </a:lnSpc>
                <a:spcBef>
                  <a:spcPts val="900"/>
                </a:spcBef>
                <a:spcAft>
                  <a:spcPts val="0"/>
                </a:spcAft>
                <a:buClr>
                  <a:srgbClr val="6689BA"/>
                </a:buClr>
                <a:buSzPts val="1400"/>
                <a:buFont typeface="Raleway"/>
                <a:buAutoNum type="arabicPeriod"/>
              </a:pPr>
              <a:r>
                <a:rPr lang="lv-LV">
                  <a:solidFill>
                    <a:schemeClr val="dk1"/>
                  </a:solidFill>
                  <a:latin typeface="Raleway"/>
                  <a:ea typeface="Raleway"/>
                  <a:cs typeface="Raleway"/>
                  <a:sym typeface="Raleway"/>
                </a:rPr>
                <a:t>What are the key insights </a:t>
              </a:r>
              <a:br>
                <a:rPr lang="lv-LV">
                  <a:solidFill>
                    <a:schemeClr val="dk1"/>
                  </a:solidFill>
                  <a:latin typeface="Raleway"/>
                  <a:ea typeface="Raleway"/>
                  <a:cs typeface="Raleway"/>
                  <a:sym typeface="Raleway"/>
                </a:rPr>
              </a:br>
              <a:r>
                <a:rPr lang="lv-LV">
                  <a:solidFill>
                    <a:schemeClr val="dk1"/>
                  </a:solidFill>
                  <a:latin typeface="Raleway"/>
                  <a:ea typeface="Raleway"/>
                  <a:cs typeface="Raleway"/>
                  <a:sym typeface="Raleway"/>
                </a:rPr>
                <a:t>you gained from this game?</a:t>
              </a:r>
              <a:endParaRPr>
                <a:solidFill>
                  <a:schemeClr val="dk1"/>
                </a:solidFill>
                <a:latin typeface="Raleway"/>
                <a:ea typeface="Raleway"/>
                <a:cs typeface="Raleway"/>
                <a:sym typeface="Raleway"/>
              </a:endParaRPr>
            </a:p>
            <a:p>
              <a:pPr indent="-317500" lvl="0" marL="457200" rtl="0" algn="l">
                <a:lnSpc>
                  <a:spcPct val="90000"/>
                </a:lnSpc>
                <a:spcBef>
                  <a:spcPts val="900"/>
                </a:spcBef>
                <a:spcAft>
                  <a:spcPts val="0"/>
                </a:spcAft>
                <a:buClr>
                  <a:srgbClr val="6689BA"/>
                </a:buClr>
                <a:buSzPts val="1400"/>
                <a:buFont typeface="Raleway"/>
                <a:buAutoNum type="arabicPeriod"/>
              </a:pPr>
              <a:r>
                <a:rPr lang="lv-LV">
                  <a:solidFill>
                    <a:schemeClr val="dk1"/>
                  </a:solidFill>
                  <a:latin typeface="Raleway"/>
                  <a:ea typeface="Raleway"/>
                  <a:cs typeface="Raleway"/>
                  <a:sym typeface="Raleway"/>
                </a:rPr>
                <a:t>How have your attitudes towards occupational violence changed after </a:t>
              </a:r>
              <a:br>
                <a:rPr lang="lv-LV">
                  <a:solidFill>
                    <a:schemeClr val="dk1"/>
                  </a:solidFill>
                  <a:latin typeface="Raleway"/>
                  <a:ea typeface="Raleway"/>
                  <a:cs typeface="Raleway"/>
                  <a:sym typeface="Raleway"/>
                </a:rPr>
              </a:br>
              <a:r>
                <a:rPr lang="lv-LV">
                  <a:solidFill>
                    <a:schemeClr val="dk1"/>
                  </a:solidFill>
                  <a:latin typeface="Raleway"/>
                  <a:ea typeface="Raleway"/>
                  <a:cs typeface="Raleway"/>
                  <a:sym typeface="Raleway"/>
                </a:rPr>
                <a:t>playing this game and discussing the various solutions based on EU and national instruments?</a:t>
              </a:r>
              <a:endParaRPr>
                <a:solidFill>
                  <a:schemeClr val="dk1"/>
                </a:solidFill>
                <a:latin typeface="Raleway"/>
                <a:ea typeface="Raleway"/>
                <a:cs typeface="Raleway"/>
                <a:sym typeface="Raleway"/>
              </a:endParaRPr>
            </a:p>
            <a:p>
              <a:pPr indent="-317500" lvl="0" marL="457200" rtl="0" algn="l">
                <a:lnSpc>
                  <a:spcPct val="90000"/>
                </a:lnSpc>
                <a:spcBef>
                  <a:spcPts val="900"/>
                </a:spcBef>
                <a:spcAft>
                  <a:spcPts val="0"/>
                </a:spcAft>
                <a:buClr>
                  <a:srgbClr val="6689BA"/>
                </a:buClr>
                <a:buSzPts val="1400"/>
                <a:buFont typeface="Raleway"/>
                <a:buAutoNum type="arabicPeriod"/>
              </a:pPr>
              <a:r>
                <a:rPr lang="lv-LV">
                  <a:solidFill>
                    <a:schemeClr val="dk1"/>
                  </a:solidFill>
                  <a:latin typeface="Raleway"/>
                  <a:ea typeface="Raleway"/>
                  <a:cs typeface="Raleway"/>
                  <a:sym typeface="Raleway"/>
                </a:rPr>
                <a:t>Can you share a specific conclusion you drew from the game about the effectiveness of EU and national instruments in addressing workplace bullying and violence?</a:t>
              </a:r>
              <a:endParaRPr>
                <a:solidFill>
                  <a:schemeClr val="dk1"/>
                </a:solidFill>
                <a:latin typeface="Raleway"/>
                <a:ea typeface="Raleway"/>
                <a:cs typeface="Raleway"/>
                <a:sym typeface="Raleway"/>
              </a:endParaRPr>
            </a:p>
            <a:p>
              <a:pPr indent="-317500" lvl="0" marL="457200" rtl="0" algn="l">
                <a:lnSpc>
                  <a:spcPct val="90000"/>
                </a:lnSpc>
                <a:spcBef>
                  <a:spcPts val="900"/>
                </a:spcBef>
                <a:spcAft>
                  <a:spcPts val="0"/>
                </a:spcAft>
                <a:buClr>
                  <a:srgbClr val="6689BA"/>
                </a:buClr>
                <a:buSzPts val="1400"/>
                <a:buFont typeface="Raleway"/>
                <a:buAutoNum type="arabicPeriod"/>
              </a:pPr>
              <a:r>
                <a:rPr lang="lv-LV">
                  <a:solidFill>
                    <a:schemeClr val="dk1"/>
                  </a:solidFill>
                  <a:latin typeface="Raleway"/>
                  <a:ea typeface="Raleway"/>
                  <a:cs typeface="Raleway"/>
                  <a:sym typeface="Raleway"/>
                </a:rPr>
                <a:t>How do you plan to apply the knowledge and insights you gained from this game to your daily work in the HORECA industry?</a:t>
              </a:r>
              <a:endParaRPr>
                <a:solidFill>
                  <a:schemeClr val="dk1"/>
                </a:solidFill>
                <a:latin typeface="Raleway"/>
                <a:ea typeface="Raleway"/>
                <a:cs typeface="Raleway"/>
                <a:sym typeface="Raleway"/>
              </a:endParaRPr>
            </a:p>
          </p:txBody>
        </p:sp>
        <p:sp>
          <p:nvSpPr>
            <p:cNvPr id="1099" name="Google Shape;1099;g2523351e7b7_27_79"/>
            <p:cNvSpPr txBox="1"/>
            <p:nvPr/>
          </p:nvSpPr>
          <p:spPr>
            <a:xfrm>
              <a:off x="4741275" y="1842175"/>
              <a:ext cx="4095300" cy="3130800"/>
            </a:xfrm>
            <a:prstGeom prst="rect">
              <a:avLst/>
            </a:prstGeom>
            <a:noFill/>
            <a:ln>
              <a:noFill/>
            </a:ln>
          </p:spPr>
          <p:txBody>
            <a:bodyPr anchorCtr="0" anchor="t" bIns="91425" lIns="91425" spcFirstLastPara="1" rIns="91425" wrap="square" tIns="91425">
              <a:spAutoFit/>
            </a:bodyPr>
            <a:lstStyle/>
            <a:p>
              <a:pPr indent="-317500" lvl="0" marL="457200" rtl="0" algn="l">
                <a:lnSpc>
                  <a:spcPct val="90000"/>
                </a:lnSpc>
                <a:spcBef>
                  <a:spcPts val="900"/>
                </a:spcBef>
                <a:spcAft>
                  <a:spcPts val="0"/>
                </a:spcAft>
                <a:buClr>
                  <a:srgbClr val="6689BA"/>
                </a:buClr>
                <a:buSzPts val="1400"/>
                <a:buFont typeface="Raleway"/>
                <a:buAutoNum type="arabicPeriod" startAt="5"/>
              </a:pPr>
              <a:r>
                <a:rPr lang="lv-LV">
                  <a:solidFill>
                    <a:schemeClr val="dk1"/>
                  </a:solidFill>
                  <a:latin typeface="Raleway"/>
                  <a:ea typeface="Raleway"/>
                  <a:cs typeface="Raleway"/>
                  <a:sym typeface="Raleway"/>
                </a:rPr>
                <a:t>Can you describe a situation from the game where a solution based instruments surprised you or challenged your previous assumptions about dealing with?</a:t>
              </a:r>
              <a:endParaRPr>
                <a:solidFill>
                  <a:schemeClr val="dk1"/>
                </a:solidFill>
                <a:latin typeface="Raleway"/>
                <a:ea typeface="Raleway"/>
                <a:cs typeface="Raleway"/>
                <a:sym typeface="Raleway"/>
              </a:endParaRPr>
            </a:p>
            <a:p>
              <a:pPr indent="-317500" lvl="0" marL="457200" rtl="0" algn="l">
                <a:lnSpc>
                  <a:spcPct val="90000"/>
                </a:lnSpc>
                <a:spcBef>
                  <a:spcPts val="900"/>
                </a:spcBef>
                <a:spcAft>
                  <a:spcPts val="0"/>
                </a:spcAft>
                <a:buClr>
                  <a:srgbClr val="6689BA"/>
                </a:buClr>
                <a:buSzPts val="1400"/>
                <a:buFont typeface="Raleway"/>
                <a:buAutoNum type="arabicPeriod" startAt="5"/>
              </a:pPr>
              <a:r>
                <a:rPr lang="lv-LV">
                  <a:solidFill>
                    <a:schemeClr val="dk1"/>
                  </a:solidFill>
                  <a:latin typeface="Raleway"/>
                  <a:ea typeface="Raleway"/>
                  <a:cs typeface="Raleway"/>
                  <a:sym typeface="Raleway"/>
                </a:rPr>
                <a:t>In your opinion, are there any gaps or areas for improvement in the legal basis of EU and national instruments for addressing workplace violence? How could they be addressed?</a:t>
              </a:r>
              <a:endParaRPr>
                <a:solidFill>
                  <a:schemeClr val="dk1"/>
                </a:solidFill>
                <a:latin typeface="Raleway"/>
                <a:ea typeface="Raleway"/>
                <a:cs typeface="Raleway"/>
                <a:sym typeface="Raleway"/>
              </a:endParaRPr>
            </a:p>
            <a:p>
              <a:pPr indent="-317500" lvl="0" marL="457200" rtl="0" algn="l">
                <a:lnSpc>
                  <a:spcPct val="90000"/>
                </a:lnSpc>
                <a:spcBef>
                  <a:spcPts val="900"/>
                </a:spcBef>
                <a:spcAft>
                  <a:spcPts val="0"/>
                </a:spcAft>
                <a:buClr>
                  <a:srgbClr val="6689BA"/>
                </a:buClr>
                <a:buSzPts val="1400"/>
                <a:buFont typeface="Raleway"/>
                <a:buAutoNum type="arabicPeriod" startAt="5"/>
              </a:pPr>
              <a:r>
                <a:rPr lang="lv-LV">
                  <a:solidFill>
                    <a:schemeClr val="dk1"/>
                  </a:solidFill>
                  <a:latin typeface="Raleway"/>
                  <a:ea typeface="Raleway"/>
                  <a:cs typeface="Raleway"/>
                  <a:sym typeface="Raleway"/>
                </a:rPr>
                <a:t>How do you think awareness and understanding of the legal basis of EU and national instruments can contribute to fostering a safer and more inclusive work environment?</a:t>
              </a:r>
              <a:endParaRPr>
                <a:solidFill>
                  <a:schemeClr val="dk1"/>
                </a:solidFill>
                <a:latin typeface="Raleway"/>
                <a:ea typeface="Raleway"/>
                <a:cs typeface="Raleway"/>
                <a:sym typeface="Raleway"/>
              </a:endParaRPr>
            </a:p>
          </p:txBody>
        </p:sp>
      </p:grpSp>
      <p:sp>
        <p:nvSpPr>
          <p:cNvPr id="1100" name="Google Shape;1100;g2523351e7b7_27_79"/>
          <p:cNvSpPr txBox="1"/>
          <p:nvPr/>
        </p:nvSpPr>
        <p:spPr>
          <a:xfrm>
            <a:off x="489175" y="152400"/>
            <a:ext cx="8347500" cy="7923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None/>
            </a:pPr>
            <a:r>
              <a:rPr b="1" lang="lv-LV" sz="2200">
                <a:solidFill>
                  <a:srgbClr val="2B3E85"/>
                </a:solidFill>
                <a:latin typeface="Raleway"/>
                <a:ea typeface="Raleway"/>
                <a:cs typeface="Raleway"/>
                <a:sym typeface="Raleway"/>
              </a:rPr>
              <a:t>3</a:t>
            </a:r>
            <a:r>
              <a:rPr b="1" i="0" lang="lv-LV" sz="2200" u="none" cap="none" strike="noStrike">
                <a:solidFill>
                  <a:srgbClr val="2B3E85"/>
                </a:solidFill>
                <a:latin typeface="Raleway"/>
                <a:ea typeface="Raleway"/>
                <a:cs typeface="Raleway"/>
                <a:sym typeface="Raleway"/>
              </a:rPr>
              <a:t>. Module</a:t>
            </a:r>
            <a:br>
              <a:rPr b="1" lang="lv-LV" sz="2500">
                <a:solidFill>
                  <a:srgbClr val="FFFFFF"/>
                </a:solidFill>
                <a:latin typeface="Raleway"/>
                <a:ea typeface="Raleway"/>
                <a:cs typeface="Raleway"/>
                <a:sym typeface="Raleway"/>
              </a:rPr>
            </a:br>
            <a:r>
              <a:rPr b="1" lang="lv-LV" sz="2500">
                <a:solidFill>
                  <a:srgbClr val="FFFFFF"/>
                </a:solidFill>
                <a:latin typeface="Raleway"/>
                <a:ea typeface="Raleway"/>
                <a:cs typeface="Raleway"/>
                <a:sym typeface="Raleway"/>
              </a:rPr>
              <a:t>    </a:t>
            </a:r>
            <a:r>
              <a:rPr b="1" lang="lv-LV" sz="1800">
                <a:solidFill>
                  <a:srgbClr val="FFFFFF"/>
                </a:solidFill>
                <a:latin typeface="Raleway"/>
                <a:ea typeface="Raleway"/>
                <a:cs typeface="Raleway"/>
                <a:sym typeface="Raleway"/>
              </a:rPr>
              <a:t>EU &amp; national instruments to combat workplace violence / legal basis</a:t>
            </a:r>
            <a:endParaRPr b="1" sz="1800">
              <a:solidFill>
                <a:srgbClr val="FFFFFF"/>
              </a:solidFill>
              <a:latin typeface="Raleway"/>
              <a:ea typeface="Raleway"/>
              <a:cs typeface="Raleway"/>
              <a:sym typeface="Raleway"/>
            </a:endParaRPr>
          </a:p>
          <a:p>
            <a:pPr indent="0" lvl="0" marL="0" marR="0" rtl="0" algn="l">
              <a:lnSpc>
                <a:spcPct val="85000"/>
              </a:lnSpc>
              <a:spcBef>
                <a:spcPts val="0"/>
              </a:spcBef>
              <a:spcAft>
                <a:spcPts val="0"/>
              </a:spcAft>
              <a:buNone/>
            </a:pPr>
            <a:r>
              <a:t/>
            </a:r>
            <a:endParaRPr b="1" sz="2500">
              <a:solidFill>
                <a:srgbClr val="FFFFFF"/>
              </a:solidFill>
              <a:latin typeface="Raleway"/>
              <a:ea typeface="Raleway"/>
              <a:cs typeface="Raleway"/>
              <a:sym typeface="Raleway"/>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4" name="Shape 1104"/>
        <p:cNvGrpSpPr/>
        <p:nvPr/>
      </p:nvGrpSpPr>
      <p:grpSpPr>
        <a:xfrm>
          <a:off x="0" y="0"/>
          <a:ext cx="0" cy="0"/>
          <a:chOff x="0" y="0"/>
          <a:chExt cx="0" cy="0"/>
        </a:xfrm>
      </p:grpSpPr>
      <p:pic>
        <p:nvPicPr>
          <p:cNvPr id="1105" name="Google Shape;1105;g2523351e7b7_32_0"/>
          <p:cNvPicPr preferRelativeResize="0"/>
          <p:nvPr/>
        </p:nvPicPr>
        <p:blipFill rotWithShape="1">
          <a:blip r:embed="rId3">
            <a:alphaModFix/>
          </a:blip>
          <a:srcRect b="0" l="0" r="10594" t="0"/>
          <a:stretch/>
        </p:blipFill>
        <p:spPr>
          <a:xfrm>
            <a:off x="0" y="1152600"/>
            <a:ext cx="9144003" cy="3990900"/>
          </a:xfrm>
          <a:prstGeom prst="rect">
            <a:avLst/>
          </a:prstGeom>
          <a:noFill/>
          <a:ln>
            <a:noFill/>
          </a:ln>
        </p:spPr>
      </p:pic>
      <p:sp>
        <p:nvSpPr>
          <p:cNvPr id="1106" name="Google Shape;1106;g2523351e7b7_32_0"/>
          <p:cNvSpPr txBox="1"/>
          <p:nvPr/>
        </p:nvSpPr>
        <p:spPr>
          <a:xfrm>
            <a:off x="703200" y="1152600"/>
            <a:ext cx="7737600" cy="2363100"/>
          </a:xfrm>
          <a:prstGeom prst="rect">
            <a:avLst/>
          </a:prstGeom>
          <a:noFill/>
          <a:ln>
            <a:noFill/>
          </a:ln>
        </p:spPr>
        <p:txBody>
          <a:bodyPr anchorCtr="0" anchor="t" bIns="91425" lIns="91425" spcFirstLastPara="1" rIns="91425" wrap="square" tIns="91425">
            <a:noAutofit/>
          </a:bodyPr>
          <a:lstStyle/>
          <a:p>
            <a:pPr indent="0" lvl="0" marL="457200" marR="0" rtl="0" algn="l">
              <a:lnSpc>
                <a:spcPct val="90000"/>
              </a:lnSpc>
              <a:spcBef>
                <a:spcPts val="900"/>
              </a:spcBef>
              <a:spcAft>
                <a:spcPts val="0"/>
              </a:spcAft>
              <a:buClr>
                <a:srgbClr val="000000"/>
              </a:buClr>
              <a:buSzPts val="4400"/>
              <a:buFont typeface="Arial"/>
              <a:buNone/>
            </a:pPr>
            <a:r>
              <a:rPr b="1" lang="lv-LV" sz="4000">
                <a:solidFill>
                  <a:srgbClr val="2B3E85"/>
                </a:solidFill>
                <a:latin typeface="Raleway"/>
                <a:ea typeface="Raleway"/>
                <a:cs typeface="Raleway"/>
                <a:sym typeface="Raleway"/>
              </a:rPr>
              <a:t>4</a:t>
            </a:r>
            <a:r>
              <a:rPr b="1" i="0" lang="lv-LV" sz="3400" u="none" cap="none" strike="noStrike">
                <a:solidFill>
                  <a:srgbClr val="2B3E85"/>
                </a:solidFill>
                <a:latin typeface="Raleway"/>
                <a:ea typeface="Raleway"/>
                <a:cs typeface="Raleway"/>
                <a:sym typeface="Raleway"/>
              </a:rPr>
              <a:t>. </a:t>
            </a:r>
            <a:r>
              <a:rPr b="1" i="0" lang="lv-LV" sz="3000" u="none" cap="none" strike="noStrike">
                <a:solidFill>
                  <a:srgbClr val="2B3E85"/>
                </a:solidFill>
                <a:latin typeface="Raleway"/>
                <a:ea typeface="Raleway"/>
                <a:cs typeface="Raleway"/>
                <a:sym typeface="Raleway"/>
              </a:rPr>
              <a:t>Module</a:t>
            </a:r>
            <a:r>
              <a:rPr b="1" i="0" lang="lv-LV" sz="3400" u="none" cap="none" strike="noStrike">
                <a:solidFill>
                  <a:srgbClr val="FFFFFF"/>
                </a:solidFill>
                <a:latin typeface="Raleway"/>
                <a:ea typeface="Raleway"/>
                <a:cs typeface="Raleway"/>
                <a:sym typeface="Raleway"/>
              </a:rPr>
              <a:t> </a:t>
            </a:r>
            <a:endParaRPr b="1" sz="400"/>
          </a:p>
          <a:p>
            <a:pPr indent="0" lvl="0" marL="457200" marR="0" rtl="0" algn="l">
              <a:lnSpc>
                <a:spcPct val="90000"/>
              </a:lnSpc>
              <a:spcBef>
                <a:spcPts val="900"/>
              </a:spcBef>
              <a:spcAft>
                <a:spcPts val="0"/>
              </a:spcAft>
              <a:buClr>
                <a:srgbClr val="000000"/>
              </a:buClr>
              <a:buSzPts val="4400"/>
              <a:buFont typeface="Arial"/>
              <a:buNone/>
            </a:pPr>
            <a:r>
              <a:rPr b="1" lang="lv-LV" sz="3400">
                <a:solidFill>
                  <a:srgbClr val="FFFFFF"/>
                </a:solidFill>
                <a:latin typeface="Raleway"/>
                <a:ea typeface="Raleway"/>
                <a:cs typeface="Raleway"/>
                <a:sym typeface="Raleway"/>
              </a:rPr>
              <a:t>Gender considerations </a:t>
            </a:r>
            <a:br>
              <a:rPr b="1" lang="lv-LV" sz="3400">
                <a:solidFill>
                  <a:srgbClr val="FFFFFF"/>
                </a:solidFill>
                <a:latin typeface="Raleway"/>
                <a:ea typeface="Raleway"/>
                <a:cs typeface="Raleway"/>
                <a:sym typeface="Raleway"/>
              </a:rPr>
            </a:br>
            <a:r>
              <a:rPr b="1" lang="lv-LV" sz="3400">
                <a:solidFill>
                  <a:srgbClr val="FFFFFF"/>
                </a:solidFill>
                <a:latin typeface="Raleway"/>
                <a:ea typeface="Raleway"/>
                <a:cs typeface="Raleway"/>
                <a:sym typeface="Raleway"/>
              </a:rPr>
              <a:t>and intercultural management </a:t>
            </a:r>
            <a:br>
              <a:rPr b="1" lang="lv-LV" sz="3400">
                <a:solidFill>
                  <a:srgbClr val="FFFFFF"/>
                </a:solidFill>
                <a:latin typeface="Raleway"/>
                <a:ea typeface="Raleway"/>
                <a:cs typeface="Raleway"/>
                <a:sym typeface="Raleway"/>
              </a:rPr>
            </a:br>
            <a:r>
              <a:rPr b="1" lang="lv-LV" sz="3400">
                <a:solidFill>
                  <a:srgbClr val="FFFFFF"/>
                </a:solidFill>
                <a:latin typeface="Raleway"/>
                <a:ea typeface="Raleway"/>
                <a:cs typeface="Raleway"/>
                <a:sym typeface="Raleway"/>
              </a:rPr>
              <a:t>in understanding occupational violence</a:t>
            </a:r>
            <a:endParaRPr b="1" i="0" sz="3400" u="none" cap="none" strike="noStrike">
              <a:solidFill>
                <a:srgbClr val="FFFFFF"/>
              </a:solidFill>
              <a:latin typeface="Arial"/>
              <a:ea typeface="Arial"/>
              <a:cs typeface="Arial"/>
              <a:sym typeface="Arial"/>
            </a:endParaRPr>
          </a:p>
        </p:txBody>
      </p:sp>
      <p:pic>
        <p:nvPicPr>
          <p:cNvPr id="1107" name="Google Shape;1107;g2523351e7b7_32_0"/>
          <p:cNvPicPr preferRelativeResize="0"/>
          <p:nvPr/>
        </p:nvPicPr>
        <p:blipFill rotWithShape="1">
          <a:blip r:embed="rId4">
            <a:alphaModFix/>
          </a:blip>
          <a:srcRect b="0" l="0" r="0" t="0"/>
          <a:stretch/>
        </p:blipFill>
        <p:spPr>
          <a:xfrm>
            <a:off x="6711450" y="135150"/>
            <a:ext cx="1605250" cy="908575"/>
          </a:xfrm>
          <a:prstGeom prst="rect">
            <a:avLst/>
          </a:prstGeom>
          <a:noFill/>
          <a:ln>
            <a:noFill/>
          </a:ln>
        </p:spPr>
      </p:pic>
      <p:pic>
        <p:nvPicPr>
          <p:cNvPr id="1108" name="Google Shape;1108;g2523351e7b7_32_0"/>
          <p:cNvPicPr preferRelativeResize="0"/>
          <p:nvPr/>
        </p:nvPicPr>
        <p:blipFill rotWithShape="1">
          <a:blip r:embed="rId5">
            <a:alphaModFix/>
          </a:blip>
          <a:srcRect b="0" l="0" r="0" t="0"/>
          <a:stretch/>
        </p:blipFill>
        <p:spPr>
          <a:xfrm>
            <a:off x="772175" y="311600"/>
            <a:ext cx="1569475" cy="555675"/>
          </a:xfrm>
          <a:prstGeom prst="rect">
            <a:avLst/>
          </a:prstGeom>
          <a:noFill/>
          <a:ln>
            <a:noFill/>
          </a:ln>
        </p:spPr>
      </p:pic>
      <p:pic>
        <p:nvPicPr>
          <p:cNvPr id="1109" name="Google Shape;1109;g2523351e7b7_32_0"/>
          <p:cNvPicPr preferRelativeResize="0"/>
          <p:nvPr/>
        </p:nvPicPr>
        <p:blipFill rotWithShape="1">
          <a:blip r:embed="rId6">
            <a:alphaModFix/>
          </a:blip>
          <a:srcRect b="0" l="0" r="29378" t="-989"/>
          <a:stretch/>
        </p:blipFill>
        <p:spPr>
          <a:xfrm rot="5400000">
            <a:off x="5699050" y="1780750"/>
            <a:ext cx="1506725" cy="5194375"/>
          </a:xfrm>
          <a:prstGeom prst="rect">
            <a:avLst/>
          </a:prstGeom>
          <a:noFill/>
          <a:ln>
            <a:noFill/>
          </a:ln>
        </p:spPr>
      </p:pic>
      <p:pic>
        <p:nvPicPr>
          <p:cNvPr id="1110" name="Google Shape;1110;g2523351e7b7_32_0"/>
          <p:cNvPicPr preferRelativeResize="0"/>
          <p:nvPr/>
        </p:nvPicPr>
        <p:blipFill rotWithShape="1">
          <a:blip r:embed="rId6">
            <a:alphaModFix/>
          </a:blip>
          <a:srcRect b="0" l="38804" r="0" t="19871"/>
          <a:stretch/>
        </p:blipFill>
        <p:spPr>
          <a:xfrm rot="-5400000">
            <a:off x="1407912" y="2442263"/>
            <a:ext cx="1305525" cy="4121350"/>
          </a:xfrm>
          <a:prstGeom prst="rect">
            <a:avLst/>
          </a:prstGeom>
          <a:noFill/>
          <a:ln>
            <a:noFill/>
          </a:ln>
        </p:spPr>
      </p:pic>
      <p:pic>
        <p:nvPicPr>
          <p:cNvPr id="1111" name="Google Shape;1111;g2523351e7b7_32_0"/>
          <p:cNvPicPr preferRelativeResize="0"/>
          <p:nvPr/>
        </p:nvPicPr>
        <p:blipFill rotWithShape="1">
          <a:blip r:embed="rId7">
            <a:alphaModFix/>
          </a:blip>
          <a:srcRect b="2075" l="0" r="22964" t="0"/>
          <a:stretch/>
        </p:blipFill>
        <p:spPr>
          <a:xfrm>
            <a:off x="7134850" y="3303050"/>
            <a:ext cx="2009149" cy="1840450"/>
          </a:xfrm>
          <a:prstGeom prst="rect">
            <a:avLst/>
          </a:prstGeom>
          <a:noFill/>
          <a:ln>
            <a:noFill/>
          </a:ln>
          <a:effectLst>
            <a:outerShdw blurRad="314325" rotWithShape="0" algn="bl" dir="5940000" dist="38100">
              <a:srgbClr val="000000">
                <a:alpha val="49410"/>
              </a:srgbClr>
            </a:outerShdw>
          </a:effectLst>
        </p:spPr>
      </p:pic>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15" name="Shape 1115"/>
        <p:cNvGrpSpPr/>
        <p:nvPr/>
      </p:nvGrpSpPr>
      <p:grpSpPr>
        <a:xfrm>
          <a:off x="0" y="0"/>
          <a:ext cx="0" cy="0"/>
          <a:chOff x="0" y="0"/>
          <a:chExt cx="0" cy="0"/>
        </a:xfrm>
      </p:grpSpPr>
      <p:pic>
        <p:nvPicPr>
          <p:cNvPr id="1116" name="Google Shape;1116;g2523351e7b7_32_11"/>
          <p:cNvPicPr preferRelativeResize="0"/>
          <p:nvPr/>
        </p:nvPicPr>
        <p:blipFill rotWithShape="1">
          <a:blip r:embed="rId3">
            <a:alphaModFix/>
          </a:blip>
          <a:srcRect b="0" l="0" r="0" t="0"/>
          <a:stretch/>
        </p:blipFill>
        <p:spPr>
          <a:xfrm>
            <a:off x="0" y="0"/>
            <a:ext cx="9144001" cy="1447450"/>
          </a:xfrm>
          <a:prstGeom prst="rect">
            <a:avLst/>
          </a:prstGeom>
          <a:noFill/>
          <a:ln>
            <a:noFill/>
          </a:ln>
        </p:spPr>
      </p:pic>
      <p:sp>
        <p:nvSpPr>
          <p:cNvPr id="1117" name="Google Shape;1117;g2523351e7b7_32_11"/>
          <p:cNvSpPr txBox="1"/>
          <p:nvPr/>
        </p:nvSpPr>
        <p:spPr>
          <a:xfrm>
            <a:off x="489175" y="350475"/>
            <a:ext cx="8603400" cy="8229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None/>
            </a:pPr>
            <a:r>
              <a:rPr b="1" lang="lv-LV" sz="2200">
                <a:solidFill>
                  <a:srgbClr val="2B3E85"/>
                </a:solidFill>
                <a:latin typeface="Raleway"/>
                <a:ea typeface="Raleway"/>
                <a:cs typeface="Raleway"/>
                <a:sym typeface="Raleway"/>
              </a:rPr>
              <a:t>4</a:t>
            </a:r>
            <a:r>
              <a:rPr b="1" i="0" lang="lv-LV" sz="2200" u="none" cap="none" strike="noStrike">
                <a:solidFill>
                  <a:srgbClr val="2B3E85"/>
                </a:solidFill>
                <a:latin typeface="Raleway"/>
                <a:ea typeface="Raleway"/>
                <a:cs typeface="Raleway"/>
                <a:sym typeface="Raleway"/>
              </a:rPr>
              <a:t>. </a:t>
            </a:r>
            <a:r>
              <a:rPr b="1" i="0" lang="lv-LV" sz="1900" u="none" cap="none" strike="noStrike">
                <a:solidFill>
                  <a:srgbClr val="2B3E85"/>
                </a:solidFill>
                <a:latin typeface="Raleway"/>
                <a:ea typeface="Raleway"/>
                <a:cs typeface="Raleway"/>
                <a:sym typeface="Raleway"/>
              </a:rPr>
              <a:t>Module</a:t>
            </a:r>
            <a:br>
              <a:rPr b="1" lang="lv-LV" sz="2500">
                <a:solidFill>
                  <a:srgbClr val="FFFFFF"/>
                </a:solidFill>
                <a:latin typeface="Raleway"/>
                <a:ea typeface="Raleway"/>
                <a:cs typeface="Raleway"/>
                <a:sym typeface="Raleway"/>
              </a:rPr>
            </a:br>
            <a:r>
              <a:rPr b="1" lang="lv-LV" sz="2500">
                <a:solidFill>
                  <a:srgbClr val="FFFFFF"/>
                </a:solidFill>
                <a:latin typeface="Raleway"/>
                <a:ea typeface="Raleway"/>
                <a:cs typeface="Raleway"/>
                <a:sym typeface="Raleway"/>
              </a:rPr>
              <a:t>    </a:t>
            </a:r>
            <a:r>
              <a:rPr b="1" lang="lv-LV" sz="2000">
                <a:solidFill>
                  <a:srgbClr val="FFFFFF"/>
                </a:solidFill>
                <a:latin typeface="Raleway"/>
                <a:ea typeface="Raleway"/>
                <a:cs typeface="Raleway"/>
                <a:sym typeface="Raleway"/>
              </a:rPr>
              <a:t>Gender considerations and intercultural management </a:t>
            </a:r>
            <a:endParaRPr b="1" sz="2000">
              <a:solidFill>
                <a:srgbClr val="FFFFFF"/>
              </a:solidFill>
              <a:latin typeface="Raleway"/>
              <a:ea typeface="Raleway"/>
              <a:cs typeface="Raleway"/>
              <a:sym typeface="Raleway"/>
            </a:endParaRPr>
          </a:p>
          <a:p>
            <a:pPr indent="0" lvl="0" marL="0" marR="0" rtl="0" algn="l">
              <a:lnSpc>
                <a:spcPct val="85000"/>
              </a:lnSpc>
              <a:spcBef>
                <a:spcPts val="0"/>
              </a:spcBef>
              <a:spcAft>
                <a:spcPts val="0"/>
              </a:spcAft>
              <a:buNone/>
            </a:pPr>
            <a:r>
              <a:rPr b="1" lang="lv-LV" sz="2000">
                <a:solidFill>
                  <a:srgbClr val="FFFFFF"/>
                </a:solidFill>
                <a:latin typeface="Raleway"/>
                <a:ea typeface="Raleway"/>
                <a:cs typeface="Raleway"/>
                <a:sym typeface="Raleway"/>
              </a:rPr>
              <a:t>     in understanding occupational violence</a:t>
            </a:r>
            <a:endParaRPr b="1" sz="2000">
              <a:solidFill>
                <a:srgbClr val="FFFFFF"/>
              </a:solidFill>
              <a:latin typeface="Raleway"/>
              <a:ea typeface="Raleway"/>
              <a:cs typeface="Raleway"/>
              <a:sym typeface="Raleway"/>
            </a:endParaRPr>
          </a:p>
          <a:p>
            <a:pPr indent="0" lvl="0" marL="0" marR="0" rtl="0" algn="l">
              <a:lnSpc>
                <a:spcPct val="85000"/>
              </a:lnSpc>
              <a:spcBef>
                <a:spcPts val="0"/>
              </a:spcBef>
              <a:spcAft>
                <a:spcPts val="0"/>
              </a:spcAft>
              <a:buNone/>
            </a:pPr>
            <a:r>
              <a:t/>
            </a:r>
            <a:endParaRPr b="1" sz="1800">
              <a:solidFill>
                <a:srgbClr val="FFFFFF"/>
              </a:solidFill>
              <a:latin typeface="Raleway"/>
              <a:ea typeface="Raleway"/>
              <a:cs typeface="Raleway"/>
              <a:sym typeface="Raleway"/>
            </a:endParaRPr>
          </a:p>
          <a:p>
            <a:pPr indent="0" lvl="0" marL="0" marR="0" rtl="0" algn="l">
              <a:lnSpc>
                <a:spcPct val="85000"/>
              </a:lnSpc>
              <a:spcBef>
                <a:spcPts val="0"/>
              </a:spcBef>
              <a:spcAft>
                <a:spcPts val="0"/>
              </a:spcAft>
              <a:buNone/>
            </a:pPr>
            <a:r>
              <a:t/>
            </a:r>
            <a:endParaRPr b="1" sz="2500">
              <a:solidFill>
                <a:srgbClr val="FFFFFF"/>
              </a:solidFill>
              <a:latin typeface="Raleway"/>
              <a:ea typeface="Raleway"/>
              <a:cs typeface="Raleway"/>
              <a:sym typeface="Raleway"/>
            </a:endParaRPr>
          </a:p>
        </p:txBody>
      </p:sp>
      <p:sp>
        <p:nvSpPr>
          <p:cNvPr id="1118" name="Google Shape;1118;g2523351e7b7_32_11"/>
          <p:cNvSpPr txBox="1"/>
          <p:nvPr/>
        </p:nvSpPr>
        <p:spPr>
          <a:xfrm>
            <a:off x="742175" y="2032375"/>
            <a:ext cx="4767000" cy="2539800"/>
          </a:xfrm>
          <a:prstGeom prst="rect">
            <a:avLst/>
          </a:prstGeom>
          <a:noFill/>
          <a:ln>
            <a:noFill/>
          </a:ln>
        </p:spPr>
        <p:txBody>
          <a:bodyPr anchorCtr="0" anchor="t" bIns="91425" lIns="91425" spcFirstLastPara="1" rIns="91425" wrap="square" tIns="91425">
            <a:spAutoFit/>
          </a:bodyPr>
          <a:lstStyle/>
          <a:p>
            <a:pPr indent="0" lvl="0" marL="133350" rtl="0" algn="l">
              <a:lnSpc>
                <a:spcPct val="115000"/>
              </a:lnSpc>
              <a:spcBef>
                <a:spcPts val="0"/>
              </a:spcBef>
              <a:spcAft>
                <a:spcPts val="0"/>
              </a:spcAft>
              <a:buNone/>
            </a:pPr>
            <a:r>
              <a:rPr lang="lv-LV" sz="1500">
                <a:solidFill>
                  <a:schemeClr val="dk1"/>
                </a:solidFill>
                <a:latin typeface="Raleway"/>
                <a:ea typeface="Raleway"/>
                <a:cs typeface="Raleway"/>
                <a:sym typeface="Raleway"/>
              </a:rPr>
              <a:t>P</a:t>
            </a:r>
            <a:r>
              <a:rPr lang="lv-LV" sz="1500">
                <a:solidFill>
                  <a:schemeClr val="dk1"/>
                </a:solidFill>
                <a:latin typeface="Raleway"/>
                <a:ea typeface="Raleway"/>
                <a:cs typeface="Raleway"/>
                <a:sym typeface="Raleway"/>
              </a:rPr>
              <a:t>repare a set of problem situation cards related </a:t>
            </a:r>
            <a:br>
              <a:rPr lang="lv-LV" sz="1500">
                <a:solidFill>
                  <a:schemeClr val="dk1"/>
                </a:solidFill>
                <a:latin typeface="Raleway"/>
                <a:ea typeface="Raleway"/>
                <a:cs typeface="Raleway"/>
                <a:sym typeface="Raleway"/>
              </a:rPr>
            </a:br>
            <a:r>
              <a:rPr lang="lv-LV" sz="1500">
                <a:solidFill>
                  <a:schemeClr val="dk1"/>
                </a:solidFill>
                <a:latin typeface="Raleway"/>
                <a:ea typeface="Raleway"/>
                <a:cs typeface="Raleway"/>
                <a:sym typeface="Raleway"/>
              </a:rPr>
              <a:t>to workplace violence that include scenarios </a:t>
            </a:r>
            <a:r>
              <a:rPr b="1" lang="lv-LV" sz="1500">
                <a:solidFill>
                  <a:schemeClr val="dk1"/>
                </a:solidFill>
                <a:latin typeface="Raleway"/>
                <a:ea typeface="Raleway"/>
                <a:cs typeface="Raleway"/>
                <a:sym typeface="Raleway"/>
              </a:rPr>
              <a:t>involving gender and cultural considerations</a:t>
            </a:r>
            <a:r>
              <a:rPr lang="lv-LV" sz="1500">
                <a:solidFill>
                  <a:schemeClr val="dk1"/>
                </a:solidFill>
                <a:latin typeface="Raleway"/>
                <a:ea typeface="Raleway"/>
                <a:cs typeface="Raleway"/>
                <a:sym typeface="Raleway"/>
              </a:rPr>
              <a:t>. </a:t>
            </a:r>
            <a:br>
              <a:rPr lang="lv-LV" sz="1500">
                <a:solidFill>
                  <a:schemeClr val="dk1"/>
                </a:solidFill>
                <a:latin typeface="Raleway"/>
                <a:ea typeface="Raleway"/>
                <a:cs typeface="Raleway"/>
                <a:sym typeface="Raleway"/>
              </a:rPr>
            </a:br>
            <a:endParaRPr sz="1500">
              <a:solidFill>
                <a:schemeClr val="dk1"/>
              </a:solidFill>
              <a:latin typeface="Raleway"/>
              <a:ea typeface="Raleway"/>
              <a:cs typeface="Raleway"/>
              <a:sym typeface="Raleway"/>
            </a:endParaRPr>
          </a:p>
          <a:p>
            <a:pPr indent="0" lvl="0" marL="133350" rtl="0" algn="l">
              <a:lnSpc>
                <a:spcPct val="115000"/>
              </a:lnSpc>
              <a:spcBef>
                <a:spcPts val="0"/>
              </a:spcBef>
              <a:spcAft>
                <a:spcPts val="0"/>
              </a:spcAft>
              <a:buNone/>
            </a:pPr>
            <a:r>
              <a:rPr lang="lv-LV" sz="1500">
                <a:solidFill>
                  <a:schemeClr val="dk1"/>
                </a:solidFill>
                <a:latin typeface="Raleway"/>
                <a:ea typeface="Raleway"/>
                <a:cs typeface="Raleway"/>
                <a:sym typeface="Raleway"/>
              </a:rPr>
              <a:t>For example, a card might describe a situation in which a female employee is subjected to unwanted sexual advances from a male coworker, or a situation in which a minority employee is subjected to racist comments from a supervisor.</a:t>
            </a:r>
            <a:endParaRPr b="1" sz="1500">
              <a:solidFill>
                <a:schemeClr val="dk1"/>
              </a:solidFill>
              <a:latin typeface="Raleway"/>
              <a:ea typeface="Raleway"/>
              <a:cs typeface="Raleway"/>
              <a:sym typeface="Raleway"/>
            </a:endParaRPr>
          </a:p>
        </p:txBody>
      </p:sp>
      <p:pic>
        <p:nvPicPr>
          <p:cNvPr id="1119" name="Google Shape;1119;g2523351e7b7_32_11"/>
          <p:cNvPicPr preferRelativeResize="0"/>
          <p:nvPr/>
        </p:nvPicPr>
        <p:blipFill rotWithShape="1">
          <a:blip r:embed="rId4">
            <a:alphaModFix/>
          </a:blip>
          <a:srcRect b="0" l="0" r="16443" t="0"/>
          <a:stretch/>
        </p:blipFill>
        <p:spPr>
          <a:xfrm>
            <a:off x="6572250" y="1097088"/>
            <a:ext cx="2571750" cy="1273500"/>
          </a:xfrm>
          <a:prstGeom prst="rect">
            <a:avLst/>
          </a:prstGeom>
          <a:noFill/>
          <a:ln>
            <a:noFill/>
          </a:ln>
        </p:spPr>
      </p:pic>
      <p:sp>
        <p:nvSpPr>
          <p:cNvPr id="1120" name="Google Shape;1120;g2523351e7b7_32_11"/>
          <p:cNvSpPr txBox="1"/>
          <p:nvPr/>
        </p:nvSpPr>
        <p:spPr>
          <a:xfrm>
            <a:off x="865375" y="1533650"/>
            <a:ext cx="2285700" cy="585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lv-LV" sz="2600">
                <a:solidFill>
                  <a:srgbClr val="6689BA"/>
                </a:solidFill>
                <a:latin typeface="Raleway"/>
                <a:ea typeface="Raleway"/>
                <a:cs typeface="Raleway"/>
                <a:sym typeface="Raleway"/>
              </a:rPr>
              <a:t>Preparing</a:t>
            </a:r>
            <a:endParaRPr b="1" sz="2600">
              <a:solidFill>
                <a:srgbClr val="6689BA"/>
              </a:solidFill>
            </a:endParaRPr>
          </a:p>
        </p:txBody>
      </p:sp>
      <p:pic>
        <p:nvPicPr>
          <p:cNvPr id="1121" name="Google Shape;1121;g2523351e7b7_32_11"/>
          <p:cNvPicPr preferRelativeResize="0"/>
          <p:nvPr/>
        </p:nvPicPr>
        <p:blipFill rotWithShape="1">
          <a:blip r:embed="rId4">
            <a:alphaModFix/>
          </a:blip>
          <a:srcRect b="0" l="0" r="16443" t="0"/>
          <a:stretch/>
        </p:blipFill>
        <p:spPr>
          <a:xfrm>
            <a:off x="6572250" y="1097088"/>
            <a:ext cx="2571750" cy="1273500"/>
          </a:xfrm>
          <a:prstGeom prst="rect">
            <a:avLst/>
          </a:prstGeom>
          <a:noFill/>
          <a:ln>
            <a:noFill/>
          </a:ln>
        </p:spPr>
      </p:pic>
      <p:pic>
        <p:nvPicPr>
          <p:cNvPr id="1122" name="Google Shape;1122;g2523351e7b7_32_11"/>
          <p:cNvPicPr preferRelativeResize="0"/>
          <p:nvPr/>
        </p:nvPicPr>
        <p:blipFill rotWithShape="1">
          <a:blip r:embed="rId5">
            <a:alphaModFix/>
          </a:blip>
          <a:srcRect b="0" l="59" r="59" t="0"/>
          <a:stretch/>
        </p:blipFill>
        <p:spPr>
          <a:xfrm>
            <a:off x="6904438" y="1891770"/>
            <a:ext cx="1263900" cy="189450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1123" name="Google Shape;1123;g2523351e7b7_32_11"/>
          <p:cNvPicPr preferRelativeResize="0"/>
          <p:nvPr/>
        </p:nvPicPr>
        <p:blipFill rotWithShape="1">
          <a:blip r:embed="rId5">
            <a:alphaModFix/>
          </a:blip>
          <a:srcRect b="0" l="59" r="59" t="0"/>
          <a:stretch/>
        </p:blipFill>
        <p:spPr>
          <a:xfrm>
            <a:off x="5949038" y="2368120"/>
            <a:ext cx="1263900" cy="189450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1124" name="Google Shape;1124;g2523351e7b7_32_11"/>
          <p:cNvPicPr preferRelativeResize="0"/>
          <p:nvPr/>
        </p:nvPicPr>
        <p:blipFill rotWithShape="1">
          <a:blip r:embed="rId5">
            <a:alphaModFix/>
          </a:blip>
          <a:srcRect b="0" l="59" r="59" t="0"/>
          <a:stretch/>
        </p:blipFill>
        <p:spPr>
          <a:xfrm>
            <a:off x="6404713" y="2617995"/>
            <a:ext cx="1263900" cy="1894500"/>
          </a:xfrm>
          <a:prstGeom prst="roundRect">
            <a:avLst>
              <a:gd fmla="val 8322" name="adj"/>
            </a:avLst>
          </a:prstGeom>
          <a:noFill/>
          <a:ln>
            <a:noFill/>
          </a:ln>
          <a:effectLst>
            <a:outerShdw blurRad="271463" rotWithShape="0" algn="bl" dir="4380000" dist="57150">
              <a:srgbClr val="000000">
                <a:alpha val="33330"/>
              </a:srgbClr>
            </a:outerShdw>
          </a:effectLst>
        </p:spPr>
      </p:pic>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28" name="Shape 1128"/>
        <p:cNvGrpSpPr/>
        <p:nvPr/>
      </p:nvGrpSpPr>
      <p:grpSpPr>
        <a:xfrm>
          <a:off x="0" y="0"/>
          <a:ext cx="0" cy="0"/>
          <a:chOff x="0" y="0"/>
          <a:chExt cx="0" cy="0"/>
        </a:xfrm>
      </p:grpSpPr>
      <p:pic>
        <p:nvPicPr>
          <p:cNvPr id="1129" name="Google Shape;1129;g2523351e7b7_32_23"/>
          <p:cNvPicPr preferRelativeResize="0"/>
          <p:nvPr/>
        </p:nvPicPr>
        <p:blipFill rotWithShape="1">
          <a:blip r:embed="rId3">
            <a:alphaModFix/>
          </a:blip>
          <a:srcRect b="0" l="0" r="0" t="0"/>
          <a:stretch/>
        </p:blipFill>
        <p:spPr>
          <a:xfrm>
            <a:off x="0" y="0"/>
            <a:ext cx="9144001" cy="1371250"/>
          </a:xfrm>
          <a:prstGeom prst="rect">
            <a:avLst/>
          </a:prstGeom>
          <a:noFill/>
          <a:ln>
            <a:noFill/>
          </a:ln>
        </p:spPr>
      </p:pic>
      <p:sp>
        <p:nvSpPr>
          <p:cNvPr id="1130" name="Google Shape;1130;g2523351e7b7_32_23"/>
          <p:cNvSpPr txBox="1"/>
          <p:nvPr/>
        </p:nvSpPr>
        <p:spPr>
          <a:xfrm>
            <a:off x="489175" y="274275"/>
            <a:ext cx="8603400" cy="8229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None/>
            </a:pPr>
            <a:r>
              <a:rPr b="1" lang="lv-LV" sz="2200">
                <a:solidFill>
                  <a:srgbClr val="2B3E85"/>
                </a:solidFill>
                <a:latin typeface="Raleway"/>
                <a:ea typeface="Raleway"/>
                <a:cs typeface="Raleway"/>
                <a:sym typeface="Raleway"/>
              </a:rPr>
              <a:t>4</a:t>
            </a:r>
            <a:r>
              <a:rPr b="1" i="0" lang="lv-LV" sz="2200" u="none" cap="none" strike="noStrike">
                <a:solidFill>
                  <a:srgbClr val="2B3E85"/>
                </a:solidFill>
                <a:latin typeface="Raleway"/>
                <a:ea typeface="Raleway"/>
                <a:cs typeface="Raleway"/>
                <a:sym typeface="Raleway"/>
              </a:rPr>
              <a:t>. </a:t>
            </a:r>
            <a:r>
              <a:rPr b="1" i="0" lang="lv-LV" sz="1900" u="none" cap="none" strike="noStrike">
                <a:solidFill>
                  <a:srgbClr val="2B3E85"/>
                </a:solidFill>
                <a:latin typeface="Raleway"/>
                <a:ea typeface="Raleway"/>
                <a:cs typeface="Raleway"/>
                <a:sym typeface="Raleway"/>
              </a:rPr>
              <a:t>Module</a:t>
            </a:r>
            <a:br>
              <a:rPr b="1" lang="lv-LV" sz="2500">
                <a:solidFill>
                  <a:srgbClr val="FFFFFF"/>
                </a:solidFill>
                <a:latin typeface="Raleway"/>
                <a:ea typeface="Raleway"/>
                <a:cs typeface="Raleway"/>
                <a:sym typeface="Raleway"/>
              </a:rPr>
            </a:br>
            <a:r>
              <a:rPr b="1" lang="lv-LV" sz="2500">
                <a:solidFill>
                  <a:srgbClr val="FFFFFF"/>
                </a:solidFill>
                <a:latin typeface="Raleway"/>
                <a:ea typeface="Raleway"/>
                <a:cs typeface="Raleway"/>
                <a:sym typeface="Raleway"/>
              </a:rPr>
              <a:t>    </a:t>
            </a:r>
            <a:r>
              <a:rPr b="1" lang="lv-LV" sz="2000">
                <a:solidFill>
                  <a:srgbClr val="FFFFFF"/>
                </a:solidFill>
                <a:latin typeface="Raleway"/>
                <a:ea typeface="Raleway"/>
                <a:cs typeface="Raleway"/>
                <a:sym typeface="Raleway"/>
              </a:rPr>
              <a:t>Gender considerations and intercultural management </a:t>
            </a:r>
            <a:endParaRPr b="1" sz="2000">
              <a:solidFill>
                <a:srgbClr val="FFFFFF"/>
              </a:solidFill>
              <a:latin typeface="Raleway"/>
              <a:ea typeface="Raleway"/>
              <a:cs typeface="Raleway"/>
              <a:sym typeface="Raleway"/>
            </a:endParaRPr>
          </a:p>
          <a:p>
            <a:pPr indent="0" lvl="0" marL="0" marR="0" rtl="0" algn="l">
              <a:lnSpc>
                <a:spcPct val="85000"/>
              </a:lnSpc>
              <a:spcBef>
                <a:spcPts val="0"/>
              </a:spcBef>
              <a:spcAft>
                <a:spcPts val="0"/>
              </a:spcAft>
              <a:buNone/>
            </a:pPr>
            <a:r>
              <a:rPr b="1" lang="lv-LV" sz="2000">
                <a:solidFill>
                  <a:srgbClr val="FFFFFF"/>
                </a:solidFill>
                <a:latin typeface="Raleway"/>
                <a:ea typeface="Raleway"/>
                <a:cs typeface="Raleway"/>
                <a:sym typeface="Raleway"/>
              </a:rPr>
              <a:t>     in understanding occupational violence</a:t>
            </a:r>
            <a:endParaRPr b="1" sz="2000">
              <a:solidFill>
                <a:srgbClr val="FFFFFF"/>
              </a:solidFill>
              <a:latin typeface="Raleway"/>
              <a:ea typeface="Raleway"/>
              <a:cs typeface="Raleway"/>
              <a:sym typeface="Raleway"/>
            </a:endParaRPr>
          </a:p>
          <a:p>
            <a:pPr indent="0" lvl="0" marL="0" marR="0" rtl="0" algn="l">
              <a:lnSpc>
                <a:spcPct val="85000"/>
              </a:lnSpc>
              <a:spcBef>
                <a:spcPts val="0"/>
              </a:spcBef>
              <a:spcAft>
                <a:spcPts val="0"/>
              </a:spcAft>
              <a:buNone/>
            </a:pPr>
            <a:r>
              <a:t/>
            </a:r>
            <a:endParaRPr b="1" sz="1800">
              <a:solidFill>
                <a:srgbClr val="FFFFFF"/>
              </a:solidFill>
              <a:latin typeface="Raleway"/>
              <a:ea typeface="Raleway"/>
              <a:cs typeface="Raleway"/>
              <a:sym typeface="Raleway"/>
            </a:endParaRPr>
          </a:p>
          <a:p>
            <a:pPr indent="0" lvl="0" marL="0" marR="0" rtl="0" algn="l">
              <a:lnSpc>
                <a:spcPct val="85000"/>
              </a:lnSpc>
              <a:spcBef>
                <a:spcPts val="0"/>
              </a:spcBef>
              <a:spcAft>
                <a:spcPts val="0"/>
              </a:spcAft>
              <a:buNone/>
            </a:pPr>
            <a:r>
              <a:t/>
            </a:r>
            <a:endParaRPr b="1" sz="2500">
              <a:solidFill>
                <a:srgbClr val="FFFFFF"/>
              </a:solidFill>
              <a:latin typeface="Raleway"/>
              <a:ea typeface="Raleway"/>
              <a:cs typeface="Raleway"/>
              <a:sym typeface="Raleway"/>
            </a:endParaRPr>
          </a:p>
        </p:txBody>
      </p:sp>
      <p:sp>
        <p:nvSpPr>
          <p:cNvPr id="1131" name="Google Shape;1131;g2523351e7b7_32_23"/>
          <p:cNvSpPr txBox="1"/>
          <p:nvPr/>
        </p:nvSpPr>
        <p:spPr>
          <a:xfrm>
            <a:off x="742175" y="2032375"/>
            <a:ext cx="4169700" cy="2539800"/>
          </a:xfrm>
          <a:prstGeom prst="rect">
            <a:avLst/>
          </a:prstGeom>
          <a:noFill/>
          <a:ln>
            <a:noFill/>
          </a:ln>
        </p:spPr>
        <p:txBody>
          <a:bodyPr anchorCtr="0" anchor="t" bIns="91425" lIns="91425" spcFirstLastPara="1" rIns="91425" wrap="square" tIns="91425">
            <a:spAutoFit/>
          </a:bodyPr>
          <a:lstStyle/>
          <a:p>
            <a:pPr indent="0" lvl="0" marL="133350" rtl="0" algn="l">
              <a:lnSpc>
                <a:spcPct val="115000"/>
              </a:lnSpc>
              <a:spcBef>
                <a:spcPts val="0"/>
              </a:spcBef>
              <a:spcAft>
                <a:spcPts val="0"/>
              </a:spcAft>
              <a:buSzPts val="1500"/>
              <a:buNone/>
            </a:pPr>
            <a:r>
              <a:rPr b="1" lang="lv-LV" sz="1500">
                <a:solidFill>
                  <a:schemeClr val="dk1"/>
                </a:solidFill>
                <a:latin typeface="Raleway"/>
                <a:ea typeface="Raleway"/>
                <a:cs typeface="Raleway"/>
                <a:sym typeface="Raleway"/>
              </a:rPr>
              <a:t>Divide the players into small groups </a:t>
            </a:r>
            <a:endParaRPr b="1" sz="1500">
              <a:solidFill>
                <a:schemeClr val="dk1"/>
              </a:solidFill>
              <a:latin typeface="Raleway"/>
              <a:ea typeface="Raleway"/>
              <a:cs typeface="Raleway"/>
              <a:sym typeface="Raleway"/>
            </a:endParaRPr>
          </a:p>
          <a:p>
            <a:pPr indent="0" lvl="0" marL="133350" rtl="0" algn="l">
              <a:lnSpc>
                <a:spcPct val="115000"/>
              </a:lnSpc>
              <a:spcBef>
                <a:spcPts val="0"/>
              </a:spcBef>
              <a:spcAft>
                <a:spcPts val="0"/>
              </a:spcAft>
              <a:buSzPts val="1500"/>
              <a:buNone/>
            </a:pPr>
            <a:r>
              <a:rPr b="1" lang="lv-LV" sz="1500">
                <a:solidFill>
                  <a:schemeClr val="dk1"/>
                </a:solidFill>
                <a:latin typeface="Raleway"/>
                <a:ea typeface="Raleway"/>
                <a:cs typeface="Raleway"/>
                <a:sym typeface="Raleway"/>
              </a:rPr>
              <a:t>of 3-4 people,</a:t>
            </a:r>
            <a:r>
              <a:rPr lang="lv-LV" sz="1500">
                <a:solidFill>
                  <a:schemeClr val="dk1"/>
                </a:solidFill>
                <a:latin typeface="Raleway"/>
                <a:ea typeface="Raleway"/>
                <a:cs typeface="Raleway"/>
                <a:sym typeface="Raleway"/>
              </a:rPr>
              <a:t> and distribute the problem situation cards evenly among them. </a:t>
            </a:r>
            <a:br>
              <a:rPr lang="lv-LV" sz="1500">
                <a:solidFill>
                  <a:schemeClr val="dk1"/>
                </a:solidFill>
                <a:latin typeface="Raleway"/>
                <a:ea typeface="Raleway"/>
                <a:cs typeface="Raleway"/>
                <a:sym typeface="Raleway"/>
              </a:rPr>
            </a:br>
            <a:endParaRPr sz="1500">
              <a:solidFill>
                <a:schemeClr val="dk1"/>
              </a:solidFill>
              <a:latin typeface="Raleway"/>
              <a:ea typeface="Raleway"/>
              <a:cs typeface="Raleway"/>
              <a:sym typeface="Raleway"/>
            </a:endParaRPr>
          </a:p>
          <a:p>
            <a:pPr indent="0" lvl="0" marL="133350" rtl="0" algn="l">
              <a:lnSpc>
                <a:spcPct val="115000"/>
              </a:lnSpc>
              <a:spcBef>
                <a:spcPts val="0"/>
              </a:spcBef>
              <a:spcAft>
                <a:spcPts val="0"/>
              </a:spcAft>
              <a:buClr>
                <a:schemeClr val="dk1"/>
              </a:buClr>
              <a:buSzPts val="1500"/>
              <a:buFont typeface="Arial"/>
              <a:buNone/>
            </a:pPr>
            <a:r>
              <a:rPr lang="lv-LV" sz="1500">
                <a:solidFill>
                  <a:schemeClr val="dk1"/>
                </a:solidFill>
                <a:latin typeface="Raleway"/>
                <a:ea typeface="Raleway"/>
                <a:cs typeface="Raleway"/>
                <a:sym typeface="Raleway"/>
              </a:rPr>
              <a:t>Instruct the players to read their cards and </a:t>
            </a:r>
            <a:r>
              <a:rPr b="1" lang="lv-LV" sz="1500">
                <a:solidFill>
                  <a:schemeClr val="dk1"/>
                </a:solidFill>
                <a:latin typeface="Raleway"/>
                <a:ea typeface="Raleway"/>
                <a:cs typeface="Raleway"/>
                <a:sym typeface="Raleway"/>
              </a:rPr>
              <a:t>discuss the scenario </a:t>
            </a:r>
            <a:r>
              <a:rPr lang="lv-LV" sz="1500">
                <a:solidFill>
                  <a:schemeClr val="dk1"/>
                </a:solidFill>
                <a:latin typeface="Raleway"/>
                <a:ea typeface="Raleway"/>
                <a:cs typeface="Raleway"/>
                <a:sym typeface="Raleway"/>
              </a:rPr>
              <a:t>described on the card with their group, paying particular attention to any gender or cultural considerations that may be involved.</a:t>
            </a:r>
            <a:endParaRPr b="1" sz="1500">
              <a:solidFill>
                <a:schemeClr val="dk1"/>
              </a:solidFill>
              <a:latin typeface="Raleway"/>
              <a:ea typeface="Raleway"/>
              <a:cs typeface="Raleway"/>
              <a:sym typeface="Raleway"/>
            </a:endParaRPr>
          </a:p>
        </p:txBody>
      </p:sp>
      <p:pic>
        <p:nvPicPr>
          <p:cNvPr id="1132" name="Google Shape;1132;g2523351e7b7_32_23"/>
          <p:cNvPicPr preferRelativeResize="0"/>
          <p:nvPr/>
        </p:nvPicPr>
        <p:blipFill rotWithShape="1">
          <a:blip r:embed="rId4">
            <a:alphaModFix/>
          </a:blip>
          <a:srcRect b="0" l="0" r="16443" t="0"/>
          <a:stretch/>
        </p:blipFill>
        <p:spPr>
          <a:xfrm>
            <a:off x="6572250" y="944688"/>
            <a:ext cx="2571750" cy="1273500"/>
          </a:xfrm>
          <a:prstGeom prst="rect">
            <a:avLst/>
          </a:prstGeom>
          <a:noFill/>
          <a:ln>
            <a:noFill/>
          </a:ln>
        </p:spPr>
      </p:pic>
      <p:sp>
        <p:nvSpPr>
          <p:cNvPr id="1133" name="Google Shape;1133;g2523351e7b7_32_23"/>
          <p:cNvSpPr txBox="1"/>
          <p:nvPr/>
        </p:nvSpPr>
        <p:spPr>
          <a:xfrm>
            <a:off x="865375" y="1533650"/>
            <a:ext cx="2285700" cy="585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lv-LV" sz="2600">
                <a:solidFill>
                  <a:srgbClr val="6689BA"/>
                </a:solidFill>
                <a:latin typeface="Raleway"/>
                <a:ea typeface="Raleway"/>
                <a:cs typeface="Raleway"/>
                <a:sym typeface="Raleway"/>
              </a:rPr>
              <a:t>Playing</a:t>
            </a:r>
            <a:endParaRPr b="1" sz="2600">
              <a:solidFill>
                <a:srgbClr val="6689BA"/>
              </a:solidFill>
            </a:endParaRPr>
          </a:p>
        </p:txBody>
      </p:sp>
      <p:pic>
        <p:nvPicPr>
          <p:cNvPr id="1134" name="Google Shape;1134;g2523351e7b7_32_23"/>
          <p:cNvPicPr preferRelativeResize="0"/>
          <p:nvPr/>
        </p:nvPicPr>
        <p:blipFill rotWithShape="1">
          <a:blip r:embed="rId4">
            <a:alphaModFix/>
          </a:blip>
          <a:srcRect b="0" l="0" r="16443" t="0"/>
          <a:stretch/>
        </p:blipFill>
        <p:spPr>
          <a:xfrm>
            <a:off x="6572250" y="944688"/>
            <a:ext cx="2571750" cy="1273500"/>
          </a:xfrm>
          <a:prstGeom prst="rect">
            <a:avLst/>
          </a:prstGeom>
          <a:noFill/>
          <a:ln>
            <a:noFill/>
          </a:ln>
        </p:spPr>
      </p:pic>
      <p:pic>
        <p:nvPicPr>
          <p:cNvPr id="1135" name="Google Shape;1135;g2523351e7b7_32_23"/>
          <p:cNvPicPr preferRelativeResize="0"/>
          <p:nvPr/>
        </p:nvPicPr>
        <p:blipFill rotWithShape="1">
          <a:blip r:embed="rId5">
            <a:alphaModFix/>
          </a:blip>
          <a:srcRect b="0" l="59" r="59" t="0"/>
          <a:stretch/>
        </p:blipFill>
        <p:spPr>
          <a:xfrm>
            <a:off x="6843488" y="1891770"/>
            <a:ext cx="1263900" cy="189450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1136" name="Google Shape;1136;g2523351e7b7_32_23"/>
          <p:cNvPicPr preferRelativeResize="0"/>
          <p:nvPr/>
        </p:nvPicPr>
        <p:blipFill rotWithShape="1">
          <a:blip r:embed="rId5">
            <a:alphaModFix/>
          </a:blip>
          <a:srcRect b="0" l="59" r="59" t="0"/>
          <a:stretch/>
        </p:blipFill>
        <p:spPr>
          <a:xfrm>
            <a:off x="5721763" y="2355020"/>
            <a:ext cx="1263900" cy="189450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1137" name="Google Shape;1137;g2523351e7b7_32_23"/>
          <p:cNvPicPr preferRelativeResize="0"/>
          <p:nvPr/>
        </p:nvPicPr>
        <p:blipFill rotWithShape="1">
          <a:blip r:embed="rId5">
            <a:alphaModFix/>
          </a:blip>
          <a:srcRect b="0" l="59" r="59" t="0"/>
          <a:stretch/>
        </p:blipFill>
        <p:spPr>
          <a:xfrm>
            <a:off x="6343763" y="2617995"/>
            <a:ext cx="1263900" cy="1894500"/>
          </a:xfrm>
          <a:prstGeom prst="roundRect">
            <a:avLst>
              <a:gd fmla="val 8322" name="adj"/>
            </a:avLst>
          </a:prstGeom>
          <a:noFill/>
          <a:ln>
            <a:noFill/>
          </a:ln>
          <a:effectLst>
            <a:outerShdw blurRad="271463" rotWithShape="0" algn="bl" dir="4380000" dist="57150">
              <a:srgbClr val="000000">
                <a:alpha val="33330"/>
              </a:srgbClr>
            </a:outerShdw>
          </a:effectLst>
        </p:spPr>
      </p:pic>
      <p:grpSp>
        <p:nvGrpSpPr>
          <p:cNvPr id="1138" name="Google Shape;1138;g2523351e7b7_32_23"/>
          <p:cNvGrpSpPr/>
          <p:nvPr/>
        </p:nvGrpSpPr>
        <p:grpSpPr>
          <a:xfrm>
            <a:off x="575001" y="3214763"/>
            <a:ext cx="290375" cy="321600"/>
            <a:chOff x="534501" y="3018201"/>
            <a:chExt cx="290375" cy="321600"/>
          </a:xfrm>
        </p:grpSpPr>
        <p:sp>
          <p:nvSpPr>
            <p:cNvPr id="1139" name="Google Shape;1139;g2523351e7b7_32_23"/>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0" name="Google Shape;1140;g2523351e7b7_32_23"/>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44" name="Shape 1144"/>
        <p:cNvGrpSpPr/>
        <p:nvPr/>
      </p:nvGrpSpPr>
      <p:grpSpPr>
        <a:xfrm>
          <a:off x="0" y="0"/>
          <a:ext cx="0" cy="0"/>
          <a:chOff x="0" y="0"/>
          <a:chExt cx="0" cy="0"/>
        </a:xfrm>
      </p:grpSpPr>
      <p:pic>
        <p:nvPicPr>
          <p:cNvPr id="1145" name="Google Shape;1145;g2523351e7b7_32_38"/>
          <p:cNvPicPr preferRelativeResize="0"/>
          <p:nvPr/>
        </p:nvPicPr>
        <p:blipFill rotWithShape="1">
          <a:blip r:embed="rId3">
            <a:alphaModFix/>
          </a:blip>
          <a:srcRect b="0" l="0" r="0" t="0"/>
          <a:stretch/>
        </p:blipFill>
        <p:spPr>
          <a:xfrm>
            <a:off x="0" y="-3850"/>
            <a:ext cx="9144001" cy="1222700"/>
          </a:xfrm>
          <a:prstGeom prst="rect">
            <a:avLst/>
          </a:prstGeom>
          <a:noFill/>
          <a:ln>
            <a:noFill/>
          </a:ln>
        </p:spPr>
      </p:pic>
      <p:sp>
        <p:nvSpPr>
          <p:cNvPr id="1146" name="Google Shape;1146;g2523351e7b7_32_38"/>
          <p:cNvSpPr txBox="1"/>
          <p:nvPr/>
        </p:nvSpPr>
        <p:spPr>
          <a:xfrm>
            <a:off x="489175" y="121875"/>
            <a:ext cx="8603400" cy="8229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None/>
            </a:pPr>
            <a:r>
              <a:rPr b="1" lang="lv-LV" sz="2200">
                <a:solidFill>
                  <a:srgbClr val="2B3E85"/>
                </a:solidFill>
                <a:latin typeface="Raleway"/>
                <a:ea typeface="Raleway"/>
                <a:cs typeface="Raleway"/>
                <a:sym typeface="Raleway"/>
              </a:rPr>
              <a:t>4</a:t>
            </a:r>
            <a:r>
              <a:rPr b="1" i="0" lang="lv-LV" sz="2200" u="none" cap="none" strike="noStrike">
                <a:solidFill>
                  <a:srgbClr val="2B3E85"/>
                </a:solidFill>
                <a:latin typeface="Raleway"/>
                <a:ea typeface="Raleway"/>
                <a:cs typeface="Raleway"/>
                <a:sym typeface="Raleway"/>
              </a:rPr>
              <a:t>. </a:t>
            </a:r>
            <a:r>
              <a:rPr b="1" i="0" lang="lv-LV" sz="1900" u="none" cap="none" strike="noStrike">
                <a:solidFill>
                  <a:srgbClr val="2B3E85"/>
                </a:solidFill>
                <a:latin typeface="Raleway"/>
                <a:ea typeface="Raleway"/>
                <a:cs typeface="Raleway"/>
                <a:sym typeface="Raleway"/>
              </a:rPr>
              <a:t>Module</a:t>
            </a:r>
            <a:br>
              <a:rPr b="1" lang="lv-LV" sz="2500">
                <a:solidFill>
                  <a:srgbClr val="FFFFFF"/>
                </a:solidFill>
                <a:latin typeface="Raleway"/>
                <a:ea typeface="Raleway"/>
                <a:cs typeface="Raleway"/>
                <a:sym typeface="Raleway"/>
              </a:rPr>
            </a:br>
            <a:r>
              <a:rPr b="1" lang="lv-LV" sz="2500">
                <a:solidFill>
                  <a:srgbClr val="FFFFFF"/>
                </a:solidFill>
                <a:latin typeface="Raleway"/>
                <a:ea typeface="Raleway"/>
                <a:cs typeface="Raleway"/>
                <a:sym typeface="Raleway"/>
              </a:rPr>
              <a:t>    </a:t>
            </a:r>
            <a:r>
              <a:rPr b="1" lang="lv-LV" sz="2000">
                <a:solidFill>
                  <a:srgbClr val="FFFFFF"/>
                </a:solidFill>
                <a:latin typeface="Raleway"/>
                <a:ea typeface="Raleway"/>
                <a:cs typeface="Raleway"/>
                <a:sym typeface="Raleway"/>
              </a:rPr>
              <a:t>Gender considerations and intercultural management </a:t>
            </a:r>
            <a:endParaRPr b="1" sz="2000">
              <a:solidFill>
                <a:srgbClr val="FFFFFF"/>
              </a:solidFill>
              <a:latin typeface="Raleway"/>
              <a:ea typeface="Raleway"/>
              <a:cs typeface="Raleway"/>
              <a:sym typeface="Raleway"/>
            </a:endParaRPr>
          </a:p>
          <a:p>
            <a:pPr indent="0" lvl="0" marL="0" marR="0" rtl="0" algn="l">
              <a:lnSpc>
                <a:spcPct val="85000"/>
              </a:lnSpc>
              <a:spcBef>
                <a:spcPts val="0"/>
              </a:spcBef>
              <a:spcAft>
                <a:spcPts val="0"/>
              </a:spcAft>
              <a:buNone/>
            </a:pPr>
            <a:r>
              <a:rPr b="1" lang="lv-LV" sz="2000">
                <a:solidFill>
                  <a:srgbClr val="FFFFFF"/>
                </a:solidFill>
                <a:latin typeface="Raleway"/>
                <a:ea typeface="Raleway"/>
                <a:cs typeface="Raleway"/>
                <a:sym typeface="Raleway"/>
              </a:rPr>
              <a:t>     in understanding occupational violence</a:t>
            </a:r>
            <a:endParaRPr b="1" sz="2000">
              <a:solidFill>
                <a:srgbClr val="FFFFFF"/>
              </a:solidFill>
              <a:latin typeface="Raleway"/>
              <a:ea typeface="Raleway"/>
              <a:cs typeface="Raleway"/>
              <a:sym typeface="Raleway"/>
            </a:endParaRPr>
          </a:p>
          <a:p>
            <a:pPr indent="0" lvl="0" marL="0" marR="0" rtl="0" algn="l">
              <a:lnSpc>
                <a:spcPct val="85000"/>
              </a:lnSpc>
              <a:spcBef>
                <a:spcPts val="0"/>
              </a:spcBef>
              <a:spcAft>
                <a:spcPts val="0"/>
              </a:spcAft>
              <a:buNone/>
            </a:pPr>
            <a:r>
              <a:t/>
            </a:r>
            <a:endParaRPr b="1" sz="1800">
              <a:solidFill>
                <a:srgbClr val="FFFFFF"/>
              </a:solidFill>
              <a:latin typeface="Raleway"/>
              <a:ea typeface="Raleway"/>
              <a:cs typeface="Raleway"/>
              <a:sym typeface="Raleway"/>
            </a:endParaRPr>
          </a:p>
          <a:p>
            <a:pPr indent="0" lvl="0" marL="0" marR="0" rtl="0" algn="l">
              <a:lnSpc>
                <a:spcPct val="85000"/>
              </a:lnSpc>
              <a:spcBef>
                <a:spcPts val="0"/>
              </a:spcBef>
              <a:spcAft>
                <a:spcPts val="0"/>
              </a:spcAft>
              <a:buNone/>
            </a:pPr>
            <a:r>
              <a:t/>
            </a:r>
            <a:endParaRPr b="1" sz="2500">
              <a:solidFill>
                <a:srgbClr val="FFFFFF"/>
              </a:solidFill>
              <a:latin typeface="Raleway"/>
              <a:ea typeface="Raleway"/>
              <a:cs typeface="Raleway"/>
              <a:sym typeface="Raleway"/>
            </a:endParaRPr>
          </a:p>
        </p:txBody>
      </p:sp>
      <p:sp>
        <p:nvSpPr>
          <p:cNvPr id="1147" name="Google Shape;1147;g2523351e7b7_32_38"/>
          <p:cNvSpPr txBox="1"/>
          <p:nvPr/>
        </p:nvSpPr>
        <p:spPr>
          <a:xfrm>
            <a:off x="742175" y="1807200"/>
            <a:ext cx="4681500" cy="3336300"/>
          </a:xfrm>
          <a:prstGeom prst="rect">
            <a:avLst/>
          </a:prstGeom>
          <a:noFill/>
          <a:ln>
            <a:noFill/>
          </a:ln>
        </p:spPr>
        <p:txBody>
          <a:bodyPr anchorCtr="0" anchor="t" bIns="91425" lIns="91425" spcFirstLastPara="1" rIns="91425" wrap="square" tIns="91425">
            <a:spAutoFit/>
          </a:bodyPr>
          <a:lstStyle/>
          <a:p>
            <a:pPr indent="0" lvl="0" marL="133350" rtl="0" algn="l">
              <a:lnSpc>
                <a:spcPct val="115000"/>
              </a:lnSpc>
              <a:spcBef>
                <a:spcPts val="0"/>
              </a:spcBef>
              <a:spcAft>
                <a:spcPts val="0"/>
              </a:spcAft>
              <a:buSzPts val="1500"/>
              <a:buNone/>
            </a:pPr>
            <a:r>
              <a:rPr lang="lv-LV" sz="1500">
                <a:solidFill>
                  <a:schemeClr val="dk1"/>
                </a:solidFill>
                <a:latin typeface="Raleway"/>
                <a:ea typeface="Raleway"/>
                <a:cs typeface="Raleway"/>
                <a:sym typeface="Raleway"/>
              </a:rPr>
              <a:t>Encourage the players to use the internet and other resources </a:t>
            </a:r>
            <a:r>
              <a:rPr b="1" lang="lv-LV" sz="1500">
                <a:solidFill>
                  <a:schemeClr val="dk1"/>
                </a:solidFill>
                <a:latin typeface="Raleway"/>
                <a:ea typeface="Raleway"/>
                <a:cs typeface="Raleway"/>
                <a:sym typeface="Raleway"/>
              </a:rPr>
              <a:t>to research the topic further </a:t>
            </a:r>
            <a:r>
              <a:rPr lang="lv-LV" sz="1500">
                <a:solidFill>
                  <a:schemeClr val="dk1"/>
                </a:solidFill>
                <a:latin typeface="Raleway"/>
                <a:ea typeface="Raleway"/>
                <a:cs typeface="Raleway"/>
                <a:sym typeface="Raleway"/>
              </a:rPr>
              <a:t>and to identify strategies for addressing the problem described on their card that take into account gender and cultural considerations. </a:t>
            </a:r>
            <a:endParaRPr sz="1500">
              <a:solidFill>
                <a:schemeClr val="dk1"/>
              </a:solidFill>
              <a:latin typeface="Raleway"/>
              <a:ea typeface="Raleway"/>
              <a:cs typeface="Raleway"/>
              <a:sym typeface="Raleway"/>
            </a:endParaRPr>
          </a:p>
          <a:p>
            <a:pPr indent="0" lvl="0" marL="133350" rtl="0" algn="l">
              <a:lnSpc>
                <a:spcPct val="115000"/>
              </a:lnSpc>
              <a:spcBef>
                <a:spcPts val="0"/>
              </a:spcBef>
              <a:spcAft>
                <a:spcPts val="0"/>
              </a:spcAft>
              <a:buSzPts val="1500"/>
              <a:buNone/>
            </a:pPr>
            <a:r>
              <a:t/>
            </a:r>
            <a:endParaRPr sz="1500">
              <a:solidFill>
                <a:schemeClr val="dk1"/>
              </a:solidFill>
              <a:latin typeface="Raleway"/>
              <a:ea typeface="Raleway"/>
              <a:cs typeface="Raleway"/>
              <a:sym typeface="Raleway"/>
            </a:endParaRPr>
          </a:p>
          <a:p>
            <a:pPr indent="0" lvl="0" marL="133350" rtl="0" algn="l">
              <a:lnSpc>
                <a:spcPct val="115000"/>
              </a:lnSpc>
              <a:spcBef>
                <a:spcPts val="0"/>
              </a:spcBef>
              <a:spcAft>
                <a:spcPts val="0"/>
              </a:spcAft>
              <a:buSzPts val="1500"/>
              <a:buNone/>
            </a:pPr>
            <a:r>
              <a:rPr lang="lv-LV" sz="1500">
                <a:solidFill>
                  <a:schemeClr val="dk1"/>
                </a:solidFill>
                <a:latin typeface="Raleway"/>
                <a:ea typeface="Raleway"/>
                <a:cs typeface="Raleway"/>
                <a:sym typeface="Raleway"/>
              </a:rPr>
              <a:t>Remind them that they should try to think critically and broadly about </a:t>
            </a:r>
            <a:r>
              <a:rPr b="1" lang="lv-LV" sz="1500">
                <a:solidFill>
                  <a:schemeClr val="dk1"/>
                </a:solidFill>
                <a:latin typeface="Raleway"/>
                <a:ea typeface="Raleway"/>
                <a:cs typeface="Raleway"/>
                <a:sym typeface="Raleway"/>
              </a:rPr>
              <a:t>how gender and cultural dynamics may play a role in workplace violence</a:t>
            </a:r>
            <a:r>
              <a:rPr lang="lv-LV" sz="1500">
                <a:solidFill>
                  <a:schemeClr val="dk1"/>
                </a:solidFill>
                <a:latin typeface="Raleway"/>
                <a:ea typeface="Raleway"/>
                <a:cs typeface="Raleway"/>
                <a:sym typeface="Raleway"/>
              </a:rPr>
              <a:t>, and how to address those dynamics </a:t>
            </a:r>
            <a:endParaRPr sz="1500">
              <a:solidFill>
                <a:schemeClr val="dk1"/>
              </a:solidFill>
              <a:latin typeface="Raleway"/>
              <a:ea typeface="Raleway"/>
              <a:cs typeface="Raleway"/>
              <a:sym typeface="Raleway"/>
            </a:endParaRPr>
          </a:p>
          <a:p>
            <a:pPr indent="0" lvl="0" marL="133350" rtl="0" algn="l">
              <a:lnSpc>
                <a:spcPct val="115000"/>
              </a:lnSpc>
              <a:spcBef>
                <a:spcPts val="0"/>
              </a:spcBef>
              <a:spcAft>
                <a:spcPts val="0"/>
              </a:spcAft>
              <a:buSzPts val="1500"/>
              <a:buNone/>
            </a:pPr>
            <a:r>
              <a:rPr lang="lv-LV" sz="1500">
                <a:solidFill>
                  <a:schemeClr val="dk1"/>
                </a:solidFill>
                <a:latin typeface="Raleway"/>
                <a:ea typeface="Raleway"/>
                <a:cs typeface="Raleway"/>
                <a:sym typeface="Raleway"/>
              </a:rPr>
              <a:t>in a constructive way.</a:t>
            </a:r>
            <a:endParaRPr sz="1500">
              <a:solidFill>
                <a:schemeClr val="dk1"/>
              </a:solidFill>
              <a:latin typeface="Raleway"/>
              <a:ea typeface="Raleway"/>
              <a:cs typeface="Raleway"/>
              <a:sym typeface="Raleway"/>
            </a:endParaRPr>
          </a:p>
          <a:p>
            <a:pPr indent="0" lvl="0" marL="133350" rtl="0" algn="l">
              <a:lnSpc>
                <a:spcPct val="115000"/>
              </a:lnSpc>
              <a:spcBef>
                <a:spcPts val="0"/>
              </a:spcBef>
              <a:spcAft>
                <a:spcPts val="0"/>
              </a:spcAft>
              <a:buSzPts val="1500"/>
              <a:buNone/>
            </a:pPr>
            <a:r>
              <a:t/>
            </a:r>
            <a:endParaRPr b="1" sz="1500">
              <a:solidFill>
                <a:schemeClr val="dk1"/>
              </a:solidFill>
              <a:latin typeface="Raleway"/>
              <a:ea typeface="Raleway"/>
              <a:cs typeface="Raleway"/>
              <a:sym typeface="Raleway"/>
            </a:endParaRPr>
          </a:p>
        </p:txBody>
      </p:sp>
      <p:sp>
        <p:nvSpPr>
          <p:cNvPr id="1148" name="Google Shape;1148;g2523351e7b7_32_38"/>
          <p:cNvSpPr txBox="1"/>
          <p:nvPr/>
        </p:nvSpPr>
        <p:spPr>
          <a:xfrm>
            <a:off x="865375" y="1308475"/>
            <a:ext cx="2285700" cy="585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lv-LV" sz="2600">
                <a:solidFill>
                  <a:srgbClr val="6689BA"/>
                </a:solidFill>
                <a:latin typeface="Raleway"/>
                <a:ea typeface="Raleway"/>
                <a:cs typeface="Raleway"/>
                <a:sym typeface="Raleway"/>
              </a:rPr>
              <a:t>Playing</a:t>
            </a:r>
            <a:endParaRPr b="1" sz="2600">
              <a:solidFill>
                <a:srgbClr val="6689BA"/>
              </a:solidFill>
            </a:endParaRPr>
          </a:p>
        </p:txBody>
      </p:sp>
      <p:grpSp>
        <p:nvGrpSpPr>
          <p:cNvPr id="1149" name="Google Shape;1149;g2523351e7b7_32_38"/>
          <p:cNvGrpSpPr/>
          <p:nvPr/>
        </p:nvGrpSpPr>
        <p:grpSpPr>
          <a:xfrm>
            <a:off x="575001" y="3482913"/>
            <a:ext cx="290375" cy="321600"/>
            <a:chOff x="534501" y="3018201"/>
            <a:chExt cx="290375" cy="321600"/>
          </a:xfrm>
        </p:grpSpPr>
        <p:sp>
          <p:nvSpPr>
            <p:cNvPr id="1150" name="Google Shape;1150;g2523351e7b7_32_38"/>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1" name="Google Shape;1151;g2523351e7b7_32_38"/>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152" name="Google Shape;1152;g2523351e7b7_32_38"/>
          <p:cNvPicPr preferRelativeResize="0"/>
          <p:nvPr/>
        </p:nvPicPr>
        <p:blipFill rotWithShape="1">
          <a:blip r:embed="rId4">
            <a:alphaModFix/>
          </a:blip>
          <a:srcRect b="0" l="-564" r="-2073" t="0"/>
          <a:stretch/>
        </p:blipFill>
        <p:spPr>
          <a:xfrm rot="10800000">
            <a:off x="5936699" y="1367625"/>
            <a:ext cx="3399326" cy="1370450"/>
          </a:xfrm>
          <a:prstGeom prst="rect">
            <a:avLst/>
          </a:prstGeom>
          <a:noFill/>
          <a:ln>
            <a:noFill/>
          </a:ln>
        </p:spPr>
      </p:pic>
      <p:sp>
        <p:nvSpPr>
          <p:cNvPr id="1153" name="Google Shape;1153;g2523351e7b7_32_38"/>
          <p:cNvSpPr/>
          <p:nvPr/>
        </p:nvSpPr>
        <p:spPr>
          <a:xfrm rot="-1911451">
            <a:off x="7150577" y="2839333"/>
            <a:ext cx="1071979" cy="1203249"/>
          </a:xfrm>
          <a:prstGeom prst="upArrow">
            <a:avLst>
              <a:gd fmla="val 50000" name="adj1"/>
              <a:gd fmla="val 50000" name="adj2"/>
            </a:avLst>
          </a:prstGeom>
          <a:solidFill>
            <a:srgbClr val="1EAEAE">
              <a:alpha val="490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4" name="Google Shape;1154;g2523351e7b7_32_38"/>
          <p:cNvSpPr/>
          <p:nvPr/>
        </p:nvSpPr>
        <p:spPr>
          <a:xfrm rot="-1911451">
            <a:off x="7150580" y="2769361"/>
            <a:ext cx="1071979" cy="1203249"/>
          </a:xfrm>
          <a:prstGeom prst="upArrow">
            <a:avLst>
              <a:gd fmla="val 50000" name="adj1"/>
              <a:gd fmla="val 5000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58" name="Shape 1158"/>
        <p:cNvGrpSpPr/>
        <p:nvPr/>
      </p:nvGrpSpPr>
      <p:grpSpPr>
        <a:xfrm>
          <a:off x="0" y="0"/>
          <a:ext cx="0" cy="0"/>
          <a:chOff x="0" y="0"/>
          <a:chExt cx="0" cy="0"/>
        </a:xfrm>
      </p:grpSpPr>
      <p:pic>
        <p:nvPicPr>
          <p:cNvPr id="1159" name="Google Shape;1159;g2523351e7b7_32_51"/>
          <p:cNvPicPr preferRelativeResize="0"/>
          <p:nvPr/>
        </p:nvPicPr>
        <p:blipFill rotWithShape="1">
          <a:blip r:embed="rId3">
            <a:alphaModFix/>
          </a:blip>
          <a:srcRect b="0" l="0" r="0" t="0"/>
          <a:stretch/>
        </p:blipFill>
        <p:spPr>
          <a:xfrm>
            <a:off x="0" y="0"/>
            <a:ext cx="9144001" cy="1371250"/>
          </a:xfrm>
          <a:prstGeom prst="rect">
            <a:avLst/>
          </a:prstGeom>
          <a:noFill/>
          <a:ln>
            <a:noFill/>
          </a:ln>
        </p:spPr>
      </p:pic>
      <p:sp>
        <p:nvSpPr>
          <p:cNvPr id="1160" name="Google Shape;1160;g2523351e7b7_32_51"/>
          <p:cNvSpPr txBox="1"/>
          <p:nvPr/>
        </p:nvSpPr>
        <p:spPr>
          <a:xfrm>
            <a:off x="489175" y="274275"/>
            <a:ext cx="8603400" cy="8229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None/>
            </a:pPr>
            <a:r>
              <a:rPr b="1" lang="lv-LV" sz="2200">
                <a:solidFill>
                  <a:srgbClr val="2B3E85"/>
                </a:solidFill>
                <a:latin typeface="Raleway"/>
                <a:ea typeface="Raleway"/>
                <a:cs typeface="Raleway"/>
                <a:sym typeface="Raleway"/>
              </a:rPr>
              <a:t>4</a:t>
            </a:r>
            <a:r>
              <a:rPr b="1" i="0" lang="lv-LV" sz="2200" u="none" cap="none" strike="noStrike">
                <a:solidFill>
                  <a:srgbClr val="2B3E85"/>
                </a:solidFill>
                <a:latin typeface="Raleway"/>
                <a:ea typeface="Raleway"/>
                <a:cs typeface="Raleway"/>
                <a:sym typeface="Raleway"/>
              </a:rPr>
              <a:t>. </a:t>
            </a:r>
            <a:r>
              <a:rPr b="1" i="0" lang="lv-LV" sz="1900" u="none" cap="none" strike="noStrike">
                <a:solidFill>
                  <a:srgbClr val="2B3E85"/>
                </a:solidFill>
                <a:latin typeface="Raleway"/>
                <a:ea typeface="Raleway"/>
                <a:cs typeface="Raleway"/>
                <a:sym typeface="Raleway"/>
              </a:rPr>
              <a:t>Module</a:t>
            </a:r>
            <a:br>
              <a:rPr b="1" lang="lv-LV" sz="2500">
                <a:solidFill>
                  <a:srgbClr val="FFFFFF"/>
                </a:solidFill>
                <a:latin typeface="Raleway"/>
                <a:ea typeface="Raleway"/>
                <a:cs typeface="Raleway"/>
                <a:sym typeface="Raleway"/>
              </a:rPr>
            </a:br>
            <a:r>
              <a:rPr b="1" lang="lv-LV" sz="2500">
                <a:solidFill>
                  <a:srgbClr val="FFFFFF"/>
                </a:solidFill>
                <a:latin typeface="Raleway"/>
                <a:ea typeface="Raleway"/>
                <a:cs typeface="Raleway"/>
                <a:sym typeface="Raleway"/>
              </a:rPr>
              <a:t>    </a:t>
            </a:r>
            <a:r>
              <a:rPr b="1" lang="lv-LV" sz="2000">
                <a:solidFill>
                  <a:srgbClr val="FFFFFF"/>
                </a:solidFill>
                <a:latin typeface="Raleway"/>
                <a:ea typeface="Raleway"/>
                <a:cs typeface="Raleway"/>
                <a:sym typeface="Raleway"/>
              </a:rPr>
              <a:t>Gender considerations and intercultural management </a:t>
            </a:r>
            <a:endParaRPr b="1" sz="2000">
              <a:solidFill>
                <a:srgbClr val="FFFFFF"/>
              </a:solidFill>
              <a:latin typeface="Raleway"/>
              <a:ea typeface="Raleway"/>
              <a:cs typeface="Raleway"/>
              <a:sym typeface="Raleway"/>
            </a:endParaRPr>
          </a:p>
          <a:p>
            <a:pPr indent="0" lvl="0" marL="0" marR="0" rtl="0" algn="l">
              <a:lnSpc>
                <a:spcPct val="85000"/>
              </a:lnSpc>
              <a:spcBef>
                <a:spcPts val="0"/>
              </a:spcBef>
              <a:spcAft>
                <a:spcPts val="0"/>
              </a:spcAft>
              <a:buNone/>
            </a:pPr>
            <a:r>
              <a:rPr b="1" lang="lv-LV" sz="2000">
                <a:solidFill>
                  <a:srgbClr val="FFFFFF"/>
                </a:solidFill>
                <a:latin typeface="Raleway"/>
                <a:ea typeface="Raleway"/>
                <a:cs typeface="Raleway"/>
                <a:sym typeface="Raleway"/>
              </a:rPr>
              <a:t>     in understanding occupational violence</a:t>
            </a:r>
            <a:endParaRPr b="1" sz="2000">
              <a:solidFill>
                <a:srgbClr val="FFFFFF"/>
              </a:solidFill>
              <a:latin typeface="Raleway"/>
              <a:ea typeface="Raleway"/>
              <a:cs typeface="Raleway"/>
              <a:sym typeface="Raleway"/>
            </a:endParaRPr>
          </a:p>
          <a:p>
            <a:pPr indent="0" lvl="0" marL="0" marR="0" rtl="0" algn="l">
              <a:lnSpc>
                <a:spcPct val="85000"/>
              </a:lnSpc>
              <a:spcBef>
                <a:spcPts val="0"/>
              </a:spcBef>
              <a:spcAft>
                <a:spcPts val="0"/>
              </a:spcAft>
              <a:buNone/>
            </a:pPr>
            <a:r>
              <a:t/>
            </a:r>
            <a:endParaRPr b="1" sz="1800">
              <a:solidFill>
                <a:srgbClr val="FFFFFF"/>
              </a:solidFill>
              <a:latin typeface="Raleway"/>
              <a:ea typeface="Raleway"/>
              <a:cs typeface="Raleway"/>
              <a:sym typeface="Raleway"/>
            </a:endParaRPr>
          </a:p>
          <a:p>
            <a:pPr indent="0" lvl="0" marL="0" marR="0" rtl="0" algn="l">
              <a:lnSpc>
                <a:spcPct val="85000"/>
              </a:lnSpc>
              <a:spcBef>
                <a:spcPts val="0"/>
              </a:spcBef>
              <a:spcAft>
                <a:spcPts val="0"/>
              </a:spcAft>
              <a:buNone/>
            </a:pPr>
            <a:r>
              <a:t/>
            </a:r>
            <a:endParaRPr b="1" sz="2500">
              <a:solidFill>
                <a:srgbClr val="FFFFFF"/>
              </a:solidFill>
              <a:latin typeface="Raleway"/>
              <a:ea typeface="Raleway"/>
              <a:cs typeface="Raleway"/>
              <a:sym typeface="Raleway"/>
            </a:endParaRPr>
          </a:p>
        </p:txBody>
      </p:sp>
      <p:sp>
        <p:nvSpPr>
          <p:cNvPr id="1161" name="Google Shape;1161;g2523351e7b7_32_51"/>
          <p:cNvSpPr txBox="1"/>
          <p:nvPr/>
        </p:nvSpPr>
        <p:spPr>
          <a:xfrm>
            <a:off x="742175" y="2072275"/>
            <a:ext cx="4681500" cy="2539800"/>
          </a:xfrm>
          <a:prstGeom prst="rect">
            <a:avLst/>
          </a:prstGeom>
          <a:noFill/>
          <a:ln>
            <a:noFill/>
          </a:ln>
        </p:spPr>
        <p:txBody>
          <a:bodyPr anchorCtr="0" anchor="t" bIns="91425" lIns="91425" spcFirstLastPara="1" rIns="91425" wrap="square" tIns="91425">
            <a:spAutoFit/>
          </a:bodyPr>
          <a:lstStyle/>
          <a:p>
            <a:pPr indent="0" lvl="0" marL="133350" rtl="0" algn="l">
              <a:lnSpc>
                <a:spcPct val="115000"/>
              </a:lnSpc>
              <a:spcBef>
                <a:spcPts val="0"/>
              </a:spcBef>
              <a:spcAft>
                <a:spcPts val="0"/>
              </a:spcAft>
              <a:buSzPts val="1500"/>
              <a:buNone/>
            </a:pPr>
            <a:r>
              <a:rPr lang="lv-LV" sz="1500">
                <a:solidFill>
                  <a:schemeClr val="dk1"/>
                </a:solidFill>
                <a:latin typeface="Raleway"/>
                <a:ea typeface="Raleway"/>
                <a:cs typeface="Raleway"/>
                <a:sym typeface="Raleway"/>
              </a:rPr>
              <a:t>After the players have had time to discuss and research their problem situation, ask each group </a:t>
            </a:r>
            <a:r>
              <a:rPr b="1" lang="lv-LV" sz="1500">
                <a:solidFill>
                  <a:schemeClr val="dk1"/>
                </a:solidFill>
                <a:latin typeface="Raleway"/>
                <a:ea typeface="Raleway"/>
                <a:cs typeface="Raleway"/>
                <a:sym typeface="Raleway"/>
              </a:rPr>
              <a:t>to share their findings with the larger group.</a:t>
            </a:r>
            <a:endParaRPr b="1" sz="1500">
              <a:solidFill>
                <a:schemeClr val="dk1"/>
              </a:solidFill>
              <a:latin typeface="Raleway"/>
              <a:ea typeface="Raleway"/>
              <a:cs typeface="Raleway"/>
              <a:sym typeface="Raleway"/>
            </a:endParaRPr>
          </a:p>
          <a:p>
            <a:pPr indent="0" lvl="0" marL="133350" rtl="0" algn="l">
              <a:lnSpc>
                <a:spcPct val="115000"/>
              </a:lnSpc>
              <a:spcBef>
                <a:spcPts val="0"/>
              </a:spcBef>
              <a:spcAft>
                <a:spcPts val="0"/>
              </a:spcAft>
              <a:buSzPts val="1500"/>
              <a:buNone/>
            </a:pPr>
            <a:r>
              <a:t/>
            </a:r>
            <a:endParaRPr sz="1500">
              <a:solidFill>
                <a:schemeClr val="dk1"/>
              </a:solidFill>
              <a:latin typeface="Raleway"/>
              <a:ea typeface="Raleway"/>
              <a:cs typeface="Raleway"/>
              <a:sym typeface="Raleway"/>
            </a:endParaRPr>
          </a:p>
          <a:p>
            <a:pPr indent="0" lvl="0" marL="133350" rtl="0" algn="l">
              <a:lnSpc>
                <a:spcPct val="115000"/>
              </a:lnSpc>
              <a:spcBef>
                <a:spcPts val="0"/>
              </a:spcBef>
              <a:spcAft>
                <a:spcPts val="0"/>
              </a:spcAft>
              <a:buSzPts val="1500"/>
              <a:buNone/>
            </a:pPr>
            <a:r>
              <a:rPr lang="lv-LV" sz="1500">
                <a:solidFill>
                  <a:schemeClr val="dk1"/>
                </a:solidFill>
                <a:latin typeface="Raleway"/>
                <a:ea typeface="Raleway"/>
                <a:cs typeface="Raleway"/>
                <a:sym typeface="Raleway"/>
              </a:rPr>
              <a:t>Encourage the players to think critically about </a:t>
            </a:r>
            <a:r>
              <a:rPr b="1" lang="lv-LV" sz="1500">
                <a:solidFill>
                  <a:schemeClr val="dk1"/>
                </a:solidFill>
                <a:latin typeface="Raleway"/>
                <a:ea typeface="Raleway"/>
                <a:cs typeface="Raleway"/>
                <a:sym typeface="Raleway"/>
              </a:rPr>
              <a:t>how different types of workplace violence may affect different gender and cultural groups</a:t>
            </a:r>
            <a:r>
              <a:rPr lang="lv-LV" sz="1500">
                <a:solidFill>
                  <a:schemeClr val="dk1"/>
                </a:solidFill>
                <a:latin typeface="Raleway"/>
                <a:ea typeface="Raleway"/>
                <a:cs typeface="Raleway"/>
                <a:sym typeface="Raleway"/>
              </a:rPr>
              <a:t>, </a:t>
            </a:r>
            <a:br>
              <a:rPr lang="lv-LV" sz="1500">
                <a:solidFill>
                  <a:schemeClr val="dk1"/>
                </a:solidFill>
                <a:latin typeface="Raleway"/>
                <a:ea typeface="Raleway"/>
                <a:cs typeface="Raleway"/>
                <a:sym typeface="Raleway"/>
              </a:rPr>
            </a:br>
            <a:r>
              <a:rPr lang="lv-LV" sz="1500">
                <a:solidFill>
                  <a:schemeClr val="dk1"/>
                </a:solidFill>
                <a:latin typeface="Raleway"/>
                <a:ea typeface="Raleway"/>
                <a:cs typeface="Raleway"/>
                <a:sym typeface="Raleway"/>
              </a:rPr>
              <a:t>and to consider the potential consequences </a:t>
            </a:r>
            <a:br>
              <a:rPr lang="lv-LV" sz="1500">
                <a:solidFill>
                  <a:schemeClr val="dk1"/>
                </a:solidFill>
                <a:latin typeface="Raleway"/>
                <a:ea typeface="Raleway"/>
                <a:cs typeface="Raleway"/>
                <a:sym typeface="Raleway"/>
              </a:rPr>
            </a:br>
            <a:r>
              <a:rPr lang="lv-LV" sz="1500">
                <a:solidFill>
                  <a:schemeClr val="dk1"/>
                </a:solidFill>
                <a:latin typeface="Raleway"/>
                <a:ea typeface="Raleway"/>
                <a:cs typeface="Raleway"/>
                <a:sym typeface="Raleway"/>
              </a:rPr>
              <a:t>of ignoring or mishandling these considerations.</a:t>
            </a:r>
            <a:endParaRPr sz="1500">
              <a:solidFill>
                <a:schemeClr val="dk1"/>
              </a:solidFill>
              <a:latin typeface="Raleway"/>
              <a:ea typeface="Raleway"/>
              <a:cs typeface="Raleway"/>
              <a:sym typeface="Raleway"/>
            </a:endParaRPr>
          </a:p>
        </p:txBody>
      </p:sp>
      <p:sp>
        <p:nvSpPr>
          <p:cNvPr id="1162" name="Google Shape;1162;g2523351e7b7_32_51"/>
          <p:cNvSpPr txBox="1"/>
          <p:nvPr/>
        </p:nvSpPr>
        <p:spPr>
          <a:xfrm>
            <a:off x="865375" y="1573550"/>
            <a:ext cx="3376200" cy="585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lv-LV" sz="2600">
                <a:solidFill>
                  <a:srgbClr val="6689BA"/>
                </a:solidFill>
                <a:latin typeface="Raleway"/>
                <a:ea typeface="Raleway"/>
                <a:cs typeface="Raleway"/>
                <a:sym typeface="Raleway"/>
              </a:rPr>
              <a:t>Playing and closing</a:t>
            </a:r>
            <a:endParaRPr b="1" sz="2600">
              <a:solidFill>
                <a:srgbClr val="6689BA"/>
              </a:solidFill>
            </a:endParaRPr>
          </a:p>
        </p:txBody>
      </p:sp>
      <p:grpSp>
        <p:nvGrpSpPr>
          <p:cNvPr id="1163" name="Google Shape;1163;g2523351e7b7_32_51"/>
          <p:cNvGrpSpPr/>
          <p:nvPr/>
        </p:nvGrpSpPr>
        <p:grpSpPr>
          <a:xfrm>
            <a:off x="575001" y="3213288"/>
            <a:ext cx="290375" cy="321600"/>
            <a:chOff x="534501" y="3018201"/>
            <a:chExt cx="290375" cy="321600"/>
          </a:xfrm>
        </p:grpSpPr>
        <p:sp>
          <p:nvSpPr>
            <p:cNvPr id="1164" name="Google Shape;1164;g2523351e7b7_32_5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5" name="Google Shape;1165;g2523351e7b7_32_5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66" name="Google Shape;1166;g2523351e7b7_32_51"/>
          <p:cNvSpPr/>
          <p:nvPr/>
        </p:nvSpPr>
        <p:spPr>
          <a:xfrm>
            <a:off x="6484512" y="2647760"/>
            <a:ext cx="1733100" cy="1497900"/>
          </a:xfrm>
          <a:prstGeom prst="wedgeEllipseCallout">
            <a:avLst>
              <a:gd fmla="val -34446" name="adj1"/>
              <a:gd fmla="val 55960" name="adj2"/>
            </a:avLst>
          </a:prstGeom>
          <a:solidFill>
            <a:srgbClr val="6689BA">
              <a:alpha val="25790"/>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7" name="Google Shape;1167;g2523351e7b7_32_51"/>
          <p:cNvSpPr/>
          <p:nvPr/>
        </p:nvSpPr>
        <p:spPr>
          <a:xfrm>
            <a:off x="5810283" y="2011727"/>
            <a:ext cx="1219800" cy="1142400"/>
          </a:xfrm>
          <a:prstGeom prst="wedgeEllipseCallout">
            <a:avLst>
              <a:gd fmla="val 37986" name="adj1"/>
              <a:gd fmla="val 54670" name="adj2"/>
            </a:avLst>
          </a:prstGeom>
          <a:solidFill>
            <a:srgbClr val="6689BA">
              <a:alpha val="47170"/>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8" name="Google Shape;1168;g2523351e7b7_32_51"/>
          <p:cNvSpPr/>
          <p:nvPr/>
        </p:nvSpPr>
        <p:spPr>
          <a:xfrm>
            <a:off x="5767800" y="2065027"/>
            <a:ext cx="1219800" cy="1142400"/>
          </a:xfrm>
          <a:prstGeom prst="wedgeEllipseCallout">
            <a:avLst>
              <a:gd fmla="val 37986" name="adj1"/>
              <a:gd fmla="val 5467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9" name="Google Shape;1169;g2523351e7b7_32_51"/>
          <p:cNvSpPr/>
          <p:nvPr/>
        </p:nvSpPr>
        <p:spPr>
          <a:xfrm rot="449688">
            <a:off x="6483784" y="2613165"/>
            <a:ext cx="1695082" cy="1496824"/>
          </a:xfrm>
          <a:prstGeom prst="wedgeEllipseCallout">
            <a:avLst>
              <a:gd fmla="val -34446" name="adj1"/>
              <a:gd fmla="val 5596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70" name="Google Shape;1170;g2523351e7b7_32_51"/>
          <p:cNvPicPr preferRelativeResize="0"/>
          <p:nvPr/>
        </p:nvPicPr>
        <p:blipFill rotWithShape="1">
          <a:blip r:embed="rId4">
            <a:alphaModFix/>
          </a:blip>
          <a:srcRect b="0" l="0" r="31082" t="0"/>
          <a:stretch/>
        </p:blipFill>
        <p:spPr>
          <a:xfrm>
            <a:off x="7112321" y="2314562"/>
            <a:ext cx="2031679" cy="1287455"/>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74" name="Shape 1174"/>
        <p:cNvGrpSpPr/>
        <p:nvPr/>
      </p:nvGrpSpPr>
      <p:grpSpPr>
        <a:xfrm>
          <a:off x="0" y="0"/>
          <a:ext cx="0" cy="0"/>
          <a:chOff x="0" y="0"/>
          <a:chExt cx="0" cy="0"/>
        </a:xfrm>
      </p:grpSpPr>
      <p:pic>
        <p:nvPicPr>
          <p:cNvPr id="1175" name="Google Shape;1175;g2523351e7b7_32_66"/>
          <p:cNvPicPr preferRelativeResize="0"/>
          <p:nvPr/>
        </p:nvPicPr>
        <p:blipFill rotWithShape="1">
          <a:blip r:embed="rId3">
            <a:alphaModFix/>
          </a:blip>
          <a:srcRect b="0" l="0" r="0" t="0"/>
          <a:stretch/>
        </p:blipFill>
        <p:spPr>
          <a:xfrm>
            <a:off x="0" y="7575"/>
            <a:ext cx="9144001" cy="1287476"/>
          </a:xfrm>
          <a:prstGeom prst="rect">
            <a:avLst/>
          </a:prstGeom>
          <a:noFill/>
          <a:ln>
            <a:noFill/>
          </a:ln>
        </p:spPr>
      </p:pic>
      <p:sp>
        <p:nvSpPr>
          <p:cNvPr id="1176" name="Google Shape;1176;g2523351e7b7_32_66"/>
          <p:cNvSpPr txBox="1"/>
          <p:nvPr/>
        </p:nvSpPr>
        <p:spPr>
          <a:xfrm>
            <a:off x="489175" y="198075"/>
            <a:ext cx="8603400" cy="8229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None/>
            </a:pPr>
            <a:r>
              <a:rPr b="1" lang="lv-LV" sz="2200">
                <a:solidFill>
                  <a:srgbClr val="2B3E85"/>
                </a:solidFill>
                <a:latin typeface="Raleway"/>
                <a:ea typeface="Raleway"/>
                <a:cs typeface="Raleway"/>
                <a:sym typeface="Raleway"/>
              </a:rPr>
              <a:t>4</a:t>
            </a:r>
            <a:r>
              <a:rPr b="1" i="0" lang="lv-LV" sz="2200" u="none" cap="none" strike="noStrike">
                <a:solidFill>
                  <a:srgbClr val="2B3E85"/>
                </a:solidFill>
                <a:latin typeface="Raleway"/>
                <a:ea typeface="Raleway"/>
                <a:cs typeface="Raleway"/>
                <a:sym typeface="Raleway"/>
              </a:rPr>
              <a:t>. </a:t>
            </a:r>
            <a:r>
              <a:rPr b="1" i="0" lang="lv-LV" sz="1900" u="none" cap="none" strike="noStrike">
                <a:solidFill>
                  <a:srgbClr val="2B3E85"/>
                </a:solidFill>
                <a:latin typeface="Raleway"/>
                <a:ea typeface="Raleway"/>
                <a:cs typeface="Raleway"/>
                <a:sym typeface="Raleway"/>
              </a:rPr>
              <a:t>Module</a:t>
            </a:r>
            <a:br>
              <a:rPr b="1" lang="lv-LV" sz="2500">
                <a:solidFill>
                  <a:srgbClr val="FFFFFF"/>
                </a:solidFill>
                <a:latin typeface="Raleway"/>
                <a:ea typeface="Raleway"/>
                <a:cs typeface="Raleway"/>
                <a:sym typeface="Raleway"/>
              </a:rPr>
            </a:br>
            <a:r>
              <a:rPr b="1" lang="lv-LV" sz="2500">
                <a:solidFill>
                  <a:srgbClr val="FFFFFF"/>
                </a:solidFill>
                <a:latin typeface="Raleway"/>
                <a:ea typeface="Raleway"/>
                <a:cs typeface="Raleway"/>
                <a:sym typeface="Raleway"/>
              </a:rPr>
              <a:t>    </a:t>
            </a:r>
            <a:r>
              <a:rPr b="1" lang="lv-LV" sz="2000">
                <a:solidFill>
                  <a:srgbClr val="FFFFFF"/>
                </a:solidFill>
                <a:latin typeface="Raleway"/>
                <a:ea typeface="Raleway"/>
                <a:cs typeface="Raleway"/>
                <a:sym typeface="Raleway"/>
              </a:rPr>
              <a:t>Gender considerations and intercultural management </a:t>
            </a:r>
            <a:endParaRPr b="1" sz="2000">
              <a:solidFill>
                <a:srgbClr val="FFFFFF"/>
              </a:solidFill>
              <a:latin typeface="Raleway"/>
              <a:ea typeface="Raleway"/>
              <a:cs typeface="Raleway"/>
              <a:sym typeface="Raleway"/>
            </a:endParaRPr>
          </a:p>
          <a:p>
            <a:pPr indent="0" lvl="0" marL="0" marR="0" rtl="0" algn="l">
              <a:lnSpc>
                <a:spcPct val="85000"/>
              </a:lnSpc>
              <a:spcBef>
                <a:spcPts val="0"/>
              </a:spcBef>
              <a:spcAft>
                <a:spcPts val="0"/>
              </a:spcAft>
              <a:buNone/>
            </a:pPr>
            <a:r>
              <a:rPr b="1" lang="lv-LV" sz="2000">
                <a:solidFill>
                  <a:srgbClr val="FFFFFF"/>
                </a:solidFill>
                <a:latin typeface="Raleway"/>
                <a:ea typeface="Raleway"/>
                <a:cs typeface="Raleway"/>
                <a:sym typeface="Raleway"/>
              </a:rPr>
              <a:t>     in understanding occupational violence</a:t>
            </a:r>
            <a:endParaRPr b="1" sz="2000">
              <a:solidFill>
                <a:srgbClr val="FFFFFF"/>
              </a:solidFill>
              <a:latin typeface="Raleway"/>
              <a:ea typeface="Raleway"/>
              <a:cs typeface="Raleway"/>
              <a:sym typeface="Raleway"/>
            </a:endParaRPr>
          </a:p>
          <a:p>
            <a:pPr indent="0" lvl="0" marL="0" marR="0" rtl="0" algn="l">
              <a:lnSpc>
                <a:spcPct val="85000"/>
              </a:lnSpc>
              <a:spcBef>
                <a:spcPts val="0"/>
              </a:spcBef>
              <a:spcAft>
                <a:spcPts val="0"/>
              </a:spcAft>
              <a:buNone/>
            </a:pPr>
            <a:r>
              <a:t/>
            </a:r>
            <a:endParaRPr b="1" sz="1800">
              <a:solidFill>
                <a:srgbClr val="FFFFFF"/>
              </a:solidFill>
              <a:latin typeface="Raleway"/>
              <a:ea typeface="Raleway"/>
              <a:cs typeface="Raleway"/>
              <a:sym typeface="Raleway"/>
            </a:endParaRPr>
          </a:p>
          <a:p>
            <a:pPr indent="0" lvl="0" marL="0" marR="0" rtl="0" algn="l">
              <a:lnSpc>
                <a:spcPct val="85000"/>
              </a:lnSpc>
              <a:spcBef>
                <a:spcPts val="0"/>
              </a:spcBef>
              <a:spcAft>
                <a:spcPts val="0"/>
              </a:spcAft>
              <a:buNone/>
            </a:pPr>
            <a:r>
              <a:t/>
            </a:r>
            <a:endParaRPr b="1" sz="2500">
              <a:solidFill>
                <a:srgbClr val="FFFFFF"/>
              </a:solidFill>
              <a:latin typeface="Raleway"/>
              <a:ea typeface="Raleway"/>
              <a:cs typeface="Raleway"/>
              <a:sym typeface="Raleway"/>
            </a:endParaRPr>
          </a:p>
        </p:txBody>
      </p:sp>
      <p:sp>
        <p:nvSpPr>
          <p:cNvPr id="1177" name="Google Shape;1177;g2523351e7b7_32_66"/>
          <p:cNvSpPr txBox="1"/>
          <p:nvPr/>
        </p:nvSpPr>
        <p:spPr>
          <a:xfrm>
            <a:off x="742175" y="1917713"/>
            <a:ext cx="4681500" cy="2805300"/>
          </a:xfrm>
          <a:prstGeom prst="rect">
            <a:avLst/>
          </a:prstGeom>
          <a:noFill/>
          <a:ln>
            <a:noFill/>
          </a:ln>
        </p:spPr>
        <p:txBody>
          <a:bodyPr anchorCtr="0" anchor="t" bIns="91425" lIns="91425" spcFirstLastPara="1" rIns="91425" wrap="square" tIns="91425">
            <a:spAutoFit/>
          </a:bodyPr>
          <a:lstStyle/>
          <a:p>
            <a:pPr indent="0" lvl="0" marL="133350" rtl="0" algn="l">
              <a:lnSpc>
                <a:spcPct val="115000"/>
              </a:lnSpc>
              <a:spcBef>
                <a:spcPts val="0"/>
              </a:spcBef>
              <a:spcAft>
                <a:spcPts val="0"/>
              </a:spcAft>
              <a:buSzPts val="1500"/>
              <a:buNone/>
            </a:pPr>
            <a:r>
              <a:rPr lang="lv-LV" sz="1500">
                <a:solidFill>
                  <a:schemeClr val="dk1"/>
                </a:solidFill>
                <a:latin typeface="Raleway"/>
                <a:ea typeface="Raleway"/>
                <a:cs typeface="Raleway"/>
                <a:sym typeface="Raleway"/>
              </a:rPr>
              <a:t>By using the problem situation cards in this way, you can teach players about gender and cultural considerations in workplace violence, and how to address them in a constructive and inclusive way. </a:t>
            </a:r>
            <a:endParaRPr sz="1500">
              <a:solidFill>
                <a:schemeClr val="dk1"/>
              </a:solidFill>
              <a:latin typeface="Raleway"/>
              <a:ea typeface="Raleway"/>
              <a:cs typeface="Raleway"/>
              <a:sym typeface="Raleway"/>
            </a:endParaRPr>
          </a:p>
          <a:p>
            <a:pPr indent="0" lvl="0" marL="133350" rtl="0" algn="l">
              <a:lnSpc>
                <a:spcPct val="115000"/>
              </a:lnSpc>
              <a:spcBef>
                <a:spcPts val="0"/>
              </a:spcBef>
              <a:spcAft>
                <a:spcPts val="0"/>
              </a:spcAft>
              <a:buSzPts val="1500"/>
              <a:buNone/>
            </a:pPr>
            <a:r>
              <a:t/>
            </a:r>
            <a:endParaRPr sz="1500">
              <a:solidFill>
                <a:schemeClr val="dk1"/>
              </a:solidFill>
              <a:latin typeface="Raleway"/>
              <a:ea typeface="Raleway"/>
              <a:cs typeface="Raleway"/>
              <a:sym typeface="Raleway"/>
            </a:endParaRPr>
          </a:p>
          <a:p>
            <a:pPr indent="0" lvl="0" marL="133350" rtl="0" algn="l">
              <a:lnSpc>
                <a:spcPct val="115000"/>
              </a:lnSpc>
              <a:spcBef>
                <a:spcPts val="0"/>
              </a:spcBef>
              <a:spcAft>
                <a:spcPts val="0"/>
              </a:spcAft>
              <a:buSzPts val="1500"/>
              <a:buNone/>
            </a:pPr>
            <a:r>
              <a:rPr lang="lv-LV" sz="1500">
                <a:solidFill>
                  <a:schemeClr val="dk1"/>
                </a:solidFill>
                <a:latin typeface="Raleway"/>
                <a:ea typeface="Raleway"/>
                <a:cs typeface="Raleway"/>
                <a:sym typeface="Raleway"/>
              </a:rPr>
              <a:t>Additionally, you can prompt them to think critically about </a:t>
            </a:r>
            <a:r>
              <a:rPr b="1" lang="lv-LV" sz="1500">
                <a:solidFill>
                  <a:schemeClr val="dk1"/>
                </a:solidFill>
                <a:latin typeface="Raleway"/>
                <a:ea typeface="Raleway"/>
                <a:cs typeface="Raleway"/>
                <a:sym typeface="Raleway"/>
              </a:rPr>
              <a:t>how to create a safe and supportive work environment </a:t>
            </a:r>
            <a:r>
              <a:rPr lang="lv-LV" sz="1500">
                <a:solidFill>
                  <a:schemeClr val="dk1"/>
                </a:solidFill>
                <a:latin typeface="Raleway"/>
                <a:ea typeface="Raleway"/>
                <a:cs typeface="Raleway"/>
                <a:sym typeface="Raleway"/>
              </a:rPr>
              <a:t>that takes into account the unique needs and perspectives </a:t>
            </a:r>
            <a:br>
              <a:rPr lang="lv-LV" sz="1500">
                <a:solidFill>
                  <a:schemeClr val="dk1"/>
                </a:solidFill>
                <a:latin typeface="Raleway"/>
                <a:ea typeface="Raleway"/>
                <a:cs typeface="Raleway"/>
                <a:sym typeface="Raleway"/>
              </a:rPr>
            </a:br>
            <a:r>
              <a:rPr lang="lv-LV" sz="1500">
                <a:solidFill>
                  <a:schemeClr val="dk1"/>
                </a:solidFill>
                <a:latin typeface="Raleway"/>
                <a:ea typeface="Raleway"/>
                <a:cs typeface="Raleway"/>
                <a:sym typeface="Raleway"/>
              </a:rPr>
              <a:t>of all employees.</a:t>
            </a:r>
            <a:endParaRPr sz="1500">
              <a:solidFill>
                <a:schemeClr val="dk1"/>
              </a:solidFill>
              <a:latin typeface="Raleway"/>
              <a:ea typeface="Raleway"/>
              <a:cs typeface="Raleway"/>
              <a:sym typeface="Raleway"/>
            </a:endParaRPr>
          </a:p>
        </p:txBody>
      </p:sp>
      <p:sp>
        <p:nvSpPr>
          <p:cNvPr id="1178" name="Google Shape;1178;g2523351e7b7_32_66"/>
          <p:cNvSpPr txBox="1"/>
          <p:nvPr/>
        </p:nvSpPr>
        <p:spPr>
          <a:xfrm>
            <a:off x="865375" y="1418988"/>
            <a:ext cx="3376200" cy="585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lv-LV" sz="2600">
                <a:solidFill>
                  <a:srgbClr val="6689BA"/>
                </a:solidFill>
                <a:latin typeface="Raleway"/>
                <a:ea typeface="Raleway"/>
                <a:cs typeface="Raleway"/>
                <a:sym typeface="Raleway"/>
              </a:rPr>
              <a:t>Playing and closing</a:t>
            </a:r>
            <a:endParaRPr b="1" sz="2600">
              <a:solidFill>
                <a:srgbClr val="6689BA"/>
              </a:solidFill>
            </a:endParaRPr>
          </a:p>
        </p:txBody>
      </p:sp>
      <p:grpSp>
        <p:nvGrpSpPr>
          <p:cNvPr id="1179" name="Google Shape;1179;g2523351e7b7_32_66"/>
          <p:cNvGrpSpPr/>
          <p:nvPr/>
        </p:nvGrpSpPr>
        <p:grpSpPr>
          <a:xfrm>
            <a:off x="575001" y="3289488"/>
            <a:ext cx="290375" cy="321600"/>
            <a:chOff x="534501" y="3018201"/>
            <a:chExt cx="290375" cy="321600"/>
          </a:xfrm>
        </p:grpSpPr>
        <p:sp>
          <p:nvSpPr>
            <p:cNvPr id="1180" name="Google Shape;1180;g2523351e7b7_32_66"/>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1" name="Google Shape;1181;g2523351e7b7_32_66"/>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82" name="Google Shape;1182;g2523351e7b7_32_66"/>
          <p:cNvSpPr/>
          <p:nvPr/>
        </p:nvSpPr>
        <p:spPr>
          <a:xfrm>
            <a:off x="6484512" y="2378510"/>
            <a:ext cx="1733100" cy="1497900"/>
          </a:xfrm>
          <a:prstGeom prst="wedgeEllipseCallout">
            <a:avLst>
              <a:gd fmla="val -34446" name="adj1"/>
              <a:gd fmla="val 55960" name="adj2"/>
            </a:avLst>
          </a:prstGeom>
          <a:solidFill>
            <a:srgbClr val="1EAEAE">
              <a:alpha val="17610"/>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3" name="Google Shape;1183;g2523351e7b7_32_66"/>
          <p:cNvSpPr/>
          <p:nvPr/>
        </p:nvSpPr>
        <p:spPr>
          <a:xfrm>
            <a:off x="5810283" y="1742477"/>
            <a:ext cx="1219800" cy="1142400"/>
          </a:xfrm>
          <a:prstGeom prst="wedgeEllipseCallout">
            <a:avLst>
              <a:gd fmla="val 37986" name="adj1"/>
              <a:gd fmla="val 54670" name="adj2"/>
            </a:avLst>
          </a:prstGeom>
          <a:solidFill>
            <a:srgbClr val="1EAEAE">
              <a:alpha val="49060"/>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4" name="Google Shape;1184;g2523351e7b7_32_66"/>
          <p:cNvSpPr/>
          <p:nvPr/>
        </p:nvSpPr>
        <p:spPr>
          <a:xfrm>
            <a:off x="5767800" y="1795777"/>
            <a:ext cx="1219800" cy="1142400"/>
          </a:xfrm>
          <a:prstGeom prst="wedgeEllipseCallout">
            <a:avLst>
              <a:gd fmla="val 37986" name="adj1"/>
              <a:gd fmla="val 5467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5" name="Google Shape;1185;g2523351e7b7_32_66"/>
          <p:cNvSpPr/>
          <p:nvPr/>
        </p:nvSpPr>
        <p:spPr>
          <a:xfrm rot="449688">
            <a:off x="6483784" y="2343915"/>
            <a:ext cx="1695082" cy="1496824"/>
          </a:xfrm>
          <a:prstGeom prst="wedgeEllipseCallout">
            <a:avLst>
              <a:gd fmla="val -34446" name="adj1"/>
              <a:gd fmla="val 5596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86" name="Google Shape;1186;g2523351e7b7_32_66"/>
          <p:cNvPicPr preferRelativeResize="0"/>
          <p:nvPr/>
        </p:nvPicPr>
        <p:blipFill rotWithShape="1">
          <a:blip r:embed="rId4">
            <a:alphaModFix/>
          </a:blip>
          <a:srcRect b="0" l="0" r="31082" t="0"/>
          <a:stretch/>
        </p:blipFill>
        <p:spPr>
          <a:xfrm>
            <a:off x="7112321" y="2045312"/>
            <a:ext cx="2031679" cy="128745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g27f1b987787_1_100"/>
          <p:cNvSpPr txBox="1"/>
          <p:nvPr>
            <p:ph type="title"/>
          </p:nvPr>
        </p:nvSpPr>
        <p:spPr>
          <a:xfrm>
            <a:off x="311700" y="629200"/>
            <a:ext cx="8520600" cy="470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pic>
        <p:nvPicPr>
          <p:cNvPr id="215" name="Google Shape;215;g27f1b987787_1_100"/>
          <p:cNvPicPr preferRelativeResize="0"/>
          <p:nvPr/>
        </p:nvPicPr>
        <p:blipFill rotWithShape="1">
          <a:blip r:embed="rId3">
            <a:alphaModFix/>
          </a:blip>
          <a:srcRect b="0" l="0" r="0" t="11948"/>
          <a:stretch/>
        </p:blipFill>
        <p:spPr>
          <a:xfrm>
            <a:off x="0" y="0"/>
            <a:ext cx="9144001" cy="1122825"/>
          </a:xfrm>
          <a:prstGeom prst="rect">
            <a:avLst/>
          </a:prstGeom>
          <a:noFill/>
          <a:ln>
            <a:noFill/>
          </a:ln>
        </p:spPr>
      </p:pic>
      <p:sp>
        <p:nvSpPr>
          <p:cNvPr id="216" name="Google Shape;216;g27f1b987787_1_100"/>
          <p:cNvSpPr txBox="1"/>
          <p:nvPr/>
        </p:nvSpPr>
        <p:spPr>
          <a:xfrm>
            <a:off x="586500" y="476800"/>
            <a:ext cx="8013900" cy="64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lv-LV" sz="2800">
                <a:solidFill>
                  <a:srgbClr val="FFFFFF"/>
                </a:solidFill>
                <a:latin typeface="Raleway"/>
                <a:ea typeface="Raleway"/>
                <a:cs typeface="Raleway"/>
                <a:sym typeface="Raleway"/>
              </a:rPr>
              <a:t>Game </a:t>
            </a:r>
            <a:r>
              <a:rPr b="1" lang="lv-LV" sz="2800">
                <a:solidFill>
                  <a:srgbClr val="FFFFFF"/>
                </a:solidFill>
                <a:latin typeface="Raleway"/>
                <a:ea typeface="Raleway"/>
                <a:cs typeface="Raleway"/>
                <a:sym typeface="Raleway"/>
              </a:rPr>
              <a:t>“Recognize and Act” consists of:</a:t>
            </a:r>
            <a:endParaRPr b="1" sz="2800">
              <a:solidFill>
                <a:srgbClr val="FFFFFF"/>
              </a:solidFill>
              <a:latin typeface="Raleway"/>
              <a:ea typeface="Raleway"/>
              <a:cs typeface="Raleway"/>
              <a:sym typeface="Raleway"/>
            </a:endParaRPr>
          </a:p>
        </p:txBody>
      </p:sp>
      <p:sp>
        <p:nvSpPr>
          <p:cNvPr id="217" name="Google Shape;217;g27f1b987787_1_100"/>
          <p:cNvSpPr txBox="1"/>
          <p:nvPr/>
        </p:nvSpPr>
        <p:spPr>
          <a:xfrm>
            <a:off x="464100" y="1154425"/>
            <a:ext cx="6383400" cy="983400"/>
          </a:xfrm>
          <a:prstGeom prst="rect">
            <a:avLst/>
          </a:prstGeom>
          <a:noFill/>
          <a:ln>
            <a:noFill/>
          </a:ln>
        </p:spPr>
        <p:txBody>
          <a:bodyPr anchorCtr="0" anchor="t" bIns="91425" lIns="91425" spcFirstLastPara="1" rIns="91425" wrap="square" tIns="91425">
            <a:spAutoFit/>
          </a:bodyPr>
          <a:lstStyle/>
          <a:p>
            <a:pPr indent="0" lvl="0" marL="133350" marR="0" rtl="0" algn="l">
              <a:lnSpc>
                <a:spcPct val="90000"/>
              </a:lnSpc>
              <a:spcBef>
                <a:spcPts val="0"/>
              </a:spcBef>
              <a:spcAft>
                <a:spcPts val="0"/>
              </a:spcAft>
              <a:buNone/>
            </a:pPr>
            <a:r>
              <a:rPr b="1" i="0" lang="lv-LV" sz="2200" u="none" cap="none" strike="noStrike">
                <a:solidFill>
                  <a:srgbClr val="6689BA"/>
                </a:solidFill>
                <a:latin typeface="Raleway"/>
                <a:ea typeface="Raleway"/>
                <a:cs typeface="Raleway"/>
                <a:sym typeface="Raleway"/>
              </a:rPr>
              <a:t>60</a:t>
            </a:r>
            <a:r>
              <a:rPr b="1" i="0" lang="lv-LV" sz="1900" u="none" cap="none" strike="noStrike">
                <a:solidFill>
                  <a:srgbClr val="6689BA"/>
                </a:solidFill>
                <a:latin typeface="Raleway"/>
                <a:ea typeface="Raleway"/>
                <a:cs typeface="Raleway"/>
                <a:sym typeface="Raleway"/>
              </a:rPr>
              <a:t> problem situation cards and </a:t>
            </a:r>
            <a:r>
              <a:rPr b="1" i="0" lang="lv-LV" sz="2200" u="none" cap="none" strike="noStrike">
                <a:solidFill>
                  <a:srgbClr val="6689BA"/>
                </a:solidFill>
                <a:latin typeface="Raleway"/>
                <a:ea typeface="Raleway"/>
                <a:cs typeface="Raleway"/>
                <a:sym typeface="Raleway"/>
              </a:rPr>
              <a:t>240</a:t>
            </a:r>
            <a:r>
              <a:rPr b="1" i="0" lang="lv-LV" sz="1900" u="none" cap="none" strike="noStrike">
                <a:solidFill>
                  <a:srgbClr val="6689BA"/>
                </a:solidFill>
                <a:latin typeface="Raleway"/>
                <a:ea typeface="Raleway"/>
                <a:cs typeface="Raleway"/>
                <a:sym typeface="Raleway"/>
              </a:rPr>
              <a:t> solution cards, divided into four solution groups</a:t>
            </a:r>
            <a:r>
              <a:rPr b="1" lang="lv-LV" sz="1900">
                <a:solidFill>
                  <a:srgbClr val="6689BA"/>
                </a:solidFill>
                <a:latin typeface="Raleway"/>
                <a:ea typeface="Raleway"/>
                <a:cs typeface="Raleway"/>
                <a:sym typeface="Raleway"/>
              </a:rPr>
              <a:t>:</a:t>
            </a:r>
            <a:endParaRPr b="1"/>
          </a:p>
          <a:p>
            <a:pPr indent="0" lvl="0" marL="0" marR="0" rtl="0" algn="l">
              <a:lnSpc>
                <a:spcPct val="115000"/>
              </a:lnSpc>
              <a:spcBef>
                <a:spcPts val="0"/>
              </a:spcBef>
              <a:spcAft>
                <a:spcPts val="0"/>
              </a:spcAft>
              <a:buNone/>
            </a:pPr>
            <a:r>
              <a:t/>
            </a:r>
            <a:endParaRPr b="0" i="0" sz="1500" u="none" cap="none" strike="noStrike">
              <a:solidFill>
                <a:srgbClr val="000000"/>
              </a:solidFill>
              <a:latin typeface="Raleway"/>
              <a:ea typeface="Raleway"/>
              <a:cs typeface="Raleway"/>
              <a:sym typeface="Raleway"/>
            </a:endParaRPr>
          </a:p>
        </p:txBody>
      </p:sp>
      <p:pic>
        <p:nvPicPr>
          <p:cNvPr id="218" name="Google Shape;218;g27f1b987787_1_100"/>
          <p:cNvPicPr preferRelativeResize="0"/>
          <p:nvPr/>
        </p:nvPicPr>
        <p:blipFill rotWithShape="1">
          <a:blip r:embed="rId4">
            <a:alphaModFix/>
          </a:blip>
          <a:srcRect b="0" l="69" r="59" t="0"/>
          <a:stretch/>
        </p:blipFill>
        <p:spPr>
          <a:xfrm>
            <a:off x="595992" y="2409602"/>
            <a:ext cx="1263900" cy="189450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219" name="Google Shape;219;g27f1b987787_1_100"/>
          <p:cNvPicPr preferRelativeResize="0"/>
          <p:nvPr/>
        </p:nvPicPr>
        <p:blipFill rotWithShape="1">
          <a:blip r:embed="rId4">
            <a:alphaModFix/>
          </a:blip>
          <a:srcRect b="0" l="69" r="59" t="0"/>
          <a:stretch/>
        </p:blipFill>
        <p:spPr>
          <a:xfrm>
            <a:off x="540993" y="2457012"/>
            <a:ext cx="1263900" cy="189450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220" name="Google Shape;220;g27f1b987787_1_100"/>
          <p:cNvPicPr preferRelativeResize="0"/>
          <p:nvPr/>
        </p:nvPicPr>
        <p:blipFill rotWithShape="1">
          <a:blip r:embed="rId4">
            <a:alphaModFix/>
          </a:blip>
          <a:srcRect b="0" l="69" r="59" t="0"/>
          <a:stretch/>
        </p:blipFill>
        <p:spPr>
          <a:xfrm>
            <a:off x="494452" y="2496560"/>
            <a:ext cx="1263900" cy="189450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221" name="Google Shape;221;g27f1b987787_1_100"/>
          <p:cNvPicPr preferRelativeResize="0"/>
          <p:nvPr/>
        </p:nvPicPr>
        <p:blipFill rotWithShape="1">
          <a:blip r:embed="rId5">
            <a:alphaModFix/>
          </a:blip>
          <a:srcRect b="0" l="1540" r="1540" t="0"/>
          <a:stretch/>
        </p:blipFill>
        <p:spPr>
          <a:xfrm>
            <a:off x="455473" y="2577907"/>
            <a:ext cx="1263900" cy="189450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222" name="Google Shape;222;g27f1b987787_1_100"/>
          <p:cNvPicPr preferRelativeResize="0"/>
          <p:nvPr/>
        </p:nvPicPr>
        <p:blipFill rotWithShape="1">
          <a:blip r:embed="rId6">
            <a:alphaModFix/>
          </a:blip>
          <a:srcRect b="10" l="0" r="0" t="0"/>
          <a:stretch/>
        </p:blipFill>
        <p:spPr>
          <a:xfrm>
            <a:off x="4155225" y="2465485"/>
            <a:ext cx="1249500" cy="187350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223" name="Google Shape;223;g27f1b987787_1_100"/>
          <p:cNvPicPr preferRelativeResize="0"/>
          <p:nvPr/>
        </p:nvPicPr>
        <p:blipFill rotWithShape="1">
          <a:blip r:embed="rId6">
            <a:alphaModFix/>
          </a:blip>
          <a:srcRect b="10" l="0" r="0" t="0"/>
          <a:stretch/>
        </p:blipFill>
        <p:spPr>
          <a:xfrm>
            <a:off x="4110327" y="2508377"/>
            <a:ext cx="1249500" cy="187350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224" name="Google Shape;224;g27f1b987787_1_100"/>
          <p:cNvPicPr preferRelativeResize="0"/>
          <p:nvPr/>
        </p:nvPicPr>
        <p:blipFill rotWithShape="1">
          <a:blip r:embed="rId7">
            <a:alphaModFix/>
          </a:blip>
          <a:srcRect b="0" l="1559" r="1559" t="0"/>
          <a:stretch/>
        </p:blipFill>
        <p:spPr>
          <a:xfrm>
            <a:off x="4069454" y="2555318"/>
            <a:ext cx="1249500" cy="187350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225" name="Google Shape;225;g27f1b987787_1_100"/>
          <p:cNvPicPr preferRelativeResize="0"/>
          <p:nvPr/>
        </p:nvPicPr>
        <p:blipFill rotWithShape="1">
          <a:blip r:embed="rId8">
            <a:alphaModFix/>
          </a:blip>
          <a:srcRect b="0" l="69" r="59" t="0"/>
          <a:stretch/>
        </p:blipFill>
        <p:spPr>
          <a:xfrm>
            <a:off x="5828266" y="2465496"/>
            <a:ext cx="1249500" cy="187350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226" name="Google Shape;226;g27f1b987787_1_100"/>
          <p:cNvPicPr preferRelativeResize="0"/>
          <p:nvPr/>
        </p:nvPicPr>
        <p:blipFill rotWithShape="1">
          <a:blip r:embed="rId8">
            <a:alphaModFix/>
          </a:blip>
          <a:srcRect b="0" l="69" r="59" t="0"/>
          <a:stretch/>
        </p:blipFill>
        <p:spPr>
          <a:xfrm>
            <a:off x="5787703" y="2508387"/>
            <a:ext cx="1249500" cy="187350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227" name="Google Shape;227;g27f1b987787_1_100"/>
          <p:cNvPicPr preferRelativeResize="0"/>
          <p:nvPr/>
        </p:nvPicPr>
        <p:blipFill rotWithShape="1">
          <a:blip r:embed="rId9">
            <a:alphaModFix/>
          </a:blip>
          <a:srcRect b="0" l="1437" r="1427" t="0"/>
          <a:stretch/>
        </p:blipFill>
        <p:spPr>
          <a:xfrm>
            <a:off x="5730330" y="2555329"/>
            <a:ext cx="1249500" cy="187350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228" name="Google Shape;228;g27f1b987787_1_100"/>
          <p:cNvPicPr preferRelativeResize="0"/>
          <p:nvPr/>
        </p:nvPicPr>
        <p:blipFill rotWithShape="1">
          <a:blip r:embed="rId10">
            <a:alphaModFix/>
          </a:blip>
          <a:srcRect b="0" l="69" r="79" t="0"/>
          <a:stretch/>
        </p:blipFill>
        <p:spPr>
          <a:xfrm>
            <a:off x="7486756" y="2465484"/>
            <a:ext cx="1249500" cy="187350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229" name="Google Shape;229;g27f1b987787_1_100"/>
          <p:cNvPicPr preferRelativeResize="0"/>
          <p:nvPr/>
        </p:nvPicPr>
        <p:blipFill rotWithShape="1">
          <a:blip r:embed="rId10">
            <a:alphaModFix/>
          </a:blip>
          <a:srcRect b="0" l="69" r="79" t="0"/>
          <a:stretch/>
        </p:blipFill>
        <p:spPr>
          <a:xfrm>
            <a:off x="7450528" y="2508374"/>
            <a:ext cx="1249500" cy="187350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230" name="Google Shape;230;g27f1b987787_1_100"/>
          <p:cNvPicPr preferRelativeResize="0"/>
          <p:nvPr/>
        </p:nvPicPr>
        <p:blipFill rotWithShape="1">
          <a:blip r:embed="rId11">
            <a:alphaModFix/>
          </a:blip>
          <a:srcRect b="0" l="1559" r="1559" t="0"/>
          <a:stretch/>
        </p:blipFill>
        <p:spPr>
          <a:xfrm>
            <a:off x="7416891" y="2555316"/>
            <a:ext cx="1249500" cy="1873500"/>
          </a:xfrm>
          <a:prstGeom prst="roundRect">
            <a:avLst>
              <a:gd fmla="val 8322" name="adj"/>
            </a:avLst>
          </a:prstGeom>
          <a:noFill/>
          <a:ln>
            <a:noFill/>
          </a:ln>
          <a:effectLst>
            <a:outerShdw blurRad="271463" rotWithShape="0" algn="bl" dir="4380000" dist="57150">
              <a:srgbClr val="000000">
                <a:alpha val="33330"/>
              </a:srgbClr>
            </a:outerShdw>
          </a:effectLst>
        </p:spPr>
      </p:pic>
      <p:sp>
        <p:nvSpPr>
          <p:cNvPr id="231" name="Google Shape;231;g27f1b987787_1_100"/>
          <p:cNvSpPr txBox="1"/>
          <p:nvPr/>
        </p:nvSpPr>
        <p:spPr>
          <a:xfrm>
            <a:off x="4174735" y="1852412"/>
            <a:ext cx="12105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lv-LV" sz="1200" u="none" cap="none" strike="noStrike">
                <a:solidFill>
                  <a:srgbClr val="674EA7"/>
                </a:solidFill>
                <a:latin typeface="Arial"/>
                <a:ea typeface="Arial"/>
                <a:cs typeface="Arial"/>
                <a:sym typeface="Arial"/>
              </a:rPr>
              <a:t>60</a:t>
            </a:r>
            <a:r>
              <a:rPr b="1" i="0" lang="lv-LV" sz="1000" u="none" cap="none" strike="noStrike">
                <a:solidFill>
                  <a:srgbClr val="674EA7"/>
                </a:solidFill>
                <a:latin typeface="Arial"/>
                <a:ea typeface="Arial"/>
                <a:cs typeface="Arial"/>
                <a:sym typeface="Arial"/>
              </a:rPr>
              <a:t> Thinking Strategies </a:t>
            </a:r>
            <a:endParaRPr b="1" i="0" sz="1000" u="none" cap="none" strike="noStrike">
              <a:solidFill>
                <a:srgbClr val="674EA7"/>
              </a:solidFill>
              <a:latin typeface="Arial"/>
              <a:ea typeface="Arial"/>
              <a:cs typeface="Arial"/>
              <a:sym typeface="Arial"/>
            </a:endParaRPr>
          </a:p>
        </p:txBody>
      </p:sp>
      <p:sp>
        <p:nvSpPr>
          <p:cNvPr id="232" name="Google Shape;232;g27f1b987787_1_100"/>
          <p:cNvSpPr txBox="1"/>
          <p:nvPr/>
        </p:nvSpPr>
        <p:spPr>
          <a:xfrm>
            <a:off x="5903672" y="1861887"/>
            <a:ext cx="12105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lv-LV" sz="1200" u="none" cap="none" strike="noStrike">
                <a:solidFill>
                  <a:srgbClr val="6AA84F"/>
                </a:solidFill>
                <a:latin typeface="Arial"/>
                <a:ea typeface="Arial"/>
                <a:cs typeface="Arial"/>
                <a:sym typeface="Arial"/>
              </a:rPr>
              <a:t>60</a:t>
            </a:r>
            <a:r>
              <a:rPr b="1" i="0" lang="lv-LV" sz="1000" u="none" cap="none" strike="noStrike">
                <a:solidFill>
                  <a:srgbClr val="6AA84F"/>
                </a:solidFill>
                <a:latin typeface="Arial"/>
                <a:ea typeface="Arial"/>
                <a:cs typeface="Arial"/>
                <a:sym typeface="Arial"/>
              </a:rPr>
              <a:t> Conversation Strategies</a:t>
            </a:r>
            <a:endParaRPr b="1" i="0" sz="1000" u="none" cap="none" strike="noStrike">
              <a:solidFill>
                <a:srgbClr val="6AA84F"/>
              </a:solidFill>
              <a:latin typeface="Arial"/>
              <a:ea typeface="Arial"/>
              <a:cs typeface="Arial"/>
              <a:sym typeface="Arial"/>
            </a:endParaRPr>
          </a:p>
        </p:txBody>
      </p:sp>
      <p:sp>
        <p:nvSpPr>
          <p:cNvPr id="233" name="Google Shape;233;g27f1b987787_1_100"/>
          <p:cNvSpPr txBox="1"/>
          <p:nvPr/>
        </p:nvSpPr>
        <p:spPr>
          <a:xfrm>
            <a:off x="7518875" y="1848226"/>
            <a:ext cx="12750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lv-LV" sz="1200" u="none" cap="none" strike="noStrike">
                <a:solidFill>
                  <a:srgbClr val="E69138"/>
                </a:solidFill>
                <a:latin typeface="Arial"/>
                <a:ea typeface="Arial"/>
                <a:cs typeface="Arial"/>
                <a:sym typeface="Arial"/>
              </a:rPr>
              <a:t>60</a:t>
            </a:r>
            <a:r>
              <a:rPr b="1" i="0" lang="lv-LV" sz="1000" u="none" cap="none" strike="noStrike">
                <a:solidFill>
                  <a:srgbClr val="E69138"/>
                </a:solidFill>
                <a:latin typeface="Arial"/>
                <a:ea typeface="Arial"/>
                <a:cs typeface="Arial"/>
                <a:sym typeface="Arial"/>
              </a:rPr>
              <a:t> Action Strategies</a:t>
            </a:r>
            <a:endParaRPr b="1" i="0" sz="1000" u="none" cap="none" strike="noStrike">
              <a:solidFill>
                <a:srgbClr val="E69138"/>
              </a:solidFill>
              <a:latin typeface="Arial"/>
              <a:ea typeface="Arial"/>
              <a:cs typeface="Arial"/>
              <a:sym typeface="Arial"/>
            </a:endParaRPr>
          </a:p>
        </p:txBody>
      </p:sp>
      <p:pic>
        <p:nvPicPr>
          <p:cNvPr id="234" name="Google Shape;234;g27f1b987787_1_100"/>
          <p:cNvPicPr preferRelativeResize="0"/>
          <p:nvPr/>
        </p:nvPicPr>
        <p:blipFill rotWithShape="1">
          <a:blip r:embed="rId12">
            <a:alphaModFix/>
          </a:blip>
          <a:srcRect b="0" l="79" r="69" t="0"/>
          <a:stretch/>
        </p:blipFill>
        <p:spPr>
          <a:xfrm>
            <a:off x="2477727" y="2478453"/>
            <a:ext cx="1249500" cy="187350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235" name="Google Shape;235;g27f1b987787_1_100"/>
          <p:cNvPicPr preferRelativeResize="0"/>
          <p:nvPr/>
        </p:nvPicPr>
        <p:blipFill rotWithShape="1">
          <a:blip r:embed="rId12">
            <a:alphaModFix/>
          </a:blip>
          <a:srcRect b="0" l="79" r="69" t="0"/>
          <a:stretch/>
        </p:blipFill>
        <p:spPr>
          <a:xfrm>
            <a:off x="2437164" y="2521343"/>
            <a:ext cx="1249500" cy="187350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236" name="Google Shape;236;g27f1b987787_1_100"/>
          <p:cNvPicPr preferRelativeResize="0"/>
          <p:nvPr/>
        </p:nvPicPr>
        <p:blipFill rotWithShape="1">
          <a:blip r:embed="rId13">
            <a:alphaModFix/>
          </a:blip>
          <a:srcRect b="0" l="1437" r="1427" t="0"/>
          <a:stretch/>
        </p:blipFill>
        <p:spPr>
          <a:xfrm>
            <a:off x="2379791" y="2568285"/>
            <a:ext cx="1249500" cy="1873500"/>
          </a:xfrm>
          <a:prstGeom prst="roundRect">
            <a:avLst>
              <a:gd fmla="val 8322" name="adj"/>
            </a:avLst>
          </a:prstGeom>
          <a:noFill/>
          <a:ln>
            <a:noFill/>
          </a:ln>
          <a:effectLst>
            <a:outerShdw blurRad="271463" rotWithShape="0" algn="bl" dir="4380000" dist="57150">
              <a:srgbClr val="000000">
                <a:alpha val="33330"/>
              </a:srgbClr>
            </a:outerShdw>
          </a:effectLst>
        </p:spPr>
      </p:pic>
      <p:sp>
        <p:nvSpPr>
          <p:cNvPr id="237" name="Google Shape;237;g27f1b987787_1_100"/>
          <p:cNvSpPr txBox="1"/>
          <p:nvPr/>
        </p:nvSpPr>
        <p:spPr>
          <a:xfrm>
            <a:off x="2396460" y="1881485"/>
            <a:ext cx="13548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lv-LV" sz="1200" u="none" cap="none" strike="noStrike">
                <a:solidFill>
                  <a:srgbClr val="1EAEAE"/>
                </a:solidFill>
                <a:latin typeface="Arial"/>
                <a:ea typeface="Arial"/>
                <a:cs typeface="Arial"/>
                <a:sym typeface="Arial"/>
              </a:rPr>
              <a:t>60</a:t>
            </a:r>
            <a:r>
              <a:rPr b="1" i="0" lang="lv-LV" sz="1000" u="none" cap="none" strike="noStrike">
                <a:solidFill>
                  <a:srgbClr val="1EAEAE"/>
                </a:solidFill>
                <a:latin typeface="Arial"/>
                <a:ea typeface="Arial"/>
                <a:cs typeface="Arial"/>
                <a:sym typeface="Arial"/>
              </a:rPr>
              <a:t> Calming Down Strategies</a:t>
            </a:r>
            <a:endParaRPr b="1" i="0" sz="1000" u="none" cap="none" strike="noStrike">
              <a:solidFill>
                <a:srgbClr val="1EAEAE"/>
              </a:solidFill>
              <a:latin typeface="Arial"/>
              <a:ea typeface="Arial"/>
              <a:cs typeface="Arial"/>
              <a:sym typeface="Arial"/>
            </a:endParaRPr>
          </a:p>
        </p:txBody>
      </p:sp>
      <p:sp>
        <p:nvSpPr>
          <p:cNvPr id="238" name="Google Shape;238;g27f1b987787_1_100"/>
          <p:cNvSpPr txBox="1"/>
          <p:nvPr/>
        </p:nvSpPr>
        <p:spPr>
          <a:xfrm>
            <a:off x="666650" y="1973200"/>
            <a:ext cx="1275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lv-LV" sz="1200" u="none" cap="none" strike="noStrike">
                <a:solidFill>
                  <a:srgbClr val="0B5394"/>
                </a:solidFill>
                <a:latin typeface="Arial"/>
                <a:ea typeface="Arial"/>
                <a:cs typeface="Arial"/>
                <a:sym typeface="Arial"/>
              </a:rPr>
              <a:t>60</a:t>
            </a:r>
            <a:r>
              <a:rPr b="1" i="0" lang="lv-LV" sz="1000" u="none" cap="none" strike="noStrike">
                <a:solidFill>
                  <a:srgbClr val="0B5394"/>
                </a:solidFill>
                <a:latin typeface="Arial"/>
                <a:ea typeface="Arial"/>
                <a:cs typeface="Arial"/>
                <a:sym typeface="Arial"/>
              </a:rPr>
              <a:t> Stories</a:t>
            </a:r>
            <a:endParaRPr b="1" i="0" sz="1000" u="none" cap="none" strike="noStrike">
              <a:solidFill>
                <a:srgbClr val="0B5394"/>
              </a:solidFill>
              <a:latin typeface="Arial"/>
              <a:ea typeface="Arial"/>
              <a:cs typeface="Arial"/>
              <a:sym typeface="Arial"/>
            </a:endParaRPr>
          </a:p>
        </p:txBody>
      </p:sp>
      <p:pic>
        <p:nvPicPr>
          <p:cNvPr id="239" name="Google Shape;239;g27f1b987787_1_100"/>
          <p:cNvPicPr preferRelativeResize="0"/>
          <p:nvPr/>
        </p:nvPicPr>
        <p:blipFill rotWithShape="1">
          <a:blip r:embed="rId14">
            <a:alphaModFix/>
          </a:blip>
          <a:srcRect b="0" l="1540" r="1540" t="0"/>
          <a:stretch/>
        </p:blipFill>
        <p:spPr>
          <a:xfrm>
            <a:off x="323175" y="3566170"/>
            <a:ext cx="1263900" cy="189450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240" name="Google Shape;240;g27f1b987787_1_100"/>
          <p:cNvPicPr preferRelativeResize="0"/>
          <p:nvPr/>
        </p:nvPicPr>
        <p:blipFill rotWithShape="1">
          <a:blip r:embed="rId15">
            <a:alphaModFix/>
          </a:blip>
          <a:srcRect b="0" l="1559" r="1559" t="0"/>
          <a:stretch/>
        </p:blipFill>
        <p:spPr>
          <a:xfrm>
            <a:off x="3937156" y="3543580"/>
            <a:ext cx="1249500" cy="187350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241" name="Google Shape;241;g27f1b987787_1_100"/>
          <p:cNvPicPr preferRelativeResize="0"/>
          <p:nvPr/>
        </p:nvPicPr>
        <p:blipFill rotWithShape="1">
          <a:blip r:embed="rId16">
            <a:alphaModFix/>
          </a:blip>
          <a:srcRect b="0" l="1559" r="1559" t="0"/>
          <a:stretch/>
        </p:blipFill>
        <p:spPr>
          <a:xfrm>
            <a:off x="5598033" y="3543589"/>
            <a:ext cx="1249500" cy="187350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242" name="Google Shape;242;g27f1b987787_1_100"/>
          <p:cNvPicPr preferRelativeResize="0"/>
          <p:nvPr/>
        </p:nvPicPr>
        <p:blipFill rotWithShape="1">
          <a:blip r:embed="rId17">
            <a:alphaModFix/>
          </a:blip>
          <a:srcRect b="0" l="1559" r="1559" t="0"/>
          <a:stretch/>
        </p:blipFill>
        <p:spPr>
          <a:xfrm>
            <a:off x="7284593" y="3543578"/>
            <a:ext cx="1249500" cy="187350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243" name="Google Shape;243;g27f1b987787_1_100"/>
          <p:cNvPicPr preferRelativeResize="0"/>
          <p:nvPr/>
        </p:nvPicPr>
        <p:blipFill rotWithShape="1">
          <a:blip r:embed="rId18">
            <a:alphaModFix/>
          </a:blip>
          <a:srcRect b="0" l="1559" r="1559" t="0"/>
          <a:stretch/>
        </p:blipFill>
        <p:spPr>
          <a:xfrm>
            <a:off x="2247494" y="3556546"/>
            <a:ext cx="1249500" cy="1873500"/>
          </a:xfrm>
          <a:prstGeom prst="roundRect">
            <a:avLst>
              <a:gd fmla="val 8322" name="adj"/>
            </a:avLst>
          </a:prstGeom>
          <a:noFill/>
          <a:ln>
            <a:noFill/>
          </a:ln>
          <a:effectLst>
            <a:outerShdw blurRad="271463" rotWithShape="0" algn="bl" dir="4380000" dist="57150">
              <a:srgbClr val="000000">
                <a:alpha val="33330"/>
              </a:srgbClr>
            </a:outerShdw>
          </a:effectLst>
        </p:spPr>
      </p:pic>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90" name="Shape 1190"/>
        <p:cNvGrpSpPr/>
        <p:nvPr/>
      </p:nvGrpSpPr>
      <p:grpSpPr>
        <a:xfrm>
          <a:off x="0" y="0"/>
          <a:ext cx="0" cy="0"/>
          <a:chOff x="0" y="0"/>
          <a:chExt cx="0" cy="0"/>
        </a:xfrm>
      </p:grpSpPr>
      <p:sp>
        <p:nvSpPr>
          <p:cNvPr id="1191" name="Google Shape;1191;g2523351e7b7_32_81"/>
          <p:cNvSpPr txBox="1"/>
          <p:nvPr/>
        </p:nvSpPr>
        <p:spPr>
          <a:xfrm>
            <a:off x="717800" y="1771850"/>
            <a:ext cx="3950400" cy="34401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900"/>
              </a:spcBef>
              <a:spcAft>
                <a:spcPts val="0"/>
              </a:spcAft>
              <a:buNone/>
            </a:pPr>
            <a:r>
              <a:rPr lang="lv-LV" sz="1500">
                <a:solidFill>
                  <a:schemeClr val="dk1"/>
                </a:solidFill>
                <a:latin typeface="Raleway"/>
                <a:ea typeface="Raleway"/>
                <a:cs typeface="Raleway"/>
                <a:sym typeface="Raleway"/>
              </a:rPr>
              <a:t>How has your understanding of the role </a:t>
            </a:r>
            <a:br>
              <a:rPr lang="lv-LV" sz="1500">
                <a:solidFill>
                  <a:schemeClr val="dk1"/>
                </a:solidFill>
                <a:latin typeface="Raleway"/>
                <a:ea typeface="Raleway"/>
                <a:cs typeface="Raleway"/>
                <a:sym typeface="Raleway"/>
              </a:rPr>
            </a:br>
            <a:r>
              <a:rPr lang="lv-LV" sz="1500">
                <a:solidFill>
                  <a:schemeClr val="dk1"/>
                </a:solidFill>
                <a:latin typeface="Raleway"/>
                <a:ea typeface="Raleway"/>
                <a:cs typeface="Raleway"/>
                <a:sym typeface="Raleway"/>
              </a:rPr>
              <a:t>of gender and cultural factors in occupational violence evolved after playing the game?</a:t>
            </a:r>
            <a:endParaRPr sz="1500">
              <a:solidFill>
                <a:schemeClr val="dk1"/>
              </a:solidFill>
              <a:latin typeface="Raleway"/>
              <a:ea typeface="Raleway"/>
              <a:cs typeface="Raleway"/>
              <a:sym typeface="Raleway"/>
            </a:endParaRPr>
          </a:p>
          <a:p>
            <a:pPr indent="0" lvl="0" marL="0" rtl="0" algn="l">
              <a:lnSpc>
                <a:spcPct val="90000"/>
              </a:lnSpc>
              <a:spcBef>
                <a:spcPts val="900"/>
              </a:spcBef>
              <a:spcAft>
                <a:spcPts val="0"/>
              </a:spcAft>
              <a:buNone/>
            </a:pPr>
            <a:r>
              <a:rPr lang="lv-LV" sz="1500">
                <a:solidFill>
                  <a:schemeClr val="dk1"/>
                </a:solidFill>
                <a:latin typeface="Raleway"/>
                <a:ea typeface="Raleway"/>
                <a:cs typeface="Raleway"/>
                <a:sym typeface="Raleway"/>
              </a:rPr>
              <a:t>Can you share a specific insight or lesson you learned about gender considerations or intercultural management in the context of workplace bullying or violence?</a:t>
            </a:r>
            <a:endParaRPr sz="1500">
              <a:solidFill>
                <a:schemeClr val="dk1"/>
              </a:solidFill>
              <a:latin typeface="Raleway"/>
              <a:ea typeface="Raleway"/>
              <a:cs typeface="Raleway"/>
              <a:sym typeface="Raleway"/>
            </a:endParaRPr>
          </a:p>
          <a:p>
            <a:pPr indent="0" lvl="0" marL="0" rtl="0" algn="l">
              <a:lnSpc>
                <a:spcPct val="90000"/>
              </a:lnSpc>
              <a:spcBef>
                <a:spcPts val="900"/>
              </a:spcBef>
              <a:spcAft>
                <a:spcPts val="0"/>
              </a:spcAft>
              <a:buNone/>
            </a:pPr>
            <a:r>
              <a:rPr lang="lv-LV" sz="1500">
                <a:solidFill>
                  <a:schemeClr val="dk1"/>
                </a:solidFill>
                <a:latin typeface="Raleway"/>
                <a:ea typeface="Raleway"/>
                <a:cs typeface="Raleway"/>
                <a:sym typeface="Raleway"/>
              </a:rPr>
              <a:t>What challenges did you encounter while trying to address problem situations from different gender and cultural perspectives? How did you overcome these challenges?</a:t>
            </a:r>
            <a:endParaRPr sz="1500">
              <a:solidFill>
                <a:schemeClr val="dk1"/>
              </a:solidFill>
              <a:latin typeface="Raleway"/>
              <a:ea typeface="Raleway"/>
              <a:cs typeface="Raleway"/>
              <a:sym typeface="Raleway"/>
            </a:endParaRPr>
          </a:p>
          <a:p>
            <a:pPr indent="0" lvl="0" marL="0" rtl="0" algn="l">
              <a:lnSpc>
                <a:spcPct val="90000"/>
              </a:lnSpc>
              <a:spcBef>
                <a:spcPts val="900"/>
              </a:spcBef>
              <a:spcAft>
                <a:spcPts val="0"/>
              </a:spcAft>
              <a:buNone/>
            </a:pPr>
            <a:r>
              <a:t/>
            </a:r>
            <a:endParaRPr sz="1500">
              <a:solidFill>
                <a:schemeClr val="dk1"/>
              </a:solidFill>
              <a:latin typeface="Raleway"/>
              <a:ea typeface="Raleway"/>
              <a:cs typeface="Raleway"/>
              <a:sym typeface="Raleway"/>
            </a:endParaRPr>
          </a:p>
        </p:txBody>
      </p:sp>
      <p:sp>
        <p:nvSpPr>
          <p:cNvPr id="1192" name="Google Shape;1192;g2523351e7b7_32_81"/>
          <p:cNvSpPr txBox="1"/>
          <p:nvPr/>
        </p:nvSpPr>
        <p:spPr>
          <a:xfrm>
            <a:off x="717800" y="1309213"/>
            <a:ext cx="5912700" cy="538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lv-LV" sz="2300">
                <a:solidFill>
                  <a:srgbClr val="6689BA"/>
                </a:solidFill>
                <a:latin typeface="Raleway"/>
                <a:ea typeface="Raleway"/>
                <a:cs typeface="Raleway"/>
                <a:sym typeface="Raleway"/>
              </a:rPr>
              <a:t>Questions after the game</a:t>
            </a:r>
            <a:endParaRPr b="1" sz="2300">
              <a:solidFill>
                <a:srgbClr val="6689BA"/>
              </a:solidFill>
            </a:endParaRPr>
          </a:p>
        </p:txBody>
      </p:sp>
      <p:sp>
        <p:nvSpPr>
          <p:cNvPr id="1193" name="Google Shape;1193;g2523351e7b7_32_81"/>
          <p:cNvSpPr txBox="1"/>
          <p:nvPr/>
        </p:nvSpPr>
        <p:spPr>
          <a:xfrm>
            <a:off x="5154375" y="1790725"/>
            <a:ext cx="3633300" cy="21702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900"/>
              </a:spcBef>
              <a:spcAft>
                <a:spcPts val="0"/>
              </a:spcAft>
              <a:buNone/>
            </a:pPr>
            <a:r>
              <a:rPr lang="lv-LV" sz="1500">
                <a:solidFill>
                  <a:schemeClr val="dk1"/>
                </a:solidFill>
                <a:latin typeface="Raleway"/>
                <a:ea typeface="Raleway"/>
                <a:cs typeface="Raleway"/>
                <a:sym typeface="Raleway"/>
              </a:rPr>
              <a:t>How do you think the awareness of gender and cultural factors can help you prevent, identify, and manage incidents of occupational violence </a:t>
            </a:r>
            <a:br>
              <a:rPr lang="lv-LV" sz="1500">
                <a:solidFill>
                  <a:schemeClr val="dk1"/>
                </a:solidFill>
                <a:latin typeface="Raleway"/>
                <a:ea typeface="Raleway"/>
                <a:cs typeface="Raleway"/>
                <a:sym typeface="Raleway"/>
              </a:rPr>
            </a:br>
            <a:r>
              <a:rPr lang="lv-LV" sz="1500">
                <a:solidFill>
                  <a:schemeClr val="dk1"/>
                </a:solidFill>
                <a:latin typeface="Raleway"/>
                <a:ea typeface="Raleway"/>
                <a:cs typeface="Raleway"/>
                <a:sym typeface="Raleway"/>
              </a:rPr>
              <a:t>in the HORECA industry?</a:t>
            </a:r>
            <a:endParaRPr sz="1500">
              <a:solidFill>
                <a:schemeClr val="dk1"/>
              </a:solidFill>
              <a:latin typeface="Raleway"/>
              <a:ea typeface="Raleway"/>
              <a:cs typeface="Raleway"/>
              <a:sym typeface="Raleway"/>
            </a:endParaRPr>
          </a:p>
          <a:p>
            <a:pPr indent="0" lvl="0" marL="0" rtl="0" algn="l">
              <a:lnSpc>
                <a:spcPct val="90000"/>
              </a:lnSpc>
              <a:spcBef>
                <a:spcPts val="900"/>
              </a:spcBef>
              <a:spcAft>
                <a:spcPts val="0"/>
              </a:spcAft>
              <a:buNone/>
            </a:pPr>
            <a:r>
              <a:rPr lang="lv-LV" sz="1500">
                <a:solidFill>
                  <a:schemeClr val="dk1"/>
                </a:solidFill>
                <a:latin typeface="Raleway"/>
                <a:ea typeface="Raleway"/>
                <a:cs typeface="Raleway"/>
                <a:sym typeface="Raleway"/>
              </a:rPr>
              <a:t>Can you describe a situation from the game where considering gender or cultural factors led to a more effective or inclusive solution?</a:t>
            </a:r>
            <a:endParaRPr sz="1500">
              <a:solidFill>
                <a:schemeClr val="dk1"/>
              </a:solidFill>
              <a:latin typeface="Raleway"/>
              <a:ea typeface="Raleway"/>
              <a:cs typeface="Raleway"/>
              <a:sym typeface="Raleway"/>
            </a:endParaRPr>
          </a:p>
        </p:txBody>
      </p:sp>
      <p:grpSp>
        <p:nvGrpSpPr>
          <p:cNvPr id="1194" name="Google Shape;1194;g2523351e7b7_32_81"/>
          <p:cNvGrpSpPr/>
          <p:nvPr/>
        </p:nvGrpSpPr>
        <p:grpSpPr>
          <a:xfrm>
            <a:off x="427426" y="1848026"/>
            <a:ext cx="290375" cy="321600"/>
            <a:chOff x="534501" y="3018201"/>
            <a:chExt cx="290375" cy="321600"/>
          </a:xfrm>
        </p:grpSpPr>
        <p:sp>
          <p:nvSpPr>
            <p:cNvPr id="1195" name="Google Shape;1195;g2523351e7b7_32_8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6" name="Google Shape;1196;g2523351e7b7_32_8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97" name="Google Shape;1197;g2523351e7b7_32_81"/>
          <p:cNvGrpSpPr/>
          <p:nvPr/>
        </p:nvGrpSpPr>
        <p:grpSpPr>
          <a:xfrm>
            <a:off x="427426" y="2841226"/>
            <a:ext cx="290375" cy="321600"/>
            <a:chOff x="534501" y="3018201"/>
            <a:chExt cx="290375" cy="321600"/>
          </a:xfrm>
        </p:grpSpPr>
        <p:sp>
          <p:nvSpPr>
            <p:cNvPr id="1198" name="Google Shape;1198;g2523351e7b7_32_8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9" name="Google Shape;1199;g2523351e7b7_32_8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00" name="Google Shape;1200;g2523351e7b7_32_81"/>
          <p:cNvGrpSpPr/>
          <p:nvPr/>
        </p:nvGrpSpPr>
        <p:grpSpPr>
          <a:xfrm>
            <a:off x="4864001" y="1848026"/>
            <a:ext cx="290375" cy="321600"/>
            <a:chOff x="534501" y="3018201"/>
            <a:chExt cx="290375" cy="321600"/>
          </a:xfrm>
        </p:grpSpPr>
        <p:sp>
          <p:nvSpPr>
            <p:cNvPr id="1201" name="Google Shape;1201;g2523351e7b7_32_8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2" name="Google Shape;1202;g2523351e7b7_32_8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03" name="Google Shape;1203;g2523351e7b7_32_81"/>
          <p:cNvGrpSpPr/>
          <p:nvPr/>
        </p:nvGrpSpPr>
        <p:grpSpPr>
          <a:xfrm>
            <a:off x="4864001" y="3010426"/>
            <a:ext cx="290375" cy="321600"/>
            <a:chOff x="534501" y="3018201"/>
            <a:chExt cx="290375" cy="321600"/>
          </a:xfrm>
        </p:grpSpPr>
        <p:sp>
          <p:nvSpPr>
            <p:cNvPr id="1204" name="Google Shape;1204;g2523351e7b7_32_8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5" name="Google Shape;1205;g2523351e7b7_32_8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206" name="Google Shape;1206;g2523351e7b7_32_81"/>
          <p:cNvPicPr preferRelativeResize="0"/>
          <p:nvPr/>
        </p:nvPicPr>
        <p:blipFill rotWithShape="1">
          <a:blip r:embed="rId3">
            <a:alphaModFix/>
          </a:blip>
          <a:srcRect b="0" l="0" r="0" t="0"/>
          <a:stretch/>
        </p:blipFill>
        <p:spPr>
          <a:xfrm>
            <a:off x="0" y="-3850"/>
            <a:ext cx="9144001" cy="1222700"/>
          </a:xfrm>
          <a:prstGeom prst="rect">
            <a:avLst/>
          </a:prstGeom>
          <a:noFill/>
          <a:ln>
            <a:noFill/>
          </a:ln>
        </p:spPr>
      </p:pic>
      <p:sp>
        <p:nvSpPr>
          <p:cNvPr id="1207" name="Google Shape;1207;g2523351e7b7_32_81"/>
          <p:cNvSpPr txBox="1"/>
          <p:nvPr/>
        </p:nvSpPr>
        <p:spPr>
          <a:xfrm>
            <a:off x="489175" y="121875"/>
            <a:ext cx="8603400" cy="8229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None/>
            </a:pPr>
            <a:r>
              <a:rPr b="1" lang="lv-LV" sz="2200">
                <a:solidFill>
                  <a:srgbClr val="2B3E85"/>
                </a:solidFill>
                <a:latin typeface="Raleway"/>
                <a:ea typeface="Raleway"/>
                <a:cs typeface="Raleway"/>
                <a:sym typeface="Raleway"/>
              </a:rPr>
              <a:t>4</a:t>
            </a:r>
            <a:r>
              <a:rPr b="1" i="0" lang="lv-LV" sz="2200" u="none" cap="none" strike="noStrike">
                <a:solidFill>
                  <a:srgbClr val="2B3E85"/>
                </a:solidFill>
                <a:latin typeface="Raleway"/>
                <a:ea typeface="Raleway"/>
                <a:cs typeface="Raleway"/>
                <a:sym typeface="Raleway"/>
              </a:rPr>
              <a:t>. </a:t>
            </a:r>
            <a:r>
              <a:rPr b="1" i="0" lang="lv-LV" sz="1900" u="none" cap="none" strike="noStrike">
                <a:solidFill>
                  <a:srgbClr val="2B3E85"/>
                </a:solidFill>
                <a:latin typeface="Raleway"/>
                <a:ea typeface="Raleway"/>
                <a:cs typeface="Raleway"/>
                <a:sym typeface="Raleway"/>
              </a:rPr>
              <a:t>Module</a:t>
            </a:r>
            <a:br>
              <a:rPr b="1" lang="lv-LV" sz="2500">
                <a:solidFill>
                  <a:srgbClr val="FFFFFF"/>
                </a:solidFill>
                <a:latin typeface="Raleway"/>
                <a:ea typeface="Raleway"/>
                <a:cs typeface="Raleway"/>
                <a:sym typeface="Raleway"/>
              </a:rPr>
            </a:br>
            <a:r>
              <a:rPr b="1" lang="lv-LV" sz="2500">
                <a:solidFill>
                  <a:srgbClr val="FFFFFF"/>
                </a:solidFill>
                <a:latin typeface="Raleway"/>
                <a:ea typeface="Raleway"/>
                <a:cs typeface="Raleway"/>
                <a:sym typeface="Raleway"/>
              </a:rPr>
              <a:t>    </a:t>
            </a:r>
            <a:r>
              <a:rPr b="1" lang="lv-LV" sz="2000">
                <a:solidFill>
                  <a:srgbClr val="FFFFFF"/>
                </a:solidFill>
                <a:latin typeface="Raleway"/>
                <a:ea typeface="Raleway"/>
                <a:cs typeface="Raleway"/>
                <a:sym typeface="Raleway"/>
              </a:rPr>
              <a:t>Gender considerations and intercultural management </a:t>
            </a:r>
            <a:endParaRPr b="1" sz="2000">
              <a:solidFill>
                <a:srgbClr val="FFFFFF"/>
              </a:solidFill>
              <a:latin typeface="Raleway"/>
              <a:ea typeface="Raleway"/>
              <a:cs typeface="Raleway"/>
              <a:sym typeface="Raleway"/>
            </a:endParaRPr>
          </a:p>
          <a:p>
            <a:pPr indent="0" lvl="0" marL="0" marR="0" rtl="0" algn="l">
              <a:lnSpc>
                <a:spcPct val="85000"/>
              </a:lnSpc>
              <a:spcBef>
                <a:spcPts val="0"/>
              </a:spcBef>
              <a:spcAft>
                <a:spcPts val="0"/>
              </a:spcAft>
              <a:buNone/>
            </a:pPr>
            <a:r>
              <a:rPr b="1" lang="lv-LV" sz="2000">
                <a:solidFill>
                  <a:srgbClr val="FFFFFF"/>
                </a:solidFill>
                <a:latin typeface="Raleway"/>
                <a:ea typeface="Raleway"/>
                <a:cs typeface="Raleway"/>
                <a:sym typeface="Raleway"/>
              </a:rPr>
              <a:t>     in understanding occupational violence</a:t>
            </a:r>
            <a:endParaRPr b="1" sz="2000">
              <a:solidFill>
                <a:srgbClr val="FFFFFF"/>
              </a:solidFill>
              <a:latin typeface="Raleway"/>
              <a:ea typeface="Raleway"/>
              <a:cs typeface="Raleway"/>
              <a:sym typeface="Raleway"/>
            </a:endParaRPr>
          </a:p>
          <a:p>
            <a:pPr indent="0" lvl="0" marL="0" marR="0" rtl="0" algn="l">
              <a:lnSpc>
                <a:spcPct val="85000"/>
              </a:lnSpc>
              <a:spcBef>
                <a:spcPts val="0"/>
              </a:spcBef>
              <a:spcAft>
                <a:spcPts val="0"/>
              </a:spcAft>
              <a:buNone/>
            </a:pPr>
            <a:r>
              <a:t/>
            </a:r>
            <a:endParaRPr b="1" sz="1800">
              <a:solidFill>
                <a:srgbClr val="FFFFFF"/>
              </a:solidFill>
              <a:latin typeface="Raleway"/>
              <a:ea typeface="Raleway"/>
              <a:cs typeface="Raleway"/>
              <a:sym typeface="Raleway"/>
            </a:endParaRPr>
          </a:p>
          <a:p>
            <a:pPr indent="0" lvl="0" marL="0" marR="0" rtl="0" algn="l">
              <a:lnSpc>
                <a:spcPct val="85000"/>
              </a:lnSpc>
              <a:spcBef>
                <a:spcPts val="0"/>
              </a:spcBef>
              <a:spcAft>
                <a:spcPts val="0"/>
              </a:spcAft>
              <a:buNone/>
            </a:pPr>
            <a:r>
              <a:t/>
            </a:r>
            <a:endParaRPr b="1" sz="2500">
              <a:solidFill>
                <a:srgbClr val="FFFFFF"/>
              </a:solidFill>
              <a:latin typeface="Raleway"/>
              <a:ea typeface="Raleway"/>
              <a:cs typeface="Raleway"/>
              <a:sym typeface="Raleway"/>
            </a:endParaRPr>
          </a:p>
        </p:txBody>
      </p:sp>
      <p:grpSp>
        <p:nvGrpSpPr>
          <p:cNvPr id="1208" name="Google Shape;1208;g2523351e7b7_32_81"/>
          <p:cNvGrpSpPr/>
          <p:nvPr/>
        </p:nvGrpSpPr>
        <p:grpSpPr>
          <a:xfrm>
            <a:off x="427426" y="3715526"/>
            <a:ext cx="290375" cy="321600"/>
            <a:chOff x="534501" y="3018201"/>
            <a:chExt cx="290375" cy="321600"/>
          </a:xfrm>
        </p:grpSpPr>
        <p:sp>
          <p:nvSpPr>
            <p:cNvPr id="1209" name="Google Shape;1209;g2523351e7b7_32_8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0" name="Google Shape;1210;g2523351e7b7_32_8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14" name="Shape 1214"/>
        <p:cNvGrpSpPr/>
        <p:nvPr/>
      </p:nvGrpSpPr>
      <p:grpSpPr>
        <a:xfrm>
          <a:off x="0" y="0"/>
          <a:ext cx="0" cy="0"/>
          <a:chOff x="0" y="0"/>
          <a:chExt cx="0" cy="0"/>
        </a:xfrm>
      </p:grpSpPr>
      <p:sp>
        <p:nvSpPr>
          <p:cNvPr id="1215" name="Google Shape;1215;g2523351e7b7_32_104"/>
          <p:cNvSpPr txBox="1"/>
          <p:nvPr/>
        </p:nvSpPr>
        <p:spPr>
          <a:xfrm>
            <a:off x="717800" y="1771850"/>
            <a:ext cx="3633300" cy="34401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900"/>
              </a:spcBef>
              <a:spcAft>
                <a:spcPts val="0"/>
              </a:spcAft>
              <a:buNone/>
            </a:pPr>
            <a:r>
              <a:rPr lang="lv-LV">
                <a:solidFill>
                  <a:schemeClr val="dk1"/>
                </a:solidFill>
                <a:latin typeface="Raleway"/>
                <a:ea typeface="Raleway"/>
                <a:cs typeface="Raleway"/>
                <a:sym typeface="Raleway"/>
              </a:rPr>
              <a:t>How do you plan to apply the insights </a:t>
            </a:r>
            <a:br>
              <a:rPr lang="lv-LV">
                <a:solidFill>
                  <a:schemeClr val="dk1"/>
                </a:solidFill>
                <a:latin typeface="Raleway"/>
                <a:ea typeface="Raleway"/>
                <a:cs typeface="Raleway"/>
                <a:sym typeface="Raleway"/>
              </a:rPr>
            </a:br>
            <a:r>
              <a:rPr lang="lv-LV">
                <a:solidFill>
                  <a:schemeClr val="dk1"/>
                </a:solidFill>
                <a:latin typeface="Raleway"/>
                <a:ea typeface="Raleway"/>
                <a:cs typeface="Raleway"/>
                <a:sym typeface="Raleway"/>
              </a:rPr>
              <a:t>and lessons learned from this game </a:t>
            </a:r>
            <a:br>
              <a:rPr lang="lv-LV">
                <a:solidFill>
                  <a:schemeClr val="dk1"/>
                </a:solidFill>
                <a:latin typeface="Raleway"/>
                <a:ea typeface="Raleway"/>
                <a:cs typeface="Raleway"/>
                <a:sym typeface="Raleway"/>
              </a:rPr>
            </a:br>
            <a:r>
              <a:rPr lang="lv-LV">
                <a:solidFill>
                  <a:schemeClr val="dk1"/>
                </a:solidFill>
                <a:latin typeface="Raleway"/>
                <a:ea typeface="Raleway"/>
                <a:cs typeface="Raleway"/>
                <a:sym typeface="Raleway"/>
              </a:rPr>
              <a:t>to address occupational violence while considering gender and cultural factors </a:t>
            </a:r>
            <a:br>
              <a:rPr lang="lv-LV">
                <a:solidFill>
                  <a:schemeClr val="dk1"/>
                </a:solidFill>
                <a:latin typeface="Raleway"/>
                <a:ea typeface="Raleway"/>
                <a:cs typeface="Raleway"/>
                <a:sym typeface="Raleway"/>
              </a:rPr>
            </a:br>
            <a:r>
              <a:rPr lang="lv-LV">
                <a:solidFill>
                  <a:schemeClr val="dk1"/>
                </a:solidFill>
                <a:latin typeface="Raleway"/>
                <a:ea typeface="Raleway"/>
                <a:cs typeface="Raleway"/>
                <a:sym typeface="Raleway"/>
              </a:rPr>
              <a:t>in your daily work?</a:t>
            </a:r>
            <a:endParaRPr>
              <a:solidFill>
                <a:schemeClr val="dk1"/>
              </a:solidFill>
              <a:latin typeface="Raleway"/>
              <a:ea typeface="Raleway"/>
              <a:cs typeface="Raleway"/>
              <a:sym typeface="Raleway"/>
            </a:endParaRPr>
          </a:p>
          <a:p>
            <a:pPr indent="0" lvl="0" marL="0" rtl="0" algn="l">
              <a:lnSpc>
                <a:spcPct val="90000"/>
              </a:lnSpc>
              <a:spcBef>
                <a:spcPts val="900"/>
              </a:spcBef>
              <a:spcAft>
                <a:spcPts val="0"/>
              </a:spcAft>
              <a:buNone/>
            </a:pPr>
            <a:r>
              <a:rPr lang="lv-LV">
                <a:solidFill>
                  <a:schemeClr val="dk1"/>
                </a:solidFill>
                <a:latin typeface="Raleway"/>
                <a:ea typeface="Raleway"/>
                <a:cs typeface="Raleway"/>
                <a:sym typeface="Raleway"/>
              </a:rPr>
              <a:t>In what ways did playing this game help you develop empathy and understanding for people of different genders and cultural backgrounds who may experience workplace violence?</a:t>
            </a:r>
            <a:endParaRPr>
              <a:solidFill>
                <a:schemeClr val="dk1"/>
              </a:solidFill>
              <a:latin typeface="Raleway"/>
              <a:ea typeface="Raleway"/>
              <a:cs typeface="Raleway"/>
              <a:sym typeface="Raleway"/>
            </a:endParaRPr>
          </a:p>
          <a:p>
            <a:pPr indent="0" lvl="0" marL="0" rtl="0" algn="l">
              <a:lnSpc>
                <a:spcPct val="90000"/>
              </a:lnSpc>
              <a:spcBef>
                <a:spcPts val="900"/>
              </a:spcBef>
              <a:spcAft>
                <a:spcPts val="0"/>
              </a:spcAft>
              <a:buNone/>
            </a:pPr>
            <a:r>
              <a:rPr lang="lv-LV">
                <a:solidFill>
                  <a:schemeClr val="dk1"/>
                </a:solidFill>
                <a:latin typeface="Raleway"/>
                <a:ea typeface="Raleway"/>
                <a:cs typeface="Raleway"/>
                <a:sym typeface="Raleway"/>
              </a:rPr>
              <a:t>How do you think your workplace culture could change as a result of incorporating gender and intercultural considerations when addressing occupational violence?</a:t>
            </a:r>
            <a:endParaRPr>
              <a:solidFill>
                <a:schemeClr val="dk1"/>
              </a:solidFill>
              <a:latin typeface="Raleway"/>
              <a:ea typeface="Raleway"/>
              <a:cs typeface="Raleway"/>
              <a:sym typeface="Raleway"/>
            </a:endParaRPr>
          </a:p>
          <a:p>
            <a:pPr indent="0" lvl="0" marL="0" rtl="0" algn="l">
              <a:lnSpc>
                <a:spcPct val="90000"/>
              </a:lnSpc>
              <a:spcBef>
                <a:spcPts val="900"/>
              </a:spcBef>
              <a:spcAft>
                <a:spcPts val="0"/>
              </a:spcAft>
              <a:buNone/>
            </a:pPr>
            <a:r>
              <a:t/>
            </a:r>
            <a:endParaRPr>
              <a:solidFill>
                <a:schemeClr val="dk1"/>
              </a:solidFill>
              <a:latin typeface="Raleway"/>
              <a:ea typeface="Raleway"/>
              <a:cs typeface="Raleway"/>
              <a:sym typeface="Raleway"/>
            </a:endParaRPr>
          </a:p>
        </p:txBody>
      </p:sp>
      <p:sp>
        <p:nvSpPr>
          <p:cNvPr id="1216" name="Google Shape;1216;g2523351e7b7_32_104"/>
          <p:cNvSpPr txBox="1"/>
          <p:nvPr/>
        </p:nvSpPr>
        <p:spPr>
          <a:xfrm>
            <a:off x="717800" y="1309213"/>
            <a:ext cx="5912700" cy="538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lv-LV" sz="2300">
                <a:solidFill>
                  <a:srgbClr val="6689BA"/>
                </a:solidFill>
                <a:latin typeface="Raleway"/>
                <a:ea typeface="Raleway"/>
                <a:cs typeface="Raleway"/>
                <a:sym typeface="Raleway"/>
              </a:rPr>
              <a:t>Questions after the game</a:t>
            </a:r>
            <a:endParaRPr b="1" sz="2300">
              <a:solidFill>
                <a:srgbClr val="6689BA"/>
              </a:solidFill>
            </a:endParaRPr>
          </a:p>
        </p:txBody>
      </p:sp>
      <p:sp>
        <p:nvSpPr>
          <p:cNvPr id="1217" name="Google Shape;1217;g2523351e7b7_32_104"/>
          <p:cNvSpPr txBox="1"/>
          <p:nvPr/>
        </p:nvSpPr>
        <p:spPr>
          <a:xfrm>
            <a:off x="5001975" y="1790725"/>
            <a:ext cx="3633300" cy="26274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900"/>
              </a:spcBef>
              <a:spcAft>
                <a:spcPts val="0"/>
              </a:spcAft>
              <a:buNone/>
            </a:pPr>
            <a:r>
              <a:rPr lang="lv-LV">
                <a:solidFill>
                  <a:schemeClr val="dk1"/>
                </a:solidFill>
                <a:latin typeface="Raleway"/>
                <a:ea typeface="Raleway"/>
                <a:cs typeface="Raleway"/>
                <a:sym typeface="Raleway"/>
              </a:rPr>
              <a:t>What strategies or best practices did you learn from the game that could help promote a more inclusive and respectful work environment for employees of different genders and cultural backgrounds?</a:t>
            </a:r>
            <a:endParaRPr>
              <a:solidFill>
                <a:schemeClr val="dk1"/>
              </a:solidFill>
              <a:latin typeface="Raleway"/>
              <a:ea typeface="Raleway"/>
              <a:cs typeface="Raleway"/>
              <a:sym typeface="Raleway"/>
            </a:endParaRPr>
          </a:p>
          <a:p>
            <a:pPr indent="0" lvl="0" marL="0" rtl="0" algn="l">
              <a:lnSpc>
                <a:spcPct val="90000"/>
              </a:lnSpc>
              <a:spcBef>
                <a:spcPts val="900"/>
              </a:spcBef>
              <a:spcAft>
                <a:spcPts val="0"/>
              </a:spcAft>
              <a:buNone/>
            </a:pPr>
            <a:r>
              <a:rPr lang="lv-LV">
                <a:solidFill>
                  <a:schemeClr val="dk1"/>
                </a:solidFill>
                <a:latin typeface="Raleway"/>
                <a:ea typeface="Raleway"/>
                <a:cs typeface="Raleway"/>
                <a:sym typeface="Raleway"/>
              </a:rPr>
              <a:t>Are there any additional gender or cultural factors that you believe should be considered when addressing workplace violence? How could these factors be integrated into existing policies or practices?</a:t>
            </a:r>
            <a:endParaRPr>
              <a:solidFill>
                <a:schemeClr val="dk1"/>
              </a:solidFill>
              <a:latin typeface="Raleway"/>
              <a:ea typeface="Raleway"/>
              <a:cs typeface="Raleway"/>
              <a:sym typeface="Raleway"/>
            </a:endParaRPr>
          </a:p>
        </p:txBody>
      </p:sp>
      <p:grpSp>
        <p:nvGrpSpPr>
          <p:cNvPr id="1218" name="Google Shape;1218;g2523351e7b7_32_104"/>
          <p:cNvGrpSpPr/>
          <p:nvPr/>
        </p:nvGrpSpPr>
        <p:grpSpPr>
          <a:xfrm>
            <a:off x="427426" y="1848026"/>
            <a:ext cx="290375" cy="321600"/>
            <a:chOff x="534501" y="3018201"/>
            <a:chExt cx="290375" cy="321600"/>
          </a:xfrm>
        </p:grpSpPr>
        <p:sp>
          <p:nvSpPr>
            <p:cNvPr id="1219" name="Google Shape;1219;g2523351e7b7_32_104"/>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0" name="Google Shape;1220;g2523351e7b7_32_104"/>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1" name="Google Shape;1221;g2523351e7b7_32_104"/>
          <p:cNvGrpSpPr/>
          <p:nvPr/>
        </p:nvGrpSpPr>
        <p:grpSpPr>
          <a:xfrm>
            <a:off x="427426" y="2841226"/>
            <a:ext cx="290375" cy="321600"/>
            <a:chOff x="534501" y="3018201"/>
            <a:chExt cx="290375" cy="321600"/>
          </a:xfrm>
        </p:grpSpPr>
        <p:sp>
          <p:nvSpPr>
            <p:cNvPr id="1222" name="Google Shape;1222;g2523351e7b7_32_104"/>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3" name="Google Shape;1223;g2523351e7b7_32_104"/>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4" name="Google Shape;1224;g2523351e7b7_32_104"/>
          <p:cNvGrpSpPr/>
          <p:nvPr/>
        </p:nvGrpSpPr>
        <p:grpSpPr>
          <a:xfrm>
            <a:off x="4711601" y="1848026"/>
            <a:ext cx="290375" cy="321600"/>
            <a:chOff x="534501" y="3018201"/>
            <a:chExt cx="290375" cy="321600"/>
          </a:xfrm>
        </p:grpSpPr>
        <p:sp>
          <p:nvSpPr>
            <p:cNvPr id="1225" name="Google Shape;1225;g2523351e7b7_32_104"/>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6" name="Google Shape;1226;g2523351e7b7_32_104"/>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7" name="Google Shape;1227;g2523351e7b7_32_104"/>
          <p:cNvGrpSpPr/>
          <p:nvPr/>
        </p:nvGrpSpPr>
        <p:grpSpPr>
          <a:xfrm>
            <a:off x="4711601" y="3010426"/>
            <a:ext cx="290375" cy="321600"/>
            <a:chOff x="534501" y="3018201"/>
            <a:chExt cx="290375" cy="321600"/>
          </a:xfrm>
        </p:grpSpPr>
        <p:sp>
          <p:nvSpPr>
            <p:cNvPr id="1228" name="Google Shape;1228;g2523351e7b7_32_104"/>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9" name="Google Shape;1229;g2523351e7b7_32_104"/>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230" name="Google Shape;1230;g2523351e7b7_32_104"/>
          <p:cNvPicPr preferRelativeResize="0"/>
          <p:nvPr/>
        </p:nvPicPr>
        <p:blipFill rotWithShape="1">
          <a:blip r:embed="rId3">
            <a:alphaModFix/>
          </a:blip>
          <a:srcRect b="0" l="0" r="0" t="0"/>
          <a:stretch/>
        </p:blipFill>
        <p:spPr>
          <a:xfrm>
            <a:off x="0" y="-3850"/>
            <a:ext cx="9144001" cy="1222700"/>
          </a:xfrm>
          <a:prstGeom prst="rect">
            <a:avLst/>
          </a:prstGeom>
          <a:noFill/>
          <a:ln>
            <a:noFill/>
          </a:ln>
        </p:spPr>
      </p:pic>
      <p:sp>
        <p:nvSpPr>
          <p:cNvPr id="1231" name="Google Shape;1231;g2523351e7b7_32_104"/>
          <p:cNvSpPr txBox="1"/>
          <p:nvPr/>
        </p:nvSpPr>
        <p:spPr>
          <a:xfrm>
            <a:off x="489175" y="121875"/>
            <a:ext cx="8603400" cy="822900"/>
          </a:xfrm>
          <a:prstGeom prst="rect">
            <a:avLst/>
          </a:prstGeom>
          <a:noFill/>
          <a:ln>
            <a:noFill/>
          </a:ln>
        </p:spPr>
        <p:txBody>
          <a:bodyPr anchorCtr="0" anchor="t" bIns="91425" lIns="91425" spcFirstLastPara="1" rIns="91425" wrap="square" tIns="91425">
            <a:noAutofit/>
          </a:bodyPr>
          <a:lstStyle/>
          <a:p>
            <a:pPr indent="0" lvl="0" marL="0" marR="0" rtl="0" algn="l">
              <a:lnSpc>
                <a:spcPct val="85000"/>
              </a:lnSpc>
              <a:spcBef>
                <a:spcPts val="0"/>
              </a:spcBef>
              <a:spcAft>
                <a:spcPts val="0"/>
              </a:spcAft>
              <a:buNone/>
            </a:pPr>
            <a:r>
              <a:rPr b="1" lang="lv-LV" sz="2200">
                <a:solidFill>
                  <a:srgbClr val="2B3E85"/>
                </a:solidFill>
                <a:latin typeface="Raleway"/>
                <a:ea typeface="Raleway"/>
                <a:cs typeface="Raleway"/>
                <a:sym typeface="Raleway"/>
              </a:rPr>
              <a:t>4</a:t>
            </a:r>
            <a:r>
              <a:rPr b="1" i="0" lang="lv-LV" sz="2200" u="none" cap="none" strike="noStrike">
                <a:solidFill>
                  <a:srgbClr val="2B3E85"/>
                </a:solidFill>
                <a:latin typeface="Raleway"/>
                <a:ea typeface="Raleway"/>
                <a:cs typeface="Raleway"/>
                <a:sym typeface="Raleway"/>
              </a:rPr>
              <a:t>. </a:t>
            </a:r>
            <a:r>
              <a:rPr b="1" i="0" lang="lv-LV" sz="1900" u="none" cap="none" strike="noStrike">
                <a:solidFill>
                  <a:srgbClr val="2B3E85"/>
                </a:solidFill>
                <a:latin typeface="Raleway"/>
                <a:ea typeface="Raleway"/>
                <a:cs typeface="Raleway"/>
                <a:sym typeface="Raleway"/>
              </a:rPr>
              <a:t>Module</a:t>
            </a:r>
            <a:br>
              <a:rPr b="1" lang="lv-LV" sz="2500">
                <a:solidFill>
                  <a:srgbClr val="FFFFFF"/>
                </a:solidFill>
                <a:latin typeface="Raleway"/>
                <a:ea typeface="Raleway"/>
                <a:cs typeface="Raleway"/>
                <a:sym typeface="Raleway"/>
              </a:rPr>
            </a:br>
            <a:r>
              <a:rPr b="1" lang="lv-LV" sz="2500">
                <a:solidFill>
                  <a:srgbClr val="FFFFFF"/>
                </a:solidFill>
                <a:latin typeface="Raleway"/>
                <a:ea typeface="Raleway"/>
                <a:cs typeface="Raleway"/>
                <a:sym typeface="Raleway"/>
              </a:rPr>
              <a:t>    </a:t>
            </a:r>
            <a:r>
              <a:rPr b="1" lang="lv-LV" sz="2000">
                <a:solidFill>
                  <a:srgbClr val="FFFFFF"/>
                </a:solidFill>
                <a:latin typeface="Raleway"/>
                <a:ea typeface="Raleway"/>
                <a:cs typeface="Raleway"/>
                <a:sym typeface="Raleway"/>
              </a:rPr>
              <a:t>Gender considerations and intercultural management </a:t>
            </a:r>
            <a:endParaRPr b="1" sz="2000">
              <a:solidFill>
                <a:srgbClr val="FFFFFF"/>
              </a:solidFill>
              <a:latin typeface="Raleway"/>
              <a:ea typeface="Raleway"/>
              <a:cs typeface="Raleway"/>
              <a:sym typeface="Raleway"/>
            </a:endParaRPr>
          </a:p>
          <a:p>
            <a:pPr indent="0" lvl="0" marL="0" marR="0" rtl="0" algn="l">
              <a:lnSpc>
                <a:spcPct val="85000"/>
              </a:lnSpc>
              <a:spcBef>
                <a:spcPts val="0"/>
              </a:spcBef>
              <a:spcAft>
                <a:spcPts val="0"/>
              </a:spcAft>
              <a:buNone/>
            </a:pPr>
            <a:r>
              <a:rPr b="1" lang="lv-LV" sz="2000">
                <a:solidFill>
                  <a:srgbClr val="FFFFFF"/>
                </a:solidFill>
                <a:latin typeface="Raleway"/>
                <a:ea typeface="Raleway"/>
                <a:cs typeface="Raleway"/>
                <a:sym typeface="Raleway"/>
              </a:rPr>
              <a:t>     in understanding occupational violence</a:t>
            </a:r>
            <a:endParaRPr b="1" sz="2000">
              <a:solidFill>
                <a:srgbClr val="FFFFFF"/>
              </a:solidFill>
              <a:latin typeface="Raleway"/>
              <a:ea typeface="Raleway"/>
              <a:cs typeface="Raleway"/>
              <a:sym typeface="Raleway"/>
            </a:endParaRPr>
          </a:p>
          <a:p>
            <a:pPr indent="0" lvl="0" marL="0" marR="0" rtl="0" algn="l">
              <a:lnSpc>
                <a:spcPct val="85000"/>
              </a:lnSpc>
              <a:spcBef>
                <a:spcPts val="0"/>
              </a:spcBef>
              <a:spcAft>
                <a:spcPts val="0"/>
              </a:spcAft>
              <a:buNone/>
            </a:pPr>
            <a:r>
              <a:t/>
            </a:r>
            <a:endParaRPr b="1" sz="1800">
              <a:solidFill>
                <a:srgbClr val="FFFFFF"/>
              </a:solidFill>
              <a:latin typeface="Raleway"/>
              <a:ea typeface="Raleway"/>
              <a:cs typeface="Raleway"/>
              <a:sym typeface="Raleway"/>
            </a:endParaRPr>
          </a:p>
          <a:p>
            <a:pPr indent="0" lvl="0" marL="0" marR="0" rtl="0" algn="l">
              <a:lnSpc>
                <a:spcPct val="85000"/>
              </a:lnSpc>
              <a:spcBef>
                <a:spcPts val="0"/>
              </a:spcBef>
              <a:spcAft>
                <a:spcPts val="0"/>
              </a:spcAft>
              <a:buNone/>
            </a:pPr>
            <a:r>
              <a:t/>
            </a:r>
            <a:endParaRPr b="1" sz="2500">
              <a:solidFill>
                <a:srgbClr val="FFFFFF"/>
              </a:solidFill>
              <a:latin typeface="Raleway"/>
              <a:ea typeface="Raleway"/>
              <a:cs typeface="Raleway"/>
              <a:sym typeface="Raleway"/>
            </a:endParaRPr>
          </a:p>
        </p:txBody>
      </p:sp>
      <p:grpSp>
        <p:nvGrpSpPr>
          <p:cNvPr id="1232" name="Google Shape;1232;g2523351e7b7_32_104"/>
          <p:cNvGrpSpPr/>
          <p:nvPr/>
        </p:nvGrpSpPr>
        <p:grpSpPr>
          <a:xfrm>
            <a:off x="427426" y="3715526"/>
            <a:ext cx="290375" cy="321600"/>
            <a:chOff x="534501" y="3018201"/>
            <a:chExt cx="290375" cy="321600"/>
          </a:xfrm>
        </p:grpSpPr>
        <p:sp>
          <p:nvSpPr>
            <p:cNvPr id="1233" name="Google Shape;1233;g2523351e7b7_32_104"/>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4" name="Google Shape;1234;g2523351e7b7_32_104"/>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8" name="Shape 1238"/>
        <p:cNvGrpSpPr/>
        <p:nvPr/>
      </p:nvGrpSpPr>
      <p:grpSpPr>
        <a:xfrm>
          <a:off x="0" y="0"/>
          <a:ext cx="0" cy="0"/>
          <a:chOff x="0" y="0"/>
          <a:chExt cx="0" cy="0"/>
        </a:xfrm>
      </p:grpSpPr>
      <p:pic>
        <p:nvPicPr>
          <p:cNvPr id="1239" name="Google Shape;1239;g2523351e7b7_37_0"/>
          <p:cNvPicPr preferRelativeResize="0"/>
          <p:nvPr/>
        </p:nvPicPr>
        <p:blipFill rotWithShape="1">
          <a:blip r:embed="rId3">
            <a:alphaModFix/>
          </a:blip>
          <a:srcRect b="0" l="0" r="10594" t="0"/>
          <a:stretch/>
        </p:blipFill>
        <p:spPr>
          <a:xfrm>
            <a:off x="0" y="1152600"/>
            <a:ext cx="9144003" cy="3990900"/>
          </a:xfrm>
          <a:prstGeom prst="rect">
            <a:avLst/>
          </a:prstGeom>
          <a:noFill/>
          <a:ln>
            <a:noFill/>
          </a:ln>
        </p:spPr>
      </p:pic>
      <p:sp>
        <p:nvSpPr>
          <p:cNvPr id="1240" name="Google Shape;1240;g2523351e7b7_37_0"/>
          <p:cNvSpPr txBox="1"/>
          <p:nvPr/>
        </p:nvSpPr>
        <p:spPr>
          <a:xfrm>
            <a:off x="703200" y="1152599"/>
            <a:ext cx="7737600" cy="2363100"/>
          </a:xfrm>
          <a:prstGeom prst="rect">
            <a:avLst/>
          </a:prstGeom>
          <a:noFill/>
          <a:ln>
            <a:noFill/>
          </a:ln>
        </p:spPr>
        <p:txBody>
          <a:bodyPr anchorCtr="0" anchor="t" bIns="91425" lIns="91425" spcFirstLastPara="1" rIns="91425" wrap="square" tIns="91425">
            <a:noAutofit/>
          </a:bodyPr>
          <a:lstStyle/>
          <a:p>
            <a:pPr indent="0" lvl="0" marL="457200" marR="0" rtl="0" algn="l">
              <a:lnSpc>
                <a:spcPct val="90000"/>
              </a:lnSpc>
              <a:spcBef>
                <a:spcPts val="900"/>
              </a:spcBef>
              <a:spcAft>
                <a:spcPts val="0"/>
              </a:spcAft>
              <a:buClr>
                <a:srgbClr val="000000"/>
              </a:buClr>
              <a:buSzPts val="4400"/>
              <a:buFont typeface="Arial"/>
              <a:buNone/>
            </a:pPr>
            <a:r>
              <a:rPr b="1" lang="lv-LV" sz="4100">
                <a:solidFill>
                  <a:srgbClr val="2B3E85"/>
                </a:solidFill>
                <a:latin typeface="Raleway"/>
                <a:ea typeface="Raleway"/>
                <a:cs typeface="Raleway"/>
                <a:sym typeface="Raleway"/>
              </a:rPr>
              <a:t>5</a:t>
            </a:r>
            <a:r>
              <a:rPr b="1" i="0" lang="lv-LV" sz="3500" u="none" cap="none" strike="noStrike">
                <a:solidFill>
                  <a:srgbClr val="2B3E85"/>
                </a:solidFill>
                <a:latin typeface="Raleway"/>
                <a:ea typeface="Raleway"/>
                <a:cs typeface="Raleway"/>
                <a:sym typeface="Raleway"/>
              </a:rPr>
              <a:t>. </a:t>
            </a:r>
            <a:r>
              <a:rPr b="1" i="0" lang="lv-LV" sz="3000" u="none" cap="none" strike="noStrike">
                <a:solidFill>
                  <a:srgbClr val="2B3E85"/>
                </a:solidFill>
                <a:latin typeface="Raleway"/>
                <a:ea typeface="Raleway"/>
                <a:cs typeface="Raleway"/>
                <a:sym typeface="Raleway"/>
              </a:rPr>
              <a:t>Module</a:t>
            </a:r>
            <a:r>
              <a:rPr b="1" i="0" lang="lv-LV" sz="3500" u="none" cap="none" strike="noStrike">
                <a:solidFill>
                  <a:srgbClr val="FFFFFF"/>
                </a:solidFill>
                <a:latin typeface="Raleway"/>
                <a:ea typeface="Raleway"/>
                <a:cs typeface="Raleway"/>
                <a:sym typeface="Raleway"/>
              </a:rPr>
              <a:t> </a:t>
            </a:r>
            <a:endParaRPr b="1" sz="500"/>
          </a:p>
          <a:p>
            <a:pPr indent="0" lvl="0" marL="457200" marR="0" rtl="0" algn="l">
              <a:lnSpc>
                <a:spcPct val="90000"/>
              </a:lnSpc>
              <a:spcBef>
                <a:spcPts val="900"/>
              </a:spcBef>
              <a:spcAft>
                <a:spcPts val="0"/>
              </a:spcAft>
              <a:buClr>
                <a:srgbClr val="000000"/>
              </a:buClr>
              <a:buSzPts val="4400"/>
              <a:buFont typeface="Arial"/>
              <a:buNone/>
            </a:pPr>
            <a:r>
              <a:rPr b="1" lang="lv-LV" sz="3500">
                <a:solidFill>
                  <a:srgbClr val="FFFFFF"/>
                </a:solidFill>
                <a:latin typeface="Raleway"/>
                <a:ea typeface="Raleway"/>
                <a:cs typeface="Raleway"/>
                <a:sym typeface="Raleway"/>
              </a:rPr>
              <a:t>Organizational factors associated with exposure </a:t>
            </a:r>
            <a:br>
              <a:rPr b="1" lang="lv-LV" sz="3500">
                <a:solidFill>
                  <a:srgbClr val="FFFFFF"/>
                </a:solidFill>
                <a:latin typeface="Raleway"/>
                <a:ea typeface="Raleway"/>
                <a:cs typeface="Raleway"/>
                <a:sym typeface="Raleway"/>
              </a:rPr>
            </a:br>
            <a:r>
              <a:rPr b="1" lang="lv-LV" sz="3500">
                <a:solidFill>
                  <a:srgbClr val="FFFFFF"/>
                </a:solidFill>
                <a:latin typeface="Raleway"/>
                <a:ea typeface="Raleway"/>
                <a:cs typeface="Raleway"/>
                <a:sym typeface="Raleway"/>
              </a:rPr>
              <a:t>to various forms of violence</a:t>
            </a:r>
            <a:endParaRPr b="1" i="0" sz="3500" u="none" cap="none" strike="noStrike">
              <a:solidFill>
                <a:srgbClr val="FFFFFF"/>
              </a:solidFill>
              <a:latin typeface="Arial"/>
              <a:ea typeface="Arial"/>
              <a:cs typeface="Arial"/>
              <a:sym typeface="Arial"/>
            </a:endParaRPr>
          </a:p>
        </p:txBody>
      </p:sp>
      <p:pic>
        <p:nvPicPr>
          <p:cNvPr id="1241" name="Google Shape;1241;g2523351e7b7_37_0"/>
          <p:cNvPicPr preferRelativeResize="0"/>
          <p:nvPr/>
        </p:nvPicPr>
        <p:blipFill rotWithShape="1">
          <a:blip r:embed="rId4">
            <a:alphaModFix/>
          </a:blip>
          <a:srcRect b="0" l="0" r="0" t="0"/>
          <a:stretch/>
        </p:blipFill>
        <p:spPr>
          <a:xfrm>
            <a:off x="6711450" y="135150"/>
            <a:ext cx="1605250" cy="908575"/>
          </a:xfrm>
          <a:prstGeom prst="rect">
            <a:avLst/>
          </a:prstGeom>
          <a:noFill/>
          <a:ln>
            <a:noFill/>
          </a:ln>
        </p:spPr>
      </p:pic>
      <p:pic>
        <p:nvPicPr>
          <p:cNvPr id="1242" name="Google Shape;1242;g2523351e7b7_37_0"/>
          <p:cNvPicPr preferRelativeResize="0"/>
          <p:nvPr/>
        </p:nvPicPr>
        <p:blipFill rotWithShape="1">
          <a:blip r:embed="rId5">
            <a:alphaModFix/>
          </a:blip>
          <a:srcRect b="0" l="0" r="0" t="0"/>
          <a:stretch/>
        </p:blipFill>
        <p:spPr>
          <a:xfrm>
            <a:off x="772175" y="311600"/>
            <a:ext cx="1569475" cy="555675"/>
          </a:xfrm>
          <a:prstGeom prst="rect">
            <a:avLst/>
          </a:prstGeom>
          <a:noFill/>
          <a:ln>
            <a:noFill/>
          </a:ln>
        </p:spPr>
      </p:pic>
      <p:pic>
        <p:nvPicPr>
          <p:cNvPr id="1243" name="Google Shape;1243;g2523351e7b7_37_0"/>
          <p:cNvPicPr preferRelativeResize="0"/>
          <p:nvPr/>
        </p:nvPicPr>
        <p:blipFill rotWithShape="1">
          <a:blip r:embed="rId6">
            <a:alphaModFix/>
          </a:blip>
          <a:srcRect b="0" l="0" r="29378" t="-989"/>
          <a:stretch/>
        </p:blipFill>
        <p:spPr>
          <a:xfrm rot="5400000">
            <a:off x="5699050" y="1780750"/>
            <a:ext cx="1506725" cy="5194375"/>
          </a:xfrm>
          <a:prstGeom prst="rect">
            <a:avLst/>
          </a:prstGeom>
          <a:noFill/>
          <a:ln>
            <a:noFill/>
          </a:ln>
        </p:spPr>
      </p:pic>
      <p:pic>
        <p:nvPicPr>
          <p:cNvPr id="1244" name="Google Shape;1244;g2523351e7b7_37_0"/>
          <p:cNvPicPr preferRelativeResize="0"/>
          <p:nvPr/>
        </p:nvPicPr>
        <p:blipFill rotWithShape="1">
          <a:blip r:embed="rId6">
            <a:alphaModFix/>
          </a:blip>
          <a:srcRect b="0" l="38804" r="0" t="19871"/>
          <a:stretch/>
        </p:blipFill>
        <p:spPr>
          <a:xfrm rot="-5400000">
            <a:off x="1407912" y="2442263"/>
            <a:ext cx="1305525" cy="4121350"/>
          </a:xfrm>
          <a:prstGeom prst="rect">
            <a:avLst/>
          </a:prstGeom>
          <a:noFill/>
          <a:ln>
            <a:noFill/>
          </a:ln>
        </p:spPr>
      </p:pic>
      <p:pic>
        <p:nvPicPr>
          <p:cNvPr id="1245" name="Google Shape;1245;g2523351e7b7_37_0"/>
          <p:cNvPicPr preferRelativeResize="0"/>
          <p:nvPr/>
        </p:nvPicPr>
        <p:blipFill rotWithShape="1">
          <a:blip r:embed="rId7">
            <a:alphaModFix/>
          </a:blip>
          <a:srcRect b="2075" l="0" r="22964" t="0"/>
          <a:stretch/>
        </p:blipFill>
        <p:spPr>
          <a:xfrm>
            <a:off x="7069275" y="3242975"/>
            <a:ext cx="2074726" cy="1900523"/>
          </a:xfrm>
          <a:prstGeom prst="rect">
            <a:avLst/>
          </a:prstGeom>
          <a:noFill/>
          <a:ln>
            <a:noFill/>
          </a:ln>
          <a:effectLst>
            <a:outerShdw blurRad="314325" rotWithShape="0" algn="bl" dir="5940000" dist="38100">
              <a:srgbClr val="000000">
                <a:alpha val="49410"/>
              </a:srgbClr>
            </a:outerShdw>
          </a:effectLst>
        </p:spPr>
      </p:pic>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49" name="Shape 1249"/>
        <p:cNvGrpSpPr/>
        <p:nvPr/>
      </p:nvGrpSpPr>
      <p:grpSpPr>
        <a:xfrm>
          <a:off x="0" y="0"/>
          <a:ext cx="0" cy="0"/>
          <a:chOff x="0" y="0"/>
          <a:chExt cx="0" cy="0"/>
        </a:xfrm>
      </p:grpSpPr>
      <p:pic>
        <p:nvPicPr>
          <p:cNvPr id="1250" name="Google Shape;1250;g2523351e7b7_37_11"/>
          <p:cNvPicPr preferRelativeResize="0"/>
          <p:nvPr/>
        </p:nvPicPr>
        <p:blipFill rotWithShape="1">
          <a:blip r:embed="rId3">
            <a:alphaModFix/>
          </a:blip>
          <a:srcRect b="0" l="0" r="0" t="0"/>
          <a:stretch/>
        </p:blipFill>
        <p:spPr>
          <a:xfrm>
            <a:off x="0" y="0"/>
            <a:ext cx="9144001" cy="1367149"/>
          </a:xfrm>
          <a:prstGeom prst="rect">
            <a:avLst/>
          </a:prstGeom>
          <a:noFill/>
          <a:ln>
            <a:noFill/>
          </a:ln>
        </p:spPr>
      </p:pic>
      <p:sp>
        <p:nvSpPr>
          <p:cNvPr id="1251" name="Google Shape;1251;g2523351e7b7_37_11"/>
          <p:cNvSpPr txBox="1"/>
          <p:nvPr/>
        </p:nvSpPr>
        <p:spPr>
          <a:xfrm>
            <a:off x="865375" y="274275"/>
            <a:ext cx="6453300" cy="11424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None/>
            </a:pPr>
            <a:br>
              <a:rPr b="1" lang="lv-LV" sz="2500">
                <a:solidFill>
                  <a:srgbClr val="FFFFFF"/>
                </a:solidFill>
                <a:latin typeface="Raleway"/>
                <a:ea typeface="Raleway"/>
                <a:cs typeface="Raleway"/>
                <a:sym typeface="Raleway"/>
              </a:rPr>
            </a:br>
            <a:r>
              <a:rPr b="1" lang="lv-LV" sz="2100">
                <a:solidFill>
                  <a:srgbClr val="FFFFFF"/>
                </a:solidFill>
                <a:latin typeface="Raleway"/>
                <a:ea typeface="Raleway"/>
                <a:cs typeface="Raleway"/>
                <a:sym typeface="Raleway"/>
              </a:rPr>
              <a:t>Organizational factors associated with   exposure to various forms of violence</a:t>
            </a:r>
            <a:endParaRPr b="1" sz="2100">
              <a:solidFill>
                <a:srgbClr val="FFFFFF"/>
              </a:solidFill>
              <a:latin typeface="Raleway"/>
              <a:ea typeface="Raleway"/>
              <a:cs typeface="Raleway"/>
              <a:sym typeface="Raleway"/>
            </a:endParaRPr>
          </a:p>
          <a:p>
            <a:pPr indent="0" lvl="0" marL="0" marR="0" rtl="0" algn="l">
              <a:lnSpc>
                <a:spcPct val="85000"/>
              </a:lnSpc>
              <a:spcBef>
                <a:spcPts val="0"/>
              </a:spcBef>
              <a:spcAft>
                <a:spcPts val="0"/>
              </a:spcAft>
              <a:buNone/>
            </a:pPr>
            <a:r>
              <a:t/>
            </a:r>
            <a:endParaRPr b="1" sz="2600">
              <a:solidFill>
                <a:srgbClr val="FFFFFF"/>
              </a:solidFill>
              <a:latin typeface="Raleway"/>
              <a:ea typeface="Raleway"/>
              <a:cs typeface="Raleway"/>
              <a:sym typeface="Raleway"/>
            </a:endParaRPr>
          </a:p>
        </p:txBody>
      </p:sp>
      <p:sp>
        <p:nvSpPr>
          <p:cNvPr id="1252" name="Google Shape;1252;g2523351e7b7_37_11"/>
          <p:cNvSpPr txBox="1"/>
          <p:nvPr/>
        </p:nvSpPr>
        <p:spPr>
          <a:xfrm>
            <a:off x="742175" y="1992425"/>
            <a:ext cx="4681500" cy="2805300"/>
          </a:xfrm>
          <a:prstGeom prst="rect">
            <a:avLst/>
          </a:prstGeom>
          <a:noFill/>
          <a:ln>
            <a:noFill/>
          </a:ln>
        </p:spPr>
        <p:txBody>
          <a:bodyPr anchorCtr="0" anchor="t" bIns="91425" lIns="91425" spcFirstLastPara="1" rIns="91425" wrap="square" tIns="91425">
            <a:spAutoFit/>
          </a:bodyPr>
          <a:lstStyle/>
          <a:p>
            <a:pPr indent="0" lvl="0" marL="133350" rtl="0" algn="l">
              <a:lnSpc>
                <a:spcPct val="115000"/>
              </a:lnSpc>
              <a:spcBef>
                <a:spcPts val="0"/>
              </a:spcBef>
              <a:spcAft>
                <a:spcPts val="0"/>
              </a:spcAft>
              <a:buClr>
                <a:schemeClr val="dk1"/>
              </a:buClr>
              <a:buSzPts val="1500"/>
              <a:buFont typeface="Arial"/>
              <a:buNone/>
            </a:pPr>
            <a:r>
              <a:rPr lang="lv-LV" sz="1500">
                <a:solidFill>
                  <a:schemeClr val="dk1"/>
                </a:solidFill>
                <a:latin typeface="Raleway"/>
                <a:ea typeface="Raleway"/>
                <a:cs typeface="Raleway"/>
                <a:sym typeface="Raleway"/>
              </a:rPr>
              <a:t>P</a:t>
            </a:r>
            <a:r>
              <a:rPr lang="lv-LV" sz="1500">
                <a:solidFill>
                  <a:schemeClr val="dk1"/>
                </a:solidFill>
                <a:latin typeface="Raleway"/>
                <a:ea typeface="Raleway"/>
                <a:cs typeface="Raleway"/>
                <a:sym typeface="Raleway"/>
              </a:rPr>
              <a:t>repare a set of problem situation cards related to different forms of violence in the workplace that are </a:t>
            </a:r>
            <a:r>
              <a:rPr b="1" lang="lv-LV" sz="1500">
                <a:solidFill>
                  <a:schemeClr val="dk1"/>
                </a:solidFill>
                <a:latin typeface="Raleway"/>
                <a:ea typeface="Raleway"/>
                <a:cs typeface="Raleway"/>
                <a:sym typeface="Raleway"/>
              </a:rPr>
              <a:t>associated with organizational factors</a:t>
            </a:r>
            <a:r>
              <a:rPr lang="lv-LV" sz="1500">
                <a:solidFill>
                  <a:schemeClr val="dk1"/>
                </a:solidFill>
                <a:latin typeface="Raleway"/>
                <a:ea typeface="Raleway"/>
                <a:cs typeface="Raleway"/>
                <a:sym typeface="Raleway"/>
              </a:rPr>
              <a:t>. </a:t>
            </a:r>
            <a:endParaRPr sz="1500">
              <a:solidFill>
                <a:schemeClr val="dk1"/>
              </a:solidFill>
              <a:latin typeface="Raleway"/>
              <a:ea typeface="Raleway"/>
              <a:cs typeface="Raleway"/>
              <a:sym typeface="Raleway"/>
            </a:endParaRPr>
          </a:p>
          <a:p>
            <a:pPr indent="0" lvl="0" marL="133350" rtl="0" algn="l">
              <a:lnSpc>
                <a:spcPct val="115000"/>
              </a:lnSpc>
              <a:spcBef>
                <a:spcPts val="0"/>
              </a:spcBef>
              <a:spcAft>
                <a:spcPts val="0"/>
              </a:spcAft>
              <a:buClr>
                <a:schemeClr val="dk1"/>
              </a:buClr>
              <a:buSzPts val="1500"/>
              <a:buFont typeface="Arial"/>
              <a:buNone/>
            </a:pPr>
            <a:r>
              <a:t/>
            </a:r>
            <a:endParaRPr sz="1500">
              <a:solidFill>
                <a:schemeClr val="dk1"/>
              </a:solidFill>
              <a:latin typeface="Raleway"/>
              <a:ea typeface="Raleway"/>
              <a:cs typeface="Raleway"/>
              <a:sym typeface="Raleway"/>
            </a:endParaRPr>
          </a:p>
          <a:p>
            <a:pPr indent="0" lvl="0" marL="133350" rtl="0" algn="l">
              <a:lnSpc>
                <a:spcPct val="115000"/>
              </a:lnSpc>
              <a:spcBef>
                <a:spcPts val="0"/>
              </a:spcBef>
              <a:spcAft>
                <a:spcPts val="0"/>
              </a:spcAft>
              <a:buSzPts val="1500"/>
              <a:buNone/>
            </a:pPr>
            <a:r>
              <a:rPr lang="lv-LV" sz="1500">
                <a:solidFill>
                  <a:schemeClr val="dk1"/>
                </a:solidFill>
                <a:latin typeface="Raleway"/>
                <a:ea typeface="Raleway"/>
                <a:cs typeface="Raleway"/>
                <a:sym typeface="Raleway"/>
              </a:rPr>
              <a:t>For example, a card might describe a situation </a:t>
            </a:r>
            <a:br>
              <a:rPr lang="lv-LV" sz="1500">
                <a:solidFill>
                  <a:schemeClr val="dk1"/>
                </a:solidFill>
                <a:latin typeface="Raleway"/>
                <a:ea typeface="Raleway"/>
                <a:cs typeface="Raleway"/>
                <a:sym typeface="Raleway"/>
              </a:rPr>
            </a:br>
            <a:r>
              <a:rPr lang="lv-LV" sz="1500">
                <a:solidFill>
                  <a:schemeClr val="dk1"/>
                </a:solidFill>
                <a:latin typeface="Raleway"/>
                <a:ea typeface="Raleway"/>
                <a:cs typeface="Raleway"/>
                <a:sym typeface="Raleway"/>
              </a:rPr>
              <a:t>in which an employee is exposed to violence because of inadequate safety protocols </a:t>
            </a:r>
            <a:br>
              <a:rPr lang="lv-LV" sz="1500">
                <a:solidFill>
                  <a:schemeClr val="dk1"/>
                </a:solidFill>
                <a:latin typeface="Raleway"/>
                <a:ea typeface="Raleway"/>
                <a:cs typeface="Raleway"/>
                <a:sym typeface="Raleway"/>
              </a:rPr>
            </a:br>
            <a:r>
              <a:rPr lang="lv-LV" sz="1500">
                <a:solidFill>
                  <a:schemeClr val="dk1"/>
                </a:solidFill>
                <a:latin typeface="Raleway"/>
                <a:ea typeface="Raleway"/>
                <a:cs typeface="Raleway"/>
                <a:sym typeface="Raleway"/>
              </a:rPr>
              <a:t>or insufficient training, or a situation in which </a:t>
            </a:r>
            <a:br>
              <a:rPr lang="lv-LV" sz="1500">
                <a:solidFill>
                  <a:schemeClr val="dk1"/>
                </a:solidFill>
                <a:latin typeface="Raleway"/>
                <a:ea typeface="Raleway"/>
                <a:cs typeface="Raleway"/>
                <a:sym typeface="Raleway"/>
              </a:rPr>
            </a:br>
            <a:r>
              <a:rPr lang="lv-LV" sz="1500">
                <a:solidFill>
                  <a:schemeClr val="dk1"/>
                </a:solidFill>
                <a:latin typeface="Raleway"/>
                <a:ea typeface="Raleway"/>
                <a:cs typeface="Raleway"/>
                <a:sym typeface="Raleway"/>
              </a:rPr>
              <a:t>a hostile work environment leads to bullying </a:t>
            </a:r>
            <a:br>
              <a:rPr lang="lv-LV" sz="1500">
                <a:solidFill>
                  <a:schemeClr val="dk1"/>
                </a:solidFill>
                <a:latin typeface="Raleway"/>
                <a:ea typeface="Raleway"/>
                <a:cs typeface="Raleway"/>
                <a:sym typeface="Raleway"/>
              </a:rPr>
            </a:br>
            <a:r>
              <a:rPr lang="lv-LV" sz="1500">
                <a:solidFill>
                  <a:schemeClr val="dk1"/>
                </a:solidFill>
                <a:latin typeface="Raleway"/>
                <a:ea typeface="Raleway"/>
                <a:cs typeface="Raleway"/>
                <a:sym typeface="Raleway"/>
              </a:rPr>
              <a:t>or harassment.</a:t>
            </a:r>
            <a:endParaRPr sz="1500">
              <a:solidFill>
                <a:schemeClr val="dk1"/>
              </a:solidFill>
              <a:latin typeface="Raleway"/>
              <a:ea typeface="Raleway"/>
              <a:cs typeface="Raleway"/>
              <a:sym typeface="Raleway"/>
            </a:endParaRPr>
          </a:p>
        </p:txBody>
      </p:sp>
      <p:sp>
        <p:nvSpPr>
          <p:cNvPr id="1253" name="Google Shape;1253;g2523351e7b7_37_11"/>
          <p:cNvSpPr txBox="1"/>
          <p:nvPr/>
        </p:nvSpPr>
        <p:spPr>
          <a:xfrm>
            <a:off x="865375" y="1493700"/>
            <a:ext cx="3376200" cy="585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lv-LV" sz="2600">
                <a:solidFill>
                  <a:srgbClr val="6689BA"/>
                </a:solidFill>
                <a:latin typeface="Raleway"/>
                <a:ea typeface="Raleway"/>
                <a:cs typeface="Raleway"/>
                <a:sym typeface="Raleway"/>
              </a:rPr>
              <a:t>Preparing</a:t>
            </a:r>
            <a:endParaRPr b="1" sz="2600">
              <a:solidFill>
                <a:srgbClr val="6689BA"/>
              </a:solidFill>
            </a:endParaRPr>
          </a:p>
        </p:txBody>
      </p:sp>
      <p:grpSp>
        <p:nvGrpSpPr>
          <p:cNvPr id="1254" name="Google Shape;1254;g2523351e7b7_37_11"/>
          <p:cNvGrpSpPr/>
          <p:nvPr/>
        </p:nvGrpSpPr>
        <p:grpSpPr>
          <a:xfrm>
            <a:off x="575001" y="3202626"/>
            <a:ext cx="290375" cy="321600"/>
            <a:chOff x="534501" y="3018201"/>
            <a:chExt cx="290375" cy="321600"/>
          </a:xfrm>
        </p:grpSpPr>
        <p:sp>
          <p:nvSpPr>
            <p:cNvPr id="1255" name="Google Shape;1255;g2523351e7b7_37_1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6" name="Google Shape;1256;g2523351e7b7_37_1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257" name="Google Shape;1257;g2523351e7b7_37_11"/>
          <p:cNvPicPr preferRelativeResize="0"/>
          <p:nvPr/>
        </p:nvPicPr>
        <p:blipFill rotWithShape="1">
          <a:blip r:embed="rId4">
            <a:alphaModFix/>
          </a:blip>
          <a:srcRect b="0" l="0" r="16443" t="0"/>
          <a:stretch/>
        </p:blipFill>
        <p:spPr>
          <a:xfrm>
            <a:off x="6572250" y="868488"/>
            <a:ext cx="2571750" cy="1273500"/>
          </a:xfrm>
          <a:prstGeom prst="rect">
            <a:avLst/>
          </a:prstGeom>
          <a:noFill/>
          <a:ln>
            <a:noFill/>
          </a:ln>
        </p:spPr>
      </p:pic>
      <p:pic>
        <p:nvPicPr>
          <p:cNvPr id="1258" name="Google Shape;1258;g2523351e7b7_37_11"/>
          <p:cNvPicPr preferRelativeResize="0"/>
          <p:nvPr/>
        </p:nvPicPr>
        <p:blipFill rotWithShape="1">
          <a:blip r:embed="rId4">
            <a:alphaModFix/>
          </a:blip>
          <a:srcRect b="0" l="0" r="16443" t="0"/>
          <a:stretch/>
        </p:blipFill>
        <p:spPr>
          <a:xfrm>
            <a:off x="6572250" y="868488"/>
            <a:ext cx="2571750" cy="1273500"/>
          </a:xfrm>
          <a:prstGeom prst="rect">
            <a:avLst/>
          </a:prstGeom>
          <a:noFill/>
          <a:ln>
            <a:noFill/>
          </a:ln>
        </p:spPr>
      </p:pic>
      <p:pic>
        <p:nvPicPr>
          <p:cNvPr id="1259" name="Google Shape;1259;g2523351e7b7_37_11"/>
          <p:cNvPicPr preferRelativeResize="0"/>
          <p:nvPr/>
        </p:nvPicPr>
        <p:blipFill rotWithShape="1">
          <a:blip r:embed="rId5">
            <a:alphaModFix/>
          </a:blip>
          <a:srcRect b="0" l="59" r="59" t="0"/>
          <a:stretch/>
        </p:blipFill>
        <p:spPr>
          <a:xfrm rot="309671">
            <a:off x="6982284" y="1916217"/>
            <a:ext cx="1263924" cy="1894379"/>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1260" name="Google Shape;1260;g2523351e7b7_37_11"/>
          <p:cNvPicPr preferRelativeResize="0"/>
          <p:nvPr/>
        </p:nvPicPr>
        <p:blipFill rotWithShape="1">
          <a:blip r:embed="rId5">
            <a:alphaModFix/>
          </a:blip>
          <a:srcRect b="0" l="59" r="59" t="0"/>
          <a:stretch/>
        </p:blipFill>
        <p:spPr>
          <a:xfrm rot="-422946">
            <a:off x="5964351" y="2291981"/>
            <a:ext cx="1263853" cy="1894458"/>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1261" name="Google Shape;1261;g2523351e7b7_37_11"/>
          <p:cNvPicPr preferRelativeResize="0"/>
          <p:nvPr/>
        </p:nvPicPr>
        <p:blipFill rotWithShape="1">
          <a:blip r:embed="rId5">
            <a:alphaModFix/>
          </a:blip>
          <a:srcRect b="0" l="59" r="59" t="0"/>
          <a:stretch/>
        </p:blipFill>
        <p:spPr>
          <a:xfrm>
            <a:off x="6419963" y="2541795"/>
            <a:ext cx="1263900" cy="1894500"/>
          </a:xfrm>
          <a:prstGeom prst="roundRect">
            <a:avLst>
              <a:gd fmla="val 8322" name="adj"/>
            </a:avLst>
          </a:prstGeom>
          <a:noFill/>
          <a:ln>
            <a:noFill/>
          </a:ln>
          <a:effectLst>
            <a:outerShdw blurRad="271463" rotWithShape="0" algn="bl" dir="4380000" dist="57150">
              <a:srgbClr val="000000">
                <a:alpha val="33330"/>
              </a:srgbClr>
            </a:outerShdw>
          </a:effectLst>
        </p:spPr>
      </p:pic>
      <p:sp>
        <p:nvSpPr>
          <p:cNvPr id="1262" name="Google Shape;1262;g2523351e7b7_37_11"/>
          <p:cNvSpPr txBox="1"/>
          <p:nvPr/>
        </p:nvSpPr>
        <p:spPr>
          <a:xfrm>
            <a:off x="589775" y="276425"/>
            <a:ext cx="3000000" cy="4893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2000"/>
              </a:spcBef>
              <a:spcAft>
                <a:spcPts val="0"/>
              </a:spcAft>
              <a:buNone/>
            </a:pPr>
            <a:r>
              <a:rPr b="1" lang="lv-LV" sz="2200">
                <a:solidFill>
                  <a:srgbClr val="2B3E85"/>
                </a:solidFill>
                <a:latin typeface="Raleway"/>
                <a:ea typeface="Raleway"/>
                <a:cs typeface="Raleway"/>
                <a:sym typeface="Raleway"/>
              </a:rPr>
              <a:t>5. </a:t>
            </a:r>
            <a:r>
              <a:rPr b="1" lang="lv-LV" sz="1900">
                <a:solidFill>
                  <a:srgbClr val="2B3E85"/>
                </a:solidFill>
                <a:latin typeface="Raleway"/>
                <a:ea typeface="Raleway"/>
                <a:cs typeface="Raleway"/>
                <a:sym typeface="Raleway"/>
              </a:rPr>
              <a:t>Module</a:t>
            </a:r>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66" name="Shape 1266"/>
        <p:cNvGrpSpPr/>
        <p:nvPr/>
      </p:nvGrpSpPr>
      <p:grpSpPr>
        <a:xfrm>
          <a:off x="0" y="0"/>
          <a:ext cx="0" cy="0"/>
          <a:chOff x="0" y="0"/>
          <a:chExt cx="0" cy="0"/>
        </a:xfrm>
      </p:grpSpPr>
      <p:pic>
        <p:nvPicPr>
          <p:cNvPr id="1267" name="Google Shape;1267;g2523351e7b7_37_27"/>
          <p:cNvPicPr preferRelativeResize="0"/>
          <p:nvPr/>
        </p:nvPicPr>
        <p:blipFill rotWithShape="1">
          <a:blip r:embed="rId3">
            <a:alphaModFix/>
          </a:blip>
          <a:srcRect b="0" l="0" r="0" t="0"/>
          <a:stretch/>
        </p:blipFill>
        <p:spPr>
          <a:xfrm>
            <a:off x="0" y="0"/>
            <a:ext cx="9144001" cy="1567650"/>
          </a:xfrm>
          <a:prstGeom prst="rect">
            <a:avLst/>
          </a:prstGeom>
          <a:noFill/>
          <a:ln>
            <a:noFill/>
          </a:ln>
        </p:spPr>
      </p:pic>
      <p:sp>
        <p:nvSpPr>
          <p:cNvPr id="1268" name="Google Shape;1268;g2523351e7b7_37_27"/>
          <p:cNvSpPr txBox="1"/>
          <p:nvPr/>
        </p:nvSpPr>
        <p:spPr>
          <a:xfrm>
            <a:off x="865375" y="350475"/>
            <a:ext cx="6453300" cy="11424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None/>
            </a:pPr>
            <a:br>
              <a:rPr b="1" lang="lv-LV" sz="2500">
                <a:solidFill>
                  <a:srgbClr val="FFFFFF"/>
                </a:solidFill>
                <a:latin typeface="Raleway"/>
                <a:ea typeface="Raleway"/>
                <a:cs typeface="Raleway"/>
                <a:sym typeface="Raleway"/>
              </a:rPr>
            </a:br>
            <a:r>
              <a:rPr b="1" lang="lv-LV" sz="2100">
                <a:solidFill>
                  <a:srgbClr val="FFFFFF"/>
                </a:solidFill>
                <a:latin typeface="Raleway"/>
                <a:ea typeface="Raleway"/>
                <a:cs typeface="Raleway"/>
                <a:sym typeface="Raleway"/>
              </a:rPr>
              <a:t>Organizational factors associated with   exposure to various forms of violence</a:t>
            </a:r>
            <a:endParaRPr b="1" sz="2100">
              <a:solidFill>
                <a:srgbClr val="FFFFFF"/>
              </a:solidFill>
              <a:latin typeface="Raleway"/>
              <a:ea typeface="Raleway"/>
              <a:cs typeface="Raleway"/>
              <a:sym typeface="Raleway"/>
            </a:endParaRPr>
          </a:p>
          <a:p>
            <a:pPr indent="0" lvl="0" marL="0" marR="0" rtl="0" algn="l">
              <a:lnSpc>
                <a:spcPct val="85000"/>
              </a:lnSpc>
              <a:spcBef>
                <a:spcPts val="0"/>
              </a:spcBef>
              <a:spcAft>
                <a:spcPts val="0"/>
              </a:spcAft>
              <a:buNone/>
            </a:pPr>
            <a:r>
              <a:t/>
            </a:r>
            <a:endParaRPr b="1" sz="2600">
              <a:solidFill>
                <a:srgbClr val="FFFFFF"/>
              </a:solidFill>
              <a:latin typeface="Raleway"/>
              <a:ea typeface="Raleway"/>
              <a:cs typeface="Raleway"/>
              <a:sym typeface="Raleway"/>
            </a:endParaRPr>
          </a:p>
        </p:txBody>
      </p:sp>
      <p:sp>
        <p:nvSpPr>
          <p:cNvPr id="1269" name="Google Shape;1269;g2523351e7b7_37_27"/>
          <p:cNvSpPr txBox="1"/>
          <p:nvPr/>
        </p:nvSpPr>
        <p:spPr>
          <a:xfrm>
            <a:off x="742175" y="2387300"/>
            <a:ext cx="4013400" cy="681000"/>
          </a:xfrm>
          <a:prstGeom prst="rect">
            <a:avLst/>
          </a:prstGeom>
          <a:noFill/>
          <a:ln>
            <a:noFill/>
          </a:ln>
        </p:spPr>
        <p:txBody>
          <a:bodyPr anchorCtr="0" anchor="t" bIns="91425" lIns="91425" spcFirstLastPara="1" rIns="91425" wrap="square" tIns="91425">
            <a:spAutoFit/>
          </a:bodyPr>
          <a:lstStyle/>
          <a:p>
            <a:pPr indent="0" lvl="0" marL="133350" rtl="0" algn="l">
              <a:lnSpc>
                <a:spcPct val="115000"/>
              </a:lnSpc>
              <a:spcBef>
                <a:spcPts val="0"/>
              </a:spcBef>
              <a:spcAft>
                <a:spcPts val="0"/>
              </a:spcAft>
              <a:buSzPts val="1500"/>
              <a:buNone/>
            </a:pPr>
            <a:r>
              <a:rPr lang="lv-LV" sz="1500">
                <a:solidFill>
                  <a:schemeClr val="dk1"/>
                </a:solidFill>
                <a:latin typeface="Raleway"/>
                <a:ea typeface="Raleway"/>
                <a:cs typeface="Raleway"/>
                <a:sym typeface="Raleway"/>
              </a:rPr>
              <a:t>Distribute the </a:t>
            </a:r>
            <a:r>
              <a:rPr b="1" lang="lv-LV" sz="1500">
                <a:solidFill>
                  <a:schemeClr val="dk1"/>
                </a:solidFill>
                <a:latin typeface="Raleway"/>
                <a:ea typeface="Raleway"/>
                <a:cs typeface="Raleway"/>
                <a:sym typeface="Raleway"/>
              </a:rPr>
              <a:t>flipchart pages </a:t>
            </a:r>
            <a:br>
              <a:rPr b="1" lang="lv-LV" sz="1500">
                <a:solidFill>
                  <a:schemeClr val="dk1"/>
                </a:solidFill>
                <a:latin typeface="Raleway"/>
                <a:ea typeface="Raleway"/>
                <a:cs typeface="Raleway"/>
                <a:sym typeface="Raleway"/>
              </a:rPr>
            </a:br>
            <a:r>
              <a:rPr b="1" lang="lv-LV" sz="1500">
                <a:solidFill>
                  <a:schemeClr val="dk1"/>
                </a:solidFill>
                <a:latin typeface="Raleway"/>
                <a:ea typeface="Raleway"/>
                <a:cs typeface="Raleway"/>
                <a:sym typeface="Raleway"/>
              </a:rPr>
              <a:t>and markers </a:t>
            </a:r>
            <a:r>
              <a:rPr lang="lv-LV" sz="1500">
                <a:solidFill>
                  <a:schemeClr val="dk1"/>
                </a:solidFill>
                <a:latin typeface="Raleway"/>
                <a:ea typeface="Raleway"/>
                <a:cs typeface="Raleway"/>
                <a:sym typeface="Raleway"/>
              </a:rPr>
              <a:t>to the team as well.</a:t>
            </a:r>
            <a:endParaRPr sz="1500">
              <a:solidFill>
                <a:schemeClr val="dk1"/>
              </a:solidFill>
              <a:latin typeface="Raleway"/>
              <a:ea typeface="Raleway"/>
              <a:cs typeface="Raleway"/>
              <a:sym typeface="Raleway"/>
            </a:endParaRPr>
          </a:p>
        </p:txBody>
      </p:sp>
      <p:sp>
        <p:nvSpPr>
          <p:cNvPr id="1270" name="Google Shape;1270;g2523351e7b7_37_27"/>
          <p:cNvSpPr txBox="1"/>
          <p:nvPr/>
        </p:nvSpPr>
        <p:spPr>
          <a:xfrm>
            <a:off x="865375" y="1888575"/>
            <a:ext cx="3376200" cy="585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lv-LV" sz="2600">
                <a:solidFill>
                  <a:srgbClr val="6689BA"/>
                </a:solidFill>
                <a:latin typeface="Raleway"/>
                <a:ea typeface="Raleway"/>
                <a:cs typeface="Raleway"/>
                <a:sym typeface="Raleway"/>
              </a:rPr>
              <a:t>Preparing</a:t>
            </a:r>
            <a:endParaRPr b="1" sz="2600">
              <a:solidFill>
                <a:srgbClr val="6689BA"/>
              </a:solidFill>
            </a:endParaRPr>
          </a:p>
        </p:txBody>
      </p:sp>
      <p:pic>
        <p:nvPicPr>
          <p:cNvPr id="1271" name="Google Shape;1271;g2523351e7b7_37_27"/>
          <p:cNvPicPr preferRelativeResize="0"/>
          <p:nvPr/>
        </p:nvPicPr>
        <p:blipFill rotWithShape="1">
          <a:blip r:embed="rId4">
            <a:alphaModFix/>
          </a:blip>
          <a:srcRect b="0" l="16833" r="-1853" t="0"/>
          <a:stretch/>
        </p:blipFill>
        <p:spPr>
          <a:xfrm rot="10800000">
            <a:off x="6607624" y="1888575"/>
            <a:ext cx="2616751" cy="1273500"/>
          </a:xfrm>
          <a:prstGeom prst="rect">
            <a:avLst/>
          </a:prstGeom>
          <a:noFill/>
          <a:ln>
            <a:noFill/>
          </a:ln>
        </p:spPr>
      </p:pic>
      <p:sp>
        <p:nvSpPr>
          <p:cNvPr id="1272" name="Google Shape;1272;g2523351e7b7_37_27"/>
          <p:cNvSpPr txBox="1"/>
          <p:nvPr/>
        </p:nvSpPr>
        <p:spPr>
          <a:xfrm>
            <a:off x="589775" y="352625"/>
            <a:ext cx="3000000" cy="4893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2000"/>
              </a:spcBef>
              <a:spcAft>
                <a:spcPts val="0"/>
              </a:spcAft>
              <a:buNone/>
            </a:pPr>
            <a:r>
              <a:rPr b="1" lang="lv-LV" sz="2200">
                <a:solidFill>
                  <a:srgbClr val="2B3E85"/>
                </a:solidFill>
                <a:latin typeface="Raleway"/>
                <a:ea typeface="Raleway"/>
                <a:cs typeface="Raleway"/>
                <a:sym typeface="Raleway"/>
              </a:rPr>
              <a:t>5. </a:t>
            </a:r>
            <a:r>
              <a:rPr b="1" lang="lv-LV" sz="1900">
                <a:solidFill>
                  <a:srgbClr val="2B3E85"/>
                </a:solidFill>
                <a:latin typeface="Raleway"/>
                <a:ea typeface="Raleway"/>
                <a:cs typeface="Raleway"/>
                <a:sym typeface="Raleway"/>
              </a:rPr>
              <a:t>Module</a:t>
            </a:r>
            <a:endParaRPr/>
          </a:p>
        </p:txBody>
      </p:sp>
      <p:sp>
        <p:nvSpPr>
          <p:cNvPr id="1273" name="Google Shape;1273;g2523351e7b7_37_27"/>
          <p:cNvSpPr/>
          <p:nvPr/>
        </p:nvSpPr>
        <p:spPr>
          <a:xfrm>
            <a:off x="5016102" y="2675059"/>
            <a:ext cx="1431300" cy="1787700"/>
          </a:xfrm>
          <a:prstGeom prst="foldedCorner">
            <a:avLst>
              <a:gd fmla="val 16667" name="adj"/>
            </a:avLst>
          </a:prstGeom>
          <a:solidFill>
            <a:srgbClr val="6689BA">
              <a:alpha val="257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4" name="Google Shape;1274;g2523351e7b7_37_27"/>
          <p:cNvSpPr/>
          <p:nvPr/>
        </p:nvSpPr>
        <p:spPr>
          <a:xfrm rot="127586">
            <a:off x="4929647" y="2766285"/>
            <a:ext cx="1431085" cy="1787699"/>
          </a:xfrm>
          <a:prstGeom prst="foldedCorner">
            <a:avLst>
              <a:gd fmla="val 24137" name="adj"/>
            </a:avLst>
          </a:prstGeom>
          <a:noFill/>
          <a:ln cap="flat" cmpd="sng" w="9525">
            <a:solidFill>
              <a:srgbClr val="6689B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5" name="Google Shape;1275;g2523351e7b7_37_27"/>
          <p:cNvSpPr/>
          <p:nvPr/>
        </p:nvSpPr>
        <p:spPr>
          <a:xfrm rot="-516269">
            <a:off x="5685760" y="1983432"/>
            <a:ext cx="1429692" cy="1789861"/>
          </a:xfrm>
          <a:prstGeom prst="foldedCorner">
            <a:avLst>
              <a:gd fmla="val 26229" name="adj"/>
            </a:avLst>
          </a:prstGeom>
          <a:solidFill>
            <a:srgbClr val="6689BA">
              <a:alpha val="257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6" name="Google Shape;1276;g2523351e7b7_37_27"/>
          <p:cNvSpPr/>
          <p:nvPr/>
        </p:nvSpPr>
        <p:spPr>
          <a:xfrm rot="-388691">
            <a:off x="5615105" y="2086944"/>
            <a:ext cx="1430534" cy="1788928"/>
          </a:xfrm>
          <a:prstGeom prst="foldedCorner">
            <a:avLst>
              <a:gd fmla="val 24137" name="adj"/>
            </a:avLst>
          </a:prstGeom>
          <a:noFill/>
          <a:ln cap="flat" cmpd="sng" w="9525">
            <a:solidFill>
              <a:srgbClr val="6689B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80" name="Shape 1280"/>
        <p:cNvGrpSpPr/>
        <p:nvPr/>
      </p:nvGrpSpPr>
      <p:grpSpPr>
        <a:xfrm>
          <a:off x="0" y="0"/>
          <a:ext cx="0" cy="0"/>
          <a:chOff x="0" y="0"/>
          <a:chExt cx="0" cy="0"/>
        </a:xfrm>
      </p:grpSpPr>
      <p:pic>
        <p:nvPicPr>
          <p:cNvPr id="1281" name="Google Shape;1281;g2523351e7b7_37_40"/>
          <p:cNvPicPr preferRelativeResize="0"/>
          <p:nvPr/>
        </p:nvPicPr>
        <p:blipFill rotWithShape="1">
          <a:blip r:embed="rId3">
            <a:alphaModFix/>
          </a:blip>
          <a:srcRect b="0" l="0" r="0" t="0"/>
          <a:stretch/>
        </p:blipFill>
        <p:spPr>
          <a:xfrm>
            <a:off x="0" y="0"/>
            <a:ext cx="9144001" cy="1290951"/>
          </a:xfrm>
          <a:prstGeom prst="rect">
            <a:avLst/>
          </a:prstGeom>
          <a:noFill/>
          <a:ln>
            <a:noFill/>
          </a:ln>
        </p:spPr>
      </p:pic>
      <p:sp>
        <p:nvSpPr>
          <p:cNvPr id="1282" name="Google Shape;1282;g2523351e7b7_37_40"/>
          <p:cNvSpPr txBox="1"/>
          <p:nvPr/>
        </p:nvSpPr>
        <p:spPr>
          <a:xfrm>
            <a:off x="865375" y="198075"/>
            <a:ext cx="6453300" cy="11424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None/>
            </a:pPr>
            <a:br>
              <a:rPr b="1" lang="lv-LV" sz="2500">
                <a:solidFill>
                  <a:srgbClr val="FFFFFF"/>
                </a:solidFill>
                <a:latin typeface="Raleway"/>
                <a:ea typeface="Raleway"/>
                <a:cs typeface="Raleway"/>
                <a:sym typeface="Raleway"/>
              </a:rPr>
            </a:br>
            <a:r>
              <a:rPr b="1" lang="lv-LV" sz="2100">
                <a:solidFill>
                  <a:srgbClr val="FFFFFF"/>
                </a:solidFill>
                <a:latin typeface="Raleway"/>
                <a:ea typeface="Raleway"/>
                <a:cs typeface="Raleway"/>
                <a:sym typeface="Raleway"/>
              </a:rPr>
              <a:t>Organizational factors associated with   exposure to various forms of violence</a:t>
            </a:r>
            <a:endParaRPr b="1" sz="2100">
              <a:solidFill>
                <a:srgbClr val="FFFFFF"/>
              </a:solidFill>
              <a:latin typeface="Raleway"/>
              <a:ea typeface="Raleway"/>
              <a:cs typeface="Raleway"/>
              <a:sym typeface="Raleway"/>
            </a:endParaRPr>
          </a:p>
          <a:p>
            <a:pPr indent="0" lvl="0" marL="0" marR="0" rtl="0" algn="l">
              <a:lnSpc>
                <a:spcPct val="85000"/>
              </a:lnSpc>
              <a:spcBef>
                <a:spcPts val="0"/>
              </a:spcBef>
              <a:spcAft>
                <a:spcPts val="0"/>
              </a:spcAft>
              <a:buNone/>
            </a:pPr>
            <a:r>
              <a:t/>
            </a:r>
            <a:endParaRPr b="1" sz="2600">
              <a:solidFill>
                <a:srgbClr val="FFFFFF"/>
              </a:solidFill>
              <a:latin typeface="Raleway"/>
              <a:ea typeface="Raleway"/>
              <a:cs typeface="Raleway"/>
              <a:sym typeface="Raleway"/>
            </a:endParaRPr>
          </a:p>
        </p:txBody>
      </p:sp>
      <p:sp>
        <p:nvSpPr>
          <p:cNvPr id="1283" name="Google Shape;1283;g2523351e7b7_37_40"/>
          <p:cNvSpPr txBox="1"/>
          <p:nvPr/>
        </p:nvSpPr>
        <p:spPr>
          <a:xfrm>
            <a:off x="742175" y="1992425"/>
            <a:ext cx="4681500" cy="2539800"/>
          </a:xfrm>
          <a:prstGeom prst="rect">
            <a:avLst/>
          </a:prstGeom>
          <a:noFill/>
          <a:ln>
            <a:noFill/>
          </a:ln>
        </p:spPr>
        <p:txBody>
          <a:bodyPr anchorCtr="0" anchor="t" bIns="91425" lIns="91425" spcFirstLastPara="1" rIns="91425" wrap="square" tIns="91425">
            <a:spAutoFit/>
          </a:bodyPr>
          <a:lstStyle/>
          <a:p>
            <a:pPr indent="0" lvl="0" marL="133350" rtl="0" algn="l">
              <a:lnSpc>
                <a:spcPct val="115000"/>
              </a:lnSpc>
              <a:spcBef>
                <a:spcPts val="0"/>
              </a:spcBef>
              <a:spcAft>
                <a:spcPts val="0"/>
              </a:spcAft>
              <a:buSzPts val="1500"/>
              <a:buNone/>
            </a:pPr>
            <a:r>
              <a:rPr lang="lv-LV" sz="1500">
                <a:solidFill>
                  <a:schemeClr val="dk1"/>
                </a:solidFill>
                <a:latin typeface="Raleway"/>
                <a:ea typeface="Raleway"/>
                <a:cs typeface="Raleway"/>
                <a:sym typeface="Raleway"/>
              </a:rPr>
              <a:t>Divide the players into small teams of 3-7 people, and distribute the problem situation cards evenly among them. Instruct the teams to read their cards and </a:t>
            </a:r>
            <a:r>
              <a:rPr b="1" lang="lv-LV" sz="1500">
                <a:solidFill>
                  <a:schemeClr val="dk1"/>
                </a:solidFill>
                <a:latin typeface="Raleway"/>
                <a:ea typeface="Raleway"/>
                <a:cs typeface="Raleway"/>
                <a:sym typeface="Raleway"/>
              </a:rPr>
              <a:t>brainstorm possible solutions</a:t>
            </a:r>
            <a:r>
              <a:rPr lang="lv-LV" sz="1500">
                <a:solidFill>
                  <a:schemeClr val="dk1"/>
                </a:solidFill>
                <a:latin typeface="Raleway"/>
                <a:ea typeface="Raleway"/>
                <a:cs typeface="Raleway"/>
                <a:sym typeface="Raleway"/>
              </a:rPr>
              <a:t> to the problem described on the card. </a:t>
            </a:r>
            <a:endParaRPr sz="1500">
              <a:solidFill>
                <a:schemeClr val="dk1"/>
              </a:solidFill>
              <a:latin typeface="Raleway"/>
              <a:ea typeface="Raleway"/>
              <a:cs typeface="Raleway"/>
              <a:sym typeface="Raleway"/>
            </a:endParaRPr>
          </a:p>
          <a:p>
            <a:pPr indent="0" lvl="0" marL="133350" rtl="0" algn="l">
              <a:lnSpc>
                <a:spcPct val="115000"/>
              </a:lnSpc>
              <a:spcBef>
                <a:spcPts val="0"/>
              </a:spcBef>
              <a:spcAft>
                <a:spcPts val="0"/>
              </a:spcAft>
              <a:buSzPts val="1500"/>
              <a:buNone/>
            </a:pPr>
            <a:r>
              <a:t/>
            </a:r>
            <a:endParaRPr sz="1500">
              <a:solidFill>
                <a:schemeClr val="dk1"/>
              </a:solidFill>
              <a:latin typeface="Raleway"/>
              <a:ea typeface="Raleway"/>
              <a:cs typeface="Raleway"/>
              <a:sym typeface="Raleway"/>
            </a:endParaRPr>
          </a:p>
          <a:p>
            <a:pPr indent="0" lvl="0" marL="133350" rtl="0" algn="l">
              <a:lnSpc>
                <a:spcPct val="115000"/>
              </a:lnSpc>
              <a:spcBef>
                <a:spcPts val="0"/>
              </a:spcBef>
              <a:spcAft>
                <a:spcPts val="0"/>
              </a:spcAft>
              <a:buSzPts val="1500"/>
              <a:buNone/>
            </a:pPr>
            <a:r>
              <a:rPr lang="lv-LV" sz="1500">
                <a:solidFill>
                  <a:schemeClr val="dk1"/>
                </a:solidFill>
                <a:latin typeface="Raleway"/>
                <a:ea typeface="Raleway"/>
                <a:cs typeface="Raleway"/>
                <a:sym typeface="Raleway"/>
              </a:rPr>
              <a:t>Encourage them to think creatively and to consider </a:t>
            </a:r>
            <a:r>
              <a:rPr b="1" lang="lv-LV" sz="1500">
                <a:solidFill>
                  <a:schemeClr val="dk1"/>
                </a:solidFill>
                <a:latin typeface="Raleway"/>
                <a:ea typeface="Raleway"/>
                <a:cs typeface="Raleway"/>
                <a:sym typeface="Raleway"/>
              </a:rPr>
              <a:t>the potential organizational factors that may be contributing to the problem</a:t>
            </a:r>
            <a:r>
              <a:rPr lang="lv-LV" sz="1500">
                <a:solidFill>
                  <a:schemeClr val="dk1"/>
                </a:solidFill>
                <a:latin typeface="Raleway"/>
                <a:ea typeface="Raleway"/>
                <a:cs typeface="Raleway"/>
                <a:sym typeface="Raleway"/>
              </a:rPr>
              <a:t>.</a:t>
            </a:r>
            <a:endParaRPr sz="1500">
              <a:solidFill>
                <a:schemeClr val="dk1"/>
              </a:solidFill>
              <a:latin typeface="Raleway"/>
              <a:ea typeface="Raleway"/>
              <a:cs typeface="Raleway"/>
              <a:sym typeface="Raleway"/>
            </a:endParaRPr>
          </a:p>
        </p:txBody>
      </p:sp>
      <p:sp>
        <p:nvSpPr>
          <p:cNvPr id="1284" name="Google Shape;1284;g2523351e7b7_37_40"/>
          <p:cNvSpPr txBox="1"/>
          <p:nvPr/>
        </p:nvSpPr>
        <p:spPr>
          <a:xfrm>
            <a:off x="865375" y="1493700"/>
            <a:ext cx="3376200" cy="585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lv-LV" sz="2600">
                <a:solidFill>
                  <a:srgbClr val="6689BA"/>
                </a:solidFill>
                <a:latin typeface="Raleway"/>
                <a:ea typeface="Raleway"/>
                <a:cs typeface="Raleway"/>
                <a:sym typeface="Raleway"/>
              </a:rPr>
              <a:t>Playing</a:t>
            </a:r>
            <a:endParaRPr b="1" sz="2600">
              <a:solidFill>
                <a:srgbClr val="6689BA"/>
              </a:solidFill>
            </a:endParaRPr>
          </a:p>
        </p:txBody>
      </p:sp>
      <p:grpSp>
        <p:nvGrpSpPr>
          <p:cNvPr id="1285" name="Google Shape;1285;g2523351e7b7_37_40"/>
          <p:cNvGrpSpPr/>
          <p:nvPr/>
        </p:nvGrpSpPr>
        <p:grpSpPr>
          <a:xfrm>
            <a:off x="575001" y="3690701"/>
            <a:ext cx="290375" cy="321600"/>
            <a:chOff x="534501" y="3018201"/>
            <a:chExt cx="290375" cy="321600"/>
          </a:xfrm>
        </p:grpSpPr>
        <p:sp>
          <p:nvSpPr>
            <p:cNvPr id="1286" name="Google Shape;1286;g2523351e7b7_37_40"/>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7" name="Google Shape;1287;g2523351e7b7_37_40"/>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88" name="Google Shape;1288;g2523351e7b7_37_40"/>
          <p:cNvSpPr txBox="1"/>
          <p:nvPr/>
        </p:nvSpPr>
        <p:spPr>
          <a:xfrm>
            <a:off x="589775" y="200225"/>
            <a:ext cx="3000000" cy="4893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2000"/>
              </a:spcBef>
              <a:spcAft>
                <a:spcPts val="0"/>
              </a:spcAft>
              <a:buNone/>
            </a:pPr>
            <a:r>
              <a:rPr b="1" lang="lv-LV" sz="2200">
                <a:solidFill>
                  <a:srgbClr val="2B3E85"/>
                </a:solidFill>
                <a:latin typeface="Raleway"/>
                <a:ea typeface="Raleway"/>
                <a:cs typeface="Raleway"/>
                <a:sym typeface="Raleway"/>
              </a:rPr>
              <a:t>5. </a:t>
            </a:r>
            <a:r>
              <a:rPr b="1" lang="lv-LV" sz="1900">
                <a:solidFill>
                  <a:srgbClr val="2B3E85"/>
                </a:solidFill>
                <a:latin typeface="Raleway"/>
                <a:ea typeface="Raleway"/>
                <a:cs typeface="Raleway"/>
                <a:sym typeface="Raleway"/>
              </a:rPr>
              <a:t>Module</a:t>
            </a:r>
            <a:endParaRPr/>
          </a:p>
        </p:txBody>
      </p:sp>
      <p:pic>
        <p:nvPicPr>
          <p:cNvPr id="1289" name="Google Shape;1289;g2523351e7b7_37_40"/>
          <p:cNvPicPr preferRelativeResize="0"/>
          <p:nvPr/>
        </p:nvPicPr>
        <p:blipFill rotWithShape="1">
          <a:blip r:embed="rId4">
            <a:alphaModFix/>
          </a:blip>
          <a:srcRect b="0" l="0" r="25947" t="0"/>
          <a:stretch/>
        </p:blipFill>
        <p:spPr>
          <a:xfrm>
            <a:off x="6864775" y="671550"/>
            <a:ext cx="2279225" cy="1273500"/>
          </a:xfrm>
          <a:prstGeom prst="rect">
            <a:avLst/>
          </a:prstGeom>
          <a:noFill/>
          <a:ln>
            <a:noFill/>
          </a:ln>
        </p:spPr>
      </p:pic>
      <p:pic>
        <p:nvPicPr>
          <p:cNvPr id="1290" name="Google Shape;1290;g2523351e7b7_37_40"/>
          <p:cNvPicPr preferRelativeResize="0"/>
          <p:nvPr/>
        </p:nvPicPr>
        <p:blipFill rotWithShape="1">
          <a:blip r:embed="rId5">
            <a:alphaModFix/>
          </a:blip>
          <a:srcRect b="0" l="0" r="0" t="0"/>
          <a:stretch/>
        </p:blipFill>
        <p:spPr>
          <a:xfrm>
            <a:off x="6053377" y="2370550"/>
            <a:ext cx="717246" cy="1812600"/>
          </a:xfrm>
          <a:prstGeom prst="rect">
            <a:avLst/>
          </a:prstGeom>
          <a:noFill/>
          <a:ln>
            <a:noFill/>
          </a:ln>
        </p:spPr>
      </p:pic>
      <p:pic>
        <p:nvPicPr>
          <p:cNvPr id="1291" name="Google Shape;1291;g2523351e7b7_37_40"/>
          <p:cNvPicPr preferRelativeResize="0"/>
          <p:nvPr/>
        </p:nvPicPr>
        <p:blipFill rotWithShape="1">
          <a:blip r:embed="rId5">
            <a:alphaModFix/>
          </a:blip>
          <a:srcRect b="0" l="0" r="0" t="0"/>
          <a:stretch/>
        </p:blipFill>
        <p:spPr>
          <a:xfrm>
            <a:off x="6885492" y="2370550"/>
            <a:ext cx="717246" cy="1812600"/>
          </a:xfrm>
          <a:prstGeom prst="rect">
            <a:avLst/>
          </a:prstGeom>
          <a:noFill/>
          <a:ln>
            <a:noFill/>
          </a:ln>
        </p:spPr>
      </p:pic>
      <p:pic>
        <p:nvPicPr>
          <p:cNvPr id="1292" name="Google Shape;1292;g2523351e7b7_37_40"/>
          <p:cNvPicPr preferRelativeResize="0"/>
          <p:nvPr/>
        </p:nvPicPr>
        <p:blipFill rotWithShape="1">
          <a:blip r:embed="rId5">
            <a:alphaModFix/>
          </a:blip>
          <a:srcRect b="0" l="0" r="0" t="0"/>
          <a:stretch/>
        </p:blipFill>
        <p:spPr>
          <a:xfrm>
            <a:off x="7717607" y="2370550"/>
            <a:ext cx="717246" cy="1812600"/>
          </a:xfrm>
          <a:prstGeom prst="rect">
            <a:avLst/>
          </a:prstGeom>
          <a:noFill/>
          <a:ln>
            <a:noFill/>
          </a:ln>
        </p:spPr>
      </p:pic>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96" name="Shape 1296"/>
        <p:cNvGrpSpPr/>
        <p:nvPr/>
      </p:nvGrpSpPr>
      <p:grpSpPr>
        <a:xfrm>
          <a:off x="0" y="0"/>
          <a:ext cx="0" cy="0"/>
          <a:chOff x="0" y="0"/>
          <a:chExt cx="0" cy="0"/>
        </a:xfrm>
      </p:grpSpPr>
      <p:pic>
        <p:nvPicPr>
          <p:cNvPr id="1297" name="Google Shape;1297;g2523351e7b7_37_55"/>
          <p:cNvPicPr preferRelativeResize="0"/>
          <p:nvPr/>
        </p:nvPicPr>
        <p:blipFill rotWithShape="1">
          <a:blip r:embed="rId3">
            <a:alphaModFix/>
          </a:blip>
          <a:srcRect b="0" l="0" r="0" t="0"/>
          <a:stretch/>
        </p:blipFill>
        <p:spPr>
          <a:xfrm>
            <a:off x="0" y="0"/>
            <a:ext cx="9144001" cy="1340175"/>
          </a:xfrm>
          <a:prstGeom prst="rect">
            <a:avLst/>
          </a:prstGeom>
          <a:noFill/>
          <a:ln>
            <a:noFill/>
          </a:ln>
        </p:spPr>
      </p:pic>
      <p:sp>
        <p:nvSpPr>
          <p:cNvPr id="1298" name="Google Shape;1298;g2523351e7b7_37_55"/>
          <p:cNvSpPr txBox="1"/>
          <p:nvPr/>
        </p:nvSpPr>
        <p:spPr>
          <a:xfrm>
            <a:off x="1017775" y="198075"/>
            <a:ext cx="6453300" cy="11424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None/>
            </a:pPr>
            <a:br>
              <a:rPr b="1" lang="lv-LV" sz="2500">
                <a:solidFill>
                  <a:srgbClr val="FFFFFF"/>
                </a:solidFill>
                <a:latin typeface="Raleway"/>
                <a:ea typeface="Raleway"/>
                <a:cs typeface="Raleway"/>
                <a:sym typeface="Raleway"/>
              </a:rPr>
            </a:br>
            <a:r>
              <a:rPr b="1" lang="lv-LV" sz="2100">
                <a:solidFill>
                  <a:srgbClr val="FFFFFF"/>
                </a:solidFill>
                <a:latin typeface="Raleway"/>
                <a:ea typeface="Raleway"/>
                <a:cs typeface="Raleway"/>
                <a:sym typeface="Raleway"/>
              </a:rPr>
              <a:t>Organizational factors associated with   exposure to various forms of violence</a:t>
            </a:r>
            <a:endParaRPr b="1" sz="2100">
              <a:solidFill>
                <a:srgbClr val="FFFFFF"/>
              </a:solidFill>
              <a:latin typeface="Raleway"/>
              <a:ea typeface="Raleway"/>
              <a:cs typeface="Raleway"/>
              <a:sym typeface="Raleway"/>
            </a:endParaRPr>
          </a:p>
          <a:p>
            <a:pPr indent="0" lvl="0" marL="0" marR="0" rtl="0" algn="l">
              <a:lnSpc>
                <a:spcPct val="85000"/>
              </a:lnSpc>
              <a:spcBef>
                <a:spcPts val="0"/>
              </a:spcBef>
              <a:spcAft>
                <a:spcPts val="0"/>
              </a:spcAft>
              <a:buNone/>
            </a:pPr>
            <a:r>
              <a:t/>
            </a:r>
            <a:endParaRPr b="1" sz="2600">
              <a:solidFill>
                <a:srgbClr val="FFFFFF"/>
              </a:solidFill>
              <a:latin typeface="Raleway"/>
              <a:ea typeface="Raleway"/>
              <a:cs typeface="Raleway"/>
              <a:sym typeface="Raleway"/>
            </a:endParaRPr>
          </a:p>
        </p:txBody>
      </p:sp>
      <p:sp>
        <p:nvSpPr>
          <p:cNvPr id="1299" name="Google Shape;1299;g2523351e7b7_37_55"/>
          <p:cNvSpPr txBox="1"/>
          <p:nvPr/>
        </p:nvSpPr>
        <p:spPr>
          <a:xfrm>
            <a:off x="894575" y="1992425"/>
            <a:ext cx="4163700" cy="2008800"/>
          </a:xfrm>
          <a:prstGeom prst="rect">
            <a:avLst/>
          </a:prstGeom>
          <a:noFill/>
          <a:ln>
            <a:noFill/>
          </a:ln>
        </p:spPr>
        <p:txBody>
          <a:bodyPr anchorCtr="0" anchor="t" bIns="91425" lIns="91425" spcFirstLastPara="1" rIns="91425" wrap="square" tIns="91425">
            <a:spAutoFit/>
          </a:bodyPr>
          <a:lstStyle/>
          <a:p>
            <a:pPr indent="0" lvl="0" marL="133350" rtl="0" algn="l">
              <a:lnSpc>
                <a:spcPct val="115000"/>
              </a:lnSpc>
              <a:spcBef>
                <a:spcPts val="0"/>
              </a:spcBef>
              <a:spcAft>
                <a:spcPts val="0"/>
              </a:spcAft>
              <a:buSzPts val="1500"/>
              <a:buNone/>
            </a:pPr>
            <a:r>
              <a:rPr lang="lv-LV" sz="1500">
                <a:solidFill>
                  <a:schemeClr val="dk1"/>
                </a:solidFill>
                <a:latin typeface="Raleway"/>
                <a:ea typeface="Raleway"/>
                <a:cs typeface="Raleway"/>
                <a:sym typeface="Raleway"/>
              </a:rPr>
              <a:t>After the teams have had time to discuss and brainstorm solutions, ask them </a:t>
            </a:r>
            <a:br>
              <a:rPr lang="lv-LV" sz="1500">
                <a:solidFill>
                  <a:schemeClr val="dk1"/>
                </a:solidFill>
                <a:latin typeface="Raleway"/>
                <a:ea typeface="Raleway"/>
                <a:cs typeface="Raleway"/>
                <a:sym typeface="Raleway"/>
              </a:rPr>
            </a:br>
            <a:r>
              <a:rPr b="1" lang="lv-LV" sz="1500">
                <a:solidFill>
                  <a:schemeClr val="dk1"/>
                </a:solidFill>
                <a:latin typeface="Raleway"/>
                <a:ea typeface="Raleway"/>
                <a:cs typeface="Raleway"/>
                <a:sym typeface="Raleway"/>
              </a:rPr>
              <a:t>to present their ideas</a:t>
            </a:r>
            <a:r>
              <a:rPr lang="lv-LV" sz="1500">
                <a:solidFill>
                  <a:schemeClr val="dk1"/>
                </a:solidFill>
                <a:latin typeface="Raleway"/>
                <a:ea typeface="Raleway"/>
                <a:cs typeface="Raleway"/>
                <a:sym typeface="Raleway"/>
              </a:rPr>
              <a:t> to the larger group. </a:t>
            </a:r>
            <a:endParaRPr sz="1500">
              <a:solidFill>
                <a:schemeClr val="dk1"/>
              </a:solidFill>
              <a:latin typeface="Raleway"/>
              <a:ea typeface="Raleway"/>
              <a:cs typeface="Raleway"/>
              <a:sym typeface="Raleway"/>
            </a:endParaRPr>
          </a:p>
          <a:p>
            <a:pPr indent="0" lvl="0" marL="133350" rtl="0" algn="l">
              <a:lnSpc>
                <a:spcPct val="115000"/>
              </a:lnSpc>
              <a:spcBef>
                <a:spcPts val="0"/>
              </a:spcBef>
              <a:spcAft>
                <a:spcPts val="0"/>
              </a:spcAft>
              <a:buSzPts val="1500"/>
              <a:buNone/>
            </a:pPr>
            <a:r>
              <a:t/>
            </a:r>
            <a:endParaRPr sz="1500">
              <a:solidFill>
                <a:schemeClr val="dk1"/>
              </a:solidFill>
              <a:latin typeface="Raleway"/>
              <a:ea typeface="Raleway"/>
              <a:cs typeface="Raleway"/>
              <a:sym typeface="Raleway"/>
            </a:endParaRPr>
          </a:p>
          <a:p>
            <a:pPr indent="0" lvl="0" marL="133350" rtl="0" algn="l">
              <a:lnSpc>
                <a:spcPct val="115000"/>
              </a:lnSpc>
              <a:spcBef>
                <a:spcPts val="0"/>
              </a:spcBef>
              <a:spcAft>
                <a:spcPts val="0"/>
              </a:spcAft>
              <a:buSzPts val="1500"/>
              <a:buNone/>
            </a:pPr>
            <a:r>
              <a:rPr lang="lv-LV" sz="1500">
                <a:solidFill>
                  <a:schemeClr val="dk1"/>
                </a:solidFill>
                <a:latin typeface="Raleway"/>
                <a:ea typeface="Raleway"/>
                <a:cs typeface="Raleway"/>
                <a:sym typeface="Raleway"/>
              </a:rPr>
              <a:t>Encourage the teams to be engaging </a:t>
            </a:r>
            <a:br>
              <a:rPr lang="lv-LV" sz="1500">
                <a:solidFill>
                  <a:schemeClr val="dk1"/>
                </a:solidFill>
                <a:latin typeface="Raleway"/>
                <a:ea typeface="Raleway"/>
                <a:cs typeface="Raleway"/>
                <a:sym typeface="Raleway"/>
              </a:rPr>
            </a:br>
            <a:r>
              <a:rPr lang="lv-LV" sz="1500">
                <a:solidFill>
                  <a:schemeClr val="dk1"/>
                </a:solidFill>
                <a:latin typeface="Raleway"/>
                <a:ea typeface="Raleway"/>
                <a:cs typeface="Raleway"/>
                <a:sym typeface="Raleway"/>
              </a:rPr>
              <a:t>and creative in their presentations, </a:t>
            </a:r>
            <a:br>
              <a:rPr lang="lv-LV" sz="1500">
                <a:solidFill>
                  <a:schemeClr val="dk1"/>
                </a:solidFill>
                <a:latin typeface="Raleway"/>
                <a:ea typeface="Raleway"/>
                <a:cs typeface="Raleway"/>
                <a:sym typeface="Raleway"/>
              </a:rPr>
            </a:br>
            <a:r>
              <a:rPr lang="lv-LV" sz="1500">
                <a:solidFill>
                  <a:schemeClr val="dk1"/>
                </a:solidFill>
                <a:latin typeface="Raleway"/>
                <a:ea typeface="Raleway"/>
                <a:cs typeface="Raleway"/>
                <a:sym typeface="Raleway"/>
              </a:rPr>
              <a:t>using flipchart and markers.</a:t>
            </a:r>
            <a:endParaRPr sz="1500">
              <a:solidFill>
                <a:schemeClr val="dk1"/>
              </a:solidFill>
              <a:latin typeface="Raleway"/>
              <a:ea typeface="Raleway"/>
              <a:cs typeface="Raleway"/>
              <a:sym typeface="Raleway"/>
            </a:endParaRPr>
          </a:p>
        </p:txBody>
      </p:sp>
      <p:sp>
        <p:nvSpPr>
          <p:cNvPr id="1300" name="Google Shape;1300;g2523351e7b7_37_55"/>
          <p:cNvSpPr txBox="1"/>
          <p:nvPr/>
        </p:nvSpPr>
        <p:spPr>
          <a:xfrm>
            <a:off x="1017775" y="1493700"/>
            <a:ext cx="3376200" cy="585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lv-LV" sz="2600">
                <a:solidFill>
                  <a:srgbClr val="6689BA"/>
                </a:solidFill>
                <a:latin typeface="Raleway"/>
                <a:ea typeface="Raleway"/>
                <a:cs typeface="Raleway"/>
                <a:sym typeface="Raleway"/>
              </a:rPr>
              <a:t>Playing</a:t>
            </a:r>
            <a:endParaRPr b="1" sz="2600">
              <a:solidFill>
                <a:srgbClr val="6689BA"/>
              </a:solidFill>
            </a:endParaRPr>
          </a:p>
        </p:txBody>
      </p:sp>
      <p:grpSp>
        <p:nvGrpSpPr>
          <p:cNvPr id="1301" name="Google Shape;1301;g2523351e7b7_37_55"/>
          <p:cNvGrpSpPr/>
          <p:nvPr/>
        </p:nvGrpSpPr>
        <p:grpSpPr>
          <a:xfrm>
            <a:off x="727401" y="3202626"/>
            <a:ext cx="290375" cy="321600"/>
            <a:chOff x="534501" y="3018201"/>
            <a:chExt cx="290375" cy="321600"/>
          </a:xfrm>
        </p:grpSpPr>
        <p:sp>
          <p:nvSpPr>
            <p:cNvPr id="1302" name="Google Shape;1302;g2523351e7b7_37_55"/>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3" name="Google Shape;1303;g2523351e7b7_37_55"/>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04" name="Google Shape;1304;g2523351e7b7_37_55"/>
          <p:cNvSpPr txBox="1"/>
          <p:nvPr/>
        </p:nvSpPr>
        <p:spPr>
          <a:xfrm>
            <a:off x="742175" y="200225"/>
            <a:ext cx="3000000" cy="4893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2000"/>
              </a:spcBef>
              <a:spcAft>
                <a:spcPts val="0"/>
              </a:spcAft>
              <a:buNone/>
            </a:pPr>
            <a:r>
              <a:rPr b="1" lang="lv-LV" sz="2200">
                <a:solidFill>
                  <a:srgbClr val="2B3E85"/>
                </a:solidFill>
                <a:latin typeface="Raleway"/>
                <a:ea typeface="Raleway"/>
                <a:cs typeface="Raleway"/>
                <a:sym typeface="Raleway"/>
              </a:rPr>
              <a:t>5. </a:t>
            </a:r>
            <a:r>
              <a:rPr b="1" lang="lv-LV" sz="1900">
                <a:solidFill>
                  <a:srgbClr val="2B3E85"/>
                </a:solidFill>
                <a:latin typeface="Raleway"/>
                <a:ea typeface="Raleway"/>
                <a:cs typeface="Raleway"/>
                <a:sym typeface="Raleway"/>
              </a:rPr>
              <a:t>Module</a:t>
            </a:r>
            <a:endParaRPr/>
          </a:p>
        </p:txBody>
      </p:sp>
      <p:pic>
        <p:nvPicPr>
          <p:cNvPr id="1305" name="Google Shape;1305;g2523351e7b7_37_55"/>
          <p:cNvPicPr preferRelativeResize="0"/>
          <p:nvPr/>
        </p:nvPicPr>
        <p:blipFill rotWithShape="1">
          <a:blip r:embed="rId4">
            <a:alphaModFix/>
          </a:blip>
          <a:srcRect b="0" l="30485" r="-1848" t="0"/>
          <a:stretch/>
        </p:blipFill>
        <p:spPr>
          <a:xfrm rot="10800000">
            <a:off x="7195901" y="1904125"/>
            <a:ext cx="1952274" cy="1131850"/>
          </a:xfrm>
          <a:prstGeom prst="rect">
            <a:avLst/>
          </a:prstGeom>
          <a:noFill/>
          <a:ln>
            <a:noFill/>
          </a:ln>
        </p:spPr>
      </p:pic>
      <p:sp>
        <p:nvSpPr>
          <p:cNvPr id="1306" name="Google Shape;1306;g2523351e7b7_37_55"/>
          <p:cNvSpPr/>
          <p:nvPr/>
        </p:nvSpPr>
        <p:spPr>
          <a:xfrm>
            <a:off x="5581000" y="2539525"/>
            <a:ext cx="1451700" cy="1902300"/>
          </a:xfrm>
          <a:prstGeom prst="foldedCorner">
            <a:avLst>
              <a:gd fmla="val 16667" name="adj"/>
            </a:avLst>
          </a:prstGeom>
          <a:solidFill>
            <a:srgbClr val="1EAEAE">
              <a:alpha val="176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7" name="Google Shape;1307;g2523351e7b7_37_55"/>
          <p:cNvSpPr/>
          <p:nvPr/>
        </p:nvSpPr>
        <p:spPr>
          <a:xfrm rot="133603">
            <a:off x="5493339" y="2636621"/>
            <a:ext cx="1451596" cy="1902244"/>
          </a:xfrm>
          <a:prstGeom prst="foldedCorner">
            <a:avLst>
              <a:gd fmla="val 24137" name="adj"/>
            </a:avLst>
          </a:prstGeom>
          <a:noFill/>
          <a:ln cap="flat" cmpd="sng" w="9525">
            <a:solidFill>
              <a:srgbClr val="6689B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8" name="Google Shape;1308;g2523351e7b7_37_55"/>
          <p:cNvSpPr/>
          <p:nvPr/>
        </p:nvSpPr>
        <p:spPr>
          <a:xfrm rot="-541460">
            <a:off x="6346938" y="1692086"/>
            <a:ext cx="1451669" cy="1902167"/>
          </a:xfrm>
          <a:prstGeom prst="foldedCorner">
            <a:avLst>
              <a:gd fmla="val 26229" name="adj"/>
            </a:avLst>
          </a:prstGeom>
          <a:solidFill>
            <a:srgbClr val="1EAEAE">
              <a:alpha val="176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9" name="Google Shape;1309;g2523351e7b7_37_55"/>
          <p:cNvSpPr/>
          <p:nvPr/>
        </p:nvSpPr>
        <p:spPr>
          <a:xfrm rot="-408027">
            <a:off x="6275544" y="1801701"/>
            <a:ext cx="1451713" cy="1902154"/>
          </a:xfrm>
          <a:prstGeom prst="foldedCorner">
            <a:avLst>
              <a:gd fmla="val 24137" name="adj"/>
            </a:avLst>
          </a:prstGeom>
          <a:noFill/>
          <a:ln cap="flat" cmpd="sng" w="9525">
            <a:solidFill>
              <a:srgbClr val="6689B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13" name="Shape 1313"/>
        <p:cNvGrpSpPr/>
        <p:nvPr/>
      </p:nvGrpSpPr>
      <p:grpSpPr>
        <a:xfrm>
          <a:off x="0" y="0"/>
          <a:ext cx="0" cy="0"/>
          <a:chOff x="0" y="0"/>
          <a:chExt cx="0" cy="0"/>
        </a:xfrm>
      </p:grpSpPr>
      <p:pic>
        <p:nvPicPr>
          <p:cNvPr id="1314" name="Google Shape;1314;g2523351e7b7_37_71"/>
          <p:cNvPicPr preferRelativeResize="0"/>
          <p:nvPr/>
        </p:nvPicPr>
        <p:blipFill rotWithShape="1">
          <a:blip r:embed="rId3">
            <a:alphaModFix/>
          </a:blip>
          <a:srcRect b="0" l="0" r="0" t="0"/>
          <a:stretch/>
        </p:blipFill>
        <p:spPr>
          <a:xfrm>
            <a:off x="0" y="-3850"/>
            <a:ext cx="9144001" cy="1191925"/>
          </a:xfrm>
          <a:prstGeom prst="rect">
            <a:avLst/>
          </a:prstGeom>
          <a:noFill/>
          <a:ln>
            <a:noFill/>
          </a:ln>
        </p:spPr>
      </p:pic>
      <p:sp>
        <p:nvSpPr>
          <p:cNvPr id="1315" name="Google Shape;1315;g2523351e7b7_37_71"/>
          <p:cNvSpPr txBox="1"/>
          <p:nvPr/>
        </p:nvSpPr>
        <p:spPr>
          <a:xfrm>
            <a:off x="941575" y="45675"/>
            <a:ext cx="6453300" cy="11424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None/>
            </a:pPr>
            <a:br>
              <a:rPr b="1" lang="lv-LV" sz="2500">
                <a:solidFill>
                  <a:srgbClr val="FFFFFF"/>
                </a:solidFill>
                <a:latin typeface="Raleway"/>
                <a:ea typeface="Raleway"/>
                <a:cs typeface="Raleway"/>
                <a:sym typeface="Raleway"/>
              </a:rPr>
            </a:br>
            <a:r>
              <a:rPr b="1" lang="lv-LV" sz="2100">
                <a:solidFill>
                  <a:srgbClr val="FFFFFF"/>
                </a:solidFill>
                <a:latin typeface="Raleway"/>
                <a:ea typeface="Raleway"/>
                <a:cs typeface="Raleway"/>
                <a:sym typeface="Raleway"/>
              </a:rPr>
              <a:t>Organizational factors associated with   exposure to various forms of violence</a:t>
            </a:r>
            <a:endParaRPr b="1" sz="2100">
              <a:solidFill>
                <a:srgbClr val="FFFFFF"/>
              </a:solidFill>
              <a:latin typeface="Raleway"/>
              <a:ea typeface="Raleway"/>
              <a:cs typeface="Raleway"/>
              <a:sym typeface="Raleway"/>
            </a:endParaRPr>
          </a:p>
          <a:p>
            <a:pPr indent="0" lvl="0" marL="0" marR="0" rtl="0" algn="l">
              <a:lnSpc>
                <a:spcPct val="85000"/>
              </a:lnSpc>
              <a:spcBef>
                <a:spcPts val="0"/>
              </a:spcBef>
              <a:spcAft>
                <a:spcPts val="0"/>
              </a:spcAft>
              <a:buNone/>
            </a:pPr>
            <a:r>
              <a:t/>
            </a:r>
            <a:endParaRPr b="1" sz="2600">
              <a:solidFill>
                <a:srgbClr val="FFFFFF"/>
              </a:solidFill>
              <a:latin typeface="Raleway"/>
              <a:ea typeface="Raleway"/>
              <a:cs typeface="Raleway"/>
              <a:sym typeface="Raleway"/>
            </a:endParaRPr>
          </a:p>
        </p:txBody>
      </p:sp>
      <p:sp>
        <p:nvSpPr>
          <p:cNvPr id="1316" name="Google Shape;1316;g2523351e7b7_37_71"/>
          <p:cNvSpPr txBox="1"/>
          <p:nvPr/>
        </p:nvSpPr>
        <p:spPr>
          <a:xfrm>
            <a:off x="818375" y="1841125"/>
            <a:ext cx="4739100" cy="3070800"/>
          </a:xfrm>
          <a:prstGeom prst="rect">
            <a:avLst/>
          </a:prstGeom>
          <a:noFill/>
          <a:ln>
            <a:noFill/>
          </a:ln>
        </p:spPr>
        <p:txBody>
          <a:bodyPr anchorCtr="0" anchor="t" bIns="91425" lIns="91425" spcFirstLastPara="1" rIns="91425" wrap="square" tIns="91425">
            <a:spAutoFit/>
          </a:bodyPr>
          <a:lstStyle/>
          <a:p>
            <a:pPr indent="0" lvl="0" marL="133350" rtl="0" algn="l">
              <a:lnSpc>
                <a:spcPct val="115000"/>
              </a:lnSpc>
              <a:spcBef>
                <a:spcPts val="0"/>
              </a:spcBef>
              <a:spcAft>
                <a:spcPts val="0"/>
              </a:spcAft>
              <a:buSzPts val="1500"/>
              <a:buNone/>
            </a:pPr>
            <a:r>
              <a:rPr lang="lv-LV" sz="1500">
                <a:solidFill>
                  <a:schemeClr val="dk1"/>
                </a:solidFill>
                <a:latin typeface="Raleway"/>
                <a:ea typeface="Raleway"/>
                <a:cs typeface="Raleway"/>
                <a:sym typeface="Raleway"/>
              </a:rPr>
              <a:t>As the game progresses, use the problem situation cards to prompt further discussions about </a:t>
            </a:r>
            <a:r>
              <a:rPr b="1" lang="lv-LV" sz="1500">
                <a:solidFill>
                  <a:schemeClr val="dk1"/>
                </a:solidFill>
                <a:latin typeface="Raleway"/>
                <a:ea typeface="Raleway"/>
                <a:cs typeface="Raleway"/>
                <a:sym typeface="Raleway"/>
              </a:rPr>
              <a:t>the organizational factors that contribute </a:t>
            </a:r>
            <a:br>
              <a:rPr b="1" lang="lv-LV" sz="1500">
                <a:solidFill>
                  <a:schemeClr val="dk1"/>
                </a:solidFill>
                <a:latin typeface="Raleway"/>
                <a:ea typeface="Raleway"/>
                <a:cs typeface="Raleway"/>
                <a:sym typeface="Raleway"/>
              </a:rPr>
            </a:br>
            <a:r>
              <a:rPr b="1" lang="lv-LV" sz="1500">
                <a:solidFill>
                  <a:schemeClr val="dk1"/>
                </a:solidFill>
                <a:latin typeface="Raleway"/>
                <a:ea typeface="Raleway"/>
                <a:cs typeface="Raleway"/>
                <a:sym typeface="Raleway"/>
              </a:rPr>
              <a:t>to workplace violence. </a:t>
            </a:r>
            <a:endParaRPr b="1" sz="1500">
              <a:solidFill>
                <a:schemeClr val="dk1"/>
              </a:solidFill>
              <a:latin typeface="Raleway"/>
              <a:ea typeface="Raleway"/>
              <a:cs typeface="Raleway"/>
              <a:sym typeface="Raleway"/>
            </a:endParaRPr>
          </a:p>
          <a:p>
            <a:pPr indent="0" lvl="0" marL="133350" rtl="0" algn="l">
              <a:lnSpc>
                <a:spcPct val="115000"/>
              </a:lnSpc>
              <a:spcBef>
                <a:spcPts val="0"/>
              </a:spcBef>
              <a:spcAft>
                <a:spcPts val="0"/>
              </a:spcAft>
              <a:buSzPts val="1500"/>
              <a:buNone/>
            </a:pPr>
            <a:r>
              <a:t/>
            </a:r>
            <a:endParaRPr sz="1500">
              <a:solidFill>
                <a:schemeClr val="dk1"/>
              </a:solidFill>
              <a:latin typeface="Raleway"/>
              <a:ea typeface="Raleway"/>
              <a:cs typeface="Raleway"/>
              <a:sym typeface="Raleway"/>
            </a:endParaRPr>
          </a:p>
          <a:p>
            <a:pPr indent="0" lvl="0" marL="133350" rtl="0" algn="l">
              <a:lnSpc>
                <a:spcPct val="115000"/>
              </a:lnSpc>
              <a:spcBef>
                <a:spcPts val="0"/>
              </a:spcBef>
              <a:spcAft>
                <a:spcPts val="0"/>
              </a:spcAft>
              <a:buSzPts val="1500"/>
              <a:buNone/>
            </a:pPr>
            <a:r>
              <a:rPr lang="lv-LV" sz="1500">
                <a:solidFill>
                  <a:schemeClr val="dk1"/>
                </a:solidFill>
                <a:latin typeface="Raleway"/>
                <a:ea typeface="Raleway"/>
                <a:cs typeface="Raleway"/>
                <a:sym typeface="Raleway"/>
              </a:rPr>
              <a:t>Encourage the players to think about creating </a:t>
            </a:r>
            <a:br>
              <a:rPr lang="lv-LV" sz="1500">
                <a:solidFill>
                  <a:schemeClr val="dk1"/>
                </a:solidFill>
                <a:latin typeface="Raleway"/>
                <a:ea typeface="Raleway"/>
                <a:cs typeface="Raleway"/>
                <a:sym typeface="Raleway"/>
              </a:rPr>
            </a:br>
            <a:r>
              <a:rPr b="1" lang="lv-LV" sz="1500">
                <a:solidFill>
                  <a:schemeClr val="dk1"/>
                </a:solidFill>
                <a:latin typeface="Raleway"/>
                <a:ea typeface="Raleway"/>
                <a:cs typeface="Raleway"/>
                <a:sym typeface="Raleway"/>
              </a:rPr>
              <a:t>a safe and supportive environment </a:t>
            </a:r>
            <a:r>
              <a:rPr lang="lv-LV" sz="1500">
                <a:solidFill>
                  <a:schemeClr val="dk1"/>
                </a:solidFill>
                <a:latin typeface="Raleway"/>
                <a:ea typeface="Raleway"/>
                <a:cs typeface="Raleway"/>
                <a:sym typeface="Raleway"/>
              </a:rPr>
              <a:t>that addresses these factors, and to consider the potential benefits of building a strong team that works collaboratively to identify and address these issues.</a:t>
            </a:r>
            <a:endParaRPr sz="1500">
              <a:solidFill>
                <a:schemeClr val="dk1"/>
              </a:solidFill>
              <a:latin typeface="Raleway"/>
              <a:ea typeface="Raleway"/>
              <a:cs typeface="Raleway"/>
              <a:sym typeface="Raleway"/>
            </a:endParaRPr>
          </a:p>
        </p:txBody>
      </p:sp>
      <p:sp>
        <p:nvSpPr>
          <p:cNvPr id="1317" name="Google Shape;1317;g2523351e7b7_37_71"/>
          <p:cNvSpPr txBox="1"/>
          <p:nvPr/>
        </p:nvSpPr>
        <p:spPr>
          <a:xfrm>
            <a:off x="941575" y="1342400"/>
            <a:ext cx="3376200" cy="585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lv-LV" sz="2600">
                <a:solidFill>
                  <a:srgbClr val="6689BA"/>
                </a:solidFill>
                <a:latin typeface="Raleway"/>
                <a:ea typeface="Raleway"/>
                <a:cs typeface="Raleway"/>
                <a:sym typeface="Raleway"/>
              </a:rPr>
              <a:t>Playing and closure</a:t>
            </a:r>
            <a:endParaRPr b="1" sz="2600">
              <a:solidFill>
                <a:srgbClr val="6689BA"/>
              </a:solidFill>
              <a:latin typeface="Raleway"/>
              <a:ea typeface="Raleway"/>
              <a:cs typeface="Raleway"/>
              <a:sym typeface="Raleway"/>
            </a:endParaRPr>
          </a:p>
        </p:txBody>
      </p:sp>
      <p:grpSp>
        <p:nvGrpSpPr>
          <p:cNvPr id="1318" name="Google Shape;1318;g2523351e7b7_37_71"/>
          <p:cNvGrpSpPr/>
          <p:nvPr/>
        </p:nvGrpSpPr>
        <p:grpSpPr>
          <a:xfrm>
            <a:off x="651201" y="3276601"/>
            <a:ext cx="290375" cy="321600"/>
            <a:chOff x="534501" y="3018201"/>
            <a:chExt cx="290375" cy="321600"/>
          </a:xfrm>
        </p:grpSpPr>
        <p:sp>
          <p:nvSpPr>
            <p:cNvPr id="1319" name="Google Shape;1319;g2523351e7b7_37_7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0" name="Google Shape;1320;g2523351e7b7_37_7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21" name="Google Shape;1321;g2523351e7b7_37_71"/>
          <p:cNvSpPr txBox="1"/>
          <p:nvPr/>
        </p:nvSpPr>
        <p:spPr>
          <a:xfrm>
            <a:off x="665975" y="47825"/>
            <a:ext cx="3000000" cy="4893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2000"/>
              </a:spcBef>
              <a:spcAft>
                <a:spcPts val="0"/>
              </a:spcAft>
              <a:buNone/>
            </a:pPr>
            <a:r>
              <a:rPr b="1" lang="lv-LV" sz="2200">
                <a:solidFill>
                  <a:srgbClr val="2B3E85"/>
                </a:solidFill>
                <a:latin typeface="Raleway"/>
                <a:ea typeface="Raleway"/>
                <a:cs typeface="Raleway"/>
                <a:sym typeface="Raleway"/>
              </a:rPr>
              <a:t>5. </a:t>
            </a:r>
            <a:r>
              <a:rPr b="1" lang="lv-LV" sz="1900">
                <a:solidFill>
                  <a:srgbClr val="2B3E85"/>
                </a:solidFill>
                <a:latin typeface="Raleway"/>
                <a:ea typeface="Raleway"/>
                <a:cs typeface="Raleway"/>
                <a:sym typeface="Raleway"/>
              </a:rPr>
              <a:t>Module</a:t>
            </a:r>
            <a:endParaRPr/>
          </a:p>
        </p:txBody>
      </p:sp>
      <p:sp>
        <p:nvSpPr>
          <p:cNvPr id="1322" name="Google Shape;1322;g2523351e7b7_37_71"/>
          <p:cNvSpPr/>
          <p:nvPr/>
        </p:nvSpPr>
        <p:spPr>
          <a:xfrm>
            <a:off x="6259282" y="2795915"/>
            <a:ext cx="2004900" cy="1732800"/>
          </a:xfrm>
          <a:prstGeom prst="wedgeEllipseCallout">
            <a:avLst>
              <a:gd fmla="val -34446" name="adj1"/>
              <a:gd fmla="val 55960" name="adj2"/>
            </a:avLst>
          </a:prstGeom>
          <a:solidFill>
            <a:srgbClr val="6689BA">
              <a:alpha val="25790"/>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3" name="Google Shape;1323;g2523351e7b7_37_71"/>
          <p:cNvSpPr/>
          <p:nvPr/>
        </p:nvSpPr>
        <p:spPr>
          <a:xfrm>
            <a:off x="5979850" y="1927401"/>
            <a:ext cx="1236900" cy="1138800"/>
          </a:xfrm>
          <a:prstGeom prst="wedgeEllipseCallout">
            <a:avLst>
              <a:gd fmla="val 37986" name="adj1"/>
              <a:gd fmla="val 54670" name="adj2"/>
            </a:avLst>
          </a:prstGeom>
          <a:solidFill>
            <a:srgbClr val="6689BA">
              <a:alpha val="47170"/>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4" name="Google Shape;1324;g2523351e7b7_37_71"/>
          <p:cNvSpPr/>
          <p:nvPr/>
        </p:nvSpPr>
        <p:spPr>
          <a:xfrm>
            <a:off x="5936775" y="1980536"/>
            <a:ext cx="1236900" cy="1138800"/>
          </a:xfrm>
          <a:prstGeom prst="wedgeEllipseCallout">
            <a:avLst>
              <a:gd fmla="val 37986" name="adj1"/>
              <a:gd fmla="val 5467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5" name="Google Shape;1325;g2523351e7b7_37_71"/>
          <p:cNvSpPr/>
          <p:nvPr/>
        </p:nvSpPr>
        <p:spPr>
          <a:xfrm rot="449875">
            <a:off x="6258395" y="2755950"/>
            <a:ext cx="1961068" cy="1731552"/>
          </a:xfrm>
          <a:prstGeom prst="wedgeEllipseCallout">
            <a:avLst>
              <a:gd fmla="val -34446" name="adj1"/>
              <a:gd fmla="val 5596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26" name="Google Shape;1326;g2523351e7b7_37_71"/>
          <p:cNvPicPr preferRelativeResize="0"/>
          <p:nvPr/>
        </p:nvPicPr>
        <p:blipFill rotWithShape="1">
          <a:blip r:embed="rId4">
            <a:alphaModFix/>
          </a:blip>
          <a:srcRect b="0" l="0" r="17783" t="0"/>
          <a:stretch/>
        </p:blipFill>
        <p:spPr>
          <a:xfrm>
            <a:off x="6900150" y="2780575"/>
            <a:ext cx="2243849" cy="1191925"/>
          </a:xfrm>
          <a:prstGeom prst="rect">
            <a:avLst/>
          </a:prstGeom>
          <a:noFill/>
          <a:ln>
            <a:noFill/>
          </a:ln>
        </p:spPr>
      </p:pic>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30" name="Shape 1330"/>
        <p:cNvGrpSpPr/>
        <p:nvPr/>
      </p:nvGrpSpPr>
      <p:grpSpPr>
        <a:xfrm>
          <a:off x="0" y="0"/>
          <a:ext cx="0" cy="0"/>
          <a:chOff x="0" y="0"/>
          <a:chExt cx="0" cy="0"/>
        </a:xfrm>
      </p:grpSpPr>
      <p:pic>
        <p:nvPicPr>
          <p:cNvPr id="1331" name="Google Shape;1331;g2523351e7b7_37_87"/>
          <p:cNvPicPr preferRelativeResize="0"/>
          <p:nvPr/>
        </p:nvPicPr>
        <p:blipFill rotWithShape="1">
          <a:blip r:embed="rId3">
            <a:alphaModFix/>
          </a:blip>
          <a:srcRect b="0" l="0" r="0" t="0"/>
          <a:stretch/>
        </p:blipFill>
        <p:spPr>
          <a:xfrm>
            <a:off x="0" y="0"/>
            <a:ext cx="9144001" cy="1340175"/>
          </a:xfrm>
          <a:prstGeom prst="rect">
            <a:avLst/>
          </a:prstGeom>
          <a:noFill/>
          <a:ln>
            <a:noFill/>
          </a:ln>
        </p:spPr>
      </p:pic>
      <p:sp>
        <p:nvSpPr>
          <p:cNvPr id="1332" name="Google Shape;1332;g2523351e7b7_37_87"/>
          <p:cNvSpPr txBox="1"/>
          <p:nvPr/>
        </p:nvSpPr>
        <p:spPr>
          <a:xfrm>
            <a:off x="865375" y="198075"/>
            <a:ext cx="6453300" cy="11424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None/>
            </a:pPr>
            <a:br>
              <a:rPr b="1" lang="lv-LV" sz="2500">
                <a:solidFill>
                  <a:srgbClr val="FFFFFF"/>
                </a:solidFill>
                <a:latin typeface="Raleway"/>
                <a:ea typeface="Raleway"/>
                <a:cs typeface="Raleway"/>
                <a:sym typeface="Raleway"/>
              </a:rPr>
            </a:br>
            <a:r>
              <a:rPr b="1" lang="lv-LV" sz="2100">
                <a:solidFill>
                  <a:srgbClr val="FFFFFF"/>
                </a:solidFill>
                <a:latin typeface="Raleway"/>
                <a:ea typeface="Raleway"/>
                <a:cs typeface="Raleway"/>
                <a:sym typeface="Raleway"/>
              </a:rPr>
              <a:t>Organizational factors associated with   exposure to various forms of violence</a:t>
            </a:r>
            <a:endParaRPr b="1" sz="2100">
              <a:solidFill>
                <a:srgbClr val="FFFFFF"/>
              </a:solidFill>
              <a:latin typeface="Raleway"/>
              <a:ea typeface="Raleway"/>
              <a:cs typeface="Raleway"/>
              <a:sym typeface="Raleway"/>
            </a:endParaRPr>
          </a:p>
          <a:p>
            <a:pPr indent="0" lvl="0" marL="0" marR="0" rtl="0" algn="l">
              <a:lnSpc>
                <a:spcPct val="85000"/>
              </a:lnSpc>
              <a:spcBef>
                <a:spcPts val="0"/>
              </a:spcBef>
              <a:spcAft>
                <a:spcPts val="0"/>
              </a:spcAft>
              <a:buNone/>
            </a:pPr>
            <a:r>
              <a:t/>
            </a:r>
            <a:endParaRPr b="1" sz="2600">
              <a:solidFill>
                <a:srgbClr val="FFFFFF"/>
              </a:solidFill>
              <a:latin typeface="Raleway"/>
              <a:ea typeface="Raleway"/>
              <a:cs typeface="Raleway"/>
              <a:sym typeface="Raleway"/>
            </a:endParaRPr>
          </a:p>
        </p:txBody>
      </p:sp>
      <p:sp>
        <p:nvSpPr>
          <p:cNvPr id="1333" name="Google Shape;1333;g2523351e7b7_37_87"/>
          <p:cNvSpPr txBox="1"/>
          <p:nvPr/>
        </p:nvSpPr>
        <p:spPr>
          <a:xfrm>
            <a:off x="742175" y="1992425"/>
            <a:ext cx="4413900" cy="2539800"/>
          </a:xfrm>
          <a:prstGeom prst="rect">
            <a:avLst/>
          </a:prstGeom>
          <a:noFill/>
          <a:ln>
            <a:noFill/>
          </a:ln>
        </p:spPr>
        <p:txBody>
          <a:bodyPr anchorCtr="0" anchor="t" bIns="91425" lIns="91425" spcFirstLastPara="1" rIns="91425" wrap="square" tIns="91425">
            <a:spAutoFit/>
          </a:bodyPr>
          <a:lstStyle/>
          <a:p>
            <a:pPr indent="0" lvl="0" marL="133350" rtl="0" algn="l">
              <a:lnSpc>
                <a:spcPct val="115000"/>
              </a:lnSpc>
              <a:spcBef>
                <a:spcPts val="0"/>
              </a:spcBef>
              <a:spcAft>
                <a:spcPts val="0"/>
              </a:spcAft>
              <a:buSzPts val="1500"/>
              <a:buNone/>
            </a:pPr>
            <a:r>
              <a:rPr lang="lv-LV" sz="1500">
                <a:solidFill>
                  <a:schemeClr val="dk1"/>
                </a:solidFill>
                <a:latin typeface="Raleway"/>
                <a:ea typeface="Raleway"/>
                <a:cs typeface="Raleway"/>
                <a:sym typeface="Raleway"/>
              </a:rPr>
              <a:t>By using the problem situation cards in this way, you can engage players in </a:t>
            </a:r>
            <a:r>
              <a:rPr b="1" lang="lv-LV" sz="1500">
                <a:solidFill>
                  <a:schemeClr val="dk1"/>
                </a:solidFill>
                <a:latin typeface="Raleway"/>
                <a:ea typeface="Raleway"/>
                <a:cs typeface="Raleway"/>
                <a:sym typeface="Raleway"/>
              </a:rPr>
              <a:t>a constructive discussion </a:t>
            </a:r>
            <a:r>
              <a:rPr lang="lv-LV" sz="1500">
                <a:solidFill>
                  <a:schemeClr val="dk1"/>
                </a:solidFill>
                <a:latin typeface="Raleway"/>
                <a:ea typeface="Raleway"/>
                <a:cs typeface="Raleway"/>
                <a:sym typeface="Raleway"/>
              </a:rPr>
              <a:t>about organizational factors, provide them with an opportunity to brainstorm creative solutions and foster a sense of teamwork and collaboration by encouraging players to work together to identify and address these issues in a way that benefits everyone in the workplace.</a:t>
            </a:r>
            <a:endParaRPr sz="1500">
              <a:solidFill>
                <a:schemeClr val="dk1"/>
              </a:solidFill>
              <a:latin typeface="Raleway"/>
              <a:ea typeface="Raleway"/>
              <a:cs typeface="Raleway"/>
              <a:sym typeface="Raleway"/>
            </a:endParaRPr>
          </a:p>
        </p:txBody>
      </p:sp>
      <p:sp>
        <p:nvSpPr>
          <p:cNvPr id="1334" name="Google Shape;1334;g2523351e7b7_37_87"/>
          <p:cNvSpPr txBox="1"/>
          <p:nvPr/>
        </p:nvSpPr>
        <p:spPr>
          <a:xfrm>
            <a:off x="865375" y="1493700"/>
            <a:ext cx="3376200" cy="585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lv-LV" sz="2600">
                <a:solidFill>
                  <a:srgbClr val="6689BA"/>
                </a:solidFill>
                <a:latin typeface="Raleway"/>
                <a:ea typeface="Raleway"/>
                <a:cs typeface="Raleway"/>
                <a:sym typeface="Raleway"/>
              </a:rPr>
              <a:t>Playing and closure</a:t>
            </a:r>
            <a:endParaRPr b="1" sz="2600">
              <a:solidFill>
                <a:srgbClr val="6689BA"/>
              </a:solidFill>
              <a:latin typeface="Raleway"/>
              <a:ea typeface="Raleway"/>
              <a:cs typeface="Raleway"/>
              <a:sym typeface="Raleway"/>
            </a:endParaRPr>
          </a:p>
        </p:txBody>
      </p:sp>
      <p:sp>
        <p:nvSpPr>
          <p:cNvPr id="1335" name="Google Shape;1335;g2523351e7b7_37_87"/>
          <p:cNvSpPr txBox="1"/>
          <p:nvPr/>
        </p:nvSpPr>
        <p:spPr>
          <a:xfrm>
            <a:off x="589775" y="200225"/>
            <a:ext cx="3000000" cy="4893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2000"/>
              </a:spcBef>
              <a:spcAft>
                <a:spcPts val="0"/>
              </a:spcAft>
              <a:buNone/>
            </a:pPr>
            <a:r>
              <a:rPr b="1" lang="lv-LV" sz="2200">
                <a:solidFill>
                  <a:srgbClr val="2B3E85"/>
                </a:solidFill>
                <a:latin typeface="Raleway"/>
                <a:ea typeface="Raleway"/>
                <a:cs typeface="Raleway"/>
                <a:sym typeface="Raleway"/>
              </a:rPr>
              <a:t>5. </a:t>
            </a:r>
            <a:r>
              <a:rPr b="1" lang="lv-LV" sz="1900">
                <a:solidFill>
                  <a:srgbClr val="2B3E85"/>
                </a:solidFill>
                <a:latin typeface="Raleway"/>
                <a:ea typeface="Raleway"/>
                <a:cs typeface="Raleway"/>
                <a:sym typeface="Raleway"/>
              </a:rPr>
              <a:t>Module</a:t>
            </a:r>
            <a:endParaRPr/>
          </a:p>
        </p:txBody>
      </p:sp>
      <p:sp>
        <p:nvSpPr>
          <p:cNvPr id="1336" name="Google Shape;1336;g2523351e7b7_37_87"/>
          <p:cNvSpPr/>
          <p:nvPr/>
        </p:nvSpPr>
        <p:spPr>
          <a:xfrm>
            <a:off x="6095000" y="2466187"/>
            <a:ext cx="2199000" cy="1900500"/>
          </a:xfrm>
          <a:prstGeom prst="wedgeEllipseCallout">
            <a:avLst>
              <a:gd fmla="val -34446" name="adj1"/>
              <a:gd fmla="val 55960" name="adj2"/>
            </a:avLst>
          </a:prstGeom>
          <a:solidFill>
            <a:srgbClr val="1EAEAE">
              <a:alpha val="17610"/>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7" name="Google Shape;1337;g2523351e7b7_37_87"/>
          <p:cNvSpPr/>
          <p:nvPr/>
        </p:nvSpPr>
        <p:spPr>
          <a:xfrm>
            <a:off x="5810283" y="1742477"/>
            <a:ext cx="1219800" cy="1142400"/>
          </a:xfrm>
          <a:prstGeom prst="wedgeEllipseCallout">
            <a:avLst>
              <a:gd fmla="val 37986" name="adj1"/>
              <a:gd fmla="val 54670" name="adj2"/>
            </a:avLst>
          </a:prstGeom>
          <a:solidFill>
            <a:srgbClr val="1EAEAE">
              <a:alpha val="49060"/>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8" name="Google Shape;1338;g2523351e7b7_37_87"/>
          <p:cNvSpPr/>
          <p:nvPr/>
        </p:nvSpPr>
        <p:spPr>
          <a:xfrm>
            <a:off x="5767800" y="1795777"/>
            <a:ext cx="1219800" cy="1142400"/>
          </a:xfrm>
          <a:prstGeom prst="wedgeEllipseCallout">
            <a:avLst>
              <a:gd fmla="val 37986" name="adj1"/>
              <a:gd fmla="val 5467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9" name="Google Shape;1339;g2523351e7b7_37_87"/>
          <p:cNvSpPr/>
          <p:nvPr/>
        </p:nvSpPr>
        <p:spPr>
          <a:xfrm rot="449626">
            <a:off x="6094117" y="2422279"/>
            <a:ext cx="2150770" cy="1899190"/>
          </a:xfrm>
          <a:prstGeom prst="wedgeEllipseCallout">
            <a:avLst>
              <a:gd fmla="val -34446" name="adj1"/>
              <a:gd fmla="val 5596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40" name="Google Shape;1340;g2523351e7b7_37_87"/>
          <p:cNvPicPr preferRelativeResize="0"/>
          <p:nvPr/>
        </p:nvPicPr>
        <p:blipFill rotWithShape="1">
          <a:blip r:embed="rId4">
            <a:alphaModFix/>
          </a:blip>
          <a:srcRect b="0" l="0" r="31082" t="0"/>
          <a:stretch/>
        </p:blipFill>
        <p:spPr>
          <a:xfrm>
            <a:off x="7112321" y="2045312"/>
            <a:ext cx="2031679" cy="1287455"/>
          </a:xfrm>
          <a:prstGeom prst="rect">
            <a:avLst/>
          </a:prstGeom>
          <a:noFill/>
          <a:ln>
            <a:noFill/>
          </a:ln>
        </p:spPr>
      </p:pic>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44" name="Shape 1344"/>
        <p:cNvGrpSpPr/>
        <p:nvPr/>
      </p:nvGrpSpPr>
      <p:grpSpPr>
        <a:xfrm>
          <a:off x="0" y="0"/>
          <a:ext cx="0" cy="0"/>
          <a:chOff x="0" y="0"/>
          <a:chExt cx="0" cy="0"/>
        </a:xfrm>
      </p:grpSpPr>
      <p:sp>
        <p:nvSpPr>
          <p:cNvPr id="1345" name="Google Shape;1345;g2523351e7b7_37_100"/>
          <p:cNvSpPr txBox="1"/>
          <p:nvPr/>
        </p:nvSpPr>
        <p:spPr>
          <a:xfrm>
            <a:off x="794000" y="1848050"/>
            <a:ext cx="3837600" cy="29091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900"/>
              </a:spcBef>
              <a:spcAft>
                <a:spcPts val="0"/>
              </a:spcAft>
              <a:buNone/>
            </a:pPr>
            <a:r>
              <a:rPr lang="lv-LV" sz="1500">
                <a:solidFill>
                  <a:schemeClr val="dk1"/>
                </a:solidFill>
                <a:latin typeface="Raleway"/>
                <a:ea typeface="Raleway"/>
                <a:cs typeface="Raleway"/>
                <a:sym typeface="Raleway"/>
              </a:rPr>
              <a:t>What key organizational factors </a:t>
            </a:r>
            <a:br>
              <a:rPr lang="lv-LV" sz="1500">
                <a:solidFill>
                  <a:schemeClr val="dk1"/>
                </a:solidFill>
                <a:latin typeface="Raleway"/>
                <a:ea typeface="Raleway"/>
                <a:cs typeface="Raleway"/>
                <a:sym typeface="Raleway"/>
              </a:rPr>
            </a:br>
            <a:r>
              <a:rPr lang="lv-LV" sz="1500">
                <a:solidFill>
                  <a:schemeClr val="dk1"/>
                </a:solidFill>
                <a:latin typeface="Raleway"/>
                <a:ea typeface="Raleway"/>
                <a:cs typeface="Raleway"/>
                <a:sym typeface="Raleway"/>
              </a:rPr>
              <a:t>did you identify during the game </a:t>
            </a:r>
            <a:br>
              <a:rPr lang="lv-LV" sz="1500">
                <a:solidFill>
                  <a:schemeClr val="dk1"/>
                </a:solidFill>
                <a:latin typeface="Raleway"/>
                <a:ea typeface="Raleway"/>
                <a:cs typeface="Raleway"/>
                <a:sym typeface="Raleway"/>
              </a:rPr>
            </a:br>
            <a:r>
              <a:rPr lang="lv-LV" sz="1500">
                <a:solidFill>
                  <a:schemeClr val="dk1"/>
                </a:solidFill>
                <a:latin typeface="Raleway"/>
                <a:ea typeface="Raleway"/>
                <a:cs typeface="Raleway"/>
                <a:sym typeface="Raleway"/>
              </a:rPr>
              <a:t>that contribute to workplace violence </a:t>
            </a:r>
            <a:br>
              <a:rPr lang="lv-LV" sz="1500">
                <a:solidFill>
                  <a:schemeClr val="dk1"/>
                </a:solidFill>
                <a:latin typeface="Raleway"/>
                <a:ea typeface="Raleway"/>
                <a:cs typeface="Raleway"/>
                <a:sym typeface="Raleway"/>
              </a:rPr>
            </a:br>
            <a:r>
              <a:rPr lang="lv-LV" sz="1500">
                <a:solidFill>
                  <a:schemeClr val="dk1"/>
                </a:solidFill>
                <a:latin typeface="Raleway"/>
                <a:ea typeface="Raleway"/>
                <a:cs typeface="Raleway"/>
                <a:sym typeface="Raleway"/>
              </a:rPr>
              <a:t>or bullying?</a:t>
            </a:r>
            <a:endParaRPr sz="1500">
              <a:solidFill>
                <a:schemeClr val="dk1"/>
              </a:solidFill>
              <a:latin typeface="Raleway"/>
              <a:ea typeface="Raleway"/>
              <a:cs typeface="Raleway"/>
              <a:sym typeface="Raleway"/>
            </a:endParaRPr>
          </a:p>
          <a:p>
            <a:pPr indent="0" lvl="0" marL="0" rtl="0" algn="l">
              <a:lnSpc>
                <a:spcPct val="90000"/>
              </a:lnSpc>
              <a:spcBef>
                <a:spcPts val="900"/>
              </a:spcBef>
              <a:spcAft>
                <a:spcPts val="0"/>
              </a:spcAft>
              <a:buNone/>
            </a:pPr>
            <a:r>
              <a:rPr lang="lv-LV" sz="1500">
                <a:solidFill>
                  <a:schemeClr val="dk1"/>
                </a:solidFill>
                <a:latin typeface="Raleway"/>
                <a:ea typeface="Raleway"/>
                <a:cs typeface="Raleway"/>
                <a:sym typeface="Raleway"/>
              </a:rPr>
              <a:t>Can you share an example from </a:t>
            </a:r>
            <a:br>
              <a:rPr lang="lv-LV" sz="1500">
                <a:solidFill>
                  <a:schemeClr val="dk1"/>
                </a:solidFill>
                <a:latin typeface="Raleway"/>
                <a:ea typeface="Raleway"/>
                <a:cs typeface="Raleway"/>
                <a:sym typeface="Raleway"/>
              </a:rPr>
            </a:br>
            <a:r>
              <a:rPr lang="lv-LV" sz="1500">
                <a:solidFill>
                  <a:schemeClr val="dk1"/>
                </a:solidFill>
                <a:latin typeface="Raleway"/>
                <a:ea typeface="Raleway"/>
                <a:cs typeface="Raleway"/>
                <a:sym typeface="Raleway"/>
              </a:rPr>
              <a:t>the game where an organizational factor directly or indirectly led to a challenging situation involving violence or bullying?</a:t>
            </a:r>
            <a:endParaRPr sz="1500">
              <a:solidFill>
                <a:schemeClr val="dk1"/>
              </a:solidFill>
              <a:latin typeface="Raleway"/>
              <a:ea typeface="Raleway"/>
              <a:cs typeface="Raleway"/>
              <a:sym typeface="Raleway"/>
            </a:endParaRPr>
          </a:p>
          <a:p>
            <a:pPr indent="0" lvl="0" marL="0" rtl="0" algn="l">
              <a:lnSpc>
                <a:spcPct val="90000"/>
              </a:lnSpc>
              <a:spcBef>
                <a:spcPts val="900"/>
              </a:spcBef>
              <a:spcAft>
                <a:spcPts val="0"/>
              </a:spcAft>
              <a:buNone/>
            </a:pPr>
            <a:r>
              <a:rPr lang="lv-LV" sz="1500">
                <a:solidFill>
                  <a:schemeClr val="dk1"/>
                </a:solidFill>
                <a:latin typeface="Raleway"/>
                <a:ea typeface="Raleway"/>
                <a:cs typeface="Raleway"/>
                <a:sym typeface="Raleway"/>
              </a:rPr>
              <a:t>How do you think addressing these organizational factors can help prevent </a:t>
            </a:r>
            <a:br>
              <a:rPr lang="lv-LV" sz="1500">
                <a:solidFill>
                  <a:schemeClr val="dk1"/>
                </a:solidFill>
                <a:latin typeface="Raleway"/>
                <a:ea typeface="Raleway"/>
                <a:cs typeface="Raleway"/>
                <a:sym typeface="Raleway"/>
              </a:rPr>
            </a:br>
            <a:r>
              <a:rPr lang="lv-LV" sz="1500">
                <a:solidFill>
                  <a:schemeClr val="dk1"/>
                </a:solidFill>
                <a:latin typeface="Raleway"/>
                <a:ea typeface="Raleway"/>
                <a:cs typeface="Raleway"/>
                <a:sym typeface="Raleway"/>
              </a:rPr>
              <a:t>or reduce the occurrence of workplace violence?</a:t>
            </a:r>
            <a:endParaRPr sz="1500">
              <a:solidFill>
                <a:schemeClr val="dk1"/>
              </a:solidFill>
              <a:latin typeface="Raleway"/>
              <a:ea typeface="Raleway"/>
              <a:cs typeface="Raleway"/>
              <a:sym typeface="Raleway"/>
            </a:endParaRPr>
          </a:p>
        </p:txBody>
      </p:sp>
      <p:sp>
        <p:nvSpPr>
          <p:cNvPr id="1346" name="Google Shape;1346;g2523351e7b7_37_100"/>
          <p:cNvSpPr txBox="1"/>
          <p:nvPr/>
        </p:nvSpPr>
        <p:spPr>
          <a:xfrm>
            <a:off x="794000" y="1385413"/>
            <a:ext cx="5912700" cy="538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lv-LV" sz="2300">
                <a:solidFill>
                  <a:srgbClr val="6689BA"/>
                </a:solidFill>
                <a:latin typeface="Raleway"/>
                <a:ea typeface="Raleway"/>
                <a:cs typeface="Raleway"/>
                <a:sym typeface="Raleway"/>
              </a:rPr>
              <a:t>Questions after the game</a:t>
            </a:r>
            <a:endParaRPr b="1" sz="2300">
              <a:solidFill>
                <a:srgbClr val="6689BA"/>
              </a:solidFill>
            </a:endParaRPr>
          </a:p>
        </p:txBody>
      </p:sp>
      <p:sp>
        <p:nvSpPr>
          <p:cNvPr id="1347" name="Google Shape;1347;g2523351e7b7_37_100"/>
          <p:cNvSpPr txBox="1"/>
          <p:nvPr/>
        </p:nvSpPr>
        <p:spPr>
          <a:xfrm>
            <a:off x="5078175" y="1866925"/>
            <a:ext cx="3362100" cy="21702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900"/>
              </a:spcBef>
              <a:spcAft>
                <a:spcPts val="0"/>
              </a:spcAft>
              <a:buClr>
                <a:schemeClr val="dk1"/>
              </a:buClr>
              <a:buSzPts val="1100"/>
              <a:buFont typeface="Arial"/>
              <a:buNone/>
            </a:pPr>
            <a:r>
              <a:rPr lang="lv-LV" sz="1500">
                <a:solidFill>
                  <a:schemeClr val="dk1"/>
                </a:solidFill>
                <a:latin typeface="Raleway"/>
                <a:ea typeface="Raleway"/>
                <a:cs typeface="Raleway"/>
                <a:sym typeface="Raleway"/>
              </a:rPr>
              <a:t>Did the game change your perspective on the role of organizational factors in shaping </a:t>
            </a:r>
            <a:br>
              <a:rPr lang="lv-LV" sz="1500">
                <a:solidFill>
                  <a:schemeClr val="dk1"/>
                </a:solidFill>
                <a:latin typeface="Raleway"/>
                <a:ea typeface="Raleway"/>
                <a:cs typeface="Raleway"/>
                <a:sym typeface="Raleway"/>
              </a:rPr>
            </a:br>
            <a:r>
              <a:rPr lang="lv-LV" sz="1500">
                <a:solidFill>
                  <a:schemeClr val="dk1"/>
                </a:solidFill>
                <a:latin typeface="Raleway"/>
                <a:ea typeface="Raleway"/>
                <a:cs typeface="Raleway"/>
                <a:sym typeface="Raleway"/>
              </a:rPr>
              <a:t>the work environment? If so, </a:t>
            </a:r>
            <a:br>
              <a:rPr lang="lv-LV" sz="1500">
                <a:solidFill>
                  <a:schemeClr val="dk1"/>
                </a:solidFill>
                <a:latin typeface="Raleway"/>
                <a:ea typeface="Raleway"/>
                <a:cs typeface="Raleway"/>
                <a:sym typeface="Raleway"/>
              </a:rPr>
            </a:br>
            <a:r>
              <a:rPr lang="lv-LV" sz="1500">
                <a:solidFill>
                  <a:schemeClr val="dk1"/>
                </a:solidFill>
                <a:latin typeface="Raleway"/>
                <a:ea typeface="Raleway"/>
                <a:cs typeface="Raleway"/>
                <a:sym typeface="Raleway"/>
              </a:rPr>
              <a:t>in what ways?</a:t>
            </a:r>
            <a:endParaRPr sz="1500">
              <a:solidFill>
                <a:schemeClr val="dk1"/>
              </a:solidFill>
              <a:latin typeface="Raleway"/>
              <a:ea typeface="Raleway"/>
              <a:cs typeface="Raleway"/>
              <a:sym typeface="Raleway"/>
            </a:endParaRPr>
          </a:p>
          <a:p>
            <a:pPr indent="0" lvl="0" marL="0" rtl="0" algn="l">
              <a:lnSpc>
                <a:spcPct val="90000"/>
              </a:lnSpc>
              <a:spcBef>
                <a:spcPts val="900"/>
              </a:spcBef>
              <a:spcAft>
                <a:spcPts val="0"/>
              </a:spcAft>
              <a:buClr>
                <a:schemeClr val="dk1"/>
              </a:buClr>
              <a:buSzPts val="1100"/>
              <a:buFont typeface="Arial"/>
              <a:buNone/>
            </a:pPr>
            <a:r>
              <a:rPr lang="lv-LV" sz="1500">
                <a:solidFill>
                  <a:schemeClr val="dk1"/>
                </a:solidFill>
                <a:latin typeface="Raleway"/>
                <a:ea typeface="Raleway"/>
                <a:cs typeface="Raleway"/>
                <a:sym typeface="Raleway"/>
              </a:rPr>
              <a:t>Which organizational factors do you think are most important to address in order to create a more inclusive and safe workplace?</a:t>
            </a:r>
            <a:endParaRPr sz="1500">
              <a:solidFill>
                <a:schemeClr val="dk1"/>
              </a:solidFill>
              <a:latin typeface="Raleway"/>
              <a:ea typeface="Raleway"/>
              <a:cs typeface="Raleway"/>
              <a:sym typeface="Raleway"/>
            </a:endParaRPr>
          </a:p>
        </p:txBody>
      </p:sp>
      <p:grpSp>
        <p:nvGrpSpPr>
          <p:cNvPr id="1348" name="Google Shape;1348;g2523351e7b7_37_100"/>
          <p:cNvGrpSpPr/>
          <p:nvPr/>
        </p:nvGrpSpPr>
        <p:grpSpPr>
          <a:xfrm>
            <a:off x="503626" y="1924226"/>
            <a:ext cx="290375" cy="321600"/>
            <a:chOff x="534501" y="3018201"/>
            <a:chExt cx="290375" cy="321600"/>
          </a:xfrm>
        </p:grpSpPr>
        <p:sp>
          <p:nvSpPr>
            <p:cNvPr id="1349" name="Google Shape;1349;g2523351e7b7_37_100"/>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0" name="Google Shape;1350;g2523351e7b7_37_100"/>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51" name="Google Shape;1351;g2523351e7b7_37_100"/>
          <p:cNvGrpSpPr/>
          <p:nvPr/>
        </p:nvGrpSpPr>
        <p:grpSpPr>
          <a:xfrm>
            <a:off x="503626" y="2917426"/>
            <a:ext cx="290375" cy="321600"/>
            <a:chOff x="534501" y="3018201"/>
            <a:chExt cx="290375" cy="321600"/>
          </a:xfrm>
        </p:grpSpPr>
        <p:sp>
          <p:nvSpPr>
            <p:cNvPr id="1352" name="Google Shape;1352;g2523351e7b7_37_100"/>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3" name="Google Shape;1353;g2523351e7b7_37_100"/>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54" name="Google Shape;1354;g2523351e7b7_37_100"/>
          <p:cNvGrpSpPr/>
          <p:nvPr/>
        </p:nvGrpSpPr>
        <p:grpSpPr>
          <a:xfrm>
            <a:off x="4787801" y="1952538"/>
            <a:ext cx="290375" cy="321600"/>
            <a:chOff x="534501" y="3018201"/>
            <a:chExt cx="290375" cy="321600"/>
          </a:xfrm>
        </p:grpSpPr>
        <p:sp>
          <p:nvSpPr>
            <p:cNvPr id="1355" name="Google Shape;1355;g2523351e7b7_37_100"/>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6" name="Google Shape;1356;g2523351e7b7_37_100"/>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57" name="Google Shape;1357;g2523351e7b7_37_100"/>
          <p:cNvGrpSpPr/>
          <p:nvPr/>
        </p:nvGrpSpPr>
        <p:grpSpPr>
          <a:xfrm>
            <a:off x="4787801" y="3086626"/>
            <a:ext cx="290375" cy="321600"/>
            <a:chOff x="534501" y="3018201"/>
            <a:chExt cx="290375" cy="321600"/>
          </a:xfrm>
        </p:grpSpPr>
        <p:sp>
          <p:nvSpPr>
            <p:cNvPr id="1358" name="Google Shape;1358;g2523351e7b7_37_100"/>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9" name="Google Shape;1359;g2523351e7b7_37_100"/>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60" name="Google Shape;1360;g2523351e7b7_37_100"/>
          <p:cNvGrpSpPr/>
          <p:nvPr/>
        </p:nvGrpSpPr>
        <p:grpSpPr>
          <a:xfrm>
            <a:off x="427426" y="4037126"/>
            <a:ext cx="290375" cy="321600"/>
            <a:chOff x="534501" y="3018201"/>
            <a:chExt cx="290375" cy="321600"/>
          </a:xfrm>
        </p:grpSpPr>
        <p:sp>
          <p:nvSpPr>
            <p:cNvPr id="1361" name="Google Shape;1361;g2523351e7b7_37_100"/>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2" name="Google Shape;1362;g2523351e7b7_37_100"/>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363" name="Google Shape;1363;g2523351e7b7_37_100"/>
          <p:cNvPicPr preferRelativeResize="0"/>
          <p:nvPr/>
        </p:nvPicPr>
        <p:blipFill rotWithShape="1">
          <a:blip r:embed="rId3">
            <a:alphaModFix/>
          </a:blip>
          <a:srcRect b="0" l="0" r="0" t="0"/>
          <a:stretch/>
        </p:blipFill>
        <p:spPr>
          <a:xfrm>
            <a:off x="0" y="-3850"/>
            <a:ext cx="9144001" cy="1236875"/>
          </a:xfrm>
          <a:prstGeom prst="rect">
            <a:avLst/>
          </a:prstGeom>
          <a:noFill/>
          <a:ln>
            <a:noFill/>
          </a:ln>
        </p:spPr>
      </p:pic>
      <p:sp>
        <p:nvSpPr>
          <p:cNvPr id="1364" name="Google Shape;1364;g2523351e7b7_37_100"/>
          <p:cNvSpPr txBox="1"/>
          <p:nvPr/>
        </p:nvSpPr>
        <p:spPr>
          <a:xfrm>
            <a:off x="789175" y="72350"/>
            <a:ext cx="6453300" cy="10677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None/>
            </a:pPr>
            <a:br>
              <a:rPr b="1" lang="lv-LV" sz="2500">
                <a:solidFill>
                  <a:srgbClr val="FFFFFF"/>
                </a:solidFill>
                <a:latin typeface="Raleway"/>
                <a:ea typeface="Raleway"/>
                <a:cs typeface="Raleway"/>
                <a:sym typeface="Raleway"/>
              </a:rPr>
            </a:br>
            <a:r>
              <a:rPr b="1" lang="lv-LV" sz="2100">
                <a:solidFill>
                  <a:srgbClr val="FFFFFF"/>
                </a:solidFill>
                <a:latin typeface="Raleway"/>
                <a:ea typeface="Raleway"/>
                <a:cs typeface="Raleway"/>
                <a:sym typeface="Raleway"/>
              </a:rPr>
              <a:t>Organizational factors associated with   exposure to various forms of violence</a:t>
            </a:r>
            <a:endParaRPr b="1" sz="2100">
              <a:solidFill>
                <a:srgbClr val="FFFFFF"/>
              </a:solidFill>
              <a:latin typeface="Raleway"/>
              <a:ea typeface="Raleway"/>
              <a:cs typeface="Raleway"/>
              <a:sym typeface="Raleway"/>
            </a:endParaRPr>
          </a:p>
          <a:p>
            <a:pPr indent="0" lvl="0" marL="0" marR="0" rtl="0" algn="l">
              <a:lnSpc>
                <a:spcPct val="85000"/>
              </a:lnSpc>
              <a:spcBef>
                <a:spcPts val="0"/>
              </a:spcBef>
              <a:spcAft>
                <a:spcPts val="0"/>
              </a:spcAft>
              <a:buNone/>
            </a:pPr>
            <a:r>
              <a:t/>
            </a:r>
            <a:endParaRPr b="1" sz="2600">
              <a:solidFill>
                <a:srgbClr val="FFFFFF"/>
              </a:solidFill>
              <a:latin typeface="Raleway"/>
              <a:ea typeface="Raleway"/>
              <a:cs typeface="Raleway"/>
              <a:sym typeface="Raleway"/>
            </a:endParaRPr>
          </a:p>
        </p:txBody>
      </p:sp>
      <p:sp>
        <p:nvSpPr>
          <p:cNvPr id="1365" name="Google Shape;1365;g2523351e7b7_37_100"/>
          <p:cNvSpPr txBox="1"/>
          <p:nvPr/>
        </p:nvSpPr>
        <p:spPr>
          <a:xfrm>
            <a:off x="513575" y="124025"/>
            <a:ext cx="3000000" cy="4893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2000"/>
              </a:spcBef>
              <a:spcAft>
                <a:spcPts val="0"/>
              </a:spcAft>
              <a:buNone/>
            </a:pPr>
            <a:r>
              <a:rPr b="1" lang="lv-LV" sz="2200">
                <a:solidFill>
                  <a:srgbClr val="2B3E85"/>
                </a:solidFill>
                <a:latin typeface="Raleway"/>
                <a:ea typeface="Raleway"/>
                <a:cs typeface="Raleway"/>
                <a:sym typeface="Raleway"/>
              </a:rPr>
              <a:t>5. </a:t>
            </a:r>
            <a:r>
              <a:rPr b="1" lang="lv-LV" sz="1900">
                <a:solidFill>
                  <a:srgbClr val="2B3E85"/>
                </a:solidFill>
                <a:latin typeface="Raleway"/>
                <a:ea typeface="Raleway"/>
                <a:cs typeface="Raleway"/>
                <a:sym typeface="Raleway"/>
              </a:rPr>
              <a:t>Module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g27f1b987787_1_133"/>
          <p:cNvSpPr txBox="1"/>
          <p:nvPr>
            <p:ph type="title"/>
          </p:nvPr>
        </p:nvSpPr>
        <p:spPr>
          <a:xfrm>
            <a:off x="311700" y="629200"/>
            <a:ext cx="8520600" cy="470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pic>
        <p:nvPicPr>
          <p:cNvPr id="249" name="Google Shape;249;g27f1b987787_1_133"/>
          <p:cNvPicPr preferRelativeResize="0"/>
          <p:nvPr/>
        </p:nvPicPr>
        <p:blipFill rotWithShape="1">
          <a:blip r:embed="rId3">
            <a:alphaModFix/>
          </a:blip>
          <a:srcRect b="0" l="0" r="0" t="11948"/>
          <a:stretch/>
        </p:blipFill>
        <p:spPr>
          <a:xfrm>
            <a:off x="0" y="0"/>
            <a:ext cx="9144001" cy="1122825"/>
          </a:xfrm>
          <a:prstGeom prst="rect">
            <a:avLst/>
          </a:prstGeom>
          <a:noFill/>
          <a:ln>
            <a:noFill/>
          </a:ln>
        </p:spPr>
      </p:pic>
      <p:sp>
        <p:nvSpPr>
          <p:cNvPr id="250" name="Google Shape;250;g27f1b987787_1_133"/>
          <p:cNvSpPr txBox="1"/>
          <p:nvPr/>
        </p:nvSpPr>
        <p:spPr>
          <a:xfrm>
            <a:off x="586500" y="476800"/>
            <a:ext cx="8013900" cy="64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lv-LV" sz="2800">
                <a:solidFill>
                  <a:srgbClr val="FFFFFF"/>
                </a:solidFill>
                <a:latin typeface="Raleway"/>
                <a:ea typeface="Raleway"/>
                <a:cs typeface="Raleway"/>
                <a:sym typeface="Raleway"/>
              </a:rPr>
              <a:t>Game </a:t>
            </a:r>
            <a:r>
              <a:rPr b="1" lang="lv-LV" sz="2800">
                <a:solidFill>
                  <a:srgbClr val="FFFFFF"/>
                </a:solidFill>
                <a:latin typeface="Raleway"/>
                <a:ea typeface="Raleway"/>
                <a:cs typeface="Raleway"/>
                <a:sym typeface="Raleway"/>
              </a:rPr>
              <a:t>“Recognize and Act” consists of:</a:t>
            </a:r>
            <a:endParaRPr b="1" sz="2800">
              <a:solidFill>
                <a:srgbClr val="FFFFFF"/>
              </a:solidFill>
              <a:latin typeface="Raleway"/>
              <a:ea typeface="Raleway"/>
              <a:cs typeface="Raleway"/>
              <a:sym typeface="Raleway"/>
            </a:endParaRPr>
          </a:p>
        </p:txBody>
      </p:sp>
      <p:sp>
        <p:nvSpPr>
          <p:cNvPr id="251" name="Google Shape;251;g27f1b987787_1_133"/>
          <p:cNvSpPr txBox="1"/>
          <p:nvPr/>
        </p:nvSpPr>
        <p:spPr>
          <a:xfrm>
            <a:off x="464100" y="1154425"/>
            <a:ext cx="6383400" cy="983400"/>
          </a:xfrm>
          <a:prstGeom prst="rect">
            <a:avLst/>
          </a:prstGeom>
          <a:noFill/>
          <a:ln>
            <a:noFill/>
          </a:ln>
        </p:spPr>
        <p:txBody>
          <a:bodyPr anchorCtr="0" anchor="t" bIns="91425" lIns="91425" spcFirstLastPara="1" rIns="91425" wrap="square" tIns="91425">
            <a:spAutoFit/>
          </a:bodyPr>
          <a:lstStyle/>
          <a:p>
            <a:pPr indent="0" lvl="0" marL="133350" marR="0" rtl="0" algn="l">
              <a:lnSpc>
                <a:spcPct val="90000"/>
              </a:lnSpc>
              <a:spcBef>
                <a:spcPts val="0"/>
              </a:spcBef>
              <a:spcAft>
                <a:spcPts val="0"/>
              </a:spcAft>
              <a:buNone/>
            </a:pPr>
            <a:r>
              <a:rPr b="1" i="0" lang="lv-LV" sz="2200" u="none" cap="none" strike="noStrike">
                <a:solidFill>
                  <a:srgbClr val="6689BA"/>
                </a:solidFill>
                <a:latin typeface="Raleway"/>
                <a:ea typeface="Raleway"/>
                <a:cs typeface="Raleway"/>
                <a:sym typeface="Raleway"/>
              </a:rPr>
              <a:t>60</a:t>
            </a:r>
            <a:r>
              <a:rPr b="1" i="0" lang="lv-LV" sz="1900" u="none" cap="none" strike="noStrike">
                <a:solidFill>
                  <a:srgbClr val="6689BA"/>
                </a:solidFill>
                <a:latin typeface="Raleway"/>
                <a:ea typeface="Raleway"/>
                <a:cs typeface="Raleway"/>
                <a:sym typeface="Raleway"/>
              </a:rPr>
              <a:t> problem situation cards and </a:t>
            </a:r>
            <a:r>
              <a:rPr b="1" i="0" lang="lv-LV" sz="2200" u="none" cap="none" strike="noStrike">
                <a:solidFill>
                  <a:srgbClr val="6689BA"/>
                </a:solidFill>
                <a:latin typeface="Raleway"/>
                <a:ea typeface="Raleway"/>
                <a:cs typeface="Raleway"/>
                <a:sym typeface="Raleway"/>
              </a:rPr>
              <a:t>240</a:t>
            </a:r>
            <a:r>
              <a:rPr b="1" i="0" lang="lv-LV" sz="1900" u="none" cap="none" strike="noStrike">
                <a:solidFill>
                  <a:srgbClr val="6689BA"/>
                </a:solidFill>
                <a:latin typeface="Raleway"/>
                <a:ea typeface="Raleway"/>
                <a:cs typeface="Raleway"/>
                <a:sym typeface="Raleway"/>
              </a:rPr>
              <a:t> solution cards, divided into four solution groups</a:t>
            </a:r>
            <a:r>
              <a:rPr b="1" lang="lv-LV" sz="1900">
                <a:solidFill>
                  <a:srgbClr val="6689BA"/>
                </a:solidFill>
                <a:latin typeface="Raleway"/>
                <a:ea typeface="Raleway"/>
                <a:cs typeface="Raleway"/>
                <a:sym typeface="Raleway"/>
              </a:rPr>
              <a:t>:</a:t>
            </a:r>
            <a:endParaRPr b="1"/>
          </a:p>
          <a:p>
            <a:pPr indent="0" lvl="0" marL="0" marR="0" rtl="0" algn="l">
              <a:lnSpc>
                <a:spcPct val="115000"/>
              </a:lnSpc>
              <a:spcBef>
                <a:spcPts val="0"/>
              </a:spcBef>
              <a:spcAft>
                <a:spcPts val="0"/>
              </a:spcAft>
              <a:buNone/>
            </a:pPr>
            <a:r>
              <a:t/>
            </a:r>
            <a:endParaRPr b="0" i="0" sz="1500" u="none" cap="none" strike="noStrike">
              <a:solidFill>
                <a:srgbClr val="000000"/>
              </a:solidFill>
              <a:latin typeface="Raleway"/>
              <a:ea typeface="Raleway"/>
              <a:cs typeface="Raleway"/>
              <a:sym typeface="Raleway"/>
            </a:endParaRPr>
          </a:p>
        </p:txBody>
      </p:sp>
      <p:pic>
        <p:nvPicPr>
          <p:cNvPr id="252" name="Google Shape;252;g27f1b987787_1_133"/>
          <p:cNvPicPr preferRelativeResize="0"/>
          <p:nvPr/>
        </p:nvPicPr>
        <p:blipFill rotWithShape="1">
          <a:blip r:embed="rId4">
            <a:alphaModFix/>
          </a:blip>
          <a:srcRect b="0" l="69" r="59" t="0"/>
          <a:stretch/>
        </p:blipFill>
        <p:spPr>
          <a:xfrm>
            <a:off x="595992" y="2409602"/>
            <a:ext cx="1263900" cy="189450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253" name="Google Shape;253;g27f1b987787_1_133"/>
          <p:cNvPicPr preferRelativeResize="0"/>
          <p:nvPr/>
        </p:nvPicPr>
        <p:blipFill rotWithShape="1">
          <a:blip r:embed="rId4">
            <a:alphaModFix/>
          </a:blip>
          <a:srcRect b="0" l="69" r="59" t="0"/>
          <a:stretch/>
        </p:blipFill>
        <p:spPr>
          <a:xfrm>
            <a:off x="540993" y="2457012"/>
            <a:ext cx="1263900" cy="189450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254" name="Google Shape;254;g27f1b987787_1_133"/>
          <p:cNvPicPr preferRelativeResize="0"/>
          <p:nvPr/>
        </p:nvPicPr>
        <p:blipFill rotWithShape="1">
          <a:blip r:embed="rId4">
            <a:alphaModFix/>
          </a:blip>
          <a:srcRect b="0" l="69" r="59" t="0"/>
          <a:stretch/>
        </p:blipFill>
        <p:spPr>
          <a:xfrm>
            <a:off x="494452" y="2496560"/>
            <a:ext cx="1263900" cy="189450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255" name="Google Shape;255;g27f1b987787_1_133"/>
          <p:cNvPicPr preferRelativeResize="0"/>
          <p:nvPr/>
        </p:nvPicPr>
        <p:blipFill rotWithShape="1">
          <a:blip r:embed="rId5">
            <a:alphaModFix/>
          </a:blip>
          <a:srcRect b="0" l="1540" r="1540" t="0"/>
          <a:stretch/>
        </p:blipFill>
        <p:spPr>
          <a:xfrm>
            <a:off x="455473" y="2577907"/>
            <a:ext cx="1263900" cy="189450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256" name="Google Shape;256;g27f1b987787_1_133"/>
          <p:cNvPicPr preferRelativeResize="0"/>
          <p:nvPr/>
        </p:nvPicPr>
        <p:blipFill rotWithShape="1">
          <a:blip r:embed="rId6">
            <a:alphaModFix/>
          </a:blip>
          <a:srcRect b="10" l="0" r="0" t="0"/>
          <a:stretch/>
        </p:blipFill>
        <p:spPr>
          <a:xfrm>
            <a:off x="4155225" y="2465485"/>
            <a:ext cx="1249500" cy="187350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257" name="Google Shape;257;g27f1b987787_1_133"/>
          <p:cNvPicPr preferRelativeResize="0"/>
          <p:nvPr/>
        </p:nvPicPr>
        <p:blipFill rotWithShape="1">
          <a:blip r:embed="rId6">
            <a:alphaModFix/>
          </a:blip>
          <a:srcRect b="10" l="0" r="0" t="0"/>
          <a:stretch/>
        </p:blipFill>
        <p:spPr>
          <a:xfrm>
            <a:off x="4110327" y="2508377"/>
            <a:ext cx="1249500" cy="187350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258" name="Google Shape;258;g27f1b987787_1_133"/>
          <p:cNvPicPr preferRelativeResize="0"/>
          <p:nvPr/>
        </p:nvPicPr>
        <p:blipFill rotWithShape="1">
          <a:blip r:embed="rId7">
            <a:alphaModFix/>
          </a:blip>
          <a:srcRect b="0" l="1559" r="1559" t="0"/>
          <a:stretch/>
        </p:blipFill>
        <p:spPr>
          <a:xfrm>
            <a:off x="4069454" y="2555318"/>
            <a:ext cx="1249500" cy="187350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259" name="Google Shape;259;g27f1b987787_1_133"/>
          <p:cNvPicPr preferRelativeResize="0"/>
          <p:nvPr/>
        </p:nvPicPr>
        <p:blipFill rotWithShape="1">
          <a:blip r:embed="rId8">
            <a:alphaModFix/>
          </a:blip>
          <a:srcRect b="0" l="69" r="59" t="0"/>
          <a:stretch/>
        </p:blipFill>
        <p:spPr>
          <a:xfrm>
            <a:off x="5828266" y="2465496"/>
            <a:ext cx="1249500" cy="187350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260" name="Google Shape;260;g27f1b987787_1_133"/>
          <p:cNvPicPr preferRelativeResize="0"/>
          <p:nvPr/>
        </p:nvPicPr>
        <p:blipFill rotWithShape="1">
          <a:blip r:embed="rId8">
            <a:alphaModFix/>
          </a:blip>
          <a:srcRect b="0" l="69" r="59" t="0"/>
          <a:stretch/>
        </p:blipFill>
        <p:spPr>
          <a:xfrm>
            <a:off x="5787703" y="2508387"/>
            <a:ext cx="1249500" cy="187350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261" name="Google Shape;261;g27f1b987787_1_133"/>
          <p:cNvPicPr preferRelativeResize="0"/>
          <p:nvPr/>
        </p:nvPicPr>
        <p:blipFill rotWithShape="1">
          <a:blip r:embed="rId9">
            <a:alphaModFix/>
          </a:blip>
          <a:srcRect b="0" l="1437" r="1427" t="0"/>
          <a:stretch/>
        </p:blipFill>
        <p:spPr>
          <a:xfrm>
            <a:off x="5730330" y="2555329"/>
            <a:ext cx="1249500" cy="187350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262" name="Google Shape;262;g27f1b987787_1_133"/>
          <p:cNvPicPr preferRelativeResize="0"/>
          <p:nvPr/>
        </p:nvPicPr>
        <p:blipFill rotWithShape="1">
          <a:blip r:embed="rId10">
            <a:alphaModFix/>
          </a:blip>
          <a:srcRect b="0" l="69" r="79" t="0"/>
          <a:stretch/>
        </p:blipFill>
        <p:spPr>
          <a:xfrm>
            <a:off x="7486756" y="2465484"/>
            <a:ext cx="1249500" cy="187350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263" name="Google Shape;263;g27f1b987787_1_133"/>
          <p:cNvPicPr preferRelativeResize="0"/>
          <p:nvPr/>
        </p:nvPicPr>
        <p:blipFill rotWithShape="1">
          <a:blip r:embed="rId10">
            <a:alphaModFix/>
          </a:blip>
          <a:srcRect b="0" l="69" r="79" t="0"/>
          <a:stretch/>
        </p:blipFill>
        <p:spPr>
          <a:xfrm>
            <a:off x="7450528" y="2508374"/>
            <a:ext cx="1249500" cy="187350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264" name="Google Shape;264;g27f1b987787_1_133"/>
          <p:cNvPicPr preferRelativeResize="0"/>
          <p:nvPr/>
        </p:nvPicPr>
        <p:blipFill rotWithShape="1">
          <a:blip r:embed="rId11">
            <a:alphaModFix/>
          </a:blip>
          <a:srcRect b="0" l="1559" r="1559" t="0"/>
          <a:stretch/>
        </p:blipFill>
        <p:spPr>
          <a:xfrm>
            <a:off x="7416891" y="2555316"/>
            <a:ext cx="1249500" cy="1873500"/>
          </a:xfrm>
          <a:prstGeom prst="roundRect">
            <a:avLst>
              <a:gd fmla="val 8322" name="adj"/>
            </a:avLst>
          </a:prstGeom>
          <a:noFill/>
          <a:ln>
            <a:noFill/>
          </a:ln>
          <a:effectLst>
            <a:outerShdw blurRad="271463" rotWithShape="0" algn="bl" dir="4380000" dist="57150">
              <a:srgbClr val="000000">
                <a:alpha val="33330"/>
              </a:srgbClr>
            </a:outerShdw>
          </a:effectLst>
        </p:spPr>
      </p:pic>
      <p:sp>
        <p:nvSpPr>
          <p:cNvPr id="265" name="Google Shape;265;g27f1b987787_1_133"/>
          <p:cNvSpPr txBox="1"/>
          <p:nvPr/>
        </p:nvSpPr>
        <p:spPr>
          <a:xfrm>
            <a:off x="4174735" y="1852412"/>
            <a:ext cx="12105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lv-LV" sz="1200" u="none" cap="none" strike="noStrike">
                <a:solidFill>
                  <a:srgbClr val="674EA7"/>
                </a:solidFill>
                <a:latin typeface="Arial"/>
                <a:ea typeface="Arial"/>
                <a:cs typeface="Arial"/>
                <a:sym typeface="Arial"/>
              </a:rPr>
              <a:t>60</a:t>
            </a:r>
            <a:r>
              <a:rPr b="1" i="0" lang="lv-LV" sz="1000" u="none" cap="none" strike="noStrike">
                <a:solidFill>
                  <a:srgbClr val="674EA7"/>
                </a:solidFill>
                <a:latin typeface="Arial"/>
                <a:ea typeface="Arial"/>
                <a:cs typeface="Arial"/>
                <a:sym typeface="Arial"/>
              </a:rPr>
              <a:t> Thinking Strategies </a:t>
            </a:r>
            <a:endParaRPr b="1" i="0" sz="1000" u="none" cap="none" strike="noStrike">
              <a:solidFill>
                <a:srgbClr val="674EA7"/>
              </a:solidFill>
              <a:latin typeface="Arial"/>
              <a:ea typeface="Arial"/>
              <a:cs typeface="Arial"/>
              <a:sym typeface="Arial"/>
            </a:endParaRPr>
          </a:p>
        </p:txBody>
      </p:sp>
      <p:sp>
        <p:nvSpPr>
          <p:cNvPr id="266" name="Google Shape;266;g27f1b987787_1_133"/>
          <p:cNvSpPr txBox="1"/>
          <p:nvPr/>
        </p:nvSpPr>
        <p:spPr>
          <a:xfrm>
            <a:off x="5903672" y="1861887"/>
            <a:ext cx="12105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lv-LV" sz="1200" u="none" cap="none" strike="noStrike">
                <a:solidFill>
                  <a:srgbClr val="6AA84F"/>
                </a:solidFill>
                <a:latin typeface="Arial"/>
                <a:ea typeface="Arial"/>
                <a:cs typeface="Arial"/>
                <a:sym typeface="Arial"/>
              </a:rPr>
              <a:t>60</a:t>
            </a:r>
            <a:r>
              <a:rPr b="1" i="0" lang="lv-LV" sz="1000" u="none" cap="none" strike="noStrike">
                <a:solidFill>
                  <a:srgbClr val="6AA84F"/>
                </a:solidFill>
                <a:latin typeface="Arial"/>
                <a:ea typeface="Arial"/>
                <a:cs typeface="Arial"/>
                <a:sym typeface="Arial"/>
              </a:rPr>
              <a:t> Conversation Strategies</a:t>
            </a:r>
            <a:endParaRPr b="1" i="0" sz="1000" u="none" cap="none" strike="noStrike">
              <a:solidFill>
                <a:srgbClr val="6AA84F"/>
              </a:solidFill>
              <a:latin typeface="Arial"/>
              <a:ea typeface="Arial"/>
              <a:cs typeface="Arial"/>
              <a:sym typeface="Arial"/>
            </a:endParaRPr>
          </a:p>
        </p:txBody>
      </p:sp>
      <p:sp>
        <p:nvSpPr>
          <p:cNvPr id="267" name="Google Shape;267;g27f1b987787_1_133"/>
          <p:cNvSpPr txBox="1"/>
          <p:nvPr/>
        </p:nvSpPr>
        <p:spPr>
          <a:xfrm>
            <a:off x="7518875" y="1848226"/>
            <a:ext cx="12750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lv-LV" sz="1200" u="none" cap="none" strike="noStrike">
                <a:solidFill>
                  <a:srgbClr val="E69138"/>
                </a:solidFill>
                <a:latin typeface="Arial"/>
                <a:ea typeface="Arial"/>
                <a:cs typeface="Arial"/>
                <a:sym typeface="Arial"/>
              </a:rPr>
              <a:t>60</a:t>
            </a:r>
            <a:r>
              <a:rPr b="1" i="0" lang="lv-LV" sz="1000" u="none" cap="none" strike="noStrike">
                <a:solidFill>
                  <a:srgbClr val="E69138"/>
                </a:solidFill>
                <a:latin typeface="Arial"/>
                <a:ea typeface="Arial"/>
                <a:cs typeface="Arial"/>
                <a:sym typeface="Arial"/>
              </a:rPr>
              <a:t> Action Strategies</a:t>
            </a:r>
            <a:endParaRPr b="1" i="0" sz="1000" u="none" cap="none" strike="noStrike">
              <a:solidFill>
                <a:srgbClr val="E69138"/>
              </a:solidFill>
              <a:latin typeface="Arial"/>
              <a:ea typeface="Arial"/>
              <a:cs typeface="Arial"/>
              <a:sym typeface="Arial"/>
            </a:endParaRPr>
          </a:p>
        </p:txBody>
      </p:sp>
      <p:pic>
        <p:nvPicPr>
          <p:cNvPr id="268" name="Google Shape;268;g27f1b987787_1_133"/>
          <p:cNvPicPr preferRelativeResize="0"/>
          <p:nvPr/>
        </p:nvPicPr>
        <p:blipFill rotWithShape="1">
          <a:blip r:embed="rId12">
            <a:alphaModFix/>
          </a:blip>
          <a:srcRect b="0" l="79" r="69" t="0"/>
          <a:stretch/>
        </p:blipFill>
        <p:spPr>
          <a:xfrm>
            <a:off x="2477727" y="2478453"/>
            <a:ext cx="1249500" cy="187350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269" name="Google Shape;269;g27f1b987787_1_133"/>
          <p:cNvPicPr preferRelativeResize="0"/>
          <p:nvPr/>
        </p:nvPicPr>
        <p:blipFill rotWithShape="1">
          <a:blip r:embed="rId12">
            <a:alphaModFix/>
          </a:blip>
          <a:srcRect b="0" l="79" r="69" t="0"/>
          <a:stretch/>
        </p:blipFill>
        <p:spPr>
          <a:xfrm>
            <a:off x="2437164" y="2521343"/>
            <a:ext cx="1249500" cy="187350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270" name="Google Shape;270;g27f1b987787_1_133"/>
          <p:cNvPicPr preferRelativeResize="0"/>
          <p:nvPr/>
        </p:nvPicPr>
        <p:blipFill rotWithShape="1">
          <a:blip r:embed="rId13">
            <a:alphaModFix/>
          </a:blip>
          <a:srcRect b="0" l="1437" r="1427" t="0"/>
          <a:stretch/>
        </p:blipFill>
        <p:spPr>
          <a:xfrm>
            <a:off x="2379791" y="2568285"/>
            <a:ext cx="1249500" cy="1873500"/>
          </a:xfrm>
          <a:prstGeom prst="roundRect">
            <a:avLst>
              <a:gd fmla="val 8322" name="adj"/>
            </a:avLst>
          </a:prstGeom>
          <a:noFill/>
          <a:ln>
            <a:noFill/>
          </a:ln>
          <a:effectLst>
            <a:outerShdw blurRad="271463" rotWithShape="0" algn="bl" dir="4380000" dist="57150">
              <a:srgbClr val="000000">
                <a:alpha val="33330"/>
              </a:srgbClr>
            </a:outerShdw>
          </a:effectLst>
        </p:spPr>
      </p:pic>
      <p:sp>
        <p:nvSpPr>
          <p:cNvPr id="271" name="Google Shape;271;g27f1b987787_1_133"/>
          <p:cNvSpPr txBox="1"/>
          <p:nvPr/>
        </p:nvSpPr>
        <p:spPr>
          <a:xfrm>
            <a:off x="2396460" y="1881485"/>
            <a:ext cx="13548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lv-LV" sz="1200" u="none" cap="none" strike="noStrike">
                <a:solidFill>
                  <a:srgbClr val="1EAEAE"/>
                </a:solidFill>
                <a:latin typeface="Arial"/>
                <a:ea typeface="Arial"/>
                <a:cs typeface="Arial"/>
                <a:sym typeface="Arial"/>
              </a:rPr>
              <a:t>60</a:t>
            </a:r>
            <a:r>
              <a:rPr b="1" i="0" lang="lv-LV" sz="1000" u="none" cap="none" strike="noStrike">
                <a:solidFill>
                  <a:srgbClr val="1EAEAE"/>
                </a:solidFill>
                <a:latin typeface="Arial"/>
                <a:ea typeface="Arial"/>
                <a:cs typeface="Arial"/>
                <a:sym typeface="Arial"/>
              </a:rPr>
              <a:t> Calming Down Strategies</a:t>
            </a:r>
            <a:endParaRPr b="1" i="0" sz="1000" u="none" cap="none" strike="noStrike">
              <a:solidFill>
                <a:srgbClr val="1EAEAE"/>
              </a:solidFill>
              <a:latin typeface="Arial"/>
              <a:ea typeface="Arial"/>
              <a:cs typeface="Arial"/>
              <a:sym typeface="Arial"/>
            </a:endParaRPr>
          </a:p>
        </p:txBody>
      </p:sp>
      <p:sp>
        <p:nvSpPr>
          <p:cNvPr id="272" name="Google Shape;272;g27f1b987787_1_133"/>
          <p:cNvSpPr txBox="1"/>
          <p:nvPr/>
        </p:nvSpPr>
        <p:spPr>
          <a:xfrm>
            <a:off x="666650" y="1973200"/>
            <a:ext cx="1275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lv-LV" sz="1200" u="none" cap="none" strike="noStrike">
                <a:solidFill>
                  <a:srgbClr val="0B5394"/>
                </a:solidFill>
                <a:latin typeface="Arial"/>
                <a:ea typeface="Arial"/>
                <a:cs typeface="Arial"/>
                <a:sym typeface="Arial"/>
              </a:rPr>
              <a:t>60</a:t>
            </a:r>
            <a:r>
              <a:rPr b="1" i="0" lang="lv-LV" sz="1000" u="none" cap="none" strike="noStrike">
                <a:solidFill>
                  <a:srgbClr val="0B5394"/>
                </a:solidFill>
                <a:latin typeface="Arial"/>
                <a:ea typeface="Arial"/>
                <a:cs typeface="Arial"/>
                <a:sym typeface="Arial"/>
              </a:rPr>
              <a:t> Stories</a:t>
            </a:r>
            <a:endParaRPr b="1" i="0" sz="1000" u="none" cap="none" strike="noStrike">
              <a:solidFill>
                <a:srgbClr val="0B5394"/>
              </a:solidFill>
              <a:latin typeface="Arial"/>
              <a:ea typeface="Arial"/>
              <a:cs typeface="Arial"/>
              <a:sym typeface="Arial"/>
            </a:endParaRPr>
          </a:p>
        </p:txBody>
      </p:sp>
      <p:pic>
        <p:nvPicPr>
          <p:cNvPr id="273" name="Google Shape;273;g27f1b987787_1_133"/>
          <p:cNvPicPr preferRelativeResize="0"/>
          <p:nvPr/>
        </p:nvPicPr>
        <p:blipFill rotWithShape="1">
          <a:blip r:embed="rId14">
            <a:alphaModFix/>
          </a:blip>
          <a:srcRect b="0" l="1540" r="1540" t="0"/>
          <a:stretch/>
        </p:blipFill>
        <p:spPr>
          <a:xfrm>
            <a:off x="323175" y="3566170"/>
            <a:ext cx="1263900" cy="189450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274" name="Google Shape;274;g27f1b987787_1_133"/>
          <p:cNvPicPr preferRelativeResize="0"/>
          <p:nvPr/>
        </p:nvPicPr>
        <p:blipFill rotWithShape="1">
          <a:blip r:embed="rId15">
            <a:alphaModFix/>
          </a:blip>
          <a:srcRect b="0" l="1559" r="1559" t="0"/>
          <a:stretch/>
        </p:blipFill>
        <p:spPr>
          <a:xfrm>
            <a:off x="3937156" y="3543580"/>
            <a:ext cx="1249500" cy="187350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275" name="Google Shape;275;g27f1b987787_1_133"/>
          <p:cNvPicPr preferRelativeResize="0"/>
          <p:nvPr/>
        </p:nvPicPr>
        <p:blipFill rotWithShape="1">
          <a:blip r:embed="rId16">
            <a:alphaModFix/>
          </a:blip>
          <a:srcRect b="0" l="1559" r="1559" t="0"/>
          <a:stretch/>
        </p:blipFill>
        <p:spPr>
          <a:xfrm>
            <a:off x="5598033" y="3543589"/>
            <a:ext cx="1249500" cy="187350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276" name="Google Shape;276;g27f1b987787_1_133"/>
          <p:cNvPicPr preferRelativeResize="0"/>
          <p:nvPr/>
        </p:nvPicPr>
        <p:blipFill rotWithShape="1">
          <a:blip r:embed="rId17">
            <a:alphaModFix/>
          </a:blip>
          <a:srcRect b="0" l="1559" r="1559" t="0"/>
          <a:stretch/>
        </p:blipFill>
        <p:spPr>
          <a:xfrm>
            <a:off x="7284593" y="3543578"/>
            <a:ext cx="1249500" cy="187350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277" name="Google Shape;277;g27f1b987787_1_133"/>
          <p:cNvPicPr preferRelativeResize="0"/>
          <p:nvPr/>
        </p:nvPicPr>
        <p:blipFill rotWithShape="1">
          <a:blip r:embed="rId18">
            <a:alphaModFix/>
          </a:blip>
          <a:srcRect b="0" l="1559" r="1559" t="0"/>
          <a:stretch/>
        </p:blipFill>
        <p:spPr>
          <a:xfrm>
            <a:off x="2247494" y="3556546"/>
            <a:ext cx="1249500" cy="1873500"/>
          </a:xfrm>
          <a:prstGeom prst="roundRect">
            <a:avLst>
              <a:gd fmla="val 8322" name="adj"/>
            </a:avLst>
          </a:prstGeom>
          <a:noFill/>
          <a:ln>
            <a:noFill/>
          </a:ln>
          <a:effectLst>
            <a:outerShdw blurRad="271463" rotWithShape="0" algn="bl" dir="4380000" dist="57150">
              <a:srgbClr val="000000">
                <a:alpha val="33330"/>
              </a:srgbClr>
            </a:outerShdw>
          </a:effectLst>
        </p:spPr>
      </p:pic>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69" name="Shape 1369"/>
        <p:cNvGrpSpPr/>
        <p:nvPr/>
      </p:nvGrpSpPr>
      <p:grpSpPr>
        <a:xfrm>
          <a:off x="0" y="0"/>
          <a:ext cx="0" cy="0"/>
          <a:chOff x="0" y="0"/>
          <a:chExt cx="0" cy="0"/>
        </a:xfrm>
      </p:grpSpPr>
      <p:sp>
        <p:nvSpPr>
          <p:cNvPr id="1370" name="Google Shape;1370;g2523351e7b7_37_124"/>
          <p:cNvSpPr txBox="1"/>
          <p:nvPr/>
        </p:nvSpPr>
        <p:spPr>
          <a:xfrm>
            <a:off x="870200" y="1771850"/>
            <a:ext cx="3837600" cy="31170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900"/>
              </a:spcBef>
              <a:spcAft>
                <a:spcPts val="0"/>
              </a:spcAft>
              <a:buNone/>
            </a:pPr>
            <a:r>
              <a:rPr lang="lv-LV" sz="1500">
                <a:solidFill>
                  <a:schemeClr val="dk1"/>
                </a:solidFill>
                <a:latin typeface="Raleway"/>
                <a:ea typeface="Raleway"/>
                <a:cs typeface="Raleway"/>
                <a:sym typeface="Raleway"/>
              </a:rPr>
              <a:t>Based on your experience playing the game, what steps do you think organizations can take to proactively address these factors and reduce </a:t>
            </a:r>
            <a:br>
              <a:rPr lang="lv-LV" sz="1500">
                <a:solidFill>
                  <a:schemeClr val="dk1"/>
                </a:solidFill>
                <a:latin typeface="Raleway"/>
                <a:ea typeface="Raleway"/>
                <a:cs typeface="Raleway"/>
                <a:sym typeface="Raleway"/>
              </a:rPr>
            </a:br>
            <a:r>
              <a:rPr lang="lv-LV" sz="1500">
                <a:solidFill>
                  <a:schemeClr val="dk1"/>
                </a:solidFill>
                <a:latin typeface="Raleway"/>
                <a:ea typeface="Raleway"/>
                <a:cs typeface="Raleway"/>
                <a:sym typeface="Raleway"/>
              </a:rPr>
              <a:t>the risk of workplace violence?</a:t>
            </a:r>
            <a:endParaRPr sz="1500">
              <a:solidFill>
                <a:schemeClr val="dk1"/>
              </a:solidFill>
              <a:latin typeface="Raleway"/>
              <a:ea typeface="Raleway"/>
              <a:cs typeface="Raleway"/>
              <a:sym typeface="Raleway"/>
            </a:endParaRPr>
          </a:p>
          <a:p>
            <a:pPr indent="0" lvl="0" marL="0" rtl="0" algn="l">
              <a:lnSpc>
                <a:spcPct val="90000"/>
              </a:lnSpc>
              <a:spcBef>
                <a:spcPts val="900"/>
              </a:spcBef>
              <a:spcAft>
                <a:spcPts val="0"/>
              </a:spcAft>
              <a:buNone/>
            </a:pPr>
            <a:r>
              <a:rPr lang="lv-LV" sz="1500">
                <a:solidFill>
                  <a:schemeClr val="dk1"/>
                </a:solidFill>
                <a:latin typeface="Raleway"/>
                <a:ea typeface="Raleway"/>
                <a:cs typeface="Raleway"/>
                <a:sym typeface="Raleway"/>
              </a:rPr>
              <a:t>Can you describe any personal experiences or observations related </a:t>
            </a:r>
            <a:br>
              <a:rPr lang="lv-LV" sz="1500">
                <a:solidFill>
                  <a:schemeClr val="dk1"/>
                </a:solidFill>
                <a:latin typeface="Raleway"/>
                <a:ea typeface="Raleway"/>
                <a:cs typeface="Raleway"/>
                <a:sym typeface="Raleway"/>
              </a:rPr>
            </a:br>
            <a:r>
              <a:rPr lang="lv-LV" sz="1500">
                <a:solidFill>
                  <a:schemeClr val="dk1"/>
                </a:solidFill>
                <a:latin typeface="Raleway"/>
                <a:ea typeface="Raleway"/>
                <a:cs typeface="Raleway"/>
                <a:sym typeface="Raleway"/>
              </a:rPr>
              <a:t>to the organizational factors discussed </a:t>
            </a:r>
            <a:br>
              <a:rPr lang="lv-LV" sz="1500">
                <a:solidFill>
                  <a:schemeClr val="dk1"/>
                </a:solidFill>
                <a:latin typeface="Raleway"/>
                <a:ea typeface="Raleway"/>
                <a:cs typeface="Raleway"/>
                <a:sym typeface="Raleway"/>
              </a:rPr>
            </a:br>
            <a:r>
              <a:rPr lang="lv-LV" sz="1500">
                <a:solidFill>
                  <a:schemeClr val="dk1"/>
                </a:solidFill>
                <a:latin typeface="Raleway"/>
                <a:ea typeface="Raleway"/>
                <a:cs typeface="Raleway"/>
                <a:sym typeface="Raleway"/>
              </a:rPr>
              <a:t>in the game?</a:t>
            </a:r>
            <a:endParaRPr sz="1500">
              <a:solidFill>
                <a:schemeClr val="dk1"/>
              </a:solidFill>
              <a:latin typeface="Raleway"/>
              <a:ea typeface="Raleway"/>
              <a:cs typeface="Raleway"/>
              <a:sym typeface="Raleway"/>
            </a:endParaRPr>
          </a:p>
          <a:p>
            <a:pPr indent="0" lvl="0" marL="0" rtl="0" algn="l">
              <a:lnSpc>
                <a:spcPct val="90000"/>
              </a:lnSpc>
              <a:spcBef>
                <a:spcPts val="900"/>
              </a:spcBef>
              <a:spcAft>
                <a:spcPts val="0"/>
              </a:spcAft>
              <a:buNone/>
            </a:pPr>
            <a:r>
              <a:rPr lang="lv-LV" sz="1500">
                <a:solidFill>
                  <a:schemeClr val="dk1"/>
                </a:solidFill>
                <a:latin typeface="Raleway"/>
                <a:ea typeface="Raleway"/>
                <a:cs typeface="Raleway"/>
                <a:sym typeface="Raleway"/>
              </a:rPr>
              <a:t>How do you think improving organizational factors can contribute to </a:t>
            </a:r>
            <a:br>
              <a:rPr lang="lv-LV" sz="1500">
                <a:solidFill>
                  <a:schemeClr val="dk1"/>
                </a:solidFill>
                <a:latin typeface="Raleway"/>
                <a:ea typeface="Raleway"/>
                <a:cs typeface="Raleway"/>
                <a:sym typeface="Raleway"/>
              </a:rPr>
            </a:br>
            <a:r>
              <a:rPr lang="lv-LV" sz="1500">
                <a:solidFill>
                  <a:schemeClr val="dk1"/>
                </a:solidFill>
                <a:latin typeface="Raleway"/>
                <a:ea typeface="Raleway"/>
                <a:cs typeface="Raleway"/>
                <a:sym typeface="Raleway"/>
              </a:rPr>
              <a:t>a healthier workplace culture and better employee well-being?</a:t>
            </a:r>
            <a:endParaRPr sz="1500">
              <a:solidFill>
                <a:schemeClr val="dk1"/>
              </a:solidFill>
              <a:latin typeface="Raleway"/>
              <a:ea typeface="Raleway"/>
              <a:cs typeface="Raleway"/>
              <a:sym typeface="Raleway"/>
            </a:endParaRPr>
          </a:p>
        </p:txBody>
      </p:sp>
      <p:sp>
        <p:nvSpPr>
          <p:cNvPr id="1371" name="Google Shape;1371;g2523351e7b7_37_124"/>
          <p:cNvSpPr txBox="1"/>
          <p:nvPr/>
        </p:nvSpPr>
        <p:spPr>
          <a:xfrm>
            <a:off x="870200" y="1309213"/>
            <a:ext cx="5912700" cy="538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lv-LV" sz="2300">
                <a:solidFill>
                  <a:srgbClr val="6689BA"/>
                </a:solidFill>
                <a:latin typeface="Raleway"/>
                <a:ea typeface="Raleway"/>
                <a:cs typeface="Raleway"/>
                <a:sym typeface="Raleway"/>
              </a:rPr>
              <a:t>Questions after the game</a:t>
            </a:r>
            <a:endParaRPr b="1" sz="2300">
              <a:solidFill>
                <a:srgbClr val="6689BA"/>
              </a:solidFill>
            </a:endParaRPr>
          </a:p>
        </p:txBody>
      </p:sp>
      <p:sp>
        <p:nvSpPr>
          <p:cNvPr id="1372" name="Google Shape;1372;g2523351e7b7_37_124"/>
          <p:cNvSpPr txBox="1"/>
          <p:nvPr/>
        </p:nvSpPr>
        <p:spPr>
          <a:xfrm>
            <a:off x="5154375" y="1790725"/>
            <a:ext cx="3483000" cy="23781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900"/>
              </a:spcBef>
              <a:spcAft>
                <a:spcPts val="0"/>
              </a:spcAft>
              <a:buNone/>
            </a:pPr>
            <a:r>
              <a:rPr lang="lv-LV" sz="1500">
                <a:solidFill>
                  <a:schemeClr val="dk1"/>
                </a:solidFill>
                <a:latin typeface="Raleway"/>
                <a:ea typeface="Raleway"/>
                <a:cs typeface="Raleway"/>
                <a:sym typeface="Raleway"/>
              </a:rPr>
              <a:t>What role do you think employees </a:t>
            </a:r>
            <a:br>
              <a:rPr lang="lv-LV" sz="1500">
                <a:solidFill>
                  <a:schemeClr val="dk1"/>
                </a:solidFill>
                <a:latin typeface="Raleway"/>
                <a:ea typeface="Raleway"/>
                <a:cs typeface="Raleway"/>
                <a:sym typeface="Raleway"/>
              </a:rPr>
            </a:br>
            <a:r>
              <a:rPr lang="lv-LV" sz="1500">
                <a:solidFill>
                  <a:schemeClr val="dk1"/>
                </a:solidFill>
                <a:latin typeface="Raleway"/>
                <a:ea typeface="Raleway"/>
                <a:cs typeface="Raleway"/>
                <a:sym typeface="Raleway"/>
              </a:rPr>
              <a:t>at different levels within the organization play in identifying and addressing organizational factors that contribute to workplace violence?</a:t>
            </a:r>
            <a:endParaRPr sz="1500">
              <a:solidFill>
                <a:schemeClr val="dk1"/>
              </a:solidFill>
              <a:latin typeface="Raleway"/>
              <a:ea typeface="Raleway"/>
              <a:cs typeface="Raleway"/>
              <a:sym typeface="Raleway"/>
            </a:endParaRPr>
          </a:p>
          <a:p>
            <a:pPr indent="0" lvl="0" marL="0" rtl="0" algn="l">
              <a:lnSpc>
                <a:spcPct val="90000"/>
              </a:lnSpc>
              <a:spcBef>
                <a:spcPts val="900"/>
              </a:spcBef>
              <a:spcAft>
                <a:spcPts val="0"/>
              </a:spcAft>
              <a:buNone/>
            </a:pPr>
            <a:r>
              <a:rPr lang="lv-LV" sz="1500">
                <a:solidFill>
                  <a:schemeClr val="dk1"/>
                </a:solidFill>
                <a:latin typeface="Raleway"/>
                <a:ea typeface="Raleway"/>
                <a:cs typeface="Raleway"/>
                <a:sym typeface="Raleway"/>
              </a:rPr>
              <a:t>Were there any unexpected insights or realizations about organizational factors and their impact on workplace violence that you gained from playing this module?</a:t>
            </a:r>
            <a:endParaRPr sz="1500">
              <a:solidFill>
                <a:schemeClr val="dk1"/>
              </a:solidFill>
              <a:latin typeface="Raleway"/>
              <a:ea typeface="Raleway"/>
              <a:cs typeface="Raleway"/>
              <a:sym typeface="Raleway"/>
            </a:endParaRPr>
          </a:p>
        </p:txBody>
      </p:sp>
      <p:grpSp>
        <p:nvGrpSpPr>
          <p:cNvPr id="1373" name="Google Shape;1373;g2523351e7b7_37_124"/>
          <p:cNvGrpSpPr/>
          <p:nvPr/>
        </p:nvGrpSpPr>
        <p:grpSpPr>
          <a:xfrm>
            <a:off x="579826" y="1848026"/>
            <a:ext cx="290375" cy="321600"/>
            <a:chOff x="534501" y="3018201"/>
            <a:chExt cx="290375" cy="321600"/>
          </a:xfrm>
        </p:grpSpPr>
        <p:sp>
          <p:nvSpPr>
            <p:cNvPr id="1374" name="Google Shape;1374;g2523351e7b7_37_124"/>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5" name="Google Shape;1375;g2523351e7b7_37_124"/>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76" name="Google Shape;1376;g2523351e7b7_37_124"/>
          <p:cNvGrpSpPr/>
          <p:nvPr/>
        </p:nvGrpSpPr>
        <p:grpSpPr>
          <a:xfrm>
            <a:off x="579826" y="2993626"/>
            <a:ext cx="290375" cy="321600"/>
            <a:chOff x="534501" y="3018201"/>
            <a:chExt cx="290375" cy="321600"/>
          </a:xfrm>
        </p:grpSpPr>
        <p:sp>
          <p:nvSpPr>
            <p:cNvPr id="1377" name="Google Shape;1377;g2523351e7b7_37_124"/>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8" name="Google Shape;1378;g2523351e7b7_37_124"/>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79" name="Google Shape;1379;g2523351e7b7_37_124"/>
          <p:cNvGrpSpPr/>
          <p:nvPr/>
        </p:nvGrpSpPr>
        <p:grpSpPr>
          <a:xfrm>
            <a:off x="4864001" y="1876338"/>
            <a:ext cx="290375" cy="321600"/>
            <a:chOff x="534501" y="3018201"/>
            <a:chExt cx="290375" cy="321600"/>
          </a:xfrm>
        </p:grpSpPr>
        <p:sp>
          <p:nvSpPr>
            <p:cNvPr id="1380" name="Google Shape;1380;g2523351e7b7_37_124"/>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1" name="Google Shape;1381;g2523351e7b7_37_124"/>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82" name="Google Shape;1382;g2523351e7b7_37_124"/>
          <p:cNvGrpSpPr/>
          <p:nvPr/>
        </p:nvGrpSpPr>
        <p:grpSpPr>
          <a:xfrm>
            <a:off x="4864001" y="3010426"/>
            <a:ext cx="290375" cy="321600"/>
            <a:chOff x="534501" y="3018201"/>
            <a:chExt cx="290375" cy="321600"/>
          </a:xfrm>
        </p:grpSpPr>
        <p:sp>
          <p:nvSpPr>
            <p:cNvPr id="1383" name="Google Shape;1383;g2523351e7b7_37_124"/>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4" name="Google Shape;1384;g2523351e7b7_37_124"/>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85" name="Google Shape;1385;g2523351e7b7_37_124"/>
          <p:cNvGrpSpPr/>
          <p:nvPr/>
        </p:nvGrpSpPr>
        <p:grpSpPr>
          <a:xfrm>
            <a:off x="579826" y="3960926"/>
            <a:ext cx="290375" cy="321600"/>
            <a:chOff x="534501" y="3018201"/>
            <a:chExt cx="290375" cy="321600"/>
          </a:xfrm>
        </p:grpSpPr>
        <p:sp>
          <p:nvSpPr>
            <p:cNvPr id="1386" name="Google Shape;1386;g2523351e7b7_37_124"/>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7" name="Google Shape;1387;g2523351e7b7_37_124"/>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388" name="Google Shape;1388;g2523351e7b7_37_124"/>
          <p:cNvPicPr preferRelativeResize="0"/>
          <p:nvPr/>
        </p:nvPicPr>
        <p:blipFill rotWithShape="1">
          <a:blip r:embed="rId3">
            <a:alphaModFix/>
          </a:blip>
          <a:srcRect b="0" l="0" r="0" t="0"/>
          <a:stretch/>
        </p:blipFill>
        <p:spPr>
          <a:xfrm>
            <a:off x="0" y="-3850"/>
            <a:ext cx="9144001" cy="1230276"/>
          </a:xfrm>
          <a:prstGeom prst="rect">
            <a:avLst/>
          </a:prstGeom>
          <a:noFill/>
          <a:ln>
            <a:noFill/>
          </a:ln>
        </p:spPr>
      </p:pic>
      <p:sp>
        <p:nvSpPr>
          <p:cNvPr id="1389" name="Google Shape;1389;g2523351e7b7_37_124"/>
          <p:cNvSpPr txBox="1"/>
          <p:nvPr/>
        </p:nvSpPr>
        <p:spPr>
          <a:xfrm>
            <a:off x="865375" y="72350"/>
            <a:ext cx="6453300" cy="10677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None/>
            </a:pPr>
            <a:br>
              <a:rPr b="1" lang="lv-LV" sz="2500">
                <a:solidFill>
                  <a:srgbClr val="FFFFFF"/>
                </a:solidFill>
                <a:latin typeface="Raleway"/>
                <a:ea typeface="Raleway"/>
                <a:cs typeface="Raleway"/>
                <a:sym typeface="Raleway"/>
              </a:rPr>
            </a:br>
            <a:r>
              <a:rPr b="1" lang="lv-LV" sz="2100">
                <a:solidFill>
                  <a:srgbClr val="FFFFFF"/>
                </a:solidFill>
                <a:latin typeface="Raleway"/>
                <a:ea typeface="Raleway"/>
                <a:cs typeface="Raleway"/>
                <a:sym typeface="Raleway"/>
              </a:rPr>
              <a:t>Organizational factors associated with   exposure to various forms of violence</a:t>
            </a:r>
            <a:endParaRPr b="1" sz="2100">
              <a:solidFill>
                <a:srgbClr val="FFFFFF"/>
              </a:solidFill>
              <a:latin typeface="Raleway"/>
              <a:ea typeface="Raleway"/>
              <a:cs typeface="Raleway"/>
              <a:sym typeface="Raleway"/>
            </a:endParaRPr>
          </a:p>
          <a:p>
            <a:pPr indent="0" lvl="0" marL="0" marR="0" rtl="0" algn="l">
              <a:lnSpc>
                <a:spcPct val="85000"/>
              </a:lnSpc>
              <a:spcBef>
                <a:spcPts val="0"/>
              </a:spcBef>
              <a:spcAft>
                <a:spcPts val="0"/>
              </a:spcAft>
              <a:buNone/>
            </a:pPr>
            <a:r>
              <a:t/>
            </a:r>
            <a:endParaRPr b="1" sz="2600">
              <a:solidFill>
                <a:srgbClr val="FFFFFF"/>
              </a:solidFill>
              <a:latin typeface="Raleway"/>
              <a:ea typeface="Raleway"/>
              <a:cs typeface="Raleway"/>
              <a:sym typeface="Raleway"/>
            </a:endParaRPr>
          </a:p>
        </p:txBody>
      </p:sp>
      <p:sp>
        <p:nvSpPr>
          <p:cNvPr id="1390" name="Google Shape;1390;g2523351e7b7_37_124"/>
          <p:cNvSpPr txBox="1"/>
          <p:nvPr/>
        </p:nvSpPr>
        <p:spPr>
          <a:xfrm>
            <a:off x="589775" y="124025"/>
            <a:ext cx="3000000" cy="4893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2000"/>
              </a:spcBef>
              <a:spcAft>
                <a:spcPts val="0"/>
              </a:spcAft>
              <a:buNone/>
            </a:pPr>
            <a:r>
              <a:rPr b="1" lang="lv-LV" sz="2200">
                <a:solidFill>
                  <a:srgbClr val="2B3E85"/>
                </a:solidFill>
                <a:latin typeface="Raleway"/>
                <a:ea typeface="Raleway"/>
                <a:cs typeface="Raleway"/>
                <a:sym typeface="Raleway"/>
              </a:rPr>
              <a:t>5. </a:t>
            </a:r>
            <a:r>
              <a:rPr b="1" lang="lv-LV" sz="1900">
                <a:solidFill>
                  <a:srgbClr val="2B3E85"/>
                </a:solidFill>
                <a:latin typeface="Raleway"/>
                <a:ea typeface="Raleway"/>
                <a:cs typeface="Raleway"/>
                <a:sym typeface="Raleway"/>
              </a:rPr>
              <a:t>Module</a:t>
            </a:r>
            <a:endParaRPr/>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4" name="Shape 1394"/>
        <p:cNvGrpSpPr/>
        <p:nvPr/>
      </p:nvGrpSpPr>
      <p:grpSpPr>
        <a:xfrm>
          <a:off x="0" y="0"/>
          <a:ext cx="0" cy="0"/>
          <a:chOff x="0" y="0"/>
          <a:chExt cx="0" cy="0"/>
        </a:xfrm>
      </p:grpSpPr>
      <p:pic>
        <p:nvPicPr>
          <p:cNvPr id="1395" name="Google Shape;1395;g2523351e7b7_42_0"/>
          <p:cNvPicPr preferRelativeResize="0"/>
          <p:nvPr/>
        </p:nvPicPr>
        <p:blipFill rotWithShape="1">
          <a:blip r:embed="rId3">
            <a:alphaModFix/>
          </a:blip>
          <a:srcRect b="0" l="0" r="10594" t="0"/>
          <a:stretch/>
        </p:blipFill>
        <p:spPr>
          <a:xfrm>
            <a:off x="0" y="1152600"/>
            <a:ext cx="9144003" cy="3990900"/>
          </a:xfrm>
          <a:prstGeom prst="rect">
            <a:avLst/>
          </a:prstGeom>
          <a:noFill/>
          <a:ln>
            <a:noFill/>
          </a:ln>
        </p:spPr>
      </p:pic>
      <p:sp>
        <p:nvSpPr>
          <p:cNvPr id="1396" name="Google Shape;1396;g2523351e7b7_42_0"/>
          <p:cNvSpPr txBox="1"/>
          <p:nvPr/>
        </p:nvSpPr>
        <p:spPr>
          <a:xfrm>
            <a:off x="827250" y="1195775"/>
            <a:ext cx="7241400" cy="2319900"/>
          </a:xfrm>
          <a:prstGeom prst="rect">
            <a:avLst/>
          </a:prstGeom>
          <a:noFill/>
          <a:ln>
            <a:noFill/>
          </a:ln>
        </p:spPr>
        <p:txBody>
          <a:bodyPr anchorCtr="0" anchor="t" bIns="91425" lIns="91425" spcFirstLastPara="1" rIns="91425" wrap="square" tIns="91425">
            <a:noAutofit/>
          </a:bodyPr>
          <a:lstStyle/>
          <a:p>
            <a:pPr indent="0" lvl="0" marL="457200" marR="0" rtl="0" algn="l">
              <a:lnSpc>
                <a:spcPct val="100000"/>
              </a:lnSpc>
              <a:spcBef>
                <a:spcPts val="0"/>
              </a:spcBef>
              <a:spcAft>
                <a:spcPts val="0"/>
              </a:spcAft>
              <a:buClr>
                <a:srgbClr val="000000"/>
              </a:buClr>
              <a:buSzPts val="4400"/>
              <a:buFont typeface="Arial"/>
              <a:buNone/>
            </a:pPr>
            <a:r>
              <a:rPr b="1" lang="lv-LV" sz="4500">
                <a:solidFill>
                  <a:srgbClr val="2B3E85"/>
                </a:solidFill>
                <a:latin typeface="Raleway"/>
                <a:ea typeface="Raleway"/>
                <a:cs typeface="Raleway"/>
                <a:sym typeface="Raleway"/>
              </a:rPr>
              <a:t>6</a:t>
            </a:r>
            <a:r>
              <a:rPr b="1" i="0" lang="lv-LV" sz="3900" u="none" cap="none" strike="noStrike">
                <a:solidFill>
                  <a:srgbClr val="2B3E85"/>
                </a:solidFill>
                <a:latin typeface="Raleway"/>
                <a:ea typeface="Raleway"/>
                <a:cs typeface="Raleway"/>
                <a:sym typeface="Raleway"/>
              </a:rPr>
              <a:t>. </a:t>
            </a:r>
            <a:r>
              <a:rPr b="1" i="0" lang="lv-LV" sz="3000" u="none" cap="none" strike="noStrike">
                <a:solidFill>
                  <a:srgbClr val="2B3E85"/>
                </a:solidFill>
                <a:latin typeface="Raleway"/>
                <a:ea typeface="Raleway"/>
                <a:cs typeface="Raleway"/>
                <a:sym typeface="Raleway"/>
              </a:rPr>
              <a:t>Module</a:t>
            </a:r>
            <a:r>
              <a:rPr b="1" i="0" lang="lv-LV" sz="3900" u="none" cap="none" strike="noStrike">
                <a:solidFill>
                  <a:srgbClr val="FFFFFF"/>
                </a:solidFill>
                <a:latin typeface="Raleway"/>
                <a:ea typeface="Raleway"/>
                <a:cs typeface="Raleway"/>
                <a:sym typeface="Raleway"/>
              </a:rPr>
              <a:t> </a:t>
            </a:r>
            <a:endParaRPr b="1" sz="900"/>
          </a:p>
          <a:p>
            <a:pPr indent="0" lvl="0" marL="457200" marR="0" rtl="0" algn="l">
              <a:lnSpc>
                <a:spcPct val="90000"/>
              </a:lnSpc>
              <a:spcBef>
                <a:spcPts val="0"/>
              </a:spcBef>
              <a:spcAft>
                <a:spcPts val="0"/>
              </a:spcAft>
              <a:buClr>
                <a:srgbClr val="000000"/>
              </a:buClr>
              <a:buSzPts val="4400"/>
              <a:buFont typeface="Arial"/>
              <a:buNone/>
            </a:pPr>
            <a:r>
              <a:rPr b="1" lang="lv-LV" sz="3900">
                <a:solidFill>
                  <a:srgbClr val="FFFFFF"/>
                </a:solidFill>
                <a:latin typeface="Raleway"/>
                <a:ea typeface="Raleway"/>
                <a:cs typeface="Raleway"/>
                <a:sym typeface="Raleway"/>
              </a:rPr>
              <a:t>Conducting conversations in challenging situations</a:t>
            </a:r>
            <a:endParaRPr b="1" i="0" sz="3900" u="none" cap="none" strike="noStrike">
              <a:solidFill>
                <a:srgbClr val="FFFFFF"/>
              </a:solidFill>
              <a:latin typeface="Arial"/>
              <a:ea typeface="Arial"/>
              <a:cs typeface="Arial"/>
              <a:sym typeface="Arial"/>
            </a:endParaRPr>
          </a:p>
        </p:txBody>
      </p:sp>
      <p:pic>
        <p:nvPicPr>
          <p:cNvPr id="1397" name="Google Shape;1397;g2523351e7b7_42_0"/>
          <p:cNvPicPr preferRelativeResize="0"/>
          <p:nvPr/>
        </p:nvPicPr>
        <p:blipFill rotWithShape="1">
          <a:blip r:embed="rId4">
            <a:alphaModFix/>
          </a:blip>
          <a:srcRect b="0" l="0" r="0" t="0"/>
          <a:stretch/>
        </p:blipFill>
        <p:spPr>
          <a:xfrm>
            <a:off x="6711450" y="135150"/>
            <a:ext cx="1605250" cy="908575"/>
          </a:xfrm>
          <a:prstGeom prst="rect">
            <a:avLst/>
          </a:prstGeom>
          <a:noFill/>
          <a:ln>
            <a:noFill/>
          </a:ln>
        </p:spPr>
      </p:pic>
      <p:pic>
        <p:nvPicPr>
          <p:cNvPr id="1398" name="Google Shape;1398;g2523351e7b7_42_0"/>
          <p:cNvPicPr preferRelativeResize="0"/>
          <p:nvPr/>
        </p:nvPicPr>
        <p:blipFill rotWithShape="1">
          <a:blip r:embed="rId5">
            <a:alphaModFix/>
          </a:blip>
          <a:srcRect b="0" l="0" r="0" t="0"/>
          <a:stretch/>
        </p:blipFill>
        <p:spPr>
          <a:xfrm>
            <a:off x="772175" y="311600"/>
            <a:ext cx="1569475" cy="555675"/>
          </a:xfrm>
          <a:prstGeom prst="rect">
            <a:avLst/>
          </a:prstGeom>
          <a:noFill/>
          <a:ln>
            <a:noFill/>
          </a:ln>
        </p:spPr>
      </p:pic>
      <p:pic>
        <p:nvPicPr>
          <p:cNvPr id="1399" name="Google Shape;1399;g2523351e7b7_42_0"/>
          <p:cNvPicPr preferRelativeResize="0"/>
          <p:nvPr/>
        </p:nvPicPr>
        <p:blipFill rotWithShape="1">
          <a:blip r:embed="rId6">
            <a:alphaModFix/>
          </a:blip>
          <a:srcRect b="0" l="0" r="29378" t="-989"/>
          <a:stretch/>
        </p:blipFill>
        <p:spPr>
          <a:xfrm rot="5400000">
            <a:off x="5699050" y="1780750"/>
            <a:ext cx="1506725" cy="5194375"/>
          </a:xfrm>
          <a:prstGeom prst="rect">
            <a:avLst/>
          </a:prstGeom>
          <a:noFill/>
          <a:ln>
            <a:noFill/>
          </a:ln>
        </p:spPr>
      </p:pic>
      <p:pic>
        <p:nvPicPr>
          <p:cNvPr id="1400" name="Google Shape;1400;g2523351e7b7_42_0"/>
          <p:cNvPicPr preferRelativeResize="0"/>
          <p:nvPr/>
        </p:nvPicPr>
        <p:blipFill rotWithShape="1">
          <a:blip r:embed="rId6">
            <a:alphaModFix/>
          </a:blip>
          <a:srcRect b="0" l="17409" r="0" t="10873"/>
          <a:stretch/>
        </p:blipFill>
        <p:spPr>
          <a:xfrm rot="-5400000">
            <a:off x="1411237" y="1970363"/>
            <a:ext cx="1761900" cy="4584374"/>
          </a:xfrm>
          <a:prstGeom prst="rect">
            <a:avLst/>
          </a:prstGeom>
          <a:noFill/>
          <a:ln>
            <a:noFill/>
          </a:ln>
        </p:spPr>
      </p:pic>
      <p:pic>
        <p:nvPicPr>
          <p:cNvPr id="1401" name="Google Shape;1401;g2523351e7b7_42_0"/>
          <p:cNvPicPr preferRelativeResize="0"/>
          <p:nvPr/>
        </p:nvPicPr>
        <p:blipFill rotWithShape="1">
          <a:blip r:embed="rId7">
            <a:alphaModFix/>
          </a:blip>
          <a:srcRect b="2075" l="0" r="22964" t="0"/>
          <a:stretch/>
        </p:blipFill>
        <p:spPr>
          <a:xfrm>
            <a:off x="6855425" y="3047100"/>
            <a:ext cx="2288573" cy="2096400"/>
          </a:xfrm>
          <a:prstGeom prst="rect">
            <a:avLst/>
          </a:prstGeom>
          <a:noFill/>
          <a:ln>
            <a:noFill/>
          </a:ln>
          <a:effectLst>
            <a:outerShdw blurRad="314325" rotWithShape="0" algn="bl" dir="5940000" dist="38100">
              <a:srgbClr val="000000">
                <a:alpha val="49410"/>
              </a:srgbClr>
            </a:outerShdw>
          </a:effectLst>
        </p:spPr>
      </p:pic>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05" name="Shape 1405"/>
        <p:cNvGrpSpPr/>
        <p:nvPr/>
      </p:nvGrpSpPr>
      <p:grpSpPr>
        <a:xfrm>
          <a:off x="0" y="0"/>
          <a:ext cx="0" cy="0"/>
          <a:chOff x="0" y="0"/>
          <a:chExt cx="0" cy="0"/>
        </a:xfrm>
      </p:grpSpPr>
      <p:pic>
        <p:nvPicPr>
          <p:cNvPr id="1406" name="Google Shape;1406;g2523351e7b7_42_11"/>
          <p:cNvPicPr preferRelativeResize="0"/>
          <p:nvPr/>
        </p:nvPicPr>
        <p:blipFill rotWithShape="1">
          <a:blip r:embed="rId3">
            <a:alphaModFix/>
          </a:blip>
          <a:srcRect b="0" l="0" r="0" t="0"/>
          <a:stretch/>
        </p:blipFill>
        <p:spPr>
          <a:xfrm>
            <a:off x="0" y="0"/>
            <a:ext cx="9144001" cy="1290951"/>
          </a:xfrm>
          <a:prstGeom prst="rect">
            <a:avLst/>
          </a:prstGeom>
          <a:noFill/>
          <a:ln>
            <a:noFill/>
          </a:ln>
        </p:spPr>
      </p:pic>
      <p:sp>
        <p:nvSpPr>
          <p:cNvPr id="1407" name="Google Shape;1407;g2523351e7b7_42_11"/>
          <p:cNvSpPr txBox="1"/>
          <p:nvPr/>
        </p:nvSpPr>
        <p:spPr>
          <a:xfrm>
            <a:off x="865375" y="765725"/>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None/>
            </a:pPr>
            <a:r>
              <a:rPr b="1" lang="lv-LV" sz="2400">
                <a:solidFill>
                  <a:srgbClr val="FFFFFF"/>
                </a:solidFill>
                <a:latin typeface="Raleway"/>
                <a:ea typeface="Raleway"/>
                <a:cs typeface="Raleway"/>
                <a:sym typeface="Raleway"/>
              </a:rPr>
              <a:t>Conducting conversations in challenging situations</a:t>
            </a:r>
            <a:endParaRPr b="1" sz="2000">
              <a:solidFill>
                <a:srgbClr val="FFFFFF"/>
              </a:solidFill>
              <a:latin typeface="Raleway"/>
              <a:ea typeface="Raleway"/>
              <a:cs typeface="Raleway"/>
              <a:sym typeface="Raleway"/>
            </a:endParaRPr>
          </a:p>
          <a:p>
            <a:pPr indent="0" lvl="0" marL="0" marR="0" rtl="0" algn="l">
              <a:lnSpc>
                <a:spcPct val="85000"/>
              </a:lnSpc>
              <a:spcBef>
                <a:spcPts val="0"/>
              </a:spcBef>
              <a:spcAft>
                <a:spcPts val="0"/>
              </a:spcAft>
              <a:buNone/>
            </a:pPr>
            <a:r>
              <a:t/>
            </a:r>
            <a:endParaRPr b="1" sz="2500">
              <a:solidFill>
                <a:srgbClr val="FFFFFF"/>
              </a:solidFill>
              <a:latin typeface="Raleway"/>
              <a:ea typeface="Raleway"/>
              <a:cs typeface="Raleway"/>
              <a:sym typeface="Raleway"/>
            </a:endParaRPr>
          </a:p>
        </p:txBody>
      </p:sp>
      <p:sp>
        <p:nvSpPr>
          <p:cNvPr id="1408" name="Google Shape;1408;g2523351e7b7_42_11"/>
          <p:cNvSpPr txBox="1"/>
          <p:nvPr/>
        </p:nvSpPr>
        <p:spPr>
          <a:xfrm>
            <a:off x="742175" y="1992425"/>
            <a:ext cx="4681500" cy="2274300"/>
          </a:xfrm>
          <a:prstGeom prst="rect">
            <a:avLst/>
          </a:prstGeom>
          <a:noFill/>
          <a:ln>
            <a:noFill/>
          </a:ln>
        </p:spPr>
        <p:txBody>
          <a:bodyPr anchorCtr="0" anchor="t" bIns="91425" lIns="91425" spcFirstLastPara="1" rIns="91425" wrap="square" tIns="91425">
            <a:spAutoFit/>
          </a:bodyPr>
          <a:lstStyle/>
          <a:p>
            <a:pPr indent="0" lvl="0" marL="133350" rtl="0" algn="l">
              <a:lnSpc>
                <a:spcPct val="115000"/>
              </a:lnSpc>
              <a:spcBef>
                <a:spcPts val="0"/>
              </a:spcBef>
              <a:spcAft>
                <a:spcPts val="0"/>
              </a:spcAft>
              <a:buSzPts val="1500"/>
              <a:buNone/>
            </a:pPr>
            <a:r>
              <a:rPr lang="lv-LV" sz="1500">
                <a:solidFill>
                  <a:schemeClr val="dk1"/>
                </a:solidFill>
                <a:latin typeface="Raleway"/>
                <a:ea typeface="Raleway"/>
                <a:cs typeface="Raleway"/>
                <a:sym typeface="Raleway"/>
              </a:rPr>
              <a:t>Before playing the game, prepare a set of problem situation cards related </a:t>
            </a:r>
            <a:r>
              <a:rPr b="1" lang="lv-LV" sz="1500">
                <a:solidFill>
                  <a:schemeClr val="dk1"/>
                </a:solidFill>
                <a:latin typeface="Raleway"/>
                <a:ea typeface="Raleway"/>
                <a:cs typeface="Raleway"/>
                <a:sym typeface="Raleway"/>
              </a:rPr>
              <a:t>to challenging workplace conversations. </a:t>
            </a:r>
            <a:endParaRPr b="1" sz="1500">
              <a:solidFill>
                <a:schemeClr val="dk1"/>
              </a:solidFill>
              <a:latin typeface="Raleway"/>
              <a:ea typeface="Raleway"/>
              <a:cs typeface="Raleway"/>
              <a:sym typeface="Raleway"/>
            </a:endParaRPr>
          </a:p>
          <a:p>
            <a:pPr indent="0" lvl="0" marL="133350" rtl="0" algn="l">
              <a:lnSpc>
                <a:spcPct val="115000"/>
              </a:lnSpc>
              <a:spcBef>
                <a:spcPts val="0"/>
              </a:spcBef>
              <a:spcAft>
                <a:spcPts val="0"/>
              </a:spcAft>
              <a:buSzPts val="1500"/>
              <a:buNone/>
            </a:pPr>
            <a:r>
              <a:t/>
            </a:r>
            <a:endParaRPr sz="1500">
              <a:solidFill>
                <a:schemeClr val="dk1"/>
              </a:solidFill>
              <a:latin typeface="Raleway"/>
              <a:ea typeface="Raleway"/>
              <a:cs typeface="Raleway"/>
              <a:sym typeface="Raleway"/>
            </a:endParaRPr>
          </a:p>
          <a:p>
            <a:pPr indent="0" lvl="0" marL="133350" rtl="0" algn="l">
              <a:lnSpc>
                <a:spcPct val="115000"/>
              </a:lnSpc>
              <a:spcBef>
                <a:spcPts val="0"/>
              </a:spcBef>
              <a:spcAft>
                <a:spcPts val="0"/>
              </a:spcAft>
              <a:buSzPts val="1500"/>
              <a:buNone/>
            </a:pPr>
            <a:r>
              <a:rPr lang="lv-LV" sz="1500">
                <a:solidFill>
                  <a:schemeClr val="dk1"/>
                </a:solidFill>
                <a:latin typeface="Raleway"/>
                <a:ea typeface="Raleway"/>
                <a:cs typeface="Raleway"/>
                <a:sym typeface="Raleway"/>
              </a:rPr>
              <a:t>For example, a card might describe a situation </a:t>
            </a:r>
            <a:br>
              <a:rPr lang="lv-LV" sz="1500">
                <a:solidFill>
                  <a:schemeClr val="dk1"/>
                </a:solidFill>
                <a:latin typeface="Raleway"/>
                <a:ea typeface="Raleway"/>
                <a:cs typeface="Raleway"/>
                <a:sym typeface="Raleway"/>
              </a:rPr>
            </a:br>
            <a:r>
              <a:rPr lang="lv-LV" sz="1500">
                <a:solidFill>
                  <a:schemeClr val="dk1"/>
                </a:solidFill>
                <a:latin typeface="Raleway"/>
                <a:ea typeface="Raleway"/>
                <a:cs typeface="Raleway"/>
                <a:sym typeface="Raleway"/>
              </a:rPr>
              <a:t>in which an employee is being confrontational </a:t>
            </a:r>
            <a:br>
              <a:rPr lang="lv-LV" sz="1500">
                <a:solidFill>
                  <a:schemeClr val="dk1"/>
                </a:solidFill>
                <a:latin typeface="Raleway"/>
                <a:ea typeface="Raleway"/>
                <a:cs typeface="Raleway"/>
                <a:sym typeface="Raleway"/>
              </a:rPr>
            </a:br>
            <a:r>
              <a:rPr lang="lv-LV" sz="1500">
                <a:solidFill>
                  <a:schemeClr val="dk1"/>
                </a:solidFill>
                <a:latin typeface="Raleway"/>
                <a:ea typeface="Raleway"/>
                <a:cs typeface="Raleway"/>
                <a:sym typeface="Raleway"/>
              </a:rPr>
              <a:t>or aggressive, or a situation in which a colleague is being uncooperative or difficult to work with.</a:t>
            </a:r>
            <a:endParaRPr sz="1500">
              <a:solidFill>
                <a:schemeClr val="dk1"/>
              </a:solidFill>
              <a:latin typeface="Raleway"/>
              <a:ea typeface="Raleway"/>
              <a:cs typeface="Raleway"/>
              <a:sym typeface="Raleway"/>
            </a:endParaRPr>
          </a:p>
        </p:txBody>
      </p:sp>
      <p:sp>
        <p:nvSpPr>
          <p:cNvPr id="1409" name="Google Shape;1409;g2523351e7b7_42_11"/>
          <p:cNvSpPr txBox="1"/>
          <p:nvPr/>
        </p:nvSpPr>
        <p:spPr>
          <a:xfrm>
            <a:off x="865375" y="1493700"/>
            <a:ext cx="3376200" cy="585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lv-LV" sz="2600">
                <a:solidFill>
                  <a:srgbClr val="6689BA"/>
                </a:solidFill>
                <a:latin typeface="Raleway"/>
                <a:ea typeface="Raleway"/>
                <a:cs typeface="Raleway"/>
                <a:sym typeface="Raleway"/>
              </a:rPr>
              <a:t>Preparing</a:t>
            </a:r>
            <a:endParaRPr b="1" sz="2600">
              <a:solidFill>
                <a:srgbClr val="6689BA"/>
              </a:solidFill>
            </a:endParaRPr>
          </a:p>
        </p:txBody>
      </p:sp>
      <p:grpSp>
        <p:nvGrpSpPr>
          <p:cNvPr id="1410" name="Google Shape;1410;g2523351e7b7_42_11"/>
          <p:cNvGrpSpPr/>
          <p:nvPr/>
        </p:nvGrpSpPr>
        <p:grpSpPr>
          <a:xfrm>
            <a:off x="575001" y="3202626"/>
            <a:ext cx="290375" cy="321600"/>
            <a:chOff x="534501" y="3018201"/>
            <a:chExt cx="290375" cy="321600"/>
          </a:xfrm>
        </p:grpSpPr>
        <p:sp>
          <p:nvSpPr>
            <p:cNvPr id="1411" name="Google Shape;1411;g2523351e7b7_42_1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2" name="Google Shape;1412;g2523351e7b7_42_1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413" name="Google Shape;1413;g2523351e7b7_42_11"/>
          <p:cNvPicPr preferRelativeResize="0"/>
          <p:nvPr/>
        </p:nvPicPr>
        <p:blipFill rotWithShape="1">
          <a:blip r:embed="rId4">
            <a:alphaModFix/>
          </a:blip>
          <a:srcRect b="0" l="0" r="16443" t="0"/>
          <a:stretch/>
        </p:blipFill>
        <p:spPr>
          <a:xfrm>
            <a:off x="6572250" y="1325688"/>
            <a:ext cx="2571750" cy="1273500"/>
          </a:xfrm>
          <a:prstGeom prst="rect">
            <a:avLst/>
          </a:prstGeom>
          <a:noFill/>
          <a:ln>
            <a:noFill/>
          </a:ln>
        </p:spPr>
      </p:pic>
      <p:pic>
        <p:nvPicPr>
          <p:cNvPr id="1414" name="Google Shape;1414;g2523351e7b7_42_11"/>
          <p:cNvPicPr preferRelativeResize="0"/>
          <p:nvPr/>
        </p:nvPicPr>
        <p:blipFill rotWithShape="1">
          <a:blip r:embed="rId5">
            <a:alphaModFix/>
          </a:blip>
          <a:srcRect b="0" l="59" r="59" t="0"/>
          <a:stretch/>
        </p:blipFill>
        <p:spPr>
          <a:xfrm rot="309671">
            <a:off x="6906084" y="1992417"/>
            <a:ext cx="1263924" cy="1894379"/>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1415" name="Google Shape;1415;g2523351e7b7_42_11"/>
          <p:cNvPicPr preferRelativeResize="0"/>
          <p:nvPr/>
        </p:nvPicPr>
        <p:blipFill rotWithShape="1">
          <a:blip r:embed="rId5">
            <a:alphaModFix/>
          </a:blip>
          <a:srcRect b="0" l="59" r="59" t="0"/>
          <a:stretch/>
        </p:blipFill>
        <p:spPr>
          <a:xfrm rot="-422946">
            <a:off x="5888151" y="2368181"/>
            <a:ext cx="1263853" cy="1894458"/>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1416" name="Google Shape;1416;g2523351e7b7_42_11"/>
          <p:cNvPicPr preferRelativeResize="0"/>
          <p:nvPr/>
        </p:nvPicPr>
        <p:blipFill rotWithShape="1">
          <a:blip r:embed="rId5">
            <a:alphaModFix/>
          </a:blip>
          <a:srcRect b="0" l="59" r="59" t="0"/>
          <a:stretch/>
        </p:blipFill>
        <p:spPr>
          <a:xfrm>
            <a:off x="6343763" y="2617995"/>
            <a:ext cx="1263900" cy="1894500"/>
          </a:xfrm>
          <a:prstGeom prst="roundRect">
            <a:avLst>
              <a:gd fmla="val 8322" name="adj"/>
            </a:avLst>
          </a:prstGeom>
          <a:noFill/>
          <a:ln>
            <a:noFill/>
          </a:ln>
          <a:effectLst>
            <a:outerShdw blurRad="271463" rotWithShape="0" algn="bl" dir="4380000" dist="57150">
              <a:srgbClr val="000000">
                <a:alpha val="33330"/>
              </a:srgbClr>
            </a:outerShdw>
          </a:effectLst>
        </p:spPr>
      </p:pic>
      <p:sp>
        <p:nvSpPr>
          <p:cNvPr id="1417" name="Google Shape;1417;g2523351e7b7_42_11"/>
          <p:cNvSpPr txBox="1"/>
          <p:nvPr/>
        </p:nvSpPr>
        <p:spPr>
          <a:xfrm>
            <a:off x="589775" y="428825"/>
            <a:ext cx="3000000" cy="4893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2000"/>
              </a:spcBef>
              <a:spcAft>
                <a:spcPts val="0"/>
              </a:spcAft>
              <a:buNone/>
            </a:pPr>
            <a:r>
              <a:rPr b="1" lang="lv-LV" sz="2200">
                <a:solidFill>
                  <a:srgbClr val="2B3E85"/>
                </a:solidFill>
                <a:latin typeface="Raleway"/>
                <a:ea typeface="Raleway"/>
                <a:cs typeface="Raleway"/>
                <a:sym typeface="Raleway"/>
              </a:rPr>
              <a:t>6</a:t>
            </a:r>
            <a:r>
              <a:rPr b="1" lang="lv-LV" sz="2200">
                <a:solidFill>
                  <a:srgbClr val="2B3E85"/>
                </a:solidFill>
                <a:latin typeface="Raleway"/>
                <a:ea typeface="Raleway"/>
                <a:cs typeface="Raleway"/>
                <a:sym typeface="Raleway"/>
              </a:rPr>
              <a:t>. </a:t>
            </a:r>
            <a:r>
              <a:rPr b="1" lang="lv-LV" sz="1900">
                <a:solidFill>
                  <a:srgbClr val="2B3E85"/>
                </a:solidFill>
                <a:latin typeface="Raleway"/>
                <a:ea typeface="Raleway"/>
                <a:cs typeface="Raleway"/>
                <a:sym typeface="Raleway"/>
              </a:rPr>
              <a:t>Module</a:t>
            </a:r>
            <a:endParaRPr/>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21" name="Shape 1421"/>
        <p:cNvGrpSpPr/>
        <p:nvPr/>
      </p:nvGrpSpPr>
      <p:grpSpPr>
        <a:xfrm>
          <a:off x="0" y="0"/>
          <a:ext cx="0" cy="0"/>
          <a:chOff x="0" y="0"/>
          <a:chExt cx="0" cy="0"/>
        </a:xfrm>
      </p:grpSpPr>
      <p:pic>
        <p:nvPicPr>
          <p:cNvPr id="1422" name="Google Shape;1422;g2523351e7b7_42_26"/>
          <p:cNvPicPr preferRelativeResize="0"/>
          <p:nvPr/>
        </p:nvPicPr>
        <p:blipFill rotWithShape="1">
          <a:blip r:embed="rId3">
            <a:alphaModFix/>
          </a:blip>
          <a:srcRect b="0" l="0" r="0" t="0"/>
          <a:stretch/>
        </p:blipFill>
        <p:spPr>
          <a:xfrm>
            <a:off x="0" y="0"/>
            <a:ext cx="9144001" cy="1367149"/>
          </a:xfrm>
          <a:prstGeom prst="rect">
            <a:avLst/>
          </a:prstGeom>
          <a:noFill/>
          <a:ln>
            <a:noFill/>
          </a:ln>
        </p:spPr>
      </p:pic>
      <p:sp>
        <p:nvSpPr>
          <p:cNvPr id="1423" name="Google Shape;1423;g2523351e7b7_42_26"/>
          <p:cNvSpPr txBox="1"/>
          <p:nvPr/>
        </p:nvSpPr>
        <p:spPr>
          <a:xfrm>
            <a:off x="865375" y="841925"/>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None/>
            </a:pPr>
            <a:r>
              <a:rPr b="1" lang="lv-LV" sz="2400">
                <a:solidFill>
                  <a:srgbClr val="FFFFFF"/>
                </a:solidFill>
                <a:latin typeface="Raleway"/>
                <a:ea typeface="Raleway"/>
                <a:cs typeface="Raleway"/>
                <a:sym typeface="Raleway"/>
              </a:rPr>
              <a:t>Conducting conversations in challenging situations</a:t>
            </a:r>
            <a:endParaRPr b="1" sz="2000">
              <a:solidFill>
                <a:srgbClr val="FFFFFF"/>
              </a:solidFill>
              <a:latin typeface="Raleway"/>
              <a:ea typeface="Raleway"/>
              <a:cs typeface="Raleway"/>
              <a:sym typeface="Raleway"/>
            </a:endParaRPr>
          </a:p>
          <a:p>
            <a:pPr indent="0" lvl="0" marL="0" marR="0" rtl="0" algn="l">
              <a:lnSpc>
                <a:spcPct val="85000"/>
              </a:lnSpc>
              <a:spcBef>
                <a:spcPts val="0"/>
              </a:spcBef>
              <a:spcAft>
                <a:spcPts val="0"/>
              </a:spcAft>
              <a:buNone/>
            </a:pPr>
            <a:r>
              <a:t/>
            </a:r>
            <a:endParaRPr b="1" sz="2500">
              <a:solidFill>
                <a:srgbClr val="FFFFFF"/>
              </a:solidFill>
              <a:latin typeface="Raleway"/>
              <a:ea typeface="Raleway"/>
              <a:cs typeface="Raleway"/>
              <a:sym typeface="Raleway"/>
            </a:endParaRPr>
          </a:p>
        </p:txBody>
      </p:sp>
      <p:sp>
        <p:nvSpPr>
          <p:cNvPr id="1424" name="Google Shape;1424;g2523351e7b7_42_26"/>
          <p:cNvSpPr txBox="1"/>
          <p:nvPr/>
        </p:nvSpPr>
        <p:spPr>
          <a:xfrm>
            <a:off x="742175" y="1992425"/>
            <a:ext cx="4263600" cy="2008800"/>
          </a:xfrm>
          <a:prstGeom prst="rect">
            <a:avLst/>
          </a:prstGeom>
          <a:noFill/>
          <a:ln>
            <a:noFill/>
          </a:ln>
        </p:spPr>
        <p:txBody>
          <a:bodyPr anchorCtr="0" anchor="t" bIns="91425" lIns="91425" spcFirstLastPara="1" rIns="91425" wrap="square" tIns="91425">
            <a:spAutoFit/>
          </a:bodyPr>
          <a:lstStyle/>
          <a:p>
            <a:pPr indent="0" lvl="0" marL="133350" rtl="0" algn="l">
              <a:lnSpc>
                <a:spcPct val="115000"/>
              </a:lnSpc>
              <a:spcBef>
                <a:spcPts val="0"/>
              </a:spcBef>
              <a:spcAft>
                <a:spcPts val="0"/>
              </a:spcAft>
              <a:buSzPts val="1500"/>
              <a:buNone/>
            </a:pPr>
            <a:r>
              <a:rPr lang="lv-LV" sz="1500">
                <a:solidFill>
                  <a:schemeClr val="dk1"/>
                </a:solidFill>
                <a:latin typeface="Raleway"/>
                <a:ea typeface="Raleway"/>
                <a:cs typeface="Raleway"/>
                <a:sym typeface="Raleway"/>
              </a:rPr>
              <a:t>Divide the players into pairs or small groups, and distribute the problem situation cards evenly among them. </a:t>
            </a:r>
            <a:endParaRPr sz="1500">
              <a:solidFill>
                <a:schemeClr val="dk1"/>
              </a:solidFill>
              <a:latin typeface="Raleway"/>
              <a:ea typeface="Raleway"/>
              <a:cs typeface="Raleway"/>
              <a:sym typeface="Raleway"/>
            </a:endParaRPr>
          </a:p>
          <a:p>
            <a:pPr indent="0" lvl="0" marL="133350" rtl="0" algn="l">
              <a:lnSpc>
                <a:spcPct val="115000"/>
              </a:lnSpc>
              <a:spcBef>
                <a:spcPts val="0"/>
              </a:spcBef>
              <a:spcAft>
                <a:spcPts val="0"/>
              </a:spcAft>
              <a:buSzPts val="1500"/>
              <a:buNone/>
            </a:pPr>
            <a:r>
              <a:t/>
            </a:r>
            <a:endParaRPr sz="1500">
              <a:solidFill>
                <a:schemeClr val="dk1"/>
              </a:solidFill>
              <a:latin typeface="Raleway"/>
              <a:ea typeface="Raleway"/>
              <a:cs typeface="Raleway"/>
              <a:sym typeface="Raleway"/>
            </a:endParaRPr>
          </a:p>
          <a:p>
            <a:pPr indent="0" lvl="0" marL="133350" rtl="0" algn="l">
              <a:lnSpc>
                <a:spcPct val="115000"/>
              </a:lnSpc>
              <a:spcBef>
                <a:spcPts val="0"/>
              </a:spcBef>
              <a:spcAft>
                <a:spcPts val="0"/>
              </a:spcAft>
              <a:buSzPts val="1500"/>
              <a:buNone/>
            </a:pPr>
            <a:r>
              <a:rPr lang="lv-LV" sz="1500">
                <a:solidFill>
                  <a:schemeClr val="dk1"/>
                </a:solidFill>
                <a:latin typeface="Raleway"/>
                <a:ea typeface="Raleway"/>
                <a:cs typeface="Raleway"/>
                <a:sym typeface="Raleway"/>
              </a:rPr>
              <a:t>Instruct the players to read their cards and </a:t>
            </a:r>
            <a:r>
              <a:rPr b="1" lang="lv-LV" sz="1500">
                <a:solidFill>
                  <a:schemeClr val="dk1"/>
                </a:solidFill>
                <a:latin typeface="Raleway"/>
                <a:ea typeface="Raleway"/>
                <a:cs typeface="Raleway"/>
                <a:sym typeface="Raleway"/>
              </a:rPr>
              <a:t>identify the specific challenge presented </a:t>
            </a:r>
            <a:br>
              <a:rPr b="1" lang="lv-LV" sz="1500">
                <a:solidFill>
                  <a:schemeClr val="dk1"/>
                </a:solidFill>
                <a:latin typeface="Raleway"/>
                <a:ea typeface="Raleway"/>
                <a:cs typeface="Raleway"/>
                <a:sym typeface="Raleway"/>
              </a:rPr>
            </a:br>
            <a:r>
              <a:rPr b="1" lang="lv-LV" sz="1500">
                <a:solidFill>
                  <a:schemeClr val="dk1"/>
                </a:solidFill>
                <a:latin typeface="Raleway"/>
                <a:ea typeface="Raleway"/>
                <a:cs typeface="Raleway"/>
                <a:sym typeface="Raleway"/>
              </a:rPr>
              <a:t>in the scenario.</a:t>
            </a:r>
            <a:endParaRPr b="1" sz="1500">
              <a:solidFill>
                <a:schemeClr val="dk1"/>
              </a:solidFill>
              <a:latin typeface="Raleway"/>
              <a:ea typeface="Raleway"/>
              <a:cs typeface="Raleway"/>
              <a:sym typeface="Raleway"/>
            </a:endParaRPr>
          </a:p>
        </p:txBody>
      </p:sp>
      <p:sp>
        <p:nvSpPr>
          <p:cNvPr id="1425" name="Google Shape;1425;g2523351e7b7_42_26"/>
          <p:cNvSpPr txBox="1"/>
          <p:nvPr/>
        </p:nvSpPr>
        <p:spPr>
          <a:xfrm>
            <a:off x="865375" y="1493700"/>
            <a:ext cx="3376200" cy="585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lv-LV" sz="2600">
                <a:solidFill>
                  <a:srgbClr val="6689BA"/>
                </a:solidFill>
                <a:latin typeface="Raleway"/>
                <a:ea typeface="Raleway"/>
                <a:cs typeface="Raleway"/>
                <a:sym typeface="Raleway"/>
              </a:rPr>
              <a:t>Preparing</a:t>
            </a:r>
            <a:endParaRPr b="1" sz="2600">
              <a:solidFill>
                <a:srgbClr val="6689BA"/>
              </a:solidFill>
            </a:endParaRPr>
          </a:p>
        </p:txBody>
      </p:sp>
      <p:grpSp>
        <p:nvGrpSpPr>
          <p:cNvPr id="1426" name="Google Shape;1426;g2523351e7b7_42_26"/>
          <p:cNvGrpSpPr/>
          <p:nvPr/>
        </p:nvGrpSpPr>
        <p:grpSpPr>
          <a:xfrm>
            <a:off x="575001" y="3202626"/>
            <a:ext cx="290375" cy="321600"/>
            <a:chOff x="534501" y="3018201"/>
            <a:chExt cx="290375" cy="321600"/>
          </a:xfrm>
        </p:grpSpPr>
        <p:sp>
          <p:nvSpPr>
            <p:cNvPr id="1427" name="Google Shape;1427;g2523351e7b7_42_26"/>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8" name="Google Shape;1428;g2523351e7b7_42_26"/>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29" name="Google Shape;1429;g2523351e7b7_42_26"/>
          <p:cNvSpPr txBox="1"/>
          <p:nvPr/>
        </p:nvSpPr>
        <p:spPr>
          <a:xfrm>
            <a:off x="589775" y="505025"/>
            <a:ext cx="3000000" cy="4893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2000"/>
              </a:spcBef>
              <a:spcAft>
                <a:spcPts val="0"/>
              </a:spcAft>
              <a:buNone/>
            </a:pPr>
            <a:r>
              <a:rPr b="1" lang="lv-LV" sz="2200">
                <a:solidFill>
                  <a:srgbClr val="2B3E85"/>
                </a:solidFill>
                <a:latin typeface="Raleway"/>
                <a:ea typeface="Raleway"/>
                <a:cs typeface="Raleway"/>
                <a:sym typeface="Raleway"/>
              </a:rPr>
              <a:t>6. </a:t>
            </a:r>
            <a:r>
              <a:rPr b="1" lang="lv-LV" sz="1900">
                <a:solidFill>
                  <a:srgbClr val="2B3E85"/>
                </a:solidFill>
                <a:latin typeface="Raleway"/>
                <a:ea typeface="Raleway"/>
                <a:cs typeface="Raleway"/>
                <a:sym typeface="Raleway"/>
              </a:rPr>
              <a:t>Module</a:t>
            </a:r>
            <a:endParaRPr/>
          </a:p>
        </p:txBody>
      </p:sp>
      <p:pic>
        <p:nvPicPr>
          <p:cNvPr id="1430" name="Google Shape;1430;g2523351e7b7_42_26"/>
          <p:cNvPicPr preferRelativeResize="0"/>
          <p:nvPr/>
        </p:nvPicPr>
        <p:blipFill rotWithShape="1">
          <a:blip r:embed="rId4">
            <a:alphaModFix/>
          </a:blip>
          <a:srcRect b="0" l="0" r="25947" t="0"/>
          <a:stretch/>
        </p:blipFill>
        <p:spPr>
          <a:xfrm>
            <a:off x="7154750" y="1281150"/>
            <a:ext cx="1989249" cy="1111475"/>
          </a:xfrm>
          <a:prstGeom prst="rect">
            <a:avLst/>
          </a:prstGeom>
          <a:noFill/>
          <a:ln>
            <a:noFill/>
          </a:ln>
        </p:spPr>
      </p:pic>
      <p:pic>
        <p:nvPicPr>
          <p:cNvPr id="1431" name="Google Shape;1431;g2523351e7b7_42_26"/>
          <p:cNvPicPr preferRelativeResize="0"/>
          <p:nvPr/>
        </p:nvPicPr>
        <p:blipFill rotWithShape="1">
          <a:blip r:embed="rId5">
            <a:alphaModFix/>
          </a:blip>
          <a:srcRect b="0" l="0" r="0" t="0"/>
          <a:stretch/>
        </p:blipFill>
        <p:spPr>
          <a:xfrm>
            <a:off x="5831775" y="1992425"/>
            <a:ext cx="996480" cy="2450251"/>
          </a:xfrm>
          <a:prstGeom prst="rect">
            <a:avLst/>
          </a:prstGeom>
          <a:noFill/>
          <a:ln>
            <a:noFill/>
          </a:ln>
        </p:spPr>
      </p:pic>
      <p:pic>
        <p:nvPicPr>
          <p:cNvPr id="1432" name="Google Shape;1432;g2523351e7b7_42_26"/>
          <p:cNvPicPr preferRelativeResize="0"/>
          <p:nvPr/>
        </p:nvPicPr>
        <p:blipFill rotWithShape="1">
          <a:blip r:embed="rId5">
            <a:alphaModFix/>
          </a:blip>
          <a:srcRect b="0" l="0" r="0" t="0"/>
          <a:stretch/>
        </p:blipFill>
        <p:spPr>
          <a:xfrm>
            <a:off x="6987845" y="1992425"/>
            <a:ext cx="996480" cy="2450251"/>
          </a:xfrm>
          <a:prstGeom prst="rect">
            <a:avLst/>
          </a:prstGeom>
          <a:noFill/>
          <a:ln>
            <a:noFill/>
          </a:ln>
        </p:spPr>
      </p:pic>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36" name="Shape 1436"/>
        <p:cNvGrpSpPr/>
        <p:nvPr/>
      </p:nvGrpSpPr>
      <p:grpSpPr>
        <a:xfrm>
          <a:off x="0" y="0"/>
          <a:ext cx="0" cy="0"/>
          <a:chOff x="0" y="0"/>
          <a:chExt cx="0" cy="0"/>
        </a:xfrm>
      </p:grpSpPr>
      <p:pic>
        <p:nvPicPr>
          <p:cNvPr id="1437" name="Google Shape;1437;g2523351e7b7_42_40"/>
          <p:cNvPicPr preferRelativeResize="0"/>
          <p:nvPr/>
        </p:nvPicPr>
        <p:blipFill rotWithShape="1">
          <a:blip r:embed="rId3">
            <a:alphaModFix/>
          </a:blip>
          <a:srcRect b="0" l="0" r="0" t="0"/>
          <a:stretch/>
        </p:blipFill>
        <p:spPr>
          <a:xfrm>
            <a:off x="0" y="0"/>
            <a:ext cx="9144001" cy="1367149"/>
          </a:xfrm>
          <a:prstGeom prst="rect">
            <a:avLst/>
          </a:prstGeom>
          <a:noFill/>
          <a:ln>
            <a:noFill/>
          </a:ln>
        </p:spPr>
      </p:pic>
      <p:sp>
        <p:nvSpPr>
          <p:cNvPr id="1438" name="Google Shape;1438;g2523351e7b7_42_40"/>
          <p:cNvSpPr txBox="1"/>
          <p:nvPr/>
        </p:nvSpPr>
        <p:spPr>
          <a:xfrm>
            <a:off x="865375" y="841925"/>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None/>
            </a:pPr>
            <a:r>
              <a:rPr b="1" lang="lv-LV" sz="2400">
                <a:solidFill>
                  <a:srgbClr val="FFFFFF"/>
                </a:solidFill>
                <a:latin typeface="Raleway"/>
                <a:ea typeface="Raleway"/>
                <a:cs typeface="Raleway"/>
                <a:sym typeface="Raleway"/>
              </a:rPr>
              <a:t>Conducting conversations in challenging situations</a:t>
            </a:r>
            <a:endParaRPr b="1" sz="2000">
              <a:solidFill>
                <a:srgbClr val="FFFFFF"/>
              </a:solidFill>
              <a:latin typeface="Raleway"/>
              <a:ea typeface="Raleway"/>
              <a:cs typeface="Raleway"/>
              <a:sym typeface="Raleway"/>
            </a:endParaRPr>
          </a:p>
          <a:p>
            <a:pPr indent="0" lvl="0" marL="0" marR="0" rtl="0" algn="l">
              <a:lnSpc>
                <a:spcPct val="85000"/>
              </a:lnSpc>
              <a:spcBef>
                <a:spcPts val="0"/>
              </a:spcBef>
              <a:spcAft>
                <a:spcPts val="0"/>
              </a:spcAft>
              <a:buNone/>
            </a:pPr>
            <a:r>
              <a:t/>
            </a:r>
            <a:endParaRPr b="1" sz="2500">
              <a:solidFill>
                <a:srgbClr val="FFFFFF"/>
              </a:solidFill>
              <a:latin typeface="Raleway"/>
              <a:ea typeface="Raleway"/>
              <a:cs typeface="Raleway"/>
              <a:sym typeface="Raleway"/>
            </a:endParaRPr>
          </a:p>
        </p:txBody>
      </p:sp>
      <p:sp>
        <p:nvSpPr>
          <p:cNvPr id="1439" name="Google Shape;1439;g2523351e7b7_42_40"/>
          <p:cNvSpPr txBox="1"/>
          <p:nvPr/>
        </p:nvSpPr>
        <p:spPr>
          <a:xfrm>
            <a:off x="742175" y="1992425"/>
            <a:ext cx="4681500" cy="2274300"/>
          </a:xfrm>
          <a:prstGeom prst="rect">
            <a:avLst/>
          </a:prstGeom>
          <a:noFill/>
          <a:ln>
            <a:noFill/>
          </a:ln>
        </p:spPr>
        <p:txBody>
          <a:bodyPr anchorCtr="0" anchor="t" bIns="91425" lIns="91425" spcFirstLastPara="1" rIns="91425" wrap="square" tIns="91425">
            <a:spAutoFit/>
          </a:bodyPr>
          <a:lstStyle/>
          <a:p>
            <a:pPr indent="0" lvl="0" marL="133350" rtl="0" algn="l">
              <a:lnSpc>
                <a:spcPct val="115000"/>
              </a:lnSpc>
              <a:spcBef>
                <a:spcPts val="0"/>
              </a:spcBef>
              <a:spcAft>
                <a:spcPts val="0"/>
              </a:spcAft>
              <a:buSzPts val="1500"/>
              <a:buNone/>
            </a:pPr>
            <a:r>
              <a:rPr lang="lv-LV" sz="1500">
                <a:solidFill>
                  <a:schemeClr val="dk1"/>
                </a:solidFill>
                <a:latin typeface="Raleway"/>
                <a:ea typeface="Raleway"/>
                <a:cs typeface="Raleway"/>
                <a:sym typeface="Raleway"/>
              </a:rPr>
              <a:t>Once the players have identified the challenge, they should </a:t>
            </a:r>
            <a:r>
              <a:rPr b="1" lang="lv-LV" sz="1500">
                <a:solidFill>
                  <a:schemeClr val="dk1"/>
                </a:solidFill>
                <a:latin typeface="Raleway"/>
                <a:ea typeface="Raleway"/>
                <a:cs typeface="Raleway"/>
                <a:sym typeface="Raleway"/>
              </a:rPr>
              <a:t>select a conversation strategy group card from the solution cards. </a:t>
            </a:r>
            <a:endParaRPr b="1" sz="1500">
              <a:solidFill>
                <a:schemeClr val="dk1"/>
              </a:solidFill>
              <a:latin typeface="Raleway"/>
              <a:ea typeface="Raleway"/>
              <a:cs typeface="Raleway"/>
              <a:sym typeface="Raleway"/>
            </a:endParaRPr>
          </a:p>
          <a:p>
            <a:pPr indent="0" lvl="0" marL="133350" rtl="0" algn="l">
              <a:lnSpc>
                <a:spcPct val="115000"/>
              </a:lnSpc>
              <a:spcBef>
                <a:spcPts val="0"/>
              </a:spcBef>
              <a:spcAft>
                <a:spcPts val="0"/>
              </a:spcAft>
              <a:buSzPts val="1500"/>
              <a:buNone/>
            </a:pPr>
            <a:r>
              <a:t/>
            </a:r>
            <a:endParaRPr sz="1500">
              <a:solidFill>
                <a:schemeClr val="dk1"/>
              </a:solidFill>
              <a:latin typeface="Raleway"/>
              <a:ea typeface="Raleway"/>
              <a:cs typeface="Raleway"/>
              <a:sym typeface="Raleway"/>
            </a:endParaRPr>
          </a:p>
          <a:p>
            <a:pPr indent="0" lvl="0" marL="133350" rtl="0" algn="l">
              <a:lnSpc>
                <a:spcPct val="115000"/>
              </a:lnSpc>
              <a:spcBef>
                <a:spcPts val="0"/>
              </a:spcBef>
              <a:spcAft>
                <a:spcPts val="0"/>
              </a:spcAft>
              <a:buSzPts val="1500"/>
              <a:buNone/>
            </a:pPr>
            <a:r>
              <a:rPr lang="lv-LV" sz="1500">
                <a:solidFill>
                  <a:schemeClr val="dk1"/>
                </a:solidFill>
                <a:latin typeface="Raleway"/>
                <a:ea typeface="Raleway"/>
                <a:cs typeface="Raleway"/>
                <a:sym typeface="Raleway"/>
              </a:rPr>
              <a:t>Instruct the players to select one or more strategies that they believe would be effective </a:t>
            </a:r>
            <a:br>
              <a:rPr lang="lv-LV" sz="1500">
                <a:solidFill>
                  <a:schemeClr val="dk1"/>
                </a:solidFill>
                <a:latin typeface="Raleway"/>
                <a:ea typeface="Raleway"/>
                <a:cs typeface="Raleway"/>
                <a:sym typeface="Raleway"/>
              </a:rPr>
            </a:br>
            <a:r>
              <a:rPr lang="lv-LV" sz="1500">
                <a:solidFill>
                  <a:schemeClr val="dk1"/>
                </a:solidFill>
                <a:latin typeface="Raleway"/>
                <a:ea typeface="Raleway"/>
                <a:cs typeface="Raleway"/>
                <a:sym typeface="Raleway"/>
              </a:rPr>
              <a:t>in </a:t>
            </a:r>
            <a:r>
              <a:rPr b="1" lang="lv-LV" sz="1500">
                <a:solidFill>
                  <a:schemeClr val="dk1"/>
                </a:solidFill>
                <a:latin typeface="Raleway"/>
                <a:ea typeface="Raleway"/>
                <a:cs typeface="Raleway"/>
                <a:sym typeface="Raleway"/>
              </a:rPr>
              <a:t>addressing the challenge presented on their problem situation card.</a:t>
            </a:r>
            <a:endParaRPr b="1" sz="1500">
              <a:solidFill>
                <a:schemeClr val="dk1"/>
              </a:solidFill>
              <a:latin typeface="Raleway"/>
              <a:ea typeface="Raleway"/>
              <a:cs typeface="Raleway"/>
              <a:sym typeface="Raleway"/>
            </a:endParaRPr>
          </a:p>
        </p:txBody>
      </p:sp>
      <p:sp>
        <p:nvSpPr>
          <p:cNvPr id="1440" name="Google Shape;1440;g2523351e7b7_42_40"/>
          <p:cNvSpPr txBox="1"/>
          <p:nvPr/>
        </p:nvSpPr>
        <p:spPr>
          <a:xfrm>
            <a:off x="865375" y="1493700"/>
            <a:ext cx="3376200" cy="585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b="1" lang="lv-LV" sz="2600">
                <a:solidFill>
                  <a:srgbClr val="6689BA"/>
                </a:solidFill>
                <a:latin typeface="Raleway"/>
                <a:ea typeface="Raleway"/>
                <a:cs typeface="Raleway"/>
                <a:sym typeface="Raleway"/>
              </a:rPr>
              <a:t>Playing</a:t>
            </a:r>
            <a:endParaRPr b="1" sz="2600">
              <a:solidFill>
                <a:srgbClr val="6689BA"/>
              </a:solidFill>
            </a:endParaRPr>
          </a:p>
        </p:txBody>
      </p:sp>
      <p:grpSp>
        <p:nvGrpSpPr>
          <p:cNvPr id="1441" name="Google Shape;1441;g2523351e7b7_42_40"/>
          <p:cNvGrpSpPr/>
          <p:nvPr/>
        </p:nvGrpSpPr>
        <p:grpSpPr>
          <a:xfrm>
            <a:off x="575001" y="3202626"/>
            <a:ext cx="290375" cy="321600"/>
            <a:chOff x="534501" y="3018201"/>
            <a:chExt cx="290375" cy="321600"/>
          </a:xfrm>
        </p:grpSpPr>
        <p:sp>
          <p:nvSpPr>
            <p:cNvPr id="1442" name="Google Shape;1442;g2523351e7b7_42_40"/>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3" name="Google Shape;1443;g2523351e7b7_42_40"/>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44" name="Google Shape;1444;g2523351e7b7_42_40"/>
          <p:cNvSpPr txBox="1"/>
          <p:nvPr/>
        </p:nvSpPr>
        <p:spPr>
          <a:xfrm>
            <a:off x="589775" y="505025"/>
            <a:ext cx="3000000" cy="4893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2000"/>
              </a:spcBef>
              <a:spcAft>
                <a:spcPts val="0"/>
              </a:spcAft>
              <a:buNone/>
            </a:pPr>
            <a:r>
              <a:rPr b="1" lang="lv-LV" sz="2200">
                <a:solidFill>
                  <a:srgbClr val="2B3E85"/>
                </a:solidFill>
                <a:latin typeface="Raleway"/>
                <a:ea typeface="Raleway"/>
                <a:cs typeface="Raleway"/>
                <a:sym typeface="Raleway"/>
              </a:rPr>
              <a:t>6. </a:t>
            </a:r>
            <a:r>
              <a:rPr b="1" lang="lv-LV" sz="1900">
                <a:solidFill>
                  <a:srgbClr val="2B3E85"/>
                </a:solidFill>
                <a:latin typeface="Raleway"/>
                <a:ea typeface="Raleway"/>
                <a:cs typeface="Raleway"/>
                <a:sym typeface="Raleway"/>
              </a:rPr>
              <a:t>Module</a:t>
            </a:r>
            <a:endParaRPr/>
          </a:p>
        </p:txBody>
      </p:sp>
      <p:pic>
        <p:nvPicPr>
          <p:cNvPr id="1445" name="Google Shape;1445;g2523351e7b7_42_40"/>
          <p:cNvPicPr preferRelativeResize="0"/>
          <p:nvPr/>
        </p:nvPicPr>
        <p:blipFill rotWithShape="1">
          <a:blip r:embed="rId4">
            <a:alphaModFix/>
          </a:blip>
          <a:srcRect b="0" l="0" r="25947" t="0"/>
          <a:stretch/>
        </p:blipFill>
        <p:spPr>
          <a:xfrm>
            <a:off x="6882825" y="3524225"/>
            <a:ext cx="2279225" cy="1273500"/>
          </a:xfrm>
          <a:prstGeom prst="rect">
            <a:avLst/>
          </a:prstGeom>
          <a:noFill/>
          <a:ln>
            <a:noFill/>
          </a:ln>
        </p:spPr>
      </p:pic>
      <p:pic>
        <p:nvPicPr>
          <p:cNvPr id="1446" name="Google Shape;1446;g2523351e7b7_42_40"/>
          <p:cNvPicPr preferRelativeResize="0"/>
          <p:nvPr/>
        </p:nvPicPr>
        <p:blipFill rotWithShape="1">
          <a:blip r:embed="rId5">
            <a:alphaModFix/>
          </a:blip>
          <a:srcRect b="0" l="69" r="59" t="0"/>
          <a:stretch/>
        </p:blipFill>
        <p:spPr>
          <a:xfrm>
            <a:off x="7023067" y="1716450"/>
            <a:ext cx="1304700" cy="200790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1447" name="Google Shape;1447;g2523351e7b7_42_40"/>
          <p:cNvPicPr preferRelativeResize="0"/>
          <p:nvPr/>
        </p:nvPicPr>
        <p:blipFill rotWithShape="1">
          <a:blip r:embed="rId5">
            <a:alphaModFix/>
          </a:blip>
          <a:srcRect b="0" l="69" r="59" t="0"/>
          <a:stretch/>
        </p:blipFill>
        <p:spPr>
          <a:xfrm>
            <a:off x="6985086" y="1750252"/>
            <a:ext cx="1304700" cy="200790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1448" name="Google Shape;1448;g2523351e7b7_42_40"/>
          <p:cNvPicPr preferRelativeResize="0"/>
          <p:nvPr/>
        </p:nvPicPr>
        <p:blipFill rotWithShape="1">
          <a:blip r:embed="rId5">
            <a:alphaModFix/>
          </a:blip>
          <a:srcRect b="0" l="69" r="59" t="0"/>
          <a:stretch/>
        </p:blipFill>
        <p:spPr>
          <a:xfrm>
            <a:off x="6942731" y="1796220"/>
            <a:ext cx="1304700" cy="200790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1449" name="Google Shape;1449;g2523351e7b7_42_40"/>
          <p:cNvPicPr preferRelativeResize="0"/>
          <p:nvPr/>
        </p:nvPicPr>
        <p:blipFill rotWithShape="1">
          <a:blip r:embed="rId5">
            <a:alphaModFix/>
          </a:blip>
          <a:srcRect b="0" l="69" r="59" t="0"/>
          <a:stretch/>
        </p:blipFill>
        <p:spPr>
          <a:xfrm>
            <a:off x="6882823" y="1846531"/>
            <a:ext cx="1304700" cy="200790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1450" name="Google Shape;1450;g2523351e7b7_42_40"/>
          <p:cNvPicPr preferRelativeResize="0"/>
          <p:nvPr/>
        </p:nvPicPr>
        <p:blipFill rotWithShape="1">
          <a:blip r:embed="rId6">
            <a:alphaModFix/>
          </a:blip>
          <a:srcRect b="0" l="29" r="19" t="0"/>
          <a:stretch/>
        </p:blipFill>
        <p:spPr>
          <a:xfrm>
            <a:off x="6048549" y="2293734"/>
            <a:ext cx="1304700" cy="2007900"/>
          </a:xfrm>
          <a:prstGeom prst="roundRect">
            <a:avLst>
              <a:gd fmla="val 8322" name="adj"/>
            </a:avLst>
          </a:prstGeom>
          <a:noFill/>
          <a:ln>
            <a:noFill/>
          </a:ln>
          <a:effectLst>
            <a:outerShdw blurRad="271463" rotWithShape="0" algn="bl" dir="4380000" dist="57150">
              <a:srgbClr val="000000">
                <a:alpha val="33330"/>
              </a:srgbClr>
            </a:outerShdw>
          </a:effectLst>
        </p:spPr>
      </p:pic>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54" name="Shape 1454"/>
        <p:cNvGrpSpPr/>
        <p:nvPr/>
      </p:nvGrpSpPr>
      <p:grpSpPr>
        <a:xfrm>
          <a:off x="0" y="0"/>
          <a:ext cx="0" cy="0"/>
          <a:chOff x="0" y="0"/>
          <a:chExt cx="0" cy="0"/>
        </a:xfrm>
      </p:grpSpPr>
      <p:pic>
        <p:nvPicPr>
          <p:cNvPr id="1455" name="Google Shape;1455;g2523351e7b7_42_57"/>
          <p:cNvPicPr preferRelativeResize="0"/>
          <p:nvPr/>
        </p:nvPicPr>
        <p:blipFill rotWithShape="1">
          <a:blip r:embed="rId3">
            <a:alphaModFix/>
          </a:blip>
          <a:srcRect b="0" l="0" r="0" t="0"/>
          <a:stretch/>
        </p:blipFill>
        <p:spPr>
          <a:xfrm>
            <a:off x="0" y="0"/>
            <a:ext cx="9144001" cy="1290951"/>
          </a:xfrm>
          <a:prstGeom prst="rect">
            <a:avLst/>
          </a:prstGeom>
          <a:noFill/>
          <a:ln>
            <a:noFill/>
          </a:ln>
        </p:spPr>
      </p:pic>
      <p:sp>
        <p:nvSpPr>
          <p:cNvPr id="1456" name="Google Shape;1456;g2523351e7b7_42_57"/>
          <p:cNvSpPr txBox="1"/>
          <p:nvPr/>
        </p:nvSpPr>
        <p:spPr>
          <a:xfrm>
            <a:off x="865375" y="765725"/>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None/>
            </a:pPr>
            <a:r>
              <a:rPr b="1" lang="lv-LV" sz="2400">
                <a:solidFill>
                  <a:srgbClr val="FFFFFF"/>
                </a:solidFill>
                <a:latin typeface="Raleway"/>
                <a:ea typeface="Raleway"/>
                <a:cs typeface="Raleway"/>
                <a:sym typeface="Raleway"/>
              </a:rPr>
              <a:t>Conducting conversations in challenging situations</a:t>
            </a:r>
            <a:endParaRPr b="1" sz="2000">
              <a:solidFill>
                <a:srgbClr val="FFFFFF"/>
              </a:solidFill>
              <a:latin typeface="Raleway"/>
              <a:ea typeface="Raleway"/>
              <a:cs typeface="Raleway"/>
              <a:sym typeface="Raleway"/>
            </a:endParaRPr>
          </a:p>
          <a:p>
            <a:pPr indent="0" lvl="0" marL="0" marR="0" rtl="0" algn="l">
              <a:lnSpc>
                <a:spcPct val="85000"/>
              </a:lnSpc>
              <a:spcBef>
                <a:spcPts val="0"/>
              </a:spcBef>
              <a:spcAft>
                <a:spcPts val="0"/>
              </a:spcAft>
              <a:buNone/>
            </a:pPr>
            <a:r>
              <a:t/>
            </a:r>
            <a:endParaRPr b="1" sz="2500">
              <a:solidFill>
                <a:srgbClr val="FFFFFF"/>
              </a:solidFill>
              <a:latin typeface="Raleway"/>
              <a:ea typeface="Raleway"/>
              <a:cs typeface="Raleway"/>
              <a:sym typeface="Raleway"/>
            </a:endParaRPr>
          </a:p>
        </p:txBody>
      </p:sp>
      <p:sp>
        <p:nvSpPr>
          <p:cNvPr id="1457" name="Google Shape;1457;g2523351e7b7_42_57"/>
          <p:cNvSpPr txBox="1"/>
          <p:nvPr/>
        </p:nvSpPr>
        <p:spPr>
          <a:xfrm>
            <a:off x="742175" y="1992425"/>
            <a:ext cx="4681500" cy="2539800"/>
          </a:xfrm>
          <a:prstGeom prst="rect">
            <a:avLst/>
          </a:prstGeom>
          <a:noFill/>
          <a:ln>
            <a:noFill/>
          </a:ln>
        </p:spPr>
        <p:txBody>
          <a:bodyPr anchorCtr="0" anchor="t" bIns="91425" lIns="91425" spcFirstLastPara="1" rIns="91425" wrap="square" tIns="91425">
            <a:spAutoFit/>
          </a:bodyPr>
          <a:lstStyle/>
          <a:p>
            <a:pPr indent="0" lvl="0" marL="133350" rtl="0" algn="l">
              <a:lnSpc>
                <a:spcPct val="115000"/>
              </a:lnSpc>
              <a:spcBef>
                <a:spcPts val="0"/>
              </a:spcBef>
              <a:spcAft>
                <a:spcPts val="0"/>
              </a:spcAft>
              <a:buSzPts val="1500"/>
              <a:buNone/>
            </a:pPr>
            <a:r>
              <a:rPr lang="lv-LV" sz="1500">
                <a:solidFill>
                  <a:schemeClr val="dk1"/>
                </a:solidFill>
                <a:latin typeface="Raleway"/>
                <a:ea typeface="Raleway"/>
                <a:cs typeface="Raleway"/>
                <a:sym typeface="Raleway"/>
              </a:rPr>
              <a:t>Once the players have selected their conversation strategies, instruct them to move around the training room and find another pair or small group </a:t>
            </a:r>
            <a:r>
              <a:rPr b="1" lang="lv-LV" sz="1500">
                <a:solidFill>
                  <a:schemeClr val="dk1"/>
                </a:solidFill>
                <a:latin typeface="Raleway"/>
                <a:ea typeface="Raleway"/>
                <a:cs typeface="Raleway"/>
                <a:sym typeface="Raleway"/>
              </a:rPr>
              <a:t>to discuss their problem situation and selected strategies with.</a:t>
            </a:r>
            <a:r>
              <a:rPr lang="lv-LV" sz="1500">
                <a:solidFill>
                  <a:schemeClr val="dk1"/>
                </a:solidFill>
                <a:latin typeface="Raleway"/>
                <a:ea typeface="Raleway"/>
                <a:cs typeface="Raleway"/>
                <a:sym typeface="Raleway"/>
              </a:rPr>
              <a:t> </a:t>
            </a:r>
            <a:endParaRPr sz="1500">
              <a:solidFill>
                <a:schemeClr val="dk1"/>
              </a:solidFill>
              <a:latin typeface="Raleway"/>
              <a:ea typeface="Raleway"/>
              <a:cs typeface="Raleway"/>
              <a:sym typeface="Raleway"/>
            </a:endParaRPr>
          </a:p>
          <a:p>
            <a:pPr indent="0" lvl="0" marL="133350" rtl="0" algn="l">
              <a:lnSpc>
                <a:spcPct val="115000"/>
              </a:lnSpc>
              <a:spcBef>
                <a:spcPts val="0"/>
              </a:spcBef>
              <a:spcAft>
                <a:spcPts val="0"/>
              </a:spcAft>
              <a:buSzPts val="1500"/>
              <a:buNone/>
            </a:pPr>
            <a:r>
              <a:t/>
            </a:r>
            <a:endParaRPr sz="1500">
              <a:solidFill>
                <a:schemeClr val="dk1"/>
              </a:solidFill>
              <a:latin typeface="Raleway"/>
              <a:ea typeface="Raleway"/>
              <a:cs typeface="Raleway"/>
              <a:sym typeface="Raleway"/>
            </a:endParaRPr>
          </a:p>
          <a:p>
            <a:pPr indent="0" lvl="0" marL="133350" rtl="0" algn="l">
              <a:lnSpc>
                <a:spcPct val="115000"/>
              </a:lnSpc>
              <a:spcBef>
                <a:spcPts val="0"/>
              </a:spcBef>
              <a:spcAft>
                <a:spcPts val="0"/>
              </a:spcAft>
              <a:buSzPts val="1500"/>
              <a:buNone/>
            </a:pPr>
            <a:r>
              <a:rPr lang="lv-LV" sz="1500">
                <a:solidFill>
                  <a:schemeClr val="dk1"/>
                </a:solidFill>
                <a:latin typeface="Raleway"/>
                <a:ea typeface="Raleway"/>
                <a:cs typeface="Raleway"/>
                <a:sym typeface="Raleway"/>
              </a:rPr>
              <a:t>Encourage them to share their ideas and perspectives with each other, and to offer feedback and suggestions for improvement.</a:t>
            </a:r>
            <a:endParaRPr sz="1500">
              <a:solidFill>
                <a:schemeClr val="dk1"/>
              </a:solidFill>
              <a:latin typeface="Raleway"/>
              <a:ea typeface="Raleway"/>
              <a:cs typeface="Raleway"/>
              <a:sym typeface="Raleway"/>
            </a:endParaRPr>
          </a:p>
        </p:txBody>
      </p:sp>
      <p:sp>
        <p:nvSpPr>
          <p:cNvPr id="1458" name="Google Shape;1458;g2523351e7b7_42_57"/>
          <p:cNvSpPr txBox="1"/>
          <p:nvPr/>
        </p:nvSpPr>
        <p:spPr>
          <a:xfrm>
            <a:off x="865375" y="1493700"/>
            <a:ext cx="3376200" cy="585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lv-LV" sz="2600">
                <a:solidFill>
                  <a:srgbClr val="6689BA"/>
                </a:solidFill>
                <a:latin typeface="Raleway"/>
                <a:ea typeface="Raleway"/>
                <a:cs typeface="Raleway"/>
                <a:sym typeface="Raleway"/>
              </a:rPr>
              <a:t>Playing</a:t>
            </a:r>
            <a:endParaRPr b="1" sz="2600">
              <a:solidFill>
                <a:srgbClr val="6689BA"/>
              </a:solidFill>
            </a:endParaRPr>
          </a:p>
        </p:txBody>
      </p:sp>
      <p:grpSp>
        <p:nvGrpSpPr>
          <p:cNvPr id="1459" name="Google Shape;1459;g2523351e7b7_42_57"/>
          <p:cNvGrpSpPr/>
          <p:nvPr/>
        </p:nvGrpSpPr>
        <p:grpSpPr>
          <a:xfrm>
            <a:off x="575001" y="3715726"/>
            <a:ext cx="290375" cy="321600"/>
            <a:chOff x="534501" y="3018201"/>
            <a:chExt cx="290375" cy="321600"/>
          </a:xfrm>
        </p:grpSpPr>
        <p:sp>
          <p:nvSpPr>
            <p:cNvPr id="1460" name="Google Shape;1460;g2523351e7b7_42_57"/>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1" name="Google Shape;1461;g2523351e7b7_42_57"/>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62" name="Google Shape;1462;g2523351e7b7_42_57"/>
          <p:cNvSpPr txBox="1"/>
          <p:nvPr/>
        </p:nvSpPr>
        <p:spPr>
          <a:xfrm>
            <a:off x="589775" y="428825"/>
            <a:ext cx="3000000" cy="4893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2000"/>
              </a:spcBef>
              <a:spcAft>
                <a:spcPts val="0"/>
              </a:spcAft>
              <a:buNone/>
            </a:pPr>
            <a:r>
              <a:rPr b="1" lang="lv-LV" sz="2200">
                <a:solidFill>
                  <a:srgbClr val="2B3E85"/>
                </a:solidFill>
                <a:latin typeface="Raleway"/>
                <a:ea typeface="Raleway"/>
                <a:cs typeface="Raleway"/>
                <a:sym typeface="Raleway"/>
              </a:rPr>
              <a:t>6. </a:t>
            </a:r>
            <a:r>
              <a:rPr b="1" lang="lv-LV" sz="1900">
                <a:solidFill>
                  <a:srgbClr val="2B3E85"/>
                </a:solidFill>
                <a:latin typeface="Raleway"/>
                <a:ea typeface="Raleway"/>
                <a:cs typeface="Raleway"/>
                <a:sym typeface="Raleway"/>
              </a:rPr>
              <a:t>Module</a:t>
            </a:r>
            <a:endParaRPr/>
          </a:p>
        </p:txBody>
      </p:sp>
      <p:sp>
        <p:nvSpPr>
          <p:cNvPr id="1463" name="Google Shape;1463;g2523351e7b7_42_57"/>
          <p:cNvSpPr/>
          <p:nvPr/>
        </p:nvSpPr>
        <p:spPr>
          <a:xfrm>
            <a:off x="6259282" y="2795915"/>
            <a:ext cx="2004900" cy="1732800"/>
          </a:xfrm>
          <a:prstGeom prst="wedgeEllipseCallout">
            <a:avLst>
              <a:gd fmla="val -34446" name="adj1"/>
              <a:gd fmla="val 55960" name="adj2"/>
            </a:avLst>
          </a:prstGeom>
          <a:solidFill>
            <a:srgbClr val="6689BA">
              <a:alpha val="25790"/>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4" name="Google Shape;1464;g2523351e7b7_42_57"/>
          <p:cNvSpPr/>
          <p:nvPr/>
        </p:nvSpPr>
        <p:spPr>
          <a:xfrm>
            <a:off x="5754371" y="1684325"/>
            <a:ext cx="1411200" cy="1321500"/>
          </a:xfrm>
          <a:prstGeom prst="wedgeEllipseCallout">
            <a:avLst>
              <a:gd fmla="val 37986" name="adj1"/>
              <a:gd fmla="val 54670" name="adj2"/>
            </a:avLst>
          </a:prstGeom>
          <a:solidFill>
            <a:srgbClr val="6689BA">
              <a:alpha val="47170"/>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5" name="Google Shape;1465;g2523351e7b7_42_57"/>
          <p:cNvSpPr/>
          <p:nvPr/>
        </p:nvSpPr>
        <p:spPr>
          <a:xfrm>
            <a:off x="5705225" y="1745985"/>
            <a:ext cx="1411200" cy="1321500"/>
          </a:xfrm>
          <a:prstGeom prst="wedgeEllipseCallout">
            <a:avLst>
              <a:gd fmla="val 37986" name="adj1"/>
              <a:gd fmla="val 5467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6" name="Google Shape;1466;g2523351e7b7_42_57"/>
          <p:cNvSpPr/>
          <p:nvPr/>
        </p:nvSpPr>
        <p:spPr>
          <a:xfrm rot="449875">
            <a:off x="6258395" y="2755950"/>
            <a:ext cx="1961068" cy="1731552"/>
          </a:xfrm>
          <a:prstGeom prst="wedgeEllipseCallout">
            <a:avLst>
              <a:gd fmla="val -34446" name="adj1"/>
              <a:gd fmla="val 5596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467" name="Google Shape;1467;g2523351e7b7_42_57"/>
          <p:cNvPicPr preferRelativeResize="0"/>
          <p:nvPr/>
        </p:nvPicPr>
        <p:blipFill rotWithShape="1">
          <a:blip r:embed="rId4">
            <a:alphaModFix/>
          </a:blip>
          <a:srcRect b="0" l="0" r="17783" t="0"/>
          <a:stretch/>
        </p:blipFill>
        <p:spPr>
          <a:xfrm>
            <a:off x="6900150" y="2780575"/>
            <a:ext cx="2243849" cy="1191925"/>
          </a:xfrm>
          <a:prstGeom prst="rect">
            <a:avLst/>
          </a:prstGeom>
          <a:noFill/>
          <a:ln>
            <a:noFill/>
          </a:ln>
        </p:spPr>
      </p:pic>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71" name="Shape 1471"/>
        <p:cNvGrpSpPr/>
        <p:nvPr/>
      </p:nvGrpSpPr>
      <p:grpSpPr>
        <a:xfrm>
          <a:off x="0" y="0"/>
          <a:ext cx="0" cy="0"/>
          <a:chOff x="0" y="0"/>
          <a:chExt cx="0" cy="0"/>
        </a:xfrm>
      </p:grpSpPr>
      <p:pic>
        <p:nvPicPr>
          <p:cNvPr id="1472" name="Google Shape;1472;g2523351e7b7_42_73"/>
          <p:cNvPicPr preferRelativeResize="0"/>
          <p:nvPr/>
        </p:nvPicPr>
        <p:blipFill rotWithShape="1">
          <a:blip r:embed="rId3">
            <a:alphaModFix/>
          </a:blip>
          <a:srcRect b="0" l="0" r="0" t="0"/>
          <a:stretch/>
        </p:blipFill>
        <p:spPr>
          <a:xfrm>
            <a:off x="0" y="0"/>
            <a:ext cx="9144001" cy="1367149"/>
          </a:xfrm>
          <a:prstGeom prst="rect">
            <a:avLst/>
          </a:prstGeom>
          <a:noFill/>
          <a:ln>
            <a:noFill/>
          </a:ln>
        </p:spPr>
      </p:pic>
      <p:sp>
        <p:nvSpPr>
          <p:cNvPr id="1473" name="Google Shape;1473;g2523351e7b7_42_73"/>
          <p:cNvSpPr txBox="1"/>
          <p:nvPr/>
        </p:nvSpPr>
        <p:spPr>
          <a:xfrm>
            <a:off x="865375" y="765725"/>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None/>
            </a:pPr>
            <a:r>
              <a:rPr b="1" lang="lv-LV" sz="2400">
                <a:solidFill>
                  <a:srgbClr val="FFFFFF"/>
                </a:solidFill>
                <a:latin typeface="Raleway"/>
                <a:ea typeface="Raleway"/>
                <a:cs typeface="Raleway"/>
                <a:sym typeface="Raleway"/>
              </a:rPr>
              <a:t>Conducting conversations in challenging situations</a:t>
            </a:r>
            <a:endParaRPr b="1" sz="2000">
              <a:solidFill>
                <a:srgbClr val="FFFFFF"/>
              </a:solidFill>
              <a:latin typeface="Raleway"/>
              <a:ea typeface="Raleway"/>
              <a:cs typeface="Raleway"/>
              <a:sym typeface="Raleway"/>
            </a:endParaRPr>
          </a:p>
          <a:p>
            <a:pPr indent="0" lvl="0" marL="0" marR="0" rtl="0" algn="l">
              <a:lnSpc>
                <a:spcPct val="85000"/>
              </a:lnSpc>
              <a:spcBef>
                <a:spcPts val="0"/>
              </a:spcBef>
              <a:spcAft>
                <a:spcPts val="0"/>
              </a:spcAft>
              <a:buNone/>
            </a:pPr>
            <a:r>
              <a:t/>
            </a:r>
            <a:endParaRPr b="1" sz="2500">
              <a:solidFill>
                <a:srgbClr val="FFFFFF"/>
              </a:solidFill>
              <a:latin typeface="Raleway"/>
              <a:ea typeface="Raleway"/>
              <a:cs typeface="Raleway"/>
              <a:sym typeface="Raleway"/>
            </a:endParaRPr>
          </a:p>
        </p:txBody>
      </p:sp>
      <p:sp>
        <p:nvSpPr>
          <p:cNvPr id="1474" name="Google Shape;1474;g2523351e7b7_42_73"/>
          <p:cNvSpPr txBox="1"/>
          <p:nvPr/>
        </p:nvSpPr>
        <p:spPr>
          <a:xfrm>
            <a:off x="742175" y="1992425"/>
            <a:ext cx="4681500" cy="2274300"/>
          </a:xfrm>
          <a:prstGeom prst="rect">
            <a:avLst/>
          </a:prstGeom>
          <a:noFill/>
          <a:ln>
            <a:noFill/>
          </a:ln>
        </p:spPr>
        <p:txBody>
          <a:bodyPr anchorCtr="0" anchor="t" bIns="91425" lIns="91425" spcFirstLastPara="1" rIns="91425" wrap="square" tIns="91425">
            <a:spAutoFit/>
          </a:bodyPr>
          <a:lstStyle/>
          <a:p>
            <a:pPr indent="0" lvl="0" marL="133350" rtl="0" algn="l">
              <a:lnSpc>
                <a:spcPct val="115000"/>
              </a:lnSpc>
              <a:spcBef>
                <a:spcPts val="0"/>
              </a:spcBef>
              <a:spcAft>
                <a:spcPts val="0"/>
              </a:spcAft>
              <a:buSzPts val="1500"/>
              <a:buNone/>
            </a:pPr>
            <a:r>
              <a:rPr lang="lv-LV" sz="1500">
                <a:solidFill>
                  <a:schemeClr val="dk1"/>
                </a:solidFill>
                <a:latin typeface="Raleway"/>
                <a:ea typeface="Raleway"/>
                <a:cs typeface="Raleway"/>
                <a:sym typeface="Raleway"/>
              </a:rPr>
              <a:t>Once the players have identified the challenge, they should </a:t>
            </a:r>
            <a:r>
              <a:rPr b="1" lang="lv-LV" sz="1500">
                <a:solidFill>
                  <a:schemeClr val="dk1"/>
                </a:solidFill>
                <a:latin typeface="Raleway"/>
                <a:ea typeface="Raleway"/>
                <a:cs typeface="Raleway"/>
                <a:sym typeface="Raleway"/>
              </a:rPr>
              <a:t>select a conversation strategy group card from the solution cards. </a:t>
            </a:r>
            <a:endParaRPr b="1" sz="1500">
              <a:solidFill>
                <a:schemeClr val="dk1"/>
              </a:solidFill>
              <a:latin typeface="Raleway"/>
              <a:ea typeface="Raleway"/>
              <a:cs typeface="Raleway"/>
              <a:sym typeface="Raleway"/>
            </a:endParaRPr>
          </a:p>
          <a:p>
            <a:pPr indent="0" lvl="0" marL="133350" rtl="0" algn="l">
              <a:lnSpc>
                <a:spcPct val="115000"/>
              </a:lnSpc>
              <a:spcBef>
                <a:spcPts val="0"/>
              </a:spcBef>
              <a:spcAft>
                <a:spcPts val="0"/>
              </a:spcAft>
              <a:buSzPts val="1500"/>
              <a:buNone/>
            </a:pPr>
            <a:r>
              <a:t/>
            </a:r>
            <a:endParaRPr sz="1500">
              <a:solidFill>
                <a:schemeClr val="dk1"/>
              </a:solidFill>
              <a:latin typeface="Raleway"/>
              <a:ea typeface="Raleway"/>
              <a:cs typeface="Raleway"/>
              <a:sym typeface="Raleway"/>
            </a:endParaRPr>
          </a:p>
          <a:p>
            <a:pPr indent="0" lvl="0" marL="133350" rtl="0" algn="l">
              <a:lnSpc>
                <a:spcPct val="115000"/>
              </a:lnSpc>
              <a:spcBef>
                <a:spcPts val="0"/>
              </a:spcBef>
              <a:spcAft>
                <a:spcPts val="0"/>
              </a:spcAft>
              <a:buSzPts val="1500"/>
              <a:buNone/>
            </a:pPr>
            <a:r>
              <a:rPr lang="lv-LV" sz="1500">
                <a:solidFill>
                  <a:schemeClr val="dk1"/>
                </a:solidFill>
                <a:latin typeface="Raleway"/>
                <a:ea typeface="Raleway"/>
                <a:cs typeface="Raleway"/>
                <a:sym typeface="Raleway"/>
              </a:rPr>
              <a:t>Instruct the players to select one or more strategies that they believe would be effective </a:t>
            </a:r>
            <a:br>
              <a:rPr lang="lv-LV" sz="1500">
                <a:solidFill>
                  <a:schemeClr val="dk1"/>
                </a:solidFill>
                <a:latin typeface="Raleway"/>
                <a:ea typeface="Raleway"/>
                <a:cs typeface="Raleway"/>
                <a:sym typeface="Raleway"/>
              </a:rPr>
            </a:br>
            <a:r>
              <a:rPr lang="lv-LV" sz="1500">
                <a:solidFill>
                  <a:schemeClr val="dk1"/>
                </a:solidFill>
                <a:latin typeface="Raleway"/>
                <a:ea typeface="Raleway"/>
                <a:cs typeface="Raleway"/>
                <a:sym typeface="Raleway"/>
              </a:rPr>
              <a:t>in </a:t>
            </a:r>
            <a:r>
              <a:rPr b="1" lang="lv-LV" sz="1500">
                <a:solidFill>
                  <a:schemeClr val="dk1"/>
                </a:solidFill>
                <a:latin typeface="Raleway"/>
                <a:ea typeface="Raleway"/>
                <a:cs typeface="Raleway"/>
                <a:sym typeface="Raleway"/>
              </a:rPr>
              <a:t>addressing the challenge presented on their problem situation card.</a:t>
            </a:r>
            <a:endParaRPr b="1" sz="1500">
              <a:solidFill>
                <a:schemeClr val="dk1"/>
              </a:solidFill>
              <a:latin typeface="Raleway"/>
              <a:ea typeface="Raleway"/>
              <a:cs typeface="Raleway"/>
              <a:sym typeface="Raleway"/>
            </a:endParaRPr>
          </a:p>
        </p:txBody>
      </p:sp>
      <p:sp>
        <p:nvSpPr>
          <p:cNvPr id="1475" name="Google Shape;1475;g2523351e7b7_42_73"/>
          <p:cNvSpPr txBox="1"/>
          <p:nvPr/>
        </p:nvSpPr>
        <p:spPr>
          <a:xfrm>
            <a:off x="865375" y="1493700"/>
            <a:ext cx="3376200" cy="585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lv-LV" sz="2600">
                <a:solidFill>
                  <a:srgbClr val="6689BA"/>
                </a:solidFill>
                <a:latin typeface="Raleway"/>
                <a:ea typeface="Raleway"/>
                <a:cs typeface="Raleway"/>
                <a:sym typeface="Raleway"/>
              </a:rPr>
              <a:t>Playing</a:t>
            </a:r>
            <a:endParaRPr b="1" sz="2600">
              <a:solidFill>
                <a:srgbClr val="6689BA"/>
              </a:solidFill>
            </a:endParaRPr>
          </a:p>
        </p:txBody>
      </p:sp>
      <p:grpSp>
        <p:nvGrpSpPr>
          <p:cNvPr id="1476" name="Google Shape;1476;g2523351e7b7_42_73"/>
          <p:cNvGrpSpPr/>
          <p:nvPr/>
        </p:nvGrpSpPr>
        <p:grpSpPr>
          <a:xfrm>
            <a:off x="575001" y="3202626"/>
            <a:ext cx="290375" cy="321600"/>
            <a:chOff x="534501" y="3018201"/>
            <a:chExt cx="290375" cy="321600"/>
          </a:xfrm>
        </p:grpSpPr>
        <p:sp>
          <p:nvSpPr>
            <p:cNvPr id="1477" name="Google Shape;1477;g2523351e7b7_42_73"/>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8" name="Google Shape;1478;g2523351e7b7_42_73"/>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79" name="Google Shape;1479;g2523351e7b7_42_73"/>
          <p:cNvSpPr txBox="1"/>
          <p:nvPr/>
        </p:nvSpPr>
        <p:spPr>
          <a:xfrm>
            <a:off x="589775" y="428825"/>
            <a:ext cx="3000000" cy="4893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2000"/>
              </a:spcBef>
              <a:spcAft>
                <a:spcPts val="0"/>
              </a:spcAft>
              <a:buNone/>
            </a:pPr>
            <a:r>
              <a:rPr b="1" lang="lv-LV" sz="2200">
                <a:solidFill>
                  <a:srgbClr val="2B3E85"/>
                </a:solidFill>
                <a:latin typeface="Raleway"/>
                <a:ea typeface="Raleway"/>
                <a:cs typeface="Raleway"/>
                <a:sym typeface="Raleway"/>
              </a:rPr>
              <a:t>6. </a:t>
            </a:r>
            <a:r>
              <a:rPr b="1" lang="lv-LV" sz="1900">
                <a:solidFill>
                  <a:srgbClr val="2B3E85"/>
                </a:solidFill>
                <a:latin typeface="Raleway"/>
                <a:ea typeface="Raleway"/>
                <a:cs typeface="Raleway"/>
                <a:sym typeface="Raleway"/>
              </a:rPr>
              <a:t>Module</a:t>
            </a:r>
            <a:endParaRPr/>
          </a:p>
        </p:txBody>
      </p:sp>
      <p:pic>
        <p:nvPicPr>
          <p:cNvPr id="1480" name="Google Shape;1480;g2523351e7b7_42_73"/>
          <p:cNvPicPr preferRelativeResize="0"/>
          <p:nvPr/>
        </p:nvPicPr>
        <p:blipFill rotWithShape="1">
          <a:blip r:embed="rId4">
            <a:alphaModFix/>
          </a:blip>
          <a:srcRect b="0" l="0" r="25947" t="0"/>
          <a:stretch/>
        </p:blipFill>
        <p:spPr>
          <a:xfrm>
            <a:off x="6864775" y="976350"/>
            <a:ext cx="2279225" cy="1273500"/>
          </a:xfrm>
          <a:prstGeom prst="rect">
            <a:avLst/>
          </a:prstGeom>
          <a:noFill/>
          <a:ln>
            <a:noFill/>
          </a:ln>
        </p:spPr>
      </p:pic>
      <p:pic>
        <p:nvPicPr>
          <p:cNvPr id="1481" name="Google Shape;1481;g2523351e7b7_42_73"/>
          <p:cNvPicPr preferRelativeResize="0"/>
          <p:nvPr/>
        </p:nvPicPr>
        <p:blipFill rotWithShape="1">
          <a:blip r:embed="rId5">
            <a:alphaModFix/>
          </a:blip>
          <a:srcRect b="0" l="69" r="59" t="0"/>
          <a:stretch/>
        </p:blipFill>
        <p:spPr>
          <a:xfrm>
            <a:off x="7023067" y="1945050"/>
            <a:ext cx="1304700" cy="200790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1482" name="Google Shape;1482;g2523351e7b7_42_73"/>
          <p:cNvPicPr preferRelativeResize="0"/>
          <p:nvPr/>
        </p:nvPicPr>
        <p:blipFill rotWithShape="1">
          <a:blip r:embed="rId5">
            <a:alphaModFix/>
          </a:blip>
          <a:srcRect b="0" l="69" r="59" t="0"/>
          <a:stretch/>
        </p:blipFill>
        <p:spPr>
          <a:xfrm>
            <a:off x="6985086" y="1978852"/>
            <a:ext cx="1304700" cy="200790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1483" name="Google Shape;1483;g2523351e7b7_42_73"/>
          <p:cNvPicPr preferRelativeResize="0"/>
          <p:nvPr/>
        </p:nvPicPr>
        <p:blipFill rotWithShape="1">
          <a:blip r:embed="rId5">
            <a:alphaModFix/>
          </a:blip>
          <a:srcRect b="0" l="69" r="59" t="0"/>
          <a:stretch/>
        </p:blipFill>
        <p:spPr>
          <a:xfrm>
            <a:off x="6942731" y="2024820"/>
            <a:ext cx="1304700" cy="200790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1484" name="Google Shape;1484;g2523351e7b7_42_73"/>
          <p:cNvPicPr preferRelativeResize="0"/>
          <p:nvPr/>
        </p:nvPicPr>
        <p:blipFill rotWithShape="1">
          <a:blip r:embed="rId5">
            <a:alphaModFix/>
          </a:blip>
          <a:srcRect b="0" l="69" r="59" t="0"/>
          <a:stretch/>
        </p:blipFill>
        <p:spPr>
          <a:xfrm>
            <a:off x="6882823" y="2075131"/>
            <a:ext cx="1304700" cy="200790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1485" name="Google Shape;1485;g2523351e7b7_42_73"/>
          <p:cNvPicPr preferRelativeResize="0"/>
          <p:nvPr/>
        </p:nvPicPr>
        <p:blipFill rotWithShape="1">
          <a:blip r:embed="rId6">
            <a:alphaModFix/>
          </a:blip>
          <a:srcRect b="0" l="29" r="19" t="0"/>
          <a:stretch/>
        </p:blipFill>
        <p:spPr>
          <a:xfrm>
            <a:off x="6048549" y="2522334"/>
            <a:ext cx="1304700" cy="2007900"/>
          </a:xfrm>
          <a:prstGeom prst="roundRect">
            <a:avLst>
              <a:gd fmla="val 8322" name="adj"/>
            </a:avLst>
          </a:prstGeom>
          <a:noFill/>
          <a:ln>
            <a:noFill/>
          </a:ln>
          <a:effectLst>
            <a:outerShdw blurRad="271463" rotWithShape="0" algn="bl" dir="4380000" dist="57150">
              <a:srgbClr val="000000">
                <a:alpha val="33330"/>
              </a:srgbClr>
            </a:outerShdw>
          </a:effectLst>
        </p:spPr>
      </p:pic>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89" name="Shape 1489"/>
        <p:cNvGrpSpPr/>
        <p:nvPr/>
      </p:nvGrpSpPr>
      <p:grpSpPr>
        <a:xfrm>
          <a:off x="0" y="0"/>
          <a:ext cx="0" cy="0"/>
          <a:chOff x="0" y="0"/>
          <a:chExt cx="0" cy="0"/>
        </a:xfrm>
      </p:grpSpPr>
      <p:pic>
        <p:nvPicPr>
          <p:cNvPr id="1490" name="Google Shape;1490;g2523351e7b7_42_90"/>
          <p:cNvPicPr preferRelativeResize="0"/>
          <p:nvPr/>
        </p:nvPicPr>
        <p:blipFill rotWithShape="1">
          <a:blip r:embed="rId3">
            <a:alphaModFix/>
          </a:blip>
          <a:srcRect b="0" l="0" r="0" t="0"/>
          <a:stretch/>
        </p:blipFill>
        <p:spPr>
          <a:xfrm>
            <a:off x="0" y="0"/>
            <a:ext cx="9144001" cy="1443349"/>
          </a:xfrm>
          <a:prstGeom prst="rect">
            <a:avLst/>
          </a:prstGeom>
          <a:noFill/>
          <a:ln>
            <a:noFill/>
          </a:ln>
        </p:spPr>
      </p:pic>
      <p:sp>
        <p:nvSpPr>
          <p:cNvPr id="1491" name="Google Shape;1491;g2523351e7b7_42_90"/>
          <p:cNvSpPr txBox="1"/>
          <p:nvPr/>
        </p:nvSpPr>
        <p:spPr>
          <a:xfrm>
            <a:off x="865375" y="841925"/>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None/>
            </a:pPr>
            <a:r>
              <a:rPr b="1" lang="lv-LV" sz="2400">
                <a:solidFill>
                  <a:srgbClr val="FFFFFF"/>
                </a:solidFill>
                <a:latin typeface="Raleway"/>
                <a:ea typeface="Raleway"/>
                <a:cs typeface="Raleway"/>
                <a:sym typeface="Raleway"/>
              </a:rPr>
              <a:t>Conducting conversations in challenging situations</a:t>
            </a:r>
            <a:endParaRPr b="1" sz="2000">
              <a:solidFill>
                <a:srgbClr val="FFFFFF"/>
              </a:solidFill>
              <a:latin typeface="Raleway"/>
              <a:ea typeface="Raleway"/>
              <a:cs typeface="Raleway"/>
              <a:sym typeface="Raleway"/>
            </a:endParaRPr>
          </a:p>
          <a:p>
            <a:pPr indent="0" lvl="0" marL="0" marR="0" rtl="0" algn="l">
              <a:lnSpc>
                <a:spcPct val="85000"/>
              </a:lnSpc>
              <a:spcBef>
                <a:spcPts val="0"/>
              </a:spcBef>
              <a:spcAft>
                <a:spcPts val="0"/>
              </a:spcAft>
              <a:buNone/>
            </a:pPr>
            <a:r>
              <a:t/>
            </a:r>
            <a:endParaRPr b="1" sz="2500">
              <a:solidFill>
                <a:srgbClr val="FFFFFF"/>
              </a:solidFill>
              <a:latin typeface="Raleway"/>
              <a:ea typeface="Raleway"/>
              <a:cs typeface="Raleway"/>
              <a:sym typeface="Raleway"/>
            </a:endParaRPr>
          </a:p>
        </p:txBody>
      </p:sp>
      <p:sp>
        <p:nvSpPr>
          <p:cNvPr id="1492" name="Google Shape;1492;g2523351e7b7_42_90"/>
          <p:cNvSpPr txBox="1"/>
          <p:nvPr/>
        </p:nvSpPr>
        <p:spPr>
          <a:xfrm>
            <a:off x="742175" y="2205175"/>
            <a:ext cx="3738000" cy="1743300"/>
          </a:xfrm>
          <a:prstGeom prst="rect">
            <a:avLst/>
          </a:prstGeom>
          <a:noFill/>
          <a:ln>
            <a:noFill/>
          </a:ln>
        </p:spPr>
        <p:txBody>
          <a:bodyPr anchorCtr="0" anchor="t" bIns="91425" lIns="91425" spcFirstLastPara="1" rIns="91425" wrap="square" tIns="91425">
            <a:spAutoFit/>
          </a:bodyPr>
          <a:lstStyle/>
          <a:p>
            <a:pPr indent="0" lvl="0" marL="133350" rtl="0" algn="l">
              <a:lnSpc>
                <a:spcPct val="115000"/>
              </a:lnSpc>
              <a:spcBef>
                <a:spcPts val="0"/>
              </a:spcBef>
              <a:spcAft>
                <a:spcPts val="0"/>
              </a:spcAft>
              <a:buSzPts val="1500"/>
              <a:buNone/>
            </a:pPr>
            <a:r>
              <a:rPr lang="lv-LV" sz="1500">
                <a:solidFill>
                  <a:schemeClr val="dk1"/>
                </a:solidFill>
                <a:latin typeface="Raleway"/>
                <a:ea typeface="Raleway"/>
                <a:cs typeface="Raleway"/>
                <a:sym typeface="Raleway"/>
              </a:rPr>
              <a:t>After a set amount of time</a:t>
            </a:r>
            <a:br>
              <a:rPr lang="lv-LV" sz="1500">
                <a:solidFill>
                  <a:schemeClr val="dk1"/>
                </a:solidFill>
                <a:latin typeface="Raleway"/>
                <a:ea typeface="Raleway"/>
                <a:cs typeface="Raleway"/>
                <a:sym typeface="Raleway"/>
              </a:rPr>
            </a:br>
            <a:r>
              <a:rPr lang="lv-LV" sz="1500">
                <a:solidFill>
                  <a:schemeClr val="dk1"/>
                </a:solidFill>
                <a:latin typeface="Raleway"/>
                <a:ea typeface="Raleway"/>
                <a:cs typeface="Raleway"/>
                <a:sym typeface="Raleway"/>
              </a:rPr>
              <a:t>(e.g. 5-10 minutes), instruct the players </a:t>
            </a:r>
            <a:r>
              <a:rPr b="1" lang="lv-LV" sz="1500">
                <a:solidFill>
                  <a:schemeClr val="dk1"/>
                </a:solidFill>
                <a:latin typeface="Raleway"/>
                <a:ea typeface="Raleway"/>
                <a:cs typeface="Raleway"/>
                <a:sym typeface="Raleway"/>
              </a:rPr>
              <a:t>to switch partners or groups and repeat the process with a different problem situation card and </a:t>
            </a:r>
            <a:br>
              <a:rPr b="1" lang="lv-LV" sz="1500">
                <a:solidFill>
                  <a:schemeClr val="dk1"/>
                </a:solidFill>
                <a:latin typeface="Raleway"/>
                <a:ea typeface="Raleway"/>
                <a:cs typeface="Raleway"/>
                <a:sym typeface="Raleway"/>
              </a:rPr>
            </a:br>
            <a:r>
              <a:rPr b="1" lang="lv-LV" sz="1500">
                <a:solidFill>
                  <a:schemeClr val="dk1"/>
                </a:solidFill>
                <a:latin typeface="Raleway"/>
                <a:ea typeface="Raleway"/>
                <a:cs typeface="Raleway"/>
                <a:sym typeface="Raleway"/>
              </a:rPr>
              <a:t>set of conversation strategies.</a:t>
            </a:r>
            <a:endParaRPr b="1" sz="1500">
              <a:solidFill>
                <a:schemeClr val="dk1"/>
              </a:solidFill>
              <a:latin typeface="Raleway"/>
              <a:ea typeface="Raleway"/>
              <a:cs typeface="Raleway"/>
              <a:sym typeface="Raleway"/>
            </a:endParaRPr>
          </a:p>
        </p:txBody>
      </p:sp>
      <p:sp>
        <p:nvSpPr>
          <p:cNvPr id="1493" name="Google Shape;1493;g2523351e7b7_42_90"/>
          <p:cNvSpPr txBox="1"/>
          <p:nvPr/>
        </p:nvSpPr>
        <p:spPr>
          <a:xfrm>
            <a:off x="865375" y="1706450"/>
            <a:ext cx="3376200" cy="585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lv-LV" sz="2600">
                <a:solidFill>
                  <a:srgbClr val="6689BA"/>
                </a:solidFill>
                <a:latin typeface="Raleway"/>
                <a:ea typeface="Raleway"/>
                <a:cs typeface="Raleway"/>
                <a:sym typeface="Raleway"/>
              </a:rPr>
              <a:t>Playing</a:t>
            </a:r>
            <a:endParaRPr b="1" sz="2600">
              <a:solidFill>
                <a:srgbClr val="6689BA"/>
              </a:solidFill>
            </a:endParaRPr>
          </a:p>
        </p:txBody>
      </p:sp>
      <p:sp>
        <p:nvSpPr>
          <p:cNvPr id="1494" name="Google Shape;1494;g2523351e7b7_42_90"/>
          <p:cNvSpPr txBox="1"/>
          <p:nvPr/>
        </p:nvSpPr>
        <p:spPr>
          <a:xfrm>
            <a:off x="589775" y="505025"/>
            <a:ext cx="3000000" cy="4893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2000"/>
              </a:spcBef>
              <a:spcAft>
                <a:spcPts val="0"/>
              </a:spcAft>
              <a:buNone/>
            </a:pPr>
            <a:r>
              <a:rPr b="1" lang="lv-LV" sz="2200">
                <a:solidFill>
                  <a:srgbClr val="2B3E85"/>
                </a:solidFill>
                <a:latin typeface="Raleway"/>
                <a:ea typeface="Raleway"/>
                <a:cs typeface="Raleway"/>
                <a:sym typeface="Raleway"/>
              </a:rPr>
              <a:t>6. </a:t>
            </a:r>
            <a:r>
              <a:rPr b="1" lang="lv-LV" sz="1900">
                <a:solidFill>
                  <a:srgbClr val="2B3E85"/>
                </a:solidFill>
                <a:latin typeface="Raleway"/>
                <a:ea typeface="Raleway"/>
                <a:cs typeface="Raleway"/>
                <a:sym typeface="Raleway"/>
              </a:rPr>
              <a:t>Module</a:t>
            </a:r>
            <a:endParaRPr/>
          </a:p>
        </p:txBody>
      </p:sp>
      <p:pic>
        <p:nvPicPr>
          <p:cNvPr id="1495" name="Google Shape;1495;g2523351e7b7_42_90"/>
          <p:cNvPicPr preferRelativeResize="0"/>
          <p:nvPr/>
        </p:nvPicPr>
        <p:blipFill rotWithShape="1">
          <a:blip r:embed="rId4">
            <a:alphaModFix/>
          </a:blip>
          <a:srcRect b="0" l="0" r="25947" t="0"/>
          <a:stretch/>
        </p:blipFill>
        <p:spPr>
          <a:xfrm>
            <a:off x="6864775" y="1052550"/>
            <a:ext cx="2279225" cy="1273500"/>
          </a:xfrm>
          <a:prstGeom prst="rect">
            <a:avLst/>
          </a:prstGeom>
          <a:noFill/>
          <a:ln>
            <a:noFill/>
          </a:ln>
        </p:spPr>
      </p:pic>
      <p:pic>
        <p:nvPicPr>
          <p:cNvPr id="1496" name="Google Shape;1496;g2523351e7b7_42_90"/>
          <p:cNvPicPr preferRelativeResize="0"/>
          <p:nvPr/>
        </p:nvPicPr>
        <p:blipFill rotWithShape="1">
          <a:blip r:embed="rId5">
            <a:alphaModFix/>
          </a:blip>
          <a:srcRect b="0" l="69" r="59" t="0"/>
          <a:stretch/>
        </p:blipFill>
        <p:spPr>
          <a:xfrm>
            <a:off x="7502688" y="2573425"/>
            <a:ext cx="1224300" cy="191130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1497" name="Google Shape;1497;g2523351e7b7_42_90"/>
          <p:cNvPicPr preferRelativeResize="0"/>
          <p:nvPr/>
        </p:nvPicPr>
        <p:blipFill rotWithShape="1">
          <a:blip r:embed="rId5">
            <a:alphaModFix/>
          </a:blip>
          <a:srcRect b="0" l="69" r="59" t="0"/>
          <a:stretch/>
        </p:blipFill>
        <p:spPr>
          <a:xfrm>
            <a:off x="7467051" y="2605601"/>
            <a:ext cx="1224300" cy="191130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1498" name="Google Shape;1498;g2523351e7b7_42_90"/>
          <p:cNvPicPr preferRelativeResize="0"/>
          <p:nvPr/>
        </p:nvPicPr>
        <p:blipFill rotWithShape="1">
          <a:blip r:embed="rId5">
            <a:alphaModFix/>
          </a:blip>
          <a:srcRect b="0" l="69" r="59" t="0"/>
          <a:stretch/>
        </p:blipFill>
        <p:spPr>
          <a:xfrm>
            <a:off x="7427310" y="2649360"/>
            <a:ext cx="1224300" cy="191130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1499" name="Google Shape;1499;g2523351e7b7_42_90"/>
          <p:cNvPicPr preferRelativeResize="0"/>
          <p:nvPr/>
        </p:nvPicPr>
        <p:blipFill rotWithShape="1">
          <a:blip r:embed="rId5">
            <a:alphaModFix/>
          </a:blip>
          <a:srcRect b="0" l="69" r="59" t="0"/>
          <a:stretch/>
        </p:blipFill>
        <p:spPr>
          <a:xfrm>
            <a:off x="7371100" y="2697252"/>
            <a:ext cx="1224300" cy="191130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1500" name="Google Shape;1500;g2523351e7b7_42_90"/>
          <p:cNvPicPr preferRelativeResize="0"/>
          <p:nvPr/>
        </p:nvPicPr>
        <p:blipFill rotWithShape="1">
          <a:blip r:embed="rId6">
            <a:alphaModFix/>
          </a:blip>
          <a:srcRect b="0" l="59" r="59" t="0"/>
          <a:stretch/>
        </p:blipFill>
        <p:spPr>
          <a:xfrm rot="-423091">
            <a:off x="4927429" y="1913384"/>
            <a:ext cx="1334292" cy="1999950"/>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1501" name="Google Shape;1501;g2523351e7b7_42_90"/>
          <p:cNvPicPr preferRelativeResize="0"/>
          <p:nvPr/>
        </p:nvPicPr>
        <p:blipFill rotWithShape="1">
          <a:blip r:embed="rId7">
            <a:alphaModFix/>
          </a:blip>
          <a:srcRect b="0" l="29" r="19" t="0"/>
          <a:stretch/>
        </p:blipFill>
        <p:spPr>
          <a:xfrm rot="517318">
            <a:off x="5649912" y="2470685"/>
            <a:ext cx="1304745" cy="2007776"/>
          </a:xfrm>
          <a:prstGeom prst="roundRect">
            <a:avLst>
              <a:gd fmla="val 8322" name="adj"/>
            </a:avLst>
          </a:prstGeom>
          <a:noFill/>
          <a:ln>
            <a:noFill/>
          </a:ln>
          <a:effectLst>
            <a:outerShdw blurRad="271463" rotWithShape="0" algn="bl" dir="4380000" dist="57150">
              <a:srgbClr val="000000">
                <a:alpha val="33330"/>
              </a:srgbClr>
            </a:outerShdw>
          </a:effectLst>
        </p:spPr>
      </p:pic>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05" name="Shape 1505"/>
        <p:cNvGrpSpPr/>
        <p:nvPr/>
      </p:nvGrpSpPr>
      <p:grpSpPr>
        <a:xfrm>
          <a:off x="0" y="0"/>
          <a:ext cx="0" cy="0"/>
          <a:chOff x="0" y="0"/>
          <a:chExt cx="0" cy="0"/>
        </a:xfrm>
      </p:grpSpPr>
      <p:pic>
        <p:nvPicPr>
          <p:cNvPr id="1506" name="Google Shape;1506;g2523351e7b7_42_105"/>
          <p:cNvPicPr preferRelativeResize="0"/>
          <p:nvPr/>
        </p:nvPicPr>
        <p:blipFill rotWithShape="1">
          <a:blip r:embed="rId3">
            <a:alphaModFix/>
          </a:blip>
          <a:srcRect b="0" l="0" r="0" t="0"/>
          <a:stretch/>
        </p:blipFill>
        <p:spPr>
          <a:xfrm>
            <a:off x="0" y="0"/>
            <a:ext cx="9144001" cy="1127424"/>
          </a:xfrm>
          <a:prstGeom prst="rect">
            <a:avLst/>
          </a:prstGeom>
          <a:noFill/>
          <a:ln>
            <a:noFill/>
          </a:ln>
        </p:spPr>
      </p:pic>
      <p:sp>
        <p:nvSpPr>
          <p:cNvPr id="1507" name="Google Shape;1507;g2523351e7b7_42_105"/>
          <p:cNvSpPr txBox="1"/>
          <p:nvPr/>
        </p:nvSpPr>
        <p:spPr>
          <a:xfrm>
            <a:off x="865375" y="613325"/>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None/>
            </a:pPr>
            <a:r>
              <a:rPr b="1" lang="lv-LV" sz="2400">
                <a:solidFill>
                  <a:srgbClr val="FFFFFF"/>
                </a:solidFill>
                <a:latin typeface="Raleway"/>
                <a:ea typeface="Raleway"/>
                <a:cs typeface="Raleway"/>
                <a:sym typeface="Raleway"/>
              </a:rPr>
              <a:t>Conducting conversations in challenging situations</a:t>
            </a:r>
            <a:endParaRPr b="1" sz="2000">
              <a:solidFill>
                <a:srgbClr val="FFFFFF"/>
              </a:solidFill>
              <a:latin typeface="Raleway"/>
              <a:ea typeface="Raleway"/>
              <a:cs typeface="Raleway"/>
              <a:sym typeface="Raleway"/>
            </a:endParaRPr>
          </a:p>
          <a:p>
            <a:pPr indent="0" lvl="0" marL="0" marR="0" rtl="0" algn="l">
              <a:lnSpc>
                <a:spcPct val="85000"/>
              </a:lnSpc>
              <a:spcBef>
                <a:spcPts val="0"/>
              </a:spcBef>
              <a:spcAft>
                <a:spcPts val="0"/>
              </a:spcAft>
              <a:buNone/>
            </a:pPr>
            <a:r>
              <a:t/>
            </a:r>
            <a:endParaRPr b="1" sz="2500">
              <a:solidFill>
                <a:srgbClr val="FFFFFF"/>
              </a:solidFill>
              <a:latin typeface="Raleway"/>
              <a:ea typeface="Raleway"/>
              <a:cs typeface="Raleway"/>
              <a:sym typeface="Raleway"/>
            </a:endParaRPr>
          </a:p>
        </p:txBody>
      </p:sp>
      <p:sp>
        <p:nvSpPr>
          <p:cNvPr id="1508" name="Google Shape;1508;g2523351e7b7_42_105"/>
          <p:cNvSpPr txBox="1"/>
          <p:nvPr/>
        </p:nvSpPr>
        <p:spPr>
          <a:xfrm>
            <a:off x="742175" y="1702350"/>
            <a:ext cx="4476300" cy="3070800"/>
          </a:xfrm>
          <a:prstGeom prst="rect">
            <a:avLst/>
          </a:prstGeom>
          <a:noFill/>
          <a:ln>
            <a:noFill/>
          </a:ln>
        </p:spPr>
        <p:txBody>
          <a:bodyPr anchorCtr="0" anchor="t" bIns="91425" lIns="91425" spcFirstLastPara="1" rIns="91425" wrap="square" tIns="91425">
            <a:spAutoFit/>
          </a:bodyPr>
          <a:lstStyle/>
          <a:p>
            <a:pPr indent="0" lvl="0" marL="133350" rtl="0" algn="l">
              <a:lnSpc>
                <a:spcPct val="115000"/>
              </a:lnSpc>
              <a:spcBef>
                <a:spcPts val="0"/>
              </a:spcBef>
              <a:spcAft>
                <a:spcPts val="0"/>
              </a:spcAft>
              <a:buSzPts val="1500"/>
              <a:buNone/>
            </a:pPr>
            <a:r>
              <a:rPr lang="lv-LV" sz="1500">
                <a:solidFill>
                  <a:schemeClr val="dk1"/>
                </a:solidFill>
                <a:latin typeface="Raleway"/>
                <a:ea typeface="Raleway"/>
                <a:cs typeface="Raleway"/>
                <a:sym typeface="Raleway"/>
              </a:rPr>
              <a:t>The game is designed for the work environment and </a:t>
            </a:r>
            <a:r>
              <a:rPr b="1" lang="lv-LV" sz="1500">
                <a:solidFill>
                  <a:schemeClr val="dk1"/>
                </a:solidFill>
                <a:latin typeface="Raleway"/>
                <a:ea typeface="Raleway"/>
                <a:cs typeface="Raleway"/>
                <a:sym typeface="Raleway"/>
              </a:rPr>
              <a:t>can be played individually, </a:t>
            </a:r>
            <a:br>
              <a:rPr b="1" lang="lv-LV" sz="1500">
                <a:solidFill>
                  <a:schemeClr val="dk1"/>
                </a:solidFill>
                <a:latin typeface="Raleway"/>
                <a:ea typeface="Raleway"/>
                <a:cs typeface="Raleway"/>
                <a:sym typeface="Raleway"/>
              </a:rPr>
            </a:br>
            <a:r>
              <a:rPr b="1" lang="lv-LV" sz="1500">
                <a:solidFill>
                  <a:schemeClr val="dk1"/>
                </a:solidFill>
                <a:latin typeface="Raleway"/>
                <a:ea typeface="Raleway"/>
                <a:cs typeface="Raleway"/>
                <a:sym typeface="Raleway"/>
              </a:rPr>
              <a:t>in groups, in pairs, and in large groups of </a:t>
            </a:r>
            <a:br>
              <a:rPr b="1" lang="lv-LV" sz="1500">
                <a:solidFill>
                  <a:schemeClr val="dk1"/>
                </a:solidFill>
                <a:latin typeface="Raleway"/>
                <a:ea typeface="Raleway"/>
                <a:cs typeface="Raleway"/>
                <a:sym typeface="Raleway"/>
              </a:rPr>
            </a:br>
            <a:r>
              <a:rPr b="1" lang="lv-LV" sz="1500">
                <a:solidFill>
                  <a:schemeClr val="dk1"/>
                </a:solidFill>
                <a:latin typeface="Raleway"/>
                <a:ea typeface="Raleway"/>
                <a:cs typeface="Raleway"/>
                <a:sym typeface="Raleway"/>
              </a:rPr>
              <a:t>up to 50 people.</a:t>
            </a:r>
            <a:endParaRPr b="1" sz="1500">
              <a:solidFill>
                <a:schemeClr val="dk1"/>
              </a:solidFill>
              <a:latin typeface="Raleway"/>
              <a:ea typeface="Raleway"/>
              <a:cs typeface="Raleway"/>
              <a:sym typeface="Raleway"/>
            </a:endParaRPr>
          </a:p>
          <a:p>
            <a:pPr indent="0" lvl="0" marL="133350" rtl="0" algn="l">
              <a:lnSpc>
                <a:spcPct val="115000"/>
              </a:lnSpc>
              <a:spcBef>
                <a:spcPts val="0"/>
              </a:spcBef>
              <a:spcAft>
                <a:spcPts val="0"/>
              </a:spcAft>
              <a:buSzPts val="1500"/>
              <a:buNone/>
            </a:pPr>
            <a:r>
              <a:t/>
            </a:r>
            <a:endParaRPr sz="1500">
              <a:solidFill>
                <a:schemeClr val="dk1"/>
              </a:solidFill>
              <a:latin typeface="Raleway"/>
              <a:ea typeface="Raleway"/>
              <a:cs typeface="Raleway"/>
              <a:sym typeface="Raleway"/>
            </a:endParaRPr>
          </a:p>
          <a:p>
            <a:pPr indent="0" lvl="0" marL="133350" rtl="0" algn="l">
              <a:lnSpc>
                <a:spcPct val="115000"/>
              </a:lnSpc>
              <a:spcBef>
                <a:spcPts val="0"/>
              </a:spcBef>
              <a:spcAft>
                <a:spcPts val="0"/>
              </a:spcAft>
              <a:buSzPts val="1500"/>
              <a:buNone/>
            </a:pPr>
            <a:r>
              <a:rPr lang="lv-LV" sz="1500">
                <a:solidFill>
                  <a:schemeClr val="dk1"/>
                </a:solidFill>
                <a:latin typeface="Raleway"/>
                <a:ea typeface="Raleway"/>
                <a:cs typeface="Raleway"/>
                <a:sym typeface="Raleway"/>
              </a:rPr>
              <a:t>Anyone can use the game – </a:t>
            </a:r>
            <a:br>
              <a:rPr lang="lv-LV" sz="1500">
                <a:solidFill>
                  <a:schemeClr val="dk1"/>
                </a:solidFill>
                <a:latin typeface="Raleway"/>
                <a:ea typeface="Raleway"/>
                <a:cs typeface="Raleway"/>
                <a:sym typeface="Raleway"/>
              </a:rPr>
            </a:br>
            <a:r>
              <a:rPr b="1" lang="lv-LV" sz="1500">
                <a:solidFill>
                  <a:schemeClr val="dk1"/>
                </a:solidFill>
                <a:latin typeface="Raleway"/>
                <a:ea typeface="Raleway"/>
                <a:cs typeface="Raleway"/>
                <a:sym typeface="Raleway"/>
              </a:rPr>
              <a:t>no special training is needed.</a:t>
            </a:r>
            <a:endParaRPr b="1" sz="1500">
              <a:solidFill>
                <a:schemeClr val="dk1"/>
              </a:solidFill>
              <a:latin typeface="Raleway"/>
              <a:ea typeface="Raleway"/>
              <a:cs typeface="Raleway"/>
              <a:sym typeface="Raleway"/>
            </a:endParaRPr>
          </a:p>
          <a:p>
            <a:pPr indent="0" lvl="0" marL="133350" rtl="0" algn="l">
              <a:lnSpc>
                <a:spcPct val="115000"/>
              </a:lnSpc>
              <a:spcBef>
                <a:spcPts val="0"/>
              </a:spcBef>
              <a:spcAft>
                <a:spcPts val="0"/>
              </a:spcAft>
              <a:buSzPts val="1500"/>
              <a:buNone/>
            </a:pPr>
            <a:r>
              <a:t/>
            </a:r>
            <a:endParaRPr sz="1500">
              <a:solidFill>
                <a:schemeClr val="dk1"/>
              </a:solidFill>
              <a:latin typeface="Raleway"/>
              <a:ea typeface="Raleway"/>
              <a:cs typeface="Raleway"/>
              <a:sym typeface="Raleway"/>
            </a:endParaRPr>
          </a:p>
          <a:p>
            <a:pPr indent="0" lvl="0" marL="133350" rtl="0" algn="l">
              <a:lnSpc>
                <a:spcPct val="115000"/>
              </a:lnSpc>
              <a:spcBef>
                <a:spcPts val="0"/>
              </a:spcBef>
              <a:spcAft>
                <a:spcPts val="0"/>
              </a:spcAft>
              <a:buSzPts val="1500"/>
              <a:buNone/>
            </a:pPr>
            <a:r>
              <a:rPr lang="lv-LV" sz="1500">
                <a:solidFill>
                  <a:schemeClr val="dk1"/>
                </a:solidFill>
                <a:latin typeface="Raleway"/>
                <a:ea typeface="Raleway"/>
                <a:cs typeface="Raleway"/>
                <a:sym typeface="Raleway"/>
              </a:rPr>
              <a:t>Before each game, it is recommended to review and</a:t>
            </a:r>
            <a:r>
              <a:rPr b="1" lang="lv-LV" sz="1500">
                <a:solidFill>
                  <a:schemeClr val="dk1"/>
                </a:solidFill>
                <a:latin typeface="Raleway"/>
                <a:ea typeface="Raleway"/>
                <a:cs typeface="Raleway"/>
                <a:sym typeface="Raleway"/>
              </a:rPr>
              <a:t> select the situations and solutions suitable for the specific work environment.</a:t>
            </a:r>
            <a:endParaRPr b="1" sz="1500">
              <a:solidFill>
                <a:schemeClr val="dk1"/>
              </a:solidFill>
              <a:latin typeface="Raleway"/>
              <a:ea typeface="Raleway"/>
              <a:cs typeface="Raleway"/>
              <a:sym typeface="Raleway"/>
            </a:endParaRPr>
          </a:p>
        </p:txBody>
      </p:sp>
      <p:sp>
        <p:nvSpPr>
          <p:cNvPr id="1509" name="Google Shape;1509;g2523351e7b7_42_105"/>
          <p:cNvSpPr txBox="1"/>
          <p:nvPr/>
        </p:nvSpPr>
        <p:spPr>
          <a:xfrm>
            <a:off x="865375" y="1203625"/>
            <a:ext cx="3376200" cy="585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lv-LV" sz="2600">
                <a:solidFill>
                  <a:srgbClr val="6689BA"/>
                </a:solidFill>
                <a:latin typeface="Raleway"/>
                <a:ea typeface="Raleway"/>
                <a:cs typeface="Raleway"/>
                <a:sym typeface="Raleway"/>
              </a:rPr>
              <a:t>Playing</a:t>
            </a:r>
            <a:endParaRPr b="1" sz="2600">
              <a:solidFill>
                <a:srgbClr val="6689BA"/>
              </a:solidFill>
            </a:endParaRPr>
          </a:p>
        </p:txBody>
      </p:sp>
      <p:sp>
        <p:nvSpPr>
          <p:cNvPr id="1510" name="Google Shape;1510;g2523351e7b7_42_105"/>
          <p:cNvSpPr txBox="1"/>
          <p:nvPr/>
        </p:nvSpPr>
        <p:spPr>
          <a:xfrm>
            <a:off x="589775" y="276425"/>
            <a:ext cx="3000000" cy="4893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2000"/>
              </a:spcBef>
              <a:spcAft>
                <a:spcPts val="0"/>
              </a:spcAft>
              <a:buNone/>
            </a:pPr>
            <a:r>
              <a:rPr b="1" lang="lv-LV" sz="2200">
                <a:solidFill>
                  <a:srgbClr val="2B3E85"/>
                </a:solidFill>
                <a:latin typeface="Raleway"/>
                <a:ea typeface="Raleway"/>
                <a:cs typeface="Raleway"/>
                <a:sym typeface="Raleway"/>
              </a:rPr>
              <a:t>6. </a:t>
            </a:r>
            <a:r>
              <a:rPr b="1" lang="lv-LV" sz="1900">
                <a:solidFill>
                  <a:srgbClr val="2B3E85"/>
                </a:solidFill>
                <a:latin typeface="Raleway"/>
                <a:ea typeface="Raleway"/>
                <a:cs typeface="Raleway"/>
                <a:sym typeface="Raleway"/>
              </a:rPr>
              <a:t>Module</a:t>
            </a:r>
            <a:endParaRPr/>
          </a:p>
        </p:txBody>
      </p:sp>
      <p:pic>
        <p:nvPicPr>
          <p:cNvPr id="1511" name="Google Shape;1511;g2523351e7b7_42_105"/>
          <p:cNvPicPr preferRelativeResize="0"/>
          <p:nvPr/>
        </p:nvPicPr>
        <p:blipFill rotWithShape="1">
          <a:blip r:embed="rId4">
            <a:alphaModFix/>
          </a:blip>
          <a:srcRect b="0" l="0" r="25947" t="0"/>
          <a:stretch/>
        </p:blipFill>
        <p:spPr>
          <a:xfrm>
            <a:off x="6864775" y="900150"/>
            <a:ext cx="2279225" cy="1273500"/>
          </a:xfrm>
          <a:prstGeom prst="rect">
            <a:avLst/>
          </a:prstGeom>
          <a:noFill/>
          <a:ln>
            <a:noFill/>
          </a:ln>
        </p:spPr>
      </p:pic>
      <p:grpSp>
        <p:nvGrpSpPr>
          <p:cNvPr id="1512" name="Google Shape;1512;g2523351e7b7_42_105"/>
          <p:cNvGrpSpPr/>
          <p:nvPr/>
        </p:nvGrpSpPr>
        <p:grpSpPr>
          <a:xfrm>
            <a:off x="575001" y="3153151"/>
            <a:ext cx="290375" cy="321600"/>
            <a:chOff x="534501" y="3018201"/>
            <a:chExt cx="290375" cy="321600"/>
          </a:xfrm>
        </p:grpSpPr>
        <p:sp>
          <p:nvSpPr>
            <p:cNvPr id="1513" name="Google Shape;1513;g2523351e7b7_42_105"/>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4" name="Google Shape;1514;g2523351e7b7_42_105"/>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515" name="Google Shape;1515;g2523351e7b7_42_105"/>
          <p:cNvPicPr preferRelativeResize="0"/>
          <p:nvPr/>
        </p:nvPicPr>
        <p:blipFill rotWithShape="1">
          <a:blip r:embed="rId5">
            <a:alphaModFix/>
          </a:blip>
          <a:srcRect b="0" l="0" r="0" t="0"/>
          <a:stretch/>
        </p:blipFill>
        <p:spPr>
          <a:xfrm>
            <a:off x="5681977" y="2342337"/>
            <a:ext cx="768942" cy="1943226"/>
          </a:xfrm>
          <a:prstGeom prst="rect">
            <a:avLst/>
          </a:prstGeom>
          <a:noFill/>
          <a:ln>
            <a:noFill/>
          </a:ln>
        </p:spPr>
      </p:pic>
      <p:pic>
        <p:nvPicPr>
          <p:cNvPr id="1516" name="Google Shape;1516;g2523351e7b7_42_105"/>
          <p:cNvPicPr preferRelativeResize="0"/>
          <p:nvPr/>
        </p:nvPicPr>
        <p:blipFill rotWithShape="1">
          <a:blip r:embed="rId5">
            <a:alphaModFix/>
          </a:blip>
          <a:srcRect b="0" l="0" r="0" t="0"/>
          <a:stretch/>
        </p:blipFill>
        <p:spPr>
          <a:xfrm>
            <a:off x="6714225" y="2012600"/>
            <a:ext cx="397050" cy="1003400"/>
          </a:xfrm>
          <a:prstGeom prst="rect">
            <a:avLst/>
          </a:prstGeom>
          <a:noFill/>
          <a:ln>
            <a:noFill/>
          </a:ln>
        </p:spPr>
      </p:pic>
      <p:pic>
        <p:nvPicPr>
          <p:cNvPr id="1517" name="Google Shape;1517;g2523351e7b7_42_105"/>
          <p:cNvPicPr preferRelativeResize="0"/>
          <p:nvPr/>
        </p:nvPicPr>
        <p:blipFill rotWithShape="1">
          <a:blip r:embed="rId5">
            <a:alphaModFix/>
          </a:blip>
          <a:srcRect b="0" l="0" r="0" t="0"/>
          <a:stretch/>
        </p:blipFill>
        <p:spPr>
          <a:xfrm>
            <a:off x="7690375" y="2400822"/>
            <a:ext cx="928950" cy="2347653"/>
          </a:xfrm>
          <a:prstGeom prst="rect">
            <a:avLst/>
          </a:prstGeom>
          <a:noFill/>
          <a:ln>
            <a:noFill/>
          </a:ln>
        </p:spPr>
      </p:pic>
      <p:pic>
        <p:nvPicPr>
          <p:cNvPr id="1518" name="Google Shape;1518;g2523351e7b7_42_105"/>
          <p:cNvPicPr preferRelativeResize="0"/>
          <p:nvPr/>
        </p:nvPicPr>
        <p:blipFill rotWithShape="1">
          <a:blip r:embed="rId5">
            <a:alphaModFix/>
          </a:blip>
          <a:srcRect b="0" l="0" r="0" t="0"/>
          <a:stretch/>
        </p:blipFill>
        <p:spPr>
          <a:xfrm>
            <a:off x="7202300" y="2012600"/>
            <a:ext cx="397050" cy="1003400"/>
          </a:xfrm>
          <a:prstGeom prst="rect">
            <a:avLst/>
          </a:prstGeom>
          <a:noFill/>
          <a:ln>
            <a:noFill/>
          </a:ln>
        </p:spPr>
      </p:pic>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22" name="Shape 1522"/>
        <p:cNvGrpSpPr/>
        <p:nvPr/>
      </p:nvGrpSpPr>
      <p:grpSpPr>
        <a:xfrm>
          <a:off x="0" y="0"/>
          <a:ext cx="0" cy="0"/>
          <a:chOff x="0" y="0"/>
          <a:chExt cx="0" cy="0"/>
        </a:xfrm>
      </p:grpSpPr>
      <p:pic>
        <p:nvPicPr>
          <p:cNvPr id="1523" name="Google Shape;1523;g2523351e7b7_42_121"/>
          <p:cNvPicPr preferRelativeResize="0"/>
          <p:nvPr/>
        </p:nvPicPr>
        <p:blipFill rotWithShape="1">
          <a:blip r:embed="rId3">
            <a:alphaModFix/>
          </a:blip>
          <a:srcRect b="0" l="0" r="0" t="0"/>
          <a:stretch/>
        </p:blipFill>
        <p:spPr>
          <a:xfrm>
            <a:off x="0" y="-7650"/>
            <a:ext cx="9144001" cy="1287476"/>
          </a:xfrm>
          <a:prstGeom prst="rect">
            <a:avLst/>
          </a:prstGeom>
          <a:noFill/>
          <a:ln>
            <a:noFill/>
          </a:ln>
        </p:spPr>
      </p:pic>
      <p:sp>
        <p:nvSpPr>
          <p:cNvPr id="1524" name="Google Shape;1524;g2523351e7b7_42_121"/>
          <p:cNvSpPr txBox="1"/>
          <p:nvPr/>
        </p:nvSpPr>
        <p:spPr>
          <a:xfrm>
            <a:off x="865375" y="765725"/>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None/>
            </a:pPr>
            <a:r>
              <a:rPr b="1" lang="lv-LV" sz="2400">
                <a:solidFill>
                  <a:srgbClr val="FFFFFF"/>
                </a:solidFill>
                <a:latin typeface="Raleway"/>
                <a:ea typeface="Raleway"/>
                <a:cs typeface="Raleway"/>
                <a:sym typeface="Raleway"/>
              </a:rPr>
              <a:t>Conducting conversations in challenging situations</a:t>
            </a:r>
            <a:endParaRPr b="1" sz="2000">
              <a:solidFill>
                <a:srgbClr val="FFFFFF"/>
              </a:solidFill>
              <a:latin typeface="Raleway"/>
              <a:ea typeface="Raleway"/>
              <a:cs typeface="Raleway"/>
              <a:sym typeface="Raleway"/>
            </a:endParaRPr>
          </a:p>
          <a:p>
            <a:pPr indent="0" lvl="0" marL="0" marR="0" rtl="0" algn="l">
              <a:lnSpc>
                <a:spcPct val="85000"/>
              </a:lnSpc>
              <a:spcBef>
                <a:spcPts val="0"/>
              </a:spcBef>
              <a:spcAft>
                <a:spcPts val="0"/>
              </a:spcAft>
              <a:buNone/>
            </a:pPr>
            <a:r>
              <a:t/>
            </a:r>
            <a:endParaRPr b="1" sz="2500">
              <a:solidFill>
                <a:srgbClr val="FFFFFF"/>
              </a:solidFill>
              <a:latin typeface="Raleway"/>
              <a:ea typeface="Raleway"/>
              <a:cs typeface="Raleway"/>
              <a:sym typeface="Raleway"/>
            </a:endParaRPr>
          </a:p>
        </p:txBody>
      </p:sp>
      <p:sp>
        <p:nvSpPr>
          <p:cNvPr id="1525" name="Google Shape;1525;g2523351e7b7_42_121"/>
          <p:cNvSpPr txBox="1"/>
          <p:nvPr/>
        </p:nvSpPr>
        <p:spPr>
          <a:xfrm>
            <a:off x="742175" y="1930950"/>
            <a:ext cx="4764300" cy="2805300"/>
          </a:xfrm>
          <a:prstGeom prst="rect">
            <a:avLst/>
          </a:prstGeom>
          <a:noFill/>
          <a:ln>
            <a:noFill/>
          </a:ln>
        </p:spPr>
        <p:txBody>
          <a:bodyPr anchorCtr="0" anchor="t" bIns="91425" lIns="91425" spcFirstLastPara="1" rIns="91425" wrap="square" tIns="91425">
            <a:spAutoFit/>
          </a:bodyPr>
          <a:lstStyle/>
          <a:p>
            <a:pPr indent="0" lvl="0" marL="133350" rtl="0" algn="l">
              <a:lnSpc>
                <a:spcPct val="115000"/>
              </a:lnSpc>
              <a:spcBef>
                <a:spcPts val="0"/>
              </a:spcBef>
              <a:spcAft>
                <a:spcPts val="0"/>
              </a:spcAft>
              <a:buSzPts val="1500"/>
              <a:buNone/>
            </a:pPr>
            <a:r>
              <a:rPr lang="lv-LV" sz="1500">
                <a:solidFill>
                  <a:schemeClr val="dk1"/>
                </a:solidFill>
                <a:latin typeface="Raleway"/>
                <a:ea typeface="Raleway"/>
                <a:cs typeface="Raleway"/>
                <a:sym typeface="Raleway"/>
              </a:rPr>
              <a:t>Once all players have had a chance to discuss multiple problem situation cards and conversation strategies with different partners or groups, bring everyone back together as a large group. </a:t>
            </a:r>
            <a:endParaRPr sz="1500">
              <a:solidFill>
                <a:schemeClr val="dk1"/>
              </a:solidFill>
              <a:latin typeface="Raleway"/>
              <a:ea typeface="Raleway"/>
              <a:cs typeface="Raleway"/>
              <a:sym typeface="Raleway"/>
            </a:endParaRPr>
          </a:p>
          <a:p>
            <a:pPr indent="0" lvl="0" marL="133350" rtl="0" algn="l">
              <a:lnSpc>
                <a:spcPct val="115000"/>
              </a:lnSpc>
              <a:spcBef>
                <a:spcPts val="0"/>
              </a:spcBef>
              <a:spcAft>
                <a:spcPts val="0"/>
              </a:spcAft>
              <a:buSzPts val="1500"/>
              <a:buNone/>
            </a:pPr>
            <a:r>
              <a:t/>
            </a:r>
            <a:endParaRPr sz="1500">
              <a:solidFill>
                <a:schemeClr val="dk1"/>
              </a:solidFill>
              <a:latin typeface="Raleway"/>
              <a:ea typeface="Raleway"/>
              <a:cs typeface="Raleway"/>
              <a:sym typeface="Raleway"/>
            </a:endParaRPr>
          </a:p>
          <a:p>
            <a:pPr indent="0" lvl="0" marL="133350" rtl="0" algn="l">
              <a:lnSpc>
                <a:spcPct val="115000"/>
              </a:lnSpc>
              <a:spcBef>
                <a:spcPts val="0"/>
              </a:spcBef>
              <a:spcAft>
                <a:spcPts val="0"/>
              </a:spcAft>
              <a:buSzPts val="1500"/>
              <a:buNone/>
            </a:pPr>
            <a:r>
              <a:rPr lang="lv-LV" sz="1500">
                <a:solidFill>
                  <a:schemeClr val="dk1"/>
                </a:solidFill>
                <a:latin typeface="Raleway"/>
                <a:ea typeface="Raleway"/>
                <a:cs typeface="Raleway"/>
                <a:sym typeface="Raleway"/>
              </a:rPr>
              <a:t>Ask for volunteers </a:t>
            </a:r>
            <a:r>
              <a:rPr b="1" lang="lv-LV" sz="1500">
                <a:solidFill>
                  <a:schemeClr val="dk1"/>
                </a:solidFill>
                <a:latin typeface="Raleway"/>
                <a:ea typeface="Raleway"/>
                <a:cs typeface="Raleway"/>
                <a:sym typeface="Raleway"/>
              </a:rPr>
              <a:t>to share their experiences </a:t>
            </a:r>
            <a:br>
              <a:rPr b="1" lang="lv-LV" sz="1500">
                <a:solidFill>
                  <a:schemeClr val="dk1"/>
                </a:solidFill>
                <a:latin typeface="Raleway"/>
                <a:ea typeface="Raleway"/>
                <a:cs typeface="Raleway"/>
                <a:sym typeface="Raleway"/>
              </a:rPr>
            </a:br>
            <a:r>
              <a:rPr b="1" lang="lv-LV" sz="1500">
                <a:solidFill>
                  <a:schemeClr val="dk1"/>
                </a:solidFill>
                <a:latin typeface="Raleway"/>
                <a:ea typeface="Raleway"/>
                <a:cs typeface="Raleway"/>
                <a:sym typeface="Raleway"/>
              </a:rPr>
              <a:t>and insights from the discussions, and encourage players to share both positive and negative examples </a:t>
            </a:r>
            <a:r>
              <a:rPr lang="lv-LV" sz="1500">
                <a:solidFill>
                  <a:schemeClr val="dk1"/>
                </a:solidFill>
                <a:latin typeface="Raleway"/>
                <a:ea typeface="Raleway"/>
                <a:cs typeface="Raleway"/>
                <a:sym typeface="Raleway"/>
              </a:rPr>
              <a:t>of conducting conversations in challenging situations.</a:t>
            </a:r>
            <a:endParaRPr sz="1500">
              <a:solidFill>
                <a:schemeClr val="dk1"/>
              </a:solidFill>
              <a:latin typeface="Raleway"/>
              <a:ea typeface="Raleway"/>
              <a:cs typeface="Raleway"/>
              <a:sym typeface="Raleway"/>
            </a:endParaRPr>
          </a:p>
        </p:txBody>
      </p:sp>
      <p:sp>
        <p:nvSpPr>
          <p:cNvPr id="1526" name="Google Shape;1526;g2523351e7b7_42_121"/>
          <p:cNvSpPr txBox="1"/>
          <p:nvPr/>
        </p:nvSpPr>
        <p:spPr>
          <a:xfrm>
            <a:off x="865375" y="1432225"/>
            <a:ext cx="3376200" cy="585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lv-LV" sz="2600">
                <a:solidFill>
                  <a:srgbClr val="6689BA"/>
                </a:solidFill>
                <a:latin typeface="Raleway"/>
                <a:ea typeface="Raleway"/>
                <a:cs typeface="Raleway"/>
                <a:sym typeface="Raleway"/>
              </a:rPr>
              <a:t>Playing and closure</a:t>
            </a:r>
            <a:endParaRPr b="1" sz="2600">
              <a:solidFill>
                <a:srgbClr val="6689BA"/>
              </a:solidFill>
              <a:latin typeface="Raleway"/>
              <a:ea typeface="Raleway"/>
              <a:cs typeface="Raleway"/>
              <a:sym typeface="Raleway"/>
            </a:endParaRPr>
          </a:p>
        </p:txBody>
      </p:sp>
      <p:sp>
        <p:nvSpPr>
          <p:cNvPr id="1527" name="Google Shape;1527;g2523351e7b7_42_121"/>
          <p:cNvSpPr txBox="1"/>
          <p:nvPr/>
        </p:nvSpPr>
        <p:spPr>
          <a:xfrm>
            <a:off x="589775" y="428825"/>
            <a:ext cx="3000000" cy="4893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2000"/>
              </a:spcBef>
              <a:spcAft>
                <a:spcPts val="0"/>
              </a:spcAft>
              <a:buNone/>
            </a:pPr>
            <a:r>
              <a:rPr b="1" lang="lv-LV" sz="2200">
                <a:solidFill>
                  <a:srgbClr val="2B3E85"/>
                </a:solidFill>
                <a:latin typeface="Raleway"/>
                <a:ea typeface="Raleway"/>
                <a:cs typeface="Raleway"/>
                <a:sym typeface="Raleway"/>
              </a:rPr>
              <a:t>6. </a:t>
            </a:r>
            <a:r>
              <a:rPr b="1" lang="lv-LV" sz="1900">
                <a:solidFill>
                  <a:srgbClr val="2B3E85"/>
                </a:solidFill>
                <a:latin typeface="Raleway"/>
                <a:ea typeface="Raleway"/>
                <a:cs typeface="Raleway"/>
                <a:sym typeface="Raleway"/>
              </a:rPr>
              <a:t>Module</a:t>
            </a:r>
            <a:endParaRPr/>
          </a:p>
        </p:txBody>
      </p:sp>
      <p:grpSp>
        <p:nvGrpSpPr>
          <p:cNvPr id="1528" name="Google Shape;1528;g2523351e7b7_42_121"/>
          <p:cNvGrpSpPr/>
          <p:nvPr/>
        </p:nvGrpSpPr>
        <p:grpSpPr>
          <a:xfrm>
            <a:off x="575001" y="3381751"/>
            <a:ext cx="290375" cy="321600"/>
            <a:chOff x="534501" y="3018201"/>
            <a:chExt cx="290375" cy="321600"/>
          </a:xfrm>
        </p:grpSpPr>
        <p:sp>
          <p:nvSpPr>
            <p:cNvPr id="1529" name="Google Shape;1529;g2523351e7b7_42_12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0" name="Google Shape;1530;g2523351e7b7_42_12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31" name="Google Shape;1531;g2523351e7b7_42_121"/>
          <p:cNvSpPr/>
          <p:nvPr/>
        </p:nvSpPr>
        <p:spPr>
          <a:xfrm>
            <a:off x="6095000" y="2466187"/>
            <a:ext cx="2199000" cy="1900500"/>
          </a:xfrm>
          <a:prstGeom prst="wedgeEllipseCallout">
            <a:avLst>
              <a:gd fmla="val -34446" name="adj1"/>
              <a:gd fmla="val 55960" name="adj2"/>
            </a:avLst>
          </a:prstGeom>
          <a:solidFill>
            <a:srgbClr val="1EAEAE">
              <a:alpha val="17610"/>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2" name="Google Shape;1532;g2523351e7b7_42_121"/>
          <p:cNvSpPr/>
          <p:nvPr/>
        </p:nvSpPr>
        <p:spPr>
          <a:xfrm>
            <a:off x="5810283" y="1742477"/>
            <a:ext cx="1219800" cy="1142400"/>
          </a:xfrm>
          <a:prstGeom prst="wedgeEllipseCallout">
            <a:avLst>
              <a:gd fmla="val 37986" name="adj1"/>
              <a:gd fmla="val 54670" name="adj2"/>
            </a:avLst>
          </a:prstGeom>
          <a:solidFill>
            <a:srgbClr val="1EAEAE">
              <a:alpha val="49060"/>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3" name="Google Shape;1533;g2523351e7b7_42_121"/>
          <p:cNvSpPr/>
          <p:nvPr/>
        </p:nvSpPr>
        <p:spPr>
          <a:xfrm>
            <a:off x="5767800" y="1795777"/>
            <a:ext cx="1219800" cy="1142400"/>
          </a:xfrm>
          <a:prstGeom prst="wedgeEllipseCallout">
            <a:avLst>
              <a:gd fmla="val 37986" name="adj1"/>
              <a:gd fmla="val 5467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4" name="Google Shape;1534;g2523351e7b7_42_121"/>
          <p:cNvSpPr/>
          <p:nvPr/>
        </p:nvSpPr>
        <p:spPr>
          <a:xfrm rot="449626">
            <a:off x="6094117" y="2422279"/>
            <a:ext cx="2150770" cy="1899190"/>
          </a:xfrm>
          <a:prstGeom prst="wedgeEllipseCallout">
            <a:avLst>
              <a:gd fmla="val -34446" name="adj1"/>
              <a:gd fmla="val 5596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35" name="Google Shape;1535;g2523351e7b7_42_121"/>
          <p:cNvPicPr preferRelativeResize="0"/>
          <p:nvPr/>
        </p:nvPicPr>
        <p:blipFill rotWithShape="1">
          <a:blip r:embed="rId4">
            <a:alphaModFix/>
          </a:blip>
          <a:srcRect b="0" l="0" r="31082" t="0"/>
          <a:stretch/>
        </p:blipFill>
        <p:spPr>
          <a:xfrm rot="10800000">
            <a:off x="7112321" y="3448787"/>
            <a:ext cx="2031679" cy="128745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54"/>
          <p:cNvSpPr txBox="1"/>
          <p:nvPr/>
        </p:nvSpPr>
        <p:spPr>
          <a:xfrm>
            <a:off x="1525450" y="1601875"/>
            <a:ext cx="6111900" cy="2466600"/>
          </a:xfrm>
          <a:prstGeom prst="rect">
            <a:avLst/>
          </a:prstGeom>
          <a:noFill/>
          <a:ln>
            <a:noFill/>
          </a:ln>
        </p:spPr>
        <p:txBody>
          <a:bodyPr anchorCtr="0" anchor="t" bIns="91425" lIns="91425" spcFirstLastPara="1" rIns="91425" wrap="square" tIns="91425">
            <a:spAutoFit/>
          </a:bodyPr>
          <a:lstStyle/>
          <a:p>
            <a:pPr indent="0" lvl="0" marL="133350" marR="0" rtl="0" algn="l">
              <a:lnSpc>
                <a:spcPct val="115000"/>
              </a:lnSpc>
              <a:spcBef>
                <a:spcPts val="0"/>
              </a:spcBef>
              <a:spcAft>
                <a:spcPts val="0"/>
              </a:spcAft>
              <a:buNone/>
            </a:pPr>
            <a:r>
              <a:rPr b="1" i="0" lang="lv-LV" sz="1900" u="none" cap="none" strike="noStrike">
                <a:solidFill>
                  <a:srgbClr val="6689BA"/>
                </a:solidFill>
                <a:latin typeface="Raleway"/>
                <a:ea typeface="Raleway"/>
                <a:cs typeface="Raleway"/>
                <a:sym typeface="Raleway"/>
              </a:rPr>
              <a:t>As trainers, </a:t>
            </a:r>
            <a:r>
              <a:rPr b="0" i="0" lang="lv-LV" sz="1600" u="none" cap="none" strike="noStrike">
                <a:solidFill>
                  <a:srgbClr val="000000"/>
                </a:solidFill>
                <a:latin typeface="Raleway"/>
                <a:ea typeface="Raleway"/>
                <a:cs typeface="Raleway"/>
                <a:sym typeface="Raleway"/>
              </a:rPr>
              <a:t>you will guide the participants through various scenarios and engage them</a:t>
            </a:r>
            <a:r>
              <a:rPr lang="lv-LV" sz="1600">
                <a:latin typeface="Raleway"/>
                <a:ea typeface="Raleway"/>
                <a:cs typeface="Raleway"/>
                <a:sym typeface="Raleway"/>
              </a:rPr>
              <a:t> </a:t>
            </a:r>
            <a:r>
              <a:rPr b="0" i="0" lang="lv-LV" sz="1600" u="none" cap="none" strike="noStrike">
                <a:solidFill>
                  <a:srgbClr val="000000"/>
                </a:solidFill>
                <a:latin typeface="Raleway"/>
                <a:ea typeface="Raleway"/>
                <a:cs typeface="Raleway"/>
                <a:sym typeface="Raleway"/>
              </a:rPr>
              <a:t>in discussions based on the situation and strategy cards. </a:t>
            </a:r>
            <a:endParaRPr b="0" i="0" sz="1600" u="none" cap="none" strike="noStrike">
              <a:solidFill>
                <a:srgbClr val="000000"/>
              </a:solidFill>
              <a:latin typeface="Raleway"/>
              <a:ea typeface="Raleway"/>
              <a:cs typeface="Raleway"/>
              <a:sym typeface="Raleway"/>
            </a:endParaRPr>
          </a:p>
          <a:p>
            <a:pPr indent="0" lvl="0" marL="133350" marR="0" rtl="0" algn="l">
              <a:lnSpc>
                <a:spcPct val="115000"/>
              </a:lnSpc>
              <a:spcBef>
                <a:spcPts val="0"/>
              </a:spcBef>
              <a:spcAft>
                <a:spcPts val="0"/>
              </a:spcAft>
              <a:buNone/>
            </a:pPr>
            <a:r>
              <a:t/>
            </a:r>
            <a:endParaRPr sz="1600">
              <a:latin typeface="Raleway"/>
              <a:ea typeface="Raleway"/>
              <a:cs typeface="Raleway"/>
              <a:sym typeface="Raleway"/>
            </a:endParaRPr>
          </a:p>
          <a:p>
            <a:pPr indent="0" lvl="0" marL="133350" marR="0" rtl="0" algn="l">
              <a:lnSpc>
                <a:spcPct val="115000"/>
              </a:lnSpc>
              <a:spcBef>
                <a:spcPts val="0"/>
              </a:spcBef>
              <a:spcAft>
                <a:spcPts val="0"/>
              </a:spcAft>
              <a:buNone/>
            </a:pPr>
            <a:r>
              <a:rPr b="0" i="0" lang="lv-LV" sz="1600" u="none" cap="none" strike="noStrike">
                <a:solidFill>
                  <a:srgbClr val="000000"/>
                </a:solidFill>
                <a:latin typeface="Raleway"/>
                <a:ea typeface="Raleway"/>
                <a:cs typeface="Raleway"/>
                <a:sym typeface="Raleway"/>
              </a:rPr>
              <a:t>This process will enable participants to actively learn and reflect on the different facets of workplace violence, thereby facilitating a shared understanding and encouraging open dialogue on this critical issue.</a:t>
            </a:r>
            <a:endParaRPr b="0" i="0" sz="1600" u="none" cap="none" strike="noStrike">
              <a:solidFill>
                <a:srgbClr val="000000"/>
              </a:solidFill>
              <a:latin typeface="Raleway"/>
              <a:ea typeface="Raleway"/>
              <a:cs typeface="Raleway"/>
              <a:sym typeface="Raleway"/>
            </a:endParaRPr>
          </a:p>
        </p:txBody>
      </p:sp>
      <p:pic>
        <p:nvPicPr>
          <p:cNvPr id="283" name="Google Shape;283;p54"/>
          <p:cNvPicPr preferRelativeResize="0"/>
          <p:nvPr/>
        </p:nvPicPr>
        <p:blipFill rotWithShape="1">
          <a:blip r:embed="rId3">
            <a:alphaModFix/>
          </a:blip>
          <a:srcRect b="12899" l="0" r="0" t="0"/>
          <a:stretch/>
        </p:blipFill>
        <p:spPr>
          <a:xfrm>
            <a:off x="5694100" y="3900226"/>
            <a:ext cx="3449901" cy="1243274"/>
          </a:xfrm>
          <a:prstGeom prst="rect">
            <a:avLst/>
          </a:prstGeom>
          <a:noFill/>
          <a:ln>
            <a:noFill/>
          </a:ln>
        </p:spPr>
      </p:pic>
      <p:grpSp>
        <p:nvGrpSpPr>
          <p:cNvPr id="284" name="Google Shape;284;p54"/>
          <p:cNvGrpSpPr/>
          <p:nvPr/>
        </p:nvGrpSpPr>
        <p:grpSpPr>
          <a:xfrm>
            <a:off x="1295401" y="1708838"/>
            <a:ext cx="290375" cy="321600"/>
            <a:chOff x="534501" y="3018201"/>
            <a:chExt cx="290375" cy="321600"/>
          </a:xfrm>
        </p:grpSpPr>
        <p:sp>
          <p:nvSpPr>
            <p:cNvPr id="285" name="Google Shape;285;p54"/>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54"/>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287" name="Google Shape;287;p54"/>
          <p:cNvPicPr preferRelativeResize="0"/>
          <p:nvPr/>
        </p:nvPicPr>
        <p:blipFill rotWithShape="1">
          <a:blip r:embed="rId4">
            <a:alphaModFix/>
          </a:blip>
          <a:srcRect b="0" l="0" r="0" t="11948"/>
          <a:stretch/>
        </p:blipFill>
        <p:spPr>
          <a:xfrm>
            <a:off x="0" y="0"/>
            <a:ext cx="9144001" cy="1320151"/>
          </a:xfrm>
          <a:prstGeom prst="rect">
            <a:avLst/>
          </a:prstGeom>
          <a:noFill/>
          <a:ln>
            <a:noFill/>
          </a:ln>
        </p:spPr>
      </p:pic>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39" name="Shape 1539"/>
        <p:cNvGrpSpPr/>
        <p:nvPr/>
      </p:nvGrpSpPr>
      <p:grpSpPr>
        <a:xfrm>
          <a:off x="0" y="0"/>
          <a:ext cx="0" cy="0"/>
          <a:chOff x="0" y="0"/>
          <a:chExt cx="0" cy="0"/>
        </a:xfrm>
      </p:grpSpPr>
      <p:pic>
        <p:nvPicPr>
          <p:cNvPr id="1540" name="Google Shape;1540;g2523351e7b7_42_137"/>
          <p:cNvPicPr preferRelativeResize="0"/>
          <p:nvPr/>
        </p:nvPicPr>
        <p:blipFill rotWithShape="1">
          <a:blip r:embed="rId3">
            <a:alphaModFix/>
          </a:blip>
          <a:srcRect b="0" l="0" r="0" t="0"/>
          <a:stretch/>
        </p:blipFill>
        <p:spPr>
          <a:xfrm>
            <a:off x="0" y="0"/>
            <a:ext cx="9144001" cy="1432224"/>
          </a:xfrm>
          <a:prstGeom prst="rect">
            <a:avLst/>
          </a:prstGeom>
          <a:noFill/>
          <a:ln>
            <a:noFill/>
          </a:ln>
        </p:spPr>
      </p:pic>
      <p:sp>
        <p:nvSpPr>
          <p:cNvPr id="1541" name="Google Shape;1541;g2523351e7b7_42_137"/>
          <p:cNvSpPr txBox="1"/>
          <p:nvPr/>
        </p:nvSpPr>
        <p:spPr>
          <a:xfrm>
            <a:off x="865375" y="918125"/>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None/>
            </a:pPr>
            <a:r>
              <a:rPr b="1" lang="lv-LV" sz="2400">
                <a:solidFill>
                  <a:srgbClr val="FFFFFF"/>
                </a:solidFill>
                <a:latin typeface="Raleway"/>
                <a:ea typeface="Raleway"/>
                <a:cs typeface="Raleway"/>
                <a:sym typeface="Raleway"/>
              </a:rPr>
              <a:t>Conducting conversations in challenging situations</a:t>
            </a:r>
            <a:endParaRPr b="1" sz="2000">
              <a:solidFill>
                <a:srgbClr val="FFFFFF"/>
              </a:solidFill>
              <a:latin typeface="Raleway"/>
              <a:ea typeface="Raleway"/>
              <a:cs typeface="Raleway"/>
              <a:sym typeface="Raleway"/>
            </a:endParaRPr>
          </a:p>
          <a:p>
            <a:pPr indent="0" lvl="0" marL="0" marR="0" rtl="0" algn="l">
              <a:lnSpc>
                <a:spcPct val="85000"/>
              </a:lnSpc>
              <a:spcBef>
                <a:spcPts val="0"/>
              </a:spcBef>
              <a:spcAft>
                <a:spcPts val="0"/>
              </a:spcAft>
              <a:buNone/>
            </a:pPr>
            <a:r>
              <a:t/>
            </a:r>
            <a:endParaRPr b="1" sz="2500">
              <a:solidFill>
                <a:srgbClr val="FFFFFF"/>
              </a:solidFill>
              <a:latin typeface="Raleway"/>
              <a:ea typeface="Raleway"/>
              <a:cs typeface="Raleway"/>
              <a:sym typeface="Raleway"/>
            </a:endParaRPr>
          </a:p>
        </p:txBody>
      </p:sp>
      <p:sp>
        <p:nvSpPr>
          <p:cNvPr id="1542" name="Google Shape;1542;g2523351e7b7_42_137"/>
          <p:cNvSpPr txBox="1"/>
          <p:nvPr/>
        </p:nvSpPr>
        <p:spPr>
          <a:xfrm>
            <a:off x="742175" y="2294500"/>
            <a:ext cx="3863100" cy="1743300"/>
          </a:xfrm>
          <a:prstGeom prst="rect">
            <a:avLst/>
          </a:prstGeom>
          <a:noFill/>
          <a:ln>
            <a:noFill/>
          </a:ln>
        </p:spPr>
        <p:txBody>
          <a:bodyPr anchorCtr="0" anchor="t" bIns="91425" lIns="91425" spcFirstLastPara="1" rIns="91425" wrap="square" tIns="91425">
            <a:spAutoFit/>
          </a:bodyPr>
          <a:lstStyle/>
          <a:p>
            <a:pPr indent="0" lvl="0" marL="133350" rtl="0" algn="l">
              <a:lnSpc>
                <a:spcPct val="115000"/>
              </a:lnSpc>
              <a:spcBef>
                <a:spcPts val="0"/>
              </a:spcBef>
              <a:spcAft>
                <a:spcPts val="0"/>
              </a:spcAft>
              <a:buSzPts val="1500"/>
              <a:buNone/>
            </a:pPr>
            <a:r>
              <a:rPr lang="lv-LV" sz="1500">
                <a:solidFill>
                  <a:schemeClr val="dk1"/>
                </a:solidFill>
                <a:latin typeface="Raleway"/>
                <a:ea typeface="Raleway"/>
                <a:cs typeface="Raleway"/>
                <a:sym typeface="Raleway"/>
              </a:rPr>
              <a:t>Encourage the players to think critically about the specific factors that contribute to challenging conversations, and to consider </a:t>
            </a:r>
            <a:r>
              <a:rPr b="1" lang="lv-LV" sz="1500">
                <a:solidFill>
                  <a:schemeClr val="dk1"/>
                </a:solidFill>
                <a:latin typeface="Raleway"/>
                <a:ea typeface="Raleway"/>
                <a:cs typeface="Raleway"/>
                <a:sym typeface="Raleway"/>
              </a:rPr>
              <a:t>how they might apply different strategies to address these challenges in a constructive way.</a:t>
            </a:r>
            <a:endParaRPr b="1" sz="1500">
              <a:solidFill>
                <a:schemeClr val="dk1"/>
              </a:solidFill>
              <a:latin typeface="Raleway"/>
              <a:ea typeface="Raleway"/>
              <a:cs typeface="Raleway"/>
              <a:sym typeface="Raleway"/>
            </a:endParaRPr>
          </a:p>
        </p:txBody>
      </p:sp>
      <p:sp>
        <p:nvSpPr>
          <p:cNvPr id="1543" name="Google Shape;1543;g2523351e7b7_42_137"/>
          <p:cNvSpPr txBox="1"/>
          <p:nvPr/>
        </p:nvSpPr>
        <p:spPr>
          <a:xfrm>
            <a:off x="865375" y="1795775"/>
            <a:ext cx="3376200" cy="585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lv-LV" sz="2600">
                <a:solidFill>
                  <a:srgbClr val="6689BA"/>
                </a:solidFill>
                <a:latin typeface="Raleway"/>
                <a:ea typeface="Raleway"/>
                <a:cs typeface="Raleway"/>
                <a:sym typeface="Raleway"/>
              </a:rPr>
              <a:t>Playing and closure</a:t>
            </a:r>
            <a:endParaRPr b="1" sz="2600">
              <a:solidFill>
                <a:srgbClr val="6689BA"/>
              </a:solidFill>
              <a:latin typeface="Raleway"/>
              <a:ea typeface="Raleway"/>
              <a:cs typeface="Raleway"/>
              <a:sym typeface="Raleway"/>
            </a:endParaRPr>
          </a:p>
        </p:txBody>
      </p:sp>
      <p:sp>
        <p:nvSpPr>
          <p:cNvPr id="1544" name="Google Shape;1544;g2523351e7b7_42_137"/>
          <p:cNvSpPr txBox="1"/>
          <p:nvPr/>
        </p:nvSpPr>
        <p:spPr>
          <a:xfrm>
            <a:off x="589775" y="581225"/>
            <a:ext cx="3000000" cy="4893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2000"/>
              </a:spcBef>
              <a:spcAft>
                <a:spcPts val="0"/>
              </a:spcAft>
              <a:buNone/>
            </a:pPr>
            <a:r>
              <a:rPr b="1" lang="lv-LV" sz="2200">
                <a:solidFill>
                  <a:srgbClr val="2B3E85"/>
                </a:solidFill>
                <a:latin typeface="Raleway"/>
                <a:ea typeface="Raleway"/>
                <a:cs typeface="Raleway"/>
                <a:sym typeface="Raleway"/>
              </a:rPr>
              <a:t>6. </a:t>
            </a:r>
            <a:r>
              <a:rPr b="1" lang="lv-LV" sz="1900">
                <a:solidFill>
                  <a:srgbClr val="2B3E85"/>
                </a:solidFill>
                <a:latin typeface="Raleway"/>
                <a:ea typeface="Raleway"/>
                <a:cs typeface="Raleway"/>
                <a:sym typeface="Raleway"/>
              </a:rPr>
              <a:t>Module</a:t>
            </a:r>
            <a:endParaRPr/>
          </a:p>
        </p:txBody>
      </p:sp>
      <p:grpSp>
        <p:nvGrpSpPr>
          <p:cNvPr id="1545" name="Google Shape;1545;g2523351e7b7_42_137"/>
          <p:cNvGrpSpPr/>
          <p:nvPr/>
        </p:nvGrpSpPr>
        <p:grpSpPr>
          <a:xfrm>
            <a:off x="575001" y="2380776"/>
            <a:ext cx="290375" cy="321600"/>
            <a:chOff x="534501" y="3018201"/>
            <a:chExt cx="290375" cy="321600"/>
          </a:xfrm>
        </p:grpSpPr>
        <p:sp>
          <p:nvSpPr>
            <p:cNvPr id="1546" name="Google Shape;1546;g2523351e7b7_42_137"/>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7" name="Google Shape;1547;g2523351e7b7_42_137"/>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48" name="Google Shape;1548;g2523351e7b7_42_137"/>
          <p:cNvSpPr/>
          <p:nvPr/>
        </p:nvSpPr>
        <p:spPr>
          <a:xfrm>
            <a:off x="5951169" y="2359102"/>
            <a:ext cx="2302800" cy="1990200"/>
          </a:xfrm>
          <a:prstGeom prst="wedgeEllipseCallout">
            <a:avLst>
              <a:gd fmla="val -34446" name="adj1"/>
              <a:gd fmla="val 55960" name="adj2"/>
            </a:avLst>
          </a:prstGeom>
          <a:solidFill>
            <a:srgbClr val="6689BA">
              <a:alpha val="471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9" name="Google Shape;1549;g2523351e7b7_42_137"/>
          <p:cNvSpPr/>
          <p:nvPr/>
        </p:nvSpPr>
        <p:spPr>
          <a:xfrm>
            <a:off x="5439899" y="1854201"/>
            <a:ext cx="1162800" cy="1008000"/>
          </a:xfrm>
          <a:prstGeom prst="wedgeEllipseCallout">
            <a:avLst>
              <a:gd fmla="val 37986" name="adj1"/>
              <a:gd fmla="val 54670" name="adj2"/>
            </a:avLst>
          </a:prstGeom>
          <a:solidFill>
            <a:srgbClr val="6689BA">
              <a:alpha val="257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0" name="Google Shape;1550;g2523351e7b7_42_137"/>
          <p:cNvSpPr/>
          <p:nvPr/>
        </p:nvSpPr>
        <p:spPr>
          <a:xfrm>
            <a:off x="5399401" y="1901228"/>
            <a:ext cx="1162800" cy="1008000"/>
          </a:xfrm>
          <a:prstGeom prst="wedgeEllipseCallout">
            <a:avLst>
              <a:gd fmla="val 37986" name="adj1"/>
              <a:gd fmla="val 5467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1" name="Google Shape;1551;g2523351e7b7_42_137"/>
          <p:cNvSpPr/>
          <p:nvPr/>
        </p:nvSpPr>
        <p:spPr>
          <a:xfrm rot="449596">
            <a:off x="5950247" y="2313107"/>
            <a:ext cx="2252133" cy="1988907"/>
          </a:xfrm>
          <a:prstGeom prst="wedgeEllipseCallout">
            <a:avLst>
              <a:gd fmla="val -34446" name="adj1"/>
              <a:gd fmla="val 5596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52" name="Google Shape;1552;g2523351e7b7_42_137"/>
          <p:cNvPicPr preferRelativeResize="0"/>
          <p:nvPr/>
        </p:nvPicPr>
        <p:blipFill rotWithShape="1">
          <a:blip r:embed="rId4">
            <a:alphaModFix/>
          </a:blip>
          <a:srcRect b="0" l="0" r="31082" t="0"/>
          <a:stretch/>
        </p:blipFill>
        <p:spPr>
          <a:xfrm rot="10800000">
            <a:off x="7016480" y="3388057"/>
            <a:ext cx="2127520" cy="1348194"/>
          </a:xfrm>
          <a:prstGeom prst="rect">
            <a:avLst/>
          </a:prstGeom>
          <a:noFill/>
          <a:ln>
            <a:noFill/>
          </a:ln>
        </p:spPr>
      </p:pic>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56" name="Shape 1556"/>
        <p:cNvGrpSpPr/>
        <p:nvPr/>
      </p:nvGrpSpPr>
      <p:grpSpPr>
        <a:xfrm>
          <a:off x="0" y="0"/>
          <a:ext cx="0" cy="0"/>
          <a:chOff x="0" y="0"/>
          <a:chExt cx="0" cy="0"/>
        </a:xfrm>
      </p:grpSpPr>
      <p:pic>
        <p:nvPicPr>
          <p:cNvPr id="1557" name="Google Shape;1557;g2523351e7b7_42_153"/>
          <p:cNvPicPr preferRelativeResize="0"/>
          <p:nvPr/>
        </p:nvPicPr>
        <p:blipFill rotWithShape="1">
          <a:blip r:embed="rId3">
            <a:alphaModFix/>
          </a:blip>
          <a:srcRect b="0" l="0" r="0" t="0"/>
          <a:stretch/>
        </p:blipFill>
        <p:spPr>
          <a:xfrm>
            <a:off x="0" y="-3850"/>
            <a:ext cx="9144001" cy="1055075"/>
          </a:xfrm>
          <a:prstGeom prst="rect">
            <a:avLst/>
          </a:prstGeom>
          <a:noFill/>
          <a:ln>
            <a:noFill/>
          </a:ln>
        </p:spPr>
      </p:pic>
      <p:sp>
        <p:nvSpPr>
          <p:cNvPr id="1558" name="Google Shape;1558;g2523351e7b7_42_153"/>
          <p:cNvSpPr txBox="1"/>
          <p:nvPr/>
        </p:nvSpPr>
        <p:spPr>
          <a:xfrm>
            <a:off x="865375" y="460925"/>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None/>
            </a:pPr>
            <a:r>
              <a:rPr b="1" lang="lv-LV" sz="2400">
                <a:solidFill>
                  <a:srgbClr val="FFFFFF"/>
                </a:solidFill>
                <a:latin typeface="Raleway"/>
                <a:ea typeface="Raleway"/>
                <a:cs typeface="Raleway"/>
                <a:sym typeface="Raleway"/>
              </a:rPr>
              <a:t>Conducting conversations in challenging situations</a:t>
            </a:r>
            <a:endParaRPr b="1" sz="2000">
              <a:solidFill>
                <a:srgbClr val="FFFFFF"/>
              </a:solidFill>
              <a:latin typeface="Raleway"/>
              <a:ea typeface="Raleway"/>
              <a:cs typeface="Raleway"/>
              <a:sym typeface="Raleway"/>
            </a:endParaRPr>
          </a:p>
          <a:p>
            <a:pPr indent="0" lvl="0" marL="0" marR="0" rtl="0" algn="l">
              <a:lnSpc>
                <a:spcPct val="85000"/>
              </a:lnSpc>
              <a:spcBef>
                <a:spcPts val="0"/>
              </a:spcBef>
              <a:spcAft>
                <a:spcPts val="0"/>
              </a:spcAft>
              <a:buNone/>
            </a:pPr>
            <a:r>
              <a:t/>
            </a:r>
            <a:endParaRPr b="1" sz="2500">
              <a:solidFill>
                <a:srgbClr val="FFFFFF"/>
              </a:solidFill>
              <a:latin typeface="Raleway"/>
              <a:ea typeface="Raleway"/>
              <a:cs typeface="Raleway"/>
              <a:sym typeface="Raleway"/>
            </a:endParaRPr>
          </a:p>
        </p:txBody>
      </p:sp>
      <p:sp>
        <p:nvSpPr>
          <p:cNvPr id="1559" name="Google Shape;1559;g2523351e7b7_42_153"/>
          <p:cNvSpPr txBox="1"/>
          <p:nvPr/>
        </p:nvSpPr>
        <p:spPr>
          <a:xfrm>
            <a:off x="742175" y="1706675"/>
            <a:ext cx="6024000" cy="3070800"/>
          </a:xfrm>
          <a:prstGeom prst="rect">
            <a:avLst/>
          </a:prstGeom>
          <a:noFill/>
          <a:ln>
            <a:noFill/>
          </a:ln>
        </p:spPr>
        <p:txBody>
          <a:bodyPr anchorCtr="0" anchor="t" bIns="91425" lIns="91425" spcFirstLastPara="1" rIns="91425" wrap="square" tIns="91425">
            <a:spAutoFit/>
          </a:bodyPr>
          <a:lstStyle/>
          <a:p>
            <a:pPr indent="0" lvl="0" marL="133350" rtl="0" algn="l">
              <a:lnSpc>
                <a:spcPct val="115000"/>
              </a:lnSpc>
              <a:spcBef>
                <a:spcPts val="0"/>
              </a:spcBef>
              <a:spcAft>
                <a:spcPts val="0"/>
              </a:spcAft>
              <a:buSzPts val="1500"/>
              <a:buNone/>
            </a:pPr>
            <a:r>
              <a:rPr lang="lv-LV" sz="1500">
                <a:solidFill>
                  <a:schemeClr val="dk1"/>
                </a:solidFill>
                <a:latin typeface="Raleway"/>
                <a:ea typeface="Raleway"/>
                <a:cs typeface="Raleway"/>
                <a:sym typeface="Raleway"/>
              </a:rPr>
              <a:t>By incorporating movement around the training room </a:t>
            </a:r>
            <a:br>
              <a:rPr lang="lv-LV" sz="1500">
                <a:solidFill>
                  <a:schemeClr val="dk1"/>
                </a:solidFill>
                <a:latin typeface="Raleway"/>
                <a:ea typeface="Raleway"/>
                <a:cs typeface="Raleway"/>
                <a:sym typeface="Raleway"/>
              </a:rPr>
            </a:br>
            <a:r>
              <a:rPr lang="lv-LV" sz="1500">
                <a:solidFill>
                  <a:schemeClr val="dk1"/>
                </a:solidFill>
                <a:latin typeface="Raleway"/>
                <a:ea typeface="Raleway"/>
                <a:cs typeface="Raleway"/>
                <a:sym typeface="Raleway"/>
              </a:rPr>
              <a:t>and encouraging players to interact with each other </a:t>
            </a:r>
            <a:br>
              <a:rPr lang="lv-LV" sz="1500">
                <a:solidFill>
                  <a:schemeClr val="dk1"/>
                </a:solidFill>
                <a:latin typeface="Raleway"/>
                <a:ea typeface="Raleway"/>
                <a:cs typeface="Raleway"/>
                <a:sym typeface="Raleway"/>
              </a:rPr>
            </a:br>
            <a:r>
              <a:rPr lang="lv-LV" sz="1500">
                <a:solidFill>
                  <a:schemeClr val="dk1"/>
                </a:solidFill>
                <a:latin typeface="Raleway"/>
                <a:ea typeface="Raleway"/>
                <a:cs typeface="Raleway"/>
                <a:sym typeface="Raleway"/>
              </a:rPr>
              <a:t>in small groups, you can create a dynamic and engaging learning experience that encourages active participation </a:t>
            </a:r>
            <a:br>
              <a:rPr lang="lv-LV" sz="1500">
                <a:solidFill>
                  <a:schemeClr val="dk1"/>
                </a:solidFill>
                <a:latin typeface="Raleway"/>
                <a:ea typeface="Raleway"/>
                <a:cs typeface="Raleway"/>
                <a:sym typeface="Raleway"/>
              </a:rPr>
            </a:br>
            <a:r>
              <a:rPr lang="lv-LV" sz="1500">
                <a:solidFill>
                  <a:schemeClr val="dk1"/>
                </a:solidFill>
                <a:latin typeface="Raleway"/>
                <a:ea typeface="Raleway"/>
                <a:cs typeface="Raleway"/>
                <a:sym typeface="Raleway"/>
              </a:rPr>
              <a:t>and collaboration. </a:t>
            </a:r>
            <a:endParaRPr sz="1500">
              <a:solidFill>
                <a:schemeClr val="dk1"/>
              </a:solidFill>
              <a:latin typeface="Raleway"/>
              <a:ea typeface="Raleway"/>
              <a:cs typeface="Raleway"/>
              <a:sym typeface="Raleway"/>
            </a:endParaRPr>
          </a:p>
          <a:p>
            <a:pPr indent="0" lvl="0" marL="133350" rtl="0" algn="l">
              <a:lnSpc>
                <a:spcPct val="115000"/>
              </a:lnSpc>
              <a:spcBef>
                <a:spcPts val="0"/>
              </a:spcBef>
              <a:spcAft>
                <a:spcPts val="0"/>
              </a:spcAft>
              <a:buSzPts val="1500"/>
              <a:buNone/>
            </a:pPr>
            <a:r>
              <a:t/>
            </a:r>
            <a:endParaRPr sz="1500">
              <a:solidFill>
                <a:schemeClr val="dk1"/>
              </a:solidFill>
              <a:latin typeface="Raleway"/>
              <a:ea typeface="Raleway"/>
              <a:cs typeface="Raleway"/>
              <a:sym typeface="Raleway"/>
            </a:endParaRPr>
          </a:p>
          <a:p>
            <a:pPr indent="0" lvl="0" marL="133350" rtl="0" algn="l">
              <a:lnSpc>
                <a:spcPct val="115000"/>
              </a:lnSpc>
              <a:spcBef>
                <a:spcPts val="0"/>
              </a:spcBef>
              <a:spcAft>
                <a:spcPts val="0"/>
              </a:spcAft>
              <a:buSzPts val="1500"/>
              <a:buNone/>
            </a:pPr>
            <a:r>
              <a:rPr lang="lv-LV" sz="1500">
                <a:solidFill>
                  <a:schemeClr val="dk1"/>
                </a:solidFill>
                <a:latin typeface="Raleway"/>
                <a:ea typeface="Raleway"/>
                <a:cs typeface="Raleway"/>
                <a:sym typeface="Raleway"/>
              </a:rPr>
              <a:t>Additionally, by sharing both positive and negative examples </a:t>
            </a:r>
            <a:br>
              <a:rPr lang="lv-LV" sz="1500">
                <a:solidFill>
                  <a:schemeClr val="dk1"/>
                </a:solidFill>
                <a:latin typeface="Raleway"/>
                <a:ea typeface="Raleway"/>
                <a:cs typeface="Raleway"/>
                <a:sym typeface="Raleway"/>
              </a:rPr>
            </a:br>
            <a:r>
              <a:rPr lang="lv-LV" sz="1500">
                <a:solidFill>
                  <a:schemeClr val="dk1"/>
                </a:solidFill>
                <a:latin typeface="Raleway"/>
                <a:ea typeface="Raleway"/>
                <a:cs typeface="Raleway"/>
                <a:sym typeface="Raleway"/>
              </a:rPr>
              <a:t>of conducting conversations in challenging situations, you can </a:t>
            </a:r>
            <a:br>
              <a:rPr lang="lv-LV" sz="1500">
                <a:solidFill>
                  <a:schemeClr val="dk1"/>
                </a:solidFill>
                <a:latin typeface="Raleway"/>
                <a:ea typeface="Raleway"/>
                <a:cs typeface="Raleway"/>
                <a:sym typeface="Raleway"/>
              </a:rPr>
            </a:br>
            <a:r>
              <a:rPr b="1" lang="lv-LV" sz="1500">
                <a:solidFill>
                  <a:schemeClr val="dk1"/>
                </a:solidFill>
                <a:latin typeface="Raleway"/>
                <a:ea typeface="Raleway"/>
                <a:cs typeface="Raleway"/>
                <a:sym typeface="Raleway"/>
              </a:rPr>
              <a:t>help players develop a more nuanced understanding of effective communication strategies and build their confidence in handling difficult conversations in the workplace.</a:t>
            </a:r>
            <a:endParaRPr b="1" sz="1500">
              <a:solidFill>
                <a:schemeClr val="dk1"/>
              </a:solidFill>
              <a:latin typeface="Raleway"/>
              <a:ea typeface="Raleway"/>
              <a:cs typeface="Raleway"/>
              <a:sym typeface="Raleway"/>
            </a:endParaRPr>
          </a:p>
        </p:txBody>
      </p:sp>
      <p:sp>
        <p:nvSpPr>
          <p:cNvPr id="1560" name="Google Shape;1560;g2523351e7b7_42_153"/>
          <p:cNvSpPr txBox="1"/>
          <p:nvPr/>
        </p:nvSpPr>
        <p:spPr>
          <a:xfrm>
            <a:off x="865375" y="1207938"/>
            <a:ext cx="3376200" cy="585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lv-LV" sz="2600">
                <a:solidFill>
                  <a:srgbClr val="6689BA"/>
                </a:solidFill>
                <a:latin typeface="Raleway"/>
                <a:ea typeface="Raleway"/>
                <a:cs typeface="Raleway"/>
                <a:sym typeface="Raleway"/>
              </a:rPr>
              <a:t>Playing and closure</a:t>
            </a:r>
            <a:endParaRPr b="1" sz="2600">
              <a:solidFill>
                <a:srgbClr val="6689BA"/>
              </a:solidFill>
              <a:latin typeface="Raleway"/>
              <a:ea typeface="Raleway"/>
              <a:cs typeface="Raleway"/>
              <a:sym typeface="Raleway"/>
            </a:endParaRPr>
          </a:p>
        </p:txBody>
      </p:sp>
      <p:sp>
        <p:nvSpPr>
          <p:cNvPr id="1561" name="Google Shape;1561;g2523351e7b7_42_153"/>
          <p:cNvSpPr txBox="1"/>
          <p:nvPr/>
        </p:nvSpPr>
        <p:spPr>
          <a:xfrm>
            <a:off x="589775" y="124025"/>
            <a:ext cx="3000000" cy="4893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2000"/>
              </a:spcBef>
              <a:spcAft>
                <a:spcPts val="0"/>
              </a:spcAft>
              <a:buNone/>
            </a:pPr>
            <a:r>
              <a:rPr b="1" lang="lv-LV" sz="2200">
                <a:solidFill>
                  <a:srgbClr val="2B3E85"/>
                </a:solidFill>
                <a:latin typeface="Raleway"/>
                <a:ea typeface="Raleway"/>
                <a:cs typeface="Raleway"/>
                <a:sym typeface="Raleway"/>
              </a:rPr>
              <a:t>6. </a:t>
            </a:r>
            <a:r>
              <a:rPr b="1" lang="lv-LV" sz="1900">
                <a:solidFill>
                  <a:srgbClr val="2B3E85"/>
                </a:solidFill>
                <a:latin typeface="Raleway"/>
                <a:ea typeface="Raleway"/>
                <a:cs typeface="Raleway"/>
                <a:sym typeface="Raleway"/>
              </a:rPr>
              <a:t>Module</a:t>
            </a:r>
            <a:endParaRPr/>
          </a:p>
        </p:txBody>
      </p:sp>
      <p:grpSp>
        <p:nvGrpSpPr>
          <p:cNvPr id="1562" name="Google Shape;1562;g2523351e7b7_42_153"/>
          <p:cNvGrpSpPr/>
          <p:nvPr/>
        </p:nvGrpSpPr>
        <p:grpSpPr>
          <a:xfrm>
            <a:off x="575001" y="3445313"/>
            <a:ext cx="290375" cy="321600"/>
            <a:chOff x="534501" y="3018201"/>
            <a:chExt cx="290375" cy="321600"/>
          </a:xfrm>
        </p:grpSpPr>
        <p:sp>
          <p:nvSpPr>
            <p:cNvPr id="1563" name="Google Shape;1563;g2523351e7b7_42_153"/>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4" name="Google Shape;1564;g2523351e7b7_42_153"/>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65" name="Google Shape;1565;g2523351e7b7_42_153"/>
          <p:cNvSpPr/>
          <p:nvPr/>
        </p:nvSpPr>
        <p:spPr>
          <a:xfrm>
            <a:off x="6956647" y="2013154"/>
            <a:ext cx="1658700" cy="1433700"/>
          </a:xfrm>
          <a:prstGeom prst="wedgeEllipseCallout">
            <a:avLst>
              <a:gd fmla="val -34446" name="adj1"/>
              <a:gd fmla="val 55960" name="adj2"/>
            </a:avLst>
          </a:prstGeom>
          <a:solidFill>
            <a:srgbClr val="1EAEAE">
              <a:alpha val="17610"/>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6" name="Google Shape;1566;g2523351e7b7_42_153"/>
          <p:cNvSpPr/>
          <p:nvPr/>
        </p:nvSpPr>
        <p:spPr>
          <a:xfrm>
            <a:off x="6328897" y="1629923"/>
            <a:ext cx="920100" cy="861900"/>
          </a:xfrm>
          <a:prstGeom prst="wedgeEllipseCallout">
            <a:avLst>
              <a:gd fmla="val 37986" name="adj1"/>
              <a:gd fmla="val 54670" name="adj2"/>
            </a:avLst>
          </a:prstGeom>
          <a:solidFill>
            <a:srgbClr val="1EAEAE">
              <a:alpha val="49060"/>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7" name="Google Shape;1567;g2523351e7b7_42_153"/>
          <p:cNvSpPr/>
          <p:nvPr/>
        </p:nvSpPr>
        <p:spPr>
          <a:xfrm>
            <a:off x="6296850" y="1670130"/>
            <a:ext cx="920100" cy="861900"/>
          </a:xfrm>
          <a:prstGeom prst="wedgeEllipseCallout">
            <a:avLst>
              <a:gd fmla="val 37986" name="adj1"/>
              <a:gd fmla="val 5467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8" name="Google Shape;1568;g2523351e7b7_42_153"/>
          <p:cNvSpPr/>
          <p:nvPr/>
        </p:nvSpPr>
        <p:spPr>
          <a:xfrm rot="449420">
            <a:off x="6955946" y="1979981"/>
            <a:ext cx="1622445" cy="1432783"/>
          </a:xfrm>
          <a:prstGeom prst="wedgeEllipseCallout">
            <a:avLst>
              <a:gd fmla="val -34446" name="adj1"/>
              <a:gd fmla="val 5596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69" name="Google Shape;1569;g2523351e7b7_42_153"/>
          <p:cNvPicPr preferRelativeResize="0"/>
          <p:nvPr/>
        </p:nvPicPr>
        <p:blipFill rotWithShape="1">
          <a:blip r:embed="rId4">
            <a:alphaModFix/>
          </a:blip>
          <a:srcRect b="0" l="0" r="1263" t="0"/>
          <a:stretch/>
        </p:blipFill>
        <p:spPr>
          <a:xfrm rot="-5400000">
            <a:off x="6975738" y="3108713"/>
            <a:ext cx="2752149" cy="1217325"/>
          </a:xfrm>
          <a:prstGeom prst="rect">
            <a:avLst/>
          </a:prstGeom>
          <a:noFill/>
          <a:ln>
            <a:noFill/>
          </a:ln>
        </p:spPr>
      </p:pic>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73" name="Shape 1573"/>
        <p:cNvGrpSpPr/>
        <p:nvPr/>
      </p:nvGrpSpPr>
      <p:grpSpPr>
        <a:xfrm>
          <a:off x="0" y="0"/>
          <a:ext cx="0" cy="0"/>
          <a:chOff x="0" y="0"/>
          <a:chExt cx="0" cy="0"/>
        </a:xfrm>
      </p:grpSpPr>
      <p:pic>
        <p:nvPicPr>
          <p:cNvPr id="1574" name="Google Shape;1574;g2523351e7b7_42_169"/>
          <p:cNvPicPr preferRelativeResize="0"/>
          <p:nvPr/>
        </p:nvPicPr>
        <p:blipFill rotWithShape="1">
          <a:blip r:embed="rId3">
            <a:alphaModFix/>
          </a:blip>
          <a:srcRect b="0" l="0" r="0" t="0"/>
          <a:stretch/>
        </p:blipFill>
        <p:spPr>
          <a:xfrm>
            <a:off x="0" y="-3850"/>
            <a:ext cx="9144001" cy="1205250"/>
          </a:xfrm>
          <a:prstGeom prst="rect">
            <a:avLst/>
          </a:prstGeom>
          <a:noFill/>
          <a:ln>
            <a:noFill/>
          </a:ln>
        </p:spPr>
      </p:pic>
      <p:sp>
        <p:nvSpPr>
          <p:cNvPr id="1575" name="Google Shape;1575;g2523351e7b7_42_169"/>
          <p:cNvSpPr txBox="1"/>
          <p:nvPr/>
        </p:nvSpPr>
        <p:spPr>
          <a:xfrm>
            <a:off x="712975" y="689525"/>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None/>
            </a:pPr>
            <a:r>
              <a:rPr b="1" lang="lv-LV" sz="2400">
                <a:solidFill>
                  <a:srgbClr val="FFFFFF"/>
                </a:solidFill>
                <a:latin typeface="Raleway"/>
                <a:ea typeface="Raleway"/>
                <a:cs typeface="Raleway"/>
                <a:sym typeface="Raleway"/>
              </a:rPr>
              <a:t>Conducting conversations in challenging situations</a:t>
            </a:r>
            <a:endParaRPr b="1" sz="2000">
              <a:solidFill>
                <a:srgbClr val="FFFFFF"/>
              </a:solidFill>
              <a:latin typeface="Raleway"/>
              <a:ea typeface="Raleway"/>
              <a:cs typeface="Raleway"/>
              <a:sym typeface="Raleway"/>
            </a:endParaRPr>
          </a:p>
          <a:p>
            <a:pPr indent="0" lvl="0" marL="0" marR="0" rtl="0" algn="l">
              <a:lnSpc>
                <a:spcPct val="85000"/>
              </a:lnSpc>
              <a:spcBef>
                <a:spcPts val="0"/>
              </a:spcBef>
              <a:spcAft>
                <a:spcPts val="0"/>
              </a:spcAft>
              <a:buNone/>
            </a:pPr>
            <a:r>
              <a:t/>
            </a:r>
            <a:endParaRPr b="1" sz="2500">
              <a:solidFill>
                <a:srgbClr val="FFFFFF"/>
              </a:solidFill>
              <a:latin typeface="Raleway"/>
              <a:ea typeface="Raleway"/>
              <a:cs typeface="Raleway"/>
              <a:sym typeface="Raleway"/>
            </a:endParaRPr>
          </a:p>
        </p:txBody>
      </p:sp>
      <p:sp>
        <p:nvSpPr>
          <p:cNvPr id="1576" name="Google Shape;1576;g2523351e7b7_42_169"/>
          <p:cNvSpPr txBox="1"/>
          <p:nvPr/>
        </p:nvSpPr>
        <p:spPr>
          <a:xfrm>
            <a:off x="437375" y="352625"/>
            <a:ext cx="3000000" cy="4893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2000"/>
              </a:spcBef>
              <a:spcAft>
                <a:spcPts val="0"/>
              </a:spcAft>
              <a:buNone/>
            </a:pPr>
            <a:r>
              <a:rPr b="1" lang="lv-LV" sz="2200">
                <a:solidFill>
                  <a:srgbClr val="2B3E85"/>
                </a:solidFill>
                <a:latin typeface="Raleway"/>
                <a:ea typeface="Raleway"/>
                <a:cs typeface="Raleway"/>
                <a:sym typeface="Raleway"/>
              </a:rPr>
              <a:t>6. </a:t>
            </a:r>
            <a:r>
              <a:rPr b="1" lang="lv-LV" sz="1900">
                <a:solidFill>
                  <a:srgbClr val="2B3E85"/>
                </a:solidFill>
                <a:latin typeface="Raleway"/>
                <a:ea typeface="Raleway"/>
                <a:cs typeface="Raleway"/>
                <a:sym typeface="Raleway"/>
              </a:rPr>
              <a:t>Module</a:t>
            </a:r>
            <a:endParaRPr/>
          </a:p>
        </p:txBody>
      </p:sp>
      <p:pic>
        <p:nvPicPr>
          <p:cNvPr id="1577" name="Google Shape;1577;g2523351e7b7_42_169"/>
          <p:cNvPicPr preferRelativeResize="0"/>
          <p:nvPr/>
        </p:nvPicPr>
        <p:blipFill rotWithShape="1">
          <a:blip r:embed="rId4">
            <a:alphaModFix/>
          </a:blip>
          <a:srcRect b="0" l="16443" r="0" t="34106"/>
          <a:stretch/>
        </p:blipFill>
        <p:spPr>
          <a:xfrm>
            <a:off x="7148862" y="72350"/>
            <a:ext cx="1995138" cy="651001"/>
          </a:xfrm>
          <a:prstGeom prst="rect">
            <a:avLst/>
          </a:prstGeom>
          <a:noFill/>
          <a:ln>
            <a:noFill/>
          </a:ln>
        </p:spPr>
      </p:pic>
      <p:sp>
        <p:nvSpPr>
          <p:cNvPr id="1578" name="Google Shape;1578;g2523351e7b7_42_169"/>
          <p:cNvSpPr txBox="1"/>
          <p:nvPr/>
        </p:nvSpPr>
        <p:spPr>
          <a:xfrm>
            <a:off x="670350" y="1379575"/>
            <a:ext cx="3802800" cy="538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lv-LV" sz="2300">
                <a:solidFill>
                  <a:srgbClr val="6689BA"/>
                </a:solidFill>
                <a:latin typeface="Raleway"/>
                <a:ea typeface="Raleway"/>
                <a:cs typeface="Raleway"/>
                <a:sym typeface="Raleway"/>
              </a:rPr>
              <a:t>Questions after the game</a:t>
            </a:r>
            <a:endParaRPr b="1" sz="2300">
              <a:solidFill>
                <a:srgbClr val="6689BA"/>
              </a:solidFill>
            </a:endParaRPr>
          </a:p>
        </p:txBody>
      </p:sp>
      <p:grpSp>
        <p:nvGrpSpPr>
          <p:cNvPr id="1579" name="Google Shape;1579;g2523351e7b7_42_169"/>
          <p:cNvGrpSpPr/>
          <p:nvPr/>
        </p:nvGrpSpPr>
        <p:grpSpPr>
          <a:xfrm>
            <a:off x="231575" y="1828250"/>
            <a:ext cx="8690500" cy="2909100"/>
            <a:chOff x="231575" y="1828250"/>
            <a:chExt cx="8690500" cy="2909100"/>
          </a:xfrm>
        </p:grpSpPr>
        <p:sp>
          <p:nvSpPr>
            <p:cNvPr id="1580" name="Google Shape;1580;g2523351e7b7_42_169"/>
            <p:cNvSpPr txBox="1"/>
            <p:nvPr/>
          </p:nvSpPr>
          <p:spPr>
            <a:xfrm>
              <a:off x="231575" y="1828250"/>
              <a:ext cx="4241700" cy="2909100"/>
            </a:xfrm>
            <a:prstGeom prst="rect">
              <a:avLst/>
            </a:prstGeom>
            <a:noFill/>
            <a:ln>
              <a:noFill/>
            </a:ln>
          </p:spPr>
          <p:txBody>
            <a:bodyPr anchorCtr="0" anchor="t" bIns="91425" lIns="91425" spcFirstLastPara="1" rIns="91425" wrap="square" tIns="91425">
              <a:spAutoFit/>
            </a:bodyPr>
            <a:lstStyle/>
            <a:p>
              <a:pPr indent="-323850" lvl="0" marL="457200" rtl="0" algn="l">
                <a:lnSpc>
                  <a:spcPct val="90000"/>
                </a:lnSpc>
                <a:spcBef>
                  <a:spcPts val="900"/>
                </a:spcBef>
                <a:spcAft>
                  <a:spcPts val="0"/>
                </a:spcAft>
                <a:buClr>
                  <a:srgbClr val="6689BA"/>
                </a:buClr>
                <a:buSzPts val="1500"/>
                <a:buFont typeface="Raleway"/>
                <a:buAutoNum type="arabicPeriod"/>
              </a:pPr>
              <a:r>
                <a:rPr lang="lv-LV" sz="1500">
                  <a:solidFill>
                    <a:schemeClr val="dk1"/>
                  </a:solidFill>
                  <a:latin typeface="Raleway"/>
                  <a:ea typeface="Raleway"/>
                  <a:cs typeface="Raleway"/>
                  <a:sym typeface="Raleway"/>
                </a:rPr>
                <a:t>How has your understanding of effective and ineffective conversation strategies </a:t>
              </a:r>
              <a:br>
                <a:rPr lang="lv-LV" sz="1500">
                  <a:solidFill>
                    <a:schemeClr val="dk1"/>
                  </a:solidFill>
                  <a:latin typeface="Raleway"/>
                  <a:ea typeface="Raleway"/>
                  <a:cs typeface="Raleway"/>
                  <a:sym typeface="Raleway"/>
                </a:rPr>
              </a:br>
              <a:r>
                <a:rPr lang="lv-LV" sz="1500">
                  <a:solidFill>
                    <a:schemeClr val="dk1"/>
                  </a:solidFill>
                  <a:latin typeface="Raleway"/>
                  <a:ea typeface="Raleway"/>
                  <a:cs typeface="Raleway"/>
                  <a:sym typeface="Raleway"/>
                </a:rPr>
                <a:t>in challenging situations changed after playing the game?</a:t>
              </a:r>
              <a:endParaRPr sz="1500">
                <a:solidFill>
                  <a:schemeClr val="dk1"/>
                </a:solidFill>
                <a:latin typeface="Raleway"/>
                <a:ea typeface="Raleway"/>
                <a:cs typeface="Raleway"/>
                <a:sym typeface="Raleway"/>
              </a:endParaRPr>
            </a:p>
            <a:p>
              <a:pPr indent="-323850" lvl="0" marL="457200" rtl="0" algn="l">
                <a:lnSpc>
                  <a:spcPct val="90000"/>
                </a:lnSpc>
                <a:spcBef>
                  <a:spcPts val="900"/>
                </a:spcBef>
                <a:spcAft>
                  <a:spcPts val="0"/>
                </a:spcAft>
                <a:buClr>
                  <a:srgbClr val="6689BA"/>
                </a:buClr>
                <a:buSzPts val="1500"/>
                <a:buFont typeface="Raleway"/>
                <a:buAutoNum type="arabicPeriod"/>
              </a:pPr>
              <a:r>
                <a:rPr lang="lv-LV" sz="1500">
                  <a:solidFill>
                    <a:schemeClr val="dk1"/>
                  </a:solidFill>
                  <a:latin typeface="Raleway"/>
                  <a:ea typeface="Raleway"/>
                  <a:cs typeface="Raleway"/>
                  <a:sym typeface="Raleway"/>
                </a:rPr>
                <a:t>Can you share a specific insight or lesson you learned from practicing the conversation strategies in this game?</a:t>
              </a:r>
              <a:endParaRPr sz="1500">
                <a:solidFill>
                  <a:schemeClr val="dk1"/>
                </a:solidFill>
                <a:latin typeface="Raleway"/>
                <a:ea typeface="Raleway"/>
                <a:cs typeface="Raleway"/>
                <a:sym typeface="Raleway"/>
              </a:endParaRPr>
            </a:p>
            <a:p>
              <a:pPr indent="-323850" lvl="0" marL="457200" rtl="0" algn="l">
                <a:lnSpc>
                  <a:spcPct val="90000"/>
                </a:lnSpc>
                <a:spcBef>
                  <a:spcPts val="900"/>
                </a:spcBef>
                <a:spcAft>
                  <a:spcPts val="0"/>
                </a:spcAft>
                <a:buClr>
                  <a:srgbClr val="6689BA"/>
                </a:buClr>
                <a:buSzPts val="1500"/>
                <a:buFont typeface="Raleway"/>
                <a:buAutoNum type="arabicPeriod"/>
              </a:pPr>
              <a:r>
                <a:rPr lang="lv-LV" sz="1500">
                  <a:solidFill>
                    <a:schemeClr val="dk1"/>
                  </a:solidFill>
                  <a:latin typeface="Raleway"/>
                  <a:ea typeface="Raleway"/>
                  <a:cs typeface="Raleway"/>
                  <a:sym typeface="Raleway"/>
                </a:rPr>
                <a:t>What challenges did you encounter while trying to navigate the challenging situations using your assigned conversation strategies? How did </a:t>
              </a:r>
              <a:br>
                <a:rPr lang="lv-LV" sz="1500">
                  <a:solidFill>
                    <a:schemeClr val="dk1"/>
                  </a:solidFill>
                  <a:latin typeface="Raleway"/>
                  <a:ea typeface="Raleway"/>
                  <a:cs typeface="Raleway"/>
                  <a:sym typeface="Raleway"/>
                </a:rPr>
              </a:br>
              <a:r>
                <a:rPr lang="lv-LV" sz="1500">
                  <a:solidFill>
                    <a:schemeClr val="dk1"/>
                  </a:solidFill>
                  <a:latin typeface="Raleway"/>
                  <a:ea typeface="Raleway"/>
                  <a:cs typeface="Raleway"/>
                  <a:sym typeface="Raleway"/>
                </a:rPr>
                <a:t>you overcome these challenges?</a:t>
              </a:r>
              <a:endParaRPr sz="1500">
                <a:solidFill>
                  <a:schemeClr val="dk1"/>
                </a:solidFill>
                <a:latin typeface="Raleway"/>
                <a:ea typeface="Raleway"/>
                <a:cs typeface="Raleway"/>
                <a:sym typeface="Raleway"/>
              </a:endParaRPr>
            </a:p>
          </p:txBody>
        </p:sp>
        <p:sp>
          <p:nvSpPr>
            <p:cNvPr id="1581" name="Google Shape;1581;g2523351e7b7_42_169"/>
            <p:cNvSpPr txBox="1"/>
            <p:nvPr/>
          </p:nvSpPr>
          <p:spPr>
            <a:xfrm>
              <a:off x="4741275" y="1828250"/>
              <a:ext cx="4180800" cy="2470500"/>
            </a:xfrm>
            <a:prstGeom prst="rect">
              <a:avLst/>
            </a:prstGeom>
            <a:noFill/>
            <a:ln>
              <a:noFill/>
            </a:ln>
          </p:spPr>
          <p:txBody>
            <a:bodyPr anchorCtr="0" anchor="t" bIns="91425" lIns="91425" spcFirstLastPara="1" rIns="91425" wrap="square" tIns="91425">
              <a:spAutoFit/>
            </a:bodyPr>
            <a:lstStyle/>
            <a:p>
              <a:pPr indent="-323850" lvl="0" marL="457200" rtl="0" algn="l">
                <a:lnSpc>
                  <a:spcPct val="90000"/>
                </a:lnSpc>
                <a:spcBef>
                  <a:spcPts val="900"/>
                </a:spcBef>
                <a:spcAft>
                  <a:spcPts val="0"/>
                </a:spcAft>
                <a:buClr>
                  <a:srgbClr val="6689BA"/>
                </a:buClr>
                <a:buSzPts val="1500"/>
                <a:buFont typeface="Raleway"/>
                <a:buAutoNum type="arabicPeriod" startAt="4"/>
              </a:pPr>
              <a:r>
                <a:rPr lang="lv-LV" sz="1500">
                  <a:solidFill>
                    <a:schemeClr val="dk1"/>
                  </a:solidFill>
                  <a:latin typeface="Raleway"/>
                  <a:ea typeface="Raleway"/>
                  <a:cs typeface="Raleway"/>
                  <a:sym typeface="Raleway"/>
                </a:rPr>
                <a:t>How do you think the awareness </a:t>
              </a:r>
              <a:br>
                <a:rPr lang="lv-LV" sz="1500">
                  <a:solidFill>
                    <a:schemeClr val="dk1"/>
                  </a:solidFill>
                  <a:latin typeface="Raleway"/>
                  <a:ea typeface="Raleway"/>
                  <a:cs typeface="Raleway"/>
                  <a:sym typeface="Raleway"/>
                </a:rPr>
              </a:br>
              <a:r>
                <a:rPr lang="lv-LV" sz="1500">
                  <a:solidFill>
                    <a:schemeClr val="dk1"/>
                  </a:solidFill>
                  <a:latin typeface="Raleway"/>
                  <a:ea typeface="Raleway"/>
                  <a:cs typeface="Raleway"/>
                  <a:sym typeface="Raleway"/>
                </a:rPr>
                <a:t>and practice of effective conversation strategies can help you prevent, identify, and manage incidents of occupational violence in the HORECA industry?</a:t>
              </a:r>
              <a:br>
                <a:rPr lang="lv-LV" sz="1500">
                  <a:solidFill>
                    <a:schemeClr val="dk1"/>
                  </a:solidFill>
                  <a:latin typeface="Raleway"/>
                  <a:ea typeface="Raleway"/>
                  <a:cs typeface="Raleway"/>
                  <a:sym typeface="Raleway"/>
                </a:rPr>
              </a:br>
              <a:endParaRPr sz="1500">
                <a:solidFill>
                  <a:schemeClr val="dk1"/>
                </a:solidFill>
                <a:latin typeface="Raleway"/>
                <a:ea typeface="Raleway"/>
                <a:cs typeface="Raleway"/>
                <a:sym typeface="Raleway"/>
              </a:endParaRPr>
            </a:p>
            <a:p>
              <a:pPr indent="-323850" lvl="0" marL="457200" rtl="0" algn="l">
                <a:lnSpc>
                  <a:spcPct val="90000"/>
                </a:lnSpc>
                <a:spcBef>
                  <a:spcPts val="0"/>
                </a:spcBef>
                <a:spcAft>
                  <a:spcPts val="0"/>
                </a:spcAft>
                <a:buClr>
                  <a:srgbClr val="6689BA"/>
                </a:buClr>
                <a:buSzPts val="1500"/>
                <a:buFont typeface="Raleway"/>
                <a:buAutoNum type="arabicPeriod" startAt="4"/>
              </a:pPr>
              <a:r>
                <a:rPr lang="lv-LV" sz="1500">
                  <a:solidFill>
                    <a:schemeClr val="dk1"/>
                  </a:solidFill>
                  <a:latin typeface="Raleway"/>
                  <a:ea typeface="Raleway"/>
                  <a:cs typeface="Raleway"/>
                  <a:sym typeface="Raleway"/>
                </a:rPr>
                <a:t>Can you describe a situation from the game where an effective conversation strategy led to a successful resolution of a challenging situation?</a:t>
              </a:r>
              <a:endParaRPr sz="1500">
                <a:solidFill>
                  <a:schemeClr val="dk1"/>
                </a:solidFill>
                <a:latin typeface="Raleway"/>
                <a:ea typeface="Raleway"/>
                <a:cs typeface="Raleway"/>
                <a:sym typeface="Raleway"/>
              </a:endParaRPr>
            </a:p>
          </p:txBody>
        </p:sp>
      </p:grpSp>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85" name="Shape 1585"/>
        <p:cNvGrpSpPr/>
        <p:nvPr/>
      </p:nvGrpSpPr>
      <p:grpSpPr>
        <a:xfrm>
          <a:off x="0" y="0"/>
          <a:ext cx="0" cy="0"/>
          <a:chOff x="0" y="0"/>
          <a:chExt cx="0" cy="0"/>
        </a:xfrm>
      </p:grpSpPr>
      <p:pic>
        <p:nvPicPr>
          <p:cNvPr id="1586" name="Google Shape;1586;g2523351e7b7_42_180"/>
          <p:cNvPicPr preferRelativeResize="0"/>
          <p:nvPr/>
        </p:nvPicPr>
        <p:blipFill rotWithShape="1">
          <a:blip r:embed="rId3">
            <a:alphaModFix/>
          </a:blip>
          <a:srcRect b="0" l="0" r="0" t="0"/>
          <a:stretch/>
        </p:blipFill>
        <p:spPr>
          <a:xfrm>
            <a:off x="0" y="-3850"/>
            <a:ext cx="9144001" cy="1205250"/>
          </a:xfrm>
          <a:prstGeom prst="rect">
            <a:avLst/>
          </a:prstGeom>
          <a:noFill/>
          <a:ln>
            <a:noFill/>
          </a:ln>
        </p:spPr>
      </p:pic>
      <p:sp>
        <p:nvSpPr>
          <p:cNvPr id="1587" name="Google Shape;1587;g2523351e7b7_42_180"/>
          <p:cNvSpPr txBox="1"/>
          <p:nvPr/>
        </p:nvSpPr>
        <p:spPr>
          <a:xfrm>
            <a:off x="712975" y="613325"/>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None/>
            </a:pPr>
            <a:r>
              <a:rPr b="1" lang="lv-LV" sz="2400">
                <a:solidFill>
                  <a:srgbClr val="FFFFFF"/>
                </a:solidFill>
                <a:latin typeface="Raleway"/>
                <a:ea typeface="Raleway"/>
                <a:cs typeface="Raleway"/>
                <a:sym typeface="Raleway"/>
              </a:rPr>
              <a:t>Conducting conversations in challenging situations</a:t>
            </a:r>
            <a:endParaRPr b="1" sz="2000">
              <a:solidFill>
                <a:srgbClr val="FFFFFF"/>
              </a:solidFill>
              <a:latin typeface="Raleway"/>
              <a:ea typeface="Raleway"/>
              <a:cs typeface="Raleway"/>
              <a:sym typeface="Raleway"/>
            </a:endParaRPr>
          </a:p>
          <a:p>
            <a:pPr indent="0" lvl="0" marL="0" marR="0" rtl="0" algn="l">
              <a:lnSpc>
                <a:spcPct val="85000"/>
              </a:lnSpc>
              <a:spcBef>
                <a:spcPts val="0"/>
              </a:spcBef>
              <a:spcAft>
                <a:spcPts val="0"/>
              </a:spcAft>
              <a:buNone/>
            </a:pPr>
            <a:r>
              <a:t/>
            </a:r>
            <a:endParaRPr b="1" sz="2500">
              <a:solidFill>
                <a:srgbClr val="FFFFFF"/>
              </a:solidFill>
              <a:latin typeface="Raleway"/>
              <a:ea typeface="Raleway"/>
              <a:cs typeface="Raleway"/>
              <a:sym typeface="Raleway"/>
            </a:endParaRPr>
          </a:p>
        </p:txBody>
      </p:sp>
      <p:sp>
        <p:nvSpPr>
          <p:cNvPr id="1588" name="Google Shape;1588;g2523351e7b7_42_180"/>
          <p:cNvSpPr txBox="1"/>
          <p:nvPr/>
        </p:nvSpPr>
        <p:spPr>
          <a:xfrm>
            <a:off x="437375" y="276425"/>
            <a:ext cx="3000000" cy="4893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2000"/>
              </a:spcBef>
              <a:spcAft>
                <a:spcPts val="0"/>
              </a:spcAft>
              <a:buNone/>
            </a:pPr>
            <a:r>
              <a:rPr b="1" lang="lv-LV" sz="2200">
                <a:solidFill>
                  <a:srgbClr val="2B3E85"/>
                </a:solidFill>
                <a:latin typeface="Raleway"/>
                <a:ea typeface="Raleway"/>
                <a:cs typeface="Raleway"/>
                <a:sym typeface="Raleway"/>
              </a:rPr>
              <a:t>6. </a:t>
            </a:r>
            <a:r>
              <a:rPr b="1" lang="lv-LV" sz="1900">
                <a:solidFill>
                  <a:srgbClr val="2B3E85"/>
                </a:solidFill>
                <a:latin typeface="Raleway"/>
                <a:ea typeface="Raleway"/>
                <a:cs typeface="Raleway"/>
                <a:sym typeface="Raleway"/>
              </a:rPr>
              <a:t>Module</a:t>
            </a:r>
            <a:endParaRPr/>
          </a:p>
        </p:txBody>
      </p:sp>
      <p:pic>
        <p:nvPicPr>
          <p:cNvPr id="1589" name="Google Shape;1589;g2523351e7b7_42_180"/>
          <p:cNvPicPr preferRelativeResize="0"/>
          <p:nvPr/>
        </p:nvPicPr>
        <p:blipFill rotWithShape="1">
          <a:blip r:embed="rId4">
            <a:alphaModFix/>
          </a:blip>
          <a:srcRect b="0" l="16443" r="0" t="34106"/>
          <a:stretch/>
        </p:blipFill>
        <p:spPr>
          <a:xfrm>
            <a:off x="7148862" y="-3850"/>
            <a:ext cx="1995138" cy="651001"/>
          </a:xfrm>
          <a:prstGeom prst="rect">
            <a:avLst/>
          </a:prstGeom>
          <a:noFill/>
          <a:ln>
            <a:noFill/>
          </a:ln>
        </p:spPr>
      </p:pic>
      <p:sp>
        <p:nvSpPr>
          <p:cNvPr id="1590" name="Google Shape;1590;g2523351e7b7_42_180"/>
          <p:cNvSpPr txBox="1"/>
          <p:nvPr/>
        </p:nvSpPr>
        <p:spPr>
          <a:xfrm>
            <a:off x="688300" y="1303375"/>
            <a:ext cx="3861000" cy="538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lv-LV" sz="2300">
                <a:solidFill>
                  <a:srgbClr val="6689BA"/>
                </a:solidFill>
                <a:latin typeface="Raleway"/>
                <a:ea typeface="Raleway"/>
                <a:cs typeface="Raleway"/>
                <a:sym typeface="Raleway"/>
              </a:rPr>
              <a:t>Questions after the game</a:t>
            </a:r>
            <a:endParaRPr b="1" sz="2300">
              <a:solidFill>
                <a:srgbClr val="6689BA"/>
              </a:solidFill>
            </a:endParaRPr>
          </a:p>
        </p:txBody>
      </p:sp>
      <p:grpSp>
        <p:nvGrpSpPr>
          <p:cNvPr id="1591" name="Google Shape;1591;g2523351e7b7_42_180"/>
          <p:cNvGrpSpPr/>
          <p:nvPr/>
        </p:nvGrpSpPr>
        <p:grpSpPr>
          <a:xfrm>
            <a:off x="231575" y="1752050"/>
            <a:ext cx="8603700" cy="3117000"/>
            <a:chOff x="231575" y="1828250"/>
            <a:chExt cx="8603700" cy="3117000"/>
          </a:xfrm>
        </p:grpSpPr>
        <p:sp>
          <p:nvSpPr>
            <p:cNvPr id="1592" name="Google Shape;1592;g2523351e7b7_42_180"/>
            <p:cNvSpPr txBox="1"/>
            <p:nvPr/>
          </p:nvSpPr>
          <p:spPr>
            <a:xfrm>
              <a:off x="231575" y="1828250"/>
              <a:ext cx="4887000" cy="3117000"/>
            </a:xfrm>
            <a:prstGeom prst="rect">
              <a:avLst/>
            </a:prstGeom>
            <a:noFill/>
            <a:ln>
              <a:noFill/>
            </a:ln>
          </p:spPr>
          <p:txBody>
            <a:bodyPr anchorCtr="0" anchor="t" bIns="91425" lIns="91425" spcFirstLastPara="1" rIns="91425" wrap="square" tIns="91425">
              <a:spAutoFit/>
            </a:bodyPr>
            <a:lstStyle/>
            <a:p>
              <a:pPr indent="-323850" lvl="0" marL="457200" rtl="0" algn="l">
                <a:lnSpc>
                  <a:spcPct val="90000"/>
                </a:lnSpc>
                <a:spcBef>
                  <a:spcPts val="900"/>
                </a:spcBef>
                <a:spcAft>
                  <a:spcPts val="0"/>
                </a:spcAft>
                <a:buClr>
                  <a:srgbClr val="6689BA"/>
                </a:buClr>
                <a:buSzPts val="1500"/>
                <a:buFont typeface="Raleway"/>
                <a:buAutoNum type="arabicPeriod"/>
              </a:pPr>
              <a:r>
                <a:rPr lang="lv-LV" sz="1500">
                  <a:solidFill>
                    <a:schemeClr val="dk1"/>
                  </a:solidFill>
                  <a:latin typeface="Raleway"/>
                  <a:ea typeface="Raleway"/>
                  <a:cs typeface="Raleway"/>
                  <a:sym typeface="Raleway"/>
                </a:rPr>
                <a:t>How do you plan to apply the insights and lessons learned from this game to address occupational violence and other challenging situations through effective communication </a:t>
              </a:r>
              <a:br>
                <a:rPr lang="lv-LV" sz="1500">
                  <a:solidFill>
                    <a:schemeClr val="dk1"/>
                  </a:solidFill>
                  <a:latin typeface="Raleway"/>
                  <a:ea typeface="Raleway"/>
                  <a:cs typeface="Raleway"/>
                  <a:sym typeface="Raleway"/>
                </a:rPr>
              </a:br>
              <a:r>
                <a:rPr lang="lv-LV" sz="1500">
                  <a:solidFill>
                    <a:schemeClr val="dk1"/>
                  </a:solidFill>
                  <a:latin typeface="Raleway"/>
                  <a:ea typeface="Raleway"/>
                  <a:cs typeface="Raleway"/>
                  <a:sym typeface="Raleway"/>
                </a:rPr>
                <a:t>in your daily work?</a:t>
              </a:r>
              <a:endParaRPr sz="1500">
                <a:solidFill>
                  <a:schemeClr val="dk1"/>
                </a:solidFill>
                <a:latin typeface="Raleway"/>
                <a:ea typeface="Raleway"/>
                <a:cs typeface="Raleway"/>
                <a:sym typeface="Raleway"/>
              </a:endParaRPr>
            </a:p>
            <a:p>
              <a:pPr indent="-323850" lvl="0" marL="457200" rtl="0" algn="l">
                <a:lnSpc>
                  <a:spcPct val="90000"/>
                </a:lnSpc>
                <a:spcBef>
                  <a:spcPts val="900"/>
                </a:spcBef>
                <a:spcAft>
                  <a:spcPts val="0"/>
                </a:spcAft>
                <a:buClr>
                  <a:srgbClr val="6689BA"/>
                </a:buClr>
                <a:buSzPts val="1500"/>
                <a:buFont typeface="Raleway"/>
                <a:buAutoNum type="arabicPeriod"/>
              </a:pPr>
              <a:r>
                <a:rPr lang="lv-LV" sz="1500">
                  <a:solidFill>
                    <a:schemeClr val="dk1"/>
                  </a:solidFill>
                  <a:latin typeface="Raleway"/>
                  <a:ea typeface="Raleway"/>
                  <a:cs typeface="Raleway"/>
                  <a:sym typeface="Raleway"/>
                </a:rPr>
                <a:t>In what ways did playing this game help you develop empathy and understanding for people involved in challenging situations that require effective communication?</a:t>
              </a:r>
              <a:endParaRPr sz="1500">
                <a:solidFill>
                  <a:schemeClr val="dk1"/>
                </a:solidFill>
                <a:latin typeface="Raleway"/>
                <a:ea typeface="Raleway"/>
                <a:cs typeface="Raleway"/>
                <a:sym typeface="Raleway"/>
              </a:endParaRPr>
            </a:p>
            <a:p>
              <a:pPr indent="-323850" lvl="0" marL="457200" rtl="0" algn="l">
                <a:lnSpc>
                  <a:spcPct val="90000"/>
                </a:lnSpc>
                <a:spcBef>
                  <a:spcPts val="900"/>
                </a:spcBef>
                <a:spcAft>
                  <a:spcPts val="0"/>
                </a:spcAft>
                <a:buClr>
                  <a:srgbClr val="6689BA"/>
                </a:buClr>
                <a:buSzPts val="1500"/>
                <a:buFont typeface="Raleway"/>
                <a:buAutoNum type="arabicPeriod"/>
              </a:pPr>
              <a:r>
                <a:rPr lang="lv-LV" sz="1500">
                  <a:solidFill>
                    <a:schemeClr val="dk1"/>
                  </a:solidFill>
                  <a:latin typeface="Raleway"/>
                  <a:ea typeface="Raleway"/>
                  <a:cs typeface="Raleway"/>
                  <a:sym typeface="Raleway"/>
                </a:rPr>
                <a:t>How do you think your workplace culture could change as a result of incorporating effective conversation strategies when addressing challenging situations?</a:t>
              </a:r>
              <a:endParaRPr sz="1500">
                <a:solidFill>
                  <a:schemeClr val="dk1"/>
                </a:solidFill>
                <a:latin typeface="Raleway"/>
                <a:ea typeface="Raleway"/>
                <a:cs typeface="Raleway"/>
                <a:sym typeface="Raleway"/>
              </a:endParaRPr>
            </a:p>
          </p:txBody>
        </p:sp>
        <p:sp>
          <p:nvSpPr>
            <p:cNvPr id="1593" name="Google Shape;1593;g2523351e7b7_42_180"/>
            <p:cNvSpPr txBox="1"/>
            <p:nvPr/>
          </p:nvSpPr>
          <p:spPr>
            <a:xfrm>
              <a:off x="5118575" y="1828250"/>
              <a:ext cx="3716700" cy="3093900"/>
            </a:xfrm>
            <a:prstGeom prst="rect">
              <a:avLst/>
            </a:prstGeom>
            <a:noFill/>
            <a:ln>
              <a:noFill/>
            </a:ln>
          </p:spPr>
          <p:txBody>
            <a:bodyPr anchorCtr="0" anchor="t" bIns="91425" lIns="91425" spcFirstLastPara="1" rIns="91425" wrap="square" tIns="91425">
              <a:spAutoFit/>
            </a:bodyPr>
            <a:lstStyle/>
            <a:p>
              <a:pPr indent="-323850" lvl="0" marL="457200" rtl="0" algn="l">
                <a:lnSpc>
                  <a:spcPct val="90000"/>
                </a:lnSpc>
                <a:spcBef>
                  <a:spcPts val="900"/>
                </a:spcBef>
                <a:spcAft>
                  <a:spcPts val="0"/>
                </a:spcAft>
                <a:buClr>
                  <a:srgbClr val="6689BA"/>
                </a:buClr>
                <a:buSzPts val="1500"/>
                <a:buFont typeface="Raleway"/>
                <a:buAutoNum type="arabicPeriod" startAt="4"/>
              </a:pPr>
              <a:r>
                <a:rPr lang="lv-LV" sz="1500">
                  <a:solidFill>
                    <a:schemeClr val="dk1"/>
                  </a:solidFill>
                  <a:latin typeface="Raleway"/>
                  <a:ea typeface="Raleway"/>
                  <a:cs typeface="Raleway"/>
                  <a:sym typeface="Raleway"/>
                </a:rPr>
                <a:t>What additional conversation strategies or best practices did </a:t>
              </a:r>
              <a:br>
                <a:rPr lang="lv-LV" sz="1500">
                  <a:solidFill>
                    <a:schemeClr val="dk1"/>
                  </a:solidFill>
                  <a:latin typeface="Raleway"/>
                  <a:ea typeface="Raleway"/>
                  <a:cs typeface="Raleway"/>
                  <a:sym typeface="Raleway"/>
                </a:rPr>
              </a:br>
              <a:r>
                <a:rPr lang="lv-LV" sz="1500">
                  <a:solidFill>
                    <a:schemeClr val="dk1"/>
                  </a:solidFill>
                  <a:latin typeface="Raleway"/>
                  <a:ea typeface="Raleway"/>
                  <a:cs typeface="Raleway"/>
                  <a:sym typeface="Raleway"/>
                </a:rPr>
                <a:t>you learn from the game that could help promote a more inclusive and respectful work environment?</a:t>
              </a:r>
              <a:br>
                <a:rPr lang="lv-LV" sz="1500">
                  <a:solidFill>
                    <a:schemeClr val="dk1"/>
                  </a:solidFill>
                  <a:latin typeface="Raleway"/>
                  <a:ea typeface="Raleway"/>
                  <a:cs typeface="Raleway"/>
                  <a:sym typeface="Raleway"/>
                </a:rPr>
              </a:br>
              <a:endParaRPr sz="1500">
                <a:solidFill>
                  <a:schemeClr val="dk1"/>
                </a:solidFill>
                <a:latin typeface="Raleway"/>
                <a:ea typeface="Raleway"/>
                <a:cs typeface="Raleway"/>
                <a:sym typeface="Raleway"/>
              </a:endParaRPr>
            </a:p>
            <a:p>
              <a:pPr indent="-323850" lvl="0" marL="457200" rtl="0" algn="l">
                <a:lnSpc>
                  <a:spcPct val="90000"/>
                </a:lnSpc>
                <a:spcBef>
                  <a:spcPts val="0"/>
                </a:spcBef>
                <a:spcAft>
                  <a:spcPts val="0"/>
                </a:spcAft>
                <a:buClr>
                  <a:srgbClr val="6689BA"/>
                </a:buClr>
                <a:buSzPts val="1500"/>
                <a:buFont typeface="Raleway"/>
                <a:buAutoNum type="arabicPeriod" startAt="4"/>
              </a:pPr>
              <a:r>
                <a:rPr lang="lv-LV" sz="1500">
                  <a:solidFill>
                    <a:schemeClr val="dk1"/>
                  </a:solidFill>
                  <a:latin typeface="Raleway"/>
                  <a:ea typeface="Raleway"/>
                  <a:cs typeface="Raleway"/>
                  <a:sym typeface="Raleway"/>
                </a:rPr>
                <a:t>Are there any specific conversation strategies that you found particularly helpful or unhelpful? How could these strategies be refined or improved for better outcomes in challenging situations?</a:t>
              </a:r>
              <a:endParaRPr sz="1500">
                <a:solidFill>
                  <a:schemeClr val="dk1"/>
                </a:solidFill>
                <a:latin typeface="Raleway"/>
                <a:ea typeface="Raleway"/>
                <a:cs typeface="Raleway"/>
                <a:sym typeface="Raleway"/>
              </a:endParaRPr>
            </a:p>
          </p:txBody>
        </p:sp>
      </p:grpSp>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7" name="Shape 1597"/>
        <p:cNvGrpSpPr/>
        <p:nvPr/>
      </p:nvGrpSpPr>
      <p:grpSpPr>
        <a:xfrm>
          <a:off x="0" y="0"/>
          <a:ext cx="0" cy="0"/>
          <a:chOff x="0" y="0"/>
          <a:chExt cx="0" cy="0"/>
        </a:xfrm>
      </p:grpSpPr>
      <p:pic>
        <p:nvPicPr>
          <p:cNvPr id="1598" name="Google Shape;1598;g2523351e7b7_47_0"/>
          <p:cNvPicPr preferRelativeResize="0"/>
          <p:nvPr/>
        </p:nvPicPr>
        <p:blipFill rotWithShape="1">
          <a:blip r:embed="rId3">
            <a:alphaModFix/>
          </a:blip>
          <a:srcRect b="0" l="0" r="10594" t="0"/>
          <a:stretch/>
        </p:blipFill>
        <p:spPr>
          <a:xfrm>
            <a:off x="0" y="1152600"/>
            <a:ext cx="9144003" cy="3990900"/>
          </a:xfrm>
          <a:prstGeom prst="rect">
            <a:avLst/>
          </a:prstGeom>
          <a:noFill/>
          <a:ln>
            <a:noFill/>
          </a:ln>
        </p:spPr>
      </p:pic>
      <p:sp>
        <p:nvSpPr>
          <p:cNvPr id="1599" name="Google Shape;1599;g2523351e7b7_47_0"/>
          <p:cNvSpPr txBox="1"/>
          <p:nvPr/>
        </p:nvSpPr>
        <p:spPr>
          <a:xfrm>
            <a:off x="827250" y="1195775"/>
            <a:ext cx="7241400" cy="2319900"/>
          </a:xfrm>
          <a:prstGeom prst="rect">
            <a:avLst/>
          </a:prstGeom>
          <a:noFill/>
          <a:ln>
            <a:noFill/>
          </a:ln>
        </p:spPr>
        <p:txBody>
          <a:bodyPr anchorCtr="0" anchor="t" bIns="91425" lIns="91425" spcFirstLastPara="1" rIns="91425" wrap="square" tIns="91425">
            <a:noAutofit/>
          </a:bodyPr>
          <a:lstStyle/>
          <a:p>
            <a:pPr indent="0" lvl="0" marL="457200" marR="0" rtl="0" algn="l">
              <a:lnSpc>
                <a:spcPct val="100000"/>
              </a:lnSpc>
              <a:spcBef>
                <a:spcPts val="0"/>
              </a:spcBef>
              <a:spcAft>
                <a:spcPts val="0"/>
              </a:spcAft>
              <a:buClr>
                <a:srgbClr val="000000"/>
              </a:buClr>
              <a:buSzPts val="4400"/>
              <a:buFont typeface="Arial"/>
              <a:buNone/>
            </a:pPr>
            <a:r>
              <a:rPr b="1" lang="lv-LV" sz="4500">
                <a:solidFill>
                  <a:srgbClr val="2B3E85"/>
                </a:solidFill>
                <a:latin typeface="Raleway"/>
                <a:ea typeface="Raleway"/>
                <a:cs typeface="Raleway"/>
                <a:sym typeface="Raleway"/>
              </a:rPr>
              <a:t>7</a:t>
            </a:r>
            <a:r>
              <a:rPr b="1" i="0" lang="lv-LV" sz="3900" u="none" cap="none" strike="noStrike">
                <a:solidFill>
                  <a:srgbClr val="2B3E85"/>
                </a:solidFill>
                <a:latin typeface="Raleway"/>
                <a:ea typeface="Raleway"/>
                <a:cs typeface="Raleway"/>
                <a:sym typeface="Raleway"/>
              </a:rPr>
              <a:t>. </a:t>
            </a:r>
            <a:r>
              <a:rPr b="1" i="0" lang="lv-LV" sz="3000" u="none" cap="none" strike="noStrike">
                <a:solidFill>
                  <a:srgbClr val="2B3E85"/>
                </a:solidFill>
                <a:latin typeface="Raleway"/>
                <a:ea typeface="Raleway"/>
                <a:cs typeface="Raleway"/>
                <a:sym typeface="Raleway"/>
              </a:rPr>
              <a:t>Module</a:t>
            </a:r>
            <a:r>
              <a:rPr b="1" i="0" lang="lv-LV" sz="3900" u="none" cap="none" strike="noStrike">
                <a:solidFill>
                  <a:srgbClr val="FFFFFF"/>
                </a:solidFill>
                <a:latin typeface="Raleway"/>
                <a:ea typeface="Raleway"/>
                <a:cs typeface="Raleway"/>
                <a:sym typeface="Raleway"/>
              </a:rPr>
              <a:t> </a:t>
            </a:r>
            <a:endParaRPr b="1" sz="900"/>
          </a:p>
          <a:p>
            <a:pPr indent="0" lvl="0" marL="457200" marR="0" rtl="0" algn="l">
              <a:lnSpc>
                <a:spcPct val="90000"/>
              </a:lnSpc>
              <a:spcBef>
                <a:spcPts val="900"/>
              </a:spcBef>
              <a:spcAft>
                <a:spcPts val="0"/>
              </a:spcAft>
              <a:buClr>
                <a:srgbClr val="000000"/>
              </a:buClr>
              <a:buSzPts val="4400"/>
              <a:buFont typeface="Arial"/>
              <a:buNone/>
            </a:pPr>
            <a:r>
              <a:rPr b="1" lang="lv-LV" sz="3900">
                <a:solidFill>
                  <a:srgbClr val="FFFFFF"/>
                </a:solidFill>
                <a:latin typeface="Raleway"/>
                <a:ea typeface="Raleway"/>
                <a:cs typeface="Raleway"/>
                <a:sym typeface="Raleway"/>
              </a:rPr>
              <a:t>Prevention and management strategies</a:t>
            </a:r>
            <a:endParaRPr b="1" i="0" sz="3900" u="none" cap="none" strike="noStrike">
              <a:solidFill>
                <a:srgbClr val="FFFFFF"/>
              </a:solidFill>
              <a:latin typeface="Arial"/>
              <a:ea typeface="Arial"/>
              <a:cs typeface="Arial"/>
              <a:sym typeface="Arial"/>
            </a:endParaRPr>
          </a:p>
        </p:txBody>
      </p:sp>
      <p:pic>
        <p:nvPicPr>
          <p:cNvPr id="1600" name="Google Shape;1600;g2523351e7b7_47_0"/>
          <p:cNvPicPr preferRelativeResize="0"/>
          <p:nvPr/>
        </p:nvPicPr>
        <p:blipFill rotWithShape="1">
          <a:blip r:embed="rId4">
            <a:alphaModFix/>
          </a:blip>
          <a:srcRect b="0" l="0" r="0" t="0"/>
          <a:stretch/>
        </p:blipFill>
        <p:spPr>
          <a:xfrm>
            <a:off x="6711450" y="135150"/>
            <a:ext cx="1605250" cy="908575"/>
          </a:xfrm>
          <a:prstGeom prst="rect">
            <a:avLst/>
          </a:prstGeom>
          <a:noFill/>
          <a:ln>
            <a:noFill/>
          </a:ln>
        </p:spPr>
      </p:pic>
      <p:pic>
        <p:nvPicPr>
          <p:cNvPr id="1601" name="Google Shape;1601;g2523351e7b7_47_0"/>
          <p:cNvPicPr preferRelativeResize="0"/>
          <p:nvPr/>
        </p:nvPicPr>
        <p:blipFill rotWithShape="1">
          <a:blip r:embed="rId5">
            <a:alphaModFix/>
          </a:blip>
          <a:srcRect b="0" l="0" r="0" t="0"/>
          <a:stretch/>
        </p:blipFill>
        <p:spPr>
          <a:xfrm>
            <a:off x="772175" y="311600"/>
            <a:ext cx="1569475" cy="555675"/>
          </a:xfrm>
          <a:prstGeom prst="rect">
            <a:avLst/>
          </a:prstGeom>
          <a:noFill/>
          <a:ln>
            <a:noFill/>
          </a:ln>
        </p:spPr>
      </p:pic>
      <p:pic>
        <p:nvPicPr>
          <p:cNvPr id="1602" name="Google Shape;1602;g2523351e7b7_47_0"/>
          <p:cNvPicPr preferRelativeResize="0"/>
          <p:nvPr/>
        </p:nvPicPr>
        <p:blipFill rotWithShape="1">
          <a:blip r:embed="rId6">
            <a:alphaModFix/>
          </a:blip>
          <a:srcRect b="0" l="0" r="29378" t="-989"/>
          <a:stretch/>
        </p:blipFill>
        <p:spPr>
          <a:xfrm rot="5400000">
            <a:off x="5699050" y="1780750"/>
            <a:ext cx="1506725" cy="5194375"/>
          </a:xfrm>
          <a:prstGeom prst="rect">
            <a:avLst/>
          </a:prstGeom>
          <a:noFill/>
          <a:ln>
            <a:noFill/>
          </a:ln>
        </p:spPr>
      </p:pic>
      <p:pic>
        <p:nvPicPr>
          <p:cNvPr id="1603" name="Google Shape;1603;g2523351e7b7_47_0"/>
          <p:cNvPicPr preferRelativeResize="0"/>
          <p:nvPr/>
        </p:nvPicPr>
        <p:blipFill rotWithShape="1">
          <a:blip r:embed="rId6">
            <a:alphaModFix/>
          </a:blip>
          <a:srcRect b="0" l="17409" r="0" t="10873"/>
          <a:stretch/>
        </p:blipFill>
        <p:spPr>
          <a:xfrm rot="-5400000">
            <a:off x="1411237" y="1970363"/>
            <a:ext cx="1761900" cy="4584374"/>
          </a:xfrm>
          <a:prstGeom prst="rect">
            <a:avLst/>
          </a:prstGeom>
          <a:noFill/>
          <a:ln>
            <a:noFill/>
          </a:ln>
        </p:spPr>
      </p:pic>
      <p:pic>
        <p:nvPicPr>
          <p:cNvPr id="1604" name="Google Shape;1604;g2523351e7b7_47_0"/>
          <p:cNvPicPr preferRelativeResize="0"/>
          <p:nvPr/>
        </p:nvPicPr>
        <p:blipFill rotWithShape="1">
          <a:blip r:embed="rId7">
            <a:alphaModFix/>
          </a:blip>
          <a:srcRect b="2075" l="0" r="22964" t="0"/>
          <a:stretch/>
        </p:blipFill>
        <p:spPr>
          <a:xfrm>
            <a:off x="6855425" y="3047100"/>
            <a:ext cx="2288573" cy="2096400"/>
          </a:xfrm>
          <a:prstGeom prst="rect">
            <a:avLst/>
          </a:prstGeom>
          <a:noFill/>
          <a:ln>
            <a:noFill/>
          </a:ln>
          <a:effectLst>
            <a:outerShdw blurRad="314325" rotWithShape="0" algn="bl" dir="5940000" dist="38100">
              <a:srgbClr val="000000">
                <a:alpha val="49410"/>
              </a:srgbClr>
            </a:outerShdw>
          </a:effectLst>
        </p:spPr>
      </p:pic>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08" name="Shape 1608"/>
        <p:cNvGrpSpPr/>
        <p:nvPr/>
      </p:nvGrpSpPr>
      <p:grpSpPr>
        <a:xfrm>
          <a:off x="0" y="0"/>
          <a:ext cx="0" cy="0"/>
          <a:chOff x="0" y="0"/>
          <a:chExt cx="0" cy="0"/>
        </a:xfrm>
      </p:grpSpPr>
      <p:pic>
        <p:nvPicPr>
          <p:cNvPr id="1609" name="Google Shape;1609;g2523351e7b7_47_11"/>
          <p:cNvPicPr preferRelativeResize="0"/>
          <p:nvPr/>
        </p:nvPicPr>
        <p:blipFill rotWithShape="1">
          <a:blip r:embed="rId3">
            <a:alphaModFix/>
          </a:blip>
          <a:srcRect b="0" l="0" r="0" t="0"/>
          <a:stretch/>
        </p:blipFill>
        <p:spPr>
          <a:xfrm>
            <a:off x="0" y="0"/>
            <a:ext cx="9144001" cy="1367149"/>
          </a:xfrm>
          <a:prstGeom prst="rect">
            <a:avLst/>
          </a:prstGeom>
          <a:noFill/>
          <a:ln>
            <a:noFill/>
          </a:ln>
        </p:spPr>
      </p:pic>
      <p:sp>
        <p:nvSpPr>
          <p:cNvPr id="1610" name="Google Shape;1610;g2523351e7b7_47_11"/>
          <p:cNvSpPr txBox="1"/>
          <p:nvPr/>
        </p:nvSpPr>
        <p:spPr>
          <a:xfrm>
            <a:off x="865375" y="841925"/>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None/>
            </a:pPr>
            <a:r>
              <a:rPr b="1" lang="lv-LV" sz="2400">
                <a:solidFill>
                  <a:srgbClr val="FFFFFF"/>
                </a:solidFill>
                <a:latin typeface="Raleway"/>
                <a:ea typeface="Raleway"/>
                <a:cs typeface="Raleway"/>
                <a:sym typeface="Raleway"/>
              </a:rPr>
              <a:t>Prevention and management strategies</a:t>
            </a:r>
            <a:endParaRPr b="1" sz="2000">
              <a:solidFill>
                <a:srgbClr val="FFFFFF"/>
              </a:solidFill>
              <a:latin typeface="Raleway"/>
              <a:ea typeface="Raleway"/>
              <a:cs typeface="Raleway"/>
              <a:sym typeface="Raleway"/>
            </a:endParaRPr>
          </a:p>
          <a:p>
            <a:pPr indent="0" lvl="0" marL="0" marR="0" rtl="0" algn="l">
              <a:lnSpc>
                <a:spcPct val="85000"/>
              </a:lnSpc>
              <a:spcBef>
                <a:spcPts val="0"/>
              </a:spcBef>
              <a:spcAft>
                <a:spcPts val="0"/>
              </a:spcAft>
              <a:buNone/>
            </a:pPr>
            <a:r>
              <a:t/>
            </a:r>
            <a:endParaRPr b="1" sz="2500">
              <a:solidFill>
                <a:srgbClr val="FFFFFF"/>
              </a:solidFill>
              <a:latin typeface="Raleway"/>
              <a:ea typeface="Raleway"/>
              <a:cs typeface="Raleway"/>
              <a:sym typeface="Raleway"/>
            </a:endParaRPr>
          </a:p>
        </p:txBody>
      </p:sp>
      <p:sp>
        <p:nvSpPr>
          <p:cNvPr id="1611" name="Google Shape;1611;g2523351e7b7_47_11"/>
          <p:cNvSpPr txBox="1"/>
          <p:nvPr/>
        </p:nvSpPr>
        <p:spPr>
          <a:xfrm>
            <a:off x="742175" y="1992425"/>
            <a:ext cx="4238700" cy="2805300"/>
          </a:xfrm>
          <a:prstGeom prst="rect">
            <a:avLst/>
          </a:prstGeom>
          <a:noFill/>
          <a:ln>
            <a:noFill/>
          </a:ln>
        </p:spPr>
        <p:txBody>
          <a:bodyPr anchorCtr="0" anchor="t" bIns="91425" lIns="91425" spcFirstLastPara="1" rIns="91425" wrap="square" tIns="91425">
            <a:spAutoFit/>
          </a:bodyPr>
          <a:lstStyle/>
          <a:p>
            <a:pPr indent="0" lvl="0" marL="133350" rtl="0" algn="l">
              <a:lnSpc>
                <a:spcPct val="115000"/>
              </a:lnSpc>
              <a:spcBef>
                <a:spcPts val="0"/>
              </a:spcBef>
              <a:spcAft>
                <a:spcPts val="0"/>
              </a:spcAft>
              <a:buSzPts val="1500"/>
              <a:buNone/>
            </a:pPr>
            <a:r>
              <a:rPr lang="lv-LV" sz="1500">
                <a:solidFill>
                  <a:schemeClr val="dk1"/>
                </a:solidFill>
                <a:latin typeface="Raleway"/>
                <a:ea typeface="Raleway"/>
                <a:cs typeface="Raleway"/>
                <a:sym typeface="Raleway"/>
              </a:rPr>
              <a:t>Before playing the game, prepare </a:t>
            </a:r>
            <a:br>
              <a:rPr lang="lv-LV" sz="1500">
                <a:solidFill>
                  <a:schemeClr val="dk1"/>
                </a:solidFill>
                <a:latin typeface="Raleway"/>
                <a:ea typeface="Raleway"/>
                <a:cs typeface="Raleway"/>
                <a:sym typeface="Raleway"/>
              </a:rPr>
            </a:br>
            <a:r>
              <a:rPr lang="lv-LV" sz="1500">
                <a:solidFill>
                  <a:schemeClr val="dk1"/>
                </a:solidFill>
                <a:latin typeface="Raleway"/>
                <a:ea typeface="Raleway"/>
                <a:cs typeface="Raleway"/>
                <a:sym typeface="Raleway"/>
              </a:rPr>
              <a:t>a set of problem situation cards related to </a:t>
            </a:r>
            <a:r>
              <a:rPr b="1" lang="lv-LV" sz="1500">
                <a:solidFill>
                  <a:schemeClr val="dk1"/>
                </a:solidFill>
                <a:latin typeface="Raleway"/>
                <a:ea typeface="Raleway"/>
                <a:cs typeface="Raleway"/>
                <a:sym typeface="Raleway"/>
              </a:rPr>
              <a:t>workplace violence prevention </a:t>
            </a:r>
            <a:br>
              <a:rPr b="1" lang="lv-LV" sz="1500">
                <a:solidFill>
                  <a:schemeClr val="dk1"/>
                </a:solidFill>
                <a:latin typeface="Raleway"/>
                <a:ea typeface="Raleway"/>
                <a:cs typeface="Raleway"/>
                <a:sym typeface="Raleway"/>
              </a:rPr>
            </a:br>
            <a:r>
              <a:rPr b="1" lang="lv-LV" sz="1500">
                <a:solidFill>
                  <a:schemeClr val="dk1"/>
                </a:solidFill>
                <a:latin typeface="Raleway"/>
                <a:ea typeface="Raleway"/>
                <a:cs typeface="Raleway"/>
                <a:sym typeface="Raleway"/>
              </a:rPr>
              <a:t>and management. </a:t>
            </a:r>
            <a:endParaRPr b="1" sz="1500">
              <a:solidFill>
                <a:schemeClr val="dk1"/>
              </a:solidFill>
              <a:latin typeface="Raleway"/>
              <a:ea typeface="Raleway"/>
              <a:cs typeface="Raleway"/>
              <a:sym typeface="Raleway"/>
            </a:endParaRPr>
          </a:p>
          <a:p>
            <a:pPr indent="0" lvl="0" marL="133350" rtl="0" algn="l">
              <a:lnSpc>
                <a:spcPct val="115000"/>
              </a:lnSpc>
              <a:spcBef>
                <a:spcPts val="0"/>
              </a:spcBef>
              <a:spcAft>
                <a:spcPts val="0"/>
              </a:spcAft>
              <a:buSzPts val="1500"/>
              <a:buNone/>
            </a:pPr>
            <a:r>
              <a:t/>
            </a:r>
            <a:endParaRPr sz="1500">
              <a:solidFill>
                <a:schemeClr val="dk1"/>
              </a:solidFill>
              <a:latin typeface="Raleway"/>
              <a:ea typeface="Raleway"/>
              <a:cs typeface="Raleway"/>
              <a:sym typeface="Raleway"/>
            </a:endParaRPr>
          </a:p>
          <a:p>
            <a:pPr indent="0" lvl="0" marL="133350" rtl="0" algn="l">
              <a:lnSpc>
                <a:spcPct val="115000"/>
              </a:lnSpc>
              <a:spcBef>
                <a:spcPts val="0"/>
              </a:spcBef>
              <a:spcAft>
                <a:spcPts val="0"/>
              </a:spcAft>
              <a:buSzPts val="1500"/>
              <a:buNone/>
            </a:pPr>
            <a:r>
              <a:rPr lang="lv-LV" sz="1500">
                <a:solidFill>
                  <a:schemeClr val="dk1"/>
                </a:solidFill>
                <a:latin typeface="Raleway"/>
                <a:ea typeface="Raleway"/>
                <a:cs typeface="Raleway"/>
                <a:sym typeface="Raleway"/>
              </a:rPr>
              <a:t>For example, a card might describe a situation in which an employee is being bullied or harassed, or a situation in which there is a potential threat of violence </a:t>
            </a:r>
            <a:br>
              <a:rPr lang="lv-LV" sz="1500">
                <a:solidFill>
                  <a:schemeClr val="dk1"/>
                </a:solidFill>
                <a:latin typeface="Raleway"/>
                <a:ea typeface="Raleway"/>
                <a:cs typeface="Raleway"/>
                <a:sym typeface="Raleway"/>
              </a:rPr>
            </a:br>
            <a:r>
              <a:rPr lang="lv-LV" sz="1500">
                <a:solidFill>
                  <a:schemeClr val="dk1"/>
                </a:solidFill>
                <a:latin typeface="Raleway"/>
                <a:ea typeface="Raleway"/>
                <a:cs typeface="Raleway"/>
                <a:sym typeface="Raleway"/>
              </a:rPr>
              <a:t>in the workplace.</a:t>
            </a:r>
            <a:endParaRPr sz="1500">
              <a:solidFill>
                <a:schemeClr val="dk1"/>
              </a:solidFill>
              <a:latin typeface="Raleway"/>
              <a:ea typeface="Raleway"/>
              <a:cs typeface="Raleway"/>
              <a:sym typeface="Raleway"/>
            </a:endParaRPr>
          </a:p>
        </p:txBody>
      </p:sp>
      <p:sp>
        <p:nvSpPr>
          <p:cNvPr id="1612" name="Google Shape;1612;g2523351e7b7_47_11"/>
          <p:cNvSpPr txBox="1"/>
          <p:nvPr/>
        </p:nvSpPr>
        <p:spPr>
          <a:xfrm>
            <a:off x="865375" y="1493700"/>
            <a:ext cx="3376200" cy="585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lv-LV" sz="2600">
                <a:solidFill>
                  <a:srgbClr val="6689BA"/>
                </a:solidFill>
                <a:latin typeface="Raleway"/>
                <a:ea typeface="Raleway"/>
                <a:cs typeface="Raleway"/>
                <a:sym typeface="Raleway"/>
              </a:rPr>
              <a:t>Preparing</a:t>
            </a:r>
            <a:endParaRPr b="1" sz="2600">
              <a:solidFill>
                <a:srgbClr val="6689BA"/>
              </a:solidFill>
            </a:endParaRPr>
          </a:p>
        </p:txBody>
      </p:sp>
      <p:grpSp>
        <p:nvGrpSpPr>
          <p:cNvPr id="1613" name="Google Shape;1613;g2523351e7b7_47_11"/>
          <p:cNvGrpSpPr/>
          <p:nvPr/>
        </p:nvGrpSpPr>
        <p:grpSpPr>
          <a:xfrm>
            <a:off x="575001" y="3390351"/>
            <a:ext cx="290375" cy="321600"/>
            <a:chOff x="534501" y="3018201"/>
            <a:chExt cx="290375" cy="321600"/>
          </a:xfrm>
        </p:grpSpPr>
        <p:sp>
          <p:nvSpPr>
            <p:cNvPr id="1614" name="Google Shape;1614;g2523351e7b7_47_11"/>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5" name="Google Shape;1615;g2523351e7b7_47_11"/>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16" name="Google Shape;1616;g2523351e7b7_47_11"/>
          <p:cNvSpPr txBox="1"/>
          <p:nvPr/>
        </p:nvSpPr>
        <p:spPr>
          <a:xfrm>
            <a:off x="589775" y="505025"/>
            <a:ext cx="3000000" cy="4893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2000"/>
              </a:spcBef>
              <a:spcAft>
                <a:spcPts val="0"/>
              </a:spcAft>
              <a:buNone/>
            </a:pPr>
            <a:r>
              <a:rPr b="1" lang="lv-LV" sz="2200">
                <a:solidFill>
                  <a:srgbClr val="2B3E85"/>
                </a:solidFill>
                <a:latin typeface="Raleway"/>
                <a:ea typeface="Raleway"/>
                <a:cs typeface="Raleway"/>
                <a:sym typeface="Raleway"/>
              </a:rPr>
              <a:t>7</a:t>
            </a:r>
            <a:r>
              <a:rPr b="1" lang="lv-LV" sz="2200">
                <a:solidFill>
                  <a:srgbClr val="2B3E85"/>
                </a:solidFill>
                <a:latin typeface="Raleway"/>
                <a:ea typeface="Raleway"/>
                <a:cs typeface="Raleway"/>
                <a:sym typeface="Raleway"/>
              </a:rPr>
              <a:t>. </a:t>
            </a:r>
            <a:r>
              <a:rPr b="1" lang="lv-LV" sz="1900">
                <a:solidFill>
                  <a:srgbClr val="2B3E85"/>
                </a:solidFill>
                <a:latin typeface="Raleway"/>
                <a:ea typeface="Raleway"/>
                <a:cs typeface="Raleway"/>
                <a:sym typeface="Raleway"/>
              </a:rPr>
              <a:t>Module</a:t>
            </a:r>
            <a:endParaRPr/>
          </a:p>
        </p:txBody>
      </p:sp>
      <p:pic>
        <p:nvPicPr>
          <p:cNvPr id="1617" name="Google Shape;1617;g2523351e7b7_47_11"/>
          <p:cNvPicPr preferRelativeResize="0"/>
          <p:nvPr/>
        </p:nvPicPr>
        <p:blipFill rotWithShape="1">
          <a:blip r:embed="rId4">
            <a:alphaModFix/>
          </a:blip>
          <a:srcRect b="0" l="0" r="16443" t="0"/>
          <a:stretch/>
        </p:blipFill>
        <p:spPr>
          <a:xfrm>
            <a:off x="6572250" y="944688"/>
            <a:ext cx="2571750" cy="1273500"/>
          </a:xfrm>
          <a:prstGeom prst="rect">
            <a:avLst/>
          </a:prstGeom>
          <a:noFill/>
          <a:ln>
            <a:noFill/>
          </a:ln>
        </p:spPr>
      </p:pic>
      <p:pic>
        <p:nvPicPr>
          <p:cNvPr id="1618" name="Google Shape;1618;g2523351e7b7_47_11"/>
          <p:cNvPicPr preferRelativeResize="0"/>
          <p:nvPr/>
        </p:nvPicPr>
        <p:blipFill rotWithShape="1">
          <a:blip r:embed="rId4">
            <a:alphaModFix/>
          </a:blip>
          <a:srcRect b="0" l="0" r="16443" t="0"/>
          <a:stretch/>
        </p:blipFill>
        <p:spPr>
          <a:xfrm>
            <a:off x="6572250" y="944688"/>
            <a:ext cx="2571750" cy="1273500"/>
          </a:xfrm>
          <a:prstGeom prst="rect">
            <a:avLst/>
          </a:prstGeom>
          <a:noFill/>
          <a:ln>
            <a:noFill/>
          </a:ln>
        </p:spPr>
      </p:pic>
      <p:pic>
        <p:nvPicPr>
          <p:cNvPr id="1619" name="Google Shape;1619;g2523351e7b7_47_11"/>
          <p:cNvPicPr preferRelativeResize="0"/>
          <p:nvPr/>
        </p:nvPicPr>
        <p:blipFill rotWithShape="1">
          <a:blip r:embed="rId5">
            <a:alphaModFix/>
          </a:blip>
          <a:srcRect b="0" l="59" r="59" t="0"/>
          <a:stretch/>
        </p:blipFill>
        <p:spPr>
          <a:xfrm rot="309671">
            <a:off x="6906084" y="1992417"/>
            <a:ext cx="1263924" cy="1894379"/>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1620" name="Google Shape;1620;g2523351e7b7_47_11"/>
          <p:cNvPicPr preferRelativeResize="0"/>
          <p:nvPr/>
        </p:nvPicPr>
        <p:blipFill rotWithShape="1">
          <a:blip r:embed="rId5">
            <a:alphaModFix/>
          </a:blip>
          <a:srcRect b="0" l="59" r="59" t="0"/>
          <a:stretch/>
        </p:blipFill>
        <p:spPr>
          <a:xfrm rot="-422946">
            <a:off x="5888151" y="2368181"/>
            <a:ext cx="1263853" cy="1894458"/>
          </a:xfrm>
          <a:prstGeom prst="roundRect">
            <a:avLst>
              <a:gd fmla="val 8322" name="adj"/>
            </a:avLst>
          </a:prstGeom>
          <a:noFill/>
          <a:ln>
            <a:noFill/>
          </a:ln>
          <a:effectLst>
            <a:outerShdw blurRad="271463" rotWithShape="0" algn="bl" dir="4380000" dist="57150">
              <a:srgbClr val="000000">
                <a:alpha val="33330"/>
              </a:srgbClr>
            </a:outerShdw>
          </a:effectLst>
        </p:spPr>
      </p:pic>
      <p:pic>
        <p:nvPicPr>
          <p:cNvPr id="1621" name="Google Shape;1621;g2523351e7b7_47_11"/>
          <p:cNvPicPr preferRelativeResize="0"/>
          <p:nvPr/>
        </p:nvPicPr>
        <p:blipFill rotWithShape="1">
          <a:blip r:embed="rId5">
            <a:alphaModFix/>
          </a:blip>
          <a:srcRect b="0" l="59" r="59" t="0"/>
          <a:stretch/>
        </p:blipFill>
        <p:spPr>
          <a:xfrm>
            <a:off x="6343763" y="2617995"/>
            <a:ext cx="1263900" cy="1894500"/>
          </a:xfrm>
          <a:prstGeom prst="roundRect">
            <a:avLst>
              <a:gd fmla="val 8322" name="adj"/>
            </a:avLst>
          </a:prstGeom>
          <a:noFill/>
          <a:ln>
            <a:noFill/>
          </a:ln>
          <a:effectLst>
            <a:outerShdw blurRad="271463" rotWithShape="0" algn="bl" dir="4380000" dist="57150">
              <a:srgbClr val="000000">
                <a:alpha val="33330"/>
              </a:srgbClr>
            </a:outerShdw>
          </a:effectLst>
        </p:spPr>
      </p:pic>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25" name="Shape 1625"/>
        <p:cNvGrpSpPr/>
        <p:nvPr/>
      </p:nvGrpSpPr>
      <p:grpSpPr>
        <a:xfrm>
          <a:off x="0" y="0"/>
          <a:ext cx="0" cy="0"/>
          <a:chOff x="0" y="0"/>
          <a:chExt cx="0" cy="0"/>
        </a:xfrm>
      </p:grpSpPr>
      <p:pic>
        <p:nvPicPr>
          <p:cNvPr id="1626" name="Google Shape;1626;g2523351e7b7_47_27"/>
          <p:cNvPicPr preferRelativeResize="0"/>
          <p:nvPr/>
        </p:nvPicPr>
        <p:blipFill rotWithShape="1">
          <a:blip r:embed="rId3">
            <a:alphaModFix/>
          </a:blip>
          <a:srcRect b="0" l="0" r="0" t="0"/>
          <a:stretch/>
        </p:blipFill>
        <p:spPr>
          <a:xfrm>
            <a:off x="0" y="0"/>
            <a:ext cx="9144001" cy="1367149"/>
          </a:xfrm>
          <a:prstGeom prst="rect">
            <a:avLst/>
          </a:prstGeom>
          <a:noFill/>
          <a:ln>
            <a:noFill/>
          </a:ln>
        </p:spPr>
      </p:pic>
      <p:sp>
        <p:nvSpPr>
          <p:cNvPr id="1627" name="Google Shape;1627;g2523351e7b7_47_27"/>
          <p:cNvSpPr txBox="1"/>
          <p:nvPr/>
        </p:nvSpPr>
        <p:spPr>
          <a:xfrm>
            <a:off x="865375" y="841925"/>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None/>
            </a:pPr>
            <a:r>
              <a:rPr b="1" lang="lv-LV" sz="2400">
                <a:solidFill>
                  <a:srgbClr val="FFFFFF"/>
                </a:solidFill>
                <a:latin typeface="Raleway"/>
                <a:ea typeface="Raleway"/>
                <a:cs typeface="Raleway"/>
                <a:sym typeface="Raleway"/>
              </a:rPr>
              <a:t>Prevention and management strategies</a:t>
            </a:r>
            <a:endParaRPr b="1" sz="2000">
              <a:solidFill>
                <a:srgbClr val="FFFFFF"/>
              </a:solidFill>
              <a:latin typeface="Raleway"/>
              <a:ea typeface="Raleway"/>
              <a:cs typeface="Raleway"/>
              <a:sym typeface="Raleway"/>
            </a:endParaRPr>
          </a:p>
          <a:p>
            <a:pPr indent="0" lvl="0" marL="0" marR="0" rtl="0" algn="l">
              <a:lnSpc>
                <a:spcPct val="85000"/>
              </a:lnSpc>
              <a:spcBef>
                <a:spcPts val="0"/>
              </a:spcBef>
              <a:spcAft>
                <a:spcPts val="0"/>
              </a:spcAft>
              <a:buNone/>
            </a:pPr>
            <a:r>
              <a:t/>
            </a:r>
            <a:endParaRPr b="1" sz="2500">
              <a:solidFill>
                <a:srgbClr val="FFFFFF"/>
              </a:solidFill>
              <a:latin typeface="Raleway"/>
              <a:ea typeface="Raleway"/>
              <a:cs typeface="Raleway"/>
              <a:sym typeface="Raleway"/>
            </a:endParaRPr>
          </a:p>
        </p:txBody>
      </p:sp>
      <p:sp>
        <p:nvSpPr>
          <p:cNvPr id="1628" name="Google Shape;1628;g2523351e7b7_47_27"/>
          <p:cNvSpPr txBox="1"/>
          <p:nvPr/>
        </p:nvSpPr>
        <p:spPr>
          <a:xfrm>
            <a:off x="742175" y="1992425"/>
            <a:ext cx="3975900" cy="2008800"/>
          </a:xfrm>
          <a:prstGeom prst="rect">
            <a:avLst/>
          </a:prstGeom>
          <a:noFill/>
          <a:ln>
            <a:noFill/>
          </a:ln>
        </p:spPr>
        <p:txBody>
          <a:bodyPr anchorCtr="0" anchor="t" bIns="91425" lIns="91425" spcFirstLastPara="1" rIns="91425" wrap="square" tIns="91425">
            <a:spAutoFit/>
          </a:bodyPr>
          <a:lstStyle/>
          <a:p>
            <a:pPr indent="0" lvl="0" marL="133350" rtl="0" algn="l">
              <a:lnSpc>
                <a:spcPct val="115000"/>
              </a:lnSpc>
              <a:spcBef>
                <a:spcPts val="0"/>
              </a:spcBef>
              <a:spcAft>
                <a:spcPts val="0"/>
              </a:spcAft>
              <a:buSzPts val="1500"/>
              <a:buNone/>
            </a:pPr>
            <a:r>
              <a:rPr lang="lv-LV" sz="1500">
                <a:solidFill>
                  <a:schemeClr val="dk1"/>
                </a:solidFill>
                <a:latin typeface="Raleway"/>
                <a:ea typeface="Raleway"/>
                <a:cs typeface="Raleway"/>
                <a:sym typeface="Raleway"/>
              </a:rPr>
              <a:t>Divide the players into small groups </a:t>
            </a:r>
            <a:br>
              <a:rPr lang="lv-LV" sz="1500">
                <a:solidFill>
                  <a:schemeClr val="dk1"/>
                </a:solidFill>
                <a:latin typeface="Raleway"/>
                <a:ea typeface="Raleway"/>
                <a:cs typeface="Raleway"/>
                <a:sym typeface="Raleway"/>
              </a:rPr>
            </a:br>
            <a:r>
              <a:rPr lang="lv-LV" sz="1500">
                <a:solidFill>
                  <a:schemeClr val="dk1"/>
                </a:solidFill>
                <a:latin typeface="Raleway"/>
                <a:ea typeface="Raleway"/>
                <a:cs typeface="Raleway"/>
                <a:sym typeface="Raleway"/>
              </a:rPr>
              <a:t>of 3-4 people and distribute the problem situation cards evenly among them. </a:t>
            </a:r>
            <a:endParaRPr sz="1500">
              <a:solidFill>
                <a:schemeClr val="dk1"/>
              </a:solidFill>
              <a:latin typeface="Raleway"/>
              <a:ea typeface="Raleway"/>
              <a:cs typeface="Raleway"/>
              <a:sym typeface="Raleway"/>
            </a:endParaRPr>
          </a:p>
          <a:p>
            <a:pPr indent="0" lvl="0" marL="133350" rtl="0" algn="l">
              <a:lnSpc>
                <a:spcPct val="115000"/>
              </a:lnSpc>
              <a:spcBef>
                <a:spcPts val="0"/>
              </a:spcBef>
              <a:spcAft>
                <a:spcPts val="0"/>
              </a:spcAft>
              <a:buSzPts val="1500"/>
              <a:buNone/>
            </a:pPr>
            <a:r>
              <a:t/>
            </a:r>
            <a:endParaRPr sz="1500">
              <a:solidFill>
                <a:schemeClr val="dk1"/>
              </a:solidFill>
              <a:latin typeface="Raleway"/>
              <a:ea typeface="Raleway"/>
              <a:cs typeface="Raleway"/>
              <a:sym typeface="Raleway"/>
            </a:endParaRPr>
          </a:p>
          <a:p>
            <a:pPr indent="0" lvl="0" marL="133350" rtl="0" algn="l">
              <a:lnSpc>
                <a:spcPct val="115000"/>
              </a:lnSpc>
              <a:spcBef>
                <a:spcPts val="0"/>
              </a:spcBef>
              <a:spcAft>
                <a:spcPts val="0"/>
              </a:spcAft>
              <a:buSzPts val="1500"/>
              <a:buNone/>
            </a:pPr>
            <a:r>
              <a:rPr lang="lv-LV" sz="1500">
                <a:solidFill>
                  <a:schemeClr val="dk1"/>
                </a:solidFill>
                <a:latin typeface="Raleway"/>
                <a:ea typeface="Raleway"/>
                <a:cs typeface="Raleway"/>
                <a:sym typeface="Raleway"/>
              </a:rPr>
              <a:t>Instruct the players to read their cards and </a:t>
            </a:r>
            <a:r>
              <a:rPr b="1" lang="lv-LV" sz="1500">
                <a:solidFill>
                  <a:schemeClr val="dk1"/>
                </a:solidFill>
                <a:latin typeface="Raleway"/>
                <a:ea typeface="Raleway"/>
                <a:cs typeface="Raleway"/>
                <a:sym typeface="Raleway"/>
              </a:rPr>
              <a:t>identify the specific challenges presented in the scenarios.</a:t>
            </a:r>
            <a:endParaRPr b="1" sz="1500">
              <a:solidFill>
                <a:schemeClr val="dk1"/>
              </a:solidFill>
              <a:latin typeface="Raleway"/>
              <a:ea typeface="Raleway"/>
              <a:cs typeface="Raleway"/>
              <a:sym typeface="Raleway"/>
            </a:endParaRPr>
          </a:p>
        </p:txBody>
      </p:sp>
      <p:sp>
        <p:nvSpPr>
          <p:cNvPr id="1629" name="Google Shape;1629;g2523351e7b7_47_27"/>
          <p:cNvSpPr txBox="1"/>
          <p:nvPr/>
        </p:nvSpPr>
        <p:spPr>
          <a:xfrm>
            <a:off x="865375" y="1493700"/>
            <a:ext cx="3376200" cy="585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lv-LV" sz="2600">
                <a:solidFill>
                  <a:srgbClr val="6689BA"/>
                </a:solidFill>
                <a:latin typeface="Raleway"/>
                <a:ea typeface="Raleway"/>
                <a:cs typeface="Raleway"/>
                <a:sym typeface="Raleway"/>
              </a:rPr>
              <a:t>Preparing</a:t>
            </a:r>
            <a:endParaRPr b="1" sz="2600">
              <a:solidFill>
                <a:srgbClr val="6689BA"/>
              </a:solidFill>
            </a:endParaRPr>
          </a:p>
        </p:txBody>
      </p:sp>
      <p:grpSp>
        <p:nvGrpSpPr>
          <p:cNvPr id="1630" name="Google Shape;1630;g2523351e7b7_47_27"/>
          <p:cNvGrpSpPr/>
          <p:nvPr/>
        </p:nvGrpSpPr>
        <p:grpSpPr>
          <a:xfrm>
            <a:off x="589776" y="3202626"/>
            <a:ext cx="290375" cy="321600"/>
            <a:chOff x="534501" y="3018201"/>
            <a:chExt cx="290375" cy="321600"/>
          </a:xfrm>
        </p:grpSpPr>
        <p:sp>
          <p:nvSpPr>
            <p:cNvPr id="1631" name="Google Shape;1631;g2523351e7b7_47_27"/>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2" name="Google Shape;1632;g2523351e7b7_47_27"/>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33" name="Google Shape;1633;g2523351e7b7_47_27"/>
          <p:cNvSpPr txBox="1"/>
          <p:nvPr/>
        </p:nvSpPr>
        <p:spPr>
          <a:xfrm>
            <a:off x="589775" y="505025"/>
            <a:ext cx="3000000" cy="4893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2000"/>
              </a:spcBef>
              <a:spcAft>
                <a:spcPts val="0"/>
              </a:spcAft>
              <a:buNone/>
            </a:pPr>
            <a:r>
              <a:rPr b="1" lang="lv-LV" sz="2200">
                <a:solidFill>
                  <a:srgbClr val="2B3E85"/>
                </a:solidFill>
                <a:latin typeface="Raleway"/>
                <a:ea typeface="Raleway"/>
                <a:cs typeface="Raleway"/>
                <a:sym typeface="Raleway"/>
              </a:rPr>
              <a:t>7. </a:t>
            </a:r>
            <a:r>
              <a:rPr b="1" lang="lv-LV" sz="1900">
                <a:solidFill>
                  <a:srgbClr val="2B3E85"/>
                </a:solidFill>
                <a:latin typeface="Raleway"/>
                <a:ea typeface="Raleway"/>
                <a:cs typeface="Raleway"/>
                <a:sym typeface="Raleway"/>
              </a:rPr>
              <a:t>Module</a:t>
            </a:r>
            <a:endParaRPr/>
          </a:p>
        </p:txBody>
      </p:sp>
      <p:pic>
        <p:nvPicPr>
          <p:cNvPr id="1634" name="Google Shape;1634;g2523351e7b7_47_27"/>
          <p:cNvPicPr preferRelativeResize="0"/>
          <p:nvPr/>
        </p:nvPicPr>
        <p:blipFill rotWithShape="1">
          <a:blip r:embed="rId4">
            <a:alphaModFix/>
          </a:blip>
          <a:srcRect b="0" l="0" r="25947" t="0"/>
          <a:stretch/>
        </p:blipFill>
        <p:spPr>
          <a:xfrm>
            <a:off x="6864775" y="671550"/>
            <a:ext cx="2279225" cy="1273500"/>
          </a:xfrm>
          <a:prstGeom prst="rect">
            <a:avLst/>
          </a:prstGeom>
          <a:noFill/>
          <a:ln>
            <a:noFill/>
          </a:ln>
        </p:spPr>
      </p:pic>
      <p:pic>
        <p:nvPicPr>
          <p:cNvPr id="1635" name="Google Shape;1635;g2523351e7b7_47_27"/>
          <p:cNvPicPr preferRelativeResize="0"/>
          <p:nvPr/>
        </p:nvPicPr>
        <p:blipFill rotWithShape="1">
          <a:blip r:embed="rId5">
            <a:alphaModFix/>
          </a:blip>
          <a:srcRect b="0" l="0" r="0" t="0"/>
          <a:stretch/>
        </p:blipFill>
        <p:spPr>
          <a:xfrm>
            <a:off x="5406275" y="2252582"/>
            <a:ext cx="903528" cy="2221693"/>
          </a:xfrm>
          <a:prstGeom prst="rect">
            <a:avLst/>
          </a:prstGeom>
          <a:noFill/>
          <a:ln>
            <a:noFill/>
          </a:ln>
        </p:spPr>
      </p:pic>
      <p:pic>
        <p:nvPicPr>
          <p:cNvPr id="1636" name="Google Shape;1636;g2523351e7b7_47_27"/>
          <p:cNvPicPr preferRelativeResize="0"/>
          <p:nvPr/>
        </p:nvPicPr>
        <p:blipFill rotWithShape="1">
          <a:blip r:embed="rId5">
            <a:alphaModFix/>
          </a:blip>
          <a:srcRect b="0" l="0" r="0" t="0"/>
          <a:stretch/>
        </p:blipFill>
        <p:spPr>
          <a:xfrm>
            <a:off x="6454506" y="2252582"/>
            <a:ext cx="903528" cy="2221693"/>
          </a:xfrm>
          <a:prstGeom prst="rect">
            <a:avLst/>
          </a:prstGeom>
          <a:noFill/>
          <a:ln>
            <a:noFill/>
          </a:ln>
        </p:spPr>
      </p:pic>
      <p:pic>
        <p:nvPicPr>
          <p:cNvPr id="1637" name="Google Shape;1637;g2523351e7b7_47_27"/>
          <p:cNvPicPr preferRelativeResize="0"/>
          <p:nvPr/>
        </p:nvPicPr>
        <p:blipFill rotWithShape="1">
          <a:blip r:embed="rId5">
            <a:alphaModFix/>
          </a:blip>
          <a:srcRect b="0" l="0" r="0" t="0"/>
          <a:stretch/>
        </p:blipFill>
        <p:spPr>
          <a:xfrm>
            <a:off x="7502747" y="2252582"/>
            <a:ext cx="903528" cy="2221693"/>
          </a:xfrm>
          <a:prstGeom prst="rect">
            <a:avLst/>
          </a:prstGeom>
          <a:noFill/>
          <a:ln>
            <a:noFill/>
          </a:ln>
        </p:spPr>
      </p:pic>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41" name="Shape 1641"/>
        <p:cNvGrpSpPr/>
        <p:nvPr/>
      </p:nvGrpSpPr>
      <p:grpSpPr>
        <a:xfrm>
          <a:off x="0" y="0"/>
          <a:ext cx="0" cy="0"/>
          <a:chOff x="0" y="0"/>
          <a:chExt cx="0" cy="0"/>
        </a:xfrm>
      </p:grpSpPr>
      <p:pic>
        <p:nvPicPr>
          <p:cNvPr id="1642" name="Google Shape;1642;g2523351e7b7_47_42"/>
          <p:cNvPicPr preferRelativeResize="0"/>
          <p:nvPr/>
        </p:nvPicPr>
        <p:blipFill rotWithShape="1">
          <a:blip r:embed="rId3">
            <a:alphaModFix/>
          </a:blip>
          <a:srcRect b="0" l="0" r="0" t="0"/>
          <a:stretch/>
        </p:blipFill>
        <p:spPr>
          <a:xfrm>
            <a:off x="0" y="0"/>
            <a:ext cx="9144001" cy="1290951"/>
          </a:xfrm>
          <a:prstGeom prst="rect">
            <a:avLst/>
          </a:prstGeom>
          <a:noFill/>
          <a:ln>
            <a:noFill/>
          </a:ln>
        </p:spPr>
      </p:pic>
      <p:sp>
        <p:nvSpPr>
          <p:cNvPr id="1643" name="Google Shape;1643;g2523351e7b7_47_42"/>
          <p:cNvSpPr txBox="1"/>
          <p:nvPr/>
        </p:nvSpPr>
        <p:spPr>
          <a:xfrm>
            <a:off x="865375" y="765725"/>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None/>
            </a:pPr>
            <a:r>
              <a:rPr b="1" lang="lv-LV" sz="2400">
                <a:solidFill>
                  <a:srgbClr val="FFFFFF"/>
                </a:solidFill>
                <a:latin typeface="Raleway"/>
                <a:ea typeface="Raleway"/>
                <a:cs typeface="Raleway"/>
                <a:sym typeface="Raleway"/>
              </a:rPr>
              <a:t>Prevention and management strategies</a:t>
            </a:r>
            <a:endParaRPr b="1" sz="2000">
              <a:solidFill>
                <a:srgbClr val="FFFFFF"/>
              </a:solidFill>
              <a:latin typeface="Raleway"/>
              <a:ea typeface="Raleway"/>
              <a:cs typeface="Raleway"/>
              <a:sym typeface="Raleway"/>
            </a:endParaRPr>
          </a:p>
          <a:p>
            <a:pPr indent="0" lvl="0" marL="0" marR="0" rtl="0" algn="l">
              <a:lnSpc>
                <a:spcPct val="85000"/>
              </a:lnSpc>
              <a:spcBef>
                <a:spcPts val="0"/>
              </a:spcBef>
              <a:spcAft>
                <a:spcPts val="0"/>
              </a:spcAft>
              <a:buNone/>
            </a:pPr>
            <a:r>
              <a:t/>
            </a:r>
            <a:endParaRPr b="1" sz="2500">
              <a:solidFill>
                <a:srgbClr val="FFFFFF"/>
              </a:solidFill>
              <a:latin typeface="Raleway"/>
              <a:ea typeface="Raleway"/>
              <a:cs typeface="Raleway"/>
              <a:sym typeface="Raleway"/>
            </a:endParaRPr>
          </a:p>
        </p:txBody>
      </p:sp>
      <p:sp>
        <p:nvSpPr>
          <p:cNvPr id="1644" name="Google Shape;1644;g2523351e7b7_47_42"/>
          <p:cNvSpPr txBox="1"/>
          <p:nvPr/>
        </p:nvSpPr>
        <p:spPr>
          <a:xfrm>
            <a:off x="742175" y="1992425"/>
            <a:ext cx="4288800" cy="2539800"/>
          </a:xfrm>
          <a:prstGeom prst="rect">
            <a:avLst/>
          </a:prstGeom>
          <a:noFill/>
          <a:ln>
            <a:noFill/>
          </a:ln>
        </p:spPr>
        <p:txBody>
          <a:bodyPr anchorCtr="0" anchor="t" bIns="91425" lIns="91425" spcFirstLastPara="1" rIns="91425" wrap="square" tIns="91425">
            <a:spAutoFit/>
          </a:bodyPr>
          <a:lstStyle/>
          <a:p>
            <a:pPr indent="0" lvl="0" marL="133350" rtl="0" algn="l">
              <a:lnSpc>
                <a:spcPct val="115000"/>
              </a:lnSpc>
              <a:spcBef>
                <a:spcPts val="0"/>
              </a:spcBef>
              <a:spcAft>
                <a:spcPts val="0"/>
              </a:spcAft>
              <a:buSzPts val="1500"/>
              <a:buNone/>
            </a:pPr>
            <a:r>
              <a:rPr lang="lv-LV" sz="1500">
                <a:solidFill>
                  <a:schemeClr val="dk1"/>
                </a:solidFill>
                <a:latin typeface="Raleway"/>
                <a:ea typeface="Raleway"/>
                <a:cs typeface="Raleway"/>
                <a:sym typeface="Raleway"/>
              </a:rPr>
              <a:t>Each group will be tasked with creating a </a:t>
            </a:r>
            <a:r>
              <a:rPr b="1" lang="lv-LV" sz="1500">
                <a:solidFill>
                  <a:schemeClr val="dk1"/>
                </a:solidFill>
                <a:latin typeface="Raleway"/>
                <a:ea typeface="Raleway"/>
                <a:cs typeface="Raleway"/>
                <a:sym typeface="Raleway"/>
              </a:rPr>
              <a:t>short improvisational drama that illustrates a prevention or management strategy for the workplace violence scenario </a:t>
            </a:r>
            <a:r>
              <a:rPr lang="lv-LV" sz="1500">
                <a:solidFill>
                  <a:schemeClr val="dk1"/>
                </a:solidFill>
                <a:latin typeface="Raleway"/>
                <a:ea typeface="Raleway"/>
                <a:cs typeface="Raleway"/>
                <a:sym typeface="Raleway"/>
              </a:rPr>
              <a:t>on their card. </a:t>
            </a:r>
            <a:endParaRPr sz="1500">
              <a:solidFill>
                <a:schemeClr val="dk1"/>
              </a:solidFill>
              <a:latin typeface="Raleway"/>
              <a:ea typeface="Raleway"/>
              <a:cs typeface="Raleway"/>
              <a:sym typeface="Raleway"/>
            </a:endParaRPr>
          </a:p>
          <a:p>
            <a:pPr indent="0" lvl="0" marL="133350" rtl="0" algn="l">
              <a:lnSpc>
                <a:spcPct val="115000"/>
              </a:lnSpc>
              <a:spcBef>
                <a:spcPts val="0"/>
              </a:spcBef>
              <a:spcAft>
                <a:spcPts val="0"/>
              </a:spcAft>
              <a:buSzPts val="1500"/>
              <a:buNone/>
            </a:pPr>
            <a:r>
              <a:t/>
            </a:r>
            <a:endParaRPr sz="1500">
              <a:solidFill>
                <a:schemeClr val="dk1"/>
              </a:solidFill>
              <a:latin typeface="Raleway"/>
              <a:ea typeface="Raleway"/>
              <a:cs typeface="Raleway"/>
              <a:sym typeface="Raleway"/>
            </a:endParaRPr>
          </a:p>
          <a:p>
            <a:pPr indent="0" lvl="0" marL="133350" rtl="0" algn="l">
              <a:lnSpc>
                <a:spcPct val="115000"/>
              </a:lnSpc>
              <a:spcBef>
                <a:spcPts val="0"/>
              </a:spcBef>
              <a:spcAft>
                <a:spcPts val="0"/>
              </a:spcAft>
              <a:buSzPts val="1500"/>
              <a:buNone/>
            </a:pPr>
            <a:r>
              <a:rPr lang="lv-LV" sz="1500">
                <a:solidFill>
                  <a:schemeClr val="dk1"/>
                </a:solidFill>
                <a:latin typeface="Raleway"/>
                <a:ea typeface="Raleway"/>
                <a:cs typeface="Raleway"/>
                <a:sym typeface="Raleway"/>
              </a:rPr>
              <a:t>Instruct the groups to discuss and brainstorm different prevention and management strategies they could use in their drama.</a:t>
            </a:r>
            <a:endParaRPr sz="1500">
              <a:solidFill>
                <a:schemeClr val="dk1"/>
              </a:solidFill>
              <a:latin typeface="Raleway"/>
              <a:ea typeface="Raleway"/>
              <a:cs typeface="Raleway"/>
              <a:sym typeface="Raleway"/>
            </a:endParaRPr>
          </a:p>
        </p:txBody>
      </p:sp>
      <p:sp>
        <p:nvSpPr>
          <p:cNvPr id="1645" name="Google Shape;1645;g2523351e7b7_47_42"/>
          <p:cNvSpPr txBox="1"/>
          <p:nvPr/>
        </p:nvSpPr>
        <p:spPr>
          <a:xfrm>
            <a:off x="865375" y="1493700"/>
            <a:ext cx="3376200" cy="585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lv-LV" sz="2600">
                <a:solidFill>
                  <a:srgbClr val="6689BA"/>
                </a:solidFill>
                <a:latin typeface="Raleway"/>
                <a:ea typeface="Raleway"/>
                <a:cs typeface="Raleway"/>
                <a:sym typeface="Raleway"/>
              </a:rPr>
              <a:t>Playing</a:t>
            </a:r>
            <a:endParaRPr b="1" sz="2600">
              <a:solidFill>
                <a:srgbClr val="6689BA"/>
              </a:solidFill>
            </a:endParaRPr>
          </a:p>
        </p:txBody>
      </p:sp>
      <p:grpSp>
        <p:nvGrpSpPr>
          <p:cNvPr id="1646" name="Google Shape;1646;g2523351e7b7_47_42"/>
          <p:cNvGrpSpPr/>
          <p:nvPr/>
        </p:nvGrpSpPr>
        <p:grpSpPr>
          <a:xfrm>
            <a:off x="589776" y="3690701"/>
            <a:ext cx="290375" cy="321600"/>
            <a:chOff x="534501" y="3018201"/>
            <a:chExt cx="290375" cy="321600"/>
          </a:xfrm>
        </p:grpSpPr>
        <p:sp>
          <p:nvSpPr>
            <p:cNvPr id="1647" name="Google Shape;1647;g2523351e7b7_47_42"/>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8" name="Google Shape;1648;g2523351e7b7_47_42"/>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49" name="Google Shape;1649;g2523351e7b7_47_42"/>
          <p:cNvSpPr txBox="1"/>
          <p:nvPr/>
        </p:nvSpPr>
        <p:spPr>
          <a:xfrm>
            <a:off x="589775" y="428825"/>
            <a:ext cx="3000000" cy="4893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2000"/>
              </a:spcBef>
              <a:spcAft>
                <a:spcPts val="0"/>
              </a:spcAft>
              <a:buNone/>
            </a:pPr>
            <a:r>
              <a:rPr b="1" lang="lv-LV" sz="2200">
                <a:solidFill>
                  <a:srgbClr val="2B3E85"/>
                </a:solidFill>
                <a:latin typeface="Raleway"/>
                <a:ea typeface="Raleway"/>
                <a:cs typeface="Raleway"/>
                <a:sym typeface="Raleway"/>
              </a:rPr>
              <a:t>7. </a:t>
            </a:r>
            <a:r>
              <a:rPr b="1" lang="lv-LV" sz="1900">
                <a:solidFill>
                  <a:srgbClr val="2B3E85"/>
                </a:solidFill>
                <a:latin typeface="Raleway"/>
                <a:ea typeface="Raleway"/>
                <a:cs typeface="Raleway"/>
                <a:sym typeface="Raleway"/>
              </a:rPr>
              <a:t>Module</a:t>
            </a:r>
            <a:endParaRPr/>
          </a:p>
        </p:txBody>
      </p:sp>
      <p:pic>
        <p:nvPicPr>
          <p:cNvPr id="1650" name="Google Shape;1650;g2523351e7b7_47_42"/>
          <p:cNvPicPr preferRelativeResize="0"/>
          <p:nvPr/>
        </p:nvPicPr>
        <p:blipFill rotWithShape="1">
          <a:blip r:embed="rId4">
            <a:alphaModFix/>
          </a:blip>
          <a:srcRect b="0" l="0" r="25947" t="0"/>
          <a:stretch/>
        </p:blipFill>
        <p:spPr>
          <a:xfrm>
            <a:off x="6864775" y="823950"/>
            <a:ext cx="2279225" cy="1273500"/>
          </a:xfrm>
          <a:prstGeom prst="rect">
            <a:avLst/>
          </a:prstGeom>
          <a:noFill/>
          <a:ln>
            <a:noFill/>
          </a:ln>
        </p:spPr>
      </p:pic>
      <p:pic>
        <p:nvPicPr>
          <p:cNvPr id="1651" name="Google Shape;1651;g2523351e7b7_47_42"/>
          <p:cNvPicPr preferRelativeResize="0"/>
          <p:nvPr/>
        </p:nvPicPr>
        <p:blipFill rotWithShape="1">
          <a:blip r:embed="rId5">
            <a:alphaModFix/>
          </a:blip>
          <a:srcRect b="0" l="0" r="0" t="0"/>
          <a:stretch/>
        </p:blipFill>
        <p:spPr>
          <a:xfrm>
            <a:off x="5543925" y="2350550"/>
            <a:ext cx="838524" cy="2061875"/>
          </a:xfrm>
          <a:prstGeom prst="rect">
            <a:avLst/>
          </a:prstGeom>
          <a:noFill/>
          <a:ln>
            <a:noFill/>
          </a:ln>
        </p:spPr>
      </p:pic>
      <p:pic>
        <p:nvPicPr>
          <p:cNvPr id="1652" name="Google Shape;1652;g2523351e7b7_47_42"/>
          <p:cNvPicPr preferRelativeResize="0"/>
          <p:nvPr/>
        </p:nvPicPr>
        <p:blipFill rotWithShape="1">
          <a:blip r:embed="rId5">
            <a:alphaModFix/>
          </a:blip>
          <a:srcRect b="0" l="0" r="0" t="0"/>
          <a:stretch/>
        </p:blipFill>
        <p:spPr>
          <a:xfrm>
            <a:off x="7012200" y="1952400"/>
            <a:ext cx="609175" cy="1497899"/>
          </a:xfrm>
          <a:prstGeom prst="rect">
            <a:avLst/>
          </a:prstGeom>
          <a:noFill/>
          <a:ln>
            <a:noFill/>
          </a:ln>
        </p:spPr>
      </p:pic>
      <p:pic>
        <p:nvPicPr>
          <p:cNvPr id="1653" name="Google Shape;1653;g2523351e7b7_47_42"/>
          <p:cNvPicPr preferRelativeResize="0"/>
          <p:nvPr/>
        </p:nvPicPr>
        <p:blipFill rotWithShape="1">
          <a:blip r:embed="rId5">
            <a:alphaModFix/>
          </a:blip>
          <a:srcRect b="0" l="0" r="0" t="0"/>
          <a:stretch/>
        </p:blipFill>
        <p:spPr>
          <a:xfrm>
            <a:off x="7677947" y="2350557"/>
            <a:ext cx="903528" cy="2221693"/>
          </a:xfrm>
          <a:prstGeom prst="rect">
            <a:avLst/>
          </a:prstGeom>
          <a:noFill/>
          <a:ln>
            <a:noFill/>
          </a:ln>
        </p:spPr>
      </p:pic>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57" name="Shape 1657"/>
        <p:cNvGrpSpPr/>
        <p:nvPr/>
      </p:nvGrpSpPr>
      <p:grpSpPr>
        <a:xfrm>
          <a:off x="0" y="0"/>
          <a:ext cx="0" cy="0"/>
          <a:chOff x="0" y="0"/>
          <a:chExt cx="0" cy="0"/>
        </a:xfrm>
      </p:grpSpPr>
      <p:pic>
        <p:nvPicPr>
          <p:cNvPr id="1658" name="Google Shape;1658;g2523351e7b7_47_57"/>
          <p:cNvPicPr preferRelativeResize="0"/>
          <p:nvPr/>
        </p:nvPicPr>
        <p:blipFill rotWithShape="1">
          <a:blip r:embed="rId3">
            <a:alphaModFix/>
          </a:blip>
          <a:srcRect b="0" l="0" r="0" t="0"/>
          <a:stretch/>
        </p:blipFill>
        <p:spPr>
          <a:xfrm>
            <a:off x="0" y="0"/>
            <a:ext cx="9144001" cy="1367149"/>
          </a:xfrm>
          <a:prstGeom prst="rect">
            <a:avLst/>
          </a:prstGeom>
          <a:noFill/>
          <a:ln>
            <a:noFill/>
          </a:ln>
        </p:spPr>
      </p:pic>
      <p:sp>
        <p:nvSpPr>
          <p:cNvPr id="1659" name="Google Shape;1659;g2523351e7b7_47_57"/>
          <p:cNvSpPr txBox="1"/>
          <p:nvPr/>
        </p:nvSpPr>
        <p:spPr>
          <a:xfrm>
            <a:off x="865375" y="841925"/>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None/>
            </a:pPr>
            <a:r>
              <a:rPr b="1" lang="lv-LV" sz="2400">
                <a:solidFill>
                  <a:srgbClr val="FFFFFF"/>
                </a:solidFill>
                <a:latin typeface="Raleway"/>
                <a:ea typeface="Raleway"/>
                <a:cs typeface="Raleway"/>
                <a:sym typeface="Raleway"/>
              </a:rPr>
              <a:t>Prevention and management strategies</a:t>
            </a:r>
            <a:endParaRPr b="1" sz="2000">
              <a:solidFill>
                <a:srgbClr val="FFFFFF"/>
              </a:solidFill>
              <a:latin typeface="Raleway"/>
              <a:ea typeface="Raleway"/>
              <a:cs typeface="Raleway"/>
              <a:sym typeface="Raleway"/>
            </a:endParaRPr>
          </a:p>
          <a:p>
            <a:pPr indent="0" lvl="0" marL="0" marR="0" rtl="0" algn="l">
              <a:lnSpc>
                <a:spcPct val="85000"/>
              </a:lnSpc>
              <a:spcBef>
                <a:spcPts val="0"/>
              </a:spcBef>
              <a:spcAft>
                <a:spcPts val="0"/>
              </a:spcAft>
              <a:buNone/>
            </a:pPr>
            <a:r>
              <a:t/>
            </a:r>
            <a:endParaRPr b="1" sz="2500">
              <a:solidFill>
                <a:srgbClr val="FFFFFF"/>
              </a:solidFill>
              <a:latin typeface="Raleway"/>
              <a:ea typeface="Raleway"/>
              <a:cs typeface="Raleway"/>
              <a:sym typeface="Raleway"/>
            </a:endParaRPr>
          </a:p>
        </p:txBody>
      </p:sp>
      <p:sp>
        <p:nvSpPr>
          <p:cNvPr id="1660" name="Google Shape;1660;g2523351e7b7_47_57"/>
          <p:cNvSpPr txBox="1"/>
          <p:nvPr/>
        </p:nvSpPr>
        <p:spPr>
          <a:xfrm>
            <a:off x="742175" y="1992425"/>
            <a:ext cx="3813300" cy="2539800"/>
          </a:xfrm>
          <a:prstGeom prst="rect">
            <a:avLst/>
          </a:prstGeom>
          <a:noFill/>
          <a:ln>
            <a:noFill/>
          </a:ln>
        </p:spPr>
        <p:txBody>
          <a:bodyPr anchorCtr="0" anchor="t" bIns="91425" lIns="91425" spcFirstLastPara="1" rIns="91425" wrap="square" tIns="91425">
            <a:spAutoFit/>
          </a:bodyPr>
          <a:lstStyle/>
          <a:p>
            <a:pPr indent="0" lvl="0" marL="133350" rtl="0" algn="l">
              <a:lnSpc>
                <a:spcPct val="115000"/>
              </a:lnSpc>
              <a:spcBef>
                <a:spcPts val="0"/>
              </a:spcBef>
              <a:spcAft>
                <a:spcPts val="0"/>
              </a:spcAft>
              <a:buSzPts val="1500"/>
              <a:buNone/>
            </a:pPr>
            <a:r>
              <a:rPr lang="lv-LV" sz="1500">
                <a:solidFill>
                  <a:schemeClr val="dk1"/>
                </a:solidFill>
                <a:latin typeface="Raleway"/>
                <a:ea typeface="Raleway"/>
                <a:cs typeface="Raleway"/>
                <a:sym typeface="Raleway"/>
              </a:rPr>
              <a:t>Once the groups have identified their prevention or management strategy, they should rehearse and prepare their short drama. </a:t>
            </a:r>
            <a:endParaRPr sz="1500">
              <a:solidFill>
                <a:schemeClr val="dk1"/>
              </a:solidFill>
              <a:latin typeface="Raleway"/>
              <a:ea typeface="Raleway"/>
              <a:cs typeface="Raleway"/>
              <a:sym typeface="Raleway"/>
            </a:endParaRPr>
          </a:p>
          <a:p>
            <a:pPr indent="0" lvl="0" marL="133350" rtl="0" algn="l">
              <a:lnSpc>
                <a:spcPct val="115000"/>
              </a:lnSpc>
              <a:spcBef>
                <a:spcPts val="0"/>
              </a:spcBef>
              <a:spcAft>
                <a:spcPts val="0"/>
              </a:spcAft>
              <a:buSzPts val="1500"/>
              <a:buNone/>
            </a:pPr>
            <a:r>
              <a:t/>
            </a:r>
            <a:endParaRPr sz="1500">
              <a:solidFill>
                <a:schemeClr val="dk1"/>
              </a:solidFill>
              <a:latin typeface="Raleway"/>
              <a:ea typeface="Raleway"/>
              <a:cs typeface="Raleway"/>
              <a:sym typeface="Raleway"/>
            </a:endParaRPr>
          </a:p>
          <a:p>
            <a:pPr indent="0" lvl="0" marL="133350" rtl="0" algn="l">
              <a:lnSpc>
                <a:spcPct val="115000"/>
              </a:lnSpc>
              <a:spcBef>
                <a:spcPts val="0"/>
              </a:spcBef>
              <a:spcAft>
                <a:spcPts val="0"/>
              </a:spcAft>
              <a:buSzPts val="1500"/>
              <a:buNone/>
            </a:pPr>
            <a:r>
              <a:rPr b="1" lang="lv-LV" sz="1500">
                <a:solidFill>
                  <a:schemeClr val="dk1"/>
                </a:solidFill>
                <a:latin typeface="Raleway"/>
                <a:ea typeface="Raleway"/>
                <a:cs typeface="Raleway"/>
                <a:sym typeface="Raleway"/>
              </a:rPr>
              <a:t>They should consider the characters, dialogue, setting, and actions</a:t>
            </a:r>
            <a:r>
              <a:rPr lang="lv-LV" sz="1500">
                <a:solidFill>
                  <a:schemeClr val="dk1"/>
                </a:solidFill>
                <a:latin typeface="Raleway"/>
                <a:ea typeface="Raleway"/>
                <a:cs typeface="Raleway"/>
                <a:sym typeface="Raleway"/>
              </a:rPr>
              <a:t> that would best illustrate their chosen strategy.</a:t>
            </a:r>
            <a:endParaRPr sz="1500">
              <a:solidFill>
                <a:schemeClr val="dk1"/>
              </a:solidFill>
              <a:latin typeface="Raleway"/>
              <a:ea typeface="Raleway"/>
              <a:cs typeface="Raleway"/>
              <a:sym typeface="Raleway"/>
            </a:endParaRPr>
          </a:p>
        </p:txBody>
      </p:sp>
      <p:sp>
        <p:nvSpPr>
          <p:cNvPr id="1661" name="Google Shape;1661;g2523351e7b7_47_57"/>
          <p:cNvSpPr txBox="1"/>
          <p:nvPr/>
        </p:nvSpPr>
        <p:spPr>
          <a:xfrm>
            <a:off x="865375" y="1493700"/>
            <a:ext cx="3376200" cy="585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lv-LV" sz="2600">
                <a:solidFill>
                  <a:srgbClr val="6689BA"/>
                </a:solidFill>
                <a:latin typeface="Raleway"/>
                <a:ea typeface="Raleway"/>
                <a:cs typeface="Raleway"/>
                <a:sym typeface="Raleway"/>
              </a:rPr>
              <a:t>Playing</a:t>
            </a:r>
            <a:endParaRPr b="1" sz="2600">
              <a:solidFill>
                <a:srgbClr val="6689BA"/>
              </a:solidFill>
            </a:endParaRPr>
          </a:p>
        </p:txBody>
      </p:sp>
      <p:grpSp>
        <p:nvGrpSpPr>
          <p:cNvPr id="1662" name="Google Shape;1662;g2523351e7b7_47_57"/>
          <p:cNvGrpSpPr/>
          <p:nvPr/>
        </p:nvGrpSpPr>
        <p:grpSpPr>
          <a:xfrm>
            <a:off x="589776" y="3377826"/>
            <a:ext cx="290375" cy="321600"/>
            <a:chOff x="534501" y="3018201"/>
            <a:chExt cx="290375" cy="321600"/>
          </a:xfrm>
        </p:grpSpPr>
        <p:sp>
          <p:nvSpPr>
            <p:cNvPr id="1663" name="Google Shape;1663;g2523351e7b7_47_57"/>
            <p:cNvSpPr/>
            <p:nvPr/>
          </p:nvSpPr>
          <p:spPr>
            <a:xfrm rot="6573721">
              <a:off x="581784" y="3060051"/>
              <a:ext cx="226684" cy="194700"/>
            </a:xfrm>
            <a:prstGeom prst="rtTriangle">
              <a:avLst/>
            </a:prstGeom>
            <a:solidFill>
              <a:srgbClr val="6689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4" name="Google Shape;1664;g2523351e7b7_47_57"/>
            <p:cNvSpPr/>
            <p:nvPr/>
          </p:nvSpPr>
          <p:spPr>
            <a:xfrm rot="6573721">
              <a:off x="550909" y="3103251"/>
              <a:ext cx="226684" cy="194700"/>
            </a:xfrm>
            <a:prstGeom prst="rtTriangle">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65" name="Google Shape;1665;g2523351e7b7_47_57"/>
          <p:cNvSpPr txBox="1"/>
          <p:nvPr/>
        </p:nvSpPr>
        <p:spPr>
          <a:xfrm>
            <a:off x="589775" y="505025"/>
            <a:ext cx="3000000" cy="4893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2000"/>
              </a:spcBef>
              <a:spcAft>
                <a:spcPts val="0"/>
              </a:spcAft>
              <a:buNone/>
            </a:pPr>
            <a:r>
              <a:rPr b="1" lang="lv-LV" sz="2200">
                <a:solidFill>
                  <a:srgbClr val="2B3E85"/>
                </a:solidFill>
                <a:latin typeface="Raleway"/>
                <a:ea typeface="Raleway"/>
                <a:cs typeface="Raleway"/>
                <a:sym typeface="Raleway"/>
              </a:rPr>
              <a:t>7. </a:t>
            </a:r>
            <a:r>
              <a:rPr b="1" lang="lv-LV" sz="1900">
                <a:solidFill>
                  <a:srgbClr val="2B3E85"/>
                </a:solidFill>
                <a:latin typeface="Raleway"/>
                <a:ea typeface="Raleway"/>
                <a:cs typeface="Raleway"/>
                <a:sym typeface="Raleway"/>
              </a:rPr>
              <a:t>Module</a:t>
            </a:r>
            <a:endParaRPr/>
          </a:p>
        </p:txBody>
      </p:sp>
      <p:sp>
        <p:nvSpPr>
          <p:cNvPr id="1666" name="Google Shape;1666;g2523351e7b7_47_57"/>
          <p:cNvSpPr/>
          <p:nvPr/>
        </p:nvSpPr>
        <p:spPr>
          <a:xfrm>
            <a:off x="6423982" y="2560719"/>
            <a:ext cx="2374200" cy="2052300"/>
          </a:xfrm>
          <a:prstGeom prst="wedgeEllipseCallout">
            <a:avLst>
              <a:gd fmla="val -34446" name="adj1"/>
              <a:gd fmla="val 55960" name="adj2"/>
            </a:avLst>
          </a:prstGeom>
          <a:solidFill>
            <a:srgbClr val="1EAEAE">
              <a:alpha val="17610"/>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7" name="Google Shape;1667;g2523351e7b7_47_57"/>
          <p:cNvSpPr/>
          <p:nvPr/>
        </p:nvSpPr>
        <p:spPr>
          <a:xfrm>
            <a:off x="5133522" y="1714500"/>
            <a:ext cx="1098900" cy="1022700"/>
          </a:xfrm>
          <a:prstGeom prst="wedgeEllipseCallout">
            <a:avLst>
              <a:gd fmla="val 37986" name="adj1"/>
              <a:gd fmla="val 54670" name="adj2"/>
            </a:avLst>
          </a:prstGeom>
          <a:solidFill>
            <a:srgbClr val="1EAEAE">
              <a:alpha val="49060"/>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8" name="Google Shape;1668;g2523351e7b7_47_57"/>
          <p:cNvSpPr/>
          <p:nvPr/>
        </p:nvSpPr>
        <p:spPr>
          <a:xfrm>
            <a:off x="5095250" y="1762211"/>
            <a:ext cx="1098900" cy="1022700"/>
          </a:xfrm>
          <a:prstGeom prst="wedgeEllipseCallout">
            <a:avLst>
              <a:gd fmla="val 37986" name="adj1"/>
              <a:gd fmla="val 5467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9" name="Google Shape;1669;g2523351e7b7_47_57"/>
          <p:cNvSpPr/>
          <p:nvPr/>
        </p:nvSpPr>
        <p:spPr>
          <a:xfrm rot="449369">
            <a:off x="6422922" y="2513202"/>
            <a:ext cx="2322312" cy="2050862"/>
          </a:xfrm>
          <a:prstGeom prst="wedgeEllipseCallout">
            <a:avLst>
              <a:gd fmla="val -34446" name="adj1"/>
              <a:gd fmla="val 5596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670" name="Google Shape;1670;g2523351e7b7_47_57"/>
          <p:cNvPicPr preferRelativeResize="0"/>
          <p:nvPr/>
        </p:nvPicPr>
        <p:blipFill rotWithShape="1">
          <a:blip r:embed="rId4">
            <a:alphaModFix/>
          </a:blip>
          <a:srcRect b="0" l="0" r="1263" t="0"/>
          <a:stretch/>
        </p:blipFill>
        <p:spPr>
          <a:xfrm rot="-5400000">
            <a:off x="6662863" y="1905963"/>
            <a:ext cx="2752149" cy="1217325"/>
          </a:xfrm>
          <a:prstGeom prst="rect">
            <a:avLst/>
          </a:prstGeom>
          <a:noFill/>
          <a:ln>
            <a:noFill/>
          </a:ln>
        </p:spPr>
      </p:pic>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74" name="Shape 1674"/>
        <p:cNvGrpSpPr/>
        <p:nvPr/>
      </p:nvGrpSpPr>
      <p:grpSpPr>
        <a:xfrm>
          <a:off x="0" y="0"/>
          <a:ext cx="0" cy="0"/>
          <a:chOff x="0" y="0"/>
          <a:chExt cx="0" cy="0"/>
        </a:xfrm>
      </p:grpSpPr>
      <p:pic>
        <p:nvPicPr>
          <p:cNvPr id="1675" name="Google Shape;1675;g2523351e7b7_47_73"/>
          <p:cNvPicPr preferRelativeResize="0"/>
          <p:nvPr/>
        </p:nvPicPr>
        <p:blipFill rotWithShape="1">
          <a:blip r:embed="rId3">
            <a:alphaModFix/>
          </a:blip>
          <a:srcRect b="0" l="0" r="0" t="0"/>
          <a:stretch/>
        </p:blipFill>
        <p:spPr>
          <a:xfrm>
            <a:off x="0" y="0"/>
            <a:ext cx="9144001" cy="1290951"/>
          </a:xfrm>
          <a:prstGeom prst="rect">
            <a:avLst/>
          </a:prstGeom>
          <a:noFill/>
          <a:ln>
            <a:noFill/>
          </a:ln>
        </p:spPr>
      </p:pic>
      <p:sp>
        <p:nvSpPr>
          <p:cNvPr id="1676" name="Google Shape;1676;g2523351e7b7_47_73"/>
          <p:cNvSpPr txBox="1"/>
          <p:nvPr/>
        </p:nvSpPr>
        <p:spPr>
          <a:xfrm>
            <a:off x="865375" y="765725"/>
            <a:ext cx="8278500" cy="651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2000"/>
              </a:spcBef>
              <a:spcAft>
                <a:spcPts val="0"/>
              </a:spcAft>
              <a:buNone/>
            </a:pPr>
            <a:r>
              <a:rPr b="1" lang="lv-LV" sz="2400">
                <a:solidFill>
                  <a:srgbClr val="FFFFFF"/>
                </a:solidFill>
                <a:latin typeface="Raleway"/>
                <a:ea typeface="Raleway"/>
                <a:cs typeface="Raleway"/>
                <a:sym typeface="Raleway"/>
              </a:rPr>
              <a:t>Prevention and management strategies</a:t>
            </a:r>
            <a:endParaRPr b="1" sz="2000">
              <a:solidFill>
                <a:srgbClr val="FFFFFF"/>
              </a:solidFill>
              <a:latin typeface="Raleway"/>
              <a:ea typeface="Raleway"/>
              <a:cs typeface="Raleway"/>
              <a:sym typeface="Raleway"/>
            </a:endParaRPr>
          </a:p>
          <a:p>
            <a:pPr indent="0" lvl="0" marL="0" marR="0" rtl="0" algn="l">
              <a:lnSpc>
                <a:spcPct val="85000"/>
              </a:lnSpc>
              <a:spcBef>
                <a:spcPts val="0"/>
              </a:spcBef>
              <a:spcAft>
                <a:spcPts val="0"/>
              </a:spcAft>
              <a:buNone/>
            </a:pPr>
            <a:r>
              <a:t/>
            </a:r>
            <a:endParaRPr b="1" sz="2500">
              <a:solidFill>
                <a:srgbClr val="FFFFFF"/>
              </a:solidFill>
              <a:latin typeface="Raleway"/>
              <a:ea typeface="Raleway"/>
              <a:cs typeface="Raleway"/>
              <a:sym typeface="Raleway"/>
            </a:endParaRPr>
          </a:p>
        </p:txBody>
      </p:sp>
      <p:sp>
        <p:nvSpPr>
          <p:cNvPr id="1677" name="Google Shape;1677;g2523351e7b7_47_73"/>
          <p:cNvSpPr txBox="1"/>
          <p:nvPr/>
        </p:nvSpPr>
        <p:spPr>
          <a:xfrm>
            <a:off x="742175" y="1992425"/>
            <a:ext cx="3875700" cy="2539800"/>
          </a:xfrm>
          <a:prstGeom prst="rect">
            <a:avLst/>
          </a:prstGeom>
          <a:noFill/>
          <a:ln>
            <a:noFill/>
          </a:ln>
        </p:spPr>
        <p:txBody>
          <a:bodyPr anchorCtr="0" anchor="t" bIns="91425" lIns="91425" spcFirstLastPara="1" rIns="91425" wrap="square" tIns="91425">
            <a:spAutoFit/>
          </a:bodyPr>
          <a:lstStyle/>
          <a:p>
            <a:pPr indent="0" lvl="0" marL="133350" rtl="0" algn="l">
              <a:lnSpc>
                <a:spcPct val="115000"/>
              </a:lnSpc>
              <a:spcBef>
                <a:spcPts val="0"/>
              </a:spcBef>
              <a:spcAft>
                <a:spcPts val="0"/>
              </a:spcAft>
              <a:buSzPts val="1500"/>
              <a:buNone/>
            </a:pPr>
            <a:r>
              <a:rPr lang="lv-LV" sz="1500">
                <a:solidFill>
                  <a:schemeClr val="dk1"/>
                </a:solidFill>
                <a:latin typeface="Raleway"/>
                <a:ea typeface="Raleway"/>
                <a:cs typeface="Raleway"/>
                <a:sym typeface="Raleway"/>
              </a:rPr>
              <a:t>Once the groups have rehearsed </a:t>
            </a:r>
            <a:br>
              <a:rPr lang="lv-LV" sz="1500">
                <a:solidFill>
                  <a:schemeClr val="dk1"/>
                </a:solidFill>
                <a:latin typeface="Raleway"/>
                <a:ea typeface="Raleway"/>
                <a:cs typeface="Raleway"/>
                <a:sym typeface="Raleway"/>
              </a:rPr>
            </a:br>
            <a:r>
              <a:rPr lang="lv-LV" sz="1500">
                <a:solidFill>
                  <a:schemeClr val="dk1"/>
                </a:solidFill>
                <a:latin typeface="Raleway"/>
                <a:ea typeface="Raleway"/>
                <a:cs typeface="Raleway"/>
                <a:sym typeface="Raleway"/>
              </a:rPr>
              <a:t>their dramas, bring everyone together </a:t>
            </a:r>
            <a:br>
              <a:rPr lang="lv-LV" sz="1500">
                <a:solidFill>
                  <a:schemeClr val="dk1"/>
                </a:solidFill>
                <a:latin typeface="Raleway"/>
                <a:ea typeface="Raleway"/>
                <a:cs typeface="Raleway"/>
                <a:sym typeface="Raleway"/>
              </a:rPr>
            </a:br>
            <a:r>
              <a:rPr lang="lv-LV" sz="1500">
                <a:solidFill>
                  <a:schemeClr val="dk1"/>
                </a:solidFill>
                <a:latin typeface="Raleway"/>
                <a:ea typeface="Raleway"/>
                <a:cs typeface="Raleway"/>
                <a:sym typeface="Raleway"/>
              </a:rPr>
              <a:t>as a large group. </a:t>
            </a:r>
            <a:endParaRPr sz="1500">
              <a:solidFill>
                <a:schemeClr val="dk1"/>
              </a:solidFill>
              <a:latin typeface="Raleway"/>
              <a:ea typeface="Raleway"/>
              <a:cs typeface="Raleway"/>
              <a:sym typeface="Raleway"/>
            </a:endParaRPr>
          </a:p>
          <a:p>
            <a:pPr indent="0" lvl="0" marL="133350" rtl="0" algn="l">
              <a:lnSpc>
                <a:spcPct val="115000"/>
              </a:lnSpc>
              <a:spcBef>
                <a:spcPts val="0"/>
              </a:spcBef>
              <a:spcAft>
                <a:spcPts val="0"/>
              </a:spcAft>
              <a:buSzPts val="1500"/>
              <a:buNone/>
            </a:pPr>
            <a:r>
              <a:t/>
            </a:r>
            <a:endParaRPr sz="1500">
              <a:solidFill>
                <a:schemeClr val="dk1"/>
              </a:solidFill>
              <a:latin typeface="Raleway"/>
              <a:ea typeface="Raleway"/>
              <a:cs typeface="Raleway"/>
              <a:sym typeface="Raleway"/>
            </a:endParaRPr>
          </a:p>
          <a:p>
            <a:pPr indent="0" lvl="0" marL="133350" rtl="0" algn="l">
              <a:lnSpc>
                <a:spcPct val="115000"/>
              </a:lnSpc>
              <a:spcBef>
                <a:spcPts val="0"/>
              </a:spcBef>
              <a:spcAft>
                <a:spcPts val="0"/>
              </a:spcAft>
              <a:buSzPts val="1500"/>
              <a:buNone/>
            </a:pPr>
            <a:r>
              <a:rPr lang="lv-LV" sz="1500">
                <a:solidFill>
                  <a:schemeClr val="dk1"/>
                </a:solidFill>
                <a:latin typeface="Raleway"/>
                <a:ea typeface="Raleway"/>
                <a:cs typeface="Raleway"/>
                <a:sym typeface="Raleway"/>
              </a:rPr>
              <a:t>One by one, each group should perform their short drama, illustrating their chosen </a:t>
            </a:r>
            <a:r>
              <a:rPr b="1" lang="lv-LV" sz="1500">
                <a:solidFill>
                  <a:schemeClr val="dk1"/>
                </a:solidFill>
                <a:latin typeface="Raleway"/>
                <a:ea typeface="Raleway"/>
                <a:cs typeface="Raleway"/>
                <a:sym typeface="Raleway"/>
              </a:rPr>
              <a:t>prevention or management strategy for the workplace violence scenario on their card.</a:t>
            </a:r>
            <a:endParaRPr b="1" sz="1500">
              <a:solidFill>
                <a:schemeClr val="dk1"/>
              </a:solidFill>
              <a:latin typeface="Raleway"/>
              <a:ea typeface="Raleway"/>
              <a:cs typeface="Raleway"/>
              <a:sym typeface="Raleway"/>
            </a:endParaRPr>
          </a:p>
        </p:txBody>
      </p:sp>
      <p:sp>
        <p:nvSpPr>
          <p:cNvPr id="1678" name="Google Shape;1678;g2523351e7b7_47_73"/>
          <p:cNvSpPr txBox="1"/>
          <p:nvPr/>
        </p:nvSpPr>
        <p:spPr>
          <a:xfrm>
            <a:off x="865375" y="1493700"/>
            <a:ext cx="3376200" cy="585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lv-LV" sz="2600">
                <a:solidFill>
                  <a:srgbClr val="6689BA"/>
                </a:solidFill>
                <a:latin typeface="Raleway"/>
                <a:ea typeface="Raleway"/>
                <a:cs typeface="Raleway"/>
                <a:sym typeface="Raleway"/>
              </a:rPr>
              <a:t>Playing and closure</a:t>
            </a:r>
            <a:endParaRPr b="1" sz="2600">
              <a:solidFill>
                <a:srgbClr val="6689BA"/>
              </a:solidFill>
              <a:latin typeface="Raleway"/>
              <a:ea typeface="Raleway"/>
              <a:cs typeface="Raleway"/>
              <a:sym typeface="Raleway"/>
            </a:endParaRPr>
          </a:p>
        </p:txBody>
      </p:sp>
      <p:sp>
        <p:nvSpPr>
          <p:cNvPr id="1679" name="Google Shape;1679;g2523351e7b7_47_73"/>
          <p:cNvSpPr txBox="1"/>
          <p:nvPr/>
        </p:nvSpPr>
        <p:spPr>
          <a:xfrm>
            <a:off x="589775" y="428825"/>
            <a:ext cx="3000000" cy="4893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2000"/>
              </a:spcBef>
              <a:spcAft>
                <a:spcPts val="0"/>
              </a:spcAft>
              <a:buNone/>
            </a:pPr>
            <a:r>
              <a:rPr b="1" lang="lv-LV" sz="2200">
                <a:solidFill>
                  <a:srgbClr val="2B3E85"/>
                </a:solidFill>
                <a:latin typeface="Raleway"/>
                <a:ea typeface="Raleway"/>
                <a:cs typeface="Raleway"/>
                <a:sym typeface="Raleway"/>
              </a:rPr>
              <a:t>7. </a:t>
            </a:r>
            <a:r>
              <a:rPr b="1" lang="lv-LV" sz="1900">
                <a:solidFill>
                  <a:srgbClr val="2B3E85"/>
                </a:solidFill>
                <a:latin typeface="Raleway"/>
                <a:ea typeface="Raleway"/>
                <a:cs typeface="Raleway"/>
                <a:sym typeface="Raleway"/>
              </a:rPr>
              <a:t>Module</a:t>
            </a:r>
            <a:endParaRPr/>
          </a:p>
        </p:txBody>
      </p:sp>
      <p:sp>
        <p:nvSpPr>
          <p:cNvPr id="1680" name="Google Shape;1680;g2523351e7b7_47_73"/>
          <p:cNvSpPr/>
          <p:nvPr/>
        </p:nvSpPr>
        <p:spPr>
          <a:xfrm>
            <a:off x="6347390" y="2493067"/>
            <a:ext cx="2448900" cy="2116800"/>
          </a:xfrm>
          <a:prstGeom prst="wedgeEllipseCallout">
            <a:avLst>
              <a:gd fmla="val -34446" name="adj1"/>
              <a:gd fmla="val 55960" name="adj2"/>
            </a:avLst>
          </a:prstGeom>
          <a:solidFill>
            <a:srgbClr val="6689BA">
              <a:alpha val="25790"/>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1" name="Google Shape;1681;g2523351e7b7_47_73"/>
          <p:cNvSpPr/>
          <p:nvPr/>
        </p:nvSpPr>
        <p:spPr>
          <a:xfrm>
            <a:off x="5133522" y="1714500"/>
            <a:ext cx="1098900" cy="1022700"/>
          </a:xfrm>
          <a:prstGeom prst="wedgeEllipseCallout">
            <a:avLst>
              <a:gd fmla="val 37986" name="adj1"/>
              <a:gd fmla="val 54670" name="adj2"/>
            </a:avLst>
          </a:prstGeom>
          <a:solidFill>
            <a:srgbClr val="6689BA">
              <a:alpha val="47170"/>
            </a:srgbClr>
          </a:solidFill>
          <a:ln cap="flat" cmpd="sng" w="9525">
            <a:solidFill>
              <a:srgbClr val="D1D5D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2" name="Google Shape;1682;g2523351e7b7_47_73"/>
          <p:cNvSpPr/>
          <p:nvPr/>
        </p:nvSpPr>
        <p:spPr>
          <a:xfrm>
            <a:off x="5095250" y="1762211"/>
            <a:ext cx="1098900" cy="1022700"/>
          </a:xfrm>
          <a:prstGeom prst="wedgeEllipseCallout">
            <a:avLst>
              <a:gd fmla="val 37986" name="adj1"/>
              <a:gd fmla="val 5467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3" name="Google Shape;1683;g2523351e7b7_47_73"/>
          <p:cNvSpPr/>
          <p:nvPr/>
        </p:nvSpPr>
        <p:spPr>
          <a:xfrm rot="449448">
            <a:off x="6346331" y="2444091"/>
            <a:ext cx="2395544" cy="2115499"/>
          </a:xfrm>
          <a:prstGeom prst="wedgeEllipseCallout">
            <a:avLst>
              <a:gd fmla="val -34446" name="adj1"/>
              <a:gd fmla="val 55960" name="adj2"/>
            </a:avLst>
          </a:prstGeom>
          <a:noFill/>
          <a:ln cap="flat" cmpd="sng" w="9525">
            <a:solidFill>
              <a:srgbClr val="2B3E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684" name="Google Shape;1684;g2523351e7b7_47_73"/>
          <p:cNvPicPr preferRelativeResize="0"/>
          <p:nvPr/>
        </p:nvPicPr>
        <p:blipFill rotWithShape="1">
          <a:blip r:embed="rId4">
            <a:alphaModFix/>
          </a:blip>
          <a:srcRect b="0" l="0" r="1263" t="0"/>
          <a:stretch/>
        </p:blipFill>
        <p:spPr>
          <a:xfrm rot="-5400000">
            <a:off x="6662863" y="1905963"/>
            <a:ext cx="2752149" cy="12173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Liga</dc:creator>
</cp:coreProperties>
</file>