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Lst>
  <p:sldSz cy="5143500" cx="9144000"/>
  <p:notesSz cx="6858000" cy="9144000"/>
  <p:embeddedFontLst>
    <p:embeddedFont>
      <p:font typeface="Montserrat SemiBold"/>
      <p:regular r:id="rId149"/>
      <p:bold r:id="rId150"/>
      <p:italic r:id="rId151"/>
      <p:boldItalic r:id="rId152"/>
    </p:embeddedFont>
    <p:embeddedFont>
      <p:font typeface="Raleway"/>
      <p:regular r:id="rId153"/>
      <p:bold r:id="rId154"/>
      <p:italic r:id="rId155"/>
      <p:boldItalic r:id="rId156"/>
    </p:embeddedFont>
    <p:embeddedFont>
      <p:font typeface="Montserrat ExtraBold"/>
      <p:bold r:id="rId157"/>
      <p:boldItalic r:id="rId1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59" roundtripDataSignature="AMtx7mhYkjhS2dklcAR/2Dq+7766KBx2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font" Target="fonts/MontserratSemiBold-bold.fntdata"/><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font" Target="fonts/MontserratSemiBold-regular.fntdata"/><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159" Type="http://customschemas.google.com/relationships/presentationmetadata" Target="metadata"/><Relationship Id="rId59" Type="http://schemas.openxmlformats.org/officeDocument/2006/relationships/slide" Target="slides/slide54.xml"/><Relationship Id="rId154" Type="http://schemas.openxmlformats.org/officeDocument/2006/relationships/font" Target="fonts/Raleway-bold.fntdata"/><Relationship Id="rId58" Type="http://schemas.openxmlformats.org/officeDocument/2006/relationships/slide" Target="slides/slide53.xml"/><Relationship Id="rId153" Type="http://schemas.openxmlformats.org/officeDocument/2006/relationships/font" Target="fonts/Raleway-regular.fntdata"/><Relationship Id="rId152" Type="http://schemas.openxmlformats.org/officeDocument/2006/relationships/font" Target="fonts/MontserratSemiBold-boldItalic.fntdata"/><Relationship Id="rId151" Type="http://schemas.openxmlformats.org/officeDocument/2006/relationships/font" Target="fonts/MontserratSemiBold-italic.fntdata"/><Relationship Id="rId158" Type="http://schemas.openxmlformats.org/officeDocument/2006/relationships/font" Target="fonts/MontserratExtraBold-boldItalic.fntdata"/><Relationship Id="rId157" Type="http://schemas.openxmlformats.org/officeDocument/2006/relationships/font" Target="fonts/MontserratExtraBold-bold.fntdata"/><Relationship Id="rId156" Type="http://schemas.openxmlformats.org/officeDocument/2006/relationships/font" Target="fonts/Raleway-boldItalic.fntdata"/><Relationship Id="rId155"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3" name="Shape 1663"/>
        <p:cNvGrpSpPr/>
        <p:nvPr/>
      </p:nvGrpSpPr>
      <p:grpSpPr>
        <a:xfrm>
          <a:off x="0" y="0"/>
          <a:ext cx="0" cy="0"/>
          <a:chOff x="0" y="0"/>
          <a:chExt cx="0" cy="0"/>
        </a:xfrm>
      </p:grpSpPr>
      <p:sp>
        <p:nvSpPr>
          <p:cNvPr id="1664" name="Google Shape;1664;g2523351e7b7_5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5" name="Google Shape;1665;g2523351e7b7_5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0" name="Shape 1690"/>
        <p:cNvGrpSpPr/>
        <p:nvPr/>
      </p:nvGrpSpPr>
      <p:grpSpPr>
        <a:xfrm>
          <a:off x="0" y="0"/>
          <a:ext cx="0" cy="0"/>
          <a:chOff x="0" y="0"/>
          <a:chExt cx="0" cy="0"/>
        </a:xfrm>
      </p:grpSpPr>
      <p:sp>
        <p:nvSpPr>
          <p:cNvPr id="1691" name="Google Shape;1691;g2523351e7b7_52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2" name="Google Shape;1692;g2523351e7b7_52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0" name="Shape 1720"/>
        <p:cNvGrpSpPr/>
        <p:nvPr/>
      </p:nvGrpSpPr>
      <p:grpSpPr>
        <a:xfrm>
          <a:off x="0" y="0"/>
          <a:ext cx="0" cy="0"/>
          <a:chOff x="0" y="0"/>
          <a:chExt cx="0" cy="0"/>
        </a:xfrm>
      </p:grpSpPr>
      <p:sp>
        <p:nvSpPr>
          <p:cNvPr id="1721" name="Google Shape;1721;g2523351e7b7_52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2" name="Google Shape;1722;g2523351e7b7_5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2" name="Shape 1732"/>
        <p:cNvGrpSpPr/>
        <p:nvPr/>
      </p:nvGrpSpPr>
      <p:grpSpPr>
        <a:xfrm>
          <a:off x="0" y="0"/>
          <a:ext cx="0" cy="0"/>
          <a:chOff x="0" y="0"/>
          <a:chExt cx="0" cy="0"/>
        </a:xfrm>
      </p:grpSpPr>
      <p:sp>
        <p:nvSpPr>
          <p:cNvPr id="1733" name="Google Shape;1733;g2523351e7b7_52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4" name="Google Shape;1734;g2523351e7b7_52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3" name="Shape 1743"/>
        <p:cNvGrpSpPr/>
        <p:nvPr/>
      </p:nvGrpSpPr>
      <p:grpSpPr>
        <a:xfrm>
          <a:off x="0" y="0"/>
          <a:ext cx="0" cy="0"/>
          <a:chOff x="0" y="0"/>
          <a:chExt cx="0" cy="0"/>
        </a:xfrm>
      </p:grpSpPr>
      <p:sp>
        <p:nvSpPr>
          <p:cNvPr id="1744" name="Google Shape;1744;g2523351e7b7_5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5" name="Google Shape;1745;g2523351e7b7_5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2" name="Shape 1752"/>
        <p:cNvGrpSpPr/>
        <p:nvPr/>
      </p:nvGrpSpPr>
      <p:grpSpPr>
        <a:xfrm>
          <a:off x="0" y="0"/>
          <a:ext cx="0" cy="0"/>
          <a:chOff x="0" y="0"/>
          <a:chExt cx="0" cy="0"/>
        </a:xfrm>
      </p:grpSpPr>
      <p:sp>
        <p:nvSpPr>
          <p:cNvPr id="1753" name="Google Shape;1753;g2523351e7b7_57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4" name="Google Shape;1754;g2523351e7b7_57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3" name="Shape 1763"/>
        <p:cNvGrpSpPr/>
        <p:nvPr/>
      </p:nvGrpSpPr>
      <p:grpSpPr>
        <a:xfrm>
          <a:off x="0" y="0"/>
          <a:ext cx="0" cy="0"/>
          <a:chOff x="0" y="0"/>
          <a:chExt cx="0" cy="0"/>
        </a:xfrm>
      </p:grpSpPr>
      <p:sp>
        <p:nvSpPr>
          <p:cNvPr id="1764" name="Google Shape;1764;g2523351e7b7_57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5" name="Google Shape;1765;g2523351e7b7_57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3" name="Shape 1783"/>
        <p:cNvGrpSpPr/>
        <p:nvPr/>
      </p:nvGrpSpPr>
      <p:grpSpPr>
        <a:xfrm>
          <a:off x="0" y="0"/>
          <a:ext cx="0" cy="0"/>
          <a:chOff x="0" y="0"/>
          <a:chExt cx="0" cy="0"/>
        </a:xfrm>
      </p:grpSpPr>
      <p:sp>
        <p:nvSpPr>
          <p:cNvPr id="1784" name="Google Shape;1784;g2523351e7b7_57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5" name="Google Shape;1785;g2523351e7b7_57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7" name="Shape 1797"/>
        <p:cNvGrpSpPr/>
        <p:nvPr/>
      </p:nvGrpSpPr>
      <p:grpSpPr>
        <a:xfrm>
          <a:off x="0" y="0"/>
          <a:ext cx="0" cy="0"/>
          <a:chOff x="0" y="0"/>
          <a:chExt cx="0" cy="0"/>
        </a:xfrm>
      </p:grpSpPr>
      <p:sp>
        <p:nvSpPr>
          <p:cNvPr id="1798" name="Google Shape;1798;g2523351e7b7_57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9" name="Google Shape;1799;g2523351e7b7_57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0" name="Shape 1810"/>
        <p:cNvGrpSpPr/>
        <p:nvPr/>
      </p:nvGrpSpPr>
      <p:grpSpPr>
        <a:xfrm>
          <a:off x="0" y="0"/>
          <a:ext cx="0" cy="0"/>
          <a:chOff x="0" y="0"/>
          <a:chExt cx="0" cy="0"/>
        </a:xfrm>
      </p:grpSpPr>
      <p:sp>
        <p:nvSpPr>
          <p:cNvPr id="1811" name="Google Shape;1811;g2523351e7b7_57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2" name="Google Shape;1812;g2523351e7b7_57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3" name="Shape 1823"/>
        <p:cNvGrpSpPr/>
        <p:nvPr/>
      </p:nvGrpSpPr>
      <p:grpSpPr>
        <a:xfrm>
          <a:off x="0" y="0"/>
          <a:ext cx="0" cy="0"/>
          <a:chOff x="0" y="0"/>
          <a:chExt cx="0" cy="0"/>
        </a:xfrm>
      </p:grpSpPr>
      <p:sp>
        <p:nvSpPr>
          <p:cNvPr id="1824" name="Google Shape;1824;g2523351e7b7_57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5" name="Google Shape;1825;g2523351e7b7_57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g2523351e7b7_57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1" name="Google Shape;1841;g2523351e7b7_57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0" name="Shape 1850"/>
        <p:cNvGrpSpPr/>
        <p:nvPr/>
      </p:nvGrpSpPr>
      <p:grpSpPr>
        <a:xfrm>
          <a:off x="0" y="0"/>
          <a:ext cx="0" cy="0"/>
          <a:chOff x="0" y="0"/>
          <a:chExt cx="0" cy="0"/>
        </a:xfrm>
      </p:grpSpPr>
      <p:sp>
        <p:nvSpPr>
          <p:cNvPr id="1851" name="Google Shape;1851;g2523351e7b7_57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2" name="Google Shape;1852;g2523351e7b7_57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9" name="Shape 1859"/>
        <p:cNvGrpSpPr/>
        <p:nvPr/>
      </p:nvGrpSpPr>
      <p:grpSpPr>
        <a:xfrm>
          <a:off x="0" y="0"/>
          <a:ext cx="0" cy="0"/>
          <a:chOff x="0" y="0"/>
          <a:chExt cx="0" cy="0"/>
        </a:xfrm>
      </p:grpSpPr>
      <p:sp>
        <p:nvSpPr>
          <p:cNvPr id="1860" name="Google Shape;1860;g2523351e7b7_57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1" name="Google Shape;1861;g2523351e7b7_57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3" name="Shape 1873"/>
        <p:cNvGrpSpPr/>
        <p:nvPr/>
      </p:nvGrpSpPr>
      <p:grpSpPr>
        <a:xfrm>
          <a:off x="0" y="0"/>
          <a:ext cx="0" cy="0"/>
          <a:chOff x="0" y="0"/>
          <a:chExt cx="0" cy="0"/>
        </a:xfrm>
      </p:grpSpPr>
      <p:sp>
        <p:nvSpPr>
          <p:cNvPr id="1874" name="Google Shape;1874;g2523351e7b7_57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5" name="Google Shape;1875;g2523351e7b7_57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g2523351e7b7_57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0" name="Google Shape;1890;g2523351e7b7_57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4" name="Shape 1904"/>
        <p:cNvGrpSpPr/>
        <p:nvPr/>
      </p:nvGrpSpPr>
      <p:grpSpPr>
        <a:xfrm>
          <a:off x="0" y="0"/>
          <a:ext cx="0" cy="0"/>
          <a:chOff x="0" y="0"/>
          <a:chExt cx="0" cy="0"/>
        </a:xfrm>
      </p:grpSpPr>
      <p:sp>
        <p:nvSpPr>
          <p:cNvPr id="1905" name="Google Shape;1905;g2523351e7b7_57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6" name="Google Shape;1906;g2523351e7b7_57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5" name="Shape 1915"/>
        <p:cNvGrpSpPr/>
        <p:nvPr/>
      </p:nvGrpSpPr>
      <p:grpSpPr>
        <a:xfrm>
          <a:off x="0" y="0"/>
          <a:ext cx="0" cy="0"/>
          <a:chOff x="0" y="0"/>
          <a:chExt cx="0" cy="0"/>
        </a:xfrm>
      </p:grpSpPr>
      <p:sp>
        <p:nvSpPr>
          <p:cNvPr id="1916" name="Google Shape;1916;g2523351e7b7_57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7" name="Google Shape;1917;g2523351e7b7_57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g2523351e7b7_57_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4" name="Google Shape;1924;g2523351e7b7_57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1" name="Shape 1941"/>
        <p:cNvGrpSpPr/>
        <p:nvPr/>
      </p:nvGrpSpPr>
      <p:grpSpPr>
        <a:xfrm>
          <a:off x="0" y="0"/>
          <a:ext cx="0" cy="0"/>
          <a:chOff x="0" y="0"/>
          <a:chExt cx="0" cy="0"/>
        </a:xfrm>
      </p:grpSpPr>
      <p:sp>
        <p:nvSpPr>
          <p:cNvPr id="1942" name="Google Shape;1942;g2523351e7b7_57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3" name="Google Shape;1943;g2523351e7b7_57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523351e7b7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2523351e7b7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2" name="Shape 1952"/>
        <p:cNvGrpSpPr/>
        <p:nvPr/>
      </p:nvGrpSpPr>
      <p:grpSpPr>
        <a:xfrm>
          <a:off x="0" y="0"/>
          <a:ext cx="0" cy="0"/>
          <a:chOff x="0" y="0"/>
          <a:chExt cx="0" cy="0"/>
        </a:xfrm>
      </p:grpSpPr>
      <p:sp>
        <p:nvSpPr>
          <p:cNvPr id="1953" name="Google Shape;1953;g2523351e7b7_57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4" name="Google Shape;1954;g2523351e7b7_57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1" name="Shape 1961"/>
        <p:cNvGrpSpPr/>
        <p:nvPr/>
      </p:nvGrpSpPr>
      <p:grpSpPr>
        <a:xfrm>
          <a:off x="0" y="0"/>
          <a:ext cx="0" cy="0"/>
          <a:chOff x="0" y="0"/>
          <a:chExt cx="0" cy="0"/>
        </a:xfrm>
      </p:grpSpPr>
      <p:sp>
        <p:nvSpPr>
          <p:cNvPr id="1962" name="Google Shape;1962;g2523351e7b7_57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3" name="Google Shape;1963;g2523351e7b7_57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9" name="Shape 1979"/>
        <p:cNvGrpSpPr/>
        <p:nvPr/>
      </p:nvGrpSpPr>
      <p:grpSpPr>
        <a:xfrm>
          <a:off x="0" y="0"/>
          <a:ext cx="0" cy="0"/>
          <a:chOff x="0" y="0"/>
          <a:chExt cx="0" cy="0"/>
        </a:xfrm>
      </p:grpSpPr>
      <p:sp>
        <p:nvSpPr>
          <p:cNvPr id="1980" name="Google Shape;1980;g2523351e7b7_57_2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1" name="Google Shape;1981;g2523351e7b7_57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3" name="Shape 1993"/>
        <p:cNvGrpSpPr/>
        <p:nvPr/>
      </p:nvGrpSpPr>
      <p:grpSpPr>
        <a:xfrm>
          <a:off x="0" y="0"/>
          <a:ext cx="0" cy="0"/>
          <a:chOff x="0" y="0"/>
          <a:chExt cx="0" cy="0"/>
        </a:xfrm>
      </p:grpSpPr>
      <p:sp>
        <p:nvSpPr>
          <p:cNvPr id="1994" name="Google Shape;1994;g2523351e7b7_57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5" name="Google Shape;1995;g2523351e7b7_57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8" name="Shape 2008"/>
        <p:cNvGrpSpPr/>
        <p:nvPr/>
      </p:nvGrpSpPr>
      <p:grpSpPr>
        <a:xfrm>
          <a:off x="0" y="0"/>
          <a:ext cx="0" cy="0"/>
          <a:chOff x="0" y="0"/>
          <a:chExt cx="0" cy="0"/>
        </a:xfrm>
      </p:grpSpPr>
      <p:sp>
        <p:nvSpPr>
          <p:cNvPr id="2009" name="Google Shape;2009;g2523351e7b7_57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0" name="Google Shape;2010;g2523351e7b7_57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4" name="Shape 2024"/>
        <p:cNvGrpSpPr/>
        <p:nvPr/>
      </p:nvGrpSpPr>
      <p:grpSpPr>
        <a:xfrm>
          <a:off x="0" y="0"/>
          <a:ext cx="0" cy="0"/>
          <a:chOff x="0" y="0"/>
          <a:chExt cx="0" cy="0"/>
        </a:xfrm>
      </p:grpSpPr>
      <p:sp>
        <p:nvSpPr>
          <p:cNvPr id="2025" name="Google Shape;2025;g2523351e7b7_57_2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6" name="Google Shape;2026;g2523351e7b7_57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5" name="Shape 2035"/>
        <p:cNvGrpSpPr/>
        <p:nvPr/>
      </p:nvGrpSpPr>
      <p:grpSpPr>
        <a:xfrm>
          <a:off x="0" y="0"/>
          <a:ext cx="0" cy="0"/>
          <a:chOff x="0" y="0"/>
          <a:chExt cx="0" cy="0"/>
        </a:xfrm>
      </p:grpSpPr>
      <p:sp>
        <p:nvSpPr>
          <p:cNvPr id="2036" name="Google Shape;2036;g2523351e7b7_57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7" name="Google Shape;2037;g2523351e7b7_57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8" name="Shape 2048"/>
        <p:cNvGrpSpPr/>
        <p:nvPr/>
      </p:nvGrpSpPr>
      <p:grpSpPr>
        <a:xfrm>
          <a:off x="0" y="0"/>
          <a:ext cx="0" cy="0"/>
          <a:chOff x="0" y="0"/>
          <a:chExt cx="0" cy="0"/>
        </a:xfrm>
      </p:grpSpPr>
      <p:sp>
        <p:nvSpPr>
          <p:cNvPr id="2049" name="Google Shape;2049;g2523351e7b7_57_2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0" name="Google Shape;2050;g2523351e7b7_57_2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3" name="Shape 2063"/>
        <p:cNvGrpSpPr/>
        <p:nvPr/>
      </p:nvGrpSpPr>
      <p:grpSpPr>
        <a:xfrm>
          <a:off x="0" y="0"/>
          <a:ext cx="0" cy="0"/>
          <a:chOff x="0" y="0"/>
          <a:chExt cx="0" cy="0"/>
        </a:xfrm>
      </p:grpSpPr>
      <p:sp>
        <p:nvSpPr>
          <p:cNvPr id="2064" name="Google Shape;2064;g2523351e7b7_57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5" name="Google Shape;2065;g2523351e7b7_57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3" name="Shape 2083"/>
        <p:cNvGrpSpPr/>
        <p:nvPr/>
      </p:nvGrpSpPr>
      <p:grpSpPr>
        <a:xfrm>
          <a:off x="0" y="0"/>
          <a:ext cx="0" cy="0"/>
          <a:chOff x="0" y="0"/>
          <a:chExt cx="0" cy="0"/>
        </a:xfrm>
      </p:grpSpPr>
      <p:sp>
        <p:nvSpPr>
          <p:cNvPr id="2084" name="Google Shape;2084;g2523351e7b7_57_3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5" name="Google Shape;2085;g2523351e7b7_57_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4" name="Shape 2104"/>
        <p:cNvGrpSpPr/>
        <p:nvPr/>
      </p:nvGrpSpPr>
      <p:grpSpPr>
        <a:xfrm>
          <a:off x="0" y="0"/>
          <a:ext cx="0" cy="0"/>
          <a:chOff x="0" y="0"/>
          <a:chExt cx="0" cy="0"/>
        </a:xfrm>
      </p:grpSpPr>
      <p:sp>
        <p:nvSpPr>
          <p:cNvPr id="2105" name="Google Shape;2105;g2523351e7b7_57_3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6" name="Google Shape;2106;g2523351e7b7_57_3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0" name="Shape 2120"/>
        <p:cNvGrpSpPr/>
        <p:nvPr/>
      </p:nvGrpSpPr>
      <p:grpSpPr>
        <a:xfrm>
          <a:off x="0" y="0"/>
          <a:ext cx="0" cy="0"/>
          <a:chOff x="0" y="0"/>
          <a:chExt cx="0" cy="0"/>
        </a:xfrm>
      </p:grpSpPr>
      <p:sp>
        <p:nvSpPr>
          <p:cNvPr id="2121" name="Google Shape;2121;g2523351e7b7_57_3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2" name="Google Shape;2122;g2523351e7b7_57_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1" name="Shape 2131"/>
        <p:cNvGrpSpPr/>
        <p:nvPr/>
      </p:nvGrpSpPr>
      <p:grpSpPr>
        <a:xfrm>
          <a:off x="0" y="0"/>
          <a:ext cx="0" cy="0"/>
          <a:chOff x="0" y="0"/>
          <a:chExt cx="0" cy="0"/>
        </a:xfrm>
      </p:grpSpPr>
      <p:sp>
        <p:nvSpPr>
          <p:cNvPr id="2132" name="Google Shape;2132;g2523351e7b7_57_3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3" name="Google Shape;2133;g2523351e7b7_57_3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“Domino”</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2" name="Shape 2142"/>
        <p:cNvGrpSpPr/>
        <p:nvPr/>
      </p:nvGrpSpPr>
      <p:grpSpPr>
        <a:xfrm>
          <a:off x="0" y="0"/>
          <a:ext cx="0" cy="0"/>
          <a:chOff x="0" y="0"/>
          <a:chExt cx="0" cy="0"/>
        </a:xfrm>
      </p:grpSpPr>
      <p:sp>
        <p:nvSpPr>
          <p:cNvPr id="2143" name="Google Shape;2143;g2523351e7b7_57_3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4" name="Google Shape;2144;g2523351e7b7_57_3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2" name="Shape 2152"/>
        <p:cNvGrpSpPr/>
        <p:nvPr/>
      </p:nvGrpSpPr>
      <p:grpSpPr>
        <a:xfrm>
          <a:off x="0" y="0"/>
          <a:ext cx="0" cy="0"/>
          <a:chOff x="0" y="0"/>
          <a:chExt cx="0" cy="0"/>
        </a:xfrm>
      </p:grpSpPr>
      <p:sp>
        <p:nvSpPr>
          <p:cNvPr id="2153" name="Google Shape;2153;g2523351e7b7_57_3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4" name="Google Shape;2154;g2523351e7b7_57_3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3" name="Shape 2163"/>
        <p:cNvGrpSpPr/>
        <p:nvPr/>
      </p:nvGrpSpPr>
      <p:grpSpPr>
        <a:xfrm>
          <a:off x="0" y="0"/>
          <a:ext cx="0" cy="0"/>
          <a:chOff x="0" y="0"/>
          <a:chExt cx="0" cy="0"/>
        </a:xfrm>
      </p:grpSpPr>
      <p:sp>
        <p:nvSpPr>
          <p:cNvPr id="2164" name="Google Shape;2164;g2523351e7b7_57_3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5" name="Google Shape;2165;g2523351e7b7_57_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4" name="Shape 2174"/>
        <p:cNvGrpSpPr/>
        <p:nvPr/>
      </p:nvGrpSpPr>
      <p:grpSpPr>
        <a:xfrm>
          <a:off x="0" y="0"/>
          <a:ext cx="0" cy="0"/>
          <a:chOff x="0" y="0"/>
          <a:chExt cx="0" cy="0"/>
        </a:xfrm>
      </p:grpSpPr>
      <p:sp>
        <p:nvSpPr>
          <p:cNvPr id="2175" name="Google Shape;2175;g2523351e7b7_57_3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6" name="Google Shape;2176;g2523351e7b7_57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9" name="Shape 2189"/>
        <p:cNvGrpSpPr/>
        <p:nvPr/>
      </p:nvGrpSpPr>
      <p:grpSpPr>
        <a:xfrm>
          <a:off x="0" y="0"/>
          <a:ext cx="0" cy="0"/>
          <a:chOff x="0" y="0"/>
          <a:chExt cx="0" cy="0"/>
        </a:xfrm>
      </p:grpSpPr>
      <p:sp>
        <p:nvSpPr>
          <p:cNvPr id="2190" name="Google Shape;2190;g2523351e7b7_57_4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1" name="Google Shape;2191;g2523351e7b7_57_4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1" name="Shape 2201"/>
        <p:cNvGrpSpPr/>
        <p:nvPr/>
      </p:nvGrpSpPr>
      <p:grpSpPr>
        <a:xfrm>
          <a:off x="0" y="0"/>
          <a:ext cx="0" cy="0"/>
          <a:chOff x="0" y="0"/>
          <a:chExt cx="0" cy="0"/>
        </a:xfrm>
      </p:grpSpPr>
      <p:sp>
        <p:nvSpPr>
          <p:cNvPr id="2202" name="Google Shape;2202;g2523351e7b7_57_4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3" name="Google Shape;2203;g2523351e7b7_57_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3" name="Shape 2213"/>
        <p:cNvGrpSpPr/>
        <p:nvPr/>
      </p:nvGrpSpPr>
      <p:grpSpPr>
        <a:xfrm>
          <a:off x="0" y="0"/>
          <a:ext cx="0" cy="0"/>
          <a:chOff x="0" y="0"/>
          <a:chExt cx="0" cy="0"/>
        </a:xfrm>
      </p:grpSpPr>
      <p:sp>
        <p:nvSpPr>
          <p:cNvPr id="2214" name="Google Shape;2214;g2523351e7b7_57_4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5" name="Google Shape;2215;g2523351e7b7_57_4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523351e7b7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2523351e7b7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9" name="Shape 2229"/>
        <p:cNvGrpSpPr/>
        <p:nvPr/>
      </p:nvGrpSpPr>
      <p:grpSpPr>
        <a:xfrm>
          <a:off x="0" y="0"/>
          <a:ext cx="0" cy="0"/>
          <a:chOff x="0" y="0"/>
          <a:chExt cx="0" cy="0"/>
        </a:xfrm>
      </p:grpSpPr>
      <p:sp>
        <p:nvSpPr>
          <p:cNvPr id="2230" name="Google Shape;2230;g2523351e7b7_57_4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1" name="Google Shape;2231;g2523351e7b7_57_4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0" name="Shape 2240"/>
        <p:cNvGrpSpPr/>
        <p:nvPr/>
      </p:nvGrpSpPr>
      <p:grpSpPr>
        <a:xfrm>
          <a:off x="0" y="0"/>
          <a:ext cx="0" cy="0"/>
          <a:chOff x="0" y="0"/>
          <a:chExt cx="0" cy="0"/>
        </a:xfrm>
      </p:grpSpPr>
      <p:sp>
        <p:nvSpPr>
          <p:cNvPr id="2241" name="Google Shape;2241;g2523351e7b7_57_4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2" name="Google Shape;2242;g2523351e7b7_57_4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7" name="Shape 2257"/>
        <p:cNvGrpSpPr/>
        <p:nvPr/>
      </p:nvGrpSpPr>
      <p:grpSpPr>
        <a:xfrm>
          <a:off x="0" y="0"/>
          <a:ext cx="0" cy="0"/>
          <a:chOff x="0" y="0"/>
          <a:chExt cx="0" cy="0"/>
        </a:xfrm>
      </p:grpSpPr>
      <p:sp>
        <p:nvSpPr>
          <p:cNvPr id="2258" name="Google Shape;2258;g2523351e7b7_57_4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9" name="Google Shape;2259;g2523351e7b7_57_4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8" name="Shape 2268"/>
        <p:cNvGrpSpPr/>
        <p:nvPr/>
      </p:nvGrpSpPr>
      <p:grpSpPr>
        <a:xfrm>
          <a:off x="0" y="0"/>
          <a:ext cx="0" cy="0"/>
          <a:chOff x="0" y="0"/>
          <a:chExt cx="0" cy="0"/>
        </a:xfrm>
      </p:grpSpPr>
      <p:sp>
        <p:nvSpPr>
          <p:cNvPr id="2269" name="Google Shape;2269;g2523351e7b7_57_4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0" name="Google Shape;2270;g2523351e7b7_57_4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523351e7b7_0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2523351e7b7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523351e7b7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g2523351e7b7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523351e7b7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g2523351e7b7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523351e7b7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2523351e7b7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8" name="Google Shape;368;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1" name="Google Shape;381;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523351e7b7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9" name="Google Shape;399;g2523351e7b7_0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 name="Google Shape;417;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523351e7b7_0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g2523351e7b7_0_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3" name="Google Shape;473;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523351e7b7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g2523351e7b7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8" name="Google Shape;488;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6" name="Google Shape;506;p8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523351e7b7_0_2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4" name="Google Shape;524;g2523351e7b7_0_2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9" name="Google Shape;539;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523351e7b7_1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g2523351e7b7_1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523351e7b7_17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g2523351e7b7_17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523351e7b7_17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g2523351e7b7_17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523351e7b7_17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g2523351e7b7_17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2523351e7b7_17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g2523351e7b7_17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523351e7b7_17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8" name="Google Shape;618;g2523351e7b7_17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523351e7b7_17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g2523351e7b7_17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523351e7b7_17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g2523351e7b7_17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523351e7b7_17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g2523351e7b7_17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523351e7b7_17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6" name="Google Shape;706;g2523351e7b7_17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2523351e7b7_2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8" name="Google Shape;728;g2523351e7b7_2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523351e7b7_2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9" name="Google Shape;739;g2523351e7b7_2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523351e7b7_22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4" name="Google Shape;754;g2523351e7b7_22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523351e7b7_22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9" name="Google Shape;769;g2523351e7b7_22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2523351e7b7_22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1" name="Google Shape;781;g2523351e7b7_22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2523351e7b7_22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9" name="Google Shape;799;g2523351e7b7_22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2523351e7b7_22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2" name="Google Shape;812;g2523351e7b7_22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2523351e7b7_22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8" name="Google Shape;828;g2523351e7b7_22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2523351e7b7_2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9" name="Google Shape;839;g2523351e7b7_2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523351e7b7_2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0" name="Google Shape;850;g2523351e7b7_2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2523351e7b7_27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2" name="Google Shape;862;g2523351e7b7_27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2523351e7b7_27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9" name="Google Shape;879;g2523351e7b7_27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2523351e7b7_27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2" name="Google Shape;892;g2523351e7b7_27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523351e7b7_27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8" name="Google Shape;908;g2523351e7b7_27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2523351e7b7_27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3" name="Google Shape;923;g2523351e7b7_27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2523351e7b7_3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5" name="Google Shape;955;g2523351e7b7_3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23351e7b7_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2523351e7b7_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2523351e7b7_3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6" name="Google Shape;966;g2523351e7b7_3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2523351e7b7_32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9" name="Google Shape;979;g2523351e7b7_32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2523351e7b7_32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5" name="Google Shape;995;g2523351e7b7_32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2523351e7b7_32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9" name="Google Shape;1009;g2523351e7b7_32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2523351e7b7_32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5" name="Google Shape;1025;g2523351e7b7_32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2523351e7b7_32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1" name="Google Shape;1041;g2523351e7b7_32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2523351e7b7_32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5" name="Google Shape;1065;g2523351e7b7_32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2523351e7b7_3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9" name="Google Shape;1089;g2523351e7b7_3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2523351e7b7_3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0" name="Google Shape;1100;g2523351e7b7_3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2523351e7b7_37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7" name="Google Shape;1117;g2523351e7b7_37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g2523351e7b7_37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1" name="Google Shape;1131;g2523351e7b7_37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2523351e7b7_37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7" name="Google Shape;1147;g2523351e7b7_37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2523351e7b7_37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4" name="Google Shape;1164;g2523351e7b7_37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2523351e7b7_37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1" name="Google Shape;1181;g2523351e7b7_37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g2523351e7b7_37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5" name="Google Shape;1195;g2523351e7b7_37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2523351e7b7_37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0" name="Google Shape;1220;g2523351e7b7_37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2523351e7b7_4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5" name="Google Shape;1245;g2523351e7b7_4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g2523351e7b7_4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6" name="Google Shape;1256;g2523351e7b7_4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2523351e7b7_42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2" name="Google Shape;1272;g2523351e7b7_42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g2523351e7b7_42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7" name="Google Shape;1287;g2523351e7b7_42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g2523351e7b7_42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5" name="Google Shape;1305;g2523351e7b7_4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g2523351e7b7_42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2" name="Google Shape;1322;g2523351e7b7_42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2523351e7b7_42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0" name="Google Shape;1340;g2523351e7b7_42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2523351e7b7_42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7" name="Google Shape;1357;g2523351e7b7_42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2523351e7b7_42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4" name="Google Shape;1374;g2523351e7b7_42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g2523351e7b7_42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1" name="Google Shape;1391;g2523351e7b7_42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g2523351e7b7_42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8" name="Google Shape;1408;g2523351e7b7_42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g2523351e7b7_42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5" name="Google Shape;1425;g2523351e7b7_42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g2523351e7b7_42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2" name="Google Shape;1452;g2523351e7b7_42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2523351e7b7_4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9" name="Google Shape;1479;g2523351e7b7_4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2523351e7b7_4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0" name="Google Shape;1490;g2523351e7b7_4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5" name="Shape 1505"/>
        <p:cNvGrpSpPr/>
        <p:nvPr/>
      </p:nvGrpSpPr>
      <p:grpSpPr>
        <a:xfrm>
          <a:off x="0" y="0"/>
          <a:ext cx="0" cy="0"/>
          <a:chOff x="0" y="0"/>
          <a:chExt cx="0" cy="0"/>
        </a:xfrm>
      </p:grpSpPr>
      <p:sp>
        <p:nvSpPr>
          <p:cNvPr id="1506" name="Google Shape;1506;g2523351e7b7_47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7" name="Google Shape;1507;g2523351e7b7_47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1" name="Shape 1521"/>
        <p:cNvGrpSpPr/>
        <p:nvPr/>
      </p:nvGrpSpPr>
      <p:grpSpPr>
        <a:xfrm>
          <a:off x="0" y="0"/>
          <a:ext cx="0" cy="0"/>
          <a:chOff x="0" y="0"/>
          <a:chExt cx="0" cy="0"/>
        </a:xfrm>
      </p:grpSpPr>
      <p:sp>
        <p:nvSpPr>
          <p:cNvPr id="1522" name="Google Shape;1522;g2523351e7b7_47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3" name="Google Shape;1523;g2523351e7b7_47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g2523351e7b7_47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9" name="Google Shape;1539;g2523351e7b7_47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g2523351e7b7_47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6" name="Google Shape;1556;g2523351e7b7_47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8" name="Shape 1568"/>
        <p:cNvGrpSpPr/>
        <p:nvPr/>
      </p:nvGrpSpPr>
      <p:grpSpPr>
        <a:xfrm>
          <a:off x="0" y="0"/>
          <a:ext cx="0" cy="0"/>
          <a:chOff x="0" y="0"/>
          <a:chExt cx="0" cy="0"/>
        </a:xfrm>
      </p:grpSpPr>
      <p:sp>
        <p:nvSpPr>
          <p:cNvPr id="1569" name="Google Shape;1569;g2523351e7b7_47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0" name="Google Shape;1570;g2523351e7b7_47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g2523351e7b7_47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7" name="Google Shape;1587;g2523351e7b7_47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g2523351e7b7_47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3" name="Google Shape;1603;g2523351e7b7_47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1" name="Shape 1631"/>
        <p:cNvGrpSpPr/>
        <p:nvPr/>
      </p:nvGrpSpPr>
      <p:grpSpPr>
        <a:xfrm>
          <a:off x="0" y="0"/>
          <a:ext cx="0" cy="0"/>
          <a:chOff x="0" y="0"/>
          <a:chExt cx="0" cy="0"/>
        </a:xfrm>
      </p:grpSpPr>
      <p:sp>
        <p:nvSpPr>
          <p:cNvPr id="1632" name="Google Shape;1632;g2523351e7b7_47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3" name="Google Shape;1633;g2523351e7b7_47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g2523351e7b7_5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4" name="Google Shape;1654;g2523351e7b7_5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5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4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4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4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4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4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4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4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4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5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10.png"/><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10.png"/><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7.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106.xml.rels><?xml version="1.0" encoding="UTF-8" standalone="yes"?><Relationships xmlns="http://schemas.openxmlformats.org/package/2006/relationships"><Relationship Id="rId11" Type="http://schemas.openxmlformats.org/officeDocument/2006/relationships/image" Target="../media/image73.png"/><Relationship Id="rId10" Type="http://schemas.openxmlformats.org/officeDocument/2006/relationships/image" Target="../media/image68.png"/><Relationship Id="rId13" Type="http://schemas.openxmlformats.org/officeDocument/2006/relationships/image" Target="../media/image67.png"/><Relationship Id="rId12"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72.png"/><Relationship Id="rId14" Type="http://schemas.openxmlformats.org/officeDocument/2006/relationships/image" Target="../media/image69.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4.png"/><Relationship Id="rId8" Type="http://schemas.openxmlformats.org/officeDocument/2006/relationships/image" Target="../media/image55.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8.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68.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63.png"/><Relationship Id="rId8" Type="http://schemas.openxmlformats.org/officeDocument/2006/relationships/image" Target="../media/image7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 Id="rId3" Type="http://schemas.openxmlformats.org/officeDocument/2006/relationships/image" Target="../media/image10.png"/><Relationship Id="rId4" Type="http://schemas.openxmlformats.org/officeDocument/2006/relationships/image" Target="../media/image5.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78.png"/><Relationship Id="rId4" Type="http://schemas.openxmlformats.org/officeDocument/2006/relationships/image" Target="../media/image55.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8.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8.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 Id="rId3" Type="http://schemas.openxmlformats.org/officeDocument/2006/relationships/image" Target="../media/image10.png"/><Relationship Id="rId4" Type="http://schemas.openxmlformats.org/officeDocument/2006/relationships/image" Target="../media/image5.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78.png"/><Relationship Id="rId4" Type="http://schemas.openxmlformats.org/officeDocument/2006/relationships/image" Target="../media/image55.png"/></Relationships>
</file>

<file path=ppt/slides/_rels/slide118.xml.rels><?xml version="1.0" encoding="UTF-8" standalone="yes"?><Relationships xmlns="http://schemas.openxmlformats.org/package/2006/relationships"><Relationship Id="rId10" Type="http://schemas.openxmlformats.org/officeDocument/2006/relationships/image" Target="../media/image77.png"/><Relationship Id="rId1" Type="http://schemas.openxmlformats.org/officeDocument/2006/relationships/slideLayout" Target="../slideLayouts/slideLayout1.xml"/><Relationship Id="rId2" Type="http://schemas.openxmlformats.org/officeDocument/2006/relationships/notesSlide" Target="../notesSlides/notesSlide118.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55.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14.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17.png"/><Relationship Id="rId4" Type="http://schemas.openxmlformats.org/officeDocument/2006/relationships/image" Target="../media/image55.png"/><Relationship Id="rId5" Type="http://schemas.openxmlformats.org/officeDocument/2006/relationships/image" Target="../media/image65.png"/><Relationship Id="rId6" Type="http://schemas.openxmlformats.org/officeDocument/2006/relationships/image" Target="../media/image67.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1.xml"/><Relationship Id="rId3"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77.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image" Target="../media/image8.png"/><Relationship Id="rId8" Type="http://schemas.openxmlformats.org/officeDocument/2006/relationships/image" Target="../media/image14.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5.png"/><Relationship Id="rId6" Type="http://schemas.openxmlformats.org/officeDocument/2006/relationships/image" Target="../media/image77.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5.png"/><Relationship Id="rId6" Type="http://schemas.openxmlformats.org/officeDocument/2006/relationships/image" Target="../media/image65.png"/><Relationship Id="rId7" Type="http://schemas.openxmlformats.org/officeDocument/2006/relationships/image" Target="../media/image67.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4.xml"/><Relationship Id="rId3" Type="http://schemas.openxmlformats.org/officeDocument/2006/relationships/image" Target="../media/image10.png"/><Relationship Id="rId4" Type="http://schemas.openxmlformats.org/officeDocument/2006/relationships/image" Target="../media/image5.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55.png"/><Relationship Id="rId4" Type="http://schemas.openxmlformats.org/officeDocument/2006/relationships/image" Target="../media/image69.png"/><Relationship Id="rId5" Type="http://schemas.openxmlformats.org/officeDocument/2006/relationships/image" Target="../media/image67.png"/><Relationship Id="rId6" Type="http://schemas.openxmlformats.org/officeDocument/2006/relationships/image" Target="../media/image65.png"/><Relationship Id="rId7" Type="http://schemas.openxmlformats.org/officeDocument/2006/relationships/image" Target="../media/image73.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5.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69.png"/><Relationship Id="rId6" Type="http://schemas.openxmlformats.org/officeDocument/2006/relationships/image" Target="../media/image67.png"/><Relationship Id="rId7" Type="http://schemas.openxmlformats.org/officeDocument/2006/relationships/image" Target="../media/image65.png"/><Relationship Id="rId8" Type="http://schemas.openxmlformats.org/officeDocument/2006/relationships/image" Target="../media/image73.png"/></Relationships>
</file>

<file path=ppt/slides/_rels/slide129.xml.rels><?xml version="1.0" encoding="UTF-8" standalone="yes"?><Relationships xmlns="http://schemas.openxmlformats.org/package/2006/relationships"><Relationship Id="rId11" Type="http://schemas.openxmlformats.org/officeDocument/2006/relationships/image" Target="../media/image69.png"/><Relationship Id="rId10" Type="http://schemas.openxmlformats.org/officeDocument/2006/relationships/image" Target="../media/image67.png"/><Relationship Id="rId1" Type="http://schemas.openxmlformats.org/officeDocument/2006/relationships/slideLayout" Target="../slideLayouts/slideLayout1.xml"/><Relationship Id="rId2" Type="http://schemas.openxmlformats.org/officeDocument/2006/relationships/notesSlide" Target="../notesSlides/notesSlide129.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65.png"/><Relationship Id="rId5" Type="http://schemas.openxmlformats.org/officeDocument/2006/relationships/image" Target="../media/image84.png"/><Relationship Id="rId6" Type="http://schemas.openxmlformats.org/officeDocument/2006/relationships/image" Target="../media/image85.png"/><Relationship Id="rId7" Type="http://schemas.openxmlformats.org/officeDocument/2006/relationships/image" Target="../media/image55.png"/><Relationship Id="rId8" Type="http://schemas.openxmlformats.org/officeDocument/2006/relationships/image" Target="../media/image7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0.xml"/><Relationship Id="rId3" Type="http://schemas.openxmlformats.org/officeDocument/2006/relationships/image" Target="../media/image10.png"/><Relationship Id="rId4" Type="http://schemas.openxmlformats.org/officeDocument/2006/relationships/image" Target="../media/image5.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 Id="rId3" Type="http://schemas.openxmlformats.org/officeDocument/2006/relationships/image" Target="../media/image55.png"/><Relationship Id="rId4" Type="http://schemas.openxmlformats.org/officeDocument/2006/relationships/image" Target="../media/image69.png"/><Relationship Id="rId5" Type="http://schemas.openxmlformats.org/officeDocument/2006/relationships/image" Target="../media/image73.png"/><Relationship Id="rId6" Type="http://schemas.openxmlformats.org/officeDocument/2006/relationships/image" Target="../media/image65.png"/><Relationship Id="rId7" Type="http://schemas.openxmlformats.org/officeDocument/2006/relationships/image" Target="../media/image67.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3.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5.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5.png"/><Relationship Id="rId6" Type="http://schemas.openxmlformats.org/officeDocument/2006/relationships/image" Target="../media/image69.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image" Target="../media/image55.png"/><Relationship Id="rId4" Type="http://schemas.openxmlformats.org/officeDocument/2006/relationships/image" Target="../media/image69.png"/><Relationship Id="rId5" Type="http://schemas.openxmlformats.org/officeDocument/2006/relationships/image" Target="../media/image73.png"/><Relationship Id="rId6" Type="http://schemas.openxmlformats.org/officeDocument/2006/relationships/image" Target="../media/image67.png"/><Relationship Id="rId7" Type="http://schemas.openxmlformats.org/officeDocument/2006/relationships/image" Target="../media/image65.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67.png"/><Relationship Id="rId6" Type="http://schemas.openxmlformats.org/officeDocument/2006/relationships/image" Target="../media/image73.png"/><Relationship Id="rId7" Type="http://schemas.openxmlformats.org/officeDocument/2006/relationships/image" Target="../media/image65.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67.png"/><Relationship Id="rId6" Type="http://schemas.openxmlformats.org/officeDocument/2006/relationships/image" Target="../media/image73.png"/><Relationship Id="rId7" Type="http://schemas.openxmlformats.org/officeDocument/2006/relationships/image" Target="../media/image65.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9.xml"/><Relationship Id="rId3" Type="http://schemas.openxmlformats.org/officeDocument/2006/relationships/image" Target="../media/image1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image" Target="../media/image86.png"/><Relationship Id="rId4" Type="http://schemas.openxmlformats.org/officeDocument/2006/relationships/image" Target="../media/image69.png"/><Relationship Id="rId5" Type="http://schemas.openxmlformats.org/officeDocument/2006/relationships/image" Target="../media/image55.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2.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69.png"/><Relationship Id="rId6" Type="http://schemas.openxmlformats.org/officeDocument/2006/relationships/image" Target="../media/image55.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3.xml"/><Relationship Id="rId3" Type="http://schemas.openxmlformats.org/officeDocument/2006/relationships/image" Target="../media/image10.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22.png"/><Relationship Id="rId13" Type="http://schemas.openxmlformats.org/officeDocument/2006/relationships/image" Target="../media/image29.png"/><Relationship Id="rId12"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19.png"/><Relationship Id="rId15" Type="http://schemas.openxmlformats.org/officeDocument/2006/relationships/image" Target="../media/image28.png"/><Relationship Id="rId14" Type="http://schemas.openxmlformats.org/officeDocument/2006/relationships/image" Target="../media/image20.png"/><Relationship Id="rId17" Type="http://schemas.openxmlformats.org/officeDocument/2006/relationships/image" Target="../media/image21.png"/><Relationship Id="rId16" Type="http://schemas.openxmlformats.org/officeDocument/2006/relationships/image" Target="../media/image33.png"/><Relationship Id="rId5" Type="http://schemas.openxmlformats.org/officeDocument/2006/relationships/image" Target="../media/image14.png"/><Relationship Id="rId6" Type="http://schemas.openxmlformats.org/officeDocument/2006/relationships/image" Target="../media/image12.png"/><Relationship Id="rId18" Type="http://schemas.openxmlformats.org/officeDocument/2006/relationships/image" Target="../media/image25.png"/><Relationship Id="rId7" Type="http://schemas.openxmlformats.org/officeDocument/2006/relationships/image" Target="../media/image13.png"/><Relationship Id="rId8"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jp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20.png"/></Relationships>
</file>

<file path=ppt/slides/_rels/slide37.xml.rels><?xml version="1.0" encoding="UTF-8" standalone="yes"?><Relationships xmlns="http://schemas.openxmlformats.org/package/2006/relationships"><Relationship Id="rId10"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25.png"/><Relationship Id="rId5" Type="http://schemas.openxmlformats.org/officeDocument/2006/relationships/image" Target="../media/image8.png"/><Relationship Id="rId6" Type="http://schemas.openxmlformats.org/officeDocument/2006/relationships/image" Target="../media/image21.png"/><Relationship Id="rId7" Type="http://schemas.openxmlformats.org/officeDocument/2006/relationships/image" Target="../media/image33.png"/><Relationship Id="rId8"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0.png"/><Relationship Id="rId6"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3.png"/><Relationship Id="rId6" Type="http://schemas.openxmlformats.org/officeDocument/2006/relationships/image" Target="../media/image28.png"/><Relationship Id="rId7" Type="http://schemas.openxmlformats.org/officeDocument/2006/relationships/image" Target="../media/image20.png"/><Relationship Id="rId8"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0.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0.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0.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0.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6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0.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0.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6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5.pn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0.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0.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0.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0.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0.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0.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0.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0.pn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10.pn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1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1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63.png"/><Relationship Id="rId7" Type="http://schemas.openxmlformats.org/officeDocument/2006/relationships/image" Target="../media/image6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10.pn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63.png"/><Relationship Id="rId7" Type="http://schemas.openxmlformats.org/officeDocument/2006/relationships/image" Target="../media/image6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63.png"/><Relationship Id="rId7" Type="http://schemas.openxmlformats.org/officeDocument/2006/relationships/image" Target="../media/image55.png"/><Relationship Id="rId8" Type="http://schemas.openxmlformats.org/officeDocument/2006/relationships/image" Target="../media/image6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10.png"/><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10.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10.pn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10.png"/><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10.png"/><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10.png"/><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10.png"/><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10.png"/><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10.png"/><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10.png"/><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10.png"/><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6.png"/><Relationship Id="rId7"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
          <p:cNvGrpSpPr/>
          <p:nvPr/>
        </p:nvGrpSpPr>
        <p:grpSpPr>
          <a:xfrm>
            <a:off x="-356" y="0"/>
            <a:ext cx="9143665" cy="5143674"/>
            <a:chOff x="7481200" y="-261875"/>
            <a:chExt cx="7008251" cy="4337725"/>
          </a:xfrm>
        </p:grpSpPr>
        <p:pic>
          <p:nvPicPr>
            <p:cNvPr id="55" name="Google Shape;55;p1"/>
            <p:cNvPicPr preferRelativeResize="0"/>
            <p:nvPr/>
          </p:nvPicPr>
          <p:blipFill rotWithShape="1">
            <a:blip r:embed="rId3">
              <a:alphaModFix/>
            </a:blip>
            <a:srcRect b="15666" l="0" r="0" t="0"/>
            <a:stretch/>
          </p:blipFill>
          <p:spPr>
            <a:xfrm>
              <a:off x="7481200" y="-261875"/>
              <a:ext cx="7008251" cy="4337725"/>
            </a:xfrm>
            <a:prstGeom prst="rect">
              <a:avLst/>
            </a:prstGeom>
            <a:noFill/>
            <a:ln>
              <a:noFill/>
            </a:ln>
          </p:spPr>
        </p:pic>
        <p:pic>
          <p:nvPicPr>
            <p:cNvPr id="56" name="Google Shape;56;p1"/>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grpSp>
        <p:nvGrpSpPr>
          <p:cNvPr id="57" name="Google Shape;57;p1"/>
          <p:cNvGrpSpPr/>
          <p:nvPr/>
        </p:nvGrpSpPr>
        <p:grpSpPr>
          <a:xfrm>
            <a:off x="381300" y="223625"/>
            <a:ext cx="8437249" cy="4920049"/>
            <a:chOff x="7481193" y="-261873"/>
            <a:chExt cx="7008264" cy="4094581"/>
          </a:xfrm>
        </p:grpSpPr>
        <p:pic>
          <p:nvPicPr>
            <p:cNvPr id="58" name="Google Shape;58;p1"/>
            <p:cNvPicPr preferRelativeResize="0"/>
            <p:nvPr/>
          </p:nvPicPr>
          <p:blipFill rotWithShape="1">
            <a:blip r:embed="rId3">
              <a:alphaModFix/>
            </a:blip>
            <a:srcRect b="20394" l="0" r="0" t="0"/>
            <a:stretch/>
          </p:blipFill>
          <p:spPr>
            <a:xfrm>
              <a:off x="7481193" y="-261873"/>
              <a:ext cx="7008264" cy="4094581"/>
            </a:xfrm>
            <a:prstGeom prst="rect">
              <a:avLst/>
            </a:prstGeom>
            <a:noFill/>
            <a:ln>
              <a:noFill/>
            </a:ln>
          </p:spPr>
        </p:pic>
        <p:pic>
          <p:nvPicPr>
            <p:cNvPr id="59" name="Google Shape;59;p1"/>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sp>
        <p:nvSpPr>
          <p:cNvPr id="60" name="Google Shape;60;p1"/>
          <p:cNvSpPr txBox="1"/>
          <p:nvPr/>
        </p:nvSpPr>
        <p:spPr>
          <a:xfrm>
            <a:off x="1900355" y="2693151"/>
            <a:ext cx="3401849" cy="1629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600"/>
              <a:buFont typeface="Arial"/>
              <a:buNone/>
            </a:pPr>
            <a:r>
              <a:rPr b="0" i="0" lang="lv-LV" sz="2600" u="none" cap="none" strike="noStrike">
                <a:solidFill>
                  <a:srgbClr val="FFAB40"/>
                </a:solidFill>
                <a:latin typeface="Montserrat SemiBold"/>
                <a:ea typeface="Montserrat SemiBold"/>
                <a:cs typeface="Montserrat SemiBold"/>
                <a:sym typeface="Montserrat SemiBold"/>
              </a:rPr>
              <a:t>Příručka školitele</a:t>
            </a:r>
            <a:endParaRPr b="0" i="0" sz="2600" u="none" cap="none" strike="noStrike">
              <a:solidFill>
                <a:srgbClr val="FFAB40"/>
              </a:solidFill>
              <a:latin typeface="Montserrat SemiBold"/>
              <a:ea typeface="Montserrat SemiBold"/>
              <a:cs typeface="Montserrat SemiBold"/>
              <a:sym typeface="Montserrat SemiBold"/>
            </a:endParaRPr>
          </a:p>
        </p:txBody>
      </p:sp>
      <p:sp>
        <p:nvSpPr>
          <p:cNvPr id="61" name="Google Shape;61;p1"/>
          <p:cNvSpPr/>
          <p:nvPr/>
        </p:nvSpPr>
        <p:spPr>
          <a:xfrm>
            <a:off x="1973200" y="0"/>
            <a:ext cx="1749600" cy="933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1"/>
          <p:cNvPicPr preferRelativeResize="0"/>
          <p:nvPr/>
        </p:nvPicPr>
        <p:blipFill>
          <a:blip r:embed="rId4">
            <a:alphaModFix/>
          </a:blip>
          <a:stretch>
            <a:fillRect/>
          </a:stretch>
        </p:blipFill>
        <p:spPr>
          <a:xfrm>
            <a:off x="1971050" y="429064"/>
            <a:ext cx="1753912" cy="368253"/>
          </a:xfrm>
          <a:prstGeom prst="rect">
            <a:avLst/>
          </a:prstGeom>
          <a:noFill/>
          <a:ln>
            <a:noFill/>
          </a:ln>
        </p:spPr>
      </p:pic>
      <p:sp>
        <p:nvSpPr>
          <p:cNvPr id="63" name="Google Shape;63;p1"/>
          <p:cNvSpPr txBox="1"/>
          <p:nvPr/>
        </p:nvSpPr>
        <p:spPr>
          <a:xfrm>
            <a:off x="592700" y="4637100"/>
            <a:ext cx="7482600" cy="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lv-LV" sz="1000">
                <a:solidFill>
                  <a:schemeClr val="lt1"/>
                </a:solidFill>
              </a:rPr>
              <a:t>Podpora Evropské komise při tvorbě této publikace nepředstavuje souhlas s obsahem, který odráží pouze názory autorů, </a:t>
            </a:r>
            <a:br>
              <a:rPr lang="lv-LV" sz="1000">
                <a:solidFill>
                  <a:schemeClr val="lt1"/>
                </a:solidFill>
              </a:rPr>
            </a:br>
            <a:r>
              <a:rPr lang="lv-LV" sz="1000">
                <a:solidFill>
                  <a:schemeClr val="lt1"/>
                </a:solidFill>
              </a:rPr>
              <a:t>a Komise nemůže být zodpovědná za jakékoliv využití informací obsažených v této publikaci.</a:t>
            </a:r>
            <a:endParaRPr sz="10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89" name="Google Shape;189;p60"/>
          <p:cNvPicPr preferRelativeResize="0"/>
          <p:nvPr/>
        </p:nvPicPr>
        <p:blipFill rotWithShape="1">
          <a:blip r:embed="rId3">
            <a:alphaModFix/>
          </a:blip>
          <a:srcRect b="0" l="0" r="0" t="0"/>
          <a:stretch/>
        </p:blipFill>
        <p:spPr>
          <a:xfrm>
            <a:off x="0" y="0"/>
            <a:ext cx="9144001" cy="1539924"/>
          </a:xfrm>
          <a:prstGeom prst="rect">
            <a:avLst/>
          </a:prstGeom>
          <a:noFill/>
          <a:ln>
            <a:noFill/>
          </a:ln>
        </p:spPr>
      </p:pic>
      <p:sp>
        <p:nvSpPr>
          <p:cNvPr id="190" name="Google Shape;190;p60"/>
          <p:cNvSpPr txBox="1"/>
          <p:nvPr/>
        </p:nvSpPr>
        <p:spPr>
          <a:xfrm>
            <a:off x="973450" y="893900"/>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lv-LV" sz="2800" u="none" cap="none" strike="noStrike">
                <a:solidFill>
                  <a:schemeClr val="lt1"/>
                </a:solidFill>
                <a:latin typeface="Raleway"/>
                <a:ea typeface="Raleway"/>
                <a:cs typeface="Raleway"/>
                <a:sym typeface="Raleway"/>
              </a:rPr>
              <a:t>Porozumění vašeho publika</a:t>
            </a:r>
            <a:endParaRPr b="1" i="0" sz="2800" u="none" cap="none" strike="noStrike">
              <a:solidFill>
                <a:srgbClr val="FFFFFF"/>
              </a:solidFill>
              <a:latin typeface="Raleway"/>
              <a:ea typeface="Raleway"/>
              <a:cs typeface="Raleway"/>
              <a:sym typeface="Raleway"/>
            </a:endParaRPr>
          </a:p>
        </p:txBody>
      </p:sp>
      <p:sp>
        <p:nvSpPr>
          <p:cNvPr id="191" name="Google Shape;191;p60"/>
          <p:cNvSpPr txBox="1"/>
          <p:nvPr/>
        </p:nvSpPr>
        <p:spPr>
          <a:xfrm>
            <a:off x="798425" y="1777225"/>
            <a:ext cx="72786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Očekávání: </a:t>
            </a:r>
            <a:r>
              <a:rPr b="0" i="0" lang="lv-LV" sz="1500" u="none" cap="none" strike="noStrike">
                <a:solidFill>
                  <a:srgbClr val="000000"/>
                </a:solidFill>
                <a:latin typeface="Raleway"/>
                <a:ea typeface="Raleway"/>
                <a:cs typeface="Raleway"/>
                <a:sym typeface="Raleway"/>
              </a:rPr>
              <a:t>Je důležité vědět, co si od tohoto školení účastníci slibují. Existují nějaké konkrétní dovednosti nebo znalosti, které doufají, že získají? Otázky, které budou zodpovězeny?</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Styly učení: </a:t>
            </a:r>
            <a:r>
              <a:rPr b="0" i="0" lang="lv-LV" sz="1500" u="none" cap="none" strike="noStrike">
                <a:solidFill>
                  <a:srgbClr val="000000"/>
                </a:solidFill>
                <a:latin typeface="Raleway"/>
                <a:ea typeface="Raleway"/>
                <a:cs typeface="Raleway"/>
                <a:sym typeface="Raleway"/>
              </a:rPr>
              <a:t>Znalost preferovaných stylů učení vám pomůže přizpůsobit způsob výuky tak, abyste zvýšili jejich zapojení a porozumění.</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Kulturní zázemí a ohleduplnost: </a:t>
            </a:r>
            <a:r>
              <a:rPr b="0" i="0" lang="lv-LV" sz="1500" u="none" cap="none" strike="noStrike">
                <a:solidFill>
                  <a:srgbClr val="000000"/>
                </a:solidFill>
                <a:latin typeface="Raleway"/>
                <a:ea typeface="Raleway"/>
                <a:cs typeface="Raleway"/>
                <a:sym typeface="Raleway"/>
              </a:rPr>
              <a:t>Pokud máte různorodou skupinu účastníků, znalost jejich sociálně demografického a kulturního zázemí může zajistit, že školení bude inkluzivní a otevřené všem názorům.</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grpSp>
        <p:nvGrpSpPr>
          <p:cNvPr id="192" name="Google Shape;192;p60"/>
          <p:cNvGrpSpPr/>
          <p:nvPr/>
        </p:nvGrpSpPr>
        <p:grpSpPr>
          <a:xfrm>
            <a:off x="564770" y="1925043"/>
            <a:ext cx="290237" cy="321991"/>
            <a:chOff x="534570" y="3018006"/>
            <a:chExt cx="290237" cy="321991"/>
          </a:xfrm>
        </p:grpSpPr>
        <p:sp>
          <p:nvSpPr>
            <p:cNvPr id="193" name="Google Shape;193;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 name="Google Shape;195;p60"/>
          <p:cNvGrpSpPr/>
          <p:nvPr/>
        </p:nvGrpSpPr>
        <p:grpSpPr>
          <a:xfrm>
            <a:off x="569291" y="2939667"/>
            <a:ext cx="290237" cy="321991"/>
            <a:chOff x="534570" y="3018006"/>
            <a:chExt cx="290237" cy="321991"/>
          </a:xfrm>
        </p:grpSpPr>
        <p:sp>
          <p:nvSpPr>
            <p:cNvPr id="196" name="Google Shape;196;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 name="Google Shape;198;p60"/>
          <p:cNvGrpSpPr/>
          <p:nvPr/>
        </p:nvGrpSpPr>
        <p:grpSpPr>
          <a:xfrm>
            <a:off x="564770" y="3756929"/>
            <a:ext cx="290237" cy="321991"/>
            <a:chOff x="534570" y="3018006"/>
            <a:chExt cx="290237" cy="321991"/>
          </a:xfrm>
        </p:grpSpPr>
        <p:sp>
          <p:nvSpPr>
            <p:cNvPr id="199" name="Google Shape;199;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1" name="Google Shape;201;p60"/>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6" name="Shape 1666"/>
        <p:cNvGrpSpPr/>
        <p:nvPr/>
      </p:nvGrpSpPr>
      <p:grpSpPr>
        <a:xfrm>
          <a:off x="0" y="0"/>
          <a:ext cx="0" cy="0"/>
          <a:chOff x="0" y="0"/>
          <a:chExt cx="0" cy="0"/>
        </a:xfrm>
      </p:grpSpPr>
      <p:sp>
        <p:nvSpPr>
          <p:cNvPr id="1667" name="Google Shape;1667;g2523351e7b7_52_11"/>
          <p:cNvSpPr txBox="1"/>
          <p:nvPr/>
        </p:nvSpPr>
        <p:spPr>
          <a:xfrm>
            <a:off x="717800" y="1475950"/>
            <a:ext cx="40752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Jaké problémy nebo překážky očekáváte při prevenci a řešení násilí na pracovišti ve vaší organizaci nebo odvětví?</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 můžete poznatky získané při hraní této hry uplatnit ve svém osobním a profesním životě do budoucna?</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 hraní této hry změnilo vaše chápání násilí na pracovišti a jeho dopadu na pracoviště?</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Jaké bylo nejcennější poučení nebo poznatek, který jste díky účasti ve hře získali, a jak si myslíte, že ovlivní váš osobní a profesní život?</a:t>
            </a:r>
            <a:endParaRPr b="0" i="0" sz="1500" u="none" cap="none" strike="noStrike">
              <a:solidFill>
                <a:schemeClr val="dk1"/>
              </a:solidFill>
              <a:latin typeface="Raleway"/>
              <a:ea typeface="Raleway"/>
              <a:cs typeface="Raleway"/>
              <a:sym typeface="Raleway"/>
            </a:endParaRPr>
          </a:p>
        </p:txBody>
      </p:sp>
      <p:sp>
        <p:nvSpPr>
          <p:cNvPr id="1668" name="Google Shape;1668;g2523351e7b7_52_11"/>
          <p:cNvSpPr txBox="1"/>
          <p:nvPr/>
        </p:nvSpPr>
        <p:spPr>
          <a:xfrm>
            <a:off x="5306200" y="1494825"/>
            <a:ext cx="3178800" cy="1870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 podle vás přispěla zážitková forma hry k pochopení probíraných témat a strategií?</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Které aspekty hry vám připadaly nejpoutavější a jak posílily váš zážitek z učení?</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grpSp>
        <p:nvGrpSpPr>
          <p:cNvPr id="1669" name="Google Shape;1669;g2523351e7b7_52_11"/>
          <p:cNvGrpSpPr/>
          <p:nvPr/>
        </p:nvGrpSpPr>
        <p:grpSpPr>
          <a:xfrm>
            <a:off x="427495" y="1551931"/>
            <a:ext cx="290237" cy="321991"/>
            <a:chOff x="534570" y="3018006"/>
            <a:chExt cx="290237" cy="321991"/>
          </a:xfrm>
        </p:grpSpPr>
        <p:sp>
          <p:nvSpPr>
            <p:cNvPr id="1670" name="Google Shape;1670;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2" name="Google Shape;1672;g2523351e7b7_52_11"/>
          <p:cNvGrpSpPr/>
          <p:nvPr/>
        </p:nvGrpSpPr>
        <p:grpSpPr>
          <a:xfrm>
            <a:off x="427495" y="2322181"/>
            <a:ext cx="290237" cy="321991"/>
            <a:chOff x="534570" y="3018006"/>
            <a:chExt cx="290237" cy="321991"/>
          </a:xfrm>
        </p:grpSpPr>
        <p:sp>
          <p:nvSpPr>
            <p:cNvPr id="1673" name="Google Shape;1673;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5" name="Google Shape;1675;g2523351e7b7_52_11"/>
          <p:cNvGrpSpPr/>
          <p:nvPr/>
        </p:nvGrpSpPr>
        <p:grpSpPr>
          <a:xfrm>
            <a:off x="5016470" y="1580243"/>
            <a:ext cx="290237" cy="321991"/>
            <a:chOff x="534570" y="3018006"/>
            <a:chExt cx="290237" cy="321991"/>
          </a:xfrm>
        </p:grpSpPr>
        <p:sp>
          <p:nvSpPr>
            <p:cNvPr id="1676" name="Google Shape;1676;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8" name="Google Shape;1678;g2523351e7b7_52_11"/>
          <p:cNvGrpSpPr/>
          <p:nvPr/>
        </p:nvGrpSpPr>
        <p:grpSpPr>
          <a:xfrm>
            <a:off x="5016470" y="2322181"/>
            <a:ext cx="290237" cy="321991"/>
            <a:chOff x="534570" y="3018006"/>
            <a:chExt cx="290237" cy="321991"/>
          </a:xfrm>
        </p:grpSpPr>
        <p:sp>
          <p:nvSpPr>
            <p:cNvPr id="1679" name="Google Shape;1679;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81" name="Google Shape;1681;g2523351e7b7_52_11"/>
          <p:cNvGrpSpPr/>
          <p:nvPr/>
        </p:nvGrpSpPr>
        <p:grpSpPr>
          <a:xfrm>
            <a:off x="427495" y="3664831"/>
            <a:ext cx="290237" cy="321991"/>
            <a:chOff x="534570" y="3018006"/>
            <a:chExt cx="290237" cy="321991"/>
          </a:xfrm>
        </p:grpSpPr>
        <p:sp>
          <p:nvSpPr>
            <p:cNvPr id="1682" name="Google Shape;1682;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684" name="Google Shape;1684;g2523351e7b7_52_11"/>
          <p:cNvPicPr preferRelativeResize="0"/>
          <p:nvPr/>
        </p:nvPicPr>
        <p:blipFill rotWithShape="1">
          <a:blip r:embed="rId3">
            <a:alphaModFix/>
          </a:blip>
          <a:srcRect b="0" l="0" r="0" t="0"/>
          <a:stretch/>
        </p:blipFill>
        <p:spPr>
          <a:xfrm>
            <a:off x="0" y="-3850"/>
            <a:ext cx="9144001" cy="1305375"/>
          </a:xfrm>
          <a:prstGeom prst="rect">
            <a:avLst/>
          </a:prstGeom>
          <a:noFill/>
          <a:ln>
            <a:noFill/>
          </a:ln>
        </p:spPr>
      </p:pic>
      <p:sp>
        <p:nvSpPr>
          <p:cNvPr id="1685" name="Google Shape;1685;g2523351e7b7_52_11"/>
          <p:cNvSpPr txBox="1"/>
          <p:nvPr/>
        </p:nvSpPr>
        <p:spPr>
          <a:xfrm>
            <a:off x="742175" y="539750"/>
            <a:ext cx="6625500" cy="780300"/>
          </a:xfrm>
          <a:prstGeom prst="rect">
            <a:avLst/>
          </a:prstGeom>
          <a:noFill/>
          <a:ln>
            <a:noFill/>
          </a:ln>
        </p:spPr>
        <p:txBody>
          <a:bodyPr anchorCtr="0" anchor="t" bIns="91425" lIns="91425" spcFirstLastPara="1" rIns="91425" wrap="square" tIns="91425">
            <a:spAutoFit/>
          </a:bodyPr>
          <a:lstStyle/>
          <a:p>
            <a:pPr indent="0" lvl="0" marL="457200" marR="0" rtl="0" algn="l">
              <a:lnSpc>
                <a:spcPct val="90000"/>
              </a:lnSpc>
              <a:spcBef>
                <a:spcPts val="900"/>
              </a:spcBef>
              <a:spcAft>
                <a:spcPts val="0"/>
              </a:spcAft>
              <a:buClr>
                <a:schemeClr val="dk1"/>
              </a:buClr>
              <a:buSzPts val="4400"/>
              <a:buFont typeface="Arial"/>
              <a:buNone/>
            </a:pPr>
            <a:r>
              <a:rPr b="1" i="0" lang="lv-LV" sz="4300" u="none" cap="none" strike="noStrike">
                <a:solidFill>
                  <a:srgbClr val="2B3E85"/>
                </a:solidFill>
                <a:latin typeface="Raleway"/>
                <a:ea typeface="Raleway"/>
                <a:cs typeface="Raleway"/>
                <a:sym typeface="Raleway"/>
              </a:rPr>
              <a:t>Další důležité otázky</a:t>
            </a:r>
            <a:endParaRPr b="1" i="0" sz="3300" u="none" cap="none" strike="noStrike">
              <a:solidFill>
                <a:srgbClr val="2B3E85"/>
              </a:solidFill>
              <a:latin typeface="Raleway"/>
              <a:ea typeface="Raleway"/>
              <a:cs typeface="Raleway"/>
              <a:sym typeface="Raleway"/>
            </a:endParaRPr>
          </a:p>
        </p:txBody>
      </p:sp>
      <p:pic>
        <p:nvPicPr>
          <p:cNvPr id="1686" name="Google Shape;1686;g2523351e7b7_52_11"/>
          <p:cNvPicPr preferRelativeResize="0"/>
          <p:nvPr/>
        </p:nvPicPr>
        <p:blipFill rotWithShape="1">
          <a:blip r:embed="rId4">
            <a:alphaModFix/>
          </a:blip>
          <a:srcRect b="0" l="13877" r="20848" t="0"/>
          <a:stretch/>
        </p:blipFill>
        <p:spPr>
          <a:xfrm>
            <a:off x="6634525" y="-80050"/>
            <a:ext cx="2509476" cy="1678925"/>
          </a:xfrm>
          <a:prstGeom prst="rect">
            <a:avLst/>
          </a:prstGeom>
          <a:noFill/>
          <a:ln>
            <a:noFill/>
          </a:ln>
        </p:spPr>
      </p:pic>
      <p:grpSp>
        <p:nvGrpSpPr>
          <p:cNvPr id="1687" name="Google Shape;1687;g2523351e7b7_52_11"/>
          <p:cNvGrpSpPr/>
          <p:nvPr/>
        </p:nvGrpSpPr>
        <p:grpSpPr>
          <a:xfrm>
            <a:off x="427454" y="3069685"/>
            <a:ext cx="290331" cy="322024"/>
            <a:chOff x="534454" y="3018035"/>
            <a:chExt cx="290331" cy="322024"/>
          </a:xfrm>
        </p:grpSpPr>
        <p:sp>
          <p:nvSpPr>
            <p:cNvPr id="1688" name="Google Shape;1688;g2523351e7b7_52_11"/>
            <p:cNvSpPr/>
            <p:nvPr/>
          </p:nvSpPr>
          <p:spPr>
            <a:xfrm rot="6573721">
              <a:off x="581715" y="3060047"/>
              <a:ext cx="226684" cy="1948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g2523351e7b7_52_11"/>
            <p:cNvSpPr/>
            <p:nvPr/>
          </p:nvSpPr>
          <p:spPr>
            <a:xfrm rot="6573721">
              <a:off x="550840" y="3103247"/>
              <a:ext cx="226684" cy="1948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3" name="Shape 1693"/>
        <p:cNvGrpSpPr/>
        <p:nvPr/>
      </p:nvGrpSpPr>
      <p:grpSpPr>
        <a:xfrm>
          <a:off x="0" y="0"/>
          <a:ext cx="0" cy="0"/>
          <a:chOff x="0" y="0"/>
          <a:chExt cx="0" cy="0"/>
        </a:xfrm>
      </p:grpSpPr>
      <p:sp>
        <p:nvSpPr>
          <p:cNvPr id="1694" name="Google Shape;1694;g2523351e7b7_52_34"/>
          <p:cNvSpPr txBox="1"/>
          <p:nvPr/>
        </p:nvSpPr>
        <p:spPr>
          <a:xfrm>
            <a:off x="717800" y="1475950"/>
            <a:ext cx="4025100" cy="3763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Byly ve hře nějaké prvky, které vám připadaly náročné nebo matoucí? </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 by se dala hra vylepšit, aby na tyto problémy lépe reagovala?</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Můžete uvést nějaké konkrétní strategie nebo vzorce chování z této hry, které plánujete začlenit do svých každodenních pracovních interakcí, abyste pomohli vytvořit inkluzivnější a respektující pracovní prostředí?</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 podle vás může zaměření hry na empatii a porozumění z pohledu obětí, či šikanujících ovlivnit váš přístup ke vztahům na pracovišti a řešení konfliktů?</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1695" name="Google Shape;1695;g2523351e7b7_52_34"/>
          <p:cNvSpPr txBox="1"/>
          <p:nvPr/>
        </p:nvSpPr>
        <p:spPr>
          <a:xfrm>
            <a:off x="5153800" y="1494825"/>
            <a:ext cx="3516600" cy="3648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Jakým způsobem by podle vás mohly poznatky získané při hraní této hry pomoci zlepšit týmovou dynamiku a podpořit lepší spolupráci v rámci týmu na vašem pracovišti?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Jakým způsobem plánujete sdílet poznatky získané z této hry se svými kolegy nebo dalšími zúčastněnými stranami ve vaší organizaci?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Když se ohlédnete za svými zkušenostmi s hraním této hry, jak hodnotíte její efektivitu jako školicího nástroje pro řešení násilí na pracovišti a proč?</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grpSp>
        <p:nvGrpSpPr>
          <p:cNvPr id="1696" name="Google Shape;1696;g2523351e7b7_52_34"/>
          <p:cNvGrpSpPr/>
          <p:nvPr/>
        </p:nvGrpSpPr>
        <p:grpSpPr>
          <a:xfrm>
            <a:off x="375915" y="1707493"/>
            <a:ext cx="290237" cy="321991"/>
            <a:chOff x="534570" y="3018006"/>
            <a:chExt cx="290237" cy="321991"/>
          </a:xfrm>
        </p:grpSpPr>
        <p:sp>
          <p:nvSpPr>
            <p:cNvPr id="1697" name="Google Shape;1697;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9" name="Google Shape;1699;g2523351e7b7_52_34"/>
          <p:cNvGrpSpPr/>
          <p:nvPr/>
        </p:nvGrpSpPr>
        <p:grpSpPr>
          <a:xfrm>
            <a:off x="366978" y="2793693"/>
            <a:ext cx="290237" cy="321991"/>
            <a:chOff x="534570" y="3018006"/>
            <a:chExt cx="290237" cy="321991"/>
          </a:xfrm>
        </p:grpSpPr>
        <p:sp>
          <p:nvSpPr>
            <p:cNvPr id="1700" name="Google Shape;1700;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2" name="Google Shape;1702;g2523351e7b7_52_34"/>
          <p:cNvGrpSpPr/>
          <p:nvPr/>
        </p:nvGrpSpPr>
        <p:grpSpPr>
          <a:xfrm>
            <a:off x="4864069" y="1707493"/>
            <a:ext cx="290237" cy="321991"/>
            <a:chOff x="534570" y="3018006"/>
            <a:chExt cx="290237" cy="321991"/>
          </a:xfrm>
        </p:grpSpPr>
        <p:sp>
          <p:nvSpPr>
            <p:cNvPr id="1703" name="Google Shape;1703;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5" name="Google Shape;1705;g2523351e7b7_52_34"/>
          <p:cNvGrpSpPr/>
          <p:nvPr/>
        </p:nvGrpSpPr>
        <p:grpSpPr>
          <a:xfrm>
            <a:off x="4879507" y="2841374"/>
            <a:ext cx="290237" cy="321991"/>
            <a:chOff x="534570" y="3018006"/>
            <a:chExt cx="290237" cy="321991"/>
          </a:xfrm>
        </p:grpSpPr>
        <p:sp>
          <p:nvSpPr>
            <p:cNvPr id="1706" name="Google Shape;1706;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8" name="Google Shape;1708;g2523351e7b7_52_34"/>
          <p:cNvGrpSpPr/>
          <p:nvPr/>
        </p:nvGrpSpPr>
        <p:grpSpPr>
          <a:xfrm>
            <a:off x="427495" y="3992256"/>
            <a:ext cx="290237" cy="321991"/>
            <a:chOff x="534570" y="3018006"/>
            <a:chExt cx="290237" cy="321991"/>
          </a:xfrm>
        </p:grpSpPr>
        <p:sp>
          <p:nvSpPr>
            <p:cNvPr id="1709" name="Google Shape;1709;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11" name="Google Shape;1711;g2523351e7b7_52_34"/>
          <p:cNvPicPr preferRelativeResize="0"/>
          <p:nvPr/>
        </p:nvPicPr>
        <p:blipFill rotWithShape="1">
          <a:blip r:embed="rId3">
            <a:alphaModFix/>
          </a:blip>
          <a:srcRect b="0" l="0" r="0" t="0"/>
          <a:stretch/>
        </p:blipFill>
        <p:spPr>
          <a:xfrm>
            <a:off x="0" y="-3850"/>
            <a:ext cx="9144001" cy="1305375"/>
          </a:xfrm>
          <a:prstGeom prst="rect">
            <a:avLst/>
          </a:prstGeom>
          <a:noFill/>
          <a:ln>
            <a:noFill/>
          </a:ln>
        </p:spPr>
      </p:pic>
      <p:sp>
        <p:nvSpPr>
          <p:cNvPr id="1712" name="Google Shape;1712;g2523351e7b7_52_34"/>
          <p:cNvSpPr txBox="1"/>
          <p:nvPr/>
        </p:nvSpPr>
        <p:spPr>
          <a:xfrm>
            <a:off x="742175" y="539750"/>
            <a:ext cx="6327900" cy="895600"/>
          </a:xfrm>
          <a:prstGeom prst="rect">
            <a:avLst/>
          </a:prstGeom>
          <a:noFill/>
          <a:ln>
            <a:noFill/>
          </a:ln>
        </p:spPr>
        <p:txBody>
          <a:bodyPr anchorCtr="0" anchor="t" bIns="91425" lIns="91425" spcFirstLastPara="1" rIns="91425" wrap="square" tIns="91425">
            <a:spAutoFit/>
          </a:bodyPr>
          <a:lstStyle/>
          <a:p>
            <a:pPr indent="0" lvl="0" marL="457200" marR="0" rtl="0" algn="l">
              <a:lnSpc>
                <a:spcPct val="90000"/>
              </a:lnSpc>
              <a:spcBef>
                <a:spcPts val="900"/>
              </a:spcBef>
              <a:spcAft>
                <a:spcPts val="0"/>
              </a:spcAft>
              <a:buClr>
                <a:schemeClr val="dk1"/>
              </a:buClr>
              <a:buSzPts val="4400"/>
              <a:buFont typeface="Arial"/>
              <a:buNone/>
            </a:pPr>
            <a:r>
              <a:rPr b="1" i="0" lang="lv-LV" sz="4300" u="none" cap="none" strike="noStrike">
                <a:solidFill>
                  <a:srgbClr val="2B3E85"/>
                </a:solidFill>
                <a:latin typeface="Raleway"/>
                <a:ea typeface="Raleway"/>
                <a:cs typeface="Raleway"/>
                <a:sym typeface="Raleway"/>
              </a:rPr>
              <a:t>Další důležité otázky</a:t>
            </a:r>
            <a:endParaRPr b="1" i="0" sz="3300" u="none" cap="none" strike="noStrike">
              <a:solidFill>
                <a:srgbClr val="2B3E85"/>
              </a:solidFill>
              <a:latin typeface="Raleway"/>
              <a:ea typeface="Raleway"/>
              <a:cs typeface="Raleway"/>
              <a:sym typeface="Raleway"/>
            </a:endParaRPr>
          </a:p>
        </p:txBody>
      </p:sp>
      <p:pic>
        <p:nvPicPr>
          <p:cNvPr id="1713" name="Google Shape;1713;g2523351e7b7_52_34"/>
          <p:cNvPicPr preferRelativeResize="0"/>
          <p:nvPr/>
        </p:nvPicPr>
        <p:blipFill rotWithShape="1">
          <a:blip r:embed="rId4">
            <a:alphaModFix/>
          </a:blip>
          <a:srcRect b="0" l="13877" r="20848" t="0"/>
          <a:stretch/>
        </p:blipFill>
        <p:spPr>
          <a:xfrm>
            <a:off x="6775960" y="-80050"/>
            <a:ext cx="2368040" cy="1584300"/>
          </a:xfrm>
          <a:prstGeom prst="rect">
            <a:avLst/>
          </a:prstGeom>
          <a:noFill/>
          <a:ln>
            <a:noFill/>
          </a:ln>
        </p:spPr>
      </p:pic>
      <p:grpSp>
        <p:nvGrpSpPr>
          <p:cNvPr id="1714" name="Google Shape;1714;g2523351e7b7_52_34"/>
          <p:cNvGrpSpPr/>
          <p:nvPr/>
        </p:nvGrpSpPr>
        <p:grpSpPr>
          <a:xfrm>
            <a:off x="4864092" y="3831243"/>
            <a:ext cx="290331" cy="322024"/>
            <a:chOff x="534454" y="3018035"/>
            <a:chExt cx="290331" cy="322024"/>
          </a:xfrm>
        </p:grpSpPr>
        <p:sp>
          <p:nvSpPr>
            <p:cNvPr id="1715" name="Google Shape;1715;g2523351e7b7_52_34"/>
            <p:cNvSpPr/>
            <p:nvPr/>
          </p:nvSpPr>
          <p:spPr>
            <a:xfrm rot="6573721">
              <a:off x="581715" y="3060047"/>
              <a:ext cx="226684" cy="1948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g2523351e7b7_52_34"/>
            <p:cNvSpPr/>
            <p:nvPr/>
          </p:nvSpPr>
          <p:spPr>
            <a:xfrm rot="6573721">
              <a:off x="550840" y="3103247"/>
              <a:ext cx="226684" cy="1948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7" name="Google Shape;1717;g2523351e7b7_52_34"/>
          <p:cNvGrpSpPr/>
          <p:nvPr/>
        </p:nvGrpSpPr>
        <p:grpSpPr>
          <a:xfrm>
            <a:off x="366978" y="2251256"/>
            <a:ext cx="290237" cy="321991"/>
            <a:chOff x="534570" y="3018006"/>
            <a:chExt cx="290237" cy="321991"/>
          </a:xfrm>
        </p:grpSpPr>
        <p:sp>
          <p:nvSpPr>
            <p:cNvPr id="1718" name="Google Shape;1718;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3" name="Shape 1723"/>
        <p:cNvGrpSpPr/>
        <p:nvPr/>
      </p:nvGrpSpPr>
      <p:grpSpPr>
        <a:xfrm>
          <a:off x="0" y="0"/>
          <a:ext cx="0" cy="0"/>
          <a:chOff x="0" y="0"/>
          <a:chExt cx="0" cy="0"/>
        </a:xfrm>
      </p:grpSpPr>
      <p:sp>
        <p:nvSpPr>
          <p:cNvPr id="1724" name="Google Shape;1724;g2523351e7b7_52_57"/>
          <p:cNvSpPr txBox="1"/>
          <p:nvPr/>
        </p:nvSpPr>
        <p:spPr>
          <a:xfrm>
            <a:off x="1098800" y="1753500"/>
            <a:ext cx="4225500" cy="2839208"/>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Důrazně doporučujeme používat tuto hru jako </a:t>
            </a:r>
            <a:r>
              <a:rPr b="1" i="0" lang="lv-LV" sz="1500" u="none" cap="none" strike="noStrike">
                <a:solidFill>
                  <a:schemeClr val="dk1"/>
                </a:solidFill>
                <a:latin typeface="Raleway"/>
                <a:ea typeface="Raleway"/>
                <a:cs typeface="Raleway"/>
                <a:sym typeface="Raleway"/>
              </a:rPr>
              <a:t>nástroj k zahájení konverzace, ke zvýšení povědomí</a:t>
            </a:r>
            <a:r>
              <a:rPr b="0" i="0" lang="lv-LV" sz="1500" u="none" cap="none" strike="noStrike">
                <a:solidFill>
                  <a:schemeClr val="dk1"/>
                </a:solidFill>
                <a:latin typeface="Raleway"/>
                <a:ea typeface="Raleway"/>
                <a:cs typeface="Raleway"/>
                <a:sym typeface="Raleway"/>
              </a:rPr>
              <a:t>, jako nástroj k diskusi o procesech a postupech, </a:t>
            </a:r>
            <a:r>
              <a:rPr b="1" i="0" lang="lv-LV" sz="1500" u="none" cap="none" strike="noStrike">
                <a:solidFill>
                  <a:schemeClr val="dk1"/>
                </a:solidFill>
                <a:latin typeface="Raleway"/>
                <a:ea typeface="Raleway"/>
                <a:cs typeface="Raleway"/>
                <a:sym typeface="Raleway"/>
              </a:rPr>
              <a:t>nikoli k určení vítězů a poražených.</a:t>
            </a:r>
            <a:endParaRPr b="1"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Pokud vidíte, že se během hry rozběhla jiná diskuse, nenuťte účastníky k jejímu dokončení - </a:t>
            </a:r>
            <a:r>
              <a:rPr b="1" i="0" lang="lv-LV" sz="1500" u="none" cap="none" strike="noStrike">
                <a:solidFill>
                  <a:schemeClr val="dk1"/>
                </a:solidFill>
                <a:latin typeface="Raleway"/>
                <a:ea typeface="Raleway"/>
                <a:cs typeface="Raleway"/>
                <a:sym typeface="Raleway"/>
              </a:rPr>
              <a:t>přesměrujte diskusi na témata z pracovního prostředí.</a:t>
            </a:r>
            <a:endParaRPr b="1" i="0" sz="1500" u="none" cap="none" strike="noStrike">
              <a:solidFill>
                <a:schemeClr val="dk1"/>
              </a:solidFill>
              <a:latin typeface="Raleway"/>
              <a:ea typeface="Raleway"/>
              <a:cs typeface="Raleway"/>
              <a:sym typeface="Raleway"/>
            </a:endParaRPr>
          </a:p>
        </p:txBody>
      </p:sp>
      <p:grpSp>
        <p:nvGrpSpPr>
          <p:cNvPr id="1725" name="Google Shape;1725;g2523351e7b7_52_57"/>
          <p:cNvGrpSpPr/>
          <p:nvPr/>
        </p:nvGrpSpPr>
        <p:grpSpPr>
          <a:xfrm>
            <a:off x="808495" y="1829481"/>
            <a:ext cx="290237" cy="321991"/>
            <a:chOff x="534570" y="3018006"/>
            <a:chExt cx="290237" cy="321991"/>
          </a:xfrm>
        </p:grpSpPr>
        <p:sp>
          <p:nvSpPr>
            <p:cNvPr id="1726" name="Google Shape;1726;g2523351e7b7_52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g2523351e7b7_52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28" name="Google Shape;1728;g2523351e7b7_52_57"/>
          <p:cNvPicPr preferRelativeResize="0"/>
          <p:nvPr/>
        </p:nvPicPr>
        <p:blipFill rotWithShape="1">
          <a:blip r:embed="rId3">
            <a:alphaModFix/>
          </a:blip>
          <a:srcRect b="0" l="0" r="0" t="0"/>
          <a:stretch/>
        </p:blipFill>
        <p:spPr>
          <a:xfrm>
            <a:off x="0" y="0"/>
            <a:ext cx="9144001" cy="1564326"/>
          </a:xfrm>
          <a:prstGeom prst="rect">
            <a:avLst/>
          </a:prstGeom>
          <a:noFill/>
          <a:ln>
            <a:noFill/>
          </a:ln>
        </p:spPr>
      </p:pic>
      <p:sp>
        <p:nvSpPr>
          <p:cNvPr id="1729" name="Google Shape;1729;g2523351e7b7_52_57"/>
          <p:cNvSpPr txBox="1"/>
          <p:nvPr/>
        </p:nvSpPr>
        <p:spPr>
          <a:xfrm>
            <a:off x="1123175" y="777513"/>
            <a:ext cx="4412100" cy="697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3700"/>
              <a:buFont typeface="Arial"/>
              <a:buNone/>
            </a:pPr>
            <a:r>
              <a:rPr b="1" i="0" lang="lv-LV" sz="3700" u="none" cap="none" strike="noStrike">
                <a:solidFill>
                  <a:schemeClr val="lt1"/>
                </a:solidFill>
                <a:latin typeface="Raleway"/>
                <a:ea typeface="Raleway"/>
                <a:cs typeface="Raleway"/>
                <a:sym typeface="Raleway"/>
              </a:rPr>
              <a:t>Kdo vyhraje?</a:t>
            </a:r>
            <a:endParaRPr b="1" i="0" sz="3700" u="none" cap="none" strike="noStrike">
              <a:solidFill>
                <a:schemeClr val="lt1"/>
              </a:solidFill>
              <a:latin typeface="Raleway"/>
              <a:ea typeface="Raleway"/>
              <a:cs typeface="Raleway"/>
              <a:sym typeface="Raleway"/>
            </a:endParaRPr>
          </a:p>
        </p:txBody>
      </p:sp>
      <p:pic>
        <p:nvPicPr>
          <p:cNvPr id="1730" name="Google Shape;1730;g2523351e7b7_52_57"/>
          <p:cNvPicPr preferRelativeResize="0"/>
          <p:nvPr/>
        </p:nvPicPr>
        <p:blipFill rotWithShape="1">
          <a:blip r:embed="rId4">
            <a:alphaModFix/>
          </a:blip>
          <a:srcRect b="0" l="0" r="0" t="0"/>
          <a:stretch/>
        </p:blipFill>
        <p:spPr>
          <a:xfrm rot="5400000">
            <a:off x="5732625" y="1462738"/>
            <a:ext cx="4631224" cy="1916225"/>
          </a:xfrm>
          <a:prstGeom prst="rect">
            <a:avLst/>
          </a:prstGeom>
          <a:noFill/>
          <a:ln>
            <a:noFill/>
          </a:ln>
        </p:spPr>
      </p:pic>
      <p:pic>
        <p:nvPicPr>
          <p:cNvPr id="1731" name="Google Shape;1731;g2523351e7b7_52_57"/>
          <p:cNvPicPr preferRelativeResize="0"/>
          <p:nvPr/>
        </p:nvPicPr>
        <p:blipFill rotWithShape="1">
          <a:blip r:embed="rId5">
            <a:alphaModFix/>
          </a:blip>
          <a:srcRect b="-8577" l="0" r="-9938" t="0"/>
          <a:stretch/>
        </p:blipFill>
        <p:spPr>
          <a:xfrm>
            <a:off x="5992800" y="2940925"/>
            <a:ext cx="2667300" cy="1898424"/>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5" name="Shape 1735"/>
        <p:cNvGrpSpPr/>
        <p:nvPr/>
      </p:nvGrpSpPr>
      <p:grpSpPr>
        <a:xfrm>
          <a:off x="0" y="0"/>
          <a:ext cx="0" cy="0"/>
          <a:chOff x="0" y="0"/>
          <a:chExt cx="0" cy="0"/>
        </a:xfrm>
      </p:grpSpPr>
      <p:pic>
        <p:nvPicPr>
          <p:cNvPr id="1736" name="Google Shape;1736;g2523351e7b7_52_68"/>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737" name="Google Shape;1737;g2523351e7b7_52_68"/>
          <p:cNvSpPr txBox="1"/>
          <p:nvPr/>
        </p:nvSpPr>
        <p:spPr>
          <a:xfrm>
            <a:off x="827250" y="12719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t/>
            </a:r>
            <a:endParaRPr b="1" i="0" sz="11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3500" u="none" cap="none" strike="noStrike">
                <a:solidFill>
                  <a:srgbClr val="FFFFFF"/>
                </a:solidFill>
                <a:latin typeface="Raleway"/>
                <a:ea typeface="Raleway"/>
                <a:cs typeface="Raleway"/>
                <a:sym typeface="Raleway"/>
              </a:rPr>
              <a:t>Účelem hry není určit vítěze, ale </a:t>
            </a:r>
            <a:r>
              <a:rPr b="1" i="0" lang="lv-LV" sz="4000" u="none" cap="none" strike="noStrike">
                <a:solidFill>
                  <a:srgbClr val="2B3E85"/>
                </a:solidFill>
                <a:latin typeface="Raleway"/>
                <a:ea typeface="Raleway"/>
                <a:cs typeface="Raleway"/>
                <a:sym typeface="Raleway"/>
              </a:rPr>
              <a:t>povzbudit diskusi.</a:t>
            </a:r>
            <a:endParaRPr b="1" i="0" sz="4500" u="none" cap="none" strike="noStrike">
              <a:solidFill>
                <a:srgbClr val="2B3E85"/>
              </a:solidFill>
              <a:latin typeface="Raleway"/>
              <a:ea typeface="Raleway"/>
              <a:cs typeface="Raleway"/>
              <a:sym typeface="Raleway"/>
            </a:endParaRPr>
          </a:p>
        </p:txBody>
      </p:sp>
      <p:pic>
        <p:nvPicPr>
          <p:cNvPr id="1738" name="Google Shape;1738;g2523351e7b7_52_68"/>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739" name="Google Shape;1739;g2523351e7b7_52_68"/>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740" name="Google Shape;1740;g2523351e7b7_52_68"/>
          <p:cNvPicPr preferRelativeResize="0"/>
          <p:nvPr/>
        </p:nvPicPr>
        <p:blipFill rotWithShape="1">
          <a:blip r:embed="rId6">
            <a:alphaModFix/>
          </a:blip>
          <a:srcRect b="0" l="0" r="11793" t="-989"/>
          <a:stretch/>
        </p:blipFill>
        <p:spPr>
          <a:xfrm rot="5400000">
            <a:off x="5605888" y="1617913"/>
            <a:ext cx="1881850" cy="5194375"/>
          </a:xfrm>
          <a:prstGeom prst="rect">
            <a:avLst/>
          </a:prstGeom>
          <a:noFill/>
          <a:ln>
            <a:noFill/>
          </a:ln>
        </p:spPr>
      </p:pic>
      <p:pic>
        <p:nvPicPr>
          <p:cNvPr id="1741" name="Google Shape;1741;g2523351e7b7_52_68"/>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742" name="Google Shape;1742;g2523351e7b7_52_68"/>
          <p:cNvPicPr preferRelativeResize="0"/>
          <p:nvPr/>
        </p:nvPicPr>
        <p:blipFill rotWithShape="1">
          <a:blip r:embed="rId7">
            <a:alphaModFix/>
          </a:blip>
          <a:srcRect b="9722" l="0" r="2572" t="0"/>
          <a:stretch/>
        </p:blipFill>
        <p:spPr>
          <a:xfrm>
            <a:off x="6711450" y="3515675"/>
            <a:ext cx="2432548" cy="1624249"/>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6" name="Shape 1746"/>
        <p:cNvGrpSpPr/>
        <p:nvPr/>
      </p:nvGrpSpPr>
      <p:grpSpPr>
        <a:xfrm>
          <a:off x="0" y="0"/>
          <a:ext cx="0" cy="0"/>
          <a:chOff x="0" y="0"/>
          <a:chExt cx="0" cy="0"/>
        </a:xfrm>
      </p:grpSpPr>
      <p:pic>
        <p:nvPicPr>
          <p:cNvPr id="1747" name="Google Shape;1747;g2523351e7b7_57_0"/>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1748" name="Google Shape;1748;g2523351e7b7_57_0"/>
          <p:cNvSpPr txBox="1"/>
          <p:nvPr/>
        </p:nvSpPr>
        <p:spPr>
          <a:xfrm>
            <a:off x="1123075" y="436425"/>
            <a:ext cx="6869700" cy="79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40"/>
              <a:buFont typeface="Arial"/>
              <a:buNone/>
            </a:pPr>
            <a:r>
              <a:rPr b="1" i="0" lang="lv-LV" sz="3140" u="none" cap="none" strike="noStrike">
                <a:solidFill>
                  <a:srgbClr val="FFFFFF"/>
                </a:solidFill>
                <a:latin typeface="Raleway"/>
                <a:ea typeface="Raleway"/>
                <a:cs typeface="Raleway"/>
                <a:sym typeface="Raleway"/>
              </a:rPr>
              <a:t>Několik způsobů, jak hrát hru</a:t>
            </a:r>
            <a:endParaRPr b="1" i="0" sz="3140" u="none" cap="none" strike="noStrike">
              <a:solidFill>
                <a:srgbClr val="FFFFFF"/>
              </a:solidFill>
              <a:latin typeface="Raleway"/>
              <a:ea typeface="Raleway"/>
              <a:cs typeface="Raleway"/>
              <a:sym typeface="Raleway"/>
            </a:endParaRPr>
          </a:p>
        </p:txBody>
      </p:sp>
      <p:sp>
        <p:nvSpPr>
          <p:cNvPr id="1749" name="Google Shape;1749;g2523351e7b7_57_0"/>
          <p:cNvSpPr txBox="1"/>
          <p:nvPr/>
        </p:nvSpPr>
        <p:spPr>
          <a:xfrm>
            <a:off x="729975" y="1304900"/>
            <a:ext cx="4374600" cy="301618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Skupinová hra</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Stresoměr</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Osobní stresoměr</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Vyřešte situace</a:t>
            </a:r>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Čtyři cesty</a:t>
            </a:r>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Domino</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Vyberte si řešení</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Ano, ale...</a:t>
            </a:r>
            <a:endParaRPr b="0" i="0" sz="2000" u="none" cap="none" strike="noStrike">
              <a:solidFill>
                <a:srgbClr val="2B3E85"/>
              </a:solidFill>
              <a:latin typeface="Raleway"/>
              <a:ea typeface="Raleway"/>
              <a:cs typeface="Raleway"/>
              <a:sym typeface="Raleway"/>
            </a:endParaRPr>
          </a:p>
        </p:txBody>
      </p:sp>
      <p:pic>
        <p:nvPicPr>
          <p:cNvPr id="1750" name="Google Shape;1750;g2523351e7b7_57_0"/>
          <p:cNvPicPr preferRelativeResize="0"/>
          <p:nvPr/>
        </p:nvPicPr>
        <p:blipFill rotWithShape="1">
          <a:blip r:embed="rId4">
            <a:alphaModFix/>
          </a:blip>
          <a:srcRect b="0" l="0" r="0" t="0"/>
          <a:stretch/>
        </p:blipFill>
        <p:spPr>
          <a:xfrm rot="5400000">
            <a:off x="5692775" y="1450238"/>
            <a:ext cx="4631224" cy="1916225"/>
          </a:xfrm>
          <a:prstGeom prst="rect">
            <a:avLst/>
          </a:prstGeom>
          <a:noFill/>
          <a:ln>
            <a:noFill/>
          </a:ln>
        </p:spPr>
      </p:pic>
      <p:pic>
        <p:nvPicPr>
          <p:cNvPr id="1751" name="Google Shape;1751;g2523351e7b7_57_0"/>
          <p:cNvPicPr preferRelativeResize="0"/>
          <p:nvPr/>
        </p:nvPicPr>
        <p:blipFill rotWithShape="1">
          <a:blip r:embed="rId5">
            <a:alphaModFix/>
          </a:blip>
          <a:srcRect b="8338" l="0" r="-5496" t="0"/>
          <a:stretch/>
        </p:blipFill>
        <p:spPr>
          <a:xfrm>
            <a:off x="5104575" y="2885900"/>
            <a:ext cx="3605576" cy="2257601"/>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5" name="Shape 1755"/>
        <p:cNvGrpSpPr/>
        <p:nvPr/>
      </p:nvGrpSpPr>
      <p:grpSpPr>
        <a:xfrm>
          <a:off x="0" y="0"/>
          <a:ext cx="0" cy="0"/>
          <a:chOff x="0" y="0"/>
          <a:chExt cx="0" cy="0"/>
        </a:xfrm>
      </p:grpSpPr>
      <p:pic>
        <p:nvPicPr>
          <p:cNvPr id="1756" name="Google Shape;1756;g2523351e7b7_57_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757" name="Google Shape;1757;g2523351e7b7_57_9"/>
          <p:cNvSpPr txBox="1"/>
          <p:nvPr/>
        </p:nvSpPr>
        <p:spPr>
          <a:xfrm>
            <a:off x="827250" y="1489225"/>
            <a:ext cx="7241400" cy="20265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1</a:t>
            </a:r>
            <a:r>
              <a:rPr b="1" i="0" lang="lv-LV" sz="3900" u="none" cap="none" strike="noStrike">
                <a:solidFill>
                  <a:srgbClr val="2B3E85"/>
                </a:solidFill>
                <a:latin typeface="Raleway"/>
                <a:ea typeface="Raleway"/>
                <a:cs typeface="Raleway"/>
                <a:sym typeface="Raleway"/>
              </a:rPr>
              <a:t>. </a:t>
            </a:r>
            <a:r>
              <a:rPr b="1" i="0" lang="lv-LV" sz="2500" u="none" cap="none" strike="noStrike">
                <a:solidFill>
                  <a:srgbClr val="2B3E85"/>
                </a:solidFill>
                <a:latin typeface="Raleway"/>
                <a:ea typeface="Raleway"/>
                <a:cs typeface="Raleway"/>
                <a:sym typeface="Raleway"/>
              </a:rPr>
              <a:t>hra</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Skupinová hra</a:t>
            </a:r>
            <a:endParaRPr b="1" i="0" sz="4200" u="none" cap="none" strike="noStrike">
              <a:solidFill>
                <a:srgbClr val="FFFFFF"/>
              </a:solidFill>
              <a:latin typeface="Raleway"/>
              <a:ea typeface="Raleway"/>
              <a:cs typeface="Raleway"/>
              <a:sym typeface="Raleway"/>
            </a:endParaRPr>
          </a:p>
        </p:txBody>
      </p:sp>
      <p:pic>
        <p:nvPicPr>
          <p:cNvPr id="1758" name="Google Shape;1758;g2523351e7b7_57_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759" name="Google Shape;1759;g2523351e7b7_57_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760" name="Google Shape;1760;g2523351e7b7_57_9"/>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761" name="Google Shape;1761;g2523351e7b7_57_9"/>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762" name="Google Shape;1762;g2523351e7b7_57_9"/>
          <p:cNvPicPr preferRelativeResize="0"/>
          <p:nvPr/>
        </p:nvPicPr>
        <p:blipFill rotWithShape="1">
          <a:blip r:embed="rId7">
            <a:alphaModFix/>
          </a:blip>
          <a:srcRect b="2075" l="0" r="22963" t="0"/>
          <a:stretch/>
        </p:blipFill>
        <p:spPr>
          <a:xfrm>
            <a:off x="6369925" y="2602375"/>
            <a:ext cx="2774077" cy="2541126"/>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6" name="Shape 1766"/>
        <p:cNvGrpSpPr/>
        <p:nvPr/>
      </p:nvGrpSpPr>
      <p:grpSpPr>
        <a:xfrm>
          <a:off x="0" y="0"/>
          <a:ext cx="0" cy="0"/>
          <a:chOff x="0" y="0"/>
          <a:chExt cx="0" cy="0"/>
        </a:xfrm>
      </p:grpSpPr>
      <p:pic>
        <p:nvPicPr>
          <p:cNvPr id="1767" name="Google Shape;1767;g2523351e7b7_57_19"/>
          <p:cNvPicPr preferRelativeResize="0"/>
          <p:nvPr/>
        </p:nvPicPr>
        <p:blipFill rotWithShape="1">
          <a:blip r:embed="rId3">
            <a:alphaModFix/>
          </a:blip>
          <a:srcRect b="0" l="69" r="75" t="0"/>
          <a:stretch/>
        </p:blipFill>
        <p:spPr>
          <a:xfrm>
            <a:off x="3380220" y="3816730"/>
            <a:ext cx="1165500" cy="17472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768" name="Google Shape;1768;g2523351e7b7_57_19"/>
          <p:cNvPicPr preferRelativeResize="0"/>
          <p:nvPr/>
        </p:nvPicPr>
        <p:blipFill rotWithShape="1">
          <a:blip r:embed="rId4">
            <a:alphaModFix/>
          </a:blip>
          <a:srcRect b="0" l="69" r="58" t="0"/>
          <a:stretch/>
        </p:blipFill>
        <p:spPr>
          <a:xfrm>
            <a:off x="3315329" y="3737238"/>
            <a:ext cx="1165500" cy="17472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769" name="Google Shape;1769;g2523351e7b7_57_19"/>
          <p:cNvPicPr preferRelativeResize="0"/>
          <p:nvPr/>
        </p:nvPicPr>
        <p:blipFill rotWithShape="1">
          <a:blip r:embed="rId5">
            <a:alphaModFix/>
          </a:blip>
          <a:srcRect b="0" l="69" r="58" t="0"/>
          <a:stretch/>
        </p:blipFill>
        <p:spPr>
          <a:xfrm>
            <a:off x="3380220" y="3816730"/>
            <a:ext cx="1165500" cy="17472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770" name="Google Shape;1770;g2523351e7b7_57_19"/>
          <p:cNvPicPr preferRelativeResize="0"/>
          <p:nvPr/>
        </p:nvPicPr>
        <p:blipFill rotWithShape="1">
          <a:blip r:embed="rId6">
            <a:alphaModFix/>
          </a:blip>
          <a:srcRect b="0" l="69" r="58" t="0"/>
          <a:stretch/>
        </p:blipFill>
        <p:spPr>
          <a:xfrm>
            <a:off x="4686801" y="3815673"/>
            <a:ext cx="1165500" cy="17472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771" name="Google Shape;1771;g2523351e7b7_57_19"/>
          <p:cNvPicPr preferRelativeResize="0"/>
          <p:nvPr/>
        </p:nvPicPr>
        <p:blipFill rotWithShape="1">
          <a:blip r:embed="rId7">
            <a:alphaModFix/>
          </a:blip>
          <a:srcRect b="10" l="0" r="0" t="0"/>
          <a:stretch/>
        </p:blipFill>
        <p:spPr>
          <a:xfrm>
            <a:off x="3239563" y="3894107"/>
            <a:ext cx="1165500" cy="17472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772" name="Google Shape;1772;g2523351e7b7_57_19"/>
          <p:cNvPicPr preferRelativeResize="0"/>
          <p:nvPr/>
        </p:nvPicPr>
        <p:blipFill rotWithShape="1">
          <a:blip r:embed="rId8">
            <a:alphaModFix/>
          </a:blip>
          <a:srcRect b="0" l="1540" r="1540" t="0"/>
          <a:stretch/>
        </p:blipFill>
        <p:spPr>
          <a:xfrm rot="-2045153">
            <a:off x="3977513" y="1312756"/>
            <a:ext cx="1300775" cy="194995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73" name="Google Shape;1773;g2523351e7b7_57_19"/>
          <p:cNvPicPr preferRelativeResize="0"/>
          <p:nvPr/>
        </p:nvPicPr>
        <p:blipFill rotWithShape="1">
          <a:blip r:embed="rId9">
            <a:alphaModFix/>
          </a:blip>
          <a:srcRect b="0" l="1540" r="1540" t="0"/>
          <a:stretch/>
        </p:blipFill>
        <p:spPr>
          <a:xfrm>
            <a:off x="4864201" y="3894101"/>
            <a:ext cx="1165500" cy="1746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74" name="Google Shape;1774;g2523351e7b7_57_19"/>
          <p:cNvPicPr preferRelativeResize="0"/>
          <p:nvPr/>
        </p:nvPicPr>
        <p:blipFill rotWithShape="1">
          <a:blip r:embed="rId10">
            <a:alphaModFix/>
          </a:blip>
          <a:srcRect b="0" l="1437" r="1427" t="0"/>
          <a:stretch/>
        </p:blipFill>
        <p:spPr>
          <a:xfrm>
            <a:off x="3157500" y="4046400"/>
            <a:ext cx="1165500" cy="1747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75" name="Google Shape;1775;g2523351e7b7_57_19"/>
          <p:cNvPicPr preferRelativeResize="0"/>
          <p:nvPr/>
        </p:nvPicPr>
        <p:blipFill rotWithShape="1">
          <a:blip r:embed="rId11">
            <a:alphaModFix/>
          </a:blip>
          <a:srcRect b="0" l="1559" r="1559" t="0"/>
          <a:stretch/>
        </p:blipFill>
        <p:spPr>
          <a:xfrm rot="5400000">
            <a:off x="946068" y="4411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76" name="Google Shape;1776;g2523351e7b7_57_19"/>
          <p:cNvPicPr preferRelativeResize="0"/>
          <p:nvPr/>
        </p:nvPicPr>
        <p:blipFill rotWithShape="1">
          <a:blip r:embed="rId11">
            <a:alphaModFix/>
          </a:blip>
          <a:srcRect b="0" l="1559" r="1559" t="0"/>
          <a:stretch/>
        </p:blipFill>
        <p:spPr>
          <a:xfrm rot="5400000">
            <a:off x="1142668" y="135097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77" name="Google Shape;1777;g2523351e7b7_57_19"/>
          <p:cNvPicPr preferRelativeResize="0"/>
          <p:nvPr/>
        </p:nvPicPr>
        <p:blipFill rotWithShape="1">
          <a:blip r:embed="rId12">
            <a:alphaModFix/>
          </a:blip>
          <a:srcRect b="0" l="1559" r="1559" t="0"/>
          <a:stretch/>
        </p:blipFill>
        <p:spPr>
          <a:xfrm rot="5971267">
            <a:off x="1036478" y="1837062"/>
            <a:ext cx="1249614" cy="187350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78" name="Google Shape;1778;g2523351e7b7_57_19"/>
          <p:cNvPicPr preferRelativeResize="0"/>
          <p:nvPr/>
        </p:nvPicPr>
        <p:blipFill rotWithShape="1">
          <a:blip r:embed="rId13">
            <a:alphaModFix/>
          </a:blip>
          <a:srcRect b="0" l="1559" r="1559" t="0"/>
          <a:stretch/>
        </p:blipFill>
        <p:spPr>
          <a:xfrm rot="7190732">
            <a:off x="759262" y="2643105"/>
            <a:ext cx="1249639" cy="1873585"/>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79" name="Google Shape;1779;g2523351e7b7_57_19"/>
          <p:cNvPicPr preferRelativeResize="0"/>
          <p:nvPr/>
        </p:nvPicPr>
        <p:blipFill rotWithShape="1">
          <a:blip r:embed="rId12">
            <a:alphaModFix/>
          </a:blip>
          <a:srcRect b="0" l="1559" r="1559" t="0"/>
          <a:stretch/>
        </p:blipFill>
        <p:spPr>
          <a:xfrm rot="-5400000">
            <a:off x="6863633" y="101024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80" name="Google Shape;1780;g2523351e7b7_57_19"/>
          <p:cNvPicPr preferRelativeResize="0"/>
          <p:nvPr/>
        </p:nvPicPr>
        <p:blipFill rotWithShape="1">
          <a:blip r:embed="rId14">
            <a:alphaModFix/>
          </a:blip>
          <a:srcRect b="0" l="1559" r="1559" t="0"/>
          <a:stretch/>
        </p:blipFill>
        <p:spPr>
          <a:xfrm rot="-4505976">
            <a:off x="6409988" y="260061"/>
            <a:ext cx="1249516" cy="187351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81" name="Google Shape;1781;g2523351e7b7_57_19"/>
          <p:cNvPicPr preferRelativeResize="0"/>
          <p:nvPr/>
        </p:nvPicPr>
        <p:blipFill rotWithShape="1">
          <a:blip r:embed="rId13">
            <a:alphaModFix/>
          </a:blip>
          <a:srcRect b="0" l="1559" r="1559" t="0"/>
          <a:stretch/>
        </p:blipFill>
        <p:spPr>
          <a:xfrm rot="-6469554">
            <a:off x="6773981" y="1837090"/>
            <a:ext cx="1249486" cy="187347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82" name="Google Shape;1782;g2523351e7b7_57_19"/>
          <p:cNvPicPr preferRelativeResize="0"/>
          <p:nvPr/>
        </p:nvPicPr>
        <p:blipFill rotWithShape="1">
          <a:blip r:embed="rId12">
            <a:alphaModFix/>
          </a:blip>
          <a:srcRect b="0" l="1559" r="1559" t="0"/>
          <a:stretch/>
        </p:blipFill>
        <p:spPr>
          <a:xfrm rot="-5639551">
            <a:off x="7101465" y="2421122"/>
            <a:ext cx="1249532" cy="187355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6" name="Shape 1786"/>
        <p:cNvGrpSpPr/>
        <p:nvPr/>
      </p:nvGrpSpPr>
      <p:grpSpPr>
        <a:xfrm>
          <a:off x="0" y="0"/>
          <a:ext cx="0" cy="0"/>
          <a:chOff x="0" y="0"/>
          <a:chExt cx="0" cy="0"/>
        </a:xfrm>
      </p:grpSpPr>
      <p:pic>
        <p:nvPicPr>
          <p:cNvPr id="1787" name="Google Shape;1787;g2523351e7b7_57_38"/>
          <p:cNvPicPr preferRelativeResize="0"/>
          <p:nvPr/>
        </p:nvPicPr>
        <p:blipFill rotWithShape="1">
          <a:blip r:embed="rId3">
            <a:alphaModFix/>
          </a:blip>
          <a:srcRect b="0" l="0" r="0" t="0"/>
          <a:stretch/>
        </p:blipFill>
        <p:spPr>
          <a:xfrm>
            <a:off x="0" y="0"/>
            <a:ext cx="9144001" cy="1139951"/>
          </a:xfrm>
          <a:prstGeom prst="rect">
            <a:avLst/>
          </a:prstGeom>
          <a:noFill/>
          <a:ln>
            <a:noFill/>
          </a:ln>
        </p:spPr>
      </p:pic>
      <p:sp>
        <p:nvSpPr>
          <p:cNvPr id="1788" name="Google Shape;1788;g2523351e7b7_57_38"/>
          <p:cNvSpPr txBox="1"/>
          <p:nvPr/>
        </p:nvSpPr>
        <p:spPr>
          <a:xfrm>
            <a:off x="865375" y="326888"/>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Skupinová hra</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789" name="Google Shape;1789;g2523351e7b7_57_38"/>
          <p:cNvSpPr txBox="1"/>
          <p:nvPr/>
        </p:nvSpPr>
        <p:spPr>
          <a:xfrm>
            <a:off x="742175" y="1725975"/>
            <a:ext cx="4989600" cy="3262401"/>
          </a:xfrm>
          <a:prstGeom prst="rect">
            <a:avLst/>
          </a:prstGeom>
          <a:noFill/>
          <a:ln>
            <a:noFill/>
          </a:ln>
        </p:spPr>
        <p:txBody>
          <a:bodyPr anchorCtr="0" anchor="t" bIns="91425" lIns="91425" spcFirstLastPara="1" rIns="91425" wrap="square" tIns="91425">
            <a:spAutoFit/>
          </a:bodyPr>
          <a:lstStyle/>
          <a:p>
            <a:pPr indent="0" lvl="0" marL="133350" marR="0" rtl="0" algn="l">
              <a:lnSpc>
                <a:spcPct val="100000"/>
              </a:lnSpc>
              <a:spcBef>
                <a:spcPts val="1000"/>
              </a:spcBef>
              <a:spcAft>
                <a:spcPts val="0"/>
              </a:spcAft>
              <a:buClr>
                <a:schemeClr val="dk1"/>
              </a:buClr>
              <a:buSzPts val="1100"/>
              <a:buFont typeface="Arial"/>
              <a:buNone/>
            </a:pPr>
            <a:r>
              <a:rPr b="0" i="0" lang="lv-LV" sz="1500" u="none" cap="none" strike="noStrike">
                <a:solidFill>
                  <a:srgbClr val="2B3E85"/>
                </a:solidFill>
                <a:latin typeface="Raleway"/>
                <a:ea typeface="Raleway"/>
                <a:cs typeface="Raleway"/>
                <a:sym typeface="Raleway"/>
              </a:rPr>
              <a:t>Počet účastníků 2-6</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chemeClr val="dk1"/>
              </a:buClr>
              <a:buSzPts val="1100"/>
              <a:buFont typeface="Arial"/>
              <a:buNone/>
            </a:pPr>
            <a:r>
              <a:rPr b="0" i="0" lang="lv-LV" sz="1500" u="none" cap="none" strike="noStrike">
                <a:solidFill>
                  <a:srgbClr val="2B3E85"/>
                </a:solidFill>
                <a:latin typeface="Raleway"/>
                <a:ea typeface="Raleway"/>
                <a:cs typeface="Raleway"/>
                <a:sym typeface="Raleway"/>
              </a:rPr>
              <a:t>Hráči sedí u stolu v kruhu</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chemeClr val="dk1"/>
              </a:buClr>
              <a:buSzPts val="1100"/>
              <a:buFont typeface="Arial"/>
              <a:buNone/>
            </a:pPr>
            <a:r>
              <a:rPr b="0" i="0" lang="lv-LV" sz="1500" u="none" cap="none" strike="noStrike">
                <a:solidFill>
                  <a:srgbClr val="2B3E85"/>
                </a:solidFill>
                <a:latin typeface="Raleway"/>
                <a:ea typeface="Raleway"/>
                <a:cs typeface="Raleway"/>
                <a:sym typeface="Raleway"/>
              </a:rPr>
              <a:t>Kapitán zamíchá dohromady všechny čtyři skupiny karet s řešením a rozdá je po 6-ti kartách každému účastníkovi.</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chemeClr val="dk1"/>
              </a:buClr>
              <a:buSzPts val="1100"/>
              <a:buFont typeface="Arial"/>
              <a:buNone/>
            </a:pPr>
            <a:r>
              <a:rPr b="0" i="0" lang="lv-LV" sz="1500" u="none" cap="none" strike="noStrike">
                <a:solidFill>
                  <a:srgbClr val="2B3E85"/>
                </a:solidFill>
                <a:latin typeface="Raleway"/>
                <a:ea typeface="Raleway"/>
                <a:cs typeface="Raleway"/>
                <a:sym typeface="Raleway"/>
              </a:rPr>
              <a:t>Zbývající karty se položí lícem dolů vedle hromádky karet situací.</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chemeClr val="dk1"/>
              </a:buClr>
              <a:buSzPts val="1100"/>
              <a:buFont typeface="Arial"/>
              <a:buNone/>
            </a:pPr>
            <a:r>
              <a:rPr b="0" i="0" lang="lv-LV" sz="1500" u="none" cap="none" strike="noStrike">
                <a:solidFill>
                  <a:srgbClr val="2B3E85"/>
                </a:solidFill>
                <a:latin typeface="Raleway"/>
                <a:ea typeface="Raleway"/>
                <a:cs typeface="Raleway"/>
                <a:sym typeface="Raleway"/>
              </a:rPr>
              <a:t>Jako první zahajuje kapitán. Hráči si střídavě lížou jednu kartu situace, kterou bude analyzovat.</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t/>
            </a:r>
            <a:endParaRPr b="0" i="0" sz="1500" u="none" cap="none" strike="noStrike">
              <a:solidFill>
                <a:srgbClr val="2B3E85"/>
              </a:solidFill>
              <a:latin typeface="Raleway"/>
              <a:ea typeface="Raleway"/>
              <a:cs typeface="Raleway"/>
              <a:sym typeface="Raleway"/>
            </a:endParaRPr>
          </a:p>
        </p:txBody>
      </p:sp>
      <p:sp>
        <p:nvSpPr>
          <p:cNvPr id="1790" name="Google Shape;1790;g2523351e7b7_57_38"/>
          <p:cNvSpPr txBox="1"/>
          <p:nvPr/>
        </p:nvSpPr>
        <p:spPr>
          <a:xfrm>
            <a:off x="865375" y="12272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grpSp>
        <p:nvGrpSpPr>
          <p:cNvPr id="1791" name="Google Shape;1791;g2523351e7b7_57_38"/>
          <p:cNvGrpSpPr/>
          <p:nvPr/>
        </p:nvGrpSpPr>
        <p:grpSpPr>
          <a:xfrm>
            <a:off x="-674130" y="2410756"/>
            <a:ext cx="290237" cy="321991"/>
            <a:chOff x="534570" y="3018006"/>
            <a:chExt cx="290237" cy="321991"/>
          </a:xfrm>
        </p:grpSpPr>
        <p:sp>
          <p:nvSpPr>
            <p:cNvPr id="1792" name="Google Shape;1792;g2523351e7b7_57_3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g2523351e7b7_57_3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94" name="Google Shape;1794;g2523351e7b7_57_38"/>
          <p:cNvPicPr preferRelativeResize="0"/>
          <p:nvPr/>
        </p:nvPicPr>
        <p:blipFill rotWithShape="1">
          <a:blip r:embed="rId4">
            <a:alphaModFix/>
          </a:blip>
          <a:srcRect b="0" l="0" r="25945" t="0"/>
          <a:stretch/>
        </p:blipFill>
        <p:spPr>
          <a:xfrm>
            <a:off x="6294850" y="353100"/>
            <a:ext cx="2849149" cy="1591949"/>
          </a:xfrm>
          <a:prstGeom prst="rect">
            <a:avLst/>
          </a:prstGeom>
          <a:noFill/>
          <a:ln>
            <a:noFill/>
          </a:ln>
        </p:spPr>
      </p:pic>
      <p:pic>
        <p:nvPicPr>
          <p:cNvPr id="1795" name="Google Shape;1795;g2523351e7b7_57_38"/>
          <p:cNvPicPr preferRelativeResize="0"/>
          <p:nvPr/>
        </p:nvPicPr>
        <p:blipFill rotWithShape="1">
          <a:blip r:embed="rId5">
            <a:alphaModFix/>
          </a:blip>
          <a:srcRect b="0" l="0" r="0" t="0"/>
          <a:stretch/>
        </p:blipFill>
        <p:spPr>
          <a:xfrm>
            <a:off x="6241756" y="2252582"/>
            <a:ext cx="903528" cy="2221693"/>
          </a:xfrm>
          <a:prstGeom prst="rect">
            <a:avLst/>
          </a:prstGeom>
          <a:noFill/>
          <a:ln>
            <a:noFill/>
          </a:ln>
        </p:spPr>
      </p:pic>
      <p:pic>
        <p:nvPicPr>
          <p:cNvPr id="1796" name="Google Shape;1796;g2523351e7b7_57_38"/>
          <p:cNvPicPr preferRelativeResize="0"/>
          <p:nvPr/>
        </p:nvPicPr>
        <p:blipFill rotWithShape="1">
          <a:blip r:embed="rId5">
            <a:alphaModFix/>
          </a:blip>
          <a:srcRect b="0" l="0" r="0" t="0"/>
          <a:stretch/>
        </p:blipFill>
        <p:spPr>
          <a:xfrm>
            <a:off x="7402622" y="2252582"/>
            <a:ext cx="903528" cy="2221693"/>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0" name="Shape 1800"/>
        <p:cNvGrpSpPr/>
        <p:nvPr/>
      </p:nvGrpSpPr>
      <p:grpSpPr>
        <a:xfrm>
          <a:off x="0" y="0"/>
          <a:ext cx="0" cy="0"/>
          <a:chOff x="0" y="0"/>
          <a:chExt cx="0" cy="0"/>
        </a:xfrm>
      </p:grpSpPr>
      <p:pic>
        <p:nvPicPr>
          <p:cNvPr id="1801" name="Google Shape;1801;g2523351e7b7_57_51"/>
          <p:cNvPicPr preferRelativeResize="0"/>
          <p:nvPr/>
        </p:nvPicPr>
        <p:blipFill rotWithShape="1">
          <a:blip r:embed="rId3">
            <a:alphaModFix/>
          </a:blip>
          <a:srcRect b="0" l="0" r="0" t="0"/>
          <a:stretch/>
        </p:blipFill>
        <p:spPr>
          <a:xfrm>
            <a:off x="0" y="7400"/>
            <a:ext cx="9144001" cy="1132549"/>
          </a:xfrm>
          <a:prstGeom prst="rect">
            <a:avLst/>
          </a:prstGeom>
          <a:noFill/>
          <a:ln>
            <a:noFill/>
          </a:ln>
        </p:spPr>
      </p:pic>
      <p:sp>
        <p:nvSpPr>
          <p:cNvPr id="1802" name="Google Shape;1802;g2523351e7b7_57_51"/>
          <p:cNvSpPr txBox="1"/>
          <p:nvPr/>
        </p:nvSpPr>
        <p:spPr>
          <a:xfrm>
            <a:off x="865375" y="3083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chemeClr val="dk1"/>
              </a:buClr>
              <a:buSzPts val="2400"/>
              <a:buFont typeface="Arial"/>
              <a:buNone/>
            </a:pPr>
            <a:r>
              <a:rPr b="1" i="0" lang="lv-LV" sz="2400" u="none" cap="none" strike="noStrike">
                <a:solidFill>
                  <a:schemeClr val="lt1"/>
                </a:solidFill>
                <a:latin typeface="Raleway"/>
                <a:ea typeface="Raleway"/>
                <a:cs typeface="Raleway"/>
                <a:sym typeface="Raleway"/>
              </a:rPr>
              <a:t>Skupinová hra</a:t>
            </a:r>
            <a:endParaRPr b="1" i="0" sz="2400" u="none" cap="none" strike="noStrike">
              <a:solidFill>
                <a:schemeClr val="lt1"/>
              </a:solidFill>
              <a:latin typeface="Raleway"/>
              <a:ea typeface="Raleway"/>
              <a:cs typeface="Raleway"/>
              <a:sym typeface="Raleway"/>
            </a:endParaRPr>
          </a:p>
          <a:p>
            <a:pPr indent="0" lvl="0" marL="0" marR="0" rtl="0" algn="l">
              <a:lnSpc>
                <a:spcPct val="90000"/>
              </a:lnSpc>
              <a:spcBef>
                <a:spcPts val="2000"/>
              </a:spcBef>
              <a:spcAft>
                <a:spcPts val="0"/>
              </a:spcAft>
              <a:buClr>
                <a:schemeClr val="dk1"/>
              </a:buClr>
              <a:buSzPts val="24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5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803" name="Google Shape;1803;g2523351e7b7_57_51"/>
          <p:cNvSpPr txBox="1"/>
          <p:nvPr/>
        </p:nvSpPr>
        <p:spPr>
          <a:xfrm>
            <a:off x="719654" y="1599349"/>
            <a:ext cx="5840400" cy="3467586"/>
          </a:xfrm>
          <a:prstGeom prst="rect">
            <a:avLst/>
          </a:prstGeom>
          <a:noFill/>
          <a:ln>
            <a:noFill/>
          </a:ln>
        </p:spPr>
        <p:txBody>
          <a:bodyPr anchorCtr="0" anchor="t" bIns="91425" lIns="91425" spcFirstLastPara="1" rIns="91425" wrap="square" tIns="91425">
            <a:spAutoFit/>
          </a:bodyPr>
          <a:lstStyle/>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První hráč si z hromádky vybere jednu ze situací </a:t>
            </a:r>
            <a:r>
              <a:rPr b="1" i="0" lang="lv-LV" sz="1500" u="none" cap="none" strike="noStrike">
                <a:solidFill>
                  <a:srgbClr val="2B3E85"/>
                </a:solidFill>
                <a:latin typeface="Raleway"/>
                <a:ea typeface="Raleway"/>
                <a:cs typeface="Raleway"/>
                <a:sym typeface="Raleway"/>
              </a:rPr>
              <a:t>z balíčku a přečte ji</a:t>
            </a:r>
            <a:r>
              <a:rPr b="0" i="0" lang="lv-LV" sz="1500" u="none" cap="none" strike="noStrike">
                <a:solidFill>
                  <a:srgbClr val="2B3E85"/>
                </a:solidFill>
                <a:latin typeface="Raleway"/>
                <a:ea typeface="Raleway"/>
                <a:cs typeface="Raleway"/>
                <a:sym typeface="Raleway"/>
              </a:rPr>
              <a:t>. Situaci lze v případě potřeby přizpůsobit konkrétnímu pracovnímu prostředí.</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Kapitán vyzve každého účastníka, aby ve svých karet v ruce našel jednu, která by pomohla </a:t>
            </a:r>
            <a:r>
              <a:rPr b="1" i="0" lang="lv-LV" sz="1500" u="none" cap="none" strike="noStrike">
                <a:solidFill>
                  <a:srgbClr val="2B3E85"/>
                </a:solidFill>
                <a:latin typeface="Raleway"/>
                <a:ea typeface="Raleway"/>
                <a:cs typeface="Raleway"/>
                <a:sym typeface="Raleway"/>
              </a:rPr>
              <a:t>vyřešit danou situaci.</a:t>
            </a:r>
            <a:endParaRPr b="1"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Účastníci se střídají ve vykládání karet a vysvětlují, jak může daná karta pomoci vyřešit situaci. </a:t>
            </a:r>
            <a:r>
              <a:rPr b="1" i="0" lang="lv-LV" sz="1500" u="none" cap="none" strike="noStrike">
                <a:solidFill>
                  <a:srgbClr val="2B3E85"/>
                </a:solidFill>
                <a:latin typeface="Raleway"/>
                <a:ea typeface="Raleway"/>
                <a:cs typeface="Raleway"/>
                <a:sym typeface="Raleway"/>
              </a:rPr>
              <a:t>Skupina diskutuje o tom</a:t>
            </a:r>
            <a:r>
              <a:rPr b="0" i="0" lang="lv-LV" sz="1500" u="none" cap="none" strike="noStrike">
                <a:solidFill>
                  <a:srgbClr val="2B3E85"/>
                </a:solidFill>
                <a:latin typeface="Raleway"/>
                <a:ea typeface="Raleway"/>
                <a:cs typeface="Raleway"/>
                <a:sym typeface="Raleway"/>
              </a:rPr>
              <a:t>, zda je řešení přijato, či nikoli. Pokud se názory liší, rozhodující slovo má kapitán.</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Pokud hráč, který je na řadě,  nemá vhodnou kartu řešení, vezme si novou kartu řešení z hromádky, až do doby, než najde vhodné řešení.</a:t>
            </a:r>
            <a:endParaRPr b="0" i="0" sz="1500" u="none" cap="none" strike="noStrike">
              <a:solidFill>
                <a:srgbClr val="2B3E85"/>
              </a:solidFill>
              <a:latin typeface="Raleway"/>
              <a:ea typeface="Raleway"/>
              <a:cs typeface="Raleway"/>
              <a:sym typeface="Raleway"/>
            </a:endParaRPr>
          </a:p>
        </p:txBody>
      </p:sp>
      <p:sp>
        <p:nvSpPr>
          <p:cNvPr id="1804" name="Google Shape;1804;g2523351e7b7_57_51"/>
          <p:cNvSpPr txBox="1"/>
          <p:nvPr/>
        </p:nvSpPr>
        <p:spPr>
          <a:xfrm>
            <a:off x="865375" y="1077662"/>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pic>
        <p:nvPicPr>
          <p:cNvPr id="1805" name="Google Shape;1805;g2523351e7b7_57_51"/>
          <p:cNvPicPr preferRelativeResize="0"/>
          <p:nvPr/>
        </p:nvPicPr>
        <p:blipFill rotWithShape="1">
          <a:blip r:embed="rId4">
            <a:alphaModFix/>
          </a:blip>
          <a:srcRect b="0" l="0" r="25945" t="0"/>
          <a:stretch/>
        </p:blipFill>
        <p:spPr>
          <a:xfrm>
            <a:off x="6294850" y="7400"/>
            <a:ext cx="2849149" cy="1591949"/>
          </a:xfrm>
          <a:prstGeom prst="rect">
            <a:avLst/>
          </a:prstGeom>
          <a:noFill/>
          <a:ln>
            <a:noFill/>
          </a:ln>
        </p:spPr>
      </p:pic>
      <p:pic>
        <p:nvPicPr>
          <p:cNvPr id="1806" name="Google Shape;1806;g2523351e7b7_57_51"/>
          <p:cNvPicPr preferRelativeResize="0"/>
          <p:nvPr/>
        </p:nvPicPr>
        <p:blipFill rotWithShape="1">
          <a:blip r:embed="rId5">
            <a:alphaModFix/>
          </a:blip>
          <a:srcRect b="0" l="69" r="77"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807" name="Google Shape;1807;g2523351e7b7_57_51"/>
          <p:cNvPicPr preferRelativeResize="0"/>
          <p:nvPr/>
        </p:nvPicPr>
        <p:blipFill rotWithShape="1">
          <a:blip r:embed="rId6">
            <a:alphaModFix/>
          </a:blip>
          <a:srcRect b="0" l="69" r="58" t="0"/>
          <a:stretch/>
        </p:blipFill>
        <p:spPr>
          <a:xfrm>
            <a:off x="7027546" y="1972577"/>
            <a:ext cx="1396800" cy="20937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808" name="Google Shape;1808;g2523351e7b7_57_51"/>
          <p:cNvPicPr preferRelativeResize="0"/>
          <p:nvPr/>
        </p:nvPicPr>
        <p:blipFill rotWithShape="1">
          <a:blip r:embed="rId7">
            <a:alphaModFix/>
          </a:blip>
          <a:srcRect b="0" l="69" r="5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809" name="Google Shape;1809;g2523351e7b7_57_51"/>
          <p:cNvPicPr preferRelativeResize="0"/>
          <p:nvPr/>
        </p:nvPicPr>
        <p:blipFill rotWithShape="1">
          <a:blip r:embed="rId8">
            <a:alphaModFix/>
          </a:blip>
          <a:srcRect b="0" l="1437" r="1427" t="0"/>
          <a:stretch/>
        </p:blipFill>
        <p:spPr>
          <a:xfrm>
            <a:off x="6957676" y="2233437"/>
            <a:ext cx="1396800" cy="20943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3" name="Shape 1813"/>
        <p:cNvGrpSpPr/>
        <p:nvPr/>
      </p:nvGrpSpPr>
      <p:grpSpPr>
        <a:xfrm>
          <a:off x="0" y="0"/>
          <a:ext cx="0" cy="0"/>
          <a:chOff x="0" y="0"/>
          <a:chExt cx="0" cy="0"/>
        </a:xfrm>
      </p:grpSpPr>
      <p:pic>
        <p:nvPicPr>
          <p:cNvPr id="1814" name="Google Shape;1814;g2523351e7b7_57_63"/>
          <p:cNvPicPr preferRelativeResize="0"/>
          <p:nvPr/>
        </p:nvPicPr>
        <p:blipFill rotWithShape="1">
          <a:blip r:embed="rId3">
            <a:alphaModFix/>
          </a:blip>
          <a:srcRect b="0" l="0" r="0" t="0"/>
          <a:stretch/>
        </p:blipFill>
        <p:spPr>
          <a:xfrm>
            <a:off x="0" y="0"/>
            <a:ext cx="9144001" cy="1292350"/>
          </a:xfrm>
          <a:prstGeom prst="rect">
            <a:avLst/>
          </a:prstGeom>
          <a:noFill/>
          <a:ln>
            <a:noFill/>
          </a:ln>
        </p:spPr>
      </p:pic>
      <p:sp>
        <p:nvSpPr>
          <p:cNvPr id="1815" name="Google Shape;1815;g2523351e7b7_57_63"/>
          <p:cNvSpPr txBox="1"/>
          <p:nvPr/>
        </p:nvSpPr>
        <p:spPr>
          <a:xfrm>
            <a:off x="865500" y="413283"/>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chemeClr val="dk1"/>
              </a:buClr>
              <a:buSzPts val="2400"/>
              <a:buFont typeface="Arial"/>
              <a:buNone/>
            </a:pPr>
            <a:r>
              <a:rPr b="1" i="0" lang="lv-LV" sz="2400" u="none" cap="none" strike="noStrike">
                <a:solidFill>
                  <a:schemeClr val="lt1"/>
                </a:solidFill>
                <a:latin typeface="Raleway"/>
                <a:ea typeface="Raleway"/>
                <a:cs typeface="Raleway"/>
                <a:sym typeface="Raleway"/>
              </a:rPr>
              <a:t>Skupinová hra</a:t>
            </a:r>
            <a:endParaRPr b="1" i="0" sz="2400" u="none" cap="none" strike="noStrike">
              <a:solidFill>
                <a:schemeClr val="lt1"/>
              </a:solidFill>
              <a:latin typeface="Raleway"/>
              <a:ea typeface="Raleway"/>
              <a:cs typeface="Raleway"/>
              <a:sym typeface="Raleway"/>
            </a:endParaRPr>
          </a:p>
          <a:p>
            <a:pPr indent="0" lvl="0" marL="0" marR="0" rtl="0" algn="l">
              <a:lnSpc>
                <a:spcPct val="90000"/>
              </a:lnSpc>
              <a:spcBef>
                <a:spcPts val="2000"/>
              </a:spcBef>
              <a:spcAft>
                <a:spcPts val="0"/>
              </a:spcAft>
              <a:buClr>
                <a:schemeClr val="dk1"/>
              </a:buClr>
              <a:buSzPts val="24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5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816" name="Google Shape;1816;g2523351e7b7_57_63"/>
          <p:cNvSpPr txBox="1"/>
          <p:nvPr/>
        </p:nvSpPr>
        <p:spPr>
          <a:xfrm>
            <a:off x="865375" y="1958988"/>
            <a:ext cx="4935000" cy="266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Poté, co každý odehraje svou kartu situace, jsou zahrané karty odloženy stranou a hráč po levici vedoucího hry přebírá kontrolu hru</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Nové karty řešení se nepřijímají - hra pokračuje se stávajícím počtem karet.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Hra končí, když některému z hráčů dojdou karty.</a:t>
            </a:r>
            <a:endParaRPr b="0" i="0" sz="1600" u="none" cap="none" strike="noStrike">
              <a:solidFill>
                <a:srgbClr val="2B3E85"/>
              </a:solidFill>
              <a:latin typeface="Raleway"/>
              <a:ea typeface="Raleway"/>
              <a:cs typeface="Raleway"/>
              <a:sym typeface="Raleway"/>
            </a:endParaRPr>
          </a:p>
        </p:txBody>
      </p:sp>
      <p:sp>
        <p:nvSpPr>
          <p:cNvPr id="1817" name="Google Shape;1817;g2523351e7b7_57_63"/>
          <p:cNvSpPr txBox="1"/>
          <p:nvPr/>
        </p:nvSpPr>
        <p:spPr>
          <a:xfrm>
            <a:off x="865375" y="1460263"/>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Ukonční hry</a:t>
            </a:r>
            <a:endParaRPr b="1" i="0" sz="2600" u="none" cap="none" strike="noStrike">
              <a:solidFill>
                <a:srgbClr val="6689BA"/>
              </a:solidFill>
              <a:latin typeface="Arial"/>
              <a:ea typeface="Arial"/>
              <a:cs typeface="Arial"/>
              <a:sym typeface="Arial"/>
            </a:endParaRPr>
          </a:p>
        </p:txBody>
      </p:sp>
      <p:pic>
        <p:nvPicPr>
          <p:cNvPr id="1818" name="Google Shape;1818;g2523351e7b7_57_63"/>
          <p:cNvPicPr preferRelativeResize="0"/>
          <p:nvPr/>
        </p:nvPicPr>
        <p:blipFill rotWithShape="1">
          <a:blip r:embed="rId4">
            <a:alphaModFix/>
          </a:blip>
          <a:srcRect b="0" l="0" r="25945" t="0"/>
          <a:stretch/>
        </p:blipFill>
        <p:spPr>
          <a:xfrm>
            <a:off x="6294850" y="7400"/>
            <a:ext cx="2849149" cy="1591949"/>
          </a:xfrm>
          <a:prstGeom prst="rect">
            <a:avLst/>
          </a:prstGeom>
          <a:noFill/>
          <a:ln>
            <a:noFill/>
          </a:ln>
        </p:spPr>
      </p:pic>
      <p:pic>
        <p:nvPicPr>
          <p:cNvPr id="1819" name="Google Shape;1819;g2523351e7b7_57_63"/>
          <p:cNvPicPr preferRelativeResize="0"/>
          <p:nvPr/>
        </p:nvPicPr>
        <p:blipFill rotWithShape="1">
          <a:blip r:embed="rId5">
            <a:alphaModFix/>
          </a:blip>
          <a:srcRect b="0" l="69" r="77"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820" name="Google Shape;1820;g2523351e7b7_57_63"/>
          <p:cNvPicPr preferRelativeResize="0"/>
          <p:nvPr/>
        </p:nvPicPr>
        <p:blipFill rotWithShape="1">
          <a:blip r:embed="rId6">
            <a:alphaModFix/>
          </a:blip>
          <a:srcRect b="0" l="69" r="58" t="0"/>
          <a:stretch/>
        </p:blipFill>
        <p:spPr>
          <a:xfrm>
            <a:off x="7027546" y="1972577"/>
            <a:ext cx="1396800" cy="20937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821" name="Google Shape;1821;g2523351e7b7_57_63"/>
          <p:cNvPicPr preferRelativeResize="0"/>
          <p:nvPr/>
        </p:nvPicPr>
        <p:blipFill rotWithShape="1">
          <a:blip r:embed="rId7">
            <a:alphaModFix/>
          </a:blip>
          <a:srcRect b="0" l="1437" r="1427" t="0"/>
          <a:stretch/>
        </p:blipFill>
        <p:spPr>
          <a:xfrm>
            <a:off x="6921351" y="2113538"/>
            <a:ext cx="1396800" cy="2094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22" name="Google Shape;1822;g2523351e7b7_57_63"/>
          <p:cNvPicPr preferRelativeResize="0"/>
          <p:nvPr/>
        </p:nvPicPr>
        <p:blipFill rotWithShape="1">
          <a:blip r:embed="rId8">
            <a:alphaModFix/>
          </a:blip>
          <a:srcRect b="0" l="1559" r="1559" t="0"/>
          <a:stretch/>
        </p:blipFill>
        <p:spPr>
          <a:xfrm>
            <a:off x="6817949" y="2240689"/>
            <a:ext cx="1396800" cy="20943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61"/>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07" name="Google Shape;207;p61"/>
          <p:cNvPicPr preferRelativeResize="0"/>
          <p:nvPr/>
        </p:nvPicPr>
        <p:blipFill rotWithShape="1">
          <a:blip r:embed="rId3">
            <a:alphaModFix/>
          </a:blip>
          <a:srcRect b="0" l="0" r="0" t="0"/>
          <a:stretch/>
        </p:blipFill>
        <p:spPr>
          <a:xfrm>
            <a:off x="0" y="0"/>
            <a:ext cx="9144001" cy="938650"/>
          </a:xfrm>
          <a:prstGeom prst="rect">
            <a:avLst/>
          </a:prstGeom>
          <a:noFill/>
          <a:ln>
            <a:noFill/>
          </a:ln>
        </p:spPr>
      </p:pic>
      <p:sp>
        <p:nvSpPr>
          <p:cNvPr id="208" name="Google Shape;208;p61"/>
          <p:cNvSpPr txBox="1"/>
          <p:nvPr/>
        </p:nvSpPr>
        <p:spPr>
          <a:xfrm>
            <a:off x="715450" y="368825"/>
            <a:ext cx="80010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lv-LV" sz="2800" u="none" cap="none" strike="noStrike">
                <a:solidFill>
                  <a:schemeClr val="lt1"/>
                </a:solidFill>
                <a:latin typeface="Raleway"/>
                <a:ea typeface="Raleway"/>
                <a:cs typeface="Raleway"/>
                <a:sym typeface="Raleway"/>
              </a:rPr>
              <a:t>Porozumění vašeho publika</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1" i="0" sz="2800" u="none" cap="none" strike="noStrike">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209" name="Google Shape;209;p61"/>
          <p:cNvSpPr txBox="1"/>
          <p:nvPr/>
        </p:nvSpPr>
        <p:spPr>
          <a:xfrm>
            <a:off x="579900" y="1014850"/>
            <a:ext cx="8136600" cy="36355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Zkušenosti z reálného života: </a:t>
            </a:r>
            <a:r>
              <a:rPr b="0" i="0" lang="lv-LV" sz="1500" u="none" cap="none" strike="noStrike">
                <a:solidFill>
                  <a:srgbClr val="000000"/>
                </a:solidFill>
                <a:latin typeface="Raleway"/>
                <a:ea typeface="Raleway"/>
                <a:cs typeface="Raleway"/>
                <a:sym typeface="Raleway"/>
              </a:rPr>
              <a:t>Pokud se o své zkušenosti nebo postřehy z násilí v zaměstnání rádi podělí, mohou poskytnout cenné informace a učinit školení přístupnějším.</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Hodnoty společnosti: </a:t>
            </a:r>
            <a:r>
              <a:rPr b="0" i="0" lang="lv-LV" sz="1500" u="none" cap="none" strike="noStrike">
                <a:solidFill>
                  <a:srgbClr val="000000"/>
                </a:solidFill>
                <a:latin typeface="Raleway"/>
                <a:ea typeface="Raleway"/>
                <a:cs typeface="Raleway"/>
                <a:sym typeface="Raleway"/>
              </a:rPr>
              <a:t>Znalost hodnot a zásad společnosti, pro kterou účastníci školení pracují, vám může pomoci propojit scénáře hry se skutečnými situacemi na pracovišti.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Komunikační styly: </a:t>
            </a:r>
            <a:r>
              <a:rPr b="0" i="0" lang="lv-LV" sz="1500" u="none" cap="none" strike="noStrike">
                <a:solidFill>
                  <a:srgbClr val="000000"/>
                </a:solidFill>
                <a:latin typeface="Raleway"/>
                <a:ea typeface="Raleway"/>
                <a:cs typeface="Raleway"/>
                <a:sym typeface="Raleway"/>
              </a:rPr>
              <a:t>Jak nejraději komunikují? Vyhovují jim více otevřené diskuse, nebo dávají přednost strukturovanějším formátům, jako jsou otázky a odpovědi nebo diskuse v malých skupinách?</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Znalost technologií: </a:t>
            </a:r>
            <a:r>
              <a:rPr b="0" i="0" lang="lv-LV" sz="1500" u="none" cap="none" strike="noStrike">
                <a:solidFill>
                  <a:srgbClr val="000000"/>
                </a:solidFill>
                <a:latin typeface="Raleway"/>
                <a:ea typeface="Raleway"/>
                <a:cs typeface="Raleway"/>
                <a:sym typeface="Raleway"/>
              </a:rPr>
              <a:t>Pokud během školení používáte digitální verzi hry nebo jiné digitální nástroje, je důležité zjistit úroveň pohodlí účastníků s technologiemi.</a:t>
            </a:r>
            <a:endParaRPr b="0" i="0" sz="1500" u="none" cap="none" strike="noStrike">
              <a:solidFill>
                <a:srgbClr val="000000"/>
              </a:solidFill>
              <a:latin typeface="Raleway"/>
              <a:ea typeface="Raleway"/>
              <a:cs typeface="Raleway"/>
              <a:sym typeface="Raleway"/>
            </a:endParaRPr>
          </a:p>
        </p:txBody>
      </p:sp>
      <p:grpSp>
        <p:nvGrpSpPr>
          <p:cNvPr id="210" name="Google Shape;210;p61"/>
          <p:cNvGrpSpPr/>
          <p:nvPr/>
        </p:nvGrpSpPr>
        <p:grpSpPr>
          <a:xfrm>
            <a:off x="348945" y="1175218"/>
            <a:ext cx="290237" cy="321991"/>
            <a:chOff x="534570" y="3018006"/>
            <a:chExt cx="290237" cy="321991"/>
          </a:xfrm>
        </p:grpSpPr>
        <p:sp>
          <p:nvSpPr>
            <p:cNvPr id="211" name="Google Shape;211;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3" name="Google Shape;213;p61"/>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grpSp>
        <p:nvGrpSpPr>
          <p:cNvPr id="214" name="Google Shape;214;p61"/>
          <p:cNvGrpSpPr/>
          <p:nvPr/>
        </p:nvGrpSpPr>
        <p:grpSpPr>
          <a:xfrm>
            <a:off x="348945" y="2173743"/>
            <a:ext cx="290237" cy="321991"/>
            <a:chOff x="534570" y="3018006"/>
            <a:chExt cx="290237" cy="321991"/>
          </a:xfrm>
        </p:grpSpPr>
        <p:sp>
          <p:nvSpPr>
            <p:cNvPr id="215" name="Google Shape;215;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 name="Google Shape;217;p61"/>
          <p:cNvGrpSpPr/>
          <p:nvPr/>
        </p:nvGrpSpPr>
        <p:grpSpPr>
          <a:xfrm>
            <a:off x="348945" y="3248468"/>
            <a:ext cx="290237" cy="321991"/>
            <a:chOff x="534570" y="3018006"/>
            <a:chExt cx="290237" cy="321991"/>
          </a:xfrm>
        </p:grpSpPr>
        <p:sp>
          <p:nvSpPr>
            <p:cNvPr id="218" name="Google Shape;218;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 name="Google Shape;220;p61"/>
          <p:cNvGrpSpPr/>
          <p:nvPr/>
        </p:nvGrpSpPr>
        <p:grpSpPr>
          <a:xfrm>
            <a:off x="348945" y="4311268"/>
            <a:ext cx="290237" cy="321991"/>
            <a:chOff x="534570" y="3018006"/>
            <a:chExt cx="290237" cy="321991"/>
          </a:xfrm>
        </p:grpSpPr>
        <p:sp>
          <p:nvSpPr>
            <p:cNvPr id="221" name="Google Shape;221;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6" name="Shape 1826"/>
        <p:cNvGrpSpPr/>
        <p:nvPr/>
      </p:nvGrpSpPr>
      <p:grpSpPr>
        <a:xfrm>
          <a:off x="0" y="0"/>
          <a:ext cx="0" cy="0"/>
          <a:chOff x="0" y="0"/>
          <a:chExt cx="0" cy="0"/>
        </a:xfrm>
      </p:grpSpPr>
      <p:pic>
        <p:nvPicPr>
          <p:cNvPr id="1827" name="Google Shape;1827;g2523351e7b7_57_75"/>
          <p:cNvPicPr preferRelativeResize="0"/>
          <p:nvPr/>
        </p:nvPicPr>
        <p:blipFill rotWithShape="1">
          <a:blip r:embed="rId3">
            <a:alphaModFix/>
          </a:blip>
          <a:srcRect b="0" l="0" r="0" t="0"/>
          <a:stretch/>
        </p:blipFill>
        <p:spPr>
          <a:xfrm>
            <a:off x="0" y="0"/>
            <a:ext cx="9144001" cy="1254550"/>
          </a:xfrm>
          <a:prstGeom prst="rect">
            <a:avLst/>
          </a:prstGeom>
          <a:noFill/>
          <a:ln>
            <a:noFill/>
          </a:ln>
        </p:spPr>
      </p:pic>
      <p:sp>
        <p:nvSpPr>
          <p:cNvPr id="1828" name="Google Shape;1828;g2523351e7b7_57_75"/>
          <p:cNvSpPr txBox="1"/>
          <p:nvPr/>
        </p:nvSpPr>
        <p:spPr>
          <a:xfrm>
            <a:off x="865500" y="49929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chemeClr val="dk1"/>
              </a:buClr>
              <a:buSzPts val="2400"/>
              <a:buFont typeface="Arial"/>
              <a:buNone/>
            </a:pPr>
            <a:r>
              <a:rPr b="1" i="0" lang="lv-LV" sz="2400" u="none" cap="none" strike="noStrike">
                <a:solidFill>
                  <a:schemeClr val="lt1"/>
                </a:solidFill>
                <a:latin typeface="Raleway"/>
                <a:ea typeface="Raleway"/>
                <a:cs typeface="Raleway"/>
                <a:sym typeface="Raleway"/>
              </a:rPr>
              <a:t>Skupinová hra</a:t>
            </a:r>
            <a:endParaRPr b="1" i="0" sz="2400" u="none" cap="none" strike="noStrike">
              <a:solidFill>
                <a:schemeClr val="lt1"/>
              </a:solidFill>
              <a:latin typeface="Raleway"/>
              <a:ea typeface="Raleway"/>
              <a:cs typeface="Raleway"/>
              <a:sym typeface="Raleway"/>
            </a:endParaRPr>
          </a:p>
          <a:p>
            <a:pPr indent="0" lvl="0" marL="0" marR="0" rtl="0" algn="l">
              <a:lnSpc>
                <a:spcPct val="90000"/>
              </a:lnSpc>
              <a:spcBef>
                <a:spcPts val="2000"/>
              </a:spcBef>
              <a:spcAft>
                <a:spcPts val="0"/>
              </a:spcAft>
              <a:buClr>
                <a:schemeClr val="dk1"/>
              </a:buClr>
              <a:buSzPts val="24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5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829" name="Google Shape;1829;g2523351e7b7_57_75"/>
          <p:cNvSpPr txBox="1"/>
          <p:nvPr/>
        </p:nvSpPr>
        <p:spPr>
          <a:xfrm>
            <a:off x="865375" y="1898400"/>
            <a:ext cx="4756800" cy="252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Pokud hráči vidí, že se někomu nedaří najít řešení, j</a:t>
            </a:r>
            <a:r>
              <a:rPr b="1" i="0" lang="lv-LV" sz="1600" u="none" cap="none" strike="noStrike">
                <a:solidFill>
                  <a:srgbClr val="2B3E85"/>
                </a:solidFill>
                <a:latin typeface="Raleway"/>
                <a:ea typeface="Raleway"/>
                <a:cs typeface="Raleway"/>
                <a:sym typeface="Raleway"/>
              </a:rPr>
              <a:t>e možné hrát hru s otevřenými kartami</a:t>
            </a:r>
            <a:r>
              <a:rPr b="0" i="0" lang="lv-LV" sz="1600" u="none" cap="none" strike="noStrike">
                <a:solidFill>
                  <a:srgbClr val="2B3E85"/>
                </a:solidFill>
                <a:latin typeface="Raleway"/>
                <a:ea typeface="Raleway"/>
                <a:cs typeface="Raleway"/>
                <a:sym typeface="Raleway"/>
              </a:rPr>
              <a:t>, kdy všichni hráči vidí karty ostatních a mohou si navzájem pomáhat.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Tato metoda je užitečná pro diskusi o tom, </a:t>
            </a:r>
            <a:r>
              <a:rPr b="1" i="0" lang="lv-LV" sz="1600" u="none" cap="none" strike="noStrike">
                <a:solidFill>
                  <a:srgbClr val="2B3E85"/>
                </a:solidFill>
                <a:latin typeface="Raleway"/>
                <a:ea typeface="Raleway"/>
                <a:cs typeface="Raleway"/>
                <a:sym typeface="Raleway"/>
              </a:rPr>
              <a:t>proč se jeden z účastníků rozhodl nezahrát kartu</a:t>
            </a:r>
            <a:r>
              <a:rPr b="0" i="0" lang="lv-LV" sz="1600" u="none" cap="none" strike="noStrike">
                <a:solidFill>
                  <a:srgbClr val="2B3E85"/>
                </a:solidFill>
                <a:latin typeface="Raleway"/>
                <a:ea typeface="Raleway"/>
                <a:cs typeface="Raleway"/>
                <a:sym typeface="Raleway"/>
              </a:rPr>
              <a:t> řešení – důvodem může být buď nepřizpůsobivé myšlení, nebo chápání situace rozdíným způsobem.</a:t>
            </a:r>
            <a:endParaRPr b="0" i="0" sz="1600" u="none" cap="none" strike="noStrike">
              <a:solidFill>
                <a:srgbClr val="2B3E85"/>
              </a:solidFill>
              <a:latin typeface="Raleway"/>
              <a:ea typeface="Raleway"/>
              <a:cs typeface="Raleway"/>
              <a:sym typeface="Raleway"/>
            </a:endParaRPr>
          </a:p>
        </p:txBody>
      </p:sp>
      <p:sp>
        <p:nvSpPr>
          <p:cNvPr id="1830" name="Google Shape;1830;g2523351e7b7_57_75"/>
          <p:cNvSpPr txBox="1"/>
          <p:nvPr/>
        </p:nvSpPr>
        <p:spPr>
          <a:xfrm>
            <a:off x="865375" y="13996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Několik připomínek</a:t>
            </a:r>
            <a:endParaRPr b="1" i="0" sz="2600" u="none" cap="none" strike="noStrike">
              <a:solidFill>
                <a:srgbClr val="6689BA"/>
              </a:solidFill>
              <a:latin typeface="Arial"/>
              <a:ea typeface="Arial"/>
              <a:cs typeface="Arial"/>
              <a:sym typeface="Arial"/>
            </a:endParaRPr>
          </a:p>
        </p:txBody>
      </p:sp>
      <p:sp>
        <p:nvSpPr>
          <p:cNvPr id="1831" name="Google Shape;1831;g2523351e7b7_57_75"/>
          <p:cNvSpPr/>
          <p:nvPr/>
        </p:nvSpPr>
        <p:spPr>
          <a:xfrm>
            <a:off x="6215249" y="2607727"/>
            <a:ext cx="2235900" cy="1932300"/>
          </a:xfrm>
          <a:prstGeom prst="wedgeEllipseCallout">
            <a:avLst>
              <a:gd fmla="val -34446" name="adj1"/>
              <a:gd fmla="val 55960" name="adj2"/>
            </a:avLst>
          </a:prstGeom>
          <a:solidFill>
            <a:srgbClr val="6689BA">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g2523351e7b7_57_75"/>
          <p:cNvSpPr/>
          <p:nvPr/>
        </p:nvSpPr>
        <p:spPr>
          <a:xfrm>
            <a:off x="6106477" y="1898400"/>
            <a:ext cx="1010700" cy="946800"/>
          </a:xfrm>
          <a:prstGeom prst="wedgeEllipseCallout">
            <a:avLst>
              <a:gd fmla="val 37986" name="adj1"/>
              <a:gd fmla="val 54670" name="adj2"/>
            </a:avLst>
          </a:prstGeom>
          <a:solidFill>
            <a:srgbClr val="6689BA">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g2523351e7b7_57_75"/>
          <p:cNvSpPr/>
          <p:nvPr/>
        </p:nvSpPr>
        <p:spPr>
          <a:xfrm>
            <a:off x="6071275" y="1942566"/>
            <a:ext cx="1010700" cy="9468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g2523351e7b7_57_75"/>
          <p:cNvSpPr/>
          <p:nvPr/>
        </p:nvSpPr>
        <p:spPr>
          <a:xfrm rot="449788">
            <a:off x="6214401" y="2563152"/>
            <a:ext cx="2186791" cy="1930895"/>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35" name="Google Shape;1835;g2523351e7b7_57_75"/>
          <p:cNvPicPr preferRelativeResize="0"/>
          <p:nvPr/>
        </p:nvPicPr>
        <p:blipFill rotWithShape="1">
          <a:blip r:embed="rId4">
            <a:alphaModFix/>
          </a:blip>
          <a:srcRect b="0" l="0" r="32983" t="0"/>
          <a:stretch/>
        </p:blipFill>
        <p:spPr>
          <a:xfrm rot="10800000">
            <a:off x="7469026" y="3538650"/>
            <a:ext cx="1674849" cy="1091450"/>
          </a:xfrm>
          <a:prstGeom prst="rect">
            <a:avLst/>
          </a:prstGeom>
          <a:noFill/>
          <a:ln>
            <a:noFill/>
          </a:ln>
        </p:spPr>
      </p:pic>
      <p:grpSp>
        <p:nvGrpSpPr>
          <p:cNvPr id="1836" name="Google Shape;1836;g2523351e7b7_57_75"/>
          <p:cNvGrpSpPr/>
          <p:nvPr/>
        </p:nvGrpSpPr>
        <p:grpSpPr>
          <a:xfrm>
            <a:off x="575070" y="3498356"/>
            <a:ext cx="290237" cy="321991"/>
            <a:chOff x="534570" y="3018006"/>
            <a:chExt cx="290237" cy="321991"/>
          </a:xfrm>
        </p:grpSpPr>
        <p:sp>
          <p:nvSpPr>
            <p:cNvPr id="1837" name="Google Shape;1837;g2523351e7b7_57_7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g2523351e7b7_57_7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pic>
        <p:nvPicPr>
          <p:cNvPr id="1843" name="Google Shape;1843;g2523351e7b7_57_9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844" name="Google Shape;1844;g2523351e7b7_57_90"/>
          <p:cNvSpPr txBox="1"/>
          <p:nvPr/>
        </p:nvSpPr>
        <p:spPr>
          <a:xfrm>
            <a:off x="827250" y="1489225"/>
            <a:ext cx="7241400" cy="20265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2</a:t>
            </a:r>
            <a:r>
              <a:rPr b="1" i="0" lang="lv-LV" sz="3900" u="none" cap="none" strike="noStrike">
                <a:solidFill>
                  <a:srgbClr val="2B3E85"/>
                </a:solidFill>
                <a:latin typeface="Raleway"/>
                <a:ea typeface="Raleway"/>
                <a:cs typeface="Raleway"/>
                <a:sym typeface="Raleway"/>
              </a:rPr>
              <a:t>. </a:t>
            </a:r>
            <a:r>
              <a:rPr b="1" i="0" lang="lv-LV" sz="2500" u="none" cap="none" strike="noStrike">
                <a:solidFill>
                  <a:srgbClr val="2B3E85"/>
                </a:solidFill>
                <a:latin typeface="Raleway"/>
                <a:ea typeface="Raleway"/>
                <a:cs typeface="Raleway"/>
                <a:sym typeface="Raleway"/>
              </a:rPr>
              <a:t>hra</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Stresoměr</a:t>
            </a:r>
            <a:endParaRPr b="1" i="0" sz="4200" u="none" cap="none" strike="noStrike">
              <a:solidFill>
                <a:srgbClr val="FFFFFF"/>
              </a:solidFill>
              <a:latin typeface="Raleway"/>
              <a:ea typeface="Raleway"/>
              <a:cs typeface="Raleway"/>
              <a:sym typeface="Raleway"/>
            </a:endParaRPr>
          </a:p>
        </p:txBody>
      </p:sp>
      <p:pic>
        <p:nvPicPr>
          <p:cNvPr id="1845" name="Google Shape;1845;g2523351e7b7_57_9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846" name="Google Shape;1846;g2523351e7b7_57_9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847" name="Google Shape;1847;g2523351e7b7_57_9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848" name="Google Shape;1848;g2523351e7b7_57_9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849" name="Google Shape;1849;g2523351e7b7_57_90"/>
          <p:cNvPicPr preferRelativeResize="0"/>
          <p:nvPr/>
        </p:nvPicPr>
        <p:blipFill rotWithShape="1">
          <a:blip r:embed="rId7">
            <a:alphaModFix/>
          </a:blip>
          <a:srcRect b="2075" l="0" r="22963" t="0"/>
          <a:stretch/>
        </p:blipFill>
        <p:spPr>
          <a:xfrm>
            <a:off x="6369925" y="2602375"/>
            <a:ext cx="2774077" cy="2541126"/>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3" name="Shape 1853"/>
        <p:cNvGrpSpPr/>
        <p:nvPr/>
      </p:nvGrpSpPr>
      <p:grpSpPr>
        <a:xfrm>
          <a:off x="0" y="0"/>
          <a:ext cx="0" cy="0"/>
          <a:chOff x="0" y="0"/>
          <a:chExt cx="0" cy="0"/>
        </a:xfrm>
      </p:grpSpPr>
      <p:sp>
        <p:nvSpPr>
          <p:cNvPr id="1854" name="Google Shape;1854;g2523351e7b7_57_100"/>
          <p:cNvSpPr txBox="1"/>
          <p:nvPr/>
        </p:nvSpPr>
        <p:spPr>
          <a:xfrm>
            <a:off x="107425" y="4243725"/>
            <a:ext cx="8957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800" u="none" cap="none" strike="noStrike">
                <a:solidFill>
                  <a:srgbClr val="2B3E85"/>
                </a:solidFill>
                <a:latin typeface="Montserrat ExtraBold"/>
                <a:ea typeface="Montserrat ExtraBold"/>
                <a:cs typeface="Montserrat ExtraBold"/>
                <a:sym typeface="Montserrat ExtraBold"/>
              </a:rPr>
              <a:t>-10   -9   -8   -7   -6   -5   -4   -3   -2  -1   </a:t>
            </a:r>
            <a:r>
              <a:rPr b="1" i="0" lang="lv-LV" sz="2300" u="none" cap="none" strike="noStrike">
                <a:solidFill>
                  <a:srgbClr val="2B3E85"/>
                </a:solidFill>
                <a:latin typeface="Montserrat ExtraBold"/>
                <a:ea typeface="Montserrat ExtraBold"/>
                <a:cs typeface="Montserrat ExtraBold"/>
                <a:sym typeface="Montserrat ExtraBold"/>
              </a:rPr>
              <a:t>0</a:t>
            </a:r>
            <a:r>
              <a:rPr b="1" i="0" lang="lv-LV" sz="1800" u="none" cap="none" strike="noStrike">
                <a:solidFill>
                  <a:srgbClr val="2B3E85"/>
                </a:solidFill>
                <a:latin typeface="Montserrat ExtraBold"/>
                <a:ea typeface="Montserrat ExtraBold"/>
                <a:cs typeface="Montserrat ExtraBold"/>
                <a:sym typeface="Montserrat ExtraBold"/>
              </a:rPr>
              <a:t>    1    2    3    4    5    6    7    8    9   10</a:t>
            </a:r>
            <a:endParaRPr b="1" i="0" sz="1800" u="none" cap="none" strike="noStrike">
              <a:solidFill>
                <a:srgbClr val="2B3E85"/>
              </a:solidFill>
              <a:latin typeface="Montserrat ExtraBold"/>
              <a:ea typeface="Montserrat ExtraBold"/>
              <a:cs typeface="Montserrat ExtraBold"/>
              <a:sym typeface="Montserrat ExtraBold"/>
            </a:endParaRPr>
          </a:p>
        </p:txBody>
      </p:sp>
      <p:pic>
        <p:nvPicPr>
          <p:cNvPr id="1855" name="Google Shape;1855;g2523351e7b7_57_100"/>
          <p:cNvPicPr preferRelativeResize="0"/>
          <p:nvPr/>
        </p:nvPicPr>
        <p:blipFill rotWithShape="1">
          <a:blip r:embed="rId3">
            <a:alphaModFix/>
          </a:blip>
          <a:srcRect b="0" l="0" r="0" t="0"/>
          <a:stretch/>
        </p:blipFill>
        <p:spPr>
          <a:xfrm>
            <a:off x="1351399" y="1836975"/>
            <a:ext cx="899650" cy="2273550"/>
          </a:xfrm>
          <a:prstGeom prst="rect">
            <a:avLst/>
          </a:prstGeom>
          <a:noFill/>
          <a:ln>
            <a:noFill/>
          </a:ln>
        </p:spPr>
      </p:pic>
      <p:pic>
        <p:nvPicPr>
          <p:cNvPr id="1856" name="Google Shape;1856;g2523351e7b7_57_100"/>
          <p:cNvPicPr preferRelativeResize="0"/>
          <p:nvPr/>
        </p:nvPicPr>
        <p:blipFill rotWithShape="1">
          <a:blip r:embed="rId3">
            <a:alphaModFix/>
          </a:blip>
          <a:srcRect b="0" l="0" r="0" t="0"/>
          <a:stretch/>
        </p:blipFill>
        <p:spPr>
          <a:xfrm>
            <a:off x="337899" y="1836975"/>
            <a:ext cx="899650" cy="2273550"/>
          </a:xfrm>
          <a:prstGeom prst="rect">
            <a:avLst/>
          </a:prstGeom>
          <a:noFill/>
          <a:ln>
            <a:noFill/>
          </a:ln>
        </p:spPr>
      </p:pic>
      <p:pic>
        <p:nvPicPr>
          <p:cNvPr id="1857" name="Google Shape;1857;g2523351e7b7_57_100"/>
          <p:cNvPicPr preferRelativeResize="0"/>
          <p:nvPr/>
        </p:nvPicPr>
        <p:blipFill rotWithShape="1">
          <a:blip r:embed="rId3">
            <a:alphaModFix/>
          </a:blip>
          <a:srcRect b="0" l="0" r="0" t="0"/>
          <a:stretch/>
        </p:blipFill>
        <p:spPr>
          <a:xfrm>
            <a:off x="6064149" y="1836975"/>
            <a:ext cx="899650" cy="2273550"/>
          </a:xfrm>
          <a:prstGeom prst="rect">
            <a:avLst/>
          </a:prstGeom>
          <a:noFill/>
          <a:ln>
            <a:noFill/>
          </a:ln>
        </p:spPr>
      </p:pic>
      <p:pic>
        <p:nvPicPr>
          <p:cNvPr id="1858" name="Google Shape;1858;g2523351e7b7_57_100"/>
          <p:cNvPicPr preferRelativeResize="0"/>
          <p:nvPr/>
        </p:nvPicPr>
        <p:blipFill rotWithShape="1">
          <a:blip r:embed="rId4">
            <a:alphaModFix/>
          </a:blip>
          <a:srcRect b="0" l="1540" r="1540" t="0"/>
          <a:stretch/>
        </p:blipFill>
        <p:spPr>
          <a:xfrm>
            <a:off x="3593100" y="1245451"/>
            <a:ext cx="1516800" cy="22734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2" name="Shape 1862"/>
        <p:cNvGrpSpPr/>
        <p:nvPr/>
      </p:nvGrpSpPr>
      <p:grpSpPr>
        <a:xfrm>
          <a:off x="0" y="0"/>
          <a:ext cx="0" cy="0"/>
          <a:chOff x="0" y="0"/>
          <a:chExt cx="0" cy="0"/>
        </a:xfrm>
      </p:grpSpPr>
      <p:pic>
        <p:nvPicPr>
          <p:cNvPr id="1863" name="Google Shape;1863;g2523351e7b7_57_108"/>
          <p:cNvPicPr preferRelativeResize="0"/>
          <p:nvPr/>
        </p:nvPicPr>
        <p:blipFill rotWithShape="1">
          <a:blip r:embed="rId3">
            <a:alphaModFix/>
          </a:blip>
          <a:srcRect b="0" l="0" r="0" t="0"/>
          <a:stretch/>
        </p:blipFill>
        <p:spPr>
          <a:xfrm>
            <a:off x="0" y="0"/>
            <a:ext cx="9144001" cy="1063750"/>
          </a:xfrm>
          <a:prstGeom prst="rect">
            <a:avLst/>
          </a:prstGeom>
          <a:noFill/>
          <a:ln>
            <a:noFill/>
          </a:ln>
        </p:spPr>
      </p:pic>
      <p:sp>
        <p:nvSpPr>
          <p:cNvPr id="1864" name="Google Shape;1864;g2523351e7b7_57_108"/>
          <p:cNvSpPr txBox="1"/>
          <p:nvPr/>
        </p:nvSpPr>
        <p:spPr>
          <a:xfrm>
            <a:off x="865375" y="4778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Sociometrie</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65" name="Google Shape;1865;g2523351e7b7_57_108"/>
          <p:cNvSpPr txBox="1"/>
          <p:nvPr/>
        </p:nvSpPr>
        <p:spPr>
          <a:xfrm>
            <a:off x="865375" y="1725975"/>
            <a:ext cx="46749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Počet hráčů - </a:t>
            </a:r>
            <a:r>
              <a:rPr b="1" i="0" lang="lv-LV" sz="1500" u="none" cap="none" strike="noStrike">
                <a:solidFill>
                  <a:srgbClr val="2B3E85"/>
                </a:solidFill>
                <a:latin typeface="Raleway"/>
                <a:ea typeface="Raleway"/>
                <a:cs typeface="Raleway"/>
                <a:sym typeface="Raleway"/>
              </a:rPr>
              <a:t>od 2 do 20 </a:t>
            </a:r>
            <a:r>
              <a:rPr b="0" i="0" lang="lv-LV" sz="1500" u="none" cap="none" strike="noStrike">
                <a:solidFill>
                  <a:srgbClr val="2B3E85"/>
                </a:solidFill>
                <a:latin typeface="Raleway"/>
                <a:ea typeface="Raleway"/>
                <a:cs typeface="Raleway"/>
                <a:sym typeface="Raleway"/>
              </a:rPr>
              <a:t>podle kapacity místnosti</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Manažer hry předem vybere </a:t>
            </a:r>
            <a:r>
              <a:rPr b="1" i="0" lang="lv-LV" sz="1500" u="none" cap="none" strike="noStrike">
                <a:solidFill>
                  <a:srgbClr val="2B3E85"/>
                </a:solidFill>
                <a:latin typeface="Raleway"/>
                <a:ea typeface="Raleway"/>
                <a:cs typeface="Raleway"/>
                <a:sym typeface="Raleway"/>
              </a:rPr>
              <a:t>10-20 situací,</a:t>
            </a:r>
            <a:r>
              <a:rPr b="0" i="0" lang="lv-LV" sz="1500" u="none" cap="none" strike="noStrike">
                <a:solidFill>
                  <a:srgbClr val="2B3E85"/>
                </a:solidFill>
                <a:latin typeface="Raleway"/>
                <a:ea typeface="Raleway"/>
                <a:cs typeface="Raleway"/>
                <a:sym typeface="Raleway"/>
              </a:rPr>
              <a:t> které se mají během hry analyzovat.</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Doporučujeme tyto situace doplnit či přizpůsobit podle konkrétního pracovního prostředí a karty použít pouze jako podnět pro vymýšlení situací.</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Na podlaze vytvoříme stupnici úrovně stresu</a:t>
            </a:r>
            <a:br>
              <a:rPr b="1" i="0" lang="lv-LV" sz="1500" u="none" cap="none" strike="noStrike">
                <a:solidFill>
                  <a:srgbClr val="2B3E85"/>
                </a:solidFill>
                <a:latin typeface="Raleway"/>
                <a:ea typeface="Raleway"/>
                <a:cs typeface="Raleway"/>
                <a:sym typeface="Raleway"/>
              </a:rPr>
            </a:br>
            <a:r>
              <a:rPr b="1" i="0" lang="lv-LV" sz="1500" u="none" cap="none" strike="noStrike">
                <a:solidFill>
                  <a:srgbClr val="2B3E85"/>
                </a:solidFill>
                <a:latin typeface="Raleway"/>
                <a:ea typeface="Raleway"/>
                <a:cs typeface="Raleway"/>
                <a:sym typeface="Raleway"/>
              </a:rPr>
              <a:t> od 0 do 10 nebo od -10 do +10 </a:t>
            </a:r>
            <a:r>
              <a:rPr b="0" i="0" lang="lv-LV" sz="1500" u="none" cap="none" strike="noStrike">
                <a:solidFill>
                  <a:srgbClr val="2B3E85"/>
                </a:solidFill>
                <a:latin typeface="Raleway"/>
                <a:ea typeface="Raleway"/>
                <a:cs typeface="Raleway"/>
                <a:sym typeface="Raleway"/>
              </a:rPr>
              <a:t>podle kapacity prostor</a:t>
            </a:r>
            <a:endParaRPr b="0" i="0" sz="1500" u="none" cap="none" strike="noStrike">
              <a:solidFill>
                <a:srgbClr val="2B3E85"/>
              </a:solidFill>
              <a:latin typeface="Raleway"/>
              <a:ea typeface="Raleway"/>
              <a:cs typeface="Raleway"/>
              <a:sym typeface="Raleway"/>
            </a:endParaRPr>
          </a:p>
        </p:txBody>
      </p:sp>
      <p:sp>
        <p:nvSpPr>
          <p:cNvPr id="1866" name="Google Shape;1866;g2523351e7b7_57_108"/>
          <p:cNvSpPr txBox="1"/>
          <p:nvPr/>
        </p:nvSpPr>
        <p:spPr>
          <a:xfrm>
            <a:off x="865375" y="12272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grpSp>
        <p:nvGrpSpPr>
          <p:cNvPr id="1867" name="Google Shape;1867;g2523351e7b7_57_108"/>
          <p:cNvGrpSpPr/>
          <p:nvPr/>
        </p:nvGrpSpPr>
        <p:grpSpPr>
          <a:xfrm>
            <a:off x="-674130" y="2410756"/>
            <a:ext cx="290237" cy="321991"/>
            <a:chOff x="534570" y="3018006"/>
            <a:chExt cx="290237" cy="321991"/>
          </a:xfrm>
        </p:grpSpPr>
        <p:sp>
          <p:nvSpPr>
            <p:cNvPr id="1868" name="Google Shape;1868;g2523351e7b7_57_10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g2523351e7b7_57_10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870" name="Google Shape;1870;g2523351e7b7_57_108"/>
          <p:cNvPicPr preferRelativeResize="0"/>
          <p:nvPr/>
        </p:nvPicPr>
        <p:blipFill rotWithShape="1">
          <a:blip r:embed="rId4">
            <a:alphaModFix/>
          </a:blip>
          <a:srcRect b="0" l="0" r="25945" t="0"/>
          <a:stretch/>
        </p:blipFill>
        <p:spPr>
          <a:xfrm>
            <a:off x="6294850" y="353100"/>
            <a:ext cx="2849149" cy="1591949"/>
          </a:xfrm>
          <a:prstGeom prst="rect">
            <a:avLst/>
          </a:prstGeom>
          <a:noFill/>
          <a:ln>
            <a:noFill/>
          </a:ln>
        </p:spPr>
      </p:pic>
      <p:pic>
        <p:nvPicPr>
          <p:cNvPr id="1871" name="Google Shape;1871;g2523351e7b7_57_108"/>
          <p:cNvPicPr preferRelativeResize="0"/>
          <p:nvPr/>
        </p:nvPicPr>
        <p:blipFill rotWithShape="1">
          <a:blip r:embed="rId5">
            <a:alphaModFix/>
          </a:blip>
          <a:srcRect b="0" l="0" r="0" t="0"/>
          <a:stretch/>
        </p:blipFill>
        <p:spPr>
          <a:xfrm>
            <a:off x="6218650" y="2182750"/>
            <a:ext cx="923193" cy="2270049"/>
          </a:xfrm>
          <a:prstGeom prst="rect">
            <a:avLst/>
          </a:prstGeom>
          <a:noFill/>
          <a:ln>
            <a:noFill/>
          </a:ln>
        </p:spPr>
      </p:pic>
      <p:pic>
        <p:nvPicPr>
          <p:cNvPr id="1872" name="Google Shape;1872;g2523351e7b7_57_108"/>
          <p:cNvPicPr preferRelativeResize="0"/>
          <p:nvPr/>
        </p:nvPicPr>
        <p:blipFill rotWithShape="1">
          <a:blip r:embed="rId5">
            <a:alphaModFix/>
          </a:blip>
          <a:srcRect b="0" l="0" r="0" t="0"/>
          <a:stretch/>
        </p:blipFill>
        <p:spPr>
          <a:xfrm>
            <a:off x="7404782" y="2182750"/>
            <a:ext cx="923193" cy="2270049"/>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6" name="Shape 1876"/>
        <p:cNvGrpSpPr/>
        <p:nvPr/>
      </p:nvGrpSpPr>
      <p:grpSpPr>
        <a:xfrm>
          <a:off x="0" y="0"/>
          <a:ext cx="0" cy="0"/>
          <a:chOff x="0" y="0"/>
          <a:chExt cx="0" cy="0"/>
        </a:xfrm>
      </p:grpSpPr>
      <p:pic>
        <p:nvPicPr>
          <p:cNvPr id="1877" name="Google Shape;1877;g2523351e7b7_57_121"/>
          <p:cNvPicPr preferRelativeResize="0"/>
          <p:nvPr/>
        </p:nvPicPr>
        <p:blipFill rotWithShape="1">
          <a:blip r:embed="rId3">
            <a:alphaModFix/>
          </a:blip>
          <a:srcRect b="0" l="0" r="0" t="0"/>
          <a:stretch/>
        </p:blipFill>
        <p:spPr>
          <a:xfrm>
            <a:off x="0" y="0"/>
            <a:ext cx="9144001" cy="1063750"/>
          </a:xfrm>
          <a:prstGeom prst="rect">
            <a:avLst/>
          </a:prstGeom>
          <a:noFill/>
          <a:ln>
            <a:noFill/>
          </a:ln>
        </p:spPr>
      </p:pic>
      <p:sp>
        <p:nvSpPr>
          <p:cNvPr id="1878" name="Google Shape;1878;g2523351e7b7_57_121"/>
          <p:cNvSpPr txBox="1"/>
          <p:nvPr/>
        </p:nvSpPr>
        <p:spPr>
          <a:xfrm>
            <a:off x="865375" y="4778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Sociometrie</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79" name="Google Shape;1879;g2523351e7b7_57_121"/>
          <p:cNvSpPr txBox="1"/>
          <p:nvPr/>
        </p:nvSpPr>
        <p:spPr>
          <a:xfrm>
            <a:off x="738700" y="1725975"/>
            <a:ext cx="4801500" cy="282151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Kapitán přečte situaci a vyzve účastníky, aby zhodnotili, jak vysoká by byla jejich úroveň stresu v dané situaci, a ať ji ukáží na stupnici.</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Kapitín může povzbuzovat k tomu, aby se o provedených rozhodnutích </a:t>
            </a:r>
            <a:r>
              <a:rPr b="1" i="0" lang="lv-LV" sz="1500" u="none" cap="none" strike="noStrike">
                <a:solidFill>
                  <a:schemeClr val="dk1"/>
                </a:solidFill>
                <a:latin typeface="Raleway"/>
                <a:ea typeface="Raleway"/>
                <a:cs typeface="Raleway"/>
                <a:sym typeface="Raleway"/>
              </a:rPr>
              <a:t>více mluvilo, zejména pokud jsou rozhodnutí ve skupině velmi rozdílná.</a:t>
            </a:r>
            <a:r>
              <a:rPr b="0" i="0" lang="lv-LV" sz="1500" u="none" cap="none" strike="noStrike">
                <a:solidFill>
                  <a:schemeClr val="dk1"/>
                </a:solidFill>
                <a:latin typeface="Raleway"/>
                <a:ea typeface="Raleway"/>
                <a:cs typeface="Raleway"/>
                <a:sym typeface="Raleway"/>
              </a:rPr>
              <a:t> Jedná se o skvělý začátek pro skupinovou diskusi o profesním stresu a o tom, jak se s ním člověk vyrovnává.</a:t>
            </a:r>
            <a:endParaRPr b="0" i="0" sz="1500" u="none" cap="none" strike="noStrike">
              <a:solidFill>
                <a:srgbClr val="2B3E85"/>
              </a:solidFill>
              <a:latin typeface="Raleway"/>
              <a:ea typeface="Raleway"/>
              <a:cs typeface="Raleway"/>
              <a:sym typeface="Raleway"/>
            </a:endParaRPr>
          </a:p>
        </p:txBody>
      </p:sp>
      <p:sp>
        <p:nvSpPr>
          <p:cNvPr id="1880" name="Google Shape;1880;g2523351e7b7_57_121"/>
          <p:cNvSpPr txBox="1"/>
          <p:nvPr/>
        </p:nvSpPr>
        <p:spPr>
          <a:xfrm>
            <a:off x="865375" y="12272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grpSp>
        <p:nvGrpSpPr>
          <p:cNvPr id="1881" name="Google Shape;1881;g2523351e7b7_57_121"/>
          <p:cNvGrpSpPr/>
          <p:nvPr/>
        </p:nvGrpSpPr>
        <p:grpSpPr>
          <a:xfrm>
            <a:off x="575070" y="3156781"/>
            <a:ext cx="290237" cy="321991"/>
            <a:chOff x="534570" y="3018006"/>
            <a:chExt cx="290237" cy="321991"/>
          </a:xfrm>
        </p:grpSpPr>
        <p:sp>
          <p:nvSpPr>
            <p:cNvPr id="1882" name="Google Shape;1882;g2523351e7b7_57_1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g2523351e7b7_57_1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884" name="Google Shape;1884;g2523351e7b7_57_121"/>
          <p:cNvPicPr preferRelativeResize="0"/>
          <p:nvPr/>
        </p:nvPicPr>
        <p:blipFill rotWithShape="1">
          <a:blip r:embed="rId4">
            <a:alphaModFix/>
          </a:blip>
          <a:srcRect b="0" l="0" r="25945" t="0"/>
          <a:stretch/>
        </p:blipFill>
        <p:spPr>
          <a:xfrm>
            <a:off x="6294850" y="353100"/>
            <a:ext cx="2849149" cy="1591949"/>
          </a:xfrm>
          <a:prstGeom prst="rect">
            <a:avLst/>
          </a:prstGeom>
          <a:noFill/>
          <a:ln>
            <a:noFill/>
          </a:ln>
        </p:spPr>
      </p:pic>
      <p:pic>
        <p:nvPicPr>
          <p:cNvPr id="1885" name="Google Shape;1885;g2523351e7b7_57_121"/>
          <p:cNvPicPr preferRelativeResize="0"/>
          <p:nvPr/>
        </p:nvPicPr>
        <p:blipFill rotWithShape="1">
          <a:blip r:embed="rId5">
            <a:alphaModFix/>
          </a:blip>
          <a:srcRect b="0" l="0" r="0" t="0"/>
          <a:stretch/>
        </p:blipFill>
        <p:spPr>
          <a:xfrm>
            <a:off x="5846775" y="2224975"/>
            <a:ext cx="831751" cy="2045201"/>
          </a:xfrm>
          <a:prstGeom prst="rect">
            <a:avLst/>
          </a:prstGeom>
          <a:noFill/>
          <a:ln>
            <a:noFill/>
          </a:ln>
        </p:spPr>
      </p:pic>
      <p:pic>
        <p:nvPicPr>
          <p:cNvPr id="1886" name="Google Shape;1886;g2523351e7b7_57_121"/>
          <p:cNvPicPr preferRelativeResize="0"/>
          <p:nvPr/>
        </p:nvPicPr>
        <p:blipFill rotWithShape="1">
          <a:blip r:embed="rId5">
            <a:alphaModFix/>
          </a:blip>
          <a:srcRect b="0" l="0" r="0" t="0"/>
          <a:stretch/>
        </p:blipFill>
        <p:spPr>
          <a:xfrm>
            <a:off x="7751549" y="2224975"/>
            <a:ext cx="831751" cy="2045201"/>
          </a:xfrm>
          <a:prstGeom prst="rect">
            <a:avLst/>
          </a:prstGeom>
          <a:noFill/>
          <a:ln>
            <a:noFill/>
          </a:ln>
        </p:spPr>
      </p:pic>
      <p:sp>
        <p:nvSpPr>
          <p:cNvPr id="1887" name="Google Shape;1887;g2523351e7b7_57_121"/>
          <p:cNvSpPr txBox="1"/>
          <p:nvPr/>
        </p:nvSpPr>
        <p:spPr>
          <a:xfrm>
            <a:off x="5409200" y="4184200"/>
            <a:ext cx="3810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300" u="none" cap="none" strike="noStrike">
                <a:solidFill>
                  <a:srgbClr val="6689BA"/>
                </a:solidFill>
                <a:latin typeface="Montserrat ExtraBold"/>
                <a:ea typeface="Montserrat ExtraBold"/>
                <a:cs typeface="Montserrat ExtraBold"/>
                <a:sym typeface="Montserrat ExtraBold"/>
              </a:rPr>
              <a:t>-10   -9   -8   -7   -6   -5   -4   -3   -2  -1   </a:t>
            </a:r>
            <a:r>
              <a:rPr b="1" i="0" lang="lv-LV" sz="1800" u="none" cap="none" strike="noStrike">
                <a:solidFill>
                  <a:srgbClr val="6689BA"/>
                </a:solidFill>
                <a:latin typeface="Montserrat ExtraBold"/>
                <a:ea typeface="Montserrat ExtraBold"/>
                <a:cs typeface="Montserrat ExtraBold"/>
                <a:sym typeface="Montserrat ExtraBold"/>
              </a:rPr>
              <a:t>0</a:t>
            </a:r>
            <a:r>
              <a:rPr b="1" i="0" lang="lv-LV" sz="1300" u="none" cap="none" strike="noStrike">
                <a:solidFill>
                  <a:srgbClr val="6689BA"/>
                </a:solidFill>
                <a:latin typeface="Montserrat ExtraBold"/>
                <a:ea typeface="Montserrat ExtraBold"/>
                <a:cs typeface="Montserrat ExtraBold"/>
                <a:sym typeface="Montserrat ExtraBold"/>
              </a:rPr>
              <a:t>    1    </a:t>
            </a:r>
            <a:endParaRPr b="1" i="0" sz="1300" u="none" cap="none" strike="noStrike">
              <a:solidFill>
                <a:srgbClr val="6689BA"/>
              </a:solidFill>
              <a:latin typeface="Montserrat ExtraBold"/>
              <a:ea typeface="Montserrat ExtraBold"/>
              <a:cs typeface="Montserrat ExtraBold"/>
              <a:sym typeface="Montserrat ExtraBo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1" name="Shape 1891"/>
        <p:cNvGrpSpPr/>
        <p:nvPr/>
      </p:nvGrpSpPr>
      <p:grpSpPr>
        <a:xfrm>
          <a:off x="0" y="0"/>
          <a:ext cx="0" cy="0"/>
          <a:chOff x="0" y="0"/>
          <a:chExt cx="0" cy="0"/>
        </a:xfrm>
      </p:grpSpPr>
      <p:pic>
        <p:nvPicPr>
          <p:cNvPr id="1892" name="Google Shape;1892;g2523351e7b7_57_135"/>
          <p:cNvPicPr preferRelativeResize="0"/>
          <p:nvPr/>
        </p:nvPicPr>
        <p:blipFill rotWithShape="1">
          <a:blip r:embed="rId3">
            <a:alphaModFix/>
          </a:blip>
          <a:srcRect b="0" l="0" r="0" t="0"/>
          <a:stretch/>
        </p:blipFill>
        <p:spPr>
          <a:xfrm>
            <a:off x="0" y="0"/>
            <a:ext cx="9144001" cy="1292350"/>
          </a:xfrm>
          <a:prstGeom prst="rect">
            <a:avLst/>
          </a:prstGeom>
          <a:noFill/>
          <a:ln>
            <a:noFill/>
          </a:ln>
        </p:spPr>
      </p:pic>
      <p:sp>
        <p:nvSpPr>
          <p:cNvPr id="1893" name="Google Shape;1893;g2523351e7b7_57_135"/>
          <p:cNvSpPr txBox="1"/>
          <p:nvPr/>
        </p:nvSpPr>
        <p:spPr>
          <a:xfrm>
            <a:off x="865375" y="7064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Sociometrie</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94" name="Google Shape;1894;g2523351e7b7_57_135"/>
          <p:cNvSpPr txBox="1"/>
          <p:nvPr/>
        </p:nvSpPr>
        <p:spPr>
          <a:xfrm>
            <a:off x="738700" y="2071425"/>
            <a:ext cx="4310700" cy="2274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Hra bude zohledňovat to, </a:t>
            </a:r>
            <a:r>
              <a:rPr b="1" i="0" lang="lv-LV" sz="1500" u="none" cap="none" strike="noStrike">
                <a:solidFill>
                  <a:schemeClr val="dk1"/>
                </a:solidFill>
                <a:latin typeface="Raleway"/>
                <a:ea typeface="Raleway"/>
                <a:cs typeface="Raleway"/>
                <a:sym typeface="Raleway"/>
              </a:rPr>
              <a:t>jak každý člověk reaguje v každé situaci jinak.</a:t>
            </a:r>
            <a:r>
              <a:rPr b="0" i="0" lang="lv-LV" sz="1500" u="none" cap="none" strike="noStrike">
                <a:solidFill>
                  <a:schemeClr val="dk1"/>
                </a:solidFill>
                <a:latin typeface="Raleway"/>
                <a:ea typeface="Raleway"/>
                <a:cs typeface="Raleway"/>
                <a:sym typeface="Raleway"/>
              </a:rPr>
              <a:t> Co může být pro jednoho obrovským zdrojem stresu, může být pro jiného v pořádku.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Tyto diskuse pomáhají pochopit pohled každého hráče.</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1895" name="Google Shape;1895;g2523351e7b7_57_135"/>
          <p:cNvSpPr txBox="1"/>
          <p:nvPr/>
        </p:nvSpPr>
        <p:spPr>
          <a:xfrm>
            <a:off x="865375" y="1572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grpSp>
        <p:nvGrpSpPr>
          <p:cNvPr id="1896" name="Google Shape;1896;g2523351e7b7_57_135"/>
          <p:cNvGrpSpPr/>
          <p:nvPr/>
        </p:nvGrpSpPr>
        <p:grpSpPr>
          <a:xfrm>
            <a:off x="-674130" y="2410756"/>
            <a:ext cx="290237" cy="321991"/>
            <a:chOff x="534570" y="3018006"/>
            <a:chExt cx="290237" cy="321991"/>
          </a:xfrm>
        </p:grpSpPr>
        <p:sp>
          <p:nvSpPr>
            <p:cNvPr id="1897" name="Google Shape;1897;g2523351e7b7_57_1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g2523351e7b7_57_1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99" name="Google Shape;1899;g2523351e7b7_57_135"/>
          <p:cNvSpPr/>
          <p:nvPr/>
        </p:nvSpPr>
        <p:spPr>
          <a:xfrm>
            <a:off x="6290101" y="2497477"/>
            <a:ext cx="2517300" cy="2176200"/>
          </a:xfrm>
          <a:prstGeom prst="wedgeEllipseCallout">
            <a:avLst>
              <a:gd fmla="val -34446" name="adj1"/>
              <a:gd fmla="val 55960" name="adj2"/>
            </a:avLst>
          </a:prstGeom>
          <a:solidFill>
            <a:srgbClr val="1EAEAE">
              <a:alpha val="16862"/>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g2523351e7b7_57_135"/>
          <p:cNvSpPr/>
          <p:nvPr/>
        </p:nvSpPr>
        <p:spPr>
          <a:xfrm>
            <a:off x="5311997" y="1662150"/>
            <a:ext cx="1098900" cy="1022700"/>
          </a:xfrm>
          <a:prstGeom prst="wedgeEllipseCallout">
            <a:avLst>
              <a:gd fmla="val 37986" name="adj1"/>
              <a:gd fmla="val 54670" name="adj2"/>
            </a:avLst>
          </a:prstGeom>
          <a:solidFill>
            <a:srgbClr val="1EAEAE">
              <a:alpha val="48627"/>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g2523351e7b7_57_135"/>
          <p:cNvSpPr/>
          <p:nvPr/>
        </p:nvSpPr>
        <p:spPr>
          <a:xfrm>
            <a:off x="5273725" y="170986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g2523351e7b7_57_135"/>
          <p:cNvSpPr/>
          <p:nvPr/>
        </p:nvSpPr>
        <p:spPr>
          <a:xfrm rot="449424">
            <a:off x="6289029" y="2447122"/>
            <a:ext cx="2462412" cy="217440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03" name="Google Shape;1903;g2523351e7b7_57_135"/>
          <p:cNvPicPr preferRelativeResize="0"/>
          <p:nvPr/>
        </p:nvPicPr>
        <p:blipFill rotWithShape="1">
          <a:blip r:embed="rId4">
            <a:alphaModFix/>
          </a:blip>
          <a:srcRect b="0" l="0" r="1261" t="0"/>
          <a:stretch/>
        </p:blipFill>
        <p:spPr>
          <a:xfrm rot="-5400000">
            <a:off x="6451901" y="1917675"/>
            <a:ext cx="3062399" cy="135455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7" name="Shape 1907"/>
        <p:cNvGrpSpPr/>
        <p:nvPr/>
      </p:nvGrpSpPr>
      <p:grpSpPr>
        <a:xfrm>
          <a:off x="0" y="0"/>
          <a:ext cx="0" cy="0"/>
          <a:chOff x="0" y="0"/>
          <a:chExt cx="0" cy="0"/>
        </a:xfrm>
      </p:grpSpPr>
      <p:pic>
        <p:nvPicPr>
          <p:cNvPr id="1908" name="Google Shape;1908;g2523351e7b7_57_1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909" name="Google Shape;1909;g2523351e7b7_57_150"/>
          <p:cNvSpPr txBox="1"/>
          <p:nvPr/>
        </p:nvSpPr>
        <p:spPr>
          <a:xfrm>
            <a:off x="827250" y="1152600"/>
            <a:ext cx="72414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3</a:t>
            </a:r>
            <a:r>
              <a:rPr b="1" i="0" lang="lv-LV" sz="3900" u="none" cap="none" strike="noStrike">
                <a:solidFill>
                  <a:srgbClr val="2B3E85"/>
                </a:solidFill>
                <a:latin typeface="Raleway"/>
                <a:ea typeface="Raleway"/>
                <a:cs typeface="Raleway"/>
                <a:sym typeface="Raleway"/>
              </a:rPr>
              <a:t>. </a:t>
            </a:r>
            <a:r>
              <a:rPr b="1" i="0" lang="lv-LV" sz="2500" u="none" cap="none" strike="noStrike">
                <a:solidFill>
                  <a:srgbClr val="2B3E85"/>
                </a:solidFill>
                <a:latin typeface="Raleway"/>
                <a:ea typeface="Raleway"/>
                <a:cs typeface="Raleway"/>
                <a:sym typeface="Raleway"/>
              </a:rPr>
              <a:t>hra</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1100"/>
              <a:buFont typeface="Arial"/>
              <a:buNone/>
            </a:pPr>
            <a:r>
              <a:rPr b="1" i="0" lang="lv-LV" sz="4700" u="none" cap="none" strike="noStrike">
                <a:solidFill>
                  <a:schemeClr val="lt1"/>
                </a:solidFill>
                <a:latin typeface="Arial"/>
                <a:ea typeface="Arial"/>
                <a:cs typeface="Arial"/>
                <a:sym typeface="Arial"/>
              </a:rPr>
              <a:t>Osobní stresoměr</a:t>
            </a:r>
            <a:endParaRPr b="1" i="0" sz="4700" u="none" cap="none" strike="noStrike">
              <a:solidFill>
                <a:schemeClr val="lt1"/>
              </a:solidFill>
              <a:latin typeface="Arial"/>
              <a:ea typeface="Arial"/>
              <a:cs typeface="Arial"/>
              <a:sym typeface="Arial"/>
            </a:endParaRPr>
          </a:p>
        </p:txBody>
      </p:sp>
      <p:pic>
        <p:nvPicPr>
          <p:cNvPr id="1910" name="Google Shape;1910;g2523351e7b7_57_15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911" name="Google Shape;1911;g2523351e7b7_57_15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912" name="Google Shape;1912;g2523351e7b7_57_15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1913" name="Google Shape;1913;g2523351e7b7_57_150"/>
          <p:cNvPicPr preferRelativeResize="0"/>
          <p:nvPr/>
        </p:nvPicPr>
        <p:blipFill rotWithShape="1">
          <a:blip r:embed="rId6">
            <a:alphaModFix/>
          </a:blip>
          <a:srcRect b="0" l="27634" r="0" t="10873"/>
          <a:stretch/>
        </p:blipFill>
        <p:spPr>
          <a:xfrm rot="-5400000">
            <a:off x="1520300" y="2053824"/>
            <a:ext cx="1543775" cy="4584374"/>
          </a:xfrm>
          <a:prstGeom prst="rect">
            <a:avLst/>
          </a:prstGeom>
          <a:noFill/>
          <a:ln>
            <a:noFill/>
          </a:ln>
        </p:spPr>
      </p:pic>
      <p:pic>
        <p:nvPicPr>
          <p:cNvPr id="1914" name="Google Shape;1914;g2523351e7b7_57_150"/>
          <p:cNvPicPr preferRelativeResize="0"/>
          <p:nvPr/>
        </p:nvPicPr>
        <p:blipFill rotWithShape="1">
          <a:blip r:embed="rId7">
            <a:alphaModFix/>
          </a:blip>
          <a:srcRect b="2075" l="0" r="22963" t="0"/>
          <a:stretch/>
        </p:blipFill>
        <p:spPr>
          <a:xfrm>
            <a:off x="6369925" y="2602375"/>
            <a:ext cx="2774077" cy="2541126"/>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8" name="Shape 1918"/>
        <p:cNvGrpSpPr/>
        <p:nvPr/>
      </p:nvGrpSpPr>
      <p:grpSpPr>
        <a:xfrm>
          <a:off x="0" y="0"/>
          <a:ext cx="0" cy="0"/>
          <a:chOff x="0" y="0"/>
          <a:chExt cx="0" cy="0"/>
        </a:xfrm>
      </p:grpSpPr>
      <p:sp>
        <p:nvSpPr>
          <p:cNvPr id="1919" name="Google Shape;1919;g2523351e7b7_57_160"/>
          <p:cNvSpPr txBox="1"/>
          <p:nvPr/>
        </p:nvSpPr>
        <p:spPr>
          <a:xfrm>
            <a:off x="107425" y="4243725"/>
            <a:ext cx="8957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800" u="none" cap="none" strike="noStrike">
                <a:solidFill>
                  <a:srgbClr val="2B3E85"/>
                </a:solidFill>
                <a:latin typeface="Montserrat ExtraBold"/>
                <a:ea typeface="Montserrat ExtraBold"/>
                <a:cs typeface="Montserrat ExtraBold"/>
                <a:sym typeface="Montserrat ExtraBold"/>
              </a:rPr>
              <a:t>-10   -9   -8   -7   -6   -5   -4   -3   -2  -1   </a:t>
            </a:r>
            <a:r>
              <a:rPr b="1" i="0" lang="lv-LV" sz="2300" u="none" cap="none" strike="noStrike">
                <a:solidFill>
                  <a:srgbClr val="2B3E85"/>
                </a:solidFill>
                <a:latin typeface="Montserrat ExtraBold"/>
                <a:ea typeface="Montserrat ExtraBold"/>
                <a:cs typeface="Montserrat ExtraBold"/>
                <a:sym typeface="Montserrat ExtraBold"/>
              </a:rPr>
              <a:t>0</a:t>
            </a:r>
            <a:r>
              <a:rPr b="1" i="0" lang="lv-LV" sz="1800" u="none" cap="none" strike="noStrike">
                <a:solidFill>
                  <a:srgbClr val="2B3E85"/>
                </a:solidFill>
                <a:latin typeface="Montserrat ExtraBold"/>
                <a:ea typeface="Montserrat ExtraBold"/>
                <a:cs typeface="Montserrat ExtraBold"/>
                <a:sym typeface="Montserrat ExtraBold"/>
              </a:rPr>
              <a:t>    1    2    3    4    5    6    7    8    9   10</a:t>
            </a:r>
            <a:endParaRPr b="1" i="0" sz="1500" u="none" cap="none" strike="noStrike">
              <a:solidFill>
                <a:srgbClr val="2B3E85"/>
              </a:solidFill>
              <a:latin typeface="Montserrat ExtraBold"/>
              <a:ea typeface="Montserrat ExtraBold"/>
              <a:cs typeface="Montserrat ExtraBold"/>
              <a:sym typeface="Montserrat ExtraBold"/>
            </a:endParaRPr>
          </a:p>
        </p:txBody>
      </p:sp>
      <p:pic>
        <p:nvPicPr>
          <p:cNvPr id="1920" name="Google Shape;1920;g2523351e7b7_57_160"/>
          <p:cNvPicPr preferRelativeResize="0"/>
          <p:nvPr/>
        </p:nvPicPr>
        <p:blipFill rotWithShape="1">
          <a:blip r:embed="rId3">
            <a:alphaModFix/>
          </a:blip>
          <a:srcRect b="0" l="0" r="0" t="0"/>
          <a:stretch/>
        </p:blipFill>
        <p:spPr>
          <a:xfrm>
            <a:off x="1572199" y="1836975"/>
            <a:ext cx="899650" cy="2273550"/>
          </a:xfrm>
          <a:prstGeom prst="rect">
            <a:avLst/>
          </a:prstGeom>
          <a:noFill/>
          <a:ln>
            <a:noFill/>
          </a:ln>
        </p:spPr>
      </p:pic>
      <p:pic>
        <p:nvPicPr>
          <p:cNvPr id="1921" name="Google Shape;1921;g2523351e7b7_57_160"/>
          <p:cNvPicPr preferRelativeResize="0"/>
          <p:nvPr/>
        </p:nvPicPr>
        <p:blipFill rotWithShape="1">
          <a:blip r:embed="rId4">
            <a:alphaModFix/>
          </a:blip>
          <a:srcRect b="0" l="1540" r="1540" t="0"/>
          <a:stretch/>
        </p:blipFill>
        <p:spPr>
          <a:xfrm>
            <a:off x="3858225" y="1057251"/>
            <a:ext cx="1516800" cy="22734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5" name="Shape 1925"/>
        <p:cNvGrpSpPr/>
        <p:nvPr/>
      </p:nvGrpSpPr>
      <p:grpSpPr>
        <a:xfrm>
          <a:off x="0" y="0"/>
          <a:ext cx="0" cy="0"/>
          <a:chOff x="0" y="0"/>
          <a:chExt cx="0" cy="0"/>
        </a:xfrm>
      </p:grpSpPr>
      <p:pic>
        <p:nvPicPr>
          <p:cNvPr id="1926" name="Google Shape;1926;g2523351e7b7_57_166"/>
          <p:cNvPicPr preferRelativeResize="0"/>
          <p:nvPr/>
        </p:nvPicPr>
        <p:blipFill rotWithShape="1">
          <a:blip r:embed="rId3">
            <a:alphaModFix/>
          </a:blip>
          <a:srcRect b="0" l="0" r="0" t="0"/>
          <a:stretch/>
        </p:blipFill>
        <p:spPr>
          <a:xfrm>
            <a:off x="0" y="0"/>
            <a:ext cx="9144001" cy="1292350"/>
          </a:xfrm>
          <a:prstGeom prst="rect">
            <a:avLst/>
          </a:prstGeom>
          <a:noFill/>
          <a:ln>
            <a:noFill/>
          </a:ln>
        </p:spPr>
      </p:pic>
      <p:sp>
        <p:nvSpPr>
          <p:cNvPr id="1927" name="Google Shape;1927;g2523351e7b7_57_166"/>
          <p:cNvSpPr txBox="1"/>
          <p:nvPr/>
        </p:nvSpPr>
        <p:spPr>
          <a:xfrm>
            <a:off x="865375" y="7064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Sociometrie</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28" name="Google Shape;1928;g2523351e7b7_57_166"/>
          <p:cNvSpPr txBox="1"/>
          <p:nvPr/>
        </p:nvSpPr>
        <p:spPr>
          <a:xfrm>
            <a:off x="865375" y="1954575"/>
            <a:ext cx="3817500" cy="241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Počet hráčů - </a:t>
            </a:r>
            <a:r>
              <a:rPr b="1" i="0" lang="lv-LV" sz="1500" u="none" cap="none" strike="noStrike">
                <a:solidFill>
                  <a:srgbClr val="2B3E85"/>
                </a:solidFill>
                <a:latin typeface="Raleway"/>
                <a:ea typeface="Raleway"/>
                <a:cs typeface="Raleway"/>
                <a:sym typeface="Raleway"/>
              </a:rPr>
              <a:t>1 nebo 2</a:t>
            </a:r>
            <a:endParaRPr b="1"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500" u="none" cap="none" strike="noStrike">
                <a:solidFill>
                  <a:srgbClr val="2B3E85"/>
                </a:solidFill>
                <a:latin typeface="Raleway"/>
                <a:ea typeface="Raleway"/>
                <a:cs typeface="Raleway"/>
                <a:sym typeface="Raleway"/>
              </a:rPr>
              <a:t>Hráč si vybírá situace a umístí je na stupnici stresu.</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500" u="none" cap="none" strike="noStrike">
                <a:solidFill>
                  <a:srgbClr val="2B3E85"/>
                </a:solidFill>
                <a:latin typeface="Raleway"/>
                <a:ea typeface="Raleway"/>
                <a:cs typeface="Raleway"/>
                <a:sym typeface="Raleway"/>
              </a:rPr>
              <a:t>Jakmile je situace umístěna na stupnici, může hráč použít karty řešení a vybrat si kartu, která by ji mohla posunout na nižší úroveň stresu.</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500" u="none" cap="none" strike="noStrike">
              <a:solidFill>
                <a:srgbClr val="2B3E85"/>
              </a:solidFill>
              <a:latin typeface="Raleway"/>
              <a:ea typeface="Raleway"/>
              <a:cs typeface="Raleway"/>
              <a:sym typeface="Raleway"/>
            </a:endParaRPr>
          </a:p>
        </p:txBody>
      </p:sp>
      <p:sp>
        <p:nvSpPr>
          <p:cNvPr id="1929" name="Google Shape;1929;g2523351e7b7_57_166"/>
          <p:cNvSpPr txBox="1"/>
          <p:nvPr/>
        </p:nvSpPr>
        <p:spPr>
          <a:xfrm>
            <a:off x="865375" y="1455850"/>
            <a:ext cx="4073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 a hraní</a:t>
            </a:r>
            <a:endParaRPr b="1" i="0" sz="2600" u="none" cap="none" strike="noStrike">
              <a:solidFill>
                <a:srgbClr val="6689BA"/>
              </a:solidFill>
              <a:latin typeface="Arial"/>
              <a:ea typeface="Arial"/>
              <a:cs typeface="Arial"/>
              <a:sym typeface="Arial"/>
            </a:endParaRPr>
          </a:p>
        </p:txBody>
      </p:sp>
      <p:grpSp>
        <p:nvGrpSpPr>
          <p:cNvPr id="1930" name="Google Shape;1930;g2523351e7b7_57_166"/>
          <p:cNvGrpSpPr/>
          <p:nvPr/>
        </p:nvGrpSpPr>
        <p:grpSpPr>
          <a:xfrm>
            <a:off x="-674130" y="2410756"/>
            <a:ext cx="290237" cy="321991"/>
            <a:chOff x="534570" y="3018006"/>
            <a:chExt cx="290237" cy="321991"/>
          </a:xfrm>
        </p:grpSpPr>
        <p:sp>
          <p:nvSpPr>
            <p:cNvPr id="1931" name="Google Shape;1931;g2523351e7b7_57_16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g2523351e7b7_57_16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33" name="Google Shape;1933;g2523351e7b7_57_166"/>
          <p:cNvPicPr preferRelativeResize="0"/>
          <p:nvPr/>
        </p:nvPicPr>
        <p:blipFill rotWithShape="1">
          <a:blip r:embed="rId4">
            <a:alphaModFix/>
          </a:blip>
          <a:srcRect b="0" l="0" r="25945" t="0"/>
          <a:stretch/>
        </p:blipFill>
        <p:spPr>
          <a:xfrm>
            <a:off x="6294850" y="353100"/>
            <a:ext cx="2849149" cy="1591949"/>
          </a:xfrm>
          <a:prstGeom prst="rect">
            <a:avLst/>
          </a:prstGeom>
          <a:noFill/>
          <a:ln>
            <a:noFill/>
          </a:ln>
        </p:spPr>
      </p:pic>
      <p:sp>
        <p:nvSpPr>
          <p:cNvPr id="1934" name="Google Shape;1934;g2523351e7b7_57_166"/>
          <p:cNvSpPr txBox="1"/>
          <p:nvPr/>
        </p:nvSpPr>
        <p:spPr>
          <a:xfrm>
            <a:off x="4759650" y="4184200"/>
            <a:ext cx="4460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300" u="none" cap="none" strike="noStrike">
                <a:solidFill>
                  <a:srgbClr val="6689BA"/>
                </a:solidFill>
                <a:latin typeface="Montserrat ExtraBold"/>
                <a:ea typeface="Montserrat ExtraBold"/>
                <a:cs typeface="Montserrat ExtraBold"/>
                <a:sym typeface="Montserrat ExtraBold"/>
              </a:rPr>
              <a:t>-10    -9    -8    -7    -6    -5    -4    -3    -2   -1    </a:t>
            </a:r>
            <a:r>
              <a:rPr b="1" i="0" lang="lv-LV" sz="1800" u="none" cap="none" strike="noStrike">
                <a:solidFill>
                  <a:srgbClr val="6689BA"/>
                </a:solidFill>
                <a:latin typeface="Montserrat ExtraBold"/>
                <a:ea typeface="Montserrat ExtraBold"/>
                <a:cs typeface="Montserrat ExtraBold"/>
                <a:sym typeface="Montserrat ExtraBold"/>
              </a:rPr>
              <a:t>0</a:t>
            </a:r>
            <a:r>
              <a:rPr b="1" i="0" lang="lv-LV" sz="1300" u="none" cap="none" strike="noStrike">
                <a:solidFill>
                  <a:srgbClr val="6689BA"/>
                </a:solidFill>
                <a:latin typeface="Montserrat ExtraBold"/>
                <a:ea typeface="Montserrat ExtraBold"/>
                <a:cs typeface="Montserrat ExtraBold"/>
                <a:sym typeface="Montserrat ExtraBold"/>
              </a:rPr>
              <a:t>     1    </a:t>
            </a:r>
            <a:endParaRPr b="1" i="0" sz="1300" u="none" cap="none" strike="noStrike">
              <a:solidFill>
                <a:srgbClr val="6689BA"/>
              </a:solidFill>
              <a:latin typeface="Montserrat ExtraBold"/>
              <a:ea typeface="Montserrat ExtraBold"/>
              <a:cs typeface="Montserrat ExtraBold"/>
              <a:sym typeface="Montserrat ExtraBold"/>
            </a:endParaRPr>
          </a:p>
        </p:txBody>
      </p:sp>
      <p:pic>
        <p:nvPicPr>
          <p:cNvPr id="1935" name="Google Shape;1935;g2523351e7b7_57_166"/>
          <p:cNvPicPr preferRelativeResize="0"/>
          <p:nvPr/>
        </p:nvPicPr>
        <p:blipFill rotWithShape="1">
          <a:blip r:embed="rId5">
            <a:alphaModFix/>
          </a:blip>
          <a:srcRect b="0" l="69" r="77" t="0"/>
          <a:stretch/>
        </p:blipFill>
        <p:spPr>
          <a:xfrm>
            <a:off x="7549746" y="1670231"/>
            <a:ext cx="834300" cy="12507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936" name="Google Shape;1936;g2523351e7b7_57_166"/>
          <p:cNvPicPr preferRelativeResize="0"/>
          <p:nvPr/>
        </p:nvPicPr>
        <p:blipFill rotWithShape="1">
          <a:blip r:embed="rId6">
            <a:alphaModFix/>
          </a:blip>
          <a:srcRect b="0" l="69" r="58" t="0"/>
          <a:stretch/>
        </p:blipFill>
        <p:spPr>
          <a:xfrm>
            <a:off x="7503289" y="1613322"/>
            <a:ext cx="834300" cy="12507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937" name="Google Shape;1937;g2523351e7b7_57_166"/>
          <p:cNvPicPr preferRelativeResize="0"/>
          <p:nvPr/>
        </p:nvPicPr>
        <p:blipFill rotWithShape="1">
          <a:blip r:embed="rId7">
            <a:alphaModFix/>
          </a:blip>
          <a:srcRect b="0" l="69" r="58" t="0"/>
          <a:stretch/>
        </p:blipFill>
        <p:spPr>
          <a:xfrm rot="737515">
            <a:off x="7549734" y="1670280"/>
            <a:ext cx="834224" cy="1250833"/>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938" name="Google Shape;1938;g2523351e7b7_57_166"/>
          <p:cNvPicPr preferRelativeResize="0"/>
          <p:nvPr/>
        </p:nvPicPr>
        <p:blipFill rotWithShape="1">
          <a:blip r:embed="rId8">
            <a:alphaModFix/>
          </a:blip>
          <a:srcRect b="10" l="0" r="0" t="0"/>
          <a:stretch/>
        </p:blipFill>
        <p:spPr>
          <a:xfrm>
            <a:off x="7359472" y="1828002"/>
            <a:ext cx="834300" cy="12507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939" name="Google Shape;1939;g2523351e7b7_57_166"/>
          <p:cNvPicPr preferRelativeResize="0"/>
          <p:nvPr/>
        </p:nvPicPr>
        <p:blipFill rotWithShape="1">
          <a:blip r:embed="rId9">
            <a:alphaModFix/>
          </a:blip>
          <a:srcRect b="0" l="1540" r="1540" t="0"/>
          <a:stretch/>
        </p:blipFill>
        <p:spPr>
          <a:xfrm>
            <a:off x="5846700" y="2514079"/>
            <a:ext cx="1081500" cy="1620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40" name="Google Shape;1940;g2523351e7b7_57_166"/>
          <p:cNvPicPr preferRelativeResize="0"/>
          <p:nvPr/>
        </p:nvPicPr>
        <p:blipFill rotWithShape="1">
          <a:blip r:embed="rId10">
            <a:alphaModFix/>
          </a:blip>
          <a:srcRect b="0" l="1559" r="1559" t="0"/>
          <a:stretch/>
        </p:blipFill>
        <p:spPr>
          <a:xfrm>
            <a:off x="7359475" y="1828000"/>
            <a:ext cx="884100" cy="13254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4" name="Shape 1944"/>
        <p:cNvGrpSpPr/>
        <p:nvPr/>
      </p:nvGrpSpPr>
      <p:grpSpPr>
        <a:xfrm>
          <a:off x="0" y="0"/>
          <a:ext cx="0" cy="0"/>
          <a:chOff x="0" y="0"/>
          <a:chExt cx="0" cy="0"/>
        </a:xfrm>
      </p:grpSpPr>
      <p:pic>
        <p:nvPicPr>
          <p:cNvPr id="1945" name="Google Shape;1945;g2523351e7b7_57_183"/>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946" name="Google Shape;1946;g2523351e7b7_57_183"/>
          <p:cNvSpPr txBox="1"/>
          <p:nvPr/>
        </p:nvSpPr>
        <p:spPr>
          <a:xfrm>
            <a:off x="8272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4</a:t>
            </a:r>
            <a:r>
              <a:rPr b="1" i="0" lang="lv-LV" sz="3900" u="none" cap="none" strike="noStrike">
                <a:solidFill>
                  <a:srgbClr val="2B3E85"/>
                </a:solidFill>
                <a:latin typeface="Raleway"/>
                <a:ea typeface="Raleway"/>
                <a:cs typeface="Raleway"/>
                <a:sym typeface="Raleway"/>
              </a:rPr>
              <a:t>. </a:t>
            </a:r>
            <a:r>
              <a:rPr b="1" i="0" lang="lv-LV" sz="2500" u="none" cap="none" strike="noStrike">
                <a:solidFill>
                  <a:srgbClr val="2B3E85"/>
                </a:solidFill>
                <a:latin typeface="Raleway"/>
                <a:ea typeface="Raleway"/>
                <a:cs typeface="Raleway"/>
                <a:sym typeface="Raleway"/>
              </a:rPr>
              <a:t>hra</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Vyřešte situaci</a:t>
            </a:r>
            <a:endParaRPr b="1" i="0" sz="4700" u="none" cap="none" strike="noStrike">
              <a:solidFill>
                <a:schemeClr val="lt1"/>
              </a:solidFill>
              <a:latin typeface="Arial"/>
              <a:ea typeface="Arial"/>
              <a:cs typeface="Arial"/>
              <a:sym typeface="Arial"/>
            </a:endParaRPr>
          </a:p>
        </p:txBody>
      </p:sp>
      <p:pic>
        <p:nvPicPr>
          <p:cNvPr id="1947" name="Google Shape;1947;g2523351e7b7_57_183"/>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948" name="Google Shape;1948;g2523351e7b7_57_183"/>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949" name="Google Shape;1949;g2523351e7b7_57_183"/>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1950" name="Google Shape;1950;g2523351e7b7_57_183"/>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1951" name="Google Shape;1951;g2523351e7b7_57_183"/>
          <p:cNvPicPr preferRelativeResize="0"/>
          <p:nvPr/>
        </p:nvPicPr>
        <p:blipFill rotWithShape="1">
          <a:blip r:embed="rId7">
            <a:alphaModFix/>
          </a:blip>
          <a:srcRect b="2075" l="0" r="22963" t="0"/>
          <a:stretch/>
        </p:blipFill>
        <p:spPr>
          <a:xfrm>
            <a:off x="6711450" y="2915221"/>
            <a:ext cx="2432548" cy="2228280"/>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g2523351e7b7_0_92"/>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28" name="Google Shape;228;g2523351e7b7_0_92"/>
          <p:cNvSpPr txBox="1"/>
          <p:nvPr/>
        </p:nvSpPr>
        <p:spPr>
          <a:xfrm>
            <a:off x="827250" y="1753775"/>
            <a:ext cx="7241400" cy="17619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2.</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Nastudování pravidel</a:t>
            </a:r>
            <a:endParaRPr b="1" i="0" sz="4200" u="none" cap="none" strike="noStrike">
              <a:solidFill>
                <a:srgbClr val="FFFFFF"/>
              </a:solidFill>
              <a:latin typeface="Raleway"/>
              <a:ea typeface="Raleway"/>
              <a:cs typeface="Raleway"/>
              <a:sym typeface="Raleway"/>
            </a:endParaRPr>
          </a:p>
        </p:txBody>
      </p:sp>
      <p:pic>
        <p:nvPicPr>
          <p:cNvPr id="229" name="Google Shape;229;g2523351e7b7_0_92"/>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30" name="Google Shape;230;g2523351e7b7_0_92"/>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31" name="Google Shape;231;g2523351e7b7_0_92"/>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232" name="Google Shape;232;g2523351e7b7_0_92"/>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233" name="Google Shape;233;g2523351e7b7_0_92"/>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5" name="Shape 1955"/>
        <p:cNvGrpSpPr/>
        <p:nvPr/>
      </p:nvGrpSpPr>
      <p:grpSpPr>
        <a:xfrm>
          <a:off x="0" y="0"/>
          <a:ext cx="0" cy="0"/>
          <a:chOff x="0" y="0"/>
          <a:chExt cx="0" cy="0"/>
        </a:xfrm>
      </p:grpSpPr>
      <p:pic>
        <p:nvPicPr>
          <p:cNvPr id="1956" name="Google Shape;1956;g2523351e7b7_57_193"/>
          <p:cNvPicPr preferRelativeResize="0"/>
          <p:nvPr/>
        </p:nvPicPr>
        <p:blipFill rotWithShape="1">
          <a:blip r:embed="rId3">
            <a:alphaModFix/>
          </a:blip>
          <a:srcRect b="0" l="69" r="58" t="0"/>
          <a:stretch/>
        </p:blipFill>
        <p:spPr>
          <a:xfrm>
            <a:off x="3836131" y="772557"/>
            <a:ext cx="2021400" cy="30312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957" name="Google Shape;1957;g2523351e7b7_57_193"/>
          <p:cNvPicPr preferRelativeResize="0"/>
          <p:nvPr/>
        </p:nvPicPr>
        <p:blipFill rotWithShape="1">
          <a:blip r:embed="rId3">
            <a:alphaModFix/>
          </a:blip>
          <a:srcRect b="0" l="69" r="58" t="0"/>
          <a:stretch/>
        </p:blipFill>
        <p:spPr>
          <a:xfrm>
            <a:off x="3528809" y="620536"/>
            <a:ext cx="2021400" cy="30312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958" name="Google Shape;1958;g2523351e7b7_57_193"/>
          <p:cNvPicPr preferRelativeResize="0"/>
          <p:nvPr/>
        </p:nvPicPr>
        <p:blipFill rotWithShape="1">
          <a:blip r:embed="rId4">
            <a:alphaModFix/>
          </a:blip>
          <a:srcRect b="0" l="1540" r="1540" t="0"/>
          <a:stretch/>
        </p:blipFill>
        <p:spPr>
          <a:xfrm>
            <a:off x="3930325" y="1127253"/>
            <a:ext cx="1927200" cy="2889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59" name="Google Shape;1959;g2523351e7b7_57_193"/>
          <p:cNvPicPr preferRelativeResize="0"/>
          <p:nvPr/>
        </p:nvPicPr>
        <p:blipFill rotWithShape="1">
          <a:blip r:embed="rId5">
            <a:alphaModFix/>
          </a:blip>
          <a:srcRect b="0" l="1559" r="1559" t="0"/>
          <a:stretch/>
        </p:blipFill>
        <p:spPr>
          <a:xfrm rot="-658447">
            <a:off x="6578955" y="1657816"/>
            <a:ext cx="1927345" cy="288960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60" name="Google Shape;1960;g2523351e7b7_57_193"/>
          <p:cNvPicPr preferRelativeResize="0"/>
          <p:nvPr/>
        </p:nvPicPr>
        <p:blipFill rotWithShape="1">
          <a:blip r:embed="rId6">
            <a:alphaModFix/>
          </a:blip>
          <a:srcRect b="0" l="1559" r="1559" t="0"/>
          <a:stretch/>
        </p:blipFill>
        <p:spPr>
          <a:xfrm>
            <a:off x="602346" y="1673586"/>
            <a:ext cx="2021400" cy="30309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4" name="Shape 1964"/>
        <p:cNvGrpSpPr/>
        <p:nvPr/>
      </p:nvGrpSpPr>
      <p:grpSpPr>
        <a:xfrm>
          <a:off x="0" y="0"/>
          <a:ext cx="0" cy="0"/>
          <a:chOff x="0" y="0"/>
          <a:chExt cx="0" cy="0"/>
        </a:xfrm>
      </p:grpSpPr>
      <p:pic>
        <p:nvPicPr>
          <p:cNvPr id="1965" name="Google Shape;1965;g2523351e7b7_57_201"/>
          <p:cNvPicPr preferRelativeResize="0"/>
          <p:nvPr/>
        </p:nvPicPr>
        <p:blipFill rotWithShape="1">
          <a:blip r:embed="rId3">
            <a:alphaModFix/>
          </a:blip>
          <a:srcRect b="0" l="69" r="58" t="0"/>
          <a:stretch/>
        </p:blipFill>
        <p:spPr>
          <a:xfrm rot="415793">
            <a:off x="6635326" y="2219777"/>
            <a:ext cx="1496835" cy="2244508"/>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966" name="Google Shape;1966;g2523351e7b7_57_201"/>
          <p:cNvPicPr preferRelativeResize="0"/>
          <p:nvPr/>
        </p:nvPicPr>
        <p:blipFill rotWithShape="1">
          <a:blip r:embed="rId4">
            <a:alphaModFix/>
          </a:blip>
          <a:srcRect b="0" l="0" r="0" t="0"/>
          <a:stretch/>
        </p:blipFill>
        <p:spPr>
          <a:xfrm>
            <a:off x="0" y="0"/>
            <a:ext cx="9144001" cy="1344825"/>
          </a:xfrm>
          <a:prstGeom prst="rect">
            <a:avLst/>
          </a:prstGeom>
          <a:noFill/>
          <a:ln>
            <a:noFill/>
          </a:ln>
        </p:spPr>
      </p:pic>
      <p:sp>
        <p:nvSpPr>
          <p:cNvPr id="1967" name="Google Shape;1967;g2523351e7b7_57_201"/>
          <p:cNvSpPr txBox="1"/>
          <p:nvPr/>
        </p:nvSpPr>
        <p:spPr>
          <a:xfrm>
            <a:off x="865500" y="376671"/>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Vyřešte situaci</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68" name="Google Shape;1968;g2523351e7b7_57_201"/>
          <p:cNvSpPr txBox="1"/>
          <p:nvPr/>
        </p:nvSpPr>
        <p:spPr>
          <a:xfrm>
            <a:off x="865375" y="2151188"/>
            <a:ext cx="3254700" cy="204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Počet hráčů - </a:t>
            </a:r>
            <a:r>
              <a:rPr b="1" i="0" lang="lv-LV" sz="1600" u="none" cap="none" strike="noStrike">
                <a:solidFill>
                  <a:srgbClr val="2B3E85"/>
                </a:solidFill>
                <a:latin typeface="Raleway"/>
                <a:ea typeface="Raleway"/>
                <a:cs typeface="Raleway"/>
                <a:sym typeface="Raleway"/>
              </a:rPr>
              <a:t>2-6</a:t>
            </a:r>
            <a:endParaRPr b="1"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Vedoucí hry vybírá situace, o kterých se bude diskutovat.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Každý hráč obdrží 3 karty od každé skupiny řešení</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p:txBody>
      </p:sp>
      <p:sp>
        <p:nvSpPr>
          <p:cNvPr id="1969" name="Google Shape;1969;g2523351e7b7_57_201"/>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grpSp>
        <p:nvGrpSpPr>
          <p:cNvPr id="1970" name="Google Shape;1970;g2523351e7b7_57_201"/>
          <p:cNvGrpSpPr/>
          <p:nvPr/>
        </p:nvGrpSpPr>
        <p:grpSpPr>
          <a:xfrm>
            <a:off x="-674130" y="2410756"/>
            <a:ext cx="290237" cy="321991"/>
            <a:chOff x="534570" y="3018006"/>
            <a:chExt cx="290237" cy="321991"/>
          </a:xfrm>
        </p:grpSpPr>
        <p:sp>
          <p:nvSpPr>
            <p:cNvPr id="1971" name="Google Shape;1971;g2523351e7b7_57_20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g2523351e7b7_57_20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73" name="Google Shape;1973;g2523351e7b7_57_201"/>
          <p:cNvPicPr preferRelativeResize="0"/>
          <p:nvPr/>
        </p:nvPicPr>
        <p:blipFill rotWithShape="1">
          <a:blip r:embed="rId5">
            <a:alphaModFix/>
          </a:blip>
          <a:srcRect b="0" l="0" r="25945" t="0"/>
          <a:stretch/>
        </p:blipFill>
        <p:spPr>
          <a:xfrm>
            <a:off x="6294850" y="353100"/>
            <a:ext cx="2849149" cy="1591949"/>
          </a:xfrm>
          <a:prstGeom prst="rect">
            <a:avLst/>
          </a:prstGeom>
          <a:noFill/>
          <a:ln>
            <a:noFill/>
          </a:ln>
        </p:spPr>
      </p:pic>
      <p:pic>
        <p:nvPicPr>
          <p:cNvPr id="1974" name="Google Shape;1974;g2523351e7b7_57_201"/>
          <p:cNvPicPr preferRelativeResize="0"/>
          <p:nvPr/>
        </p:nvPicPr>
        <p:blipFill rotWithShape="1">
          <a:blip r:embed="rId6">
            <a:alphaModFix/>
          </a:blip>
          <a:srcRect b="0" l="69" r="77" t="0"/>
          <a:stretch/>
        </p:blipFill>
        <p:spPr>
          <a:xfrm>
            <a:off x="5836125" y="1936788"/>
            <a:ext cx="1497000" cy="22443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975" name="Google Shape;1975;g2523351e7b7_57_201"/>
          <p:cNvPicPr preferRelativeResize="0"/>
          <p:nvPr/>
        </p:nvPicPr>
        <p:blipFill rotWithShape="1">
          <a:blip r:embed="rId7">
            <a:alphaModFix/>
          </a:blip>
          <a:srcRect b="0" l="69" r="58" t="0"/>
          <a:stretch/>
        </p:blipFill>
        <p:spPr>
          <a:xfrm>
            <a:off x="5203149" y="1820926"/>
            <a:ext cx="1497000" cy="22443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976" name="Google Shape;1976;g2523351e7b7_57_201"/>
          <p:cNvPicPr preferRelativeResize="0"/>
          <p:nvPr/>
        </p:nvPicPr>
        <p:blipFill rotWithShape="1">
          <a:blip r:embed="rId3">
            <a:alphaModFix/>
          </a:blip>
          <a:srcRect b="0" l="69" r="58" t="0"/>
          <a:stretch/>
        </p:blipFill>
        <p:spPr>
          <a:xfrm rot="737379">
            <a:off x="6055878" y="2294053"/>
            <a:ext cx="1496801" cy="2244404"/>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977" name="Google Shape;1977;g2523351e7b7_57_201"/>
          <p:cNvPicPr preferRelativeResize="0"/>
          <p:nvPr/>
        </p:nvPicPr>
        <p:blipFill rotWithShape="1">
          <a:blip r:embed="rId8">
            <a:alphaModFix/>
          </a:blip>
          <a:srcRect b="10" l="0" r="0" t="0"/>
          <a:stretch/>
        </p:blipFill>
        <p:spPr>
          <a:xfrm>
            <a:off x="5494705" y="2219885"/>
            <a:ext cx="1497000" cy="22443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978" name="Google Shape;1978;g2523351e7b7_57_201"/>
          <p:cNvPicPr preferRelativeResize="0"/>
          <p:nvPr/>
        </p:nvPicPr>
        <p:blipFill rotWithShape="1">
          <a:blip r:embed="rId9">
            <a:alphaModFix/>
          </a:blip>
          <a:srcRect b="0" l="1559" r="1559" t="0"/>
          <a:stretch/>
        </p:blipFill>
        <p:spPr>
          <a:xfrm>
            <a:off x="5280199" y="2410750"/>
            <a:ext cx="1497000" cy="22446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2" name="Shape 1982"/>
        <p:cNvGrpSpPr/>
        <p:nvPr/>
      </p:nvGrpSpPr>
      <p:grpSpPr>
        <a:xfrm>
          <a:off x="0" y="0"/>
          <a:ext cx="0" cy="0"/>
          <a:chOff x="0" y="0"/>
          <a:chExt cx="0" cy="0"/>
        </a:xfrm>
      </p:grpSpPr>
      <p:pic>
        <p:nvPicPr>
          <p:cNvPr id="1983" name="Google Shape;1983;g2523351e7b7_57_218"/>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1984" name="Google Shape;1984;g2523351e7b7_57_218"/>
          <p:cNvSpPr txBox="1"/>
          <p:nvPr/>
        </p:nvSpPr>
        <p:spPr>
          <a:xfrm>
            <a:off x="865500" y="435774"/>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chemeClr val="dk1"/>
              </a:buClr>
              <a:buSzPts val="2400"/>
              <a:buFont typeface="Arial"/>
              <a:buNone/>
            </a:pPr>
            <a:r>
              <a:rPr b="1" i="0" lang="lv-LV" sz="2400" u="none" cap="none" strike="noStrike">
                <a:solidFill>
                  <a:schemeClr val="lt1"/>
                </a:solidFill>
                <a:latin typeface="Raleway"/>
                <a:ea typeface="Raleway"/>
                <a:cs typeface="Raleway"/>
                <a:sym typeface="Raleway"/>
              </a:rPr>
              <a:t>Vyřešte situaci</a:t>
            </a:r>
            <a:endParaRPr b="1" i="0" sz="2400" u="none" cap="none" strike="noStrike">
              <a:solidFill>
                <a:schemeClr val="lt1"/>
              </a:solidFill>
              <a:latin typeface="Raleway"/>
              <a:ea typeface="Raleway"/>
              <a:cs typeface="Raleway"/>
              <a:sym typeface="Raleway"/>
            </a:endParaRPr>
          </a:p>
          <a:p>
            <a:pPr indent="0" lvl="0" marL="0" marR="0" rtl="0" algn="l">
              <a:lnSpc>
                <a:spcPct val="90000"/>
              </a:lnSpc>
              <a:spcBef>
                <a:spcPts val="2000"/>
              </a:spcBef>
              <a:spcAft>
                <a:spcPts val="0"/>
              </a:spcAft>
              <a:buClr>
                <a:schemeClr val="dk1"/>
              </a:buClr>
              <a:buSzPts val="24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90000"/>
              </a:lnSpc>
              <a:spcBef>
                <a:spcPts val="2000"/>
              </a:spcBef>
              <a:spcAft>
                <a:spcPts val="0"/>
              </a:spcAft>
              <a:buClr>
                <a:schemeClr val="dk1"/>
              </a:buClr>
              <a:buSzPts val="24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5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985" name="Google Shape;1985;g2523351e7b7_57_218"/>
          <p:cNvSpPr txBox="1"/>
          <p:nvPr/>
        </p:nvSpPr>
        <p:spPr>
          <a:xfrm>
            <a:off x="865375" y="2151200"/>
            <a:ext cx="4354800" cy="229290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Kapitán </a:t>
            </a:r>
            <a:r>
              <a:rPr b="1" i="0" lang="lv-LV" sz="1600" u="none" cap="none" strike="noStrike">
                <a:solidFill>
                  <a:srgbClr val="2B3E85"/>
                </a:solidFill>
                <a:latin typeface="Raleway"/>
                <a:ea typeface="Raleway"/>
                <a:cs typeface="Raleway"/>
                <a:sym typeface="Raleway"/>
              </a:rPr>
              <a:t>přečte situaci</a:t>
            </a:r>
            <a:r>
              <a:rPr b="0" i="0" lang="lv-LV" sz="1600" u="none" cap="none" strike="noStrike">
                <a:solidFill>
                  <a:srgbClr val="2B3E85"/>
                </a:solidFill>
                <a:latin typeface="Raleway"/>
                <a:ea typeface="Raleway"/>
                <a:cs typeface="Raleway"/>
                <a:sym typeface="Raleway"/>
              </a:rPr>
              <a:t>, podrobněji ji vysvětlí a v případě potřeby ji upraví nebo doplní podle situace v organizaci</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Každý hráč postupně vyloží jednu kartu řešení a vysvětlí, jak se tato karta může pomoci zlepšit situaci.</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p:txBody>
      </p:sp>
      <p:sp>
        <p:nvSpPr>
          <p:cNvPr id="1986" name="Google Shape;1986;g2523351e7b7_57_218"/>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grpSp>
        <p:nvGrpSpPr>
          <p:cNvPr id="1987" name="Google Shape;1987;g2523351e7b7_57_218"/>
          <p:cNvGrpSpPr/>
          <p:nvPr/>
        </p:nvGrpSpPr>
        <p:grpSpPr>
          <a:xfrm>
            <a:off x="-674130" y="2410756"/>
            <a:ext cx="290237" cy="321991"/>
            <a:chOff x="534570" y="3018006"/>
            <a:chExt cx="290237" cy="321991"/>
          </a:xfrm>
        </p:grpSpPr>
        <p:sp>
          <p:nvSpPr>
            <p:cNvPr id="1988" name="Google Shape;1988;g2523351e7b7_57_21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g2523351e7b7_57_21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90" name="Google Shape;1990;g2523351e7b7_57_218"/>
          <p:cNvPicPr preferRelativeResize="0"/>
          <p:nvPr/>
        </p:nvPicPr>
        <p:blipFill rotWithShape="1">
          <a:blip r:embed="rId4">
            <a:alphaModFix/>
          </a:blip>
          <a:srcRect b="0" l="0" r="25945" t="0"/>
          <a:stretch/>
        </p:blipFill>
        <p:spPr>
          <a:xfrm>
            <a:off x="6294850" y="353100"/>
            <a:ext cx="2849149" cy="1591949"/>
          </a:xfrm>
          <a:prstGeom prst="rect">
            <a:avLst/>
          </a:prstGeom>
          <a:noFill/>
          <a:ln>
            <a:noFill/>
          </a:ln>
        </p:spPr>
      </p:pic>
      <p:pic>
        <p:nvPicPr>
          <p:cNvPr id="1991" name="Google Shape;1991;g2523351e7b7_57_218"/>
          <p:cNvPicPr preferRelativeResize="0"/>
          <p:nvPr/>
        </p:nvPicPr>
        <p:blipFill rotWithShape="1">
          <a:blip r:embed="rId5">
            <a:alphaModFix/>
          </a:blip>
          <a:srcRect b="0" l="1540" r="1540" t="0"/>
          <a:stretch/>
        </p:blipFill>
        <p:spPr>
          <a:xfrm rot="535678">
            <a:off x="5625788" y="2343189"/>
            <a:ext cx="1480740" cy="221928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92" name="Google Shape;1992;g2523351e7b7_57_218"/>
          <p:cNvPicPr preferRelativeResize="0"/>
          <p:nvPr/>
        </p:nvPicPr>
        <p:blipFill rotWithShape="1">
          <a:blip r:embed="rId6">
            <a:alphaModFix/>
          </a:blip>
          <a:srcRect b="0" l="1559" r="1559" t="0"/>
          <a:stretch/>
        </p:blipFill>
        <p:spPr>
          <a:xfrm>
            <a:off x="6897499" y="2237476"/>
            <a:ext cx="1461600" cy="2191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6" name="Shape 1996"/>
        <p:cNvGrpSpPr/>
        <p:nvPr/>
      </p:nvGrpSpPr>
      <p:grpSpPr>
        <a:xfrm>
          <a:off x="0" y="0"/>
          <a:ext cx="0" cy="0"/>
          <a:chOff x="0" y="0"/>
          <a:chExt cx="0" cy="0"/>
        </a:xfrm>
      </p:grpSpPr>
      <p:pic>
        <p:nvPicPr>
          <p:cNvPr id="1997" name="Google Shape;1997;g2523351e7b7_57_231"/>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1998" name="Google Shape;1998;g2523351e7b7_57_231"/>
          <p:cNvSpPr txBox="1"/>
          <p:nvPr/>
        </p:nvSpPr>
        <p:spPr>
          <a:xfrm>
            <a:off x="865375" y="4097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chemeClr val="dk1"/>
              </a:buClr>
              <a:buSzPts val="2400"/>
              <a:buFont typeface="Arial"/>
              <a:buNone/>
            </a:pPr>
            <a:r>
              <a:rPr b="1" i="0" lang="lv-LV" sz="2400" u="none" cap="none" strike="noStrike">
                <a:solidFill>
                  <a:schemeClr val="lt1"/>
                </a:solidFill>
                <a:latin typeface="Raleway"/>
                <a:ea typeface="Raleway"/>
                <a:cs typeface="Raleway"/>
                <a:sym typeface="Raleway"/>
              </a:rPr>
              <a:t>Vyřešte situaci</a:t>
            </a:r>
            <a:endParaRPr b="1" i="0" sz="2400" u="none" cap="none" strike="noStrike">
              <a:solidFill>
                <a:schemeClr val="lt1"/>
              </a:solidFill>
              <a:latin typeface="Raleway"/>
              <a:ea typeface="Raleway"/>
              <a:cs typeface="Raleway"/>
              <a:sym typeface="Raleway"/>
            </a:endParaRPr>
          </a:p>
          <a:p>
            <a:pPr indent="0" lvl="0" marL="0" marR="0" rtl="0" algn="l">
              <a:lnSpc>
                <a:spcPct val="90000"/>
              </a:lnSpc>
              <a:spcBef>
                <a:spcPts val="2000"/>
              </a:spcBef>
              <a:spcAft>
                <a:spcPts val="0"/>
              </a:spcAft>
              <a:buClr>
                <a:schemeClr val="dk1"/>
              </a:buClr>
              <a:buSzPts val="24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90000"/>
              </a:lnSpc>
              <a:spcBef>
                <a:spcPts val="2000"/>
              </a:spcBef>
              <a:spcAft>
                <a:spcPts val="0"/>
              </a:spcAft>
              <a:buClr>
                <a:schemeClr val="dk1"/>
              </a:buClr>
              <a:buSzPts val="24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5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999" name="Google Shape;1999;g2523351e7b7_57_231"/>
          <p:cNvSpPr txBox="1"/>
          <p:nvPr/>
        </p:nvSpPr>
        <p:spPr>
          <a:xfrm>
            <a:off x="865375" y="2151200"/>
            <a:ext cx="4060500" cy="191844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Další hráč položí svou kartu řešení a vybere si, kam v sekvenci řešení od předchozího hráče by měla být jeho karta řešení položena, přečte celou posloupnost řešení. </a:t>
            </a:r>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Postup se opakuje s dalším hráčem.</a:t>
            </a:r>
            <a:endParaRPr b="0" i="0" sz="1600" u="none" cap="none" strike="noStrike">
              <a:solidFill>
                <a:srgbClr val="2B3E85"/>
              </a:solidFill>
              <a:latin typeface="Raleway"/>
              <a:ea typeface="Raleway"/>
              <a:cs typeface="Raleway"/>
              <a:sym typeface="Raleway"/>
            </a:endParaRPr>
          </a:p>
        </p:txBody>
      </p:sp>
      <p:sp>
        <p:nvSpPr>
          <p:cNvPr id="2000" name="Google Shape;2000;g2523351e7b7_57_231"/>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grpSp>
        <p:nvGrpSpPr>
          <p:cNvPr id="2001" name="Google Shape;2001;g2523351e7b7_57_231"/>
          <p:cNvGrpSpPr/>
          <p:nvPr/>
        </p:nvGrpSpPr>
        <p:grpSpPr>
          <a:xfrm>
            <a:off x="-674130" y="2410756"/>
            <a:ext cx="290237" cy="321991"/>
            <a:chOff x="534570" y="3018006"/>
            <a:chExt cx="290237" cy="321991"/>
          </a:xfrm>
        </p:grpSpPr>
        <p:sp>
          <p:nvSpPr>
            <p:cNvPr id="2002" name="Google Shape;2002;g2523351e7b7_57_23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g2523351e7b7_57_23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04" name="Google Shape;2004;g2523351e7b7_57_231"/>
          <p:cNvPicPr preferRelativeResize="0"/>
          <p:nvPr/>
        </p:nvPicPr>
        <p:blipFill rotWithShape="1">
          <a:blip r:embed="rId4">
            <a:alphaModFix/>
          </a:blip>
          <a:srcRect b="0" l="0" r="25945" t="0"/>
          <a:stretch/>
        </p:blipFill>
        <p:spPr>
          <a:xfrm>
            <a:off x="6294850" y="353100"/>
            <a:ext cx="2849149" cy="1591949"/>
          </a:xfrm>
          <a:prstGeom prst="rect">
            <a:avLst/>
          </a:prstGeom>
          <a:noFill/>
          <a:ln>
            <a:noFill/>
          </a:ln>
        </p:spPr>
      </p:pic>
      <p:pic>
        <p:nvPicPr>
          <p:cNvPr id="2005" name="Google Shape;2005;g2523351e7b7_57_231"/>
          <p:cNvPicPr preferRelativeResize="0"/>
          <p:nvPr/>
        </p:nvPicPr>
        <p:blipFill rotWithShape="1">
          <a:blip r:embed="rId5">
            <a:alphaModFix/>
          </a:blip>
          <a:srcRect b="0" l="1540" r="1540" t="0"/>
          <a:stretch/>
        </p:blipFill>
        <p:spPr>
          <a:xfrm>
            <a:off x="6562550" y="222244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06" name="Google Shape;2006;g2523351e7b7_57_231"/>
          <p:cNvPicPr preferRelativeResize="0"/>
          <p:nvPr/>
        </p:nvPicPr>
        <p:blipFill rotWithShape="1">
          <a:blip r:embed="rId6">
            <a:alphaModFix/>
          </a:blip>
          <a:srcRect b="0" l="1559" r="1559" t="0"/>
          <a:stretch/>
        </p:blipFill>
        <p:spPr>
          <a:xfrm rot="864196">
            <a:off x="7418568" y="2858690"/>
            <a:ext cx="1249472" cy="187362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07" name="Google Shape;2007;g2523351e7b7_57_231"/>
          <p:cNvPicPr preferRelativeResize="0"/>
          <p:nvPr/>
        </p:nvPicPr>
        <p:blipFill rotWithShape="1">
          <a:blip r:embed="rId7">
            <a:alphaModFix/>
          </a:blip>
          <a:srcRect b="0" l="1559" r="1559" t="0"/>
          <a:stretch/>
        </p:blipFill>
        <p:spPr>
          <a:xfrm rot="-763903">
            <a:off x="5625118" y="2858691"/>
            <a:ext cx="1249625" cy="187364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1" name="Shape 2011"/>
        <p:cNvGrpSpPr/>
        <p:nvPr/>
      </p:nvGrpSpPr>
      <p:grpSpPr>
        <a:xfrm>
          <a:off x="0" y="0"/>
          <a:ext cx="0" cy="0"/>
          <a:chOff x="0" y="0"/>
          <a:chExt cx="0" cy="0"/>
        </a:xfrm>
      </p:grpSpPr>
      <p:pic>
        <p:nvPicPr>
          <p:cNvPr id="2012" name="Google Shape;2012;g2523351e7b7_57_245"/>
          <p:cNvPicPr preferRelativeResize="0"/>
          <p:nvPr/>
        </p:nvPicPr>
        <p:blipFill rotWithShape="1">
          <a:blip r:embed="rId3">
            <a:alphaModFix/>
          </a:blip>
          <a:srcRect b="0" l="0" r="0" t="0"/>
          <a:stretch/>
        </p:blipFill>
        <p:spPr>
          <a:xfrm>
            <a:off x="0" y="0"/>
            <a:ext cx="9144001" cy="1081350"/>
          </a:xfrm>
          <a:prstGeom prst="rect">
            <a:avLst/>
          </a:prstGeom>
          <a:noFill/>
          <a:ln>
            <a:noFill/>
          </a:ln>
        </p:spPr>
      </p:pic>
      <p:sp>
        <p:nvSpPr>
          <p:cNvPr id="2013" name="Google Shape;2013;g2523351e7b7_57_245"/>
          <p:cNvSpPr txBox="1"/>
          <p:nvPr/>
        </p:nvSpPr>
        <p:spPr>
          <a:xfrm>
            <a:off x="844039" y="208426"/>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chemeClr val="dk1"/>
              </a:buClr>
              <a:buSzPts val="2400"/>
              <a:buFont typeface="Arial"/>
              <a:buNone/>
            </a:pPr>
            <a:r>
              <a:rPr b="1" i="0" lang="lv-LV" sz="2400" u="none" cap="none" strike="noStrike">
                <a:solidFill>
                  <a:schemeClr val="lt1"/>
                </a:solidFill>
                <a:latin typeface="Raleway"/>
                <a:ea typeface="Raleway"/>
                <a:cs typeface="Raleway"/>
                <a:sym typeface="Raleway"/>
              </a:rPr>
              <a:t>Vyřešte situaci</a:t>
            </a:r>
            <a:endParaRPr b="1" i="0" sz="2400" u="none" cap="none" strike="noStrike">
              <a:solidFill>
                <a:schemeClr val="lt1"/>
              </a:solidFill>
              <a:latin typeface="Raleway"/>
              <a:ea typeface="Raleway"/>
              <a:cs typeface="Raleway"/>
              <a:sym typeface="Raleway"/>
            </a:endParaRPr>
          </a:p>
          <a:p>
            <a:pPr indent="0" lvl="0" marL="0" marR="0" rtl="0" algn="l">
              <a:lnSpc>
                <a:spcPct val="90000"/>
              </a:lnSpc>
              <a:spcBef>
                <a:spcPts val="2000"/>
              </a:spcBef>
              <a:spcAft>
                <a:spcPts val="0"/>
              </a:spcAft>
              <a:buClr>
                <a:schemeClr val="dk1"/>
              </a:buClr>
              <a:buSzPts val="24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90000"/>
              </a:lnSpc>
              <a:spcBef>
                <a:spcPts val="2000"/>
              </a:spcBef>
              <a:spcAft>
                <a:spcPts val="0"/>
              </a:spcAft>
              <a:buClr>
                <a:schemeClr val="dk1"/>
              </a:buClr>
              <a:buSzPts val="24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5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2014" name="Google Shape;2014;g2523351e7b7_57_245"/>
          <p:cNvSpPr txBox="1"/>
          <p:nvPr/>
        </p:nvSpPr>
        <p:spPr>
          <a:xfrm>
            <a:off x="865375" y="1811525"/>
            <a:ext cx="3804600" cy="265710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chemeClr val="dk1"/>
              </a:buClr>
              <a:buSzPts val="1100"/>
              <a:buFont typeface="Arial"/>
              <a:buNone/>
            </a:pPr>
            <a:r>
              <a:rPr b="1" i="0" lang="lv-LV" sz="1600" u="none" cap="none" strike="noStrike">
                <a:solidFill>
                  <a:srgbClr val="2B3E85"/>
                </a:solidFill>
                <a:latin typeface="Raleway"/>
                <a:ea typeface="Raleway"/>
                <a:cs typeface="Raleway"/>
                <a:sym typeface="Raleway"/>
              </a:rPr>
              <a:t>Účastníci hry rozmisťují řešení tak dlouho, dokud se skupina neshodne, že konkrétní situace byla vyřešena. </a:t>
            </a:r>
            <a:r>
              <a:rPr b="0" i="0" lang="lv-LV" sz="1600" u="none" cap="none" strike="noStrike">
                <a:solidFill>
                  <a:srgbClr val="2B3E85"/>
                </a:solidFill>
                <a:latin typeface="Raleway"/>
                <a:ea typeface="Raleway"/>
                <a:cs typeface="Raleway"/>
                <a:sym typeface="Raleway"/>
              </a:rPr>
              <a:t>Pokud je řetězec řešení velmi dlouhý, lze jej rozdělit do skupin.</a:t>
            </a:r>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Hra nemá vítěze, účelem hry je podnítit diskusi a ukázat různá možná řešení, skupiny řešení a jejich kombinace </a:t>
            </a:r>
            <a:endParaRPr/>
          </a:p>
        </p:txBody>
      </p:sp>
      <p:sp>
        <p:nvSpPr>
          <p:cNvPr id="2015" name="Google Shape;2015;g2523351e7b7_57_245"/>
          <p:cNvSpPr txBox="1"/>
          <p:nvPr/>
        </p:nvSpPr>
        <p:spPr>
          <a:xfrm>
            <a:off x="865375" y="1312788"/>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Ukončení hry</a:t>
            </a:r>
            <a:endParaRPr b="1" i="0" sz="2600" u="none" cap="none" strike="noStrike">
              <a:solidFill>
                <a:srgbClr val="6689BA"/>
              </a:solidFill>
              <a:latin typeface="Arial"/>
              <a:ea typeface="Arial"/>
              <a:cs typeface="Arial"/>
              <a:sym typeface="Arial"/>
            </a:endParaRPr>
          </a:p>
        </p:txBody>
      </p:sp>
      <p:grpSp>
        <p:nvGrpSpPr>
          <p:cNvPr id="2016" name="Google Shape;2016;g2523351e7b7_57_245"/>
          <p:cNvGrpSpPr/>
          <p:nvPr/>
        </p:nvGrpSpPr>
        <p:grpSpPr>
          <a:xfrm>
            <a:off x="575070" y="3413981"/>
            <a:ext cx="290237" cy="321991"/>
            <a:chOff x="534570" y="3018006"/>
            <a:chExt cx="290237" cy="321991"/>
          </a:xfrm>
        </p:grpSpPr>
        <p:sp>
          <p:nvSpPr>
            <p:cNvPr id="2017" name="Google Shape;2017;g2523351e7b7_57_24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g2523351e7b7_57_24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9" name="Google Shape;2019;g2523351e7b7_57_245"/>
          <p:cNvSpPr/>
          <p:nvPr/>
        </p:nvSpPr>
        <p:spPr>
          <a:xfrm>
            <a:off x="5951169" y="2359102"/>
            <a:ext cx="2302800" cy="1990200"/>
          </a:xfrm>
          <a:prstGeom prst="wedgeEllipseCallout">
            <a:avLst>
              <a:gd fmla="val -34446" name="adj1"/>
              <a:gd fmla="val 55960" name="adj2"/>
            </a:avLst>
          </a:prstGeom>
          <a:solidFill>
            <a:srgbClr val="6689BA">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g2523351e7b7_57_245"/>
          <p:cNvSpPr/>
          <p:nvPr/>
        </p:nvSpPr>
        <p:spPr>
          <a:xfrm>
            <a:off x="5555687" y="1631464"/>
            <a:ext cx="1277400" cy="1196400"/>
          </a:xfrm>
          <a:prstGeom prst="wedgeEllipseCallout">
            <a:avLst>
              <a:gd fmla="val 37986" name="adj1"/>
              <a:gd fmla="val 54670" name="adj2"/>
            </a:avLst>
          </a:prstGeom>
          <a:solidFill>
            <a:srgbClr val="6689BA">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g2523351e7b7_57_245"/>
          <p:cNvSpPr/>
          <p:nvPr/>
        </p:nvSpPr>
        <p:spPr>
          <a:xfrm>
            <a:off x="5511200" y="1687279"/>
            <a:ext cx="1277400" cy="1196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g2523351e7b7_57_245"/>
          <p:cNvSpPr/>
          <p:nvPr/>
        </p:nvSpPr>
        <p:spPr>
          <a:xfrm rot="449596">
            <a:off x="5950247" y="2313107"/>
            <a:ext cx="2252133" cy="1988907"/>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23" name="Google Shape;2023;g2523351e7b7_57_245"/>
          <p:cNvPicPr preferRelativeResize="0"/>
          <p:nvPr/>
        </p:nvPicPr>
        <p:blipFill rotWithShape="1">
          <a:blip r:embed="rId4">
            <a:alphaModFix/>
          </a:blip>
          <a:srcRect b="0" l="0" r="31082" t="0"/>
          <a:stretch/>
        </p:blipFill>
        <p:spPr>
          <a:xfrm rot="10800000">
            <a:off x="7016480" y="3388057"/>
            <a:ext cx="2127520" cy="1348194"/>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7" name="Shape 2027"/>
        <p:cNvGrpSpPr/>
        <p:nvPr/>
      </p:nvGrpSpPr>
      <p:grpSpPr>
        <a:xfrm>
          <a:off x="0" y="0"/>
          <a:ext cx="0" cy="0"/>
          <a:chOff x="0" y="0"/>
          <a:chExt cx="0" cy="0"/>
        </a:xfrm>
      </p:grpSpPr>
      <p:pic>
        <p:nvPicPr>
          <p:cNvPr id="2028" name="Google Shape;2028;g2523351e7b7_57_26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029" name="Google Shape;2029;g2523351e7b7_57_260"/>
          <p:cNvSpPr txBox="1"/>
          <p:nvPr/>
        </p:nvSpPr>
        <p:spPr>
          <a:xfrm>
            <a:off x="8272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5</a:t>
            </a:r>
            <a:r>
              <a:rPr b="1" i="0" lang="lv-LV" sz="3900" u="none" cap="none" strike="noStrike">
                <a:solidFill>
                  <a:srgbClr val="2B3E85"/>
                </a:solidFill>
                <a:latin typeface="Raleway"/>
                <a:ea typeface="Raleway"/>
                <a:cs typeface="Raleway"/>
                <a:sym typeface="Raleway"/>
              </a:rPr>
              <a:t>. </a:t>
            </a:r>
            <a:r>
              <a:rPr b="1" i="0" lang="lv-LV" sz="2500" u="none" cap="none" strike="noStrike">
                <a:solidFill>
                  <a:srgbClr val="2B3E85"/>
                </a:solidFill>
                <a:latin typeface="Raleway"/>
                <a:ea typeface="Raleway"/>
                <a:cs typeface="Raleway"/>
                <a:sym typeface="Raleway"/>
              </a:rPr>
              <a:t>hra</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Čtyři cesty k míru</a:t>
            </a:r>
            <a:endParaRPr b="1" i="0" sz="4700" u="none" cap="none" strike="noStrike">
              <a:solidFill>
                <a:schemeClr val="lt1"/>
              </a:solidFill>
              <a:latin typeface="Arial"/>
              <a:ea typeface="Arial"/>
              <a:cs typeface="Arial"/>
              <a:sym typeface="Arial"/>
            </a:endParaRPr>
          </a:p>
        </p:txBody>
      </p:sp>
      <p:pic>
        <p:nvPicPr>
          <p:cNvPr id="2030" name="Google Shape;2030;g2523351e7b7_57_26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031" name="Google Shape;2031;g2523351e7b7_57_26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032" name="Google Shape;2032;g2523351e7b7_57_26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2033" name="Google Shape;2033;g2523351e7b7_57_260"/>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2034" name="Google Shape;2034;g2523351e7b7_57_260"/>
          <p:cNvPicPr preferRelativeResize="0"/>
          <p:nvPr/>
        </p:nvPicPr>
        <p:blipFill rotWithShape="1">
          <a:blip r:embed="rId7">
            <a:alphaModFix/>
          </a:blip>
          <a:srcRect b="2075" l="0" r="22963" t="0"/>
          <a:stretch/>
        </p:blipFill>
        <p:spPr>
          <a:xfrm>
            <a:off x="6711450" y="2915221"/>
            <a:ext cx="2432548" cy="2228280"/>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8" name="Shape 2038"/>
        <p:cNvGrpSpPr/>
        <p:nvPr/>
      </p:nvGrpSpPr>
      <p:grpSpPr>
        <a:xfrm>
          <a:off x="0" y="0"/>
          <a:ext cx="0" cy="0"/>
          <a:chOff x="0" y="0"/>
          <a:chExt cx="0" cy="0"/>
        </a:xfrm>
      </p:grpSpPr>
      <p:pic>
        <p:nvPicPr>
          <p:cNvPr id="2039" name="Google Shape;2039;g2523351e7b7_57_270"/>
          <p:cNvPicPr preferRelativeResize="0"/>
          <p:nvPr/>
        </p:nvPicPr>
        <p:blipFill rotWithShape="1">
          <a:blip r:embed="rId3">
            <a:alphaModFix/>
          </a:blip>
          <a:srcRect b="0" l="1540" r="1540" t="0"/>
          <a:stretch/>
        </p:blipFill>
        <p:spPr>
          <a:xfrm>
            <a:off x="332025" y="1429504"/>
            <a:ext cx="1524000" cy="228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0" name="Google Shape;2040;g2523351e7b7_57_270"/>
          <p:cNvPicPr preferRelativeResize="0"/>
          <p:nvPr/>
        </p:nvPicPr>
        <p:blipFill rotWithShape="1">
          <a:blip r:embed="rId4">
            <a:alphaModFix/>
          </a:blip>
          <a:srcRect b="0" l="1559" r="1559" t="0"/>
          <a:stretch/>
        </p:blipFill>
        <p:spPr>
          <a:xfrm>
            <a:off x="2290601" y="238916"/>
            <a:ext cx="1524000" cy="2285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1" name="Google Shape;2041;g2523351e7b7_57_270"/>
          <p:cNvPicPr preferRelativeResize="0"/>
          <p:nvPr/>
        </p:nvPicPr>
        <p:blipFill rotWithShape="1">
          <a:blip r:embed="rId4">
            <a:alphaModFix/>
          </a:blip>
          <a:srcRect b="0" l="1559" r="1559" t="0"/>
          <a:stretch/>
        </p:blipFill>
        <p:spPr>
          <a:xfrm>
            <a:off x="2290601" y="2670016"/>
            <a:ext cx="1524000" cy="2285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2" name="Google Shape;2042;g2523351e7b7_57_270"/>
          <p:cNvPicPr preferRelativeResize="0"/>
          <p:nvPr/>
        </p:nvPicPr>
        <p:blipFill rotWithShape="1">
          <a:blip r:embed="rId5">
            <a:alphaModFix/>
          </a:blip>
          <a:srcRect b="0" l="1559" r="1559" t="0"/>
          <a:stretch/>
        </p:blipFill>
        <p:spPr>
          <a:xfrm>
            <a:off x="3938349" y="286639"/>
            <a:ext cx="1524000" cy="2285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3" name="Google Shape;2043;g2523351e7b7_57_270"/>
          <p:cNvPicPr preferRelativeResize="0"/>
          <p:nvPr/>
        </p:nvPicPr>
        <p:blipFill rotWithShape="1">
          <a:blip r:embed="rId5">
            <a:alphaModFix/>
          </a:blip>
          <a:srcRect b="0" l="1559" r="1559" t="0"/>
          <a:stretch/>
        </p:blipFill>
        <p:spPr>
          <a:xfrm>
            <a:off x="3938349" y="2670014"/>
            <a:ext cx="1524000" cy="2285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4" name="Google Shape;2044;g2523351e7b7_57_270"/>
          <p:cNvPicPr preferRelativeResize="0"/>
          <p:nvPr/>
        </p:nvPicPr>
        <p:blipFill rotWithShape="1">
          <a:blip r:embed="rId6">
            <a:alphaModFix/>
          </a:blip>
          <a:srcRect b="0" l="1559" r="1559" t="0"/>
          <a:stretch/>
        </p:blipFill>
        <p:spPr>
          <a:xfrm>
            <a:off x="5586098" y="286642"/>
            <a:ext cx="1524000" cy="2285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5" name="Google Shape;2045;g2523351e7b7_57_270"/>
          <p:cNvPicPr preferRelativeResize="0"/>
          <p:nvPr/>
        </p:nvPicPr>
        <p:blipFill rotWithShape="1">
          <a:blip r:embed="rId6">
            <a:alphaModFix/>
          </a:blip>
          <a:srcRect b="0" l="1559" r="1559" t="0"/>
          <a:stretch/>
        </p:blipFill>
        <p:spPr>
          <a:xfrm>
            <a:off x="5623598" y="2670017"/>
            <a:ext cx="1524000" cy="2285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6" name="Google Shape;2046;g2523351e7b7_57_270"/>
          <p:cNvPicPr preferRelativeResize="0"/>
          <p:nvPr/>
        </p:nvPicPr>
        <p:blipFill rotWithShape="1">
          <a:blip r:embed="rId7">
            <a:alphaModFix/>
          </a:blip>
          <a:srcRect b="0" l="1559" r="1559" t="0"/>
          <a:stretch/>
        </p:blipFill>
        <p:spPr>
          <a:xfrm>
            <a:off x="7346475" y="286836"/>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7" name="Google Shape;2047;g2523351e7b7_57_270"/>
          <p:cNvPicPr preferRelativeResize="0"/>
          <p:nvPr/>
        </p:nvPicPr>
        <p:blipFill rotWithShape="1">
          <a:blip r:embed="rId7">
            <a:alphaModFix/>
          </a:blip>
          <a:srcRect b="0" l="1559" r="1559" t="0"/>
          <a:stretch/>
        </p:blipFill>
        <p:spPr>
          <a:xfrm>
            <a:off x="7346475" y="2670186"/>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1" name="Shape 2051"/>
        <p:cNvGrpSpPr/>
        <p:nvPr/>
      </p:nvGrpSpPr>
      <p:grpSpPr>
        <a:xfrm>
          <a:off x="0" y="0"/>
          <a:ext cx="0" cy="0"/>
          <a:chOff x="0" y="0"/>
          <a:chExt cx="0" cy="0"/>
        </a:xfrm>
      </p:grpSpPr>
      <p:pic>
        <p:nvPicPr>
          <p:cNvPr id="2052" name="Google Shape;2052;g2523351e7b7_57_282"/>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2053" name="Google Shape;2053;g2523351e7b7_57_282"/>
          <p:cNvSpPr txBox="1"/>
          <p:nvPr/>
        </p:nvSpPr>
        <p:spPr>
          <a:xfrm>
            <a:off x="865500" y="437909"/>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Čtyři cesty k míru</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54" name="Google Shape;2054;g2523351e7b7_57_282"/>
          <p:cNvSpPr txBox="1"/>
          <p:nvPr/>
        </p:nvSpPr>
        <p:spPr>
          <a:xfrm>
            <a:off x="865375" y="2151200"/>
            <a:ext cx="3971100" cy="242114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Počet hráčů - </a:t>
            </a:r>
            <a:r>
              <a:rPr b="1" i="0" lang="lv-LV" sz="1600" u="none" cap="none" strike="noStrike">
                <a:solidFill>
                  <a:srgbClr val="2B3E85"/>
                </a:solidFill>
                <a:latin typeface="Raleway"/>
                <a:ea typeface="Raleway"/>
                <a:cs typeface="Raleway"/>
                <a:sym typeface="Raleway"/>
              </a:rPr>
              <a:t>1-6 skupin (max. 6 účastníků v každé skupině).</a:t>
            </a:r>
            <a:endParaRPr b="1"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Kapitán vybere 1-3 situace, které se budou v rámci hry probírat.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1" i="0" lang="lv-LV" sz="1600" u="none" cap="none" strike="noStrike">
                <a:solidFill>
                  <a:srgbClr val="2B3E85"/>
                </a:solidFill>
                <a:latin typeface="Raleway"/>
                <a:ea typeface="Raleway"/>
                <a:cs typeface="Raleway"/>
                <a:sym typeface="Raleway"/>
              </a:rPr>
              <a:t>Doporučuje se přizpůsobit situace tak, </a:t>
            </a:r>
            <a:r>
              <a:rPr b="0" i="0" lang="lv-LV" sz="1600" u="none" cap="none" strike="noStrike">
                <a:solidFill>
                  <a:srgbClr val="2B3E85"/>
                </a:solidFill>
                <a:latin typeface="Raleway"/>
                <a:ea typeface="Raleway"/>
                <a:cs typeface="Raleway"/>
                <a:sym typeface="Raleway"/>
              </a:rPr>
              <a:t>aby byly vhodné pro danou organizaci.</a:t>
            </a:r>
            <a:endParaRPr b="0" i="0" sz="1600" u="none" cap="none" strike="noStrike">
              <a:solidFill>
                <a:srgbClr val="2B3E85"/>
              </a:solidFill>
              <a:latin typeface="Raleway"/>
              <a:ea typeface="Raleway"/>
              <a:cs typeface="Raleway"/>
              <a:sym typeface="Raleway"/>
            </a:endParaRPr>
          </a:p>
        </p:txBody>
      </p:sp>
      <p:sp>
        <p:nvSpPr>
          <p:cNvPr id="2055" name="Google Shape;2055;g2523351e7b7_57_282"/>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Preparing</a:t>
            </a:r>
            <a:endParaRPr b="1" i="0" sz="2600" u="none" cap="none" strike="noStrike">
              <a:solidFill>
                <a:srgbClr val="6689BA"/>
              </a:solidFill>
              <a:latin typeface="Arial"/>
              <a:ea typeface="Arial"/>
              <a:cs typeface="Arial"/>
              <a:sym typeface="Arial"/>
            </a:endParaRPr>
          </a:p>
        </p:txBody>
      </p:sp>
      <p:grpSp>
        <p:nvGrpSpPr>
          <p:cNvPr id="2056" name="Google Shape;2056;g2523351e7b7_57_282"/>
          <p:cNvGrpSpPr/>
          <p:nvPr/>
        </p:nvGrpSpPr>
        <p:grpSpPr>
          <a:xfrm>
            <a:off x="575070" y="3779831"/>
            <a:ext cx="290237" cy="321991"/>
            <a:chOff x="534570" y="3018006"/>
            <a:chExt cx="290237" cy="321991"/>
          </a:xfrm>
        </p:grpSpPr>
        <p:sp>
          <p:nvSpPr>
            <p:cNvPr id="2057" name="Google Shape;2057;g2523351e7b7_57_28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g2523351e7b7_57_28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59" name="Google Shape;2059;g2523351e7b7_57_282"/>
          <p:cNvPicPr preferRelativeResize="0"/>
          <p:nvPr/>
        </p:nvPicPr>
        <p:blipFill rotWithShape="1">
          <a:blip r:embed="rId4">
            <a:alphaModFix/>
          </a:blip>
          <a:srcRect b="0" l="0" r="25945" t="0"/>
          <a:stretch/>
        </p:blipFill>
        <p:spPr>
          <a:xfrm>
            <a:off x="6294850" y="353100"/>
            <a:ext cx="2849149" cy="1591949"/>
          </a:xfrm>
          <a:prstGeom prst="rect">
            <a:avLst/>
          </a:prstGeom>
          <a:noFill/>
          <a:ln>
            <a:noFill/>
          </a:ln>
        </p:spPr>
      </p:pic>
      <p:pic>
        <p:nvPicPr>
          <p:cNvPr id="2060" name="Google Shape;2060;g2523351e7b7_57_282"/>
          <p:cNvPicPr preferRelativeResize="0"/>
          <p:nvPr/>
        </p:nvPicPr>
        <p:blipFill rotWithShape="1">
          <a:blip r:embed="rId5">
            <a:alphaModFix/>
          </a:blip>
          <a:srcRect b="0" l="1540" r="1540" t="0"/>
          <a:stretch/>
        </p:blipFill>
        <p:spPr>
          <a:xfrm>
            <a:off x="7207675" y="2419376"/>
            <a:ext cx="1498200" cy="2245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61" name="Google Shape;2061;g2523351e7b7_57_282"/>
          <p:cNvPicPr preferRelativeResize="0"/>
          <p:nvPr/>
        </p:nvPicPr>
        <p:blipFill rotWithShape="1">
          <a:blip r:embed="rId5">
            <a:alphaModFix/>
          </a:blip>
          <a:srcRect b="0" l="1540" r="1540" t="0"/>
          <a:stretch/>
        </p:blipFill>
        <p:spPr>
          <a:xfrm rot="-707895">
            <a:off x="6732661" y="2527627"/>
            <a:ext cx="1498048" cy="224586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62" name="Google Shape;2062;g2523351e7b7_57_282"/>
          <p:cNvPicPr preferRelativeResize="0"/>
          <p:nvPr/>
        </p:nvPicPr>
        <p:blipFill rotWithShape="1">
          <a:blip r:embed="rId5">
            <a:alphaModFix/>
          </a:blip>
          <a:srcRect b="0" l="1540" r="1540" t="0"/>
          <a:stretch/>
        </p:blipFill>
        <p:spPr>
          <a:xfrm rot="558686">
            <a:off x="6248672" y="2527560"/>
            <a:ext cx="1498140" cy="2245978"/>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6" name="Shape 2066"/>
        <p:cNvGrpSpPr/>
        <p:nvPr/>
      </p:nvGrpSpPr>
      <p:grpSpPr>
        <a:xfrm>
          <a:off x="0" y="0"/>
          <a:ext cx="0" cy="0"/>
          <a:chOff x="0" y="0"/>
          <a:chExt cx="0" cy="0"/>
        </a:xfrm>
      </p:grpSpPr>
      <p:pic>
        <p:nvPicPr>
          <p:cNvPr id="2067" name="Google Shape;2067;g2523351e7b7_57_296"/>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2068" name="Google Shape;2068;g2523351e7b7_57_296"/>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400" u="none" cap="none" strike="noStrike">
                <a:solidFill>
                  <a:srgbClr val="FFFFFF"/>
                </a:solidFill>
                <a:latin typeface="Raleway"/>
                <a:ea typeface="Raleway"/>
                <a:cs typeface="Raleway"/>
                <a:sym typeface="Raleway"/>
              </a:rPr>
              <a:t>Čtyři cesty k míru</a:t>
            </a:r>
            <a:endParaRPr b="1" i="0" sz="2500" u="none" cap="none" strike="noStrike">
              <a:solidFill>
                <a:srgbClr val="FFFFFF"/>
              </a:solidFill>
              <a:latin typeface="Raleway"/>
              <a:ea typeface="Raleway"/>
              <a:cs typeface="Raleway"/>
              <a:sym typeface="Raleway"/>
            </a:endParaRPr>
          </a:p>
        </p:txBody>
      </p:sp>
      <p:sp>
        <p:nvSpPr>
          <p:cNvPr id="2069" name="Google Shape;2069;g2523351e7b7_57_296"/>
          <p:cNvSpPr txBox="1"/>
          <p:nvPr/>
        </p:nvSpPr>
        <p:spPr>
          <a:xfrm>
            <a:off x="865375" y="2151200"/>
            <a:ext cx="3572100" cy="265710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Kapitán před hrou vybere </a:t>
            </a:r>
            <a:r>
              <a:rPr b="1" i="0" lang="lv-LV" sz="1600" u="none" cap="none" strike="noStrike">
                <a:solidFill>
                  <a:srgbClr val="2B3E85"/>
                </a:solidFill>
                <a:latin typeface="Raleway"/>
                <a:ea typeface="Raleway"/>
                <a:cs typeface="Raleway"/>
                <a:sym typeface="Raleway"/>
              </a:rPr>
              <a:t>2-4 řešení</a:t>
            </a:r>
            <a:r>
              <a:rPr b="0" i="0" lang="lv-LV" sz="1600" u="none" cap="none" strike="noStrike">
                <a:solidFill>
                  <a:srgbClr val="2B3E85"/>
                </a:solidFill>
                <a:latin typeface="Raleway"/>
                <a:ea typeface="Raleway"/>
                <a:cs typeface="Raleway"/>
                <a:sym typeface="Raleway"/>
              </a:rPr>
              <a:t> z možností z každé skupiny řešení a umístí je do matice:</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Strategie Uklidnění</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Strategie Uvažování</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Strategie Konverzace</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Strategie Akce</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sp>
        <p:nvSpPr>
          <p:cNvPr id="2070" name="Google Shape;2070;g2523351e7b7_57_296"/>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grpSp>
        <p:nvGrpSpPr>
          <p:cNvPr id="2071" name="Google Shape;2071;g2523351e7b7_57_296"/>
          <p:cNvGrpSpPr/>
          <p:nvPr/>
        </p:nvGrpSpPr>
        <p:grpSpPr>
          <a:xfrm>
            <a:off x="-674130" y="2410756"/>
            <a:ext cx="290237" cy="321991"/>
            <a:chOff x="534570" y="3018006"/>
            <a:chExt cx="290237" cy="321991"/>
          </a:xfrm>
        </p:grpSpPr>
        <p:sp>
          <p:nvSpPr>
            <p:cNvPr id="2072" name="Google Shape;2072;g2523351e7b7_57_29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g2523351e7b7_57_29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74" name="Google Shape;2074;g2523351e7b7_57_296"/>
          <p:cNvPicPr preferRelativeResize="0"/>
          <p:nvPr/>
        </p:nvPicPr>
        <p:blipFill rotWithShape="1">
          <a:blip r:embed="rId4">
            <a:alphaModFix/>
          </a:blip>
          <a:srcRect b="0" l="0" r="25945" t="0"/>
          <a:stretch/>
        </p:blipFill>
        <p:spPr>
          <a:xfrm>
            <a:off x="6294850" y="124500"/>
            <a:ext cx="2849149" cy="1591949"/>
          </a:xfrm>
          <a:prstGeom prst="rect">
            <a:avLst/>
          </a:prstGeom>
          <a:noFill/>
          <a:ln>
            <a:noFill/>
          </a:ln>
        </p:spPr>
      </p:pic>
      <p:pic>
        <p:nvPicPr>
          <p:cNvPr id="2075" name="Google Shape;2075;g2523351e7b7_57_296"/>
          <p:cNvPicPr preferRelativeResize="0"/>
          <p:nvPr/>
        </p:nvPicPr>
        <p:blipFill rotWithShape="1">
          <a:blip r:embed="rId5">
            <a:alphaModFix/>
          </a:blip>
          <a:srcRect b="0" l="1559" r="1559" t="0"/>
          <a:stretch/>
        </p:blipFill>
        <p:spPr>
          <a:xfrm>
            <a:off x="4437475" y="1652475"/>
            <a:ext cx="1026600" cy="1600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76" name="Google Shape;2076;g2523351e7b7_57_296"/>
          <p:cNvPicPr preferRelativeResize="0"/>
          <p:nvPr/>
        </p:nvPicPr>
        <p:blipFill rotWithShape="1">
          <a:blip r:embed="rId5">
            <a:alphaModFix/>
          </a:blip>
          <a:srcRect b="0" l="1559" r="1559" t="0"/>
          <a:stretch/>
        </p:blipFill>
        <p:spPr>
          <a:xfrm>
            <a:off x="4437475" y="3354919"/>
            <a:ext cx="1026600" cy="1600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77" name="Google Shape;2077;g2523351e7b7_57_296"/>
          <p:cNvPicPr preferRelativeResize="0"/>
          <p:nvPr/>
        </p:nvPicPr>
        <p:blipFill rotWithShape="1">
          <a:blip r:embed="rId6">
            <a:alphaModFix/>
          </a:blip>
          <a:srcRect b="0" l="1559" r="1559" t="0"/>
          <a:stretch/>
        </p:blipFill>
        <p:spPr>
          <a:xfrm>
            <a:off x="5547596" y="1685895"/>
            <a:ext cx="1026600" cy="1600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78" name="Google Shape;2078;g2523351e7b7_57_296"/>
          <p:cNvPicPr preferRelativeResize="0"/>
          <p:nvPr/>
        </p:nvPicPr>
        <p:blipFill rotWithShape="1">
          <a:blip r:embed="rId6">
            <a:alphaModFix/>
          </a:blip>
          <a:srcRect b="0" l="1559" r="1559" t="0"/>
          <a:stretch/>
        </p:blipFill>
        <p:spPr>
          <a:xfrm>
            <a:off x="5547596" y="3354918"/>
            <a:ext cx="1026600" cy="1600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79" name="Google Shape;2079;g2523351e7b7_57_296"/>
          <p:cNvPicPr preferRelativeResize="0"/>
          <p:nvPr/>
        </p:nvPicPr>
        <p:blipFill rotWithShape="1">
          <a:blip r:embed="rId7">
            <a:alphaModFix/>
          </a:blip>
          <a:srcRect b="0" l="1559" r="1559" t="0"/>
          <a:stretch/>
        </p:blipFill>
        <p:spPr>
          <a:xfrm>
            <a:off x="6657719" y="1685897"/>
            <a:ext cx="1026600" cy="1600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80" name="Google Shape;2080;g2523351e7b7_57_296"/>
          <p:cNvPicPr preferRelativeResize="0"/>
          <p:nvPr/>
        </p:nvPicPr>
        <p:blipFill rotWithShape="1">
          <a:blip r:embed="rId7">
            <a:alphaModFix/>
          </a:blip>
          <a:srcRect b="0" l="1559" r="1559" t="0"/>
          <a:stretch/>
        </p:blipFill>
        <p:spPr>
          <a:xfrm>
            <a:off x="6682983" y="3354920"/>
            <a:ext cx="1026600" cy="1600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81" name="Google Shape;2081;g2523351e7b7_57_296"/>
          <p:cNvPicPr preferRelativeResize="0"/>
          <p:nvPr/>
        </p:nvPicPr>
        <p:blipFill rotWithShape="1">
          <a:blip r:embed="rId8">
            <a:alphaModFix/>
          </a:blip>
          <a:srcRect b="0" l="1559" r="1559" t="0"/>
          <a:stretch/>
        </p:blipFill>
        <p:spPr>
          <a:xfrm>
            <a:off x="7843721" y="1686033"/>
            <a:ext cx="1026600" cy="1600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82" name="Google Shape;2082;g2523351e7b7_57_296"/>
          <p:cNvPicPr preferRelativeResize="0"/>
          <p:nvPr/>
        </p:nvPicPr>
        <p:blipFill rotWithShape="1">
          <a:blip r:embed="rId8">
            <a:alphaModFix/>
          </a:blip>
          <a:srcRect b="0" l="1559" r="1559" t="0"/>
          <a:stretch/>
        </p:blipFill>
        <p:spPr>
          <a:xfrm>
            <a:off x="7843721" y="3355039"/>
            <a:ext cx="1026600" cy="1600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6" name="Shape 2086"/>
        <p:cNvGrpSpPr/>
        <p:nvPr/>
      </p:nvGrpSpPr>
      <p:grpSpPr>
        <a:xfrm>
          <a:off x="0" y="0"/>
          <a:ext cx="0" cy="0"/>
          <a:chOff x="0" y="0"/>
          <a:chExt cx="0" cy="0"/>
        </a:xfrm>
      </p:grpSpPr>
      <p:pic>
        <p:nvPicPr>
          <p:cNvPr id="2087" name="Google Shape;2087;g2523351e7b7_57_315"/>
          <p:cNvPicPr preferRelativeResize="0"/>
          <p:nvPr/>
        </p:nvPicPr>
        <p:blipFill rotWithShape="1">
          <a:blip r:embed="rId3">
            <a:alphaModFix/>
          </a:blip>
          <a:srcRect b="0" l="0" r="0" t="0"/>
          <a:stretch/>
        </p:blipFill>
        <p:spPr>
          <a:xfrm>
            <a:off x="0" y="0"/>
            <a:ext cx="9144001" cy="1204075"/>
          </a:xfrm>
          <a:prstGeom prst="rect">
            <a:avLst/>
          </a:prstGeom>
          <a:noFill/>
          <a:ln>
            <a:noFill/>
          </a:ln>
        </p:spPr>
      </p:pic>
      <p:sp>
        <p:nvSpPr>
          <p:cNvPr id="2088" name="Google Shape;2088;g2523351e7b7_57_315"/>
          <p:cNvSpPr txBox="1"/>
          <p:nvPr/>
        </p:nvSpPr>
        <p:spPr>
          <a:xfrm>
            <a:off x="865375" y="6944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400" u="none" cap="none" strike="noStrike">
                <a:solidFill>
                  <a:srgbClr val="FFFFFF"/>
                </a:solidFill>
                <a:latin typeface="Raleway"/>
                <a:ea typeface="Raleway"/>
                <a:cs typeface="Raleway"/>
                <a:sym typeface="Raleway"/>
              </a:rPr>
              <a:t>Čtyři cesty k míru</a:t>
            </a:r>
            <a:endParaRPr b="1" i="0" sz="2500" u="none" cap="none" strike="noStrike">
              <a:solidFill>
                <a:srgbClr val="FFFFFF"/>
              </a:solidFill>
              <a:latin typeface="Raleway"/>
              <a:ea typeface="Raleway"/>
              <a:cs typeface="Raleway"/>
              <a:sym typeface="Raleway"/>
            </a:endParaRPr>
          </a:p>
        </p:txBody>
      </p:sp>
      <p:sp>
        <p:nvSpPr>
          <p:cNvPr id="2089" name="Google Shape;2089;g2523351e7b7_57_315"/>
          <p:cNvSpPr txBox="1"/>
          <p:nvPr/>
        </p:nvSpPr>
        <p:spPr>
          <a:xfrm>
            <a:off x="865375" y="1858050"/>
            <a:ext cx="3971100" cy="315980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Hráčům je představena konkrétní situace.</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Kapitán vyzve účastníky, aby </a:t>
            </a:r>
            <a:r>
              <a:rPr b="1" i="0" lang="lv-LV" sz="1600" u="none" cap="none" strike="noStrike">
                <a:solidFill>
                  <a:srgbClr val="2B3E85"/>
                </a:solidFill>
                <a:latin typeface="Raleway"/>
                <a:ea typeface="Raleway"/>
                <a:cs typeface="Raleway"/>
                <a:sym typeface="Raleway"/>
              </a:rPr>
              <a:t>našli první přednostní řešení,</a:t>
            </a:r>
            <a:r>
              <a:rPr b="0" i="0" lang="lv-LV" sz="1600" u="none" cap="none" strike="noStrike">
                <a:solidFill>
                  <a:srgbClr val="2B3E85"/>
                </a:solidFill>
                <a:latin typeface="Raleway"/>
                <a:ea typeface="Raleway"/>
                <a:cs typeface="Raleway"/>
                <a:sym typeface="Raleway"/>
              </a:rPr>
              <a:t> stejně tak jako druhou nejvhodnější kartu v každé skupině.</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Hráči ve skupinách nebo individuálně postupně diskutují o řešeních a řadí nejvhodnější z nich podle priority.</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sp>
        <p:nvSpPr>
          <p:cNvPr id="2090" name="Google Shape;2090;g2523351e7b7_57_315"/>
          <p:cNvSpPr txBox="1"/>
          <p:nvPr/>
        </p:nvSpPr>
        <p:spPr>
          <a:xfrm>
            <a:off x="865375" y="135931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grpSp>
        <p:nvGrpSpPr>
          <p:cNvPr id="2091" name="Google Shape;2091;g2523351e7b7_57_315"/>
          <p:cNvGrpSpPr/>
          <p:nvPr/>
        </p:nvGrpSpPr>
        <p:grpSpPr>
          <a:xfrm>
            <a:off x="575070" y="3723856"/>
            <a:ext cx="290237" cy="321991"/>
            <a:chOff x="534570" y="3018006"/>
            <a:chExt cx="290237" cy="321991"/>
          </a:xfrm>
        </p:grpSpPr>
        <p:sp>
          <p:nvSpPr>
            <p:cNvPr id="2092" name="Google Shape;2092;g2523351e7b7_57_31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3" name="Google Shape;2093;g2523351e7b7_57_31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94" name="Google Shape;2094;g2523351e7b7_57_315"/>
          <p:cNvPicPr preferRelativeResize="0"/>
          <p:nvPr/>
        </p:nvPicPr>
        <p:blipFill rotWithShape="1">
          <a:blip r:embed="rId4">
            <a:alphaModFix/>
          </a:blip>
          <a:srcRect b="0" l="0" r="25945" t="0"/>
          <a:stretch/>
        </p:blipFill>
        <p:spPr>
          <a:xfrm>
            <a:off x="6294850" y="124500"/>
            <a:ext cx="2849149" cy="1591949"/>
          </a:xfrm>
          <a:prstGeom prst="rect">
            <a:avLst/>
          </a:prstGeom>
          <a:noFill/>
          <a:ln>
            <a:noFill/>
          </a:ln>
        </p:spPr>
      </p:pic>
      <p:pic>
        <p:nvPicPr>
          <p:cNvPr id="2095" name="Google Shape;2095;g2523351e7b7_57_315"/>
          <p:cNvPicPr preferRelativeResize="0"/>
          <p:nvPr/>
        </p:nvPicPr>
        <p:blipFill rotWithShape="1">
          <a:blip r:embed="rId5">
            <a:alphaModFix/>
          </a:blip>
          <a:srcRect b="0" l="29" r="17" t="0"/>
          <a:stretch/>
        </p:blipFill>
        <p:spPr>
          <a:xfrm>
            <a:off x="6042822" y="2822877"/>
            <a:ext cx="864600" cy="12867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2096" name="Google Shape;2096;g2523351e7b7_57_315"/>
          <p:cNvPicPr preferRelativeResize="0"/>
          <p:nvPr/>
        </p:nvPicPr>
        <p:blipFill rotWithShape="1">
          <a:blip r:embed="rId6">
            <a:alphaModFix/>
          </a:blip>
          <a:srcRect b="39" l="0" r="0" t="49"/>
          <a:stretch/>
        </p:blipFill>
        <p:spPr>
          <a:xfrm>
            <a:off x="5103900" y="2822881"/>
            <a:ext cx="864600" cy="12867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2097" name="Google Shape;2097;g2523351e7b7_57_315"/>
          <p:cNvPicPr preferRelativeResize="0"/>
          <p:nvPr/>
        </p:nvPicPr>
        <p:blipFill rotWithShape="1">
          <a:blip r:embed="rId7">
            <a:alphaModFix/>
          </a:blip>
          <a:srcRect b="0" l="1540" r="1540" t="0"/>
          <a:stretch/>
        </p:blipFill>
        <p:spPr>
          <a:xfrm>
            <a:off x="7402125" y="406604"/>
            <a:ext cx="925500" cy="1387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98" name="Google Shape;2098;g2523351e7b7_57_315"/>
          <p:cNvPicPr preferRelativeResize="0"/>
          <p:nvPr/>
        </p:nvPicPr>
        <p:blipFill rotWithShape="1">
          <a:blip r:embed="rId8">
            <a:alphaModFix/>
          </a:blip>
          <a:srcRect b="0" l="1559" r="1559" t="0"/>
          <a:stretch/>
        </p:blipFill>
        <p:spPr>
          <a:xfrm>
            <a:off x="7912625" y="1923450"/>
            <a:ext cx="864600" cy="1296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99" name="Google Shape;2099;g2523351e7b7_57_315"/>
          <p:cNvPicPr preferRelativeResize="0"/>
          <p:nvPr/>
        </p:nvPicPr>
        <p:blipFill rotWithShape="1">
          <a:blip r:embed="rId8">
            <a:alphaModFix/>
          </a:blip>
          <a:srcRect b="0" l="1559" r="1559" t="0"/>
          <a:stretch/>
        </p:blipFill>
        <p:spPr>
          <a:xfrm>
            <a:off x="7912625" y="3292150"/>
            <a:ext cx="864600" cy="1296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0" name="Google Shape;2100;g2523351e7b7_57_315"/>
          <p:cNvPicPr preferRelativeResize="0"/>
          <p:nvPr/>
        </p:nvPicPr>
        <p:blipFill rotWithShape="1">
          <a:blip r:embed="rId9">
            <a:alphaModFix/>
          </a:blip>
          <a:srcRect b="0" l="1559" r="1559" t="0"/>
          <a:stretch/>
        </p:blipFill>
        <p:spPr>
          <a:xfrm>
            <a:off x="6977727" y="1944316"/>
            <a:ext cx="864600" cy="1296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1" name="Google Shape;2101;g2523351e7b7_57_315"/>
          <p:cNvPicPr preferRelativeResize="0"/>
          <p:nvPr/>
        </p:nvPicPr>
        <p:blipFill rotWithShape="1">
          <a:blip r:embed="rId9">
            <a:alphaModFix/>
          </a:blip>
          <a:srcRect b="0" l="1559" r="1559" t="0"/>
          <a:stretch/>
        </p:blipFill>
        <p:spPr>
          <a:xfrm>
            <a:off x="6977727" y="3292291"/>
            <a:ext cx="864600" cy="1296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2" name="Google Shape;2102;g2523351e7b7_57_315"/>
          <p:cNvPicPr preferRelativeResize="0"/>
          <p:nvPr/>
        </p:nvPicPr>
        <p:blipFill rotWithShape="1">
          <a:blip r:embed="rId10">
            <a:alphaModFix/>
          </a:blip>
          <a:srcRect b="0" l="1559" r="1559" t="0"/>
          <a:stretch/>
        </p:blipFill>
        <p:spPr>
          <a:xfrm>
            <a:off x="6040814" y="3042520"/>
            <a:ext cx="864600" cy="1296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3" name="Google Shape;2103;g2523351e7b7_57_315"/>
          <p:cNvPicPr preferRelativeResize="0"/>
          <p:nvPr/>
        </p:nvPicPr>
        <p:blipFill rotWithShape="1">
          <a:blip r:embed="rId11">
            <a:alphaModFix/>
          </a:blip>
          <a:srcRect b="0" l="1559" r="1559" t="0"/>
          <a:stretch/>
        </p:blipFill>
        <p:spPr>
          <a:xfrm>
            <a:off x="5103923" y="3042518"/>
            <a:ext cx="864600" cy="12963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39" name="Google Shape;239;p63"/>
          <p:cNvPicPr preferRelativeResize="0"/>
          <p:nvPr/>
        </p:nvPicPr>
        <p:blipFill rotWithShape="1">
          <a:blip r:embed="rId3">
            <a:alphaModFix/>
          </a:blip>
          <a:srcRect b="0" l="0" r="0" t="0"/>
          <a:stretch/>
        </p:blipFill>
        <p:spPr>
          <a:xfrm>
            <a:off x="0" y="0"/>
            <a:ext cx="9144001" cy="1539924"/>
          </a:xfrm>
          <a:prstGeom prst="rect">
            <a:avLst/>
          </a:prstGeom>
          <a:noFill/>
          <a:ln>
            <a:noFill/>
          </a:ln>
        </p:spPr>
      </p:pic>
      <p:sp>
        <p:nvSpPr>
          <p:cNvPr id="240" name="Google Shape;240;p63"/>
          <p:cNvSpPr txBox="1"/>
          <p:nvPr/>
        </p:nvSpPr>
        <p:spPr>
          <a:xfrm>
            <a:off x="893175" y="893900"/>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Nastudování pravidel</a:t>
            </a:r>
            <a:endParaRPr b="1" i="0" sz="2800" u="none" cap="none" strike="noStrike">
              <a:solidFill>
                <a:srgbClr val="FFFFFF"/>
              </a:solidFill>
              <a:latin typeface="Raleway"/>
              <a:ea typeface="Raleway"/>
              <a:cs typeface="Raleway"/>
              <a:sym typeface="Raleway"/>
            </a:endParaRPr>
          </a:p>
        </p:txBody>
      </p:sp>
      <p:sp>
        <p:nvSpPr>
          <p:cNvPr id="241" name="Google Shape;241;p63"/>
          <p:cNvSpPr txBox="1"/>
          <p:nvPr/>
        </p:nvSpPr>
        <p:spPr>
          <a:xfrm>
            <a:off x="736675" y="1645950"/>
            <a:ext cx="75114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Důkladně si prostudujte pravidla hry a pochopte je. </a:t>
            </a:r>
            <a:r>
              <a:rPr b="0" i="0" lang="lv-LV" sz="1500" u="none" cap="none" strike="noStrike">
                <a:solidFill>
                  <a:srgbClr val="000000"/>
                </a:solidFill>
                <a:latin typeface="Raleway"/>
                <a:ea typeface="Raleway"/>
                <a:cs typeface="Raleway"/>
                <a:sym typeface="Raleway"/>
              </a:rPr>
              <a:t>Budete tak připraveni je srozumitelně vysvětlit a zodpovědět případné dotazy účastníků. Nezapomeňte, že účelem hry je usnadnit edukaci účastníků, takže srozumitelnost a pochopení herních mechanismů je zásadní.</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Základní pravidla hry najdete na konci prezentace, ale klidně můžete improvizovat, upravit si je podle potřeby nebo zcela změnit.</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Například můžete vytvořit vlastní rozšíření hry, požádat účastníky školení, aby se podělili se svými příběhy, a tím vytvořili vlastní modelové situace či řešení.</a:t>
            </a:r>
            <a:endParaRPr b="0" i="0" sz="1400" u="none" cap="none" strike="noStrike">
              <a:solidFill>
                <a:srgbClr val="000000"/>
              </a:solidFill>
              <a:latin typeface="Arial"/>
              <a:ea typeface="Arial"/>
              <a:cs typeface="Arial"/>
              <a:sym typeface="Arial"/>
            </a:endParaRPr>
          </a:p>
        </p:txBody>
      </p:sp>
      <p:pic>
        <p:nvPicPr>
          <p:cNvPr id="242" name="Google Shape;242;p63"/>
          <p:cNvPicPr preferRelativeResize="0"/>
          <p:nvPr/>
        </p:nvPicPr>
        <p:blipFill rotWithShape="1">
          <a:blip r:embed="rId4">
            <a:alphaModFix/>
          </a:blip>
          <a:srcRect b="0" l="0" r="0" t="21017"/>
          <a:stretch/>
        </p:blipFill>
        <p:spPr>
          <a:xfrm>
            <a:off x="5805346" y="0"/>
            <a:ext cx="3338654" cy="1091050"/>
          </a:xfrm>
          <a:prstGeom prst="rect">
            <a:avLst/>
          </a:prstGeom>
          <a:noFill/>
          <a:ln>
            <a:noFill/>
          </a:ln>
        </p:spPr>
      </p:pic>
      <p:grpSp>
        <p:nvGrpSpPr>
          <p:cNvPr id="243" name="Google Shape;243;p63"/>
          <p:cNvGrpSpPr/>
          <p:nvPr/>
        </p:nvGrpSpPr>
        <p:grpSpPr>
          <a:xfrm>
            <a:off x="533120" y="1779118"/>
            <a:ext cx="290237" cy="321991"/>
            <a:chOff x="534570" y="3018006"/>
            <a:chExt cx="290237" cy="321991"/>
          </a:xfrm>
        </p:grpSpPr>
        <p:sp>
          <p:nvSpPr>
            <p:cNvPr id="244" name="Google Shape;244;p6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6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7" name="Shape 2107"/>
        <p:cNvGrpSpPr/>
        <p:nvPr/>
      </p:nvGrpSpPr>
      <p:grpSpPr>
        <a:xfrm>
          <a:off x="0" y="0"/>
          <a:ext cx="0" cy="0"/>
          <a:chOff x="0" y="0"/>
          <a:chExt cx="0" cy="0"/>
        </a:xfrm>
      </p:grpSpPr>
      <p:pic>
        <p:nvPicPr>
          <p:cNvPr id="2108" name="Google Shape;2108;g2523351e7b7_57_335"/>
          <p:cNvPicPr preferRelativeResize="0"/>
          <p:nvPr/>
        </p:nvPicPr>
        <p:blipFill rotWithShape="1">
          <a:blip r:embed="rId3">
            <a:alphaModFix/>
          </a:blip>
          <a:srcRect b="0" l="0" r="0" t="0"/>
          <a:stretch/>
        </p:blipFill>
        <p:spPr>
          <a:xfrm>
            <a:off x="0" y="0"/>
            <a:ext cx="9144001" cy="1204075"/>
          </a:xfrm>
          <a:prstGeom prst="rect">
            <a:avLst/>
          </a:prstGeom>
          <a:noFill/>
          <a:ln>
            <a:noFill/>
          </a:ln>
        </p:spPr>
      </p:pic>
      <p:sp>
        <p:nvSpPr>
          <p:cNvPr id="2109" name="Google Shape;2109;g2523351e7b7_57_335"/>
          <p:cNvSpPr txBox="1"/>
          <p:nvPr/>
        </p:nvSpPr>
        <p:spPr>
          <a:xfrm>
            <a:off x="865375" y="6944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400" u="none" cap="none" strike="noStrike">
                <a:solidFill>
                  <a:srgbClr val="FFFFFF"/>
                </a:solidFill>
                <a:latin typeface="Raleway"/>
                <a:ea typeface="Raleway"/>
                <a:cs typeface="Raleway"/>
                <a:sym typeface="Raleway"/>
              </a:rPr>
              <a:t>Čtyři cesty k míru</a:t>
            </a:r>
            <a:endParaRPr b="1" i="0" sz="2500" u="none" cap="none" strike="noStrike">
              <a:solidFill>
                <a:srgbClr val="FFFFFF"/>
              </a:solidFill>
              <a:latin typeface="Raleway"/>
              <a:ea typeface="Raleway"/>
              <a:cs typeface="Raleway"/>
              <a:sym typeface="Raleway"/>
            </a:endParaRPr>
          </a:p>
        </p:txBody>
      </p:sp>
      <p:sp>
        <p:nvSpPr>
          <p:cNvPr id="2110" name="Google Shape;2110;g2523351e7b7_57_335"/>
          <p:cNvSpPr txBox="1"/>
          <p:nvPr/>
        </p:nvSpPr>
        <p:spPr>
          <a:xfrm>
            <a:off x="865375" y="1833600"/>
            <a:ext cx="4777200" cy="353427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Každá skupina představí své řešení svému týmu ve stanoveném pořadí.</a:t>
            </a:r>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Příklad: Nejprve se uklidním ..., pak se zamyslím ..., pak řeknu ...., pak udělám...</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Kapitán pak vyzve k  diskusi o tom, zda je toto pořadí pro danou situaci nejvhodnější, jak změna pořadí karet změní řešení.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1" i="0" lang="lv-LV" sz="1600" u="none" cap="none" strike="noStrike">
                <a:solidFill>
                  <a:srgbClr val="2B3E85"/>
                </a:solidFill>
                <a:latin typeface="Raleway"/>
                <a:ea typeface="Raleway"/>
                <a:cs typeface="Raleway"/>
                <a:sym typeface="Raleway"/>
              </a:rPr>
              <a:t>Tato hra pomáhá diskutovat o hodnotách, prioritách, o procesech a případných postupech.</a:t>
            </a:r>
            <a:endParaRPr b="1"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sp>
        <p:nvSpPr>
          <p:cNvPr id="2111" name="Google Shape;2111;g2523351e7b7_57_335"/>
          <p:cNvSpPr txBox="1"/>
          <p:nvPr/>
        </p:nvSpPr>
        <p:spPr>
          <a:xfrm>
            <a:off x="865375" y="13348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Ukončení hry</a:t>
            </a:r>
            <a:endParaRPr b="1" i="0" sz="2600" u="none" cap="none" strike="noStrike">
              <a:solidFill>
                <a:srgbClr val="6689BA"/>
              </a:solidFill>
              <a:latin typeface="Arial"/>
              <a:ea typeface="Arial"/>
              <a:cs typeface="Arial"/>
              <a:sym typeface="Arial"/>
            </a:endParaRPr>
          </a:p>
        </p:txBody>
      </p:sp>
      <p:grpSp>
        <p:nvGrpSpPr>
          <p:cNvPr id="2112" name="Google Shape;2112;g2523351e7b7_57_335"/>
          <p:cNvGrpSpPr/>
          <p:nvPr/>
        </p:nvGrpSpPr>
        <p:grpSpPr>
          <a:xfrm>
            <a:off x="575070" y="3891331"/>
            <a:ext cx="290237" cy="321991"/>
            <a:chOff x="534570" y="3018006"/>
            <a:chExt cx="290237" cy="321991"/>
          </a:xfrm>
        </p:grpSpPr>
        <p:sp>
          <p:nvSpPr>
            <p:cNvPr id="2113" name="Google Shape;2113;g2523351e7b7_57_3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g2523351e7b7_57_3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15" name="Google Shape;2115;g2523351e7b7_57_335"/>
          <p:cNvSpPr/>
          <p:nvPr/>
        </p:nvSpPr>
        <p:spPr>
          <a:xfrm>
            <a:off x="6820640" y="2735716"/>
            <a:ext cx="1999500" cy="1728300"/>
          </a:xfrm>
          <a:prstGeom prst="wedgeEllipseCallout">
            <a:avLst>
              <a:gd fmla="val -34446" name="adj1"/>
              <a:gd fmla="val 55960" name="adj2"/>
            </a:avLst>
          </a:prstGeom>
          <a:solidFill>
            <a:srgbClr val="1EAEAE">
              <a:alpha val="16862"/>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g2523351e7b7_57_335"/>
          <p:cNvSpPr/>
          <p:nvPr/>
        </p:nvSpPr>
        <p:spPr>
          <a:xfrm>
            <a:off x="6187450" y="1885424"/>
            <a:ext cx="873000" cy="812400"/>
          </a:xfrm>
          <a:prstGeom prst="wedgeEllipseCallout">
            <a:avLst>
              <a:gd fmla="val 37986" name="adj1"/>
              <a:gd fmla="val 54670" name="adj2"/>
            </a:avLst>
          </a:prstGeom>
          <a:solidFill>
            <a:srgbClr val="1EAEAE">
              <a:alpha val="48627"/>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g2523351e7b7_57_335"/>
          <p:cNvSpPr/>
          <p:nvPr/>
        </p:nvSpPr>
        <p:spPr>
          <a:xfrm>
            <a:off x="6157052" y="1923318"/>
            <a:ext cx="873000" cy="81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g2523351e7b7_57_335"/>
          <p:cNvSpPr/>
          <p:nvPr/>
        </p:nvSpPr>
        <p:spPr>
          <a:xfrm rot="449545">
            <a:off x="6819799" y="2695751"/>
            <a:ext cx="1955597" cy="1727013"/>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19" name="Google Shape;2119;g2523351e7b7_57_335"/>
          <p:cNvPicPr preferRelativeResize="0"/>
          <p:nvPr/>
        </p:nvPicPr>
        <p:blipFill rotWithShape="1">
          <a:blip r:embed="rId4">
            <a:alphaModFix/>
          </a:blip>
          <a:srcRect b="0" l="0" r="1261" t="0"/>
          <a:stretch/>
        </p:blipFill>
        <p:spPr>
          <a:xfrm rot="-5400000">
            <a:off x="6792800" y="1969175"/>
            <a:ext cx="2804926" cy="1240675"/>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3" name="Shape 2123"/>
        <p:cNvGrpSpPr/>
        <p:nvPr/>
      </p:nvGrpSpPr>
      <p:grpSpPr>
        <a:xfrm>
          <a:off x="0" y="0"/>
          <a:ext cx="0" cy="0"/>
          <a:chOff x="0" y="0"/>
          <a:chExt cx="0" cy="0"/>
        </a:xfrm>
      </p:grpSpPr>
      <p:pic>
        <p:nvPicPr>
          <p:cNvPr id="2124" name="Google Shape;2124;g2523351e7b7_57_3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125" name="Google Shape;2125;g2523351e7b7_57_350"/>
          <p:cNvSpPr txBox="1"/>
          <p:nvPr/>
        </p:nvSpPr>
        <p:spPr>
          <a:xfrm>
            <a:off x="9796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6</a:t>
            </a:r>
            <a:r>
              <a:rPr b="1" i="0" lang="lv-LV" sz="3900" u="none" cap="none" strike="noStrike">
                <a:solidFill>
                  <a:srgbClr val="2B3E85"/>
                </a:solidFill>
                <a:latin typeface="Raleway"/>
                <a:ea typeface="Raleway"/>
                <a:cs typeface="Raleway"/>
                <a:sym typeface="Raleway"/>
              </a:rPr>
              <a:t>. </a:t>
            </a:r>
            <a:r>
              <a:rPr b="1" i="0" lang="lv-LV" sz="2500" u="none" cap="none" strike="noStrike">
                <a:solidFill>
                  <a:srgbClr val="2B3E85"/>
                </a:solidFill>
                <a:latin typeface="Raleway"/>
                <a:ea typeface="Raleway"/>
                <a:cs typeface="Raleway"/>
                <a:sym typeface="Raleway"/>
              </a:rPr>
              <a:t>hra</a:t>
            </a:r>
            <a:r>
              <a:rPr b="1" i="0" lang="lv-LV" sz="3900" u="none" cap="none" strike="noStrike">
                <a:solidFill>
                  <a:srgbClr val="FFFFFF"/>
                </a:solidFill>
                <a:latin typeface="Raleway"/>
                <a:ea typeface="Raleway"/>
                <a:cs typeface="Raleway"/>
                <a:sym typeface="Raleway"/>
              </a:rPr>
              <a:t> </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Domino</a:t>
            </a:r>
            <a:endParaRPr b="1" i="0" sz="4700" u="none" cap="none" strike="noStrike">
              <a:solidFill>
                <a:schemeClr val="lt1"/>
              </a:solidFill>
              <a:latin typeface="Arial"/>
              <a:ea typeface="Arial"/>
              <a:cs typeface="Arial"/>
              <a:sym typeface="Arial"/>
            </a:endParaRPr>
          </a:p>
        </p:txBody>
      </p:sp>
      <p:pic>
        <p:nvPicPr>
          <p:cNvPr id="2126" name="Google Shape;2126;g2523351e7b7_57_350"/>
          <p:cNvPicPr preferRelativeResize="0"/>
          <p:nvPr/>
        </p:nvPicPr>
        <p:blipFill rotWithShape="1">
          <a:blip r:embed="rId4">
            <a:alphaModFix/>
          </a:blip>
          <a:srcRect b="0" l="0" r="0" t="0"/>
          <a:stretch/>
        </p:blipFill>
        <p:spPr>
          <a:xfrm>
            <a:off x="6559050" y="135150"/>
            <a:ext cx="1605250" cy="908575"/>
          </a:xfrm>
          <a:prstGeom prst="rect">
            <a:avLst/>
          </a:prstGeom>
          <a:noFill/>
          <a:ln>
            <a:noFill/>
          </a:ln>
        </p:spPr>
      </p:pic>
      <p:pic>
        <p:nvPicPr>
          <p:cNvPr id="2127" name="Google Shape;2127;g2523351e7b7_57_350"/>
          <p:cNvPicPr preferRelativeResize="0"/>
          <p:nvPr/>
        </p:nvPicPr>
        <p:blipFill rotWithShape="1">
          <a:blip r:embed="rId5">
            <a:alphaModFix/>
          </a:blip>
          <a:srcRect b="0" l="0" r="0" t="0"/>
          <a:stretch/>
        </p:blipFill>
        <p:spPr>
          <a:xfrm>
            <a:off x="924575" y="311600"/>
            <a:ext cx="1569475" cy="555675"/>
          </a:xfrm>
          <a:prstGeom prst="rect">
            <a:avLst/>
          </a:prstGeom>
          <a:noFill/>
          <a:ln>
            <a:noFill/>
          </a:ln>
        </p:spPr>
      </p:pic>
      <p:pic>
        <p:nvPicPr>
          <p:cNvPr id="2128" name="Google Shape;2128;g2523351e7b7_57_35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2129" name="Google Shape;2129;g2523351e7b7_57_350"/>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2130" name="Google Shape;2130;g2523351e7b7_57_350"/>
          <p:cNvPicPr preferRelativeResize="0"/>
          <p:nvPr/>
        </p:nvPicPr>
        <p:blipFill rotWithShape="1">
          <a:blip r:embed="rId7">
            <a:alphaModFix/>
          </a:blip>
          <a:srcRect b="2075" l="0" r="22963" t="0"/>
          <a:stretch/>
        </p:blipFill>
        <p:spPr>
          <a:xfrm>
            <a:off x="6179875" y="2428275"/>
            <a:ext cx="2964127" cy="2715224"/>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4" name="Shape 2134"/>
        <p:cNvGrpSpPr/>
        <p:nvPr/>
      </p:nvGrpSpPr>
      <p:grpSpPr>
        <a:xfrm>
          <a:off x="0" y="0"/>
          <a:ext cx="0" cy="0"/>
          <a:chOff x="0" y="0"/>
          <a:chExt cx="0" cy="0"/>
        </a:xfrm>
      </p:grpSpPr>
      <p:pic>
        <p:nvPicPr>
          <p:cNvPr id="2135" name="Google Shape;2135;g2523351e7b7_57_360"/>
          <p:cNvPicPr preferRelativeResize="0"/>
          <p:nvPr/>
        </p:nvPicPr>
        <p:blipFill rotWithShape="1">
          <a:blip r:embed="rId3">
            <a:alphaModFix/>
          </a:blip>
          <a:srcRect b="0" l="1540" r="1540" t="0"/>
          <a:stretch/>
        </p:blipFill>
        <p:spPr>
          <a:xfrm>
            <a:off x="420650" y="921033"/>
            <a:ext cx="1550400" cy="2324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36" name="Google Shape;2136;g2523351e7b7_57_360"/>
          <p:cNvPicPr preferRelativeResize="0"/>
          <p:nvPr/>
        </p:nvPicPr>
        <p:blipFill rotWithShape="1">
          <a:blip r:embed="rId4">
            <a:alphaModFix/>
          </a:blip>
          <a:srcRect b="0" l="1559" r="1559" t="0"/>
          <a:stretch/>
        </p:blipFill>
        <p:spPr>
          <a:xfrm>
            <a:off x="420651" y="3511906"/>
            <a:ext cx="1550400" cy="2324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37" name="Google Shape;2137;g2523351e7b7_57_360"/>
          <p:cNvPicPr preferRelativeResize="0"/>
          <p:nvPr/>
        </p:nvPicPr>
        <p:blipFill rotWithShape="1">
          <a:blip r:embed="rId5">
            <a:alphaModFix/>
          </a:blip>
          <a:srcRect b="0" l="1559" r="1559" t="0"/>
          <a:stretch/>
        </p:blipFill>
        <p:spPr>
          <a:xfrm>
            <a:off x="7247602" y="4486774"/>
            <a:ext cx="1662600" cy="2493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38" name="Google Shape;2138;g2523351e7b7_57_360"/>
          <p:cNvPicPr preferRelativeResize="0"/>
          <p:nvPr/>
        </p:nvPicPr>
        <p:blipFill rotWithShape="1">
          <a:blip r:embed="rId5">
            <a:alphaModFix/>
          </a:blip>
          <a:srcRect b="0" l="1559" r="1559" t="0"/>
          <a:stretch/>
        </p:blipFill>
        <p:spPr>
          <a:xfrm>
            <a:off x="7247602" y="1926024"/>
            <a:ext cx="1662600" cy="2493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39" name="Google Shape;2139;g2523351e7b7_57_360"/>
          <p:cNvPicPr preferRelativeResize="0"/>
          <p:nvPr/>
        </p:nvPicPr>
        <p:blipFill rotWithShape="1">
          <a:blip r:embed="rId6">
            <a:alphaModFix/>
          </a:blip>
          <a:srcRect b="0" l="1559" r="1559" t="0"/>
          <a:stretch/>
        </p:blipFill>
        <p:spPr>
          <a:xfrm rot="-5400000">
            <a:off x="6832547" y="-219072"/>
            <a:ext cx="1662300" cy="24924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40" name="Google Shape;2140;g2523351e7b7_57_360"/>
          <p:cNvPicPr preferRelativeResize="0"/>
          <p:nvPr/>
        </p:nvPicPr>
        <p:blipFill rotWithShape="1">
          <a:blip r:embed="rId7">
            <a:alphaModFix/>
          </a:blip>
          <a:srcRect b="0" l="1559" r="1559" t="0"/>
          <a:stretch/>
        </p:blipFill>
        <p:spPr>
          <a:xfrm>
            <a:off x="4657848" y="195971"/>
            <a:ext cx="1662600" cy="2493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41" name="Google Shape;2141;g2523351e7b7_57_360"/>
          <p:cNvPicPr preferRelativeResize="0"/>
          <p:nvPr/>
        </p:nvPicPr>
        <p:blipFill rotWithShape="1">
          <a:blip r:embed="rId4">
            <a:alphaModFix/>
          </a:blip>
          <a:srcRect b="0" l="1559" r="1559" t="0"/>
          <a:stretch/>
        </p:blipFill>
        <p:spPr>
          <a:xfrm rot="-5400000">
            <a:off x="2516300" y="451825"/>
            <a:ext cx="1596300" cy="2393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5" name="Shape 2145"/>
        <p:cNvGrpSpPr/>
        <p:nvPr/>
      </p:nvGrpSpPr>
      <p:grpSpPr>
        <a:xfrm>
          <a:off x="0" y="0"/>
          <a:ext cx="0" cy="0"/>
          <a:chOff x="0" y="0"/>
          <a:chExt cx="0" cy="0"/>
        </a:xfrm>
      </p:grpSpPr>
      <p:pic>
        <p:nvPicPr>
          <p:cNvPr id="2146" name="Google Shape;2146;g2523351e7b7_57_370"/>
          <p:cNvPicPr preferRelativeResize="0"/>
          <p:nvPr/>
        </p:nvPicPr>
        <p:blipFill rotWithShape="1">
          <a:blip r:embed="rId3">
            <a:alphaModFix/>
          </a:blip>
          <a:srcRect b="0" l="0" r="0" t="0"/>
          <a:stretch/>
        </p:blipFill>
        <p:spPr>
          <a:xfrm>
            <a:off x="0" y="-208350"/>
            <a:ext cx="9144001" cy="1344825"/>
          </a:xfrm>
          <a:prstGeom prst="rect">
            <a:avLst/>
          </a:prstGeom>
          <a:noFill/>
          <a:ln>
            <a:noFill/>
          </a:ln>
        </p:spPr>
      </p:pic>
      <p:sp>
        <p:nvSpPr>
          <p:cNvPr id="2147" name="Google Shape;2147;g2523351e7b7_57_370"/>
          <p:cNvSpPr txBox="1"/>
          <p:nvPr/>
        </p:nvSpPr>
        <p:spPr>
          <a:xfrm>
            <a:off x="865375" y="230051"/>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Domino</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148" name="Google Shape;2148;g2523351e7b7_57_370"/>
          <p:cNvSpPr txBox="1"/>
          <p:nvPr/>
        </p:nvSpPr>
        <p:spPr>
          <a:xfrm>
            <a:off x="865375" y="1864800"/>
            <a:ext cx="4495500" cy="341629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Kapitán si vybere situaci, která se bude řešit, a vysvětlí ji účastníkům, přičemž ji může aplikovat na konkrétní organizaci či reálnou situaci.</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Situace se umístí doprostřed velkého stolu.</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Všechny čtyři skupiny karet řešení smíchejte dohromady.</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Každý hráč obdrží šest karet řešení.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Zbývající karty řešení jsou umístěny poblíž.</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p:txBody>
      </p:sp>
      <p:sp>
        <p:nvSpPr>
          <p:cNvPr id="2149" name="Google Shape;2149;g2523351e7b7_57_370"/>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pic>
        <p:nvPicPr>
          <p:cNvPr id="2150" name="Google Shape;2150;g2523351e7b7_57_370"/>
          <p:cNvPicPr preferRelativeResize="0"/>
          <p:nvPr/>
        </p:nvPicPr>
        <p:blipFill rotWithShape="1">
          <a:blip r:embed="rId4">
            <a:alphaModFix/>
          </a:blip>
          <a:srcRect b="0" l="0" r="25945" t="0"/>
          <a:stretch/>
        </p:blipFill>
        <p:spPr>
          <a:xfrm>
            <a:off x="6294850" y="3321500"/>
            <a:ext cx="2849149" cy="1591949"/>
          </a:xfrm>
          <a:prstGeom prst="rect">
            <a:avLst/>
          </a:prstGeom>
          <a:noFill/>
          <a:ln>
            <a:noFill/>
          </a:ln>
        </p:spPr>
      </p:pic>
      <p:pic>
        <p:nvPicPr>
          <p:cNvPr id="2151" name="Google Shape;2151;g2523351e7b7_57_370"/>
          <p:cNvPicPr preferRelativeResize="0"/>
          <p:nvPr/>
        </p:nvPicPr>
        <p:blipFill rotWithShape="1">
          <a:blip r:embed="rId5">
            <a:alphaModFix/>
          </a:blip>
          <a:srcRect b="0" l="1540" r="1540" t="0"/>
          <a:stretch/>
        </p:blipFill>
        <p:spPr>
          <a:xfrm>
            <a:off x="5785075" y="1409708"/>
            <a:ext cx="1550400" cy="23241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5" name="Shape 2155"/>
        <p:cNvGrpSpPr/>
        <p:nvPr/>
      </p:nvGrpSpPr>
      <p:grpSpPr>
        <a:xfrm>
          <a:off x="0" y="0"/>
          <a:ext cx="0" cy="0"/>
          <a:chOff x="0" y="0"/>
          <a:chExt cx="0" cy="0"/>
        </a:xfrm>
      </p:grpSpPr>
      <p:pic>
        <p:nvPicPr>
          <p:cNvPr id="2156" name="Google Shape;2156;g2523351e7b7_57_379"/>
          <p:cNvPicPr preferRelativeResize="0"/>
          <p:nvPr/>
        </p:nvPicPr>
        <p:blipFill rotWithShape="1">
          <a:blip r:embed="rId3">
            <a:alphaModFix/>
          </a:blip>
          <a:srcRect b="0" l="0" r="0" t="0"/>
          <a:stretch/>
        </p:blipFill>
        <p:spPr>
          <a:xfrm>
            <a:off x="0" y="-208350"/>
            <a:ext cx="9144001" cy="1344825"/>
          </a:xfrm>
          <a:prstGeom prst="rect">
            <a:avLst/>
          </a:prstGeom>
          <a:noFill/>
          <a:ln>
            <a:noFill/>
          </a:ln>
        </p:spPr>
      </p:pic>
      <p:sp>
        <p:nvSpPr>
          <p:cNvPr id="2157" name="Google Shape;2157;g2523351e7b7_57_379"/>
          <p:cNvSpPr txBox="1"/>
          <p:nvPr/>
        </p:nvSpPr>
        <p:spPr>
          <a:xfrm>
            <a:off x="865375" y="180873"/>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Domino</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158" name="Google Shape;2158;g2523351e7b7_57_379"/>
          <p:cNvSpPr txBox="1"/>
          <p:nvPr/>
        </p:nvSpPr>
        <p:spPr>
          <a:xfrm>
            <a:off x="865375" y="1864800"/>
            <a:ext cx="4035000" cy="2786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Každý účastník postupně předloží své řešení a </a:t>
            </a:r>
            <a:r>
              <a:rPr b="1" i="0" lang="lv-LV" sz="1600" u="none" cap="none" strike="noStrike">
                <a:solidFill>
                  <a:srgbClr val="2B3E85"/>
                </a:solidFill>
                <a:latin typeface="Raleway"/>
                <a:ea typeface="Raleway"/>
                <a:cs typeface="Raleway"/>
                <a:sym typeface="Raleway"/>
              </a:rPr>
              <a:t>vysvětlí, jak postupně pomáhá vytvořit řetězec řešení.</a:t>
            </a:r>
            <a:endParaRPr b="1"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Pokud není k dispozici žádná vhodná karta, hráč si vylosuje z hromádky lícem dolů.</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Skupina se společně shodne, zda je řešení vhodné, či nikoli.</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p:txBody>
      </p:sp>
      <p:sp>
        <p:nvSpPr>
          <p:cNvPr id="2159" name="Google Shape;2159;g2523351e7b7_57_379"/>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pic>
        <p:nvPicPr>
          <p:cNvPr id="2160" name="Google Shape;2160;g2523351e7b7_57_379"/>
          <p:cNvPicPr preferRelativeResize="0"/>
          <p:nvPr/>
        </p:nvPicPr>
        <p:blipFill rotWithShape="1">
          <a:blip r:embed="rId4">
            <a:alphaModFix/>
          </a:blip>
          <a:srcRect b="0" l="0" r="25945" t="0"/>
          <a:stretch/>
        </p:blipFill>
        <p:spPr>
          <a:xfrm>
            <a:off x="6294850" y="0"/>
            <a:ext cx="2849149" cy="1591949"/>
          </a:xfrm>
          <a:prstGeom prst="rect">
            <a:avLst/>
          </a:prstGeom>
          <a:noFill/>
          <a:ln>
            <a:noFill/>
          </a:ln>
        </p:spPr>
      </p:pic>
      <p:pic>
        <p:nvPicPr>
          <p:cNvPr id="2161" name="Google Shape;2161;g2523351e7b7_57_379"/>
          <p:cNvPicPr preferRelativeResize="0"/>
          <p:nvPr/>
        </p:nvPicPr>
        <p:blipFill rotWithShape="1">
          <a:blip r:embed="rId5">
            <a:alphaModFix/>
          </a:blip>
          <a:srcRect b="0" l="1540" r="1540" t="0"/>
          <a:stretch/>
        </p:blipFill>
        <p:spPr>
          <a:xfrm>
            <a:off x="5242400" y="2299708"/>
            <a:ext cx="1550400" cy="2324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2" name="Google Shape;2162;g2523351e7b7_57_379"/>
          <p:cNvPicPr preferRelativeResize="0"/>
          <p:nvPr/>
        </p:nvPicPr>
        <p:blipFill rotWithShape="1">
          <a:blip r:embed="rId6">
            <a:alphaModFix/>
          </a:blip>
          <a:srcRect b="0" l="1559" r="1559" t="0"/>
          <a:stretch/>
        </p:blipFill>
        <p:spPr>
          <a:xfrm rot="-5400000">
            <a:off x="7267276" y="2416526"/>
            <a:ext cx="1443900" cy="21651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6" name="Shape 2166"/>
        <p:cNvGrpSpPr/>
        <p:nvPr/>
      </p:nvGrpSpPr>
      <p:grpSpPr>
        <a:xfrm>
          <a:off x="0" y="0"/>
          <a:ext cx="0" cy="0"/>
          <a:chOff x="0" y="0"/>
          <a:chExt cx="0" cy="0"/>
        </a:xfrm>
      </p:grpSpPr>
      <p:pic>
        <p:nvPicPr>
          <p:cNvPr id="2167" name="Google Shape;2167;g2523351e7b7_57_38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168" name="Google Shape;2168;g2523351e7b7_57_389"/>
          <p:cNvSpPr txBox="1"/>
          <p:nvPr/>
        </p:nvSpPr>
        <p:spPr>
          <a:xfrm>
            <a:off x="827250" y="12299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7</a:t>
            </a:r>
            <a:r>
              <a:rPr b="1" i="0" lang="lv-LV" sz="3900" u="none" cap="none" strike="noStrike">
                <a:solidFill>
                  <a:srgbClr val="2B3E85"/>
                </a:solidFill>
                <a:latin typeface="Raleway"/>
                <a:ea typeface="Raleway"/>
                <a:cs typeface="Raleway"/>
                <a:sym typeface="Raleway"/>
              </a:rPr>
              <a:t>. </a:t>
            </a:r>
            <a:r>
              <a:rPr b="1" i="0" lang="lv-LV" sz="2500" u="none" cap="none" strike="noStrike">
                <a:solidFill>
                  <a:srgbClr val="2B3E85"/>
                </a:solidFill>
                <a:latin typeface="Raleway"/>
                <a:ea typeface="Raleway"/>
                <a:cs typeface="Raleway"/>
                <a:sym typeface="Raleway"/>
              </a:rPr>
              <a:t>hra</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Vyber si problém</a:t>
            </a:r>
            <a:endParaRPr b="1" i="0" sz="47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Vyber si řešení</a:t>
            </a:r>
            <a:endParaRPr b="1" i="0" sz="4700" u="none" cap="none" strike="noStrike">
              <a:solidFill>
                <a:schemeClr val="lt1"/>
              </a:solidFill>
              <a:latin typeface="Arial"/>
              <a:ea typeface="Arial"/>
              <a:cs typeface="Arial"/>
              <a:sym typeface="Arial"/>
            </a:endParaRPr>
          </a:p>
        </p:txBody>
      </p:sp>
      <p:pic>
        <p:nvPicPr>
          <p:cNvPr id="2169" name="Google Shape;2169;g2523351e7b7_57_38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170" name="Google Shape;2170;g2523351e7b7_57_38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171" name="Google Shape;2171;g2523351e7b7_57_389"/>
          <p:cNvPicPr preferRelativeResize="0"/>
          <p:nvPr/>
        </p:nvPicPr>
        <p:blipFill rotWithShape="1">
          <a:blip r:embed="rId6">
            <a:alphaModFix/>
          </a:blip>
          <a:srcRect b="0" l="0" r="45597" t="-989"/>
          <a:stretch/>
        </p:blipFill>
        <p:spPr>
          <a:xfrm rot="5400000">
            <a:off x="5872075" y="1978775"/>
            <a:ext cx="1160675" cy="5194375"/>
          </a:xfrm>
          <a:prstGeom prst="rect">
            <a:avLst/>
          </a:prstGeom>
          <a:noFill/>
          <a:ln>
            <a:noFill/>
          </a:ln>
        </p:spPr>
      </p:pic>
      <p:pic>
        <p:nvPicPr>
          <p:cNvPr id="2172" name="Google Shape;2172;g2523351e7b7_57_389"/>
          <p:cNvPicPr preferRelativeResize="0"/>
          <p:nvPr/>
        </p:nvPicPr>
        <p:blipFill rotWithShape="1">
          <a:blip r:embed="rId6">
            <a:alphaModFix/>
          </a:blip>
          <a:srcRect b="0" l="24693" r="0" t="10873"/>
          <a:stretch/>
        </p:blipFill>
        <p:spPr>
          <a:xfrm rot="-5400000">
            <a:off x="1488937" y="2048061"/>
            <a:ext cx="1606500" cy="4584374"/>
          </a:xfrm>
          <a:prstGeom prst="rect">
            <a:avLst/>
          </a:prstGeom>
          <a:noFill/>
          <a:ln>
            <a:noFill/>
          </a:ln>
        </p:spPr>
      </p:pic>
      <p:pic>
        <p:nvPicPr>
          <p:cNvPr id="2173" name="Google Shape;2173;g2523351e7b7_57_389"/>
          <p:cNvPicPr preferRelativeResize="0"/>
          <p:nvPr/>
        </p:nvPicPr>
        <p:blipFill rotWithShape="1">
          <a:blip r:embed="rId7">
            <a:alphaModFix/>
          </a:blip>
          <a:srcRect b="13374" l="0" r="16156" t="0"/>
          <a:stretch/>
        </p:blipFill>
        <p:spPr>
          <a:xfrm>
            <a:off x="6781225" y="3397125"/>
            <a:ext cx="2362772" cy="1759174"/>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7" name="Shape 2177"/>
        <p:cNvGrpSpPr/>
        <p:nvPr/>
      </p:nvGrpSpPr>
      <p:grpSpPr>
        <a:xfrm>
          <a:off x="0" y="0"/>
          <a:ext cx="0" cy="0"/>
          <a:chOff x="0" y="0"/>
          <a:chExt cx="0" cy="0"/>
        </a:xfrm>
      </p:grpSpPr>
      <p:pic>
        <p:nvPicPr>
          <p:cNvPr id="2178" name="Google Shape;2178;g2523351e7b7_57_399"/>
          <p:cNvPicPr preferRelativeResize="0"/>
          <p:nvPr/>
        </p:nvPicPr>
        <p:blipFill rotWithShape="1">
          <a:blip r:embed="rId3">
            <a:alphaModFix/>
          </a:blip>
          <a:srcRect b="0" l="1540" r="1540" t="0"/>
          <a:stretch/>
        </p:blipFill>
        <p:spPr>
          <a:xfrm>
            <a:off x="3990575" y="92544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79" name="Google Shape;2179;g2523351e7b7_57_399"/>
          <p:cNvPicPr preferRelativeResize="0"/>
          <p:nvPr/>
        </p:nvPicPr>
        <p:blipFill rotWithShape="1">
          <a:blip r:embed="rId4">
            <a:alphaModFix/>
          </a:blip>
          <a:srcRect b="0" l="1559" r="1559" t="0"/>
          <a:stretch/>
        </p:blipFill>
        <p:spPr>
          <a:xfrm rot="4978773">
            <a:off x="1048715" y="1168013"/>
            <a:ext cx="1264077" cy="189494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0" name="Google Shape;2180;g2523351e7b7_57_399"/>
          <p:cNvPicPr preferRelativeResize="0"/>
          <p:nvPr/>
        </p:nvPicPr>
        <p:blipFill rotWithShape="1">
          <a:blip r:embed="rId5">
            <a:alphaModFix/>
          </a:blip>
          <a:srcRect b="0" l="1559" r="1559" t="0"/>
          <a:stretch/>
        </p:blipFill>
        <p:spPr>
          <a:xfrm rot="7031918">
            <a:off x="1211451" y="30657"/>
            <a:ext cx="1249681" cy="187358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1" name="Google Shape;2181;g2523351e7b7_57_399"/>
          <p:cNvPicPr preferRelativeResize="0"/>
          <p:nvPr/>
        </p:nvPicPr>
        <p:blipFill rotWithShape="1">
          <a:blip r:embed="rId6">
            <a:alphaModFix/>
          </a:blip>
          <a:srcRect b="0" l="1559" r="1559" t="0"/>
          <a:stretch/>
        </p:blipFill>
        <p:spPr>
          <a:xfrm rot="2700000">
            <a:off x="1386288" y="2311083"/>
            <a:ext cx="1263883" cy="189518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2" name="Google Shape;2182;g2523351e7b7_57_399"/>
          <p:cNvPicPr preferRelativeResize="0"/>
          <p:nvPr/>
        </p:nvPicPr>
        <p:blipFill rotWithShape="1">
          <a:blip r:embed="rId4">
            <a:alphaModFix/>
          </a:blip>
          <a:srcRect b="0" l="1559" r="1559" t="0"/>
          <a:stretch/>
        </p:blipFill>
        <p:spPr>
          <a:xfrm rot="1559968">
            <a:off x="2243849" y="3001195"/>
            <a:ext cx="1264021" cy="189502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3" name="Google Shape;2183;g2523351e7b7_57_399"/>
          <p:cNvPicPr preferRelativeResize="0"/>
          <p:nvPr/>
        </p:nvPicPr>
        <p:blipFill rotWithShape="1">
          <a:blip r:embed="rId6">
            <a:alphaModFix/>
          </a:blip>
          <a:srcRect b="0" l="1559" r="1559" t="0"/>
          <a:stretch/>
        </p:blipFill>
        <p:spPr>
          <a:xfrm>
            <a:off x="3465288" y="3169408"/>
            <a:ext cx="1263900" cy="1895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4" name="Google Shape;2184;g2523351e7b7_57_399"/>
          <p:cNvPicPr preferRelativeResize="0"/>
          <p:nvPr/>
        </p:nvPicPr>
        <p:blipFill rotWithShape="1">
          <a:blip r:embed="rId7">
            <a:alphaModFix/>
          </a:blip>
          <a:srcRect b="0" l="1559" r="1559" t="0"/>
          <a:stretch/>
        </p:blipFill>
        <p:spPr>
          <a:xfrm rot="-874405">
            <a:off x="4590570" y="3142930"/>
            <a:ext cx="1249501" cy="187352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5" name="Google Shape;2185;g2523351e7b7_57_399"/>
          <p:cNvPicPr preferRelativeResize="0"/>
          <p:nvPr/>
        </p:nvPicPr>
        <p:blipFill rotWithShape="1">
          <a:blip r:embed="rId5">
            <a:alphaModFix/>
          </a:blip>
          <a:srcRect b="0" l="1559" r="1559" t="0"/>
          <a:stretch/>
        </p:blipFill>
        <p:spPr>
          <a:xfrm rot="-2044752">
            <a:off x="5803653" y="2852024"/>
            <a:ext cx="1249602" cy="187373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6" name="Google Shape;2186;g2523351e7b7_57_399"/>
          <p:cNvPicPr preferRelativeResize="0"/>
          <p:nvPr/>
        </p:nvPicPr>
        <p:blipFill rotWithShape="1">
          <a:blip r:embed="rId7">
            <a:alphaModFix/>
          </a:blip>
          <a:srcRect b="0" l="1559" r="1559" t="0"/>
          <a:stretch/>
        </p:blipFill>
        <p:spPr>
          <a:xfrm rot="-3463314">
            <a:off x="6556698" y="2093377"/>
            <a:ext cx="1249370" cy="187351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7" name="Google Shape;2187;g2523351e7b7_57_399"/>
          <p:cNvPicPr preferRelativeResize="0"/>
          <p:nvPr/>
        </p:nvPicPr>
        <p:blipFill rotWithShape="1">
          <a:blip r:embed="rId5">
            <a:alphaModFix/>
          </a:blip>
          <a:srcRect b="0" l="1559" r="1559" t="0"/>
          <a:stretch/>
        </p:blipFill>
        <p:spPr>
          <a:xfrm rot="-4772705">
            <a:off x="7002051" y="1098755"/>
            <a:ext cx="1249850" cy="187339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8" name="Google Shape;2188;g2523351e7b7_57_399"/>
          <p:cNvPicPr preferRelativeResize="0"/>
          <p:nvPr/>
        </p:nvPicPr>
        <p:blipFill rotWithShape="1">
          <a:blip r:embed="rId7">
            <a:alphaModFix/>
          </a:blip>
          <a:srcRect b="0" l="1559" r="1559" t="0"/>
          <a:stretch/>
        </p:blipFill>
        <p:spPr>
          <a:xfrm rot="-6557520">
            <a:off x="7012479" y="115515"/>
            <a:ext cx="1249461" cy="1873384"/>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2" name="Shape 2192"/>
        <p:cNvGrpSpPr/>
        <p:nvPr/>
      </p:nvGrpSpPr>
      <p:grpSpPr>
        <a:xfrm>
          <a:off x="0" y="0"/>
          <a:ext cx="0" cy="0"/>
          <a:chOff x="0" y="0"/>
          <a:chExt cx="0" cy="0"/>
        </a:xfrm>
      </p:grpSpPr>
      <p:pic>
        <p:nvPicPr>
          <p:cNvPr id="2193" name="Google Shape;2193;g2523351e7b7_57_413"/>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194" name="Google Shape;2194;g2523351e7b7_57_413"/>
          <p:cNvSpPr txBox="1"/>
          <p:nvPr/>
        </p:nvSpPr>
        <p:spPr>
          <a:xfrm>
            <a:off x="865375" y="370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Vyber si problém</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Vyber si řešení</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p:txBody>
      </p:sp>
      <p:sp>
        <p:nvSpPr>
          <p:cNvPr id="2195" name="Google Shape;2195;g2523351e7b7_57_413"/>
          <p:cNvSpPr txBox="1"/>
          <p:nvPr/>
        </p:nvSpPr>
        <p:spPr>
          <a:xfrm>
            <a:off x="865375" y="1864800"/>
            <a:ext cx="4342200" cy="291358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Počet účastníků - </a:t>
            </a:r>
            <a:r>
              <a:rPr b="1" i="0" lang="lv-LV" sz="1600" u="none" cap="none" strike="noStrike">
                <a:solidFill>
                  <a:srgbClr val="2B3E85"/>
                </a:solidFill>
                <a:latin typeface="Raleway"/>
                <a:ea typeface="Raleway"/>
                <a:cs typeface="Raleway"/>
                <a:sym typeface="Raleway"/>
              </a:rPr>
              <a:t>1-100</a:t>
            </a:r>
            <a:r>
              <a:rPr b="0" i="0" lang="lv-LV" sz="1600" u="none" cap="none" strike="noStrike">
                <a:solidFill>
                  <a:srgbClr val="2B3E85"/>
                </a:solidFill>
                <a:latin typeface="Raleway"/>
                <a:ea typeface="Raleway"/>
                <a:cs typeface="Raleway"/>
                <a:sym typeface="Raleway"/>
              </a:rPr>
              <a:t> </a:t>
            </a:r>
            <a:endParaRPr b="1"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Každý účastník obdrží několik karet řešení (počet závisí na počtu účastníků) a několik karet problémových situací.</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Kapitán umístí jednu kartu příběhu doprostřed stolu a vysvětlí ji, v případě potřeby ji upraví podle situace konkrétní organizace.</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p:txBody>
      </p:sp>
      <p:sp>
        <p:nvSpPr>
          <p:cNvPr id="2196" name="Google Shape;2196;g2523351e7b7_57_413"/>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pic>
        <p:nvPicPr>
          <p:cNvPr id="2197" name="Google Shape;2197;g2523351e7b7_57_413"/>
          <p:cNvPicPr preferRelativeResize="0"/>
          <p:nvPr/>
        </p:nvPicPr>
        <p:blipFill rotWithShape="1">
          <a:blip r:embed="rId4">
            <a:alphaModFix/>
          </a:blip>
          <a:srcRect b="0" l="0" r="25945" t="0"/>
          <a:stretch/>
        </p:blipFill>
        <p:spPr>
          <a:xfrm>
            <a:off x="6294850" y="3321500"/>
            <a:ext cx="2849149" cy="1591949"/>
          </a:xfrm>
          <a:prstGeom prst="rect">
            <a:avLst/>
          </a:prstGeom>
          <a:noFill/>
          <a:ln>
            <a:noFill/>
          </a:ln>
        </p:spPr>
      </p:pic>
      <p:pic>
        <p:nvPicPr>
          <p:cNvPr id="2198" name="Google Shape;2198;g2523351e7b7_57_413"/>
          <p:cNvPicPr preferRelativeResize="0"/>
          <p:nvPr/>
        </p:nvPicPr>
        <p:blipFill rotWithShape="1">
          <a:blip r:embed="rId5">
            <a:alphaModFix/>
          </a:blip>
          <a:srcRect b="0" l="1559" r="1559" t="0"/>
          <a:stretch/>
        </p:blipFill>
        <p:spPr>
          <a:xfrm rot="892429">
            <a:off x="7277739" y="1563956"/>
            <a:ext cx="1249362" cy="187356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99" name="Google Shape;2199;g2523351e7b7_57_413"/>
          <p:cNvPicPr preferRelativeResize="0"/>
          <p:nvPr/>
        </p:nvPicPr>
        <p:blipFill rotWithShape="1">
          <a:blip r:embed="rId6">
            <a:alphaModFix/>
          </a:blip>
          <a:srcRect b="0" l="1559" r="1559" t="0"/>
          <a:stretch/>
        </p:blipFill>
        <p:spPr>
          <a:xfrm rot="-1112100">
            <a:off x="5437393" y="1564012"/>
            <a:ext cx="1249513" cy="187346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00" name="Google Shape;2200;g2523351e7b7_57_413"/>
          <p:cNvPicPr preferRelativeResize="0"/>
          <p:nvPr/>
        </p:nvPicPr>
        <p:blipFill rotWithShape="1">
          <a:blip r:embed="rId7">
            <a:alphaModFix/>
          </a:blip>
          <a:srcRect b="0" l="1559" r="1559" t="0"/>
          <a:stretch/>
        </p:blipFill>
        <p:spPr>
          <a:xfrm>
            <a:off x="6340408" y="269519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4" name="Shape 2204"/>
        <p:cNvGrpSpPr/>
        <p:nvPr/>
      </p:nvGrpSpPr>
      <p:grpSpPr>
        <a:xfrm>
          <a:off x="0" y="0"/>
          <a:ext cx="0" cy="0"/>
          <a:chOff x="0" y="0"/>
          <a:chExt cx="0" cy="0"/>
        </a:xfrm>
      </p:grpSpPr>
      <p:pic>
        <p:nvPicPr>
          <p:cNvPr id="2205" name="Google Shape;2205;g2523351e7b7_57_424"/>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206" name="Google Shape;2206;g2523351e7b7_57_424"/>
          <p:cNvSpPr txBox="1"/>
          <p:nvPr/>
        </p:nvSpPr>
        <p:spPr>
          <a:xfrm>
            <a:off x="865375" y="370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chemeClr val="dk1"/>
              </a:buClr>
              <a:buSzPts val="2400"/>
              <a:buFont typeface="Arial"/>
              <a:buNone/>
            </a:pPr>
            <a:r>
              <a:rPr b="1" i="0" lang="lv-LV" sz="2400" u="none" cap="none" strike="noStrike">
                <a:solidFill>
                  <a:schemeClr val="lt1"/>
                </a:solidFill>
                <a:latin typeface="Raleway"/>
                <a:ea typeface="Raleway"/>
                <a:cs typeface="Raleway"/>
                <a:sym typeface="Raleway"/>
              </a:rPr>
              <a:t>Vyber si problém</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400"/>
              <a:buFont typeface="Arial"/>
              <a:buNone/>
            </a:pPr>
            <a:r>
              <a:rPr b="1" i="0" lang="lv-LV" sz="2400" u="none" cap="none" strike="noStrike">
                <a:solidFill>
                  <a:schemeClr val="lt1"/>
                </a:solidFill>
                <a:latin typeface="Raleway"/>
                <a:ea typeface="Raleway"/>
                <a:cs typeface="Raleway"/>
                <a:sym typeface="Raleway"/>
              </a:rPr>
              <a:t>Vyber si řešení</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p:txBody>
      </p:sp>
      <p:sp>
        <p:nvSpPr>
          <p:cNvPr id="2207" name="Google Shape;2207;g2523351e7b7_57_424"/>
          <p:cNvSpPr txBox="1"/>
          <p:nvPr/>
        </p:nvSpPr>
        <p:spPr>
          <a:xfrm>
            <a:off x="865375" y="1864800"/>
            <a:ext cx="3804600" cy="291358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Každý účastník postupně umístí své karty s řešením, pokud zjistí, že má. Kartu vhodnou dané situace. </a:t>
            </a:r>
            <a:endParaRPr/>
          </a:p>
          <a:p>
            <a:pPr indent="0" lvl="0" marL="0" marR="0" rtl="0" algn="l">
              <a:lnSpc>
                <a:spcPct val="100000"/>
              </a:lnSpc>
              <a:spcBef>
                <a:spcPts val="1000"/>
              </a:spcBef>
              <a:spcAft>
                <a:spcPts val="0"/>
              </a:spcAft>
              <a:buClr>
                <a:schemeClr val="dk1"/>
              </a:buClr>
              <a:buSzPts val="11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Účastníci mohou své karty umístit náhodně, </a:t>
            </a:r>
            <a:r>
              <a:rPr b="1" i="0" lang="lv-LV" sz="1600" u="none" cap="none" strike="noStrike">
                <a:solidFill>
                  <a:srgbClr val="2B3E85"/>
                </a:solidFill>
                <a:latin typeface="Raleway"/>
                <a:ea typeface="Raleway"/>
                <a:cs typeface="Raleway"/>
                <a:sym typeface="Raleway"/>
              </a:rPr>
              <a:t>protože nejdůležitější je diskuse</a:t>
            </a:r>
            <a:r>
              <a:rPr b="0" i="0" lang="lv-LV" sz="1600" u="none" cap="none" strike="noStrike">
                <a:solidFill>
                  <a:srgbClr val="2B3E85"/>
                </a:solidFill>
                <a:latin typeface="Raleway"/>
                <a:ea typeface="Raleway"/>
                <a:cs typeface="Raleway"/>
                <a:sym typeface="Raleway"/>
              </a:rPr>
              <a:t> a ukázka toho, že pro každou situaci existují různá řešení.</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p:txBody>
      </p:sp>
      <p:sp>
        <p:nvSpPr>
          <p:cNvPr id="2208" name="Google Shape;2208;g2523351e7b7_57_424"/>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pic>
        <p:nvPicPr>
          <p:cNvPr id="2209" name="Google Shape;2209;g2523351e7b7_57_424"/>
          <p:cNvPicPr preferRelativeResize="0"/>
          <p:nvPr/>
        </p:nvPicPr>
        <p:blipFill rotWithShape="1">
          <a:blip r:embed="rId4">
            <a:alphaModFix/>
          </a:blip>
          <a:srcRect b="0" l="0" r="25945" t="0"/>
          <a:stretch/>
        </p:blipFill>
        <p:spPr>
          <a:xfrm>
            <a:off x="6294850" y="3321500"/>
            <a:ext cx="2849149" cy="1591949"/>
          </a:xfrm>
          <a:prstGeom prst="rect">
            <a:avLst/>
          </a:prstGeom>
          <a:noFill/>
          <a:ln>
            <a:noFill/>
          </a:ln>
        </p:spPr>
      </p:pic>
      <p:pic>
        <p:nvPicPr>
          <p:cNvPr id="2210" name="Google Shape;2210;g2523351e7b7_57_424"/>
          <p:cNvPicPr preferRelativeResize="0"/>
          <p:nvPr/>
        </p:nvPicPr>
        <p:blipFill rotWithShape="1">
          <a:blip r:embed="rId5">
            <a:alphaModFix/>
          </a:blip>
          <a:srcRect b="0" l="1559" r="1559" t="0"/>
          <a:stretch/>
        </p:blipFill>
        <p:spPr>
          <a:xfrm rot="892429">
            <a:off x="7277739" y="1563956"/>
            <a:ext cx="1249362" cy="187356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11" name="Google Shape;2211;g2523351e7b7_57_424"/>
          <p:cNvPicPr preferRelativeResize="0"/>
          <p:nvPr/>
        </p:nvPicPr>
        <p:blipFill rotWithShape="1">
          <a:blip r:embed="rId6">
            <a:alphaModFix/>
          </a:blip>
          <a:srcRect b="0" l="1559" r="1559" t="0"/>
          <a:stretch/>
        </p:blipFill>
        <p:spPr>
          <a:xfrm rot="-1112100">
            <a:off x="5437393" y="1564012"/>
            <a:ext cx="1249513" cy="187346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12" name="Google Shape;2212;g2523351e7b7_57_424"/>
          <p:cNvPicPr preferRelativeResize="0"/>
          <p:nvPr/>
        </p:nvPicPr>
        <p:blipFill rotWithShape="1">
          <a:blip r:embed="rId7">
            <a:alphaModFix/>
          </a:blip>
          <a:srcRect b="0" l="1559" r="1559" t="0"/>
          <a:stretch/>
        </p:blipFill>
        <p:spPr>
          <a:xfrm>
            <a:off x="6340408" y="269519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6" name="Shape 2216"/>
        <p:cNvGrpSpPr/>
        <p:nvPr/>
      </p:nvGrpSpPr>
      <p:grpSpPr>
        <a:xfrm>
          <a:off x="0" y="0"/>
          <a:ext cx="0" cy="0"/>
          <a:chOff x="0" y="0"/>
          <a:chExt cx="0" cy="0"/>
        </a:xfrm>
      </p:grpSpPr>
      <p:pic>
        <p:nvPicPr>
          <p:cNvPr id="2217" name="Google Shape;2217;g2523351e7b7_57_435"/>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218" name="Google Shape;2218;g2523351e7b7_57_435"/>
          <p:cNvSpPr txBox="1"/>
          <p:nvPr/>
        </p:nvSpPr>
        <p:spPr>
          <a:xfrm>
            <a:off x="865375" y="370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chemeClr val="dk1"/>
              </a:buClr>
              <a:buSzPts val="2400"/>
              <a:buFont typeface="Arial"/>
              <a:buNone/>
            </a:pPr>
            <a:r>
              <a:rPr b="1" i="0" lang="lv-LV" sz="2400" u="none" cap="none" strike="noStrike">
                <a:solidFill>
                  <a:schemeClr val="lt1"/>
                </a:solidFill>
                <a:latin typeface="Raleway"/>
                <a:ea typeface="Raleway"/>
                <a:cs typeface="Raleway"/>
                <a:sym typeface="Raleway"/>
              </a:rPr>
              <a:t>Vyber si problém</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400"/>
              <a:buFont typeface="Arial"/>
              <a:buNone/>
            </a:pPr>
            <a:r>
              <a:rPr b="1" i="0" lang="lv-LV" sz="2400" u="none" cap="none" strike="noStrike">
                <a:solidFill>
                  <a:schemeClr val="lt1"/>
                </a:solidFill>
                <a:latin typeface="Raleway"/>
                <a:ea typeface="Raleway"/>
                <a:cs typeface="Raleway"/>
                <a:sym typeface="Raleway"/>
              </a:rPr>
              <a:t>Vyber si řešení</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p:txBody>
      </p:sp>
      <p:sp>
        <p:nvSpPr>
          <p:cNvPr id="2219" name="Google Shape;2219;g2523351e7b7_57_435"/>
          <p:cNvSpPr txBox="1"/>
          <p:nvPr/>
        </p:nvSpPr>
        <p:spPr>
          <a:xfrm>
            <a:off x="865375" y="1788600"/>
            <a:ext cx="4124700" cy="315980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Jakmile jsou všechny karty řešení umístěny, náhodně se rozdají zpět hráčům a další karta příběhu nebo karta řešení se položí doprostřed stolu.</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Pokud je umístěna karta řešení, hráči kolem ní umístí příslušné karty příběhu.</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1" i="0" lang="lv-LV" sz="1600" u="none" cap="none" strike="noStrike">
                <a:solidFill>
                  <a:srgbClr val="2B3E85"/>
                </a:solidFill>
                <a:latin typeface="Raleway"/>
                <a:ea typeface="Raleway"/>
                <a:cs typeface="Raleway"/>
                <a:sym typeface="Raleway"/>
              </a:rPr>
              <a:t>Připravte se na to, že tento typ hry bude iniciovat spoustu diskusí</a:t>
            </a:r>
            <a:r>
              <a:rPr b="0" i="0" lang="lv-LV" sz="1600" u="none" cap="none" strike="noStrike">
                <a:solidFill>
                  <a:srgbClr val="2B3E85"/>
                </a:solidFill>
                <a:latin typeface="Raleway"/>
                <a:ea typeface="Raleway"/>
                <a:cs typeface="Raleway"/>
                <a:sym typeface="Raleway"/>
              </a:rPr>
              <a:t>, což je také účelem této hry.</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p:txBody>
      </p:sp>
      <p:sp>
        <p:nvSpPr>
          <p:cNvPr id="2220" name="Google Shape;2220;g2523351e7b7_57_435"/>
          <p:cNvSpPr txBox="1"/>
          <p:nvPr/>
        </p:nvSpPr>
        <p:spPr>
          <a:xfrm>
            <a:off x="865375" y="12898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Ukončení hry</a:t>
            </a:r>
            <a:endParaRPr b="1" i="0" sz="2600" u="none" cap="none" strike="noStrike">
              <a:solidFill>
                <a:srgbClr val="6689BA"/>
              </a:solidFill>
              <a:latin typeface="Arial"/>
              <a:ea typeface="Arial"/>
              <a:cs typeface="Arial"/>
              <a:sym typeface="Arial"/>
            </a:endParaRPr>
          </a:p>
        </p:txBody>
      </p:sp>
      <p:grpSp>
        <p:nvGrpSpPr>
          <p:cNvPr id="2221" name="Google Shape;2221;g2523351e7b7_57_435"/>
          <p:cNvGrpSpPr/>
          <p:nvPr/>
        </p:nvGrpSpPr>
        <p:grpSpPr>
          <a:xfrm>
            <a:off x="575070" y="3891331"/>
            <a:ext cx="290237" cy="321991"/>
            <a:chOff x="534570" y="3018006"/>
            <a:chExt cx="290237" cy="321991"/>
          </a:xfrm>
        </p:grpSpPr>
        <p:sp>
          <p:nvSpPr>
            <p:cNvPr id="2222" name="Google Shape;2222;g2523351e7b7_57_4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g2523351e7b7_57_4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24" name="Google Shape;2224;g2523351e7b7_57_435"/>
          <p:cNvSpPr/>
          <p:nvPr/>
        </p:nvSpPr>
        <p:spPr>
          <a:xfrm>
            <a:off x="6297488" y="2503994"/>
            <a:ext cx="2510100" cy="2169900"/>
          </a:xfrm>
          <a:prstGeom prst="wedgeEllipseCallout">
            <a:avLst>
              <a:gd fmla="val -34446" name="adj1"/>
              <a:gd fmla="val 55960" name="adj2"/>
            </a:avLst>
          </a:prstGeom>
          <a:solidFill>
            <a:srgbClr val="1EAEAE">
              <a:alpha val="16862"/>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g2523351e7b7_57_435"/>
          <p:cNvSpPr/>
          <p:nvPr/>
        </p:nvSpPr>
        <p:spPr>
          <a:xfrm>
            <a:off x="5550496" y="1640299"/>
            <a:ext cx="953400" cy="887400"/>
          </a:xfrm>
          <a:prstGeom prst="wedgeEllipseCallout">
            <a:avLst>
              <a:gd fmla="val 37986" name="adj1"/>
              <a:gd fmla="val 54670" name="adj2"/>
            </a:avLst>
          </a:prstGeom>
          <a:solidFill>
            <a:srgbClr val="1EAEAE">
              <a:alpha val="48627"/>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g2523351e7b7_57_435"/>
          <p:cNvSpPr/>
          <p:nvPr/>
        </p:nvSpPr>
        <p:spPr>
          <a:xfrm>
            <a:off x="5517297" y="1681686"/>
            <a:ext cx="953400" cy="887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g2523351e7b7_57_435"/>
          <p:cNvSpPr/>
          <p:nvPr/>
        </p:nvSpPr>
        <p:spPr>
          <a:xfrm rot="449488">
            <a:off x="6296504" y="2453804"/>
            <a:ext cx="2455157" cy="216834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28" name="Google Shape;2228;g2523351e7b7_57_435"/>
          <p:cNvPicPr preferRelativeResize="0"/>
          <p:nvPr/>
        </p:nvPicPr>
        <p:blipFill rotWithShape="1">
          <a:blip r:embed="rId4">
            <a:alphaModFix/>
          </a:blip>
          <a:srcRect b="0" l="0" r="1261" t="0"/>
          <a:stretch/>
        </p:blipFill>
        <p:spPr>
          <a:xfrm rot="-5400000">
            <a:off x="6792800" y="1969175"/>
            <a:ext cx="2804926" cy="1240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g2523351e7b7_0_106"/>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51" name="Google Shape;251;g2523351e7b7_0_106"/>
          <p:cNvSpPr txBox="1"/>
          <p:nvPr/>
        </p:nvSpPr>
        <p:spPr>
          <a:xfrm>
            <a:off x="827250" y="1525950"/>
            <a:ext cx="7241400" cy="19896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3.</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Příprava zázemí</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252" name="Google Shape;252;g2523351e7b7_0_106"/>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53" name="Google Shape;253;g2523351e7b7_0_106"/>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54" name="Google Shape;254;g2523351e7b7_0_106"/>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255" name="Google Shape;255;g2523351e7b7_0_106"/>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256" name="Google Shape;256;g2523351e7b7_0_106"/>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2" name="Shape 2232"/>
        <p:cNvGrpSpPr/>
        <p:nvPr/>
      </p:nvGrpSpPr>
      <p:grpSpPr>
        <a:xfrm>
          <a:off x="0" y="0"/>
          <a:ext cx="0" cy="0"/>
          <a:chOff x="0" y="0"/>
          <a:chExt cx="0" cy="0"/>
        </a:xfrm>
      </p:grpSpPr>
      <p:pic>
        <p:nvPicPr>
          <p:cNvPr id="2233" name="Google Shape;2233;g2523351e7b7_57_4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234" name="Google Shape;2234;g2523351e7b7_57_450"/>
          <p:cNvSpPr txBox="1"/>
          <p:nvPr/>
        </p:nvSpPr>
        <p:spPr>
          <a:xfrm>
            <a:off x="1055850" y="1153775"/>
            <a:ext cx="6248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8</a:t>
            </a:r>
            <a:r>
              <a:rPr b="1" i="0" lang="lv-LV" sz="3900" u="none" cap="none" strike="noStrike">
                <a:solidFill>
                  <a:srgbClr val="2B3E85"/>
                </a:solidFill>
                <a:latin typeface="Raleway"/>
                <a:ea typeface="Raleway"/>
                <a:cs typeface="Raleway"/>
                <a:sym typeface="Raleway"/>
              </a:rPr>
              <a:t>. </a:t>
            </a:r>
            <a:r>
              <a:rPr b="1" i="0" lang="lv-LV" sz="2500" u="none" cap="none" strike="noStrike">
                <a:solidFill>
                  <a:srgbClr val="2B3E85"/>
                </a:solidFill>
                <a:latin typeface="Raleway"/>
                <a:ea typeface="Raleway"/>
                <a:cs typeface="Raleway"/>
                <a:sym typeface="Raleway"/>
              </a:rPr>
              <a:t>hra</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Ano, ale... Vytvořte příběh</a:t>
            </a:r>
            <a:endParaRPr b="1" i="0" sz="4700" u="none" cap="none" strike="noStrike">
              <a:solidFill>
                <a:schemeClr val="lt1"/>
              </a:solidFill>
              <a:latin typeface="Arial"/>
              <a:ea typeface="Arial"/>
              <a:cs typeface="Arial"/>
              <a:sym typeface="Arial"/>
            </a:endParaRPr>
          </a:p>
        </p:txBody>
      </p:sp>
      <p:pic>
        <p:nvPicPr>
          <p:cNvPr id="2235" name="Google Shape;2235;g2523351e7b7_57_450"/>
          <p:cNvPicPr preferRelativeResize="0"/>
          <p:nvPr/>
        </p:nvPicPr>
        <p:blipFill rotWithShape="1">
          <a:blip r:embed="rId4">
            <a:alphaModFix/>
          </a:blip>
          <a:srcRect b="0" l="0" r="0" t="0"/>
          <a:stretch/>
        </p:blipFill>
        <p:spPr>
          <a:xfrm>
            <a:off x="6482850" y="135150"/>
            <a:ext cx="1605250" cy="908575"/>
          </a:xfrm>
          <a:prstGeom prst="rect">
            <a:avLst/>
          </a:prstGeom>
          <a:noFill/>
          <a:ln>
            <a:noFill/>
          </a:ln>
        </p:spPr>
      </p:pic>
      <p:pic>
        <p:nvPicPr>
          <p:cNvPr id="2236" name="Google Shape;2236;g2523351e7b7_57_450"/>
          <p:cNvPicPr preferRelativeResize="0"/>
          <p:nvPr/>
        </p:nvPicPr>
        <p:blipFill rotWithShape="1">
          <a:blip r:embed="rId5">
            <a:alphaModFix/>
          </a:blip>
          <a:srcRect b="0" l="0" r="0" t="0"/>
          <a:stretch/>
        </p:blipFill>
        <p:spPr>
          <a:xfrm>
            <a:off x="1000775" y="311600"/>
            <a:ext cx="1569475" cy="555675"/>
          </a:xfrm>
          <a:prstGeom prst="rect">
            <a:avLst/>
          </a:prstGeom>
          <a:noFill/>
          <a:ln>
            <a:noFill/>
          </a:ln>
        </p:spPr>
      </p:pic>
      <p:pic>
        <p:nvPicPr>
          <p:cNvPr id="2237" name="Google Shape;2237;g2523351e7b7_57_450"/>
          <p:cNvPicPr preferRelativeResize="0"/>
          <p:nvPr/>
        </p:nvPicPr>
        <p:blipFill rotWithShape="1">
          <a:blip r:embed="rId6">
            <a:alphaModFix/>
          </a:blip>
          <a:srcRect b="0" l="0" r="45597" t="-989"/>
          <a:stretch/>
        </p:blipFill>
        <p:spPr>
          <a:xfrm rot="5400000">
            <a:off x="5872075" y="1978775"/>
            <a:ext cx="1160675" cy="5194375"/>
          </a:xfrm>
          <a:prstGeom prst="rect">
            <a:avLst/>
          </a:prstGeom>
          <a:noFill/>
          <a:ln>
            <a:noFill/>
          </a:ln>
        </p:spPr>
      </p:pic>
      <p:pic>
        <p:nvPicPr>
          <p:cNvPr id="2238" name="Google Shape;2238;g2523351e7b7_57_450"/>
          <p:cNvPicPr preferRelativeResize="0"/>
          <p:nvPr/>
        </p:nvPicPr>
        <p:blipFill rotWithShape="1">
          <a:blip r:embed="rId6">
            <a:alphaModFix/>
          </a:blip>
          <a:srcRect b="0" l="24693" r="0" t="10873"/>
          <a:stretch/>
        </p:blipFill>
        <p:spPr>
          <a:xfrm rot="-5400000">
            <a:off x="1488937" y="2048061"/>
            <a:ext cx="1606500" cy="4584374"/>
          </a:xfrm>
          <a:prstGeom prst="rect">
            <a:avLst/>
          </a:prstGeom>
          <a:noFill/>
          <a:ln>
            <a:noFill/>
          </a:ln>
        </p:spPr>
      </p:pic>
      <p:pic>
        <p:nvPicPr>
          <p:cNvPr id="2239" name="Google Shape;2239;g2523351e7b7_57_450"/>
          <p:cNvPicPr preferRelativeResize="0"/>
          <p:nvPr/>
        </p:nvPicPr>
        <p:blipFill rotWithShape="1">
          <a:blip r:embed="rId7">
            <a:alphaModFix/>
          </a:blip>
          <a:srcRect b="13374" l="0" r="16156" t="0"/>
          <a:stretch/>
        </p:blipFill>
        <p:spPr>
          <a:xfrm>
            <a:off x="6085101" y="2878825"/>
            <a:ext cx="3058898" cy="2277475"/>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3" name="Shape 2243"/>
        <p:cNvGrpSpPr/>
        <p:nvPr/>
      </p:nvGrpSpPr>
      <p:grpSpPr>
        <a:xfrm>
          <a:off x="0" y="0"/>
          <a:ext cx="0" cy="0"/>
          <a:chOff x="0" y="0"/>
          <a:chExt cx="0" cy="0"/>
        </a:xfrm>
      </p:grpSpPr>
      <p:pic>
        <p:nvPicPr>
          <p:cNvPr id="2244" name="Google Shape;2244;g2523351e7b7_57_460"/>
          <p:cNvPicPr preferRelativeResize="0"/>
          <p:nvPr/>
        </p:nvPicPr>
        <p:blipFill rotWithShape="1">
          <a:blip r:embed="rId3">
            <a:alphaModFix/>
          </a:blip>
          <a:srcRect b="0" l="19" r="19" t="0"/>
          <a:stretch/>
        </p:blipFill>
        <p:spPr>
          <a:xfrm rot="429720">
            <a:off x="4174305" y="527338"/>
            <a:ext cx="1383595" cy="2074184"/>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2245" name="Google Shape;2245;g2523351e7b7_57_460"/>
          <p:cNvPicPr preferRelativeResize="0"/>
          <p:nvPr/>
        </p:nvPicPr>
        <p:blipFill rotWithShape="1">
          <a:blip r:embed="rId4">
            <a:alphaModFix/>
          </a:blip>
          <a:srcRect b="0" l="1559" r="1559" t="0"/>
          <a:stretch/>
        </p:blipFill>
        <p:spPr>
          <a:xfrm>
            <a:off x="4030087" y="399619"/>
            <a:ext cx="1294500" cy="1941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46" name="Google Shape;2246;g2523351e7b7_57_460"/>
          <p:cNvPicPr preferRelativeResize="0"/>
          <p:nvPr/>
        </p:nvPicPr>
        <p:blipFill rotWithShape="1">
          <a:blip r:embed="rId5">
            <a:alphaModFix/>
          </a:blip>
          <a:srcRect b="0" l="1540" r="1540" t="0"/>
          <a:stretch/>
        </p:blipFill>
        <p:spPr>
          <a:xfrm rot="6199430">
            <a:off x="1142187" y="-182124"/>
            <a:ext cx="1264024" cy="189454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47" name="Google Shape;2247;g2523351e7b7_57_460"/>
          <p:cNvPicPr preferRelativeResize="0"/>
          <p:nvPr/>
        </p:nvPicPr>
        <p:blipFill rotWithShape="1">
          <a:blip r:embed="rId5">
            <a:alphaModFix/>
          </a:blip>
          <a:srcRect b="0" l="1540" r="1540" t="0"/>
          <a:stretch/>
        </p:blipFill>
        <p:spPr>
          <a:xfrm rot="740843">
            <a:off x="2785376" y="3057934"/>
            <a:ext cx="1264038" cy="189449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48" name="Google Shape;2248;g2523351e7b7_57_460"/>
          <p:cNvPicPr preferRelativeResize="0"/>
          <p:nvPr/>
        </p:nvPicPr>
        <p:blipFill rotWithShape="1">
          <a:blip r:embed="rId5">
            <a:alphaModFix/>
          </a:blip>
          <a:srcRect b="0" l="1540" r="1540" t="0"/>
          <a:stretch/>
        </p:blipFill>
        <p:spPr>
          <a:xfrm>
            <a:off x="4027325" y="3119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49" name="Google Shape;2249;g2523351e7b7_57_460"/>
          <p:cNvPicPr preferRelativeResize="0"/>
          <p:nvPr/>
        </p:nvPicPr>
        <p:blipFill rotWithShape="1">
          <a:blip r:embed="rId5">
            <a:alphaModFix/>
          </a:blip>
          <a:srcRect b="0" l="1540" r="1540" t="0"/>
          <a:stretch/>
        </p:blipFill>
        <p:spPr>
          <a:xfrm rot="2497945">
            <a:off x="1888305" y="2666576"/>
            <a:ext cx="1263944" cy="189443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0" name="Google Shape;2250;g2523351e7b7_57_460"/>
          <p:cNvPicPr preferRelativeResize="0"/>
          <p:nvPr/>
        </p:nvPicPr>
        <p:blipFill rotWithShape="1">
          <a:blip r:embed="rId5">
            <a:alphaModFix/>
          </a:blip>
          <a:srcRect b="0" l="1540" r="1540" t="0"/>
          <a:stretch/>
        </p:blipFill>
        <p:spPr>
          <a:xfrm rot="4224229">
            <a:off x="1256799" y="1892450"/>
            <a:ext cx="1263906" cy="1894335"/>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1" name="Google Shape;2251;g2523351e7b7_57_460"/>
          <p:cNvPicPr preferRelativeResize="0"/>
          <p:nvPr/>
        </p:nvPicPr>
        <p:blipFill rotWithShape="1">
          <a:blip r:embed="rId5">
            <a:alphaModFix/>
          </a:blip>
          <a:srcRect b="0" l="1540" r="1540" t="0"/>
          <a:stretch/>
        </p:blipFill>
        <p:spPr>
          <a:xfrm rot="-2566070">
            <a:off x="6001920" y="2517765"/>
            <a:ext cx="1263569" cy="1894505"/>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2" name="Google Shape;2252;g2523351e7b7_57_460"/>
          <p:cNvPicPr preferRelativeResize="0"/>
          <p:nvPr/>
        </p:nvPicPr>
        <p:blipFill rotWithShape="1">
          <a:blip r:embed="rId5">
            <a:alphaModFix/>
          </a:blip>
          <a:srcRect b="0" l="1540" r="1540" t="0"/>
          <a:stretch/>
        </p:blipFill>
        <p:spPr>
          <a:xfrm rot="5219576">
            <a:off x="1131577" y="943849"/>
            <a:ext cx="1263840" cy="189440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3" name="Google Shape;2253;g2523351e7b7_57_460"/>
          <p:cNvPicPr preferRelativeResize="0"/>
          <p:nvPr/>
        </p:nvPicPr>
        <p:blipFill rotWithShape="1">
          <a:blip r:embed="rId5">
            <a:alphaModFix/>
          </a:blip>
          <a:srcRect b="0" l="1540" r="1540" t="0"/>
          <a:stretch/>
        </p:blipFill>
        <p:spPr>
          <a:xfrm rot="-1608501">
            <a:off x="4892884" y="3066063"/>
            <a:ext cx="1263837" cy="189454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4" name="Google Shape;2254;g2523351e7b7_57_460"/>
          <p:cNvPicPr preferRelativeResize="0"/>
          <p:nvPr/>
        </p:nvPicPr>
        <p:blipFill rotWithShape="1">
          <a:blip r:embed="rId5">
            <a:alphaModFix/>
          </a:blip>
          <a:srcRect b="0" l="1540" r="1540" t="0"/>
          <a:stretch/>
        </p:blipFill>
        <p:spPr>
          <a:xfrm rot="-3949573">
            <a:off x="6713618" y="1677559"/>
            <a:ext cx="1263719" cy="189443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5" name="Google Shape;2255;g2523351e7b7_57_460"/>
          <p:cNvPicPr preferRelativeResize="0"/>
          <p:nvPr/>
        </p:nvPicPr>
        <p:blipFill rotWithShape="1">
          <a:blip r:embed="rId5">
            <a:alphaModFix/>
          </a:blip>
          <a:srcRect b="0" l="1540" r="1540" t="0"/>
          <a:stretch/>
        </p:blipFill>
        <p:spPr>
          <a:xfrm rot="-4834407">
            <a:off x="7018178" y="759994"/>
            <a:ext cx="1263867" cy="189461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6" name="Google Shape;2256;g2523351e7b7_57_460"/>
          <p:cNvPicPr preferRelativeResize="0"/>
          <p:nvPr/>
        </p:nvPicPr>
        <p:blipFill rotWithShape="1">
          <a:blip r:embed="rId5">
            <a:alphaModFix/>
          </a:blip>
          <a:srcRect b="0" l="1540" r="1540" t="0"/>
          <a:stretch/>
        </p:blipFill>
        <p:spPr>
          <a:xfrm rot="-5400000">
            <a:off x="7205900" y="-134931"/>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0" name="Shape 2260"/>
        <p:cNvGrpSpPr/>
        <p:nvPr/>
      </p:nvGrpSpPr>
      <p:grpSpPr>
        <a:xfrm>
          <a:off x="0" y="0"/>
          <a:ext cx="0" cy="0"/>
          <a:chOff x="0" y="0"/>
          <a:chExt cx="0" cy="0"/>
        </a:xfrm>
      </p:grpSpPr>
      <p:pic>
        <p:nvPicPr>
          <p:cNvPr id="2261" name="Google Shape;2261;g2523351e7b7_57_475"/>
          <p:cNvPicPr preferRelativeResize="0"/>
          <p:nvPr/>
        </p:nvPicPr>
        <p:blipFill rotWithShape="1">
          <a:blip r:embed="rId3">
            <a:alphaModFix/>
          </a:blip>
          <a:srcRect b="0" l="0" r="0" t="0"/>
          <a:stretch/>
        </p:blipFill>
        <p:spPr>
          <a:xfrm>
            <a:off x="0" y="0"/>
            <a:ext cx="9144001" cy="1126501"/>
          </a:xfrm>
          <a:prstGeom prst="rect">
            <a:avLst/>
          </a:prstGeom>
          <a:noFill/>
          <a:ln>
            <a:noFill/>
          </a:ln>
        </p:spPr>
      </p:pic>
      <p:sp>
        <p:nvSpPr>
          <p:cNvPr id="2262" name="Google Shape;2262;g2523351e7b7_57_475"/>
          <p:cNvSpPr txBox="1"/>
          <p:nvPr/>
        </p:nvSpPr>
        <p:spPr>
          <a:xfrm>
            <a:off x="865375" y="5901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Ano, ale... Vytvořte příběh</a:t>
            </a:r>
            <a:endParaRPr b="1" i="0" sz="2400" u="none" cap="none" strike="noStrike">
              <a:solidFill>
                <a:srgbClr val="FFFFFF"/>
              </a:solidFill>
              <a:latin typeface="Raleway"/>
              <a:ea typeface="Raleway"/>
              <a:cs typeface="Raleway"/>
              <a:sym typeface="Raleway"/>
            </a:endParaRPr>
          </a:p>
        </p:txBody>
      </p:sp>
      <p:sp>
        <p:nvSpPr>
          <p:cNvPr id="2263" name="Google Shape;2263;g2523351e7b7_57_475"/>
          <p:cNvSpPr txBox="1"/>
          <p:nvPr/>
        </p:nvSpPr>
        <p:spPr>
          <a:xfrm>
            <a:off x="865375" y="1788600"/>
            <a:ext cx="4789800" cy="291358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Každý hráč obdrží jednu kartu příběhu a jednu kartu řešení.</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Kapitán začíná příběh problémovou situací a další hráč v něm pokračuje buď přidáním "ano" a uvedením řešení na své kartě, nebo "ale" a uvedením situace na kartě problému.</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Další hráč pak pokračuje v příběhu.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Napsané texty na kartách se mohou měnit nebo upravovat .</a:t>
            </a:r>
            <a:endParaRPr b="0" i="0" sz="1600" u="none" cap="none" strike="noStrike">
              <a:solidFill>
                <a:srgbClr val="2B3E85"/>
              </a:solidFill>
              <a:latin typeface="Raleway"/>
              <a:ea typeface="Raleway"/>
              <a:cs typeface="Raleway"/>
              <a:sym typeface="Raleway"/>
            </a:endParaRPr>
          </a:p>
        </p:txBody>
      </p:sp>
      <p:sp>
        <p:nvSpPr>
          <p:cNvPr id="2264" name="Google Shape;2264;g2523351e7b7_57_475"/>
          <p:cNvSpPr txBox="1"/>
          <p:nvPr/>
        </p:nvSpPr>
        <p:spPr>
          <a:xfrm>
            <a:off x="865375" y="12898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pic>
        <p:nvPicPr>
          <p:cNvPr id="2265" name="Google Shape;2265;g2523351e7b7_57_475"/>
          <p:cNvPicPr preferRelativeResize="0"/>
          <p:nvPr/>
        </p:nvPicPr>
        <p:blipFill rotWithShape="1">
          <a:blip r:embed="rId4">
            <a:alphaModFix/>
          </a:blip>
          <a:srcRect b="0" l="0" r="25945" t="0"/>
          <a:stretch/>
        </p:blipFill>
        <p:spPr>
          <a:xfrm>
            <a:off x="6294850" y="3321500"/>
            <a:ext cx="2849149" cy="1591949"/>
          </a:xfrm>
          <a:prstGeom prst="rect">
            <a:avLst/>
          </a:prstGeom>
          <a:noFill/>
          <a:ln>
            <a:noFill/>
          </a:ln>
        </p:spPr>
      </p:pic>
      <p:pic>
        <p:nvPicPr>
          <p:cNvPr id="2266" name="Google Shape;2266;g2523351e7b7_57_475"/>
          <p:cNvPicPr preferRelativeResize="0"/>
          <p:nvPr/>
        </p:nvPicPr>
        <p:blipFill rotWithShape="1">
          <a:blip r:embed="rId5">
            <a:alphaModFix/>
          </a:blip>
          <a:srcRect b="0" l="1559" r="1559" t="0"/>
          <a:stretch/>
        </p:blipFill>
        <p:spPr>
          <a:xfrm>
            <a:off x="7256651" y="1186756"/>
            <a:ext cx="1383600" cy="207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67" name="Google Shape;2267;g2523351e7b7_57_475"/>
          <p:cNvPicPr preferRelativeResize="0"/>
          <p:nvPr/>
        </p:nvPicPr>
        <p:blipFill rotWithShape="1">
          <a:blip r:embed="rId6">
            <a:alphaModFix/>
          </a:blip>
          <a:srcRect b="0" l="1540" r="1540" t="0"/>
          <a:stretch/>
        </p:blipFill>
        <p:spPr>
          <a:xfrm>
            <a:off x="6294850" y="2401153"/>
            <a:ext cx="1383600" cy="20739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1" name="Shape 2271"/>
        <p:cNvGrpSpPr/>
        <p:nvPr/>
      </p:nvGrpSpPr>
      <p:grpSpPr>
        <a:xfrm>
          <a:off x="0" y="0"/>
          <a:ext cx="0" cy="0"/>
          <a:chOff x="0" y="0"/>
          <a:chExt cx="0" cy="0"/>
        </a:xfrm>
      </p:grpSpPr>
      <p:pic>
        <p:nvPicPr>
          <p:cNvPr id="2272" name="Google Shape;2272;g2523351e7b7_57_485"/>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273" name="Google Shape;2273;g2523351e7b7_57_485"/>
          <p:cNvSpPr txBox="1"/>
          <p:nvPr/>
        </p:nvSpPr>
        <p:spPr>
          <a:xfrm>
            <a:off x="865375" y="627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chemeClr val="lt1"/>
                </a:solidFill>
                <a:latin typeface="Raleway"/>
                <a:ea typeface="Raleway"/>
                <a:cs typeface="Raleway"/>
                <a:sym typeface="Raleway"/>
              </a:rPr>
              <a:t>Ano, ale... Vytvořte příběh</a:t>
            </a:r>
            <a:endParaRPr b="1" i="0" sz="2400" u="none" cap="none" strike="noStrike">
              <a:solidFill>
                <a:srgbClr val="FFFFFF"/>
              </a:solidFill>
              <a:latin typeface="Raleway"/>
              <a:ea typeface="Raleway"/>
              <a:cs typeface="Raleway"/>
              <a:sym typeface="Raleway"/>
            </a:endParaRPr>
          </a:p>
        </p:txBody>
      </p:sp>
      <p:sp>
        <p:nvSpPr>
          <p:cNvPr id="2274" name="Google Shape;2274;g2523351e7b7_57_485"/>
          <p:cNvSpPr txBox="1"/>
          <p:nvPr/>
        </p:nvSpPr>
        <p:spPr>
          <a:xfrm>
            <a:off x="865375" y="1864800"/>
            <a:ext cx="3958200" cy="1790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Příběh končí, když se dokončí kolečko, nebo když všichni vyloží své karty, nebo když se hráčům podaří logicky dokončit příběh.</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1" i="0" lang="lv-LV" sz="1600" u="none" cap="none" strike="noStrike">
                <a:solidFill>
                  <a:srgbClr val="2B3E85"/>
                </a:solidFill>
                <a:latin typeface="Raleway"/>
                <a:ea typeface="Raleway"/>
                <a:cs typeface="Raleway"/>
                <a:sym typeface="Raleway"/>
              </a:rPr>
              <a:t>Tato hra se skvěle hodí na zahřátí, prolomení ledů, či budování týmu.</a:t>
            </a:r>
            <a:endParaRPr b="1" i="0" sz="1600" u="none" cap="none" strike="noStrike">
              <a:solidFill>
                <a:srgbClr val="2B3E85"/>
              </a:solidFill>
              <a:latin typeface="Raleway"/>
              <a:ea typeface="Raleway"/>
              <a:cs typeface="Raleway"/>
              <a:sym typeface="Raleway"/>
            </a:endParaRPr>
          </a:p>
        </p:txBody>
      </p:sp>
      <p:sp>
        <p:nvSpPr>
          <p:cNvPr id="2275" name="Google Shape;2275;g2523351e7b7_57_485"/>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grpSp>
        <p:nvGrpSpPr>
          <p:cNvPr id="2276" name="Google Shape;2276;g2523351e7b7_57_485"/>
          <p:cNvGrpSpPr/>
          <p:nvPr/>
        </p:nvGrpSpPr>
        <p:grpSpPr>
          <a:xfrm>
            <a:off x="574954" y="3098085"/>
            <a:ext cx="290331" cy="322024"/>
            <a:chOff x="534454" y="3018035"/>
            <a:chExt cx="290331" cy="322024"/>
          </a:xfrm>
        </p:grpSpPr>
        <p:sp>
          <p:nvSpPr>
            <p:cNvPr id="2277" name="Google Shape;2277;g2523351e7b7_57_485"/>
            <p:cNvSpPr/>
            <p:nvPr/>
          </p:nvSpPr>
          <p:spPr>
            <a:xfrm rot="6573721">
              <a:off x="581715" y="3060047"/>
              <a:ext cx="226684" cy="1948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8" name="Google Shape;2278;g2523351e7b7_57_485"/>
            <p:cNvSpPr/>
            <p:nvPr/>
          </p:nvSpPr>
          <p:spPr>
            <a:xfrm rot="6573721">
              <a:off x="550840" y="3103247"/>
              <a:ext cx="226684" cy="1948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79" name="Google Shape;2279;g2523351e7b7_57_485"/>
          <p:cNvSpPr/>
          <p:nvPr/>
        </p:nvSpPr>
        <p:spPr>
          <a:xfrm>
            <a:off x="6297488" y="2312069"/>
            <a:ext cx="2510100" cy="2169900"/>
          </a:xfrm>
          <a:prstGeom prst="wedgeEllipseCallout">
            <a:avLst>
              <a:gd fmla="val -34446" name="adj1"/>
              <a:gd fmla="val 55960" name="adj2"/>
            </a:avLst>
          </a:prstGeom>
          <a:solidFill>
            <a:srgbClr val="6689BA">
              <a:alpha val="2509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g2523351e7b7_57_485"/>
          <p:cNvSpPr/>
          <p:nvPr/>
        </p:nvSpPr>
        <p:spPr>
          <a:xfrm>
            <a:off x="5550496" y="1640299"/>
            <a:ext cx="953400" cy="8874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1" name="Google Shape;2281;g2523351e7b7_57_485"/>
          <p:cNvSpPr/>
          <p:nvPr/>
        </p:nvSpPr>
        <p:spPr>
          <a:xfrm>
            <a:off x="5517297" y="1681686"/>
            <a:ext cx="953400" cy="887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g2523351e7b7_57_485"/>
          <p:cNvSpPr/>
          <p:nvPr/>
        </p:nvSpPr>
        <p:spPr>
          <a:xfrm rot="449488">
            <a:off x="6296556" y="2261886"/>
            <a:ext cx="2455157" cy="2168295"/>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83" name="Google Shape;2283;g2523351e7b7_57_485"/>
          <p:cNvPicPr preferRelativeResize="0"/>
          <p:nvPr/>
        </p:nvPicPr>
        <p:blipFill rotWithShape="1">
          <a:blip r:embed="rId4">
            <a:alphaModFix/>
          </a:blip>
          <a:srcRect b="0" l="0" r="1262" t="0"/>
          <a:stretch/>
        </p:blipFill>
        <p:spPr>
          <a:xfrm rot="-5400000">
            <a:off x="5936837" y="831737"/>
            <a:ext cx="3991851" cy="1765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62" name="Google Shape;262;p65"/>
          <p:cNvPicPr preferRelativeResize="0"/>
          <p:nvPr/>
        </p:nvPicPr>
        <p:blipFill rotWithShape="1">
          <a:blip r:embed="rId3">
            <a:alphaModFix/>
          </a:blip>
          <a:srcRect b="0" l="0" r="0" t="0"/>
          <a:stretch/>
        </p:blipFill>
        <p:spPr>
          <a:xfrm>
            <a:off x="0" y="0"/>
            <a:ext cx="9144001" cy="1630400"/>
          </a:xfrm>
          <a:prstGeom prst="rect">
            <a:avLst/>
          </a:prstGeom>
          <a:noFill/>
          <a:ln>
            <a:noFill/>
          </a:ln>
        </p:spPr>
      </p:pic>
      <p:sp>
        <p:nvSpPr>
          <p:cNvPr id="263" name="Google Shape;263;p65"/>
          <p:cNvSpPr txBox="1"/>
          <p:nvPr/>
        </p:nvSpPr>
        <p:spPr>
          <a:xfrm>
            <a:off x="999775" y="984375"/>
            <a:ext cx="77772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Příprava zázemí</a:t>
            </a:r>
            <a:endParaRPr b="1" i="0" sz="2800" u="none" cap="none" strike="noStrike">
              <a:solidFill>
                <a:srgbClr val="FFFFFF"/>
              </a:solidFill>
              <a:latin typeface="Raleway"/>
              <a:ea typeface="Raleway"/>
              <a:cs typeface="Raleway"/>
              <a:sym typeface="Raleway"/>
            </a:endParaRPr>
          </a:p>
        </p:txBody>
      </p:sp>
      <p:sp>
        <p:nvSpPr>
          <p:cNvPr id="264" name="Google Shape;264;p65"/>
          <p:cNvSpPr txBox="1"/>
          <p:nvPr/>
        </p:nvSpPr>
        <p:spPr>
          <a:xfrm>
            <a:off x="855075" y="1775125"/>
            <a:ext cx="67878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rgbClr val="000000"/>
                </a:solidFill>
                <a:latin typeface="Raleway"/>
                <a:ea typeface="Raleway"/>
                <a:cs typeface="Raleway"/>
                <a:sym typeface="Raleway"/>
              </a:rPr>
              <a:t>Ať budete hrát fyzickou formu deskové hry či digitální, </a:t>
            </a:r>
            <a:endParaRPr/>
          </a:p>
          <a:p>
            <a:pPr indent="0" lvl="0" marL="133350" marR="0" rtl="0" algn="l">
              <a:lnSpc>
                <a:spcPct val="115000"/>
              </a:lnSpc>
              <a:spcBef>
                <a:spcPts val="0"/>
              </a:spcBef>
              <a:spcAft>
                <a:spcPts val="0"/>
              </a:spcAft>
              <a:buClr>
                <a:schemeClr val="dk1"/>
              </a:buClr>
              <a:buSzPts val="1100"/>
              <a:buFont typeface="Arial"/>
              <a:buNone/>
            </a:pPr>
            <a:r>
              <a:rPr b="1" i="0" lang="lv-LV" sz="1500" u="none" cap="none" strike="noStrike">
                <a:solidFill>
                  <a:srgbClr val="000000"/>
                </a:solidFill>
                <a:latin typeface="Raleway"/>
                <a:ea typeface="Raleway"/>
                <a:cs typeface="Raleway"/>
                <a:sym typeface="Raleway"/>
              </a:rPr>
              <a:t>zajistěte, aby bylo zázemí pro školení vhodně připraveno.</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Při fyzickém školení zajistěte prostory školení tak, aby se do nich účastníci pohodlně vešli a umožnili jim snadný a bezpečný pohyb. </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U hybridních a digitálních kurzů se dopředu seznamte s online platformou. Zajistíte si hladký průběh školení pro sebe i pro všechny účastníky.</a:t>
            </a:r>
            <a:endParaRPr b="0" i="0" sz="1500" u="none" cap="none" strike="noStrike">
              <a:solidFill>
                <a:srgbClr val="000000"/>
              </a:solidFill>
              <a:latin typeface="Raleway"/>
              <a:ea typeface="Raleway"/>
              <a:cs typeface="Raleway"/>
              <a:sym typeface="Raleway"/>
            </a:endParaRPr>
          </a:p>
        </p:txBody>
      </p:sp>
      <p:pic>
        <p:nvPicPr>
          <p:cNvPr id="265" name="Google Shape;265;p65"/>
          <p:cNvPicPr preferRelativeResize="0"/>
          <p:nvPr/>
        </p:nvPicPr>
        <p:blipFill rotWithShape="1">
          <a:blip r:embed="rId4">
            <a:alphaModFix/>
          </a:blip>
          <a:srcRect b="0" l="0" r="0" t="21017"/>
          <a:stretch/>
        </p:blipFill>
        <p:spPr>
          <a:xfrm>
            <a:off x="5805346" y="0"/>
            <a:ext cx="3338654" cy="1091050"/>
          </a:xfrm>
          <a:prstGeom prst="rect">
            <a:avLst/>
          </a:prstGeom>
          <a:noFill/>
          <a:ln>
            <a:noFill/>
          </a:ln>
        </p:spPr>
      </p:pic>
      <p:grpSp>
        <p:nvGrpSpPr>
          <p:cNvPr id="266" name="Google Shape;266;p65"/>
          <p:cNvGrpSpPr/>
          <p:nvPr/>
        </p:nvGrpSpPr>
        <p:grpSpPr>
          <a:xfrm>
            <a:off x="683170" y="1888156"/>
            <a:ext cx="290237" cy="321991"/>
            <a:chOff x="534570" y="3018006"/>
            <a:chExt cx="290237" cy="321991"/>
          </a:xfrm>
        </p:grpSpPr>
        <p:sp>
          <p:nvSpPr>
            <p:cNvPr id="267" name="Google Shape;267;p6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6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g2523351e7b7_0_12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74" name="Google Shape;274;g2523351e7b7_0_120"/>
          <p:cNvSpPr txBox="1"/>
          <p:nvPr/>
        </p:nvSpPr>
        <p:spPr>
          <a:xfrm>
            <a:off x="827250" y="1525950"/>
            <a:ext cx="7241400" cy="19896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4.</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Plánování diskusí a zpětné vazby</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275" name="Google Shape;275;g2523351e7b7_0_12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76" name="Google Shape;276;g2523351e7b7_0_12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77" name="Google Shape;277;g2523351e7b7_0_12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278" name="Google Shape;278;g2523351e7b7_0_12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279" name="Google Shape;279;g2523351e7b7_0_12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67"/>
          <p:cNvSpPr txBox="1"/>
          <p:nvPr>
            <p:ph type="title"/>
          </p:nvPr>
        </p:nvSpPr>
        <p:spPr>
          <a:xfrm>
            <a:off x="548475" y="944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85" name="Google Shape;285;p67"/>
          <p:cNvPicPr preferRelativeResize="0"/>
          <p:nvPr/>
        </p:nvPicPr>
        <p:blipFill rotWithShape="1">
          <a:blip r:embed="rId3">
            <a:alphaModFix/>
          </a:blip>
          <a:srcRect b="0" l="0" r="0" t="0"/>
          <a:stretch/>
        </p:blipFill>
        <p:spPr>
          <a:xfrm>
            <a:off x="0" y="0"/>
            <a:ext cx="9144001" cy="1590925"/>
          </a:xfrm>
          <a:prstGeom prst="rect">
            <a:avLst/>
          </a:prstGeom>
          <a:noFill/>
          <a:ln>
            <a:noFill/>
          </a:ln>
        </p:spPr>
      </p:pic>
      <p:sp>
        <p:nvSpPr>
          <p:cNvPr id="286" name="Google Shape;286;p67"/>
          <p:cNvSpPr txBox="1"/>
          <p:nvPr/>
        </p:nvSpPr>
        <p:spPr>
          <a:xfrm>
            <a:off x="894525" y="944900"/>
            <a:ext cx="7790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Plánování diskusí a zpětné vazby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287" name="Google Shape;287;p67"/>
          <p:cNvSpPr txBox="1"/>
          <p:nvPr/>
        </p:nvSpPr>
        <p:spPr>
          <a:xfrm>
            <a:off x="762975" y="1748775"/>
            <a:ext cx="69063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Naplánujte si dostatečný čas na diskuse a zpětnou vazbu v rámci harmonogramu školení. </a:t>
            </a:r>
            <a:r>
              <a:rPr b="0" i="0" lang="lv-LV" sz="1500" u="none" cap="none" strike="noStrike">
                <a:solidFill>
                  <a:srgbClr val="000000"/>
                </a:solidFill>
                <a:latin typeface="Raleway"/>
                <a:ea typeface="Raleway"/>
                <a:cs typeface="Raleway"/>
                <a:sym typeface="Raleway"/>
              </a:rPr>
              <a:t>Obě činnosti jsou nezbytnou součástí procesu učení. Připravte si několik otázek či podnětů, které budou účastníky navigovat problematikou, tím pádem usnadní diskuse se zaměřením na cíle této hry.</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Získání zpětné vazby po skončení hry pomůže vyhodnotit účinnost školení, zlepšit budoucí provedení a poskytnout poznatky o učení účastníků. Zpětnou vazbu můžete sbírat nejen k obsahu školení, ale i k samotné hře.</a:t>
            </a:r>
            <a:endParaRPr b="0" i="0" sz="1400" u="none" cap="none" strike="noStrike">
              <a:solidFill>
                <a:srgbClr val="000000"/>
              </a:solidFill>
              <a:latin typeface="Arial"/>
              <a:ea typeface="Arial"/>
              <a:cs typeface="Arial"/>
              <a:sym typeface="Arial"/>
            </a:endParaRPr>
          </a:p>
        </p:txBody>
      </p:sp>
      <p:pic>
        <p:nvPicPr>
          <p:cNvPr id="288" name="Google Shape;288;p67"/>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289" name="Google Shape;289;p67"/>
          <p:cNvGrpSpPr/>
          <p:nvPr/>
        </p:nvGrpSpPr>
        <p:grpSpPr>
          <a:xfrm>
            <a:off x="548545" y="1888168"/>
            <a:ext cx="290237" cy="321991"/>
            <a:chOff x="534570" y="3018006"/>
            <a:chExt cx="290237" cy="321991"/>
          </a:xfrm>
        </p:grpSpPr>
        <p:sp>
          <p:nvSpPr>
            <p:cNvPr id="290" name="Google Shape;290;p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68"/>
          <p:cNvSpPr txBox="1"/>
          <p:nvPr>
            <p:ph type="title"/>
          </p:nvPr>
        </p:nvSpPr>
        <p:spPr>
          <a:xfrm>
            <a:off x="311700" y="879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97" name="Google Shape;297;p68"/>
          <p:cNvPicPr preferRelativeResize="0"/>
          <p:nvPr/>
        </p:nvPicPr>
        <p:blipFill rotWithShape="1">
          <a:blip r:embed="rId3">
            <a:alphaModFix/>
          </a:blip>
          <a:srcRect b="0" l="0" r="0" t="0"/>
          <a:stretch/>
        </p:blipFill>
        <p:spPr>
          <a:xfrm>
            <a:off x="0" y="0"/>
            <a:ext cx="9144001" cy="1525150"/>
          </a:xfrm>
          <a:prstGeom prst="rect">
            <a:avLst/>
          </a:prstGeom>
          <a:noFill/>
          <a:ln>
            <a:noFill/>
          </a:ln>
        </p:spPr>
      </p:pic>
      <p:sp>
        <p:nvSpPr>
          <p:cNvPr id="298" name="Google Shape;298;p68"/>
          <p:cNvSpPr txBox="1"/>
          <p:nvPr/>
        </p:nvSpPr>
        <p:spPr>
          <a:xfrm>
            <a:off x="695850" y="8791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Plánování diskusí a zpětné vazby - metody</a:t>
            </a: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299" name="Google Shape;299;p68"/>
          <p:cNvSpPr txBox="1"/>
          <p:nvPr/>
        </p:nvSpPr>
        <p:spPr>
          <a:xfrm>
            <a:off x="565650" y="1671425"/>
            <a:ext cx="75903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Anketa nebo dotazník: </a:t>
            </a:r>
            <a:r>
              <a:rPr b="0" i="0" lang="lv-LV" sz="1500" u="none" cap="none" strike="noStrike">
                <a:solidFill>
                  <a:srgbClr val="000000"/>
                </a:solidFill>
                <a:latin typeface="Raleway"/>
                <a:ea typeface="Raleway"/>
                <a:cs typeface="Raleway"/>
                <a:sym typeface="Raleway"/>
              </a:rPr>
              <a:t>Sestavte anketu nebo dotazník, které se uskuteční po skončení školení. Získejte zpětnou vazbu účastníků s hrou, vnímanou hodnotu školení a aplikaci naučených strategií v jejich pracovním prostředí. To lze provést prostřednictvím digitálních nástrojů, jako jsou Google Forms, SurveyMonkey, nebo i prostřednictvím dotazování tužka a papír.</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Diskuse ve skupině:</a:t>
            </a:r>
            <a:r>
              <a:rPr b="0" i="0" lang="lv-LV" sz="1500" u="none" cap="none" strike="noStrike">
                <a:solidFill>
                  <a:srgbClr val="000000"/>
                </a:solidFill>
                <a:latin typeface="Raleway"/>
                <a:ea typeface="Raleway"/>
                <a:cs typeface="Raleway"/>
                <a:sym typeface="Raleway"/>
              </a:rPr>
              <a:t> Po hře vyzvěte účastníky, aby se podělili o své zkušenosti, hlavní poznatky a návrhy ke zlepšení. Tuto diskusi můžete strukturovat pomocí konkrétních návrhů, otevřených otázek či hlasování.</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300" name="Google Shape;300;p68"/>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301" name="Google Shape;301;p68"/>
          <p:cNvGrpSpPr/>
          <p:nvPr/>
        </p:nvGrpSpPr>
        <p:grpSpPr>
          <a:xfrm>
            <a:off x="405545" y="1769768"/>
            <a:ext cx="290237" cy="321991"/>
            <a:chOff x="534570" y="3018006"/>
            <a:chExt cx="290237" cy="321991"/>
          </a:xfrm>
        </p:grpSpPr>
        <p:sp>
          <p:nvSpPr>
            <p:cNvPr id="302" name="Google Shape;302;p6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6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4" name="Google Shape;304;p68"/>
          <p:cNvGrpSpPr/>
          <p:nvPr/>
        </p:nvGrpSpPr>
        <p:grpSpPr>
          <a:xfrm>
            <a:off x="405545" y="3364668"/>
            <a:ext cx="290237" cy="321991"/>
            <a:chOff x="534570" y="3018006"/>
            <a:chExt cx="290237" cy="321991"/>
          </a:xfrm>
        </p:grpSpPr>
        <p:sp>
          <p:nvSpPr>
            <p:cNvPr id="305" name="Google Shape;305;p6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6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523351e7b7_0_141"/>
          <p:cNvSpPr txBox="1"/>
          <p:nvPr>
            <p:ph type="title"/>
          </p:nvPr>
        </p:nvSpPr>
        <p:spPr>
          <a:xfrm>
            <a:off x="311700" y="879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12" name="Google Shape;312;g2523351e7b7_0_141"/>
          <p:cNvPicPr preferRelativeResize="0"/>
          <p:nvPr/>
        </p:nvPicPr>
        <p:blipFill rotWithShape="1">
          <a:blip r:embed="rId3">
            <a:alphaModFix/>
          </a:blip>
          <a:srcRect b="0" l="0" r="0" t="0"/>
          <a:stretch/>
        </p:blipFill>
        <p:spPr>
          <a:xfrm>
            <a:off x="0" y="0"/>
            <a:ext cx="9144001" cy="1525150"/>
          </a:xfrm>
          <a:prstGeom prst="rect">
            <a:avLst/>
          </a:prstGeom>
          <a:noFill/>
          <a:ln>
            <a:noFill/>
          </a:ln>
        </p:spPr>
      </p:pic>
      <p:sp>
        <p:nvSpPr>
          <p:cNvPr id="313" name="Google Shape;313;g2523351e7b7_0_141"/>
          <p:cNvSpPr txBox="1"/>
          <p:nvPr/>
        </p:nvSpPr>
        <p:spPr>
          <a:xfrm>
            <a:off x="695850" y="8791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1" i="0" lang="lv-LV" sz="2400" u="none" cap="none" strike="noStrike">
                <a:solidFill>
                  <a:schemeClr val="lt1"/>
                </a:solidFill>
                <a:latin typeface="Raleway"/>
                <a:ea typeface="Raleway"/>
                <a:cs typeface="Raleway"/>
                <a:sym typeface="Raleway"/>
              </a:rPr>
              <a:t>Plánování diskusí a zpětné vazby - metody</a:t>
            </a:r>
            <a:br>
              <a:rPr b="0" i="0" lang="lv-LV" sz="3600" u="none" cap="none" strike="noStrike">
                <a:solidFill>
                  <a:schemeClr val="dk1"/>
                </a:solidFill>
                <a:latin typeface="Arial"/>
                <a:ea typeface="Arial"/>
                <a:cs typeface="Arial"/>
                <a:sym typeface="Arial"/>
              </a:rPr>
            </a:br>
            <a:endParaRPr b="1"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2400" u="none" cap="none" strike="noStrike">
              <a:solidFill>
                <a:srgbClr val="FFFFFF"/>
              </a:solidFill>
              <a:latin typeface="Raleway"/>
              <a:ea typeface="Raleway"/>
              <a:cs typeface="Raleway"/>
              <a:sym typeface="Raleway"/>
            </a:endParaRPr>
          </a:p>
        </p:txBody>
      </p:sp>
      <p:sp>
        <p:nvSpPr>
          <p:cNvPr id="314" name="Google Shape;314;g2523351e7b7_0_141"/>
          <p:cNvSpPr txBox="1"/>
          <p:nvPr/>
        </p:nvSpPr>
        <p:spPr>
          <a:xfrm>
            <a:off x="565650" y="1671425"/>
            <a:ext cx="72747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Individuální rozhovory: </a:t>
            </a:r>
            <a:r>
              <a:rPr b="0" i="0" lang="lv-LV" sz="1500" u="none" cap="none" strike="noStrike">
                <a:solidFill>
                  <a:schemeClr val="dk1"/>
                </a:solidFill>
                <a:latin typeface="Raleway"/>
                <a:ea typeface="Raleway"/>
                <a:cs typeface="Raleway"/>
                <a:sym typeface="Raleway"/>
              </a:rPr>
              <a:t>Vyzkoušejte individuální rozhovory s účastníky. Tato varianta poskytne školitelům hlubší zpětnou vazbu a účastníkům možnost podělit se o myšlenky, které by jim nemusely být příjemné sdílet ve skupinovém prostředí.</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Sebereflexe: </a:t>
            </a:r>
            <a:r>
              <a:rPr b="0" i="0" lang="lv-LV" sz="1500" u="none" cap="none" strike="noStrike">
                <a:solidFill>
                  <a:schemeClr val="dk1"/>
                </a:solidFill>
                <a:latin typeface="Raleway"/>
                <a:ea typeface="Raleway"/>
                <a:cs typeface="Raleway"/>
                <a:sym typeface="Raleway"/>
              </a:rPr>
              <a:t>Požádejte účastníky, aby napsali krátkou reflexi školení, popsali zkušenosti s hrou či co se naučili. To jim může pomoci osvojit si získané znalosti a poskytnout vám cenné informace o jejich procesu učení.</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315" name="Google Shape;315;g2523351e7b7_0_141"/>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316" name="Google Shape;316;g2523351e7b7_0_141"/>
          <p:cNvGrpSpPr/>
          <p:nvPr/>
        </p:nvGrpSpPr>
        <p:grpSpPr>
          <a:xfrm>
            <a:off x="405545" y="1769768"/>
            <a:ext cx="290237" cy="321991"/>
            <a:chOff x="534570" y="3018006"/>
            <a:chExt cx="290237" cy="321991"/>
          </a:xfrm>
        </p:grpSpPr>
        <p:sp>
          <p:nvSpPr>
            <p:cNvPr id="317" name="Google Shape;317;g2523351e7b7_0_14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g2523351e7b7_0_14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9" name="Google Shape;319;g2523351e7b7_0_141"/>
          <p:cNvGrpSpPr/>
          <p:nvPr/>
        </p:nvGrpSpPr>
        <p:grpSpPr>
          <a:xfrm>
            <a:off x="405545" y="3101568"/>
            <a:ext cx="290237" cy="321991"/>
            <a:chOff x="534570" y="3018006"/>
            <a:chExt cx="290237" cy="321991"/>
          </a:xfrm>
        </p:grpSpPr>
        <p:sp>
          <p:nvSpPr>
            <p:cNvPr id="320" name="Google Shape;320;g2523351e7b7_0_14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2523351e7b7_0_14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53"/>
          <p:cNvSpPr txBox="1"/>
          <p:nvPr>
            <p:ph type="title"/>
          </p:nvPr>
        </p:nvSpPr>
        <p:spPr>
          <a:xfrm>
            <a:off x="311700" y="9843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9" name="Google Shape;69;p53"/>
          <p:cNvPicPr preferRelativeResize="0"/>
          <p:nvPr/>
        </p:nvPicPr>
        <p:blipFill rotWithShape="1">
          <a:blip r:embed="rId3">
            <a:alphaModFix/>
          </a:blip>
          <a:srcRect b="0" l="0" r="0" t="0"/>
          <a:stretch/>
        </p:blipFill>
        <p:spPr>
          <a:xfrm>
            <a:off x="0" y="0"/>
            <a:ext cx="9144001" cy="1630400"/>
          </a:xfrm>
          <a:prstGeom prst="rect">
            <a:avLst/>
          </a:prstGeom>
          <a:noFill/>
          <a:ln>
            <a:noFill/>
          </a:ln>
        </p:spPr>
      </p:pic>
      <p:sp>
        <p:nvSpPr>
          <p:cNvPr id="70" name="Google Shape;70;p53"/>
          <p:cNvSpPr txBox="1"/>
          <p:nvPr/>
        </p:nvSpPr>
        <p:spPr>
          <a:xfrm>
            <a:off x="473575" y="920825"/>
            <a:ext cx="7898400" cy="7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1" i="0" lang="lv-LV" sz="3300" u="none" cap="none" strike="noStrike">
                <a:solidFill>
                  <a:srgbClr val="FFFFFF"/>
                </a:solidFill>
                <a:latin typeface="Raleway"/>
                <a:ea typeface="Raleway"/>
                <a:cs typeface="Raleway"/>
                <a:sym typeface="Raleway"/>
              </a:rPr>
              <a:t>Vítejte!</a:t>
            </a:r>
            <a:endParaRPr b="1" i="0" sz="3300" u="none" cap="none" strike="noStrike">
              <a:solidFill>
                <a:srgbClr val="FFFFFF"/>
              </a:solidFill>
              <a:latin typeface="Raleway"/>
              <a:ea typeface="Raleway"/>
              <a:cs typeface="Raleway"/>
              <a:sym typeface="Raleway"/>
            </a:endParaRPr>
          </a:p>
        </p:txBody>
      </p:sp>
      <p:sp>
        <p:nvSpPr>
          <p:cNvPr id="71" name="Google Shape;71;p53"/>
          <p:cNvSpPr txBox="1"/>
          <p:nvPr/>
        </p:nvSpPr>
        <p:spPr>
          <a:xfrm>
            <a:off x="311700" y="1775600"/>
            <a:ext cx="8312100" cy="2892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800"/>
              <a:buFont typeface="Arial"/>
              <a:buNone/>
            </a:pPr>
            <a:r>
              <a:rPr b="1" i="0" lang="lv-LV" sz="1800" u="none" cap="none" strike="noStrike">
                <a:solidFill>
                  <a:srgbClr val="6689BA"/>
                </a:solidFill>
                <a:latin typeface="Raleway"/>
                <a:ea typeface="Raleway"/>
                <a:cs typeface="Raleway"/>
                <a:sym typeface="Raleway"/>
              </a:rPr>
              <a:t>S radostí vám představujeme stolní hru "Rozpoznej a jednej", </a:t>
            </a:r>
            <a:br>
              <a:rPr b="0" i="0" lang="lv-LV" sz="18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inovativní a interaktivní pomůcku speciálně určenou k řešení násilí na pracovišti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v HORECA odvětvích. Tato hra spojuje principy zážitkového učení a konstruktivní metodiky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s cílem usnadnit pochopení násilí na pracovišti, jeho příčiny a účinné strategie prevence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a zvládání podobných situací.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Hra klade důraz na empatii a porozumění z pohledu všech zúčastněných stran. </a:t>
            </a:r>
            <a:br>
              <a:rPr b="1"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Tento holistický přístup podporuje komplexní pochopení problematiky násilí na pracovišti a vybavuje školitele i účastníky školení dovednostmi potřebnými k rozpoznání takových situací a reakcí na ně účinně a adekvátně.</a:t>
            </a:r>
            <a:endParaRPr b="0" i="0" sz="1500" u="none" cap="none" strike="noStrike">
              <a:solidFill>
                <a:srgbClr val="000000"/>
              </a:solidFill>
              <a:latin typeface="Raleway"/>
              <a:ea typeface="Raleway"/>
              <a:cs typeface="Raleway"/>
              <a:sym typeface="Raleway"/>
            </a:endParaRPr>
          </a:p>
        </p:txBody>
      </p:sp>
      <p:pic>
        <p:nvPicPr>
          <p:cNvPr id="72" name="Google Shape;72;p53"/>
          <p:cNvPicPr preferRelativeResize="0"/>
          <p:nvPr/>
        </p:nvPicPr>
        <p:blipFill rotWithShape="1">
          <a:blip r:embed="rId4">
            <a:alphaModFix/>
          </a:blip>
          <a:srcRect b="0" l="0" r="13073" t="26291"/>
          <a:stretch/>
        </p:blipFill>
        <p:spPr>
          <a:xfrm>
            <a:off x="5118250" y="0"/>
            <a:ext cx="4025749" cy="1412375"/>
          </a:xfrm>
          <a:prstGeom prst="rect">
            <a:avLst/>
          </a:prstGeom>
          <a:noFill/>
          <a:ln>
            <a:noFill/>
          </a:ln>
        </p:spPr>
      </p:pic>
      <p:pic>
        <p:nvPicPr>
          <p:cNvPr id="73" name="Google Shape;73;p53"/>
          <p:cNvPicPr preferRelativeResize="0"/>
          <p:nvPr/>
        </p:nvPicPr>
        <p:blipFill rotWithShape="1">
          <a:blip r:embed="rId5">
            <a:alphaModFix/>
          </a:blip>
          <a:srcRect b="-13378" l="-7501" r="12300" t="-20417"/>
          <a:stretch/>
        </p:blipFill>
        <p:spPr>
          <a:xfrm>
            <a:off x="7749600" y="651175"/>
            <a:ext cx="1394401" cy="1412351"/>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70"/>
          <p:cNvSpPr txBox="1"/>
          <p:nvPr>
            <p:ph type="title"/>
          </p:nvPr>
        </p:nvSpPr>
        <p:spPr>
          <a:xfrm>
            <a:off x="311700" y="8002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27" name="Google Shape;327;p70"/>
          <p:cNvPicPr preferRelativeResize="0"/>
          <p:nvPr/>
        </p:nvPicPr>
        <p:blipFill rotWithShape="1">
          <a:blip r:embed="rId3">
            <a:alphaModFix/>
          </a:blip>
          <a:srcRect b="0" l="0" r="0" t="0"/>
          <a:stretch/>
        </p:blipFill>
        <p:spPr>
          <a:xfrm>
            <a:off x="0" y="0"/>
            <a:ext cx="9144001" cy="1446225"/>
          </a:xfrm>
          <a:prstGeom prst="rect">
            <a:avLst/>
          </a:prstGeom>
          <a:noFill/>
          <a:ln>
            <a:noFill/>
          </a:ln>
        </p:spPr>
      </p:pic>
      <p:sp>
        <p:nvSpPr>
          <p:cNvPr id="328" name="Google Shape;328;p70"/>
          <p:cNvSpPr txBox="1"/>
          <p:nvPr/>
        </p:nvSpPr>
        <p:spPr>
          <a:xfrm>
            <a:off x="789275" y="800200"/>
            <a:ext cx="7974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1" i="0" lang="lv-LV" sz="2400" u="none" cap="none" strike="noStrike">
                <a:solidFill>
                  <a:schemeClr val="lt1"/>
                </a:solidFill>
                <a:latin typeface="Raleway"/>
                <a:ea typeface="Raleway"/>
                <a:cs typeface="Raleway"/>
                <a:sym typeface="Raleway"/>
              </a:rPr>
              <a:t>Plánování diskusí a zpětné vazby - metody</a:t>
            </a:r>
            <a:br>
              <a:rPr b="0" i="0" lang="lv-LV" sz="3600" u="none" cap="none" strike="noStrike">
                <a:solidFill>
                  <a:schemeClr val="dk1"/>
                </a:solidFill>
                <a:latin typeface="Arial"/>
                <a:ea typeface="Arial"/>
                <a:cs typeface="Arial"/>
                <a:sym typeface="Arial"/>
              </a:rPr>
            </a:br>
            <a:endParaRPr b="1"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2800" u="none" cap="none" strike="noStrike">
              <a:solidFill>
                <a:srgbClr val="FFFFFF"/>
              </a:solidFill>
              <a:latin typeface="Raleway"/>
              <a:ea typeface="Raleway"/>
              <a:cs typeface="Raleway"/>
              <a:sym typeface="Raleway"/>
            </a:endParaRPr>
          </a:p>
        </p:txBody>
      </p:sp>
      <p:sp>
        <p:nvSpPr>
          <p:cNvPr id="329" name="Google Shape;329;p70"/>
          <p:cNvSpPr txBox="1"/>
          <p:nvPr/>
        </p:nvSpPr>
        <p:spPr>
          <a:xfrm>
            <a:off x="627400" y="1577775"/>
            <a:ext cx="75417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Online platformy pro zpětnou vazbu: </a:t>
            </a:r>
            <a:r>
              <a:rPr b="0" i="0" lang="lv-LV" sz="1500" u="none" cap="none" strike="noStrike">
                <a:solidFill>
                  <a:srgbClr val="000000"/>
                </a:solidFill>
                <a:latin typeface="Raleway"/>
                <a:ea typeface="Raleway"/>
                <a:cs typeface="Raleway"/>
                <a:sym typeface="Raleway"/>
              </a:rPr>
              <a:t>Pokud má vaše školení digitální podobu, využijte online platformy pro zpětnou vazbu, kde mohou účastníci zanechat své komentáře a ohodnotit školení.</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Postřehy: </a:t>
            </a:r>
            <a:r>
              <a:rPr b="0" i="0" lang="lv-LV" sz="1500" u="none" cap="none" strike="noStrike">
                <a:solidFill>
                  <a:srgbClr val="000000"/>
                </a:solidFill>
                <a:latin typeface="Raleway"/>
                <a:ea typeface="Raleway"/>
                <a:cs typeface="Raleway"/>
                <a:sym typeface="Raleway"/>
              </a:rPr>
              <a:t>Jako školitel si všímejte dynamiky během hry. Byli účastníci zapojeni? Rozumí příběhům a jednotlivým řešením?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To může poskytnout poznatky o efektivnosti hry.</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Před a po: </a:t>
            </a:r>
            <a:r>
              <a:rPr b="0" i="0" lang="lv-LV" sz="1500" u="none" cap="none" strike="noStrike">
                <a:solidFill>
                  <a:srgbClr val="000000"/>
                </a:solidFill>
                <a:latin typeface="Raleway"/>
                <a:ea typeface="Raleway"/>
                <a:cs typeface="Raleway"/>
                <a:sym typeface="Raleway"/>
              </a:rPr>
              <a:t>Zhodnoťte znalosti účastníků před hrou a po ní, abyste zajistili efektivnost a výsledky školení. To lze provést prostřednictvím rychlého kvízů či testu nebo rychlými otázkami.</a:t>
            </a:r>
            <a:endParaRPr b="0" i="0" sz="1500" u="none" cap="none" strike="noStrike">
              <a:solidFill>
                <a:srgbClr val="000000"/>
              </a:solidFill>
              <a:latin typeface="Raleway"/>
              <a:ea typeface="Raleway"/>
              <a:cs typeface="Raleway"/>
              <a:sym typeface="Raleway"/>
            </a:endParaRPr>
          </a:p>
        </p:txBody>
      </p:sp>
      <p:pic>
        <p:nvPicPr>
          <p:cNvPr id="330" name="Google Shape;330;p70"/>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331" name="Google Shape;331;p70"/>
          <p:cNvGrpSpPr/>
          <p:nvPr/>
        </p:nvGrpSpPr>
        <p:grpSpPr>
          <a:xfrm>
            <a:off x="405545" y="1703981"/>
            <a:ext cx="290237" cy="321991"/>
            <a:chOff x="534570" y="3018006"/>
            <a:chExt cx="290237" cy="321991"/>
          </a:xfrm>
        </p:grpSpPr>
        <p:sp>
          <p:nvSpPr>
            <p:cNvPr id="332" name="Google Shape;332;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4" name="Google Shape;334;p70"/>
          <p:cNvGrpSpPr/>
          <p:nvPr/>
        </p:nvGrpSpPr>
        <p:grpSpPr>
          <a:xfrm>
            <a:off x="405545" y="2743206"/>
            <a:ext cx="290237" cy="321991"/>
            <a:chOff x="534570" y="3018006"/>
            <a:chExt cx="290237" cy="321991"/>
          </a:xfrm>
        </p:grpSpPr>
        <p:sp>
          <p:nvSpPr>
            <p:cNvPr id="335" name="Google Shape;335;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7" name="Google Shape;337;p70"/>
          <p:cNvGrpSpPr/>
          <p:nvPr/>
        </p:nvGrpSpPr>
        <p:grpSpPr>
          <a:xfrm>
            <a:off x="405545" y="3782431"/>
            <a:ext cx="290237" cy="321991"/>
            <a:chOff x="534570" y="3018006"/>
            <a:chExt cx="290237" cy="321991"/>
          </a:xfrm>
        </p:grpSpPr>
        <p:sp>
          <p:nvSpPr>
            <p:cNvPr id="338" name="Google Shape;338;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2523351e7b7_0_167"/>
          <p:cNvSpPr txBox="1"/>
          <p:nvPr>
            <p:ph type="title"/>
          </p:nvPr>
        </p:nvSpPr>
        <p:spPr>
          <a:xfrm>
            <a:off x="311700" y="1379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45" name="Google Shape;345;g2523351e7b7_0_167"/>
          <p:cNvPicPr preferRelativeResize="0"/>
          <p:nvPr/>
        </p:nvPicPr>
        <p:blipFill rotWithShape="1">
          <a:blip r:embed="rId3">
            <a:alphaModFix/>
          </a:blip>
          <a:srcRect b="0" l="0" r="0" t="0"/>
          <a:stretch/>
        </p:blipFill>
        <p:spPr>
          <a:xfrm>
            <a:off x="0" y="0"/>
            <a:ext cx="9144001" cy="2025049"/>
          </a:xfrm>
          <a:prstGeom prst="rect">
            <a:avLst/>
          </a:prstGeom>
          <a:noFill/>
          <a:ln>
            <a:noFill/>
          </a:ln>
        </p:spPr>
      </p:pic>
      <p:sp>
        <p:nvSpPr>
          <p:cNvPr id="346" name="Google Shape;346;g2523351e7b7_0_167"/>
          <p:cNvSpPr txBox="1"/>
          <p:nvPr/>
        </p:nvSpPr>
        <p:spPr>
          <a:xfrm>
            <a:off x="789275" y="1379025"/>
            <a:ext cx="7974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1" i="0" lang="lv-LV" sz="2400" u="none" cap="none" strike="noStrike">
                <a:solidFill>
                  <a:schemeClr val="lt1"/>
                </a:solidFill>
                <a:latin typeface="Raleway"/>
                <a:ea typeface="Raleway"/>
                <a:cs typeface="Raleway"/>
                <a:sym typeface="Raleway"/>
              </a:rPr>
              <a:t>Plánování diskusí a zpětné vazby</a:t>
            </a:r>
            <a:endParaRPr b="1"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347" name="Google Shape;347;g2523351e7b7_0_167"/>
          <p:cNvSpPr txBox="1"/>
          <p:nvPr/>
        </p:nvSpPr>
        <p:spPr>
          <a:xfrm>
            <a:off x="627400" y="2156600"/>
            <a:ext cx="71601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Box pro zpětnou vazbu: </a:t>
            </a:r>
            <a:r>
              <a:rPr b="0" i="0" lang="lv-LV" sz="1500" u="none" cap="none" strike="noStrike">
                <a:solidFill>
                  <a:schemeClr val="dk1"/>
                </a:solidFill>
                <a:latin typeface="Raleway"/>
                <a:ea typeface="Raleway"/>
                <a:cs typeface="Raleway"/>
                <a:sym typeface="Raleway"/>
              </a:rPr>
              <a:t>Pokud je upřednostňována anonymita, může být užitečná fyzická nebo digitální schránka zpětné vazby. Do té mohou účastníci vhazovat své připomínky a návrhy.</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Zpětná vazba od kolegů: </a:t>
            </a:r>
            <a:r>
              <a:rPr b="0" i="0" lang="lv-LV" sz="1500" u="none" cap="none" strike="noStrike">
                <a:solidFill>
                  <a:schemeClr val="dk1"/>
                </a:solidFill>
                <a:latin typeface="Raleway"/>
                <a:ea typeface="Raleway"/>
                <a:cs typeface="Raleway"/>
                <a:sym typeface="Raleway"/>
              </a:rPr>
              <a:t>V malých skupinách si účastníci navzájem sdělí zpětnou vazbu o svém herním výkonu, týmové spolupráci a naučených dovednostech. Poté mohou zpětnou vazbu shrnout a podělit se o ni s větší skupinou nebo školitelem.</a:t>
            </a:r>
            <a:endParaRPr b="0" i="0" sz="1500" u="none" cap="none" strike="noStrike">
              <a:solidFill>
                <a:srgbClr val="000000"/>
              </a:solidFill>
              <a:latin typeface="Raleway"/>
              <a:ea typeface="Raleway"/>
              <a:cs typeface="Raleway"/>
              <a:sym typeface="Raleway"/>
            </a:endParaRPr>
          </a:p>
        </p:txBody>
      </p:sp>
      <p:pic>
        <p:nvPicPr>
          <p:cNvPr id="348" name="Google Shape;348;g2523351e7b7_0_167"/>
          <p:cNvPicPr preferRelativeResize="0"/>
          <p:nvPr/>
        </p:nvPicPr>
        <p:blipFill rotWithShape="1">
          <a:blip r:embed="rId4">
            <a:alphaModFix/>
          </a:blip>
          <a:srcRect b="0" l="0" r="0" t="21017"/>
          <a:stretch/>
        </p:blipFill>
        <p:spPr>
          <a:xfrm>
            <a:off x="5279625" y="0"/>
            <a:ext cx="3864375" cy="1262850"/>
          </a:xfrm>
          <a:prstGeom prst="rect">
            <a:avLst/>
          </a:prstGeom>
          <a:noFill/>
          <a:ln>
            <a:noFill/>
          </a:ln>
        </p:spPr>
      </p:pic>
      <p:grpSp>
        <p:nvGrpSpPr>
          <p:cNvPr id="349" name="Google Shape;349;g2523351e7b7_0_167"/>
          <p:cNvGrpSpPr/>
          <p:nvPr/>
        </p:nvGrpSpPr>
        <p:grpSpPr>
          <a:xfrm>
            <a:off x="405545" y="2282806"/>
            <a:ext cx="290237" cy="321991"/>
            <a:chOff x="534570" y="3018006"/>
            <a:chExt cx="290237" cy="321991"/>
          </a:xfrm>
        </p:grpSpPr>
        <p:sp>
          <p:nvSpPr>
            <p:cNvPr id="350" name="Google Shape;350;g2523351e7b7_0_1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g2523351e7b7_0_1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2" name="Google Shape;352;g2523351e7b7_0_167"/>
          <p:cNvGrpSpPr/>
          <p:nvPr/>
        </p:nvGrpSpPr>
        <p:grpSpPr>
          <a:xfrm>
            <a:off x="390107" y="3310747"/>
            <a:ext cx="290237" cy="321991"/>
            <a:chOff x="534570" y="3018006"/>
            <a:chExt cx="290237" cy="321991"/>
          </a:xfrm>
        </p:grpSpPr>
        <p:sp>
          <p:nvSpPr>
            <p:cNvPr id="353" name="Google Shape;353;g2523351e7b7_0_1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g2523351e7b7_0_1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g2523351e7b7_0_184"/>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360" name="Google Shape;360;g2523351e7b7_0_184"/>
          <p:cNvSpPr txBox="1"/>
          <p:nvPr/>
        </p:nvSpPr>
        <p:spPr>
          <a:xfrm>
            <a:off x="827250" y="1683800"/>
            <a:ext cx="7241400" cy="18318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5.</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Hra s manažery</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361" name="Google Shape;361;g2523351e7b7_0_184"/>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362" name="Google Shape;362;g2523351e7b7_0_184"/>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363" name="Google Shape;363;g2523351e7b7_0_184"/>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364" name="Google Shape;364;g2523351e7b7_0_184"/>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365" name="Google Shape;365;g2523351e7b7_0_184"/>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73"/>
          <p:cNvSpPr txBox="1"/>
          <p:nvPr>
            <p:ph type="title"/>
          </p:nvPr>
        </p:nvSpPr>
        <p:spPr>
          <a:xfrm>
            <a:off x="623400" y="5689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71" name="Google Shape;371;p73"/>
          <p:cNvPicPr preferRelativeResize="0"/>
          <p:nvPr/>
        </p:nvPicPr>
        <p:blipFill rotWithShape="1">
          <a:blip r:embed="rId3">
            <a:alphaModFix/>
          </a:blip>
          <a:srcRect b="0" l="0" r="0" t="0"/>
          <a:stretch/>
        </p:blipFill>
        <p:spPr>
          <a:xfrm>
            <a:off x="0" y="0"/>
            <a:ext cx="9144001" cy="1214949"/>
          </a:xfrm>
          <a:prstGeom prst="rect">
            <a:avLst/>
          </a:prstGeom>
          <a:noFill/>
          <a:ln>
            <a:noFill/>
          </a:ln>
        </p:spPr>
      </p:pic>
      <p:sp>
        <p:nvSpPr>
          <p:cNvPr id="372" name="Google Shape;372;p73"/>
          <p:cNvSpPr txBox="1"/>
          <p:nvPr/>
        </p:nvSpPr>
        <p:spPr>
          <a:xfrm>
            <a:off x="1007550" y="5689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Hraní s manažery</a:t>
            </a:r>
            <a:endParaRPr b="1" i="0" sz="2800" u="none" cap="none" strike="noStrike">
              <a:solidFill>
                <a:srgbClr val="FFFFFF"/>
              </a:solidFill>
              <a:latin typeface="Arial"/>
              <a:ea typeface="Arial"/>
              <a:cs typeface="Arial"/>
              <a:sym typeface="Arial"/>
            </a:endParaRPr>
          </a:p>
        </p:txBody>
      </p:sp>
      <p:sp>
        <p:nvSpPr>
          <p:cNvPr id="373" name="Google Shape;373;p73"/>
          <p:cNvSpPr txBox="1"/>
          <p:nvPr/>
        </p:nvSpPr>
        <p:spPr>
          <a:xfrm>
            <a:off x="847025" y="1400100"/>
            <a:ext cx="7440600" cy="37240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800"/>
              <a:buFont typeface="Arial"/>
              <a:buNone/>
            </a:pPr>
            <a:r>
              <a:rPr b="1" i="0" lang="lv-LV" sz="1800" u="none" cap="none" strike="noStrike">
                <a:solidFill>
                  <a:srgbClr val="6689BA"/>
                </a:solidFill>
                <a:latin typeface="Raleway"/>
                <a:ea typeface="Raleway"/>
                <a:cs typeface="Raleway"/>
                <a:sym typeface="Raleway"/>
              </a:rPr>
              <a:t>Hraní deskových her, jako je "Rozpoznej a jednej", v rámci školení s HORECA manažery představuje jedinečné výzvy i překážky.</a:t>
            </a:r>
            <a:endParaRPr b="1" i="0" sz="1500" u="none" cap="none" strike="noStrike">
              <a:solidFill>
                <a:srgbClr val="6689BA"/>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br>
              <a:rPr b="1" i="0" lang="lv-LV" sz="1500" u="none" cap="none" strike="noStrike">
                <a:solidFill>
                  <a:srgbClr val="6689BA"/>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Zde je několik bodů, které by měl mít trenér na paměti:</a:t>
            </a:r>
            <a:endParaRPr/>
          </a:p>
          <a:p>
            <a:pPr indent="0" lvl="0" marL="133350" marR="0" rtl="0" algn="l">
              <a:lnSpc>
                <a:spcPct val="115000"/>
              </a:lnSpc>
              <a:spcBef>
                <a:spcPts val="0"/>
              </a:spcBef>
              <a:spcAft>
                <a:spcPts val="0"/>
              </a:spcAft>
              <a:buClr>
                <a:srgbClr val="000000"/>
              </a:buClr>
              <a:buSzPts val="1500"/>
              <a:buFont typeface="Arial"/>
              <a:buNone/>
            </a:pPr>
            <a:br>
              <a:rPr b="1" i="0" lang="lv-LV" sz="1500" u="none" cap="none" strike="noStrike">
                <a:solidFill>
                  <a:schemeClr val="dk1"/>
                </a:solidFill>
                <a:latin typeface="Raleway"/>
                <a:ea typeface="Raleway"/>
                <a:cs typeface="Raleway"/>
                <a:sym typeface="Raleway"/>
              </a:rPr>
            </a:b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    Hierarchie</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Soutěživost</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Různé styly učení</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Citlivá témata</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Časová omezení</a:t>
            </a:r>
            <a:endParaRPr b="0" i="0" sz="15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190500" lvl="0" marL="41910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sp>
        <p:nvSpPr>
          <p:cNvPr id="374" name="Google Shape;374;p73"/>
          <p:cNvSpPr txBox="1"/>
          <p:nvPr/>
        </p:nvSpPr>
        <p:spPr>
          <a:xfrm>
            <a:off x="3767966" y="2998497"/>
            <a:ext cx="3262500" cy="1511922"/>
          </a:xfrm>
          <a:prstGeom prst="rect">
            <a:avLst/>
          </a:prstGeom>
          <a:noFill/>
          <a:ln>
            <a:noFill/>
          </a:ln>
        </p:spPr>
        <p:txBody>
          <a:bodyPr anchorCtr="0" anchor="t" bIns="91425" lIns="91425" spcFirstLastPara="1" rIns="91425" wrap="square" tIns="91425">
            <a:spAutoFit/>
          </a:bodyPr>
          <a:lstStyle/>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Použití v reálném životě</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Obranyschopnost</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Kulturní hlediska</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Otevřenost</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Následné kroky</a:t>
            </a:r>
            <a:endParaRPr b="0" i="0" sz="1400" u="none" cap="none" strike="noStrike">
              <a:solidFill>
                <a:srgbClr val="000000"/>
              </a:solidFill>
              <a:latin typeface="Arial"/>
              <a:ea typeface="Arial"/>
              <a:cs typeface="Arial"/>
              <a:sym typeface="Arial"/>
            </a:endParaRPr>
          </a:p>
        </p:txBody>
      </p:sp>
      <p:grpSp>
        <p:nvGrpSpPr>
          <p:cNvPr id="375" name="Google Shape;375;p73"/>
          <p:cNvGrpSpPr/>
          <p:nvPr/>
        </p:nvGrpSpPr>
        <p:grpSpPr>
          <a:xfrm>
            <a:off x="623470" y="2719706"/>
            <a:ext cx="290237" cy="321991"/>
            <a:chOff x="534570" y="3018006"/>
            <a:chExt cx="290237" cy="321991"/>
          </a:xfrm>
        </p:grpSpPr>
        <p:sp>
          <p:nvSpPr>
            <p:cNvPr id="376" name="Google Shape;376;p7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7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78" name="Google Shape;378;p73"/>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74"/>
          <p:cNvSpPr txBox="1"/>
          <p:nvPr>
            <p:ph type="title"/>
          </p:nvPr>
        </p:nvSpPr>
        <p:spPr>
          <a:xfrm>
            <a:off x="311700" y="7212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84" name="Google Shape;384;p74"/>
          <p:cNvPicPr preferRelativeResize="0"/>
          <p:nvPr/>
        </p:nvPicPr>
        <p:blipFill rotWithShape="1">
          <a:blip r:embed="rId3">
            <a:alphaModFix/>
          </a:blip>
          <a:srcRect b="0" l="0" r="0" t="0"/>
          <a:stretch/>
        </p:blipFill>
        <p:spPr>
          <a:xfrm>
            <a:off x="0" y="0"/>
            <a:ext cx="9144001" cy="1367300"/>
          </a:xfrm>
          <a:prstGeom prst="rect">
            <a:avLst/>
          </a:prstGeom>
          <a:noFill/>
          <a:ln>
            <a:noFill/>
          </a:ln>
        </p:spPr>
      </p:pic>
      <p:sp>
        <p:nvSpPr>
          <p:cNvPr id="385" name="Google Shape;385;p74"/>
          <p:cNvSpPr txBox="1"/>
          <p:nvPr/>
        </p:nvSpPr>
        <p:spPr>
          <a:xfrm>
            <a:off x="681325" y="721275"/>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Pro manažery</a:t>
            </a:r>
            <a:endParaRPr b="1" i="0" sz="2800" u="none" cap="none" strike="noStrike">
              <a:solidFill>
                <a:srgbClr val="FFFFFF"/>
              </a:solidFill>
              <a:latin typeface="Arial"/>
              <a:ea typeface="Arial"/>
              <a:cs typeface="Arial"/>
              <a:sym typeface="Arial"/>
            </a:endParaRPr>
          </a:p>
        </p:txBody>
      </p:sp>
      <p:sp>
        <p:nvSpPr>
          <p:cNvPr id="386" name="Google Shape;386;p74"/>
          <p:cNvSpPr txBox="1"/>
          <p:nvPr/>
        </p:nvSpPr>
        <p:spPr>
          <a:xfrm>
            <a:off x="506300" y="1485675"/>
            <a:ext cx="80547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Hierarchie: </a:t>
            </a:r>
            <a:r>
              <a:rPr b="0" i="0" lang="lv-LV" sz="1500" u="none" cap="none" strike="noStrike">
                <a:solidFill>
                  <a:srgbClr val="000000"/>
                </a:solidFill>
                <a:latin typeface="Raleway"/>
                <a:ea typeface="Raleway"/>
                <a:cs typeface="Raleway"/>
                <a:sym typeface="Raleway"/>
              </a:rPr>
              <a:t>Jelikož se jedná o skupinu manažerů, může zde existovat již existující dynamika založená na jejich postavení v organizaci. Je důležité vytvořit prostředí, ve kterém se všichni účastníci budou cítit stejně dobře a budou povzbuzováni k účasti nehledě na pozici. </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Soutěživost: </a:t>
            </a:r>
            <a:r>
              <a:rPr b="0" i="0" lang="lv-LV" sz="1500" u="none" cap="none" strike="noStrike">
                <a:solidFill>
                  <a:srgbClr val="000000"/>
                </a:solidFill>
                <a:latin typeface="Raleway"/>
                <a:ea typeface="Raleway"/>
                <a:cs typeface="Raleway"/>
                <a:sym typeface="Raleway"/>
              </a:rPr>
              <a:t>Je pozitivní, tak negativní. Může sice zvýšit angažovanost, ale také způsobuje, že se někteří účastníci více soustředí na "vítězství" ve hře než na učení se z ní.</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Různé styly učení: </a:t>
            </a:r>
            <a:r>
              <a:rPr b="0" i="0" lang="lv-LV" sz="1500" u="none" cap="none" strike="noStrike">
                <a:solidFill>
                  <a:srgbClr val="000000"/>
                </a:solidFill>
                <a:latin typeface="Raleway"/>
                <a:ea typeface="Raleway"/>
                <a:cs typeface="Raleway"/>
                <a:sym typeface="Raleway"/>
              </a:rPr>
              <a:t>Lidé mají různé způsoby učení. Někteří se mohou více zapojit do výuky pomocí vizuálních pomůcek, zatímco jiní dávají přednost diskusím. Je důležité zařadit do výuky různé strategie, které tyto rozdíly zohlední.</a:t>
            </a:r>
            <a:endParaRPr b="0" i="0" sz="1400" u="none" cap="none" strike="noStrike">
              <a:solidFill>
                <a:srgbClr val="000000"/>
              </a:solidFill>
              <a:latin typeface="Arial"/>
              <a:ea typeface="Arial"/>
              <a:cs typeface="Arial"/>
              <a:sym typeface="Arial"/>
            </a:endParaRPr>
          </a:p>
        </p:txBody>
      </p:sp>
      <p:pic>
        <p:nvPicPr>
          <p:cNvPr id="387" name="Google Shape;387;p74"/>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388" name="Google Shape;388;p74"/>
          <p:cNvGrpSpPr/>
          <p:nvPr/>
        </p:nvGrpSpPr>
        <p:grpSpPr>
          <a:xfrm>
            <a:off x="311770" y="1601556"/>
            <a:ext cx="290237" cy="321991"/>
            <a:chOff x="534570" y="3018006"/>
            <a:chExt cx="290237" cy="321991"/>
          </a:xfrm>
        </p:grpSpPr>
        <p:sp>
          <p:nvSpPr>
            <p:cNvPr id="389" name="Google Shape;389;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1" name="Google Shape;391;p74"/>
          <p:cNvGrpSpPr/>
          <p:nvPr/>
        </p:nvGrpSpPr>
        <p:grpSpPr>
          <a:xfrm>
            <a:off x="313398" y="2885086"/>
            <a:ext cx="290237" cy="321991"/>
            <a:chOff x="534570" y="3018006"/>
            <a:chExt cx="290237" cy="321991"/>
          </a:xfrm>
        </p:grpSpPr>
        <p:sp>
          <p:nvSpPr>
            <p:cNvPr id="392" name="Google Shape;392;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4" name="Google Shape;394;p74"/>
          <p:cNvGrpSpPr/>
          <p:nvPr/>
        </p:nvGrpSpPr>
        <p:grpSpPr>
          <a:xfrm>
            <a:off x="311700" y="3973960"/>
            <a:ext cx="290237" cy="321991"/>
            <a:chOff x="534570" y="3018006"/>
            <a:chExt cx="290237" cy="321991"/>
          </a:xfrm>
        </p:grpSpPr>
        <p:sp>
          <p:nvSpPr>
            <p:cNvPr id="395" name="Google Shape;395;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2523351e7b7_0_209"/>
          <p:cNvSpPr txBox="1"/>
          <p:nvPr>
            <p:ph type="title"/>
          </p:nvPr>
        </p:nvSpPr>
        <p:spPr>
          <a:xfrm>
            <a:off x="768900" y="7212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02" name="Google Shape;402;g2523351e7b7_0_209"/>
          <p:cNvPicPr preferRelativeResize="0"/>
          <p:nvPr/>
        </p:nvPicPr>
        <p:blipFill rotWithShape="1">
          <a:blip r:embed="rId3">
            <a:alphaModFix/>
          </a:blip>
          <a:srcRect b="0" l="0" r="0" t="0"/>
          <a:stretch/>
        </p:blipFill>
        <p:spPr>
          <a:xfrm>
            <a:off x="0" y="0"/>
            <a:ext cx="9144001" cy="1367300"/>
          </a:xfrm>
          <a:prstGeom prst="rect">
            <a:avLst/>
          </a:prstGeom>
          <a:noFill/>
          <a:ln>
            <a:noFill/>
          </a:ln>
        </p:spPr>
      </p:pic>
      <p:sp>
        <p:nvSpPr>
          <p:cNvPr id="403" name="Google Shape;403;g2523351e7b7_0_209"/>
          <p:cNvSpPr txBox="1"/>
          <p:nvPr/>
        </p:nvSpPr>
        <p:spPr>
          <a:xfrm>
            <a:off x="1138525" y="721275"/>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Pro manažery</a:t>
            </a:r>
            <a:endParaRPr b="1" i="0" sz="2800" u="none" cap="none" strike="noStrike">
              <a:solidFill>
                <a:srgbClr val="FFFFFF"/>
              </a:solidFill>
              <a:latin typeface="Arial"/>
              <a:ea typeface="Arial"/>
              <a:cs typeface="Arial"/>
              <a:sym typeface="Arial"/>
            </a:endParaRPr>
          </a:p>
        </p:txBody>
      </p:sp>
      <p:sp>
        <p:nvSpPr>
          <p:cNvPr id="404" name="Google Shape;404;g2523351e7b7_0_209"/>
          <p:cNvSpPr txBox="1"/>
          <p:nvPr/>
        </p:nvSpPr>
        <p:spPr>
          <a:xfrm>
            <a:off x="963500" y="1485675"/>
            <a:ext cx="72681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Citlivá témata: </a:t>
            </a:r>
            <a:r>
              <a:rPr b="0" i="0" lang="lv-LV" sz="1500" u="none" cap="none" strike="noStrike">
                <a:solidFill>
                  <a:schemeClr val="dk1"/>
                </a:solidFill>
                <a:latin typeface="Raleway"/>
                <a:ea typeface="Raleway"/>
                <a:cs typeface="Raleway"/>
                <a:sym typeface="Raleway"/>
              </a:rPr>
              <a:t>Násilí na pracovišti je citlivé téma a někteří manažeři se s ním mohou setkat nebo být jeho svědky. Zajištění respektujícího a bezpečného prostředí pro všechny je zásadní.</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Časová omezení: </a:t>
            </a:r>
            <a:r>
              <a:rPr b="0" i="0" lang="lv-LV" sz="1500" u="none" cap="none" strike="noStrike">
                <a:solidFill>
                  <a:schemeClr val="dk1"/>
                </a:solidFill>
                <a:latin typeface="Raleway"/>
                <a:ea typeface="Raleway"/>
                <a:cs typeface="Raleway"/>
                <a:sym typeface="Raleway"/>
              </a:rPr>
              <a:t>Důležité je, aby školení bylo stručné a poutavé. Je také nezbytné začít a ukončit sezení včas.</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Uplatnění v reálném životě: </a:t>
            </a:r>
            <a:r>
              <a:rPr b="0" i="0" lang="lv-LV" sz="1500" u="none" cap="none" strike="noStrike">
                <a:solidFill>
                  <a:schemeClr val="dk1"/>
                </a:solidFill>
                <a:latin typeface="Raleway"/>
                <a:ea typeface="Raleway"/>
                <a:cs typeface="Raleway"/>
                <a:sym typeface="Raleway"/>
              </a:rPr>
              <a:t>Manažeři se budou více angažovat, pokud uvidí, jak mohou získané dovednosti uplatnit ve své funkci. Zajistěte, aby herní scénáře byly realistické a relevantní.</a:t>
            </a:r>
            <a:endParaRPr b="0" i="0" sz="1500" u="none" cap="none" strike="noStrike">
              <a:solidFill>
                <a:srgbClr val="000000"/>
              </a:solidFill>
              <a:latin typeface="Raleway"/>
              <a:ea typeface="Raleway"/>
              <a:cs typeface="Raleway"/>
              <a:sym typeface="Raleway"/>
            </a:endParaRPr>
          </a:p>
        </p:txBody>
      </p:sp>
      <p:pic>
        <p:nvPicPr>
          <p:cNvPr id="405" name="Google Shape;405;g2523351e7b7_0_209"/>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406" name="Google Shape;406;g2523351e7b7_0_209"/>
          <p:cNvGrpSpPr/>
          <p:nvPr/>
        </p:nvGrpSpPr>
        <p:grpSpPr>
          <a:xfrm>
            <a:off x="768970" y="1601556"/>
            <a:ext cx="290237" cy="321991"/>
            <a:chOff x="534570" y="3018006"/>
            <a:chExt cx="290237" cy="321991"/>
          </a:xfrm>
        </p:grpSpPr>
        <p:sp>
          <p:nvSpPr>
            <p:cNvPr id="407" name="Google Shape;407;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9" name="Google Shape;409;g2523351e7b7_0_209"/>
          <p:cNvGrpSpPr/>
          <p:nvPr/>
        </p:nvGrpSpPr>
        <p:grpSpPr>
          <a:xfrm>
            <a:off x="768970" y="2627631"/>
            <a:ext cx="290237" cy="321991"/>
            <a:chOff x="534570" y="3018006"/>
            <a:chExt cx="290237" cy="321991"/>
          </a:xfrm>
        </p:grpSpPr>
        <p:sp>
          <p:nvSpPr>
            <p:cNvPr id="410" name="Google Shape;410;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2" name="Google Shape;412;g2523351e7b7_0_209"/>
          <p:cNvGrpSpPr/>
          <p:nvPr/>
        </p:nvGrpSpPr>
        <p:grpSpPr>
          <a:xfrm>
            <a:off x="768970" y="3706331"/>
            <a:ext cx="290237" cy="321991"/>
            <a:chOff x="534570" y="3018006"/>
            <a:chExt cx="290237" cy="321991"/>
          </a:xfrm>
        </p:grpSpPr>
        <p:sp>
          <p:nvSpPr>
            <p:cNvPr id="413" name="Google Shape;413;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20" name="Google Shape;420;p76"/>
          <p:cNvPicPr preferRelativeResize="0"/>
          <p:nvPr/>
        </p:nvPicPr>
        <p:blipFill rotWithShape="1">
          <a:blip r:embed="rId3">
            <a:alphaModFix/>
          </a:blip>
          <a:srcRect b="0" l="0" r="0" t="0"/>
          <a:stretch/>
        </p:blipFill>
        <p:spPr>
          <a:xfrm>
            <a:off x="0" y="0"/>
            <a:ext cx="9144001" cy="1341000"/>
          </a:xfrm>
          <a:prstGeom prst="rect">
            <a:avLst/>
          </a:prstGeom>
          <a:noFill/>
          <a:ln>
            <a:noFill/>
          </a:ln>
        </p:spPr>
      </p:pic>
      <p:sp>
        <p:nvSpPr>
          <p:cNvPr id="421" name="Google Shape;421;p76"/>
          <p:cNvSpPr txBox="1"/>
          <p:nvPr/>
        </p:nvSpPr>
        <p:spPr>
          <a:xfrm>
            <a:off x="552500" y="694975"/>
            <a:ext cx="7895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Plánování diskuse a zpětné vazby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422" name="Google Shape;422;p76"/>
          <p:cNvSpPr txBox="1"/>
          <p:nvPr/>
        </p:nvSpPr>
        <p:spPr>
          <a:xfrm>
            <a:off x="394650" y="1433050"/>
            <a:ext cx="8437800" cy="3601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Obranyschopnost: </a:t>
            </a:r>
            <a:r>
              <a:rPr b="0" i="0" lang="lv-LV" sz="1500" u="none" cap="none" strike="noStrike">
                <a:solidFill>
                  <a:srgbClr val="000000"/>
                </a:solidFill>
                <a:latin typeface="Raleway"/>
                <a:ea typeface="Raleway"/>
                <a:cs typeface="Raleway"/>
                <a:sym typeface="Raleway"/>
              </a:rPr>
              <a:t>Pokud někteří manažeři byli součástí prostředí, kde došlo k násilí na pracovišti, mohou se cítit defenzivně nebo nepříjemně. Ujistěte je, že účelem hry není svalovat na někoho vinu, ale naučit se strategie prevence a řízení rizik.</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Kulturní aspekty: </a:t>
            </a:r>
            <a:r>
              <a:rPr b="0" i="0" lang="lv-LV" sz="1500" u="none" cap="none" strike="noStrike">
                <a:solidFill>
                  <a:srgbClr val="000000"/>
                </a:solidFill>
                <a:latin typeface="Raleway"/>
                <a:ea typeface="Raleway"/>
                <a:cs typeface="Raleway"/>
                <a:sym typeface="Raleway"/>
              </a:rPr>
              <a:t>Pokud máte různorodou skupinu manažerů, zajistěte, aby obsah a diskuse respektovaly všechny skupiny.</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Důvěrnost:</a:t>
            </a:r>
            <a:r>
              <a:rPr b="0" i="0" lang="lv-LV" sz="1500" u="none" cap="none" strike="noStrike">
                <a:solidFill>
                  <a:srgbClr val="000000"/>
                </a:solidFill>
                <a:latin typeface="Raleway"/>
                <a:ea typeface="Raleway"/>
                <a:cs typeface="Raleway"/>
                <a:sym typeface="Raleway"/>
              </a:rPr>
              <a:t> Zajistěte, aby se s veškerými osobními zkušenostmi sdílenými během školení zacházelo s respektem a důvěrností. To podpoří otevřenou a upřímnou komunikaci.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Následné kroky: </a:t>
            </a:r>
            <a:r>
              <a:rPr b="0" i="0" lang="lv-LV" sz="1500" u="none" cap="none" strike="noStrike">
                <a:solidFill>
                  <a:srgbClr val="000000"/>
                </a:solidFill>
                <a:latin typeface="Raleway"/>
                <a:ea typeface="Raleway"/>
                <a:cs typeface="Raleway"/>
                <a:sym typeface="Raleway"/>
              </a:rPr>
              <a:t>Po odehrání hry se mohou objevit některé problémy nebo dotazy. Nezapomeňte si ponechat čas na diskusi a poskytnout zdroje pro další učení a poskytnutí podpory.</a:t>
            </a:r>
            <a:endParaRPr b="0" i="0" sz="1400" u="none" cap="none" strike="noStrike">
              <a:solidFill>
                <a:srgbClr val="000000"/>
              </a:solidFill>
              <a:latin typeface="Arial"/>
              <a:ea typeface="Arial"/>
              <a:cs typeface="Arial"/>
              <a:sym typeface="Arial"/>
            </a:endParaRPr>
          </a:p>
        </p:txBody>
      </p:sp>
      <p:pic>
        <p:nvPicPr>
          <p:cNvPr id="423" name="Google Shape;423;p76"/>
          <p:cNvPicPr preferRelativeResize="0"/>
          <p:nvPr/>
        </p:nvPicPr>
        <p:blipFill rotWithShape="1">
          <a:blip r:embed="rId4">
            <a:alphaModFix/>
          </a:blip>
          <a:srcRect b="0" l="0" r="0" t="21017"/>
          <a:stretch/>
        </p:blipFill>
        <p:spPr>
          <a:xfrm>
            <a:off x="6603675" y="0"/>
            <a:ext cx="2540326" cy="830175"/>
          </a:xfrm>
          <a:prstGeom prst="rect">
            <a:avLst/>
          </a:prstGeom>
          <a:noFill/>
          <a:ln>
            <a:noFill/>
          </a:ln>
        </p:spPr>
      </p:pic>
      <p:grpSp>
        <p:nvGrpSpPr>
          <p:cNvPr id="424" name="Google Shape;424;p76"/>
          <p:cNvGrpSpPr/>
          <p:nvPr/>
        </p:nvGrpSpPr>
        <p:grpSpPr>
          <a:xfrm>
            <a:off x="262195" y="1575256"/>
            <a:ext cx="290237" cy="321991"/>
            <a:chOff x="534570" y="3018006"/>
            <a:chExt cx="290237" cy="321991"/>
          </a:xfrm>
        </p:grpSpPr>
        <p:sp>
          <p:nvSpPr>
            <p:cNvPr id="425" name="Google Shape;425;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7" name="Google Shape;427;p76"/>
          <p:cNvGrpSpPr/>
          <p:nvPr/>
        </p:nvGrpSpPr>
        <p:grpSpPr>
          <a:xfrm>
            <a:off x="262195" y="2571556"/>
            <a:ext cx="290237" cy="321991"/>
            <a:chOff x="534570" y="3018006"/>
            <a:chExt cx="290237" cy="321991"/>
          </a:xfrm>
        </p:grpSpPr>
        <p:sp>
          <p:nvSpPr>
            <p:cNvPr id="428" name="Google Shape;428;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0" name="Google Shape;430;p76"/>
          <p:cNvGrpSpPr/>
          <p:nvPr/>
        </p:nvGrpSpPr>
        <p:grpSpPr>
          <a:xfrm>
            <a:off x="262195" y="3360831"/>
            <a:ext cx="290237" cy="321991"/>
            <a:chOff x="534570" y="3018006"/>
            <a:chExt cx="290237" cy="321991"/>
          </a:xfrm>
        </p:grpSpPr>
        <p:sp>
          <p:nvSpPr>
            <p:cNvPr id="431" name="Google Shape;431;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3" name="Google Shape;433;p76"/>
          <p:cNvGrpSpPr/>
          <p:nvPr/>
        </p:nvGrpSpPr>
        <p:grpSpPr>
          <a:xfrm>
            <a:off x="262195" y="4150106"/>
            <a:ext cx="290237" cy="321991"/>
            <a:chOff x="534570" y="3018006"/>
            <a:chExt cx="290237" cy="321991"/>
          </a:xfrm>
        </p:grpSpPr>
        <p:sp>
          <p:nvSpPr>
            <p:cNvPr id="434" name="Google Shape;434;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g2523351e7b7_0_23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441" name="Google Shape;441;g2523351e7b7_0_239"/>
          <p:cNvSpPr txBox="1"/>
          <p:nvPr/>
        </p:nvSpPr>
        <p:spPr>
          <a:xfrm>
            <a:off x="827250" y="1683800"/>
            <a:ext cx="7241400" cy="18318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6.</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Struktura školení</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442" name="Google Shape;442;g2523351e7b7_0_23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443" name="Google Shape;443;g2523351e7b7_0_23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444" name="Google Shape;444;g2523351e7b7_0_239"/>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445" name="Google Shape;445;g2523351e7b7_0_239"/>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446" name="Google Shape;446;g2523351e7b7_0_239"/>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8"/>
          <p:cNvSpPr txBox="1"/>
          <p:nvPr>
            <p:ph type="title"/>
          </p:nvPr>
        </p:nvSpPr>
        <p:spPr>
          <a:xfrm>
            <a:off x="311700" y="1023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52" name="Google Shape;452;p78"/>
          <p:cNvPicPr preferRelativeResize="0"/>
          <p:nvPr/>
        </p:nvPicPr>
        <p:blipFill rotWithShape="1">
          <a:blip r:embed="rId3">
            <a:alphaModFix/>
          </a:blip>
          <a:srcRect b="0" l="0" r="0" t="0"/>
          <a:stretch/>
        </p:blipFill>
        <p:spPr>
          <a:xfrm>
            <a:off x="0" y="0"/>
            <a:ext cx="9144001" cy="1669850"/>
          </a:xfrm>
          <a:prstGeom prst="rect">
            <a:avLst/>
          </a:prstGeom>
          <a:noFill/>
          <a:ln>
            <a:noFill/>
          </a:ln>
        </p:spPr>
      </p:pic>
      <p:sp>
        <p:nvSpPr>
          <p:cNvPr id="453" name="Google Shape;453;p78"/>
          <p:cNvSpPr txBox="1"/>
          <p:nvPr/>
        </p:nvSpPr>
        <p:spPr>
          <a:xfrm>
            <a:off x="695850" y="10238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Struktura školení</a:t>
            </a:r>
            <a:endParaRPr b="1" i="0" sz="2800" u="none" cap="none" strike="noStrike">
              <a:solidFill>
                <a:srgbClr val="FFFFFF"/>
              </a:solidFill>
              <a:latin typeface="Arial"/>
              <a:ea typeface="Arial"/>
              <a:cs typeface="Arial"/>
              <a:sym typeface="Arial"/>
            </a:endParaRPr>
          </a:p>
        </p:txBody>
      </p:sp>
      <p:sp>
        <p:nvSpPr>
          <p:cNvPr id="454" name="Google Shape;454;p78"/>
          <p:cNvSpPr txBox="1"/>
          <p:nvPr/>
        </p:nvSpPr>
        <p:spPr>
          <a:xfrm>
            <a:off x="574800" y="1880650"/>
            <a:ext cx="76338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Úvod: </a:t>
            </a:r>
            <a:r>
              <a:rPr b="0" i="0" lang="lv-LV" sz="1500" u="none" cap="none" strike="noStrike">
                <a:solidFill>
                  <a:srgbClr val="000000"/>
                </a:solidFill>
                <a:latin typeface="Raleway"/>
                <a:ea typeface="Raleway"/>
                <a:cs typeface="Raleway"/>
                <a:sym typeface="Raleway"/>
              </a:rPr>
              <a:t>Stručné vysvětlení hry a jejích cílů.</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Teoretická část: </a:t>
            </a:r>
            <a:r>
              <a:rPr b="0" i="0" lang="lv-LV" sz="1500" u="none" cap="none" strike="noStrike">
                <a:solidFill>
                  <a:srgbClr val="000000"/>
                </a:solidFill>
                <a:latin typeface="Raleway"/>
                <a:ea typeface="Raleway"/>
                <a:cs typeface="Raleway"/>
                <a:sym typeface="Raleway"/>
              </a:rPr>
              <a:t>Představení klíčových teoretických konceptů o násilí v zaměstnání,</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Hra: </a:t>
            </a:r>
            <a:r>
              <a:rPr b="0" i="0" lang="lv-LV" sz="1500" u="none" cap="none" strike="noStrike">
                <a:solidFill>
                  <a:srgbClr val="000000"/>
                </a:solidFill>
                <a:latin typeface="Raleway"/>
                <a:ea typeface="Raleway"/>
                <a:cs typeface="Raleway"/>
                <a:sym typeface="Raleway"/>
              </a:rPr>
              <a:t>Hraje se dle pravidel, diskutuje se o jednotlivých situacích a jejich řešeních. Můžete prokládat teoretické části a s hraním hry.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Zhodnocení: </a:t>
            </a:r>
            <a:r>
              <a:rPr b="0" i="0" lang="lv-LV" sz="1500" u="none" cap="none" strike="noStrike">
                <a:solidFill>
                  <a:srgbClr val="000000"/>
                </a:solidFill>
                <a:latin typeface="Raleway"/>
                <a:ea typeface="Raleway"/>
                <a:cs typeface="Raleway"/>
                <a:sym typeface="Raleway"/>
              </a:rPr>
              <a:t>Diskuse ve skupině o hře a klíčových výsledcích učení.</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Zpětná vazba: </a:t>
            </a:r>
            <a:r>
              <a:rPr b="0" i="0" lang="lv-LV" sz="1500" u="none" cap="none" strike="noStrike">
                <a:solidFill>
                  <a:srgbClr val="000000"/>
                </a:solidFill>
                <a:latin typeface="Raleway"/>
                <a:ea typeface="Raleway"/>
                <a:cs typeface="Raleway"/>
                <a:sym typeface="Raleway"/>
              </a:rPr>
              <a:t>Sběr zpětné vazby pro budoucí zlepšování.</a:t>
            </a:r>
            <a:endParaRPr b="0" i="0" sz="1400" u="none" cap="none" strike="noStrike">
              <a:solidFill>
                <a:srgbClr val="000000"/>
              </a:solidFill>
              <a:latin typeface="Arial"/>
              <a:ea typeface="Arial"/>
              <a:cs typeface="Arial"/>
              <a:sym typeface="Arial"/>
            </a:endParaRPr>
          </a:p>
        </p:txBody>
      </p:sp>
      <p:pic>
        <p:nvPicPr>
          <p:cNvPr id="455" name="Google Shape;455;p78"/>
          <p:cNvPicPr preferRelativeResize="0"/>
          <p:nvPr/>
        </p:nvPicPr>
        <p:blipFill rotWithShape="1">
          <a:blip r:embed="rId4">
            <a:alphaModFix/>
          </a:blip>
          <a:srcRect b="0" l="0" r="0" t="21017"/>
          <a:stretch/>
        </p:blipFill>
        <p:spPr>
          <a:xfrm>
            <a:off x="5118674" y="0"/>
            <a:ext cx="4025324" cy="1315475"/>
          </a:xfrm>
          <a:prstGeom prst="rect">
            <a:avLst/>
          </a:prstGeom>
          <a:noFill/>
          <a:ln>
            <a:noFill/>
          </a:ln>
        </p:spPr>
      </p:pic>
      <p:grpSp>
        <p:nvGrpSpPr>
          <p:cNvPr id="456" name="Google Shape;456;p78"/>
          <p:cNvGrpSpPr/>
          <p:nvPr/>
        </p:nvGrpSpPr>
        <p:grpSpPr>
          <a:xfrm>
            <a:off x="405545" y="2009356"/>
            <a:ext cx="290237" cy="321991"/>
            <a:chOff x="534570" y="3018006"/>
            <a:chExt cx="290237" cy="321991"/>
          </a:xfrm>
        </p:grpSpPr>
        <p:sp>
          <p:nvSpPr>
            <p:cNvPr id="457" name="Google Shape;457;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9" name="Google Shape;459;p78"/>
          <p:cNvGrpSpPr/>
          <p:nvPr/>
        </p:nvGrpSpPr>
        <p:grpSpPr>
          <a:xfrm>
            <a:off x="405545" y="2496081"/>
            <a:ext cx="290237" cy="321991"/>
            <a:chOff x="534570" y="3018006"/>
            <a:chExt cx="290237" cy="321991"/>
          </a:xfrm>
        </p:grpSpPr>
        <p:sp>
          <p:nvSpPr>
            <p:cNvPr id="460" name="Google Shape;460;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2" name="Google Shape;462;p78"/>
          <p:cNvGrpSpPr/>
          <p:nvPr/>
        </p:nvGrpSpPr>
        <p:grpSpPr>
          <a:xfrm>
            <a:off x="420982" y="3296952"/>
            <a:ext cx="290237" cy="321991"/>
            <a:chOff x="534570" y="3018006"/>
            <a:chExt cx="290237" cy="321991"/>
          </a:xfrm>
        </p:grpSpPr>
        <p:sp>
          <p:nvSpPr>
            <p:cNvPr id="463" name="Google Shape;463;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5" name="Google Shape;465;p78"/>
          <p:cNvGrpSpPr/>
          <p:nvPr/>
        </p:nvGrpSpPr>
        <p:grpSpPr>
          <a:xfrm>
            <a:off x="442683" y="4082521"/>
            <a:ext cx="290237" cy="321991"/>
            <a:chOff x="534570" y="3018006"/>
            <a:chExt cx="290237" cy="321991"/>
          </a:xfrm>
        </p:grpSpPr>
        <p:sp>
          <p:nvSpPr>
            <p:cNvPr id="466" name="Google Shape;466;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8" name="Google Shape;468;p78"/>
          <p:cNvGrpSpPr/>
          <p:nvPr/>
        </p:nvGrpSpPr>
        <p:grpSpPr>
          <a:xfrm>
            <a:off x="405545" y="4606296"/>
            <a:ext cx="290237" cy="321991"/>
            <a:chOff x="534570" y="3018006"/>
            <a:chExt cx="290237" cy="321991"/>
          </a:xfrm>
        </p:grpSpPr>
        <p:sp>
          <p:nvSpPr>
            <p:cNvPr id="469" name="Google Shape;469;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9"/>
          <p:cNvSpPr txBox="1"/>
          <p:nvPr>
            <p:ph type="title"/>
          </p:nvPr>
        </p:nvSpPr>
        <p:spPr>
          <a:xfrm>
            <a:off x="798425" y="8659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76" name="Google Shape;476;p79"/>
          <p:cNvPicPr preferRelativeResize="0"/>
          <p:nvPr/>
        </p:nvPicPr>
        <p:blipFill rotWithShape="1">
          <a:blip r:embed="rId3">
            <a:alphaModFix/>
          </a:blip>
          <a:srcRect b="0" l="0" r="0" t="0"/>
          <a:stretch/>
        </p:blipFill>
        <p:spPr>
          <a:xfrm>
            <a:off x="0" y="0"/>
            <a:ext cx="9144001" cy="1512000"/>
          </a:xfrm>
          <a:prstGeom prst="rect">
            <a:avLst/>
          </a:prstGeom>
          <a:noFill/>
          <a:ln>
            <a:noFill/>
          </a:ln>
        </p:spPr>
      </p:pic>
      <p:sp>
        <p:nvSpPr>
          <p:cNvPr id="477" name="Google Shape;477;p79"/>
          <p:cNvSpPr txBox="1"/>
          <p:nvPr/>
        </p:nvSpPr>
        <p:spPr>
          <a:xfrm>
            <a:off x="881375" y="865975"/>
            <a:ext cx="80538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Struktura školení</a:t>
            </a:r>
            <a:endParaRPr b="1" i="0" sz="2800" u="none" cap="none" strike="noStrike">
              <a:solidFill>
                <a:srgbClr val="FFFFFF"/>
              </a:solidFill>
              <a:latin typeface="Arial"/>
              <a:ea typeface="Arial"/>
              <a:cs typeface="Arial"/>
              <a:sym typeface="Arial"/>
            </a:endParaRPr>
          </a:p>
        </p:txBody>
      </p:sp>
      <p:sp>
        <p:nvSpPr>
          <p:cNvPr id="478" name="Google Shape;478;p79"/>
          <p:cNvSpPr txBox="1"/>
          <p:nvPr/>
        </p:nvSpPr>
        <p:spPr>
          <a:xfrm>
            <a:off x="798425" y="1761950"/>
            <a:ext cx="74364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Úvod: </a:t>
            </a:r>
            <a:r>
              <a:rPr b="0" i="0" lang="lv-LV" sz="1500" u="none" cap="none" strike="noStrike">
                <a:solidFill>
                  <a:srgbClr val="000000"/>
                </a:solidFill>
                <a:latin typeface="Raleway"/>
                <a:ea typeface="Raleway"/>
                <a:cs typeface="Raleway"/>
                <a:sym typeface="Raleway"/>
              </a:rPr>
              <a:t>Začněte se zahřívací aktivitou, abyste prolomili ledy a navázali kontakt mezi účastníky. Poté účastníkům stručně vysvětlete hru, její cíle a význam pro jejich role HORECA manažerů. Představte téma násilí na pracovišti a stručně proberte jeho formy a dopady.</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Teoretická část:</a:t>
            </a:r>
            <a:r>
              <a:rPr b="0" i="0" lang="lv-LV" sz="1500" u="none" cap="none" strike="noStrike">
                <a:solidFill>
                  <a:srgbClr val="000000"/>
                </a:solidFill>
                <a:latin typeface="Raleway"/>
                <a:ea typeface="Raleway"/>
                <a:cs typeface="Raleway"/>
                <a:sym typeface="Raleway"/>
              </a:rPr>
              <a:t> Představte klíčové teoretické koncepty násilí na pracovišti, jeho typech, příznacích a možných dopadech na zaměstnance. Připravte si prezentaci, videa nebo debatu o , či případové studie.</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479" name="Google Shape;479;p79"/>
          <p:cNvPicPr preferRelativeResize="0"/>
          <p:nvPr/>
        </p:nvPicPr>
        <p:blipFill rotWithShape="1">
          <a:blip r:embed="rId4">
            <a:alphaModFix/>
          </a:blip>
          <a:srcRect b="0" l="0" r="0" t="21017"/>
          <a:stretch/>
        </p:blipFill>
        <p:spPr>
          <a:xfrm>
            <a:off x="5319924" y="0"/>
            <a:ext cx="3824074" cy="1249700"/>
          </a:xfrm>
          <a:prstGeom prst="rect">
            <a:avLst/>
          </a:prstGeom>
          <a:noFill/>
          <a:ln>
            <a:noFill/>
          </a:ln>
        </p:spPr>
      </p:pic>
      <p:grpSp>
        <p:nvGrpSpPr>
          <p:cNvPr id="480" name="Google Shape;480;p79"/>
          <p:cNvGrpSpPr/>
          <p:nvPr/>
        </p:nvGrpSpPr>
        <p:grpSpPr>
          <a:xfrm>
            <a:off x="591070" y="1877806"/>
            <a:ext cx="290237" cy="321991"/>
            <a:chOff x="534570" y="3018006"/>
            <a:chExt cx="290237" cy="321991"/>
          </a:xfrm>
        </p:grpSpPr>
        <p:sp>
          <p:nvSpPr>
            <p:cNvPr id="481" name="Google Shape;481;p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3" name="Google Shape;483;p79"/>
          <p:cNvGrpSpPr/>
          <p:nvPr/>
        </p:nvGrpSpPr>
        <p:grpSpPr>
          <a:xfrm>
            <a:off x="591070" y="3206431"/>
            <a:ext cx="290237" cy="321991"/>
            <a:chOff x="534570" y="3018006"/>
            <a:chExt cx="290237" cy="321991"/>
          </a:xfrm>
        </p:grpSpPr>
        <p:sp>
          <p:nvSpPr>
            <p:cNvPr id="484" name="Google Shape;484;p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2523351e7b7_0_5"/>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79" name="Google Shape;79;g2523351e7b7_0_5"/>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80" name="Google Shape;80;g2523351e7b7_0_5"/>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lv-LV" sz="2800" u="none" cap="none" strike="noStrike">
                <a:solidFill>
                  <a:srgbClr val="FFFFFF"/>
                </a:solidFill>
                <a:latin typeface="Raleway"/>
                <a:ea typeface="Raleway"/>
                <a:cs typeface="Raleway"/>
                <a:sym typeface="Raleway"/>
              </a:rPr>
              <a:t>Hra " </a:t>
            </a:r>
            <a:r>
              <a:rPr b="1" i="0" lang="lv-LV" sz="2800" u="none" cap="none" strike="noStrike">
                <a:solidFill>
                  <a:srgbClr val="FFFFFF"/>
                </a:solidFill>
                <a:latin typeface="Raleway"/>
                <a:ea typeface="Raleway"/>
                <a:cs typeface="Raleway"/>
                <a:sym typeface="Raleway"/>
              </a:rPr>
              <a:t>Rozpoznej a jednej</a:t>
            </a:r>
            <a:r>
              <a:rPr b="0" i="0" lang="lv-LV" sz="2800" u="none" cap="none" strike="noStrike">
                <a:solidFill>
                  <a:srgbClr val="FFFFFF"/>
                </a:solidFill>
                <a:latin typeface="Raleway"/>
                <a:ea typeface="Raleway"/>
                <a:cs typeface="Raleway"/>
                <a:sym typeface="Raleway"/>
              </a:rPr>
              <a:t> " se skládá z:</a:t>
            </a:r>
            <a:endParaRPr b="1" i="0" sz="2800" u="none" cap="none" strike="noStrike">
              <a:solidFill>
                <a:srgbClr val="FFFFFF"/>
              </a:solidFill>
              <a:latin typeface="Raleway"/>
              <a:ea typeface="Raleway"/>
              <a:cs typeface="Raleway"/>
              <a:sym typeface="Raleway"/>
            </a:endParaRPr>
          </a:p>
        </p:txBody>
      </p:sp>
      <p:sp>
        <p:nvSpPr>
          <p:cNvPr id="81" name="Google Shape;81;g2523351e7b7_0_5"/>
          <p:cNvSpPr txBox="1"/>
          <p:nvPr/>
        </p:nvSpPr>
        <p:spPr>
          <a:xfrm>
            <a:off x="464100" y="1154425"/>
            <a:ext cx="6383400" cy="1059491"/>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karet problémových situací a 240 karet řešení rozdělených do čtyř skupin:</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82" name="Google Shape;82;g2523351e7b7_0_5"/>
          <p:cNvPicPr preferRelativeResize="0"/>
          <p:nvPr/>
        </p:nvPicPr>
        <p:blipFill rotWithShape="1">
          <a:blip r:embed="rId4">
            <a:alphaModFix/>
          </a:blip>
          <a:srcRect b="0" l="69" r="58"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83" name="Google Shape;83;g2523351e7b7_0_5"/>
          <p:cNvPicPr preferRelativeResize="0"/>
          <p:nvPr/>
        </p:nvPicPr>
        <p:blipFill rotWithShape="1">
          <a:blip r:embed="rId4">
            <a:alphaModFix/>
          </a:blip>
          <a:srcRect b="0" l="69" r="58"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84" name="Google Shape;84;g2523351e7b7_0_5"/>
          <p:cNvPicPr preferRelativeResize="0"/>
          <p:nvPr/>
        </p:nvPicPr>
        <p:blipFill rotWithShape="1">
          <a:blip r:embed="rId4">
            <a:alphaModFix/>
          </a:blip>
          <a:srcRect b="0" l="69" r="58"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85" name="Google Shape;85;g2523351e7b7_0_5"/>
          <p:cNvPicPr preferRelativeResize="0"/>
          <p:nvPr/>
        </p:nvPicPr>
        <p:blipFill rotWithShape="1">
          <a:blip r:embed="rId5">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86" name="Google Shape;86;g2523351e7b7_0_5"/>
          <p:cNvPicPr preferRelativeResize="0"/>
          <p:nvPr/>
        </p:nvPicPr>
        <p:blipFill rotWithShape="1">
          <a:blip r:embed="rId5">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87" name="Google Shape;87;g2523351e7b7_0_5"/>
          <p:cNvPicPr preferRelativeResize="0"/>
          <p:nvPr/>
        </p:nvPicPr>
        <p:blipFill rotWithShape="1">
          <a:blip r:embed="rId6">
            <a:alphaModFix/>
          </a:blip>
          <a:srcRect b="0" l="69" r="58"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88" name="Google Shape;88;g2523351e7b7_0_5"/>
          <p:cNvPicPr preferRelativeResize="0"/>
          <p:nvPr/>
        </p:nvPicPr>
        <p:blipFill rotWithShape="1">
          <a:blip r:embed="rId6">
            <a:alphaModFix/>
          </a:blip>
          <a:srcRect b="0" l="69" r="58"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89" name="Google Shape;89;g2523351e7b7_0_5"/>
          <p:cNvPicPr preferRelativeResize="0"/>
          <p:nvPr/>
        </p:nvPicPr>
        <p:blipFill rotWithShape="1">
          <a:blip r:embed="rId7">
            <a:alphaModFix/>
          </a:blip>
          <a:srcRect b="0" l="69" r="77"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90" name="Google Shape;90;g2523351e7b7_0_5"/>
          <p:cNvPicPr preferRelativeResize="0"/>
          <p:nvPr/>
        </p:nvPicPr>
        <p:blipFill rotWithShape="1">
          <a:blip r:embed="rId7">
            <a:alphaModFix/>
          </a:blip>
          <a:srcRect b="0" l="69" r="77"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2549"/>
              </a:srgbClr>
            </a:outerShdw>
          </a:effectLst>
        </p:spPr>
      </p:pic>
      <p:sp>
        <p:nvSpPr>
          <p:cNvPr id="91" name="Google Shape;91;g2523351e7b7_0_5"/>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a:t>
            </a:r>
            <a:r>
              <a:rPr b="1" i="0" lang="lv-LV" sz="1000" u="none" cap="none" strike="noStrike">
                <a:solidFill>
                  <a:srgbClr val="674EA7"/>
                </a:solidFill>
                <a:latin typeface="Arial"/>
                <a:ea typeface="Arial"/>
                <a:cs typeface="Arial"/>
                <a:sym typeface="Arial"/>
              </a:rPr>
              <a:t> Strategie Uvažování </a:t>
            </a:r>
            <a:endParaRPr b="1" i="0" sz="1000" u="none" cap="none" strike="noStrike">
              <a:solidFill>
                <a:srgbClr val="674EA7"/>
              </a:solidFill>
              <a:latin typeface="Arial"/>
              <a:ea typeface="Arial"/>
              <a:cs typeface="Arial"/>
              <a:sym typeface="Arial"/>
            </a:endParaRPr>
          </a:p>
        </p:txBody>
      </p:sp>
      <p:sp>
        <p:nvSpPr>
          <p:cNvPr id="92" name="Google Shape;92;g2523351e7b7_0_5"/>
          <p:cNvSpPr txBox="1"/>
          <p:nvPr/>
        </p:nvSpPr>
        <p:spPr>
          <a:xfrm>
            <a:off x="5903672" y="1861887"/>
            <a:ext cx="1210500" cy="52319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a:t>
            </a:r>
            <a:r>
              <a:rPr b="1" i="0" lang="lv-LV" sz="1000" u="none" cap="none" strike="noStrike">
                <a:solidFill>
                  <a:srgbClr val="6AA84F"/>
                </a:solidFill>
                <a:latin typeface="Arial"/>
                <a:ea typeface="Arial"/>
                <a:cs typeface="Arial"/>
                <a:sym typeface="Arial"/>
              </a:rPr>
              <a:t> Strategie Konverzace</a:t>
            </a:r>
            <a:endParaRPr b="1" i="0" sz="1000" u="none" cap="none" strike="noStrike">
              <a:solidFill>
                <a:srgbClr val="6AA84F"/>
              </a:solidFill>
              <a:latin typeface="Arial"/>
              <a:ea typeface="Arial"/>
              <a:cs typeface="Arial"/>
              <a:sym typeface="Arial"/>
            </a:endParaRPr>
          </a:p>
        </p:txBody>
      </p:sp>
      <p:sp>
        <p:nvSpPr>
          <p:cNvPr id="93" name="Google Shape;93;g2523351e7b7_0_5"/>
          <p:cNvSpPr txBox="1"/>
          <p:nvPr/>
        </p:nvSpPr>
        <p:spPr>
          <a:xfrm>
            <a:off x="7518875" y="1848226"/>
            <a:ext cx="1275000" cy="52319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a:t>
            </a:r>
            <a:r>
              <a:rPr b="1" i="0" lang="lv-LV" sz="1000" u="none" cap="none" strike="noStrike">
                <a:solidFill>
                  <a:srgbClr val="E69138"/>
                </a:solidFill>
                <a:latin typeface="Arial"/>
                <a:ea typeface="Arial"/>
                <a:cs typeface="Arial"/>
                <a:sym typeface="Arial"/>
              </a:rPr>
              <a:t> Strategie </a:t>
            </a:r>
            <a:endParaRPr/>
          </a:p>
          <a:p>
            <a:pPr indent="0" lvl="0" marL="0" marR="0" rtl="0" algn="l">
              <a:lnSpc>
                <a:spcPct val="100000"/>
              </a:lnSpc>
              <a:spcBef>
                <a:spcPts val="0"/>
              </a:spcBef>
              <a:spcAft>
                <a:spcPts val="0"/>
              </a:spcAft>
              <a:buClr>
                <a:srgbClr val="000000"/>
              </a:buClr>
              <a:buSzPts val="1200"/>
              <a:buFont typeface="Arial"/>
              <a:buNone/>
            </a:pPr>
            <a:r>
              <a:rPr b="1" i="0" lang="lv-LV" sz="1000" u="none" cap="none" strike="noStrike">
                <a:solidFill>
                  <a:srgbClr val="E69138"/>
                </a:solidFill>
                <a:latin typeface="Arial"/>
                <a:ea typeface="Arial"/>
                <a:cs typeface="Arial"/>
                <a:sym typeface="Arial"/>
              </a:rPr>
              <a:t>Akces</a:t>
            </a:r>
            <a:endParaRPr b="1" i="0" sz="1000" u="none" cap="none" strike="noStrike">
              <a:solidFill>
                <a:srgbClr val="E69138"/>
              </a:solidFill>
              <a:latin typeface="Arial"/>
              <a:ea typeface="Arial"/>
              <a:cs typeface="Arial"/>
              <a:sym typeface="Arial"/>
            </a:endParaRPr>
          </a:p>
        </p:txBody>
      </p:sp>
      <p:pic>
        <p:nvPicPr>
          <p:cNvPr id="94" name="Google Shape;94;g2523351e7b7_0_5"/>
          <p:cNvPicPr preferRelativeResize="0"/>
          <p:nvPr/>
        </p:nvPicPr>
        <p:blipFill rotWithShape="1">
          <a:blip r:embed="rId8">
            <a:alphaModFix/>
          </a:blip>
          <a:srcRect b="0" l="79" r="68"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95" name="Google Shape;95;g2523351e7b7_0_5"/>
          <p:cNvPicPr preferRelativeResize="0"/>
          <p:nvPr/>
        </p:nvPicPr>
        <p:blipFill rotWithShape="1">
          <a:blip r:embed="rId8">
            <a:alphaModFix/>
          </a:blip>
          <a:srcRect b="0" l="79" r="68"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2549"/>
              </a:srgbClr>
            </a:outerShdw>
          </a:effectLst>
        </p:spPr>
      </p:pic>
      <p:sp>
        <p:nvSpPr>
          <p:cNvPr id="96" name="Google Shape;96;g2523351e7b7_0_5"/>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a:t>
            </a:r>
            <a:r>
              <a:rPr b="1" i="0" lang="lv-LV" sz="1000" u="none" cap="none" strike="noStrike">
                <a:solidFill>
                  <a:srgbClr val="1EAEAE"/>
                </a:solidFill>
                <a:latin typeface="Arial"/>
                <a:ea typeface="Arial"/>
                <a:cs typeface="Arial"/>
                <a:sym typeface="Arial"/>
              </a:rPr>
              <a:t> Strategií  Uklidnění</a:t>
            </a:r>
            <a:endParaRPr b="1" i="0" sz="1000" u="none" cap="none" strike="noStrike">
              <a:solidFill>
                <a:srgbClr val="1EAEAE"/>
              </a:solidFill>
              <a:latin typeface="Arial"/>
              <a:ea typeface="Arial"/>
              <a:cs typeface="Arial"/>
              <a:sym typeface="Arial"/>
            </a:endParaRPr>
          </a:p>
        </p:txBody>
      </p:sp>
      <p:sp>
        <p:nvSpPr>
          <p:cNvPr id="97" name="Google Shape;97;g2523351e7b7_0_5"/>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a:t>
            </a:r>
            <a:r>
              <a:rPr b="1" i="0" lang="lv-LV" sz="1000" u="none" cap="none" strike="noStrike">
                <a:solidFill>
                  <a:srgbClr val="0B5394"/>
                </a:solidFill>
                <a:latin typeface="Arial"/>
                <a:ea typeface="Arial"/>
                <a:cs typeface="Arial"/>
                <a:sym typeface="Arial"/>
              </a:rPr>
              <a:t> Příběhů</a:t>
            </a:r>
            <a:endParaRPr b="1" i="0" sz="1000" u="none" cap="none" strike="noStrike">
              <a:solidFill>
                <a:srgbClr val="0B5394"/>
              </a:solidFill>
              <a:latin typeface="Arial"/>
              <a:ea typeface="Arial"/>
              <a:cs typeface="Arial"/>
              <a:sym typeface="Arial"/>
            </a:endParaRPr>
          </a:p>
        </p:txBody>
      </p:sp>
      <p:pic>
        <p:nvPicPr>
          <p:cNvPr id="98" name="Google Shape;98;g2523351e7b7_0_5"/>
          <p:cNvPicPr preferRelativeResize="0"/>
          <p:nvPr/>
        </p:nvPicPr>
        <p:blipFill rotWithShape="1">
          <a:blip r:embed="rId4">
            <a:alphaModFix/>
          </a:blip>
          <a:srcRect b="0" l="69" r="58"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9" name="Google Shape;99;g2523351e7b7_0_5"/>
          <p:cNvPicPr preferRelativeResize="0"/>
          <p:nvPr/>
        </p:nvPicPr>
        <p:blipFill rotWithShape="1">
          <a:blip r:embed="rId9">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0" name="Google Shape;100;g2523351e7b7_0_5"/>
          <p:cNvPicPr preferRelativeResize="0"/>
          <p:nvPr/>
        </p:nvPicPr>
        <p:blipFill rotWithShape="1">
          <a:blip r:embed="rId10">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1" name="Google Shape;101;g2523351e7b7_0_5"/>
          <p:cNvPicPr preferRelativeResize="0"/>
          <p:nvPr/>
        </p:nvPicPr>
        <p:blipFill rotWithShape="1">
          <a:blip r:embed="rId11">
            <a:alphaModFix/>
          </a:blip>
          <a:srcRect b="0" l="1437" r="1427"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2" name="Google Shape;102;g2523351e7b7_0_5"/>
          <p:cNvPicPr preferRelativeResize="0"/>
          <p:nvPr/>
        </p:nvPicPr>
        <p:blipFill rotWithShape="1">
          <a:blip r:embed="rId12">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3" name="Google Shape;103;g2523351e7b7_0_5"/>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4" name="Google Shape;104;g2523351e7b7_0_5"/>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5" name="Google Shape;105;g2523351e7b7_0_5"/>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6" name="Google Shape;106;g2523351e7b7_0_5"/>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7" name="Google Shape;107;g2523351e7b7_0_5"/>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8" name="Google Shape;108;g2523351e7b7_0_5"/>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80"/>
          <p:cNvSpPr txBox="1"/>
          <p:nvPr>
            <p:ph type="title"/>
          </p:nvPr>
        </p:nvSpPr>
        <p:spPr>
          <a:xfrm>
            <a:off x="561625" y="655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91" name="Google Shape;491;p80"/>
          <p:cNvPicPr preferRelativeResize="0"/>
          <p:nvPr/>
        </p:nvPicPr>
        <p:blipFill rotWithShape="1">
          <a:blip r:embed="rId3">
            <a:alphaModFix/>
          </a:blip>
          <a:srcRect b="0" l="0" r="0" t="0"/>
          <a:stretch/>
        </p:blipFill>
        <p:spPr>
          <a:xfrm>
            <a:off x="0" y="0"/>
            <a:ext cx="9144001" cy="1301525"/>
          </a:xfrm>
          <a:prstGeom prst="rect">
            <a:avLst/>
          </a:prstGeom>
          <a:noFill/>
          <a:ln>
            <a:noFill/>
          </a:ln>
        </p:spPr>
      </p:pic>
      <p:sp>
        <p:nvSpPr>
          <p:cNvPr id="492" name="Google Shape;492;p80"/>
          <p:cNvSpPr txBox="1"/>
          <p:nvPr/>
        </p:nvSpPr>
        <p:spPr>
          <a:xfrm>
            <a:off x="723500" y="65550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Struktura školení</a:t>
            </a:r>
            <a:endParaRPr b="1" i="0" sz="2800" u="none" cap="none" strike="noStrike">
              <a:solidFill>
                <a:srgbClr val="FFFFFF"/>
              </a:solidFill>
              <a:latin typeface="Arial"/>
              <a:ea typeface="Arial"/>
              <a:cs typeface="Arial"/>
              <a:sym typeface="Arial"/>
            </a:endParaRPr>
          </a:p>
        </p:txBody>
      </p:sp>
      <p:sp>
        <p:nvSpPr>
          <p:cNvPr id="493" name="Google Shape;493;p80"/>
          <p:cNvSpPr txBox="1"/>
          <p:nvPr/>
        </p:nvSpPr>
        <p:spPr>
          <a:xfrm>
            <a:off x="561625" y="1447025"/>
            <a:ext cx="8331000" cy="3867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Analýza situací ze života: </a:t>
            </a:r>
            <a:r>
              <a:rPr b="0" i="0" lang="lv-LV" sz="1500" u="none" cap="none" strike="noStrike">
                <a:solidFill>
                  <a:srgbClr val="000000"/>
                </a:solidFill>
                <a:latin typeface="Raleway"/>
                <a:ea typeface="Raleway"/>
                <a:cs typeface="Raleway"/>
                <a:sym typeface="Raleway"/>
              </a:rPr>
              <a:t>Diskutujte o reálných příkladech nebo případových studiích násilí na pracovišti v HORECA odvětví. To poskytne teorii souvislosti a učiní ji lépe uchopitelnou. Požádejte účastníky, aby se podělili (bez odhalování citlivých detailů) o jakékoli zkušenosti, které mají a jak tyto situace řešili.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Vysvětlení hry: </a:t>
            </a:r>
            <a:r>
              <a:rPr b="0" i="0" lang="lv-LV" sz="1500" u="none" cap="none" strike="noStrike">
                <a:solidFill>
                  <a:srgbClr val="000000"/>
                </a:solidFill>
                <a:latin typeface="Raleway"/>
                <a:ea typeface="Raleway"/>
                <a:cs typeface="Raleway"/>
                <a:sym typeface="Raleway"/>
              </a:rPr>
              <a:t>Projděte si podrobně pravidla hry. Ujistěte se, že všichni rozumí struktuře hry, účelu karet problémových situací a karet řešení a systému bodování (pokud je to vhodné).</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Hra: </a:t>
            </a:r>
            <a:r>
              <a:rPr b="0" i="0" lang="lv-LV" sz="1500" u="none" cap="none" strike="noStrike">
                <a:solidFill>
                  <a:srgbClr val="000000"/>
                </a:solidFill>
                <a:latin typeface="Raleway"/>
                <a:ea typeface="Raleway"/>
                <a:cs typeface="Raleway"/>
                <a:sym typeface="Raleway"/>
              </a:rPr>
              <a:t>Účastníci hrají hru na střídačku a diskutují o každé situaci a jejím řešení. Školitel by měl diskusi usnadnit a zajistit, aby se jí účastnili všichni a aby konverzace zůstala uctivou a produktivní.</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494" name="Google Shape;494;p80"/>
          <p:cNvPicPr preferRelativeResize="0"/>
          <p:nvPr/>
        </p:nvPicPr>
        <p:blipFill rotWithShape="1">
          <a:blip r:embed="rId4">
            <a:alphaModFix/>
          </a:blip>
          <a:srcRect b="0" l="0" r="0" t="21017"/>
          <a:stretch/>
        </p:blipFill>
        <p:spPr>
          <a:xfrm>
            <a:off x="5880175" y="0"/>
            <a:ext cx="3263824" cy="1066599"/>
          </a:xfrm>
          <a:prstGeom prst="rect">
            <a:avLst/>
          </a:prstGeom>
          <a:noFill/>
          <a:ln>
            <a:noFill/>
          </a:ln>
        </p:spPr>
      </p:pic>
      <p:grpSp>
        <p:nvGrpSpPr>
          <p:cNvPr id="495" name="Google Shape;495;p80"/>
          <p:cNvGrpSpPr/>
          <p:nvPr/>
        </p:nvGrpSpPr>
        <p:grpSpPr>
          <a:xfrm>
            <a:off x="354270" y="1548931"/>
            <a:ext cx="290237" cy="321991"/>
            <a:chOff x="534570" y="3018006"/>
            <a:chExt cx="290237" cy="321991"/>
          </a:xfrm>
        </p:grpSpPr>
        <p:sp>
          <p:nvSpPr>
            <p:cNvPr id="496" name="Google Shape;496;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8" name="Google Shape;498;p80"/>
          <p:cNvGrpSpPr/>
          <p:nvPr/>
        </p:nvGrpSpPr>
        <p:grpSpPr>
          <a:xfrm>
            <a:off x="354270" y="2877556"/>
            <a:ext cx="290237" cy="321991"/>
            <a:chOff x="534570" y="3018006"/>
            <a:chExt cx="290237" cy="321991"/>
          </a:xfrm>
        </p:grpSpPr>
        <p:sp>
          <p:nvSpPr>
            <p:cNvPr id="499" name="Google Shape;499;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1" name="Google Shape;501;p80"/>
          <p:cNvGrpSpPr/>
          <p:nvPr/>
        </p:nvGrpSpPr>
        <p:grpSpPr>
          <a:xfrm>
            <a:off x="354270" y="3943081"/>
            <a:ext cx="290237" cy="321991"/>
            <a:chOff x="534570" y="3018006"/>
            <a:chExt cx="290237" cy="321991"/>
          </a:xfrm>
        </p:grpSpPr>
        <p:sp>
          <p:nvSpPr>
            <p:cNvPr id="502" name="Google Shape;502;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81"/>
          <p:cNvSpPr txBox="1"/>
          <p:nvPr>
            <p:ph type="title"/>
          </p:nvPr>
        </p:nvSpPr>
        <p:spPr>
          <a:xfrm>
            <a:off x="693200" y="773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09" name="Google Shape;509;p81"/>
          <p:cNvPicPr preferRelativeResize="0"/>
          <p:nvPr/>
        </p:nvPicPr>
        <p:blipFill rotWithShape="1">
          <a:blip r:embed="rId3">
            <a:alphaModFix/>
          </a:blip>
          <a:srcRect b="0" l="0" r="0" t="0"/>
          <a:stretch/>
        </p:blipFill>
        <p:spPr>
          <a:xfrm>
            <a:off x="0" y="0"/>
            <a:ext cx="9144001" cy="1419926"/>
          </a:xfrm>
          <a:prstGeom prst="rect">
            <a:avLst/>
          </a:prstGeom>
          <a:noFill/>
          <a:ln>
            <a:noFill/>
          </a:ln>
        </p:spPr>
      </p:pic>
      <p:sp>
        <p:nvSpPr>
          <p:cNvPr id="510" name="Google Shape;510;p81"/>
          <p:cNvSpPr txBox="1"/>
          <p:nvPr/>
        </p:nvSpPr>
        <p:spPr>
          <a:xfrm>
            <a:off x="855075" y="77390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Struktura školení</a:t>
            </a:r>
            <a:endParaRPr b="1" i="0" sz="2800" u="none" cap="none" strike="noStrike">
              <a:solidFill>
                <a:srgbClr val="FFFFFF"/>
              </a:solidFill>
              <a:latin typeface="Arial"/>
              <a:ea typeface="Arial"/>
              <a:cs typeface="Arial"/>
              <a:sym typeface="Arial"/>
            </a:endParaRPr>
          </a:p>
        </p:txBody>
      </p:sp>
      <p:sp>
        <p:nvSpPr>
          <p:cNvPr id="511" name="Google Shape;511;p81"/>
          <p:cNvSpPr txBox="1"/>
          <p:nvPr/>
        </p:nvSpPr>
        <p:spPr>
          <a:xfrm>
            <a:off x="693200" y="1644350"/>
            <a:ext cx="7896900" cy="3601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Uplatnění v reálném životě: </a:t>
            </a:r>
            <a:r>
              <a:rPr b="0" i="0" lang="lv-LV" sz="1500" u="none" cap="none" strike="noStrike">
                <a:solidFill>
                  <a:srgbClr val="000000"/>
                </a:solidFill>
                <a:latin typeface="Raleway"/>
                <a:ea typeface="Raleway"/>
                <a:cs typeface="Raleway"/>
                <a:sym typeface="Raleway"/>
              </a:rPr>
              <a:t>Po skončení hry uspořádejte diskusi o tom, jak lze poznatky ze hry uplatnit v reálném životě. Vyzvěte účastníky, aby se podělili o postřehy, jak by mohli podobné scénáře řešit na svých pracovištích.</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Zhodnocení: </a:t>
            </a:r>
            <a:r>
              <a:rPr b="0" i="0" lang="lv-LV" sz="1500" u="none" cap="none" strike="noStrike">
                <a:solidFill>
                  <a:srgbClr val="000000"/>
                </a:solidFill>
                <a:latin typeface="Raleway"/>
                <a:ea typeface="Raleway"/>
                <a:cs typeface="Raleway"/>
                <a:sym typeface="Raleway"/>
              </a:rPr>
              <a:t>Proveďte skupinovou diskusi, ve které se zamyslete nad hrou, zvolenými řešeními a klíčovými výsledky učení. Je to příležitost k upevnění teoretických konceptů probíraných v rámci školení a jejich uplatnění ve hře.</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Shrnutí: </a:t>
            </a:r>
            <a:r>
              <a:rPr b="0" i="0" lang="lv-LV" sz="1500" u="none" cap="none" strike="noStrike">
                <a:solidFill>
                  <a:srgbClr val="000000"/>
                </a:solidFill>
                <a:latin typeface="Raleway"/>
                <a:ea typeface="Raleway"/>
                <a:cs typeface="Raleway"/>
                <a:sym typeface="Raleway"/>
              </a:rPr>
              <a:t>Shrňte hlavní poznatky ze školení. Prodiskutujte další kroky, jako jsou následné činnosti, použití strategií na pracovišti, nebo další zdroje, kde se můžete dozvědět více o násilí na pracovišti.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512" name="Google Shape;512;p81"/>
          <p:cNvPicPr preferRelativeResize="0"/>
          <p:nvPr/>
        </p:nvPicPr>
        <p:blipFill rotWithShape="1">
          <a:blip r:embed="rId4">
            <a:alphaModFix/>
          </a:blip>
          <a:srcRect b="0" l="0" r="0" t="21017"/>
          <a:stretch/>
        </p:blipFill>
        <p:spPr>
          <a:xfrm>
            <a:off x="5959100" y="0"/>
            <a:ext cx="3184899" cy="1040825"/>
          </a:xfrm>
          <a:prstGeom prst="rect">
            <a:avLst/>
          </a:prstGeom>
          <a:noFill/>
          <a:ln>
            <a:noFill/>
          </a:ln>
        </p:spPr>
      </p:pic>
      <p:grpSp>
        <p:nvGrpSpPr>
          <p:cNvPr id="513" name="Google Shape;513;p81"/>
          <p:cNvGrpSpPr/>
          <p:nvPr/>
        </p:nvGrpSpPr>
        <p:grpSpPr>
          <a:xfrm>
            <a:off x="498995" y="1759406"/>
            <a:ext cx="290237" cy="321991"/>
            <a:chOff x="534570" y="3018006"/>
            <a:chExt cx="290237" cy="321991"/>
          </a:xfrm>
        </p:grpSpPr>
        <p:sp>
          <p:nvSpPr>
            <p:cNvPr id="514" name="Google Shape;514;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6" name="Google Shape;516;p81"/>
          <p:cNvGrpSpPr/>
          <p:nvPr/>
        </p:nvGrpSpPr>
        <p:grpSpPr>
          <a:xfrm>
            <a:off x="498995" y="2811781"/>
            <a:ext cx="290237" cy="321991"/>
            <a:chOff x="534570" y="3018006"/>
            <a:chExt cx="290237" cy="321991"/>
          </a:xfrm>
        </p:grpSpPr>
        <p:sp>
          <p:nvSpPr>
            <p:cNvPr id="517" name="Google Shape;517;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9" name="Google Shape;519;p81"/>
          <p:cNvGrpSpPr/>
          <p:nvPr/>
        </p:nvGrpSpPr>
        <p:grpSpPr>
          <a:xfrm>
            <a:off x="498995" y="3864156"/>
            <a:ext cx="290237" cy="321991"/>
            <a:chOff x="534570" y="3018006"/>
            <a:chExt cx="290237" cy="321991"/>
          </a:xfrm>
        </p:grpSpPr>
        <p:sp>
          <p:nvSpPr>
            <p:cNvPr id="520" name="Google Shape;520;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2523351e7b7_0_292"/>
          <p:cNvSpPr txBox="1"/>
          <p:nvPr>
            <p:ph type="title"/>
          </p:nvPr>
        </p:nvSpPr>
        <p:spPr>
          <a:xfrm>
            <a:off x="693200" y="773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27" name="Google Shape;527;g2523351e7b7_0_292"/>
          <p:cNvPicPr preferRelativeResize="0"/>
          <p:nvPr/>
        </p:nvPicPr>
        <p:blipFill rotWithShape="1">
          <a:blip r:embed="rId3">
            <a:alphaModFix/>
          </a:blip>
          <a:srcRect b="0" l="0" r="0" t="0"/>
          <a:stretch/>
        </p:blipFill>
        <p:spPr>
          <a:xfrm>
            <a:off x="0" y="0"/>
            <a:ext cx="9144001" cy="1419926"/>
          </a:xfrm>
          <a:prstGeom prst="rect">
            <a:avLst/>
          </a:prstGeom>
          <a:noFill/>
          <a:ln>
            <a:noFill/>
          </a:ln>
        </p:spPr>
      </p:pic>
      <p:sp>
        <p:nvSpPr>
          <p:cNvPr id="528" name="Google Shape;528;g2523351e7b7_0_292"/>
          <p:cNvSpPr txBox="1"/>
          <p:nvPr/>
        </p:nvSpPr>
        <p:spPr>
          <a:xfrm>
            <a:off x="789300" y="773900"/>
            <a:ext cx="8040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Struktura školení</a:t>
            </a:r>
            <a:endParaRPr b="1" i="0" sz="2800" u="none" cap="none" strike="noStrike">
              <a:solidFill>
                <a:srgbClr val="FFFFFF"/>
              </a:solidFill>
              <a:latin typeface="Arial"/>
              <a:ea typeface="Arial"/>
              <a:cs typeface="Arial"/>
              <a:sym typeface="Arial"/>
            </a:endParaRPr>
          </a:p>
        </p:txBody>
      </p:sp>
      <p:sp>
        <p:nvSpPr>
          <p:cNvPr id="529" name="Google Shape;529;g2523351e7b7_0_292"/>
          <p:cNvSpPr txBox="1"/>
          <p:nvPr/>
        </p:nvSpPr>
        <p:spPr>
          <a:xfrm>
            <a:off x="693200" y="1644350"/>
            <a:ext cx="78969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Zpětná vazba: </a:t>
            </a:r>
            <a:r>
              <a:rPr b="0" i="0" lang="lv-LV" sz="1500" u="none" cap="none" strike="noStrike">
                <a:solidFill>
                  <a:schemeClr val="dk1"/>
                </a:solidFill>
                <a:latin typeface="Raleway"/>
                <a:ea typeface="Raleway"/>
                <a:cs typeface="Raleway"/>
                <a:sym typeface="Raleway"/>
              </a:rPr>
              <a:t>Shromážděte zpětnou vazbu o školení. Může to být prostřednictvím dotazníku, skupinové diskuse nebo individuálních rozhovorů. Zpětná vazba poskytne cenné informace pro zlepšení budoucích školení.</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rgbClr val="083C92"/>
                </a:solidFill>
                <a:latin typeface="Raleway"/>
                <a:ea typeface="Raleway"/>
                <a:cs typeface="Raleway"/>
                <a:sym typeface="Raleway"/>
              </a:rPr>
              <a:t>Nezapomeňte, že je důležité zajistit, aby prostředí školení bylo bezpečné, inkluzivní a respektující. </a:t>
            </a:r>
            <a:r>
              <a:rPr b="0" i="0" lang="lv-LV" sz="1500" u="none" cap="none" strike="noStrike">
                <a:solidFill>
                  <a:schemeClr val="dk1"/>
                </a:solidFill>
                <a:latin typeface="Raleway"/>
                <a:ea typeface="Raleway"/>
                <a:cs typeface="Raleway"/>
                <a:sym typeface="Raleway"/>
              </a:rPr>
              <a:t>Během diskuse se mohou objevit citlivá témata, proto buďte připraveni je vhodně řešit.</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Nebojte se měnit prvky sezení podle dynamiky skupiny.</a:t>
            </a:r>
            <a:endParaRPr b="1" i="0" sz="1500" u="none" cap="none" strike="noStrike">
              <a:solidFill>
                <a:srgbClr val="000000"/>
              </a:solidFill>
              <a:latin typeface="Raleway"/>
              <a:ea typeface="Raleway"/>
              <a:cs typeface="Raleway"/>
              <a:sym typeface="Raleway"/>
            </a:endParaRPr>
          </a:p>
        </p:txBody>
      </p:sp>
      <p:pic>
        <p:nvPicPr>
          <p:cNvPr id="530" name="Google Shape;530;g2523351e7b7_0_292"/>
          <p:cNvPicPr preferRelativeResize="0"/>
          <p:nvPr/>
        </p:nvPicPr>
        <p:blipFill rotWithShape="1">
          <a:blip r:embed="rId4">
            <a:alphaModFix/>
          </a:blip>
          <a:srcRect b="0" l="0" r="0" t="21017"/>
          <a:stretch/>
        </p:blipFill>
        <p:spPr>
          <a:xfrm>
            <a:off x="5959100" y="0"/>
            <a:ext cx="3184899" cy="1040825"/>
          </a:xfrm>
          <a:prstGeom prst="rect">
            <a:avLst/>
          </a:prstGeom>
          <a:noFill/>
          <a:ln>
            <a:noFill/>
          </a:ln>
        </p:spPr>
      </p:pic>
      <p:grpSp>
        <p:nvGrpSpPr>
          <p:cNvPr id="531" name="Google Shape;531;g2523351e7b7_0_292"/>
          <p:cNvGrpSpPr/>
          <p:nvPr/>
        </p:nvGrpSpPr>
        <p:grpSpPr>
          <a:xfrm>
            <a:off x="498995" y="1759406"/>
            <a:ext cx="290237" cy="321991"/>
            <a:chOff x="534570" y="3018006"/>
            <a:chExt cx="290237" cy="321991"/>
          </a:xfrm>
        </p:grpSpPr>
        <p:sp>
          <p:nvSpPr>
            <p:cNvPr id="532" name="Google Shape;532;g2523351e7b7_0_29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g2523351e7b7_0_29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4" name="Google Shape;534;g2523351e7b7_0_292"/>
          <p:cNvGrpSpPr/>
          <p:nvPr/>
        </p:nvGrpSpPr>
        <p:grpSpPr>
          <a:xfrm>
            <a:off x="498995" y="2811781"/>
            <a:ext cx="290237" cy="321991"/>
            <a:chOff x="534570" y="3018006"/>
            <a:chExt cx="290237" cy="321991"/>
          </a:xfrm>
        </p:grpSpPr>
        <p:sp>
          <p:nvSpPr>
            <p:cNvPr id="535" name="Google Shape;535;g2523351e7b7_0_29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g2523351e7b7_0_29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42" name="Google Shape;542;p82"/>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543" name="Google Shape;543;p82"/>
          <p:cNvSpPr txBox="1"/>
          <p:nvPr/>
        </p:nvSpPr>
        <p:spPr>
          <a:xfrm>
            <a:off x="695850" y="298750"/>
            <a:ext cx="7752300" cy="79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Struktura školení</a:t>
            </a:r>
            <a:endParaRPr b="1" i="0" sz="2800" u="none" cap="none" strike="noStrike">
              <a:solidFill>
                <a:srgbClr val="FFFFFF"/>
              </a:solidFill>
              <a:latin typeface="Arial"/>
              <a:ea typeface="Arial"/>
              <a:cs typeface="Arial"/>
              <a:sym typeface="Arial"/>
            </a:endParaRPr>
          </a:p>
        </p:txBody>
      </p:sp>
      <p:sp>
        <p:nvSpPr>
          <p:cNvPr id="544" name="Google Shape;544;p82"/>
          <p:cNvSpPr txBox="1"/>
          <p:nvPr/>
        </p:nvSpPr>
        <p:spPr>
          <a:xfrm>
            <a:off x="311700" y="1091050"/>
            <a:ext cx="6585600" cy="4431952"/>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Zpětná vazba: </a:t>
            </a:r>
            <a:r>
              <a:rPr b="0" i="0" lang="lv-LV" sz="1500" u="none" cap="none" strike="noStrike">
                <a:solidFill>
                  <a:srgbClr val="000000"/>
                </a:solidFill>
                <a:latin typeface="Raleway"/>
                <a:ea typeface="Raleway"/>
                <a:cs typeface="Raleway"/>
                <a:sym typeface="Raleway"/>
              </a:rPr>
              <a:t>Zajistěte si zpětnou vazbu o školení. Může to být prostřednictvím dotazníku, skupinové diskuse nebo individuálních rozhovorů. Zpětná vazba poskytne cenné informace pro zlepšení budoucích školení.</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Nezapomeňte, že je důležité zajistit, aby prostředí školení bylo bezpečné, inkluzivní a respektující. Během diskuse se mohou objevit citlivá témata, proto buďte připraveni je vhodně řešit.</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Nebojte se měnit prvky sezení podle dynamiky skupiny.</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545" name="Google Shape;545;p82"/>
          <p:cNvPicPr preferRelativeResize="0"/>
          <p:nvPr/>
        </p:nvPicPr>
        <p:blipFill rotWithShape="1">
          <a:blip r:embed="rId4">
            <a:alphaModFix/>
          </a:blip>
          <a:srcRect b="0" l="0" r="0" t="0"/>
          <a:stretch/>
        </p:blipFill>
        <p:spPr>
          <a:xfrm>
            <a:off x="5803114" y="1091050"/>
            <a:ext cx="4631224" cy="1916225"/>
          </a:xfrm>
          <a:prstGeom prst="rect">
            <a:avLst/>
          </a:prstGeom>
          <a:noFill/>
          <a:ln>
            <a:noFill/>
          </a:ln>
        </p:spPr>
      </p:pic>
      <p:pic>
        <p:nvPicPr>
          <p:cNvPr id="546" name="Google Shape;546;p82"/>
          <p:cNvPicPr preferRelativeResize="0"/>
          <p:nvPr/>
        </p:nvPicPr>
        <p:blipFill rotWithShape="1">
          <a:blip r:embed="rId5">
            <a:alphaModFix/>
          </a:blip>
          <a:srcRect b="8338" l="0" r="6015" t="0"/>
          <a:stretch/>
        </p:blipFill>
        <p:spPr>
          <a:xfrm>
            <a:off x="6717970" y="3312249"/>
            <a:ext cx="2605476" cy="1831251"/>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grpSp>
        <p:nvGrpSpPr>
          <p:cNvPr id="551" name="Google Shape;551;g2523351e7b7_17_0"/>
          <p:cNvGrpSpPr/>
          <p:nvPr/>
        </p:nvGrpSpPr>
        <p:grpSpPr>
          <a:xfrm>
            <a:off x="-356" y="0"/>
            <a:ext cx="9143665" cy="5143674"/>
            <a:chOff x="7481200" y="-261875"/>
            <a:chExt cx="7008251" cy="4337725"/>
          </a:xfrm>
        </p:grpSpPr>
        <p:pic>
          <p:nvPicPr>
            <p:cNvPr id="552" name="Google Shape;552;g2523351e7b7_17_0"/>
            <p:cNvPicPr preferRelativeResize="0"/>
            <p:nvPr/>
          </p:nvPicPr>
          <p:blipFill rotWithShape="1">
            <a:blip r:embed="rId3">
              <a:alphaModFix/>
            </a:blip>
            <a:srcRect b="15666" l="0" r="0" t="0"/>
            <a:stretch/>
          </p:blipFill>
          <p:spPr>
            <a:xfrm>
              <a:off x="7481200" y="-261875"/>
              <a:ext cx="7008251" cy="4337725"/>
            </a:xfrm>
            <a:prstGeom prst="rect">
              <a:avLst/>
            </a:prstGeom>
            <a:noFill/>
            <a:ln>
              <a:noFill/>
            </a:ln>
          </p:spPr>
        </p:pic>
        <p:pic>
          <p:nvPicPr>
            <p:cNvPr id="553" name="Google Shape;553;g2523351e7b7_17_0"/>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grpSp>
        <p:nvGrpSpPr>
          <p:cNvPr id="554" name="Google Shape;554;g2523351e7b7_17_0"/>
          <p:cNvGrpSpPr/>
          <p:nvPr/>
        </p:nvGrpSpPr>
        <p:grpSpPr>
          <a:xfrm>
            <a:off x="375592" y="152400"/>
            <a:ext cx="8543051" cy="4991274"/>
            <a:chOff x="7481202" y="-261875"/>
            <a:chExt cx="7008245" cy="4209204"/>
          </a:xfrm>
        </p:grpSpPr>
        <p:pic>
          <p:nvPicPr>
            <p:cNvPr id="555" name="Google Shape;555;g2523351e7b7_17_0"/>
            <p:cNvPicPr preferRelativeResize="0"/>
            <p:nvPr/>
          </p:nvPicPr>
          <p:blipFill rotWithShape="1">
            <a:blip r:embed="rId3">
              <a:alphaModFix/>
            </a:blip>
            <a:srcRect b="18165" l="0" r="0" t="0"/>
            <a:stretch/>
          </p:blipFill>
          <p:spPr>
            <a:xfrm>
              <a:off x="7481202" y="-261875"/>
              <a:ext cx="7008245" cy="4209204"/>
            </a:xfrm>
            <a:prstGeom prst="rect">
              <a:avLst/>
            </a:prstGeom>
            <a:noFill/>
            <a:ln>
              <a:noFill/>
            </a:ln>
          </p:spPr>
        </p:pic>
        <p:pic>
          <p:nvPicPr>
            <p:cNvPr id="556" name="Google Shape;556;g2523351e7b7_17_0"/>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sp>
        <p:nvSpPr>
          <p:cNvPr id="557" name="Google Shape;557;g2523351e7b7_17_0"/>
          <p:cNvSpPr txBox="1"/>
          <p:nvPr/>
        </p:nvSpPr>
        <p:spPr>
          <a:xfrm>
            <a:off x="1870750" y="2573575"/>
            <a:ext cx="3165300" cy="1629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600"/>
              <a:buFont typeface="Arial"/>
              <a:buNone/>
            </a:pPr>
            <a:r>
              <a:rPr b="0" i="0" lang="lv-LV" sz="2600" u="none" cap="none" strike="noStrike">
                <a:solidFill>
                  <a:srgbClr val="FFAB40"/>
                </a:solidFill>
                <a:latin typeface="Montserrat SemiBold"/>
                <a:ea typeface="Montserrat SemiBold"/>
                <a:cs typeface="Montserrat SemiBold"/>
                <a:sym typeface="Montserrat SemiBold"/>
              </a:rPr>
              <a:t>Jak se hra hraje?</a:t>
            </a:r>
            <a:endParaRPr b="0" i="0" sz="2600" u="none" cap="none" strike="noStrike">
              <a:solidFill>
                <a:srgbClr val="FFAB40"/>
              </a:solidFill>
              <a:latin typeface="Montserrat SemiBold"/>
              <a:ea typeface="Montserrat SemiBold"/>
              <a:cs typeface="Montserrat SemiBold"/>
              <a:sym typeface="Montserrat SemiBold"/>
            </a:endParaRPr>
          </a:p>
        </p:txBody>
      </p:sp>
      <p:pic>
        <p:nvPicPr>
          <p:cNvPr id="558" name="Google Shape;558;g2523351e7b7_17_0"/>
          <p:cNvPicPr preferRelativeResize="0"/>
          <p:nvPr/>
        </p:nvPicPr>
        <p:blipFill rotWithShape="1">
          <a:blip r:embed="rId4">
            <a:alphaModFix/>
          </a:blip>
          <a:srcRect b="0" l="0" r="0" t="0"/>
          <a:stretch/>
        </p:blipFill>
        <p:spPr>
          <a:xfrm>
            <a:off x="2007302" y="-10"/>
            <a:ext cx="1753914" cy="71031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pic>
        <p:nvPicPr>
          <p:cNvPr id="563" name="Google Shape;563;g2523351e7b7_17_48"/>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564" name="Google Shape;564;g2523351e7b7_17_48"/>
          <p:cNvSpPr txBox="1"/>
          <p:nvPr/>
        </p:nvSpPr>
        <p:spPr>
          <a:xfrm>
            <a:off x="827250" y="1152600"/>
            <a:ext cx="74895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5000" u="none" cap="none" strike="noStrike">
                <a:solidFill>
                  <a:srgbClr val="2B3E85"/>
                </a:solidFill>
                <a:latin typeface="Raleway"/>
                <a:ea typeface="Raleway"/>
                <a:cs typeface="Raleway"/>
                <a:sym typeface="Raleway"/>
              </a:rPr>
              <a:t>1</a:t>
            </a:r>
            <a:r>
              <a:rPr b="1" i="0" lang="lv-LV" sz="4400" u="none" cap="none" strike="noStrike">
                <a:solidFill>
                  <a:srgbClr val="2B3E85"/>
                </a:solidFill>
                <a:latin typeface="Raleway"/>
                <a:ea typeface="Raleway"/>
                <a:cs typeface="Raleway"/>
                <a:sym typeface="Raleway"/>
              </a:rPr>
              <a:t>. </a:t>
            </a:r>
            <a:r>
              <a:rPr b="1" i="0" lang="lv-LV" sz="3500" u="none" cap="none" strike="noStrike">
                <a:solidFill>
                  <a:srgbClr val="2B3E85"/>
                </a:solidFill>
                <a:latin typeface="Raleway"/>
                <a:ea typeface="Raleway"/>
                <a:cs typeface="Raleway"/>
                <a:sym typeface="Raleway"/>
              </a:rPr>
              <a:t>Modul</a:t>
            </a:r>
            <a:endParaRPr b="1" i="0" sz="1400" u="none" cap="none" strike="noStrike">
              <a:solidFill>
                <a:srgbClr val="000000"/>
              </a:solidFill>
              <a:latin typeface="Arial"/>
              <a:ea typeface="Arial"/>
              <a:cs typeface="Arial"/>
              <a:sym typeface="Arial"/>
            </a:endParaRPr>
          </a:p>
          <a:p>
            <a:pPr indent="0" lvl="0" marL="457200" marR="0" rtl="0" algn="l">
              <a:lnSpc>
                <a:spcPct val="90000"/>
              </a:lnSpc>
              <a:spcBef>
                <a:spcPts val="0"/>
              </a:spcBef>
              <a:spcAft>
                <a:spcPts val="0"/>
              </a:spcAft>
              <a:buClr>
                <a:srgbClr val="000000"/>
              </a:buClr>
              <a:buSzPts val="4400"/>
              <a:buFont typeface="Arial"/>
              <a:buNone/>
            </a:pPr>
            <a:r>
              <a:rPr b="1" i="0" lang="lv-LV" sz="4400" u="none" cap="none" strike="noStrike">
                <a:solidFill>
                  <a:srgbClr val="FFFFFF"/>
                </a:solidFill>
                <a:latin typeface="Raleway"/>
                <a:ea typeface="Raleway"/>
                <a:cs typeface="Raleway"/>
                <a:sym typeface="Raleway"/>
              </a:rPr>
              <a:t>Příčiny a mechanismy fungování</a:t>
            </a:r>
            <a:endParaRPr b="1" i="0" sz="4400" u="none" cap="none" strike="noStrike">
              <a:solidFill>
                <a:srgbClr val="FFFFFF"/>
              </a:solidFill>
              <a:latin typeface="Arial"/>
              <a:ea typeface="Arial"/>
              <a:cs typeface="Arial"/>
              <a:sym typeface="Arial"/>
            </a:endParaRPr>
          </a:p>
        </p:txBody>
      </p:sp>
      <p:pic>
        <p:nvPicPr>
          <p:cNvPr id="565" name="Google Shape;565;g2523351e7b7_17_48"/>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566" name="Google Shape;566;g2523351e7b7_17_48"/>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567" name="Google Shape;567;g2523351e7b7_17_48"/>
          <p:cNvPicPr preferRelativeResize="0"/>
          <p:nvPr/>
        </p:nvPicPr>
        <p:blipFill rotWithShape="1">
          <a:blip r:embed="rId6">
            <a:alphaModFix/>
          </a:blip>
          <a:srcRect b="0" l="0" r="-583" t="-989"/>
          <a:stretch/>
        </p:blipFill>
        <p:spPr>
          <a:xfrm rot="5400000">
            <a:off x="5440413" y="1487038"/>
            <a:ext cx="2145900" cy="5194375"/>
          </a:xfrm>
          <a:prstGeom prst="rect">
            <a:avLst/>
          </a:prstGeom>
          <a:noFill/>
          <a:ln>
            <a:noFill/>
          </a:ln>
        </p:spPr>
      </p:pic>
      <p:pic>
        <p:nvPicPr>
          <p:cNvPr id="568" name="Google Shape;568;g2523351e7b7_17_48"/>
          <p:cNvPicPr preferRelativeResize="0"/>
          <p:nvPr/>
        </p:nvPicPr>
        <p:blipFill rotWithShape="1">
          <a:blip r:embed="rId6">
            <a:alphaModFix/>
          </a:blip>
          <a:srcRect b="0" l="18453" r="0" t="19871"/>
          <a:stretch/>
        </p:blipFill>
        <p:spPr>
          <a:xfrm rot="-5400000">
            <a:off x="1190812" y="2212975"/>
            <a:ext cx="1739725" cy="4121350"/>
          </a:xfrm>
          <a:prstGeom prst="rect">
            <a:avLst/>
          </a:prstGeom>
          <a:noFill/>
          <a:ln>
            <a:noFill/>
          </a:ln>
        </p:spPr>
      </p:pic>
      <p:pic>
        <p:nvPicPr>
          <p:cNvPr id="569" name="Google Shape;569;g2523351e7b7_17_48"/>
          <p:cNvPicPr preferRelativeResize="0"/>
          <p:nvPr/>
        </p:nvPicPr>
        <p:blipFill rotWithShape="1">
          <a:blip r:embed="rId7">
            <a:alphaModFix/>
          </a:blip>
          <a:srcRect b="8336" l="0" r="6015" t="0"/>
          <a:stretch/>
        </p:blipFill>
        <p:spPr>
          <a:xfrm>
            <a:off x="6538525" y="3312250"/>
            <a:ext cx="2605476" cy="1831251"/>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3" name="Shape 573"/>
        <p:cNvGrpSpPr/>
        <p:nvPr/>
      </p:nvGrpSpPr>
      <p:grpSpPr>
        <a:xfrm>
          <a:off x="0" y="0"/>
          <a:ext cx="0" cy="0"/>
          <a:chOff x="0" y="0"/>
          <a:chExt cx="0" cy="0"/>
        </a:xfrm>
      </p:grpSpPr>
      <p:pic>
        <p:nvPicPr>
          <p:cNvPr id="574" name="Google Shape;574;g2523351e7b7_17_58"/>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575" name="Google Shape;575;g2523351e7b7_17_58"/>
          <p:cNvSpPr txBox="1"/>
          <p:nvPr/>
        </p:nvSpPr>
        <p:spPr>
          <a:xfrm>
            <a:off x="489175" y="381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Příčiny a mechanismy fungování</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576" name="Google Shape;576;g2523351e7b7_17_58"/>
          <p:cNvSpPr txBox="1"/>
          <p:nvPr/>
        </p:nvSpPr>
        <p:spPr>
          <a:xfrm>
            <a:off x="597300" y="1741900"/>
            <a:ext cx="3974700" cy="27876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FFAB40"/>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rgbClr val="000000"/>
                </a:solidFill>
                <a:latin typeface="Raleway"/>
                <a:ea typeface="Raleway"/>
                <a:cs typeface="Raleway"/>
                <a:sym typeface="Raleway"/>
              </a:rPr>
              <a:t>Před hrou si vyberte karty s příběhy, které se týkají vašeho pracoviště.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rgbClr val="000000"/>
                </a:solidFill>
                <a:latin typeface="Raleway"/>
                <a:ea typeface="Raleway"/>
                <a:cs typeface="Raleway"/>
                <a:sym typeface="Raleway"/>
              </a:rPr>
              <a:t>Z každé kategorie karet řešení vyberte karty konkrétně související s </a:t>
            </a:r>
            <a:r>
              <a:rPr b="1" i="0" lang="lv-LV" sz="1500" u="none" cap="none" strike="noStrike">
                <a:solidFill>
                  <a:srgbClr val="000000"/>
                </a:solidFill>
                <a:latin typeface="Raleway"/>
                <a:ea typeface="Raleway"/>
                <a:cs typeface="Raleway"/>
                <a:sym typeface="Raleway"/>
              </a:rPr>
              <a:t>šikanou na pracovišti.</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577" name="Google Shape;577;g2523351e7b7_17_58"/>
          <p:cNvPicPr preferRelativeResize="0"/>
          <p:nvPr/>
        </p:nvPicPr>
        <p:blipFill rotWithShape="1">
          <a:blip r:embed="rId4">
            <a:alphaModFix/>
          </a:blip>
          <a:srcRect b="0" l="0" r="16443" t="0"/>
          <a:stretch/>
        </p:blipFill>
        <p:spPr>
          <a:xfrm>
            <a:off x="6254300" y="455275"/>
            <a:ext cx="2889700" cy="1430951"/>
          </a:xfrm>
          <a:prstGeom prst="rect">
            <a:avLst/>
          </a:prstGeom>
          <a:noFill/>
          <a:ln>
            <a:noFill/>
          </a:ln>
        </p:spPr>
      </p:pic>
      <p:pic>
        <p:nvPicPr>
          <p:cNvPr id="578" name="Google Shape;578;g2523351e7b7_17_58"/>
          <p:cNvPicPr preferRelativeResize="0"/>
          <p:nvPr/>
        </p:nvPicPr>
        <p:blipFill rotWithShape="1">
          <a:blip r:embed="rId5">
            <a:alphaModFix/>
          </a:blip>
          <a:srcRect b="0" l="69" r="58" t="0"/>
          <a:stretch/>
        </p:blipFill>
        <p:spPr>
          <a:xfrm>
            <a:off x="7379069" y="2059477"/>
            <a:ext cx="1263900" cy="1894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579" name="Google Shape;579;g2523351e7b7_17_58"/>
          <p:cNvPicPr preferRelativeResize="0"/>
          <p:nvPr/>
        </p:nvPicPr>
        <p:blipFill rotWithShape="1">
          <a:blip r:embed="rId5">
            <a:alphaModFix/>
          </a:blip>
          <a:srcRect b="0" l="69" r="58" t="0"/>
          <a:stretch/>
        </p:blipFill>
        <p:spPr>
          <a:xfrm>
            <a:off x="7340117" y="2106914"/>
            <a:ext cx="1263900" cy="1894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580" name="Google Shape;580;g2523351e7b7_17_58"/>
          <p:cNvPicPr preferRelativeResize="0"/>
          <p:nvPr/>
        </p:nvPicPr>
        <p:blipFill rotWithShape="1">
          <a:blip r:embed="rId5">
            <a:alphaModFix/>
          </a:blip>
          <a:srcRect b="0" l="69" r="58" t="0"/>
          <a:stretch/>
        </p:blipFill>
        <p:spPr>
          <a:xfrm>
            <a:off x="7285118" y="2154324"/>
            <a:ext cx="1263900" cy="1894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581" name="Google Shape;581;g2523351e7b7_17_58"/>
          <p:cNvPicPr preferRelativeResize="0"/>
          <p:nvPr/>
        </p:nvPicPr>
        <p:blipFill rotWithShape="1">
          <a:blip r:embed="rId5">
            <a:alphaModFix/>
          </a:blip>
          <a:srcRect b="0" l="69" r="58" t="0"/>
          <a:stretch/>
        </p:blipFill>
        <p:spPr>
          <a:xfrm>
            <a:off x="7238577" y="2193873"/>
            <a:ext cx="1263900" cy="1894500"/>
          </a:xfrm>
          <a:prstGeom prst="roundRect">
            <a:avLst>
              <a:gd fmla="val 8322" name="adj"/>
            </a:avLst>
          </a:prstGeom>
          <a:noFill/>
          <a:ln>
            <a:noFill/>
          </a:ln>
          <a:effectLst>
            <a:outerShdw blurRad="271463" rotWithShape="0" algn="bl" dir="4380000" dist="57150">
              <a:srgbClr val="000000">
                <a:alpha val="32549"/>
              </a:srgbClr>
            </a:outerShdw>
          </a:effectLst>
        </p:spPr>
      </p:pic>
      <p:sp>
        <p:nvSpPr>
          <p:cNvPr id="582" name="Google Shape;582;g2523351e7b7_17_58"/>
          <p:cNvSpPr txBox="1"/>
          <p:nvPr/>
        </p:nvSpPr>
        <p:spPr>
          <a:xfrm>
            <a:off x="281725" y="1500175"/>
            <a:ext cx="2254800" cy="5850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pic>
        <p:nvPicPr>
          <p:cNvPr id="583" name="Google Shape;583;g2523351e7b7_17_58"/>
          <p:cNvPicPr preferRelativeResize="0"/>
          <p:nvPr/>
        </p:nvPicPr>
        <p:blipFill rotWithShape="1">
          <a:blip r:embed="rId6">
            <a:alphaModFix/>
          </a:blip>
          <a:srcRect b="0" l="1540" r="1540" t="0"/>
          <a:stretch/>
        </p:blipFill>
        <p:spPr>
          <a:xfrm>
            <a:off x="7238573" y="2193883"/>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584" name="Google Shape;584;g2523351e7b7_17_58"/>
          <p:cNvPicPr preferRelativeResize="0"/>
          <p:nvPr/>
        </p:nvPicPr>
        <p:blipFill rotWithShape="1">
          <a:blip r:embed="rId7">
            <a:alphaModFix/>
          </a:blip>
          <a:srcRect b="0" l="1540" r="1540" t="0"/>
          <a:stretch/>
        </p:blipFill>
        <p:spPr>
          <a:xfrm>
            <a:off x="5590400" y="27089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585" name="Google Shape;585;g2523351e7b7_17_58"/>
          <p:cNvPicPr preferRelativeResize="0"/>
          <p:nvPr/>
        </p:nvPicPr>
        <p:blipFill rotWithShape="1">
          <a:blip r:embed="rId7">
            <a:alphaModFix/>
          </a:blip>
          <a:srcRect b="0" l="1540" r="1540" t="0"/>
          <a:stretch/>
        </p:blipFill>
        <p:spPr>
          <a:xfrm>
            <a:off x="5097650" y="30203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586" name="Google Shape;586;g2523351e7b7_17_58"/>
          <p:cNvPicPr preferRelativeResize="0"/>
          <p:nvPr/>
        </p:nvPicPr>
        <p:blipFill rotWithShape="1">
          <a:blip r:embed="rId7">
            <a:alphaModFix/>
          </a:blip>
          <a:srcRect b="0" l="1540" r="1540" t="0"/>
          <a:stretch/>
        </p:blipFill>
        <p:spPr>
          <a:xfrm>
            <a:off x="5718450" y="3248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0" name="Shape 590"/>
        <p:cNvGrpSpPr/>
        <p:nvPr/>
      </p:nvGrpSpPr>
      <p:grpSpPr>
        <a:xfrm>
          <a:off x="0" y="0"/>
          <a:ext cx="0" cy="0"/>
          <a:chOff x="0" y="0"/>
          <a:chExt cx="0" cy="0"/>
        </a:xfrm>
      </p:grpSpPr>
      <p:pic>
        <p:nvPicPr>
          <p:cNvPr id="591" name="Google Shape;591;g2523351e7b7_17_74"/>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592" name="Google Shape;592;g2523351e7b7_17_74"/>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endParaRPr b="1" i="0" sz="2500" u="none" cap="none" strike="noStrike">
              <a:solidFill>
                <a:srgbClr val="2B3E85"/>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rPr b="1" i="0" lang="lv-LV" sz="2800" u="none" cap="none" strike="noStrike">
                <a:solidFill>
                  <a:srgbClr val="FFFFFF"/>
                </a:solidFill>
                <a:latin typeface="Raleway"/>
                <a:ea typeface="Raleway"/>
                <a:cs typeface="Raleway"/>
                <a:sym typeface="Raleway"/>
              </a:rPr>
              <a:t>   Příčiny a mechanismy fungování</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1100"/>
              <a:buFont typeface="Arial"/>
              <a:buNone/>
            </a:pPr>
            <a:r>
              <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593" name="Google Shape;593;g2523351e7b7_17_74"/>
          <p:cNvSpPr txBox="1"/>
          <p:nvPr/>
        </p:nvSpPr>
        <p:spPr>
          <a:xfrm>
            <a:off x="613925" y="1498125"/>
            <a:ext cx="4047900" cy="22566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FFAB40"/>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Každý hráč by měl také obdržet sadu karet s řešením,</a:t>
            </a:r>
            <a:r>
              <a:rPr b="0" i="0" lang="lv-LV" sz="1500" u="none" cap="none" strike="noStrike">
                <a:solidFill>
                  <a:schemeClr val="dk1"/>
                </a:solidFill>
                <a:latin typeface="Raleway"/>
                <a:ea typeface="Raleway"/>
                <a:cs typeface="Raleway"/>
                <a:sym typeface="Raleway"/>
              </a:rPr>
              <a:t> přičemž z každé kategorie musí být stejný počet karet. (4-12) Zamíchejte karty problémových situací a položte je na stůl lícem dolů</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594" name="Google Shape;594;g2523351e7b7_17_74"/>
          <p:cNvPicPr preferRelativeResize="0"/>
          <p:nvPr/>
        </p:nvPicPr>
        <p:blipFill rotWithShape="1">
          <a:blip r:embed="rId4">
            <a:alphaModFix/>
          </a:blip>
          <a:srcRect b="0" l="0" r="16443" t="0"/>
          <a:stretch/>
        </p:blipFill>
        <p:spPr>
          <a:xfrm>
            <a:off x="6572250" y="449125"/>
            <a:ext cx="2571750" cy="1273500"/>
          </a:xfrm>
          <a:prstGeom prst="rect">
            <a:avLst/>
          </a:prstGeom>
          <a:noFill/>
          <a:ln>
            <a:noFill/>
          </a:ln>
        </p:spPr>
      </p:pic>
      <p:sp>
        <p:nvSpPr>
          <p:cNvPr id="595" name="Google Shape;595;g2523351e7b7_17_74"/>
          <p:cNvSpPr txBox="1"/>
          <p:nvPr/>
        </p:nvSpPr>
        <p:spPr>
          <a:xfrm>
            <a:off x="737125" y="1256400"/>
            <a:ext cx="22548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pic>
        <p:nvPicPr>
          <p:cNvPr id="596" name="Google Shape;596;g2523351e7b7_17_74"/>
          <p:cNvPicPr preferRelativeResize="0"/>
          <p:nvPr/>
        </p:nvPicPr>
        <p:blipFill rotWithShape="1">
          <a:blip r:embed="rId5">
            <a:alphaModFix/>
          </a:blip>
          <a:srcRect b="0" l="79" r="68" t="0"/>
          <a:stretch/>
        </p:blipFill>
        <p:spPr>
          <a:xfrm>
            <a:off x="7172576" y="1498114"/>
            <a:ext cx="1249500" cy="1873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597" name="Google Shape;597;g2523351e7b7_17_74"/>
          <p:cNvPicPr preferRelativeResize="0"/>
          <p:nvPr/>
        </p:nvPicPr>
        <p:blipFill rotWithShape="1">
          <a:blip r:embed="rId5">
            <a:alphaModFix/>
          </a:blip>
          <a:srcRect b="0" l="79" r="68" t="0"/>
          <a:stretch/>
        </p:blipFill>
        <p:spPr>
          <a:xfrm>
            <a:off x="7136202" y="1529653"/>
            <a:ext cx="1249500" cy="1873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598" name="Google Shape;598;g2523351e7b7_17_74"/>
          <p:cNvPicPr preferRelativeResize="0"/>
          <p:nvPr/>
        </p:nvPicPr>
        <p:blipFill rotWithShape="1">
          <a:blip r:embed="rId5">
            <a:alphaModFix/>
          </a:blip>
          <a:srcRect b="0" l="79" r="68" t="0"/>
          <a:stretch/>
        </p:blipFill>
        <p:spPr>
          <a:xfrm>
            <a:off x="7095639" y="1572543"/>
            <a:ext cx="1249500" cy="1873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599" name="Google Shape;599;g2523351e7b7_17_74"/>
          <p:cNvPicPr preferRelativeResize="0"/>
          <p:nvPr/>
        </p:nvPicPr>
        <p:blipFill rotWithShape="1">
          <a:blip r:embed="rId6">
            <a:alphaModFix/>
          </a:blip>
          <a:srcRect b="0" l="1559" r="1559" t="0"/>
          <a:stretch/>
        </p:blipFill>
        <p:spPr>
          <a:xfrm rot="1761555">
            <a:off x="6002973" y="3445986"/>
            <a:ext cx="1249480" cy="187369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00" name="Google Shape;600;g2523351e7b7_17_74"/>
          <p:cNvPicPr preferRelativeResize="0"/>
          <p:nvPr/>
        </p:nvPicPr>
        <p:blipFill rotWithShape="1">
          <a:blip r:embed="rId7">
            <a:alphaModFix/>
          </a:blip>
          <a:srcRect b="0" l="1559" r="1559" t="0"/>
          <a:stretch/>
        </p:blipFill>
        <p:spPr>
          <a:xfrm rot="-1385954">
            <a:off x="5846144" y="3401828"/>
            <a:ext cx="1249475" cy="187340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01" name="Google Shape;601;g2523351e7b7_17_74"/>
          <p:cNvPicPr preferRelativeResize="0"/>
          <p:nvPr/>
        </p:nvPicPr>
        <p:blipFill rotWithShape="1">
          <a:blip r:embed="rId8">
            <a:alphaModFix/>
          </a:blip>
          <a:srcRect b="0" l="1559" r="1559" t="0"/>
          <a:stretch/>
        </p:blipFill>
        <p:spPr>
          <a:xfrm>
            <a:off x="5225294" y="334603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02" name="Google Shape;602;g2523351e7b7_17_74"/>
          <p:cNvPicPr preferRelativeResize="0"/>
          <p:nvPr/>
        </p:nvPicPr>
        <p:blipFill rotWithShape="1">
          <a:blip r:embed="rId9">
            <a:alphaModFix/>
          </a:blip>
          <a:srcRect b="0" l="1559" r="1559" t="0"/>
          <a:stretch/>
        </p:blipFill>
        <p:spPr>
          <a:xfrm>
            <a:off x="4165269" y="3346021"/>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03" name="Google Shape;603;g2523351e7b7_17_74"/>
          <p:cNvPicPr preferRelativeResize="0"/>
          <p:nvPr/>
        </p:nvPicPr>
        <p:blipFill rotWithShape="1">
          <a:blip r:embed="rId9">
            <a:alphaModFix/>
          </a:blip>
          <a:srcRect b="0" l="1559" r="1559" t="0"/>
          <a:stretch/>
        </p:blipFill>
        <p:spPr>
          <a:xfrm rot="-1330462">
            <a:off x="3299261" y="3346035"/>
            <a:ext cx="1249515" cy="187346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04" name="Google Shape;604;g2523351e7b7_17_74"/>
          <p:cNvPicPr preferRelativeResize="0"/>
          <p:nvPr/>
        </p:nvPicPr>
        <p:blipFill rotWithShape="1">
          <a:blip r:embed="rId10">
            <a:alphaModFix/>
          </a:blip>
          <a:srcRect b="0" l="1437" r="1427" t="0"/>
          <a:stretch/>
        </p:blipFill>
        <p:spPr>
          <a:xfrm>
            <a:off x="7095641" y="1572561"/>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8" name="Shape 608"/>
        <p:cNvGrpSpPr/>
        <p:nvPr/>
      </p:nvGrpSpPr>
      <p:grpSpPr>
        <a:xfrm>
          <a:off x="0" y="0"/>
          <a:ext cx="0" cy="0"/>
          <a:chOff x="0" y="0"/>
          <a:chExt cx="0" cy="0"/>
        </a:xfrm>
      </p:grpSpPr>
      <p:pic>
        <p:nvPicPr>
          <p:cNvPr id="609" name="Google Shape;609;g2523351e7b7_17_91"/>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610" name="Google Shape;610;g2523351e7b7_17_91"/>
          <p:cNvSpPr txBox="1"/>
          <p:nvPr/>
        </p:nvSpPr>
        <p:spPr>
          <a:xfrm>
            <a:off x="717800" y="1983725"/>
            <a:ext cx="3987000" cy="25242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První hráč si vytáhne kartu s problémovou situací </a:t>
            </a:r>
            <a:r>
              <a:rPr b="0" i="0" lang="lv-LV" sz="1500" u="none" cap="none" strike="noStrike">
                <a:solidFill>
                  <a:schemeClr val="dk1"/>
                </a:solidFill>
                <a:latin typeface="Raleway"/>
                <a:ea typeface="Raleway"/>
                <a:cs typeface="Raleway"/>
                <a:sym typeface="Raleway"/>
              </a:rPr>
              <a:t>týkající se šikany na pracovišti a nahlas ji přečte skupině.</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Ostatní hráči pak vyberou ze své ruky kartu řešení, </a:t>
            </a:r>
            <a:r>
              <a:rPr b="0" i="0" lang="lv-LV" sz="1500" u="none" cap="none" strike="noStrike">
                <a:solidFill>
                  <a:schemeClr val="dk1"/>
                </a:solidFill>
                <a:latin typeface="Raleway"/>
                <a:ea typeface="Raleway"/>
                <a:cs typeface="Raleway"/>
                <a:sym typeface="Raleway"/>
              </a:rPr>
              <a:t>o které si myslí, že by byla nejlepším způsobem, jak zabránit nebo řešit šikanu.</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FFAB40"/>
              </a:solidFill>
              <a:latin typeface="Arial"/>
              <a:ea typeface="Arial"/>
              <a:cs typeface="Arial"/>
              <a:sym typeface="Arial"/>
            </a:endParaRPr>
          </a:p>
        </p:txBody>
      </p:sp>
      <p:pic>
        <p:nvPicPr>
          <p:cNvPr id="611" name="Google Shape;611;g2523351e7b7_17_91"/>
          <p:cNvPicPr preferRelativeResize="0"/>
          <p:nvPr/>
        </p:nvPicPr>
        <p:blipFill rotWithShape="1">
          <a:blip r:embed="rId4">
            <a:alphaModFix/>
          </a:blip>
          <a:srcRect b="0" l="0" r="27943" t="0"/>
          <a:stretch/>
        </p:blipFill>
        <p:spPr>
          <a:xfrm>
            <a:off x="6572250" y="455275"/>
            <a:ext cx="2571750" cy="1476725"/>
          </a:xfrm>
          <a:prstGeom prst="rect">
            <a:avLst/>
          </a:prstGeom>
          <a:noFill/>
          <a:ln>
            <a:noFill/>
          </a:ln>
        </p:spPr>
      </p:pic>
      <p:sp>
        <p:nvSpPr>
          <p:cNvPr id="612" name="Google Shape;612;g2523351e7b7_17_91"/>
          <p:cNvSpPr txBox="1"/>
          <p:nvPr/>
        </p:nvSpPr>
        <p:spPr>
          <a:xfrm>
            <a:off x="841000" y="1485000"/>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pic>
        <p:nvPicPr>
          <p:cNvPr id="613" name="Google Shape;613;g2523351e7b7_17_91"/>
          <p:cNvPicPr preferRelativeResize="0"/>
          <p:nvPr/>
        </p:nvPicPr>
        <p:blipFill rotWithShape="1">
          <a:blip r:embed="rId5">
            <a:alphaModFix/>
          </a:blip>
          <a:srcRect b="0" l="1540" r="1540" t="0"/>
          <a:stretch/>
        </p:blipFill>
        <p:spPr>
          <a:xfrm>
            <a:off x="5308625" y="23725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14" name="Google Shape;614;g2523351e7b7_17_91"/>
          <p:cNvPicPr preferRelativeResize="0"/>
          <p:nvPr/>
        </p:nvPicPr>
        <p:blipFill rotWithShape="1">
          <a:blip r:embed="rId6">
            <a:alphaModFix/>
          </a:blip>
          <a:srcRect b="0" l="1559" r="1559" t="0"/>
          <a:stretch/>
        </p:blipFill>
        <p:spPr>
          <a:xfrm rot="1348240">
            <a:off x="6224915" y="3102285"/>
            <a:ext cx="1249573" cy="1873552"/>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615" name="Google Shape;615;g2523351e7b7_17_91"/>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endParaRPr b="1" i="0" sz="2500" u="none" cap="none" strike="noStrike">
              <a:solidFill>
                <a:srgbClr val="2B3E85"/>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rPr b="1" i="0" lang="lv-LV" sz="2800" u="none" cap="none" strike="noStrike">
                <a:solidFill>
                  <a:srgbClr val="FFFFFF"/>
                </a:solidFill>
                <a:latin typeface="Raleway"/>
                <a:ea typeface="Raleway"/>
                <a:cs typeface="Raleway"/>
                <a:sym typeface="Raleway"/>
              </a:rPr>
              <a:t>   Příčiny a mechanismy fungování</a:t>
            </a: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9" name="Shape 619"/>
        <p:cNvGrpSpPr/>
        <p:nvPr/>
      </p:nvGrpSpPr>
      <p:grpSpPr>
        <a:xfrm>
          <a:off x="0" y="0"/>
          <a:ext cx="0" cy="0"/>
          <a:chOff x="0" y="0"/>
          <a:chExt cx="0" cy="0"/>
        </a:xfrm>
      </p:grpSpPr>
      <p:pic>
        <p:nvPicPr>
          <p:cNvPr id="620" name="Google Shape;620;g2523351e7b7_17_101"/>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621" name="Google Shape;621;g2523351e7b7_17_101"/>
          <p:cNvSpPr txBox="1"/>
          <p:nvPr/>
        </p:nvSpPr>
        <p:spPr>
          <a:xfrm>
            <a:off x="717800" y="1755125"/>
            <a:ext cx="39870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Jakmile si všichni hráči vyberou karty s řešením, </a:t>
            </a:r>
            <a:r>
              <a:rPr b="1" i="0" lang="lv-LV" sz="1500" u="none" cap="none" strike="noStrike">
                <a:solidFill>
                  <a:schemeClr val="dk1"/>
                </a:solidFill>
                <a:latin typeface="Raleway"/>
                <a:ea typeface="Raleway"/>
                <a:cs typeface="Raleway"/>
                <a:sym typeface="Raleway"/>
              </a:rPr>
              <a:t>první hráč je posbírá a nahlas je přečte skupině.</a:t>
            </a:r>
            <a:endParaRPr b="1"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Skupina pak diskutuje o různých řešeních a </a:t>
            </a:r>
            <a:r>
              <a:rPr b="1" i="0" lang="lv-LV" sz="1500" u="none" cap="none" strike="noStrike">
                <a:solidFill>
                  <a:schemeClr val="dk1"/>
                </a:solidFill>
                <a:latin typeface="Raleway"/>
                <a:ea typeface="Raleway"/>
                <a:cs typeface="Raleway"/>
                <a:sym typeface="Raleway"/>
              </a:rPr>
              <a:t>vyhodnocuje, která z nich by byla nejúčinnější</a:t>
            </a:r>
            <a:r>
              <a:rPr b="0" i="0" lang="lv-LV" sz="1500" u="none" cap="none" strike="noStrike">
                <a:solidFill>
                  <a:schemeClr val="dk1"/>
                </a:solidFill>
                <a:latin typeface="Raleway"/>
                <a:ea typeface="Raleway"/>
                <a:cs typeface="Raleway"/>
                <a:sym typeface="Raleway"/>
              </a:rPr>
              <a:t> při prevenci či řešení šikany na pracovišti.</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latin typeface="Raleway"/>
              <a:ea typeface="Raleway"/>
              <a:cs typeface="Raleway"/>
              <a:sym typeface="Raleway"/>
            </a:endParaRPr>
          </a:p>
        </p:txBody>
      </p:sp>
      <p:pic>
        <p:nvPicPr>
          <p:cNvPr id="622" name="Google Shape;622;g2523351e7b7_17_101"/>
          <p:cNvPicPr preferRelativeResize="0"/>
          <p:nvPr/>
        </p:nvPicPr>
        <p:blipFill rotWithShape="1">
          <a:blip r:embed="rId4">
            <a:alphaModFix/>
          </a:blip>
          <a:srcRect b="0" l="0" r="16443" t="0"/>
          <a:stretch/>
        </p:blipFill>
        <p:spPr>
          <a:xfrm>
            <a:off x="6572250" y="302875"/>
            <a:ext cx="2571750" cy="1273500"/>
          </a:xfrm>
          <a:prstGeom prst="rect">
            <a:avLst/>
          </a:prstGeom>
          <a:noFill/>
          <a:ln>
            <a:noFill/>
          </a:ln>
        </p:spPr>
      </p:pic>
      <p:sp>
        <p:nvSpPr>
          <p:cNvPr id="623" name="Google Shape;623;g2523351e7b7_17_101"/>
          <p:cNvSpPr txBox="1"/>
          <p:nvPr/>
        </p:nvSpPr>
        <p:spPr>
          <a:xfrm>
            <a:off x="717800" y="12564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sp>
        <p:nvSpPr>
          <p:cNvPr id="624" name="Google Shape;624;g2523351e7b7_17_101"/>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endParaRPr b="1" i="0" sz="2500" u="none" cap="none" strike="noStrike">
              <a:solidFill>
                <a:srgbClr val="2B3E85"/>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rPr b="1" i="0" lang="lv-LV" sz="2800" u="none" cap="none" strike="noStrike">
                <a:solidFill>
                  <a:srgbClr val="FFFFFF"/>
                </a:solidFill>
                <a:latin typeface="Raleway"/>
                <a:ea typeface="Raleway"/>
                <a:cs typeface="Raleway"/>
                <a:sym typeface="Raleway"/>
              </a:rPr>
              <a:t>   Příčiny a mechanismy fungování</a:t>
            </a:r>
            <a:endParaRPr b="1" i="0" sz="2800" u="none" cap="none" strike="noStrike">
              <a:solidFill>
                <a:srgbClr val="FFFFFF"/>
              </a:solidFill>
              <a:latin typeface="Raleway"/>
              <a:ea typeface="Raleway"/>
              <a:cs typeface="Raleway"/>
              <a:sym typeface="Raleway"/>
            </a:endParaRPr>
          </a:p>
        </p:txBody>
      </p:sp>
      <p:pic>
        <p:nvPicPr>
          <p:cNvPr id="625" name="Google Shape;625;g2523351e7b7_17_101"/>
          <p:cNvPicPr preferRelativeResize="0"/>
          <p:nvPr/>
        </p:nvPicPr>
        <p:blipFill rotWithShape="1">
          <a:blip r:embed="rId5">
            <a:alphaModFix/>
          </a:blip>
          <a:srcRect b="0" l="1559" r="1559" t="0"/>
          <a:stretch/>
        </p:blipFill>
        <p:spPr>
          <a:xfrm rot="1013179">
            <a:off x="7590095" y="2405244"/>
            <a:ext cx="1249683" cy="187357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26" name="Google Shape;626;g2523351e7b7_17_101"/>
          <p:cNvPicPr preferRelativeResize="0"/>
          <p:nvPr/>
        </p:nvPicPr>
        <p:blipFill rotWithShape="1">
          <a:blip r:embed="rId6">
            <a:alphaModFix/>
          </a:blip>
          <a:srcRect b="0" l="1559" r="1559" t="0"/>
          <a:stretch/>
        </p:blipFill>
        <p:spPr>
          <a:xfrm>
            <a:off x="6693531" y="321728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27" name="Google Shape;627;g2523351e7b7_17_101"/>
          <p:cNvPicPr preferRelativeResize="0"/>
          <p:nvPr/>
        </p:nvPicPr>
        <p:blipFill rotWithShape="1">
          <a:blip r:embed="rId7">
            <a:alphaModFix/>
          </a:blip>
          <a:srcRect b="0" l="1540" r="1540" t="0"/>
          <a:stretch/>
        </p:blipFill>
        <p:spPr>
          <a:xfrm>
            <a:off x="5758625" y="17551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628" name="Google Shape;628;g2523351e7b7_17_101"/>
          <p:cNvPicPr preferRelativeResize="0"/>
          <p:nvPr/>
        </p:nvPicPr>
        <p:blipFill rotWithShape="1">
          <a:blip r:embed="rId8">
            <a:alphaModFix/>
          </a:blip>
          <a:srcRect b="0" l="1559" r="1559" t="0"/>
          <a:stretch/>
        </p:blipFill>
        <p:spPr>
          <a:xfrm rot="-1230368">
            <a:off x="4993257" y="3015522"/>
            <a:ext cx="1249473" cy="187335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4"/>
          <p:cNvSpPr txBox="1"/>
          <p:nvPr/>
        </p:nvSpPr>
        <p:spPr>
          <a:xfrm>
            <a:off x="1525450" y="1601875"/>
            <a:ext cx="6111900" cy="253835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900"/>
              <a:buFont typeface="Arial"/>
              <a:buNone/>
            </a:pPr>
            <a:r>
              <a:rPr b="1" i="0" lang="lv-LV" sz="1900" u="none" cap="none" strike="noStrike">
                <a:solidFill>
                  <a:srgbClr val="6689BA"/>
                </a:solidFill>
                <a:latin typeface="Raleway"/>
                <a:ea typeface="Raleway"/>
                <a:cs typeface="Raleway"/>
                <a:sym typeface="Raleway"/>
              </a:rPr>
              <a:t>Jako školitelé </a:t>
            </a:r>
            <a:r>
              <a:rPr b="0" i="0" lang="lv-LV" sz="1700" u="none" cap="none" strike="noStrike">
                <a:solidFill>
                  <a:schemeClr val="dk1"/>
                </a:solidFill>
                <a:latin typeface="Raleway"/>
                <a:ea typeface="Raleway"/>
                <a:cs typeface="Raleway"/>
                <a:sym typeface="Raleway"/>
              </a:rPr>
              <a:t>provázíte účastníky různými scénáři a vedete je k diskusi na základě řešení situací pomocí karet řešení. </a:t>
            </a:r>
            <a:endParaRPr b="0" i="0" sz="14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000000"/>
                </a:solidFill>
                <a:latin typeface="Raleway"/>
                <a:ea typeface="Raleway"/>
                <a:cs typeface="Raleway"/>
                <a:sym typeface="Raleway"/>
              </a:rPr>
              <a:t>Tento proces umožní účastníkům aktivně se učit a přemýšlet o různých aspektech násilí na pracovišti, čímž pomáhá k společnému porozumění a podporuje otevřený dialog o tomto zásadním problému.</a:t>
            </a:r>
            <a:endParaRPr b="0" i="0" sz="1600" u="none" cap="none" strike="noStrike">
              <a:solidFill>
                <a:srgbClr val="000000"/>
              </a:solidFill>
              <a:latin typeface="Raleway"/>
              <a:ea typeface="Raleway"/>
              <a:cs typeface="Raleway"/>
              <a:sym typeface="Raleway"/>
            </a:endParaRPr>
          </a:p>
        </p:txBody>
      </p:sp>
      <p:pic>
        <p:nvPicPr>
          <p:cNvPr id="114" name="Google Shape;114;p54"/>
          <p:cNvPicPr preferRelativeResize="0"/>
          <p:nvPr/>
        </p:nvPicPr>
        <p:blipFill rotWithShape="1">
          <a:blip r:embed="rId3">
            <a:alphaModFix/>
          </a:blip>
          <a:srcRect b="12898" l="0" r="0" t="0"/>
          <a:stretch/>
        </p:blipFill>
        <p:spPr>
          <a:xfrm>
            <a:off x="5694100" y="3900226"/>
            <a:ext cx="3449901" cy="1243274"/>
          </a:xfrm>
          <a:prstGeom prst="rect">
            <a:avLst/>
          </a:prstGeom>
          <a:noFill/>
          <a:ln>
            <a:noFill/>
          </a:ln>
        </p:spPr>
      </p:pic>
      <p:grpSp>
        <p:nvGrpSpPr>
          <p:cNvPr id="115" name="Google Shape;115;p54"/>
          <p:cNvGrpSpPr/>
          <p:nvPr/>
        </p:nvGrpSpPr>
        <p:grpSpPr>
          <a:xfrm>
            <a:off x="1295470" y="1708643"/>
            <a:ext cx="290237" cy="321991"/>
            <a:chOff x="534570" y="3018006"/>
            <a:chExt cx="290237" cy="321991"/>
          </a:xfrm>
        </p:grpSpPr>
        <p:sp>
          <p:nvSpPr>
            <p:cNvPr id="116" name="Google Shape;116;p5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8" name="Google Shape;118;p54"/>
          <p:cNvPicPr preferRelativeResize="0"/>
          <p:nvPr/>
        </p:nvPicPr>
        <p:blipFill rotWithShape="1">
          <a:blip r:embed="rId4">
            <a:alphaModFix/>
          </a:blip>
          <a:srcRect b="0" l="0" r="0" t="11948"/>
          <a:stretch/>
        </p:blipFill>
        <p:spPr>
          <a:xfrm>
            <a:off x="0" y="0"/>
            <a:ext cx="9144001" cy="13201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2" name="Shape 632"/>
        <p:cNvGrpSpPr/>
        <p:nvPr/>
      </p:nvGrpSpPr>
      <p:grpSpPr>
        <a:xfrm>
          <a:off x="0" y="0"/>
          <a:ext cx="0" cy="0"/>
          <a:chOff x="0" y="0"/>
          <a:chExt cx="0" cy="0"/>
        </a:xfrm>
      </p:grpSpPr>
      <p:pic>
        <p:nvPicPr>
          <p:cNvPr id="633" name="Google Shape;633;g2523351e7b7_17_113"/>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634" name="Google Shape;634;g2523351e7b7_17_113"/>
          <p:cNvSpPr txBox="1"/>
          <p:nvPr/>
        </p:nvSpPr>
        <p:spPr>
          <a:xfrm>
            <a:off x="794000" y="1602725"/>
            <a:ext cx="4668600" cy="305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 každém kole požádejte hráče, aby </a:t>
            </a:r>
            <a:r>
              <a:rPr b="1" i="0" lang="lv-LV" sz="1500" u="none" cap="none" strike="noStrike">
                <a:solidFill>
                  <a:schemeClr val="dk1"/>
                </a:solidFill>
                <a:latin typeface="Raleway"/>
                <a:ea typeface="Raleway"/>
                <a:cs typeface="Raleway"/>
                <a:sym typeface="Raleway"/>
              </a:rPr>
              <a:t>určili příčiny a mechanismy šikany na pracovišti</a:t>
            </a:r>
            <a:r>
              <a:rPr b="0" i="0" lang="lv-LV" sz="1500" u="none" cap="none" strike="noStrike">
                <a:solidFill>
                  <a:schemeClr val="dk1"/>
                </a:solidFill>
                <a:latin typeface="Raleway"/>
                <a:ea typeface="Raleway"/>
                <a:cs typeface="Raleway"/>
                <a:sym typeface="Raleway"/>
              </a:rPr>
              <a:t>, které byly přítomny na kartě problémové situace.</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Vyzvěte je, aby </a:t>
            </a:r>
            <a:r>
              <a:rPr b="1" i="0" lang="lv-LV" sz="1500" u="none" cap="none" strike="noStrike">
                <a:solidFill>
                  <a:schemeClr val="dk1"/>
                </a:solidFill>
                <a:latin typeface="Raleway"/>
                <a:ea typeface="Raleway"/>
                <a:cs typeface="Raleway"/>
                <a:sym typeface="Raleway"/>
              </a:rPr>
              <a:t>identifikovali vzorce a obecná schémata</a:t>
            </a:r>
            <a:r>
              <a:rPr b="0" i="0" lang="lv-LV" sz="1500" u="none" cap="none" strike="noStrike">
                <a:solidFill>
                  <a:schemeClr val="dk1"/>
                </a:solidFill>
                <a:latin typeface="Raleway"/>
                <a:ea typeface="Raleway"/>
                <a:cs typeface="Raleway"/>
                <a:sym typeface="Raleway"/>
              </a:rPr>
              <a:t> a diskutovali o tom, jak se jednotlivé karty s řešením těchto příčin a mechanismů týkají.</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 průběhu hry použijte karty s problémovými situacemi </a:t>
            </a:r>
            <a:r>
              <a:rPr b="1" i="0" lang="lv-LV" sz="1500" u="none" cap="none" strike="noStrike">
                <a:solidFill>
                  <a:schemeClr val="dk1"/>
                </a:solidFill>
                <a:latin typeface="Raleway"/>
                <a:ea typeface="Raleway"/>
                <a:cs typeface="Raleway"/>
                <a:sym typeface="Raleway"/>
              </a:rPr>
              <a:t>k diskusi o konkrétních typech šikany </a:t>
            </a:r>
            <a:r>
              <a:rPr b="0" i="0" lang="lv-LV" sz="1500" u="none" cap="none" strike="noStrike">
                <a:solidFill>
                  <a:schemeClr val="dk1"/>
                </a:solidFill>
                <a:latin typeface="Raleway"/>
                <a:ea typeface="Raleway"/>
                <a:cs typeface="Raleway"/>
                <a:sym typeface="Raleway"/>
              </a:rPr>
              <a:t>a různých faktorech. které k nim přispívají.</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635" name="Google Shape;635;g2523351e7b7_17_113"/>
          <p:cNvSpPr txBox="1"/>
          <p:nvPr/>
        </p:nvSpPr>
        <p:spPr>
          <a:xfrm>
            <a:off x="794000" y="1104000"/>
            <a:ext cx="3682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 a ukončení hry</a:t>
            </a:r>
            <a:endParaRPr b="1" i="0" sz="2600" u="none" cap="none" strike="noStrike">
              <a:solidFill>
                <a:srgbClr val="6689BA"/>
              </a:solidFill>
              <a:latin typeface="Raleway"/>
              <a:ea typeface="Raleway"/>
              <a:cs typeface="Raleway"/>
              <a:sym typeface="Raleway"/>
            </a:endParaRPr>
          </a:p>
        </p:txBody>
      </p:sp>
      <p:sp>
        <p:nvSpPr>
          <p:cNvPr id="636" name="Google Shape;636;g2523351e7b7_17_113"/>
          <p:cNvSpPr/>
          <p:nvPr/>
        </p:nvSpPr>
        <p:spPr>
          <a:xfrm>
            <a:off x="6294244" y="2819592"/>
            <a:ext cx="1933500" cy="1583100"/>
          </a:xfrm>
          <a:prstGeom prst="wedgeEllipseCallout">
            <a:avLst>
              <a:gd fmla="val -34446" name="adj1"/>
              <a:gd fmla="val 55960" name="adj2"/>
            </a:avLst>
          </a:prstGeom>
          <a:solidFill>
            <a:srgbClr val="6689BA">
              <a:alpha val="2509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g2523351e7b7_17_113"/>
          <p:cNvSpPr/>
          <p:nvPr/>
        </p:nvSpPr>
        <p:spPr>
          <a:xfrm>
            <a:off x="5967793" y="1812025"/>
            <a:ext cx="1361100" cy="1207200"/>
          </a:xfrm>
          <a:prstGeom prst="wedgeEllipseCallout">
            <a:avLst>
              <a:gd fmla="val 37986" name="adj1"/>
              <a:gd fmla="val 54670" name="adj2"/>
            </a:avLst>
          </a:prstGeom>
          <a:solidFill>
            <a:srgbClr val="6689BA">
              <a:alpha val="46666"/>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g2523351e7b7_17_113"/>
          <p:cNvSpPr/>
          <p:nvPr/>
        </p:nvSpPr>
        <p:spPr>
          <a:xfrm>
            <a:off x="5920400" y="1868354"/>
            <a:ext cx="1361100" cy="12072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g2523351e7b7_17_113"/>
          <p:cNvSpPr/>
          <p:nvPr/>
        </p:nvSpPr>
        <p:spPr>
          <a:xfrm rot="426282">
            <a:off x="6294198" y="2782421"/>
            <a:ext cx="1889508" cy="1583266"/>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0" name="Google Shape;640;g2523351e7b7_17_113"/>
          <p:cNvPicPr preferRelativeResize="0"/>
          <p:nvPr/>
        </p:nvPicPr>
        <p:blipFill rotWithShape="1">
          <a:blip r:embed="rId4">
            <a:alphaModFix/>
          </a:blip>
          <a:srcRect b="0" l="0" r="35852" t="0"/>
          <a:stretch/>
        </p:blipFill>
        <p:spPr>
          <a:xfrm>
            <a:off x="6857325" y="3208050"/>
            <a:ext cx="2286675" cy="1474850"/>
          </a:xfrm>
          <a:prstGeom prst="rect">
            <a:avLst/>
          </a:prstGeom>
          <a:noFill/>
          <a:ln>
            <a:noFill/>
          </a:ln>
        </p:spPr>
      </p:pic>
      <p:grpSp>
        <p:nvGrpSpPr>
          <p:cNvPr id="641" name="Google Shape;641;g2523351e7b7_17_113"/>
          <p:cNvGrpSpPr/>
          <p:nvPr/>
        </p:nvGrpSpPr>
        <p:grpSpPr>
          <a:xfrm>
            <a:off x="534570" y="2637006"/>
            <a:ext cx="290237" cy="321991"/>
            <a:chOff x="534570" y="3018006"/>
            <a:chExt cx="290237" cy="321991"/>
          </a:xfrm>
        </p:grpSpPr>
        <p:sp>
          <p:nvSpPr>
            <p:cNvPr id="642" name="Google Shape;642;g2523351e7b7_17_11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g2523351e7b7_17_11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4" name="Google Shape;644;g2523351e7b7_17_113"/>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endParaRPr b="1" i="0" sz="2500" u="none" cap="none" strike="noStrike">
              <a:solidFill>
                <a:srgbClr val="2B3E85"/>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rPr b="1" i="0" lang="lv-LV" sz="2800" u="none" cap="none" strike="noStrike">
                <a:solidFill>
                  <a:srgbClr val="FFFFFF"/>
                </a:solidFill>
                <a:latin typeface="Raleway"/>
                <a:ea typeface="Raleway"/>
                <a:cs typeface="Raleway"/>
                <a:sym typeface="Raleway"/>
              </a:rPr>
              <a:t>   Příčiny a mechanismy fungování</a:t>
            </a: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8" name="Shape 648"/>
        <p:cNvGrpSpPr/>
        <p:nvPr/>
      </p:nvGrpSpPr>
      <p:grpSpPr>
        <a:xfrm>
          <a:off x="0" y="0"/>
          <a:ext cx="0" cy="0"/>
          <a:chOff x="0" y="0"/>
          <a:chExt cx="0" cy="0"/>
        </a:xfrm>
      </p:grpSpPr>
      <p:pic>
        <p:nvPicPr>
          <p:cNvPr id="649" name="Google Shape;649;g2523351e7b7_17_128"/>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650" name="Google Shape;650;g2523351e7b7_17_128"/>
          <p:cNvSpPr txBox="1"/>
          <p:nvPr/>
        </p:nvSpPr>
        <p:spPr>
          <a:xfrm>
            <a:off x="717800" y="2012376"/>
            <a:ext cx="3755400" cy="2724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Jaké byly vaše hlavní poznatky ze hry?</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 hra změnila vaše chápání šikany na pracovišti a jejích příčin?</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 vás hra přiměla přemýšlet o strategiích prevence a řízení šikany na pracovišti odlišným způsobem?</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Byly ve hře nějaké momenty, které s vámi obzvlášť rezonovaly nebo změnily váš pohled na šikanu na pracovišti?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pic>
        <p:nvPicPr>
          <p:cNvPr id="651" name="Google Shape;651;g2523351e7b7_17_128"/>
          <p:cNvPicPr preferRelativeResize="0"/>
          <p:nvPr/>
        </p:nvPicPr>
        <p:blipFill rotWithShape="1">
          <a:blip r:embed="rId4">
            <a:alphaModFix/>
          </a:blip>
          <a:srcRect b="0" l="16443" r="0" t="34105"/>
          <a:stretch/>
        </p:blipFill>
        <p:spPr>
          <a:xfrm>
            <a:off x="6236933" y="-3850"/>
            <a:ext cx="2907066" cy="948550"/>
          </a:xfrm>
          <a:prstGeom prst="rect">
            <a:avLst/>
          </a:prstGeom>
          <a:noFill/>
          <a:ln>
            <a:noFill/>
          </a:ln>
        </p:spPr>
      </p:pic>
      <p:sp>
        <p:nvSpPr>
          <p:cNvPr id="652" name="Google Shape;652;g2523351e7b7_17_128"/>
          <p:cNvSpPr txBox="1"/>
          <p:nvPr/>
        </p:nvSpPr>
        <p:spPr>
          <a:xfrm>
            <a:off x="717800" y="1303375"/>
            <a:ext cx="3755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Otázky po hře</a:t>
            </a:r>
            <a:endParaRPr b="1" i="0" sz="2300" u="none" cap="none" strike="noStrike">
              <a:solidFill>
                <a:srgbClr val="6689BA"/>
              </a:solidFill>
              <a:latin typeface="Arial"/>
              <a:ea typeface="Arial"/>
              <a:cs typeface="Arial"/>
              <a:sym typeface="Arial"/>
            </a:endParaRPr>
          </a:p>
        </p:txBody>
      </p:sp>
      <p:sp>
        <p:nvSpPr>
          <p:cNvPr id="653" name="Google Shape;653;g2523351e7b7_17_128"/>
          <p:cNvSpPr txBox="1"/>
          <p:nvPr/>
        </p:nvSpPr>
        <p:spPr>
          <a:xfrm>
            <a:off x="5093425" y="1254225"/>
            <a:ext cx="3657900" cy="3855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Zjistili jste, v jakých oblastech byste mohli zlepšit své chování nebo styl komunikace v souvislosti s tím, jak se chováte v oblasti prevence šikany na pracovišti?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Podnítilo vás hraní hry k tomu, abyste se více vyjadřovali k šikaně na pracovišti, ať už jako svědci nebo jako oběť?</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Identifikovali jste nějaké konkrétní kroky nebo činnosti, které můžete podniknout, abyste pomohli šikaně na pracovišti předcházet nebo ji řešit?</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Inspirovala vás hra k dalšímu vzdělávání v oblasti prevence a zvládání šikany na pracovišti?</a:t>
            </a:r>
            <a:endParaRPr b="0" i="0" sz="1500" u="none" cap="none" strike="noStrike">
              <a:solidFill>
                <a:schemeClr val="dk1"/>
              </a:solidFill>
              <a:latin typeface="Raleway"/>
              <a:ea typeface="Raleway"/>
              <a:cs typeface="Raleway"/>
              <a:sym typeface="Raleway"/>
            </a:endParaRPr>
          </a:p>
        </p:txBody>
      </p:sp>
      <p:grpSp>
        <p:nvGrpSpPr>
          <p:cNvPr id="654" name="Google Shape;654;g2523351e7b7_17_128"/>
          <p:cNvGrpSpPr/>
          <p:nvPr/>
        </p:nvGrpSpPr>
        <p:grpSpPr>
          <a:xfrm>
            <a:off x="457960" y="2211795"/>
            <a:ext cx="290237" cy="321991"/>
            <a:chOff x="534570" y="3018006"/>
            <a:chExt cx="290237" cy="321991"/>
          </a:xfrm>
        </p:grpSpPr>
        <p:sp>
          <p:nvSpPr>
            <p:cNvPr id="655" name="Google Shape;655;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7" name="Google Shape;657;g2523351e7b7_17_128"/>
          <p:cNvGrpSpPr/>
          <p:nvPr/>
        </p:nvGrpSpPr>
        <p:grpSpPr>
          <a:xfrm>
            <a:off x="427495" y="2624242"/>
            <a:ext cx="290237" cy="321991"/>
            <a:chOff x="534570" y="3018006"/>
            <a:chExt cx="290237" cy="321991"/>
          </a:xfrm>
        </p:grpSpPr>
        <p:sp>
          <p:nvSpPr>
            <p:cNvPr id="658" name="Google Shape;658;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0" name="Google Shape;660;g2523351e7b7_17_128"/>
          <p:cNvGrpSpPr/>
          <p:nvPr/>
        </p:nvGrpSpPr>
        <p:grpSpPr>
          <a:xfrm>
            <a:off x="427495" y="3213543"/>
            <a:ext cx="290237" cy="321991"/>
            <a:chOff x="534570" y="3018006"/>
            <a:chExt cx="290237" cy="321991"/>
          </a:xfrm>
        </p:grpSpPr>
        <p:sp>
          <p:nvSpPr>
            <p:cNvPr id="661" name="Google Shape;661;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3" name="Google Shape;663;g2523351e7b7_17_128"/>
          <p:cNvGrpSpPr/>
          <p:nvPr/>
        </p:nvGrpSpPr>
        <p:grpSpPr>
          <a:xfrm>
            <a:off x="427495" y="3957018"/>
            <a:ext cx="290237" cy="321991"/>
            <a:chOff x="534570" y="3018006"/>
            <a:chExt cx="290237" cy="321991"/>
          </a:xfrm>
        </p:grpSpPr>
        <p:sp>
          <p:nvSpPr>
            <p:cNvPr id="664" name="Google Shape;664;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6" name="Google Shape;666;g2523351e7b7_17_128"/>
          <p:cNvGrpSpPr/>
          <p:nvPr/>
        </p:nvGrpSpPr>
        <p:grpSpPr>
          <a:xfrm>
            <a:off x="4803120" y="1367856"/>
            <a:ext cx="290237" cy="321991"/>
            <a:chOff x="534570" y="3018006"/>
            <a:chExt cx="290237" cy="321991"/>
          </a:xfrm>
        </p:grpSpPr>
        <p:sp>
          <p:nvSpPr>
            <p:cNvPr id="667" name="Google Shape;667;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9" name="Google Shape;669;g2523351e7b7_17_128"/>
          <p:cNvGrpSpPr/>
          <p:nvPr/>
        </p:nvGrpSpPr>
        <p:grpSpPr>
          <a:xfrm>
            <a:off x="4787682" y="2591312"/>
            <a:ext cx="290237" cy="321991"/>
            <a:chOff x="534570" y="3018006"/>
            <a:chExt cx="290237" cy="321991"/>
          </a:xfrm>
        </p:grpSpPr>
        <p:sp>
          <p:nvSpPr>
            <p:cNvPr id="670" name="Google Shape;670;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2" name="Google Shape;672;g2523351e7b7_17_128"/>
          <p:cNvGrpSpPr/>
          <p:nvPr/>
        </p:nvGrpSpPr>
        <p:grpSpPr>
          <a:xfrm>
            <a:off x="4803120" y="3421256"/>
            <a:ext cx="290237" cy="321991"/>
            <a:chOff x="534570" y="3018006"/>
            <a:chExt cx="290237" cy="321991"/>
          </a:xfrm>
        </p:grpSpPr>
        <p:sp>
          <p:nvSpPr>
            <p:cNvPr id="673" name="Google Shape;673;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5" name="Google Shape;675;g2523351e7b7_17_128"/>
          <p:cNvGrpSpPr/>
          <p:nvPr/>
        </p:nvGrpSpPr>
        <p:grpSpPr>
          <a:xfrm>
            <a:off x="4803120" y="4122406"/>
            <a:ext cx="290237" cy="321991"/>
            <a:chOff x="534570" y="3018006"/>
            <a:chExt cx="290237" cy="321991"/>
          </a:xfrm>
        </p:grpSpPr>
        <p:sp>
          <p:nvSpPr>
            <p:cNvPr id="676" name="Google Shape;676;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8" name="Google Shape;678;g2523351e7b7_17_128"/>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endParaRPr b="1" i="0" sz="2500" u="none" cap="none" strike="noStrike">
              <a:solidFill>
                <a:srgbClr val="2B3E85"/>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rPr b="1" i="0" lang="lv-LV" sz="2800" u="none" cap="none" strike="noStrike">
                <a:solidFill>
                  <a:srgbClr val="FFFFFF"/>
                </a:solidFill>
                <a:latin typeface="Raleway"/>
                <a:ea typeface="Raleway"/>
                <a:cs typeface="Raleway"/>
                <a:sym typeface="Raleway"/>
              </a:rPr>
              <a:t>   Příčiny a mechanismy fungování</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2" name="Shape 682"/>
        <p:cNvGrpSpPr/>
        <p:nvPr/>
      </p:nvGrpSpPr>
      <p:grpSpPr>
        <a:xfrm>
          <a:off x="0" y="0"/>
          <a:ext cx="0" cy="0"/>
          <a:chOff x="0" y="0"/>
          <a:chExt cx="0" cy="0"/>
        </a:xfrm>
      </p:grpSpPr>
      <p:pic>
        <p:nvPicPr>
          <p:cNvPr id="683" name="Google Shape;683;g2523351e7b7_17_161"/>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684" name="Google Shape;684;g2523351e7b7_17_161"/>
          <p:cNvSpPr txBox="1"/>
          <p:nvPr/>
        </p:nvSpPr>
        <p:spPr>
          <a:xfrm>
            <a:off x="717800" y="1681975"/>
            <a:ext cx="37554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Můžete se podělit o příklad ze hry, při kterém pochopení příčiny nebo mechanismu účinku pomohlo vyřešit náročnou situaci týkající se násilí na pracovišti?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 podle vás mohou získané poznatky o těchto příčinách a mechanismech pomoci předcházet nebo omezit výskyt násilí na pracovišti?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Změnila hra váš pohled na základní faktory a mechanismy, které přispívají k násilí na pracovišti? </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Pokud ano, jakým způsobem?</a:t>
            </a:r>
            <a:endParaRPr b="0" i="0" sz="1500" u="none" cap="none" strike="noStrike">
              <a:solidFill>
                <a:schemeClr val="dk1"/>
              </a:solidFill>
              <a:latin typeface="Raleway"/>
              <a:ea typeface="Raleway"/>
              <a:cs typeface="Raleway"/>
              <a:sym typeface="Raleway"/>
            </a:endParaRPr>
          </a:p>
        </p:txBody>
      </p:sp>
      <p:pic>
        <p:nvPicPr>
          <p:cNvPr id="685" name="Google Shape;685;g2523351e7b7_17_161"/>
          <p:cNvPicPr preferRelativeResize="0"/>
          <p:nvPr/>
        </p:nvPicPr>
        <p:blipFill rotWithShape="1">
          <a:blip r:embed="rId4">
            <a:alphaModFix/>
          </a:blip>
          <a:srcRect b="0" l="16443" r="0" t="34105"/>
          <a:stretch/>
        </p:blipFill>
        <p:spPr>
          <a:xfrm>
            <a:off x="6236933" y="-3850"/>
            <a:ext cx="2907066" cy="948550"/>
          </a:xfrm>
          <a:prstGeom prst="rect">
            <a:avLst/>
          </a:prstGeom>
          <a:noFill/>
          <a:ln>
            <a:noFill/>
          </a:ln>
        </p:spPr>
      </p:pic>
      <p:sp>
        <p:nvSpPr>
          <p:cNvPr id="686" name="Google Shape;686;g2523351e7b7_17_161"/>
          <p:cNvSpPr txBox="1"/>
          <p:nvPr/>
        </p:nvSpPr>
        <p:spPr>
          <a:xfrm>
            <a:off x="717800" y="1162038"/>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300"/>
              <a:buFont typeface="Arial"/>
              <a:buNone/>
            </a:pPr>
            <a:r>
              <a:rPr b="1" i="0" lang="lv-LV" sz="2300" u="none" cap="none" strike="noStrike">
                <a:solidFill>
                  <a:srgbClr val="6689BA"/>
                </a:solidFill>
                <a:latin typeface="Raleway"/>
                <a:ea typeface="Raleway"/>
                <a:cs typeface="Raleway"/>
                <a:sym typeface="Raleway"/>
              </a:rPr>
              <a:t>Otázky po hře</a:t>
            </a:r>
            <a:endParaRPr b="1" i="0" sz="2300" u="none" cap="none" strike="noStrike">
              <a:solidFill>
                <a:srgbClr val="6689BA"/>
              </a:solidFill>
              <a:latin typeface="Raleway"/>
              <a:ea typeface="Raleway"/>
              <a:cs typeface="Raleway"/>
              <a:sym typeface="Raleway"/>
            </a:endParaRPr>
          </a:p>
        </p:txBody>
      </p:sp>
      <p:sp>
        <p:nvSpPr>
          <p:cNvPr id="687" name="Google Shape;687;g2523351e7b7_17_161"/>
          <p:cNvSpPr txBox="1"/>
          <p:nvPr/>
        </p:nvSpPr>
        <p:spPr>
          <a:xfrm>
            <a:off x="5093425" y="1700850"/>
            <a:ext cx="3462900" cy="2170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Které příčiny nebo mechanismy je podle vás nejdůležitější řešit, aby se vytvořilo inkluzivnější a bezpečnější pracoviště?</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Na základě vašich zkušeností s hraním hry, jaké strategie mohou organizace zavést, aby tyto příčiny a mechanismy proaktivně řešily a snížily tak riziko násilí na pracovišti?</a:t>
            </a:r>
            <a:endParaRPr b="0" i="0" sz="1500" u="none" cap="none" strike="noStrike">
              <a:solidFill>
                <a:schemeClr val="dk1"/>
              </a:solidFill>
              <a:latin typeface="Raleway"/>
              <a:ea typeface="Raleway"/>
              <a:cs typeface="Raleway"/>
              <a:sym typeface="Raleway"/>
            </a:endParaRPr>
          </a:p>
        </p:txBody>
      </p:sp>
      <p:grpSp>
        <p:nvGrpSpPr>
          <p:cNvPr id="688" name="Google Shape;688;g2523351e7b7_17_161"/>
          <p:cNvGrpSpPr/>
          <p:nvPr/>
        </p:nvGrpSpPr>
        <p:grpSpPr>
          <a:xfrm>
            <a:off x="427495" y="1771631"/>
            <a:ext cx="290237" cy="321991"/>
            <a:chOff x="534570" y="3018006"/>
            <a:chExt cx="290237" cy="321991"/>
          </a:xfrm>
        </p:grpSpPr>
        <p:sp>
          <p:nvSpPr>
            <p:cNvPr id="689" name="Google Shape;689;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1" name="Google Shape;691;g2523351e7b7_17_161"/>
          <p:cNvGrpSpPr/>
          <p:nvPr/>
        </p:nvGrpSpPr>
        <p:grpSpPr>
          <a:xfrm>
            <a:off x="427495" y="2917231"/>
            <a:ext cx="290237" cy="321991"/>
            <a:chOff x="534570" y="3018006"/>
            <a:chExt cx="290237" cy="321991"/>
          </a:xfrm>
        </p:grpSpPr>
        <p:sp>
          <p:nvSpPr>
            <p:cNvPr id="692" name="Google Shape;692;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4" name="Google Shape;694;g2523351e7b7_17_161"/>
          <p:cNvGrpSpPr/>
          <p:nvPr/>
        </p:nvGrpSpPr>
        <p:grpSpPr>
          <a:xfrm>
            <a:off x="427495" y="3889306"/>
            <a:ext cx="290237" cy="321991"/>
            <a:chOff x="534570" y="3018006"/>
            <a:chExt cx="290237" cy="321991"/>
          </a:xfrm>
        </p:grpSpPr>
        <p:sp>
          <p:nvSpPr>
            <p:cNvPr id="695" name="Google Shape;695;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7" name="Google Shape;697;g2523351e7b7_17_161"/>
          <p:cNvGrpSpPr/>
          <p:nvPr/>
        </p:nvGrpSpPr>
        <p:grpSpPr>
          <a:xfrm>
            <a:off x="4803120" y="1771656"/>
            <a:ext cx="290237" cy="321991"/>
            <a:chOff x="534570" y="3018006"/>
            <a:chExt cx="290237" cy="321991"/>
          </a:xfrm>
        </p:grpSpPr>
        <p:sp>
          <p:nvSpPr>
            <p:cNvPr id="698" name="Google Shape;698;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0" name="Google Shape;700;g2523351e7b7_17_161"/>
          <p:cNvGrpSpPr/>
          <p:nvPr/>
        </p:nvGrpSpPr>
        <p:grpSpPr>
          <a:xfrm>
            <a:off x="4803120" y="2728906"/>
            <a:ext cx="290237" cy="321991"/>
            <a:chOff x="534570" y="3018006"/>
            <a:chExt cx="290237" cy="321991"/>
          </a:xfrm>
        </p:grpSpPr>
        <p:sp>
          <p:nvSpPr>
            <p:cNvPr id="701" name="Google Shape;701;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3" name="Google Shape;703;g2523351e7b7_17_161"/>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endParaRPr b="1" i="0" sz="2500" u="none" cap="none" strike="noStrike">
              <a:solidFill>
                <a:srgbClr val="2B3E85"/>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rPr b="1" i="0" lang="lv-LV" sz="2800" u="none" cap="none" strike="noStrike">
                <a:solidFill>
                  <a:srgbClr val="FFFFFF"/>
                </a:solidFill>
                <a:latin typeface="Raleway"/>
                <a:ea typeface="Raleway"/>
                <a:cs typeface="Raleway"/>
                <a:sym typeface="Raleway"/>
              </a:rPr>
              <a:t>   Příčiny a mechanismy fungování</a:t>
            </a: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7" name="Shape 707"/>
        <p:cNvGrpSpPr/>
        <p:nvPr/>
      </p:nvGrpSpPr>
      <p:grpSpPr>
        <a:xfrm>
          <a:off x="0" y="0"/>
          <a:ext cx="0" cy="0"/>
          <a:chOff x="0" y="0"/>
          <a:chExt cx="0" cy="0"/>
        </a:xfrm>
      </p:grpSpPr>
      <p:pic>
        <p:nvPicPr>
          <p:cNvPr id="708" name="Google Shape;708;g2523351e7b7_17_185"/>
          <p:cNvPicPr preferRelativeResize="0"/>
          <p:nvPr/>
        </p:nvPicPr>
        <p:blipFill rotWithShape="1">
          <a:blip r:embed="rId3">
            <a:alphaModFix/>
          </a:blip>
          <a:srcRect b="0" l="0" r="0" t="0"/>
          <a:stretch/>
        </p:blipFill>
        <p:spPr>
          <a:xfrm>
            <a:off x="0" y="0"/>
            <a:ext cx="9144001" cy="1572100"/>
          </a:xfrm>
          <a:prstGeom prst="rect">
            <a:avLst/>
          </a:prstGeom>
          <a:noFill/>
          <a:ln>
            <a:noFill/>
          </a:ln>
        </p:spPr>
      </p:pic>
      <p:sp>
        <p:nvSpPr>
          <p:cNvPr id="709" name="Google Shape;709;g2523351e7b7_17_185"/>
          <p:cNvSpPr txBox="1"/>
          <p:nvPr/>
        </p:nvSpPr>
        <p:spPr>
          <a:xfrm>
            <a:off x="717800" y="2095525"/>
            <a:ext cx="3340800" cy="3024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Můžete popsat nějaké osobní zkušenosti nebo postřehy související s příčinami nebo mechanismy, o nichž se ve hře diskutuje?</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 podle vás může porozumění příčinám a mechanismům působení přispět ke zdravější kultuře na pracovišti a lepší spokojenosti zaměstnanců?</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pic>
        <p:nvPicPr>
          <p:cNvPr id="710" name="Google Shape;710;g2523351e7b7_17_185"/>
          <p:cNvPicPr preferRelativeResize="0"/>
          <p:nvPr/>
        </p:nvPicPr>
        <p:blipFill rotWithShape="1">
          <a:blip r:embed="rId4">
            <a:alphaModFix/>
          </a:blip>
          <a:srcRect b="0" l="16443" r="0" t="34105"/>
          <a:stretch/>
        </p:blipFill>
        <p:spPr>
          <a:xfrm>
            <a:off x="6236933" y="477200"/>
            <a:ext cx="2907066" cy="948550"/>
          </a:xfrm>
          <a:prstGeom prst="rect">
            <a:avLst/>
          </a:prstGeom>
          <a:noFill/>
          <a:ln>
            <a:noFill/>
          </a:ln>
        </p:spPr>
      </p:pic>
      <p:sp>
        <p:nvSpPr>
          <p:cNvPr id="711" name="Google Shape;711;g2523351e7b7_17_185"/>
          <p:cNvSpPr txBox="1"/>
          <p:nvPr/>
        </p:nvSpPr>
        <p:spPr>
          <a:xfrm>
            <a:off x="717800" y="16140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300"/>
              <a:buFont typeface="Arial"/>
              <a:buNone/>
            </a:pPr>
            <a:r>
              <a:rPr b="1" i="0" lang="lv-LV" sz="2300" u="none" cap="none" strike="noStrike">
                <a:solidFill>
                  <a:srgbClr val="6689BA"/>
                </a:solidFill>
                <a:latin typeface="Raleway"/>
                <a:ea typeface="Raleway"/>
                <a:cs typeface="Raleway"/>
                <a:sym typeface="Raleway"/>
              </a:rPr>
              <a:t>Otázky po hře</a:t>
            </a:r>
            <a:endParaRPr b="1" i="0" sz="2300" u="none" cap="none" strike="noStrike">
              <a:solidFill>
                <a:srgbClr val="6689BA"/>
              </a:solidFill>
              <a:latin typeface="Raleway"/>
              <a:ea typeface="Raleway"/>
              <a:cs typeface="Raleway"/>
              <a:sym typeface="Raleway"/>
            </a:endParaRPr>
          </a:p>
        </p:txBody>
      </p:sp>
      <p:sp>
        <p:nvSpPr>
          <p:cNvPr id="712" name="Google Shape;712;g2523351e7b7_17_185"/>
          <p:cNvSpPr txBox="1"/>
          <p:nvPr/>
        </p:nvSpPr>
        <p:spPr>
          <a:xfrm>
            <a:off x="4959350" y="2095525"/>
            <a:ext cx="3633300" cy="2378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Jakou roli podle vás hrají zaměstnanci na různých stupních organizace při identifikaci a řešení příčin a mechanismů, které přispívají k násilí na pracovišti?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Objevily se nějaké neočekávané postřehy nebo uvědomění o příčinách a mechanismech a jejich vlivu na násilí na pracovišti, které jste získali při hraní tohoto modulu?</a:t>
            </a:r>
            <a:endParaRPr b="0" i="0" sz="1500" u="none" cap="none" strike="noStrike">
              <a:solidFill>
                <a:schemeClr val="dk1"/>
              </a:solidFill>
              <a:latin typeface="Raleway"/>
              <a:ea typeface="Raleway"/>
              <a:cs typeface="Raleway"/>
              <a:sym typeface="Raleway"/>
            </a:endParaRPr>
          </a:p>
        </p:txBody>
      </p:sp>
      <p:grpSp>
        <p:nvGrpSpPr>
          <p:cNvPr id="713" name="Google Shape;713;g2523351e7b7_17_185"/>
          <p:cNvGrpSpPr/>
          <p:nvPr/>
        </p:nvGrpSpPr>
        <p:grpSpPr>
          <a:xfrm>
            <a:off x="427495" y="2194543"/>
            <a:ext cx="290237" cy="321991"/>
            <a:chOff x="534570" y="3018006"/>
            <a:chExt cx="290237" cy="321991"/>
          </a:xfrm>
        </p:grpSpPr>
        <p:sp>
          <p:nvSpPr>
            <p:cNvPr id="714" name="Google Shape;714;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6" name="Google Shape;716;g2523351e7b7_17_185"/>
          <p:cNvGrpSpPr/>
          <p:nvPr/>
        </p:nvGrpSpPr>
        <p:grpSpPr>
          <a:xfrm>
            <a:off x="427495" y="3578881"/>
            <a:ext cx="290237" cy="321991"/>
            <a:chOff x="534570" y="3018006"/>
            <a:chExt cx="290237" cy="321991"/>
          </a:xfrm>
        </p:grpSpPr>
        <p:sp>
          <p:nvSpPr>
            <p:cNvPr id="717" name="Google Shape;717;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9" name="Google Shape;719;g2523351e7b7_17_185"/>
          <p:cNvGrpSpPr/>
          <p:nvPr/>
        </p:nvGrpSpPr>
        <p:grpSpPr>
          <a:xfrm>
            <a:off x="4669045" y="2194543"/>
            <a:ext cx="290237" cy="321991"/>
            <a:chOff x="534570" y="3018006"/>
            <a:chExt cx="290237" cy="321991"/>
          </a:xfrm>
        </p:grpSpPr>
        <p:sp>
          <p:nvSpPr>
            <p:cNvPr id="720" name="Google Shape;720;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22" name="Google Shape;722;g2523351e7b7_17_185"/>
          <p:cNvGrpSpPr/>
          <p:nvPr/>
        </p:nvGrpSpPr>
        <p:grpSpPr>
          <a:xfrm>
            <a:off x="4669045" y="3315031"/>
            <a:ext cx="290237" cy="321991"/>
            <a:chOff x="534570" y="3018006"/>
            <a:chExt cx="290237" cy="321991"/>
          </a:xfrm>
        </p:grpSpPr>
        <p:sp>
          <p:nvSpPr>
            <p:cNvPr id="723" name="Google Shape;723;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5" name="Google Shape;725;g2523351e7b7_17_185"/>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endParaRPr b="1" i="0" sz="2500" u="none" cap="none" strike="noStrike">
              <a:solidFill>
                <a:srgbClr val="2B3E85"/>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rPr b="1" i="0" lang="lv-LV" sz="2800" u="none" cap="none" strike="noStrike">
                <a:solidFill>
                  <a:srgbClr val="FFFFFF"/>
                </a:solidFill>
                <a:latin typeface="Raleway"/>
                <a:ea typeface="Raleway"/>
                <a:cs typeface="Raleway"/>
                <a:sym typeface="Raleway"/>
              </a:rPr>
              <a:t>   Příčiny a mechanismy fungování</a:t>
            </a: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pic>
        <p:nvPicPr>
          <p:cNvPr id="730" name="Google Shape;730;g2523351e7b7_2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731" name="Google Shape;731;g2523351e7b7_22_0"/>
          <p:cNvSpPr txBox="1"/>
          <p:nvPr/>
        </p:nvSpPr>
        <p:spPr>
          <a:xfrm>
            <a:off x="827250" y="1119925"/>
            <a:ext cx="7489500" cy="2472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5000" u="none" cap="none" strike="noStrike">
                <a:solidFill>
                  <a:srgbClr val="2B3E85"/>
                </a:solidFill>
                <a:latin typeface="Raleway"/>
                <a:ea typeface="Raleway"/>
                <a:cs typeface="Raleway"/>
                <a:sym typeface="Raleway"/>
              </a:rPr>
              <a:t>2</a:t>
            </a:r>
            <a:r>
              <a:rPr b="1" i="0" lang="lv-LV" sz="4400" u="none" cap="none" strike="noStrike">
                <a:solidFill>
                  <a:srgbClr val="2B3E85"/>
                </a:solidFill>
                <a:latin typeface="Raleway"/>
                <a:ea typeface="Raleway"/>
                <a:cs typeface="Raleway"/>
                <a:sym typeface="Raleway"/>
              </a:rPr>
              <a:t>. </a:t>
            </a:r>
            <a:r>
              <a:rPr b="1" i="0" lang="lv-LV" sz="3500" u="none" cap="none" strike="noStrike">
                <a:solidFill>
                  <a:srgbClr val="2B3E85"/>
                </a:solidFill>
                <a:latin typeface="Raleway"/>
                <a:ea typeface="Raleway"/>
                <a:cs typeface="Raleway"/>
                <a:sym typeface="Raleway"/>
              </a:rPr>
              <a:t>Modul</a:t>
            </a:r>
            <a:endParaRPr b="1" i="0" sz="1400" u="none" cap="none" strike="noStrike">
              <a:solidFill>
                <a:srgbClr val="000000"/>
              </a:solidFill>
              <a:latin typeface="Arial"/>
              <a:ea typeface="Arial"/>
              <a:cs typeface="Arial"/>
              <a:sym typeface="Arial"/>
            </a:endParaRPr>
          </a:p>
          <a:p>
            <a:pPr indent="0" lvl="0" marL="457200" marR="0" rtl="0" algn="l">
              <a:lnSpc>
                <a:spcPct val="90000"/>
              </a:lnSpc>
              <a:spcBef>
                <a:spcPts val="0"/>
              </a:spcBef>
              <a:spcAft>
                <a:spcPts val="0"/>
              </a:spcAft>
              <a:buClr>
                <a:schemeClr val="dk1"/>
              </a:buClr>
              <a:buSzPts val="1100"/>
              <a:buFont typeface="Arial"/>
              <a:buNone/>
            </a:pPr>
            <a:r>
              <a:rPr b="1" i="0" lang="lv-LV" sz="4400" u="none" cap="none" strike="noStrike">
                <a:solidFill>
                  <a:schemeClr val="lt1"/>
                </a:solidFill>
                <a:latin typeface="Calibri"/>
                <a:ea typeface="Calibri"/>
                <a:cs typeface="Calibri"/>
                <a:sym typeface="Calibri"/>
              </a:rPr>
              <a:t>Dopady násilí na pracovišti</a:t>
            </a:r>
            <a:endParaRPr b="0" i="0" sz="4400" u="none" cap="none" strike="noStrike">
              <a:solidFill>
                <a:schemeClr val="lt1"/>
              </a:solidFill>
              <a:latin typeface="Calibri"/>
              <a:ea typeface="Calibri"/>
              <a:cs typeface="Calibri"/>
              <a:sym typeface="Calibri"/>
            </a:endParaRPr>
          </a:p>
          <a:p>
            <a:pPr indent="0" lvl="0" marL="457200" marR="0" rtl="0" algn="l">
              <a:lnSpc>
                <a:spcPct val="90000"/>
              </a:lnSpc>
              <a:spcBef>
                <a:spcPts val="0"/>
              </a:spcBef>
              <a:spcAft>
                <a:spcPts val="0"/>
              </a:spcAft>
              <a:buClr>
                <a:schemeClr val="dk1"/>
              </a:buClr>
              <a:buSzPts val="1100"/>
              <a:buFont typeface="Arial"/>
              <a:buNone/>
            </a:pPr>
            <a:r>
              <a:t/>
            </a:r>
            <a:endParaRPr b="1" i="0" sz="4400" u="none" cap="none" strike="noStrike">
              <a:solidFill>
                <a:srgbClr val="FFFFFF"/>
              </a:solidFill>
              <a:latin typeface="Raleway"/>
              <a:ea typeface="Raleway"/>
              <a:cs typeface="Raleway"/>
              <a:sym typeface="Raleway"/>
            </a:endParaRPr>
          </a:p>
        </p:txBody>
      </p:sp>
      <p:pic>
        <p:nvPicPr>
          <p:cNvPr id="732" name="Google Shape;732;g2523351e7b7_2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733" name="Google Shape;733;g2523351e7b7_2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734" name="Google Shape;734;g2523351e7b7_22_0"/>
          <p:cNvPicPr preferRelativeResize="0"/>
          <p:nvPr/>
        </p:nvPicPr>
        <p:blipFill rotWithShape="1">
          <a:blip r:embed="rId6">
            <a:alphaModFix/>
          </a:blip>
          <a:srcRect b="0" l="0" r="-583" t="-989"/>
          <a:stretch/>
        </p:blipFill>
        <p:spPr>
          <a:xfrm rot="5400000">
            <a:off x="5147888" y="1788013"/>
            <a:ext cx="2145900" cy="5194375"/>
          </a:xfrm>
          <a:prstGeom prst="rect">
            <a:avLst/>
          </a:prstGeom>
          <a:noFill/>
          <a:ln>
            <a:noFill/>
          </a:ln>
        </p:spPr>
      </p:pic>
      <p:pic>
        <p:nvPicPr>
          <p:cNvPr id="735" name="Google Shape;735;g2523351e7b7_22_0"/>
          <p:cNvPicPr preferRelativeResize="0"/>
          <p:nvPr/>
        </p:nvPicPr>
        <p:blipFill rotWithShape="1">
          <a:blip r:embed="rId6">
            <a:alphaModFix/>
          </a:blip>
          <a:srcRect b="0" l="18453" r="0" t="19871"/>
          <a:stretch/>
        </p:blipFill>
        <p:spPr>
          <a:xfrm rot="-5400000">
            <a:off x="1190812" y="2212975"/>
            <a:ext cx="1739725" cy="4121350"/>
          </a:xfrm>
          <a:prstGeom prst="rect">
            <a:avLst/>
          </a:prstGeom>
          <a:noFill/>
          <a:ln>
            <a:noFill/>
          </a:ln>
        </p:spPr>
      </p:pic>
      <p:pic>
        <p:nvPicPr>
          <p:cNvPr id="736" name="Google Shape;736;g2523351e7b7_22_0"/>
          <p:cNvPicPr preferRelativeResize="0"/>
          <p:nvPr/>
        </p:nvPicPr>
        <p:blipFill rotWithShape="1">
          <a:blip r:embed="rId7">
            <a:alphaModFix/>
          </a:blip>
          <a:srcRect b="8338" l="0" r="12294" t="0"/>
          <a:stretch/>
        </p:blipFill>
        <p:spPr>
          <a:xfrm>
            <a:off x="6538525" y="3181175"/>
            <a:ext cx="2605476" cy="1962324"/>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0" name="Shape 740"/>
        <p:cNvGrpSpPr/>
        <p:nvPr/>
      </p:nvGrpSpPr>
      <p:grpSpPr>
        <a:xfrm>
          <a:off x="0" y="0"/>
          <a:ext cx="0" cy="0"/>
          <a:chOff x="0" y="0"/>
          <a:chExt cx="0" cy="0"/>
        </a:xfrm>
      </p:grpSpPr>
      <p:pic>
        <p:nvPicPr>
          <p:cNvPr id="741" name="Google Shape;741;g2523351e7b7_22_11"/>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742" name="Google Shape;742;g2523351e7b7_22_11"/>
          <p:cNvSpPr txBox="1"/>
          <p:nvPr/>
        </p:nvSpPr>
        <p:spPr>
          <a:xfrm>
            <a:off x="48917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a:t>
            </a:r>
            <a:r>
              <a:rPr b="1" i="0" lang="lv-LV" sz="2800" u="none" cap="none" strike="noStrike">
                <a:solidFill>
                  <a:schemeClr val="lt1"/>
                </a:solidFill>
                <a:latin typeface="Calibri"/>
                <a:ea typeface="Calibri"/>
                <a:cs typeface="Calibri"/>
                <a:sym typeface="Calibri"/>
              </a:rPr>
              <a:t>Dopady násilí na pracovišti</a:t>
            </a:r>
            <a:endParaRPr b="1" i="0" sz="12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43" name="Google Shape;743;g2523351e7b7_22_11"/>
          <p:cNvSpPr txBox="1"/>
          <p:nvPr/>
        </p:nvSpPr>
        <p:spPr>
          <a:xfrm>
            <a:off x="717800" y="1678925"/>
            <a:ext cx="4754700" cy="3336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Umístěte karty s problémovými situacemi týkajícími se konkrétně účinků vystavení násilí na pracovišti, které se vztahují k vaší situaci nebo cílů školení na stůl lícem nahoru. Tyto karty problémových situací by měly popisovat různé scénáře, jako je </a:t>
            </a:r>
            <a:r>
              <a:rPr b="1" i="0" lang="lv-LV" sz="1500" u="none" cap="none" strike="noStrike">
                <a:solidFill>
                  <a:schemeClr val="dk1"/>
                </a:solidFill>
                <a:latin typeface="Raleway"/>
                <a:ea typeface="Raleway"/>
                <a:cs typeface="Raleway"/>
                <a:sym typeface="Raleway"/>
              </a:rPr>
              <a:t>slovní nebo fyzické zneužívání</a:t>
            </a:r>
            <a:r>
              <a:rPr b="0" i="0" lang="lv-LV" sz="1500" u="none" cap="none" strike="noStrike">
                <a:solidFill>
                  <a:schemeClr val="dk1"/>
                </a:solidFill>
                <a:latin typeface="Raleway"/>
                <a:ea typeface="Raleway"/>
                <a:cs typeface="Raleway"/>
                <a:sym typeface="Raleway"/>
              </a:rPr>
              <a:t>, vyhrožování nebo obtěžování atd.</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Každý hráč si může libovolně vybrat situaci.</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Ujistěte se, že </a:t>
            </a:r>
            <a:r>
              <a:rPr b="1" i="0" lang="lv-LV" sz="1500" u="none" cap="none" strike="noStrike">
                <a:solidFill>
                  <a:schemeClr val="dk1"/>
                </a:solidFill>
                <a:latin typeface="Raleway"/>
                <a:ea typeface="Raleway"/>
                <a:cs typeface="Raleway"/>
                <a:sym typeface="Raleway"/>
              </a:rPr>
              <a:t>každý hráč má alespoň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rPr b="1" i="0" lang="lv-LV" sz="1500" u="none" cap="none" strike="noStrike">
                <a:solidFill>
                  <a:schemeClr val="dk1"/>
                </a:solidFill>
                <a:latin typeface="Raleway"/>
                <a:ea typeface="Raleway"/>
                <a:cs typeface="Raleway"/>
                <a:sym typeface="Raleway"/>
              </a:rPr>
              <a:t>jednu</a:t>
            </a:r>
            <a:r>
              <a:rPr b="0" i="0" lang="lv-LV" sz="1500" u="none" cap="none" strike="noStrike">
                <a:solidFill>
                  <a:schemeClr val="dk1"/>
                </a:solidFill>
                <a:latin typeface="Raleway"/>
                <a:ea typeface="Raleway"/>
                <a:cs typeface="Raleway"/>
                <a:sym typeface="Raleway"/>
              </a:rPr>
              <a:t> kartu problémové situace.</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pic>
        <p:nvPicPr>
          <p:cNvPr id="744" name="Google Shape;744;g2523351e7b7_22_11"/>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sp>
        <p:nvSpPr>
          <p:cNvPr id="745" name="Google Shape;745;g2523351e7b7_22_11"/>
          <p:cNvSpPr txBox="1"/>
          <p:nvPr/>
        </p:nvSpPr>
        <p:spPr>
          <a:xfrm>
            <a:off x="841000" y="1180200"/>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pic>
        <p:nvPicPr>
          <p:cNvPr id="746" name="Google Shape;746;g2523351e7b7_22_11"/>
          <p:cNvPicPr preferRelativeResize="0"/>
          <p:nvPr/>
        </p:nvPicPr>
        <p:blipFill rotWithShape="1">
          <a:blip r:embed="rId5">
            <a:alphaModFix/>
          </a:blip>
          <a:srcRect b="0" l="58" r="58"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747" name="Google Shape;747;g2523351e7b7_22_11"/>
          <p:cNvPicPr preferRelativeResize="0"/>
          <p:nvPr/>
        </p:nvPicPr>
        <p:blipFill rotWithShape="1">
          <a:blip r:embed="rId5">
            <a:alphaModFix/>
          </a:blip>
          <a:srcRect b="0" l="58" r="58"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748" name="Google Shape;748;g2523351e7b7_22_11"/>
          <p:cNvPicPr preferRelativeResize="0"/>
          <p:nvPr/>
        </p:nvPicPr>
        <p:blipFill rotWithShape="1">
          <a:blip r:embed="rId5">
            <a:alphaModFix/>
          </a:blip>
          <a:srcRect b="0" l="58" r="58"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2549"/>
              </a:srgbClr>
            </a:outerShdw>
          </a:effectLst>
        </p:spPr>
      </p:pic>
      <p:grpSp>
        <p:nvGrpSpPr>
          <p:cNvPr id="749" name="Google Shape;749;g2523351e7b7_22_11"/>
          <p:cNvGrpSpPr/>
          <p:nvPr/>
        </p:nvGrpSpPr>
        <p:grpSpPr>
          <a:xfrm>
            <a:off x="550695" y="4190706"/>
            <a:ext cx="290237" cy="321991"/>
            <a:chOff x="534570" y="3018006"/>
            <a:chExt cx="290237" cy="321991"/>
          </a:xfrm>
        </p:grpSpPr>
        <p:sp>
          <p:nvSpPr>
            <p:cNvPr id="750" name="Google Shape;750;g2523351e7b7_2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g2523351e7b7_2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5" name="Shape 755"/>
        <p:cNvGrpSpPr/>
        <p:nvPr/>
      </p:nvGrpSpPr>
      <p:grpSpPr>
        <a:xfrm>
          <a:off x="0" y="0"/>
          <a:ext cx="0" cy="0"/>
          <a:chOff x="0" y="0"/>
          <a:chExt cx="0" cy="0"/>
        </a:xfrm>
      </p:grpSpPr>
      <p:pic>
        <p:nvPicPr>
          <p:cNvPr id="756" name="Google Shape;756;g2523351e7b7_22_25"/>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757" name="Google Shape;757;g2523351e7b7_22_25"/>
          <p:cNvSpPr txBox="1"/>
          <p:nvPr/>
        </p:nvSpPr>
        <p:spPr>
          <a:xfrm>
            <a:off x="870200" y="1831325"/>
            <a:ext cx="3987000" cy="272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Požádejte hráče, aby </a:t>
            </a:r>
            <a:r>
              <a:rPr b="1" i="0" lang="lv-LV" sz="1500" u="none" cap="none" strike="noStrike">
                <a:solidFill>
                  <a:schemeClr val="dk1"/>
                </a:solidFill>
                <a:latin typeface="Raleway"/>
                <a:ea typeface="Raleway"/>
                <a:cs typeface="Raleway"/>
                <a:sym typeface="Raleway"/>
              </a:rPr>
              <a:t>se seřadili</a:t>
            </a:r>
            <a:r>
              <a:rPr b="0" i="0" lang="lv-LV" sz="1500" u="none" cap="none" strike="noStrike">
                <a:solidFill>
                  <a:schemeClr val="dk1"/>
                </a:solidFill>
                <a:latin typeface="Raleway"/>
                <a:ea typeface="Raleway"/>
                <a:cs typeface="Raleway"/>
                <a:sym typeface="Raleway"/>
              </a:rPr>
              <a:t>.</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Každý hráč si přečte své karty a zamyslí se nad tím, jaký dopad </a:t>
            </a:r>
            <a:r>
              <a:rPr b="1" i="0" lang="lv-LV" sz="1500" u="none" cap="none" strike="noStrike">
                <a:solidFill>
                  <a:schemeClr val="dk1"/>
                </a:solidFill>
                <a:latin typeface="Raleway"/>
                <a:ea typeface="Raleway"/>
                <a:cs typeface="Raleway"/>
                <a:sym typeface="Raleway"/>
              </a:rPr>
              <a:t>na ně může mít</a:t>
            </a:r>
            <a:r>
              <a:rPr b="0" i="0" lang="lv-LV" sz="1500" u="none" cap="none" strike="noStrike">
                <a:solidFill>
                  <a:schemeClr val="dk1"/>
                </a:solidFill>
                <a:latin typeface="Raleway"/>
                <a:ea typeface="Raleway"/>
                <a:cs typeface="Raleway"/>
                <a:sym typeface="Raleway"/>
              </a:rPr>
              <a:t> scénář popsaný na kartě.</a:t>
            </a:r>
            <a:endParaRPr b="1"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Vyzvěte je, </a:t>
            </a:r>
            <a:r>
              <a:rPr b="1" i="0" lang="lv-LV" sz="1500" u="none" cap="none" strike="noStrike">
                <a:solidFill>
                  <a:schemeClr val="dk1"/>
                </a:solidFill>
                <a:latin typeface="Raleway"/>
                <a:ea typeface="Raleway"/>
                <a:cs typeface="Raleway"/>
                <a:sym typeface="Raleway"/>
              </a:rPr>
              <a:t>aby zvážili</a:t>
            </a:r>
            <a:r>
              <a:rPr b="0" i="0" lang="lv-LV" sz="1500" u="none" cap="none" strike="noStrike">
                <a:solidFill>
                  <a:schemeClr val="dk1"/>
                </a:solidFill>
                <a:latin typeface="Raleway"/>
                <a:ea typeface="Raleway"/>
                <a:cs typeface="Raleway"/>
                <a:sym typeface="Raleway"/>
              </a:rPr>
              <a:t> okamžité dopady scénáře i možné dlouhodobé dopady na své duševní zdraví, spokojenost s prací a pracovní výkonnost.</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pic>
        <p:nvPicPr>
          <p:cNvPr id="758" name="Google Shape;758;g2523351e7b7_22_25"/>
          <p:cNvPicPr preferRelativeResize="0"/>
          <p:nvPr/>
        </p:nvPicPr>
        <p:blipFill rotWithShape="1">
          <a:blip r:embed="rId4">
            <a:alphaModFix/>
          </a:blip>
          <a:srcRect b="0" l="0" r="16443" t="0"/>
          <a:stretch/>
        </p:blipFill>
        <p:spPr>
          <a:xfrm>
            <a:off x="6572250" y="1256400"/>
            <a:ext cx="2571750" cy="1273500"/>
          </a:xfrm>
          <a:prstGeom prst="rect">
            <a:avLst/>
          </a:prstGeom>
          <a:noFill/>
          <a:ln>
            <a:noFill/>
          </a:ln>
        </p:spPr>
      </p:pic>
      <p:sp>
        <p:nvSpPr>
          <p:cNvPr id="759" name="Google Shape;759;g2523351e7b7_22_25"/>
          <p:cNvSpPr txBox="1"/>
          <p:nvPr/>
        </p:nvSpPr>
        <p:spPr>
          <a:xfrm>
            <a:off x="870200" y="13326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pic>
        <p:nvPicPr>
          <p:cNvPr id="760" name="Google Shape;760;g2523351e7b7_22_25"/>
          <p:cNvPicPr preferRelativeResize="0"/>
          <p:nvPr/>
        </p:nvPicPr>
        <p:blipFill rotWithShape="1">
          <a:blip r:embed="rId5">
            <a:alphaModFix/>
          </a:blip>
          <a:srcRect b="0" l="0" r="0" t="0"/>
          <a:stretch/>
        </p:blipFill>
        <p:spPr>
          <a:xfrm>
            <a:off x="5373489" y="2434500"/>
            <a:ext cx="768942" cy="1943226"/>
          </a:xfrm>
          <a:prstGeom prst="rect">
            <a:avLst/>
          </a:prstGeom>
          <a:noFill/>
          <a:ln>
            <a:noFill/>
          </a:ln>
        </p:spPr>
      </p:pic>
      <p:pic>
        <p:nvPicPr>
          <p:cNvPr id="761" name="Google Shape;761;g2523351e7b7_22_25"/>
          <p:cNvPicPr preferRelativeResize="0"/>
          <p:nvPr/>
        </p:nvPicPr>
        <p:blipFill rotWithShape="1">
          <a:blip r:embed="rId5">
            <a:alphaModFix/>
          </a:blip>
          <a:srcRect b="0" l="0" r="0" t="0"/>
          <a:stretch/>
        </p:blipFill>
        <p:spPr>
          <a:xfrm>
            <a:off x="6238864" y="2434500"/>
            <a:ext cx="768942" cy="1943226"/>
          </a:xfrm>
          <a:prstGeom prst="rect">
            <a:avLst/>
          </a:prstGeom>
          <a:noFill/>
          <a:ln>
            <a:noFill/>
          </a:ln>
        </p:spPr>
      </p:pic>
      <p:pic>
        <p:nvPicPr>
          <p:cNvPr id="762" name="Google Shape;762;g2523351e7b7_22_25"/>
          <p:cNvPicPr preferRelativeResize="0"/>
          <p:nvPr/>
        </p:nvPicPr>
        <p:blipFill rotWithShape="1">
          <a:blip r:embed="rId5">
            <a:alphaModFix/>
          </a:blip>
          <a:srcRect b="0" l="0" r="0" t="0"/>
          <a:stretch/>
        </p:blipFill>
        <p:spPr>
          <a:xfrm>
            <a:off x="7323614" y="2434500"/>
            <a:ext cx="768942" cy="1943226"/>
          </a:xfrm>
          <a:prstGeom prst="rect">
            <a:avLst/>
          </a:prstGeom>
          <a:noFill/>
          <a:ln>
            <a:noFill/>
          </a:ln>
        </p:spPr>
      </p:pic>
      <p:grpSp>
        <p:nvGrpSpPr>
          <p:cNvPr id="763" name="Google Shape;763;g2523351e7b7_22_25"/>
          <p:cNvGrpSpPr/>
          <p:nvPr/>
        </p:nvGrpSpPr>
        <p:grpSpPr>
          <a:xfrm>
            <a:off x="579895" y="3321306"/>
            <a:ext cx="290237" cy="321991"/>
            <a:chOff x="534570" y="3018006"/>
            <a:chExt cx="290237" cy="321991"/>
          </a:xfrm>
        </p:grpSpPr>
        <p:sp>
          <p:nvSpPr>
            <p:cNvPr id="764" name="Google Shape;764;g2523351e7b7_22_2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g2523351e7b7_22_2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6" name="Google Shape;766;g2523351e7b7_22_25"/>
          <p:cNvSpPr txBox="1"/>
          <p:nvPr/>
        </p:nvSpPr>
        <p:spPr>
          <a:xfrm>
            <a:off x="48917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a:t>
            </a:r>
            <a:r>
              <a:rPr b="1" i="0" lang="lv-LV" sz="2800" u="none" cap="none" strike="noStrike">
                <a:solidFill>
                  <a:schemeClr val="lt1"/>
                </a:solidFill>
                <a:latin typeface="Calibri"/>
                <a:ea typeface="Calibri"/>
                <a:cs typeface="Calibri"/>
                <a:sym typeface="Calibri"/>
              </a:rPr>
              <a:t>Dopady násilí na pracovišti</a:t>
            </a:r>
            <a:endParaRPr b="1" i="0" sz="12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0" name="Shape 770"/>
        <p:cNvGrpSpPr/>
        <p:nvPr/>
      </p:nvGrpSpPr>
      <p:grpSpPr>
        <a:xfrm>
          <a:off x="0" y="0"/>
          <a:ext cx="0" cy="0"/>
          <a:chOff x="0" y="0"/>
          <a:chExt cx="0" cy="0"/>
        </a:xfrm>
      </p:grpSpPr>
      <p:pic>
        <p:nvPicPr>
          <p:cNvPr id="771" name="Google Shape;771;g2523351e7b7_22_39"/>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772" name="Google Shape;772;g2523351e7b7_22_39"/>
          <p:cNvSpPr txBox="1"/>
          <p:nvPr/>
        </p:nvSpPr>
        <p:spPr>
          <a:xfrm>
            <a:off x="717800" y="1797825"/>
            <a:ext cx="3938100" cy="2573751"/>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Jakmile budou mít hráči čas zvážit své karty, </a:t>
            </a:r>
            <a:r>
              <a:rPr b="1" i="0" lang="lv-LV" sz="1500" u="none" cap="none" strike="noStrike">
                <a:solidFill>
                  <a:schemeClr val="dk1"/>
                </a:solidFill>
                <a:latin typeface="Raleway"/>
                <a:ea typeface="Raleway"/>
                <a:cs typeface="Raleway"/>
                <a:sym typeface="Raleway"/>
              </a:rPr>
              <a:t>požádejte je, aby udělali</a:t>
            </a:r>
            <a:r>
              <a:rPr b="0" i="0" lang="lv-LV" sz="1500" u="none" cap="none" strike="noStrike">
                <a:solidFill>
                  <a:schemeClr val="dk1"/>
                </a:solidFill>
                <a:latin typeface="Raleway"/>
                <a:ea typeface="Raleway"/>
                <a:cs typeface="Raleway"/>
                <a:sym typeface="Raleway"/>
              </a:rPr>
              <a:t>:</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1" i="0" lang="lv-LV" sz="1500" u="none" cap="none" strike="noStrike">
                <a:solidFill>
                  <a:srgbClr val="6689BA"/>
                </a:solidFill>
                <a:latin typeface="Raleway"/>
                <a:ea typeface="Raleway"/>
                <a:cs typeface="Raleway"/>
                <a:sym typeface="Raleway"/>
              </a:rPr>
              <a:t>tři kroky vpřed </a:t>
            </a:r>
            <a:r>
              <a:rPr b="0" i="0" lang="lv-LV" sz="1500" u="none" cap="none" strike="noStrike">
                <a:solidFill>
                  <a:schemeClr val="dk1"/>
                </a:solidFill>
                <a:latin typeface="Raleway"/>
                <a:ea typeface="Raleway"/>
                <a:cs typeface="Raleway"/>
                <a:sym typeface="Raleway"/>
              </a:rPr>
              <a:t>- pokud scénář popsaný na jejich kartě měl na ně významný dopad</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1" i="0" lang="lv-LV" sz="1500" u="none" cap="none" strike="noStrike">
                <a:solidFill>
                  <a:srgbClr val="6689BA"/>
                </a:solidFill>
                <a:latin typeface="Raleway"/>
                <a:ea typeface="Raleway"/>
                <a:cs typeface="Raleway"/>
                <a:sym typeface="Raleway"/>
              </a:rPr>
              <a:t>Dva</a:t>
            </a:r>
            <a:r>
              <a:rPr b="0" i="0" lang="lv-LV" sz="1500" u="none" cap="none" strike="noStrike">
                <a:solidFill>
                  <a:schemeClr val="dk1"/>
                </a:solidFill>
                <a:latin typeface="Raleway"/>
                <a:ea typeface="Raleway"/>
                <a:cs typeface="Raleway"/>
                <a:sym typeface="Raleway"/>
              </a:rPr>
              <a:t>– jestli střední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1" i="0" lang="lv-LV" sz="1500" u="none" cap="none" strike="noStrike">
                <a:solidFill>
                  <a:srgbClr val="6689BA"/>
                </a:solidFill>
                <a:latin typeface="Raleway"/>
                <a:ea typeface="Raleway"/>
                <a:cs typeface="Raleway"/>
                <a:sym typeface="Raleway"/>
              </a:rPr>
              <a:t>jeden</a:t>
            </a:r>
            <a:r>
              <a:rPr b="0" i="0" lang="lv-LV" sz="1500" u="none" cap="none" strike="noStrike">
                <a:solidFill>
                  <a:schemeClr val="dk1"/>
                </a:solidFill>
                <a:latin typeface="Raleway"/>
                <a:ea typeface="Raleway"/>
                <a:cs typeface="Raleway"/>
                <a:sym typeface="Raleway"/>
              </a:rPr>
              <a:t>–</a:t>
            </a:r>
            <a:r>
              <a:rPr b="1" i="0" lang="lv-LV" sz="1500" u="none" cap="none" strike="noStrike">
                <a:solidFill>
                  <a:srgbClr val="6689BA"/>
                </a:solidFill>
                <a:latin typeface="Raleway"/>
                <a:ea typeface="Raleway"/>
                <a:cs typeface="Raleway"/>
                <a:sym typeface="Raleway"/>
              </a:rPr>
              <a:t> </a:t>
            </a:r>
            <a:r>
              <a:rPr b="0" i="0" lang="lv-LV" sz="1500" u="none" cap="none" strike="noStrike">
                <a:solidFill>
                  <a:schemeClr val="dk1"/>
                </a:solidFill>
                <a:latin typeface="Raleway"/>
                <a:ea typeface="Raleway"/>
                <a:cs typeface="Raleway"/>
                <a:sym typeface="Raleway"/>
              </a:rPr>
              <a:t>jestli mírný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1" i="0" lang="lv-LV" sz="1500" u="none" cap="none" strike="noStrike">
                <a:solidFill>
                  <a:srgbClr val="6689BA"/>
                </a:solidFill>
                <a:latin typeface="Raleway"/>
                <a:ea typeface="Raleway"/>
                <a:cs typeface="Raleway"/>
                <a:sym typeface="Raleway"/>
              </a:rPr>
              <a:t>žádný</a:t>
            </a:r>
            <a:r>
              <a:rPr b="0" i="0" lang="lv-LV" sz="1500" u="none" cap="none" strike="noStrike">
                <a:solidFill>
                  <a:schemeClr val="dk1"/>
                </a:solidFill>
                <a:latin typeface="Raleway"/>
                <a:ea typeface="Raleway"/>
                <a:cs typeface="Raleway"/>
                <a:sym typeface="Raleway"/>
              </a:rPr>
              <a:t>– žádný význam, nebo se v takové situaci ještě neocitli</a:t>
            </a:r>
            <a:endParaRPr b="0" i="0" sz="1500" u="none" cap="none" strike="noStrike">
              <a:solidFill>
                <a:schemeClr val="dk1"/>
              </a:solidFill>
              <a:latin typeface="Raleway"/>
              <a:ea typeface="Raleway"/>
              <a:cs typeface="Raleway"/>
              <a:sym typeface="Raleway"/>
            </a:endParaRPr>
          </a:p>
        </p:txBody>
      </p:sp>
      <p:pic>
        <p:nvPicPr>
          <p:cNvPr id="773" name="Google Shape;773;g2523351e7b7_22_39"/>
          <p:cNvPicPr preferRelativeResize="0"/>
          <p:nvPr/>
        </p:nvPicPr>
        <p:blipFill rotWithShape="1">
          <a:blip r:embed="rId4">
            <a:alphaModFix/>
          </a:blip>
          <a:srcRect b="0" l="0" r="25945" t="0"/>
          <a:stretch/>
        </p:blipFill>
        <p:spPr>
          <a:xfrm>
            <a:off x="6864775" y="823950"/>
            <a:ext cx="2279225" cy="1273500"/>
          </a:xfrm>
          <a:prstGeom prst="rect">
            <a:avLst/>
          </a:prstGeom>
          <a:noFill/>
          <a:ln>
            <a:noFill/>
          </a:ln>
        </p:spPr>
      </p:pic>
      <p:sp>
        <p:nvSpPr>
          <p:cNvPr id="774" name="Google Shape;774;g2523351e7b7_22_39"/>
          <p:cNvSpPr txBox="1"/>
          <p:nvPr/>
        </p:nvSpPr>
        <p:spPr>
          <a:xfrm>
            <a:off x="717800" y="12991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pic>
        <p:nvPicPr>
          <p:cNvPr id="775" name="Google Shape;775;g2523351e7b7_22_39"/>
          <p:cNvPicPr preferRelativeResize="0"/>
          <p:nvPr/>
        </p:nvPicPr>
        <p:blipFill rotWithShape="1">
          <a:blip r:embed="rId5">
            <a:alphaModFix/>
          </a:blip>
          <a:srcRect b="0" l="0" r="0" t="0"/>
          <a:stretch/>
        </p:blipFill>
        <p:spPr>
          <a:xfrm>
            <a:off x="5023775" y="2125317"/>
            <a:ext cx="1012113" cy="2557746"/>
          </a:xfrm>
          <a:prstGeom prst="rect">
            <a:avLst/>
          </a:prstGeom>
          <a:noFill/>
          <a:ln>
            <a:noFill/>
          </a:ln>
        </p:spPr>
      </p:pic>
      <p:pic>
        <p:nvPicPr>
          <p:cNvPr id="776" name="Google Shape;776;g2523351e7b7_22_39"/>
          <p:cNvPicPr preferRelativeResize="0"/>
          <p:nvPr/>
        </p:nvPicPr>
        <p:blipFill rotWithShape="1">
          <a:blip r:embed="rId5">
            <a:alphaModFix/>
          </a:blip>
          <a:srcRect b="0" l="0" r="0" t="0"/>
          <a:stretch/>
        </p:blipFill>
        <p:spPr>
          <a:xfrm>
            <a:off x="6403763" y="1945050"/>
            <a:ext cx="625650" cy="1581109"/>
          </a:xfrm>
          <a:prstGeom prst="rect">
            <a:avLst/>
          </a:prstGeom>
          <a:noFill/>
          <a:ln>
            <a:noFill/>
          </a:ln>
        </p:spPr>
      </p:pic>
      <p:pic>
        <p:nvPicPr>
          <p:cNvPr id="777" name="Google Shape;777;g2523351e7b7_22_39"/>
          <p:cNvPicPr preferRelativeResize="0"/>
          <p:nvPr/>
        </p:nvPicPr>
        <p:blipFill rotWithShape="1">
          <a:blip r:embed="rId5">
            <a:alphaModFix/>
          </a:blip>
          <a:srcRect b="0" l="0" r="0" t="0"/>
          <a:stretch/>
        </p:blipFill>
        <p:spPr>
          <a:xfrm>
            <a:off x="7522402" y="2548825"/>
            <a:ext cx="768942" cy="1943226"/>
          </a:xfrm>
          <a:prstGeom prst="rect">
            <a:avLst/>
          </a:prstGeom>
          <a:noFill/>
          <a:ln>
            <a:noFill/>
          </a:ln>
        </p:spPr>
      </p:pic>
      <p:sp>
        <p:nvSpPr>
          <p:cNvPr id="778" name="Google Shape;778;g2523351e7b7_22_39"/>
          <p:cNvSpPr txBox="1"/>
          <p:nvPr/>
        </p:nvSpPr>
        <p:spPr>
          <a:xfrm>
            <a:off x="48917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a:t>
            </a:r>
            <a:r>
              <a:rPr b="1" i="0" lang="lv-LV" sz="2800" u="none" cap="none" strike="noStrike">
                <a:solidFill>
                  <a:schemeClr val="lt1"/>
                </a:solidFill>
                <a:latin typeface="Calibri"/>
                <a:ea typeface="Calibri"/>
                <a:cs typeface="Calibri"/>
                <a:sym typeface="Calibri"/>
              </a:rPr>
              <a:t>Dopady násilí na pracovišti</a:t>
            </a:r>
            <a:endParaRPr b="1" i="0" sz="12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2" name="Shape 782"/>
        <p:cNvGrpSpPr/>
        <p:nvPr/>
      </p:nvGrpSpPr>
      <p:grpSpPr>
        <a:xfrm>
          <a:off x="0" y="0"/>
          <a:ext cx="0" cy="0"/>
          <a:chOff x="0" y="0"/>
          <a:chExt cx="0" cy="0"/>
        </a:xfrm>
      </p:grpSpPr>
      <p:pic>
        <p:nvPicPr>
          <p:cNvPr id="783" name="Google Shape;783;g2523351e7b7_22_50"/>
          <p:cNvPicPr preferRelativeResize="0"/>
          <p:nvPr/>
        </p:nvPicPr>
        <p:blipFill rotWithShape="1">
          <a:blip r:embed="rId3">
            <a:alphaModFix/>
          </a:blip>
          <a:srcRect b="0" l="0" r="0" t="0"/>
          <a:stretch/>
        </p:blipFill>
        <p:spPr>
          <a:xfrm>
            <a:off x="0" y="0"/>
            <a:ext cx="9144001" cy="1395851"/>
          </a:xfrm>
          <a:prstGeom prst="rect">
            <a:avLst/>
          </a:prstGeom>
          <a:noFill/>
          <a:ln>
            <a:noFill/>
          </a:ln>
        </p:spPr>
      </p:pic>
      <p:sp>
        <p:nvSpPr>
          <p:cNvPr id="784" name="Google Shape;784;g2523351e7b7_22_50"/>
          <p:cNvSpPr txBox="1"/>
          <p:nvPr/>
        </p:nvSpPr>
        <p:spPr>
          <a:xfrm>
            <a:off x="717800" y="2026425"/>
            <a:ext cx="4437900" cy="3532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Vyzvěte je, aby se volně přesouvali po místnosti a stáli v určité vzdálenosti od sebe, abyste naznačili závažnost dopadu.</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rPr b="1" i="0" lang="lv-LV" sz="1500" u="none" cap="none" strike="noStrike">
                <a:solidFill>
                  <a:schemeClr val="dk1"/>
                </a:solidFill>
                <a:latin typeface="Raleway"/>
                <a:ea typeface="Raleway"/>
                <a:cs typeface="Raleway"/>
                <a:sym typeface="Raleway"/>
              </a:rPr>
              <a:t>Vyzvěte je</a:t>
            </a:r>
            <a:r>
              <a:rPr b="0" i="0" lang="lv-LV" sz="1500" u="none" cap="none" strike="noStrike">
                <a:solidFill>
                  <a:schemeClr val="dk1"/>
                </a:solidFill>
                <a:latin typeface="Raleway"/>
                <a:ea typeface="Raleway"/>
                <a:cs typeface="Raleway"/>
                <a:sym typeface="Raleway"/>
              </a:rPr>
              <a:t>, aby se zamysleli nad způsoby, jakými může násilí na pracovišti různými způsoby ovlivnit různé osoby, a aby zvážili, jak by se mohli vzájemně podporovat při zvládání těchto dopadů.</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pic>
        <p:nvPicPr>
          <p:cNvPr id="785" name="Google Shape;785;g2523351e7b7_22_50"/>
          <p:cNvPicPr preferRelativeResize="0"/>
          <p:nvPr/>
        </p:nvPicPr>
        <p:blipFill rotWithShape="1">
          <a:blip r:embed="rId4">
            <a:alphaModFix/>
          </a:blip>
          <a:srcRect b="0" l="0" r="42185" t="0"/>
          <a:stretch/>
        </p:blipFill>
        <p:spPr>
          <a:xfrm>
            <a:off x="7364500" y="900050"/>
            <a:ext cx="1779500" cy="1273500"/>
          </a:xfrm>
          <a:prstGeom prst="rect">
            <a:avLst/>
          </a:prstGeom>
          <a:noFill/>
          <a:ln>
            <a:noFill/>
          </a:ln>
        </p:spPr>
      </p:pic>
      <p:sp>
        <p:nvSpPr>
          <p:cNvPr id="786" name="Google Shape;786;g2523351e7b7_22_50"/>
          <p:cNvSpPr txBox="1"/>
          <p:nvPr/>
        </p:nvSpPr>
        <p:spPr>
          <a:xfrm>
            <a:off x="717800" y="15277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pic>
        <p:nvPicPr>
          <p:cNvPr id="787" name="Google Shape;787;g2523351e7b7_22_50"/>
          <p:cNvPicPr preferRelativeResize="0"/>
          <p:nvPr/>
        </p:nvPicPr>
        <p:blipFill rotWithShape="1">
          <a:blip r:embed="rId5">
            <a:alphaModFix/>
          </a:blip>
          <a:srcRect b="0" l="0" r="0" t="0"/>
          <a:stretch/>
        </p:blipFill>
        <p:spPr>
          <a:xfrm>
            <a:off x="5389364" y="2525900"/>
            <a:ext cx="768942" cy="1943226"/>
          </a:xfrm>
          <a:prstGeom prst="rect">
            <a:avLst/>
          </a:prstGeom>
          <a:noFill/>
          <a:ln>
            <a:noFill/>
          </a:ln>
        </p:spPr>
      </p:pic>
      <p:pic>
        <p:nvPicPr>
          <p:cNvPr id="788" name="Google Shape;788;g2523351e7b7_22_50"/>
          <p:cNvPicPr preferRelativeResize="0"/>
          <p:nvPr/>
        </p:nvPicPr>
        <p:blipFill rotWithShape="1">
          <a:blip r:embed="rId5">
            <a:alphaModFix/>
          </a:blip>
          <a:srcRect b="0" l="0" r="0" t="0"/>
          <a:stretch/>
        </p:blipFill>
        <p:spPr>
          <a:xfrm>
            <a:off x="6526500" y="1787350"/>
            <a:ext cx="604325" cy="1527242"/>
          </a:xfrm>
          <a:prstGeom prst="rect">
            <a:avLst/>
          </a:prstGeom>
          <a:noFill/>
          <a:ln>
            <a:noFill/>
          </a:ln>
        </p:spPr>
      </p:pic>
      <p:pic>
        <p:nvPicPr>
          <p:cNvPr id="789" name="Google Shape;789;g2523351e7b7_22_50"/>
          <p:cNvPicPr preferRelativeResize="0"/>
          <p:nvPr/>
        </p:nvPicPr>
        <p:blipFill rotWithShape="1">
          <a:blip r:embed="rId5">
            <a:alphaModFix/>
          </a:blip>
          <a:srcRect b="0" l="0" r="0" t="0"/>
          <a:stretch/>
        </p:blipFill>
        <p:spPr>
          <a:xfrm>
            <a:off x="7715744" y="2464950"/>
            <a:ext cx="903580" cy="2283525"/>
          </a:xfrm>
          <a:prstGeom prst="rect">
            <a:avLst/>
          </a:prstGeom>
          <a:noFill/>
          <a:ln>
            <a:noFill/>
          </a:ln>
        </p:spPr>
      </p:pic>
      <p:grpSp>
        <p:nvGrpSpPr>
          <p:cNvPr id="790" name="Google Shape;790;g2523351e7b7_22_50"/>
          <p:cNvGrpSpPr/>
          <p:nvPr/>
        </p:nvGrpSpPr>
        <p:grpSpPr>
          <a:xfrm>
            <a:off x="427495" y="2168143"/>
            <a:ext cx="290237" cy="321991"/>
            <a:chOff x="534570" y="3018006"/>
            <a:chExt cx="290237" cy="321991"/>
          </a:xfrm>
        </p:grpSpPr>
        <p:sp>
          <p:nvSpPr>
            <p:cNvPr id="791" name="Google Shape;791;g2523351e7b7_22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g2523351e7b7_22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3" name="Google Shape;793;g2523351e7b7_22_50"/>
          <p:cNvGrpSpPr/>
          <p:nvPr/>
        </p:nvGrpSpPr>
        <p:grpSpPr>
          <a:xfrm>
            <a:off x="427495" y="3186043"/>
            <a:ext cx="290237" cy="321991"/>
            <a:chOff x="534570" y="3018006"/>
            <a:chExt cx="290237" cy="321991"/>
          </a:xfrm>
        </p:grpSpPr>
        <p:sp>
          <p:nvSpPr>
            <p:cNvPr id="794" name="Google Shape;794;g2523351e7b7_22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g2523351e7b7_22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6" name="Google Shape;796;g2523351e7b7_22_50"/>
          <p:cNvSpPr txBox="1"/>
          <p:nvPr/>
        </p:nvSpPr>
        <p:spPr>
          <a:xfrm>
            <a:off x="48917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a:t>
            </a:r>
            <a:r>
              <a:rPr b="1" i="0" lang="lv-LV" sz="2800" u="none" cap="none" strike="noStrike">
                <a:solidFill>
                  <a:schemeClr val="lt1"/>
                </a:solidFill>
                <a:latin typeface="Calibri"/>
                <a:ea typeface="Calibri"/>
                <a:cs typeface="Calibri"/>
                <a:sym typeface="Calibri"/>
              </a:rPr>
              <a:t>Dopady násilí na pracovišti</a:t>
            </a:r>
            <a:endParaRPr b="1" i="0" sz="12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0" name="Shape 800"/>
        <p:cNvGrpSpPr/>
        <p:nvPr/>
      </p:nvGrpSpPr>
      <p:grpSpPr>
        <a:xfrm>
          <a:off x="0" y="0"/>
          <a:ext cx="0" cy="0"/>
          <a:chOff x="0" y="0"/>
          <a:chExt cx="0" cy="0"/>
        </a:xfrm>
      </p:grpSpPr>
      <p:pic>
        <p:nvPicPr>
          <p:cNvPr id="801" name="Google Shape;801;g2523351e7b7_22_67"/>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802" name="Google Shape;802;g2523351e7b7_22_67"/>
          <p:cNvSpPr txBox="1"/>
          <p:nvPr/>
        </p:nvSpPr>
        <p:spPr>
          <a:xfrm>
            <a:off x="717800" y="2012025"/>
            <a:ext cx="4121100" cy="272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V průběhu hry vybízejte hráče, aby se </a:t>
            </a:r>
            <a:r>
              <a:rPr b="1" i="0" lang="lv-LV" sz="1500" u="none" cap="none" strike="noStrike">
                <a:solidFill>
                  <a:schemeClr val="dk1"/>
                </a:solidFill>
                <a:latin typeface="Raleway"/>
                <a:ea typeface="Raleway"/>
                <a:cs typeface="Raleway"/>
                <a:sym typeface="Raleway"/>
              </a:rPr>
              <a:t>zamysleli nad dopadem situací na jejich zdraví </a:t>
            </a:r>
            <a:r>
              <a:rPr b="0" i="0" lang="lv-LV" sz="1500" u="none" cap="none" strike="noStrike">
                <a:solidFill>
                  <a:schemeClr val="dk1"/>
                </a:solidFill>
                <a:latin typeface="Raleway"/>
                <a:ea typeface="Raleway"/>
                <a:cs typeface="Raleway"/>
                <a:sym typeface="Raleway"/>
              </a:rPr>
              <a:t>a násilí na pracovišti na ně samotné a na ostatní. </a:t>
            </a:r>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Požádejte je, aby zvážili strategie pro řešení podobných případů a podporu těm, kteří jím byli zasaženi.</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803" name="Google Shape;803;g2523351e7b7_22_67"/>
          <p:cNvSpPr txBox="1"/>
          <p:nvPr/>
        </p:nvSpPr>
        <p:spPr>
          <a:xfrm>
            <a:off x="717800" y="1427025"/>
            <a:ext cx="3962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 a ukončení hry</a:t>
            </a:r>
            <a:endParaRPr b="1" i="0" sz="2600" u="none" cap="none" strike="noStrike">
              <a:solidFill>
                <a:srgbClr val="6689BA"/>
              </a:solidFill>
              <a:latin typeface="Arial"/>
              <a:ea typeface="Arial"/>
              <a:cs typeface="Arial"/>
              <a:sym typeface="Arial"/>
            </a:endParaRPr>
          </a:p>
        </p:txBody>
      </p:sp>
      <p:sp>
        <p:nvSpPr>
          <p:cNvPr id="804" name="Google Shape;804;g2523351e7b7_22_67"/>
          <p:cNvSpPr/>
          <p:nvPr/>
        </p:nvSpPr>
        <p:spPr>
          <a:xfrm>
            <a:off x="5979907" y="2632688"/>
            <a:ext cx="2146800" cy="1757700"/>
          </a:xfrm>
          <a:prstGeom prst="wedgeEllipseCallout">
            <a:avLst>
              <a:gd fmla="val -34446" name="adj1"/>
              <a:gd fmla="val 55960" name="adj2"/>
            </a:avLst>
          </a:prstGeom>
          <a:solidFill>
            <a:srgbClr val="6689BA">
              <a:alpha val="46666"/>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g2523351e7b7_22_67"/>
          <p:cNvSpPr/>
          <p:nvPr/>
        </p:nvSpPr>
        <p:spPr>
          <a:xfrm>
            <a:off x="5233920" y="1996937"/>
            <a:ext cx="1511100" cy="1340400"/>
          </a:xfrm>
          <a:prstGeom prst="wedgeEllipseCallout">
            <a:avLst>
              <a:gd fmla="val 37986" name="adj1"/>
              <a:gd fmla="val 54670" name="adj2"/>
            </a:avLst>
          </a:prstGeom>
          <a:solidFill>
            <a:srgbClr val="6689BA">
              <a:alpha val="2509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g2523351e7b7_22_67"/>
          <p:cNvSpPr/>
          <p:nvPr/>
        </p:nvSpPr>
        <p:spPr>
          <a:xfrm>
            <a:off x="5181300" y="2059479"/>
            <a:ext cx="1511100" cy="1340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g2523351e7b7_22_67"/>
          <p:cNvSpPr/>
          <p:nvPr/>
        </p:nvSpPr>
        <p:spPr>
          <a:xfrm rot="426342">
            <a:off x="5979858" y="2591429"/>
            <a:ext cx="2097812" cy="1758006"/>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8" name="Google Shape;808;g2523351e7b7_22_67"/>
          <p:cNvPicPr preferRelativeResize="0"/>
          <p:nvPr/>
        </p:nvPicPr>
        <p:blipFill rotWithShape="1">
          <a:blip r:embed="rId4">
            <a:alphaModFix/>
          </a:blip>
          <a:srcRect b="0" l="0" r="27557" t="0"/>
          <a:stretch/>
        </p:blipFill>
        <p:spPr>
          <a:xfrm>
            <a:off x="6605097" y="3064001"/>
            <a:ext cx="2538902" cy="1450049"/>
          </a:xfrm>
          <a:prstGeom prst="rect">
            <a:avLst/>
          </a:prstGeom>
          <a:noFill/>
          <a:ln>
            <a:noFill/>
          </a:ln>
        </p:spPr>
      </p:pic>
      <p:sp>
        <p:nvSpPr>
          <p:cNvPr id="809" name="Google Shape;809;g2523351e7b7_22_67"/>
          <p:cNvSpPr txBox="1"/>
          <p:nvPr/>
        </p:nvSpPr>
        <p:spPr>
          <a:xfrm>
            <a:off x="48917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a:t>
            </a:r>
            <a:r>
              <a:rPr b="1" i="0" lang="lv-LV" sz="2800" u="none" cap="none" strike="noStrike">
                <a:solidFill>
                  <a:schemeClr val="lt1"/>
                </a:solidFill>
                <a:latin typeface="Calibri"/>
                <a:ea typeface="Calibri"/>
                <a:cs typeface="Calibri"/>
                <a:sym typeface="Calibri"/>
              </a:rPr>
              <a:t>Dopady násilí na pracovišti</a:t>
            </a:r>
            <a:endParaRPr b="1" i="0" sz="12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5"/>
          <p:cNvSpPr txBox="1"/>
          <p:nvPr>
            <p:ph type="title"/>
          </p:nvPr>
        </p:nvSpPr>
        <p:spPr>
          <a:xfrm>
            <a:off x="311700" y="749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24" name="Google Shape;124;p55"/>
          <p:cNvPicPr preferRelativeResize="0"/>
          <p:nvPr/>
        </p:nvPicPr>
        <p:blipFill rotWithShape="1">
          <a:blip r:embed="rId3">
            <a:alphaModFix/>
          </a:blip>
          <a:srcRect b="0" l="0" r="0" t="0"/>
          <a:stretch/>
        </p:blipFill>
        <p:spPr>
          <a:xfrm>
            <a:off x="0" y="0"/>
            <a:ext cx="9144001" cy="1395851"/>
          </a:xfrm>
          <a:prstGeom prst="rect">
            <a:avLst/>
          </a:prstGeom>
          <a:noFill/>
          <a:ln>
            <a:noFill/>
          </a:ln>
        </p:spPr>
      </p:pic>
      <p:sp>
        <p:nvSpPr>
          <p:cNvPr id="125" name="Google Shape;125;p55"/>
          <p:cNvSpPr txBox="1"/>
          <p:nvPr/>
        </p:nvSpPr>
        <p:spPr>
          <a:xfrm>
            <a:off x="1059600" y="749825"/>
            <a:ext cx="79221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lv-LV" sz="2900" u="none" cap="none" strike="noStrike">
                <a:solidFill>
                  <a:srgbClr val="FFFFFF"/>
                </a:solidFill>
                <a:latin typeface="Raleway"/>
                <a:ea typeface="Raleway"/>
                <a:cs typeface="Raleway"/>
                <a:sym typeface="Raleway"/>
              </a:rPr>
              <a:t>Vaše role školitele</a:t>
            </a:r>
            <a:endParaRPr b="1" i="0" sz="2900" u="none" cap="none" strike="noStrike">
              <a:solidFill>
                <a:srgbClr val="FFFFFF"/>
              </a:solidFill>
              <a:latin typeface="Raleway"/>
              <a:ea typeface="Raleway"/>
              <a:cs typeface="Raleway"/>
              <a:sym typeface="Raleway"/>
            </a:endParaRPr>
          </a:p>
        </p:txBody>
      </p:sp>
      <p:sp>
        <p:nvSpPr>
          <p:cNvPr id="126" name="Google Shape;126;p55"/>
          <p:cNvSpPr txBox="1"/>
          <p:nvPr/>
        </p:nvSpPr>
        <p:spPr>
          <a:xfrm>
            <a:off x="921300" y="1556950"/>
            <a:ext cx="70374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Hraním této hry v digitálním formě se hra zpřístupňuje širšímu publiku a přidává dodatečnou úroveň pohodlí a flexibility, což umožňuje účastníkům zapojit se do učení bez ohledu na jejich umístění.</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Věříme, že použitím této hry jakožto nástroje pro učení a vyhodnocování </a:t>
            </a:r>
            <a:r>
              <a:rPr b="1" i="0" lang="lv-LV" sz="1500" u="none" cap="none" strike="noStrike">
                <a:solidFill>
                  <a:srgbClr val="000000"/>
                </a:solidFill>
                <a:latin typeface="Raleway"/>
                <a:ea typeface="Raleway"/>
                <a:cs typeface="Raleway"/>
                <a:sym typeface="Raleway"/>
              </a:rPr>
              <a:t>podnítíte změnu kultury v HORECA odvětví a podpoříte tak inkluzivnější, bezpečnější a ohleduplnější pracovní prostředí.</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rgbClr val="000000"/>
                </a:solidFill>
                <a:latin typeface="Raleway"/>
                <a:ea typeface="Raleway"/>
                <a:cs typeface="Raleway"/>
                <a:sym typeface="Raleway"/>
              </a:rPr>
              <a:t>Pamatujte: </a:t>
            </a:r>
            <a:r>
              <a:rPr b="1" i="0" lang="lv-LV" sz="1500" u="none" cap="none" strike="noStrike">
                <a:solidFill>
                  <a:srgbClr val="6689BA"/>
                </a:solidFill>
                <a:latin typeface="Raleway"/>
                <a:ea typeface="Raleway"/>
                <a:cs typeface="Raleway"/>
                <a:sym typeface="Raleway"/>
              </a:rPr>
              <a:t>Vaše role je na této transformační cestě klíčová, </a:t>
            </a:r>
            <a:endParaRPr/>
          </a:p>
          <a:p>
            <a:pPr indent="0" lvl="0" marL="133350" marR="0" rtl="0" algn="l">
              <a:lnSpc>
                <a:spcPct val="115000"/>
              </a:lnSpc>
              <a:spcBef>
                <a:spcPts val="0"/>
              </a:spcBef>
              <a:spcAft>
                <a:spcPts val="0"/>
              </a:spcAft>
              <a:buClr>
                <a:schemeClr val="dk1"/>
              </a:buClr>
              <a:buSzPts val="1100"/>
              <a:buFont typeface="Arial"/>
              <a:buNone/>
            </a:pPr>
            <a:r>
              <a:rPr b="1" i="0" lang="lv-LV" sz="1500" u="none" cap="none" strike="noStrike">
                <a:solidFill>
                  <a:srgbClr val="6689BA"/>
                </a:solidFill>
                <a:latin typeface="Raleway"/>
                <a:ea typeface="Raleway"/>
                <a:cs typeface="Raleway"/>
                <a:sym typeface="Raleway"/>
              </a:rPr>
              <a:t>a my se těšíme na pozitivní dopad, který pod vaším odborným vedením vytvoří.</a:t>
            </a:r>
            <a:endParaRPr b="0" i="0" sz="1500" u="none" cap="none" strike="noStrike">
              <a:solidFill>
                <a:srgbClr val="000000"/>
              </a:solidFill>
              <a:latin typeface="Raleway"/>
              <a:ea typeface="Raleway"/>
              <a:cs typeface="Raleway"/>
              <a:sym typeface="Raleway"/>
            </a:endParaRPr>
          </a:p>
        </p:txBody>
      </p:sp>
      <p:pic>
        <p:nvPicPr>
          <p:cNvPr id="127" name="Google Shape;127;p55"/>
          <p:cNvPicPr preferRelativeResize="0"/>
          <p:nvPr/>
        </p:nvPicPr>
        <p:blipFill rotWithShape="1">
          <a:blip r:embed="rId4">
            <a:alphaModFix/>
          </a:blip>
          <a:srcRect b="0" l="0" r="11598" t="0"/>
          <a:stretch/>
        </p:blipFill>
        <p:spPr>
          <a:xfrm>
            <a:off x="5947625" y="50050"/>
            <a:ext cx="3196376" cy="1496100"/>
          </a:xfrm>
          <a:prstGeom prst="rect">
            <a:avLst/>
          </a:prstGeom>
          <a:noFill/>
          <a:ln>
            <a:noFill/>
          </a:ln>
        </p:spPr>
      </p:pic>
      <p:grpSp>
        <p:nvGrpSpPr>
          <p:cNvPr id="128" name="Google Shape;128;p55"/>
          <p:cNvGrpSpPr/>
          <p:nvPr/>
        </p:nvGrpSpPr>
        <p:grpSpPr>
          <a:xfrm>
            <a:off x="693095" y="3776193"/>
            <a:ext cx="290237" cy="321991"/>
            <a:chOff x="534570" y="3018006"/>
            <a:chExt cx="290237" cy="321991"/>
          </a:xfrm>
        </p:grpSpPr>
        <p:sp>
          <p:nvSpPr>
            <p:cNvPr id="129" name="Google Shape;129;p5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5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3" name="Shape 813"/>
        <p:cNvGrpSpPr/>
        <p:nvPr/>
      </p:nvGrpSpPr>
      <p:grpSpPr>
        <a:xfrm>
          <a:off x="0" y="0"/>
          <a:ext cx="0" cy="0"/>
          <a:chOff x="0" y="0"/>
          <a:chExt cx="0" cy="0"/>
        </a:xfrm>
      </p:grpSpPr>
      <p:pic>
        <p:nvPicPr>
          <p:cNvPr id="814" name="Google Shape;814;g2523351e7b7_22_79"/>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815" name="Google Shape;815;g2523351e7b7_22_79"/>
          <p:cNvSpPr txBox="1"/>
          <p:nvPr/>
        </p:nvSpPr>
        <p:spPr>
          <a:xfrm>
            <a:off x="717800" y="1966350"/>
            <a:ext cx="4486500" cy="2573751"/>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Začleněním metody měření vztahů s kartami problémových situací můžete hráčům </a:t>
            </a:r>
            <a:r>
              <a:rPr b="1" i="0" lang="lv-LV" sz="1500" u="none" cap="none" strike="noStrike">
                <a:solidFill>
                  <a:schemeClr val="dk1"/>
                </a:solidFill>
                <a:latin typeface="Raleway"/>
                <a:ea typeface="Raleway"/>
                <a:cs typeface="Raleway"/>
                <a:sym typeface="Raleway"/>
              </a:rPr>
              <a:t>pomoci pochopit osobní dopady</a:t>
            </a:r>
            <a:r>
              <a:rPr b="0" i="0" lang="lv-LV" sz="1500" u="none" cap="none" strike="noStrike">
                <a:solidFill>
                  <a:schemeClr val="dk1"/>
                </a:solidFill>
                <a:latin typeface="Raleway"/>
                <a:ea typeface="Raleway"/>
                <a:cs typeface="Raleway"/>
                <a:sym typeface="Raleway"/>
              </a:rPr>
              <a:t> násilí na pracovišti a vcítit se do kolegů, kteří mohou být zasaženi různými způsoby.</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Kromě toho je můžete vyzvat, aby se zamysleli nad </a:t>
            </a:r>
            <a:r>
              <a:rPr b="1" i="0" lang="lv-LV" sz="1500" u="none" cap="none" strike="noStrike">
                <a:solidFill>
                  <a:schemeClr val="dk1"/>
                </a:solidFill>
                <a:latin typeface="Raleway"/>
                <a:ea typeface="Raleway"/>
                <a:cs typeface="Raleway"/>
                <a:sym typeface="Raleway"/>
              </a:rPr>
              <a:t>strategiemi řešení násilí na pracovišti a nad vzájemnou podporou v rámci týmu.</a:t>
            </a:r>
            <a:endParaRPr b="1" i="0" sz="1500" u="none" cap="none" strike="noStrike">
              <a:solidFill>
                <a:schemeClr val="dk1"/>
              </a:solidFill>
              <a:latin typeface="Raleway"/>
              <a:ea typeface="Raleway"/>
              <a:cs typeface="Raleway"/>
              <a:sym typeface="Raleway"/>
            </a:endParaRPr>
          </a:p>
        </p:txBody>
      </p:sp>
      <p:sp>
        <p:nvSpPr>
          <p:cNvPr id="816" name="Google Shape;816;g2523351e7b7_22_79"/>
          <p:cNvSpPr txBox="1"/>
          <p:nvPr/>
        </p:nvSpPr>
        <p:spPr>
          <a:xfrm>
            <a:off x="717800" y="1381350"/>
            <a:ext cx="3962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600"/>
              <a:buFont typeface="Arial"/>
              <a:buNone/>
            </a:pPr>
            <a:r>
              <a:rPr b="1" i="0" lang="lv-LV" sz="2600" u="none" cap="none" strike="noStrike">
                <a:solidFill>
                  <a:srgbClr val="6689BA"/>
                </a:solidFill>
                <a:latin typeface="Raleway"/>
                <a:ea typeface="Raleway"/>
                <a:cs typeface="Raleway"/>
                <a:sym typeface="Raleway"/>
              </a:rPr>
              <a:t>Hraní a ukončení hry</a:t>
            </a:r>
            <a:endParaRPr b="1" i="0" sz="2600" u="none" cap="none" strike="noStrike">
              <a:solidFill>
                <a:srgbClr val="6689BA"/>
              </a:solidFill>
              <a:latin typeface="Arial"/>
              <a:ea typeface="Arial"/>
              <a:cs typeface="Arial"/>
              <a:sym typeface="Arial"/>
            </a:endParaRPr>
          </a:p>
        </p:txBody>
      </p:sp>
      <p:sp>
        <p:nvSpPr>
          <p:cNvPr id="817" name="Google Shape;817;g2523351e7b7_22_79"/>
          <p:cNvSpPr/>
          <p:nvPr/>
        </p:nvSpPr>
        <p:spPr>
          <a:xfrm>
            <a:off x="6242843" y="2789022"/>
            <a:ext cx="1968300" cy="1611600"/>
          </a:xfrm>
          <a:prstGeom prst="wedgeEllipseCallout">
            <a:avLst>
              <a:gd fmla="val -34446" name="adj1"/>
              <a:gd fmla="val 55960" name="adj2"/>
            </a:avLst>
          </a:prstGeom>
          <a:solidFill>
            <a:srgbClr val="1EAEAE">
              <a:alpha val="48627"/>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g2523351e7b7_22_79"/>
          <p:cNvSpPr/>
          <p:nvPr/>
        </p:nvSpPr>
        <p:spPr>
          <a:xfrm>
            <a:off x="5865923" y="1928525"/>
            <a:ext cx="1385400" cy="1229100"/>
          </a:xfrm>
          <a:prstGeom prst="wedgeEllipseCallout">
            <a:avLst>
              <a:gd fmla="val 37986" name="adj1"/>
              <a:gd fmla="val 54670" name="adj2"/>
            </a:avLst>
          </a:prstGeom>
          <a:solidFill>
            <a:srgbClr val="1EAEAE">
              <a:alpha val="16862"/>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g2523351e7b7_22_79"/>
          <p:cNvSpPr/>
          <p:nvPr/>
        </p:nvSpPr>
        <p:spPr>
          <a:xfrm>
            <a:off x="5817675" y="1985870"/>
            <a:ext cx="1385400" cy="12291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g2523351e7b7_22_79"/>
          <p:cNvSpPr/>
          <p:nvPr/>
        </p:nvSpPr>
        <p:spPr>
          <a:xfrm rot="426304">
            <a:off x="6242763" y="2751168"/>
            <a:ext cx="1923370" cy="1611695"/>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21" name="Google Shape;821;g2523351e7b7_22_79"/>
          <p:cNvPicPr preferRelativeResize="0"/>
          <p:nvPr/>
        </p:nvPicPr>
        <p:blipFill rotWithShape="1">
          <a:blip r:embed="rId4">
            <a:alphaModFix/>
          </a:blip>
          <a:srcRect b="0" l="0" r="32853" t="0"/>
          <a:stretch/>
        </p:blipFill>
        <p:spPr>
          <a:xfrm>
            <a:off x="6896000" y="3090450"/>
            <a:ext cx="2247999" cy="1385175"/>
          </a:xfrm>
          <a:prstGeom prst="rect">
            <a:avLst/>
          </a:prstGeom>
          <a:noFill/>
          <a:ln>
            <a:noFill/>
          </a:ln>
        </p:spPr>
      </p:pic>
      <p:grpSp>
        <p:nvGrpSpPr>
          <p:cNvPr id="822" name="Google Shape;822;g2523351e7b7_22_79"/>
          <p:cNvGrpSpPr/>
          <p:nvPr/>
        </p:nvGrpSpPr>
        <p:grpSpPr>
          <a:xfrm>
            <a:off x="427495" y="3917268"/>
            <a:ext cx="290237" cy="321991"/>
            <a:chOff x="534570" y="3018006"/>
            <a:chExt cx="290237" cy="321991"/>
          </a:xfrm>
        </p:grpSpPr>
        <p:sp>
          <p:nvSpPr>
            <p:cNvPr id="823" name="Google Shape;823;g2523351e7b7_22_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g2523351e7b7_22_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5" name="Google Shape;825;g2523351e7b7_22_79"/>
          <p:cNvSpPr txBox="1"/>
          <p:nvPr/>
        </p:nvSpPr>
        <p:spPr>
          <a:xfrm>
            <a:off x="48917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a:t>
            </a:r>
            <a:r>
              <a:rPr b="1" i="0" lang="lv-LV" sz="2800" u="none" cap="none" strike="noStrike">
                <a:solidFill>
                  <a:schemeClr val="lt1"/>
                </a:solidFill>
                <a:latin typeface="Calibri"/>
                <a:ea typeface="Calibri"/>
                <a:cs typeface="Calibri"/>
                <a:sym typeface="Calibri"/>
              </a:rPr>
              <a:t>Dopady násilí na pracovišti</a:t>
            </a:r>
            <a:endParaRPr b="1" i="0" sz="12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9" name="Shape 829"/>
        <p:cNvGrpSpPr/>
        <p:nvPr/>
      </p:nvGrpSpPr>
      <p:grpSpPr>
        <a:xfrm>
          <a:off x="0" y="0"/>
          <a:ext cx="0" cy="0"/>
          <a:chOff x="0" y="0"/>
          <a:chExt cx="0" cy="0"/>
        </a:xfrm>
      </p:grpSpPr>
      <p:pic>
        <p:nvPicPr>
          <p:cNvPr id="830" name="Google Shape;830;g2523351e7b7_22_94"/>
          <p:cNvPicPr preferRelativeResize="0"/>
          <p:nvPr/>
        </p:nvPicPr>
        <p:blipFill rotWithShape="1">
          <a:blip r:embed="rId3">
            <a:alphaModFix/>
          </a:blip>
          <a:srcRect b="0" l="0" r="0" t="0"/>
          <a:stretch/>
        </p:blipFill>
        <p:spPr>
          <a:xfrm>
            <a:off x="0" y="-3850"/>
            <a:ext cx="9144001" cy="1094900"/>
          </a:xfrm>
          <a:prstGeom prst="rect">
            <a:avLst/>
          </a:prstGeom>
          <a:noFill/>
          <a:ln>
            <a:noFill/>
          </a:ln>
        </p:spPr>
      </p:pic>
      <p:pic>
        <p:nvPicPr>
          <p:cNvPr id="831" name="Google Shape;831;g2523351e7b7_22_94"/>
          <p:cNvPicPr preferRelativeResize="0"/>
          <p:nvPr/>
        </p:nvPicPr>
        <p:blipFill rotWithShape="1">
          <a:blip r:embed="rId4">
            <a:alphaModFix/>
          </a:blip>
          <a:srcRect b="0" l="16443" r="0" t="34105"/>
          <a:stretch/>
        </p:blipFill>
        <p:spPr>
          <a:xfrm>
            <a:off x="7208400" y="-3850"/>
            <a:ext cx="1935600" cy="631575"/>
          </a:xfrm>
          <a:prstGeom prst="rect">
            <a:avLst/>
          </a:prstGeom>
          <a:noFill/>
          <a:ln>
            <a:noFill/>
          </a:ln>
        </p:spPr>
      </p:pic>
      <p:sp>
        <p:nvSpPr>
          <p:cNvPr id="832" name="Google Shape;832;g2523351e7b7_22_94"/>
          <p:cNvSpPr txBox="1"/>
          <p:nvPr/>
        </p:nvSpPr>
        <p:spPr>
          <a:xfrm>
            <a:off x="670350" y="1150975"/>
            <a:ext cx="38028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Otázky po hře</a:t>
            </a:r>
            <a:endParaRPr b="1" i="0" sz="2300" u="none" cap="none" strike="noStrike">
              <a:solidFill>
                <a:srgbClr val="6689BA"/>
              </a:solidFill>
              <a:latin typeface="Arial"/>
              <a:ea typeface="Arial"/>
              <a:cs typeface="Arial"/>
              <a:sym typeface="Arial"/>
            </a:endParaRPr>
          </a:p>
        </p:txBody>
      </p:sp>
      <p:grpSp>
        <p:nvGrpSpPr>
          <p:cNvPr id="833" name="Google Shape;833;g2523351e7b7_22_94"/>
          <p:cNvGrpSpPr/>
          <p:nvPr/>
        </p:nvGrpSpPr>
        <p:grpSpPr>
          <a:xfrm>
            <a:off x="231575" y="1301100"/>
            <a:ext cx="8690500" cy="3716372"/>
            <a:chOff x="231575" y="1377300"/>
            <a:chExt cx="8690500" cy="3716372"/>
          </a:xfrm>
        </p:grpSpPr>
        <p:sp>
          <p:nvSpPr>
            <p:cNvPr id="834" name="Google Shape;834;g2523351e7b7_22_94"/>
            <p:cNvSpPr txBox="1"/>
            <p:nvPr/>
          </p:nvSpPr>
          <p:spPr>
            <a:xfrm>
              <a:off x="231575" y="1828250"/>
              <a:ext cx="4241700" cy="3139291"/>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Co považujete za nejcennější ve hře?</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Byly ve hře nějaké momenty, které s vámi obzvlášť rezonovaly nebo změnily váš pohled na násilí na pracovišti?</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Identifikovali jste nějaké konkrétní kroky nebo opatření, která můžete přijmout, abyste pomohli předcházet násilí na pracovišti nebo je řešit?</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Povzbudilo vás hraní hry k tomu, abyste se více vyjadřovali k násilí na pracovišti, ať už jako svědci,nebo jako osoby, které se o něm dozvěděly?</a:t>
              </a:r>
              <a:endParaRPr b="0" i="0" sz="1500" u="none" cap="none" strike="noStrike">
                <a:solidFill>
                  <a:schemeClr val="dk1"/>
                </a:solidFill>
                <a:latin typeface="Raleway"/>
                <a:ea typeface="Raleway"/>
                <a:cs typeface="Raleway"/>
                <a:sym typeface="Raleway"/>
              </a:endParaRPr>
            </a:p>
          </p:txBody>
        </p:sp>
        <p:sp>
          <p:nvSpPr>
            <p:cNvPr id="835" name="Google Shape;835;g2523351e7b7_22_94"/>
            <p:cNvSpPr txBox="1"/>
            <p:nvPr/>
          </p:nvSpPr>
          <p:spPr>
            <a:xfrm>
              <a:off x="4741275" y="1377300"/>
              <a:ext cx="4180800" cy="3716372"/>
            </a:xfrm>
            <a:prstGeom prst="rect">
              <a:avLst/>
            </a:prstGeom>
            <a:noFill/>
            <a:ln>
              <a:noFill/>
            </a:ln>
          </p:spPr>
          <p:txBody>
            <a:bodyPr anchorCtr="0" anchor="t" bIns="91425" lIns="91425" spcFirstLastPara="1" rIns="91425" wrap="square" tIns="91425">
              <a:spAutoFit/>
            </a:bodyPr>
            <a:lstStyle/>
            <a:p>
              <a:pPr indent="-342900" lvl="0" marL="476250" marR="0" rtl="0" algn="l">
                <a:lnSpc>
                  <a:spcPct val="90000"/>
                </a:lnSpc>
                <a:spcBef>
                  <a:spcPts val="0"/>
                </a:spcBef>
                <a:spcAft>
                  <a:spcPts val="0"/>
                </a:spcAft>
                <a:buClr>
                  <a:srgbClr val="6689BA"/>
                </a:buClr>
                <a:buSzPts val="1500"/>
                <a:buFont typeface="Arial"/>
                <a:buAutoNum type="arabicPeriod" startAt="5"/>
              </a:pPr>
              <a:r>
                <a:rPr b="0" i="0" lang="lv-LV" sz="1500" u="none" cap="none" strike="noStrike">
                  <a:solidFill>
                    <a:schemeClr val="dk1"/>
                  </a:solidFill>
                  <a:latin typeface="Raleway"/>
                  <a:ea typeface="Raleway"/>
                  <a:cs typeface="Raleway"/>
                  <a:sym typeface="Raleway"/>
                </a:rPr>
                <a:t>Identifikovali jste nějaké konkrétní prostředky nebo podpůrné systémy které můžete využít, pokud jste vystaveni násilí na pracovišti?</a:t>
              </a:r>
              <a:endParaRPr b="0" i="0" sz="1500" u="none" cap="none" strike="noStrike">
                <a:solidFill>
                  <a:schemeClr val="dk1"/>
                </a:solidFill>
                <a:latin typeface="Raleway"/>
                <a:ea typeface="Raleway"/>
                <a:cs typeface="Raleway"/>
                <a:sym typeface="Raleway"/>
              </a:endParaRPr>
            </a:p>
            <a:p>
              <a:pPr indent="-247650" lvl="0" marL="476250" marR="0" rtl="0" algn="l">
                <a:lnSpc>
                  <a:spcPct val="90000"/>
                </a:lnSpc>
                <a:spcBef>
                  <a:spcPts val="0"/>
                </a:spcBef>
                <a:spcAft>
                  <a:spcPts val="0"/>
                </a:spcAft>
                <a:buClr>
                  <a:srgbClr val="6689BA"/>
                </a:buClr>
                <a:buSzPts val="1500"/>
                <a:buFont typeface="Arial"/>
                <a:buNone/>
              </a:pPr>
              <a:r>
                <a:t/>
              </a:r>
              <a:endParaRPr b="0" i="0" sz="1500" u="none" cap="none" strike="noStrike">
                <a:solidFill>
                  <a:schemeClr val="dk1"/>
                </a:solidFill>
                <a:latin typeface="Raleway"/>
                <a:ea typeface="Raleway"/>
                <a:cs typeface="Raleway"/>
                <a:sym typeface="Raleway"/>
              </a:endParaRPr>
            </a:p>
            <a:p>
              <a:pPr indent="-342900" lvl="0" marL="476250" marR="0" rtl="0" algn="l">
                <a:lnSpc>
                  <a:spcPct val="90000"/>
                </a:lnSpc>
                <a:spcBef>
                  <a:spcPts val="0"/>
                </a:spcBef>
                <a:spcAft>
                  <a:spcPts val="0"/>
                </a:spcAft>
                <a:buClr>
                  <a:srgbClr val="6689BA"/>
                </a:buClr>
                <a:buSzPts val="1500"/>
                <a:buFont typeface="Arial"/>
                <a:buAutoNum type="arabicPeriod" startAt="5"/>
              </a:pPr>
              <a:r>
                <a:rPr b="0" i="0" lang="lv-LV" sz="1500" u="none" cap="none" strike="noStrike">
                  <a:solidFill>
                    <a:schemeClr val="dk1"/>
                  </a:solidFill>
                  <a:latin typeface="Raleway"/>
                  <a:ea typeface="Raleway"/>
                  <a:cs typeface="Raleway"/>
                  <a:sym typeface="Raleway"/>
                </a:rPr>
                <a:t>Jakým způsobem by podle vás mohla být hra vylepšena, aby lépe usnadnila vhled, závěry a změnu v této problematice?</a:t>
              </a:r>
              <a:endParaRPr b="0" i="0" sz="1500" u="none" cap="none" strike="noStrike">
                <a:solidFill>
                  <a:schemeClr val="dk1"/>
                </a:solidFill>
                <a:latin typeface="Raleway"/>
                <a:ea typeface="Raleway"/>
                <a:cs typeface="Raleway"/>
                <a:sym typeface="Raleway"/>
              </a:endParaRPr>
            </a:p>
            <a:p>
              <a:pPr indent="-247650" lvl="0" marL="800100" marR="0" rtl="0" algn="l">
                <a:lnSpc>
                  <a:spcPct val="9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342900" lvl="0" marL="476250" marR="0" rtl="0" algn="l">
                <a:lnSpc>
                  <a:spcPct val="90000"/>
                </a:lnSpc>
                <a:spcBef>
                  <a:spcPts val="0"/>
                </a:spcBef>
                <a:spcAft>
                  <a:spcPts val="0"/>
                </a:spcAft>
                <a:buClr>
                  <a:srgbClr val="6689BA"/>
                </a:buClr>
                <a:buSzPts val="1500"/>
                <a:buFont typeface="Arial"/>
                <a:buAutoNum type="arabicPeriod" startAt="5"/>
              </a:pPr>
              <a:r>
                <a:rPr b="0" i="0" lang="lv-LV" sz="1500" u="none" cap="none" strike="noStrike">
                  <a:solidFill>
                    <a:schemeClr val="dk1"/>
                  </a:solidFill>
                  <a:latin typeface="Raleway"/>
                  <a:ea typeface="Raleway"/>
                  <a:cs typeface="Raleway"/>
                  <a:sym typeface="Raleway"/>
                </a:rPr>
                <a:t>Jaké konkrétní poznatky nebo postřehy jste získali při hraní hry?</a:t>
              </a:r>
              <a:endParaRPr b="0" i="0" sz="1500" u="none" cap="none" strike="noStrike">
                <a:solidFill>
                  <a:schemeClr val="dk1"/>
                </a:solidFill>
                <a:latin typeface="Raleway"/>
                <a:ea typeface="Raleway"/>
                <a:cs typeface="Raleway"/>
                <a:sym typeface="Raleway"/>
              </a:endParaRPr>
            </a:p>
            <a:p>
              <a:pPr indent="-247650" lvl="0" marL="800100" marR="0" rtl="0" algn="l">
                <a:lnSpc>
                  <a:spcPct val="9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342900" lvl="0" marL="476250" marR="0" rtl="0" algn="l">
                <a:lnSpc>
                  <a:spcPct val="90000"/>
                </a:lnSpc>
                <a:spcBef>
                  <a:spcPts val="0"/>
                </a:spcBef>
                <a:spcAft>
                  <a:spcPts val="0"/>
                </a:spcAft>
                <a:buClr>
                  <a:srgbClr val="6689BA"/>
                </a:buClr>
                <a:buSzPts val="1500"/>
                <a:buFont typeface="Arial"/>
                <a:buAutoNum type="arabicPeriod" startAt="5"/>
              </a:pPr>
              <a:r>
                <a:rPr b="0" i="0" lang="lv-LV" sz="1500" u="none" cap="none" strike="noStrike">
                  <a:solidFill>
                    <a:schemeClr val="dk1"/>
                  </a:solidFill>
                  <a:latin typeface="Raleway"/>
                  <a:ea typeface="Raleway"/>
                  <a:cs typeface="Raleway"/>
                  <a:sym typeface="Raleway"/>
                </a:rPr>
                <a:t>Identifikovali jste nějaké předsudky nebo domněnky, které jste dříve zastávali v souvislosti s násilím na pracovišti a jeho dopadech?</a:t>
              </a:r>
              <a:endParaRPr b="0" i="0" sz="1500" u="none" cap="none" strike="noStrike">
                <a:solidFill>
                  <a:schemeClr val="dk1"/>
                </a:solidFill>
                <a:latin typeface="Raleway"/>
                <a:ea typeface="Raleway"/>
                <a:cs typeface="Raleway"/>
                <a:sym typeface="Raleway"/>
              </a:endParaRPr>
            </a:p>
          </p:txBody>
        </p:sp>
      </p:grpSp>
      <p:sp>
        <p:nvSpPr>
          <p:cNvPr id="836" name="Google Shape;836;g2523351e7b7_22_94"/>
          <p:cNvSpPr txBox="1"/>
          <p:nvPr/>
        </p:nvSpPr>
        <p:spPr>
          <a:xfrm>
            <a:off x="48917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a:t>
            </a:r>
            <a:r>
              <a:rPr b="1" i="0" lang="lv-LV" sz="2800" u="none" cap="none" strike="noStrike">
                <a:solidFill>
                  <a:schemeClr val="lt1"/>
                </a:solidFill>
                <a:latin typeface="Calibri"/>
                <a:ea typeface="Calibri"/>
                <a:cs typeface="Calibri"/>
                <a:sym typeface="Calibri"/>
              </a:rPr>
              <a:t>Dopady násilí na pracovišti</a:t>
            </a: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pic>
        <p:nvPicPr>
          <p:cNvPr id="841" name="Google Shape;841;g2523351e7b7_2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842" name="Google Shape;842;g2523351e7b7_27_0"/>
          <p:cNvSpPr txBox="1"/>
          <p:nvPr/>
        </p:nvSpPr>
        <p:spPr>
          <a:xfrm>
            <a:off x="827250" y="1152600"/>
            <a:ext cx="7241400" cy="2958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3</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a:t>
            </a:r>
            <a:r>
              <a:rPr b="1" i="0" lang="lv-LV" sz="3900" u="none" cap="none" strike="noStrike">
                <a:solidFill>
                  <a:srgbClr val="FFFFFF"/>
                </a:solidFill>
                <a:latin typeface="Raleway"/>
                <a:ea typeface="Raleway"/>
                <a:cs typeface="Raleway"/>
                <a:sym typeface="Raleway"/>
              </a:rPr>
              <a:t> </a:t>
            </a:r>
            <a:endParaRPr b="1" i="0" sz="9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44546A"/>
              </a:buClr>
              <a:buSzPts val="4000"/>
              <a:buFont typeface="Calibri"/>
              <a:buNone/>
            </a:pPr>
            <a:r>
              <a:rPr b="1" i="0" lang="lv-LV" sz="3900" u="none" cap="none" strike="noStrike">
                <a:solidFill>
                  <a:schemeClr val="lt1"/>
                </a:solidFill>
                <a:latin typeface="Calibri"/>
                <a:ea typeface="Calibri"/>
                <a:cs typeface="Calibri"/>
                <a:sym typeface="Calibri"/>
              </a:rPr>
              <a:t>Unijní a národní nástroje pro boj proti násilí na pracovišti &amp; právní základ</a:t>
            </a:r>
            <a:endParaRPr b="1" i="0" sz="3800" u="none" cap="none" strike="noStrike">
              <a:solidFill>
                <a:schemeClr val="lt1"/>
              </a:solidFill>
              <a:latin typeface="Arial"/>
              <a:ea typeface="Arial"/>
              <a:cs typeface="Arial"/>
              <a:sym typeface="Arial"/>
            </a:endParaRPr>
          </a:p>
        </p:txBody>
      </p:sp>
      <p:pic>
        <p:nvPicPr>
          <p:cNvPr id="843" name="Google Shape;843;g2523351e7b7_2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844" name="Google Shape;844;g2523351e7b7_2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845" name="Google Shape;845;g2523351e7b7_2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846" name="Google Shape;846;g2523351e7b7_27_0"/>
          <p:cNvPicPr preferRelativeResize="0"/>
          <p:nvPr/>
        </p:nvPicPr>
        <p:blipFill rotWithShape="1">
          <a:blip r:embed="rId6">
            <a:alphaModFix/>
          </a:blip>
          <a:srcRect b="0" l="33092" r="0" t="19871"/>
          <a:stretch/>
        </p:blipFill>
        <p:spPr>
          <a:xfrm rot="-5400000">
            <a:off x="1346975" y="2369127"/>
            <a:ext cx="1427400" cy="4121350"/>
          </a:xfrm>
          <a:prstGeom prst="rect">
            <a:avLst/>
          </a:prstGeom>
          <a:noFill/>
          <a:ln>
            <a:noFill/>
          </a:ln>
        </p:spPr>
      </p:pic>
      <p:pic>
        <p:nvPicPr>
          <p:cNvPr id="847" name="Google Shape;847;g2523351e7b7_27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1" name="Shape 851"/>
        <p:cNvGrpSpPr/>
        <p:nvPr/>
      </p:nvGrpSpPr>
      <p:grpSpPr>
        <a:xfrm>
          <a:off x="0" y="0"/>
          <a:ext cx="0" cy="0"/>
          <a:chOff x="0" y="0"/>
          <a:chExt cx="0" cy="0"/>
        </a:xfrm>
      </p:grpSpPr>
      <p:pic>
        <p:nvPicPr>
          <p:cNvPr id="852" name="Google Shape;852;g2523351e7b7_27_11"/>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853" name="Google Shape;853;g2523351e7b7_27_11"/>
          <p:cNvSpPr txBox="1"/>
          <p:nvPr/>
        </p:nvSpPr>
        <p:spPr>
          <a:xfrm>
            <a:off x="398675" y="381000"/>
            <a:ext cx="8643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a:t>
            </a: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100" u="none" cap="none" strike="noStrike">
                <a:solidFill>
                  <a:schemeClr val="lt1"/>
                </a:solidFill>
                <a:latin typeface="Raleway"/>
                <a:ea typeface="Raleway"/>
                <a:cs typeface="Raleway"/>
                <a:sym typeface="Raleway"/>
              </a:rPr>
              <a:t> </a:t>
            </a:r>
            <a:r>
              <a:rPr b="1" i="0" lang="lv-LV" sz="2100" u="none" cap="none" strike="noStrike">
                <a:solidFill>
                  <a:schemeClr val="lt1"/>
                </a:solidFill>
                <a:latin typeface="Calibri"/>
                <a:ea typeface="Calibri"/>
                <a:cs typeface="Calibri"/>
                <a:sym typeface="Calibri"/>
              </a:rPr>
              <a:t>Unijní a národní nástroje pro boj proti násilí na pracovišti &amp; právní základ</a:t>
            </a:r>
            <a:endParaRPr b="1" i="0" sz="2100" u="none" cap="none" strike="noStrike">
              <a:solidFill>
                <a:schemeClr val="lt1"/>
              </a:solidFill>
              <a:latin typeface="Raleway"/>
              <a:ea typeface="Raleway"/>
              <a:cs typeface="Raleway"/>
              <a:sym typeface="Raleway"/>
            </a:endParaRPr>
          </a:p>
        </p:txBody>
      </p:sp>
      <p:sp>
        <p:nvSpPr>
          <p:cNvPr id="854" name="Google Shape;854;g2523351e7b7_27_11"/>
          <p:cNvSpPr txBox="1"/>
          <p:nvPr/>
        </p:nvSpPr>
        <p:spPr>
          <a:xfrm>
            <a:off x="730000" y="1837375"/>
            <a:ext cx="4767000" cy="2805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Připravte si sadu karet problémových situací týkajících se násilí na pracovišti. Každá karta by měla popisovat jiný scénář, </a:t>
            </a:r>
            <a:r>
              <a:rPr b="1" i="0" lang="lv-LV" sz="1500" u="none" cap="none" strike="noStrike">
                <a:solidFill>
                  <a:schemeClr val="dk1"/>
                </a:solidFill>
                <a:latin typeface="Raleway"/>
                <a:ea typeface="Raleway"/>
                <a:cs typeface="Raleway"/>
                <a:sym typeface="Raleway"/>
              </a:rPr>
              <a:t>který by mohl potenciálně nastat na pracovišti.</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Rozdělte hráče do malých skupinek po 3-4 lidech </a:t>
            </a:r>
            <a:r>
              <a:rPr b="0" i="0" lang="lv-LV" sz="1500" u="none" cap="none" strike="noStrike">
                <a:solidFill>
                  <a:schemeClr val="dk1"/>
                </a:solidFill>
                <a:latin typeface="Raleway"/>
                <a:ea typeface="Raleway"/>
                <a:cs typeface="Raleway"/>
                <a:sym typeface="Raleway"/>
              </a:rPr>
              <a:t>a rovnoměrně mezi ně rozdělte karty s problémovými situacemi. Dejte hráčům pokyn, aby si přečetli své karty a diskutovali o popsaném scénáři na kartě se svou skupinou.</a:t>
            </a:r>
            <a:endParaRPr b="0" i="0" sz="1500" u="none" cap="none" strike="noStrike">
              <a:solidFill>
                <a:schemeClr val="dk1"/>
              </a:solidFill>
              <a:latin typeface="Raleway"/>
              <a:ea typeface="Raleway"/>
              <a:cs typeface="Raleway"/>
              <a:sym typeface="Raleway"/>
            </a:endParaRPr>
          </a:p>
        </p:txBody>
      </p:sp>
      <p:pic>
        <p:nvPicPr>
          <p:cNvPr id="855" name="Google Shape;855;g2523351e7b7_27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sp>
        <p:nvSpPr>
          <p:cNvPr id="856" name="Google Shape;856;g2523351e7b7_27_11"/>
          <p:cNvSpPr txBox="1"/>
          <p:nvPr/>
        </p:nvSpPr>
        <p:spPr>
          <a:xfrm>
            <a:off x="853200" y="1338650"/>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pic>
        <p:nvPicPr>
          <p:cNvPr id="857" name="Google Shape;857;g2523351e7b7_27_11"/>
          <p:cNvPicPr preferRelativeResize="0"/>
          <p:nvPr/>
        </p:nvPicPr>
        <p:blipFill rotWithShape="1">
          <a:blip r:embed="rId5">
            <a:alphaModFix/>
          </a:blip>
          <a:srcRect b="0" l="58" r="58"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858" name="Google Shape;858;g2523351e7b7_27_11"/>
          <p:cNvPicPr preferRelativeResize="0"/>
          <p:nvPr/>
        </p:nvPicPr>
        <p:blipFill rotWithShape="1">
          <a:blip r:embed="rId5">
            <a:alphaModFix/>
          </a:blip>
          <a:srcRect b="0" l="58" r="58"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859" name="Google Shape;859;g2523351e7b7_27_11"/>
          <p:cNvPicPr preferRelativeResize="0"/>
          <p:nvPr/>
        </p:nvPicPr>
        <p:blipFill rotWithShape="1">
          <a:blip r:embed="rId5">
            <a:alphaModFix/>
          </a:blip>
          <a:srcRect b="0" l="58" r="58"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2549"/>
              </a:srgbClr>
            </a:outerShdw>
          </a:effectLst>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3" name="Shape 863"/>
        <p:cNvGrpSpPr/>
        <p:nvPr/>
      </p:nvGrpSpPr>
      <p:grpSpPr>
        <a:xfrm>
          <a:off x="0" y="0"/>
          <a:ext cx="0" cy="0"/>
          <a:chOff x="0" y="0"/>
          <a:chExt cx="0" cy="0"/>
        </a:xfrm>
      </p:grpSpPr>
      <p:pic>
        <p:nvPicPr>
          <p:cNvPr id="864" name="Google Shape;864;g2523351e7b7_27_22"/>
          <p:cNvPicPr preferRelativeResize="0"/>
          <p:nvPr/>
        </p:nvPicPr>
        <p:blipFill rotWithShape="1">
          <a:blip r:embed="rId3">
            <a:alphaModFix/>
          </a:blip>
          <a:srcRect b="0" l="22419" r="-2068" t="0"/>
          <a:stretch/>
        </p:blipFill>
        <p:spPr>
          <a:xfrm rot="10800000">
            <a:off x="5946175" y="1738675"/>
            <a:ext cx="3207300" cy="1666150"/>
          </a:xfrm>
          <a:prstGeom prst="rect">
            <a:avLst/>
          </a:prstGeom>
          <a:noFill/>
          <a:ln>
            <a:noFill/>
          </a:ln>
        </p:spPr>
      </p:pic>
      <p:pic>
        <p:nvPicPr>
          <p:cNvPr id="865" name="Google Shape;865;g2523351e7b7_27_22"/>
          <p:cNvPicPr preferRelativeResize="0"/>
          <p:nvPr/>
        </p:nvPicPr>
        <p:blipFill rotWithShape="1">
          <a:blip r:embed="rId4">
            <a:alphaModFix/>
          </a:blip>
          <a:srcRect b="0" l="0" r="0" t="0"/>
          <a:stretch/>
        </p:blipFill>
        <p:spPr>
          <a:xfrm>
            <a:off x="0" y="0"/>
            <a:ext cx="9144001" cy="1346951"/>
          </a:xfrm>
          <a:prstGeom prst="rect">
            <a:avLst/>
          </a:prstGeom>
          <a:noFill/>
          <a:ln>
            <a:noFill/>
          </a:ln>
        </p:spPr>
      </p:pic>
      <p:sp>
        <p:nvSpPr>
          <p:cNvPr id="866" name="Google Shape;866;g2523351e7b7_27_22"/>
          <p:cNvSpPr txBox="1"/>
          <p:nvPr/>
        </p:nvSpPr>
        <p:spPr>
          <a:xfrm>
            <a:off x="729975" y="2042225"/>
            <a:ext cx="47670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Vyzvěte hráče, aby využili internet a další zdroje k </a:t>
            </a:r>
            <a:r>
              <a:rPr b="1" i="0" lang="lv-LV" sz="1500" u="none" cap="none" strike="noStrike">
                <a:solidFill>
                  <a:schemeClr val="dk1"/>
                </a:solidFill>
                <a:latin typeface="Raleway"/>
                <a:ea typeface="Raleway"/>
                <a:cs typeface="Raleway"/>
                <a:sym typeface="Raleway"/>
              </a:rPr>
              <a:t>hlubšímu prozkoumání tématu</a:t>
            </a:r>
            <a:r>
              <a:rPr b="0" i="0" lang="lv-LV" sz="1500" u="none" cap="none" strike="noStrike">
                <a:solidFill>
                  <a:schemeClr val="dk1"/>
                </a:solidFill>
                <a:latin typeface="Raleway"/>
                <a:ea typeface="Raleway"/>
                <a:cs typeface="Raleway"/>
                <a:sym typeface="Raleway"/>
              </a:rPr>
              <a:t> a k identifikaci různých typů pravidel a předpisů, které mohou být porušeny ve scénáři popsaném na jejich kartě.</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Připomeňte jim, že by se měli </a:t>
            </a:r>
            <a:r>
              <a:rPr b="1" i="0" lang="lv-LV" sz="1500" u="none" cap="none" strike="noStrike">
                <a:solidFill>
                  <a:schemeClr val="dk1"/>
                </a:solidFill>
                <a:latin typeface="Raleway"/>
                <a:ea typeface="Raleway"/>
                <a:cs typeface="Raleway"/>
                <a:sym typeface="Raleway"/>
              </a:rPr>
              <a:t>snažit kriticky a široce přemýšlet</a:t>
            </a:r>
            <a:r>
              <a:rPr b="0" i="0" lang="lv-LV" sz="1500" u="none" cap="none" strike="noStrike">
                <a:solidFill>
                  <a:schemeClr val="dk1"/>
                </a:solidFill>
                <a:latin typeface="Raleway"/>
                <a:ea typeface="Raleway"/>
                <a:cs typeface="Raleway"/>
                <a:sym typeface="Raleway"/>
              </a:rPr>
              <a:t> o různých typech pravidel, která se mohou týkat, včetně podnikových zásad, pracovního práva a úmluv o lidských právech.</a:t>
            </a:r>
            <a:endParaRPr b="1" i="0" sz="1500" u="none" cap="none" strike="noStrike">
              <a:solidFill>
                <a:schemeClr val="dk1"/>
              </a:solidFill>
              <a:latin typeface="Raleway"/>
              <a:ea typeface="Raleway"/>
              <a:cs typeface="Raleway"/>
              <a:sym typeface="Raleway"/>
            </a:endParaRPr>
          </a:p>
        </p:txBody>
      </p:sp>
      <p:sp>
        <p:nvSpPr>
          <p:cNvPr id="867" name="Google Shape;867;g2523351e7b7_27_22"/>
          <p:cNvSpPr txBox="1"/>
          <p:nvPr/>
        </p:nvSpPr>
        <p:spPr>
          <a:xfrm>
            <a:off x="729975" y="15435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grpSp>
        <p:nvGrpSpPr>
          <p:cNvPr id="868" name="Google Shape;868;g2523351e7b7_27_22"/>
          <p:cNvGrpSpPr/>
          <p:nvPr/>
        </p:nvGrpSpPr>
        <p:grpSpPr>
          <a:xfrm>
            <a:off x="439670" y="2128293"/>
            <a:ext cx="290237" cy="321991"/>
            <a:chOff x="534570" y="3018006"/>
            <a:chExt cx="290237" cy="321991"/>
          </a:xfrm>
        </p:grpSpPr>
        <p:sp>
          <p:nvSpPr>
            <p:cNvPr id="869" name="Google Shape;869;g2523351e7b7_27_2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g2523351e7b7_27_2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1" name="Google Shape;871;g2523351e7b7_27_22"/>
          <p:cNvGrpSpPr/>
          <p:nvPr/>
        </p:nvGrpSpPr>
        <p:grpSpPr>
          <a:xfrm>
            <a:off x="439670" y="3456818"/>
            <a:ext cx="290237" cy="321991"/>
            <a:chOff x="534570" y="3018006"/>
            <a:chExt cx="290237" cy="321991"/>
          </a:xfrm>
        </p:grpSpPr>
        <p:sp>
          <p:nvSpPr>
            <p:cNvPr id="872" name="Google Shape;872;g2523351e7b7_27_2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g2523351e7b7_27_2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4" name="Google Shape;874;g2523351e7b7_27_22"/>
          <p:cNvSpPr/>
          <p:nvPr/>
        </p:nvSpPr>
        <p:spPr>
          <a:xfrm rot="-1911451">
            <a:off x="7160052" y="3210383"/>
            <a:ext cx="1071979" cy="1203249"/>
          </a:xfrm>
          <a:prstGeom prst="upArrow">
            <a:avLst>
              <a:gd fmla="val 50000" name="adj1"/>
              <a:gd fmla="val 50000" name="adj2"/>
            </a:avLst>
          </a:prstGeom>
          <a:solidFill>
            <a:srgbClr val="6689BA">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g2523351e7b7_27_22"/>
          <p:cNvSpPr/>
          <p:nvPr/>
        </p:nvSpPr>
        <p:spPr>
          <a:xfrm rot="-1911451">
            <a:off x="7160055" y="3140411"/>
            <a:ext cx="1071979" cy="1203249"/>
          </a:xfrm>
          <a:prstGeom prst="upArrow">
            <a:avLst>
              <a:gd fmla="val 50000" name="adj1"/>
              <a:gd fmla="val 5000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g2523351e7b7_27_22"/>
          <p:cNvSpPr txBox="1"/>
          <p:nvPr/>
        </p:nvSpPr>
        <p:spPr>
          <a:xfrm>
            <a:off x="398675" y="381000"/>
            <a:ext cx="8643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a:t>
            </a: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100" u="none" cap="none" strike="noStrike">
                <a:solidFill>
                  <a:schemeClr val="lt1"/>
                </a:solidFill>
                <a:latin typeface="Raleway"/>
                <a:ea typeface="Raleway"/>
                <a:cs typeface="Raleway"/>
                <a:sym typeface="Raleway"/>
              </a:rPr>
              <a:t> </a:t>
            </a:r>
            <a:r>
              <a:rPr b="1" i="0" lang="lv-LV" sz="2100" u="none" cap="none" strike="noStrike">
                <a:solidFill>
                  <a:schemeClr val="lt1"/>
                </a:solidFill>
                <a:latin typeface="Calibri"/>
                <a:ea typeface="Calibri"/>
                <a:cs typeface="Calibri"/>
                <a:sym typeface="Calibri"/>
              </a:rPr>
              <a:t>Unijní a národní nástroje pro boj proti násilí na pracovišti &amp; právní základ</a:t>
            </a:r>
            <a:endParaRPr b="1" i="0" sz="2100" u="none" cap="none" strike="noStrike">
              <a:solidFill>
                <a:schemeClr val="lt1"/>
              </a:solidFill>
              <a:latin typeface="Raleway"/>
              <a:ea typeface="Raleway"/>
              <a:cs typeface="Raleway"/>
              <a:sym typeface="Raleway"/>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0" name="Shape 880"/>
        <p:cNvGrpSpPr/>
        <p:nvPr/>
      </p:nvGrpSpPr>
      <p:grpSpPr>
        <a:xfrm>
          <a:off x="0" y="0"/>
          <a:ext cx="0" cy="0"/>
          <a:chOff x="0" y="0"/>
          <a:chExt cx="0" cy="0"/>
        </a:xfrm>
      </p:grpSpPr>
      <p:pic>
        <p:nvPicPr>
          <p:cNvPr id="881" name="Google Shape;881;g2523351e7b7_27_38"/>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882" name="Google Shape;882;g2523351e7b7_27_38"/>
          <p:cNvSpPr txBox="1"/>
          <p:nvPr/>
        </p:nvSpPr>
        <p:spPr>
          <a:xfrm>
            <a:off x="717800" y="2032375"/>
            <a:ext cx="42063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Poté, co měli hráči čas na diskusi a prozkoumání své problémové situace, požádejte každou skupinu, aby se podělila o svá zjištění s účastníky.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Vyzvěte hráče, aby </a:t>
            </a:r>
            <a:r>
              <a:rPr b="1" i="0" lang="lv-LV" sz="1500" u="none" cap="none" strike="noStrike">
                <a:solidFill>
                  <a:schemeClr val="dk1"/>
                </a:solidFill>
                <a:latin typeface="Raleway"/>
                <a:ea typeface="Raleway"/>
                <a:cs typeface="Raleway"/>
                <a:sym typeface="Raleway"/>
              </a:rPr>
              <a:t>svá zjištění prezentovali </a:t>
            </a:r>
            <a:r>
              <a:rPr b="0" i="0" lang="lv-LV" sz="1500" u="none" cap="none" strike="noStrike">
                <a:solidFill>
                  <a:schemeClr val="dk1"/>
                </a:solidFill>
                <a:latin typeface="Raleway"/>
                <a:ea typeface="Raleway"/>
                <a:cs typeface="Raleway"/>
                <a:sym typeface="Raleway"/>
              </a:rPr>
              <a:t>srozumitelně a poutavě a pokud možno použili příklady a příhody z vlastních zkušeností.</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883" name="Google Shape;883;g2523351e7b7_27_38"/>
          <p:cNvSpPr txBox="1"/>
          <p:nvPr/>
        </p:nvSpPr>
        <p:spPr>
          <a:xfrm>
            <a:off x="717800" y="153365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sp>
        <p:nvSpPr>
          <p:cNvPr id="884" name="Google Shape;884;g2523351e7b7_27_38"/>
          <p:cNvSpPr/>
          <p:nvPr/>
        </p:nvSpPr>
        <p:spPr>
          <a:xfrm>
            <a:off x="5905368" y="2555514"/>
            <a:ext cx="2055000" cy="1776000"/>
          </a:xfrm>
          <a:prstGeom prst="wedgeEllipseCallout">
            <a:avLst>
              <a:gd fmla="val -34446" name="adj1"/>
              <a:gd fmla="val 55960" name="adj2"/>
            </a:avLst>
          </a:prstGeom>
          <a:solidFill>
            <a:srgbClr val="1EAEAE">
              <a:alpha val="48627"/>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g2523351e7b7_27_38"/>
          <p:cNvSpPr/>
          <p:nvPr/>
        </p:nvSpPr>
        <p:spPr>
          <a:xfrm>
            <a:off x="5191271" y="1913112"/>
            <a:ext cx="1446300" cy="1354500"/>
          </a:xfrm>
          <a:prstGeom prst="wedgeEllipseCallout">
            <a:avLst>
              <a:gd fmla="val 37986" name="adj1"/>
              <a:gd fmla="val 54670" name="adj2"/>
            </a:avLst>
          </a:prstGeom>
          <a:solidFill>
            <a:srgbClr val="1EAEAE">
              <a:alpha val="16862"/>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g2523351e7b7_27_38"/>
          <p:cNvSpPr/>
          <p:nvPr/>
        </p:nvSpPr>
        <p:spPr>
          <a:xfrm>
            <a:off x="5140900" y="1976309"/>
            <a:ext cx="1446300" cy="1354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g2523351e7b7_27_38"/>
          <p:cNvSpPr/>
          <p:nvPr/>
        </p:nvSpPr>
        <p:spPr>
          <a:xfrm rot="449778">
            <a:off x="5904445" y="2514513"/>
            <a:ext cx="2009777" cy="177475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88" name="Google Shape;888;g2523351e7b7_27_38"/>
          <p:cNvPicPr preferRelativeResize="0"/>
          <p:nvPr/>
        </p:nvPicPr>
        <p:blipFill rotWithShape="1">
          <a:blip r:embed="rId4">
            <a:alphaModFix/>
          </a:blip>
          <a:srcRect b="0" l="0" r="26852" t="0"/>
          <a:stretch/>
        </p:blipFill>
        <p:spPr>
          <a:xfrm>
            <a:off x="6587275" y="2887700"/>
            <a:ext cx="2556725" cy="1526500"/>
          </a:xfrm>
          <a:prstGeom prst="rect">
            <a:avLst/>
          </a:prstGeom>
          <a:noFill/>
          <a:ln>
            <a:noFill/>
          </a:ln>
        </p:spPr>
      </p:pic>
      <p:sp>
        <p:nvSpPr>
          <p:cNvPr id="889" name="Google Shape;889;g2523351e7b7_27_38"/>
          <p:cNvSpPr txBox="1"/>
          <p:nvPr/>
        </p:nvSpPr>
        <p:spPr>
          <a:xfrm>
            <a:off x="398675" y="381000"/>
            <a:ext cx="8643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a:t>
            </a: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100" u="none" cap="none" strike="noStrike">
                <a:solidFill>
                  <a:schemeClr val="lt1"/>
                </a:solidFill>
                <a:latin typeface="Raleway"/>
                <a:ea typeface="Raleway"/>
                <a:cs typeface="Raleway"/>
                <a:sym typeface="Raleway"/>
              </a:rPr>
              <a:t> </a:t>
            </a:r>
            <a:r>
              <a:rPr b="1" i="0" lang="lv-LV" sz="2100" u="none" cap="none" strike="noStrike">
                <a:solidFill>
                  <a:schemeClr val="lt1"/>
                </a:solidFill>
                <a:latin typeface="Calibri"/>
                <a:ea typeface="Calibri"/>
                <a:cs typeface="Calibri"/>
                <a:sym typeface="Calibri"/>
              </a:rPr>
              <a:t>Unijní a národní nástroje pro boj proti násilí na pracovišti &amp; právní základ</a:t>
            </a:r>
            <a:endParaRPr b="1" i="0" sz="2100" u="none" cap="none" strike="noStrike">
              <a:solidFill>
                <a:schemeClr val="lt1"/>
              </a:solidFill>
              <a:latin typeface="Raleway"/>
              <a:ea typeface="Raleway"/>
              <a:cs typeface="Raleway"/>
              <a:sym typeface="Raleway"/>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3" name="Shape 893"/>
        <p:cNvGrpSpPr/>
        <p:nvPr/>
      </p:nvGrpSpPr>
      <p:grpSpPr>
        <a:xfrm>
          <a:off x="0" y="0"/>
          <a:ext cx="0" cy="0"/>
          <a:chOff x="0" y="0"/>
          <a:chExt cx="0" cy="0"/>
        </a:xfrm>
      </p:grpSpPr>
      <p:pic>
        <p:nvPicPr>
          <p:cNvPr id="894" name="Google Shape;894;g2523351e7b7_27_50"/>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895" name="Google Shape;895;g2523351e7b7_27_50"/>
          <p:cNvSpPr txBox="1"/>
          <p:nvPr/>
        </p:nvSpPr>
        <p:spPr>
          <a:xfrm>
            <a:off x="717800" y="2032375"/>
            <a:ext cx="42063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V průběhu hry použijte karty s problémovými situacemi </a:t>
            </a:r>
            <a:r>
              <a:rPr b="1" i="0" lang="lv-LV" sz="1500" u="none" cap="none" strike="noStrike">
                <a:solidFill>
                  <a:schemeClr val="dk1"/>
                </a:solidFill>
                <a:latin typeface="Raleway"/>
                <a:ea typeface="Raleway"/>
                <a:cs typeface="Raleway"/>
                <a:sym typeface="Raleway"/>
              </a:rPr>
              <a:t>k diskusi</a:t>
            </a:r>
            <a:r>
              <a:rPr b="0" i="0" lang="lv-LV" sz="1500" u="none" cap="none" strike="noStrike">
                <a:solidFill>
                  <a:schemeClr val="dk1"/>
                </a:solidFill>
                <a:latin typeface="Raleway"/>
                <a:ea typeface="Raleway"/>
                <a:cs typeface="Raleway"/>
                <a:sym typeface="Raleway"/>
              </a:rPr>
              <a:t> o různých typech pravidel a předpisů, které mohou být na pracovišti porušeny.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Povzbuďte hráče, aby </a:t>
            </a:r>
            <a:r>
              <a:rPr b="1" i="0" lang="lv-LV" sz="1500" u="none" cap="none" strike="noStrike">
                <a:solidFill>
                  <a:schemeClr val="dk1"/>
                </a:solidFill>
                <a:latin typeface="Raleway"/>
                <a:ea typeface="Raleway"/>
                <a:cs typeface="Raleway"/>
                <a:sym typeface="Raleway"/>
              </a:rPr>
              <a:t>kriticky přemýšleli</a:t>
            </a:r>
            <a:r>
              <a:rPr b="0" i="0" lang="lv-LV" sz="1500" u="none" cap="none" strike="noStrike">
                <a:solidFill>
                  <a:schemeClr val="dk1"/>
                </a:solidFill>
                <a:latin typeface="Raleway"/>
                <a:ea typeface="Raleway"/>
                <a:cs typeface="Raleway"/>
                <a:sym typeface="Raleway"/>
              </a:rPr>
              <a:t> o tom, jak mohou různé typy násilí na pracovišti porušovat různá pravidla, a aby zvážili možné důsledky těchto porušení.</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896" name="Google Shape;896;g2523351e7b7_27_50"/>
          <p:cNvSpPr txBox="1"/>
          <p:nvPr/>
        </p:nvSpPr>
        <p:spPr>
          <a:xfrm>
            <a:off x="717800" y="1533650"/>
            <a:ext cx="35238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600"/>
              <a:buFont typeface="Arial"/>
              <a:buNone/>
            </a:pPr>
            <a:r>
              <a:rPr b="1" i="0" lang="lv-LV" sz="2600" u="none" cap="none" strike="noStrike">
                <a:solidFill>
                  <a:srgbClr val="6689BA"/>
                </a:solidFill>
                <a:latin typeface="Raleway"/>
                <a:ea typeface="Raleway"/>
                <a:cs typeface="Raleway"/>
                <a:sym typeface="Raleway"/>
              </a:rPr>
              <a:t>Hraní a ukončení hry</a:t>
            </a:r>
            <a:endParaRPr b="1" i="0" sz="2600" u="none" cap="none" strike="noStrike">
              <a:solidFill>
                <a:srgbClr val="6689BA"/>
              </a:solidFill>
              <a:latin typeface="Raleway"/>
              <a:ea typeface="Raleway"/>
              <a:cs typeface="Raleway"/>
              <a:sym typeface="Raleway"/>
            </a:endParaRPr>
          </a:p>
        </p:txBody>
      </p:sp>
      <p:sp>
        <p:nvSpPr>
          <p:cNvPr id="897" name="Google Shape;897;g2523351e7b7_27_50"/>
          <p:cNvSpPr/>
          <p:nvPr/>
        </p:nvSpPr>
        <p:spPr>
          <a:xfrm>
            <a:off x="5990693" y="2667239"/>
            <a:ext cx="2055000" cy="1776000"/>
          </a:xfrm>
          <a:prstGeom prst="wedgeEllipseCallout">
            <a:avLst>
              <a:gd fmla="val -34446" name="adj1"/>
              <a:gd fmla="val 55960" name="adj2"/>
            </a:avLst>
          </a:prstGeom>
          <a:solidFill>
            <a:srgbClr val="6689BA">
              <a:alpha val="2509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g2523351e7b7_27_50"/>
          <p:cNvSpPr/>
          <p:nvPr/>
        </p:nvSpPr>
        <p:spPr>
          <a:xfrm>
            <a:off x="5191271" y="1913112"/>
            <a:ext cx="1446300" cy="1354500"/>
          </a:xfrm>
          <a:prstGeom prst="wedgeEllipseCallout">
            <a:avLst>
              <a:gd fmla="val 37986" name="adj1"/>
              <a:gd fmla="val 54670" name="adj2"/>
            </a:avLst>
          </a:prstGeom>
          <a:solidFill>
            <a:srgbClr val="6689BA">
              <a:alpha val="46666"/>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g2523351e7b7_27_50"/>
          <p:cNvSpPr/>
          <p:nvPr/>
        </p:nvSpPr>
        <p:spPr>
          <a:xfrm>
            <a:off x="5140900" y="1976309"/>
            <a:ext cx="1446300" cy="1354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g2523351e7b7_27_50"/>
          <p:cNvSpPr/>
          <p:nvPr/>
        </p:nvSpPr>
        <p:spPr>
          <a:xfrm rot="449778">
            <a:off x="5989770" y="2626238"/>
            <a:ext cx="2009777" cy="177475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01" name="Google Shape;901;g2523351e7b7_27_50"/>
          <p:cNvPicPr preferRelativeResize="0"/>
          <p:nvPr/>
        </p:nvPicPr>
        <p:blipFill rotWithShape="1">
          <a:blip r:embed="rId4">
            <a:alphaModFix/>
          </a:blip>
          <a:srcRect b="0" l="0" r="31082" t="0"/>
          <a:stretch/>
        </p:blipFill>
        <p:spPr>
          <a:xfrm>
            <a:off x="6735075" y="2272175"/>
            <a:ext cx="2408926" cy="1526500"/>
          </a:xfrm>
          <a:prstGeom prst="rect">
            <a:avLst/>
          </a:prstGeom>
          <a:noFill/>
          <a:ln>
            <a:noFill/>
          </a:ln>
        </p:spPr>
      </p:pic>
      <p:grpSp>
        <p:nvGrpSpPr>
          <p:cNvPr id="902" name="Google Shape;902;g2523351e7b7_27_50"/>
          <p:cNvGrpSpPr/>
          <p:nvPr/>
        </p:nvGrpSpPr>
        <p:grpSpPr>
          <a:xfrm>
            <a:off x="427495" y="3330593"/>
            <a:ext cx="290237" cy="321991"/>
            <a:chOff x="534570" y="3018006"/>
            <a:chExt cx="290237" cy="321991"/>
          </a:xfrm>
        </p:grpSpPr>
        <p:sp>
          <p:nvSpPr>
            <p:cNvPr id="903" name="Google Shape;903;g2523351e7b7_27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g2523351e7b7_27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5" name="Google Shape;905;g2523351e7b7_27_50"/>
          <p:cNvSpPr txBox="1"/>
          <p:nvPr/>
        </p:nvSpPr>
        <p:spPr>
          <a:xfrm>
            <a:off x="398675" y="381000"/>
            <a:ext cx="8643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a:t>
            </a: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100" u="none" cap="none" strike="noStrike">
                <a:solidFill>
                  <a:schemeClr val="lt1"/>
                </a:solidFill>
                <a:latin typeface="Raleway"/>
                <a:ea typeface="Raleway"/>
                <a:cs typeface="Raleway"/>
                <a:sym typeface="Raleway"/>
              </a:rPr>
              <a:t> </a:t>
            </a:r>
            <a:r>
              <a:rPr b="1" i="0" lang="lv-LV" sz="2100" u="none" cap="none" strike="noStrike">
                <a:solidFill>
                  <a:schemeClr val="lt1"/>
                </a:solidFill>
                <a:latin typeface="Calibri"/>
                <a:ea typeface="Calibri"/>
                <a:cs typeface="Calibri"/>
                <a:sym typeface="Calibri"/>
              </a:rPr>
              <a:t>Unijní a národní nástroje pro boj proti násilí na pracovišti &amp; právní základ</a:t>
            </a:r>
            <a:endParaRPr b="1" i="0" sz="2100" u="none" cap="none" strike="noStrike">
              <a:solidFill>
                <a:schemeClr val="lt1"/>
              </a:solidFill>
              <a:latin typeface="Raleway"/>
              <a:ea typeface="Raleway"/>
              <a:cs typeface="Raleway"/>
              <a:sym typeface="Raleway"/>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9" name="Shape 909"/>
        <p:cNvGrpSpPr/>
        <p:nvPr/>
      </p:nvGrpSpPr>
      <p:grpSpPr>
        <a:xfrm>
          <a:off x="0" y="0"/>
          <a:ext cx="0" cy="0"/>
          <a:chOff x="0" y="0"/>
          <a:chExt cx="0" cy="0"/>
        </a:xfrm>
      </p:grpSpPr>
      <p:pic>
        <p:nvPicPr>
          <p:cNvPr id="910" name="Google Shape;910;g2523351e7b7_27_65"/>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911" name="Google Shape;911;g2523351e7b7_27_65"/>
          <p:cNvSpPr txBox="1"/>
          <p:nvPr/>
        </p:nvSpPr>
        <p:spPr>
          <a:xfrm>
            <a:off x="717800" y="1879975"/>
            <a:ext cx="44013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Pomocí karet problémových situací můžete hráče přimět k tomu, aby </a:t>
            </a:r>
            <a:r>
              <a:rPr b="1" i="0" lang="lv-LV" sz="1500" u="none" cap="none" strike="noStrike">
                <a:solidFill>
                  <a:schemeClr val="dk1"/>
                </a:solidFill>
                <a:latin typeface="Raleway"/>
                <a:ea typeface="Raleway"/>
                <a:cs typeface="Raleway"/>
                <a:sym typeface="Raleway"/>
              </a:rPr>
              <a:t>analyzovali, jaká pravidla a předpisy</a:t>
            </a:r>
            <a:r>
              <a:rPr b="0" i="0" lang="lv-LV" sz="1500" u="none" cap="none" strike="noStrike">
                <a:solidFill>
                  <a:schemeClr val="dk1"/>
                </a:solidFill>
                <a:latin typeface="Raleway"/>
                <a:ea typeface="Raleway"/>
                <a:cs typeface="Raleway"/>
                <a:sym typeface="Raleway"/>
              </a:rPr>
              <a:t> mohou být porušeny v různých typech scénářů násilí na pracovišti.</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Kromě toho je můžete přimět </a:t>
            </a:r>
            <a:r>
              <a:rPr b="1" i="0" lang="lv-LV" sz="1500" u="none" cap="none" strike="noStrike">
                <a:solidFill>
                  <a:schemeClr val="dk1"/>
                </a:solidFill>
                <a:latin typeface="Raleway"/>
                <a:ea typeface="Raleway"/>
                <a:cs typeface="Raleway"/>
                <a:sym typeface="Raleway"/>
              </a:rPr>
              <a:t>ke kritickému přemýšlení</a:t>
            </a:r>
            <a:r>
              <a:rPr b="0" i="0" lang="lv-LV" sz="1500" u="none" cap="none" strike="noStrike">
                <a:solidFill>
                  <a:schemeClr val="dk1"/>
                </a:solidFill>
                <a:latin typeface="Raleway"/>
                <a:ea typeface="Raleway"/>
                <a:cs typeface="Raleway"/>
                <a:sym typeface="Raleway"/>
              </a:rPr>
              <a:t> o možných důsledcích takových porušení a aby zvážili roli kterou mohou hrát při podpoře bezpečného a podpůrného pracovního prostředí.</a:t>
            </a:r>
            <a:endParaRPr b="1" i="0" sz="1500" u="none" cap="none" strike="noStrike">
              <a:solidFill>
                <a:schemeClr val="dk1"/>
              </a:solidFill>
              <a:latin typeface="Raleway"/>
              <a:ea typeface="Raleway"/>
              <a:cs typeface="Raleway"/>
              <a:sym typeface="Raleway"/>
            </a:endParaRPr>
          </a:p>
        </p:txBody>
      </p:sp>
      <p:sp>
        <p:nvSpPr>
          <p:cNvPr id="912" name="Google Shape;912;g2523351e7b7_27_65"/>
          <p:cNvSpPr txBox="1"/>
          <p:nvPr/>
        </p:nvSpPr>
        <p:spPr>
          <a:xfrm>
            <a:off x="717800" y="1381250"/>
            <a:ext cx="35238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600"/>
              <a:buFont typeface="Arial"/>
              <a:buNone/>
            </a:pPr>
            <a:r>
              <a:rPr b="1" i="0" lang="lv-LV" sz="2600" u="none" cap="none" strike="noStrike">
                <a:solidFill>
                  <a:srgbClr val="6689BA"/>
                </a:solidFill>
                <a:latin typeface="Raleway"/>
                <a:ea typeface="Raleway"/>
                <a:cs typeface="Raleway"/>
                <a:sym typeface="Raleway"/>
              </a:rPr>
              <a:t>Hraní a ukončení hry</a:t>
            </a:r>
            <a:endParaRPr b="1" i="0" sz="2600" u="none" cap="none" strike="noStrike">
              <a:solidFill>
                <a:srgbClr val="6689BA"/>
              </a:solidFill>
              <a:latin typeface="Raleway"/>
              <a:ea typeface="Raleway"/>
              <a:cs typeface="Raleway"/>
              <a:sym typeface="Raleway"/>
            </a:endParaRPr>
          </a:p>
        </p:txBody>
      </p:sp>
      <p:grpSp>
        <p:nvGrpSpPr>
          <p:cNvPr id="913" name="Google Shape;913;g2523351e7b7_27_65"/>
          <p:cNvGrpSpPr/>
          <p:nvPr/>
        </p:nvGrpSpPr>
        <p:grpSpPr>
          <a:xfrm>
            <a:off x="427495" y="3385193"/>
            <a:ext cx="290237" cy="321991"/>
            <a:chOff x="534570" y="3018006"/>
            <a:chExt cx="290237" cy="321991"/>
          </a:xfrm>
        </p:grpSpPr>
        <p:sp>
          <p:nvSpPr>
            <p:cNvPr id="914" name="Google Shape;914;g2523351e7b7_27_6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g2523351e7b7_27_6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16" name="Google Shape;916;g2523351e7b7_27_65"/>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sp>
        <p:nvSpPr>
          <p:cNvPr id="917" name="Google Shape;917;g2523351e7b7_27_65"/>
          <p:cNvSpPr txBox="1"/>
          <p:nvPr/>
        </p:nvSpPr>
        <p:spPr>
          <a:xfrm>
            <a:off x="398675" y="381000"/>
            <a:ext cx="8643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a:t>
            </a: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100" u="none" cap="none" strike="noStrike">
                <a:solidFill>
                  <a:schemeClr val="lt1"/>
                </a:solidFill>
                <a:latin typeface="Raleway"/>
                <a:ea typeface="Raleway"/>
                <a:cs typeface="Raleway"/>
                <a:sym typeface="Raleway"/>
              </a:rPr>
              <a:t> </a:t>
            </a:r>
            <a:r>
              <a:rPr b="1" i="0" lang="lv-LV" sz="2100" u="none" cap="none" strike="noStrike">
                <a:solidFill>
                  <a:schemeClr val="lt1"/>
                </a:solidFill>
                <a:latin typeface="Calibri"/>
                <a:ea typeface="Calibri"/>
                <a:cs typeface="Calibri"/>
                <a:sym typeface="Calibri"/>
              </a:rPr>
              <a:t>Unijní a národní nástroje pro boj proti násilí na pracovišti &amp; právní základ</a:t>
            </a:r>
            <a:endParaRPr b="1" i="0" sz="2100" u="none" cap="none" strike="noStrike">
              <a:solidFill>
                <a:schemeClr val="lt1"/>
              </a:solidFill>
              <a:latin typeface="Raleway"/>
              <a:ea typeface="Raleway"/>
              <a:cs typeface="Raleway"/>
              <a:sym typeface="Raleway"/>
            </a:endParaRPr>
          </a:p>
        </p:txBody>
      </p:sp>
      <p:pic>
        <p:nvPicPr>
          <p:cNvPr id="918" name="Google Shape;918;g2523351e7b7_27_65"/>
          <p:cNvPicPr preferRelativeResize="0"/>
          <p:nvPr/>
        </p:nvPicPr>
        <p:blipFill rotWithShape="1">
          <a:blip r:embed="rId5">
            <a:alphaModFix/>
          </a:blip>
          <a:srcRect b="0" l="1540" r="1540" t="0"/>
          <a:stretch/>
        </p:blipFill>
        <p:spPr>
          <a:xfrm>
            <a:off x="7026925" y="257174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19" name="Google Shape;919;g2523351e7b7_27_65"/>
          <p:cNvPicPr preferRelativeResize="0"/>
          <p:nvPr/>
        </p:nvPicPr>
        <p:blipFill rotWithShape="1">
          <a:blip r:embed="rId5">
            <a:alphaModFix/>
          </a:blip>
          <a:srcRect b="0" l="1540" r="1540" t="0"/>
          <a:stretch/>
        </p:blipFill>
        <p:spPr>
          <a:xfrm>
            <a:off x="6455575" y="300074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20" name="Google Shape;920;g2523351e7b7_27_65"/>
          <p:cNvPicPr preferRelativeResize="0"/>
          <p:nvPr/>
        </p:nvPicPr>
        <p:blipFill rotWithShape="1">
          <a:blip r:embed="rId5">
            <a:alphaModFix/>
          </a:blip>
          <a:srcRect b="0" l="1540" r="1540" t="0"/>
          <a:stretch/>
        </p:blipFill>
        <p:spPr>
          <a:xfrm>
            <a:off x="5441063" y="259893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4" name="Shape 924"/>
        <p:cNvGrpSpPr/>
        <p:nvPr/>
      </p:nvGrpSpPr>
      <p:grpSpPr>
        <a:xfrm>
          <a:off x="0" y="0"/>
          <a:ext cx="0" cy="0"/>
          <a:chOff x="0" y="0"/>
          <a:chExt cx="0" cy="0"/>
        </a:xfrm>
      </p:grpSpPr>
      <p:pic>
        <p:nvPicPr>
          <p:cNvPr id="925" name="Google Shape;925;g2523351e7b7_27_79"/>
          <p:cNvPicPr preferRelativeResize="0"/>
          <p:nvPr/>
        </p:nvPicPr>
        <p:blipFill rotWithShape="1">
          <a:blip r:embed="rId3">
            <a:alphaModFix/>
          </a:blip>
          <a:srcRect b="0" l="0" r="0" t="0"/>
          <a:stretch/>
        </p:blipFill>
        <p:spPr>
          <a:xfrm>
            <a:off x="0" y="-3850"/>
            <a:ext cx="9144001" cy="1094900"/>
          </a:xfrm>
          <a:prstGeom prst="rect">
            <a:avLst/>
          </a:prstGeom>
          <a:noFill/>
          <a:ln>
            <a:noFill/>
          </a:ln>
        </p:spPr>
      </p:pic>
      <p:pic>
        <p:nvPicPr>
          <p:cNvPr id="926" name="Google Shape;926;g2523351e7b7_27_79"/>
          <p:cNvPicPr preferRelativeResize="0"/>
          <p:nvPr/>
        </p:nvPicPr>
        <p:blipFill rotWithShape="1">
          <a:blip r:embed="rId4">
            <a:alphaModFix/>
          </a:blip>
          <a:srcRect b="8582" l="16443" r="0" t="42289"/>
          <a:stretch/>
        </p:blipFill>
        <p:spPr>
          <a:xfrm>
            <a:off x="6294675" y="842225"/>
            <a:ext cx="2849325" cy="693150"/>
          </a:xfrm>
          <a:prstGeom prst="rect">
            <a:avLst/>
          </a:prstGeom>
          <a:noFill/>
          <a:ln>
            <a:noFill/>
          </a:ln>
        </p:spPr>
      </p:pic>
      <p:sp>
        <p:nvSpPr>
          <p:cNvPr id="927" name="Google Shape;927;g2523351e7b7_27_79"/>
          <p:cNvSpPr txBox="1"/>
          <p:nvPr/>
        </p:nvSpPr>
        <p:spPr>
          <a:xfrm>
            <a:off x="670350" y="1167250"/>
            <a:ext cx="38028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Otázky po hře</a:t>
            </a:r>
            <a:endParaRPr b="1" i="0" sz="2300" u="none" cap="none" strike="noStrike">
              <a:solidFill>
                <a:srgbClr val="6689BA"/>
              </a:solidFill>
              <a:latin typeface="Arial"/>
              <a:ea typeface="Arial"/>
              <a:cs typeface="Arial"/>
              <a:sym typeface="Arial"/>
            </a:endParaRPr>
          </a:p>
        </p:txBody>
      </p:sp>
      <p:grpSp>
        <p:nvGrpSpPr>
          <p:cNvPr id="928" name="Google Shape;928;g2523351e7b7_27_79"/>
          <p:cNvGrpSpPr/>
          <p:nvPr/>
        </p:nvGrpSpPr>
        <p:grpSpPr>
          <a:xfrm>
            <a:off x="231575" y="1600070"/>
            <a:ext cx="8885275" cy="3051574"/>
            <a:chOff x="231575" y="1812395"/>
            <a:chExt cx="8885275" cy="3051574"/>
          </a:xfrm>
        </p:grpSpPr>
        <p:sp>
          <p:nvSpPr>
            <p:cNvPr id="929" name="Google Shape;929;g2523351e7b7_27_79"/>
            <p:cNvSpPr txBox="1"/>
            <p:nvPr/>
          </p:nvSpPr>
          <p:spPr>
            <a:xfrm>
              <a:off x="231575" y="1828250"/>
              <a:ext cx="4351200" cy="2973091"/>
            </a:xfrm>
            <a:prstGeom prst="rect">
              <a:avLst/>
            </a:prstGeom>
            <a:noFill/>
            <a:ln>
              <a:noFill/>
            </a:ln>
          </p:spPr>
          <p:txBody>
            <a:bodyPr anchorCtr="0" anchor="t" bIns="91425" lIns="91425" spcFirstLastPara="1" rIns="91425" wrap="square" tIns="91425">
              <a:spAutoFit/>
            </a:bodyPr>
            <a:lstStyle/>
            <a:p>
              <a:pPr indent="0" lvl="0" marL="139700" marR="0" rtl="0" algn="l">
                <a:lnSpc>
                  <a:spcPct val="90000"/>
                </a:lnSpc>
                <a:spcBef>
                  <a:spcPts val="900"/>
                </a:spcBef>
                <a:spcAft>
                  <a:spcPts val="0"/>
                </a:spcAft>
                <a:buNone/>
              </a:pPr>
              <a:r>
                <a:rPr b="0" i="0" lang="lv-LV" sz="1400" u="none" cap="none" strike="noStrike">
                  <a:solidFill>
                    <a:schemeClr val="dk1"/>
                  </a:solidFill>
                  <a:latin typeface="Raleway"/>
                  <a:ea typeface="Raleway"/>
                  <a:cs typeface="Raleway"/>
                  <a:sym typeface="Raleway"/>
                </a:rPr>
                <a:t>Jaké jsou klíčové poznatky jste z této hry získali?</a:t>
              </a:r>
              <a:endParaRPr b="0" i="0" sz="1400" u="none" cap="none" strike="noStrike">
                <a:solidFill>
                  <a:schemeClr val="dk1"/>
                </a:solidFill>
                <a:latin typeface="Raleway"/>
                <a:ea typeface="Raleway"/>
                <a:cs typeface="Raleway"/>
                <a:sym typeface="Raleway"/>
              </a:endParaRPr>
            </a:p>
            <a:p>
              <a:pPr indent="0" lvl="0" marL="139700" marR="0" rtl="0" algn="l">
                <a:lnSpc>
                  <a:spcPct val="90000"/>
                </a:lnSpc>
                <a:spcBef>
                  <a:spcPts val="900"/>
                </a:spcBef>
                <a:spcAft>
                  <a:spcPts val="0"/>
                </a:spcAft>
                <a:buNone/>
              </a:pPr>
              <a:r>
                <a:rPr b="0" i="0" lang="lv-LV" sz="1400" u="none" cap="none" strike="noStrike">
                  <a:solidFill>
                    <a:schemeClr val="dk1"/>
                  </a:solidFill>
                  <a:latin typeface="Raleway"/>
                  <a:ea typeface="Raleway"/>
                  <a:cs typeface="Raleway"/>
                  <a:sym typeface="Raleway"/>
                </a:rPr>
                <a:t>Jak se změnily vaše postoje k násilí v zaměstnání poté, co jste hraní této hry a diskusi o různých řešeních založených na unijních a vnitrostátních nástrojích?</a:t>
              </a:r>
              <a:endParaRPr b="0" i="0" sz="1400" u="none" cap="none" strike="noStrike">
                <a:solidFill>
                  <a:schemeClr val="dk1"/>
                </a:solidFill>
                <a:latin typeface="Raleway"/>
                <a:ea typeface="Raleway"/>
                <a:cs typeface="Raleway"/>
                <a:sym typeface="Raleway"/>
              </a:endParaRPr>
            </a:p>
            <a:p>
              <a:pPr indent="0" lvl="0" marL="139700" marR="0" rtl="0" algn="l">
                <a:lnSpc>
                  <a:spcPct val="90000"/>
                </a:lnSpc>
                <a:spcBef>
                  <a:spcPts val="900"/>
                </a:spcBef>
                <a:spcAft>
                  <a:spcPts val="0"/>
                </a:spcAft>
                <a:buNone/>
              </a:pPr>
              <a:r>
                <a:rPr b="0" i="0" lang="lv-LV" sz="1400" u="none" cap="none" strike="noStrike">
                  <a:solidFill>
                    <a:schemeClr val="dk1"/>
                  </a:solidFill>
                  <a:latin typeface="Raleway"/>
                  <a:ea typeface="Raleway"/>
                  <a:cs typeface="Raleway"/>
                  <a:sym typeface="Raleway"/>
                </a:rPr>
                <a:t>Můžete se podělit o konkrétní závěr, který jste z této hry vyvodili ohledně účinnosti unijních a vnitrostátních nástrojů při řešení šikany a násilí na pracovišti?</a:t>
              </a:r>
              <a:endParaRPr b="0" i="0" sz="1400" u="none" cap="none" strike="noStrike">
                <a:solidFill>
                  <a:schemeClr val="dk1"/>
                </a:solidFill>
                <a:latin typeface="Raleway"/>
                <a:ea typeface="Raleway"/>
                <a:cs typeface="Raleway"/>
                <a:sym typeface="Raleway"/>
              </a:endParaRPr>
            </a:p>
            <a:p>
              <a:pPr indent="0" lvl="0" marL="139700" marR="0" rtl="0" algn="l">
                <a:lnSpc>
                  <a:spcPct val="90000"/>
                </a:lnSpc>
                <a:spcBef>
                  <a:spcPts val="900"/>
                </a:spcBef>
                <a:spcAft>
                  <a:spcPts val="0"/>
                </a:spcAft>
                <a:buNone/>
              </a:pPr>
              <a:r>
                <a:rPr b="0" i="0" lang="lv-LV" sz="1400" u="none" cap="none" strike="noStrike">
                  <a:solidFill>
                    <a:schemeClr val="dk1"/>
                  </a:solidFill>
                  <a:latin typeface="Raleway"/>
                  <a:ea typeface="Raleway"/>
                  <a:cs typeface="Raleway"/>
                  <a:sym typeface="Raleway"/>
                </a:rPr>
                <a:t>Jak plánujete využít znalosti a poznatky, které jste získali v této hře, při své každodenní práci v odvětví HORECA?</a:t>
              </a:r>
              <a:endParaRPr b="0" i="0" sz="1400" u="none" cap="none" strike="noStrike">
                <a:solidFill>
                  <a:schemeClr val="dk1"/>
                </a:solidFill>
                <a:latin typeface="Raleway"/>
                <a:ea typeface="Raleway"/>
                <a:cs typeface="Raleway"/>
                <a:sym typeface="Raleway"/>
              </a:endParaRPr>
            </a:p>
          </p:txBody>
        </p:sp>
        <p:sp>
          <p:nvSpPr>
            <p:cNvPr id="930" name="Google Shape;930;g2523351e7b7_27_79"/>
            <p:cNvSpPr txBox="1"/>
            <p:nvPr/>
          </p:nvSpPr>
          <p:spPr>
            <a:xfrm>
              <a:off x="5021550" y="1812395"/>
              <a:ext cx="4095300" cy="3051574"/>
            </a:xfrm>
            <a:prstGeom prst="rect">
              <a:avLst/>
            </a:prstGeom>
            <a:noFill/>
            <a:ln>
              <a:noFill/>
            </a:ln>
          </p:spPr>
          <p:txBody>
            <a:bodyPr anchorCtr="0" anchor="t" bIns="91425" lIns="91425" spcFirstLastPara="1" rIns="91425" wrap="square" tIns="91425">
              <a:spAutoFit/>
            </a:bodyPr>
            <a:lstStyle/>
            <a:p>
              <a:pPr indent="0" lvl="0" marL="139700" marR="0" rtl="0" algn="l">
                <a:lnSpc>
                  <a:spcPct val="90000"/>
                </a:lnSpc>
                <a:spcBef>
                  <a:spcPts val="900"/>
                </a:spcBef>
                <a:spcAft>
                  <a:spcPts val="0"/>
                </a:spcAft>
                <a:buNone/>
              </a:pPr>
              <a:r>
                <a:rPr b="0" i="0" lang="lv-LV" sz="1400" u="none" cap="none" strike="noStrike">
                  <a:solidFill>
                    <a:schemeClr val="dk1"/>
                  </a:solidFill>
                  <a:latin typeface="Raleway"/>
                  <a:ea typeface="Raleway"/>
                  <a:cs typeface="Raleway"/>
                  <a:sym typeface="Raleway"/>
                </a:rPr>
                <a:t>Můžete popsat situaci ze hry, kdy vás řešení překvapilo nebo zpochybnilo vaše předchozí předpoklady o způsobu řešení?</a:t>
              </a:r>
              <a:endParaRPr b="0" i="0" sz="1400" u="none" cap="none" strike="noStrike">
                <a:solidFill>
                  <a:schemeClr val="dk1"/>
                </a:solidFill>
                <a:latin typeface="Raleway"/>
                <a:ea typeface="Raleway"/>
                <a:cs typeface="Raleway"/>
                <a:sym typeface="Raleway"/>
              </a:endParaRPr>
            </a:p>
            <a:p>
              <a:pPr indent="0" lvl="0" marL="139700" marR="0" rtl="0" algn="l">
                <a:lnSpc>
                  <a:spcPct val="90000"/>
                </a:lnSpc>
                <a:spcBef>
                  <a:spcPts val="900"/>
                </a:spcBef>
                <a:spcAft>
                  <a:spcPts val="0"/>
                </a:spcAft>
                <a:buNone/>
              </a:pPr>
              <a:r>
                <a:rPr b="0" i="0" lang="lv-LV" sz="1400" u="none" cap="none" strike="noStrike">
                  <a:solidFill>
                    <a:schemeClr val="dk1"/>
                  </a:solidFill>
                  <a:latin typeface="Raleway"/>
                  <a:ea typeface="Raleway"/>
                  <a:cs typeface="Raleway"/>
                  <a:sym typeface="Raleway"/>
                </a:rPr>
                <a:t>Existují podle vašeho názoru v právním základu unijních a vnitrostátních nástrojů pro řešení násilí na pracovišti nějaké nedostatky nebo oblasti, které je třeba zlepšit? Jak by mohly být řešeny?</a:t>
              </a:r>
              <a:endParaRPr b="0" i="0" sz="1400" u="none" cap="none" strike="noStrike">
                <a:solidFill>
                  <a:schemeClr val="dk1"/>
                </a:solidFill>
                <a:latin typeface="Raleway"/>
                <a:ea typeface="Raleway"/>
                <a:cs typeface="Raleway"/>
                <a:sym typeface="Raleway"/>
              </a:endParaRPr>
            </a:p>
            <a:p>
              <a:pPr indent="0" lvl="0" marL="139700" marR="0" rtl="0" algn="l">
                <a:lnSpc>
                  <a:spcPct val="90000"/>
                </a:lnSpc>
                <a:spcBef>
                  <a:spcPts val="900"/>
                </a:spcBef>
                <a:spcAft>
                  <a:spcPts val="0"/>
                </a:spcAft>
                <a:buNone/>
              </a:pPr>
              <a:r>
                <a:rPr b="0" i="0" lang="lv-LV" sz="1400" u="none" cap="none" strike="noStrike">
                  <a:solidFill>
                    <a:schemeClr val="dk1"/>
                  </a:solidFill>
                  <a:latin typeface="Raleway"/>
                  <a:ea typeface="Raleway"/>
                  <a:cs typeface="Raleway"/>
                  <a:sym typeface="Raleway"/>
                </a:rPr>
                <a:t>Jak může podle vás informovanost a pochopení právního základu unijních a vnitrostátních nástrojů přispět k podpoře bezpečnějšího a inkluzivnějšího pracovního prostředí?</a:t>
              </a:r>
              <a:endParaRPr b="0" i="0" sz="1400" u="none" cap="none" strike="noStrike">
                <a:solidFill>
                  <a:schemeClr val="dk1"/>
                </a:solidFill>
                <a:latin typeface="Raleway"/>
                <a:ea typeface="Raleway"/>
                <a:cs typeface="Raleway"/>
                <a:sym typeface="Raleway"/>
              </a:endParaRPr>
            </a:p>
          </p:txBody>
        </p:sp>
      </p:grpSp>
      <p:sp>
        <p:nvSpPr>
          <p:cNvPr id="931" name="Google Shape;931;g2523351e7b7_27_79"/>
          <p:cNvSpPr txBox="1"/>
          <p:nvPr/>
        </p:nvSpPr>
        <p:spPr>
          <a:xfrm>
            <a:off x="425175" y="239600"/>
            <a:ext cx="8643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a:t>
            </a: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100" u="none" cap="none" strike="noStrike">
                <a:solidFill>
                  <a:schemeClr val="lt1"/>
                </a:solidFill>
                <a:latin typeface="Raleway"/>
                <a:ea typeface="Raleway"/>
                <a:cs typeface="Raleway"/>
                <a:sym typeface="Raleway"/>
              </a:rPr>
              <a:t> </a:t>
            </a:r>
            <a:r>
              <a:rPr b="1" i="0" lang="lv-LV" sz="2100" u="none" cap="none" strike="noStrike">
                <a:solidFill>
                  <a:schemeClr val="lt1"/>
                </a:solidFill>
                <a:latin typeface="Calibri"/>
                <a:ea typeface="Calibri"/>
                <a:cs typeface="Calibri"/>
                <a:sym typeface="Calibri"/>
              </a:rPr>
              <a:t>Unijní a národní nástroje pro boj proti násilí na pracovišti &amp; právní základ</a:t>
            </a:r>
            <a:endParaRPr b="1" i="0" sz="2100" u="none" cap="none" strike="noStrike">
              <a:solidFill>
                <a:schemeClr val="lt1"/>
              </a:solidFill>
              <a:latin typeface="Raleway"/>
              <a:ea typeface="Raleway"/>
              <a:cs typeface="Raleway"/>
              <a:sym typeface="Raleway"/>
            </a:endParaRPr>
          </a:p>
        </p:txBody>
      </p:sp>
      <p:grpSp>
        <p:nvGrpSpPr>
          <p:cNvPr id="932" name="Google Shape;932;g2523351e7b7_27_79"/>
          <p:cNvGrpSpPr/>
          <p:nvPr/>
        </p:nvGrpSpPr>
        <p:grpSpPr>
          <a:xfrm>
            <a:off x="86456" y="1779418"/>
            <a:ext cx="290237" cy="321991"/>
            <a:chOff x="534570" y="3018006"/>
            <a:chExt cx="290237" cy="321991"/>
          </a:xfrm>
        </p:grpSpPr>
        <p:sp>
          <p:nvSpPr>
            <p:cNvPr id="933" name="Google Shape;933;g2523351e7b7_27_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g2523351e7b7_27_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5" name="Google Shape;935;g2523351e7b7_27_79"/>
          <p:cNvGrpSpPr/>
          <p:nvPr/>
        </p:nvGrpSpPr>
        <p:grpSpPr>
          <a:xfrm>
            <a:off x="101893" y="2261093"/>
            <a:ext cx="290237" cy="321991"/>
            <a:chOff x="534570" y="3018006"/>
            <a:chExt cx="290237" cy="321991"/>
          </a:xfrm>
        </p:grpSpPr>
        <p:sp>
          <p:nvSpPr>
            <p:cNvPr id="936" name="Google Shape;936;g2523351e7b7_27_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g2523351e7b7_27_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8" name="Google Shape;938;g2523351e7b7_27_79"/>
          <p:cNvGrpSpPr/>
          <p:nvPr/>
        </p:nvGrpSpPr>
        <p:grpSpPr>
          <a:xfrm>
            <a:off x="55581" y="3042092"/>
            <a:ext cx="290237" cy="321991"/>
            <a:chOff x="534570" y="3018006"/>
            <a:chExt cx="290237" cy="321991"/>
          </a:xfrm>
        </p:grpSpPr>
        <p:sp>
          <p:nvSpPr>
            <p:cNvPr id="939" name="Google Shape;939;g2523351e7b7_27_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g2523351e7b7_27_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1" name="Google Shape;941;g2523351e7b7_27_79"/>
          <p:cNvGrpSpPr/>
          <p:nvPr/>
        </p:nvGrpSpPr>
        <p:grpSpPr>
          <a:xfrm>
            <a:off x="86456" y="3891454"/>
            <a:ext cx="290237" cy="321991"/>
            <a:chOff x="534570" y="3018006"/>
            <a:chExt cx="290237" cy="321991"/>
          </a:xfrm>
        </p:grpSpPr>
        <p:sp>
          <p:nvSpPr>
            <p:cNvPr id="942" name="Google Shape;942;g2523351e7b7_27_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g2523351e7b7_27_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4" name="Google Shape;944;g2523351e7b7_27_79"/>
          <p:cNvGrpSpPr/>
          <p:nvPr/>
        </p:nvGrpSpPr>
        <p:grpSpPr>
          <a:xfrm>
            <a:off x="4911925" y="1706050"/>
            <a:ext cx="290237" cy="321991"/>
            <a:chOff x="534570" y="3018006"/>
            <a:chExt cx="290237" cy="321991"/>
          </a:xfrm>
        </p:grpSpPr>
        <p:sp>
          <p:nvSpPr>
            <p:cNvPr id="945" name="Google Shape;945;g2523351e7b7_27_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g2523351e7b7_27_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7" name="Google Shape;947;g2523351e7b7_27_79"/>
          <p:cNvGrpSpPr/>
          <p:nvPr/>
        </p:nvGrpSpPr>
        <p:grpSpPr>
          <a:xfrm>
            <a:off x="4911925" y="2525244"/>
            <a:ext cx="290237" cy="321991"/>
            <a:chOff x="534570" y="3018006"/>
            <a:chExt cx="290237" cy="321991"/>
          </a:xfrm>
        </p:grpSpPr>
        <p:sp>
          <p:nvSpPr>
            <p:cNvPr id="948" name="Google Shape;948;g2523351e7b7_27_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g2523351e7b7_27_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0" name="Google Shape;950;g2523351e7b7_27_79"/>
          <p:cNvGrpSpPr/>
          <p:nvPr/>
        </p:nvGrpSpPr>
        <p:grpSpPr>
          <a:xfrm>
            <a:off x="4942800" y="3612662"/>
            <a:ext cx="290237" cy="321991"/>
            <a:chOff x="534570" y="3018006"/>
            <a:chExt cx="290237" cy="321991"/>
          </a:xfrm>
        </p:grpSpPr>
        <p:sp>
          <p:nvSpPr>
            <p:cNvPr id="951" name="Google Shape;951;g2523351e7b7_27_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g2523351e7b7_27_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pic>
        <p:nvPicPr>
          <p:cNvPr id="957" name="Google Shape;957;g2523351e7b7_3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958" name="Google Shape;958;g2523351e7b7_32_0"/>
          <p:cNvSpPr txBox="1"/>
          <p:nvPr/>
        </p:nvSpPr>
        <p:spPr>
          <a:xfrm>
            <a:off x="703200" y="1152600"/>
            <a:ext cx="7737600" cy="26190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4000" u="none" cap="none" strike="noStrike">
                <a:solidFill>
                  <a:srgbClr val="2B3E85"/>
                </a:solidFill>
                <a:latin typeface="Raleway"/>
                <a:ea typeface="Raleway"/>
                <a:cs typeface="Raleway"/>
                <a:sym typeface="Raleway"/>
              </a:rPr>
              <a:t>4</a:t>
            </a:r>
            <a:r>
              <a:rPr b="1" i="0" lang="lv-LV" sz="34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a:t>
            </a:r>
            <a:r>
              <a:rPr b="1" i="0" lang="lv-LV" sz="3400" u="none" cap="none" strike="noStrike">
                <a:solidFill>
                  <a:srgbClr val="FFFFFF"/>
                </a:solidFill>
                <a:latin typeface="Raleway"/>
                <a:ea typeface="Raleway"/>
                <a:cs typeface="Raleway"/>
                <a:sym typeface="Raleway"/>
              </a:rPr>
              <a:t> </a:t>
            </a:r>
            <a:endParaRPr b="1" i="0" sz="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44546A"/>
              </a:buClr>
              <a:buSzPts val="4000"/>
              <a:buFont typeface="Calibri"/>
              <a:buNone/>
            </a:pPr>
            <a:r>
              <a:rPr b="1" i="0" lang="lv-LV" sz="4000" u="none" cap="none" strike="noStrike">
                <a:solidFill>
                  <a:schemeClr val="lt1"/>
                </a:solidFill>
                <a:latin typeface="Calibri"/>
                <a:ea typeface="Calibri"/>
                <a:cs typeface="Calibri"/>
                <a:sym typeface="Calibri"/>
              </a:rPr>
              <a:t>Genderové aspekty a management z hlediska porozumění násilí na pracovišti</a:t>
            </a:r>
            <a:endParaRPr b="0" i="0" sz="6000" u="none" cap="none" strike="noStrike">
              <a:solidFill>
                <a:schemeClr val="lt1"/>
              </a:solidFill>
              <a:latin typeface="Calibri"/>
              <a:ea typeface="Calibri"/>
              <a:cs typeface="Calibri"/>
              <a:sym typeface="Calibri"/>
            </a:endParaRPr>
          </a:p>
          <a:p>
            <a:pPr indent="0" lvl="0" marL="457200" marR="0" rtl="0" algn="l">
              <a:lnSpc>
                <a:spcPct val="90000"/>
              </a:lnSpc>
              <a:spcBef>
                <a:spcPts val="900"/>
              </a:spcBef>
              <a:spcAft>
                <a:spcPts val="0"/>
              </a:spcAft>
              <a:buClr>
                <a:schemeClr val="dk1"/>
              </a:buClr>
              <a:buSzPts val="1100"/>
              <a:buFont typeface="Arial"/>
              <a:buNone/>
            </a:pPr>
            <a:r>
              <a:t/>
            </a:r>
            <a:endParaRPr b="1" i="0" sz="3400" u="none" cap="none" strike="noStrike">
              <a:solidFill>
                <a:schemeClr val="lt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4400"/>
              <a:buFont typeface="Arial"/>
              <a:buNone/>
            </a:pPr>
            <a:r>
              <a:t/>
            </a:r>
            <a:endParaRPr b="1" i="0" sz="3400" u="none" cap="none" strike="noStrike">
              <a:solidFill>
                <a:srgbClr val="FFFFFF"/>
              </a:solidFill>
              <a:latin typeface="Raleway"/>
              <a:ea typeface="Raleway"/>
              <a:cs typeface="Raleway"/>
              <a:sym typeface="Raleway"/>
            </a:endParaRPr>
          </a:p>
        </p:txBody>
      </p:sp>
      <p:pic>
        <p:nvPicPr>
          <p:cNvPr id="959" name="Google Shape;959;g2523351e7b7_3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960" name="Google Shape;960;g2523351e7b7_3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961" name="Google Shape;961;g2523351e7b7_32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962" name="Google Shape;962;g2523351e7b7_32_0"/>
          <p:cNvPicPr preferRelativeResize="0"/>
          <p:nvPr/>
        </p:nvPicPr>
        <p:blipFill rotWithShape="1">
          <a:blip r:embed="rId6">
            <a:alphaModFix/>
          </a:blip>
          <a:srcRect b="0" l="38804" r="0" t="19871"/>
          <a:stretch/>
        </p:blipFill>
        <p:spPr>
          <a:xfrm rot="-5400000">
            <a:off x="1407912" y="2442263"/>
            <a:ext cx="1305525" cy="4121350"/>
          </a:xfrm>
          <a:prstGeom prst="rect">
            <a:avLst/>
          </a:prstGeom>
          <a:noFill/>
          <a:ln>
            <a:noFill/>
          </a:ln>
        </p:spPr>
      </p:pic>
      <p:pic>
        <p:nvPicPr>
          <p:cNvPr id="963" name="Google Shape;963;g2523351e7b7_32_0"/>
          <p:cNvPicPr preferRelativeResize="0"/>
          <p:nvPr/>
        </p:nvPicPr>
        <p:blipFill rotWithShape="1">
          <a:blip r:embed="rId7">
            <a:alphaModFix/>
          </a:blip>
          <a:srcRect b="2075" l="0" r="22963" t="0"/>
          <a:stretch/>
        </p:blipFill>
        <p:spPr>
          <a:xfrm>
            <a:off x="7134850" y="3303050"/>
            <a:ext cx="2009149" cy="1840450"/>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g2523351e7b7_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36" name="Google Shape;136;g2523351e7b7_7_0"/>
          <p:cNvSpPr txBox="1"/>
          <p:nvPr/>
        </p:nvSpPr>
        <p:spPr>
          <a:xfrm>
            <a:off x="827250" y="1419275"/>
            <a:ext cx="7241400" cy="20964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1.</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chemeClr val="dk1"/>
              </a:buClr>
              <a:buSzPts val="1100"/>
              <a:buFont typeface="Arial"/>
              <a:buNone/>
            </a:pPr>
            <a:r>
              <a:rPr b="1" i="0" lang="lv-LV" sz="4200" u="none" cap="none" strike="noStrike">
                <a:solidFill>
                  <a:srgbClr val="FFFFFF"/>
                </a:solidFill>
                <a:latin typeface="Raleway"/>
                <a:ea typeface="Raleway"/>
                <a:cs typeface="Raleway"/>
                <a:sym typeface="Raleway"/>
              </a:rPr>
              <a:t>Příprava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chemeClr val="dk1"/>
              </a:buClr>
              <a:buSzPts val="1100"/>
              <a:buFont typeface="Arial"/>
              <a:buNone/>
            </a:pPr>
            <a:r>
              <a:rPr b="1" i="0" lang="lv-LV" sz="4200" u="none" cap="none" strike="noStrike">
                <a:solidFill>
                  <a:srgbClr val="FFFFFF"/>
                </a:solidFill>
                <a:latin typeface="Raleway"/>
                <a:ea typeface="Raleway"/>
                <a:cs typeface="Raleway"/>
                <a:sym typeface="Raleway"/>
              </a:rPr>
              <a:t>školení</a:t>
            </a:r>
            <a:endParaRPr b="1" i="0" sz="4200" u="none" cap="none" strike="noStrike">
              <a:solidFill>
                <a:srgbClr val="FFFFFF"/>
              </a:solidFill>
              <a:latin typeface="Raleway"/>
              <a:ea typeface="Raleway"/>
              <a:cs typeface="Raleway"/>
              <a:sym typeface="Raleway"/>
            </a:endParaRPr>
          </a:p>
        </p:txBody>
      </p:sp>
      <p:pic>
        <p:nvPicPr>
          <p:cNvPr id="137" name="Google Shape;137;g2523351e7b7_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38" name="Google Shape;138;g2523351e7b7_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39" name="Google Shape;139;g2523351e7b7_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40" name="Google Shape;140;g2523351e7b7_7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41" name="Google Shape;141;g2523351e7b7_7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7" name="Shape 967"/>
        <p:cNvGrpSpPr/>
        <p:nvPr/>
      </p:nvGrpSpPr>
      <p:grpSpPr>
        <a:xfrm>
          <a:off x="0" y="0"/>
          <a:ext cx="0" cy="0"/>
          <a:chOff x="0" y="0"/>
          <a:chExt cx="0" cy="0"/>
        </a:xfrm>
      </p:grpSpPr>
      <p:pic>
        <p:nvPicPr>
          <p:cNvPr id="968" name="Google Shape;968;g2523351e7b7_32_11"/>
          <p:cNvPicPr preferRelativeResize="0"/>
          <p:nvPr/>
        </p:nvPicPr>
        <p:blipFill rotWithShape="1">
          <a:blip r:embed="rId3">
            <a:alphaModFix/>
          </a:blip>
          <a:srcRect b="0" l="0" r="0" t="0"/>
          <a:stretch/>
        </p:blipFill>
        <p:spPr>
          <a:xfrm>
            <a:off x="0" y="0"/>
            <a:ext cx="9144001" cy="1447450"/>
          </a:xfrm>
          <a:prstGeom prst="rect">
            <a:avLst/>
          </a:prstGeom>
          <a:noFill/>
          <a:ln>
            <a:noFill/>
          </a:ln>
        </p:spPr>
      </p:pic>
      <p:sp>
        <p:nvSpPr>
          <p:cNvPr id="969" name="Google Shape;969;g2523351e7b7_32_11"/>
          <p:cNvSpPr txBox="1"/>
          <p:nvPr/>
        </p:nvSpPr>
        <p:spPr>
          <a:xfrm>
            <a:off x="327975" y="191400"/>
            <a:ext cx="87468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a:t>
            </a: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100" u="none" cap="none" strike="noStrike">
                <a:solidFill>
                  <a:schemeClr val="lt1"/>
                </a:solidFill>
                <a:latin typeface="Calibri"/>
                <a:ea typeface="Calibri"/>
                <a:cs typeface="Calibri"/>
                <a:sym typeface="Calibri"/>
              </a:rPr>
              <a:t>Genderové aspekty a management z hlediska porozumění násilí na pracovišti</a:t>
            </a:r>
            <a:endParaRPr b="0" i="0" sz="2100" u="none" cap="none" strike="noStrike">
              <a:solidFill>
                <a:schemeClr val="lt1"/>
              </a:solidFill>
              <a:latin typeface="Calibri"/>
              <a:ea typeface="Calibri"/>
              <a:cs typeface="Calibri"/>
              <a:sym typeface="Calibri"/>
            </a:endParaRPr>
          </a:p>
          <a:p>
            <a:pPr indent="0" lvl="0" marL="0" marR="0" rtl="0" algn="l">
              <a:lnSpc>
                <a:spcPct val="85000"/>
              </a:lnSpc>
              <a:spcBef>
                <a:spcPts val="0"/>
              </a:spcBef>
              <a:spcAft>
                <a:spcPts val="0"/>
              </a:spcAft>
              <a:buClr>
                <a:srgbClr val="000000"/>
              </a:buClr>
              <a:buSzPts val="2200"/>
              <a:buFont typeface="Arial"/>
              <a:buNone/>
            </a:pPr>
            <a:r>
              <a:t/>
            </a:r>
            <a:endParaRPr b="1" i="0" sz="21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970" name="Google Shape;970;g2523351e7b7_32_11"/>
          <p:cNvSpPr txBox="1"/>
          <p:nvPr/>
        </p:nvSpPr>
        <p:spPr>
          <a:xfrm>
            <a:off x="742175" y="2032375"/>
            <a:ext cx="47670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Připravte si sadu karet problémových situací týkajících se násilí na pracovišti, které </a:t>
            </a:r>
            <a:r>
              <a:rPr b="1" i="0" lang="lv-LV" sz="1500" u="none" cap="none" strike="noStrike">
                <a:solidFill>
                  <a:schemeClr val="dk1"/>
                </a:solidFill>
                <a:latin typeface="Raleway"/>
                <a:ea typeface="Raleway"/>
                <a:cs typeface="Raleway"/>
                <a:sym typeface="Raleway"/>
              </a:rPr>
              <a:t>zahrnují scénáře související s genderovými a kulturními aspekty.</a:t>
            </a:r>
            <a:br>
              <a:rPr b="1" i="0" lang="lv-LV" sz="1500" u="none" cap="none" strike="noStrike">
                <a:solidFill>
                  <a:schemeClr val="dk1"/>
                </a:solidFill>
                <a:latin typeface="Raleway"/>
                <a:ea typeface="Raleway"/>
                <a:cs typeface="Raleway"/>
                <a:sym typeface="Raleway"/>
              </a:rPr>
            </a:b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Karta může například popisovat situaci, kdy je zaměstnankyně vystavena nežádoucím sexuálním návrhům ze strany mužského kolegy nebo situaci, kdy je zaměstnanec z menšiny vystaven rasistickým poznámkám ze strany nadřízeného.</a:t>
            </a:r>
            <a:endParaRPr b="1" i="0" sz="1500" u="none" cap="none" strike="noStrike">
              <a:solidFill>
                <a:schemeClr val="dk1"/>
              </a:solidFill>
              <a:latin typeface="Raleway"/>
              <a:ea typeface="Raleway"/>
              <a:cs typeface="Raleway"/>
              <a:sym typeface="Raleway"/>
            </a:endParaRPr>
          </a:p>
        </p:txBody>
      </p:sp>
      <p:pic>
        <p:nvPicPr>
          <p:cNvPr id="971" name="Google Shape;971;g2523351e7b7_32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sp>
        <p:nvSpPr>
          <p:cNvPr id="972" name="Google Shape;972;g2523351e7b7_32_11"/>
          <p:cNvSpPr txBox="1"/>
          <p:nvPr/>
        </p:nvSpPr>
        <p:spPr>
          <a:xfrm>
            <a:off x="865375" y="1533650"/>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pic>
        <p:nvPicPr>
          <p:cNvPr id="973" name="Google Shape;973;g2523351e7b7_32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pic>
        <p:nvPicPr>
          <p:cNvPr id="974" name="Google Shape;974;g2523351e7b7_32_11"/>
          <p:cNvPicPr preferRelativeResize="0"/>
          <p:nvPr/>
        </p:nvPicPr>
        <p:blipFill rotWithShape="1">
          <a:blip r:embed="rId5">
            <a:alphaModFix/>
          </a:blip>
          <a:srcRect b="0" l="1540" r="1540" t="0"/>
          <a:stretch/>
        </p:blipFill>
        <p:spPr>
          <a:xfrm>
            <a:off x="7173363" y="235503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75" name="Google Shape;975;g2523351e7b7_32_11"/>
          <p:cNvPicPr preferRelativeResize="0"/>
          <p:nvPr/>
        </p:nvPicPr>
        <p:blipFill rotWithShape="1">
          <a:blip r:embed="rId5">
            <a:alphaModFix/>
          </a:blip>
          <a:srcRect b="0" l="1540" r="1540" t="0"/>
          <a:stretch/>
        </p:blipFill>
        <p:spPr>
          <a:xfrm>
            <a:off x="6329088" y="267768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76" name="Google Shape;976;g2523351e7b7_32_11"/>
          <p:cNvPicPr preferRelativeResize="0"/>
          <p:nvPr/>
        </p:nvPicPr>
        <p:blipFill rotWithShape="1">
          <a:blip r:embed="rId5">
            <a:alphaModFix/>
          </a:blip>
          <a:srcRect b="0" l="1540" r="1540" t="0"/>
          <a:stretch/>
        </p:blipFill>
        <p:spPr>
          <a:xfrm>
            <a:off x="6736588" y="30639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0" name="Shape 980"/>
        <p:cNvGrpSpPr/>
        <p:nvPr/>
      </p:nvGrpSpPr>
      <p:grpSpPr>
        <a:xfrm>
          <a:off x="0" y="0"/>
          <a:ext cx="0" cy="0"/>
          <a:chOff x="0" y="0"/>
          <a:chExt cx="0" cy="0"/>
        </a:xfrm>
      </p:grpSpPr>
      <p:pic>
        <p:nvPicPr>
          <p:cNvPr id="981" name="Google Shape;981;g2523351e7b7_32_23"/>
          <p:cNvPicPr preferRelativeResize="0"/>
          <p:nvPr/>
        </p:nvPicPr>
        <p:blipFill rotWithShape="1">
          <a:blip r:embed="rId3">
            <a:alphaModFix/>
          </a:blip>
          <a:srcRect b="0" l="0" r="0" t="0"/>
          <a:stretch/>
        </p:blipFill>
        <p:spPr>
          <a:xfrm>
            <a:off x="0" y="0"/>
            <a:ext cx="9144001" cy="1371250"/>
          </a:xfrm>
          <a:prstGeom prst="rect">
            <a:avLst/>
          </a:prstGeom>
          <a:noFill/>
          <a:ln>
            <a:noFill/>
          </a:ln>
        </p:spPr>
      </p:pic>
      <p:sp>
        <p:nvSpPr>
          <p:cNvPr id="982" name="Google Shape;982;g2523351e7b7_32_23"/>
          <p:cNvSpPr txBox="1"/>
          <p:nvPr/>
        </p:nvSpPr>
        <p:spPr>
          <a:xfrm>
            <a:off x="742175" y="2032375"/>
            <a:ext cx="41697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Rozdělte hráče do malých skupin po 3-4 </a:t>
            </a:r>
            <a:r>
              <a:rPr b="0" i="0" lang="lv-LV" sz="1500" u="none" cap="none" strike="noStrike">
                <a:solidFill>
                  <a:schemeClr val="dk1"/>
                </a:solidFill>
                <a:latin typeface="Raleway"/>
                <a:ea typeface="Raleway"/>
                <a:cs typeface="Raleway"/>
                <a:sym typeface="Raleway"/>
              </a:rPr>
              <a:t>lidech a rovnoměrně mezi ně rozdělte karty s problémovými situacemi.</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Dejte hráčům pokyn, aby si přečetli své karty a prodiskutovali se svou skupinou </a:t>
            </a:r>
            <a:r>
              <a:rPr b="1" i="0" lang="lv-LV" sz="1500" u="none" cap="none" strike="noStrike">
                <a:solidFill>
                  <a:schemeClr val="dk1"/>
                </a:solidFill>
                <a:latin typeface="Raleway"/>
                <a:ea typeface="Raleway"/>
                <a:cs typeface="Raleway"/>
                <a:sym typeface="Raleway"/>
              </a:rPr>
              <a:t>scénář popsaný</a:t>
            </a:r>
            <a:r>
              <a:rPr b="0" i="0" lang="lv-LV" sz="1500" u="none" cap="none" strike="noStrike">
                <a:solidFill>
                  <a:schemeClr val="dk1"/>
                </a:solidFill>
                <a:latin typeface="Raleway"/>
                <a:ea typeface="Raleway"/>
                <a:cs typeface="Raleway"/>
                <a:sym typeface="Raleway"/>
              </a:rPr>
              <a:t> na kartě, přičemž zvláštní pozornost věnujte případným genderovým nebo kulturním aspektům.</a:t>
            </a:r>
            <a:endParaRPr b="1" i="0" sz="1500" u="none" cap="none" strike="noStrike">
              <a:solidFill>
                <a:schemeClr val="dk1"/>
              </a:solidFill>
              <a:latin typeface="Raleway"/>
              <a:ea typeface="Raleway"/>
              <a:cs typeface="Raleway"/>
              <a:sym typeface="Raleway"/>
            </a:endParaRPr>
          </a:p>
        </p:txBody>
      </p:sp>
      <p:pic>
        <p:nvPicPr>
          <p:cNvPr id="983" name="Google Shape;983;g2523351e7b7_32_23"/>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sp>
        <p:nvSpPr>
          <p:cNvPr id="984" name="Google Shape;984;g2523351e7b7_32_23"/>
          <p:cNvSpPr txBox="1"/>
          <p:nvPr/>
        </p:nvSpPr>
        <p:spPr>
          <a:xfrm>
            <a:off x="865375" y="1533650"/>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pic>
        <p:nvPicPr>
          <p:cNvPr id="985" name="Google Shape;985;g2523351e7b7_32_23"/>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grpSp>
        <p:nvGrpSpPr>
          <p:cNvPr id="986" name="Google Shape;986;g2523351e7b7_32_23"/>
          <p:cNvGrpSpPr/>
          <p:nvPr/>
        </p:nvGrpSpPr>
        <p:grpSpPr>
          <a:xfrm>
            <a:off x="575070" y="3214568"/>
            <a:ext cx="290237" cy="321991"/>
            <a:chOff x="534570" y="3018006"/>
            <a:chExt cx="290237" cy="321991"/>
          </a:xfrm>
        </p:grpSpPr>
        <p:sp>
          <p:nvSpPr>
            <p:cNvPr id="987" name="Google Shape;987;g2523351e7b7_32_2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g2523351e7b7_32_2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9" name="Google Shape;989;g2523351e7b7_32_23"/>
          <p:cNvSpPr txBox="1"/>
          <p:nvPr/>
        </p:nvSpPr>
        <p:spPr>
          <a:xfrm>
            <a:off x="327975" y="191400"/>
            <a:ext cx="87468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a:t>
            </a: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100" u="none" cap="none" strike="noStrike">
                <a:solidFill>
                  <a:schemeClr val="lt1"/>
                </a:solidFill>
                <a:latin typeface="Calibri"/>
                <a:ea typeface="Calibri"/>
                <a:cs typeface="Calibri"/>
                <a:sym typeface="Calibri"/>
              </a:rPr>
              <a:t>Genderové aspekty a management z hlediska porozumění násilí na pracovišti</a:t>
            </a:r>
            <a:endParaRPr b="1" i="0" sz="2500" u="none" cap="none" strike="noStrike">
              <a:solidFill>
                <a:srgbClr val="FFFFFF"/>
              </a:solidFill>
              <a:latin typeface="Raleway"/>
              <a:ea typeface="Raleway"/>
              <a:cs typeface="Raleway"/>
              <a:sym typeface="Raleway"/>
            </a:endParaRPr>
          </a:p>
        </p:txBody>
      </p:sp>
      <p:pic>
        <p:nvPicPr>
          <p:cNvPr id="990" name="Google Shape;990;g2523351e7b7_32_23"/>
          <p:cNvPicPr preferRelativeResize="0"/>
          <p:nvPr/>
        </p:nvPicPr>
        <p:blipFill rotWithShape="1">
          <a:blip r:embed="rId5">
            <a:alphaModFix/>
          </a:blip>
          <a:srcRect b="0" l="1540" r="1540" t="0"/>
          <a:stretch/>
        </p:blipFill>
        <p:spPr>
          <a:xfrm>
            <a:off x="6953863" y="238535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91" name="Google Shape;991;g2523351e7b7_32_23"/>
          <p:cNvPicPr preferRelativeResize="0"/>
          <p:nvPr/>
        </p:nvPicPr>
        <p:blipFill rotWithShape="1">
          <a:blip r:embed="rId5">
            <a:alphaModFix/>
          </a:blip>
          <a:srcRect b="0" l="1540" r="1540" t="0"/>
          <a:stretch/>
        </p:blipFill>
        <p:spPr>
          <a:xfrm>
            <a:off x="6133313" y="275728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92" name="Google Shape;992;g2523351e7b7_32_23"/>
          <p:cNvPicPr preferRelativeResize="0"/>
          <p:nvPr/>
        </p:nvPicPr>
        <p:blipFill rotWithShape="1">
          <a:blip r:embed="rId5">
            <a:alphaModFix/>
          </a:blip>
          <a:srcRect b="0" l="1540" r="1540" t="0"/>
          <a:stretch/>
        </p:blipFill>
        <p:spPr>
          <a:xfrm>
            <a:off x="6572238" y="315883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6" name="Shape 996"/>
        <p:cNvGrpSpPr/>
        <p:nvPr/>
      </p:nvGrpSpPr>
      <p:grpSpPr>
        <a:xfrm>
          <a:off x="0" y="0"/>
          <a:ext cx="0" cy="0"/>
          <a:chOff x="0" y="0"/>
          <a:chExt cx="0" cy="0"/>
        </a:xfrm>
      </p:grpSpPr>
      <p:pic>
        <p:nvPicPr>
          <p:cNvPr id="997" name="Google Shape;997;g2523351e7b7_32_38"/>
          <p:cNvPicPr preferRelativeResize="0"/>
          <p:nvPr/>
        </p:nvPicPr>
        <p:blipFill rotWithShape="1">
          <a:blip r:embed="rId3">
            <a:alphaModFix/>
          </a:blip>
          <a:srcRect b="0" l="0" r="0" t="0"/>
          <a:stretch/>
        </p:blipFill>
        <p:spPr>
          <a:xfrm>
            <a:off x="0" y="-3850"/>
            <a:ext cx="9144001" cy="1222700"/>
          </a:xfrm>
          <a:prstGeom prst="rect">
            <a:avLst/>
          </a:prstGeom>
          <a:noFill/>
          <a:ln>
            <a:noFill/>
          </a:ln>
        </p:spPr>
      </p:pic>
      <p:sp>
        <p:nvSpPr>
          <p:cNvPr id="998" name="Google Shape;998;g2523351e7b7_32_38"/>
          <p:cNvSpPr txBox="1"/>
          <p:nvPr/>
        </p:nvSpPr>
        <p:spPr>
          <a:xfrm>
            <a:off x="742175" y="1807200"/>
            <a:ext cx="4681500" cy="3070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Vyzvěte hráče, aby využili internet a další zdroje k </a:t>
            </a:r>
            <a:r>
              <a:rPr b="1" i="0" lang="lv-LV" sz="1500" u="none" cap="none" strike="noStrike">
                <a:solidFill>
                  <a:schemeClr val="dk1"/>
                </a:solidFill>
                <a:latin typeface="Raleway"/>
                <a:ea typeface="Raleway"/>
                <a:cs typeface="Raleway"/>
                <a:sym typeface="Raleway"/>
              </a:rPr>
              <a:t>dalšímu zkoumání tématu</a:t>
            </a:r>
            <a:r>
              <a:rPr b="0" i="0" lang="lv-LV" sz="1500" u="none" cap="none" strike="noStrike">
                <a:solidFill>
                  <a:schemeClr val="dk1"/>
                </a:solidFill>
                <a:latin typeface="Raleway"/>
                <a:ea typeface="Raleway"/>
                <a:cs typeface="Raleway"/>
                <a:sym typeface="Raleway"/>
              </a:rPr>
              <a:t> a určili strategie řešení problému popsaného na jejich kartě, které zohledňují genderové a kulturní aspekty.</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Připomeňte jim, že by se měli snažit kriticky a široce přemýšlet o tom, </a:t>
            </a:r>
            <a:r>
              <a:rPr b="1" i="0" lang="lv-LV" sz="1500" u="none" cap="none" strike="noStrike">
                <a:solidFill>
                  <a:schemeClr val="dk1"/>
                </a:solidFill>
                <a:latin typeface="Raleway"/>
                <a:ea typeface="Raleway"/>
                <a:cs typeface="Raleway"/>
                <a:sym typeface="Raleway"/>
              </a:rPr>
              <a:t>jakou roli může hrát genderová a kulturní dynamika</a:t>
            </a:r>
            <a:r>
              <a:rPr b="0" i="0" lang="lv-LV" sz="1500" u="none" cap="none" strike="noStrike">
                <a:solidFill>
                  <a:schemeClr val="dk1"/>
                </a:solidFill>
                <a:latin typeface="Raleway"/>
                <a:ea typeface="Raleway"/>
                <a:cs typeface="Raleway"/>
                <a:sym typeface="Raleway"/>
              </a:rPr>
              <a:t> v násilí na pracovišti a jak tuto dynamiku řešit. konstruktivním způsobem.</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chemeClr val="dk1"/>
              </a:solidFill>
              <a:latin typeface="Raleway"/>
              <a:ea typeface="Raleway"/>
              <a:cs typeface="Raleway"/>
              <a:sym typeface="Raleway"/>
            </a:endParaRPr>
          </a:p>
        </p:txBody>
      </p:sp>
      <p:sp>
        <p:nvSpPr>
          <p:cNvPr id="999" name="Google Shape;999;g2523351e7b7_32_38"/>
          <p:cNvSpPr txBox="1"/>
          <p:nvPr/>
        </p:nvSpPr>
        <p:spPr>
          <a:xfrm>
            <a:off x="865375" y="1308475"/>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grpSp>
        <p:nvGrpSpPr>
          <p:cNvPr id="1000" name="Google Shape;1000;g2523351e7b7_32_38"/>
          <p:cNvGrpSpPr/>
          <p:nvPr/>
        </p:nvGrpSpPr>
        <p:grpSpPr>
          <a:xfrm>
            <a:off x="575070" y="3482718"/>
            <a:ext cx="290237" cy="321991"/>
            <a:chOff x="534570" y="3018006"/>
            <a:chExt cx="290237" cy="321991"/>
          </a:xfrm>
        </p:grpSpPr>
        <p:sp>
          <p:nvSpPr>
            <p:cNvPr id="1001" name="Google Shape;1001;g2523351e7b7_32_3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g2523351e7b7_32_3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03" name="Google Shape;1003;g2523351e7b7_32_38"/>
          <p:cNvPicPr preferRelativeResize="0"/>
          <p:nvPr/>
        </p:nvPicPr>
        <p:blipFill rotWithShape="1">
          <a:blip r:embed="rId4">
            <a:alphaModFix/>
          </a:blip>
          <a:srcRect b="0" l="-564" r="-2073" t="0"/>
          <a:stretch/>
        </p:blipFill>
        <p:spPr>
          <a:xfrm rot="10800000">
            <a:off x="5936699" y="1367625"/>
            <a:ext cx="3399326" cy="1370450"/>
          </a:xfrm>
          <a:prstGeom prst="rect">
            <a:avLst/>
          </a:prstGeom>
          <a:noFill/>
          <a:ln>
            <a:noFill/>
          </a:ln>
        </p:spPr>
      </p:pic>
      <p:sp>
        <p:nvSpPr>
          <p:cNvPr id="1004" name="Google Shape;1004;g2523351e7b7_32_38"/>
          <p:cNvSpPr/>
          <p:nvPr/>
        </p:nvSpPr>
        <p:spPr>
          <a:xfrm rot="-1911451">
            <a:off x="7150577" y="2839333"/>
            <a:ext cx="1071979" cy="1203249"/>
          </a:xfrm>
          <a:prstGeom prst="upArrow">
            <a:avLst>
              <a:gd fmla="val 50000" name="adj1"/>
              <a:gd fmla="val 50000" name="adj2"/>
            </a:avLst>
          </a:prstGeom>
          <a:solidFill>
            <a:srgbClr val="1EAEAE">
              <a:alpha val="4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g2523351e7b7_32_38"/>
          <p:cNvSpPr/>
          <p:nvPr/>
        </p:nvSpPr>
        <p:spPr>
          <a:xfrm rot="-1911451">
            <a:off x="7150580" y="2769361"/>
            <a:ext cx="1071979" cy="1203249"/>
          </a:xfrm>
          <a:prstGeom prst="upArrow">
            <a:avLst>
              <a:gd fmla="val 50000" name="adj1"/>
              <a:gd fmla="val 5000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g2523351e7b7_32_38"/>
          <p:cNvSpPr txBox="1"/>
          <p:nvPr/>
        </p:nvSpPr>
        <p:spPr>
          <a:xfrm>
            <a:off x="327975" y="191400"/>
            <a:ext cx="87468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a:t>
            </a: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100" u="none" cap="none" strike="noStrike">
                <a:solidFill>
                  <a:schemeClr val="lt1"/>
                </a:solidFill>
                <a:latin typeface="Calibri"/>
                <a:ea typeface="Calibri"/>
                <a:cs typeface="Calibri"/>
                <a:sym typeface="Calibri"/>
              </a:rPr>
              <a:t>Genderové aspekty a management z hlediska porozumění násilí na pracovišti</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0" name="Shape 1010"/>
        <p:cNvGrpSpPr/>
        <p:nvPr/>
      </p:nvGrpSpPr>
      <p:grpSpPr>
        <a:xfrm>
          <a:off x="0" y="0"/>
          <a:ext cx="0" cy="0"/>
          <a:chOff x="0" y="0"/>
          <a:chExt cx="0" cy="0"/>
        </a:xfrm>
      </p:grpSpPr>
      <p:pic>
        <p:nvPicPr>
          <p:cNvPr id="1011" name="Google Shape;1011;g2523351e7b7_32_51"/>
          <p:cNvPicPr preferRelativeResize="0"/>
          <p:nvPr/>
        </p:nvPicPr>
        <p:blipFill rotWithShape="1">
          <a:blip r:embed="rId3">
            <a:alphaModFix/>
          </a:blip>
          <a:srcRect b="0" l="0" r="0" t="0"/>
          <a:stretch/>
        </p:blipFill>
        <p:spPr>
          <a:xfrm>
            <a:off x="0" y="0"/>
            <a:ext cx="9144001" cy="1371250"/>
          </a:xfrm>
          <a:prstGeom prst="rect">
            <a:avLst/>
          </a:prstGeom>
          <a:noFill/>
          <a:ln>
            <a:noFill/>
          </a:ln>
        </p:spPr>
      </p:pic>
      <p:sp>
        <p:nvSpPr>
          <p:cNvPr id="1012" name="Google Shape;1012;g2523351e7b7_32_51"/>
          <p:cNvSpPr txBox="1"/>
          <p:nvPr/>
        </p:nvSpPr>
        <p:spPr>
          <a:xfrm>
            <a:off x="742175" y="2072275"/>
            <a:ext cx="4681500" cy="2805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Poté, co měli hráči čas prodiskutovat a prozkoumat svou problémovou situaci, požádejte každou skupinu, aby se o svá zjištění </a:t>
            </a:r>
            <a:r>
              <a:rPr b="1" i="0" lang="lv-LV" sz="1500" u="none" cap="none" strike="noStrike">
                <a:solidFill>
                  <a:schemeClr val="dk1"/>
                </a:solidFill>
                <a:latin typeface="Raleway"/>
                <a:ea typeface="Raleway"/>
                <a:cs typeface="Raleway"/>
                <a:sym typeface="Raleway"/>
              </a:rPr>
              <a:t>podělila s větší skupinou..</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Povzbuďte hráče, aby kriticky přemýšleli o tom, </a:t>
            </a:r>
            <a:r>
              <a:rPr b="1" i="0" lang="lv-LV" sz="1500" u="none" cap="none" strike="noStrike">
                <a:solidFill>
                  <a:schemeClr val="dk1"/>
                </a:solidFill>
                <a:latin typeface="Raleway"/>
                <a:ea typeface="Raleway"/>
                <a:cs typeface="Raleway"/>
                <a:sym typeface="Raleway"/>
              </a:rPr>
              <a:t>jak mohou různé typy násilí na pracovišti ovlivnit různé genderové a kulturní skupiny</a:t>
            </a:r>
            <a:r>
              <a:rPr b="0" i="0" lang="lv-LV" sz="1500" u="none" cap="none" strike="noStrike">
                <a:solidFill>
                  <a:schemeClr val="dk1"/>
                </a:solidFill>
                <a:latin typeface="Raleway"/>
                <a:ea typeface="Raleway"/>
                <a:cs typeface="Raleway"/>
                <a:sym typeface="Raleway"/>
              </a:rPr>
              <a:t>,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a aby zvážili možné důsledky ignorování nebo špatného zacházení s těmito aspekty.</a:t>
            </a:r>
            <a:endParaRPr b="0" i="0" sz="1500" u="none" cap="none" strike="noStrike">
              <a:solidFill>
                <a:schemeClr val="dk1"/>
              </a:solidFill>
              <a:latin typeface="Raleway"/>
              <a:ea typeface="Raleway"/>
              <a:cs typeface="Raleway"/>
              <a:sym typeface="Raleway"/>
            </a:endParaRPr>
          </a:p>
        </p:txBody>
      </p:sp>
      <p:sp>
        <p:nvSpPr>
          <p:cNvPr id="1013" name="Google Shape;1013;g2523351e7b7_32_51"/>
          <p:cNvSpPr txBox="1"/>
          <p:nvPr/>
        </p:nvSpPr>
        <p:spPr>
          <a:xfrm>
            <a:off x="865375" y="1573550"/>
            <a:ext cx="3779100" cy="104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600"/>
              <a:buFont typeface="Arial"/>
              <a:buNone/>
            </a:pPr>
            <a:r>
              <a:rPr b="1" i="0" lang="lv-LV" sz="2600" u="none" cap="none" strike="noStrike">
                <a:solidFill>
                  <a:srgbClr val="6689BA"/>
                </a:solidFill>
                <a:latin typeface="Raleway"/>
                <a:ea typeface="Raleway"/>
                <a:cs typeface="Raleway"/>
                <a:sym typeface="Raleway"/>
              </a:rPr>
              <a:t>Hraní a ukončení hry</a:t>
            </a:r>
            <a:endParaRPr b="1" i="0" sz="2600" u="none" cap="none" strike="noStrike">
              <a:solidFill>
                <a:srgbClr val="6689BA"/>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600"/>
              <a:buFont typeface="Arial"/>
              <a:buNone/>
            </a:pPr>
            <a:r>
              <a:t/>
            </a:r>
            <a:endParaRPr b="1" i="0" sz="2600" u="none" cap="none" strike="noStrike">
              <a:solidFill>
                <a:srgbClr val="6689BA"/>
              </a:solidFill>
              <a:latin typeface="Raleway"/>
              <a:ea typeface="Raleway"/>
              <a:cs typeface="Raleway"/>
              <a:sym typeface="Raleway"/>
            </a:endParaRPr>
          </a:p>
        </p:txBody>
      </p:sp>
      <p:grpSp>
        <p:nvGrpSpPr>
          <p:cNvPr id="1014" name="Google Shape;1014;g2523351e7b7_32_51"/>
          <p:cNvGrpSpPr/>
          <p:nvPr/>
        </p:nvGrpSpPr>
        <p:grpSpPr>
          <a:xfrm>
            <a:off x="575070" y="3213093"/>
            <a:ext cx="290237" cy="321991"/>
            <a:chOff x="534570" y="3018006"/>
            <a:chExt cx="290237" cy="321991"/>
          </a:xfrm>
        </p:grpSpPr>
        <p:sp>
          <p:nvSpPr>
            <p:cNvPr id="1015" name="Google Shape;1015;g2523351e7b7_32_5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g2523351e7b7_32_5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7" name="Google Shape;1017;g2523351e7b7_32_51"/>
          <p:cNvSpPr/>
          <p:nvPr/>
        </p:nvSpPr>
        <p:spPr>
          <a:xfrm>
            <a:off x="6484512" y="2647760"/>
            <a:ext cx="1733100" cy="1497900"/>
          </a:xfrm>
          <a:prstGeom prst="wedgeEllipseCallout">
            <a:avLst>
              <a:gd fmla="val -34446" name="adj1"/>
              <a:gd fmla="val 55960" name="adj2"/>
            </a:avLst>
          </a:prstGeom>
          <a:solidFill>
            <a:srgbClr val="6689BA">
              <a:alpha val="2509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g2523351e7b7_32_51"/>
          <p:cNvSpPr/>
          <p:nvPr/>
        </p:nvSpPr>
        <p:spPr>
          <a:xfrm>
            <a:off x="5810283" y="2011727"/>
            <a:ext cx="1219800" cy="1142400"/>
          </a:xfrm>
          <a:prstGeom prst="wedgeEllipseCallout">
            <a:avLst>
              <a:gd fmla="val 37986" name="adj1"/>
              <a:gd fmla="val 54670" name="adj2"/>
            </a:avLst>
          </a:prstGeom>
          <a:solidFill>
            <a:srgbClr val="6689BA">
              <a:alpha val="46666"/>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g2523351e7b7_32_51"/>
          <p:cNvSpPr/>
          <p:nvPr/>
        </p:nvSpPr>
        <p:spPr>
          <a:xfrm>
            <a:off x="5767800" y="206502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g2523351e7b7_32_51"/>
          <p:cNvSpPr/>
          <p:nvPr/>
        </p:nvSpPr>
        <p:spPr>
          <a:xfrm rot="449688">
            <a:off x="6483784" y="2613165"/>
            <a:ext cx="1695082" cy="149682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21" name="Google Shape;1021;g2523351e7b7_32_51"/>
          <p:cNvPicPr preferRelativeResize="0"/>
          <p:nvPr/>
        </p:nvPicPr>
        <p:blipFill rotWithShape="1">
          <a:blip r:embed="rId4">
            <a:alphaModFix/>
          </a:blip>
          <a:srcRect b="0" l="0" r="31082" t="0"/>
          <a:stretch/>
        </p:blipFill>
        <p:spPr>
          <a:xfrm>
            <a:off x="7112321" y="2314562"/>
            <a:ext cx="2031679" cy="1287455"/>
          </a:xfrm>
          <a:prstGeom prst="rect">
            <a:avLst/>
          </a:prstGeom>
          <a:noFill/>
          <a:ln>
            <a:noFill/>
          </a:ln>
        </p:spPr>
      </p:pic>
      <p:sp>
        <p:nvSpPr>
          <p:cNvPr id="1022" name="Google Shape;1022;g2523351e7b7_32_51"/>
          <p:cNvSpPr txBox="1"/>
          <p:nvPr/>
        </p:nvSpPr>
        <p:spPr>
          <a:xfrm>
            <a:off x="327975" y="191400"/>
            <a:ext cx="87468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a:t>
            </a: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100" u="none" cap="none" strike="noStrike">
                <a:solidFill>
                  <a:schemeClr val="lt1"/>
                </a:solidFill>
                <a:latin typeface="Calibri"/>
                <a:ea typeface="Calibri"/>
                <a:cs typeface="Calibri"/>
                <a:sym typeface="Calibri"/>
              </a:rPr>
              <a:t>Genderové aspekty a management z hlediska porozumění násilí na pracovišti</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6" name="Shape 1026"/>
        <p:cNvGrpSpPr/>
        <p:nvPr/>
      </p:nvGrpSpPr>
      <p:grpSpPr>
        <a:xfrm>
          <a:off x="0" y="0"/>
          <a:ext cx="0" cy="0"/>
          <a:chOff x="0" y="0"/>
          <a:chExt cx="0" cy="0"/>
        </a:xfrm>
      </p:grpSpPr>
      <p:pic>
        <p:nvPicPr>
          <p:cNvPr id="1027" name="Google Shape;1027;g2523351e7b7_32_66"/>
          <p:cNvPicPr preferRelativeResize="0"/>
          <p:nvPr/>
        </p:nvPicPr>
        <p:blipFill rotWithShape="1">
          <a:blip r:embed="rId3">
            <a:alphaModFix/>
          </a:blip>
          <a:srcRect b="0" l="0" r="0" t="0"/>
          <a:stretch/>
        </p:blipFill>
        <p:spPr>
          <a:xfrm>
            <a:off x="0" y="7575"/>
            <a:ext cx="9144001" cy="1287476"/>
          </a:xfrm>
          <a:prstGeom prst="rect">
            <a:avLst/>
          </a:prstGeom>
          <a:noFill/>
          <a:ln>
            <a:noFill/>
          </a:ln>
        </p:spPr>
      </p:pic>
      <p:sp>
        <p:nvSpPr>
          <p:cNvPr id="1028" name="Google Shape;1028;g2523351e7b7_32_66"/>
          <p:cNvSpPr txBox="1"/>
          <p:nvPr/>
        </p:nvSpPr>
        <p:spPr>
          <a:xfrm>
            <a:off x="742175" y="1917713"/>
            <a:ext cx="46815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Pomocí karet problémových situací můžete hráče poučit o genderových a kulturních aspektech násilí na pracovišti a o tom, jak je řešit konstruktivním a inkluzivním způsobem.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Kromě toho je můžete přimět ke kritickému zamyšlení nad tím, </a:t>
            </a:r>
            <a:r>
              <a:rPr b="1" i="0" lang="lv-LV" sz="1500" u="none" cap="none" strike="noStrike">
                <a:solidFill>
                  <a:schemeClr val="dk1"/>
                </a:solidFill>
                <a:latin typeface="Raleway"/>
                <a:ea typeface="Raleway"/>
                <a:cs typeface="Raleway"/>
                <a:sym typeface="Raleway"/>
              </a:rPr>
              <a:t>jak vytvořit bezpečné a podpůrné pracovní prostředí</a:t>
            </a:r>
            <a:r>
              <a:rPr b="0" i="0" lang="lv-LV" sz="1500" u="none" cap="none" strike="noStrike">
                <a:solidFill>
                  <a:schemeClr val="dk1"/>
                </a:solidFill>
                <a:latin typeface="Raleway"/>
                <a:ea typeface="Raleway"/>
                <a:cs typeface="Raleway"/>
                <a:sym typeface="Raleway"/>
              </a:rPr>
              <a:t>, které zohledňuje jedinečné potřeby a hlediska všech zaměstnanců.</a:t>
            </a:r>
            <a:endParaRPr b="0" i="0" sz="1500" u="none" cap="none" strike="noStrike">
              <a:solidFill>
                <a:schemeClr val="dk1"/>
              </a:solidFill>
              <a:latin typeface="Raleway"/>
              <a:ea typeface="Raleway"/>
              <a:cs typeface="Raleway"/>
              <a:sym typeface="Raleway"/>
            </a:endParaRPr>
          </a:p>
        </p:txBody>
      </p:sp>
      <p:sp>
        <p:nvSpPr>
          <p:cNvPr id="1029" name="Google Shape;1029;g2523351e7b7_32_66"/>
          <p:cNvSpPr txBox="1"/>
          <p:nvPr/>
        </p:nvSpPr>
        <p:spPr>
          <a:xfrm>
            <a:off x="865375" y="1419000"/>
            <a:ext cx="3636900" cy="104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600"/>
              <a:buFont typeface="Arial"/>
              <a:buNone/>
            </a:pPr>
            <a:r>
              <a:rPr b="1" i="0" lang="lv-LV" sz="2600" u="none" cap="none" strike="noStrike">
                <a:solidFill>
                  <a:srgbClr val="6689BA"/>
                </a:solidFill>
                <a:latin typeface="Raleway"/>
                <a:ea typeface="Raleway"/>
                <a:cs typeface="Raleway"/>
                <a:sym typeface="Raleway"/>
              </a:rPr>
              <a:t>Hraní a ukončení hry</a:t>
            </a:r>
            <a:endParaRPr b="1" i="0" sz="2600" u="none" cap="none" strike="noStrike">
              <a:solidFill>
                <a:srgbClr val="6689BA"/>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600"/>
              <a:buFont typeface="Arial"/>
              <a:buNone/>
            </a:pPr>
            <a:r>
              <a:t/>
            </a:r>
            <a:endParaRPr b="1" i="0" sz="2600" u="none" cap="none" strike="noStrike">
              <a:solidFill>
                <a:srgbClr val="6689BA"/>
              </a:solidFill>
              <a:latin typeface="Raleway"/>
              <a:ea typeface="Raleway"/>
              <a:cs typeface="Raleway"/>
              <a:sym typeface="Raleway"/>
            </a:endParaRPr>
          </a:p>
        </p:txBody>
      </p:sp>
      <p:grpSp>
        <p:nvGrpSpPr>
          <p:cNvPr id="1030" name="Google Shape;1030;g2523351e7b7_32_66"/>
          <p:cNvGrpSpPr/>
          <p:nvPr/>
        </p:nvGrpSpPr>
        <p:grpSpPr>
          <a:xfrm>
            <a:off x="575070" y="3289293"/>
            <a:ext cx="290237" cy="321991"/>
            <a:chOff x="534570" y="3018006"/>
            <a:chExt cx="290237" cy="321991"/>
          </a:xfrm>
        </p:grpSpPr>
        <p:sp>
          <p:nvSpPr>
            <p:cNvPr id="1031" name="Google Shape;1031;g2523351e7b7_32_6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g2523351e7b7_32_6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3" name="Google Shape;1033;g2523351e7b7_32_66"/>
          <p:cNvSpPr/>
          <p:nvPr/>
        </p:nvSpPr>
        <p:spPr>
          <a:xfrm>
            <a:off x="6484512" y="2378510"/>
            <a:ext cx="1733100" cy="1497900"/>
          </a:xfrm>
          <a:prstGeom prst="wedgeEllipseCallout">
            <a:avLst>
              <a:gd fmla="val -34446" name="adj1"/>
              <a:gd fmla="val 55960" name="adj2"/>
            </a:avLst>
          </a:prstGeom>
          <a:solidFill>
            <a:srgbClr val="1EAEAE">
              <a:alpha val="16862"/>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g2523351e7b7_32_66"/>
          <p:cNvSpPr/>
          <p:nvPr/>
        </p:nvSpPr>
        <p:spPr>
          <a:xfrm>
            <a:off x="5810283" y="1742477"/>
            <a:ext cx="1219800" cy="1142400"/>
          </a:xfrm>
          <a:prstGeom prst="wedgeEllipseCallout">
            <a:avLst>
              <a:gd fmla="val 37986" name="adj1"/>
              <a:gd fmla="val 54670" name="adj2"/>
            </a:avLst>
          </a:prstGeom>
          <a:solidFill>
            <a:srgbClr val="1EAEAE">
              <a:alpha val="48627"/>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g2523351e7b7_32_66"/>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g2523351e7b7_32_66"/>
          <p:cNvSpPr/>
          <p:nvPr/>
        </p:nvSpPr>
        <p:spPr>
          <a:xfrm rot="449688">
            <a:off x="6483784" y="2343915"/>
            <a:ext cx="1695082" cy="149682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37" name="Google Shape;1037;g2523351e7b7_32_66"/>
          <p:cNvPicPr preferRelativeResize="0"/>
          <p:nvPr/>
        </p:nvPicPr>
        <p:blipFill rotWithShape="1">
          <a:blip r:embed="rId4">
            <a:alphaModFix/>
          </a:blip>
          <a:srcRect b="0" l="0" r="31082" t="0"/>
          <a:stretch/>
        </p:blipFill>
        <p:spPr>
          <a:xfrm>
            <a:off x="7112321" y="2045312"/>
            <a:ext cx="2031679" cy="1287455"/>
          </a:xfrm>
          <a:prstGeom prst="rect">
            <a:avLst/>
          </a:prstGeom>
          <a:noFill/>
          <a:ln>
            <a:noFill/>
          </a:ln>
        </p:spPr>
      </p:pic>
      <p:sp>
        <p:nvSpPr>
          <p:cNvPr id="1038" name="Google Shape;1038;g2523351e7b7_32_66"/>
          <p:cNvSpPr txBox="1"/>
          <p:nvPr/>
        </p:nvSpPr>
        <p:spPr>
          <a:xfrm>
            <a:off x="327975" y="191400"/>
            <a:ext cx="87468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a:t>
            </a: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100" u="none" cap="none" strike="noStrike">
                <a:solidFill>
                  <a:schemeClr val="lt1"/>
                </a:solidFill>
                <a:latin typeface="Calibri"/>
                <a:ea typeface="Calibri"/>
                <a:cs typeface="Calibri"/>
                <a:sym typeface="Calibri"/>
              </a:rPr>
              <a:t>Genderové aspekty a management z hlediska porozumění násilí na pracovišti</a:t>
            </a:r>
            <a:endParaRPr b="1" i="0" sz="2500" u="none" cap="none" strike="noStrike">
              <a:solidFill>
                <a:srgbClr val="FFFFFF"/>
              </a:solidFill>
              <a:latin typeface="Raleway"/>
              <a:ea typeface="Raleway"/>
              <a:cs typeface="Raleway"/>
              <a:sym typeface="Raleway"/>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2" name="Shape 1042"/>
        <p:cNvGrpSpPr/>
        <p:nvPr/>
      </p:nvGrpSpPr>
      <p:grpSpPr>
        <a:xfrm>
          <a:off x="0" y="0"/>
          <a:ext cx="0" cy="0"/>
          <a:chOff x="0" y="0"/>
          <a:chExt cx="0" cy="0"/>
        </a:xfrm>
      </p:grpSpPr>
      <p:sp>
        <p:nvSpPr>
          <p:cNvPr id="1043" name="Google Shape;1043;g2523351e7b7_32_81"/>
          <p:cNvSpPr txBox="1"/>
          <p:nvPr/>
        </p:nvSpPr>
        <p:spPr>
          <a:xfrm>
            <a:off x="717800" y="1771850"/>
            <a:ext cx="3950400" cy="3555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 jste pochopili roli genderových a kulturních faktorů v násilí na pracovišti poté, co jste si zahráli tuto hru?</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Můžete se podělit o konkrétní poznatek nebo poučení, které jste získali o genderových aspektech nebo mezikulturním řízení v kontextu šikany nebo násilí na pracovišti?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S jakými problémy jste se setkali při pokusech o řešení problémových situací z různých genderových a kulturních hledisek? Jak jste tyto výzvy překonali?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1044" name="Google Shape;1044;g2523351e7b7_32_81"/>
          <p:cNvSpPr txBox="1"/>
          <p:nvPr/>
        </p:nvSpPr>
        <p:spPr>
          <a:xfrm>
            <a:off x="717800" y="13092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Otázky po hře</a:t>
            </a:r>
            <a:endParaRPr b="1" i="0" sz="2300" u="none" cap="none" strike="noStrike">
              <a:solidFill>
                <a:srgbClr val="6689BA"/>
              </a:solidFill>
              <a:latin typeface="Arial"/>
              <a:ea typeface="Arial"/>
              <a:cs typeface="Arial"/>
              <a:sym typeface="Arial"/>
            </a:endParaRPr>
          </a:p>
        </p:txBody>
      </p:sp>
      <p:sp>
        <p:nvSpPr>
          <p:cNvPr id="1045" name="Google Shape;1045;g2523351e7b7_32_81"/>
          <p:cNvSpPr txBox="1"/>
          <p:nvPr/>
        </p:nvSpPr>
        <p:spPr>
          <a:xfrm>
            <a:off x="5154375" y="1790725"/>
            <a:ext cx="3633300" cy="281612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 podle vás může povědomí o genderových a kulturních faktorech pomoci při prevenci, identifikaci a řešení případů násilí na pracovišti v HORECA odvětví?</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Můžete popsat situaci ze hry, kdy zohlednění genderových nebo kulturních faktorů vedlo k efektivnějšímu nebo inkluzivnějšímu řešení?</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grpSp>
        <p:nvGrpSpPr>
          <p:cNvPr id="1046" name="Google Shape;1046;g2523351e7b7_32_81"/>
          <p:cNvGrpSpPr/>
          <p:nvPr/>
        </p:nvGrpSpPr>
        <p:grpSpPr>
          <a:xfrm>
            <a:off x="427495" y="1847831"/>
            <a:ext cx="290237" cy="321991"/>
            <a:chOff x="534570" y="3018006"/>
            <a:chExt cx="290237" cy="321991"/>
          </a:xfrm>
        </p:grpSpPr>
        <p:sp>
          <p:nvSpPr>
            <p:cNvPr id="1047" name="Google Shape;1047;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9" name="Google Shape;1049;g2523351e7b7_32_81"/>
          <p:cNvGrpSpPr/>
          <p:nvPr/>
        </p:nvGrpSpPr>
        <p:grpSpPr>
          <a:xfrm>
            <a:off x="427495" y="2651181"/>
            <a:ext cx="290237" cy="321991"/>
            <a:chOff x="534570" y="3018006"/>
            <a:chExt cx="290237" cy="321991"/>
          </a:xfrm>
        </p:grpSpPr>
        <p:sp>
          <p:nvSpPr>
            <p:cNvPr id="1050" name="Google Shape;1050;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2" name="Google Shape;1052;g2523351e7b7_32_81"/>
          <p:cNvGrpSpPr/>
          <p:nvPr/>
        </p:nvGrpSpPr>
        <p:grpSpPr>
          <a:xfrm>
            <a:off x="4864070" y="1847831"/>
            <a:ext cx="290237" cy="321991"/>
            <a:chOff x="534570" y="3018006"/>
            <a:chExt cx="290237" cy="321991"/>
          </a:xfrm>
        </p:grpSpPr>
        <p:sp>
          <p:nvSpPr>
            <p:cNvPr id="1053" name="Google Shape;1053;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5" name="Google Shape;1055;g2523351e7b7_32_81"/>
          <p:cNvGrpSpPr/>
          <p:nvPr/>
        </p:nvGrpSpPr>
        <p:grpSpPr>
          <a:xfrm>
            <a:off x="4864070" y="3010231"/>
            <a:ext cx="290237" cy="321991"/>
            <a:chOff x="534570" y="3018006"/>
            <a:chExt cx="290237" cy="321991"/>
          </a:xfrm>
        </p:grpSpPr>
        <p:sp>
          <p:nvSpPr>
            <p:cNvPr id="1056" name="Google Shape;1056;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58" name="Google Shape;1058;g2523351e7b7_32_81"/>
          <p:cNvPicPr preferRelativeResize="0"/>
          <p:nvPr/>
        </p:nvPicPr>
        <p:blipFill rotWithShape="1">
          <a:blip r:embed="rId3">
            <a:alphaModFix/>
          </a:blip>
          <a:srcRect b="0" l="0" r="0" t="0"/>
          <a:stretch/>
        </p:blipFill>
        <p:spPr>
          <a:xfrm>
            <a:off x="0" y="-3850"/>
            <a:ext cx="9144001" cy="1222700"/>
          </a:xfrm>
          <a:prstGeom prst="rect">
            <a:avLst/>
          </a:prstGeom>
          <a:noFill/>
          <a:ln>
            <a:noFill/>
          </a:ln>
        </p:spPr>
      </p:pic>
      <p:grpSp>
        <p:nvGrpSpPr>
          <p:cNvPr id="1059" name="Google Shape;1059;g2523351e7b7_32_81"/>
          <p:cNvGrpSpPr/>
          <p:nvPr/>
        </p:nvGrpSpPr>
        <p:grpSpPr>
          <a:xfrm>
            <a:off x="427495" y="3715331"/>
            <a:ext cx="290237" cy="321991"/>
            <a:chOff x="534570" y="3018006"/>
            <a:chExt cx="290237" cy="321991"/>
          </a:xfrm>
        </p:grpSpPr>
        <p:sp>
          <p:nvSpPr>
            <p:cNvPr id="1060" name="Google Shape;1060;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2" name="Google Shape;1062;g2523351e7b7_32_81"/>
          <p:cNvSpPr txBox="1"/>
          <p:nvPr/>
        </p:nvSpPr>
        <p:spPr>
          <a:xfrm>
            <a:off x="327975" y="191400"/>
            <a:ext cx="87468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a:t>
            </a: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100" u="none" cap="none" strike="noStrike">
                <a:solidFill>
                  <a:schemeClr val="lt1"/>
                </a:solidFill>
                <a:latin typeface="Calibri"/>
                <a:ea typeface="Calibri"/>
                <a:cs typeface="Calibri"/>
                <a:sym typeface="Calibri"/>
              </a:rPr>
              <a:t>Genderové aspekty a management z hlediska porozumění násilí na pracovišti</a:t>
            </a:r>
            <a:endParaRPr b="1" i="0" sz="2500" u="none" cap="none" strike="noStrike">
              <a:solidFill>
                <a:srgbClr val="FFFFFF"/>
              </a:solidFill>
              <a:latin typeface="Raleway"/>
              <a:ea typeface="Raleway"/>
              <a:cs typeface="Raleway"/>
              <a:sym typeface="Raleway"/>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6" name="Shape 1066"/>
        <p:cNvGrpSpPr/>
        <p:nvPr/>
      </p:nvGrpSpPr>
      <p:grpSpPr>
        <a:xfrm>
          <a:off x="0" y="0"/>
          <a:ext cx="0" cy="0"/>
          <a:chOff x="0" y="0"/>
          <a:chExt cx="0" cy="0"/>
        </a:xfrm>
      </p:grpSpPr>
      <p:sp>
        <p:nvSpPr>
          <p:cNvPr id="1067" name="Google Shape;1067;g2523351e7b7_32_104"/>
          <p:cNvSpPr txBox="1"/>
          <p:nvPr/>
        </p:nvSpPr>
        <p:spPr>
          <a:xfrm>
            <a:off x="717800" y="1771850"/>
            <a:ext cx="3633300" cy="3555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400" u="none" cap="none" strike="noStrike">
                <a:solidFill>
                  <a:schemeClr val="dk1"/>
                </a:solidFill>
                <a:latin typeface="Raleway"/>
                <a:ea typeface="Raleway"/>
                <a:cs typeface="Raleway"/>
                <a:sym typeface="Raleway"/>
              </a:rPr>
              <a:t>Jak plánujete využít získané poznatky z této hry při řešení násilí na pracovišti s přihlédnutím k genderovým a kulturním faktorům ve své každodenní práci?</a:t>
            </a:r>
            <a:endParaRPr b="0" i="0" sz="14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400" u="none" cap="none" strike="noStrike">
                <a:solidFill>
                  <a:schemeClr val="dk1"/>
                </a:solidFill>
                <a:latin typeface="Raleway"/>
                <a:ea typeface="Raleway"/>
                <a:cs typeface="Raleway"/>
                <a:sym typeface="Raleway"/>
              </a:rPr>
              <a:t>Jakým způsobem vám hraní této hry pomohlo rozvinout empatii a pochopení k lidem různého pohlaví a z různých kulturních prostředí, kteří mohou zažívat násilí na pracovišti?</a:t>
            </a:r>
            <a:endParaRPr b="0" i="0" sz="14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400" u="none" cap="none" strike="noStrike">
                <a:solidFill>
                  <a:schemeClr val="dk1"/>
                </a:solidFill>
                <a:latin typeface="Raleway"/>
                <a:ea typeface="Raleway"/>
                <a:cs typeface="Raleway"/>
                <a:sym typeface="Raleway"/>
              </a:rPr>
              <a:t>Jak by se podle vás mohla změnit kultura na vašem pracovišti v důsledku začlenění genderových a mezikulturních aspektů při řešení násilí na pracovišti?</a:t>
            </a:r>
            <a:endParaRPr b="0" i="0" sz="14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400"/>
              <a:buFont typeface="Arial"/>
              <a:buNone/>
            </a:pPr>
            <a:r>
              <a:t/>
            </a:r>
            <a:endParaRPr b="0" i="0" sz="14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400"/>
              <a:buFont typeface="Arial"/>
              <a:buNone/>
            </a:pPr>
            <a:r>
              <a:t/>
            </a:r>
            <a:endParaRPr b="0" i="0" sz="1400" u="none" cap="none" strike="noStrike">
              <a:solidFill>
                <a:schemeClr val="dk1"/>
              </a:solidFill>
              <a:latin typeface="Raleway"/>
              <a:ea typeface="Raleway"/>
              <a:cs typeface="Raleway"/>
              <a:sym typeface="Raleway"/>
            </a:endParaRPr>
          </a:p>
        </p:txBody>
      </p:sp>
      <p:sp>
        <p:nvSpPr>
          <p:cNvPr id="1068" name="Google Shape;1068;g2523351e7b7_32_104"/>
          <p:cNvSpPr txBox="1"/>
          <p:nvPr/>
        </p:nvSpPr>
        <p:spPr>
          <a:xfrm>
            <a:off x="717800" y="13092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300"/>
              <a:buFont typeface="Arial"/>
              <a:buNone/>
            </a:pPr>
            <a:r>
              <a:rPr b="1" i="0" lang="lv-LV" sz="2300" u="none" cap="none" strike="noStrike">
                <a:solidFill>
                  <a:srgbClr val="6689BA"/>
                </a:solidFill>
                <a:latin typeface="Raleway"/>
                <a:ea typeface="Raleway"/>
                <a:cs typeface="Raleway"/>
                <a:sym typeface="Raleway"/>
              </a:rPr>
              <a:t>Otázky po hře</a:t>
            </a:r>
            <a:endParaRPr b="1" i="0" sz="2300" u="none" cap="none" strike="noStrike">
              <a:solidFill>
                <a:srgbClr val="6689BA"/>
              </a:solidFill>
              <a:latin typeface="Arial"/>
              <a:ea typeface="Arial"/>
              <a:cs typeface="Arial"/>
              <a:sym typeface="Arial"/>
            </a:endParaRPr>
          </a:p>
        </p:txBody>
      </p:sp>
      <p:sp>
        <p:nvSpPr>
          <p:cNvPr id="1069" name="Google Shape;1069;g2523351e7b7_32_104"/>
          <p:cNvSpPr txBox="1"/>
          <p:nvPr/>
        </p:nvSpPr>
        <p:spPr>
          <a:xfrm>
            <a:off x="5001975" y="1790725"/>
            <a:ext cx="3633300" cy="305157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400" u="none" cap="none" strike="noStrike">
                <a:solidFill>
                  <a:schemeClr val="dk1"/>
                </a:solidFill>
                <a:latin typeface="Raleway"/>
                <a:ea typeface="Raleway"/>
                <a:cs typeface="Raleway"/>
                <a:sym typeface="Raleway"/>
              </a:rPr>
              <a:t>Jaké strategie nebo osvědčené postupy, které jste si z této hry odnesli, by mohly pomoci podpořit inkluzivnější a respektující pracovní prostředí pro zaměstnance různého pohlaví a kulturního původu?</a:t>
            </a:r>
            <a:endParaRPr b="0" i="0" sz="14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400" u="none" cap="none" strike="noStrike">
                <a:solidFill>
                  <a:schemeClr val="dk1"/>
                </a:solidFill>
                <a:latin typeface="Raleway"/>
                <a:ea typeface="Raleway"/>
                <a:cs typeface="Raleway"/>
                <a:sym typeface="Raleway"/>
              </a:rPr>
              <a:t>Existují nějaké další genderové nebo kulturní faktory, které by podle vás měly být zohledněny při řešení násilí na pracovišti? Jak by tyto faktory mohly být začleněny do stávajících zásad nebo postupů?</a:t>
            </a:r>
            <a:endParaRPr b="0" i="0" sz="14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400"/>
              <a:buFont typeface="Arial"/>
              <a:buNone/>
            </a:pPr>
            <a:r>
              <a:t/>
            </a:r>
            <a:endParaRPr b="0" i="0" sz="1400" u="none" cap="none" strike="noStrike">
              <a:solidFill>
                <a:schemeClr val="dk1"/>
              </a:solidFill>
              <a:latin typeface="Raleway"/>
              <a:ea typeface="Raleway"/>
              <a:cs typeface="Raleway"/>
              <a:sym typeface="Raleway"/>
            </a:endParaRPr>
          </a:p>
        </p:txBody>
      </p:sp>
      <p:grpSp>
        <p:nvGrpSpPr>
          <p:cNvPr id="1070" name="Google Shape;1070;g2523351e7b7_32_104"/>
          <p:cNvGrpSpPr/>
          <p:nvPr/>
        </p:nvGrpSpPr>
        <p:grpSpPr>
          <a:xfrm>
            <a:off x="427495" y="1847831"/>
            <a:ext cx="290237" cy="321991"/>
            <a:chOff x="534570" y="3018006"/>
            <a:chExt cx="290237" cy="321991"/>
          </a:xfrm>
        </p:grpSpPr>
        <p:sp>
          <p:nvSpPr>
            <p:cNvPr id="1071" name="Google Shape;1071;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3" name="Google Shape;1073;g2523351e7b7_32_104"/>
          <p:cNvGrpSpPr/>
          <p:nvPr/>
        </p:nvGrpSpPr>
        <p:grpSpPr>
          <a:xfrm>
            <a:off x="427495" y="2728306"/>
            <a:ext cx="290237" cy="321991"/>
            <a:chOff x="534570" y="3018006"/>
            <a:chExt cx="290237" cy="321991"/>
          </a:xfrm>
        </p:grpSpPr>
        <p:sp>
          <p:nvSpPr>
            <p:cNvPr id="1074" name="Google Shape;1074;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6" name="Google Shape;1076;g2523351e7b7_32_104"/>
          <p:cNvGrpSpPr/>
          <p:nvPr/>
        </p:nvGrpSpPr>
        <p:grpSpPr>
          <a:xfrm>
            <a:off x="4711670" y="1847831"/>
            <a:ext cx="290237" cy="321991"/>
            <a:chOff x="534570" y="3018006"/>
            <a:chExt cx="290237" cy="321991"/>
          </a:xfrm>
        </p:grpSpPr>
        <p:sp>
          <p:nvSpPr>
            <p:cNvPr id="1077" name="Google Shape;1077;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9" name="Google Shape;1079;g2523351e7b7_32_104"/>
          <p:cNvGrpSpPr/>
          <p:nvPr/>
        </p:nvGrpSpPr>
        <p:grpSpPr>
          <a:xfrm>
            <a:off x="4711670" y="3098081"/>
            <a:ext cx="290237" cy="321991"/>
            <a:chOff x="534570" y="3018006"/>
            <a:chExt cx="290237" cy="321991"/>
          </a:xfrm>
        </p:grpSpPr>
        <p:sp>
          <p:nvSpPr>
            <p:cNvPr id="1080" name="Google Shape;1080;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82" name="Google Shape;1082;g2523351e7b7_32_104"/>
          <p:cNvPicPr preferRelativeResize="0"/>
          <p:nvPr/>
        </p:nvPicPr>
        <p:blipFill rotWithShape="1">
          <a:blip r:embed="rId3">
            <a:alphaModFix/>
          </a:blip>
          <a:srcRect b="0" l="0" r="0" t="0"/>
          <a:stretch/>
        </p:blipFill>
        <p:spPr>
          <a:xfrm>
            <a:off x="0" y="-3850"/>
            <a:ext cx="9144001" cy="1222700"/>
          </a:xfrm>
          <a:prstGeom prst="rect">
            <a:avLst/>
          </a:prstGeom>
          <a:noFill/>
          <a:ln>
            <a:noFill/>
          </a:ln>
        </p:spPr>
      </p:pic>
      <p:grpSp>
        <p:nvGrpSpPr>
          <p:cNvPr id="1083" name="Google Shape;1083;g2523351e7b7_32_104"/>
          <p:cNvGrpSpPr/>
          <p:nvPr/>
        </p:nvGrpSpPr>
        <p:grpSpPr>
          <a:xfrm>
            <a:off x="427495" y="3715331"/>
            <a:ext cx="290237" cy="321991"/>
            <a:chOff x="534570" y="3018006"/>
            <a:chExt cx="290237" cy="321991"/>
          </a:xfrm>
        </p:grpSpPr>
        <p:sp>
          <p:nvSpPr>
            <p:cNvPr id="1084" name="Google Shape;1084;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6" name="Google Shape;1086;g2523351e7b7_32_104"/>
          <p:cNvSpPr txBox="1"/>
          <p:nvPr/>
        </p:nvSpPr>
        <p:spPr>
          <a:xfrm>
            <a:off x="327975" y="191400"/>
            <a:ext cx="87468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a:t>
            </a: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100" u="none" cap="none" strike="noStrike">
                <a:solidFill>
                  <a:schemeClr val="lt1"/>
                </a:solidFill>
                <a:latin typeface="Calibri"/>
                <a:ea typeface="Calibri"/>
                <a:cs typeface="Calibri"/>
                <a:sym typeface="Calibri"/>
              </a:rPr>
              <a:t>Genderové aspekty a management z hlediska porozumění násilí na pracovišti</a:t>
            </a:r>
            <a:endParaRPr b="1" i="0" sz="2500" u="none" cap="none" strike="noStrike">
              <a:solidFill>
                <a:srgbClr val="FFFFFF"/>
              </a:solidFill>
              <a:latin typeface="Raleway"/>
              <a:ea typeface="Raleway"/>
              <a:cs typeface="Raleway"/>
              <a:sym typeface="Raleway"/>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pic>
        <p:nvPicPr>
          <p:cNvPr id="1091" name="Google Shape;1091;g2523351e7b7_3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092" name="Google Shape;1092;g2523351e7b7_37_0"/>
          <p:cNvSpPr txBox="1"/>
          <p:nvPr/>
        </p:nvSpPr>
        <p:spPr>
          <a:xfrm>
            <a:off x="703200" y="1152599"/>
            <a:ext cx="77376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4100" u="none" cap="none" strike="noStrike">
                <a:solidFill>
                  <a:srgbClr val="2B3E85"/>
                </a:solidFill>
                <a:latin typeface="Raleway"/>
                <a:ea typeface="Raleway"/>
                <a:cs typeface="Raleway"/>
                <a:sym typeface="Raleway"/>
              </a:rPr>
              <a:t>5</a:t>
            </a:r>
            <a:r>
              <a:rPr b="1" i="0" lang="lv-LV" sz="35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a:t>
            </a:r>
            <a:r>
              <a:rPr b="1" i="0" lang="lv-LV" sz="3500" u="none" cap="none" strike="noStrike">
                <a:solidFill>
                  <a:srgbClr val="FFFFFF"/>
                </a:solidFill>
                <a:latin typeface="Raleway"/>
                <a:ea typeface="Raleway"/>
                <a:cs typeface="Raleway"/>
                <a:sym typeface="Raleway"/>
              </a:rPr>
              <a:t> </a:t>
            </a:r>
            <a:endParaRPr b="1" i="0" sz="5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3500" u="none" cap="none" strike="noStrike">
                <a:solidFill>
                  <a:srgbClr val="FFFFFF"/>
                </a:solidFill>
                <a:latin typeface="Raleway"/>
                <a:ea typeface="Raleway"/>
                <a:cs typeface="Raleway"/>
                <a:sym typeface="Raleway"/>
              </a:rPr>
              <a:t>Organizační faktory spojené </a:t>
            </a:r>
            <a:br>
              <a:rPr b="1" i="0" lang="lv-LV" sz="3500" u="none" cap="none" strike="noStrike">
                <a:solidFill>
                  <a:srgbClr val="FFFFFF"/>
                </a:solidFill>
                <a:latin typeface="Raleway"/>
                <a:ea typeface="Raleway"/>
                <a:cs typeface="Raleway"/>
                <a:sym typeface="Raleway"/>
              </a:rPr>
            </a:br>
            <a:r>
              <a:rPr b="1" i="0" lang="lv-LV" sz="3500" u="none" cap="none" strike="noStrike">
                <a:solidFill>
                  <a:srgbClr val="FFFFFF"/>
                </a:solidFill>
                <a:latin typeface="Raleway"/>
                <a:ea typeface="Raleway"/>
                <a:cs typeface="Raleway"/>
                <a:sym typeface="Raleway"/>
              </a:rPr>
              <a:t>s formami násilí</a:t>
            </a:r>
            <a:endParaRPr b="1" i="0" sz="3500" u="none" cap="none" strike="noStrike">
              <a:solidFill>
                <a:srgbClr val="FFFFFF"/>
              </a:solidFill>
              <a:latin typeface="Arial"/>
              <a:ea typeface="Arial"/>
              <a:cs typeface="Arial"/>
              <a:sym typeface="Arial"/>
            </a:endParaRPr>
          </a:p>
        </p:txBody>
      </p:sp>
      <p:pic>
        <p:nvPicPr>
          <p:cNvPr id="1093" name="Google Shape;1093;g2523351e7b7_3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094" name="Google Shape;1094;g2523351e7b7_3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095" name="Google Shape;1095;g2523351e7b7_3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096" name="Google Shape;1096;g2523351e7b7_37_0"/>
          <p:cNvPicPr preferRelativeResize="0"/>
          <p:nvPr/>
        </p:nvPicPr>
        <p:blipFill rotWithShape="1">
          <a:blip r:embed="rId6">
            <a:alphaModFix/>
          </a:blip>
          <a:srcRect b="0" l="38804" r="0" t="19871"/>
          <a:stretch/>
        </p:blipFill>
        <p:spPr>
          <a:xfrm rot="-5400000">
            <a:off x="1407912" y="2442263"/>
            <a:ext cx="1305525" cy="4121350"/>
          </a:xfrm>
          <a:prstGeom prst="rect">
            <a:avLst/>
          </a:prstGeom>
          <a:noFill/>
          <a:ln>
            <a:noFill/>
          </a:ln>
        </p:spPr>
      </p:pic>
      <p:pic>
        <p:nvPicPr>
          <p:cNvPr id="1097" name="Google Shape;1097;g2523351e7b7_37_0"/>
          <p:cNvPicPr preferRelativeResize="0"/>
          <p:nvPr/>
        </p:nvPicPr>
        <p:blipFill rotWithShape="1">
          <a:blip r:embed="rId7">
            <a:alphaModFix/>
          </a:blip>
          <a:srcRect b="2075" l="0" r="22963" t="0"/>
          <a:stretch/>
        </p:blipFill>
        <p:spPr>
          <a:xfrm>
            <a:off x="7069275" y="3242975"/>
            <a:ext cx="2074726" cy="1900523"/>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1" name="Shape 1101"/>
        <p:cNvGrpSpPr/>
        <p:nvPr/>
      </p:nvGrpSpPr>
      <p:grpSpPr>
        <a:xfrm>
          <a:off x="0" y="0"/>
          <a:ext cx="0" cy="0"/>
          <a:chOff x="0" y="0"/>
          <a:chExt cx="0" cy="0"/>
        </a:xfrm>
      </p:grpSpPr>
      <p:pic>
        <p:nvPicPr>
          <p:cNvPr id="1102" name="Google Shape;1102;g2523351e7b7_37_11"/>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103" name="Google Shape;1103;g2523351e7b7_37_11"/>
          <p:cNvSpPr txBox="1"/>
          <p:nvPr/>
        </p:nvSpPr>
        <p:spPr>
          <a:xfrm>
            <a:off x="865375" y="2742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Organizační faktory spojené s formami násilí</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104" name="Google Shape;1104;g2523351e7b7_37_11"/>
          <p:cNvSpPr txBox="1"/>
          <p:nvPr/>
        </p:nvSpPr>
        <p:spPr>
          <a:xfrm>
            <a:off x="742175" y="1992425"/>
            <a:ext cx="46815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Připravte sadu karet problémových situací týkajících se různých forem násilí na pracovišti, které </a:t>
            </a:r>
            <a:r>
              <a:rPr b="1" i="0" lang="lv-LV" sz="1500" u="none" cap="none" strike="noStrike">
                <a:solidFill>
                  <a:schemeClr val="dk1"/>
                </a:solidFill>
                <a:latin typeface="Raleway"/>
                <a:ea typeface="Raleway"/>
                <a:cs typeface="Raleway"/>
                <a:sym typeface="Raleway"/>
              </a:rPr>
              <a:t>souvisejí s organizačními faktory.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Karta může například popisovat situaci, ve které  je zaměstnanec vystaven násilí kvůli nedostatečným preventivním protokolům, nedostatečnému školení nebo situaci, kdy sezaměstnanec nachází v nepřátelském pracovní prostředí.</a:t>
            </a:r>
            <a:endParaRPr b="0" i="0" sz="1500" u="none" cap="none" strike="noStrike">
              <a:solidFill>
                <a:schemeClr val="dk1"/>
              </a:solidFill>
              <a:latin typeface="Raleway"/>
              <a:ea typeface="Raleway"/>
              <a:cs typeface="Raleway"/>
              <a:sym typeface="Raleway"/>
            </a:endParaRPr>
          </a:p>
        </p:txBody>
      </p:sp>
      <p:sp>
        <p:nvSpPr>
          <p:cNvPr id="1105" name="Google Shape;1105;g2523351e7b7_37_11"/>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grpSp>
        <p:nvGrpSpPr>
          <p:cNvPr id="1106" name="Google Shape;1106;g2523351e7b7_37_11"/>
          <p:cNvGrpSpPr/>
          <p:nvPr/>
        </p:nvGrpSpPr>
        <p:grpSpPr>
          <a:xfrm>
            <a:off x="575070" y="3202431"/>
            <a:ext cx="290237" cy="321991"/>
            <a:chOff x="534570" y="3018006"/>
            <a:chExt cx="290237" cy="321991"/>
          </a:xfrm>
        </p:grpSpPr>
        <p:sp>
          <p:nvSpPr>
            <p:cNvPr id="1107" name="Google Shape;1107;g2523351e7b7_37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g2523351e7b7_37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09" name="Google Shape;1109;g2523351e7b7_37_11"/>
          <p:cNvPicPr preferRelativeResize="0"/>
          <p:nvPr/>
        </p:nvPicPr>
        <p:blipFill rotWithShape="1">
          <a:blip r:embed="rId4">
            <a:alphaModFix/>
          </a:blip>
          <a:srcRect b="0" l="0" r="16443" t="0"/>
          <a:stretch/>
        </p:blipFill>
        <p:spPr>
          <a:xfrm>
            <a:off x="6572250" y="868488"/>
            <a:ext cx="2571750" cy="1273500"/>
          </a:xfrm>
          <a:prstGeom prst="rect">
            <a:avLst/>
          </a:prstGeom>
          <a:noFill/>
          <a:ln>
            <a:noFill/>
          </a:ln>
        </p:spPr>
      </p:pic>
      <p:pic>
        <p:nvPicPr>
          <p:cNvPr id="1110" name="Google Shape;1110;g2523351e7b7_37_11"/>
          <p:cNvPicPr preferRelativeResize="0"/>
          <p:nvPr/>
        </p:nvPicPr>
        <p:blipFill rotWithShape="1">
          <a:blip r:embed="rId4">
            <a:alphaModFix/>
          </a:blip>
          <a:srcRect b="0" l="0" r="16443" t="0"/>
          <a:stretch/>
        </p:blipFill>
        <p:spPr>
          <a:xfrm>
            <a:off x="6572250" y="868488"/>
            <a:ext cx="2571750" cy="1273500"/>
          </a:xfrm>
          <a:prstGeom prst="rect">
            <a:avLst/>
          </a:prstGeom>
          <a:noFill/>
          <a:ln>
            <a:noFill/>
          </a:ln>
        </p:spPr>
      </p:pic>
      <p:sp>
        <p:nvSpPr>
          <p:cNvPr id="1111" name="Google Shape;1111;g2523351e7b7_37_11"/>
          <p:cNvSpPr txBox="1"/>
          <p:nvPr/>
        </p:nvSpPr>
        <p:spPr>
          <a:xfrm>
            <a:off x="589775" y="2764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pic>
        <p:nvPicPr>
          <p:cNvPr id="1112" name="Google Shape;1112;g2523351e7b7_37_11"/>
          <p:cNvPicPr preferRelativeResize="0"/>
          <p:nvPr/>
        </p:nvPicPr>
        <p:blipFill rotWithShape="1">
          <a:blip r:embed="rId5">
            <a:alphaModFix/>
          </a:blip>
          <a:srcRect b="0" l="1540" r="1540" t="0"/>
          <a:stretch/>
        </p:blipFill>
        <p:spPr>
          <a:xfrm rot="-516890">
            <a:off x="7086270" y="2447820"/>
            <a:ext cx="1263758" cy="189457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13" name="Google Shape;1113;g2523351e7b7_37_11"/>
          <p:cNvPicPr preferRelativeResize="0"/>
          <p:nvPr/>
        </p:nvPicPr>
        <p:blipFill rotWithShape="1">
          <a:blip r:embed="rId5">
            <a:alphaModFix/>
          </a:blip>
          <a:srcRect b="0" l="1540" r="1540" t="0"/>
          <a:stretch/>
        </p:blipFill>
        <p:spPr>
          <a:xfrm rot="455032">
            <a:off x="6461473" y="3012671"/>
            <a:ext cx="1263855" cy="189455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14" name="Google Shape;1114;g2523351e7b7_37_11"/>
          <p:cNvPicPr preferRelativeResize="0"/>
          <p:nvPr/>
        </p:nvPicPr>
        <p:blipFill rotWithShape="1">
          <a:blip r:embed="rId5">
            <a:alphaModFix/>
          </a:blip>
          <a:srcRect b="0" l="1540" r="1540" t="0"/>
          <a:stretch/>
        </p:blipFill>
        <p:spPr>
          <a:xfrm rot="-1068162">
            <a:off x="6174798" y="3058252"/>
            <a:ext cx="1263818" cy="1894544"/>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8" name="Shape 1118"/>
        <p:cNvGrpSpPr/>
        <p:nvPr/>
      </p:nvGrpSpPr>
      <p:grpSpPr>
        <a:xfrm>
          <a:off x="0" y="0"/>
          <a:ext cx="0" cy="0"/>
          <a:chOff x="0" y="0"/>
          <a:chExt cx="0" cy="0"/>
        </a:xfrm>
      </p:grpSpPr>
      <p:pic>
        <p:nvPicPr>
          <p:cNvPr id="1119" name="Google Shape;1119;g2523351e7b7_37_27"/>
          <p:cNvPicPr preferRelativeResize="0"/>
          <p:nvPr/>
        </p:nvPicPr>
        <p:blipFill rotWithShape="1">
          <a:blip r:embed="rId3">
            <a:alphaModFix/>
          </a:blip>
          <a:srcRect b="0" l="0" r="0" t="0"/>
          <a:stretch/>
        </p:blipFill>
        <p:spPr>
          <a:xfrm>
            <a:off x="0" y="0"/>
            <a:ext cx="9144001" cy="1567650"/>
          </a:xfrm>
          <a:prstGeom prst="rect">
            <a:avLst/>
          </a:prstGeom>
          <a:noFill/>
          <a:ln>
            <a:noFill/>
          </a:ln>
        </p:spPr>
      </p:pic>
      <p:sp>
        <p:nvSpPr>
          <p:cNvPr id="1120" name="Google Shape;1120;g2523351e7b7_37_27"/>
          <p:cNvSpPr txBox="1"/>
          <p:nvPr/>
        </p:nvSpPr>
        <p:spPr>
          <a:xfrm>
            <a:off x="865375" y="357657"/>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Organizační faktory spojené s formami násilí</a:t>
            </a:r>
            <a:endParaRPr b="1" i="0" sz="2600" u="none" cap="none" strike="noStrike">
              <a:solidFill>
                <a:srgbClr val="FFFFFF"/>
              </a:solidFill>
              <a:latin typeface="Raleway"/>
              <a:ea typeface="Raleway"/>
              <a:cs typeface="Raleway"/>
              <a:sym typeface="Raleway"/>
            </a:endParaRPr>
          </a:p>
        </p:txBody>
      </p:sp>
      <p:sp>
        <p:nvSpPr>
          <p:cNvPr id="1121" name="Google Shape;1121;g2523351e7b7_37_27"/>
          <p:cNvSpPr txBox="1"/>
          <p:nvPr/>
        </p:nvSpPr>
        <p:spPr>
          <a:xfrm>
            <a:off x="742175" y="2387300"/>
            <a:ext cx="4013400" cy="6810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Rozdejte jednotlivé </a:t>
            </a:r>
            <a:r>
              <a:rPr b="1" i="0" lang="lv-LV" sz="1500" u="none" cap="none" strike="noStrike">
                <a:solidFill>
                  <a:schemeClr val="dk1"/>
                </a:solidFill>
                <a:latin typeface="Raleway"/>
                <a:ea typeface="Raleway"/>
                <a:cs typeface="Raleway"/>
                <a:sym typeface="Raleway"/>
              </a:rPr>
              <a:t>stránky flipchartu</a:t>
            </a:r>
            <a:r>
              <a:rPr b="0" i="0" lang="lv-LV" sz="1500" u="none" cap="none" strike="noStrike">
                <a:solidFill>
                  <a:schemeClr val="dk1"/>
                </a:solidFill>
                <a:latin typeface="Raleway"/>
                <a:ea typeface="Raleway"/>
                <a:cs typeface="Raleway"/>
                <a:sym typeface="Raleway"/>
              </a:rPr>
              <a:t>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a </a:t>
            </a:r>
            <a:r>
              <a:rPr b="1" i="0" lang="lv-LV" sz="1500" u="none" cap="none" strike="noStrike">
                <a:solidFill>
                  <a:schemeClr val="dk1"/>
                </a:solidFill>
                <a:latin typeface="Raleway"/>
                <a:ea typeface="Raleway"/>
                <a:cs typeface="Raleway"/>
                <a:sym typeface="Raleway"/>
              </a:rPr>
              <a:t>fixy</a:t>
            </a:r>
            <a:r>
              <a:rPr b="0" i="0" lang="lv-LV" sz="1500" u="none" cap="none" strike="noStrike">
                <a:solidFill>
                  <a:schemeClr val="dk1"/>
                </a:solidFill>
                <a:latin typeface="Raleway"/>
                <a:ea typeface="Raleway"/>
                <a:cs typeface="Raleway"/>
                <a:sym typeface="Raleway"/>
              </a:rPr>
              <a:t>.</a:t>
            </a:r>
            <a:endParaRPr b="0" i="0" sz="1500" u="none" cap="none" strike="noStrike">
              <a:solidFill>
                <a:schemeClr val="dk1"/>
              </a:solidFill>
              <a:latin typeface="Raleway"/>
              <a:ea typeface="Raleway"/>
              <a:cs typeface="Raleway"/>
              <a:sym typeface="Raleway"/>
            </a:endParaRPr>
          </a:p>
        </p:txBody>
      </p:sp>
      <p:sp>
        <p:nvSpPr>
          <p:cNvPr id="1122" name="Google Shape;1122;g2523351e7b7_37_27"/>
          <p:cNvSpPr txBox="1"/>
          <p:nvPr/>
        </p:nvSpPr>
        <p:spPr>
          <a:xfrm>
            <a:off x="865375" y="1888575"/>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pic>
        <p:nvPicPr>
          <p:cNvPr id="1123" name="Google Shape;1123;g2523351e7b7_37_27"/>
          <p:cNvPicPr preferRelativeResize="0"/>
          <p:nvPr/>
        </p:nvPicPr>
        <p:blipFill rotWithShape="1">
          <a:blip r:embed="rId4">
            <a:alphaModFix/>
          </a:blip>
          <a:srcRect b="0" l="16833" r="-1851" t="0"/>
          <a:stretch/>
        </p:blipFill>
        <p:spPr>
          <a:xfrm rot="10800000">
            <a:off x="6607624" y="1888575"/>
            <a:ext cx="2616751" cy="1273500"/>
          </a:xfrm>
          <a:prstGeom prst="rect">
            <a:avLst/>
          </a:prstGeom>
          <a:noFill/>
          <a:ln>
            <a:noFill/>
          </a:ln>
        </p:spPr>
      </p:pic>
      <p:sp>
        <p:nvSpPr>
          <p:cNvPr id="1124" name="Google Shape;1124;g2523351e7b7_37_27"/>
          <p:cNvSpPr txBox="1"/>
          <p:nvPr/>
        </p:nvSpPr>
        <p:spPr>
          <a:xfrm>
            <a:off x="589775" y="3526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sp>
        <p:nvSpPr>
          <p:cNvPr id="1125" name="Google Shape;1125;g2523351e7b7_37_27"/>
          <p:cNvSpPr/>
          <p:nvPr/>
        </p:nvSpPr>
        <p:spPr>
          <a:xfrm>
            <a:off x="5016102" y="2675059"/>
            <a:ext cx="1431300" cy="1787700"/>
          </a:xfrm>
          <a:prstGeom prst="foldedCorner">
            <a:avLst>
              <a:gd fmla="val 16667" name="adj"/>
            </a:avLst>
          </a:prstGeom>
          <a:solidFill>
            <a:srgbClr val="6689BA">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g2523351e7b7_37_27"/>
          <p:cNvSpPr/>
          <p:nvPr/>
        </p:nvSpPr>
        <p:spPr>
          <a:xfrm rot="127586">
            <a:off x="4929647" y="2766285"/>
            <a:ext cx="1431085" cy="1787699"/>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g2523351e7b7_37_27"/>
          <p:cNvSpPr/>
          <p:nvPr/>
        </p:nvSpPr>
        <p:spPr>
          <a:xfrm rot="-516269">
            <a:off x="5685760" y="1983432"/>
            <a:ext cx="1429692" cy="1789861"/>
          </a:xfrm>
          <a:prstGeom prst="foldedCorner">
            <a:avLst>
              <a:gd fmla="val 26229" name="adj"/>
            </a:avLst>
          </a:prstGeom>
          <a:solidFill>
            <a:srgbClr val="6689BA">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g2523351e7b7_37_27"/>
          <p:cNvSpPr/>
          <p:nvPr/>
        </p:nvSpPr>
        <p:spPr>
          <a:xfrm rot="-388691">
            <a:off x="5615105" y="2086944"/>
            <a:ext cx="1430534" cy="1788928"/>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47" name="Google Shape;147;p57"/>
          <p:cNvPicPr preferRelativeResize="0"/>
          <p:nvPr/>
        </p:nvPicPr>
        <p:blipFill rotWithShape="1">
          <a:blip r:embed="rId3">
            <a:alphaModFix/>
          </a:blip>
          <a:srcRect b="0" l="0" r="0" t="0"/>
          <a:stretch/>
        </p:blipFill>
        <p:spPr>
          <a:xfrm>
            <a:off x="0" y="0"/>
            <a:ext cx="9144001" cy="1539924"/>
          </a:xfrm>
          <a:prstGeom prst="rect">
            <a:avLst/>
          </a:prstGeom>
          <a:noFill/>
          <a:ln>
            <a:noFill/>
          </a:ln>
        </p:spPr>
      </p:pic>
      <p:sp>
        <p:nvSpPr>
          <p:cNvPr id="148" name="Google Shape;148;p57"/>
          <p:cNvSpPr txBox="1"/>
          <p:nvPr/>
        </p:nvSpPr>
        <p:spPr>
          <a:xfrm>
            <a:off x="1305050" y="893900"/>
            <a:ext cx="8037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lv-LV" sz="2900" u="none" cap="none" strike="noStrike">
                <a:solidFill>
                  <a:srgbClr val="FFFFFF"/>
                </a:solidFill>
                <a:latin typeface="Raleway"/>
                <a:ea typeface="Raleway"/>
                <a:cs typeface="Raleway"/>
                <a:sym typeface="Raleway"/>
              </a:rPr>
              <a:t>Jak porozumět hře</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Raleway"/>
              <a:ea typeface="Raleway"/>
              <a:cs typeface="Raleway"/>
              <a:sym typeface="Raleway"/>
            </a:endParaRPr>
          </a:p>
        </p:txBody>
      </p:sp>
      <p:sp>
        <p:nvSpPr>
          <p:cNvPr id="149" name="Google Shape;149;p57"/>
          <p:cNvSpPr txBox="1"/>
          <p:nvPr/>
        </p:nvSpPr>
        <p:spPr>
          <a:xfrm>
            <a:off x="1206225" y="1777225"/>
            <a:ext cx="68313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Před zahájením školení je důležité, abyste se </a:t>
            </a:r>
            <a:r>
              <a:rPr b="1" i="0" lang="lv-LV" sz="1500" u="none" cap="none" strike="noStrike">
                <a:solidFill>
                  <a:srgbClr val="000000"/>
                </a:solidFill>
                <a:latin typeface="Raleway"/>
                <a:ea typeface="Raleway"/>
                <a:cs typeface="Raleway"/>
                <a:sym typeface="Raleway"/>
              </a:rPr>
              <a:t>seznámili s hrou "Rozpoznej a jednej" a jejími součástmi.</a:t>
            </a:r>
            <a:endParaRPr b="1"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Seznamte se s obsahem stolní hry a pochopte jednotlivé karty problémových situací i karty s řešením. Nebojte se vyřadit karty, které nesouvisejí s vašimi tréninkovými cíli.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Znalost toho, jak tyto karty vzájemně fungují vám pomůže hladce a efektivně provádět účastníky hrou.</a:t>
            </a:r>
            <a:endParaRPr b="0" i="0" sz="1500" u="none" cap="none" strike="noStrike">
              <a:solidFill>
                <a:srgbClr val="000000"/>
              </a:solidFill>
              <a:latin typeface="Raleway"/>
              <a:ea typeface="Raleway"/>
              <a:cs typeface="Raleway"/>
              <a:sym typeface="Raleway"/>
            </a:endParaRPr>
          </a:p>
        </p:txBody>
      </p:sp>
      <p:pic>
        <p:nvPicPr>
          <p:cNvPr id="150" name="Google Shape;150;p57"/>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grpSp>
        <p:nvGrpSpPr>
          <p:cNvPr id="151" name="Google Shape;151;p57"/>
          <p:cNvGrpSpPr/>
          <p:nvPr/>
        </p:nvGrpSpPr>
        <p:grpSpPr>
          <a:xfrm>
            <a:off x="1014745" y="3775068"/>
            <a:ext cx="290237" cy="321991"/>
            <a:chOff x="534570" y="3018006"/>
            <a:chExt cx="290237" cy="321991"/>
          </a:xfrm>
        </p:grpSpPr>
        <p:sp>
          <p:nvSpPr>
            <p:cNvPr id="152" name="Google Shape;152;p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2" name="Shape 1132"/>
        <p:cNvGrpSpPr/>
        <p:nvPr/>
      </p:nvGrpSpPr>
      <p:grpSpPr>
        <a:xfrm>
          <a:off x="0" y="0"/>
          <a:ext cx="0" cy="0"/>
          <a:chOff x="0" y="0"/>
          <a:chExt cx="0" cy="0"/>
        </a:xfrm>
      </p:grpSpPr>
      <p:pic>
        <p:nvPicPr>
          <p:cNvPr id="1133" name="Google Shape;1133;g2523351e7b7_37_40"/>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134" name="Google Shape;1134;g2523351e7b7_37_40"/>
          <p:cNvSpPr txBox="1"/>
          <p:nvPr/>
        </p:nvSpPr>
        <p:spPr>
          <a:xfrm>
            <a:off x="865375" y="1980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Organizační faktory spojené s formami násilí</a:t>
            </a:r>
            <a:endParaRPr b="1" i="0" sz="21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135" name="Google Shape;1135;g2523351e7b7_37_40"/>
          <p:cNvSpPr txBox="1"/>
          <p:nvPr/>
        </p:nvSpPr>
        <p:spPr>
          <a:xfrm>
            <a:off x="742175" y="1992425"/>
            <a:ext cx="48219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Rozdělte hráče do malých týmů po 3-7 lidech a rovnoměrně mezi ně rozdělte karty problémových situací. Dejte týmům pokyn, aby si přečetly své karty a </a:t>
            </a:r>
            <a:r>
              <a:rPr b="1" i="0" lang="lv-LV" sz="1500" u="none" cap="none" strike="noStrike">
                <a:solidFill>
                  <a:schemeClr val="dk1"/>
                </a:solidFill>
                <a:latin typeface="Raleway"/>
                <a:ea typeface="Raleway"/>
                <a:cs typeface="Raleway"/>
                <a:sym typeface="Raleway"/>
              </a:rPr>
              <a:t>provedly brainstorming</a:t>
            </a:r>
            <a:r>
              <a:rPr b="0" i="0" lang="lv-LV" sz="1500" u="none" cap="none" strike="noStrike">
                <a:solidFill>
                  <a:schemeClr val="dk1"/>
                </a:solidFill>
                <a:latin typeface="Raleway"/>
                <a:ea typeface="Raleway"/>
                <a:cs typeface="Raleway"/>
                <a:sym typeface="Raleway"/>
              </a:rPr>
              <a:t> možných řešení problému popsaného na kartě.</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Povzbuďte je ke kreativnímu myšlení a zvažte možné </a:t>
            </a:r>
            <a:r>
              <a:rPr b="1" i="0" lang="lv-LV" sz="1500" u="none" cap="none" strike="noStrike">
                <a:solidFill>
                  <a:schemeClr val="dk1"/>
                </a:solidFill>
                <a:latin typeface="Raleway"/>
                <a:ea typeface="Raleway"/>
                <a:cs typeface="Raleway"/>
                <a:sym typeface="Raleway"/>
              </a:rPr>
              <a:t>organizační faktory, které mohou k problému vést.</a:t>
            </a:r>
            <a:endParaRPr b="1" i="0" sz="1500" u="none" cap="none" strike="noStrike">
              <a:solidFill>
                <a:schemeClr val="dk1"/>
              </a:solidFill>
              <a:latin typeface="Raleway"/>
              <a:ea typeface="Raleway"/>
              <a:cs typeface="Raleway"/>
              <a:sym typeface="Raleway"/>
            </a:endParaRPr>
          </a:p>
        </p:txBody>
      </p:sp>
      <p:sp>
        <p:nvSpPr>
          <p:cNvPr id="1136" name="Google Shape;1136;g2523351e7b7_37_40"/>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grpSp>
        <p:nvGrpSpPr>
          <p:cNvPr id="1137" name="Google Shape;1137;g2523351e7b7_37_40"/>
          <p:cNvGrpSpPr/>
          <p:nvPr/>
        </p:nvGrpSpPr>
        <p:grpSpPr>
          <a:xfrm>
            <a:off x="575070" y="3690506"/>
            <a:ext cx="290237" cy="321991"/>
            <a:chOff x="534570" y="3018006"/>
            <a:chExt cx="290237" cy="321991"/>
          </a:xfrm>
        </p:grpSpPr>
        <p:sp>
          <p:nvSpPr>
            <p:cNvPr id="1138" name="Google Shape;1138;g2523351e7b7_37_4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g2523351e7b7_37_4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0" name="Google Shape;1140;g2523351e7b7_37_40"/>
          <p:cNvSpPr txBox="1"/>
          <p:nvPr/>
        </p:nvSpPr>
        <p:spPr>
          <a:xfrm>
            <a:off x="589775" y="2002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pic>
        <p:nvPicPr>
          <p:cNvPr id="1141" name="Google Shape;1141;g2523351e7b7_37_40"/>
          <p:cNvPicPr preferRelativeResize="0"/>
          <p:nvPr/>
        </p:nvPicPr>
        <p:blipFill rotWithShape="1">
          <a:blip r:embed="rId4">
            <a:alphaModFix/>
          </a:blip>
          <a:srcRect b="0" l="0" r="25945" t="0"/>
          <a:stretch/>
        </p:blipFill>
        <p:spPr>
          <a:xfrm>
            <a:off x="6864775" y="671550"/>
            <a:ext cx="2279225" cy="1273500"/>
          </a:xfrm>
          <a:prstGeom prst="rect">
            <a:avLst/>
          </a:prstGeom>
          <a:noFill/>
          <a:ln>
            <a:noFill/>
          </a:ln>
        </p:spPr>
      </p:pic>
      <p:pic>
        <p:nvPicPr>
          <p:cNvPr id="1142" name="Google Shape;1142;g2523351e7b7_37_40"/>
          <p:cNvPicPr preferRelativeResize="0"/>
          <p:nvPr/>
        </p:nvPicPr>
        <p:blipFill rotWithShape="1">
          <a:blip r:embed="rId5">
            <a:alphaModFix/>
          </a:blip>
          <a:srcRect b="0" l="0" r="0" t="0"/>
          <a:stretch/>
        </p:blipFill>
        <p:spPr>
          <a:xfrm>
            <a:off x="6053377" y="2370550"/>
            <a:ext cx="717246" cy="1812600"/>
          </a:xfrm>
          <a:prstGeom prst="rect">
            <a:avLst/>
          </a:prstGeom>
          <a:noFill/>
          <a:ln>
            <a:noFill/>
          </a:ln>
        </p:spPr>
      </p:pic>
      <p:pic>
        <p:nvPicPr>
          <p:cNvPr id="1143" name="Google Shape;1143;g2523351e7b7_37_40"/>
          <p:cNvPicPr preferRelativeResize="0"/>
          <p:nvPr/>
        </p:nvPicPr>
        <p:blipFill rotWithShape="1">
          <a:blip r:embed="rId5">
            <a:alphaModFix/>
          </a:blip>
          <a:srcRect b="0" l="0" r="0" t="0"/>
          <a:stretch/>
        </p:blipFill>
        <p:spPr>
          <a:xfrm>
            <a:off x="6885492" y="2370550"/>
            <a:ext cx="717246" cy="1812600"/>
          </a:xfrm>
          <a:prstGeom prst="rect">
            <a:avLst/>
          </a:prstGeom>
          <a:noFill/>
          <a:ln>
            <a:noFill/>
          </a:ln>
        </p:spPr>
      </p:pic>
      <p:pic>
        <p:nvPicPr>
          <p:cNvPr id="1144" name="Google Shape;1144;g2523351e7b7_37_40"/>
          <p:cNvPicPr preferRelativeResize="0"/>
          <p:nvPr/>
        </p:nvPicPr>
        <p:blipFill rotWithShape="1">
          <a:blip r:embed="rId5">
            <a:alphaModFix/>
          </a:blip>
          <a:srcRect b="0" l="0" r="0" t="0"/>
          <a:stretch/>
        </p:blipFill>
        <p:spPr>
          <a:xfrm>
            <a:off x="7717607" y="2370550"/>
            <a:ext cx="717246" cy="18126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8" name="Shape 1148"/>
        <p:cNvGrpSpPr/>
        <p:nvPr/>
      </p:nvGrpSpPr>
      <p:grpSpPr>
        <a:xfrm>
          <a:off x="0" y="0"/>
          <a:ext cx="0" cy="0"/>
          <a:chOff x="0" y="0"/>
          <a:chExt cx="0" cy="0"/>
        </a:xfrm>
      </p:grpSpPr>
      <p:pic>
        <p:nvPicPr>
          <p:cNvPr id="1149" name="Google Shape;1149;g2523351e7b7_37_55"/>
          <p:cNvPicPr preferRelativeResize="0"/>
          <p:nvPr/>
        </p:nvPicPr>
        <p:blipFill rotWithShape="1">
          <a:blip r:embed="rId3">
            <a:alphaModFix/>
          </a:blip>
          <a:srcRect b="0" l="0" r="0" t="0"/>
          <a:stretch/>
        </p:blipFill>
        <p:spPr>
          <a:xfrm>
            <a:off x="0" y="0"/>
            <a:ext cx="9144001" cy="1340175"/>
          </a:xfrm>
          <a:prstGeom prst="rect">
            <a:avLst/>
          </a:prstGeom>
          <a:noFill/>
          <a:ln>
            <a:noFill/>
          </a:ln>
        </p:spPr>
      </p:pic>
      <p:sp>
        <p:nvSpPr>
          <p:cNvPr id="1150" name="Google Shape;1150;g2523351e7b7_37_55"/>
          <p:cNvSpPr txBox="1"/>
          <p:nvPr/>
        </p:nvSpPr>
        <p:spPr>
          <a:xfrm>
            <a:off x="1017775" y="1980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Organizační faktory spojené s formami násilí</a:t>
            </a:r>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151" name="Google Shape;1151;g2523351e7b7_37_55"/>
          <p:cNvSpPr txBox="1"/>
          <p:nvPr/>
        </p:nvSpPr>
        <p:spPr>
          <a:xfrm>
            <a:off x="894575" y="1992425"/>
            <a:ext cx="4163700" cy="1777379"/>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Poté, co měly týmy čas na diskusi a brainstorming, požádejte je, aby své </a:t>
            </a:r>
            <a:r>
              <a:rPr b="1" i="0" lang="lv-LV" sz="1500" u="none" cap="none" strike="noStrike">
                <a:solidFill>
                  <a:schemeClr val="dk1"/>
                </a:solidFill>
                <a:latin typeface="Raleway"/>
                <a:ea typeface="Raleway"/>
                <a:cs typeface="Raleway"/>
                <a:sym typeface="Raleway"/>
              </a:rPr>
              <a:t>nápady představily</a:t>
            </a:r>
            <a:r>
              <a:rPr b="0" i="0" lang="lv-LV" sz="1500" u="none" cap="none" strike="noStrike">
                <a:solidFill>
                  <a:schemeClr val="dk1"/>
                </a:solidFill>
                <a:latin typeface="Raleway"/>
                <a:ea typeface="Raleway"/>
                <a:cs typeface="Raleway"/>
                <a:sym typeface="Raleway"/>
              </a:rPr>
              <a:t> větší skupině.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Povzbuďte týmy, aby byli aktivní a kreativní při své prezentaci.</a:t>
            </a:r>
            <a:endParaRPr b="0" i="0" sz="1500" u="none" cap="none" strike="noStrike">
              <a:solidFill>
                <a:schemeClr val="dk1"/>
              </a:solidFill>
              <a:latin typeface="Raleway"/>
              <a:ea typeface="Raleway"/>
              <a:cs typeface="Raleway"/>
              <a:sym typeface="Raleway"/>
            </a:endParaRPr>
          </a:p>
        </p:txBody>
      </p:sp>
      <p:sp>
        <p:nvSpPr>
          <p:cNvPr id="1152" name="Google Shape;1152;g2523351e7b7_37_55"/>
          <p:cNvSpPr txBox="1"/>
          <p:nvPr/>
        </p:nvSpPr>
        <p:spPr>
          <a:xfrm>
            <a:off x="10177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grpSp>
        <p:nvGrpSpPr>
          <p:cNvPr id="1153" name="Google Shape;1153;g2523351e7b7_37_55"/>
          <p:cNvGrpSpPr/>
          <p:nvPr/>
        </p:nvGrpSpPr>
        <p:grpSpPr>
          <a:xfrm>
            <a:off x="727470" y="3202431"/>
            <a:ext cx="290237" cy="321991"/>
            <a:chOff x="534570" y="3018006"/>
            <a:chExt cx="290237" cy="321991"/>
          </a:xfrm>
        </p:grpSpPr>
        <p:sp>
          <p:nvSpPr>
            <p:cNvPr id="1154" name="Google Shape;1154;g2523351e7b7_37_5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g2523351e7b7_37_5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6" name="Google Shape;1156;g2523351e7b7_37_55"/>
          <p:cNvSpPr txBox="1"/>
          <p:nvPr/>
        </p:nvSpPr>
        <p:spPr>
          <a:xfrm>
            <a:off x="742175" y="2002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pic>
        <p:nvPicPr>
          <p:cNvPr id="1157" name="Google Shape;1157;g2523351e7b7_37_55"/>
          <p:cNvPicPr preferRelativeResize="0"/>
          <p:nvPr/>
        </p:nvPicPr>
        <p:blipFill rotWithShape="1">
          <a:blip r:embed="rId4">
            <a:alphaModFix/>
          </a:blip>
          <a:srcRect b="0" l="30485" r="-1847" t="0"/>
          <a:stretch/>
        </p:blipFill>
        <p:spPr>
          <a:xfrm rot="10800000">
            <a:off x="7195901" y="1904125"/>
            <a:ext cx="1952274" cy="1131850"/>
          </a:xfrm>
          <a:prstGeom prst="rect">
            <a:avLst/>
          </a:prstGeom>
          <a:noFill/>
          <a:ln>
            <a:noFill/>
          </a:ln>
        </p:spPr>
      </p:pic>
      <p:sp>
        <p:nvSpPr>
          <p:cNvPr id="1158" name="Google Shape;1158;g2523351e7b7_37_55"/>
          <p:cNvSpPr/>
          <p:nvPr/>
        </p:nvSpPr>
        <p:spPr>
          <a:xfrm>
            <a:off x="5581000" y="2539525"/>
            <a:ext cx="1451700" cy="1902300"/>
          </a:xfrm>
          <a:prstGeom prst="foldedCorner">
            <a:avLst>
              <a:gd fmla="val 16667" name="adj"/>
            </a:avLst>
          </a:prstGeom>
          <a:solidFill>
            <a:srgbClr val="1EAEAE">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g2523351e7b7_37_55"/>
          <p:cNvSpPr/>
          <p:nvPr/>
        </p:nvSpPr>
        <p:spPr>
          <a:xfrm rot="133603">
            <a:off x="5493339" y="2636621"/>
            <a:ext cx="1451596" cy="1902244"/>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g2523351e7b7_37_55"/>
          <p:cNvSpPr/>
          <p:nvPr/>
        </p:nvSpPr>
        <p:spPr>
          <a:xfrm rot="-541460">
            <a:off x="6346938" y="1692086"/>
            <a:ext cx="1451669" cy="1902167"/>
          </a:xfrm>
          <a:prstGeom prst="foldedCorner">
            <a:avLst>
              <a:gd fmla="val 26229" name="adj"/>
            </a:avLst>
          </a:prstGeom>
          <a:solidFill>
            <a:srgbClr val="1EAEAE">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g2523351e7b7_37_55"/>
          <p:cNvSpPr/>
          <p:nvPr/>
        </p:nvSpPr>
        <p:spPr>
          <a:xfrm rot="-408027">
            <a:off x="6275544" y="1801701"/>
            <a:ext cx="1451713" cy="1902154"/>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5" name="Shape 1165"/>
        <p:cNvGrpSpPr/>
        <p:nvPr/>
      </p:nvGrpSpPr>
      <p:grpSpPr>
        <a:xfrm>
          <a:off x="0" y="0"/>
          <a:ext cx="0" cy="0"/>
          <a:chOff x="0" y="0"/>
          <a:chExt cx="0" cy="0"/>
        </a:xfrm>
      </p:grpSpPr>
      <p:pic>
        <p:nvPicPr>
          <p:cNvPr id="1166" name="Google Shape;1166;g2523351e7b7_37_71"/>
          <p:cNvPicPr preferRelativeResize="0"/>
          <p:nvPr/>
        </p:nvPicPr>
        <p:blipFill rotWithShape="1">
          <a:blip r:embed="rId3">
            <a:alphaModFix/>
          </a:blip>
          <a:srcRect b="0" l="0" r="0" t="0"/>
          <a:stretch/>
        </p:blipFill>
        <p:spPr>
          <a:xfrm>
            <a:off x="0" y="-3850"/>
            <a:ext cx="9144001" cy="1191925"/>
          </a:xfrm>
          <a:prstGeom prst="rect">
            <a:avLst/>
          </a:prstGeom>
          <a:noFill/>
          <a:ln>
            <a:noFill/>
          </a:ln>
        </p:spPr>
      </p:pic>
      <p:sp>
        <p:nvSpPr>
          <p:cNvPr id="1167" name="Google Shape;1167;g2523351e7b7_37_71"/>
          <p:cNvSpPr txBox="1"/>
          <p:nvPr/>
        </p:nvSpPr>
        <p:spPr>
          <a:xfrm>
            <a:off x="941575" y="456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1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Organizační faktory spojené s formami násilí</a:t>
            </a:r>
            <a:endParaRPr/>
          </a:p>
        </p:txBody>
      </p:sp>
      <p:sp>
        <p:nvSpPr>
          <p:cNvPr id="1168" name="Google Shape;1168;g2523351e7b7_37_71"/>
          <p:cNvSpPr txBox="1"/>
          <p:nvPr/>
        </p:nvSpPr>
        <p:spPr>
          <a:xfrm>
            <a:off x="818375" y="1841125"/>
            <a:ext cx="47391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Jak hra pokračuje, použijte karty s problémovými situacemi k další diskusi o organizačních faktorech, </a:t>
            </a:r>
            <a:r>
              <a:rPr b="1" i="0" lang="lv-LV" sz="1500" u="none" cap="none" strike="noStrike">
                <a:solidFill>
                  <a:schemeClr val="dk1"/>
                </a:solidFill>
                <a:latin typeface="Raleway"/>
                <a:ea typeface="Raleway"/>
                <a:cs typeface="Raleway"/>
                <a:sym typeface="Raleway"/>
              </a:rPr>
              <a:t>které přispívají k řešení problémů k násilí na pracovišti.</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Povzbuďte hráče, aby přemýšleli o vytváření </a:t>
            </a:r>
            <a:r>
              <a:rPr b="1" i="0" lang="lv-LV" sz="1500" u="none" cap="none" strike="noStrike">
                <a:solidFill>
                  <a:schemeClr val="dk1"/>
                </a:solidFill>
                <a:latin typeface="Raleway"/>
                <a:ea typeface="Raleway"/>
                <a:cs typeface="Raleway"/>
                <a:sym typeface="Raleway"/>
              </a:rPr>
              <a:t>bezpečného a podpůrného prostředí</a:t>
            </a:r>
            <a:r>
              <a:rPr b="0" i="0" lang="lv-LV" sz="1500" u="none" cap="none" strike="noStrike">
                <a:solidFill>
                  <a:schemeClr val="dk1"/>
                </a:solidFill>
                <a:latin typeface="Raleway"/>
                <a:ea typeface="Raleway"/>
                <a:cs typeface="Raleway"/>
                <a:sym typeface="Raleway"/>
              </a:rPr>
              <a:t>, které by tyto faktory řešilo. Zvažte potenciální přínosy silného týmu, který bude spolupracovat na identifikaci a řešení těchto problémů.</a:t>
            </a:r>
            <a:endParaRPr b="0" i="0" sz="1500" u="none" cap="none" strike="noStrike">
              <a:solidFill>
                <a:schemeClr val="dk1"/>
              </a:solidFill>
              <a:latin typeface="Raleway"/>
              <a:ea typeface="Raleway"/>
              <a:cs typeface="Raleway"/>
              <a:sym typeface="Raleway"/>
            </a:endParaRPr>
          </a:p>
        </p:txBody>
      </p:sp>
      <p:sp>
        <p:nvSpPr>
          <p:cNvPr id="1169" name="Google Shape;1169;g2523351e7b7_37_71"/>
          <p:cNvSpPr txBox="1"/>
          <p:nvPr/>
        </p:nvSpPr>
        <p:spPr>
          <a:xfrm>
            <a:off x="941575" y="1342400"/>
            <a:ext cx="38691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600"/>
              <a:buFont typeface="Arial"/>
              <a:buNone/>
            </a:pPr>
            <a:r>
              <a:rPr b="1" i="0" lang="lv-LV" sz="2600" u="none" cap="none" strike="noStrike">
                <a:solidFill>
                  <a:srgbClr val="6689BA"/>
                </a:solidFill>
                <a:latin typeface="Raleway"/>
                <a:ea typeface="Raleway"/>
                <a:cs typeface="Raleway"/>
                <a:sym typeface="Raleway"/>
              </a:rPr>
              <a:t>Hraní a ukončení hry</a:t>
            </a:r>
            <a:endParaRPr b="1" i="0" sz="2600" u="none" cap="none" strike="noStrike">
              <a:solidFill>
                <a:srgbClr val="6689BA"/>
              </a:solidFill>
              <a:latin typeface="Raleway"/>
              <a:ea typeface="Raleway"/>
              <a:cs typeface="Raleway"/>
              <a:sym typeface="Raleway"/>
            </a:endParaRPr>
          </a:p>
        </p:txBody>
      </p:sp>
      <p:grpSp>
        <p:nvGrpSpPr>
          <p:cNvPr id="1170" name="Google Shape;1170;g2523351e7b7_37_71"/>
          <p:cNvGrpSpPr/>
          <p:nvPr/>
        </p:nvGrpSpPr>
        <p:grpSpPr>
          <a:xfrm>
            <a:off x="651270" y="3276406"/>
            <a:ext cx="290237" cy="321991"/>
            <a:chOff x="534570" y="3018006"/>
            <a:chExt cx="290237" cy="321991"/>
          </a:xfrm>
        </p:grpSpPr>
        <p:sp>
          <p:nvSpPr>
            <p:cNvPr id="1171" name="Google Shape;1171;g2523351e7b7_37_7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g2523351e7b7_37_7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73" name="Google Shape;1173;g2523351e7b7_37_71"/>
          <p:cNvSpPr txBox="1"/>
          <p:nvPr/>
        </p:nvSpPr>
        <p:spPr>
          <a:xfrm>
            <a:off x="665975" y="47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sp>
        <p:nvSpPr>
          <p:cNvPr id="1174" name="Google Shape;1174;g2523351e7b7_37_71"/>
          <p:cNvSpPr/>
          <p:nvPr/>
        </p:nvSpPr>
        <p:spPr>
          <a:xfrm>
            <a:off x="6259282" y="2795915"/>
            <a:ext cx="2004900" cy="1732800"/>
          </a:xfrm>
          <a:prstGeom prst="wedgeEllipseCallout">
            <a:avLst>
              <a:gd fmla="val -34446" name="adj1"/>
              <a:gd fmla="val 55960" name="adj2"/>
            </a:avLst>
          </a:prstGeom>
          <a:solidFill>
            <a:srgbClr val="6689BA">
              <a:alpha val="2509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g2523351e7b7_37_71"/>
          <p:cNvSpPr/>
          <p:nvPr/>
        </p:nvSpPr>
        <p:spPr>
          <a:xfrm>
            <a:off x="5979850" y="1927401"/>
            <a:ext cx="1236900" cy="1138800"/>
          </a:xfrm>
          <a:prstGeom prst="wedgeEllipseCallout">
            <a:avLst>
              <a:gd fmla="val 37986" name="adj1"/>
              <a:gd fmla="val 54670" name="adj2"/>
            </a:avLst>
          </a:prstGeom>
          <a:solidFill>
            <a:srgbClr val="6689BA">
              <a:alpha val="46666"/>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g2523351e7b7_37_71"/>
          <p:cNvSpPr/>
          <p:nvPr/>
        </p:nvSpPr>
        <p:spPr>
          <a:xfrm>
            <a:off x="5936775" y="1980536"/>
            <a:ext cx="1236900" cy="11388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g2523351e7b7_37_71"/>
          <p:cNvSpPr/>
          <p:nvPr/>
        </p:nvSpPr>
        <p:spPr>
          <a:xfrm rot="449875">
            <a:off x="6258395" y="2755950"/>
            <a:ext cx="1961068" cy="173155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78" name="Google Shape;1178;g2523351e7b7_37_71"/>
          <p:cNvPicPr preferRelativeResize="0"/>
          <p:nvPr/>
        </p:nvPicPr>
        <p:blipFill rotWithShape="1">
          <a:blip r:embed="rId4">
            <a:alphaModFix/>
          </a:blip>
          <a:srcRect b="0" l="0" r="17783" t="0"/>
          <a:stretch/>
        </p:blipFill>
        <p:spPr>
          <a:xfrm>
            <a:off x="6900150" y="2780575"/>
            <a:ext cx="2243849" cy="11919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2" name="Shape 1182"/>
        <p:cNvGrpSpPr/>
        <p:nvPr/>
      </p:nvGrpSpPr>
      <p:grpSpPr>
        <a:xfrm>
          <a:off x="0" y="0"/>
          <a:ext cx="0" cy="0"/>
          <a:chOff x="0" y="0"/>
          <a:chExt cx="0" cy="0"/>
        </a:xfrm>
      </p:grpSpPr>
      <p:pic>
        <p:nvPicPr>
          <p:cNvPr id="1183" name="Google Shape;1183;g2523351e7b7_37_87"/>
          <p:cNvPicPr preferRelativeResize="0"/>
          <p:nvPr/>
        </p:nvPicPr>
        <p:blipFill rotWithShape="1">
          <a:blip r:embed="rId3">
            <a:alphaModFix/>
          </a:blip>
          <a:srcRect b="0" l="0" r="0" t="0"/>
          <a:stretch/>
        </p:blipFill>
        <p:spPr>
          <a:xfrm>
            <a:off x="0" y="0"/>
            <a:ext cx="9144001" cy="1340175"/>
          </a:xfrm>
          <a:prstGeom prst="rect">
            <a:avLst/>
          </a:prstGeom>
          <a:noFill/>
          <a:ln>
            <a:noFill/>
          </a:ln>
        </p:spPr>
      </p:pic>
      <p:sp>
        <p:nvSpPr>
          <p:cNvPr id="1184" name="Google Shape;1184;g2523351e7b7_37_87"/>
          <p:cNvSpPr txBox="1"/>
          <p:nvPr/>
        </p:nvSpPr>
        <p:spPr>
          <a:xfrm>
            <a:off x="865375" y="1980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1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Organizační faktory spojené s formami násilí</a:t>
            </a:r>
            <a:endParaRPr b="1" i="0" sz="2100" u="none" cap="none" strike="noStrike">
              <a:solidFill>
                <a:srgbClr val="FFFFFF"/>
              </a:solidFill>
              <a:latin typeface="Raleway"/>
              <a:ea typeface="Raleway"/>
              <a:cs typeface="Raleway"/>
              <a:sym typeface="Raleway"/>
            </a:endParaRPr>
          </a:p>
        </p:txBody>
      </p:sp>
      <p:sp>
        <p:nvSpPr>
          <p:cNvPr id="1185" name="Google Shape;1185;g2523351e7b7_37_87"/>
          <p:cNvSpPr txBox="1"/>
          <p:nvPr/>
        </p:nvSpPr>
        <p:spPr>
          <a:xfrm>
            <a:off x="742175" y="1992425"/>
            <a:ext cx="44139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Pomocí karet problémových situací můžete hráče zapojit do </a:t>
            </a:r>
            <a:r>
              <a:rPr b="1" i="0" lang="lv-LV" sz="1500" u="none" cap="none" strike="noStrike">
                <a:solidFill>
                  <a:schemeClr val="dk1"/>
                </a:solidFill>
                <a:latin typeface="Raleway"/>
                <a:ea typeface="Raleway"/>
                <a:cs typeface="Raleway"/>
                <a:sym typeface="Raleway"/>
              </a:rPr>
              <a:t>konstruktivní diskuse </a:t>
            </a:r>
            <a:r>
              <a:rPr b="0" i="0" lang="lv-LV" sz="1500" u="none" cap="none" strike="noStrike">
                <a:solidFill>
                  <a:schemeClr val="dk1"/>
                </a:solidFill>
                <a:latin typeface="Raleway"/>
                <a:ea typeface="Raleway"/>
                <a:cs typeface="Raleway"/>
                <a:sym typeface="Raleway"/>
              </a:rPr>
              <a:t>o organizačních faktorech, poskytnout jim příležitost ke kreativnímu řešením, podpořit smysl pro týmového ducha a spolupráci při identifikaci a řešení těchto problémů způsobem, který bude přínosem pro všechny na pracovišti.</a:t>
            </a:r>
            <a:endParaRPr b="0" i="0" sz="1500" u="none" cap="none" strike="noStrike">
              <a:solidFill>
                <a:schemeClr val="dk1"/>
              </a:solidFill>
              <a:latin typeface="Raleway"/>
              <a:ea typeface="Raleway"/>
              <a:cs typeface="Raleway"/>
              <a:sym typeface="Raleway"/>
            </a:endParaRPr>
          </a:p>
        </p:txBody>
      </p:sp>
      <p:sp>
        <p:nvSpPr>
          <p:cNvPr id="1186" name="Google Shape;1186;g2523351e7b7_37_87"/>
          <p:cNvSpPr txBox="1"/>
          <p:nvPr/>
        </p:nvSpPr>
        <p:spPr>
          <a:xfrm>
            <a:off x="865375" y="1493700"/>
            <a:ext cx="39336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600"/>
              <a:buFont typeface="Arial"/>
              <a:buNone/>
            </a:pPr>
            <a:r>
              <a:rPr b="1" i="0" lang="lv-LV" sz="2600" u="none" cap="none" strike="noStrike">
                <a:solidFill>
                  <a:srgbClr val="6689BA"/>
                </a:solidFill>
                <a:latin typeface="Raleway"/>
                <a:ea typeface="Raleway"/>
                <a:cs typeface="Raleway"/>
                <a:sym typeface="Raleway"/>
              </a:rPr>
              <a:t>Hraní a ukončení hry</a:t>
            </a:r>
            <a:endParaRPr b="1" i="0" sz="2600" u="none" cap="none" strike="noStrike">
              <a:solidFill>
                <a:srgbClr val="6689BA"/>
              </a:solidFill>
              <a:latin typeface="Raleway"/>
              <a:ea typeface="Raleway"/>
              <a:cs typeface="Raleway"/>
              <a:sym typeface="Raleway"/>
            </a:endParaRPr>
          </a:p>
        </p:txBody>
      </p:sp>
      <p:sp>
        <p:nvSpPr>
          <p:cNvPr id="1187" name="Google Shape;1187;g2523351e7b7_37_87"/>
          <p:cNvSpPr txBox="1"/>
          <p:nvPr/>
        </p:nvSpPr>
        <p:spPr>
          <a:xfrm>
            <a:off x="589775" y="2002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sp>
        <p:nvSpPr>
          <p:cNvPr id="1188" name="Google Shape;1188;g2523351e7b7_37_87"/>
          <p:cNvSpPr/>
          <p:nvPr/>
        </p:nvSpPr>
        <p:spPr>
          <a:xfrm>
            <a:off x="6095000" y="2466187"/>
            <a:ext cx="2199000" cy="1900500"/>
          </a:xfrm>
          <a:prstGeom prst="wedgeEllipseCallout">
            <a:avLst>
              <a:gd fmla="val -34446" name="adj1"/>
              <a:gd fmla="val 55960" name="adj2"/>
            </a:avLst>
          </a:prstGeom>
          <a:solidFill>
            <a:srgbClr val="1EAEAE">
              <a:alpha val="16862"/>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g2523351e7b7_37_87"/>
          <p:cNvSpPr/>
          <p:nvPr/>
        </p:nvSpPr>
        <p:spPr>
          <a:xfrm>
            <a:off x="5810283" y="1742477"/>
            <a:ext cx="1219800" cy="1142400"/>
          </a:xfrm>
          <a:prstGeom prst="wedgeEllipseCallout">
            <a:avLst>
              <a:gd fmla="val 37986" name="adj1"/>
              <a:gd fmla="val 54670" name="adj2"/>
            </a:avLst>
          </a:prstGeom>
          <a:solidFill>
            <a:srgbClr val="1EAEAE">
              <a:alpha val="48627"/>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g2523351e7b7_37_87"/>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g2523351e7b7_37_87"/>
          <p:cNvSpPr/>
          <p:nvPr/>
        </p:nvSpPr>
        <p:spPr>
          <a:xfrm rot="449626">
            <a:off x="6094117" y="2422279"/>
            <a:ext cx="2150770" cy="189919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92" name="Google Shape;1192;g2523351e7b7_37_87"/>
          <p:cNvPicPr preferRelativeResize="0"/>
          <p:nvPr/>
        </p:nvPicPr>
        <p:blipFill rotWithShape="1">
          <a:blip r:embed="rId4">
            <a:alphaModFix/>
          </a:blip>
          <a:srcRect b="0" l="0" r="31082" t="0"/>
          <a:stretch/>
        </p:blipFill>
        <p:spPr>
          <a:xfrm>
            <a:off x="7112321" y="2045312"/>
            <a:ext cx="2031679" cy="128745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6" name="Shape 1196"/>
        <p:cNvGrpSpPr/>
        <p:nvPr/>
      </p:nvGrpSpPr>
      <p:grpSpPr>
        <a:xfrm>
          <a:off x="0" y="0"/>
          <a:ext cx="0" cy="0"/>
          <a:chOff x="0" y="0"/>
          <a:chExt cx="0" cy="0"/>
        </a:xfrm>
      </p:grpSpPr>
      <p:sp>
        <p:nvSpPr>
          <p:cNvPr id="1197" name="Google Shape;1197;g2523351e7b7_37_100"/>
          <p:cNvSpPr txBox="1"/>
          <p:nvPr/>
        </p:nvSpPr>
        <p:spPr>
          <a:xfrm>
            <a:off x="794000" y="1848050"/>
            <a:ext cx="3837600" cy="3139291"/>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Jaké klíčové organizační faktory které přispívají k násilí na pracovišti nebo šikaně jste během hry identifikovali?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Můžete se podělit o příklad ze hry, kdy organizační faktor přímo nebo nepřímo vedl k problémové situaci zahrnující násilí nebo šikanu?</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 podle vás může řešení těchto organizačních faktorů pomoci předcházet nebo snížit výskyt násilí na pracovišti?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1198" name="Google Shape;1198;g2523351e7b7_37_100"/>
          <p:cNvSpPr txBox="1"/>
          <p:nvPr/>
        </p:nvSpPr>
        <p:spPr>
          <a:xfrm>
            <a:off x="794000" y="13854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Otázky po hře</a:t>
            </a:r>
            <a:endParaRPr b="1" i="0" sz="2300" u="none" cap="none" strike="noStrike">
              <a:solidFill>
                <a:srgbClr val="6689BA"/>
              </a:solidFill>
              <a:latin typeface="Arial"/>
              <a:ea typeface="Arial"/>
              <a:cs typeface="Arial"/>
              <a:sym typeface="Arial"/>
            </a:endParaRPr>
          </a:p>
        </p:txBody>
      </p:sp>
      <p:sp>
        <p:nvSpPr>
          <p:cNvPr id="1199" name="Google Shape;1199;g2523351e7b7_37_100"/>
          <p:cNvSpPr txBox="1"/>
          <p:nvPr/>
        </p:nvSpPr>
        <p:spPr>
          <a:xfrm>
            <a:off x="5078175" y="1866925"/>
            <a:ext cx="3362100" cy="2285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Změnila hra váš pohled na roli organizačních faktorů při utváření pracovního prostředí? Pokud ano, jakým způsobem?</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Kterými organizačními faktory je podle vás nejdůležitější se zabývat, aby se vytvořilo inkluzivnější a bezpečnější pracoviště?</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t/>
            </a:r>
            <a:endParaRPr b="0" i="0" sz="1500" u="none" cap="none" strike="noStrike">
              <a:solidFill>
                <a:schemeClr val="dk1"/>
              </a:solidFill>
              <a:latin typeface="Raleway"/>
              <a:ea typeface="Raleway"/>
              <a:cs typeface="Raleway"/>
              <a:sym typeface="Raleway"/>
            </a:endParaRPr>
          </a:p>
        </p:txBody>
      </p:sp>
      <p:grpSp>
        <p:nvGrpSpPr>
          <p:cNvPr id="1200" name="Google Shape;1200;g2523351e7b7_37_100"/>
          <p:cNvGrpSpPr/>
          <p:nvPr/>
        </p:nvGrpSpPr>
        <p:grpSpPr>
          <a:xfrm>
            <a:off x="513575" y="2064859"/>
            <a:ext cx="290237" cy="321991"/>
            <a:chOff x="534570" y="3018006"/>
            <a:chExt cx="290237" cy="321991"/>
          </a:xfrm>
        </p:grpSpPr>
        <p:sp>
          <p:nvSpPr>
            <p:cNvPr id="1201" name="Google Shape;1201;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3" name="Google Shape;1203;g2523351e7b7_37_100"/>
          <p:cNvGrpSpPr/>
          <p:nvPr/>
        </p:nvGrpSpPr>
        <p:grpSpPr>
          <a:xfrm>
            <a:off x="503695" y="2821529"/>
            <a:ext cx="290237" cy="321991"/>
            <a:chOff x="534570" y="3018006"/>
            <a:chExt cx="290237" cy="321991"/>
          </a:xfrm>
        </p:grpSpPr>
        <p:sp>
          <p:nvSpPr>
            <p:cNvPr id="1204" name="Google Shape;1204;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6" name="Google Shape;1206;g2523351e7b7_37_100"/>
          <p:cNvGrpSpPr/>
          <p:nvPr/>
        </p:nvGrpSpPr>
        <p:grpSpPr>
          <a:xfrm>
            <a:off x="4787870" y="2076601"/>
            <a:ext cx="290237" cy="321991"/>
            <a:chOff x="534570" y="3018006"/>
            <a:chExt cx="290237" cy="321991"/>
          </a:xfrm>
        </p:grpSpPr>
        <p:sp>
          <p:nvSpPr>
            <p:cNvPr id="1207" name="Google Shape;1207;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9" name="Google Shape;1209;g2523351e7b7_37_100"/>
          <p:cNvGrpSpPr/>
          <p:nvPr/>
        </p:nvGrpSpPr>
        <p:grpSpPr>
          <a:xfrm>
            <a:off x="4787870" y="3009775"/>
            <a:ext cx="290237" cy="321991"/>
            <a:chOff x="534570" y="3018006"/>
            <a:chExt cx="290237" cy="321991"/>
          </a:xfrm>
        </p:grpSpPr>
        <p:sp>
          <p:nvSpPr>
            <p:cNvPr id="1210" name="Google Shape;1210;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2" name="Google Shape;1212;g2523351e7b7_37_100"/>
          <p:cNvGrpSpPr/>
          <p:nvPr/>
        </p:nvGrpSpPr>
        <p:grpSpPr>
          <a:xfrm>
            <a:off x="503695" y="3633506"/>
            <a:ext cx="290237" cy="321991"/>
            <a:chOff x="534570" y="3018006"/>
            <a:chExt cx="290237" cy="321991"/>
          </a:xfrm>
        </p:grpSpPr>
        <p:sp>
          <p:nvSpPr>
            <p:cNvPr id="1213" name="Google Shape;1213;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15" name="Google Shape;1215;g2523351e7b7_37_100"/>
          <p:cNvPicPr preferRelativeResize="0"/>
          <p:nvPr/>
        </p:nvPicPr>
        <p:blipFill rotWithShape="1">
          <a:blip r:embed="rId3">
            <a:alphaModFix/>
          </a:blip>
          <a:srcRect b="0" l="0" r="0" t="0"/>
          <a:stretch/>
        </p:blipFill>
        <p:spPr>
          <a:xfrm>
            <a:off x="0" y="-3850"/>
            <a:ext cx="9144001" cy="1236875"/>
          </a:xfrm>
          <a:prstGeom prst="rect">
            <a:avLst/>
          </a:prstGeom>
          <a:noFill/>
          <a:ln>
            <a:noFill/>
          </a:ln>
        </p:spPr>
      </p:pic>
      <p:sp>
        <p:nvSpPr>
          <p:cNvPr id="1216" name="Google Shape;1216;g2523351e7b7_37_100"/>
          <p:cNvSpPr txBox="1"/>
          <p:nvPr/>
        </p:nvSpPr>
        <p:spPr>
          <a:xfrm>
            <a:off x="789175" y="72350"/>
            <a:ext cx="6453300" cy="1067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1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Organizační faktory spojené s formami násilí</a:t>
            </a:r>
            <a:endParaRPr b="1" i="0" sz="2100" u="none" cap="none" strike="noStrike">
              <a:solidFill>
                <a:srgbClr val="FFFFFF"/>
              </a:solidFill>
              <a:latin typeface="Raleway"/>
              <a:ea typeface="Raleway"/>
              <a:cs typeface="Raleway"/>
              <a:sym typeface="Raleway"/>
            </a:endParaRPr>
          </a:p>
        </p:txBody>
      </p:sp>
      <p:sp>
        <p:nvSpPr>
          <p:cNvPr id="1217" name="Google Shape;1217;g2523351e7b7_37_100"/>
          <p:cNvSpPr txBox="1"/>
          <p:nvPr/>
        </p:nvSpPr>
        <p:spPr>
          <a:xfrm>
            <a:off x="513575" y="124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1" name="Shape 1221"/>
        <p:cNvGrpSpPr/>
        <p:nvPr/>
      </p:nvGrpSpPr>
      <p:grpSpPr>
        <a:xfrm>
          <a:off x="0" y="0"/>
          <a:ext cx="0" cy="0"/>
          <a:chOff x="0" y="0"/>
          <a:chExt cx="0" cy="0"/>
        </a:xfrm>
      </p:grpSpPr>
      <p:sp>
        <p:nvSpPr>
          <p:cNvPr id="1222" name="Google Shape;1222;g2523351e7b7_37_124"/>
          <p:cNvSpPr txBox="1"/>
          <p:nvPr/>
        </p:nvSpPr>
        <p:spPr>
          <a:xfrm>
            <a:off x="870200" y="1771850"/>
            <a:ext cx="3837600" cy="3024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Jaké kroky mohou podle vás organizace na základě vašich zkušeností s hraním hry podniknout, aby proaktivně řešily formy násilí a snížily jejich výskyt?</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Můžete popsat nějaké osobní zkušenosti nebo postřehy týkající se diskutovaných organizačních faktorů ve hře?</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 podle vás může zlepšení organizačních faktorů přispět ke zdravější kultuře na pracovišti a lepší kvalitě života zaměstnanců?</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1223" name="Google Shape;1223;g2523351e7b7_37_124"/>
          <p:cNvSpPr txBox="1"/>
          <p:nvPr/>
        </p:nvSpPr>
        <p:spPr>
          <a:xfrm>
            <a:off x="870200" y="1309213"/>
            <a:ext cx="5912700" cy="945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300"/>
              <a:buFont typeface="Arial"/>
              <a:buNone/>
            </a:pPr>
            <a:r>
              <a:rPr b="1" i="0" lang="lv-LV" sz="2300" u="none" cap="none" strike="noStrike">
                <a:solidFill>
                  <a:srgbClr val="6689BA"/>
                </a:solidFill>
                <a:latin typeface="Raleway"/>
                <a:ea typeface="Raleway"/>
                <a:cs typeface="Raleway"/>
                <a:sym typeface="Raleway"/>
              </a:rPr>
              <a:t>Otázky po hře</a:t>
            </a:r>
            <a:endParaRPr b="1" i="0" sz="2300" u="none" cap="none" strike="noStrike">
              <a:solidFill>
                <a:srgbClr val="6689BA"/>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300"/>
              <a:buFont typeface="Arial"/>
              <a:buNone/>
            </a:pPr>
            <a:r>
              <a:t/>
            </a:r>
            <a:endParaRPr b="1" i="0" sz="2300" u="none" cap="none" strike="noStrike">
              <a:solidFill>
                <a:srgbClr val="6689BA"/>
              </a:solidFill>
              <a:latin typeface="Raleway"/>
              <a:ea typeface="Raleway"/>
              <a:cs typeface="Raleway"/>
              <a:sym typeface="Raleway"/>
            </a:endParaRPr>
          </a:p>
        </p:txBody>
      </p:sp>
      <p:sp>
        <p:nvSpPr>
          <p:cNvPr id="1224" name="Google Shape;1224;g2523351e7b7_37_124"/>
          <p:cNvSpPr txBox="1"/>
          <p:nvPr/>
        </p:nvSpPr>
        <p:spPr>
          <a:xfrm>
            <a:off x="5154375" y="1790725"/>
            <a:ext cx="34830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Jakou roli podle vás hrají zaměstnanci na různých úrovních organizace při identifikaci a řešení organizačních faktorů, které přispívají k násilí na pracovišti?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Získali jste při hraní tohoto modulu nějaké nečekané poznatky nebo zjištění o organizačních faktorech a jejich vlivu na násilí na pracovišti?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grpSp>
        <p:nvGrpSpPr>
          <p:cNvPr id="1225" name="Google Shape;1225;g2523351e7b7_37_124"/>
          <p:cNvGrpSpPr/>
          <p:nvPr/>
        </p:nvGrpSpPr>
        <p:grpSpPr>
          <a:xfrm>
            <a:off x="575138" y="1964255"/>
            <a:ext cx="290237" cy="321991"/>
            <a:chOff x="534570" y="3018006"/>
            <a:chExt cx="290237" cy="321991"/>
          </a:xfrm>
        </p:grpSpPr>
        <p:sp>
          <p:nvSpPr>
            <p:cNvPr id="1226" name="Google Shape;1226;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8" name="Google Shape;1228;g2523351e7b7_37_124"/>
          <p:cNvGrpSpPr/>
          <p:nvPr/>
        </p:nvGrpSpPr>
        <p:grpSpPr>
          <a:xfrm>
            <a:off x="579895" y="2845131"/>
            <a:ext cx="290237" cy="321991"/>
            <a:chOff x="534570" y="3018006"/>
            <a:chExt cx="290237" cy="321991"/>
          </a:xfrm>
        </p:grpSpPr>
        <p:sp>
          <p:nvSpPr>
            <p:cNvPr id="1229" name="Google Shape;1229;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1" name="Google Shape;1231;g2523351e7b7_37_124"/>
          <p:cNvGrpSpPr/>
          <p:nvPr/>
        </p:nvGrpSpPr>
        <p:grpSpPr>
          <a:xfrm>
            <a:off x="4864070" y="1981543"/>
            <a:ext cx="290237" cy="321991"/>
            <a:chOff x="534570" y="3018006"/>
            <a:chExt cx="290237" cy="321991"/>
          </a:xfrm>
        </p:grpSpPr>
        <p:sp>
          <p:nvSpPr>
            <p:cNvPr id="1232" name="Google Shape;1232;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4" name="Google Shape;1234;g2523351e7b7_37_124"/>
          <p:cNvGrpSpPr/>
          <p:nvPr/>
        </p:nvGrpSpPr>
        <p:grpSpPr>
          <a:xfrm>
            <a:off x="4864070" y="3010231"/>
            <a:ext cx="290237" cy="321991"/>
            <a:chOff x="534570" y="3018006"/>
            <a:chExt cx="290237" cy="321991"/>
          </a:xfrm>
        </p:grpSpPr>
        <p:sp>
          <p:nvSpPr>
            <p:cNvPr id="1235" name="Google Shape;1235;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7" name="Google Shape;1237;g2523351e7b7_37_124"/>
          <p:cNvGrpSpPr/>
          <p:nvPr/>
        </p:nvGrpSpPr>
        <p:grpSpPr>
          <a:xfrm>
            <a:off x="579895" y="3551381"/>
            <a:ext cx="290237" cy="321991"/>
            <a:chOff x="534570" y="3018006"/>
            <a:chExt cx="290237" cy="321991"/>
          </a:xfrm>
        </p:grpSpPr>
        <p:sp>
          <p:nvSpPr>
            <p:cNvPr id="1238" name="Google Shape;1238;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40" name="Google Shape;1240;g2523351e7b7_37_124"/>
          <p:cNvPicPr preferRelativeResize="0"/>
          <p:nvPr/>
        </p:nvPicPr>
        <p:blipFill rotWithShape="1">
          <a:blip r:embed="rId3">
            <a:alphaModFix/>
          </a:blip>
          <a:srcRect b="0" l="0" r="0" t="0"/>
          <a:stretch/>
        </p:blipFill>
        <p:spPr>
          <a:xfrm>
            <a:off x="0" y="-3850"/>
            <a:ext cx="9144001" cy="1230276"/>
          </a:xfrm>
          <a:prstGeom prst="rect">
            <a:avLst/>
          </a:prstGeom>
          <a:noFill/>
          <a:ln>
            <a:noFill/>
          </a:ln>
        </p:spPr>
      </p:pic>
      <p:sp>
        <p:nvSpPr>
          <p:cNvPr id="1241" name="Google Shape;1241;g2523351e7b7_37_124"/>
          <p:cNvSpPr txBox="1"/>
          <p:nvPr/>
        </p:nvSpPr>
        <p:spPr>
          <a:xfrm>
            <a:off x="865375" y="72350"/>
            <a:ext cx="6453300" cy="1067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100" u="none" cap="none" strike="noStrike">
                <a:solidFill>
                  <a:srgbClr val="FFFFFF"/>
                </a:solidFill>
                <a:latin typeface="Raleway"/>
                <a:ea typeface="Raleway"/>
                <a:cs typeface="Raleway"/>
                <a:sym typeface="Raleway"/>
              </a:rPr>
            </a:br>
            <a:r>
              <a:rPr b="1" i="0" lang="lv-LV" sz="2100" u="none" cap="none" strike="noStrike">
                <a:solidFill>
                  <a:srgbClr val="FFFFFF"/>
                </a:solidFill>
                <a:latin typeface="Raleway"/>
                <a:ea typeface="Raleway"/>
                <a:cs typeface="Raleway"/>
                <a:sym typeface="Raleway"/>
              </a:rPr>
              <a:t>Organizační faktory spojené s formami násilí</a:t>
            </a:r>
            <a:endParaRPr b="1" i="0" sz="2100" u="none" cap="none" strike="noStrike">
              <a:solidFill>
                <a:srgbClr val="FFFFFF"/>
              </a:solidFill>
              <a:latin typeface="Raleway"/>
              <a:ea typeface="Raleway"/>
              <a:cs typeface="Raleway"/>
              <a:sym typeface="Raleway"/>
            </a:endParaRPr>
          </a:p>
        </p:txBody>
      </p:sp>
      <p:sp>
        <p:nvSpPr>
          <p:cNvPr id="1242" name="Google Shape;1242;g2523351e7b7_37_124"/>
          <p:cNvSpPr txBox="1"/>
          <p:nvPr/>
        </p:nvSpPr>
        <p:spPr>
          <a:xfrm>
            <a:off x="589775" y="124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pic>
        <p:nvPicPr>
          <p:cNvPr id="1247" name="Google Shape;1247;g2523351e7b7_4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248" name="Google Shape;1248;g2523351e7b7_42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6</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a:t>
            </a:r>
            <a:r>
              <a:rPr b="1" i="0" lang="lv-LV" sz="3900" u="none" cap="none" strike="noStrike">
                <a:solidFill>
                  <a:srgbClr val="FFFFFF"/>
                </a:solidFill>
                <a:latin typeface="Raleway"/>
                <a:ea typeface="Raleway"/>
                <a:cs typeface="Raleway"/>
                <a:sym typeface="Raleway"/>
              </a:rPr>
              <a:t> </a:t>
            </a:r>
            <a:endParaRPr b="1" i="0" sz="900" u="none" cap="none" strike="noStrike">
              <a:solidFill>
                <a:srgbClr val="000000"/>
              </a:solidFill>
              <a:latin typeface="Arial"/>
              <a:ea typeface="Arial"/>
              <a:cs typeface="Arial"/>
              <a:sym typeface="Arial"/>
            </a:endParaRPr>
          </a:p>
          <a:p>
            <a:pPr indent="0" lvl="0" marL="0" marR="0" rtl="0" algn="l">
              <a:lnSpc>
                <a:spcPct val="85000"/>
              </a:lnSpc>
              <a:spcBef>
                <a:spcPts val="0"/>
              </a:spcBef>
              <a:spcAft>
                <a:spcPts val="0"/>
              </a:spcAft>
              <a:buClr>
                <a:srgbClr val="000000"/>
              </a:buClr>
              <a:buSzPts val="2500"/>
              <a:buFont typeface="Arial"/>
              <a:buNone/>
            </a:pPr>
            <a:r>
              <a:rPr b="1" i="0" lang="lv-LV" sz="3900" u="none" cap="none" strike="noStrike">
                <a:solidFill>
                  <a:srgbClr val="FFFFFF"/>
                </a:solidFill>
                <a:latin typeface="Raleway"/>
                <a:ea typeface="Raleway"/>
                <a:cs typeface="Raleway"/>
                <a:sym typeface="Raleway"/>
              </a:rPr>
              <a:t>Vedení rozhovorů v náročných situacích</a:t>
            </a:r>
            <a:endParaRPr b="1" i="0" sz="4000" u="none" cap="none" strike="noStrike">
              <a:solidFill>
                <a:srgbClr val="FFFFFF"/>
              </a:solidFill>
              <a:latin typeface="Raleway"/>
              <a:ea typeface="Raleway"/>
              <a:cs typeface="Raleway"/>
              <a:sym typeface="Raleway"/>
            </a:endParaRPr>
          </a:p>
          <a:p>
            <a:pPr indent="0" lvl="0" marL="457200" marR="0" rtl="0" algn="l">
              <a:lnSpc>
                <a:spcPct val="90000"/>
              </a:lnSpc>
              <a:spcBef>
                <a:spcPts val="0"/>
              </a:spcBef>
              <a:spcAft>
                <a:spcPts val="0"/>
              </a:spcAft>
              <a:buClr>
                <a:srgbClr val="000000"/>
              </a:buClr>
              <a:buSzPts val="4400"/>
              <a:buFont typeface="Arial"/>
              <a:buNone/>
            </a:pPr>
            <a:r>
              <a:t/>
            </a:r>
            <a:endParaRPr b="1" i="0" sz="3900" u="none" cap="none" strike="noStrike">
              <a:solidFill>
                <a:srgbClr val="FFFFFF"/>
              </a:solidFill>
              <a:latin typeface="Raleway"/>
              <a:ea typeface="Raleway"/>
              <a:cs typeface="Raleway"/>
              <a:sym typeface="Raleway"/>
            </a:endParaRPr>
          </a:p>
        </p:txBody>
      </p:sp>
      <p:pic>
        <p:nvPicPr>
          <p:cNvPr id="1249" name="Google Shape;1249;g2523351e7b7_4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250" name="Google Shape;1250;g2523351e7b7_4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251" name="Google Shape;1251;g2523351e7b7_42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252" name="Google Shape;1252;g2523351e7b7_42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253" name="Google Shape;1253;g2523351e7b7_42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7" name="Shape 1257"/>
        <p:cNvGrpSpPr/>
        <p:nvPr/>
      </p:nvGrpSpPr>
      <p:grpSpPr>
        <a:xfrm>
          <a:off x="0" y="0"/>
          <a:ext cx="0" cy="0"/>
          <a:chOff x="0" y="0"/>
          <a:chExt cx="0" cy="0"/>
        </a:xfrm>
      </p:grpSpPr>
      <p:pic>
        <p:nvPicPr>
          <p:cNvPr id="1258" name="Google Shape;1258;g2523351e7b7_42_11"/>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259" name="Google Shape;1259;g2523351e7b7_42_11"/>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400" u="none" cap="none" strike="noStrike">
                <a:solidFill>
                  <a:srgbClr val="FFFFFF"/>
                </a:solidFill>
                <a:latin typeface="Raleway"/>
                <a:ea typeface="Raleway"/>
                <a:cs typeface="Raleway"/>
                <a:sym typeface="Raleway"/>
              </a:rPr>
              <a:t>Vedení rozhovorů v náročných situacích</a:t>
            </a:r>
            <a:endParaRPr b="1" i="0" sz="25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p:txBody>
      </p:sp>
      <p:sp>
        <p:nvSpPr>
          <p:cNvPr id="1260" name="Google Shape;1260;g2523351e7b7_42_11"/>
          <p:cNvSpPr txBox="1"/>
          <p:nvPr/>
        </p:nvSpPr>
        <p:spPr>
          <a:xfrm>
            <a:off x="742175" y="1992425"/>
            <a:ext cx="46815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Před hrou si připravte sadu karet problémů, které se týkají </a:t>
            </a:r>
            <a:r>
              <a:rPr b="1" i="0" lang="lv-LV" sz="1500" u="none" cap="none" strike="noStrike">
                <a:solidFill>
                  <a:schemeClr val="dk1"/>
                </a:solidFill>
                <a:latin typeface="Raleway"/>
                <a:ea typeface="Raleway"/>
                <a:cs typeface="Raleway"/>
                <a:sym typeface="Raleway"/>
              </a:rPr>
              <a:t>náročných situací na pracovišti.</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Karta může například popisovat situaci v níž se zaměstnanec chová konfrontačně, je agresivní nebo situaci, kdy kolega nespolupracuje nebo je s ním obtížné spolupracovat.</a:t>
            </a:r>
            <a:endParaRPr b="0" i="0" sz="1500" u="none" cap="none" strike="noStrike">
              <a:solidFill>
                <a:schemeClr val="dk1"/>
              </a:solidFill>
              <a:latin typeface="Raleway"/>
              <a:ea typeface="Raleway"/>
              <a:cs typeface="Raleway"/>
              <a:sym typeface="Raleway"/>
            </a:endParaRPr>
          </a:p>
        </p:txBody>
      </p:sp>
      <p:sp>
        <p:nvSpPr>
          <p:cNvPr id="1261" name="Google Shape;1261;g2523351e7b7_42_11"/>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grpSp>
        <p:nvGrpSpPr>
          <p:cNvPr id="1262" name="Google Shape;1262;g2523351e7b7_42_11"/>
          <p:cNvGrpSpPr/>
          <p:nvPr/>
        </p:nvGrpSpPr>
        <p:grpSpPr>
          <a:xfrm>
            <a:off x="575070" y="3202431"/>
            <a:ext cx="290237" cy="321991"/>
            <a:chOff x="534570" y="3018006"/>
            <a:chExt cx="290237" cy="321991"/>
          </a:xfrm>
        </p:grpSpPr>
        <p:sp>
          <p:nvSpPr>
            <p:cNvPr id="1263" name="Google Shape;1263;g2523351e7b7_4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g2523351e7b7_4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65" name="Google Shape;1265;g2523351e7b7_42_11"/>
          <p:cNvPicPr preferRelativeResize="0"/>
          <p:nvPr/>
        </p:nvPicPr>
        <p:blipFill rotWithShape="1">
          <a:blip r:embed="rId4">
            <a:alphaModFix/>
          </a:blip>
          <a:srcRect b="0" l="0" r="16443" t="0"/>
          <a:stretch/>
        </p:blipFill>
        <p:spPr>
          <a:xfrm>
            <a:off x="6572250" y="1325688"/>
            <a:ext cx="2571750" cy="1273500"/>
          </a:xfrm>
          <a:prstGeom prst="rect">
            <a:avLst/>
          </a:prstGeom>
          <a:noFill/>
          <a:ln>
            <a:noFill/>
          </a:ln>
        </p:spPr>
      </p:pic>
      <p:sp>
        <p:nvSpPr>
          <p:cNvPr id="1266" name="Google Shape;1266;g2523351e7b7_42_11"/>
          <p:cNvSpPr txBox="1"/>
          <p:nvPr/>
        </p:nvSpPr>
        <p:spPr>
          <a:xfrm>
            <a:off x="575070" y="184903"/>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pic>
        <p:nvPicPr>
          <p:cNvPr id="1267" name="Google Shape;1267;g2523351e7b7_42_11"/>
          <p:cNvPicPr preferRelativeResize="0"/>
          <p:nvPr/>
        </p:nvPicPr>
        <p:blipFill rotWithShape="1">
          <a:blip r:embed="rId5">
            <a:alphaModFix/>
          </a:blip>
          <a:srcRect b="0" l="1540" r="1540" t="0"/>
          <a:stretch/>
        </p:blipFill>
        <p:spPr>
          <a:xfrm>
            <a:off x="6005500" y="28068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68" name="Google Shape;1268;g2523351e7b7_42_11"/>
          <p:cNvPicPr preferRelativeResize="0"/>
          <p:nvPr/>
        </p:nvPicPr>
        <p:blipFill rotWithShape="1">
          <a:blip r:embed="rId5">
            <a:alphaModFix/>
          </a:blip>
          <a:srcRect b="0" l="1540" r="1540" t="0"/>
          <a:stretch/>
        </p:blipFill>
        <p:spPr>
          <a:xfrm rot="761022">
            <a:off x="6615131" y="2600023"/>
            <a:ext cx="1263841" cy="189455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69" name="Google Shape;1269;g2523351e7b7_42_11"/>
          <p:cNvPicPr preferRelativeResize="0"/>
          <p:nvPr/>
        </p:nvPicPr>
        <p:blipFill rotWithShape="1">
          <a:blip r:embed="rId5">
            <a:alphaModFix/>
          </a:blip>
          <a:srcRect b="0" l="1540" r="1540" t="0"/>
          <a:stretch/>
        </p:blipFill>
        <p:spPr>
          <a:xfrm rot="-549091">
            <a:off x="7053278" y="3021882"/>
            <a:ext cx="1263786" cy="1894595"/>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3" name="Shape 1273"/>
        <p:cNvGrpSpPr/>
        <p:nvPr/>
      </p:nvGrpSpPr>
      <p:grpSpPr>
        <a:xfrm>
          <a:off x="0" y="0"/>
          <a:ext cx="0" cy="0"/>
          <a:chOff x="0" y="0"/>
          <a:chExt cx="0" cy="0"/>
        </a:xfrm>
      </p:grpSpPr>
      <p:pic>
        <p:nvPicPr>
          <p:cNvPr id="1274" name="Google Shape;1274;g2523351e7b7_42_26"/>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275" name="Google Shape;1275;g2523351e7b7_42_26"/>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400" u="none" cap="none" strike="noStrike">
                <a:solidFill>
                  <a:srgbClr val="FFFFFF"/>
                </a:solidFill>
                <a:latin typeface="Raleway"/>
                <a:ea typeface="Raleway"/>
                <a:cs typeface="Raleway"/>
                <a:sym typeface="Raleway"/>
              </a:rPr>
              <a:t>Vedení rozhovorů v náročných situacích</a:t>
            </a:r>
            <a:endParaRPr b="1" i="0" sz="25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276" name="Google Shape;1276;g2523351e7b7_42_26"/>
          <p:cNvSpPr txBox="1"/>
          <p:nvPr/>
        </p:nvSpPr>
        <p:spPr>
          <a:xfrm>
            <a:off x="742175" y="1992425"/>
            <a:ext cx="4263600" cy="2008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Rozdělte hráče do dvojic nebo malých skupin a rovnoměrně mezi ně rozdělte karty s problémovými situacemi.</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Dejte hráčům pokyn, aby si přečetli své karty a </a:t>
            </a:r>
            <a:r>
              <a:rPr b="1" i="0" lang="lv-LV" sz="1500" u="none" cap="none" strike="noStrike">
                <a:solidFill>
                  <a:schemeClr val="dk1"/>
                </a:solidFill>
                <a:latin typeface="Raleway"/>
                <a:ea typeface="Raleway"/>
                <a:cs typeface="Raleway"/>
                <a:sym typeface="Raleway"/>
              </a:rPr>
              <a:t>určili konkrétní výzvu,</a:t>
            </a:r>
            <a:r>
              <a:rPr b="0" i="0" lang="lv-LV" sz="1500" u="none" cap="none" strike="noStrike">
                <a:solidFill>
                  <a:schemeClr val="dk1"/>
                </a:solidFill>
                <a:latin typeface="Raleway"/>
                <a:ea typeface="Raleway"/>
                <a:cs typeface="Raleway"/>
                <a:sym typeface="Raleway"/>
              </a:rPr>
              <a:t> která je na nich uvedena. ve scénáři.</a:t>
            </a:r>
            <a:endParaRPr b="1" i="0" sz="1500" u="none" cap="none" strike="noStrike">
              <a:solidFill>
                <a:schemeClr val="dk1"/>
              </a:solidFill>
              <a:latin typeface="Raleway"/>
              <a:ea typeface="Raleway"/>
              <a:cs typeface="Raleway"/>
              <a:sym typeface="Raleway"/>
            </a:endParaRPr>
          </a:p>
        </p:txBody>
      </p:sp>
      <p:sp>
        <p:nvSpPr>
          <p:cNvPr id="1277" name="Google Shape;1277;g2523351e7b7_42_26"/>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grpSp>
        <p:nvGrpSpPr>
          <p:cNvPr id="1278" name="Google Shape;1278;g2523351e7b7_42_26"/>
          <p:cNvGrpSpPr/>
          <p:nvPr/>
        </p:nvGrpSpPr>
        <p:grpSpPr>
          <a:xfrm>
            <a:off x="575070" y="3202431"/>
            <a:ext cx="290237" cy="321991"/>
            <a:chOff x="534570" y="3018006"/>
            <a:chExt cx="290237" cy="321991"/>
          </a:xfrm>
        </p:grpSpPr>
        <p:sp>
          <p:nvSpPr>
            <p:cNvPr id="1279" name="Google Shape;1279;g2523351e7b7_42_2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g2523351e7b7_42_2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1" name="Google Shape;1281;g2523351e7b7_42_26"/>
          <p:cNvSpPr txBox="1"/>
          <p:nvPr/>
        </p:nvSpPr>
        <p:spPr>
          <a:xfrm>
            <a:off x="605945" y="226074"/>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pic>
        <p:nvPicPr>
          <p:cNvPr id="1282" name="Google Shape;1282;g2523351e7b7_42_26"/>
          <p:cNvPicPr preferRelativeResize="0"/>
          <p:nvPr/>
        </p:nvPicPr>
        <p:blipFill rotWithShape="1">
          <a:blip r:embed="rId4">
            <a:alphaModFix/>
          </a:blip>
          <a:srcRect b="0" l="0" r="25945" t="0"/>
          <a:stretch/>
        </p:blipFill>
        <p:spPr>
          <a:xfrm>
            <a:off x="7154750" y="1281150"/>
            <a:ext cx="1989249" cy="1111475"/>
          </a:xfrm>
          <a:prstGeom prst="rect">
            <a:avLst/>
          </a:prstGeom>
          <a:noFill/>
          <a:ln>
            <a:noFill/>
          </a:ln>
        </p:spPr>
      </p:pic>
      <p:pic>
        <p:nvPicPr>
          <p:cNvPr id="1283" name="Google Shape;1283;g2523351e7b7_42_26"/>
          <p:cNvPicPr preferRelativeResize="0"/>
          <p:nvPr/>
        </p:nvPicPr>
        <p:blipFill rotWithShape="1">
          <a:blip r:embed="rId5">
            <a:alphaModFix/>
          </a:blip>
          <a:srcRect b="0" l="0" r="0" t="0"/>
          <a:stretch/>
        </p:blipFill>
        <p:spPr>
          <a:xfrm>
            <a:off x="5831775" y="1992425"/>
            <a:ext cx="996480" cy="2450251"/>
          </a:xfrm>
          <a:prstGeom prst="rect">
            <a:avLst/>
          </a:prstGeom>
          <a:noFill/>
          <a:ln>
            <a:noFill/>
          </a:ln>
        </p:spPr>
      </p:pic>
      <p:pic>
        <p:nvPicPr>
          <p:cNvPr id="1284" name="Google Shape;1284;g2523351e7b7_42_26"/>
          <p:cNvPicPr preferRelativeResize="0"/>
          <p:nvPr/>
        </p:nvPicPr>
        <p:blipFill rotWithShape="1">
          <a:blip r:embed="rId5">
            <a:alphaModFix/>
          </a:blip>
          <a:srcRect b="0" l="0" r="0" t="0"/>
          <a:stretch/>
        </p:blipFill>
        <p:spPr>
          <a:xfrm>
            <a:off x="6987845" y="1992425"/>
            <a:ext cx="996480" cy="2450251"/>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8" name="Shape 1288"/>
        <p:cNvGrpSpPr/>
        <p:nvPr/>
      </p:nvGrpSpPr>
      <p:grpSpPr>
        <a:xfrm>
          <a:off x="0" y="0"/>
          <a:ext cx="0" cy="0"/>
          <a:chOff x="0" y="0"/>
          <a:chExt cx="0" cy="0"/>
        </a:xfrm>
      </p:grpSpPr>
      <p:pic>
        <p:nvPicPr>
          <p:cNvPr id="1289" name="Google Shape;1289;g2523351e7b7_42_40"/>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290" name="Google Shape;1290;g2523351e7b7_42_40"/>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400" u="none" cap="none" strike="noStrike">
                <a:solidFill>
                  <a:srgbClr val="FFFFFF"/>
                </a:solidFill>
                <a:latin typeface="Raleway"/>
                <a:ea typeface="Raleway"/>
                <a:cs typeface="Raleway"/>
                <a:sym typeface="Raleway"/>
              </a:rPr>
              <a:t>Vedení rozhovorů v náročných situacích</a:t>
            </a:r>
            <a:endParaRPr b="1" i="0" sz="25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291" name="Google Shape;1291;g2523351e7b7_42_40"/>
          <p:cNvSpPr txBox="1"/>
          <p:nvPr/>
        </p:nvSpPr>
        <p:spPr>
          <a:xfrm>
            <a:off x="742175" y="1992425"/>
            <a:ext cx="4681500" cy="2274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Jakmile hráči zjistí, o jakou úlohu se jedná, měli by si z karet řešení </a:t>
            </a:r>
            <a:r>
              <a:rPr b="1" i="0" lang="lv-LV" sz="1500" u="none" cap="none" strike="noStrike">
                <a:solidFill>
                  <a:schemeClr val="dk1"/>
                </a:solidFill>
                <a:latin typeface="Raleway"/>
                <a:ea typeface="Raleway"/>
                <a:cs typeface="Raleway"/>
                <a:sym typeface="Raleway"/>
              </a:rPr>
              <a:t>vybrat skupinovou kartu konverzační strategie.</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Dejte hráčům pokyn, aby si vybrali jednu nebo více strategií, které by podle nich byly vhodné při </a:t>
            </a:r>
            <a:r>
              <a:rPr b="1" i="0" lang="lv-LV" sz="1500" u="none" cap="none" strike="noStrike">
                <a:solidFill>
                  <a:schemeClr val="dk1"/>
                </a:solidFill>
                <a:latin typeface="Raleway"/>
                <a:ea typeface="Raleway"/>
                <a:cs typeface="Raleway"/>
                <a:sym typeface="Raleway"/>
              </a:rPr>
              <a:t>řešení úlohy uvedené na jejich kartě problémové situace.</a:t>
            </a:r>
            <a:endParaRPr b="1" i="0" sz="1500" u="none" cap="none" strike="noStrike">
              <a:solidFill>
                <a:schemeClr val="dk1"/>
              </a:solidFill>
              <a:latin typeface="Raleway"/>
              <a:ea typeface="Raleway"/>
              <a:cs typeface="Raleway"/>
              <a:sym typeface="Raleway"/>
            </a:endParaRPr>
          </a:p>
        </p:txBody>
      </p:sp>
      <p:sp>
        <p:nvSpPr>
          <p:cNvPr id="1292" name="Google Shape;1292;g2523351e7b7_42_40"/>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grpSp>
        <p:nvGrpSpPr>
          <p:cNvPr id="1293" name="Google Shape;1293;g2523351e7b7_42_40"/>
          <p:cNvGrpSpPr/>
          <p:nvPr/>
        </p:nvGrpSpPr>
        <p:grpSpPr>
          <a:xfrm>
            <a:off x="575070" y="3202431"/>
            <a:ext cx="290237" cy="321991"/>
            <a:chOff x="534570" y="3018006"/>
            <a:chExt cx="290237" cy="321991"/>
          </a:xfrm>
        </p:grpSpPr>
        <p:sp>
          <p:nvSpPr>
            <p:cNvPr id="1294" name="Google Shape;1294;g2523351e7b7_42_4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g2523351e7b7_42_4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6" name="Google Shape;1296;g2523351e7b7_42_40"/>
          <p:cNvSpPr txBox="1"/>
          <p:nvPr/>
        </p:nvSpPr>
        <p:spPr>
          <a:xfrm>
            <a:off x="605945" y="226074"/>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pic>
        <p:nvPicPr>
          <p:cNvPr id="1297" name="Google Shape;1297;g2523351e7b7_42_40"/>
          <p:cNvPicPr preferRelativeResize="0"/>
          <p:nvPr/>
        </p:nvPicPr>
        <p:blipFill rotWithShape="1">
          <a:blip r:embed="rId4">
            <a:alphaModFix/>
          </a:blip>
          <a:srcRect b="0" l="0" r="25945" t="0"/>
          <a:stretch/>
        </p:blipFill>
        <p:spPr>
          <a:xfrm>
            <a:off x="6882825" y="3524225"/>
            <a:ext cx="2279225" cy="1273500"/>
          </a:xfrm>
          <a:prstGeom prst="rect">
            <a:avLst/>
          </a:prstGeom>
          <a:noFill/>
          <a:ln>
            <a:noFill/>
          </a:ln>
        </p:spPr>
      </p:pic>
      <p:pic>
        <p:nvPicPr>
          <p:cNvPr id="1298" name="Google Shape;1298;g2523351e7b7_42_40"/>
          <p:cNvPicPr preferRelativeResize="0"/>
          <p:nvPr/>
        </p:nvPicPr>
        <p:blipFill rotWithShape="1">
          <a:blip r:embed="rId5">
            <a:alphaModFix/>
          </a:blip>
          <a:srcRect b="0" l="69" r="58" t="0"/>
          <a:stretch/>
        </p:blipFill>
        <p:spPr>
          <a:xfrm>
            <a:off x="7023067" y="1716450"/>
            <a:ext cx="1304700" cy="20079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299" name="Google Shape;1299;g2523351e7b7_42_40"/>
          <p:cNvPicPr preferRelativeResize="0"/>
          <p:nvPr/>
        </p:nvPicPr>
        <p:blipFill rotWithShape="1">
          <a:blip r:embed="rId5">
            <a:alphaModFix/>
          </a:blip>
          <a:srcRect b="0" l="69" r="58" t="0"/>
          <a:stretch/>
        </p:blipFill>
        <p:spPr>
          <a:xfrm>
            <a:off x="6985086" y="1750252"/>
            <a:ext cx="1304700" cy="20079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300" name="Google Shape;1300;g2523351e7b7_42_40"/>
          <p:cNvPicPr preferRelativeResize="0"/>
          <p:nvPr/>
        </p:nvPicPr>
        <p:blipFill rotWithShape="1">
          <a:blip r:embed="rId5">
            <a:alphaModFix/>
          </a:blip>
          <a:srcRect b="0" l="69" r="58" t="0"/>
          <a:stretch/>
        </p:blipFill>
        <p:spPr>
          <a:xfrm>
            <a:off x="6942731" y="1796220"/>
            <a:ext cx="1304700" cy="20079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301" name="Google Shape;1301;g2523351e7b7_42_40"/>
          <p:cNvPicPr preferRelativeResize="0"/>
          <p:nvPr/>
        </p:nvPicPr>
        <p:blipFill rotWithShape="1">
          <a:blip r:embed="rId6">
            <a:alphaModFix/>
          </a:blip>
          <a:srcRect b="0" l="1437" r="1427" t="0"/>
          <a:stretch/>
        </p:blipFill>
        <p:spPr>
          <a:xfrm>
            <a:off x="6970330" y="186342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02" name="Google Shape;1302;g2523351e7b7_42_40"/>
          <p:cNvPicPr preferRelativeResize="0"/>
          <p:nvPr/>
        </p:nvPicPr>
        <p:blipFill rotWithShape="1">
          <a:blip r:embed="rId7">
            <a:alphaModFix/>
          </a:blip>
          <a:srcRect b="0" l="1559" r="1559" t="0"/>
          <a:stretch/>
        </p:blipFill>
        <p:spPr>
          <a:xfrm>
            <a:off x="6349233" y="253271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59" name="Google Shape;159;p58"/>
          <p:cNvPicPr preferRelativeResize="0"/>
          <p:nvPr/>
        </p:nvPicPr>
        <p:blipFill rotWithShape="1">
          <a:blip r:embed="rId3">
            <a:alphaModFix/>
          </a:blip>
          <a:srcRect b="0" l="0" r="0" t="0"/>
          <a:stretch/>
        </p:blipFill>
        <p:spPr>
          <a:xfrm>
            <a:off x="0" y="0"/>
            <a:ext cx="9144001" cy="1465150"/>
          </a:xfrm>
          <a:prstGeom prst="rect">
            <a:avLst/>
          </a:prstGeom>
          <a:noFill/>
          <a:ln>
            <a:noFill/>
          </a:ln>
        </p:spPr>
      </p:pic>
      <p:sp>
        <p:nvSpPr>
          <p:cNvPr id="160" name="Google Shape;160;p58"/>
          <p:cNvSpPr txBox="1"/>
          <p:nvPr/>
        </p:nvSpPr>
        <p:spPr>
          <a:xfrm>
            <a:off x="1107500" y="819125"/>
            <a:ext cx="79221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lv-LV" sz="2800" u="none" cap="none" strike="noStrike">
                <a:solidFill>
                  <a:schemeClr val="lt1"/>
                </a:solidFill>
                <a:latin typeface="Raleway"/>
                <a:ea typeface="Raleway"/>
                <a:cs typeface="Raleway"/>
                <a:sym typeface="Raleway"/>
              </a:rPr>
              <a:t>Porozumění vašeho publika</a:t>
            </a:r>
            <a:endParaRPr b="1" i="0" sz="2800" u="none" cap="none" strike="noStrike">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2800"/>
              <a:buFont typeface="Arial"/>
              <a:buNone/>
            </a:pPr>
            <a:r>
              <a:t/>
            </a:r>
            <a:endParaRPr b="1" i="0" sz="2800" u="none" cap="none" strike="noStrike">
              <a:solidFill>
                <a:schemeClr val="lt1"/>
              </a:solidFill>
              <a:latin typeface="Raleway"/>
              <a:ea typeface="Raleway"/>
              <a:cs typeface="Raleway"/>
              <a:sym typeface="Raleway"/>
            </a:endParaRPr>
          </a:p>
        </p:txBody>
      </p:sp>
      <p:sp>
        <p:nvSpPr>
          <p:cNvPr id="161" name="Google Shape;161;p58"/>
          <p:cNvSpPr txBox="1"/>
          <p:nvPr/>
        </p:nvSpPr>
        <p:spPr>
          <a:xfrm>
            <a:off x="949625" y="1702450"/>
            <a:ext cx="6748500" cy="3370123"/>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Poznejte své publikum. </a:t>
            </a:r>
            <a:r>
              <a:rPr b="0" i="0" lang="lv-LV" sz="1500" u="none" cap="none" strike="noStrike">
                <a:solidFill>
                  <a:srgbClr val="000000"/>
                </a:solidFill>
                <a:latin typeface="Raleway"/>
                <a:ea typeface="Raleway"/>
                <a:cs typeface="Raleway"/>
                <a:sym typeface="Raleway"/>
              </a:rPr>
              <a:t>Prozkoumejte HORECA odvětví a pochopte společné problémy, kterým čelí v souvislosti s násilím na pracovišti.</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Pochopení perspektivy zaměstnanců v HORECA sektoru vám umožní propojit herní scénáře s jejich reálnými zkušenostmi, což podpoří proces učení.</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Před zahájením školení pomocí deskové hry "Rozpoznej a jednej" se snažte o svých účastnících zjistit několik věcí, abyste mohli přizpůsobit svůj styl vedení a usnadnit tak co nejefektivnější učení:</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grpSp>
        <p:nvGrpSpPr>
          <p:cNvPr id="162" name="Google Shape;162;p58"/>
          <p:cNvGrpSpPr/>
          <p:nvPr/>
        </p:nvGrpSpPr>
        <p:grpSpPr>
          <a:xfrm>
            <a:off x="751420" y="2867393"/>
            <a:ext cx="290237" cy="321991"/>
            <a:chOff x="534570" y="3018006"/>
            <a:chExt cx="290237" cy="321991"/>
          </a:xfrm>
        </p:grpSpPr>
        <p:sp>
          <p:nvSpPr>
            <p:cNvPr id="163" name="Google Shape;163;p5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5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65" name="Google Shape;165;p58"/>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6" name="Shape 1306"/>
        <p:cNvGrpSpPr/>
        <p:nvPr/>
      </p:nvGrpSpPr>
      <p:grpSpPr>
        <a:xfrm>
          <a:off x="0" y="0"/>
          <a:ext cx="0" cy="0"/>
          <a:chOff x="0" y="0"/>
          <a:chExt cx="0" cy="0"/>
        </a:xfrm>
      </p:grpSpPr>
      <p:pic>
        <p:nvPicPr>
          <p:cNvPr id="1307" name="Google Shape;1307;g2523351e7b7_42_57"/>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308" name="Google Shape;1308;g2523351e7b7_42_57"/>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400" u="none" cap="none" strike="noStrike">
                <a:solidFill>
                  <a:srgbClr val="FFFFFF"/>
                </a:solidFill>
                <a:latin typeface="Raleway"/>
                <a:ea typeface="Raleway"/>
                <a:cs typeface="Raleway"/>
                <a:sym typeface="Raleway"/>
              </a:rPr>
              <a:t>Vedení rozhovorů v náročných situacích</a:t>
            </a:r>
            <a:endParaRPr b="1" i="0" sz="25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309" name="Google Shape;1309;g2523351e7b7_42_57"/>
          <p:cNvSpPr txBox="1"/>
          <p:nvPr/>
        </p:nvSpPr>
        <p:spPr>
          <a:xfrm>
            <a:off x="742175" y="1992425"/>
            <a:ext cx="46815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Jakmile hráči vyberou svoji konverzační strategii, dejte jim pokyn, aby se přesunuli po tréninkové místnosti a našli další dvojici nebo malou skupinu, se kterou budou </a:t>
            </a:r>
            <a:r>
              <a:rPr b="1" i="0" lang="lv-LV" sz="1500" u="none" cap="none" strike="noStrike">
                <a:solidFill>
                  <a:schemeClr val="dk1"/>
                </a:solidFill>
                <a:latin typeface="Raleway"/>
                <a:ea typeface="Raleway"/>
                <a:cs typeface="Raleway"/>
                <a:sym typeface="Raleway"/>
              </a:rPr>
              <a:t>diskutovat o své problémové situaci a vybraných strategiích.</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Povzbuzujte je, aby se navzájem podělili o své nápady a názory a poskytovali zpětnou vazbu a návrhy na zlepšení.</a:t>
            </a:r>
            <a:endParaRPr b="0" i="0" sz="1500" u="none" cap="none" strike="noStrike">
              <a:solidFill>
                <a:schemeClr val="dk1"/>
              </a:solidFill>
              <a:latin typeface="Raleway"/>
              <a:ea typeface="Raleway"/>
              <a:cs typeface="Raleway"/>
              <a:sym typeface="Raleway"/>
            </a:endParaRPr>
          </a:p>
        </p:txBody>
      </p:sp>
      <p:sp>
        <p:nvSpPr>
          <p:cNvPr id="1310" name="Google Shape;1310;g2523351e7b7_42_57"/>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grpSp>
        <p:nvGrpSpPr>
          <p:cNvPr id="1311" name="Google Shape;1311;g2523351e7b7_42_57"/>
          <p:cNvGrpSpPr/>
          <p:nvPr/>
        </p:nvGrpSpPr>
        <p:grpSpPr>
          <a:xfrm>
            <a:off x="575070" y="3715531"/>
            <a:ext cx="290237" cy="321991"/>
            <a:chOff x="534570" y="3018006"/>
            <a:chExt cx="290237" cy="321991"/>
          </a:xfrm>
        </p:grpSpPr>
        <p:sp>
          <p:nvSpPr>
            <p:cNvPr id="1312" name="Google Shape;1312;g2523351e7b7_42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g2523351e7b7_42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4" name="Google Shape;1314;g2523351e7b7_42_57"/>
          <p:cNvSpPr txBox="1"/>
          <p:nvPr/>
        </p:nvSpPr>
        <p:spPr>
          <a:xfrm>
            <a:off x="575070" y="150651"/>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sp>
        <p:nvSpPr>
          <p:cNvPr id="1315" name="Google Shape;1315;g2523351e7b7_42_57"/>
          <p:cNvSpPr/>
          <p:nvPr/>
        </p:nvSpPr>
        <p:spPr>
          <a:xfrm>
            <a:off x="6259282" y="2795915"/>
            <a:ext cx="2004900" cy="1732800"/>
          </a:xfrm>
          <a:prstGeom prst="wedgeEllipseCallout">
            <a:avLst>
              <a:gd fmla="val -34446" name="adj1"/>
              <a:gd fmla="val 55960" name="adj2"/>
            </a:avLst>
          </a:prstGeom>
          <a:solidFill>
            <a:srgbClr val="6689BA">
              <a:alpha val="2509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g2523351e7b7_42_57"/>
          <p:cNvSpPr/>
          <p:nvPr/>
        </p:nvSpPr>
        <p:spPr>
          <a:xfrm>
            <a:off x="5754371" y="1684325"/>
            <a:ext cx="1411200" cy="1321500"/>
          </a:xfrm>
          <a:prstGeom prst="wedgeEllipseCallout">
            <a:avLst>
              <a:gd fmla="val 37986" name="adj1"/>
              <a:gd fmla="val 54670" name="adj2"/>
            </a:avLst>
          </a:prstGeom>
          <a:solidFill>
            <a:srgbClr val="6689BA">
              <a:alpha val="46666"/>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g2523351e7b7_42_57"/>
          <p:cNvSpPr/>
          <p:nvPr/>
        </p:nvSpPr>
        <p:spPr>
          <a:xfrm>
            <a:off x="5705225" y="1745985"/>
            <a:ext cx="1411200" cy="1321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g2523351e7b7_42_57"/>
          <p:cNvSpPr/>
          <p:nvPr/>
        </p:nvSpPr>
        <p:spPr>
          <a:xfrm rot="449875">
            <a:off x="6258395" y="2755950"/>
            <a:ext cx="1961068" cy="173155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9" name="Google Shape;1319;g2523351e7b7_42_57"/>
          <p:cNvPicPr preferRelativeResize="0"/>
          <p:nvPr/>
        </p:nvPicPr>
        <p:blipFill rotWithShape="1">
          <a:blip r:embed="rId4">
            <a:alphaModFix/>
          </a:blip>
          <a:srcRect b="0" l="0" r="17783" t="0"/>
          <a:stretch/>
        </p:blipFill>
        <p:spPr>
          <a:xfrm>
            <a:off x="6900150" y="2780575"/>
            <a:ext cx="2243849" cy="119192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3" name="Shape 1323"/>
        <p:cNvGrpSpPr/>
        <p:nvPr/>
      </p:nvGrpSpPr>
      <p:grpSpPr>
        <a:xfrm>
          <a:off x="0" y="0"/>
          <a:ext cx="0" cy="0"/>
          <a:chOff x="0" y="0"/>
          <a:chExt cx="0" cy="0"/>
        </a:xfrm>
      </p:grpSpPr>
      <p:pic>
        <p:nvPicPr>
          <p:cNvPr id="1324" name="Google Shape;1324;g2523351e7b7_42_73"/>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325" name="Google Shape;1325;g2523351e7b7_42_73"/>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400" u="none" cap="none" strike="noStrike">
                <a:solidFill>
                  <a:srgbClr val="FFFFFF"/>
                </a:solidFill>
                <a:latin typeface="Raleway"/>
                <a:ea typeface="Raleway"/>
                <a:cs typeface="Raleway"/>
                <a:sym typeface="Raleway"/>
              </a:rPr>
              <a:t>Vedení rozhovorů v náročných situacích</a:t>
            </a:r>
            <a:endParaRPr b="1" i="0" sz="25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326" name="Google Shape;1326;g2523351e7b7_42_73"/>
          <p:cNvSpPr txBox="1"/>
          <p:nvPr/>
        </p:nvSpPr>
        <p:spPr>
          <a:xfrm>
            <a:off x="742175" y="1992425"/>
            <a:ext cx="4681500" cy="2274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Jakmile hráči zjistí, o jakou úlohu se jedná, měli by si z karet řešení </a:t>
            </a:r>
            <a:r>
              <a:rPr b="1" i="0" lang="lv-LV" sz="1500" u="none" cap="none" strike="noStrike">
                <a:solidFill>
                  <a:schemeClr val="dk1"/>
                </a:solidFill>
                <a:latin typeface="Raleway"/>
                <a:ea typeface="Raleway"/>
                <a:cs typeface="Raleway"/>
                <a:sym typeface="Raleway"/>
              </a:rPr>
              <a:t>vybrat skupinovou kartu konverzační strategie.</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Dejte hráčům pokyn, aby si vybrali jednu nebo více strategií, které by podle nich byly účinné při řešení výzvy </a:t>
            </a:r>
            <a:r>
              <a:rPr b="1" i="0" lang="lv-LV" sz="1500" u="none" cap="none" strike="noStrike">
                <a:solidFill>
                  <a:schemeClr val="dk1"/>
                </a:solidFill>
                <a:latin typeface="Raleway"/>
                <a:ea typeface="Raleway"/>
                <a:cs typeface="Raleway"/>
                <a:sym typeface="Raleway"/>
              </a:rPr>
              <a:t>uvedené na jejich kartě problémové situace.</a:t>
            </a:r>
            <a:endParaRPr b="1" i="0" sz="1500" u="none" cap="none" strike="noStrike">
              <a:solidFill>
                <a:schemeClr val="dk1"/>
              </a:solidFill>
              <a:latin typeface="Raleway"/>
              <a:ea typeface="Raleway"/>
              <a:cs typeface="Raleway"/>
              <a:sym typeface="Raleway"/>
            </a:endParaRPr>
          </a:p>
        </p:txBody>
      </p:sp>
      <p:sp>
        <p:nvSpPr>
          <p:cNvPr id="1327" name="Google Shape;1327;g2523351e7b7_42_73"/>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grpSp>
        <p:nvGrpSpPr>
          <p:cNvPr id="1328" name="Google Shape;1328;g2523351e7b7_42_73"/>
          <p:cNvGrpSpPr/>
          <p:nvPr/>
        </p:nvGrpSpPr>
        <p:grpSpPr>
          <a:xfrm>
            <a:off x="575070" y="3202431"/>
            <a:ext cx="290237" cy="321991"/>
            <a:chOff x="534570" y="3018006"/>
            <a:chExt cx="290237" cy="321991"/>
          </a:xfrm>
        </p:grpSpPr>
        <p:sp>
          <p:nvSpPr>
            <p:cNvPr id="1329" name="Google Shape;1329;g2523351e7b7_42_7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g2523351e7b7_42_7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1" name="Google Shape;1331;g2523351e7b7_42_73"/>
          <p:cNvSpPr txBox="1"/>
          <p:nvPr/>
        </p:nvSpPr>
        <p:spPr>
          <a:xfrm>
            <a:off x="575070" y="157630"/>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pic>
        <p:nvPicPr>
          <p:cNvPr id="1332" name="Google Shape;1332;g2523351e7b7_42_73"/>
          <p:cNvPicPr preferRelativeResize="0"/>
          <p:nvPr/>
        </p:nvPicPr>
        <p:blipFill rotWithShape="1">
          <a:blip r:embed="rId4">
            <a:alphaModFix/>
          </a:blip>
          <a:srcRect b="0" l="0" r="25945" t="0"/>
          <a:stretch/>
        </p:blipFill>
        <p:spPr>
          <a:xfrm>
            <a:off x="6864775" y="976350"/>
            <a:ext cx="2279225" cy="1273500"/>
          </a:xfrm>
          <a:prstGeom prst="rect">
            <a:avLst/>
          </a:prstGeom>
          <a:noFill/>
          <a:ln>
            <a:noFill/>
          </a:ln>
        </p:spPr>
      </p:pic>
      <p:pic>
        <p:nvPicPr>
          <p:cNvPr id="1333" name="Google Shape;1333;g2523351e7b7_42_73"/>
          <p:cNvPicPr preferRelativeResize="0"/>
          <p:nvPr/>
        </p:nvPicPr>
        <p:blipFill rotWithShape="1">
          <a:blip r:embed="rId5">
            <a:alphaModFix/>
          </a:blip>
          <a:srcRect b="0" l="69" r="58" t="0"/>
          <a:stretch/>
        </p:blipFill>
        <p:spPr>
          <a:xfrm>
            <a:off x="7023067" y="1945050"/>
            <a:ext cx="1304700" cy="20079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334" name="Google Shape;1334;g2523351e7b7_42_73"/>
          <p:cNvPicPr preferRelativeResize="0"/>
          <p:nvPr/>
        </p:nvPicPr>
        <p:blipFill rotWithShape="1">
          <a:blip r:embed="rId5">
            <a:alphaModFix/>
          </a:blip>
          <a:srcRect b="0" l="69" r="58" t="0"/>
          <a:stretch/>
        </p:blipFill>
        <p:spPr>
          <a:xfrm>
            <a:off x="6985086" y="1978852"/>
            <a:ext cx="1304700" cy="20079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335" name="Google Shape;1335;g2523351e7b7_42_73"/>
          <p:cNvPicPr preferRelativeResize="0"/>
          <p:nvPr/>
        </p:nvPicPr>
        <p:blipFill rotWithShape="1">
          <a:blip r:embed="rId5">
            <a:alphaModFix/>
          </a:blip>
          <a:srcRect b="0" l="69" r="58" t="0"/>
          <a:stretch/>
        </p:blipFill>
        <p:spPr>
          <a:xfrm>
            <a:off x="6942731" y="2024820"/>
            <a:ext cx="1304700" cy="20079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336" name="Google Shape;1336;g2523351e7b7_42_73"/>
          <p:cNvPicPr preferRelativeResize="0"/>
          <p:nvPr/>
        </p:nvPicPr>
        <p:blipFill rotWithShape="1">
          <a:blip r:embed="rId6">
            <a:alphaModFix/>
          </a:blip>
          <a:srcRect b="0" l="1437" r="1427" t="0"/>
          <a:stretch/>
        </p:blipFill>
        <p:spPr>
          <a:xfrm>
            <a:off x="6808524" y="2084675"/>
            <a:ext cx="1393800" cy="2089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37" name="Google Shape;1337;g2523351e7b7_42_73"/>
          <p:cNvPicPr preferRelativeResize="0"/>
          <p:nvPr/>
        </p:nvPicPr>
        <p:blipFill rotWithShape="1">
          <a:blip r:embed="rId7">
            <a:alphaModFix/>
          </a:blip>
          <a:srcRect b="0" l="1559" r="1559" t="0"/>
          <a:stretch/>
        </p:blipFill>
        <p:spPr>
          <a:xfrm>
            <a:off x="6134199" y="2615626"/>
            <a:ext cx="1393800" cy="2089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1" name="Shape 1341"/>
        <p:cNvGrpSpPr/>
        <p:nvPr/>
      </p:nvGrpSpPr>
      <p:grpSpPr>
        <a:xfrm>
          <a:off x="0" y="0"/>
          <a:ext cx="0" cy="0"/>
          <a:chOff x="0" y="0"/>
          <a:chExt cx="0" cy="0"/>
        </a:xfrm>
      </p:grpSpPr>
      <p:pic>
        <p:nvPicPr>
          <p:cNvPr id="1342" name="Google Shape;1342;g2523351e7b7_42_90"/>
          <p:cNvPicPr preferRelativeResize="0"/>
          <p:nvPr/>
        </p:nvPicPr>
        <p:blipFill rotWithShape="1">
          <a:blip r:embed="rId3">
            <a:alphaModFix/>
          </a:blip>
          <a:srcRect b="0" l="0" r="0" t="0"/>
          <a:stretch/>
        </p:blipFill>
        <p:spPr>
          <a:xfrm>
            <a:off x="0" y="0"/>
            <a:ext cx="9144001" cy="1443349"/>
          </a:xfrm>
          <a:prstGeom prst="rect">
            <a:avLst/>
          </a:prstGeom>
          <a:noFill/>
          <a:ln>
            <a:noFill/>
          </a:ln>
        </p:spPr>
      </p:pic>
      <p:sp>
        <p:nvSpPr>
          <p:cNvPr id="1343" name="Google Shape;1343;g2523351e7b7_42_90"/>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400" u="none" cap="none" strike="noStrike">
                <a:solidFill>
                  <a:srgbClr val="FFFFFF"/>
                </a:solidFill>
                <a:latin typeface="Raleway"/>
                <a:ea typeface="Raleway"/>
                <a:cs typeface="Raleway"/>
                <a:sym typeface="Raleway"/>
              </a:rPr>
              <a:t>Vedení rozhovorů v náročných situacích</a:t>
            </a:r>
            <a:endParaRPr b="1" i="0" sz="25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344" name="Google Shape;1344;g2523351e7b7_42_90"/>
          <p:cNvSpPr txBox="1"/>
          <p:nvPr/>
        </p:nvSpPr>
        <p:spPr>
          <a:xfrm>
            <a:off x="742175" y="2205175"/>
            <a:ext cx="3738000" cy="1743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Po uplynutí stanovené doby (např. 5 až 10 minut), dejte hráčům pokyn, aby si vyměnili spoluhráče nebo skupiny a </a:t>
            </a:r>
            <a:r>
              <a:rPr b="1" i="0" lang="lv-LV" sz="1500" u="none" cap="none" strike="noStrike">
                <a:solidFill>
                  <a:schemeClr val="dk1"/>
                </a:solidFill>
                <a:latin typeface="Raleway"/>
                <a:ea typeface="Raleway"/>
                <a:cs typeface="Raleway"/>
                <a:sym typeface="Raleway"/>
              </a:rPr>
              <a:t>zopakovali postup s jinou kartou problémové situace a s jinou kartou ze sady konverzačních strategií.</a:t>
            </a:r>
            <a:endParaRPr b="1" i="0" sz="1500" u="none" cap="none" strike="noStrike">
              <a:solidFill>
                <a:schemeClr val="dk1"/>
              </a:solidFill>
              <a:latin typeface="Raleway"/>
              <a:ea typeface="Raleway"/>
              <a:cs typeface="Raleway"/>
              <a:sym typeface="Raleway"/>
            </a:endParaRPr>
          </a:p>
        </p:txBody>
      </p:sp>
      <p:sp>
        <p:nvSpPr>
          <p:cNvPr id="1345" name="Google Shape;1345;g2523351e7b7_42_90"/>
          <p:cNvSpPr txBox="1"/>
          <p:nvPr/>
        </p:nvSpPr>
        <p:spPr>
          <a:xfrm>
            <a:off x="865375" y="17064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sp>
        <p:nvSpPr>
          <p:cNvPr id="1346" name="Google Shape;1346;g2523351e7b7_42_90"/>
          <p:cNvSpPr txBox="1"/>
          <p:nvPr/>
        </p:nvSpPr>
        <p:spPr>
          <a:xfrm>
            <a:off x="589775" y="241150"/>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pic>
        <p:nvPicPr>
          <p:cNvPr id="1347" name="Google Shape;1347;g2523351e7b7_42_90"/>
          <p:cNvPicPr preferRelativeResize="0"/>
          <p:nvPr/>
        </p:nvPicPr>
        <p:blipFill rotWithShape="1">
          <a:blip r:embed="rId4">
            <a:alphaModFix/>
          </a:blip>
          <a:srcRect b="0" l="0" r="25945" t="0"/>
          <a:stretch/>
        </p:blipFill>
        <p:spPr>
          <a:xfrm>
            <a:off x="6864775" y="1052550"/>
            <a:ext cx="2279225" cy="1273500"/>
          </a:xfrm>
          <a:prstGeom prst="rect">
            <a:avLst/>
          </a:prstGeom>
          <a:noFill/>
          <a:ln>
            <a:noFill/>
          </a:ln>
        </p:spPr>
      </p:pic>
      <p:pic>
        <p:nvPicPr>
          <p:cNvPr id="1348" name="Google Shape;1348;g2523351e7b7_42_90"/>
          <p:cNvPicPr preferRelativeResize="0"/>
          <p:nvPr/>
        </p:nvPicPr>
        <p:blipFill rotWithShape="1">
          <a:blip r:embed="rId5">
            <a:alphaModFix/>
          </a:blip>
          <a:srcRect b="0" l="69" r="58" t="0"/>
          <a:stretch/>
        </p:blipFill>
        <p:spPr>
          <a:xfrm>
            <a:off x="7502688" y="2573425"/>
            <a:ext cx="1224300" cy="19113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349" name="Google Shape;1349;g2523351e7b7_42_90"/>
          <p:cNvPicPr preferRelativeResize="0"/>
          <p:nvPr/>
        </p:nvPicPr>
        <p:blipFill rotWithShape="1">
          <a:blip r:embed="rId5">
            <a:alphaModFix/>
          </a:blip>
          <a:srcRect b="0" l="69" r="58" t="0"/>
          <a:stretch/>
        </p:blipFill>
        <p:spPr>
          <a:xfrm>
            <a:off x="7467051" y="2605601"/>
            <a:ext cx="1224300" cy="19113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350" name="Google Shape;1350;g2523351e7b7_42_90"/>
          <p:cNvPicPr preferRelativeResize="0"/>
          <p:nvPr/>
        </p:nvPicPr>
        <p:blipFill rotWithShape="1">
          <a:blip r:embed="rId5">
            <a:alphaModFix/>
          </a:blip>
          <a:srcRect b="0" l="69" r="58" t="0"/>
          <a:stretch/>
        </p:blipFill>
        <p:spPr>
          <a:xfrm>
            <a:off x="7427310" y="2649360"/>
            <a:ext cx="1224300" cy="19113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351" name="Google Shape;1351;g2523351e7b7_42_90"/>
          <p:cNvPicPr preferRelativeResize="0"/>
          <p:nvPr/>
        </p:nvPicPr>
        <p:blipFill rotWithShape="1">
          <a:blip r:embed="rId5">
            <a:alphaModFix/>
          </a:blip>
          <a:srcRect b="0" l="69" r="58" t="0"/>
          <a:stretch/>
        </p:blipFill>
        <p:spPr>
          <a:xfrm>
            <a:off x="7371100" y="2697252"/>
            <a:ext cx="1224300" cy="1911300"/>
          </a:xfrm>
          <a:prstGeom prst="roundRect">
            <a:avLst>
              <a:gd fmla="val 8322" name="adj"/>
            </a:avLst>
          </a:prstGeom>
          <a:noFill/>
          <a:ln>
            <a:noFill/>
          </a:ln>
          <a:effectLst>
            <a:outerShdw blurRad="271463" rotWithShape="0" algn="bl" dir="4380000" dist="57150">
              <a:srgbClr val="000000">
                <a:alpha val="32549"/>
              </a:srgbClr>
            </a:outerShdw>
          </a:effectLst>
        </p:spPr>
      </p:pic>
      <p:pic>
        <p:nvPicPr>
          <p:cNvPr id="1352" name="Google Shape;1352;g2523351e7b7_42_90"/>
          <p:cNvPicPr preferRelativeResize="0"/>
          <p:nvPr/>
        </p:nvPicPr>
        <p:blipFill rotWithShape="1">
          <a:blip r:embed="rId6">
            <a:alphaModFix/>
          </a:blip>
          <a:srcRect b="0" l="1437" r="1427" t="0"/>
          <a:stretch/>
        </p:blipFill>
        <p:spPr>
          <a:xfrm>
            <a:off x="7284928" y="2749750"/>
            <a:ext cx="1274700" cy="1911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53" name="Google Shape;1353;g2523351e7b7_42_90"/>
          <p:cNvPicPr preferRelativeResize="0"/>
          <p:nvPr/>
        </p:nvPicPr>
        <p:blipFill rotWithShape="1">
          <a:blip r:embed="rId7">
            <a:alphaModFix/>
          </a:blip>
          <a:srcRect b="0" l="1540" r="1540" t="0"/>
          <a:stretch/>
        </p:blipFill>
        <p:spPr>
          <a:xfrm rot="-1148160">
            <a:off x="5113115" y="2705717"/>
            <a:ext cx="1263836" cy="1894472"/>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54" name="Google Shape;1354;g2523351e7b7_42_90"/>
          <p:cNvPicPr preferRelativeResize="0"/>
          <p:nvPr/>
        </p:nvPicPr>
        <p:blipFill rotWithShape="1">
          <a:blip r:embed="rId8">
            <a:alphaModFix/>
          </a:blip>
          <a:srcRect b="0" l="1559" r="1559" t="0"/>
          <a:stretch/>
        </p:blipFill>
        <p:spPr>
          <a:xfrm rot="1386714">
            <a:off x="5717818" y="3039892"/>
            <a:ext cx="1249592" cy="1873522"/>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8" name="Shape 1358"/>
        <p:cNvGrpSpPr/>
        <p:nvPr/>
      </p:nvGrpSpPr>
      <p:grpSpPr>
        <a:xfrm>
          <a:off x="0" y="0"/>
          <a:ext cx="0" cy="0"/>
          <a:chOff x="0" y="0"/>
          <a:chExt cx="0" cy="0"/>
        </a:xfrm>
      </p:grpSpPr>
      <p:pic>
        <p:nvPicPr>
          <p:cNvPr id="1359" name="Google Shape;1359;g2523351e7b7_42_105"/>
          <p:cNvPicPr preferRelativeResize="0"/>
          <p:nvPr/>
        </p:nvPicPr>
        <p:blipFill rotWithShape="1">
          <a:blip r:embed="rId3">
            <a:alphaModFix/>
          </a:blip>
          <a:srcRect b="0" l="0" r="0" t="0"/>
          <a:stretch/>
        </p:blipFill>
        <p:spPr>
          <a:xfrm>
            <a:off x="0" y="0"/>
            <a:ext cx="9144001" cy="1127424"/>
          </a:xfrm>
          <a:prstGeom prst="rect">
            <a:avLst/>
          </a:prstGeom>
          <a:noFill/>
          <a:ln>
            <a:noFill/>
          </a:ln>
        </p:spPr>
      </p:pic>
      <p:sp>
        <p:nvSpPr>
          <p:cNvPr id="1360" name="Google Shape;1360;g2523351e7b7_42_105"/>
          <p:cNvSpPr txBox="1"/>
          <p:nvPr/>
        </p:nvSpPr>
        <p:spPr>
          <a:xfrm>
            <a:off x="865375" y="6133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400" u="none" cap="none" strike="noStrike">
                <a:solidFill>
                  <a:srgbClr val="FFFFFF"/>
                </a:solidFill>
                <a:latin typeface="Raleway"/>
                <a:ea typeface="Raleway"/>
                <a:cs typeface="Raleway"/>
                <a:sym typeface="Raleway"/>
              </a:rPr>
              <a:t>Vedení rozhovorů v náročných situacích</a:t>
            </a:r>
            <a:endParaRPr b="1" i="0" sz="25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361" name="Google Shape;1361;g2523351e7b7_42_105"/>
          <p:cNvSpPr txBox="1"/>
          <p:nvPr/>
        </p:nvSpPr>
        <p:spPr>
          <a:xfrm>
            <a:off x="742175" y="1702350"/>
            <a:ext cx="4476300" cy="2805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Hra je určena pro pracoviště a lze ji hrát </a:t>
            </a:r>
            <a:r>
              <a:rPr b="1" i="0" lang="lv-LV" sz="1500" u="none" cap="none" strike="noStrike">
                <a:solidFill>
                  <a:schemeClr val="dk1"/>
                </a:solidFill>
                <a:latin typeface="Raleway"/>
                <a:ea typeface="Raleway"/>
                <a:cs typeface="Raleway"/>
                <a:sym typeface="Raleway"/>
              </a:rPr>
              <a:t>individuálně, ve skupinách, ve dvojicích a ve velkých skupinách až 50 osob.</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Hru může používat kdokoli - </a:t>
            </a:r>
            <a:r>
              <a:rPr b="1" i="0" lang="lv-LV" sz="1500" u="none" cap="none" strike="noStrike">
                <a:solidFill>
                  <a:schemeClr val="dk1"/>
                </a:solidFill>
                <a:latin typeface="Raleway"/>
                <a:ea typeface="Raleway"/>
                <a:cs typeface="Raleway"/>
                <a:sym typeface="Raleway"/>
              </a:rPr>
              <a:t>není potřeba žádné speciální školení.</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Před každou hrou se doporučuje projít a </a:t>
            </a:r>
            <a:r>
              <a:rPr b="1" i="0" lang="lv-LV" sz="1500" u="none" cap="none" strike="noStrike">
                <a:solidFill>
                  <a:schemeClr val="dk1"/>
                </a:solidFill>
                <a:latin typeface="Raleway"/>
                <a:ea typeface="Raleway"/>
                <a:cs typeface="Raleway"/>
                <a:sym typeface="Raleway"/>
              </a:rPr>
              <a:t>vybrat situace a řešení vhodné pro konkrétní pracovní prostředí.</a:t>
            </a:r>
            <a:endParaRPr b="1" i="0" sz="1500" u="none" cap="none" strike="noStrike">
              <a:solidFill>
                <a:schemeClr val="dk1"/>
              </a:solidFill>
              <a:latin typeface="Raleway"/>
              <a:ea typeface="Raleway"/>
              <a:cs typeface="Raleway"/>
              <a:sym typeface="Raleway"/>
            </a:endParaRPr>
          </a:p>
        </p:txBody>
      </p:sp>
      <p:sp>
        <p:nvSpPr>
          <p:cNvPr id="1362" name="Google Shape;1362;g2523351e7b7_42_105"/>
          <p:cNvSpPr txBox="1"/>
          <p:nvPr/>
        </p:nvSpPr>
        <p:spPr>
          <a:xfrm>
            <a:off x="865375" y="1203625"/>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sp>
        <p:nvSpPr>
          <p:cNvPr id="1363" name="Google Shape;1363;g2523351e7b7_42_105"/>
          <p:cNvSpPr txBox="1"/>
          <p:nvPr/>
        </p:nvSpPr>
        <p:spPr>
          <a:xfrm>
            <a:off x="605945" y="-10977"/>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pic>
        <p:nvPicPr>
          <p:cNvPr id="1364" name="Google Shape;1364;g2523351e7b7_42_105"/>
          <p:cNvPicPr preferRelativeResize="0"/>
          <p:nvPr/>
        </p:nvPicPr>
        <p:blipFill rotWithShape="1">
          <a:blip r:embed="rId4">
            <a:alphaModFix/>
          </a:blip>
          <a:srcRect b="0" l="0" r="25945" t="0"/>
          <a:stretch/>
        </p:blipFill>
        <p:spPr>
          <a:xfrm>
            <a:off x="6864775" y="900150"/>
            <a:ext cx="2279225" cy="1273500"/>
          </a:xfrm>
          <a:prstGeom prst="rect">
            <a:avLst/>
          </a:prstGeom>
          <a:noFill/>
          <a:ln>
            <a:noFill/>
          </a:ln>
        </p:spPr>
      </p:pic>
      <p:grpSp>
        <p:nvGrpSpPr>
          <p:cNvPr id="1365" name="Google Shape;1365;g2523351e7b7_42_105"/>
          <p:cNvGrpSpPr/>
          <p:nvPr/>
        </p:nvGrpSpPr>
        <p:grpSpPr>
          <a:xfrm>
            <a:off x="575070" y="3152956"/>
            <a:ext cx="290237" cy="321991"/>
            <a:chOff x="534570" y="3018006"/>
            <a:chExt cx="290237" cy="321991"/>
          </a:xfrm>
        </p:grpSpPr>
        <p:sp>
          <p:nvSpPr>
            <p:cNvPr id="1366" name="Google Shape;1366;g2523351e7b7_42_10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g2523351e7b7_42_10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68" name="Google Shape;1368;g2523351e7b7_42_105"/>
          <p:cNvPicPr preferRelativeResize="0"/>
          <p:nvPr/>
        </p:nvPicPr>
        <p:blipFill rotWithShape="1">
          <a:blip r:embed="rId5">
            <a:alphaModFix/>
          </a:blip>
          <a:srcRect b="0" l="0" r="0" t="0"/>
          <a:stretch/>
        </p:blipFill>
        <p:spPr>
          <a:xfrm>
            <a:off x="5681977" y="2342337"/>
            <a:ext cx="768942" cy="1943226"/>
          </a:xfrm>
          <a:prstGeom prst="rect">
            <a:avLst/>
          </a:prstGeom>
          <a:noFill/>
          <a:ln>
            <a:noFill/>
          </a:ln>
        </p:spPr>
      </p:pic>
      <p:pic>
        <p:nvPicPr>
          <p:cNvPr id="1369" name="Google Shape;1369;g2523351e7b7_42_105"/>
          <p:cNvPicPr preferRelativeResize="0"/>
          <p:nvPr/>
        </p:nvPicPr>
        <p:blipFill rotWithShape="1">
          <a:blip r:embed="rId5">
            <a:alphaModFix/>
          </a:blip>
          <a:srcRect b="0" l="0" r="0" t="0"/>
          <a:stretch/>
        </p:blipFill>
        <p:spPr>
          <a:xfrm>
            <a:off x="6714225" y="2012600"/>
            <a:ext cx="397050" cy="1003400"/>
          </a:xfrm>
          <a:prstGeom prst="rect">
            <a:avLst/>
          </a:prstGeom>
          <a:noFill/>
          <a:ln>
            <a:noFill/>
          </a:ln>
        </p:spPr>
      </p:pic>
      <p:pic>
        <p:nvPicPr>
          <p:cNvPr id="1370" name="Google Shape;1370;g2523351e7b7_42_105"/>
          <p:cNvPicPr preferRelativeResize="0"/>
          <p:nvPr/>
        </p:nvPicPr>
        <p:blipFill rotWithShape="1">
          <a:blip r:embed="rId5">
            <a:alphaModFix/>
          </a:blip>
          <a:srcRect b="0" l="0" r="0" t="0"/>
          <a:stretch/>
        </p:blipFill>
        <p:spPr>
          <a:xfrm>
            <a:off x="7690375" y="2400822"/>
            <a:ext cx="928950" cy="2347653"/>
          </a:xfrm>
          <a:prstGeom prst="rect">
            <a:avLst/>
          </a:prstGeom>
          <a:noFill/>
          <a:ln>
            <a:noFill/>
          </a:ln>
        </p:spPr>
      </p:pic>
      <p:pic>
        <p:nvPicPr>
          <p:cNvPr id="1371" name="Google Shape;1371;g2523351e7b7_42_105"/>
          <p:cNvPicPr preferRelativeResize="0"/>
          <p:nvPr/>
        </p:nvPicPr>
        <p:blipFill rotWithShape="1">
          <a:blip r:embed="rId5">
            <a:alphaModFix/>
          </a:blip>
          <a:srcRect b="0" l="0" r="0" t="0"/>
          <a:stretch/>
        </p:blipFill>
        <p:spPr>
          <a:xfrm>
            <a:off x="7202300" y="2012600"/>
            <a:ext cx="397050" cy="100340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5" name="Shape 1375"/>
        <p:cNvGrpSpPr/>
        <p:nvPr/>
      </p:nvGrpSpPr>
      <p:grpSpPr>
        <a:xfrm>
          <a:off x="0" y="0"/>
          <a:ext cx="0" cy="0"/>
          <a:chOff x="0" y="0"/>
          <a:chExt cx="0" cy="0"/>
        </a:xfrm>
      </p:grpSpPr>
      <p:pic>
        <p:nvPicPr>
          <p:cNvPr id="1376" name="Google Shape;1376;g2523351e7b7_42_121"/>
          <p:cNvPicPr preferRelativeResize="0"/>
          <p:nvPr/>
        </p:nvPicPr>
        <p:blipFill rotWithShape="1">
          <a:blip r:embed="rId3">
            <a:alphaModFix/>
          </a:blip>
          <a:srcRect b="0" l="0" r="0" t="0"/>
          <a:stretch/>
        </p:blipFill>
        <p:spPr>
          <a:xfrm>
            <a:off x="0" y="-7650"/>
            <a:ext cx="9144001" cy="1287476"/>
          </a:xfrm>
          <a:prstGeom prst="rect">
            <a:avLst/>
          </a:prstGeom>
          <a:noFill/>
          <a:ln>
            <a:noFill/>
          </a:ln>
        </p:spPr>
      </p:pic>
      <p:sp>
        <p:nvSpPr>
          <p:cNvPr id="1377" name="Google Shape;1377;g2523351e7b7_42_121"/>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400" u="none" cap="none" strike="noStrike">
                <a:solidFill>
                  <a:srgbClr val="FFFFFF"/>
                </a:solidFill>
                <a:latin typeface="Raleway"/>
                <a:ea typeface="Raleway"/>
                <a:cs typeface="Raleway"/>
                <a:sym typeface="Raleway"/>
              </a:rPr>
              <a:t>Vedení rozhovorů v náročných situacích</a:t>
            </a:r>
            <a:endParaRPr b="1" i="0" sz="25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378" name="Google Shape;1378;g2523351e7b7_42_121"/>
          <p:cNvSpPr txBox="1"/>
          <p:nvPr/>
        </p:nvSpPr>
        <p:spPr>
          <a:xfrm>
            <a:off x="742175" y="1930950"/>
            <a:ext cx="4764300" cy="2805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Jakmile budou mít všichni hráči možnost prodiskutovat s různými partnery nebo skupinami více karet s problémovými situacemi a konverzačními strategiemi, shromážděte všechny hráče dohromady v jedné velké skupině.</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Vyzvěte dobrovolníky, </a:t>
            </a:r>
            <a:r>
              <a:rPr b="1" i="0" lang="lv-LV" sz="1500" u="none" cap="none" strike="noStrike">
                <a:solidFill>
                  <a:schemeClr val="dk1"/>
                </a:solidFill>
                <a:latin typeface="Raleway"/>
                <a:ea typeface="Raleway"/>
                <a:cs typeface="Raleway"/>
                <a:sym typeface="Raleway"/>
              </a:rPr>
              <a:t>aby se podělili o své zkušenosti a postřehy z diskusí </a:t>
            </a:r>
            <a:r>
              <a:rPr b="0" i="0" lang="lv-LV" sz="1500" u="none" cap="none" strike="noStrike">
                <a:solidFill>
                  <a:schemeClr val="dk1"/>
                </a:solidFill>
                <a:latin typeface="Raleway"/>
                <a:ea typeface="Raleway"/>
                <a:cs typeface="Raleway"/>
                <a:sym typeface="Raleway"/>
              </a:rPr>
              <a:t>a vyzvěte hráče, aby se podělili o kladné i negativní příklady vedení rozhovorů v náročných situacích.</a:t>
            </a:r>
            <a:endParaRPr b="0" i="0" sz="1500" u="none" cap="none" strike="noStrike">
              <a:solidFill>
                <a:schemeClr val="dk1"/>
              </a:solidFill>
              <a:latin typeface="Raleway"/>
              <a:ea typeface="Raleway"/>
              <a:cs typeface="Raleway"/>
              <a:sym typeface="Raleway"/>
            </a:endParaRPr>
          </a:p>
        </p:txBody>
      </p:sp>
      <p:sp>
        <p:nvSpPr>
          <p:cNvPr id="1379" name="Google Shape;1379;g2523351e7b7_42_121"/>
          <p:cNvSpPr txBox="1"/>
          <p:nvPr/>
        </p:nvSpPr>
        <p:spPr>
          <a:xfrm>
            <a:off x="865375" y="1432225"/>
            <a:ext cx="37065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 a ukončení hry</a:t>
            </a:r>
            <a:endParaRPr b="1" i="0" sz="2600" u="none" cap="none" strike="noStrike">
              <a:solidFill>
                <a:srgbClr val="6689BA"/>
              </a:solidFill>
              <a:latin typeface="Raleway"/>
              <a:ea typeface="Raleway"/>
              <a:cs typeface="Raleway"/>
              <a:sym typeface="Raleway"/>
            </a:endParaRPr>
          </a:p>
        </p:txBody>
      </p:sp>
      <p:sp>
        <p:nvSpPr>
          <p:cNvPr id="1380" name="Google Shape;1380;g2523351e7b7_42_121"/>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grpSp>
        <p:nvGrpSpPr>
          <p:cNvPr id="1381" name="Google Shape;1381;g2523351e7b7_42_121"/>
          <p:cNvGrpSpPr/>
          <p:nvPr/>
        </p:nvGrpSpPr>
        <p:grpSpPr>
          <a:xfrm>
            <a:off x="575070" y="3381556"/>
            <a:ext cx="290237" cy="321991"/>
            <a:chOff x="534570" y="3018006"/>
            <a:chExt cx="290237" cy="321991"/>
          </a:xfrm>
        </p:grpSpPr>
        <p:sp>
          <p:nvSpPr>
            <p:cNvPr id="1382" name="Google Shape;1382;g2523351e7b7_42_1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g2523351e7b7_42_1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4" name="Google Shape;1384;g2523351e7b7_42_121"/>
          <p:cNvSpPr/>
          <p:nvPr/>
        </p:nvSpPr>
        <p:spPr>
          <a:xfrm>
            <a:off x="6095000" y="2466187"/>
            <a:ext cx="2199000" cy="1900500"/>
          </a:xfrm>
          <a:prstGeom prst="wedgeEllipseCallout">
            <a:avLst>
              <a:gd fmla="val -34446" name="adj1"/>
              <a:gd fmla="val 55960" name="adj2"/>
            </a:avLst>
          </a:prstGeom>
          <a:solidFill>
            <a:srgbClr val="1EAEAE">
              <a:alpha val="16862"/>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g2523351e7b7_42_121"/>
          <p:cNvSpPr/>
          <p:nvPr/>
        </p:nvSpPr>
        <p:spPr>
          <a:xfrm>
            <a:off x="5810283" y="1742477"/>
            <a:ext cx="1219800" cy="1142400"/>
          </a:xfrm>
          <a:prstGeom prst="wedgeEllipseCallout">
            <a:avLst>
              <a:gd fmla="val 37986" name="adj1"/>
              <a:gd fmla="val 54670" name="adj2"/>
            </a:avLst>
          </a:prstGeom>
          <a:solidFill>
            <a:srgbClr val="1EAEAE">
              <a:alpha val="48627"/>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g2523351e7b7_42_121"/>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g2523351e7b7_42_121"/>
          <p:cNvSpPr/>
          <p:nvPr/>
        </p:nvSpPr>
        <p:spPr>
          <a:xfrm rot="449626">
            <a:off x="6094117" y="2422279"/>
            <a:ext cx="2150770" cy="189919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8" name="Google Shape;1388;g2523351e7b7_42_121"/>
          <p:cNvPicPr preferRelativeResize="0"/>
          <p:nvPr/>
        </p:nvPicPr>
        <p:blipFill rotWithShape="1">
          <a:blip r:embed="rId4">
            <a:alphaModFix/>
          </a:blip>
          <a:srcRect b="0" l="0" r="31082" t="0"/>
          <a:stretch/>
        </p:blipFill>
        <p:spPr>
          <a:xfrm rot="10800000">
            <a:off x="7112321" y="3448787"/>
            <a:ext cx="2031679" cy="128745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2" name="Shape 1392"/>
        <p:cNvGrpSpPr/>
        <p:nvPr/>
      </p:nvGrpSpPr>
      <p:grpSpPr>
        <a:xfrm>
          <a:off x="0" y="0"/>
          <a:ext cx="0" cy="0"/>
          <a:chOff x="0" y="0"/>
          <a:chExt cx="0" cy="0"/>
        </a:xfrm>
      </p:grpSpPr>
      <p:pic>
        <p:nvPicPr>
          <p:cNvPr id="1393" name="Google Shape;1393;g2523351e7b7_42_137"/>
          <p:cNvPicPr preferRelativeResize="0"/>
          <p:nvPr/>
        </p:nvPicPr>
        <p:blipFill rotWithShape="1">
          <a:blip r:embed="rId3">
            <a:alphaModFix/>
          </a:blip>
          <a:srcRect b="0" l="0" r="0" t="0"/>
          <a:stretch/>
        </p:blipFill>
        <p:spPr>
          <a:xfrm>
            <a:off x="0" y="0"/>
            <a:ext cx="9144001" cy="1432224"/>
          </a:xfrm>
          <a:prstGeom prst="rect">
            <a:avLst/>
          </a:prstGeom>
          <a:noFill/>
          <a:ln>
            <a:noFill/>
          </a:ln>
        </p:spPr>
      </p:pic>
      <p:sp>
        <p:nvSpPr>
          <p:cNvPr id="1394" name="Google Shape;1394;g2523351e7b7_42_137"/>
          <p:cNvSpPr txBox="1"/>
          <p:nvPr/>
        </p:nvSpPr>
        <p:spPr>
          <a:xfrm>
            <a:off x="742175" y="2294500"/>
            <a:ext cx="3863100" cy="1743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Vyzvěte hráče, aby se kriticky zamysleli nad konkrétními faktory, které přispívají k náročným rozhovorům, a aby zvážili, </a:t>
            </a:r>
            <a:r>
              <a:rPr b="1" i="0" lang="lv-LV" sz="1500" u="none" cap="none" strike="noStrike">
                <a:solidFill>
                  <a:schemeClr val="dk1"/>
                </a:solidFill>
                <a:latin typeface="Raleway"/>
                <a:ea typeface="Raleway"/>
                <a:cs typeface="Raleway"/>
                <a:sym typeface="Raleway"/>
              </a:rPr>
              <a:t>jak by mohli použít různé strategie, aby tyto problémy řešili konstruktivním způsobem.</a:t>
            </a:r>
            <a:endParaRPr b="1" i="0" sz="1500" u="none" cap="none" strike="noStrike">
              <a:solidFill>
                <a:schemeClr val="dk1"/>
              </a:solidFill>
              <a:latin typeface="Raleway"/>
              <a:ea typeface="Raleway"/>
              <a:cs typeface="Raleway"/>
              <a:sym typeface="Raleway"/>
            </a:endParaRPr>
          </a:p>
        </p:txBody>
      </p:sp>
      <p:sp>
        <p:nvSpPr>
          <p:cNvPr id="1395" name="Google Shape;1395;g2523351e7b7_42_137"/>
          <p:cNvSpPr txBox="1"/>
          <p:nvPr/>
        </p:nvSpPr>
        <p:spPr>
          <a:xfrm>
            <a:off x="865375" y="1795775"/>
            <a:ext cx="3567300" cy="104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600"/>
              <a:buFont typeface="Arial"/>
              <a:buNone/>
            </a:pPr>
            <a:r>
              <a:rPr b="1" i="0" lang="lv-LV" sz="2600" u="none" cap="none" strike="noStrike">
                <a:solidFill>
                  <a:srgbClr val="6689BA"/>
                </a:solidFill>
                <a:latin typeface="Raleway"/>
                <a:ea typeface="Raleway"/>
                <a:cs typeface="Raleway"/>
                <a:sym typeface="Raleway"/>
              </a:rPr>
              <a:t>Hraní a ukončení hry</a:t>
            </a:r>
            <a:endParaRPr b="1" i="0" sz="2600" u="none" cap="none" strike="noStrike">
              <a:solidFill>
                <a:srgbClr val="6689BA"/>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600"/>
              <a:buFont typeface="Arial"/>
              <a:buNone/>
            </a:pPr>
            <a:r>
              <a:t/>
            </a:r>
            <a:endParaRPr b="1" i="0" sz="2600" u="none" cap="none" strike="noStrike">
              <a:solidFill>
                <a:srgbClr val="6689BA"/>
              </a:solidFill>
              <a:latin typeface="Raleway"/>
              <a:ea typeface="Raleway"/>
              <a:cs typeface="Raleway"/>
              <a:sym typeface="Raleway"/>
            </a:endParaRPr>
          </a:p>
        </p:txBody>
      </p:sp>
      <p:sp>
        <p:nvSpPr>
          <p:cNvPr id="1396" name="Google Shape;1396;g2523351e7b7_42_137"/>
          <p:cNvSpPr txBox="1"/>
          <p:nvPr/>
        </p:nvSpPr>
        <p:spPr>
          <a:xfrm>
            <a:off x="605945" y="1973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grpSp>
        <p:nvGrpSpPr>
          <p:cNvPr id="1397" name="Google Shape;1397;g2523351e7b7_42_137"/>
          <p:cNvGrpSpPr/>
          <p:nvPr/>
        </p:nvGrpSpPr>
        <p:grpSpPr>
          <a:xfrm>
            <a:off x="575070" y="2380581"/>
            <a:ext cx="290237" cy="321991"/>
            <a:chOff x="534570" y="3018006"/>
            <a:chExt cx="290237" cy="321991"/>
          </a:xfrm>
        </p:grpSpPr>
        <p:sp>
          <p:nvSpPr>
            <p:cNvPr id="1398" name="Google Shape;1398;g2523351e7b7_42_13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g2523351e7b7_42_13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0" name="Google Shape;1400;g2523351e7b7_42_137"/>
          <p:cNvSpPr/>
          <p:nvPr/>
        </p:nvSpPr>
        <p:spPr>
          <a:xfrm>
            <a:off x="5951169" y="2359102"/>
            <a:ext cx="2302800" cy="1990200"/>
          </a:xfrm>
          <a:prstGeom prst="wedgeEllipseCallout">
            <a:avLst>
              <a:gd fmla="val -34446" name="adj1"/>
              <a:gd fmla="val 55960" name="adj2"/>
            </a:avLst>
          </a:prstGeom>
          <a:solidFill>
            <a:srgbClr val="6689BA">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g2523351e7b7_42_137"/>
          <p:cNvSpPr/>
          <p:nvPr/>
        </p:nvSpPr>
        <p:spPr>
          <a:xfrm>
            <a:off x="5439899" y="1854201"/>
            <a:ext cx="1162800" cy="1008000"/>
          </a:xfrm>
          <a:prstGeom prst="wedgeEllipseCallout">
            <a:avLst>
              <a:gd fmla="val 37986" name="adj1"/>
              <a:gd fmla="val 54670" name="adj2"/>
            </a:avLst>
          </a:prstGeom>
          <a:solidFill>
            <a:srgbClr val="6689BA">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g2523351e7b7_42_137"/>
          <p:cNvSpPr/>
          <p:nvPr/>
        </p:nvSpPr>
        <p:spPr>
          <a:xfrm>
            <a:off x="5399401" y="1901228"/>
            <a:ext cx="1162800" cy="10080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g2523351e7b7_42_137"/>
          <p:cNvSpPr/>
          <p:nvPr/>
        </p:nvSpPr>
        <p:spPr>
          <a:xfrm rot="449596">
            <a:off x="5950247" y="2313107"/>
            <a:ext cx="2252133" cy="1988907"/>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04" name="Google Shape;1404;g2523351e7b7_42_137"/>
          <p:cNvPicPr preferRelativeResize="0"/>
          <p:nvPr/>
        </p:nvPicPr>
        <p:blipFill rotWithShape="1">
          <a:blip r:embed="rId4">
            <a:alphaModFix/>
          </a:blip>
          <a:srcRect b="0" l="0" r="31082" t="0"/>
          <a:stretch/>
        </p:blipFill>
        <p:spPr>
          <a:xfrm rot="10800000">
            <a:off x="7016480" y="3388057"/>
            <a:ext cx="2127520" cy="1348194"/>
          </a:xfrm>
          <a:prstGeom prst="rect">
            <a:avLst/>
          </a:prstGeom>
          <a:noFill/>
          <a:ln>
            <a:noFill/>
          </a:ln>
        </p:spPr>
      </p:pic>
      <p:sp>
        <p:nvSpPr>
          <p:cNvPr id="1405" name="Google Shape;1405;g2523351e7b7_42_137"/>
          <p:cNvSpPr txBox="1"/>
          <p:nvPr/>
        </p:nvSpPr>
        <p:spPr>
          <a:xfrm>
            <a:off x="742175" y="8839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400" u="none" cap="none" strike="noStrike">
                <a:solidFill>
                  <a:srgbClr val="FFFFFF"/>
                </a:solidFill>
                <a:latin typeface="Raleway"/>
                <a:ea typeface="Raleway"/>
                <a:cs typeface="Raleway"/>
                <a:sym typeface="Raleway"/>
              </a:rPr>
              <a:t>Vedení rozhovorů v náročných situacích</a:t>
            </a:r>
            <a:endParaRPr b="1" i="0" sz="2500" u="none" cap="none" strike="noStrike">
              <a:solidFill>
                <a:srgbClr val="FFFFFF"/>
              </a:solidFill>
              <a:latin typeface="Raleway"/>
              <a:ea typeface="Raleway"/>
              <a:cs typeface="Raleway"/>
              <a:sym typeface="Raleway"/>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9" name="Shape 1409"/>
        <p:cNvGrpSpPr/>
        <p:nvPr/>
      </p:nvGrpSpPr>
      <p:grpSpPr>
        <a:xfrm>
          <a:off x="0" y="0"/>
          <a:ext cx="0" cy="0"/>
          <a:chOff x="0" y="0"/>
          <a:chExt cx="0" cy="0"/>
        </a:xfrm>
      </p:grpSpPr>
      <p:pic>
        <p:nvPicPr>
          <p:cNvPr id="1410" name="Google Shape;1410;g2523351e7b7_42_153"/>
          <p:cNvPicPr preferRelativeResize="0"/>
          <p:nvPr/>
        </p:nvPicPr>
        <p:blipFill rotWithShape="1">
          <a:blip r:embed="rId3">
            <a:alphaModFix/>
          </a:blip>
          <a:srcRect b="0" l="0" r="0" t="0"/>
          <a:stretch/>
        </p:blipFill>
        <p:spPr>
          <a:xfrm>
            <a:off x="0" y="-3850"/>
            <a:ext cx="9144001" cy="1055075"/>
          </a:xfrm>
          <a:prstGeom prst="rect">
            <a:avLst/>
          </a:prstGeom>
          <a:noFill/>
          <a:ln>
            <a:noFill/>
          </a:ln>
        </p:spPr>
      </p:pic>
      <p:sp>
        <p:nvSpPr>
          <p:cNvPr id="1411" name="Google Shape;1411;g2523351e7b7_42_153"/>
          <p:cNvSpPr txBox="1"/>
          <p:nvPr/>
        </p:nvSpPr>
        <p:spPr>
          <a:xfrm>
            <a:off x="742175" y="1706675"/>
            <a:ext cx="6024000" cy="2805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Zařazením pohyblivých aktivit v tréninkové místnosti a povzbuzováním hráčů k vzájemné interakci v malých skupinách, můžete vytvořit dynamický a atraktivní vzdělávací zážitek, který podporuje aktivní účast a spolupráci.</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Kromě toho sdílením pozitivních i negativních příkladů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vedení rozhovorů v náročných situacích, můžete </a:t>
            </a:r>
            <a:r>
              <a:rPr b="1" i="0" lang="lv-LV" sz="1500" u="none" cap="none" strike="noStrike">
                <a:solidFill>
                  <a:schemeClr val="dk1"/>
                </a:solidFill>
                <a:latin typeface="Raleway"/>
                <a:ea typeface="Raleway"/>
                <a:cs typeface="Raleway"/>
                <a:sym typeface="Raleway"/>
              </a:rPr>
              <a:t>pomoci hráčům lépe porozumět efektivním komunikačním strategiím</a:t>
            </a:r>
            <a:r>
              <a:rPr b="0" i="0" lang="lv-LV" sz="1500" u="none" cap="none" strike="noStrike">
                <a:solidFill>
                  <a:schemeClr val="dk1"/>
                </a:solidFill>
                <a:latin typeface="Raleway"/>
                <a:ea typeface="Raleway"/>
                <a:cs typeface="Raleway"/>
                <a:sym typeface="Raleway"/>
              </a:rPr>
              <a:t> a posílit jejich sebedůvěru při vedení obtížných rozhovorů na pracovišti.</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1412" name="Google Shape;1412;g2523351e7b7_42_153"/>
          <p:cNvSpPr txBox="1"/>
          <p:nvPr/>
        </p:nvSpPr>
        <p:spPr>
          <a:xfrm>
            <a:off x="865375" y="1207950"/>
            <a:ext cx="3819300" cy="104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600"/>
              <a:buFont typeface="Arial"/>
              <a:buNone/>
            </a:pPr>
            <a:r>
              <a:rPr b="1" i="0" lang="lv-LV" sz="2600" u="none" cap="none" strike="noStrike">
                <a:solidFill>
                  <a:srgbClr val="6689BA"/>
                </a:solidFill>
                <a:latin typeface="Raleway"/>
                <a:ea typeface="Raleway"/>
                <a:cs typeface="Raleway"/>
                <a:sym typeface="Raleway"/>
              </a:rPr>
              <a:t>Hraní a ukončení hry</a:t>
            </a:r>
            <a:endParaRPr b="1" i="0" sz="2600" u="none" cap="none" strike="noStrike">
              <a:solidFill>
                <a:srgbClr val="6689BA"/>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600"/>
              <a:buFont typeface="Arial"/>
              <a:buNone/>
            </a:pPr>
            <a:r>
              <a:t/>
            </a:r>
            <a:endParaRPr b="1" i="0" sz="2600" u="none" cap="none" strike="noStrike">
              <a:solidFill>
                <a:srgbClr val="6689BA"/>
              </a:solidFill>
              <a:latin typeface="Raleway"/>
              <a:ea typeface="Raleway"/>
              <a:cs typeface="Raleway"/>
              <a:sym typeface="Raleway"/>
            </a:endParaRPr>
          </a:p>
        </p:txBody>
      </p:sp>
      <p:sp>
        <p:nvSpPr>
          <p:cNvPr id="1413" name="Google Shape;1413;g2523351e7b7_42_153"/>
          <p:cNvSpPr txBox="1"/>
          <p:nvPr/>
        </p:nvSpPr>
        <p:spPr>
          <a:xfrm>
            <a:off x="605945" y="2086"/>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grpSp>
        <p:nvGrpSpPr>
          <p:cNvPr id="1414" name="Google Shape;1414;g2523351e7b7_42_153"/>
          <p:cNvGrpSpPr/>
          <p:nvPr/>
        </p:nvGrpSpPr>
        <p:grpSpPr>
          <a:xfrm>
            <a:off x="575070" y="3445118"/>
            <a:ext cx="290237" cy="321991"/>
            <a:chOff x="534570" y="3018006"/>
            <a:chExt cx="290237" cy="321991"/>
          </a:xfrm>
        </p:grpSpPr>
        <p:sp>
          <p:nvSpPr>
            <p:cNvPr id="1415" name="Google Shape;1415;g2523351e7b7_42_15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g2523351e7b7_42_15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7" name="Google Shape;1417;g2523351e7b7_42_153"/>
          <p:cNvSpPr/>
          <p:nvPr/>
        </p:nvSpPr>
        <p:spPr>
          <a:xfrm>
            <a:off x="6956647" y="2013154"/>
            <a:ext cx="1658700" cy="1433700"/>
          </a:xfrm>
          <a:prstGeom prst="wedgeEllipseCallout">
            <a:avLst>
              <a:gd fmla="val -34446" name="adj1"/>
              <a:gd fmla="val 55960" name="adj2"/>
            </a:avLst>
          </a:prstGeom>
          <a:solidFill>
            <a:srgbClr val="1EAEAE">
              <a:alpha val="16862"/>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g2523351e7b7_42_153"/>
          <p:cNvSpPr/>
          <p:nvPr/>
        </p:nvSpPr>
        <p:spPr>
          <a:xfrm>
            <a:off x="6328897" y="1629923"/>
            <a:ext cx="920100" cy="861900"/>
          </a:xfrm>
          <a:prstGeom prst="wedgeEllipseCallout">
            <a:avLst>
              <a:gd fmla="val 37986" name="adj1"/>
              <a:gd fmla="val 54670" name="adj2"/>
            </a:avLst>
          </a:prstGeom>
          <a:solidFill>
            <a:srgbClr val="1EAEAE">
              <a:alpha val="48627"/>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g2523351e7b7_42_153"/>
          <p:cNvSpPr/>
          <p:nvPr/>
        </p:nvSpPr>
        <p:spPr>
          <a:xfrm>
            <a:off x="6296850" y="1670130"/>
            <a:ext cx="920100" cy="8619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g2523351e7b7_42_153"/>
          <p:cNvSpPr/>
          <p:nvPr/>
        </p:nvSpPr>
        <p:spPr>
          <a:xfrm rot="449420">
            <a:off x="6955946" y="1979981"/>
            <a:ext cx="1622445" cy="1432783"/>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21" name="Google Shape;1421;g2523351e7b7_42_153"/>
          <p:cNvPicPr preferRelativeResize="0"/>
          <p:nvPr/>
        </p:nvPicPr>
        <p:blipFill rotWithShape="1">
          <a:blip r:embed="rId4">
            <a:alphaModFix/>
          </a:blip>
          <a:srcRect b="0" l="0" r="1261" t="0"/>
          <a:stretch/>
        </p:blipFill>
        <p:spPr>
          <a:xfrm rot="-5400000">
            <a:off x="6975738" y="3108713"/>
            <a:ext cx="2752149" cy="1217325"/>
          </a:xfrm>
          <a:prstGeom prst="rect">
            <a:avLst/>
          </a:prstGeom>
          <a:noFill/>
          <a:ln>
            <a:noFill/>
          </a:ln>
        </p:spPr>
      </p:pic>
      <p:sp>
        <p:nvSpPr>
          <p:cNvPr id="1422" name="Google Shape;1422;g2523351e7b7_42_153"/>
          <p:cNvSpPr txBox="1"/>
          <p:nvPr/>
        </p:nvSpPr>
        <p:spPr>
          <a:xfrm>
            <a:off x="735626" y="60496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400" u="none" cap="none" strike="noStrike">
                <a:solidFill>
                  <a:srgbClr val="FFFFFF"/>
                </a:solidFill>
                <a:latin typeface="Raleway"/>
                <a:ea typeface="Raleway"/>
                <a:cs typeface="Raleway"/>
                <a:sym typeface="Raleway"/>
              </a:rPr>
              <a:t>Vedení rozhovorů v náročných situacích</a:t>
            </a:r>
            <a:endParaRPr b="1" i="0" sz="2500" u="none" cap="none" strike="noStrike">
              <a:solidFill>
                <a:srgbClr val="FFFFFF"/>
              </a:solidFill>
              <a:latin typeface="Raleway"/>
              <a:ea typeface="Raleway"/>
              <a:cs typeface="Raleway"/>
              <a:sym typeface="Raleway"/>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6" name="Shape 1426"/>
        <p:cNvGrpSpPr/>
        <p:nvPr/>
      </p:nvGrpSpPr>
      <p:grpSpPr>
        <a:xfrm>
          <a:off x="0" y="0"/>
          <a:ext cx="0" cy="0"/>
          <a:chOff x="0" y="0"/>
          <a:chExt cx="0" cy="0"/>
        </a:xfrm>
      </p:grpSpPr>
      <p:pic>
        <p:nvPicPr>
          <p:cNvPr id="1427" name="Google Shape;1427;g2523351e7b7_42_169"/>
          <p:cNvPicPr preferRelativeResize="0"/>
          <p:nvPr/>
        </p:nvPicPr>
        <p:blipFill rotWithShape="1">
          <a:blip r:embed="rId3">
            <a:alphaModFix/>
          </a:blip>
          <a:srcRect b="0" l="0" r="0" t="0"/>
          <a:stretch/>
        </p:blipFill>
        <p:spPr>
          <a:xfrm>
            <a:off x="0" y="-3850"/>
            <a:ext cx="9144001" cy="1205250"/>
          </a:xfrm>
          <a:prstGeom prst="rect">
            <a:avLst/>
          </a:prstGeom>
          <a:noFill/>
          <a:ln>
            <a:noFill/>
          </a:ln>
        </p:spPr>
      </p:pic>
      <p:sp>
        <p:nvSpPr>
          <p:cNvPr id="1428" name="Google Shape;1428;g2523351e7b7_42_169"/>
          <p:cNvSpPr txBox="1"/>
          <p:nvPr/>
        </p:nvSpPr>
        <p:spPr>
          <a:xfrm>
            <a:off x="712975" y="6895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400" u="none" cap="none" strike="noStrike">
                <a:solidFill>
                  <a:srgbClr val="FFFFFF"/>
                </a:solidFill>
                <a:latin typeface="Raleway"/>
                <a:ea typeface="Raleway"/>
                <a:cs typeface="Raleway"/>
                <a:sym typeface="Raleway"/>
              </a:rPr>
              <a:t>Vedení rozhovorů v náročných situacích</a:t>
            </a:r>
            <a:endParaRPr b="1" i="0" sz="2500" u="none" cap="none" strike="noStrike">
              <a:solidFill>
                <a:srgbClr val="FFFFFF"/>
              </a:solidFill>
              <a:latin typeface="Raleway"/>
              <a:ea typeface="Raleway"/>
              <a:cs typeface="Raleway"/>
              <a:sym typeface="Raleway"/>
            </a:endParaRPr>
          </a:p>
        </p:txBody>
      </p:sp>
      <p:sp>
        <p:nvSpPr>
          <p:cNvPr id="1429" name="Google Shape;1429;g2523351e7b7_42_169"/>
          <p:cNvSpPr txBox="1"/>
          <p:nvPr/>
        </p:nvSpPr>
        <p:spPr>
          <a:xfrm>
            <a:off x="437375" y="22050"/>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pic>
        <p:nvPicPr>
          <p:cNvPr id="1430" name="Google Shape;1430;g2523351e7b7_42_169"/>
          <p:cNvPicPr preferRelativeResize="0"/>
          <p:nvPr/>
        </p:nvPicPr>
        <p:blipFill rotWithShape="1">
          <a:blip r:embed="rId4">
            <a:alphaModFix/>
          </a:blip>
          <a:srcRect b="0" l="16443" r="0" t="34105"/>
          <a:stretch/>
        </p:blipFill>
        <p:spPr>
          <a:xfrm>
            <a:off x="7148862" y="72350"/>
            <a:ext cx="1995138" cy="651001"/>
          </a:xfrm>
          <a:prstGeom prst="rect">
            <a:avLst/>
          </a:prstGeom>
          <a:noFill/>
          <a:ln>
            <a:noFill/>
          </a:ln>
        </p:spPr>
      </p:pic>
      <p:sp>
        <p:nvSpPr>
          <p:cNvPr id="1431" name="Google Shape;1431;g2523351e7b7_42_169"/>
          <p:cNvSpPr txBox="1"/>
          <p:nvPr/>
        </p:nvSpPr>
        <p:spPr>
          <a:xfrm>
            <a:off x="670350" y="1379575"/>
            <a:ext cx="38028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Otázky po hře</a:t>
            </a:r>
            <a:endParaRPr b="1" i="0" sz="2300" u="none" cap="none" strike="noStrike">
              <a:solidFill>
                <a:srgbClr val="6689BA"/>
              </a:solidFill>
              <a:latin typeface="Arial"/>
              <a:ea typeface="Arial"/>
              <a:cs typeface="Arial"/>
              <a:sym typeface="Arial"/>
            </a:endParaRPr>
          </a:p>
        </p:txBody>
      </p:sp>
      <p:grpSp>
        <p:nvGrpSpPr>
          <p:cNvPr id="1432" name="Google Shape;1432;g2523351e7b7_42_169"/>
          <p:cNvGrpSpPr/>
          <p:nvPr/>
        </p:nvGrpSpPr>
        <p:grpSpPr>
          <a:xfrm>
            <a:off x="231575" y="1828250"/>
            <a:ext cx="9084510" cy="2931541"/>
            <a:chOff x="231575" y="1828250"/>
            <a:chExt cx="9084510" cy="2931541"/>
          </a:xfrm>
        </p:grpSpPr>
        <p:sp>
          <p:nvSpPr>
            <p:cNvPr id="1433" name="Google Shape;1433;g2523351e7b7_42_169"/>
            <p:cNvSpPr txBox="1"/>
            <p:nvPr/>
          </p:nvSpPr>
          <p:spPr>
            <a:xfrm>
              <a:off x="231575" y="1828250"/>
              <a:ext cx="4241700" cy="2931541"/>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Jak se po hraní hry změnilo vaše chápání účinných a neúčinných strategií konverzace v náročných situacích?</a:t>
              </a:r>
              <a:endParaRPr b="0" i="0" sz="1500" u="none" cap="none" strike="noStrike">
                <a:solidFill>
                  <a:schemeClr val="dk1"/>
                </a:solidFill>
                <a:latin typeface="Raleway"/>
                <a:ea typeface="Raleway"/>
                <a:cs typeface="Raleway"/>
                <a:sym typeface="Raleway"/>
              </a:endParaRPr>
            </a:p>
            <a:p>
              <a:pPr indent="0" lvl="0" marL="13335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Můžete se podělit o konkrétní postřeh nebo poučení, které jste si odnesli z procvičování konverzačních strategií v této hře?</a:t>
              </a:r>
              <a:endParaRPr b="0" i="0" sz="1500" u="none" cap="none" strike="noStrike">
                <a:solidFill>
                  <a:schemeClr val="dk1"/>
                </a:solidFill>
                <a:latin typeface="Raleway"/>
                <a:ea typeface="Raleway"/>
                <a:cs typeface="Raleway"/>
                <a:sym typeface="Raleway"/>
              </a:endParaRPr>
            </a:p>
            <a:p>
              <a:pPr indent="0" lvl="0" marL="13335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S jakými problémy jste se setkali, když jste se snažili projít náročnými situacemi s využitím přiřazených konverzačních strategií? Jak jste tyto výzvy překonali?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None/>
              </a:pPr>
              <a:r>
                <a:t/>
              </a:r>
              <a:endParaRPr b="0" i="0" sz="1500" u="none" cap="none" strike="noStrike">
                <a:solidFill>
                  <a:schemeClr val="dk1"/>
                </a:solidFill>
                <a:latin typeface="Raleway"/>
                <a:ea typeface="Raleway"/>
                <a:cs typeface="Raleway"/>
                <a:sym typeface="Raleway"/>
              </a:endParaRPr>
            </a:p>
          </p:txBody>
        </p:sp>
        <p:sp>
          <p:nvSpPr>
            <p:cNvPr id="1434" name="Google Shape;1434;g2523351e7b7_42_169"/>
            <p:cNvSpPr txBox="1"/>
            <p:nvPr/>
          </p:nvSpPr>
          <p:spPr>
            <a:xfrm>
              <a:off x="5135285" y="1828250"/>
              <a:ext cx="4180800" cy="184710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None/>
              </a:pPr>
              <a:r>
                <a:rPr b="0" i="0" lang="lv-LV" sz="1500" u="none" cap="none" strike="noStrike">
                  <a:solidFill>
                    <a:schemeClr val="dk1"/>
                  </a:solidFill>
                  <a:latin typeface="Raleway"/>
                  <a:ea typeface="Raleway"/>
                  <a:cs typeface="Raleway"/>
                  <a:sym typeface="Raleway"/>
                </a:rPr>
                <a:t>strategií může pomoci předcházet, identifikovat a zvládat případy násilí na pracovišti v odvětví HORECA?</a:t>
              </a:r>
              <a:endParaRPr b="0" i="0" sz="1500" u="none" cap="none" strike="noStrike">
                <a:solidFill>
                  <a:schemeClr val="dk1"/>
                </a:solidFill>
                <a:latin typeface="Raleway"/>
                <a:ea typeface="Raleway"/>
                <a:cs typeface="Raleway"/>
                <a:sym typeface="Raleway"/>
              </a:endParaRPr>
            </a:p>
            <a:p>
              <a:pPr indent="0" lvl="0" marL="457200" marR="0" rtl="0" algn="l">
                <a:lnSpc>
                  <a:spcPct val="90000"/>
                </a:lnSpc>
                <a:spcBef>
                  <a:spcPts val="0"/>
                </a:spcBef>
                <a:spcAft>
                  <a:spcPts val="0"/>
                </a:spcAft>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90000"/>
                </a:lnSpc>
                <a:spcBef>
                  <a:spcPts val="0"/>
                </a:spcBef>
                <a:spcAft>
                  <a:spcPts val="0"/>
                </a:spcAft>
                <a:buNone/>
              </a:pPr>
              <a:r>
                <a:rPr b="0" i="0" lang="lv-LV" sz="1500" u="none" cap="none" strike="noStrike">
                  <a:solidFill>
                    <a:schemeClr val="dk1"/>
                  </a:solidFill>
                  <a:latin typeface="Raleway"/>
                  <a:ea typeface="Raleway"/>
                  <a:cs typeface="Raleway"/>
                  <a:sym typeface="Raleway"/>
                </a:rPr>
                <a:t>Můžete popsat situaci ze hry, kdy účinná konverzační strategie vedla k úspěšnému vyřešení náročné situace?</a:t>
              </a:r>
              <a:endParaRPr b="0" i="0" sz="1500" u="none" cap="none" strike="noStrike">
                <a:solidFill>
                  <a:schemeClr val="dk1"/>
                </a:solidFill>
                <a:latin typeface="Raleway"/>
                <a:ea typeface="Raleway"/>
                <a:cs typeface="Raleway"/>
                <a:sym typeface="Raleway"/>
              </a:endParaRPr>
            </a:p>
            <a:p>
              <a:pPr indent="0" lvl="0" marL="457200" marR="0" rtl="0" algn="l">
                <a:lnSpc>
                  <a:spcPct val="90000"/>
                </a:lnSpc>
                <a:spcBef>
                  <a:spcPts val="0"/>
                </a:spcBef>
                <a:spcAft>
                  <a:spcPts val="0"/>
                </a:spcAft>
                <a:buNone/>
              </a:pPr>
              <a:r>
                <a:t/>
              </a:r>
              <a:endParaRPr b="0" i="0" sz="1500" u="none" cap="none" strike="noStrike">
                <a:solidFill>
                  <a:schemeClr val="dk1"/>
                </a:solidFill>
                <a:latin typeface="Raleway"/>
                <a:ea typeface="Raleway"/>
                <a:cs typeface="Raleway"/>
                <a:sym typeface="Raleway"/>
              </a:endParaRPr>
            </a:p>
          </p:txBody>
        </p:sp>
      </p:grpSp>
      <p:grpSp>
        <p:nvGrpSpPr>
          <p:cNvPr id="1435" name="Google Shape;1435;g2523351e7b7_42_169"/>
          <p:cNvGrpSpPr/>
          <p:nvPr/>
        </p:nvGrpSpPr>
        <p:grpSpPr>
          <a:xfrm>
            <a:off x="101893" y="2794805"/>
            <a:ext cx="290237" cy="321991"/>
            <a:chOff x="534570" y="3018006"/>
            <a:chExt cx="290237" cy="321991"/>
          </a:xfrm>
        </p:grpSpPr>
        <p:sp>
          <p:nvSpPr>
            <p:cNvPr id="1436" name="Google Shape;1436;g2523351e7b7_42_16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g2523351e7b7_42_16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8" name="Google Shape;1438;g2523351e7b7_42_169"/>
          <p:cNvGrpSpPr/>
          <p:nvPr/>
        </p:nvGrpSpPr>
        <p:grpSpPr>
          <a:xfrm>
            <a:off x="86456" y="2058650"/>
            <a:ext cx="290237" cy="321991"/>
            <a:chOff x="534570" y="3018006"/>
            <a:chExt cx="290237" cy="321991"/>
          </a:xfrm>
        </p:grpSpPr>
        <p:sp>
          <p:nvSpPr>
            <p:cNvPr id="1439" name="Google Shape;1439;g2523351e7b7_42_16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g2523351e7b7_42_16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41" name="Google Shape;1441;g2523351e7b7_42_169"/>
          <p:cNvGrpSpPr/>
          <p:nvPr/>
        </p:nvGrpSpPr>
        <p:grpSpPr>
          <a:xfrm>
            <a:off x="94326" y="3539450"/>
            <a:ext cx="290237" cy="321991"/>
            <a:chOff x="534570" y="3018006"/>
            <a:chExt cx="290237" cy="321991"/>
          </a:xfrm>
        </p:grpSpPr>
        <p:sp>
          <p:nvSpPr>
            <p:cNvPr id="1442" name="Google Shape;1442;g2523351e7b7_42_16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g2523351e7b7_42_16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44" name="Google Shape;1444;g2523351e7b7_42_169"/>
          <p:cNvGrpSpPr/>
          <p:nvPr/>
        </p:nvGrpSpPr>
        <p:grpSpPr>
          <a:xfrm>
            <a:off x="4990166" y="1957700"/>
            <a:ext cx="290237" cy="321991"/>
            <a:chOff x="534570" y="3018006"/>
            <a:chExt cx="290237" cy="321991"/>
          </a:xfrm>
        </p:grpSpPr>
        <p:sp>
          <p:nvSpPr>
            <p:cNvPr id="1445" name="Google Shape;1445;g2523351e7b7_42_16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g2523351e7b7_42_16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47" name="Google Shape;1447;g2523351e7b7_42_169"/>
          <p:cNvGrpSpPr/>
          <p:nvPr/>
        </p:nvGrpSpPr>
        <p:grpSpPr>
          <a:xfrm>
            <a:off x="5005603" y="2724216"/>
            <a:ext cx="290237" cy="321991"/>
            <a:chOff x="534570" y="3018006"/>
            <a:chExt cx="290237" cy="321991"/>
          </a:xfrm>
        </p:grpSpPr>
        <p:sp>
          <p:nvSpPr>
            <p:cNvPr id="1448" name="Google Shape;1448;g2523351e7b7_42_16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g2523351e7b7_42_16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3" name="Shape 1453"/>
        <p:cNvGrpSpPr/>
        <p:nvPr/>
      </p:nvGrpSpPr>
      <p:grpSpPr>
        <a:xfrm>
          <a:off x="0" y="0"/>
          <a:ext cx="0" cy="0"/>
          <a:chOff x="0" y="0"/>
          <a:chExt cx="0" cy="0"/>
        </a:xfrm>
      </p:grpSpPr>
      <p:pic>
        <p:nvPicPr>
          <p:cNvPr id="1454" name="Google Shape;1454;g2523351e7b7_42_180"/>
          <p:cNvPicPr preferRelativeResize="0"/>
          <p:nvPr/>
        </p:nvPicPr>
        <p:blipFill rotWithShape="1">
          <a:blip r:embed="rId3">
            <a:alphaModFix/>
          </a:blip>
          <a:srcRect b="0" l="0" r="0" t="0"/>
          <a:stretch/>
        </p:blipFill>
        <p:spPr>
          <a:xfrm>
            <a:off x="0" y="-3850"/>
            <a:ext cx="9144001" cy="1205250"/>
          </a:xfrm>
          <a:prstGeom prst="rect">
            <a:avLst/>
          </a:prstGeom>
          <a:noFill/>
          <a:ln>
            <a:noFill/>
          </a:ln>
        </p:spPr>
      </p:pic>
      <p:sp>
        <p:nvSpPr>
          <p:cNvPr id="1455" name="Google Shape;1455;g2523351e7b7_42_180"/>
          <p:cNvSpPr txBox="1"/>
          <p:nvPr/>
        </p:nvSpPr>
        <p:spPr>
          <a:xfrm>
            <a:off x="437375" y="2764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pic>
        <p:nvPicPr>
          <p:cNvPr id="1456" name="Google Shape;1456;g2523351e7b7_42_180"/>
          <p:cNvPicPr preferRelativeResize="0"/>
          <p:nvPr/>
        </p:nvPicPr>
        <p:blipFill rotWithShape="1">
          <a:blip r:embed="rId4">
            <a:alphaModFix/>
          </a:blip>
          <a:srcRect b="0" l="16443" r="0" t="34105"/>
          <a:stretch/>
        </p:blipFill>
        <p:spPr>
          <a:xfrm>
            <a:off x="7148862" y="-3850"/>
            <a:ext cx="1995138" cy="651001"/>
          </a:xfrm>
          <a:prstGeom prst="rect">
            <a:avLst/>
          </a:prstGeom>
          <a:noFill/>
          <a:ln>
            <a:noFill/>
          </a:ln>
        </p:spPr>
      </p:pic>
      <p:sp>
        <p:nvSpPr>
          <p:cNvPr id="1457" name="Google Shape;1457;g2523351e7b7_42_180"/>
          <p:cNvSpPr txBox="1"/>
          <p:nvPr/>
        </p:nvSpPr>
        <p:spPr>
          <a:xfrm>
            <a:off x="688300" y="1303375"/>
            <a:ext cx="3861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300"/>
              <a:buFont typeface="Arial"/>
              <a:buNone/>
            </a:pPr>
            <a:r>
              <a:rPr b="1" i="0" lang="lv-LV" sz="2300" u="none" cap="none" strike="noStrike">
                <a:solidFill>
                  <a:srgbClr val="6689BA"/>
                </a:solidFill>
                <a:latin typeface="Raleway"/>
                <a:ea typeface="Raleway"/>
                <a:cs typeface="Raleway"/>
                <a:sym typeface="Raleway"/>
              </a:rPr>
              <a:t>Otázky po hře</a:t>
            </a:r>
            <a:endParaRPr b="1" i="0" sz="2300" u="none" cap="none" strike="noStrike">
              <a:solidFill>
                <a:srgbClr val="6689BA"/>
              </a:solidFill>
              <a:latin typeface="Raleway"/>
              <a:ea typeface="Raleway"/>
              <a:cs typeface="Raleway"/>
              <a:sym typeface="Raleway"/>
            </a:endParaRPr>
          </a:p>
        </p:txBody>
      </p:sp>
      <p:grpSp>
        <p:nvGrpSpPr>
          <p:cNvPr id="1458" name="Google Shape;1458;g2523351e7b7_42_180"/>
          <p:cNvGrpSpPr/>
          <p:nvPr/>
        </p:nvGrpSpPr>
        <p:grpSpPr>
          <a:xfrm>
            <a:off x="231575" y="1752050"/>
            <a:ext cx="8912425" cy="2975500"/>
            <a:chOff x="231575" y="1828250"/>
            <a:chExt cx="8912425" cy="2975500"/>
          </a:xfrm>
        </p:grpSpPr>
        <p:sp>
          <p:nvSpPr>
            <p:cNvPr id="1459" name="Google Shape;1459;g2523351e7b7_42_180"/>
            <p:cNvSpPr txBox="1"/>
            <p:nvPr/>
          </p:nvSpPr>
          <p:spPr>
            <a:xfrm>
              <a:off x="231575" y="1828250"/>
              <a:ext cx="4887000" cy="2816125"/>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Jak plánujete využít poznatky a zkušenosti získané z této hry při zvládání násilí na pracovišti a dalších náročných situací prostřednictvím efektivní komunikace ve své každodenní práci?</a:t>
              </a:r>
              <a:endParaRPr b="0" i="0" sz="1500" u="none" cap="none" strike="noStrike">
                <a:solidFill>
                  <a:schemeClr val="dk1"/>
                </a:solidFill>
                <a:latin typeface="Raleway"/>
                <a:ea typeface="Raleway"/>
                <a:cs typeface="Raleway"/>
                <a:sym typeface="Raleway"/>
              </a:endParaRPr>
            </a:p>
            <a:p>
              <a:pPr indent="0" lvl="0" marL="13335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Jakým způsobem vám hraní této hry pomohlo rozvinout empatii a porozumění lidem zapojených do náročných situací, které vyžadují efektivní komunikaci?</a:t>
              </a:r>
              <a:endParaRPr b="0" i="0" sz="1500" u="none" cap="none" strike="noStrike">
                <a:solidFill>
                  <a:schemeClr val="dk1"/>
                </a:solidFill>
                <a:latin typeface="Raleway"/>
                <a:ea typeface="Raleway"/>
                <a:cs typeface="Raleway"/>
                <a:sym typeface="Raleway"/>
              </a:endParaRPr>
            </a:p>
            <a:p>
              <a:pPr indent="0" lvl="0" marL="13335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Jak by se podle vás mohla změnit kultura na vašem pracovišti v důsledku začlenění efektivních strategií konverzace při řešení náročných situací?</a:t>
              </a:r>
              <a:endParaRPr b="0" i="0" sz="1500" u="none" cap="none" strike="noStrike">
                <a:solidFill>
                  <a:schemeClr val="dk1"/>
                </a:solidFill>
                <a:latin typeface="Raleway"/>
                <a:ea typeface="Raleway"/>
                <a:cs typeface="Raleway"/>
                <a:sym typeface="Raleway"/>
              </a:endParaRPr>
            </a:p>
          </p:txBody>
        </p:sp>
        <p:sp>
          <p:nvSpPr>
            <p:cNvPr id="1460" name="Google Shape;1460;g2523351e7b7_42_180"/>
            <p:cNvSpPr txBox="1"/>
            <p:nvPr/>
          </p:nvSpPr>
          <p:spPr>
            <a:xfrm>
              <a:off x="5427300" y="1918375"/>
              <a:ext cx="3716700" cy="2885375"/>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None/>
              </a:pPr>
              <a:r>
                <a:rPr b="0" i="0" lang="lv-LV" sz="1500" u="none" cap="none" strike="noStrike">
                  <a:solidFill>
                    <a:schemeClr val="dk1"/>
                  </a:solidFill>
                  <a:latin typeface="Raleway"/>
                  <a:ea typeface="Raleway"/>
                  <a:cs typeface="Raleway"/>
                  <a:sym typeface="Raleway"/>
                </a:rPr>
                <a:t>Jaké další konverzační strategie nebo osvědčené postupy, které by mohly pomoci podpořit inkluzivnější a ohleduplnější pracovní prostředí?</a:t>
              </a:r>
              <a:endParaRPr b="0" i="0" sz="1500" u="none" cap="none" strike="noStrike">
                <a:solidFill>
                  <a:schemeClr val="dk1"/>
                </a:solidFill>
                <a:latin typeface="Raleway"/>
                <a:ea typeface="Raleway"/>
                <a:cs typeface="Raleway"/>
                <a:sym typeface="Raleway"/>
              </a:endParaRPr>
            </a:p>
            <a:p>
              <a:pPr indent="0" lvl="0" marL="457200" marR="0" rtl="0" algn="l">
                <a:lnSpc>
                  <a:spcPct val="90000"/>
                </a:lnSpc>
                <a:spcBef>
                  <a:spcPts val="0"/>
                </a:spcBef>
                <a:spcAft>
                  <a:spcPts val="0"/>
                </a:spcAft>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90000"/>
                </a:lnSpc>
                <a:spcBef>
                  <a:spcPts val="0"/>
                </a:spcBef>
                <a:spcAft>
                  <a:spcPts val="0"/>
                </a:spcAft>
                <a:buNone/>
              </a:pPr>
              <a:r>
                <a:rPr b="0" i="0" lang="lv-LV" sz="1500" u="none" cap="none" strike="noStrike">
                  <a:solidFill>
                    <a:schemeClr val="dk1"/>
                  </a:solidFill>
                  <a:latin typeface="Raleway"/>
                  <a:ea typeface="Raleway"/>
                  <a:cs typeface="Raleway"/>
                  <a:sym typeface="Raleway"/>
                </a:rPr>
                <a:t>Existují nějaké konkrétní konverzační strategie, které vám připadaly obzvláště užitečné nebo naopak neužitečné? Jak by bylo možné tyto strategie zdokonalit nebo vylepšit, abyste dosáhli lepších výsledků v náročných situacích?</a:t>
              </a:r>
              <a:endParaRPr b="0" i="0" sz="1500" u="none" cap="none" strike="noStrike">
                <a:solidFill>
                  <a:schemeClr val="dk1"/>
                </a:solidFill>
                <a:latin typeface="Raleway"/>
                <a:ea typeface="Raleway"/>
                <a:cs typeface="Raleway"/>
                <a:sym typeface="Raleway"/>
              </a:endParaRPr>
            </a:p>
            <a:p>
              <a:pPr indent="0" lvl="0" marL="457200" marR="0" rtl="0" algn="l">
                <a:lnSpc>
                  <a:spcPct val="90000"/>
                </a:lnSpc>
                <a:spcBef>
                  <a:spcPts val="0"/>
                </a:spcBef>
                <a:spcAft>
                  <a:spcPts val="0"/>
                </a:spcAft>
                <a:buNone/>
              </a:pPr>
              <a:r>
                <a:t/>
              </a:r>
              <a:endParaRPr b="0" i="0" sz="1500" u="none" cap="none" strike="noStrike">
                <a:solidFill>
                  <a:schemeClr val="dk1"/>
                </a:solidFill>
                <a:latin typeface="Raleway"/>
                <a:ea typeface="Raleway"/>
                <a:cs typeface="Raleway"/>
                <a:sym typeface="Raleway"/>
              </a:endParaRPr>
            </a:p>
          </p:txBody>
        </p:sp>
      </p:grpSp>
      <p:sp>
        <p:nvSpPr>
          <p:cNvPr id="1461" name="Google Shape;1461;g2523351e7b7_42_180"/>
          <p:cNvSpPr txBox="1"/>
          <p:nvPr/>
        </p:nvSpPr>
        <p:spPr>
          <a:xfrm>
            <a:off x="712975" y="6895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400" u="none" cap="none" strike="noStrike">
                <a:solidFill>
                  <a:srgbClr val="FFFFFF"/>
                </a:solidFill>
                <a:latin typeface="Raleway"/>
                <a:ea typeface="Raleway"/>
                <a:cs typeface="Raleway"/>
                <a:sym typeface="Raleway"/>
              </a:rPr>
              <a:t>Vedení rozhovorů v náročných situacích</a:t>
            </a:r>
            <a:endParaRPr b="1" i="0" sz="2500" u="none" cap="none" strike="noStrike">
              <a:solidFill>
                <a:srgbClr val="FFFFFF"/>
              </a:solidFill>
              <a:latin typeface="Raleway"/>
              <a:ea typeface="Raleway"/>
              <a:cs typeface="Raleway"/>
              <a:sym typeface="Raleway"/>
            </a:endParaRPr>
          </a:p>
        </p:txBody>
      </p:sp>
      <p:grpSp>
        <p:nvGrpSpPr>
          <p:cNvPr id="1462" name="Google Shape;1462;g2523351e7b7_42_180"/>
          <p:cNvGrpSpPr/>
          <p:nvPr/>
        </p:nvGrpSpPr>
        <p:grpSpPr>
          <a:xfrm>
            <a:off x="86456" y="2017762"/>
            <a:ext cx="290237" cy="321991"/>
            <a:chOff x="534570" y="3018006"/>
            <a:chExt cx="290237" cy="321991"/>
          </a:xfrm>
        </p:grpSpPr>
        <p:sp>
          <p:nvSpPr>
            <p:cNvPr id="1463" name="Google Shape;1463;g2523351e7b7_42_1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g2523351e7b7_42_1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5" name="Google Shape;1465;g2523351e7b7_42_180"/>
          <p:cNvGrpSpPr/>
          <p:nvPr/>
        </p:nvGrpSpPr>
        <p:grpSpPr>
          <a:xfrm>
            <a:off x="55581" y="2927777"/>
            <a:ext cx="290237" cy="321991"/>
            <a:chOff x="534570" y="3018006"/>
            <a:chExt cx="290237" cy="321991"/>
          </a:xfrm>
        </p:grpSpPr>
        <p:sp>
          <p:nvSpPr>
            <p:cNvPr id="1466" name="Google Shape;1466;g2523351e7b7_42_1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g2523351e7b7_42_1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8" name="Google Shape;1468;g2523351e7b7_42_180"/>
          <p:cNvGrpSpPr/>
          <p:nvPr/>
        </p:nvGrpSpPr>
        <p:grpSpPr>
          <a:xfrm>
            <a:off x="55581" y="3880991"/>
            <a:ext cx="290237" cy="321991"/>
            <a:chOff x="534570" y="3018006"/>
            <a:chExt cx="290237" cy="321991"/>
          </a:xfrm>
        </p:grpSpPr>
        <p:sp>
          <p:nvSpPr>
            <p:cNvPr id="1469" name="Google Shape;1469;g2523351e7b7_42_1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g2523351e7b7_42_1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1" name="Google Shape;1471;g2523351e7b7_42_180"/>
          <p:cNvGrpSpPr/>
          <p:nvPr/>
        </p:nvGrpSpPr>
        <p:grpSpPr>
          <a:xfrm>
            <a:off x="5306362" y="1996161"/>
            <a:ext cx="290237" cy="321991"/>
            <a:chOff x="534570" y="3018006"/>
            <a:chExt cx="290237" cy="321991"/>
          </a:xfrm>
        </p:grpSpPr>
        <p:sp>
          <p:nvSpPr>
            <p:cNvPr id="1472" name="Google Shape;1472;g2523351e7b7_42_1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g2523351e7b7_42_1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4" name="Google Shape;1474;g2523351e7b7_42_180"/>
          <p:cNvGrpSpPr/>
          <p:nvPr/>
        </p:nvGrpSpPr>
        <p:grpSpPr>
          <a:xfrm>
            <a:off x="5321799" y="2996664"/>
            <a:ext cx="290237" cy="321991"/>
            <a:chOff x="534570" y="3018006"/>
            <a:chExt cx="290237" cy="321991"/>
          </a:xfrm>
        </p:grpSpPr>
        <p:sp>
          <p:nvSpPr>
            <p:cNvPr id="1475" name="Google Shape;1475;g2523351e7b7_42_1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g2523351e7b7_42_1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pic>
        <p:nvPicPr>
          <p:cNvPr id="1481" name="Google Shape;1481;g2523351e7b7_4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482" name="Google Shape;1482;g2523351e7b7_47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7</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a:t>
            </a:r>
            <a:r>
              <a:rPr b="1" i="0" lang="lv-LV" sz="3900" u="none" cap="none" strike="noStrike">
                <a:solidFill>
                  <a:srgbClr val="FFFFFF"/>
                </a:solidFill>
                <a:latin typeface="Raleway"/>
                <a:ea typeface="Raleway"/>
                <a:cs typeface="Raleway"/>
                <a:sym typeface="Raleway"/>
              </a:rPr>
              <a:t> </a:t>
            </a:r>
            <a:endParaRPr b="1" i="0" sz="9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3900" u="none" cap="none" strike="noStrike">
                <a:solidFill>
                  <a:srgbClr val="FFFFFF"/>
                </a:solidFill>
                <a:latin typeface="Raleway"/>
                <a:ea typeface="Raleway"/>
                <a:cs typeface="Raleway"/>
                <a:sym typeface="Raleway"/>
              </a:rPr>
              <a:t>Prevence a strategie řízení</a:t>
            </a:r>
            <a:endParaRPr b="1" i="0" sz="3900" u="none" cap="none" strike="noStrike">
              <a:solidFill>
                <a:srgbClr val="FFFFFF"/>
              </a:solidFill>
              <a:latin typeface="Arial"/>
              <a:ea typeface="Arial"/>
              <a:cs typeface="Arial"/>
              <a:sym typeface="Arial"/>
            </a:endParaRPr>
          </a:p>
        </p:txBody>
      </p:sp>
      <p:pic>
        <p:nvPicPr>
          <p:cNvPr id="1483" name="Google Shape;1483;g2523351e7b7_4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484" name="Google Shape;1484;g2523351e7b7_4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485" name="Google Shape;1485;g2523351e7b7_4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486" name="Google Shape;1486;g2523351e7b7_47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487" name="Google Shape;1487;g2523351e7b7_47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71" name="Google Shape;171;p59"/>
          <p:cNvPicPr preferRelativeResize="0"/>
          <p:nvPr/>
        </p:nvPicPr>
        <p:blipFill rotWithShape="1">
          <a:blip r:embed="rId3">
            <a:alphaModFix/>
          </a:blip>
          <a:srcRect b="0" l="0" r="0" t="0"/>
          <a:stretch/>
        </p:blipFill>
        <p:spPr>
          <a:xfrm>
            <a:off x="0" y="0"/>
            <a:ext cx="9144001" cy="1262075"/>
          </a:xfrm>
          <a:prstGeom prst="rect">
            <a:avLst/>
          </a:prstGeom>
          <a:noFill/>
          <a:ln>
            <a:noFill/>
          </a:ln>
        </p:spPr>
      </p:pic>
      <p:sp>
        <p:nvSpPr>
          <p:cNvPr id="172" name="Google Shape;172;p59"/>
          <p:cNvSpPr txBox="1"/>
          <p:nvPr/>
        </p:nvSpPr>
        <p:spPr>
          <a:xfrm>
            <a:off x="839175" y="61605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lv-LV" sz="2800" u="none" cap="none" strike="noStrike">
                <a:solidFill>
                  <a:schemeClr val="lt1"/>
                </a:solidFill>
                <a:latin typeface="Raleway"/>
                <a:ea typeface="Raleway"/>
                <a:cs typeface="Raleway"/>
                <a:sym typeface="Raleway"/>
              </a:rPr>
              <a:t>Porozumění vašeho publika</a:t>
            </a:r>
            <a:endParaRPr b="1" i="0" sz="2800" u="none" cap="none" strike="noStrike">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Raleway"/>
              <a:ea typeface="Raleway"/>
              <a:cs typeface="Raleway"/>
              <a:sym typeface="Raleway"/>
            </a:endParaRPr>
          </a:p>
        </p:txBody>
      </p:sp>
      <p:sp>
        <p:nvSpPr>
          <p:cNvPr id="173" name="Google Shape;173;p59"/>
          <p:cNvSpPr txBox="1"/>
          <p:nvPr/>
        </p:nvSpPr>
        <p:spPr>
          <a:xfrm>
            <a:off x="677300" y="1499375"/>
            <a:ext cx="76863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Jejich role a zkušenosti: </a:t>
            </a:r>
            <a:r>
              <a:rPr b="0" i="0" lang="lv-LV" sz="1500" u="none" cap="none" strike="noStrike">
                <a:solidFill>
                  <a:srgbClr val="000000"/>
                </a:solidFill>
                <a:latin typeface="Raleway"/>
                <a:ea typeface="Raleway"/>
                <a:cs typeface="Raleway"/>
                <a:sym typeface="Raleway"/>
              </a:rPr>
              <a:t>Pochopte pracovní zařazení účastníků v rámci HORECA sektoru a jejich profesní zkušenosti. To vám pomůže přizpůsobit herní scénáře tak, aby byly relevantnější.</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Předchozí školení: </a:t>
            </a:r>
            <a:r>
              <a:rPr b="0" i="0" lang="lv-LV" sz="1500" u="none" cap="none" strike="noStrike">
                <a:solidFill>
                  <a:srgbClr val="000000"/>
                </a:solidFill>
                <a:latin typeface="Raleway"/>
                <a:ea typeface="Raleway"/>
                <a:cs typeface="Raleway"/>
                <a:sym typeface="Raleway"/>
              </a:rPr>
              <a:t>Jsou obeznámeni s koncepty prevence a zvládání násilí na pracovišti? Zúčastnili se podobných školení již dříve? Odpovědi vám pomohou posoudit stávající znalosti a určit oblasti, které je třeba dále rozvíjet.</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Úroveň pohodlí při „škole hrou“: </a:t>
            </a:r>
            <a:r>
              <a:rPr b="0" i="0" lang="lv-LV" sz="1500" u="none" cap="none" strike="noStrike">
                <a:solidFill>
                  <a:srgbClr val="000000"/>
                </a:solidFill>
                <a:latin typeface="Raleway"/>
                <a:ea typeface="Raleway"/>
                <a:cs typeface="Raleway"/>
                <a:sym typeface="Raleway"/>
              </a:rPr>
              <a:t>Ne každému vyhovuje učení se herní formou stejně dobře. Znalost účastníků gamifikaci a jejich komfortu při hraní vám pomůže upravit to, jak hru představíte a jak ji budete řídit.</a:t>
            </a:r>
            <a:endParaRPr b="0" i="0" sz="1500" u="none" cap="none" strike="noStrike">
              <a:solidFill>
                <a:srgbClr val="000000"/>
              </a:solidFill>
              <a:latin typeface="Raleway"/>
              <a:ea typeface="Raleway"/>
              <a:cs typeface="Raleway"/>
              <a:sym typeface="Raleway"/>
            </a:endParaRPr>
          </a:p>
        </p:txBody>
      </p:sp>
      <p:grpSp>
        <p:nvGrpSpPr>
          <p:cNvPr id="174" name="Google Shape;174;p59"/>
          <p:cNvGrpSpPr/>
          <p:nvPr/>
        </p:nvGrpSpPr>
        <p:grpSpPr>
          <a:xfrm>
            <a:off x="472670" y="1591368"/>
            <a:ext cx="290237" cy="321991"/>
            <a:chOff x="534570" y="3018006"/>
            <a:chExt cx="290237" cy="321991"/>
          </a:xfrm>
        </p:grpSpPr>
        <p:sp>
          <p:nvSpPr>
            <p:cNvPr id="175" name="Google Shape;175;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7" name="Google Shape;177;p59"/>
          <p:cNvGrpSpPr/>
          <p:nvPr/>
        </p:nvGrpSpPr>
        <p:grpSpPr>
          <a:xfrm>
            <a:off x="472670" y="2647743"/>
            <a:ext cx="290237" cy="321991"/>
            <a:chOff x="534570" y="3018006"/>
            <a:chExt cx="290237" cy="321991"/>
          </a:xfrm>
        </p:grpSpPr>
        <p:sp>
          <p:nvSpPr>
            <p:cNvPr id="178" name="Google Shape;178;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0" name="Google Shape;180;p59"/>
          <p:cNvGrpSpPr/>
          <p:nvPr/>
        </p:nvGrpSpPr>
        <p:grpSpPr>
          <a:xfrm>
            <a:off x="472670" y="3963218"/>
            <a:ext cx="290237" cy="321991"/>
            <a:chOff x="534570" y="3018006"/>
            <a:chExt cx="290237" cy="321991"/>
          </a:xfrm>
        </p:grpSpPr>
        <p:sp>
          <p:nvSpPr>
            <p:cNvPr id="181" name="Google Shape;181;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83" name="Google Shape;183;p59"/>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1" name="Shape 1491"/>
        <p:cNvGrpSpPr/>
        <p:nvPr/>
      </p:nvGrpSpPr>
      <p:grpSpPr>
        <a:xfrm>
          <a:off x="0" y="0"/>
          <a:ext cx="0" cy="0"/>
          <a:chOff x="0" y="0"/>
          <a:chExt cx="0" cy="0"/>
        </a:xfrm>
      </p:grpSpPr>
      <p:pic>
        <p:nvPicPr>
          <p:cNvPr id="1492" name="Google Shape;1492;g2523351e7b7_47_11"/>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493" name="Google Shape;1493;g2523351e7b7_47_11"/>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chemeClr val="dk1"/>
              </a:buClr>
              <a:buSzPts val="1100"/>
              <a:buFont typeface="Arial"/>
              <a:buNone/>
            </a:pPr>
            <a:r>
              <a:rPr b="1" i="0" lang="lv-LV" sz="2400" u="none" cap="none" strike="noStrike">
                <a:solidFill>
                  <a:srgbClr val="FFFFFF"/>
                </a:solidFill>
                <a:latin typeface="Raleway"/>
                <a:ea typeface="Raleway"/>
                <a:cs typeface="Raleway"/>
                <a:sym typeface="Raleway"/>
              </a:rPr>
              <a:t>Prevence a strategie řízení</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11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494" name="Google Shape;1494;g2523351e7b7_47_11"/>
          <p:cNvSpPr txBox="1"/>
          <p:nvPr/>
        </p:nvSpPr>
        <p:spPr>
          <a:xfrm>
            <a:off x="742175" y="1992425"/>
            <a:ext cx="42387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Před hraním hry si připravte sadu karet s problémovými situacemi týkajícími se </a:t>
            </a:r>
            <a:r>
              <a:rPr b="1" i="0" lang="lv-LV" sz="1500" u="none" cap="none" strike="noStrike">
                <a:solidFill>
                  <a:schemeClr val="dk1"/>
                </a:solidFill>
                <a:latin typeface="Raleway"/>
                <a:ea typeface="Raleway"/>
                <a:cs typeface="Raleway"/>
                <a:sym typeface="Raleway"/>
              </a:rPr>
              <a:t>prevence násilí na pracovišti a řízení násilí.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Na kartě může být například popsána situace, kdy je zaměstnanec šikanován nebo obtěžován, situace, kdy hrozí potenciální nebezpečí násilí na pracovišti.</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1495" name="Google Shape;1495;g2523351e7b7_47_11"/>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grpSp>
        <p:nvGrpSpPr>
          <p:cNvPr id="1496" name="Google Shape;1496;g2523351e7b7_47_11"/>
          <p:cNvGrpSpPr/>
          <p:nvPr/>
        </p:nvGrpSpPr>
        <p:grpSpPr>
          <a:xfrm>
            <a:off x="575070" y="3390156"/>
            <a:ext cx="290237" cy="321991"/>
            <a:chOff x="534570" y="3018006"/>
            <a:chExt cx="290237" cy="321991"/>
          </a:xfrm>
        </p:grpSpPr>
        <p:sp>
          <p:nvSpPr>
            <p:cNvPr id="1497" name="Google Shape;1497;g2523351e7b7_47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g2523351e7b7_47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9" name="Google Shape;1499;g2523351e7b7_47_11"/>
          <p:cNvSpPr txBox="1"/>
          <p:nvPr/>
        </p:nvSpPr>
        <p:spPr>
          <a:xfrm>
            <a:off x="735626" y="141122"/>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pic>
        <p:nvPicPr>
          <p:cNvPr id="1500" name="Google Shape;1500;g2523351e7b7_47_11"/>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pic>
        <p:nvPicPr>
          <p:cNvPr id="1501" name="Google Shape;1501;g2523351e7b7_47_11"/>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pic>
        <p:nvPicPr>
          <p:cNvPr id="1502" name="Google Shape;1502;g2523351e7b7_47_11"/>
          <p:cNvPicPr preferRelativeResize="0"/>
          <p:nvPr/>
        </p:nvPicPr>
        <p:blipFill rotWithShape="1">
          <a:blip r:embed="rId5">
            <a:alphaModFix/>
          </a:blip>
          <a:srcRect b="0" l="1540" r="1540" t="0"/>
          <a:stretch/>
        </p:blipFill>
        <p:spPr>
          <a:xfrm rot="-1382487">
            <a:off x="5970491" y="2571688"/>
            <a:ext cx="1263934" cy="189448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03" name="Google Shape;1503;g2523351e7b7_47_11"/>
          <p:cNvPicPr preferRelativeResize="0"/>
          <p:nvPr/>
        </p:nvPicPr>
        <p:blipFill rotWithShape="1">
          <a:blip r:embed="rId5">
            <a:alphaModFix/>
          </a:blip>
          <a:srcRect b="0" l="1540" r="1540" t="0"/>
          <a:stretch/>
        </p:blipFill>
        <p:spPr>
          <a:xfrm rot="1114613">
            <a:off x="6660714" y="2723687"/>
            <a:ext cx="1263745" cy="189452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04" name="Google Shape;1504;g2523351e7b7_47_11"/>
          <p:cNvPicPr preferRelativeResize="0"/>
          <p:nvPr/>
        </p:nvPicPr>
        <p:blipFill rotWithShape="1">
          <a:blip r:embed="rId5">
            <a:alphaModFix/>
          </a:blip>
          <a:srcRect b="0" l="1540" r="1540" t="0"/>
          <a:stretch/>
        </p:blipFill>
        <p:spPr>
          <a:xfrm>
            <a:off x="6204525" y="3248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8" name="Shape 1508"/>
        <p:cNvGrpSpPr/>
        <p:nvPr/>
      </p:nvGrpSpPr>
      <p:grpSpPr>
        <a:xfrm>
          <a:off x="0" y="0"/>
          <a:ext cx="0" cy="0"/>
          <a:chOff x="0" y="0"/>
          <a:chExt cx="0" cy="0"/>
        </a:xfrm>
      </p:grpSpPr>
      <p:pic>
        <p:nvPicPr>
          <p:cNvPr id="1509" name="Google Shape;1509;g2523351e7b7_47_27"/>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510" name="Google Shape;1510;g2523351e7b7_47_27"/>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chemeClr val="dk1"/>
              </a:buClr>
              <a:buSzPts val="1100"/>
              <a:buFont typeface="Arial"/>
              <a:buNone/>
            </a:pPr>
            <a:r>
              <a:rPr b="1" i="0" lang="lv-LV" sz="2400" u="none" cap="none" strike="noStrike">
                <a:solidFill>
                  <a:schemeClr val="lt1"/>
                </a:solidFill>
                <a:latin typeface="Raleway"/>
                <a:ea typeface="Raleway"/>
                <a:cs typeface="Raleway"/>
                <a:sym typeface="Raleway"/>
              </a:rPr>
              <a:t>Prevence a strategie řízení</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11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511" name="Google Shape;1511;g2523351e7b7_47_27"/>
          <p:cNvSpPr txBox="1"/>
          <p:nvPr/>
        </p:nvSpPr>
        <p:spPr>
          <a:xfrm>
            <a:off x="742175" y="1992425"/>
            <a:ext cx="3975900" cy="2274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Rozdělte hráče do malých skupin po 3-4 lidech a rovnoměrně mezi ně rozdělte karty s problémovými situacemi.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Dejte hráčům pokyn, aby si přečetli své karty </a:t>
            </a:r>
            <a:r>
              <a:rPr b="1" i="0" lang="lv-LV" sz="1500" u="none" cap="none" strike="noStrike">
                <a:solidFill>
                  <a:schemeClr val="dk1"/>
                </a:solidFill>
                <a:latin typeface="Raleway"/>
                <a:ea typeface="Raleway"/>
                <a:cs typeface="Raleway"/>
                <a:sym typeface="Raleway"/>
              </a:rPr>
              <a:t>a určili konkrétní problémy, které scénáře představují.</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1512" name="Google Shape;1512;g2523351e7b7_47_27"/>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Příprava</a:t>
            </a:r>
            <a:endParaRPr b="1" i="0" sz="2600" u="none" cap="none" strike="noStrike">
              <a:solidFill>
                <a:srgbClr val="6689BA"/>
              </a:solidFill>
              <a:latin typeface="Arial"/>
              <a:ea typeface="Arial"/>
              <a:cs typeface="Arial"/>
              <a:sym typeface="Arial"/>
            </a:endParaRPr>
          </a:p>
        </p:txBody>
      </p:sp>
      <p:grpSp>
        <p:nvGrpSpPr>
          <p:cNvPr id="1513" name="Google Shape;1513;g2523351e7b7_47_27"/>
          <p:cNvGrpSpPr/>
          <p:nvPr/>
        </p:nvGrpSpPr>
        <p:grpSpPr>
          <a:xfrm>
            <a:off x="589845" y="3202431"/>
            <a:ext cx="290237" cy="321991"/>
            <a:chOff x="534570" y="3018006"/>
            <a:chExt cx="290237" cy="321991"/>
          </a:xfrm>
        </p:grpSpPr>
        <p:sp>
          <p:nvSpPr>
            <p:cNvPr id="1514" name="Google Shape;1514;g2523351e7b7_47_2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g2523351e7b7_47_2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16" name="Google Shape;1516;g2523351e7b7_47_27"/>
          <p:cNvPicPr preferRelativeResize="0"/>
          <p:nvPr/>
        </p:nvPicPr>
        <p:blipFill rotWithShape="1">
          <a:blip r:embed="rId4">
            <a:alphaModFix/>
          </a:blip>
          <a:srcRect b="0" l="0" r="25945" t="0"/>
          <a:stretch/>
        </p:blipFill>
        <p:spPr>
          <a:xfrm>
            <a:off x="6864775" y="671550"/>
            <a:ext cx="2279225" cy="1273500"/>
          </a:xfrm>
          <a:prstGeom prst="rect">
            <a:avLst/>
          </a:prstGeom>
          <a:noFill/>
          <a:ln>
            <a:noFill/>
          </a:ln>
        </p:spPr>
      </p:pic>
      <p:pic>
        <p:nvPicPr>
          <p:cNvPr id="1517" name="Google Shape;1517;g2523351e7b7_47_27"/>
          <p:cNvPicPr preferRelativeResize="0"/>
          <p:nvPr/>
        </p:nvPicPr>
        <p:blipFill rotWithShape="1">
          <a:blip r:embed="rId5">
            <a:alphaModFix/>
          </a:blip>
          <a:srcRect b="0" l="0" r="0" t="0"/>
          <a:stretch/>
        </p:blipFill>
        <p:spPr>
          <a:xfrm>
            <a:off x="5406275" y="2252582"/>
            <a:ext cx="903528" cy="2221693"/>
          </a:xfrm>
          <a:prstGeom prst="rect">
            <a:avLst/>
          </a:prstGeom>
          <a:noFill/>
          <a:ln>
            <a:noFill/>
          </a:ln>
        </p:spPr>
      </p:pic>
      <p:pic>
        <p:nvPicPr>
          <p:cNvPr id="1518" name="Google Shape;1518;g2523351e7b7_47_27"/>
          <p:cNvPicPr preferRelativeResize="0"/>
          <p:nvPr/>
        </p:nvPicPr>
        <p:blipFill rotWithShape="1">
          <a:blip r:embed="rId5">
            <a:alphaModFix/>
          </a:blip>
          <a:srcRect b="0" l="0" r="0" t="0"/>
          <a:stretch/>
        </p:blipFill>
        <p:spPr>
          <a:xfrm>
            <a:off x="6454506" y="2252582"/>
            <a:ext cx="903528" cy="2221693"/>
          </a:xfrm>
          <a:prstGeom prst="rect">
            <a:avLst/>
          </a:prstGeom>
          <a:noFill/>
          <a:ln>
            <a:noFill/>
          </a:ln>
        </p:spPr>
      </p:pic>
      <p:pic>
        <p:nvPicPr>
          <p:cNvPr id="1519" name="Google Shape;1519;g2523351e7b7_47_27"/>
          <p:cNvPicPr preferRelativeResize="0"/>
          <p:nvPr/>
        </p:nvPicPr>
        <p:blipFill rotWithShape="1">
          <a:blip r:embed="rId5">
            <a:alphaModFix/>
          </a:blip>
          <a:srcRect b="0" l="0" r="0" t="0"/>
          <a:stretch/>
        </p:blipFill>
        <p:spPr>
          <a:xfrm>
            <a:off x="7502747" y="2252582"/>
            <a:ext cx="903528" cy="2221693"/>
          </a:xfrm>
          <a:prstGeom prst="rect">
            <a:avLst/>
          </a:prstGeom>
          <a:noFill/>
          <a:ln>
            <a:noFill/>
          </a:ln>
        </p:spPr>
      </p:pic>
      <p:sp>
        <p:nvSpPr>
          <p:cNvPr id="1520" name="Google Shape;1520;g2523351e7b7_47_27"/>
          <p:cNvSpPr txBox="1"/>
          <p:nvPr/>
        </p:nvSpPr>
        <p:spPr>
          <a:xfrm>
            <a:off x="735626" y="141122"/>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4" name="Shape 1524"/>
        <p:cNvGrpSpPr/>
        <p:nvPr/>
      </p:nvGrpSpPr>
      <p:grpSpPr>
        <a:xfrm>
          <a:off x="0" y="0"/>
          <a:ext cx="0" cy="0"/>
          <a:chOff x="0" y="0"/>
          <a:chExt cx="0" cy="0"/>
        </a:xfrm>
      </p:grpSpPr>
      <p:pic>
        <p:nvPicPr>
          <p:cNvPr id="1525" name="Google Shape;1525;g2523351e7b7_47_42"/>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526" name="Google Shape;1526;g2523351e7b7_47_42"/>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chemeClr val="dk1"/>
              </a:buClr>
              <a:buSzPts val="1100"/>
              <a:buFont typeface="Arial"/>
              <a:buNone/>
            </a:pPr>
            <a:r>
              <a:rPr b="1" i="0" lang="lv-LV" sz="2400" u="none" cap="none" strike="noStrike">
                <a:solidFill>
                  <a:schemeClr val="lt1"/>
                </a:solidFill>
                <a:latin typeface="Raleway"/>
                <a:ea typeface="Raleway"/>
                <a:cs typeface="Raleway"/>
                <a:sym typeface="Raleway"/>
              </a:rPr>
              <a:t>Prevence a strategie řízení</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11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527" name="Google Shape;1527;g2523351e7b7_47_42"/>
          <p:cNvSpPr txBox="1"/>
          <p:nvPr/>
        </p:nvSpPr>
        <p:spPr>
          <a:xfrm>
            <a:off x="742175" y="1992425"/>
            <a:ext cx="42888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Každá skupina bude mít za úkol vytvořit </a:t>
            </a:r>
            <a:r>
              <a:rPr b="1" i="0" lang="lv-LV" sz="1500" u="none" cap="none" strike="noStrike">
                <a:solidFill>
                  <a:schemeClr val="dk1"/>
                </a:solidFill>
                <a:latin typeface="Raleway"/>
                <a:ea typeface="Raleway"/>
                <a:cs typeface="Raleway"/>
                <a:sym typeface="Raleway"/>
              </a:rPr>
              <a:t>krátké improvizační drama, které bude znázorňovat strategii prevence</a:t>
            </a:r>
            <a:r>
              <a:rPr b="0" i="0" lang="lv-LV" sz="1500" u="none" cap="none" strike="noStrike">
                <a:solidFill>
                  <a:schemeClr val="dk1"/>
                </a:solidFill>
                <a:latin typeface="Raleway"/>
                <a:ea typeface="Raleway"/>
                <a:cs typeface="Raleway"/>
                <a:sym typeface="Raleway"/>
              </a:rPr>
              <a:t> nebo řízení násilí na pracovišti podle scénáře na kartě. </a:t>
            </a:r>
            <a:endParaRPr/>
          </a:p>
          <a:p>
            <a:pPr indent="0" lvl="0" marL="133350" marR="0" rtl="0" algn="l">
              <a:lnSpc>
                <a:spcPct val="115000"/>
              </a:lnSpc>
              <a:spcBef>
                <a:spcPts val="0"/>
              </a:spcBef>
              <a:spcAft>
                <a:spcPts val="0"/>
              </a:spcAft>
              <a:buClr>
                <a:schemeClr val="dk1"/>
              </a:buClr>
              <a:buSzPts val="11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Dejte skupinám pokyn, aby diskutovaly a brainstormovaly zných strategií prevence a řízení, které by mohly ve svém dramatu použít.</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1528" name="Google Shape;1528;g2523351e7b7_47_42"/>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grpSp>
        <p:nvGrpSpPr>
          <p:cNvPr id="1529" name="Google Shape;1529;g2523351e7b7_47_42"/>
          <p:cNvGrpSpPr/>
          <p:nvPr/>
        </p:nvGrpSpPr>
        <p:grpSpPr>
          <a:xfrm>
            <a:off x="589845" y="3690506"/>
            <a:ext cx="290237" cy="321991"/>
            <a:chOff x="534570" y="3018006"/>
            <a:chExt cx="290237" cy="321991"/>
          </a:xfrm>
        </p:grpSpPr>
        <p:sp>
          <p:nvSpPr>
            <p:cNvPr id="1530" name="Google Shape;1530;g2523351e7b7_47_4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g2523351e7b7_47_4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32" name="Google Shape;1532;g2523351e7b7_47_42"/>
          <p:cNvPicPr preferRelativeResize="0"/>
          <p:nvPr/>
        </p:nvPicPr>
        <p:blipFill rotWithShape="1">
          <a:blip r:embed="rId4">
            <a:alphaModFix/>
          </a:blip>
          <a:srcRect b="0" l="0" r="25945" t="0"/>
          <a:stretch/>
        </p:blipFill>
        <p:spPr>
          <a:xfrm>
            <a:off x="6864775" y="823950"/>
            <a:ext cx="2279225" cy="1273500"/>
          </a:xfrm>
          <a:prstGeom prst="rect">
            <a:avLst/>
          </a:prstGeom>
          <a:noFill/>
          <a:ln>
            <a:noFill/>
          </a:ln>
        </p:spPr>
      </p:pic>
      <p:pic>
        <p:nvPicPr>
          <p:cNvPr id="1533" name="Google Shape;1533;g2523351e7b7_47_42"/>
          <p:cNvPicPr preferRelativeResize="0"/>
          <p:nvPr/>
        </p:nvPicPr>
        <p:blipFill rotWithShape="1">
          <a:blip r:embed="rId5">
            <a:alphaModFix/>
          </a:blip>
          <a:srcRect b="0" l="0" r="0" t="0"/>
          <a:stretch/>
        </p:blipFill>
        <p:spPr>
          <a:xfrm>
            <a:off x="5543925" y="2350550"/>
            <a:ext cx="838524" cy="2061875"/>
          </a:xfrm>
          <a:prstGeom prst="rect">
            <a:avLst/>
          </a:prstGeom>
          <a:noFill/>
          <a:ln>
            <a:noFill/>
          </a:ln>
        </p:spPr>
      </p:pic>
      <p:pic>
        <p:nvPicPr>
          <p:cNvPr id="1534" name="Google Shape;1534;g2523351e7b7_47_42"/>
          <p:cNvPicPr preferRelativeResize="0"/>
          <p:nvPr/>
        </p:nvPicPr>
        <p:blipFill rotWithShape="1">
          <a:blip r:embed="rId5">
            <a:alphaModFix/>
          </a:blip>
          <a:srcRect b="0" l="0" r="0" t="0"/>
          <a:stretch/>
        </p:blipFill>
        <p:spPr>
          <a:xfrm>
            <a:off x="7012200" y="1952400"/>
            <a:ext cx="609175" cy="1497899"/>
          </a:xfrm>
          <a:prstGeom prst="rect">
            <a:avLst/>
          </a:prstGeom>
          <a:noFill/>
          <a:ln>
            <a:noFill/>
          </a:ln>
        </p:spPr>
      </p:pic>
      <p:pic>
        <p:nvPicPr>
          <p:cNvPr id="1535" name="Google Shape;1535;g2523351e7b7_47_42"/>
          <p:cNvPicPr preferRelativeResize="0"/>
          <p:nvPr/>
        </p:nvPicPr>
        <p:blipFill rotWithShape="1">
          <a:blip r:embed="rId5">
            <a:alphaModFix/>
          </a:blip>
          <a:srcRect b="0" l="0" r="0" t="0"/>
          <a:stretch/>
        </p:blipFill>
        <p:spPr>
          <a:xfrm>
            <a:off x="7677947" y="2350557"/>
            <a:ext cx="903528" cy="2221693"/>
          </a:xfrm>
          <a:prstGeom prst="rect">
            <a:avLst/>
          </a:prstGeom>
          <a:noFill/>
          <a:ln>
            <a:noFill/>
          </a:ln>
        </p:spPr>
      </p:pic>
      <p:sp>
        <p:nvSpPr>
          <p:cNvPr id="1536" name="Google Shape;1536;g2523351e7b7_47_42"/>
          <p:cNvSpPr txBox="1"/>
          <p:nvPr/>
        </p:nvSpPr>
        <p:spPr>
          <a:xfrm>
            <a:off x="735626" y="141122"/>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0" name="Shape 1540"/>
        <p:cNvGrpSpPr/>
        <p:nvPr/>
      </p:nvGrpSpPr>
      <p:grpSpPr>
        <a:xfrm>
          <a:off x="0" y="0"/>
          <a:ext cx="0" cy="0"/>
          <a:chOff x="0" y="0"/>
          <a:chExt cx="0" cy="0"/>
        </a:xfrm>
      </p:grpSpPr>
      <p:pic>
        <p:nvPicPr>
          <p:cNvPr id="1541" name="Google Shape;1541;g2523351e7b7_47_57"/>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542" name="Google Shape;1542;g2523351e7b7_47_57"/>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chemeClr val="dk1"/>
              </a:buClr>
              <a:buSzPts val="1100"/>
              <a:buFont typeface="Arial"/>
              <a:buNone/>
            </a:pPr>
            <a:r>
              <a:rPr b="1" i="0" lang="lv-LV" sz="2400" u="none" cap="none" strike="noStrike">
                <a:solidFill>
                  <a:schemeClr val="lt1"/>
                </a:solidFill>
                <a:latin typeface="Raleway"/>
                <a:ea typeface="Raleway"/>
                <a:cs typeface="Raleway"/>
                <a:sym typeface="Raleway"/>
              </a:rPr>
              <a:t>Prevence a strategie řízení</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11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543" name="Google Shape;1543;g2523351e7b7_47_57"/>
          <p:cNvSpPr txBox="1"/>
          <p:nvPr/>
        </p:nvSpPr>
        <p:spPr>
          <a:xfrm>
            <a:off x="742175" y="1992425"/>
            <a:ext cx="3813300" cy="2274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Jakmile si skupiny určí svou strategii prevence, měly by si nacvičit a připravit krátké divadelní představení.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Měly by zvážit </a:t>
            </a:r>
            <a:r>
              <a:rPr b="1" i="0" lang="lv-LV" sz="1500" u="none" cap="none" strike="noStrike">
                <a:solidFill>
                  <a:schemeClr val="dk1"/>
                </a:solidFill>
                <a:latin typeface="Raleway"/>
                <a:ea typeface="Raleway"/>
                <a:cs typeface="Raleway"/>
                <a:sym typeface="Raleway"/>
              </a:rPr>
              <a:t>postavy, dialogy, prostředí a akce</a:t>
            </a:r>
            <a:r>
              <a:rPr b="0" i="0" lang="lv-LV" sz="1500" u="none" cap="none" strike="noStrike">
                <a:solidFill>
                  <a:schemeClr val="dk1"/>
                </a:solidFill>
                <a:latin typeface="Raleway"/>
                <a:ea typeface="Raleway"/>
                <a:cs typeface="Raleway"/>
                <a:sym typeface="Raleway"/>
              </a:rPr>
              <a:t>, které by nejlépe ilustrovaly zvolenou strategii.</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1544" name="Google Shape;1544;g2523351e7b7_47_57"/>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a:t>
            </a:r>
            <a:endParaRPr b="1" i="0" sz="2600" u="none" cap="none" strike="noStrike">
              <a:solidFill>
                <a:srgbClr val="6689BA"/>
              </a:solidFill>
              <a:latin typeface="Arial"/>
              <a:ea typeface="Arial"/>
              <a:cs typeface="Arial"/>
              <a:sym typeface="Arial"/>
            </a:endParaRPr>
          </a:p>
        </p:txBody>
      </p:sp>
      <p:grpSp>
        <p:nvGrpSpPr>
          <p:cNvPr id="1545" name="Google Shape;1545;g2523351e7b7_47_57"/>
          <p:cNvGrpSpPr/>
          <p:nvPr/>
        </p:nvGrpSpPr>
        <p:grpSpPr>
          <a:xfrm>
            <a:off x="589845" y="3377631"/>
            <a:ext cx="290237" cy="321991"/>
            <a:chOff x="534570" y="3018006"/>
            <a:chExt cx="290237" cy="321991"/>
          </a:xfrm>
        </p:grpSpPr>
        <p:sp>
          <p:nvSpPr>
            <p:cNvPr id="1546" name="Google Shape;1546;g2523351e7b7_47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g2523351e7b7_47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8" name="Google Shape;1548;g2523351e7b7_47_57"/>
          <p:cNvSpPr/>
          <p:nvPr/>
        </p:nvSpPr>
        <p:spPr>
          <a:xfrm>
            <a:off x="6423982" y="2560719"/>
            <a:ext cx="2374200" cy="2052300"/>
          </a:xfrm>
          <a:prstGeom prst="wedgeEllipseCallout">
            <a:avLst>
              <a:gd fmla="val -34446" name="adj1"/>
              <a:gd fmla="val 55960" name="adj2"/>
            </a:avLst>
          </a:prstGeom>
          <a:solidFill>
            <a:srgbClr val="1EAEAE">
              <a:alpha val="16862"/>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g2523351e7b7_47_57"/>
          <p:cNvSpPr/>
          <p:nvPr/>
        </p:nvSpPr>
        <p:spPr>
          <a:xfrm>
            <a:off x="5133522" y="1714500"/>
            <a:ext cx="1098900" cy="1022700"/>
          </a:xfrm>
          <a:prstGeom prst="wedgeEllipseCallout">
            <a:avLst>
              <a:gd fmla="val 37986" name="adj1"/>
              <a:gd fmla="val 54670" name="adj2"/>
            </a:avLst>
          </a:prstGeom>
          <a:solidFill>
            <a:srgbClr val="1EAEAE">
              <a:alpha val="48627"/>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g2523351e7b7_47_57"/>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g2523351e7b7_47_57"/>
          <p:cNvSpPr/>
          <p:nvPr/>
        </p:nvSpPr>
        <p:spPr>
          <a:xfrm rot="449369">
            <a:off x="6422922" y="2513202"/>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52" name="Google Shape;1552;g2523351e7b7_47_57"/>
          <p:cNvPicPr preferRelativeResize="0"/>
          <p:nvPr/>
        </p:nvPicPr>
        <p:blipFill rotWithShape="1">
          <a:blip r:embed="rId4">
            <a:alphaModFix/>
          </a:blip>
          <a:srcRect b="0" l="0" r="1261" t="0"/>
          <a:stretch/>
        </p:blipFill>
        <p:spPr>
          <a:xfrm rot="-5400000">
            <a:off x="6662863" y="1905963"/>
            <a:ext cx="2752149" cy="1217325"/>
          </a:xfrm>
          <a:prstGeom prst="rect">
            <a:avLst/>
          </a:prstGeom>
          <a:noFill/>
          <a:ln>
            <a:noFill/>
          </a:ln>
        </p:spPr>
      </p:pic>
      <p:sp>
        <p:nvSpPr>
          <p:cNvPr id="1553" name="Google Shape;1553;g2523351e7b7_47_57"/>
          <p:cNvSpPr txBox="1"/>
          <p:nvPr/>
        </p:nvSpPr>
        <p:spPr>
          <a:xfrm>
            <a:off x="735626" y="141122"/>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7" name="Shape 1557"/>
        <p:cNvGrpSpPr/>
        <p:nvPr/>
      </p:nvGrpSpPr>
      <p:grpSpPr>
        <a:xfrm>
          <a:off x="0" y="0"/>
          <a:ext cx="0" cy="0"/>
          <a:chOff x="0" y="0"/>
          <a:chExt cx="0" cy="0"/>
        </a:xfrm>
      </p:grpSpPr>
      <p:pic>
        <p:nvPicPr>
          <p:cNvPr id="1558" name="Google Shape;1558;g2523351e7b7_47_73"/>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559" name="Google Shape;1559;g2523351e7b7_47_73"/>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chemeClr val="dk1"/>
              </a:buClr>
              <a:buSzPts val="1100"/>
              <a:buFont typeface="Arial"/>
              <a:buNone/>
            </a:pPr>
            <a:r>
              <a:rPr b="1" i="0" lang="lv-LV" sz="2400" u="none" cap="none" strike="noStrike">
                <a:solidFill>
                  <a:schemeClr val="lt1"/>
                </a:solidFill>
                <a:latin typeface="Raleway"/>
                <a:ea typeface="Raleway"/>
                <a:cs typeface="Raleway"/>
                <a:sym typeface="Raleway"/>
              </a:rPr>
              <a:t>Prevence a strategie řízení</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11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560" name="Google Shape;1560;g2523351e7b7_47_73"/>
          <p:cNvSpPr txBox="1"/>
          <p:nvPr/>
        </p:nvSpPr>
        <p:spPr>
          <a:xfrm>
            <a:off x="742175" y="1992425"/>
            <a:ext cx="38757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Jakmile skupiny nacvičí své drama, shromážděte všechny dohromady.</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Každá skupina by měla postupně předvést své krátké divadelní představení a znázornit </a:t>
            </a:r>
            <a:r>
              <a:rPr b="1" i="0" lang="lv-LV" sz="1500" u="none" cap="none" strike="noStrike">
                <a:solidFill>
                  <a:schemeClr val="dk1"/>
                </a:solidFill>
                <a:latin typeface="Raleway"/>
                <a:ea typeface="Raleway"/>
                <a:cs typeface="Raleway"/>
                <a:sym typeface="Raleway"/>
              </a:rPr>
              <a:t>zvolenou strategii prevence nebo zvládání násilí na pracovišti</a:t>
            </a:r>
            <a:r>
              <a:rPr b="0" i="0" lang="lv-LV" sz="1500" u="none" cap="none" strike="noStrike">
                <a:solidFill>
                  <a:schemeClr val="dk1"/>
                </a:solidFill>
                <a:latin typeface="Raleway"/>
                <a:ea typeface="Raleway"/>
                <a:cs typeface="Raleway"/>
                <a:sym typeface="Raleway"/>
              </a:rPr>
              <a:t> podle scénáře na kartě.</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1561" name="Google Shape;1561;g2523351e7b7_47_73"/>
          <p:cNvSpPr txBox="1"/>
          <p:nvPr/>
        </p:nvSpPr>
        <p:spPr>
          <a:xfrm>
            <a:off x="865375" y="1493700"/>
            <a:ext cx="37065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 a ukončení hry</a:t>
            </a:r>
            <a:endParaRPr b="1" i="0" sz="2600" u="none" cap="none" strike="noStrike">
              <a:solidFill>
                <a:srgbClr val="6689BA"/>
              </a:solidFill>
              <a:latin typeface="Raleway"/>
              <a:ea typeface="Raleway"/>
              <a:cs typeface="Raleway"/>
              <a:sym typeface="Raleway"/>
            </a:endParaRPr>
          </a:p>
        </p:txBody>
      </p:sp>
      <p:sp>
        <p:nvSpPr>
          <p:cNvPr id="1562" name="Google Shape;1562;g2523351e7b7_47_73"/>
          <p:cNvSpPr/>
          <p:nvPr/>
        </p:nvSpPr>
        <p:spPr>
          <a:xfrm>
            <a:off x="6347390" y="2493067"/>
            <a:ext cx="2448900" cy="2116800"/>
          </a:xfrm>
          <a:prstGeom prst="wedgeEllipseCallout">
            <a:avLst>
              <a:gd fmla="val -34446" name="adj1"/>
              <a:gd fmla="val 55960" name="adj2"/>
            </a:avLst>
          </a:prstGeom>
          <a:solidFill>
            <a:srgbClr val="6689BA">
              <a:alpha val="2509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g2523351e7b7_47_73"/>
          <p:cNvSpPr/>
          <p:nvPr/>
        </p:nvSpPr>
        <p:spPr>
          <a:xfrm>
            <a:off x="5133522" y="1714500"/>
            <a:ext cx="1098900" cy="1022700"/>
          </a:xfrm>
          <a:prstGeom prst="wedgeEllipseCallout">
            <a:avLst>
              <a:gd fmla="val 37986" name="adj1"/>
              <a:gd fmla="val 54670" name="adj2"/>
            </a:avLst>
          </a:prstGeom>
          <a:solidFill>
            <a:srgbClr val="6689BA">
              <a:alpha val="46666"/>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g2523351e7b7_47_73"/>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g2523351e7b7_47_73"/>
          <p:cNvSpPr/>
          <p:nvPr/>
        </p:nvSpPr>
        <p:spPr>
          <a:xfrm rot="449448">
            <a:off x="6346331" y="2444091"/>
            <a:ext cx="2395544" cy="2115499"/>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66" name="Google Shape;1566;g2523351e7b7_47_73"/>
          <p:cNvPicPr preferRelativeResize="0"/>
          <p:nvPr/>
        </p:nvPicPr>
        <p:blipFill rotWithShape="1">
          <a:blip r:embed="rId4">
            <a:alphaModFix/>
          </a:blip>
          <a:srcRect b="0" l="0" r="1261" t="0"/>
          <a:stretch/>
        </p:blipFill>
        <p:spPr>
          <a:xfrm rot="-5400000">
            <a:off x="6662863" y="1905963"/>
            <a:ext cx="2752149" cy="1217325"/>
          </a:xfrm>
          <a:prstGeom prst="rect">
            <a:avLst/>
          </a:prstGeom>
          <a:noFill/>
          <a:ln>
            <a:noFill/>
          </a:ln>
        </p:spPr>
      </p:pic>
      <p:sp>
        <p:nvSpPr>
          <p:cNvPr id="1567" name="Google Shape;1567;g2523351e7b7_47_73"/>
          <p:cNvSpPr txBox="1"/>
          <p:nvPr/>
        </p:nvSpPr>
        <p:spPr>
          <a:xfrm>
            <a:off x="735626" y="141122"/>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1" name="Shape 1571"/>
        <p:cNvGrpSpPr/>
        <p:nvPr/>
      </p:nvGrpSpPr>
      <p:grpSpPr>
        <a:xfrm>
          <a:off x="0" y="0"/>
          <a:ext cx="0" cy="0"/>
          <a:chOff x="0" y="0"/>
          <a:chExt cx="0" cy="0"/>
        </a:xfrm>
      </p:grpSpPr>
      <p:pic>
        <p:nvPicPr>
          <p:cNvPr id="1572" name="Google Shape;1572;g2523351e7b7_47_86"/>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573" name="Google Shape;1573;g2523351e7b7_47_86"/>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chemeClr val="dk1"/>
              </a:buClr>
              <a:buSzPts val="1100"/>
              <a:buFont typeface="Arial"/>
              <a:buNone/>
            </a:pPr>
            <a:r>
              <a:rPr b="1" i="0" lang="lv-LV" sz="2400" u="none" cap="none" strike="noStrike">
                <a:solidFill>
                  <a:schemeClr val="lt1"/>
                </a:solidFill>
                <a:latin typeface="Raleway"/>
                <a:ea typeface="Raleway"/>
                <a:cs typeface="Raleway"/>
                <a:sym typeface="Raleway"/>
              </a:rPr>
              <a:t>Prevence a strategie řízení</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11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574" name="Google Shape;1574;g2523351e7b7_47_86"/>
          <p:cNvSpPr txBox="1"/>
          <p:nvPr/>
        </p:nvSpPr>
        <p:spPr>
          <a:xfrm>
            <a:off x="742175" y="1992425"/>
            <a:ext cx="38133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Po každém divadelním představení otevřete diskusi o prevenci  </a:t>
            </a:r>
            <a:r>
              <a:rPr b="1" i="0" lang="lv-LV" sz="1500" u="none" cap="none" strike="noStrike">
                <a:solidFill>
                  <a:schemeClr val="dk1"/>
                </a:solidFill>
                <a:latin typeface="Raleway"/>
                <a:ea typeface="Raleway"/>
                <a:cs typeface="Raleway"/>
                <a:sym typeface="Raleway"/>
              </a:rPr>
              <a:t>nebo strategií řízení, které byly v divadelním představení ukázány</a:t>
            </a:r>
            <a:r>
              <a:rPr b="0" i="0" lang="lv-LV" sz="1500" u="none" cap="none" strike="noStrike">
                <a:solidFill>
                  <a:schemeClr val="dk1"/>
                </a:solidFill>
                <a:latin typeface="Raleway"/>
                <a:ea typeface="Raleway"/>
                <a:cs typeface="Raleway"/>
                <a:sym typeface="Raleway"/>
              </a:rPr>
              <a:t>. </a:t>
            </a:r>
            <a:endParaRPr/>
          </a:p>
          <a:p>
            <a:pPr indent="0" lvl="0" marL="133350" marR="0" rtl="0" algn="l">
              <a:lnSpc>
                <a:spcPct val="115000"/>
              </a:lnSpc>
              <a:spcBef>
                <a:spcPts val="0"/>
              </a:spcBef>
              <a:spcAft>
                <a:spcPts val="0"/>
              </a:spcAft>
              <a:buClr>
                <a:schemeClr val="dk1"/>
              </a:buClr>
              <a:buSzPts val="11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Vyzvěte hráče, aby </a:t>
            </a:r>
            <a:r>
              <a:rPr b="1" i="0" lang="lv-LV" sz="1500" u="none" cap="none" strike="noStrike">
                <a:solidFill>
                  <a:schemeClr val="dk1"/>
                </a:solidFill>
                <a:latin typeface="Raleway"/>
                <a:ea typeface="Raleway"/>
                <a:cs typeface="Raleway"/>
                <a:sym typeface="Raleway"/>
              </a:rPr>
              <a:t>kladli otázky,</a:t>
            </a:r>
            <a:r>
              <a:rPr b="0" i="0" lang="lv-LV" sz="1500" u="none" cap="none" strike="noStrike">
                <a:solidFill>
                  <a:schemeClr val="dk1"/>
                </a:solidFill>
                <a:latin typeface="Raleway"/>
                <a:ea typeface="Raleway"/>
                <a:cs typeface="Raleway"/>
                <a:sym typeface="Raleway"/>
              </a:rPr>
              <a:t> nabízeli zpětnou vazbu a podělili se o vlastní zkušenosti s podobnými scénáři.</a:t>
            </a:r>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grpSp>
        <p:nvGrpSpPr>
          <p:cNvPr id="1575" name="Google Shape;1575;g2523351e7b7_47_86"/>
          <p:cNvGrpSpPr/>
          <p:nvPr/>
        </p:nvGrpSpPr>
        <p:grpSpPr>
          <a:xfrm>
            <a:off x="589845" y="3377631"/>
            <a:ext cx="290237" cy="321991"/>
            <a:chOff x="534570" y="3018006"/>
            <a:chExt cx="290237" cy="321991"/>
          </a:xfrm>
        </p:grpSpPr>
        <p:sp>
          <p:nvSpPr>
            <p:cNvPr id="1576" name="Google Shape;1576;g2523351e7b7_47_8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g2523351e7b7_47_8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78" name="Google Shape;1578;g2523351e7b7_47_86"/>
          <p:cNvSpPr/>
          <p:nvPr/>
        </p:nvSpPr>
        <p:spPr>
          <a:xfrm>
            <a:off x="6423982" y="2560719"/>
            <a:ext cx="2374200" cy="2052300"/>
          </a:xfrm>
          <a:prstGeom prst="wedgeEllipseCallout">
            <a:avLst>
              <a:gd fmla="val -34446" name="adj1"/>
              <a:gd fmla="val 55960" name="adj2"/>
            </a:avLst>
          </a:prstGeom>
          <a:solidFill>
            <a:srgbClr val="1EAEAE">
              <a:alpha val="16862"/>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g2523351e7b7_47_86"/>
          <p:cNvSpPr/>
          <p:nvPr/>
        </p:nvSpPr>
        <p:spPr>
          <a:xfrm>
            <a:off x="5133522" y="1714500"/>
            <a:ext cx="1098900" cy="1022700"/>
          </a:xfrm>
          <a:prstGeom prst="wedgeEllipseCallout">
            <a:avLst>
              <a:gd fmla="val 37986" name="adj1"/>
              <a:gd fmla="val 54670" name="adj2"/>
            </a:avLst>
          </a:prstGeom>
          <a:solidFill>
            <a:srgbClr val="1EAEAE">
              <a:alpha val="48627"/>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g2523351e7b7_47_86"/>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g2523351e7b7_47_86"/>
          <p:cNvSpPr/>
          <p:nvPr/>
        </p:nvSpPr>
        <p:spPr>
          <a:xfrm rot="449369">
            <a:off x="6422922" y="2513202"/>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82" name="Google Shape;1582;g2523351e7b7_47_86"/>
          <p:cNvPicPr preferRelativeResize="0"/>
          <p:nvPr/>
        </p:nvPicPr>
        <p:blipFill rotWithShape="1">
          <a:blip r:embed="rId4">
            <a:alphaModFix/>
          </a:blip>
          <a:srcRect b="0" l="0" r="1261" t="0"/>
          <a:stretch/>
        </p:blipFill>
        <p:spPr>
          <a:xfrm rot="-5400000">
            <a:off x="6662863" y="1905963"/>
            <a:ext cx="2752149" cy="1217325"/>
          </a:xfrm>
          <a:prstGeom prst="rect">
            <a:avLst/>
          </a:prstGeom>
          <a:noFill/>
          <a:ln>
            <a:noFill/>
          </a:ln>
        </p:spPr>
      </p:pic>
      <p:sp>
        <p:nvSpPr>
          <p:cNvPr id="1583" name="Google Shape;1583;g2523351e7b7_47_86"/>
          <p:cNvSpPr txBox="1"/>
          <p:nvPr/>
        </p:nvSpPr>
        <p:spPr>
          <a:xfrm>
            <a:off x="865375" y="1493700"/>
            <a:ext cx="37065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Hraní a ukončení hry</a:t>
            </a:r>
            <a:endParaRPr b="1" i="0" sz="2600" u="none" cap="none" strike="noStrike">
              <a:solidFill>
                <a:srgbClr val="6689BA"/>
              </a:solidFill>
              <a:latin typeface="Raleway"/>
              <a:ea typeface="Raleway"/>
              <a:cs typeface="Raleway"/>
              <a:sym typeface="Raleway"/>
            </a:endParaRPr>
          </a:p>
        </p:txBody>
      </p:sp>
      <p:sp>
        <p:nvSpPr>
          <p:cNvPr id="1584" name="Google Shape;1584;g2523351e7b7_47_86"/>
          <p:cNvSpPr txBox="1"/>
          <p:nvPr/>
        </p:nvSpPr>
        <p:spPr>
          <a:xfrm>
            <a:off x="735626" y="141122"/>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8" name="Shape 1588"/>
        <p:cNvGrpSpPr/>
        <p:nvPr/>
      </p:nvGrpSpPr>
      <p:grpSpPr>
        <a:xfrm>
          <a:off x="0" y="0"/>
          <a:ext cx="0" cy="0"/>
          <a:chOff x="0" y="0"/>
          <a:chExt cx="0" cy="0"/>
        </a:xfrm>
      </p:grpSpPr>
      <p:pic>
        <p:nvPicPr>
          <p:cNvPr id="1589" name="Google Shape;1589;g2523351e7b7_47_102"/>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590" name="Google Shape;1590;g2523351e7b7_47_102"/>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chemeClr val="dk1"/>
              </a:buClr>
              <a:buSzPts val="1100"/>
              <a:buFont typeface="Arial"/>
              <a:buNone/>
            </a:pPr>
            <a:r>
              <a:rPr b="1" i="0" lang="lv-LV" sz="2400" u="none" cap="none" strike="noStrike">
                <a:solidFill>
                  <a:schemeClr val="lt1"/>
                </a:solidFill>
                <a:latin typeface="Raleway"/>
                <a:ea typeface="Raleway"/>
                <a:cs typeface="Raleway"/>
                <a:sym typeface="Raleway"/>
              </a:rPr>
              <a:t>Prevence a strategie řízení</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11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sp>
        <p:nvSpPr>
          <p:cNvPr id="1591" name="Google Shape;1591;g2523351e7b7_47_102"/>
          <p:cNvSpPr txBox="1"/>
          <p:nvPr/>
        </p:nvSpPr>
        <p:spPr>
          <a:xfrm>
            <a:off x="742175" y="1577950"/>
            <a:ext cx="4234800" cy="3336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Začleněním dramatického cvičení, můžete vytvořit zábavnou a přitažlivou formu výuky, která hráče podnítí k tvořivému a kritickému myšlení o prevenci a </a:t>
            </a:r>
            <a:r>
              <a:rPr b="1" i="0" lang="lv-LV" sz="1500" u="none" cap="none" strike="noStrike">
                <a:solidFill>
                  <a:schemeClr val="dk1"/>
                </a:solidFill>
                <a:latin typeface="Raleway"/>
                <a:ea typeface="Raleway"/>
                <a:cs typeface="Raleway"/>
                <a:sym typeface="Raleway"/>
              </a:rPr>
              <a:t>zvládání násilí na pracovišti.</a:t>
            </a:r>
            <a:r>
              <a:rPr b="0" i="0" lang="lv-LV" sz="1500" u="none" cap="none" strike="noStrike">
                <a:solidFill>
                  <a:schemeClr val="dk1"/>
                </a:solidFill>
                <a:latin typeface="Raleway"/>
                <a:ea typeface="Raleway"/>
                <a:cs typeface="Raleway"/>
                <a:sym typeface="Raleway"/>
              </a:rPr>
              <a:t>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Díky práci v malých skupinách si navíc hráči mohou procvičit týmovou spolupráci a zároveň </a:t>
            </a:r>
            <a:r>
              <a:rPr b="1" i="0" lang="lv-LV" sz="1500" u="none" cap="none" strike="noStrike">
                <a:solidFill>
                  <a:schemeClr val="dk1"/>
                </a:solidFill>
                <a:latin typeface="Raleway"/>
                <a:ea typeface="Raleway"/>
                <a:cs typeface="Raleway"/>
                <a:sym typeface="Raleway"/>
              </a:rPr>
              <a:t>získají sebedůvěru</a:t>
            </a:r>
            <a:r>
              <a:rPr b="0" i="0" lang="lv-LV" sz="1500" u="none" cap="none" strike="noStrike">
                <a:solidFill>
                  <a:schemeClr val="dk1"/>
                </a:solidFill>
                <a:latin typeface="Raleway"/>
                <a:ea typeface="Raleway"/>
                <a:cs typeface="Raleway"/>
                <a:sym typeface="Raleway"/>
              </a:rPr>
              <a:t> ve své schopnosti řešit náročné situace na pracovišti.</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grpSp>
        <p:nvGrpSpPr>
          <p:cNvPr id="1592" name="Google Shape;1592;g2523351e7b7_47_102"/>
          <p:cNvGrpSpPr/>
          <p:nvPr/>
        </p:nvGrpSpPr>
        <p:grpSpPr>
          <a:xfrm>
            <a:off x="589845" y="3301431"/>
            <a:ext cx="290237" cy="321991"/>
            <a:chOff x="534570" y="3018006"/>
            <a:chExt cx="290237" cy="321991"/>
          </a:xfrm>
        </p:grpSpPr>
        <p:sp>
          <p:nvSpPr>
            <p:cNvPr id="1593" name="Google Shape;1593;g2523351e7b7_47_10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g2523351e7b7_47_10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95" name="Google Shape;1595;g2523351e7b7_47_102"/>
          <p:cNvSpPr/>
          <p:nvPr/>
        </p:nvSpPr>
        <p:spPr>
          <a:xfrm>
            <a:off x="6186207" y="2360494"/>
            <a:ext cx="2374200" cy="2052300"/>
          </a:xfrm>
          <a:prstGeom prst="wedgeEllipseCallout">
            <a:avLst>
              <a:gd fmla="val -34446" name="adj1"/>
              <a:gd fmla="val 55960" name="adj2"/>
            </a:avLst>
          </a:prstGeom>
          <a:solidFill>
            <a:srgbClr val="1EAEAE">
              <a:alpha val="16862"/>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g2523351e7b7_47_102"/>
          <p:cNvSpPr/>
          <p:nvPr/>
        </p:nvSpPr>
        <p:spPr>
          <a:xfrm>
            <a:off x="5521472" y="1902225"/>
            <a:ext cx="1098900" cy="1022700"/>
          </a:xfrm>
          <a:prstGeom prst="wedgeEllipseCallout">
            <a:avLst>
              <a:gd fmla="val 37986" name="adj1"/>
              <a:gd fmla="val 54670" name="adj2"/>
            </a:avLst>
          </a:prstGeom>
          <a:solidFill>
            <a:srgbClr val="1EAEAE">
              <a:alpha val="48627"/>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g2523351e7b7_47_102"/>
          <p:cNvSpPr/>
          <p:nvPr/>
        </p:nvSpPr>
        <p:spPr>
          <a:xfrm>
            <a:off x="5483200" y="1949936"/>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g2523351e7b7_47_102"/>
          <p:cNvSpPr/>
          <p:nvPr/>
        </p:nvSpPr>
        <p:spPr>
          <a:xfrm rot="449369">
            <a:off x="6185147" y="2312977"/>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99" name="Google Shape;1599;g2523351e7b7_47_102"/>
          <p:cNvPicPr preferRelativeResize="0"/>
          <p:nvPr/>
        </p:nvPicPr>
        <p:blipFill rotWithShape="1">
          <a:blip r:embed="rId4">
            <a:alphaModFix/>
          </a:blip>
          <a:srcRect b="0" l="13874" r="1262" t="0"/>
          <a:stretch/>
        </p:blipFill>
        <p:spPr>
          <a:xfrm rot="-5400000">
            <a:off x="6878638" y="3339562"/>
            <a:ext cx="2365500" cy="1217325"/>
          </a:xfrm>
          <a:prstGeom prst="rect">
            <a:avLst/>
          </a:prstGeom>
          <a:noFill/>
          <a:ln>
            <a:noFill/>
          </a:ln>
        </p:spPr>
      </p:pic>
      <p:sp>
        <p:nvSpPr>
          <p:cNvPr id="1600" name="Google Shape;1600;g2523351e7b7_47_102"/>
          <p:cNvSpPr txBox="1"/>
          <p:nvPr/>
        </p:nvSpPr>
        <p:spPr>
          <a:xfrm>
            <a:off x="735626" y="141122"/>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4" name="Shape 1604"/>
        <p:cNvGrpSpPr/>
        <p:nvPr/>
      </p:nvGrpSpPr>
      <p:grpSpPr>
        <a:xfrm>
          <a:off x="0" y="0"/>
          <a:ext cx="0" cy="0"/>
          <a:chOff x="0" y="0"/>
          <a:chExt cx="0" cy="0"/>
        </a:xfrm>
      </p:grpSpPr>
      <p:sp>
        <p:nvSpPr>
          <p:cNvPr id="1605" name="Google Shape;1605;g2523351e7b7_47_117"/>
          <p:cNvSpPr txBox="1"/>
          <p:nvPr/>
        </p:nvSpPr>
        <p:spPr>
          <a:xfrm>
            <a:off x="688300" y="1452425"/>
            <a:ext cx="3861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Otázky po hře</a:t>
            </a:r>
            <a:endParaRPr b="1" i="0" sz="2300" u="none" cap="none" strike="noStrike">
              <a:solidFill>
                <a:srgbClr val="6689BA"/>
              </a:solidFill>
              <a:latin typeface="Arial"/>
              <a:ea typeface="Arial"/>
              <a:cs typeface="Arial"/>
              <a:sym typeface="Arial"/>
            </a:endParaRPr>
          </a:p>
        </p:txBody>
      </p:sp>
      <p:grpSp>
        <p:nvGrpSpPr>
          <p:cNvPr id="1606" name="Google Shape;1606;g2523351e7b7_47_117"/>
          <p:cNvGrpSpPr/>
          <p:nvPr/>
        </p:nvGrpSpPr>
        <p:grpSpPr>
          <a:xfrm>
            <a:off x="231575" y="1977300"/>
            <a:ext cx="8516075" cy="2896925"/>
            <a:chOff x="231575" y="1828250"/>
            <a:chExt cx="8516075" cy="2896925"/>
          </a:xfrm>
        </p:grpSpPr>
        <p:sp>
          <p:nvSpPr>
            <p:cNvPr id="1607" name="Google Shape;1607;g2523351e7b7_47_117"/>
            <p:cNvSpPr txBox="1"/>
            <p:nvPr/>
          </p:nvSpPr>
          <p:spPr>
            <a:xfrm>
              <a:off x="231575" y="1828250"/>
              <a:ext cx="4123500" cy="2400627"/>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Které strategie prevence a řízení se vám během hry zdály nejúčinnější a proč?</a:t>
              </a:r>
              <a:endParaRPr b="0" i="0" sz="1500" u="none" cap="none" strike="noStrike">
                <a:solidFill>
                  <a:schemeClr val="dk1"/>
                </a:solidFill>
                <a:latin typeface="Raleway"/>
                <a:ea typeface="Raleway"/>
                <a:cs typeface="Raleway"/>
                <a:sym typeface="Raleway"/>
              </a:endParaRPr>
            </a:p>
            <a:p>
              <a:pPr indent="0" lvl="0" marL="13335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Jak podle vás může zavedení těchto strategií přispět k bezpečnějšímu a inkluzivnějšímu pracovnímu prostředí?</a:t>
              </a:r>
              <a:endParaRPr b="0" i="0" sz="1500" u="none" cap="none" strike="noStrike">
                <a:solidFill>
                  <a:schemeClr val="dk1"/>
                </a:solidFill>
                <a:latin typeface="Raleway"/>
                <a:ea typeface="Raleway"/>
                <a:cs typeface="Raleway"/>
                <a:sym typeface="Raleway"/>
              </a:endParaRPr>
            </a:p>
            <a:p>
              <a:pPr indent="0" lvl="0" marL="13335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Vyskytly se nějaké strategie prevence nebo řízení, jejichž uplatnění během hry pro vás bylo obzvláště náročné? Jak je lze zlepšit?</a:t>
              </a:r>
              <a:endParaRPr b="0" i="0" sz="1500" u="none" cap="none" strike="noStrike">
                <a:solidFill>
                  <a:schemeClr val="dk1"/>
                </a:solidFill>
                <a:latin typeface="Raleway"/>
                <a:ea typeface="Raleway"/>
                <a:cs typeface="Raleway"/>
                <a:sym typeface="Raleway"/>
              </a:endParaRPr>
            </a:p>
          </p:txBody>
        </p:sp>
        <p:sp>
          <p:nvSpPr>
            <p:cNvPr id="1608" name="Google Shape;1608;g2523351e7b7_47_117"/>
            <p:cNvSpPr txBox="1"/>
            <p:nvPr/>
          </p:nvSpPr>
          <p:spPr>
            <a:xfrm>
              <a:off x="4755550" y="1839800"/>
              <a:ext cx="3992100" cy="2885375"/>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None/>
              </a:pPr>
              <a:r>
                <a:rPr b="0" i="0" lang="lv-LV" sz="1500" u="none" cap="none" strike="noStrike">
                  <a:solidFill>
                    <a:schemeClr val="dk1"/>
                  </a:solidFill>
                  <a:latin typeface="Raleway"/>
                  <a:ea typeface="Raleway"/>
                  <a:cs typeface="Raleway"/>
                  <a:sym typeface="Raleway"/>
                </a:rPr>
                <a:t>Které strategie jsou podle vás pro vaše pracoviště nejdůležitější nebo nejpoužitelnější? A které jsou nejnáročnější?</a:t>
              </a:r>
              <a:endParaRPr b="0" i="0" sz="1500" u="none" cap="none" strike="noStrike">
                <a:solidFill>
                  <a:schemeClr val="dk1"/>
                </a:solidFill>
                <a:latin typeface="Raleway"/>
                <a:ea typeface="Raleway"/>
                <a:cs typeface="Raleway"/>
                <a:sym typeface="Raleway"/>
              </a:endParaRPr>
            </a:p>
            <a:p>
              <a:pPr indent="0" lvl="0" marL="457200" marR="0" rtl="0" algn="l">
                <a:lnSpc>
                  <a:spcPct val="90000"/>
                </a:lnSpc>
                <a:spcBef>
                  <a:spcPts val="0"/>
                </a:spcBef>
                <a:spcAft>
                  <a:spcPts val="0"/>
                </a:spcAft>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90000"/>
                </a:lnSpc>
                <a:spcBef>
                  <a:spcPts val="0"/>
                </a:spcBef>
                <a:spcAft>
                  <a:spcPts val="0"/>
                </a:spcAft>
                <a:buNone/>
              </a:pPr>
              <a:r>
                <a:rPr b="0" i="0" lang="lv-LV" sz="1500" u="none" cap="none" strike="noStrike">
                  <a:solidFill>
                    <a:schemeClr val="dk1"/>
                  </a:solidFill>
                  <a:latin typeface="Raleway"/>
                  <a:ea typeface="Raleway"/>
                  <a:cs typeface="Raleway"/>
                  <a:sym typeface="Raleway"/>
                </a:rPr>
                <a:t>Jak plánujete začlenit strategie prevence a řízení do každodenního pracovního života?</a:t>
              </a:r>
              <a:endParaRPr b="0" i="0" sz="1500" u="none" cap="none" strike="noStrike">
                <a:solidFill>
                  <a:schemeClr val="dk1"/>
                </a:solidFill>
                <a:latin typeface="Raleway"/>
                <a:ea typeface="Raleway"/>
                <a:cs typeface="Raleway"/>
                <a:sym typeface="Raleway"/>
              </a:endParaRPr>
            </a:p>
            <a:p>
              <a:pPr indent="0" lvl="0" marL="457200" marR="0" rtl="0" algn="l">
                <a:lnSpc>
                  <a:spcPct val="90000"/>
                </a:lnSpc>
                <a:spcBef>
                  <a:spcPts val="0"/>
                </a:spcBef>
                <a:spcAft>
                  <a:spcPts val="0"/>
                </a:spcAft>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90000"/>
                </a:lnSpc>
                <a:spcBef>
                  <a:spcPts val="0"/>
                </a:spcBef>
                <a:spcAft>
                  <a:spcPts val="0"/>
                </a:spcAft>
                <a:buNone/>
              </a:pPr>
              <a:r>
                <a:rPr b="0" i="0" lang="lv-LV" sz="1500" u="none" cap="none" strike="noStrike">
                  <a:solidFill>
                    <a:schemeClr val="dk1"/>
                  </a:solidFill>
                  <a:latin typeface="Raleway"/>
                  <a:ea typeface="Raleway"/>
                  <a:cs typeface="Raleway"/>
                  <a:sym typeface="Raleway"/>
                </a:rPr>
                <a:t>Jakou roli podle vás hrají v prevenci a zvládání násilí na pracovišti zaměstnanci na různých úrovních organizace?</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0"/>
                </a:spcBef>
                <a:spcAft>
                  <a:spcPts val="0"/>
                </a:spcAft>
                <a:buNone/>
              </a:pPr>
              <a:r>
                <a:t/>
              </a:r>
              <a:endParaRPr b="0" i="0" sz="1500" u="none" cap="none" strike="noStrike">
                <a:solidFill>
                  <a:schemeClr val="dk1"/>
                </a:solidFill>
                <a:latin typeface="Raleway"/>
                <a:ea typeface="Raleway"/>
                <a:cs typeface="Raleway"/>
                <a:sym typeface="Raleway"/>
              </a:endParaRPr>
            </a:p>
          </p:txBody>
        </p:sp>
      </p:grpSp>
      <p:pic>
        <p:nvPicPr>
          <p:cNvPr id="1609" name="Google Shape;1609;g2523351e7b7_47_117"/>
          <p:cNvPicPr preferRelativeResize="0"/>
          <p:nvPr/>
        </p:nvPicPr>
        <p:blipFill rotWithShape="1">
          <a:blip r:embed="rId3">
            <a:alphaModFix/>
          </a:blip>
          <a:srcRect b="0" l="0" r="0" t="0"/>
          <a:stretch/>
        </p:blipFill>
        <p:spPr>
          <a:xfrm>
            <a:off x="0" y="-3850"/>
            <a:ext cx="9144001" cy="1392975"/>
          </a:xfrm>
          <a:prstGeom prst="rect">
            <a:avLst/>
          </a:prstGeom>
          <a:noFill/>
          <a:ln>
            <a:noFill/>
          </a:ln>
        </p:spPr>
      </p:pic>
      <p:sp>
        <p:nvSpPr>
          <p:cNvPr id="1610" name="Google Shape;1610;g2523351e7b7_47_117"/>
          <p:cNvSpPr txBox="1"/>
          <p:nvPr/>
        </p:nvSpPr>
        <p:spPr>
          <a:xfrm>
            <a:off x="7129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chemeClr val="dk1"/>
              </a:buClr>
              <a:buSzPts val="1100"/>
              <a:buFont typeface="Arial"/>
              <a:buNone/>
            </a:pPr>
            <a:r>
              <a:rPr b="1" i="0" lang="lv-LV" sz="2400" u="none" cap="none" strike="noStrike">
                <a:solidFill>
                  <a:schemeClr val="lt1"/>
                </a:solidFill>
                <a:latin typeface="Raleway"/>
                <a:ea typeface="Raleway"/>
                <a:cs typeface="Raleway"/>
                <a:sym typeface="Raleway"/>
              </a:rPr>
              <a:t>Prevence a strategie řízení</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11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pic>
        <p:nvPicPr>
          <p:cNvPr id="1611" name="Google Shape;1611;g2523351e7b7_47_117"/>
          <p:cNvPicPr preferRelativeResize="0"/>
          <p:nvPr/>
        </p:nvPicPr>
        <p:blipFill rotWithShape="1">
          <a:blip r:embed="rId4">
            <a:alphaModFix/>
          </a:blip>
          <a:srcRect b="0" l="13873" r="8090" t="0"/>
          <a:stretch/>
        </p:blipFill>
        <p:spPr>
          <a:xfrm>
            <a:off x="6968774" y="482550"/>
            <a:ext cx="2175225" cy="1217350"/>
          </a:xfrm>
          <a:prstGeom prst="rect">
            <a:avLst/>
          </a:prstGeom>
          <a:noFill/>
          <a:ln>
            <a:noFill/>
          </a:ln>
        </p:spPr>
      </p:pic>
      <p:sp>
        <p:nvSpPr>
          <p:cNvPr id="1612" name="Google Shape;1612;g2523351e7b7_47_117"/>
          <p:cNvSpPr txBox="1"/>
          <p:nvPr/>
        </p:nvSpPr>
        <p:spPr>
          <a:xfrm>
            <a:off x="735626" y="141122"/>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grpSp>
        <p:nvGrpSpPr>
          <p:cNvPr id="1613" name="Google Shape;1613;g2523351e7b7_47_117"/>
          <p:cNvGrpSpPr/>
          <p:nvPr/>
        </p:nvGrpSpPr>
        <p:grpSpPr>
          <a:xfrm>
            <a:off x="106113" y="2178875"/>
            <a:ext cx="290237" cy="321991"/>
            <a:chOff x="534570" y="3018006"/>
            <a:chExt cx="290237" cy="321991"/>
          </a:xfrm>
        </p:grpSpPr>
        <p:sp>
          <p:nvSpPr>
            <p:cNvPr id="1614" name="Google Shape;1614;g2523351e7b7_47_11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g2523351e7b7_47_11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6" name="Google Shape;1616;g2523351e7b7_47_117"/>
          <p:cNvGrpSpPr/>
          <p:nvPr/>
        </p:nvGrpSpPr>
        <p:grpSpPr>
          <a:xfrm>
            <a:off x="106113" y="2830281"/>
            <a:ext cx="290237" cy="321991"/>
            <a:chOff x="534570" y="3018006"/>
            <a:chExt cx="290237" cy="321991"/>
          </a:xfrm>
        </p:grpSpPr>
        <p:sp>
          <p:nvSpPr>
            <p:cNvPr id="1617" name="Google Shape;1617;g2523351e7b7_47_11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g2523351e7b7_47_11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9" name="Google Shape;1619;g2523351e7b7_47_117"/>
          <p:cNvGrpSpPr/>
          <p:nvPr/>
        </p:nvGrpSpPr>
        <p:grpSpPr>
          <a:xfrm>
            <a:off x="95603" y="3529282"/>
            <a:ext cx="290237" cy="321991"/>
            <a:chOff x="534570" y="3018006"/>
            <a:chExt cx="290237" cy="321991"/>
          </a:xfrm>
        </p:grpSpPr>
        <p:sp>
          <p:nvSpPr>
            <p:cNvPr id="1620" name="Google Shape;1620;g2523351e7b7_47_11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g2523351e7b7_47_11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22" name="Google Shape;1622;g2523351e7b7_47_117"/>
          <p:cNvGrpSpPr/>
          <p:nvPr/>
        </p:nvGrpSpPr>
        <p:grpSpPr>
          <a:xfrm>
            <a:off x="4572000" y="2135675"/>
            <a:ext cx="290237" cy="321991"/>
            <a:chOff x="534570" y="3018006"/>
            <a:chExt cx="290237" cy="321991"/>
          </a:xfrm>
        </p:grpSpPr>
        <p:sp>
          <p:nvSpPr>
            <p:cNvPr id="1623" name="Google Shape;1623;g2523351e7b7_47_11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g2523351e7b7_47_11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25" name="Google Shape;1625;g2523351e7b7_47_117"/>
          <p:cNvGrpSpPr/>
          <p:nvPr/>
        </p:nvGrpSpPr>
        <p:grpSpPr>
          <a:xfrm>
            <a:off x="4602875" y="3194474"/>
            <a:ext cx="290237" cy="321991"/>
            <a:chOff x="534570" y="3018006"/>
            <a:chExt cx="290237" cy="321991"/>
          </a:xfrm>
        </p:grpSpPr>
        <p:sp>
          <p:nvSpPr>
            <p:cNvPr id="1626" name="Google Shape;1626;g2523351e7b7_47_11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g2523351e7b7_47_11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28" name="Google Shape;1628;g2523351e7b7_47_117"/>
          <p:cNvGrpSpPr/>
          <p:nvPr/>
        </p:nvGrpSpPr>
        <p:grpSpPr>
          <a:xfrm>
            <a:off x="4643808" y="4032013"/>
            <a:ext cx="290237" cy="321991"/>
            <a:chOff x="534570" y="3018006"/>
            <a:chExt cx="290237" cy="321991"/>
          </a:xfrm>
        </p:grpSpPr>
        <p:sp>
          <p:nvSpPr>
            <p:cNvPr id="1629" name="Google Shape;1629;g2523351e7b7_47_11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g2523351e7b7_47_11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4" name="Shape 1634"/>
        <p:cNvGrpSpPr/>
        <p:nvPr/>
      </p:nvGrpSpPr>
      <p:grpSpPr>
        <a:xfrm>
          <a:off x="0" y="0"/>
          <a:ext cx="0" cy="0"/>
          <a:chOff x="0" y="0"/>
          <a:chExt cx="0" cy="0"/>
        </a:xfrm>
      </p:grpSpPr>
      <p:grpSp>
        <p:nvGrpSpPr>
          <p:cNvPr id="1635" name="Google Shape;1635;g2523351e7b7_47_128"/>
          <p:cNvGrpSpPr/>
          <p:nvPr/>
        </p:nvGrpSpPr>
        <p:grpSpPr>
          <a:xfrm>
            <a:off x="383975" y="2228700"/>
            <a:ext cx="8351250" cy="2516043"/>
            <a:chOff x="231575" y="1828250"/>
            <a:chExt cx="8351250" cy="2516043"/>
          </a:xfrm>
        </p:grpSpPr>
        <p:sp>
          <p:nvSpPr>
            <p:cNvPr id="1636" name="Google Shape;1636;g2523351e7b7_47_128"/>
            <p:cNvSpPr txBox="1"/>
            <p:nvPr/>
          </p:nvSpPr>
          <p:spPr>
            <a:xfrm>
              <a:off x="231575" y="1828250"/>
              <a:ext cx="4317600" cy="2516043"/>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Můžete popsat nějaké osobní zkušenosti nebo postřehy související s prevencí nebo strategiemi řízení, o nichž se ve hře diskutuje?</a:t>
              </a:r>
              <a:endParaRPr b="0" i="0" sz="1500" u="none" cap="none" strike="noStrike">
                <a:solidFill>
                  <a:schemeClr val="dk1"/>
                </a:solidFill>
                <a:latin typeface="Raleway"/>
                <a:ea typeface="Raleway"/>
                <a:cs typeface="Raleway"/>
                <a:sym typeface="Raleway"/>
              </a:endParaRPr>
            </a:p>
            <a:p>
              <a:pPr indent="0" lvl="0" marL="133350" marR="0" rtl="0" algn="l">
                <a:lnSpc>
                  <a:spcPct val="90000"/>
                </a:lnSpc>
                <a:spcBef>
                  <a:spcPts val="900"/>
                </a:spcBef>
                <a:spcAft>
                  <a:spcPts val="0"/>
                </a:spcAft>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Jak podle vás hra ovlivnila vaše porozumění významu prevence a strategií řízení v boji proti násilí na pracovišti?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None/>
              </a:pPr>
              <a:r>
                <a:t/>
              </a:r>
              <a:endParaRPr b="0" i="0" sz="1500" u="none" cap="none" strike="noStrike">
                <a:solidFill>
                  <a:schemeClr val="dk1"/>
                </a:solidFill>
                <a:latin typeface="Raleway"/>
                <a:ea typeface="Raleway"/>
                <a:cs typeface="Raleway"/>
                <a:sym typeface="Raleway"/>
              </a:endParaRPr>
            </a:p>
          </p:txBody>
        </p:sp>
        <p:sp>
          <p:nvSpPr>
            <p:cNvPr id="1637" name="Google Shape;1637;g2523351e7b7_47_128"/>
            <p:cNvSpPr txBox="1"/>
            <p:nvPr/>
          </p:nvSpPr>
          <p:spPr>
            <a:xfrm>
              <a:off x="4886525" y="1839800"/>
              <a:ext cx="3696300" cy="1338798"/>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Získali jste při hraní tohoto modulu nějaké nové poznatky nebo uvědomění co se týče strategií prevence a řízení a jejich dopadu na násilí na pracovišti?</a:t>
              </a:r>
              <a:endParaRPr b="0" i="0" sz="1500" u="none" cap="none" strike="noStrike">
                <a:solidFill>
                  <a:schemeClr val="dk1"/>
                </a:solidFill>
                <a:latin typeface="Raleway"/>
                <a:ea typeface="Raleway"/>
                <a:cs typeface="Raleway"/>
                <a:sym typeface="Raleway"/>
              </a:endParaRPr>
            </a:p>
          </p:txBody>
        </p:sp>
      </p:grpSp>
      <p:pic>
        <p:nvPicPr>
          <p:cNvPr id="1638" name="Google Shape;1638;g2523351e7b7_47_128"/>
          <p:cNvPicPr preferRelativeResize="0"/>
          <p:nvPr/>
        </p:nvPicPr>
        <p:blipFill rotWithShape="1">
          <a:blip r:embed="rId3">
            <a:alphaModFix/>
          </a:blip>
          <a:srcRect b="0" l="0" r="0" t="0"/>
          <a:stretch/>
        </p:blipFill>
        <p:spPr>
          <a:xfrm>
            <a:off x="0" y="-3850"/>
            <a:ext cx="9144001" cy="1392975"/>
          </a:xfrm>
          <a:prstGeom prst="rect">
            <a:avLst/>
          </a:prstGeom>
          <a:noFill/>
          <a:ln>
            <a:noFill/>
          </a:ln>
        </p:spPr>
      </p:pic>
      <p:sp>
        <p:nvSpPr>
          <p:cNvPr id="1639" name="Google Shape;1639;g2523351e7b7_47_128"/>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chemeClr val="dk1"/>
              </a:buClr>
              <a:buSzPts val="1100"/>
              <a:buFont typeface="Arial"/>
              <a:buNone/>
            </a:pPr>
            <a:r>
              <a:rPr b="1" i="0" lang="lv-LV" sz="2400" u="none" cap="none" strike="noStrike">
                <a:solidFill>
                  <a:schemeClr val="lt1"/>
                </a:solidFill>
                <a:latin typeface="Raleway"/>
                <a:ea typeface="Raleway"/>
                <a:cs typeface="Raleway"/>
                <a:sym typeface="Raleway"/>
              </a:rPr>
              <a:t>Prevence a strategie řízení</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11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chemeClr val="dk1"/>
              </a:buClr>
              <a:buSzPts val="2500"/>
              <a:buFont typeface="Arial"/>
              <a:buNone/>
            </a:pPr>
            <a:r>
              <a:t/>
            </a:r>
            <a:endParaRPr b="1" i="0" sz="2400" u="none" cap="none" strike="noStrike">
              <a:solidFill>
                <a:schemeClr val="lt1"/>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400" u="none" cap="none" strike="noStrike">
              <a:solidFill>
                <a:srgbClr val="FFFFFF"/>
              </a:solidFill>
              <a:latin typeface="Raleway"/>
              <a:ea typeface="Raleway"/>
              <a:cs typeface="Raleway"/>
              <a:sym typeface="Raleway"/>
            </a:endParaRPr>
          </a:p>
        </p:txBody>
      </p:sp>
      <p:pic>
        <p:nvPicPr>
          <p:cNvPr id="1640" name="Google Shape;1640;g2523351e7b7_47_128"/>
          <p:cNvPicPr preferRelativeResize="0"/>
          <p:nvPr/>
        </p:nvPicPr>
        <p:blipFill rotWithShape="1">
          <a:blip r:embed="rId4">
            <a:alphaModFix/>
          </a:blip>
          <a:srcRect b="0" l="13877" r="20848" t="0"/>
          <a:stretch/>
        </p:blipFill>
        <p:spPr>
          <a:xfrm>
            <a:off x="6634525" y="586225"/>
            <a:ext cx="2509476" cy="1678925"/>
          </a:xfrm>
          <a:prstGeom prst="rect">
            <a:avLst/>
          </a:prstGeom>
          <a:noFill/>
          <a:ln>
            <a:noFill/>
          </a:ln>
        </p:spPr>
      </p:pic>
      <p:sp>
        <p:nvSpPr>
          <p:cNvPr id="1641" name="Google Shape;1641;g2523351e7b7_47_128"/>
          <p:cNvSpPr txBox="1"/>
          <p:nvPr/>
        </p:nvSpPr>
        <p:spPr>
          <a:xfrm>
            <a:off x="711000" y="1630300"/>
            <a:ext cx="3861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Otázky po hře</a:t>
            </a:r>
            <a:endParaRPr b="1" i="0" sz="2300" u="none" cap="none" strike="noStrike">
              <a:solidFill>
                <a:srgbClr val="6689BA"/>
              </a:solidFill>
              <a:latin typeface="Arial"/>
              <a:ea typeface="Arial"/>
              <a:cs typeface="Arial"/>
              <a:sym typeface="Arial"/>
            </a:endParaRPr>
          </a:p>
        </p:txBody>
      </p:sp>
      <p:sp>
        <p:nvSpPr>
          <p:cNvPr id="1642" name="Google Shape;1642;g2523351e7b7_47_128"/>
          <p:cNvSpPr txBox="1"/>
          <p:nvPr/>
        </p:nvSpPr>
        <p:spPr>
          <a:xfrm>
            <a:off x="735626" y="141122"/>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a:t>
            </a:r>
            <a:endParaRPr b="0" i="0" sz="1400" u="none" cap="none" strike="noStrike">
              <a:solidFill>
                <a:srgbClr val="000000"/>
              </a:solidFill>
              <a:latin typeface="Arial"/>
              <a:ea typeface="Arial"/>
              <a:cs typeface="Arial"/>
              <a:sym typeface="Arial"/>
            </a:endParaRPr>
          </a:p>
        </p:txBody>
      </p:sp>
      <p:grpSp>
        <p:nvGrpSpPr>
          <p:cNvPr id="1643" name="Google Shape;1643;g2523351e7b7_47_128"/>
          <p:cNvGrpSpPr/>
          <p:nvPr/>
        </p:nvGrpSpPr>
        <p:grpSpPr>
          <a:xfrm>
            <a:off x="153031" y="2513411"/>
            <a:ext cx="290237" cy="321991"/>
            <a:chOff x="534570" y="3018006"/>
            <a:chExt cx="290237" cy="321991"/>
          </a:xfrm>
        </p:grpSpPr>
        <p:sp>
          <p:nvSpPr>
            <p:cNvPr id="1644" name="Google Shape;1644;g2523351e7b7_4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g2523351e7b7_4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46" name="Google Shape;1646;g2523351e7b7_47_128"/>
          <p:cNvGrpSpPr/>
          <p:nvPr/>
        </p:nvGrpSpPr>
        <p:grpSpPr>
          <a:xfrm>
            <a:off x="153031" y="3841891"/>
            <a:ext cx="290237" cy="321991"/>
            <a:chOff x="534570" y="3018006"/>
            <a:chExt cx="290237" cy="321991"/>
          </a:xfrm>
        </p:grpSpPr>
        <p:sp>
          <p:nvSpPr>
            <p:cNvPr id="1647" name="Google Shape;1647;g2523351e7b7_4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g2523351e7b7_4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49" name="Google Shape;1649;g2523351e7b7_47_128"/>
          <p:cNvGrpSpPr/>
          <p:nvPr/>
        </p:nvGrpSpPr>
        <p:grpSpPr>
          <a:xfrm>
            <a:off x="4901644" y="2498521"/>
            <a:ext cx="290237" cy="321991"/>
            <a:chOff x="534570" y="3018006"/>
            <a:chExt cx="290237" cy="321991"/>
          </a:xfrm>
        </p:grpSpPr>
        <p:sp>
          <p:nvSpPr>
            <p:cNvPr id="1650" name="Google Shape;1650;g2523351e7b7_4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g2523351e7b7_4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5" name="Shape 1655"/>
        <p:cNvGrpSpPr/>
        <p:nvPr/>
      </p:nvGrpSpPr>
      <p:grpSpPr>
        <a:xfrm>
          <a:off x="0" y="0"/>
          <a:ext cx="0" cy="0"/>
          <a:chOff x="0" y="0"/>
          <a:chExt cx="0" cy="0"/>
        </a:xfrm>
      </p:grpSpPr>
      <p:pic>
        <p:nvPicPr>
          <p:cNvPr id="1656" name="Google Shape;1656;g2523351e7b7_5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657" name="Google Shape;1657;g2523351e7b7_52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t/>
            </a:r>
            <a:endParaRPr b="1" i="0" sz="11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Další důležité otázky</a:t>
            </a:r>
            <a:endParaRPr b="1" i="0" sz="45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3700" u="none" cap="none" strike="noStrike">
                <a:solidFill>
                  <a:srgbClr val="FFFFFF"/>
                </a:solidFill>
                <a:latin typeface="Raleway"/>
                <a:ea typeface="Raleway"/>
                <a:cs typeface="Raleway"/>
                <a:sym typeface="Raleway"/>
              </a:rPr>
              <a:t>na které se zeptat, chcete-li získat feedback ke hře.</a:t>
            </a:r>
            <a:endParaRPr b="1" i="0" sz="3700" u="none" cap="none" strike="noStrike">
              <a:solidFill>
                <a:srgbClr val="FFFFFF"/>
              </a:solidFill>
              <a:latin typeface="Raleway"/>
              <a:ea typeface="Raleway"/>
              <a:cs typeface="Raleway"/>
              <a:sym typeface="Raleway"/>
            </a:endParaRPr>
          </a:p>
        </p:txBody>
      </p:sp>
      <p:pic>
        <p:nvPicPr>
          <p:cNvPr id="1658" name="Google Shape;1658;g2523351e7b7_5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659" name="Google Shape;1659;g2523351e7b7_5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660" name="Google Shape;1660;g2523351e7b7_52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661" name="Google Shape;1661;g2523351e7b7_52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662" name="Google Shape;1662;g2523351e7b7_52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8627"/>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Liga</dc:creator>
</cp:coreProperties>
</file>