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j72HxfCodRJI4K1UVabNKS40cN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5" name="Google Shape;2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8" name="Google Shape;2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Primary prevention is education towards a healthy, prosperous company that develops its skills and manages stressful situations well. The maximum effort is to prevent and reduce the level of risks satisfied with certain manifestations of the company's bad strategy. </a:t>
            </a:r>
            <a:endParaRPr/>
          </a:p>
        </p:txBody>
      </p:sp>
      <p:sp>
        <p:nvSpPr>
          <p:cNvPr id="137" name="Google Shape;13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Monitoring system</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Monitoring system means, for example, an information system used for monitoring, management, evaluation and reporting of partial information that leads to company management.</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50" name="Google Shape;15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Possibilities of support for the affected person</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If there is a situation in the work process where the safety and health protection policy is violated, a situation occurs where the employee may become disabled. Although this situation is not ideal, it can happen in practice and the company should be prepared for it, therefore it should have a system or program to support the disabled.</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77" name="Google Shape;17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Calibri"/>
                <a:ea typeface="Calibri"/>
                <a:cs typeface="Calibri"/>
                <a:sym typeface="Calibri"/>
              </a:rPr>
              <a:t>Team dynamics</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Good team dynamics in the workplace are the basis of good work. If you've been brought together with a group of individuals to tackle a project or break through a problem, you'll want to share the space with others who know they can handle themselves. If someone is very critical, or someone doesn't talk, or another person talks too much, these traits and attitudes can damage the project.</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"Group or team dynamics" in the workplace usually implies the attitude of how people in different departments, groups, or offices, or simply individuals, come together in a group setting. People naturally fall into certain roles and behaviors that influence how everyone performs in that role and what behavior results from it. This affects both the individual and the group.</a:t>
            </a:r>
            <a:endParaRPr sz="1800">
              <a:latin typeface="Calibri"/>
              <a:ea typeface="Calibri"/>
              <a:cs typeface="Calibri"/>
              <a:sym typeface="Calibri"/>
            </a:endParaRPr>
          </a:p>
        </p:txBody>
      </p:sp>
      <p:sp>
        <p:nvSpPr>
          <p:cNvPr id="192" name="Google Shape;19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Tertiary interventions involve longer-term responses after the problem has occurred to deal with lasting consequences, minimize its impact, restore health and safety and prevent further perpetration and victimisation. Tertiary interventions are relevant to workplace violence because of the significant negative psychological, health and job-related consequences that targets have been found to experience. Consistently demonstrated in previous work, these consequences range from anxiety to anger, powerlessness, depression and post-traumatic stress disorder, lower job satisfaction, commitment and productivity, and employment withdrawal.</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Further illustrating the importance of tertiary intervention is that workplace violence poses longer term organizational consequences in terms of employee turnover, reduced morale, absenteeism, the cost of investigations and those arising from legal actions, damage to external reputation and loss of shareholder confidence.</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17" name="Google Shape;21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jpg"/></Relationships>
</file>

<file path=ppt/slides/_rels/slide13.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4.png"/><Relationship Id="rId13" Type="http://schemas.openxmlformats.org/officeDocument/2006/relationships/hyperlink" Target="https://dekaplus.eu/" TargetMode="External"/><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0.png"/><Relationship Id="rId17" Type="http://schemas.openxmlformats.org/officeDocument/2006/relationships/hyperlink" Target="https://www.uzvediba.lv/kontakti/" TargetMode="External"/><Relationship Id="rId16" Type="http://schemas.openxmlformats.org/officeDocument/2006/relationships/image" Target="../media/image15.png"/><Relationship Id="rId5" Type="http://schemas.openxmlformats.org/officeDocument/2006/relationships/hyperlink" Target="http://www.czu.cz/" TargetMode="External"/><Relationship Id="rId6" Type="http://schemas.openxmlformats.org/officeDocument/2006/relationships/image" Target="../media/image16.png"/><Relationship Id="rId18" Type="http://schemas.openxmlformats.org/officeDocument/2006/relationships/image" Target="../media/image5.png"/><Relationship Id="rId7" Type="http://schemas.openxmlformats.org/officeDocument/2006/relationships/hyperlink" Target="http://www.czu.cz/" TargetMode="External"/><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Apmācību plānošana:</a:t>
            </a:r>
            <a:br>
              <a:rPr b="1" lang="en-US" sz="4000">
                <a:solidFill>
                  <a:schemeClr val="dk2"/>
                </a:solidFill>
                <a:latin typeface="Calibri"/>
                <a:ea typeface="Calibri"/>
                <a:cs typeface="Calibri"/>
                <a:sym typeface="Calibri"/>
              </a:rPr>
            </a:br>
            <a:r>
              <a:rPr b="1" lang="en-US" sz="4000">
                <a:solidFill>
                  <a:schemeClr val="dk2"/>
                </a:solidFill>
                <a:latin typeface="Calibri"/>
                <a:ea typeface="Calibri"/>
                <a:cs typeface="Calibri"/>
                <a:sym typeface="Calibri"/>
              </a:rPr>
              <a:t>Terciārā prevencija (4)</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5">
            <a:alphaModFix/>
          </a:blip>
          <a:srcRect b="0" l="6911" r="6911" t="0"/>
          <a:stretch/>
        </p:blipFill>
        <p:spPr>
          <a:xfrm>
            <a:off x="539499" y="5443803"/>
            <a:ext cx="2439992" cy="5944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68" name="Google Shape;268;p10"/>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69" name="Google Shape;269;p10"/>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70" name="Google Shape;270;p10"/>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71" name="Google Shape;271;p10"/>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72" name="Google Shape;272;p10"/>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73" name="Google Shape;273;p10"/>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74" name="Google Shape;274;p10"/>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Atsauces</a:t>
            </a:r>
            <a:endParaRPr b="1" sz="3600">
              <a:solidFill>
                <a:schemeClr val="dk2"/>
              </a:solidFill>
            </a:endParaRPr>
          </a:p>
        </p:txBody>
      </p:sp>
      <p:sp>
        <p:nvSpPr>
          <p:cNvPr id="275" name="Google Shape;275;p10"/>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ARMSTRONG, M., 2007.  </a:t>
            </a:r>
            <a:r>
              <a:rPr i="1" lang="en-US" sz="1200">
                <a:solidFill>
                  <a:srgbClr val="000000"/>
                </a:solidFill>
                <a:highlight>
                  <a:srgbClr val="FFFFFF"/>
                </a:highlight>
                <a:latin typeface="Calibri"/>
                <a:ea typeface="Calibri"/>
                <a:cs typeface="Calibri"/>
                <a:sym typeface="Calibri"/>
              </a:rPr>
              <a:t>Řízení lidských zdrojů: nejnovější trendy a postupy : 10. vydání</a:t>
            </a:r>
            <a:r>
              <a:rPr lang="en-US" sz="1200">
                <a:solidFill>
                  <a:srgbClr val="000000"/>
                </a:solidFill>
                <a:highlight>
                  <a:srgbClr val="FFFFFF"/>
                </a:highlight>
                <a:latin typeface="Calibri"/>
                <a:ea typeface="Calibri"/>
                <a:cs typeface="Calibri"/>
                <a:sym typeface="Calibri"/>
              </a:rPr>
              <a:t>. 1. vyd. Praha: Grada. </a:t>
            </a:r>
            <a:r>
              <a:rPr lang="en-US" sz="1200" u="sng"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lang="en-US" sz="1200">
                <a:solidFill>
                  <a:srgbClr val="000000"/>
                </a:solidFill>
                <a:highlight>
                  <a:srgbClr val="FFFFFF"/>
                </a:highlight>
                <a:latin typeface="Calibri"/>
                <a:ea typeface="Calibri"/>
                <a:cs typeface="Calibri"/>
                <a:sym typeface="Calibri"/>
              </a:rPr>
              <a:t> </a:t>
            </a:r>
            <a:r>
              <a:rPr lang="en-US" sz="1200" u="sng"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lang="en-US"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ATTEBYOVÁ S., 2021. Proč je zásadní vytvářet dobrou týmovou dynamiku na pracovišti? . [online] [vid. 2022-15-08]. Dostupné z: </a:t>
            </a:r>
            <a:r>
              <a:rPr lang="en-US" sz="1200" u="sng"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lang="en-US" sz="1200" u="sng"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CRDR spol. s.r.o., 2022.</a:t>
            </a:r>
            <a:r>
              <a:rPr i="1" lang="en-US" sz="1200">
                <a:solidFill>
                  <a:srgbClr val="000000"/>
                </a:solidFill>
                <a:highlight>
                  <a:srgbClr val="FFFFFF"/>
                </a:highlight>
                <a:latin typeface="Calibri"/>
                <a:ea typeface="Calibri"/>
                <a:cs typeface="Calibri"/>
                <a:sym typeface="Calibri"/>
              </a:rPr>
              <a:t> Slovník pojmů z oblasti BOZP a PO. </a:t>
            </a:r>
            <a:r>
              <a:rPr lang="en-US" sz="1200">
                <a:solidFill>
                  <a:srgbClr val="000000"/>
                </a:solidFill>
                <a:latin typeface="Calibri"/>
                <a:ea typeface="Calibri"/>
                <a:cs typeface="Calibri"/>
                <a:sym typeface="Calibri"/>
              </a:rPr>
              <a:t>[online] [vid. 2022-15-08]. Dostupné z: </a:t>
            </a:r>
            <a:r>
              <a:rPr lang="en-US" sz="1200" u="sng"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ČERNÝ, M., 2010. </a:t>
            </a:r>
            <a:r>
              <a:rPr i="1" lang="en-US" sz="1200">
                <a:solidFill>
                  <a:srgbClr val="000000"/>
                </a:solidFill>
                <a:latin typeface="Calibri"/>
                <a:ea typeface="Calibri"/>
                <a:cs typeface="Calibri"/>
                <a:sym typeface="Calibri"/>
              </a:rPr>
              <a:t>Základní úrovně provádění primární prevence</a:t>
            </a:r>
            <a:r>
              <a:rPr lang="en-US"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DI MARTINO, V., HOEL, H., AND COOPER, C. L.</a:t>
            </a:r>
            <a:r>
              <a:rPr i="1" lang="en-US" sz="1200">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EDELMAN, L., ERLANGER, H. AND LANDE, J</a:t>
            </a:r>
            <a:r>
              <a:rPr i="1" lang="en-US" sz="1200">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EIB, 2018. </a:t>
            </a:r>
            <a:r>
              <a:rPr i="1" lang="en-US" sz="1200">
                <a:solidFill>
                  <a:srgbClr val="000000"/>
                </a:solidFill>
                <a:latin typeface="Calibri"/>
                <a:ea typeface="Calibri"/>
                <a:cs typeface="Calibri"/>
                <a:sym typeface="Calibri"/>
              </a:rPr>
              <a:t>Zásady mechanismu pro vyřizování stížností</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E.ON, 2015. </a:t>
            </a:r>
            <a:r>
              <a:rPr i="1" lang="en-US" sz="1200">
                <a:solidFill>
                  <a:srgbClr val="000000"/>
                </a:solidFill>
                <a:latin typeface="Calibri"/>
                <a:ea typeface="Calibri"/>
                <a:cs typeface="Calibri"/>
                <a:sym typeface="Calibri"/>
              </a:rPr>
              <a:t>Formulace politiky společnosti RU Česká republika v oblasti bezpečnosti práce, ochrany zdraví a životního prostředí</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HOBSON, J.S.P</a:t>
            </a:r>
            <a:r>
              <a:rPr i="1" lang="en-US" sz="1200">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HOEL H., AND EINARSEN, S</a:t>
            </a:r>
            <a:r>
              <a:rPr i="1" lang="en-US" sz="1200">
                <a:solidFill>
                  <a:srgbClr val="000000"/>
                </a:solidFill>
                <a:highlight>
                  <a:srgbClr val="FFFFFF"/>
                </a:highlight>
                <a:latin typeface="Calibri"/>
                <a:ea typeface="Calibri"/>
                <a:cs typeface="Calibri"/>
                <a:sym typeface="Calibri"/>
              </a:rPr>
              <a:t>. (2003): Violence at work in hotels, catering and tourism, available at: </a:t>
            </a:r>
            <a:r>
              <a:rPr i="1" lang="en-US" sz="1200" u="sng"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HOFFMAN, E</a:t>
            </a:r>
            <a:r>
              <a:rPr i="1" lang="en-US" sz="1200">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KOŽENÁ J., 2009. </a:t>
            </a:r>
            <a:r>
              <a:rPr i="1" lang="en-US" sz="1200">
                <a:solidFill>
                  <a:srgbClr val="000000"/>
                </a:solidFill>
                <a:highlight>
                  <a:srgbClr val="FFFFFF"/>
                </a:highlight>
                <a:latin typeface="Calibri"/>
                <a:ea typeface="Calibri"/>
                <a:cs typeface="Calibri"/>
                <a:sym typeface="Calibri"/>
              </a:rPr>
              <a:t>Externí komunikace vytváří obraz vaší firmy v očích veřejnosti i médií. </a:t>
            </a:r>
            <a:r>
              <a:rPr lang="en-US" sz="1200">
                <a:solidFill>
                  <a:srgbClr val="000000"/>
                </a:solidFill>
                <a:latin typeface="Calibri"/>
                <a:ea typeface="Calibri"/>
                <a:cs typeface="Calibri"/>
                <a:sym typeface="Calibri"/>
              </a:rPr>
              <a:t>[online] [vid. 2022-15-08]. Dostupné z:</a:t>
            </a:r>
            <a:r>
              <a:rPr lang="en-US" sz="1200">
                <a:solidFill>
                  <a:srgbClr val="000000"/>
                </a:solidFill>
                <a:highlight>
                  <a:srgbClr val="FFFFFF"/>
                </a:highlight>
                <a:latin typeface="Calibri"/>
                <a:ea typeface="Calibri"/>
                <a:cs typeface="Calibri"/>
                <a:sym typeface="Calibri"/>
              </a:rPr>
              <a:t> </a:t>
            </a:r>
            <a:r>
              <a:rPr lang="en-US" sz="1200" u="sng"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81" name="Google Shape;281;p11"/>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82" name="Google Shape;282;p11"/>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83" name="Google Shape;283;p11"/>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84" name="Google Shape;284;p11"/>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85" name="Google Shape;285;p11"/>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86" name="Google Shape;286;p11"/>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287" name="Google Shape;287;p11"/>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Atsauces</a:t>
            </a:r>
            <a:endParaRPr b="1" sz="3600">
              <a:solidFill>
                <a:schemeClr val="dk2"/>
              </a:solidFill>
            </a:endParaRPr>
          </a:p>
        </p:txBody>
      </p:sp>
      <p:sp>
        <p:nvSpPr>
          <p:cNvPr id="288" name="Google Shape;288;p11"/>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200">
                <a:solidFill>
                  <a:srgbClr val="000000"/>
                </a:solidFill>
                <a:highlight>
                  <a:srgbClr val="FFFFFF"/>
                </a:highlight>
                <a:latin typeface="Calibri"/>
                <a:ea typeface="Calibri"/>
                <a:cs typeface="Calibri"/>
                <a:sym typeface="Calibri"/>
              </a:rPr>
              <a:t>LIEBMANN, M.</a:t>
            </a:r>
            <a:r>
              <a:rPr i="1" lang="en-US" sz="1200">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MICELI, M., NEAR, J., AND MOREHEAD, DWORKIN T</a:t>
            </a:r>
            <a:r>
              <a:rPr i="1" lang="en-US" sz="1200">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MIOVSKÝ, M., SKÁCELOVÁ, L., ZAPLETALOVÁ, J., NOVÁK, P. 2010. </a:t>
            </a:r>
            <a:r>
              <a:rPr i="1" lang="en-US" sz="1200">
                <a:solidFill>
                  <a:srgbClr val="000000"/>
                </a:solidFill>
                <a:latin typeface="Calibri"/>
                <a:ea typeface="Calibri"/>
                <a:cs typeface="Calibri"/>
                <a:sym typeface="Calibri"/>
              </a:rPr>
              <a:t>Primární prevence rizikového chování ve školství</a:t>
            </a:r>
            <a:r>
              <a:rPr lang="en-US"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MŠMT, 2005. </a:t>
            </a:r>
            <a:r>
              <a:rPr i="1" lang="en-US" sz="1200">
                <a:solidFill>
                  <a:srgbClr val="000000"/>
                </a:solidFill>
                <a:latin typeface="Calibri"/>
                <a:ea typeface="Calibri"/>
                <a:cs typeface="Calibri"/>
                <a:sym typeface="Calibri"/>
              </a:rPr>
              <a:t>Standardy odborné způsobilosti poskytovatelů programů primární prevence užívání návykových látek.</a:t>
            </a:r>
            <a:r>
              <a:rPr lang="en-US" sz="1200">
                <a:solidFill>
                  <a:srgbClr val="000000"/>
                </a:solidFill>
                <a:latin typeface="Calibri"/>
                <a:ea typeface="Calibri"/>
                <a:cs typeface="Calibri"/>
                <a:sym typeface="Calibri"/>
              </a:rPr>
              <a:t> Praha: MŠMT.</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MŠMT, 2010. </a:t>
            </a:r>
            <a:r>
              <a:rPr i="1" lang="en-US" sz="1200">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OPPENHEIMER, A</a:t>
            </a:r>
            <a:r>
              <a:rPr i="1" lang="en-US" sz="1200">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latin typeface="Calibri"/>
                <a:ea typeface="Calibri"/>
                <a:cs typeface="Calibri"/>
                <a:sym typeface="Calibri"/>
              </a:rPr>
              <a:t>PLAMÍNEK, J., 2010. </a:t>
            </a:r>
            <a:r>
              <a:rPr i="1" lang="en-US" sz="1200">
                <a:solidFill>
                  <a:srgbClr val="000000"/>
                </a:solidFill>
                <a:latin typeface="Calibri"/>
                <a:ea typeface="Calibri"/>
                <a:cs typeface="Calibri"/>
                <a:sym typeface="Calibri"/>
              </a:rPr>
              <a:t>Tajemství motivace: jak zařídit, aby pro vás lidé rádi pracovali</a:t>
            </a:r>
            <a:r>
              <a:rPr lang="en-US" sz="1200">
                <a:solidFill>
                  <a:srgbClr val="000000"/>
                </a:solidFill>
                <a:latin typeface="Calibri"/>
                <a:ea typeface="Calibri"/>
                <a:cs typeface="Calibri"/>
                <a:sym typeface="Calibri"/>
              </a:rPr>
              <a:t>. 2., dopl. vyd. Praha: Grada. ISBN 9788024734477</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RAYNER, C., HOEL, H. AND COOPER, C.L</a:t>
            </a:r>
            <a:r>
              <a:rPr i="1" lang="en-US" sz="1200">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highlight>
                  <a:srgbClr val="FFFFFF"/>
                </a:highlight>
                <a:latin typeface="Calibri"/>
                <a:ea typeface="Calibri"/>
                <a:cs typeface="Calibri"/>
                <a:sym typeface="Calibri"/>
              </a:rPr>
              <a:t>SALIN, D</a:t>
            </a:r>
            <a:r>
              <a:rPr i="1" lang="en-US" sz="1200">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SCHEU L., 2021</a:t>
            </a:r>
            <a:r>
              <a:rPr i="1" lang="en-US" sz="1200">
                <a:solidFill>
                  <a:srgbClr val="000000"/>
                </a:solidFill>
                <a:latin typeface="Calibri"/>
                <a:ea typeface="Calibri"/>
                <a:cs typeface="Calibri"/>
                <a:sym typeface="Calibri"/>
              </a:rPr>
              <a:t>. Násilí na pracovišti: peer pracovník jako možná cesta ochrany zaměstnanců?</a:t>
            </a:r>
            <a:r>
              <a:rPr lang="en-US" sz="1200">
                <a:solidFill>
                  <a:srgbClr val="000000"/>
                </a:solidFill>
                <a:latin typeface="Calibri"/>
                <a:ea typeface="Calibri"/>
                <a:cs typeface="Calibri"/>
                <a:sym typeface="Calibri"/>
              </a:rPr>
              <a:t> [online] [vid. 2022-15-08]. Dostupné z: </a:t>
            </a:r>
            <a:r>
              <a:rPr lang="en-US" sz="1200" u="sng"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lang="en-US" sz="1200">
                <a:solidFill>
                  <a:srgbClr val="000000"/>
                </a:solidFill>
                <a:latin typeface="Calibri"/>
                <a:ea typeface="Calibri"/>
                <a:cs typeface="Calibri"/>
                <a:sym typeface="Calibri"/>
              </a:rPr>
              <a:t>SMITHSON, L., 2006. An infographic depiction of all things motivation in the workplace. </a:t>
            </a:r>
            <a:r>
              <a:rPr i="1" lang="en-US" sz="1200">
                <a:solidFill>
                  <a:srgbClr val="000000"/>
                </a:solidFill>
                <a:latin typeface="Calibri"/>
                <a:ea typeface="Calibri"/>
                <a:cs typeface="Calibri"/>
                <a:sym typeface="Calibri"/>
              </a:rPr>
              <a:t>IncBlot.</a:t>
            </a:r>
            <a:r>
              <a:rPr lang="en-US" sz="1200">
                <a:solidFill>
                  <a:srgbClr val="000000"/>
                </a:solidFill>
                <a:latin typeface="Calibri"/>
                <a:ea typeface="Calibri"/>
                <a:cs typeface="Calibri"/>
                <a:sym typeface="Calibri"/>
              </a:rPr>
              <a:t> [online] [vid. 2022-05-05]. Dostupné z: </a:t>
            </a:r>
            <a:r>
              <a:rPr lang="en-US" sz="1200" u="sng"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sz="1200">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lang="en-US" sz="1200">
                <a:solidFill>
                  <a:srgbClr val="000000"/>
                </a:solidFill>
                <a:latin typeface="Calibri"/>
                <a:ea typeface="Calibri"/>
                <a:cs typeface="Calibri"/>
                <a:sym typeface="Calibri"/>
              </a:rPr>
              <a:t>ŠNAJDR I., 2013. </a:t>
            </a:r>
            <a:r>
              <a:rPr i="1" lang="en-US" sz="1200">
                <a:solidFill>
                  <a:srgbClr val="000000"/>
                </a:solidFill>
                <a:latin typeface="Calibri"/>
                <a:ea typeface="Calibri"/>
                <a:cs typeface="Calibri"/>
                <a:sym typeface="Calibri"/>
              </a:rPr>
              <a:t>Svizí, strategií a polotikou</a:t>
            </a:r>
            <a:r>
              <a:rPr lang="en-US" sz="1200">
                <a:solidFill>
                  <a:srgbClr val="000000"/>
                </a:solidFill>
                <a:latin typeface="Calibri"/>
                <a:ea typeface="Calibri"/>
                <a:cs typeface="Calibri"/>
                <a:sym typeface="Calibri"/>
              </a:rPr>
              <a:t>. [online] [vid. 2022-15-08]. Dostupné z: </a:t>
            </a:r>
            <a:r>
              <a:rPr lang="en-US" sz="1200" u="sng">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sz="1200">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lang="en-US" sz="1200">
                <a:solidFill>
                  <a:srgbClr val="000000"/>
                </a:solidFill>
                <a:highlight>
                  <a:srgbClr val="FFFFFF"/>
                </a:highlight>
                <a:latin typeface="Calibri"/>
                <a:ea typeface="Calibri"/>
                <a:cs typeface="Calibri"/>
                <a:sym typeface="Calibri"/>
              </a:rPr>
              <a:t>WALKER, B. AND HAMILTON, R. T.</a:t>
            </a:r>
            <a:r>
              <a:rPr i="1" lang="en-US" sz="1200">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pic>
        <p:nvPicPr>
          <p:cNvPr id="293" name="Google Shape;293;p12"/>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294" name="Google Shape;294;p12"/>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Paldies par uzmanību</a:t>
            </a:r>
            <a:endParaRPr sz="3600">
              <a:solidFill>
                <a:srgbClr val="262626"/>
              </a:solidFill>
            </a:endParaRPr>
          </a:p>
        </p:txBody>
      </p:sp>
      <p:cxnSp>
        <p:nvCxnSpPr>
          <p:cNvPr id="296" name="Google Shape;296;p12"/>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297" name="Google Shape;297;p12"/>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14:dur="1500">
    <p:split orient="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13"/>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03" name="Google Shape;303;p1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Projekta partneri</a:t>
            </a:r>
            <a:endParaRPr b="1" sz="3600">
              <a:solidFill>
                <a:schemeClr val="dk2"/>
              </a:solidFill>
            </a:endParaRPr>
          </a:p>
        </p:txBody>
      </p:sp>
      <p:sp>
        <p:nvSpPr>
          <p:cNvPr id="304" name="Google Shape;30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5" name="Google Shape;305;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6789B9"/>
                </a:solidFill>
                <a:latin typeface="Calibri"/>
                <a:ea typeface="Calibri"/>
                <a:cs typeface="Calibri"/>
                <a:sym typeface="Calibri"/>
              </a:rPr>
              <a:t>https://www.weedout.eu/</a:t>
            </a:r>
            <a:endParaRPr/>
          </a:p>
        </p:txBody>
      </p:sp>
      <p:pic>
        <p:nvPicPr>
          <p:cNvPr id="306" name="Google Shape;306;p13"/>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07" name="Google Shape;307;p1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Czech Republic</a:t>
            </a:r>
            <a:endParaRPr sz="1400">
              <a:solidFill>
                <a:schemeClr val="dk1"/>
              </a:solidFill>
              <a:latin typeface="Arial"/>
              <a:ea typeface="Arial"/>
              <a:cs typeface="Arial"/>
              <a:sym typeface="Arial"/>
            </a:endParaRPr>
          </a:p>
        </p:txBody>
      </p:sp>
      <p:pic>
        <p:nvPicPr>
          <p:cNvPr id="308" name="Google Shape;308;p13"/>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09" name="Google Shape;309;p1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Cyprus</a:t>
            </a:r>
            <a:endParaRPr sz="1400">
              <a:solidFill>
                <a:schemeClr val="dk1"/>
              </a:solidFill>
              <a:latin typeface="Arial"/>
              <a:ea typeface="Arial"/>
              <a:cs typeface="Arial"/>
              <a:sym typeface="Arial"/>
            </a:endParaRPr>
          </a:p>
        </p:txBody>
      </p:sp>
      <p:pic>
        <p:nvPicPr>
          <p:cNvPr id="310" name="Google Shape;310;p13"/>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11" name="Google Shape;311;p1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Germany</a:t>
            </a:r>
            <a:endParaRPr sz="1400">
              <a:solidFill>
                <a:schemeClr val="dk1"/>
              </a:solidFill>
              <a:latin typeface="Arial"/>
              <a:ea typeface="Arial"/>
              <a:cs typeface="Arial"/>
              <a:sym typeface="Arial"/>
            </a:endParaRPr>
          </a:p>
        </p:txBody>
      </p:sp>
      <p:pic>
        <p:nvPicPr>
          <p:cNvPr id="312" name="Google Shape;312;p13"/>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13" name="Google Shape;313;p1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1">
                  <a:extLst>
                    <a:ext uri="{A12FA001-AC4F-418D-AE19-62706E023703}">
                      <ahyp:hlinkClr val="tx"/>
                    </a:ext>
                  </a:extLst>
                </a:hlinkClick>
              </a:rPr>
              <a:t>DIAS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Greece</a:t>
            </a:r>
            <a:endParaRPr sz="1400">
              <a:solidFill>
                <a:schemeClr val="dk1"/>
              </a:solidFill>
              <a:latin typeface="Arial"/>
              <a:ea typeface="Arial"/>
              <a:cs typeface="Arial"/>
              <a:sym typeface="Arial"/>
            </a:endParaRPr>
          </a:p>
        </p:txBody>
      </p:sp>
      <p:pic>
        <p:nvPicPr>
          <p:cNvPr id="314" name="Google Shape;314;p13"/>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15" name="Google Shape;315;p1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3">
                  <a:extLst>
                    <a:ext uri="{A12FA001-AC4F-418D-AE19-62706E023703}">
                      <ahyp:hlinkClr val="tx"/>
                    </a:ext>
                  </a:extLst>
                </a:hlinkClick>
              </a:rPr>
              <a:t>DEKAPLUS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Cyprus</a:t>
            </a:r>
            <a:endParaRPr/>
          </a:p>
        </p:txBody>
      </p:sp>
      <p:pic>
        <p:nvPicPr>
          <p:cNvPr id="316" name="Google Shape;316;p13"/>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17" name="Google Shape;317;p1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5">
                  <a:extLst>
                    <a:ext uri="{A12FA001-AC4F-418D-AE19-62706E023703}">
                      <ahyp:hlinkClr val="tx"/>
                    </a:ext>
                  </a:extLst>
                </a:hlinkClick>
              </a:rPr>
              <a:t>Social Innovation Fund</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Lithuania</a:t>
            </a:r>
            <a:endParaRPr sz="1400">
              <a:solidFill>
                <a:schemeClr val="dk1"/>
              </a:solidFill>
              <a:latin typeface="Arial"/>
              <a:ea typeface="Arial"/>
              <a:cs typeface="Arial"/>
              <a:sym typeface="Arial"/>
            </a:endParaRPr>
          </a:p>
        </p:txBody>
      </p:sp>
      <p:pic>
        <p:nvPicPr>
          <p:cNvPr id="318" name="Google Shape;318;p13"/>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19" name="Google Shape;319;p1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7">
                  <a:extLst>
                    <a:ext uri="{A12FA001-AC4F-418D-AE19-62706E023703}">
                      <ahyp:hlinkClr val="tx"/>
                    </a:ext>
                  </a:extLst>
                </a:hlinkClick>
              </a:rPr>
              <a:t>OUT LOUD</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Latvia</a:t>
            </a:r>
            <a:endParaRPr sz="1400">
              <a:solidFill>
                <a:schemeClr val="dk1"/>
              </a:solidFill>
              <a:latin typeface="Arial"/>
              <a:ea typeface="Arial"/>
              <a:cs typeface="Arial"/>
              <a:sym typeface="Arial"/>
            </a:endParaRPr>
          </a:p>
        </p:txBody>
      </p:sp>
      <p:pic>
        <p:nvPicPr>
          <p:cNvPr id="320" name="Google Shape;320;p13"/>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4" name="Google Shape;104;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5" name="Google Shape;105;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Tēmas</a:t>
            </a:r>
            <a:endParaRPr b="1" sz="3600">
              <a:solidFill>
                <a:schemeClr val="dk2"/>
              </a:solidFill>
            </a:endParaRPr>
          </a:p>
        </p:txBody>
      </p:sp>
      <p:sp>
        <p:nvSpPr>
          <p:cNvPr id="106" name="Google Shape;106;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7" name="Google Shape;107;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8" name="Google Shape;10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09" name="Google Shape;109;p2"/>
          <p:cNvGrpSpPr/>
          <p:nvPr/>
        </p:nvGrpSpPr>
        <p:grpSpPr>
          <a:xfrm>
            <a:off x="838200" y="1537398"/>
            <a:ext cx="10967682" cy="4894601"/>
            <a:chOff x="0" y="0"/>
            <a:chExt cx="10967682" cy="4894601"/>
          </a:xfrm>
        </p:grpSpPr>
        <p:cxnSp>
          <p:nvCxnSpPr>
            <p:cNvPr id="110" name="Google Shape;110;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1" name="Google Shape;111;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txBox="1"/>
            <p:nvPr/>
          </p:nvSpPr>
          <p:spPr>
            <a:xfrm>
              <a:off x="0" y="0"/>
              <a:ext cx="2193536" cy="4894601"/>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b="0" lang="en-US" sz="3600">
                  <a:solidFill>
                    <a:schemeClr val="dk1"/>
                  </a:solidFill>
                  <a:latin typeface="Calibri"/>
                  <a:ea typeface="Calibri"/>
                  <a:cs typeface="Calibri"/>
                  <a:sym typeface="Calibri"/>
                </a:rPr>
                <a:t>Terciārā prevencija</a:t>
              </a:r>
              <a:endParaRPr b="0" sz="3600">
                <a:solidFill>
                  <a:schemeClr val="dk1"/>
                </a:solidFill>
                <a:latin typeface="Calibri"/>
                <a:ea typeface="Calibri"/>
                <a:cs typeface="Calibri"/>
                <a:sym typeface="Calibri"/>
              </a:endParaRPr>
            </a:p>
          </p:txBody>
        </p:sp>
        <p:sp>
          <p:nvSpPr>
            <p:cNvPr id="113" name="Google Shape;113;p2"/>
            <p:cNvSpPr/>
            <p:nvPr/>
          </p:nvSpPr>
          <p:spPr>
            <a:xfrm>
              <a:off x="2358051" y="330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txBox="1"/>
            <p:nvPr/>
          </p:nvSpPr>
          <p:spPr>
            <a:xfrm>
              <a:off x="2358051" y="3304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lang="en-US" sz="3000">
                  <a:solidFill>
                    <a:schemeClr val="dk2"/>
                  </a:solidFill>
                  <a:latin typeface="Calibri"/>
                  <a:ea typeface="Calibri"/>
                  <a:cs typeface="Calibri"/>
                  <a:sym typeface="Calibri"/>
                </a:rPr>
                <a:t>Kas ir terciārā prevencija</a:t>
              </a:r>
              <a:endParaRPr b="0" sz="3000">
                <a:solidFill>
                  <a:schemeClr val="dk2"/>
                </a:solidFill>
                <a:latin typeface="Calibri"/>
                <a:ea typeface="Calibri"/>
                <a:cs typeface="Calibri"/>
                <a:sym typeface="Calibri"/>
              </a:endParaRPr>
            </a:p>
          </p:txBody>
        </p:sp>
        <p:cxnSp>
          <p:nvCxnSpPr>
            <p:cNvPr id="115" name="Google Shape;115;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6" name="Google Shape;116;p2"/>
            <p:cNvSpPr/>
            <p:nvPr/>
          </p:nvSpPr>
          <p:spPr>
            <a:xfrm>
              <a:off x="2358051" y="7269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txBox="1"/>
            <p:nvPr/>
          </p:nvSpPr>
          <p:spPr>
            <a:xfrm>
              <a:off x="2358051" y="72690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lang="en-US" sz="3000">
                  <a:solidFill>
                    <a:schemeClr val="dk2"/>
                  </a:solidFill>
                  <a:latin typeface="Calibri"/>
                  <a:ea typeface="Calibri"/>
                  <a:cs typeface="Calibri"/>
                  <a:sym typeface="Calibri"/>
                </a:rPr>
                <a:t>Monitoringa sistēma</a:t>
              </a:r>
              <a:endParaRPr b="0" sz="3000">
                <a:solidFill>
                  <a:schemeClr val="dk1"/>
                </a:solidFill>
                <a:latin typeface="Calibri"/>
                <a:ea typeface="Calibri"/>
                <a:cs typeface="Calibri"/>
                <a:sym typeface="Calibri"/>
              </a:endParaRPr>
            </a:p>
          </p:txBody>
        </p:sp>
        <p:cxnSp>
          <p:nvCxnSpPr>
            <p:cNvPr id="118" name="Google Shape;118;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9" name="Google Shape;119;p2"/>
            <p:cNvSpPr/>
            <p:nvPr/>
          </p:nvSpPr>
          <p:spPr>
            <a:xfrm>
              <a:off x="2358051" y="142076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txBox="1"/>
            <p:nvPr/>
          </p:nvSpPr>
          <p:spPr>
            <a:xfrm>
              <a:off x="2358051" y="142076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1F3763"/>
                </a:buClr>
                <a:buSzPts val="3000"/>
                <a:buFont typeface="Calibri"/>
                <a:buNone/>
              </a:pPr>
              <a:r>
                <a:rPr b="0" lang="en-US" sz="3000">
                  <a:solidFill>
                    <a:srgbClr val="1F3763"/>
                  </a:solidFill>
                  <a:latin typeface="Calibri"/>
                  <a:ea typeface="Calibri"/>
                  <a:cs typeface="Calibri"/>
                  <a:sym typeface="Calibri"/>
                </a:rPr>
                <a:t>Atbalsta iespējas cietušajai personai</a:t>
              </a:r>
              <a:endParaRPr b="0" sz="3000">
                <a:solidFill>
                  <a:schemeClr val="dk1"/>
                </a:solidFill>
                <a:latin typeface="Calibri"/>
                <a:ea typeface="Calibri"/>
                <a:cs typeface="Calibri"/>
                <a:sym typeface="Calibri"/>
              </a:endParaRPr>
            </a:p>
          </p:txBody>
        </p:sp>
        <p:cxnSp>
          <p:nvCxnSpPr>
            <p:cNvPr id="121" name="Google Shape;121;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2" name="Google Shape;122;p2"/>
            <p:cNvSpPr/>
            <p:nvPr/>
          </p:nvSpPr>
          <p:spPr>
            <a:xfrm>
              <a:off x="2358051" y="211462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txBox="1"/>
            <p:nvPr/>
          </p:nvSpPr>
          <p:spPr>
            <a:xfrm>
              <a:off x="2358051" y="211462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rgbClr val="1F3763"/>
                </a:buClr>
                <a:buSzPts val="3000"/>
                <a:buFont typeface="Calibri"/>
                <a:buNone/>
              </a:pPr>
              <a:r>
                <a:rPr b="0" lang="en-US" sz="3000">
                  <a:solidFill>
                    <a:srgbClr val="1F3763"/>
                  </a:solidFill>
                  <a:latin typeface="Calibri"/>
                  <a:ea typeface="Calibri"/>
                  <a:cs typeface="Calibri"/>
                  <a:sym typeface="Calibri"/>
                </a:rPr>
                <a:t>Komandas dinamika</a:t>
              </a:r>
              <a:endParaRPr b="0" sz="3000">
                <a:solidFill>
                  <a:schemeClr val="dk1"/>
                </a:solidFill>
                <a:latin typeface="Calibri"/>
                <a:ea typeface="Calibri"/>
                <a:cs typeface="Calibri"/>
                <a:sym typeface="Calibri"/>
              </a:endParaRPr>
            </a:p>
          </p:txBody>
        </p:sp>
        <p:cxnSp>
          <p:nvCxnSpPr>
            <p:cNvPr id="124" name="Google Shape;124;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5" name="Google Shape;125;p2"/>
            <p:cNvSpPr/>
            <p:nvPr/>
          </p:nvSpPr>
          <p:spPr>
            <a:xfrm>
              <a:off x="2358051" y="280848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txBox="1"/>
            <p:nvPr/>
          </p:nvSpPr>
          <p:spPr>
            <a:xfrm>
              <a:off x="2358051" y="280848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lang="en-US" sz="3000">
                  <a:solidFill>
                    <a:schemeClr val="dk2"/>
                  </a:solidFill>
                  <a:latin typeface="Calibri"/>
                  <a:ea typeface="Calibri"/>
                  <a:cs typeface="Calibri"/>
                  <a:sym typeface="Calibri"/>
                </a:rPr>
                <a:t>Kopsavilkums</a:t>
              </a:r>
              <a:endParaRPr b="0" sz="3000">
                <a:solidFill>
                  <a:schemeClr val="dk2"/>
                </a:solidFill>
                <a:latin typeface="Calibri"/>
                <a:ea typeface="Calibri"/>
                <a:cs typeface="Calibri"/>
                <a:sym typeface="Calibri"/>
              </a:endParaRPr>
            </a:p>
          </p:txBody>
        </p:sp>
        <p:cxnSp>
          <p:nvCxnSpPr>
            <p:cNvPr id="127" name="Google Shape;127;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8" name="Google Shape;128;p2"/>
            <p:cNvSpPr/>
            <p:nvPr/>
          </p:nvSpPr>
          <p:spPr>
            <a:xfrm>
              <a:off x="2358051" y="35023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txBox="1"/>
            <p:nvPr/>
          </p:nvSpPr>
          <p:spPr>
            <a:xfrm>
              <a:off x="2358051" y="350234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lang="en-US" sz="3000">
                  <a:solidFill>
                    <a:schemeClr val="dk2"/>
                  </a:solidFill>
                  <a:latin typeface="Calibri"/>
                  <a:ea typeface="Calibri"/>
                  <a:cs typeface="Calibri"/>
                  <a:sym typeface="Calibri"/>
                </a:rPr>
                <a:t>1.uzdevums</a:t>
              </a:r>
              <a:endParaRPr b="0" sz="3000">
                <a:solidFill>
                  <a:schemeClr val="dk2"/>
                </a:solidFill>
                <a:latin typeface="Calibri"/>
                <a:ea typeface="Calibri"/>
                <a:cs typeface="Calibri"/>
                <a:sym typeface="Calibri"/>
              </a:endParaRPr>
            </a:p>
          </p:txBody>
        </p:sp>
        <p:cxnSp>
          <p:nvCxnSpPr>
            <p:cNvPr id="130" name="Google Shape;130;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1" name="Google Shape;131;p2"/>
            <p:cNvSpPr/>
            <p:nvPr/>
          </p:nvSpPr>
          <p:spPr>
            <a:xfrm>
              <a:off x="2358051" y="41962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txBox="1"/>
            <p:nvPr/>
          </p:nvSpPr>
          <p:spPr>
            <a:xfrm>
              <a:off x="2358051" y="4196200"/>
              <a:ext cx="8609630" cy="660818"/>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Clr>
                  <a:schemeClr val="dk2"/>
                </a:buClr>
                <a:buSzPts val="3000"/>
                <a:buFont typeface="Calibri"/>
                <a:buNone/>
              </a:pPr>
              <a:r>
                <a:rPr b="0" lang="en-US" sz="3000">
                  <a:solidFill>
                    <a:schemeClr val="dk2"/>
                  </a:solidFill>
                  <a:latin typeface="Calibri"/>
                  <a:ea typeface="Calibri"/>
                  <a:cs typeface="Calibri"/>
                  <a:sym typeface="Calibri"/>
                </a:rPr>
                <a:t>2.uzdevums</a:t>
              </a:r>
              <a:endParaRPr b="0" sz="3000">
                <a:solidFill>
                  <a:schemeClr val="dk2"/>
                </a:solidFill>
                <a:latin typeface="Calibri"/>
                <a:ea typeface="Calibri"/>
                <a:cs typeface="Calibri"/>
                <a:sym typeface="Calibri"/>
              </a:endParaRPr>
            </a:p>
          </p:txBody>
        </p:sp>
        <p:cxnSp>
          <p:nvCxnSpPr>
            <p:cNvPr id="133" name="Google Shape;133;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3"/>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Obsah obrázku text, hodiny, hodinky&#10;&#10;Popis byl vytvořen automaticky" id="140" name="Google Shape;140;p3"/>
          <p:cNvPicPr preferRelativeResize="0"/>
          <p:nvPr>
            <p:ph idx="1" type="body"/>
          </p:nvPr>
        </p:nvPicPr>
        <p:blipFill rotWithShape="1">
          <a:blip r:embed="rId3">
            <a:alphaModFix/>
          </a:blip>
          <a:srcRect b="26893" l="0" r="0" t="25766"/>
          <a:stretch/>
        </p:blipFill>
        <p:spPr>
          <a:xfrm>
            <a:off x="2522356" y="10"/>
            <a:ext cx="9669642" cy="6857990"/>
          </a:xfrm>
          <a:prstGeom prst="rect">
            <a:avLst/>
          </a:prstGeom>
          <a:noFill/>
          <a:ln>
            <a:noFill/>
          </a:ln>
        </p:spPr>
      </p:pic>
      <p:sp>
        <p:nvSpPr>
          <p:cNvPr id="141" name="Google Shape;141;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3"/>
          <p:cNvSpPr txBox="1"/>
          <p:nvPr>
            <p:ph type="title"/>
          </p:nvPr>
        </p:nvSpPr>
        <p:spPr>
          <a:xfrm>
            <a:off x="199103" y="256971"/>
            <a:ext cx="9071369" cy="9032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Kas ir terciārā prevencija?</a:t>
            </a:r>
            <a:endParaRPr b="1" sz="3600">
              <a:solidFill>
                <a:schemeClr val="dk2"/>
              </a:solidFill>
            </a:endParaRPr>
          </a:p>
        </p:txBody>
      </p:sp>
      <p:sp>
        <p:nvSpPr>
          <p:cNvPr id="143" name="Google Shape;143;p3"/>
          <p:cNvSpPr txBox="1"/>
          <p:nvPr/>
        </p:nvSpPr>
        <p:spPr>
          <a:xfrm>
            <a:off x="199102" y="2187216"/>
            <a:ext cx="5845273" cy="396470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lang="en-US" sz="3600">
                <a:solidFill>
                  <a:schemeClr val="dk1"/>
                </a:solidFill>
                <a:latin typeface="Calibri"/>
                <a:ea typeface="Calibri"/>
                <a:cs typeface="Calibri"/>
                <a:sym typeface="Calibri"/>
              </a:rPr>
              <a:t>„</a:t>
            </a:r>
            <a:r>
              <a:rPr lang="en-US" sz="3600">
                <a:solidFill>
                  <a:schemeClr val="dk1"/>
                </a:solidFill>
                <a:latin typeface="Calibri"/>
                <a:ea typeface="Calibri"/>
                <a:cs typeface="Calibri"/>
                <a:sym typeface="Calibri"/>
              </a:rPr>
              <a:t>Terciārās prevencijas mērķis ir novērst neapmierinošus uzņēmuma mērķus, kuru pamatā ir slikta vai vāji īstenota stratēģija</a:t>
            </a:r>
            <a:r>
              <a:rPr b="1" lang="en-US" sz="3600">
                <a:solidFill>
                  <a:schemeClr val="dk1"/>
                </a:solidFill>
                <a:latin typeface="Calibri"/>
                <a:ea typeface="Calibri"/>
                <a:cs typeface="Calibri"/>
                <a:sym typeface="Calibri"/>
              </a:rPr>
              <a:t>“</a:t>
            </a:r>
            <a:endParaRPr sz="3600">
              <a:solidFill>
                <a:schemeClr val="dk1"/>
              </a:solidFill>
              <a:latin typeface="Calibri"/>
              <a:ea typeface="Calibri"/>
              <a:cs typeface="Calibri"/>
              <a:sym typeface="Calibri"/>
            </a:endParaRPr>
          </a:p>
        </p:txBody>
      </p:sp>
      <p:sp>
        <p:nvSpPr>
          <p:cNvPr id="144" name="Google Shape;14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pic>
        <p:nvPicPr>
          <p:cNvPr id="145" name="Google Shape;145;p3"/>
          <p:cNvPicPr preferRelativeResize="0"/>
          <p:nvPr/>
        </p:nvPicPr>
        <p:blipFill rotWithShape="1">
          <a:blip r:embed="rId4">
            <a:alphaModFix/>
          </a:blip>
          <a:srcRect b="0" l="0" r="0" t="0"/>
          <a:stretch/>
        </p:blipFill>
        <p:spPr>
          <a:xfrm rot="10800000">
            <a:off x="0" y="5010269"/>
            <a:ext cx="838200" cy="1792587"/>
          </a:xfrm>
          <a:prstGeom prst="rect">
            <a:avLst/>
          </a:prstGeom>
          <a:noFill/>
          <a:ln>
            <a:noFill/>
          </a:ln>
        </p:spPr>
      </p:pic>
      <p:pic>
        <p:nvPicPr>
          <p:cNvPr id="146" name="Google Shape;146;p3"/>
          <p:cNvPicPr preferRelativeResize="0"/>
          <p:nvPr/>
        </p:nvPicPr>
        <p:blipFill rotWithShape="1">
          <a:blip r:embed="rId4">
            <a:alphaModFix/>
          </a:blip>
          <a:srcRect b="0" l="0" r="0" t="0"/>
          <a:stretch/>
        </p:blipFill>
        <p:spPr>
          <a:xfrm rot="5400000">
            <a:off x="1752427" y="5747269"/>
            <a:ext cx="710780" cy="1520084"/>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p:cNvSpPr txBox="1"/>
          <p:nvPr>
            <p:ph type="title"/>
          </p:nvPr>
        </p:nvSpPr>
        <p:spPr>
          <a:xfrm>
            <a:off x="238432" y="127819"/>
            <a:ext cx="11717594" cy="92423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2"/>
              </a:buClr>
              <a:buSzPts val="3600"/>
              <a:buFont typeface="Calibri"/>
              <a:buNone/>
            </a:pPr>
            <a:r>
              <a:rPr b="1" lang="en-US" sz="3600">
                <a:solidFill>
                  <a:schemeClr val="dk2"/>
                </a:solidFill>
              </a:rPr>
              <a:t>Monitoringa sistēma</a:t>
            </a:r>
            <a:endParaRPr b="1" sz="3600">
              <a:solidFill>
                <a:schemeClr val="dk2"/>
              </a:solidFill>
            </a:endParaRPr>
          </a:p>
        </p:txBody>
      </p:sp>
      <p:grpSp>
        <p:nvGrpSpPr>
          <p:cNvPr id="155" name="Google Shape;155;p4"/>
          <p:cNvGrpSpPr/>
          <p:nvPr/>
        </p:nvGrpSpPr>
        <p:grpSpPr>
          <a:xfrm>
            <a:off x="4700466" y="1869930"/>
            <a:ext cx="7407380" cy="4474665"/>
            <a:chOff x="543220" y="964"/>
            <a:chExt cx="7407380" cy="4474665"/>
          </a:xfrm>
        </p:grpSpPr>
        <p:sp>
          <p:nvSpPr>
            <p:cNvPr id="156" name="Google Shape;156;p4"/>
            <p:cNvSpPr/>
            <p:nvPr/>
          </p:nvSpPr>
          <p:spPr>
            <a:xfrm>
              <a:off x="3295088" y="2571985"/>
              <a:ext cx="1903644" cy="1903644"/>
            </a:xfrm>
            <a:prstGeom prst="ellipse">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
            <p:cNvSpPr txBox="1"/>
            <p:nvPr/>
          </p:nvSpPr>
          <p:spPr>
            <a:xfrm>
              <a:off x="3573870" y="2850767"/>
              <a:ext cx="1346080" cy="1346080"/>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lt1"/>
                </a:buClr>
                <a:buSzPts val="2900"/>
                <a:buFont typeface="Calibri"/>
                <a:buNone/>
              </a:pPr>
              <a:r>
                <a:rPr lang="en-US" sz="2900">
                  <a:solidFill>
                    <a:schemeClr val="lt1"/>
                  </a:solidFill>
                  <a:latin typeface="Calibri"/>
                  <a:ea typeface="Calibri"/>
                  <a:cs typeface="Calibri"/>
                  <a:sym typeface="Calibri"/>
                </a:rPr>
                <a:t>izmanto:</a:t>
              </a:r>
              <a:endParaRPr/>
            </a:p>
          </p:txBody>
        </p:sp>
        <p:sp>
          <p:nvSpPr>
            <p:cNvPr id="158" name="Google Shape;158;p4"/>
            <p:cNvSpPr/>
            <p:nvPr/>
          </p:nvSpPr>
          <p:spPr>
            <a:xfrm rot="10800000">
              <a:off x="1447451" y="325253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4"/>
            <p:cNvSpPr/>
            <p:nvPr/>
          </p:nvSpPr>
          <p:spPr>
            <a:xfrm>
              <a:off x="543220" y="2800423"/>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txBox="1"/>
            <p:nvPr/>
          </p:nvSpPr>
          <p:spPr>
            <a:xfrm>
              <a:off x="585594" y="2842797"/>
              <a:ext cx="1723714" cy="1362021"/>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 monitoringam</a:t>
              </a:r>
              <a:endParaRPr sz="2100">
                <a:solidFill>
                  <a:schemeClr val="lt1"/>
                </a:solidFill>
                <a:latin typeface="Calibri"/>
                <a:ea typeface="Calibri"/>
                <a:cs typeface="Calibri"/>
                <a:sym typeface="Calibri"/>
              </a:endParaRPr>
            </a:p>
          </p:txBody>
        </p:sp>
        <p:sp>
          <p:nvSpPr>
            <p:cNvPr id="161" name="Google Shape;161;p4"/>
            <p:cNvSpPr/>
            <p:nvPr/>
          </p:nvSpPr>
          <p:spPr>
            <a:xfrm rot="-8100000">
              <a:off x="2011696" y="1890332"/>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1363163" y="820907"/>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txBox="1"/>
            <p:nvPr/>
          </p:nvSpPr>
          <p:spPr>
            <a:xfrm>
              <a:off x="1405537" y="863281"/>
              <a:ext cx="1723714" cy="1362021"/>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vadībai</a:t>
              </a:r>
              <a:endParaRPr sz="2100">
                <a:solidFill>
                  <a:schemeClr val="lt1"/>
                </a:solidFill>
                <a:latin typeface="Calibri"/>
                <a:ea typeface="Calibri"/>
                <a:cs typeface="Calibri"/>
                <a:sym typeface="Calibri"/>
              </a:endParaRPr>
            </a:p>
          </p:txBody>
        </p:sp>
        <p:sp>
          <p:nvSpPr>
            <p:cNvPr id="164" name="Google Shape;164;p4"/>
            <p:cNvSpPr/>
            <p:nvPr/>
          </p:nvSpPr>
          <p:spPr>
            <a:xfrm rot="-5400000">
              <a:off x="3373902" y="132608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3342679" y="964"/>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txBox="1"/>
            <p:nvPr/>
          </p:nvSpPr>
          <p:spPr>
            <a:xfrm>
              <a:off x="3385053" y="43338"/>
              <a:ext cx="1723714" cy="1362021"/>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novērtējumam</a:t>
              </a:r>
              <a:endParaRPr sz="2100">
                <a:solidFill>
                  <a:schemeClr val="lt1"/>
                </a:solidFill>
                <a:latin typeface="Calibri"/>
                <a:ea typeface="Calibri"/>
                <a:cs typeface="Calibri"/>
                <a:sym typeface="Calibri"/>
              </a:endParaRPr>
            </a:p>
          </p:txBody>
        </p:sp>
        <p:sp>
          <p:nvSpPr>
            <p:cNvPr id="167" name="Google Shape;167;p4"/>
            <p:cNvSpPr/>
            <p:nvPr/>
          </p:nvSpPr>
          <p:spPr>
            <a:xfrm rot="-2700000">
              <a:off x="4736108" y="1890332"/>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5322195" y="820907"/>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txBox="1"/>
            <p:nvPr/>
          </p:nvSpPr>
          <p:spPr>
            <a:xfrm>
              <a:off x="5364569" y="863281"/>
              <a:ext cx="1723714" cy="1362021"/>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atskaitēm</a:t>
              </a:r>
              <a:endParaRPr sz="2100">
                <a:solidFill>
                  <a:schemeClr val="lt1"/>
                </a:solidFill>
                <a:latin typeface="Calibri"/>
                <a:ea typeface="Calibri"/>
                <a:cs typeface="Calibri"/>
                <a:sym typeface="Calibri"/>
              </a:endParaRPr>
            </a:p>
          </p:txBody>
        </p:sp>
        <p:sp>
          <p:nvSpPr>
            <p:cNvPr id="170" name="Google Shape;170;p4"/>
            <p:cNvSpPr/>
            <p:nvPr/>
          </p:nvSpPr>
          <p:spPr>
            <a:xfrm>
              <a:off x="5300352" y="3252538"/>
              <a:ext cx="1746016" cy="542538"/>
            </a:xfrm>
            <a:prstGeom prst="leftArrow">
              <a:avLst>
                <a:gd fmla="val 60000" name="adj1"/>
                <a:gd fmla="val 50000" name="adj2"/>
              </a:avLst>
            </a:prstGeom>
            <a:gradFill>
              <a:gsLst>
                <a:gs pos="0">
                  <a:srgbClr val="B5C2E2"/>
                </a:gs>
                <a:gs pos="50000">
                  <a:srgbClr val="A8B8DF"/>
                </a:gs>
                <a:gs pos="100000">
                  <a:srgbClr val="90A0C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6142138" y="2800423"/>
              <a:ext cx="1808462" cy="1446769"/>
            </a:xfrm>
            <a:prstGeom prst="roundRect">
              <a:avLst>
                <a:gd fmla="val 10000"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txBox="1"/>
            <p:nvPr/>
          </p:nvSpPr>
          <p:spPr>
            <a:xfrm>
              <a:off x="6184512" y="2842797"/>
              <a:ext cx="1723714" cy="1362021"/>
            </a:xfrm>
            <a:prstGeom prst="rect">
              <a:avLst/>
            </a:prstGeom>
            <a:no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utt.</a:t>
              </a:r>
              <a:endParaRPr/>
            </a:p>
          </p:txBody>
        </p:sp>
      </p:grpSp>
      <p:pic>
        <p:nvPicPr>
          <p:cNvPr descr="Obsah obrázku motor&#10;&#10;Popis byl vytvořen automaticky" id="173" name="Google Shape;173;p4"/>
          <p:cNvPicPr preferRelativeResize="0"/>
          <p:nvPr/>
        </p:nvPicPr>
        <p:blipFill rotWithShape="1">
          <a:blip r:embed="rId3">
            <a:alphaModFix/>
          </a:blip>
          <a:srcRect b="837" l="0" r="-1" t="871"/>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5"/>
          <p:cNvSpPr txBox="1"/>
          <p:nvPr/>
        </p:nvSpPr>
        <p:spPr>
          <a:xfrm>
            <a:off x="238432" y="267145"/>
            <a:ext cx="11806084" cy="706249"/>
          </a:xfrm>
          <a:prstGeom prst="rect">
            <a:avLst/>
          </a:prstGeom>
          <a:noFill/>
          <a:ln>
            <a:noFill/>
          </a:ln>
        </p:spPr>
        <p:txBody>
          <a:bodyPr anchorCtr="0" anchor="b" bIns="45700" lIns="91425" spcFirstLastPara="1" rIns="91425" wrap="square" tIns="45700">
            <a:normAutofit/>
          </a:bodyPr>
          <a:lstStyle/>
          <a:p>
            <a:pPr indent="0" lvl="0" marL="0" marR="0" rtl="0" algn="r">
              <a:lnSpc>
                <a:spcPct val="107000"/>
              </a:lnSpc>
              <a:spcBef>
                <a:spcPts val="0"/>
              </a:spcBef>
              <a:spcAft>
                <a:spcPts val="0"/>
              </a:spcAft>
              <a:buClr>
                <a:srgbClr val="1F3763"/>
              </a:buClr>
              <a:buSzPts val="3600"/>
              <a:buFont typeface="Calibri"/>
              <a:buNone/>
            </a:pPr>
            <a:r>
              <a:rPr b="1" lang="en-US" sz="3600">
                <a:solidFill>
                  <a:srgbClr val="1F3763"/>
                </a:solidFill>
                <a:latin typeface="Calibri"/>
                <a:ea typeface="Calibri"/>
                <a:cs typeface="Calibri"/>
                <a:sym typeface="Calibri"/>
              </a:rPr>
              <a:t>Atbalsta iespējas cietušajai personai</a:t>
            </a:r>
            <a:endParaRPr b="1" sz="3600">
              <a:solidFill>
                <a:srgbClr val="1F3763"/>
              </a:solidFill>
              <a:latin typeface="Calibri"/>
              <a:ea typeface="Calibri"/>
              <a:cs typeface="Calibri"/>
              <a:sym typeface="Calibri"/>
            </a:endParaRPr>
          </a:p>
        </p:txBody>
      </p:sp>
      <p:grpSp>
        <p:nvGrpSpPr>
          <p:cNvPr id="181" name="Google Shape;181;p5"/>
          <p:cNvGrpSpPr/>
          <p:nvPr/>
        </p:nvGrpSpPr>
        <p:grpSpPr>
          <a:xfrm>
            <a:off x="5833905" y="1061884"/>
            <a:ext cx="4506254" cy="5604386"/>
            <a:chOff x="1350395" y="0"/>
            <a:chExt cx="4506254" cy="5604386"/>
          </a:xfrm>
        </p:grpSpPr>
        <p:sp>
          <p:nvSpPr>
            <p:cNvPr id="182" name="Google Shape;182;p5"/>
            <p:cNvSpPr/>
            <p:nvPr/>
          </p:nvSpPr>
          <p:spPr>
            <a:xfrm>
              <a:off x="2121432" y="0"/>
              <a:ext cx="3735217" cy="3735323"/>
            </a:xfrm>
            <a:custGeom>
              <a:rect b="b" l="l" r="r" t="t"/>
              <a:pathLst>
                <a:path extrusionOk="0" h="120000" w="120000">
                  <a:moveTo>
                    <a:pt x="8412" y="60000"/>
                  </a:moveTo>
                  <a:lnTo>
                    <a:pt x="8412" y="60000"/>
                  </a:lnTo>
                  <a:cubicBezTo>
                    <a:pt x="8412" y="32962"/>
                    <a:pt x="29287" y="10511"/>
                    <a:pt x="56254" y="8548"/>
                  </a:cubicBezTo>
                  <a:cubicBezTo>
                    <a:pt x="83220" y="6584"/>
                    <a:pt x="107127" y="25774"/>
                    <a:pt x="111044" y="52527"/>
                  </a:cubicBezTo>
                  <a:cubicBezTo>
                    <a:pt x="114961" y="79280"/>
                    <a:pt x="97558" y="104518"/>
                    <a:pt x="71160" y="110367"/>
                  </a:cubicBezTo>
                  <a:lnTo>
                    <a:pt x="70591" y="118429"/>
                  </a:lnTo>
                  <a:lnTo>
                    <a:pt x="56831" y="104889"/>
                  </a:lnTo>
                  <a:lnTo>
                    <a:pt x="72704" y="88505"/>
                  </a:lnTo>
                  <a:lnTo>
                    <a:pt x="72143" y="96443"/>
                  </a:lnTo>
                  <a:cubicBezTo>
                    <a:pt x="90760" y="90239"/>
                    <a:pt x="101708" y="71000"/>
                    <a:pt x="97532" y="51826"/>
                  </a:cubicBezTo>
                  <a:cubicBezTo>
                    <a:pt x="93357" y="32652"/>
                    <a:pt x="75400" y="19708"/>
                    <a:pt x="55889" y="21808"/>
                  </a:cubicBezTo>
                  <a:cubicBezTo>
                    <a:pt x="36379" y="23908"/>
                    <a:pt x="21588" y="40376"/>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5"/>
            <p:cNvSpPr/>
            <p:nvPr/>
          </p:nvSpPr>
          <p:spPr>
            <a:xfrm>
              <a:off x="2946388" y="1352338"/>
              <a:ext cx="2083957" cy="10418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5"/>
            <p:cNvSpPr txBox="1"/>
            <p:nvPr/>
          </p:nvSpPr>
          <p:spPr>
            <a:xfrm>
              <a:off x="2946388" y="1352338"/>
              <a:ext cx="2083957" cy="1041855"/>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pārkāpti drošības un veselības aizsardzības noteikumi</a:t>
              </a:r>
              <a:endParaRPr sz="2000">
                <a:solidFill>
                  <a:schemeClr val="dk1"/>
                </a:solidFill>
                <a:latin typeface="Calibri"/>
                <a:ea typeface="Calibri"/>
                <a:cs typeface="Calibri"/>
                <a:sym typeface="Calibri"/>
              </a:endParaRPr>
            </a:p>
          </p:txBody>
        </p:sp>
        <p:sp>
          <p:nvSpPr>
            <p:cNvPr id="185" name="Google Shape;185;p5"/>
            <p:cNvSpPr/>
            <p:nvPr/>
          </p:nvSpPr>
          <p:spPr>
            <a:xfrm>
              <a:off x="1350395" y="2394194"/>
              <a:ext cx="3208835" cy="3210192"/>
            </a:xfrm>
            <a:prstGeom prst="blockArc">
              <a:avLst>
                <a:gd fmla="val 0" name="adj1"/>
                <a:gd fmla="val 189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
            <p:cNvSpPr/>
            <p:nvPr/>
          </p:nvSpPr>
          <p:spPr>
            <a:xfrm>
              <a:off x="1904409" y="3502741"/>
              <a:ext cx="2083957" cy="104185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
            <p:cNvSpPr txBox="1"/>
            <p:nvPr/>
          </p:nvSpPr>
          <p:spPr>
            <a:xfrm>
              <a:off x="1904409" y="3502741"/>
              <a:ext cx="2083957" cy="1041855"/>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chemeClr val="dk1"/>
                </a:buClr>
                <a:buSzPts val="2000"/>
                <a:buFont typeface="Calibri"/>
                <a:buNone/>
              </a:pPr>
              <a:r>
                <a:rPr b="0" i="0" lang="en-US" sz="2000">
                  <a:solidFill>
                    <a:schemeClr val="dk1"/>
                  </a:solidFill>
                  <a:latin typeface="Calibri"/>
                  <a:ea typeface="Calibri"/>
                  <a:cs typeface="Calibri"/>
                  <a:sym typeface="Calibri"/>
                </a:rPr>
                <a:t>darbinieks kļūst invalīds</a:t>
              </a:r>
              <a:endParaRPr b="0" i="0" sz="2000">
                <a:solidFill>
                  <a:schemeClr val="dk1"/>
                </a:solidFill>
                <a:latin typeface="Calibri"/>
                <a:ea typeface="Calibri"/>
                <a:cs typeface="Calibri"/>
                <a:sym typeface="Calibri"/>
              </a:endParaRPr>
            </a:p>
          </p:txBody>
        </p:sp>
      </p:grpSp>
      <p:pic>
        <p:nvPicPr>
          <p:cNvPr descr="Obsah obrázku exteriér, osoba, modrá&#10;&#10;Popis byl vytvořen automaticky" id="188" name="Google Shape;188;p5"/>
          <p:cNvPicPr preferRelativeResize="0"/>
          <p:nvPr/>
        </p:nvPicPr>
        <p:blipFill rotWithShape="1">
          <a:blip r:embed="rId3">
            <a:alphaModFix/>
          </a:blip>
          <a:srcRect b="-1" l="29602" r="25065"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01" name="Google Shape;201;p6"/>
          <p:cNvGrpSpPr/>
          <p:nvPr/>
        </p:nvGrpSpPr>
        <p:grpSpPr>
          <a:xfrm>
            <a:off x="5639374" y="480495"/>
            <a:ext cx="6468603" cy="6811796"/>
            <a:chOff x="3514109" y="-264335"/>
            <a:chExt cx="6468603" cy="6811796"/>
          </a:xfrm>
        </p:grpSpPr>
        <p:sp>
          <p:nvSpPr>
            <p:cNvPr id="202" name="Google Shape;202;p6"/>
            <p:cNvSpPr/>
            <p:nvPr/>
          </p:nvSpPr>
          <p:spPr>
            <a:xfrm>
              <a:off x="5908003" y="2756254"/>
              <a:ext cx="3368754" cy="3368754"/>
            </a:xfrm>
            <a:custGeom>
              <a:rect b="b" l="l" r="r" t="t"/>
              <a:pathLst>
                <a:path extrusionOk="0" h="120000" w="12000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
            <p:cNvSpPr txBox="1"/>
            <p:nvPr/>
          </p:nvSpPr>
          <p:spPr>
            <a:xfrm>
              <a:off x="6585272" y="3545369"/>
              <a:ext cx="2014216" cy="173160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laba darba pamats</a:t>
              </a:r>
              <a:endParaRPr sz="2000">
                <a:solidFill>
                  <a:schemeClr val="lt1"/>
                </a:solidFill>
                <a:latin typeface="Calibri"/>
                <a:ea typeface="Calibri"/>
                <a:cs typeface="Calibri"/>
                <a:sym typeface="Calibri"/>
              </a:endParaRPr>
            </a:p>
          </p:txBody>
        </p:sp>
        <p:sp>
          <p:nvSpPr>
            <p:cNvPr id="204" name="Google Shape;204;p6"/>
            <p:cNvSpPr/>
            <p:nvPr/>
          </p:nvSpPr>
          <p:spPr>
            <a:xfrm>
              <a:off x="3948000" y="1960002"/>
              <a:ext cx="2450003" cy="24500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
            <p:cNvSpPr txBox="1"/>
            <p:nvPr/>
          </p:nvSpPr>
          <p:spPr>
            <a:xfrm>
              <a:off x="4564796" y="2580525"/>
              <a:ext cx="1216411" cy="120895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”divas galvas ir labāka par vienu"</a:t>
              </a:r>
              <a:endParaRPr sz="2000">
                <a:solidFill>
                  <a:schemeClr val="lt1"/>
                </a:solidFill>
                <a:latin typeface="Calibri"/>
                <a:ea typeface="Calibri"/>
                <a:cs typeface="Calibri"/>
                <a:sym typeface="Calibri"/>
              </a:endParaRPr>
            </a:p>
          </p:txBody>
        </p:sp>
        <p:sp>
          <p:nvSpPr>
            <p:cNvPr id="206" name="Google Shape;206;p6"/>
            <p:cNvSpPr/>
            <p:nvPr/>
          </p:nvSpPr>
          <p:spPr>
            <a:xfrm rot="-900000">
              <a:off x="5320252" y="269750"/>
              <a:ext cx="2400503" cy="2400503"/>
            </a:xfrm>
            <a:custGeom>
              <a:rect b="b" l="l" r="r" t="t"/>
              <a:pathLst>
                <a:path extrusionOk="0" h="120000" w="12000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6"/>
            <p:cNvSpPr txBox="1"/>
            <p:nvPr/>
          </p:nvSpPr>
          <p:spPr>
            <a:xfrm>
              <a:off x="5846752" y="796251"/>
              <a:ext cx="1347501" cy="1347501"/>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lang="en-US" sz="2000">
                  <a:solidFill>
                    <a:schemeClr val="lt1"/>
                  </a:solidFill>
                  <a:latin typeface="Calibri"/>
                  <a:ea typeface="Calibri"/>
                  <a:cs typeface="Calibri"/>
                  <a:sym typeface="Calibri"/>
                </a:rPr>
                <a:t>vairāk cilvēku to izdara labāk</a:t>
              </a:r>
              <a:endParaRPr sz="2000">
                <a:solidFill>
                  <a:schemeClr val="lt1"/>
                </a:solidFill>
                <a:latin typeface="Calibri"/>
                <a:ea typeface="Calibri"/>
                <a:cs typeface="Calibri"/>
                <a:sym typeface="Calibri"/>
              </a:endParaRPr>
            </a:p>
          </p:txBody>
        </p:sp>
        <p:sp>
          <p:nvSpPr>
            <p:cNvPr id="208" name="Google Shape;208;p6"/>
            <p:cNvSpPr/>
            <p:nvPr/>
          </p:nvSpPr>
          <p:spPr>
            <a:xfrm>
              <a:off x="5670706" y="2235455"/>
              <a:ext cx="4312006" cy="4312006"/>
            </a:xfrm>
            <a:custGeom>
              <a:rect b="b" l="l" r="r" t="t"/>
              <a:pathLst>
                <a:path extrusionOk="0" h="120000" w="120000">
                  <a:moveTo>
                    <a:pt x="53351" y="4144"/>
                  </a:moveTo>
                  <a:lnTo>
                    <a:pt x="53351" y="4144"/>
                  </a:lnTo>
                  <a:cubicBezTo>
                    <a:pt x="76747" y="1359"/>
                    <a:pt x="99399" y="13450"/>
                    <a:pt x="110106" y="34437"/>
                  </a:cubicBezTo>
                  <a:cubicBezTo>
                    <a:pt x="120813" y="55425"/>
                    <a:pt x="117306" y="80861"/>
                    <a:pt x="101319" y="98168"/>
                  </a:cubicBezTo>
                  <a:lnTo>
                    <a:pt x="103848" y="100924"/>
                  </a:lnTo>
                  <a:lnTo>
                    <a:pt x="96127" y="99375"/>
                  </a:lnTo>
                  <a:lnTo>
                    <a:pt x="94974" y="91252"/>
                  </a:lnTo>
                  <a:lnTo>
                    <a:pt x="97502" y="94007"/>
                  </a:lnTo>
                  <a:cubicBezTo>
                    <a:pt x="111688" y="78362"/>
                    <a:pt x="114672" y="55555"/>
                    <a:pt x="104989" y="36787"/>
                  </a:cubicBezTo>
                  <a:cubicBezTo>
                    <a:pt x="95305" y="18019"/>
                    <a:pt x="74987" y="7234"/>
                    <a:pt x="54016" y="9730"/>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6"/>
            <p:cNvSpPr/>
            <p:nvPr/>
          </p:nvSpPr>
          <p:spPr>
            <a:xfrm>
              <a:off x="3514109" y="1409624"/>
              <a:ext cx="3132942" cy="3132942"/>
            </a:xfrm>
            <a:custGeom>
              <a:rect b="b" l="l" r="r" t="t"/>
              <a:pathLst>
                <a:path extrusionOk="0" h="120000" w="12000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6"/>
            <p:cNvSpPr/>
            <p:nvPr/>
          </p:nvSpPr>
          <p:spPr>
            <a:xfrm>
              <a:off x="4764991" y="-264335"/>
              <a:ext cx="3377942" cy="3377942"/>
            </a:xfrm>
            <a:custGeom>
              <a:rect b="b" l="l" r="r" t="t"/>
              <a:pathLst>
                <a:path extrusionOk="0" h="120000" w="12000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1" name="Google Shape;211;p6"/>
          <p:cNvPicPr preferRelativeResize="0"/>
          <p:nvPr/>
        </p:nvPicPr>
        <p:blipFill rotWithShape="1">
          <a:blip r:embed="rId3">
            <a:alphaModFix/>
          </a:blip>
          <a:srcRect b="0" l="0" r="0" t="0"/>
          <a:stretch/>
        </p:blipFill>
        <p:spPr>
          <a:xfrm rot="10800000">
            <a:off x="0" y="1920707"/>
            <a:ext cx="993612" cy="2124954"/>
          </a:xfrm>
          <a:prstGeom prst="rect">
            <a:avLst/>
          </a:prstGeom>
          <a:noFill/>
          <a:ln>
            <a:noFill/>
          </a:ln>
        </p:spPr>
      </p:pic>
      <p:sp>
        <p:nvSpPr>
          <p:cNvPr id="212" name="Google Shape;212;p6"/>
          <p:cNvSpPr txBox="1"/>
          <p:nvPr>
            <p:ph type="title"/>
          </p:nvPr>
        </p:nvSpPr>
        <p:spPr>
          <a:xfrm>
            <a:off x="4807974" y="14782"/>
            <a:ext cx="6980904" cy="912690"/>
          </a:xfrm>
          <a:prstGeom prst="rect">
            <a:avLst/>
          </a:prstGeom>
          <a:noFill/>
          <a:ln>
            <a:noFill/>
          </a:ln>
        </p:spPr>
        <p:txBody>
          <a:bodyPr anchorCtr="0" anchor="ctr" bIns="45700" lIns="91425" spcFirstLastPara="1" rIns="91425" wrap="square" tIns="45700">
            <a:normAutofit/>
          </a:bodyPr>
          <a:lstStyle/>
          <a:p>
            <a:pPr indent="0" lvl="0" marL="0" rtl="0" algn="r">
              <a:lnSpc>
                <a:spcPct val="107000"/>
              </a:lnSpc>
              <a:spcBef>
                <a:spcPts val="0"/>
              </a:spcBef>
              <a:spcAft>
                <a:spcPts val="0"/>
              </a:spcAft>
              <a:buClr>
                <a:srgbClr val="1F3763"/>
              </a:buClr>
              <a:buSzPts val="3600"/>
              <a:buFont typeface="Calibri"/>
              <a:buNone/>
            </a:pPr>
            <a:r>
              <a:rPr b="1" lang="en-US" sz="3600">
                <a:solidFill>
                  <a:srgbClr val="1F3763"/>
                </a:solidFill>
              </a:rPr>
              <a:t>Komandas dinamika</a:t>
            </a:r>
            <a:endParaRPr b="1" sz="3600">
              <a:solidFill>
                <a:srgbClr val="1F3763"/>
              </a:solidFill>
            </a:endParaRPr>
          </a:p>
        </p:txBody>
      </p:sp>
      <p:pic>
        <p:nvPicPr>
          <p:cNvPr descr="Obsah obrázku text, položky&#10;&#10;Popis byl vytvořen automaticky" id="213" name="Google Shape;213;p6"/>
          <p:cNvPicPr preferRelativeResize="0"/>
          <p:nvPr/>
        </p:nvPicPr>
        <p:blipFill rotWithShape="1">
          <a:blip r:embed="rId4">
            <a:alphaModFix/>
          </a:blip>
          <a:srcRect b="-1" l="13878" r="26586" t="0"/>
          <a:stretch/>
        </p:blipFill>
        <p:spPr>
          <a:xfrm>
            <a:off x="20" y="10"/>
            <a:ext cx="6116549" cy="6857990"/>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grpSp>
        <p:nvGrpSpPr>
          <p:cNvPr id="219" name="Google Shape;219;p7"/>
          <p:cNvGrpSpPr/>
          <p:nvPr/>
        </p:nvGrpSpPr>
        <p:grpSpPr>
          <a:xfrm>
            <a:off x="-5882254" y="139499"/>
            <a:ext cx="17886011" cy="7496983"/>
            <a:chOff x="-6293670" y="-963453"/>
            <a:chExt cx="17886011" cy="7496983"/>
          </a:xfrm>
        </p:grpSpPr>
        <p:sp>
          <p:nvSpPr>
            <p:cNvPr id="220" name="Google Shape;220;p7"/>
            <p:cNvSpPr/>
            <p:nvPr/>
          </p:nvSpPr>
          <p:spPr>
            <a:xfrm>
              <a:off x="-6293670" y="-963453"/>
              <a:ext cx="7496983" cy="7496983"/>
            </a:xfrm>
            <a:prstGeom prst="blockArc">
              <a:avLst>
                <a:gd fmla="val 18900000" name="adj1"/>
                <a:gd fmla="val 2700000" name="adj2"/>
                <a:gd fmla="val 288" name="adj3"/>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390740" y="253215"/>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txBox="1"/>
            <p:nvPr/>
          </p:nvSpPr>
          <p:spPr>
            <a:xfrm>
              <a:off x="390740" y="253215"/>
              <a:ext cx="11201600"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ilgtermiņa rakcija uz radušos problēmu</a:t>
              </a:r>
              <a:endParaRPr sz="2600">
                <a:solidFill>
                  <a:schemeClr val="lt1"/>
                </a:solidFill>
                <a:latin typeface="Calibri"/>
                <a:ea typeface="Calibri"/>
                <a:cs typeface="Calibri"/>
                <a:sym typeface="Calibri"/>
              </a:endParaRPr>
            </a:p>
          </p:txBody>
        </p:sp>
        <p:sp>
          <p:nvSpPr>
            <p:cNvPr id="223" name="Google Shape;223;p7"/>
            <p:cNvSpPr/>
            <p:nvPr/>
          </p:nvSpPr>
          <p:spPr>
            <a:xfrm>
              <a:off x="74360" y="189939"/>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p:nvPr/>
          </p:nvSpPr>
          <p:spPr>
            <a:xfrm>
              <a:off x="849158" y="101297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7"/>
            <p:cNvSpPr txBox="1"/>
            <p:nvPr/>
          </p:nvSpPr>
          <p:spPr>
            <a:xfrm>
              <a:off x="849158" y="1012974"/>
              <a:ext cx="1074318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problēmas ietekmes mazināšana</a:t>
              </a:r>
              <a:endParaRPr sz="2600">
                <a:solidFill>
                  <a:schemeClr val="lt1"/>
                </a:solidFill>
                <a:latin typeface="Calibri"/>
                <a:ea typeface="Calibri"/>
                <a:cs typeface="Calibri"/>
                <a:sym typeface="Calibri"/>
              </a:endParaRPr>
            </a:p>
          </p:txBody>
        </p:sp>
        <p:sp>
          <p:nvSpPr>
            <p:cNvPr id="226" name="Google Shape;226;p7"/>
            <p:cNvSpPr/>
            <p:nvPr/>
          </p:nvSpPr>
          <p:spPr>
            <a:xfrm>
              <a:off x="532777" y="94969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1100368" y="1772175"/>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7"/>
            <p:cNvSpPr txBox="1"/>
            <p:nvPr/>
          </p:nvSpPr>
          <p:spPr>
            <a:xfrm>
              <a:off x="1100368" y="1772175"/>
              <a:ext cx="10491972"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veselības un drošības atjaunošana</a:t>
              </a:r>
              <a:endParaRPr sz="2600">
                <a:solidFill>
                  <a:schemeClr val="lt1"/>
                </a:solidFill>
                <a:latin typeface="Calibri"/>
                <a:ea typeface="Calibri"/>
                <a:cs typeface="Calibri"/>
                <a:sym typeface="Calibri"/>
              </a:endParaRPr>
            </a:p>
          </p:txBody>
        </p:sp>
        <p:sp>
          <p:nvSpPr>
            <p:cNvPr id="229" name="Google Shape;229;p7"/>
            <p:cNvSpPr/>
            <p:nvPr/>
          </p:nvSpPr>
          <p:spPr>
            <a:xfrm>
              <a:off x="783988" y="1708899"/>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7"/>
            <p:cNvSpPr/>
            <p:nvPr/>
          </p:nvSpPr>
          <p:spPr>
            <a:xfrm>
              <a:off x="1180577" y="2531934"/>
              <a:ext cx="1041176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7"/>
            <p:cNvSpPr txBox="1"/>
            <p:nvPr/>
          </p:nvSpPr>
          <p:spPr>
            <a:xfrm>
              <a:off x="1180577" y="2531934"/>
              <a:ext cx="1041176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turpmākas vardarbības novēršana</a:t>
              </a:r>
              <a:endParaRPr sz="2600">
                <a:solidFill>
                  <a:schemeClr val="lt1"/>
                </a:solidFill>
                <a:latin typeface="Calibri"/>
                <a:ea typeface="Calibri"/>
                <a:cs typeface="Calibri"/>
                <a:sym typeface="Calibri"/>
              </a:endParaRPr>
            </a:p>
          </p:txBody>
        </p:sp>
        <p:sp>
          <p:nvSpPr>
            <p:cNvPr id="232" name="Google Shape;232;p7"/>
            <p:cNvSpPr/>
            <p:nvPr/>
          </p:nvSpPr>
          <p:spPr>
            <a:xfrm>
              <a:off x="864197" y="246865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7"/>
            <p:cNvSpPr/>
            <p:nvPr/>
          </p:nvSpPr>
          <p:spPr>
            <a:xfrm>
              <a:off x="1100368" y="3291692"/>
              <a:ext cx="10491972"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
            <p:cNvSpPr txBox="1"/>
            <p:nvPr/>
          </p:nvSpPr>
          <p:spPr>
            <a:xfrm>
              <a:off x="1100368" y="3291692"/>
              <a:ext cx="10491972"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novērst darbinieku mainību</a:t>
              </a:r>
              <a:endParaRPr sz="2600">
                <a:solidFill>
                  <a:schemeClr val="lt1"/>
                </a:solidFill>
                <a:latin typeface="Calibri"/>
                <a:ea typeface="Calibri"/>
                <a:cs typeface="Calibri"/>
                <a:sym typeface="Calibri"/>
              </a:endParaRPr>
            </a:p>
          </p:txBody>
        </p:sp>
        <p:sp>
          <p:nvSpPr>
            <p:cNvPr id="235" name="Google Shape;235;p7"/>
            <p:cNvSpPr/>
            <p:nvPr/>
          </p:nvSpPr>
          <p:spPr>
            <a:xfrm>
              <a:off x="783988" y="3228416"/>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7"/>
            <p:cNvSpPr/>
            <p:nvPr/>
          </p:nvSpPr>
          <p:spPr>
            <a:xfrm>
              <a:off x="849158" y="4050894"/>
              <a:ext cx="10743183"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7"/>
            <p:cNvSpPr txBox="1"/>
            <p:nvPr/>
          </p:nvSpPr>
          <p:spPr>
            <a:xfrm>
              <a:off x="849158" y="4050894"/>
              <a:ext cx="10743183"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novērst morāles pazemināšanos</a:t>
              </a:r>
              <a:endParaRPr sz="2600">
                <a:solidFill>
                  <a:schemeClr val="lt1"/>
                </a:solidFill>
                <a:latin typeface="Calibri"/>
                <a:ea typeface="Calibri"/>
                <a:cs typeface="Calibri"/>
                <a:sym typeface="Calibri"/>
              </a:endParaRPr>
            </a:p>
          </p:txBody>
        </p:sp>
        <p:sp>
          <p:nvSpPr>
            <p:cNvPr id="238" name="Google Shape;238;p7"/>
            <p:cNvSpPr/>
            <p:nvPr/>
          </p:nvSpPr>
          <p:spPr>
            <a:xfrm>
              <a:off x="532777" y="3987618"/>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7"/>
            <p:cNvSpPr/>
            <p:nvPr/>
          </p:nvSpPr>
          <p:spPr>
            <a:xfrm>
              <a:off x="390740" y="4810652"/>
              <a:ext cx="11201600" cy="506208"/>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7"/>
            <p:cNvSpPr txBox="1"/>
            <p:nvPr/>
          </p:nvSpPr>
          <p:spPr>
            <a:xfrm>
              <a:off x="390740" y="4810652"/>
              <a:ext cx="11201600" cy="506208"/>
            </a:xfrm>
            <a:prstGeom prst="rect">
              <a:avLst/>
            </a:prstGeom>
            <a:noFill/>
            <a:ln>
              <a:noFill/>
            </a:ln>
          </p:spPr>
          <p:txBody>
            <a:bodyPr anchorCtr="0" anchor="ctr" bIns="66025" lIns="401800" spcFirstLastPara="1" rIns="66025" wrap="square" tIns="66025">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novērst prombūtni</a:t>
              </a:r>
              <a:endParaRPr sz="2600">
                <a:solidFill>
                  <a:schemeClr val="lt1"/>
                </a:solidFill>
                <a:latin typeface="Calibri"/>
                <a:ea typeface="Calibri"/>
                <a:cs typeface="Calibri"/>
                <a:sym typeface="Calibri"/>
              </a:endParaRPr>
            </a:p>
          </p:txBody>
        </p:sp>
        <p:sp>
          <p:nvSpPr>
            <p:cNvPr id="241" name="Google Shape;241;p7"/>
            <p:cNvSpPr/>
            <p:nvPr/>
          </p:nvSpPr>
          <p:spPr>
            <a:xfrm>
              <a:off x="74360" y="4747376"/>
              <a:ext cx="632760" cy="632760"/>
            </a:xfrm>
            <a:prstGeom prst="ellipse">
              <a:avLst/>
            </a:prstGeom>
            <a:solidFill>
              <a:schemeClr val="lt1"/>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7"/>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Kopsavilkums</a:t>
            </a:r>
            <a:endParaRPr b="1" sz="3600">
              <a:solidFill>
                <a:schemeClr val="dk2"/>
              </a:solidFill>
            </a:endParaRPr>
          </a:p>
        </p:txBody>
      </p:sp>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pic>
        <p:nvPicPr>
          <p:cNvPr descr="Obsah obrázku osoba, muž&#10;&#10;Popis byl vytvořen automaticky" id="247" name="Google Shape;247;p8"/>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248" name="Google Shape;248;p8"/>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sz="1600" cap="none">
              <a:solidFill>
                <a:schemeClr val="dk1"/>
              </a:solidFill>
              <a:latin typeface="Calibri"/>
              <a:ea typeface="Calibri"/>
              <a:cs typeface="Calibri"/>
              <a:sym typeface="Calibri"/>
            </a:endParaRPr>
          </a:p>
        </p:txBody>
      </p:sp>
      <p:sp>
        <p:nvSpPr>
          <p:cNvPr id="249" name="Google Shape;249;p8"/>
          <p:cNvSpPr txBox="1"/>
          <p:nvPr>
            <p:ph type="title"/>
          </p:nvPr>
        </p:nvSpPr>
        <p:spPr>
          <a:xfrm>
            <a:off x="8022019" y="2690946"/>
            <a:ext cx="3852041" cy="183405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1.uzdevums</a:t>
            </a:r>
            <a:endParaRPr/>
          </a:p>
        </p:txBody>
      </p:sp>
      <p:sp>
        <p:nvSpPr>
          <p:cNvPr id="250" name="Google Shape;250;p8"/>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t>Komandā pārrunājiet, vai kāds personīgi ir saskāries ar terciāro vardarbības novēršanu darbavietā?</a:t>
            </a:r>
            <a:endParaRPr/>
          </a:p>
        </p:txBody>
      </p:sp>
      <p:cxnSp>
        <p:nvCxnSpPr>
          <p:cNvPr id="251" name="Google Shape;251;p8"/>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252" name="Google Shape;252;p8"/>
          <p:cNvSpPr txBox="1"/>
          <p:nvPr/>
        </p:nvSpPr>
        <p:spPr>
          <a:xfrm>
            <a:off x="8022019" y="398565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pic>
        <p:nvPicPr>
          <p:cNvPr descr="Obsah obrázku interiér, zeď, žena, osoba&#10;&#10;Popis byl vytvořen automaticky" id="257" name="Google Shape;257;p9"/>
          <p:cNvPicPr preferRelativeResize="0"/>
          <p:nvPr/>
        </p:nvPicPr>
        <p:blipFill rotWithShape="1">
          <a:blip r:embed="rId3">
            <a:alphaModFix/>
          </a:blip>
          <a:srcRect b="9039" l="0" r="9091" t="14351"/>
          <a:stretch/>
        </p:blipFill>
        <p:spPr>
          <a:xfrm>
            <a:off x="-1" y="10"/>
            <a:ext cx="12192000" cy="6857990"/>
          </a:xfrm>
          <a:prstGeom prst="rect">
            <a:avLst/>
          </a:prstGeom>
          <a:noFill/>
          <a:ln>
            <a:noFill/>
          </a:ln>
        </p:spPr>
      </p:pic>
      <p:sp>
        <p:nvSpPr>
          <p:cNvPr id="258" name="Google Shape;258;p9"/>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9" name="Google Shape;259;p9"/>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0" name="Google Shape;260;p9"/>
          <p:cNvSpPr txBox="1"/>
          <p:nvPr>
            <p:ph type="title"/>
          </p:nvPr>
        </p:nvSpPr>
        <p:spPr>
          <a:xfrm>
            <a:off x="988542" y="268966"/>
            <a:ext cx="3745686" cy="10434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6000"/>
              <a:t>2.uzdevums</a:t>
            </a:r>
            <a:endParaRPr/>
          </a:p>
        </p:txBody>
      </p:sp>
      <p:sp>
        <p:nvSpPr>
          <p:cNvPr id="261" name="Google Shape;261;p9"/>
          <p:cNvSpPr txBox="1"/>
          <p:nvPr>
            <p:ph idx="1" type="body"/>
          </p:nvPr>
        </p:nvSpPr>
        <p:spPr>
          <a:xfrm>
            <a:off x="520242" y="1774372"/>
            <a:ext cx="4062642" cy="275408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n-US" sz="2400"/>
              <a:t>Pamatojoties uz iepriekš minēto informāciju, ierosiniet, kādai vajadzētu būt šādai terciārajai profilaksei, kā tā būtu jāpiemēro, uz ko uzņēmumam būtu jākoncentrējas šajā jomā.</a:t>
            </a:r>
            <a:endParaRPr sz="2400"/>
          </a:p>
        </p:txBody>
      </p:sp>
      <p:sp>
        <p:nvSpPr>
          <p:cNvPr id="262" name="Google Shape;262;p9"/>
          <p:cNvSpPr txBox="1"/>
          <p:nvPr/>
        </p:nvSpPr>
        <p:spPr>
          <a:xfrm>
            <a:off x="520241" y="66371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lang="en-US"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