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gweS//IliIExsacDYQCXTUNms1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chemeClr val="dk1"/>
              </a:buClr>
              <a:buSzPts val="1800"/>
              <a:buFont typeface="Calibri"/>
              <a:buNone/>
            </a:pPr>
            <a:r>
              <a:rPr lang="en-US" sz="1800">
                <a:latin typeface="Times New Roman"/>
                <a:ea typeface="Times New Roman"/>
                <a:cs typeface="Times New Roman"/>
                <a:sym typeface="Times New Roman"/>
              </a:rPr>
              <a:t>3. Documentation management</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According to the Labor Code, every employer, company, or other organization is obliged to document the entire risk management and management process. Documentation means the collection and management of the entire risk management process, including regular updates in case of any changes. All collected documents and information are subsequently archived in the healthy safe documentation. Risk management documentation must include not only the analysis, identification, and assessment of risks, but also the measures taken. We call this part of the documentation the risk register, which serves as evidence of the proper functioning of risk management.</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266" name="Google Shape;26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Times New Roman"/>
                <a:ea typeface="Times New Roman"/>
                <a:cs typeface="Times New Roman"/>
                <a:sym typeface="Times New Roman"/>
              </a:rPr>
              <a:t>Internal communication</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Internal communication is the driving force of the entire company. Proper internal communication increases motivation and is a way for everyone to know what to do and why, as well as a way to jointly share the visions, goals and values of the entire company. Through internal communication, companies improve their relations with employees so that they better understand what is happening in the company, where it is going, what role they play in it and want to contribute to the company's goals. With the help of proper internal communication, it is possible to increase the engagement of employees, improve their relationship with the company and identify them with the company's values. It is necessary that internal communication be truthful, open and timely, that employees receive relevant information from the right people at the right time, that they are not afraid to communicate openly with their superiors, and that the management of the company is aware of the enormous importance of internal communication. Thanks to a strategically conceived and thought-out internal communication, many problems can be prevented that can negatively affect the life of the company and the working atmosphere.</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290" name="Google Shape;29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Times New Roman"/>
                <a:ea typeface="Times New Roman"/>
                <a:cs typeface="Times New Roman"/>
                <a:sym typeface="Times New Roman"/>
              </a:rPr>
              <a:t>External communication</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Communication with the world outside the organization seeks to satisfy the organization's information needs and maintaining contact with the external environment. Creates and maintains the image of the company. This includes regulatory agencies, political groups, the media, customers, etc.</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Quality external communication has three main pillars. One cannot do without the other. Long-term and properly maintained media relations and press relations are a basic prerequisite for success. Regular communication makes relations with the media easier for companies and significantly simplifies the situation when mediating an event. Among other things, PR communication must also be regular and systematic. It does not pay to send press releases or statements on the air according to the momentary mood of the porter or in accordance with the weather. Every external communication should have a fixed communication concept.</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303" name="Google Shape;30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n-US" sz="1800">
                <a:solidFill>
                  <a:srgbClr val="1F3763"/>
                </a:solidFill>
                <a:latin typeface="Times New Roman"/>
                <a:ea typeface="Times New Roman"/>
                <a:cs typeface="Times New Roman"/>
                <a:sym typeface="Times New Roman"/>
              </a:rPr>
              <a:t>Effective complaint mechanism and immediate possibilities for action</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The complaints mechanism, if the employer has one, is always enshrined in the company's internal regulations, which subsequently regulate the procedure for resolving them.</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In employment relationships established under the Labor Code, the handling of employee complaints regarding the exercise of rights and obligations arising from employment relationships is not regulated by law. However, there is no doubt that, although the Labor Code does not have its own provision for dealing with complaints, nor does the employee have an explicit right to file a complaint, it is an employee's right that the employee has, even without an explicit statement, and cannot be denied. When performing dependent work, the employee is subordinate to the employer, and therefore must have a legal instrument to be able to point out violations of his rights or obligations of the employer either in general, in relation to a certain group of employees, or concerning his person.</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316" name="Google Shape;31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58" name="Google Shape;35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1" name="Google Shape;3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Primary prevention is education towards a healthy, prosperous company that develops its skills and manages stressful situations well. The maximum effort is to prevent and reduce the level of risks satisfied with certain manifestations of the company's bad strategy. </a:t>
            </a:r>
            <a:endParaRPr/>
          </a:p>
        </p:txBody>
      </p:sp>
      <p:sp>
        <p:nvSpPr>
          <p:cNvPr id="147" name="Google Shape;14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n-US" sz="1800">
                <a:solidFill>
                  <a:srgbClr val="1F3763"/>
                </a:solidFill>
                <a:latin typeface="Times New Roman"/>
                <a:ea typeface="Times New Roman"/>
                <a:cs typeface="Times New Roman"/>
                <a:sym typeface="Times New Roman"/>
              </a:rPr>
              <a:t>Risk analysis</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Risk analysis is a fundamental pillar of safety and health protection at work in companies and other organizations. Based on this analysis, all other procedures, and processes in the field of the company's health and safety policy are set up. Without a risk analysis, it is not possible to identify, evaluate or manage potentially dangerous factors that may threaten the workplace in any way. According to the law, every employer has the obligation to deal with so-called risk management, including all related parts. What does risk analysis look like, including identification, subsequent assessment, and possible complex solutions? Is this even required by law?</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160" name="Google Shape;16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Health and safety risk analysis is subject to the legal requirements set out in § 102 paragraph 3 of Act No. 262/2006 Coll. the Labor Code, where it is written that the employer is obliged to continuously search for dangerous factors and dangerous processes in the work environment and to find out their causes and sources. In connection with this finding, he is obliged to constantly identify and evaluate these risks and take measures that will lead to their elimination.</a:t>
            </a:r>
            <a:endParaRPr/>
          </a:p>
        </p:txBody>
      </p:sp>
      <p:sp>
        <p:nvSpPr>
          <p:cNvPr id="178" name="Google Shape;1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Health and safety risk analysis is subject to the legal requirements set out in § 102 paragraph 3 of Act No. 262/2006 Coll. the Labor Code, where it is written that the employer is obliged to continuously search for dangerous factors and dangerous processes in the work environment and to find out their causes and sources. In connection with this finding, he is obliged to constantly identify and evaluate these risks and take measures that will lead to their elimination. The aim is to improve working conditions based on risk management, which should result in work that is classified as risky according to a special legal regulation being classified in a lower risk category. For this to happen, the employer is obliged to:</a:t>
            </a:r>
            <a:endParaRPr/>
          </a:p>
          <a:p>
            <a:pPr indent="0" lvl="0" marL="0" rtl="0" algn="l">
              <a:spcBef>
                <a:spcPts val="0"/>
              </a:spcBef>
              <a:spcAft>
                <a:spcPts val="0"/>
              </a:spcAft>
              <a:buNone/>
            </a:pPr>
            <a:r>
              <a:rPr lang="en-US"/>
              <a:t>•	regularly check the level of health and safety in the company, in particular the state of production and work equipment and workplace equipment,</a:t>
            </a:r>
            <a:endParaRPr/>
          </a:p>
          <a:p>
            <a:pPr indent="0" lvl="0" marL="0" rtl="0" algn="l">
              <a:spcBef>
                <a:spcPts val="0"/>
              </a:spcBef>
              <a:spcAft>
                <a:spcPts val="0"/>
              </a:spcAft>
              <a:buNone/>
            </a:pPr>
            <a:r>
              <a:rPr lang="en-US"/>
              <a:t>•	regularly check the level of risk factors of working conditions,</a:t>
            </a:r>
            <a:endParaRPr/>
          </a:p>
          <a:p>
            <a:pPr indent="0" lvl="0" marL="0" rtl="0" algn="l">
              <a:spcBef>
                <a:spcPts val="0"/>
              </a:spcBef>
              <a:spcAft>
                <a:spcPts val="0"/>
              </a:spcAft>
              <a:buNone/>
            </a:pPr>
            <a:r>
              <a:rPr lang="en-US"/>
              <a:t>•	comply with the set methods and methods for ensuring health and safety,</a:t>
            </a:r>
            <a:endParaRPr/>
          </a:p>
          <a:p>
            <a:pPr indent="0" lvl="0" marL="0" rtl="0" algn="l">
              <a:spcBef>
                <a:spcPts val="0"/>
              </a:spcBef>
              <a:spcAft>
                <a:spcPts val="0"/>
              </a:spcAft>
              <a:buNone/>
            </a:pPr>
            <a:r>
              <a:rPr lang="en-US"/>
              <a:t>•	comply with the regular assessment of dangerous risk factors.</a:t>
            </a:r>
            <a:endParaRPr/>
          </a:p>
          <a:p>
            <a:pPr indent="0" lvl="0" marL="0" rtl="0" algn="l">
              <a:spcBef>
                <a:spcPts val="0"/>
              </a:spcBef>
              <a:spcAft>
                <a:spcPts val="0"/>
              </a:spcAft>
              <a:buNone/>
            </a:pPr>
            <a:r>
              <a:t/>
            </a:r>
            <a:endParaRPr/>
          </a:p>
        </p:txBody>
      </p:sp>
      <p:sp>
        <p:nvSpPr>
          <p:cNvPr id="194" name="Google Shape;19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Calibri"/>
                <a:ea typeface="Calibri"/>
                <a:cs typeface="Calibri"/>
                <a:sym typeface="Calibri"/>
              </a:rPr>
              <a:t>Risk management has individual phases, which are:</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1.	Search for risks (search for dangerous factors that could cause an occupational accident or accident).</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This is a long-term and complex process where, for example, the use of protective equipment and compliance with safety regulations are also checked.</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	risk analysis </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During the actual risk analysis, the systematic work with all the available information that the analyst obtained in the first phase, i.e. when searching for risks, takes place. It processes and uses this information for later identification and evaluation of specific risks that pose a risk of an occupational accident, accident or other threat to health and safety at work.</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	identification of risks</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Risk identification is a relatively complex and lengthy process. It is necessary to involve employees, but also external persons whose task it is to reveal all the dangers that can turn into sources of injury or accidents in their work environment. In the identification of potentially dangerous risks, it is necessary to include not only all physical, chemical and biological factors, but also the organization of work and the working environment as such.</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	risk assessment</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The aim of the assessment is to find out and determine how serious the risks found are. The seriousness of the risks is determined by the analyst, who must have sufficient knowledge and experience to do so. The essence of the assessment is to determine and decide whether it is possible to accept the risk or not. If it is not possible to accept it, it is necessary to establish measures that will lead to their elimination or at least reduction to an acceptable level.</a:t>
            </a:r>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212" name="Google Shape;21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Calibri"/>
                <a:ea typeface="Calibri"/>
                <a:cs typeface="Calibri"/>
                <a:sym typeface="Calibri"/>
              </a:rPr>
              <a:t>2.	Acting</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Once all the risks found have been evaluated, it is necessary to define, implement, but also take security measures that will lead to the elimination or at least the minimization of the risks. The aim of taking measures is to reduce the level of risk and ideally also to reduce the risk group and category at least one level lower. The responsibility for taking safety measures against potential risks rests with the senior employee of the workplace.</a:t>
            </a:r>
            <a:endParaRPr sz="1800">
              <a:latin typeface="Calibri"/>
              <a:ea typeface="Calibri"/>
              <a:cs typeface="Calibri"/>
              <a:sym typeface="Calibri"/>
            </a:endParaRPr>
          </a:p>
        </p:txBody>
      </p:sp>
      <p:sp>
        <p:nvSpPr>
          <p:cNvPr id="242" name="Google Shape;24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5183188" y="987425"/>
            <a:ext cx="6172200" cy="4873625"/>
          </a:xfrm>
          <a:prstGeom prst="rect">
            <a:avLst/>
          </a:prstGeom>
          <a:noFill/>
          <a:ln>
            <a:noFill/>
          </a:ln>
        </p:spPr>
      </p:sp>
      <p:sp>
        <p:nvSpPr>
          <p:cNvPr id="68" name="Google Shape;68;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3.png"/><Relationship Id="rId13" Type="http://schemas.openxmlformats.org/officeDocument/2006/relationships/hyperlink" Target="https://dekaplus.eu/" TargetMode="External"/><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15.png"/><Relationship Id="rId17" Type="http://schemas.openxmlformats.org/officeDocument/2006/relationships/hyperlink" Target="https://www.uzvediba.lv/kontakti/" TargetMode="External"/><Relationship Id="rId16" Type="http://schemas.openxmlformats.org/officeDocument/2006/relationships/image" Target="../media/image17.png"/><Relationship Id="rId5" Type="http://schemas.openxmlformats.org/officeDocument/2006/relationships/hyperlink" Target="http://www.czu.cz/" TargetMode="External"/><Relationship Id="rId6" Type="http://schemas.openxmlformats.org/officeDocument/2006/relationships/image" Target="../media/image16.png"/><Relationship Id="rId18" Type="http://schemas.openxmlformats.org/officeDocument/2006/relationships/image" Target="../media/image4.png"/><Relationship Id="rId7" Type="http://schemas.openxmlformats.org/officeDocument/2006/relationships/hyperlink" Target="http://www.czu.cz/" TargetMode="External"/><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image" Target="../media/image8.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Ein Bild, das Text enthält.&#10;&#10;Automatisch generierte Beschreibung" id="88" name="Google Shape;88;p1"/>
          <p:cNvPicPr preferRelativeResize="0"/>
          <p:nvPr/>
        </p:nvPicPr>
        <p:blipFill rotWithShape="1">
          <a:blip r:embed="rId3">
            <a:alphaModFix/>
          </a:blip>
          <a:srcRect b="3426" l="0" r="0" t="2802"/>
          <a:stretch/>
        </p:blipFill>
        <p:spPr>
          <a:xfrm>
            <a:off x="0" y="-39221"/>
            <a:ext cx="12192001" cy="4201449"/>
          </a:xfrm>
          <a:prstGeom prst="rect">
            <a:avLst/>
          </a:prstGeom>
          <a:noFill/>
          <a:ln>
            <a:noFill/>
          </a:ln>
        </p:spPr>
      </p:pic>
      <p:sp>
        <p:nvSpPr>
          <p:cNvPr id="89" name="Google Shape;89;p1"/>
          <p:cNvSpPr txBox="1"/>
          <p:nvPr/>
        </p:nvSpPr>
        <p:spPr>
          <a:xfrm>
            <a:off x="425195" y="6260401"/>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Eiropas Komisijas atbalsts šīs publikācijas sagatavošanai nav uzskatāms par satura apstiprinājumu, kas atspoguļo tikai autoru viedokļus, un Komisija nevar būt atbildīga par tajā ietvertās informācijas jebkādu izmantošanu.</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90" name="Google Shape;90;p1"/>
          <p:cNvSpPr txBox="1"/>
          <p:nvPr>
            <p:ph type="ctrTitle"/>
          </p:nvPr>
        </p:nvSpPr>
        <p:spPr>
          <a:xfrm>
            <a:off x="6276110" y="4162227"/>
            <a:ext cx="6549659" cy="74777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Calibri"/>
              <a:buNone/>
            </a:pPr>
            <a:r>
              <a:rPr b="1" lang="en-US" sz="4800"/>
              <a:t>Apmācību plānošana:</a:t>
            </a:r>
            <a:br>
              <a:rPr b="1" lang="en-US" sz="4800">
                <a:solidFill>
                  <a:schemeClr val="dk2"/>
                </a:solidFill>
                <a:latin typeface="Calibri"/>
                <a:ea typeface="Calibri"/>
                <a:cs typeface="Calibri"/>
                <a:sym typeface="Calibri"/>
              </a:rPr>
            </a:br>
            <a:r>
              <a:rPr b="1" lang="en-US" sz="4800"/>
              <a:t>–3.nodaļa</a:t>
            </a:r>
            <a:endParaRPr b="1" sz="4800">
              <a:solidFill>
                <a:schemeClr val="dk2"/>
              </a:solidFill>
              <a:highlight>
                <a:srgbClr val="FFFF00"/>
              </a:highlight>
            </a:endParaRPr>
          </a:p>
        </p:txBody>
      </p:sp>
      <p:sp>
        <p:nvSpPr>
          <p:cNvPr id="91" name="Google Shape;91;p1"/>
          <p:cNvSpPr txBox="1"/>
          <p:nvPr/>
        </p:nvSpPr>
        <p:spPr>
          <a:xfrm>
            <a:off x="6283259" y="5490959"/>
            <a:ext cx="4141555" cy="6463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Calibri"/>
              <a:buNone/>
            </a:pPr>
            <a:r>
              <a:rPr b="1" lang="en-US" sz="3200" u="none">
                <a:solidFill>
                  <a:schemeClr val="dk1"/>
                </a:solidFill>
                <a:latin typeface="Calibri"/>
                <a:ea typeface="Calibri"/>
                <a:cs typeface="Calibri"/>
                <a:sym typeface="Calibri"/>
              </a:rPr>
              <a:t>Sekundārā prevencija</a:t>
            </a:r>
            <a:endParaRPr b="1" sz="3200" u="none">
              <a:solidFill>
                <a:schemeClr val="dk2"/>
              </a:solidFill>
              <a:highlight>
                <a:srgbClr val="FFFF00"/>
              </a:highlight>
              <a:latin typeface="Calibri"/>
              <a:ea typeface="Calibri"/>
              <a:cs typeface="Calibri"/>
              <a:sym typeface="Calibri"/>
            </a:endParaRPr>
          </a:p>
        </p:txBody>
      </p:sp>
      <p:sp>
        <p:nvSpPr>
          <p:cNvPr id="92" name="Google Shape;92;p1"/>
          <p:cNvSpPr txBox="1"/>
          <p:nvPr/>
        </p:nvSpPr>
        <p:spPr>
          <a:xfrm>
            <a:off x="2035455" y="5367849"/>
            <a:ext cx="4247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93" name="Google Shape;93;p1"/>
          <p:cNvSpPr txBox="1"/>
          <p:nvPr/>
        </p:nvSpPr>
        <p:spPr>
          <a:xfrm>
            <a:off x="4963083" y="2490828"/>
            <a:ext cx="654966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600">
                <a:solidFill>
                  <a:schemeClr val="lt1"/>
                </a:solidFill>
                <a:latin typeface="Calibri"/>
                <a:ea typeface="Calibri"/>
                <a:cs typeface="Calibri"/>
                <a:sym typeface="Calibri"/>
              </a:rPr>
              <a:t>Weed out Occupational Violence from HORECA</a:t>
            </a:r>
            <a:br>
              <a:rPr b="0" lang="en-US" sz="2600">
                <a:solidFill>
                  <a:schemeClr val="lt1"/>
                </a:solidFill>
                <a:latin typeface="Calibri"/>
                <a:ea typeface="Calibri"/>
                <a:cs typeface="Calibri"/>
                <a:sym typeface="Calibri"/>
              </a:rPr>
            </a:br>
            <a:r>
              <a:rPr b="1" i="0" lang="en-US" sz="1200" u="none" cap="none" strike="noStrike">
                <a:solidFill>
                  <a:schemeClr val="lt1"/>
                </a:solidFill>
                <a:latin typeface="Arial"/>
                <a:ea typeface="Arial"/>
                <a:cs typeface="Arial"/>
                <a:sym typeface="Arial"/>
              </a:rPr>
              <a:t>Project reference number: 2021-1-CZ01-KA220-VET-000025684 </a:t>
            </a:r>
            <a:endParaRPr/>
          </a:p>
          <a:p>
            <a:pPr indent="0" lvl="0" marL="0" marR="0" rtl="0" algn="l">
              <a:spcBef>
                <a:spcPts val="0"/>
              </a:spcBef>
              <a:spcAft>
                <a:spcPts val="0"/>
              </a:spcAft>
              <a:buNone/>
            </a:pPr>
            <a:r>
              <a:t/>
            </a:r>
            <a:endParaRPr b="0" sz="2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600">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4">
            <a:alphaModFix/>
          </a:blip>
          <a:srcRect b="0" l="6911" r="6911" t="0"/>
          <a:stretch/>
        </p:blipFill>
        <p:spPr>
          <a:xfrm>
            <a:off x="524349" y="567565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10"/>
          <p:cNvPicPr preferRelativeResize="0"/>
          <p:nvPr/>
        </p:nvPicPr>
        <p:blipFill rotWithShape="1">
          <a:blip r:embed="rId3">
            <a:alphaModFix/>
          </a:blip>
          <a:srcRect b="0" l="0" r="0" t="0"/>
          <a:stretch/>
        </p:blipFill>
        <p:spPr>
          <a:xfrm rot="5400000">
            <a:off x="5233689" y="-576344"/>
            <a:ext cx="943107" cy="2095792"/>
          </a:xfrm>
          <a:prstGeom prst="rect">
            <a:avLst/>
          </a:prstGeom>
          <a:noFill/>
          <a:ln>
            <a:noFill/>
          </a:ln>
        </p:spPr>
      </p:pic>
      <p:grpSp>
        <p:nvGrpSpPr>
          <p:cNvPr id="269" name="Google Shape;269;p10"/>
          <p:cNvGrpSpPr/>
          <p:nvPr/>
        </p:nvGrpSpPr>
        <p:grpSpPr>
          <a:xfrm>
            <a:off x="5179742" y="1046389"/>
            <a:ext cx="6223717" cy="5627647"/>
            <a:chOff x="2721492" y="-28785"/>
            <a:chExt cx="6223717" cy="5627647"/>
          </a:xfrm>
        </p:grpSpPr>
        <p:sp>
          <p:nvSpPr>
            <p:cNvPr id="270" name="Google Shape;270;p10"/>
            <p:cNvSpPr/>
            <p:nvPr/>
          </p:nvSpPr>
          <p:spPr>
            <a:xfrm>
              <a:off x="4887433" y="2550976"/>
              <a:ext cx="1814037" cy="1789004"/>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
            <p:cNvSpPr txBox="1"/>
            <p:nvPr/>
          </p:nvSpPr>
          <p:spPr>
            <a:xfrm>
              <a:off x="5153093" y="2812970"/>
              <a:ext cx="1282717" cy="1265016"/>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Noto Sans Symbols"/>
                <a:buNone/>
              </a:pPr>
              <a:r>
                <a:rPr lang="en-US" sz="1500">
                  <a:solidFill>
                    <a:schemeClr val="lt1"/>
                  </a:solidFill>
                  <a:latin typeface="Calibri"/>
                  <a:ea typeface="Calibri"/>
                  <a:cs typeface="Calibri"/>
                  <a:sym typeface="Calibri"/>
                </a:rPr>
                <a:t>3. Dokumentācijas pārvaldība</a:t>
              </a:r>
              <a:endParaRPr sz="1500">
                <a:solidFill>
                  <a:schemeClr val="lt1"/>
                </a:solidFill>
                <a:latin typeface="Calibri"/>
                <a:ea typeface="Calibri"/>
                <a:cs typeface="Calibri"/>
                <a:sym typeface="Calibri"/>
              </a:endParaRPr>
            </a:p>
          </p:txBody>
        </p:sp>
        <p:sp>
          <p:nvSpPr>
            <p:cNvPr id="272" name="Google Shape;272;p10"/>
            <p:cNvSpPr/>
            <p:nvPr/>
          </p:nvSpPr>
          <p:spPr>
            <a:xfrm rot="-5400000">
              <a:off x="5620641" y="1927815"/>
              <a:ext cx="347622"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0"/>
            <p:cNvSpPr txBox="1"/>
            <p:nvPr/>
          </p:nvSpPr>
          <p:spPr>
            <a:xfrm rot="-5400000">
              <a:off x="5672785" y="2101981"/>
              <a:ext cx="243335"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274" name="Google Shape;274;p10"/>
            <p:cNvSpPr/>
            <p:nvPr/>
          </p:nvSpPr>
          <p:spPr>
            <a:xfrm>
              <a:off x="4760146" y="-28785"/>
              <a:ext cx="2068611" cy="1923871"/>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0"/>
            <p:cNvSpPr txBox="1"/>
            <p:nvPr/>
          </p:nvSpPr>
          <p:spPr>
            <a:xfrm>
              <a:off x="5063087" y="252959"/>
              <a:ext cx="1462729" cy="1360383"/>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pienākums</a:t>
              </a:r>
              <a:endParaRPr sz="2000">
                <a:solidFill>
                  <a:schemeClr val="lt1"/>
                </a:solidFill>
                <a:latin typeface="Calibri"/>
                <a:ea typeface="Calibri"/>
                <a:cs typeface="Calibri"/>
                <a:sym typeface="Calibri"/>
              </a:endParaRPr>
            </a:p>
          </p:txBody>
        </p:sp>
        <p:sp>
          <p:nvSpPr>
            <p:cNvPr id="276" name="Google Shape;276;p10"/>
            <p:cNvSpPr/>
            <p:nvPr/>
          </p:nvSpPr>
          <p:spPr>
            <a:xfrm rot="1800000">
              <a:off x="6678709" y="3751133"/>
              <a:ext cx="347045"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
            <p:cNvSpPr txBox="1"/>
            <p:nvPr/>
          </p:nvSpPr>
          <p:spPr>
            <a:xfrm rot="1800000">
              <a:off x="6685683" y="3847127"/>
              <a:ext cx="242932"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278" name="Google Shape;278;p10"/>
            <p:cNvSpPr/>
            <p:nvPr/>
          </p:nvSpPr>
          <p:spPr>
            <a:xfrm>
              <a:off x="6995175" y="3804423"/>
              <a:ext cx="1950034" cy="1794439"/>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0"/>
            <p:cNvSpPr txBox="1"/>
            <p:nvPr/>
          </p:nvSpPr>
          <p:spPr>
            <a:xfrm>
              <a:off x="7280751" y="4067213"/>
              <a:ext cx="1378882" cy="126885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dokumentu un informācijas apkopošana</a:t>
              </a:r>
              <a:endParaRPr sz="2000">
                <a:solidFill>
                  <a:schemeClr val="lt1"/>
                </a:solidFill>
                <a:latin typeface="Calibri"/>
                <a:ea typeface="Calibri"/>
                <a:cs typeface="Calibri"/>
                <a:sym typeface="Calibri"/>
              </a:endParaRPr>
            </a:p>
          </p:txBody>
        </p:sp>
        <p:sp>
          <p:nvSpPr>
            <p:cNvPr id="280" name="Google Shape;280;p10"/>
            <p:cNvSpPr/>
            <p:nvPr/>
          </p:nvSpPr>
          <p:spPr>
            <a:xfrm rot="9000000">
              <a:off x="4524468" y="3764827"/>
              <a:ext cx="376972"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
            <p:cNvSpPr txBox="1"/>
            <p:nvPr/>
          </p:nvSpPr>
          <p:spPr>
            <a:xfrm rot="-1800000">
              <a:off x="4629984" y="3858576"/>
              <a:ext cx="263880"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sz="1200">
                <a:solidFill>
                  <a:schemeClr val="lt1"/>
                </a:solidFill>
                <a:latin typeface="Calibri"/>
                <a:ea typeface="Calibri"/>
                <a:cs typeface="Calibri"/>
                <a:sym typeface="Calibri"/>
              </a:endParaRPr>
            </a:p>
          </p:txBody>
        </p:sp>
        <p:sp>
          <p:nvSpPr>
            <p:cNvPr id="282" name="Google Shape;282;p10"/>
            <p:cNvSpPr/>
            <p:nvPr/>
          </p:nvSpPr>
          <p:spPr>
            <a:xfrm>
              <a:off x="2721492" y="3804423"/>
              <a:ext cx="1794439" cy="1794439"/>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0"/>
            <p:cNvSpPr txBox="1"/>
            <p:nvPr/>
          </p:nvSpPr>
          <p:spPr>
            <a:xfrm>
              <a:off x="2984282" y="4067213"/>
              <a:ext cx="1268859" cy="126885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arhivēšana</a:t>
              </a:r>
              <a:endParaRPr sz="2000">
                <a:solidFill>
                  <a:schemeClr val="lt1"/>
                </a:solidFill>
                <a:latin typeface="Calibri"/>
                <a:ea typeface="Calibri"/>
                <a:cs typeface="Calibri"/>
                <a:sym typeface="Calibri"/>
              </a:endParaRPr>
            </a:p>
          </p:txBody>
        </p:sp>
      </p:grpSp>
      <p:sp>
        <p:nvSpPr>
          <p:cNvPr id="284" name="Google Shape;284;p10"/>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dk2"/>
              </a:buClr>
              <a:buSzPts val="3600"/>
              <a:buFont typeface="Calibri"/>
              <a:buNone/>
            </a:pPr>
            <a:r>
              <a:rPr b="0" lang="en-US" sz="3600">
                <a:solidFill>
                  <a:schemeClr val="dk2"/>
                </a:solidFill>
              </a:rPr>
              <a:t>Atsevišķi risku pārvaldības posmi</a:t>
            </a:r>
            <a:endParaRPr b="1" sz="3600">
              <a:solidFill>
                <a:schemeClr val="dk2"/>
              </a:solidFill>
            </a:endParaRPr>
          </a:p>
        </p:txBody>
      </p:sp>
      <p:pic>
        <p:nvPicPr>
          <p:cNvPr descr="Obsah obrázku text, královna, herna&#10;&#10;Popis byl vytvořen automaticky" id="285" name="Google Shape;285;p10"/>
          <p:cNvPicPr preferRelativeResize="0"/>
          <p:nvPr/>
        </p:nvPicPr>
        <p:blipFill rotWithShape="1">
          <a:blip r:embed="rId4">
            <a:alphaModFix/>
          </a:blip>
          <a:srcRect b="-1" l="18162" r="36506"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286" name="Google Shape;286;p10"/>
          <p:cNvPicPr preferRelativeResize="0"/>
          <p:nvPr/>
        </p:nvPicPr>
        <p:blipFill rotWithShape="1">
          <a:blip r:embed="rId3">
            <a:alphaModFix/>
          </a:blip>
          <a:srcRect b="0" l="0" r="0" t="0"/>
          <a:stretch/>
        </p:blipFill>
        <p:spPr>
          <a:xfrm rot="10800000">
            <a:off x="11248892" y="1260135"/>
            <a:ext cx="943107" cy="2095792"/>
          </a:xfrm>
          <a:prstGeom prst="rect">
            <a:avLst/>
          </a:prstGeom>
          <a:noFill/>
          <a:ln>
            <a:noFill/>
          </a:ln>
        </p:spPr>
      </p:pic>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11"/>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93" name="Google Shape;293;p11"/>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94" name="Google Shape;294;p11"/>
          <p:cNvSpPr txBox="1"/>
          <p:nvPr>
            <p:ph type="title"/>
          </p:nvPr>
        </p:nvSpPr>
        <p:spPr>
          <a:xfrm>
            <a:off x="287593" y="178312"/>
            <a:ext cx="10515600" cy="10703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F3763"/>
              </a:buClr>
              <a:buSzPts val="3600"/>
              <a:buFont typeface="Calibri"/>
              <a:buNone/>
            </a:pPr>
            <a:r>
              <a:rPr b="0" lang="en-US" sz="3600">
                <a:solidFill>
                  <a:srgbClr val="1F3763"/>
                </a:solidFill>
                <a:latin typeface="Calibri"/>
                <a:ea typeface="Calibri"/>
                <a:cs typeface="Calibri"/>
                <a:sym typeface="Calibri"/>
              </a:rPr>
              <a:t>Iekšējās un ārējās komunikācijas specifika</a:t>
            </a:r>
            <a:endParaRPr b="0" sz="3600">
              <a:latin typeface="Calibri"/>
              <a:ea typeface="Calibri"/>
              <a:cs typeface="Calibri"/>
              <a:sym typeface="Calibri"/>
            </a:endParaRPr>
          </a:p>
        </p:txBody>
      </p:sp>
      <p:grpSp>
        <p:nvGrpSpPr>
          <p:cNvPr id="295" name="Google Shape;295;p11"/>
          <p:cNvGrpSpPr/>
          <p:nvPr/>
        </p:nvGrpSpPr>
        <p:grpSpPr>
          <a:xfrm>
            <a:off x="838200" y="1888409"/>
            <a:ext cx="10515600" cy="4225770"/>
            <a:chOff x="0" y="62784"/>
            <a:chExt cx="10515600" cy="4225770"/>
          </a:xfrm>
        </p:grpSpPr>
        <p:sp>
          <p:nvSpPr>
            <p:cNvPr id="296" name="Google Shape;296;p11"/>
            <p:cNvSpPr/>
            <p:nvPr/>
          </p:nvSpPr>
          <p:spPr>
            <a:xfrm>
              <a:off x="0" y="461304"/>
              <a:ext cx="10515600" cy="3827250"/>
            </a:xfrm>
            <a:prstGeom prst="rect">
              <a:avLst/>
            </a:prstGeom>
            <a:solidFill>
              <a:schemeClr val="lt1">
                <a:alpha val="89803"/>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txBox="1"/>
            <p:nvPr/>
          </p:nvSpPr>
          <p:spPr>
            <a:xfrm>
              <a:off x="0" y="461304"/>
              <a:ext cx="10515600" cy="3827250"/>
            </a:xfrm>
            <a:prstGeom prst="rect">
              <a:avLst/>
            </a:prstGeom>
            <a:noFill/>
            <a:ln>
              <a:noFill/>
            </a:ln>
          </p:spPr>
          <p:txBody>
            <a:bodyPr anchorCtr="0" anchor="t" bIns="192000" lIns="816125" spcFirstLastPara="1" rIns="816125" wrap="square" tIns="562350">
              <a:noAutofit/>
            </a:bodyPr>
            <a:lstStyle/>
            <a:p>
              <a:pPr indent="-228600" lvl="1" marL="228600" marR="0" rtl="0" algn="l">
                <a:lnSpc>
                  <a:spcPct val="90000"/>
                </a:lnSpc>
                <a:spcBef>
                  <a:spcPts val="0"/>
                </a:spcBef>
                <a:spcAft>
                  <a:spcPts val="0"/>
                </a:spcAft>
                <a:buClr>
                  <a:schemeClr val="dk1"/>
                </a:buClr>
                <a:buSzPts val="2700"/>
                <a:buFont typeface="Calibri"/>
                <a:buChar char="•"/>
              </a:pPr>
              <a:r>
                <a:rPr b="0" i="0" lang="en-US" sz="2700" u="none" cap="none" strike="noStrike">
                  <a:solidFill>
                    <a:schemeClr val="dk1"/>
                  </a:solidFill>
                  <a:latin typeface="Calibri"/>
                  <a:ea typeface="Calibri"/>
                  <a:cs typeface="Calibri"/>
                  <a:sym typeface="Calibri"/>
                </a:rPr>
                <a:t>paaugstina motivāciju</a:t>
              </a:r>
              <a:endParaRPr b="0" i="0" sz="2700" u="none" cap="none" strike="noStrike">
                <a:solidFill>
                  <a:schemeClr val="dk1"/>
                </a:solidFill>
                <a:latin typeface="Calibri"/>
                <a:ea typeface="Calibri"/>
                <a:cs typeface="Calibri"/>
                <a:sym typeface="Calibri"/>
              </a:endParaRPr>
            </a:p>
            <a:p>
              <a:pPr indent="-228600" lvl="1" marL="228600" marR="0" rtl="0" algn="l">
                <a:lnSpc>
                  <a:spcPct val="90000"/>
                </a:lnSpc>
                <a:spcBef>
                  <a:spcPts val="405"/>
                </a:spcBef>
                <a:spcAft>
                  <a:spcPts val="0"/>
                </a:spcAft>
                <a:buClr>
                  <a:schemeClr val="dk1"/>
                </a:buClr>
                <a:buSzPts val="2700"/>
                <a:buFont typeface="Calibri"/>
                <a:buChar char="•"/>
              </a:pPr>
              <a:r>
                <a:rPr b="0" i="0" lang="en-US" sz="2700" u="none" cap="none" strike="noStrike">
                  <a:solidFill>
                    <a:schemeClr val="dk1"/>
                  </a:solidFill>
                  <a:latin typeface="Calibri"/>
                  <a:ea typeface="Calibri"/>
                  <a:cs typeface="Calibri"/>
                  <a:sym typeface="Calibri"/>
                </a:rPr>
                <a:t>ikviens zin, ko darīt un kāpēc tas jādara</a:t>
              </a:r>
              <a:endParaRPr b="0" i="0" sz="2700" u="none" cap="none" strike="noStrike">
                <a:solidFill>
                  <a:schemeClr val="dk1"/>
                </a:solidFill>
                <a:latin typeface="Calibri"/>
                <a:ea typeface="Calibri"/>
                <a:cs typeface="Calibri"/>
                <a:sym typeface="Calibri"/>
              </a:endParaRPr>
            </a:p>
            <a:p>
              <a:pPr indent="-228600" lvl="1" marL="228600" marR="0" rtl="0" algn="l">
                <a:lnSpc>
                  <a:spcPct val="90000"/>
                </a:lnSpc>
                <a:spcBef>
                  <a:spcPts val="405"/>
                </a:spcBef>
                <a:spcAft>
                  <a:spcPts val="0"/>
                </a:spcAft>
                <a:buClr>
                  <a:schemeClr val="dk1"/>
                </a:buClr>
                <a:buSzPts val="2700"/>
                <a:buFont typeface="Calibri"/>
                <a:buChar char="•"/>
              </a:pPr>
              <a:r>
                <a:rPr b="0" i="0" lang="en-US" sz="2700" u="none" cap="none" strike="noStrike">
                  <a:solidFill>
                    <a:schemeClr val="dk1"/>
                  </a:solidFill>
                  <a:latin typeface="Calibri"/>
                  <a:ea typeface="Calibri"/>
                  <a:cs typeface="Calibri"/>
                  <a:sym typeface="Calibri"/>
                </a:rPr>
                <a:t>kopīga uzņēmuma vīzijas, mērķu un vērtības īstenošana</a:t>
              </a: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uzlabo attiecības ar darbiniekiem</a:t>
              </a:r>
              <a:endParaRPr b="0" i="0" sz="2700" u="none" cap="none" strike="noStrike">
                <a:solidFill>
                  <a:schemeClr val="dk1"/>
                </a:solidFill>
                <a:latin typeface="Calibri"/>
                <a:ea typeface="Calibri"/>
                <a:cs typeface="Calibri"/>
                <a:sym typeface="Calibri"/>
              </a:endParaRPr>
            </a:p>
            <a:p>
              <a:pPr indent="-228600" lvl="1" marL="228600" marR="0" rtl="0" algn="l">
                <a:lnSpc>
                  <a:spcPct val="90000"/>
                </a:lnSpc>
                <a:spcBef>
                  <a:spcPts val="405"/>
                </a:spcBef>
                <a:spcAft>
                  <a:spcPts val="0"/>
                </a:spcAft>
                <a:buClr>
                  <a:schemeClr val="dk1"/>
                </a:buClr>
                <a:buSzPts val="2700"/>
                <a:buFont typeface="Calibri"/>
                <a:buChar char="•"/>
              </a:pPr>
              <a:r>
                <a:rPr b="0" i="0" lang="en-US" sz="2700" u="none" cap="none" strike="noStrike">
                  <a:solidFill>
                    <a:schemeClr val="dk1"/>
                  </a:solidFill>
                  <a:latin typeface="Calibri"/>
                  <a:ea typeface="Calibri"/>
                  <a:cs typeface="Calibri"/>
                  <a:sym typeface="Calibri"/>
                </a:rPr>
                <a:t>palielina darbinieku iesaistīšanos.</a:t>
              </a: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uzlabo viņu attiecības ar uzņēmumu.</a:t>
              </a: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darbinieki identificējas ar uzņēmuma vērtībām</a:t>
              </a:r>
              <a:endParaRPr b="0" i="0" sz="2700" u="none" cap="none" strike="noStrike">
                <a:solidFill>
                  <a:schemeClr val="dk1"/>
                </a:solidFill>
                <a:latin typeface="Calibri"/>
                <a:ea typeface="Calibri"/>
                <a:cs typeface="Calibri"/>
                <a:sym typeface="Calibri"/>
              </a:endParaRPr>
            </a:p>
          </p:txBody>
        </p:sp>
        <p:sp>
          <p:nvSpPr>
            <p:cNvPr id="298" name="Google Shape;298;p11"/>
            <p:cNvSpPr/>
            <p:nvPr/>
          </p:nvSpPr>
          <p:spPr>
            <a:xfrm>
              <a:off x="525780" y="62784"/>
              <a:ext cx="7360920" cy="797039"/>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txBox="1"/>
            <p:nvPr/>
          </p:nvSpPr>
          <p:spPr>
            <a:xfrm>
              <a:off x="564688" y="101692"/>
              <a:ext cx="7283104" cy="719223"/>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3400"/>
                <a:buFont typeface="Calibri"/>
                <a:buNone/>
              </a:pPr>
              <a:r>
                <a:rPr lang="en-US" sz="3400">
                  <a:solidFill>
                    <a:schemeClr val="lt1"/>
                  </a:solidFill>
                  <a:latin typeface="Calibri"/>
                  <a:ea typeface="Calibri"/>
                  <a:cs typeface="Calibri"/>
                  <a:sym typeface="Calibri"/>
                </a:rPr>
                <a:t>Iekšējā komunikācija</a:t>
              </a:r>
              <a:endParaRPr sz="3400">
                <a:solidFill>
                  <a:schemeClr val="lt1"/>
                </a:solidFill>
                <a:latin typeface="Calibri"/>
                <a:ea typeface="Calibri"/>
                <a:cs typeface="Calibri"/>
                <a:sym typeface="Calibri"/>
              </a:endParaRPr>
            </a:p>
          </p:txBody>
        </p:sp>
      </p:grpSp>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12"/>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306" name="Google Shape;306;p12"/>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307" name="Google Shape;307;p12"/>
          <p:cNvSpPr txBox="1"/>
          <p:nvPr>
            <p:ph type="title"/>
          </p:nvPr>
        </p:nvSpPr>
        <p:spPr>
          <a:xfrm>
            <a:off x="287593" y="178312"/>
            <a:ext cx="10515600" cy="10703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F3763"/>
              </a:buClr>
              <a:buSzPts val="3600"/>
              <a:buFont typeface="Calibri"/>
              <a:buNone/>
            </a:pPr>
            <a:r>
              <a:rPr b="0" lang="en-US" sz="3600">
                <a:solidFill>
                  <a:srgbClr val="1F3763"/>
                </a:solidFill>
                <a:latin typeface="Calibri"/>
                <a:ea typeface="Calibri"/>
                <a:cs typeface="Calibri"/>
                <a:sym typeface="Calibri"/>
              </a:rPr>
              <a:t>Iekšējās un ārējās komunikācijas specifika</a:t>
            </a:r>
            <a:endParaRPr b="0" sz="3600">
              <a:latin typeface="Calibri"/>
              <a:ea typeface="Calibri"/>
              <a:cs typeface="Calibri"/>
              <a:sym typeface="Calibri"/>
            </a:endParaRPr>
          </a:p>
        </p:txBody>
      </p:sp>
      <p:grpSp>
        <p:nvGrpSpPr>
          <p:cNvPr id="308" name="Google Shape;308;p12"/>
          <p:cNvGrpSpPr/>
          <p:nvPr/>
        </p:nvGrpSpPr>
        <p:grpSpPr>
          <a:xfrm>
            <a:off x="838200" y="1864649"/>
            <a:ext cx="10515600" cy="4273290"/>
            <a:chOff x="0" y="39024"/>
            <a:chExt cx="10515600" cy="4273290"/>
          </a:xfrm>
        </p:grpSpPr>
        <p:sp>
          <p:nvSpPr>
            <p:cNvPr id="309" name="Google Shape;309;p12"/>
            <p:cNvSpPr/>
            <p:nvPr/>
          </p:nvSpPr>
          <p:spPr>
            <a:xfrm>
              <a:off x="0" y="762264"/>
              <a:ext cx="10515600" cy="3550050"/>
            </a:xfrm>
            <a:prstGeom prst="rect">
              <a:avLst/>
            </a:prstGeom>
            <a:solidFill>
              <a:schemeClr val="lt1">
                <a:alpha val="89803"/>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
            <p:cNvSpPr txBox="1"/>
            <p:nvPr/>
          </p:nvSpPr>
          <p:spPr>
            <a:xfrm>
              <a:off x="0" y="762264"/>
              <a:ext cx="10515600" cy="3550050"/>
            </a:xfrm>
            <a:prstGeom prst="rect">
              <a:avLst/>
            </a:prstGeom>
            <a:noFill/>
            <a:ln>
              <a:noFill/>
            </a:ln>
          </p:spPr>
          <p:txBody>
            <a:bodyPr anchorCtr="0" anchor="t" bIns="256025" lIns="816125" spcFirstLastPara="1" rIns="816125" wrap="square" tIns="1020550">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kontaktu uzturēšana ar ārējo vidi</a:t>
              </a:r>
              <a:br>
                <a:rPr b="0" i="0" lang="en-US" sz="3600" u="none" cap="none" strike="noStrike">
                  <a:solidFill>
                    <a:schemeClr val="dk1"/>
                  </a:solidFill>
                  <a:latin typeface="Calibri"/>
                  <a:ea typeface="Calibri"/>
                  <a:cs typeface="Calibri"/>
                  <a:sym typeface="Calibri"/>
                </a:rPr>
              </a:br>
              <a:r>
                <a:rPr b="0" i="0" lang="en-US" sz="3600" u="none" cap="none" strike="noStrike">
                  <a:solidFill>
                    <a:schemeClr val="dk1"/>
                  </a:solidFill>
                  <a:latin typeface="Calibri"/>
                  <a:ea typeface="Calibri"/>
                  <a:cs typeface="Calibri"/>
                  <a:sym typeface="Calibri"/>
                </a:rPr>
                <a:t>veido un uztur uzņēmuma tēlu</a:t>
              </a:r>
              <a:br>
                <a:rPr b="0" i="0" lang="en-US" sz="3600" u="none" cap="none" strike="noStrike">
                  <a:solidFill>
                    <a:schemeClr val="dk1"/>
                  </a:solidFill>
                  <a:latin typeface="Calibri"/>
                  <a:ea typeface="Calibri"/>
                  <a:cs typeface="Calibri"/>
                  <a:sym typeface="Calibri"/>
                </a:rPr>
              </a:br>
              <a:r>
                <a:rPr b="0" i="0" lang="en-US" sz="3600" u="none" cap="none" strike="noStrike">
                  <a:solidFill>
                    <a:schemeClr val="dk1"/>
                  </a:solidFill>
                  <a:latin typeface="Calibri"/>
                  <a:ea typeface="Calibri"/>
                  <a:cs typeface="Calibri"/>
                  <a:sym typeface="Calibri"/>
                </a:rPr>
                <a:t>regulāra un sistemātiska saziņa</a:t>
              </a:r>
              <a:br>
                <a:rPr b="0" i="0" lang="en-US" sz="3600" u="none" cap="none" strike="noStrike">
                  <a:solidFill>
                    <a:schemeClr val="dk1"/>
                  </a:solidFill>
                  <a:latin typeface="Calibri"/>
                  <a:ea typeface="Calibri"/>
                  <a:cs typeface="Calibri"/>
                  <a:sym typeface="Calibri"/>
                </a:rPr>
              </a:br>
              <a:r>
                <a:rPr b="0" i="0" lang="en-US" sz="3600" u="none" cap="none" strike="noStrike">
                  <a:solidFill>
                    <a:schemeClr val="dk1"/>
                  </a:solidFill>
                  <a:latin typeface="Calibri"/>
                  <a:ea typeface="Calibri"/>
                  <a:cs typeface="Calibri"/>
                  <a:sym typeface="Calibri"/>
                </a:rPr>
                <a:t>fiksēta komunikācijas koncepcija</a:t>
              </a:r>
              <a:endParaRPr b="0" i="0" sz="3600" u="none" cap="none" strike="noStrike">
                <a:solidFill>
                  <a:schemeClr val="dk1"/>
                </a:solidFill>
                <a:latin typeface="Calibri"/>
                <a:ea typeface="Calibri"/>
                <a:cs typeface="Calibri"/>
                <a:sym typeface="Calibri"/>
              </a:endParaRPr>
            </a:p>
          </p:txBody>
        </p:sp>
        <p:sp>
          <p:nvSpPr>
            <p:cNvPr id="311" name="Google Shape;311;p12"/>
            <p:cNvSpPr/>
            <p:nvPr/>
          </p:nvSpPr>
          <p:spPr>
            <a:xfrm>
              <a:off x="525780" y="39024"/>
              <a:ext cx="7360920" cy="1446480"/>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
            <p:cNvSpPr txBox="1"/>
            <p:nvPr/>
          </p:nvSpPr>
          <p:spPr>
            <a:xfrm>
              <a:off x="596391" y="109635"/>
              <a:ext cx="7219698" cy="1305258"/>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4900"/>
                <a:buFont typeface="Calibri"/>
                <a:buNone/>
              </a:pPr>
              <a:r>
                <a:rPr lang="en-US" sz="4900">
                  <a:solidFill>
                    <a:schemeClr val="lt1"/>
                  </a:solidFill>
                  <a:latin typeface="Calibri"/>
                  <a:ea typeface="Calibri"/>
                  <a:cs typeface="Calibri"/>
                  <a:sym typeface="Calibri"/>
                </a:rPr>
                <a:t>Ārējā komunikācija</a:t>
              </a:r>
              <a:endParaRPr sz="49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13"/>
          <p:cNvPicPr preferRelativeResize="0"/>
          <p:nvPr/>
        </p:nvPicPr>
        <p:blipFill rotWithShape="1">
          <a:blip r:embed="rId3">
            <a:alphaModFix/>
          </a:blip>
          <a:srcRect b="0" l="0" r="0" t="0"/>
          <a:stretch/>
        </p:blipFill>
        <p:spPr>
          <a:xfrm>
            <a:off x="0" y="1794513"/>
            <a:ext cx="943107" cy="2095792"/>
          </a:xfrm>
          <a:prstGeom prst="rect">
            <a:avLst/>
          </a:prstGeom>
          <a:noFill/>
          <a:ln>
            <a:noFill/>
          </a:ln>
        </p:spPr>
      </p:pic>
      <p:pic>
        <p:nvPicPr>
          <p:cNvPr id="319" name="Google Shape;319;p13"/>
          <p:cNvPicPr preferRelativeResize="0"/>
          <p:nvPr/>
        </p:nvPicPr>
        <p:blipFill rotWithShape="1">
          <a:blip r:embed="rId4">
            <a:alphaModFix/>
          </a:blip>
          <a:srcRect b="0" l="0" r="0" t="0"/>
          <a:stretch/>
        </p:blipFill>
        <p:spPr>
          <a:xfrm rot="5400000">
            <a:off x="1250807" y="4760394"/>
            <a:ext cx="1336645" cy="2858568"/>
          </a:xfrm>
          <a:prstGeom prst="rect">
            <a:avLst/>
          </a:prstGeom>
          <a:noFill/>
          <a:ln>
            <a:noFill/>
          </a:ln>
        </p:spPr>
      </p:pic>
      <p:pic>
        <p:nvPicPr>
          <p:cNvPr id="320" name="Google Shape;320;p13"/>
          <p:cNvPicPr preferRelativeResize="0"/>
          <p:nvPr/>
        </p:nvPicPr>
        <p:blipFill rotWithShape="1">
          <a:blip r:embed="rId4">
            <a:alphaModFix/>
          </a:blip>
          <a:srcRect b="0" l="0" r="0" t="0"/>
          <a:stretch/>
        </p:blipFill>
        <p:spPr>
          <a:xfrm>
            <a:off x="10855356" y="115744"/>
            <a:ext cx="1336645" cy="2858568"/>
          </a:xfrm>
          <a:prstGeom prst="rect">
            <a:avLst/>
          </a:prstGeom>
          <a:noFill/>
          <a:ln>
            <a:noFill/>
          </a:ln>
        </p:spPr>
      </p:pic>
      <p:sp>
        <p:nvSpPr>
          <p:cNvPr id="321" name="Google Shape;321;p13"/>
          <p:cNvSpPr txBox="1"/>
          <p:nvPr>
            <p:ph type="title"/>
          </p:nvPr>
        </p:nvSpPr>
        <p:spPr>
          <a:xfrm>
            <a:off x="102228" y="304799"/>
            <a:ext cx="10822858" cy="10520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F3763"/>
              </a:buClr>
              <a:buSzPts val="3600"/>
              <a:buFont typeface="Calibri"/>
              <a:buNone/>
            </a:pPr>
            <a:r>
              <a:rPr b="0" lang="en-US" sz="3600">
                <a:solidFill>
                  <a:srgbClr val="1F3763"/>
                </a:solidFill>
                <a:latin typeface="Calibri"/>
                <a:ea typeface="Calibri"/>
                <a:cs typeface="Calibri"/>
                <a:sym typeface="Calibri"/>
              </a:rPr>
              <a:t>Efektīvs sūdzību mehānisms un tūlītējas rīcības iespējas</a:t>
            </a:r>
            <a:endParaRPr b="0" sz="3600">
              <a:solidFill>
                <a:srgbClr val="1F3763"/>
              </a:solidFill>
              <a:latin typeface="Calibri"/>
              <a:ea typeface="Calibri"/>
              <a:cs typeface="Calibri"/>
              <a:sym typeface="Calibri"/>
            </a:endParaRPr>
          </a:p>
        </p:txBody>
      </p:sp>
      <p:grpSp>
        <p:nvGrpSpPr>
          <p:cNvPr id="322" name="Google Shape;322;p13"/>
          <p:cNvGrpSpPr/>
          <p:nvPr/>
        </p:nvGrpSpPr>
        <p:grpSpPr>
          <a:xfrm>
            <a:off x="-5800287" y="353949"/>
            <a:ext cx="17601927" cy="7220760"/>
            <a:chOff x="-6065758" y="-928103"/>
            <a:chExt cx="17601927" cy="7220760"/>
          </a:xfrm>
        </p:grpSpPr>
        <p:sp>
          <p:nvSpPr>
            <p:cNvPr id="323" name="Google Shape;323;p13"/>
            <p:cNvSpPr/>
            <p:nvPr/>
          </p:nvSpPr>
          <p:spPr>
            <a:xfrm>
              <a:off x="-6065758" y="-928103"/>
              <a:ext cx="7220760" cy="7220760"/>
            </a:xfrm>
            <a:prstGeom prst="blockArc">
              <a:avLst>
                <a:gd fmla="val 18900000" name="adj1"/>
                <a:gd fmla="val 2700000" name="adj2"/>
                <a:gd fmla="val 299" name="adj3"/>
              </a:avLst>
            </a:pr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
            <p:cNvSpPr/>
            <p:nvPr/>
          </p:nvSpPr>
          <p:spPr>
            <a:xfrm>
              <a:off x="604498" y="412426"/>
              <a:ext cx="10931671"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txBox="1"/>
            <p:nvPr/>
          </p:nvSpPr>
          <p:spPr>
            <a:xfrm>
              <a:off x="604498" y="412426"/>
              <a:ext cx="10931671" cy="825282"/>
            </a:xfrm>
            <a:prstGeom prst="rect">
              <a:avLst/>
            </a:prstGeom>
            <a:noFill/>
            <a:ln>
              <a:noFill/>
            </a:ln>
          </p:spPr>
          <p:txBody>
            <a:bodyPr anchorCtr="0" anchor="ctr" bIns="104125" lIns="655050" spcFirstLastPara="1" rIns="104125" wrap="square" tIns="104125">
              <a:noAutofit/>
            </a:bodyPr>
            <a:lstStyle/>
            <a:p>
              <a:pPr indent="0" lvl="0" marL="0" marR="0" rtl="0" algn="l">
                <a:lnSpc>
                  <a:spcPct val="90000"/>
                </a:lnSpc>
                <a:spcBef>
                  <a:spcPts val="0"/>
                </a:spcBef>
                <a:spcAft>
                  <a:spcPts val="0"/>
                </a:spcAft>
                <a:buClr>
                  <a:schemeClr val="lt1"/>
                </a:buClr>
                <a:buSzPts val="4100"/>
                <a:buFont typeface="Noto Sans Symbols"/>
                <a:buNone/>
              </a:pPr>
              <a:r>
                <a:rPr lang="en-US" sz="4100">
                  <a:solidFill>
                    <a:schemeClr val="lt1"/>
                  </a:solidFill>
                  <a:latin typeface="Calibri"/>
                  <a:ea typeface="Calibri"/>
                  <a:cs typeface="Calibri"/>
                  <a:sym typeface="Calibri"/>
                </a:rPr>
                <a:t>noteikti uzņēmuma iekšējos normatīvajos aktos</a:t>
              </a:r>
              <a:endParaRPr sz="4100">
                <a:solidFill>
                  <a:schemeClr val="lt1"/>
                </a:solidFill>
                <a:latin typeface="Calibri"/>
                <a:ea typeface="Calibri"/>
                <a:cs typeface="Calibri"/>
                <a:sym typeface="Calibri"/>
              </a:endParaRPr>
            </a:p>
          </p:txBody>
        </p:sp>
        <p:sp>
          <p:nvSpPr>
            <p:cNvPr id="326" name="Google Shape;326;p13"/>
            <p:cNvSpPr/>
            <p:nvPr/>
          </p:nvSpPr>
          <p:spPr>
            <a:xfrm>
              <a:off x="88696" y="309266"/>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p:nvPr/>
          </p:nvSpPr>
          <p:spPr>
            <a:xfrm>
              <a:off x="1077651" y="1650565"/>
              <a:ext cx="10458517"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txBox="1"/>
            <p:nvPr/>
          </p:nvSpPr>
          <p:spPr>
            <a:xfrm>
              <a:off x="1077651" y="1650565"/>
              <a:ext cx="10458517" cy="825282"/>
            </a:xfrm>
            <a:prstGeom prst="rect">
              <a:avLst/>
            </a:prstGeom>
            <a:noFill/>
            <a:ln>
              <a:noFill/>
            </a:ln>
          </p:spPr>
          <p:txBody>
            <a:bodyPr anchorCtr="0" anchor="ctr" bIns="104125" lIns="655050" spcFirstLastPara="1" rIns="104125" wrap="square" tIns="104125">
              <a:noAutofit/>
            </a:bodyPr>
            <a:lstStyle/>
            <a:p>
              <a:pPr indent="0" lvl="0" marL="0" marR="0" rtl="0" algn="l">
                <a:lnSpc>
                  <a:spcPct val="90000"/>
                </a:lnSpc>
                <a:spcBef>
                  <a:spcPts val="0"/>
                </a:spcBef>
                <a:spcAft>
                  <a:spcPts val="0"/>
                </a:spcAft>
                <a:buClr>
                  <a:schemeClr val="lt1"/>
                </a:buClr>
                <a:buSzPts val="4100"/>
                <a:buFont typeface="Noto Sans Symbols"/>
                <a:buNone/>
              </a:pPr>
              <a:r>
                <a:rPr lang="en-US" sz="4100">
                  <a:solidFill>
                    <a:schemeClr val="lt1"/>
                  </a:solidFill>
                  <a:latin typeface="Calibri"/>
                  <a:ea typeface="Calibri"/>
                  <a:cs typeface="Calibri"/>
                  <a:sym typeface="Calibri"/>
                </a:rPr>
                <a:t>reglamentē sūdzību izskatīšanas kārtību</a:t>
              </a:r>
              <a:endParaRPr sz="4100">
                <a:solidFill>
                  <a:schemeClr val="lt1"/>
                </a:solidFill>
                <a:latin typeface="Calibri"/>
                <a:ea typeface="Calibri"/>
                <a:cs typeface="Calibri"/>
                <a:sym typeface="Calibri"/>
              </a:endParaRPr>
            </a:p>
          </p:txBody>
        </p:sp>
        <p:sp>
          <p:nvSpPr>
            <p:cNvPr id="329" name="Google Shape;329;p13"/>
            <p:cNvSpPr/>
            <p:nvPr/>
          </p:nvSpPr>
          <p:spPr>
            <a:xfrm>
              <a:off x="561849" y="1547405"/>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3"/>
            <p:cNvSpPr/>
            <p:nvPr/>
          </p:nvSpPr>
          <p:spPr>
            <a:xfrm>
              <a:off x="1077651" y="2888705"/>
              <a:ext cx="10458517"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txBox="1"/>
            <p:nvPr/>
          </p:nvSpPr>
          <p:spPr>
            <a:xfrm>
              <a:off x="1077651" y="2888705"/>
              <a:ext cx="10458517" cy="825282"/>
            </a:xfrm>
            <a:prstGeom prst="rect">
              <a:avLst/>
            </a:prstGeom>
            <a:noFill/>
            <a:ln>
              <a:noFill/>
            </a:ln>
          </p:spPr>
          <p:txBody>
            <a:bodyPr anchorCtr="0" anchor="ctr" bIns="104125" lIns="655050" spcFirstLastPara="1" rIns="104125" wrap="square" tIns="104125">
              <a:noAutofit/>
            </a:bodyPr>
            <a:lstStyle/>
            <a:p>
              <a:pPr indent="0" lvl="0" marL="0" marR="0" rtl="0" algn="l">
                <a:lnSpc>
                  <a:spcPct val="90000"/>
                </a:lnSpc>
                <a:spcBef>
                  <a:spcPts val="0"/>
                </a:spcBef>
                <a:spcAft>
                  <a:spcPts val="0"/>
                </a:spcAft>
                <a:buClr>
                  <a:schemeClr val="lt1"/>
                </a:buClr>
                <a:buSzPts val="4100"/>
                <a:buFont typeface="Noto Sans Symbols"/>
                <a:buNone/>
              </a:pPr>
              <a:r>
                <a:rPr lang="en-US" sz="4100">
                  <a:solidFill>
                    <a:schemeClr val="lt1"/>
                  </a:solidFill>
                  <a:latin typeface="Calibri"/>
                  <a:ea typeface="Calibri"/>
                  <a:cs typeface="Calibri"/>
                  <a:sym typeface="Calibri"/>
                </a:rPr>
                <a:t>uzlabo apmierinātību ar darbu</a:t>
              </a:r>
              <a:endParaRPr sz="4100">
                <a:solidFill>
                  <a:schemeClr val="lt1"/>
                </a:solidFill>
                <a:latin typeface="Calibri"/>
                <a:ea typeface="Calibri"/>
                <a:cs typeface="Calibri"/>
                <a:sym typeface="Calibri"/>
              </a:endParaRPr>
            </a:p>
          </p:txBody>
        </p:sp>
        <p:sp>
          <p:nvSpPr>
            <p:cNvPr id="332" name="Google Shape;332;p13"/>
            <p:cNvSpPr/>
            <p:nvPr/>
          </p:nvSpPr>
          <p:spPr>
            <a:xfrm>
              <a:off x="561849" y="2785544"/>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a:off x="604498" y="4126844"/>
              <a:ext cx="10931671"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txBox="1"/>
            <p:nvPr/>
          </p:nvSpPr>
          <p:spPr>
            <a:xfrm>
              <a:off x="604498" y="4126844"/>
              <a:ext cx="10931671" cy="825282"/>
            </a:xfrm>
            <a:prstGeom prst="rect">
              <a:avLst/>
            </a:prstGeom>
            <a:noFill/>
            <a:ln>
              <a:noFill/>
            </a:ln>
          </p:spPr>
          <p:txBody>
            <a:bodyPr anchorCtr="0" anchor="ctr" bIns="104125" lIns="655050" spcFirstLastPara="1" rIns="104125" wrap="square" tIns="104125">
              <a:noAutofit/>
            </a:bodyPr>
            <a:lstStyle/>
            <a:p>
              <a:pPr indent="0" lvl="0" marL="0" marR="0" rtl="0" algn="l">
                <a:lnSpc>
                  <a:spcPct val="90000"/>
                </a:lnSpc>
                <a:spcBef>
                  <a:spcPts val="0"/>
                </a:spcBef>
                <a:spcAft>
                  <a:spcPts val="0"/>
                </a:spcAft>
                <a:buClr>
                  <a:schemeClr val="lt1"/>
                </a:buClr>
                <a:buSzPts val="4100"/>
                <a:buFont typeface="Noto Sans Symbols"/>
                <a:buNone/>
              </a:pPr>
              <a:r>
                <a:rPr lang="en-US" sz="4100">
                  <a:solidFill>
                    <a:schemeClr val="lt1"/>
                  </a:solidFill>
                  <a:latin typeface="Calibri"/>
                  <a:ea typeface="Calibri"/>
                  <a:cs typeface="Calibri"/>
                  <a:sym typeface="Calibri"/>
                </a:rPr>
                <a:t>uzlabo klimatu darbavietā</a:t>
              </a:r>
              <a:endParaRPr sz="4100">
                <a:solidFill>
                  <a:schemeClr val="lt1"/>
                </a:solidFill>
                <a:latin typeface="Calibri"/>
                <a:ea typeface="Calibri"/>
                <a:cs typeface="Calibri"/>
                <a:sym typeface="Calibri"/>
              </a:endParaRPr>
            </a:p>
          </p:txBody>
        </p:sp>
        <p:sp>
          <p:nvSpPr>
            <p:cNvPr id="335" name="Google Shape;335;p13"/>
            <p:cNvSpPr/>
            <p:nvPr/>
          </p:nvSpPr>
          <p:spPr>
            <a:xfrm>
              <a:off x="88696" y="4023683"/>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slow">
    <p:wipe dir="l"/>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pic>
        <p:nvPicPr>
          <p:cNvPr descr="Obsah obrázku osoba, muž&#10;&#10;Popis byl vytvořen automaticky" id="340" name="Google Shape;340;p14"/>
          <p:cNvPicPr preferRelativeResize="0"/>
          <p:nvPr/>
        </p:nvPicPr>
        <p:blipFill rotWithShape="1">
          <a:blip r:embed="rId3">
            <a:alphaModFix/>
          </a:blip>
          <a:srcRect b="14449" l="0" r="0" t="0"/>
          <a:stretch/>
        </p:blipFill>
        <p:spPr>
          <a:xfrm>
            <a:off x="20" y="10"/>
            <a:ext cx="12191980" cy="6857990"/>
          </a:xfrm>
          <a:prstGeom prst="rect">
            <a:avLst/>
          </a:prstGeom>
          <a:noFill/>
          <a:ln>
            <a:noFill/>
          </a:ln>
        </p:spPr>
      </p:pic>
      <p:sp>
        <p:nvSpPr>
          <p:cNvPr id="341" name="Google Shape;341;p14"/>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sz="1600" cap="none">
              <a:solidFill>
                <a:schemeClr val="dk1"/>
              </a:solidFill>
              <a:latin typeface="Calibri"/>
              <a:ea typeface="Calibri"/>
              <a:cs typeface="Calibri"/>
              <a:sym typeface="Calibri"/>
            </a:endParaRPr>
          </a:p>
        </p:txBody>
      </p:sp>
      <p:sp>
        <p:nvSpPr>
          <p:cNvPr id="342" name="Google Shape;342;p14"/>
          <p:cNvSpPr txBox="1"/>
          <p:nvPr>
            <p:ph type="title"/>
          </p:nvPr>
        </p:nvSpPr>
        <p:spPr>
          <a:xfrm>
            <a:off x="8022021" y="3429000"/>
            <a:ext cx="3852041" cy="107870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1.uzdevums</a:t>
            </a:r>
            <a:endParaRPr/>
          </a:p>
        </p:txBody>
      </p:sp>
      <p:sp>
        <p:nvSpPr>
          <p:cNvPr id="343" name="Google Shape;343;p14"/>
          <p:cNvSpPr txBox="1"/>
          <p:nvPr>
            <p:ph idx="1"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2400"/>
              <a:t>Komandā pārrunājiet, vai kāds personīgi ir saskāries ar sekundāru vardarbības novēršanu darbavietā?</a:t>
            </a:r>
            <a:endParaRPr/>
          </a:p>
        </p:txBody>
      </p:sp>
      <p:cxnSp>
        <p:nvCxnSpPr>
          <p:cNvPr id="344" name="Google Shape;344;p14"/>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
        <p:nvSpPr>
          <p:cNvPr id="345" name="Google Shape;345;p14"/>
          <p:cNvSpPr txBox="1"/>
          <p:nvPr/>
        </p:nvSpPr>
        <p:spPr>
          <a:xfrm>
            <a:off x="8022021" y="4045091"/>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pic>
        <p:nvPicPr>
          <p:cNvPr descr="Obsah obrázku interiér, zeď, žena, osoba&#10;&#10;Popis byl vytvořen automaticky" id="350" name="Google Shape;350;p15"/>
          <p:cNvPicPr preferRelativeResize="0"/>
          <p:nvPr/>
        </p:nvPicPr>
        <p:blipFill rotWithShape="1">
          <a:blip r:embed="rId3">
            <a:alphaModFix/>
          </a:blip>
          <a:srcRect b="9039" l="0" r="9091" t="14351"/>
          <a:stretch/>
        </p:blipFill>
        <p:spPr>
          <a:xfrm>
            <a:off x="-1" y="10"/>
            <a:ext cx="12192000" cy="6857990"/>
          </a:xfrm>
          <a:prstGeom prst="rect">
            <a:avLst/>
          </a:prstGeom>
          <a:noFill/>
          <a:ln>
            <a:noFill/>
          </a:ln>
        </p:spPr>
      </p:pic>
      <p:sp>
        <p:nvSpPr>
          <p:cNvPr id="351" name="Google Shape;351;p15"/>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2" name="Google Shape;352;p15"/>
          <p:cNvSpPr/>
          <p:nvPr/>
        </p:nvSpPr>
        <p:spPr>
          <a:xfrm>
            <a:off x="-2333" y="-2"/>
            <a:ext cx="5441859" cy="5654940"/>
          </a:xfrm>
          <a:custGeom>
            <a:rect b="b" l="l" r="r" t="t"/>
            <a:pathLst>
              <a:path extrusionOk="0" h="5654940" w="5441859">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3" name="Google Shape;353;p15"/>
          <p:cNvSpPr txBox="1"/>
          <p:nvPr>
            <p:ph type="title"/>
          </p:nvPr>
        </p:nvSpPr>
        <p:spPr>
          <a:xfrm>
            <a:off x="520241" y="126187"/>
            <a:ext cx="4253315" cy="10434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sz="6000"/>
              <a:t>2.uzdevums</a:t>
            </a:r>
            <a:endParaRPr/>
          </a:p>
        </p:txBody>
      </p:sp>
      <p:sp>
        <p:nvSpPr>
          <p:cNvPr id="354" name="Google Shape;354;p15"/>
          <p:cNvSpPr txBox="1"/>
          <p:nvPr>
            <p:ph idx="1" type="body"/>
          </p:nvPr>
        </p:nvSpPr>
        <p:spPr>
          <a:xfrm>
            <a:off x="520242" y="1774372"/>
            <a:ext cx="4062642" cy="275408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2400"/>
              <a:t>Pamatojoties uz iepriekš minēto informāciju, ierosiniet, kādai vajadzētu būt sekundārajai profilaksei, kā tā būtu jāpiemēro, uz ko uzņēmumam būtu jākoncentrējas šajā jomā.</a:t>
            </a:r>
            <a:endParaRPr sz="2400"/>
          </a:p>
        </p:txBody>
      </p:sp>
      <p:sp>
        <p:nvSpPr>
          <p:cNvPr id="355" name="Google Shape;355;p15"/>
          <p:cNvSpPr txBox="1"/>
          <p:nvPr/>
        </p:nvSpPr>
        <p:spPr>
          <a:xfrm>
            <a:off x="520242" y="588925"/>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1" name="Google Shape;361;p1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2" name="Google Shape;362;p16"/>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3" name="Google Shape;363;p16"/>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4" name="Google Shape;364;p1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5" name="Google Shape;365;p16"/>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6" name="Google Shape;366;p16"/>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7" name="Google Shape;367;p16"/>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Atsauces</a:t>
            </a:r>
            <a:endParaRPr b="1" sz="3600">
              <a:solidFill>
                <a:schemeClr val="dk2"/>
              </a:solidFill>
            </a:endParaRPr>
          </a:p>
        </p:txBody>
      </p:sp>
      <p:sp>
        <p:nvSpPr>
          <p:cNvPr id="368" name="Google Shape;368;p16"/>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1200">
                <a:solidFill>
                  <a:srgbClr val="000000"/>
                </a:solidFill>
                <a:highlight>
                  <a:srgbClr val="FFFFFF"/>
                </a:highlight>
                <a:latin typeface="Calibri"/>
                <a:ea typeface="Calibri"/>
                <a:cs typeface="Calibri"/>
                <a:sym typeface="Calibri"/>
              </a:rPr>
              <a:t>ARMSTRONG, M., 2007.  </a:t>
            </a:r>
            <a:r>
              <a:rPr i="1" lang="en-US" sz="1200">
                <a:solidFill>
                  <a:srgbClr val="000000"/>
                </a:solidFill>
                <a:highlight>
                  <a:srgbClr val="FFFFFF"/>
                </a:highlight>
                <a:latin typeface="Calibri"/>
                <a:ea typeface="Calibri"/>
                <a:cs typeface="Calibri"/>
                <a:sym typeface="Calibri"/>
              </a:rPr>
              <a:t>Řízení lidských zdrojů: nejnovější trendy a postupy : 10. vydání</a:t>
            </a:r>
            <a:r>
              <a:rPr lang="en-US" sz="1200">
                <a:solidFill>
                  <a:srgbClr val="000000"/>
                </a:solidFill>
                <a:highlight>
                  <a:srgbClr val="FFFFFF"/>
                </a:highlight>
                <a:latin typeface="Calibri"/>
                <a:ea typeface="Calibri"/>
                <a:cs typeface="Calibri"/>
                <a:sym typeface="Calibri"/>
              </a:rPr>
              <a:t>. 1. vyd. Praha: Grada. </a:t>
            </a:r>
            <a:r>
              <a:rPr lang="en-US" sz="1200" u="sng"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lang="en-US" sz="1200">
                <a:solidFill>
                  <a:srgbClr val="000000"/>
                </a:solidFill>
                <a:highlight>
                  <a:srgbClr val="FFFFFF"/>
                </a:highlight>
                <a:latin typeface="Calibri"/>
                <a:ea typeface="Calibri"/>
                <a:cs typeface="Calibri"/>
                <a:sym typeface="Calibri"/>
              </a:rPr>
              <a:t> </a:t>
            </a:r>
            <a:r>
              <a:rPr lang="en-US" sz="1200" u="sng"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a:t>
            </a:r>
            <a:r>
              <a:rPr lang="en-US" sz="1200">
                <a:solidFill>
                  <a:srgbClr val="000000"/>
                </a:solidFill>
                <a:highlight>
                  <a:srgbClr val="FFFFFF"/>
                </a:highlight>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ATTEBYOVÁ S., 2021. Proč je zásadní vytvářet dobrou týmovou dynamiku na pracovišti? . [online] [vid. 2022-15-08]. Dostupné z: </a:t>
            </a:r>
            <a:r>
              <a:rPr lang="en-US" sz="1200" u="sng"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lang="en-US" sz="1200" u="sng"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CRDR spol. s.r.o., 2022.</a:t>
            </a:r>
            <a:r>
              <a:rPr i="1" lang="en-US" sz="1200">
                <a:solidFill>
                  <a:srgbClr val="000000"/>
                </a:solidFill>
                <a:highlight>
                  <a:srgbClr val="FFFFFF"/>
                </a:highlight>
                <a:latin typeface="Calibri"/>
                <a:ea typeface="Calibri"/>
                <a:cs typeface="Calibri"/>
                <a:sym typeface="Calibri"/>
              </a:rPr>
              <a:t> Slovník pojmů z oblasti BOZP a PO. </a:t>
            </a:r>
            <a:r>
              <a:rPr lang="en-US" sz="1200">
                <a:solidFill>
                  <a:srgbClr val="000000"/>
                </a:solidFill>
                <a:latin typeface="Calibri"/>
                <a:ea typeface="Calibri"/>
                <a:cs typeface="Calibri"/>
                <a:sym typeface="Calibri"/>
              </a:rPr>
              <a:t>[online] [vid. 2022-15-08]. Dostupné z: </a:t>
            </a:r>
            <a:r>
              <a:rPr lang="en-US" sz="1200" u="sng"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ČERNÝ, M., 2010. </a:t>
            </a:r>
            <a:r>
              <a:rPr i="1" lang="en-US" sz="1200">
                <a:solidFill>
                  <a:srgbClr val="000000"/>
                </a:solidFill>
                <a:latin typeface="Calibri"/>
                <a:ea typeface="Calibri"/>
                <a:cs typeface="Calibri"/>
                <a:sym typeface="Calibri"/>
              </a:rPr>
              <a:t>Základní úrovně provádění primární prevence</a:t>
            </a:r>
            <a:r>
              <a:rPr lang="en-US" sz="1200">
                <a:solidFill>
                  <a:srgbClr val="000000"/>
                </a:solidFill>
                <a:latin typeface="Calibri"/>
                <a:ea typeface="Calibri"/>
                <a:cs typeface="Calibri"/>
                <a:sym typeface="Calibri"/>
              </a:rPr>
              <a:t>. Tišnov: Sdružení SCAN.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DI MARTINO, V., HOEL, H., AND COOPER, C. L.</a:t>
            </a:r>
            <a:r>
              <a:rPr i="1" lang="en-US" sz="1200">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EDELMAN, L., ERLANGER, H. AND LANDE, J</a:t>
            </a:r>
            <a:r>
              <a:rPr i="1" lang="en-US" sz="1200">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EIB, 2018. </a:t>
            </a:r>
            <a:r>
              <a:rPr i="1" lang="en-US" sz="1200">
                <a:solidFill>
                  <a:srgbClr val="000000"/>
                </a:solidFill>
                <a:latin typeface="Calibri"/>
                <a:ea typeface="Calibri"/>
                <a:cs typeface="Calibri"/>
                <a:sym typeface="Calibri"/>
              </a:rPr>
              <a:t>Zásady mechanismu pro vyřizování stížností</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E.ON, 2015. </a:t>
            </a:r>
            <a:r>
              <a:rPr i="1" lang="en-US" sz="1200">
                <a:solidFill>
                  <a:srgbClr val="000000"/>
                </a:solidFill>
                <a:latin typeface="Calibri"/>
                <a:ea typeface="Calibri"/>
                <a:cs typeface="Calibri"/>
                <a:sym typeface="Calibri"/>
              </a:rPr>
              <a:t>Formulace politiky společnosti RU Česká republika v oblasti bezpečnosti práce, ochrany zdraví a životního prostředí</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HOBSON, J.S.P</a:t>
            </a:r>
            <a:r>
              <a:rPr i="1" lang="en-US" sz="1200">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HOEL H., AND EINARSEN, S</a:t>
            </a:r>
            <a:r>
              <a:rPr i="1" lang="en-US" sz="1200">
                <a:solidFill>
                  <a:srgbClr val="000000"/>
                </a:solidFill>
                <a:highlight>
                  <a:srgbClr val="FFFFFF"/>
                </a:highlight>
                <a:latin typeface="Calibri"/>
                <a:ea typeface="Calibri"/>
                <a:cs typeface="Calibri"/>
                <a:sym typeface="Calibri"/>
              </a:rPr>
              <a:t>. (2003): Violence at work in hotels, catering and tourism, available at: </a:t>
            </a:r>
            <a:r>
              <a:rPr i="1" lang="en-US" sz="1200" u="sng"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http://www.oit.org/wcmsp5/groups/public/@ed_dialogue/@sector/documents/publication/wcms_161998.pdf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HOFFMAN, E</a:t>
            </a:r>
            <a:r>
              <a:rPr i="1" lang="en-US" sz="1200">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KOŽENÁ J., 2009. </a:t>
            </a:r>
            <a:r>
              <a:rPr i="1" lang="en-US" sz="1200">
                <a:solidFill>
                  <a:srgbClr val="000000"/>
                </a:solidFill>
                <a:highlight>
                  <a:srgbClr val="FFFFFF"/>
                </a:highlight>
                <a:latin typeface="Calibri"/>
                <a:ea typeface="Calibri"/>
                <a:cs typeface="Calibri"/>
                <a:sym typeface="Calibri"/>
              </a:rPr>
              <a:t>Externí komunikace vytváří obraz vaší firmy v očích veřejnosti i médií. </a:t>
            </a:r>
            <a:r>
              <a:rPr lang="en-US" sz="1200">
                <a:solidFill>
                  <a:srgbClr val="000000"/>
                </a:solidFill>
                <a:latin typeface="Calibri"/>
                <a:ea typeface="Calibri"/>
                <a:cs typeface="Calibri"/>
                <a:sym typeface="Calibri"/>
              </a:rPr>
              <a:t>[online] [vid. 2022-15-08]. Dostupné z:</a:t>
            </a:r>
            <a:r>
              <a:rPr lang="en-US" sz="1200">
                <a:solidFill>
                  <a:srgbClr val="000000"/>
                </a:solidFill>
                <a:highlight>
                  <a:srgbClr val="FFFFFF"/>
                </a:highlight>
                <a:latin typeface="Calibri"/>
                <a:ea typeface="Calibri"/>
                <a:cs typeface="Calibri"/>
                <a:sym typeface="Calibri"/>
              </a:rPr>
              <a:t> </a:t>
            </a:r>
            <a:r>
              <a:rPr lang="en-US" sz="1200" u="sng"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4" name="Google Shape;374;p1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5" name="Google Shape;375;p17"/>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6" name="Google Shape;376;p17"/>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7" name="Google Shape;377;p1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8" name="Google Shape;378;p17"/>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9" name="Google Shape;379;p17"/>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0" name="Google Shape;380;p17"/>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Atsauces</a:t>
            </a:r>
            <a:endParaRPr b="1" sz="3600">
              <a:solidFill>
                <a:schemeClr val="dk2"/>
              </a:solidFill>
            </a:endParaRPr>
          </a:p>
        </p:txBody>
      </p:sp>
      <p:sp>
        <p:nvSpPr>
          <p:cNvPr id="381" name="Google Shape;381;p17"/>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1200">
                <a:solidFill>
                  <a:srgbClr val="000000"/>
                </a:solidFill>
                <a:highlight>
                  <a:srgbClr val="FFFFFF"/>
                </a:highlight>
                <a:latin typeface="Calibri"/>
                <a:ea typeface="Calibri"/>
                <a:cs typeface="Calibri"/>
                <a:sym typeface="Calibri"/>
              </a:rPr>
              <a:t>LIEBMANN, M.</a:t>
            </a:r>
            <a:r>
              <a:rPr i="1" lang="en-US" sz="1200">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MICELI, M., NEAR, J., AND MOREHEAD, DWORKIN T</a:t>
            </a:r>
            <a:r>
              <a:rPr i="1" lang="en-US" sz="1200">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MIOVSKÝ, M., SKÁCELOVÁ, L., ZAPLETALOVÁ, J., NOVÁK, P. 2010. </a:t>
            </a:r>
            <a:r>
              <a:rPr i="1" lang="en-US" sz="1200">
                <a:solidFill>
                  <a:srgbClr val="000000"/>
                </a:solidFill>
                <a:latin typeface="Calibri"/>
                <a:ea typeface="Calibri"/>
                <a:cs typeface="Calibri"/>
                <a:sym typeface="Calibri"/>
              </a:rPr>
              <a:t>Primární prevence rizikového chování ve školství</a:t>
            </a:r>
            <a:r>
              <a:rPr lang="en-US" sz="1200">
                <a:solidFill>
                  <a:srgbClr val="000000"/>
                </a:solidFill>
                <a:latin typeface="Calibri"/>
                <a:ea typeface="Calibri"/>
                <a:cs typeface="Calibri"/>
                <a:sym typeface="Calibri"/>
              </a:rPr>
              <a:t>. Tišnov: Sdružení SCAN.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MŠMT, 2005. </a:t>
            </a:r>
            <a:r>
              <a:rPr i="1" lang="en-US" sz="1200">
                <a:solidFill>
                  <a:srgbClr val="000000"/>
                </a:solidFill>
                <a:latin typeface="Calibri"/>
                <a:ea typeface="Calibri"/>
                <a:cs typeface="Calibri"/>
                <a:sym typeface="Calibri"/>
              </a:rPr>
              <a:t>Standardy odborné způsobilosti poskytovatelů programů primární prevence užívání návykových látek.</a:t>
            </a:r>
            <a:r>
              <a:rPr lang="en-US" sz="1200">
                <a:solidFill>
                  <a:srgbClr val="000000"/>
                </a:solidFill>
                <a:latin typeface="Calibri"/>
                <a:ea typeface="Calibri"/>
                <a:cs typeface="Calibri"/>
                <a:sym typeface="Calibri"/>
              </a:rPr>
              <a:t> Praha: MŠMT.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MŠMT, 2010. </a:t>
            </a:r>
            <a:r>
              <a:rPr i="1" lang="en-US" sz="1200">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OPPENHEIMER, A</a:t>
            </a:r>
            <a:r>
              <a:rPr i="1" lang="en-US" sz="1200">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latin typeface="Calibri"/>
                <a:ea typeface="Calibri"/>
                <a:cs typeface="Calibri"/>
                <a:sym typeface="Calibri"/>
              </a:rPr>
              <a:t>PLAMÍNEK, J., 2010. </a:t>
            </a:r>
            <a:r>
              <a:rPr i="1" lang="en-US" sz="1200">
                <a:solidFill>
                  <a:srgbClr val="000000"/>
                </a:solidFill>
                <a:latin typeface="Calibri"/>
                <a:ea typeface="Calibri"/>
                <a:cs typeface="Calibri"/>
                <a:sym typeface="Calibri"/>
              </a:rPr>
              <a:t>Tajemství motivace: jak zařídit, aby pro vás lidé rádi pracovali</a:t>
            </a:r>
            <a:r>
              <a:rPr lang="en-US" sz="1200">
                <a:solidFill>
                  <a:srgbClr val="000000"/>
                </a:solidFill>
                <a:latin typeface="Calibri"/>
                <a:ea typeface="Calibri"/>
                <a:cs typeface="Calibri"/>
                <a:sym typeface="Calibri"/>
              </a:rPr>
              <a:t>. 2., dopl. vyd. Praha: Grada. ISBN 9788024734477</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RAYNER, C., HOEL, H. AND COOPER, C.L</a:t>
            </a:r>
            <a:r>
              <a:rPr i="1" lang="en-US" sz="1200">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SALIN, D</a:t>
            </a:r>
            <a:r>
              <a:rPr i="1" lang="en-US" sz="1200">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SCHEU L., 2021</a:t>
            </a:r>
            <a:r>
              <a:rPr i="1" lang="en-US" sz="1200">
                <a:solidFill>
                  <a:srgbClr val="000000"/>
                </a:solidFill>
                <a:latin typeface="Calibri"/>
                <a:ea typeface="Calibri"/>
                <a:cs typeface="Calibri"/>
                <a:sym typeface="Calibri"/>
              </a:rPr>
              <a:t>. Násilí na pracovišti: peer pracovník jako možná cesta ochrany zaměstnanců?</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latin typeface="Calibri"/>
                <a:ea typeface="Calibri"/>
                <a:cs typeface="Calibri"/>
                <a:sym typeface="Calibri"/>
              </a:rPr>
              <a:t>SMITHSON, L., 2006. An infographic depiction of all things motivation in the workplace. </a:t>
            </a:r>
            <a:r>
              <a:rPr i="1" lang="en-US" sz="1200">
                <a:solidFill>
                  <a:srgbClr val="000000"/>
                </a:solidFill>
                <a:latin typeface="Calibri"/>
                <a:ea typeface="Calibri"/>
                <a:cs typeface="Calibri"/>
                <a:sym typeface="Calibri"/>
              </a:rPr>
              <a:t>IncBlot.</a:t>
            </a:r>
            <a:r>
              <a:rPr lang="en-US" sz="1200">
                <a:solidFill>
                  <a:srgbClr val="000000"/>
                </a:solidFill>
                <a:latin typeface="Calibri"/>
                <a:ea typeface="Calibri"/>
                <a:cs typeface="Calibri"/>
                <a:sym typeface="Calibri"/>
              </a:rPr>
              <a:t> [online] [vid. 2022-05-05]. Dostupné z: </a:t>
            </a:r>
            <a:r>
              <a:rPr lang="en-US" sz="1200" u="sng"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ŠNAJDR I., 2013. </a:t>
            </a:r>
            <a:r>
              <a:rPr i="1" lang="en-US" sz="1200">
                <a:solidFill>
                  <a:srgbClr val="000000"/>
                </a:solidFill>
                <a:latin typeface="Calibri"/>
                <a:ea typeface="Calibri"/>
                <a:cs typeface="Calibri"/>
                <a:sym typeface="Calibri"/>
              </a:rPr>
              <a:t>Svizí, strategií a polotikou</a:t>
            </a:r>
            <a:r>
              <a:rPr lang="en-US" sz="1200">
                <a:solidFill>
                  <a:srgbClr val="000000"/>
                </a:solidFill>
                <a:latin typeface="Calibri"/>
                <a:ea typeface="Calibri"/>
                <a:cs typeface="Calibri"/>
                <a:sym typeface="Calibri"/>
              </a:rPr>
              <a:t>. [online] [vid. 2022-15-08]. Dostupné z: </a:t>
            </a:r>
            <a:r>
              <a:rPr lang="en-US" sz="1200" u="sng">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https://www.snajdr.com/jak-pracujeme/s-vizi-strategii-a-politikou/</a:t>
            </a:r>
            <a:endParaRPr sz="1200">
              <a:solidFill>
                <a:schemeClr val="dk1"/>
              </a:solidFill>
              <a:latin typeface="Calibri"/>
              <a:ea typeface="Calibri"/>
              <a:cs typeface="Calibri"/>
              <a:sym typeface="Calibri"/>
            </a:endParaRPr>
          </a:p>
          <a:p>
            <a:pPr indent="0" lvl="0" marL="0" marR="0" rtl="0" algn="just">
              <a:lnSpc>
                <a:spcPct val="107000"/>
              </a:lnSpc>
              <a:spcBef>
                <a:spcPts val="1500"/>
              </a:spcBef>
              <a:spcAft>
                <a:spcPts val="0"/>
              </a:spcAft>
              <a:buNone/>
            </a:pPr>
            <a:r>
              <a:rPr lang="en-US" sz="1200">
                <a:solidFill>
                  <a:srgbClr val="000000"/>
                </a:solidFill>
                <a:highlight>
                  <a:srgbClr val="FFFFFF"/>
                </a:highlight>
                <a:latin typeface="Calibri"/>
                <a:ea typeface="Calibri"/>
                <a:cs typeface="Calibri"/>
                <a:sym typeface="Calibri"/>
              </a:rPr>
              <a:t>WALKER, B. AND HAMILTON, R. T.</a:t>
            </a:r>
            <a:r>
              <a:rPr i="1" lang="en-US" sz="1200">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pic>
        <p:nvPicPr>
          <p:cNvPr id="386" name="Google Shape;386;p18"/>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87" name="Google Shape;387;p18"/>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18"/>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Paldies par uzmanību</a:t>
            </a:r>
            <a:endParaRPr sz="3600">
              <a:solidFill>
                <a:srgbClr val="262626"/>
              </a:solidFill>
            </a:endParaRPr>
          </a:p>
        </p:txBody>
      </p:sp>
      <p:cxnSp>
        <p:nvCxnSpPr>
          <p:cNvPr id="389" name="Google Shape;389;p18"/>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390" name="Google Shape;390;p18"/>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transition spd="slow" p14:dur="1500">
    <p:split orient="ver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19"/>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96" name="Google Shape;396;p19"/>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Projekta partneri</a:t>
            </a:r>
            <a:endParaRPr b="1" sz="3600">
              <a:solidFill>
                <a:schemeClr val="dk2"/>
              </a:solidFill>
            </a:endParaRPr>
          </a:p>
        </p:txBody>
      </p:sp>
      <p:sp>
        <p:nvSpPr>
          <p:cNvPr id="397" name="Google Shape;39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8" name="Google Shape;398;p19"/>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6789B9"/>
                </a:solidFill>
                <a:latin typeface="Calibri"/>
                <a:ea typeface="Calibri"/>
                <a:cs typeface="Calibri"/>
                <a:sym typeface="Calibri"/>
              </a:rPr>
              <a:t>https://www.weedout.eu/</a:t>
            </a:r>
            <a:endParaRPr/>
          </a:p>
        </p:txBody>
      </p:sp>
      <p:pic>
        <p:nvPicPr>
          <p:cNvPr id="399" name="Google Shape;399;p19"/>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400" name="Google Shape;400;p19"/>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5">
                  <a:extLst>
                    <a:ext uri="{A12FA001-AC4F-418D-AE19-62706E023703}">
                      <ahyp:hlinkClr val="tx"/>
                    </a:ext>
                  </a:extLst>
                </a:hlinkClick>
              </a:rPr>
              <a:t>Czech University of Life Sciences Prague</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Czech Republic</a:t>
            </a:r>
            <a:endParaRPr sz="1400">
              <a:solidFill>
                <a:schemeClr val="dk1"/>
              </a:solidFill>
              <a:latin typeface="Arial"/>
              <a:ea typeface="Arial"/>
              <a:cs typeface="Arial"/>
              <a:sym typeface="Arial"/>
            </a:endParaRPr>
          </a:p>
        </p:txBody>
      </p:sp>
      <p:pic>
        <p:nvPicPr>
          <p:cNvPr id="401" name="Google Shape;401;p19"/>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402" name="Google Shape;402;p19"/>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Cyprus</a:t>
            </a:r>
            <a:endParaRPr sz="1400">
              <a:solidFill>
                <a:schemeClr val="dk1"/>
              </a:solidFill>
              <a:latin typeface="Arial"/>
              <a:ea typeface="Arial"/>
              <a:cs typeface="Arial"/>
              <a:sym typeface="Arial"/>
            </a:endParaRPr>
          </a:p>
        </p:txBody>
      </p:sp>
      <p:pic>
        <p:nvPicPr>
          <p:cNvPr id="403" name="Google Shape;403;p19"/>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404" name="Google Shape;404;p19"/>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Germany</a:t>
            </a:r>
            <a:endParaRPr sz="1400">
              <a:solidFill>
                <a:schemeClr val="dk1"/>
              </a:solidFill>
              <a:latin typeface="Arial"/>
              <a:ea typeface="Arial"/>
              <a:cs typeface="Arial"/>
              <a:sym typeface="Arial"/>
            </a:endParaRPr>
          </a:p>
        </p:txBody>
      </p:sp>
      <p:pic>
        <p:nvPicPr>
          <p:cNvPr id="405" name="Google Shape;405;p19"/>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406" name="Google Shape;406;p19"/>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1">
                  <a:extLst>
                    <a:ext uri="{A12FA001-AC4F-418D-AE19-62706E023703}">
                      <ahyp:hlinkClr val="tx"/>
                    </a:ext>
                  </a:extLst>
                </a:hlinkClick>
              </a:rPr>
              <a:t>DIAS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Greece</a:t>
            </a:r>
            <a:endParaRPr sz="1400">
              <a:solidFill>
                <a:schemeClr val="dk1"/>
              </a:solidFill>
              <a:latin typeface="Arial"/>
              <a:ea typeface="Arial"/>
              <a:cs typeface="Arial"/>
              <a:sym typeface="Arial"/>
            </a:endParaRPr>
          </a:p>
        </p:txBody>
      </p:sp>
      <p:pic>
        <p:nvPicPr>
          <p:cNvPr id="407" name="Google Shape;407;p19"/>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408" name="Google Shape;408;p19"/>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3">
                  <a:extLst>
                    <a:ext uri="{A12FA001-AC4F-418D-AE19-62706E023703}">
                      <ahyp:hlinkClr val="tx"/>
                    </a:ext>
                  </a:extLst>
                </a:hlinkClick>
              </a:rPr>
              <a:t>DEKAPLUS</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Cyprus</a:t>
            </a:r>
            <a:endParaRPr/>
          </a:p>
        </p:txBody>
      </p:sp>
      <p:pic>
        <p:nvPicPr>
          <p:cNvPr id="409" name="Google Shape;409;p19"/>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410" name="Google Shape;410;p19"/>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5">
                  <a:extLst>
                    <a:ext uri="{A12FA001-AC4F-418D-AE19-62706E023703}">
                      <ahyp:hlinkClr val="tx"/>
                    </a:ext>
                  </a:extLst>
                </a:hlinkClick>
              </a:rPr>
              <a:t>Social Innovation Fund</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Lithuania</a:t>
            </a:r>
            <a:endParaRPr sz="1400">
              <a:solidFill>
                <a:schemeClr val="dk1"/>
              </a:solidFill>
              <a:latin typeface="Arial"/>
              <a:ea typeface="Arial"/>
              <a:cs typeface="Arial"/>
              <a:sym typeface="Arial"/>
            </a:endParaRPr>
          </a:p>
        </p:txBody>
      </p:sp>
      <p:pic>
        <p:nvPicPr>
          <p:cNvPr id="411" name="Google Shape;411;p19"/>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412" name="Google Shape;412;p19"/>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7">
                  <a:extLst>
                    <a:ext uri="{A12FA001-AC4F-418D-AE19-62706E023703}">
                      <ahyp:hlinkClr val="tx"/>
                    </a:ext>
                  </a:extLst>
                </a:hlinkClick>
              </a:rPr>
              <a:t>OUT LOUD</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Latvia</a:t>
            </a:r>
            <a:endParaRPr sz="1400">
              <a:solidFill>
                <a:schemeClr val="dk1"/>
              </a:solidFill>
              <a:latin typeface="Arial"/>
              <a:ea typeface="Arial"/>
              <a:cs typeface="Arial"/>
              <a:sym typeface="Arial"/>
            </a:endParaRPr>
          </a:p>
        </p:txBody>
      </p:sp>
      <p:pic>
        <p:nvPicPr>
          <p:cNvPr id="413" name="Google Shape;413;p19"/>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00" name="Google Shape;100;p2"/>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latin typeface="Calibri"/>
                <a:ea typeface="Calibri"/>
                <a:cs typeface="Calibri"/>
                <a:sym typeface="Calibri"/>
              </a:rPr>
              <a:t>Apmācību plānošana:</a:t>
            </a:r>
            <a:br>
              <a:rPr b="1" lang="en-US" sz="4000">
                <a:solidFill>
                  <a:schemeClr val="dk2"/>
                </a:solidFill>
                <a:latin typeface="Calibri"/>
                <a:ea typeface="Calibri"/>
                <a:cs typeface="Calibri"/>
                <a:sym typeface="Calibri"/>
              </a:rPr>
            </a:br>
            <a:r>
              <a:rPr b="1" lang="en-US" sz="4000">
                <a:solidFill>
                  <a:schemeClr val="dk2"/>
                </a:solidFill>
                <a:latin typeface="Calibri"/>
                <a:ea typeface="Calibri"/>
                <a:cs typeface="Calibri"/>
                <a:sym typeface="Calibri"/>
              </a:rPr>
              <a:t>Sekundārā prevencija (3)</a:t>
            </a:r>
            <a:endParaRPr b="1" sz="4000">
              <a:solidFill>
                <a:schemeClr val="dk2"/>
              </a:solidFill>
              <a:latin typeface="Calibri"/>
              <a:ea typeface="Calibri"/>
              <a:cs typeface="Calibri"/>
              <a:sym typeface="Calibri"/>
            </a:endParaRPr>
          </a:p>
        </p:txBody>
      </p:sp>
      <p:pic>
        <p:nvPicPr>
          <p:cNvPr descr="Ein Bild, das Text enthält.&#10;&#10;Automatisch generierte Beschreibung" id="101" name="Google Shape;101;p2"/>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102" name="Google Shape;102;p2"/>
          <p:cNvGrpSpPr/>
          <p:nvPr/>
        </p:nvGrpSpPr>
        <p:grpSpPr>
          <a:xfrm>
            <a:off x="-1" y="2941813"/>
            <a:ext cx="12188952" cy="1828800"/>
            <a:chOff x="-305" y="3144820"/>
            <a:chExt cx="9182100" cy="1551136"/>
          </a:xfrm>
        </p:grpSpPr>
        <p:sp>
          <p:nvSpPr>
            <p:cNvPr id="103" name="Google Shape;103;p2"/>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4" name="Google Shape;104;p2"/>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 name="Google Shape;105;p2"/>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6" name="Google Shape;106;p2"/>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pic>
        <p:nvPicPr>
          <p:cNvPr id="107" name="Google Shape;107;p2"/>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108" name="Google Shape;108;p2"/>
          <p:cNvSpPr txBox="1"/>
          <p:nvPr/>
        </p:nvSpPr>
        <p:spPr>
          <a:xfrm>
            <a:off x="426720" y="6056820"/>
            <a:ext cx="1133856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Šo projektu finansē ar Eiropas Komisijas atbalstu.</a:t>
            </a:r>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Šis paziņojums atspoguļo tikai autora viedokli, un Komisija nav atbildīga par tajā ietvertās informācijas iespējamo izmantošanu.</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14" name="Google Shape;114;p3"/>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15" name="Google Shape;115;p3"/>
          <p:cNvSpPr txBox="1"/>
          <p:nvPr>
            <p:ph type="title"/>
          </p:nvPr>
        </p:nvSpPr>
        <p:spPr>
          <a:xfrm>
            <a:off x="110815" y="181397"/>
            <a:ext cx="9440332" cy="10665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Tēmas</a:t>
            </a:r>
            <a:endParaRPr b="1" sz="3600">
              <a:solidFill>
                <a:schemeClr val="dk2"/>
              </a:solidFill>
            </a:endParaRPr>
          </a:p>
        </p:txBody>
      </p:sp>
      <p:sp>
        <p:nvSpPr>
          <p:cNvPr id="116" name="Google Shape;116;p3"/>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7" name="Google Shape;117;p3"/>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18" name="Google Shape;11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pSp>
        <p:nvGrpSpPr>
          <p:cNvPr id="119" name="Google Shape;119;p3"/>
          <p:cNvGrpSpPr/>
          <p:nvPr/>
        </p:nvGrpSpPr>
        <p:grpSpPr>
          <a:xfrm>
            <a:off x="838200" y="1537398"/>
            <a:ext cx="10967682" cy="4894601"/>
            <a:chOff x="0" y="0"/>
            <a:chExt cx="10967682" cy="4894601"/>
          </a:xfrm>
        </p:grpSpPr>
        <p:cxnSp>
          <p:nvCxnSpPr>
            <p:cNvPr id="120" name="Google Shape;120;p3"/>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21" name="Google Shape;121;p3"/>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txBox="1"/>
            <p:nvPr/>
          </p:nvSpPr>
          <p:spPr>
            <a:xfrm>
              <a:off x="0" y="0"/>
              <a:ext cx="2193536" cy="4894601"/>
            </a:xfrm>
            <a:prstGeom prst="rect">
              <a:avLst/>
            </a:prstGeom>
            <a:noFill/>
            <a:ln>
              <a:noFill/>
            </a:ln>
          </p:spPr>
          <p:txBody>
            <a:bodyPr anchorCtr="0" anchor="t"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3500"/>
                <a:buFont typeface="Calibri"/>
                <a:buNone/>
              </a:pPr>
              <a:r>
                <a:rPr b="0" lang="en-US" sz="3500">
                  <a:solidFill>
                    <a:schemeClr val="dk1"/>
                  </a:solidFill>
                  <a:latin typeface="Calibri"/>
                  <a:ea typeface="Calibri"/>
                  <a:cs typeface="Calibri"/>
                  <a:sym typeface="Calibri"/>
                </a:rPr>
                <a:t>Sekundārā prevencija</a:t>
              </a:r>
              <a:endParaRPr b="0" sz="3500">
                <a:solidFill>
                  <a:schemeClr val="dk1"/>
                </a:solidFill>
                <a:latin typeface="Calibri"/>
                <a:ea typeface="Calibri"/>
                <a:cs typeface="Calibri"/>
                <a:sym typeface="Calibri"/>
              </a:endParaRPr>
            </a:p>
          </p:txBody>
        </p:sp>
        <p:sp>
          <p:nvSpPr>
            <p:cNvPr id="123" name="Google Shape;123;p3"/>
            <p:cNvSpPr/>
            <p:nvPr/>
          </p:nvSpPr>
          <p:spPr>
            <a:xfrm>
              <a:off x="2358051" y="330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txBox="1"/>
            <p:nvPr/>
          </p:nvSpPr>
          <p:spPr>
            <a:xfrm>
              <a:off x="2358051" y="33040"/>
              <a:ext cx="8609630" cy="660818"/>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2"/>
                </a:buClr>
                <a:buSzPts val="2800"/>
                <a:buFont typeface="Calibri"/>
                <a:buNone/>
              </a:pPr>
              <a:r>
                <a:rPr b="0" lang="en-US" sz="2800">
                  <a:solidFill>
                    <a:schemeClr val="dk2"/>
                  </a:solidFill>
                  <a:latin typeface="Calibri"/>
                  <a:ea typeface="Calibri"/>
                  <a:cs typeface="Calibri"/>
                  <a:sym typeface="Calibri"/>
                </a:rPr>
                <a:t>Risku analīze</a:t>
              </a:r>
              <a:endParaRPr b="0" sz="2800">
                <a:solidFill>
                  <a:schemeClr val="dk2"/>
                </a:solidFill>
                <a:latin typeface="Calibri"/>
                <a:ea typeface="Calibri"/>
                <a:cs typeface="Calibri"/>
                <a:sym typeface="Calibri"/>
              </a:endParaRPr>
            </a:p>
          </p:txBody>
        </p:sp>
        <p:cxnSp>
          <p:nvCxnSpPr>
            <p:cNvPr id="125" name="Google Shape;125;p3"/>
            <p:cNvCxnSpPr/>
            <p:nvPr/>
          </p:nvCxnSpPr>
          <p:spPr>
            <a:xfrm>
              <a:off x="2193536" y="6938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6" name="Google Shape;126;p3"/>
            <p:cNvSpPr/>
            <p:nvPr/>
          </p:nvSpPr>
          <p:spPr>
            <a:xfrm>
              <a:off x="2358051" y="7269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txBox="1"/>
            <p:nvPr/>
          </p:nvSpPr>
          <p:spPr>
            <a:xfrm>
              <a:off x="2358051" y="726900"/>
              <a:ext cx="8609630" cy="660818"/>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2"/>
                </a:buClr>
                <a:buSzPts val="2800"/>
                <a:buFont typeface="Calibri"/>
                <a:buNone/>
              </a:pPr>
              <a:r>
                <a:rPr b="0" lang="en-US" sz="2800">
                  <a:solidFill>
                    <a:schemeClr val="dk2"/>
                  </a:solidFill>
                  <a:latin typeface="Calibri"/>
                  <a:ea typeface="Calibri"/>
                  <a:cs typeface="Calibri"/>
                  <a:sym typeface="Calibri"/>
                </a:rPr>
                <a:t>Risku analīzes mērķis</a:t>
              </a:r>
              <a:endParaRPr b="0" sz="2800">
                <a:solidFill>
                  <a:schemeClr val="dk1"/>
                </a:solidFill>
                <a:latin typeface="Calibri"/>
                <a:ea typeface="Calibri"/>
                <a:cs typeface="Calibri"/>
                <a:sym typeface="Calibri"/>
              </a:endParaRPr>
            </a:p>
          </p:txBody>
        </p:sp>
        <p:cxnSp>
          <p:nvCxnSpPr>
            <p:cNvPr id="128" name="Google Shape;128;p3"/>
            <p:cNvCxnSpPr/>
            <p:nvPr/>
          </p:nvCxnSpPr>
          <p:spPr>
            <a:xfrm>
              <a:off x="2193536" y="13877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9" name="Google Shape;129;p3"/>
            <p:cNvSpPr/>
            <p:nvPr/>
          </p:nvSpPr>
          <p:spPr>
            <a:xfrm>
              <a:off x="2358051" y="142076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txBox="1"/>
            <p:nvPr/>
          </p:nvSpPr>
          <p:spPr>
            <a:xfrm>
              <a:off x="2358051" y="1420760"/>
              <a:ext cx="8609630" cy="660818"/>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2"/>
                </a:buClr>
                <a:buSzPts val="2800"/>
                <a:buFont typeface="Calibri"/>
                <a:buNone/>
              </a:pPr>
              <a:r>
                <a:rPr b="0" lang="en-US" sz="2800">
                  <a:solidFill>
                    <a:schemeClr val="dk2"/>
                  </a:solidFill>
                  <a:latin typeface="Calibri"/>
                  <a:ea typeface="Calibri"/>
                  <a:cs typeface="Calibri"/>
                  <a:sym typeface="Calibri"/>
                </a:rPr>
                <a:t>Atsevišķi risku pārvaldības posmi</a:t>
              </a:r>
              <a:endParaRPr b="0" sz="2800">
                <a:solidFill>
                  <a:schemeClr val="dk1"/>
                </a:solidFill>
                <a:latin typeface="Calibri"/>
                <a:ea typeface="Calibri"/>
                <a:cs typeface="Calibri"/>
                <a:sym typeface="Calibri"/>
              </a:endParaRPr>
            </a:p>
          </p:txBody>
        </p:sp>
        <p:cxnSp>
          <p:nvCxnSpPr>
            <p:cNvPr id="131" name="Google Shape;131;p3"/>
            <p:cNvCxnSpPr/>
            <p:nvPr/>
          </p:nvCxnSpPr>
          <p:spPr>
            <a:xfrm>
              <a:off x="2193536" y="208157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2" name="Google Shape;132;p3"/>
            <p:cNvSpPr/>
            <p:nvPr/>
          </p:nvSpPr>
          <p:spPr>
            <a:xfrm>
              <a:off x="2358051" y="211462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txBox="1"/>
            <p:nvPr/>
          </p:nvSpPr>
          <p:spPr>
            <a:xfrm>
              <a:off x="2358051" y="2114620"/>
              <a:ext cx="8609630" cy="660818"/>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1F3763"/>
                </a:buClr>
                <a:buSzPts val="2800"/>
                <a:buFont typeface="Calibri"/>
                <a:buNone/>
              </a:pPr>
              <a:r>
                <a:rPr b="0" lang="en-US" sz="2800">
                  <a:solidFill>
                    <a:srgbClr val="1F3763"/>
                  </a:solidFill>
                  <a:latin typeface="Calibri"/>
                  <a:ea typeface="Calibri"/>
                  <a:cs typeface="Calibri"/>
                  <a:sym typeface="Calibri"/>
                </a:rPr>
                <a:t>Iekšējās un ārējās komunikācijas specifika</a:t>
              </a:r>
              <a:endParaRPr b="0" sz="2800">
                <a:solidFill>
                  <a:schemeClr val="dk1"/>
                </a:solidFill>
                <a:latin typeface="Calibri"/>
                <a:ea typeface="Calibri"/>
                <a:cs typeface="Calibri"/>
                <a:sym typeface="Calibri"/>
              </a:endParaRPr>
            </a:p>
          </p:txBody>
        </p:sp>
        <p:cxnSp>
          <p:nvCxnSpPr>
            <p:cNvPr id="134" name="Google Shape;134;p3"/>
            <p:cNvCxnSpPr/>
            <p:nvPr/>
          </p:nvCxnSpPr>
          <p:spPr>
            <a:xfrm>
              <a:off x="2193536" y="277543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5" name="Google Shape;135;p3"/>
            <p:cNvSpPr/>
            <p:nvPr/>
          </p:nvSpPr>
          <p:spPr>
            <a:xfrm>
              <a:off x="2358051" y="280848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txBox="1"/>
            <p:nvPr/>
          </p:nvSpPr>
          <p:spPr>
            <a:xfrm>
              <a:off x="2358051" y="2808480"/>
              <a:ext cx="8609630" cy="660818"/>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1F3763"/>
                </a:buClr>
                <a:buSzPts val="2800"/>
                <a:buFont typeface="Calibri"/>
                <a:buNone/>
              </a:pPr>
              <a:r>
                <a:rPr b="0" lang="en-US" sz="2800">
                  <a:solidFill>
                    <a:srgbClr val="1F3763"/>
                  </a:solidFill>
                  <a:latin typeface="Calibri"/>
                  <a:ea typeface="Calibri"/>
                  <a:cs typeface="Calibri"/>
                  <a:sym typeface="Calibri"/>
                </a:rPr>
                <a:t>Efektīvs sūdzību mehānisms un tūlītējas rīcības iespējas</a:t>
              </a:r>
              <a:endParaRPr b="0" sz="2800">
                <a:solidFill>
                  <a:srgbClr val="1F3763"/>
                </a:solidFill>
                <a:latin typeface="Calibri"/>
                <a:ea typeface="Calibri"/>
                <a:cs typeface="Calibri"/>
                <a:sym typeface="Calibri"/>
              </a:endParaRPr>
            </a:p>
          </p:txBody>
        </p:sp>
        <p:cxnSp>
          <p:nvCxnSpPr>
            <p:cNvPr id="137" name="Google Shape;137;p3"/>
            <p:cNvCxnSpPr/>
            <p:nvPr/>
          </p:nvCxnSpPr>
          <p:spPr>
            <a:xfrm>
              <a:off x="2193536" y="346929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8" name="Google Shape;138;p3"/>
            <p:cNvSpPr/>
            <p:nvPr/>
          </p:nvSpPr>
          <p:spPr>
            <a:xfrm>
              <a:off x="2358051" y="35023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txBox="1"/>
            <p:nvPr/>
          </p:nvSpPr>
          <p:spPr>
            <a:xfrm>
              <a:off x="2358051" y="3502340"/>
              <a:ext cx="8609630" cy="660818"/>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1F3763"/>
                </a:buClr>
                <a:buSzPts val="2800"/>
                <a:buFont typeface="Calibri"/>
                <a:buNone/>
              </a:pPr>
              <a:r>
                <a:rPr b="0" lang="en-US" sz="2800">
                  <a:solidFill>
                    <a:srgbClr val="1F3763"/>
                  </a:solidFill>
                  <a:latin typeface="Calibri"/>
                  <a:ea typeface="Calibri"/>
                  <a:cs typeface="Calibri"/>
                  <a:sym typeface="Calibri"/>
                </a:rPr>
                <a:t>1.uzdevums</a:t>
              </a:r>
              <a:endParaRPr/>
            </a:p>
          </p:txBody>
        </p:sp>
        <p:cxnSp>
          <p:nvCxnSpPr>
            <p:cNvPr id="140" name="Google Shape;140;p3"/>
            <p:cNvCxnSpPr/>
            <p:nvPr/>
          </p:nvCxnSpPr>
          <p:spPr>
            <a:xfrm>
              <a:off x="2193536" y="41631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41" name="Google Shape;141;p3"/>
            <p:cNvSpPr/>
            <p:nvPr/>
          </p:nvSpPr>
          <p:spPr>
            <a:xfrm>
              <a:off x="2358051" y="41962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txBox="1"/>
            <p:nvPr/>
          </p:nvSpPr>
          <p:spPr>
            <a:xfrm>
              <a:off x="2358051" y="4196200"/>
              <a:ext cx="8609630" cy="660818"/>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1F3763"/>
                </a:buClr>
                <a:buSzPts val="2800"/>
                <a:buFont typeface="Calibri"/>
                <a:buNone/>
              </a:pPr>
              <a:r>
                <a:rPr b="0" lang="en-US" sz="2800">
                  <a:solidFill>
                    <a:srgbClr val="1F3763"/>
                  </a:solidFill>
                  <a:latin typeface="Calibri"/>
                  <a:ea typeface="Calibri"/>
                  <a:cs typeface="Calibri"/>
                  <a:sym typeface="Calibri"/>
                </a:rPr>
                <a:t>2.uzdevums</a:t>
              </a:r>
              <a:endParaRPr/>
            </a:p>
          </p:txBody>
        </p:sp>
        <p:cxnSp>
          <p:nvCxnSpPr>
            <p:cNvPr id="143" name="Google Shape;143;p3"/>
            <p:cNvCxnSpPr/>
            <p:nvPr/>
          </p:nvCxnSpPr>
          <p:spPr>
            <a:xfrm>
              <a:off x="2193536" y="48570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4"/>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Obsah obrázku text, hodiny, hodinky&#10;&#10;Popis byl vytvořen automaticky" id="150" name="Google Shape;150;p4"/>
          <p:cNvPicPr preferRelativeResize="0"/>
          <p:nvPr>
            <p:ph idx="1" type="body"/>
          </p:nvPr>
        </p:nvPicPr>
        <p:blipFill rotWithShape="1">
          <a:blip r:embed="rId3">
            <a:alphaModFix/>
          </a:blip>
          <a:srcRect b="26893" l="0" r="0" t="25766"/>
          <a:stretch/>
        </p:blipFill>
        <p:spPr>
          <a:xfrm>
            <a:off x="2522358" y="10"/>
            <a:ext cx="9669642" cy="6857990"/>
          </a:xfrm>
          <a:prstGeom prst="rect">
            <a:avLst/>
          </a:prstGeom>
          <a:noFill/>
          <a:ln>
            <a:noFill/>
          </a:ln>
        </p:spPr>
      </p:pic>
      <p:sp>
        <p:nvSpPr>
          <p:cNvPr id="151" name="Google Shape;151;p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4"/>
          <p:cNvSpPr txBox="1"/>
          <p:nvPr>
            <p:ph type="title"/>
          </p:nvPr>
        </p:nvSpPr>
        <p:spPr>
          <a:xfrm>
            <a:off x="199103" y="256971"/>
            <a:ext cx="9071369" cy="9032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Kas ir sekundārā prevencija?</a:t>
            </a:r>
            <a:endParaRPr b="1" sz="3600">
              <a:solidFill>
                <a:schemeClr val="dk2"/>
              </a:solidFill>
            </a:endParaRPr>
          </a:p>
        </p:txBody>
      </p:sp>
      <p:sp>
        <p:nvSpPr>
          <p:cNvPr id="153" name="Google Shape;153;p4"/>
          <p:cNvSpPr txBox="1"/>
          <p:nvPr/>
        </p:nvSpPr>
        <p:spPr>
          <a:xfrm>
            <a:off x="199104" y="2212258"/>
            <a:ext cx="6044380" cy="396470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1" lang="en-US" sz="2800">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 </a:t>
            </a:r>
            <a:r>
              <a:rPr b="1" lang="en-US" sz="2800">
                <a:solidFill>
                  <a:schemeClr val="dk1"/>
                </a:solidFill>
                <a:latin typeface="Calibri"/>
                <a:ea typeface="Calibri"/>
                <a:cs typeface="Calibri"/>
                <a:sym typeface="Calibri"/>
              </a:rPr>
              <a:t>Sekundārā prevencija ietver komplikāciju rašanās, attīstības un noturības novēršanu uzņēmumos, kas jau īsteno stratēģiju</a:t>
            </a:r>
            <a:r>
              <a:rPr lang="en-US" sz="1800">
                <a:solidFill>
                  <a:schemeClr val="dk1"/>
                </a:solidFill>
                <a:latin typeface="Calibri"/>
                <a:ea typeface="Calibri"/>
                <a:cs typeface="Calibri"/>
                <a:sym typeface="Calibri"/>
              </a:rPr>
              <a:t>.</a:t>
            </a:r>
            <a:r>
              <a:rPr b="1" lang="en-US" sz="2800">
                <a:solidFill>
                  <a:schemeClr val="dk1"/>
                </a:solidFill>
                <a:latin typeface="Calibri"/>
                <a:ea typeface="Calibri"/>
                <a:cs typeface="Calibri"/>
                <a:sym typeface="Calibri"/>
              </a:rPr>
              <a:t>.“</a:t>
            </a:r>
            <a:endParaRPr/>
          </a:p>
        </p:txBody>
      </p:sp>
      <p:sp>
        <p:nvSpPr>
          <p:cNvPr id="154" name="Google Shape;15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rgbClr val="FFFFFF"/>
                </a:solidFill>
                <a:latin typeface="Calibri"/>
                <a:ea typeface="Calibri"/>
                <a:cs typeface="Calibri"/>
                <a:sym typeface="Calibri"/>
              </a:rPr>
              <a:t>‹#›</a:t>
            </a:fld>
            <a:endParaRPr>
              <a:solidFill>
                <a:srgbClr val="FFFFFF"/>
              </a:solidFill>
              <a:latin typeface="Calibri"/>
              <a:ea typeface="Calibri"/>
              <a:cs typeface="Calibri"/>
              <a:sym typeface="Calibri"/>
            </a:endParaRPr>
          </a:p>
        </p:txBody>
      </p:sp>
      <p:pic>
        <p:nvPicPr>
          <p:cNvPr id="155" name="Google Shape;155;p4"/>
          <p:cNvPicPr preferRelativeResize="0"/>
          <p:nvPr/>
        </p:nvPicPr>
        <p:blipFill rotWithShape="1">
          <a:blip r:embed="rId4">
            <a:alphaModFix/>
          </a:blip>
          <a:srcRect b="0" l="0" r="0" t="0"/>
          <a:stretch/>
        </p:blipFill>
        <p:spPr>
          <a:xfrm rot="10800000">
            <a:off x="0" y="4178709"/>
            <a:ext cx="1227032" cy="2624149"/>
          </a:xfrm>
          <a:prstGeom prst="rect">
            <a:avLst/>
          </a:prstGeom>
          <a:noFill/>
          <a:ln>
            <a:noFill/>
          </a:ln>
        </p:spPr>
      </p:pic>
      <p:pic>
        <p:nvPicPr>
          <p:cNvPr id="156" name="Google Shape;156;p4"/>
          <p:cNvPicPr preferRelativeResize="0"/>
          <p:nvPr/>
        </p:nvPicPr>
        <p:blipFill rotWithShape="1">
          <a:blip r:embed="rId4">
            <a:alphaModFix/>
          </a:blip>
          <a:srcRect b="0" l="0" r="0" t="0"/>
          <a:stretch/>
        </p:blipFill>
        <p:spPr>
          <a:xfrm rot="5400000">
            <a:off x="1752427" y="5747269"/>
            <a:ext cx="710780" cy="1520084"/>
          </a:xfrm>
          <a:prstGeom prst="rect">
            <a:avLst/>
          </a:prstGeom>
          <a:noFill/>
          <a:ln>
            <a:noFill/>
          </a:ln>
        </p:spPr>
      </p:pic>
    </p:spTree>
  </p:cSld>
  <p:clrMapOvr>
    <a:masterClrMapping/>
  </p:clrMapOvr>
  <p:transition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5"/>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5"/>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5"/>
          <p:cNvSpPr txBox="1"/>
          <p:nvPr>
            <p:ph type="title"/>
          </p:nvPr>
        </p:nvSpPr>
        <p:spPr>
          <a:xfrm>
            <a:off x="238432" y="267145"/>
            <a:ext cx="10518058" cy="108938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Risku analīze</a:t>
            </a:r>
            <a:endParaRPr b="1" sz="3600">
              <a:solidFill>
                <a:schemeClr val="dk2"/>
              </a:solidFill>
            </a:endParaRPr>
          </a:p>
        </p:txBody>
      </p:sp>
      <p:grpSp>
        <p:nvGrpSpPr>
          <p:cNvPr id="165" name="Google Shape;165;p5"/>
          <p:cNvGrpSpPr/>
          <p:nvPr/>
        </p:nvGrpSpPr>
        <p:grpSpPr>
          <a:xfrm>
            <a:off x="760811" y="1503473"/>
            <a:ext cx="5234327" cy="4940434"/>
            <a:chOff x="3679802" y="146946"/>
            <a:chExt cx="5234327" cy="4940434"/>
          </a:xfrm>
        </p:grpSpPr>
        <p:sp>
          <p:nvSpPr>
            <p:cNvPr id="166" name="Google Shape;166;p5"/>
            <p:cNvSpPr/>
            <p:nvPr/>
          </p:nvSpPr>
          <p:spPr>
            <a:xfrm>
              <a:off x="4776832" y="146946"/>
              <a:ext cx="3040267" cy="3040267"/>
            </a:xfrm>
            <a:prstGeom prst="ellipse">
              <a:avLst/>
            </a:prstGeom>
            <a:solidFill>
              <a:srgbClr val="4372C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txBox="1"/>
            <p:nvPr/>
          </p:nvSpPr>
          <p:spPr>
            <a:xfrm>
              <a:off x="5182201" y="678993"/>
              <a:ext cx="2229529" cy="136812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Svarīgs rīks</a:t>
              </a:r>
              <a:endParaRPr sz="2000">
                <a:solidFill>
                  <a:schemeClr val="dk1"/>
                </a:solidFill>
                <a:latin typeface="Calibri"/>
                <a:ea typeface="Calibri"/>
                <a:cs typeface="Calibri"/>
                <a:sym typeface="Calibri"/>
              </a:endParaRPr>
            </a:p>
          </p:txBody>
        </p:sp>
        <p:sp>
          <p:nvSpPr>
            <p:cNvPr id="168" name="Google Shape;168;p5"/>
            <p:cNvSpPr/>
            <p:nvPr/>
          </p:nvSpPr>
          <p:spPr>
            <a:xfrm>
              <a:off x="5873862" y="2047113"/>
              <a:ext cx="3040267" cy="3040267"/>
            </a:xfrm>
            <a:prstGeom prst="ellipse">
              <a:avLst/>
            </a:prstGeom>
            <a:solidFill>
              <a:srgbClr val="4372C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txBox="1"/>
            <p:nvPr/>
          </p:nvSpPr>
          <p:spPr>
            <a:xfrm>
              <a:off x="6803677" y="2832516"/>
              <a:ext cx="1824160" cy="167214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un noteiktu atbilstošas procedūras un procesus</a:t>
              </a:r>
              <a:endParaRPr sz="2000">
                <a:solidFill>
                  <a:schemeClr val="dk1"/>
                </a:solidFill>
                <a:latin typeface="Calibri"/>
                <a:ea typeface="Calibri"/>
                <a:cs typeface="Calibri"/>
                <a:sym typeface="Calibri"/>
              </a:endParaRPr>
            </a:p>
          </p:txBody>
        </p:sp>
        <p:sp>
          <p:nvSpPr>
            <p:cNvPr id="170" name="Google Shape;170;p5"/>
            <p:cNvSpPr/>
            <p:nvPr/>
          </p:nvSpPr>
          <p:spPr>
            <a:xfrm>
              <a:off x="3679802" y="2047113"/>
              <a:ext cx="3040267" cy="3040267"/>
            </a:xfrm>
            <a:prstGeom prst="ellipse">
              <a:avLst/>
            </a:prstGeom>
            <a:solidFill>
              <a:srgbClr val="4372C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
            <p:cNvSpPr txBox="1"/>
            <p:nvPr/>
          </p:nvSpPr>
          <p:spPr>
            <a:xfrm>
              <a:off x="3966094" y="2832516"/>
              <a:ext cx="1824160" cy="167214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lai identificētu,novērtētu vai vadītu potenciālos apdraudējumus</a:t>
              </a:r>
              <a:endParaRPr sz="2000">
                <a:solidFill>
                  <a:schemeClr val="dk1"/>
                </a:solidFill>
                <a:latin typeface="Calibri"/>
                <a:ea typeface="Calibri"/>
                <a:cs typeface="Calibri"/>
                <a:sym typeface="Calibri"/>
              </a:endParaRPr>
            </a:p>
          </p:txBody>
        </p:sp>
      </p:grpSp>
      <p:pic>
        <p:nvPicPr>
          <p:cNvPr descr="Obsah obrázku místnost, scéna, herna, interiér&#10;&#10;Popis byl vytvořen automaticky" id="172" name="Google Shape;172;p5"/>
          <p:cNvPicPr preferRelativeResize="0"/>
          <p:nvPr/>
        </p:nvPicPr>
        <p:blipFill rotWithShape="1">
          <a:blip r:embed="rId3">
            <a:alphaModFix/>
          </a:blip>
          <a:srcRect b="-1" l="23924" r="18037" t="0"/>
          <a:stretch/>
        </p:blipFill>
        <p:spPr>
          <a:xfrm>
            <a:off x="6229215" y="10"/>
            <a:ext cx="5962785"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id="173" name="Google Shape;173;p5"/>
          <p:cNvPicPr preferRelativeResize="0"/>
          <p:nvPr/>
        </p:nvPicPr>
        <p:blipFill rotWithShape="1">
          <a:blip r:embed="rId4">
            <a:alphaModFix/>
          </a:blip>
          <a:srcRect b="0" l="0" r="0" t="0"/>
          <a:stretch/>
        </p:blipFill>
        <p:spPr>
          <a:xfrm rot="10800000">
            <a:off x="0" y="1089382"/>
            <a:ext cx="990774" cy="2118883"/>
          </a:xfrm>
          <a:prstGeom prst="rect">
            <a:avLst/>
          </a:prstGeom>
          <a:noFill/>
          <a:ln>
            <a:noFill/>
          </a:ln>
        </p:spPr>
      </p:pic>
      <p:pic>
        <p:nvPicPr>
          <p:cNvPr id="174" name="Google Shape;174;p5"/>
          <p:cNvPicPr preferRelativeResize="0"/>
          <p:nvPr/>
        </p:nvPicPr>
        <p:blipFill rotWithShape="1">
          <a:blip r:embed="rId4">
            <a:alphaModFix/>
          </a:blip>
          <a:srcRect b="0" l="0" r="0" t="0"/>
          <a:stretch/>
        </p:blipFill>
        <p:spPr>
          <a:xfrm rot="-5400000">
            <a:off x="3555279" y="-620193"/>
            <a:ext cx="1089381" cy="2329765"/>
          </a:xfrm>
          <a:prstGeom prst="rect">
            <a:avLst/>
          </a:prstGeom>
          <a:noFill/>
          <a:ln>
            <a:noFill/>
          </a:ln>
        </p:spPr>
      </p:pic>
    </p:spTree>
  </p:cSld>
  <p:clrMapOvr>
    <a:masterClrMapping/>
  </p:clrMapOvr>
  <p:transition spd="slow" p14:dur="1500">
    <p:split orient="ver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6"/>
          <p:cNvSpPr txBox="1"/>
          <p:nvPr/>
        </p:nvSpPr>
        <p:spPr>
          <a:xfrm>
            <a:off x="238432" y="267145"/>
            <a:ext cx="10518058" cy="7062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2"/>
              </a:buClr>
              <a:buSzPts val="3600"/>
              <a:buFont typeface="Calibri"/>
              <a:buNone/>
            </a:pPr>
            <a:r>
              <a:rPr b="1" lang="en-US" sz="3600">
                <a:solidFill>
                  <a:schemeClr val="dk2"/>
                </a:solidFill>
                <a:latin typeface="Calibri"/>
                <a:ea typeface="Calibri"/>
                <a:cs typeface="Calibri"/>
                <a:sym typeface="Calibri"/>
              </a:rPr>
              <a:t>Risku analīze</a:t>
            </a:r>
            <a:endParaRPr b="1" sz="3600">
              <a:solidFill>
                <a:schemeClr val="dk2"/>
              </a:solidFill>
              <a:latin typeface="Calibri"/>
              <a:ea typeface="Calibri"/>
              <a:cs typeface="Calibri"/>
              <a:sym typeface="Calibri"/>
            </a:endParaRPr>
          </a:p>
        </p:txBody>
      </p:sp>
      <p:grpSp>
        <p:nvGrpSpPr>
          <p:cNvPr id="182" name="Google Shape;182;p6"/>
          <p:cNvGrpSpPr/>
          <p:nvPr/>
        </p:nvGrpSpPr>
        <p:grpSpPr>
          <a:xfrm>
            <a:off x="365280" y="2494936"/>
            <a:ext cx="6040224" cy="1868128"/>
            <a:chOff x="2077" y="0"/>
            <a:chExt cx="6040224" cy="1868128"/>
          </a:xfrm>
        </p:grpSpPr>
        <p:sp>
          <p:nvSpPr>
            <p:cNvPr id="183" name="Google Shape;183;p6"/>
            <p:cNvSpPr/>
            <p:nvPr/>
          </p:nvSpPr>
          <p:spPr>
            <a:xfrm>
              <a:off x="2077" y="0"/>
              <a:ext cx="2786081" cy="1868128"/>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txBox="1"/>
            <p:nvPr/>
          </p:nvSpPr>
          <p:spPr>
            <a:xfrm>
              <a:off x="56793" y="54716"/>
              <a:ext cx="2676649" cy="1758696"/>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Darba kodeksa likuma Nr. 262/2006 102. panta 3. punkts</a:t>
              </a:r>
              <a:endParaRPr sz="2600">
                <a:solidFill>
                  <a:schemeClr val="lt1"/>
                </a:solidFill>
                <a:latin typeface="Calibri"/>
                <a:ea typeface="Calibri"/>
                <a:cs typeface="Calibri"/>
                <a:sym typeface="Calibri"/>
              </a:endParaRPr>
            </a:p>
          </p:txBody>
        </p:sp>
        <p:sp>
          <p:nvSpPr>
            <p:cNvPr id="185" name="Google Shape;185;p6"/>
            <p:cNvSpPr/>
            <p:nvPr/>
          </p:nvSpPr>
          <p:spPr>
            <a:xfrm>
              <a:off x="3256220" y="0"/>
              <a:ext cx="2786081" cy="1868128"/>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txBox="1"/>
            <p:nvPr/>
          </p:nvSpPr>
          <p:spPr>
            <a:xfrm>
              <a:off x="3310936" y="54716"/>
              <a:ext cx="2676649" cy="1758696"/>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meklēt bīstamos faktorus un bīstamos procesus darba vidē </a:t>
              </a:r>
              <a:endParaRPr sz="2600">
                <a:solidFill>
                  <a:schemeClr val="lt1"/>
                </a:solidFill>
                <a:latin typeface="Calibri"/>
                <a:ea typeface="Calibri"/>
                <a:cs typeface="Calibri"/>
                <a:sym typeface="Calibri"/>
              </a:endParaRPr>
            </a:p>
          </p:txBody>
        </p:sp>
      </p:grpSp>
      <p:pic>
        <p:nvPicPr>
          <p:cNvPr descr="Obsah obrázku text, královna, vizitka&#10;&#10;Popis byl vytvořen automaticky" id="187" name="Google Shape;187;p6"/>
          <p:cNvPicPr preferRelativeResize="0"/>
          <p:nvPr/>
        </p:nvPicPr>
        <p:blipFill rotWithShape="1">
          <a:blip r:embed="rId3">
            <a:alphaModFix/>
          </a:blip>
          <a:srcRect b="-1" l="33048" r="-1" t="0"/>
          <a:stretch/>
        </p:blipFill>
        <p:spPr>
          <a:xfrm>
            <a:off x="6567948" y="10"/>
            <a:ext cx="5622529"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188" name="Google Shape;188;p6"/>
          <p:cNvPicPr preferRelativeResize="0"/>
          <p:nvPr/>
        </p:nvPicPr>
        <p:blipFill rotWithShape="1">
          <a:blip r:embed="rId4">
            <a:alphaModFix/>
          </a:blip>
          <a:srcRect b="0" l="0" r="0" t="0"/>
          <a:stretch/>
        </p:blipFill>
        <p:spPr>
          <a:xfrm>
            <a:off x="-1525" y="4475083"/>
            <a:ext cx="943107" cy="2095792"/>
          </a:xfrm>
          <a:prstGeom prst="rect">
            <a:avLst/>
          </a:prstGeom>
          <a:noFill/>
          <a:ln>
            <a:noFill/>
          </a:ln>
        </p:spPr>
      </p:pic>
      <p:pic>
        <p:nvPicPr>
          <p:cNvPr id="189" name="Google Shape;189;p6"/>
          <p:cNvPicPr preferRelativeResize="0"/>
          <p:nvPr/>
        </p:nvPicPr>
        <p:blipFill rotWithShape="1">
          <a:blip r:embed="rId5">
            <a:alphaModFix/>
          </a:blip>
          <a:srcRect b="0" l="0" r="0" t="0"/>
          <a:stretch/>
        </p:blipFill>
        <p:spPr>
          <a:xfrm rot="5400000">
            <a:off x="1752427" y="5747269"/>
            <a:ext cx="710780" cy="1520084"/>
          </a:xfrm>
          <a:prstGeom prst="rect">
            <a:avLst/>
          </a:prstGeom>
          <a:noFill/>
          <a:ln>
            <a:noFill/>
          </a:ln>
        </p:spPr>
      </p:pic>
      <p:pic>
        <p:nvPicPr>
          <p:cNvPr id="190" name="Google Shape;190;p6"/>
          <p:cNvPicPr preferRelativeResize="0"/>
          <p:nvPr/>
        </p:nvPicPr>
        <p:blipFill rotWithShape="1">
          <a:blip r:embed="rId5">
            <a:alphaModFix/>
          </a:blip>
          <a:srcRect b="0" l="0" r="0" t="0"/>
          <a:stretch/>
        </p:blipFill>
        <p:spPr>
          <a:xfrm rot="-5400000">
            <a:off x="3602472" y="-404652"/>
            <a:ext cx="710780" cy="1520084"/>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7"/>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7"/>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7"/>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7"/>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7"/>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en-US" sz="3600">
                <a:solidFill>
                  <a:schemeClr val="dk2"/>
                </a:solidFill>
              </a:rPr>
              <a:t>Risku analīzes mērķi</a:t>
            </a:r>
            <a:endParaRPr b="1" sz="3600">
              <a:solidFill>
                <a:schemeClr val="dk2"/>
              </a:solidFill>
            </a:endParaRPr>
          </a:p>
        </p:txBody>
      </p:sp>
      <p:grpSp>
        <p:nvGrpSpPr>
          <p:cNvPr id="204" name="Google Shape;204;p7"/>
          <p:cNvGrpSpPr/>
          <p:nvPr/>
        </p:nvGrpSpPr>
        <p:grpSpPr>
          <a:xfrm>
            <a:off x="943107" y="1875018"/>
            <a:ext cx="9968026" cy="3975074"/>
            <a:chOff x="0" y="200790"/>
            <a:chExt cx="9968026" cy="3975074"/>
          </a:xfrm>
        </p:grpSpPr>
        <p:sp>
          <p:nvSpPr>
            <p:cNvPr id="205" name="Google Shape;205;p7"/>
            <p:cNvSpPr/>
            <p:nvPr/>
          </p:nvSpPr>
          <p:spPr>
            <a:xfrm>
              <a:off x="0" y="200790"/>
              <a:ext cx="9968026" cy="12168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txBox="1"/>
            <p:nvPr/>
          </p:nvSpPr>
          <p:spPr>
            <a:xfrm>
              <a:off x="59399" y="260189"/>
              <a:ext cx="9849228" cy="1098002"/>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Mērķis</a:t>
              </a:r>
              <a:endParaRPr sz="4000">
                <a:solidFill>
                  <a:schemeClr val="lt1"/>
                </a:solidFill>
                <a:latin typeface="Calibri"/>
                <a:ea typeface="Calibri"/>
                <a:cs typeface="Calibri"/>
                <a:sym typeface="Calibri"/>
              </a:endParaRPr>
            </a:p>
          </p:txBody>
        </p:sp>
        <p:sp>
          <p:nvSpPr>
            <p:cNvPr id="207" name="Google Shape;207;p7"/>
            <p:cNvSpPr/>
            <p:nvPr/>
          </p:nvSpPr>
          <p:spPr>
            <a:xfrm>
              <a:off x="0" y="1417590"/>
              <a:ext cx="9968026" cy="27582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txBox="1"/>
            <p:nvPr/>
          </p:nvSpPr>
          <p:spPr>
            <a:xfrm>
              <a:off x="0" y="1417590"/>
              <a:ext cx="9968026" cy="2758274"/>
            </a:xfrm>
            <a:prstGeom prst="rect">
              <a:avLst/>
            </a:prstGeom>
            <a:noFill/>
            <a:ln>
              <a:noFill/>
            </a:ln>
          </p:spPr>
          <p:txBody>
            <a:bodyPr anchorCtr="0" anchor="t" bIns="50800" lIns="316475" spcFirstLastPara="1" rIns="284475" wrap="square" tIns="50800">
              <a:noAutofit/>
            </a:bodyPr>
            <a:lstStyle/>
            <a:p>
              <a:pPr indent="-285750" lvl="1" marL="285750" marR="0" rtl="0" algn="l">
                <a:lnSpc>
                  <a:spcPct val="90000"/>
                </a:lnSpc>
                <a:spcBef>
                  <a:spcPts val="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darba apstākļu uzlabošana</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80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uzlabot klimatu darbinieku vidū</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80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uzlabot darbinieku garīgo stāvokli</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80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uzlabot vispārējo apmierinātību ar darbu</a:t>
              </a:r>
              <a:endParaRPr b="0" i="0" sz="4000" u="none" cap="none" strike="noStrike">
                <a:solidFill>
                  <a:schemeClr val="dk1"/>
                </a:solidFill>
                <a:latin typeface="Calibri"/>
                <a:ea typeface="Calibri"/>
                <a:cs typeface="Calibri"/>
                <a:sym typeface="Calibri"/>
              </a:endParaRPr>
            </a:p>
          </p:txBody>
        </p:sp>
      </p:grpSp>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8"/>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8"/>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8"/>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8"/>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1" name="Google Shape;221;p8"/>
          <p:cNvGrpSpPr/>
          <p:nvPr/>
        </p:nvGrpSpPr>
        <p:grpSpPr>
          <a:xfrm>
            <a:off x="5035837" y="1005569"/>
            <a:ext cx="6480020" cy="5738799"/>
            <a:chOff x="2607187" y="-71339"/>
            <a:chExt cx="6480020" cy="5738799"/>
          </a:xfrm>
        </p:grpSpPr>
        <p:sp>
          <p:nvSpPr>
            <p:cNvPr id="222" name="Google Shape;222;p8"/>
            <p:cNvSpPr/>
            <p:nvPr/>
          </p:nvSpPr>
          <p:spPr>
            <a:xfrm>
              <a:off x="4873326" y="2505788"/>
              <a:ext cx="1854066" cy="1828479"/>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txBox="1"/>
            <p:nvPr/>
          </p:nvSpPr>
          <p:spPr>
            <a:xfrm>
              <a:off x="5144848" y="2773563"/>
              <a:ext cx="1311022" cy="1292929"/>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Clr>
                  <a:schemeClr val="lt1"/>
                </a:buClr>
                <a:buSzPts val="2200"/>
                <a:buFont typeface="Noto Sans Symbols"/>
                <a:buNone/>
              </a:pPr>
              <a:r>
                <a:rPr lang="en-US" sz="2200">
                  <a:solidFill>
                    <a:schemeClr val="lt1"/>
                  </a:solidFill>
                  <a:latin typeface="Calibri"/>
                  <a:ea typeface="Calibri"/>
                  <a:cs typeface="Calibri"/>
                  <a:sym typeface="Calibri"/>
                </a:rPr>
                <a:t>1. Risku noteikšana</a:t>
              </a:r>
              <a:endParaRPr sz="2200">
                <a:solidFill>
                  <a:schemeClr val="lt1"/>
                </a:solidFill>
                <a:latin typeface="Calibri"/>
                <a:ea typeface="Calibri"/>
                <a:cs typeface="Calibri"/>
                <a:sym typeface="Calibri"/>
              </a:endParaRPr>
            </a:p>
          </p:txBody>
        </p:sp>
        <p:sp>
          <p:nvSpPr>
            <p:cNvPr id="224" name="Google Shape;224;p8"/>
            <p:cNvSpPr/>
            <p:nvPr/>
          </p:nvSpPr>
          <p:spPr>
            <a:xfrm rot="-5400000">
              <a:off x="5630079" y="1887394"/>
              <a:ext cx="340560" cy="613498"/>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txBox="1"/>
            <p:nvPr/>
          </p:nvSpPr>
          <p:spPr>
            <a:xfrm rot="-5400000">
              <a:off x="5681163" y="2061178"/>
              <a:ext cx="238392" cy="368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26" name="Google Shape;226;p8"/>
            <p:cNvSpPr/>
            <p:nvPr/>
          </p:nvSpPr>
          <p:spPr>
            <a:xfrm>
              <a:off x="4760307" y="-71339"/>
              <a:ext cx="2080104" cy="1934560"/>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
            <p:cNvSpPr txBox="1"/>
            <p:nvPr/>
          </p:nvSpPr>
          <p:spPr>
            <a:xfrm>
              <a:off x="5064931" y="211971"/>
              <a:ext cx="1470856" cy="136794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risku analīze</a:t>
              </a:r>
              <a:endParaRPr sz="2000">
                <a:solidFill>
                  <a:schemeClr val="lt1"/>
                </a:solidFill>
                <a:latin typeface="Calibri"/>
                <a:ea typeface="Calibri"/>
                <a:cs typeface="Calibri"/>
                <a:sym typeface="Calibri"/>
              </a:endParaRPr>
            </a:p>
          </p:txBody>
        </p:sp>
        <p:sp>
          <p:nvSpPr>
            <p:cNvPr id="228" name="Google Shape;228;p8"/>
            <p:cNvSpPr/>
            <p:nvPr/>
          </p:nvSpPr>
          <p:spPr>
            <a:xfrm rot="1800000">
              <a:off x="6685711" y="3708653"/>
              <a:ext cx="291734" cy="613498"/>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txBox="1"/>
            <p:nvPr/>
          </p:nvSpPr>
          <p:spPr>
            <a:xfrm rot="1800000">
              <a:off x="6691574" y="3809473"/>
              <a:ext cx="204214" cy="368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30" name="Google Shape;230;p8"/>
            <p:cNvSpPr/>
            <p:nvPr/>
          </p:nvSpPr>
          <p:spPr>
            <a:xfrm>
              <a:off x="6885360" y="3751142"/>
              <a:ext cx="2201847" cy="1861860"/>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txBox="1"/>
            <p:nvPr/>
          </p:nvSpPr>
          <p:spPr>
            <a:xfrm>
              <a:off x="7207813" y="4023805"/>
              <a:ext cx="1556941" cy="1316534"/>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risku identificēšana</a:t>
              </a:r>
              <a:endParaRPr sz="2000">
                <a:solidFill>
                  <a:schemeClr val="lt1"/>
                </a:solidFill>
                <a:latin typeface="Calibri"/>
                <a:ea typeface="Calibri"/>
                <a:cs typeface="Calibri"/>
                <a:sym typeface="Calibri"/>
              </a:endParaRPr>
            </a:p>
          </p:txBody>
        </p:sp>
        <p:sp>
          <p:nvSpPr>
            <p:cNvPr id="232" name="Google Shape;232;p8"/>
            <p:cNvSpPr/>
            <p:nvPr/>
          </p:nvSpPr>
          <p:spPr>
            <a:xfrm rot="9000000">
              <a:off x="4590245" y="3720345"/>
              <a:ext cx="317288" cy="613498"/>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txBox="1"/>
            <p:nvPr/>
          </p:nvSpPr>
          <p:spPr>
            <a:xfrm rot="-1800000">
              <a:off x="4679055" y="3819249"/>
              <a:ext cx="222102" cy="368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34" name="Google Shape;234;p8"/>
            <p:cNvSpPr/>
            <p:nvPr/>
          </p:nvSpPr>
          <p:spPr>
            <a:xfrm>
              <a:off x="2607187" y="3696685"/>
              <a:ext cx="2014495" cy="1970775"/>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txBox="1"/>
            <p:nvPr/>
          </p:nvSpPr>
          <p:spPr>
            <a:xfrm>
              <a:off x="2902203" y="3985298"/>
              <a:ext cx="1424463" cy="139354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risku novērtēšana</a:t>
              </a:r>
              <a:endParaRPr sz="2000">
                <a:solidFill>
                  <a:schemeClr val="lt1"/>
                </a:solidFill>
                <a:latin typeface="Calibri"/>
                <a:ea typeface="Calibri"/>
                <a:cs typeface="Calibri"/>
                <a:sym typeface="Calibri"/>
              </a:endParaRPr>
            </a:p>
          </p:txBody>
        </p:sp>
      </p:grpSp>
      <p:pic>
        <p:nvPicPr>
          <p:cNvPr id="236" name="Google Shape;236;p8"/>
          <p:cNvPicPr preferRelativeResize="0"/>
          <p:nvPr/>
        </p:nvPicPr>
        <p:blipFill rotWithShape="1">
          <a:blip r:embed="rId3">
            <a:alphaModFix/>
          </a:blip>
          <a:srcRect b="0" l="0" r="0" t="0"/>
          <a:stretch/>
        </p:blipFill>
        <p:spPr>
          <a:xfrm rot="10800000">
            <a:off x="0" y="1920707"/>
            <a:ext cx="993612" cy="2124954"/>
          </a:xfrm>
          <a:prstGeom prst="rect">
            <a:avLst/>
          </a:prstGeom>
          <a:noFill/>
          <a:ln>
            <a:noFill/>
          </a:ln>
        </p:spPr>
      </p:pic>
      <p:sp>
        <p:nvSpPr>
          <p:cNvPr id="237" name="Google Shape;237;p8"/>
          <p:cNvSpPr txBox="1"/>
          <p:nvPr>
            <p:ph type="title"/>
          </p:nvPr>
        </p:nvSpPr>
        <p:spPr>
          <a:xfrm>
            <a:off x="4657344" y="184971"/>
            <a:ext cx="7420774" cy="8902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0" lang="en-US" sz="3600">
                <a:solidFill>
                  <a:schemeClr val="dk2"/>
                </a:solidFill>
              </a:rPr>
              <a:t>Atsevišķi risku pārvaldības posmi</a:t>
            </a:r>
            <a:endParaRPr b="0" sz="3600"/>
          </a:p>
        </p:txBody>
      </p:sp>
      <p:pic>
        <p:nvPicPr>
          <p:cNvPr descr="Obsah obrázku text, královna&#10;&#10;Popis byl vytvořen automaticky" id="238" name="Google Shape;238;p8"/>
          <p:cNvPicPr preferRelativeResize="0"/>
          <p:nvPr/>
        </p:nvPicPr>
        <p:blipFill rotWithShape="1">
          <a:blip r:embed="rId4">
            <a:alphaModFix/>
          </a:blip>
          <a:srcRect b="1709" l="0" r="-1" t="0"/>
          <a:stretch/>
        </p:blipFill>
        <p:spPr>
          <a:xfrm>
            <a:off x="0" y="-1"/>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14:dur="1500">
    <p:split orient="ver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9"/>
          <p:cNvPicPr preferRelativeResize="0"/>
          <p:nvPr/>
        </p:nvPicPr>
        <p:blipFill rotWithShape="1">
          <a:blip r:embed="rId3">
            <a:alphaModFix/>
          </a:blip>
          <a:srcRect b="0" l="0" r="0" t="0"/>
          <a:stretch/>
        </p:blipFill>
        <p:spPr>
          <a:xfrm>
            <a:off x="7145726" y="0"/>
            <a:ext cx="5046274" cy="6858000"/>
          </a:xfrm>
          <a:prstGeom prst="rect">
            <a:avLst/>
          </a:prstGeom>
          <a:noFill/>
          <a:ln>
            <a:noFill/>
          </a:ln>
        </p:spPr>
      </p:pic>
      <p:pic>
        <p:nvPicPr>
          <p:cNvPr id="245" name="Google Shape;245;p9"/>
          <p:cNvPicPr preferRelativeResize="0"/>
          <p:nvPr/>
        </p:nvPicPr>
        <p:blipFill rotWithShape="1">
          <a:blip r:embed="rId4">
            <a:alphaModFix/>
          </a:blip>
          <a:srcRect b="0" l="0" r="0" t="0"/>
          <a:stretch/>
        </p:blipFill>
        <p:spPr>
          <a:xfrm>
            <a:off x="0" y="312463"/>
            <a:ext cx="943107" cy="2095792"/>
          </a:xfrm>
          <a:prstGeom prst="rect">
            <a:avLst/>
          </a:prstGeom>
          <a:noFill/>
          <a:ln>
            <a:noFill/>
          </a:ln>
        </p:spPr>
      </p:pic>
      <p:pic>
        <p:nvPicPr>
          <p:cNvPr id="246" name="Google Shape;246;p9"/>
          <p:cNvPicPr preferRelativeResize="0"/>
          <p:nvPr/>
        </p:nvPicPr>
        <p:blipFill rotWithShape="1">
          <a:blip r:embed="rId4">
            <a:alphaModFix/>
          </a:blip>
          <a:srcRect b="0" l="0" r="0" t="0"/>
          <a:stretch/>
        </p:blipFill>
        <p:spPr>
          <a:xfrm>
            <a:off x="0" y="4762208"/>
            <a:ext cx="943107" cy="2095792"/>
          </a:xfrm>
          <a:prstGeom prst="rect">
            <a:avLst/>
          </a:prstGeom>
          <a:noFill/>
          <a:ln>
            <a:noFill/>
          </a:ln>
        </p:spPr>
      </p:pic>
      <p:grpSp>
        <p:nvGrpSpPr>
          <p:cNvPr id="247" name="Google Shape;247;p9"/>
          <p:cNvGrpSpPr/>
          <p:nvPr/>
        </p:nvGrpSpPr>
        <p:grpSpPr>
          <a:xfrm>
            <a:off x="545389" y="1101353"/>
            <a:ext cx="6348422" cy="5710371"/>
            <a:chOff x="2659139" y="-70147"/>
            <a:chExt cx="6348422" cy="5710371"/>
          </a:xfrm>
        </p:grpSpPr>
        <p:sp>
          <p:nvSpPr>
            <p:cNvPr id="248" name="Google Shape;248;p9"/>
            <p:cNvSpPr/>
            <p:nvPr/>
          </p:nvSpPr>
          <p:spPr>
            <a:xfrm>
              <a:off x="4737146" y="2319872"/>
              <a:ext cx="2198833" cy="2168489"/>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9"/>
            <p:cNvSpPr txBox="1"/>
            <p:nvPr/>
          </p:nvSpPr>
          <p:spPr>
            <a:xfrm>
              <a:off x="5059158" y="2637440"/>
              <a:ext cx="1554809" cy="1533353"/>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4500"/>
                <a:buFont typeface="Noto Sans Symbols"/>
                <a:buNone/>
              </a:pPr>
              <a:r>
                <a:rPr lang="en-US" sz="4500">
                  <a:solidFill>
                    <a:schemeClr val="lt1"/>
                  </a:solidFill>
                  <a:latin typeface="Calibri"/>
                  <a:ea typeface="Calibri"/>
                  <a:cs typeface="Calibri"/>
                  <a:sym typeface="Calibri"/>
                </a:rPr>
                <a:t>2. Rīcība</a:t>
              </a:r>
              <a:endParaRPr sz="4500">
                <a:solidFill>
                  <a:schemeClr val="lt1"/>
                </a:solidFill>
                <a:latin typeface="Calibri"/>
                <a:ea typeface="Calibri"/>
                <a:cs typeface="Calibri"/>
                <a:sym typeface="Calibri"/>
              </a:endParaRPr>
            </a:p>
          </p:txBody>
        </p:sp>
        <p:sp>
          <p:nvSpPr>
            <p:cNvPr id="250" name="Google Shape;250;p9"/>
            <p:cNvSpPr/>
            <p:nvPr/>
          </p:nvSpPr>
          <p:spPr>
            <a:xfrm rot="-5400000">
              <a:off x="5713033" y="1788735"/>
              <a:ext cx="247058"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txBox="1"/>
            <p:nvPr/>
          </p:nvSpPr>
          <p:spPr>
            <a:xfrm rot="-5400000">
              <a:off x="5750092" y="1947816"/>
              <a:ext cx="172941"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600"/>
                <a:buFont typeface="Calibri"/>
                <a:buNone/>
              </a:pPr>
              <a:r>
                <a:t/>
              </a:r>
              <a:endParaRPr sz="2600">
                <a:solidFill>
                  <a:schemeClr val="lt1"/>
                </a:solidFill>
                <a:latin typeface="Calibri"/>
                <a:ea typeface="Calibri"/>
                <a:cs typeface="Calibri"/>
                <a:sym typeface="Calibri"/>
              </a:endParaRPr>
            </a:p>
          </p:txBody>
        </p:sp>
        <p:sp>
          <p:nvSpPr>
            <p:cNvPr id="252" name="Google Shape;252;p9"/>
            <p:cNvSpPr/>
            <p:nvPr/>
          </p:nvSpPr>
          <p:spPr>
            <a:xfrm>
              <a:off x="4802257" y="-70147"/>
              <a:ext cx="2068611" cy="1923871"/>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txBox="1"/>
            <p:nvPr/>
          </p:nvSpPr>
          <p:spPr>
            <a:xfrm>
              <a:off x="5105198" y="211597"/>
              <a:ext cx="1462729" cy="1360383"/>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drošības pasākumu definēšana</a:t>
              </a:r>
              <a:endParaRPr sz="2000">
                <a:solidFill>
                  <a:schemeClr val="lt1"/>
                </a:solidFill>
                <a:latin typeface="Calibri"/>
                <a:ea typeface="Calibri"/>
                <a:cs typeface="Calibri"/>
                <a:sym typeface="Calibri"/>
              </a:endParaRPr>
            </a:p>
          </p:txBody>
        </p:sp>
        <p:sp>
          <p:nvSpPr>
            <p:cNvPr id="254" name="Google Shape;254;p9"/>
            <p:cNvSpPr/>
            <p:nvPr/>
          </p:nvSpPr>
          <p:spPr>
            <a:xfrm rot="1800000">
              <a:off x="6853610" y="3753624"/>
              <a:ext cx="233374"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txBox="1"/>
            <p:nvPr/>
          </p:nvSpPr>
          <p:spPr>
            <a:xfrm rot="1800000">
              <a:off x="6858300" y="3858143"/>
              <a:ext cx="163362"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600"/>
                <a:buFont typeface="Calibri"/>
                <a:buNone/>
              </a:pPr>
              <a:r>
                <a:t/>
              </a:r>
              <a:endParaRPr sz="2600">
                <a:solidFill>
                  <a:schemeClr val="lt1"/>
                </a:solidFill>
                <a:latin typeface="Calibri"/>
                <a:ea typeface="Calibri"/>
                <a:cs typeface="Calibri"/>
                <a:sym typeface="Calibri"/>
              </a:endParaRPr>
            </a:p>
          </p:txBody>
        </p:sp>
        <p:sp>
          <p:nvSpPr>
            <p:cNvPr id="256" name="Google Shape;256;p9"/>
            <p:cNvSpPr/>
            <p:nvPr/>
          </p:nvSpPr>
          <p:spPr>
            <a:xfrm>
              <a:off x="7017044" y="3734494"/>
              <a:ext cx="1990517" cy="1851573"/>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txBox="1"/>
            <p:nvPr/>
          </p:nvSpPr>
          <p:spPr>
            <a:xfrm>
              <a:off x="7308548" y="4005651"/>
              <a:ext cx="1407509" cy="130925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drošības pasākumu īstenošana </a:t>
              </a:r>
              <a:endParaRPr/>
            </a:p>
          </p:txBody>
        </p:sp>
        <p:sp>
          <p:nvSpPr>
            <p:cNvPr id="258" name="Google Shape;258;p9"/>
            <p:cNvSpPr/>
            <p:nvPr/>
          </p:nvSpPr>
          <p:spPr>
            <a:xfrm rot="9000000">
              <a:off x="4599620" y="3748852"/>
              <a:ext cx="222945"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txBox="1"/>
            <p:nvPr/>
          </p:nvSpPr>
          <p:spPr>
            <a:xfrm rot="-1800000">
              <a:off x="4662023" y="3854153"/>
              <a:ext cx="156062"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600"/>
                <a:buFont typeface="Calibri"/>
                <a:buNone/>
              </a:pPr>
              <a:r>
                <a:t/>
              </a:r>
              <a:endParaRPr sz="2600">
                <a:solidFill>
                  <a:schemeClr val="lt1"/>
                </a:solidFill>
                <a:latin typeface="Calibri"/>
                <a:ea typeface="Calibri"/>
                <a:cs typeface="Calibri"/>
                <a:sym typeface="Calibri"/>
              </a:endParaRPr>
            </a:p>
          </p:txBody>
        </p:sp>
        <p:sp>
          <p:nvSpPr>
            <p:cNvPr id="260" name="Google Shape;260;p9"/>
            <p:cNvSpPr/>
            <p:nvPr/>
          </p:nvSpPr>
          <p:spPr>
            <a:xfrm>
              <a:off x="2659139" y="3680338"/>
              <a:ext cx="2003365" cy="1959886"/>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txBox="1"/>
            <p:nvPr/>
          </p:nvSpPr>
          <p:spPr>
            <a:xfrm>
              <a:off x="2952525" y="3967357"/>
              <a:ext cx="1416593" cy="1385848"/>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drošības pasākumu ieviešana </a:t>
              </a:r>
              <a:endParaRPr/>
            </a:p>
          </p:txBody>
        </p:sp>
      </p:grpSp>
      <p:sp>
        <p:nvSpPr>
          <p:cNvPr id="262" name="Google Shape;262;p9"/>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0" lang="en-US" sz="3600">
                <a:solidFill>
                  <a:schemeClr val="dk2"/>
                </a:solidFill>
              </a:rPr>
              <a:t>Atsevišķi risku pārvaldības posmi</a:t>
            </a:r>
            <a:endParaRPr b="1" sz="3600">
              <a:solidFill>
                <a:schemeClr val="dk2"/>
              </a:solidFill>
            </a:endParaRPr>
          </a:p>
        </p:txBody>
      </p:sp>
    </p:spTree>
  </p:cSld>
  <p:clrMapOvr>
    <a:masterClrMapping/>
  </p:clrMapOvr>
  <p:transition spd="slow" p14:dur="1500">
    <p:split orient="vert"/>
  </p:transition>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