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hgvRCO6788jet5cWvygx9w4aqe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2e5d31c29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52e5d31c29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23f248869_4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2523f248869_4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55228128c0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155228128c0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523f24886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2523f24886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523f248869_4_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2523f248869_4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523f248869_4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2523f248869_4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23f248869_4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2523f248869_4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52e5d31c29_3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152e5d31c29_3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523f248869_4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g2523f248869_4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523f248869_4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2523f248869_4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523f248869_4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3" name="Google Shape;623;g2523f248869_4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247badc8a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5247badc8a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25247badc8a_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lv-LV"/>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23f248869_4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2523f248869_4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90" name="Shape 90"/>
        <p:cNvGrpSpPr/>
        <p:nvPr/>
      </p:nvGrpSpPr>
      <p:grpSpPr>
        <a:xfrm>
          <a:off x="0" y="0"/>
          <a:ext cx="0" cy="0"/>
          <a:chOff x="0" y="0"/>
          <a:chExt cx="0" cy="0"/>
        </a:xfrm>
      </p:grpSpPr>
      <p:sp>
        <p:nvSpPr>
          <p:cNvPr id="91" name="Google Shape;91;g25247badc8a_1_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25247badc8a_1_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g25247badc8a_1_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g25247badc8a_1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5247badc8a_1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5247badc8a_1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97" name="Shape 97"/>
        <p:cNvGrpSpPr/>
        <p:nvPr/>
      </p:nvGrpSpPr>
      <p:grpSpPr>
        <a:xfrm>
          <a:off x="0" y="0"/>
          <a:ext cx="0" cy="0"/>
          <a:chOff x="0" y="0"/>
          <a:chExt cx="0" cy="0"/>
        </a:xfrm>
      </p:grpSpPr>
      <p:sp>
        <p:nvSpPr>
          <p:cNvPr id="98" name="Google Shape;98;g25247badc8a_1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5247badc8a_1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g25247badc8a_1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25247badc8a_1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5247badc8a_1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03" name="Shape 103"/>
        <p:cNvGrpSpPr/>
        <p:nvPr/>
      </p:nvGrpSpPr>
      <p:grpSpPr>
        <a:xfrm>
          <a:off x="0" y="0"/>
          <a:ext cx="0" cy="0"/>
          <a:chOff x="0" y="0"/>
          <a:chExt cx="0" cy="0"/>
        </a:xfrm>
      </p:grpSpPr>
      <p:sp>
        <p:nvSpPr>
          <p:cNvPr id="104" name="Google Shape;104;g25247badc8a_1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5247badc8a_1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g25247badc8a_1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25247badc8a_1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5247badc8a_1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109" name="Shape 109"/>
        <p:cNvGrpSpPr/>
        <p:nvPr/>
      </p:nvGrpSpPr>
      <p:grpSpPr>
        <a:xfrm>
          <a:off x="0" y="0"/>
          <a:ext cx="0" cy="0"/>
          <a:chOff x="0" y="0"/>
          <a:chExt cx="0" cy="0"/>
        </a:xfrm>
      </p:grpSpPr>
      <p:sp>
        <p:nvSpPr>
          <p:cNvPr id="110" name="Google Shape;110;g25247badc8a_1_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5247badc8a_1_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2" name="Google Shape;112;g25247badc8a_1_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25247badc8a_1_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5247badc8a_1_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15" name="Shape 115"/>
        <p:cNvGrpSpPr/>
        <p:nvPr/>
      </p:nvGrpSpPr>
      <p:grpSpPr>
        <a:xfrm>
          <a:off x="0" y="0"/>
          <a:ext cx="0" cy="0"/>
          <a:chOff x="0" y="0"/>
          <a:chExt cx="0" cy="0"/>
        </a:xfrm>
      </p:grpSpPr>
      <p:sp>
        <p:nvSpPr>
          <p:cNvPr id="116" name="Google Shape;116;g25247badc8a_1_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25247badc8a_1_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g25247badc8a_1_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25247badc8a_1_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25247badc8a_1_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5247badc8a_1_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22" name="Shape 122"/>
        <p:cNvGrpSpPr/>
        <p:nvPr/>
      </p:nvGrpSpPr>
      <p:grpSpPr>
        <a:xfrm>
          <a:off x="0" y="0"/>
          <a:ext cx="0" cy="0"/>
          <a:chOff x="0" y="0"/>
          <a:chExt cx="0" cy="0"/>
        </a:xfrm>
      </p:grpSpPr>
      <p:sp>
        <p:nvSpPr>
          <p:cNvPr id="123" name="Google Shape;123;g25247badc8a_1_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5247badc8a_1_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g25247badc8a_1_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g25247badc8a_1_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g25247badc8a_1_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g25247badc8a_1_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25247badc8a_1_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5247badc8a_1_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1" name="Shape 131"/>
        <p:cNvGrpSpPr/>
        <p:nvPr/>
      </p:nvGrpSpPr>
      <p:grpSpPr>
        <a:xfrm>
          <a:off x="0" y="0"/>
          <a:ext cx="0" cy="0"/>
          <a:chOff x="0" y="0"/>
          <a:chExt cx="0" cy="0"/>
        </a:xfrm>
      </p:grpSpPr>
      <p:sp>
        <p:nvSpPr>
          <p:cNvPr id="132" name="Google Shape;132;g25247badc8a_1_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25247badc8a_1_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5247badc8a_1_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5247badc8a_1_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36" name="Shape 136"/>
        <p:cNvGrpSpPr/>
        <p:nvPr/>
      </p:nvGrpSpPr>
      <p:grpSpPr>
        <a:xfrm>
          <a:off x="0" y="0"/>
          <a:ext cx="0" cy="0"/>
          <a:chOff x="0" y="0"/>
          <a:chExt cx="0" cy="0"/>
        </a:xfrm>
      </p:grpSpPr>
      <p:sp>
        <p:nvSpPr>
          <p:cNvPr id="137" name="Google Shape;137;g25247badc8a_1_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5247badc8a_1_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5247badc8a_1_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140" name="Shape 140"/>
        <p:cNvGrpSpPr/>
        <p:nvPr/>
      </p:nvGrpSpPr>
      <p:grpSpPr>
        <a:xfrm>
          <a:off x="0" y="0"/>
          <a:ext cx="0" cy="0"/>
          <a:chOff x="0" y="0"/>
          <a:chExt cx="0" cy="0"/>
        </a:xfrm>
      </p:grpSpPr>
      <p:sp>
        <p:nvSpPr>
          <p:cNvPr id="141" name="Google Shape;141;g25247badc8a_1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5247badc8a_1_56"/>
          <p:cNvSpPr/>
          <p:nvPr>
            <p:ph idx="2" type="pic"/>
          </p:nvPr>
        </p:nvSpPr>
        <p:spPr>
          <a:xfrm>
            <a:off x="5183188" y="987425"/>
            <a:ext cx="6172200" cy="4873625"/>
          </a:xfrm>
          <a:prstGeom prst="rect">
            <a:avLst/>
          </a:prstGeom>
          <a:noFill/>
          <a:ln>
            <a:noFill/>
          </a:ln>
        </p:spPr>
      </p:sp>
      <p:sp>
        <p:nvSpPr>
          <p:cNvPr id="143" name="Google Shape;143;g25247badc8a_1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g25247badc8a_1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5247badc8a_1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25247badc8a_1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147" name="Shape 147"/>
        <p:cNvGrpSpPr/>
        <p:nvPr/>
      </p:nvGrpSpPr>
      <p:grpSpPr>
        <a:xfrm>
          <a:off x="0" y="0"/>
          <a:ext cx="0" cy="0"/>
          <a:chOff x="0" y="0"/>
          <a:chExt cx="0" cy="0"/>
        </a:xfrm>
      </p:grpSpPr>
      <p:sp>
        <p:nvSpPr>
          <p:cNvPr id="148" name="Google Shape;148;g25247badc8a_1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5247badc8a_1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25247badc8a_1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5247badc8a_1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5247badc8a_1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153" name="Shape 153"/>
        <p:cNvGrpSpPr/>
        <p:nvPr/>
      </p:nvGrpSpPr>
      <p:grpSpPr>
        <a:xfrm>
          <a:off x="0" y="0"/>
          <a:ext cx="0" cy="0"/>
          <a:chOff x="0" y="0"/>
          <a:chExt cx="0" cy="0"/>
        </a:xfrm>
      </p:grpSpPr>
      <p:sp>
        <p:nvSpPr>
          <p:cNvPr id="154" name="Google Shape;154;g25247badc8a_1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5247badc8a_1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25247badc8a_1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5247badc8a_1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25247badc8a_1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1"/>
          <p:cNvSpPr/>
          <p:nvPr>
            <p:ph idx="2" type="pic"/>
          </p:nvPr>
        </p:nvSpPr>
        <p:spPr>
          <a:xfrm>
            <a:off x="5183188" y="987425"/>
            <a:ext cx="6172200" cy="4873625"/>
          </a:xfrm>
          <a:prstGeom prst="rect">
            <a:avLst/>
          </a:prstGeom>
          <a:noFill/>
          <a:ln>
            <a:noFill/>
          </a:ln>
        </p:spPr>
      </p:sp>
      <p:sp>
        <p:nvSpPr>
          <p:cNvPr id="68" name="Google Shape;68;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25247badc8a_1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5247badc8a_1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25247badc8a_1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25247badc8a_1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25247badc8a_1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hyperlink" Target="https://kek-dias.gr/" TargetMode="External"/><Relationship Id="rId13" Type="http://schemas.openxmlformats.org/officeDocument/2006/relationships/image" Target="../media/image24.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hyperlink" Target="http://www.czu.cz/" TargetMode="External"/><Relationship Id="rId9" Type="http://schemas.openxmlformats.org/officeDocument/2006/relationships/image" Target="../media/image29.png"/><Relationship Id="rId15" Type="http://schemas.openxmlformats.org/officeDocument/2006/relationships/image" Target="../media/image31.png"/><Relationship Id="rId14" Type="http://schemas.openxmlformats.org/officeDocument/2006/relationships/hyperlink" Target="https://www.lpf.lt/" TargetMode="External"/><Relationship Id="rId17" Type="http://schemas.openxmlformats.org/officeDocument/2006/relationships/image" Target="../media/image5.png"/><Relationship Id="rId16" Type="http://schemas.openxmlformats.org/officeDocument/2006/relationships/hyperlink" Target="https://www.uzvediba.lv/kontakti/" TargetMode="External"/><Relationship Id="rId5" Type="http://schemas.openxmlformats.org/officeDocument/2006/relationships/image" Target="../media/image23.png"/><Relationship Id="rId6" Type="http://schemas.openxmlformats.org/officeDocument/2006/relationships/hyperlink" Target="http://www.czu.cz/" TargetMode="External"/><Relationship Id="rId18" Type="http://schemas.openxmlformats.org/officeDocument/2006/relationships/image" Target="../media/image7.png"/><Relationship Id="rId7" Type="http://schemas.openxmlformats.org/officeDocument/2006/relationships/image" Target="../media/image25.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xReTKbdP6LjkkdUyougzQP3cnDp8PpYA/view"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g152e5d31c29_1_1"/>
          <p:cNvSpPr/>
          <p:nvPr/>
        </p:nvSpPr>
        <p:spPr>
          <a:xfrm>
            <a:off x="0" y="0"/>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152e5d31c29_1_1"/>
          <p:cNvPicPr preferRelativeResize="0"/>
          <p:nvPr/>
        </p:nvPicPr>
        <p:blipFill rotWithShape="1">
          <a:blip r:embed="rId3">
            <a:alphaModFix/>
          </a:blip>
          <a:srcRect b="0" l="0" r="0" t="0"/>
          <a:stretch/>
        </p:blipFill>
        <p:spPr>
          <a:xfrm>
            <a:off x="0" y="0"/>
            <a:ext cx="12191999" cy="5443800"/>
          </a:xfrm>
          <a:prstGeom prst="rect">
            <a:avLst/>
          </a:prstGeom>
          <a:noFill/>
          <a:ln>
            <a:noFill/>
          </a:ln>
        </p:spPr>
      </p:pic>
      <p:pic>
        <p:nvPicPr>
          <p:cNvPr descr="Ein Bild, das Text enthält.&#10;&#10;Automatisch generierte Beschreibung" id="165" name="Google Shape;165;g152e5d31c29_1_1"/>
          <p:cNvPicPr preferRelativeResize="0"/>
          <p:nvPr/>
        </p:nvPicPr>
        <p:blipFill rotWithShape="1">
          <a:blip r:embed="rId4">
            <a:alphaModFix/>
          </a:blip>
          <a:srcRect b="3422" l="0" r="0" t="2803"/>
          <a:stretch/>
        </p:blipFill>
        <p:spPr>
          <a:xfrm>
            <a:off x="1482125" y="1312950"/>
            <a:ext cx="2404275" cy="828524"/>
          </a:xfrm>
          <a:prstGeom prst="rect">
            <a:avLst/>
          </a:prstGeom>
          <a:noFill/>
          <a:ln>
            <a:noFill/>
          </a:ln>
        </p:spPr>
      </p:pic>
      <p:sp>
        <p:nvSpPr>
          <p:cNvPr id="166" name="Google Shape;166;g152e5d31c29_1_1"/>
          <p:cNvSpPr txBox="1"/>
          <p:nvPr>
            <p:ph type="ctrTitle"/>
          </p:nvPr>
        </p:nvSpPr>
        <p:spPr>
          <a:xfrm>
            <a:off x="1397425" y="2269550"/>
            <a:ext cx="9147000" cy="182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b="1" i="0" lang="lv-LV" sz="6100" u="none" strike="noStrike">
                <a:solidFill>
                  <a:schemeClr val="lt1"/>
                </a:solidFill>
              </a:rPr>
              <a:t>Sarunu vešana sarežģītās situācijās</a:t>
            </a:r>
            <a:endParaRPr b="1" sz="8500">
              <a:solidFill>
                <a:schemeClr val="lt1"/>
              </a:solidFill>
            </a:endParaRPr>
          </a:p>
        </p:txBody>
      </p:sp>
      <p:grpSp>
        <p:nvGrpSpPr>
          <p:cNvPr id="167" name="Google Shape;167;g152e5d31c29_1_1"/>
          <p:cNvGrpSpPr/>
          <p:nvPr/>
        </p:nvGrpSpPr>
        <p:grpSpPr>
          <a:xfrm>
            <a:off x="1236" y="4403579"/>
            <a:ext cx="12189238" cy="1828789"/>
            <a:chOff x="-305" y="3144820"/>
            <a:chExt cx="9182100" cy="1551136"/>
          </a:xfrm>
        </p:grpSpPr>
        <p:sp>
          <p:nvSpPr>
            <p:cNvPr id="168" name="Google Shape;168;g152e5d31c29_1_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g152e5d31c29_1_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g152e5d31c29_1_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g152e5d31c29_1_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72" name="Google Shape;172;g152e5d31c29_1_1"/>
          <p:cNvPicPr preferRelativeResize="0"/>
          <p:nvPr/>
        </p:nvPicPr>
        <p:blipFill rotWithShape="1">
          <a:blip r:embed="rId5">
            <a:alphaModFix/>
          </a:blip>
          <a:srcRect b="0" l="0" r="0" t="0"/>
          <a:stretch/>
        </p:blipFill>
        <p:spPr>
          <a:xfrm>
            <a:off x="633350" y="5630925"/>
            <a:ext cx="1906956" cy="464638"/>
          </a:xfrm>
          <a:prstGeom prst="rect">
            <a:avLst/>
          </a:prstGeom>
          <a:noFill/>
          <a:ln>
            <a:noFill/>
          </a:ln>
        </p:spPr>
      </p:pic>
      <p:sp>
        <p:nvSpPr>
          <p:cNvPr id="173" name="Google Shape;173;g152e5d31c29_1_1"/>
          <p:cNvSpPr txBox="1"/>
          <p:nvPr/>
        </p:nvSpPr>
        <p:spPr>
          <a:xfrm>
            <a:off x="518145" y="6112720"/>
            <a:ext cx="11338500" cy="46162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lv-LV"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b="0" i="0" sz="1200" u="none" cap="none" strike="noStrike">
              <a:solidFill>
                <a:schemeClr val="dk1"/>
              </a:solidFill>
              <a:latin typeface="Calibri"/>
              <a:ea typeface="Calibri"/>
              <a:cs typeface="Calibri"/>
              <a:sym typeface="Calibri"/>
            </a:endParaRPr>
          </a:p>
        </p:txBody>
      </p:sp>
      <p:pic>
        <p:nvPicPr>
          <p:cNvPr id="174" name="Google Shape;174;g152e5d31c29_1_1"/>
          <p:cNvPicPr preferRelativeResize="0"/>
          <p:nvPr/>
        </p:nvPicPr>
        <p:blipFill rotWithShape="1">
          <a:blip r:embed="rId6">
            <a:alphaModFix/>
          </a:blip>
          <a:srcRect b="0" l="-4799" r="0" t="34105"/>
          <a:stretch/>
        </p:blipFill>
        <p:spPr>
          <a:xfrm>
            <a:off x="6421750" y="0"/>
            <a:ext cx="5768726" cy="1500725"/>
          </a:xfrm>
          <a:prstGeom prst="rect">
            <a:avLst/>
          </a:prstGeom>
          <a:noFill/>
          <a:ln>
            <a:noFill/>
          </a:ln>
        </p:spPr>
      </p:pic>
      <p:pic>
        <p:nvPicPr>
          <p:cNvPr id="175" name="Google Shape;175;g152e5d31c29_1_1"/>
          <p:cNvPicPr preferRelativeResize="0"/>
          <p:nvPr/>
        </p:nvPicPr>
        <p:blipFill rotWithShape="1">
          <a:blip r:embed="rId7">
            <a:alphaModFix/>
          </a:blip>
          <a:srcRect b="0" l="6911" r="6911" t="0"/>
          <a:stretch/>
        </p:blipFill>
        <p:spPr>
          <a:xfrm>
            <a:off x="445449" y="544380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g2523f248869_4_192"/>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282" name="Google Shape;282;g2523f248869_4_19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523f248869_4_192"/>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84" name="Google Shape;284;g2523f248869_4_19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85" name="Google Shape;285;g2523f248869_4_192"/>
          <p:cNvSpPr txBox="1"/>
          <p:nvPr>
            <p:ph type="title"/>
          </p:nvPr>
        </p:nvSpPr>
        <p:spPr>
          <a:xfrm>
            <a:off x="8128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Uzdevums komandā</a:t>
            </a:r>
            <a:endParaRPr b="1" sz="4000">
              <a:solidFill>
                <a:srgbClr val="2B3E85"/>
              </a:solidFill>
            </a:endParaRPr>
          </a:p>
        </p:txBody>
      </p:sp>
      <p:sp>
        <p:nvSpPr>
          <p:cNvPr id="286" name="Google Shape;286;g2523f248869_4_192"/>
          <p:cNvSpPr txBox="1"/>
          <p:nvPr>
            <p:ph idx="1" type="body"/>
          </p:nvPr>
        </p:nvSpPr>
        <p:spPr>
          <a:xfrm>
            <a:off x="581175" y="2217400"/>
            <a:ext cx="62769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Jautājiet komandai – </a:t>
            </a:r>
            <a:br>
              <a:rPr lang="lv-LV" sz="2800">
                <a:solidFill>
                  <a:schemeClr val="lt1"/>
                </a:solidFill>
              </a:rPr>
            </a:br>
            <a:r>
              <a:rPr b="1" lang="lv-LV" sz="2800">
                <a:solidFill>
                  <a:schemeClr val="lt1"/>
                </a:solidFill>
              </a:rPr>
              <a:t>kāda ir klusēšanas cena?</a:t>
            </a:r>
            <a:endParaRPr b="1" sz="2800">
              <a:solidFill>
                <a:schemeClr val="lt1"/>
              </a:solidFill>
            </a:endParaRPr>
          </a:p>
          <a:p>
            <a:pPr indent="0" lvl="0" marL="228600" rtl="0" algn="l">
              <a:lnSpc>
                <a:spcPct val="90000"/>
              </a:lnSpc>
              <a:spcBef>
                <a:spcPts val="1000"/>
              </a:spcBef>
              <a:spcAft>
                <a:spcPts val="0"/>
              </a:spcAft>
              <a:buSzPts val="1800"/>
              <a:buNone/>
            </a:pPr>
            <a:r>
              <a:t/>
            </a:r>
            <a:endParaRPr sz="2800">
              <a:solidFill>
                <a:schemeClr val="lt1"/>
              </a:solidFill>
            </a:endParaRPr>
          </a:p>
          <a:p>
            <a:pPr indent="0" lvl="0" marL="228600" rtl="0" algn="l">
              <a:lnSpc>
                <a:spcPct val="90000"/>
              </a:lnSpc>
              <a:spcBef>
                <a:spcPts val="1000"/>
              </a:spcBef>
              <a:spcAft>
                <a:spcPts val="0"/>
              </a:spcAft>
              <a:buSzPts val="1800"/>
              <a:buNone/>
            </a:pPr>
            <a:r>
              <a:rPr lang="lv-LV" sz="2800">
                <a:solidFill>
                  <a:schemeClr val="lt1"/>
                </a:solidFill>
              </a:rPr>
              <a:t>Sadaliet mācību grupu nelielās komandās un aiciniet viņus dalīties ar stāstiem no savas darbavietas vai pieredzes, kad izvairīšanās no sarežģītām sarunām ir izraisījusi lielākas problēmas.</a:t>
            </a:r>
            <a:endParaRPr sz="2800">
              <a:solidFill>
                <a:schemeClr val="lt1"/>
              </a:solidFill>
            </a:endParaRPr>
          </a:p>
        </p:txBody>
      </p:sp>
      <p:cxnSp>
        <p:nvCxnSpPr>
          <p:cNvPr id="287" name="Google Shape;287;g2523f248869_4_192"/>
          <p:cNvCxnSpPr/>
          <p:nvPr/>
        </p:nvCxnSpPr>
        <p:spPr>
          <a:xfrm>
            <a:off x="894600" y="2087913"/>
            <a:ext cx="57975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9"/>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293" name="Google Shape;293;p9"/>
          <p:cNvGrpSpPr/>
          <p:nvPr/>
        </p:nvGrpSpPr>
        <p:grpSpPr>
          <a:xfrm>
            <a:off x="1236" y="4762829"/>
            <a:ext cx="12189238" cy="1828789"/>
            <a:chOff x="-305" y="3144820"/>
            <a:chExt cx="9182100" cy="1551136"/>
          </a:xfrm>
        </p:grpSpPr>
        <p:sp>
          <p:nvSpPr>
            <p:cNvPr id="294" name="Google Shape;294;p9"/>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9"/>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9"/>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9"/>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9"/>
          <p:cNvSpPr txBox="1"/>
          <p:nvPr>
            <p:ph type="ctrTitle"/>
          </p:nvPr>
        </p:nvSpPr>
        <p:spPr>
          <a:xfrm>
            <a:off x="1524000" y="1198573"/>
            <a:ext cx="9144000" cy="2010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sz="8200">
                <a:solidFill>
                  <a:schemeClr val="lt1"/>
                </a:solidFill>
              </a:rPr>
              <a:t>Klusēšana nestrādā </a:t>
            </a:r>
            <a:endParaRPr b="1" sz="8200">
              <a:solidFill>
                <a:schemeClr val="lt1"/>
              </a:solidFill>
            </a:endParaRPr>
          </a:p>
        </p:txBody>
      </p:sp>
      <p:sp>
        <p:nvSpPr>
          <p:cNvPr id="299" name="Google Shape;299;p9"/>
          <p:cNvSpPr txBox="1"/>
          <p:nvPr>
            <p:ph idx="1" type="subTitle"/>
          </p:nvPr>
        </p:nvSpPr>
        <p:spPr>
          <a:xfrm>
            <a:off x="1524000" y="3286602"/>
            <a:ext cx="9144000" cy="1394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lv-LV">
                <a:solidFill>
                  <a:schemeClr val="lt1"/>
                </a:solidFill>
              </a:rPr>
              <a:t>Ja problēmas netiks risinātas, paaugstināsies stresa līmenis, samazināsies komandas morāle, parādīsies pasīvi agresīva komunikācija.</a:t>
            </a:r>
            <a:endParaRPr>
              <a:solidFill>
                <a:schemeClr val="lt1"/>
              </a:solidFill>
            </a:endParaRPr>
          </a:p>
        </p:txBody>
      </p:sp>
      <p:sp>
        <p:nvSpPr>
          <p:cNvPr id="300" name="Google Shape;30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People in a diner" id="305" name="Google Shape;305;p1"/>
          <p:cNvPicPr preferRelativeResize="0"/>
          <p:nvPr>
            <p:ph idx="1" type="body"/>
          </p:nvPr>
        </p:nvPicPr>
        <p:blipFill rotWithShape="1">
          <a:blip r:embed="rId3">
            <a:alphaModFix/>
          </a:blip>
          <a:srcRect b="7810" l="0" r="0" t="7812"/>
          <a:stretch/>
        </p:blipFill>
        <p:spPr>
          <a:xfrm>
            <a:off x="20" y="10"/>
            <a:ext cx="12191980" cy="6857990"/>
          </a:xfrm>
          <a:prstGeom prst="rect">
            <a:avLst/>
          </a:prstGeom>
          <a:noFill/>
          <a:ln>
            <a:noFill/>
          </a:ln>
        </p:spPr>
      </p:pic>
      <p:sp>
        <p:nvSpPr>
          <p:cNvPr id="306" name="Google Shape;306;p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07" name="Google Shape;307;p1"/>
          <p:cNvSpPr txBox="1"/>
          <p:nvPr>
            <p:ph type="title"/>
          </p:nvPr>
        </p:nvSpPr>
        <p:spPr>
          <a:xfrm>
            <a:off x="7782900" y="3231925"/>
            <a:ext cx="4330200" cy="1833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a:t>Pirmskontakts - sagatavošanās</a:t>
            </a:r>
            <a:endParaRPr b="1"/>
          </a:p>
        </p:txBody>
      </p:sp>
      <p:sp>
        <p:nvSpPr>
          <p:cNvPr id="308" name="Google Shape;308;p1"/>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2.fāze</a:t>
            </a:r>
            <a:endParaRPr sz="2000"/>
          </a:p>
        </p:txBody>
      </p:sp>
      <p:cxnSp>
        <p:nvCxnSpPr>
          <p:cNvPr id="309" name="Google Shape;309;p1"/>
          <p:cNvCxnSpPr/>
          <p:nvPr/>
        </p:nvCxnSpPr>
        <p:spPr>
          <a:xfrm>
            <a:off x="9480331" y="51999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07"/>
                                        </p:tgtEl>
                                        <p:attrNameLst>
                                          <p:attrName>style.visibility</p:attrName>
                                        </p:attrNameLst>
                                      </p:cBhvr>
                                      <p:to>
                                        <p:strVal val="visible"/>
                                      </p:to>
                                    </p:set>
                                    <p:animEffect filter="fade" transition="in">
                                      <p:cBhvr>
                                        <p:cTn dur="7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g155228128c0_0_3"/>
          <p:cNvPicPr preferRelativeResize="0"/>
          <p:nvPr/>
        </p:nvPicPr>
        <p:blipFill rotWithShape="1">
          <a:blip r:embed="rId3">
            <a:alphaModFix/>
          </a:blip>
          <a:srcRect b="0" l="0" r="0" t="0"/>
          <a:stretch/>
        </p:blipFill>
        <p:spPr>
          <a:xfrm>
            <a:off x="-1375" y="0"/>
            <a:ext cx="12189250" cy="6143800"/>
          </a:xfrm>
          <a:prstGeom prst="rect">
            <a:avLst/>
          </a:prstGeom>
          <a:noFill/>
          <a:ln>
            <a:noFill/>
          </a:ln>
        </p:spPr>
      </p:pic>
      <p:grpSp>
        <p:nvGrpSpPr>
          <p:cNvPr id="315" name="Google Shape;315;g155228128c0_0_3"/>
          <p:cNvGrpSpPr/>
          <p:nvPr/>
        </p:nvGrpSpPr>
        <p:grpSpPr>
          <a:xfrm>
            <a:off x="1381" y="5029205"/>
            <a:ext cx="12189238" cy="1828789"/>
            <a:chOff x="-305" y="3144820"/>
            <a:chExt cx="9182100" cy="1551136"/>
          </a:xfrm>
        </p:grpSpPr>
        <p:sp>
          <p:nvSpPr>
            <p:cNvPr id="316" name="Google Shape;316;g155228128c0_0_3"/>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g155228128c0_0_3"/>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g155228128c0_0_3"/>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g155228128c0_0_3"/>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0" name="Google Shape;320;g155228128c0_0_3"/>
          <p:cNvSpPr txBox="1"/>
          <p:nvPr>
            <p:ph type="ctrTitle"/>
          </p:nvPr>
        </p:nvSpPr>
        <p:spPr>
          <a:xfrm>
            <a:off x="525643" y="1412734"/>
            <a:ext cx="11290500" cy="2010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29"/>
              <a:buFont typeface="Calibri"/>
              <a:buNone/>
            </a:pPr>
            <a:r>
              <a:rPr b="1" lang="lv-LV" sz="6600">
                <a:solidFill>
                  <a:schemeClr val="lt1"/>
                </a:solidFill>
              </a:rPr>
              <a:t>Sarunai izvēlieties īsto laiku un vietu</a:t>
            </a:r>
            <a:endParaRPr b="1" sz="6600">
              <a:solidFill>
                <a:schemeClr val="lt1"/>
              </a:solidFill>
            </a:endParaRPr>
          </a:p>
        </p:txBody>
      </p:sp>
      <p:sp>
        <p:nvSpPr>
          <p:cNvPr id="321" name="Google Shape;321;g155228128c0_0_3"/>
          <p:cNvSpPr txBox="1"/>
          <p:nvPr>
            <p:ph idx="1" type="subTitle"/>
          </p:nvPr>
        </p:nvSpPr>
        <p:spPr>
          <a:xfrm>
            <a:off x="1524000" y="3423334"/>
            <a:ext cx="9144000" cy="1394100"/>
          </a:xfrm>
          <a:prstGeom prst="rect">
            <a:avLst/>
          </a:prstGeom>
          <a:noFill/>
          <a:ln>
            <a:noFill/>
          </a:ln>
        </p:spPr>
        <p:txBody>
          <a:bodyPr anchorCtr="0" anchor="t" bIns="45700" lIns="91425" spcFirstLastPara="1" rIns="91425" wrap="square" tIns="45700">
            <a:normAutofit/>
          </a:bodyPr>
          <a:lstStyle/>
          <a:p>
            <a:pPr indent="0" lvl="0" marL="0" marR="0" rtl="0" algn="ctr">
              <a:lnSpc>
                <a:spcPct val="115000"/>
              </a:lnSpc>
              <a:spcBef>
                <a:spcPts val="0"/>
              </a:spcBef>
              <a:spcAft>
                <a:spcPts val="800"/>
              </a:spcAft>
              <a:buSzPts val="2400"/>
              <a:buNone/>
            </a:pPr>
            <a:r>
              <a:rPr lang="lv-LV" sz="2000">
                <a:solidFill>
                  <a:schemeClr val="lt1"/>
                </a:solidFill>
              </a:rPr>
              <a:t>Pirmskontakta posms ir vislabākais laiks, lai radītu drošu telpu visiem konfliktā iesaistītajiem dalībniekiem. Ir prātīgi izvēlēties diskrētu vietu, kur visi jūtas droši un ērti. </a:t>
            </a:r>
            <a:endParaRPr sz="2000">
              <a:solidFill>
                <a:schemeClr val="lt1"/>
              </a:solidFill>
            </a:endParaRPr>
          </a:p>
        </p:txBody>
      </p:sp>
      <p:sp>
        <p:nvSpPr>
          <p:cNvPr id="322" name="Google Shape;322;g155228128c0_0_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g2523f248869_1_0"/>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328" name="Google Shape;328;g2523f248869_1_0"/>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2523f248869_1_0"/>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30" name="Google Shape;330;g2523f248869_1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331" name="Google Shape;331;g2523f248869_1_0"/>
          <p:cNvSpPr txBox="1"/>
          <p:nvPr>
            <p:ph type="title"/>
          </p:nvPr>
        </p:nvSpPr>
        <p:spPr>
          <a:xfrm>
            <a:off x="8128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Uzdevums komandā</a:t>
            </a:r>
            <a:endParaRPr b="1" sz="4000">
              <a:solidFill>
                <a:srgbClr val="2B3E85"/>
              </a:solidFill>
            </a:endParaRPr>
          </a:p>
        </p:txBody>
      </p:sp>
      <p:sp>
        <p:nvSpPr>
          <p:cNvPr id="332" name="Google Shape;332;g2523f248869_1_0"/>
          <p:cNvSpPr txBox="1"/>
          <p:nvPr>
            <p:ph idx="1" type="body"/>
          </p:nvPr>
        </p:nvSpPr>
        <p:spPr>
          <a:xfrm>
            <a:off x="581175" y="2217400"/>
            <a:ext cx="62769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Kas jāņem vērā, plānojot sarunu?</a:t>
            </a:r>
            <a:endParaRPr/>
          </a:p>
          <a:p>
            <a:pPr indent="0" lvl="0" marL="228600" rtl="0" algn="l">
              <a:lnSpc>
                <a:spcPct val="90000"/>
              </a:lnSpc>
              <a:spcBef>
                <a:spcPts val="1000"/>
              </a:spcBef>
              <a:spcAft>
                <a:spcPts val="0"/>
              </a:spcAft>
              <a:buSzPts val="1800"/>
              <a:buNone/>
            </a:pPr>
            <a:r>
              <a:t/>
            </a:r>
            <a:endParaRPr sz="2800">
              <a:solidFill>
                <a:schemeClr val="lt1"/>
              </a:solidFill>
            </a:endParaRPr>
          </a:p>
        </p:txBody>
      </p:sp>
      <p:cxnSp>
        <p:nvCxnSpPr>
          <p:cNvPr id="333" name="Google Shape;333;g2523f248869_1_0"/>
          <p:cNvCxnSpPr/>
          <p:nvPr/>
        </p:nvCxnSpPr>
        <p:spPr>
          <a:xfrm>
            <a:off x="894600" y="2087913"/>
            <a:ext cx="57975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12"/>
          <p:cNvSpPr txBox="1"/>
          <p:nvPr>
            <p:ph idx="1" type="body"/>
          </p:nvPr>
        </p:nvSpPr>
        <p:spPr>
          <a:xfrm>
            <a:off x="942225" y="1773500"/>
            <a:ext cx="10884600" cy="52590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SzPts val="1800"/>
              <a:buNone/>
            </a:pPr>
            <a:r>
              <a:rPr b="1" lang="lv-LV" sz="2457">
                <a:latin typeface="Calibri"/>
                <a:ea typeface="Calibri"/>
                <a:cs typeface="Calibri"/>
                <a:sym typeface="Calibri"/>
              </a:rPr>
              <a:t>Iekārtojums </a:t>
            </a:r>
            <a:r>
              <a:rPr lang="lv-LV" sz="2070"/>
              <a:t>Vai jūs atrodaties privātā vidē, kur ir klusums un tāpēc ir viegli sadzirdēt, kas tiek teikts? Vai arī jūs mēģināt nopietni diskutēt trokšņainā restorānā vai jebkurā citā vietā, kur ir daudz traucējošu faktoru? </a:t>
            </a:r>
            <a:endParaRPr sz="2070"/>
          </a:p>
          <a:p>
            <a:pPr indent="0" lvl="0" marL="0" rtl="0" algn="l">
              <a:lnSpc>
                <a:spcPct val="70000"/>
              </a:lnSpc>
              <a:spcBef>
                <a:spcPts val="1000"/>
              </a:spcBef>
              <a:spcAft>
                <a:spcPts val="0"/>
              </a:spcAft>
              <a:buSzPts val="1800"/>
              <a:buNone/>
            </a:pPr>
            <a:r>
              <a:rPr b="1" lang="lv-LV" sz="2457">
                <a:latin typeface="Calibri"/>
                <a:ea typeface="Calibri"/>
                <a:cs typeface="Calibri"/>
                <a:sym typeface="Calibri"/>
              </a:rPr>
              <a:t>Laiks</a:t>
            </a:r>
            <a:r>
              <a:rPr b="1" lang="lv-LV" sz="2070">
                <a:latin typeface="Calibri"/>
                <a:ea typeface="Calibri"/>
                <a:cs typeface="Calibri"/>
                <a:sym typeface="Calibri"/>
              </a:rPr>
              <a:t> V</a:t>
            </a:r>
            <a:r>
              <a:rPr lang="lv-LV" sz="2070"/>
              <a:t>ai abi sarunas dalībnieki ir gatavi runāt par konkrēto tematu šajā brīdī? </a:t>
            </a:r>
            <a:endParaRPr sz="2070"/>
          </a:p>
          <a:p>
            <a:pPr indent="0" lvl="0" marL="0" rtl="0" algn="l">
              <a:lnSpc>
                <a:spcPct val="70000"/>
              </a:lnSpc>
              <a:spcBef>
                <a:spcPts val="1000"/>
              </a:spcBef>
              <a:spcAft>
                <a:spcPts val="0"/>
              </a:spcAft>
              <a:buSzPts val="1800"/>
              <a:buNone/>
            </a:pPr>
            <a:r>
              <a:rPr b="1" lang="lv-LV" sz="2457">
                <a:latin typeface="Calibri"/>
                <a:ea typeface="Calibri"/>
                <a:cs typeface="Calibri"/>
                <a:sym typeface="Calibri"/>
              </a:rPr>
              <a:t>Uzskati </a:t>
            </a:r>
            <a:r>
              <a:rPr lang="lv-LV" sz="2070"/>
              <a:t>Vai mani uzskati potenciāli var būt pretrunā ar personas, ar kuru es komunicēju, uzskatiem</a:t>
            </a:r>
            <a:r>
              <a:rPr lang="lv-LV" sz="1800">
                <a:solidFill>
                  <a:srgbClr val="000000"/>
                </a:solidFill>
                <a:latin typeface="Calibri"/>
                <a:ea typeface="Calibri"/>
                <a:cs typeface="Calibri"/>
                <a:sym typeface="Calibri"/>
              </a:rPr>
              <a:t>?</a:t>
            </a:r>
            <a:r>
              <a:rPr lang="lv-LV" sz="1600"/>
              <a:t> </a:t>
            </a:r>
            <a:r>
              <a:rPr lang="lv-LV" sz="2070">
                <a:latin typeface="Calibri"/>
                <a:ea typeface="Calibri"/>
                <a:cs typeface="Calibri"/>
                <a:sym typeface="Calibri"/>
              </a:rPr>
              <a:t>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457">
                <a:latin typeface="Calibri"/>
                <a:ea typeface="Calibri"/>
                <a:cs typeface="Calibri"/>
                <a:sym typeface="Calibri"/>
              </a:rPr>
              <a:t>Priekšstati</a:t>
            </a:r>
            <a:r>
              <a:rPr b="1" lang="lv-LV" sz="2070">
                <a:latin typeface="Calibri"/>
                <a:ea typeface="Calibri"/>
                <a:cs typeface="Calibri"/>
                <a:sym typeface="Calibri"/>
              </a:rPr>
              <a:t> </a:t>
            </a:r>
            <a:r>
              <a:rPr lang="lv-LV" sz="2070">
                <a:latin typeface="Calibri"/>
                <a:ea typeface="Calibri"/>
                <a:cs typeface="Calibri"/>
                <a:sym typeface="Calibri"/>
              </a:rPr>
              <a:t>K</a:t>
            </a:r>
            <a:r>
              <a:rPr lang="lv-LV" sz="2070"/>
              <a:t>ādi priekšstati man ir par personu, kas atrodas man pretī? Vai es reaģēju uz to, kā viņš/viņa ir ģērbies vai kā viņš/viņa runā? </a:t>
            </a:r>
            <a:endParaRPr sz="2070"/>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Emocijas</a:t>
            </a:r>
            <a:r>
              <a:rPr b="1" lang="lv-LV" sz="2070">
                <a:latin typeface="Calibri"/>
                <a:ea typeface="Calibri"/>
                <a:cs typeface="Calibri"/>
                <a:sym typeface="Calibri"/>
              </a:rPr>
              <a:t> </a:t>
            </a:r>
            <a:r>
              <a:rPr lang="lv-LV" sz="2070">
                <a:latin typeface="Calibri"/>
                <a:ea typeface="Calibri"/>
                <a:cs typeface="Calibri"/>
                <a:sym typeface="Calibri"/>
              </a:rPr>
              <a:t>V</a:t>
            </a:r>
            <a:r>
              <a:rPr lang="lv-LV" sz="2070"/>
              <a:t>ai man ir slikta diena? Vai es šodien atnācu uz darbu ar emocionālo bagāžu, kas man bija palikusi no kaut kā, kas šorīt notika mājās? </a:t>
            </a:r>
            <a:endParaRPr sz="2070"/>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Kultūras atšķirības </a:t>
            </a:r>
            <a:r>
              <a:rPr lang="lv-LV" sz="2070">
                <a:latin typeface="Calibri"/>
                <a:ea typeface="Calibri"/>
                <a:cs typeface="Calibri"/>
                <a:sym typeface="Calibri"/>
              </a:rPr>
              <a:t>V</a:t>
            </a:r>
            <a:r>
              <a:rPr lang="lv-LV" sz="2070"/>
              <a:t>ai šī persona ir no citas pasaules daļas vai citas reliģijas? </a:t>
            </a:r>
            <a:r>
              <a:rPr lang="lv-LV" sz="2070">
                <a:latin typeface="Calibri"/>
                <a:ea typeface="Calibri"/>
                <a:cs typeface="Calibri"/>
                <a:sym typeface="Calibri"/>
              </a:rPr>
              <a:t>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Attiecības</a:t>
            </a:r>
            <a:r>
              <a:rPr b="1" lang="lv-LV" sz="2070">
                <a:latin typeface="Calibri"/>
                <a:ea typeface="Calibri"/>
                <a:cs typeface="Calibri"/>
                <a:sym typeface="Calibri"/>
              </a:rPr>
              <a:t> </a:t>
            </a:r>
            <a:r>
              <a:rPr lang="lv-LV" sz="2070">
                <a:latin typeface="Calibri"/>
                <a:ea typeface="Calibri"/>
                <a:cs typeface="Calibri"/>
                <a:sym typeface="Calibri"/>
              </a:rPr>
              <a:t>V</a:t>
            </a:r>
            <a:r>
              <a:rPr lang="lv-LV" sz="2070"/>
              <a:t>ai es konkurēju ar šo personu par "personīgo laiku" ar izpilddirektoru? Vai mums ir dabiska sāncensība? Vai šī persona var man traucēt gūt paaugstinājumu amatā vai tieši otrādi? </a:t>
            </a:r>
            <a:endParaRPr/>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Vārdi </a:t>
            </a:r>
            <a:r>
              <a:rPr lang="lv-LV" sz="2070">
                <a:latin typeface="Calibri"/>
                <a:ea typeface="Calibri"/>
                <a:cs typeface="Calibri"/>
                <a:sym typeface="Calibri"/>
              </a:rPr>
              <a:t>V</a:t>
            </a:r>
            <a:r>
              <a:rPr lang="lv-LV" sz="2070"/>
              <a:t>ai šī persona lieto vārdus, kurus es nesaprotu? </a:t>
            </a:r>
            <a:endParaRPr sz="2070"/>
          </a:p>
        </p:txBody>
      </p:sp>
      <p:pic>
        <p:nvPicPr>
          <p:cNvPr id="339" name="Google Shape;339;p12"/>
          <p:cNvPicPr preferRelativeResize="0"/>
          <p:nvPr/>
        </p:nvPicPr>
        <p:blipFill rotWithShape="1">
          <a:blip r:embed="rId3">
            <a:alphaModFix/>
          </a:blip>
          <a:srcRect b="0" l="0" r="0" t="0"/>
          <a:stretch/>
        </p:blipFill>
        <p:spPr>
          <a:xfrm>
            <a:off x="0" y="0"/>
            <a:ext cx="12191999" cy="1651101"/>
          </a:xfrm>
          <a:prstGeom prst="rect">
            <a:avLst/>
          </a:prstGeom>
          <a:noFill/>
          <a:ln>
            <a:noFill/>
          </a:ln>
        </p:spPr>
      </p:pic>
      <p:sp>
        <p:nvSpPr>
          <p:cNvPr id="340" name="Google Shape;340;p12"/>
          <p:cNvSpPr txBox="1"/>
          <p:nvPr>
            <p:ph type="title"/>
          </p:nvPr>
        </p:nvSpPr>
        <p:spPr>
          <a:xfrm>
            <a:off x="942225" y="647600"/>
            <a:ext cx="7230900" cy="1202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6789B9"/>
              </a:buClr>
              <a:buSzPts val="4000"/>
              <a:buFont typeface="Calibri"/>
              <a:buNone/>
            </a:pPr>
            <a:r>
              <a:rPr lang="lv-LV" sz="3100">
                <a:solidFill>
                  <a:schemeClr val="lt1"/>
                </a:solidFill>
              </a:rPr>
              <a:t>Pirms sarunas uzsākšanas </a:t>
            </a:r>
            <a:r>
              <a:rPr b="1" lang="lv-LV" sz="3400">
                <a:solidFill>
                  <a:schemeClr val="lt1"/>
                </a:solidFill>
              </a:rPr>
              <a:t>ir jāņem vērā daudzas lietas  </a:t>
            </a:r>
            <a:endParaRPr b="1" sz="3400">
              <a:solidFill>
                <a:schemeClr val="lt1"/>
              </a:solidFill>
            </a:endParaRPr>
          </a:p>
        </p:txBody>
      </p:sp>
      <p:pic>
        <p:nvPicPr>
          <p:cNvPr id="341" name="Google Shape;341;p12"/>
          <p:cNvPicPr preferRelativeResize="0"/>
          <p:nvPr/>
        </p:nvPicPr>
        <p:blipFill rotWithShape="1">
          <a:blip r:embed="rId4">
            <a:alphaModFix/>
          </a:blip>
          <a:srcRect b="0" l="16443" r="0" t="34105"/>
          <a:stretch/>
        </p:blipFill>
        <p:spPr>
          <a:xfrm>
            <a:off x="8200768" y="0"/>
            <a:ext cx="3991232" cy="1302300"/>
          </a:xfrm>
          <a:prstGeom prst="rect">
            <a:avLst/>
          </a:prstGeom>
          <a:noFill/>
          <a:ln>
            <a:noFill/>
          </a:ln>
        </p:spPr>
      </p:pic>
      <p:grpSp>
        <p:nvGrpSpPr>
          <p:cNvPr id="342" name="Google Shape;342;p12"/>
          <p:cNvGrpSpPr/>
          <p:nvPr/>
        </p:nvGrpSpPr>
        <p:grpSpPr>
          <a:xfrm>
            <a:off x="651920" y="1849493"/>
            <a:ext cx="290237" cy="321991"/>
            <a:chOff x="534570" y="3018006"/>
            <a:chExt cx="290237" cy="321991"/>
          </a:xfrm>
        </p:grpSpPr>
        <p:sp>
          <p:nvSpPr>
            <p:cNvPr id="343" name="Google Shape;343;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5" name="Google Shape;345;p12"/>
          <p:cNvGrpSpPr/>
          <p:nvPr/>
        </p:nvGrpSpPr>
        <p:grpSpPr>
          <a:xfrm>
            <a:off x="651920" y="2634743"/>
            <a:ext cx="290237" cy="321991"/>
            <a:chOff x="534570" y="3018006"/>
            <a:chExt cx="290237" cy="321991"/>
          </a:xfrm>
        </p:grpSpPr>
        <p:sp>
          <p:nvSpPr>
            <p:cNvPr id="346" name="Google Shape;346;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12"/>
          <p:cNvGrpSpPr/>
          <p:nvPr/>
        </p:nvGrpSpPr>
        <p:grpSpPr>
          <a:xfrm>
            <a:off x="651920" y="3267993"/>
            <a:ext cx="290237" cy="321991"/>
            <a:chOff x="534570" y="3018006"/>
            <a:chExt cx="290237" cy="321991"/>
          </a:xfrm>
        </p:grpSpPr>
        <p:sp>
          <p:nvSpPr>
            <p:cNvPr id="349" name="Google Shape;349;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 name="Google Shape;351;p12"/>
          <p:cNvGrpSpPr/>
          <p:nvPr/>
        </p:nvGrpSpPr>
        <p:grpSpPr>
          <a:xfrm>
            <a:off x="651920" y="3901243"/>
            <a:ext cx="290237" cy="321991"/>
            <a:chOff x="534570" y="3018006"/>
            <a:chExt cx="290237" cy="321991"/>
          </a:xfrm>
        </p:grpSpPr>
        <p:sp>
          <p:nvSpPr>
            <p:cNvPr id="352" name="Google Shape;352;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4" name="Google Shape;354;p12"/>
          <p:cNvGrpSpPr/>
          <p:nvPr/>
        </p:nvGrpSpPr>
        <p:grpSpPr>
          <a:xfrm>
            <a:off x="651920" y="4534493"/>
            <a:ext cx="290237" cy="321991"/>
            <a:chOff x="534570" y="3018006"/>
            <a:chExt cx="290237" cy="321991"/>
          </a:xfrm>
        </p:grpSpPr>
        <p:sp>
          <p:nvSpPr>
            <p:cNvPr id="355" name="Google Shape;355;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7" name="Google Shape;357;p12"/>
          <p:cNvGrpSpPr/>
          <p:nvPr/>
        </p:nvGrpSpPr>
        <p:grpSpPr>
          <a:xfrm>
            <a:off x="651920" y="5099068"/>
            <a:ext cx="290237" cy="321991"/>
            <a:chOff x="534570" y="3018006"/>
            <a:chExt cx="290237" cy="321991"/>
          </a:xfrm>
        </p:grpSpPr>
        <p:sp>
          <p:nvSpPr>
            <p:cNvPr id="358" name="Google Shape;358;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0" name="Google Shape;360;p12"/>
          <p:cNvGrpSpPr/>
          <p:nvPr/>
        </p:nvGrpSpPr>
        <p:grpSpPr>
          <a:xfrm>
            <a:off x="651920" y="5514193"/>
            <a:ext cx="290237" cy="321991"/>
            <a:chOff x="534570" y="3018006"/>
            <a:chExt cx="290237" cy="321991"/>
          </a:xfrm>
        </p:grpSpPr>
        <p:sp>
          <p:nvSpPr>
            <p:cNvPr id="361" name="Google Shape;361;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3" name="Google Shape;363;p12"/>
          <p:cNvGrpSpPr/>
          <p:nvPr/>
        </p:nvGrpSpPr>
        <p:grpSpPr>
          <a:xfrm>
            <a:off x="651920" y="6095393"/>
            <a:ext cx="290237" cy="321991"/>
            <a:chOff x="534570" y="3018006"/>
            <a:chExt cx="290237" cy="321991"/>
          </a:xfrm>
        </p:grpSpPr>
        <p:sp>
          <p:nvSpPr>
            <p:cNvPr id="364" name="Google Shape;364;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Many light bulbs" id="370" name="Google Shape;370;p35"/>
          <p:cNvPicPr preferRelativeResize="0"/>
          <p:nvPr>
            <p:ph idx="1" type="body"/>
          </p:nvPr>
        </p:nvPicPr>
        <p:blipFill rotWithShape="1">
          <a:blip r:embed="rId3">
            <a:alphaModFix/>
          </a:blip>
          <a:srcRect b="7802" l="0" r="0" t="7802"/>
          <a:stretch/>
        </p:blipFill>
        <p:spPr>
          <a:xfrm>
            <a:off x="20" y="10"/>
            <a:ext cx="12191980" cy="6857990"/>
          </a:xfrm>
          <a:prstGeom prst="rect">
            <a:avLst/>
          </a:prstGeom>
          <a:noFill/>
          <a:ln>
            <a:noFill/>
          </a:ln>
        </p:spPr>
      </p:pic>
      <p:sp>
        <p:nvSpPr>
          <p:cNvPr id="371" name="Google Shape;371;p3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72" name="Google Shape;372;p35"/>
          <p:cNvSpPr txBox="1"/>
          <p:nvPr>
            <p:ph type="title"/>
          </p:nvPr>
        </p:nvSpPr>
        <p:spPr>
          <a:xfrm>
            <a:off x="8022021" y="33843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556"/>
              <a:buNone/>
            </a:pPr>
            <a:r>
              <a:rPr b="1" lang="lv-LV"/>
              <a:t>Kontakta sākums – iepazīstināšana un robežu noteikšana</a:t>
            </a:r>
            <a:endParaRPr b="1"/>
          </a:p>
        </p:txBody>
      </p:sp>
      <p:sp>
        <p:nvSpPr>
          <p:cNvPr id="373" name="Google Shape;373;p35"/>
          <p:cNvSpPr txBox="1"/>
          <p:nvPr>
            <p:ph idx="2" type="body"/>
          </p:nvPr>
        </p:nvSpPr>
        <p:spPr>
          <a:xfrm>
            <a:off x="7782910" y="5395075"/>
            <a:ext cx="4330200" cy="68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3.fāze</a:t>
            </a:r>
            <a:endParaRPr sz="2000"/>
          </a:p>
        </p:txBody>
      </p:sp>
      <p:cxnSp>
        <p:nvCxnSpPr>
          <p:cNvPr id="374" name="Google Shape;374;p35"/>
          <p:cNvCxnSpPr/>
          <p:nvPr/>
        </p:nvCxnSpPr>
        <p:spPr>
          <a:xfrm>
            <a:off x="9480331" y="53523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72"/>
                                        </p:tgtEl>
                                        <p:attrNameLst>
                                          <p:attrName>style.visibility</p:attrName>
                                        </p:attrNameLst>
                                      </p:cBhvr>
                                      <p:to>
                                        <p:strVal val="visible"/>
                                      </p:to>
                                    </p:set>
                                    <p:animEffect filter="fade" transition="in">
                                      <p:cBhvr>
                                        <p:cTn dur="7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523f248869_4_202"/>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380" name="Google Shape;380;g2523f248869_4_20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2523f248869_4_202"/>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82" name="Google Shape;382;g2523f248869_4_20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383" name="Google Shape;383;g2523f248869_4_202"/>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Uzdevums komandā</a:t>
            </a:r>
            <a:endParaRPr b="1" sz="4000">
              <a:solidFill>
                <a:srgbClr val="2B3E85"/>
              </a:solidFill>
            </a:endParaRPr>
          </a:p>
        </p:txBody>
      </p:sp>
      <p:sp>
        <p:nvSpPr>
          <p:cNvPr id="384" name="Google Shape;384;g2523f248869_4_202"/>
          <p:cNvSpPr txBox="1"/>
          <p:nvPr>
            <p:ph idx="1" type="body"/>
          </p:nvPr>
        </p:nvSpPr>
        <p:spPr>
          <a:xfrm>
            <a:off x="733575" y="2217400"/>
            <a:ext cx="59280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Aiciniet komandu aprakstīt situācijas darba vietā, no kurām viņi baidās. </a:t>
            </a:r>
            <a:endParaRPr/>
          </a:p>
          <a:p>
            <a:pPr indent="0" lvl="0" marL="228600" rtl="0" algn="l">
              <a:lnSpc>
                <a:spcPct val="90000"/>
              </a:lnSpc>
              <a:spcBef>
                <a:spcPts val="1000"/>
              </a:spcBef>
              <a:spcAft>
                <a:spcPts val="0"/>
              </a:spcAft>
              <a:buSzPts val="1800"/>
              <a:buNone/>
            </a:pPr>
            <a:r>
              <a:t/>
            </a:r>
            <a:endParaRPr sz="2800">
              <a:solidFill>
                <a:schemeClr val="lt1"/>
              </a:solidFill>
            </a:endParaRPr>
          </a:p>
          <a:p>
            <a:pPr indent="0" lvl="0" marL="228600" rtl="0" algn="l">
              <a:lnSpc>
                <a:spcPct val="90000"/>
              </a:lnSpc>
              <a:spcBef>
                <a:spcPts val="1000"/>
              </a:spcBef>
              <a:spcAft>
                <a:spcPts val="0"/>
              </a:spcAft>
              <a:buSzPts val="1800"/>
              <a:buNone/>
            </a:pPr>
            <a:r>
              <a:rPr lang="lv-LV" sz="2800">
                <a:solidFill>
                  <a:schemeClr val="lt1"/>
                </a:solidFill>
              </a:rPr>
              <a:t>Sagrupējiet tās - situācijas ar klientiem, situācijas ar kolēģiem utt.</a:t>
            </a:r>
            <a:endParaRPr sz="2800">
              <a:solidFill>
                <a:schemeClr val="lt1"/>
              </a:solidFill>
            </a:endParaRPr>
          </a:p>
        </p:txBody>
      </p:sp>
      <p:cxnSp>
        <p:nvCxnSpPr>
          <p:cNvPr id="385" name="Google Shape;385;g2523f248869_4_202"/>
          <p:cNvCxnSpPr/>
          <p:nvPr/>
        </p:nvCxnSpPr>
        <p:spPr>
          <a:xfrm>
            <a:off x="1047000" y="2087913"/>
            <a:ext cx="5249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descr="Communication | Christina O" id="390" name="Google Shape;390;p36"/>
          <p:cNvPicPr preferRelativeResize="0"/>
          <p:nvPr/>
        </p:nvPicPr>
        <p:blipFill rotWithShape="1">
          <a:blip r:embed="rId3">
            <a:alphaModFix/>
          </a:blip>
          <a:srcRect b="0" l="0" r="0" t="0"/>
          <a:stretch/>
        </p:blipFill>
        <p:spPr>
          <a:xfrm>
            <a:off x="6784694" y="2088304"/>
            <a:ext cx="5190115" cy="3788166"/>
          </a:xfrm>
          <a:prstGeom prst="rect">
            <a:avLst/>
          </a:prstGeom>
          <a:noFill/>
          <a:ln>
            <a:noFill/>
          </a:ln>
        </p:spPr>
      </p:pic>
      <p:sp>
        <p:nvSpPr>
          <p:cNvPr id="391" name="Google Shape;391;p36"/>
          <p:cNvSpPr txBox="1"/>
          <p:nvPr>
            <p:ph idx="1" type="body"/>
          </p:nvPr>
        </p:nvSpPr>
        <p:spPr>
          <a:xfrm>
            <a:off x="895300" y="1737875"/>
            <a:ext cx="7078200" cy="477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lv-LV" sz="2100">
                <a:latin typeface="Calibri"/>
                <a:ea typeface="Calibri"/>
                <a:cs typeface="Calibri"/>
                <a:sym typeface="Calibri"/>
              </a:rPr>
              <a:t>Satraukti cilvēki zaudē spēju precīzi ieklausīties jūsu teiktajā, un vēl jo mazāk - saglabāt sakarīgu domu plūsmu. Tā vietā viņi sekos līdzi citiem neverbāliem saziņas aspektiem.</a:t>
            </a:r>
            <a:endParaRPr/>
          </a:p>
          <a:p>
            <a:pPr indent="0" lvl="0" marL="0" rtl="0" algn="l">
              <a:lnSpc>
                <a:spcPct val="90000"/>
              </a:lnSpc>
              <a:spcBef>
                <a:spcPts val="0"/>
              </a:spcBef>
              <a:spcAft>
                <a:spcPts val="0"/>
              </a:spcAft>
              <a:buSzPts val="1800"/>
              <a:buNone/>
            </a:pPr>
            <a:br>
              <a:rPr lang="lv-LV" sz="2100">
                <a:latin typeface="Calibri"/>
                <a:ea typeface="Calibri"/>
                <a:cs typeface="Calibri"/>
                <a:sym typeface="Calibri"/>
              </a:rPr>
            </a:br>
            <a:r>
              <a:rPr b="1" lang="lv-LV" sz="2300"/>
              <a:t> Neverbālajā komunikācijā pievērsiet uzmanību:</a:t>
            </a:r>
            <a:endParaRPr b="1" sz="3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Jūsu balss tonim</a:t>
            </a:r>
            <a:endParaRPr/>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Jūsu balss skaļumam</a:t>
            </a:r>
            <a:endParaRPr/>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Jūsu stājai</a:t>
            </a:r>
            <a:endParaRPr/>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Jūsu žestiem</a:t>
            </a:r>
            <a:endParaRPr/>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Attālumam līdz citiem - stāviet tuvu, bet ne pārāk tuvu</a:t>
            </a:r>
            <a:endParaRPr/>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Jūsu sejas izteiksmei</a:t>
            </a:r>
            <a:endParaRPr/>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Jūsu acu kontaktam</a:t>
            </a:r>
            <a:endParaRPr sz="2300"/>
          </a:p>
        </p:txBody>
      </p:sp>
      <p:sp>
        <p:nvSpPr>
          <p:cNvPr id="392" name="Google Shape;39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393" name="Google Shape;393;p36"/>
          <p:cNvPicPr preferRelativeResize="0"/>
          <p:nvPr/>
        </p:nvPicPr>
        <p:blipFill rotWithShape="1">
          <a:blip r:embed="rId4">
            <a:alphaModFix/>
          </a:blip>
          <a:srcRect b="0" l="0" r="0" t="0"/>
          <a:stretch/>
        </p:blipFill>
        <p:spPr>
          <a:xfrm>
            <a:off x="0" y="0"/>
            <a:ext cx="12191999" cy="1553676"/>
          </a:xfrm>
          <a:prstGeom prst="rect">
            <a:avLst/>
          </a:prstGeom>
          <a:noFill/>
          <a:ln>
            <a:noFill/>
          </a:ln>
        </p:spPr>
      </p:pic>
      <p:sp>
        <p:nvSpPr>
          <p:cNvPr id="394" name="Google Shape;394;p36"/>
          <p:cNvSpPr txBox="1"/>
          <p:nvPr>
            <p:ph type="title"/>
          </p:nvPr>
        </p:nvSpPr>
        <p:spPr>
          <a:xfrm>
            <a:off x="895312" y="48500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Neverbālās komunikācijas nozīme</a:t>
            </a:r>
            <a:endParaRPr b="1" sz="4000">
              <a:solidFill>
                <a:schemeClr val="lt1"/>
              </a:solidFill>
            </a:endParaRPr>
          </a:p>
        </p:txBody>
      </p:sp>
      <p:sp>
        <p:nvSpPr>
          <p:cNvPr id="395" name="Google Shape;395;p36"/>
          <p:cNvSpPr txBox="1"/>
          <p:nvPr/>
        </p:nvSpPr>
        <p:spPr>
          <a:xfrm>
            <a:off x="7121028" y="5823278"/>
            <a:ext cx="6128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lv-LV" sz="1000" u="none" cap="none" strike="noStrike">
                <a:solidFill>
                  <a:srgbClr val="888888"/>
                </a:solidFill>
                <a:latin typeface="Calibri"/>
                <a:ea typeface="Calibri"/>
                <a:cs typeface="Calibri"/>
                <a:sym typeface="Calibri"/>
              </a:rPr>
              <a:t>https://www.researchgate.net/figure/Communication-triangle_fig4_316833089</a:t>
            </a:r>
            <a:endParaRPr b="0" i="0" sz="800" u="none" cap="none" strike="noStrike">
              <a:solidFill>
                <a:srgbClr val="888888"/>
              </a:solidFill>
              <a:latin typeface="Arial"/>
              <a:ea typeface="Arial"/>
              <a:cs typeface="Arial"/>
              <a:sym typeface="Arial"/>
            </a:endParaRPr>
          </a:p>
        </p:txBody>
      </p:sp>
      <p:grpSp>
        <p:nvGrpSpPr>
          <p:cNvPr id="396" name="Google Shape;396;p36"/>
          <p:cNvGrpSpPr/>
          <p:nvPr/>
        </p:nvGrpSpPr>
        <p:grpSpPr>
          <a:xfrm>
            <a:off x="485682" y="2923968"/>
            <a:ext cx="290237" cy="321991"/>
            <a:chOff x="534570" y="3018006"/>
            <a:chExt cx="290237" cy="321991"/>
          </a:xfrm>
        </p:grpSpPr>
        <p:sp>
          <p:nvSpPr>
            <p:cNvPr id="397" name="Google Shape;397;p3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4"/>
          <p:cNvSpPr txBox="1"/>
          <p:nvPr>
            <p:ph idx="1" type="body"/>
          </p:nvPr>
        </p:nvSpPr>
        <p:spPr>
          <a:xfrm>
            <a:off x="1026175" y="2043975"/>
            <a:ext cx="10167300" cy="461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588BA"/>
              </a:buClr>
              <a:buSzPts val="1800"/>
              <a:buNone/>
            </a:pPr>
            <a:r>
              <a:rPr lang="lv-LV" sz="2000">
                <a:latin typeface="Calibri"/>
                <a:ea typeface="Calibri"/>
                <a:cs typeface="Calibri"/>
                <a:sym typeface="Calibri"/>
              </a:rPr>
              <a:t>Nav nekas slikts, ja sarežģītas sarunas sākat ar mazajām, vieglajām sarunām (</a:t>
            </a:r>
            <a:r>
              <a:rPr i="1" lang="lv-LV" sz="2000">
                <a:latin typeface="Calibri"/>
                <a:ea typeface="Calibri"/>
                <a:cs typeface="Calibri"/>
                <a:sym typeface="Calibri"/>
              </a:rPr>
              <a:t>small talk)</a:t>
            </a:r>
            <a:r>
              <a:rPr lang="lv-LV" sz="2000">
                <a:latin typeface="Calibri"/>
                <a:ea typeface="Calibri"/>
                <a:cs typeface="Calibri"/>
                <a:sym typeface="Calibri"/>
              </a:rPr>
              <a:t>. Šādas sarunas dos iespēju un laiku nomierināties un saprast sarunu partnera noskaņojumu.</a:t>
            </a:r>
            <a:r>
              <a:rPr lang="lv-LV" sz="1800"/>
              <a:t> </a:t>
            </a:r>
            <a:endParaRPr/>
          </a:p>
          <a:p>
            <a:pPr indent="0" lvl="0" marL="0" rtl="0" algn="l">
              <a:lnSpc>
                <a:spcPct val="90000"/>
              </a:lnSpc>
              <a:spcBef>
                <a:spcPts val="0"/>
              </a:spcBef>
              <a:spcAft>
                <a:spcPts val="0"/>
              </a:spcAft>
              <a:buClr>
                <a:srgbClr val="6588BA"/>
              </a:buClr>
              <a:buSzPts val="1800"/>
              <a:buNone/>
            </a:pPr>
            <a:r>
              <a:t/>
            </a:r>
            <a:endParaRPr sz="1900">
              <a:latin typeface="Calibri"/>
              <a:ea typeface="Calibri"/>
              <a:cs typeface="Calibri"/>
              <a:sym typeface="Calibri"/>
            </a:endParaRPr>
          </a:p>
          <a:p>
            <a:pPr indent="0" lvl="0" marL="0" rtl="0" algn="l">
              <a:lnSpc>
                <a:spcPct val="115000"/>
              </a:lnSpc>
              <a:spcBef>
                <a:spcPts val="0"/>
              </a:spcBef>
              <a:spcAft>
                <a:spcPts val="0"/>
              </a:spcAft>
              <a:buSzPts val="1800"/>
              <a:buNone/>
            </a:pPr>
            <a:r>
              <a:rPr b="1" lang="lv-LV" sz="2000">
                <a:latin typeface="Calibri"/>
                <a:ea typeface="Calibri"/>
                <a:cs typeface="Calibri"/>
                <a:sym typeface="Calibri"/>
              </a:rPr>
              <a:t>Ja uzsākat sarunu, izvēlieties tādus ievadvārdus vai jautājumus kā: :</a:t>
            </a:r>
            <a:endParaRPr b="1" sz="2000">
              <a:latin typeface="Calibri"/>
              <a:ea typeface="Calibri"/>
              <a:cs typeface="Calibri"/>
              <a:sym typeface="Calibri"/>
            </a:endParaRPr>
          </a:p>
          <a:p>
            <a:pPr indent="-342900" lvl="0" marL="342900" rtl="0" algn="l">
              <a:lnSpc>
                <a:spcPct val="100000"/>
              </a:lnSpc>
              <a:spcBef>
                <a:spcPts val="400"/>
              </a:spcBef>
              <a:spcAft>
                <a:spcPts val="0"/>
              </a:spcAft>
              <a:buSzPts val="1800"/>
              <a:buFont typeface="Noto Sans Symbols"/>
              <a:buChar char="−"/>
            </a:pPr>
            <a:r>
              <a:rPr i="1" lang="lv-LV" sz="1900">
                <a:solidFill>
                  <a:srgbClr val="000000"/>
                </a:solidFill>
                <a:latin typeface="Calibri"/>
                <a:ea typeface="Calibri"/>
                <a:cs typeface="Calibri"/>
                <a:sym typeface="Calibri"/>
              </a:rPr>
              <a:t>Man ar jums jāapspriež šis jautājums.</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Man nepieciešams izprast reālo situāciju</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Man ir problēma</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Es dzirdu, ko jūs sakāt par...</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Man ir dilemma, un man ir vajadzīga palīdzība.</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Neesmu pārliecināts, ka piekrītu.... Vai mēs varam papētīt vēl mazliet?</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Šajā situācijā īsziņa nav labākais saziņas veids. Vai mēs varam...</a:t>
            </a:r>
            <a:endParaRPr i="1" sz="1900">
              <a:latin typeface="Calibri"/>
              <a:ea typeface="Calibri"/>
              <a:cs typeface="Calibri"/>
              <a:sym typeface="Calibri"/>
            </a:endParaRPr>
          </a:p>
          <a:p>
            <a:pPr indent="-342900" lvl="0" marL="342900" rtl="0" algn="l">
              <a:lnSpc>
                <a:spcPct val="100000"/>
              </a:lnSpc>
              <a:spcBef>
                <a:spcPts val="1200"/>
              </a:spcBef>
              <a:spcAft>
                <a:spcPts val="0"/>
              </a:spcAft>
              <a:buSzPts val="1800"/>
              <a:buFont typeface="Noto Sans Symbols"/>
              <a:buChar char="−"/>
            </a:pPr>
            <a:r>
              <a:rPr i="1" lang="lv-LV" sz="1900">
                <a:solidFill>
                  <a:srgbClr val="000000"/>
                </a:solidFill>
                <a:latin typeface="Calibri"/>
                <a:ea typeface="Calibri"/>
                <a:cs typeface="Calibri"/>
                <a:sym typeface="Calibri"/>
              </a:rPr>
              <a:t>Kā tas ir? utt.</a:t>
            </a:r>
            <a:endParaRPr i="1" sz="1900">
              <a:latin typeface="Calibri"/>
              <a:ea typeface="Calibri"/>
              <a:cs typeface="Calibri"/>
              <a:sym typeface="Calibri"/>
            </a:endParaRPr>
          </a:p>
          <a:p>
            <a:pPr indent="0" lvl="0" marL="75883" rtl="0" algn="l">
              <a:lnSpc>
                <a:spcPct val="115000"/>
              </a:lnSpc>
              <a:spcBef>
                <a:spcPts val="800"/>
              </a:spcBef>
              <a:spcAft>
                <a:spcPts val="0"/>
              </a:spcAft>
              <a:buClr>
                <a:srgbClr val="6588BA"/>
              </a:buClr>
              <a:buSzPts val="1800"/>
              <a:buNone/>
            </a:pPr>
            <a:r>
              <a:t/>
            </a:r>
            <a:endParaRPr sz="1900">
              <a:latin typeface="Calibri"/>
              <a:ea typeface="Calibri"/>
              <a:cs typeface="Calibri"/>
              <a:sym typeface="Calibri"/>
            </a:endParaRPr>
          </a:p>
          <a:p>
            <a:pPr indent="-267017" lvl="1" marL="9144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267017" lvl="0" marL="4572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p:txBody>
      </p:sp>
      <p:sp>
        <p:nvSpPr>
          <p:cNvPr id="404" name="Google Shape;40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405" name="Google Shape;405;p54"/>
          <p:cNvPicPr preferRelativeResize="0"/>
          <p:nvPr/>
        </p:nvPicPr>
        <p:blipFill rotWithShape="1">
          <a:blip r:embed="rId3">
            <a:alphaModFix/>
          </a:blip>
          <a:srcRect b="0" l="0" r="0" t="0"/>
          <a:stretch/>
        </p:blipFill>
        <p:spPr>
          <a:xfrm>
            <a:off x="0" y="0"/>
            <a:ext cx="12191999" cy="1786950"/>
          </a:xfrm>
          <a:prstGeom prst="rect">
            <a:avLst/>
          </a:prstGeom>
          <a:noFill/>
          <a:ln>
            <a:noFill/>
          </a:ln>
        </p:spPr>
      </p:pic>
      <p:sp>
        <p:nvSpPr>
          <p:cNvPr id="406" name="Google Shape;406;p54"/>
          <p:cNvSpPr txBox="1"/>
          <p:nvPr>
            <p:ph type="title"/>
          </p:nvPr>
        </p:nvSpPr>
        <p:spPr>
          <a:xfrm>
            <a:off x="1026175" y="718275"/>
            <a:ext cx="9674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Sarunas uzsākšana</a:t>
            </a:r>
            <a:endParaRPr b="1" sz="4000">
              <a:solidFill>
                <a:schemeClr val="lt1"/>
              </a:solidFill>
            </a:endParaRPr>
          </a:p>
        </p:txBody>
      </p:sp>
      <p:sp>
        <p:nvSpPr>
          <p:cNvPr id="407" name="Google Shape;407;p54"/>
          <p:cNvSpPr/>
          <p:nvPr/>
        </p:nvSpPr>
        <p:spPr>
          <a:xfrm>
            <a:off x="9451969" y="4408135"/>
            <a:ext cx="2113500" cy="1731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54"/>
          <p:cNvSpPr/>
          <p:nvPr/>
        </p:nvSpPr>
        <p:spPr>
          <a:xfrm>
            <a:off x="9394566" y="3655155"/>
            <a:ext cx="1198500" cy="1063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4"/>
          <p:cNvSpPr/>
          <p:nvPr/>
        </p:nvSpPr>
        <p:spPr>
          <a:xfrm>
            <a:off x="9352825" y="3704767"/>
            <a:ext cx="1198500" cy="1063200"/>
          </a:xfrm>
          <a:prstGeom prst="wedgeEllipseCallout">
            <a:avLst>
              <a:gd fmla="val 37986" name="adj1"/>
              <a:gd fmla="val 54670" name="adj2"/>
            </a:avLst>
          </a:prstGeom>
          <a:noFill/>
          <a:ln cap="flat" cmpd="sng" w="19050">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4"/>
          <p:cNvSpPr/>
          <p:nvPr/>
        </p:nvSpPr>
        <p:spPr>
          <a:xfrm rot="426572">
            <a:off x="9451875" y="4367574"/>
            <a:ext cx="2065178" cy="1730806"/>
          </a:xfrm>
          <a:prstGeom prst="wedgeEllipseCallout">
            <a:avLst>
              <a:gd fmla="val -34446" name="adj1"/>
              <a:gd fmla="val 55960" name="adj2"/>
            </a:avLst>
          </a:prstGeom>
          <a:noFill/>
          <a:ln cap="flat" cmpd="sng" w="28575">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1" name="Google Shape;411;p54"/>
          <p:cNvPicPr preferRelativeResize="0"/>
          <p:nvPr/>
        </p:nvPicPr>
        <p:blipFill rotWithShape="1">
          <a:blip r:embed="rId4">
            <a:alphaModFix/>
          </a:blip>
          <a:srcRect b="0" l="0" r="35852" t="0"/>
          <a:stretch/>
        </p:blipFill>
        <p:spPr>
          <a:xfrm>
            <a:off x="10178019" y="4884702"/>
            <a:ext cx="2013982" cy="1298973"/>
          </a:xfrm>
          <a:prstGeom prst="rect">
            <a:avLst/>
          </a:prstGeom>
          <a:noFill/>
          <a:ln>
            <a:noFill/>
          </a:ln>
        </p:spPr>
      </p:pic>
      <p:grpSp>
        <p:nvGrpSpPr>
          <p:cNvPr id="412" name="Google Shape;412;p54"/>
          <p:cNvGrpSpPr/>
          <p:nvPr/>
        </p:nvGrpSpPr>
        <p:grpSpPr>
          <a:xfrm>
            <a:off x="669445" y="3107193"/>
            <a:ext cx="290237" cy="321991"/>
            <a:chOff x="534570" y="3018006"/>
            <a:chExt cx="290237" cy="321991"/>
          </a:xfrm>
        </p:grpSpPr>
        <p:sp>
          <p:nvSpPr>
            <p:cNvPr id="413" name="Google Shape;413;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
          <p:cNvSpPr txBox="1"/>
          <p:nvPr>
            <p:ph idx="1" type="body"/>
          </p:nvPr>
        </p:nvSpPr>
        <p:spPr>
          <a:xfrm>
            <a:off x="1076300" y="2258275"/>
            <a:ext cx="10623900" cy="3648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000"/>
              </a:spcBef>
              <a:spcAft>
                <a:spcPts val="0"/>
              </a:spcAft>
              <a:buClr>
                <a:srgbClr val="6588BA"/>
              </a:buClr>
              <a:buSzPts val="2200"/>
              <a:buAutoNum type="romanUcPeriod"/>
            </a:pPr>
            <a:r>
              <a:rPr lang="lv-LV" sz="2200">
                <a:solidFill>
                  <a:srgbClr val="000000"/>
                </a:solidFill>
              </a:rPr>
              <a:t>Sarunu nozīme sarežģītās situācijās </a:t>
            </a:r>
            <a:endParaRPr/>
          </a:p>
          <a:p>
            <a:pPr indent="-342900" lvl="0" marL="342900" rtl="0" algn="l">
              <a:lnSpc>
                <a:spcPct val="100000"/>
              </a:lnSpc>
              <a:spcBef>
                <a:spcPts val="1000"/>
              </a:spcBef>
              <a:spcAft>
                <a:spcPts val="0"/>
              </a:spcAft>
              <a:buClr>
                <a:srgbClr val="6588BA"/>
              </a:buClr>
              <a:buSzPts val="2200"/>
              <a:buFont typeface="Arial"/>
              <a:buAutoNum type="romanUcPeriod"/>
            </a:pPr>
            <a:r>
              <a:rPr lang="lv-LV" sz="2200">
                <a:solidFill>
                  <a:srgbClr val="000000"/>
                </a:solidFill>
              </a:rPr>
              <a:t>Sagatavošanās pirms kontakta</a:t>
            </a:r>
            <a:endParaRPr sz="2200">
              <a:solidFill>
                <a:srgbClr val="000000"/>
              </a:solidFill>
            </a:endParaRPr>
          </a:p>
          <a:p>
            <a:pPr indent="-342900" lvl="0" marL="342900" rtl="0" algn="l">
              <a:lnSpc>
                <a:spcPct val="100000"/>
              </a:lnSpc>
              <a:spcBef>
                <a:spcPts val="1000"/>
              </a:spcBef>
              <a:spcAft>
                <a:spcPts val="0"/>
              </a:spcAft>
              <a:buClr>
                <a:srgbClr val="6588BA"/>
              </a:buClr>
              <a:buSzPts val="2200"/>
              <a:buFont typeface="Arial"/>
              <a:buAutoNum type="romanUcPeriod"/>
            </a:pPr>
            <a:r>
              <a:rPr lang="lv-LV" sz="2200">
                <a:solidFill>
                  <a:srgbClr val="000000"/>
                </a:solidFill>
              </a:rPr>
              <a:t>Kontakta sākums - iepazīstināšana un robežu noteikšana</a:t>
            </a:r>
            <a:endParaRPr sz="2200">
              <a:solidFill>
                <a:srgbClr val="000000"/>
              </a:solidFill>
            </a:endParaRPr>
          </a:p>
          <a:p>
            <a:pPr indent="-342900" lvl="0" marL="342900" rtl="0" algn="l">
              <a:lnSpc>
                <a:spcPct val="100000"/>
              </a:lnSpc>
              <a:spcBef>
                <a:spcPts val="1000"/>
              </a:spcBef>
              <a:spcAft>
                <a:spcPts val="0"/>
              </a:spcAft>
              <a:buClr>
                <a:srgbClr val="6588BA"/>
              </a:buClr>
              <a:buSzPts val="2200"/>
              <a:buFont typeface="Arial"/>
              <a:buAutoNum type="romanUcPeriod"/>
            </a:pPr>
            <a:r>
              <a:rPr lang="lv-LV" sz="2200">
                <a:solidFill>
                  <a:srgbClr val="000000"/>
                </a:solidFill>
              </a:rPr>
              <a:t>Kontakts - sarunu vešana</a:t>
            </a:r>
            <a:endParaRPr sz="2200">
              <a:solidFill>
                <a:srgbClr val="000000"/>
              </a:solidFill>
            </a:endParaRPr>
          </a:p>
          <a:p>
            <a:pPr indent="-342900" lvl="0" marL="342900" rtl="0" algn="l">
              <a:lnSpc>
                <a:spcPct val="100000"/>
              </a:lnSpc>
              <a:spcBef>
                <a:spcPts val="1000"/>
              </a:spcBef>
              <a:spcAft>
                <a:spcPts val="0"/>
              </a:spcAft>
              <a:buClr>
                <a:srgbClr val="6588BA"/>
              </a:buClr>
              <a:buSzPts val="2200"/>
              <a:buFont typeface="Arial"/>
              <a:buAutoNum type="romanUcPeriod"/>
            </a:pPr>
            <a:r>
              <a:rPr lang="lv-LV" sz="2200">
                <a:solidFill>
                  <a:srgbClr val="000000"/>
                </a:solidFill>
              </a:rPr>
              <a:t>Kontakta slēgšana</a:t>
            </a:r>
            <a:endParaRPr sz="2200">
              <a:solidFill>
                <a:srgbClr val="000000"/>
              </a:solidFill>
            </a:endParaRPr>
          </a:p>
          <a:p>
            <a:pPr indent="-342900" lvl="0" marL="342900" rtl="0" algn="l">
              <a:lnSpc>
                <a:spcPct val="100000"/>
              </a:lnSpc>
              <a:spcBef>
                <a:spcPts val="1000"/>
              </a:spcBef>
              <a:spcAft>
                <a:spcPts val="0"/>
              </a:spcAft>
              <a:buClr>
                <a:srgbClr val="6588BA"/>
              </a:buClr>
              <a:buSzPts val="2200"/>
              <a:buFont typeface="Arial"/>
              <a:buAutoNum type="romanUcPeriod"/>
            </a:pPr>
            <a:r>
              <a:rPr lang="lv-LV" sz="2200">
                <a:solidFill>
                  <a:srgbClr val="000000"/>
                </a:solidFill>
              </a:rPr>
              <a:t>Pēc kontakta - mācību aspekti un profilakse</a:t>
            </a:r>
            <a:endParaRPr sz="2200">
              <a:solidFill>
                <a:srgbClr val="000000"/>
              </a:solidFill>
            </a:endParaRPr>
          </a:p>
          <a:p>
            <a:pPr indent="0" lvl="0" marL="0" rtl="0" algn="l">
              <a:lnSpc>
                <a:spcPct val="100000"/>
              </a:lnSpc>
              <a:spcBef>
                <a:spcPts val="1800"/>
              </a:spcBef>
              <a:spcAft>
                <a:spcPts val="0"/>
              </a:spcAft>
              <a:buSzPts val="1800"/>
              <a:buNone/>
            </a:pPr>
            <a:r>
              <a:t/>
            </a:r>
            <a:endParaRPr sz="2600"/>
          </a:p>
        </p:txBody>
      </p:sp>
      <p:pic>
        <p:nvPicPr>
          <p:cNvPr id="181" name="Google Shape;181;p2"/>
          <p:cNvPicPr preferRelativeResize="0"/>
          <p:nvPr/>
        </p:nvPicPr>
        <p:blipFill rotWithShape="1">
          <a:blip r:embed="rId3">
            <a:alphaModFix/>
          </a:blip>
          <a:srcRect b="0" l="0" r="0" t="0"/>
          <a:stretch/>
        </p:blipFill>
        <p:spPr>
          <a:xfrm>
            <a:off x="0" y="0"/>
            <a:ext cx="12191999" cy="2053550"/>
          </a:xfrm>
          <a:prstGeom prst="rect">
            <a:avLst/>
          </a:prstGeom>
          <a:noFill/>
          <a:ln>
            <a:noFill/>
          </a:ln>
        </p:spPr>
      </p:pic>
      <p:sp>
        <p:nvSpPr>
          <p:cNvPr id="182" name="Google Shape;182;p2"/>
          <p:cNvSpPr txBox="1"/>
          <p:nvPr>
            <p:ph type="title"/>
          </p:nvPr>
        </p:nvSpPr>
        <p:spPr>
          <a:xfrm>
            <a:off x="1416325" y="1252325"/>
            <a:ext cx="9396900" cy="106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200">
                <a:solidFill>
                  <a:schemeClr val="lt1"/>
                </a:solidFill>
              </a:rPr>
              <a:t>Vispārīgs pārskats</a:t>
            </a:r>
            <a:endParaRPr b="1" sz="4200">
              <a:solidFill>
                <a:schemeClr val="lt1"/>
              </a:solidFill>
            </a:endParaRPr>
          </a:p>
        </p:txBody>
      </p:sp>
      <p:sp>
        <p:nvSpPr>
          <p:cNvPr id="183" name="Google Shape;183;p2"/>
          <p:cNvSpPr txBox="1"/>
          <p:nvPr/>
        </p:nvSpPr>
        <p:spPr>
          <a:xfrm>
            <a:off x="912272" y="6298110"/>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84" name="Google Shape;18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descr="Informationen Silhouette" id="185" name="Google Shape;185;p2"/>
          <p:cNvPicPr preferRelativeResize="0"/>
          <p:nvPr/>
        </p:nvPicPr>
        <p:blipFill rotWithShape="1">
          <a:blip r:embed="rId4">
            <a:alphaModFix/>
          </a:blip>
          <a:srcRect b="0" l="0" r="0" t="0"/>
          <a:stretch/>
        </p:blipFill>
        <p:spPr>
          <a:xfrm>
            <a:off x="764197" y="1307788"/>
            <a:ext cx="558950" cy="558950"/>
          </a:xfrm>
          <a:prstGeom prst="rect">
            <a:avLst/>
          </a:prstGeom>
          <a:noFill/>
          <a:ln>
            <a:noFill/>
          </a:ln>
        </p:spPr>
      </p:pic>
      <p:sp>
        <p:nvSpPr>
          <p:cNvPr id="186" name="Google Shape;186;p2"/>
          <p:cNvSpPr txBox="1"/>
          <p:nvPr/>
        </p:nvSpPr>
        <p:spPr>
          <a:xfrm>
            <a:off x="11700325" y="2251125"/>
            <a:ext cx="26271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900"/>
              <a:buFont typeface="Arial"/>
              <a:buNone/>
            </a:pPr>
            <a:r>
              <a:rPr b="0" i="0" lang="lv-LV" sz="1900" u="none" cap="none" strike="noStrike">
                <a:solidFill>
                  <a:schemeClr val="lt1"/>
                </a:solidFill>
                <a:latin typeface="Calibri"/>
                <a:ea typeface="Calibri"/>
                <a:cs typeface="Calibri"/>
                <a:sym typeface="Calibri"/>
              </a:rPr>
              <a:t>How many units does this module consist of? </a:t>
            </a:r>
            <a:endParaRPr b="0" i="0" sz="1700" u="none" cap="none" strike="noStrike">
              <a:solidFill>
                <a:srgbClr val="000000"/>
              </a:solidFill>
              <a:latin typeface="Calibri"/>
              <a:ea typeface="Calibri"/>
              <a:cs typeface="Calibri"/>
              <a:sym typeface="Calibri"/>
            </a:endParaRPr>
          </a:p>
        </p:txBody>
      </p:sp>
      <p:pic>
        <p:nvPicPr>
          <p:cNvPr id="187" name="Google Shape;187;p2"/>
          <p:cNvPicPr preferRelativeResize="0"/>
          <p:nvPr/>
        </p:nvPicPr>
        <p:blipFill rotWithShape="1">
          <a:blip r:embed="rId5">
            <a:alphaModFix/>
          </a:blip>
          <a:srcRect b="0" l="0" r="13073" t="26291"/>
          <a:stretch/>
        </p:blipFill>
        <p:spPr>
          <a:xfrm>
            <a:off x="7570675" y="0"/>
            <a:ext cx="4621326" cy="1621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Woman gesturing at dinner table" id="419" name="Google Shape;419;p55"/>
          <p:cNvPicPr preferRelativeResize="0"/>
          <p:nvPr>
            <p:ph idx="1" type="body"/>
          </p:nvPr>
        </p:nvPicPr>
        <p:blipFill rotWithShape="1">
          <a:blip r:embed="rId3">
            <a:alphaModFix/>
          </a:blip>
          <a:srcRect b="7810" l="0" r="0" t="7812"/>
          <a:stretch/>
        </p:blipFill>
        <p:spPr>
          <a:xfrm>
            <a:off x="20" y="10"/>
            <a:ext cx="12191980" cy="6857990"/>
          </a:xfrm>
          <a:prstGeom prst="rect">
            <a:avLst/>
          </a:prstGeom>
          <a:noFill/>
          <a:ln>
            <a:noFill/>
          </a:ln>
        </p:spPr>
      </p:pic>
      <p:sp>
        <p:nvSpPr>
          <p:cNvPr id="420" name="Google Shape;420;p5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21" name="Google Shape;421;p55"/>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a:t>Kontakts – Sarunu vadīšana</a:t>
            </a:r>
            <a:endParaRPr b="1"/>
          </a:p>
        </p:txBody>
      </p:sp>
      <p:sp>
        <p:nvSpPr>
          <p:cNvPr id="422" name="Google Shape;422;p55"/>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4.fāze</a:t>
            </a:r>
            <a:endParaRPr/>
          </a:p>
        </p:txBody>
      </p:sp>
      <p:cxnSp>
        <p:nvCxnSpPr>
          <p:cNvPr id="423" name="Google Shape;423;p5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21"/>
                                        </p:tgtEl>
                                        <p:attrNameLst>
                                          <p:attrName>style.visibility</p:attrName>
                                        </p:attrNameLst>
                                      </p:cBhvr>
                                      <p:to>
                                        <p:strVal val="visible"/>
                                      </p:to>
                                    </p:set>
                                    <p:animEffect filter="fade" transition="in">
                                      <p:cBhvr>
                                        <p:cTn dur="7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g2523f248869_4_212"/>
          <p:cNvPicPr preferRelativeResize="0"/>
          <p:nvPr/>
        </p:nvPicPr>
        <p:blipFill rotWithShape="1">
          <a:blip r:embed="rId3">
            <a:alphaModFix/>
          </a:blip>
          <a:srcRect b="0" l="0" r="3427" t="0"/>
          <a:stretch/>
        </p:blipFill>
        <p:spPr>
          <a:xfrm>
            <a:off x="418075" y="450"/>
            <a:ext cx="11773925" cy="6858000"/>
          </a:xfrm>
          <a:prstGeom prst="rect">
            <a:avLst/>
          </a:prstGeom>
          <a:noFill/>
          <a:ln>
            <a:noFill/>
          </a:ln>
        </p:spPr>
      </p:pic>
      <p:sp>
        <p:nvSpPr>
          <p:cNvPr id="429" name="Google Shape;429;g2523f248869_4_21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2523f248869_4_212"/>
          <p:cNvSpPr/>
          <p:nvPr/>
        </p:nvSpPr>
        <p:spPr>
          <a:xfrm>
            <a:off x="1184825"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31" name="Google Shape;431;g2523f248869_4_2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32" name="Google Shape;432;g2523f248869_4_212"/>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Individuālais uzdevums</a:t>
            </a:r>
            <a:endParaRPr b="1" sz="4000">
              <a:solidFill>
                <a:srgbClr val="2B3E85"/>
              </a:solidFill>
            </a:endParaRPr>
          </a:p>
        </p:txBody>
      </p:sp>
      <p:sp>
        <p:nvSpPr>
          <p:cNvPr id="433" name="Google Shape;433;g2523f248869_4_212"/>
          <p:cNvSpPr txBox="1"/>
          <p:nvPr>
            <p:ph idx="1" type="body"/>
          </p:nvPr>
        </p:nvSpPr>
        <p:spPr>
          <a:xfrm>
            <a:off x="733575" y="2217400"/>
            <a:ext cx="59280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dk1"/>
              </a:buClr>
              <a:buSzPts val="1800"/>
              <a:buFont typeface="Arial"/>
              <a:buNone/>
            </a:pPr>
            <a:r>
              <a:rPr lang="lv-LV" sz="3000">
                <a:solidFill>
                  <a:schemeClr val="lt1"/>
                </a:solidFill>
              </a:rPr>
              <a:t>Pabeidziet teikumu:</a:t>
            </a:r>
            <a:endParaRPr sz="28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Nevaru izturēt, ja kāds….</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Jūtos sašutis, ja kāds…</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Es sāku aizstāvēties, kad…</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Es zaudēju, kad…</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Man labāk nevajadzētu…. </a:t>
            </a:r>
            <a:endParaRPr sz="2800">
              <a:solidFill>
                <a:schemeClr val="lt1"/>
              </a:solidFill>
            </a:endParaRPr>
          </a:p>
        </p:txBody>
      </p:sp>
      <p:cxnSp>
        <p:nvCxnSpPr>
          <p:cNvPr id="434" name="Google Shape;434;g2523f248869_4_212"/>
          <p:cNvCxnSpPr/>
          <p:nvPr/>
        </p:nvCxnSpPr>
        <p:spPr>
          <a:xfrm>
            <a:off x="1047000" y="2087913"/>
            <a:ext cx="4997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523f248869_4_109"/>
          <p:cNvSpPr txBox="1"/>
          <p:nvPr>
            <p:ph idx="1" type="body"/>
          </p:nvPr>
        </p:nvSpPr>
        <p:spPr>
          <a:xfrm>
            <a:off x="1193775" y="2087100"/>
            <a:ext cx="4983300" cy="477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lang="lv-LV" sz="2600"/>
              <a:t>Nepadariet to par cīņu par varu</a:t>
            </a:r>
            <a:endParaRPr sz="2600"/>
          </a:p>
          <a:p>
            <a:pPr indent="0" lvl="0" marL="0" rtl="0" algn="l">
              <a:lnSpc>
                <a:spcPct val="90000"/>
              </a:lnSpc>
              <a:spcBef>
                <a:spcPts val="1000"/>
              </a:spcBef>
              <a:spcAft>
                <a:spcPts val="0"/>
              </a:spcAft>
              <a:buSzPts val="1800"/>
              <a:buNone/>
            </a:pPr>
            <a:r>
              <a:rPr lang="lv-LV" sz="2600"/>
              <a:t>Iesaistieties vienkāršās un «mazajās» sarunās – </a:t>
            </a:r>
            <a:r>
              <a:rPr lang="lv-LV" sz="2167"/>
              <a:t>tas jums palīdzēs novērtēt situācijas nopietnību</a:t>
            </a:r>
            <a:endParaRPr sz="2167"/>
          </a:p>
          <a:p>
            <a:pPr indent="0" lvl="0" marL="0" rtl="0" algn="l">
              <a:lnSpc>
                <a:spcPct val="115000"/>
              </a:lnSpc>
              <a:spcBef>
                <a:spcPts val="1000"/>
              </a:spcBef>
              <a:spcAft>
                <a:spcPts val="0"/>
              </a:spcAft>
              <a:buSzPts val="1800"/>
              <a:buNone/>
            </a:pPr>
            <a:r>
              <a:rPr lang="lv-LV" sz="2600"/>
              <a:t>Lieciet cilvēkus mierā, dodiet viņiem laiku</a:t>
            </a:r>
            <a:endParaRPr sz="2600"/>
          </a:p>
          <a:p>
            <a:pPr indent="0" lvl="0" marL="0" rtl="0" algn="l">
              <a:lnSpc>
                <a:spcPct val="90000"/>
              </a:lnSpc>
              <a:spcBef>
                <a:spcPts val="1000"/>
              </a:spcBef>
              <a:spcAft>
                <a:spcPts val="0"/>
              </a:spcAft>
              <a:buSzPts val="1800"/>
              <a:buNone/>
            </a:pPr>
            <a:r>
              <a:rPr lang="lv-LV" sz="2600"/>
              <a:t>Izmantojiet mierīgu, tiešu un atklātu acu kontaktu</a:t>
            </a:r>
            <a:endParaRPr sz="2600"/>
          </a:p>
          <a:p>
            <a:pPr indent="0" lvl="0" marL="0" rtl="0" algn="l">
              <a:lnSpc>
                <a:spcPct val="115000"/>
              </a:lnSpc>
              <a:spcBef>
                <a:spcPts val="1000"/>
              </a:spcBef>
              <a:spcAft>
                <a:spcPts val="1000"/>
              </a:spcAft>
              <a:buSzPts val="1800"/>
              <a:buNone/>
            </a:pPr>
            <a:r>
              <a:t/>
            </a:r>
            <a:endParaRPr sz="2600"/>
          </a:p>
        </p:txBody>
      </p:sp>
      <p:sp>
        <p:nvSpPr>
          <p:cNvPr id="440" name="Google Shape;440;g2523f248869_4_1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441" name="Google Shape;441;g2523f248869_4_109"/>
          <p:cNvPicPr preferRelativeResize="0"/>
          <p:nvPr/>
        </p:nvPicPr>
        <p:blipFill rotWithShape="1">
          <a:blip r:embed="rId3">
            <a:alphaModFix/>
          </a:blip>
          <a:srcRect b="0" l="0" r="0" t="0"/>
          <a:stretch/>
        </p:blipFill>
        <p:spPr>
          <a:xfrm>
            <a:off x="0" y="0"/>
            <a:ext cx="12191999" cy="1887676"/>
          </a:xfrm>
          <a:prstGeom prst="rect">
            <a:avLst/>
          </a:prstGeom>
          <a:noFill/>
          <a:ln>
            <a:noFill/>
          </a:ln>
        </p:spPr>
      </p:pic>
      <p:sp>
        <p:nvSpPr>
          <p:cNvPr id="442" name="Google Shape;442;g2523f248869_4_109"/>
          <p:cNvSpPr txBox="1"/>
          <p:nvPr>
            <p:ph type="title"/>
          </p:nvPr>
        </p:nvSpPr>
        <p:spPr>
          <a:xfrm>
            <a:off x="1193775" y="918000"/>
            <a:ext cx="9957600" cy="1169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Sarunu pamatlikumi</a:t>
            </a:r>
            <a:endParaRPr b="1" sz="4000">
              <a:solidFill>
                <a:schemeClr val="lt1"/>
              </a:solidFill>
            </a:endParaRPr>
          </a:p>
        </p:txBody>
      </p:sp>
      <p:grpSp>
        <p:nvGrpSpPr>
          <p:cNvPr id="443" name="Google Shape;443;g2523f248869_4_109"/>
          <p:cNvGrpSpPr/>
          <p:nvPr/>
        </p:nvGrpSpPr>
        <p:grpSpPr>
          <a:xfrm>
            <a:off x="827270" y="2211093"/>
            <a:ext cx="290237" cy="321991"/>
            <a:chOff x="534570" y="3018006"/>
            <a:chExt cx="290237" cy="321991"/>
          </a:xfrm>
        </p:grpSpPr>
        <p:sp>
          <p:nvSpPr>
            <p:cNvPr id="444" name="Google Shape;444;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6" name="Google Shape;446;g2523f248869_4_109"/>
          <p:cNvGrpSpPr/>
          <p:nvPr/>
        </p:nvGrpSpPr>
        <p:grpSpPr>
          <a:xfrm>
            <a:off x="827270" y="2946318"/>
            <a:ext cx="290237" cy="321991"/>
            <a:chOff x="534570" y="3018006"/>
            <a:chExt cx="290237" cy="321991"/>
          </a:xfrm>
        </p:grpSpPr>
        <p:sp>
          <p:nvSpPr>
            <p:cNvPr id="447" name="Google Shape;447;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9" name="Google Shape;449;g2523f248869_4_109"/>
          <p:cNvGrpSpPr/>
          <p:nvPr/>
        </p:nvGrpSpPr>
        <p:grpSpPr>
          <a:xfrm>
            <a:off x="774935" y="3979668"/>
            <a:ext cx="290237" cy="321991"/>
            <a:chOff x="534570" y="3018006"/>
            <a:chExt cx="290237" cy="321991"/>
          </a:xfrm>
        </p:grpSpPr>
        <p:sp>
          <p:nvSpPr>
            <p:cNvPr id="450" name="Google Shape;450;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2" name="Google Shape;452;g2523f248869_4_109"/>
          <p:cNvSpPr txBox="1"/>
          <p:nvPr>
            <p:ph idx="1" type="body"/>
          </p:nvPr>
        </p:nvSpPr>
        <p:spPr>
          <a:xfrm>
            <a:off x="7130269" y="1916209"/>
            <a:ext cx="5714100" cy="477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Clr>
                <a:schemeClr val="dk1"/>
              </a:buClr>
              <a:buSzPts val="1100"/>
              <a:buFont typeface="Arial"/>
              <a:buNone/>
            </a:pPr>
            <a:r>
              <a:rPr lang="lv-LV" sz="2600"/>
              <a:t>Lietojiet cilvēku vārdus</a:t>
            </a:r>
            <a:endParaRPr sz="2600"/>
          </a:p>
          <a:p>
            <a:pPr indent="0" lvl="0" marL="0" rtl="0" algn="l">
              <a:lnSpc>
                <a:spcPct val="115000"/>
              </a:lnSpc>
              <a:spcBef>
                <a:spcPts val="1000"/>
              </a:spcBef>
              <a:spcAft>
                <a:spcPts val="0"/>
              </a:spcAft>
              <a:buClr>
                <a:schemeClr val="dk1"/>
              </a:buClr>
              <a:buSzPts val="1100"/>
              <a:buFont typeface="Arial"/>
              <a:buNone/>
            </a:pPr>
            <a:r>
              <a:rPr lang="lv-LV" sz="2600"/>
              <a:t>Pārfrazējiet</a:t>
            </a:r>
            <a:endParaRPr sz="2600"/>
          </a:p>
          <a:p>
            <a:pPr indent="0" lvl="0" marL="0" rtl="0" algn="l">
              <a:lnSpc>
                <a:spcPct val="115000"/>
              </a:lnSpc>
              <a:spcBef>
                <a:spcPts val="1000"/>
              </a:spcBef>
              <a:spcAft>
                <a:spcPts val="0"/>
              </a:spcAft>
              <a:buClr>
                <a:schemeClr val="dk1"/>
              </a:buClr>
              <a:buSzPts val="1100"/>
              <a:buFont typeface="Arial"/>
              <a:buNone/>
            </a:pPr>
            <a:r>
              <a:rPr lang="lv-LV" sz="2600"/>
              <a:t>Noklausieties visu stāstu</a:t>
            </a:r>
            <a:endParaRPr sz="2600"/>
          </a:p>
          <a:p>
            <a:pPr indent="0" lvl="0" marL="0" rtl="0" algn="l">
              <a:lnSpc>
                <a:spcPct val="115000"/>
              </a:lnSpc>
              <a:spcBef>
                <a:spcPts val="1000"/>
              </a:spcBef>
              <a:spcAft>
                <a:spcPts val="0"/>
              </a:spcAft>
              <a:buClr>
                <a:schemeClr val="dk1"/>
              </a:buClr>
              <a:buSzPts val="1100"/>
              <a:buFont typeface="Arial"/>
              <a:buNone/>
            </a:pPr>
            <a:r>
              <a:rPr lang="lv-LV" sz="2600"/>
              <a:t>Izvirziet prasības bez draudiem</a:t>
            </a:r>
            <a:endParaRPr sz="2600"/>
          </a:p>
          <a:p>
            <a:pPr indent="0" lvl="0" marL="0" rtl="0" algn="l">
              <a:lnSpc>
                <a:spcPct val="115000"/>
              </a:lnSpc>
              <a:spcBef>
                <a:spcPts val="1000"/>
              </a:spcBef>
              <a:spcAft>
                <a:spcPts val="1000"/>
              </a:spcAft>
              <a:buClr>
                <a:schemeClr val="dk1"/>
              </a:buClr>
              <a:buSzPts val="1100"/>
              <a:buFont typeface="Arial"/>
              <a:buNone/>
            </a:pPr>
            <a:r>
              <a:rPr lang="lv-LV" sz="2600"/>
              <a:t>Respektējiet </a:t>
            </a:r>
            <a:endParaRPr sz="2600"/>
          </a:p>
        </p:txBody>
      </p:sp>
      <p:grpSp>
        <p:nvGrpSpPr>
          <p:cNvPr id="453" name="Google Shape;453;g2523f248869_4_109"/>
          <p:cNvGrpSpPr/>
          <p:nvPr/>
        </p:nvGrpSpPr>
        <p:grpSpPr>
          <a:xfrm>
            <a:off x="811832" y="5007880"/>
            <a:ext cx="290237" cy="321991"/>
            <a:chOff x="534570" y="3018006"/>
            <a:chExt cx="290237" cy="321991"/>
          </a:xfrm>
        </p:grpSpPr>
        <p:sp>
          <p:nvSpPr>
            <p:cNvPr id="454" name="Google Shape;454;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6" name="Google Shape;456;g2523f248869_4_109"/>
          <p:cNvGrpSpPr/>
          <p:nvPr/>
        </p:nvGrpSpPr>
        <p:grpSpPr>
          <a:xfrm>
            <a:off x="6834845" y="2211093"/>
            <a:ext cx="290237" cy="321991"/>
            <a:chOff x="534570" y="3018006"/>
            <a:chExt cx="290237" cy="321991"/>
          </a:xfrm>
        </p:grpSpPr>
        <p:sp>
          <p:nvSpPr>
            <p:cNvPr id="457" name="Google Shape;457;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9" name="Google Shape;459;g2523f248869_4_109"/>
          <p:cNvGrpSpPr/>
          <p:nvPr/>
        </p:nvGrpSpPr>
        <p:grpSpPr>
          <a:xfrm>
            <a:off x="6834845" y="2856318"/>
            <a:ext cx="290237" cy="321991"/>
            <a:chOff x="534570" y="3018006"/>
            <a:chExt cx="290237" cy="321991"/>
          </a:xfrm>
        </p:grpSpPr>
        <p:sp>
          <p:nvSpPr>
            <p:cNvPr id="460" name="Google Shape;460;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2" name="Google Shape;462;g2523f248869_4_109"/>
          <p:cNvGrpSpPr/>
          <p:nvPr/>
        </p:nvGrpSpPr>
        <p:grpSpPr>
          <a:xfrm>
            <a:off x="6834845" y="3428793"/>
            <a:ext cx="290237" cy="321991"/>
            <a:chOff x="534570" y="3018006"/>
            <a:chExt cx="290237" cy="321991"/>
          </a:xfrm>
        </p:grpSpPr>
        <p:sp>
          <p:nvSpPr>
            <p:cNvPr id="463" name="Google Shape;463;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5" name="Google Shape;465;g2523f248869_4_109"/>
          <p:cNvGrpSpPr/>
          <p:nvPr/>
        </p:nvGrpSpPr>
        <p:grpSpPr>
          <a:xfrm>
            <a:off x="6834845" y="4001268"/>
            <a:ext cx="290237" cy="321991"/>
            <a:chOff x="534570" y="3018006"/>
            <a:chExt cx="290237" cy="321991"/>
          </a:xfrm>
        </p:grpSpPr>
        <p:sp>
          <p:nvSpPr>
            <p:cNvPr id="466" name="Google Shape;466;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8" name="Google Shape;468;g2523f248869_4_109"/>
          <p:cNvGrpSpPr/>
          <p:nvPr/>
        </p:nvGrpSpPr>
        <p:grpSpPr>
          <a:xfrm>
            <a:off x="6834845" y="4537918"/>
            <a:ext cx="290237" cy="321991"/>
            <a:chOff x="534570" y="3018006"/>
            <a:chExt cx="290237" cy="321991"/>
          </a:xfrm>
        </p:grpSpPr>
        <p:sp>
          <p:nvSpPr>
            <p:cNvPr id="469" name="Google Shape;469;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1" name="Google Shape;471;g2523f248869_4_109"/>
          <p:cNvPicPr preferRelativeResize="0"/>
          <p:nvPr/>
        </p:nvPicPr>
        <p:blipFill rotWithShape="1">
          <a:blip r:embed="rId4">
            <a:alphaModFix/>
          </a:blip>
          <a:srcRect b="0" l="16443" r="0" t="34105"/>
          <a:stretch/>
        </p:blipFill>
        <p:spPr>
          <a:xfrm>
            <a:off x="8363375" y="-3850"/>
            <a:ext cx="3828626" cy="1249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g152e5d31c29_3_41"/>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477" name="Google Shape;477;g152e5d31c29_3_41"/>
          <p:cNvGrpSpPr/>
          <p:nvPr/>
        </p:nvGrpSpPr>
        <p:grpSpPr>
          <a:xfrm>
            <a:off x="1236" y="4762829"/>
            <a:ext cx="12189238" cy="1828789"/>
            <a:chOff x="-305" y="3144820"/>
            <a:chExt cx="9182100" cy="1551136"/>
          </a:xfrm>
        </p:grpSpPr>
        <p:sp>
          <p:nvSpPr>
            <p:cNvPr id="478" name="Google Shape;478;g152e5d31c29_3_4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g152e5d31c29_3_4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0" name="Google Shape;480;g152e5d31c29_3_4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1" name="Google Shape;481;g152e5d31c29_3_4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2" name="Google Shape;482;g152e5d31c29_3_41"/>
          <p:cNvSpPr txBox="1"/>
          <p:nvPr>
            <p:ph type="ctrTitle"/>
          </p:nvPr>
        </p:nvSpPr>
        <p:spPr>
          <a:xfrm>
            <a:off x="2486950" y="1782300"/>
            <a:ext cx="7218000" cy="2127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a:solidFill>
                  <a:schemeClr val="lt1"/>
                </a:solidFill>
              </a:rPr>
              <a:t>Sarunas ar kolēģiem</a:t>
            </a:r>
            <a:endParaRPr b="1">
              <a:solidFill>
                <a:schemeClr val="lt1"/>
              </a:solidFill>
            </a:endParaRPr>
          </a:p>
        </p:txBody>
      </p:sp>
      <p:sp>
        <p:nvSpPr>
          <p:cNvPr id="483" name="Google Shape;483;g152e5d31c29_3_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89" name="Google Shape;489;p37"/>
          <p:cNvSpPr txBox="1"/>
          <p:nvPr/>
        </p:nvSpPr>
        <p:spPr>
          <a:xfrm>
            <a:off x="8095117" y="6400412"/>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490" name="Google Shape;490;p37"/>
          <p:cNvGrpSpPr/>
          <p:nvPr/>
        </p:nvGrpSpPr>
        <p:grpSpPr>
          <a:xfrm>
            <a:off x="4525318" y="1179696"/>
            <a:ext cx="3760527" cy="1839080"/>
            <a:chOff x="8136550" y="2424875"/>
            <a:chExt cx="3921300" cy="1590900"/>
          </a:xfrm>
        </p:grpSpPr>
        <p:sp>
          <p:nvSpPr>
            <p:cNvPr id="491" name="Google Shape;491;p37"/>
            <p:cNvSpPr/>
            <p:nvPr/>
          </p:nvSpPr>
          <p:spPr>
            <a:xfrm>
              <a:off x="8136550" y="2424875"/>
              <a:ext cx="3921300" cy="15909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92" name="Google Shape;492;p37"/>
            <p:cNvSpPr txBox="1"/>
            <p:nvPr/>
          </p:nvSpPr>
          <p:spPr>
            <a:xfrm>
              <a:off x="8533825" y="2600103"/>
              <a:ext cx="2888400" cy="98640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300"/>
                <a:buFont typeface="Arial"/>
                <a:buNone/>
              </a:pPr>
              <a:r>
                <a:rPr b="0" i="0" lang="lv-LV" sz="2300" u="none" cap="none" strike="noStrike">
                  <a:solidFill>
                    <a:schemeClr val="lt1"/>
                  </a:solidFill>
                  <a:latin typeface="Calibri"/>
                  <a:ea typeface="Calibri"/>
                  <a:cs typeface="Calibri"/>
                  <a:sym typeface="Calibri"/>
                </a:rPr>
                <a:t>Es jūtos vīlies, ka jūs lepojaties ar to, ka iebiedējat šo klientu</a:t>
              </a:r>
              <a:endParaRPr b="0" i="0" sz="2300" u="none" cap="none" strike="noStrike">
                <a:solidFill>
                  <a:schemeClr val="lt1"/>
                </a:solidFill>
                <a:latin typeface="Calibri"/>
                <a:ea typeface="Calibri"/>
                <a:cs typeface="Calibri"/>
                <a:sym typeface="Calibri"/>
              </a:endParaRPr>
            </a:p>
          </p:txBody>
        </p:sp>
      </p:grpSp>
      <p:grpSp>
        <p:nvGrpSpPr>
          <p:cNvPr id="493" name="Google Shape;493;p37"/>
          <p:cNvGrpSpPr/>
          <p:nvPr/>
        </p:nvGrpSpPr>
        <p:grpSpPr>
          <a:xfrm>
            <a:off x="764650" y="568825"/>
            <a:ext cx="3529295" cy="1882922"/>
            <a:chOff x="8571708" y="913862"/>
            <a:chExt cx="3398127" cy="1368900"/>
          </a:xfrm>
        </p:grpSpPr>
        <p:sp>
          <p:nvSpPr>
            <p:cNvPr id="494" name="Google Shape;494;p37"/>
            <p:cNvSpPr/>
            <p:nvPr/>
          </p:nvSpPr>
          <p:spPr>
            <a:xfrm>
              <a:off x="8571708" y="913862"/>
              <a:ext cx="3398100" cy="1368900"/>
            </a:xfrm>
            <a:prstGeom prst="wedgeRectCallout">
              <a:avLst>
                <a:gd fmla="val -31741" name="adj1"/>
                <a:gd fmla="val 77388" name="adj2"/>
              </a:avLst>
            </a:prstGeom>
            <a:solidFill>
              <a:srgbClr val="5877A2"/>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95" name="Google Shape;495;p37"/>
            <p:cNvSpPr txBox="1"/>
            <p:nvPr/>
          </p:nvSpPr>
          <p:spPr>
            <a:xfrm>
              <a:off x="8813235" y="1093578"/>
              <a:ext cx="3156600" cy="1020306"/>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200"/>
                <a:buFont typeface="Arial"/>
                <a:buNone/>
              </a:pPr>
              <a:r>
                <a:rPr b="0" i="0" lang="lv-LV" sz="2200" u="none" cap="none" strike="noStrike">
                  <a:solidFill>
                    <a:schemeClr val="lt1"/>
                  </a:solidFill>
                  <a:latin typeface="Calibri"/>
                  <a:ea typeface="Calibri"/>
                  <a:cs typeface="Calibri"/>
                  <a:sym typeface="Calibri"/>
                </a:rPr>
                <a:t>Kad jūs man prasāt ierobežot manu sakāmo, es jūtos apdraudēts.</a:t>
              </a:r>
              <a:endParaRPr b="0" i="0" sz="22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grpSp>
        <p:nvGrpSpPr>
          <p:cNvPr id="496" name="Google Shape;496;p37"/>
          <p:cNvGrpSpPr/>
          <p:nvPr/>
        </p:nvGrpSpPr>
        <p:grpSpPr>
          <a:xfrm>
            <a:off x="7367880" y="2052141"/>
            <a:ext cx="3657367" cy="1882897"/>
            <a:chOff x="7533800" y="4065950"/>
            <a:chExt cx="3464400" cy="1378200"/>
          </a:xfrm>
        </p:grpSpPr>
        <p:sp>
          <p:nvSpPr>
            <p:cNvPr id="497" name="Google Shape;497;p37"/>
            <p:cNvSpPr/>
            <p:nvPr/>
          </p:nvSpPr>
          <p:spPr>
            <a:xfrm>
              <a:off x="7533800" y="4065950"/>
              <a:ext cx="3464400" cy="1378200"/>
            </a:xfrm>
            <a:prstGeom prst="wedgeRectCallout">
              <a:avLst>
                <a:gd fmla="val -33138" name="adj1"/>
                <a:gd fmla="val 79834" name="adj2"/>
              </a:avLst>
            </a:prstGeom>
            <a:solidFill>
              <a:srgbClr val="6789B9"/>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98" name="Google Shape;498;p37"/>
            <p:cNvSpPr txBox="1"/>
            <p:nvPr/>
          </p:nvSpPr>
          <p:spPr>
            <a:xfrm>
              <a:off x="8013825" y="4179322"/>
              <a:ext cx="2639100" cy="80422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Man patīk palīdzēt citiem, un nicinoši komentāri ir nevēlami.</a:t>
              </a:r>
              <a:endParaRPr b="0" i="0" sz="2200" u="none" cap="none" strike="noStrike">
                <a:solidFill>
                  <a:schemeClr val="lt1"/>
                </a:solidFill>
                <a:latin typeface="Calibri"/>
                <a:ea typeface="Calibri"/>
                <a:cs typeface="Calibri"/>
                <a:sym typeface="Calibri"/>
              </a:endParaRPr>
            </a:p>
          </p:txBody>
        </p:sp>
      </p:grpSp>
      <p:grpSp>
        <p:nvGrpSpPr>
          <p:cNvPr id="499" name="Google Shape;499;p37"/>
          <p:cNvGrpSpPr/>
          <p:nvPr/>
        </p:nvGrpSpPr>
        <p:grpSpPr>
          <a:xfrm>
            <a:off x="627568" y="3272761"/>
            <a:ext cx="4358562" cy="1543692"/>
            <a:chOff x="8721926" y="1002231"/>
            <a:chExt cx="3396900" cy="975600"/>
          </a:xfrm>
        </p:grpSpPr>
        <p:sp>
          <p:nvSpPr>
            <p:cNvPr id="500" name="Google Shape;500;p37"/>
            <p:cNvSpPr/>
            <p:nvPr/>
          </p:nvSpPr>
          <p:spPr>
            <a:xfrm>
              <a:off x="8721926" y="1002231"/>
              <a:ext cx="3396900" cy="975600"/>
            </a:xfrm>
            <a:prstGeom prst="wedgeRectCallout">
              <a:avLst>
                <a:gd fmla="val -33425" name="adj1"/>
                <a:gd fmla="val 79699" name="adj2"/>
              </a:avLst>
            </a:prstGeom>
            <a:solidFill>
              <a:srgbClr val="5877A2"/>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01" name="Google Shape;501;p37"/>
            <p:cNvSpPr txBox="1"/>
            <p:nvPr/>
          </p:nvSpPr>
          <p:spPr>
            <a:xfrm>
              <a:off x="8911111" y="1129133"/>
              <a:ext cx="2434800" cy="69438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200"/>
                <a:buFont typeface="Arial"/>
                <a:buNone/>
              </a:pPr>
              <a:r>
                <a:rPr b="0" i="0" lang="lv-LV" sz="2200" u="none" cap="none" strike="noStrike">
                  <a:solidFill>
                    <a:schemeClr val="lt1"/>
                  </a:solidFill>
                  <a:latin typeface="Calibri"/>
                  <a:ea typeface="Calibri"/>
                  <a:cs typeface="Calibri"/>
                  <a:sym typeface="Calibri"/>
                </a:rPr>
                <a:t>Kad tu pret mani izturies fiziski agresīvi, es jūtos iebiedēts.</a:t>
              </a:r>
              <a:endParaRPr b="0" i="0" sz="2200" u="none" cap="none" strike="noStrike">
                <a:solidFill>
                  <a:schemeClr val="lt1"/>
                </a:solidFill>
                <a:latin typeface="Calibri"/>
                <a:ea typeface="Calibri"/>
                <a:cs typeface="Calibri"/>
                <a:sym typeface="Calibri"/>
              </a:endParaRPr>
            </a:p>
          </p:txBody>
        </p:sp>
      </p:grpSp>
      <p:grpSp>
        <p:nvGrpSpPr>
          <p:cNvPr id="502" name="Google Shape;502;p37"/>
          <p:cNvGrpSpPr/>
          <p:nvPr/>
        </p:nvGrpSpPr>
        <p:grpSpPr>
          <a:xfrm>
            <a:off x="8522525" y="261300"/>
            <a:ext cx="3278425" cy="1269300"/>
            <a:chOff x="8136550" y="2424875"/>
            <a:chExt cx="3278425" cy="1269300"/>
          </a:xfrm>
        </p:grpSpPr>
        <p:sp>
          <p:nvSpPr>
            <p:cNvPr id="503" name="Google Shape;503;p37"/>
            <p:cNvSpPr/>
            <p:nvPr/>
          </p:nvSpPr>
          <p:spPr>
            <a:xfrm>
              <a:off x="8136550" y="2424875"/>
              <a:ext cx="3204300" cy="12693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04" name="Google Shape;504;p37"/>
            <p:cNvSpPr txBox="1"/>
            <p:nvPr/>
          </p:nvSpPr>
          <p:spPr>
            <a:xfrm>
              <a:off x="8369375" y="2627513"/>
              <a:ext cx="30456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Kad jūs lietojat bargu toni, es jūtos pazemots.</a:t>
              </a:r>
              <a:endParaRPr b="0" i="0" sz="2200" u="none" cap="none" strike="noStrike">
                <a:solidFill>
                  <a:schemeClr val="lt1"/>
                </a:solidFill>
                <a:latin typeface="Calibri"/>
                <a:ea typeface="Calibri"/>
                <a:cs typeface="Calibri"/>
                <a:sym typeface="Calibri"/>
              </a:endParaRPr>
            </a:p>
          </p:txBody>
        </p:sp>
      </p:grpSp>
      <p:grpSp>
        <p:nvGrpSpPr>
          <p:cNvPr id="505" name="Google Shape;505;p37"/>
          <p:cNvGrpSpPr/>
          <p:nvPr/>
        </p:nvGrpSpPr>
        <p:grpSpPr>
          <a:xfrm>
            <a:off x="3751826" y="4057326"/>
            <a:ext cx="3760681" cy="1898951"/>
            <a:chOff x="7533788" y="4065938"/>
            <a:chExt cx="3278425" cy="1665600"/>
          </a:xfrm>
        </p:grpSpPr>
        <p:sp>
          <p:nvSpPr>
            <p:cNvPr id="506" name="Google Shape;506;p37"/>
            <p:cNvSpPr/>
            <p:nvPr/>
          </p:nvSpPr>
          <p:spPr>
            <a:xfrm>
              <a:off x="7533788" y="4065938"/>
              <a:ext cx="3278400" cy="1665600"/>
            </a:xfrm>
            <a:prstGeom prst="wedgeRectCallout">
              <a:avLst>
                <a:gd fmla="val -31913" name="adj1"/>
                <a:gd fmla="val 79795" name="adj2"/>
              </a:avLst>
            </a:prstGeom>
            <a:solidFill>
              <a:srgbClr val="6789B9"/>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507" name="Google Shape;507;p37"/>
            <p:cNvSpPr txBox="1"/>
            <p:nvPr/>
          </p:nvSpPr>
          <p:spPr>
            <a:xfrm>
              <a:off x="7835613" y="4253399"/>
              <a:ext cx="2976600" cy="1231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Kad jūs izrādāt pazemojošu attieksmi, jo es lūdzu palīdzību, es jūtos noniecināts.</a:t>
              </a:r>
              <a:endParaRPr b="0" i="0" sz="2200" u="none" cap="none" strike="noStrike">
                <a:solidFill>
                  <a:schemeClr val="lt1"/>
                </a:solidFill>
                <a:latin typeface="Calibri"/>
                <a:ea typeface="Calibri"/>
                <a:cs typeface="Calibri"/>
                <a:sym typeface="Calibri"/>
              </a:endParaRPr>
            </a:p>
          </p:txBody>
        </p:sp>
      </p:grpSp>
      <p:grpSp>
        <p:nvGrpSpPr>
          <p:cNvPr id="508" name="Google Shape;508;p37"/>
          <p:cNvGrpSpPr/>
          <p:nvPr/>
        </p:nvGrpSpPr>
        <p:grpSpPr>
          <a:xfrm>
            <a:off x="8420879" y="4456600"/>
            <a:ext cx="3204366" cy="1378200"/>
            <a:chOff x="8136550" y="2424875"/>
            <a:chExt cx="3102300" cy="1378200"/>
          </a:xfrm>
        </p:grpSpPr>
        <p:sp>
          <p:nvSpPr>
            <p:cNvPr id="509" name="Google Shape;509;p37"/>
            <p:cNvSpPr/>
            <p:nvPr/>
          </p:nvSpPr>
          <p:spPr>
            <a:xfrm>
              <a:off x="8136550" y="2424875"/>
              <a:ext cx="3102300" cy="13782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10" name="Google Shape;510;p37"/>
            <p:cNvSpPr txBox="1"/>
            <p:nvPr/>
          </p:nvSpPr>
          <p:spPr>
            <a:xfrm>
              <a:off x="8369375" y="2627525"/>
              <a:ext cx="2821800" cy="79403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200" u="none" cap="none" strike="noStrike">
                  <a:solidFill>
                    <a:schemeClr val="lt1"/>
                  </a:solidFill>
                  <a:latin typeface="Calibri"/>
                  <a:ea typeface="Calibri"/>
                  <a:cs typeface="Calibri"/>
                  <a:sym typeface="Calibri"/>
                </a:rPr>
                <a:t>Ja jums ir kādas bažas, lūdzu, adresējiet tās...</a:t>
              </a:r>
              <a:endParaRPr b="0" i="0" sz="2200" u="none" cap="none" strike="noStrike">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3EF"/>
        </a:solidFill>
      </p:bgPr>
    </p:bg>
    <p:spTree>
      <p:nvGrpSpPr>
        <p:cNvPr id="514" name="Shape 514"/>
        <p:cNvGrpSpPr/>
        <p:nvPr/>
      </p:nvGrpSpPr>
      <p:grpSpPr>
        <a:xfrm>
          <a:off x="0" y="0"/>
          <a:ext cx="0" cy="0"/>
          <a:chOff x="0" y="0"/>
          <a:chExt cx="0" cy="0"/>
        </a:xfrm>
      </p:grpSpPr>
      <p:sp>
        <p:nvSpPr>
          <p:cNvPr id="515" name="Google Shape;51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16" name="Google Shape;51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517" name="Google Shape;51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518" name="Google Shape;518;p27"/>
          <p:cNvPicPr preferRelativeResize="0"/>
          <p:nvPr/>
        </p:nvPicPr>
        <p:blipFill rotWithShape="1">
          <a:blip r:embed="rId3">
            <a:alphaModFix/>
          </a:blip>
          <a:srcRect b="1305" l="-550" r="549" t="569"/>
          <a:stretch/>
        </p:blipFill>
        <p:spPr>
          <a:xfrm>
            <a:off x="614559" y="-1"/>
            <a:ext cx="10962881" cy="6858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An early morning coffee with bread and a newspaper on top of the table" id="523" name="Google Shape;523;p57"/>
          <p:cNvPicPr preferRelativeResize="0"/>
          <p:nvPr>
            <p:ph idx="1" type="body"/>
          </p:nvPr>
        </p:nvPicPr>
        <p:blipFill rotWithShape="1">
          <a:blip r:embed="rId3">
            <a:alphaModFix/>
          </a:blip>
          <a:srcRect b="7791" l="0" r="0" t="7791"/>
          <a:stretch/>
        </p:blipFill>
        <p:spPr>
          <a:xfrm>
            <a:off x="20" y="10"/>
            <a:ext cx="12191980" cy="6857990"/>
          </a:xfrm>
          <a:prstGeom prst="rect">
            <a:avLst/>
          </a:prstGeom>
          <a:noFill/>
          <a:ln>
            <a:noFill/>
          </a:ln>
        </p:spPr>
      </p:pic>
      <p:sp>
        <p:nvSpPr>
          <p:cNvPr id="524" name="Google Shape;524;p57"/>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25" name="Google Shape;525;p57"/>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sz="4000"/>
              <a:t>Kontakta slēgšana</a:t>
            </a:r>
            <a:endParaRPr b="1" sz="4000"/>
          </a:p>
        </p:txBody>
      </p:sp>
      <p:sp>
        <p:nvSpPr>
          <p:cNvPr id="526" name="Google Shape;526;p57"/>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5.fāze</a:t>
            </a:r>
            <a:endParaRPr/>
          </a:p>
        </p:txBody>
      </p:sp>
      <p:cxnSp>
        <p:nvCxnSpPr>
          <p:cNvPr id="527" name="Google Shape;527;p57"/>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25"/>
                                        </p:tgtEl>
                                        <p:attrNameLst>
                                          <p:attrName>style.visibility</p:attrName>
                                        </p:attrNameLst>
                                      </p:cBhvr>
                                      <p:to>
                                        <p:strVal val="visible"/>
                                      </p:to>
                                    </p:set>
                                    <p:animEffect filter="fade" transition="in">
                                      <p:cBhvr>
                                        <p:cTn dur="7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g2523f248869_4_222"/>
          <p:cNvPicPr preferRelativeResize="0"/>
          <p:nvPr/>
        </p:nvPicPr>
        <p:blipFill rotWithShape="1">
          <a:blip r:embed="rId3">
            <a:alphaModFix/>
          </a:blip>
          <a:srcRect b="0" l="0" r="4479" t="0"/>
          <a:stretch/>
        </p:blipFill>
        <p:spPr>
          <a:xfrm>
            <a:off x="545900" y="450"/>
            <a:ext cx="11646101" cy="6858000"/>
          </a:xfrm>
          <a:prstGeom prst="rect">
            <a:avLst/>
          </a:prstGeom>
          <a:noFill/>
          <a:ln>
            <a:noFill/>
          </a:ln>
        </p:spPr>
      </p:pic>
      <p:sp>
        <p:nvSpPr>
          <p:cNvPr id="533" name="Google Shape;533;g2523f248869_4_22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2523f248869_4_222"/>
          <p:cNvSpPr/>
          <p:nvPr/>
        </p:nvSpPr>
        <p:spPr>
          <a:xfrm>
            <a:off x="13126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35" name="Google Shape;535;g2523f248869_4_2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36" name="Google Shape;536;g2523f248869_4_222"/>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Uzdevums komandā</a:t>
            </a:r>
            <a:endParaRPr b="1" sz="4000">
              <a:solidFill>
                <a:srgbClr val="2B3E85"/>
              </a:solidFill>
            </a:endParaRPr>
          </a:p>
        </p:txBody>
      </p:sp>
      <p:sp>
        <p:nvSpPr>
          <p:cNvPr id="537" name="Google Shape;537;g2523f248869_4_222"/>
          <p:cNvSpPr txBox="1"/>
          <p:nvPr>
            <p:ph idx="1" type="body"/>
          </p:nvPr>
        </p:nvSpPr>
        <p:spPr>
          <a:xfrm>
            <a:off x="965250" y="2191900"/>
            <a:ext cx="5696400" cy="42675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800"/>
              <a:buNone/>
            </a:pPr>
            <a:r>
              <a:rPr lang="lv-LV" sz="3100">
                <a:solidFill>
                  <a:schemeClr val="lt1"/>
                </a:solidFill>
              </a:rPr>
              <a:t>Izveidojiet vēstījumu par sarežģītu situāciju, izmantojot šos visus elementus:</a:t>
            </a:r>
            <a:r>
              <a:rPr lang="lv-LV" sz="2800">
                <a:solidFill>
                  <a:schemeClr val="lt1"/>
                </a:solidFill>
              </a:rPr>
              <a:t> </a:t>
            </a:r>
            <a:endParaRPr/>
          </a:p>
          <a:p>
            <a:pPr indent="0" lvl="0" marL="0" rtl="0" algn="l">
              <a:lnSpc>
                <a:spcPct val="80000"/>
              </a:lnSpc>
              <a:spcBef>
                <a:spcPts val="0"/>
              </a:spcBef>
              <a:spcAft>
                <a:spcPts val="0"/>
              </a:spcAft>
              <a:buClr>
                <a:schemeClr val="dk1"/>
              </a:buClr>
              <a:buSzPts val="1800"/>
              <a:buFont typeface="Arial"/>
              <a:buNone/>
            </a:pPr>
            <a:r>
              <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Jūsu novērojumus</a:t>
            </a:r>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Jūsu domas</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Jūsu sajūtas</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Jūsu vajadzības</a:t>
            </a:r>
            <a:endParaRPr sz="2800">
              <a:solidFill>
                <a:schemeClr val="lt1"/>
              </a:solidFill>
            </a:endParaRPr>
          </a:p>
        </p:txBody>
      </p:sp>
      <p:cxnSp>
        <p:nvCxnSpPr>
          <p:cNvPr id="538" name="Google Shape;538;g2523f248869_4_222"/>
          <p:cNvCxnSpPr/>
          <p:nvPr/>
        </p:nvCxnSpPr>
        <p:spPr>
          <a:xfrm>
            <a:off x="1047000" y="2087913"/>
            <a:ext cx="5249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p59"/>
          <p:cNvPicPr preferRelativeResize="0"/>
          <p:nvPr/>
        </p:nvPicPr>
        <p:blipFill rotWithShape="1">
          <a:blip r:embed="rId3">
            <a:alphaModFix/>
          </a:blip>
          <a:srcRect b="0" l="0" r="0" t="0"/>
          <a:stretch/>
        </p:blipFill>
        <p:spPr>
          <a:xfrm>
            <a:off x="0" y="-346676"/>
            <a:ext cx="12191999" cy="6324599"/>
          </a:xfrm>
          <a:prstGeom prst="rect">
            <a:avLst/>
          </a:prstGeom>
          <a:noFill/>
          <a:ln>
            <a:noFill/>
          </a:ln>
        </p:spPr>
      </p:pic>
      <p:grpSp>
        <p:nvGrpSpPr>
          <p:cNvPr id="544" name="Google Shape;544;p59"/>
          <p:cNvGrpSpPr/>
          <p:nvPr/>
        </p:nvGrpSpPr>
        <p:grpSpPr>
          <a:xfrm>
            <a:off x="1236" y="4762830"/>
            <a:ext cx="12189238" cy="1828789"/>
            <a:chOff x="-305" y="3144820"/>
            <a:chExt cx="9182100" cy="1551136"/>
          </a:xfrm>
        </p:grpSpPr>
        <p:sp>
          <p:nvSpPr>
            <p:cNvPr id="545" name="Google Shape;545;p59"/>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59"/>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7" name="Google Shape;547;p59"/>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p59"/>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9" name="Google Shape;549;p59"/>
          <p:cNvSpPr txBox="1"/>
          <p:nvPr>
            <p:ph type="ctrTitle"/>
          </p:nvPr>
        </p:nvSpPr>
        <p:spPr>
          <a:xfrm>
            <a:off x="2486855" y="744388"/>
            <a:ext cx="7218000" cy="2127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a:solidFill>
                  <a:schemeClr val="lt1"/>
                </a:solidFill>
              </a:rPr>
              <a:t>Respektējiet savu sarunu partneri</a:t>
            </a:r>
            <a:endParaRPr b="1">
              <a:solidFill>
                <a:schemeClr val="lt1"/>
              </a:solidFill>
            </a:endParaRPr>
          </a:p>
        </p:txBody>
      </p:sp>
      <p:sp>
        <p:nvSpPr>
          <p:cNvPr id="550" name="Google Shape;550;p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51" name="Google Shape;551;p59"/>
          <p:cNvSpPr txBox="1"/>
          <p:nvPr>
            <p:ph idx="1" type="subTitle"/>
          </p:nvPr>
        </p:nvSpPr>
        <p:spPr>
          <a:xfrm>
            <a:off x="1523855" y="2984949"/>
            <a:ext cx="9144000" cy="1394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800"/>
              </a:spcAft>
              <a:buSzPts val="2400"/>
              <a:buNone/>
            </a:pPr>
            <a:r>
              <a:rPr lang="lv-LV">
                <a:solidFill>
                  <a:schemeClr val="lt1"/>
                </a:solidFill>
              </a:rPr>
              <a:t>Respektējiet otra cilvēka laiku un laikus noslēdziet sarunu. Izdariet secinājumus un neļaujiet sarunai sākt iet «uz riņķi». Pat ja sarunas iznākums nav tik labs, kā gaidījāt, pasakiet paldies ikvienam par veltīto laiku un uzmanību. </a:t>
            </a:r>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0"/>
          <p:cNvSpPr txBox="1"/>
          <p:nvPr>
            <p:ph idx="1" type="body"/>
          </p:nvPr>
        </p:nvSpPr>
        <p:spPr>
          <a:xfrm>
            <a:off x="1116825" y="2163850"/>
            <a:ext cx="7939800" cy="49080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1000"/>
              </a:spcBef>
              <a:spcAft>
                <a:spcPts val="0"/>
              </a:spcAft>
              <a:buSzPts val="1800"/>
              <a:buFont typeface="Arial"/>
              <a:buChar char="●"/>
            </a:pPr>
            <a:r>
              <a:rPr i="1" lang="lv-LV" sz="1900">
                <a:solidFill>
                  <a:srgbClr val="000000"/>
                </a:solidFill>
                <a:latin typeface="Calibri"/>
                <a:ea typeface="Calibri"/>
                <a:cs typeface="Calibri"/>
                <a:sym typeface="Calibri"/>
              </a:rPr>
              <a:t>Paldies, ka paudāt savas bažas.</a:t>
            </a:r>
            <a:endParaRPr sz="1900">
              <a:latin typeface="Calibri"/>
              <a:ea typeface="Calibri"/>
              <a:cs typeface="Calibri"/>
              <a:sym typeface="Calibri"/>
            </a:endParaRPr>
          </a:p>
          <a:p>
            <a:pPr indent="-342900" lvl="0" marL="342900" rtl="0" algn="l">
              <a:lnSpc>
                <a:spcPct val="100000"/>
              </a:lnSpc>
              <a:spcBef>
                <a:spcPts val="1800"/>
              </a:spcBef>
              <a:spcAft>
                <a:spcPts val="0"/>
              </a:spcAft>
              <a:buSzPts val="1800"/>
              <a:buFont typeface="Arial"/>
              <a:buChar char="●"/>
            </a:pPr>
            <a:r>
              <a:rPr i="1" lang="lv-LV" sz="1900">
                <a:solidFill>
                  <a:srgbClr val="000000"/>
                </a:solidFill>
                <a:latin typeface="Calibri"/>
                <a:ea typeface="Calibri"/>
                <a:cs typeface="Calibri"/>
                <a:sym typeface="Calibri"/>
              </a:rPr>
              <a:t>Paldies, ka informējāt mani, ka tā bija problēma. </a:t>
            </a:r>
            <a:endParaRPr sz="1900">
              <a:latin typeface="Calibri"/>
              <a:ea typeface="Calibri"/>
              <a:cs typeface="Calibri"/>
              <a:sym typeface="Calibri"/>
            </a:endParaRPr>
          </a:p>
          <a:p>
            <a:pPr indent="-342900" lvl="0" marL="342900" rtl="0" algn="l">
              <a:lnSpc>
                <a:spcPct val="100000"/>
              </a:lnSpc>
              <a:spcBef>
                <a:spcPts val="1800"/>
              </a:spcBef>
              <a:spcAft>
                <a:spcPts val="0"/>
              </a:spcAft>
              <a:buSzPts val="1800"/>
              <a:buFont typeface="Arial"/>
              <a:buChar char="●"/>
            </a:pPr>
            <a:r>
              <a:rPr i="1" lang="lv-LV" sz="1900">
                <a:solidFill>
                  <a:srgbClr val="000000"/>
                </a:solidFill>
                <a:latin typeface="Calibri"/>
                <a:ea typeface="Calibri"/>
                <a:cs typeface="Calibri"/>
                <a:sym typeface="Calibri"/>
              </a:rPr>
              <a:t>Es novērtēju jūsu vēlmi runāt par šo jautājumu.</a:t>
            </a:r>
            <a:endParaRPr sz="1900">
              <a:latin typeface="Calibri"/>
              <a:ea typeface="Calibri"/>
              <a:cs typeface="Calibri"/>
              <a:sym typeface="Calibri"/>
            </a:endParaRPr>
          </a:p>
          <a:p>
            <a:pPr indent="-342900" lvl="0" marL="342900" rtl="0" algn="l">
              <a:lnSpc>
                <a:spcPct val="100000"/>
              </a:lnSpc>
              <a:spcBef>
                <a:spcPts val="1800"/>
              </a:spcBef>
              <a:spcAft>
                <a:spcPts val="0"/>
              </a:spcAft>
              <a:buSzPts val="1800"/>
              <a:buFont typeface="Arial"/>
              <a:buChar char="●"/>
            </a:pPr>
            <a:r>
              <a:rPr i="1" lang="lv-LV" sz="1900">
                <a:solidFill>
                  <a:srgbClr val="000000"/>
                </a:solidFill>
                <a:latin typeface="Calibri"/>
                <a:ea typeface="Calibri"/>
                <a:cs typeface="Calibri"/>
                <a:sym typeface="Calibri"/>
              </a:rPr>
              <a:t>Mēs joprojām neesam vienisprātis, bet es jūs saprotu labāk.</a:t>
            </a:r>
            <a:endParaRPr sz="1900">
              <a:latin typeface="Calibri"/>
              <a:ea typeface="Calibri"/>
              <a:cs typeface="Calibri"/>
              <a:sym typeface="Calibri"/>
            </a:endParaRPr>
          </a:p>
          <a:p>
            <a:pPr indent="-342900" lvl="0" marL="342900" rtl="0" algn="l">
              <a:lnSpc>
                <a:spcPct val="100000"/>
              </a:lnSpc>
              <a:spcBef>
                <a:spcPts val="1800"/>
              </a:spcBef>
              <a:spcAft>
                <a:spcPts val="0"/>
              </a:spcAft>
              <a:buSzPts val="1800"/>
              <a:buFont typeface="Arial"/>
              <a:buChar char="●"/>
            </a:pPr>
            <a:r>
              <a:rPr i="1" lang="lv-LV" sz="1900">
                <a:solidFill>
                  <a:srgbClr val="000000"/>
                </a:solidFill>
                <a:latin typeface="Calibri"/>
                <a:ea typeface="Calibri"/>
                <a:cs typeface="Calibri"/>
                <a:sym typeface="Calibri"/>
              </a:rPr>
              <a:t>Es labāk saprotu jūsu šaubas.</a:t>
            </a:r>
            <a:endParaRPr/>
          </a:p>
          <a:p>
            <a:pPr indent="-342900" lvl="0" marL="342900" rtl="0" algn="l">
              <a:lnSpc>
                <a:spcPct val="100000"/>
              </a:lnSpc>
              <a:spcBef>
                <a:spcPts val="1800"/>
              </a:spcBef>
              <a:spcAft>
                <a:spcPts val="0"/>
              </a:spcAft>
              <a:buSzPts val="1800"/>
              <a:buFont typeface="Arial"/>
              <a:buChar char="●"/>
            </a:pPr>
            <a:r>
              <a:rPr i="1" lang="lv-LV" sz="1900">
                <a:solidFill>
                  <a:srgbClr val="000000"/>
                </a:solidFill>
                <a:latin typeface="Calibri"/>
                <a:ea typeface="Calibri"/>
                <a:cs typeface="Calibri"/>
                <a:sym typeface="Calibri"/>
              </a:rPr>
              <a:t>Es zinu, ka jūs nebijāt entuziasma pilns par šo sarunu, un es novērtēju, ka jūs tai atradāt laiku </a:t>
            </a:r>
            <a:endParaRPr/>
          </a:p>
          <a:p>
            <a:pPr indent="0" lvl="0" marL="114300" rtl="0" algn="l">
              <a:lnSpc>
                <a:spcPct val="90000"/>
              </a:lnSpc>
              <a:spcBef>
                <a:spcPts val="1800"/>
              </a:spcBef>
              <a:spcAft>
                <a:spcPts val="0"/>
              </a:spcAft>
              <a:buSzPts val="1800"/>
              <a:buNone/>
            </a:pPr>
            <a:r>
              <a:rPr b="1" lang="lv-LV" sz="2600">
                <a:solidFill>
                  <a:srgbClr val="6588BA"/>
                </a:solidFill>
              </a:rPr>
              <a:t>Saglabājiet pozitīvu skatu uz nākotni un paudiet cerību, ka ātri atradīsiet risinājumu. </a:t>
            </a:r>
            <a:endParaRPr sz="2600"/>
          </a:p>
        </p:txBody>
      </p:sp>
      <p:sp>
        <p:nvSpPr>
          <p:cNvPr id="557" name="Google Shape;55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558" name="Google Shape;558;p60"/>
          <p:cNvPicPr preferRelativeResize="0"/>
          <p:nvPr/>
        </p:nvPicPr>
        <p:blipFill rotWithShape="1">
          <a:blip r:embed="rId3">
            <a:alphaModFix/>
          </a:blip>
          <a:srcRect b="0" l="0" r="0" t="0"/>
          <a:stretch/>
        </p:blipFill>
        <p:spPr>
          <a:xfrm>
            <a:off x="0" y="0"/>
            <a:ext cx="12191999" cy="1964324"/>
          </a:xfrm>
          <a:prstGeom prst="rect">
            <a:avLst/>
          </a:prstGeom>
          <a:noFill/>
          <a:ln>
            <a:noFill/>
          </a:ln>
        </p:spPr>
      </p:pic>
      <p:sp>
        <p:nvSpPr>
          <p:cNvPr id="559" name="Google Shape;559;p60"/>
          <p:cNvSpPr txBox="1"/>
          <p:nvPr>
            <p:ph type="title"/>
          </p:nvPr>
        </p:nvSpPr>
        <p:spPr>
          <a:xfrm>
            <a:off x="1208325" y="83815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Kontakta slēgšana</a:t>
            </a:r>
            <a:endParaRPr b="1" sz="4000">
              <a:solidFill>
                <a:schemeClr val="lt1"/>
              </a:solidFill>
            </a:endParaRPr>
          </a:p>
        </p:txBody>
      </p:sp>
      <p:sp>
        <p:nvSpPr>
          <p:cNvPr id="560" name="Google Shape;560;p60"/>
          <p:cNvSpPr/>
          <p:nvPr/>
        </p:nvSpPr>
        <p:spPr>
          <a:xfrm>
            <a:off x="9035790" y="4215111"/>
            <a:ext cx="2386500" cy="19542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60"/>
          <p:cNvSpPr/>
          <p:nvPr/>
        </p:nvSpPr>
        <p:spPr>
          <a:xfrm>
            <a:off x="10407168" y="3428998"/>
            <a:ext cx="1163700" cy="10323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60"/>
          <p:cNvSpPr/>
          <p:nvPr/>
        </p:nvSpPr>
        <p:spPr>
          <a:xfrm>
            <a:off x="10366642" y="3477166"/>
            <a:ext cx="1163700" cy="1032300"/>
          </a:xfrm>
          <a:prstGeom prst="wedgeEllipseCallout">
            <a:avLst>
              <a:gd fmla="val 37986" name="adj1"/>
              <a:gd fmla="val 54670" name="adj2"/>
            </a:avLst>
          </a:prstGeom>
          <a:noFill/>
          <a:ln cap="flat" cmpd="sng" w="1905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60"/>
          <p:cNvSpPr/>
          <p:nvPr/>
        </p:nvSpPr>
        <p:spPr>
          <a:xfrm rot="426075">
            <a:off x="9035755" y="4169132"/>
            <a:ext cx="2332089" cy="1954217"/>
          </a:xfrm>
          <a:prstGeom prst="wedgeEllipseCallout">
            <a:avLst>
              <a:gd fmla="val -34446" name="adj1"/>
              <a:gd fmla="val 55960" name="adj2"/>
            </a:avLst>
          </a:prstGeom>
          <a:noFill/>
          <a:ln cap="flat" cmpd="sng" w="28575">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4" name="Google Shape;564;p60"/>
          <p:cNvPicPr preferRelativeResize="0"/>
          <p:nvPr/>
        </p:nvPicPr>
        <p:blipFill rotWithShape="1">
          <a:blip r:embed="rId4">
            <a:alphaModFix/>
          </a:blip>
          <a:srcRect b="0" l="0" r="32853" t="0"/>
          <a:stretch/>
        </p:blipFill>
        <p:spPr>
          <a:xfrm>
            <a:off x="9466159" y="4813061"/>
            <a:ext cx="2725840" cy="1679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grpSp>
        <p:nvGrpSpPr>
          <p:cNvPr id="192" name="Google Shape;192;p3"/>
          <p:cNvGrpSpPr/>
          <p:nvPr/>
        </p:nvGrpSpPr>
        <p:grpSpPr>
          <a:xfrm>
            <a:off x="838199" y="3153710"/>
            <a:ext cx="10515600" cy="2485871"/>
            <a:chOff x="0" y="531"/>
            <a:chExt cx="10515600" cy="2485871"/>
          </a:xfrm>
        </p:grpSpPr>
        <p:cxnSp>
          <p:nvCxnSpPr>
            <p:cNvPr id="193" name="Google Shape;193;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4" name="Google Shape;194;p3"/>
            <p:cNvSpPr/>
            <p:nvPr/>
          </p:nvSpPr>
          <p:spPr>
            <a:xfrm>
              <a:off x="0" y="531"/>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
            <p:cNvSpPr txBox="1"/>
            <p:nvPr/>
          </p:nvSpPr>
          <p:spPr>
            <a:xfrm>
              <a:off x="0" y="531"/>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Calibri"/>
                <a:buChar char="•"/>
              </a:pPr>
              <a:r>
                <a:rPr b="0" i="0" lang="lv-LV" sz="2800" u="none" cap="none" strike="noStrike">
                  <a:solidFill>
                    <a:schemeClr val="dk1"/>
                  </a:solidFill>
                  <a:latin typeface="Calibri"/>
                  <a:ea typeface="Calibri"/>
                  <a:cs typeface="Calibri"/>
                  <a:sym typeface="Calibri"/>
                </a:rPr>
                <a:t>Efektīva gatavošanās sarežģītām sarunām</a:t>
              </a:r>
              <a:endParaRPr/>
            </a:p>
            <a:p>
              <a:pPr indent="0" lvl="0" marL="4572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6" name="Google Shape;196;p3"/>
            <p:cNvCxnSpPr/>
            <p:nvPr/>
          </p:nvCxnSpPr>
          <p:spPr>
            <a:xfrm>
              <a:off x="0" y="62199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7" name="Google Shape;197;p3"/>
            <p:cNvSpPr/>
            <p:nvPr/>
          </p:nvSpPr>
          <p:spPr>
            <a:xfrm>
              <a:off x="0" y="621999"/>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
            <p:cNvSpPr txBox="1"/>
            <p:nvPr/>
          </p:nvSpPr>
          <p:spPr>
            <a:xfrm>
              <a:off x="0" y="621999"/>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99" name="Google Shape;199;p3"/>
            <p:cNvCxnSpPr/>
            <p:nvPr/>
          </p:nvCxnSpPr>
          <p:spPr>
            <a:xfrm>
              <a:off x="0" y="1243467"/>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00" name="Google Shape;200;p3"/>
            <p:cNvSpPr/>
            <p:nvPr/>
          </p:nvSpPr>
          <p:spPr>
            <a:xfrm>
              <a:off x="0" y="1243467"/>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
            <p:cNvSpPr txBox="1"/>
            <p:nvPr/>
          </p:nvSpPr>
          <p:spPr>
            <a:xfrm>
              <a:off x="0" y="1243467"/>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202" name="Google Shape;202;p3"/>
            <p:cNvCxnSpPr/>
            <p:nvPr/>
          </p:nvCxnSpPr>
          <p:spPr>
            <a:xfrm>
              <a:off x="0" y="1864935"/>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03" name="Google Shape;203;p3"/>
            <p:cNvSpPr/>
            <p:nvPr/>
          </p:nvSpPr>
          <p:spPr>
            <a:xfrm>
              <a:off x="0" y="1864935"/>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4" name="Google Shape;204;p3"/>
            <p:cNvCxnSpPr/>
            <p:nvPr/>
          </p:nvCxnSpPr>
          <p:spPr>
            <a:xfrm>
              <a:off x="0" y="2486402"/>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grpSp>
      <p:sp>
        <p:nvSpPr>
          <p:cNvPr id="205" name="Google Shape;20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06" name="Google Shape;206;p3"/>
          <p:cNvPicPr preferRelativeResize="0"/>
          <p:nvPr/>
        </p:nvPicPr>
        <p:blipFill rotWithShape="1">
          <a:blip r:embed="rId3">
            <a:alphaModFix/>
          </a:blip>
          <a:srcRect b="0" l="0" r="0" t="0"/>
          <a:stretch/>
        </p:blipFill>
        <p:spPr>
          <a:xfrm>
            <a:off x="0" y="1"/>
            <a:ext cx="12191999" cy="2143400"/>
          </a:xfrm>
          <a:prstGeom prst="rect">
            <a:avLst/>
          </a:prstGeom>
          <a:noFill/>
          <a:ln>
            <a:noFill/>
          </a:ln>
        </p:spPr>
      </p:pic>
      <p:pic>
        <p:nvPicPr>
          <p:cNvPr id="207" name="Google Shape;207;p3"/>
          <p:cNvPicPr preferRelativeResize="0"/>
          <p:nvPr/>
        </p:nvPicPr>
        <p:blipFill rotWithShape="1">
          <a:blip r:embed="rId4">
            <a:alphaModFix/>
          </a:blip>
          <a:srcRect b="0" l="0" r="0" t="0"/>
          <a:stretch/>
        </p:blipFill>
        <p:spPr>
          <a:xfrm>
            <a:off x="368038" y="6398359"/>
            <a:ext cx="2743438" cy="323116"/>
          </a:xfrm>
          <a:prstGeom prst="rect">
            <a:avLst/>
          </a:prstGeom>
          <a:noFill/>
          <a:ln>
            <a:noFill/>
          </a:ln>
        </p:spPr>
      </p:pic>
      <p:sp>
        <p:nvSpPr>
          <p:cNvPr id="208" name="Google Shape;208;p3"/>
          <p:cNvSpPr txBox="1"/>
          <p:nvPr>
            <p:ph type="title"/>
          </p:nvPr>
        </p:nvSpPr>
        <p:spPr>
          <a:xfrm>
            <a:off x="1212200" y="1341775"/>
            <a:ext cx="9728700" cy="7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500">
                <a:solidFill>
                  <a:schemeClr val="lt1"/>
                </a:solidFill>
              </a:rPr>
              <a:t>Tēmas</a:t>
            </a:r>
            <a:endParaRPr sz="4900">
              <a:solidFill>
                <a:schemeClr val="lt1"/>
              </a:solidFill>
            </a:endParaRPr>
          </a:p>
        </p:txBody>
      </p:sp>
      <p:pic>
        <p:nvPicPr>
          <p:cNvPr descr="Glühbirne und Stift mit einfarbiger Füllung" id="209" name="Google Shape;209;p3"/>
          <p:cNvPicPr preferRelativeResize="0"/>
          <p:nvPr/>
        </p:nvPicPr>
        <p:blipFill rotWithShape="1">
          <a:blip r:embed="rId5">
            <a:alphaModFix/>
          </a:blip>
          <a:srcRect b="0" l="0" r="0" t="0"/>
          <a:stretch/>
        </p:blipFill>
        <p:spPr>
          <a:xfrm>
            <a:off x="12762031" y="880674"/>
            <a:ext cx="914400" cy="914400"/>
          </a:xfrm>
          <a:prstGeom prst="rect">
            <a:avLst/>
          </a:prstGeom>
          <a:noFill/>
          <a:ln>
            <a:noFill/>
          </a:ln>
        </p:spPr>
      </p:pic>
      <p:sp>
        <p:nvSpPr>
          <p:cNvPr id="210" name="Google Shape;210;p3"/>
          <p:cNvSpPr txBox="1"/>
          <p:nvPr/>
        </p:nvSpPr>
        <p:spPr>
          <a:xfrm>
            <a:off x="838199" y="2532243"/>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Arial"/>
              <a:buChar char="•"/>
            </a:pPr>
            <a:r>
              <a:rPr b="0" i="0" lang="lv-LV" sz="2800" u="none" cap="none" strike="noStrike">
                <a:solidFill>
                  <a:schemeClr val="dk1"/>
                </a:solidFill>
                <a:latin typeface="Calibri"/>
                <a:ea typeface="Calibri"/>
                <a:cs typeface="Calibri"/>
                <a:sym typeface="Calibri"/>
              </a:rPr>
              <a:t>Komunikācijas pamati, it īpaši nevardarbīga komunikācija</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11" name="Google Shape;211;p3"/>
          <p:cNvSpPr txBox="1"/>
          <p:nvPr/>
        </p:nvSpPr>
        <p:spPr>
          <a:xfrm>
            <a:off x="838199" y="3847297"/>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Arial"/>
              <a:buChar char="•"/>
            </a:pPr>
            <a:r>
              <a:rPr b="0" i="0" lang="lv-LV" sz="2800" u="none" cap="none" strike="noStrike">
                <a:solidFill>
                  <a:schemeClr val="dk1"/>
                </a:solidFill>
                <a:latin typeface="Calibri"/>
                <a:ea typeface="Calibri"/>
                <a:cs typeface="Calibri"/>
                <a:sym typeface="Calibri"/>
              </a:rPr>
              <a:t>Sarunas vadīšana (zelta likumi un metodes)</a:t>
            </a:r>
            <a:endParaRPr/>
          </a:p>
          <a:p>
            <a:pPr indent="0" lvl="0" marL="0" marR="0" rtl="0" algn="l">
              <a:lnSpc>
                <a:spcPct val="9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pic>
        <p:nvPicPr>
          <p:cNvPr id="212" name="Google Shape;212;p3"/>
          <p:cNvPicPr preferRelativeResize="0"/>
          <p:nvPr/>
        </p:nvPicPr>
        <p:blipFill rotWithShape="1">
          <a:blip r:embed="rId6">
            <a:alphaModFix/>
          </a:blip>
          <a:srcRect b="0" l="16443" r="0" t="34105"/>
          <a:stretch/>
        </p:blipFill>
        <p:spPr>
          <a:xfrm>
            <a:off x="7192851" y="-3850"/>
            <a:ext cx="4999150" cy="1631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descr="Afternoon in an empty cafe" id="569" name="Google Shape;569;p61"/>
          <p:cNvPicPr preferRelativeResize="0"/>
          <p:nvPr>
            <p:ph idx="1" type="body"/>
          </p:nvPr>
        </p:nvPicPr>
        <p:blipFill rotWithShape="1">
          <a:blip r:embed="rId3">
            <a:alphaModFix/>
          </a:blip>
          <a:srcRect b="6559" l="0" r="0" t="6561"/>
          <a:stretch/>
        </p:blipFill>
        <p:spPr>
          <a:xfrm>
            <a:off x="20" y="10"/>
            <a:ext cx="12191980" cy="6857990"/>
          </a:xfrm>
          <a:prstGeom prst="rect">
            <a:avLst/>
          </a:prstGeom>
          <a:noFill/>
          <a:ln>
            <a:noFill/>
          </a:ln>
        </p:spPr>
      </p:pic>
      <p:sp>
        <p:nvSpPr>
          <p:cNvPr id="570" name="Google Shape;570;p6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71" name="Google Shape;571;p61"/>
          <p:cNvSpPr txBox="1"/>
          <p:nvPr>
            <p:ph type="title"/>
          </p:nvPr>
        </p:nvSpPr>
        <p:spPr>
          <a:xfrm>
            <a:off x="8022021" y="34605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a:t>Pēc kontakta – mācību aspekti un profilakse</a:t>
            </a:r>
            <a:endParaRPr b="1"/>
          </a:p>
        </p:txBody>
      </p:sp>
      <p:sp>
        <p:nvSpPr>
          <p:cNvPr id="572" name="Google Shape;572;p61"/>
          <p:cNvSpPr txBox="1"/>
          <p:nvPr>
            <p:ph idx="2" type="body"/>
          </p:nvPr>
        </p:nvSpPr>
        <p:spPr>
          <a:xfrm>
            <a:off x="7782910" y="5471275"/>
            <a:ext cx="4330200" cy="68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6.fāze</a:t>
            </a:r>
            <a:endParaRPr/>
          </a:p>
        </p:txBody>
      </p:sp>
      <p:cxnSp>
        <p:nvCxnSpPr>
          <p:cNvPr id="573" name="Google Shape;573;p61"/>
          <p:cNvCxnSpPr/>
          <p:nvPr/>
        </p:nvCxnSpPr>
        <p:spPr>
          <a:xfrm>
            <a:off x="9480331" y="53523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71"/>
                                        </p:tgtEl>
                                        <p:attrNameLst>
                                          <p:attrName>style.visibility</p:attrName>
                                        </p:attrNameLst>
                                      </p:cBhvr>
                                      <p:to>
                                        <p:strVal val="visible"/>
                                      </p:to>
                                    </p:set>
                                    <p:animEffect filter="fade" transition="in">
                                      <p:cBhvr>
                                        <p:cTn dur="7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g2523f248869_4_232"/>
          <p:cNvPicPr preferRelativeResize="0"/>
          <p:nvPr/>
        </p:nvPicPr>
        <p:blipFill rotWithShape="1">
          <a:blip r:embed="rId3">
            <a:alphaModFix/>
          </a:blip>
          <a:srcRect b="0" l="0" r="3427" t="0"/>
          <a:stretch/>
        </p:blipFill>
        <p:spPr>
          <a:xfrm>
            <a:off x="418075" y="450"/>
            <a:ext cx="11773925" cy="6858000"/>
          </a:xfrm>
          <a:prstGeom prst="rect">
            <a:avLst/>
          </a:prstGeom>
          <a:noFill/>
          <a:ln>
            <a:noFill/>
          </a:ln>
        </p:spPr>
      </p:pic>
      <p:sp>
        <p:nvSpPr>
          <p:cNvPr id="579" name="Google Shape;579;g2523f248869_4_23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2523f248869_4_232"/>
          <p:cNvSpPr/>
          <p:nvPr/>
        </p:nvSpPr>
        <p:spPr>
          <a:xfrm>
            <a:off x="1184825"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81" name="Google Shape;581;g2523f248869_4_2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82" name="Google Shape;582;g2523f248869_4_232"/>
          <p:cNvSpPr txBox="1"/>
          <p:nvPr>
            <p:ph type="title"/>
          </p:nvPr>
        </p:nvSpPr>
        <p:spPr>
          <a:xfrm>
            <a:off x="965250" y="212206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Individuālais uzdevums</a:t>
            </a:r>
            <a:endParaRPr b="1" sz="4000">
              <a:solidFill>
                <a:srgbClr val="2B3E85"/>
              </a:solidFill>
            </a:endParaRPr>
          </a:p>
        </p:txBody>
      </p:sp>
      <p:sp>
        <p:nvSpPr>
          <p:cNvPr id="583" name="Google Shape;583;g2523f248869_4_232"/>
          <p:cNvSpPr txBox="1"/>
          <p:nvPr>
            <p:ph idx="1" type="body"/>
          </p:nvPr>
        </p:nvSpPr>
        <p:spPr>
          <a:xfrm>
            <a:off x="965250" y="2964650"/>
            <a:ext cx="4929300" cy="20169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SzPts val="3200"/>
              <a:buNone/>
            </a:pPr>
            <a:r>
              <a:rPr lang="lv-LV">
                <a:solidFill>
                  <a:schemeClr val="lt1"/>
                </a:solidFill>
              </a:rPr>
              <a:t>Pastāstiet vai pierakstiet, kāda veida atgriezeniskā saite jums ir palīdzējusi vai palīdz uzlabot jūsu komunikāciju?</a:t>
            </a:r>
            <a:endParaRPr sz="3000">
              <a:solidFill>
                <a:schemeClr val="lt1"/>
              </a:solidFill>
            </a:endParaRPr>
          </a:p>
        </p:txBody>
      </p:sp>
      <p:cxnSp>
        <p:nvCxnSpPr>
          <p:cNvPr id="584" name="Google Shape;584;g2523f248869_4_232"/>
          <p:cNvCxnSpPr/>
          <p:nvPr/>
        </p:nvCxnSpPr>
        <p:spPr>
          <a:xfrm>
            <a:off x="1047000" y="2835163"/>
            <a:ext cx="4997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8" name="Shape 588"/>
        <p:cNvGrpSpPr/>
        <p:nvPr/>
      </p:nvGrpSpPr>
      <p:grpSpPr>
        <a:xfrm>
          <a:off x="0" y="0"/>
          <a:ext cx="0" cy="0"/>
          <a:chOff x="0" y="0"/>
          <a:chExt cx="0" cy="0"/>
        </a:xfrm>
      </p:grpSpPr>
      <p:sp>
        <p:nvSpPr>
          <p:cNvPr id="589" name="Google Shape;589;p31"/>
          <p:cNvSpPr txBox="1"/>
          <p:nvPr>
            <p:ph idx="1" type="body"/>
          </p:nvPr>
        </p:nvSpPr>
        <p:spPr>
          <a:xfrm>
            <a:off x="1129150" y="2318650"/>
            <a:ext cx="9667800" cy="3858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000"/>
              </a:spcBef>
              <a:spcAft>
                <a:spcPts val="0"/>
              </a:spcAft>
              <a:buSzPts val="1800"/>
              <a:buNone/>
            </a:pPr>
            <a:r>
              <a:rPr lang="lv-LV" sz="2500"/>
              <a:t>Prasmīgi komunikatori rūpīgi seko līdzi drošībai. Ja jūs baidāties, ka jums var tikt nodarīts kaitējums, jūs sākat noslēgties un slēpties.</a:t>
            </a:r>
            <a:endParaRPr sz="2500"/>
          </a:p>
          <a:p>
            <a:pPr indent="0" lvl="0" marL="0" rtl="0" algn="l">
              <a:lnSpc>
                <a:spcPct val="100000"/>
              </a:lnSpc>
              <a:spcBef>
                <a:spcPts val="3000"/>
              </a:spcBef>
              <a:spcAft>
                <a:spcPts val="0"/>
              </a:spcAft>
              <a:buSzPts val="1800"/>
              <a:buNone/>
            </a:pPr>
            <a:r>
              <a:rPr lang="lv-LV" sz="2500"/>
              <a:t>Ja nejūtaties droši, pat labi domāti komentāri ir aizdomīgi.</a:t>
            </a:r>
            <a:endParaRPr/>
          </a:p>
          <a:p>
            <a:pPr indent="0" lvl="0" marL="0" rtl="0" algn="l">
              <a:lnSpc>
                <a:spcPct val="100000"/>
              </a:lnSpc>
              <a:spcBef>
                <a:spcPts val="3000"/>
              </a:spcBef>
              <a:spcAft>
                <a:spcPts val="0"/>
              </a:spcAft>
              <a:buSzPts val="1800"/>
              <a:buNone/>
            </a:pPr>
            <a:r>
              <a:rPr lang="lv-LV" sz="2500"/>
              <a:t>Turiet savus solījumus!</a:t>
            </a:r>
            <a:endParaRPr sz="2500"/>
          </a:p>
          <a:p>
            <a:pPr indent="0" lvl="0" marL="0" rtl="0" algn="l">
              <a:lnSpc>
                <a:spcPct val="100000"/>
              </a:lnSpc>
              <a:spcBef>
                <a:spcPts val="3000"/>
              </a:spcBef>
              <a:spcAft>
                <a:spcPts val="0"/>
              </a:spcAft>
              <a:buSzPts val="1800"/>
              <a:buNone/>
            </a:pPr>
            <a:r>
              <a:t/>
            </a:r>
            <a:endParaRPr/>
          </a:p>
        </p:txBody>
      </p:sp>
      <p:sp>
        <p:nvSpPr>
          <p:cNvPr id="590" name="Google Shape;59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91" name="Google Shape;591;p3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92" name="Google Shape;592;p31"/>
          <p:cNvPicPr preferRelativeResize="0"/>
          <p:nvPr/>
        </p:nvPicPr>
        <p:blipFill rotWithShape="1">
          <a:blip r:embed="rId3">
            <a:alphaModFix/>
          </a:blip>
          <a:srcRect b="0" l="0" r="0" t="0"/>
          <a:stretch/>
        </p:blipFill>
        <p:spPr>
          <a:xfrm>
            <a:off x="0" y="0"/>
            <a:ext cx="12191999" cy="2139250"/>
          </a:xfrm>
          <a:prstGeom prst="rect">
            <a:avLst/>
          </a:prstGeom>
          <a:noFill/>
          <a:ln>
            <a:noFill/>
          </a:ln>
        </p:spPr>
      </p:pic>
      <p:sp>
        <p:nvSpPr>
          <p:cNvPr id="593" name="Google Shape;593;p31"/>
          <p:cNvSpPr txBox="1"/>
          <p:nvPr>
            <p:ph type="title"/>
          </p:nvPr>
        </p:nvSpPr>
        <p:spPr>
          <a:xfrm>
            <a:off x="1054050" y="1319346"/>
            <a:ext cx="10515600" cy="819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None/>
            </a:pPr>
            <a:r>
              <a:rPr b="1" lang="lv-LV" sz="4000">
                <a:solidFill>
                  <a:schemeClr val="lt1"/>
                </a:solidFill>
              </a:rPr>
              <a:t>Rūpes par vides saglabāšanu un drošību!</a:t>
            </a:r>
            <a:endParaRPr b="1" sz="4000">
              <a:solidFill>
                <a:schemeClr val="lt1"/>
              </a:solidFill>
            </a:endParaRPr>
          </a:p>
        </p:txBody>
      </p:sp>
      <p:pic>
        <p:nvPicPr>
          <p:cNvPr id="594" name="Google Shape;594;p31"/>
          <p:cNvPicPr preferRelativeResize="0"/>
          <p:nvPr/>
        </p:nvPicPr>
        <p:blipFill rotWithShape="1">
          <a:blip r:embed="rId4">
            <a:alphaModFix/>
          </a:blip>
          <a:srcRect b="0" l="-1132" r="0" t="0"/>
          <a:stretch/>
        </p:blipFill>
        <p:spPr>
          <a:xfrm>
            <a:off x="6631150" y="4583000"/>
            <a:ext cx="5560849" cy="2274999"/>
          </a:xfrm>
          <a:prstGeom prst="rect">
            <a:avLst/>
          </a:prstGeom>
          <a:noFill/>
          <a:ln>
            <a:noFill/>
          </a:ln>
        </p:spPr>
      </p:pic>
      <p:grpSp>
        <p:nvGrpSpPr>
          <p:cNvPr id="595" name="Google Shape;595;p31"/>
          <p:cNvGrpSpPr/>
          <p:nvPr/>
        </p:nvGrpSpPr>
        <p:grpSpPr>
          <a:xfrm>
            <a:off x="641660" y="2725237"/>
            <a:ext cx="431524" cy="478736"/>
            <a:chOff x="534570" y="3018006"/>
            <a:chExt cx="290237" cy="321991"/>
          </a:xfrm>
        </p:grpSpPr>
        <p:sp>
          <p:nvSpPr>
            <p:cNvPr id="596" name="Google Shape;596;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8" name="Google Shape;598;p31"/>
          <p:cNvGrpSpPr/>
          <p:nvPr/>
        </p:nvGrpSpPr>
        <p:grpSpPr>
          <a:xfrm>
            <a:off x="687667" y="3854190"/>
            <a:ext cx="431524" cy="478736"/>
            <a:chOff x="534570" y="3018006"/>
            <a:chExt cx="290237" cy="321991"/>
          </a:xfrm>
        </p:grpSpPr>
        <p:sp>
          <p:nvSpPr>
            <p:cNvPr id="599" name="Google Shape;599;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1" name="Google Shape;601;p31"/>
          <p:cNvGrpSpPr/>
          <p:nvPr/>
        </p:nvGrpSpPr>
        <p:grpSpPr>
          <a:xfrm>
            <a:off x="651529" y="4681521"/>
            <a:ext cx="431524" cy="478736"/>
            <a:chOff x="534570" y="3018006"/>
            <a:chExt cx="290237" cy="321991"/>
          </a:xfrm>
        </p:grpSpPr>
        <p:sp>
          <p:nvSpPr>
            <p:cNvPr id="602" name="Google Shape;602;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7" name="Shape 607"/>
        <p:cNvGrpSpPr/>
        <p:nvPr/>
      </p:nvGrpSpPr>
      <p:grpSpPr>
        <a:xfrm>
          <a:off x="0" y="0"/>
          <a:ext cx="0" cy="0"/>
          <a:chOff x="0" y="0"/>
          <a:chExt cx="0" cy="0"/>
        </a:xfrm>
      </p:grpSpPr>
      <p:pic>
        <p:nvPicPr>
          <p:cNvPr descr="Books HD | Books HD | Abhi Sharma | Flickr" id="608" name="Google Shape;608;p38"/>
          <p:cNvPicPr preferRelativeResize="0"/>
          <p:nvPr/>
        </p:nvPicPr>
        <p:blipFill rotWithShape="1">
          <a:blip r:embed="rId3">
            <a:alphaModFix/>
          </a:blip>
          <a:srcRect b="15539" l="0" r="0" t="0"/>
          <a:stretch/>
        </p:blipFill>
        <p:spPr>
          <a:xfrm>
            <a:off x="0" y="-16100"/>
            <a:ext cx="12192000" cy="6857999"/>
          </a:xfrm>
          <a:prstGeom prst="rect">
            <a:avLst/>
          </a:prstGeom>
          <a:noFill/>
          <a:ln>
            <a:noFill/>
          </a:ln>
        </p:spPr>
      </p:pic>
      <p:sp>
        <p:nvSpPr>
          <p:cNvPr id="609" name="Google Shape;609;p3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610" name="Google Shape;610;p38"/>
          <p:cNvSpPr txBox="1"/>
          <p:nvPr>
            <p:ph type="title"/>
          </p:nvPr>
        </p:nvSpPr>
        <p:spPr>
          <a:xfrm>
            <a:off x="8022021" y="3469856"/>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lv-LV" sz="4000"/>
              <a:t>Saites un resursi</a:t>
            </a:r>
            <a:endParaRPr b="1" sz="4000"/>
          </a:p>
        </p:txBody>
      </p:sp>
      <p:cxnSp>
        <p:nvCxnSpPr>
          <p:cNvPr id="611" name="Google Shape;611;p38"/>
          <p:cNvCxnSpPr/>
          <p:nvPr/>
        </p:nvCxnSpPr>
        <p:spPr>
          <a:xfrm>
            <a:off x="9480331" y="5361718"/>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10"/>
                                        </p:tgtEl>
                                        <p:attrNameLst>
                                          <p:attrName>style.visibility</p:attrName>
                                        </p:attrNameLst>
                                      </p:cBhvr>
                                      <p:to>
                                        <p:strVal val="visible"/>
                                      </p:to>
                                    </p:set>
                                    <p:animEffect filter="fade" transition="in">
                                      <p:cBhvr>
                                        <p:cTn dur="7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5" name="Shape 615"/>
        <p:cNvGrpSpPr/>
        <p:nvPr/>
      </p:nvGrpSpPr>
      <p:grpSpPr>
        <a:xfrm>
          <a:off x="0" y="0"/>
          <a:ext cx="0" cy="0"/>
          <a:chOff x="0" y="0"/>
          <a:chExt cx="0" cy="0"/>
        </a:xfrm>
      </p:grpSpPr>
      <p:sp>
        <p:nvSpPr>
          <p:cNvPr id="616" name="Google Shape;616;p39"/>
          <p:cNvSpPr txBox="1"/>
          <p:nvPr>
            <p:ph type="title"/>
          </p:nvPr>
        </p:nvSpPr>
        <p:spPr>
          <a:xfrm>
            <a:off x="1077675" y="878050"/>
            <a:ext cx="9797400" cy="68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111">
                <a:solidFill>
                  <a:srgbClr val="6789B9"/>
                </a:solidFill>
              </a:rPr>
              <a:t>Informācijas avoti</a:t>
            </a:r>
            <a:endParaRPr sz="4511"/>
          </a:p>
        </p:txBody>
      </p:sp>
      <p:sp>
        <p:nvSpPr>
          <p:cNvPr id="617" name="Google Shape;617;p39"/>
          <p:cNvSpPr txBox="1"/>
          <p:nvPr>
            <p:ph idx="1" type="body"/>
          </p:nvPr>
        </p:nvSpPr>
        <p:spPr>
          <a:xfrm>
            <a:off x="838200" y="1611550"/>
            <a:ext cx="10515600" cy="4849500"/>
          </a:xfrm>
          <a:prstGeom prst="rect">
            <a:avLst/>
          </a:prstGeom>
          <a:noFill/>
          <a:ln>
            <a:noFill/>
          </a:ln>
        </p:spPr>
        <p:txBody>
          <a:bodyPr anchorCtr="0" anchor="t" bIns="45700" lIns="91425" spcFirstLastPara="1" rIns="91425" wrap="square" tIns="45700">
            <a:normAutofit/>
          </a:bodyPr>
          <a:lstStyle/>
          <a:p>
            <a:pPr indent="-215900" lvl="0" marL="228600" rtl="0" algn="l">
              <a:lnSpc>
                <a:spcPct val="115000"/>
              </a:lnSpc>
              <a:spcBef>
                <a:spcPts val="0"/>
              </a:spcBef>
              <a:spcAft>
                <a:spcPts val="0"/>
              </a:spcAft>
              <a:buClr>
                <a:srgbClr val="6588BA"/>
              </a:buClr>
              <a:buSzPts val="1760"/>
              <a:buChar char="•"/>
            </a:pPr>
            <a:r>
              <a:rPr lang="lv-LV" sz="1760"/>
              <a:t>Patterson, Kerry; Patterson, Kerry; Grenny, Joseph; Grenny, Joseph; McMillan, Ron; McMillan, Ron; Switzler, Al; Switzler, Al. Crucial Conversations Tools for Talking When Stakes Are High McGraw-Hill Education</a:t>
            </a:r>
            <a:endParaRPr sz="1760"/>
          </a:p>
          <a:p>
            <a:pPr indent="-215900" lvl="0" marL="228600" rtl="0" algn="l">
              <a:lnSpc>
                <a:spcPct val="115000"/>
              </a:lnSpc>
              <a:spcBef>
                <a:spcPts val="1000"/>
              </a:spcBef>
              <a:spcAft>
                <a:spcPts val="0"/>
              </a:spcAft>
              <a:buClr>
                <a:srgbClr val="6588BA"/>
              </a:buClr>
              <a:buSzPts val="1760"/>
              <a:buChar char="•"/>
            </a:pPr>
            <a:r>
              <a:rPr lang="lv-LV" sz="1760"/>
              <a:t>Amdur, Ellis. In the Eye of the Hurricane: Skills to Calm and De-escalate Aggressive &amp; Mentally Ill Family Members . Edgework Books. </a:t>
            </a:r>
            <a:endParaRPr sz="1760"/>
          </a:p>
          <a:p>
            <a:pPr indent="-215900" lvl="0" marL="228600" rtl="0" algn="l">
              <a:lnSpc>
                <a:spcPct val="115000"/>
              </a:lnSpc>
              <a:spcBef>
                <a:spcPts val="1000"/>
              </a:spcBef>
              <a:spcAft>
                <a:spcPts val="0"/>
              </a:spcAft>
              <a:buClr>
                <a:srgbClr val="6588BA"/>
              </a:buClr>
              <a:buSzPts val="1760"/>
              <a:buChar char="•"/>
            </a:pPr>
            <a:r>
              <a:rPr lang="lv-LV" sz="1760"/>
              <a:t>Noll, Douglas . De-Escalate: How to Calm an Angry Person in 90 Seconds or Less . Atria Books/Beyond Words. </a:t>
            </a:r>
            <a:endParaRPr sz="1760"/>
          </a:p>
          <a:p>
            <a:pPr indent="-215900" lvl="0" marL="228600" rtl="0" algn="l">
              <a:lnSpc>
                <a:spcPct val="115000"/>
              </a:lnSpc>
              <a:spcBef>
                <a:spcPts val="1000"/>
              </a:spcBef>
              <a:spcAft>
                <a:spcPts val="0"/>
              </a:spcAft>
              <a:buClr>
                <a:srgbClr val="6588BA"/>
              </a:buClr>
              <a:buSzPts val="1760"/>
              <a:buChar char="•"/>
            </a:pPr>
            <a:r>
              <a:rPr lang="lv-LV" sz="1760"/>
              <a:t>McKay PhD, Matthew . Messages (The Communications Skills Book). New Harbinger Publications. </a:t>
            </a:r>
            <a:endParaRPr sz="1760"/>
          </a:p>
          <a:p>
            <a:pPr indent="-215900" lvl="0" marL="228600" rtl="0" algn="l">
              <a:lnSpc>
                <a:spcPct val="115000"/>
              </a:lnSpc>
              <a:spcBef>
                <a:spcPts val="1000"/>
              </a:spcBef>
              <a:spcAft>
                <a:spcPts val="0"/>
              </a:spcAft>
              <a:buClr>
                <a:srgbClr val="6588BA"/>
              </a:buClr>
              <a:buSzPts val="1760"/>
              <a:buChar char="•"/>
            </a:pPr>
            <a:r>
              <a:rPr lang="lv-LV" sz="1760"/>
              <a:t>Amdur, Ellis; Cooper, William. Safety At Work: Skills to Calm and De-escalate Aggressive &amp; Mentally Ill Individuals - For All Involved in Threat Assessment &amp; Threat Management. Edgework Books. </a:t>
            </a:r>
            <a:endParaRPr sz="1760"/>
          </a:p>
          <a:p>
            <a:pPr indent="-215900" lvl="0" marL="228600" rtl="0" algn="l">
              <a:lnSpc>
                <a:spcPct val="115000"/>
              </a:lnSpc>
              <a:spcBef>
                <a:spcPts val="1000"/>
              </a:spcBef>
              <a:spcAft>
                <a:spcPts val="0"/>
              </a:spcAft>
              <a:buClr>
                <a:srgbClr val="6588BA"/>
              </a:buClr>
              <a:buSzPts val="1760"/>
              <a:buChar char="•"/>
            </a:pPr>
            <a:r>
              <a:rPr lang="lv-LV" sz="1760"/>
              <a:t>Parker, Susan. Risk Assessing Bullying: Manage Workplace Bullying... before it happens Unknown. </a:t>
            </a:r>
            <a:endParaRPr sz="1760"/>
          </a:p>
          <a:p>
            <a:pPr indent="-215900" lvl="0" marL="228600" rtl="0" algn="l">
              <a:lnSpc>
                <a:spcPct val="115000"/>
              </a:lnSpc>
              <a:spcBef>
                <a:spcPts val="1000"/>
              </a:spcBef>
              <a:spcAft>
                <a:spcPts val="0"/>
              </a:spcAft>
              <a:buClr>
                <a:srgbClr val="6588BA"/>
              </a:buClr>
              <a:buSzPts val="1760"/>
              <a:buChar char="•"/>
            </a:pPr>
            <a:r>
              <a:rPr lang="lv-LV" sz="1760"/>
              <a:t>Tannen, Deborah. I Only Say This Because I Love You . Random House Publishing Group. </a:t>
            </a:r>
            <a:endParaRPr sz="1760"/>
          </a:p>
        </p:txBody>
      </p:sp>
      <p:sp>
        <p:nvSpPr>
          <p:cNvPr id="618" name="Google Shape;61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619" name="Google Shape;619;p3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cxnSp>
        <p:nvCxnSpPr>
          <p:cNvPr id="620" name="Google Shape;620;p39"/>
          <p:cNvCxnSpPr/>
          <p:nvPr/>
        </p:nvCxnSpPr>
        <p:spPr>
          <a:xfrm>
            <a:off x="1077675" y="1500425"/>
            <a:ext cx="9976800" cy="1620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4" name="Shape 624"/>
        <p:cNvGrpSpPr/>
        <p:nvPr/>
      </p:nvGrpSpPr>
      <p:grpSpPr>
        <a:xfrm>
          <a:off x="0" y="0"/>
          <a:ext cx="0" cy="0"/>
          <a:chOff x="0" y="0"/>
          <a:chExt cx="0" cy="0"/>
        </a:xfrm>
      </p:grpSpPr>
      <p:pic>
        <p:nvPicPr>
          <p:cNvPr id="625" name="Google Shape;625;g2523f248869_4_86"/>
          <p:cNvPicPr preferRelativeResize="0"/>
          <p:nvPr/>
        </p:nvPicPr>
        <p:blipFill rotWithShape="1">
          <a:blip r:embed="rId3">
            <a:alphaModFix/>
          </a:blip>
          <a:srcRect b="0" l="0" r="0" t="0"/>
          <a:stretch/>
        </p:blipFill>
        <p:spPr>
          <a:xfrm>
            <a:off x="664333" y="2640533"/>
            <a:ext cx="3097758" cy="664578"/>
          </a:xfrm>
          <a:prstGeom prst="rect">
            <a:avLst/>
          </a:prstGeom>
          <a:noFill/>
          <a:ln>
            <a:noFill/>
          </a:ln>
        </p:spPr>
      </p:pic>
      <p:sp>
        <p:nvSpPr>
          <p:cNvPr id="626" name="Google Shape;626;g2523f248869_4_86"/>
          <p:cNvSpPr txBox="1"/>
          <p:nvPr/>
        </p:nvSpPr>
        <p:spPr>
          <a:xfrm>
            <a:off x="664325" y="3500405"/>
            <a:ext cx="35937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4">
                  <a:extLst>
                    <a:ext uri="{A12FA001-AC4F-418D-AE19-62706E023703}">
                      <ahyp:hlinkClr val="tx"/>
                    </a:ext>
                  </a:extLst>
                </a:hlinkClick>
              </a:rPr>
              <a:t>Czech University of Life Sciences Prague</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Czech Republic</a:t>
            </a:r>
            <a:endParaRPr b="1" i="0" sz="1400" u="none" cap="none" strike="noStrike">
              <a:solidFill>
                <a:srgbClr val="6588BA"/>
              </a:solidFill>
              <a:latin typeface="Arial"/>
              <a:ea typeface="Arial"/>
              <a:cs typeface="Arial"/>
              <a:sym typeface="Arial"/>
            </a:endParaRPr>
          </a:p>
        </p:txBody>
      </p:sp>
      <p:pic>
        <p:nvPicPr>
          <p:cNvPr id="627" name="Google Shape;627;g2523f248869_4_86"/>
          <p:cNvPicPr preferRelativeResize="0"/>
          <p:nvPr/>
        </p:nvPicPr>
        <p:blipFill rotWithShape="1">
          <a:blip r:embed="rId5">
            <a:alphaModFix/>
          </a:blip>
          <a:srcRect b="0" l="0" r="0" t="0"/>
          <a:stretch/>
        </p:blipFill>
        <p:spPr>
          <a:xfrm>
            <a:off x="6515157" y="4501117"/>
            <a:ext cx="1188077" cy="1105949"/>
          </a:xfrm>
          <a:prstGeom prst="rect">
            <a:avLst/>
          </a:prstGeom>
          <a:noFill/>
          <a:ln>
            <a:noFill/>
          </a:ln>
        </p:spPr>
      </p:pic>
      <p:sp>
        <p:nvSpPr>
          <p:cNvPr id="628" name="Google Shape;628;g2523f248869_4_86"/>
          <p:cNvSpPr txBox="1"/>
          <p:nvPr/>
        </p:nvSpPr>
        <p:spPr>
          <a:xfrm>
            <a:off x="6620475" y="5810775"/>
            <a:ext cx="1969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6">
                  <a:extLst>
                    <a:ext uri="{A12FA001-AC4F-418D-AE19-62706E023703}">
                      <ahyp:hlinkClr val="tx"/>
                    </a:ext>
                  </a:extLst>
                </a:hlinkClick>
              </a:rPr>
              <a:t>Pancyprian Association of Hotel Managers</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Cyprus</a:t>
            </a:r>
            <a:endParaRPr b="1" i="0" sz="1400" u="none" cap="none" strike="noStrike">
              <a:solidFill>
                <a:srgbClr val="6588BA"/>
              </a:solidFill>
              <a:latin typeface="Arial"/>
              <a:ea typeface="Arial"/>
              <a:cs typeface="Arial"/>
              <a:sym typeface="Arial"/>
            </a:endParaRPr>
          </a:p>
        </p:txBody>
      </p:sp>
      <p:pic>
        <p:nvPicPr>
          <p:cNvPr id="629" name="Google Shape;629;g2523f248869_4_86"/>
          <p:cNvPicPr preferRelativeResize="0"/>
          <p:nvPr/>
        </p:nvPicPr>
        <p:blipFill rotWithShape="1">
          <a:blip r:embed="rId7">
            <a:alphaModFix/>
          </a:blip>
          <a:srcRect b="0" l="0" r="0" t="0"/>
          <a:stretch/>
        </p:blipFill>
        <p:spPr>
          <a:xfrm>
            <a:off x="9037325" y="4634200"/>
            <a:ext cx="1634325" cy="925200"/>
          </a:xfrm>
          <a:prstGeom prst="rect">
            <a:avLst/>
          </a:prstGeom>
          <a:noFill/>
          <a:ln>
            <a:noFill/>
          </a:ln>
        </p:spPr>
      </p:pic>
      <p:sp>
        <p:nvSpPr>
          <p:cNvPr id="630" name="Google Shape;630;g2523f248869_4_86"/>
          <p:cNvSpPr txBox="1"/>
          <p:nvPr/>
        </p:nvSpPr>
        <p:spPr>
          <a:xfrm>
            <a:off x="9170148" y="5834625"/>
            <a:ext cx="25791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8">
                  <a:extLst>
                    <a:ext uri="{A12FA001-AC4F-418D-AE19-62706E023703}">
                      <ahyp:hlinkClr val="tx"/>
                    </a:ext>
                  </a:extLst>
                </a:hlinkClick>
              </a:rPr>
              <a:t>Beneke &amp; Prinzhorn GmbH</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Germany</a:t>
            </a:r>
            <a:endParaRPr b="1" i="0" sz="1400" u="none" cap="none" strike="noStrike">
              <a:solidFill>
                <a:srgbClr val="6588BA"/>
              </a:solidFill>
              <a:latin typeface="Arial"/>
              <a:ea typeface="Arial"/>
              <a:cs typeface="Arial"/>
              <a:sym typeface="Arial"/>
            </a:endParaRPr>
          </a:p>
        </p:txBody>
      </p:sp>
      <p:pic>
        <p:nvPicPr>
          <p:cNvPr id="631" name="Google Shape;631;g2523f248869_4_86"/>
          <p:cNvPicPr preferRelativeResize="0"/>
          <p:nvPr/>
        </p:nvPicPr>
        <p:blipFill rotWithShape="1">
          <a:blip r:embed="rId9">
            <a:alphaModFix/>
          </a:blip>
          <a:srcRect b="0" l="0" r="0" t="0"/>
          <a:stretch/>
        </p:blipFill>
        <p:spPr>
          <a:xfrm>
            <a:off x="3169181" y="4746605"/>
            <a:ext cx="2466250" cy="799477"/>
          </a:xfrm>
          <a:prstGeom prst="rect">
            <a:avLst/>
          </a:prstGeom>
          <a:noFill/>
          <a:ln>
            <a:noFill/>
          </a:ln>
        </p:spPr>
      </p:pic>
      <p:sp>
        <p:nvSpPr>
          <p:cNvPr id="632" name="Google Shape;632;g2523f248869_4_86"/>
          <p:cNvSpPr txBox="1"/>
          <p:nvPr/>
        </p:nvSpPr>
        <p:spPr>
          <a:xfrm>
            <a:off x="3229149" y="5817244"/>
            <a:ext cx="21939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0">
                  <a:extLst>
                    <a:ext uri="{A12FA001-AC4F-418D-AE19-62706E023703}">
                      <ahyp:hlinkClr val="tx"/>
                    </a:ext>
                  </a:extLst>
                </a:hlinkClick>
              </a:rPr>
              <a:t>DIAS</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Greece</a:t>
            </a:r>
            <a:endParaRPr b="1" i="0" sz="1400" u="none" cap="none" strike="noStrike">
              <a:solidFill>
                <a:srgbClr val="6588BA"/>
              </a:solidFill>
              <a:latin typeface="Arial"/>
              <a:ea typeface="Arial"/>
              <a:cs typeface="Arial"/>
              <a:sym typeface="Arial"/>
            </a:endParaRPr>
          </a:p>
        </p:txBody>
      </p:sp>
      <p:pic>
        <p:nvPicPr>
          <p:cNvPr id="633" name="Google Shape;633;g2523f248869_4_86"/>
          <p:cNvPicPr preferRelativeResize="0"/>
          <p:nvPr/>
        </p:nvPicPr>
        <p:blipFill rotWithShape="1">
          <a:blip r:embed="rId11">
            <a:alphaModFix/>
          </a:blip>
          <a:srcRect b="0" l="0" r="0" t="0"/>
          <a:stretch/>
        </p:blipFill>
        <p:spPr>
          <a:xfrm>
            <a:off x="9172178" y="2556637"/>
            <a:ext cx="1129487" cy="1501649"/>
          </a:xfrm>
          <a:prstGeom prst="rect">
            <a:avLst/>
          </a:prstGeom>
          <a:noFill/>
          <a:ln>
            <a:noFill/>
          </a:ln>
        </p:spPr>
      </p:pic>
      <p:sp>
        <p:nvSpPr>
          <p:cNvPr id="634" name="Google Shape;634;g2523f248869_4_86"/>
          <p:cNvSpPr txBox="1"/>
          <p:nvPr/>
        </p:nvSpPr>
        <p:spPr>
          <a:xfrm>
            <a:off x="10595450" y="2556625"/>
            <a:ext cx="16344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2">
                  <a:extLst>
                    <a:ext uri="{A12FA001-AC4F-418D-AE19-62706E023703}">
                      <ahyp:hlinkClr val="tx"/>
                    </a:ext>
                  </a:extLst>
                </a:hlinkClick>
              </a:rPr>
              <a:t>DEKAPLUS</a:t>
            </a:r>
            <a:endParaRPr b="0" i="0" sz="1300" u="none" cap="none" strike="noStrike">
              <a:solidFill>
                <a:srgbClr val="6588B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lv-LV" sz="1400" u="none" cap="none" strike="noStrike">
                <a:solidFill>
                  <a:srgbClr val="6588BA"/>
                </a:solidFill>
                <a:latin typeface="Arial"/>
                <a:ea typeface="Arial"/>
                <a:cs typeface="Arial"/>
                <a:sym typeface="Arial"/>
              </a:rPr>
              <a:t>Cyprus</a:t>
            </a:r>
            <a:endParaRPr b="1" i="0" sz="1400" u="none" cap="none" strike="noStrike">
              <a:solidFill>
                <a:srgbClr val="6588BA"/>
              </a:solidFill>
              <a:latin typeface="Arial"/>
              <a:ea typeface="Arial"/>
              <a:cs typeface="Arial"/>
              <a:sym typeface="Arial"/>
            </a:endParaRPr>
          </a:p>
        </p:txBody>
      </p:sp>
      <p:pic>
        <p:nvPicPr>
          <p:cNvPr id="635" name="Google Shape;635;g2523f248869_4_86"/>
          <p:cNvPicPr preferRelativeResize="0"/>
          <p:nvPr/>
        </p:nvPicPr>
        <p:blipFill rotWithShape="1">
          <a:blip r:embed="rId13">
            <a:alphaModFix/>
          </a:blip>
          <a:srcRect b="0" l="0" r="0" t="0"/>
          <a:stretch/>
        </p:blipFill>
        <p:spPr>
          <a:xfrm>
            <a:off x="733964" y="4557991"/>
            <a:ext cx="1245637" cy="1176685"/>
          </a:xfrm>
          <a:prstGeom prst="rect">
            <a:avLst/>
          </a:prstGeom>
          <a:noFill/>
          <a:ln>
            <a:noFill/>
          </a:ln>
        </p:spPr>
      </p:pic>
      <p:sp>
        <p:nvSpPr>
          <p:cNvPr id="636" name="Google Shape;636;g2523f248869_4_86"/>
          <p:cNvSpPr txBox="1"/>
          <p:nvPr/>
        </p:nvSpPr>
        <p:spPr>
          <a:xfrm>
            <a:off x="664320" y="5817259"/>
            <a:ext cx="22815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4">
                  <a:extLst>
                    <a:ext uri="{A12FA001-AC4F-418D-AE19-62706E023703}">
                      <ahyp:hlinkClr val="tx"/>
                    </a:ext>
                  </a:extLst>
                </a:hlinkClick>
              </a:rPr>
              <a:t>Social Innovation Fund</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Lithuania</a:t>
            </a:r>
            <a:endParaRPr b="1" i="0" sz="1400" u="none" cap="none" strike="noStrike">
              <a:solidFill>
                <a:srgbClr val="6588BA"/>
              </a:solidFill>
              <a:latin typeface="Arial"/>
              <a:ea typeface="Arial"/>
              <a:cs typeface="Arial"/>
              <a:sym typeface="Arial"/>
            </a:endParaRPr>
          </a:p>
        </p:txBody>
      </p:sp>
      <p:pic>
        <p:nvPicPr>
          <p:cNvPr id="637" name="Google Shape;637;g2523f248869_4_86"/>
          <p:cNvPicPr preferRelativeResize="0"/>
          <p:nvPr/>
        </p:nvPicPr>
        <p:blipFill rotWithShape="1">
          <a:blip r:embed="rId15">
            <a:alphaModFix/>
          </a:blip>
          <a:srcRect b="0" l="0" r="0" t="0"/>
          <a:stretch/>
        </p:blipFill>
        <p:spPr>
          <a:xfrm>
            <a:off x="4881503" y="2662494"/>
            <a:ext cx="3036427" cy="664578"/>
          </a:xfrm>
          <a:prstGeom prst="rect">
            <a:avLst/>
          </a:prstGeom>
          <a:noFill/>
          <a:ln>
            <a:noFill/>
          </a:ln>
        </p:spPr>
      </p:pic>
      <p:sp>
        <p:nvSpPr>
          <p:cNvPr id="638" name="Google Shape;638;g2523f248869_4_86"/>
          <p:cNvSpPr txBox="1"/>
          <p:nvPr/>
        </p:nvSpPr>
        <p:spPr>
          <a:xfrm>
            <a:off x="4881504" y="3454800"/>
            <a:ext cx="23535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6">
                  <a:extLst>
                    <a:ext uri="{A12FA001-AC4F-418D-AE19-62706E023703}">
                      <ahyp:hlinkClr val="tx"/>
                    </a:ext>
                  </a:extLst>
                </a:hlinkClick>
              </a:rPr>
              <a:t>OUT LOUD</a:t>
            </a:r>
            <a:endParaRPr b="0" i="0" sz="1300" u="none" cap="none" strike="noStrike">
              <a:solidFill>
                <a:srgbClr val="6588B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lv-LV" sz="1400" u="none" cap="none" strike="noStrike">
                <a:solidFill>
                  <a:srgbClr val="6588BA"/>
                </a:solidFill>
                <a:latin typeface="Arial"/>
                <a:ea typeface="Arial"/>
                <a:cs typeface="Arial"/>
                <a:sym typeface="Arial"/>
              </a:rPr>
              <a:t>Latvia</a:t>
            </a:r>
            <a:endParaRPr b="1" i="0" sz="1400" u="none" cap="none" strike="noStrike">
              <a:solidFill>
                <a:srgbClr val="6588BA"/>
              </a:solidFill>
              <a:latin typeface="Arial"/>
              <a:ea typeface="Arial"/>
              <a:cs typeface="Arial"/>
              <a:sym typeface="Arial"/>
            </a:endParaRPr>
          </a:p>
        </p:txBody>
      </p:sp>
      <p:pic>
        <p:nvPicPr>
          <p:cNvPr id="639" name="Google Shape;639;g2523f248869_4_86"/>
          <p:cNvPicPr preferRelativeResize="0"/>
          <p:nvPr/>
        </p:nvPicPr>
        <p:blipFill rotWithShape="1">
          <a:blip r:embed="rId17">
            <a:alphaModFix/>
          </a:blip>
          <a:srcRect b="0" l="0" r="0" t="0"/>
          <a:stretch/>
        </p:blipFill>
        <p:spPr>
          <a:xfrm>
            <a:off x="0" y="0"/>
            <a:ext cx="12191999" cy="2090275"/>
          </a:xfrm>
          <a:prstGeom prst="rect">
            <a:avLst/>
          </a:prstGeom>
          <a:noFill/>
          <a:ln>
            <a:noFill/>
          </a:ln>
        </p:spPr>
      </p:pic>
      <p:sp>
        <p:nvSpPr>
          <p:cNvPr id="640" name="Google Shape;640;g2523f248869_4_86"/>
          <p:cNvSpPr txBox="1"/>
          <p:nvPr>
            <p:ph type="title"/>
          </p:nvPr>
        </p:nvSpPr>
        <p:spPr>
          <a:xfrm>
            <a:off x="664322" y="1292495"/>
            <a:ext cx="6069600" cy="797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000">
                <a:solidFill>
                  <a:schemeClr val="lt1"/>
                </a:solidFill>
              </a:rPr>
              <a:t>Projekta partneri</a:t>
            </a:r>
            <a:endParaRPr b="1" sz="4000">
              <a:solidFill>
                <a:schemeClr val="lt1"/>
              </a:solidFill>
            </a:endParaRPr>
          </a:p>
        </p:txBody>
      </p:sp>
      <p:pic>
        <p:nvPicPr>
          <p:cNvPr id="641" name="Google Shape;641;g2523f248869_4_86"/>
          <p:cNvPicPr preferRelativeResize="0"/>
          <p:nvPr/>
        </p:nvPicPr>
        <p:blipFill rotWithShape="1">
          <a:blip r:embed="rId18">
            <a:alphaModFix/>
          </a:blip>
          <a:srcRect b="0" l="16443" r="0" t="34105"/>
          <a:stretch/>
        </p:blipFill>
        <p:spPr>
          <a:xfrm>
            <a:off x="7123401" y="-3850"/>
            <a:ext cx="5068601" cy="1653835"/>
          </a:xfrm>
          <a:prstGeom prst="rect">
            <a:avLst/>
          </a:prstGeom>
          <a:noFill/>
          <a:ln>
            <a:noFill/>
          </a:ln>
        </p:spPr>
      </p:pic>
      <p:cxnSp>
        <p:nvCxnSpPr>
          <p:cNvPr id="642" name="Google Shape;642;g2523f248869_4_86"/>
          <p:cNvCxnSpPr/>
          <p:nvPr/>
        </p:nvCxnSpPr>
        <p:spPr>
          <a:xfrm>
            <a:off x="498150" y="3524250"/>
            <a:ext cx="3254700" cy="0"/>
          </a:xfrm>
          <a:prstGeom prst="straightConnector1">
            <a:avLst/>
          </a:prstGeom>
          <a:noFill/>
          <a:ln cap="flat" cmpd="sng" w="9525">
            <a:solidFill>
              <a:srgbClr val="6588BA"/>
            </a:solidFill>
            <a:prstDash val="solid"/>
            <a:round/>
            <a:headEnd len="sm" w="sm" type="none"/>
            <a:tailEnd len="sm" w="sm" type="none"/>
          </a:ln>
        </p:spPr>
      </p:cxnSp>
      <p:cxnSp>
        <p:nvCxnSpPr>
          <p:cNvPr id="643" name="Google Shape;643;g2523f248869_4_86"/>
          <p:cNvCxnSpPr/>
          <p:nvPr/>
        </p:nvCxnSpPr>
        <p:spPr>
          <a:xfrm>
            <a:off x="4872675" y="3448050"/>
            <a:ext cx="3254700" cy="0"/>
          </a:xfrm>
          <a:prstGeom prst="straightConnector1">
            <a:avLst/>
          </a:prstGeom>
          <a:noFill/>
          <a:ln cap="flat" cmpd="sng" w="9525">
            <a:solidFill>
              <a:srgbClr val="6588BA"/>
            </a:solidFill>
            <a:prstDash val="solid"/>
            <a:round/>
            <a:headEnd len="sm" w="sm" type="none"/>
            <a:tailEnd len="sm" w="sm" type="none"/>
          </a:ln>
        </p:spPr>
      </p:cxnSp>
      <p:cxnSp>
        <p:nvCxnSpPr>
          <p:cNvPr id="644" name="Google Shape;644;g2523f248869_4_86"/>
          <p:cNvCxnSpPr/>
          <p:nvPr/>
        </p:nvCxnSpPr>
        <p:spPr>
          <a:xfrm>
            <a:off x="10527775" y="2573825"/>
            <a:ext cx="0" cy="1245300"/>
          </a:xfrm>
          <a:prstGeom prst="straightConnector1">
            <a:avLst/>
          </a:prstGeom>
          <a:noFill/>
          <a:ln cap="flat" cmpd="sng" w="9525">
            <a:solidFill>
              <a:srgbClr val="6588BA"/>
            </a:solidFill>
            <a:prstDash val="solid"/>
            <a:round/>
            <a:headEnd len="sm" w="sm" type="none"/>
            <a:tailEnd len="sm" w="sm" type="none"/>
          </a:ln>
        </p:spPr>
      </p:cxnSp>
      <p:cxnSp>
        <p:nvCxnSpPr>
          <p:cNvPr id="645" name="Google Shape;645;g2523f248869_4_86"/>
          <p:cNvCxnSpPr/>
          <p:nvPr/>
        </p:nvCxnSpPr>
        <p:spPr>
          <a:xfrm>
            <a:off x="467900" y="5795250"/>
            <a:ext cx="2175300" cy="0"/>
          </a:xfrm>
          <a:prstGeom prst="straightConnector1">
            <a:avLst/>
          </a:prstGeom>
          <a:noFill/>
          <a:ln cap="flat" cmpd="sng" w="9525">
            <a:solidFill>
              <a:srgbClr val="6588BA"/>
            </a:solidFill>
            <a:prstDash val="solid"/>
            <a:round/>
            <a:headEnd len="sm" w="sm" type="none"/>
            <a:tailEnd len="sm" w="sm" type="none"/>
          </a:ln>
        </p:spPr>
      </p:cxnSp>
      <p:cxnSp>
        <p:nvCxnSpPr>
          <p:cNvPr id="646" name="Google Shape;646;g2523f248869_4_86"/>
          <p:cNvCxnSpPr/>
          <p:nvPr/>
        </p:nvCxnSpPr>
        <p:spPr>
          <a:xfrm>
            <a:off x="3311300" y="5810775"/>
            <a:ext cx="2411100" cy="0"/>
          </a:xfrm>
          <a:prstGeom prst="straightConnector1">
            <a:avLst/>
          </a:prstGeom>
          <a:noFill/>
          <a:ln cap="flat" cmpd="sng" w="9525">
            <a:solidFill>
              <a:srgbClr val="6588BA"/>
            </a:solidFill>
            <a:prstDash val="solid"/>
            <a:round/>
            <a:headEnd len="sm" w="sm" type="none"/>
            <a:tailEnd len="sm" w="sm" type="none"/>
          </a:ln>
        </p:spPr>
      </p:cxnSp>
      <p:cxnSp>
        <p:nvCxnSpPr>
          <p:cNvPr id="647" name="Google Shape;647;g2523f248869_4_86"/>
          <p:cNvCxnSpPr/>
          <p:nvPr/>
        </p:nvCxnSpPr>
        <p:spPr>
          <a:xfrm>
            <a:off x="6515150" y="5810775"/>
            <a:ext cx="2086500" cy="0"/>
          </a:xfrm>
          <a:prstGeom prst="straightConnector1">
            <a:avLst/>
          </a:prstGeom>
          <a:noFill/>
          <a:ln cap="flat" cmpd="sng" w="9525">
            <a:solidFill>
              <a:srgbClr val="6588BA"/>
            </a:solidFill>
            <a:prstDash val="solid"/>
            <a:round/>
            <a:headEnd len="sm" w="sm" type="none"/>
            <a:tailEnd len="sm" w="sm" type="none"/>
          </a:ln>
        </p:spPr>
      </p:cxnSp>
      <p:cxnSp>
        <p:nvCxnSpPr>
          <p:cNvPr id="648" name="Google Shape;648;g2523f248869_4_86"/>
          <p:cNvCxnSpPr/>
          <p:nvPr/>
        </p:nvCxnSpPr>
        <p:spPr>
          <a:xfrm>
            <a:off x="9254150" y="5810775"/>
            <a:ext cx="2103900" cy="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4"/>
          <p:cNvSpPr txBox="1"/>
          <p:nvPr>
            <p:ph idx="1" type="body"/>
          </p:nvPr>
        </p:nvSpPr>
        <p:spPr>
          <a:xfrm>
            <a:off x="1489267" y="2750027"/>
            <a:ext cx="8667000" cy="3759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2000"/>
              </a:spcBef>
              <a:spcAft>
                <a:spcPts val="0"/>
              </a:spcAft>
              <a:buSzPts val="1800"/>
              <a:buNone/>
            </a:pPr>
            <a:r>
              <a:rPr lang="lv-LV" sz="2500"/>
              <a:t>Izglītojamais zinās nevardarbīgas komunikācijas pamatus un zinās, kā sagatavot izaicinošu sarunu. </a:t>
            </a:r>
            <a:endParaRPr/>
          </a:p>
          <a:p>
            <a:pPr indent="0" lvl="0" marL="0" rtl="0" algn="l">
              <a:lnSpc>
                <a:spcPct val="100000"/>
              </a:lnSpc>
              <a:spcBef>
                <a:spcPts val="2000"/>
              </a:spcBef>
              <a:spcAft>
                <a:spcPts val="0"/>
              </a:spcAft>
              <a:buSzPts val="1800"/>
              <a:buNone/>
            </a:pPr>
            <a:r>
              <a:rPr lang="lv-LV" sz="2500"/>
              <a:t>Izglītojamais pratīs vadīt sarunas sarežģītās situācijās.</a:t>
            </a:r>
            <a:endParaRPr sz="4300"/>
          </a:p>
        </p:txBody>
      </p:sp>
      <p:sp>
        <p:nvSpPr>
          <p:cNvPr id="218" name="Google Shape;21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19" name="Google Shape;219;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220" name="Google Shape;220;p4"/>
          <p:cNvPicPr preferRelativeResize="0"/>
          <p:nvPr/>
        </p:nvPicPr>
        <p:blipFill rotWithShape="1">
          <a:blip r:embed="rId3">
            <a:alphaModFix/>
          </a:blip>
          <a:srcRect b="0" l="0" r="0" t="0"/>
          <a:stretch/>
        </p:blipFill>
        <p:spPr>
          <a:xfrm>
            <a:off x="0" y="2"/>
            <a:ext cx="12191999" cy="2750025"/>
          </a:xfrm>
          <a:prstGeom prst="rect">
            <a:avLst/>
          </a:prstGeom>
          <a:noFill/>
          <a:ln>
            <a:noFill/>
          </a:ln>
        </p:spPr>
      </p:pic>
      <p:sp>
        <p:nvSpPr>
          <p:cNvPr id="221" name="Google Shape;221;p4"/>
          <p:cNvSpPr txBox="1"/>
          <p:nvPr>
            <p:ph type="title"/>
          </p:nvPr>
        </p:nvSpPr>
        <p:spPr>
          <a:xfrm>
            <a:off x="1454300" y="1974250"/>
            <a:ext cx="10102500" cy="77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Mācību rezultāti</a:t>
            </a:r>
            <a:endParaRPr sz="4800">
              <a:solidFill>
                <a:schemeClr val="lt1"/>
              </a:solidFill>
            </a:endParaRPr>
          </a:p>
        </p:txBody>
      </p:sp>
      <p:pic>
        <p:nvPicPr>
          <p:cNvPr descr="Glühbirne und Stift mit einfarbiger Füllung" id="222" name="Google Shape;222;p4"/>
          <p:cNvPicPr preferRelativeResize="0"/>
          <p:nvPr/>
        </p:nvPicPr>
        <p:blipFill rotWithShape="1">
          <a:blip r:embed="rId4">
            <a:alphaModFix/>
          </a:blip>
          <a:srcRect b="0" l="0" r="0" t="0"/>
          <a:stretch/>
        </p:blipFill>
        <p:spPr>
          <a:xfrm>
            <a:off x="12779506" y="793424"/>
            <a:ext cx="914400" cy="914400"/>
          </a:xfrm>
          <a:prstGeom prst="rect">
            <a:avLst/>
          </a:prstGeom>
          <a:noFill/>
          <a:ln>
            <a:noFill/>
          </a:ln>
        </p:spPr>
      </p:pic>
      <p:pic>
        <p:nvPicPr>
          <p:cNvPr id="223" name="Google Shape;223;p4"/>
          <p:cNvPicPr preferRelativeResize="0"/>
          <p:nvPr/>
        </p:nvPicPr>
        <p:blipFill rotWithShape="1">
          <a:blip r:embed="rId5">
            <a:alphaModFix/>
          </a:blip>
          <a:srcRect b="0" l="16443" r="0" t="34105"/>
          <a:stretch/>
        </p:blipFill>
        <p:spPr>
          <a:xfrm>
            <a:off x="8329575" y="-3850"/>
            <a:ext cx="3862426" cy="1260275"/>
          </a:xfrm>
          <a:prstGeom prst="rect">
            <a:avLst/>
          </a:prstGeom>
          <a:noFill/>
          <a:ln>
            <a:noFill/>
          </a:ln>
        </p:spPr>
      </p:pic>
      <p:grpSp>
        <p:nvGrpSpPr>
          <p:cNvPr id="224" name="Google Shape;224;p4"/>
          <p:cNvGrpSpPr/>
          <p:nvPr/>
        </p:nvGrpSpPr>
        <p:grpSpPr>
          <a:xfrm>
            <a:off x="1124707" y="3063664"/>
            <a:ext cx="329506" cy="365555"/>
            <a:chOff x="534570" y="3018006"/>
            <a:chExt cx="290237" cy="321991"/>
          </a:xfrm>
        </p:grpSpPr>
        <p:sp>
          <p:nvSpPr>
            <p:cNvPr id="225" name="Google Shape;225;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 name="Google Shape;227;p4"/>
          <p:cNvGrpSpPr/>
          <p:nvPr/>
        </p:nvGrpSpPr>
        <p:grpSpPr>
          <a:xfrm>
            <a:off x="1124707" y="4075789"/>
            <a:ext cx="329506" cy="365555"/>
            <a:chOff x="534570" y="3018006"/>
            <a:chExt cx="290237" cy="321991"/>
          </a:xfrm>
        </p:grpSpPr>
        <p:sp>
          <p:nvSpPr>
            <p:cNvPr id="228" name="Google Shape;228;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5247badc8a_5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236" name="Google Shape;236;g25247badc8a_5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sp>
        <p:nvSpPr>
          <p:cNvPr id="237" name="Google Shape;237;g25247badc8a_5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lv-LV"/>
              <a:t>‹#›</a:t>
            </a:fld>
            <a:endParaRPr/>
          </a:p>
        </p:txBody>
      </p:sp>
      <p:pic>
        <p:nvPicPr>
          <p:cNvPr id="238" name="Google Shape;238;g25247badc8a_5_0" title="weedout.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g2523f248869_4_180"/>
          <p:cNvPicPr preferRelativeResize="0"/>
          <p:nvPr/>
        </p:nvPicPr>
        <p:blipFill rotWithShape="1">
          <a:blip r:embed="rId3">
            <a:alphaModFix/>
          </a:blip>
          <a:srcRect b="0" l="4117" r="6372" t="0"/>
          <a:stretch/>
        </p:blipFill>
        <p:spPr>
          <a:xfrm>
            <a:off x="1278625" y="450"/>
            <a:ext cx="10913376" cy="6858000"/>
          </a:xfrm>
          <a:prstGeom prst="rect">
            <a:avLst/>
          </a:prstGeom>
          <a:noFill/>
          <a:ln>
            <a:noFill/>
          </a:ln>
        </p:spPr>
      </p:pic>
      <p:sp>
        <p:nvSpPr>
          <p:cNvPr id="244" name="Google Shape;244;g2523f248869_4_180"/>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523f248869_4_180"/>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46" name="Google Shape;246;g2523f248869_4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47" name="Google Shape;247;g2523f248869_4_180"/>
          <p:cNvSpPr txBox="1"/>
          <p:nvPr>
            <p:ph type="title"/>
          </p:nvPr>
        </p:nvSpPr>
        <p:spPr>
          <a:xfrm>
            <a:off x="431850" y="2205838"/>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3500">
                <a:solidFill>
                  <a:srgbClr val="2B3E85"/>
                </a:solidFill>
              </a:rPr>
              <a:t>Individuāls vai komandas uzdevums</a:t>
            </a:r>
            <a:endParaRPr b="1" sz="3500">
              <a:solidFill>
                <a:srgbClr val="2B3E85"/>
              </a:solidFill>
            </a:endParaRPr>
          </a:p>
        </p:txBody>
      </p:sp>
      <p:sp>
        <p:nvSpPr>
          <p:cNvPr id="248" name="Google Shape;248;g2523f248869_4_180"/>
          <p:cNvSpPr txBox="1"/>
          <p:nvPr>
            <p:ph idx="1" type="body"/>
          </p:nvPr>
        </p:nvSpPr>
        <p:spPr>
          <a:xfrm>
            <a:off x="581175" y="3005575"/>
            <a:ext cx="4765800" cy="32658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Uzrakstiet, ar ko </a:t>
            </a:r>
            <a:r>
              <a:rPr b="1" lang="lv-LV" sz="2800">
                <a:solidFill>
                  <a:schemeClr val="lt1"/>
                </a:solidFill>
              </a:rPr>
              <a:t>laba saruna atšķiras no sliktas sarunas</a:t>
            </a:r>
            <a:endParaRPr b="1" sz="2800">
              <a:solidFill>
                <a:schemeClr val="lt1"/>
              </a:solidFill>
            </a:endParaRPr>
          </a:p>
        </p:txBody>
      </p:sp>
      <p:cxnSp>
        <p:nvCxnSpPr>
          <p:cNvPr id="249" name="Google Shape;249;g2523f248869_4_180"/>
          <p:cNvCxnSpPr/>
          <p:nvPr/>
        </p:nvCxnSpPr>
        <p:spPr>
          <a:xfrm>
            <a:off x="894600" y="2876100"/>
            <a:ext cx="53823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pic>
        <p:nvPicPr>
          <p:cNvPr descr="Fotos gratis de Gente" id="254" name="Google Shape;254;p5"/>
          <p:cNvPicPr preferRelativeResize="0"/>
          <p:nvPr/>
        </p:nvPicPr>
        <p:blipFill rotWithShape="1">
          <a:blip r:embed="rId3">
            <a:alphaModFix/>
          </a:blip>
          <a:srcRect b="15074" l="0" r="0" t="0"/>
          <a:stretch/>
        </p:blipFill>
        <p:spPr>
          <a:xfrm>
            <a:off x="0" y="0"/>
            <a:ext cx="12192000" cy="6858000"/>
          </a:xfrm>
          <a:prstGeom prst="rect">
            <a:avLst/>
          </a:prstGeom>
          <a:noFill/>
          <a:ln>
            <a:noFill/>
          </a:ln>
        </p:spPr>
      </p:pic>
      <p:sp>
        <p:nvSpPr>
          <p:cNvPr id="255" name="Google Shape;255;p5"/>
          <p:cNvSpPr/>
          <p:nvPr/>
        </p:nvSpPr>
        <p:spPr>
          <a:xfrm>
            <a:off x="7488621" y="2277613"/>
            <a:ext cx="4703381" cy="4580386"/>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56" name="Google Shape;256;p5"/>
          <p:cNvSpPr txBox="1"/>
          <p:nvPr>
            <p:ph type="title"/>
          </p:nvPr>
        </p:nvSpPr>
        <p:spPr>
          <a:xfrm>
            <a:off x="8098221" y="320668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Font typeface="Arial"/>
              <a:buNone/>
            </a:pPr>
            <a:r>
              <a:rPr b="1" lang="lv-LV" sz="4000">
                <a:solidFill>
                  <a:srgbClr val="262626"/>
                </a:solidFill>
                <a:latin typeface="Arial"/>
                <a:ea typeface="Arial"/>
                <a:cs typeface="Arial"/>
                <a:sym typeface="Arial"/>
              </a:rPr>
              <a:t>Kontakta cikls</a:t>
            </a:r>
            <a:endParaRPr b="1" sz="4000">
              <a:solidFill>
                <a:srgbClr val="262626"/>
              </a:solidFill>
            </a:endParaRPr>
          </a:p>
        </p:txBody>
      </p:sp>
      <p:cxnSp>
        <p:nvCxnSpPr>
          <p:cNvPr id="257" name="Google Shape;257;p5"/>
          <p:cNvCxnSpPr/>
          <p:nvPr/>
        </p:nvCxnSpPr>
        <p:spPr>
          <a:xfrm>
            <a:off x="9556531" y="509854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56"/>
                                        </p:tgtEl>
                                        <p:attrNameLst>
                                          <p:attrName>style.visibility</p:attrName>
                                        </p:attrNameLst>
                                      </p:cBhvr>
                                      <p:to>
                                        <p:strVal val="visible"/>
                                      </p:to>
                                    </p:set>
                                    <p:animEffect filter="fade" transition="in">
                                      <p:cBhvr>
                                        <p:cTn dur="7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6"/>
          <p:cNvSpPr txBox="1"/>
          <p:nvPr>
            <p:ph idx="1" type="body"/>
          </p:nvPr>
        </p:nvSpPr>
        <p:spPr>
          <a:xfrm>
            <a:off x="1723050" y="2217675"/>
            <a:ext cx="7771500" cy="3601200"/>
          </a:xfrm>
          <a:prstGeom prst="rect">
            <a:avLst/>
          </a:prstGeom>
          <a:noFill/>
          <a:ln>
            <a:noFill/>
          </a:ln>
        </p:spPr>
        <p:txBody>
          <a:bodyPr anchorCtr="0" anchor="t" bIns="45700" lIns="91425" spcFirstLastPara="1" rIns="91425" wrap="square" tIns="45700">
            <a:normAutofit/>
          </a:bodyPr>
          <a:lstStyle/>
          <a:p>
            <a:pPr indent="-228600" lvl="0" marL="228600" rtl="0" algn="l">
              <a:lnSpc>
                <a:spcPct val="115000"/>
              </a:lnSpc>
              <a:spcBef>
                <a:spcPts val="0"/>
              </a:spcBef>
              <a:spcAft>
                <a:spcPts val="0"/>
              </a:spcAft>
              <a:buClr>
                <a:srgbClr val="6789B9"/>
              </a:buClr>
              <a:buSzPts val="2800"/>
              <a:buFont typeface="Noto Sans Symbols"/>
              <a:buChar char="✔"/>
            </a:pPr>
            <a:r>
              <a:rPr b="0" i="0" lang="lv-LV" u="none"/>
              <a:t>Pirmskontakts</a:t>
            </a:r>
            <a:endParaRPr b="0" i="0" u="none"/>
          </a:p>
          <a:p>
            <a:pPr indent="-228600" lvl="0" marL="228600" rtl="0" algn="l">
              <a:lnSpc>
                <a:spcPct val="115000"/>
              </a:lnSpc>
              <a:spcBef>
                <a:spcPts val="1000"/>
              </a:spcBef>
              <a:spcAft>
                <a:spcPts val="0"/>
              </a:spcAft>
              <a:buClr>
                <a:srgbClr val="6789B9"/>
              </a:buClr>
              <a:buSzPts val="2800"/>
              <a:buFont typeface="Noto Sans Symbols"/>
              <a:buChar char="✔"/>
            </a:pPr>
            <a:r>
              <a:rPr lang="lv-LV"/>
              <a:t>Kontakta sākums</a:t>
            </a:r>
            <a:endParaRPr/>
          </a:p>
          <a:p>
            <a:pPr indent="-228600" lvl="0" marL="228600" rtl="0" algn="l">
              <a:lnSpc>
                <a:spcPct val="115000"/>
              </a:lnSpc>
              <a:spcBef>
                <a:spcPts val="1000"/>
              </a:spcBef>
              <a:spcAft>
                <a:spcPts val="0"/>
              </a:spcAft>
              <a:buClr>
                <a:srgbClr val="6789B9"/>
              </a:buClr>
              <a:buSzPts val="2800"/>
              <a:buFont typeface="Noto Sans Symbols"/>
              <a:buChar char="✔"/>
            </a:pPr>
            <a:r>
              <a:rPr lang="lv-LV"/>
              <a:t>Kontakts</a:t>
            </a:r>
            <a:endParaRPr/>
          </a:p>
          <a:p>
            <a:pPr indent="-228600" lvl="0" marL="228600" rtl="0" algn="l">
              <a:lnSpc>
                <a:spcPct val="115000"/>
              </a:lnSpc>
              <a:spcBef>
                <a:spcPts val="1000"/>
              </a:spcBef>
              <a:spcAft>
                <a:spcPts val="0"/>
              </a:spcAft>
              <a:buClr>
                <a:srgbClr val="6789B9"/>
              </a:buClr>
              <a:buSzPts val="2800"/>
              <a:buFont typeface="Noto Sans Symbols"/>
              <a:buChar char="✔"/>
            </a:pPr>
            <a:r>
              <a:rPr b="0" i="0" lang="lv-LV" u="none"/>
              <a:t>Kontakta slēgšana</a:t>
            </a:r>
            <a:endParaRPr b="0" i="0" u="none"/>
          </a:p>
          <a:p>
            <a:pPr indent="-228600" lvl="0" marL="228600" rtl="0" algn="l">
              <a:lnSpc>
                <a:spcPct val="115000"/>
              </a:lnSpc>
              <a:spcBef>
                <a:spcPts val="1000"/>
              </a:spcBef>
              <a:spcAft>
                <a:spcPts val="0"/>
              </a:spcAft>
              <a:buClr>
                <a:srgbClr val="6789B9"/>
              </a:buClr>
              <a:buSzPts val="2800"/>
              <a:buFont typeface="Noto Sans Symbols"/>
              <a:buChar char="✔"/>
            </a:pPr>
            <a:r>
              <a:rPr lang="lv-LV"/>
              <a:t>Pēc kontakta</a:t>
            </a:r>
            <a:endParaRPr/>
          </a:p>
        </p:txBody>
      </p:sp>
      <p:sp>
        <p:nvSpPr>
          <p:cNvPr id="263" name="Google Shape;26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64" name="Google Shape;264;p6"/>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265" name="Google Shape;265;p6"/>
          <p:cNvPicPr preferRelativeResize="0"/>
          <p:nvPr/>
        </p:nvPicPr>
        <p:blipFill rotWithShape="1">
          <a:blip r:embed="rId3">
            <a:alphaModFix/>
          </a:blip>
          <a:srcRect b="0" l="0" r="0" t="0"/>
          <a:stretch/>
        </p:blipFill>
        <p:spPr>
          <a:xfrm>
            <a:off x="0" y="0"/>
            <a:ext cx="12191999" cy="2022750"/>
          </a:xfrm>
          <a:prstGeom prst="rect">
            <a:avLst/>
          </a:prstGeom>
          <a:noFill/>
          <a:ln>
            <a:noFill/>
          </a:ln>
        </p:spPr>
      </p:pic>
      <p:sp>
        <p:nvSpPr>
          <p:cNvPr id="266" name="Google Shape;266;p6"/>
          <p:cNvSpPr txBox="1"/>
          <p:nvPr>
            <p:ph type="title"/>
          </p:nvPr>
        </p:nvSpPr>
        <p:spPr>
          <a:xfrm>
            <a:off x="1653700" y="1233275"/>
            <a:ext cx="10716900" cy="78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500">
                <a:solidFill>
                  <a:schemeClr val="lt1"/>
                </a:solidFill>
              </a:rPr>
              <a:t>Kontakta cikls</a:t>
            </a:r>
            <a:endParaRPr b="1" sz="4500">
              <a:solidFill>
                <a:schemeClr val="lt1"/>
              </a:solidFill>
            </a:endParaRPr>
          </a:p>
        </p:txBody>
      </p:sp>
      <p:pic>
        <p:nvPicPr>
          <p:cNvPr id="267" name="Google Shape;267;p6"/>
          <p:cNvPicPr preferRelativeResize="0"/>
          <p:nvPr/>
        </p:nvPicPr>
        <p:blipFill rotWithShape="1">
          <a:blip r:embed="rId4">
            <a:alphaModFix/>
          </a:blip>
          <a:srcRect b="12898" l="0" r="0" t="0"/>
          <a:stretch/>
        </p:blipFill>
        <p:spPr>
          <a:xfrm>
            <a:off x="6658800" y="4863949"/>
            <a:ext cx="5533199" cy="1994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pic>
        <p:nvPicPr>
          <p:cNvPr descr="Ein Bild, das Text enthält.&#10;&#10;Automatisch generierte Beschreibung" id="272" name="Google Shape;272;p19"/>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273" name="Google Shape;273;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4" name="Google Shape;274;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b="1" lang="lv-LV"/>
              <a:t>Sarunu nozīme izaicinošās situācijās </a:t>
            </a:r>
            <a:endParaRPr b="1" sz="4000"/>
          </a:p>
        </p:txBody>
      </p:sp>
      <p:sp>
        <p:nvSpPr>
          <p:cNvPr id="275" name="Google Shape;275;p19"/>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1.fāze</a:t>
            </a:r>
            <a:endParaRPr sz="2000"/>
          </a:p>
        </p:txBody>
      </p:sp>
      <p:cxnSp>
        <p:nvCxnSpPr>
          <p:cNvPr id="276" name="Google Shape;276;p19"/>
          <p:cNvCxnSpPr/>
          <p:nvPr/>
        </p:nvCxnSpPr>
        <p:spPr>
          <a:xfrm>
            <a:off x="9480331" y="51999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74"/>
                                        </p:tgtEl>
                                        <p:attrNameLst>
                                          <p:attrName>style.visibility</p:attrName>
                                        </p:attrNameLst>
                                      </p:cBhvr>
                                      <p:to>
                                        <p:strVal val="visible"/>
                                      </p:to>
                                    </p:set>
                                    <p:animEffect filter="fade" transition="in">
                                      <p:cBhvr>
                                        <p:cTn dur="7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