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gD0iZ95PIoNbgWEGoTBW449xl+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J2yyQ5DxZ48u5cJ2PJZh-nI0q1FAiqxP/edit#slide=id.p8"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Play Weed Out Card Game (provide instructions) - </a:t>
            </a:r>
            <a:r>
              <a:rPr lang="en-GB" sz="1100" u="sng">
                <a:solidFill>
                  <a:schemeClr val="hlink"/>
                </a:solidFill>
                <a:latin typeface="Arial"/>
                <a:ea typeface="Arial"/>
                <a:cs typeface="Arial"/>
                <a:sym typeface="Arial"/>
                <a:hlinkClick r:id="rId2"/>
              </a:rPr>
              <a:t>Methodology Recognize and act How to play.pptx - Google Slides</a:t>
            </a:r>
            <a:endParaRPr/>
          </a:p>
        </p:txBody>
      </p:sp>
      <p:sp>
        <p:nvSpPr>
          <p:cNvPr id="420" name="Google Shape;4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ighttobe.org/guides/bystander-intervention-training/" TargetMode="External"/><Relationship Id="rId4" Type="http://schemas.openxmlformats.org/officeDocument/2006/relationships/hyperlink" Target="https://drexel.edu/~/media/Files/oed/PDF/soc_bystander_intervention_guide_web_final.ashx;_z=z?la=en" TargetMode="External"/><Relationship Id="rId5" Type="http://schemas.openxmlformats.org/officeDocument/2006/relationships/hyperlink" Target="https://www.aaets.org/traumatic-stress-library/workplace-violence" TargetMode="External"/><Relationship Id="rId6" Type="http://schemas.openxmlformats.org/officeDocument/2006/relationships/hyperlink" Target="https://aifs.gov.au/sites/default/files/publication-documents/acssa-issues17_1.pdf" TargetMode="External"/><Relationship Id="rId7" Type="http://schemas.openxmlformats.org/officeDocument/2006/relationships/hyperlink" Target="https://core.ac.uk/download/pdf/234669966.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core.ac.uk/download/pdf/234669966.pdf" TargetMode="External"/><Relationship Id="rId4" Type="http://schemas.openxmlformats.org/officeDocument/2006/relationships/hyperlink" Target="https://www.breakingthesilence.cam.ac.uk/prevention-support/be-active-bystander" TargetMode="External"/><Relationship Id="rId10" Type="http://schemas.openxmlformats.org/officeDocument/2006/relationships/hyperlink" Target="https://osha.europa.eu/en/seminars/seminar-on-%20violenceand-harassment-at-work/speech-%20venues/day-1/spspeech.2010-12-14.2867785670" TargetMode="External"/><Relationship Id="rId9" Type="http://schemas.openxmlformats.org/officeDocument/2006/relationships/hyperlink" Target="https://www.researchgate.net/publication/313425432_The_Bystander_Approach_to_Sexual_Assault_Risk_Reduction_Effects_on_Risk_Recognition_Perceived_Self-Efficacy_and_Protective_Behavior" TargetMode="External"/><Relationship Id="rId5" Type="http://schemas.openxmlformats.org/officeDocument/2006/relationships/hyperlink" Target="https://www.medicaldaily.com/physical-effects-workplace-aggression-toll-bullying-takes-your-mind-and-body-247018" TargetMode="External"/><Relationship Id="rId6" Type="http://schemas.openxmlformats.org/officeDocument/2006/relationships/hyperlink" Target="https://www.ncbi.nlm.nih.gov/pmc/articles/PMC7215457/" TargetMode="External"/><Relationship Id="rId7" Type="http://schemas.openxmlformats.org/officeDocument/2006/relationships/hyperlink" Target="https://www.ncbi.nlm.nih.gov/pmc/articles/PMC7215457/" TargetMode="External"/><Relationship Id="rId8" Type="http://schemas.openxmlformats.org/officeDocument/2006/relationships/hyperlink" Target="https://www.ncbi.nlm.nih.gov/pmc/articles/PMC7215457/" TargetMode="External"/></Relationships>
</file>

<file path=ppt/slides/_rels/slide24.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kek-dias.gr/" TargetMode="External"/><Relationship Id="rId13" Type="http://schemas.openxmlformats.org/officeDocument/2006/relationships/image" Target="../media/image15.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hyperlink" Target="http://www.czu.cz/" TargetMode="External"/><Relationship Id="rId9" Type="http://schemas.openxmlformats.org/officeDocument/2006/relationships/image" Target="../media/image16.png"/><Relationship Id="rId15" Type="http://schemas.openxmlformats.org/officeDocument/2006/relationships/image" Target="../media/image19.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20.png"/><Relationship Id="rId6" Type="http://schemas.openxmlformats.org/officeDocument/2006/relationships/hyperlink" Target="http://www.czu.cz/" TargetMode="External"/><Relationship Id="rId7" Type="http://schemas.openxmlformats.org/officeDocument/2006/relationships/image" Target="../media/image21.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8"/>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38"/>
          <p:cNvSpPr txBox="1"/>
          <p:nvPr>
            <p:ph type="ctrTitle"/>
          </p:nvPr>
        </p:nvSpPr>
        <p:spPr>
          <a:xfrm>
            <a:off x="388111" y="4770613"/>
            <a:ext cx="11607945"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en-GB" sz="4000">
                <a:solidFill>
                  <a:schemeClr val="dk2"/>
                </a:solidFill>
              </a:rPr>
              <a:t>Vardarbības darbavietā ietekme</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38"/>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38"/>
          <p:cNvGrpSpPr/>
          <p:nvPr/>
        </p:nvGrpSpPr>
        <p:grpSpPr>
          <a:xfrm>
            <a:off x="-1" y="2941813"/>
            <a:ext cx="12188952" cy="1828800"/>
            <a:chOff x="-305" y="3144820"/>
            <a:chExt cx="9182100" cy="1551136"/>
          </a:xfrm>
        </p:grpSpPr>
        <p:sp>
          <p:nvSpPr>
            <p:cNvPr id="92" name="Google Shape;92;p38"/>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38"/>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38"/>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38"/>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38"/>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38"/>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251" name="Google Shape;251;p11"/>
          <p:cNvSpPr txBox="1"/>
          <p:nvPr>
            <p:ph type="title"/>
          </p:nvPr>
        </p:nvSpPr>
        <p:spPr>
          <a:xfrm>
            <a:off x="838200" y="41036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2. </a:t>
            </a:r>
            <a:r>
              <a:rPr b="0" i="0" lang="en-GB" sz="4000" u="none" cap="none" strike="noStrike">
                <a:solidFill>
                  <a:schemeClr val="dk1"/>
                </a:solidFill>
                <a:latin typeface="Calibri"/>
                <a:ea typeface="Calibri"/>
                <a:cs typeface="Calibri"/>
                <a:sym typeface="Calibri"/>
              </a:rPr>
              <a:t>Iespējamās sekas uzņēmumam </a:t>
            </a:r>
            <a:br>
              <a:rPr lang="en-GB" sz="4000">
                <a:latin typeface="Calibri"/>
                <a:ea typeface="Calibri"/>
                <a:cs typeface="Calibri"/>
                <a:sym typeface="Calibri"/>
              </a:rPr>
            </a:br>
            <a:endParaRPr sz="4000">
              <a:latin typeface="Calibri"/>
              <a:ea typeface="Calibri"/>
              <a:cs typeface="Calibri"/>
              <a:sym typeface="Calibri"/>
            </a:endParaRPr>
          </a:p>
        </p:txBody>
      </p:sp>
      <p:sp>
        <p:nvSpPr>
          <p:cNvPr id="252" name="Google Shape;252;p11"/>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Autofit/>
          </a:bodyPr>
          <a:lstStyle/>
          <a:p>
            <a:pPr indent="0" lvl="0" marL="114300" rtl="0" algn="l">
              <a:lnSpc>
                <a:spcPct val="150000"/>
              </a:lnSpc>
              <a:spcBef>
                <a:spcPts val="1000"/>
              </a:spcBef>
              <a:spcAft>
                <a:spcPts val="0"/>
              </a:spcAft>
              <a:buSzPts val="1800"/>
              <a:buNone/>
            </a:pPr>
            <a:r>
              <a:rPr lang="en-GB" sz="2400"/>
              <a:t>Vardarbība darbavietā var nodarīt nozīmīgu kaitējumu uzņēmumam gan </a:t>
            </a:r>
            <a:r>
              <a:rPr b="1" lang="en-GB" sz="2400" u="sng"/>
              <a:t>tiešā</a:t>
            </a:r>
            <a:r>
              <a:rPr lang="en-GB" sz="2400"/>
              <a:t>, gan </a:t>
            </a:r>
            <a:r>
              <a:rPr b="1" lang="en-GB" sz="2400" u="sng"/>
              <a:t>netiešā</a:t>
            </a:r>
            <a:r>
              <a:rPr lang="en-GB" sz="2400"/>
              <a:t> veidā</a:t>
            </a:r>
            <a:r>
              <a:rPr lang="en-GB"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150000"/>
              </a:lnSpc>
              <a:spcBef>
                <a:spcPts val="800"/>
              </a:spcBef>
              <a:spcAft>
                <a:spcPts val="0"/>
              </a:spcAft>
              <a:buClr>
                <a:schemeClr val="dk1"/>
              </a:buClr>
              <a:buSzPts val="2400"/>
              <a:buNone/>
            </a:pPr>
            <a:r>
              <a:rPr b="1" lang="en-GB" sz="2400"/>
              <a:t>Tiešā</a:t>
            </a:r>
            <a:r>
              <a:rPr lang="en-GB" sz="2400"/>
              <a:t> ietekme uz organizāciju būtu izdevumi kompensācijai vai nepieciešamo medicīnisko izdevumu segšanai cietušajai personai (cietušajam), kas, iespējams, ir guvusi fizisku ievainojumu. </a:t>
            </a:r>
            <a:endParaRPr/>
          </a:p>
          <a:p>
            <a:pPr indent="0" lvl="0" marL="0" rtl="0" algn="l">
              <a:lnSpc>
                <a:spcPct val="150000"/>
              </a:lnSpc>
              <a:spcBef>
                <a:spcPts val="0"/>
              </a:spcBef>
              <a:spcAft>
                <a:spcPts val="0"/>
              </a:spcAft>
              <a:buClr>
                <a:schemeClr val="dk1"/>
              </a:buClr>
              <a:buSzPts val="2400"/>
              <a:buNone/>
            </a:pPr>
            <a:r>
              <a:rPr b="1" lang="en-GB" sz="2400"/>
              <a:t>Netiešā</a:t>
            </a:r>
            <a:r>
              <a:rPr lang="en-GB" sz="2400"/>
              <a:t> ietekme uz organizāciju būtu ārējie faktori, kas var ietekmēt organizāciju, piemēram, akcionāri, uzņēmuma reputācija un tēls, investori un citi.</a:t>
            </a:r>
            <a:endParaRPr sz="2400"/>
          </a:p>
        </p:txBody>
      </p:sp>
      <p:sp>
        <p:nvSpPr>
          <p:cNvPr id="253" name="Google Shape;2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txBox="1"/>
          <p:nvPr>
            <p:ph type="title"/>
          </p:nvPr>
        </p:nvSpPr>
        <p:spPr>
          <a:xfrm>
            <a:off x="838200" y="3206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t>Organizācijas tiešās izmaksas izriet no:</a:t>
            </a:r>
            <a:endParaRPr sz="4000"/>
          </a:p>
        </p:txBody>
      </p:sp>
      <p:grpSp>
        <p:nvGrpSpPr>
          <p:cNvPr id="260" name="Google Shape;260;p12"/>
          <p:cNvGrpSpPr/>
          <p:nvPr/>
        </p:nvGrpSpPr>
        <p:grpSpPr>
          <a:xfrm>
            <a:off x="838200" y="1847054"/>
            <a:ext cx="4389415" cy="4308480"/>
            <a:chOff x="0" y="21429"/>
            <a:chExt cx="4389415" cy="4308480"/>
          </a:xfrm>
        </p:grpSpPr>
        <p:sp>
          <p:nvSpPr>
            <p:cNvPr id="261" name="Google Shape;261;p12"/>
            <p:cNvSpPr/>
            <p:nvPr/>
          </p:nvSpPr>
          <p:spPr>
            <a:xfrm>
              <a:off x="0" y="214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2"/>
            <p:cNvSpPr txBox="1"/>
            <p:nvPr/>
          </p:nvSpPr>
          <p:spPr>
            <a:xfrm>
              <a:off x="31070" y="524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Zemas darbinieku morāles</a:t>
              </a:r>
              <a:endParaRPr b="0" i="0" sz="2400" u="none" cap="none" strike="noStrike">
                <a:solidFill>
                  <a:schemeClr val="lt1"/>
                </a:solidFill>
                <a:latin typeface="Calibri"/>
                <a:ea typeface="Calibri"/>
                <a:cs typeface="Calibri"/>
                <a:sym typeface="Calibri"/>
              </a:endParaRPr>
            </a:p>
          </p:txBody>
        </p:sp>
        <p:sp>
          <p:nvSpPr>
            <p:cNvPr id="263" name="Google Shape;263;p12"/>
            <p:cNvSpPr/>
            <p:nvPr/>
          </p:nvSpPr>
          <p:spPr>
            <a:xfrm>
              <a:off x="0" y="7558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2"/>
            <p:cNvSpPr txBox="1"/>
            <p:nvPr/>
          </p:nvSpPr>
          <p:spPr>
            <a:xfrm>
              <a:off x="31070" y="7868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Darba kavējumiem</a:t>
              </a:r>
              <a:endParaRPr b="0" i="0" sz="2400" u="none" cap="none" strike="noStrike">
                <a:solidFill>
                  <a:schemeClr val="lt1"/>
                </a:solidFill>
                <a:latin typeface="Calibri"/>
                <a:ea typeface="Calibri"/>
                <a:cs typeface="Calibri"/>
                <a:sym typeface="Calibri"/>
              </a:endParaRPr>
            </a:p>
          </p:txBody>
        </p:sp>
        <p:sp>
          <p:nvSpPr>
            <p:cNvPr id="265" name="Google Shape;265;p12"/>
            <p:cNvSpPr/>
            <p:nvPr/>
          </p:nvSpPr>
          <p:spPr>
            <a:xfrm>
              <a:off x="0" y="14902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2"/>
            <p:cNvSpPr txBox="1"/>
            <p:nvPr/>
          </p:nvSpPr>
          <p:spPr>
            <a:xfrm>
              <a:off x="77675" y="15212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Slimības lapām</a:t>
              </a:r>
              <a:endParaRPr b="0" i="0" sz="2400" u="none" cap="none" strike="noStrike">
                <a:solidFill>
                  <a:schemeClr val="lt1"/>
                </a:solidFill>
                <a:latin typeface="Calibri"/>
                <a:ea typeface="Calibri"/>
                <a:cs typeface="Calibri"/>
                <a:sym typeface="Calibri"/>
              </a:endParaRPr>
            </a:p>
          </p:txBody>
        </p:sp>
        <p:sp>
          <p:nvSpPr>
            <p:cNvPr id="267" name="Google Shape;267;p12"/>
            <p:cNvSpPr/>
            <p:nvPr/>
          </p:nvSpPr>
          <p:spPr>
            <a:xfrm>
              <a:off x="0" y="22246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2"/>
            <p:cNvSpPr txBox="1"/>
            <p:nvPr/>
          </p:nvSpPr>
          <p:spPr>
            <a:xfrm>
              <a:off x="31070" y="22556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Priekšlaicīgas pensionēšanās</a:t>
              </a:r>
              <a:endParaRPr b="0" i="0" sz="2400" u="none" cap="none" strike="noStrike">
                <a:solidFill>
                  <a:schemeClr val="lt1"/>
                </a:solidFill>
                <a:latin typeface="Calibri"/>
                <a:ea typeface="Calibri"/>
                <a:cs typeface="Calibri"/>
                <a:sym typeface="Calibri"/>
              </a:endParaRPr>
            </a:p>
          </p:txBody>
        </p:sp>
        <p:sp>
          <p:nvSpPr>
            <p:cNvPr id="269" name="Google Shape;269;p12"/>
            <p:cNvSpPr/>
            <p:nvPr/>
          </p:nvSpPr>
          <p:spPr>
            <a:xfrm>
              <a:off x="0" y="2959028"/>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2"/>
            <p:cNvSpPr txBox="1"/>
            <p:nvPr/>
          </p:nvSpPr>
          <p:spPr>
            <a:xfrm>
              <a:off x="31070" y="2990098"/>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Augstas darbinieku mainības</a:t>
              </a:r>
              <a:endParaRPr b="0" i="0" sz="2400" u="none" cap="none" strike="noStrike">
                <a:solidFill>
                  <a:schemeClr val="lt1"/>
                </a:solidFill>
                <a:latin typeface="Calibri"/>
                <a:ea typeface="Calibri"/>
                <a:cs typeface="Calibri"/>
                <a:sym typeface="Calibri"/>
              </a:endParaRPr>
            </a:p>
          </p:txBody>
        </p:sp>
        <p:sp>
          <p:nvSpPr>
            <p:cNvPr id="271" name="Google Shape;271;p12"/>
            <p:cNvSpPr/>
            <p:nvPr/>
          </p:nvSpPr>
          <p:spPr>
            <a:xfrm>
              <a:off x="0" y="3693429"/>
              <a:ext cx="4373880"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2"/>
            <p:cNvSpPr txBox="1"/>
            <p:nvPr/>
          </p:nvSpPr>
          <p:spPr>
            <a:xfrm>
              <a:off x="31070" y="3724499"/>
              <a:ext cx="4311740"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Sūdzībām un tiesvedības</a:t>
              </a:r>
              <a:endParaRPr b="0" i="0" sz="2400" u="none" cap="none" strike="noStrike">
                <a:solidFill>
                  <a:schemeClr val="lt1"/>
                </a:solidFill>
                <a:latin typeface="Calibri"/>
                <a:ea typeface="Calibri"/>
                <a:cs typeface="Calibri"/>
                <a:sym typeface="Calibri"/>
              </a:endParaRPr>
            </a:p>
          </p:txBody>
        </p:sp>
      </p:grpSp>
      <p:sp>
        <p:nvSpPr>
          <p:cNvPr id="273" name="Google Shape;2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274" name="Google Shape;274;p12"/>
          <p:cNvGrpSpPr/>
          <p:nvPr/>
        </p:nvGrpSpPr>
        <p:grpSpPr>
          <a:xfrm>
            <a:off x="5832565" y="1847054"/>
            <a:ext cx="6067697" cy="4308480"/>
            <a:chOff x="0" y="21429"/>
            <a:chExt cx="6067697" cy="4308480"/>
          </a:xfrm>
        </p:grpSpPr>
        <p:sp>
          <p:nvSpPr>
            <p:cNvPr id="275" name="Google Shape;275;p12"/>
            <p:cNvSpPr/>
            <p:nvPr/>
          </p:nvSpPr>
          <p:spPr>
            <a:xfrm>
              <a:off x="0" y="214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2"/>
            <p:cNvSpPr txBox="1"/>
            <p:nvPr/>
          </p:nvSpPr>
          <p:spPr>
            <a:xfrm>
              <a:off x="31070" y="524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Nelaimes gadījumu skaita pieauguma</a:t>
              </a:r>
              <a:endParaRPr b="0" i="0" sz="2400" u="none" cap="none" strike="noStrike">
                <a:solidFill>
                  <a:schemeClr val="lt1"/>
                </a:solidFill>
                <a:latin typeface="Calibri"/>
                <a:ea typeface="Calibri"/>
                <a:cs typeface="Calibri"/>
                <a:sym typeface="Calibri"/>
              </a:endParaRPr>
            </a:p>
          </p:txBody>
        </p:sp>
        <p:sp>
          <p:nvSpPr>
            <p:cNvPr id="277" name="Google Shape;277;p12"/>
            <p:cNvSpPr/>
            <p:nvPr/>
          </p:nvSpPr>
          <p:spPr>
            <a:xfrm>
              <a:off x="0" y="7558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2"/>
            <p:cNvSpPr txBox="1"/>
            <p:nvPr/>
          </p:nvSpPr>
          <p:spPr>
            <a:xfrm>
              <a:off x="31070" y="7868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Darba ražīguma samazināšanās</a:t>
              </a:r>
              <a:endParaRPr b="0" i="0" sz="2400" u="none" cap="none" strike="noStrike">
                <a:solidFill>
                  <a:schemeClr val="lt1"/>
                </a:solidFill>
                <a:latin typeface="Calibri"/>
                <a:ea typeface="Calibri"/>
                <a:cs typeface="Calibri"/>
                <a:sym typeface="Calibri"/>
              </a:endParaRPr>
            </a:p>
          </p:txBody>
        </p:sp>
        <p:sp>
          <p:nvSpPr>
            <p:cNvPr id="279" name="Google Shape;279;p12"/>
            <p:cNvSpPr/>
            <p:nvPr/>
          </p:nvSpPr>
          <p:spPr>
            <a:xfrm>
              <a:off x="0" y="14902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2"/>
            <p:cNvSpPr txBox="1"/>
            <p:nvPr/>
          </p:nvSpPr>
          <p:spPr>
            <a:xfrm>
              <a:off x="31070" y="15212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Izmaksām par drošību</a:t>
              </a:r>
              <a:endParaRPr b="0" i="0" sz="2400" u="none" cap="none" strike="noStrike">
                <a:solidFill>
                  <a:schemeClr val="lt1"/>
                </a:solidFill>
                <a:latin typeface="Calibri"/>
                <a:ea typeface="Calibri"/>
                <a:cs typeface="Calibri"/>
                <a:sym typeface="Calibri"/>
              </a:endParaRPr>
            </a:p>
          </p:txBody>
        </p:sp>
        <p:sp>
          <p:nvSpPr>
            <p:cNvPr id="281" name="Google Shape;281;p12"/>
            <p:cNvSpPr/>
            <p:nvPr/>
          </p:nvSpPr>
          <p:spPr>
            <a:xfrm>
              <a:off x="0" y="22246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2"/>
            <p:cNvSpPr txBox="1"/>
            <p:nvPr/>
          </p:nvSpPr>
          <p:spPr>
            <a:xfrm>
              <a:off x="31070" y="22556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Darbinieku kompensācijām</a:t>
              </a:r>
              <a:endParaRPr b="0" i="0" sz="2400" u="none" cap="none" strike="noStrike">
                <a:solidFill>
                  <a:schemeClr val="lt1"/>
                </a:solidFill>
                <a:latin typeface="Calibri"/>
                <a:ea typeface="Calibri"/>
                <a:cs typeface="Calibri"/>
                <a:sym typeface="Calibri"/>
              </a:endParaRPr>
            </a:p>
          </p:txBody>
        </p:sp>
        <p:sp>
          <p:nvSpPr>
            <p:cNvPr id="283" name="Google Shape;283;p12"/>
            <p:cNvSpPr/>
            <p:nvPr/>
          </p:nvSpPr>
          <p:spPr>
            <a:xfrm>
              <a:off x="0" y="2959028"/>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2"/>
            <p:cNvSpPr txBox="1"/>
            <p:nvPr/>
          </p:nvSpPr>
          <p:spPr>
            <a:xfrm>
              <a:off x="31070" y="2990098"/>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Samazinātas uzticēšanās vadībai</a:t>
              </a:r>
              <a:endParaRPr b="0" i="0" sz="2400" u="none" cap="none" strike="noStrike">
                <a:solidFill>
                  <a:schemeClr val="lt1"/>
                </a:solidFill>
                <a:latin typeface="Calibri"/>
                <a:ea typeface="Calibri"/>
                <a:cs typeface="Calibri"/>
                <a:sym typeface="Calibri"/>
              </a:endParaRPr>
            </a:p>
          </p:txBody>
        </p:sp>
        <p:sp>
          <p:nvSpPr>
            <p:cNvPr id="285" name="Google Shape;285;p12"/>
            <p:cNvSpPr/>
            <p:nvPr/>
          </p:nvSpPr>
          <p:spPr>
            <a:xfrm>
              <a:off x="0" y="3693429"/>
              <a:ext cx="6067697" cy="6364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2"/>
            <p:cNvSpPr txBox="1"/>
            <p:nvPr/>
          </p:nvSpPr>
          <p:spPr>
            <a:xfrm>
              <a:off x="31070" y="3724499"/>
              <a:ext cx="6005557" cy="57434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Prestiža zaudēšanas</a:t>
              </a:r>
              <a:endParaRPr b="0" i="0" sz="2400" u="none" cap="none" strike="noStrik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292" name="Google Shape;292;p13"/>
          <p:cNvGrpSpPr/>
          <p:nvPr/>
        </p:nvGrpSpPr>
        <p:grpSpPr>
          <a:xfrm>
            <a:off x="890451" y="1879279"/>
            <a:ext cx="4373880" cy="4348533"/>
            <a:chOff x="0" y="1402"/>
            <a:chExt cx="4373880" cy="4348533"/>
          </a:xfrm>
        </p:grpSpPr>
        <p:sp>
          <p:nvSpPr>
            <p:cNvPr id="293" name="Google Shape;293;p13"/>
            <p:cNvSpPr/>
            <p:nvPr/>
          </p:nvSpPr>
          <p:spPr>
            <a:xfrm>
              <a:off x="0" y="1402"/>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
            <p:cNvSpPr txBox="1"/>
            <p:nvPr/>
          </p:nvSpPr>
          <p:spPr>
            <a:xfrm>
              <a:off x="34943" y="36345"/>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Negatīvas reakcijas uzmanības no ārpuses </a:t>
              </a:r>
              <a:endParaRPr b="0" i="0" sz="2400" u="none" cap="none" strike="noStrike">
                <a:solidFill>
                  <a:schemeClr val="lt1"/>
                </a:solidFill>
                <a:latin typeface="Calibri"/>
                <a:ea typeface="Calibri"/>
                <a:cs typeface="Calibri"/>
                <a:sym typeface="Calibri"/>
              </a:endParaRPr>
            </a:p>
          </p:txBody>
        </p:sp>
        <p:sp>
          <p:nvSpPr>
            <p:cNvPr id="295" name="Google Shape;295;p13"/>
            <p:cNvSpPr/>
            <p:nvPr/>
          </p:nvSpPr>
          <p:spPr>
            <a:xfrm>
              <a:off x="0" y="727948"/>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3"/>
            <p:cNvSpPr/>
            <p:nvPr/>
          </p:nvSpPr>
          <p:spPr>
            <a:xfrm>
              <a:off x="0" y="1454494"/>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3"/>
            <p:cNvSpPr txBox="1"/>
            <p:nvPr/>
          </p:nvSpPr>
          <p:spPr>
            <a:xfrm>
              <a:off x="34943" y="1489437"/>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Negatīvas reputācijas</a:t>
              </a:r>
              <a:endParaRPr b="0" i="0" sz="2400" u="none" cap="none" strike="noStrike">
                <a:solidFill>
                  <a:schemeClr val="lt1"/>
                </a:solidFill>
                <a:latin typeface="Calibri"/>
                <a:ea typeface="Calibri"/>
                <a:cs typeface="Calibri"/>
                <a:sym typeface="Calibri"/>
              </a:endParaRPr>
            </a:p>
          </p:txBody>
        </p:sp>
        <p:sp>
          <p:nvSpPr>
            <p:cNvPr id="298" name="Google Shape;298;p13"/>
            <p:cNvSpPr/>
            <p:nvPr/>
          </p:nvSpPr>
          <p:spPr>
            <a:xfrm>
              <a:off x="0" y="2181040"/>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3"/>
            <p:cNvSpPr txBox="1"/>
            <p:nvPr/>
          </p:nvSpPr>
          <p:spPr>
            <a:xfrm>
              <a:off x="34943" y="2215983"/>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Negatīva imidža</a:t>
              </a:r>
              <a:endParaRPr b="0" i="0" sz="2400" u="none" cap="none" strike="noStrike">
                <a:solidFill>
                  <a:schemeClr val="lt1"/>
                </a:solidFill>
                <a:latin typeface="Calibri"/>
                <a:ea typeface="Calibri"/>
                <a:cs typeface="Calibri"/>
                <a:sym typeface="Calibri"/>
              </a:endParaRPr>
            </a:p>
          </p:txBody>
        </p:sp>
        <p:sp>
          <p:nvSpPr>
            <p:cNvPr id="300" name="Google Shape;300;p13"/>
            <p:cNvSpPr/>
            <p:nvPr/>
          </p:nvSpPr>
          <p:spPr>
            <a:xfrm>
              <a:off x="0" y="2907586"/>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3"/>
            <p:cNvSpPr txBox="1"/>
            <p:nvPr/>
          </p:nvSpPr>
          <p:spPr>
            <a:xfrm>
              <a:off x="34943" y="2942529"/>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Darījuma attiecību zaudēšana</a:t>
              </a:r>
              <a:endParaRPr b="0" i="0" sz="2400" u="none" cap="none" strike="noStrike">
                <a:solidFill>
                  <a:schemeClr val="lt1"/>
                </a:solidFill>
                <a:latin typeface="Calibri"/>
                <a:ea typeface="Calibri"/>
                <a:cs typeface="Calibri"/>
                <a:sym typeface="Calibri"/>
              </a:endParaRPr>
            </a:p>
          </p:txBody>
        </p:sp>
        <p:sp>
          <p:nvSpPr>
            <p:cNvPr id="302" name="Google Shape;302;p13"/>
            <p:cNvSpPr/>
            <p:nvPr/>
          </p:nvSpPr>
          <p:spPr>
            <a:xfrm>
              <a:off x="0" y="3634133"/>
              <a:ext cx="4373880" cy="7158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3"/>
            <p:cNvSpPr txBox="1"/>
            <p:nvPr/>
          </p:nvSpPr>
          <p:spPr>
            <a:xfrm>
              <a:off x="34943" y="3669076"/>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Peļņas samazinājums</a:t>
              </a:r>
              <a:endParaRPr b="0" i="0" sz="2400" u="none" cap="none" strike="noStrike">
                <a:solidFill>
                  <a:schemeClr val="lt1"/>
                </a:solidFill>
                <a:latin typeface="Calibri"/>
                <a:ea typeface="Calibri"/>
                <a:cs typeface="Calibri"/>
                <a:sym typeface="Calibri"/>
              </a:endParaRPr>
            </a:p>
          </p:txBody>
        </p:sp>
      </p:grpSp>
      <p:grpSp>
        <p:nvGrpSpPr>
          <p:cNvPr id="304" name="Google Shape;304;p13"/>
          <p:cNvGrpSpPr/>
          <p:nvPr/>
        </p:nvGrpSpPr>
        <p:grpSpPr>
          <a:xfrm>
            <a:off x="6423660" y="1877877"/>
            <a:ext cx="4373880" cy="713003"/>
            <a:chOff x="0" y="3637639"/>
            <a:chExt cx="4373880" cy="713003"/>
          </a:xfrm>
        </p:grpSpPr>
        <p:sp>
          <p:nvSpPr>
            <p:cNvPr id="305" name="Google Shape;305;p13"/>
            <p:cNvSpPr/>
            <p:nvPr/>
          </p:nvSpPr>
          <p:spPr>
            <a:xfrm>
              <a:off x="0" y="3637639"/>
              <a:ext cx="4373880" cy="71300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3"/>
            <p:cNvSpPr txBox="1"/>
            <p:nvPr/>
          </p:nvSpPr>
          <p:spPr>
            <a:xfrm>
              <a:off x="34806" y="3672445"/>
              <a:ext cx="4304268" cy="64339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Tiesvedība pret uzņēmumu</a:t>
              </a:r>
              <a:endParaRPr b="0" i="0" sz="2400" u="none" cap="none" strike="noStrike">
                <a:solidFill>
                  <a:schemeClr val="lt1"/>
                </a:solidFill>
                <a:latin typeface="Calibri"/>
                <a:ea typeface="Calibri"/>
                <a:cs typeface="Calibri"/>
                <a:sym typeface="Calibri"/>
              </a:endParaRPr>
            </a:p>
          </p:txBody>
        </p:sp>
      </p:grpSp>
      <p:grpSp>
        <p:nvGrpSpPr>
          <p:cNvPr id="307" name="Google Shape;307;p13"/>
          <p:cNvGrpSpPr/>
          <p:nvPr/>
        </p:nvGrpSpPr>
        <p:grpSpPr>
          <a:xfrm>
            <a:off x="6423660" y="2625686"/>
            <a:ext cx="4373880" cy="713003"/>
            <a:chOff x="0" y="3637639"/>
            <a:chExt cx="4373880" cy="713003"/>
          </a:xfrm>
        </p:grpSpPr>
        <p:sp>
          <p:nvSpPr>
            <p:cNvPr id="308" name="Google Shape;308;p13"/>
            <p:cNvSpPr/>
            <p:nvPr/>
          </p:nvSpPr>
          <p:spPr>
            <a:xfrm>
              <a:off x="0" y="3637639"/>
              <a:ext cx="4373880" cy="713003"/>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3"/>
            <p:cNvSpPr txBox="1"/>
            <p:nvPr/>
          </p:nvSpPr>
          <p:spPr>
            <a:xfrm>
              <a:off x="34806" y="3672445"/>
              <a:ext cx="4304268" cy="64339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Personāla trūkums/ zema interese par uzņēmumu</a:t>
              </a:r>
              <a:endParaRPr b="0" i="0" sz="2400" u="none" cap="none" strike="noStrike">
                <a:solidFill>
                  <a:schemeClr val="lt1"/>
                </a:solidFill>
                <a:latin typeface="Calibri"/>
                <a:ea typeface="Calibri"/>
                <a:cs typeface="Calibri"/>
                <a:sym typeface="Calibri"/>
              </a:endParaRPr>
            </a:p>
          </p:txBody>
        </p:sp>
      </p:grpSp>
      <p:sp>
        <p:nvSpPr>
          <p:cNvPr id="310" name="Google Shape;310;p13"/>
          <p:cNvSpPr txBox="1"/>
          <p:nvPr>
            <p:ph type="title"/>
          </p:nvPr>
        </p:nvSpPr>
        <p:spPr>
          <a:xfrm>
            <a:off x="838200" y="27119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t>Organizācijas netiešās izmaksas izriet no:</a:t>
            </a:r>
            <a:endParaRPr sz="4000">
              <a:latin typeface="Calibri"/>
              <a:ea typeface="Calibri"/>
              <a:cs typeface="Calibri"/>
              <a:sym typeface="Calibri"/>
            </a:endParaRPr>
          </a:p>
        </p:txBody>
      </p:sp>
      <p:sp>
        <p:nvSpPr>
          <p:cNvPr id="311" name="Google Shape;311;p13"/>
          <p:cNvSpPr txBox="1"/>
          <p:nvPr/>
        </p:nvSpPr>
        <p:spPr>
          <a:xfrm>
            <a:off x="960337" y="2631744"/>
            <a:ext cx="4303994" cy="64591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Sabiedrības un interesentu uzticības zaudēšanas</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4"/>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317" name="Google Shape;317;p14"/>
          <p:cNvSpPr/>
          <p:nvPr/>
        </p:nvSpPr>
        <p:spPr>
          <a:xfrm>
            <a:off x="0" y="447"/>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Calibri"/>
              <a:buNone/>
            </a:pPr>
            <a:r>
              <a:rPr b="0" i="0" lang="en-GB" sz="900" u="none" cap="none" strike="noStrike">
                <a:solidFill>
                  <a:srgbClr val="FFFFFF"/>
                </a:solidFill>
                <a:latin typeface="Calibri"/>
                <a:ea typeface="Calibri"/>
                <a:cs typeface="Calibri"/>
                <a:sym typeface="Calibri"/>
              </a:rPr>
              <a:t>An </a:t>
            </a:r>
            <a:endParaRPr b="0" i="0" sz="1400" u="none" cap="none" strike="noStrike">
              <a:solidFill>
                <a:srgbClr val="000000"/>
              </a:solidFill>
              <a:latin typeface="Arial"/>
              <a:ea typeface="Arial"/>
              <a:cs typeface="Arial"/>
              <a:sym typeface="Arial"/>
            </a:endParaRPr>
          </a:p>
        </p:txBody>
      </p:sp>
      <p:sp>
        <p:nvSpPr>
          <p:cNvPr id="318" name="Google Shape;31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19" name="Google Shape;319;p14"/>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0" name="Google Shape;320;p14"/>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Darbs grupā(30 min.)</a:t>
            </a:r>
            <a:endParaRPr b="1" sz="4000" u="sng">
              <a:solidFill>
                <a:schemeClr val="lt1"/>
              </a:solidFill>
            </a:endParaRPr>
          </a:p>
        </p:txBody>
      </p:sp>
      <p:sp>
        <p:nvSpPr>
          <p:cNvPr id="321" name="Google Shape;321;p14"/>
          <p:cNvSpPr txBox="1"/>
          <p:nvPr>
            <p:ph idx="1" type="body"/>
          </p:nvPr>
        </p:nvSpPr>
        <p:spPr>
          <a:xfrm>
            <a:off x="179256" y="1027906"/>
            <a:ext cx="5427065" cy="44862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lt1"/>
              </a:buClr>
              <a:buSzPts val="2400"/>
              <a:buFont typeface="Calibri"/>
              <a:buChar char="-"/>
            </a:pPr>
            <a:r>
              <a:rPr lang="en-GB" sz="2400">
                <a:solidFill>
                  <a:schemeClr val="lt1"/>
                </a:solidFill>
              </a:rPr>
              <a:t>Grupās pa 4 cilvēkiem padomājiet par gadījumu, kad organizācija saskārās ar jebkādām tiešām vai netiešām izmaksām saistībā ar notikušu incidentu. Sastādiet šo izmaksu sarakstu pa kategorijām un paskaidrojiet, kā tās ietekmēja organizāciju.</a:t>
            </a:r>
            <a:endParaRPr/>
          </a:p>
          <a:p>
            <a:pPr indent="-228600" lvl="0" marL="228600" rtl="0" algn="l">
              <a:lnSpc>
                <a:spcPct val="90000"/>
              </a:lnSpc>
              <a:spcBef>
                <a:spcPts val="1000"/>
              </a:spcBef>
              <a:spcAft>
                <a:spcPts val="0"/>
              </a:spcAft>
              <a:buClr>
                <a:schemeClr val="lt1"/>
              </a:buClr>
              <a:buSzPts val="2400"/>
              <a:buFont typeface="Calibri"/>
              <a:buChar char="-"/>
            </a:pPr>
            <a:r>
              <a:rPr lang="en-GB" sz="2400">
                <a:solidFill>
                  <a:schemeClr val="lt1"/>
                </a:solidFill>
              </a:rPr>
              <a:t>Apspriediet savā grupā, kā jūs risinātu šādu incidentu, ja jūs būtu atbildīgais darbinieks.</a:t>
            </a:r>
            <a:endParaRPr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b="0" l="0" r="0" t="0"/>
          <a:stretch/>
        </p:blipFill>
        <p:spPr>
          <a:xfrm>
            <a:off x="5791200" y="-297"/>
            <a:ext cx="6401355" cy="6858594"/>
          </a:xfrm>
          <a:prstGeom prst="rect">
            <a:avLst/>
          </a:prstGeom>
          <a:noFill/>
          <a:ln>
            <a:noFill/>
          </a:ln>
        </p:spPr>
      </p:pic>
      <p:sp>
        <p:nvSpPr>
          <p:cNvPr id="327" name="Google Shape;327;p15"/>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28" name="Google Shape;32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GB" sz="4000">
                <a:latin typeface="Calibri"/>
                <a:ea typeface="Calibri"/>
                <a:cs typeface="Calibri"/>
                <a:sym typeface="Calibri"/>
              </a:rPr>
              <a:t>Uber gadījums: </a:t>
            </a:r>
            <a:r>
              <a:rPr lang="en-GB" sz="4000">
                <a:latin typeface="Calibri"/>
                <a:ea typeface="Calibri"/>
                <a:cs typeface="Calibri"/>
                <a:sym typeface="Calibri"/>
              </a:rPr>
              <a:t>reputācijas un finanšu kaitējums kā uzņēmuma tiešās un netiešās izmaksas</a:t>
            </a:r>
            <a:endParaRPr sz="4000">
              <a:latin typeface="Calibri"/>
              <a:ea typeface="Calibri"/>
              <a:cs typeface="Calibri"/>
              <a:sym typeface="Calibri"/>
            </a:endParaRPr>
          </a:p>
        </p:txBody>
      </p:sp>
      <p:sp>
        <p:nvSpPr>
          <p:cNvPr id="329" name="Google Shape;32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30" name="Google Shape;330;p15"/>
          <p:cNvSpPr txBox="1"/>
          <p:nvPr/>
        </p:nvSpPr>
        <p:spPr>
          <a:xfrm>
            <a:off x="838200" y="1690688"/>
            <a:ext cx="10379439" cy="655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Vairāk nekā 56 darbinieki apsūdzēja Uber par seksuālu uzmākšanos, diskrimināciju un citiem nodarījumiem, kā rezultātā: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Kopējais </a:t>
            </a:r>
            <a:r>
              <a:rPr b="1" i="0" lang="en-GB" sz="2400" u="none" cap="none" strike="noStrike">
                <a:solidFill>
                  <a:schemeClr val="dk1"/>
                </a:solidFill>
                <a:latin typeface="Calibri"/>
                <a:ea typeface="Calibri"/>
                <a:cs typeface="Calibri"/>
                <a:sym typeface="Calibri"/>
              </a:rPr>
              <a:t>norēķinu apjoms </a:t>
            </a:r>
            <a:r>
              <a:rPr b="0" i="0" lang="en-GB" sz="2400" u="none" cap="none" strike="noStrike">
                <a:solidFill>
                  <a:schemeClr val="dk1"/>
                </a:solidFill>
                <a:latin typeface="Calibri"/>
                <a:ea typeface="Calibri"/>
                <a:cs typeface="Calibri"/>
                <a:sym typeface="Calibri"/>
              </a:rPr>
              <a:t>ir vairāk nekā 20 miljoni</a:t>
            </a:r>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Milzīgs </a:t>
            </a:r>
            <a:r>
              <a:rPr b="1" i="0" lang="en-GB" sz="2400" u="none" cap="none" strike="noStrike">
                <a:solidFill>
                  <a:schemeClr val="dk1"/>
                </a:solidFill>
                <a:latin typeface="Calibri"/>
                <a:ea typeface="Calibri"/>
                <a:cs typeface="Calibri"/>
                <a:sym typeface="Calibri"/>
              </a:rPr>
              <a:t>klientu zaudējums</a:t>
            </a:r>
            <a:endParaRPr b="1" i="0" sz="2400" u="none" cap="none" strike="noStrike">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200"/>
              <a:buFont typeface="Calibri"/>
              <a:buAutoNum type="arabicParenR"/>
            </a:pPr>
            <a:r>
              <a:rPr b="0" i="0" lang="en-GB" sz="2400" u="none" cap="none" strike="noStrike">
                <a:solidFill>
                  <a:schemeClr val="dk1"/>
                </a:solidFill>
                <a:latin typeface="Calibri"/>
                <a:ea typeface="Calibri"/>
                <a:cs typeface="Calibri"/>
                <a:sym typeface="Calibri"/>
              </a:rPr>
              <a:t>Liela </a:t>
            </a:r>
            <a:r>
              <a:rPr b="1" i="0" lang="en-GB" sz="2400" u="none" cap="none" strike="noStrike">
                <a:solidFill>
                  <a:schemeClr val="dk1"/>
                </a:solidFill>
                <a:latin typeface="Calibri"/>
                <a:ea typeface="Calibri"/>
                <a:cs typeface="Calibri"/>
                <a:sym typeface="Calibri"/>
              </a:rPr>
              <a:t>darbinieku mainība</a:t>
            </a:r>
            <a:r>
              <a:rPr b="0" i="0" lang="en-GB" sz="2400" u="none" cap="none" strike="noStrike">
                <a:solidFill>
                  <a:schemeClr val="dk1"/>
                </a:solidFill>
                <a:latin typeface="Calibri"/>
                <a:ea typeface="Calibri"/>
                <a:cs typeface="Calibri"/>
                <a:sym typeface="Calibri"/>
              </a:rPr>
              <a:t>, tostarp izpilddirektora atcelšana no amata un darbinieku aiziešana no darba.</a:t>
            </a:r>
            <a:endParaRPr/>
          </a:p>
          <a:p>
            <a:pPr indent="-457200" lvl="0" marL="457200" marR="0" rtl="0" algn="l">
              <a:lnSpc>
                <a:spcPct val="150000"/>
              </a:lnSpc>
              <a:spcBef>
                <a:spcPts val="0"/>
              </a:spcBef>
              <a:spcAft>
                <a:spcPts val="0"/>
              </a:spcAft>
              <a:buClr>
                <a:schemeClr val="dk1"/>
              </a:buClr>
              <a:buSzPts val="2200"/>
              <a:buFont typeface="Calibri"/>
              <a:buAutoNum type="arabicParenR"/>
            </a:pPr>
            <a:r>
              <a:rPr b="1" i="0" lang="en-GB" sz="2400" u="none" cap="none" strike="noStrike">
                <a:solidFill>
                  <a:schemeClr val="dk1"/>
                </a:solidFill>
                <a:latin typeface="Calibri"/>
                <a:ea typeface="Calibri"/>
                <a:cs typeface="Calibri"/>
                <a:sym typeface="Calibri"/>
              </a:rPr>
              <a:t>Nozīmīgas izmaksas </a:t>
            </a:r>
            <a:r>
              <a:rPr b="0" i="0" lang="en-GB" sz="2400" u="none" cap="none" strike="noStrike">
                <a:solidFill>
                  <a:schemeClr val="dk1"/>
                </a:solidFill>
                <a:latin typeface="Calibri"/>
                <a:ea typeface="Calibri"/>
                <a:cs typeface="Calibri"/>
                <a:sym typeface="Calibri"/>
              </a:rPr>
              <a:t>jaunu stratēģiju, pieeju un apmācību ieviešanai</a:t>
            </a:r>
            <a:r>
              <a:rPr b="1" i="0" lang="en-GB" sz="2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22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pic>
        <p:nvPicPr>
          <p:cNvPr descr="Ein Bild, das Text enthält.&#10;&#10;Automatisch generierte Beschreibung" id="335" name="Google Shape;335;p16"/>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336" name="Google Shape;336;p16"/>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7" name="Google Shape;337;p16"/>
          <p:cNvSpPr txBox="1"/>
          <p:nvPr>
            <p:ph type="title"/>
          </p:nvPr>
        </p:nvSpPr>
        <p:spPr>
          <a:xfrm>
            <a:off x="8217962" y="2881647"/>
            <a:ext cx="3852041" cy="183405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a:t>3. Aculiecinieka (bystander) pieejas spēks</a:t>
            </a:r>
            <a:endParaRPr/>
          </a:p>
        </p:txBody>
      </p:sp>
      <p:cxnSp>
        <p:nvCxnSpPr>
          <p:cNvPr id="338" name="Google Shape;338;p16"/>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7"/>
                                        </p:tgtEl>
                                        <p:attrNameLst>
                                          <p:attrName>style.visibility</p:attrName>
                                        </p:attrNameLst>
                                      </p:cBhvr>
                                      <p:to>
                                        <p:strVal val="visible"/>
                                      </p:to>
                                    </p:set>
                                    <p:animEffect filter="fade" transition="in">
                                      <p:cBhvr>
                                        <p:cTn dur="7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17"/>
          <p:cNvSpPr/>
          <p:nvPr/>
        </p:nvSpPr>
        <p:spPr>
          <a:xfrm flipH="1">
            <a:off x="5791200" y="-311522"/>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44" name="Google Shape;344;p17"/>
          <p:cNvSpPr txBox="1"/>
          <p:nvPr>
            <p:ph type="title"/>
          </p:nvPr>
        </p:nvSpPr>
        <p:spPr>
          <a:xfrm>
            <a:off x="450457" y="71204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3. </a:t>
            </a:r>
            <a:r>
              <a:rPr lang="en-GB" sz="4000"/>
              <a:t>Aculiecinieka (bystander) pieejas spēks </a:t>
            </a:r>
            <a:endParaRPr sz="4000"/>
          </a:p>
        </p:txBody>
      </p:sp>
      <p:sp>
        <p:nvSpPr>
          <p:cNvPr id="345" name="Google Shape;345;p17"/>
          <p:cNvSpPr txBox="1"/>
          <p:nvPr>
            <p:ph idx="1" type="body"/>
          </p:nvPr>
        </p:nvSpPr>
        <p:spPr>
          <a:xfrm>
            <a:off x="472440" y="1212233"/>
            <a:ext cx="10635271" cy="442406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400"/>
              <a:buNone/>
            </a:pPr>
            <a:r>
              <a:rPr b="1" lang="en-GB" sz="2400"/>
              <a:t>Pieeja seksuālās vardarbības novēršanai. </a:t>
            </a:r>
            <a:r>
              <a:rPr lang="en-GB" sz="2400"/>
              <a:t>Tā ir iejaukšanās, kas notiek, kļūstot par liecinieku vardarbīgiem incidentiem un/vai atpazīstot un ziņojot par šādiem aktiem.</a:t>
            </a:r>
            <a:endParaRPr sz="2400"/>
          </a:p>
        </p:txBody>
      </p:sp>
      <p:sp>
        <p:nvSpPr>
          <p:cNvPr id="346" name="Google Shape;34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47" name="Google Shape;347;p1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8" name="Google Shape;348;p17"/>
          <p:cNvGrpSpPr/>
          <p:nvPr/>
        </p:nvGrpSpPr>
        <p:grpSpPr>
          <a:xfrm>
            <a:off x="472440" y="2452313"/>
            <a:ext cx="10380438" cy="3791496"/>
            <a:chOff x="0" y="0"/>
            <a:chExt cx="10380438" cy="3791496"/>
          </a:xfrm>
        </p:grpSpPr>
        <p:sp>
          <p:nvSpPr>
            <p:cNvPr id="349" name="Google Shape;349;p17"/>
            <p:cNvSpPr/>
            <p:nvPr/>
          </p:nvSpPr>
          <p:spPr>
            <a:xfrm>
              <a:off x="0" y="0"/>
              <a:ext cx="8823373" cy="11374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7"/>
            <p:cNvSpPr txBox="1"/>
            <p:nvPr/>
          </p:nvSpPr>
          <p:spPr>
            <a:xfrm>
              <a:off x="33314" y="33315"/>
              <a:ext cx="8104845"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1. Tā mudina sabiedrību uzņemties atbildību par seksuālo vardarbību kā problēmu un runāt, ja viņi ir liecinieki potenciāli bīstamām situācijām vai seksistiskiem izteicieniem.</a:t>
              </a:r>
              <a:endParaRPr b="0" i="0" sz="2400" u="none" cap="none" strike="noStrike">
                <a:solidFill>
                  <a:schemeClr val="lt1"/>
                </a:solidFill>
                <a:latin typeface="Calibri"/>
                <a:ea typeface="Calibri"/>
                <a:cs typeface="Calibri"/>
                <a:sym typeface="Calibri"/>
              </a:endParaRPr>
            </a:p>
          </p:txBody>
        </p:sp>
        <p:sp>
          <p:nvSpPr>
            <p:cNvPr id="351" name="Google Shape;351;p17"/>
            <p:cNvSpPr/>
            <p:nvPr/>
          </p:nvSpPr>
          <p:spPr>
            <a:xfrm>
              <a:off x="778532" y="1327023"/>
              <a:ext cx="8823373" cy="11374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7"/>
            <p:cNvSpPr txBox="1"/>
            <p:nvPr/>
          </p:nvSpPr>
          <p:spPr>
            <a:xfrm>
              <a:off x="811846" y="1360338"/>
              <a:ext cx="7681583"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en-GB" sz="2400" u="none" cap="none" strike="noStrike">
                  <a:solidFill>
                    <a:schemeClr val="lt1"/>
                  </a:solidFill>
                  <a:latin typeface="Calibri"/>
                  <a:ea typeface="Calibri"/>
                  <a:cs typeface="Calibri"/>
                  <a:sym typeface="Calibri"/>
                </a:rPr>
                <a:t>2. Mazina upuru vainošanu, iesaista visus (iesaista vīriešus kopienas jautājuma, nevis sieviešu jautājuma risināšanā).</a:t>
              </a:r>
              <a:endParaRPr b="0" i="0" sz="2400" u="none" cap="none" strike="noStrike">
                <a:solidFill>
                  <a:schemeClr val="lt1"/>
                </a:solidFill>
                <a:latin typeface="Calibri"/>
                <a:ea typeface="Calibri"/>
                <a:cs typeface="Calibri"/>
                <a:sym typeface="Calibri"/>
              </a:endParaRPr>
            </a:p>
          </p:txBody>
        </p:sp>
        <p:sp>
          <p:nvSpPr>
            <p:cNvPr id="353" name="Google Shape;353;p17"/>
            <p:cNvSpPr/>
            <p:nvPr/>
          </p:nvSpPr>
          <p:spPr>
            <a:xfrm>
              <a:off x="1557065" y="2654047"/>
              <a:ext cx="8823373" cy="113744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7"/>
            <p:cNvSpPr txBox="1"/>
            <p:nvPr/>
          </p:nvSpPr>
          <p:spPr>
            <a:xfrm>
              <a:off x="1590380" y="2687362"/>
              <a:ext cx="7238868" cy="1070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3. Dod kopienai iespēju veicināt sociālās pārmaiņas.</a:t>
              </a:r>
              <a:endParaRPr b="0" i="0" sz="2400" u="none" cap="none" strike="noStrike">
                <a:solidFill>
                  <a:schemeClr val="lt1"/>
                </a:solidFill>
                <a:latin typeface="Calibri"/>
                <a:ea typeface="Calibri"/>
                <a:cs typeface="Calibri"/>
                <a:sym typeface="Calibri"/>
              </a:endParaRPr>
            </a:p>
          </p:txBody>
        </p:sp>
        <p:sp>
          <p:nvSpPr>
            <p:cNvPr id="355" name="Google Shape;355;p17"/>
            <p:cNvSpPr/>
            <p:nvPr/>
          </p:nvSpPr>
          <p:spPr>
            <a:xfrm>
              <a:off x="8084031" y="862565"/>
              <a:ext cx="739341" cy="739341"/>
            </a:xfrm>
            <a:prstGeom prst="downArrow">
              <a:avLst>
                <a:gd fmla="val 55000" name="adj1"/>
                <a:gd fmla="val 45000" name="adj2"/>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7"/>
            <p:cNvSpPr txBox="1"/>
            <p:nvPr/>
          </p:nvSpPr>
          <p:spPr>
            <a:xfrm>
              <a:off x="8250383" y="862565"/>
              <a:ext cx="406637" cy="55635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p:txBody>
        </p:sp>
        <p:sp>
          <p:nvSpPr>
            <p:cNvPr id="357" name="Google Shape;357;p17"/>
            <p:cNvSpPr/>
            <p:nvPr/>
          </p:nvSpPr>
          <p:spPr>
            <a:xfrm>
              <a:off x="8862564" y="2182006"/>
              <a:ext cx="739341" cy="739341"/>
            </a:xfrm>
            <a:prstGeom prst="downArrow">
              <a:avLst>
                <a:gd fmla="val 55000" name="adj1"/>
                <a:gd fmla="val 45000" name="adj2"/>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7"/>
            <p:cNvSpPr txBox="1"/>
            <p:nvPr/>
          </p:nvSpPr>
          <p:spPr>
            <a:xfrm>
              <a:off x="9028916" y="2182006"/>
              <a:ext cx="406637" cy="55635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3300"/>
                <a:buFont typeface="Arial"/>
                <a:buNone/>
              </a:pPr>
              <a:r>
                <a:t/>
              </a:r>
              <a:endParaRPr b="0" i="0" sz="33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8"/>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64" name="Google Shape;364;p18"/>
          <p:cNvSpPr txBox="1"/>
          <p:nvPr>
            <p:ph type="title"/>
          </p:nvPr>
        </p:nvSpPr>
        <p:spPr>
          <a:xfrm>
            <a:off x="838200" y="89634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latin typeface="Calibri"/>
                <a:ea typeface="Calibri"/>
                <a:cs typeface="Calibri"/>
                <a:sym typeface="Calibri"/>
              </a:rPr>
              <a:t>Kā būt aktīvam aculieciniekam:</a:t>
            </a:r>
            <a:br>
              <a:rPr lang="en-GB" sz="4000">
                <a:latin typeface="Calibri"/>
                <a:ea typeface="Calibri"/>
                <a:cs typeface="Calibri"/>
                <a:sym typeface="Calibri"/>
              </a:rPr>
            </a:br>
            <a:br>
              <a:rPr lang="en-GB" sz="4000">
                <a:latin typeface="Calibri"/>
                <a:ea typeface="Calibri"/>
                <a:cs typeface="Calibri"/>
                <a:sym typeface="Calibri"/>
              </a:rPr>
            </a:br>
            <a:endParaRPr sz="4000">
              <a:latin typeface="Calibri"/>
              <a:ea typeface="Calibri"/>
              <a:cs typeface="Calibri"/>
              <a:sym typeface="Calibri"/>
            </a:endParaRPr>
          </a:p>
        </p:txBody>
      </p:sp>
      <p:sp>
        <p:nvSpPr>
          <p:cNvPr id="365" name="Google Shape;36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200"/>
              <a:buChar char="•"/>
            </a:pPr>
            <a:r>
              <a:rPr lang="en-GB" sz="2400"/>
              <a:t>Rīkojieties, ja redzat nepiedienīgu vai draudošu uzvedība. Ja jūtaties neērti to darīt tieši, vērsieties pēc palīdzības pie kādas iestādes vai uzticamas apkārtējās personas. </a:t>
            </a:r>
            <a:endParaRPr sz="2400"/>
          </a:p>
          <a:p>
            <a:pPr indent="-88900" lvl="0" marL="228600" rtl="0" algn="l">
              <a:lnSpc>
                <a:spcPct val="100000"/>
              </a:lnSpc>
              <a:spcBef>
                <a:spcPts val="1000"/>
              </a:spcBef>
              <a:spcAft>
                <a:spcPts val="0"/>
              </a:spcAft>
              <a:buClr>
                <a:schemeClr val="dk1"/>
              </a:buClr>
              <a:buSzPts val="2200"/>
              <a:buNone/>
            </a:pPr>
            <a:r>
              <a:t/>
            </a:r>
            <a:endParaRPr sz="2400"/>
          </a:p>
          <a:p>
            <a:pPr indent="0" lvl="0" marL="0" rtl="0" algn="l">
              <a:lnSpc>
                <a:spcPct val="100000"/>
              </a:lnSpc>
              <a:spcBef>
                <a:spcPts val="1000"/>
              </a:spcBef>
              <a:spcAft>
                <a:spcPts val="0"/>
              </a:spcAft>
              <a:buClr>
                <a:schemeClr val="dk1"/>
              </a:buClr>
              <a:buSzPts val="2200"/>
              <a:buNone/>
            </a:pPr>
            <a:r>
              <a:rPr lang="en-GB" sz="2400"/>
              <a:t>Aculiecinieka iejaukšanās var būt efektīvs veids, kā apturēt seksuālu uzbrukumu, pirms tas ir noticis. Tai ir būtiska nozīme, lai novērstu, atturētu un/vai iejauktos, kad var notikt vardarbības akts..</a:t>
            </a:r>
            <a:endParaRPr sz="2400"/>
          </a:p>
          <a:p>
            <a:pPr indent="-88900" lvl="0" marL="228600" rtl="0" algn="l">
              <a:lnSpc>
                <a:spcPct val="100000"/>
              </a:lnSpc>
              <a:spcBef>
                <a:spcPts val="1000"/>
              </a:spcBef>
              <a:spcAft>
                <a:spcPts val="0"/>
              </a:spcAft>
              <a:buClr>
                <a:schemeClr val="dk1"/>
              </a:buClr>
              <a:buSzPts val="2200"/>
              <a:buNone/>
            </a:pPr>
            <a:r>
              <a:t/>
            </a:r>
            <a:endParaRPr sz="2400"/>
          </a:p>
          <a:p>
            <a:pPr indent="-88900" lvl="0" marL="228600" rtl="0" algn="l">
              <a:lnSpc>
                <a:spcPct val="100000"/>
              </a:lnSpc>
              <a:spcBef>
                <a:spcPts val="1000"/>
              </a:spcBef>
              <a:spcAft>
                <a:spcPts val="0"/>
              </a:spcAft>
              <a:buClr>
                <a:schemeClr val="dk1"/>
              </a:buClr>
              <a:buSzPts val="2200"/>
              <a:buNone/>
            </a:pPr>
            <a:r>
              <a:t/>
            </a:r>
            <a:endParaRPr sz="2400"/>
          </a:p>
        </p:txBody>
      </p:sp>
      <p:sp>
        <p:nvSpPr>
          <p:cNvPr id="366" name="Google Shape;36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9"/>
          <p:cNvSpPr txBox="1"/>
          <p:nvPr>
            <p:ph type="title"/>
          </p:nvPr>
        </p:nvSpPr>
        <p:spPr>
          <a:xfrm>
            <a:off x="607784" y="1263839"/>
            <a:ext cx="10515600" cy="727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alibri"/>
              <a:buNone/>
            </a:pPr>
            <a:br>
              <a:rPr lang="en-GB" sz="2800" u="sng">
                <a:solidFill>
                  <a:schemeClr val="accent1"/>
                </a:solidFill>
                <a:latin typeface="Calibri"/>
                <a:ea typeface="Calibri"/>
                <a:cs typeface="Calibri"/>
                <a:sym typeface="Calibri"/>
              </a:rPr>
            </a:br>
            <a:r>
              <a:rPr b="1" lang="en-GB" sz="2800" u="sng">
                <a:solidFill>
                  <a:schemeClr val="accent1"/>
                </a:solidFill>
                <a:latin typeface="Calibri"/>
                <a:ea typeface="Calibri"/>
                <a:cs typeface="Calibri"/>
                <a:sym typeface="Calibri"/>
              </a:rPr>
              <a:t>ABC pieeja</a:t>
            </a:r>
            <a:br>
              <a:rPr b="1" lang="en-GB" sz="2800" u="sng">
                <a:solidFill>
                  <a:schemeClr val="accent1"/>
                </a:solidFill>
                <a:latin typeface="Calibri"/>
                <a:ea typeface="Calibri"/>
                <a:cs typeface="Calibri"/>
                <a:sym typeface="Calibri"/>
              </a:rPr>
            </a:br>
            <a:br>
              <a:rPr b="1" lang="en-GB" sz="2800" u="sng">
                <a:solidFill>
                  <a:schemeClr val="accent1"/>
                </a:solidFill>
                <a:latin typeface="Calibri"/>
                <a:ea typeface="Calibri"/>
                <a:cs typeface="Calibri"/>
                <a:sym typeface="Calibri"/>
              </a:rPr>
            </a:br>
            <a:endParaRPr b="1" sz="2800" u="sng">
              <a:solidFill>
                <a:schemeClr val="accent1"/>
              </a:solidFill>
              <a:latin typeface="Calibri"/>
              <a:ea typeface="Calibri"/>
              <a:cs typeface="Calibri"/>
              <a:sym typeface="Calibri"/>
            </a:endParaRPr>
          </a:p>
        </p:txBody>
      </p:sp>
      <p:sp>
        <p:nvSpPr>
          <p:cNvPr id="372" name="Google Shape;372;p19"/>
          <p:cNvSpPr txBox="1"/>
          <p:nvPr>
            <p:ph idx="1" type="body"/>
          </p:nvPr>
        </p:nvSpPr>
        <p:spPr>
          <a:xfrm>
            <a:off x="718459" y="1537878"/>
            <a:ext cx="10285185" cy="52364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000"/>
              <a:buNone/>
            </a:pPr>
            <a:r>
              <a:rPr lang="en-GB" sz="2400"/>
              <a:t>ABC pieeja ir jāpraktizē, pirms pieņemat lēmumu iejaukties notiekošajā incidentā. Šī pieeja galvenokārt attiecas uz darbiniekiem.</a:t>
            </a:r>
            <a:endParaRPr sz="2400"/>
          </a:p>
        </p:txBody>
      </p:sp>
      <p:sp>
        <p:nvSpPr>
          <p:cNvPr id="373" name="Google Shape;3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74" name="Google Shape;374;p19"/>
          <p:cNvSpPr txBox="1"/>
          <p:nvPr/>
        </p:nvSpPr>
        <p:spPr>
          <a:xfrm>
            <a:off x="571498" y="-9290"/>
            <a:ext cx="1004316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Calibri"/>
                <a:ea typeface="Calibri"/>
                <a:cs typeface="Calibri"/>
                <a:sym typeface="Calibri"/>
              </a:rPr>
              <a:t>Ieteicamās stratēģijas, lai veiksmīgi īstenotu Bystander pieeju</a:t>
            </a:r>
            <a:endParaRPr b="0" i="0" sz="4000" u="none" cap="none" strike="noStrike">
              <a:solidFill>
                <a:schemeClr val="dk1"/>
              </a:solidFill>
              <a:latin typeface="Calibri"/>
              <a:ea typeface="Calibri"/>
              <a:cs typeface="Calibri"/>
              <a:sym typeface="Calibri"/>
            </a:endParaRPr>
          </a:p>
        </p:txBody>
      </p:sp>
      <p:grpSp>
        <p:nvGrpSpPr>
          <p:cNvPr id="375" name="Google Shape;375;p19"/>
          <p:cNvGrpSpPr/>
          <p:nvPr/>
        </p:nvGrpSpPr>
        <p:grpSpPr>
          <a:xfrm>
            <a:off x="722989" y="2587240"/>
            <a:ext cx="10750551" cy="4187075"/>
            <a:chOff x="1" y="3715"/>
            <a:chExt cx="10285184" cy="3638072"/>
          </a:xfrm>
        </p:grpSpPr>
        <p:sp>
          <p:nvSpPr>
            <p:cNvPr id="376" name="Google Shape;376;p19"/>
            <p:cNvSpPr/>
            <p:nvPr/>
          </p:nvSpPr>
          <p:spPr>
            <a:xfrm rot="5400000">
              <a:off x="-201658" y="205374"/>
              <a:ext cx="1344389" cy="941072"/>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9"/>
            <p:cNvSpPr txBox="1"/>
            <p:nvPr/>
          </p:nvSpPr>
          <p:spPr>
            <a:xfrm>
              <a:off x="1" y="547933"/>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200"/>
                <a:buFont typeface="Arial"/>
                <a:buNone/>
              </a:pPr>
              <a:r>
                <a:rPr b="1" i="0" lang="en-GB" sz="2200" u="none" cap="none" strike="noStrike">
                  <a:solidFill>
                    <a:schemeClr val="lt1"/>
                  </a:solidFill>
                  <a:latin typeface="Calibri"/>
                  <a:ea typeface="Calibri"/>
                  <a:cs typeface="Calibri"/>
                  <a:sym typeface="Calibri"/>
                </a:rPr>
                <a:t>Drošība</a:t>
              </a:r>
              <a:endParaRPr b="0" i="0" sz="2200" u="none" cap="none" strike="noStrike">
                <a:solidFill>
                  <a:schemeClr val="lt1"/>
                </a:solidFill>
                <a:latin typeface="Calibri"/>
                <a:ea typeface="Calibri"/>
                <a:cs typeface="Calibri"/>
                <a:sym typeface="Calibri"/>
              </a:endParaRPr>
            </a:p>
          </p:txBody>
        </p:sp>
        <p:sp>
          <p:nvSpPr>
            <p:cNvPr id="378" name="Google Shape;378;p19"/>
            <p:cNvSpPr/>
            <p:nvPr/>
          </p:nvSpPr>
          <p:spPr>
            <a:xfrm rot="5400000">
              <a:off x="5175972" y="-4231183"/>
              <a:ext cx="874312" cy="9344112"/>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9"/>
            <p:cNvSpPr txBox="1"/>
            <p:nvPr/>
          </p:nvSpPr>
          <p:spPr>
            <a:xfrm>
              <a:off x="941072" y="46397"/>
              <a:ext cx="9301432" cy="91236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Ja redzat cilvēku nelaimē, pajautājiet sev, vai varat droši palīdzēt. Ir svarīgi atcerēties, ka jūsu personīgā drošība ir prioritāte - nekad nepakļaujiet sevi riskam.</a:t>
              </a:r>
              <a:endParaRPr b="0" i="0" sz="2000" u="none" cap="none" strike="noStrike">
                <a:solidFill>
                  <a:schemeClr val="dk1"/>
                </a:solidFill>
                <a:latin typeface="Calibri"/>
                <a:ea typeface="Calibri"/>
                <a:cs typeface="Calibri"/>
                <a:sym typeface="Calibri"/>
              </a:endParaRPr>
            </a:p>
          </p:txBody>
        </p:sp>
        <p:sp>
          <p:nvSpPr>
            <p:cNvPr id="380" name="Google Shape;380;p19"/>
            <p:cNvSpPr/>
            <p:nvPr/>
          </p:nvSpPr>
          <p:spPr>
            <a:xfrm rot="5400000">
              <a:off x="-201658" y="1352216"/>
              <a:ext cx="1344389" cy="941072"/>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9"/>
            <p:cNvSpPr txBox="1"/>
            <p:nvPr/>
          </p:nvSpPr>
          <p:spPr>
            <a:xfrm>
              <a:off x="1" y="1621093"/>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Esiet grupā</a:t>
              </a:r>
              <a:endParaRPr b="0" i="0" sz="2000" u="none" cap="none" strike="noStrike">
                <a:solidFill>
                  <a:schemeClr val="lt1"/>
                </a:solidFill>
                <a:latin typeface="Calibri"/>
                <a:ea typeface="Calibri"/>
                <a:cs typeface="Calibri"/>
                <a:sym typeface="Calibri"/>
              </a:endParaRPr>
            </a:p>
          </p:txBody>
        </p:sp>
        <p:sp>
          <p:nvSpPr>
            <p:cNvPr id="382" name="Google Shape;382;p19"/>
            <p:cNvSpPr/>
            <p:nvPr/>
          </p:nvSpPr>
          <p:spPr>
            <a:xfrm rot="5400000">
              <a:off x="5176202" y="-3084571"/>
              <a:ext cx="873853" cy="9344112"/>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9"/>
            <p:cNvSpPr txBox="1"/>
            <p:nvPr/>
          </p:nvSpPr>
          <p:spPr>
            <a:xfrm>
              <a:off x="941073" y="1193216"/>
              <a:ext cx="9301454" cy="788537"/>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Drošāk ir aicināt rīkoties vai iejaukties, atrodoties grupā. Ja tas nav iespējams, ziņojiet par to citiem, kas var rīkoties.</a:t>
              </a:r>
              <a:endParaRPr b="0" i="0" sz="2000" u="none" cap="none" strike="noStrike">
                <a:solidFill>
                  <a:schemeClr val="dk1"/>
                </a:solidFill>
                <a:latin typeface="Calibri"/>
                <a:ea typeface="Calibri"/>
                <a:cs typeface="Calibri"/>
                <a:sym typeface="Calibri"/>
              </a:endParaRPr>
            </a:p>
          </p:txBody>
        </p:sp>
        <p:sp>
          <p:nvSpPr>
            <p:cNvPr id="384" name="Google Shape;384;p19"/>
            <p:cNvSpPr/>
            <p:nvPr/>
          </p:nvSpPr>
          <p:spPr>
            <a:xfrm rot="5400000">
              <a:off x="-201658" y="2499057"/>
              <a:ext cx="1344389" cy="941072"/>
            </a:xfrm>
            <a:prstGeom prst="chevron">
              <a:avLst>
                <a:gd fmla="val 5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9"/>
            <p:cNvSpPr txBox="1"/>
            <p:nvPr/>
          </p:nvSpPr>
          <p:spPr>
            <a:xfrm>
              <a:off x="1" y="2798498"/>
              <a:ext cx="941072" cy="403317"/>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Rūpes par upuri</a:t>
              </a:r>
              <a:endParaRPr b="0" i="0" sz="2000" u="none" cap="none" strike="noStrike">
                <a:solidFill>
                  <a:schemeClr val="lt1"/>
                </a:solidFill>
                <a:latin typeface="Calibri"/>
                <a:ea typeface="Calibri"/>
                <a:cs typeface="Calibri"/>
                <a:sym typeface="Calibri"/>
              </a:endParaRPr>
            </a:p>
          </p:txBody>
        </p:sp>
        <p:sp>
          <p:nvSpPr>
            <p:cNvPr id="386" name="Google Shape;386;p19"/>
            <p:cNvSpPr/>
            <p:nvPr/>
          </p:nvSpPr>
          <p:spPr>
            <a:xfrm rot="5400000">
              <a:off x="5176202" y="-1937730"/>
              <a:ext cx="873853" cy="9344112"/>
            </a:xfrm>
            <a:prstGeom prst="round2SameRect">
              <a:avLst>
                <a:gd fmla="val 16667" name="adj1"/>
                <a:gd fmla="val 0" name="adj2"/>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9"/>
            <p:cNvSpPr txBox="1"/>
            <p:nvPr/>
          </p:nvSpPr>
          <p:spPr>
            <a:xfrm>
              <a:off x="941073" y="2340057"/>
              <a:ext cx="9301454" cy="788537"/>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GB" sz="2000" u="none" cap="none" strike="noStrike">
                  <a:solidFill>
                    <a:schemeClr val="dk1"/>
                  </a:solidFill>
                  <a:latin typeface="Calibri"/>
                  <a:ea typeface="Calibri"/>
                  <a:cs typeface="Calibri"/>
                  <a:sym typeface="Calibri"/>
                </a:rPr>
                <a:t>Aprunājieties ar personu, kurai, pēc jūsu domām, varētu būt nepieciešama palīdzība, un pajautājiet, vai ar viņu viss ir kārtībā.</a:t>
              </a:r>
              <a:endParaRPr b="0" i="0" sz="20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0"/>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4" name="Google Shape;394;p20"/>
          <p:cNvSpPr txBox="1"/>
          <p:nvPr>
            <p:ph type="title"/>
          </p:nvPr>
        </p:nvSpPr>
        <p:spPr>
          <a:xfrm>
            <a:off x="852488" y="651418"/>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b="1" lang="en-GB" sz="3200" u="sng"/>
              <a:t>Kā droši iejaukties, izmantojot 4Ds stratēģiju </a:t>
            </a:r>
            <a:br>
              <a:rPr lang="en-GB" sz="4000">
                <a:latin typeface="Calibri"/>
                <a:ea typeface="Calibri"/>
                <a:cs typeface="Calibri"/>
                <a:sym typeface="Calibri"/>
              </a:rPr>
            </a:br>
            <a:r>
              <a:rPr lang="en-GB" sz="1000">
                <a:latin typeface="Calibri"/>
                <a:ea typeface="Calibri"/>
                <a:cs typeface="Calibri"/>
                <a:sym typeface="Calibri"/>
              </a:rPr>
              <a:t> </a:t>
            </a:r>
            <a:br>
              <a:rPr lang="en-GB" sz="4000">
                <a:latin typeface="Calibri"/>
                <a:ea typeface="Calibri"/>
                <a:cs typeface="Calibri"/>
                <a:sym typeface="Calibri"/>
              </a:rPr>
            </a:br>
            <a:r>
              <a:rPr lang="en-GB" sz="2800">
                <a:latin typeface="Calibri"/>
                <a:ea typeface="Calibri"/>
                <a:cs typeface="Calibri"/>
                <a:sym typeface="Calibri"/>
              </a:rPr>
              <a:t>Kad runa ir par drošu iejaukšanos, atcerieties četrus "D" – tieša rīcība, </a:t>
            </a:r>
            <a:r>
              <a:rPr lang="en-GB" sz="2800"/>
              <a:t>uzmanības novēršana, </a:t>
            </a:r>
            <a:r>
              <a:rPr lang="en-GB" sz="2800">
                <a:latin typeface="Calibri"/>
                <a:ea typeface="Calibri"/>
                <a:cs typeface="Calibri"/>
                <a:sym typeface="Calibri"/>
              </a:rPr>
              <a:t>deleģēšana, aizkavēšana (ang. </a:t>
            </a:r>
            <a:r>
              <a:rPr b="1" lang="en-GB" sz="2800">
                <a:latin typeface="Calibri"/>
                <a:ea typeface="Calibri"/>
                <a:cs typeface="Calibri"/>
                <a:sym typeface="Calibri"/>
              </a:rPr>
              <a:t>direct</a:t>
            </a:r>
            <a:r>
              <a:rPr lang="en-GB" sz="2800">
                <a:latin typeface="Calibri"/>
                <a:ea typeface="Calibri"/>
                <a:cs typeface="Calibri"/>
                <a:sym typeface="Calibri"/>
              </a:rPr>
              <a:t>, </a:t>
            </a:r>
            <a:r>
              <a:rPr b="1" lang="en-GB" sz="2800">
                <a:latin typeface="Calibri"/>
                <a:ea typeface="Calibri"/>
                <a:cs typeface="Calibri"/>
                <a:sym typeface="Calibri"/>
              </a:rPr>
              <a:t>distract</a:t>
            </a:r>
            <a:r>
              <a:rPr lang="en-GB" sz="2800">
                <a:latin typeface="Calibri"/>
                <a:ea typeface="Calibri"/>
                <a:cs typeface="Calibri"/>
                <a:sym typeface="Calibri"/>
              </a:rPr>
              <a:t>, </a:t>
            </a:r>
            <a:r>
              <a:rPr b="1" lang="en-GB" sz="2800">
                <a:latin typeface="Calibri"/>
                <a:ea typeface="Calibri"/>
                <a:cs typeface="Calibri"/>
                <a:sym typeface="Calibri"/>
              </a:rPr>
              <a:t>delegate</a:t>
            </a:r>
            <a:r>
              <a:rPr lang="en-GB" sz="2800">
                <a:latin typeface="Calibri"/>
                <a:ea typeface="Calibri"/>
                <a:cs typeface="Calibri"/>
                <a:sym typeface="Calibri"/>
              </a:rPr>
              <a:t>, </a:t>
            </a:r>
            <a:r>
              <a:rPr b="1" lang="en-GB" sz="2800">
                <a:latin typeface="Calibri"/>
                <a:ea typeface="Calibri"/>
                <a:cs typeface="Calibri"/>
                <a:sym typeface="Calibri"/>
              </a:rPr>
              <a:t>delay)</a:t>
            </a:r>
            <a:r>
              <a:rPr lang="en-GB" sz="2800">
                <a:latin typeface="Calibri"/>
                <a:ea typeface="Calibri"/>
                <a:cs typeface="Calibri"/>
                <a:sym typeface="Calibri"/>
              </a:rPr>
              <a:t>.</a:t>
            </a:r>
            <a:endParaRPr sz="2800"/>
          </a:p>
        </p:txBody>
      </p:sp>
      <p:sp>
        <p:nvSpPr>
          <p:cNvPr id="395" name="Google Shape;395;p20"/>
          <p:cNvSpPr txBox="1"/>
          <p:nvPr>
            <p:ph idx="1" type="body"/>
          </p:nvPr>
        </p:nvSpPr>
        <p:spPr>
          <a:xfrm>
            <a:off x="789200" y="2341924"/>
            <a:ext cx="10515600" cy="4351200"/>
          </a:xfrm>
          <a:prstGeom prst="rect">
            <a:avLst/>
          </a:prstGeom>
          <a:noFill/>
          <a:ln>
            <a:noFill/>
          </a:ln>
        </p:spPr>
        <p:txBody>
          <a:bodyPr anchorCtr="0" anchor="t" bIns="45700" lIns="91425" spcFirstLastPara="1" rIns="91425" wrap="square" tIns="45700">
            <a:normAutofit/>
          </a:bodyPr>
          <a:lstStyle/>
          <a:p>
            <a:pPr indent="-88900" lvl="0" marL="228600" rtl="0" algn="l">
              <a:lnSpc>
                <a:spcPct val="90000"/>
              </a:lnSpc>
              <a:spcBef>
                <a:spcPts val="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b="1" sz="2200"/>
          </a:p>
          <a:p>
            <a:pPr indent="-88900" lvl="0" marL="228600" rtl="0" algn="l">
              <a:lnSpc>
                <a:spcPct val="90000"/>
              </a:lnSpc>
              <a:spcBef>
                <a:spcPts val="1000"/>
              </a:spcBef>
              <a:spcAft>
                <a:spcPts val="0"/>
              </a:spcAft>
              <a:buClr>
                <a:schemeClr val="dk1"/>
              </a:buClr>
              <a:buSzPts val="2200"/>
              <a:buNone/>
            </a:pPr>
            <a:r>
              <a:t/>
            </a:r>
            <a:endParaRPr sz="2200"/>
          </a:p>
        </p:txBody>
      </p:sp>
      <p:sp>
        <p:nvSpPr>
          <p:cNvPr id="396" name="Google Shape;39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397" name="Google Shape;397;p20"/>
          <p:cNvGrpSpPr/>
          <p:nvPr/>
        </p:nvGrpSpPr>
        <p:grpSpPr>
          <a:xfrm>
            <a:off x="982333" y="1976982"/>
            <a:ext cx="10800001" cy="4744494"/>
            <a:chOff x="1658665" y="3461"/>
            <a:chExt cx="6188006" cy="4407935"/>
          </a:xfrm>
        </p:grpSpPr>
        <p:sp>
          <p:nvSpPr>
            <p:cNvPr id="398" name="Google Shape;398;p20"/>
            <p:cNvSpPr/>
            <p:nvPr/>
          </p:nvSpPr>
          <p:spPr>
            <a:xfrm>
              <a:off x="1658665" y="3461"/>
              <a:ext cx="5796099" cy="2205749"/>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0"/>
            <p:cNvSpPr txBox="1"/>
            <p:nvPr/>
          </p:nvSpPr>
          <p:spPr>
            <a:xfrm>
              <a:off x="1658665" y="3461"/>
              <a:ext cx="5996980" cy="2205749"/>
            </a:xfrm>
            <a:prstGeom prst="rect">
              <a:avLst/>
            </a:prstGeom>
            <a:noFill/>
            <a:ln>
              <a:noFill/>
            </a:ln>
          </p:spPr>
          <p:txBody>
            <a:bodyPr anchorCtr="0" anchor="ctr" bIns="57150" lIns="1848725"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Tieša rīcība</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Reaģējiet uz negatīvo uzvedību, tiklīdz tā ir pamanīta, un pasakiet personai, lai tā pārtrauc un/vai pajautājiet cietušajam, vai ar viņu viss ir kārtībā. Ja iespējams, dariet to grupā un esiet pieklājīgi. Nesaasiniet situāciju - saglabājiet mieru un paskaidrojiet, kāpēc jūs kaut kas ir aizskāris. Precīzi norādiet, kas ir noticis, nepārspīlējiet.</a:t>
              </a:r>
              <a:endParaRPr b="0" i="0" sz="2400" u="none" cap="none" strike="noStrike">
                <a:solidFill>
                  <a:schemeClr val="dk1"/>
                </a:solidFill>
                <a:latin typeface="Calibri"/>
                <a:ea typeface="Calibri"/>
                <a:cs typeface="Calibri"/>
                <a:sym typeface="Calibri"/>
              </a:endParaRPr>
            </a:p>
          </p:txBody>
        </p:sp>
        <p:sp>
          <p:nvSpPr>
            <p:cNvPr id="400" name="Google Shape;400;p20"/>
            <p:cNvSpPr/>
            <p:nvPr/>
          </p:nvSpPr>
          <p:spPr>
            <a:xfrm>
              <a:off x="1658665" y="196940"/>
              <a:ext cx="1248000" cy="14865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0"/>
            <p:cNvSpPr/>
            <p:nvPr/>
          </p:nvSpPr>
          <p:spPr>
            <a:xfrm>
              <a:off x="1658666" y="2236271"/>
              <a:ext cx="5799096" cy="2175125"/>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0"/>
            <p:cNvSpPr txBox="1"/>
            <p:nvPr/>
          </p:nvSpPr>
          <p:spPr>
            <a:xfrm>
              <a:off x="1658665" y="2236271"/>
              <a:ext cx="6188006" cy="2149345"/>
            </a:xfrm>
            <a:prstGeom prst="rect">
              <a:avLst/>
            </a:prstGeom>
            <a:noFill/>
            <a:ln>
              <a:noFill/>
            </a:ln>
          </p:spPr>
          <p:txBody>
            <a:bodyPr anchorCtr="0" anchor="ctr" bIns="57150" lIns="1848725"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Uzmanības novēršana</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Sāciet sarunu ar likumpārkāpēju, lai pārtrauktu viņa darbību un ļautu potenciālajam upurim aiziet prom vai arī lai iesaistītu draugus. Jūs varat izdomāt, kā izvest upuri no situācijas, piemēram, pateikt, ka viņam ir nepieciešams atbildēt uz zvanu vai ka jums ir ar viņu jāaprunājas - der jebkurš attaisnojums, lai aizvestu upuri uz drošu vietu. Vai arī mēģiniet novērst uzmanību vai pārorientēt situāciju.</a:t>
              </a:r>
              <a:endParaRPr b="0" i="0" sz="2400" u="none" cap="none" strike="noStrike">
                <a:solidFill>
                  <a:schemeClr val="dk1"/>
                </a:solidFill>
                <a:latin typeface="Calibri"/>
                <a:ea typeface="Calibri"/>
                <a:cs typeface="Calibri"/>
                <a:sym typeface="Calibri"/>
              </a:endParaRPr>
            </a:p>
          </p:txBody>
        </p:sp>
        <p:sp>
          <p:nvSpPr>
            <p:cNvPr id="403" name="Google Shape;403;p20"/>
            <p:cNvSpPr/>
            <p:nvPr/>
          </p:nvSpPr>
          <p:spPr>
            <a:xfrm>
              <a:off x="1719458" y="2585189"/>
              <a:ext cx="867037" cy="1477153"/>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810491" y="500062"/>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Tēmas</a:t>
            </a:r>
            <a:endParaRPr/>
          </a:p>
        </p:txBody>
      </p:sp>
      <p:grpSp>
        <p:nvGrpSpPr>
          <p:cNvPr id="104" name="Google Shape;104;p3"/>
          <p:cNvGrpSpPr/>
          <p:nvPr/>
        </p:nvGrpSpPr>
        <p:grpSpPr>
          <a:xfrm>
            <a:off x="810491" y="1913242"/>
            <a:ext cx="10543309" cy="5576129"/>
            <a:chOff x="0" y="531"/>
            <a:chExt cx="10543309" cy="4350275"/>
          </a:xfrm>
        </p:grpSpPr>
        <p:cxnSp>
          <p:nvCxnSpPr>
            <p:cNvPr id="105" name="Google Shape;105;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0" y="531"/>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1. Iespējamās sekas skartajām personām (psiholoģiskās un fiziskās sekas, sekas darbavietā, ....)</a:t>
              </a:r>
              <a:endParaRPr b="0" i="0" sz="2400" u="none" cap="none" strike="noStrike">
                <a:solidFill>
                  <a:schemeClr val="dk1"/>
                </a:solidFill>
                <a:latin typeface="Calibri"/>
                <a:ea typeface="Calibri"/>
                <a:cs typeface="Calibri"/>
                <a:sym typeface="Calibri"/>
              </a:endParaRPr>
            </a:p>
          </p:txBody>
        </p:sp>
        <p:cxnSp>
          <p:nvCxnSpPr>
            <p:cNvPr id="108" name="Google Shape;108;p3"/>
            <p:cNvCxnSpPr/>
            <p:nvPr/>
          </p:nvCxnSpPr>
          <p:spPr>
            <a:xfrm>
              <a:off x="0" y="87058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3"/>
            <p:cNvSpPr/>
            <p:nvPr/>
          </p:nvSpPr>
          <p:spPr>
            <a:xfrm>
              <a:off x="0" y="87058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0" y="870586"/>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2. Iespējamās sekas uzņēmumam (ekonomiskās sekas, sadarbības zaudēšana, sekas saistībā ar iesaistītajiem darbiniekiem, ārējās sekas, strukturālās sekas,...)</a:t>
              </a:r>
              <a:endParaRPr b="0" i="0" sz="2400" u="none" cap="none" strike="noStrike">
                <a:solidFill>
                  <a:schemeClr val="dk1"/>
                </a:solidFill>
                <a:latin typeface="Calibri"/>
                <a:ea typeface="Calibri"/>
                <a:cs typeface="Calibri"/>
                <a:sym typeface="Calibri"/>
              </a:endParaRPr>
            </a:p>
          </p:txBody>
        </p:sp>
        <p:cxnSp>
          <p:nvCxnSpPr>
            <p:cNvPr id="111" name="Google Shape;111;p3"/>
            <p:cNvCxnSpPr/>
            <p:nvPr/>
          </p:nvCxnSpPr>
          <p:spPr>
            <a:xfrm>
              <a:off x="0" y="174064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2" name="Google Shape;112;p3"/>
            <p:cNvSpPr/>
            <p:nvPr/>
          </p:nvSpPr>
          <p:spPr>
            <a:xfrm>
              <a:off x="0" y="174064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txBox="1"/>
            <p:nvPr/>
          </p:nvSpPr>
          <p:spPr>
            <a:xfrm>
              <a:off x="27709" y="1995749"/>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3. Aculiecinieka (bystander) pieejas spēks</a:t>
              </a:r>
              <a:endParaRPr b="0" i="0" sz="2400" u="none" cap="none" strike="noStrike">
                <a:solidFill>
                  <a:schemeClr val="dk1"/>
                </a:solidFill>
                <a:latin typeface="Calibri"/>
                <a:ea typeface="Calibri"/>
                <a:cs typeface="Calibri"/>
                <a:sym typeface="Calibri"/>
              </a:endParaRPr>
            </a:p>
          </p:txBody>
        </p:sp>
        <p:cxnSp>
          <p:nvCxnSpPr>
            <p:cNvPr id="114" name="Google Shape;114;p3"/>
            <p:cNvCxnSpPr/>
            <p:nvPr/>
          </p:nvCxnSpPr>
          <p:spPr>
            <a:xfrm>
              <a:off x="0" y="261069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3"/>
            <p:cNvSpPr/>
            <p:nvPr/>
          </p:nvSpPr>
          <p:spPr>
            <a:xfrm>
              <a:off x="0" y="261069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0" y="2610696"/>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cxnSp>
          <p:nvCxnSpPr>
            <p:cNvPr id="117" name="Google Shape;117;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8" name="Google Shape;118;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0" y="3480751"/>
              <a:ext cx="10515600" cy="8700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sp>
        <p:nvSpPr>
          <p:cNvPr id="120" name="Google Shape;1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21" name="Google Shape;121;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1"/>
          <p:cNvSpPr/>
          <p:nvPr/>
        </p:nvSpPr>
        <p:spPr>
          <a:xfrm flipH="1">
            <a:off x="5795201" y="0"/>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409" name="Google Shape;40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410" name="Google Shape;410;p21"/>
          <p:cNvGrpSpPr/>
          <p:nvPr/>
        </p:nvGrpSpPr>
        <p:grpSpPr>
          <a:xfrm>
            <a:off x="751827" y="629223"/>
            <a:ext cx="6397347" cy="2000536"/>
            <a:chOff x="533166" y="115573"/>
            <a:chExt cx="6397347" cy="2000536"/>
          </a:xfrm>
        </p:grpSpPr>
        <p:sp>
          <p:nvSpPr>
            <p:cNvPr id="411" name="Google Shape;411;p21"/>
            <p:cNvSpPr/>
            <p:nvPr/>
          </p:nvSpPr>
          <p:spPr>
            <a:xfrm>
              <a:off x="533166" y="115573"/>
              <a:ext cx="6397347" cy="2000536"/>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1"/>
            <p:cNvSpPr txBox="1"/>
            <p:nvPr/>
          </p:nvSpPr>
          <p:spPr>
            <a:xfrm>
              <a:off x="533166" y="115573"/>
              <a:ext cx="6397347" cy="2000536"/>
            </a:xfrm>
            <a:prstGeom prst="rect">
              <a:avLst/>
            </a:prstGeom>
            <a:noFill/>
            <a:ln>
              <a:noFill/>
            </a:ln>
          </p:spPr>
          <p:txBody>
            <a:bodyPr anchorCtr="0" anchor="ctr" bIns="91425" lIns="165160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Deleģēšana</a:t>
              </a:r>
              <a:br>
                <a:rPr b="0" i="0" lang="en-GB" sz="28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Ja jums ir pārāk neērti, ja nejūtaties droši vai kautrējaties runāt, palūdziet iesaistīties kādam citam.</a:t>
              </a:r>
              <a:endParaRPr b="0" i="0" sz="2400" u="none" cap="none" strike="noStrike">
                <a:solidFill>
                  <a:schemeClr val="dk1"/>
                </a:solidFill>
                <a:latin typeface="Calibri"/>
                <a:ea typeface="Calibri"/>
                <a:cs typeface="Calibri"/>
                <a:sym typeface="Calibri"/>
              </a:endParaRPr>
            </a:p>
          </p:txBody>
        </p:sp>
      </p:grpSp>
      <p:sp>
        <p:nvSpPr>
          <p:cNvPr id="413" name="Google Shape;413;p21"/>
          <p:cNvSpPr/>
          <p:nvPr/>
        </p:nvSpPr>
        <p:spPr>
          <a:xfrm>
            <a:off x="1064074" y="795620"/>
            <a:ext cx="1143600" cy="16677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4" name="Google Shape;414;p21"/>
          <p:cNvGrpSpPr/>
          <p:nvPr/>
        </p:nvGrpSpPr>
        <p:grpSpPr>
          <a:xfrm>
            <a:off x="751843" y="2836041"/>
            <a:ext cx="6498043" cy="3053129"/>
            <a:chOff x="412297" y="3033440"/>
            <a:chExt cx="6671852" cy="2000536"/>
          </a:xfrm>
        </p:grpSpPr>
        <p:sp>
          <p:nvSpPr>
            <p:cNvPr id="415" name="Google Shape;415;p21"/>
            <p:cNvSpPr/>
            <p:nvPr/>
          </p:nvSpPr>
          <p:spPr>
            <a:xfrm>
              <a:off x="412297" y="3033440"/>
              <a:ext cx="6671852" cy="2000536"/>
            </a:xfrm>
            <a:prstGeom prst="rect">
              <a:avLst/>
            </a:prstGeom>
            <a:solidFill>
              <a:schemeClr val="lt1">
                <a:alpha val="40000"/>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1"/>
            <p:cNvSpPr txBox="1"/>
            <p:nvPr/>
          </p:nvSpPr>
          <p:spPr>
            <a:xfrm>
              <a:off x="412297" y="3033440"/>
              <a:ext cx="6671852" cy="2000536"/>
            </a:xfrm>
            <a:prstGeom prst="rect">
              <a:avLst/>
            </a:prstGeom>
            <a:noFill/>
            <a:ln>
              <a:noFill/>
            </a:ln>
          </p:spPr>
          <p:txBody>
            <a:bodyPr anchorCtr="0" anchor="ctr" bIns="91425" lIns="165160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Aizkavēšana </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84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Ja situācija ir pārāk bīstama, lai iejauktos (piemēram, pastāv vardarbības draudi vai jūs esat skaitliskā mazākumā), vienkārši aizejiet un pagaidiet, kamēr incidents beidzas. Vēlāk pajautājiet cietušajam, vai ar viņu viss ir kārtībā, vai arī ziņojiet par notikušo, kad tas ir droši</a:t>
              </a:r>
              <a:endParaRPr b="0" i="0" sz="2400" u="none" cap="none" strike="noStrike">
                <a:solidFill>
                  <a:schemeClr val="dk1"/>
                </a:solidFill>
                <a:latin typeface="Calibri"/>
                <a:ea typeface="Calibri"/>
                <a:cs typeface="Calibri"/>
                <a:sym typeface="Calibri"/>
              </a:endParaRPr>
            </a:p>
          </p:txBody>
        </p:sp>
      </p:grpSp>
      <p:pic>
        <p:nvPicPr>
          <p:cNvPr id="417" name="Google Shape;417;p21"/>
          <p:cNvPicPr preferRelativeResize="0"/>
          <p:nvPr/>
        </p:nvPicPr>
        <p:blipFill rotWithShape="1">
          <a:blip r:embed="rId4">
            <a:alphaModFix/>
          </a:blip>
          <a:srcRect b="0" l="0" r="0" t="0"/>
          <a:stretch/>
        </p:blipFill>
        <p:spPr>
          <a:xfrm>
            <a:off x="1064074" y="3308511"/>
            <a:ext cx="1027641" cy="10276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22"/>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423" name="Google Shape;423;p22"/>
          <p:cNvSpPr/>
          <p:nvPr/>
        </p:nvSpPr>
        <p:spPr>
          <a:xfrm>
            <a:off x="0" y="0"/>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1400" u="none" cap="none" strike="noStrike">
              <a:solidFill>
                <a:srgbClr val="000000"/>
              </a:solidFill>
              <a:latin typeface="Arial"/>
              <a:ea typeface="Arial"/>
              <a:cs typeface="Arial"/>
              <a:sym typeface="Arial"/>
            </a:endParaRPr>
          </a:p>
        </p:txBody>
      </p:sp>
      <p:sp>
        <p:nvSpPr>
          <p:cNvPr id="424" name="Google Shape;4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25" name="Google Shape;425;p22"/>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26" name="Google Shape;426;p22"/>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Darbs grupā(30 min.)</a:t>
            </a:r>
            <a:endParaRPr b="1" sz="4000" u="sng">
              <a:solidFill>
                <a:schemeClr val="lt1"/>
              </a:solidFill>
            </a:endParaRPr>
          </a:p>
        </p:txBody>
      </p:sp>
      <p:sp>
        <p:nvSpPr>
          <p:cNvPr id="427" name="Google Shape;427;p22"/>
          <p:cNvSpPr txBox="1"/>
          <p:nvPr>
            <p:ph idx="1" type="body"/>
          </p:nvPr>
        </p:nvSpPr>
        <p:spPr>
          <a:xfrm>
            <a:off x="179257" y="1027906"/>
            <a:ext cx="5652000" cy="448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lt1"/>
              </a:buClr>
              <a:buSzPts val="2400"/>
              <a:buNone/>
            </a:pPr>
            <a:r>
              <a:rPr lang="en-GB" sz="2400">
                <a:solidFill>
                  <a:schemeClr val="lt1"/>
                </a:solidFill>
              </a:rPr>
              <a:t>30 minūtes spēlējiet kāršu spēli Weed Out (instrukcijas tiks sniegtas klasē).</a:t>
            </a:r>
            <a:endParaRPr sz="2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23"/>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GB" sz="4000">
                <a:solidFill>
                  <a:srgbClr val="6789B9"/>
                </a:solidFill>
                <a:latin typeface="Calibri"/>
                <a:ea typeface="Calibri"/>
                <a:cs typeface="Calibri"/>
                <a:sym typeface="Calibri"/>
              </a:rPr>
              <a:t>Atsauces un saites</a:t>
            </a:r>
            <a:endParaRPr sz="4000"/>
          </a:p>
        </p:txBody>
      </p:sp>
      <p:sp>
        <p:nvSpPr>
          <p:cNvPr id="433" name="Google Shape;433;p23"/>
          <p:cNvSpPr txBox="1"/>
          <p:nvPr>
            <p:ph idx="1" type="body"/>
          </p:nvPr>
        </p:nvSpPr>
        <p:spPr>
          <a:xfrm>
            <a:off x="832253" y="1575254"/>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GB" sz="2000"/>
              <a:t>A Bystander Intervention Training - </a:t>
            </a:r>
            <a:r>
              <a:rPr lang="en-GB" sz="2000" u="sng">
                <a:solidFill>
                  <a:schemeClr val="hlink"/>
                </a:solidFill>
                <a:hlinkClick r:id="rId3"/>
              </a:rPr>
              <a:t>https://righttobe.org/guides/bystander-intervention-training/</a:t>
            </a:r>
            <a:endParaRPr sz="2000"/>
          </a:p>
          <a:p>
            <a:pPr indent="-228600" lvl="0" marL="228600" rtl="0" algn="l">
              <a:lnSpc>
                <a:spcPct val="90000"/>
              </a:lnSpc>
              <a:spcBef>
                <a:spcPts val="1000"/>
              </a:spcBef>
              <a:spcAft>
                <a:spcPts val="0"/>
              </a:spcAft>
              <a:buClr>
                <a:schemeClr val="dk1"/>
              </a:buClr>
              <a:buSzPts val="2000"/>
              <a:buChar char="•"/>
            </a:pPr>
            <a:r>
              <a:rPr lang="en-GB" sz="2000"/>
              <a:t>A guide to the Bystander Approach and further reading - </a:t>
            </a:r>
            <a:r>
              <a:rPr lang="en-GB" sz="2000" u="sng">
                <a:solidFill>
                  <a:schemeClr val="hlink"/>
                </a:solidFill>
                <a:hlinkClick r:id="rId4"/>
              </a:rPr>
              <a:t>https://drexel.edu/~/media/Files/oed/PDF/soc_bystander_intervention_guide_web_final.ashx;_z=z?la=en</a:t>
            </a:r>
            <a:endParaRPr sz="2000"/>
          </a:p>
          <a:p>
            <a:pPr indent="-228600" lvl="0" marL="228600" rtl="0" algn="l">
              <a:lnSpc>
                <a:spcPct val="90000"/>
              </a:lnSpc>
              <a:spcBef>
                <a:spcPts val="1000"/>
              </a:spcBef>
              <a:spcAft>
                <a:spcPts val="0"/>
              </a:spcAft>
              <a:buClr>
                <a:schemeClr val="dk1"/>
              </a:buClr>
              <a:buSzPts val="2000"/>
              <a:buChar char="•"/>
            </a:pPr>
            <a:r>
              <a:rPr lang="en-GB" sz="2000"/>
              <a:t>American Academy of Experts in Traumatic Stress 2020 - </a:t>
            </a:r>
            <a:r>
              <a:rPr lang="en-GB" sz="2000" u="sng">
                <a:solidFill>
                  <a:schemeClr val="hlink"/>
                </a:solidFill>
                <a:hlinkClick r:id="rId5"/>
              </a:rPr>
              <a:t>https://www.aaets.org/traumatic-stress-library/workplace-violence</a:t>
            </a:r>
            <a:r>
              <a:rPr lang="en-GB" sz="2000"/>
              <a:t> </a:t>
            </a:r>
            <a:endParaRPr/>
          </a:p>
          <a:p>
            <a:pPr indent="-228600" lvl="0" marL="228600" rtl="0" algn="l">
              <a:lnSpc>
                <a:spcPct val="90000"/>
              </a:lnSpc>
              <a:spcBef>
                <a:spcPts val="1000"/>
              </a:spcBef>
              <a:spcAft>
                <a:spcPts val="0"/>
              </a:spcAft>
              <a:buClr>
                <a:schemeClr val="dk1"/>
              </a:buClr>
              <a:buSzPts val="2000"/>
              <a:buChar char="•"/>
            </a:pPr>
            <a:r>
              <a:rPr lang="en-GB" sz="2000"/>
              <a:t>Andoh, A. K. (2001) sexual harassment in the workplace: The Ghanaian experience, Centre for Social Policy Studies (CSPS), University of Ghana, Legon, No. 9 ISSN 0855-3726</a:t>
            </a:r>
            <a:endParaRPr/>
          </a:p>
          <a:p>
            <a:pPr indent="-228600" lvl="0" marL="228600" rtl="0" algn="l">
              <a:lnSpc>
                <a:spcPct val="90000"/>
              </a:lnSpc>
              <a:spcBef>
                <a:spcPts val="1000"/>
              </a:spcBef>
              <a:spcAft>
                <a:spcPts val="0"/>
              </a:spcAft>
              <a:buClr>
                <a:schemeClr val="dk1"/>
              </a:buClr>
              <a:buSzPts val="2000"/>
              <a:buChar char="•"/>
            </a:pPr>
            <a:r>
              <a:rPr lang="en-GB" sz="2000"/>
              <a:t>Bureau of Labour Statistics (2012). Census of Fatal Occupational Injuries Summary. Retrieved on April 3, 2014 from http://www.bls.gov/iif/ osh_wpvs.htm</a:t>
            </a:r>
            <a:endParaRPr/>
          </a:p>
          <a:p>
            <a:pPr indent="-228600" lvl="0" marL="228600" rtl="0" algn="l">
              <a:lnSpc>
                <a:spcPct val="90000"/>
              </a:lnSpc>
              <a:spcBef>
                <a:spcPts val="1000"/>
              </a:spcBef>
              <a:spcAft>
                <a:spcPts val="0"/>
              </a:spcAft>
              <a:buClr>
                <a:schemeClr val="dk1"/>
              </a:buClr>
              <a:buSzPts val="2000"/>
              <a:buChar char="•"/>
            </a:pPr>
            <a:r>
              <a:rPr lang="en-GB" sz="2000"/>
              <a:t>Bystander Approaches - </a:t>
            </a:r>
            <a:r>
              <a:rPr lang="en-GB" sz="2000" u="sng">
                <a:solidFill>
                  <a:schemeClr val="hlink"/>
                </a:solidFill>
                <a:hlinkClick r:id="rId6"/>
              </a:rPr>
              <a:t>https://aifs.gov.au/sites/default/files/publication-documents/acssa-issues17_1.pdf</a:t>
            </a:r>
            <a:endParaRPr sz="2000"/>
          </a:p>
          <a:p>
            <a:pPr indent="-228600" lvl="0" marL="228600" rtl="0" algn="l">
              <a:lnSpc>
                <a:spcPct val="90000"/>
              </a:lnSpc>
              <a:spcBef>
                <a:spcPts val="1000"/>
              </a:spcBef>
              <a:spcAft>
                <a:spcPts val="0"/>
              </a:spcAft>
              <a:buClr>
                <a:schemeClr val="dk1"/>
              </a:buClr>
              <a:buSzPts val="2000"/>
              <a:buChar char="•"/>
            </a:pPr>
            <a:r>
              <a:rPr lang="en-GB" sz="2000" u="sng">
                <a:solidFill>
                  <a:schemeClr val="hlink"/>
                </a:solidFill>
                <a:hlinkClick r:id="rId7"/>
              </a:rPr>
              <a:t>https://core.ac.uk/download/pdf/234669966.pdf</a:t>
            </a:r>
            <a:r>
              <a:rPr lang="en-GB" sz="2000"/>
              <a:t> </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434" name="Google Shape;43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35" name="Google Shape;435;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4"/>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441" name="Google Shape;44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42" name="Google Shape;442;p24"/>
          <p:cNvSpPr/>
          <p:nvPr/>
        </p:nvSpPr>
        <p:spPr>
          <a:xfrm>
            <a:off x="584615" y="512944"/>
            <a:ext cx="11197653" cy="56374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https://core.ac.uk/download/pdf/234669966.pdf</a:t>
            </a:r>
            <a:r>
              <a:rPr b="0" i="0" lang="en-GB"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https://www.breakingthesilence.cam.ac.uk/prevention-support/be-active-bystander</a:t>
            </a:r>
            <a:endParaRPr b="0" i="0" sz="20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https://www.medicaldaily.com/physical-effects-workplace-aggression-toll-bullying-takes-your-mind-and-body-247018</a:t>
            </a:r>
            <a:r>
              <a:rPr b="0" i="0" lang="en-GB"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0" i="0" lang="en-GB"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https://www.ncbi.nlm.nih.gov/pmc/articles/PMC7215457/#:~:text=WPV%20may%20cause%20not%20only,shame%20%5B2%2C8%5D</a:t>
            </a:r>
            <a:endParaRPr b="0" i="0" sz="2000" u="sng" cap="none" strike="noStrike">
              <a:solidFill>
                <a:srgbClr val="0563C1"/>
              </a:solidFill>
              <a:latin typeface="Calibri"/>
              <a:ea typeface="Calibri"/>
              <a:cs typeface="Calibri"/>
              <a:sym typeface="Calibri"/>
              <a:hlinkClick r:id="rId7">
                <a:extLst>
                  <a:ext uri="{A12FA001-AC4F-418D-AE19-62706E023703}">
                    <ahyp:hlinkClr val="tx"/>
                  </a:ext>
                </a:extLst>
              </a:hlinkClick>
            </a:endParaRPr>
          </a:p>
          <a:p>
            <a:pPr indent="-342900" lvl="0" marL="342900" marR="0" rtl="0" algn="l">
              <a:lnSpc>
                <a:spcPct val="150000"/>
              </a:lnSpc>
              <a:spcBef>
                <a:spcPts val="0"/>
              </a:spcBef>
              <a:spcAft>
                <a:spcPts val="0"/>
              </a:spcAft>
              <a:buClr>
                <a:srgbClr val="0563C1"/>
              </a:buClr>
              <a:buSzPts val="2000"/>
              <a:buFont typeface="Arial"/>
              <a:buChar char="•"/>
            </a:pPr>
            <a:r>
              <a:rPr b="0" i="0" lang="en-GB" sz="20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https://www.ncbi.nlm.nih.gov/pmc/articles/PMC7215457/#:~:text=WPV%20may%20cause%20not%20only,shame%20%5B2%2C8%5D</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563C1"/>
              </a:buClr>
              <a:buSzPts val="2000"/>
              <a:buFont typeface="Arial"/>
              <a:buChar char="•"/>
            </a:pPr>
            <a:r>
              <a:rPr b="0" i="0" lang="en-GB" sz="2000" u="sng" cap="none" strike="noStrike">
                <a:solidFill>
                  <a:srgbClr val="0563C1"/>
                </a:solidFill>
                <a:latin typeface="Calibri"/>
                <a:ea typeface="Calibri"/>
                <a:cs typeface="Calibri"/>
                <a:sym typeface="Calibri"/>
                <a:hlinkClick r:id="rId9">
                  <a:extLst>
                    <a:ext uri="{A12FA001-AC4F-418D-AE19-62706E023703}">
                      <ahyp:hlinkClr val="tx"/>
                    </a:ext>
                  </a:extLst>
                </a:hlinkClick>
              </a:rPr>
              <a:t>https://www.researchgate.net/publication/313425432_The_Bystander_Approach_to_Sexual_Assault_Risk_Reduction_Effects_on_Risk_Recognition_Perceived_Self-Efficacy_and_Protective_Behavior</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Marit Vartia-Väänänen, M. (2009). Organisational and individual consequences of workplace violence and harassment. Retrieved on March 7, 2014 from </a:t>
            </a:r>
            <a:r>
              <a:rPr b="0" i="0" lang="en-GB" sz="2000" u="sng" cap="none" strike="noStrike">
                <a:solidFill>
                  <a:srgbClr val="0563C1"/>
                </a:solidFill>
                <a:latin typeface="Calibri"/>
                <a:ea typeface="Calibri"/>
                <a:cs typeface="Calibri"/>
                <a:sym typeface="Calibri"/>
                <a:hlinkClick r:id="rId10">
                  <a:extLst>
                    <a:ext uri="{A12FA001-AC4F-418D-AE19-62706E023703}">
                      <ahyp:hlinkClr val="tx"/>
                    </a:ext>
                  </a:extLst>
                </a:hlinkClick>
              </a:rPr>
              <a:t>https://osha.europa.eu/en/seminars/seminar-on- violenceand-harassment-at-work/speech- venues/day-1/spspeech.2010-12-14.2867785670</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Projekta partneri</a:t>
            </a:r>
            <a:endParaRPr b="1" sz="4000">
              <a:solidFill>
                <a:srgbClr val="6789B9"/>
              </a:solidFill>
            </a:endParaRPr>
          </a:p>
        </p:txBody>
      </p:sp>
      <p:sp>
        <p:nvSpPr>
          <p:cNvPr id="448" name="Google Shape;4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49" name="Google Shape;449;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450" name="Google Shape;450;p25"/>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451" name="Google Shape;451;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452" name="Google Shape;452;p25"/>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453" name="Google Shape;453;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454" name="Google Shape;454;p25"/>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455" name="Google Shape;455;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456" name="Google Shape;456;p25"/>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457" name="Google Shape;457;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458" name="Google Shape;458;p25"/>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459" name="Google Shape;459;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460" name="Google Shape;460;p25"/>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461" name="Google Shape;461;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462" name="Google Shape;462;p25"/>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463" name="Google Shape;463;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4"/>
          <p:cNvSpPr txBox="1"/>
          <p:nvPr>
            <p:ph type="title"/>
          </p:nvPr>
        </p:nvSpPr>
        <p:spPr>
          <a:xfrm>
            <a:off x="369791" y="47882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Mācību rezultāti</a:t>
            </a:r>
            <a:endParaRPr/>
          </a:p>
        </p:txBody>
      </p:sp>
      <p:sp>
        <p:nvSpPr>
          <p:cNvPr id="128" name="Google Shape;128;p4"/>
          <p:cNvSpPr txBox="1"/>
          <p:nvPr>
            <p:ph idx="1" type="body"/>
          </p:nvPr>
        </p:nvSpPr>
        <p:spPr>
          <a:xfrm>
            <a:off x="369791" y="1804388"/>
            <a:ext cx="10515600" cy="4351338"/>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rgbClr val="6789B9"/>
              </a:buClr>
              <a:buSzPts val="2400"/>
              <a:buFont typeface="Calibri"/>
              <a:buAutoNum type="arabicPeriod"/>
            </a:pPr>
            <a:r>
              <a:rPr lang="en-GB" sz="2400"/>
              <a:t>Viņš/ viņa spēj Izprast vardarbības darbavietā ietekmi dažādos līmeņos (individuālā, starppersonu, institucionālā utt.). </a:t>
            </a:r>
            <a:br>
              <a:rPr lang="en-GB" sz="2400"/>
            </a:br>
            <a:endParaRPr sz="2400"/>
          </a:p>
          <a:p>
            <a:pPr indent="-457200" lvl="0" marL="457200" rtl="0" algn="l">
              <a:lnSpc>
                <a:spcPct val="90000"/>
              </a:lnSpc>
              <a:spcBef>
                <a:spcPts val="1000"/>
              </a:spcBef>
              <a:spcAft>
                <a:spcPts val="0"/>
              </a:spcAft>
              <a:buClr>
                <a:srgbClr val="6789B9"/>
              </a:buClr>
              <a:buSzPts val="2400"/>
              <a:buFont typeface="Calibri"/>
              <a:buAutoNum type="arabicPeriod"/>
            </a:pPr>
            <a:r>
              <a:rPr lang="en-GB" sz="2400"/>
              <a:t>Viņš/ viņa spēj izstrādāt efektīvus pasākumus šo seku konstruktīvai novēršanai.</a:t>
            </a:r>
            <a:br>
              <a:rPr lang="en-GB" sz="2400"/>
            </a:br>
            <a:endParaRPr sz="2400"/>
          </a:p>
          <a:p>
            <a:pPr indent="-457200" lvl="0" marL="457200" rtl="0" algn="l">
              <a:lnSpc>
                <a:spcPct val="90000"/>
              </a:lnSpc>
              <a:spcBef>
                <a:spcPts val="1000"/>
              </a:spcBef>
              <a:spcAft>
                <a:spcPts val="0"/>
              </a:spcAft>
              <a:buClr>
                <a:srgbClr val="6789B9"/>
              </a:buClr>
              <a:buSzPts val="2400"/>
              <a:buFont typeface="Calibri"/>
              <a:buAutoNum type="arabicPeriod"/>
            </a:pPr>
            <a:r>
              <a:rPr lang="en-GB" sz="2400"/>
              <a:t>Viņš/ viņa spēj profesionālā līmenī izmantot aculiecinieka (bystander) pieeju.</a:t>
            </a:r>
            <a:endParaRPr sz="2400"/>
          </a:p>
        </p:txBody>
      </p:sp>
      <p:sp>
        <p:nvSpPr>
          <p:cNvPr id="129" name="Google Shape;1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30" name="Google Shape;130;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descr="Ein Bild, das drinnen, Person, Decke, Personen enthält.&#10;&#10;Automatisch generierte Beschreibung" id="136" name="Google Shape;136;p5"/>
          <p:cNvPicPr preferRelativeResize="0"/>
          <p:nvPr>
            <p:ph idx="1" type="body"/>
          </p:nvPr>
        </p:nvPicPr>
        <p:blipFill rotWithShape="1">
          <a:blip r:embed="rId3">
            <a:alphaModFix/>
          </a:blip>
          <a:srcRect b="15730" l="0" r="0" t="0"/>
          <a:stretch/>
        </p:blipFill>
        <p:spPr>
          <a:xfrm>
            <a:off x="-27689" y="15190"/>
            <a:ext cx="12191980" cy="6857990"/>
          </a:xfrm>
          <a:prstGeom prst="rect">
            <a:avLst/>
          </a:prstGeom>
          <a:noFill/>
          <a:ln>
            <a:noFill/>
          </a:ln>
        </p:spPr>
      </p:pic>
      <p:sp>
        <p:nvSpPr>
          <p:cNvPr id="137" name="Google Shape;137;p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8" name="Google Shape;138;p5"/>
          <p:cNvSpPr txBox="1"/>
          <p:nvPr>
            <p:ph type="title"/>
          </p:nvPr>
        </p:nvSpPr>
        <p:spPr>
          <a:xfrm>
            <a:off x="8687850" y="3289737"/>
            <a:ext cx="3852041"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800"/>
              <a:buNone/>
            </a:pPr>
            <a:r>
              <a:rPr lang="en-GB">
                <a:latin typeface="Calibri"/>
                <a:ea typeface="Calibri"/>
                <a:cs typeface="Calibri"/>
                <a:sym typeface="Calibri"/>
              </a:rPr>
              <a:t>1. </a:t>
            </a:r>
            <a:r>
              <a:rPr lang="en-GB"/>
              <a:t>Iespējamās sekas skartajām personām </a:t>
            </a:r>
            <a:br>
              <a:rPr lang="en-GB">
                <a:latin typeface="Calibri"/>
                <a:ea typeface="Calibri"/>
                <a:cs typeface="Calibri"/>
                <a:sym typeface="Calibri"/>
              </a:rPr>
            </a:br>
            <a:endParaRPr>
              <a:latin typeface="Calibri"/>
              <a:ea typeface="Calibri"/>
              <a:cs typeface="Calibri"/>
              <a:sym typeface="Calibri"/>
            </a:endParaRPr>
          </a:p>
        </p:txBody>
      </p:sp>
      <p:cxnSp>
        <p:nvCxnSpPr>
          <p:cNvPr id="139" name="Google Shape;139;p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8"/>
                                        </p:tgtEl>
                                        <p:attrNameLst>
                                          <p:attrName>style.visibility</p:attrName>
                                        </p:attrNameLst>
                                      </p:cBhvr>
                                      <p:to>
                                        <p:strVal val="visible"/>
                                      </p:to>
                                    </p:set>
                                    <p:animEffect filter="fade" transition="in">
                                      <p:cBhvr>
                                        <p:cTn dur="7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145" name="Google Shape;145;p6"/>
          <p:cNvSpPr/>
          <p:nvPr/>
        </p:nvSpPr>
        <p:spPr>
          <a:xfrm>
            <a:off x="0" y="447"/>
            <a:ext cx="12192000" cy="6857107"/>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6" name="Google Shape;1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47" name="Google Shape;147;p6"/>
          <p:cNvSpPr txBox="1"/>
          <p:nvPr/>
        </p:nvSpPr>
        <p:spPr>
          <a:xfrm>
            <a:off x="1049311" y="1027906"/>
            <a:ext cx="33428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48" name="Google Shape;148;p6"/>
          <p:cNvSpPr txBox="1"/>
          <p:nvPr>
            <p:ph type="title"/>
          </p:nvPr>
        </p:nvSpPr>
        <p:spPr>
          <a:xfrm>
            <a:off x="298553" y="1992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GB" sz="4000" u="sng">
                <a:solidFill>
                  <a:schemeClr val="lt1"/>
                </a:solidFill>
              </a:rPr>
              <a:t>Darbs grupā</a:t>
            </a:r>
            <a:endParaRPr b="1" sz="4000" u="sng">
              <a:solidFill>
                <a:schemeClr val="lt1"/>
              </a:solidFill>
            </a:endParaRPr>
          </a:p>
        </p:txBody>
      </p:sp>
      <p:sp>
        <p:nvSpPr>
          <p:cNvPr id="149" name="Google Shape;149;p6"/>
          <p:cNvSpPr txBox="1"/>
          <p:nvPr>
            <p:ph idx="1" type="body"/>
          </p:nvPr>
        </p:nvSpPr>
        <p:spPr>
          <a:xfrm>
            <a:off x="179256" y="1027906"/>
            <a:ext cx="5427065" cy="44862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lt1"/>
              </a:buClr>
              <a:buSzPts val="2400"/>
              <a:buNone/>
            </a:pPr>
            <a:r>
              <a:rPr lang="en-GB" sz="2400">
                <a:solidFill>
                  <a:schemeClr val="lt1"/>
                </a:solidFill>
              </a:rPr>
              <a:t>- Kādas ir iespējamās sekas, ja cilvēks piedzīvo jebkāda veida vardarbību darba vietā? Vardarbība var būt vai nu fiziska, vai verbāla</a:t>
            </a:r>
            <a:endParaRPr/>
          </a:p>
          <a:p>
            <a:pPr indent="0" lvl="0" marL="0" rtl="0" algn="l">
              <a:lnSpc>
                <a:spcPct val="90000"/>
              </a:lnSpc>
              <a:spcBef>
                <a:spcPts val="1000"/>
              </a:spcBef>
              <a:spcAft>
                <a:spcPts val="0"/>
              </a:spcAft>
              <a:buClr>
                <a:schemeClr val="dk1"/>
              </a:buClr>
              <a:buSzPts val="2400"/>
              <a:buNone/>
            </a:pPr>
            <a:r>
              <a:t/>
            </a:r>
            <a:endParaRPr b="1" sz="2400">
              <a:solidFill>
                <a:schemeClr val="lt1"/>
              </a:solidFill>
            </a:endParaRPr>
          </a:p>
          <a:p>
            <a:pPr indent="-228600" lvl="0" marL="228600" rtl="0" algn="l">
              <a:lnSpc>
                <a:spcPct val="90000"/>
              </a:lnSpc>
              <a:spcBef>
                <a:spcPts val="1000"/>
              </a:spcBef>
              <a:spcAft>
                <a:spcPts val="0"/>
              </a:spcAft>
              <a:buClr>
                <a:schemeClr val="lt1"/>
              </a:buClr>
              <a:buSzPts val="2400"/>
              <a:buChar char="•"/>
            </a:pPr>
            <a:r>
              <a:rPr lang="en-GB" sz="2400">
                <a:solidFill>
                  <a:schemeClr val="lt1"/>
                </a:solidFill>
              </a:rPr>
              <a:t>Pierakstiet savas atbildes un 4 cilvēku grupās dalieties ar savām atbildēm un diskutējiet par tām.(20 min.)</a:t>
            </a:r>
            <a:endParaRPr/>
          </a:p>
          <a:p>
            <a:pPr indent="-228600" lvl="0" marL="228600" rtl="0" algn="l">
              <a:lnSpc>
                <a:spcPct val="90000"/>
              </a:lnSpc>
              <a:spcBef>
                <a:spcPts val="1000"/>
              </a:spcBef>
              <a:spcAft>
                <a:spcPts val="0"/>
              </a:spcAft>
              <a:buClr>
                <a:schemeClr val="lt1"/>
              </a:buClr>
              <a:buSzPts val="2400"/>
              <a:buChar char="•"/>
            </a:pPr>
            <a:r>
              <a:rPr lang="en-GB" sz="2400">
                <a:solidFill>
                  <a:schemeClr val="lt1"/>
                </a:solidFill>
              </a:rPr>
              <a:t>Katrai grupai jāprezentē kāds reāls piemērs/gadījums. (15 min.)</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56" name="Google Shape;156;p7"/>
          <p:cNvSpPr txBox="1"/>
          <p:nvPr>
            <p:ph idx="1" type="body"/>
          </p:nvPr>
        </p:nvSpPr>
        <p:spPr>
          <a:xfrm>
            <a:off x="981889" y="979717"/>
            <a:ext cx="10515600" cy="4661671"/>
          </a:xfrm>
          <a:prstGeom prst="rect">
            <a:avLst/>
          </a:prstGeom>
          <a:noFill/>
          <a:ln>
            <a:noFill/>
          </a:ln>
        </p:spPr>
        <p:txBody>
          <a:bodyPr anchorCtr="0" anchor="t" bIns="45700" lIns="91425" spcFirstLastPara="1" rIns="91425" wrap="square" tIns="45700">
            <a:normAutofit/>
          </a:bodyPr>
          <a:lstStyle/>
          <a:p>
            <a:pPr indent="-304800" lvl="0" marL="457200" rtl="0" algn="l">
              <a:lnSpc>
                <a:spcPct val="110000"/>
              </a:lnSpc>
              <a:spcBef>
                <a:spcPts val="0"/>
              </a:spcBef>
              <a:spcAft>
                <a:spcPts val="0"/>
              </a:spcAft>
              <a:buClr>
                <a:schemeClr val="dk1"/>
              </a:buClr>
              <a:buSzPts val="2400"/>
              <a:buNone/>
            </a:pPr>
            <a:r>
              <a:t/>
            </a:r>
            <a:endParaRPr sz="2400"/>
          </a:p>
          <a:p>
            <a:pPr indent="-304800" lvl="0" marL="457200" rtl="0" algn="l">
              <a:lnSpc>
                <a:spcPct val="110000"/>
              </a:lnSpc>
              <a:spcBef>
                <a:spcPts val="1000"/>
              </a:spcBef>
              <a:spcAft>
                <a:spcPts val="0"/>
              </a:spcAft>
              <a:buClr>
                <a:schemeClr val="dk1"/>
              </a:buClr>
              <a:buSzPts val="2400"/>
              <a:buNone/>
            </a:pPr>
            <a:r>
              <a:t/>
            </a:r>
            <a:endParaRPr sz="2400"/>
          </a:p>
          <a:p>
            <a:pPr indent="-304800" lvl="0" marL="457200" rtl="0" algn="l">
              <a:lnSpc>
                <a:spcPct val="110000"/>
              </a:lnSpc>
              <a:spcBef>
                <a:spcPts val="1000"/>
              </a:spcBef>
              <a:spcAft>
                <a:spcPts val="0"/>
              </a:spcAft>
              <a:buClr>
                <a:schemeClr val="dk1"/>
              </a:buClr>
              <a:buSzPts val="2400"/>
              <a:buNone/>
            </a:pPr>
            <a:r>
              <a:t/>
            </a:r>
            <a:endParaRPr sz="2400"/>
          </a:p>
          <a:p>
            <a:pPr indent="-342900" lvl="0" marL="342900" rtl="0" algn="l">
              <a:lnSpc>
                <a:spcPct val="100000"/>
              </a:lnSpc>
              <a:spcBef>
                <a:spcPts val="1000"/>
              </a:spcBef>
              <a:spcAft>
                <a:spcPts val="0"/>
              </a:spcAft>
              <a:buSzPts val="1800"/>
              <a:buFont typeface="Arial"/>
              <a:buChar char="•"/>
            </a:pPr>
            <a:r>
              <a:rPr lang="en-GB" sz="2400"/>
              <a:t> Fiziskus ievainojumus, pēctraumatiskā stresa traucējumus, depresiju, trauksmi, bailes un pat pašnāvību.</a:t>
            </a:r>
            <a:endParaRPr sz="2400"/>
          </a:p>
          <a:p>
            <a:pPr indent="-342900" lvl="0" marL="457200" rtl="0" algn="l">
              <a:lnSpc>
                <a:spcPct val="90000"/>
              </a:lnSpc>
              <a:spcBef>
                <a:spcPts val="1800"/>
              </a:spcBef>
              <a:spcAft>
                <a:spcPts val="0"/>
              </a:spcAft>
              <a:buClr>
                <a:schemeClr val="dk1"/>
              </a:buClr>
              <a:buSzPts val="1800"/>
              <a:buChar char="•"/>
            </a:pPr>
            <a:r>
              <a:rPr lang="en-GB" sz="2400"/>
              <a:t>Krasas izmaiņas indivīda darba motivācijā un apmierinātībā ar darbu.</a:t>
            </a:r>
            <a:br>
              <a:rPr lang="en-GB" sz="2400"/>
            </a:br>
            <a:br>
              <a:rPr lang="en-GB" sz="2400"/>
            </a:br>
            <a:r>
              <a:rPr lang="en-GB" sz="2400"/>
              <a:t> Vardarbība darbavietā var izraisīt arī nopietnus ievainojumus, kas var novest pie smagas invaliditātes, kad cilvēkam ir nepieciešama nepārtraukta aprūpe vai kas apdraud dzīvību un pat var izraisīt nāvi</a:t>
            </a:r>
            <a:endParaRPr sz="2400"/>
          </a:p>
        </p:txBody>
      </p:sp>
      <p:sp>
        <p:nvSpPr>
          <p:cNvPr id="157" name="Google Shape;15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58" name="Google Shape;158;p7"/>
          <p:cNvPicPr preferRelativeResize="0"/>
          <p:nvPr/>
        </p:nvPicPr>
        <p:blipFill rotWithShape="1">
          <a:blip r:embed="rId3">
            <a:alphaModFix/>
          </a:blip>
          <a:srcRect b="0" l="0" r="0" t="0"/>
          <a:stretch/>
        </p:blipFill>
        <p:spPr>
          <a:xfrm>
            <a:off x="1028287" y="2758725"/>
            <a:ext cx="329571" cy="329571"/>
          </a:xfrm>
          <a:prstGeom prst="rect">
            <a:avLst/>
          </a:prstGeom>
          <a:noFill/>
          <a:ln>
            <a:noFill/>
          </a:ln>
        </p:spPr>
      </p:pic>
      <p:pic>
        <p:nvPicPr>
          <p:cNvPr id="159" name="Google Shape;159;p7"/>
          <p:cNvPicPr preferRelativeResize="0"/>
          <p:nvPr/>
        </p:nvPicPr>
        <p:blipFill rotWithShape="1">
          <a:blip r:embed="rId3">
            <a:alphaModFix/>
          </a:blip>
          <a:srcRect b="0" l="0" r="0" t="0"/>
          <a:stretch/>
        </p:blipFill>
        <p:spPr>
          <a:xfrm>
            <a:off x="1033827" y="3604919"/>
            <a:ext cx="329571" cy="329571"/>
          </a:xfrm>
          <a:prstGeom prst="rect">
            <a:avLst/>
          </a:prstGeom>
          <a:noFill/>
          <a:ln>
            <a:noFill/>
          </a:ln>
        </p:spPr>
      </p:pic>
      <p:pic>
        <p:nvPicPr>
          <p:cNvPr id="160" name="Google Shape;160;p7"/>
          <p:cNvPicPr preferRelativeResize="0"/>
          <p:nvPr/>
        </p:nvPicPr>
        <p:blipFill rotWithShape="1">
          <a:blip r:embed="rId3">
            <a:alphaModFix/>
          </a:blip>
          <a:srcRect b="0" l="0" r="0" t="0"/>
          <a:stretch/>
        </p:blipFill>
        <p:spPr>
          <a:xfrm>
            <a:off x="1033827" y="4302984"/>
            <a:ext cx="329571" cy="329571"/>
          </a:xfrm>
          <a:prstGeom prst="rect">
            <a:avLst/>
          </a:prstGeom>
          <a:noFill/>
          <a:ln>
            <a:noFill/>
          </a:ln>
        </p:spPr>
      </p:pic>
      <p:sp>
        <p:nvSpPr>
          <p:cNvPr id="161" name="Google Shape;161;p7"/>
          <p:cNvSpPr txBox="1"/>
          <p:nvPr/>
        </p:nvSpPr>
        <p:spPr>
          <a:xfrm>
            <a:off x="960118" y="680900"/>
            <a:ext cx="7472563" cy="144650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4000"/>
              <a:buFont typeface="Calibri"/>
              <a:buAutoNum type="arabicPeriod"/>
            </a:pPr>
            <a:r>
              <a:rPr b="0" i="0" lang="en-GB" sz="4000" u="none" cap="none" strike="noStrike">
                <a:solidFill>
                  <a:srgbClr val="000000"/>
                </a:solidFill>
                <a:latin typeface="Calibri"/>
                <a:ea typeface="Calibri"/>
                <a:cs typeface="Calibri"/>
                <a:sym typeface="Calibri"/>
              </a:rPr>
              <a:t>Iespējamās sekas skartajām personām</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864326" y="378823"/>
            <a:ext cx="9220200" cy="9666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t>Vardarbības darbavietā psiholoģiskās sekas </a:t>
            </a:r>
            <a:r>
              <a:rPr lang="en-GB" sz="4000">
                <a:latin typeface="Calibri"/>
                <a:ea typeface="Calibri"/>
                <a:cs typeface="Calibri"/>
                <a:sym typeface="Calibri"/>
              </a:rPr>
              <a:t> </a:t>
            </a:r>
            <a:endParaRPr sz="4000">
              <a:latin typeface="Calibri"/>
              <a:ea typeface="Calibri"/>
              <a:cs typeface="Calibri"/>
              <a:sym typeface="Calibri"/>
            </a:endParaRPr>
          </a:p>
        </p:txBody>
      </p:sp>
      <p:grpSp>
        <p:nvGrpSpPr>
          <p:cNvPr id="167" name="Google Shape;167;p8"/>
          <p:cNvGrpSpPr/>
          <p:nvPr/>
        </p:nvGrpSpPr>
        <p:grpSpPr>
          <a:xfrm>
            <a:off x="962297" y="2107612"/>
            <a:ext cx="4053840" cy="3641131"/>
            <a:chOff x="0" y="77290"/>
            <a:chExt cx="4053840" cy="3641131"/>
          </a:xfrm>
        </p:grpSpPr>
        <p:sp>
          <p:nvSpPr>
            <p:cNvPr id="168" name="Google Shape;168;p8"/>
            <p:cNvSpPr/>
            <p:nvPr/>
          </p:nvSpPr>
          <p:spPr>
            <a:xfrm>
              <a:off x="0" y="77290"/>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9" name="Google Shape;169;p8"/>
            <p:cNvSpPr txBox="1"/>
            <p:nvPr/>
          </p:nvSpPr>
          <p:spPr>
            <a:xfrm>
              <a:off x="26930" y="104220"/>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Bailes                                                       </a:t>
              </a:r>
              <a:endParaRPr b="0" i="0" sz="2400" u="none" cap="none" strike="noStrike">
                <a:solidFill>
                  <a:schemeClr val="lt1"/>
                </a:solidFill>
                <a:latin typeface="Calibri"/>
                <a:ea typeface="Calibri"/>
                <a:cs typeface="Calibri"/>
                <a:sym typeface="Calibri"/>
              </a:endParaRPr>
            </a:p>
          </p:txBody>
        </p:sp>
        <p:sp>
          <p:nvSpPr>
            <p:cNvPr id="170" name="Google Shape;170;p8"/>
            <p:cNvSpPr/>
            <p:nvPr/>
          </p:nvSpPr>
          <p:spPr>
            <a:xfrm>
              <a:off x="0" y="695185"/>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1" name="Google Shape;171;p8"/>
            <p:cNvSpPr txBox="1"/>
            <p:nvPr/>
          </p:nvSpPr>
          <p:spPr>
            <a:xfrm>
              <a:off x="26930" y="722115"/>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Trauksmi</a:t>
              </a:r>
              <a:endParaRPr b="0" i="0" sz="2400" u="none" cap="none" strike="noStrike">
                <a:solidFill>
                  <a:schemeClr val="lt1"/>
                </a:solidFill>
                <a:latin typeface="Calibri"/>
                <a:ea typeface="Calibri"/>
                <a:cs typeface="Calibri"/>
                <a:sym typeface="Calibri"/>
              </a:endParaRPr>
            </a:p>
          </p:txBody>
        </p:sp>
        <p:sp>
          <p:nvSpPr>
            <p:cNvPr id="172" name="Google Shape;172;p8"/>
            <p:cNvSpPr/>
            <p:nvPr/>
          </p:nvSpPr>
          <p:spPr>
            <a:xfrm>
              <a:off x="0" y="1313080"/>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3" name="Google Shape;173;p8"/>
            <p:cNvSpPr txBox="1"/>
            <p:nvPr/>
          </p:nvSpPr>
          <p:spPr>
            <a:xfrm>
              <a:off x="26930" y="1340010"/>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Dusmas</a:t>
              </a:r>
              <a:endParaRPr b="0" i="0" sz="2400" u="none" cap="none" strike="noStrike">
                <a:solidFill>
                  <a:schemeClr val="lt1"/>
                </a:solidFill>
                <a:latin typeface="Calibri"/>
                <a:ea typeface="Calibri"/>
                <a:cs typeface="Calibri"/>
                <a:sym typeface="Calibri"/>
              </a:endParaRPr>
            </a:p>
          </p:txBody>
        </p:sp>
        <p:sp>
          <p:nvSpPr>
            <p:cNvPr id="174" name="Google Shape;174;p8"/>
            <p:cNvSpPr/>
            <p:nvPr/>
          </p:nvSpPr>
          <p:spPr>
            <a:xfrm>
              <a:off x="0" y="193097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5" name="Google Shape;175;p8"/>
            <p:cNvSpPr txBox="1"/>
            <p:nvPr/>
          </p:nvSpPr>
          <p:spPr>
            <a:xfrm>
              <a:off x="26930" y="195790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Nedrošību</a:t>
              </a:r>
              <a:endParaRPr b="0" i="0" sz="2400" u="none" cap="none" strike="noStrike">
                <a:solidFill>
                  <a:schemeClr val="lt1"/>
                </a:solidFill>
                <a:latin typeface="Calibri"/>
                <a:ea typeface="Calibri"/>
                <a:cs typeface="Calibri"/>
                <a:sym typeface="Calibri"/>
              </a:endParaRPr>
            </a:p>
          </p:txBody>
        </p:sp>
        <p:sp>
          <p:nvSpPr>
            <p:cNvPr id="176" name="Google Shape;176;p8"/>
            <p:cNvSpPr/>
            <p:nvPr/>
          </p:nvSpPr>
          <p:spPr>
            <a:xfrm>
              <a:off x="0" y="254887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7" name="Google Shape;177;p8"/>
            <p:cNvSpPr txBox="1"/>
            <p:nvPr/>
          </p:nvSpPr>
          <p:spPr>
            <a:xfrm>
              <a:off x="26930" y="257580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Depresiju</a:t>
              </a:r>
              <a:endParaRPr b="0" i="0" sz="2400" u="none" cap="none" strike="noStrike">
                <a:solidFill>
                  <a:schemeClr val="lt1"/>
                </a:solidFill>
                <a:latin typeface="Calibri"/>
                <a:ea typeface="Calibri"/>
                <a:cs typeface="Calibri"/>
                <a:sym typeface="Calibri"/>
              </a:endParaRPr>
            </a:p>
          </p:txBody>
        </p:sp>
        <p:sp>
          <p:nvSpPr>
            <p:cNvPr id="178" name="Google Shape;178;p8"/>
            <p:cNvSpPr/>
            <p:nvPr/>
          </p:nvSpPr>
          <p:spPr>
            <a:xfrm>
              <a:off x="0" y="316676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9" name="Google Shape;179;p8"/>
            <p:cNvSpPr txBox="1"/>
            <p:nvPr/>
          </p:nvSpPr>
          <p:spPr>
            <a:xfrm>
              <a:off x="26930" y="319369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Emocionālo izsīkumu</a:t>
              </a:r>
              <a:endParaRPr b="0" i="0" sz="2400" u="none" cap="none" strike="noStrike">
                <a:solidFill>
                  <a:schemeClr val="lt1"/>
                </a:solidFill>
                <a:latin typeface="Calibri"/>
                <a:ea typeface="Calibri"/>
                <a:cs typeface="Calibri"/>
                <a:sym typeface="Calibri"/>
              </a:endParaRPr>
            </a:p>
          </p:txBody>
        </p:sp>
      </p:grpSp>
      <p:sp>
        <p:nvSpPr>
          <p:cNvPr id="180" name="Google Shape;18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pSp>
        <p:nvGrpSpPr>
          <p:cNvPr id="181" name="Google Shape;181;p8"/>
          <p:cNvGrpSpPr/>
          <p:nvPr/>
        </p:nvGrpSpPr>
        <p:grpSpPr>
          <a:xfrm>
            <a:off x="6176554" y="2076478"/>
            <a:ext cx="4053840" cy="3641130"/>
            <a:chOff x="0" y="46156"/>
            <a:chExt cx="4053840" cy="3641130"/>
          </a:xfrm>
        </p:grpSpPr>
        <p:sp>
          <p:nvSpPr>
            <p:cNvPr id="182" name="Google Shape;182;p8"/>
            <p:cNvSpPr/>
            <p:nvPr/>
          </p:nvSpPr>
          <p:spPr>
            <a:xfrm>
              <a:off x="0" y="4615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3" name="Google Shape;183;p8"/>
            <p:cNvSpPr txBox="1"/>
            <p:nvPr/>
          </p:nvSpPr>
          <p:spPr>
            <a:xfrm>
              <a:off x="26930" y="7308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Vainas sajūtu</a:t>
              </a:r>
              <a:endParaRPr b="0" i="0" sz="2400" u="none" cap="none" strike="noStrike">
                <a:solidFill>
                  <a:schemeClr val="lt1"/>
                </a:solidFill>
                <a:latin typeface="Calibri"/>
                <a:ea typeface="Calibri"/>
                <a:cs typeface="Calibri"/>
                <a:sym typeface="Calibri"/>
              </a:endParaRPr>
            </a:p>
          </p:txBody>
        </p:sp>
        <p:sp>
          <p:nvSpPr>
            <p:cNvPr id="184" name="Google Shape;184;p8"/>
            <p:cNvSpPr/>
            <p:nvPr/>
          </p:nvSpPr>
          <p:spPr>
            <a:xfrm>
              <a:off x="0" y="66405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5" name="Google Shape;185;p8"/>
            <p:cNvSpPr txBox="1"/>
            <p:nvPr/>
          </p:nvSpPr>
          <p:spPr>
            <a:xfrm>
              <a:off x="26930" y="69098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Pārmetumus sev</a:t>
              </a:r>
              <a:endParaRPr b="0" i="0" sz="2400" u="none" cap="none" strike="noStrike">
                <a:solidFill>
                  <a:schemeClr val="lt1"/>
                </a:solidFill>
                <a:latin typeface="Calibri"/>
                <a:ea typeface="Calibri"/>
                <a:cs typeface="Calibri"/>
                <a:sym typeface="Calibri"/>
              </a:endParaRPr>
            </a:p>
          </p:txBody>
        </p:sp>
        <p:sp>
          <p:nvSpPr>
            <p:cNvPr id="186" name="Google Shape;186;p8"/>
            <p:cNvSpPr/>
            <p:nvPr/>
          </p:nvSpPr>
          <p:spPr>
            <a:xfrm>
              <a:off x="0" y="128194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7" name="Google Shape;187;p8"/>
            <p:cNvSpPr txBox="1"/>
            <p:nvPr/>
          </p:nvSpPr>
          <p:spPr>
            <a:xfrm>
              <a:off x="26930" y="130887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Kaunu</a:t>
              </a:r>
              <a:endParaRPr b="0" i="0" sz="2400" u="none" cap="none" strike="noStrike">
                <a:solidFill>
                  <a:schemeClr val="lt1"/>
                </a:solidFill>
                <a:latin typeface="Calibri"/>
                <a:ea typeface="Calibri"/>
                <a:cs typeface="Calibri"/>
                <a:sym typeface="Calibri"/>
              </a:endParaRPr>
            </a:p>
          </p:txBody>
        </p:sp>
        <p:sp>
          <p:nvSpPr>
            <p:cNvPr id="188" name="Google Shape;188;p8"/>
            <p:cNvSpPr/>
            <p:nvPr/>
          </p:nvSpPr>
          <p:spPr>
            <a:xfrm>
              <a:off x="0" y="189984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9" name="Google Shape;189;p8"/>
            <p:cNvSpPr txBox="1"/>
            <p:nvPr/>
          </p:nvSpPr>
          <p:spPr>
            <a:xfrm>
              <a:off x="26930" y="192677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Izdegšanu</a:t>
              </a:r>
              <a:endParaRPr b="0" i="0" sz="2400" u="none" cap="none" strike="noStrike">
                <a:solidFill>
                  <a:schemeClr val="lt1"/>
                </a:solidFill>
                <a:latin typeface="Calibri"/>
                <a:ea typeface="Calibri"/>
                <a:cs typeface="Calibri"/>
                <a:sym typeface="Calibri"/>
              </a:endParaRPr>
            </a:p>
          </p:txBody>
        </p:sp>
        <p:sp>
          <p:nvSpPr>
            <p:cNvPr id="190" name="Google Shape;190;p8"/>
            <p:cNvSpPr/>
            <p:nvPr/>
          </p:nvSpPr>
          <p:spPr>
            <a:xfrm>
              <a:off x="0" y="2517736"/>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1" name="Google Shape;191;p8"/>
            <p:cNvSpPr txBox="1"/>
            <p:nvPr/>
          </p:nvSpPr>
          <p:spPr>
            <a:xfrm>
              <a:off x="26930" y="2544666"/>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92" name="Google Shape;192;p8"/>
            <p:cNvSpPr/>
            <p:nvPr/>
          </p:nvSpPr>
          <p:spPr>
            <a:xfrm>
              <a:off x="0" y="3135631"/>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3" name="Google Shape;193;p8"/>
            <p:cNvSpPr txBox="1"/>
            <p:nvPr/>
          </p:nvSpPr>
          <p:spPr>
            <a:xfrm>
              <a:off x="26930" y="3162561"/>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Domas par pašnāvību</a:t>
              </a:r>
              <a:endParaRPr b="0" i="0" sz="2400" u="none" cap="none" strike="noStrike">
                <a:solidFill>
                  <a:schemeClr val="lt1"/>
                </a:solidFill>
                <a:latin typeface="Calibri"/>
                <a:ea typeface="Calibri"/>
                <a:cs typeface="Calibri"/>
                <a:sym typeface="Calibri"/>
              </a:endParaRPr>
            </a:p>
          </p:txBody>
        </p:sp>
        <p:sp>
          <p:nvSpPr>
            <p:cNvPr id="194" name="Google Shape;194;p8"/>
            <p:cNvSpPr/>
            <p:nvPr/>
          </p:nvSpPr>
          <p:spPr>
            <a:xfrm>
              <a:off x="0" y="2525619"/>
              <a:ext cx="4053840" cy="551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95" name="Google Shape;195;p8"/>
            <p:cNvSpPr txBox="1"/>
            <p:nvPr/>
          </p:nvSpPr>
          <p:spPr>
            <a:xfrm>
              <a:off x="26930" y="2552549"/>
              <a:ext cx="3999980" cy="497795"/>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Pēctraumatisko stresu</a:t>
              </a:r>
              <a:endParaRPr b="0" i="0" sz="2400" u="none" cap="none" strike="noStrike">
                <a:solidFill>
                  <a:schemeClr val="lt1"/>
                </a:solidFill>
                <a:latin typeface="Calibri"/>
                <a:ea typeface="Calibri"/>
                <a:cs typeface="Calibri"/>
                <a:sym typeface="Calibri"/>
              </a:endParaRPr>
            </a:p>
          </p:txBody>
        </p:sp>
      </p:grpSp>
      <p:sp>
        <p:nvSpPr>
          <p:cNvPr id="196" name="Google Shape;196;p8"/>
          <p:cNvSpPr txBox="1"/>
          <p:nvPr/>
        </p:nvSpPr>
        <p:spPr>
          <a:xfrm>
            <a:off x="864326" y="1007550"/>
            <a:ext cx="910916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Emocionālā vardarbība var izraisīt :</a:t>
            </a:r>
            <a:br>
              <a:rPr b="0" i="0" lang="en-GB"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9"/>
          <p:cNvSpPr txBox="1"/>
          <p:nvPr>
            <p:ph type="title"/>
          </p:nvPr>
        </p:nvSpPr>
        <p:spPr>
          <a:xfrm>
            <a:off x="575936" y="396356"/>
            <a:ext cx="10515600" cy="4004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GB" sz="4000"/>
              <a:t>Vardarbības darbavietā fiziskās sekas </a:t>
            </a:r>
            <a:endParaRPr sz="4000">
              <a:latin typeface="Calibri"/>
              <a:ea typeface="Calibri"/>
              <a:cs typeface="Calibri"/>
              <a:sym typeface="Calibri"/>
            </a:endParaRPr>
          </a:p>
        </p:txBody>
      </p:sp>
      <p:grpSp>
        <p:nvGrpSpPr>
          <p:cNvPr id="202" name="Google Shape;202;p9"/>
          <p:cNvGrpSpPr/>
          <p:nvPr/>
        </p:nvGrpSpPr>
        <p:grpSpPr>
          <a:xfrm>
            <a:off x="634678" y="1852590"/>
            <a:ext cx="4975860" cy="4240801"/>
            <a:chOff x="0" y="55268"/>
            <a:chExt cx="4975860" cy="4240801"/>
          </a:xfrm>
        </p:grpSpPr>
        <p:sp>
          <p:nvSpPr>
            <p:cNvPr id="203" name="Google Shape;203;p9"/>
            <p:cNvSpPr/>
            <p:nvPr/>
          </p:nvSpPr>
          <p:spPr>
            <a:xfrm>
              <a:off x="0" y="55268"/>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4" name="Google Shape;204;p9"/>
            <p:cNvSpPr txBox="1"/>
            <p:nvPr/>
          </p:nvSpPr>
          <p:spPr>
            <a:xfrm>
              <a:off x="23417" y="78685"/>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Fiziskas traumas</a:t>
              </a:r>
              <a:endParaRPr b="0" i="0" sz="2400" u="none" cap="none" strike="noStrike">
                <a:solidFill>
                  <a:schemeClr val="lt1"/>
                </a:solidFill>
                <a:latin typeface="Calibri"/>
                <a:ea typeface="Calibri"/>
                <a:cs typeface="Calibri"/>
                <a:sym typeface="Calibri"/>
              </a:endParaRPr>
            </a:p>
          </p:txBody>
        </p:sp>
        <p:sp>
          <p:nvSpPr>
            <p:cNvPr id="205" name="Google Shape;205;p9"/>
            <p:cNvSpPr/>
            <p:nvPr/>
          </p:nvSpPr>
          <p:spPr>
            <a:xfrm>
              <a:off x="0" y="5925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6" name="Google Shape;206;p9"/>
            <p:cNvSpPr txBox="1"/>
            <p:nvPr/>
          </p:nvSpPr>
          <p:spPr>
            <a:xfrm>
              <a:off x="23417" y="6159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Nejūtību </a:t>
              </a:r>
              <a:endParaRPr b="0" i="0" sz="2400" u="none" cap="none" strike="noStrike">
                <a:solidFill>
                  <a:schemeClr val="lt1"/>
                </a:solidFill>
                <a:latin typeface="Calibri"/>
                <a:ea typeface="Calibri"/>
                <a:cs typeface="Calibri"/>
                <a:sym typeface="Calibri"/>
              </a:endParaRPr>
            </a:p>
          </p:txBody>
        </p:sp>
        <p:sp>
          <p:nvSpPr>
            <p:cNvPr id="207" name="Google Shape;207;p9"/>
            <p:cNvSpPr/>
            <p:nvPr/>
          </p:nvSpPr>
          <p:spPr>
            <a:xfrm>
              <a:off x="0" y="11298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08" name="Google Shape;208;p9"/>
            <p:cNvSpPr txBox="1"/>
            <p:nvPr/>
          </p:nvSpPr>
          <p:spPr>
            <a:xfrm>
              <a:off x="23417" y="11532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Slepkavības</a:t>
              </a:r>
              <a:endParaRPr b="0" i="0" sz="2400" u="none" cap="none" strike="noStrike">
                <a:solidFill>
                  <a:schemeClr val="lt1"/>
                </a:solidFill>
                <a:latin typeface="Calibri"/>
                <a:ea typeface="Calibri"/>
                <a:cs typeface="Calibri"/>
                <a:sym typeface="Calibri"/>
              </a:endParaRPr>
            </a:p>
          </p:txBody>
        </p:sp>
        <p:sp>
          <p:nvSpPr>
            <p:cNvPr id="209" name="Google Shape;209;p9"/>
            <p:cNvSpPr/>
            <p:nvPr/>
          </p:nvSpPr>
          <p:spPr>
            <a:xfrm>
              <a:off x="0" y="16671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0" name="Google Shape;210;p9"/>
            <p:cNvSpPr txBox="1"/>
            <p:nvPr/>
          </p:nvSpPr>
          <p:spPr>
            <a:xfrm>
              <a:off x="23417" y="16905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Galvassāpes/ migrēnas</a:t>
              </a:r>
              <a:endParaRPr b="0" i="0" sz="2400" u="none" cap="none" strike="noStrike">
                <a:solidFill>
                  <a:schemeClr val="lt1"/>
                </a:solidFill>
                <a:latin typeface="Calibri"/>
                <a:ea typeface="Calibri"/>
                <a:cs typeface="Calibri"/>
                <a:sym typeface="Calibri"/>
              </a:endParaRPr>
            </a:p>
          </p:txBody>
        </p:sp>
        <p:sp>
          <p:nvSpPr>
            <p:cNvPr id="211" name="Google Shape;211;p9"/>
            <p:cNvSpPr/>
            <p:nvPr/>
          </p:nvSpPr>
          <p:spPr>
            <a:xfrm>
              <a:off x="0" y="22044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2" name="Google Shape;212;p9"/>
            <p:cNvSpPr txBox="1"/>
            <p:nvPr/>
          </p:nvSpPr>
          <p:spPr>
            <a:xfrm>
              <a:off x="23417" y="22278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Muskuļu spriedzi</a:t>
              </a:r>
              <a:endParaRPr b="0" i="0" sz="2400" u="none" cap="none" strike="noStrike">
                <a:solidFill>
                  <a:schemeClr val="lt1"/>
                </a:solidFill>
                <a:latin typeface="Calibri"/>
                <a:ea typeface="Calibri"/>
                <a:cs typeface="Calibri"/>
                <a:sym typeface="Calibri"/>
              </a:endParaRPr>
            </a:p>
          </p:txBody>
        </p:sp>
        <p:sp>
          <p:nvSpPr>
            <p:cNvPr id="213" name="Google Shape;213;p9"/>
            <p:cNvSpPr/>
            <p:nvPr/>
          </p:nvSpPr>
          <p:spPr>
            <a:xfrm>
              <a:off x="0" y="27417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4" name="Google Shape;214;p9"/>
            <p:cNvSpPr txBox="1"/>
            <p:nvPr/>
          </p:nvSpPr>
          <p:spPr>
            <a:xfrm>
              <a:off x="23417" y="27651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Apetītes izmaiņas</a:t>
              </a:r>
              <a:endParaRPr b="0" i="0" sz="2400" u="none" cap="none" strike="noStrike">
                <a:solidFill>
                  <a:schemeClr val="lt1"/>
                </a:solidFill>
                <a:latin typeface="Calibri"/>
                <a:ea typeface="Calibri"/>
                <a:cs typeface="Calibri"/>
                <a:sym typeface="Calibri"/>
              </a:endParaRPr>
            </a:p>
          </p:txBody>
        </p:sp>
        <p:sp>
          <p:nvSpPr>
            <p:cNvPr id="215" name="Google Shape;215;p9"/>
            <p:cNvSpPr/>
            <p:nvPr/>
          </p:nvSpPr>
          <p:spPr>
            <a:xfrm>
              <a:off x="0" y="32790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6" name="Google Shape;216;p9"/>
            <p:cNvSpPr txBox="1"/>
            <p:nvPr/>
          </p:nvSpPr>
          <p:spPr>
            <a:xfrm>
              <a:off x="23417" y="33024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Sliktu dūšu</a:t>
              </a:r>
              <a:endParaRPr b="0" i="0" sz="2400" u="none" cap="none" strike="noStrike">
                <a:solidFill>
                  <a:schemeClr val="lt1"/>
                </a:solidFill>
                <a:latin typeface="Calibri"/>
                <a:ea typeface="Calibri"/>
                <a:cs typeface="Calibri"/>
                <a:sym typeface="Calibri"/>
              </a:endParaRPr>
            </a:p>
          </p:txBody>
        </p:sp>
        <p:sp>
          <p:nvSpPr>
            <p:cNvPr id="217" name="Google Shape;217;p9"/>
            <p:cNvSpPr/>
            <p:nvPr/>
          </p:nvSpPr>
          <p:spPr>
            <a:xfrm>
              <a:off x="0" y="3816369"/>
              <a:ext cx="4975860" cy="4797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18" name="Google Shape;218;p9"/>
            <p:cNvSpPr txBox="1"/>
            <p:nvPr/>
          </p:nvSpPr>
          <p:spPr>
            <a:xfrm>
              <a:off x="23417" y="3839786"/>
              <a:ext cx="4929026" cy="43286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Augstu asinsspiedienu</a:t>
              </a:r>
              <a:endParaRPr b="0" i="0" sz="2400" u="none" cap="none" strike="noStrike">
                <a:solidFill>
                  <a:schemeClr val="lt1"/>
                </a:solidFill>
                <a:latin typeface="Calibri"/>
                <a:ea typeface="Calibri"/>
                <a:cs typeface="Calibri"/>
                <a:sym typeface="Calibri"/>
              </a:endParaRPr>
            </a:p>
          </p:txBody>
        </p:sp>
      </p:grpSp>
      <p:sp>
        <p:nvSpPr>
          <p:cNvPr id="219" name="Google Shape;219;p9"/>
          <p:cNvSpPr txBox="1"/>
          <p:nvPr>
            <p:ph idx="12" type="sldNum"/>
          </p:nvPr>
        </p:nvSpPr>
        <p:spPr>
          <a:xfrm>
            <a:off x="8636726" y="6328047"/>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1" lang="en-GB"/>
              <a:t>‹#›</a:t>
            </a:fld>
            <a:endParaRPr b="1"/>
          </a:p>
        </p:txBody>
      </p:sp>
      <p:sp>
        <p:nvSpPr>
          <p:cNvPr id="220" name="Google Shape;220;p9"/>
          <p:cNvSpPr txBox="1"/>
          <p:nvPr/>
        </p:nvSpPr>
        <p:spPr>
          <a:xfrm>
            <a:off x="385643" y="6372109"/>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89B9"/>
                </a:solidFill>
                <a:latin typeface="Calibri"/>
                <a:ea typeface="Calibri"/>
                <a:cs typeface="Calibri"/>
                <a:sym typeface="Calibri"/>
              </a:rPr>
              <a:t>https://www.weedout.eu/</a:t>
            </a:r>
            <a:endParaRPr b="1" i="0" sz="1200" u="none" cap="none" strike="noStrike">
              <a:solidFill>
                <a:srgbClr val="6789B9"/>
              </a:solidFill>
              <a:latin typeface="Calibri"/>
              <a:ea typeface="Calibri"/>
              <a:cs typeface="Calibri"/>
              <a:sym typeface="Calibri"/>
            </a:endParaRPr>
          </a:p>
        </p:txBody>
      </p:sp>
      <p:grpSp>
        <p:nvGrpSpPr>
          <p:cNvPr id="221" name="Google Shape;221;p9"/>
          <p:cNvGrpSpPr/>
          <p:nvPr/>
        </p:nvGrpSpPr>
        <p:grpSpPr>
          <a:xfrm>
            <a:off x="6274486" y="1131397"/>
            <a:ext cx="5282836" cy="5145887"/>
            <a:chOff x="0" y="1285"/>
            <a:chExt cx="5282836" cy="4408314"/>
          </a:xfrm>
        </p:grpSpPr>
        <p:sp>
          <p:nvSpPr>
            <p:cNvPr id="222" name="Google Shape;222;p9"/>
            <p:cNvSpPr/>
            <p:nvPr/>
          </p:nvSpPr>
          <p:spPr>
            <a:xfrm>
              <a:off x="0" y="1285"/>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3" name="Google Shape;223;p9"/>
            <p:cNvSpPr txBox="1"/>
            <p:nvPr/>
          </p:nvSpPr>
          <p:spPr>
            <a:xfrm>
              <a:off x="30149" y="31434"/>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Panikas lēkmes</a:t>
              </a:r>
              <a:endParaRPr b="0" i="0" sz="2400" u="none" cap="none" strike="noStrike">
                <a:solidFill>
                  <a:schemeClr val="lt1"/>
                </a:solidFill>
                <a:latin typeface="Calibri"/>
                <a:ea typeface="Calibri"/>
                <a:cs typeface="Calibri"/>
                <a:sym typeface="Calibri"/>
              </a:endParaRPr>
            </a:p>
          </p:txBody>
        </p:sp>
        <p:sp>
          <p:nvSpPr>
            <p:cNvPr id="224" name="Google Shape;224;p9"/>
            <p:cNvSpPr/>
            <p:nvPr/>
          </p:nvSpPr>
          <p:spPr>
            <a:xfrm>
              <a:off x="0" y="633070"/>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5" name="Google Shape;225;p9"/>
            <p:cNvSpPr txBox="1"/>
            <p:nvPr/>
          </p:nvSpPr>
          <p:spPr>
            <a:xfrm>
              <a:off x="30149" y="663219"/>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Miega traucējumus/ bezmiegu</a:t>
              </a:r>
              <a:endParaRPr b="0" i="0" sz="2400" u="none" cap="none" strike="noStrike">
                <a:solidFill>
                  <a:schemeClr val="lt1"/>
                </a:solidFill>
                <a:latin typeface="Calibri"/>
                <a:ea typeface="Calibri"/>
                <a:cs typeface="Calibri"/>
                <a:sym typeface="Calibri"/>
              </a:endParaRPr>
            </a:p>
          </p:txBody>
        </p:sp>
        <p:sp>
          <p:nvSpPr>
            <p:cNvPr id="226" name="Google Shape;226;p9"/>
            <p:cNvSpPr/>
            <p:nvPr/>
          </p:nvSpPr>
          <p:spPr>
            <a:xfrm>
              <a:off x="0" y="1264854"/>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7" name="Google Shape;227;p9"/>
            <p:cNvSpPr txBox="1"/>
            <p:nvPr/>
          </p:nvSpPr>
          <p:spPr>
            <a:xfrm>
              <a:off x="30149" y="1295003"/>
              <a:ext cx="5222538" cy="557311"/>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Koncentrācijas/ atmiņas zudumus</a:t>
              </a:r>
              <a:endParaRPr b="0" i="0" sz="2400" u="none" cap="none" strike="noStrike">
                <a:solidFill>
                  <a:schemeClr val="lt1"/>
                </a:solidFill>
                <a:latin typeface="Calibri"/>
                <a:ea typeface="Calibri"/>
                <a:cs typeface="Calibri"/>
                <a:sym typeface="Calibri"/>
              </a:endParaRPr>
            </a:p>
          </p:txBody>
        </p:sp>
        <p:sp>
          <p:nvSpPr>
            <p:cNvPr id="228" name="Google Shape;228;p9"/>
            <p:cNvSpPr/>
            <p:nvPr/>
          </p:nvSpPr>
          <p:spPr>
            <a:xfrm>
              <a:off x="0" y="1896638"/>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9" name="Google Shape;229;p9"/>
            <p:cNvSpPr txBox="1"/>
            <p:nvPr/>
          </p:nvSpPr>
          <p:spPr>
            <a:xfrm>
              <a:off x="30149" y="1926787"/>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Nekontrolējamas garastāvokļa svārstības</a:t>
              </a:r>
              <a:endParaRPr b="0" i="0" sz="2400" u="none" cap="none" strike="noStrike">
                <a:solidFill>
                  <a:schemeClr val="lt1"/>
                </a:solidFill>
                <a:latin typeface="Calibri"/>
                <a:ea typeface="Calibri"/>
                <a:cs typeface="Calibri"/>
                <a:sym typeface="Calibri"/>
              </a:endParaRPr>
            </a:p>
          </p:txBody>
        </p:sp>
        <p:sp>
          <p:nvSpPr>
            <p:cNvPr id="230" name="Google Shape;230;p9"/>
            <p:cNvSpPr/>
            <p:nvPr/>
          </p:nvSpPr>
          <p:spPr>
            <a:xfrm>
              <a:off x="0" y="2528422"/>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1" name="Google Shape;231;p9"/>
            <p:cNvSpPr txBox="1"/>
            <p:nvPr/>
          </p:nvSpPr>
          <p:spPr>
            <a:xfrm>
              <a:off x="30149" y="2558571"/>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Fibromialģija (muskuļu un skeleta sāpes, ko papildina nogurums, utt) </a:t>
              </a:r>
              <a:endParaRPr b="0" i="0" sz="2400" u="none" cap="none" strike="noStrike">
                <a:solidFill>
                  <a:schemeClr val="lt1"/>
                </a:solidFill>
                <a:latin typeface="Calibri"/>
                <a:ea typeface="Calibri"/>
                <a:cs typeface="Calibri"/>
                <a:sym typeface="Calibri"/>
              </a:endParaRPr>
            </a:p>
          </p:txBody>
        </p:sp>
        <p:sp>
          <p:nvSpPr>
            <p:cNvPr id="232" name="Google Shape;232;p9"/>
            <p:cNvSpPr/>
            <p:nvPr/>
          </p:nvSpPr>
          <p:spPr>
            <a:xfrm>
              <a:off x="0" y="3160206"/>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3" name="Google Shape;233;p9"/>
            <p:cNvSpPr txBox="1"/>
            <p:nvPr/>
          </p:nvSpPr>
          <p:spPr>
            <a:xfrm>
              <a:off x="30149" y="3190355"/>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Nekontrolēta raudāšana</a:t>
              </a:r>
              <a:endParaRPr b="0" i="0" sz="2400" u="none" cap="none" strike="noStrike">
                <a:solidFill>
                  <a:schemeClr val="lt1"/>
                </a:solidFill>
                <a:latin typeface="Calibri"/>
                <a:ea typeface="Calibri"/>
                <a:cs typeface="Calibri"/>
                <a:sym typeface="Calibri"/>
              </a:endParaRPr>
            </a:p>
          </p:txBody>
        </p:sp>
        <p:sp>
          <p:nvSpPr>
            <p:cNvPr id="234" name="Google Shape;234;p9"/>
            <p:cNvSpPr/>
            <p:nvPr/>
          </p:nvSpPr>
          <p:spPr>
            <a:xfrm>
              <a:off x="0" y="3791990"/>
              <a:ext cx="5282836" cy="61760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5" name="Google Shape;235;p9"/>
            <p:cNvSpPr txBox="1"/>
            <p:nvPr/>
          </p:nvSpPr>
          <p:spPr>
            <a:xfrm>
              <a:off x="30149" y="3822139"/>
              <a:ext cx="5222538" cy="55731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Sāpes krūtīs</a:t>
              </a:r>
              <a:endParaRPr b="0" i="0" sz="2400" u="none" cap="none" strike="noStrike">
                <a:solidFill>
                  <a:schemeClr val="lt1"/>
                </a:solidFill>
                <a:latin typeface="Calibri"/>
                <a:ea typeface="Calibri"/>
                <a:cs typeface="Calibri"/>
                <a:sym typeface="Calibri"/>
              </a:endParaRPr>
            </a:p>
          </p:txBody>
        </p:sp>
      </p:grpSp>
      <p:sp>
        <p:nvSpPr>
          <p:cNvPr id="236" name="Google Shape;236;p9"/>
          <p:cNvSpPr txBox="1"/>
          <p:nvPr/>
        </p:nvSpPr>
        <p:spPr>
          <a:xfrm>
            <a:off x="634678" y="1276109"/>
            <a:ext cx="5962065"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Emocionālā vardarbība var izraisīt :</a:t>
            </a:r>
            <a:br>
              <a:rPr b="0" i="0" lang="en-GB" sz="2400" u="none" cap="none" strike="noStrike">
                <a:solidFill>
                  <a:schemeClr val="dk1"/>
                </a:solidFill>
                <a:latin typeface="Calibri"/>
                <a:ea typeface="Calibri"/>
                <a:cs typeface="Calibri"/>
                <a:sym typeface="Calibri"/>
              </a:rPr>
            </a:br>
            <a:r>
              <a:rPr b="0" i="0" lang="en-GB"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Ein Bild, das Text enthält.&#10;&#10;Automatisch generierte Beschreibung" id="241" name="Google Shape;241;p10"/>
          <p:cNvPicPr preferRelativeResize="0"/>
          <p:nvPr>
            <p:ph idx="1" type="body"/>
          </p:nvPr>
        </p:nvPicPr>
        <p:blipFill rotWithShape="1">
          <a:blip r:embed="rId3">
            <a:alphaModFix/>
          </a:blip>
          <a:srcRect b="7316" l="0" r="0" t="8415"/>
          <a:stretch/>
        </p:blipFill>
        <p:spPr>
          <a:xfrm>
            <a:off x="-1" y="10"/>
            <a:ext cx="12192000" cy="6857990"/>
          </a:xfrm>
          <a:prstGeom prst="rect">
            <a:avLst/>
          </a:prstGeom>
          <a:noFill/>
          <a:ln>
            <a:noFill/>
          </a:ln>
        </p:spPr>
      </p:pic>
      <p:sp>
        <p:nvSpPr>
          <p:cNvPr id="242" name="Google Shape;242;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3" name="Google Shape;243;p10"/>
          <p:cNvSpPr txBox="1"/>
          <p:nvPr>
            <p:ph type="title"/>
          </p:nvPr>
        </p:nvSpPr>
        <p:spPr>
          <a:xfrm>
            <a:off x="652692" y="1837750"/>
            <a:ext cx="4204137" cy="134275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sz="3600"/>
              <a:t>2. </a:t>
            </a:r>
            <a:r>
              <a:rPr b="0" i="0" lang="en-GB" sz="3600" u="none" cap="none" strike="noStrike">
                <a:solidFill>
                  <a:schemeClr val="dk1"/>
                </a:solidFill>
                <a:latin typeface="Calibri"/>
                <a:ea typeface="Calibri"/>
                <a:cs typeface="Calibri"/>
                <a:sym typeface="Calibri"/>
              </a:rPr>
              <a:t>Iespējamās sekas uzņēmumam </a:t>
            </a:r>
            <a:br>
              <a:rPr lang="en-GB" sz="3600"/>
            </a:br>
            <a:endParaRPr b="1" sz="3600"/>
          </a:p>
        </p:txBody>
      </p:sp>
      <p:cxnSp>
        <p:nvCxnSpPr>
          <p:cNvPr id="244" name="Google Shape;244;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