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embeddedFontLs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6" roundtripDataSignature="AMtx7mj0Jid3RyQIb31FvtnhG7Kh1+5e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FE545C-13DE-4389-BDAE-2637EE501D2B}">
  <a:tblStyle styleId="{97FE545C-13DE-4389-BDAE-2637EE501D2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a7e59d9f4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1a7e59d9f4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1a7e59d9f4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a7e59d9f45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1a7e59d9f45_0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1a7e59d9f45_0_1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a7e59d9f45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1a7e59d9f45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1a7e59d9f45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Iekļaut avotu</a:t>
            </a:r>
            <a:endParaRPr/>
          </a:p>
          <a:p>
            <a:pPr indent="0" lvl="0" marL="0" rtl="0" algn="l">
              <a:lnSpc>
                <a:spcPct val="100000"/>
              </a:lnSpc>
              <a:spcBef>
                <a:spcPts val="0"/>
              </a:spcBef>
              <a:spcAft>
                <a:spcPts val="0"/>
              </a:spcAft>
              <a:buSzPts val="1400"/>
              <a:buNone/>
            </a:pPr>
            <a:r>
              <a:rPr lang="en-GB"/>
              <a:t>Norādiet, vai tas ir valsts, ES utt.</a:t>
            </a:r>
            <a:endParaRPr/>
          </a:p>
        </p:txBody>
      </p:sp>
      <p:sp>
        <p:nvSpPr>
          <p:cNvPr id="239" name="Google Shape;2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27" name="Shape 27"/>
        <p:cNvGrpSpPr/>
        <p:nvPr/>
      </p:nvGrpSpPr>
      <p:grpSpPr>
        <a:xfrm>
          <a:off x="0" y="0"/>
          <a:ext cx="0" cy="0"/>
          <a:chOff x="0" y="0"/>
          <a:chExt cx="0" cy="0"/>
        </a:xfrm>
      </p:grpSpPr>
      <p:sp>
        <p:nvSpPr>
          <p:cNvPr id="28" name="Google Shape;28;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4" name="Shape 34"/>
        <p:cNvGrpSpPr/>
        <p:nvPr/>
      </p:nvGrpSpPr>
      <p:grpSpPr>
        <a:xfrm>
          <a:off x="0" y="0"/>
          <a:ext cx="0" cy="0"/>
          <a:chOff x="0" y="0"/>
          <a:chExt cx="0" cy="0"/>
        </a:xfrm>
      </p:grpSpPr>
      <p:sp>
        <p:nvSpPr>
          <p:cNvPr id="35" name="Google Shape;35;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0" name="Shape 40"/>
        <p:cNvGrpSpPr/>
        <p:nvPr/>
      </p:nvGrpSpPr>
      <p:grpSpPr>
        <a:xfrm>
          <a:off x="0" y="0"/>
          <a:ext cx="0" cy="0"/>
          <a:chOff x="0" y="0"/>
          <a:chExt cx="0" cy="0"/>
        </a:xfrm>
      </p:grpSpPr>
      <p:sp>
        <p:nvSpPr>
          <p:cNvPr id="41" name="Google Shape;4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7" name="Shape 47"/>
        <p:cNvGrpSpPr/>
        <p:nvPr/>
      </p:nvGrpSpPr>
      <p:grpSpPr>
        <a:xfrm>
          <a:off x="0" y="0"/>
          <a:ext cx="0" cy="0"/>
          <a:chOff x="0" y="0"/>
          <a:chExt cx="0" cy="0"/>
        </a:xfrm>
      </p:grpSpPr>
      <p:sp>
        <p:nvSpPr>
          <p:cNvPr id="48" name="Google Shape;48;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1" name="Shape 61"/>
        <p:cNvGrpSpPr/>
        <p:nvPr/>
      </p:nvGrpSpPr>
      <p:grpSpPr>
        <a:xfrm>
          <a:off x="0" y="0"/>
          <a:ext cx="0" cy="0"/>
          <a:chOff x="0" y="0"/>
          <a:chExt cx="0" cy="0"/>
        </a:xfrm>
      </p:grpSpPr>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p:nvPr>
            <p:ph idx="2" type="pic"/>
          </p:nvPr>
        </p:nvSpPr>
        <p:spPr>
          <a:xfrm>
            <a:off x="5183188" y="987425"/>
            <a:ext cx="6172200" cy="4873625"/>
          </a:xfrm>
          <a:prstGeom prst="rect">
            <a:avLst/>
          </a:prstGeom>
          <a:noFill/>
          <a:ln>
            <a:noFill/>
          </a:ln>
        </p:spPr>
      </p:sp>
      <p:sp>
        <p:nvSpPr>
          <p:cNvPr id="68" name="Google Shape;68;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springinstitute.org/whats-difference-multicultural-intercultural-cross-cultural-communication/" TargetMode="External"/><Relationship Id="rId4" Type="http://schemas.openxmlformats.org/officeDocument/2006/relationships/hyperlink" Target="https://www.hrsolutions-uk.com/4-types-of-discrimination/" TargetMode="External"/><Relationship Id="rId5" Type="http://schemas.openxmlformats.org/officeDocument/2006/relationships/hyperlink" Target="https://www.ilo.org/wcmsp5/groups/public/---ed_dialogue/---sector/documents/publication/wcms_161998.pdf" TargetMode="External"/><Relationship Id="rId6" Type="http://schemas.openxmlformats.org/officeDocument/2006/relationships/hyperlink" Target="https://www.nabet.us/proceedings-archive/NABET-Proceedings-2018.pdf#page=121" TargetMode="External"/><Relationship Id="rId7" Type="http://schemas.openxmlformats.org/officeDocument/2006/relationships/hyperlink" Target="https://www.personio.com/hr-lexicon/types-of-discrimination/" TargetMode="External"/><Relationship Id="rId8" Type="http://schemas.openxmlformats.org/officeDocument/2006/relationships/hyperlink" Target="https://extension.usu.edu/employee/diversity/dimensions-of-diversit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hyperlink" Target="https://kek-dias.gr/" TargetMode="External"/><Relationship Id="rId13" Type="http://schemas.openxmlformats.org/officeDocument/2006/relationships/image" Target="../media/image11.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hyperlink" Target="http://www.czu.cz/" TargetMode="External"/><Relationship Id="rId9" Type="http://schemas.openxmlformats.org/officeDocument/2006/relationships/image" Target="../media/image20.png"/><Relationship Id="rId15" Type="http://schemas.openxmlformats.org/officeDocument/2006/relationships/image" Target="../media/image16.png"/><Relationship Id="rId14" Type="http://schemas.openxmlformats.org/officeDocument/2006/relationships/hyperlink" Target="https://www.lpf.lt/" TargetMode="External"/><Relationship Id="rId5" Type="http://schemas.openxmlformats.org/officeDocument/2006/relationships/image" Target="../media/image14.png"/><Relationship Id="rId6" Type="http://schemas.openxmlformats.org/officeDocument/2006/relationships/hyperlink" Target="http://www.czu.cz/" TargetMode="External"/><Relationship Id="rId7" Type="http://schemas.openxmlformats.org/officeDocument/2006/relationships/image" Target="../media/image15.png"/><Relationship Id="rId8" Type="http://schemas.openxmlformats.org/officeDocument/2006/relationships/hyperlink" Target="http://www.beneke-prinzhorn.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97059" cy="100065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2"/>
              </a:buClr>
              <a:buSzPts val="4000"/>
              <a:buFont typeface="Calibri"/>
              <a:buNone/>
            </a:pPr>
            <a:r>
              <a:rPr b="1" lang="en-GB" sz="4000">
                <a:solidFill>
                  <a:schemeClr val="dk2"/>
                </a:solidFill>
              </a:rPr>
              <a:t>Cēloņi un darbības mehānisms</a:t>
            </a:r>
            <a:endParaRPr b="1" sz="4000">
              <a:solidFill>
                <a:schemeClr val="dk2"/>
              </a:solidFill>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236" y="3735166"/>
            <a:ext cx="12189238" cy="1828789"/>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6911" r="6911" t="0"/>
          <a:stretch/>
        </p:blipFill>
        <p:spPr>
          <a:xfrm>
            <a:off x="445449" y="5443803"/>
            <a:ext cx="2439992" cy="594471"/>
          </a:xfrm>
          <a:prstGeom prst="rect">
            <a:avLst/>
          </a:prstGeom>
          <a:noFill/>
          <a:ln>
            <a:noFill/>
          </a:ln>
        </p:spPr>
      </p:pic>
      <p:sp>
        <p:nvSpPr>
          <p:cNvPr id="97" name="Google Shape;97;p1"/>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Eiropas Komisijas atbalsts šīs publikācijas sagatavošanai nav uzskatāms par satura apstiprinājumu, kas atspoguļo tikai autoru viedokļus, un Komisija nevar būt atbildīga par tajā ietvertās informācijas jebkādu izmantošanu.</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11"/>
          <p:cNvSpPr txBox="1"/>
          <p:nvPr>
            <p:ph type="title"/>
          </p:nvPr>
        </p:nvSpPr>
        <p:spPr>
          <a:xfrm>
            <a:off x="359517" y="276613"/>
            <a:ext cx="8251083" cy="13255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2. tēma: Dažādības dimensija kā diskriminācijas cēlonis: pamatjēdzieni</a:t>
            </a:r>
            <a:br>
              <a:rPr b="1" lang="en-GB" sz="4000">
                <a:solidFill>
                  <a:srgbClr val="6789B9"/>
                </a:solidFill>
              </a:rPr>
            </a:br>
            <a:endParaRPr b="1" sz="4000">
              <a:solidFill>
                <a:srgbClr val="6789B9"/>
              </a:solidFill>
            </a:endParaRPr>
          </a:p>
        </p:txBody>
      </p:sp>
      <p:sp>
        <p:nvSpPr>
          <p:cNvPr id="188" name="Google Shape;188;p11"/>
          <p:cNvSpPr txBox="1"/>
          <p:nvPr>
            <p:ph idx="1" type="body"/>
          </p:nvPr>
        </p:nvSpPr>
        <p:spPr>
          <a:xfrm>
            <a:off x="838200" y="1401082"/>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sz="2400"/>
          </a:p>
          <a:p>
            <a:pPr indent="0" lvl="0" marL="0" rtl="0" algn="l">
              <a:lnSpc>
                <a:spcPct val="90000"/>
              </a:lnSpc>
              <a:spcBef>
                <a:spcPts val="1000"/>
              </a:spcBef>
              <a:spcAft>
                <a:spcPts val="0"/>
              </a:spcAft>
              <a:buClr>
                <a:schemeClr val="dk1"/>
              </a:buClr>
              <a:buSzPts val="2800"/>
              <a:buNone/>
            </a:pPr>
            <a:r>
              <a:rPr b="1" lang="en-GB" sz="2400"/>
              <a:t>Diskriminācijas veidi un formas  </a:t>
            </a:r>
            <a:endParaRPr sz="2400" u="sng"/>
          </a:p>
          <a:p>
            <a:pPr indent="-514350" lvl="0" marL="514350" rtl="0" algn="l">
              <a:lnSpc>
                <a:spcPct val="90000"/>
              </a:lnSpc>
              <a:spcBef>
                <a:spcPts val="1000"/>
              </a:spcBef>
              <a:spcAft>
                <a:spcPts val="0"/>
              </a:spcAft>
              <a:buClr>
                <a:schemeClr val="dk1"/>
              </a:buClr>
              <a:buSzPts val="2800"/>
              <a:buFont typeface="Calibri"/>
              <a:buAutoNum type="arabicPeriod"/>
            </a:pPr>
            <a:r>
              <a:rPr lang="en-GB" sz="2400"/>
              <a:t>Tiešā diskriminācija</a:t>
            </a:r>
            <a:endParaRPr sz="2400"/>
          </a:p>
          <a:p>
            <a:pPr indent="-514350" lvl="0" marL="514350" rtl="0" algn="l">
              <a:lnSpc>
                <a:spcPct val="90000"/>
              </a:lnSpc>
              <a:spcBef>
                <a:spcPts val="1000"/>
              </a:spcBef>
              <a:spcAft>
                <a:spcPts val="0"/>
              </a:spcAft>
              <a:buClr>
                <a:schemeClr val="dk1"/>
              </a:buClr>
              <a:buSzPts val="2800"/>
              <a:buFont typeface="Calibri"/>
              <a:buAutoNum type="arabicPeriod"/>
            </a:pPr>
            <a:r>
              <a:rPr lang="en-GB" sz="2400"/>
              <a:t>Netieša diskriminācija</a:t>
            </a:r>
            <a:endParaRPr sz="2400"/>
          </a:p>
          <a:p>
            <a:pPr indent="-514350" lvl="0" marL="514350" rtl="0" algn="l">
              <a:lnSpc>
                <a:spcPct val="90000"/>
              </a:lnSpc>
              <a:spcBef>
                <a:spcPts val="1000"/>
              </a:spcBef>
              <a:spcAft>
                <a:spcPts val="0"/>
              </a:spcAft>
              <a:buClr>
                <a:schemeClr val="dk1"/>
              </a:buClr>
              <a:buSzPts val="2800"/>
              <a:buFont typeface="Calibri"/>
              <a:buAutoNum type="arabicPeriod"/>
            </a:pPr>
            <a:r>
              <a:rPr lang="en-GB" sz="2400"/>
              <a:t>Uzmākšanās</a:t>
            </a:r>
            <a:endParaRPr sz="2400"/>
          </a:p>
          <a:p>
            <a:pPr indent="-514350" lvl="0" marL="514350" rtl="0" algn="l">
              <a:lnSpc>
                <a:spcPct val="90000"/>
              </a:lnSpc>
              <a:spcBef>
                <a:spcPts val="1000"/>
              </a:spcBef>
              <a:spcAft>
                <a:spcPts val="0"/>
              </a:spcAft>
              <a:buClr>
                <a:schemeClr val="dk1"/>
              </a:buClr>
              <a:buSzPts val="2800"/>
              <a:buFont typeface="Calibri"/>
              <a:buAutoNum type="arabicPeriod"/>
            </a:pPr>
            <a:r>
              <a:rPr lang="en-GB" sz="2400"/>
              <a:t>Viktimizācija</a:t>
            </a:r>
            <a:endParaRPr sz="2400"/>
          </a:p>
          <a:p>
            <a:pPr indent="-336550" lvl="0" marL="514350" rtl="0" algn="l">
              <a:lnSpc>
                <a:spcPct val="90000"/>
              </a:lnSpc>
              <a:spcBef>
                <a:spcPts val="1000"/>
              </a:spcBef>
              <a:spcAft>
                <a:spcPts val="0"/>
              </a:spcAft>
              <a:buClr>
                <a:schemeClr val="dk1"/>
              </a:buClr>
              <a:buSzPts val="2800"/>
              <a:buFont typeface="Calibri"/>
              <a:buNone/>
            </a:pPr>
            <a:r>
              <a:t/>
            </a:r>
            <a:endParaRPr sz="2400" u="sng"/>
          </a:p>
        </p:txBody>
      </p:sp>
      <p:sp>
        <p:nvSpPr>
          <p:cNvPr id="189" name="Google Shape;18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90" name="Google Shape;190;p1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91" name="Google Shape;191;p11"/>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1a7e59d9f45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
        <p:nvSpPr>
          <p:cNvPr id="198" name="Google Shape;198;g1a7e59d9f45_0_0"/>
          <p:cNvSpPr/>
          <p:nvPr/>
        </p:nvSpPr>
        <p:spPr>
          <a:xfrm>
            <a:off x="-1" y="4150"/>
            <a:ext cx="12189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9" name="Google Shape;199;g1a7e59d9f45_0_0"/>
          <p:cNvSpPr/>
          <p:nvPr/>
        </p:nvSpPr>
        <p:spPr>
          <a:xfrm flipH="1">
            <a:off x="5124897" y="4150"/>
            <a:ext cx="7067100" cy="6858000"/>
          </a:xfrm>
          <a:prstGeom prst="rect">
            <a:avLst/>
          </a:prstGeom>
          <a:gradFill>
            <a:gsLst>
              <a:gs pos="0">
                <a:srgbClr val="FFFFFF">
                  <a:alpha val="0"/>
                </a:srgbClr>
              </a:gs>
              <a:gs pos="19000">
                <a:srgbClr val="FFFFFF">
                  <a:alpha val="36862"/>
                </a:srgbClr>
              </a:gs>
              <a:gs pos="35000">
                <a:srgbClr val="FFFFFF">
                  <a:alpha val="76078"/>
                </a:srgbClr>
              </a:gs>
              <a:gs pos="48000">
                <a:srgbClr val="FFFFFF"/>
              </a:gs>
              <a:gs pos="100000">
                <a:srgbClr val="FFFFFF"/>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0" name="Google Shape;200;g1a7e59d9f45_0_0"/>
          <p:cNvSpPr txBox="1"/>
          <p:nvPr/>
        </p:nvSpPr>
        <p:spPr>
          <a:xfrm>
            <a:off x="640080" y="329519"/>
            <a:ext cx="4368600" cy="19569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200"/>
              <a:buFont typeface="Calibri"/>
              <a:buNone/>
            </a:pPr>
            <a:br>
              <a:rPr b="0" i="0" lang="en-GB" sz="4200" u="none" cap="none" strike="noStrike">
                <a:solidFill>
                  <a:srgbClr val="000000"/>
                </a:solidFill>
                <a:latin typeface="Calibri"/>
                <a:ea typeface="Calibri"/>
                <a:cs typeface="Calibri"/>
                <a:sym typeface="Calibri"/>
              </a:rPr>
            </a:br>
            <a:endParaRPr b="1" i="0" sz="4200" u="none" cap="none" strike="noStrike">
              <a:solidFill>
                <a:srgbClr val="000000"/>
              </a:solidFill>
              <a:latin typeface="Calibri"/>
              <a:ea typeface="Calibri"/>
              <a:cs typeface="Calibri"/>
              <a:sym typeface="Calibri"/>
            </a:endParaRPr>
          </a:p>
        </p:txBody>
      </p:sp>
      <p:pic>
        <p:nvPicPr>
          <p:cNvPr id="201" name="Google Shape;201;g1a7e59d9f45_0_0"/>
          <p:cNvPicPr preferRelativeResize="0"/>
          <p:nvPr/>
        </p:nvPicPr>
        <p:blipFill rotWithShape="1">
          <a:blip r:embed="rId3">
            <a:alphaModFix/>
          </a:blip>
          <a:srcRect b="0" l="0" r="0" t="0"/>
          <a:stretch/>
        </p:blipFill>
        <p:spPr>
          <a:xfrm rot="5400000">
            <a:off x="818213" y="4806535"/>
            <a:ext cx="1309887" cy="2801343"/>
          </a:xfrm>
          <a:prstGeom prst="rect">
            <a:avLst/>
          </a:prstGeom>
          <a:noFill/>
          <a:ln>
            <a:noFill/>
          </a:ln>
        </p:spPr>
      </p:pic>
      <p:pic>
        <p:nvPicPr>
          <p:cNvPr id="202" name="Google Shape;202;g1a7e59d9f45_0_0"/>
          <p:cNvPicPr preferRelativeResize="0"/>
          <p:nvPr/>
        </p:nvPicPr>
        <p:blipFill rotWithShape="1">
          <a:blip r:embed="rId4">
            <a:alphaModFix/>
          </a:blip>
          <a:srcRect b="0" l="0" r="0" t="0"/>
          <a:stretch/>
        </p:blipFill>
        <p:spPr>
          <a:xfrm rot="-5400000">
            <a:off x="3024090" y="-648403"/>
            <a:ext cx="962159" cy="2267266"/>
          </a:xfrm>
          <a:prstGeom prst="rect">
            <a:avLst/>
          </a:prstGeom>
          <a:noFill/>
          <a:ln>
            <a:noFill/>
          </a:ln>
        </p:spPr>
      </p:pic>
      <p:sp>
        <p:nvSpPr>
          <p:cNvPr id="203" name="Google Shape;203;g1a7e59d9f45_0_0"/>
          <p:cNvSpPr/>
          <p:nvPr/>
        </p:nvSpPr>
        <p:spPr>
          <a:xfrm>
            <a:off x="3299438" y="-17722"/>
            <a:ext cx="8691300" cy="1527300"/>
          </a:xfrm>
          <a:prstGeom prst="rect">
            <a:avLst/>
          </a:prstGeom>
          <a:solidFill>
            <a:srgbClr val="FFFFFF"/>
          </a:solidFill>
          <a:ln>
            <a:noFill/>
          </a:ln>
        </p:spPr>
        <p:txBody>
          <a:bodyPr anchorCtr="0" anchor="ctr" bIns="95200" lIns="0" spcFirstLastPara="1" rIns="0" wrap="square" tIns="0">
            <a:noAutofit/>
          </a:bodyPr>
          <a:lstStyle/>
          <a:p>
            <a:pPr indent="0" lvl="0" marL="0" marR="0" rtl="0" algn="l">
              <a:lnSpc>
                <a:spcPct val="100000"/>
              </a:lnSpc>
              <a:spcBef>
                <a:spcPts val="0"/>
              </a:spcBef>
              <a:spcAft>
                <a:spcPts val="0"/>
              </a:spcAft>
              <a:buClr>
                <a:srgbClr val="ED1D24"/>
              </a:buClr>
              <a:buSzPts val="3300"/>
              <a:buFont typeface="Lato"/>
              <a:buNone/>
            </a:pPr>
            <a:r>
              <a:rPr b="0" i="0" lang="en-GB" sz="4000" u="none" cap="none" strike="noStrike">
                <a:solidFill>
                  <a:srgbClr val="ED1D24"/>
                </a:solidFill>
                <a:latin typeface="Calibri"/>
                <a:ea typeface="Calibri"/>
                <a:cs typeface="Calibri"/>
                <a:sym typeface="Calibri"/>
              </a:rPr>
              <a:t>     Iekļaušana ir būtiska uzņēmējdarbībai</a:t>
            </a:r>
            <a:endParaRPr b="0" i="0" sz="4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70C0"/>
                </a:solidFill>
                <a:latin typeface="Calibri"/>
                <a:ea typeface="Calibri"/>
                <a:cs typeface="Calibri"/>
                <a:sym typeface="Calibri"/>
              </a:rPr>
              <a:t>Labi pārvaldīta daudzveidība sniedz priekšrocības, kas palielina panākumus</a:t>
            </a:r>
            <a:endParaRPr b="0" i="0" sz="4000" u="none" cap="none" strike="noStrike">
              <a:solidFill>
                <a:srgbClr val="000000"/>
              </a:solidFill>
              <a:latin typeface="Calibri"/>
              <a:ea typeface="Calibri"/>
              <a:cs typeface="Calibri"/>
              <a:sym typeface="Calibri"/>
            </a:endParaRPr>
          </a:p>
        </p:txBody>
      </p:sp>
      <p:pic>
        <p:nvPicPr>
          <p:cNvPr descr="why layers" id="204" name="Google Shape;204;g1a7e59d9f45_0_0"/>
          <p:cNvPicPr preferRelativeResize="0"/>
          <p:nvPr/>
        </p:nvPicPr>
        <p:blipFill rotWithShape="1">
          <a:blip r:embed="rId5">
            <a:alphaModFix/>
          </a:blip>
          <a:srcRect b="0" l="0" r="0" t="0"/>
          <a:stretch/>
        </p:blipFill>
        <p:spPr>
          <a:xfrm>
            <a:off x="848712" y="1509575"/>
            <a:ext cx="4768662" cy="4658031"/>
          </a:xfrm>
          <a:prstGeom prst="rect">
            <a:avLst/>
          </a:prstGeom>
          <a:noFill/>
          <a:ln>
            <a:noFill/>
          </a:ln>
        </p:spPr>
      </p:pic>
      <p:pic>
        <p:nvPicPr>
          <p:cNvPr descr="https://miro.medium.com/max/875/1*IANau_x9cRQMt5WlLo94rw.png" id="205" name="Google Shape;205;g1a7e59d9f45_0_0"/>
          <p:cNvPicPr preferRelativeResize="0"/>
          <p:nvPr/>
        </p:nvPicPr>
        <p:blipFill rotWithShape="1">
          <a:blip r:embed="rId6">
            <a:alphaModFix/>
          </a:blip>
          <a:srcRect b="0" l="0" r="0" t="0"/>
          <a:stretch/>
        </p:blipFill>
        <p:spPr>
          <a:xfrm>
            <a:off x="6821801" y="1330450"/>
            <a:ext cx="5439623" cy="4652782"/>
          </a:xfrm>
          <a:prstGeom prst="rect">
            <a:avLst/>
          </a:prstGeom>
          <a:noFill/>
          <a:ln>
            <a:noFill/>
          </a:ln>
        </p:spPr>
      </p:pic>
      <p:sp>
        <p:nvSpPr>
          <p:cNvPr id="206" name="Google Shape;206;g1a7e59d9f45_0_0"/>
          <p:cNvSpPr/>
          <p:nvPr/>
        </p:nvSpPr>
        <p:spPr>
          <a:xfrm>
            <a:off x="5648761" y="1528014"/>
            <a:ext cx="1938900" cy="175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92929"/>
                </a:solidFill>
                <a:latin typeface="Calibri"/>
                <a:ea typeface="Calibri"/>
                <a:cs typeface="Calibri"/>
                <a:sym typeface="Calibri"/>
              </a:rPr>
              <a:t>Pašlaik tiek uzskatīts, ka sakarība attiecas tikai uz šo atribūtu apakškopu.</a:t>
            </a:r>
            <a:endParaRPr b="0" i="0" sz="2400" u="none" cap="none" strike="noStrike">
              <a:solidFill>
                <a:srgbClr val="000000"/>
              </a:solidFill>
              <a:latin typeface="Calibri"/>
              <a:ea typeface="Calibri"/>
              <a:cs typeface="Calibri"/>
              <a:sym typeface="Calibri"/>
            </a:endParaRPr>
          </a:p>
        </p:txBody>
      </p:sp>
      <p:sp>
        <p:nvSpPr>
          <p:cNvPr id="207" name="Google Shape;207;g1a7e59d9f45_0_0"/>
          <p:cNvSpPr/>
          <p:nvPr/>
        </p:nvSpPr>
        <p:spPr>
          <a:xfrm>
            <a:off x="5841637" y="4336100"/>
            <a:ext cx="1248900" cy="296100"/>
          </a:xfrm>
          <a:prstGeom prst="rightArrow">
            <a:avLst>
              <a:gd fmla="val 50000" name="adj1"/>
              <a:gd fmla="val 50000" name="adj2"/>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8" name="Google Shape;208;g1a7e59d9f45_0_0"/>
          <p:cNvSpPr/>
          <p:nvPr/>
        </p:nvSpPr>
        <p:spPr>
          <a:xfrm>
            <a:off x="4509970" y="6105725"/>
            <a:ext cx="74808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p:txBody>
      </p:sp>
      <p:sp>
        <p:nvSpPr>
          <p:cNvPr id="209" name="Google Shape;209;g1a7e59d9f45_0_0"/>
          <p:cNvSpPr/>
          <p:nvPr/>
        </p:nvSpPr>
        <p:spPr>
          <a:xfrm>
            <a:off x="201424" y="6167606"/>
            <a:ext cx="120600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rgbClr val="444444"/>
                </a:solidFill>
                <a:latin typeface="Calibri"/>
                <a:ea typeface="Calibri"/>
                <a:cs typeface="Calibri"/>
                <a:sym typeface="Calibri"/>
              </a:rPr>
              <a:t>Gardensvarca un Rowe izveidotais </a:t>
            </a:r>
            <a:r>
              <a:rPr b="1" i="0" lang="en-GB" sz="1900" u="none" cap="none" strike="noStrike">
                <a:solidFill>
                  <a:srgbClr val="6B9DD4"/>
                </a:solidFill>
                <a:latin typeface="Calibri"/>
                <a:ea typeface="Calibri"/>
                <a:cs typeface="Calibri"/>
                <a:sym typeface="Calibri"/>
              </a:rPr>
              <a:t>dažādības </a:t>
            </a:r>
            <a:r>
              <a:rPr b="0" i="0" lang="en-GB" sz="1900" u="none" cap="none" strike="noStrike">
                <a:solidFill>
                  <a:srgbClr val="444444"/>
                </a:solidFill>
                <a:latin typeface="Calibri"/>
                <a:ea typeface="Calibri"/>
                <a:cs typeface="Calibri"/>
                <a:sym typeface="Calibri"/>
              </a:rPr>
              <a:t>modelis </a:t>
            </a:r>
            <a:r>
              <a:rPr b="1" i="0" lang="en-GB" sz="1900" u="none" cap="none" strike="noStrike">
                <a:solidFill>
                  <a:srgbClr val="6B9DD4"/>
                </a:solidFill>
                <a:latin typeface="Calibri"/>
                <a:ea typeface="Calibri"/>
                <a:cs typeface="Calibri"/>
                <a:sym typeface="Calibri"/>
              </a:rPr>
              <a:t>FOUR LAYERS OF DIVERSITY </a:t>
            </a:r>
            <a:r>
              <a:rPr b="0" i="0" lang="en-GB" sz="1900" u="none" cap="none" strike="noStrike">
                <a:solidFill>
                  <a:srgbClr val="444444"/>
                </a:solidFill>
                <a:latin typeface="Calibri"/>
                <a:ea typeface="Calibri"/>
                <a:cs typeface="Calibri"/>
                <a:sym typeface="Calibri"/>
              </a:rPr>
              <a:t>ir ietekmējis un paplašinājis </a:t>
            </a:r>
            <a:endParaRPr b="0" i="0" sz="1900" u="none" cap="none" strike="noStrike">
              <a:solidFill>
                <a:srgbClr val="444444"/>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rgbClr val="444444"/>
                </a:solidFill>
                <a:latin typeface="Calibri"/>
                <a:ea typeface="Calibri"/>
                <a:cs typeface="Calibri"/>
                <a:sym typeface="Calibri"/>
              </a:rPr>
              <a:t>sarunas par daudzveidību. Tas nosaka toni iekļaušanai, atspoguļojot katra cilvēka realitāti organizācijā.</a:t>
            </a: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a7e59d9f45_0_1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
        <p:nvSpPr>
          <p:cNvPr id="216" name="Google Shape;216;g1a7e59d9f45_0_111"/>
          <p:cNvSpPr txBox="1"/>
          <p:nvPr/>
        </p:nvSpPr>
        <p:spPr>
          <a:xfrm>
            <a:off x="1092200" y="145255"/>
            <a:ext cx="10515600" cy="1325700"/>
          </a:xfrm>
          <a:prstGeom prst="rect">
            <a:avLst/>
          </a:prstGeom>
          <a:solidFill>
            <a:srgbClr val="8DA9DB"/>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000"/>
              <a:buFont typeface="Arial"/>
              <a:buNone/>
            </a:pPr>
            <a:r>
              <a:rPr b="0" i="0" lang="en-GB" sz="4000" u="none" cap="none" strike="noStrike">
                <a:solidFill>
                  <a:srgbClr val="FFFFFF"/>
                </a:solidFill>
                <a:latin typeface="Calibri"/>
                <a:ea typeface="Calibri"/>
                <a:cs typeface="Calibri"/>
                <a:sym typeface="Calibri"/>
              </a:rPr>
              <a:t>Četru daudzveidības slāņu modelis</a:t>
            </a:r>
            <a:endParaRPr b="0" i="0" sz="4000" u="none" cap="none" strike="noStrike">
              <a:solidFill>
                <a:srgbClr val="FFFFFF"/>
              </a:solidFill>
              <a:latin typeface="Calibri"/>
              <a:ea typeface="Calibri"/>
              <a:cs typeface="Calibri"/>
              <a:sym typeface="Calibri"/>
            </a:endParaRPr>
          </a:p>
        </p:txBody>
      </p:sp>
      <p:sp>
        <p:nvSpPr>
          <p:cNvPr id="217" name="Google Shape;217;g1a7e59d9f45_0_111"/>
          <p:cNvSpPr txBox="1"/>
          <p:nvPr/>
        </p:nvSpPr>
        <p:spPr>
          <a:xfrm>
            <a:off x="965300" y="1558999"/>
            <a:ext cx="10642500" cy="4448100"/>
          </a:xfrm>
          <a:prstGeom prst="rect">
            <a:avLst/>
          </a:prstGeom>
          <a:noFill/>
          <a:ln>
            <a:noFill/>
          </a:ln>
        </p:spPr>
        <p:txBody>
          <a:bodyPr anchorCtr="0" anchor="t" bIns="45700" lIns="91425" spcFirstLastPara="1" rIns="91425" wrap="square" tIns="45700">
            <a:normAutofit/>
          </a:bodyPr>
          <a:lstStyle/>
          <a:p>
            <a:pPr indent="-196215" lvl="0" marL="228600" marR="0" rtl="0" algn="l">
              <a:lnSpc>
                <a:spcPct val="70000"/>
              </a:lnSpc>
              <a:spcBef>
                <a:spcPts val="0"/>
              </a:spcBef>
              <a:spcAft>
                <a:spcPts val="0"/>
              </a:spcAft>
              <a:buClr>
                <a:srgbClr val="000000"/>
              </a:buClr>
              <a:buSzPts val="2080"/>
              <a:buFont typeface="Calibri"/>
              <a:buChar char="•"/>
            </a:pPr>
            <a:r>
              <a:rPr b="0" i="0" lang="en-GB" sz="2400" u="none" cap="none" strike="noStrike">
                <a:solidFill>
                  <a:srgbClr val="000000"/>
                </a:solidFill>
                <a:latin typeface="Calibri"/>
                <a:ea typeface="Calibri"/>
                <a:cs typeface="Calibri"/>
                <a:sym typeface="Calibri"/>
              </a:rPr>
              <a:t>Kā to vislabāk pārvaldīt, lai izmantotu potenciālos ieguvumus? </a:t>
            </a:r>
            <a:endParaRPr/>
          </a:p>
          <a:p>
            <a:pPr indent="-196215" lvl="0" marL="228600" marR="0" rtl="0" algn="l">
              <a:lnSpc>
                <a:spcPct val="70000"/>
              </a:lnSpc>
              <a:spcBef>
                <a:spcPts val="1000"/>
              </a:spcBef>
              <a:spcAft>
                <a:spcPts val="0"/>
              </a:spcAft>
              <a:buClr>
                <a:srgbClr val="000000"/>
              </a:buClr>
              <a:buSzPts val="2080"/>
              <a:buFont typeface="Calibri"/>
              <a:buChar char="•"/>
            </a:pPr>
            <a:r>
              <a:rPr b="0" i="0" lang="en-GB" sz="2400" u="none" cap="none" strike="noStrike">
                <a:solidFill>
                  <a:srgbClr val="000000"/>
                </a:solidFill>
                <a:latin typeface="Calibri"/>
                <a:ea typeface="Calibri"/>
                <a:cs typeface="Calibri"/>
                <a:sym typeface="Calibri"/>
              </a:rPr>
              <a:t>Savā būtībā daudzveidība ir saistīta ar iekļaušanu un izslēgšanu.</a:t>
            </a:r>
            <a:endParaRPr/>
          </a:p>
          <a:p>
            <a:pPr indent="-196215" lvl="0" marL="228600" marR="0" rtl="0" algn="l">
              <a:lnSpc>
                <a:spcPct val="70000"/>
              </a:lnSpc>
              <a:spcBef>
                <a:spcPts val="1000"/>
              </a:spcBef>
              <a:spcAft>
                <a:spcPts val="0"/>
              </a:spcAft>
              <a:buClr>
                <a:srgbClr val="000000"/>
              </a:buClr>
              <a:buSzPts val="2080"/>
              <a:buFont typeface="Calibri"/>
              <a:buChar char="•"/>
            </a:pPr>
            <a:r>
              <a:rPr b="0" i="0" lang="en-GB" sz="2400" u="none" cap="none" strike="noStrike">
                <a:solidFill>
                  <a:srgbClr val="000000"/>
                </a:solidFill>
                <a:latin typeface="Calibri"/>
                <a:ea typeface="Calibri"/>
                <a:cs typeface="Calibri"/>
                <a:sym typeface="Calibri"/>
              </a:rPr>
              <a:t>Četri daudzveidības slāņi tiek izmantoti, lai formulētu jautājumus un veicinātu diskusijas, kā arī iesaistīšanos daudzveidības pārvaldībā. </a:t>
            </a:r>
            <a:endParaRPr/>
          </a:p>
          <a:p>
            <a:pPr indent="-196215" lvl="0" marL="228600" marR="0" rtl="0" algn="l">
              <a:lnSpc>
                <a:spcPct val="70000"/>
              </a:lnSpc>
              <a:spcBef>
                <a:spcPts val="1000"/>
              </a:spcBef>
              <a:spcAft>
                <a:spcPts val="0"/>
              </a:spcAft>
              <a:buClr>
                <a:srgbClr val="000000"/>
              </a:buClr>
              <a:buSzPts val="2080"/>
              <a:buFont typeface="Calibri"/>
              <a:buChar char="•"/>
            </a:pPr>
            <a:r>
              <a:rPr b="0" i="0" lang="en-GB" sz="2400" u="none" cap="none" strike="noStrike">
                <a:solidFill>
                  <a:srgbClr val="000000"/>
                </a:solidFill>
                <a:latin typeface="Calibri"/>
                <a:ea typeface="Calibri"/>
                <a:cs typeface="Calibri"/>
                <a:sym typeface="Calibri"/>
              </a:rPr>
              <a:t>Daudzveidības dimensijas bieži tiek attēlotas četros apļos. </a:t>
            </a:r>
            <a:endParaRPr/>
          </a:p>
          <a:p>
            <a:pPr indent="-196215" lvl="0" marL="228600" marR="0" rtl="0" algn="l">
              <a:lnSpc>
                <a:spcPct val="70000"/>
              </a:lnSpc>
              <a:spcBef>
                <a:spcPts val="1000"/>
              </a:spcBef>
              <a:spcAft>
                <a:spcPts val="0"/>
              </a:spcAft>
              <a:buClr>
                <a:srgbClr val="000000"/>
              </a:buClr>
              <a:buSzPts val="2080"/>
              <a:buFont typeface="Calibri"/>
              <a:buChar char="•"/>
            </a:pPr>
            <a:r>
              <a:rPr b="0" i="0" lang="en-GB" sz="2400" u="none" cap="none" strike="noStrike">
                <a:solidFill>
                  <a:srgbClr val="000000"/>
                </a:solidFill>
                <a:latin typeface="Calibri"/>
                <a:ea typeface="Calibri"/>
                <a:cs typeface="Calibri"/>
                <a:sym typeface="Calibri"/>
              </a:rPr>
              <a:t>Visi šie aspekti atspoguļo jomas, kurās var būt gan līdzības un kopsaucēji, gan arī atšķirības. </a:t>
            </a:r>
            <a:endParaRPr/>
          </a:p>
          <a:p>
            <a:pPr indent="-196215" lvl="0" marL="228600" marR="0" rtl="0" algn="l">
              <a:lnSpc>
                <a:spcPct val="70000"/>
              </a:lnSpc>
              <a:spcBef>
                <a:spcPts val="1000"/>
              </a:spcBef>
              <a:spcAft>
                <a:spcPts val="0"/>
              </a:spcAft>
              <a:buClr>
                <a:srgbClr val="000000"/>
              </a:buClr>
              <a:buSzPts val="2080"/>
              <a:buFont typeface="Calibri"/>
              <a:buChar char="•"/>
            </a:pPr>
            <a:r>
              <a:rPr b="0" i="0" lang="en-GB" sz="2400" u="none" cap="none" strike="noStrike">
                <a:solidFill>
                  <a:srgbClr val="000000"/>
                </a:solidFill>
                <a:latin typeface="Calibri"/>
                <a:ea typeface="Calibri"/>
                <a:cs typeface="Calibri"/>
                <a:sym typeface="Calibri"/>
              </a:rPr>
              <a:t>Ja šīs atšķirības tiek labi pārvaldītas, tās var sniegt jaunas perspektīvas, idejas un viedokļus, kas nepieciešami organizācijai. </a:t>
            </a:r>
            <a:endParaRPr/>
          </a:p>
          <a:p>
            <a:pPr indent="-196215" lvl="0" marL="228600" marR="0" rtl="0" algn="l">
              <a:lnSpc>
                <a:spcPct val="70000"/>
              </a:lnSpc>
              <a:spcBef>
                <a:spcPts val="1000"/>
              </a:spcBef>
              <a:spcAft>
                <a:spcPts val="0"/>
              </a:spcAft>
              <a:buClr>
                <a:srgbClr val="000000"/>
              </a:buClr>
              <a:buSzPts val="2080"/>
              <a:buFont typeface="Calibri"/>
              <a:buChar char="•"/>
            </a:pPr>
            <a:r>
              <a:rPr b="0" i="0" lang="en-GB" sz="2400" u="none" cap="none" strike="noStrike">
                <a:solidFill>
                  <a:srgbClr val="000000"/>
                </a:solidFill>
                <a:latin typeface="Calibri"/>
                <a:ea typeface="Calibri"/>
                <a:cs typeface="Calibri"/>
                <a:sym typeface="Calibri"/>
              </a:rPr>
              <a:t>Nepareizi pārvaldīti aspekti var radīt konfliktu un nesaprašanos, kas apgrūtina komandas darbu, samazina produktivitāti un kavē efektivitāti. </a:t>
            </a:r>
            <a:endParaRPr/>
          </a:p>
          <a:p>
            <a:pPr indent="-196215" lvl="0" marL="228600" marR="0" rtl="0" algn="l">
              <a:lnSpc>
                <a:spcPct val="70000"/>
              </a:lnSpc>
              <a:spcBef>
                <a:spcPts val="1000"/>
              </a:spcBef>
              <a:spcAft>
                <a:spcPts val="0"/>
              </a:spcAft>
              <a:buClr>
                <a:srgbClr val="000000"/>
              </a:buClr>
              <a:buSzPts val="2080"/>
              <a:buFont typeface="Calibri"/>
              <a:buChar char="•"/>
            </a:pPr>
            <a:r>
              <a:rPr b="0" i="0" lang="en-GB" sz="2400" u="none" cap="none" strike="noStrike">
                <a:solidFill>
                  <a:srgbClr val="000000"/>
                </a:solidFill>
                <a:latin typeface="Calibri"/>
                <a:ea typeface="Calibri"/>
                <a:cs typeface="Calibri"/>
                <a:sym typeface="Calibri"/>
              </a:rPr>
              <a:t>Lai maksimāli palielinātu spēju pārvaldīt šo sarežģīto atšķirību kopumu, organizācijām ir nepieciešama sistēma un stratēģija.</a:t>
            </a:r>
            <a:endParaRPr/>
          </a:p>
        </p:txBody>
      </p:sp>
      <p:pic>
        <p:nvPicPr>
          <p:cNvPr id="218" name="Google Shape;218;g1a7e59d9f45_0_111"/>
          <p:cNvPicPr preferRelativeResize="0"/>
          <p:nvPr/>
        </p:nvPicPr>
        <p:blipFill rotWithShape="1">
          <a:blip r:embed="rId3">
            <a:alphaModFix/>
          </a:blip>
          <a:srcRect b="0" l="0" r="0" t="0"/>
          <a:stretch/>
        </p:blipFill>
        <p:spPr>
          <a:xfrm rot="5400000">
            <a:off x="556908" y="5522676"/>
            <a:ext cx="850900" cy="18197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a7e59d9f45_0_1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pic>
        <p:nvPicPr>
          <p:cNvPr id="225" name="Google Shape;225;g1a7e59d9f45_0_121"/>
          <p:cNvPicPr preferRelativeResize="0"/>
          <p:nvPr/>
        </p:nvPicPr>
        <p:blipFill rotWithShape="1">
          <a:blip r:embed="rId3">
            <a:alphaModFix/>
          </a:blip>
          <a:srcRect b="0" l="0" r="0" t="0"/>
          <a:stretch/>
        </p:blipFill>
        <p:spPr>
          <a:xfrm rot="5400000">
            <a:off x="940688" y="4692160"/>
            <a:ext cx="1309887" cy="2801343"/>
          </a:xfrm>
          <a:prstGeom prst="rect">
            <a:avLst/>
          </a:prstGeom>
          <a:noFill/>
          <a:ln>
            <a:noFill/>
          </a:ln>
        </p:spPr>
      </p:pic>
      <p:sp>
        <p:nvSpPr>
          <p:cNvPr id="226" name="Google Shape;226;g1a7e59d9f45_0_121"/>
          <p:cNvSpPr txBox="1"/>
          <p:nvPr/>
        </p:nvSpPr>
        <p:spPr>
          <a:xfrm>
            <a:off x="838200" y="1498600"/>
            <a:ext cx="5181600" cy="4678500"/>
          </a:xfrm>
          <a:prstGeom prst="rect">
            <a:avLst/>
          </a:prstGeom>
          <a:noFill/>
          <a:ln>
            <a:noFill/>
          </a:ln>
        </p:spPr>
        <p:txBody>
          <a:bodyPr anchorCtr="0" anchor="t" bIns="45700" lIns="91425" spcFirstLastPara="1" rIns="91425" wrap="square" tIns="45700">
            <a:normAutofit/>
          </a:bodyPr>
          <a:lstStyle/>
          <a:p>
            <a:pPr indent="-190500" lvl="0" marL="228600" marR="0" rtl="0" algn="l">
              <a:lnSpc>
                <a:spcPct val="70000"/>
              </a:lnSpc>
              <a:spcBef>
                <a:spcPts val="0"/>
              </a:spcBef>
              <a:spcAft>
                <a:spcPts val="0"/>
              </a:spcAft>
              <a:buClr>
                <a:srgbClr val="000000"/>
              </a:buClr>
              <a:buSzPts val="2200"/>
              <a:buFont typeface="Noto Sans Symbols"/>
              <a:buChar char="❑"/>
            </a:pPr>
            <a:r>
              <a:rPr b="0" i="0" lang="en-GB" sz="2400" u="none" cap="none" strike="noStrike">
                <a:solidFill>
                  <a:srgbClr val="000000"/>
                </a:solidFill>
                <a:latin typeface="Calibri"/>
                <a:ea typeface="Calibri"/>
                <a:cs typeface="Calibri"/>
                <a:sym typeface="Calibri"/>
              </a:rPr>
              <a:t> Lai organizācija spētu tikt galā ar kompleksām kultūras pārmaiņām, tai jākoncentrējas uz trim jomām: </a:t>
            </a:r>
            <a:endParaRPr b="0" i="0" sz="2400" u="none" cap="none" strike="noStrike">
              <a:solidFill>
                <a:srgbClr val="000000"/>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935"/>
              <a:buFont typeface="Arial"/>
              <a:buNone/>
            </a:pPr>
            <a:r>
              <a:rPr b="0" i="0" lang="en-GB" sz="2400" u="none" cap="none" strike="noStrike">
                <a:solidFill>
                  <a:srgbClr val="000000"/>
                </a:solidFill>
                <a:latin typeface="Calibri"/>
                <a:ea typeface="Calibri"/>
                <a:cs typeface="Calibri"/>
                <a:sym typeface="Calibri"/>
              </a:rPr>
              <a:t>	(1) individuālā attieksme un uzvedība, </a:t>
            </a:r>
            <a:endParaRPr b="0" i="0" sz="2400" u="none" cap="none" strike="noStrike">
              <a:solidFill>
                <a:srgbClr val="000000"/>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935"/>
              <a:buFont typeface="Arial"/>
              <a:buNone/>
            </a:pPr>
            <a:r>
              <a:rPr b="0" i="0" lang="en-GB" sz="2400" u="none" cap="none" strike="noStrike">
                <a:solidFill>
                  <a:srgbClr val="000000"/>
                </a:solidFill>
                <a:latin typeface="Calibri"/>
                <a:ea typeface="Calibri"/>
                <a:cs typeface="Calibri"/>
                <a:sym typeface="Calibri"/>
              </a:rPr>
              <a:t>	(2) vadības prasmes un prakses un </a:t>
            </a:r>
            <a:endParaRPr b="0" i="0" sz="2400" u="none" cap="none" strike="noStrike">
              <a:solidFill>
                <a:srgbClr val="000000"/>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935"/>
              <a:buFont typeface="Arial"/>
              <a:buNone/>
            </a:pPr>
            <a:r>
              <a:rPr b="0" i="0" lang="en-GB" sz="2400" u="none" cap="none" strike="noStrike">
                <a:solidFill>
                  <a:srgbClr val="000000"/>
                </a:solidFill>
                <a:latin typeface="Calibri"/>
                <a:ea typeface="Calibri"/>
                <a:cs typeface="Calibri"/>
                <a:sym typeface="Calibri"/>
              </a:rPr>
              <a:t>	(3) organizācijas vērtības un politika.</a:t>
            </a:r>
            <a:endParaRPr b="0" i="0" sz="2400" u="none" cap="none" strike="noStrike">
              <a:solidFill>
                <a:srgbClr val="000000"/>
              </a:solidFill>
              <a:latin typeface="Calibri"/>
              <a:ea typeface="Calibri"/>
              <a:cs typeface="Calibri"/>
              <a:sym typeface="Calibri"/>
            </a:endParaRPr>
          </a:p>
          <a:p>
            <a:pPr indent="-190500" lvl="0" marL="228600" marR="0" rtl="0" algn="l">
              <a:lnSpc>
                <a:spcPct val="70000"/>
              </a:lnSpc>
              <a:spcBef>
                <a:spcPts val="1000"/>
              </a:spcBef>
              <a:spcAft>
                <a:spcPts val="0"/>
              </a:spcAft>
              <a:buClr>
                <a:srgbClr val="000000"/>
              </a:buClr>
              <a:buSzPts val="2200"/>
              <a:buFont typeface="Noto Sans Symbols"/>
              <a:buChar char="❑"/>
            </a:pPr>
            <a:r>
              <a:rPr b="0" i="0" lang="en-GB" sz="2400" u="none" cap="none" strike="noStrike">
                <a:solidFill>
                  <a:srgbClr val="000000"/>
                </a:solidFill>
                <a:latin typeface="Calibri"/>
                <a:ea typeface="Calibri"/>
                <a:cs typeface="Calibri"/>
                <a:sym typeface="Calibri"/>
              </a:rPr>
              <a:t> Lai īstenotu kultūras pārmaiņas, tiek ierosināts šāds septiņu soļu process. Šie posmi bieži vien var notikt vienlaicīgi.</a:t>
            </a:r>
            <a:endParaRPr b="0" i="0" sz="2400" u="none" cap="none" strike="noStrike">
              <a:solidFill>
                <a:srgbClr val="000000"/>
              </a:solidFill>
              <a:latin typeface="Calibri"/>
              <a:ea typeface="Calibri"/>
              <a:cs typeface="Calibri"/>
              <a:sym typeface="Calibri"/>
            </a:endParaRPr>
          </a:p>
          <a:p>
            <a:pPr indent="-50800" lvl="0" marL="228600" marR="0" rtl="0" algn="l">
              <a:lnSpc>
                <a:spcPct val="70000"/>
              </a:lnSpc>
              <a:spcBef>
                <a:spcPts val="1000"/>
              </a:spcBef>
              <a:spcAft>
                <a:spcPts val="0"/>
              </a:spcAft>
              <a:buClr>
                <a:srgbClr val="000000"/>
              </a:buClr>
              <a:buSzPts val="935"/>
              <a:buFont typeface="Arial"/>
              <a:buNone/>
            </a:pPr>
            <a:r>
              <a:t/>
            </a:r>
            <a:endParaRPr b="0" i="0" sz="2400" u="none" cap="none" strike="noStrike">
              <a:solidFill>
                <a:srgbClr val="000000"/>
              </a:solidFill>
              <a:latin typeface="Calibri"/>
              <a:ea typeface="Calibri"/>
              <a:cs typeface="Calibri"/>
              <a:sym typeface="Calibri"/>
            </a:endParaRPr>
          </a:p>
        </p:txBody>
      </p:sp>
      <p:sp>
        <p:nvSpPr>
          <p:cNvPr id="227" name="Google Shape;227;g1a7e59d9f45_0_121"/>
          <p:cNvSpPr txBox="1"/>
          <p:nvPr/>
        </p:nvSpPr>
        <p:spPr>
          <a:xfrm>
            <a:off x="6172200" y="1498600"/>
            <a:ext cx="5181600" cy="4678500"/>
          </a:xfrm>
          <a:prstGeom prst="rect">
            <a:avLst/>
          </a:prstGeom>
          <a:noFill/>
          <a:ln>
            <a:noFill/>
          </a:ln>
        </p:spPr>
        <p:txBody>
          <a:bodyPr anchorCtr="0" anchor="t" bIns="45700" lIns="91425" spcFirstLastPara="1" rIns="91425" wrap="square" tIns="45700">
            <a:normAutofit/>
          </a:bodyPr>
          <a:lstStyle/>
          <a:p>
            <a:pPr indent="-190500" lvl="0" marL="228600" marR="0" rtl="0" algn="l">
              <a:lnSpc>
                <a:spcPct val="90000"/>
              </a:lnSpc>
              <a:spcBef>
                <a:spcPts val="0"/>
              </a:spcBef>
              <a:spcAft>
                <a:spcPts val="0"/>
              </a:spcAft>
              <a:buClr>
                <a:srgbClr val="000000"/>
              </a:buClr>
              <a:buSzPts val="2200"/>
              <a:buFont typeface="Noto Sans Symbols"/>
              <a:buChar char="✔"/>
            </a:pPr>
            <a:r>
              <a:rPr b="0" i="0" lang="en-GB" sz="2400" u="none" cap="none" strike="noStrike">
                <a:solidFill>
                  <a:srgbClr val="000000"/>
                </a:solidFill>
                <a:latin typeface="Calibri"/>
                <a:ea typeface="Calibri"/>
                <a:cs typeface="Calibri"/>
                <a:sym typeface="Calibri"/>
              </a:rPr>
              <a:t>1. POSMS: IZPILDVARAS APŅEMŠANĀS SASTĀDĪŠANA</a:t>
            </a:r>
            <a:endParaRPr b="0" i="0" sz="2400" u="none" cap="none" strike="noStrike">
              <a:solidFill>
                <a:srgbClr val="000000"/>
              </a:solidFill>
              <a:latin typeface="Calibri"/>
              <a:ea typeface="Calibri"/>
              <a:cs typeface="Calibri"/>
              <a:sym typeface="Calibri"/>
            </a:endParaRPr>
          </a:p>
          <a:p>
            <a:pPr indent="-190500" lvl="0" marL="228600" marR="0" rtl="0" algn="l">
              <a:lnSpc>
                <a:spcPct val="90000"/>
              </a:lnSpc>
              <a:spcBef>
                <a:spcPts val="1000"/>
              </a:spcBef>
              <a:spcAft>
                <a:spcPts val="0"/>
              </a:spcAft>
              <a:buClr>
                <a:srgbClr val="000000"/>
              </a:buClr>
              <a:buSzPts val="2200"/>
              <a:buFont typeface="Noto Sans Symbols"/>
              <a:buChar char="✔"/>
            </a:pPr>
            <a:r>
              <a:rPr b="0" i="0" lang="en-GB" sz="2400" u="none" cap="none" strike="noStrike">
                <a:solidFill>
                  <a:srgbClr val="000000"/>
                </a:solidFill>
                <a:latin typeface="Calibri"/>
                <a:ea typeface="Calibri"/>
                <a:cs typeface="Calibri"/>
                <a:sym typeface="Calibri"/>
              </a:rPr>
              <a:t>II POSMS: VĒRTĒJUMS</a:t>
            </a:r>
            <a:endParaRPr b="0" i="0" sz="2400" u="none" cap="none" strike="noStrike">
              <a:solidFill>
                <a:srgbClr val="000000"/>
              </a:solidFill>
              <a:latin typeface="Calibri"/>
              <a:ea typeface="Calibri"/>
              <a:cs typeface="Calibri"/>
              <a:sym typeface="Calibri"/>
            </a:endParaRPr>
          </a:p>
          <a:p>
            <a:pPr indent="-190500" lvl="0" marL="228600" marR="0" rtl="0" algn="l">
              <a:lnSpc>
                <a:spcPct val="90000"/>
              </a:lnSpc>
              <a:spcBef>
                <a:spcPts val="1000"/>
              </a:spcBef>
              <a:spcAft>
                <a:spcPts val="0"/>
              </a:spcAft>
              <a:buClr>
                <a:srgbClr val="000000"/>
              </a:buClr>
              <a:buSzPts val="2200"/>
              <a:buFont typeface="Noto Sans Symbols"/>
              <a:buChar char="✔"/>
            </a:pPr>
            <a:r>
              <a:rPr b="0" i="0" lang="en-GB" sz="2400" u="none" cap="none" strike="noStrike">
                <a:solidFill>
                  <a:srgbClr val="000000"/>
                </a:solidFill>
                <a:latin typeface="Calibri"/>
                <a:ea typeface="Calibri"/>
                <a:cs typeface="Calibri"/>
                <a:sym typeface="Calibri"/>
              </a:rPr>
              <a:t>III POSMS: DAUDZVEIDĪBAS PADOME</a:t>
            </a:r>
            <a:endParaRPr b="0" i="0" sz="2400" u="none" cap="none" strike="noStrike">
              <a:solidFill>
                <a:srgbClr val="000000"/>
              </a:solidFill>
              <a:latin typeface="Calibri"/>
              <a:ea typeface="Calibri"/>
              <a:cs typeface="Calibri"/>
              <a:sym typeface="Calibri"/>
            </a:endParaRPr>
          </a:p>
          <a:p>
            <a:pPr indent="-190500" lvl="0" marL="228600" marR="0" rtl="0" algn="l">
              <a:lnSpc>
                <a:spcPct val="90000"/>
              </a:lnSpc>
              <a:spcBef>
                <a:spcPts val="1000"/>
              </a:spcBef>
              <a:spcAft>
                <a:spcPts val="0"/>
              </a:spcAft>
              <a:buClr>
                <a:srgbClr val="000000"/>
              </a:buClr>
              <a:buSzPts val="2200"/>
              <a:buFont typeface="Noto Sans Symbols"/>
              <a:buChar char="✔"/>
            </a:pPr>
            <a:r>
              <a:rPr b="0" i="0" lang="en-GB" sz="2400" u="none" cap="none" strike="noStrike">
                <a:solidFill>
                  <a:srgbClr val="000000"/>
                </a:solidFill>
                <a:latin typeface="Calibri"/>
                <a:ea typeface="Calibri"/>
                <a:cs typeface="Calibri"/>
                <a:sym typeface="Calibri"/>
              </a:rPr>
              <a:t>IV POSMS: SISTĒMAS IZMAIŅAS</a:t>
            </a:r>
            <a:endParaRPr b="0" i="0" sz="2400" u="none" cap="none" strike="noStrike">
              <a:solidFill>
                <a:srgbClr val="000000"/>
              </a:solidFill>
              <a:latin typeface="Calibri"/>
              <a:ea typeface="Calibri"/>
              <a:cs typeface="Calibri"/>
              <a:sym typeface="Calibri"/>
            </a:endParaRPr>
          </a:p>
          <a:p>
            <a:pPr indent="-190500" lvl="0" marL="228600" marR="0" rtl="0" algn="l">
              <a:lnSpc>
                <a:spcPct val="90000"/>
              </a:lnSpc>
              <a:spcBef>
                <a:spcPts val="1000"/>
              </a:spcBef>
              <a:spcAft>
                <a:spcPts val="0"/>
              </a:spcAft>
              <a:buClr>
                <a:srgbClr val="000000"/>
              </a:buClr>
              <a:buSzPts val="2200"/>
              <a:buFont typeface="Noto Sans Symbols"/>
              <a:buChar char="✔"/>
            </a:pPr>
            <a:r>
              <a:rPr b="0" i="0" lang="en-GB" sz="2400" u="none" cap="none" strike="noStrike">
                <a:solidFill>
                  <a:srgbClr val="000000"/>
                </a:solidFill>
                <a:latin typeface="Calibri"/>
                <a:ea typeface="Calibri"/>
                <a:cs typeface="Calibri"/>
                <a:sym typeface="Calibri"/>
              </a:rPr>
              <a:t>V POSMS: APMĀCĪBA</a:t>
            </a:r>
            <a:endParaRPr b="0" i="0" sz="2400" u="none" cap="none" strike="noStrike">
              <a:solidFill>
                <a:srgbClr val="000000"/>
              </a:solidFill>
              <a:latin typeface="Calibri"/>
              <a:ea typeface="Calibri"/>
              <a:cs typeface="Calibri"/>
              <a:sym typeface="Calibri"/>
            </a:endParaRPr>
          </a:p>
          <a:p>
            <a:pPr indent="-190500" lvl="0" marL="228600" marR="0" rtl="0" algn="l">
              <a:lnSpc>
                <a:spcPct val="90000"/>
              </a:lnSpc>
              <a:spcBef>
                <a:spcPts val="1000"/>
              </a:spcBef>
              <a:spcAft>
                <a:spcPts val="0"/>
              </a:spcAft>
              <a:buClr>
                <a:srgbClr val="000000"/>
              </a:buClr>
              <a:buSzPts val="2200"/>
              <a:buFont typeface="Noto Sans Symbols"/>
              <a:buChar char="✔"/>
            </a:pPr>
            <a:r>
              <a:rPr b="0" i="0" lang="en-GB" sz="2400" u="none" cap="none" strike="noStrike">
                <a:solidFill>
                  <a:srgbClr val="000000"/>
                </a:solidFill>
                <a:latin typeface="Calibri"/>
                <a:ea typeface="Calibri"/>
                <a:cs typeface="Calibri"/>
                <a:sym typeface="Calibri"/>
              </a:rPr>
              <a:t>VI POSMS: MĒRĪJUMI UN NOVĒRTĒŠANA</a:t>
            </a:r>
            <a:endParaRPr b="0" i="0" sz="2400" u="none" cap="none" strike="noStrike">
              <a:solidFill>
                <a:srgbClr val="000000"/>
              </a:solidFill>
              <a:latin typeface="Calibri"/>
              <a:ea typeface="Calibri"/>
              <a:cs typeface="Calibri"/>
              <a:sym typeface="Calibri"/>
            </a:endParaRPr>
          </a:p>
          <a:p>
            <a:pPr indent="-190500" lvl="0" marL="228600" marR="0" rtl="0" algn="l">
              <a:lnSpc>
                <a:spcPct val="90000"/>
              </a:lnSpc>
              <a:spcBef>
                <a:spcPts val="1000"/>
              </a:spcBef>
              <a:spcAft>
                <a:spcPts val="0"/>
              </a:spcAft>
              <a:buClr>
                <a:srgbClr val="000000"/>
              </a:buClr>
              <a:buSzPts val="2200"/>
              <a:buFont typeface="Noto Sans Symbols"/>
              <a:buChar char="✔"/>
            </a:pPr>
            <a:r>
              <a:rPr b="0" i="0" lang="en-GB" sz="2400" u="none" cap="none" strike="noStrike">
                <a:solidFill>
                  <a:srgbClr val="000000"/>
                </a:solidFill>
                <a:latin typeface="Calibri"/>
                <a:ea typeface="Calibri"/>
                <a:cs typeface="Calibri"/>
                <a:sym typeface="Calibri"/>
              </a:rPr>
              <a:t>VII POSMS: INTEGRĀCIJA</a:t>
            </a:r>
            <a:endParaRPr b="0" i="0" sz="2400" u="none" cap="none" strike="noStrike">
              <a:solidFill>
                <a:srgbClr val="000000"/>
              </a:solidFill>
              <a:latin typeface="Calibri"/>
              <a:ea typeface="Calibri"/>
              <a:cs typeface="Calibri"/>
              <a:sym typeface="Calibri"/>
            </a:endParaRPr>
          </a:p>
          <a:p>
            <a:pPr indent="-50800" lvl="0" marL="228600" marR="0" rtl="0" algn="l">
              <a:lnSpc>
                <a:spcPct val="90000"/>
              </a:lnSpc>
              <a:spcBef>
                <a:spcPts val="100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28" name="Google Shape;228;g1a7e59d9f45_0_121"/>
          <p:cNvSpPr txBox="1"/>
          <p:nvPr/>
        </p:nvSpPr>
        <p:spPr>
          <a:xfrm>
            <a:off x="838200" y="365125"/>
            <a:ext cx="10515600" cy="904800"/>
          </a:xfrm>
          <a:prstGeom prst="rect">
            <a:avLst/>
          </a:prstGeom>
          <a:solidFill>
            <a:srgbClr val="8DA9DB"/>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000"/>
              <a:buFont typeface="Arial"/>
              <a:buNone/>
            </a:pPr>
            <a:r>
              <a:rPr b="0" i="0" lang="en-GB" sz="4000" u="none" cap="none" strike="noStrike">
                <a:solidFill>
                  <a:srgbClr val="FFFFFF"/>
                </a:solidFill>
                <a:latin typeface="Calibri"/>
                <a:ea typeface="Calibri"/>
                <a:cs typeface="Calibri"/>
                <a:sym typeface="Calibri"/>
              </a:rPr>
              <a:t>Četru daudzveidības slāņu modelis</a:t>
            </a:r>
            <a:endParaRPr b="0" i="0" sz="40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2"/>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600"/>
              <a:buFont typeface="Calibri"/>
              <a:buNone/>
            </a:pPr>
            <a:r>
              <a:rPr lang="en-GB" sz="4000">
                <a:solidFill>
                  <a:srgbClr val="6789B9"/>
                </a:solidFill>
              </a:rPr>
              <a:t>2. tēma: Dažādības dimensija kā diskriminācijas cēlonis: pamatjēdzieni</a:t>
            </a:r>
            <a:endParaRPr sz="4000">
              <a:solidFill>
                <a:srgbClr val="6789B9"/>
              </a:solidFill>
            </a:endParaRPr>
          </a:p>
        </p:txBody>
      </p:sp>
      <p:sp>
        <p:nvSpPr>
          <p:cNvPr id="234" name="Google Shape;23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35" name="Google Shape;235;p12"/>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aphicFrame>
        <p:nvGraphicFramePr>
          <p:cNvPr id="236" name="Google Shape;236;p12"/>
          <p:cNvGraphicFramePr/>
          <p:nvPr/>
        </p:nvGraphicFramePr>
        <p:xfrm>
          <a:off x="359516" y="1602176"/>
          <a:ext cx="3000000" cy="3000000"/>
        </p:xfrm>
        <a:graphic>
          <a:graphicData uri="http://schemas.openxmlformats.org/drawingml/2006/table">
            <a:tbl>
              <a:tblPr bandRow="1" firstRow="1">
                <a:noFill/>
                <a:tableStyleId>{97FE545C-13DE-4389-BDAE-2637EE501D2B}</a:tableStyleId>
              </a:tblPr>
              <a:tblGrid>
                <a:gridCol w="4348700"/>
                <a:gridCol w="4348700"/>
              </a:tblGrid>
              <a:tr h="628875">
                <a:tc gridSpan="2">
                  <a:txBody>
                    <a:bodyPr/>
                    <a:lstStyle/>
                    <a:p>
                      <a:pPr indent="0" lvl="0" marL="0" marR="0" rtl="0" algn="l">
                        <a:lnSpc>
                          <a:spcPct val="100000"/>
                        </a:lnSpc>
                        <a:spcBef>
                          <a:spcPts val="0"/>
                        </a:spcBef>
                        <a:spcAft>
                          <a:spcPts val="0"/>
                        </a:spcAft>
                        <a:buClr>
                          <a:schemeClr val="dk1"/>
                        </a:buClr>
                        <a:buSzPts val="2000"/>
                        <a:buFont typeface="Calibri"/>
                        <a:buNone/>
                      </a:pPr>
                      <a:r>
                        <a:rPr lang="en-GB" sz="2400" u="none" cap="none" strike="noStrike"/>
                        <a:t>Dažādības dimensijas ietver:</a:t>
                      </a:r>
                      <a:endParaRPr sz="2400" u="none" cap="none" strike="noStrike"/>
                    </a:p>
                  </a:txBody>
                  <a:tcPr marT="45725" marB="45725" marR="91450" marL="91450"/>
                </a:tc>
                <a:tc hMerge="1"/>
              </a:tr>
              <a:tr h="628875">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lang="en-GB" sz="2400" u="none" cap="none" strike="noStrike"/>
                        <a:t>Dzimumu</a:t>
                      </a:r>
                      <a:endParaRPr sz="2400" u="none" cap="none" strike="noStrike"/>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lang="en-GB" sz="2400" u="none" cap="none" strike="noStrike"/>
                        <a:t>Vecumu</a:t>
                      </a:r>
                      <a:endParaRPr sz="2400" u="none" cap="none" strike="noStrike"/>
                    </a:p>
                  </a:txBody>
                  <a:tcPr marT="45725" marB="45725" marR="91450" marL="91450"/>
                </a:tc>
              </a:tr>
              <a:tr h="481975">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lang="en-GB" sz="2400" u="none" cap="none" strike="noStrike"/>
                        <a:t>Reliģiskos uzskatus</a:t>
                      </a:r>
                      <a:endParaRPr sz="2400" u="none" cap="none" strike="noStrike"/>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lang="en-GB" sz="2400" u="none" cap="none" strike="noStrike"/>
                        <a:t>Fiziskās un garīgās spējas</a:t>
                      </a:r>
                      <a:endParaRPr sz="2400" u="none" cap="none" strike="noStrike"/>
                    </a:p>
                  </a:txBody>
                  <a:tcPr marT="45725" marB="45725" marR="91450" marL="91450"/>
                </a:tc>
              </a:tr>
              <a:tr h="560675">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GB" sz="2400" u="none" cap="none" strike="noStrike">
                          <a:solidFill>
                            <a:schemeClr val="dk1"/>
                          </a:solidFill>
                          <a:latin typeface="Calibri"/>
                          <a:ea typeface="Calibri"/>
                          <a:cs typeface="Calibri"/>
                          <a:sym typeface="Calibri"/>
                        </a:rPr>
                        <a:t>Rasi</a:t>
                      </a:r>
                      <a:endParaRPr b="0" i="0" sz="2400" u="none" cap="none" strike="noStrike">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lang="en-GB" sz="2400" u="none" cap="none" strike="noStrike"/>
                        <a:t>Ienākumus</a:t>
                      </a:r>
                      <a:endParaRPr sz="2400" u="none" cap="none" strike="noStrike"/>
                    </a:p>
                  </a:txBody>
                  <a:tcPr marT="45725" marB="45725" marR="91450" marL="91450"/>
                </a:tc>
              </a:tr>
              <a:tr h="489850">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lang="en-GB" sz="2400" u="none" cap="none" strike="noStrike"/>
                        <a:t>Ģimenes stāvokli</a:t>
                      </a:r>
                      <a:endParaRPr sz="2400" u="none" cap="none" strike="noStrike"/>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lang="en-GB" sz="2400" u="none" cap="none" strike="noStrike"/>
                        <a:t>Seksuālo orientāciju</a:t>
                      </a:r>
                      <a:endParaRPr sz="2400" u="none" cap="none" strike="noStrike"/>
                    </a:p>
                  </a:txBody>
                  <a:tcPr marT="45725" marB="45725" marR="91450" marL="91450"/>
                </a:tc>
              </a:tr>
              <a:tr h="549675">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lang="en-GB" sz="2400" u="none" cap="none" strike="noStrike"/>
                        <a:t>Etnisko piederību</a:t>
                      </a:r>
                      <a:endParaRPr sz="2400" u="none" cap="none" strike="noStrike"/>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lang="en-GB" sz="2400" u="none" cap="none" strike="noStrike"/>
                        <a:t>Nodarbošanos</a:t>
                      </a:r>
                      <a:endParaRPr sz="2400" u="none" cap="none" strike="noStrike"/>
                    </a:p>
                  </a:txBody>
                  <a:tcPr marT="45725" marB="45725" marR="91450" marL="91450"/>
                </a:tc>
              </a:tr>
              <a:tr h="538775">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lang="en-GB" sz="2400" u="none" cap="none" strike="noStrike"/>
                        <a:t>Ģimenes statusu</a:t>
                      </a:r>
                      <a:endParaRPr sz="2400" u="none" cap="none" strike="noStrike"/>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lang="en-GB" sz="2400" u="none" cap="none" strike="noStrike"/>
                        <a:t>Valodu</a:t>
                      </a:r>
                      <a:endParaRPr sz="2400" u="none" cap="none" strike="noStrike"/>
                    </a:p>
                  </a:txBody>
                  <a:tcPr marT="45725" marB="45725" marR="91450" marL="91450"/>
                </a:tc>
              </a:tr>
              <a:tr h="628875">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lang="en-GB" sz="2400" u="none" cap="none" strike="noStrike"/>
                        <a:t>Ģeogrāfisko atrašanās vietu</a:t>
                      </a:r>
                      <a:endParaRPr sz="2400" u="none" cap="none" strike="noStrike"/>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800"/>
                        <a:buFont typeface="Noto Sans Symbols"/>
                        <a:buChar char="❖"/>
                      </a:pPr>
                      <a:r>
                        <a:rPr lang="en-GB" sz="2400" u="none" cap="none" strike="noStrike"/>
                        <a:t>un daudzas citas sastāvdaļas.</a:t>
                      </a:r>
                      <a:endParaRPr sz="2400" u="none" cap="none" strike="noStrike"/>
                    </a:p>
                  </a:txBody>
                  <a:tcPr marT="45725" marB="45725" marR="91450" marL="9145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type="title"/>
          </p:nvPr>
        </p:nvSpPr>
        <p:spPr>
          <a:xfrm>
            <a:off x="391886" y="363537"/>
            <a:ext cx="8599714"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6789B9"/>
              </a:buClr>
              <a:buSzPts val="3600"/>
              <a:buFont typeface="Calibri"/>
              <a:buNone/>
            </a:pPr>
            <a:r>
              <a:rPr lang="en-GB" sz="4000">
                <a:solidFill>
                  <a:srgbClr val="6789B9"/>
                </a:solidFill>
              </a:rPr>
              <a:t>2. tēma: Dažādības dimensija kā diskriminācijas cēlonis: pamatjēdzieni</a:t>
            </a:r>
            <a:endParaRPr sz="4000"/>
          </a:p>
        </p:txBody>
      </p:sp>
      <p:sp>
        <p:nvSpPr>
          <p:cNvPr id="242" name="Google Shape;242;p13"/>
          <p:cNvSpPr txBox="1"/>
          <p:nvPr>
            <p:ph idx="1" type="body"/>
          </p:nvPr>
        </p:nvSpPr>
        <p:spPr>
          <a:xfrm>
            <a:off x="533400" y="1847056"/>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GB" sz="2400" u="sng"/>
              <a:t>Ar likumu aizsargātās pazīmes</a:t>
            </a:r>
            <a:r>
              <a:rPr lang="en-GB" sz="2400">
                <a:solidFill>
                  <a:srgbClr val="FFFFFF"/>
                </a:solidFill>
              </a:rPr>
              <a:t> </a:t>
            </a:r>
            <a:r>
              <a:rPr b="1" lang="en-GB" sz="2400" u="sng"/>
              <a:t>: </a:t>
            </a:r>
            <a:endParaRPr b="1" sz="2400"/>
          </a:p>
          <a:p>
            <a:pPr indent="-228600" lvl="0" marL="228600" rtl="0" algn="l">
              <a:lnSpc>
                <a:spcPct val="90000"/>
              </a:lnSpc>
              <a:spcBef>
                <a:spcPts val="1000"/>
              </a:spcBef>
              <a:spcAft>
                <a:spcPts val="0"/>
              </a:spcAft>
              <a:buClr>
                <a:schemeClr val="dk1"/>
              </a:buClr>
              <a:buSzPts val="2800"/>
              <a:buFont typeface="Noto Sans Symbols"/>
              <a:buChar char="⮚"/>
            </a:pPr>
            <a:r>
              <a:rPr lang="en-GB" sz="2400"/>
              <a:t>Vecums</a:t>
            </a:r>
            <a:endParaRPr sz="2400"/>
          </a:p>
          <a:p>
            <a:pPr indent="-228600" lvl="0" marL="228600" rtl="0" algn="l">
              <a:lnSpc>
                <a:spcPct val="90000"/>
              </a:lnSpc>
              <a:spcBef>
                <a:spcPts val="1000"/>
              </a:spcBef>
              <a:spcAft>
                <a:spcPts val="0"/>
              </a:spcAft>
              <a:buClr>
                <a:schemeClr val="dk1"/>
              </a:buClr>
              <a:buSzPts val="2800"/>
              <a:buFont typeface="Noto Sans Symbols"/>
              <a:buChar char="⮚"/>
            </a:pPr>
            <a:r>
              <a:rPr lang="en-GB" sz="2400"/>
              <a:t>Rase</a:t>
            </a:r>
            <a:endParaRPr sz="2400"/>
          </a:p>
          <a:p>
            <a:pPr indent="-228600" lvl="0" marL="228600" rtl="0" algn="l">
              <a:lnSpc>
                <a:spcPct val="90000"/>
              </a:lnSpc>
              <a:spcBef>
                <a:spcPts val="1000"/>
              </a:spcBef>
              <a:spcAft>
                <a:spcPts val="0"/>
              </a:spcAft>
              <a:buClr>
                <a:schemeClr val="dk1"/>
              </a:buClr>
              <a:buSzPts val="2800"/>
              <a:buFont typeface="Noto Sans Symbols"/>
              <a:buChar char="⮚"/>
            </a:pPr>
            <a:r>
              <a:rPr lang="en-GB" sz="2400"/>
              <a:t>Dzimums</a:t>
            </a:r>
            <a:endParaRPr sz="2400"/>
          </a:p>
          <a:p>
            <a:pPr indent="-228600" lvl="0" marL="228600" rtl="0" algn="l">
              <a:lnSpc>
                <a:spcPct val="90000"/>
              </a:lnSpc>
              <a:spcBef>
                <a:spcPts val="1000"/>
              </a:spcBef>
              <a:spcAft>
                <a:spcPts val="0"/>
              </a:spcAft>
              <a:buClr>
                <a:schemeClr val="dk1"/>
              </a:buClr>
              <a:buSzPts val="2800"/>
              <a:buFont typeface="Noto Sans Symbols"/>
              <a:buChar char="⮚"/>
            </a:pPr>
            <a:r>
              <a:rPr lang="en-GB" sz="2400"/>
              <a:t>Dzimuma maiņa </a:t>
            </a:r>
            <a:endParaRPr sz="2400"/>
          </a:p>
          <a:p>
            <a:pPr indent="-228600" lvl="0" marL="228600" rtl="0" algn="l">
              <a:lnSpc>
                <a:spcPct val="90000"/>
              </a:lnSpc>
              <a:spcBef>
                <a:spcPts val="1000"/>
              </a:spcBef>
              <a:spcAft>
                <a:spcPts val="0"/>
              </a:spcAft>
              <a:buClr>
                <a:schemeClr val="dk1"/>
              </a:buClr>
              <a:buSzPts val="2800"/>
              <a:buFont typeface="Noto Sans Symbols"/>
              <a:buChar char="⮚"/>
            </a:pPr>
            <a:r>
              <a:rPr lang="en-GB" sz="2400"/>
              <a:t>Invaliditāte </a:t>
            </a:r>
            <a:endParaRPr sz="2400"/>
          </a:p>
          <a:p>
            <a:pPr indent="-228600" lvl="0" marL="228600" rtl="0" algn="l">
              <a:lnSpc>
                <a:spcPct val="90000"/>
              </a:lnSpc>
              <a:spcBef>
                <a:spcPts val="1000"/>
              </a:spcBef>
              <a:spcAft>
                <a:spcPts val="0"/>
              </a:spcAft>
              <a:buClr>
                <a:schemeClr val="dk1"/>
              </a:buClr>
              <a:buSzPts val="2800"/>
              <a:buFont typeface="Noto Sans Symbols"/>
              <a:buChar char="⮚"/>
            </a:pPr>
            <a:r>
              <a:rPr lang="en-GB" sz="2400"/>
              <a:t>Grūtniecība un maternitāte </a:t>
            </a:r>
            <a:endParaRPr sz="2400"/>
          </a:p>
          <a:p>
            <a:pPr indent="-228600" lvl="0" marL="228600" rtl="0" algn="l">
              <a:lnSpc>
                <a:spcPct val="90000"/>
              </a:lnSpc>
              <a:spcBef>
                <a:spcPts val="1000"/>
              </a:spcBef>
              <a:spcAft>
                <a:spcPts val="0"/>
              </a:spcAft>
              <a:buClr>
                <a:schemeClr val="dk1"/>
              </a:buClr>
              <a:buSzPts val="2800"/>
              <a:buFont typeface="Noto Sans Symbols"/>
              <a:buChar char="⮚"/>
            </a:pPr>
            <a:r>
              <a:rPr lang="en-GB" sz="2400"/>
              <a:t>Laulība un civilās partnerattiecības</a:t>
            </a:r>
            <a:endParaRPr sz="2400"/>
          </a:p>
          <a:p>
            <a:pPr indent="-228600" lvl="0" marL="228600" rtl="0" algn="l">
              <a:lnSpc>
                <a:spcPct val="90000"/>
              </a:lnSpc>
              <a:spcBef>
                <a:spcPts val="1000"/>
              </a:spcBef>
              <a:spcAft>
                <a:spcPts val="0"/>
              </a:spcAft>
              <a:buClr>
                <a:schemeClr val="dk1"/>
              </a:buClr>
              <a:buSzPts val="2800"/>
              <a:buFont typeface="Noto Sans Symbols"/>
              <a:buChar char="⮚"/>
            </a:pPr>
            <a:r>
              <a:rPr lang="en-GB" sz="2400"/>
              <a:t>Reliģija vai pārliecība </a:t>
            </a:r>
            <a:endParaRPr sz="2400"/>
          </a:p>
          <a:p>
            <a:pPr indent="-228600" lvl="0" marL="228600" rtl="0" algn="l">
              <a:lnSpc>
                <a:spcPct val="90000"/>
              </a:lnSpc>
              <a:spcBef>
                <a:spcPts val="1000"/>
              </a:spcBef>
              <a:spcAft>
                <a:spcPts val="0"/>
              </a:spcAft>
              <a:buClr>
                <a:schemeClr val="dk1"/>
              </a:buClr>
              <a:buSzPts val="2800"/>
              <a:buFont typeface="Noto Sans Symbols"/>
              <a:buChar char="⮚"/>
            </a:pPr>
            <a:r>
              <a:rPr lang="en-GB" sz="2400"/>
              <a:t> Seksuālā orientācija </a:t>
            </a:r>
            <a:endParaRPr sz="2400"/>
          </a:p>
        </p:txBody>
      </p:sp>
      <p:sp>
        <p:nvSpPr>
          <p:cNvPr id="243" name="Google Shape;24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44" name="Google Shape;244;p13"/>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pic>
        <p:nvPicPr>
          <p:cNvPr descr="Ein Bild, das Text enthält.&#10;&#10;Automatisch generierte Beschreibung" id="249" name="Google Shape;249;p14"/>
          <p:cNvPicPr preferRelativeResize="0"/>
          <p:nvPr>
            <p:ph idx="1" type="body"/>
          </p:nvPr>
        </p:nvPicPr>
        <p:blipFill rotWithShape="1">
          <a:blip r:embed="rId3">
            <a:alphaModFix/>
          </a:blip>
          <a:srcRect b="15730" l="0" r="0" t="0"/>
          <a:stretch/>
        </p:blipFill>
        <p:spPr>
          <a:xfrm>
            <a:off x="20" y="10"/>
            <a:ext cx="12191980" cy="6857990"/>
          </a:xfrm>
          <a:prstGeom prst="rect">
            <a:avLst/>
          </a:prstGeom>
          <a:noFill/>
          <a:ln>
            <a:noFill/>
          </a:ln>
        </p:spPr>
      </p:pic>
      <p:sp>
        <p:nvSpPr>
          <p:cNvPr id="250" name="Google Shape;250;p14"/>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51" name="Google Shape;251;p14"/>
          <p:cNvSpPr txBox="1"/>
          <p:nvPr>
            <p:ph type="title"/>
          </p:nvPr>
        </p:nvSpPr>
        <p:spPr>
          <a:xfrm>
            <a:off x="8022020" y="3021753"/>
            <a:ext cx="3852041" cy="183405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lang="en-GB"/>
              <a:t>Vardarbības darbavietā riska grupas un nedrošās situācijas </a:t>
            </a:r>
            <a:endParaRPr/>
          </a:p>
        </p:txBody>
      </p:sp>
      <p:sp>
        <p:nvSpPr>
          <p:cNvPr id="252" name="Google Shape;252;p14"/>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GB" sz="3200"/>
              <a:t>3. tēma</a:t>
            </a:r>
            <a:endParaRPr sz="3200"/>
          </a:p>
        </p:txBody>
      </p:sp>
      <p:cxnSp>
        <p:nvCxnSpPr>
          <p:cNvPr id="253" name="Google Shape;253;p14"/>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5"/>
          <p:cNvSpPr txBox="1"/>
          <p:nvPr>
            <p:ph type="title"/>
          </p:nvPr>
        </p:nvSpPr>
        <p:spPr>
          <a:xfrm>
            <a:off x="839789" y="457200"/>
            <a:ext cx="7770812" cy="12899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789B9"/>
              </a:buClr>
              <a:buSzPts val="3200"/>
              <a:buFont typeface="Calibri"/>
              <a:buNone/>
            </a:pPr>
            <a:r>
              <a:rPr lang="en-GB" sz="4000">
                <a:solidFill>
                  <a:srgbClr val="6789B9"/>
                </a:solidFill>
              </a:rPr>
              <a:t>3. tēma: Vardarbības darbavietā riska grupas un nedrošās situācijas</a:t>
            </a:r>
            <a:endParaRPr sz="4000"/>
          </a:p>
        </p:txBody>
      </p:sp>
      <p:sp>
        <p:nvSpPr>
          <p:cNvPr id="259" name="Google Shape;259;p15"/>
          <p:cNvSpPr txBox="1"/>
          <p:nvPr>
            <p:ph idx="2" type="body"/>
          </p:nvPr>
        </p:nvSpPr>
        <p:spPr>
          <a:xfrm>
            <a:off x="839788" y="1943100"/>
            <a:ext cx="10116683" cy="39258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GB" sz="2400"/>
              <a:t>Neaizsargātas darba ņēmēju grupas: </a:t>
            </a:r>
            <a:endParaRPr sz="2400"/>
          </a:p>
          <a:p>
            <a:pPr indent="-457200" lvl="0" marL="457200" rtl="0" algn="l">
              <a:lnSpc>
                <a:spcPct val="90000"/>
              </a:lnSpc>
              <a:spcBef>
                <a:spcPts val="1000"/>
              </a:spcBef>
              <a:spcAft>
                <a:spcPts val="0"/>
              </a:spcAft>
              <a:buClr>
                <a:schemeClr val="dk1"/>
              </a:buClr>
              <a:buSzPts val="2400"/>
              <a:buFont typeface="Calibri"/>
              <a:buAutoNum type="arabicPeriod"/>
            </a:pPr>
            <a:r>
              <a:rPr lang="en-GB" sz="2400"/>
              <a:t>Sievietes </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GB" sz="2400"/>
              <a:t>Nepilnas slodzes darbinieki</a:t>
            </a:r>
            <a:endParaRPr/>
          </a:p>
          <a:p>
            <a:pPr indent="-457200" lvl="0" marL="457200" rtl="0" algn="l">
              <a:lnSpc>
                <a:spcPct val="90000"/>
              </a:lnSpc>
              <a:spcBef>
                <a:spcPts val="1000"/>
              </a:spcBef>
              <a:spcAft>
                <a:spcPts val="0"/>
              </a:spcAft>
              <a:buClr>
                <a:schemeClr val="dk1"/>
              </a:buClr>
              <a:buSzPts val="2400"/>
              <a:buFont typeface="Calibri"/>
              <a:buAutoNum type="arabicPeriod"/>
            </a:pPr>
            <a:r>
              <a:rPr lang="en-GB" sz="2400"/>
              <a:t>Jaunie darba ņēmēji un pagaidu darbinieki</a:t>
            </a:r>
            <a:endParaRPr sz="2400"/>
          </a:p>
          <a:p>
            <a:pPr indent="-457200" lvl="0" marL="457200" rtl="0" algn="l">
              <a:lnSpc>
                <a:spcPct val="90000"/>
              </a:lnSpc>
              <a:spcBef>
                <a:spcPts val="1000"/>
              </a:spcBef>
              <a:spcAft>
                <a:spcPts val="0"/>
              </a:spcAft>
              <a:buClr>
                <a:schemeClr val="dk1"/>
              </a:buClr>
              <a:buSzPts val="2400"/>
              <a:buFont typeface="Calibri"/>
              <a:buAutoNum type="arabicPeriod"/>
            </a:pPr>
            <a:r>
              <a:rPr lang="en-GB" sz="2400"/>
              <a:t>Imigranti un etniskās minoritātes </a:t>
            </a:r>
            <a:endParaRPr/>
          </a:p>
        </p:txBody>
      </p:sp>
      <p:sp>
        <p:nvSpPr>
          <p:cNvPr id="260" name="Google Shape;2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61" name="Google Shape;261;p15"/>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6"/>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267" name="Google Shape;267;p16"/>
          <p:cNvSpPr txBox="1"/>
          <p:nvPr>
            <p:ph type="title"/>
          </p:nvPr>
        </p:nvSpPr>
        <p:spPr>
          <a:xfrm>
            <a:off x="839789" y="457200"/>
            <a:ext cx="7770812" cy="12899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6789B9"/>
              </a:buClr>
              <a:buSzPts val="3200"/>
              <a:buFont typeface="Calibri"/>
              <a:buNone/>
            </a:pPr>
            <a:r>
              <a:rPr lang="en-GB" sz="4000">
                <a:solidFill>
                  <a:srgbClr val="6789B9"/>
                </a:solidFill>
              </a:rPr>
              <a:t>3. tēma: Vardarbības darbavietā riska grupas un nedrošās situācijas</a:t>
            </a:r>
            <a:endParaRPr sz="4000"/>
          </a:p>
        </p:txBody>
      </p:sp>
      <p:sp>
        <p:nvSpPr>
          <p:cNvPr id="268" name="Google Shape;268;p16"/>
          <p:cNvSpPr txBox="1"/>
          <p:nvPr>
            <p:ph idx="2" type="body"/>
          </p:nvPr>
        </p:nvSpPr>
        <p:spPr>
          <a:xfrm>
            <a:off x="839788" y="1943100"/>
            <a:ext cx="10116683" cy="39258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GB" sz="2400"/>
              <a:t>Neaizsargātas situācijas: </a:t>
            </a:r>
            <a:endParaRPr sz="2400"/>
          </a:p>
          <a:p>
            <a:pPr indent="-457200" lvl="0" marL="457200" rtl="0" algn="l">
              <a:lnSpc>
                <a:spcPct val="90000"/>
              </a:lnSpc>
              <a:spcBef>
                <a:spcPts val="1000"/>
              </a:spcBef>
              <a:spcAft>
                <a:spcPts val="0"/>
              </a:spcAft>
              <a:buClr>
                <a:schemeClr val="dk1"/>
              </a:buClr>
              <a:buSzPts val="2400"/>
              <a:buFont typeface="Calibri"/>
              <a:buAutoNum type="arabicPeriod"/>
            </a:pPr>
            <a:r>
              <a:rPr lang="en-GB" sz="2400"/>
              <a:t>Garas maiņas, neregulārs un neparasts darba laiks.</a:t>
            </a:r>
            <a:endParaRPr sz="2400"/>
          </a:p>
          <a:p>
            <a:pPr indent="-457200" lvl="0" marL="457200" rtl="0" algn="l">
              <a:lnSpc>
                <a:spcPct val="90000"/>
              </a:lnSpc>
              <a:spcBef>
                <a:spcPts val="1000"/>
              </a:spcBef>
              <a:spcAft>
                <a:spcPts val="0"/>
              </a:spcAft>
              <a:buClr>
                <a:schemeClr val="dk1"/>
              </a:buClr>
              <a:buSzPts val="2400"/>
              <a:buFont typeface="Calibri"/>
              <a:buAutoNum type="arabicPeriod"/>
            </a:pPr>
            <a:r>
              <a:rPr lang="en-GB" sz="2400"/>
              <a:t>Nestabili ienākumi</a:t>
            </a:r>
            <a:endParaRPr sz="2400"/>
          </a:p>
          <a:p>
            <a:pPr indent="-457200" lvl="0" marL="457200" rtl="0" algn="l">
              <a:lnSpc>
                <a:spcPct val="90000"/>
              </a:lnSpc>
              <a:spcBef>
                <a:spcPts val="1000"/>
              </a:spcBef>
              <a:spcAft>
                <a:spcPts val="0"/>
              </a:spcAft>
              <a:buClr>
                <a:schemeClr val="dk1"/>
              </a:buClr>
              <a:buSzPts val="2400"/>
              <a:buFont typeface="Calibri"/>
              <a:buAutoNum type="arabicPeriod"/>
            </a:pPr>
            <a:r>
              <a:rPr lang="en-GB" sz="2400"/>
              <a:t>Neoficiālā ekonomika</a:t>
            </a:r>
            <a:endParaRPr sz="2400"/>
          </a:p>
          <a:p>
            <a:pPr indent="-457200" lvl="0" marL="457200" rtl="0" algn="l">
              <a:lnSpc>
                <a:spcPct val="90000"/>
              </a:lnSpc>
              <a:spcBef>
                <a:spcPts val="1000"/>
              </a:spcBef>
              <a:spcAft>
                <a:spcPts val="0"/>
              </a:spcAft>
              <a:buClr>
                <a:schemeClr val="dk1"/>
              </a:buClr>
              <a:buSzPts val="2400"/>
              <a:buFont typeface="Calibri"/>
              <a:buAutoNum type="arabicPeriod"/>
            </a:pPr>
            <a:r>
              <a:rPr lang="en-GB" sz="2400"/>
              <a:t>Naktsdzīves apmeklētāju apkalpošana</a:t>
            </a:r>
            <a:endParaRPr sz="2400"/>
          </a:p>
          <a:p>
            <a:pPr indent="-457200" lvl="0" marL="457200" rtl="0" algn="l">
              <a:lnSpc>
                <a:spcPct val="90000"/>
              </a:lnSpc>
              <a:spcBef>
                <a:spcPts val="1000"/>
              </a:spcBef>
              <a:spcAft>
                <a:spcPts val="0"/>
              </a:spcAft>
              <a:buClr>
                <a:schemeClr val="dk1"/>
              </a:buClr>
              <a:buSzPts val="2400"/>
              <a:buFont typeface="Calibri"/>
              <a:buAutoNum type="arabicPeriod"/>
            </a:pPr>
            <a:r>
              <a:rPr lang="en-GB" sz="2400"/>
              <a:t>Stress un spiediens </a:t>
            </a:r>
            <a:endParaRPr sz="2400"/>
          </a:p>
          <a:p>
            <a:pPr indent="-457200" lvl="0" marL="457200" rtl="0" algn="l">
              <a:lnSpc>
                <a:spcPct val="90000"/>
              </a:lnSpc>
              <a:spcBef>
                <a:spcPts val="1000"/>
              </a:spcBef>
              <a:spcAft>
                <a:spcPts val="0"/>
              </a:spcAft>
              <a:buClr>
                <a:schemeClr val="dk1"/>
              </a:buClr>
              <a:buSzPts val="2400"/>
              <a:buFont typeface="Calibri"/>
              <a:buAutoNum type="arabicPeriod"/>
            </a:pPr>
            <a:r>
              <a:rPr lang="en-GB" sz="2400"/>
              <a:t>Kontroles trūkums darbā </a:t>
            </a:r>
            <a:endParaRPr sz="2400"/>
          </a:p>
          <a:p>
            <a:pPr indent="-457200" lvl="0" marL="457200" rtl="0" algn="l">
              <a:lnSpc>
                <a:spcPct val="90000"/>
              </a:lnSpc>
              <a:spcBef>
                <a:spcPts val="1000"/>
              </a:spcBef>
              <a:spcAft>
                <a:spcPts val="0"/>
              </a:spcAft>
              <a:buClr>
                <a:schemeClr val="dk1"/>
              </a:buClr>
              <a:buSzPts val="2400"/>
              <a:buFont typeface="Calibri"/>
              <a:buAutoNum type="arabicPeriod"/>
            </a:pPr>
            <a:r>
              <a:rPr lang="en-GB" sz="2400"/>
              <a:t>Izdegšana</a:t>
            </a:r>
            <a:endParaRPr sz="2400"/>
          </a:p>
          <a:p>
            <a:pPr indent="-457200" lvl="0" marL="457200" rtl="0" algn="l">
              <a:lnSpc>
                <a:spcPct val="90000"/>
              </a:lnSpc>
              <a:spcBef>
                <a:spcPts val="1000"/>
              </a:spcBef>
              <a:spcAft>
                <a:spcPts val="0"/>
              </a:spcAft>
              <a:buClr>
                <a:schemeClr val="dk1"/>
              </a:buClr>
              <a:buSzPts val="2400"/>
              <a:buFont typeface="Calibri"/>
              <a:buAutoNum type="arabicPeriod"/>
            </a:pPr>
            <a:r>
              <a:rPr lang="en-GB" sz="2400"/>
              <a:t>Darba vieta atrodas rajonā ar augstu noziedzības līmeni</a:t>
            </a:r>
            <a:endParaRPr sz="2400"/>
          </a:p>
          <a:p>
            <a:pPr indent="0" lvl="0" marL="0" rtl="0" algn="l">
              <a:lnSpc>
                <a:spcPct val="90000"/>
              </a:lnSpc>
              <a:spcBef>
                <a:spcPts val="1000"/>
              </a:spcBef>
              <a:spcAft>
                <a:spcPts val="0"/>
              </a:spcAft>
              <a:buClr>
                <a:schemeClr val="dk1"/>
              </a:buClr>
              <a:buSzPts val="1600"/>
              <a:buNone/>
            </a:pPr>
            <a:r>
              <a:t/>
            </a:r>
            <a:endParaRPr sz="2400"/>
          </a:p>
          <a:p>
            <a:pPr indent="0" lvl="0" marL="0" rtl="0" algn="l">
              <a:lnSpc>
                <a:spcPct val="90000"/>
              </a:lnSpc>
              <a:spcBef>
                <a:spcPts val="1000"/>
              </a:spcBef>
              <a:spcAft>
                <a:spcPts val="0"/>
              </a:spcAft>
              <a:buClr>
                <a:schemeClr val="dk1"/>
              </a:buClr>
              <a:buSzPts val="2400"/>
              <a:buNone/>
            </a:pPr>
            <a:r>
              <a:t/>
            </a:r>
            <a:endParaRPr sz="2400"/>
          </a:p>
        </p:txBody>
      </p:sp>
      <p:sp>
        <p:nvSpPr>
          <p:cNvPr id="269" name="Google Shape;26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pic>
        <p:nvPicPr>
          <p:cNvPr descr="Ein Bild, das Text enthält.&#10;&#10;Automatisch generierte Beschreibung" id="274" name="Google Shape;274;p17"/>
          <p:cNvPicPr preferRelativeResize="0"/>
          <p:nvPr>
            <p:ph idx="1" type="body"/>
          </p:nvPr>
        </p:nvPicPr>
        <p:blipFill rotWithShape="1">
          <a:blip r:embed="rId3">
            <a:alphaModFix/>
          </a:blip>
          <a:srcRect b="7316" l="0" r="0" t="8415"/>
          <a:stretch/>
        </p:blipFill>
        <p:spPr>
          <a:xfrm>
            <a:off x="0" y="-32156"/>
            <a:ext cx="12192000" cy="6857990"/>
          </a:xfrm>
          <a:prstGeom prst="rect">
            <a:avLst/>
          </a:prstGeom>
          <a:noFill/>
          <a:ln>
            <a:noFill/>
          </a:ln>
        </p:spPr>
      </p:pic>
      <p:sp>
        <p:nvSpPr>
          <p:cNvPr id="275" name="Google Shape;275;p17"/>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11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6" name="Google Shape;276;p17"/>
          <p:cNvSpPr txBox="1"/>
          <p:nvPr>
            <p:ph type="title"/>
          </p:nvPr>
        </p:nvSpPr>
        <p:spPr>
          <a:xfrm>
            <a:off x="908036" y="4470937"/>
            <a:ext cx="4628869" cy="120516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lang="en-GB"/>
              <a:t>Vardarbības darbavietā cēloņi un kultūras ietekme darba vidē mikro-, mezo- un makrolīmenī ; starpkultūru komandu specifika.</a:t>
            </a:r>
            <a:endParaRPr/>
          </a:p>
        </p:txBody>
      </p:sp>
      <p:cxnSp>
        <p:nvCxnSpPr>
          <p:cNvPr id="277" name="Google Shape;277;p17"/>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278" name="Google Shape;278;p17"/>
          <p:cNvSpPr txBox="1"/>
          <p:nvPr/>
        </p:nvSpPr>
        <p:spPr>
          <a:xfrm>
            <a:off x="7861738" y="5249806"/>
            <a:ext cx="4330262" cy="683284"/>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Arial"/>
              <a:buNone/>
            </a:pPr>
            <a:r>
              <a:rPr b="0" i="0" lang="en-GB" sz="2000" u="none" cap="none" strike="noStrike">
                <a:solidFill>
                  <a:schemeClr val="dk1"/>
                </a:solidFill>
                <a:latin typeface="Calibri"/>
                <a:ea typeface="Calibri"/>
                <a:cs typeface="Calibri"/>
                <a:sym typeface="Calibri"/>
              </a:rPr>
              <a:t>1</a:t>
            </a:r>
            <a:endParaRPr b="0" i="0" sz="2000" u="none" cap="none" strike="noStrike">
              <a:solidFill>
                <a:schemeClr val="dk1"/>
              </a:solidFill>
              <a:latin typeface="Calibri"/>
              <a:ea typeface="Calibri"/>
              <a:cs typeface="Calibri"/>
              <a:sym typeface="Calibri"/>
            </a:endParaRPr>
          </a:p>
        </p:txBody>
      </p:sp>
      <p:sp>
        <p:nvSpPr>
          <p:cNvPr id="279" name="Google Shape;279;p17"/>
          <p:cNvSpPr txBox="1"/>
          <p:nvPr/>
        </p:nvSpPr>
        <p:spPr>
          <a:xfrm>
            <a:off x="589630" y="2610803"/>
            <a:ext cx="4330262" cy="683284"/>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rial"/>
              <a:buNone/>
            </a:pPr>
            <a:r>
              <a:rPr b="0" i="0" lang="en-GB" sz="3200" u="none" cap="none" strike="noStrike">
                <a:solidFill>
                  <a:schemeClr val="dk1"/>
                </a:solidFill>
                <a:latin typeface="Calibri"/>
                <a:ea typeface="Calibri"/>
                <a:cs typeface="Calibri"/>
                <a:sym typeface="Calibri"/>
              </a:rPr>
              <a:t>4. tēma</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3"/>
          <p:cNvSpPr txBox="1"/>
          <p:nvPr>
            <p:ph type="title"/>
          </p:nvPr>
        </p:nvSpPr>
        <p:spPr>
          <a:xfrm>
            <a:off x="368038" y="639775"/>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lang="en-GB" sz="4000">
                <a:solidFill>
                  <a:srgbClr val="6789B9"/>
                </a:solidFill>
              </a:rPr>
              <a:t>  Apmācību vienības </a:t>
            </a:r>
            <a:endParaRPr sz="4000">
              <a:solidFill>
                <a:srgbClr val="6789B9"/>
              </a:solidFill>
            </a:endParaRPr>
          </a:p>
        </p:txBody>
      </p:sp>
      <p:grpSp>
        <p:nvGrpSpPr>
          <p:cNvPr id="103" name="Google Shape;103;p3"/>
          <p:cNvGrpSpPr/>
          <p:nvPr/>
        </p:nvGrpSpPr>
        <p:grpSpPr>
          <a:xfrm>
            <a:off x="838200" y="1826156"/>
            <a:ext cx="10515600" cy="4350275"/>
            <a:chOff x="0" y="531"/>
            <a:chExt cx="10515600" cy="4350275"/>
          </a:xfrm>
        </p:grpSpPr>
        <p:cxnSp>
          <p:nvCxnSpPr>
            <p:cNvPr id="104" name="Google Shape;104;p3"/>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5" name="Google Shape;105;p3"/>
            <p:cNvSpPr/>
            <p:nvPr/>
          </p:nvSpPr>
          <p:spPr>
            <a:xfrm>
              <a:off x="0" y="53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0" y="531"/>
              <a:ext cx="10515600" cy="87005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1. nodaļa: Vardarbības un diskriminācijas definīcija, veidi un formas  </a:t>
              </a:r>
              <a:endParaRPr b="0" i="0" sz="2400" u="none" cap="none" strike="noStrike">
                <a:solidFill>
                  <a:schemeClr val="dk1"/>
                </a:solidFill>
                <a:latin typeface="Calibri"/>
                <a:ea typeface="Calibri"/>
                <a:cs typeface="Calibri"/>
                <a:sym typeface="Calibri"/>
              </a:endParaRPr>
            </a:p>
          </p:txBody>
        </p:sp>
        <p:cxnSp>
          <p:nvCxnSpPr>
            <p:cNvPr id="107" name="Google Shape;107;p3"/>
            <p:cNvCxnSpPr/>
            <p:nvPr/>
          </p:nvCxnSpPr>
          <p:spPr>
            <a:xfrm>
              <a:off x="0" y="87058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8" name="Google Shape;108;p3"/>
            <p:cNvSpPr/>
            <p:nvPr/>
          </p:nvSpPr>
          <p:spPr>
            <a:xfrm>
              <a:off x="0" y="870586"/>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txBox="1"/>
            <p:nvPr/>
          </p:nvSpPr>
          <p:spPr>
            <a:xfrm>
              <a:off x="0" y="870586"/>
              <a:ext cx="10515600" cy="87005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2. nodaļa: Pamatjēdzieni par dažādības dimensiju kā diskriminācijas cēloni</a:t>
              </a:r>
              <a:endParaRPr b="0" i="0" sz="2400" u="none" cap="none" strike="noStrike">
                <a:solidFill>
                  <a:schemeClr val="dk1"/>
                </a:solidFill>
                <a:latin typeface="Calibri"/>
                <a:ea typeface="Calibri"/>
                <a:cs typeface="Calibri"/>
                <a:sym typeface="Calibri"/>
              </a:endParaRPr>
            </a:p>
          </p:txBody>
        </p:sp>
        <p:cxnSp>
          <p:nvCxnSpPr>
            <p:cNvPr id="110" name="Google Shape;110;p3"/>
            <p:cNvCxnSpPr/>
            <p:nvPr/>
          </p:nvCxnSpPr>
          <p:spPr>
            <a:xfrm>
              <a:off x="0" y="174064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1" name="Google Shape;111;p3"/>
            <p:cNvSpPr/>
            <p:nvPr/>
          </p:nvSpPr>
          <p:spPr>
            <a:xfrm>
              <a:off x="0" y="174064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
            <p:cNvSpPr txBox="1"/>
            <p:nvPr/>
          </p:nvSpPr>
          <p:spPr>
            <a:xfrm>
              <a:off x="0" y="1740641"/>
              <a:ext cx="10515600" cy="87005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3. nodaļa: Vardarbības darbavietā riska grupas un nedrošās situācijas </a:t>
              </a:r>
              <a:endParaRPr b="0" i="0" sz="2400" u="none" cap="none" strike="noStrike">
                <a:solidFill>
                  <a:schemeClr val="dk1"/>
                </a:solidFill>
                <a:latin typeface="Calibri"/>
                <a:ea typeface="Calibri"/>
                <a:cs typeface="Calibri"/>
                <a:sym typeface="Calibri"/>
              </a:endParaRPr>
            </a:p>
          </p:txBody>
        </p:sp>
        <p:cxnSp>
          <p:nvCxnSpPr>
            <p:cNvPr id="113" name="Google Shape;113;p3"/>
            <p:cNvCxnSpPr/>
            <p:nvPr/>
          </p:nvCxnSpPr>
          <p:spPr>
            <a:xfrm>
              <a:off x="0" y="261069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4" name="Google Shape;114;p3"/>
            <p:cNvSpPr/>
            <p:nvPr/>
          </p:nvSpPr>
          <p:spPr>
            <a:xfrm>
              <a:off x="0" y="2610696"/>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
            <p:cNvSpPr txBox="1"/>
            <p:nvPr/>
          </p:nvSpPr>
          <p:spPr>
            <a:xfrm>
              <a:off x="0" y="2610696"/>
              <a:ext cx="10515600" cy="87005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4. nodaļa: Vardarbības darbavietā cēloņi un kultūras ietekme darba vidē mikro-, mezo- un makrolīmenī. Starpkultūru komandu specifika </a:t>
              </a:r>
              <a:endParaRPr b="0" i="0" sz="2400" u="none" cap="none" strike="noStrike">
                <a:solidFill>
                  <a:schemeClr val="dk1"/>
                </a:solidFill>
                <a:latin typeface="Calibri"/>
                <a:ea typeface="Calibri"/>
                <a:cs typeface="Calibri"/>
                <a:sym typeface="Calibri"/>
              </a:endParaRPr>
            </a:p>
          </p:txBody>
        </p:sp>
        <p:cxnSp>
          <p:nvCxnSpPr>
            <p:cNvPr id="116" name="Google Shape;116;p3"/>
            <p:cNvCxnSpPr/>
            <p:nvPr/>
          </p:nvCxnSpPr>
          <p:spPr>
            <a:xfrm>
              <a:off x="0" y="348075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7" name="Google Shape;117;p3"/>
            <p:cNvSpPr/>
            <p:nvPr/>
          </p:nvSpPr>
          <p:spPr>
            <a:xfrm>
              <a:off x="0" y="348075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
            <p:cNvSpPr txBox="1"/>
            <p:nvPr/>
          </p:nvSpPr>
          <p:spPr>
            <a:xfrm>
              <a:off x="0" y="3480751"/>
              <a:ext cx="10515600" cy="87005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sp>
        <p:nvSpPr>
          <p:cNvPr id="119" name="Google Shape;11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20" name="Google Shape;120;p3"/>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8"/>
          <p:cNvSpPr txBox="1"/>
          <p:nvPr>
            <p:ph type="title"/>
          </p:nvPr>
        </p:nvSpPr>
        <p:spPr>
          <a:xfrm>
            <a:off x="838200" y="753018"/>
            <a:ext cx="10514012" cy="1600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6789B9"/>
              </a:buClr>
              <a:buSzPts val="3200"/>
              <a:buFont typeface="Calibri"/>
              <a:buNone/>
            </a:pPr>
            <a:r>
              <a:rPr lang="en-GB" sz="4000">
                <a:solidFill>
                  <a:srgbClr val="6789B9"/>
                </a:solidFill>
              </a:rPr>
              <a:t>4. tēma: Vardarbības darbavietā cēloņi un kultūras ietekme darba vidē mikro-, mezo- un makrolīmenī; starpkultūru komandu specifika.</a:t>
            </a:r>
            <a:endParaRPr sz="4000">
              <a:solidFill>
                <a:srgbClr val="6789B9"/>
              </a:solidFill>
            </a:endParaRPr>
          </a:p>
        </p:txBody>
      </p:sp>
      <p:sp>
        <p:nvSpPr>
          <p:cNvPr id="285" name="Google Shape;285;p18"/>
          <p:cNvSpPr txBox="1"/>
          <p:nvPr>
            <p:ph idx="2" type="body"/>
          </p:nvPr>
        </p:nvSpPr>
        <p:spPr>
          <a:xfrm>
            <a:off x="839788" y="2353218"/>
            <a:ext cx="10514012" cy="3811588"/>
          </a:xfrm>
          <a:prstGeom prst="rect">
            <a:avLst/>
          </a:prstGeom>
          <a:noFill/>
          <a:ln>
            <a:noFill/>
          </a:ln>
        </p:spPr>
        <p:txBody>
          <a:bodyPr anchorCtr="0" anchor="t" bIns="45700" lIns="91425" spcFirstLastPara="1" rIns="91425" wrap="square" tIns="45700">
            <a:normAutofit/>
          </a:bodyPr>
          <a:lstStyle/>
          <a:p>
            <a:pPr indent="-285750" lvl="0" marL="285750" rtl="0" algn="l">
              <a:lnSpc>
                <a:spcPct val="150000"/>
              </a:lnSpc>
              <a:spcBef>
                <a:spcPts val="0"/>
              </a:spcBef>
              <a:spcAft>
                <a:spcPts val="0"/>
              </a:spcAft>
              <a:buClr>
                <a:schemeClr val="dk1"/>
              </a:buClr>
              <a:buSzPts val="2400"/>
              <a:buFont typeface="Noto Sans Symbols"/>
              <a:buChar char="⮚"/>
            </a:pPr>
            <a:r>
              <a:rPr lang="en-GB" sz="2400"/>
              <a:t>Vides faktori bieži vien aprobežojas ar organizatoriskās vides faktoriem, piemēram, kultūru.</a:t>
            </a:r>
            <a:endParaRPr/>
          </a:p>
          <a:p>
            <a:pPr indent="-285750" lvl="0" marL="285750" rtl="0" algn="l">
              <a:lnSpc>
                <a:spcPct val="150000"/>
              </a:lnSpc>
              <a:spcBef>
                <a:spcPts val="1000"/>
              </a:spcBef>
              <a:spcAft>
                <a:spcPts val="0"/>
              </a:spcAft>
              <a:buClr>
                <a:schemeClr val="dk1"/>
              </a:buClr>
              <a:buSzPts val="2400"/>
              <a:buFont typeface="Noto Sans Symbols"/>
              <a:buChar char="⮚"/>
            </a:pPr>
            <a:r>
              <a:rPr lang="en-GB" sz="2400"/>
              <a:t>Sociālekonomiskais statuss (piemēram, nabadzība, bezdarbnieki utt.) bieži ir saistīts ar vardarbīgiem noziegumiem.</a:t>
            </a:r>
            <a:endParaRPr/>
          </a:p>
          <a:p>
            <a:pPr indent="-285750" lvl="0" marL="285750" rtl="0" algn="l">
              <a:lnSpc>
                <a:spcPct val="150000"/>
              </a:lnSpc>
              <a:spcBef>
                <a:spcPts val="1000"/>
              </a:spcBef>
              <a:spcAft>
                <a:spcPts val="0"/>
              </a:spcAft>
              <a:buClr>
                <a:schemeClr val="dk1"/>
              </a:buClr>
              <a:buSzPts val="2400"/>
              <a:buFont typeface="Noto Sans Symbols"/>
              <a:buChar char="⮚"/>
            </a:pPr>
            <a:r>
              <a:rPr lang="en-GB" sz="2400"/>
              <a:t>Viens no stresa faktoriem, kam ir pierādīta korelācija ar agresiju darbavietā, ir sociālās pārmaiņas (kas parasti ir saistītas ar politiskiem jautājumiem).</a:t>
            </a:r>
            <a:endParaRPr sz="4800"/>
          </a:p>
        </p:txBody>
      </p:sp>
      <p:sp>
        <p:nvSpPr>
          <p:cNvPr id="286" name="Google Shape;28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19"/>
          <p:cNvPicPr preferRelativeResize="0"/>
          <p:nvPr/>
        </p:nvPicPr>
        <p:blipFill rotWithShape="1">
          <a:blip r:embed="rId3">
            <a:alphaModFix/>
          </a:blip>
          <a:srcRect b="0" l="0" r="0" t="0"/>
          <a:stretch/>
        </p:blipFill>
        <p:spPr>
          <a:xfrm>
            <a:off x="0" y="447"/>
            <a:ext cx="12192000" cy="6858000"/>
          </a:xfrm>
          <a:prstGeom prst="rect">
            <a:avLst/>
          </a:prstGeom>
          <a:noFill/>
          <a:ln>
            <a:noFill/>
          </a:ln>
        </p:spPr>
      </p:pic>
      <p:sp>
        <p:nvSpPr>
          <p:cNvPr id="292" name="Google Shape;292;p19"/>
          <p:cNvSpPr/>
          <p:nvPr/>
        </p:nvSpPr>
        <p:spPr>
          <a:xfrm>
            <a:off x="80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293" name="Google Shape;293;p19"/>
          <p:cNvSpPr txBox="1"/>
          <p:nvPr>
            <p:ph type="title"/>
          </p:nvPr>
        </p:nvSpPr>
        <p:spPr>
          <a:xfrm>
            <a:off x="838988" y="640900"/>
            <a:ext cx="10514100" cy="890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Calibri"/>
              <a:buNone/>
            </a:pPr>
            <a:r>
              <a:rPr lang="en-GB" sz="4000" u="sng">
                <a:solidFill>
                  <a:schemeClr val="lt1"/>
                </a:solidFill>
                <a:latin typeface="Calibri"/>
                <a:ea typeface="Calibri"/>
                <a:cs typeface="Calibri"/>
                <a:sym typeface="Calibri"/>
              </a:rPr>
              <a:t>Nodarbības klasē</a:t>
            </a:r>
            <a:r>
              <a:rPr lang="en-GB" sz="4000">
                <a:solidFill>
                  <a:schemeClr val="lt1"/>
                </a:solidFill>
              </a:rPr>
              <a:t>: </a:t>
            </a:r>
            <a:endParaRPr sz="4000">
              <a:solidFill>
                <a:schemeClr val="lt1"/>
              </a:solidFill>
            </a:endParaRPr>
          </a:p>
          <a:p>
            <a:pPr indent="0" lvl="0" marL="0" rtl="0" algn="l">
              <a:lnSpc>
                <a:spcPct val="90000"/>
              </a:lnSpc>
              <a:spcBef>
                <a:spcPts val="0"/>
              </a:spcBef>
              <a:spcAft>
                <a:spcPts val="0"/>
              </a:spcAft>
              <a:buClr>
                <a:schemeClr val="lt1"/>
              </a:buClr>
              <a:buSzPts val="4000"/>
              <a:buFont typeface="Calibri"/>
              <a:buNone/>
            </a:pPr>
            <a:r>
              <a:rPr lang="en-GB" sz="4000">
                <a:solidFill>
                  <a:srgbClr val="FFFFFF"/>
                </a:solidFill>
              </a:rPr>
              <a:t>(20 minūtes</a:t>
            </a:r>
            <a:r>
              <a:rPr lang="en-GB" sz="4000" u="sng">
                <a:solidFill>
                  <a:schemeClr val="lt1"/>
                </a:solidFill>
                <a:latin typeface="Calibri"/>
                <a:ea typeface="Calibri"/>
                <a:cs typeface="Calibri"/>
                <a:sym typeface="Calibri"/>
              </a:rPr>
              <a:t>)  </a:t>
            </a:r>
            <a:endParaRPr sz="4000" u="sng">
              <a:solidFill>
                <a:schemeClr val="lt1"/>
              </a:solidFill>
              <a:latin typeface="Calibri"/>
              <a:ea typeface="Calibri"/>
              <a:cs typeface="Calibri"/>
              <a:sym typeface="Calibri"/>
            </a:endParaRPr>
          </a:p>
        </p:txBody>
      </p:sp>
      <p:sp>
        <p:nvSpPr>
          <p:cNvPr id="294" name="Google Shape;294;p19"/>
          <p:cNvSpPr txBox="1"/>
          <p:nvPr>
            <p:ph idx="2" type="body"/>
          </p:nvPr>
        </p:nvSpPr>
        <p:spPr>
          <a:xfrm>
            <a:off x="839800" y="2057400"/>
            <a:ext cx="4389425" cy="3811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lang="en-GB" sz="2400">
                <a:solidFill>
                  <a:srgbClr val="FFFFFF"/>
                </a:solidFill>
              </a:rPr>
              <a:t>Pamatojoties uz šīs nodaļas materiālu, grupās pa 3 cilvēkiem atsauciet atmiņā un pierakstiet visus diskriminācijas veidus un ar likumu aizsargātās pazīmes. </a:t>
            </a:r>
            <a:endParaRPr sz="2400">
              <a:solidFill>
                <a:srgbClr val="FFFFFF"/>
              </a:solidFill>
            </a:endParaRPr>
          </a:p>
          <a:p>
            <a:pPr indent="0" lvl="0" marL="0" rtl="0" algn="l">
              <a:lnSpc>
                <a:spcPct val="90000"/>
              </a:lnSpc>
              <a:spcBef>
                <a:spcPts val="1000"/>
              </a:spcBef>
              <a:spcAft>
                <a:spcPts val="0"/>
              </a:spcAft>
              <a:buClr>
                <a:schemeClr val="lt1"/>
              </a:buClr>
              <a:buSzPts val="2400"/>
              <a:buNone/>
            </a:pPr>
            <a:r>
              <a:t/>
            </a:r>
            <a:endParaRPr sz="2400">
              <a:solidFill>
                <a:schemeClr val="lt1"/>
              </a:solidFill>
            </a:endParaRPr>
          </a:p>
        </p:txBody>
      </p:sp>
      <p:sp>
        <p:nvSpPr>
          <p:cNvPr id="295" name="Google Shape;29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0"/>
          <p:cNvSpPr txBox="1"/>
          <p:nvPr>
            <p:ph idx="2" type="body"/>
          </p:nvPr>
        </p:nvSpPr>
        <p:spPr>
          <a:xfrm>
            <a:off x="839788" y="647699"/>
            <a:ext cx="10031412" cy="607377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6E8FBC"/>
              </a:buClr>
              <a:buSzPts val="2800"/>
              <a:buNone/>
            </a:pPr>
            <a:r>
              <a:rPr lang="en-GB" sz="4000">
                <a:solidFill>
                  <a:srgbClr val="6E8FBC"/>
                </a:solidFill>
              </a:rPr>
              <a:t>Atsauces: </a:t>
            </a:r>
            <a:endParaRPr sz="4000"/>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rPr lang="en-GB" sz="1800"/>
              <a:t>Argrusa, J. F., Coats, W., Tanner, J. un Leong, J. S. L. L. (2002): Honkonga un Ņūorleāna: (Francija, Londona): salīdzinošs pētījums par restorānu darbinieku priekšstatiem par seksuālu uzmākšanos. International Journal of Hospitality and Tourism Administration, 3, 3, 19-31. </a:t>
            </a:r>
            <a:endParaRPr/>
          </a:p>
          <a:p>
            <a:pPr indent="0" lvl="0" marL="0" rtl="0" algn="l">
              <a:lnSpc>
                <a:spcPct val="90000"/>
              </a:lnSpc>
              <a:spcBef>
                <a:spcPts val="1000"/>
              </a:spcBef>
              <a:spcAft>
                <a:spcPts val="0"/>
              </a:spcAft>
              <a:buClr>
                <a:schemeClr val="dk1"/>
              </a:buClr>
              <a:buSzPts val="1800"/>
              <a:buNone/>
            </a:pPr>
            <a:r>
              <a:rPr lang="en-GB" sz="1800"/>
              <a:t>Argrusa, J. F., Coats, W., Tanner, J. un Leong, J. S. L. L. (2002): Honkonga un Ņūorleāna: (Francija, Londona): salīdzinošs pētījums par restorānu darbinieku priekšstatiem par seksuālu uzmākšanos. International Journal of Hospitality and Tourism Administration, 3, 3, 19-31. </a:t>
            </a:r>
            <a:endParaRPr/>
          </a:p>
          <a:p>
            <a:pPr indent="0" lvl="0" marL="0" rtl="0" algn="l">
              <a:lnSpc>
                <a:spcPct val="90000"/>
              </a:lnSpc>
              <a:spcBef>
                <a:spcPts val="1000"/>
              </a:spcBef>
              <a:spcAft>
                <a:spcPts val="0"/>
              </a:spcAft>
              <a:buClr>
                <a:schemeClr val="dk1"/>
              </a:buClr>
              <a:buSzPts val="1800"/>
              <a:buNone/>
            </a:pPr>
            <a:r>
              <a:rPr lang="en-GB" sz="1800"/>
              <a:t>Baron, R. A., &amp; Neuman, J. H. (1996). Vardarbība darba vietā un agresija darba vietā: Evidence on their relative frequency and potential causes. Agresīva uzvedība: International Society for Research on Aggression, 22(3), 161-173.</a:t>
            </a:r>
            <a:endParaRPr/>
          </a:p>
          <a:p>
            <a:pPr indent="0" lvl="0" marL="0" rtl="0" algn="l">
              <a:lnSpc>
                <a:spcPct val="90000"/>
              </a:lnSpc>
              <a:spcBef>
                <a:spcPts val="1000"/>
              </a:spcBef>
              <a:spcAft>
                <a:spcPts val="0"/>
              </a:spcAft>
              <a:buClr>
                <a:schemeClr val="dk1"/>
              </a:buClr>
              <a:buSzPts val="1800"/>
              <a:buNone/>
            </a:pPr>
            <a:r>
              <a:rPr lang="en-GB" sz="1800"/>
              <a:t>Di Martino, V., Hoel, H. un Cooper, C. L. (2003): Vardarbība un uzmākšanās darbavietā: Literatūras apskats. Eiropas Dzīves un darba apstākļu uzlabošanas fonds: Dublina: .</a:t>
            </a:r>
            <a:endParaRPr/>
          </a:p>
          <a:p>
            <a:pPr indent="0" lvl="0" marL="0" rtl="0" algn="l">
              <a:lnSpc>
                <a:spcPct val="90000"/>
              </a:lnSpc>
              <a:spcBef>
                <a:spcPts val="1000"/>
              </a:spcBef>
              <a:spcAft>
                <a:spcPts val="0"/>
              </a:spcAft>
              <a:buClr>
                <a:schemeClr val="dk1"/>
              </a:buClr>
              <a:buSzPts val="1800"/>
              <a:buNone/>
            </a:pPr>
            <a:r>
              <a:rPr lang="en-GB" sz="1800"/>
              <a:t>Hoel, H. (1993): The question of union democracy in the Norwegian hotel and catering industry. Nepublicēts maģistra darbs, Salfordas Universitāte, Apvienotā Karaliste Hoel, H. (2002): Mobings darbā Lielbritānijā. Nepublicēts doktora disertācijas darbs.</a:t>
            </a:r>
            <a:endParaRPr/>
          </a:p>
          <a:p>
            <a:pPr indent="0" lvl="0" marL="0" rtl="0" algn="l">
              <a:lnSpc>
                <a:spcPct val="90000"/>
              </a:lnSpc>
              <a:spcBef>
                <a:spcPts val="1000"/>
              </a:spcBef>
              <a:spcAft>
                <a:spcPts val="0"/>
              </a:spcAft>
              <a:buClr>
                <a:schemeClr val="dk1"/>
              </a:buClr>
              <a:buSzPts val="1800"/>
              <a:buNone/>
            </a:pPr>
            <a:r>
              <a:rPr lang="en-GB" sz="1800"/>
              <a:t>Hoel, H. (1993): The question of union democracy in the Norwegian hotel and catering industry. Nepublicēts maģistra darbs, Salfordas Universitāte, Apvienotā Karaliste.</a:t>
            </a:r>
            <a:endParaRPr/>
          </a:p>
          <a:p>
            <a:pPr indent="0" lvl="0" marL="0" rtl="0" algn="l">
              <a:lnSpc>
                <a:spcPct val="90000"/>
              </a:lnSpc>
              <a:spcBef>
                <a:spcPts val="1000"/>
              </a:spcBef>
              <a:spcAft>
                <a:spcPts val="0"/>
              </a:spcAft>
              <a:buClr>
                <a:schemeClr val="dk1"/>
              </a:buClr>
              <a:buSzPts val="1800"/>
              <a:buNone/>
            </a:pPr>
            <a:r>
              <a:rPr lang="en-GB" sz="1800"/>
              <a:t>Hotel and Caterer (1995): Neil Savage vēstule, 12. oktobris, 40.-42. lpp.</a:t>
            </a:r>
            <a:endParaRPr/>
          </a:p>
          <a:p>
            <a:pPr indent="0" lvl="0" marL="0" rtl="0" algn="l">
              <a:lnSpc>
                <a:spcPct val="90000"/>
              </a:lnSpc>
              <a:spcBef>
                <a:spcPts val="1000"/>
              </a:spcBef>
              <a:spcAft>
                <a:spcPts val="0"/>
              </a:spcAft>
              <a:buClr>
                <a:schemeClr val="dk1"/>
              </a:buClr>
              <a:buSzPts val="1600"/>
              <a:buNone/>
            </a:pPr>
            <a:r>
              <a:t/>
            </a:r>
            <a:endParaRPr/>
          </a:p>
          <a:p>
            <a:pPr indent="0" lvl="0" marL="0" rtl="0" algn="l">
              <a:lnSpc>
                <a:spcPct val="90000"/>
              </a:lnSpc>
              <a:spcBef>
                <a:spcPts val="1000"/>
              </a:spcBef>
              <a:spcAft>
                <a:spcPts val="0"/>
              </a:spcAft>
              <a:buClr>
                <a:schemeClr val="dk1"/>
              </a:buClr>
              <a:buSzPts val="1600"/>
              <a:buNone/>
            </a:pPr>
            <a:r>
              <a:t/>
            </a:r>
            <a:endParaRPr/>
          </a:p>
          <a:p>
            <a:pPr indent="0" lvl="0" marL="0" rtl="0" algn="l">
              <a:lnSpc>
                <a:spcPct val="90000"/>
              </a:lnSpc>
              <a:spcBef>
                <a:spcPts val="1000"/>
              </a:spcBef>
              <a:spcAft>
                <a:spcPts val="0"/>
              </a:spcAft>
              <a:buClr>
                <a:schemeClr val="dk1"/>
              </a:buClr>
              <a:buSzPts val="1600"/>
              <a:buNone/>
            </a:pPr>
            <a:r>
              <a:t/>
            </a:r>
            <a:endParaRPr/>
          </a:p>
        </p:txBody>
      </p:sp>
      <p:sp>
        <p:nvSpPr>
          <p:cNvPr id="301" name="Google Shape;30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1"/>
          <p:cNvSpPr txBox="1"/>
          <p:nvPr>
            <p:ph idx="2" type="body"/>
          </p:nvPr>
        </p:nvSpPr>
        <p:spPr>
          <a:xfrm>
            <a:off x="839788" y="647699"/>
            <a:ext cx="10031412" cy="60737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1800"/>
              <a:buNone/>
            </a:pPr>
            <a:r>
              <a:rPr lang="en-GB" sz="1800" u="sng">
                <a:solidFill>
                  <a:schemeClr val="hlink"/>
                </a:solidFill>
                <a:hlinkClick r:id="rId3"/>
              </a:rPr>
              <a:t>https://springinstitute.org/whats-difference-multicultural-intercultural-cross-cultural-communication/</a:t>
            </a:r>
            <a:endParaRPr sz="1800"/>
          </a:p>
          <a:p>
            <a:pPr indent="0" lvl="0" marL="0" rtl="0" algn="l">
              <a:lnSpc>
                <a:spcPct val="90000"/>
              </a:lnSpc>
              <a:spcBef>
                <a:spcPts val="1000"/>
              </a:spcBef>
              <a:spcAft>
                <a:spcPts val="0"/>
              </a:spcAft>
              <a:buClr>
                <a:schemeClr val="dk1"/>
              </a:buClr>
              <a:buSzPts val="1800"/>
              <a:buNone/>
            </a:pPr>
            <a:r>
              <a:rPr lang="en-GB" sz="1800" u="sng">
                <a:solidFill>
                  <a:schemeClr val="hlink"/>
                </a:solidFill>
                <a:hlinkClick r:id="rId4"/>
              </a:rPr>
              <a:t>https://www.hrsolutions-uk.com/4-types-of-discrimination/</a:t>
            </a:r>
            <a:endParaRPr sz="1800"/>
          </a:p>
          <a:p>
            <a:pPr indent="0" lvl="0" marL="0" rtl="0" algn="l">
              <a:lnSpc>
                <a:spcPct val="90000"/>
              </a:lnSpc>
              <a:spcBef>
                <a:spcPts val="1000"/>
              </a:spcBef>
              <a:spcAft>
                <a:spcPts val="0"/>
              </a:spcAft>
              <a:buClr>
                <a:schemeClr val="dk1"/>
              </a:buClr>
              <a:buSzPts val="1800"/>
              <a:buNone/>
            </a:pPr>
            <a:r>
              <a:rPr lang="en-GB" sz="1800" u="sng">
                <a:solidFill>
                  <a:schemeClr val="hlink"/>
                </a:solidFill>
                <a:hlinkClick r:id="rId5"/>
              </a:rPr>
              <a:t>https://www.ilo.org/wcmsp5/groups/public/---ed_dialogue/---sector/documents/publication/wcms_161998.pdf</a:t>
            </a:r>
            <a:endParaRPr sz="1800"/>
          </a:p>
          <a:p>
            <a:pPr indent="0" lvl="0" marL="0" rtl="0" algn="l">
              <a:lnSpc>
                <a:spcPct val="90000"/>
              </a:lnSpc>
              <a:spcBef>
                <a:spcPts val="1000"/>
              </a:spcBef>
              <a:spcAft>
                <a:spcPts val="0"/>
              </a:spcAft>
              <a:buClr>
                <a:schemeClr val="dk1"/>
              </a:buClr>
              <a:buSzPts val="1800"/>
              <a:buNone/>
            </a:pPr>
            <a:r>
              <a:rPr lang="en-GB" sz="1800" u="sng">
                <a:solidFill>
                  <a:schemeClr val="hlink"/>
                </a:solidFill>
                <a:hlinkClick r:id="rId6"/>
              </a:rPr>
              <a:t>https://www.nabet.us/proceedings-archive/NABET-Proceedings-2018.pdf#page=121</a:t>
            </a:r>
            <a:endParaRPr sz="1800"/>
          </a:p>
          <a:p>
            <a:pPr indent="0" lvl="0" marL="0" rtl="0" algn="l">
              <a:lnSpc>
                <a:spcPct val="90000"/>
              </a:lnSpc>
              <a:spcBef>
                <a:spcPts val="1000"/>
              </a:spcBef>
              <a:spcAft>
                <a:spcPts val="0"/>
              </a:spcAft>
              <a:buClr>
                <a:schemeClr val="dk1"/>
              </a:buClr>
              <a:buSzPts val="1800"/>
              <a:buNone/>
            </a:pPr>
            <a:r>
              <a:rPr lang="en-GB" sz="1800" u="sng">
                <a:solidFill>
                  <a:schemeClr val="hlink"/>
                </a:solidFill>
                <a:hlinkClick r:id="rId7"/>
              </a:rPr>
              <a:t>https://www.personio.com/hr-lexicon/types-of-discrimination/#1</a:t>
            </a:r>
            <a:endParaRPr sz="1800"/>
          </a:p>
          <a:p>
            <a:pPr indent="0" lvl="0" marL="0" rtl="0" algn="l">
              <a:lnSpc>
                <a:spcPct val="90000"/>
              </a:lnSpc>
              <a:spcBef>
                <a:spcPts val="1000"/>
              </a:spcBef>
              <a:spcAft>
                <a:spcPts val="0"/>
              </a:spcAft>
              <a:buClr>
                <a:schemeClr val="dk1"/>
              </a:buClr>
              <a:buSzPts val="1800"/>
              <a:buNone/>
            </a:pPr>
            <a:r>
              <a:rPr lang="en-GB" sz="1800"/>
              <a:t>Jackson, S. E. (1992). "Komandas sastāvs organizācijas vidē: Issues in managing an increasingly diverse work force" in Group process and productivity. Eds. S. Worchel, W. Wood un J. A. Simpson (Newbury Park, CA: Sage), 136-180.</a:t>
            </a:r>
            <a:endParaRPr/>
          </a:p>
          <a:p>
            <a:pPr indent="0" lvl="0" marL="0" rtl="0" algn="l">
              <a:lnSpc>
                <a:spcPct val="90000"/>
              </a:lnSpc>
              <a:spcBef>
                <a:spcPts val="1000"/>
              </a:spcBef>
              <a:spcAft>
                <a:spcPts val="0"/>
              </a:spcAft>
              <a:buClr>
                <a:schemeClr val="dk1"/>
              </a:buClr>
              <a:buSzPts val="1800"/>
              <a:buNone/>
            </a:pPr>
            <a:r>
              <a:rPr lang="en-GB" sz="1800"/>
              <a:t>Karasek, (1979): K. Karekas: Darba prasības, darba lēmumu pieņemšanas brīvība un garīgā slodze: ietekme uz darba vietu pārveidi. Administrative Science Quarterly, 24, 285-330.</a:t>
            </a:r>
            <a:endParaRPr/>
          </a:p>
          <a:p>
            <a:pPr indent="0" lvl="0" marL="0" rtl="0" algn="l">
              <a:lnSpc>
                <a:spcPct val="90000"/>
              </a:lnSpc>
              <a:spcBef>
                <a:spcPts val="1000"/>
              </a:spcBef>
              <a:spcAft>
                <a:spcPts val="0"/>
              </a:spcAft>
              <a:buClr>
                <a:schemeClr val="dk1"/>
              </a:buClr>
              <a:buSzPts val="1800"/>
              <a:buNone/>
            </a:pPr>
            <a:r>
              <a:rPr lang="en-GB" sz="1800"/>
              <a:t>Lankford, A. (2013). Pašnāvnieku teroristu un pašnāvnieku, šāvēju darbavietās un skolās ASV no 1990. līdz 2010. gadam salīdzinošā analīze. Homicide Studies, 17(3), 255-274.</a:t>
            </a:r>
            <a:endParaRPr/>
          </a:p>
          <a:p>
            <a:pPr indent="0" lvl="0" marL="0" rtl="0" algn="l">
              <a:lnSpc>
                <a:spcPct val="90000"/>
              </a:lnSpc>
              <a:spcBef>
                <a:spcPts val="1000"/>
              </a:spcBef>
              <a:spcAft>
                <a:spcPts val="0"/>
              </a:spcAft>
              <a:buClr>
                <a:schemeClr val="dk1"/>
              </a:buClr>
              <a:buSzPts val="1800"/>
              <a:buNone/>
            </a:pPr>
            <a:r>
              <a:rPr lang="en-GB" sz="1800"/>
              <a:t>Peterson, R. D., Krivo, L. J., &amp; Harris, M. A. (2000). Nelabvēlīgā situācija un vardarbīgi noziegumi kaimiņos: Vai vietējām institūcijām ir nozīme? Journal of Research In Crime And Delinquency, 37(1), 31-63.</a:t>
            </a:r>
            <a:endParaRPr/>
          </a:p>
          <a:p>
            <a:pPr indent="0" lvl="0" marL="0" rtl="0" algn="l">
              <a:lnSpc>
                <a:spcPct val="90000"/>
              </a:lnSpc>
              <a:spcBef>
                <a:spcPts val="1000"/>
              </a:spcBef>
              <a:spcAft>
                <a:spcPts val="0"/>
              </a:spcAft>
              <a:buClr>
                <a:schemeClr val="dk1"/>
              </a:buClr>
              <a:buSzPts val="1800"/>
              <a:buNone/>
            </a:pPr>
            <a:r>
              <a:rPr lang="en-GB" sz="1800"/>
              <a:t>University, USU (2016) </a:t>
            </a:r>
            <a:r>
              <a:rPr i="1" lang="en-GB" sz="1800"/>
              <a:t>Understanding the dimensions of diversity</a:t>
            </a:r>
            <a:r>
              <a:rPr lang="en-GB" sz="1800"/>
              <a:t>, </a:t>
            </a:r>
            <a:r>
              <a:rPr i="1" lang="en-GB" sz="1800"/>
              <a:t>USU</a:t>
            </a:r>
            <a:r>
              <a:rPr lang="en-GB" sz="1800"/>
              <a:t>. Pieejams: https:</a:t>
            </a:r>
            <a:r>
              <a:rPr lang="en-GB" sz="1800" u="sng">
                <a:solidFill>
                  <a:schemeClr val="hlink"/>
                </a:solidFill>
                <a:hlinkClick r:id="rId8"/>
              </a:rPr>
              <a:t>//extension.usu.edu/employee/diversity/dimensions-of-diversity.</a:t>
            </a:r>
            <a:endParaRPr sz="1800"/>
          </a:p>
          <a:p>
            <a:pPr indent="0" lvl="0" marL="0" rtl="0" algn="l">
              <a:lnSpc>
                <a:spcPct val="90000"/>
              </a:lnSpc>
              <a:spcBef>
                <a:spcPts val="1000"/>
              </a:spcBef>
              <a:spcAft>
                <a:spcPts val="0"/>
              </a:spcAft>
              <a:buClr>
                <a:schemeClr val="dk1"/>
              </a:buClr>
              <a:buSzPts val="1600"/>
              <a:buNone/>
            </a:pPr>
            <a:r>
              <a:t/>
            </a:r>
            <a:endParaRPr/>
          </a:p>
        </p:txBody>
      </p:sp>
      <p:sp>
        <p:nvSpPr>
          <p:cNvPr id="307" name="Google Shape;30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2"/>
          <p:cNvSpPr txBox="1"/>
          <p:nvPr>
            <p:ph idx="2" type="body"/>
          </p:nvPr>
        </p:nvSpPr>
        <p:spPr>
          <a:xfrm>
            <a:off x="855830" y="1058779"/>
            <a:ext cx="10165096" cy="46497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sz="1800"/>
              <a:t>Zagenczyk, T. J., Murrell, A. J., &amp; Gibney, R. (2008). Fiziskās darba vides ietekme uz individuālā un grupas līmeņa sociālā kapitāla veidošanos. International Journal of Organizational Analysis, 15(2), 119-135.</a:t>
            </a:r>
            <a:endParaRPr/>
          </a:p>
          <a:p>
            <a:pPr indent="0" lvl="0" marL="0" rtl="0" algn="l">
              <a:lnSpc>
                <a:spcPct val="90000"/>
              </a:lnSpc>
              <a:spcBef>
                <a:spcPts val="1000"/>
              </a:spcBef>
              <a:spcAft>
                <a:spcPts val="0"/>
              </a:spcAft>
              <a:buClr>
                <a:schemeClr val="dk1"/>
              </a:buClr>
              <a:buSzPts val="1800"/>
              <a:buNone/>
            </a:pPr>
            <a:r>
              <a:rPr lang="en-GB" sz="1800"/>
              <a:t>Zohar, D. (1994): D. Zohar (Zohar): Darba stresa profila analīze viesnīcu nozarē. International Journal of Hospitality Management, 13, (3), 219-231. </a:t>
            </a:r>
            <a:endParaRPr/>
          </a:p>
          <a:p>
            <a:pPr indent="0" lvl="0" marL="0" rtl="0" algn="l">
              <a:lnSpc>
                <a:spcPct val="90000"/>
              </a:lnSpc>
              <a:spcBef>
                <a:spcPts val="1000"/>
              </a:spcBef>
              <a:spcAft>
                <a:spcPts val="0"/>
              </a:spcAft>
              <a:buClr>
                <a:schemeClr val="dk1"/>
              </a:buClr>
              <a:buSzPts val="1600"/>
              <a:buNone/>
            </a:pPr>
            <a:r>
              <a:t/>
            </a:r>
            <a:endParaRPr/>
          </a:p>
        </p:txBody>
      </p:sp>
      <p:sp>
        <p:nvSpPr>
          <p:cNvPr id="313" name="Google Shape;31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p2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GB" sz="4000">
                <a:solidFill>
                  <a:srgbClr val="6789B9"/>
                </a:solidFill>
              </a:rPr>
              <a:t>Projekta partneri</a:t>
            </a:r>
            <a:endParaRPr b="1" sz="4000">
              <a:solidFill>
                <a:srgbClr val="6789B9"/>
              </a:solidFill>
            </a:endParaRPr>
          </a:p>
        </p:txBody>
      </p:sp>
      <p:sp>
        <p:nvSpPr>
          <p:cNvPr id="319" name="Google Shape;31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20" name="Google Shape;320;p2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21" name="Google Shape;321;p23"/>
          <p:cNvPicPr preferRelativeResize="0"/>
          <p:nvPr/>
        </p:nvPicPr>
        <p:blipFill rotWithShape="1">
          <a:blip r:embed="rId3">
            <a:alphaModFix/>
          </a:blip>
          <a:srcRect b="0" l="0" r="0" t="0"/>
          <a:stretch/>
        </p:blipFill>
        <p:spPr>
          <a:xfrm>
            <a:off x="553626" y="1168801"/>
            <a:ext cx="3287809" cy="705343"/>
          </a:xfrm>
          <a:prstGeom prst="rect">
            <a:avLst/>
          </a:prstGeom>
          <a:noFill/>
          <a:ln>
            <a:noFill/>
          </a:ln>
        </p:spPr>
      </p:pic>
      <p:sp>
        <p:nvSpPr>
          <p:cNvPr id="322" name="Google Shape;322;p23"/>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4">
                  <a:extLst>
                    <a:ext uri="{A12FA001-AC4F-418D-AE19-62706E023703}">
                      <ahyp:hlinkClr val="tx"/>
                    </a:ext>
                  </a:extLst>
                </a:hlinkClick>
              </a:rPr>
              <a:t>Čehijas Dzīvības zinātņu universitāte Prāgā</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Čehijas Republika</a:t>
            </a:r>
            <a:endParaRPr b="0" i="0" sz="1400" u="none" cap="none" strike="noStrike">
              <a:solidFill>
                <a:schemeClr val="dk1"/>
              </a:solidFill>
              <a:latin typeface="Arial"/>
              <a:ea typeface="Arial"/>
              <a:cs typeface="Arial"/>
              <a:sym typeface="Arial"/>
            </a:endParaRPr>
          </a:p>
        </p:txBody>
      </p:sp>
      <p:pic>
        <p:nvPicPr>
          <p:cNvPr id="323" name="Google Shape;323;p23"/>
          <p:cNvPicPr preferRelativeResize="0"/>
          <p:nvPr/>
        </p:nvPicPr>
        <p:blipFill rotWithShape="1">
          <a:blip r:embed="rId5">
            <a:alphaModFix/>
          </a:blip>
          <a:srcRect b="0" l="0" r="0" t="0"/>
          <a:stretch/>
        </p:blipFill>
        <p:spPr>
          <a:xfrm>
            <a:off x="5465518" y="4289441"/>
            <a:ext cx="1260963" cy="1173800"/>
          </a:xfrm>
          <a:prstGeom prst="rect">
            <a:avLst/>
          </a:prstGeom>
          <a:noFill/>
          <a:ln>
            <a:noFill/>
          </a:ln>
        </p:spPr>
      </p:pic>
      <p:sp>
        <p:nvSpPr>
          <p:cNvPr id="324" name="Google Shape;324;p23"/>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6">
                  <a:extLst>
                    <a:ext uri="{A12FA001-AC4F-418D-AE19-62706E023703}">
                      <ahyp:hlinkClr val="tx"/>
                    </a:ext>
                  </a:extLst>
                </a:hlinkClick>
              </a:rPr>
              <a:t>Panciprinas viesnīcu vadītāju asociācija</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Kipra</a:t>
            </a:r>
            <a:endParaRPr b="0" i="0" sz="1400" u="none" cap="none" strike="noStrike">
              <a:solidFill>
                <a:schemeClr val="dk1"/>
              </a:solidFill>
              <a:latin typeface="Arial"/>
              <a:ea typeface="Arial"/>
              <a:cs typeface="Arial"/>
              <a:sym typeface="Arial"/>
            </a:endParaRPr>
          </a:p>
        </p:txBody>
      </p:sp>
      <p:pic>
        <p:nvPicPr>
          <p:cNvPr id="325" name="Google Shape;325;p23"/>
          <p:cNvPicPr preferRelativeResize="0"/>
          <p:nvPr/>
        </p:nvPicPr>
        <p:blipFill rotWithShape="1">
          <a:blip r:embed="rId7">
            <a:alphaModFix/>
          </a:blip>
          <a:srcRect b="0" l="0" r="0" t="0"/>
          <a:stretch/>
        </p:blipFill>
        <p:spPr>
          <a:xfrm>
            <a:off x="9630503" y="4572529"/>
            <a:ext cx="1892143" cy="1071172"/>
          </a:xfrm>
          <a:prstGeom prst="rect">
            <a:avLst/>
          </a:prstGeom>
          <a:noFill/>
          <a:ln>
            <a:noFill/>
          </a:ln>
        </p:spPr>
      </p:pic>
      <p:sp>
        <p:nvSpPr>
          <p:cNvPr id="326" name="Google Shape;326;p23"/>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8">
                  <a:extLst>
                    <a:ext uri="{A12FA001-AC4F-418D-AE19-62706E023703}">
                      <ahyp:hlinkClr val="tx"/>
                    </a:ext>
                  </a:extLst>
                </a:hlinkClick>
              </a:rPr>
              <a:t>Beneke &amp; Prinzhorn GmbH</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Vācija</a:t>
            </a:r>
            <a:endParaRPr b="0" i="0" sz="1400" u="none" cap="none" strike="noStrike">
              <a:solidFill>
                <a:schemeClr val="dk1"/>
              </a:solidFill>
              <a:latin typeface="Arial"/>
              <a:ea typeface="Arial"/>
              <a:cs typeface="Arial"/>
              <a:sym typeface="Arial"/>
            </a:endParaRPr>
          </a:p>
        </p:txBody>
      </p:sp>
      <p:pic>
        <p:nvPicPr>
          <p:cNvPr id="327" name="Google Shape;327;p23"/>
          <p:cNvPicPr preferRelativeResize="0"/>
          <p:nvPr/>
        </p:nvPicPr>
        <p:blipFill rotWithShape="1">
          <a:blip r:embed="rId9">
            <a:alphaModFix/>
          </a:blip>
          <a:srcRect b="0" l="0" r="0" t="0"/>
          <a:stretch/>
        </p:blipFill>
        <p:spPr>
          <a:xfrm>
            <a:off x="2726027" y="2861570"/>
            <a:ext cx="2812367" cy="911671"/>
          </a:xfrm>
          <a:prstGeom prst="rect">
            <a:avLst/>
          </a:prstGeom>
          <a:noFill/>
          <a:ln>
            <a:noFill/>
          </a:ln>
        </p:spPr>
      </p:pic>
      <p:sp>
        <p:nvSpPr>
          <p:cNvPr id="328" name="Google Shape;328;p23"/>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0">
                  <a:extLst>
                    <a:ext uri="{A12FA001-AC4F-418D-AE19-62706E023703}">
                      <ahyp:hlinkClr val="tx"/>
                    </a:ext>
                  </a:extLst>
                </a:hlinkClick>
              </a:rPr>
              <a:t>DIAS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Grieķija</a:t>
            </a:r>
            <a:endParaRPr b="0" i="0" sz="1400" u="none" cap="none" strike="noStrike">
              <a:solidFill>
                <a:schemeClr val="dk1"/>
              </a:solidFill>
              <a:latin typeface="Arial"/>
              <a:ea typeface="Arial"/>
              <a:cs typeface="Arial"/>
              <a:sym typeface="Arial"/>
            </a:endParaRPr>
          </a:p>
        </p:txBody>
      </p:sp>
      <p:pic>
        <p:nvPicPr>
          <p:cNvPr id="329" name="Google Shape;329;p23"/>
          <p:cNvPicPr preferRelativeResize="0"/>
          <p:nvPr/>
        </p:nvPicPr>
        <p:blipFill rotWithShape="1">
          <a:blip r:embed="rId11">
            <a:alphaModFix/>
          </a:blip>
          <a:srcRect b="0" l="0" r="0" t="0"/>
          <a:stretch/>
        </p:blipFill>
        <p:spPr>
          <a:xfrm>
            <a:off x="7044806" y="792234"/>
            <a:ext cx="1305761" cy="1736012"/>
          </a:xfrm>
          <a:prstGeom prst="rect">
            <a:avLst/>
          </a:prstGeom>
          <a:noFill/>
          <a:ln>
            <a:noFill/>
          </a:ln>
        </p:spPr>
      </p:pic>
      <p:sp>
        <p:nvSpPr>
          <p:cNvPr id="330" name="Google Shape;330;p23"/>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2">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Kipra</a:t>
            </a:r>
            <a:endParaRPr b="0" i="0" sz="1400" u="none" cap="none" strike="noStrike">
              <a:solidFill>
                <a:srgbClr val="000000"/>
              </a:solidFill>
              <a:latin typeface="Arial"/>
              <a:ea typeface="Arial"/>
              <a:cs typeface="Arial"/>
              <a:sym typeface="Arial"/>
            </a:endParaRPr>
          </a:p>
        </p:txBody>
      </p:sp>
      <p:pic>
        <p:nvPicPr>
          <p:cNvPr id="331" name="Google Shape;331;p23"/>
          <p:cNvPicPr preferRelativeResize="0"/>
          <p:nvPr/>
        </p:nvPicPr>
        <p:blipFill rotWithShape="1">
          <a:blip r:embed="rId13">
            <a:alphaModFix/>
          </a:blip>
          <a:srcRect b="0" l="0" r="0" t="0"/>
          <a:stretch/>
        </p:blipFill>
        <p:spPr>
          <a:xfrm>
            <a:off x="998828" y="4220814"/>
            <a:ext cx="1458341" cy="1377642"/>
          </a:xfrm>
          <a:prstGeom prst="rect">
            <a:avLst/>
          </a:prstGeom>
          <a:noFill/>
          <a:ln>
            <a:noFill/>
          </a:ln>
        </p:spPr>
      </p:pic>
      <p:sp>
        <p:nvSpPr>
          <p:cNvPr id="332" name="Google Shape;332;p23"/>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hlinkClick r:id="rId14">
                  <a:extLst>
                    <a:ext uri="{A12FA001-AC4F-418D-AE19-62706E023703}">
                      <ahyp:hlinkClr val="tx"/>
                    </a:ext>
                  </a:extLst>
                </a:hlinkClick>
              </a:rPr>
              <a:t>Sociālās inovācijas fonds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Lietuva</a:t>
            </a:r>
            <a:endParaRPr b="0" i="0" sz="1400" u="none" cap="none" strike="noStrike">
              <a:solidFill>
                <a:schemeClr val="dk1"/>
              </a:solidFill>
              <a:latin typeface="Arial"/>
              <a:ea typeface="Arial"/>
              <a:cs typeface="Arial"/>
              <a:sym typeface="Arial"/>
            </a:endParaRPr>
          </a:p>
        </p:txBody>
      </p:sp>
      <p:pic>
        <p:nvPicPr>
          <p:cNvPr id="333" name="Google Shape;333;p23"/>
          <p:cNvPicPr preferRelativeResize="0"/>
          <p:nvPr/>
        </p:nvPicPr>
        <p:blipFill rotWithShape="1">
          <a:blip r:embed="rId15">
            <a:alphaModFix/>
          </a:blip>
          <a:srcRect b="0" l="0" r="0" t="0"/>
          <a:stretch/>
        </p:blipFill>
        <p:spPr>
          <a:xfrm>
            <a:off x="6581478" y="2998053"/>
            <a:ext cx="3995095" cy="874398"/>
          </a:xfrm>
          <a:prstGeom prst="rect">
            <a:avLst/>
          </a:prstGeom>
          <a:noFill/>
          <a:ln>
            <a:noFill/>
          </a:ln>
        </p:spPr>
      </p:pic>
      <p:sp>
        <p:nvSpPr>
          <p:cNvPr id="334" name="Google Shape;334;p23"/>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Arial"/>
                <a:ea typeface="Arial"/>
                <a:cs typeface="Arial"/>
                <a:sym typeface="Arial"/>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Latvija</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4"/>
          <p:cNvSpPr txBox="1"/>
          <p:nvPr>
            <p:ph type="title"/>
          </p:nvPr>
        </p:nvSpPr>
        <p:spPr>
          <a:xfrm>
            <a:off x="369791" y="325908"/>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600"/>
              <a:buFont typeface="Calibri"/>
              <a:buNone/>
            </a:pPr>
            <a:r>
              <a:rPr lang="en-GB" sz="4000">
                <a:solidFill>
                  <a:srgbClr val="6789B9"/>
                </a:solidFill>
              </a:rPr>
              <a:t>Mācību rezultāti</a:t>
            </a:r>
            <a:endParaRPr sz="4000"/>
          </a:p>
        </p:txBody>
      </p:sp>
      <p:sp>
        <p:nvSpPr>
          <p:cNvPr id="126" name="Google Shape;126;p4"/>
          <p:cNvSpPr txBox="1"/>
          <p:nvPr>
            <p:ph idx="1" type="body"/>
          </p:nvPr>
        </p:nvSpPr>
        <p:spPr>
          <a:xfrm>
            <a:off x="369791" y="1496851"/>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6789B9"/>
              </a:buClr>
              <a:buSzPts val="2800"/>
              <a:buFont typeface="Noto Sans Symbols"/>
              <a:buChar char="✔"/>
            </a:pPr>
            <a:r>
              <a:rPr lang="en-GB" sz="2400"/>
              <a:t>Spēja atšķirt dažādus vardarbības un diskriminācijas veidus un formas darba vietā</a:t>
            </a:r>
            <a:br>
              <a:rPr lang="en-GB" sz="2400"/>
            </a:br>
            <a:endParaRPr sz="2400"/>
          </a:p>
          <a:p>
            <a:pPr indent="-228600" lvl="0" marL="228600" rtl="0" algn="l">
              <a:lnSpc>
                <a:spcPct val="90000"/>
              </a:lnSpc>
              <a:spcBef>
                <a:spcPts val="1000"/>
              </a:spcBef>
              <a:spcAft>
                <a:spcPts val="0"/>
              </a:spcAft>
              <a:buClr>
                <a:srgbClr val="6789B9"/>
              </a:buClr>
              <a:buSzPts val="2800"/>
              <a:buFont typeface="Noto Sans Symbols"/>
              <a:buChar char="✔"/>
            </a:pPr>
            <a:r>
              <a:rPr lang="en-GB" sz="2400"/>
              <a:t>Spēja ņemt vērā daudzveidības dimensijas, lai veicinātu personāla starpkultūru kompetenci un samazinātu diskriminācijas risku</a:t>
            </a:r>
            <a:br>
              <a:rPr lang="en-GB" sz="2400"/>
            </a:br>
            <a:endParaRPr sz="2400"/>
          </a:p>
          <a:p>
            <a:pPr indent="-228600" lvl="0" marL="228600" rtl="0" algn="l">
              <a:lnSpc>
                <a:spcPct val="90000"/>
              </a:lnSpc>
              <a:spcBef>
                <a:spcPts val="1000"/>
              </a:spcBef>
              <a:spcAft>
                <a:spcPts val="0"/>
              </a:spcAft>
              <a:buClr>
                <a:srgbClr val="6789B9"/>
              </a:buClr>
              <a:buSzPts val="2800"/>
              <a:buFont typeface="Noto Sans Symbols"/>
              <a:buChar char="✔"/>
            </a:pPr>
            <a:r>
              <a:rPr lang="en-GB" sz="2400"/>
              <a:t>Spēja pārdomāt savas kultūras ietekmi</a:t>
            </a:r>
            <a:endParaRPr sz="2400"/>
          </a:p>
        </p:txBody>
      </p:sp>
      <p:sp>
        <p:nvSpPr>
          <p:cNvPr id="127" name="Google Shape;12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28" name="Google Shape;128;p4"/>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pic>
        <p:nvPicPr>
          <p:cNvPr descr="Ein Bild, das drinnen, Person, Decke, Personen enthält.&#10;&#10;Automatisch generierte Beschreibung" id="133" name="Google Shape;133;p5"/>
          <p:cNvPicPr preferRelativeResize="0"/>
          <p:nvPr>
            <p:ph idx="1" type="body"/>
          </p:nvPr>
        </p:nvPicPr>
        <p:blipFill rotWithShape="1">
          <a:blip r:embed="rId3">
            <a:alphaModFix/>
          </a:blip>
          <a:srcRect b="15730" l="0" r="0" t="0"/>
          <a:stretch/>
        </p:blipFill>
        <p:spPr>
          <a:xfrm>
            <a:off x="20" y="126135"/>
            <a:ext cx="12191980" cy="6857990"/>
          </a:xfrm>
          <a:prstGeom prst="rect">
            <a:avLst/>
          </a:prstGeom>
          <a:noFill/>
          <a:ln>
            <a:noFill/>
          </a:ln>
        </p:spPr>
      </p:pic>
      <p:sp>
        <p:nvSpPr>
          <p:cNvPr id="134" name="Google Shape;134;p5"/>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5" name="Google Shape;135;p5"/>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1111"/>
              <a:buFont typeface="Calibri"/>
              <a:buNone/>
            </a:pPr>
            <a:r>
              <a:rPr b="1" lang="en-GB"/>
              <a:t>Vardarbības un diskriminācijas definīcija, veidi un formas</a:t>
            </a:r>
            <a:endParaRPr b="1"/>
          </a:p>
        </p:txBody>
      </p:sp>
      <p:sp>
        <p:nvSpPr>
          <p:cNvPr id="136" name="Google Shape;136;p5"/>
          <p:cNvSpPr txBox="1"/>
          <p:nvPr>
            <p:ph idx="2" type="body"/>
          </p:nvPr>
        </p:nvSpPr>
        <p:spPr>
          <a:xfrm>
            <a:off x="7861738" y="5249806"/>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GB" sz="3200"/>
              <a:t>1. tēma</a:t>
            </a:r>
            <a:endParaRPr sz="3200"/>
          </a:p>
        </p:txBody>
      </p:sp>
      <p:cxnSp>
        <p:nvCxnSpPr>
          <p:cNvPr id="137" name="Google Shape;137;p5"/>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35"/>
                                        </p:tgtEl>
                                        <p:attrNameLst>
                                          <p:attrName>style.visibility</p:attrName>
                                        </p:attrNameLst>
                                      </p:cBhvr>
                                      <p:to>
                                        <p:strVal val="visible"/>
                                      </p:to>
                                    </p:set>
                                    <p:animEffect filter="fade" transition="in">
                                      <p:cBhvr>
                                        <p:cTn dur="7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6"/>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600"/>
              <a:buFont typeface="Calibri"/>
              <a:buNone/>
            </a:pPr>
            <a:r>
              <a:rPr lang="en-GB" sz="4000">
                <a:solidFill>
                  <a:srgbClr val="6789B9"/>
                </a:solidFill>
              </a:rPr>
              <a:t>1. tēma: Vardarbības un diskriminācijas definīcija, veidi un formas </a:t>
            </a:r>
            <a:endParaRPr sz="4000">
              <a:solidFill>
                <a:srgbClr val="6789B9"/>
              </a:solidFill>
            </a:endParaRPr>
          </a:p>
        </p:txBody>
      </p:sp>
      <p:sp>
        <p:nvSpPr>
          <p:cNvPr id="143" name="Google Shape;143;p6"/>
          <p:cNvSpPr txBox="1"/>
          <p:nvPr>
            <p:ph idx="1" type="body"/>
          </p:nvPr>
        </p:nvSpPr>
        <p:spPr>
          <a:xfrm>
            <a:off x="625928" y="1602176"/>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sz="2400"/>
          </a:p>
          <a:p>
            <a:pPr indent="0" lvl="0" marL="0" rtl="0" algn="l">
              <a:lnSpc>
                <a:spcPct val="90000"/>
              </a:lnSpc>
              <a:spcBef>
                <a:spcPts val="1000"/>
              </a:spcBef>
              <a:spcAft>
                <a:spcPts val="0"/>
              </a:spcAft>
              <a:buClr>
                <a:schemeClr val="dk1"/>
              </a:buClr>
              <a:buSzPts val="2800"/>
              <a:buNone/>
            </a:pPr>
            <a:r>
              <a:rPr b="1" lang="en-GB" sz="2400"/>
              <a:t>Vardarbības darbavietā definīcija </a:t>
            </a:r>
            <a:endParaRPr sz="2400"/>
          </a:p>
          <a:p>
            <a:pPr indent="0" lvl="0" marL="0" rtl="0" algn="l">
              <a:lnSpc>
                <a:spcPct val="90000"/>
              </a:lnSpc>
              <a:spcBef>
                <a:spcPts val="1000"/>
              </a:spcBef>
              <a:spcAft>
                <a:spcPts val="0"/>
              </a:spcAft>
              <a:buClr>
                <a:schemeClr val="dk1"/>
              </a:buClr>
              <a:buSzPts val="2800"/>
              <a:buNone/>
            </a:pPr>
            <a:r>
              <a:t/>
            </a:r>
            <a:endParaRPr sz="2400"/>
          </a:p>
          <a:p>
            <a:pPr indent="-228600" lvl="0" marL="228600" rtl="0" algn="l">
              <a:lnSpc>
                <a:spcPct val="90000"/>
              </a:lnSpc>
              <a:spcBef>
                <a:spcPts val="1000"/>
              </a:spcBef>
              <a:spcAft>
                <a:spcPts val="0"/>
              </a:spcAft>
              <a:buClr>
                <a:schemeClr val="dk1"/>
              </a:buClr>
              <a:buSzPts val="2800"/>
              <a:buChar char="•"/>
            </a:pPr>
            <a:r>
              <a:rPr i="1" lang="en-GB" sz="2400"/>
              <a:t>"Incidenti, kad darbinieki tiek ļaunprātīgi izmantoti, viņiem tiek draudēts vai uzbrukts apstākļos, kas saistīti ar viņu darbu, tostarp nokļūšanu uz darbu un no darba, un kas saistīti ar tiešu vai netiešu apdraudējumu viņu drošībai, labklājībai un veselībai" </a:t>
            </a:r>
            <a:r>
              <a:rPr lang="en-GB" sz="2400"/>
              <a:t>(Eiropas Darba drošības un veselības aizsardzības aģentūra, 2010). </a:t>
            </a:r>
            <a:endParaRPr sz="2400"/>
          </a:p>
        </p:txBody>
      </p:sp>
      <p:sp>
        <p:nvSpPr>
          <p:cNvPr id="144" name="Google Shape;1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45" name="Google Shape;145;p6"/>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7"/>
          <p:cNvSpPr txBox="1"/>
          <p:nvPr>
            <p:ph type="title"/>
          </p:nvPr>
        </p:nvSpPr>
        <p:spPr>
          <a:xfrm>
            <a:off x="359517" y="276613"/>
            <a:ext cx="8672188"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600"/>
              <a:buFont typeface="Calibri"/>
              <a:buNone/>
            </a:pPr>
            <a:r>
              <a:rPr lang="en-GB" sz="4000">
                <a:solidFill>
                  <a:srgbClr val="6789B9"/>
                </a:solidFill>
              </a:rPr>
              <a:t>1. tēma: Vardarbības un diskriminācijas definīcija, veidi un formas </a:t>
            </a:r>
            <a:endParaRPr sz="4000">
              <a:solidFill>
                <a:srgbClr val="6789B9"/>
              </a:solidFill>
            </a:endParaRPr>
          </a:p>
        </p:txBody>
      </p:sp>
      <p:sp>
        <p:nvSpPr>
          <p:cNvPr id="151" name="Google Shape;151;p7"/>
          <p:cNvSpPr txBox="1"/>
          <p:nvPr>
            <p:ph idx="1" type="body"/>
          </p:nvPr>
        </p:nvSpPr>
        <p:spPr>
          <a:xfrm>
            <a:off x="501315" y="1267326"/>
            <a:ext cx="7471611" cy="50890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sz="2400"/>
          </a:p>
          <a:p>
            <a:pPr indent="0" lvl="0" marL="0" rtl="0" algn="l">
              <a:lnSpc>
                <a:spcPct val="90000"/>
              </a:lnSpc>
              <a:spcBef>
                <a:spcPts val="1000"/>
              </a:spcBef>
              <a:spcAft>
                <a:spcPts val="0"/>
              </a:spcAft>
              <a:buClr>
                <a:schemeClr val="dk1"/>
              </a:buClr>
              <a:buSzPts val="3200"/>
              <a:buNone/>
            </a:pPr>
            <a:r>
              <a:rPr b="1" lang="en-GB" sz="2400"/>
              <a:t>Vardarbības veidi</a:t>
            </a:r>
            <a:br>
              <a:rPr b="1" lang="en-GB" sz="2400"/>
            </a:br>
            <a:endParaRPr b="1" sz="2400"/>
          </a:p>
          <a:p>
            <a:pPr indent="-514350" lvl="0" marL="514350" rtl="0" algn="l">
              <a:lnSpc>
                <a:spcPct val="90000"/>
              </a:lnSpc>
              <a:spcBef>
                <a:spcPts val="1000"/>
              </a:spcBef>
              <a:spcAft>
                <a:spcPts val="0"/>
              </a:spcAft>
              <a:buSzPts val="2400"/>
              <a:buFont typeface="Calibri"/>
              <a:buAutoNum type="arabicPeriod"/>
            </a:pPr>
            <a:r>
              <a:rPr lang="en-GB" sz="2400"/>
              <a:t>Vardarbība no trešajām personām  (klienta vardarbība pret darba ņēmēju).</a:t>
            </a:r>
            <a:endParaRPr sz="2400"/>
          </a:p>
          <a:p>
            <a:pPr indent="-514350" lvl="0" marL="514350" rtl="0" algn="l">
              <a:lnSpc>
                <a:spcPct val="90000"/>
              </a:lnSpc>
              <a:spcBef>
                <a:spcPts val="1000"/>
              </a:spcBef>
              <a:spcAft>
                <a:spcPts val="0"/>
              </a:spcAft>
              <a:buClr>
                <a:schemeClr val="dk1"/>
              </a:buClr>
              <a:buSzPts val="2400"/>
              <a:buFont typeface="Calibri"/>
              <a:buAutoNum type="arabicPeriod"/>
            </a:pPr>
            <a:r>
              <a:rPr lang="en-GB" sz="2400"/>
              <a:t>Darbinieka vardarbība pret citu darbinieku</a:t>
            </a:r>
            <a:endParaRPr sz="2400"/>
          </a:p>
          <a:p>
            <a:pPr indent="-514350" lvl="0" marL="514350" rtl="0" algn="l">
              <a:lnSpc>
                <a:spcPct val="90000"/>
              </a:lnSpc>
              <a:spcBef>
                <a:spcPts val="1000"/>
              </a:spcBef>
              <a:spcAft>
                <a:spcPts val="0"/>
              </a:spcAft>
              <a:buClr>
                <a:schemeClr val="dk1"/>
              </a:buClr>
              <a:buSzPts val="2400"/>
              <a:buFont typeface="Calibri"/>
              <a:buAutoNum type="arabicPeriod"/>
            </a:pPr>
            <a:r>
              <a:rPr lang="en-GB" sz="2400"/>
              <a:t>Noziedzīgs nodoms</a:t>
            </a:r>
            <a:endParaRPr sz="2400"/>
          </a:p>
          <a:p>
            <a:pPr indent="-514350" lvl="0" marL="514350" rtl="0" algn="l">
              <a:lnSpc>
                <a:spcPct val="90000"/>
              </a:lnSpc>
              <a:spcBef>
                <a:spcPts val="1000"/>
              </a:spcBef>
              <a:spcAft>
                <a:spcPts val="0"/>
              </a:spcAft>
              <a:buClr>
                <a:schemeClr val="dk1"/>
              </a:buClr>
              <a:buSzPts val="2400"/>
              <a:buFont typeface="Calibri"/>
              <a:buAutoNum type="arabicPeriod"/>
            </a:pPr>
            <a:r>
              <a:rPr lang="en-GB" sz="2400"/>
              <a:t>Personiskās attiecības</a:t>
            </a:r>
            <a:endParaRPr sz="2400"/>
          </a:p>
          <a:p>
            <a:pPr indent="-336550" lvl="0" marL="514350" rtl="0" algn="l">
              <a:lnSpc>
                <a:spcPct val="90000"/>
              </a:lnSpc>
              <a:spcBef>
                <a:spcPts val="1000"/>
              </a:spcBef>
              <a:spcAft>
                <a:spcPts val="0"/>
              </a:spcAft>
              <a:buClr>
                <a:schemeClr val="dk1"/>
              </a:buClr>
              <a:buSzPts val="2800"/>
              <a:buFont typeface="Calibri"/>
              <a:buNone/>
            </a:pPr>
            <a:r>
              <a:t/>
            </a:r>
            <a:endParaRPr sz="2400"/>
          </a:p>
          <a:p>
            <a:pPr indent="0" lvl="0" marL="0" rtl="0" algn="l">
              <a:lnSpc>
                <a:spcPct val="90000"/>
              </a:lnSpc>
              <a:spcBef>
                <a:spcPts val="1000"/>
              </a:spcBef>
              <a:spcAft>
                <a:spcPts val="0"/>
              </a:spcAft>
              <a:buClr>
                <a:schemeClr val="dk1"/>
              </a:buClr>
              <a:buSzPts val="2800"/>
              <a:buNone/>
            </a:pPr>
            <a:r>
              <a:t/>
            </a:r>
            <a:endParaRPr sz="2400"/>
          </a:p>
        </p:txBody>
      </p:sp>
      <p:sp>
        <p:nvSpPr>
          <p:cNvPr id="152" name="Google Shape;1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53" name="Google Shape;153;p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54" name="Google Shape;154;p7"/>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8"/>
          <p:cNvSpPr txBox="1"/>
          <p:nvPr>
            <p:ph type="title"/>
          </p:nvPr>
        </p:nvSpPr>
        <p:spPr>
          <a:xfrm>
            <a:off x="359517" y="276613"/>
            <a:ext cx="8251083" cy="132556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6789B9"/>
              </a:buClr>
              <a:buSzPct val="100000"/>
              <a:buFont typeface="Calibri"/>
              <a:buNone/>
            </a:pPr>
            <a:r>
              <a:rPr lang="en-GB" sz="4000">
                <a:solidFill>
                  <a:srgbClr val="6789B9"/>
                </a:solidFill>
              </a:rPr>
              <a:t>1. tēma: Vardarbības un diskriminācijas definīcija, veidi un formas </a:t>
            </a:r>
            <a:endParaRPr sz="4000">
              <a:solidFill>
                <a:srgbClr val="6789B9"/>
              </a:solidFill>
            </a:endParaRPr>
          </a:p>
        </p:txBody>
      </p:sp>
      <p:sp>
        <p:nvSpPr>
          <p:cNvPr id="160" name="Google Shape;160;p8"/>
          <p:cNvSpPr txBox="1"/>
          <p:nvPr>
            <p:ph idx="1" type="body"/>
          </p:nvPr>
        </p:nvSpPr>
        <p:spPr>
          <a:xfrm>
            <a:off x="576943" y="178156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b="1" lang="en-GB" sz="2400"/>
              <a:t>Vardarbības veidi</a:t>
            </a:r>
            <a:br>
              <a:rPr b="1" lang="en-GB" sz="2400"/>
            </a:br>
            <a:endParaRPr b="1" sz="2400"/>
          </a:p>
          <a:p>
            <a:pPr indent="-514350" lvl="0" marL="514350" rtl="0" algn="l">
              <a:lnSpc>
                <a:spcPct val="90000"/>
              </a:lnSpc>
              <a:spcBef>
                <a:spcPts val="1000"/>
              </a:spcBef>
              <a:spcAft>
                <a:spcPts val="0"/>
              </a:spcAft>
              <a:buClr>
                <a:schemeClr val="dk1"/>
              </a:buClr>
              <a:buSzPts val="2400"/>
              <a:buFont typeface="Calibri"/>
              <a:buAutoNum type="arabicPeriod"/>
            </a:pPr>
            <a:r>
              <a:rPr lang="en-GB" sz="2400"/>
              <a:t>Psiholoģiskā vardarbība </a:t>
            </a:r>
            <a:endParaRPr sz="2400"/>
          </a:p>
          <a:p>
            <a:pPr indent="-514350" lvl="0" marL="514350" rtl="0" algn="l">
              <a:lnSpc>
                <a:spcPct val="90000"/>
              </a:lnSpc>
              <a:spcBef>
                <a:spcPts val="1000"/>
              </a:spcBef>
              <a:spcAft>
                <a:spcPts val="0"/>
              </a:spcAft>
              <a:buClr>
                <a:schemeClr val="dk1"/>
              </a:buClr>
              <a:buSzPts val="2400"/>
              <a:buFont typeface="Calibri"/>
              <a:buAutoNum type="arabicPeriod"/>
            </a:pPr>
            <a:r>
              <a:rPr lang="en-GB" sz="2400"/>
              <a:t>Fizioloģiskā/fiziskā vardarbība</a:t>
            </a:r>
            <a:endParaRPr sz="2400"/>
          </a:p>
          <a:p>
            <a:pPr indent="-514350" lvl="0" marL="514350" rtl="0" algn="l">
              <a:lnSpc>
                <a:spcPct val="90000"/>
              </a:lnSpc>
              <a:spcBef>
                <a:spcPts val="1000"/>
              </a:spcBef>
              <a:spcAft>
                <a:spcPts val="0"/>
              </a:spcAft>
              <a:buClr>
                <a:schemeClr val="dk1"/>
              </a:buClr>
              <a:buSzPts val="2400"/>
              <a:buFont typeface="Calibri"/>
              <a:buAutoNum type="arabicPeriod"/>
            </a:pPr>
            <a:r>
              <a:rPr lang="en-GB" sz="2400"/>
              <a:t>Seksuālā vardarbība </a:t>
            </a:r>
            <a:endParaRPr sz="2400"/>
          </a:p>
          <a:p>
            <a:pPr indent="-514350" lvl="0" marL="514350" rtl="0" algn="l">
              <a:lnSpc>
                <a:spcPct val="90000"/>
              </a:lnSpc>
              <a:spcBef>
                <a:spcPts val="1000"/>
              </a:spcBef>
              <a:spcAft>
                <a:spcPts val="0"/>
              </a:spcAft>
              <a:buClr>
                <a:schemeClr val="dk1"/>
              </a:buClr>
              <a:buSzPts val="2400"/>
              <a:buFont typeface="Calibri"/>
              <a:buAutoNum type="arabicPeriod"/>
            </a:pPr>
            <a:r>
              <a:rPr lang="en-GB" sz="2400"/>
              <a:t>Diskriminācija  </a:t>
            </a:r>
            <a:endParaRPr sz="2400"/>
          </a:p>
          <a:p>
            <a:pPr indent="0" lvl="0" marL="0" rtl="0" algn="l">
              <a:lnSpc>
                <a:spcPct val="90000"/>
              </a:lnSpc>
              <a:spcBef>
                <a:spcPts val="1000"/>
              </a:spcBef>
              <a:spcAft>
                <a:spcPts val="0"/>
              </a:spcAft>
              <a:buClr>
                <a:schemeClr val="dk1"/>
              </a:buClr>
              <a:buSzPts val="2800"/>
              <a:buNone/>
            </a:pPr>
            <a:r>
              <a:t/>
            </a:r>
            <a:endParaRPr sz="2400" u="sng"/>
          </a:p>
          <a:p>
            <a:pPr indent="0" lvl="0" marL="0" rtl="0" algn="l">
              <a:lnSpc>
                <a:spcPct val="90000"/>
              </a:lnSpc>
              <a:spcBef>
                <a:spcPts val="1000"/>
              </a:spcBef>
              <a:spcAft>
                <a:spcPts val="0"/>
              </a:spcAft>
              <a:buClr>
                <a:schemeClr val="dk1"/>
              </a:buClr>
              <a:buSzPts val="2800"/>
              <a:buNone/>
            </a:pPr>
            <a:r>
              <a:t/>
            </a:r>
            <a:endParaRPr sz="2400" u="sng"/>
          </a:p>
        </p:txBody>
      </p:sp>
      <p:sp>
        <p:nvSpPr>
          <p:cNvPr id="161" name="Google Shape;16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62" name="Google Shape;162;p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63" name="Google Shape;163;p8"/>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pic>
        <p:nvPicPr>
          <p:cNvPr descr="Ein Bild, das Text enthält.&#10;&#10;Automatisch generierte Beschreibung" id="168" name="Google Shape;168;p9"/>
          <p:cNvPicPr preferRelativeResize="0"/>
          <p:nvPr>
            <p:ph idx="1" type="body"/>
          </p:nvPr>
        </p:nvPicPr>
        <p:blipFill rotWithShape="1">
          <a:blip r:embed="rId3">
            <a:alphaModFix/>
          </a:blip>
          <a:srcRect b="7316" l="0" r="0" t="8415"/>
          <a:stretch/>
        </p:blipFill>
        <p:spPr>
          <a:xfrm>
            <a:off x="-1" y="10"/>
            <a:ext cx="12192000" cy="6857990"/>
          </a:xfrm>
          <a:prstGeom prst="rect">
            <a:avLst/>
          </a:prstGeom>
          <a:noFill/>
          <a:ln>
            <a:noFill/>
          </a:ln>
        </p:spPr>
      </p:pic>
      <p:sp>
        <p:nvSpPr>
          <p:cNvPr id="169" name="Google Shape;169;p9"/>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11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70" name="Google Shape;170;p9"/>
          <p:cNvSpPr txBox="1"/>
          <p:nvPr>
            <p:ph type="title"/>
          </p:nvPr>
        </p:nvSpPr>
        <p:spPr>
          <a:xfrm>
            <a:off x="709448" y="1913950"/>
            <a:ext cx="4204137" cy="134275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lang="en-GB"/>
              <a:t>Dažādības dimensija kā diskriminācijas cēlonis: pamatjēdzieni</a:t>
            </a:r>
            <a:endParaRPr/>
          </a:p>
        </p:txBody>
      </p:sp>
      <p:cxnSp>
        <p:nvCxnSpPr>
          <p:cNvPr id="171" name="Google Shape;171;p9"/>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172" name="Google Shape;172;p9"/>
          <p:cNvSpPr txBox="1"/>
          <p:nvPr/>
        </p:nvSpPr>
        <p:spPr>
          <a:xfrm>
            <a:off x="7861738" y="5249806"/>
            <a:ext cx="4330262" cy="683284"/>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73" name="Google Shape;173;p9"/>
          <p:cNvSpPr txBox="1"/>
          <p:nvPr/>
        </p:nvSpPr>
        <p:spPr>
          <a:xfrm>
            <a:off x="589630" y="3586445"/>
            <a:ext cx="4330262" cy="683284"/>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rial"/>
              <a:buNone/>
            </a:pPr>
            <a:r>
              <a:rPr b="0" i="0" lang="en-GB" sz="3200" u="none" cap="none" strike="noStrike">
                <a:solidFill>
                  <a:schemeClr val="dk1"/>
                </a:solidFill>
                <a:latin typeface="Calibri"/>
                <a:ea typeface="Calibri"/>
                <a:cs typeface="Calibri"/>
                <a:sym typeface="Calibri"/>
              </a:rPr>
              <a:t>2. tēma</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10"/>
          <p:cNvSpPr txBox="1"/>
          <p:nvPr>
            <p:ph type="title"/>
          </p:nvPr>
        </p:nvSpPr>
        <p:spPr>
          <a:xfrm>
            <a:off x="359517" y="276613"/>
            <a:ext cx="868823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600"/>
              <a:buFont typeface="Calibri"/>
              <a:buNone/>
            </a:pPr>
            <a:r>
              <a:rPr lang="en-GB" sz="4000">
                <a:solidFill>
                  <a:srgbClr val="6789B9"/>
                </a:solidFill>
              </a:rPr>
              <a:t>2. tēma: Dažādības dimensija kā diskriminācijas cēlonis: pamatjēdzieni</a:t>
            </a:r>
            <a:endParaRPr sz="4000">
              <a:solidFill>
                <a:srgbClr val="6789B9"/>
              </a:solidFill>
            </a:endParaRPr>
          </a:p>
        </p:txBody>
      </p:sp>
      <p:sp>
        <p:nvSpPr>
          <p:cNvPr id="179" name="Google Shape;179;p10"/>
          <p:cNvSpPr txBox="1"/>
          <p:nvPr>
            <p:ph idx="1" type="body"/>
          </p:nvPr>
        </p:nvSpPr>
        <p:spPr>
          <a:xfrm>
            <a:off x="838200" y="1825625"/>
            <a:ext cx="6396789"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GB" sz="2400"/>
              <a:t>Diskriminācijas definīcija  </a:t>
            </a:r>
            <a:endParaRPr sz="2400"/>
          </a:p>
          <a:p>
            <a:pPr indent="0" lvl="0" marL="0" rtl="0" algn="l">
              <a:lnSpc>
                <a:spcPct val="90000"/>
              </a:lnSpc>
              <a:spcBef>
                <a:spcPts val="1000"/>
              </a:spcBef>
              <a:spcAft>
                <a:spcPts val="0"/>
              </a:spcAft>
              <a:buClr>
                <a:schemeClr val="dk1"/>
              </a:buClr>
              <a:buSzPts val="2800"/>
              <a:buNone/>
            </a:pPr>
            <a:r>
              <a:t/>
            </a:r>
            <a:endParaRPr sz="2400" u="sng"/>
          </a:p>
          <a:p>
            <a:pPr indent="-228600" lvl="0" marL="228600" rtl="0" algn="l">
              <a:lnSpc>
                <a:spcPct val="90000"/>
              </a:lnSpc>
              <a:spcBef>
                <a:spcPts val="1000"/>
              </a:spcBef>
              <a:spcAft>
                <a:spcPts val="0"/>
              </a:spcAft>
              <a:buClr>
                <a:schemeClr val="dk1"/>
              </a:buClr>
              <a:buSzPts val="2800"/>
              <a:buFont typeface="Noto Sans Symbols"/>
              <a:buChar char="❖"/>
            </a:pPr>
            <a:r>
              <a:rPr lang="en-GB" sz="2400"/>
              <a:t>Nevienlīdzīga attieksme pret personu vai personu grupu, pamatojoties uz tādām personīgām īpašībām kā dzimums, rase, ādas krāsa, nacionālā vai sociālā izcelsme, reliģija, valoda vai uzskati.</a:t>
            </a:r>
            <a:endParaRPr sz="2400"/>
          </a:p>
        </p:txBody>
      </p:sp>
      <p:sp>
        <p:nvSpPr>
          <p:cNvPr id="180" name="Google Shape;18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81" name="Google Shape;181;p1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82" name="Google Shape;182;p10"/>
          <p:cNvSpPr/>
          <p:nvPr/>
        </p:nvSpPr>
        <p:spPr>
          <a:xfrm flipH="1">
            <a:off x="5791200" y="0"/>
            <a:ext cx="6400800" cy="6858000"/>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00"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2022-07-23T17:25:29Z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