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hIUG+OofjSKvAGZ6zM+sviE2G5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8" name="Google Shape;2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Pirminė prevencija - tai ugdymas siekiant sveikos, klestinčios įmonės, kuri tobulina savo įgūdžius ir gerai valdo stresines situacijas. Didžiausios pastangos - užkirsti kelią ir sumažinti rizikos lygį, kurį tenkina tam tikros įmonės blogos strategijos apraiškos. </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Stebėsenos sistema</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Stebėsenos sistema - tai, pavyzdžiui, informacinė sistema, naudojama dalinei informacijai, kuria vadovaujasi įmonės vadovybė, stebėti, valdyti, vertinti ir teikti.</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47" name="Google Shape;14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Pagalbos nukentėjusiam asmeniui galimybės</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Jei darbo procese susidaro situacija, kai pažeidžiama saugos ir sveikatos apsaugos politika, susidaro situacija, kai darbuotojas gali tapti neįgalus. Nors tokia situacija nėra ideali, tačiau praktikoje ji gali įvykti, ir įmonė turėtų būti jai pasirengusi, todėl turėtų turėti sistemą ar programą, skirtą neįgaliesiems remti.</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72" name="Google Shape;17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Komandos dinamika</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Gera komandos dinamika darbo vietoje yra gero darbo pagrindas. Jei buvote suburtas su grupe žmonių, kad spręstumėte projektą ar įveiktumėte problemą, norėsite dalytis erdve su kitais, kurie žino, kad gali susitvarkyti patys. Jei kas nors yra labai kritiškas, kas nors nekalba arba kitas asmuo kalba per daug, šios savybės ir nuostatos gali pakenkti projektui.</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"Grupės arba komandos dinamika" darbo vietoje paprastai reiškia požiūrį į tai, kaip skirtingų skyrių, grupių, biurų ar tiesiog atskirų asmenų žmonės sugyvena grupėje. Žmonės natūraliai pasiskirsto į tam tikrus vaidmenis ir elgseną, kurie daro įtaką tam, kaip kiekvienas atlieka tą vaidmenį ir koks elgesys iš to išplaukia. Tai daro įtaką ir individui, ir grupei.</a:t>
            </a:r>
            <a:endParaRPr sz="1800">
              <a:latin typeface="Calibri"/>
              <a:ea typeface="Calibri"/>
              <a:cs typeface="Calibri"/>
              <a:sym typeface="Calibri"/>
            </a:endParaRPr>
          </a:p>
        </p:txBody>
      </p:sp>
      <p:sp>
        <p:nvSpPr>
          <p:cNvPr id="186" name="Google Shape;18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Tretinės intervencijos apima ilgalaikius veiksmus po to, kai problema jau yra iškilusi, siekiant spręsti ilgalaikes pasekmes, mažinti jos poveikį, atkurti sveikatą ir saugumą bei užkirsti kelią tolesniam nusikalstamumui ir viktimizacijai. Tretinės intervencijos yra svarbios smurto darbo vietoje atveju, nes nustatyta, kad smurto aukos patiria didelių neigiamų psichologinių, sveikatos ir su darbu susijusių pasekmių. Ankstesniuose darbuose nuosekliai įrodyta, kad šios pasekmės yra įvairios - nuo nerimo iki pykčio, bejėgiškumo, depresijos ir potrauminio streso sutrikimo, mažesnio pasitenkinimo darbu, įsipareigojimo ir produktyvumo bei pasitraukimo iš darbo.</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Tretinės intervencijos svarbą rodo ir tai, kad smurtas darbo vietoje sukelia ilgalaikių organizacinių pasekmių, t. y. darbuotojų kaitą, sumažėjusią moralę, pravaikštas, tyrimų ir teisinių ieškinių išlaidas, žalą išorinei reputacijai ir akcininkų pasitikėjimo praradimą.</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04" name="Google Shape;20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6.png"/><Relationship Id="rId13" Type="http://schemas.openxmlformats.org/officeDocument/2006/relationships/hyperlink" Target="https://dekaplus.eu/" TargetMode="External"/><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3.png"/><Relationship Id="rId17" Type="http://schemas.openxmlformats.org/officeDocument/2006/relationships/hyperlink" Target="https://www.uzvediba.lv/kontakti/" TargetMode="External"/><Relationship Id="rId16" Type="http://schemas.openxmlformats.org/officeDocument/2006/relationships/image" Target="../media/image15.png"/><Relationship Id="rId5" Type="http://schemas.openxmlformats.org/officeDocument/2006/relationships/hyperlink" Target="http://www.czu.cz/" TargetMode="External"/><Relationship Id="rId6" Type="http://schemas.openxmlformats.org/officeDocument/2006/relationships/image" Target="../media/image10.png"/><Relationship Id="rId18" Type="http://schemas.openxmlformats.org/officeDocument/2006/relationships/image" Target="../media/image7.png"/><Relationship Id="rId7" Type="http://schemas.openxmlformats.org/officeDocument/2006/relationships/hyperlink" Target="http://www.czu.cz/" TargetMode="External"/><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Mokymo dizainas:</a:t>
            </a:r>
            <a:br>
              <a:rPr b="1" lang="en-US" sz="4000">
                <a:solidFill>
                  <a:schemeClr val="dk2"/>
                </a:solidFill>
                <a:latin typeface="Calibri"/>
                <a:ea typeface="Calibri"/>
                <a:cs typeface="Calibri"/>
                <a:sym typeface="Calibri"/>
              </a:rPr>
            </a:br>
            <a:r>
              <a:rPr b="1" lang="en-US" sz="4000">
                <a:solidFill>
                  <a:schemeClr val="dk2"/>
                </a:solidFill>
                <a:latin typeface="Calibri"/>
                <a:ea typeface="Calibri"/>
                <a:cs typeface="Calibri"/>
                <a:sym typeface="Calibri"/>
              </a:rPr>
              <a:t>Tretinė prevencija (4)</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nuomonė, todėl Europos Komisija negali būti laikoma atsakinga už informaciją panaudotą šiame leidinyje.</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209" r="6209"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1" name="Google Shape;251;p1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2" name="Google Shape;252;p10"/>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3" name="Google Shape;253;p10"/>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4" name="Google Shape;254;p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5" name="Google Shape;255;p10"/>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6" name="Google Shape;256;p10"/>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7" name="Google Shape;257;p10"/>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Nuorodos</a:t>
            </a:r>
            <a:endParaRPr b="1" sz="3600">
              <a:solidFill>
                <a:schemeClr val="dk2"/>
              </a:solidFill>
            </a:endParaRPr>
          </a:p>
        </p:txBody>
      </p:sp>
      <p:sp>
        <p:nvSpPr>
          <p:cNvPr id="258" name="Google Shape;258;p10"/>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ARMSTRONG, M., 2007.  </a:t>
            </a:r>
            <a:r>
              <a:rPr b="0" i="1" lang="en-US" sz="1200" u="none" cap="none" strike="noStrike">
                <a:solidFill>
                  <a:srgbClr val="000000"/>
                </a:solidFill>
                <a:highlight>
                  <a:srgbClr val="FFFFFF"/>
                </a:highlight>
                <a:latin typeface="Calibri"/>
                <a:ea typeface="Calibri"/>
                <a:cs typeface="Calibri"/>
                <a:sym typeface="Calibri"/>
              </a:rPr>
              <a:t>Řízení lidských išteklių: nejnovější madingi ir metodai : 10. leidimas</a:t>
            </a:r>
            <a:r>
              <a:rPr b="0" i="0" lang="en-US" sz="1200" u="none" cap="none" strike="noStrike">
                <a:solidFill>
                  <a:srgbClr val="000000"/>
                </a:solidFill>
                <a:highlight>
                  <a:srgbClr val="FFFFFF"/>
                </a:highlight>
                <a:latin typeface="Calibri"/>
                <a:ea typeface="Calibri"/>
                <a:cs typeface="Calibri"/>
                <a:sym typeface="Calibri"/>
              </a:rPr>
              <a:t>. 1. vyd. Praha: Grada. </a:t>
            </a:r>
            <a:r>
              <a:rPr b="0" i="0" lang="en-US"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 </a:t>
            </a:r>
            <a:r>
              <a:rPr b="0" i="0" lang="en-US"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en-US"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ATTEBYOVÁ S., 2021 M. Proč je zásadní vytvářet dobrou týmovou dinamiką ant darbo vietų? . [online] [vid. 2022-15-08]. Dostupné z: </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CRDR spol. s.r.o., 2017. Analýza a řízení rizik BOZP. Identifikacija, vertinimas ir valdymas įmonėse ir kitose organizacijose.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CRDR spol. s.r.o., 2022 m. </a:t>
            </a:r>
            <a:r>
              <a:rPr b="0" i="1" lang="en-US" sz="1200" u="none" cap="none" strike="noStrike">
                <a:solidFill>
                  <a:srgbClr val="000000"/>
                </a:solidFill>
                <a:highlight>
                  <a:srgbClr val="FFFFFF"/>
                </a:highlight>
                <a:latin typeface="Calibri"/>
                <a:ea typeface="Calibri"/>
                <a:cs typeface="Calibri"/>
                <a:sym typeface="Calibri"/>
              </a:rPr>
              <a:t>Slovník pojmů z области BOZP a PO. </a:t>
            </a:r>
            <a:r>
              <a:rPr b="0" i="0" lang="en-US" sz="1200" u="none" cap="none" strike="noStrike">
                <a:solidFill>
                  <a:srgbClr val="000000"/>
                </a:solidFill>
                <a:latin typeface="Calibri"/>
                <a:ea typeface="Calibri"/>
                <a:cs typeface="Calibri"/>
                <a:sym typeface="Calibri"/>
              </a:rPr>
              <a:t>[online] [vid. 2022-15-08]. Dostupné z: </a:t>
            </a:r>
            <a:r>
              <a:rPr b="0" i="0" lang="en-US"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ČERNÝ, M., 2010. </a:t>
            </a:r>
            <a:r>
              <a:rPr b="0" i="1" lang="en-US" sz="1200" u="none" cap="none" strike="noStrike">
                <a:solidFill>
                  <a:srgbClr val="000000"/>
                </a:solidFill>
                <a:latin typeface="Calibri"/>
                <a:ea typeface="Calibri"/>
                <a:cs typeface="Calibri"/>
                <a:sym typeface="Calibri"/>
              </a:rPr>
              <a:t>Základní úrovně provádění primární prevence</a:t>
            </a:r>
            <a:r>
              <a:rPr b="0" i="0" lang="en-US" sz="1200" u="none" cap="none" strike="noStrike">
                <a:solidFill>
                  <a:srgbClr val="000000"/>
                </a:solidFill>
                <a:latin typeface="Calibri"/>
                <a:ea typeface="Calibri"/>
                <a:cs typeface="Calibri"/>
                <a:sym typeface="Calibri"/>
              </a:rPr>
              <a:t>. Tišnovas: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DI MARTINO, V., HOEL, H., AND COOPER, C. L. </a:t>
            </a:r>
            <a:r>
              <a:rPr b="0" i="1" lang="en-US" sz="1200" u="none" cap="none" strike="noStrike">
                <a:solidFill>
                  <a:srgbClr val="000000"/>
                </a:solidFill>
                <a:highlight>
                  <a:srgbClr val="FFFFFF"/>
                </a:highlight>
                <a:latin typeface="Calibri"/>
                <a:ea typeface="Calibri"/>
                <a:cs typeface="Calibri"/>
                <a:sym typeface="Calibri"/>
              </a:rPr>
              <a:t>(2003): Smurtas ir priekabiavimas darbo vietoje: Literatūros apžvalga. Europos gyvenimo ir darbo sąlygų gerinimo fondas: Dublinas .</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EDELMAN, L., ERLANGER, H. IR LANDE, J. </a:t>
            </a:r>
            <a:r>
              <a:rPr b="0" i="1" lang="en-US" sz="1200" u="none" cap="none" strike="noStrike">
                <a:solidFill>
                  <a:srgbClr val="000000"/>
                </a:solidFill>
                <a:highlight>
                  <a:srgbClr val="FFFFFF"/>
                </a:highlight>
                <a:latin typeface="Calibri"/>
                <a:ea typeface="Calibri"/>
                <a:cs typeface="Calibri"/>
                <a:sym typeface="Calibri"/>
              </a:rPr>
              <a:t>(1993). "Vidaus ginčų sprendimas: The transformation of civil rights in the workplace". Teisės ir visuomenės apžvalga, 27, 497-534.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EIB, 2018 M. </a:t>
            </a:r>
            <a:r>
              <a:rPr b="0" i="1" lang="en-US" sz="1200" u="none" cap="none" strike="noStrike">
                <a:solidFill>
                  <a:srgbClr val="000000"/>
                </a:solidFill>
                <a:latin typeface="Calibri"/>
                <a:ea typeface="Calibri"/>
                <a:cs typeface="Calibri"/>
                <a:sym typeface="Calibri"/>
              </a:rPr>
              <a:t>Zásady mechanismu pro vyřizování stížností</a:t>
            </a:r>
            <a:r>
              <a:rPr b="0" i="0" lang="en-US" sz="1200" u="none" cap="none" strike="noStrike">
                <a:solidFill>
                  <a:srgbClr val="000000"/>
                </a:solidFill>
                <a:latin typeface="Calibri"/>
                <a:ea typeface="Calibri"/>
                <a:cs typeface="Calibri"/>
                <a:sym typeface="Calibri"/>
              </a:rPr>
              <a:t>. [online] [vid. 2022-15-08]. Prieinama iš: </a:t>
            </a:r>
            <a:r>
              <a:rPr b="0" i="0" lang="en-US"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E.ON, 2015 M. </a:t>
            </a:r>
            <a:r>
              <a:rPr b="0" i="1" lang="en-US" sz="1200" u="none" cap="none" strike="noStrike">
                <a:solidFill>
                  <a:srgbClr val="000000"/>
                </a:solidFill>
                <a:latin typeface="Calibri"/>
                <a:ea typeface="Calibri"/>
                <a:cs typeface="Calibri"/>
                <a:sym typeface="Calibri"/>
              </a:rPr>
              <a:t>Formulace politiczne общество RU Česká republika v oblasti безопасности práce, ochrany zdrowie a životního prostredia</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HOBSON, J.S.P. </a:t>
            </a:r>
            <a:r>
              <a:rPr b="0" i="1" lang="en-US" sz="1200" u="none" cap="none" strike="noStrike">
                <a:solidFill>
                  <a:srgbClr val="000000"/>
                </a:solidFill>
                <a:highlight>
                  <a:srgbClr val="FFFFFF"/>
                </a:highlight>
                <a:latin typeface="Calibri"/>
                <a:ea typeface="Calibri"/>
                <a:cs typeface="Calibri"/>
                <a:sym typeface="Calibri"/>
              </a:rPr>
              <a:t>(1996): J.H.B.H.S.H.S. International Journal of Contemporary Hospitality Management, 8 (4), 3-10.</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HOEL H., AND EINARSEN, S. </a:t>
            </a:r>
            <a:r>
              <a:rPr b="0" i="1" lang="en-US" sz="1200" u="none" cap="none" strike="noStrike">
                <a:solidFill>
                  <a:srgbClr val="000000"/>
                </a:solidFill>
                <a:highlight>
                  <a:srgbClr val="FFFFFF"/>
                </a:highlight>
                <a:latin typeface="Calibri"/>
                <a:ea typeface="Calibri"/>
                <a:cs typeface="Calibri"/>
                <a:sym typeface="Calibri"/>
              </a:rPr>
              <a:t>(2003): Smurtas darbe viešbučiuose, maitinimo įstaigose ir turizmo sektoriuje, galima rasti: http:</a:t>
            </a:r>
            <a:r>
              <a:rPr b="0" i="1" lang="en-US"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//www.oit.org/wcmsp5/groups/public/@ed_dialogue/@sector/documents/publication/wcms_161998.pdf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HOFFMAN, E. </a:t>
            </a:r>
            <a:r>
              <a:rPr b="0" i="1" lang="en-US" sz="1200" u="none" cap="none" strike="noStrike">
                <a:solidFill>
                  <a:srgbClr val="000000"/>
                </a:solidFill>
                <a:highlight>
                  <a:srgbClr val="FFFFFF"/>
                </a:highlight>
                <a:latin typeface="Calibri"/>
                <a:ea typeface="Calibri"/>
                <a:cs typeface="Calibri"/>
                <a:sym typeface="Calibri"/>
              </a:rPr>
              <a:t>(2005). "Ginčų sprendimas darbuotojų kooperatyve: Oficialūs procesai ir procedūrinis teisingumas". Teisės ir visuomenės apžvalga, 39(1), 51-82.</a:t>
            </a:r>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KOŽENÁ J., 2009. </a:t>
            </a:r>
            <a:r>
              <a:rPr b="0" i="1" lang="en-US" sz="1200" u="none" cap="none" strike="noStrike">
                <a:solidFill>
                  <a:srgbClr val="000000"/>
                </a:solidFill>
                <a:highlight>
                  <a:srgbClr val="FFFFFF"/>
                </a:highlight>
                <a:latin typeface="Calibri"/>
                <a:ea typeface="Calibri"/>
                <a:cs typeface="Calibri"/>
                <a:sym typeface="Calibri"/>
              </a:rPr>
              <a:t>Externí komunikace vytváří obraz vaší firmos v očích veřejnosti i médií. </a:t>
            </a:r>
            <a:r>
              <a:rPr b="0" i="0" lang="en-US" sz="1200" u="none" cap="none" strike="noStrike">
                <a:solidFill>
                  <a:srgbClr val="000000"/>
                </a:solidFill>
                <a:latin typeface="Calibri"/>
                <a:ea typeface="Calibri"/>
                <a:cs typeface="Calibri"/>
                <a:sym typeface="Calibri"/>
              </a:rPr>
              <a:t>[online] [vid. 2022-15-08]. Dostupné z: </a:t>
            </a:r>
            <a:r>
              <a:rPr b="0" i="0" lang="en-US"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4" name="Google Shape;264;p1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5" name="Google Shape;265;p11"/>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6" name="Google Shape;266;p11"/>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7" name="Google Shape;267;p1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8" name="Google Shape;268;p11"/>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9" name="Google Shape;269;p11"/>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0" name="Google Shape;270;p11"/>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Nuorodos</a:t>
            </a:r>
            <a:endParaRPr b="1" sz="3600">
              <a:solidFill>
                <a:schemeClr val="dk2"/>
              </a:solidFill>
            </a:endParaRPr>
          </a:p>
        </p:txBody>
      </p:sp>
      <p:sp>
        <p:nvSpPr>
          <p:cNvPr id="271" name="Google Shape;271;p11"/>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LIEBMANN, M. </a:t>
            </a:r>
            <a:r>
              <a:rPr b="0" i="1" lang="en-US" sz="1200" u="none" cap="none" strike="noStrike">
                <a:solidFill>
                  <a:srgbClr val="000000"/>
                </a:solidFill>
                <a:highlight>
                  <a:srgbClr val="FFFFFF"/>
                </a:highlight>
                <a:latin typeface="Calibri"/>
                <a:ea typeface="Calibri"/>
                <a:cs typeface="Calibri"/>
                <a:sym typeface="Calibri"/>
              </a:rPr>
              <a:t>(2000). "Tarpininkavimo Jungtinėje Karalystėje istorija ir apžvalga". In M. Liebmann (ed), Mediation in Context. London: Jessica Kingsley Publisher, 19-38.</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MICELI, M., NEAR, J., AND MOREHEAD, DWORKIN T. </a:t>
            </a:r>
            <a:r>
              <a:rPr b="0" i="1" lang="en-US" sz="1200" u="none" cap="none" strike="noStrike">
                <a:solidFill>
                  <a:srgbClr val="000000"/>
                </a:solidFill>
                <a:highlight>
                  <a:srgbClr val="FFFFFF"/>
                </a:highlight>
                <a:latin typeface="Calibri"/>
                <a:ea typeface="Calibri"/>
                <a:cs typeface="Calibri"/>
                <a:sym typeface="Calibri"/>
              </a:rPr>
              <a:t>(2008). "Žodis išminčiai: kaip vadovai ir politikos formuotojai gali paskatinti darbuotojus pranešti apie netinkamą elgesį". Journal of Business Ethics, 86, 379-396.</a:t>
            </a:r>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MIOVSKÝ, M., SKÁCELOVÁ, L., ZAPLETALOVÁ, J., NOVÁK, P. 2010. </a:t>
            </a:r>
            <a:r>
              <a:rPr b="0" i="1" lang="en-US" sz="1200" u="none" cap="none" strike="noStrike">
                <a:solidFill>
                  <a:srgbClr val="000000"/>
                </a:solidFill>
                <a:latin typeface="Calibri"/>
                <a:ea typeface="Calibri"/>
                <a:cs typeface="Calibri"/>
                <a:sym typeface="Calibri"/>
              </a:rPr>
              <a:t>Primární prevence rizikového chování ve školství</a:t>
            </a:r>
            <a:r>
              <a:rPr b="0" i="0" lang="en-US" sz="1200" u="none" cap="none" strike="noStrike">
                <a:solidFill>
                  <a:srgbClr val="000000"/>
                </a:solidFill>
                <a:latin typeface="Calibri"/>
                <a:ea typeface="Calibri"/>
                <a:cs typeface="Calibri"/>
                <a:sym typeface="Calibri"/>
              </a:rPr>
              <a:t>. Tišnovas: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2005. </a:t>
            </a:r>
            <a:r>
              <a:rPr b="0" i="1" lang="en-US" sz="1200" u="none" cap="none" strike="noStrike">
                <a:solidFill>
                  <a:srgbClr val="000000"/>
                </a:solidFill>
                <a:latin typeface="Calibri"/>
                <a:ea typeface="Calibri"/>
                <a:cs typeface="Calibri"/>
                <a:sym typeface="Calibri"/>
              </a:rPr>
              <a:t>Standardy odborné způsobilosti poskytovatelů programů primární prevence užívání návykových medžiagų.</a:t>
            </a:r>
            <a:r>
              <a:rPr b="0" i="0" lang="en-US" sz="1200" u="none" cap="none" strike="noStrike">
                <a:solidFill>
                  <a:srgbClr val="000000"/>
                </a:solidFill>
                <a:latin typeface="Calibri"/>
                <a:ea typeface="Calibri"/>
                <a:cs typeface="Calibri"/>
                <a:sym typeface="Calibri"/>
              </a:rPr>
              <a:t> Praha: MŠMT.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2010 M. </a:t>
            </a:r>
            <a:r>
              <a:rPr b="0" i="1" lang="en-US" sz="1200" u="none" cap="none" strike="noStrike">
                <a:solidFill>
                  <a:srgbClr val="000000"/>
                </a:solidFill>
                <a:latin typeface="Calibri"/>
                <a:ea typeface="Calibri"/>
                <a:cs typeface="Calibri"/>
                <a:sym typeface="Calibri"/>
              </a:rPr>
              <a:t>Metodické recommended k primární prevenci rizikového chování u dětí, žáků a studentů ve školách a školských zařízeních</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OPPENHEIMER, A. </a:t>
            </a:r>
            <a:r>
              <a:rPr b="0" i="1" lang="en-US" sz="1200" u="none" cap="none" strike="noStrike">
                <a:solidFill>
                  <a:srgbClr val="000000"/>
                </a:solidFill>
                <a:highlight>
                  <a:srgbClr val="FFFFFF"/>
                </a:highlight>
                <a:latin typeface="Calibri"/>
                <a:ea typeface="Calibri"/>
                <a:cs typeface="Calibri"/>
                <a:sym typeface="Calibri"/>
              </a:rPr>
              <a:t>(2004). "Priekabiavimo ir diskriminacijos darbe tyrimas". Employee Relations Law Journal, 29(4), 56-68.</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PLAMÍNEK, J., 2010. </a:t>
            </a:r>
            <a:r>
              <a:rPr b="0" i="1" lang="en-US" sz="1200" u="none" cap="none" strike="noStrike">
                <a:solidFill>
                  <a:srgbClr val="000000"/>
                </a:solidFill>
                <a:latin typeface="Calibri"/>
                <a:ea typeface="Calibri"/>
                <a:cs typeface="Calibri"/>
                <a:sym typeface="Calibri"/>
              </a:rPr>
              <a:t>Tajemství motivace: jak zařídit, aby pro jus žmonės rádi dirbo</a:t>
            </a:r>
            <a:r>
              <a:rPr b="0" i="0" lang="en-US"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RAYNER, C., HOEL, H. IR COOPER, C.L. </a:t>
            </a:r>
            <a:r>
              <a:rPr b="0" i="1" lang="en-US" sz="1200" u="none" cap="none" strike="noStrike">
                <a:solidFill>
                  <a:srgbClr val="000000"/>
                </a:solidFill>
                <a:highlight>
                  <a:srgbClr val="FFFFFF"/>
                </a:highlight>
                <a:latin typeface="Calibri"/>
                <a:ea typeface="Calibri"/>
                <a:cs typeface="Calibri"/>
                <a:sym typeface="Calibri"/>
              </a:rPr>
              <a:t>(2002): Patyčios darbo vietoje: Kas žinome, kas kaltas ir ką galime padaryti? Londonas: Taylor and Francis</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SALIN, D. </a:t>
            </a:r>
            <a:r>
              <a:rPr b="0" i="1" lang="en-US" sz="1200" u="none" cap="none" strike="noStrike">
                <a:solidFill>
                  <a:srgbClr val="000000"/>
                </a:solidFill>
                <a:highlight>
                  <a:srgbClr val="FFFFFF"/>
                </a:highlight>
                <a:latin typeface="Calibri"/>
                <a:ea typeface="Calibri"/>
                <a:cs typeface="Calibri"/>
                <a:sym typeface="Calibri"/>
              </a:rPr>
              <a:t>(2007). "Organizacijų atsakas į priekabiavimą darbo vietoje: žvalgomasis tyrimas". Personalo apžvalga, 38(1), 26-44.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SCHEU L.</a:t>
            </a:r>
            <a:r>
              <a:rPr b="0" i="1" lang="en-US" sz="1200" u="none" cap="none" strike="noStrike">
                <a:solidFill>
                  <a:srgbClr val="000000"/>
                </a:solidFill>
                <a:latin typeface="Calibri"/>
                <a:ea typeface="Calibri"/>
                <a:cs typeface="Calibri"/>
                <a:sym typeface="Calibri"/>
              </a:rPr>
              <a:t>,</a:t>
            </a:r>
            <a:r>
              <a:rPr b="0" i="0" lang="en-US" sz="1200" u="none" cap="none" strike="noStrike">
                <a:solidFill>
                  <a:srgbClr val="000000"/>
                </a:solidFill>
                <a:latin typeface="Calibri"/>
                <a:ea typeface="Calibri"/>
                <a:cs typeface="Calibri"/>
                <a:sym typeface="Calibri"/>
              </a:rPr>
              <a:t> 2021 M. </a:t>
            </a:r>
            <a:r>
              <a:rPr b="0" i="1" lang="en-US" sz="1200" u="none" cap="none" strike="noStrike">
                <a:solidFill>
                  <a:srgbClr val="000000"/>
                </a:solidFill>
                <a:latin typeface="Calibri"/>
                <a:ea typeface="Calibri"/>
                <a:cs typeface="Calibri"/>
                <a:sym typeface="Calibri"/>
              </a:rPr>
              <a:t>Násilí na pracišti: peer pracník jako perhaps cesta ochrany zaměstnanců?</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SMITHSON, L., 2006. Motyvacijos darbo vietoje infografinis vaizdas. </a:t>
            </a:r>
            <a:r>
              <a:rPr b="0" i="1" lang="en-US" sz="1200" u="none" cap="none" strike="noStrike">
                <a:solidFill>
                  <a:srgbClr val="000000"/>
                </a:solidFill>
                <a:latin typeface="Calibri"/>
                <a:ea typeface="Calibri"/>
                <a:cs typeface="Calibri"/>
                <a:sym typeface="Calibri"/>
              </a:rPr>
              <a:t>IncBlot.</a:t>
            </a:r>
            <a:r>
              <a:rPr b="0" i="0" lang="en-US" sz="1200" u="none" cap="none" strike="noStrike">
                <a:solidFill>
                  <a:srgbClr val="000000"/>
                </a:solidFill>
                <a:latin typeface="Calibri"/>
                <a:ea typeface="Calibri"/>
                <a:cs typeface="Calibri"/>
                <a:sym typeface="Calibri"/>
              </a:rPr>
              <a:t> [online] [vid. 2022-05-05]. Dostupné iš: https:</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//visual.ly/community/Infographics/business/incblot-motivation-infographic</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ŠNAJDR I., 2013. </a:t>
            </a:r>
            <a:r>
              <a:rPr b="0" i="1" lang="en-US" sz="1200" u="none" cap="none" strike="noStrike">
                <a:solidFill>
                  <a:srgbClr val="000000"/>
                </a:solidFill>
                <a:latin typeface="Calibri"/>
                <a:ea typeface="Calibri"/>
                <a:cs typeface="Calibri"/>
                <a:sym typeface="Calibri"/>
              </a:rPr>
              <a:t>Svizí, strategií a polotikou</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WALKER, B. IR HAMILTON, R. T. </a:t>
            </a:r>
            <a:r>
              <a:rPr b="0" i="1" lang="en-US" sz="1200" u="none" cap="none" strike="noStrike">
                <a:solidFill>
                  <a:srgbClr val="000000"/>
                </a:solidFill>
                <a:highlight>
                  <a:srgbClr val="FFFFFF"/>
                </a:highlight>
                <a:latin typeface="Calibri"/>
                <a:ea typeface="Calibri"/>
                <a:cs typeface="Calibri"/>
                <a:sym typeface="Calibri"/>
              </a:rPr>
              <a:t>(2011). "Darbuotojų ir darbdavių skundai: apžvalga". International Journal of Management Reviews, 13(1) 40-58.</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277" name="Google Shape;277;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Dėkojame už dėmesį</a:t>
            </a:r>
            <a:endParaRPr sz="3600">
              <a:solidFill>
                <a:srgbClr val="262626"/>
              </a:solidFill>
            </a:endParaRPr>
          </a:p>
        </p:txBody>
      </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283" name="Google Shape;283;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Projekto partneriai</a:t>
            </a:r>
            <a:endParaRPr b="1" sz="3600">
              <a:solidFill>
                <a:schemeClr val="dk2"/>
              </a:solidFill>
            </a:endParaRPr>
          </a:p>
        </p:txBody>
      </p:sp>
      <p:sp>
        <p:nvSpPr>
          <p:cNvPr id="284" name="Google Shape;28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5" name="Google Shape;285;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6789B9"/>
                </a:solidFill>
                <a:latin typeface="Calibri"/>
                <a:ea typeface="Calibri"/>
                <a:cs typeface="Calibri"/>
                <a:sym typeface="Calibri"/>
              </a:rPr>
              <a:t>https://www.weedout.eu/</a:t>
            </a:r>
            <a:endParaRPr/>
          </a:p>
        </p:txBody>
      </p:sp>
      <p:pic>
        <p:nvPicPr>
          <p:cNvPr id="286" name="Google Shape;286;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287" name="Google Shape;287;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Čekijos gyvybės mokslų universitetas Praha</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Čekijos Respublika</a:t>
            </a:r>
            <a:endParaRPr sz="1400">
              <a:solidFill>
                <a:schemeClr val="dk1"/>
              </a:solidFill>
              <a:latin typeface="Arial"/>
              <a:ea typeface="Arial"/>
              <a:cs typeface="Arial"/>
              <a:sym typeface="Arial"/>
            </a:endParaRPr>
          </a:p>
        </p:txBody>
      </p:sp>
      <p:pic>
        <p:nvPicPr>
          <p:cNvPr id="288" name="Google Shape;288;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289" name="Google Shape;289;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Pankipriano viešbučių vadovų asociacija</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Kipras</a:t>
            </a:r>
            <a:endParaRPr sz="1400">
              <a:solidFill>
                <a:schemeClr val="dk1"/>
              </a:solidFill>
              <a:latin typeface="Arial"/>
              <a:ea typeface="Arial"/>
              <a:cs typeface="Arial"/>
              <a:sym typeface="Arial"/>
            </a:endParaRPr>
          </a:p>
        </p:txBody>
      </p:sp>
      <p:pic>
        <p:nvPicPr>
          <p:cNvPr id="290" name="Google Shape;290;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291" name="Google Shape;291;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Vokietija</a:t>
            </a:r>
            <a:endParaRPr sz="1400">
              <a:solidFill>
                <a:schemeClr val="dk1"/>
              </a:solidFill>
              <a:latin typeface="Arial"/>
              <a:ea typeface="Arial"/>
              <a:cs typeface="Arial"/>
              <a:sym typeface="Arial"/>
            </a:endParaRPr>
          </a:p>
        </p:txBody>
      </p:sp>
      <p:pic>
        <p:nvPicPr>
          <p:cNvPr id="292" name="Google Shape;292;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293" name="Google Shape;293;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Graikija</a:t>
            </a:r>
            <a:endParaRPr sz="1400">
              <a:solidFill>
                <a:schemeClr val="dk1"/>
              </a:solidFill>
              <a:latin typeface="Arial"/>
              <a:ea typeface="Arial"/>
              <a:cs typeface="Arial"/>
              <a:sym typeface="Arial"/>
            </a:endParaRPr>
          </a:p>
        </p:txBody>
      </p:sp>
      <p:pic>
        <p:nvPicPr>
          <p:cNvPr id="294" name="Google Shape;294;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295" name="Google Shape;295;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DEKAPLUS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Kipras</a:t>
            </a:r>
            <a:endParaRPr/>
          </a:p>
        </p:txBody>
      </p:sp>
      <p:pic>
        <p:nvPicPr>
          <p:cNvPr id="296" name="Google Shape;296;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297" name="Google Shape;297;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Socialinių inovacijų fondas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Lietuva</a:t>
            </a:r>
            <a:endParaRPr sz="1400">
              <a:solidFill>
                <a:schemeClr val="dk1"/>
              </a:solidFill>
              <a:latin typeface="Arial"/>
              <a:ea typeface="Arial"/>
              <a:cs typeface="Arial"/>
              <a:sym typeface="Arial"/>
            </a:endParaRPr>
          </a:p>
        </p:txBody>
      </p:sp>
      <p:pic>
        <p:nvPicPr>
          <p:cNvPr id="298" name="Google Shape;298;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299" name="Google Shape;299;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GARSIAI</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Latvija</a:t>
            </a:r>
            <a:endParaRPr sz="1400">
              <a:solidFill>
                <a:schemeClr val="dk1"/>
              </a:solidFill>
              <a:latin typeface="Arial"/>
              <a:ea typeface="Arial"/>
              <a:cs typeface="Arial"/>
              <a:sym typeface="Arial"/>
            </a:endParaRPr>
          </a:p>
        </p:txBody>
      </p:sp>
      <p:pic>
        <p:nvPicPr>
          <p:cNvPr id="300" name="Google Shape;300;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5" name="Google Shape;105;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Temos</a:t>
            </a:r>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Antrinė prevencija</a:t>
              </a:r>
              <a:endParaRPr b="0" i="0" sz="36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3304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i="0" lang="en-US" sz="3000" u="none" cap="none" strike="noStrike">
                  <a:solidFill>
                    <a:schemeClr val="dk2"/>
                  </a:solidFill>
                  <a:latin typeface="Calibri"/>
                  <a:ea typeface="Calibri"/>
                  <a:cs typeface="Calibri"/>
                  <a:sym typeface="Calibri"/>
                </a:rPr>
                <a:t>Kas yra tretinė prevencija</a:t>
              </a:r>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72690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i="0" lang="en-US" sz="3000" u="none" cap="none" strike="noStrike">
                  <a:solidFill>
                    <a:schemeClr val="dk2"/>
                  </a:solidFill>
                  <a:latin typeface="Calibri"/>
                  <a:ea typeface="Calibri"/>
                  <a:cs typeface="Calibri"/>
                  <a:sym typeface="Calibri"/>
                </a:rPr>
                <a:t>Stebėsenos sistema</a:t>
              </a:r>
              <a:endParaRPr b="0" i="0" sz="30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42076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1F3763"/>
                </a:buClr>
                <a:buSzPts val="3000"/>
                <a:buFont typeface="Calibri"/>
                <a:buNone/>
              </a:pPr>
              <a:r>
                <a:rPr b="0" i="0" lang="en-US" sz="3000" u="none" cap="none" strike="noStrike">
                  <a:solidFill>
                    <a:srgbClr val="1F3763"/>
                  </a:solidFill>
                  <a:latin typeface="Calibri"/>
                  <a:ea typeface="Calibri"/>
                  <a:cs typeface="Calibri"/>
                  <a:sym typeface="Calibri"/>
                </a:rPr>
                <a:t>Pagalbos nukentėjusiam asmeniui galimybės</a:t>
              </a:r>
              <a:endParaRPr b="0" i="0" sz="30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211462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1F3763"/>
                </a:buClr>
                <a:buSzPts val="3000"/>
                <a:buFont typeface="Calibri"/>
                <a:buNone/>
              </a:pPr>
              <a:r>
                <a:rPr b="0" i="0" lang="en-US" sz="3000" u="none" cap="none" strike="noStrike">
                  <a:solidFill>
                    <a:srgbClr val="1F3763"/>
                  </a:solidFill>
                  <a:latin typeface="Calibri"/>
                  <a:ea typeface="Calibri"/>
                  <a:cs typeface="Calibri"/>
                  <a:sym typeface="Calibri"/>
                </a:rPr>
                <a:t>Komandos dinamika</a:t>
              </a:r>
              <a:endParaRPr b="0" i="0" sz="30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80848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i="0" lang="en-US" sz="3000" u="none" cap="none" strike="noStrike">
                  <a:solidFill>
                    <a:schemeClr val="dk2"/>
                  </a:solidFill>
                  <a:latin typeface="Calibri"/>
                  <a:ea typeface="Calibri"/>
                  <a:cs typeface="Calibri"/>
                  <a:sym typeface="Calibri"/>
                </a:rPr>
                <a:t>Santrauka</a:t>
              </a:r>
              <a:endParaRPr b="0" i="0" sz="3000" u="none" cap="none" strike="noStrike">
                <a:solidFill>
                  <a:schemeClr val="dk2"/>
                </a:solidFill>
                <a:latin typeface="Calibri"/>
                <a:ea typeface="Calibri"/>
                <a:cs typeface="Calibri"/>
                <a:sym typeface="Calibri"/>
              </a:endParaRPr>
            </a:p>
          </p:txBody>
        </p:sp>
        <p:cxnSp>
          <p:nvCxnSpPr>
            <p:cNvPr id="126" name="Google Shape;126;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350234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i="0" lang="en-US" sz="3000" u="none" cap="none" strike="noStrike">
                  <a:solidFill>
                    <a:schemeClr val="dk2"/>
                  </a:solidFill>
                  <a:latin typeface="Calibri"/>
                  <a:ea typeface="Calibri"/>
                  <a:cs typeface="Calibri"/>
                  <a:sym typeface="Calibri"/>
                </a:rPr>
                <a:t>Užduotis1</a:t>
              </a:r>
              <a:endParaRPr b="0" i="0" sz="3000" u="none" cap="none" strike="noStrike">
                <a:solidFill>
                  <a:schemeClr val="dk2"/>
                </a:solidFill>
                <a:latin typeface="Calibri"/>
                <a:ea typeface="Calibri"/>
                <a:cs typeface="Calibri"/>
                <a:sym typeface="Calibri"/>
              </a:endParaRPr>
            </a:p>
          </p:txBody>
        </p:sp>
        <p:cxnSp>
          <p:nvCxnSpPr>
            <p:cNvPr id="129" name="Google Shape;129;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419620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i="0" lang="en-US" sz="3000" u="none" cap="none" strike="noStrike">
                  <a:solidFill>
                    <a:schemeClr val="dk2"/>
                  </a:solidFill>
                  <a:latin typeface="Calibri"/>
                  <a:ea typeface="Calibri"/>
                  <a:cs typeface="Calibri"/>
                  <a:sym typeface="Calibri"/>
                </a:rPr>
                <a:t>Užduotis2</a:t>
              </a:r>
              <a:endParaRPr b="0" i="0" sz="3000" u="none" cap="none" strike="noStrike">
                <a:solidFill>
                  <a:schemeClr val="dk2"/>
                </a:solidFill>
                <a:latin typeface="Calibri"/>
                <a:ea typeface="Calibri"/>
                <a:cs typeface="Calibri"/>
                <a:sym typeface="Calibri"/>
              </a:endParaRPr>
            </a:p>
          </p:txBody>
        </p:sp>
        <p:cxnSp>
          <p:nvCxnSpPr>
            <p:cNvPr id="132" name="Google Shape;132;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Obsah obrázku text, hodiny, hodinky&#10;&#10;Popis byl vytvořen automaticky" id="138" name="Google Shape;138;p3"/>
          <p:cNvPicPr preferRelativeResize="0"/>
          <p:nvPr>
            <p:ph idx="1" type="body"/>
          </p:nvPr>
        </p:nvPicPr>
        <p:blipFill rotWithShape="1">
          <a:blip r:embed="rId3">
            <a:alphaModFix/>
          </a:blip>
          <a:srcRect b="26893" l="0" r="0" t="25766"/>
          <a:stretch/>
        </p:blipFill>
        <p:spPr>
          <a:xfrm>
            <a:off x="2522356" y="10"/>
            <a:ext cx="9669642" cy="6857990"/>
          </a:xfrm>
          <a:prstGeom prst="rect">
            <a:avLst/>
          </a:prstGeom>
          <a:noFill/>
          <a:ln>
            <a:noFill/>
          </a:ln>
        </p:spPr>
      </p:pic>
      <p:sp>
        <p:nvSpPr>
          <p:cNvPr id="139" name="Google Shape;139;p3"/>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 Kas yra tretinė prevencija</a:t>
            </a:r>
            <a:endParaRPr/>
          </a:p>
        </p:txBody>
      </p:sp>
      <p:sp>
        <p:nvSpPr>
          <p:cNvPr id="140" name="Google Shape;140;p3"/>
          <p:cNvSpPr txBox="1"/>
          <p:nvPr/>
        </p:nvSpPr>
        <p:spPr>
          <a:xfrm>
            <a:off x="-4" y="2187216"/>
            <a:ext cx="6044380"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i="0" lang="en-US" sz="3600" u="none" cap="none" strike="noStrike">
                <a:solidFill>
                  <a:schemeClr val="dk1"/>
                </a:solidFill>
                <a:latin typeface="Calibri"/>
                <a:ea typeface="Calibri"/>
                <a:cs typeface="Calibri"/>
                <a:sym typeface="Calibri"/>
              </a:rPr>
              <a:t>"</a:t>
            </a:r>
            <a:r>
              <a:rPr b="0" i="0" lang="en-US" sz="3600" u="none" cap="none" strike="noStrike">
                <a:solidFill>
                  <a:schemeClr val="dk1"/>
                </a:solidFill>
                <a:latin typeface="Calibri"/>
                <a:ea typeface="Calibri"/>
                <a:cs typeface="Calibri"/>
                <a:sym typeface="Calibri"/>
              </a:rPr>
              <a:t>Tretinės prevencijos tikslas - užkirsti kelią nepatenkinamiems įmonės tikslams, pagrįstiems bloga arba netinkamai įgyvendinta strategija.</a:t>
            </a:r>
            <a:r>
              <a:rPr b="1"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id="141" name="Google Shape;14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42" name="Google Shape;142;p3"/>
          <p:cNvPicPr preferRelativeResize="0"/>
          <p:nvPr/>
        </p:nvPicPr>
        <p:blipFill rotWithShape="1">
          <a:blip r:embed="rId4">
            <a:alphaModFix/>
          </a:blip>
          <a:srcRect b="0" l="0" r="0" t="0"/>
          <a:stretch/>
        </p:blipFill>
        <p:spPr>
          <a:xfrm rot="10800000">
            <a:off x="0" y="5010269"/>
            <a:ext cx="838200" cy="1792587"/>
          </a:xfrm>
          <a:prstGeom prst="rect">
            <a:avLst/>
          </a:prstGeom>
          <a:noFill/>
          <a:ln>
            <a:noFill/>
          </a:ln>
        </p:spPr>
      </p:pic>
      <p:pic>
        <p:nvPicPr>
          <p:cNvPr id="143" name="Google Shape;143;p3"/>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type="title"/>
          </p:nvPr>
        </p:nvSpPr>
        <p:spPr>
          <a:xfrm>
            <a:off x="238432" y="127819"/>
            <a:ext cx="11717594" cy="92423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2"/>
              </a:buClr>
              <a:buSzPts val="3600"/>
              <a:buFont typeface="Calibri"/>
              <a:buNone/>
            </a:pPr>
            <a:r>
              <a:rPr b="1" lang="en-US" sz="3600">
                <a:solidFill>
                  <a:schemeClr val="dk2"/>
                </a:solidFill>
              </a:rPr>
              <a:t>Stebėsenos sistema</a:t>
            </a:r>
            <a:endParaRPr b="1" sz="3600">
              <a:solidFill>
                <a:schemeClr val="dk2"/>
              </a:solidFill>
            </a:endParaRPr>
          </a:p>
        </p:txBody>
      </p:sp>
      <p:grpSp>
        <p:nvGrpSpPr>
          <p:cNvPr id="150" name="Google Shape;150;p4"/>
          <p:cNvGrpSpPr/>
          <p:nvPr/>
        </p:nvGrpSpPr>
        <p:grpSpPr>
          <a:xfrm>
            <a:off x="4700466" y="1869930"/>
            <a:ext cx="7407380" cy="4474665"/>
            <a:chOff x="543220" y="964"/>
            <a:chExt cx="7407380" cy="4474665"/>
          </a:xfrm>
        </p:grpSpPr>
        <p:sp>
          <p:nvSpPr>
            <p:cNvPr id="151" name="Google Shape;151;p4"/>
            <p:cNvSpPr/>
            <p:nvPr/>
          </p:nvSpPr>
          <p:spPr>
            <a:xfrm>
              <a:off x="3295088" y="2571985"/>
              <a:ext cx="1903644" cy="1903644"/>
            </a:xfrm>
            <a:prstGeom prst="ellipse">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txBox="1"/>
            <p:nvPr/>
          </p:nvSpPr>
          <p:spPr>
            <a:xfrm>
              <a:off x="3573870" y="2850767"/>
              <a:ext cx="1346080" cy="134608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naudoti:</a:t>
              </a:r>
              <a:endParaRPr/>
            </a:p>
          </p:txBody>
        </p:sp>
        <p:sp>
          <p:nvSpPr>
            <p:cNvPr id="153" name="Google Shape;153;p4"/>
            <p:cNvSpPr/>
            <p:nvPr/>
          </p:nvSpPr>
          <p:spPr>
            <a:xfrm rot="10800000">
              <a:off x="1447451"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543220"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txBox="1"/>
            <p:nvPr/>
          </p:nvSpPr>
          <p:spPr>
            <a:xfrm>
              <a:off x="585594" y="2842797"/>
              <a:ext cx="1723714" cy="1362021"/>
            </a:xfrm>
            <a:prstGeom prst="rect">
              <a:avLst/>
            </a:prstGeom>
            <a:noFill/>
            <a:ln>
              <a:noFill/>
            </a:ln>
          </p:spPr>
          <p:txBody>
            <a:bodyPr anchorCtr="0" anchor="ctr" bIns="55225" lIns="55225" spcFirstLastPara="1" rIns="5522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 stebėjimui</a:t>
              </a:r>
              <a:endParaRPr b="0" i="0" sz="2900" u="none" cap="none" strike="noStrike">
                <a:solidFill>
                  <a:schemeClr val="lt1"/>
                </a:solidFill>
                <a:latin typeface="Calibri"/>
                <a:ea typeface="Calibri"/>
                <a:cs typeface="Calibri"/>
                <a:sym typeface="Calibri"/>
              </a:endParaRPr>
            </a:p>
          </p:txBody>
        </p:sp>
        <p:sp>
          <p:nvSpPr>
            <p:cNvPr id="156" name="Google Shape;156;p4"/>
            <p:cNvSpPr/>
            <p:nvPr/>
          </p:nvSpPr>
          <p:spPr>
            <a:xfrm rot="-8100000">
              <a:off x="2011696"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1363163"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txBox="1"/>
            <p:nvPr/>
          </p:nvSpPr>
          <p:spPr>
            <a:xfrm>
              <a:off x="1405537" y="863281"/>
              <a:ext cx="1723714" cy="1362021"/>
            </a:xfrm>
            <a:prstGeom prst="rect">
              <a:avLst/>
            </a:prstGeom>
            <a:noFill/>
            <a:ln>
              <a:noFill/>
            </a:ln>
          </p:spPr>
          <p:txBody>
            <a:bodyPr anchorCtr="0" anchor="ctr" bIns="55225" lIns="55225" spcFirstLastPara="1" rIns="5522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valdymui</a:t>
              </a:r>
              <a:endParaRPr b="0" i="0" sz="2900" u="none" cap="none" strike="noStrike">
                <a:solidFill>
                  <a:schemeClr val="lt1"/>
                </a:solidFill>
                <a:latin typeface="Calibri"/>
                <a:ea typeface="Calibri"/>
                <a:cs typeface="Calibri"/>
                <a:sym typeface="Calibri"/>
              </a:endParaRPr>
            </a:p>
          </p:txBody>
        </p:sp>
        <p:sp>
          <p:nvSpPr>
            <p:cNvPr id="159" name="Google Shape;159;p4"/>
            <p:cNvSpPr/>
            <p:nvPr/>
          </p:nvSpPr>
          <p:spPr>
            <a:xfrm rot="-5400000">
              <a:off x="3373902" y="132608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3342679" y="964"/>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txBox="1"/>
            <p:nvPr/>
          </p:nvSpPr>
          <p:spPr>
            <a:xfrm>
              <a:off x="3385053" y="43338"/>
              <a:ext cx="1723714" cy="1362021"/>
            </a:xfrm>
            <a:prstGeom prst="rect">
              <a:avLst/>
            </a:prstGeom>
            <a:noFill/>
            <a:ln>
              <a:noFill/>
            </a:ln>
          </p:spPr>
          <p:txBody>
            <a:bodyPr anchorCtr="0" anchor="ctr" bIns="55225" lIns="55225" spcFirstLastPara="1" rIns="5522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vertinimui</a:t>
              </a:r>
              <a:endParaRPr b="0" i="0" sz="2900" u="none" cap="none" strike="noStrike">
                <a:solidFill>
                  <a:schemeClr val="lt1"/>
                </a:solidFill>
                <a:latin typeface="Calibri"/>
                <a:ea typeface="Calibri"/>
                <a:cs typeface="Calibri"/>
                <a:sym typeface="Calibri"/>
              </a:endParaRPr>
            </a:p>
          </p:txBody>
        </p:sp>
        <p:sp>
          <p:nvSpPr>
            <p:cNvPr id="162" name="Google Shape;162;p4"/>
            <p:cNvSpPr/>
            <p:nvPr/>
          </p:nvSpPr>
          <p:spPr>
            <a:xfrm rot="-2700000">
              <a:off x="4736108"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322195"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txBox="1"/>
            <p:nvPr/>
          </p:nvSpPr>
          <p:spPr>
            <a:xfrm>
              <a:off x="5364569" y="863281"/>
              <a:ext cx="1723714" cy="1362021"/>
            </a:xfrm>
            <a:prstGeom prst="rect">
              <a:avLst/>
            </a:prstGeom>
            <a:noFill/>
            <a:ln>
              <a:noFill/>
            </a:ln>
          </p:spPr>
          <p:txBody>
            <a:bodyPr anchorCtr="0" anchor="ctr" bIns="55225" lIns="55225" spcFirstLastPara="1" rIns="5522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ataskaitų teikimui</a:t>
              </a:r>
              <a:endParaRPr b="0" i="0" sz="2900" u="none" cap="none" strike="noStrike">
                <a:solidFill>
                  <a:schemeClr val="lt1"/>
                </a:solidFill>
                <a:latin typeface="Calibri"/>
                <a:ea typeface="Calibri"/>
                <a:cs typeface="Calibri"/>
                <a:sym typeface="Calibri"/>
              </a:endParaRPr>
            </a:p>
          </p:txBody>
        </p:sp>
        <p:sp>
          <p:nvSpPr>
            <p:cNvPr id="165" name="Google Shape;165;p4"/>
            <p:cNvSpPr/>
            <p:nvPr/>
          </p:nvSpPr>
          <p:spPr>
            <a:xfrm>
              <a:off x="5300352"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6142138"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txBox="1"/>
            <p:nvPr/>
          </p:nvSpPr>
          <p:spPr>
            <a:xfrm>
              <a:off x="6184512" y="2842797"/>
              <a:ext cx="1723714" cy="1362021"/>
            </a:xfrm>
            <a:prstGeom prst="rect">
              <a:avLst/>
            </a:prstGeom>
            <a:noFill/>
            <a:ln>
              <a:noFill/>
            </a:ln>
          </p:spPr>
          <p:txBody>
            <a:bodyPr anchorCtr="0" anchor="ctr" bIns="55225" lIns="55225" spcFirstLastPara="1" rIns="5522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ir t. t.</a:t>
              </a:r>
              <a:endParaRPr/>
            </a:p>
          </p:txBody>
        </p:sp>
      </p:grpSp>
      <p:pic>
        <p:nvPicPr>
          <p:cNvPr descr="Obsah obrázku motor&#10;&#10;Popis byl vytvořen automaticky" id="168" name="Google Shape;168;p4"/>
          <p:cNvPicPr preferRelativeResize="0"/>
          <p:nvPr/>
        </p:nvPicPr>
        <p:blipFill rotWithShape="1">
          <a:blip r:embed="rId3">
            <a:alphaModFix/>
          </a:blip>
          <a:srcRect b="837" l="0" r="-1" t="871"/>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nvSpPr>
        <p:spPr>
          <a:xfrm>
            <a:off x="238432" y="267145"/>
            <a:ext cx="11806084" cy="706249"/>
          </a:xfrm>
          <a:prstGeom prst="rect">
            <a:avLst/>
          </a:prstGeom>
          <a:noFill/>
          <a:ln>
            <a:noFill/>
          </a:ln>
        </p:spPr>
        <p:txBody>
          <a:bodyPr anchorCtr="0" anchor="b" bIns="45700" lIns="91425" spcFirstLastPara="1" rIns="91425" wrap="square" tIns="45700">
            <a:normAutofit/>
          </a:bodyPr>
          <a:lstStyle/>
          <a:p>
            <a:pPr indent="0" lvl="0" marL="0" marR="0" rtl="0" algn="r">
              <a:lnSpc>
                <a:spcPct val="107000"/>
              </a:lnSpc>
              <a:spcBef>
                <a:spcPts val="0"/>
              </a:spcBef>
              <a:spcAft>
                <a:spcPts val="0"/>
              </a:spcAft>
              <a:buClr>
                <a:srgbClr val="1F3763"/>
              </a:buClr>
              <a:buSzPts val="3600"/>
              <a:buFont typeface="Calibri"/>
              <a:buNone/>
            </a:pPr>
            <a:r>
              <a:rPr b="1" i="0" lang="en-US" sz="3600" u="none" cap="none" strike="noStrike">
                <a:solidFill>
                  <a:srgbClr val="1F3763"/>
                </a:solidFill>
                <a:latin typeface="Calibri"/>
                <a:ea typeface="Calibri"/>
                <a:cs typeface="Calibri"/>
                <a:sym typeface="Calibri"/>
              </a:rPr>
              <a:t>Pagalbos nukentėjusiam asmeniui galimybės</a:t>
            </a:r>
            <a:endParaRPr b="1" i="0" sz="3600" u="none" cap="none" strike="noStrike">
              <a:solidFill>
                <a:srgbClr val="1F3763"/>
              </a:solidFill>
              <a:latin typeface="Calibri"/>
              <a:ea typeface="Calibri"/>
              <a:cs typeface="Calibri"/>
              <a:sym typeface="Calibri"/>
            </a:endParaRPr>
          </a:p>
        </p:txBody>
      </p:sp>
      <p:grpSp>
        <p:nvGrpSpPr>
          <p:cNvPr id="175" name="Google Shape;175;p5"/>
          <p:cNvGrpSpPr/>
          <p:nvPr/>
        </p:nvGrpSpPr>
        <p:grpSpPr>
          <a:xfrm>
            <a:off x="5833905" y="1061884"/>
            <a:ext cx="4506254" cy="5604386"/>
            <a:chOff x="1350395" y="0"/>
            <a:chExt cx="4506254" cy="5604386"/>
          </a:xfrm>
        </p:grpSpPr>
        <p:sp>
          <p:nvSpPr>
            <p:cNvPr id="176" name="Google Shape;176;p5"/>
            <p:cNvSpPr/>
            <p:nvPr/>
          </p:nvSpPr>
          <p:spPr>
            <a:xfrm>
              <a:off x="2121432" y="0"/>
              <a:ext cx="3735217" cy="3735323"/>
            </a:xfrm>
            <a:custGeom>
              <a:rect b="b" l="l" r="r" t="t"/>
              <a:pathLst>
                <a:path extrusionOk="0" h="120000" w="120000">
                  <a:moveTo>
                    <a:pt x="8412" y="60000"/>
                  </a:moveTo>
                  <a:lnTo>
                    <a:pt x="8412" y="60000"/>
                  </a:lnTo>
                  <a:cubicBezTo>
                    <a:pt x="8412" y="32962"/>
                    <a:pt x="29287" y="10511"/>
                    <a:pt x="56254" y="8548"/>
                  </a:cubicBezTo>
                  <a:cubicBezTo>
                    <a:pt x="83220" y="6584"/>
                    <a:pt x="107127" y="25774"/>
                    <a:pt x="111044" y="52527"/>
                  </a:cubicBezTo>
                  <a:cubicBezTo>
                    <a:pt x="114961" y="79280"/>
                    <a:pt x="97558" y="104518"/>
                    <a:pt x="71160" y="110367"/>
                  </a:cubicBezTo>
                  <a:lnTo>
                    <a:pt x="70591" y="118429"/>
                  </a:lnTo>
                  <a:lnTo>
                    <a:pt x="56831" y="104889"/>
                  </a:lnTo>
                  <a:lnTo>
                    <a:pt x="72704" y="88505"/>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2946388" y="1352338"/>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txBox="1"/>
            <p:nvPr/>
          </p:nvSpPr>
          <p:spPr>
            <a:xfrm>
              <a:off x="2946388" y="1352338"/>
              <a:ext cx="2083957" cy="104185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pažeista sveikatos ir saugos politika</a:t>
              </a:r>
              <a:endParaRPr b="0" i="0" sz="2400" u="none" cap="none" strike="noStrike">
                <a:solidFill>
                  <a:schemeClr val="dk1"/>
                </a:solidFill>
                <a:latin typeface="Calibri"/>
                <a:ea typeface="Calibri"/>
                <a:cs typeface="Calibri"/>
                <a:sym typeface="Calibri"/>
              </a:endParaRPr>
            </a:p>
          </p:txBody>
        </p:sp>
        <p:sp>
          <p:nvSpPr>
            <p:cNvPr id="179" name="Google Shape;179;p5"/>
            <p:cNvSpPr/>
            <p:nvPr/>
          </p:nvSpPr>
          <p:spPr>
            <a:xfrm>
              <a:off x="1350395" y="2394194"/>
              <a:ext cx="3208835" cy="3210192"/>
            </a:xfrm>
            <a:prstGeom prst="blockArc">
              <a:avLst>
                <a:gd fmla="val 0" name="adj1"/>
                <a:gd fmla="val 189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1904409" y="3502741"/>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txBox="1"/>
            <p:nvPr/>
          </p:nvSpPr>
          <p:spPr>
            <a:xfrm>
              <a:off x="1904409" y="3502741"/>
              <a:ext cx="2083957" cy="104185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neįgalus darbuotojas</a:t>
              </a:r>
              <a:endParaRPr/>
            </a:p>
          </p:txBody>
        </p:sp>
      </p:grpSp>
      <p:pic>
        <p:nvPicPr>
          <p:cNvPr descr="Obsah obrázku exteriér, osoba, modrá&#10;&#10;Popis byl vytvořen automaticky" id="182" name="Google Shape;182;p5"/>
          <p:cNvPicPr preferRelativeResize="0"/>
          <p:nvPr/>
        </p:nvPicPr>
        <p:blipFill rotWithShape="1">
          <a:blip r:embed="rId3">
            <a:alphaModFix/>
          </a:blip>
          <a:srcRect b="-1" l="29602" r="25065"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6"/>
          <p:cNvGrpSpPr/>
          <p:nvPr/>
        </p:nvGrpSpPr>
        <p:grpSpPr>
          <a:xfrm>
            <a:off x="5639374" y="480495"/>
            <a:ext cx="6468603" cy="6811796"/>
            <a:chOff x="3514109" y="-264335"/>
            <a:chExt cx="6468603" cy="6811796"/>
          </a:xfrm>
        </p:grpSpPr>
        <p:sp>
          <p:nvSpPr>
            <p:cNvPr id="189" name="Google Shape;189;p6"/>
            <p:cNvSpPr/>
            <p:nvPr/>
          </p:nvSpPr>
          <p:spPr>
            <a:xfrm>
              <a:off x="5908003" y="2756254"/>
              <a:ext cx="3368754" cy="3368754"/>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txBox="1"/>
            <p:nvPr/>
          </p:nvSpPr>
          <p:spPr>
            <a:xfrm>
              <a:off x="6585272" y="3545369"/>
              <a:ext cx="2014216" cy="1731609"/>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chemeClr val="lt1"/>
                </a:buClr>
                <a:buSzPts val="2100"/>
                <a:buFont typeface="Noto Sans Symbols"/>
                <a:buNone/>
              </a:pPr>
              <a:r>
                <a:rPr b="0" i="0" lang="en-US" sz="2100" u="none" cap="none" strike="noStrike">
                  <a:solidFill>
                    <a:schemeClr val="lt1"/>
                  </a:solidFill>
                  <a:latin typeface="Calibri"/>
                  <a:ea typeface="Calibri"/>
                  <a:cs typeface="Calibri"/>
                  <a:sym typeface="Calibri"/>
                </a:rPr>
                <a:t>gero darbo pagrindas</a:t>
              </a:r>
              <a:endParaRPr b="0" i="0" sz="2100" u="none" cap="none" strike="noStrike">
                <a:solidFill>
                  <a:schemeClr val="lt1"/>
                </a:solidFill>
                <a:latin typeface="Calibri"/>
                <a:ea typeface="Calibri"/>
                <a:cs typeface="Calibri"/>
                <a:sym typeface="Calibri"/>
              </a:endParaRPr>
            </a:p>
          </p:txBody>
        </p:sp>
        <p:sp>
          <p:nvSpPr>
            <p:cNvPr id="191" name="Google Shape;191;p6"/>
            <p:cNvSpPr/>
            <p:nvPr/>
          </p:nvSpPr>
          <p:spPr>
            <a:xfrm>
              <a:off x="3948000" y="1960002"/>
              <a:ext cx="2450003" cy="24500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txBox="1"/>
            <p:nvPr/>
          </p:nvSpPr>
          <p:spPr>
            <a:xfrm>
              <a:off x="4564796" y="2580525"/>
              <a:ext cx="1216411" cy="1208957"/>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chemeClr val="lt1"/>
                </a:buClr>
                <a:buSzPts val="2100"/>
                <a:buFont typeface="Noto Sans Symbols"/>
                <a:buNone/>
              </a:pPr>
              <a:r>
                <a:rPr b="0" i="0" lang="en-US" sz="2100" u="none" cap="none" strike="noStrike">
                  <a:solidFill>
                    <a:schemeClr val="lt1"/>
                  </a:solidFill>
                  <a:latin typeface="Calibri"/>
                  <a:ea typeface="Calibri"/>
                  <a:cs typeface="Calibri"/>
                  <a:sym typeface="Calibri"/>
                </a:rPr>
                <a:t>"dvi galvos geriau nei viena"</a:t>
              </a:r>
              <a:endParaRPr b="0" i="0" sz="2100" u="none" cap="none" strike="noStrike">
                <a:solidFill>
                  <a:schemeClr val="lt1"/>
                </a:solidFill>
                <a:latin typeface="Calibri"/>
                <a:ea typeface="Calibri"/>
                <a:cs typeface="Calibri"/>
                <a:sym typeface="Calibri"/>
              </a:endParaRPr>
            </a:p>
          </p:txBody>
        </p:sp>
        <p:sp>
          <p:nvSpPr>
            <p:cNvPr id="193" name="Google Shape;193;p6"/>
            <p:cNvSpPr/>
            <p:nvPr/>
          </p:nvSpPr>
          <p:spPr>
            <a:xfrm rot="-900000">
              <a:off x="5320252" y="269750"/>
              <a:ext cx="2400503" cy="24005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txBox="1"/>
            <p:nvPr/>
          </p:nvSpPr>
          <p:spPr>
            <a:xfrm>
              <a:off x="5846752" y="796251"/>
              <a:ext cx="1347501" cy="1347501"/>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chemeClr val="lt1"/>
                </a:buClr>
                <a:buSzPts val="2100"/>
                <a:buFont typeface="Noto Sans Symbols"/>
                <a:buNone/>
              </a:pPr>
              <a:r>
                <a:rPr b="0" i="0" lang="en-US" sz="2100" u="none" cap="none" strike="noStrike">
                  <a:solidFill>
                    <a:schemeClr val="lt1"/>
                  </a:solidFill>
                  <a:latin typeface="Calibri"/>
                  <a:ea typeface="Calibri"/>
                  <a:cs typeface="Calibri"/>
                  <a:sym typeface="Calibri"/>
                </a:rPr>
                <a:t>su daugiau žmonių sekasi geriau.</a:t>
              </a:r>
              <a:endParaRPr b="0" i="0" sz="2100" u="none" cap="none" strike="noStrike">
                <a:solidFill>
                  <a:schemeClr val="lt1"/>
                </a:solidFill>
                <a:latin typeface="Calibri"/>
                <a:ea typeface="Calibri"/>
                <a:cs typeface="Calibri"/>
                <a:sym typeface="Calibri"/>
              </a:endParaRPr>
            </a:p>
          </p:txBody>
        </p:sp>
        <p:sp>
          <p:nvSpPr>
            <p:cNvPr id="195" name="Google Shape;195;p6"/>
            <p:cNvSpPr/>
            <p:nvPr/>
          </p:nvSpPr>
          <p:spPr>
            <a:xfrm>
              <a:off x="5670706" y="2235455"/>
              <a:ext cx="4312006" cy="4312006"/>
            </a:xfrm>
            <a:custGeom>
              <a:rect b="b" l="l" r="r" t="t"/>
              <a:pathLst>
                <a:path extrusionOk="0" h="120000" w="120000">
                  <a:moveTo>
                    <a:pt x="53351" y="4145"/>
                  </a:moveTo>
                  <a:lnTo>
                    <a:pt x="53351" y="4145"/>
                  </a:lnTo>
                  <a:cubicBezTo>
                    <a:pt x="76747" y="1360"/>
                    <a:pt x="99399" y="13451"/>
                    <a:pt x="110106" y="34438"/>
                  </a:cubicBezTo>
                  <a:cubicBezTo>
                    <a:pt x="120812" y="55425"/>
                    <a:pt x="117305" y="80861"/>
                    <a:pt x="101319" y="98167"/>
                  </a:cubicBezTo>
                  <a:lnTo>
                    <a:pt x="103848" y="100924"/>
                  </a:lnTo>
                  <a:lnTo>
                    <a:pt x="96127" y="99375"/>
                  </a:lnTo>
                  <a:lnTo>
                    <a:pt x="94974" y="91252"/>
                  </a:lnTo>
                  <a:lnTo>
                    <a:pt x="97502" y="94007"/>
                  </a:lnTo>
                  <a:cubicBezTo>
                    <a:pt x="111689" y="78363"/>
                    <a:pt x="114673" y="55555"/>
                    <a:pt x="104989" y="36786"/>
                  </a:cubicBezTo>
                  <a:cubicBezTo>
                    <a:pt x="95305" y="18018"/>
                    <a:pt x="74987" y="7234"/>
                    <a:pt x="54016" y="973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3514109" y="1409624"/>
              <a:ext cx="3132942" cy="3132942"/>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4764991" y="-264335"/>
              <a:ext cx="3377942" cy="3377942"/>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8" name="Google Shape;198;p6"/>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199" name="Google Shape;199;p6"/>
          <p:cNvSpPr txBox="1"/>
          <p:nvPr>
            <p:ph type="title"/>
          </p:nvPr>
        </p:nvSpPr>
        <p:spPr>
          <a:xfrm>
            <a:off x="4807974" y="14782"/>
            <a:ext cx="6980904" cy="912690"/>
          </a:xfrm>
          <a:prstGeom prst="rect">
            <a:avLst/>
          </a:prstGeom>
          <a:noFill/>
          <a:ln>
            <a:noFill/>
          </a:ln>
        </p:spPr>
        <p:txBody>
          <a:bodyPr anchorCtr="0" anchor="ctr" bIns="45700" lIns="91425" spcFirstLastPara="1" rIns="91425" wrap="square" tIns="45700">
            <a:normAutofit/>
          </a:bodyPr>
          <a:lstStyle/>
          <a:p>
            <a:pPr indent="0" lvl="0" marL="0" rtl="0" algn="r">
              <a:lnSpc>
                <a:spcPct val="107000"/>
              </a:lnSpc>
              <a:spcBef>
                <a:spcPts val="0"/>
              </a:spcBef>
              <a:spcAft>
                <a:spcPts val="0"/>
              </a:spcAft>
              <a:buClr>
                <a:srgbClr val="1F3763"/>
              </a:buClr>
              <a:buSzPts val="3600"/>
              <a:buFont typeface="Calibri"/>
              <a:buNone/>
            </a:pPr>
            <a:r>
              <a:rPr b="1" lang="en-US" sz="3600">
                <a:solidFill>
                  <a:srgbClr val="1F3763"/>
                </a:solidFill>
              </a:rPr>
              <a:t>Komandos dinamika</a:t>
            </a:r>
            <a:endParaRPr b="1" sz="3600">
              <a:solidFill>
                <a:srgbClr val="1F3763"/>
              </a:solidFill>
            </a:endParaRPr>
          </a:p>
        </p:txBody>
      </p:sp>
      <p:pic>
        <p:nvPicPr>
          <p:cNvPr descr="Obsah obrázku text, položky&#10;&#10;Popis byl vytvořen automaticky" id="200" name="Google Shape;200;p6"/>
          <p:cNvPicPr preferRelativeResize="0"/>
          <p:nvPr/>
        </p:nvPicPr>
        <p:blipFill rotWithShape="1">
          <a:blip r:embed="rId4">
            <a:alphaModFix/>
          </a:blip>
          <a:srcRect b="-1" l="13878" r="26586" t="0"/>
          <a:stretch/>
        </p:blipFill>
        <p:spPr>
          <a:xfrm>
            <a:off x="20" y="10"/>
            <a:ext cx="6116549" cy="6857990"/>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7"/>
          <p:cNvGrpSpPr/>
          <p:nvPr/>
        </p:nvGrpSpPr>
        <p:grpSpPr>
          <a:xfrm>
            <a:off x="-5882254" y="139499"/>
            <a:ext cx="17886011" cy="7496983"/>
            <a:chOff x="-6293670" y="-963453"/>
            <a:chExt cx="17886011" cy="7496983"/>
          </a:xfrm>
        </p:grpSpPr>
        <p:sp>
          <p:nvSpPr>
            <p:cNvPr id="207" name="Google Shape;207;p7"/>
            <p:cNvSpPr/>
            <p:nvPr/>
          </p:nvSpPr>
          <p:spPr>
            <a:xfrm>
              <a:off x="-6293670" y="-963453"/>
              <a:ext cx="7496983" cy="7496983"/>
            </a:xfrm>
            <a:prstGeom prst="blockArc">
              <a:avLst>
                <a:gd fmla="val 18900000" name="adj1"/>
                <a:gd fmla="val 2700000" name="adj2"/>
                <a:gd fmla="val 288" name="adj3"/>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390740" y="253215"/>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txBox="1"/>
            <p:nvPr/>
          </p:nvSpPr>
          <p:spPr>
            <a:xfrm>
              <a:off x="390740" y="253215"/>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ilgesnio laikotarpio atsakas į iškilusią problemą.</a:t>
              </a:r>
              <a:endParaRPr b="0" i="0" sz="2600" u="none" cap="none" strike="noStrike">
                <a:solidFill>
                  <a:schemeClr val="lt1"/>
                </a:solidFill>
                <a:latin typeface="Calibri"/>
                <a:ea typeface="Calibri"/>
                <a:cs typeface="Calibri"/>
                <a:sym typeface="Calibri"/>
              </a:endParaRPr>
            </a:p>
          </p:txBody>
        </p:sp>
        <p:sp>
          <p:nvSpPr>
            <p:cNvPr id="210" name="Google Shape;210;p7"/>
            <p:cNvSpPr/>
            <p:nvPr/>
          </p:nvSpPr>
          <p:spPr>
            <a:xfrm>
              <a:off x="74360" y="18993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849158" y="101297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txBox="1"/>
            <p:nvPr/>
          </p:nvSpPr>
          <p:spPr>
            <a:xfrm>
              <a:off x="849158" y="101297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problemos poveikio mažinimas.</a:t>
              </a:r>
              <a:endParaRPr b="0" i="0" sz="2600" u="none" cap="none" strike="noStrike">
                <a:solidFill>
                  <a:schemeClr val="lt1"/>
                </a:solidFill>
                <a:latin typeface="Calibri"/>
                <a:ea typeface="Calibri"/>
                <a:cs typeface="Calibri"/>
                <a:sym typeface="Calibri"/>
              </a:endParaRPr>
            </a:p>
          </p:txBody>
        </p:sp>
        <p:sp>
          <p:nvSpPr>
            <p:cNvPr id="213" name="Google Shape;213;p7"/>
            <p:cNvSpPr/>
            <p:nvPr/>
          </p:nvSpPr>
          <p:spPr>
            <a:xfrm>
              <a:off x="532777" y="94969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1100368" y="1772175"/>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txBox="1"/>
            <p:nvPr/>
          </p:nvSpPr>
          <p:spPr>
            <a:xfrm>
              <a:off x="1100368" y="1772175"/>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sveikatos ir saugos atkūrimas</a:t>
              </a:r>
              <a:endParaRPr b="0" i="0" sz="2600" u="none" cap="none" strike="noStrike">
                <a:solidFill>
                  <a:schemeClr val="lt1"/>
                </a:solidFill>
                <a:latin typeface="Calibri"/>
                <a:ea typeface="Calibri"/>
                <a:cs typeface="Calibri"/>
                <a:sym typeface="Calibri"/>
              </a:endParaRPr>
            </a:p>
          </p:txBody>
        </p:sp>
        <p:sp>
          <p:nvSpPr>
            <p:cNvPr id="216" name="Google Shape;216;p7"/>
            <p:cNvSpPr/>
            <p:nvPr/>
          </p:nvSpPr>
          <p:spPr>
            <a:xfrm>
              <a:off x="783988" y="170889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1180577" y="2531934"/>
              <a:ext cx="1041176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txBox="1"/>
            <p:nvPr/>
          </p:nvSpPr>
          <p:spPr>
            <a:xfrm>
              <a:off x="1180577" y="2531934"/>
              <a:ext cx="1041176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užkirsti kelią tolesniam smurtui.</a:t>
              </a:r>
              <a:endParaRPr/>
            </a:p>
          </p:txBody>
        </p:sp>
        <p:sp>
          <p:nvSpPr>
            <p:cNvPr id="219" name="Google Shape;219;p7"/>
            <p:cNvSpPr/>
            <p:nvPr/>
          </p:nvSpPr>
          <p:spPr>
            <a:xfrm>
              <a:off x="864197" y="246865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1100368" y="3291692"/>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txBox="1"/>
            <p:nvPr/>
          </p:nvSpPr>
          <p:spPr>
            <a:xfrm>
              <a:off x="1100368" y="3291692"/>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užkirsti kelią darbuotojų kaitai.</a:t>
              </a:r>
              <a:endParaRPr/>
            </a:p>
          </p:txBody>
        </p:sp>
        <p:sp>
          <p:nvSpPr>
            <p:cNvPr id="222" name="Google Shape;222;p7"/>
            <p:cNvSpPr/>
            <p:nvPr/>
          </p:nvSpPr>
          <p:spPr>
            <a:xfrm>
              <a:off x="783988" y="322841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849158" y="405089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txBox="1"/>
            <p:nvPr/>
          </p:nvSpPr>
          <p:spPr>
            <a:xfrm>
              <a:off x="849158" y="405089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užkirsti kelią moralės smukimui.</a:t>
              </a:r>
              <a:endParaRPr/>
            </a:p>
          </p:txBody>
        </p:sp>
        <p:sp>
          <p:nvSpPr>
            <p:cNvPr id="225" name="Google Shape;225;p7"/>
            <p:cNvSpPr/>
            <p:nvPr/>
          </p:nvSpPr>
          <p:spPr>
            <a:xfrm>
              <a:off x="532777" y="398761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390740" y="4810652"/>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txBox="1"/>
            <p:nvPr/>
          </p:nvSpPr>
          <p:spPr>
            <a:xfrm>
              <a:off x="390740" y="4810652"/>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užkirsti kelią nebuvimui</a:t>
              </a:r>
              <a:endParaRPr/>
            </a:p>
          </p:txBody>
        </p:sp>
        <p:sp>
          <p:nvSpPr>
            <p:cNvPr id="228" name="Google Shape;228;p7"/>
            <p:cNvSpPr/>
            <p:nvPr/>
          </p:nvSpPr>
          <p:spPr>
            <a:xfrm>
              <a:off x="74360" y="474737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7"/>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Santrauka</a:t>
            </a:r>
            <a:endParaRPr b="1" sz="3600">
              <a:solidFill>
                <a:schemeClr val="dk2"/>
              </a:solidFill>
            </a:endParaRPr>
          </a:p>
        </p:txBody>
      </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Obsah obrázku osoba, muž&#10;&#10;Popis byl vytvořen automaticky" id="234" name="Google Shape;234;p8"/>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235" name="Google Shape;235;p8"/>
          <p:cNvSpPr txBox="1"/>
          <p:nvPr>
            <p:ph type="title"/>
          </p:nvPr>
        </p:nvSpPr>
        <p:spPr>
          <a:xfrm>
            <a:off x="8022019" y="2690946"/>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1 užduotis</a:t>
            </a:r>
            <a:endParaRPr/>
          </a:p>
        </p:txBody>
      </p:sp>
      <p:sp>
        <p:nvSpPr>
          <p:cNvPr id="236" name="Google Shape;236;p8"/>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Komandoje aptarkite, ar kas nors asmeniškai yra susidūręs su tretiniu smurto darbe prevencijos būdu?</a:t>
            </a:r>
            <a:endParaRPr/>
          </a:p>
        </p:txBody>
      </p:sp>
      <p:sp>
        <p:nvSpPr>
          <p:cNvPr id="237" name="Google Shape;237;p8"/>
          <p:cNvSpPr txBox="1"/>
          <p:nvPr/>
        </p:nvSpPr>
        <p:spPr>
          <a:xfrm>
            <a:off x="8022019" y="398565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Obsah obrázku interiér, zeď, žena, osoba&#10;&#10;Popis byl vytvořen automaticky" id="242" name="Google Shape;242;p9"/>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243" name="Google Shape;243;p9"/>
          <p:cNvSpPr txBox="1"/>
          <p:nvPr>
            <p:ph type="title"/>
          </p:nvPr>
        </p:nvSpPr>
        <p:spPr>
          <a:xfrm>
            <a:off x="1435510" y="268966"/>
            <a:ext cx="3298717" cy="10434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6000"/>
              <a:t>2 užduotis</a:t>
            </a:r>
            <a:endParaRPr/>
          </a:p>
        </p:txBody>
      </p:sp>
      <p:sp>
        <p:nvSpPr>
          <p:cNvPr id="244" name="Google Shape;244;p9"/>
          <p:cNvSpPr txBox="1"/>
          <p:nvPr>
            <p:ph idx="1" type="body"/>
          </p:nvPr>
        </p:nvSpPr>
        <p:spPr>
          <a:xfrm>
            <a:off x="520242" y="1774372"/>
            <a:ext cx="4062642" cy="27540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Remdamiesi minėta informacija, pasiūlykite, kaip turėtų atrodyti tokia tretinė prevencija, kaip ji turėtų būti taikoma, į ką įmonė turėtų sutelkti dėmesį šioje srityje.</a:t>
            </a:r>
            <a:endParaRPr sz="2400"/>
          </a:p>
        </p:txBody>
      </p:sp>
      <p:sp>
        <p:nvSpPr>
          <p:cNvPr id="245" name="Google Shape;245;p9"/>
          <p:cNvSpPr txBox="1"/>
          <p:nvPr/>
        </p:nvSpPr>
        <p:spPr>
          <a:xfrm>
            <a:off x="520241" y="66371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2023-08-22T10:56:38Z</dcterms:created>
  <dc:creator>Zivile Vasiliauske</dc:creator>
</cp:coreProperties>
</file>