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BcRYjEV/0scd3DEuiJB4CGOc2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votná Eva" userId="1e75acad-a78b-4e7f-b988-b14dc19fac65" providerId="ADAL" clId="{B8E7C4A5-AD3B-4BE7-ABC4-A73C9353D2DF}"/>
    <pc:docChg chg="custSel modSld">
      <pc:chgData name="Novotná Eva" userId="1e75acad-a78b-4e7f-b988-b14dc19fac65" providerId="ADAL" clId="{B8E7C4A5-AD3B-4BE7-ABC4-A73C9353D2DF}" dt="2023-11-14T11:42:44.902" v="11" actId="1076"/>
      <pc:docMkLst>
        <pc:docMk/>
      </pc:docMkLst>
      <pc:sldChg chg="delSp modSp mod">
        <pc:chgData name="Novotná Eva" userId="1e75acad-a78b-4e7f-b988-b14dc19fac65" providerId="ADAL" clId="{B8E7C4A5-AD3B-4BE7-ABC4-A73C9353D2DF}" dt="2023-11-14T11:42:44.902" v="11" actId="1076"/>
        <pc:sldMkLst>
          <pc:docMk/>
          <pc:sldMk cId="0" sldId="256"/>
        </pc:sldMkLst>
        <pc:spChg chg="mod">
          <ac:chgData name="Novotná Eva" userId="1e75acad-a78b-4e7f-b988-b14dc19fac65" providerId="ADAL" clId="{B8E7C4A5-AD3B-4BE7-ABC4-A73C9353D2DF}" dt="2023-11-14T11:42:44.902" v="11" actId="1076"/>
          <ac:spMkLst>
            <pc:docMk/>
            <pc:sldMk cId="0" sldId="256"/>
            <ac:spMk id="90" creationId="{00000000-0000-0000-0000-000000000000}"/>
          </ac:spMkLst>
        </pc:spChg>
        <pc:spChg chg="del mod">
          <ac:chgData name="Novotná Eva" userId="1e75acad-a78b-4e7f-b988-b14dc19fac65" providerId="ADAL" clId="{B8E7C4A5-AD3B-4BE7-ABC4-A73C9353D2DF}" dt="2023-11-14T11:41:37.904" v="4" actId="478"/>
          <ac:spMkLst>
            <pc:docMk/>
            <pc:sldMk cId="0" sldId="256"/>
            <ac:spMk id="9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Clr>
                <a:schemeClr val="dk1"/>
              </a:buClr>
              <a:buSzPts val="1800"/>
              <a:buFont typeface="Calibri"/>
              <a:buNone/>
            </a:pPr>
            <a:r>
              <a:rPr lang="en-US" sz="1800">
                <a:latin typeface="Times New Roman"/>
                <a:ea typeface="Times New Roman"/>
                <a:cs typeface="Times New Roman"/>
                <a:sym typeface="Times New Roman"/>
              </a:rPr>
              <a:t>3. Dokumentų valdymas</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Pagal Darbo kodeksą kiekvienas darbdavys, įmonė ar kita organizacija privalo dokumentuoti visą rizikos valdymo ir valdymo procesą. Dokumentavimas - tai viso rizikos valdymo proceso kaupimas ir valdymas, įskaitant reguliarų atnaujinimą įvykus bet kokiems pokyčiams. Visi surinkti dokumentai ir informacija vėliau archyvuojami sveikai saugioje dokumentacijoje. Rizikos valdymo dokumentuose turi būti ne tik rizikos analizė, nustatymas ir įvertinimas, bet ir priemonės, kurių buvo imtasi. Šią dokumentacijos dalį vadiname rizikos registru, kuris tarnauja kaip tinkamo rizikos valdymo veikimo įrodymas.</a:t>
            </a:r>
            <a:endParaRPr sz="1800">
              <a:latin typeface="Calibri"/>
              <a:ea typeface="Calibri"/>
              <a:cs typeface="Calibri"/>
              <a:sym typeface="Calibri"/>
            </a:endParaRPr>
          </a:p>
          <a:p>
            <a:pPr marL="0" lvl="0" indent="0" algn="just" rtl="0">
              <a:lnSpc>
                <a:spcPct val="107000"/>
              </a:lnSpc>
              <a:spcBef>
                <a:spcPts val="1000"/>
              </a:spcBef>
              <a:spcAft>
                <a:spcPts val="0"/>
              </a:spcAft>
              <a:buNone/>
            </a:pPr>
            <a:endParaRPr sz="1800">
              <a:latin typeface="Calibri"/>
              <a:ea typeface="Calibri"/>
              <a:cs typeface="Calibri"/>
              <a:sym typeface="Calibri"/>
            </a:endParaRPr>
          </a:p>
        </p:txBody>
      </p:sp>
      <p:sp>
        <p:nvSpPr>
          <p:cNvPr id="246" name="Google Shape;24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en-US" sz="1800">
                <a:latin typeface="Times New Roman"/>
                <a:ea typeface="Times New Roman"/>
                <a:cs typeface="Times New Roman"/>
                <a:sym typeface="Times New Roman"/>
              </a:rPr>
              <a:t>Vidinė komunikacija</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Vidinė komunikacija yra visos įmonės varomoji jėga. Tinkama vidinė komunikacija didina motyvaciją ir padeda visiems žinoti, ką ir kodėl reikia daryti, taip pat padeda bendrai dalytis visos įmonės vizijomis, tikslais ir vertybėmis. Vykdydamos vidinę komunikaciją įmonės gerina santykius su darbuotojais, kad jie geriau suprastų, kas vyksta įmonėje, kur ji eina, kokį vaidmenį joje atlieka ir norėtų prisidėti prie įmonės tikslų įgyvendinimo. Tinkamos vidinės komunikacijos pagalba galima padidinti darbuotojų įsitraukimą, pagerinti jų santykius su įmone ir sutapatinti juos su įmonės vertybėmis. Būtina, kad vidinė komunikacija būtų teisinga, atvira ir savalaikė, kad darbuotojai tinkamu laiku gautų reikiamą informaciją iš reikiamų žmonių, kad jie nebijotų atvirai bendrauti su savo vadovais ir kad įmonės vadovybė suvoktų didžiulę vidinės komunikacijos svarbą. Dėl strategiškai apgalvotos ir apgalvotos vidinės komunikacijos galima išvengti daugelio problemų, galinčių neigiamai paveikti įmonės gyvenimą ir darbo atmosferą.</a:t>
            </a:r>
            <a:endParaRPr sz="1800">
              <a:latin typeface="Calibri"/>
              <a:ea typeface="Calibri"/>
              <a:cs typeface="Calibri"/>
              <a:sym typeface="Calibri"/>
            </a:endParaRPr>
          </a:p>
          <a:p>
            <a:pPr marL="0" lvl="0" indent="0" algn="l" rtl="0">
              <a:spcBef>
                <a:spcPts val="500"/>
              </a:spcBef>
              <a:spcAft>
                <a:spcPts val="0"/>
              </a:spcAft>
              <a:buNone/>
            </a:pPr>
            <a:endParaRPr/>
          </a:p>
        </p:txBody>
      </p:sp>
      <p:sp>
        <p:nvSpPr>
          <p:cNvPr id="270" name="Google Shape;27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en-US" sz="1800">
                <a:latin typeface="Times New Roman"/>
                <a:ea typeface="Times New Roman"/>
                <a:cs typeface="Times New Roman"/>
                <a:sym typeface="Times New Roman"/>
              </a:rPr>
              <a:t>Išorinė komunikacija</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Komunikacija su išoriniu pasauliu siekiama patenkinti organizacijos informacijos poreikius ir palaikyti ryšius su išorine aplinka. Kuria ir palaiko įmonės įvaizdį. Tai apima reguliavimo institucijas, politines grupes, žiniasklaidą, klientus ir kt.</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Kokybišką išorės komunikaciją sudaro trys pagrindiniai ramsčiai. Vienas be kito neapsieina. Ilgalaikiai ir tinkamai palaikomi ryšiai su žiniasklaida ir spaudos atstovais yra pagrindinė sėkmės sąlyga. Reguliarus bendravimas palengvina įmonių santykius su žiniasklaida ir gerokai palengvina situaciją tarpininkaujant įvykio metu. Be kita ko, ryšių su visuomene komunikacija taip pat turi būti reguliari ir sisteminga. Neapsimoka siųsti pranešimų spaudai ar pareiškimų į eterį pagal momentinę nešėjo nuotaiką ar pagal orą. Kiekviena išorinė komunikacija turėtų turėti fiksuotą komunikacijos koncepciją.</a:t>
            </a:r>
            <a:endParaRPr sz="1800">
              <a:latin typeface="Calibri"/>
              <a:ea typeface="Calibri"/>
              <a:cs typeface="Calibri"/>
              <a:sym typeface="Calibri"/>
            </a:endParaRPr>
          </a:p>
          <a:p>
            <a:pPr marL="0" lvl="0" indent="0" algn="l" rtl="0">
              <a:spcBef>
                <a:spcPts val="500"/>
              </a:spcBef>
              <a:spcAft>
                <a:spcPts val="0"/>
              </a:spcAft>
              <a:buNone/>
            </a:pPr>
            <a:endParaRPr/>
          </a:p>
        </p:txBody>
      </p:sp>
      <p:sp>
        <p:nvSpPr>
          <p:cNvPr id="283" name="Google Shape;28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b="1">
                <a:solidFill>
                  <a:srgbClr val="1F3763"/>
                </a:solidFill>
                <a:latin typeface="Times New Roman"/>
                <a:ea typeface="Times New Roman"/>
                <a:cs typeface="Times New Roman"/>
                <a:sym typeface="Times New Roman"/>
              </a:rPr>
              <a:t>Veiksmingas skundų teikimo mechanizmas ir neatidėliotinų veiksmų galimybės</a:t>
            </a:r>
            <a:endParaRPr sz="1800" b="1">
              <a:solidFill>
                <a:srgbClr val="1F3763"/>
              </a:solidFill>
              <a:latin typeface="Times New Roman"/>
              <a:ea typeface="Times New Roman"/>
              <a:cs typeface="Times New Roman"/>
              <a:sym typeface="Times New Roman"/>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Skundų mechanizmas, jei darbdavys jį turi, visada yra įtvirtintas įmonės vidaus taisyklėse, kuriose vėliau reglamentuojama jų sprendimo tvarka.</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Darbo santykiuose, atsirandančiuose pagal Darbo kodeksą, darbuotojų skundų dėl teisių ir pareigų, kylančių iš darbo santykių, įgyvendinimo nagrinėjimas nėra reglamentuotas teisės aktais. Tačiau neabejotina, kad nors Darbo kodekse nėra įtvirtinta atskira nuostata dėl skundų nagrinėjimo ir darbuotojas neturi aiškiai išreikštos teisės pateikti skundą, tačiau tai yra darbuotojo teisė, kurią jis turi, net ir aiškiai nenurodęs, ir kuri negali būti paneigta. Atlikdamas priklausomą darbą darbuotojas yra pavaldus darbdaviui, todėl turi turėti teisinę priemonę, kad galėtų nurodyti darbdavio teisių ar pareigų pažeidimus apskritai, tam tikros darbuotojų grupės atžvilgiu arba susijusius su jo asmeniu.</a:t>
            </a:r>
            <a:endParaRPr sz="1800">
              <a:latin typeface="Calibri"/>
              <a:ea typeface="Calibri"/>
              <a:cs typeface="Calibri"/>
              <a:sym typeface="Calibri"/>
            </a:endParaRPr>
          </a:p>
          <a:p>
            <a:pPr marL="0" lvl="0" indent="0" algn="just" rtl="0">
              <a:lnSpc>
                <a:spcPct val="107000"/>
              </a:lnSpc>
              <a:spcBef>
                <a:spcPts val="1000"/>
              </a:spcBef>
              <a:spcAft>
                <a:spcPts val="0"/>
              </a:spcAft>
              <a:buNone/>
            </a:pPr>
            <a:endParaRPr sz="1800">
              <a:latin typeface="Calibri"/>
              <a:ea typeface="Calibri"/>
              <a:cs typeface="Calibri"/>
              <a:sym typeface="Calibri"/>
            </a:endParaRPr>
          </a:p>
        </p:txBody>
      </p:sp>
      <p:sp>
        <p:nvSpPr>
          <p:cNvPr id="296" name="Google Shape;29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34" name="Google Shape;33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47" name="Google Shape;3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Pirminė prevencija - tai ugdymas siekiant sveikos, klestinčios įmonės, kuri tobulina savo įgūdžius ir gerai valdo stresines situacijas. Didžiausios pastangos - užkirsti kelią ir sumažinti rizikos lygį, kurį tenkina tam tikros įmonės blogos strategijos apraiškos. </a:t>
            </a:r>
            <a:endParaRPr/>
          </a:p>
        </p:txBody>
      </p:sp>
      <p:sp>
        <p:nvSpPr>
          <p:cNvPr id="146" name="Google Shape;1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800" b="1">
                <a:solidFill>
                  <a:srgbClr val="1F3763"/>
                </a:solidFill>
                <a:latin typeface="Times New Roman"/>
                <a:ea typeface="Times New Roman"/>
                <a:cs typeface="Times New Roman"/>
                <a:sym typeface="Times New Roman"/>
              </a:rPr>
              <a:t>Rizikos analizė</a:t>
            </a:r>
            <a:endParaRPr sz="1800" b="1">
              <a:solidFill>
                <a:srgbClr val="1F3763"/>
              </a:solidFill>
              <a:latin typeface="Times New Roman"/>
              <a:ea typeface="Times New Roman"/>
              <a:cs typeface="Times New Roman"/>
              <a:sym typeface="Times New Roman"/>
            </a:endParaRPr>
          </a:p>
          <a:p>
            <a:pPr marL="0" lvl="0" indent="0" algn="just" rtl="0">
              <a:lnSpc>
                <a:spcPct val="107000"/>
              </a:lnSpc>
              <a:spcBef>
                <a:spcPts val="1000"/>
              </a:spcBef>
              <a:spcAft>
                <a:spcPts val="0"/>
              </a:spcAft>
              <a:buNone/>
            </a:pPr>
            <a:r>
              <a:rPr lang="en-US" sz="1800">
                <a:latin typeface="Times New Roman"/>
                <a:ea typeface="Times New Roman"/>
                <a:cs typeface="Times New Roman"/>
                <a:sym typeface="Times New Roman"/>
              </a:rPr>
              <a:t>Rizikos analizė yra pagrindinis saugos ir sveikatos apsaugos darbe pagrindas įmonėse ir kitose organizacijose. Remiantis šia analize nustatomos visos kitos procedūros ir procesai įmonės darbuotojų saugos ir sveikatos politikos srityje. Neatlikus rizikos analizės, neįmanoma nustatyti, įvertinti ar valdyti potencialiai pavojingų veiksnių, kurie gali kelti bet kokią grėsmę darbo vietoje. Pagal įstatymus kiekvienas darbdavys privalo užsiimti vadinamuoju rizikos valdymu, įskaitant visas susijusias dalis. Kaip atrodo rizikos analizė, įskaitant identifikavimą, tolesnį vertinimą ir galimus kompleksinius sprendimus? Ar to apskritai reikalaujama pagal įstatymą?</a:t>
            </a:r>
            <a:endParaRPr sz="1800">
              <a:latin typeface="Calibri"/>
              <a:ea typeface="Calibri"/>
              <a:cs typeface="Calibri"/>
              <a:sym typeface="Calibri"/>
            </a:endParaRPr>
          </a:p>
          <a:p>
            <a:pPr marL="0" lvl="0" indent="0" algn="l" rtl="0">
              <a:spcBef>
                <a:spcPts val="500"/>
              </a:spcBef>
              <a:spcAft>
                <a:spcPts val="0"/>
              </a:spcAft>
              <a:buNone/>
            </a:pPr>
            <a:endParaRPr/>
          </a:p>
        </p:txBody>
      </p:sp>
      <p:sp>
        <p:nvSpPr>
          <p:cNvPr id="157" name="Google Shape;1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Rizikos sveikatai ir saugai analizei taikomi teisiniai reikalavimai, išdėstyti Darbo kodekso Nr. 262/2006 Rink. 102 straipsnio 3 dalyje, kurioje rašoma, kad darbdavys privalo nuolat ieškoti pavojingų veiksnių ir pavojingų procesų darbo aplinkoje bei išsiaiškinti jų priežastis ir šaltinius. Dėl šios paieškos jis privalo nuolat nustatyti ir įvertinti šiuos rizikos veiksnius ir imtis priemonių, kurios leistų juos pašalinti.</a:t>
            </a:r>
            <a:endParaRPr/>
          </a:p>
        </p:txBody>
      </p:sp>
      <p:sp>
        <p:nvSpPr>
          <p:cNvPr id="173" name="Google Shape;17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Rizikos sveikatai ir saugai analizei taikomi teisiniai reikalavimai, išdėstyti Darbo kodekso Nr. 262/2006 Rink. 102 straipsnio 3 dalyje, kurioje rašoma, kad darbdavys privalo nuolat ieškoti pavojingų veiksnių ir pavojingų procesų darbo aplinkoje bei išsiaiškinti jų priežastis ir šaltinius. Dėl šios paieškos jis privalo nuolat nustatyti ir įvertinti šiuos rizikos veiksnius ir imtis priemonių, kurios leistų juos pašalinti. Tikslas - gerinti darbo sąlygas, remiantis rizikos valdymu, dėl to darbas, kuris pagal specialų teisinį reglamentavimą priskiriamas prie rizikingų, turėtų būti priskirtas žemesnei rizikos kategorijai. Kad taip atsitiktų, darbdavys privalo:</a:t>
            </a:r>
            <a:endParaRPr/>
          </a:p>
          <a:p>
            <a:pPr marL="0" lvl="0" indent="0" algn="l" rtl="0">
              <a:spcBef>
                <a:spcPts val="0"/>
              </a:spcBef>
              <a:spcAft>
                <a:spcPts val="0"/>
              </a:spcAft>
              <a:buNone/>
            </a:pPr>
            <a:r>
              <a:rPr lang="en-US"/>
              <a:t>- reguliariai tikrinti sveikatos ir saugos lygį įmonėje, ypač gamybos ir darbo įrangos bei darbo vietos įrangos būklę,</a:t>
            </a:r>
            <a:endParaRPr/>
          </a:p>
          <a:p>
            <a:pPr marL="0" lvl="0" indent="0" algn="l" rtl="0">
              <a:spcBef>
                <a:spcPts val="0"/>
              </a:spcBef>
              <a:spcAft>
                <a:spcPts val="0"/>
              </a:spcAft>
              <a:buNone/>
            </a:pPr>
            <a:r>
              <a:rPr lang="en-US"/>
              <a:t>- reguliariai tikrinti darbo sąlygų rizikos veiksnių lygį,</a:t>
            </a:r>
            <a:endParaRPr/>
          </a:p>
          <a:p>
            <a:pPr marL="0" lvl="0" indent="0" algn="l" rtl="0">
              <a:spcBef>
                <a:spcPts val="0"/>
              </a:spcBef>
              <a:spcAft>
                <a:spcPts val="0"/>
              </a:spcAft>
              <a:buNone/>
            </a:pPr>
            <a:r>
              <a:rPr lang="en-US"/>
              <a:t>- laikytis nustatytų sveikatos ir saugos užtikrinimo metodų ir būdų,</a:t>
            </a:r>
            <a:endParaRPr/>
          </a:p>
          <a:p>
            <a:pPr marL="0" lvl="0" indent="0" algn="l" rtl="0">
              <a:spcBef>
                <a:spcPts val="0"/>
              </a:spcBef>
              <a:spcAft>
                <a:spcPts val="0"/>
              </a:spcAft>
              <a:buNone/>
            </a:pPr>
            <a:r>
              <a:rPr lang="en-US"/>
              <a:t>- laikytis reguliaraus pavojingų rizikos veiksnių vertinimo.</a:t>
            </a:r>
            <a:endParaRPr/>
          </a:p>
          <a:p>
            <a:pPr marL="0" lvl="0" indent="0" algn="l" rtl="0">
              <a:spcBef>
                <a:spcPts val="0"/>
              </a:spcBef>
              <a:spcAft>
                <a:spcPts val="0"/>
              </a:spcAft>
              <a:buNone/>
            </a:pPr>
            <a:endParaRPr/>
          </a:p>
        </p:txBody>
      </p:sp>
      <p:sp>
        <p:nvSpPr>
          <p:cNvPr id="188" name="Google Shape;1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en-US" sz="1800">
                <a:latin typeface="Calibri"/>
                <a:ea typeface="Calibri"/>
                <a:cs typeface="Calibri"/>
                <a:sym typeface="Calibri"/>
              </a:rPr>
              <a:t>Rizikos valdymas turi atskirus etapus:</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1. Rizikos paieška (pavojingų veiksnių, galinčių sukelti nelaimingą atsitikimą darbe ar avariją, paieška).</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Tai ilgalaikis ir sudėtingas procesas, kurio metu, pavyzdžiui, taip pat tikrinama, ar naudojamos apsauginės priemonės ir kaip laikomasi saugos taisyklių.</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 rizikos analizė </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Atliekant tikrąją rizikos analizę, sistemingai dirbama su visa turima informacija, kurią analitikas gavo pirmajame etape, t. y. ieškodamas rizikos veiksnių. Jis apdoroja ir naudoja šią informaciją, kad vėliau nustatytų ir įvertintų konkrečią riziką, kuri kelia nelaimingo atsitikimo darbe, avarijos ar kitokios grėsmės sveikatai ir saugai darbe pavojų.</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 rizikos nustatymas</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Rizikos nustatymas yra gana sudėtingas ir ilgas procesas. Į jį būtina įtraukti ne tik darbuotojus, bet ir išorės asmenis, kurių užduotis - atskleisti visus pavojus, galinčius virsti traumų ar nelaimingų atsitikimų šaltiniais jų darbo aplinkoje. Nustatant potencialiai pavojingus rizikos veiksnius būtina įtraukti ne tik visus fizikinius, cheminius ir biologinius veiksnius, bet ir patį darbo organizavimą bei darbo aplinką.</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 rizikos vertinimas</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Vertinimo tikslas - išsiaiškinti ir nustatyti, kiek rimta yra nustatyta rizika. Rizikos rimtumą nustato analitikas, kuris turi turėti pakankamai žinių ir patirties. Vertinimo esmė - nustatyti ir nuspręsti, ar galima prisiimti riziką, ar ne. Jei jos priimti neįmanoma, būtina nustatyti priemones, kurios leistų ją pašalinti arba bent jau sumažinti iki priimtino lygio.</a:t>
            </a:r>
            <a:endParaRPr/>
          </a:p>
          <a:p>
            <a:pPr marL="0" lvl="0" indent="0" algn="just" rtl="0">
              <a:lnSpc>
                <a:spcPct val="107000"/>
              </a:lnSpc>
              <a:spcBef>
                <a:spcPts val="1000"/>
              </a:spcBef>
              <a:spcAft>
                <a:spcPts val="0"/>
              </a:spcAft>
              <a:buNone/>
            </a:pPr>
            <a:endParaRPr sz="1800">
              <a:latin typeface="Calibri"/>
              <a:ea typeface="Calibri"/>
              <a:cs typeface="Calibri"/>
              <a:sym typeface="Calibri"/>
            </a:endParaRPr>
          </a:p>
        </p:txBody>
      </p:sp>
      <p:sp>
        <p:nvSpPr>
          <p:cNvPr id="199" name="Google Shape;1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en-US" sz="1800">
                <a:latin typeface="Calibri"/>
                <a:ea typeface="Calibri"/>
                <a:cs typeface="Calibri"/>
                <a:sym typeface="Calibri"/>
              </a:rPr>
              <a:t>2. Veikimas</a:t>
            </a:r>
            <a:endParaRPr/>
          </a:p>
          <a:p>
            <a:pPr marL="0" lvl="0" indent="0" algn="just" rtl="0">
              <a:lnSpc>
                <a:spcPct val="107000"/>
              </a:lnSpc>
              <a:spcBef>
                <a:spcPts val="1000"/>
              </a:spcBef>
              <a:spcAft>
                <a:spcPts val="0"/>
              </a:spcAft>
              <a:buNone/>
            </a:pPr>
            <a:r>
              <a:rPr lang="en-US" sz="1800">
                <a:latin typeface="Calibri"/>
                <a:ea typeface="Calibri"/>
                <a:cs typeface="Calibri"/>
                <a:sym typeface="Calibri"/>
              </a:rPr>
              <a:t>Įvertinus visas nustatytas rizikas, būtina ne tik apibrėžti, įgyvendinti, bet ir imtis saugumo priemonių, kurios padėtų pašalinti arba bent jau sumažinti riziką. Priemonių taikymo tikslas - sumažinti rizikos lygį, o idealiu atveju - taip pat sumažinti rizikos grupę ir kategoriją bent vienu lygiu žemiau. Atsakomybė už saugos priemonių nuo galimos rizikos taikymą tenka vyresniajam darbo vietos darbuotojui.</a:t>
            </a:r>
            <a:endParaRPr sz="1800">
              <a:latin typeface="Calibri"/>
              <a:ea typeface="Calibri"/>
              <a:cs typeface="Calibri"/>
              <a:sym typeface="Calibri"/>
            </a:endParaRPr>
          </a:p>
        </p:txBody>
      </p:sp>
      <p:sp>
        <p:nvSpPr>
          <p:cNvPr id="222" name="Google Shape;22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eib.org/attachments/strategies/complaints_mechanism_policy_cs.pdf" TargetMode="External"/><Relationship Id="rId3" Type="http://schemas.openxmlformats.org/officeDocument/2006/relationships/hyperlink" Target="https://cs.wikipedia.org/wiki/International_Standard_Book_Number" TargetMode="External"/><Relationship Id="rId7" Type="http://schemas.openxmlformats.org/officeDocument/2006/relationships/hyperlink" Target="https://www.bozp.cz/slovnik-pojmu/skoleni-boz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dokumentacebozp.cz/aktuality/analyza-rizik-bozp-rizeni-hodnoceni-identifikace-management/" TargetMode="External"/><Relationship Id="rId11" Type="http://schemas.openxmlformats.org/officeDocument/2006/relationships/hyperlink" Target="https://www.vlastnicesta.cz/clanky/externi-komunikace-vytvari-obraz-vasi-firmy-v-o/" TargetMode="External"/><Relationship Id="rId5" Type="http://schemas.openxmlformats.org/officeDocument/2006/relationships/hyperlink" Target="https://www.callbridge.com/cs/blog/good-team-dynamics-is-essential-in-the-workplace/" TargetMode="External"/><Relationship Id="rId10" Type="http://schemas.openxmlformats.org/officeDocument/2006/relationships/hyperlink" Target="http://www.oit.org/wcmsp5/groups/public/@ed_dialogue/@sector/documents/publication/wcms_161998.pdf" TargetMode="External"/><Relationship Id="rId4" Type="http://schemas.openxmlformats.org/officeDocument/2006/relationships/hyperlink" Target="https://cs.wikipedia.org/wiki/Speci%C3%A1ln%C3%AD:Zdroje_knih/978-80-247-1407-3" TargetMode="External"/><Relationship Id="rId9" Type="http://schemas.openxmlformats.org/officeDocument/2006/relationships/hyperlink" Target="https://www.egd.cz/sites/default/files/201902/Politika%20integrovan%C3%A9ho%20syst%C3%A9mu%20%C5%99%C3%ADzen%C3%AD.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msmt.cz/socialni-programy/metodicke-doporuceni-k-primarni-prevenci-rizikoveho-chovan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snajdr.com/jak-pracujeme/s-vizi-strategii-a-politikou/" TargetMode="External"/><Relationship Id="rId5" Type="http://schemas.openxmlformats.org/officeDocument/2006/relationships/hyperlink" Target="https://visual.ly/community/Infographics/business/incblot-motivation-infographic" TargetMode="External"/><Relationship Id="rId4" Type="http://schemas.openxmlformats.org/officeDocument/2006/relationships/hyperlink" Target="https://www.bozpinfo.cz/josra/nasili-na-pracovisti-peer-pracovnik-jako-mozna-cesta-ochrany-zamestnanc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www.beneke-prinzhorn.de/" TargetMode="External"/><Relationship Id="rId13"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9.png"/><Relationship Id="rId12" Type="http://schemas.openxmlformats.org/officeDocument/2006/relationships/hyperlink" Target="https://dekaplus.eu/" TargetMode="External"/><Relationship Id="rId17" Type="http://schemas.openxmlformats.org/officeDocument/2006/relationships/image" Target="../media/image5.png"/><Relationship Id="rId2" Type="http://schemas.openxmlformats.org/officeDocument/2006/relationships/notesSlide" Target="../notesSlides/notesSlide19.xml"/><Relationship Id="rId16" Type="http://schemas.openxmlformats.org/officeDocument/2006/relationships/hyperlink" Target="https://www.uzvediba.lv/kontakti/" TargetMode="Externa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hyperlink" Target="http://www.czu.cz/" TargetMode="External"/><Relationship Id="rId15" Type="http://schemas.openxmlformats.org/officeDocument/2006/relationships/image" Target="../media/image23.png"/><Relationship Id="rId10" Type="http://schemas.openxmlformats.org/officeDocument/2006/relationships/hyperlink" Target="https://kek-dias.gr/" TargetMode="External"/><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hyperlink" Target="https://www.lpf.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Ein Bild, das Text enthält.&#10;&#10;Automatisch generierte Beschreibung"/>
          <p:cNvPicPr preferRelativeResize="0"/>
          <p:nvPr/>
        </p:nvPicPr>
        <p:blipFill rotWithShape="1">
          <a:blip r:embed="rId3">
            <a:alphaModFix/>
          </a:blip>
          <a:srcRect t="2802" b="3426"/>
          <a:stretch/>
        </p:blipFill>
        <p:spPr>
          <a:xfrm>
            <a:off x="0" y="-39221"/>
            <a:ext cx="12192001" cy="4201449"/>
          </a:xfrm>
          <a:prstGeom prst="rect">
            <a:avLst/>
          </a:prstGeom>
          <a:noFill/>
          <a:ln>
            <a:noFill/>
          </a:ln>
        </p:spPr>
      </p:pic>
      <p:sp>
        <p:nvSpPr>
          <p:cNvPr id="89" name="Google Shape;89;p1"/>
          <p:cNvSpPr txBox="1"/>
          <p:nvPr/>
        </p:nvSpPr>
        <p:spPr>
          <a:xfrm>
            <a:off x="425195" y="6260401"/>
            <a:ext cx="11338500" cy="646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Europos Komisijos parama šio leidinio rengimui nereiškia pritarimo jo turiniui, kuriame pateikiama autorių</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nuomonė, todėl Europos Komisija negali būti laikoma atsakinga už informaciją panaudotą šiame leidinyje.</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0" name="Google Shape;90;p1"/>
          <p:cNvSpPr txBox="1">
            <a:spLocks noGrp="1"/>
          </p:cNvSpPr>
          <p:nvPr>
            <p:ph type="ctrTitle"/>
          </p:nvPr>
        </p:nvSpPr>
        <p:spPr>
          <a:xfrm>
            <a:off x="5275868" y="4400031"/>
            <a:ext cx="6729770" cy="2098174"/>
          </a:xfrm>
          <a:prstGeom prst="rect">
            <a:avLst/>
          </a:prstGeom>
          <a:noFill/>
          <a:ln>
            <a:noFill/>
          </a:ln>
        </p:spPr>
        <p:txBody>
          <a:bodyPr spcFirstLastPara="1" wrap="square" lIns="91425" tIns="45700" rIns="91425" bIns="45700" anchor="t" anchorCtr="0">
            <a:noAutofit/>
          </a:bodyPr>
          <a:lstStyle/>
          <a:p>
            <a:pPr algn="r">
              <a:buSzPts val="4800"/>
            </a:pPr>
            <a:r>
              <a:rPr lang="en-US" sz="4000" b="1" dirty="0" err="1">
                <a:solidFill>
                  <a:schemeClr val="bg2"/>
                </a:solidFill>
              </a:rPr>
              <a:t>Mokymo</a:t>
            </a:r>
            <a:r>
              <a:rPr lang="en-US" sz="4000" b="1" dirty="0">
                <a:solidFill>
                  <a:schemeClr val="bg2"/>
                </a:solidFill>
              </a:rPr>
              <a:t> </a:t>
            </a:r>
            <a:r>
              <a:rPr lang="en-US" sz="4000" b="1" dirty="0" err="1">
                <a:solidFill>
                  <a:schemeClr val="bg2"/>
                </a:solidFill>
              </a:rPr>
              <a:t>dizainas</a:t>
            </a:r>
            <a:r>
              <a:rPr lang="en-US" sz="4000" b="1" dirty="0">
                <a:solidFill>
                  <a:schemeClr val="bg2"/>
                </a:solidFill>
              </a:rPr>
              <a:t> - 3 </a:t>
            </a:r>
            <a:r>
              <a:rPr lang="en-US" sz="4000" b="1" dirty="0" err="1">
                <a:solidFill>
                  <a:schemeClr val="bg2"/>
                </a:solidFill>
              </a:rPr>
              <a:t>skyrius</a:t>
            </a:r>
            <a:r>
              <a:rPr lang="cs-CZ" sz="4000" b="1" dirty="0">
                <a:solidFill>
                  <a:schemeClr val="bg2"/>
                </a:solidFill>
              </a:rPr>
              <a:t> </a:t>
            </a:r>
            <a:r>
              <a:rPr lang="lt-LT" sz="4000" b="1" u="none" dirty="0">
                <a:solidFill>
                  <a:schemeClr val="bg2"/>
                </a:solidFill>
                <a:latin typeface="Calibri"/>
                <a:ea typeface="Calibri"/>
                <a:cs typeface="Calibri"/>
                <a:sym typeface="Calibri"/>
              </a:rPr>
              <a:t>Antrinė prevencija</a:t>
            </a:r>
            <a:br>
              <a:rPr lang="lt-LT" sz="4800" b="1" u="none" dirty="0">
                <a:solidFill>
                  <a:schemeClr val="dk2"/>
                </a:solidFill>
                <a:highlight>
                  <a:srgbClr val="FFFF00"/>
                </a:highlight>
                <a:latin typeface="Calibri"/>
                <a:ea typeface="Calibri"/>
                <a:cs typeface="Calibri"/>
                <a:sym typeface="Calibri"/>
              </a:rPr>
            </a:br>
            <a:endParaRPr sz="4800" b="1" dirty="0">
              <a:solidFill>
                <a:schemeClr val="dk2"/>
              </a:solidFill>
              <a:highlight>
                <a:srgbClr val="FFFF00"/>
              </a:highlight>
            </a:endParaRPr>
          </a:p>
        </p:txBody>
      </p:sp>
      <p:sp>
        <p:nvSpPr>
          <p:cNvPr id="92" name="Google Shape;92;p1"/>
          <p:cNvSpPr txBox="1"/>
          <p:nvPr/>
        </p:nvSpPr>
        <p:spPr>
          <a:xfrm>
            <a:off x="2035455" y="5367849"/>
            <a:ext cx="4247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3" name="Google Shape;93;p1"/>
          <p:cNvSpPr txBox="1"/>
          <p:nvPr/>
        </p:nvSpPr>
        <p:spPr>
          <a:xfrm>
            <a:off x="4963083" y="2490828"/>
            <a:ext cx="654966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a:solidFill>
                  <a:schemeClr val="lt1"/>
                </a:solidFill>
                <a:latin typeface="Calibri"/>
                <a:ea typeface="Calibri"/>
                <a:cs typeface="Calibri"/>
                <a:sym typeface="Calibri"/>
              </a:rPr>
              <a:t>Iš HORECA pašalinkite profesinį smurtą</a:t>
            </a:r>
            <a:br>
              <a:rPr lang="en-US" sz="2600" b="0">
                <a:solidFill>
                  <a:schemeClr val="lt1"/>
                </a:solidFill>
                <a:latin typeface="Calibri"/>
                <a:ea typeface="Calibri"/>
                <a:cs typeface="Calibri"/>
                <a:sym typeface="Calibri"/>
              </a:rPr>
            </a:br>
            <a:r>
              <a:rPr lang="en-US" sz="1200" b="1" i="0" u="none" strike="noStrike" cap="none">
                <a:solidFill>
                  <a:schemeClr val="lt1"/>
                </a:solidFill>
                <a:latin typeface="Arial"/>
                <a:ea typeface="Arial"/>
                <a:cs typeface="Arial"/>
                <a:sym typeface="Arial"/>
              </a:rPr>
              <a:t>Projekto nuorodos numeris: 2021-1-CZ01-KA220-VET-000025684 </a:t>
            </a:r>
            <a:endParaRPr/>
          </a:p>
          <a:p>
            <a:pPr marL="0" marR="0" lvl="0" indent="0" algn="l" rtl="0">
              <a:spcBef>
                <a:spcPts val="0"/>
              </a:spcBef>
              <a:spcAft>
                <a:spcPts val="0"/>
              </a:spcAft>
              <a:buNone/>
            </a:pPr>
            <a:endParaRPr sz="2600" b="0">
              <a:solidFill>
                <a:schemeClr val="lt1"/>
              </a:solidFill>
              <a:latin typeface="Calibri"/>
              <a:ea typeface="Calibri"/>
              <a:cs typeface="Calibri"/>
              <a:sym typeface="Calibri"/>
            </a:endParaRPr>
          </a:p>
          <a:p>
            <a:pPr marL="0" marR="0" lvl="0" indent="0" algn="l" rtl="0">
              <a:spcBef>
                <a:spcPts val="0"/>
              </a:spcBef>
              <a:spcAft>
                <a:spcPts val="0"/>
              </a:spcAft>
              <a:buNone/>
            </a:pPr>
            <a:endParaRPr sz="2600">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4">
            <a:alphaModFix/>
          </a:blip>
          <a:srcRect l="6209" r="6209"/>
          <a:stretch/>
        </p:blipFill>
        <p:spPr>
          <a:xfrm>
            <a:off x="516024" y="567565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10"/>
          <p:cNvPicPr preferRelativeResize="0"/>
          <p:nvPr/>
        </p:nvPicPr>
        <p:blipFill rotWithShape="1">
          <a:blip r:embed="rId3">
            <a:alphaModFix/>
          </a:blip>
          <a:srcRect/>
          <a:stretch/>
        </p:blipFill>
        <p:spPr>
          <a:xfrm rot="5400000">
            <a:off x="5233689" y="-576344"/>
            <a:ext cx="943107" cy="2095792"/>
          </a:xfrm>
          <a:prstGeom prst="rect">
            <a:avLst/>
          </a:prstGeom>
          <a:noFill/>
          <a:ln>
            <a:noFill/>
          </a:ln>
        </p:spPr>
      </p:pic>
      <p:grpSp>
        <p:nvGrpSpPr>
          <p:cNvPr id="249" name="Google Shape;249;p10"/>
          <p:cNvGrpSpPr/>
          <p:nvPr/>
        </p:nvGrpSpPr>
        <p:grpSpPr>
          <a:xfrm>
            <a:off x="5218641" y="1046389"/>
            <a:ext cx="6145919" cy="5627647"/>
            <a:chOff x="2760391" y="-28785"/>
            <a:chExt cx="6145919" cy="5627647"/>
          </a:xfrm>
        </p:grpSpPr>
        <p:sp>
          <p:nvSpPr>
            <p:cNvPr id="250" name="Google Shape;250;p10"/>
            <p:cNvSpPr/>
            <p:nvPr/>
          </p:nvSpPr>
          <p:spPr>
            <a:xfrm>
              <a:off x="4733934" y="2361233"/>
              <a:ext cx="2198833" cy="2168489"/>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txBox="1"/>
            <p:nvPr/>
          </p:nvSpPr>
          <p:spPr>
            <a:xfrm>
              <a:off x="5055946" y="2678801"/>
              <a:ext cx="1554809" cy="1533353"/>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chemeClr val="lt1"/>
                </a:buClr>
                <a:buSzPts val="2300"/>
                <a:buFont typeface="Noto Sans Symbols"/>
                <a:buNone/>
              </a:pPr>
              <a:r>
                <a:rPr lang="en-US" sz="2300">
                  <a:solidFill>
                    <a:schemeClr val="lt1"/>
                  </a:solidFill>
                  <a:latin typeface="Calibri"/>
                  <a:ea typeface="Calibri"/>
                  <a:cs typeface="Calibri"/>
                  <a:sym typeface="Calibri"/>
                </a:rPr>
                <a:t>3. Dokumentų valdymas</a:t>
              </a:r>
              <a:endParaRPr sz="2300">
                <a:solidFill>
                  <a:schemeClr val="lt1"/>
                </a:solidFill>
                <a:latin typeface="Calibri"/>
                <a:ea typeface="Calibri"/>
                <a:cs typeface="Calibri"/>
                <a:sym typeface="Calibri"/>
              </a:endParaRPr>
            </a:p>
          </p:txBody>
        </p:sp>
        <p:sp>
          <p:nvSpPr>
            <p:cNvPr id="252" name="Google Shape;252;p10"/>
            <p:cNvSpPr/>
            <p:nvPr/>
          </p:nvSpPr>
          <p:spPr>
            <a:xfrm rot="-5400000">
              <a:off x="5709821" y="1830097"/>
              <a:ext cx="247058" cy="610109"/>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txBox="1"/>
            <p:nvPr/>
          </p:nvSpPr>
          <p:spPr>
            <a:xfrm rot="-5400000">
              <a:off x="5746880" y="1989178"/>
              <a:ext cx="172941" cy="3660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a:solidFill>
                  <a:schemeClr val="lt1"/>
                </a:solidFill>
                <a:latin typeface="Calibri"/>
                <a:ea typeface="Calibri"/>
                <a:cs typeface="Calibri"/>
                <a:sym typeface="Calibri"/>
              </a:endParaRPr>
            </a:p>
          </p:txBody>
        </p:sp>
        <p:sp>
          <p:nvSpPr>
            <p:cNvPr id="254" name="Google Shape;254;p10"/>
            <p:cNvSpPr/>
            <p:nvPr/>
          </p:nvSpPr>
          <p:spPr>
            <a:xfrm>
              <a:off x="4799045" y="-28785"/>
              <a:ext cx="2068611" cy="1923871"/>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txBox="1"/>
            <p:nvPr/>
          </p:nvSpPr>
          <p:spPr>
            <a:xfrm>
              <a:off x="5101986" y="252959"/>
              <a:ext cx="1462729" cy="1360383"/>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privalomas</a:t>
              </a:r>
              <a:endParaRPr sz="2000">
                <a:solidFill>
                  <a:schemeClr val="lt1"/>
                </a:solidFill>
                <a:latin typeface="Calibri"/>
                <a:ea typeface="Calibri"/>
                <a:cs typeface="Calibri"/>
                <a:sym typeface="Calibri"/>
              </a:endParaRPr>
            </a:p>
          </p:txBody>
        </p:sp>
        <p:sp>
          <p:nvSpPr>
            <p:cNvPr id="256" name="Google Shape;256;p10"/>
            <p:cNvSpPr/>
            <p:nvPr/>
          </p:nvSpPr>
          <p:spPr>
            <a:xfrm rot="1800000">
              <a:off x="6862678" y="3814196"/>
              <a:ext cx="275358" cy="610109"/>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txBox="1"/>
            <p:nvPr/>
          </p:nvSpPr>
          <p:spPr>
            <a:xfrm rot="1800000">
              <a:off x="6868212" y="3915566"/>
              <a:ext cx="192751" cy="3660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a:solidFill>
                  <a:schemeClr val="lt1"/>
                </a:solidFill>
                <a:latin typeface="Calibri"/>
                <a:ea typeface="Calibri"/>
                <a:cs typeface="Calibri"/>
                <a:sym typeface="Calibri"/>
              </a:endParaRPr>
            </a:p>
          </p:txBody>
        </p:sp>
        <p:sp>
          <p:nvSpPr>
            <p:cNvPr id="258" name="Google Shape;258;p10"/>
            <p:cNvSpPr/>
            <p:nvPr/>
          </p:nvSpPr>
          <p:spPr>
            <a:xfrm>
              <a:off x="7111871" y="3804423"/>
              <a:ext cx="1794439" cy="1794439"/>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txBox="1"/>
            <p:nvPr/>
          </p:nvSpPr>
          <p:spPr>
            <a:xfrm>
              <a:off x="7374661" y="4067213"/>
              <a:ext cx="1268859" cy="126885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dokumentų ir informacijos rinkimas</a:t>
              </a:r>
              <a:endParaRPr sz="2000">
                <a:solidFill>
                  <a:schemeClr val="lt1"/>
                </a:solidFill>
                <a:latin typeface="Calibri"/>
                <a:ea typeface="Calibri"/>
                <a:cs typeface="Calibri"/>
                <a:sym typeface="Calibri"/>
              </a:endParaRPr>
            </a:p>
          </p:txBody>
        </p:sp>
        <p:sp>
          <p:nvSpPr>
            <p:cNvPr id="260" name="Google Shape;260;p10"/>
            <p:cNvSpPr/>
            <p:nvPr/>
          </p:nvSpPr>
          <p:spPr>
            <a:xfrm rot="9000000">
              <a:off x="4528664" y="3814196"/>
              <a:ext cx="275358" cy="610109"/>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txBox="1"/>
            <p:nvPr/>
          </p:nvSpPr>
          <p:spPr>
            <a:xfrm rot="-1800000">
              <a:off x="4605737" y="3915566"/>
              <a:ext cx="192751" cy="3660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a:solidFill>
                  <a:schemeClr val="lt1"/>
                </a:solidFill>
                <a:latin typeface="Calibri"/>
                <a:ea typeface="Calibri"/>
                <a:cs typeface="Calibri"/>
                <a:sym typeface="Calibri"/>
              </a:endParaRPr>
            </a:p>
          </p:txBody>
        </p:sp>
        <p:sp>
          <p:nvSpPr>
            <p:cNvPr id="262" name="Google Shape;262;p10"/>
            <p:cNvSpPr/>
            <p:nvPr/>
          </p:nvSpPr>
          <p:spPr>
            <a:xfrm>
              <a:off x="2760391" y="3804423"/>
              <a:ext cx="1794439" cy="1794439"/>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0"/>
            <p:cNvSpPr txBox="1"/>
            <p:nvPr/>
          </p:nvSpPr>
          <p:spPr>
            <a:xfrm>
              <a:off x="3023181" y="4067213"/>
              <a:ext cx="1268859" cy="126885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archyvavimas</a:t>
              </a:r>
              <a:endParaRPr/>
            </a:p>
          </p:txBody>
        </p:sp>
      </p:grpSp>
      <p:sp>
        <p:nvSpPr>
          <p:cNvPr id="264" name="Google Shape;264;p10"/>
          <p:cNvSpPr txBox="1">
            <a:spLocks noGrp="1"/>
          </p:cNvSpPr>
          <p:nvPr>
            <p:ph type="title"/>
          </p:nvPr>
        </p:nvSpPr>
        <p:spPr>
          <a:xfrm>
            <a:off x="293475" y="184971"/>
            <a:ext cx="11784643" cy="890203"/>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2"/>
              </a:buClr>
              <a:buSzPts val="3600"/>
              <a:buFont typeface="Calibri"/>
              <a:buNone/>
            </a:pPr>
            <a:r>
              <a:rPr lang="en-US" sz="3600" b="1">
                <a:solidFill>
                  <a:schemeClr val="dk2"/>
                </a:solidFill>
              </a:rPr>
              <a:t>Rizikos valdymas susideda iš atskirų etapų</a:t>
            </a:r>
            <a:endParaRPr sz="3600" b="1">
              <a:solidFill>
                <a:schemeClr val="dk2"/>
              </a:solidFill>
            </a:endParaRPr>
          </a:p>
        </p:txBody>
      </p:sp>
      <p:pic>
        <p:nvPicPr>
          <p:cNvPr id="265" name="Google Shape;265;p10" descr="Obsah obrázku text, královna, herna&#10;&#10;Popis byl vytvořen automaticky"/>
          <p:cNvPicPr preferRelativeResize="0"/>
          <p:nvPr/>
        </p:nvPicPr>
        <p:blipFill rotWithShape="1">
          <a:blip r:embed="rId4">
            <a:alphaModFix/>
          </a:blip>
          <a:srcRect l="18162" r="36506" b="-1"/>
          <a:stretch/>
        </p:blipFill>
        <p:spPr>
          <a:xfrm>
            <a:off x="1" y="10"/>
            <a:ext cx="4657344" cy="685799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266" name="Google Shape;266;p10"/>
          <p:cNvPicPr preferRelativeResize="0"/>
          <p:nvPr/>
        </p:nvPicPr>
        <p:blipFill rotWithShape="1">
          <a:blip r:embed="rId3">
            <a:alphaModFix/>
          </a:blip>
          <a:srcRect/>
          <a:stretch/>
        </p:blipFill>
        <p:spPr>
          <a:xfrm rot="10800000">
            <a:off x="11248892" y="1260135"/>
            <a:ext cx="943107" cy="2095792"/>
          </a:xfrm>
          <a:prstGeom prst="rect">
            <a:avLst/>
          </a:prstGeom>
          <a:noFill/>
          <a:ln>
            <a:noFill/>
          </a:ln>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1"/>
          <p:cNvPicPr preferRelativeResize="0"/>
          <p:nvPr/>
        </p:nvPicPr>
        <p:blipFill rotWithShape="1">
          <a:blip r:embed="rId3">
            <a:alphaModFix/>
          </a:blip>
          <a:srcRect/>
          <a:stretch/>
        </p:blipFill>
        <p:spPr>
          <a:xfrm>
            <a:off x="10855356" y="115744"/>
            <a:ext cx="1336645" cy="2858568"/>
          </a:xfrm>
          <a:prstGeom prst="rect">
            <a:avLst/>
          </a:prstGeom>
          <a:noFill/>
          <a:ln>
            <a:noFill/>
          </a:ln>
        </p:spPr>
      </p:pic>
      <p:pic>
        <p:nvPicPr>
          <p:cNvPr id="273" name="Google Shape;273;p11"/>
          <p:cNvPicPr preferRelativeResize="0"/>
          <p:nvPr/>
        </p:nvPicPr>
        <p:blipFill rotWithShape="1">
          <a:blip r:embed="rId4">
            <a:alphaModFix/>
          </a:blip>
          <a:srcRect/>
          <a:stretch/>
        </p:blipFill>
        <p:spPr>
          <a:xfrm>
            <a:off x="0" y="4762208"/>
            <a:ext cx="943107" cy="2095792"/>
          </a:xfrm>
          <a:prstGeom prst="rect">
            <a:avLst/>
          </a:prstGeom>
          <a:noFill/>
          <a:ln>
            <a:noFill/>
          </a:ln>
        </p:spPr>
      </p:pic>
      <p:sp>
        <p:nvSpPr>
          <p:cNvPr id="274" name="Google Shape;274;p11"/>
          <p:cNvSpPr txBox="1">
            <a:spLocks noGrp="1"/>
          </p:cNvSpPr>
          <p:nvPr>
            <p:ph type="title"/>
          </p:nvPr>
        </p:nvSpPr>
        <p:spPr>
          <a:xfrm>
            <a:off x="287593" y="178312"/>
            <a:ext cx="10515600" cy="1070385"/>
          </a:xfrm>
          <a:prstGeom prst="rect">
            <a:avLst/>
          </a:prstGeom>
          <a:noFill/>
          <a:ln>
            <a:noFill/>
          </a:ln>
        </p:spPr>
        <p:txBody>
          <a:bodyPr spcFirstLastPara="1" wrap="square" lIns="91425" tIns="45700" rIns="91425" bIns="45700" anchor="ctr" anchorCtr="0">
            <a:normAutofit/>
          </a:bodyPr>
          <a:lstStyle/>
          <a:p>
            <a:pPr marL="0" lvl="0" indent="0" algn="l" rtl="0">
              <a:lnSpc>
                <a:spcPct val="107000"/>
              </a:lnSpc>
              <a:spcBef>
                <a:spcPts val="0"/>
              </a:spcBef>
              <a:spcAft>
                <a:spcPts val="0"/>
              </a:spcAft>
              <a:buClr>
                <a:schemeClr val="dk2"/>
              </a:buClr>
              <a:buSzPts val="3600"/>
              <a:buFont typeface="Calibri"/>
              <a:buNone/>
            </a:pPr>
            <a:r>
              <a:rPr lang="en-US" sz="3600" b="1">
                <a:solidFill>
                  <a:schemeClr val="dk2"/>
                </a:solidFill>
              </a:rPr>
              <a:t>Vidaus ir išorės komunikacijos ypatumai</a:t>
            </a:r>
            <a:endParaRPr sz="3600" b="1">
              <a:solidFill>
                <a:schemeClr val="dk2"/>
              </a:solidFill>
            </a:endParaRPr>
          </a:p>
        </p:txBody>
      </p:sp>
      <p:grpSp>
        <p:nvGrpSpPr>
          <p:cNvPr id="275" name="Google Shape;275;p11"/>
          <p:cNvGrpSpPr/>
          <p:nvPr/>
        </p:nvGrpSpPr>
        <p:grpSpPr>
          <a:xfrm>
            <a:off x="838200" y="1888409"/>
            <a:ext cx="10515600" cy="4225770"/>
            <a:chOff x="0" y="62784"/>
            <a:chExt cx="10515600" cy="4225770"/>
          </a:xfrm>
        </p:grpSpPr>
        <p:sp>
          <p:nvSpPr>
            <p:cNvPr id="276" name="Google Shape;276;p11"/>
            <p:cNvSpPr/>
            <p:nvPr/>
          </p:nvSpPr>
          <p:spPr>
            <a:xfrm>
              <a:off x="0" y="461304"/>
              <a:ext cx="10515600" cy="3827250"/>
            </a:xfrm>
            <a:prstGeom prst="rect">
              <a:avLst/>
            </a:prstGeom>
            <a:solidFill>
              <a:schemeClr val="lt1">
                <a:alpha val="89803"/>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txBox="1"/>
            <p:nvPr/>
          </p:nvSpPr>
          <p:spPr>
            <a:xfrm>
              <a:off x="0" y="461304"/>
              <a:ext cx="10515600" cy="3827250"/>
            </a:xfrm>
            <a:prstGeom prst="rect">
              <a:avLst/>
            </a:prstGeom>
            <a:noFill/>
            <a:ln>
              <a:noFill/>
            </a:ln>
          </p:spPr>
          <p:txBody>
            <a:bodyPr spcFirstLastPara="1" wrap="square" lIns="816125" tIns="562350" rIns="816125" bIns="192000" anchor="t" anchorCtr="0">
              <a:noAutofit/>
            </a:bodyPr>
            <a:lstStyle/>
            <a:p>
              <a:pPr marL="228600" marR="0" lvl="1" indent="-228600" algn="l" rtl="0">
                <a:lnSpc>
                  <a:spcPct val="90000"/>
                </a:lnSpc>
                <a:spcBef>
                  <a:spcPts val="0"/>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didina motyvaciją.</a:t>
              </a:r>
              <a:endParaRPr sz="27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visi žino, ką ir kodėl reikia daryti.</a:t>
              </a:r>
              <a:endParaRPr sz="27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kartu dalytis visos įmonės vizijomis, tikslais ir vertybėmis.</a:t>
              </a:r>
              <a:endParaRPr sz="27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gerinti santykius su darbuotojais.</a:t>
              </a:r>
              <a:endParaRPr sz="27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didinti darbuotojų įsitraukimą.</a:t>
              </a:r>
              <a:endParaRPr sz="27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pagerinti savo santykius su įmone.</a:t>
              </a:r>
              <a:endParaRPr sz="27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405"/>
                </a:spcBef>
                <a:spcAft>
                  <a:spcPts val="0"/>
                </a:spcAft>
                <a:buClr>
                  <a:schemeClr val="dk1"/>
                </a:buClr>
                <a:buSzPts val="2700"/>
                <a:buFont typeface="Calibri"/>
                <a:buChar char="•"/>
              </a:pPr>
              <a:r>
                <a:rPr lang="en-US" sz="2700" b="0" i="0" u="none" strike="noStrike" cap="none">
                  <a:solidFill>
                    <a:schemeClr val="dk1"/>
                  </a:solidFill>
                  <a:latin typeface="Calibri"/>
                  <a:ea typeface="Calibri"/>
                  <a:cs typeface="Calibri"/>
                  <a:sym typeface="Calibri"/>
                </a:rPr>
                <a:t>susitapatinti su įmonės vertybėmis.</a:t>
              </a:r>
              <a:endParaRPr sz="2700" b="0" i="0" u="none" strike="noStrike" cap="none">
                <a:solidFill>
                  <a:schemeClr val="dk1"/>
                </a:solidFill>
                <a:latin typeface="Calibri"/>
                <a:ea typeface="Calibri"/>
                <a:cs typeface="Calibri"/>
                <a:sym typeface="Calibri"/>
              </a:endParaRPr>
            </a:p>
          </p:txBody>
        </p:sp>
        <p:sp>
          <p:nvSpPr>
            <p:cNvPr id="278" name="Google Shape;278;p11"/>
            <p:cNvSpPr/>
            <p:nvPr/>
          </p:nvSpPr>
          <p:spPr>
            <a:xfrm>
              <a:off x="525780" y="62784"/>
              <a:ext cx="7360920" cy="797040"/>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txBox="1"/>
            <p:nvPr/>
          </p:nvSpPr>
          <p:spPr>
            <a:xfrm>
              <a:off x="564688" y="101692"/>
              <a:ext cx="7283104" cy="719224"/>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a:solidFill>
                    <a:schemeClr val="lt1"/>
                  </a:solidFill>
                  <a:latin typeface="Calibri"/>
                  <a:ea typeface="Calibri"/>
                  <a:cs typeface="Calibri"/>
                  <a:sym typeface="Calibri"/>
                </a:rPr>
                <a:t>Vidinė komunikacija</a:t>
              </a:r>
              <a:endParaRPr sz="3400">
                <a:solidFill>
                  <a:schemeClr val="lt1"/>
                </a:solidFill>
                <a:latin typeface="Calibri"/>
                <a:ea typeface="Calibri"/>
                <a:cs typeface="Calibri"/>
                <a:sym typeface="Calibri"/>
              </a:endParaRPr>
            </a:p>
          </p:txBody>
        </p:sp>
      </p:gr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2"/>
          <p:cNvPicPr preferRelativeResize="0"/>
          <p:nvPr/>
        </p:nvPicPr>
        <p:blipFill rotWithShape="1">
          <a:blip r:embed="rId3">
            <a:alphaModFix/>
          </a:blip>
          <a:srcRect/>
          <a:stretch/>
        </p:blipFill>
        <p:spPr>
          <a:xfrm>
            <a:off x="10855356" y="115744"/>
            <a:ext cx="1336645" cy="2858568"/>
          </a:xfrm>
          <a:prstGeom prst="rect">
            <a:avLst/>
          </a:prstGeom>
          <a:noFill/>
          <a:ln>
            <a:noFill/>
          </a:ln>
        </p:spPr>
      </p:pic>
      <p:pic>
        <p:nvPicPr>
          <p:cNvPr id="286" name="Google Shape;286;p12"/>
          <p:cNvPicPr preferRelativeResize="0"/>
          <p:nvPr/>
        </p:nvPicPr>
        <p:blipFill rotWithShape="1">
          <a:blip r:embed="rId4">
            <a:alphaModFix/>
          </a:blip>
          <a:srcRect/>
          <a:stretch/>
        </p:blipFill>
        <p:spPr>
          <a:xfrm>
            <a:off x="0" y="4762208"/>
            <a:ext cx="943107" cy="2095792"/>
          </a:xfrm>
          <a:prstGeom prst="rect">
            <a:avLst/>
          </a:prstGeom>
          <a:noFill/>
          <a:ln>
            <a:noFill/>
          </a:ln>
        </p:spPr>
      </p:pic>
      <p:sp>
        <p:nvSpPr>
          <p:cNvPr id="287" name="Google Shape;287;p12"/>
          <p:cNvSpPr txBox="1">
            <a:spLocks noGrp="1"/>
          </p:cNvSpPr>
          <p:nvPr>
            <p:ph type="title"/>
          </p:nvPr>
        </p:nvSpPr>
        <p:spPr>
          <a:xfrm>
            <a:off x="287593" y="178312"/>
            <a:ext cx="10515600" cy="1070385"/>
          </a:xfrm>
          <a:prstGeom prst="rect">
            <a:avLst/>
          </a:prstGeom>
          <a:noFill/>
          <a:ln>
            <a:noFill/>
          </a:ln>
        </p:spPr>
        <p:txBody>
          <a:bodyPr spcFirstLastPara="1" wrap="square" lIns="91425" tIns="45700" rIns="91425" bIns="45700" anchor="ctr" anchorCtr="0">
            <a:normAutofit/>
          </a:bodyPr>
          <a:lstStyle/>
          <a:p>
            <a:pPr marL="0" lvl="0" indent="0" algn="l" rtl="0">
              <a:lnSpc>
                <a:spcPct val="107000"/>
              </a:lnSpc>
              <a:spcBef>
                <a:spcPts val="0"/>
              </a:spcBef>
              <a:spcAft>
                <a:spcPts val="0"/>
              </a:spcAft>
              <a:buClr>
                <a:srgbClr val="1F3763"/>
              </a:buClr>
              <a:buSzPts val="3600"/>
              <a:buFont typeface="Calibri"/>
              <a:buNone/>
            </a:pPr>
            <a:r>
              <a:rPr lang="en-US" sz="3600" b="1">
                <a:solidFill>
                  <a:srgbClr val="1F3763"/>
                </a:solidFill>
              </a:rPr>
              <a:t>Vidaus ir išorės komunikacijos ypatumai</a:t>
            </a:r>
            <a:endParaRPr sz="3600" b="1">
              <a:solidFill>
                <a:srgbClr val="1F3763"/>
              </a:solidFill>
            </a:endParaRPr>
          </a:p>
        </p:txBody>
      </p:sp>
      <p:grpSp>
        <p:nvGrpSpPr>
          <p:cNvPr id="288" name="Google Shape;288;p12"/>
          <p:cNvGrpSpPr/>
          <p:nvPr/>
        </p:nvGrpSpPr>
        <p:grpSpPr>
          <a:xfrm>
            <a:off x="838200" y="1826038"/>
            <a:ext cx="10515600" cy="4350511"/>
            <a:chOff x="0" y="413"/>
            <a:chExt cx="10515600" cy="4350511"/>
          </a:xfrm>
        </p:grpSpPr>
        <p:sp>
          <p:nvSpPr>
            <p:cNvPr id="289" name="Google Shape;289;p12"/>
            <p:cNvSpPr/>
            <p:nvPr/>
          </p:nvSpPr>
          <p:spPr>
            <a:xfrm>
              <a:off x="0" y="605574"/>
              <a:ext cx="10515600" cy="3745350"/>
            </a:xfrm>
            <a:prstGeom prst="rect">
              <a:avLst/>
            </a:prstGeom>
            <a:solidFill>
              <a:schemeClr val="lt1">
                <a:alpha val="89803"/>
              </a:schemeClr>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2"/>
            <p:cNvSpPr txBox="1"/>
            <p:nvPr/>
          </p:nvSpPr>
          <p:spPr>
            <a:xfrm>
              <a:off x="0" y="605574"/>
              <a:ext cx="10515600" cy="3745350"/>
            </a:xfrm>
            <a:prstGeom prst="rect">
              <a:avLst/>
            </a:prstGeom>
            <a:noFill/>
            <a:ln>
              <a:noFill/>
            </a:ln>
          </p:spPr>
          <p:txBody>
            <a:bodyPr spcFirstLastPara="1" wrap="square" lIns="816125" tIns="853925" rIns="816125" bIns="291575" anchor="t" anchorCtr="0">
              <a:noAutofit/>
            </a:bodyPr>
            <a:lstStyle/>
            <a:p>
              <a:pPr marL="285750" marR="0" lvl="1" indent="-285750" algn="l" rtl="0">
                <a:lnSpc>
                  <a:spcPct val="90000"/>
                </a:lnSpc>
                <a:spcBef>
                  <a:spcPts val="0"/>
                </a:spcBef>
                <a:spcAft>
                  <a:spcPts val="0"/>
                </a:spcAft>
                <a:buClr>
                  <a:schemeClr val="dk1"/>
                </a:buClr>
                <a:buSzPts val="4100"/>
                <a:buFont typeface="Calibri"/>
                <a:buChar char="•"/>
              </a:pPr>
              <a:r>
                <a:rPr lang="en-US" sz="4100" b="0" i="0" u="none" strike="noStrike" cap="none">
                  <a:solidFill>
                    <a:schemeClr val="dk1"/>
                  </a:solidFill>
                  <a:latin typeface="Calibri"/>
                  <a:ea typeface="Calibri"/>
                  <a:cs typeface="Calibri"/>
                  <a:sym typeface="Calibri"/>
                </a:rPr>
                <a:t>palaikyti ryšį su išorine aplinka.</a:t>
              </a:r>
              <a:endParaRPr sz="41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615"/>
                </a:spcBef>
                <a:spcAft>
                  <a:spcPts val="0"/>
                </a:spcAft>
                <a:buClr>
                  <a:schemeClr val="dk1"/>
                </a:buClr>
                <a:buSzPts val="4100"/>
                <a:buFont typeface="Calibri"/>
                <a:buChar char="•"/>
              </a:pPr>
              <a:r>
                <a:rPr lang="en-US" sz="4100" b="0" i="0" u="none" strike="noStrike" cap="none">
                  <a:solidFill>
                    <a:schemeClr val="dk1"/>
                  </a:solidFill>
                  <a:latin typeface="Calibri"/>
                  <a:ea typeface="Calibri"/>
                  <a:cs typeface="Calibri"/>
                  <a:sym typeface="Calibri"/>
                </a:rPr>
                <a:t>palaikyti įmonės įvaizdį.</a:t>
              </a:r>
              <a:endParaRPr sz="41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615"/>
                </a:spcBef>
                <a:spcAft>
                  <a:spcPts val="0"/>
                </a:spcAft>
                <a:buClr>
                  <a:schemeClr val="dk1"/>
                </a:buClr>
                <a:buSzPts val="4100"/>
                <a:buFont typeface="Calibri"/>
                <a:buChar char="•"/>
              </a:pPr>
              <a:r>
                <a:rPr lang="en-US" sz="4100" b="0" i="0" u="none" strike="noStrike" cap="none">
                  <a:solidFill>
                    <a:schemeClr val="dk1"/>
                  </a:solidFill>
                  <a:latin typeface="Calibri"/>
                  <a:ea typeface="Calibri"/>
                  <a:cs typeface="Calibri"/>
                  <a:sym typeface="Calibri"/>
                </a:rPr>
                <a:t>reguliarus ir sistemingas bendravimas.</a:t>
              </a:r>
              <a:endParaRPr sz="41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615"/>
                </a:spcBef>
                <a:spcAft>
                  <a:spcPts val="0"/>
                </a:spcAft>
                <a:buClr>
                  <a:schemeClr val="dk1"/>
                </a:buClr>
                <a:buSzPts val="4100"/>
                <a:buFont typeface="Calibri"/>
                <a:buChar char="•"/>
              </a:pPr>
              <a:r>
                <a:rPr lang="en-US" sz="4100" b="0" i="0" u="none" strike="noStrike" cap="none">
                  <a:solidFill>
                    <a:schemeClr val="dk1"/>
                  </a:solidFill>
                  <a:latin typeface="Calibri"/>
                  <a:ea typeface="Calibri"/>
                  <a:cs typeface="Calibri"/>
                  <a:sym typeface="Calibri"/>
                </a:rPr>
                <a:t>fiksuoto ryšio koncepcija</a:t>
              </a:r>
              <a:endParaRPr sz="4100" b="0" i="0" u="none" strike="noStrike" cap="none">
                <a:solidFill>
                  <a:schemeClr val="dk1"/>
                </a:solidFill>
                <a:latin typeface="Calibri"/>
                <a:ea typeface="Calibri"/>
                <a:cs typeface="Calibri"/>
                <a:sym typeface="Calibri"/>
              </a:endParaRPr>
            </a:p>
          </p:txBody>
        </p:sp>
        <p:sp>
          <p:nvSpPr>
            <p:cNvPr id="291" name="Google Shape;291;p12"/>
            <p:cNvSpPr/>
            <p:nvPr/>
          </p:nvSpPr>
          <p:spPr>
            <a:xfrm>
              <a:off x="525780" y="413"/>
              <a:ext cx="7360920" cy="1210320"/>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2"/>
            <p:cNvSpPr txBox="1"/>
            <p:nvPr/>
          </p:nvSpPr>
          <p:spPr>
            <a:xfrm>
              <a:off x="584863" y="59496"/>
              <a:ext cx="7242754" cy="1092154"/>
            </a:xfrm>
            <a:prstGeom prst="rect">
              <a:avLst/>
            </a:prstGeom>
            <a:noFill/>
            <a:ln>
              <a:noFill/>
            </a:ln>
          </p:spPr>
          <p:txBody>
            <a:bodyPr spcFirstLastPara="1" wrap="square" lIns="278225" tIns="0" rIns="278225" bIns="0" anchor="ctr" anchorCtr="0">
              <a:noAutofit/>
            </a:bodyPr>
            <a:lstStyle/>
            <a:p>
              <a:pPr marL="0" marR="0" lvl="0" indent="0" algn="l" rtl="0">
                <a:lnSpc>
                  <a:spcPct val="90000"/>
                </a:lnSpc>
                <a:spcBef>
                  <a:spcPts val="0"/>
                </a:spcBef>
                <a:spcAft>
                  <a:spcPts val="0"/>
                </a:spcAft>
                <a:buClr>
                  <a:schemeClr val="lt1"/>
                </a:buClr>
                <a:buSzPts val="4100"/>
                <a:buFont typeface="Calibri"/>
                <a:buNone/>
              </a:pPr>
              <a:r>
                <a:rPr lang="en-US" sz="4100">
                  <a:solidFill>
                    <a:schemeClr val="lt1"/>
                  </a:solidFill>
                  <a:latin typeface="Calibri"/>
                  <a:ea typeface="Calibri"/>
                  <a:cs typeface="Calibri"/>
                  <a:sym typeface="Calibri"/>
                </a:rPr>
                <a:t>Išorinė komunikacija</a:t>
              </a:r>
              <a:endParaRPr sz="41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13"/>
          <p:cNvPicPr preferRelativeResize="0"/>
          <p:nvPr/>
        </p:nvPicPr>
        <p:blipFill rotWithShape="1">
          <a:blip r:embed="rId3">
            <a:alphaModFix/>
          </a:blip>
          <a:srcRect/>
          <a:stretch/>
        </p:blipFill>
        <p:spPr>
          <a:xfrm>
            <a:off x="0" y="1794513"/>
            <a:ext cx="943107" cy="2095792"/>
          </a:xfrm>
          <a:prstGeom prst="rect">
            <a:avLst/>
          </a:prstGeom>
          <a:noFill/>
          <a:ln>
            <a:noFill/>
          </a:ln>
        </p:spPr>
      </p:pic>
      <p:pic>
        <p:nvPicPr>
          <p:cNvPr id="299" name="Google Shape;299;p13"/>
          <p:cNvPicPr preferRelativeResize="0"/>
          <p:nvPr/>
        </p:nvPicPr>
        <p:blipFill rotWithShape="1">
          <a:blip r:embed="rId4">
            <a:alphaModFix/>
          </a:blip>
          <a:srcRect/>
          <a:stretch/>
        </p:blipFill>
        <p:spPr>
          <a:xfrm rot="5400000">
            <a:off x="1250807" y="4760394"/>
            <a:ext cx="1336645" cy="2858568"/>
          </a:xfrm>
          <a:prstGeom prst="rect">
            <a:avLst/>
          </a:prstGeom>
          <a:noFill/>
          <a:ln>
            <a:noFill/>
          </a:ln>
        </p:spPr>
      </p:pic>
      <p:pic>
        <p:nvPicPr>
          <p:cNvPr id="300" name="Google Shape;300;p13"/>
          <p:cNvPicPr preferRelativeResize="0"/>
          <p:nvPr/>
        </p:nvPicPr>
        <p:blipFill rotWithShape="1">
          <a:blip r:embed="rId4">
            <a:alphaModFix/>
          </a:blip>
          <a:srcRect/>
          <a:stretch/>
        </p:blipFill>
        <p:spPr>
          <a:xfrm>
            <a:off x="10855356" y="115744"/>
            <a:ext cx="1336645" cy="2858568"/>
          </a:xfrm>
          <a:prstGeom prst="rect">
            <a:avLst/>
          </a:prstGeom>
          <a:noFill/>
          <a:ln>
            <a:noFill/>
          </a:ln>
        </p:spPr>
      </p:pic>
      <p:sp>
        <p:nvSpPr>
          <p:cNvPr id="301" name="Google Shape;301;p13"/>
          <p:cNvSpPr txBox="1">
            <a:spLocks noGrp="1"/>
          </p:cNvSpPr>
          <p:nvPr>
            <p:ph type="title"/>
          </p:nvPr>
        </p:nvSpPr>
        <p:spPr>
          <a:xfrm>
            <a:off x="102228" y="304799"/>
            <a:ext cx="10822858" cy="1052053"/>
          </a:xfrm>
          <a:prstGeom prst="rect">
            <a:avLst/>
          </a:prstGeom>
          <a:noFill/>
          <a:ln>
            <a:noFill/>
          </a:ln>
        </p:spPr>
        <p:txBody>
          <a:bodyPr spcFirstLastPara="1" wrap="square" lIns="91425" tIns="45700" rIns="91425" bIns="45700" anchor="ctr" anchorCtr="0">
            <a:noAutofit/>
          </a:bodyPr>
          <a:lstStyle/>
          <a:p>
            <a:pPr marL="0" lvl="0" indent="0" algn="l" rtl="0">
              <a:lnSpc>
                <a:spcPct val="107000"/>
              </a:lnSpc>
              <a:spcBef>
                <a:spcPts val="0"/>
              </a:spcBef>
              <a:spcAft>
                <a:spcPts val="0"/>
              </a:spcAft>
              <a:buClr>
                <a:srgbClr val="1F3763"/>
              </a:buClr>
              <a:buSzPts val="3600"/>
              <a:buFont typeface="Calibri"/>
              <a:buNone/>
            </a:pPr>
            <a:r>
              <a:rPr lang="en-US" sz="3600" b="1">
                <a:solidFill>
                  <a:srgbClr val="1F3763"/>
                </a:solidFill>
              </a:rPr>
              <a:t>Veiksmingas skundų teikimo mechanizmas ir neatidėliotinų veiksmų galimybės</a:t>
            </a:r>
            <a:endParaRPr sz="3600" b="1">
              <a:solidFill>
                <a:srgbClr val="1F3763"/>
              </a:solidFill>
            </a:endParaRPr>
          </a:p>
        </p:txBody>
      </p:sp>
      <p:grpSp>
        <p:nvGrpSpPr>
          <p:cNvPr id="302" name="Google Shape;302;p13"/>
          <p:cNvGrpSpPr/>
          <p:nvPr/>
        </p:nvGrpSpPr>
        <p:grpSpPr>
          <a:xfrm>
            <a:off x="-5800287" y="353949"/>
            <a:ext cx="17601927" cy="7220760"/>
            <a:chOff x="-6065758" y="-928103"/>
            <a:chExt cx="17601927" cy="7220760"/>
          </a:xfrm>
        </p:grpSpPr>
        <p:sp>
          <p:nvSpPr>
            <p:cNvPr id="303" name="Google Shape;303;p13"/>
            <p:cNvSpPr/>
            <p:nvPr/>
          </p:nvSpPr>
          <p:spPr>
            <a:xfrm>
              <a:off x="-6065758" y="-928103"/>
              <a:ext cx="7220760" cy="7220760"/>
            </a:xfrm>
            <a:prstGeom prst="blockArc">
              <a:avLst>
                <a:gd name="adj1" fmla="val 18900000"/>
                <a:gd name="adj2" fmla="val 2700000"/>
                <a:gd name="adj3" fmla="val 299"/>
              </a:avLst>
            </a:prstGeom>
            <a:noFill/>
            <a:ln w="127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604498" y="412426"/>
              <a:ext cx="10931671" cy="825282"/>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txBox="1"/>
            <p:nvPr/>
          </p:nvSpPr>
          <p:spPr>
            <a:xfrm>
              <a:off x="604498" y="412426"/>
              <a:ext cx="10931671" cy="825282"/>
            </a:xfrm>
            <a:prstGeom prst="rect">
              <a:avLst/>
            </a:prstGeom>
            <a:noFill/>
            <a:ln>
              <a:noFill/>
            </a:ln>
          </p:spPr>
          <p:txBody>
            <a:bodyPr spcFirstLastPara="1" wrap="square" lIns="655050" tIns="109200" rIns="109200" bIns="109200" anchor="ctr" anchorCtr="0">
              <a:noAutofit/>
            </a:bodyPr>
            <a:lstStyle/>
            <a:p>
              <a:pPr marL="0" marR="0" lvl="0" indent="0" algn="l" rtl="0">
                <a:lnSpc>
                  <a:spcPct val="90000"/>
                </a:lnSpc>
                <a:spcBef>
                  <a:spcPts val="0"/>
                </a:spcBef>
                <a:spcAft>
                  <a:spcPts val="0"/>
                </a:spcAft>
                <a:buClr>
                  <a:schemeClr val="lt1"/>
                </a:buClr>
                <a:buSzPts val="4300"/>
                <a:buFont typeface="Noto Sans Symbols"/>
                <a:buNone/>
              </a:pPr>
              <a:r>
                <a:rPr lang="en-US" sz="4300">
                  <a:solidFill>
                    <a:schemeClr val="lt1"/>
                  </a:solidFill>
                  <a:latin typeface="Calibri"/>
                  <a:ea typeface="Calibri"/>
                  <a:cs typeface="Calibri"/>
                  <a:sym typeface="Calibri"/>
                </a:rPr>
                <a:t>įtvirtinta įmonės vidaus taisyklėse.</a:t>
              </a:r>
              <a:endParaRPr sz="4300">
                <a:solidFill>
                  <a:schemeClr val="lt1"/>
                </a:solidFill>
                <a:latin typeface="Calibri"/>
                <a:ea typeface="Calibri"/>
                <a:cs typeface="Calibri"/>
                <a:sym typeface="Calibri"/>
              </a:endParaRPr>
            </a:p>
          </p:txBody>
        </p:sp>
        <p:sp>
          <p:nvSpPr>
            <p:cNvPr id="306" name="Google Shape;306;p13"/>
            <p:cNvSpPr/>
            <p:nvPr/>
          </p:nvSpPr>
          <p:spPr>
            <a:xfrm>
              <a:off x="88696" y="309266"/>
              <a:ext cx="1031603" cy="1031603"/>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1077651" y="1650565"/>
              <a:ext cx="10458517" cy="825282"/>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txBox="1"/>
            <p:nvPr/>
          </p:nvSpPr>
          <p:spPr>
            <a:xfrm>
              <a:off x="1077651" y="1650565"/>
              <a:ext cx="10458517" cy="825282"/>
            </a:xfrm>
            <a:prstGeom prst="rect">
              <a:avLst/>
            </a:prstGeom>
            <a:noFill/>
            <a:ln>
              <a:noFill/>
            </a:ln>
          </p:spPr>
          <p:txBody>
            <a:bodyPr spcFirstLastPara="1" wrap="square" lIns="655050" tIns="109200" rIns="109200" bIns="109200" anchor="ctr" anchorCtr="0">
              <a:noAutofit/>
            </a:bodyPr>
            <a:lstStyle/>
            <a:p>
              <a:pPr marL="0" marR="0" lvl="0" indent="0" algn="l" rtl="0">
                <a:lnSpc>
                  <a:spcPct val="90000"/>
                </a:lnSpc>
                <a:spcBef>
                  <a:spcPts val="0"/>
                </a:spcBef>
                <a:spcAft>
                  <a:spcPts val="0"/>
                </a:spcAft>
                <a:buClr>
                  <a:schemeClr val="lt1"/>
                </a:buClr>
                <a:buSzPts val="4300"/>
                <a:buFont typeface="Noto Sans Symbols"/>
                <a:buNone/>
              </a:pPr>
              <a:r>
                <a:rPr lang="en-US" sz="4300">
                  <a:solidFill>
                    <a:schemeClr val="lt1"/>
                  </a:solidFill>
                  <a:latin typeface="Calibri"/>
                  <a:ea typeface="Calibri"/>
                  <a:cs typeface="Calibri"/>
                  <a:sym typeface="Calibri"/>
                </a:rPr>
                <a:t>reglamentuoja skundų nagrinėjimo tvarką.</a:t>
              </a:r>
              <a:endParaRPr sz="4300">
                <a:solidFill>
                  <a:schemeClr val="lt1"/>
                </a:solidFill>
                <a:latin typeface="Calibri"/>
                <a:ea typeface="Calibri"/>
                <a:cs typeface="Calibri"/>
                <a:sym typeface="Calibri"/>
              </a:endParaRPr>
            </a:p>
          </p:txBody>
        </p:sp>
        <p:sp>
          <p:nvSpPr>
            <p:cNvPr id="309" name="Google Shape;309;p13"/>
            <p:cNvSpPr/>
            <p:nvPr/>
          </p:nvSpPr>
          <p:spPr>
            <a:xfrm>
              <a:off x="561849" y="1547405"/>
              <a:ext cx="1031603" cy="1031603"/>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077651" y="2888705"/>
              <a:ext cx="10458517" cy="825282"/>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txBox="1"/>
            <p:nvPr/>
          </p:nvSpPr>
          <p:spPr>
            <a:xfrm>
              <a:off x="1077651" y="2888705"/>
              <a:ext cx="10458517" cy="825282"/>
            </a:xfrm>
            <a:prstGeom prst="rect">
              <a:avLst/>
            </a:prstGeom>
            <a:noFill/>
            <a:ln>
              <a:noFill/>
            </a:ln>
          </p:spPr>
          <p:txBody>
            <a:bodyPr spcFirstLastPara="1" wrap="square" lIns="655050" tIns="109200" rIns="109200" bIns="109200" anchor="ctr" anchorCtr="0">
              <a:noAutofit/>
            </a:bodyPr>
            <a:lstStyle/>
            <a:p>
              <a:pPr marL="0" marR="0" lvl="0" indent="0" algn="l" rtl="0">
                <a:lnSpc>
                  <a:spcPct val="90000"/>
                </a:lnSpc>
                <a:spcBef>
                  <a:spcPts val="0"/>
                </a:spcBef>
                <a:spcAft>
                  <a:spcPts val="0"/>
                </a:spcAft>
                <a:buClr>
                  <a:schemeClr val="lt1"/>
                </a:buClr>
                <a:buSzPts val="4300"/>
                <a:buFont typeface="Noto Sans Symbols"/>
                <a:buNone/>
              </a:pPr>
              <a:r>
                <a:rPr lang="en-US" sz="4300">
                  <a:solidFill>
                    <a:schemeClr val="lt1"/>
                  </a:solidFill>
                  <a:latin typeface="Calibri"/>
                  <a:ea typeface="Calibri"/>
                  <a:cs typeface="Calibri"/>
                  <a:sym typeface="Calibri"/>
                </a:rPr>
                <a:t>didinti pasitenkinimą darbu.</a:t>
              </a:r>
              <a:endParaRPr sz="4300">
                <a:solidFill>
                  <a:schemeClr val="lt1"/>
                </a:solidFill>
                <a:latin typeface="Calibri"/>
                <a:ea typeface="Calibri"/>
                <a:cs typeface="Calibri"/>
                <a:sym typeface="Calibri"/>
              </a:endParaRPr>
            </a:p>
          </p:txBody>
        </p:sp>
        <p:sp>
          <p:nvSpPr>
            <p:cNvPr id="312" name="Google Shape;312;p13"/>
            <p:cNvSpPr/>
            <p:nvPr/>
          </p:nvSpPr>
          <p:spPr>
            <a:xfrm>
              <a:off x="561849" y="2785544"/>
              <a:ext cx="1031603" cy="1031603"/>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604498" y="4126844"/>
              <a:ext cx="10931671" cy="825282"/>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txBox="1"/>
            <p:nvPr/>
          </p:nvSpPr>
          <p:spPr>
            <a:xfrm>
              <a:off x="604498" y="4126844"/>
              <a:ext cx="10931671" cy="825282"/>
            </a:xfrm>
            <a:prstGeom prst="rect">
              <a:avLst/>
            </a:prstGeom>
            <a:noFill/>
            <a:ln>
              <a:noFill/>
            </a:ln>
          </p:spPr>
          <p:txBody>
            <a:bodyPr spcFirstLastPara="1" wrap="square" lIns="655050" tIns="109200" rIns="109200" bIns="109200" anchor="ctr" anchorCtr="0">
              <a:noAutofit/>
            </a:bodyPr>
            <a:lstStyle/>
            <a:p>
              <a:pPr marL="0" marR="0" lvl="0" indent="0" algn="l" rtl="0">
                <a:lnSpc>
                  <a:spcPct val="90000"/>
                </a:lnSpc>
                <a:spcBef>
                  <a:spcPts val="0"/>
                </a:spcBef>
                <a:spcAft>
                  <a:spcPts val="0"/>
                </a:spcAft>
                <a:buClr>
                  <a:schemeClr val="lt1"/>
                </a:buClr>
                <a:buSzPts val="4300"/>
                <a:buFont typeface="Noto Sans Symbols"/>
                <a:buNone/>
              </a:pPr>
              <a:r>
                <a:rPr lang="en-US" sz="4300">
                  <a:solidFill>
                    <a:schemeClr val="lt1"/>
                  </a:solidFill>
                  <a:latin typeface="Calibri"/>
                  <a:ea typeface="Calibri"/>
                  <a:cs typeface="Calibri"/>
                  <a:sym typeface="Calibri"/>
                </a:rPr>
                <a:t>darbo vietos klimato gerinimas</a:t>
              </a:r>
              <a:endParaRPr/>
            </a:p>
          </p:txBody>
        </p:sp>
        <p:sp>
          <p:nvSpPr>
            <p:cNvPr id="315" name="Google Shape;315;p13"/>
            <p:cNvSpPr/>
            <p:nvPr/>
          </p:nvSpPr>
          <p:spPr>
            <a:xfrm>
              <a:off x="88696" y="4023683"/>
              <a:ext cx="1031603" cy="1031603"/>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14" descr="Obsah obrázku osoba, muž&#10;&#10;Popis byl vytvořen automaticky"/>
          <p:cNvPicPr preferRelativeResize="0"/>
          <p:nvPr/>
        </p:nvPicPr>
        <p:blipFill rotWithShape="1">
          <a:blip r:embed="rId3">
            <a:alphaModFix/>
          </a:blip>
          <a:srcRect b="14449"/>
          <a:stretch/>
        </p:blipFill>
        <p:spPr>
          <a:xfrm>
            <a:off x="20" y="10"/>
            <a:ext cx="12191980" cy="6857990"/>
          </a:xfrm>
          <a:prstGeom prst="rect">
            <a:avLst/>
          </a:prstGeom>
          <a:noFill/>
          <a:ln>
            <a:noFill/>
          </a:ln>
        </p:spPr>
      </p:pic>
      <p:sp>
        <p:nvSpPr>
          <p:cNvPr id="321" name="Google Shape;321;p14"/>
          <p:cNvSpPr txBox="1">
            <a:spLocks noGrp="1"/>
          </p:cNvSpPr>
          <p:nvPr>
            <p:ph type="title"/>
          </p:nvPr>
        </p:nvSpPr>
        <p:spPr>
          <a:xfrm>
            <a:off x="8022021" y="3429000"/>
            <a:ext cx="3852041" cy="107870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a:t>1 užduotis</a:t>
            </a:r>
            <a:endParaRPr/>
          </a:p>
        </p:txBody>
      </p:sp>
      <p:sp>
        <p:nvSpPr>
          <p:cNvPr id="322" name="Google Shape;322;p14"/>
          <p:cNvSpPr txBox="1">
            <a:spLocks noGrp="1"/>
          </p:cNvSpPr>
          <p:nvPr>
            <p:ph type="body" idx="1"/>
          </p:nvPr>
        </p:nvSpPr>
        <p:spPr>
          <a:xfrm>
            <a:off x="7782910" y="5242675"/>
            <a:ext cx="4330262" cy="68328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sz="2400"/>
              <a:t>Komandoje aptarkite, ar kas nors asmeniškai susidūrė su antrine smurto darbe prevencija?</a:t>
            </a:r>
            <a:endParaRPr/>
          </a:p>
        </p:txBody>
      </p:sp>
      <p:sp>
        <p:nvSpPr>
          <p:cNvPr id="323" name="Google Shape;323;p14"/>
          <p:cNvSpPr txBox="1"/>
          <p:nvPr/>
        </p:nvSpPr>
        <p:spPr>
          <a:xfrm>
            <a:off x="8022021" y="4045091"/>
            <a:ext cx="3852041" cy="107870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15" descr="Obsah obrázku interiér, zeď, žena, osoba&#10;&#10;Popis byl vytvořen automaticky"/>
          <p:cNvPicPr preferRelativeResize="0"/>
          <p:nvPr/>
        </p:nvPicPr>
        <p:blipFill rotWithShape="1">
          <a:blip r:embed="rId3">
            <a:alphaModFix/>
          </a:blip>
          <a:srcRect t="14351" r="9091" b="9039"/>
          <a:stretch/>
        </p:blipFill>
        <p:spPr>
          <a:xfrm>
            <a:off x="-1" y="10"/>
            <a:ext cx="12192000" cy="6857990"/>
          </a:xfrm>
          <a:prstGeom prst="rect">
            <a:avLst/>
          </a:prstGeom>
          <a:noFill/>
          <a:ln>
            <a:noFill/>
          </a:ln>
        </p:spPr>
      </p:pic>
      <p:sp>
        <p:nvSpPr>
          <p:cNvPr id="329" name="Google Shape;329;p15"/>
          <p:cNvSpPr txBox="1">
            <a:spLocks noGrp="1"/>
          </p:cNvSpPr>
          <p:nvPr>
            <p:ph type="title"/>
          </p:nvPr>
        </p:nvSpPr>
        <p:spPr>
          <a:xfrm>
            <a:off x="964674" y="482180"/>
            <a:ext cx="3308550" cy="104340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6000"/>
              <a:t>2 užduotis</a:t>
            </a:r>
            <a:endParaRPr/>
          </a:p>
        </p:txBody>
      </p:sp>
      <p:sp>
        <p:nvSpPr>
          <p:cNvPr id="330" name="Google Shape;330;p15"/>
          <p:cNvSpPr txBox="1">
            <a:spLocks noGrp="1"/>
          </p:cNvSpPr>
          <p:nvPr>
            <p:ph type="body" idx="1"/>
          </p:nvPr>
        </p:nvSpPr>
        <p:spPr>
          <a:xfrm>
            <a:off x="520242" y="1774372"/>
            <a:ext cx="4062642" cy="275408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2400"/>
              <a:t>Remdamiesi minėta informacija, pasiūlykite, kaip turėtų atrodyti tokia antrinė prevencija, kaip ji turėtų būti taikoma, į ką įmonė turėtų sutelkti dėmesį šioje srityje.</a:t>
            </a:r>
            <a:endParaRPr sz="2400"/>
          </a:p>
        </p:txBody>
      </p:sp>
      <p:sp>
        <p:nvSpPr>
          <p:cNvPr id="331" name="Google Shape;331;p15"/>
          <p:cNvSpPr txBox="1"/>
          <p:nvPr/>
        </p:nvSpPr>
        <p:spPr>
          <a:xfrm>
            <a:off x="520242" y="778706"/>
            <a:ext cx="3852041" cy="1078702"/>
          </a:xfrm>
          <a:prstGeom prst="rect">
            <a:avLst/>
          </a:prstGeom>
          <a:noFill/>
          <a:ln>
            <a:noFill/>
          </a:ln>
        </p:spPr>
        <p:txBody>
          <a:bodyPr spcFirstLastPara="1" wrap="square" lIns="91425" tIns="45700" rIns="91425" bIns="45700" anchor="b" anchorCtr="0">
            <a:norm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37" name="Google Shape;337;p16"/>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38" name="Google Shape;338;p16"/>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39" name="Google Shape;339;p16"/>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0" name="Google Shape;340;p16"/>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1" name="Google Shape;341;p16"/>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2" name="Google Shape;342;p16"/>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3" name="Google Shape;343;p16"/>
          <p:cNvSpPr txBox="1">
            <a:spLocks noGrp="1"/>
          </p:cNvSpPr>
          <p:nvPr>
            <p:ph type="title"/>
          </p:nvPr>
        </p:nvSpPr>
        <p:spPr>
          <a:xfrm>
            <a:off x="426218" y="204351"/>
            <a:ext cx="10515600" cy="9361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Nuorodos</a:t>
            </a:r>
            <a:endParaRPr sz="3600" b="1">
              <a:solidFill>
                <a:schemeClr val="dk2"/>
              </a:solidFill>
            </a:endParaRPr>
          </a:p>
        </p:txBody>
      </p:sp>
      <p:sp>
        <p:nvSpPr>
          <p:cNvPr id="344" name="Google Shape;344;p16"/>
          <p:cNvSpPr txBox="1"/>
          <p:nvPr/>
        </p:nvSpPr>
        <p:spPr>
          <a:xfrm>
            <a:off x="480647" y="1153788"/>
            <a:ext cx="11493639" cy="537724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1200">
                <a:solidFill>
                  <a:srgbClr val="000000"/>
                </a:solidFill>
                <a:highlight>
                  <a:srgbClr val="FFFFFF"/>
                </a:highlight>
                <a:latin typeface="Calibri"/>
                <a:ea typeface="Calibri"/>
                <a:cs typeface="Calibri"/>
                <a:sym typeface="Calibri"/>
              </a:rPr>
              <a:t>ARMSTRONG, M., 2007.  </a:t>
            </a:r>
            <a:r>
              <a:rPr lang="en-US" sz="1200" i="1">
                <a:solidFill>
                  <a:srgbClr val="000000"/>
                </a:solidFill>
                <a:highlight>
                  <a:srgbClr val="FFFFFF"/>
                </a:highlight>
                <a:latin typeface="Calibri"/>
                <a:ea typeface="Calibri"/>
                <a:cs typeface="Calibri"/>
                <a:sym typeface="Calibri"/>
              </a:rPr>
              <a:t>Řízení lidských išteklių: nejnovější madingi ir metodai : 10. leidimas</a:t>
            </a:r>
            <a:r>
              <a:rPr lang="en-US" sz="1200">
                <a:solidFill>
                  <a:srgbClr val="000000"/>
                </a:solidFill>
                <a:highlight>
                  <a:srgbClr val="FFFFFF"/>
                </a:highlight>
                <a:latin typeface="Calibri"/>
                <a:ea typeface="Calibri"/>
                <a:cs typeface="Calibri"/>
                <a:sym typeface="Calibri"/>
              </a:rPr>
              <a:t>. 1. vyd. Praha: Grada. </a:t>
            </a:r>
            <a:r>
              <a:rPr lang="en-US" sz="1200" u="sng" strike="noStrike">
                <a:solidFill>
                  <a:srgbClr val="000000"/>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ISBN </a:t>
            </a:r>
            <a:r>
              <a:rPr lang="en-US" sz="1200" u="sng" strike="noStrike">
                <a:solidFill>
                  <a:srgbClr val="000000"/>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978-80-247-1407-3</a:t>
            </a:r>
            <a:r>
              <a:rPr lang="en-US" sz="1200">
                <a:solidFill>
                  <a:srgbClr val="000000"/>
                </a:solidFill>
                <a:highlight>
                  <a:srgbClr val="FFFFFF"/>
                </a:highlight>
                <a:latin typeface="Calibri"/>
                <a:ea typeface="Calibri"/>
                <a:cs typeface="Calibri"/>
                <a:sym typeface="Calibri"/>
              </a:rPr>
              <a:t>.</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ATTEBYOVÁ S., 2021 M. Proč je zásadní vytvářet dobrou týmovou dinamiką ant darbo vietų? . [online] [vid. 2022-15-08]. Dostupné iš: https:</a:t>
            </a:r>
            <a:r>
              <a:rPr lang="en-US" sz="1200" u="sng" strike="noStrik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//www.callbridge.com/cs/blog/good-team-dynamics-is-essential-in-the-workplace/</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CRDR spol. s.r.o., 2017. Analýza a řízení rizik BOZP. Identifikacija, vertinimas ir valdymas įmonėse ir kitose organizacijose. [online] [vid. 2022-15-08]. Dostupné z: </a:t>
            </a:r>
            <a:r>
              <a:rPr lang="en-US" sz="1200" u="sng" strike="noStrik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https://www.dokumentacebozp.cz/aktuality/analyza-rizik-bozp-rizeni-hodnoceni-identifikace-management/</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CRDR spol. s.r.o., 2022 m. </a:t>
            </a:r>
            <a:r>
              <a:rPr lang="en-US" sz="1200" i="1">
                <a:solidFill>
                  <a:srgbClr val="000000"/>
                </a:solidFill>
                <a:highlight>
                  <a:srgbClr val="FFFFFF"/>
                </a:highlight>
                <a:latin typeface="Calibri"/>
                <a:ea typeface="Calibri"/>
                <a:cs typeface="Calibri"/>
                <a:sym typeface="Calibri"/>
              </a:rPr>
              <a:t>Slovník pojmů z области BOZP a PO. </a:t>
            </a:r>
            <a:r>
              <a:rPr lang="en-US" sz="1200">
                <a:solidFill>
                  <a:srgbClr val="000000"/>
                </a:solidFill>
                <a:latin typeface="Calibri"/>
                <a:ea typeface="Calibri"/>
                <a:cs typeface="Calibri"/>
                <a:sym typeface="Calibri"/>
              </a:rPr>
              <a:t>[online] [vid. 2022-15-08]. Dostupné z: </a:t>
            </a:r>
            <a:r>
              <a:rPr lang="en-US" sz="1200" u="sng" strike="noStrik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https://www.bozp.cz/slovnik-pojmu/skoleni-bozp/</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ČERNÝ, M., 2010. </a:t>
            </a:r>
            <a:r>
              <a:rPr lang="en-US" sz="1200" i="1">
                <a:solidFill>
                  <a:srgbClr val="000000"/>
                </a:solidFill>
                <a:latin typeface="Calibri"/>
                <a:ea typeface="Calibri"/>
                <a:cs typeface="Calibri"/>
                <a:sym typeface="Calibri"/>
              </a:rPr>
              <a:t>Základní úrovně provádění primární prevence</a:t>
            </a:r>
            <a:r>
              <a:rPr lang="en-US" sz="1200">
                <a:solidFill>
                  <a:srgbClr val="000000"/>
                </a:solidFill>
                <a:latin typeface="Calibri"/>
                <a:ea typeface="Calibri"/>
                <a:cs typeface="Calibri"/>
                <a:sym typeface="Calibri"/>
              </a:rPr>
              <a:t>. Tišnovas: Sdružení SCAN.</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DI MARTINO, V., HOEL, H., AND COOPER, C. L. </a:t>
            </a:r>
            <a:r>
              <a:rPr lang="en-US" sz="1200" i="1">
                <a:solidFill>
                  <a:srgbClr val="000000"/>
                </a:solidFill>
                <a:highlight>
                  <a:srgbClr val="FFFFFF"/>
                </a:highlight>
                <a:latin typeface="Calibri"/>
                <a:ea typeface="Calibri"/>
                <a:cs typeface="Calibri"/>
                <a:sym typeface="Calibri"/>
              </a:rPr>
              <a:t>(2003): Smurtas ir priekabiavimas darbo vietoje: Literatūros apžvalga. Europos gyvenimo ir darbo sąlygų gerinimo fondas: Dublinas .</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EDELMAN, L., ERLANGER, H. IR LANDE, J. </a:t>
            </a:r>
            <a:r>
              <a:rPr lang="en-US" sz="1200" i="1">
                <a:solidFill>
                  <a:srgbClr val="000000"/>
                </a:solidFill>
                <a:highlight>
                  <a:srgbClr val="FFFFFF"/>
                </a:highlight>
                <a:latin typeface="Calibri"/>
                <a:ea typeface="Calibri"/>
                <a:cs typeface="Calibri"/>
                <a:sym typeface="Calibri"/>
              </a:rPr>
              <a:t>(1993). "Vidaus ginčų sprendimas: The transformation of civil rights in the workplace". Teisės ir visuomenės apžvalga, 27, 497-534.</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EIB, 2018 M. </a:t>
            </a:r>
            <a:r>
              <a:rPr lang="en-US" sz="1200" i="1">
                <a:solidFill>
                  <a:srgbClr val="000000"/>
                </a:solidFill>
                <a:latin typeface="Calibri"/>
                <a:ea typeface="Calibri"/>
                <a:cs typeface="Calibri"/>
                <a:sym typeface="Calibri"/>
              </a:rPr>
              <a:t>Zásady mechanismu pro vyřizování stížností</a:t>
            </a:r>
            <a:r>
              <a:rPr lang="en-US" sz="1200">
                <a:solidFill>
                  <a:srgbClr val="000000"/>
                </a:solidFill>
                <a:latin typeface="Calibri"/>
                <a:ea typeface="Calibri"/>
                <a:cs typeface="Calibri"/>
                <a:sym typeface="Calibri"/>
              </a:rPr>
              <a:t>. [online] [vid. 2022-15-08]. Prieinama iš: </a:t>
            </a:r>
            <a:r>
              <a:rPr lang="en-US" sz="1200" u="sng" strike="noStrik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https://www.eib.org/attachments/strategies/complaints_mechanism_policy_cs.pdf</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E.ON, 2015 M. </a:t>
            </a:r>
            <a:r>
              <a:rPr lang="en-US" sz="1200" i="1">
                <a:solidFill>
                  <a:srgbClr val="000000"/>
                </a:solidFill>
                <a:latin typeface="Calibri"/>
                <a:ea typeface="Calibri"/>
                <a:cs typeface="Calibri"/>
                <a:sym typeface="Calibri"/>
              </a:rPr>
              <a:t>Formulace politiczne общество RU Česká republika v oblast безопасности práce, ochrany zdraví a životního prostredia</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https://www.egd.cz/sites/default/files/201902/Politika%20integrovan%C3%A9ho%20syst%C3%A9mu%20%C5%99%C3%ADzen%C3%AD.pdf</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HOBSON, J.S.P. </a:t>
            </a:r>
            <a:r>
              <a:rPr lang="en-US" sz="1200" i="1">
                <a:solidFill>
                  <a:srgbClr val="000000"/>
                </a:solidFill>
                <a:highlight>
                  <a:srgbClr val="FFFFFF"/>
                </a:highlight>
                <a:latin typeface="Calibri"/>
                <a:ea typeface="Calibri"/>
                <a:cs typeface="Calibri"/>
                <a:sym typeface="Calibri"/>
              </a:rPr>
              <a:t>(1996): Violent crime in the US hospitality workplace: facing up to the problem. International Journal of Contemporary Hospitality Management, 8 (4), 3-10.</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HOEL H., AND EINARSEN, S. </a:t>
            </a:r>
            <a:r>
              <a:rPr lang="en-US" sz="1200" i="1">
                <a:solidFill>
                  <a:srgbClr val="000000"/>
                </a:solidFill>
                <a:highlight>
                  <a:srgbClr val="FFFFFF"/>
                </a:highlight>
                <a:latin typeface="Calibri"/>
                <a:ea typeface="Calibri"/>
                <a:cs typeface="Calibri"/>
                <a:sym typeface="Calibri"/>
              </a:rPr>
              <a:t>(2003): Smurtas darbe viešbučiuose, maitinimo įstaigose ir turizmo sektoriuje, galima rasti: http:</a:t>
            </a:r>
            <a:r>
              <a:rPr lang="en-US" sz="1200" i="1" u="sng" strike="noStrike">
                <a:solidFill>
                  <a:srgbClr val="000000"/>
                </a:solidFill>
                <a:highlight>
                  <a:srgbClr val="FFFFFF"/>
                </a:highlight>
                <a:latin typeface="Calibri"/>
                <a:ea typeface="Calibri"/>
                <a:cs typeface="Calibri"/>
                <a:sym typeface="Calibri"/>
                <a:hlinkClick r:id="rId10">
                  <a:extLst>
                    <a:ext uri="{A12FA001-AC4F-418D-AE19-62706E023703}">
                      <ahyp:hlinkClr xmlns:ahyp="http://schemas.microsoft.com/office/drawing/2018/hyperlinkcolor" val="tx"/>
                    </a:ext>
                  </a:extLst>
                </a:hlinkClick>
              </a:rPr>
              <a:t>//www.oit.org/wcmsp5/groups/public/@ed_dialogue/@sector/documents/publication/wcms_161998.pdf</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HOFFMAN, E. </a:t>
            </a:r>
            <a:r>
              <a:rPr lang="en-US" sz="1200" i="1">
                <a:solidFill>
                  <a:srgbClr val="000000"/>
                </a:solidFill>
                <a:highlight>
                  <a:srgbClr val="FFFFFF"/>
                </a:highlight>
                <a:latin typeface="Calibri"/>
                <a:ea typeface="Calibri"/>
                <a:cs typeface="Calibri"/>
                <a:sym typeface="Calibri"/>
              </a:rPr>
              <a:t>(2005). "Ginčų sprendimas darbuotojų kooperatyve: Oficialūs procesai ir procedūrinis teisingumas". Teisės ir visuomenės apžvalga, 39(1), 51-82.</a:t>
            </a:r>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KOŽENÁ J., 2009. </a:t>
            </a:r>
            <a:r>
              <a:rPr lang="en-US" sz="1200" i="1">
                <a:solidFill>
                  <a:srgbClr val="000000"/>
                </a:solidFill>
                <a:highlight>
                  <a:srgbClr val="FFFFFF"/>
                </a:highlight>
                <a:latin typeface="Calibri"/>
                <a:ea typeface="Calibri"/>
                <a:cs typeface="Calibri"/>
                <a:sym typeface="Calibri"/>
              </a:rPr>
              <a:t>Externí komunikace vytváří obraz vaší firmos v očích veřejnosti i médií. </a:t>
            </a:r>
            <a:r>
              <a:rPr lang="en-US" sz="1200">
                <a:solidFill>
                  <a:srgbClr val="000000"/>
                </a:solidFill>
                <a:latin typeface="Calibri"/>
                <a:ea typeface="Calibri"/>
                <a:cs typeface="Calibri"/>
                <a:sym typeface="Calibri"/>
              </a:rPr>
              <a:t>[online] [vid. 2022-15-08]. Dostupné z: </a:t>
            </a:r>
            <a:r>
              <a:rPr lang="en-US" sz="1200" u="sng" strike="noStrike">
                <a:solidFill>
                  <a:srgbClr val="000000"/>
                </a:solidFill>
                <a:highlight>
                  <a:srgbClr val="FFFFFF"/>
                </a:highlight>
                <a:latin typeface="Calibri"/>
                <a:ea typeface="Calibri"/>
                <a:cs typeface="Calibri"/>
                <a:sym typeface="Calibri"/>
                <a:hlinkClick r:id="rId11">
                  <a:extLst>
                    <a:ext uri="{A12FA001-AC4F-418D-AE19-62706E023703}">
                      <ahyp:hlinkClr xmlns:ahyp="http://schemas.microsoft.com/office/drawing/2018/hyperlinkcolor" val="tx"/>
                    </a:ext>
                  </a:extLst>
                </a:hlinkClick>
              </a:rPr>
              <a:t>https://www.vlastnicesta.cz/clanky/externi-komunikace-vytvari-obraz-vasi-firmy-v-o/</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0" name="Google Shape;350;p17"/>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1" name="Google Shape;351;p17"/>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2" name="Google Shape;352;p17"/>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3" name="Google Shape;353;p17"/>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4" name="Google Shape;354;p17"/>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5" name="Google Shape;355;p17"/>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6" name="Google Shape;356;p17"/>
          <p:cNvSpPr txBox="1">
            <a:spLocks noGrp="1"/>
          </p:cNvSpPr>
          <p:nvPr>
            <p:ph type="title"/>
          </p:nvPr>
        </p:nvSpPr>
        <p:spPr>
          <a:xfrm>
            <a:off x="426218" y="204351"/>
            <a:ext cx="10515600" cy="9361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Nuorodos</a:t>
            </a:r>
            <a:endParaRPr sz="3600" b="1">
              <a:solidFill>
                <a:schemeClr val="dk2"/>
              </a:solidFill>
            </a:endParaRPr>
          </a:p>
        </p:txBody>
      </p:sp>
      <p:sp>
        <p:nvSpPr>
          <p:cNvPr id="357" name="Google Shape;357;p17"/>
          <p:cNvSpPr txBox="1"/>
          <p:nvPr/>
        </p:nvSpPr>
        <p:spPr>
          <a:xfrm>
            <a:off x="480647" y="1155600"/>
            <a:ext cx="11493639" cy="504612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1200">
                <a:solidFill>
                  <a:srgbClr val="000000"/>
                </a:solidFill>
                <a:highlight>
                  <a:srgbClr val="FFFFFF"/>
                </a:highlight>
                <a:latin typeface="Calibri"/>
                <a:ea typeface="Calibri"/>
                <a:cs typeface="Calibri"/>
                <a:sym typeface="Calibri"/>
              </a:rPr>
              <a:t>LIEBMANN, M. </a:t>
            </a:r>
            <a:r>
              <a:rPr lang="en-US" sz="1200" i="1">
                <a:solidFill>
                  <a:srgbClr val="000000"/>
                </a:solidFill>
                <a:highlight>
                  <a:srgbClr val="FFFFFF"/>
                </a:highlight>
                <a:latin typeface="Calibri"/>
                <a:ea typeface="Calibri"/>
                <a:cs typeface="Calibri"/>
                <a:sym typeface="Calibri"/>
              </a:rPr>
              <a:t>(2000). "Tarpininkavimo Jungtinėje Karalystėje istorija ir apžvalga". In M. Liebmann (ed), Mediation in Context. London: Jessica Kingsley Publisher, 19-38.</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MICELI, M., NEAR, J., AND MOREHEAD, DWORKIN T. </a:t>
            </a:r>
            <a:r>
              <a:rPr lang="en-US" sz="1200" i="1">
                <a:solidFill>
                  <a:srgbClr val="000000"/>
                </a:solidFill>
                <a:highlight>
                  <a:srgbClr val="FFFFFF"/>
                </a:highlight>
                <a:latin typeface="Calibri"/>
                <a:ea typeface="Calibri"/>
                <a:cs typeface="Calibri"/>
                <a:sym typeface="Calibri"/>
              </a:rPr>
              <a:t>(2008). "Žodis išminčiai: kaip vadovai ir politikos formuotojai gali paskatinti darbuotojus pranešti apie netinkamą elgesį". Journal of Business Ethics, 86, 379-396.</a:t>
            </a:r>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MIOVSKÝ, M., SKÁCELOVÁ, L., ZAPLETALOVÁ, J., NOVÁK, P. 2010. </a:t>
            </a:r>
            <a:r>
              <a:rPr lang="en-US" sz="1200" i="1">
                <a:solidFill>
                  <a:srgbClr val="000000"/>
                </a:solidFill>
                <a:latin typeface="Calibri"/>
                <a:ea typeface="Calibri"/>
                <a:cs typeface="Calibri"/>
                <a:sym typeface="Calibri"/>
              </a:rPr>
              <a:t>Primární prevence rizikového chování ve školství</a:t>
            </a:r>
            <a:r>
              <a:rPr lang="en-US" sz="1200">
                <a:solidFill>
                  <a:srgbClr val="000000"/>
                </a:solidFill>
                <a:latin typeface="Calibri"/>
                <a:ea typeface="Calibri"/>
                <a:cs typeface="Calibri"/>
                <a:sym typeface="Calibri"/>
              </a:rPr>
              <a:t>. Tišnovas: Sdružení SCAN.</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MŠMT, 2005. </a:t>
            </a:r>
            <a:r>
              <a:rPr lang="en-US" sz="1200" i="1">
                <a:solidFill>
                  <a:srgbClr val="000000"/>
                </a:solidFill>
                <a:latin typeface="Calibri"/>
                <a:ea typeface="Calibri"/>
                <a:cs typeface="Calibri"/>
                <a:sym typeface="Calibri"/>
              </a:rPr>
              <a:t>Standardy odborné způsobilosti poskytovatelů programů primární prevence užívání návykových medžiagų.</a:t>
            </a:r>
            <a:r>
              <a:rPr lang="en-US" sz="1200">
                <a:solidFill>
                  <a:srgbClr val="000000"/>
                </a:solidFill>
                <a:latin typeface="Calibri"/>
                <a:ea typeface="Calibri"/>
                <a:cs typeface="Calibri"/>
                <a:sym typeface="Calibri"/>
              </a:rPr>
              <a:t> Praha: MŠMT.</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MŠMT, 2010 M. </a:t>
            </a:r>
            <a:r>
              <a:rPr lang="en-US" sz="1200" i="1">
                <a:solidFill>
                  <a:srgbClr val="000000"/>
                </a:solidFill>
                <a:latin typeface="Calibri"/>
                <a:ea typeface="Calibri"/>
                <a:cs typeface="Calibri"/>
                <a:sym typeface="Calibri"/>
              </a:rPr>
              <a:t>Metodické recommended k primární prevenci rizikového chování u dětí, žáků a studentů ve školách a školských zařízeních</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http://www.msmt.cz/socialni-programy/metodicke-doporuceni-k-primarni-prevenci-rizikoveho-chovani</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OPPENHEIMER, A. </a:t>
            </a:r>
            <a:r>
              <a:rPr lang="en-US" sz="1200" i="1">
                <a:solidFill>
                  <a:srgbClr val="000000"/>
                </a:solidFill>
                <a:highlight>
                  <a:srgbClr val="FFFFFF"/>
                </a:highlight>
                <a:latin typeface="Calibri"/>
                <a:ea typeface="Calibri"/>
                <a:cs typeface="Calibri"/>
                <a:sym typeface="Calibri"/>
              </a:rPr>
              <a:t>(2004). "Priekabiavimo ir diskriminacijos darbe tyrimas". Employee Relations Law Journal, 29(4), 56-68.</a:t>
            </a:r>
            <a:endParaRPr sz="1200">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PLAMÍNEK, J., 2010. </a:t>
            </a:r>
            <a:r>
              <a:rPr lang="en-US" sz="1200" i="1">
                <a:solidFill>
                  <a:srgbClr val="000000"/>
                </a:solidFill>
                <a:latin typeface="Calibri"/>
                <a:ea typeface="Calibri"/>
                <a:cs typeface="Calibri"/>
                <a:sym typeface="Calibri"/>
              </a:rPr>
              <a:t>Tajemství motivace: jak zařídit, aby pro jus žmonės rádi dirbo</a:t>
            </a:r>
            <a:r>
              <a:rPr lang="en-US" sz="1200">
                <a:solidFill>
                  <a:srgbClr val="000000"/>
                </a:solidFill>
                <a:latin typeface="Calibri"/>
                <a:ea typeface="Calibri"/>
                <a:cs typeface="Calibri"/>
                <a:sym typeface="Calibri"/>
              </a:rPr>
              <a:t>. 2., dopl. vyd. Praha: Grada. ISBN 9788024734477</a:t>
            </a:r>
            <a:endParaRPr sz="1200">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RAYNER, C., HOEL, H. IR COOPER, C.L. </a:t>
            </a:r>
            <a:r>
              <a:rPr lang="en-US" sz="1200" i="1">
                <a:solidFill>
                  <a:srgbClr val="000000"/>
                </a:solidFill>
                <a:highlight>
                  <a:srgbClr val="FFFFFF"/>
                </a:highlight>
                <a:latin typeface="Calibri"/>
                <a:ea typeface="Calibri"/>
                <a:cs typeface="Calibri"/>
                <a:sym typeface="Calibri"/>
              </a:rPr>
              <a:t>(2002): Patyčios darbo vietoje: Kas žinome, kas kaltas ir ką galime padaryti? Londonas: Taylor and Francis</a:t>
            </a:r>
            <a:endParaRPr sz="1200">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SALIN, D. </a:t>
            </a:r>
            <a:r>
              <a:rPr lang="en-US" sz="1200" i="1">
                <a:solidFill>
                  <a:srgbClr val="000000"/>
                </a:solidFill>
                <a:highlight>
                  <a:srgbClr val="FFFFFF"/>
                </a:highlight>
                <a:latin typeface="Calibri"/>
                <a:ea typeface="Calibri"/>
                <a:cs typeface="Calibri"/>
                <a:sym typeface="Calibri"/>
              </a:rPr>
              <a:t>(2007). "Organizacijų atsakas į priekabiavimą darbo vietoje: žvalgomasis tyrimas". Personalo apžvalga, 38(1), 26-44.</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SCHEU L.</a:t>
            </a:r>
            <a:r>
              <a:rPr lang="en-US" sz="1200" i="1">
                <a:solidFill>
                  <a:srgbClr val="000000"/>
                </a:solidFill>
                <a:latin typeface="Calibri"/>
                <a:ea typeface="Calibri"/>
                <a:cs typeface="Calibri"/>
                <a:sym typeface="Calibri"/>
              </a:rPr>
              <a:t>,</a:t>
            </a:r>
            <a:r>
              <a:rPr lang="en-US" sz="1200">
                <a:solidFill>
                  <a:srgbClr val="000000"/>
                </a:solidFill>
                <a:latin typeface="Calibri"/>
                <a:ea typeface="Calibri"/>
                <a:cs typeface="Calibri"/>
                <a:sym typeface="Calibri"/>
              </a:rPr>
              <a:t> 2021 M. </a:t>
            </a:r>
            <a:r>
              <a:rPr lang="en-US" sz="1200" i="1">
                <a:solidFill>
                  <a:srgbClr val="000000"/>
                </a:solidFill>
                <a:latin typeface="Calibri"/>
                <a:ea typeface="Calibri"/>
                <a:cs typeface="Calibri"/>
                <a:sym typeface="Calibri"/>
              </a:rPr>
              <a:t>Násilí na pracišti: peer pracník jako perhaps cesta ochrany zaměstnanců?</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https://www.bozpinfo.cz/josra/nasili-na-pracovisti-peer-pracovnik-jako-mozna-cesta-ochrany-zamestnancu</a:t>
            </a:r>
            <a:endParaRPr sz="1200">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SMITHSON, L., 2006. Motyvacijos darbo vietoje infografinis vaizdas. </a:t>
            </a:r>
            <a:r>
              <a:rPr lang="en-US" sz="1200" i="1">
                <a:solidFill>
                  <a:srgbClr val="000000"/>
                </a:solidFill>
                <a:latin typeface="Calibri"/>
                <a:ea typeface="Calibri"/>
                <a:cs typeface="Calibri"/>
                <a:sym typeface="Calibri"/>
              </a:rPr>
              <a:t>IncBlot.</a:t>
            </a:r>
            <a:r>
              <a:rPr lang="en-US" sz="1200">
                <a:solidFill>
                  <a:srgbClr val="000000"/>
                </a:solidFill>
                <a:latin typeface="Calibri"/>
                <a:ea typeface="Calibri"/>
                <a:cs typeface="Calibri"/>
                <a:sym typeface="Calibri"/>
              </a:rPr>
              <a:t> [online] [vid. 2022-05-05]. Dostupné iš: https:</a:t>
            </a:r>
            <a:r>
              <a:rPr lang="en-US" sz="1200" u="sng" strike="noStrik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//visual.ly/community/Infographics/business/incblot-motivation-infographic</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en-US" sz="1200">
                <a:solidFill>
                  <a:srgbClr val="000000"/>
                </a:solidFill>
                <a:latin typeface="Calibri"/>
                <a:ea typeface="Calibri"/>
                <a:cs typeface="Calibri"/>
                <a:sym typeface="Calibri"/>
              </a:rPr>
              <a:t>ŠNAJDR I., 2013. </a:t>
            </a:r>
            <a:r>
              <a:rPr lang="en-US" sz="1200" i="1">
                <a:solidFill>
                  <a:srgbClr val="000000"/>
                </a:solidFill>
                <a:latin typeface="Calibri"/>
                <a:ea typeface="Calibri"/>
                <a:cs typeface="Calibri"/>
                <a:sym typeface="Calibri"/>
              </a:rPr>
              <a:t>Svizí, strategií a polotikou</a:t>
            </a:r>
            <a:r>
              <a:rPr lang="en-US" sz="1200">
                <a:solidFill>
                  <a:srgbClr val="000000"/>
                </a:solidFill>
                <a:latin typeface="Calibri"/>
                <a:ea typeface="Calibri"/>
                <a:cs typeface="Calibri"/>
                <a:sym typeface="Calibri"/>
              </a:rPr>
              <a:t>. [online] [vid. 2022-15-08]. Dostupné z: </a:t>
            </a:r>
            <a:r>
              <a:rPr lang="en-US" sz="1200" u="sng">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https://www.snajdr.com/jak-pracujeme/s-vizi-strategii-a-politikou/</a:t>
            </a:r>
            <a:endParaRPr sz="1200">
              <a:solidFill>
                <a:schemeClr val="dk1"/>
              </a:solidFill>
              <a:latin typeface="Calibri"/>
              <a:ea typeface="Calibri"/>
              <a:cs typeface="Calibri"/>
              <a:sym typeface="Calibri"/>
            </a:endParaRPr>
          </a:p>
          <a:p>
            <a:pPr marL="0" marR="0" lvl="0" indent="0" algn="just" rtl="0">
              <a:lnSpc>
                <a:spcPct val="107000"/>
              </a:lnSpc>
              <a:spcBef>
                <a:spcPts val="1500"/>
              </a:spcBef>
              <a:spcAft>
                <a:spcPts val="0"/>
              </a:spcAft>
              <a:buNone/>
            </a:pPr>
            <a:r>
              <a:rPr lang="en-US" sz="1200">
                <a:solidFill>
                  <a:srgbClr val="000000"/>
                </a:solidFill>
                <a:highlight>
                  <a:srgbClr val="FFFFFF"/>
                </a:highlight>
                <a:latin typeface="Calibri"/>
                <a:ea typeface="Calibri"/>
                <a:cs typeface="Calibri"/>
                <a:sym typeface="Calibri"/>
              </a:rPr>
              <a:t>WALKER, B. IR HAMILTON, R. T. </a:t>
            </a:r>
            <a:r>
              <a:rPr lang="en-US" sz="1200" i="1">
                <a:solidFill>
                  <a:srgbClr val="000000"/>
                </a:solidFill>
                <a:highlight>
                  <a:srgbClr val="FFFFFF"/>
                </a:highlight>
                <a:latin typeface="Calibri"/>
                <a:ea typeface="Calibri"/>
                <a:cs typeface="Calibri"/>
                <a:sym typeface="Calibri"/>
              </a:rPr>
              <a:t>(2011). "Darbuotojų ir darbdavių skundai: apžvalga". International Journal of Management Reviews, 13(1) 40-58.</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18"/>
          <p:cNvPicPr preferRelativeResize="0"/>
          <p:nvPr/>
        </p:nvPicPr>
        <p:blipFill rotWithShape="1">
          <a:blip r:embed="rId3">
            <a:alphaModFix/>
          </a:blip>
          <a:srcRect b="15730"/>
          <a:stretch/>
        </p:blipFill>
        <p:spPr>
          <a:xfrm>
            <a:off x="20" y="10"/>
            <a:ext cx="12191980" cy="6857990"/>
          </a:xfrm>
          <a:prstGeom prst="rect">
            <a:avLst/>
          </a:prstGeom>
          <a:noFill/>
          <a:ln>
            <a:noFill/>
          </a:ln>
        </p:spPr>
      </p:pic>
      <p:sp>
        <p:nvSpPr>
          <p:cNvPr id="363" name="Google Shape;363;p18"/>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US" sz="3600">
                <a:solidFill>
                  <a:srgbClr val="262626"/>
                </a:solidFill>
              </a:rPr>
              <a:t>Dėkojame už dėmesį</a:t>
            </a:r>
            <a:endParaRPr sz="3600">
              <a:solidFill>
                <a:srgbClr val="262626"/>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19"/>
          <p:cNvPicPr preferRelativeResize="0"/>
          <p:nvPr/>
        </p:nvPicPr>
        <p:blipFill rotWithShape="1">
          <a:blip r:embed="rId3">
            <a:alphaModFix/>
          </a:blip>
          <a:srcRect/>
          <a:stretch/>
        </p:blipFill>
        <p:spPr>
          <a:xfrm>
            <a:off x="-413" y="4071129"/>
            <a:ext cx="943107" cy="2095792"/>
          </a:xfrm>
          <a:prstGeom prst="rect">
            <a:avLst/>
          </a:prstGeom>
          <a:noFill/>
          <a:ln>
            <a:noFill/>
          </a:ln>
        </p:spPr>
      </p:pic>
      <p:sp>
        <p:nvSpPr>
          <p:cNvPr id="369" name="Google Shape;369;p19"/>
          <p:cNvSpPr txBox="1">
            <a:spLocks noGrp="1"/>
          </p:cNvSpPr>
          <p:nvPr>
            <p:ph type="title"/>
          </p:nvPr>
        </p:nvSpPr>
        <p:spPr>
          <a:xfrm>
            <a:off x="359517" y="276613"/>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Projekto partneriai</a:t>
            </a:r>
            <a:endParaRPr sz="3600" b="1">
              <a:solidFill>
                <a:schemeClr val="dk2"/>
              </a:solidFill>
            </a:endParaRPr>
          </a:p>
        </p:txBody>
      </p:sp>
      <p:sp>
        <p:nvSpPr>
          <p:cNvPr id="370" name="Google Shape;3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371" name="Google Shape;371;p19"/>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6789B9"/>
                </a:solidFill>
                <a:latin typeface="Calibri"/>
                <a:ea typeface="Calibri"/>
                <a:cs typeface="Calibri"/>
                <a:sym typeface="Calibri"/>
              </a:rPr>
              <a:t>https://www.weedout.eu/</a:t>
            </a:r>
            <a:endParaRPr/>
          </a:p>
        </p:txBody>
      </p:sp>
      <p:pic>
        <p:nvPicPr>
          <p:cNvPr id="372" name="Google Shape;372;p19"/>
          <p:cNvPicPr preferRelativeResize="0"/>
          <p:nvPr/>
        </p:nvPicPr>
        <p:blipFill rotWithShape="1">
          <a:blip r:embed="rId4">
            <a:alphaModFix/>
          </a:blip>
          <a:srcRect/>
          <a:stretch/>
        </p:blipFill>
        <p:spPr>
          <a:xfrm>
            <a:off x="553626" y="1168801"/>
            <a:ext cx="3287809" cy="705343"/>
          </a:xfrm>
          <a:prstGeom prst="rect">
            <a:avLst/>
          </a:prstGeom>
          <a:noFill/>
          <a:ln>
            <a:noFill/>
          </a:ln>
        </p:spPr>
      </p:pic>
      <p:sp>
        <p:nvSpPr>
          <p:cNvPr id="373" name="Google Shape;373;p19"/>
          <p:cNvSpPr txBox="1"/>
          <p:nvPr/>
        </p:nvSpPr>
        <p:spPr>
          <a:xfrm>
            <a:off x="317929" y="2041725"/>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Čekijos gyvybės mokslų universitetas Praha</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Čekijos Respublika</a:t>
            </a:r>
            <a:endParaRPr sz="1400">
              <a:solidFill>
                <a:schemeClr val="dk1"/>
              </a:solidFill>
              <a:latin typeface="Arial"/>
              <a:ea typeface="Arial"/>
              <a:cs typeface="Arial"/>
              <a:sym typeface="Arial"/>
            </a:endParaRPr>
          </a:p>
        </p:txBody>
      </p:sp>
      <p:pic>
        <p:nvPicPr>
          <p:cNvPr id="374" name="Google Shape;374;p19"/>
          <p:cNvPicPr preferRelativeResize="0"/>
          <p:nvPr/>
        </p:nvPicPr>
        <p:blipFill rotWithShape="1">
          <a:blip r:embed="rId6">
            <a:alphaModFix/>
          </a:blip>
          <a:srcRect/>
          <a:stretch/>
        </p:blipFill>
        <p:spPr>
          <a:xfrm>
            <a:off x="5465518" y="4289441"/>
            <a:ext cx="1260963" cy="1173800"/>
          </a:xfrm>
          <a:prstGeom prst="rect">
            <a:avLst/>
          </a:prstGeom>
          <a:noFill/>
          <a:ln>
            <a:noFill/>
          </a:ln>
        </p:spPr>
      </p:pic>
      <p:sp>
        <p:nvSpPr>
          <p:cNvPr id="375" name="Google Shape;375;p19"/>
          <p:cNvSpPr txBox="1"/>
          <p:nvPr/>
        </p:nvSpPr>
        <p:spPr>
          <a:xfrm>
            <a:off x="4354142"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Pankipriano viešbučių vadovų asociacija</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Kipras</a:t>
            </a:r>
            <a:endParaRPr sz="1400">
              <a:solidFill>
                <a:schemeClr val="dk1"/>
              </a:solidFill>
              <a:latin typeface="Arial"/>
              <a:ea typeface="Arial"/>
              <a:cs typeface="Arial"/>
              <a:sym typeface="Arial"/>
            </a:endParaRPr>
          </a:p>
        </p:txBody>
      </p:sp>
      <p:pic>
        <p:nvPicPr>
          <p:cNvPr id="376" name="Google Shape;376;p19"/>
          <p:cNvPicPr preferRelativeResize="0"/>
          <p:nvPr/>
        </p:nvPicPr>
        <p:blipFill rotWithShape="1">
          <a:blip r:embed="rId7">
            <a:alphaModFix/>
          </a:blip>
          <a:srcRect/>
          <a:stretch/>
        </p:blipFill>
        <p:spPr>
          <a:xfrm>
            <a:off x="9630503" y="4572529"/>
            <a:ext cx="1892143" cy="1071172"/>
          </a:xfrm>
          <a:prstGeom prst="rect">
            <a:avLst/>
          </a:prstGeom>
          <a:noFill/>
          <a:ln>
            <a:noFill/>
          </a:ln>
        </p:spPr>
      </p:pic>
      <p:sp>
        <p:nvSpPr>
          <p:cNvPr id="377" name="Google Shape;377;p19"/>
          <p:cNvSpPr txBox="1"/>
          <p:nvPr/>
        </p:nvSpPr>
        <p:spPr>
          <a:xfrm>
            <a:off x="8669433"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Beneke &amp; Prinzhorn GmbH</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Vokietija</a:t>
            </a:r>
            <a:endParaRPr sz="1400">
              <a:solidFill>
                <a:schemeClr val="dk1"/>
              </a:solidFill>
              <a:latin typeface="Arial"/>
              <a:ea typeface="Arial"/>
              <a:cs typeface="Arial"/>
              <a:sym typeface="Arial"/>
            </a:endParaRPr>
          </a:p>
        </p:txBody>
      </p:sp>
      <p:pic>
        <p:nvPicPr>
          <p:cNvPr id="378" name="Google Shape;378;p19"/>
          <p:cNvPicPr preferRelativeResize="0"/>
          <p:nvPr/>
        </p:nvPicPr>
        <p:blipFill rotWithShape="1">
          <a:blip r:embed="rId9">
            <a:alphaModFix/>
          </a:blip>
          <a:srcRect/>
          <a:stretch/>
        </p:blipFill>
        <p:spPr>
          <a:xfrm>
            <a:off x="2726027" y="2861570"/>
            <a:ext cx="2812367" cy="911671"/>
          </a:xfrm>
          <a:prstGeom prst="rect">
            <a:avLst/>
          </a:prstGeom>
          <a:noFill/>
          <a:ln>
            <a:noFill/>
          </a:ln>
        </p:spPr>
      </p:pic>
      <p:sp>
        <p:nvSpPr>
          <p:cNvPr id="379" name="Google Shape;379;p19"/>
          <p:cNvSpPr txBox="1"/>
          <p:nvPr/>
        </p:nvSpPr>
        <p:spPr>
          <a:xfrm>
            <a:off x="2054203" y="3868974"/>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DIAS</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Graikija</a:t>
            </a:r>
            <a:endParaRPr sz="1400">
              <a:solidFill>
                <a:schemeClr val="dk1"/>
              </a:solidFill>
              <a:latin typeface="Arial"/>
              <a:ea typeface="Arial"/>
              <a:cs typeface="Arial"/>
              <a:sym typeface="Arial"/>
            </a:endParaRPr>
          </a:p>
        </p:txBody>
      </p:sp>
      <p:pic>
        <p:nvPicPr>
          <p:cNvPr id="380" name="Google Shape;380;p19"/>
          <p:cNvPicPr preferRelativeResize="0"/>
          <p:nvPr/>
        </p:nvPicPr>
        <p:blipFill rotWithShape="1">
          <a:blip r:embed="rId11">
            <a:alphaModFix/>
          </a:blip>
          <a:srcRect/>
          <a:stretch/>
        </p:blipFill>
        <p:spPr>
          <a:xfrm>
            <a:off x="7044806" y="792234"/>
            <a:ext cx="1305761" cy="1736012"/>
          </a:xfrm>
          <a:prstGeom prst="rect">
            <a:avLst/>
          </a:prstGeom>
          <a:noFill/>
          <a:ln>
            <a:noFill/>
          </a:ln>
        </p:spPr>
      </p:pic>
      <p:sp>
        <p:nvSpPr>
          <p:cNvPr id="381" name="Google Shape;381;p19"/>
          <p:cNvSpPr txBox="1"/>
          <p:nvPr/>
        </p:nvSpPr>
        <p:spPr>
          <a:xfrm>
            <a:off x="7254945" y="1262580"/>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DEKAPLUS</a:t>
            </a:r>
            <a:endParaRPr sz="1400" b="0">
              <a:solidFill>
                <a:schemeClr val="dk1"/>
              </a:solidFill>
              <a:latin typeface="Arial"/>
              <a:ea typeface="Arial"/>
              <a:cs typeface="Arial"/>
              <a:sym typeface="Arial"/>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Kipras</a:t>
            </a:r>
            <a:endParaRPr/>
          </a:p>
        </p:txBody>
      </p:sp>
      <p:pic>
        <p:nvPicPr>
          <p:cNvPr id="382" name="Google Shape;382;p19"/>
          <p:cNvPicPr preferRelativeResize="0"/>
          <p:nvPr/>
        </p:nvPicPr>
        <p:blipFill rotWithShape="1">
          <a:blip r:embed="rId13">
            <a:alphaModFix/>
          </a:blip>
          <a:srcRect/>
          <a:stretch/>
        </p:blipFill>
        <p:spPr>
          <a:xfrm>
            <a:off x="998828" y="4220814"/>
            <a:ext cx="1458341" cy="1377642"/>
          </a:xfrm>
          <a:prstGeom prst="rect">
            <a:avLst/>
          </a:prstGeom>
          <a:noFill/>
          <a:ln>
            <a:noFill/>
          </a:ln>
        </p:spPr>
      </p:pic>
      <p:sp>
        <p:nvSpPr>
          <p:cNvPr id="383" name="Google Shape;383;p19"/>
          <p:cNvSpPr txBox="1"/>
          <p:nvPr/>
        </p:nvSpPr>
        <p:spPr>
          <a:xfrm>
            <a:off x="-179143" y="5605224"/>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Socialinių inovacijų fondas</a:t>
            </a:r>
            <a:br>
              <a:rPr lang="en-US" sz="1400" b="0">
                <a:solidFill>
                  <a:schemeClr val="dk1"/>
                </a:solidFill>
                <a:latin typeface="Arial"/>
                <a:ea typeface="Arial"/>
                <a:cs typeface="Arial"/>
                <a:sym typeface="Arial"/>
              </a:rPr>
            </a:br>
            <a:r>
              <a:rPr lang="en-US" sz="1400" b="0">
                <a:solidFill>
                  <a:schemeClr val="dk1"/>
                </a:solidFill>
                <a:latin typeface="Arial"/>
                <a:ea typeface="Arial"/>
                <a:cs typeface="Arial"/>
                <a:sym typeface="Arial"/>
              </a:rPr>
              <a:t>Lietuva</a:t>
            </a:r>
            <a:endParaRPr sz="1400">
              <a:solidFill>
                <a:schemeClr val="dk1"/>
              </a:solidFill>
              <a:latin typeface="Arial"/>
              <a:ea typeface="Arial"/>
              <a:cs typeface="Arial"/>
              <a:sym typeface="Arial"/>
            </a:endParaRPr>
          </a:p>
        </p:txBody>
      </p:sp>
      <p:pic>
        <p:nvPicPr>
          <p:cNvPr id="384" name="Google Shape;384;p19"/>
          <p:cNvPicPr preferRelativeResize="0"/>
          <p:nvPr/>
        </p:nvPicPr>
        <p:blipFill rotWithShape="1">
          <a:blip r:embed="rId15">
            <a:alphaModFix/>
          </a:blip>
          <a:srcRect/>
          <a:stretch/>
        </p:blipFill>
        <p:spPr>
          <a:xfrm>
            <a:off x="6581478" y="2998053"/>
            <a:ext cx="3995095" cy="874398"/>
          </a:xfrm>
          <a:prstGeom prst="rect">
            <a:avLst/>
          </a:prstGeom>
          <a:noFill/>
          <a:ln>
            <a:noFill/>
          </a:ln>
        </p:spPr>
      </p:pic>
      <p:sp>
        <p:nvSpPr>
          <p:cNvPr id="385" name="Google Shape;385;p19"/>
          <p:cNvSpPr txBox="1"/>
          <p:nvPr/>
        </p:nvSpPr>
        <p:spPr>
          <a:xfrm>
            <a:off x="6762292" y="3933182"/>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0" u="sng">
                <a:solidFill>
                  <a:schemeClr val="dk1"/>
                </a:solidFill>
                <a:latin typeface="Arial"/>
                <a:ea typeface="Arial"/>
                <a:cs typeface="Arial"/>
                <a:sym typeface="Arial"/>
                <a:hlinkClick r:id="rId16">
                  <a:extLst>
                    <a:ext uri="{A12FA001-AC4F-418D-AE19-62706E023703}">
                      <ahyp:hlinkClr xmlns:ahyp="http://schemas.microsoft.com/office/drawing/2018/hyperlinkcolor" val="tx"/>
                    </a:ext>
                  </a:extLst>
                </a:hlinkClick>
              </a:rPr>
              <a:t>GARSIAI</a:t>
            </a:r>
            <a:endParaRPr sz="1400" b="0">
              <a:solidFill>
                <a:schemeClr val="dk1"/>
              </a:solidFill>
              <a:latin typeface="Arial"/>
              <a:ea typeface="Arial"/>
              <a:cs typeface="Arial"/>
              <a:sym typeface="Arial"/>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Latvija</a:t>
            </a:r>
            <a:endParaRPr sz="1400">
              <a:solidFill>
                <a:schemeClr val="dk1"/>
              </a:solidFill>
              <a:latin typeface="Arial"/>
              <a:ea typeface="Arial"/>
              <a:cs typeface="Arial"/>
              <a:sym typeface="Arial"/>
            </a:endParaRPr>
          </a:p>
        </p:txBody>
      </p:sp>
      <p:pic>
        <p:nvPicPr>
          <p:cNvPr id="386" name="Google Shape;386;p19"/>
          <p:cNvPicPr preferRelativeResize="0"/>
          <p:nvPr/>
        </p:nvPicPr>
        <p:blipFill rotWithShape="1">
          <a:blip r:embed="rId17">
            <a:alphaModFix/>
          </a:blip>
          <a:srcRect/>
          <a:stretch/>
        </p:blipFill>
        <p:spPr>
          <a:xfrm rot="-5400000">
            <a:off x="4669665" y="-910108"/>
            <a:ext cx="1600887" cy="3423680"/>
          </a:xfrm>
          <a:prstGeom prst="rect">
            <a:avLst/>
          </a:prstGeom>
          <a:noFill/>
          <a:ln>
            <a:noFill/>
          </a:ln>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0" name="Google Shape;100;p2"/>
          <p:cNvSpPr txBox="1">
            <a:spLocks noGrp="1"/>
          </p:cNvSpPr>
          <p:nvPr>
            <p:ph type="ctrTitle"/>
          </p:nvPr>
        </p:nvSpPr>
        <p:spPr>
          <a:xfrm>
            <a:off x="388111" y="4770613"/>
            <a:ext cx="11589030" cy="100065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2"/>
              </a:buClr>
              <a:buSzPts val="4000"/>
              <a:buFont typeface="Calibri"/>
              <a:buNone/>
            </a:pPr>
            <a:r>
              <a:rPr lang="en-US" sz="4000" b="1">
                <a:solidFill>
                  <a:schemeClr val="dk2"/>
                </a:solidFill>
                <a:latin typeface="Calibri"/>
                <a:ea typeface="Calibri"/>
                <a:cs typeface="Calibri"/>
                <a:sym typeface="Calibri"/>
              </a:rPr>
              <a:t>Mokymo dizainas:</a:t>
            </a:r>
            <a:br>
              <a:rPr lang="en-US" sz="4000" b="1">
                <a:solidFill>
                  <a:schemeClr val="dk2"/>
                </a:solidFill>
                <a:latin typeface="Calibri"/>
                <a:ea typeface="Calibri"/>
                <a:cs typeface="Calibri"/>
                <a:sym typeface="Calibri"/>
              </a:rPr>
            </a:br>
            <a:r>
              <a:rPr lang="en-US" sz="4000" b="1">
                <a:solidFill>
                  <a:schemeClr val="dk2"/>
                </a:solidFill>
                <a:latin typeface="Calibri"/>
                <a:ea typeface="Calibri"/>
                <a:cs typeface="Calibri"/>
                <a:sym typeface="Calibri"/>
              </a:rPr>
              <a:t>Antrinė prevencija (3)</a:t>
            </a:r>
            <a:endParaRPr sz="4000" b="1">
              <a:solidFill>
                <a:schemeClr val="dk2"/>
              </a:solidFill>
              <a:latin typeface="Calibri"/>
              <a:ea typeface="Calibri"/>
              <a:cs typeface="Calibri"/>
              <a:sym typeface="Calibri"/>
            </a:endParaRPr>
          </a:p>
        </p:txBody>
      </p:sp>
      <p:pic>
        <p:nvPicPr>
          <p:cNvPr id="101" name="Google Shape;101;p2" descr="Ein Bild, das Text enthält.&#10;&#10;Automatisch generierte Beschreibung"/>
          <p:cNvPicPr preferRelativeResize="0"/>
          <p:nvPr/>
        </p:nvPicPr>
        <p:blipFill rotWithShape="1">
          <a:blip r:embed="rId3">
            <a:alphaModFix/>
          </a:blip>
          <a:srcRect t="2802" b="3425"/>
          <a:stretch/>
        </p:blipFill>
        <p:spPr>
          <a:xfrm>
            <a:off x="-1" y="10"/>
            <a:ext cx="12192001" cy="4201449"/>
          </a:xfrm>
          <a:prstGeom prst="rect">
            <a:avLst/>
          </a:prstGeom>
          <a:noFill/>
          <a:ln>
            <a:noFill/>
          </a:ln>
        </p:spPr>
      </p:pic>
      <p:grpSp>
        <p:nvGrpSpPr>
          <p:cNvPr id="102" name="Google Shape;102;p2"/>
          <p:cNvGrpSpPr/>
          <p:nvPr/>
        </p:nvGrpSpPr>
        <p:grpSpPr>
          <a:xfrm>
            <a:off x="-1" y="2941813"/>
            <a:ext cx="12188952" cy="1828800"/>
            <a:chOff x="-305" y="3144820"/>
            <a:chExt cx="9182100" cy="1551136"/>
          </a:xfrm>
        </p:grpSpPr>
        <p:sp>
          <p:nvSpPr>
            <p:cNvPr id="103" name="Google Shape;103;p2"/>
            <p:cNvSpPr/>
            <p:nvPr/>
          </p:nvSpPr>
          <p:spPr>
            <a:xfrm>
              <a:off x="-305" y="3676854"/>
              <a:ext cx="9182100" cy="1019102"/>
            </a:xfrm>
            <a:custGeom>
              <a:avLst/>
              <a:gdLst/>
              <a:ahLst/>
              <a:cxnLst/>
              <a:rect l="l" t="t" r="r" b="b"/>
              <a:pathLst>
                <a:path w="9182100" h="1019102" extrusionOk="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4" name="Google Shape;104;p2"/>
            <p:cNvSpPr/>
            <p:nvPr/>
          </p:nvSpPr>
          <p:spPr>
            <a:xfrm>
              <a:off x="-305" y="3144820"/>
              <a:ext cx="9182100" cy="932744"/>
            </a:xfrm>
            <a:custGeom>
              <a:avLst/>
              <a:gdLst/>
              <a:ahLst/>
              <a:cxnLst/>
              <a:rect l="l" t="t" r="r" b="b"/>
              <a:pathLst>
                <a:path w="9182100" h="932744" extrusionOk="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5" name="Google Shape;105;p2"/>
            <p:cNvSpPr/>
            <p:nvPr/>
          </p:nvSpPr>
          <p:spPr>
            <a:xfrm>
              <a:off x="-305" y="3580789"/>
              <a:ext cx="9182100" cy="544245"/>
            </a:xfrm>
            <a:custGeom>
              <a:avLst/>
              <a:gdLst/>
              <a:ahLst/>
              <a:cxnLst/>
              <a:rect l="l" t="t" r="r" b="b"/>
              <a:pathLst>
                <a:path w="9182100" h="544245" extrusionOk="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6" name="Google Shape;106;p2"/>
            <p:cNvSpPr/>
            <p:nvPr/>
          </p:nvSpPr>
          <p:spPr>
            <a:xfrm>
              <a:off x="-305" y="3324550"/>
              <a:ext cx="9182100" cy="765639"/>
            </a:xfrm>
            <a:custGeom>
              <a:avLst/>
              <a:gdLst/>
              <a:ahLst/>
              <a:cxnLst/>
              <a:rect l="l" t="t" r="r" b="b"/>
              <a:pathLst>
                <a:path w="9182100" h="765639" extrusionOk="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107" name="Google Shape;107;p2"/>
          <p:cNvPicPr preferRelativeResize="0"/>
          <p:nvPr/>
        </p:nvPicPr>
        <p:blipFill rotWithShape="1">
          <a:blip r:embed="rId4">
            <a:alphaModFix/>
          </a:blip>
          <a:srcRect/>
          <a:stretch/>
        </p:blipFill>
        <p:spPr>
          <a:xfrm>
            <a:off x="445449" y="5443803"/>
            <a:ext cx="2439991" cy="594471"/>
          </a:xfrm>
          <a:prstGeom prst="rect">
            <a:avLst/>
          </a:prstGeom>
          <a:noFill/>
          <a:ln>
            <a:noFill/>
          </a:ln>
        </p:spPr>
      </p:pic>
      <p:sp>
        <p:nvSpPr>
          <p:cNvPr id="108" name="Google Shape;108;p2"/>
          <p:cNvSpPr txBox="1"/>
          <p:nvPr/>
        </p:nvSpPr>
        <p:spPr>
          <a:xfrm>
            <a:off x="426720" y="6056820"/>
            <a:ext cx="1133856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Šį projektą finansavo Europos Komisija.</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Šis komunikatas atspindi tik autoriaus požiūrį ir Komisija negali būti laikoma atsakinga už bet kokį jame pateiktos informacijos panaudojimą.</a:t>
            </a:r>
            <a:endParaRPr sz="1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a:stretch/>
        </p:blipFill>
        <p:spPr>
          <a:xfrm>
            <a:off x="11163156" y="4591081"/>
            <a:ext cx="1028844" cy="2152950"/>
          </a:xfrm>
          <a:prstGeom prst="rect">
            <a:avLst/>
          </a:prstGeom>
          <a:noFill/>
          <a:ln>
            <a:noFill/>
          </a:ln>
        </p:spPr>
      </p:pic>
      <p:pic>
        <p:nvPicPr>
          <p:cNvPr id="114" name="Google Shape;114;p3"/>
          <p:cNvPicPr preferRelativeResize="0"/>
          <p:nvPr/>
        </p:nvPicPr>
        <p:blipFill rotWithShape="1">
          <a:blip r:embed="rId4">
            <a:alphaModFix/>
          </a:blip>
          <a:srcRect/>
          <a:stretch/>
        </p:blipFill>
        <p:spPr>
          <a:xfrm rot="10800000">
            <a:off x="-1" y="880676"/>
            <a:ext cx="1577591" cy="3373859"/>
          </a:xfrm>
          <a:prstGeom prst="rect">
            <a:avLst/>
          </a:prstGeom>
          <a:noFill/>
          <a:ln>
            <a:noFill/>
          </a:ln>
        </p:spPr>
      </p:pic>
      <p:sp>
        <p:nvSpPr>
          <p:cNvPr id="115" name="Google Shape;115;p3"/>
          <p:cNvSpPr txBox="1">
            <a:spLocks noGrp="1"/>
          </p:cNvSpPr>
          <p:nvPr>
            <p:ph type="title"/>
          </p:nvPr>
        </p:nvSpPr>
        <p:spPr>
          <a:xfrm>
            <a:off x="110815" y="181397"/>
            <a:ext cx="9440332" cy="10665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Temos</a:t>
            </a:r>
            <a:endParaRPr/>
          </a:p>
        </p:txBody>
      </p:sp>
      <p:pic>
        <p:nvPicPr>
          <p:cNvPr id="116" name="Google Shape;116;p3"/>
          <p:cNvPicPr preferRelativeResize="0"/>
          <p:nvPr/>
        </p:nvPicPr>
        <p:blipFill rotWithShape="1">
          <a:blip r:embed="rId5">
            <a:alphaModFix/>
          </a:blip>
          <a:srcRect/>
          <a:stretch/>
        </p:blipFill>
        <p:spPr>
          <a:xfrm>
            <a:off x="536748" y="6492876"/>
            <a:ext cx="1940961" cy="228600"/>
          </a:xfrm>
          <a:prstGeom prst="rect">
            <a:avLst/>
          </a:prstGeom>
          <a:noFill/>
          <a:ln>
            <a:noFill/>
          </a:ln>
        </p:spPr>
      </p:pic>
      <p:sp>
        <p:nvSpPr>
          <p:cNvPr id="117" name="Google Shape;11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3</a:t>
            </a:fld>
            <a:endParaRPr/>
          </a:p>
        </p:txBody>
      </p:sp>
      <p:grpSp>
        <p:nvGrpSpPr>
          <p:cNvPr id="118" name="Google Shape;118;p3"/>
          <p:cNvGrpSpPr/>
          <p:nvPr/>
        </p:nvGrpSpPr>
        <p:grpSpPr>
          <a:xfrm>
            <a:off x="838200" y="1537398"/>
            <a:ext cx="10967682" cy="4894601"/>
            <a:chOff x="0" y="0"/>
            <a:chExt cx="10967682" cy="4894601"/>
          </a:xfrm>
        </p:grpSpPr>
        <p:cxnSp>
          <p:nvCxnSpPr>
            <p:cNvPr id="119" name="Google Shape;119;p3"/>
            <p:cNvCxnSpPr/>
            <p:nvPr/>
          </p:nvCxnSpPr>
          <p:spPr>
            <a:xfrm>
              <a:off x="0" y="0"/>
              <a:ext cx="10967682"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20" name="Google Shape;120;p3"/>
            <p:cNvSpPr/>
            <p:nvPr/>
          </p:nvSpPr>
          <p:spPr>
            <a:xfrm>
              <a:off x="0" y="0"/>
              <a:ext cx="2193536" cy="48946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0" y="0"/>
              <a:ext cx="2193536" cy="4894601"/>
            </a:xfrm>
            <a:prstGeom prst="rect">
              <a:avLst/>
            </a:prstGeom>
            <a:noFill/>
            <a:ln>
              <a:noFill/>
            </a:ln>
          </p:spPr>
          <p:txBody>
            <a:bodyPr spcFirstLastPara="1" wrap="square" lIns="137150" tIns="137150" rIns="137150" bIns="137150" anchor="t" anchorCtr="0">
              <a:noAutofit/>
            </a:bodyPr>
            <a:lstStyle/>
            <a:p>
              <a:pPr marL="0" marR="0" lvl="0" indent="0" algn="l" rtl="0">
                <a:lnSpc>
                  <a:spcPct val="90000"/>
                </a:lnSpc>
                <a:spcBef>
                  <a:spcPts val="0"/>
                </a:spcBef>
                <a:spcAft>
                  <a:spcPts val="0"/>
                </a:spcAft>
                <a:buClr>
                  <a:schemeClr val="dk1"/>
                </a:buClr>
                <a:buSzPts val="3600"/>
                <a:buFont typeface="Calibri"/>
                <a:buNone/>
              </a:pPr>
              <a:r>
                <a:rPr lang="en-US" sz="3600" b="0">
                  <a:solidFill>
                    <a:schemeClr val="dk1"/>
                  </a:solidFill>
                  <a:latin typeface="Calibri"/>
                  <a:ea typeface="Calibri"/>
                  <a:cs typeface="Calibri"/>
                  <a:sym typeface="Calibri"/>
                </a:rPr>
                <a:t>Antrinė prevencija</a:t>
              </a:r>
              <a:endParaRPr sz="3600" b="0">
                <a:solidFill>
                  <a:schemeClr val="dk1"/>
                </a:solidFill>
                <a:latin typeface="Calibri"/>
                <a:ea typeface="Calibri"/>
                <a:cs typeface="Calibri"/>
                <a:sym typeface="Calibri"/>
              </a:endParaRPr>
            </a:p>
          </p:txBody>
        </p:sp>
        <p:sp>
          <p:nvSpPr>
            <p:cNvPr id="122" name="Google Shape;122;p3"/>
            <p:cNvSpPr/>
            <p:nvPr/>
          </p:nvSpPr>
          <p:spPr>
            <a:xfrm>
              <a:off x="2358051" y="3304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txBox="1"/>
            <p:nvPr/>
          </p:nvSpPr>
          <p:spPr>
            <a:xfrm>
              <a:off x="2358051" y="33040"/>
              <a:ext cx="8609630" cy="660818"/>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2"/>
                </a:buClr>
                <a:buSzPts val="2000"/>
                <a:buFont typeface="Calibri"/>
                <a:buNone/>
              </a:pPr>
              <a:r>
                <a:rPr lang="en-US" sz="2000" b="0">
                  <a:solidFill>
                    <a:schemeClr val="dk2"/>
                  </a:solidFill>
                  <a:latin typeface="Calibri"/>
                  <a:ea typeface="Calibri"/>
                  <a:cs typeface="Calibri"/>
                  <a:sym typeface="Calibri"/>
                </a:rPr>
                <a:t>Rizikos analizė</a:t>
              </a:r>
              <a:endParaRPr sz="2000" b="0">
                <a:solidFill>
                  <a:schemeClr val="dk2"/>
                </a:solidFill>
                <a:latin typeface="Calibri"/>
                <a:ea typeface="Calibri"/>
                <a:cs typeface="Calibri"/>
                <a:sym typeface="Calibri"/>
              </a:endParaRPr>
            </a:p>
          </p:txBody>
        </p:sp>
        <p:cxnSp>
          <p:nvCxnSpPr>
            <p:cNvPr id="124" name="Google Shape;124;p3"/>
            <p:cNvCxnSpPr/>
            <p:nvPr/>
          </p:nvCxnSpPr>
          <p:spPr>
            <a:xfrm>
              <a:off x="2193536" y="69385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5" name="Google Shape;125;p3"/>
            <p:cNvSpPr/>
            <p:nvPr/>
          </p:nvSpPr>
          <p:spPr>
            <a:xfrm>
              <a:off x="2358051" y="72690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txBox="1"/>
            <p:nvPr/>
          </p:nvSpPr>
          <p:spPr>
            <a:xfrm>
              <a:off x="2358051" y="726900"/>
              <a:ext cx="8609630" cy="660818"/>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2"/>
                </a:buClr>
                <a:buSzPts val="2000"/>
                <a:buFont typeface="Calibri"/>
                <a:buNone/>
              </a:pPr>
              <a:r>
                <a:rPr lang="en-US" sz="2000" b="0">
                  <a:solidFill>
                    <a:schemeClr val="dk2"/>
                  </a:solidFill>
                  <a:latin typeface="Calibri"/>
                  <a:ea typeface="Calibri"/>
                  <a:cs typeface="Calibri"/>
                  <a:sym typeface="Calibri"/>
                </a:rPr>
                <a:t>Rizikos analizės tikslas</a:t>
              </a:r>
              <a:endParaRPr sz="2000" b="0">
                <a:solidFill>
                  <a:schemeClr val="dk1"/>
                </a:solidFill>
                <a:latin typeface="Calibri"/>
                <a:ea typeface="Calibri"/>
                <a:cs typeface="Calibri"/>
                <a:sym typeface="Calibri"/>
              </a:endParaRPr>
            </a:p>
          </p:txBody>
        </p:sp>
        <p:cxnSp>
          <p:nvCxnSpPr>
            <p:cNvPr id="127" name="Google Shape;127;p3"/>
            <p:cNvCxnSpPr/>
            <p:nvPr/>
          </p:nvCxnSpPr>
          <p:spPr>
            <a:xfrm>
              <a:off x="2193536" y="138771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8" name="Google Shape;128;p3"/>
            <p:cNvSpPr/>
            <p:nvPr/>
          </p:nvSpPr>
          <p:spPr>
            <a:xfrm>
              <a:off x="2358051" y="142076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2358051" y="1420760"/>
              <a:ext cx="8609630" cy="660818"/>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2"/>
                </a:buClr>
                <a:buSzPts val="2000"/>
                <a:buFont typeface="Calibri"/>
                <a:buNone/>
              </a:pPr>
              <a:r>
                <a:rPr lang="en-US" sz="2000" b="0">
                  <a:solidFill>
                    <a:schemeClr val="dk2"/>
                  </a:solidFill>
                  <a:latin typeface="Calibri"/>
                  <a:ea typeface="Calibri"/>
                  <a:cs typeface="Calibri"/>
                  <a:sym typeface="Calibri"/>
                </a:rPr>
                <a:t>Rizikos valdymas susideda iš atskirų etapų</a:t>
              </a:r>
              <a:endParaRPr sz="2000" b="0">
                <a:solidFill>
                  <a:schemeClr val="dk1"/>
                </a:solidFill>
                <a:latin typeface="Calibri"/>
                <a:ea typeface="Calibri"/>
                <a:cs typeface="Calibri"/>
                <a:sym typeface="Calibri"/>
              </a:endParaRPr>
            </a:p>
          </p:txBody>
        </p:sp>
        <p:cxnSp>
          <p:nvCxnSpPr>
            <p:cNvPr id="130" name="Google Shape;130;p3"/>
            <p:cNvCxnSpPr/>
            <p:nvPr/>
          </p:nvCxnSpPr>
          <p:spPr>
            <a:xfrm>
              <a:off x="2193536" y="208157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1" name="Google Shape;131;p3"/>
            <p:cNvSpPr/>
            <p:nvPr/>
          </p:nvSpPr>
          <p:spPr>
            <a:xfrm>
              <a:off x="2358051" y="211462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txBox="1"/>
            <p:nvPr/>
          </p:nvSpPr>
          <p:spPr>
            <a:xfrm>
              <a:off x="2358051" y="2114620"/>
              <a:ext cx="8609630" cy="660818"/>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1F3763"/>
                </a:buClr>
                <a:buSzPts val="2000"/>
                <a:buFont typeface="Calibri"/>
                <a:buNone/>
              </a:pPr>
              <a:r>
                <a:rPr lang="en-US" sz="2000" b="0">
                  <a:solidFill>
                    <a:srgbClr val="1F3763"/>
                  </a:solidFill>
                  <a:latin typeface="Calibri"/>
                  <a:ea typeface="Calibri"/>
                  <a:cs typeface="Calibri"/>
                  <a:sym typeface="Calibri"/>
                </a:rPr>
                <a:t>Vidaus ir išorės komunikacijos ypatumai</a:t>
              </a:r>
              <a:endParaRPr sz="2000" b="0">
                <a:solidFill>
                  <a:schemeClr val="dk1"/>
                </a:solidFill>
                <a:latin typeface="Calibri"/>
                <a:ea typeface="Calibri"/>
                <a:cs typeface="Calibri"/>
                <a:sym typeface="Calibri"/>
              </a:endParaRPr>
            </a:p>
          </p:txBody>
        </p:sp>
        <p:cxnSp>
          <p:nvCxnSpPr>
            <p:cNvPr id="133" name="Google Shape;133;p3"/>
            <p:cNvCxnSpPr/>
            <p:nvPr/>
          </p:nvCxnSpPr>
          <p:spPr>
            <a:xfrm>
              <a:off x="2193536" y="277543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4" name="Google Shape;134;p3"/>
            <p:cNvSpPr/>
            <p:nvPr/>
          </p:nvSpPr>
          <p:spPr>
            <a:xfrm>
              <a:off x="2358051" y="280848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txBox="1"/>
            <p:nvPr/>
          </p:nvSpPr>
          <p:spPr>
            <a:xfrm>
              <a:off x="2358051" y="2808480"/>
              <a:ext cx="8609630" cy="660818"/>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1F3763"/>
                </a:buClr>
                <a:buSzPts val="2000"/>
                <a:buFont typeface="Calibri"/>
                <a:buNone/>
              </a:pPr>
              <a:r>
                <a:rPr lang="en-US" sz="2000" b="0">
                  <a:solidFill>
                    <a:srgbClr val="1F3763"/>
                  </a:solidFill>
                  <a:latin typeface="Calibri"/>
                  <a:ea typeface="Calibri"/>
                  <a:cs typeface="Calibri"/>
                  <a:sym typeface="Calibri"/>
                </a:rPr>
                <a:t>Veiksmingas skundų teikimo mechanizmas ir neatidėliotinų veiksmų galimybės</a:t>
              </a:r>
              <a:endParaRPr sz="2000" b="0">
                <a:solidFill>
                  <a:srgbClr val="1F3763"/>
                </a:solidFill>
                <a:latin typeface="Calibri"/>
                <a:ea typeface="Calibri"/>
                <a:cs typeface="Calibri"/>
                <a:sym typeface="Calibri"/>
              </a:endParaRPr>
            </a:p>
          </p:txBody>
        </p:sp>
        <p:cxnSp>
          <p:nvCxnSpPr>
            <p:cNvPr id="136" name="Google Shape;136;p3"/>
            <p:cNvCxnSpPr/>
            <p:nvPr/>
          </p:nvCxnSpPr>
          <p:spPr>
            <a:xfrm>
              <a:off x="2193536" y="346929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7" name="Google Shape;137;p3"/>
            <p:cNvSpPr/>
            <p:nvPr/>
          </p:nvSpPr>
          <p:spPr>
            <a:xfrm>
              <a:off x="2358051" y="350234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txBox="1"/>
            <p:nvPr/>
          </p:nvSpPr>
          <p:spPr>
            <a:xfrm>
              <a:off x="2358051" y="3502340"/>
              <a:ext cx="8609630" cy="660818"/>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1F3763"/>
                </a:buClr>
                <a:buSzPts val="2000"/>
                <a:buFont typeface="Calibri"/>
                <a:buNone/>
              </a:pPr>
              <a:r>
                <a:rPr lang="en-US" sz="2000" b="0">
                  <a:solidFill>
                    <a:srgbClr val="1F3763"/>
                  </a:solidFill>
                  <a:latin typeface="Calibri"/>
                  <a:ea typeface="Calibri"/>
                  <a:cs typeface="Calibri"/>
                  <a:sym typeface="Calibri"/>
                </a:rPr>
                <a:t>1 užduotis</a:t>
              </a:r>
              <a:endParaRPr/>
            </a:p>
          </p:txBody>
        </p:sp>
        <p:cxnSp>
          <p:nvCxnSpPr>
            <p:cNvPr id="139" name="Google Shape;139;p3"/>
            <p:cNvCxnSpPr/>
            <p:nvPr/>
          </p:nvCxnSpPr>
          <p:spPr>
            <a:xfrm>
              <a:off x="2193536" y="416315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40" name="Google Shape;140;p3"/>
            <p:cNvSpPr/>
            <p:nvPr/>
          </p:nvSpPr>
          <p:spPr>
            <a:xfrm>
              <a:off x="2358051" y="4196200"/>
              <a:ext cx="8609630" cy="6608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txBox="1"/>
            <p:nvPr/>
          </p:nvSpPr>
          <p:spPr>
            <a:xfrm>
              <a:off x="2358051" y="4196200"/>
              <a:ext cx="8609630" cy="660818"/>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1F3763"/>
                </a:buClr>
                <a:buSzPts val="2000"/>
                <a:buFont typeface="Calibri"/>
                <a:buNone/>
              </a:pPr>
              <a:r>
                <a:rPr lang="en-US" sz="2000" b="0">
                  <a:solidFill>
                    <a:srgbClr val="1F3763"/>
                  </a:solidFill>
                  <a:latin typeface="Calibri"/>
                  <a:ea typeface="Calibri"/>
                  <a:cs typeface="Calibri"/>
                  <a:sym typeface="Calibri"/>
                </a:rPr>
                <a:t>2 užduotis</a:t>
              </a:r>
              <a:endParaRPr/>
            </a:p>
          </p:txBody>
        </p:sp>
        <p:cxnSp>
          <p:nvCxnSpPr>
            <p:cNvPr id="142" name="Google Shape;142;p3"/>
            <p:cNvCxnSpPr/>
            <p:nvPr/>
          </p:nvCxnSpPr>
          <p:spPr>
            <a:xfrm>
              <a:off x="2193536" y="4857019"/>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4" descr="Obsah obrázku text, hodiny, hodinky&#10;&#10;Popis byl vytvořen automaticky"/>
          <p:cNvPicPr preferRelativeResize="0">
            <a:picLocks noGrp="1"/>
          </p:cNvPicPr>
          <p:nvPr>
            <p:ph type="body" idx="1"/>
          </p:nvPr>
        </p:nvPicPr>
        <p:blipFill rotWithShape="1">
          <a:blip r:embed="rId3">
            <a:alphaModFix/>
          </a:blip>
          <a:srcRect t="25766" b="26893"/>
          <a:stretch/>
        </p:blipFill>
        <p:spPr>
          <a:xfrm>
            <a:off x="2522356" y="10"/>
            <a:ext cx="9669642" cy="6857990"/>
          </a:xfrm>
          <a:prstGeom prst="rect">
            <a:avLst/>
          </a:prstGeom>
          <a:noFill/>
          <a:ln>
            <a:noFill/>
          </a:ln>
        </p:spPr>
      </p:pic>
      <p:sp>
        <p:nvSpPr>
          <p:cNvPr id="149" name="Google Shape;149;p4"/>
          <p:cNvSpPr txBox="1">
            <a:spLocks noGrp="1"/>
          </p:cNvSpPr>
          <p:nvPr>
            <p:ph type="title"/>
          </p:nvPr>
        </p:nvSpPr>
        <p:spPr>
          <a:xfrm>
            <a:off x="199103" y="256971"/>
            <a:ext cx="9071369" cy="9032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Kas yra antrinė prevencija</a:t>
            </a:r>
            <a:endParaRPr/>
          </a:p>
        </p:txBody>
      </p:sp>
      <p:sp>
        <p:nvSpPr>
          <p:cNvPr id="150" name="Google Shape;150;p4"/>
          <p:cNvSpPr txBox="1"/>
          <p:nvPr/>
        </p:nvSpPr>
        <p:spPr>
          <a:xfrm>
            <a:off x="199104" y="2212258"/>
            <a:ext cx="6044380" cy="396470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800" b="1">
                <a:solidFill>
                  <a:schemeClr val="dk1"/>
                </a:solidFill>
                <a:latin typeface="Calibri"/>
                <a:ea typeface="Calibri"/>
                <a:cs typeface="Calibri"/>
                <a:sym typeface="Calibri"/>
              </a:rPr>
              <a:t>"Antrinė prevencija apima komplikacijų atsiradimo, vystymosi ir išlikimo prevenciją įmonėse, kurios jau susidūrė su įgyvendinta strategija."</a:t>
            </a:r>
            <a:endParaRPr/>
          </a:p>
        </p:txBody>
      </p:sp>
      <p:sp>
        <p:nvSpPr>
          <p:cNvPr id="151" name="Google Shape;15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rgbClr val="FFFFFF"/>
                </a:solidFill>
                <a:latin typeface="Calibri"/>
                <a:ea typeface="Calibri"/>
                <a:cs typeface="Calibri"/>
                <a:sym typeface="Calibri"/>
              </a:rPr>
              <a:t>4</a:t>
            </a:fld>
            <a:endParaRPr>
              <a:solidFill>
                <a:srgbClr val="FFFFFF"/>
              </a:solidFill>
              <a:latin typeface="Calibri"/>
              <a:ea typeface="Calibri"/>
              <a:cs typeface="Calibri"/>
              <a:sym typeface="Calibri"/>
            </a:endParaRPr>
          </a:p>
        </p:txBody>
      </p:sp>
      <p:pic>
        <p:nvPicPr>
          <p:cNvPr id="152" name="Google Shape;152;p4"/>
          <p:cNvPicPr preferRelativeResize="0"/>
          <p:nvPr/>
        </p:nvPicPr>
        <p:blipFill rotWithShape="1">
          <a:blip r:embed="rId4">
            <a:alphaModFix/>
          </a:blip>
          <a:srcRect/>
          <a:stretch/>
        </p:blipFill>
        <p:spPr>
          <a:xfrm rot="10800000">
            <a:off x="0" y="4178709"/>
            <a:ext cx="1227032" cy="2624149"/>
          </a:xfrm>
          <a:prstGeom prst="rect">
            <a:avLst/>
          </a:prstGeom>
          <a:noFill/>
          <a:ln>
            <a:noFill/>
          </a:ln>
        </p:spPr>
      </p:pic>
      <p:pic>
        <p:nvPicPr>
          <p:cNvPr id="153" name="Google Shape;153;p4"/>
          <p:cNvPicPr preferRelativeResize="0"/>
          <p:nvPr/>
        </p:nvPicPr>
        <p:blipFill rotWithShape="1">
          <a:blip r:embed="rId4">
            <a:alphaModFix/>
          </a:blip>
          <a:srcRect/>
          <a:stretch/>
        </p:blipFill>
        <p:spPr>
          <a:xfrm rot="5400000">
            <a:off x="1752427" y="5747269"/>
            <a:ext cx="710780" cy="1520084"/>
          </a:xfrm>
          <a:prstGeom prst="rect">
            <a:avLst/>
          </a:prstGeom>
          <a:noFill/>
          <a:ln>
            <a:noFill/>
          </a:ln>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txBox="1">
            <a:spLocks noGrp="1"/>
          </p:cNvSpPr>
          <p:nvPr>
            <p:ph type="title"/>
          </p:nvPr>
        </p:nvSpPr>
        <p:spPr>
          <a:xfrm>
            <a:off x="238432" y="267145"/>
            <a:ext cx="10518058" cy="10893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en-US" sz="3600" b="1">
                <a:solidFill>
                  <a:schemeClr val="dk2"/>
                </a:solidFill>
              </a:rPr>
              <a:t>Rizikos analizė</a:t>
            </a:r>
            <a:endParaRPr sz="3600" b="1">
              <a:solidFill>
                <a:schemeClr val="dk2"/>
              </a:solidFill>
            </a:endParaRPr>
          </a:p>
        </p:txBody>
      </p:sp>
      <p:grpSp>
        <p:nvGrpSpPr>
          <p:cNvPr id="160" name="Google Shape;160;p5"/>
          <p:cNvGrpSpPr/>
          <p:nvPr/>
        </p:nvGrpSpPr>
        <p:grpSpPr>
          <a:xfrm>
            <a:off x="674445" y="1421956"/>
            <a:ext cx="5407060" cy="5103469"/>
            <a:chOff x="3593436" y="65429"/>
            <a:chExt cx="5407060" cy="5103469"/>
          </a:xfrm>
        </p:grpSpPr>
        <p:sp>
          <p:nvSpPr>
            <p:cNvPr id="161" name="Google Shape;161;p5"/>
            <p:cNvSpPr/>
            <p:nvPr/>
          </p:nvSpPr>
          <p:spPr>
            <a:xfrm>
              <a:off x="4726668" y="65429"/>
              <a:ext cx="3140596" cy="3140596"/>
            </a:xfrm>
            <a:prstGeom prst="ellipse">
              <a:avLst/>
            </a:prstGeom>
            <a:solidFill>
              <a:srgbClr val="4372C3">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txBox="1"/>
            <p:nvPr/>
          </p:nvSpPr>
          <p:spPr>
            <a:xfrm>
              <a:off x="5145414" y="615033"/>
              <a:ext cx="2303104" cy="141326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svarbi priemonė</a:t>
              </a:r>
              <a:endParaRPr sz="2400">
                <a:solidFill>
                  <a:schemeClr val="dk1"/>
                </a:solidFill>
                <a:latin typeface="Calibri"/>
                <a:ea typeface="Calibri"/>
                <a:cs typeface="Calibri"/>
                <a:sym typeface="Calibri"/>
              </a:endParaRPr>
            </a:p>
          </p:txBody>
        </p:sp>
        <p:sp>
          <p:nvSpPr>
            <p:cNvPr id="163" name="Google Shape;163;p5"/>
            <p:cNvSpPr/>
            <p:nvPr/>
          </p:nvSpPr>
          <p:spPr>
            <a:xfrm>
              <a:off x="5859900" y="2028302"/>
              <a:ext cx="3140596" cy="3140596"/>
            </a:xfrm>
            <a:prstGeom prst="ellipse">
              <a:avLst/>
            </a:prstGeom>
            <a:solidFill>
              <a:srgbClr val="4372C3">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txBox="1"/>
            <p:nvPr/>
          </p:nvSpPr>
          <p:spPr>
            <a:xfrm>
              <a:off x="6820399" y="2839622"/>
              <a:ext cx="1884358" cy="17273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dėl tinkamų procedūrų ir procesų.</a:t>
              </a:r>
              <a:endParaRPr sz="2400">
                <a:solidFill>
                  <a:schemeClr val="dk1"/>
                </a:solidFill>
                <a:latin typeface="Calibri"/>
                <a:ea typeface="Calibri"/>
                <a:cs typeface="Calibri"/>
                <a:sym typeface="Calibri"/>
              </a:endParaRPr>
            </a:p>
          </p:txBody>
        </p:sp>
        <p:sp>
          <p:nvSpPr>
            <p:cNvPr id="165" name="Google Shape;165;p5"/>
            <p:cNvSpPr/>
            <p:nvPr/>
          </p:nvSpPr>
          <p:spPr>
            <a:xfrm>
              <a:off x="3593436" y="2028302"/>
              <a:ext cx="3140596" cy="3140596"/>
            </a:xfrm>
            <a:prstGeom prst="ellipse">
              <a:avLst/>
            </a:prstGeom>
            <a:solidFill>
              <a:srgbClr val="4372C3">
                <a:alpha val="4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txBox="1"/>
            <p:nvPr/>
          </p:nvSpPr>
          <p:spPr>
            <a:xfrm>
              <a:off x="3889175" y="2839622"/>
              <a:ext cx="1884358" cy="172732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nustatyti, įvertinti ar valdyti galimus pavojus.</a:t>
              </a:r>
              <a:endParaRPr sz="2400">
                <a:solidFill>
                  <a:schemeClr val="dk1"/>
                </a:solidFill>
                <a:latin typeface="Calibri"/>
                <a:ea typeface="Calibri"/>
                <a:cs typeface="Calibri"/>
                <a:sym typeface="Calibri"/>
              </a:endParaRPr>
            </a:p>
          </p:txBody>
        </p:sp>
      </p:grpSp>
      <p:pic>
        <p:nvPicPr>
          <p:cNvPr id="167" name="Google Shape;167;p5" descr="Obsah obrázku místnost, scéna, herna, interiér&#10;&#10;Popis byl vytvořen automaticky"/>
          <p:cNvPicPr preferRelativeResize="0"/>
          <p:nvPr/>
        </p:nvPicPr>
        <p:blipFill rotWithShape="1">
          <a:blip r:embed="rId3">
            <a:alphaModFix/>
          </a:blip>
          <a:srcRect l="23924" r="18037" b="-1"/>
          <a:stretch/>
        </p:blipFill>
        <p:spPr>
          <a:xfrm>
            <a:off x="6229215" y="10"/>
            <a:ext cx="5962785" cy="68579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pic>
        <p:nvPicPr>
          <p:cNvPr id="168" name="Google Shape;168;p5"/>
          <p:cNvPicPr preferRelativeResize="0"/>
          <p:nvPr/>
        </p:nvPicPr>
        <p:blipFill rotWithShape="1">
          <a:blip r:embed="rId4">
            <a:alphaModFix/>
          </a:blip>
          <a:srcRect/>
          <a:stretch/>
        </p:blipFill>
        <p:spPr>
          <a:xfrm rot="10800000">
            <a:off x="0" y="1089382"/>
            <a:ext cx="990774" cy="2118883"/>
          </a:xfrm>
          <a:prstGeom prst="rect">
            <a:avLst/>
          </a:prstGeom>
          <a:noFill/>
          <a:ln>
            <a:noFill/>
          </a:ln>
        </p:spPr>
      </p:pic>
      <p:pic>
        <p:nvPicPr>
          <p:cNvPr id="169" name="Google Shape;169;p5"/>
          <p:cNvPicPr preferRelativeResize="0"/>
          <p:nvPr/>
        </p:nvPicPr>
        <p:blipFill rotWithShape="1">
          <a:blip r:embed="rId4">
            <a:alphaModFix/>
          </a:blip>
          <a:srcRect/>
          <a:stretch/>
        </p:blipFill>
        <p:spPr>
          <a:xfrm rot="-5400000">
            <a:off x="3555279" y="-620193"/>
            <a:ext cx="1089381" cy="232976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txBox="1"/>
          <p:nvPr/>
        </p:nvSpPr>
        <p:spPr>
          <a:xfrm>
            <a:off x="238432" y="267145"/>
            <a:ext cx="10518058" cy="70624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2"/>
              </a:buClr>
              <a:buSzPts val="3600"/>
              <a:buFont typeface="Calibri"/>
              <a:buNone/>
            </a:pPr>
            <a:r>
              <a:rPr lang="en-US" sz="3600" b="1">
                <a:solidFill>
                  <a:schemeClr val="dk2"/>
                </a:solidFill>
                <a:latin typeface="Calibri"/>
                <a:ea typeface="Calibri"/>
                <a:cs typeface="Calibri"/>
                <a:sym typeface="Calibri"/>
              </a:rPr>
              <a:t>Rizikos analizė</a:t>
            </a:r>
            <a:endParaRPr sz="3600" b="1">
              <a:solidFill>
                <a:schemeClr val="dk2"/>
              </a:solidFill>
              <a:latin typeface="Calibri"/>
              <a:ea typeface="Calibri"/>
              <a:cs typeface="Calibri"/>
              <a:sym typeface="Calibri"/>
            </a:endParaRPr>
          </a:p>
        </p:txBody>
      </p:sp>
      <p:grpSp>
        <p:nvGrpSpPr>
          <p:cNvPr id="176" name="Google Shape;176;p6"/>
          <p:cNvGrpSpPr/>
          <p:nvPr/>
        </p:nvGrpSpPr>
        <p:grpSpPr>
          <a:xfrm>
            <a:off x="365280" y="2494936"/>
            <a:ext cx="6040224" cy="1868128"/>
            <a:chOff x="2077" y="0"/>
            <a:chExt cx="6040224" cy="1868128"/>
          </a:xfrm>
        </p:grpSpPr>
        <p:sp>
          <p:nvSpPr>
            <p:cNvPr id="177" name="Google Shape;177;p6"/>
            <p:cNvSpPr/>
            <p:nvPr/>
          </p:nvSpPr>
          <p:spPr>
            <a:xfrm>
              <a:off x="2077" y="0"/>
              <a:ext cx="2786081" cy="186812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txBox="1"/>
            <p:nvPr/>
          </p:nvSpPr>
          <p:spPr>
            <a:xfrm>
              <a:off x="56793" y="54716"/>
              <a:ext cx="2676649" cy="1758696"/>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b="0" i="0">
                  <a:solidFill>
                    <a:schemeClr val="lt1"/>
                  </a:solidFill>
                  <a:latin typeface="Calibri"/>
                  <a:ea typeface="Calibri"/>
                  <a:cs typeface="Calibri"/>
                  <a:sym typeface="Calibri"/>
                </a:rPr>
                <a:t>§ Įstatymo Nr. 262/2006 Rink. darbo kodekso 102 straipsnio 3 dalis</a:t>
              </a:r>
              <a:endParaRPr sz="2500">
                <a:solidFill>
                  <a:schemeClr val="lt1"/>
                </a:solidFill>
                <a:latin typeface="Calibri"/>
                <a:ea typeface="Calibri"/>
                <a:cs typeface="Calibri"/>
                <a:sym typeface="Calibri"/>
              </a:endParaRPr>
            </a:p>
          </p:txBody>
        </p:sp>
        <p:sp>
          <p:nvSpPr>
            <p:cNvPr id="179" name="Google Shape;179;p6"/>
            <p:cNvSpPr/>
            <p:nvPr/>
          </p:nvSpPr>
          <p:spPr>
            <a:xfrm>
              <a:off x="3256220" y="0"/>
              <a:ext cx="2786081" cy="1868128"/>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txBox="1"/>
            <p:nvPr/>
          </p:nvSpPr>
          <p:spPr>
            <a:xfrm>
              <a:off x="3310936" y="54716"/>
              <a:ext cx="2676649" cy="1758696"/>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b="0" i="0">
                  <a:solidFill>
                    <a:schemeClr val="lt1"/>
                  </a:solidFill>
                  <a:latin typeface="Calibri"/>
                  <a:ea typeface="Calibri"/>
                  <a:cs typeface="Calibri"/>
                  <a:sym typeface="Calibri"/>
                </a:rPr>
                <a:t>ieškoti pavojingų veiksnių ir pavojingų procesų darbo aplinkoje.</a:t>
              </a:r>
              <a:endParaRPr sz="2500">
                <a:solidFill>
                  <a:schemeClr val="lt1"/>
                </a:solidFill>
                <a:latin typeface="Calibri"/>
                <a:ea typeface="Calibri"/>
                <a:cs typeface="Calibri"/>
                <a:sym typeface="Calibri"/>
              </a:endParaRPr>
            </a:p>
          </p:txBody>
        </p:sp>
      </p:grpSp>
      <p:pic>
        <p:nvPicPr>
          <p:cNvPr id="181" name="Google Shape;181;p6" descr="Obsah obrázku text, královna, vizitka&#10;&#10;Popis byl vytvořen automaticky"/>
          <p:cNvPicPr preferRelativeResize="0"/>
          <p:nvPr/>
        </p:nvPicPr>
        <p:blipFill rotWithShape="1">
          <a:blip r:embed="rId3">
            <a:alphaModFix/>
          </a:blip>
          <a:srcRect l="33048" r="-1" b="-1"/>
          <a:stretch/>
        </p:blipFill>
        <p:spPr>
          <a:xfrm>
            <a:off x="6567948" y="10"/>
            <a:ext cx="5622529"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182" name="Google Shape;182;p6"/>
          <p:cNvPicPr preferRelativeResize="0"/>
          <p:nvPr/>
        </p:nvPicPr>
        <p:blipFill rotWithShape="1">
          <a:blip r:embed="rId4">
            <a:alphaModFix/>
          </a:blip>
          <a:srcRect/>
          <a:stretch/>
        </p:blipFill>
        <p:spPr>
          <a:xfrm>
            <a:off x="-1525" y="4475083"/>
            <a:ext cx="943107" cy="2095792"/>
          </a:xfrm>
          <a:prstGeom prst="rect">
            <a:avLst/>
          </a:prstGeom>
          <a:noFill/>
          <a:ln>
            <a:noFill/>
          </a:ln>
        </p:spPr>
      </p:pic>
      <p:pic>
        <p:nvPicPr>
          <p:cNvPr id="183" name="Google Shape;183;p6"/>
          <p:cNvPicPr preferRelativeResize="0"/>
          <p:nvPr/>
        </p:nvPicPr>
        <p:blipFill rotWithShape="1">
          <a:blip r:embed="rId5">
            <a:alphaModFix/>
          </a:blip>
          <a:srcRect/>
          <a:stretch/>
        </p:blipFill>
        <p:spPr>
          <a:xfrm rot="5400000">
            <a:off x="1752427" y="5747269"/>
            <a:ext cx="710780" cy="1520084"/>
          </a:xfrm>
          <a:prstGeom prst="rect">
            <a:avLst/>
          </a:prstGeom>
          <a:noFill/>
          <a:ln>
            <a:noFill/>
          </a:ln>
        </p:spPr>
      </p:pic>
      <p:pic>
        <p:nvPicPr>
          <p:cNvPr id="184" name="Google Shape;184;p6"/>
          <p:cNvPicPr preferRelativeResize="0"/>
          <p:nvPr/>
        </p:nvPicPr>
        <p:blipFill rotWithShape="1">
          <a:blip r:embed="rId5">
            <a:alphaModFix/>
          </a:blip>
          <a:srcRect/>
          <a:stretch/>
        </p:blipFill>
        <p:spPr>
          <a:xfrm rot="-5400000">
            <a:off x="3602472" y="-404652"/>
            <a:ext cx="710780" cy="1520084"/>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a:spLocks noGrp="1"/>
          </p:cNvSpPr>
          <p:nvPr>
            <p:ph type="title"/>
          </p:nvPr>
        </p:nvSpPr>
        <p:spPr>
          <a:xfrm>
            <a:off x="293476" y="184971"/>
            <a:ext cx="10515600" cy="8902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600"/>
              <a:buFont typeface="Calibri"/>
              <a:buNone/>
            </a:pPr>
            <a:r>
              <a:rPr lang="en-US" sz="3600" b="1">
                <a:solidFill>
                  <a:schemeClr val="dk2"/>
                </a:solidFill>
              </a:rPr>
              <a:t>Rizikos analizės tikslas</a:t>
            </a:r>
            <a:endParaRPr sz="3600" b="1">
              <a:solidFill>
                <a:schemeClr val="dk2"/>
              </a:solidFill>
            </a:endParaRPr>
          </a:p>
        </p:txBody>
      </p:sp>
      <p:grpSp>
        <p:nvGrpSpPr>
          <p:cNvPr id="191" name="Google Shape;191;p7"/>
          <p:cNvGrpSpPr/>
          <p:nvPr/>
        </p:nvGrpSpPr>
        <p:grpSpPr>
          <a:xfrm>
            <a:off x="943107" y="1677175"/>
            <a:ext cx="9968026" cy="4370760"/>
            <a:chOff x="0" y="2947"/>
            <a:chExt cx="9968026" cy="4370760"/>
          </a:xfrm>
        </p:grpSpPr>
        <p:sp>
          <p:nvSpPr>
            <p:cNvPr id="192" name="Google Shape;192;p7"/>
            <p:cNvSpPr/>
            <p:nvPr/>
          </p:nvSpPr>
          <p:spPr>
            <a:xfrm>
              <a:off x="0" y="2947"/>
              <a:ext cx="9968026" cy="106704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txBox="1"/>
            <p:nvPr/>
          </p:nvSpPr>
          <p:spPr>
            <a:xfrm>
              <a:off x="52089" y="55036"/>
              <a:ext cx="9863848" cy="962862"/>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Tikslas</a:t>
              </a:r>
              <a:endParaRPr sz="4000">
                <a:solidFill>
                  <a:schemeClr val="lt1"/>
                </a:solidFill>
                <a:latin typeface="Calibri"/>
                <a:ea typeface="Calibri"/>
                <a:cs typeface="Calibri"/>
                <a:sym typeface="Calibri"/>
              </a:endParaRPr>
            </a:p>
          </p:txBody>
        </p:sp>
        <p:sp>
          <p:nvSpPr>
            <p:cNvPr id="194" name="Google Shape;194;p7"/>
            <p:cNvSpPr/>
            <p:nvPr/>
          </p:nvSpPr>
          <p:spPr>
            <a:xfrm>
              <a:off x="0" y="1069987"/>
              <a:ext cx="9968026" cy="3303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txBox="1"/>
            <p:nvPr/>
          </p:nvSpPr>
          <p:spPr>
            <a:xfrm>
              <a:off x="0" y="1069987"/>
              <a:ext cx="9968026" cy="3303720"/>
            </a:xfrm>
            <a:prstGeom prst="rect">
              <a:avLst/>
            </a:prstGeom>
            <a:noFill/>
            <a:ln>
              <a:noFill/>
            </a:ln>
          </p:spPr>
          <p:txBody>
            <a:bodyPr spcFirstLastPara="1" wrap="square" lIns="316475" tIns="50800" rIns="284475" bIns="50800" anchor="t" anchorCtr="0">
              <a:noAutofit/>
            </a:bodyPr>
            <a:lstStyle/>
            <a:p>
              <a:pPr marL="285750" marR="0" lvl="1" indent="-285750" algn="l" rtl="0">
                <a:lnSpc>
                  <a:spcPct val="90000"/>
                </a:lnSpc>
                <a:spcBef>
                  <a:spcPts val="0"/>
                </a:spcBef>
                <a:spcAft>
                  <a:spcPts val="0"/>
                </a:spcAft>
                <a:buClr>
                  <a:schemeClr val="dk1"/>
                </a:buClr>
                <a:buSzPts val="4000"/>
                <a:buFont typeface="Calibri"/>
                <a:buChar char="•"/>
              </a:pPr>
              <a:r>
                <a:rPr lang="en-US" sz="4000" b="0" i="0" u="none" strike="noStrike" cap="none">
                  <a:solidFill>
                    <a:schemeClr val="dk1"/>
                  </a:solidFill>
                  <a:latin typeface="Calibri"/>
                  <a:ea typeface="Calibri"/>
                  <a:cs typeface="Calibri"/>
                  <a:sym typeface="Calibri"/>
                </a:rPr>
                <a:t>darbo sąlygų gerinimas</a:t>
              </a:r>
              <a:endParaRPr sz="40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800"/>
                </a:spcBef>
                <a:spcAft>
                  <a:spcPts val="0"/>
                </a:spcAft>
                <a:buClr>
                  <a:schemeClr val="dk1"/>
                </a:buClr>
                <a:buSzPts val="4000"/>
                <a:buFont typeface="Calibri"/>
                <a:buChar char="•"/>
              </a:pPr>
              <a:r>
                <a:rPr lang="en-US" sz="4000" b="0" i="0" u="none" strike="noStrike" cap="none">
                  <a:solidFill>
                    <a:schemeClr val="dk1"/>
                  </a:solidFill>
                  <a:latin typeface="Calibri"/>
                  <a:ea typeface="Calibri"/>
                  <a:cs typeface="Calibri"/>
                  <a:sym typeface="Calibri"/>
                </a:rPr>
                <a:t>gerinti darbuotojų klimatą.</a:t>
              </a:r>
              <a:endParaRPr sz="40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800"/>
                </a:spcBef>
                <a:spcAft>
                  <a:spcPts val="0"/>
                </a:spcAft>
                <a:buClr>
                  <a:schemeClr val="dk1"/>
                </a:buClr>
                <a:buSzPts val="4000"/>
                <a:buFont typeface="Calibri"/>
                <a:buChar char="•"/>
              </a:pPr>
              <a:r>
                <a:rPr lang="en-US" sz="4000" b="0" i="0" u="none" strike="noStrike" cap="none">
                  <a:solidFill>
                    <a:schemeClr val="dk1"/>
                  </a:solidFill>
                  <a:latin typeface="Calibri"/>
                  <a:ea typeface="Calibri"/>
                  <a:cs typeface="Calibri"/>
                  <a:sym typeface="Calibri"/>
                </a:rPr>
                <a:t>darbuotojų individualios psichikos gerinimas.</a:t>
              </a:r>
              <a:endParaRPr sz="40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800"/>
                </a:spcBef>
                <a:spcAft>
                  <a:spcPts val="0"/>
                </a:spcAft>
                <a:buClr>
                  <a:schemeClr val="dk1"/>
                </a:buClr>
                <a:buSzPts val="4000"/>
                <a:buFont typeface="Calibri"/>
                <a:buChar char="•"/>
              </a:pPr>
              <a:r>
                <a:rPr lang="en-US" sz="4000" b="0" i="0" u="none" strike="noStrike" cap="none">
                  <a:solidFill>
                    <a:schemeClr val="dk1"/>
                  </a:solidFill>
                  <a:latin typeface="Calibri"/>
                  <a:ea typeface="Calibri"/>
                  <a:cs typeface="Calibri"/>
                  <a:sym typeface="Calibri"/>
                </a:rPr>
                <a:t>didinti bendrą pasitenkinimą darbu.</a:t>
              </a:r>
              <a:endParaRPr sz="4000" b="0"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8"/>
          <p:cNvGrpSpPr/>
          <p:nvPr/>
        </p:nvGrpSpPr>
        <p:grpSpPr>
          <a:xfrm>
            <a:off x="5085905" y="1005569"/>
            <a:ext cx="6379884" cy="5738799"/>
            <a:chOff x="2657255" y="-71339"/>
            <a:chExt cx="6379884" cy="5738799"/>
          </a:xfrm>
        </p:grpSpPr>
        <p:sp>
          <p:nvSpPr>
            <p:cNvPr id="202" name="Google Shape;202;p8"/>
            <p:cNvSpPr/>
            <p:nvPr/>
          </p:nvSpPr>
          <p:spPr>
            <a:xfrm>
              <a:off x="4744902" y="2329760"/>
              <a:ext cx="2211050" cy="2180537"/>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txBox="1"/>
            <p:nvPr/>
          </p:nvSpPr>
          <p:spPr>
            <a:xfrm>
              <a:off x="5068703" y="2649092"/>
              <a:ext cx="1563448" cy="1541873"/>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3300"/>
                <a:buFont typeface="Noto Sans Symbols"/>
                <a:buNone/>
              </a:pPr>
              <a:r>
                <a:rPr lang="en-US" sz="3300">
                  <a:solidFill>
                    <a:schemeClr val="lt1"/>
                  </a:solidFill>
                  <a:latin typeface="Calibri"/>
                  <a:ea typeface="Calibri"/>
                  <a:cs typeface="Calibri"/>
                  <a:sym typeface="Calibri"/>
                </a:rPr>
                <a:t>1. Rizikos paieška </a:t>
              </a:r>
              <a:endParaRPr sz="3300">
                <a:solidFill>
                  <a:schemeClr val="lt1"/>
                </a:solidFill>
                <a:latin typeface="Calibri"/>
                <a:ea typeface="Calibri"/>
                <a:cs typeface="Calibri"/>
                <a:sym typeface="Calibri"/>
              </a:endParaRPr>
            </a:p>
          </p:txBody>
        </p:sp>
        <p:sp>
          <p:nvSpPr>
            <p:cNvPr id="204" name="Google Shape;204;p8"/>
            <p:cNvSpPr/>
            <p:nvPr/>
          </p:nvSpPr>
          <p:spPr>
            <a:xfrm rot="-5400000">
              <a:off x="5726794" y="1796739"/>
              <a:ext cx="247265" cy="613498"/>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txBox="1"/>
            <p:nvPr/>
          </p:nvSpPr>
          <p:spPr>
            <a:xfrm rot="-5400000">
              <a:off x="5763884" y="1956529"/>
              <a:ext cx="173086" cy="3680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600"/>
                <a:buFont typeface="Calibri"/>
                <a:buNone/>
              </a:pPr>
              <a:endParaRPr sz="2600">
                <a:solidFill>
                  <a:schemeClr val="lt1"/>
                </a:solidFill>
                <a:latin typeface="Calibri"/>
                <a:ea typeface="Calibri"/>
                <a:cs typeface="Calibri"/>
                <a:sym typeface="Calibri"/>
              </a:endParaRPr>
            </a:p>
          </p:txBody>
        </p:sp>
        <p:sp>
          <p:nvSpPr>
            <p:cNvPr id="206" name="Google Shape;206;p8"/>
            <p:cNvSpPr/>
            <p:nvPr/>
          </p:nvSpPr>
          <p:spPr>
            <a:xfrm>
              <a:off x="4810375" y="-71339"/>
              <a:ext cx="2080104" cy="1934560"/>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txBox="1"/>
            <p:nvPr/>
          </p:nvSpPr>
          <p:spPr>
            <a:xfrm>
              <a:off x="5114999" y="211971"/>
              <a:ext cx="1470856" cy="1367940"/>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rizikos analizė </a:t>
              </a:r>
              <a:endParaRPr sz="2000">
                <a:solidFill>
                  <a:schemeClr val="lt1"/>
                </a:solidFill>
                <a:latin typeface="Calibri"/>
                <a:ea typeface="Calibri"/>
                <a:cs typeface="Calibri"/>
                <a:sym typeface="Calibri"/>
              </a:endParaRPr>
            </a:p>
          </p:txBody>
        </p:sp>
        <p:sp>
          <p:nvSpPr>
            <p:cNvPr id="208" name="Google Shape;208;p8"/>
            <p:cNvSpPr/>
            <p:nvPr/>
          </p:nvSpPr>
          <p:spPr>
            <a:xfrm rot="1800000">
              <a:off x="6872784" y="3770944"/>
              <a:ext cx="233506" cy="613498"/>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txBox="1"/>
            <p:nvPr/>
          </p:nvSpPr>
          <p:spPr>
            <a:xfrm rot="1800000">
              <a:off x="6877477" y="3876131"/>
              <a:ext cx="163454" cy="3680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600"/>
                <a:buFont typeface="Calibri"/>
                <a:buNone/>
              </a:pPr>
              <a:endParaRPr sz="2600">
                <a:solidFill>
                  <a:schemeClr val="lt1"/>
                </a:solidFill>
                <a:latin typeface="Calibri"/>
                <a:ea typeface="Calibri"/>
                <a:cs typeface="Calibri"/>
                <a:sym typeface="Calibri"/>
              </a:endParaRPr>
            </a:p>
          </p:txBody>
        </p:sp>
        <p:sp>
          <p:nvSpPr>
            <p:cNvPr id="210" name="Google Shape;210;p8"/>
            <p:cNvSpPr/>
            <p:nvPr/>
          </p:nvSpPr>
          <p:spPr>
            <a:xfrm>
              <a:off x="7035563" y="3751142"/>
              <a:ext cx="2001576" cy="1861860"/>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txBox="1"/>
            <p:nvPr/>
          </p:nvSpPr>
          <p:spPr>
            <a:xfrm>
              <a:off x="7328687" y="4023805"/>
              <a:ext cx="1415328" cy="131653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rizikos nustatymas</a:t>
              </a:r>
              <a:endParaRPr sz="2000">
                <a:solidFill>
                  <a:schemeClr val="lt1"/>
                </a:solidFill>
                <a:latin typeface="Calibri"/>
                <a:ea typeface="Calibri"/>
                <a:cs typeface="Calibri"/>
                <a:sym typeface="Calibri"/>
              </a:endParaRPr>
            </a:p>
          </p:txBody>
        </p:sp>
        <p:sp>
          <p:nvSpPr>
            <p:cNvPr id="212" name="Google Shape;212;p8"/>
            <p:cNvSpPr/>
            <p:nvPr/>
          </p:nvSpPr>
          <p:spPr>
            <a:xfrm rot="9000000">
              <a:off x="4608118" y="3766146"/>
              <a:ext cx="223018" cy="613498"/>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txBox="1"/>
            <p:nvPr/>
          </p:nvSpPr>
          <p:spPr>
            <a:xfrm rot="-1800000">
              <a:off x="4670541" y="3872120"/>
              <a:ext cx="156113" cy="36809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600"/>
                <a:buFont typeface="Calibri"/>
                <a:buNone/>
              </a:pPr>
              <a:endParaRPr sz="2600">
                <a:solidFill>
                  <a:schemeClr val="lt1"/>
                </a:solidFill>
                <a:latin typeface="Calibri"/>
                <a:ea typeface="Calibri"/>
                <a:cs typeface="Calibri"/>
                <a:sym typeface="Calibri"/>
              </a:endParaRPr>
            </a:p>
          </p:txBody>
        </p:sp>
        <p:sp>
          <p:nvSpPr>
            <p:cNvPr id="214" name="Google Shape;214;p8"/>
            <p:cNvSpPr/>
            <p:nvPr/>
          </p:nvSpPr>
          <p:spPr>
            <a:xfrm>
              <a:off x="2657255" y="3696685"/>
              <a:ext cx="2014495" cy="1970775"/>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txBox="1"/>
            <p:nvPr/>
          </p:nvSpPr>
          <p:spPr>
            <a:xfrm>
              <a:off x="2952271" y="3985298"/>
              <a:ext cx="1424463" cy="139354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rizikos vertinimas</a:t>
              </a:r>
              <a:endParaRPr sz="2000">
                <a:solidFill>
                  <a:schemeClr val="lt1"/>
                </a:solidFill>
                <a:latin typeface="Calibri"/>
                <a:ea typeface="Calibri"/>
                <a:cs typeface="Calibri"/>
                <a:sym typeface="Calibri"/>
              </a:endParaRPr>
            </a:p>
          </p:txBody>
        </p:sp>
      </p:grpSp>
      <p:pic>
        <p:nvPicPr>
          <p:cNvPr id="216" name="Google Shape;216;p8"/>
          <p:cNvPicPr preferRelativeResize="0"/>
          <p:nvPr/>
        </p:nvPicPr>
        <p:blipFill rotWithShape="1">
          <a:blip r:embed="rId3">
            <a:alphaModFix/>
          </a:blip>
          <a:srcRect/>
          <a:stretch/>
        </p:blipFill>
        <p:spPr>
          <a:xfrm rot="10800000">
            <a:off x="0" y="1920707"/>
            <a:ext cx="993612" cy="2124954"/>
          </a:xfrm>
          <a:prstGeom prst="rect">
            <a:avLst/>
          </a:prstGeom>
          <a:noFill/>
          <a:ln>
            <a:noFill/>
          </a:ln>
        </p:spPr>
      </p:pic>
      <p:sp>
        <p:nvSpPr>
          <p:cNvPr id="217" name="Google Shape;217;p8"/>
          <p:cNvSpPr txBox="1">
            <a:spLocks noGrp="1"/>
          </p:cNvSpPr>
          <p:nvPr>
            <p:ph type="title"/>
          </p:nvPr>
        </p:nvSpPr>
        <p:spPr>
          <a:xfrm>
            <a:off x="293475" y="184971"/>
            <a:ext cx="11784643" cy="890203"/>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chemeClr val="dk2"/>
              </a:buClr>
              <a:buSzPts val="3600"/>
              <a:buFont typeface="Calibri"/>
              <a:buNone/>
            </a:pPr>
            <a:r>
              <a:rPr lang="en-US" sz="3600" b="1">
                <a:solidFill>
                  <a:schemeClr val="dk2"/>
                </a:solidFill>
              </a:rPr>
              <a:t>Rizikos valdymas susideda iš atskirų etapų</a:t>
            </a:r>
            <a:endParaRPr sz="3600" b="1">
              <a:solidFill>
                <a:schemeClr val="dk2"/>
              </a:solidFill>
            </a:endParaRPr>
          </a:p>
        </p:txBody>
      </p:sp>
      <p:pic>
        <p:nvPicPr>
          <p:cNvPr id="218" name="Google Shape;218;p8" descr="Obsah obrázku text, královna&#10;&#10;Popis byl vytvořen automaticky"/>
          <p:cNvPicPr preferRelativeResize="0"/>
          <p:nvPr/>
        </p:nvPicPr>
        <p:blipFill rotWithShape="1">
          <a:blip r:embed="rId4">
            <a:alphaModFix/>
          </a:blip>
          <a:srcRect r="-1" b="1709"/>
          <a:stretch/>
        </p:blipFill>
        <p:spPr>
          <a:xfrm>
            <a:off x="0" y="-1"/>
            <a:ext cx="4657344" cy="685799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9"/>
          <p:cNvPicPr preferRelativeResize="0"/>
          <p:nvPr/>
        </p:nvPicPr>
        <p:blipFill rotWithShape="1">
          <a:blip r:embed="rId3">
            <a:alphaModFix/>
          </a:blip>
          <a:srcRect/>
          <a:stretch/>
        </p:blipFill>
        <p:spPr>
          <a:xfrm>
            <a:off x="7145726" y="0"/>
            <a:ext cx="5046274" cy="6858000"/>
          </a:xfrm>
          <a:prstGeom prst="rect">
            <a:avLst/>
          </a:prstGeom>
          <a:noFill/>
          <a:ln>
            <a:noFill/>
          </a:ln>
        </p:spPr>
      </p:pic>
      <p:pic>
        <p:nvPicPr>
          <p:cNvPr id="225" name="Google Shape;225;p9"/>
          <p:cNvPicPr preferRelativeResize="0"/>
          <p:nvPr/>
        </p:nvPicPr>
        <p:blipFill rotWithShape="1">
          <a:blip r:embed="rId4">
            <a:alphaModFix/>
          </a:blip>
          <a:srcRect/>
          <a:stretch/>
        </p:blipFill>
        <p:spPr>
          <a:xfrm>
            <a:off x="0" y="312463"/>
            <a:ext cx="943107" cy="2095792"/>
          </a:xfrm>
          <a:prstGeom prst="rect">
            <a:avLst/>
          </a:prstGeom>
          <a:noFill/>
          <a:ln>
            <a:noFill/>
          </a:ln>
        </p:spPr>
      </p:pic>
      <p:pic>
        <p:nvPicPr>
          <p:cNvPr id="226" name="Google Shape;226;p9"/>
          <p:cNvPicPr preferRelativeResize="0"/>
          <p:nvPr/>
        </p:nvPicPr>
        <p:blipFill rotWithShape="1">
          <a:blip r:embed="rId4">
            <a:alphaModFix/>
          </a:blip>
          <a:srcRect/>
          <a:stretch/>
        </p:blipFill>
        <p:spPr>
          <a:xfrm>
            <a:off x="0" y="4762208"/>
            <a:ext cx="943107" cy="2095792"/>
          </a:xfrm>
          <a:prstGeom prst="rect">
            <a:avLst/>
          </a:prstGeom>
          <a:noFill/>
          <a:ln>
            <a:noFill/>
          </a:ln>
        </p:spPr>
      </p:pic>
      <p:grpSp>
        <p:nvGrpSpPr>
          <p:cNvPr id="227" name="Google Shape;227;p9"/>
          <p:cNvGrpSpPr/>
          <p:nvPr/>
        </p:nvGrpSpPr>
        <p:grpSpPr>
          <a:xfrm>
            <a:off x="545389" y="1101353"/>
            <a:ext cx="6348422" cy="5710371"/>
            <a:chOff x="2659139" y="-70147"/>
            <a:chExt cx="6348422" cy="5710371"/>
          </a:xfrm>
        </p:grpSpPr>
        <p:sp>
          <p:nvSpPr>
            <p:cNvPr id="228" name="Google Shape;228;p9"/>
            <p:cNvSpPr/>
            <p:nvPr/>
          </p:nvSpPr>
          <p:spPr>
            <a:xfrm>
              <a:off x="4737146" y="2319872"/>
              <a:ext cx="2198833" cy="2168489"/>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txBox="1"/>
            <p:nvPr/>
          </p:nvSpPr>
          <p:spPr>
            <a:xfrm>
              <a:off x="5059158" y="2637440"/>
              <a:ext cx="1554809" cy="153335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4500"/>
                <a:buFont typeface="Noto Sans Symbols"/>
                <a:buNone/>
              </a:pPr>
              <a:r>
                <a:rPr lang="en-US" sz="4500">
                  <a:solidFill>
                    <a:schemeClr val="lt1"/>
                  </a:solidFill>
                  <a:latin typeface="Calibri"/>
                  <a:ea typeface="Calibri"/>
                  <a:cs typeface="Calibri"/>
                  <a:sym typeface="Calibri"/>
                </a:rPr>
                <a:t>2. Veikla</a:t>
              </a:r>
              <a:endParaRPr sz="4500">
                <a:solidFill>
                  <a:schemeClr val="lt1"/>
                </a:solidFill>
                <a:latin typeface="Calibri"/>
                <a:ea typeface="Calibri"/>
                <a:cs typeface="Calibri"/>
                <a:sym typeface="Calibri"/>
              </a:endParaRPr>
            </a:p>
          </p:txBody>
        </p:sp>
        <p:sp>
          <p:nvSpPr>
            <p:cNvPr id="230" name="Google Shape;230;p9"/>
            <p:cNvSpPr/>
            <p:nvPr/>
          </p:nvSpPr>
          <p:spPr>
            <a:xfrm rot="-5400000">
              <a:off x="5713033" y="1788735"/>
              <a:ext cx="247058" cy="610109"/>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txBox="1"/>
            <p:nvPr/>
          </p:nvSpPr>
          <p:spPr>
            <a:xfrm rot="-5400000">
              <a:off x="5750092" y="1947816"/>
              <a:ext cx="172941" cy="3660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600"/>
                <a:buFont typeface="Calibri"/>
                <a:buNone/>
              </a:pPr>
              <a:endParaRPr sz="2600">
                <a:solidFill>
                  <a:schemeClr val="lt1"/>
                </a:solidFill>
                <a:latin typeface="Calibri"/>
                <a:ea typeface="Calibri"/>
                <a:cs typeface="Calibri"/>
                <a:sym typeface="Calibri"/>
              </a:endParaRPr>
            </a:p>
          </p:txBody>
        </p:sp>
        <p:sp>
          <p:nvSpPr>
            <p:cNvPr id="232" name="Google Shape;232;p9"/>
            <p:cNvSpPr/>
            <p:nvPr/>
          </p:nvSpPr>
          <p:spPr>
            <a:xfrm>
              <a:off x="4802257" y="-70147"/>
              <a:ext cx="2068611" cy="1923871"/>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txBox="1"/>
            <p:nvPr/>
          </p:nvSpPr>
          <p:spPr>
            <a:xfrm>
              <a:off x="5105198" y="211597"/>
              <a:ext cx="1462729" cy="1360383"/>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apibrėžti saugumo priemones.</a:t>
              </a:r>
              <a:endParaRPr sz="2000">
                <a:solidFill>
                  <a:schemeClr val="lt1"/>
                </a:solidFill>
                <a:latin typeface="Calibri"/>
                <a:ea typeface="Calibri"/>
                <a:cs typeface="Calibri"/>
                <a:sym typeface="Calibri"/>
              </a:endParaRPr>
            </a:p>
          </p:txBody>
        </p:sp>
        <p:sp>
          <p:nvSpPr>
            <p:cNvPr id="234" name="Google Shape;234;p9"/>
            <p:cNvSpPr/>
            <p:nvPr/>
          </p:nvSpPr>
          <p:spPr>
            <a:xfrm rot="1800000">
              <a:off x="6853610" y="3753624"/>
              <a:ext cx="233374" cy="610109"/>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txBox="1"/>
            <p:nvPr/>
          </p:nvSpPr>
          <p:spPr>
            <a:xfrm rot="1800000">
              <a:off x="6858300" y="3858143"/>
              <a:ext cx="163362" cy="3660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600"/>
                <a:buFont typeface="Calibri"/>
                <a:buNone/>
              </a:pPr>
              <a:endParaRPr sz="2600">
                <a:solidFill>
                  <a:schemeClr val="lt1"/>
                </a:solidFill>
                <a:latin typeface="Calibri"/>
                <a:ea typeface="Calibri"/>
                <a:cs typeface="Calibri"/>
                <a:sym typeface="Calibri"/>
              </a:endParaRPr>
            </a:p>
          </p:txBody>
        </p:sp>
        <p:sp>
          <p:nvSpPr>
            <p:cNvPr id="236" name="Google Shape;236;p9"/>
            <p:cNvSpPr/>
            <p:nvPr/>
          </p:nvSpPr>
          <p:spPr>
            <a:xfrm>
              <a:off x="7017044" y="3734494"/>
              <a:ext cx="1990517" cy="1851573"/>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txBox="1"/>
            <p:nvPr/>
          </p:nvSpPr>
          <p:spPr>
            <a:xfrm>
              <a:off x="7308548" y="4005651"/>
              <a:ext cx="1407509" cy="1309259"/>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įgyvendinti saugumo priemones.</a:t>
              </a:r>
              <a:endParaRPr sz="2000">
                <a:solidFill>
                  <a:schemeClr val="lt1"/>
                </a:solidFill>
                <a:latin typeface="Calibri"/>
                <a:ea typeface="Calibri"/>
                <a:cs typeface="Calibri"/>
                <a:sym typeface="Calibri"/>
              </a:endParaRPr>
            </a:p>
          </p:txBody>
        </p:sp>
        <p:sp>
          <p:nvSpPr>
            <p:cNvPr id="238" name="Google Shape;238;p9"/>
            <p:cNvSpPr/>
            <p:nvPr/>
          </p:nvSpPr>
          <p:spPr>
            <a:xfrm rot="9000000">
              <a:off x="4599620" y="3748852"/>
              <a:ext cx="222945" cy="610109"/>
            </a:xfrm>
            <a:prstGeom prst="righ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txBox="1"/>
            <p:nvPr/>
          </p:nvSpPr>
          <p:spPr>
            <a:xfrm rot="-1800000">
              <a:off x="4662023" y="3854153"/>
              <a:ext cx="156062" cy="3660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600"/>
                <a:buFont typeface="Calibri"/>
                <a:buNone/>
              </a:pPr>
              <a:endParaRPr sz="2600">
                <a:solidFill>
                  <a:schemeClr val="lt1"/>
                </a:solidFill>
                <a:latin typeface="Calibri"/>
                <a:ea typeface="Calibri"/>
                <a:cs typeface="Calibri"/>
                <a:sym typeface="Calibri"/>
              </a:endParaRPr>
            </a:p>
          </p:txBody>
        </p:sp>
        <p:sp>
          <p:nvSpPr>
            <p:cNvPr id="240" name="Google Shape;240;p9"/>
            <p:cNvSpPr/>
            <p:nvPr/>
          </p:nvSpPr>
          <p:spPr>
            <a:xfrm>
              <a:off x="2659139" y="3680338"/>
              <a:ext cx="2003365" cy="1959886"/>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txBox="1"/>
            <p:nvPr/>
          </p:nvSpPr>
          <p:spPr>
            <a:xfrm>
              <a:off x="2952525" y="3967357"/>
              <a:ext cx="1416593" cy="138584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imtis saugumo priemonių.</a:t>
              </a:r>
              <a:endParaRPr sz="2000">
                <a:solidFill>
                  <a:schemeClr val="lt1"/>
                </a:solidFill>
                <a:latin typeface="Calibri"/>
                <a:ea typeface="Calibri"/>
                <a:cs typeface="Calibri"/>
                <a:sym typeface="Calibri"/>
              </a:endParaRPr>
            </a:p>
          </p:txBody>
        </p:sp>
      </p:grpSp>
      <p:sp>
        <p:nvSpPr>
          <p:cNvPr id="242" name="Google Shape;242;p9"/>
          <p:cNvSpPr txBox="1">
            <a:spLocks noGrp="1"/>
          </p:cNvSpPr>
          <p:nvPr>
            <p:ph type="title"/>
          </p:nvPr>
        </p:nvSpPr>
        <p:spPr>
          <a:xfrm>
            <a:off x="293475" y="184971"/>
            <a:ext cx="11784643" cy="8902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600"/>
              <a:buFont typeface="Calibri"/>
              <a:buNone/>
            </a:pPr>
            <a:r>
              <a:rPr lang="en-US" sz="3600" b="1">
                <a:solidFill>
                  <a:schemeClr val="dk2"/>
                </a:solidFill>
              </a:rPr>
              <a:t>Rizikos valdymas susideda iš atskirų etapų</a:t>
            </a:r>
            <a:endParaRPr sz="3600" b="1">
              <a:solidFill>
                <a:schemeClr val="dk2"/>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2605</Words>
  <Application>Microsoft Office PowerPoint</Application>
  <PresentationFormat>Širokoúhlá obrazovka</PresentationFormat>
  <Paragraphs>155</Paragraphs>
  <Slides>19</Slides>
  <Notes>19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Calibri</vt:lpstr>
      <vt:lpstr>Noto Sans Symbols</vt:lpstr>
      <vt:lpstr>Times New Roman</vt:lpstr>
      <vt:lpstr>Office Theme</vt:lpstr>
      <vt:lpstr>Mokymo dizainas - 3 skyrius Antrinė prevencija </vt:lpstr>
      <vt:lpstr>Mokymo dizainas: Antrinė prevencija (3)</vt:lpstr>
      <vt:lpstr>Temos</vt:lpstr>
      <vt:lpstr>Kas yra antrinė prevencija</vt:lpstr>
      <vt:lpstr>Rizikos analizė</vt:lpstr>
      <vt:lpstr>Prezentace aplikace PowerPoint</vt:lpstr>
      <vt:lpstr>Rizikos analizės tikslas</vt:lpstr>
      <vt:lpstr>Rizikos valdymas susideda iš atskirų etapų</vt:lpstr>
      <vt:lpstr>Rizikos valdymas susideda iš atskirų etapų</vt:lpstr>
      <vt:lpstr>Rizikos valdymas susideda iš atskirų etapų</vt:lpstr>
      <vt:lpstr>Vidaus ir išorės komunikacijos ypatumai</vt:lpstr>
      <vt:lpstr>Vidaus ir išorės komunikacijos ypatumai</vt:lpstr>
      <vt:lpstr>Veiksmingas skundų teikimo mechanizmas ir neatidėliotinų veiksmų galimybės</vt:lpstr>
      <vt:lpstr>1 užduotis</vt:lpstr>
      <vt:lpstr>2 užduotis</vt:lpstr>
      <vt:lpstr>Nuorodos</vt:lpstr>
      <vt:lpstr>Nuorodos</vt:lpstr>
      <vt:lpstr>Dėkojame už dėmesį</vt:lpstr>
      <vt:lpstr>Projekto partneriai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Mokymo dizainas - 3 skyrius Antrinė prevencija </dc:title>
  <dc:creator>S T</dc:creator>
  <cp:lastModifiedBy>Novotná Eva</cp:lastModifiedBy>
  <cp:revision>1</cp:revision>
  <dcterms:created xsi:type="dcterms:W3CDTF">2023-08-31T12:16:31Z</dcterms:created>
  <dcterms:modified xsi:type="dcterms:W3CDTF">2023-11-14T11:42:48Z</dcterms:modified>
</cp:coreProperties>
</file>