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W02oVcEAooDwC/DSVbsm1vND9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v-LV"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0" name="Google Shape;2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83" name="Google Shape;2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92" name="Google Shape;2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03" name="Google Shape;3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16" name="Google Shape;3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32" name="Google Shape;3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1" name="Google Shape;3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52" name="Google Shape;35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89" name="Google Shape;38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28" name="Google Shape;42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36" name="Google Shape;43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5" name="Google Shape;4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6" name="Google Shape;45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69" name="Google Shape;46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82" name="Google Shape;48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91" name="Google Shape;49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2" name="Google Shape;50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1" name="Google Shape;52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9" name="Google Shape;5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38" name="Google Shape;53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6" name="Google Shape;1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94" name="Google Shape;1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4"/>
          <p:cNvSpPr/>
          <p:nvPr>
            <p:ph idx="2" type="pic"/>
          </p:nvPr>
        </p:nvSpPr>
        <p:spPr>
          <a:xfrm>
            <a:off x="5183188" y="987425"/>
            <a:ext cx="6172200" cy="4873625"/>
          </a:xfrm>
          <a:prstGeom prst="rect">
            <a:avLst/>
          </a:prstGeom>
          <a:noFill/>
          <a:ln>
            <a:noFill/>
          </a:ln>
        </p:spPr>
      </p:sp>
      <p:sp>
        <p:nvSpPr>
          <p:cNvPr id="68" name="Google Shape;68;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8.png"/><Relationship Id="rId5"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kek-dias.gr/" TargetMode="External"/><Relationship Id="rId13" Type="http://schemas.openxmlformats.org/officeDocument/2006/relationships/image" Target="../media/image19.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png"/><Relationship Id="rId4" Type="http://schemas.openxmlformats.org/officeDocument/2006/relationships/hyperlink" Target="http://www.czu.cz/" TargetMode="External"/><Relationship Id="rId9" Type="http://schemas.openxmlformats.org/officeDocument/2006/relationships/image" Target="../media/image26.png"/><Relationship Id="rId15" Type="http://schemas.openxmlformats.org/officeDocument/2006/relationships/image" Target="../media/image23.png"/><Relationship Id="rId14" Type="http://schemas.openxmlformats.org/officeDocument/2006/relationships/hyperlink" Target="https://www.lpf.lt/" TargetMode="External"/><Relationship Id="rId17" Type="http://schemas.openxmlformats.org/officeDocument/2006/relationships/image" Target="../media/image4.png"/><Relationship Id="rId16" Type="http://schemas.openxmlformats.org/officeDocument/2006/relationships/hyperlink" Target="https://www.uzvediba.lv/kontakti/" TargetMode="External"/><Relationship Id="rId5" Type="http://schemas.openxmlformats.org/officeDocument/2006/relationships/image" Target="../media/image15.png"/><Relationship Id="rId6" Type="http://schemas.openxmlformats.org/officeDocument/2006/relationships/hyperlink" Target="http://www.czu.cz/" TargetMode="External"/><Relationship Id="rId18"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b="0" l="0" r="0" t="0"/>
          <a:stretch/>
        </p:blipFill>
        <p:spPr>
          <a:xfrm>
            <a:off x="0" y="0"/>
            <a:ext cx="12191999" cy="5443800"/>
          </a:xfrm>
          <a:prstGeom prst="rect">
            <a:avLst/>
          </a:prstGeom>
          <a:noFill/>
          <a:ln>
            <a:noFill/>
          </a:ln>
        </p:spPr>
      </p:pic>
      <p:pic>
        <p:nvPicPr>
          <p:cNvPr descr="Ein Bild, das Text enthält.&#10;&#10;Automatisch generierte Beschreibung" id="90" name="Google Shape;90;p1"/>
          <p:cNvPicPr preferRelativeResize="0"/>
          <p:nvPr/>
        </p:nvPicPr>
        <p:blipFill rotWithShape="1">
          <a:blip r:embed="rId4">
            <a:alphaModFix/>
          </a:blip>
          <a:srcRect b="3422" l="0" r="0" t="2803"/>
          <a:stretch/>
        </p:blipFill>
        <p:spPr>
          <a:xfrm>
            <a:off x="1482125" y="1312950"/>
            <a:ext cx="2404275" cy="828524"/>
          </a:xfrm>
          <a:prstGeom prst="rect">
            <a:avLst/>
          </a:prstGeom>
          <a:noFill/>
          <a:ln>
            <a:noFill/>
          </a:ln>
        </p:spPr>
      </p:pic>
      <p:sp>
        <p:nvSpPr>
          <p:cNvPr id="91" name="Google Shape;91;p1"/>
          <p:cNvSpPr txBox="1"/>
          <p:nvPr>
            <p:ph type="ctrTitle"/>
          </p:nvPr>
        </p:nvSpPr>
        <p:spPr>
          <a:xfrm>
            <a:off x="1397425" y="2269550"/>
            <a:ext cx="9147000" cy="182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3600"/>
              <a:buFont typeface="Arial"/>
              <a:buNone/>
            </a:pPr>
            <a:r>
              <a:rPr b="1" i="0" lang="lv-LV" sz="6100" u="none" strike="noStrike">
                <a:solidFill>
                  <a:schemeClr val="lt1"/>
                </a:solidFill>
              </a:rPr>
              <a:t>Pokalbių vedimas sudėtingose situacijose</a:t>
            </a:r>
            <a:endParaRPr b="1" sz="8500">
              <a:solidFill>
                <a:schemeClr val="lt1"/>
              </a:solidFill>
            </a:endParaRPr>
          </a:p>
        </p:txBody>
      </p:sp>
      <p:grpSp>
        <p:nvGrpSpPr>
          <p:cNvPr id="92" name="Google Shape;92;p1"/>
          <p:cNvGrpSpPr/>
          <p:nvPr/>
        </p:nvGrpSpPr>
        <p:grpSpPr>
          <a:xfrm>
            <a:off x="1236" y="4403579"/>
            <a:ext cx="12189238" cy="1828789"/>
            <a:chOff x="-305" y="3144820"/>
            <a:chExt cx="9182100" cy="1551136"/>
          </a:xfrm>
        </p:grpSpPr>
        <p:sp>
          <p:nvSpPr>
            <p:cNvPr id="93" name="Google Shape;93;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7" name="Google Shape;97;p1"/>
          <p:cNvPicPr preferRelativeResize="0"/>
          <p:nvPr/>
        </p:nvPicPr>
        <p:blipFill rotWithShape="1">
          <a:blip r:embed="rId5">
            <a:alphaModFix/>
          </a:blip>
          <a:srcRect b="0" l="0" r="0" t="0"/>
          <a:stretch/>
        </p:blipFill>
        <p:spPr>
          <a:xfrm>
            <a:off x="633350" y="5630925"/>
            <a:ext cx="1906956" cy="464638"/>
          </a:xfrm>
          <a:prstGeom prst="rect">
            <a:avLst/>
          </a:prstGeom>
          <a:noFill/>
          <a:ln>
            <a:noFill/>
          </a:ln>
        </p:spPr>
      </p:pic>
      <p:sp>
        <p:nvSpPr>
          <p:cNvPr id="98" name="Google Shape;98;p1"/>
          <p:cNvSpPr txBox="1"/>
          <p:nvPr/>
        </p:nvSpPr>
        <p:spPr>
          <a:xfrm>
            <a:off x="388100" y="6112725"/>
            <a:ext cx="114687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lv-LV"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lv-LV"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9" name="Google Shape;99;p1"/>
          <p:cNvPicPr preferRelativeResize="0"/>
          <p:nvPr/>
        </p:nvPicPr>
        <p:blipFill rotWithShape="1">
          <a:blip r:embed="rId6">
            <a:alphaModFix/>
          </a:blip>
          <a:srcRect b="0" l="-4799" r="0" t="34105"/>
          <a:stretch/>
        </p:blipFill>
        <p:spPr>
          <a:xfrm>
            <a:off x="6421750" y="0"/>
            <a:ext cx="5768726" cy="1500725"/>
          </a:xfrm>
          <a:prstGeom prst="rect">
            <a:avLst/>
          </a:prstGeom>
          <a:noFill/>
          <a:ln>
            <a:noFill/>
          </a:ln>
        </p:spPr>
      </p:pic>
      <p:pic>
        <p:nvPicPr>
          <p:cNvPr id="100" name="Google Shape;100;p1"/>
          <p:cNvPicPr preferRelativeResize="0"/>
          <p:nvPr/>
        </p:nvPicPr>
        <p:blipFill rotWithShape="1">
          <a:blip r:embed="rId7">
            <a:alphaModFix/>
          </a:blip>
          <a:srcRect b="0" l="6209" r="6209"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0"/>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208" name="Google Shape;208;p10"/>
          <p:cNvGrpSpPr/>
          <p:nvPr/>
        </p:nvGrpSpPr>
        <p:grpSpPr>
          <a:xfrm>
            <a:off x="1236" y="4762829"/>
            <a:ext cx="12189238" cy="1828789"/>
            <a:chOff x="-305" y="3144820"/>
            <a:chExt cx="9182100" cy="1551136"/>
          </a:xfrm>
        </p:grpSpPr>
        <p:sp>
          <p:nvSpPr>
            <p:cNvPr id="209" name="Google Shape;209;p10"/>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10"/>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p10"/>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2" name="Google Shape;212;p10"/>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0"/>
          <p:cNvSpPr txBox="1"/>
          <p:nvPr>
            <p:ph type="ctrTitle"/>
          </p:nvPr>
        </p:nvSpPr>
        <p:spPr>
          <a:xfrm>
            <a:off x="1524000" y="1198573"/>
            <a:ext cx="9144000" cy="2010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sz="8200">
                <a:solidFill>
                  <a:schemeClr val="lt1"/>
                </a:solidFill>
              </a:rPr>
              <a:t>Tyla neveikia</a:t>
            </a:r>
            <a:endParaRPr b="1" sz="8200">
              <a:solidFill>
                <a:schemeClr val="lt1"/>
              </a:solidFill>
            </a:endParaRPr>
          </a:p>
        </p:txBody>
      </p:sp>
      <p:sp>
        <p:nvSpPr>
          <p:cNvPr id="214" name="Google Shape;214;p10"/>
          <p:cNvSpPr txBox="1"/>
          <p:nvPr>
            <p:ph idx="1" type="subTitle"/>
          </p:nvPr>
        </p:nvSpPr>
        <p:spPr>
          <a:xfrm>
            <a:off x="1524000" y="3286602"/>
            <a:ext cx="9144000" cy="1394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lv-LV">
                <a:solidFill>
                  <a:schemeClr val="lt1"/>
                </a:solidFill>
              </a:rPr>
              <a:t>Jei problemos nebus sprendžiamos, didės streso lygis. </a:t>
            </a:r>
            <a:br>
              <a:rPr lang="lv-LV">
                <a:solidFill>
                  <a:schemeClr val="lt1"/>
                </a:solidFill>
              </a:rPr>
            </a:br>
            <a:r>
              <a:rPr lang="lv-LV">
                <a:solidFill>
                  <a:schemeClr val="lt1"/>
                </a:solidFill>
              </a:rPr>
              <a:t>komandoje sumažės moralė, atsiras pasyviai agresyvus bendravimas</a:t>
            </a:r>
            <a:endParaRPr>
              <a:solidFill>
                <a:schemeClr val="lt1"/>
              </a:solidFill>
            </a:endParaRPr>
          </a:p>
        </p:txBody>
      </p:sp>
      <p:sp>
        <p:nvSpPr>
          <p:cNvPr id="215" name="Google Shape;21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People in a diner" id="220" name="Google Shape;220;p11"/>
          <p:cNvPicPr preferRelativeResize="0"/>
          <p:nvPr>
            <p:ph idx="1" type="body"/>
          </p:nvPr>
        </p:nvPicPr>
        <p:blipFill rotWithShape="1">
          <a:blip r:embed="rId3">
            <a:alphaModFix/>
          </a:blip>
          <a:srcRect b="7810" l="0" r="0" t="7812"/>
          <a:stretch/>
        </p:blipFill>
        <p:spPr>
          <a:xfrm>
            <a:off x="20" y="10"/>
            <a:ext cx="12191980" cy="6857990"/>
          </a:xfrm>
          <a:prstGeom prst="rect">
            <a:avLst/>
          </a:prstGeom>
          <a:noFill/>
          <a:ln>
            <a:noFill/>
          </a:ln>
        </p:spPr>
      </p:pic>
      <p:sp>
        <p:nvSpPr>
          <p:cNvPr id="221" name="Google Shape;221;p1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22" name="Google Shape;222;p11"/>
          <p:cNvSpPr txBox="1"/>
          <p:nvPr>
            <p:ph type="title"/>
          </p:nvPr>
        </p:nvSpPr>
        <p:spPr>
          <a:xfrm>
            <a:off x="7782900" y="3231925"/>
            <a:ext cx="4330200" cy="1833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lv-LV"/>
              <a:t>Išankstinis kontaktas - saugios vietos kūrimas</a:t>
            </a:r>
            <a:endParaRPr b="1"/>
          </a:p>
        </p:txBody>
      </p:sp>
      <p:sp>
        <p:nvSpPr>
          <p:cNvPr id="223" name="Google Shape;223;p11"/>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2 etapas</a:t>
            </a:r>
            <a:endParaRPr sz="2000"/>
          </a:p>
        </p:txBody>
      </p:sp>
      <p:cxnSp>
        <p:nvCxnSpPr>
          <p:cNvPr id="224" name="Google Shape;224;p11"/>
          <p:cNvCxnSpPr/>
          <p:nvPr/>
        </p:nvCxnSpPr>
        <p:spPr>
          <a:xfrm>
            <a:off x="9480331" y="51999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22"/>
                                        </p:tgtEl>
                                        <p:attrNameLst>
                                          <p:attrName>style.visibility</p:attrName>
                                        </p:attrNameLst>
                                      </p:cBhvr>
                                      <p:to>
                                        <p:strVal val="visible"/>
                                      </p:to>
                                    </p:set>
                                    <p:animEffect filter="fade" transition="in">
                                      <p:cBhvr>
                                        <p:cTn dur="7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2"/>
          <p:cNvPicPr preferRelativeResize="0"/>
          <p:nvPr/>
        </p:nvPicPr>
        <p:blipFill rotWithShape="1">
          <a:blip r:embed="rId3">
            <a:alphaModFix/>
          </a:blip>
          <a:srcRect b="0" l="0" r="0" t="0"/>
          <a:stretch/>
        </p:blipFill>
        <p:spPr>
          <a:xfrm>
            <a:off x="-1375" y="0"/>
            <a:ext cx="12189250" cy="6143800"/>
          </a:xfrm>
          <a:prstGeom prst="rect">
            <a:avLst/>
          </a:prstGeom>
          <a:noFill/>
          <a:ln>
            <a:noFill/>
          </a:ln>
        </p:spPr>
      </p:pic>
      <p:grpSp>
        <p:nvGrpSpPr>
          <p:cNvPr id="230" name="Google Shape;230;p12"/>
          <p:cNvGrpSpPr/>
          <p:nvPr/>
        </p:nvGrpSpPr>
        <p:grpSpPr>
          <a:xfrm>
            <a:off x="1381" y="5029205"/>
            <a:ext cx="12189238" cy="1828789"/>
            <a:chOff x="-305" y="3144820"/>
            <a:chExt cx="9182100" cy="1551136"/>
          </a:xfrm>
        </p:grpSpPr>
        <p:sp>
          <p:nvSpPr>
            <p:cNvPr id="231" name="Google Shape;231;p12"/>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2" name="Google Shape;232;p12"/>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3" name="Google Shape;233;p12"/>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12"/>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2"/>
          <p:cNvSpPr txBox="1"/>
          <p:nvPr>
            <p:ph type="ctrTitle"/>
          </p:nvPr>
        </p:nvSpPr>
        <p:spPr>
          <a:xfrm>
            <a:off x="525643" y="1412734"/>
            <a:ext cx="11290500" cy="2010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29"/>
              <a:buFont typeface="Calibri"/>
              <a:buNone/>
            </a:pPr>
            <a:r>
              <a:rPr b="1" lang="lv-LV" sz="6600">
                <a:solidFill>
                  <a:schemeClr val="lt1"/>
                </a:solidFill>
              </a:rPr>
              <a:t>Tinkamos vietos ir laiko pasirinkimas </a:t>
            </a:r>
            <a:br>
              <a:rPr b="1" lang="lv-LV" sz="6600">
                <a:solidFill>
                  <a:schemeClr val="lt1"/>
                </a:solidFill>
              </a:rPr>
            </a:br>
            <a:r>
              <a:rPr b="1" lang="lv-LV" sz="6600">
                <a:solidFill>
                  <a:schemeClr val="lt1"/>
                </a:solidFill>
              </a:rPr>
              <a:t>pokalbiams</a:t>
            </a:r>
            <a:endParaRPr b="1" sz="6600">
              <a:solidFill>
                <a:schemeClr val="lt1"/>
              </a:solidFill>
            </a:endParaRPr>
          </a:p>
        </p:txBody>
      </p:sp>
      <p:sp>
        <p:nvSpPr>
          <p:cNvPr id="236" name="Google Shape;236;p12"/>
          <p:cNvSpPr txBox="1"/>
          <p:nvPr>
            <p:ph idx="1" type="subTitle"/>
          </p:nvPr>
        </p:nvSpPr>
        <p:spPr>
          <a:xfrm>
            <a:off x="1524000" y="3423334"/>
            <a:ext cx="9144000" cy="1394100"/>
          </a:xfrm>
          <a:prstGeom prst="rect">
            <a:avLst/>
          </a:prstGeom>
          <a:noFill/>
          <a:ln>
            <a:noFill/>
          </a:ln>
        </p:spPr>
        <p:txBody>
          <a:bodyPr anchorCtr="0" anchor="t" bIns="45700" lIns="91425" spcFirstLastPara="1" rIns="91425" wrap="square" tIns="45700">
            <a:normAutofit/>
          </a:bodyPr>
          <a:lstStyle/>
          <a:p>
            <a:pPr indent="0" lvl="0" marL="0" marR="0" rtl="0" algn="ctr">
              <a:lnSpc>
                <a:spcPct val="115000"/>
              </a:lnSpc>
              <a:spcBef>
                <a:spcPts val="0"/>
              </a:spcBef>
              <a:spcAft>
                <a:spcPts val="800"/>
              </a:spcAft>
              <a:buClr>
                <a:schemeClr val="lt1"/>
              </a:buClr>
              <a:buSzPts val="2400"/>
              <a:buNone/>
            </a:pPr>
            <a:r>
              <a:rPr lang="lv-LV" sz="2000">
                <a:solidFill>
                  <a:schemeClr val="lt1"/>
                </a:solidFill>
              </a:rPr>
              <a:t>Prieškontaktinis etapas yra geriausias laikas sukurti saugią erdvę visiems konflikto dalyviams. Pravartu pasirinkti vietą, kurioje visi jaustųsi saugiai ir fiziškai patogiai. </a:t>
            </a:r>
            <a:endParaRPr sz="2000">
              <a:solidFill>
                <a:schemeClr val="lt1"/>
              </a:solidFill>
            </a:endParaRPr>
          </a:p>
        </p:txBody>
      </p:sp>
      <p:sp>
        <p:nvSpPr>
          <p:cNvPr id="237" name="Google Shape;237;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13"/>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243" name="Google Shape;243;p13"/>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44" name="Google Shape;244;p13"/>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45" name="Google Shape;24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lv-LV"/>
              <a:t>‹#›</a:t>
            </a:fld>
            <a:endParaRPr/>
          </a:p>
        </p:txBody>
      </p:sp>
      <p:sp>
        <p:nvSpPr>
          <p:cNvPr id="246" name="Google Shape;246;p13"/>
          <p:cNvSpPr txBox="1"/>
          <p:nvPr>
            <p:ph type="title"/>
          </p:nvPr>
        </p:nvSpPr>
        <p:spPr>
          <a:xfrm>
            <a:off x="8128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Komandos užduotis</a:t>
            </a:r>
            <a:endParaRPr b="1" sz="4000">
              <a:solidFill>
                <a:srgbClr val="2B3E85"/>
              </a:solidFill>
            </a:endParaRPr>
          </a:p>
        </p:txBody>
      </p:sp>
      <p:sp>
        <p:nvSpPr>
          <p:cNvPr id="247" name="Google Shape;247;p13"/>
          <p:cNvSpPr txBox="1"/>
          <p:nvPr>
            <p:ph idx="1" type="body"/>
          </p:nvPr>
        </p:nvSpPr>
        <p:spPr>
          <a:xfrm>
            <a:off x="581175" y="2217400"/>
            <a:ext cx="62769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Clr>
                <a:schemeClr val="lt1"/>
              </a:buClr>
              <a:buSzPts val="1800"/>
              <a:buNone/>
            </a:pPr>
            <a:r>
              <a:rPr lang="lv-LV" sz="2800">
                <a:solidFill>
                  <a:schemeClr val="lt1"/>
                </a:solidFill>
              </a:rPr>
              <a:t>Į ką atsižvelgti planuojant pokalbį?</a:t>
            </a:r>
            <a:endParaRPr sz="2800">
              <a:solidFill>
                <a:schemeClr val="lt1"/>
              </a:solidFill>
            </a:endParaRPr>
          </a:p>
          <a:p>
            <a:pPr indent="0" lvl="0" marL="228600" rtl="0" algn="l">
              <a:lnSpc>
                <a:spcPct val="90000"/>
              </a:lnSpc>
              <a:spcBef>
                <a:spcPts val="1000"/>
              </a:spcBef>
              <a:spcAft>
                <a:spcPts val="0"/>
              </a:spcAft>
              <a:buClr>
                <a:schemeClr val="dk1"/>
              </a:buClr>
              <a:buSzPts val="1800"/>
              <a:buNone/>
            </a:pPr>
            <a:r>
              <a:t/>
            </a:r>
            <a:endParaRPr sz="2800">
              <a:solidFill>
                <a:schemeClr val="lt1"/>
              </a:solidFill>
            </a:endParaRPr>
          </a:p>
        </p:txBody>
      </p:sp>
      <p:cxnSp>
        <p:nvCxnSpPr>
          <p:cNvPr id="248" name="Google Shape;248;p13"/>
          <p:cNvCxnSpPr/>
          <p:nvPr/>
        </p:nvCxnSpPr>
        <p:spPr>
          <a:xfrm>
            <a:off x="894600" y="2087913"/>
            <a:ext cx="57975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idx="1" type="body"/>
          </p:nvPr>
        </p:nvSpPr>
        <p:spPr>
          <a:xfrm>
            <a:off x="942225" y="1773500"/>
            <a:ext cx="10884600" cy="52590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dk1"/>
              </a:buClr>
              <a:buSzPts val="2457"/>
              <a:buNone/>
            </a:pPr>
            <a:r>
              <a:rPr b="1" lang="lv-LV" sz="2457">
                <a:latin typeface="Calibri"/>
                <a:ea typeface="Calibri"/>
                <a:cs typeface="Calibri"/>
                <a:sym typeface="Calibri"/>
              </a:rPr>
              <a:t>Aplinka </a:t>
            </a:r>
            <a:r>
              <a:rPr lang="lv-LV" sz="2070">
                <a:latin typeface="Calibri"/>
                <a:ea typeface="Calibri"/>
                <a:cs typeface="Calibri"/>
                <a:sym typeface="Calibri"/>
              </a:rPr>
              <a:t>Ar esate privačioje aplinkoje, kur tylu ir lengva girdėti, kas sakoma? </a:t>
            </a:r>
            <a:br>
              <a:rPr lang="lv-LV" sz="2070">
                <a:latin typeface="Calibri"/>
                <a:ea typeface="Calibri"/>
                <a:cs typeface="Calibri"/>
                <a:sym typeface="Calibri"/>
              </a:rPr>
            </a:br>
            <a:r>
              <a:rPr lang="lv-LV" sz="2070">
                <a:latin typeface="Calibri"/>
                <a:ea typeface="Calibri"/>
                <a:cs typeface="Calibri"/>
                <a:sym typeface="Calibri"/>
              </a:rPr>
              <a:t>Ar bandote diskutuoti iš esmės triukšmingame restorane ar kitoje vietoje? </a:t>
            </a:r>
            <a:br>
              <a:rPr lang="lv-LV" sz="2070">
                <a:latin typeface="Calibri"/>
                <a:ea typeface="Calibri"/>
                <a:cs typeface="Calibri"/>
                <a:sym typeface="Calibri"/>
              </a:rPr>
            </a:br>
            <a:r>
              <a:rPr lang="lv-LV" sz="2070">
                <a:latin typeface="Calibri"/>
                <a:ea typeface="Calibri"/>
                <a:cs typeface="Calibri"/>
                <a:sym typeface="Calibri"/>
              </a:rPr>
              <a:t>kur yra daug trukdžių? </a:t>
            </a:r>
            <a:endParaRPr sz="2070">
              <a:latin typeface="Calibri"/>
              <a:ea typeface="Calibri"/>
              <a:cs typeface="Calibri"/>
              <a:sym typeface="Calibri"/>
            </a:endParaRPr>
          </a:p>
          <a:p>
            <a:pPr indent="0" lvl="0" marL="0" rtl="0" algn="l">
              <a:lnSpc>
                <a:spcPct val="70000"/>
              </a:lnSpc>
              <a:spcBef>
                <a:spcPts val="1000"/>
              </a:spcBef>
              <a:spcAft>
                <a:spcPts val="0"/>
              </a:spcAft>
              <a:buClr>
                <a:schemeClr val="dk1"/>
              </a:buClr>
              <a:buSzPts val="2457"/>
              <a:buNone/>
            </a:pPr>
            <a:r>
              <a:rPr b="1" lang="lv-LV" sz="2457">
                <a:latin typeface="Calibri"/>
                <a:ea typeface="Calibri"/>
                <a:cs typeface="Calibri"/>
                <a:sym typeface="Calibri"/>
              </a:rPr>
              <a:t>Laikas </a:t>
            </a:r>
            <a:r>
              <a:rPr lang="lv-LV" sz="2070">
                <a:latin typeface="Calibri"/>
                <a:ea typeface="Calibri"/>
                <a:cs typeface="Calibri"/>
                <a:sym typeface="Calibri"/>
              </a:rPr>
              <a:t>Ar abu pokalbio dalyviai yra pasirengę kalbėti konkrečia tema? </a:t>
            </a:r>
            <a:br>
              <a:rPr lang="lv-LV" sz="2070">
                <a:latin typeface="Calibri"/>
                <a:ea typeface="Calibri"/>
                <a:cs typeface="Calibri"/>
                <a:sym typeface="Calibri"/>
              </a:rPr>
            </a:br>
            <a:r>
              <a:rPr lang="lv-LV" sz="2070">
                <a:latin typeface="Calibri"/>
                <a:ea typeface="Calibri"/>
                <a:cs typeface="Calibri"/>
                <a:sym typeface="Calibri"/>
              </a:rPr>
              <a:t>tuo metu? </a:t>
            </a:r>
            <a:endParaRPr sz="2070">
              <a:latin typeface="Calibri"/>
              <a:ea typeface="Calibri"/>
              <a:cs typeface="Calibri"/>
              <a:sym typeface="Calibri"/>
            </a:endParaRPr>
          </a:p>
          <a:p>
            <a:pPr indent="0" lvl="0" marL="0" rtl="0" algn="l">
              <a:lnSpc>
                <a:spcPct val="70000"/>
              </a:lnSpc>
              <a:spcBef>
                <a:spcPts val="1000"/>
              </a:spcBef>
              <a:spcAft>
                <a:spcPts val="0"/>
              </a:spcAft>
              <a:buClr>
                <a:schemeClr val="dk1"/>
              </a:buClr>
              <a:buSzPts val="2457"/>
              <a:buNone/>
            </a:pPr>
            <a:r>
              <a:rPr b="1" lang="lv-LV" sz="2457">
                <a:latin typeface="Calibri"/>
                <a:ea typeface="Calibri"/>
                <a:cs typeface="Calibri"/>
                <a:sym typeface="Calibri"/>
              </a:rPr>
              <a:t>Įsitikinimai </a:t>
            </a:r>
            <a:r>
              <a:rPr lang="lv-LV" sz="2070">
                <a:latin typeface="Calibri"/>
                <a:ea typeface="Calibri"/>
                <a:cs typeface="Calibri"/>
                <a:sym typeface="Calibri"/>
              </a:rPr>
              <a:t>Kokių</a:t>
            </a:r>
            <a:r>
              <a:rPr b="1" lang="lv-LV" sz="2457">
                <a:latin typeface="Calibri"/>
                <a:ea typeface="Calibri"/>
                <a:cs typeface="Calibri"/>
                <a:sym typeface="Calibri"/>
              </a:rPr>
              <a:t> </a:t>
            </a:r>
            <a:r>
              <a:rPr lang="lv-LV" sz="2070">
                <a:latin typeface="Calibri"/>
                <a:ea typeface="Calibri"/>
                <a:cs typeface="Calibri"/>
                <a:sym typeface="Calibri"/>
              </a:rPr>
              <a:t>turiu įsitikinimų, kurie gali prieštarauti asmens, su kuriuo bendrauju, įsitikinimams? </a:t>
            </a:r>
            <a:endParaRPr sz="2070">
              <a:latin typeface="Calibri"/>
              <a:ea typeface="Calibri"/>
              <a:cs typeface="Calibri"/>
              <a:sym typeface="Calibri"/>
            </a:endParaRPr>
          </a:p>
          <a:p>
            <a:pPr indent="0" lvl="0" marL="0" rtl="0" algn="l">
              <a:lnSpc>
                <a:spcPct val="70000"/>
              </a:lnSpc>
              <a:spcBef>
                <a:spcPts val="1000"/>
              </a:spcBef>
              <a:spcAft>
                <a:spcPts val="0"/>
              </a:spcAft>
              <a:buClr>
                <a:schemeClr val="dk1"/>
              </a:buClr>
              <a:buSzPts val="2457"/>
              <a:buNone/>
            </a:pPr>
            <a:r>
              <a:rPr b="1" lang="lv-LV" sz="2457">
                <a:latin typeface="Calibri"/>
                <a:ea typeface="Calibri"/>
                <a:cs typeface="Calibri"/>
                <a:sym typeface="Calibri"/>
              </a:rPr>
              <a:t>Suvokimas </a:t>
            </a:r>
            <a:r>
              <a:rPr lang="lv-LV" sz="2070">
                <a:latin typeface="Calibri"/>
                <a:ea typeface="Calibri"/>
                <a:cs typeface="Calibri"/>
                <a:sym typeface="Calibri"/>
              </a:rPr>
              <a:t>Kokią išankstinę nuomonę turiu apie žmogų, esantį priešais mane? </a:t>
            </a:r>
            <a:br>
              <a:rPr lang="lv-LV" sz="2070">
                <a:latin typeface="Calibri"/>
                <a:ea typeface="Calibri"/>
                <a:cs typeface="Calibri"/>
                <a:sym typeface="Calibri"/>
              </a:rPr>
            </a:br>
            <a:r>
              <a:rPr lang="lv-LV" sz="2070">
                <a:latin typeface="Calibri"/>
                <a:ea typeface="Calibri"/>
                <a:cs typeface="Calibri"/>
                <a:sym typeface="Calibri"/>
              </a:rPr>
              <a:t>Ar reaguoju į tai, kaip jis apsirengęs arba kaip kalba?    </a:t>
            </a:r>
            <a:endParaRPr sz="2070">
              <a:latin typeface="Calibri"/>
              <a:ea typeface="Calibri"/>
              <a:cs typeface="Calibri"/>
              <a:sym typeface="Calibri"/>
            </a:endParaRPr>
          </a:p>
          <a:p>
            <a:pPr indent="0" lvl="0" marL="0" rtl="0" algn="l">
              <a:lnSpc>
                <a:spcPct val="70000"/>
              </a:lnSpc>
              <a:spcBef>
                <a:spcPts val="1000"/>
              </a:spcBef>
              <a:spcAft>
                <a:spcPts val="0"/>
              </a:spcAft>
              <a:buClr>
                <a:schemeClr val="dk1"/>
              </a:buClr>
              <a:buSzPts val="2535"/>
              <a:buNone/>
            </a:pPr>
            <a:r>
              <a:rPr b="1" lang="lv-LV" sz="2535">
                <a:latin typeface="Calibri"/>
                <a:ea typeface="Calibri"/>
                <a:cs typeface="Calibri"/>
                <a:sym typeface="Calibri"/>
              </a:rPr>
              <a:t>Emocijos </a:t>
            </a:r>
            <a:r>
              <a:rPr lang="lv-LV" sz="2070">
                <a:latin typeface="Calibri"/>
                <a:ea typeface="Calibri"/>
                <a:cs typeface="Calibri"/>
                <a:sym typeface="Calibri"/>
              </a:rPr>
              <a:t>Ar man bloga diena? Ar šiandien į darbą atėjau su tos dienos asm. problemomis? </a:t>
            </a:r>
            <a:endParaRPr sz="2070"/>
          </a:p>
          <a:p>
            <a:pPr indent="0" lvl="0" marL="0" rtl="0" algn="l">
              <a:lnSpc>
                <a:spcPct val="70000"/>
              </a:lnSpc>
              <a:spcBef>
                <a:spcPts val="1000"/>
              </a:spcBef>
              <a:spcAft>
                <a:spcPts val="0"/>
              </a:spcAft>
              <a:buClr>
                <a:schemeClr val="dk1"/>
              </a:buClr>
              <a:buSzPts val="2535"/>
              <a:buNone/>
            </a:pPr>
            <a:r>
              <a:rPr b="1" lang="lv-LV" sz="2535">
                <a:latin typeface="Calibri"/>
                <a:ea typeface="Calibri"/>
                <a:cs typeface="Calibri"/>
                <a:sym typeface="Calibri"/>
              </a:rPr>
              <a:t>Kultūriniai skirtumai </a:t>
            </a:r>
            <a:r>
              <a:rPr lang="lv-LV" sz="2070">
                <a:latin typeface="Calibri"/>
                <a:ea typeface="Calibri"/>
                <a:cs typeface="Calibri"/>
                <a:sym typeface="Calibri"/>
              </a:rPr>
              <a:t>Ar šis asmuo yra iš kito pasaulio krašto, ar iš kitos religijos?   </a:t>
            </a:r>
            <a:endParaRPr sz="2070">
              <a:latin typeface="Calibri"/>
              <a:ea typeface="Calibri"/>
              <a:cs typeface="Calibri"/>
              <a:sym typeface="Calibri"/>
            </a:endParaRPr>
          </a:p>
          <a:p>
            <a:pPr indent="0" lvl="0" marL="0" rtl="0" algn="l">
              <a:lnSpc>
                <a:spcPct val="70000"/>
              </a:lnSpc>
              <a:spcBef>
                <a:spcPts val="1000"/>
              </a:spcBef>
              <a:spcAft>
                <a:spcPts val="0"/>
              </a:spcAft>
              <a:buClr>
                <a:schemeClr val="dk1"/>
              </a:buClr>
              <a:buSzPts val="2535"/>
              <a:buNone/>
            </a:pPr>
            <a:r>
              <a:rPr b="1" lang="lv-LV" sz="2535">
                <a:latin typeface="Calibri"/>
                <a:ea typeface="Calibri"/>
                <a:cs typeface="Calibri"/>
                <a:sym typeface="Calibri"/>
              </a:rPr>
              <a:t>Santykiai </a:t>
            </a:r>
            <a:r>
              <a:rPr lang="lv-LV" sz="2070">
                <a:latin typeface="Calibri"/>
                <a:ea typeface="Calibri"/>
                <a:cs typeface="Calibri"/>
                <a:sym typeface="Calibri"/>
              </a:rPr>
              <a:t>Ar aš konkuruoju su šiuo asmeniu dėl generalinio direktoriaus/ės dėmėsio? Ar šis asmuo gali trukdyti man siekti paaukštinimo ar atvirkščiai?</a:t>
            </a:r>
            <a:endParaRPr sz="2070">
              <a:latin typeface="Calibri"/>
              <a:ea typeface="Calibri"/>
              <a:cs typeface="Calibri"/>
              <a:sym typeface="Calibri"/>
            </a:endParaRPr>
          </a:p>
          <a:p>
            <a:pPr indent="0" lvl="0" marL="0" rtl="0" algn="l">
              <a:lnSpc>
                <a:spcPct val="70000"/>
              </a:lnSpc>
              <a:spcBef>
                <a:spcPts val="1000"/>
              </a:spcBef>
              <a:spcAft>
                <a:spcPts val="0"/>
              </a:spcAft>
              <a:buClr>
                <a:schemeClr val="dk1"/>
              </a:buClr>
              <a:buSzPts val="2535"/>
              <a:buNone/>
            </a:pPr>
            <a:r>
              <a:rPr b="1" lang="lv-LV" sz="2535">
                <a:latin typeface="Calibri"/>
                <a:ea typeface="Calibri"/>
                <a:cs typeface="Calibri"/>
                <a:sym typeface="Calibri"/>
              </a:rPr>
              <a:t>Žodžiai </a:t>
            </a:r>
            <a:r>
              <a:rPr lang="lv-LV" sz="2070">
                <a:latin typeface="Calibri"/>
                <a:ea typeface="Calibri"/>
                <a:cs typeface="Calibri"/>
                <a:sym typeface="Calibri"/>
              </a:rPr>
              <a:t>Ar šis asmuo vartoja žodžius, kurių nesuprantu?</a:t>
            </a:r>
            <a:endParaRPr sz="2070"/>
          </a:p>
        </p:txBody>
      </p:sp>
      <p:pic>
        <p:nvPicPr>
          <p:cNvPr id="254" name="Google Shape;254;p14"/>
          <p:cNvPicPr preferRelativeResize="0"/>
          <p:nvPr/>
        </p:nvPicPr>
        <p:blipFill rotWithShape="1">
          <a:blip r:embed="rId3">
            <a:alphaModFix/>
          </a:blip>
          <a:srcRect b="0" l="0" r="0" t="0"/>
          <a:stretch/>
        </p:blipFill>
        <p:spPr>
          <a:xfrm>
            <a:off x="0" y="0"/>
            <a:ext cx="12191999" cy="1651101"/>
          </a:xfrm>
          <a:prstGeom prst="rect">
            <a:avLst/>
          </a:prstGeom>
          <a:noFill/>
          <a:ln>
            <a:noFill/>
          </a:ln>
        </p:spPr>
      </p:pic>
      <p:sp>
        <p:nvSpPr>
          <p:cNvPr id="255" name="Google Shape;255;p14"/>
          <p:cNvSpPr txBox="1"/>
          <p:nvPr>
            <p:ph type="title"/>
          </p:nvPr>
        </p:nvSpPr>
        <p:spPr>
          <a:xfrm>
            <a:off x="942225" y="647600"/>
            <a:ext cx="7230900" cy="1202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6789B9"/>
              </a:buClr>
              <a:buSzPts val="4000"/>
              <a:buFont typeface="Calibri"/>
              <a:buNone/>
            </a:pPr>
            <a:r>
              <a:rPr lang="lv-LV" sz="3100">
                <a:solidFill>
                  <a:schemeClr val="lt1"/>
                </a:solidFill>
              </a:rPr>
              <a:t>Prieš pradedant </a:t>
            </a:r>
            <a:r>
              <a:rPr b="1" lang="lv-LV" sz="3400">
                <a:solidFill>
                  <a:schemeClr val="lt1"/>
                </a:solidFill>
              </a:rPr>
              <a:t>pokalbį reikia apsvarstyti daugybę dalykų.  </a:t>
            </a:r>
            <a:endParaRPr b="1" sz="3400">
              <a:solidFill>
                <a:schemeClr val="lt1"/>
              </a:solidFill>
            </a:endParaRPr>
          </a:p>
        </p:txBody>
      </p:sp>
      <p:pic>
        <p:nvPicPr>
          <p:cNvPr id="256" name="Google Shape;256;p14"/>
          <p:cNvPicPr preferRelativeResize="0"/>
          <p:nvPr/>
        </p:nvPicPr>
        <p:blipFill rotWithShape="1">
          <a:blip r:embed="rId4">
            <a:alphaModFix/>
          </a:blip>
          <a:srcRect b="0" l="16443" r="0" t="34105"/>
          <a:stretch/>
        </p:blipFill>
        <p:spPr>
          <a:xfrm>
            <a:off x="8200768" y="0"/>
            <a:ext cx="3991232" cy="1302300"/>
          </a:xfrm>
          <a:prstGeom prst="rect">
            <a:avLst/>
          </a:prstGeom>
          <a:noFill/>
          <a:ln>
            <a:noFill/>
          </a:ln>
        </p:spPr>
      </p:pic>
      <p:grpSp>
        <p:nvGrpSpPr>
          <p:cNvPr id="257" name="Google Shape;257;p14"/>
          <p:cNvGrpSpPr/>
          <p:nvPr/>
        </p:nvGrpSpPr>
        <p:grpSpPr>
          <a:xfrm>
            <a:off x="651920" y="1849493"/>
            <a:ext cx="290237" cy="321991"/>
            <a:chOff x="534570" y="3018006"/>
            <a:chExt cx="290237" cy="321991"/>
          </a:xfrm>
        </p:grpSpPr>
        <p:sp>
          <p:nvSpPr>
            <p:cNvPr id="258" name="Google Shape;258;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9" name="Google Shape;259;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0" name="Google Shape;260;p14"/>
          <p:cNvGrpSpPr/>
          <p:nvPr/>
        </p:nvGrpSpPr>
        <p:grpSpPr>
          <a:xfrm>
            <a:off x="651920" y="2634743"/>
            <a:ext cx="290237" cy="321991"/>
            <a:chOff x="534570" y="3018006"/>
            <a:chExt cx="290237" cy="321991"/>
          </a:xfrm>
        </p:grpSpPr>
        <p:sp>
          <p:nvSpPr>
            <p:cNvPr id="261" name="Google Shape;261;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2" name="Google Shape;262;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14"/>
          <p:cNvGrpSpPr/>
          <p:nvPr/>
        </p:nvGrpSpPr>
        <p:grpSpPr>
          <a:xfrm>
            <a:off x="651920" y="3267993"/>
            <a:ext cx="290237" cy="321991"/>
            <a:chOff x="534570" y="3018006"/>
            <a:chExt cx="290237" cy="321991"/>
          </a:xfrm>
        </p:grpSpPr>
        <p:sp>
          <p:nvSpPr>
            <p:cNvPr id="264" name="Google Shape;264;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5" name="Google Shape;265;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14"/>
          <p:cNvGrpSpPr/>
          <p:nvPr/>
        </p:nvGrpSpPr>
        <p:grpSpPr>
          <a:xfrm>
            <a:off x="651920" y="3901243"/>
            <a:ext cx="290237" cy="321991"/>
            <a:chOff x="534570" y="3018006"/>
            <a:chExt cx="290237" cy="321991"/>
          </a:xfrm>
        </p:grpSpPr>
        <p:sp>
          <p:nvSpPr>
            <p:cNvPr id="267" name="Google Shape;267;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68" name="Google Shape;268;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69" name="Google Shape;269;p14"/>
          <p:cNvGrpSpPr/>
          <p:nvPr/>
        </p:nvGrpSpPr>
        <p:grpSpPr>
          <a:xfrm>
            <a:off x="651920" y="4534493"/>
            <a:ext cx="290237" cy="321991"/>
            <a:chOff x="534570" y="3018006"/>
            <a:chExt cx="290237" cy="321991"/>
          </a:xfrm>
        </p:grpSpPr>
        <p:sp>
          <p:nvSpPr>
            <p:cNvPr id="270" name="Google Shape;270;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1" name="Google Shape;271;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2" name="Google Shape;272;p14"/>
          <p:cNvGrpSpPr/>
          <p:nvPr/>
        </p:nvGrpSpPr>
        <p:grpSpPr>
          <a:xfrm>
            <a:off x="651920" y="5099068"/>
            <a:ext cx="290237" cy="321991"/>
            <a:chOff x="534570" y="3018006"/>
            <a:chExt cx="290237" cy="321991"/>
          </a:xfrm>
        </p:grpSpPr>
        <p:sp>
          <p:nvSpPr>
            <p:cNvPr id="273" name="Google Shape;273;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4" name="Google Shape;274;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14"/>
          <p:cNvGrpSpPr/>
          <p:nvPr/>
        </p:nvGrpSpPr>
        <p:grpSpPr>
          <a:xfrm>
            <a:off x="651920" y="5514193"/>
            <a:ext cx="290237" cy="321991"/>
            <a:chOff x="534570" y="3018006"/>
            <a:chExt cx="290237" cy="321991"/>
          </a:xfrm>
        </p:grpSpPr>
        <p:sp>
          <p:nvSpPr>
            <p:cNvPr id="276" name="Google Shape;276;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77" name="Google Shape;277;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14"/>
          <p:cNvGrpSpPr/>
          <p:nvPr/>
        </p:nvGrpSpPr>
        <p:grpSpPr>
          <a:xfrm>
            <a:off x="651920" y="6095393"/>
            <a:ext cx="290237" cy="321991"/>
            <a:chOff x="534570" y="3018006"/>
            <a:chExt cx="290237" cy="321991"/>
          </a:xfrm>
        </p:grpSpPr>
        <p:sp>
          <p:nvSpPr>
            <p:cNvPr id="279" name="Google Shape;279;p1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80" name="Google Shape;280;p1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Many light bulbs" id="285" name="Google Shape;285;p15"/>
          <p:cNvPicPr preferRelativeResize="0"/>
          <p:nvPr>
            <p:ph idx="1" type="body"/>
          </p:nvPr>
        </p:nvPicPr>
        <p:blipFill rotWithShape="1">
          <a:blip r:embed="rId3">
            <a:alphaModFix/>
          </a:blip>
          <a:srcRect b="7802" l="0" r="0" t="7802"/>
          <a:stretch/>
        </p:blipFill>
        <p:spPr>
          <a:xfrm>
            <a:off x="20" y="10"/>
            <a:ext cx="12191980" cy="6857990"/>
          </a:xfrm>
          <a:prstGeom prst="rect">
            <a:avLst/>
          </a:prstGeom>
          <a:noFill/>
          <a:ln>
            <a:noFill/>
          </a:ln>
        </p:spPr>
      </p:pic>
      <p:sp>
        <p:nvSpPr>
          <p:cNvPr id="286" name="Google Shape;286;p1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87" name="Google Shape;287;p15"/>
          <p:cNvSpPr txBox="1"/>
          <p:nvPr>
            <p:ph type="title"/>
          </p:nvPr>
        </p:nvSpPr>
        <p:spPr>
          <a:xfrm>
            <a:off x="8022021" y="338433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556"/>
              <a:buFont typeface="Calibri"/>
              <a:buNone/>
            </a:pPr>
            <a:r>
              <a:rPr b="1" lang="lv-LV"/>
              <a:t>Kontakto pradžia - prisistatymas ir ribų nustatymas</a:t>
            </a:r>
            <a:endParaRPr b="1"/>
          </a:p>
        </p:txBody>
      </p:sp>
      <p:sp>
        <p:nvSpPr>
          <p:cNvPr id="288" name="Google Shape;288;p15"/>
          <p:cNvSpPr txBox="1"/>
          <p:nvPr>
            <p:ph idx="2" type="body"/>
          </p:nvPr>
        </p:nvSpPr>
        <p:spPr>
          <a:xfrm>
            <a:off x="7782910" y="5395075"/>
            <a:ext cx="4330200" cy="68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3 etapas</a:t>
            </a:r>
            <a:endParaRPr sz="2000"/>
          </a:p>
        </p:txBody>
      </p:sp>
      <p:cxnSp>
        <p:nvCxnSpPr>
          <p:cNvPr id="289" name="Google Shape;289;p15"/>
          <p:cNvCxnSpPr/>
          <p:nvPr/>
        </p:nvCxnSpPr>
        <p:spPr>
          <a:xfrm>
            <a:off x="9480331" y="53523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87"/>
                                        </p:tgtEl>
                                        <p:attrNameLst>
                                          <p:attrName>style.visibility</p:attrName>
                                        </p:attrNameLst>
                                      </p:cBhvr>
                                      <p:to>
                                        <p:strVal val="visible"/>
                                      </p:to>
                                    </p:set>
                                    <p:animEffect filter="fade" transition="in">
                                      <p:cBhvr>
                                        <p:cTn dur="7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6"/>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295" name="Google Shape;295;p16"/>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96" name="Google Shape;296;p16"/>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97" name="Google Shape;297;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lv-LV"/>
              <a:t>‹#›</a:t>
            </a:fld>
            <a:endParaRPr/>
          </a:p>
        </p:txBody>
      </p:sp>
      <p:sp>
        <p:nvSpPr>
          <p:cNvPr id="298" name="Google Shape;298;p16"/>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Komandos užduotis</a:t>
            </a:r>
            <a:endParaRPr b="1" sz="4000">
              <a:solidFill>
                <a:srgbClr val="2B3E85"/>
              </a:solidFill>
            </a:endParaRPr>
          </a:p>
        </p:txBody>
      </p:sp>
      <p:sp>
        <p:nvSpPr>
          <p:cNvPr id="299" name="Google Shape;299;p16"/>
          <p:cNvSpPr txBox="1"/>
          <p:nvPr>
            <p:ph idx="1" type="body"/>
          </p:nvPr>
        </p:nvSpPr>
        <p:spPr>
          <a:xfrm>
            <a:off x="733575" y="2217400"/>
            <a:ext cx="59280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Clr>
                <a:schemeClr val="lt1"/>
              </a:buClr>
              <a:buSzPts val="1800"/>
              <a:buNone/>
            </a:pPr>
            <a:r>
              <a:rPr lang="lv-LV" sz="2800">
                <a:solidFill>
                  <a:schemeClr val="lt1"/>
                </a:solidFill>
              </a:rPr>
              <a:t>Skatinkite komandą užrašyti situacijas darbo vietoje. </a:t>
            </a:r>
            <a:br>
              <a:rPr lang="lv-LV" sz="2800">
                <a:solidFill>
                  <a:schemeClr val="lt1"/>
                </a:solidFill>
              </a:rPr>
            </a:br>
            <a:r>
              <a:rPr lang="lv-LV" sz="2800">
                <a:solidFill>
                  <a:schemeClr val="lt1"/>
                </a:solidFill>
              </a:rPr>
              <a:t>kurių jie bijo. </a:t>
            </a:r>
            <a:endParaRPr sz="2800">
              <a:solidFill>
                <a:schemeClr val="lt1"/>
              </a:solidFill>
            </a:endParaRPr>
          </a:p>
          <a:p>
            <a:pPr indent="0" lvl="0" marL="228600" rtl="0" algn="l">
              <a:lnSpc>
                <a:spcPct val="90000"/>
              </a:lnSpc>
              <a:spcBef>
                <a:spcPts val="1000"/>
              </a:spcBef>
              <a:spcAft>
                <a:spcPts val="0"/>
              </a:spcAft>
              <a:buClr>
                <a:schemeClr val="dk1"/>
              </a:buClr>
              <a:buSzPts val="1800"/>
              <a:buNone/>
            </a:pPr>
            <a:r>
              <a:t/>
            </a:r>
            <a:endParaRPr sz="2800">
              <a:solidFill>
                <a:schemeClr val="lt1"/>
              </a:solidFill>
            </a:endParaRPr>
          </a:p>
          <a:p>
            <a:pPr indent="0" lvl="0" marL="228600" rtl="0" algn="l">
              <a:lnSpc>
                <a:spcPct val="90000"/>
              </a:lnSpc>
              <a:spcBef>
                <a:spcPts val="1000"/>
              </a:spcBef>
              <a:spcAft>
                <a:spcPts val="0"/>
              </a:spcAft>
              <a:buClr>
                <a:schemeClr val="lt1"/>
              </a:buClr>
              <a:buSzPts val="1800"/>
              <a:buNone/>
            </a:pPr>
            <a:r>
              <a:rPr lang="lv-LV" sz="2800">
                <a:solidFill>
                  <a:schemeClr val="lt1"/>
                </a:solidFill>
              </a:rPr>
              <a:t>Sugrupuokite jas - situacijos su klientais, situacijos su kolegomis ir t. t.</a:t>
            </a:r>
            <a:endParaRPr sz="2800">
              <a:solidFill>
                <a:schemeClr val="lt1"/>
              </a:solidFill>
            </a:endParaRPr>
          </a:p>
        </p:txBody>
      </p:sp>
      <p:cxnSp>
        <p:nvCxnSpPr>
          <p:cNvPr id="300" name="Google Shape;300;p16"/>
          <p:cNvCxnSpPr/>
          <p:nvPr/>
        </p:nvCxnSpPr>
        <p:spPr>
          <a:xfrm>
            <a:off x="1047000" y="2087913"/>
            <a:ext cx="5249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Communication | Christina O" id="305" name="Google Shape;305;p17"/>
          <p:cNvPicPr preferRelativeResize="0"/>
          <p:nvPr/>
        </p:nvPicPr>
        <p:blipFill rotWithShape="1">
          <a:blip r:embed="rId3">
            <a:alphaModFix/>
          </a:blip>
          <a:srcRect b="0" l="0" r="0" t="0"/>
          <a:stretch/>
        </p:blipFill>
        <p:spPr>
          <a:xfrm>
            <a:off x="6784694" y="2088304"/>
            <a:ext cx="5190115" cy="3788166"/>
          </a:xfrm>
          <a:prstGeom prst="rect">
            <a:avLst/>
          </a:prstGeom>
          <a:noFill/>
          <a:ln>
            <a:noFill/>
          </a:ln>
        </p:spPr>
      </p:pic>
      <p:sp>
        <p:nvSpPr>
          <p:cNvPr id="306" name="Google Shape;306;p17"/>
          <p:cNvSpPr txBox="1"/>
          <p:nvPr>
            <p:ph idx="1" type="body"/>
          </p:nvPr>
        </p:nvSpPr>
        <p:spPr>
          <a:xfrm>
            <a:off x="895300" y="1737875"/>
            <a:ext cx="7078200" cy="477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lv-LV" sz="2100">
                <a:latin typeface="Calibri"/>
                <a:ea typeface="Calibri"/>
                <a:cs typeface="Calibri"/>
                <a:sym typeface="Calibri"/>
              </a:rPr>
              <a:t>Susijaudinę žmonės nebesugeba tiksliai įsiklausyti į tai, ką sakote, o tuo labiau išlaikyti nuoseklią minčių seką. Vietoj to jie stebės kitus neverbalinius bendravimo aspektus</a:t>
            </a:r>
            <a:endParaRPr sz="2100">
              <a:latin typeface="Calibri"/>
              <a:ea typeface="Calibri"/>
              <a:cs typeface="Calibri"/>
              <a:sym typeface="Calibri"/>
            </a:endParaRPr>
          </a:p>
          <a:p>
            <a:pPr indent="0" lvl="0" marL="0" rtl="0" algn="l">
              <a:lnSpc>
                <a:spcPct val="115000"/>
              </a:lnSpc>
              <a:spcBef>
                <a:spcPts val="0"/>
              </a:spcBef>
              <a:spcAft>
                <a:spcPts val="0"/>
              </a:spcAft>
              <a:buClr>
                <a:schemeClr val="dk1"/>
              </a:buClr>
              <a:buSzPts val="2100"/>
              <a:buNone/>
            </a:pPr>
            <a:br>
              <a:rPr lang="lv-LV" sz="2100">
                <a:latin typeface="Calibri"/>
                <a:ea typeface="Calibri"/>
                <a:cs typeface="Calibri"/>
                <a:sym typeface="Calibri"/>
              </a:rPr>
            </a:br>
            <a:r>
              <a:rPr b="1" lang="lv-LV" sz="2300"/>
              <a:t> Neverbalinio bendravimo protas:</a:t>
            </a:r>
            <a:endParaRPr b="1" sz="3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Jūsų balso tonas</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Jūsų balso stiprumas</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Jūsų laikysena</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Jūsų gestai </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Atstumas - stovėkite arti, bet ne per arti</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Jūsų veido išraiškos</a:t>
            </a:r>
            <a:endParaRPr sz="2300"/>
          </a:p>
          <a:p>
            <a:pPr indent="-400367" lvl="2" marL="1371600" rtl="0" algn="l">
              <a:lnSpc>
                <a:spcPct val="115000"/>
              </a:lnSpc>
              <a:spcBef>
                <a:spcPts val="0"/>
              </a:spcBef>
              <a:spcAft>
                <a:spcPts val="0"/>
              </a:spcAft>
              <a:buClr>
                <a:srgbClr val="6588BA"/>
              </a:buClr>
              <a:buSzPts val="1900"/>
              <a:buFont typeface="Noto Sans Symbols"/>
              <a:buChar char="▪"/>
            </a:pPr>
            <a:r>
              <a:rPr lang="lv-LV" sz="1900">
                <a:latin typeface="Calibri"/>
                <a:ea typeface="Calibri"/>
                <a:cs typeface="Calibri"/>
                <a:sym typeface="Calibri"/>
              </a:rPr>
              <a:t>Jūsų akių kontaktas</a:t>
            </a:r>
            <a:endParaRPr sz="2300"/>
          </a:p>
        </p:txBody>
      </p:sp>
      <p:sp>
        <p:nvSpPr>
          <p:cNvPr id="307" name="Google Shape;30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pic>
        <p:nvPicPr>
          <p:cNvPr id="308" name="Google Shape;308;p17"/>
          <p:cNvPicPr preferRelativeResize="0"/>
          <p:nvPr/>
        </p:nvPicPr>
        <p:blipFill rotWithShape="1">
          <a:blip r:embed="rId4">
            <a:alphaModFix/>
          </a:blip>
          <a:srcRect b="0" l="0" r="0" t="0"/>
          <a:stretch/>
        </p:blipFill>
        <p:spPr>
          <a:xfrm>
            <a:off x="0" y="0"/>
            <a:ext cx="12191999" cy="1553676"/>
          </a:xfrm>
          <a:prstGeom prst="rect">
            <a:avLst/>
          </a:prstGeom>
          <a:noFill/>
          <a:ln>
            <a:noFill/>
          </a:ln>
        </p:spPr>
      </p:pic>
      <p:sp>
        <p:nvSpPr>
          <p:cNvPr id="309" name="Google Shape;309;p17"/>
          <p:cNvSpPr txBox="1"/>
          <p:nvPr>
            <p:ph type="title"/>
          </p:nvPr>
        </p:nvSpPr>
        <p:spPr>
          <a:xfrm>
            <a:off x="895312" y="48500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Neverbalinio bendravimo svarba</a:t>
            </a:r>
            <a:endParaRPr b="1" sz="4000">
              <a:solidFill>
                <a:schemeClr val="lt1"/>
              </a:solidFill>
            </a:endParaRPr>
          </a:p>
        </p:txBody>
      </p:sp>
      <p:sp>
        <p:nvSpPr>
          <p:cNvPr id="310" name="Google Shape;310;p17"/>
          <p:cNvSpPr txBox="1"/>
          <p:nvPr/>
        </p:nvSpPr>
        <p:spPr>
          <a:xfrm>
            <a:off x="7121028" y="5823278"/>
            <a:ext cx="61284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lv-LV" sz="1000" u="none" cap="none" strike="noStrike">
                <a:solidFill>
                  <a:srgbClr val="888888"/>
                </a:solidFill>
                <a:latin typeface="Calibri"/>
                <a:ea typeface="Calibri"/>
                <a:cs typeface="Calibri"/>
                <a:sym typeface="Calibri"/>
              </a:rPr>
              <a:t>https://www.researchgate.net/figure/Communication-triangle_fig4_316833089</a:t>
            </a:r>
            <a:endParaRPr b="0" i="0" sz="800" u="none" cap="none" strike="noStrike">
              <a:solidFill>
                <a:srgbClr val="888888"/>
              </a:solidFill>
              <a:latin typeface="Arial"/>
              <a:ea typeface="Arial"/>
              <a:cs typeface="Arial"/>
              <a:sym typeface="Arial"/>
            </a:endParaRPr>
          </a:p>
        </p:txBody>
      </p:sp>
      <p:grpSp>
        <p:nvGrpSpPr>
          <p:cNvPr id="311" name="Google Shape;311;p17"/>
          <p:cNvGrpSpPr/>
          <p:nvPr/>
        </p:nvGrpSpPr>
        <p:grpSpPr>
          <a:xfrm>
            <a:off x="671420" y="3352593"/>
            <a:ext cx="290237" cy="321991"/>
            <a:chOff x="534570" y="3018006"/>
            <a:chExt cx="290237" cy="321991"/>
          </a:xfrm>
        </p:grpSpPr>
        <p:sp>
          <p:nvSpPr>
            <p:cNvPr id="312" name="Google Shape;312;p1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13" name="Google Shape;313;p1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8"/>
          <p:cNvSpPr txBox="1"/>
          <p:nvPr>
            <p:ph idx="1" type="body"/>
          </p:nvPr>
        </p:nvSpPr>
        <p:spPr>
          <a:xfrm>
            <a:off x="1026175" y="2043975"/>
            <a:ext cx="10167300" cy="461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588BA"/>
              </a:buClr>
              <a:buSzPts val="1800"/>
              <a:buNone/>
            </a:pPr>
            <a:r>
              <a:rPr lang="lv-LV" sz="2100">
                <a:latin typeface="Calibri"/>
                <a:ea typeface="Calibri"/>
                <a:cs typeface="Calibri"/>
                <a:sym typeface="Calibri"/>
              </a:rPr>
              <a:t>Neblogai pradėti sudėtingus pokalbius nuo nedidelių pokalbių. Tai gali padėti suteikti erdvės ir laiko nusiraminti ir suprasti pokalbio partnerio nuotaiką.</a:t>
            </a:r>
            <a:endParaRPr sz="2100">
              <a:latin typeface="Calibri"/>
              <a:ea typeface="Calibri"/>
              <a:cs typeface="Calibri"/>
              <a:sym typeface="Calibri"/>
            </a:endParaRPr>
          </a:p>
          <a:p>
            <a:pPr indent="-267017" lvl="0" marL="4572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a:p>
            <a:pPr indent="0" lvl="0" marL="0" rtl="0" algn="l">
              <a:lnSpc>
                <a:spcPct val="115000"/>
              </a:lnSpc>
              <a:spcBef>
                <a:spcPts val="0"/>
              </a:spcBef>
              <a:spcAft>
                <a:spcPts val="0"/>
              </a:spcAft>
              <a:buClr>
                <a:schemeClr val="dk1"/>
              </a:buClr>
              <a:buSzPts val="2100"/>
              <a:buNone/>
            </a:pPr>
            <a:r>
              <a:rPr b="1" lang="lv-LV" sz="2100"/>
              <a:t>Jei pradedate pokalbį, pasirinkite tokius įžanginius žodžius ar klausimus:</a:t>
            </a:r>
            <a:endParaRPr b="1" sz="2100"/>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Turiu su jumis aptarti šį klausimą</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Turiu problemą</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Girdžiu, ką sakote apie...</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Turiu dilemą ir man reikia pagalbos</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Nesu tikras, ar sutinku su.... Ar galime ištirti šiek tiek daugiau?</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SMS žinutės nėra geriausias būdas bendrauti šioje situacijoje. Ar galime...</a:t>
            </a:r>
            <a:endParaRPr i="1" sz="1900">
              <a:latin typeface="Calibri"/>
              <a:ea typeface="Calibri"/>
              <a:cs typeface="Calibri"/>
              <a:sym typeface="Calibri"/>
            </a:endParaRPr>
          </a:p>
          <a:p>
            <a:pPr indent="-387667" lvl="1" marL="914400" rtl="0" algn="l">
              <a:lnSpc>
                <a:spcPct val="115000"/>
              </a:lnSpc>
              <a:spcBef>
                <a:spcPts val="0"/>
              </a:spcBef>
              <a:spcAft>
                <a:spcPts val="0"/>
              </a:spcAft>
              <a:buClr>
                <a:srgbClr val="6588BA"/>
              </a:buClr>
              <a:buSzPts val="1900"/>
              <a:buFont typeface="Noto Sans Symbols"/>
              <a:buChar char="▪"/>
            </a:pPr>
            <a:r>
              <a:rPr i="1" lang="lv-LV" sz="1900">
                <a:latin typeface="Calibri"/>
                <a:ea typeface="Calibri"/>
                <a:cs typeface="Calibri"/>
                <a:sym typeface="Calibri"/>
              </a:rPr>
              <a:t>Kaip taip? Ir t. t.</a:t>
            </a:r>
            <a:endParaRPr i="1" sz="1900">
              <a:latin typeface="Calibri"/>
              <a:ea typeface="Calibri"/>
              <a:cs typeface="Calibri"/>
              <a:sym typeface="Calibri"/>
            </a:endParaRPr>
          </a:p>
          <a:p>
            <a:pPr indent="0" lvl="0" marL="75883"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a:p>
            <a:pPr indent="-267017" lvl="1" marL="9144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a:p>
            <a:pPr indent="-267017" lvl="0" marL="457200" rtl="0" algn="l">
              <a:lnSpc>
                <a:spcPct val="115000"/>
              </a:lnSpc>
              <a:spcBef>
                <a:spcPts val="0"/>
              </a:spcBef>
              <a:spcAft>
                <a:spcPts val="0"/>
              </a:spcAft>
              <a:buClr>
                <a:srgbClr val="6588BA"/>
              </a:buClr>
              <a:buSzPts val="1800"/>
              <a:buNone/>
            </a:pPr>
            <a:r>
              <a:t/>
            </a:r>
            <a:endParaRPr sz="1900">
              <a:latin typeface="Calibri"/>
              <a:ea typeface="Calibri"/>
              <a:cs typeface="Calibri"/>
              <a:sym typeface="Calibri"/>
            </a:endParaRPr>
          </a:p>
        </p:txBody>
      </p:sp>
      <p:sp>
        <p:nvSpPr>
          <p:cNvPr id="319" name="Google Shape;31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pic>
        <p:nvPicPr>
          <p:cNvPr id="320" name="Google Shape;320;p18"/>
          <p:cNvPicPr preferRelativeResize="0"/>
          <p:nvPr/>
        </p:nvPicPr>
        <p:blipFill rotWithShape="1">
          <a:blip r:embed="rId3">
            <a:alphaModFix/>
          </a:blip>
          <a:srcRect b="0" l="0" r="0" t="0"/>
          <a:stretch/>
        </p:blipFill>
        <p:spPr>
          <a:xfrm>
            <a:off x="0" y="0"/>
            <a:ext cx="12191999" cy="1786950"/>
          </a:xfrm>
          <a:prstGeom prst="rect">
            <a:avLst/>
          </a:prstGeom>
          <a:noFill/>
          <a:ln>
            <a:noFill/>
          </a:ln>
        </p:spPr>
      </p:pic>
      <p:sp>
        <p:nvSpPr>
          <p:cNvPr id="321" name="Google Shape;321;p18"/>
          <p:cNvSpPr txBox="1"/>
          <p:nvPr>
            <p:ph type="title"/>
          </p:nvPr>
        </p:nvSpPr>
        <p:spPr>
          <a:xfrm>
            <a:off x="1026175" y="718275"/>
            <a:ext cx="9674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Pokalbių inicijavimas</a:t>
            </a:r>
            <a:endParaRPr b="1" sz="4000">
              <a:solidFill>
                <a:schemeClr val="lt1"/>
              </a:solidFill>
            </a:endParaRPr>
          </a:p>
        </p:txBody>
      </p:sp>
      <p:sp>
        <p:nvSpPr>
          <p:cNvPr id="322" name="Google Shape;322;p18"/>
          <p:cNvSpPr/>
          <p:nvPr/>
        </p:nvSpPr>
        <p:spPr>
          <a:xfrm>
            <a:off x="9451969" y="4408135"/>
            <a:ext cx="2113500" cy="1731000"/>
          </a:xfrm>
          <a:prstGeom prst="wedgeEllipseCallout">
            <a:avLst>
              <a:gd fmla="val -34446" name="adj1"/>
              <a:gd fmla="val 55960" name="adj2"/>
            </a:avLst>
          </a:prstGeom>
          <a:solidFill>
            <a:srgbClr val="6689BA">
              <a:alpha val="254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3" name="Google Shape;323;p18"/>
          <p:cNvSpPr/>
          <p:nvPr/>
        </p:nvSpPr>
        <p:spPr>
          <a:xfrm>
            <a:off x="9394566" y="3655155"/>
            <a:ext cx="1198500" cy="1063200"/>
          </a:xfrm>
          <a:prstGeom prst="wedgeEllipseCallout">
            <a:avLst>
              <a:gd fmla="val 37986" name="adj1"/>
              <a:gd fmla="val 54670" name="adj2"/>
            </a:avLst>
          </a:prstGeom>
          <a:solidFill>
            <a:srgbClr val="6689BA">
              <a:alpha val="47058"/>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4" name="Google Shape;324;p18"/>
          <p:cNvSpPr/>
          <p:nvPr/>
        </p:nvSpPr>
        <p:spPr>
          <a:xfrm>
            <a:off x="9352825" y="3704767"/>
            <a:ext cx="1198500" cy="1063200"/>
          </a:xfrm>
          <a:prstGeom prst="wedgeEllipseCallout">
            <a:avLst>
              <a:gd fmla="val 37986" name="adj1"/>
              <a:gd fmla="val 54670" name="adj2"/>
            </a:avLst>
          </a:prstGeom>
          <a:noFill/>
          <a:ln cap="flat" cmpd="sng" w="19050">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5" name="Google Shape;325;p18"/>
          <p:cNvSpPr/>
          <p:nvPr/>
        </p:nvSpPr>
        <p:spPr>
          <a:xfrm rot="426572">
            <a:off x="9451875" y="4367574"/>
            <a:ext cx="2065178" cy="1730806"/>
          </a:xfrm>
          <a:prstGeom prst="wedgeEllipseCallout">
            <a:avLst>
              <a:gd fmla="val -34446" name="adj1"/>
              <a:gd fmla="val 55960" name="adj2"/>
            </a:avLst>
          </a:prstGeom>
          <a:noFill/>
          <a:ln cap="flat" cmpd="sng" w="28575">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326" name="Google Shape;326;p18"/>
          <p:cNvPicPr preferRelativeResize="0"/>
          <p:nvPr/>
        </p:nvPicPr>
        <p:blipFill rotWithShape="1">
          <a:blip r:embed="rId4">
            <a:alphaModFix/>
          </a:blip>
          <a:srcRect b="0" l="0" r="35852" t="0"/>
          <a:stretch/>
        </p:blipFill>
        <p:spPr>
          <a:xfrm>
            <a:off x="10178019" y="4884702"/>
            <a:ext cx="2013982" cy="1298973"/>
          </a:xfrm>
          <a:prstGeom prst="rect">
            <a:avLst/>
          </a:prstGeom>
          <a:noFill/>
          <a:ln>
            <a:noFill/>
          </a:ln>
        </p:spPr>
      </p:pic>
      <p:grpSp>
        <p:nvGrpSpPr>
          <p:cNvPr id="327" name="Google Shape;327;p18"/>
          <p:cNvGrpSpPr/>
          <p:nvPr/>
        </p:nvGrpSpPr>
        <p:grpSpPr>
          <a:xfrm>
            <a:off x="669445" y="3107193"/>
            <a:ext cx="290237" cy="321991"/>
            <a:chOff x="534570" y="3018006"/>
            <a:chExt cx="290237" cy="321991"/>
          </a:xfrm>
        </p:grpSpPr>
        <p:sp>
          <p:nvSpPr>
            <p:cNvPr id="328" name="Google Shape;328;p1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29" name="Google Shape;329;p1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Woman gesturing at dinner table" id="334" name="Google Shape;334;p19"/>
          <p:cNvPicPr preferRelativeResize="0"/>
          <p:nvPr>
            <p:ph idx="1" type="body"/>
          </p:nvPr>
        </p:nvPicPr>
        <p:blipFill rotWithShape="1">
          <a:blip r:embed="rId3">
            <a:alphaModFix/>
          </a:blip>
          <a:srcRect b="7810" l="0" r="0" t="7812"/>
          <a:stretch/>
        </p:blipFill>
        <p:spPr>
          <a:xfrm>
            <a:off x="20" y="10"/>
            <a:ext cx="12191980" cy="6857990"/>
          </a:xfrm>
          <a:prstGeom prst="rect">
            <a:avLst/>
          </a:prstGeom>
          <a:noFill/>
          <a:ln>
            <a:noFill/>
          </a:ln>
        </p:spPr>
      </p:pic>
      <p:sp>
        <p:nvSpPr>
          <p:cNvPr id="335" name="Google Shape;335;p1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6" name="Google Shape;336;p1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lv-LV"/>
              <a:t>Kontaktas - pokalbių vedimas</a:t>
            </a:r>
            <a:endParaRPr b="1"/>
          </a:p>
        </p:txBody>
      </p:sp>
      <p:sp>
        <p:nvSpPr>
          <p:cNvPr id="337" name="Google Shape;337;p19"/>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4 etapas</a:t>
            </a:r>
            <a:endParaRPr/>
          </a:p>
        </p:txBody>
      </p:sp>
      <p:cxnSp>
        <p:nvCxnSpPr>
          <p:cNvPr id="338" name="Google Shape;338;p19"/>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6"/>
                                        </p:tgtEl>
                                        <p:attrNameLst>
                                          <p:attrName>style.visibility</p:attrName>
                                        </p:attrNameLst>
                                      </p:cBhvr>
                                      <p:to>
                                        <p:strVal val="visible"/>
                                      </p:to>
                                    </p:set>
                                    <p:animEffect filter="fade" transition="in">
                                      <p:cBhvr>
                                        <p:cTn dur="7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idx="1" type="body"/>
          </p:nvPr>
        </p:nvSpPr>
        <p:spPr>
          <a:xfrm>
            <a:off x="1076300" y="2258275"/>
            <a:ext cx="10623900" cy="36483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000"/>
              </a:spcBef>
              <a:spcAft>
                <a:spcPts val="0"/>
              </a:spcAft>
              <a:buClr>
                <a:srgbClr val="6588BA"/>
              </a:buClr>
              <a:buSzPts val="2200"/>
              <a:buAutoNum type="romanUcPeriod"/>
            </a:pPr>
            <a:r>
              <a:rPr lang="lv-LV" sz="2200">
                <a:solidFill>
                  <a:srgbClr val="000000"/>
                </a:solidFill>
              </a:rPr>
              <a:t>Pokalbių svarba sudėtingose situacijose</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Išankstinis kontaktas - saugios vietos kūrimas</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Kontakto pradžia - prisistatymas ir ribų nustatymas</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Kontaktai - pokalbių vedimas</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Kontakto uždarymas</a:t>
            </a:r>
            <a:endParaRPr sz="2200"/>
          </a:p>
          <a:p>
            <a:pPr indent="-342900" lvl="0" marL="342900" rtl="0" algn="l">
              <a:lnSpc>
                <a:spcPct val="100000"/>
              </a:lnSpc>
              <a:spcBef>
                <a:spcPts val="1800"/>
              </a:spcBef>
              <a:spcAft>
                <a:spcPts val="0"/>
              </a:spcAft>
              <a:buClr>
                <a:srgbClr val="6588BA"/>
              </a:buClr>
              <a:buSzPts val="2200"/>
              <a:buAutoNum type="romanUcPeriod"/>
            </a:pPr>
            <a:r>
              <a:rPr lang="lv-LV" sz="2200">
                <a:solidFill>
                  <a:srgbClr val="000000"/>
                </a:solidFill>
              </a:rPr>
              <a:t>Po kontakto - mokymosi momentai ir prevencija</a:t>
            </a:r>
            <a:endParaRPr sz="2200"/>
          </a:p>
          <a:p>
            <a:pPr indent="0" lvl="0" marL="0" rtl="0" algn="l">
              <a:lnSpc>
                <a:spcPct val="100000"/>
              </a:lnSpc>
              <a:spcBef>
                <a:spcPts val="1800"/>
              </a:spcBef>
              <a:spcAft>
                <a:spcPts val="0"/>
              </a:spcAft>
              <a:buClr>
                <a:schemeClr val="dk1"/>
              </a:buClr>
              <a:buSzPts val="1800"/>
              <a:buNone/>
            </a:pPr>
            <a:r>
              <a:t/>
            </a:r>
            <a:endParaRPr sz="2600"/>
          </a:p>
        </p:txBody>
      </p:sp>
      <p:pic>
        <p:nvPicPr>
          <p:cNvPr id="106" name="Google Shape;106;p2"/>
          <p:cNvPicPr preferRelativeResize="0"/>
          <p:nvPr/>
        </p:nvPicPr>
        <p:blipFill rotWithShape="1">
          <a:blip r:embed="rId3">
            <a:alphaModFix/>
          </a:blip>
          <a:srcRect b="0" l="0" r="0" t="0"/>
          <a:stretch/>
        </p:blipFill>
        <p:spPr>
          <a:xfrm>
            <a:off x="0" y="0"/>
            <a:ext cx="12191999" cy="2053550"/>
          </a:xfrm>
          <a:prstGeom prst="rect">
            <a:avLst/>
          </a:prstGeom>
          <a:noFill/>
          <a:ln>
            <a:noFill/>
          </a:ln>
        </p:spPr>
      </p:pic>
      <p:sp>
        <p:nvSpPr>
          <p:cNvPr id="107" name="Google Shape;107;p2"/>
          <p:cNvSpPr txBox="1"/>
          <p:nvPr>
            <p:ph type="title"/>
          </p:nvPr>
        </p:nvSpPr>
        <p:spPr>
          <a:xfrm>
            <a:off x="1416325" y="1252325"/>
            <a:ext cx="9396900" cy="1068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200">
                <a:solidFill>
                  <a:schemeClr val="lt1"/>
                </a:solidFill>
              </a:rPr>
              <a:t>Bendra apžvalga</a:t>
            </a:r>
            <a:endParaRPr b="1" sz="4200">
              <a:solidFill>
                <a:schemeClr val="lt1"/>
              </a:solidFill>
            </a:endParaRPr>
          </a:p>
        </p:txBody>
      </p:sp>
      <p:sp>
        <p:nvSpPr>
          <p:cNvPr id="108" name="Google Shape;108;p2"/>
          <p:cNvSpPr txBox="1"/>
          <p:nvPr/>
        </p:nvSpPr>
        <p:spPr>
          <a:xfrm>
            <a:off x="912272" y="6298110"/>
            <a:ext cx="2736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09" name="Google Shape;10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pic>
        <p:nvPicPr>
          <p:cNvPr descr="Informationen Silhouette" id="110" name="Google Shape;110;p2"/>
          <p:cNvPicPr preferRelativeResize="0"/>
          <p:nvPr/>
        </p:nvPicPr>
        <p:blipFill rotWithShape="1">
          <a:blip r:embed="rId4">
            <a:alphaModFix/>
          </a:blip>
          <a:srcRect b="0" l="0" r="0" t="0"/>
          <a:stretch/>
        </p:blipFill>
        <p:spPr>
          <a:xfrm>
            <a:off x="764197" y="1307788"/>
            <a:ext cx="558950" cy="558950"/>
          </a:xfrm>
          <a:prstGeom prst="rect">
            <a:avLst/>
          </a:prstGeom>
          <a:noFill/>
          <a:ln>
            <a:noFill/>
          </a:ln>
        </p:spPr>
      </p:pic>
      <p:pic>
        <p:nvPicPr>
          <p:cNvPr id="111" name="Google Shape;111;p2"/>
          <p:cNvPicPr preferRelativeResize="0"/>
          <p:nvPr/>
        </p:nvPicPr>
        <p:blipFill rotWithShape="1">
          <a:blip r:embed="rId5">
            <a:alphaModFix/>
          </a:blip>
          <a:srcRect b="0" l="0" r="13073" t="26291"/>
          <a:stretch/>
        </p:blipFill>
        <p:spPr>
          <a:xfrm>
            <a:off x="7570675" y="0"/>
            <a:ext cx="4621326" cy="1621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20"/>
          <p:cNvPicPr preferRelativeResize="0"/>
          <p:nvPr/>
        </p:nvPicPr>
        <p:blipFill rotWithShape="1">
          <a:blip r:embed="rId3">
            <a:alphaModFix/>
          </a:blip>
          <a:srcRect b="0" l="0" r="3427" t="0"/>
          <a:stretch/>
        </p:blipFill>
        <p:spPr>
          <a:xfrm>
            <a:off x="418075" y="450"/>
            <a:ext cx="11773925" cy="6858000"/>
          </a:xfrm>
          <a:prstGeom prst="rect">
            <a:avLst/>
          </a:prstGeom>
          <a:noFill/>
          <a:ln>
            <a:noFill/>
          </a:ln>
        </p:spPr>
      </p:pic>
      <p:sp>
        <p:nvSpPr>
          <p:cNvPr id="344" name="Google Shape;344;p20"/>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45" name="Google Shape;345;p20"/>
          <p:cNvSpPr/>
          <p:nvPr/>
        </p:nvSpPr>
        <p:spPr>
          <a:xfrm>
            <a:off x="1184825"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46" name="Google Shape;346;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lv-LV"/>
              <a:t>‹#›</a:t>
            </a:fld>
            <a:endParaRPr/>
          </a:p>
        </p:txBody>
      </p:sp>
      <p:sp>
        <p:nvSpPr>
          <p:cNvPr id="347" name="Google Shape;347;p20"/>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Individuali užduotis</a:t>
            </a:r>
            <a:endParaRPr b="1" sz="4000">
              <a:solidFill>
                <a:srgbClr val="2B3E85"/>
              </a:solidFill>
            </a:endParaRPr>
          </a:p>
        </p:txBody>
      </p:sp>
      <p:sp>
        <p:nvSpPr>
          <p:cNvPr id="348" name="Google Shape;348;p20"/>
          <p:cNvSpPr txBox="1"/>
          <p:nvPr>
            <p:ph idx="1" type="body"/>
          </p:nvPr>
        </p:nvSpPr>
        <p:spPr>
          <a:xfrm>
            <a:off x="733575" y="2217400"/>
            <a:ext cx="59280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Clr>
                <a:schemeClr val="dk1"/>
              </a:buClr>
              <a:buSzPts val="1800"/>
              <a:buFont typeface="Arial"/>
              <a:buNone/>
            </a:pPr>
            <a:r>
              <a:rPr lang="lv-LV" sz="3000">
                <a:solidFill>
                  <a:schemeClr val="lt1"/>
                </a:solidFill>
              </a:rPr>
              <a:t>Baigti sakinius:</a:t>
            </a:r>
            <a:endParaRPr sz="28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Negaliu pakęsti, kai kas nors....</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Jaučiu pasipiktinimą, kai kas nors...</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Aš imu gintis, kai...</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Aš sutrinku, kai...</a:t>
            </a:r>
            <a:endParaRPr sz="2400"/>
          </a:p>
          <a:p>
            <a:pPr indent="-304800" lvl="1" marL="685800" rtl="0" algn="l">
              <a:lnSpc>
                <a:spcPct val="90000"/>
              </a:lnSpc>
              <a:spcBef>
                <a:spcPts val="1000"/>
              </a:spcBef>
              <a:spcAft>
                <a:spcPts val="0"/>
              </a:spcAft>
              <a:buClr>
                <a:srgbClr val="31538F"/>
              </a:buClr>
              <a:buSzPts val="3000"/>
              <a:buChar char="❏"/>
            </a:pPr>
            <a:r>
              <a:rPr lang="lv-LV" sz="2400">
                <a:solidFill>
                  <a:schemeClr val="lt1"/>
                </a:solidFill>
              </a:rPr>
              <a:t>Geriau man to nedaryti.... </a:t>
            </a:r>
            <a:endParaRPr sz="2800">
              <a:solidFill>
                <a:schemeClr val="lt1"/>
              </a:solidFill>
            </a:endParaRPr>
          </a:p>
        </p:txBody>
      </p:sp>
      <p:cxnSp>
        <p:nvCxnSpPr>
          <p:cNvPr id="349" name="Google Shape;349;p20"/>
          <p:cNvCxnSpPr/>
          <p:nvPr/>
        </p:nvCxnSpPr>
        <p:spPr>
          <a:xfrm>
            <a:off x="1047000" y="2087913"/>
            <a:ext cx="4997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1"/>
          <p:cNvSpPr txBox="1"/>
          <p:nvPr>
            <p:ph idx="1" type="body"/>
          </p:nvPr>
        </p:nvSpPr>
        <p:spPr>
          <a:xfrm>
            <a:off x="1193775" y="2087100"/>
            <a:ext cx="4983300" cy="4770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2600"/>
              <a:buNone/>
            </a:pPr>
            <a:r>
              <a:rPr lang="lv-LV" sz="2600"/>
              <a:t>Nepaverskite visko kova dėl valdžios</a:t>
            </a:r>
            <a:endParaRPr sz="2600"/>
          </a:p>
          <a:p>
            <a:pPr indent="0" lvl="0" marL="0" rtl="0" algn="l">
              <a:lnSpc>
                <a:spcPct val="90000"/>
              </a:lnSpc>
              <a:spcBef>
                <a:spcPts val="1000"/>
              </a:spcBef>
              <a:spcAft>
                <a:spcPts val="0"/>
              </a:spcAft>
              <a:buClr>
                <a:schemeClr val="dk1"/>
              </a:buClr>
              <a:buSzPts val="2600"/>
              <a:buNone/>
            </a:pPr>
            <a:r>
              <a:rPr lang="lv-LV" sz="2600"/>
              <a:t>Pradėkite paprastuose pokalbiuose - </a:t>
            </a:r>
            <a:r>
              <a:rPr lang="lv-LV" sz="2167"/>
              <a:t>tai padės suprasti situacijos rimtumą.</a:t>
            </a:r>
            <a:endParaRPr sz="2167"/>
          </a:p>
          <a:p>
            <a:pPr indent="0" lvl="0" marL="0" rtl="0" algn="l">
              <a:lnSpc>
                <a:spcPct val="115000"/>
              </a:lnSpc>
              <a:spcBef>
                <a:spcPts val="1000"/>
              </a:spcBef>
              <a:spcAft>
                <a:spcPts val="0"/>
              </a:spcAft>
              <a:buClr>
                <a:schemeClr val="dk1"/>
              </a:buClr>
              <a:buSzPts val="2600"/>
              <a:buNone/>
            </a:pPr>
            <a:r>
              <a:rPr lang="lv-LV" sz="2600"/>
              <a:t>Duokite žmonėms atstumą ir skirkite jiems laiko</a:t>
            </a:r>
            <a:endParaRPr sz="2600"/>
          </a:p>
          <a:p>
            <a:pPr indent="0" lvl="0" marL="0" rtl="0" algn="l">
              <a:lnSpc>
                <a:spcPct val="90000"/>
              </a:lnSpc>
              <a:spcBef>
                <a:spcPts val="1000"/>
              </a:spcBef>
              <a:spcAft>
                <a:spcPts val="0"/>
              </a:spcAft>
              <a:buClr>
                <a:schemeClr val="dk1"/>
              </a:buClr>
              <a:buSzPts val="2600"/>
              <a:buNone/>
            </a:pPr>
            <a:r>
              <a:rPr lang="lv-LV" sz="2600"/>
              <a:t>Naudokite ramų, tiesioginį </a:t>
            </a:r>
            <a:br>
              <a:rPr lang="lv-LV" sz="2600"/>
            </a:br>
            <a:r>
              <a:rPr lang="lv-LV" sz="2600"/>
              <a:t>ir atvirą akių kontaktą.</a:t>
            </a:r>
            <a:endParaRPr sz="2600"/>
          </a:p>
          <a:p>
            <a:pPr indent="0" lvl="0" marL="0" rtl="0" algn="l">
              <a:lnSpc>
                <a:spcPct val="115000"/>
              </a:lnSpc>
              <a:spcBef>
                <a:spcPts val="1000"/>
              </a:spcBef>
              <a:spcAft>
                <a:spcPts val="1000"/>
              </a:spcAft>
              <a:buClr>
                <a:schemeClr val="dk1"/>
              </a:buClr>
              <a:buSzPts val="2600"/>
              <a:buNone/>
            </a:pPr>
            <a:r>
              <a:t/>
            </a:r>
            <a:endParaRPr sz="2600"/>
          </a:p>
        </p:txBody>
      </p:sp>
      <p:sp>
        <p:nvSpPr>
          <p:cNvPr id="355" name="Google Shape;355;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pic>
        <p:nvPicPr>
          <p:cNvPr id="356" name="Google Shape;356;p21"/>
          <p:cNvPicPr preferRelativeResize="0"/>
          <p:nvPr/>
        </p:nvPicPr>
        <p:blipFill rotWithShape="1">
          <a:blip r:embed="rId3">
            <a:alphaModFix/>
          </a:blip>
          <a:srcRect b="0" l="0" r="0" t="0"/>
          <a:stretch/>
        </p:blipFill>
        <p:spPr>
          <a:xfrm>
            <a:off x="0" y="0"/>
            <a:ext cx="12191999" cy="1887676"/>
          </a:xfrm>
          <a:prstGeom prst="rect">
            <a:avLst/>
          </a:prstGeom>
          <a:noFill/>
          <a:ln>
            <a:noFill/>
          </a:ln>
        </p:spPr>
      </p:pic>
      <p:sp>
        <p:nvSpPr>
          <p:cNvPr id="357" name="Google Shape;357;p21"/>
          <p:cNvSpPr txBox="1"/>
          <p:nvPr>
            <p:ph type="title"/>
          </p:nvPr>
        </p:nvSpPr>
        <p:spPr>
          <a:xfrm>
            <a:off x="1193775" y="918000"/>
            <a:ext cx="9957600" cy="1169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Pagrindiniai pokalbių dėsniai</a:t>
            </a:r>
            <a:endParaRPr b="1" sz="4000">
              <a:solidFill>
                <a:schemeClr val="lt1"/>
              </a:solidFill>
            </a:endParaRPr>
          </a:p>
        </p:txBody>
      </p:sp>
      <p:grpSp>
        <p:nvGrpSpPr>
          <p:cNvPr id="358" name="Google Shape;358;p21"/>
          <p:cNvGrpSpPr/>
          <p:nvPr/>
        </p:nvGrpSpPr>
        <p:grpSpPr>
          <a:xfrm>
            <a:off x="827270" y="2211093"/>
            <a:ext cx="290237" cy="321991"/>
            <a:chOff x="534570" y="3018006"/>
            <a:chExt cx="290237" cy="321991"/>
          </a:xfrm>
        </p:grpSpPr>
        <p:sp>
          <p:nvSpPr>
            <p:cNvPr id="359" name="Google Shape;359;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0" name="Google Shape;360;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21"/>
          <p:cNvGrpSpPr/>
          <p:nvPr/>
        </p:nvGrpSpPr>
        <p:grpSpPr>
          <a:xfrm>
            <a:off x="842707" y="3246393"/>
            <a:ext cx="290237" cy="321991"/>
            <a:chOff x="534570" y="3018006"/>
            <a:chExt cx="290237" cy="321991"/>
          </a:xfrm>
        </p:grpSpPr>
        <p:sp>
          <p:nvSpPr>
            <p:cNvPr id="362" name="Google Shape;362;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3" name="Google Shape;363;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21"/>
          <p:cNvGrpSpPr/>
          <p:nvPr/>
        </p:nvGrpSpPr>
        <p:grpSpPr>
          <a:xfrm>
            <a:off x="887997" y="4119064"/>
            <a:ext cx="290237" cy="321991"/>
            <a:chOff x="534570" y="3018006"/>
            <a:chExt cx="290237" cy="321991"/>
          </a:xfrm>
        </p:grpSpPr>
        <p:sp>
          <p:nvSpPr>
            <p:cNvPr id="365" name="Google Shape;365;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66" name="Google Shape;366;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21"/>
          <p:cNvSpPr txBox="1"/>
          <p:nvPr>
            <p:ph idx="1" type="body"/>
          </p:nvPr>
        </p:nvSpPr>
        <p:spPr>
          <a:xfrm>
            <a:off x="7125150" y="2087100"/>
            <a:ext cx="5714100" cy="47709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Clr>
                <a:schemeClr val="dk1"/>
              </a:buClr>
              <a:buSzPts val="1100"/>
              <a:buFont typeface="Arial"/>
              <a:buNone/>
            </a:pPr>
            <a:r>
              <a:rPr lang="lv-LV" sz="2600"/>
              <a:t>Naudokite vardus</a:t>
            </a:r>
            <a:endParaRPr sz="2600"/>
          </a:p>
          <a:p>
            <a:pPr indent="0" lvl="0" marL="0" rtl="0" algn="l">
              <a:lnSpc>
                <a:spcPct val="115000"/>
              </a:lnSpc>
              <a:spcBef>
                <a:spcPts val="1000"/>
              </a:spcBef>
              <a:spcAft>
                <a:spcPts val="0"/>
              </a:spcAft>
              <a:buClr>
                <a:schemeClr val="dk1"/>
              </a:buClr>
              <a:buSzPts val="1100"/>
              <a:buFont typeface="Arial"/>
              <a:buNone/>
            </a:pPr>
            <a:r>
              <a:rPr lang="lv-LV" sz="2600"/>
              <a:t>Perfrazuokite</a:t>
            </a:r>
            <a:endParaRPr sz="2600"/>
          </a:p>
          <a:p>
            <a:pPr indent="0" lvl="0" marL="0" rtl="0" algn="l">
              <a:lnSpc>
                <a:spcPct val="115000"/>
              </a:lnSpc>
              <a:spcBef>
                <a:spcPts val="1000"/>
              </a:spcBef>
              <a:spcAft>
                <a:spcPts val="0"/>
              </a:spcAft>
              <a:buClr>
                <a:schemeClr val="dk1"/>
              </a:buClr>
              <a:buSzPts val="1100"/>
              <a:buFont typeface="Arial"/>
              <a:buNone/>
            </a:pPr>
            <a:r>
              <a:rPr lang="lv-LV" sz="2600"/>
              <a:t>Sužinokite visą istoriją</a:t>
            </a:r>
            <a:endParaRPr sz="2600"/>
          </a:p>
          <a:p>
            <a:pPr indent="0" lvl="0" marL="0" rtl="0" algn="l">
              <a:lnSpc>
                <a:spcPct val="115000"/>
              </a:lnSpc>
              <a:spcBef>
                <a:spcPts val="1000"/>
              </a:spcBef>
              <a:spcAft>
                <a:spcPts val="0"/>
              </a:spcAft>
              <a:buClr>
                <a:schemeClr val="dk1"/>
              </a:buClr>
              <a:buSzPts val="1100"/>
              <a:buFont typeface="Arial"/>
              <a:buNone/>
            </a:pPr>
            <a:r>
              <a:rPr lang="lv-LV" sz="2600"/>
              <a:t>Ramiai paprašykite</a:t>
            </a:r>
            <a:endParaRPr sz="2600"/>
          </a:p>
          <a:p>
            <a:pPr indent="0" lvl="0" marL="0" rtl="0" algn="l">
              <a:lnSpc>
                <a:spcPct val="115000"/>
              </a:lnSpc>
              <a:spcBef>
                <a:spcPts val="1000"/>
              </a:spcBef>
              <a:spcAft>
                <a:spcPts val="1000"/>
              </a:spcAft>
              <a:buClr>
                <a:schemeClr val="dk1"/>
              </a:buClr>
              <a:buSzPts val="1100"/>
              <a:buFont typeface="Arial"/>
              <a:buNone/>
            </a:pPr>
            <a:r>
              <a:rPr lang="lv-LV" sz="2600"/>
              <a:t>Duokite pagarbą</a:t>
            </a:r>
            <a:endParaRPr sz="2600"/>
          </a:p>
        </p:txBody>
      </p:sp>
      <p:grpSp>
        <p:nvGrpSpPr>
          <p:cNvPr id="368" name="Google Shape;368;p21"/>
          <p:cNvGrpSpPr/>
          <p:nvPr/>
        </p:nvGrpSpPr>
        <p:grpSpPr>
          <a:xfrm>
            <a:off x="923413" y="5118311"/>
            <a:ext cx="290237" cy="321991"/>
            <a:chOff x="534570" y="3018006"/>
            <a:chExt cx="290237" cy="321991"/>
          </a:xfrm>
        </p:grpSpPr>
        <p:sp>
          <p:nvSpPr>
            <p:cNvPr id="369" name="Google Shape;369;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0" name="Google Shape;370;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21"/>
          <p:cNvGrpSpPr/>
          <p:nvPr/>
        </p:nvGrpSpPr>
        <p:grpSpPr>
          <a:xfrm>
            <a:off x="6848191" y="2355054"/>
            <a:ext cx="290237" cy="321991"/>
            <a:chOff x="534570" y="3018006"/>
            <a:chExt cx="290237" cy="321991"/>
          </a:xfrm>
        </p:grpSpPr>
        <p:sp>
          <p:nvSpPr>
            <p:cNvPr id="372" name="Google Shape;372;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3" name="Google Shape;373;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1"/>
          <p:cNvGrpSpPr/>
          <p:nvPr/>
        </p:nvGrpSpPr>
        <p:grpSpPr>
          <a:xfrm>
            <a:off x="6834845" y="2856318"/>
            <a:ext cx="290237" cy="321991"/>
            <a:chOff x="534570" y="3018006"/>
            <a:chExt cx="290237" cy="321991"/>
          </a:xfrm>
        </p:grpSpPr>
        <p:sp>
          <p:nvSpPr>
            <p:cNvPr id="375" name="Google Shape;375;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6" name="Google Shape;376;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1"/>
          <p:cNvGrpSpPr/>
          <p:nvPr/>
        </p:nvGrpSpPr>
        <p:grpSpPr>
          <a:xfrm>
            <a:off x="6834845" y="3428793"/>
            <a:ext cx="290237" cy="321991"/>
            <a:chOff x="534570" y="3018006"/>
            <a:chExt cx="290237" cy="321991"/>
          </a:xfrm>
        </p:grpSpPr>
        <p:sp>
          <p:nvSpPr>
            <p:cNvPr id="378" name="Google Shape;378;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79" name="Google Shape;379;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21"/>
          <p:cNvGrpSpPr/>
          <p:nvPr/>
        </p:nvGrpSpPr>
        <p:grpSpPr>
          <a:xfrm>
            <a:off x="6834845" y="4001268"/>
            <a:ext cx="290237" cy="321991"/>
            <a:chOff x="534570" y="3018006"/>
            <a:chExt cx="290237" cy="321991"/>
          </a:xfrm>
        </p:grpSpPr>
        <p:sp>
          <p:nvSpPr>
            <p:cNvPr id="381" name="Google Shape;381;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2" name="Google Shape;382;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1"/>
          <p:cNvGrpSpPr/>
          <p:nvPr/>
        </p:nvGrpSpPr>
        <p:grpSpPr>
          <a:xfrm>
            <a:off x="6819372" y="4781128"/>
            <a:ext cx="290237" cy="321991"/>
            <a:chOff x="534570" y="3018006"/>
            <a:chExt cx="290237" cy="321991"/>
          </a:xfrm>
        </p:grpSpPr>
        <p:sp>
          <p:nvSpPr>
            <p:cNvPr id="384" name="Google Shape;384;p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385" name="Google Shape;385;p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386" name="Google Shape;386;p21"/>
          <p:cNvPicPr preferRelativeResize="0"/>
          <p:nvPr/>
        </p:nvPicPr>
        <p:blipFill rotWithShape="1">
          <a:blip r:embed="rId4">
            <a:alphaModFix/>
          </a:blip>
          <a:srcRect b="0" l="16443" r="0" t="34105"/>
          <a:stretch/>
        </p:blipFill>
        <p:spPr>
          <a:xfrm>
            <a:off x="8363375" y="-3850"/>
            <a:ext cx="3828626" cy="1249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2"/>
          <p:cNvPicPr preferRelativeResize="0"/>
          <p:nvPr/>
        </p:nvPicPr>
        <p:blipFill rotWithShape="1">
          <a:blip r:embed="rId3">
            <a:alphaModFix/>
          </a:blip>
          <a:srcRect b="0" l="0" r="0" t="0"/>
          <a:stretch/>
        </p:blipFill>
        <p:spPr>
          <a:xfrm>
            <a:off x="0" y="0"/>
            <a:ext cx="12191999" cy="5878275"/>
          </a:xfrm>
          <a:prstGeom prst="rect">
            <a:avLst/>
          </a:prstGeom>
          <a:noFill/>
          <a:ln>
            <a:noFill/>
          </a:ln>
        </p:spPr>
      </p:pic>
      <p:grpSp>
        <p:nvGrpSpPr>
          <p:cNvPr id="392" name="Google Shape;392;p22"/>
          <p:cNvGrpSpPr/>
          <p:nvPr/>
        </p:nvGrpSpPr>
        <p:grpSpPr>
          <a:xfrm>
            <a:off x="1236" y="4762829"/>
            <a:ext cx="12189238" cy="1828789"/>
            <a:chOff x="-305" y="3144820"/>
            <a:chExt cx="9182100" cy="1551136"/>
          </a:xfrm>
        </p:grpSpPr>
        <p:sp>
          <p:nvSpPr>
            <p:cNvPr id="393" name="Google Shape;393;p22"/>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22"/>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p22"/>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6" name="Google Shape;396;p22"/>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7" name="Google Shape;397;p22"/>
          <p:cNvSpPr txBox="1"/>
          <p:nvPr>
            <p:ph type="ctrTitle"/>
          </p:nvPr>
        </p:nvSpPr>
        <p:spPr>
          <a:xfrm>
            <a:off x="2486950" y="1782300"/>
            <a:ext cx="7218000" cy="2127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a:solidFill>
                  <a:schemeClr val="lt1"/>
                </a:solidFill>
              </a:rPr>
              <a:t>Pokalbiai </a:t>
            </a:r>
            <a:br>
              <a:rPr b="1" lang="lv-LV">
                <a:solidFill>
                  <a:schemeClr val="lt1"/>
                </a:solidFill>
              </a:rPr>
            </a:br>
            <a:r>
              <a:rPr b="1" lang="lv-LV">
                <a:solidFill>
                  <a:schemeClr val="lt1"/>
                </a:solidFill>
              </a:rPr>
              <a:t>su kolegomis</a:t>
            </a:r>
            <a:endParaRPr b="1">
              <a:solidFill>
                <a:schemeClr val="lt1"/>
              </a:solidFill>
            </a:endParaRPr>
          </a:p>
        </p:txBody>
      </p:sp>
      <p:sp>
        <p:nvSpPr>
          <p:cNvPr id="398" name="Google Shape;398;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
        <p:nvSpPr>
          <p:cNvPr id="404" name="Google Shape;404;p23"/>
          <p:cNvSpPr txBox="1"/>
          <p:nvPr/>
        </p:nvSpPr>
        <p:spPr>
          <a:xfrm>
            <a:off x="8095117" y="6400412"/>
            <a:ext cx="2736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405" name="Google Shape;405;p23"/>
          <p:cNvGrpSpPr/>
          <p:nvPr/>
        </p:nvGrpSpPr>
        <p:grpSpPr>
          <a:xfrm>
            <a:off x="4525318" y="1179696"/>
            <a:ext cx="3760527" cy="1980260"/>
            <a:chOff x="8136550" y="2424875"/>
            <a:chExt cx="3921300" cy="1713028"/>
          </a:xfrm>
        </p:grpSpPr>
        <p:sp>
          <p:nvSpPr>
            <p:cNvPr id="406" name="Google Shape;406;p23"/>
            <p:cNvSpPr/>
            <p:nvPr/>
          </p:nvSpPr>
          <p:spPr>
            <a:xfrm>
              <a:off x="8136550" y="2424875"/>
              <a:ext cx="3921300" cy="15909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07" name="Google Shape;407;p23"/>
            <p:cNvSpPr txBox="1"/>
            <p:nvPr/>
          </p:nvSpPr>
          <p:spPr>
            <a:xfrm>
              <a:off x="8533825" y="2600103"/>
              <a:ext cx="2888400" cy="1537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300"/>
                <a:buFont typeface="Arial"/>
                <a:buNone/>
              </a:pPr>
              <a:r>
                <a:rPr b="0" i="0" lang="lv-LV" sz="2300" u="none" cap="none" strike="noStrike">
                  <a:solidFill>
                    <a:schemeClr val="lt1"/>
                  </a:solidFill>
                  <a:latin typeface="Calibri"/>
                  <a:ea typeface="Calibri"/>
                  <a:cs typeface="Calibri"/>
                  <a:sym typeface="Calibri"/>
                </a:rPr>
                <a:t>Jaučiuosi nusivylęs, kad giriatės, jog įbauginote tą klientą</a:t>
              </a:r>
              <a:endParaRPr b="0" i="0" sz="23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300" u="none" cap="none" strike="noStrike">
                <a:solidFill>
                  <a:schemeClr val="lt1"/>
                </a:solidFill>
                <a:latin typeface="Calibri"/>
                <a:ea typeface="Calibri"/>
                <a:cs typeface="Calibri"/>
                <a:sym typeface="Calibri"/>
              </a:endParaRPr>
            </a:p>
          </p:txBody>
        </p:sp>
      </p:grpSp>
      <p:grpSp>
        <p:nvGrpSpPr>
          <p:cNvPr id="408" name="Google Shape;408;p23"/>
          <p:cNvGrpSpPr/>
          <p:nvPr/>
        </p:nvGrpSpPr>
        <p:grpSpPr>
          <a:xfrm>
            <a:off x="764650" y="568825"/>
            <a:ext cx="3529295" cy="1882922"/>
            <a:chOff x="8571708" y="913862"/>
            <a:chExt cx="3398127" cy="1368900"/>
          </a:xfrm>
        </p:grpSpPr>
        <p:sp>
          <p:nvSpPr>
            <p:cNvPr id="409" name="Google Shape;409;p23"/>
            <p:cNvSpPr/>
            <p:nvPr/>
          </p:nvSpPr>
          <p:spPr>
            <a:xfrm>
              <a:off x="8571708" y="913862"/>
              <a:ext cx="3398100" cy="1368900"/>
            </a:xfrm>
            <a:prstGeom prst="wedgeRectCallout">
              <a:avLst>
                <a:gd fmla="val -31741" name="adj1"/>
                <a:gd fmla="val 77388" name="adj2"/>
              </a:avLst>
            </a:prstGeom>
            <a:solidFill>
              <a:srgbClr val="5877A2"/>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10" name="Google Shape;410;p23"/>
            <p:cNvSpPr txBox="1"/>
            <p:nvPr/>
          </p:nvSpPr>
          <p:spPr>
            <a:xfrm>
              <a:off x="8813235" y="1093578"/>
              <a:ext cx="3156600" cy="1020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200"/>
                <a:buFont typeface="Arial"/>
                <a:buNone/>
              </a:pPr>
              <a:r>
                <a:rPr b="0" i="0" lang="lv-LV" sz="2200" u="none" cap="none" strike="noStrike">
                  <a:solidFill>
                    <a:schemeClr val="lt1"/>
                  </a:solidFill>
                  <a:latin typeface="Calibri"/>
                  <a:ea typeface="Calibri"/>
                  <a:cs typeface="Calibri"/>
                  <a:sym typeface="Calibri"/>
                </a:rPr>
                <a:t>Kai reikalaujate, kad apribočiau savo pokalbį, </a:t>
              </a:r>
              <a:br>
                <a:rPr b="0" i="0" lang="lv-LV" sz="2200" u="none" cap="none" strike="noStrike">
                  <a:solidFill>
                    <a:schemeClr val="lt1"/>
                  </a:solidFill>
                  <a:latin typeface="Calibri"/>
                  <a:ea typeface="Calibri"/>
                  <a:cs typeface="Calibri"/>
                  <a:sym typeface="Calibri"/>
                </a:rPr>
              </a:br>
              <a:r>
                <a:rPr b="0" i="0" lang="lv-LV" sz="2200" u="none" cap="none" strike="noStrike">
                  <a:solidFill>
                    <a:schemeClr val="lt1"/>
                  </a:solidFill>
                  <a:latin typeface="Calibri"/>
                  <a:ea typeface="Calibri"/>
                  <a:cs typeface="Calibri"/>
                  <a:sym typeface="Calibri"/>
                </a:rPr>
                <a:t>jaučiuosi įbaugintas,</a:t>
              </a:r>
              <a:endParaRPr b="0" i="0" sz="22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200"/>
                <a:buFont typeface="Arial"/>
                <a:buNone/>
              </a:pPr>
              <a:r>
                <a:t/>
              </a:r>
              <a:endParaRPr b="0" i="0" sz="2200" u="none" cap="none" strike="noStrike">
                <a:solidFill>
                  <a:schemeClr val="lt1"/>
                </a:solidFill>
                <a:latin typeface="Calibri"/>
                <a:ea typeface="Calibri"/>
                <a:cs typeface="Calibri"/>
                <a:sym typeface="Calibri"/>
              </a:endParaRPr>
            </a:p>
          </p:txBody>
        </p:sp>
      </p:grpSp>
      <p:grpSp>
        <p:nvGrpSpPr>
          <p:cNvPr id="411" name="Google Shape;411;p23"/>
          <p:cNvGrpSpPr/>
          <p:nvPr/>
        </p:nvGrpSpPr>
        <p:grpSpPr>
          <a:xfrm>
            <a:off x="7367880" y="2052141"/>
            <a:ext cx="3657367" cy="1882897"/>
            <a:chOff x="7533800" y="4065950"/>
            <a:chExt cx="3464400" cy="1378200"/>
          </a:xfrm>
        </p:grpSpPr>
        <p:sp>
          <p:nvSpPr>
            <p:cNvPr id="412" name="Google Shape;412;p23"/>
            <p:cNvSpPr/>
            <p:nvPr/>
          </p:nvSpPr>
          <p:spPr>
            <a:xfrm>
              <a:off x="7533800" y="4065950"/>
              <a:ext cx="3464400" cy="1378200"/>
            </a:xfrm>
            <a:prstGeom prst="wedgeRectCallout">
              <a:avLst>
                <a:gd fmla="val -33138" name="adj1"/>
                <a:gd fmla="val 79834" name="adj2"/>
              </a:avLst>
            </a:prstGeom>
            <a:solidFill>
              <a:srgbClr val="6789B9"/>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13" name="Google Shape;413;p23"/>
            <p:cNvSpPr txBox="1"/>
            <p:nvPr/>
          </p:nvSpPr>
          <p:spPr>
            <a:xfrm>
              <a:off x="8013825" y="4179322"/>
              <a:ext cx="2639100" cy="1027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Man patinka padėti kitiems, todėl menkinančios pastabos yra nepageidaujamos".</a:t>
              </a:r>
              <a:endParaRPr b="0" i="0" sz="2200" u="none" cap="none" strike="noStrike">
                <a:solidFill>
                  <a:schemeClr val="lt1"/>
                </a:solidFill>
                <a:latin typeface="Calibri"/>
                <a:ea typeface="Calibri"/>
                <a:cs typeface="Calibri"/>
                <a:sym typeface="Calibri"/>
              </a:endParaRPr>
            </a:p>
          </p:txBody>
        </p:sp>
      </p:grpSp>
      <p:grpSp>
        <p:nvGrpSpPr>
          <p:cNvPr id="414" name="Google Shape;414;p23"/>
          <p:cNvGrpSpPr/>
          <p:nvPr/>
        </p:nvGrpSpPr>
        <p:grpSpPr>
          <a:xfrm>
            <a:off x="627568" y="3272761"/>
            <a:ext cx="4358562" cy="1604455"/>
            <a:chOff x="8721926" y="1002231"/>
            <a:chExt cx="3396900" cy="1014002"/>
          </a:xfrm>
        </p:grpSpPr>
        <p:sp>
          <p:nvSpPr>
            <p:cNvPr id="415" name="Google Shape;415;p23"/>
            <p:cNvSpPr/>
            <p:nvPr/>
          </p:nvSpPr>
          <p:spPr>
            <a:xfrm>
              <a:off x="8721926" y="1002231"/>
              <a:ext cx="3396900" cy="975600"/>
            </a:xfrm>
            <a:prstGeom prst="wedgeRectCallout">
              <a:avLst>
                <a:gd fmla="val -33425" name="adj1"/>
                <a:gd fmla="val 79699" name="adj2"/>
              </a:avLst>
            </a:prstGeom>
            <a:solidFill>
              <a:srgbClr val="5877A2"/>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16" name="Google Shape;416;p23"/>
            <p:cNvSpPr txBox="1"/>
            <p:nvPr/>
          </p:nvSpPr>
          <p:spPr>
            <a:xfrm>
              <a:off x="8911111" y="1129133"/>
              <a:ext cx="2434800" cy="88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200"/>
                <a:buFont typeface="Arial"/>
                <a:buNone/>
              </a:pPr>
              <a:r>
                <a:rPr b="0" i="0" lang="lv-LV" sz="2200" u="none" cap="none" strike="noStrike">
                  <a:solidFill>
                    <a:schemeClr val="lt1"/>
                  </a:solidFill>
                  <a:latin typeface="Calibri"/>
                  <a:ea typeface="Calibri"/>
                  <a:cs typeface="Calibri"/>
                  <a:sym typeface="Calibri"/>
                </a:rPr>
                <a:t>Kai esate fiziškai agresyvus</a:t>
              </a:r>
              <a:br>
                <a:rPr b="0" i="0" lang="lv-LV" sz="2200" u="none" cap="none" strike="noStrike">
                  <a:solidFill>
                    <a:schemeClr val="lt1"/>
                  </a:solidFill>
                  <a:latin typeface="Calibri"/>
                  <a:ea typeface="Calibri"/>
                  <a:cs typeface="Calibri"/>
                  <a:sym typeface="Calibri"/>
                </a:rPr>
              </a:br>
              <a:r>
                <a:rPr b="0" i="0" lang="lv-LV" sz="2200" u="none" cap="none" strike="noStrike">
                  <a:solidFill>
                    <a:schemeClr val="lt1"/>
                  </a:solidFill>
                  <a:latin typeface="Calibri"/>
                  <a:ea typeface="Calibri"/>
                  <a:cs typeface="Calibri"/>
                  <a:sym typeface="Calibri"/>
                </a:rPr>
                <a:t>jaučiuosi įbaugintas.</a:t>
              </a:r>
              <a:endParaRPr b="0" i="0" sz="22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200"/>
                <a:buFont typeface="Arial"/>
                <a:buNone/>
              </a:pPr>
              <a:r>
                <a:t/>
              </a:r>
              <a:endParaRPr b="0" i="0" sz="2200" u="none" cap="none" strike="noStrike">
                <a:solidFill>
                  <a:schemeClr val="lt1"/>
                </a:solidFill>
                <a:latin typeface="Calibri"/>
                <a:ea typeface="Calibri"/>
                <a:cs typeface="Calibri"/>
                <a:sym typeface="Calibri"/>
              </a:endParaRPr>
            </a:p>
          </p:txBody>
        </p:sp>
      </p:grpSp>
      <p:grpSp>
        <p:nvGrpSpPr>
          <p:cNvPr id="417" name="Google Shape;417;p23"/>
          <p:cNvGrpSpPr/>
          <p:nvPr/>
        </p:nvGrpSpPr>
        <p:grpSpPr>
          <a:xfrm>
            <a:off x="8522525" y="261300"/>
            <a:ext cx="3278425" cy="1269300"/>
            <a:chOff x="8136550" y="2424875"/>
            <a:chExt cx="3278425" cy="1269300"/>
          </a:xfrm>
        </p:grpSpPr>
        <p:sp>
          <p:nvSpPr>
            <p:cNvPr id="418" name="Google Shape;418;p23"/>
            <p:cNvSpPr/>
            <p:nvPr/>
          </p:nvSpPr>
          <p:spPr>
            <a:xfrm>
              <a:off x="8136550" y="2424875"/>
              <a:ext cx="3204300" cy="12693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19" name="Google Shape;419;p23"/>
            <p:cNvSpPr txBox="1"/>
            <p:nvPr/>
          </p:nvSpPr>
          <p:spPr>
            <a:xfrm>
              <a:off x="8369375" y="2627513"/>
              <a:ext cx="30456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Kai kalbate griežtu tonu, jaučiuosi pažemintas.</a:t>
              </a:r>
              <a:endParaRPr b="0" i="0" sz="2200" u="none" cap="none" strike="noStrike">
                <a:solidFill>
                  <a:schemeClr val="lt1"/>
                </a:solidFill>
                <a:latin typeface="Calibri"/>
                <a:ea typeface="Calibri"/>
                <a:cs typeface="Calibri"/>
                <a:sym typeface="Calibri"/>
              </a:endParaRPr>
            </a:p>
          </p:txBody>
        </p:sp>
      </p:grpSp>
      <p:grpSp>
        <p:nvGrpSpPr>
          <p:cNvPr id="420" name="Google Shape;420;p23"/>
          <p:cNvGrpSpPr/>
          <p:nvPr/>
        </p:nvGrpSpPr>
        <p:grpSpPr>
          <a:xfrm>
            <a:off x="3751826" y="4057326"/>
            <a:ext cx="3760681" cy="1898951"/>
            <a:chOff x="7533788" y="4065938"/>
            <a:chExt cx="3278425" cy="1665600"/>
          </a:xfrm>
        </p:grpSpPr>
        <p:sp>
          <p:nvSpPr>
            <p:cNvPr id="421" name="Google Shape;421;p23"/>
            <p:cNvSpPr/>
            <p:nvPr/>
          </p:nvSpPr>
          <p:spPr>
            <a:xfrm>
              <a:off x="7533788" y="4065938"/>
              <a:ext cx="3278400" cy="1665600"/>
            </a:xfrm>
            <a:prstGeom prst="wedgeRectCallout">
              <a:avLst>
                <a:gd fmla="val -31913" name="adj1"/>
                <a:gd fmla="val 79795" name="adj2"/>
              </a:avLst>
            </a:prstGeom>
            <a:solidFill>
              <a:srgbClr val="6789B9"/>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22" name="Google Shape;422;p23"/>
            <p:cNvSpPr txBox="1"/>
            <p:nvPr/>
          </p:nvSpPr>
          <p:spPr>
            <a:xfrm>
              <a:off x="7835613" y="4253399"/>
              <a:ext cx="2976600" cy="1230972"/>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Kai pasakai nejautrų komentarą, kai prašau pagalbos, </a:t>
              </a:r>
              <a:br>
                <a:rPr b="0" i="0" lang="lv-LV" sz="2200" u="none" cap="none" strike="noStrike">
                  <a:solidFill>
                    <a:schemeClr val="lt1"/>
                  </a:solidFill>
                  <a:latin typeface="Calibri"/>
                  <a:ea typeface="Calibri"/>
                  <a:cs typeface="Calibri"/>
                  <a:sym typeface="Calibri"/>
                </a:rPr>
              </a:br>
              <a:r>
                <a:rPr b="0" i="0" lang="lv-LV" sz="2200" u="none" cap="none" strike="noStrike">
                  <a:solidFill>
                    <a:schemeClr val="lt1"/>
                  </a:solidFill>
                  <a:latin typeface="Calibri"/>
                  <a:ea typeface="Calibri"/>
                  <a:cs typeface="Calibri"/>
                  <a:sym typeface="Calibri"/>
                </a:rPr>
                <a:t>jaučiuosi pažemintas.</a:t>
              </a:r>
              <a:endParaRPr b="0" i="0" sz="2200" u="none" cap="none" strike="noStrike">
                <a:solidFill>
                  <a:schemeClr val="lt1"/>
                </a:solidFill>
                <a:latin typeface="Calibri"/>
                <a:ea typeface="Calibri"/>
                <a:cs typeface="Calibri"/>
                <a:sym typeface="Calibri"/>
              </a:endParaRPr>
            </a:p>
          </p:txBody>
        </p:sp>
      </p:grpSp>
      <p:grpSp>
        <p:nvGrpSpPr>
          <p:cNvPr id="423" name="Google Shape;423;p23"/>
          <p:cNvGrpSpPr/>
          <p:nvPr/>
        </p:nvGrpSpPr>
        <p:grpSpPr>
          <a:xfrm>
            <a:off x="8420879" y="4456600"/>
            <a:ext cx="3204366" cy="1378200"/>
            <a:chOff x="8136550" y="2424875"/>
            <a:chExt cx="3102300" cy="1378200"/>
          </a:xfrm>
        </p:grpSpPr>
        <p:sp>
          <p:nvSpPr>
            <p:cNvPr id="424" name="Google Shape;424;p23"/>
            <p:cNvSpPr/>
            <p:nvPr/>
          </p:nvSpPr>
          <p:spPr>
            <a:xfrm>
              <a:off x="8136550" y="2424875"/>
              <a:ext cx="3102300" cy="1378200"/>
            </a:xfrm>
            <a:prstGeom prst="wedgeRectCallout">
              <a:avLst>
                <a:gd fmla="val -32620" name="adj1"/>
                <a:gd fmla="val 74955" name="adj2"/>
              </a:avLst>
            </a:prstGeom>
            <a:solidFill>
              <a:srgbClr val="5D7FB0"/>
            </a:solidFill>
            <a:ln>
              <a:noFill/>
            </a:ln>
            <a:effectLst>
              <a:outerShdw rotWithShape="0" algn="bl" dir="2580000" dist="171450">
                <a:srgbClr val="596BB2">
                  <a:alpha val="20392"/>
                </a:srgbClr>
              </a:outerShdw>
            </a:effectLst>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425" name="Google Shape;425;p23"/>
            <p:cNvSpPr txBox="1"/>
            <p:nvPr/>
          </p:nvSpPr>
          <p:spPr>
            <a:xfrm>
              <a:off x="8369375" y="2627525"/>
              <a:ext cx="2821800" cy="79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200"/>
                <a:buFont typeface="Arial"/>
                <a:buNone/>
              </a:pPr>
              <a:r>
                <a:rPr b="0" i="0" lang="lv-LV" sz="2200" u="none" cap="none" strike="noStrike">
                  <a:solidFill>
                    <a:schemeClr val="lt1"/>
                  </a:solidFill>
                  <a:latin typeface="Calibri"/>
                  <a:ea typeface="Calibri"/>
                  <a:cs typeface="Calibri"/>
                  <a:sym typeface="Calibri"/>
                </a:rPr>
                <a:t>Bet kokius rūpimus klausimus prašome adresuoti...</a:t>
              </a:r>
              <a:endParaRPr b="0" i="0" sz="2200" u="none" cap="none" strike="noStrike">
                <a:solidFill>
                  <a:schemeClr val="lt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31" name="Google Shape;43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32" name="Google Shape;4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pic>
        <p:nvPicPr>
          <p:cNvPr id="433" name="Google Shape;433;p24"/>
          <p:cNvPicPr preferRelativeResize="0"/>
          <p:nvPr/>
        </p:nvPicPr>
        <p:blipFill rotWithShape="1">
          <a:blip r:embed="rId3">
            <a:alphaModFix/>
          </a:blip>
          <a:srcRect b="1305" l="-550" r="549" t="569"/>
          <a:stretch/>
        </p:blipFill>
        <p:spPr>
          <a:xfrm>
            <a:off x="614559" y="-1"/>
            <a:ext cx="10962881" cy="6858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descr="An early morning coffee with bread and a newspaper on top of the table" id="438" name="Google Shape;438;p25"/>
          <p:cNvPicPr preferRelativeResize="0"/>
          <p:nvPr>
            <p:ph idx="1" type="body"/>
          </p:nvPr>
        </p:nvPicPr>
        <p:blipFill rotWithShape="1">
          <a:blip r:embed="rId3">
            <a:alphaModFix/>
          </a:blip>
          <a:srcRect b="7791" l="0" r="0" t="7791"/>
          <a:stretch/>
        </p:blipFill>
        <p:spPr>
          <a:xfrm>
            <a:off x="20" y="10"/>
            <a:ext cx="12191980" cy="6857990"/>
          </a:xfrm>
          <a:prstGeom prst="rect">
            <a:avLst/>
          </a:prstGeom>
          <a:noFill/>
          <a:ln>
            <a:noFill/>
          </a:ln>
        </p:spPr>
      </p:pic>
      <p:sp>
        <p:nvSpPr>
          <p:cNvPr id="439" name="Google Shape;439;p25"/>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40" name="Google Shape;440;p25"/>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lv-LV" sz="4000"/>
              <a:t>Pokalbio uždarymas</a:t>
            </a:r>
            <a:endParaRPr b="1" sz="4000"/>
          </a:p>
        </p:txBody>
      </p:sp>
      <p:sp>
        <p:nvSpPr>
          <p:cNvPr id="441" name="Google Shape;441;p25"/>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5 etapas</a:t>
            </a:r>
            <a:endParaRPr/>
          </a:p>
        </p:txBody>
      </p:sp>
      <p:cxnSp>
        <p:nvCxnSpPr>
          <p:cNvPr id="442" name="Google Shape;442;p2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40"/>
                                        </p:tgtEl>
                                        <p:attrNameLst>
                                          <p:attrName>style.visibility</p:attrName>
                                        </p:attrNameLst>
                                      </p:cBhvr>
                                      <p:to>
                                        <p:strVal val="visible"/>
                                      </p:to>
                                    </p:set>
                                    <p:animEffect filter="fade" transition="in">
                                      <p:cBhvr>
                                        <p:cTn dur="7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26"/>
          <p:cNvPicPr preferRelativeResize="0"/>
          <p:nvPr/>
        </p:nvPicPr>
        <p:blipFill rotWithShape="1">
          <a:blip r:embed="rId3">
            <a:alphaModFix/>
          </a:blip>
          <a:srcRect b="0" l="0" r="4479" t="0"/>
          <a:stretch/>
        </p:blipFill>
        <p:spPr>
          <a:xfrm>
            <a:off x="545900" y="450"/>
            <a:ext cx="11646101" cy="6858000"/>
          </a:xfrm>
          <a:prstGeom prst="rect">
            <a:avLst/>
          </a:prstGeom>
          <a:noFill/>
          <a:ln>
            <a:noFill/>
          </a:ln>
        </p:spPr>
      </p:pic>
      <p:sp>
        <p:nvSpPr>
          <p:cNvPr id="448" name="Google Shape;448;p26"/>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49" name="Google Shape;449;p26"/>
          <p:cNvSpPr/>
          <p:nvPr/>
        </p:nvSpPr>
        <p:spPr>
          <a:xfrm>
            <a:off x="13126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50" name="Google Shape;450;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lv-LV"/>
              <a:t>‹#›</a:t>
            </a:fld>
            <a:endParaRPr/>
          </a:p>
        </p:txBody>
      </p:sp>
      <p:sp>
        <p:nvSpPr>
          <p:cNvPr id="451" name="Google Shape;451;p26"/>
          <p:cNvSpPr txBox="1"/>
          <p:nvPr>
            <p:ph type="title"/>
          </p:nvPr>
        </p:nvSpPr>
        <p:spPr>
          <a:xfrm>
            <a:off x="9652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Komandos užduotis</a:t>
            </a:r>
            <a:endParaRPr b="1" sz="4000">
              <a:solidFill>
                <a:srgbClr val="2B3E85"/>
              </a:solidFill>
            </a:endParaRPr>
          </a:p>
        </p:txBody>
      </p:sp>
      <p:sp>
        <p:nvSpPr>
          <p:cNvPr id="452" name="Google Shape;452;p26"/>
          <p:cNvSpPr txBox="1"/>
          <p:nvPr>
            <p:ph idx="1" type="body"/>
          </p:nvPr>
        </p:nvSpPr>
        <p:spPr>
          <a:xfrm>
            <a:off x="965250" y="2191900"/>
            <a:ext cx="5696400" cy="42675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1800"/>
              <a:buFont typeface="Arial"/>
              <a:buNone/>
            </a:pPr>
            <a:r>
              <a:rPr lang="lv-LV" sz="3100">
                <a:solidFill>
                  <a:schemeClr val="lt1"/>
                </a:solidFill>
              </a:rPr>
              <a:t>Sukurti pranešimą apie </a:t>
            </a:r>
            <a:br>
              <a:rPr lang="lv-LV" sz="3100">
                <a:solidFill>
                  <a:schemeClr val="lt1"/>
                </a:solidFill>
              </a:rPr>
            </a:br>
            <a:r>
              <a:rPr lang="lv-LV" sz="3100">
                <a:solidFill>
                  <a:schemeClr val="lt1"/>
                </a:solidFill>
              </a:rPr>
              <a:t>sudėtingą situaciją naudodami </a:t>
            </a:r>
            <a:br>
              <a:rPr lang="lv-LV" sz="3100">
                <a:solidFill>
                  <a:schemeClr val="lt1"/>
                </a:solidFill>
              </a:rPr>
            </a:br>
            <a:r>
              <a:rPr lang="lv-LV" sz="3100">
                <a:solidFill>
                  <a:schemeClr val="lt1"/>
                </a:solidFill>
              </a:rPr>
              <a:t>visus elementus:</a:t>
            </a:r>
            <a:endParaRPr sz="3100">
              <a:solidFill>
                <a:schemeClr val="lt1"/>
              </a:solidFill>
            </a:endParaRPr>
          </a:p>
          <a:p>
            <a:pPr indent="-228600" lvl="0" marL="228600" rtl="0" algn="l">
              <a:lnSpc>
                <a:spcPct val="90000"/>
              </a:lnSpc>
              <a:spcBef>
                <a:spcPts val="1600"/>
              </a:spcBef>
              <a:spcAft>
                <a:spcPts val="0"/>
              </a:spcAft>
              <a:buClr>
                <a:srgbClr val="31538F"/>
              </a:buClr>
              <a:buSzPts val="2800"/>
              <a:buChar char="❏"/>
            </a:pPr>
            <a:r>
              <a:rPr lang="lv-LV" sz="2800">
                <a:solidFill>
                  <a:schemeClr val="lt1"/>
                </a:solidFill>
              </a:rPr>
              <a:t> Jūsų pastebėjimai</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Jūsų mintys</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Jūsų jausmai</a:t>
            </a:r>
            <a:endParaRPr sz="2800">
              <a:solidFill>
                <a:schemeClr val="lt1"/>
              </a:solidFill>
            </a:endParaRPr>
          </a:p>
          <a:p>
            <a:pPr indent="-228600" lvl="0" marL="228600" rtl="0" algn="l">
              <a:lnSpc>
                <a:spcPct val="115000"/>
              </a:lnSpc>
              <a:spcBef>
                <a:spcPts val="500"/>
              </a:spcBef>
              <a:spcAft>
                <a:spcPts val="0"/>
              </a:spcAft>
              <a:buClr>
                <a:srgbClr val="31538F"/>
              </a:buClr>
              <a:buSzPts val="2800"/>
              <a:buChar char="❏"/>
            </a:pPr>
            <a:r>
              <a:rPr lang="lv-LV" sz="2800">
                <a:solidFill>
                  <a:schemeClr val="lt1"/>
                </a:solidFill>
              </a:rPr>
              <a:t> Jūsų poreikiai</a:t>
            </a:r>
            <a:endParaRPr sz="2800">
              <a:solidFill>
                <a:schemeClr val="lt1"/>
              </a:solidFill>
            </a:endParaRPr>
          </a:p>
        </p:txBody>
      </p:sp>
      <p:cxnSp>
        <p:nvCxnSpPr>
          <p:cNvPr id="453" name="Google Shape;453;p26"/>
          <p:cNvCxnSpPr/>
          <p:nvPr/>
        </p:nvCxnSpPr>
        <p:spPr>
          <a:xfrm>
            <a:off x="1047000" y="2087913"/>
            <a:ext cx="5249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27"/>
          <p:cNvPicPr preferRelativeResize="0"/>
          <p:nvPr/>
        </p:nvPicPr>
        <p:blipFill rotWithShape="1">
          <a:blip r:embed="rId3">
            <a:alphaModFix/>
          </a:blip>
          <a:srcRect b="0" l="0" r="0" t="0"/>
          <a:stretch/>
        </p:blipFill>
        <p:spPr>
          <a:xfrm>
            <a:off x="0" y="-346676"/>
            <a:ext cx="12191999" cy="6324599"/>
          </a:xfrm>
          <a:prstGeom prst="rect">
            <a:avLst/>
          </a:prstGeom>
          <a:noFill/>
          <a:ln>
            <a:noFill/>
          </a:ln>
        </p:spPr>
      </p:pic>
      <p:grpSp>
        <p:nvGrpSpPr>
          <p:cNvPr id="459" name="Google Shape;459;p27"/>
          <p:cNvGrpSpPr/>
          <p:nvPr/>
        </p:nvGrpSpPr>
        <p:grpSpPr>
          <a:xfrm>
            <a:off x="1236" y="4762830"/>
            <a:ext cx="12189238" cy="1828789"/>
            <a:chOff x="-305" y="3144820"/>
            <a:chExt cx="9182100" cy="1551136"/>
          </a:xfrm>
        </p:grpSpPr>
        <p:sp>
          <p:nvSpPr>
            <p:cNvPr id="460" name="Google Shape;460;p27"/>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1" name="Google Shape;461;p27"/>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2" name="Google Shape;462;p27"/>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p27"/>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27"/>
          <p:cNvSpPr txBox="1"/>
          <p:nvPr>
            <p:ph type="ctrTitle"/>
          </p:nvPr>
        </p:nvSpPr>
        <p:spPr>
          <a:xfrm>
            <a:off x="2486855" y="744388"/>
            <a:ext cx="7218000" cy="2127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lv-LV">
                <a:solidFill>
                  <a:schemeClr val="lt1"/>
                </a:solidFill>
              </a:rPr>
              <a:t>Gerbkite savo pokalbio partnerį</a:t>
            </a:r>
            <a:endParaRPr b="1">
              <a:solidFill>
                <a:schemeClr val="lt1"/>
              </a:solidFill>
            </a:endParaRPr>
          </a:p>
        </p:txBody>
      </p:sp>
      <p:sp>
        <p:nvSpPr>
          <p:cNvPr id="465" name="Google Shape;465;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
        <p:nvSpPr>
          <p:cNvPr id="466" name="Google Shape;466;p27"/>
          <p:cNvSpPr txBox="1"/>
          <p:nvPr>
            <p:ph idx="1" type="subTitle"/>
          </p:nvPr>
        </p:nvSpPr>
        <p:spPr>
          <a:xfrm>
            <a:off x="1523855" y="2984949"/>
            <a:ext cx="9144000" cy="1394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800"/>
              </a:spcAft>
              <a:buClr>
                <a:schemeClr val="lt1"/>
              </a:buClr>
              <a:buSzPts val="2400"/>
              <a:buNone/>
            </a:pPr>
            <a:r>
              <a:rPr lang="lv-LV">
                <a:solidFill>
                  <a:schemeClr val="lt1"/>
                </a:solidFill>
              </a:rPr>
              <a:t>Gerbkite kito žmogaus laiką ir laiku užbaigkite pokalbį. Padarykite išvadas ir neleiskite pokalbiui pradėti suktis ratu. Net jei pokalbio rezultatas nėra toks geras, kokio tikėjotės, padėkokite visiems už skirtą laiką ir dėmesį. </a:t>
            </a: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8"/>
          <p:cNvSpPr txBox="1"/>
          <p:nvPr>
            <p:ph idx="1" type="body"/>
          </p:nvPr>
        </p:nvSpPr>
        <p:spPr>
          <a:xfrm>
            <a:off x="1116825" y="2163850"/>
            <a:ext cx="7939800" cy="4908000"/>
          </a:xfrm>
          <a:prstGeom prst="rect">
            <a:avLst/>
          </a:prstGeom>
          <a:noFill/>
          <a:ln>
            <a:noFill/>
          </a:ln>
        </p:spPr>
        <p:txBody>
          <a:bodyPr anchorCtr="0" anchor="t" bIns="45700" lIns="91425" spcFirstLastPara="1" rIns="91425" wrap="square" tIns="45700">
            <a:normAutofit/>
          </a:bodyPr>
          <a:lstStyle/>
          <a:p>
            <a:pPr indent="-381317" lvl="2" marL="1371600" rtl="0" algn="l">
              <a:lnSpc>
                <a:spcPct val="115000"/>
              </a:lnSpc>
              <a:spcBef>
                <a:spcPts val="0"/>
              </a:spcBef>
              <a:spcAft>
                <a:spcPts val="0"/>
              </a:spcAft>
              <a:buClr>
                <a:srgbClr val="6588BA"/>
              </a:buClr>
              <a:buSzPts val="2000"/>
              <a:buChar char="•"/>
            </a:pPr>
            <a:r>
              <a:rPr i="1" lang="lv-LV"/>
              <a:t>Dėkojame, kad išreiškėte savo susirūpinimą</a:t>
            </a:r>
            <a:endParaRPr/>
          </a:p>
          <a:p>
            <a:pPr indent="-381317" lvl="2" marL="1371600" rtl="0" algn="l">
              <a:lnSpc>
                <a:spcPct val="115000"/>
              </a:lnSpc>
              <a:spcBef>
                <a:spcPts val="0"/>
              </a:spcBef>
              <a:spcAft>
                <a:spcPts val="0"/>
              </a:spcAft>
              <a:buClr>
                <a:srgbClr val="6588BA"/>
              </a:buClr>
              <a:buSzPts val="2000"/>
              <a:buChar char="•"/>
            </a:pPr>
            <a:r>
              <a:rPr i="1" lang="lv-LV"/>
              <a:t>Ačiū, kad pranešėte man, jog tai kelia susirūpinimą</a:t>
            </a:r>
            <a:endParaRPr/>
          </a:p>
          <a:p>
            <a:pPr indent="-381317" lvl="2" marL="1371600" rtl="0" algn="l">
              <a:lnSpc>
                <a:spcPct val="115000"/>
              </a:lnSpc>
              <a:spcBef>
                <a:spcPts val="0"/>
              </a:spcBef>
              <a:spcAft>
                <a:spcPts val="0"/>
              </a:spcAft>
              <a:buClr>
                <a:srgbClr val="6588BA"/>
              </a:buClr>
              <a:buSzPts val="2000"/>
              <a:buChar char="•"/>
            </a:pPr>
            <a:r>
              <a:rPr i="1" lang="lv-LV"/>
              <a:t>Vertinu jūsų norą kalbėti šiuo klausimu</a:t>
            </a:r>
            <a:endParaRPr/>
          </a:p>
          <a:p>
            <a:pPr indent="-381317" lvl="2" marL="1371600" rtl="0" algn="l">
              <a:lnSpc>
                <a:spcPct val="115000"/>
              </a:lnSpc>
              <a:spcBef>
                <a:spcPts val="0"/>
              </a:spcBef>
              <a:spcAft>
                <a:spcPts val="0"/>
              </a:spcAft>
              <a:buClr>
                <a:srgbClr val="6588BA"/>
              </a:buClr>
              <a:buSzPts val="2000"/>
              <a:buChar char="•"/>
            </a:pPr>
            <a:r>
              <a:rPr i="1" lang="lv-LV"/>
              <a:t>Mes vis dar nesutariame, bet aš jus geriau suprantu</a:t>
            </a:r>
            <a:endParaRPr/>
          </a:p>
          <a:p>
            <a:pPr indent="-381317" lvl="2" marL="1371600" rtl="0" algn="l">
              <a:lnSpc>
                <a:spcPct val="115000"/>
              </a:lnSpc>
              <a:spcBef>
                <a:spcPts val="0"/>
              </a:spcBef>
              <a:spcAft>
                <a:spcPts val="0"/>
              </a:spcAft>
              <a:buClr>
                <a:srgbClr val="6588BA"/>
              </a:buClr>
              <a:buSzPts val="2000"/>
              <a:buChar char="•"/>
            </a:pPr>
            <a:r>
              <a:rPr i="1" lang="lv-LV"/>
              <a:t>Geriau suprantu jūsų abejones</a:t>
            </a:r>
            <a:endParaRPr/>
          </a:p>
          <a:p>
            <a:pPr indent="-381317" lvl="2" marL="1371600" rtl="0" algn="l">
              <a:lnSpc>
                <a:spcPct val="115000"/>
              </a:lnSpc>
              <a:spcBef>
                <a:spcPts val="0"/>
              </a:spcBef>
              <a:spcAft>
                <a:spcPts val="0"/>
              </a:spcAft>
              <a:buClr>
                <a:srgbClr val="6588BA"/>
              </a:buClr>
              <a:buSzPts val="2000"/>
              <a:buChar char="•"/>
            </a:pPr>
            <a:r>
              <a:rPr i="1" lang="lv-LV"/>
              <a:t>Žinau, kad nebuvote labai entuziastingai nusiteikęs šiam pokalbiui, ir dėkoju, kad radote laiko.</a:t>
            </a:r>
            <a:endParaRPr/>
          </a:p>
          <a:p>
            <a:pPr indent="-381317" lvl="2" marL="1371600" rtl="0" algn="l">
              <a:lnSpc>
                <a:spcPct val="115000"/>
              </a:lnSpc>
              <a:spcBef>
                <a:spcPts val="0"/>
              </a:spcBef>
              <a:spcAft>
                <a:spcPts val="0"/>
              </a:spcAft>
              <a:buClr>
                <a:srgbClr val="6588BA"/>
              </a:buClr>
              <a:buSzPts val="2000"/>
              <a:buChar char="•"/>
            </a:pPr>
            <a:r>
              <a:rPr i="1" lang="lv-LV"/>
              <a:t>Ir t. t.</a:t>
            </a:r>
            <a:br>
              <a:rPr i="1" lang="lv-LV"/>
            </a:br>
            <a:endParaRPr/>
          </a:p>
          <a:p>
            <a:pPr indent="0" lvl="0" marL="0" rtl="0" algn="l">
              <a:lnSpc>
                <a:spcPct val="100000"/>
              </a:lnSpc>
              <a:spcBef>
                <a:spcPts val="0"/>
              </a:spcBef>
              <a:spcAft>
                <a:spcPts val="0"/>
              </a:spcAft>
              <a:buClr>
                <a:srgbClr val="6588BA"/>
              </a:buClr>
              <a:buSzPts val="2600"/>
              <a:buNone/>
            </a:pPr>
            <a:r>
              <a:rPr b="1" lang="lv-LV" sz="2600">
                <a:solidFill>
                  <a:srgbClr val="6588BA"/>
                </a:solidFill>
              </a:rPr>
              <a:t>Išlaikykite teigiamą požiūrį į ateitį ir išreikškite </a:t>
            </a:r>
            <a:br>
              <a:rPr b="1" lang="lv-LV" sz="2600">
                <a:solidFill>
                  <a:srgbClr val="6588BA"/>
                </a:solidFill>
              </a:rPr>
            </a:br>
            <a:r>
              <a:rPr b="1" lang="lv-LV" sz="2600">
                <a:solidFill>
                  <a:srgbClr val="6588BA"/>
                </a:solidFill>
              </a:rPr>
              <a:t>viltį, kad pavyks greitai rasti sprendimą.</a:t>
            </a:r>
            <a:endParaRPr b="1">
              <a:solidFill>
                <a:srgbClr val="6588BA"/>
              </a:solidFill>
            </a:endParaRPr>
          </a:p>
          <a:p>
            <a:pPr indent="0" lvl="0" marL="75883" rtl="0" algn="l">
              <a:lnSpc>
                <a:spcPct val="115000"/>
              </a:lnSpc>
              <a:spcBef>
                <a:spcPts val="0"/>
              </a:spcBef>
              <a:spcAft>
                <a:spcPts val="0"/>
              </a:spcAft>
              <a:buClr>
                <a:srgbClr val="6588BA"/>
              </a:buClr>
              <a:buSzPts val="2600"/>
              <a:buNone/>
            </a:pPr>
            <a:r>
              <a:t/>
            </a:r>
            <a:endParaRPr sz="2600"/>
          </a:p>
        </p:txBody>
      </p:sp>
      <p:sp>
        <p:nvSpPr>
          <p:cNvPr id="472" name="Google Shape;47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pic>
        <p:nvPicPr>
          <p:cNvPr id="473" name="Google Shape;473;p28"/>
          <p:cNvPicPr preferRelativeResize="0"/>
          <p:nvPr/>
        </p:nvPicPr>
        <p:blipFill rotWithShape="1">
          <a:blip r:embed="rId3">
            <a:alphaModFix/>
          </a:blip>
          <a:srcRect b="0" l="0" r="0" t="0"/>
          <a:stretch/>
        </p:blipFill>
        <p:spPr>
          <a:xfrm>
            <a:off x="0" y="0"/>
            <a:ext cx="12191999" cy="1964324"/>
          </a:xfrm>
          <a:prstGeom prst="rect">
            <a:avLst/>
          </a:prstGeom>
          <a:noFill/>
          <a:ln>
            <a:noFill/>
          </a:ln>
        </p:spPr>
      </p:pic>
      <p:sp>
        <p:nvSpPr>
          <p:cNvPr id="474" name="Google Shape;474;p28"/>
          <p:cNvSpPr txBox="1"/>
          <p:nvPr>
            <p:ph type="title"/>
          </p:nvPr>
        </p:nvSpPr>
        <p:spPr>
          <a:xfrm>
            <a:off x="1208325" y="838150"/>
            <a:ext cx="9957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chemeClr val="lt1"/>
                </a:solidFill>
              </a:rPr>
              <a:t>Kontakto uždarymas</a:t>
            </a:r>
            <a:endParaRPr b="1" sz="4000">
              <a:solidFill>
                <a:schemeClr val="lt1"/>
              </a:solidFill>
            </a:endParaRPr>
          </a:p>
        </p:txBody>
      </p:sp>
      <p:sp>
        <p:nvSpPr>
          <p:cNvPr id="475" name="Google Shape;475;p28"/>
          <p:cNvSpPr/>
          <p:nvPr/>
        </p:nvSpPr>
        <p:spPr>
          <a:xfrm>
            <a:off x="9035790" y="4215111"/>
            <a:ext cx="2386500" cy="1954200"/>
          </a:xfrm>
          <a:prstGeom prst="wedgeEllipseCallout">
            <a:avLst>
              <a:gd fmla="val -34446" name="adj1"/>
              <a:gd fmla="val 55960" name="adj2"/>
            </a:avLst>
          </a:prstGeom>
          <a:solidFill>
            <a:srgbClr val="1EAEAE">
              <a:alpha val="49019"/>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6" name="Google Shape;476;p28"/>
          <p:cNvSpPr/>
          <p:nvPr/>
        </p:nvSpPr>
        <p:spPr>
          <a:xfrm>
            <a:off x="10407168" y="3428998"/>
            <a:ext cx="1163700" cy="1032300"/>
          </a:xfrm>
          <a:prstGeom prst="wedgeEllipseCallout">
            <a:avLst>
              <a:gd fmla="val 37986" name="adj1"/>
              <a:gd fmla="val 54670" name="adj2"/>
            </a:avLst>
          </a:prstGeom>
          <a:solidFill>
            <a:srgbClr val="1EAEAE">
              <a:alpha val="17254"/>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7" name="Google Shape;477;p28"/>
          <p:cNvSpPr/>
          <p:nvPr/>
        </p:nvSpPr>
        <p:spPr>
          <a:xfrm>
            <a:off x="10366642" y="3477166"/>
            <a:ext cx="1163700" cy="1032300"/>
          </a:xfrm>
          <a:prstGeom prst="wedgeEllipseCallout">
            <a:avLst>
              <a:gd fmla="val 37986" name="adj1"/>
              <a:gd fmla="val 54670" name="adj2"/>
            </a:avLst>
          </a:prstGeom>
          <a:noFill/>
          <a:ln cap="flat" cmpd="sng" w="1905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 name="Google Shape;478;p28"/>
          <p:cNvSpPr/>
          <p:nvPr/>
        </p:nvSpPr>
        <p:spPr>
          <a:xfrm rot="426075">
            <a:off x="9035755" y="4169132"/>
            <a:ext cx="2332089" cy="1954217"/>
          </a:xfrm>
          <a:prstGeom prst="wedgeEllipseCallout">
            <a:avLst>
              <a:gd fmla="val -34446" name="adj1"/>
              <a:gd fmla="val 55960" name="adj2"/>
            </a:avLst>
          </a:prstGeom>
          <a:noFill/>
          <a:ln cap="flat" cmpd="sng" w="28575">
            <a:solidFill>
              <a:srgbClr val="6588B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id="479" name="Google Shape;479;p28"/>
          <p:cNvPicPr preferRelativeResize="0"/>
          <p:nvPr/>
        </p:nvPicPr>
        <p:blipFill rotWithShape="1">
          <a:blip r:embed="rId4">
            <a:alphaModFix/>
          </a:blip>
          <a:srcRect b="0" l="0" r="32853" t="0"/>
          <a:stretch/>
        </p:blipFill>
        <p:spPr>
          <a:xfrm>
            <a:off x="9466159" y="4813061"/>
            <a:ext cx="2725840" cy="16796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descr="Afternoon in an empty cafe" id="484" name="Google Shape;484;p29"/>
          <p:cNvPicPr preferRelativeResize="0"/>
          <p:nvPr>
            <p:ph idx="1" type="body"/>
          </p:nvPr>
        </p:nvPicPr>
        <p:blipFill rotWithShape="1">
          <a:blip r:embed="rId3">
            <a:alphaModFix/>
          </a:blip>
          <a:srcRect b="6559" l="0" r="0" t="6561"/>
          <a:stretch/>
        </p:blipFill>
        <p:spPr>
          <a:xfrm>
            <a:off x="20" y="10"/>
            <a:ext cx="12191980" cy="6857990"/>
          </a:xfrm>
          <a:prstGeom prst="rect">
            <a:avLst/>
          </a:prstGeom>
          <a:noFill/>
          <a:ln>
            <a:noFill/>
          </a:ln>
        </p:spPr>
      </p:pic>
      <p:sp>
        <p:nvSpPr>
          <p:cNvPr id="485" name="Google Shape;485;p2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486" name="Google Shape;486;p29"/>
          <p:cNvSpPr txBox="1"/>
          <p:nvPr>
            <p:ph type="title"/>
          </p:nvPr>
        </p:nvSpPr>
        <p:spPr>
          <a:xfrm>
            <a:off x="8022021" y="346053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lv-LV"/>
              <a:t>Po kontakto - mokymosi momentai ir prevencija</a:t>
            </a:r>
            <a:endParaRPr b="1"/>
          </a:p>
        </p:txBody>
      </p:sp>
      <p:sp>
        <p:nvSpPr>
          <p:cNvPr id="487" name="Google Shape;487;p29"/>
          <p:cNvSpPr txBox="1"/>
          <p:nvPr>
            <p:ph idx="2" type="body"/>
          </p:nvPr>
        </p:nvSpPr>
        <p:spPr>
          <a:xfrm>
            <a:off x="7782910" y="5471275"/>
            <a:ext cx="4330200" cy="68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6 etapas</a:t>
            </a:r>
            <a:endParaRPr/>
          </a:p>
        </p:txBody>
      </p:sp>
      <p:cxnSp>
        <p:nvCxnSpPr>
          <p:cNvPr id="488" name="Google Shape;488;p29"/>
          <p:cNvCxnSpPr/>
          <p:nvPr/>
        </p:nvCxnSpPr>
        <p:spPr>
          <a:xfrm>
            <a:off x="9480331" y="53523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486"/>
                                        </p:tgtEl>
                                        <p:attrNameLst>
                                          <p:attrName>style.visibility</p:attrName>
                                        </p:attrNameLst>
                                      </p:cBhvr>
                                      <p:to>
                                        <p:strVal val="visible"/>
                                      </p:to>
                                    </p:set>
                                    <p:animEffect filter="fade" transition="in">
                                      <p:cBhvr>
                                        <p:cTn dur="7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3"/>
          <p:cNvGrpSpPr/>
          <p:nvPr/>
        </p:nvGrpSpPr>
        <p:grpSpPr>
          <a:xfrm>
            <a:off x="838199" y="3153710"/>
            <a:ext cx="10515600" cy="2485871"/>
            <a:chOff x="0" y="531"/>
            <a:chExt cx="10515600" cy="2485871"/>
          </a:xfrm>
        </p:grpSpPr>
        <p:cxnSp>
          <p:nvCxnSpPr>
            <p:cNvPr id="117" name="Google Shape;117;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8" name="Google Shape;118;p3"/>
            <p:cNvSpPr/>
            <p:nvPr/>
          </p:nvSpPr>
          <p:spPr>
            <a:xfrm>
              <a:off x="0" y="531"/>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0" y="531"/>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Calibri"/>
                <a:buChar char="•"/>
              </a:pPr>
              <a:r>
                <a:rPr b="0" i="0" lang="lv-LV" sz="2800" u="none" cap="none" strike="noStrike">
                  <a:solidFill>
                    <a:schemeClr val="dk1"/>
                  </a:solidFill>
                  <a:latin typeface="Calibri"/>
                  <a:ea typeface="Calibri"/>
                  <a:cs typeface="Calibri"/>
                  <a:sym typeface="Calibri"/>
                </a:rPr>
                <a:t>Efektyvus pasiruošimas sudėtingiems pokalbiams</a:t>
              </a:r>
              <a:endParaRPr b="0" i="0" sz="28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cxnSp>
          <p:nvCxnSpPr>
            <p:cNvPr id="120" name="Google Shape;120;p3"/>
            <p:cNvCxnSpPr/>
            <p:nvPr/>
          </p:nvCxnSpPr>
          <p:spPr>
            <a:xfrm>
              <a:off x="0" y="62199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1" name="Google Shape;121;p3"/>
            <p:cNvSpPr/>
            <p:nvPr/>
          </p:nvSpPr>
          <p:spPr>
            <a:xfrm>
              <a:off x="0" y="621999"/>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a:off x="0" y="621999"/>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123" name="Google Shape;123;p3"/>
            <p:cNvCxnSpPr/>
            <p:nvPr/>
          </p:nvCxnSpPr>
          <p:spPr>
            <a:xfrm>
              <a:off x="0" y="1243467"/>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4" name="Google Shape;124;p3"/>
            <p:cNvSpPr/>
            <p:nvPr/>
          </p:nvSpPr>
          <p:spPr>
            <a:xfrm>
              <a:off x="0" y="1243467"/>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
            <p:cNvSpPr txBox="1"/>
            <p:nvPr/>
          </p:nvSpPr>
          <p:spPr>
            <a:xfrm>
              <a:off x="0" y="1243467"/>
              <a:ext cx="10515600" cy="621467"/>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cxnSp>
          <p:nvCxnSpPr>
            <p:cNvPr id="126" name="Google Shape;126;p3"/>
            <p:cNvCxnSpPr/>
            <p:nvPr/>
          </p:nvCxnSpPr>
          <p:spPr>
            <a:xfrm>
              <a:off x="0" y="1864935"/>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27" name="Google Shape;127;p3"/>
            <p:cNvSpPr/>
            <p:nvPr/>
          </p:nvSpPr>
          <p:spPr>
            <a:xfrm>
              <a:off x="0" y="1864935"/>
              <a:ext cx="10515600" cy="62146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8" name="Google Shape;128;p3"/>
            <p:cNvCxnSpPr/>
            <p:nvPr/>
          </p:nvCxnSpPr>
          <p:spPr>
            <a:xfrm>
              <a:off x="0" y="2486402"/>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grpSp>
      <p:sp>
        <p:nvSpPr>
          <p:cNvPr id="129" name="Google Shape;12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pic>
        <p:nvPicPr>
          <p:cNvPr id="130" name="Google Shape;130;p3"/>
          <p:cNvPicPr preferRelativeResize="0"/>
          <p:nvPr/>
        </p:nvPicPr>
        <p:blipFill rotWithShape="1">
          <a:blip r:embed="rId3">
            <a:alphaModFix/>
          </a:blip>
          <a:srcRect b="0" l="0" r="0" t="0"/>
          <a:stretch/>
        </p:blipFill>
        <p:spPr>
          <a:xfrm>
            <a:off x="0" y="1"/>
            <a:ext cx="12191999" cy="2143400"/>
          </a:xfrm>
          <a:prstGeom prst="rect">
            <a:avLst/>
          </a:prstGeom>
          <a:noFill/>
          <a:ln>
            <a:noFill/>
          </a:ln>
        </p:spPr>
      </p:pic>
      <p:pic>
        <p:nvPicPr>
          <p:cNvPr id="131" name="Google Shape;131;p3"/>
          <p:cNvPicPr preferRelativeResize="0"/>
          <p:nvPr/>
        </p:nvPicPr>
        <p:blipFill rotWithShape="1">
          <a:blip r:embed="rId4">
            <a:alphaModFix/>
          </a:blip>
          <a:srcRect b="0" l="0" r="0" t="0"/>
          <a:stretch/>
        </p:blipFill>
        <p:spPr>
          <a:xfrm>
            <a:off x="368038" y="6398359"/>
            <a:ext cx="2743438" cy="323116"/>
          </a:xfrm>
          <a:prstGeom prst="rect">
            <a:avLst/>
          </a:prstGeom>
          <a:noFill/>
          <a:ln>
            <a:noFill/>
          </a:ln>
        </p:spPr>
      </p:pic>
      <p:sp>
        <p:nvSpPr>
          <p:cNvPr id="132" name="Google Shape;132;p3"/>
          <p:cNvSpPr txBox="1"/>
          <p:nvPr>
            <p:ph type="title"/>
          </p:nvPr>
        </p:nvSpPr>
        <p:spPr>
          <a:xfrm>
            <a:off x="1212200" y="1341775"/>
            <a:ext cx="9728700" cy="750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500">
                <a:solidFill>
                  <a:schemeClr val="lt1"/>
                </a:solidFill>
              </a:rPr>
              <a:t>Temos</a:t>
            </a:r>
            <a:endParaRPr sz="4900">
              <a:solidFill>
                <a:schemeClr val="lt1"/>
              </a:solidFill>
            </a:endParaRPr>
          </a:p>
        </p:txBody>
      </p:sp>
      <p:pic>
        <p:nvPicPr>
          <p:cNvPr descr="Glühbirne und Stift mit einfarbiger Füllung" id="133" name="Google Shape;133;p3"/>
          <p:cNvPicPr preferRelativeResize="0"/>
          <p:nvPr/>
        </p:nvPicPr>
        <p:blipFill rotWithShape="1">
          <a:blip r:embed="rId5">
            <a:alphaModFix/>
          </a:blip>
          <a:srcRect b="0" l="0" r="0" t="0"/>
          <a:stretch/>
        </p:blipFill>
        <p:spPr>
          <a:xfrm>
            <a:off x="12762031" y="880674"/>
            <a:ext cx="914400" cy="914400"/>
          </a:xfrm>
          <a:prstGeom prst="rect">
            <a:avLst/>
          </a:prstGeom>
          <a:noFill/>
          <a:ln>
            <a:noFill/>
          </a:ln>
        </p:spPr>
      </p:pic>
      <p:sp>
        <p:nvSpPr>
          <p:cNvPr id="134" name="Google Shape;134;p3"/>
          <p:cNvSpPr txBox="1"/>
          <p:nvPr/>
        </p:nvSpPr>
        <p:spPr>
          <a:xfrm>
            <a:off x="838199" y="2532243"/>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Calibri"/>
              <a:buChar char="•"/>
            </a:pPr>
            <a:r>
              <a:rPr b="0" i="0" lang="lv-LV" sz="2800" u="none" cap="none" strike="noStrike">
                <a:solidFill>
                  <a:schemeClr val="dk1"/>
                </a:solidFill>
                <a:latin typeface="Calibri"/>
                <a:ea typeface="Calibri"/>
                <a:cs typeface="Calibri"/>
                <a:sym typeface="Calibri"/>
              </a:rPr>
              <a:t>Bendravimo pagrindai</a:t>
            </a:r>
            <a:endParaRPr b="0" i="0" sz="2800" u="none" cap="none" strike="noStrike">
              <a:solidFill>
                <a:schemeClr val="dk1"/>
              </a:solidFill>
              <a:latin typeface="Calibri"/>
              <a:ea typeface="Calibri"/>
              <a:cs typeface="Calibri"/>
              <a:sym typeface="Calibri"/>
            </a:endParaRPr>
          </a:p>
        </p:txBody>
      </p:sp>
      <p:sp>
        <p:nvSpPr>
          <p:cNvPr id="135" name="Google Shape;135;p3"/>
          <p:cNvSpPr txBox="1"/>
          <p:nvPr/>
        </p:nvSpPr>
        <p:spPr>
          <a:xfrm>
            <a:off x="838199" y="3847297"/>
            <a:ext cx="10515600" cy="621467"/>
          </a:xfrm>
          <a:prstGeom prst="rect">
            <a:avLst/>
          </a:prstGeom>
          <a:noFill/>
          <a:ln>
            <a:noFill/>
          </a:ln>
        </p:spPr>
        <p:txBody>
          <a:bodyPr anchorCtr="0" anchor="t" bIns="106675" lIns="106675" spcFirstLastPara="1" rIns="106675" wrap="square" tIns="106675">
            <a:noAutofit/>
          </a:bodyPr>
          <a:lstStyle/>
          <a:p>
            <a:pPr indent="-457200" lvl="0" marL="457200" marR="0" rtl="0" algn="l">
              <a:lnSpc>
                <a:spcPct val="90000"/>
              </a:lnSpc>
              <a:spcBef>
                <a:spcPts val="0"/>
              </a:spcBef>
              <a:spcAft>
                <a:spcPts val="0"/>
              </a:spcAft>
              <a:buClr>
                <a:srgbClr val="6588BA"/>
              </a:buClr>
              <a:buSzPts val="2800"/>
              <a:buFont typeface="Calibri"/>
              <a:buChar char="•"/>
            </a:pPr>
            <a:r>
              <a:rPr b="0" i="0" lang="lv-LV" sz="2800" u="none" cap="none" strike="noStrike">
                <a:solidFill>
                  <a:schemeClr val="dk1"/>
                </a:solidFill>
                <a:latin typeface="Calibri"/>
                <a:ea typeface="Calibri"/>
                <a:cs typeface="Calibri"/>
                <a:sym typeface="Calibri"/>
              </a:rPr>
              <a:t>Pokalbio vedimas (auksinės taisyklės ir metodai)</a:t>
            </a:r>
            <a:endParaRPr b="0" i="0" sz="2800" u="none" cap="none" strike="noStrike">
              <a:solidFill>
                <a:schemeClr val="dk1"/>
              </a:solidFill>
              <a:latin typeface="Calibri"/>
              <a:ea typeface="Calibri"/>
              <a:cs typeface="Calibri"/>
              <a:sym typeface="Calibri"/>
            </a:endParaRPr>
          </a:p>
        </p:txBody>
      </p:sp>
      <p:pic>
        <p:nvPicPr>
          <p:cNvPr id="136" name="Google Shape;136;p3"/>
          <p:cNvPicPr preferRelativeResize="0"/>
          <p:nvPr/>
        </p:nvPicPr>
        <p:blipFill rotWithShape="1">
          <a:blip r:embed="rId6">
            <a:alphaModFix/>
          </a:blip>
          <a:srcRect b="0" l="16443" r="0" t="34105"/>
          <a:stretch/>
        </p:blipFill>
        <p:spPr>
          <a:xfrm>
            <a:off x="7192851" y="-3850"/>
            <a:ext cx="4999150" cy="1631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30"/>
          <p:cNvPicPr preferRelativeResize="0"/>
          <p:nvPr/>
        </p:nvPicPr>
        <p:blipFill rotWithShape="1">
          <a:blip r:embed="rId3">
            <a:alphaModFix/>
          </a:blip>
          <a:srcRect b="0" l="0" r="3427" t="0"/>
          <a:stretch/>
        </p:blipFill>
        <p:spPr>
          <a:xfrm>
            <a:off x="418075" y="450"/>
            <a:ext cx="11773925" cy="6858000"/>
          </a:xfrm>
          <a:prstGeom prst="rect">
            <a:avLst/>
          </a:prstGeom>
          <a:noFill/>
          <a:ln>
            <a:noFill/>
          </a:ln>
        </p:spPr>
      </p:pic>
      <p:sp>
        <p:nvSpPr>
          <p:cNvPr id="494" name="Google Shape;494;p30"/>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5" name="Google Shape;495;p30"/>
          <p:cNvSpPr/>
          <p:nvPr/>
        </p:nvSpPr>
        <p:spPr>
          <a:xfrm>
            <a:off x="1184825"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96" name="Google Shape;496;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lv-LV"/>
              <a:t>‹#›</a:t>
            </a:fld>
            <a:endParaRPr/>
          </a:p>
        </p:txBody>
      </p:sp>
      <p:sp>
        <p:nvSpPr>
          <p:cNvPr id="497" name="Google Shape;497;p30"/>
          <p:cNvSpPr txBox="1"/>
          <p:nvPr>
            <p:ph type="title"/>
          </p:nvPr>
        </p:nvSpPr>
        <p:spPr>
          <a:xfrm>
            <a:off x="965250" y="212206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Individuali užduotis</a:t>
            </a:r>
            <a:endParaRPr b="1" sz="4000">
              <a:solidFill>
                <a:srgbClr val="2B3E85"/>
              </a:solidFill>
            </a:endParaRPr>
          </a:p>
        </p:txBody>
      </p:sp>
      <p:sp>
        <p:nvSpPr>
          <p:cNvPr id="498" name="Google Shape;498;p30"/>
          <p:cNvSpPr txBox="1"/>
          <p:nvPr>
            <p:ph idx="1" type="body"/>
          </p:nvPr>
        </p:nvSpPr>
        <p:spPr>
          <a:xfrm>
            <a:off x="965250" y="2964650"/>
            <a:ext cx="4929300" cy="20169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1000"/>
              </a:spcBef>
              <a:spcAft>
                <a:spcPts val="0"/>
              </a:spcAft>
              <a:buClr>
                <a:schemeClr val="lt1"/>
              </a:buClr>
              <a:buSzPts val="3200"/>
              <a:buNone/>
            </a:pPr>
            <a:r>
              <a:rPr lang="lv-LV">
                <a:solidFill>
                  <a:schemeClr val="lt1"/>
                </a:solidFill>
              </a:rPr>
              <a:t>Papasakokite arba užrašykite, ką </a:t>
            </a:r>
            <a:br>
              <a:rPr lang="lv-LV">
                <a:solidFill>
                  <a:schemeClr val="lt1"/>
                </a:solidFill>
              </a:rPr>
            </a:br>
            <a:r>
              <a:rPr lang="lv-LV">
                <a:solidFill>
                  <a:schemeClr val="lt1"/>
                </a:solidFill>
              </a:rPr>
              <a:t>kokie atsiliepimai jums padėjo ar padeda tobulinti bendravimą?</a:t>
            </a:r>
            <a:endParaRPr>
              <a:solidFill>
                <a:schemeClr val="lt1"/>
              </a:solidFill>
            </a:endParaRPr>
          </a:p>
          <a:p>
            <a:pPr indent="0" lvl="0" marL="457200" rtl="0" algn="l">
              <a:lnSpc>
                <a:spcPct val="70000"/>
              </a:lnSpc>
              <a:spcBef>
                <a:spcPts val="1000"/>
              </a:spcBef>
              <a:spcAft>
                <a:spcPts val="0"/>
              </a:spcAft>
              <a:buClr>
                <a:schemeClr val="dk1"/>
              </a:buClr>
              <a:buSzPts val="3000"/>
              <a:buNone/>
            </a:pPr>
            <a:r>
              <a:t/>
            </a:r>
            <a:endParaRPr sz="3000">
              <a:solidFill>
                <a:schemeClr val="lt1"/>
              </a:solidFill>
            </a:endParaRPr>
          </a:p>
        </p:txBody>
      </p:sp>
      <p:cxnSp>
        <p:nvCxnSpPr>
          <p:cNvPr id="499" name="Google Shape;499;p30"/>
          <p:cNvCxnSpPr/>
          <p:nvPr/>
        </p:nvCxnSpPr>
        <p:spPr>
          <a:xfrm>
            <a:off x="1047000" y="2835163"/>
            <a:ext cx="49974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1"/>
          <p:cNvSpPr txBox="1"/>
          <p:nvPr>
            <p:ph idx="1" type="body"/>
          </p:nvPr>
        </p:nvSpPr>
        <p:spPr>
          <a:xfrm>
            <a:off x="1129150" y="2318650"/>
            <a:ext cx="9667800" cy="3858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000"/>
              </a:spcBef>
              <a:spcAft>
                <a:spcPts val="0"/>
              </a:spcAft>
              <a:buClr>
                <a:schemeClr val="dk1"/>
              </a:buClr>
              <a:buSzPts val="2500"/>
              <a:buNone/>
            </a:pPr>
            <a:r>
              <a:rPr lang="lv-LV" sz="2500"/>
              <a:t>Gabūs komunikacijos specialistai atidžiai stebi saugumą. Kai baiminatės, kad jums gali būti kaip nors pakenkta, pradedate atsitraukti ir slėptis.</a:t>
            </a:r>
            <a:endParaRPr sz="2500"/>
          </a:p>
          <a:p>
            <a:pPr indent="0" lvl="0" marL="0" rtl="0" algn="l">
              <a:lnSpc>
                <a:spcPct val="100000"/>
              </a:lnSpc>
              <a:spcBef>
                <a:spcPts val="3000"/>
              </a:spcBef>
              <a:spcAft>
                <a:spcPts val="0"/>
              </a:spcAft>
              <a:buClr>
                <a:schemeClr val="dk1"/>
              </a:buClr>
              <a:buSzPts val="2500"/>
              <a:buNone/>
            </a:pPr>
            <a:r>
              <a:rPr lang="lv-LV" sz="2500"/>
              <a:t>Kai nesijaučiate saugūs, net ir gerai apgalvoti komentarai kelia įtarimų.</a:t>
            </a:r>
            <a:endParaRPr/>
          </a:p>
          <a:p>
            <a:pPr indent="0" lvl="0" marL="0" rtl="0" algn="l">
              <a:lnSpc>
                <a:spcPct val="100000"/>
              </a:lnSpc>
              <a:spcBef>
                <a:spcPts val="3000"/>
              </a:spcBef>
              <a:spcAft>
                <a:spcPts val="0"/>
              </a:spcAft>
              <a:buClr>
                <a:schemeClr val="dk1"/>
              </a:buClr>
              <a:buSzPts val="2500"/>
              <a:buNone/>
            </a:pPr>
            <a:r>
              <a:rPr lang="lv-LV" sz="2500"/>
              <a:t>Laikykitės savo pažadų!</a:t>
            </a:r>
            <a:endParaRPr sz="2500"/>
          </a:p>
          <a:p>
            <a:pPr indent="0" lvl="0" marL="0" rtl="0" algn="l">
              <a:lnSpc>
                <a:spcPct val="100000"/>
              </a:lnSpc>
              <a:spcBef>
                <a:spcPts val="3000"/>
              </a:spcBef>
              <a:spcAft>
                <a:spcPts val="0"/>
              </a:spcAft>
              <a:buClr>
                <a:schemeClr val="dk1"/>
              </a:buClr>
              <a:buSzPts val="2800"/>
              <a:buNone/>
            </a:pPr>
            <a:r>
              <a:t/>
            </a:r>
            <a:endParaRPr/>
          </a:p>
        </p:txBody>
      </p:sp>
      <p:sp>
        <p:nvSpPr>
          <p:cNvPr id="505" name="Google Shape;50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
        <p:nvSpPr>
          <p:cNvPr id="506" name="Google Shape;506;p3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07" name="Google Shape;507;p31"/>
          <p:cNvPicPr preferRelativeResize="0"/>
          <p:nvPr/>
        </p:nvPicPr>
        <p:blipFill rotWithShape="1">
          <a:blip r:embed="rId3">
            <a:alphaModFix/>
          </a:blip>
          <a:srcRect b="0" l="0" r="0" t="0"/>
          <a:stretch/>
        </p:blipFill>
        <p:spPr>
          <a:xfrm>
            <a:off x="0" y="0"/>
            <a:ext cx="12191999" cy="2139250"/>
          </a:xfrm>
          <a:prstGeom prst="rect">
            <a:avLst/>
          </a:prstGeom>
          <a:noFill/>
          <a:ln>
            <a:noFill/>
          </a:ln>
        </p:spPr>
      </p:pic>
      <p:sp>
        <p:nvSpPr>
          <p:cNvPr id="508" name="Google Shape;508;p31"/>
          <p:cNvSpPr txBox="1"/>
          <p:nvPr>
            <p:ph type="title"/>
          </p:nvPr>
        </p:nvSpPr>
        <p:spPr>
          <a:xfrm>
            <a:off x="1054050" y="1319346"/>
            <a:ext cx="10515600" cy="819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000">
                <a:solidFill>
                  <a:schemeClr val="lt1"/>
                </a:solidFill>
              </a:rPr>
              <a:t>Rūpinkitės, kad aplinka būtų saugi!</a:t>
            </a:r>
            <a:endParaRPr b="1" sz="4000">
              <a:solidFill>
                <a:schemeClr val="lt1"/>
              </a:solidFill>
            </a:endParaRPr>
          </a:p>
        </p:txBody>
      </p:sp>
      <p:pic>
        <p:nvPicPr>
          <p:cNvPr id="509" name="Google Shape;509;p31"/>
          <p:cNvPicPr preferRelativeResize="0"/>
          <p:nvPr/>
        </p:nvPicPr>
        <p:blipFill rotWithShape="1">
          <a:blip r:embed="rId4">
            <a:alphaModFix/>
          </a:blip>
          <a:srcRect b="0" l="-1132" r="0" t="0"/>
          <a:stretch/>
        </p:blipFill>
        <p:spPr>
          <a:xfrm>
            <a:off x="6631150" y="4583000"/>
            <a:ext cx="5560849" cy="2274999"/>
          </a:xfrm>
          <a:prstGeom prst="rect">
            <a:avLst/>
          </a:prstGeom>
          <a:noFill/>
          <a:ln>
            <a:noFill/>
          </a:ln>
        </p:spPr>
      </p:pic>
      <p:grpSp>
        <p:nvGrpSpPr>
          <p:cNvPr id="510" name="Google Shape;510;p31"/>
          <p:cNvGrpSpPr/>
          <p:nvPr/>
        </p:nvGrpSpPr>
        <p:grpSpPr>
          <a:xfrm>
            <a:off x="720489" y="2804213"/>
            <a:ext cx="431524" cy="478736"/>
            <a:chOff x="534570" y="3018006"/>
            <a:chExt cx="290237" cy="321991"/>
          </a:xfrm>
        </p:grpSpPr>
        <p:sp>
          <p:nvSpPr>
            <p:cNvPr id="511" name="Google Shape;511;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 name="Google Shape;512;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31"/>
          <p:cNvGrpSpPr/>
          <p:nvPr/>
        </p:nvGrpSpPr>
        <p:grpSpPr>
          <a:xfrm>
            <a:off x="765345" y="3919721"/>
            <a:ext cx="431524" cy="478736"/>
            <a:chOff x="534570" y="3018006"/>
            <a:chExt cx="290237" cy="321991"/>
          </a:xfrm>
        </p:grpSpPr>
        <p:sp>
          <p:nvSpPr>
            <p:cNvPr id="514" name="Google Shape;514;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5" name="Google Shape;515;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31"/>
          <p:cNvGrpSpPr/>
          <p:nvPr/>
        </p:nvGrpSpPr>
        <p:grpSpPr>
          <a:xfrm>
            <a:off x="768792" y="4710915"/>
            <a:ext cx="431524" cy="478736"/>
            <a:chOff x="534570" y="3018006"/>
            <a:chExt cx="290237" cy="321991"/>
          </a:xfrm>
        </p:grpSpPr>
        <p:sp>
          <p:nvSpPr>
            <p:cNvPr id="517" name="Google Shape;517;p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 name="Google Shape;518;p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Books HD | Books HD | Abhi Sharma | Flickr" id="523" name="Google Shape;523;p32"/>
          <p:cNvPicPr preferRelativeResize="0"/>
          <p:nvPr/>
        </p:nvPicPr>
        <p:blipFill rotWithShape="1">
          <a:blip r:embed="rId3">
            <a:alphaModFix/>
          </a:blip>
          <a:srcRect b="15539" l="0" r="0" t="0"/>
          <a:stretch/>
        </p:blipFill>
        <p:spPr>
          <a:xfrm>
            <a:off x="0" y="-16100"/>
            <a:ext cx="12192000" cy="6857999"/>
          </a:xfrm>
          <a:prstGeom prst="rect">
            <a:avLst/>
          </a:prstGeom>
          <a:noFill/>
          <a:ln>
            <a:noFill/>
          </a:ln>
        </p:spPr>
      </p:pic>
      <p:sp>
        <p:nvSpPr>
          <p:cNvPr id="524" name="Google Shape;524;p3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525" name="Google Shape;525;p32"/>
          <p:cNvSpPr txBox="1"/>
          <p:nvPr>
            <p:ph type="title"/>
          </p:nvPr>
        </p:nvSpPr>
        <p:spPr>
          <a:xfrm>
            <a:off x="8022021" y="3469856"/>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lv-LV" sz="4000"/>
              <a:t>Nuorodos </a:t>
            </a:r>
            <a:br>
              <a:rPr b="1" lang="lv-LV" sz="4000"/>
            </a:br>
            <a:r>
              <a:rPr b="1" lang="lv-LV" sz="4000"/>
              <a:t>ir ištekliai</a:t>
            </a:r>
            <a:endParaRPr b="1" sz="4000"/>
          </a:p>
        </p:txBody>
      </p:sp>
      <p:cxnSp>
        <p:nvCxnSpPr>
          <p:cNvPr id="526" name="Google Shape;526;p32"/>
          <p:cNvCxnSpPr/>
          <p:nvPr/>
        </p:nvCxnSpPr>
        <p:spPr>
          <a:xfrm>
            <a:off x="9480331" y="5361718"/>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25"/>
                                        </p:tgtEl>
                                        <p:attrNameLst>
                                          <p:attrName>style.visibility</p:attrName>
                                        </p:attrNameLst>
                                      </p:cBhvr>
                                      <p:to>
                                        <p:strVal val="visible"/>
                                      </p:to>
                                    </p:set>
                                    <p:animEffect filter="fade" transition="in">
                                      <p:cBhvr>
                                        <p:cTn dur="700"/>
                                        <p:tgtEl>
                                          <p:spTgt spid="5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3"/>
          <p:cNvSpPr txBox="1"/>
          <p:nvPr>
            <p:ph type="title"/>
          </p:nvPr>
        </p:nvSpPr>
        <p:spPr>
          <a:xfrm>
            <a:off x="1077675" y="878050"/>
            <a:ext cx="9797400" cy="68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111">
                <a:solidFill>
                  <a:srgbClr val="6789B9"/>
                </a:solidFill>
              </a:rPr>
              <a:t>Kitos nuorodos</a:t>
            </a:r>
            <a:endParaRPr sz="4511"/>
          </a:p>
        </p:txBody>
      </p:sp>
      <p:sp>
        <p:nvSpPr>
          <p:cNvPr id="532" name="Google Shape;532;p33"/>
          <p:cNvSpPr txBox="1"/>
          <p:nvPr>
            <p:ph idx="1" type="body"/>
          </p:nvPr>
        </p:nvSpPr>
        <p:spPr>
          <a:xfrm>
            <a:off x="838200" y="1611550"/>
            <a:ext cx="10515600" cy="4849500"/>
          </a:xfrm>
          <a:prstGeom prst="rect">
            <a:avLst/>
          </a:prstGeom>
          <a:noFill/>
          <a:ln>
            <a:noFill/>
          </a:ln>
        </p:spPr>
        <p:txBody>
          <a:bodyPr anchorCtr="0" anchor="t" bIns="45700" lIns="91425" spcFirstLastPara="1" rIns="91425" wrap="square" tIns="45700">
            <a:normAutofit/>
          </a:bodyPr>
          <a:lstStyle/>
          <a:p>
            <a:pPr indent="-215900" lvl="0" marL="228600" rtl="0" algn="l">
              <a:lnSpc>
                <a:spcPct val="115000"/>
              </a:lnSpc>
              <a:spcBef>
                <a:spcPts val="0"/>
              </a:spcBef>
              <a:spcAft>
                <a:spcPts val="0"/>
              </a:spcAft>
              <a:buClr>
                <a:srgbClr val="6588BA"/>
              </a:buClr>
              <a:buSzPts val="1760"/>
              <a:buChar char="•"/>
            </a:pPr>
            <a:r>
              <a:rPr lang="lv-LV" sz="1760"/>
              <a:t>Patterson, Kerry; Patterson, Kerry; Grenny, Joseph; Grenny, Joseph; McMillan, Ron; McMillan, Ron; Switzler, Al; Switzler, Al. Lemiami pokalbiai Priemonės, kaip kalbėtis, kai statymai dideli McGraw-Hill Education</a:t>
            </a:r>
            <a:endParaRPr sz="1760"/>
          </a:p>
          <a:p>
            <a:pPr indent="-215900" lvl="0" marL="228600" rtl="0" algn="l">
              <a:lnSpc>
                <a:spcPct val="115000"/>
              </a:lnSpc>
              <a:spcBef>
                <a:spcPts val="1000"/>
              </a:spcBef>
              <a:spcAft>
                <a:spcPts val="0"/>
              </a:spcAft>
              <a:buClr>
                <a:srgbClr val="6588BA"/>
              </a:buClr>
              <a:buSzPts val="1760"/>
              <a:buChar char="•"/>
            </a:pPr>
            <a:r>
              <a:rPr lang="lv-LV" sz="1760"/>
              <a:t>Amdur, Ellis. Uragano akyje: Įgūdžiai, kaip nuraminti ir sumažinti agresyvių ir psichiškai nesveikų šeimos narių įtampą. Edgework Books (liet. </a:t>
            </a:r>
            <a:endParaRPr sz="1760"/>
          </a:p>
          <a:p>
            <a:pPr indent="-215900" lvl="0" marL="228600" rtl="0" algn="l">
              <a:lnSpc>
                <a:spcPct val="115000"/>
              </a:lnSpc>
              <a:spcBef>
                <a:spcPts val="1000"/>
              </a:spcBef>
              <a:spcAft>
                <a:spcPts val="0"/>
              </a:spcAft>
              <a:buClr>
                <a:srgbClr val="6588BA"/>
              </a:buClr>
              <a:buSzPts val="1760"/>
              <a:buChar char="•"/>
            </a:pPr>
            <a:r>
              <a:rPr lang="lv-LV" sz="1760"/>
              <a:t>Noll, Douglas . Deeskaluoti: Kaip nuraminti supykusį žmogų per 90 sekundžių ar trumpiau . Atria Books/Beyond Words. </a:t>
            </a:r>
            <a:endParaRPr sz="1760"/>
          </a:p>
          <a:p>
            <a:pPr indent="-215900" lvl="0" marL="228600" rtl="0" algn="l">
              <a:lnSpc>
                <a:spcPct val="115000"/>
              </a:lnSpc>
              <a:spcBef>
                <a:spcPts val="1000"/>
              </a:spcBef>
              <a:spcAft>
                <a:spcPts val="0"/>
              </a:spcAft>
              <a:buClr>
                <a:srgbClr val="6588BA"/>
              </a:buClr>
              <a:buSzPts val="1760"/>
              <a:buChar char="•"/>
            </a:pPr>
            <a:r>
              <a:rPr lang="lv-LV" sz="1760"/>
              <a:t>McKay PhD, Matthew . Pranešimai (Komunikacijos įgūdžių knyga). New Harbinger Publications. </a:t>
            </a:r>
            <a:endParaRPr sz="1760"/>
          </a:p>
          <a:p>
            <a:pPr indent="-215900" lvl="0" marL="228600" rtl="0" algn="l">
              <a:lnSpc>
                <a:spcPct val="115000"/>
              </a:lnSpc>
              <a:spcBef>
                <a:spcPts val="1000"/>
              </a:spcBef>
              <a:spcAft>
                <a:spcPts val="0"/>
              </a:spcAft>
              <a:buClr>
                <a:srgbClr val="6588BA"/>
              </a:buClr>
              <a:buSzPts val="1760"/>
              <a:buChar char="•"/>
            </a:pPr>
            <a:r>
              <a:rPr lang="lv-LV" sz="1760"/>
              <a:t>Amdur, Ellis; Cooper, William. Sauga darbe: Įgūdžiai, kaip nuraminti ir deeskaluoti agresyvius ir psichiškai nesveikus asmenis. Edgework Books. </a:t>
            </a:r>
            <a:endParaRPr sz="1760"/>
          </a:p>
          <a:p>
            <a:pPr indent="-215900" lvl="0" marL="228600" rtl="0" algn="l">
              <a:lnSpc>
                <a:spcPct val="115000"/>
              </a:lnSpc>
              <a:spcBef>
                <a:spcPts val="1000"/>
              </a:spcBef>
              <a:spcAft>
                <a:spcPts val="0"/>
              </a:spcAft>
              <a:buClr>
                <a:srgbClr val="6588BA"/>
              </a:buClr>
              <a:buSzPts val="1760"/>
              <a:buChar char="•"/>
            </a:pPr>
            <a:r>
              <a:rPr lang="lv-LV" sz="1760"/>
              <a:t>Parker, Susan. Risk Assessing Bullying: Prieš patyčias darbe... nežinia. </a:t>
            </a:r>
            <a:endParaRPr sz="1760"/>
          </a:p>
          <a:p>
            <a:pPr indent="-215900" lvl="0" marL="228600" rtl="0" algn="l">
              <a:lnSpc>
                <a:spcPct val="115000"/>
              </a:lnSpc>
              <a:spcBef>
                <a:spcPts val="1000"/>
              </a:spcBef>
              <a:spcAft>
                <a:spcPts val="0"/>
              </a:spcAft>
              <a:buClr>
                <a:srgbClr val="6588BA"/>
              </a:buClr>
              <a:buSzPts val="1760"/>
              <a:buChar char="•"/>
            </a:pPr>
            <a:r>
              <a:rPr lang="lv-LV" sz="1760"/>
              <a:t>Tannen, Deborah. I Only Say This Because I Love You . Random House Publishing Group. </a:t>
            </a:r>
            <a:endParaRPr sz="1760"/>
          </a:p>
        </p:txBody>
      </p:sp>
      <p:sp>
        <p:nvSpPr>
          <p:cNvPr id="533" name="Google Shape;53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
        <p:nvSpPr>
          <p:cNvPr id="534" name="Google Shape;534;p3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cxnSp>
        <p:nvCxnSpPr>
          <p:cNvPr id="535" name="Google Shape;535;p33"/>
          <p:cNvCxnSpPr/>
          <p:nvPr/>
        </p:nvCxnSpPr>
        <p:spPr>
          <a:xfrm>
            <a:off x="1077675" y="1500425"/>
            <a:ext cx="9976800" cy="1620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34"/>
          <p:cNvPicPr preferRelativeResize="0"/>
          <p:nvPr/>
        </p:nvPicPr>
        <p:blipFill rotWithShape="1">
          <a:blip r:embed="rId3">
            <a:alphaModFix/>
          </a:blip>
          <a:srcRect b="0" l="0" r="0" t="0"/>
          <a:stretch/>
        </p:blipFill>
        <p:spPr>
          <a:xfrm>
            <a:off x="664333" y="2640533"/>
            <a:ext cx="3097758" cy="664578"/>
          </a:xfrm>
          <a:prstGeom prst="rect">
            <a:avLst/>
          </a:prstGeom>
          <a:noFill/>
          <a:ln>
            <a:noFill/>
          </a:ln>
        </p:spPr>
      </p:pic>
      <p:sp>
        <p:nvSpPr>
          <p:cNvPr id="541" name="Google Shape;541;p34"/>
          <p:cNvSpPr txBox="1"/>
          <p:nvPr/>
        </p:nvSpPr>
        <p:spPr>
          <a:xfrm>
            <a:off x="664325" y="3500405"/>
            <a:ext cx="35937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Calibri"/>
                <a:ea typeface="Calibri"/>
                <a:cs typeface="Calibri"/>
                <a:sym typeface="Calibri"/>
                <a:hlinkClick r:id="rId4">
                  <a:extLst>
                    <a:ext uri="{A12FA001-AC4F-418D-AE19-62706E023703}">
                      <ahyp:hlinkClr val="tx"/>
                    </a:ext>
                  </a:extLst>
                </a:hlinkClick>
              </a:rPr>
              <a:t>Čekijos gyvybės mokslų universitetas Praha</a:t>
            </a:r>
            <a:br>
              <a:rPr b="1" i="0" lang="lv-LV" sz="1300" u="none" cap="none" strike="noStrike">
                <a:solidFill>
                  <a:srgbClr val="6588BA"/>
                </a:solidFill>
                <a:latin typeface="Calibri"/>
                <a:ea typeface="Calibri"/>
                <a:cs typeface="Calibri"/>
                <a:sym typeface="Calibri"/>
              </a:rPr>
            </a:br>
            <a:r>
              <a:rPr b="1" i="0" lang="lv-LV" sz="1800" u="none" cap="none" strike="noStrike">
                <a:solidFill>
                  <a:srgbClr val="6588BA"/>
                </a:solidFill>
                <a:latin typeface="Calibri"/>
                <a:ea typeface="Calibri"/>
                <a:cs typeface="Calibri"/>
                <a:sym typeface="Calibri"/>
              </a:rPr>
              <a:t>Čekijos Respublika</a:t>
            </a:r>
            <a:endParaRPr b="1" i="0" sz="1800" u="none" cap="none" strike="noStrike">
              <a:solidFill>
                <a:srgbClr val="6588BA"/>
              </a:solidFill>
              <a:latin typeface="Calibri"/>
              <a:ea typeface="Calibri"/>
              <a:cs typeface="Calibri"/>
              <a:sym typeface="Calibri"/>
            </a:endParaRPr>
          </a:p>
        </p:txBody>
      </p:sp>
      <p:pic>
        <p:nvPicPr>
          <p:cNvPr id="542" name="Google Shape;542;p34"/>
          <p:cNvPicPr preferRelativeResize="0"/>
          <p:nvPr/>
        </p:nvPicPr>
        <p:blipFill rotWithShape="1">
          <a:blip r:embed="rId5">
            <a:alphaModFix/>
          </a:blip>
          <a:srcRect b="0" l="0" r="0" t="0"/>
          <a:stretch/>
        </p:blipFill>
        <p:spPr>
          <a:xfrm>
            <a:off x="6515157" y="4501117"/>
            <a:ext cx="1188077" cy="1105949"/>
          </a:xfrm>
          <a:prstGeom prst="rect">
            <a:avLst/>
          </a:prstGeom>
          <a:noFill/>
          <a:ln>
            <a:noFill/>
          </a:ln>
        </p:spPr>
      </p:pic>
      <p:sp>
        <p:nvSpPr>
          <p:cNvPr id="543" name="Google Shape;543;p34"/>
          <p:cNvSpPr txBox="1"/>
          <p:nvPr/>
        </p:nvSpPr>
        <p:spPr>
          <a:xfrm>
            <a:off x="6620475" y="5810775"/>
            <a:ext cx="1969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Calibri"/>
                <a:ea typeface="Calibri"/>
                <a:cs typeface="Calibri"/>
                <a:sym typeface="Calibri"/>
                <a:hlinkClick r:id="rId6">
                  <a:extLst>
                    <a:ext uri="{A12FA001-AC4F-418D-AE19-62706E023703}">
                      <ahyp:hlinkClr val="tx"/>
                    </a:ext>
                  </a:extLst>
                </a:hlinkClick>
              </a:rPr>
              <a:t>Pankipriano viešbučių vadovų asociacija</a:t>
            </a:r>
            <a:br>
              <a:rPr b="1" i="0" lang="lv-LV" sz="1300" u="none" cap="none" strike="noStrike">
                <a:solidFill>
                  <a:srgbClr val="6588BA"/>
                </a:solidFill>
                <a:latin typeface="Calibri"/>
                <a:ea typeface="Calibri"/>
                <a:cs typeface="Calibri"/>
                <a:sym typeface="Calibri"/>
              </a:rPr>
            </a:br>
            <a:r>
              <a:rPr b="1" i="0" lang="lv-LV" sz="1800" u="none" cap="none" strike="noStrike">
                <a:solidFill>
                  <a:srgbClr val="6588BA"/>
                </a:solidFill>
                <a:latin typeface="Calibri"/>
                <a:ea typeface="Calibri"/>
                <a:cs typeface="Calibri"/>
                <a:sym typeface="Calibri"/>
              </a:rPr>
              <a:t>Kipras</a:t>
            </a:r>
            <a:endParaRPr b="1" i="0" sz="1800" u="none" cap="none" strike="noStrike">
              <a:solidFill>
                <a:srgbClr val="6588BA"/>
              </a:solidFill>
              <a:latin typeface="Calibri"/>
              <a:ea typeface="Calibri"/>
              <a:cs typeface="Calibri"/>
              <a:sym typeface="Calibri"/>
            </a:endParaRPr>
          </a:p>
        </p:txBody>
      </p:sp>
      <p:pic>
        <p:nvPicPr>
          <p:cNvPr id="544" name="Google Shape;544;p34"/>
          <p:cNvPicPr preferRelativeResize="0"/>
          <p:nvPr/>
        </p:nvPicPr>
        <p:blipFill rotWithShape="1">
          <a:blip r:embed="rId7">
            <a:alphaModFix/>
          </a:blip>
          <a:srcRect b="0" l="0" r="0" t="0"/>
          <a:stretch/>
        </p:blipFill>
        <p:spPr>
          <a:xfrm>
            <a:off x="9037325" y="4634200"/>
            <a:ext cx="1634325" cy="925200"/>
          </a:xfrm>
          <a:prstGeom prst="rect">
            <a:avLst/>
          </a:prstGeom>
          <a:noFill/>
          <a:ln>
            <a:noFill/>
          </a:ln>
        </p:spPr>
      </p:pic>
      <p:sp>
        <p:nvSpPr>
          <p:cNvPr id="545" name="Google Shape;545;p34"/>
          <p:cNvSpPr txBox="1"/>
          <p:nvPr/>
        </p:nvSpPr>
        <p:spPr>
          <a:xfrm>
            <a:off x="9170148" y="5834625"/>
            <a:ext cx="25791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Calibri"/>
                <a:ea typeface="Calibri"/>
                <a:cs typeface="Calibri"/>
                <a:sym typeface="Calibri"/>
                <a:hlinkClick r:id="rId8">
                  <a:extLst>
                    <a:ext uri="{A12FA001-AC4F-418D-AE19-62706E023703}">
                      <ahyp:hlinkClr val="tx"/>
                    </a:ext>
                  </a:extLst>
                </a:hlinkClick>
              </a:rPr>
              <a:t>"Beneke &amp; Prinzhorn GmbH</a:t>
            </a:r>
            <a:br>
              <a:rPr b="1" i="0" lang="lv-LV" sz="1300" u="none" cap="none" strike="noStrike">
                <a:solidFill>
                  <a:srgbClr val="6588BA"/>
                </a:solidFill>
                <a:latin typeface="Calibri"/>
                <a:ea typeface="Calibri"/>
                <a:cs typeface="Calibri"/>
                <a:sym typeface="Calibri"/>
              </a:rPr>
            </a:br>
            <a:r>
              <a:rPr b="1" i="0" lang="lv-LV" sz="1800" u="none" cap="none" strike="noStrike">
                <a:solidFill>
                  <a:srgbClr val="6588BA"/>
                </a:solidFill>
                <a:latin typeface="Calibri"/>
                <a:ea typeface="Calibri"/>
                <a:cs typeface="Calibri"/>
                <a:sym typeface="Calibri"/>
              </a:rPr>
              <a:t>Vokietija</a:t>
            </a:r>
            <a:endParaRPr b="1" i="0" sz="1800" u="none" cap="none" strike="noStrike">
              <a:solidFill>
                <a:srgbClr val="6588BA"/>
              </a:solidFill>
              <a:latin typeface="Calibri"/>
              <a:ea typeface="Calibri"/>
              <a:cs typeface="Calibri"/>
              <a:sym typeface="Calibri"/>
            </a:endParaRPr>
          </a:p>
        </p:txBody>
      </p:sp>
      <p:pic>
        <p:nvPicPr>
          <p:cNvPr id="546" name="Google Shape;546;p34"/>
          <p:cNvPicPr preferRelativeResize="0"/>
          <p:nvPr/>
        </p:nvPicPr>
        <p:blipFill rotWithShape="1">
          <a:blip r:embed="rId9">
            <a:alphaModFix/>
          </a:blip>
          <a:srcRect b="0" l="0" r="0" t="0"/>
          <a:stretch/>
        </p:blipFill>
        <p:spPr>
          <a:xfrm>
            <a:off x="3169181" y="4746605"/>
            <a:ext cx="2466250" cy="799477"/>
          </a:xfrm>
          <a:prstGeom prst="rect">
            <a:avLst/>
          </a:prstGeom>
          <a:noFill/>
          <a:ln>
            <a:noFill/>
          </a:ln>
        </p:spPr>
      </p:pic>
      <p:sp>
        <p:nvSpPr>
          <p:cNvPr id="547" name="Google Shape;547;p34"/>
          <p:cNvSpPr txBox="1"/>
          <p:nvPr/>
        </p:nvSpPr>
        <p:spPr>
          <a:xfrm>
            <a:off x="3229149" y="5817244"/>
            <a:ext cx="21939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Calibri"/>
                <a:ea typeface="Calibri"/>
                <a:cs typeface="Calibri"/>
                <a:sym typeface="Calibri"/>
                <a:hlinkClick r:id="rId10">
                  <a:extLst>
                    <a:ext uri="{A12FA001-AC4F-418D-AE19-62706E023703}">
                      <ahyp:hlinkClr val="tx"/>
                    </a:ext>
                  </a:extLst>
                </a:hlinkClick>
              </a:rPr>
              <a:t>DIAS</a:t>
            </a:r>
            <a:br>
              <a:rPr b="1" i="0" lang="lv-LV" sz="1300" u="none" cap="none" strike="noStrike">
                <a:solidFill>
                  <a:srgbClr val="6588BA"/>
                </a:solidFill>
                <a:latin typeface="Calibri"/>
                <a:ea typeface="Calibri"/>
                <a:cs typeface="Calibri"/>
                <a:sym typeface="Calibri"/>
              </a:rPr>
            </a:br>
            <a:r>
              <a:rPr b="1" i="0" lang="lv-LV" sz="1800" u="none" cap="none" strike="noStrike">
                <a:solidFill>
                  <a:srgbClr val="6588BA"/>
                </a:solidFill>
                <a:latin typeface="Calibri"/>
                <a:ea typeface="Calibri"/>
                <a:cs typeface="Calibri"/>
                <a:sym typeface="Calibri"/>
              </a:rPr>
              <a:t>Graikija</a:t>
            </a:r>
            <a:endParaRPr b="1" i="0" sz="1800" u="none" cap="none" strike="noStrike">
              <a:solidFill>
                <a:srgbClr val="6588BA"/>
              </a:solidFill>
              <a:latin typeface="Calibri"/>
              <a:ea typeface="Calibri"/>
              <a:cs typeface="Calibri"/>
              <a:sym typeface="Calibri"/>
            </a:endParaRPr>
          </a:p>
        </p:txBody>
      </p:sp>
      <p:pic>
        <p:nvPicPr>
          <p:cNvPr id="548" name="Google Shape;548;p34"/>
          <p:cNvPicPr preferRelativeResize="0"/>
          <p:nvPr/>
        </p:nvPicPr>
        <p:blipFill rotWithShape="1">
          <a:blip r:embed="rId11">
            <a:alphaModFix/>
          </a:blip>
          <a:srcRect b="0" l="0" r="0" t="0"/>
          <a:stretch/>
        </p:blipFill>
        <p:spPr>
          <a:xfrm>
            <a:off x="9172178" y="2556637"/>
            <a:ext cx="1129487" cy="1501649"/>
          </a:xfrm>
          <a:prstGeom prst="rect">
            <a:avLst/>
          </a:prstGeom>
          <a:noFill/>
          <a:ln>
            <a:noFill/>
          </a:ln>
        </p:spPr>
      </p:pic>
      <p:sp>
        <p:nvSpPr>
          <p:cNvPr id="549" name="Google Shape;549;p34"/>
          <p:cNvSpPr txBox="1"/>
          <p:nvPr/>
        </p:nvSpPr>
        <p:spPr>
          <a:xfrm>
            <a:off x="10595450" y="2556625"/>
            <a:ext cx="16344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Calibri"/>
                <a:ea typeface="Calibri"/>
                <a:cs typeface="Calibri"/>
                <a:sym typeface="Calibri"/>
                <a:hlinkClick r:id="rId12">
                  <a:extLst>
                    <a:ext uri="{A12FA001-AC4F-418D-AE19-62706E023703}">
                      <ahyp:hlinkClr val="tx"/>
                    </a:ext>
                  </a:extLst>
                </a:hlinkClick>
              </a:rPr>
              <a:t>DEKAPLUS</a:t>
            </a:r>
            <a:endParaRPr b="0" i="0" sz="1300" u="none" cap="none" strike="noStrike">
              <a:solidFill>
                <a:srgbClr val="6588B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lv-LV" sz="1800" u="none" cap="none" strike="noStrike">
                <a:solidFill>
                  <a:srgbClr val="6588BA"/>
                </a:solidFill>
                <a:latin typeface="Calibri"/>
                <a:ea typeface="Calibri"/>
                <a:cs typeface="Calibri"/>
                <a:sym typeface="Calibri"/>
              </a:rPr>
              <a:t>Kipras</a:t>
            </a:r>
            <a:endParaRPr b="1" i="0" sz="1800" u="none" cap="none" strike="noStrike">
              <a:solidFill>
                <a:srgbClr val="6588BA"/>
              </a:solidFill>
              <a:latin typeface="Calibri"/>
              <a:ea typeface="Calibri"/>
              <a:cs typeface="Calibri"/>
              <a:sym typeface="Calibri"/>
            </a:endParaRPr>
          </a:p>
        </p:txBody>
      </p:sp>
      <p:pic>
        <p:nvPicPr>
          <p:cNvPr id="550" name="Google Shape;550;p34"/>
          <p:cNvPicPr preferRelativeResize="0"/>
          <p:nvPr/>
        </p:nvPicPr>
        <p:blipFill rotWithShape="1">
          <a:blip r:embed="rId13">
            <a:alphaModFix/>
          </a:blip>
          <a:srcRect b="0" l="0" r="0" t="0"/>
          <a:stretch/>
        </p:blipFill>
        <p:spPr>
          <a:xfrm>
            <a:off x="733964" y="4557991"/>
            <a:ext cx="1245637" cy="1176685"/>
          </a:xfrm>
          <a:prstGeom prst="rect">
            <a:avLst/>
          </a:prstGeom>
          <a:noFill/>
          <a:ln>
            <a:noFill/>
          </a:ln>
        </p:spPr>
      </p:pic>
      <p:sp>
        <p:nvSpPr>
          <p:cNvPr id="551" name="Google Shape;551;p34"/>
          <p:cNvSpPr txBox="1"/>
          <p:nvPr/>
        </p:nvSpPr>
        <p:spPr>
          <a:xfrm>
            <a:off x="664320" y="5817259"/>
            <a:ext cx="22815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Calibri"/>
                <a:ea typeface="Calibri"/>
                <a:cs typeface="Calibri"/>
                <a:sym typeface="Calibri"/>
                <a:hlinkClick r:id="rId14">
                  <a:extLst>
                    <a:ext uri="{A12FA001-AC4F-418D-AE19-62706E023703}">
                      <ahyp:hlinkClr val="tx"/>
                    </a:ext>
                  </a:extLst>
                </a:hlinkClick>
              </a:rPr>
              <a:t>Socialinių inovacijų fondas</a:t>
            </a:r>
            <a:br>
              <a:rPr b="1" i="0" lang="lv-LV" sz="1300" u="none" cap="none" strike="noStrike">
                <a:solidFill>
                  <a:srgbClr val="6588BA"/>
                </a:solidFill>
                <a:latin typeface="Calibri"/>
                <a:ea typeface="Calibri"/>
                <a:cs typeface="Calibri"/>
                <a:sym typeface="Calibri"/>
              </a:rPr>
            </a:br>
            <a:r>
              <a:rPr b="1" i="0" lang="lv-LV" sz="1800" u="none" cap="none" strike="noStrike">
                <a:solidFill>
                  <a:srgbClr val="6588BA"/>
                </a:solidFill>
                <a:latin typeface="Calibri"/>
                <a:ea typeface="Calibri"/>
                <a:cs typeface="Calibri"/>
                <a:sym typeface="Calibri"/>
              </a:rPr>
              <a:t>Lietuva</a:t>
            </a:r>
            <a:endParaRPr b="1" i="0" sz="1800" u="none" cap="none" strike="noStrike">
              <a:solidFill>
                <a:srgbClr val="6588BA"/>
              </a:solidFill>
              <a:latin typeface="Calibri"/>
              <a:ea typeface="Calibri"/>
              <a:cs typeface="Calibri"/>
              <a:sym typeface="Calibri"/>
            </a:endParaRPr>
          </a:p>
        </p:txBody>
      </p:sp>
      <p:pic>
        <p:nvPicPr>
          <p:cNvPr id="552" name="Google Shape;552;p34"/>
          <p:cNvPicPr preferRelativeResize="0"/>
          <p:nvPr/>
        </p:nvPicPr>
        <p:blipFill rotWithShape="1">
          <a:blip r:embed="rId15">
            <a:alphaModFix/>
          </a:blip>
          <a:srcRect b="0" l="0" r="0" t="0"/>
          <a:stretch/>
        </p:blipFill>
        <p:spPr>
          <a:xfrm>
            <a:off x="4881503" y="2662494"/>
            <a:ext cx="3036427" cy="664578"/>
          </a:xfrm>
          <a:prstGeom prst="rect">
            <a:avLst/>
          </a:prstGeom>
          <a:noFill/>
          <a:ln>
            <a:noFill/>
          </a:ln>
        </p:spPr>
      </p:pic>
      <p:sp>
        <p:nvSpPr>
          <p:cNvPr id="553" name="Google Shape;553;p34"/>
          <p:cNvSpPr txBox="1"/>
          <p:nvPr/>
        </p:nvSpPr>
        <p:spPr>
          <a:xfrm>
            <a:off x="4881504" y="3454800"/>
            <a:ext cx="23535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lv-LV" sz="1300" u="none" cap="none" strike="noStrike">
                <a:solidFill>
                  <a:srgbClr val="6588BA"/>
                </a:solidFill>
                <a:uFill>
                  <a:noFill/>
                </a:uFill>
                <a:latin typeface="Calibri"/>
                <a:ea typeface="Calibri"/>
                <a:cs typeface="Calibri"/>
                <a:sym typeface="Calibri"/>
                <a:hlinkClick r:id="rId16">
                  <a:extLst>
                    <a:ext uri="{A12FA001-AC4F-418D-AE19-62706E023703}">
                      <ahyp:hlinkClr val="tx"/>
                    </a:ext>
                  </a:extLst>
                </a:hlinkClick>
              </a:rPr>
              <a:t>GARSIAI</a:t>
            </a:r>
            <a:endParaRPr b="0" i="0" sz="1300" u="none" cap="none" strike="noStrike">
              <a:solidFill>
                <a:srgbClr val="6588BA"/>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lv-LV" sz="1800" u="none" cap="none" strike="noStrike">
                <a:solidFill>
                  <a:srgbClr val="6588BA"/>
                </a:solidFill>
                <a:latin typeface="Calibri"/>
                <a:ea typeface="Calibri"/>
                <a:cs typeface="Calibri"/>
                <a:sym typeface="Calibri"/>
              </a:rPr>
              <a:t>Latvija</a:t>
            </a:r>
            <a:endParaRPr b="1" i="0" sz="1800" u="none" cap="none" strike="noStrike">
              <a:solidFill>
                <a:srgbClr val="6588BA"/>
              </a:solidFill>
              <a:latin typeface="Calibri"/>
              <a:ea typeface="Calibri"/>
              <a:cs typeface="Calibri"/>
              <a:sym typeface="Calibri"/>
            </a:endParaRPr>
          </a:p>
        </p:txBody>
      </p:sp>
      <p:pic>
        <p:nvPicPr>
          <p:cNvPr id="554" name="Google Shape;554;p34"/>
          <p:cNvPicPr preferRelativeResize="0"/>
          <p:nvPr/>
        </p:nvPicPr>
        <p:blipFill rotWithShape="1">
          <a:blip r:embed="rId17">
            <a:alphaModFix/>
          </a:blip>
          <a:srcRect b="0" l="0" r="0" t="0"/>
          <a:stretch/>
        </p:blipFill>
        <p:spPr>
          <a:xfrm>
            <a:off x="0" y="0"/>
            <a:ext cx="12191999" cy="2090275"/>
          </a:xfrm>
          <a:prstGeom prst="rect">
            <a:avLst/>
          </a:prstGeom>
          <a:noFill/>
          <a:ln>
            <a:noFill/>
          </a:ln>
        </p:spPr>
      </p:pic>
      <p:sp>
        <p:nvSpPr>
          <p:cNvPr id="555" name="Google Shape;555;p34"/>
          <p:cNvSpPr txBox="1"/>
          <p:nvPr>
            <p:ph type="title"/>
          </p:nvPr>
        </p:nvSpPr>
        <p:spPr>
          <a:xfrm>
            <a:off x="664322" y="1292495"/>
            <a:ext cx="6069600" cy="797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000">
                <a:solidFill>
                  <a:schemeClr val="lt1"/>
                </a:solidFill>
              </a:rPr>
              <a:t>Projekto partneriai</a:t>
            </a:r>
            <a:endParaRPr b="1" sz="4000">
              <a:solidFill>
                <a:schemeClr val="lt1"/>
              </a:solidFill>
            </a:endParaRPr>
          </a:p>
        </p:txBody>
      </p:sp>
      <p:pic>
        <p:nvPicPr>
          <p:cNvPr id="556" name="Google Shape;556;p34"/>
          <p:cNvPicPr preferRelativeResize="0"/>
          <p:nvPr/>
        </p:nvPicPr>
        <p:blipFill rotWithShape="1">
          <a:blip r:embed="rId18">
            <a:alphaModFix/>
          </a:blip>
          <a:srcRect b="0" l="16443" r="0" t="34105"/>
          <a:stretch/>
        </p:blipFill>
        <p:spPr>
          <a:xfrm>
            <a:off x="7123401" y="-3850"/>
            <a:ext cx="5068601" cy="1653835"/>
          </a:xfrm>
          <a:prstGeom prst="rect">
            <a:avLst/>
          </a:prstGeom>
          <a:noFill/>
          <a:ln>
            <a:noFill/>
          </a:ln>
        </p:spPr>
      </p:pic>
      <p:cxnSp>
        <p:nvCxnSpPr>
          <p:cNvPr id="557" name="Google Shape;557;p34"/>
          <p:cNvCxnSpPr/>
          <p:nvPr/>
        </p:nvCxnSpPr>
        <p:spPr>
          <a:xfrm>
            <a:off x="498150" y="3524250"/>
            <a:ext cx="3254700" cy="0"/>
          </a:xfrm>
          <a:prstGeom prst="straightConnector1">
            <a:avLst/>
          </a:prstGeom>
          <a:noFill/>
          <a:ln cap="flat" cmpd="sng" w="9525">
            <a:solidFill>
              <a:srgbClr val="6588BA"/>
            </a:solidFill>
            <a:prstDash val="solid"/>
            <a:round/>
            <a:headEnd len="sm" w="sm" type="none"/>
            <a:tailEnd len="sm" w="sm" type="none"/>
          </a:ln>
        </p:spPr>
      </p:cxnSp>
      <p:cxnSp>
        <p:nvCxnSpPr>
          <p:cNvPr id="558" name="Google Shape;558;p34"/>
          <p:cNvCxnSpPr/>
          <p:nvPr/>
        </p:nvCxnSpPr>
        <p:spPr>
          <a:xfrm>
            <a:off x="4872675" y="3448050"/>
            <a:ext cx="3254700" cy="0"/>
          </a:xfrm>
          <a:prstGeom prst="straightConnector1">
            <a:avLst/>
          </a:prstGeom>
          <a:noFill/>
          <a:ln cap="flat" cmpd="sng" w="9525">
            <a:solidFill>
              <a:srgbClr val="6588BA"/>
            </a:solidFill>
            <a:prstDash val="solid"/>
            <a:round/>
            <a:headEnd len="sm" w="sm" type="none"/>
            <a:tailEnd len="sm" w="sm" type="none"/>
          </a:ln>
        </p:spPr>
      </p:cxnSp>
      <p:cxnSp>
        <p:nvCxnSpPr>
          <p:cNvPr id="559" name="Google Shape;559;p34"/>
          <p:cNvCxnSpPr/>
          <p:nvPr/>
        </p:nvCxnSpPr>
        <p:spPr>
          <a:xfrm>
            <a:off x="10527775" y="2573825"/>
            <a:ext cx="0" cy="1245300"/>
          </a:xfrm>
          <a:prstGeom prst="straightConnector1">
            <a:avLst/>
          </a:prstGeom>
          <a:noFill/>
          <a:ln cap="flat" cmpd="sng" w="9525">
            <a:solidFill>
              <a:srgbClr val="6588BA"/>
            </a:solidFill>
            <a:prstDash val="solid"/>
            <a:round/>
            <a:headEnd len="sm" w="sm" type="none"/>
            <a:tailEnd len="sm" w="sm" type="none"/>
          </a:ln>
        </p:spPr>
      </p:cxnSp>
      <p:cxnSp>
        <p:nvCxnSpPr>
          <p:cNvPr id="560" name="Google Shape;560;p34"/>
          <p:cNvCxnSpPr/>
          <p:nvPr/>
        </p:nvCxnSpPr>
        <p:spPr>
          <a:xfrm>
            <a:off x="467900" y="5795250"/>
            <a:ext cx="2175300" cy="0"/>
          </a:xfrm>
          <a:prstGeom prst="straightConnector1">
            <a:avLst/>
          </a:prstGeom>
          <a:noFill/>
          <a:ln cap="flat" cmpd="sng" w="9525">
            <a:solidFill>
              <a:srgbClr val="6588BA"/>
            </a:solidFill>
            <a:prstDash val="solid"/>
            <a:round/>
            <a:headEnd len="sm" w="sm" type="none"/>
            <a:tailEnd len="sm" w="sm" type="none"/>
          </a:ln>
        </p:spPr>
      </p:cxnSp>
      <p:cxnSp>
        <p:nvCxnSpPr>
          <p:cNvPr id="561" name="Google Shape;561;p34"/>
          <p:cNvCxnSpPr/>
          <p:nvPr/>
        </p:nvCxnSpPr>
        <p:spPr>
          <a:xfrm>
            <a:off x="3311300" y="5810775"/>
            <a:ext cx="2411100" cy="0"/>
          </a:xfrm>
          <a:prstGeom prst="straightConnector1">
            <a:avLst/>
          </a:prstGeom>
          <a:noFill/>
          <a:ln cap="flat" cmpd="sng" w="9525">
            <a:solidFill>
              <a:srgbClr val="6588BA"/>
            </a:solidFill>
            <a:prstDash val="solid"/>
            <a:round/>
            <a:headEnd len="sm" w="sm" type="none"/>
            <a:tailEnd len="sm" w="sm" type="none"/>
          </a:ln>
        </p:spPr>
      </p:cxnSp>
      <p:cxnSp>
        <p:nvCxnSpPr>
          <p:cNvPr id="562" name="Google Shape;562;p34"/>
          <p:cNvCxnSpPr/>
          <p:nvPr/>
        </p:nvCxnSpPr>
        <p:spPr>
          <a:xfrm>
            <a:off x="6515150" y="5810775"/>
            <a:ext cx="2086500" cy="0"/>
          </a:xfrm>
          <a:prstGeom prst="straightConnector1">
            <a:avLst/>
          </a:prstGeom>
          <a:noFill/>
          <a:ln cap="flat" cmpd="sng" w="9525">
            <a:solidFill>
              <a:srgbClr val="6588BA"/>
            </a:solidFill>
            <a:prstDash val="solid"/>
            <a:round/>
            <a:headEnd len="sm" w="sm" type="none"/>
            <a:tailEnd len="sm" w="sm" type="none"/>
          </a:ln>
        </p:spPr>
      </p:cxnSp>
      <p:cxnSp>
        <p:nvCxnSpPr>
          <p:cNvPr id="563" name="Google Shape;563;p34"/>
          <p:cNvCxnSpPr/>
          <p:nvPr/>
        </p:nvCxnSpPr>
        <p:spPr>
          <a:xfrm>
            <a:off x="9254150" y="5810775"/>
            <a:ext cx="2103900" cy="0"/>
          </a:xfrm>
          <a:prstGeom prst="straightConnector1">
            <a:avLst/>
          </a:prstGeom>
          <a:noFill/>
          <a:ln cap="flat" cmpd="sng" w="9525">
            <a:solidFill>
              <a:srgbClr val="6588BA"/>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idx="1" type="body"/>
          </p:nvPr>
        </p:nvSpPr>
        <p:spPr>
          <a:xfrm>
            <a:off x="1454300" y="2915925"/>
            <a:ext cx="8667000" cy="3759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2000"/>
              </a:spcBef>
              <a:spcAft>
                <a:spcPts val="0"/>
              </a:spcAft>
              <a:buClr>
                <a:schemeClr val="dk1"/>
              </a:buClr>
              <a:buSzPts val="2500"/>
              <a:buNone/>
            </a:pPr>
            <a:r>
              <a:rPr lang="lv-LV" sz="2500"/>
              <a:t>Besimokantysis žinos nesmurtinio bendravimo pagrindus ir žinos, kaip pasirengti sudėtingam pokalbiui. </a:t>
            </a:r>
            <a:endParaRPr sz="2500"/>
          </a:p>
          <a:p>
            <a:pPr indent="0" lvl="0" marL="0" rtl="0" algn="l">
              <a:lnSpc>
                <a:spcPct val="100000"/>
              </a:lnSpc>
              <a:spcBef>
                <a:spcPts val="2000"/>
              </a:spcBef>
              <a:spcAft>
                <a:spcPts val="0"/>
              </a:spcAft>
              <a:buClr>
                <a:schemeClr val="dk1"/>
              </a:buClr>
              <a:buSzPts val="2500"/>
              <a:buNone/>
            </a:pPr>
            <a:r>
              <a:rPr lang="lv-LV" sz="2500"/>
              <a:t>Besimokantysis gebės vesti pokalbius </a:t>
            </a:r>
            <a:br>
              <a:rPr lang="lv-LV" sz="2500"/>
            </a:br>
            <a:r>
              <a:rPr lang="lv-LV" sz="2500"/>
              <a:t>sudėtingose situacijose.</a:t>
            </a:r>
            <a:endParaRPr sz="4300"/>
          </a:p>
        </p:txBody>
      </p:sp>
      <p:sp>
        <p:nvSpPr>
          <p:cNvPr id="142" name="Google Shape;14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
        <p:nvSpPr>
          <p:cNvPr id="143" name="Google Shape;143;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44" name="Google Shape;144;p4"/>
          <p:cNvPicPr preferRelativeResize="0"/>
          <p:nvPr/>
        </p:nvPicPr>
        <p:blipFill rotWithShape="1">
          <a:blip r:embed="rId3">
            <a:alphaModFix/>
          </a:blip>
          <a:srcRect b="0" l="0" r="0" t="0"/>
          <a:stretch/>
        </p:blipFill>
        <p:spPr>
          <a:xfrm>
            <a:off x="0" y="2"/>
            <a:ext cx="12191999" cy="2750025"/>
          </a:xfrm>
          <a:prstGeom prst="rect">
            <a:avLst/>
          </a:prstGeom>
          <a:noFill/>
          <a:ln>
            <a:noFill/>
          </a:ln>
        </p:spPr>
      </p:pic>
      <p:sp>
        <p:nvSpPr>
          <p:cNvPr id="145" name="Google Shape;145;p4"/>
          <p:cNvSpPr txBox="1"/>
          <p:nvPr>
            <p:ph type="title"/>
          </p:nvPr>
        </p:nvSpPr>
        <p:spPr>
          <a:xfrm>
            <a:off x="1454300" y="1974250"/>
            <a:ext cx="10102500" cy="775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a:solidFill>
                  <a:schemeClr val="lt1"/>
                </a:solidFill>
              </a:rPr>
              <a:t>Mokymosi rezultatai</a:t>
            </a:r>
            <a:endParaRPr sz="4800">
              <a:solidFill>
                <a:schemeClr val="lt1"/>
              </a:solidFill>
            </a:endParaRPr>
          </a:p>
        </p:txBody>
      </p:sp>
      <p:pic>
        <p:nvPicPr>
          <p:cNvPr descr="Glühbirne und Stift mit einfarbiger Füllung" id="146" name="Google Shape;146;p4"/>
          <p:cNvPicPr preferRelativeResize="0"/>
          <p:nvPr/>
        </p:nvPicPr>
        <p:blipFill rotWithShape="1">
          <a:blip r:embed="rId4">
            <a:alphaModFix/>
          </a:blip>
          <a:srcRect b="0" l="0" r="0" t="0"/>
          <a:stretch/>
        </p:blipFill>
        <p:spPr>
          <a:xfrm>
            <a:off x="11099600" y="1687975"/>
            <a:ext cx="914400" cy="914400"/>
          </a:xfrm>
          <a:prstGeom prst="rect">
            <a:avLst/>
          </a:prstGeom>
          <a:noFill/>
          <a:ln>
            <a:noFill/>
          </a:ln>
        </p:spPr>
      </p:pic>
      <p:pic>
        <p:nvPicPr>
          <p:cNvPr id="147" name="Google Shape;147;p4"/>
          <p:cNvPicPr preferRelativeResize="0"/>
          <p:nvPr/>
        </p:nvPicPr>
        <p:blipFill rotWithShape="1">
          <a:blip r:embed="rId5">
            <a:alphaModFix/>
          </a:blip>
          <a:srcRect b="0" l="16443" r="0" t="34105"/>
          <a:stretch/>
        </p:blipFill>
        <p:spPr>
          <a:xfrm>
            <a:off x="8329575" y="-3850"/>
            <a:ext cx="3862426" cy="1260275"/>
          </a:xfrm>
          <a:prstGeom prst="rect">
            <a:avLst/>
          </a:prstGeom>
          <a:noFill/>
          <a:ln>
            <a:noFill/>
          </a:ln>
        </p:spPr>
      </p:pic>
      <p:grpSp>
        <p:nvGrpSpPr>
          <p:cNvPr id="148" name="Google Shape;148;p4"/>
          <p:cNvGrpSpPr/>
          <p:nvPr/>
        </p:nvGrpSpPr>
        <p:grpSpPr>
          <a:xfrm>
            <a:off x="1124707" y="3063664"/>
            <a:ext cx="329506" cy="365555"/>
            <a:chOff x="534570" y="3018006"/>
            <a:chExt cx="290237" cy="321991"/>
          </a:xfrm>
        </p:grpSpPr>
        <p:sp>
          <p:nvSpPr>
            <p:cNvPr id="149" name="Google Shape;149;p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0" name="Google Shape;150;p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p4"/>
          <p:cNvGrpSpPr/>
          <p:nvPr/>
        </p:nvGrpSpPr>
        <p:grpSpPr>
          <a:xfrm>
            <a:off x="1124707" y="4075789"/>
            <a:ext cx="329506" cy="365555"/>
            <a:chOff x="534570" y="3018006"/>
            <a:chExt cx="290237" cy="321991"/>
          </a:xfrm>
        </p:grpSpPr>
        <p:sp>
          <p:nvSpPr>
            <p:cNvPr id="152" name="Google Shape;152;p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53" name="Google Shape;153;p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5"/>
          <p:cNvPicPr preferRelativeResize="0"/>
          <p:nvPr/>
        </p:nvPicPr>
        <p:blipFill rotWithShape="1">
          <a:blip r:embed="rId3">
            <a:alphaModFix/>
          </a:blip>
          <a:srcRect b="0" l="4117" r="6372" t="0"/>
          <a:stretch/>
        </p:blipFill>
        <p:spPr>
          <a:xfrm>
            <a:off x="1278625" y="450"/>
            <a:ext cx="10913376" cy="6858000"/>
          </a:xfrm>
          <a:prstGeom prst="rect">
            <a:avLst/>
          </a:prstGeom>
          <a:noFill/>
          <a:ln>
            <a:noFill/>
          </a:ln>
        </p:spPr>
      </p:pic>
      <p:sp>
        <p:nvSpPr>
          <p:cNvPr id="159" name="Google Shape;159;p5"/>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0" name="Google Shape;160;p5"/>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61" name="Google Shape;161;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lv-LV"/>
              <a:t>‹#›</a:t>
            </a:fld>
            <a:endParaRPr/>
          </a:p>
        </p:txBody>
      </p:sp>
      <p:sp>
        <p:nvSpPr>
          <p:cNvPr id="162" name="Google Shape;162;p5"/>
          <p:cNvSpPr txBox="1"/>
          <p:nvPr>
            <p:ph type="title"/>
          </p:nvPr>
        </p:nvSpPr>
        <p:spPr>
          <a:xfrm>
            <a:off x="347150" y="2205838"/>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3500">
                <a:solidFill>
                  <a:srgbClr val="2B3E85"/>
                </a:solidFill>
              </a:rPr>
              <a:t>Individuali arba komandinė užduotis</a:t>
            </a:r>
            <a:endParaRPr b="1" sz="3500">
              <a:solidFill>
                <a:srgbClr val="2B3E85"/>
              </a:solidFill>
            </a:endParaRPr>
          </a:p>
        </p:txBody>
      </p:sp>
      <p:sp>
        <p:nvSpPr>
          <p:cNvPr id="163" name="Google Shape;163;p5"/>
          <p:cNvSpPr txBox="1"/>
          <p:nvPr>
            <p:ph idx="1" type="body"/>
          </p:nvPr>
        </p:nvSpPr>
        <p:spPr>
          <a:xfrm>
            <a:off x="581175" y="3005575"/>
            <a:ext cx="4765800" cy="32658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Clr>
                <a:schemeClr val="lt1"/>
              </a:buClr>
              <a:buSzPts val="1800"/>
              <a:buNone/>
            </a:pPr>
            <a:r>
              <a:rPr lang="lv-LV" sz="2800">
                <a:solidFill>
                  <a:schemeClr val="lt1"/>
                </a:solidFill>
              </a:rPr>
              <a:t>Užrašykite, kuo skiriasi </a:t>
            </a:r>
            <a:r>
              <a:rPr b="1" lang="lv-LV" sz="2800">
                <a:solidFill>
                  <a:schemeClr val="lt1"/>
                </a:solidFill>
              </a:rPr>
              <a:t>geras ir blogas pokalbis</a:t>
            </a:r>
            <a:endParaRPr b="1" sz="2800">
              <a:solidFill>
                <a:schemeClr val="lt1"/>
              </a:solidFill>
            </a:endParaRPr>
          </a:p>
        </p:txBody>
      </p:sp>
      <p:cxnSp>
        <p:nvCxnSpPr>
          <p:cNvPr id="164" name="Google Shape;164;p5"/>
          <p:cNvCxnSpPr/>
          <p:nvPr/>
        </p:nvCxnSpPr>
        <p:spPr>
          <a:xfrm>
            <a:off x="894600" y="2876100"/>
            <a:ext cx="53823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Fotos gratis de Gente" id="169" name="Google Shape;169;p6"/>
          <p:cNvPicPr preferRelativeResize="0"/>
          <p:nvPr/>
        </p:nvPicPr>
        <p:blipFill rotWithShape="1">
          <a:blip r:embed="rId3">
            <a:alphaModFix/>
          </a:blip>
          <a:srcRect b="15074" l="0" r="0" t="0"/>
          <a:stretch/>
        </p:blipFill>
        <p:spPr>
          <a:xfrm>
            <a:off x="0" y="0"/>
            <a:ext cx="12192000" cy="6858000"/>
          </a:xfrm>
          <a:prstGeom prst="rect">
            <a:avLst/>
          </a:prstGeom>
          <a:noFill/>
          <a:ln>
            <a:noFill/>
          </a:ln>
        </p:spPr>
      </p:pic>
      <p:sp>
        <p:nvSpPr>
          <p:cNvPr id="170" name="Google Shape;170;p6"/>
          <p:cNvSpPr/>
          <p:nvPr/>
        </p:nvSpPr>
        <p:spPr>
          <a:xfrm>
            <a:off x="7488621" y="2277613"/>
            <a:ext cx="4703381" cy="4580386"/>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71" name="Google Shape;171;p6"/>
          <p:cNvSpPr txBox="1"/>
          <p:nvPr>
            <p:ph type="title"/>
          </p:nvPr>
        </p:nvSpPr>
        <p:spPr>
          <a:xfrm>
            <a:off x="8098221" y="3206681"/>
            <a:ext cx="3852000" cy="1834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0000"/>
              </a:buClr>
              <a:buSzPts val="4000"/>
              <a:buFont typeface="Arial"/>
              <a:buNone/>
            </a:pPr>
            <a:r>
              <a:rPr b="1" lang="lv-LV" sz="4000">
                <a:solidFill>
                  <a:srgbClr val="262626"/>
                </a:solidFill>
                <a:latin typeface="Arial"/>
                <a:ea typeface="Arial"/>
                <a:cs typeface="Arial"/>
                <a:sym typeface="Arial"/>
              </a:rPr>
              <a:t>Kontaktinis ciklas</a:t>
            </a:r>
            <a:endParaRPr b="1" sz="4000">
              <a:solidFill>
                <a:srgbClr val="262626"/>
              </a:solidFill>
            </a:endParaRPr>
          </a:p>
        </p:txBody>
      </p:sp>
      <p:cxnSp>
        <p:nvCxnSpPr>
          <p:cNvPr id="172" name="Google Shape;172;p6"/>
          <p:cNvCxnSpPr/>
          <p:nvPr/>
        </p:nvCxnSpPr>
        <p:spPr>
          <a:xfrm>
            <a:off x="9556531" y="509854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71"/>
                                        </p:tgtEl>
                                        <p:attrNameLst>
                                          <p:attrName>style.visibility</p:attrName>
                                        </p:attrNameLst>
                                      </p:cBhvr>
                                      <p:to>
                                        <p:strVal val="visible"/>
                                      </p:to>
                                    </p:set>
                                    <p:animEffect filter="fade" transition="in">
                                      <p:cBhvr>
                                        <p:cTn dur="7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ph idx="1" type="body"/>
          </p:nvPr>
        </p:nvSpPr>
        <p:spPr>
          <a:xfrm>
            <a:off x="1723050" y="2217675"/>
            <a:ext cx="7771500" cy="3601200"/>
          </a:xfrm>
          <a:prstGeom prst="rect">
            <a:avLst/>
          </a:prstGeom>
          <a:noFill/>
          <a:ln>
            <a:noFill/>
          </a:ln>
        </p:spPr>
        <p:txBody>
          <a:bodyPr anchorCtr="0" anchor="t" bIns="45700" lIns="91425" spcFirstLastPara="1" rIns="91425" wrap="square" tIns="45700">
            <a:normAutofit/>
          </a:bodyPr>
          <a:lstStyle/>
          <a:p>
            <a:pPr indent="-228600" lvl="0" marL="228600" rtl="0" algn="l">
              <a:lnSpc>
                <a:spcPct val="115000"/>
              </a:lnSpc>
              <a:spcBef>
                <a:spcPts val="0"/>
              </a:spcBef>
              <a:spcAft>
                <a:spcPts val="0"/>
              </a:spcAft>
              <a:buClr>
                <a:srgbClr val="6789B9"/>
              </a:buClr>
              <a:buSzPts val="2800"/>
              <a:buFont typeface="Noto Sans Symbols"/>
              <a:buChar char="✔"/>
            </a:pPr>
            <a:r>
              <a:rPr b="0" i="0" lang="lv-LV" u="none"/>
              <a:t>Prieš kontakta</a:t>
            </a:r>
            <a:endParaRPr/>
          </a:p>
          <a:p>
            <a:pPr indent="-228600" lvl="0" marL="228600" rtl="0" algn="l">
              <a:lnSpc>
                <a:spcPct val="115000"/>
              </a:lnSpc>
              <a:spcBef>
                <a:spcPts val="0"/>
              </a:spcBef>
              <a:spcAft>
                <a:spcPts val="0"/>
              </a:spcAft>
              <a:buClr>
                <a:srgbClr val="6789B9"/>
              </a:buClr>
              <a:buSzPts val="2800"/>
              <a:buFont typeface="Noto Sans Symbols"/>
              <a:buChar char="✔"/>
            </a:pPr>
            <a:r>
              <a:rPr lang="lv-LV"/>
              <a:t>Pokalbio pradžia</a:t>
            </a:r>
            <a:endParaRPr/>
          </a:p>
          <a:p>
            <a:pPr indent="-228600" lvl="0" marL="228600" rtl="0" algn="l">
              <a:lnSpc>
                <a:spcPct val="115000"/>
              </a:lnSpc>
              <a:spcBef>
                <a:spcPts val="1000"/>
              </a:spcBef>
              <a:spcAft>
                <a:spcPts val="0"/>
              </a:spcAft>
              <a:buClr>
                <a:srgbClr val="6789B9"/>
              </a:buClr>
              <a:buSzPts val="2800"/>
              <a:buFont typeface="Noto Sans Symbols"/>
              <a:buChar char="✔"/>
            </a:pPr>
            <a:r>
              <a:rPr lang="lv-LV"/>
              <a:t>Pokalbis</a:t>
            </a:r>
            <a:endParaRPr/>
          </a:p>
          <a:p>
            <a:pPr indent="-228600" lvl="0" marL="228600" rtl="0" algn="l">
              <a:lnSpc>
                <a:spcPct val="115000"/>
              </a:lnSpc>
              <a:spcBef>
                <a:spcPts val="1000"/>
              </a:spcBef>
              <a:spcAft>
                <a:spcPts val="0"/>
              </a:spcAft>
              <a:buClr>
                <a:srgbClr val="6789B9"/>
              </a:buClr>
              <a:buSzPts val="2800"/>
              <a:buFont typeface="Noto Sans Symbols"/>
              <a:buChar char="✔"/>
            </a:pPr>
            <a:r>
              <a:rPr lang="lv-LV"/>
              <a:t>Pokalbio pabaiga</a:t>
            </a:r>
            <a:endParaRPr/>
          </a:p>
          <a:p>
            <a:pPr indent="-228600" lvl="0" marL="228600" rtl="0" algn="l">
              <a:lnSpc>
                <a:spcPct val="115000"/>
              </a:lnSpc>
              <a:spcBef>
                <a:spcPts val="1000"/>
              </a:spcBef>
              <a:spcAft>
                <a:spcPts val="0"/>
              </a:spcAft>
              <a:buClr>
                <a:srgbClr val="6789B9"/>
              </a:buClr>
              <a:buSzPts val="2800"/>
              <a:buFont typeface="Noto Sans Symbols"/>
              <a:buChar char="✔"/>
            </a:pPr>
            <a:r>
              <a:rPr lang="lv-LV"/>
              <a:t>Po kontakto</a:t>
            </a:r>
            <a:r>
              <a:rPr b="0" i="0" lang="lv-LV" u="none"/>
              <a:t>. </a:t>
            </a:r>
            <a:endParaRPr/>
          </a:p>
        </p:txBody>
      </p:sp>
      <p:sp>
        <p:nvSpPr>
          <p:cNvPr id="178" name="Google Shape;17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lv-LV"/>
              <a:t>‹#›</a:t>
            </a:fld>
            <a:endParaRPr/>
          </a:p>
        </p:txBody>
      </p:sp>
      <p:sp>
        <p:nvSpPr>
          <p:cNvPr id="179" name="Google Shape;179;p7"/>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lv-LV"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80" name="Google Shape;180;p7"/>
          <p:cNvPicPr preferRelativeResize="0"/>
          <p:nvPr/>
        </p:nvPicPr>
        <p:blipFill rotWithShape="1">
          <a:blip r:embed="rId3">
            <a:alphaModFix/>
          </a:blip>
          <a:srcRect b="0" l="0" r="0" t="0"/>
          <a:stretch/>
        </p:blipFill>
        <p:spPr>
          <a:xfrm>
            <a:off x="0" y="0"/>
            <a:ext cx="12191999" cy="2022750"/>
          </a:xfrm>
          <a:prstGeom prst="rect">
            <a:avLst/>
          </a:prstGeom>
          <a:noFill/>
          <a:ln>
            <a:noFill/>
          </a:ln>
        </p:spPr>
      </p:pic>
      <p:sp>
        <p:nvSpPr>
          <p:cNvPr id="181" name="Google Shape;181;p7"/>
          <p:cNvSpPr txBox="1"/>
          <p:nvPr>
            <p:ph type="title"/>
          </p:nvPr>
        </p:nvSpPr>
        <p:spPr>
          <a:xfrm>
            <a:off x="1653700" y="1233275"/>
            <a:ext cx="10716900" cy="78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lv-LV" sz="4500">
                <a:solidFill>
                  <a:schemeClr val="lt1"/>
                </a:solidFill>
              </a:rPr>
              <a:t>Kontaktinis ciklas</a:t>
            </a:r>
            <a:endParaRPr b="1" sz="4500">
              <a:solidFill>
                <a:schemeClr val="lt1"/>
              </a:solidFill>
            </a:endParaRPr>
          </a:p>
        </p:txBody>
      </p:sp>
      <p:pic>
        <p:nvPicPr>
          <p:cNvPr id="182" name="Google Shape;182;p7"/>
          <p:cNvPicPr preferRelativeResize="0"/>
          <p:nvPr/>
        </p:nvPicPr>
        <p:blipFill rotWithShape="1">
          <a:blip r:embed="rId4">
            <a:alphaModFix/>
          </a:blip>
          <a:srcRect b="12898" l="0" r="0" t="0"/>
          <a:stretch/>
        </p:blipFill>
        <p:spPr>
          <a:xfrm>
            <a:off x="6658800" y="4863949"/>
            <a:ext cx="5533199" cy="199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Ein Bild, das Text enthält.&#10;&#10;Automatisch generierte Beschreibung" id="187" name="Google Shape;187;p8"/>
          <p:cNvPicPr preferRelativeResize="0"/>
          <p:nvPr>
            <p:ph idx="1" type="body"/>
          </p:nvPr>
        </p:nvPicPr>
        <p:blipFill rotWithShape="1">
          <a:blip r:embed="rId3">
            <a:alphaModFix/>
          </a:blip>
          <a:srcRect b="15730" l="0" r="0" t="0"/>
          <a:stretch/>
        </p:blipFill>
        <p:spPr>
          <a:xfrm>
            <a:off x="20" y="10"/>
            <a:ext cx="12191980" cy="6857990"/>
          </a:xfrm>
          <a:prstGeom prst="rect">
            <a:avLst/>
          </a:prstGeom>
          <a:noFill/>
          <a:ln>
            <a:noFill/>
          </a:ln>
        </p:spPr>
      </p:pic>
      <p:sp>
        <p:nvSpPr>
          <p:cNvPr id="188" name="Google Shape;188;p8"/>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01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89" name="Google Shape;189;p8"/>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lv-LV"/>
              <a:t>Pokalbių svarba sudėtingose situacijose</a:t>
            </a:r>
            <a:endParaRPr b="1" sz="4000"/>
          </a:p>
        </p:txBody>
      </p:sp>
      <p:sp>
        <p:nvSpPr>
          <p:cNvPr id="190" name="Google Shape;190;p8"/>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lv-LV" sz="2000"/>
              <a:t>1 etapas</a:t>
            </a:r>
            <a:endParaRPr sz="2000"/>
          </a:p>
        </p:txBody>
      </p:sp>
      <p:cxnSp>
        <p:nvCxnSpPr>
          <p:cNvPr id="191" name="Google Shape;191;p8"/>
          <p:cNvCxnSpPr/>
          <p:nvPr/>
        </p:nvCxnSpPr>
        <p:spPr>
          <a:xfrm>
            <a:off x="9480331" y="5199993"/>
            <a:ext cx="93540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89"/>
                                        </p:tgtEl>
                                        <p:attrNameLst>
                                          <p:attrName>style.visibility</p:attrName>
                                        </p:attrNameLst>
                                      </p:cBhvr>
                                      <p:to>
                                        <p:strVal val="visible"/>
                                      </p:to>
                                    </p:set>
                                    <p:animEffect filter="fade" transition="in">
                                      <p:cBhvr>
                                        <p:cTn dur="7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9"/>
          <p:cNvPicPr preferRelativeResize="0"/>
          <p:nvPr/>
        </p:nvPicPr>
        <p:blipFill rotWithShape="1">
          <a:blip r:embed="rId3">
            <a:alphaModFix/>
          </a:blip>
          <a:srcRect b="0" l="0" r="7338" t="0"/>
          <a:stretch/>
        </p:blipFill>
        <p:spPr>
          <a:xfrm>
            <a:off x="894600" y="450"/>
            <a:ext cx="11297400" cy="6858000"/>
          </a:xfrm>
          <a:prstGeom prst="rect">
            <a:avLst/>
          </a:prstGeom>
          <a:noFill/>
          <a:ln>
            <a:noFill/>
          </a:ln>
        </p:spPr>
      </p:pic>
      <p:sp>
        <p:nvSpPr>
          <p:cNvPr id="197" name="Google Shape;197;p9"/>
          <p:cNvSpPr/>
          <p:nvPr/>
        </p:nvSpPr>
        <p:spPr>
          <a:xfrm>
            <a:off x="0" y="0"/>
            <a:ext cx="2125500" cy="6858000"/>
          </a:xfrm>
          <a:prstGeom prst="rect">
            <a:avLst/>
          </a:prstGeom>
          <a:solidFill>
            <a:srgbClr val="6588BA"/>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98" name="Google Shape;198;p9"/>
          <p:cNvSpPr/>
          <p:nvPr/>
        </p:nvSpPr>
        <p:spPr>
          <a:xfrm>
            <a:off x="1661350" y="0"/>
            <a:ext cx="12193588" cy="685800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solidFill>
            <a:srgbClr val="658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99" name="Google Shape;199;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lv-LV"/>
              <a:t>‹#›</a:t>
            </a:fld>
            <a:endParaRPr/>
          </a:p>
        </p:txBody>
      </p:sp>
      <p:sp>
        <p:nvSpPr>
          <p:cNvPr id="200" name="Google Shape;200;p9"/>
          <p:cNvSpPr txBox="1"/>
          <p:nvPr>
            <p:ph type="title"/>
          </p:nvPr>
        </p:nvSpPr>
        <p:spPr>
          <a:xfrm>
            <a:off x="812850" y="1374813"/>
            <a:ext cx="10183500" cy="735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lv-LV" sz="4000">
                <a:solidFill>
                  <a:srgbClr val="2B3E85"/>
                </a:solidFill>
              </a:rPr>
              <a:t>Komandos užduotis</a:t>
            </a:r>
            <a:endParaRPr b="1" sz="4000">
              <a:solidFill>
                <a:srgbClr val="2B3E85"/>
              </a:solidFill>
            </a:endParaRPr>
          </a:p>
        </p:txBody>
      </p:sp>
      <p:sp>
        <p:nvSpPr>
          <p:cNvPr id="201" name="Google Shape;201;p9"/>
          <p:cNvSpPr txBox="1"/>
          <p:nvPr>
            <p:ph idx="1" type="body"/>
          </p:nvPr>
        </p:nvSpPr>
        <p:spPr>
          <a:xfrm>
            <a:off x="581175" y="2217400"/>
            <a:ext cx="6276900" cy="4242000"/>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Clr>
                <a:schemeClr val="lt1"/>
              </a:buClr>
              <a:buSzPts val="1800"/>
              <a:buNone/>
            </a:pPr>
            <a:r>
              <a:rPr lang="lv-LV" sz="2800">
                <a:solidFill>
                  <a:schemeClr val="lt1"/>
                </a:solidFill>
              </a:rPr>
              <a:t>Užduokite klausimus komandai - </a:t>
            </a:r>
            <a:br>
              <a:rPr lang="lv-LV" sz="2800">
                <a:solidFill>
                  <a:schemeClr val="lt1"/>
                </a:solidFill>
              </a:rPr>
            </a:br>
            <a:r>
              <a:rPr b="1" lang="lv-LV" sz="2800">
                <a:solidFill>
                  <a:schemeClr val="lt1"/>
                </a:solidFill>
              </a:rPr>
              <a:t>kokia yra tylos kaina?</a:t>
            </a:r>
            <a:endParaRPr b="1" sz="2800">
              <a:solidFill>
                <a:schemeClr val="lt1"/>
              </a:solidFill>
            </a:endParaRPr>
          </a:p>
          <a:p>
            <a:pPr indent="0" lvl="0" marL="228600" rtl="0" algn="l">
              <a:lnSpc>
                <a:spcPct val="90000"/>
              </a:lnSpc>
              <a:spcBef>
                <a:spcPts val="1000"/>
              </a:spcBef>
              <a:spcAft>
                <a:spcPts val="0"/>
              </a:spcAft>
              <a:buClr>
                <a:schemeClr val="dk1"/>
              </a:buClr>
              <a:buSzPts val="1800"/>
              <a:buNone/>
            </a:pPr>
            <a:r>
              <a:t/>
            </a:r>
            <a:endParaRPr sz="2800">
              <a:solidFill>
                <a:schemeClr val="lt1"/>
              </a:solidFill>
            </a:endParaRPr>
          </a:p>
          <a:p>
            <a:pPr indent="0" lvl="0" marL="228600" rtl="0" algn="l">
              <a:lnSpc>
                <a:spcPct val="90000"/>
              </a:lnSpc>
              <a:spcBef>
                <a:spcPts val="1000"/>
              </a:spcBef>
              <a:spcAft>
                <a:spcPts val="0"/>
              </a:spcAft>
              <a:buClr>
                <a:schemeClr val="lt1"/>
              </a:buClr>
              <a:buSzPts val="1800"/>
              <a:buNone/>
            </a:pPr>
            <a:r>
              <a:rPr lang="lv-LV" sz="2800">
                <a:solidFill>
                  <a:schemeClr val="lt1"/>
                </a:solidFill>
              </a:rPr>
              <a:t>Suskirstykite mokymų komandą į mažas grupes ir paraginkite juos pasidalyti istorijomis iš savo darbo vietų arba iš savo patirties, kai vengimas vengti sudėtingų pokalbių sukėlė didesnių problemų.</a:t>
            </a:r>
            <a:endParaRPr sz="2800">
              <a:solidFill>
                <a:schemeClr val="lt1"/>
              </a:solidFill>
            </a:endParaRPr>
          </a:p>
          <a:p>
            <a:pPr indent="0" lvl="0" marL="228600" rtl="0" algn="l">
              <a:lnSpc>
                <a:spcPct val="90000"/>
              </a:lnSpc>
              <a:spcBef>
                <a:spcPts val="1000"/>
              </a:spcBef>
              <a:spcAft>
                <a:spcPts val="0"/>
              </a:spcAft>
              <a:buClr>
                <a:schemeClr val="dk1"/>
              </a:buClr>
              <a:buSzPts val="1800"/>
              <a:buNone/>
            </a:pPr>
            <a:r>
              <a:t/>
            </a:r>
            <a:endParaRPr sz="2800">
              <a:solidFill>
                <a:schemeClr val="lt1"/>
              </a:solidFill>
            </a:endParaRPr>
          </a:p>
        </p:txBody>
      </p:sp>
      <p:cxnSp>
        <p:nvCxnSpPr>
          <p:cNvPr id="202" name="Google Shape;202;p9"/>
          <p:cNvCxnSpPr/>
          <p:nvPr/>
        </p:nvCxnSpPr>
        <p:spPr>
          <a:xfrm>
            <a:off x="894600" y="2087913"/>
            <a:ext cx="5797500" cy="0"/>
          </a:xfrm>
          <a:prstGeom prst="straightConnector1">
            <a:avLst/>
          </a:prstGeom>
          <a:noFill/>
          <a:ln cap="flat" cmpd="sng" w="9525">
            <a:solidFill>
              <a:srgbClr val="2B3E85"/>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2023-08-31T12:06:12Z</dcterms:created>
  <dc:creator>Simas Stanevičius</dc:creator>
</cp:coreProperties>
</file>