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oIh05XiE7E3THD6WdvtDcwUsl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J2yyQ5DxZ48u5cJ2PJZh-nI0q1FAiqxP/edit#slide=id.p8"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9" name="Google Shape;2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8" name="Google Shape;25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15" name="Google Shape;3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25" name="Google Shape;3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4" name="Google Shape;3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42" name="Google Shape;3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62" name="Google Shape;3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70" name="Google Shape;3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92" name="Google Shape;39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07" name="Google Shape;4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GB"/>
              <a:t>Žaisti kortų žaidimą "Weed Out" (pateikti instrukcijas) - </a:t>
            </a:r>
            <a:r>
              <a:rPr lang="en-GB" sz="1100" u="sng">
                <a:solidFill>
                  <a:schemeClr val="hlink"/>
                </a:solidFill>
                <a:latin typeface="Arial"/>
                <a:ea typeface="Arial"/>
                <a:cs typeface="Arial"/>
                <a:sym typeface="Arial"/>
                <a:hlinkClick r:id="rId2"/>
              </a:rPr>
              <a:t>Metodika Atpažinti ir veikti Kaip žaisti.pptx - Google Slides</a:t>
            </a:r>
            <a:endParaRPr/>
          </a:p>
        </p:txBody>
      </p:sp>
      <p:sp>
        <p:nvSpPr>
          <p:cNvPr id="421" name="Google Shape;4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39" name="Google Shape;4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46" name="Google Shape;4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4" name="Google Shape;15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ighttobe.org/guides/bystander-intervention-training/" TargetMode="External"/><Relationship Id="rId4" Type="http://schemas.openxmlformats.org/officeDocument/2006/relationships/hyperlink" Target="https://drexel.edu/~/media/Files/oed/PDF/soc_bystander_intervention_guide_web_final.ashx;_z=z?la=en" TargetMode="External"/><Relationship Id="rId5" Type="http://schemas.openxmlformats.org/officeDocument/2006/relationships/hyperlink" Target="https://aifs.gov.au/sites/default/files/publication-documents/acssa-issues17_1.pdf" TargetMode="External"/><Relationship Id="rId6" Type="http://schemas.openxmlformats.org/officeDocument/2006/relationships/hyperlink" Target="https://core.ac.uk/download/pdf/234669966.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core.ac.uk/download/pdf/234669966.pdf" TargetMode="External"/><Relationship Id="rId4" Type="http://schemas.openxmlformats.org/officeDocument/2006/relationships/hyperlink" Target="https://www.breakingthesilence.cam.ac.uk/prevention-support/be-active-bystander" TargetMode="External"/><Relationship Id="rId10" Type="http://schemas.openxmlformats.org/officeDocument/2006/relationships/hyperlink" Target="https://osha.europa.eu/en/seminars/seminar-on-%20violenceand-harassment-at-work/speech-%20venues/day-1/spspeech.2010-12-14.2867785670" TargetMode="External"/><Relationship Id="rId9" Type="http://schemas.openxmlformats.org/officeDocument/2006/relationships/hyperlink" Target="https://www.researchgate.net/publication/313425432_The_Bystander_Approach_to_Sexual_Assault_Risk_Reduction_Effects_on_Risk_Recognition_Perceived_Self-Efficacy_and_Protective_Behavior" TargetMode="External"/><Relationship Id="rId5" Type="http://schemas.openxmlformats.org/officeDocument/2006/relationships/hyperlink" Target="https://www.medicaldaily.com/physical-effects-workplace-aggression-toll-bullying-takes-your-mind-and-body-247018" TargetMode="External"/><Relationship Id="rId6" Type="http://schemas.openxmlformats.org/officeDocument/2006/relationships/hyperlink" Target="https://www.ncbi.nlm.nih.gov/pmc/articles/PMC7215457/" TargetMode="External"/><Relationship Id="rId7" Type="http://schemas.openxmlformats.org/officeDocument/2006/relationships/hyperlink" Target="https://www.ncbi.nlm.nih.gov/pmc/articles/PMC7215457/" TargetMode="External"/><Relationship Id="rId8" Type="http://schemas.openxmlformats.org/officeDocument/2006/relationships/hyperlink" Target="https://www.ncbi.nlm.nih.gov/pmc/articles/PMC7215457/" TargetMode="External"/></Relationships>
</file>

<file path=ppt/slides/_rels/slide2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hyperlink" Target="https://kek-dias.gr/" TargetMode="External"/><Relationship Id="rId13" Type="http://schemas.openxmlformats.org/officeDocument/2006/relationships/image" Target="../media/image16.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hyperlink" Target="http://www.czu.cz/" TargetMode="External"/><Relationship Id="rId9" Type="http://schemas.openxmlformats.org/officeDocument/2006/relationships/image" Target="../media/image19.png"/><Relationship Id="rId15" Type="http://schemas.openxmlformats.org/officeDocument/2006/relationships/image" Target="../media/image20.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21.png"/><Relationship Id="rId6" Type="http://schemas.openxmlformats.org/officeDocument/2006/relationships/hyperlink" Target="http://www.czu.cz/" TargetMode="External"/><Relationship Id="rId7" Type="http://schemas.openxmlformats.org/officeDocument/2006/relationships/image" Target="../media/image15.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607945"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GB" sz="4000">
                <a:solidFill>
                  <a:schemeClr val="dk2"/>
                </a:solidFill>
                <a:latin typeface="Calibri"/>
                <a:ea typeface="Calibri"/>
                <a:cs typeface="Calibri"/>
                <a:sym typeface="Calibri"/>
              </a:rPr>
              <a:t>Smurto darbo vietoje poveikis</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445449" y="544380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0"/>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252" name="Google Shape;252;p10"/>
          <p:cNvSpPr txBox="1"/>
          <p:nvPr>
            <p:ph type="title"/>
          </p:nvPr>
        </p:nvSpPr>
        <p:spPr>
          <a:xfrm>
            <a:off x="838200" y="41036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2. Galimos pasekmės įmonei </a:t>
            </a:r>
            <a:br>
              <a:rPr lang="en-GB" sz="4000">
                <a:latin typeface="Calibri"/>
                <a:ea typeface="Calibri"/>
                <a:cs typeface="Calibri"/>
                <a:sym typeface="Calibri"/>
              </a:rPr>
            </a:br>
            <a:endParaRPr sz="4000">
              <a:latin typeface="Calibri"/>
              <a:ea typeface="Calibri"/>
              <a:cs typeface="Calibri"/>
              <a:sym typeface="Calibri"/>
            </a:endParaRPr>
          </a:p>
        </p:txBody>
      </p:sp>
      <p:sp>
        <p:nvSpPr>
          <p:cNvPr id="253" name="Google Shape;253;p10"/>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t>Smurto darbe poveikis organizacijai gali būti neįtikėtinai žalingas tiek </a:t>
            </a:r>
            <a:r>
              <a:rPr b="1" lang="en-GB" sz="2400" u="sng"/>
              <a:t>tiesiogiai, </a:t>
            </a:r>
            <a:r>
              <a:rPr lang="en-GB" sz="2400"/>
              <a:t>tiek </a:t>
            </a:r>
            <a:r>
              <a:rPr b="1" lang="en-GB" sz="2400" u="sng"/>
              <a:t>netiesiogiai</a:t>
            </a:r>
            <a:r>
              <a:rPr lang="en-GB" sz="2400"/>
              <a:t>. </a:t>
            </a:r>
            <a:endParaRPr sz="2400"/>
          </a:p>
          <a:p>
            <a:pPr indent="0" lvl="0" marL="0" rtl="0" algn="l">
              <a:lnSpc>
                <a:spcPct val="150000"/>
              </a:lnSpc>
              <a:spcBef>
                <a:spcPts val="0"/>
              </a:spcBef>
              <a:spcAft>
                <a:spcPts val="0"/>
              </a:spcAft>
              <a:buClr>
                <a:schemeClr val="dk1"/>
              </a:buClr>
              <a:buSzPts val="2400"/>
              <a:buNone/>
            </a:pPr>
            <a:r>
              <a:rPr b="1" lang="en-GB" sz="2400"/>
              <a:t>Tiesioginis </a:t>
            </a:r>
            <a:r>
              <a:rPr lang="en-GB" sz="2400"/>
              <a:t>poveikis organizacijai būtų finansinė išmoka nukentėjusiam asmeniui (aukai), kuris galėjo būti fiziškai sužalotas, už kompensaciją arba bet kokias reikalingas medicinines išlaidas.     </a:t>
            </a:r>
            <a:endParaRPr sz="2400"/>
          </a:p>
          <a:p>
            <a:pPr indent="0" lvl="0" marL="0" rtl="0" algn="l">
              <a:lnSpc>
                <a:spcPct val="150000"/>
              </a:lnSpc>
              <a:spcBef>
                <a:spcPts val="0"/>
              </a:spcBef>
              <a:spcAft>
                <a:spcPts val="0"/>
              </a:spcAft>
              <a:buClr>
                <a:schemeClr val="dk1"/>
              </a:buClr>
              <a:buSzPts val="2400"/>
              <a:buNone/>
            </a:pPr>
            <a:r>
              <a:rPr b="1" lang="en-GB" sz="2400"/>
              <a:t>Netiesioginis </a:t>
            </a:r>
            <a:r>
              <a:rPr lang="en-GB" sz="2400"/>
              <a:t>poveikis organizacijai būtų išoriniai veiksniai, galintys daryti įtaką organizacijai, pavyzdžiui, akcininkai, reputacija ir įvaizdis, investuotojai ir kt. </a:t>
            </a:r>
            <a:endParaRPr sz="2400"/>
          </a:p>
        </p:txBody>
      </p:sp>
      <p:sp>
        <p:nvSpPr>
          <p:cNvPr id="254" name="Google Shape;25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ph type="title"/>
          </p:nvPr>
        </p:nvSpPr>
        <p:spPr>
          <a:xfrm>
            <a:off x="838200" y="3206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Tiesiogines organizacijos išlaidas sudaro:</a:t>
            </a:r>
            <a:endParaRPr sz="4000">
              <a:latin typeface="Calibri"/>
              <a:ea typeface="Calibri"/>
              <a:cs typeface="Calibri"/>
              <a:sym typeface="Calibri"/>
            </a:endParaRPr>
          </a:p>
        </p:txBody>
      </p:sp>
      <p:grpSp>
        <p:nvGrpSpPr>
          <p:cNvPr id="261" name="Google Shape;261;p11"/>
          <p:cNvGrpSpPr/>
          <p:nvPr/>
        </p:nvGrpSpPr>
        <p:grpSpPr>
          <a:xfrm>
            <a:off x="838200" y="1847054"/>
            <a:ext cx="4373880" cy="4308480"/>
            <a:chOff x="0" y="21429"/>
            <a:chExt cx="4373880" cy="4308480"/>
          </a:xfrm>
        </p:grpSpPr>
        <p:sp>
          <p:nvSpPr>
            <p:cNvPr id="262" name="Google Shape;262;p11"/>
            <p:cNvSpPr/>
            <p:nvPr/>
          </p:nvSpPr>
          <p:spPr>
            <a:xfrm>
              <a:off x="0" y="214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1"/>
            <p:cNvSpPr txBox="1"/>
            <p:nvPr/>
          </p:nvSpPr>
          <p:spPr>
            <a:xfrm>
              <a:off x="31070" y="524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Žema darbuotojų moralė</a:t>
              </a:r>
              <a:endParaRPr b="0" i="0" sz="2400" u="none" cap="none" strike="noStrike">
                <a:solidFill>
                  <a:schemeClr val="lt1"/>
                </a:solidFill>
                <a:latin typeface="Calibri"/>
                <a:ea typeface="Calibri"/>
                <a:cs typeface="Calibri"/>
                <a:sym typeface="Calibri"/>
              </a:endParaRPr>
            </a:p>
          </p:txBody>
        </p:sp>
        <p:sp>
          <p:nvSpPr>
            <p:cNvPr id="264" name="Google Shape;264;p11"/>
            <p:cNvSpPr/>
            <p:nvPr/>
          </p:nvSpPr>
          <p:spPr>
            <a:xfrm>
              <a:off x="0" y="7558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1"/>
            <p:cNvSpPr txBox="1"/>
            <p:nvPr/>
          </p:nvSpPr>
          <p:spPr>
            <a:xfrm>
              <a:off x="31070" y="7868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Neatvykimas į darbą</a:t>
              </a:r>
              <a:endParaRPr b="0" i="0" sz="2400" u="none" cap="none" strike="noStrike">
                <a:solidFill>
                  <a:schemeClr val="lt1"/>
                </a:solidFill>
                <a:latin typeface="Calibri"/>
                <a:ea typeface="Calibri"/>
                <a:cs typeface="Calibri"/>
                <a:sym typeface="Calibri"/>
              </a:endParaRPr>
            </a:p>
          </p:txBody>
        </p:sp>
        <p:sp>
          <p:nvSpPr>
            <p:cNvPr id="266" name="Google Shape;266;p11"/>
            <p:cNvSpPr/>
            <p:nvPr/>
          </p:nvSpPr>
          <p:spPr>
            <a:xfrm>
              <a:off x="0" y="14902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1"/>
            <p:cNvSpPr txBox="1"/>
            <p:nvPr/>
          </p:nvSpPr>
          <p:spPr>
            <a:xfrm>
              <a:off x="31070" y="15212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Nedarbingumo atostogos, žala turtui</a:t>
              </a:r>
              <a:endParaRPr b="0" i="0" sz="2400" u="none" cap="none" strike="noStrike">
                <a:solidFill>
                  <a:schemeClr val="lt1"/>
                </a:solidFill>
                <a:latin typeface="Calibri"/>
                <a:ea typeface="Calibri"/>
                <a:cs typeface="Calibri"/>
                <a:sym typeface="Calibri"/>
              </a:endParaRPr>
            </a:p>
          </p:txBody>
        </p:sp>
        <p:sp>
          <p:nvSpPr>
            <p:cNvPr id="268" name="Google Shape;268;p11"/>
            <p:cNvSpPr/>
            <p:nvPr/>
          </p:nvSpPr>
          <p:spPr>
            <a:xfrm>
              <a:off x="0" y="22246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1"/>
            <p:cNvSpPr txBox="1"/>
            <p:nvPr/>
          </p:nvSpPr>
          <p:spPr>
            <a:xfrm>
              <a:off x="31070" y="22556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Ankstyvas išėjimas į pensiją</a:t>
              </a:r>
              <a:endParaRPr b="0" i="0" sz="2400" u="none" cap="none" strike="noStrike">
                <a:solidFill>
                  <a:schemeClr val="lt1"/>
                </a:solidFill>
                <a:latin typeface="Calibri"/>
                <a:ea typeface="Calibri"/>
                <a:cs typeface="Calibri"/>
                <a:sym typeface="Calibri"/>
              </a:endParaRPr>
            </a:p>
          </p:txBody>
        </p:sp>
        <p:sp>
          <p:nvSpPr>
            <p:cNvPr id="270" name="Google Shape;270;p11"/>
            <p:cNvSpPr/>
            <p:nvPr/>
          </p:nvSpPr>
          <p:spPr>
            <a:xfrm>
              <a:off x="0" y="29590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1"/>
            <p:cNvSpPr txBox="1"/>
            <p:nvPr/>
          </p:nvSpPr>
          <p:spPr>
            <a:xfrm>
              <a:off x="31070" y="29900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Maža apyvarta </a:t>
              </a:r>
              <a:endParaRPr b="0" i="0" sz="2400" u="none" cap="none" strike="noStrike">
                <a:solidFill>
                  <a:schemeClr val="lt1"/>
                </a:solidFill>
                <a:latin typeface="Calibri"/>
                <a:ea typeface="Calibri"/>
                <a:cs typeface="Calibri"/>
                <a:sym typeface="Calibri"/>
              </a:endParaRPr>
            </a:p>
          </p:txBody>
        </p:sp>
        <p:sp>
          <p:nvSpPr>
            <p:cNvPr id="272" name="Google Shape;272;p11"/>
            <p:cNvSpPr/>
            <p:nvPr/>
          </p:nvSpPr>
          <p:spPr>
            <a:xfrm>
              <a:off x="0" y="36934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1"/>
            <p:cNvSpPr txBox="1"/>
            <p:nvPr/>
          </p:nvSpPr>
          <p:spPr>
            <a:xfrm>
              <a:off x="31070" y="37244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Skundai ir bylinėjimasis </a:t>
              </a:r>
              <a:endParaRPr b="0" i="0" sz="2400" u="none" cap="none" strike="noStrike">
                <a:solidFill>
                  <a:schemeClr val="lt1"/>
                </a:solidFill>
                <a:latin typeface="Calibri"/>
                <a:ea typeface="Calibri"/>
                <a:cs typeface="Calibri"/>
                <a:sym typeface="Calibri"/>
              </a:endParaRPr>
            </a:p>
          </p:txBody>
        </p:sp>
      </p:grpSp>
      <p:sp>
        <p:nvSpPr>
          <p:cNvPr id="274" name="Google Shape;2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grpSp>
        <p:nvGrpSpPr>
          <p:cNvPr id="275" name="Google Shape;275;p11"/>
          <p:cNvGrpSpPr/>
          <p:nvPr/>
        </p:nvGrpSpPr>
        <p:grpSpPr>
          <a:xfrm>
            <a:off x="5832565" y="1847054"/>
            <a:ext cx="6067697" cy="4308480"/>
            <a:chOff x="0" y="21429"/>
            <a:chExt cx="6067697" cy="4308480"/>
          </a:xfrm>
        </p:grpSpPr>
        <p:sp>
          <p:nvSpPr>
            <p:cNvPr id="276" name="Google Shape;276;p11"/>
            <p:cNvSpPr/>
            <p:nvPr/>
          </p:nvSpPr>
          <p:spPr>
            <a:xfrm>
              <a:off x="0" y="214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txBox="1"/>
            <p:nvPr/>
          </p:nvSpPr>
          <p:spPr>
            <a:xfrm>
              <a:off x="31070" y="524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Padidėjęs nelaimingų atsitikimų skaičius</a:t>
              </a:r>
              <a:endParaRPr b="0" i="0" sz="2400" u="none" cap="none" strike="noStrike">
                <a:solidFill>
                  <a:schemeClr val="lt1"/>
                </a:solidFill>
                <a:latin typeface="Calibri"/>
                <a:ea typeface="Calibri"/>
                <a:cs typeface="Calibri"/>
                <a:sym typeface="Calibri"/>
              </a:endParaRPr>
            </a:p>
          </p:txBody>
        </p:sp>
        <p:sp>
          <p:nvSpPr>
            <p:cNvPr id="278" name="Google Shape;278;p11"/>
            <p:cNvSpPr/>
            <p:nvPr/>
          </p:nvSpPr>
          <p:spPr>
            <a:xfrm>
              <a:off x="0" y="7558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txBox="1"/>
            <p:nvPr/>
          </p:nvSpPr>
          <p:spPr>
            <a:xfrm>
              <a:off x="31070" y="7868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Sumažėjęs našumas ir produktyvumas</a:t>
              </a:r>
              <a:endParaRPr b="0" i="0" sz="2400" u="none" cap="none" strike="noStrike">
                <a:solidFill>
                  <a:schemeClr val="lt1"/>
                </a:solidFill>
                <a:latin typeface="Calibri"/>
                <a:ea typeface="Calibri"/>
                <a:cs typeface="Calibri"/>
                <a:sym typeface="Calibri"/>
              </a:endParaRPr>
            </a:p>
          </p:txBody>
        </p:sp>
        <p:sp>
          <p:nvSpPr>
            <p:cNvPr id="280" name="Google Shape;280;p11"/>
            <p:cNvSpPr/>
            <p:nvPr/>
          </p:nvSpPr>
          <p:spPr>
            <a:xfrm>
              <a:off x="0" y="14902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txBox="1"/>
            <p:nvPr/>
          </p:nvSpPr>
          <p:spPr>
            <a:xfrm>
              <a:off x="31070" y="15212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Saugumo išlaidos</a:t>
              </a:r>
              <a:endParaRPr b="0" i="0" sz="2400" u="none" cap="none" strike="noStrike">
                <a:solidFill>
                  <a:schemeClr val="lt1"/>
                </a:solidFill>
                <a:latin typeface="Calibri"/>
                <a:ea typeface="Calibri"/>
                <a:cs typeface="Calibri"/>
                <a:sym typeface="Calibri"/>
              </a:endParaRPr>
            </a:p>
          </p:txBody>
        </p:sp>
        <p:sp>
          <p:nvSpPr>
            <p:cNvPr id="282" name="Google Shape;282;p11"/>
            <p:cNvSpPr/>
            <p:nvPr/>
          </p:nvSpPr>
          <p:spPr>
            <a:xfrm>
              <a:off x="0" y="22246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31070" y="22556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Darbuotojų kompensacijos</a:t>
              </a:r>
              <a:endParaRPr b="0" i="0" sz="2400" u="none" cap="none" strike="noStrike">
                <a:solidFill>
                  <a:schemeClr val="lt1"/>
                </a:solidFill>
                <a:latin typeface="Calibri"/>
                <a:ea typeface="Calibri"/>
                <a:cs typeface="Calibri"/>
                <a:sym typeface="Calibri"/>
              </a:endParaRPr>
            </a:p>
          </p:txBody>
        </p:sp>
        <p:sp>
          <p:nvSpPr>
            <p:cNvPr id="284" name="Google Shape;284;p11"/>
            <p:cNvSpPr/>
            <p:nvPr/>
          </p:nvSpPr>
          <p:spPr>
            <a:xfrm>
              <a:off x="0" y="29590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1"/>
            <p:cNvSpPr txBox="1"/>
            <p:nvPr/>
          </p:nvSpPr>
          <p:spPr>
            <a:xfrm>
              <a:off x="31070" y="29900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Sumažėjęs pasitikėjimas vadovybe</a:t>
              </a:r>
              <a:endParaRPr b="0" i="0" sz="2400" u="none" cap="none" strike="noStrike">
                <a:solidFill>
                  <a:schemeClr val="lt1"/>
                </a:solidFill>
                <a:latin typeface="Calibri"/>
                <a:ea typeface="Calibri"/>
                <a:cs typeface="Calibri"/>
                <a:sym typeface="Calibri"/>
              </a:endParaRPr>
            </a:p>
          </p:txBody>
        </p:sp>
        <p:sp>
          <p:nvSpPr>
            <p:cNvPr id="286" name="Google Shape;286;p11"/>
            <p:cNvSpPr/>
            <p:nvPr/>
          </p:nvSpPr>
          <p:spPr>
            <a:xfrm>
              <a:off x="0" y="36934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txBox="1"/>
            <p:nvPr/>
          </p:nvSpPr>
          <p:spPr>
            <a:xfrm>
              <a:off x="31070" y="37244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Visuomenės pozityvaus požiūrio praradimas</a:t>
              </a:r>
              <a:endParaRPr b="0" i="0" sz="2400" u="none" cap="none" strike="noStrik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grpSp>
        <p:nvGrpSpPr>
          <p:cNvPr id="293" name="Google Shape;293;p12"/>
          <p:cNvGrpSpPr/>
          <p:nvPr/>
        </p:nvGrpSpPr>
        <p:grpSpPr>
          <a:xfrm>
            <a:off x="890451" y="1879279"/>
            <a:ext cx="4373880" cy="4348533"/>
            <a:chOff x="0" y="1402"/>
            <a:chExt cx="4373880" cy="4348533"/>
          </a:xfrm>
        </p:grpSpPr>
        <p:sp>
          <p:nvSpPr>
            <p:cNvPr id="294" name="Google Shape;294;p12"/>
            <p:cNvSpPr/>
            <p:nvPr/>
          </p:nvSpPr>
          <p:spPr>
            <a:xfrm>
              <a:off x="0" y="1402"/>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2"/>
            <p:cNvSpPr txBox="1"/>
            <p:nvPr/>
          </p:nvSpPr>
          <p:spPr>
            <a:xfrm>
              <a:off x="34943" y="36345"/>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Neigiama išorės šalių reakcija ir dėmesys</a:t>
              </a:r>
              <a:endParaRPr b="0" i="0" sz="2400" u="none" cap="none" strike="noStrike">
                <a:solidFill>
                  <a:schemeClr val="lt1"/>
                </a:solidFill>
                <a:latin typeface="Calibri"/>
                <a:ea typeface="Calibri"/>
                <a:cs typeface="Calibri"/>
                <a:sym typeface="Calibri"/>
              </a:endParaRPr>
            </a:p>
          </p:txBody>
        </p:sp>
        <p:sp>
          <p:nvSpPr>
            <p:cNvPr id="296" name="Google Shape;296;p12"/>
            <p:cNvSpPr/>
            <p:nvPr/>
          </p:nvSpPr>
          <p:spPr>
            <a:xfrm>
              <a:off x="0" y="727948"/>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2"/>
            <p:cNvSpPr txBox="1"/>
            <p:nvPr/>
          </p:nvSpPr>
          <p:spPr>
            <a:xfrm>
              <a:off x="34943" y="762891"/>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Visuomenės pasitikėjimo praradimas ir kt. </a:t>
              </a:r>
              <a:endParaRPr b="0" i="0" sz="2400" u="none" cap="none" strike="noStrike">
                <a:solidFill>
                  <a:schemeClr val="lt1"/>
                </a:solidFill>
                <a:latin typeface="Calibri"/>
                <a:ea typeface="Calibri"/>
                <a:cs typeface="Calibri"/>
                <a:sym typeface="Calibri"/>
              </a:endParaRPr>
            </a:p>
          </p:txBody>
        </p:sp>
        <p:sp>
          <p:nvSpPr>
            <p:cNvPr id="298" name="Google Shape;298;p12"/>
            <p:cNvSpPr/>
            <p:nvPr/>
          </p:nvSpPr>
          <p:spPr>
            <a:xfrm>
              <a:off x="0" y="1454494"/>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2"/>
            <p:cNvSpPr txBox="1"/>
            <p:nvPr/>
          </p:nvSpPr>
          <p:spPr>
            <a:xfrm>
              <a:off x="34943" y="1489437"/>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Neigiama reputacija </a:t>
              </a:r>
              <a:endParaRPr b="0" i="0" sz="2400" u="none" cap="none" strike="noStrike">
                <a:solidFill>
                  <a:schemeClr val="lt1"/>
                </a:solidFill>
                <a:latin typeface="Calibri"/>
                <a:ea typeface="Calibri"/>
                <a:cs typeface="Calibri"/>
                <a:sym typeface="Calibri"/>
              </a:endParaRPr>
            </a:p>
          </p:txBody>
        </p:sp>
        <p:sp>
          <p:nvSpPr>
            <p:cNvPr id="300" name="Google Shape;300;p12"/>
            <p:cNvSpPr/>
            <p:nvPr/>
          </p:nvSpPr>
          <p:spPr>
            <a:xfrm>
              <a:off x="0" y="2181040"/>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2"/>
            <p:cNvSpPr txBox="1"/>
            <p:nvPr/>
          </p:nvSpPr>
          <p:spPr>
            <a:xfrm>
              <a:off x="34943" y="2215983"/>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Neigiamas įvaizdis </a:t>
              </a:r>
              <a:endParaRPr b="0" i="0" sz="2400" u="none" cap="none" strike="noStrike">
                <a:solidFill>
                  <a:schemeClr val="lt1"/>
                </a:solidFill>
                <a:latin typeface="Calibri"/>
                <a:ea typeface="Calibri"/>
                <a:cs typeface="Calibri"/>
                <a:sym typeface="Calibri"/>
              </a:endParaRPr>
            </a:p>
          </p:txBody>
        </p:sp>
        <p:sp>
          <p:nvSpPr>
            <p:cNvPr id="302" name="Google Shape;302;p12"/>
            <p:cNvSpPr/>
            <p:nvPr/>
          </p:nvSpPr>
          <p:spPr>
            <a:xfrm>
              <a:off x="0" y="2907586"/>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txBox="1"/>
            <p:nvPr/>
          </p:nvSpPr>
          <p:spPr>
            <a:xfrm>
              <a:off x="34943" y="2942529"/>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Verslo santykių praradimas</a:t>
              </a:r>
              <a:endParaRPr b="0" i="0" sz="2400" u="none" cap="none" strike="noStrike">
                <a:solidFill>
                  <a:schemeClr val="lt1"/>
                </a:solidFill>
                <a:latin typeface="Calibri"/>
                <a:ea typeface="Calibri"/>
                <a:cs typeface="Calibri"/>
                <a:sym typeface="Calibri"/>
              </a:endParaRPr>
            </a:p>
          </p:txBody>
        </p:sp>
        <p:sp>
          <p:nvSpPr>
            <p:cNvPr id="304" name="Google Shape;304;p12"/>
            <p:cNvSpPr/>
            <p:nvPr/>
          </p:nvSpPr>
          <p:spPr>
            <a:xfrm>
              <a:off x="0" y="3634133"/>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2"/>
            <p:cNvSpPr txBox="1"/>
            <p:nvPr/>
          </p:nvSpPr>
          <p:spPr>
            <a:xfrm>
              <a:off x="34943" y="3669076"/>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Pelno sumažėjimas </a:t>
              </a:r>
              <a:endParaRPr b="0" i="0" sz="2400" u="none" cap="none" strike="noStrike">
                <a:solidFill>
                  <a:schemeClr val="lt1"/>
                </a:solidFill>
                <a:latin typeface="Calibri"/>
                <a:ea typeface="Calibri"/>
                <a:cs typeface="Calibri"/>
                <a:sym typeface="Calibri"/>
              </a:endParaRPr>
            </a:p>
          </p:txBody>
        </p:sp>
      </p:grpSp>
      <p:grpSp>
        <p:nvGrpSpPr>
          <p:cNvPr id="306" name="Google Shape;306;p12"/>
          <p:cNvGrpSpPr/>
          <p:nvPr/>
        </p:nvGrpSpPr>
        <p:grpSpPr>
          <a:xfrm>
            <a:off x="6423660" y="1877877"/>
            <a:ext cx="4373880" cy="713003"/>
            <a:chOff x="0" y="3637639"/>
            <a:chExt cx="4373880" cy="713003"/>
          </a:xfrm>
        </p:grpSpPr>
        <p:sp>
          <p:nvSpPr>
            <p:cNvPr id="307" name="Google Shape;307;p12"/>
            <p:cNvSpPr/>
            <p:nvPr/>
          </p:nvSpPr>
          <p:spPr>
            <a:xfrm>
              <a:off x="0" y="3637639"/>
              <a:ext cx="4373880" cy="71300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2"/>
            <p:cNvSpPr txBox="1"/>
            <p:nvPr/>
          </p:nvSpPr>
          <p:spPr>
            <a:xfrm>
              <a:off x="34806" y="3672445"/>
              <a:ext cx="4304268" cy="64339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Teisminiai ieškiniai prieš bendrovę </a:t>
              </a:r>
              <a:endParaRPr b="0" i="0" sz="2400" u="none" cap="none" strike="noStrike">
                <a:solidFill>
                  <a:schemeClr val="lt1"/>
                </a:solidFill>
                <a:latin typeface="Calibri"/>
                <a:ea typeface="Calibri"/>
                <a:cs typeface="Calibri"/>
                <a:sym typeface="Calibri"/>
              </a:endParaRPr>
            </a:p>
          </p:txBody>
        </p:sp>
      </p:grpSp>
      <p:grpSp>
        <p:nvGrpSpPr>
          <p:cNvPr id="309" name="Google Shape;309;p12"/>
          <p:cNvGrpSpPr/>
          <p:nvPr/>
        </p:nvGrpSpPr>
        <p:grpSpPr>
          <a:xfrm>
            <a:off x="6423660" y="2625686"/>
            <a:ext cx="4373880" cy="713003"/>
            <a:chOff x="0" y="3637639"/>
            <a:chExt cx="4373880" cy="713003"/>
          </a:xfrm>
        </p:grpSpPr>
        <p:sp>
          <p:nvSpPr>
            <p:cNvPr id="310" name="Google Shape;310;p12"/>
            <p:cNvSpPr/>
            <p:nvPr/>
          </p:nvSpPr>
          <p:spPr>
            <a:xfrm>
              <a:off x="0" y="3637639"/>
              <a:ext cx="4373880" cy="71300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2"/>
            <p:cNvSpPr txBox="1"/>
            <p:nvPr/>
          </p:nvSpPr>
          <p:spPr>
            <a:xfrm>
              <a:off x="34806" y="3672445"/>
              <a:ext cx="4304268" cy="64339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Personalo trūkumas / mažas susidomėjimas įmone </a:t>
              </a:r>
              <a:endParaRPr b="0" i="0" sz="2400" u="none" cap="none" strike="noStrike">
                <a:solidFill>
                  <a:schemeClr val="lt1"/>
                </a:solidFill>
                <a:latin typeface="Calibri"/>
                <a:ea typeface="Calibri"/>
                <a:cs typeface="Calibri"/>
                <a:sym typeface="Calibri"/>
              </a:endParaRPr>
            </a:p>
          </p:txBody>
        </p:sp>
      </p:grpSp>
      <p:sp>
        <p:nvSpPr>
          <p:cNvPr id="312" name="Google Shape;312;p12"/>
          <p:cNvSpPr txBox="1"/>
          <p:nvPr>
            <p:ph type="title"/>
          </p:nvPr>
        </p:nvSpPr>
        <p:spPr>
          <a:xfrm>
            <a:off x="838200" y="27119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Netiesiogines organizacijos išlaidas sudaro:  </a:t>
            </a:r>
            <a:endParaRPr sz="4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13"/>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318" name="Google Shape;318;p13"/>
          <p:cNvSpPr/>
          <p:nvPr/>
        </p:nvSpPr>
        <p:spPr>
          <a:xfrm>
            <a:off x="0" y="447"/>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Calibri"/>
              <a:buNone/>
            </a:pPr>
            <a:r>
              <a:rPr b="0" i="0" lang="en-GB" sz="9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19" name="Google Shape;31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320" name="Google Shape;320;p13"/>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1" name="Google Shape;321;p13"/>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Grupės veikla (30 min.)</a:t>
            </a:r>
            <a:endParaRPr b="1" sz="4000" u="sng">
              <a:solidFill>
                <a:schemeClr val="lt1"/>
              </a:solidFill>
            </a:endParaRPr>
          </a:p>
        </p:txBody>
      </p:sp>
      <p:sp>
        <p:nvSpPr>
          <p:cNvPr id="322" name="Google Shape;322;p13"/>
          <p:cNvSpPr txBox="1"/>
          <p:nvPr>
            <p:ph idx="1" type="body"/>
          </p:nvPr>
        </p:nvSpPr>
        <p:spPr>
          <a:xfrm>
            <a:off x="179256" y="1027906"/>
            <a:ext cx="5427065" cy="44862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lt1"/>
              </a:buClr>
              <a:buSzPts val="2400"/>
              <a:buFont typeface="Calibri"/>
              <a:buChar char="-"/>
            </a:pPr>
            <a:r>
              <a:rPr lang="en-GB" sz="2400">
                <a:solidFill>
                  <a:schemeClr val="lt1"/>
                </a:solidFill>
              </a:rPr>
              <a:t>Grupėse po 4 sugalvokite atvejį, kai organizacija dėl įvykusio incidento patyrė tiesioginių ar netiesioginių išlaidų. Sudarykite šių išlaidų sąrašą pagal kategorijas ir paaiškinkite, kaip tai paveikė organizaciją.</a:t>
            </a:r>
            <a:endParaRPr/>
          </a:p>
          <a:p>
            <a:pPr indent="-228600" lvl="0" marL="228600" rtl="0" algn="l">
              <a:lnSpc>
                <a:spcPct val="90000"/>
              </a:lnSpc>
              <a:spcBef>
                <a:spcPts val="1000"/>
              </a:spcBef>
              <a:spcAft>
                <a:spcPts val="0"/>
              </a:spcAft>
              <a:buClr>
                <a:schemeClr val="lt1"/>
              </a:buClr>
              <a:buSzPts val="2400"/>
              <a:buFont typeface="Calibri"/>
              <a:buChar char="-"/>
            </a:pPr>
            <a:r>
              <a:rPr lang="en-GB" sz="2400">
                <a:solidFill>
                  <a:schemeClr val="lt1"/>
                </a:solidFill>
              </a:rPr>
              <a:t>Grupėje aptarkite, kaip jūs, jei vadovautumėte, spręstumėte tokį incidentą.    </a:t>
            </a:r>
            <a:endParaRPr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4"/>
          <p:cNvPicPr preferRelativeResize="0"/>
          <p:nvPr/>
        </p:nvPicPr>
        <p:blipFill rotWithShape="1">
          <a:blip r:embed="rId3">
            <a:alphaModFix/>
          </a:blip>
          <a:srcRect b="0" l="0" r="0" t="0"/>
          <a:stretch/>
        </p:blipFill>
        <p:spPr>
          <a:xfrm>
            <a:off x="5791200" y="-297"/>
            <a:ext cx="6401355" cy="6858594"/>
          </a:xfrm>
          <a:prstGeom prst="rect">
            <a:avLst/>
          </a:prstGeom>
          <a:noFill/>
          <a:ln>
            <a:noFill/>
          </a:ln>
        </p:spPr>
      </p:pic>
      <p:sp>
        <p:nvSpPr>
          <p:cNvPr id="328" name="Google Shape;328;p14"/>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29" name="Google Shape;32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GB" sz="4000">
                <a:latin typeface="Calibri"/>
                <a:ea typeface="Calibri"/>
                <a:cs typeface="Calibri"/>
                <a:sym typeface="Calibri"/>
              </a:rPr>
              <a:t>"Uber" atvejis: </a:t>
            </a:r>
            <a:r>
              <a:rPr lang="en-GB" sz="4000">
                <a:latin typeface="Calibri"/>
                <a:ea typeface="Calibri"/>
                <a:cs typeface="Calibri"/>
                <a:sym typeface="Calibri"/>
              </a:rPr>
              <a:t>reputacija ir finansinė žala - tiesioginės ir netiesioginės įmonės išlaidos </a:t>
            </a:r>
            <a:endParaRPr sz="4000">
              <a:latin typeface="Calibri"/>
              <a:ea typeface="Calibri"/>
              <a:cs typeface="Calibri"/>
              <a:sym typeface="Calibri"/>
            </a:endParaRPr>
          </a:p>
        </p:txBody>
      </p:sp>
      <p:sp>
        <p:nvSpPr>
          <p:cNvPr id="330" name="Google Shape;3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331" name="Google Shape;331;p14"/>
          <p:cNvSpPr txBox="1"/>
          <p:nvPr/>
        </p:nvSpPr>
        <p:spPr>
          <a:xfrm>
            <a:off x="838200" y="1690688"/>
            <a:ext cx="10379439" cy="69249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Daugiau nei 56 darbuotojai apkaltino "Uber„  seksualiniu priekabiavimu, diskriminacija ir kitais kaltinimais: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Iš </a:t>
            </a:r>
            <a:r>
              <a:rPr b="1" i="0" lang="en-GB" sz="2400" u="none" cap="none" strike="noStrike">
                <a:solidFill>
                  <a:schemeClr val="dk1"/>
                </a:solidFill>
                <a:latin typeface="Calibri"/>
                <a:ea typeface="Calibri"/>
                <a:cs typeface="Calibri"/>
                <a:sym typeface="Calibri"/>
              </a:rPr>
              <a:t>viso daugiau nei 20 mln.</a:t>
            </a:r>
            <a:endParaRPr b="0" i="0" sz="2400" u="none" cap="none" strike="noStrike">
              <a:solidFill>
                <a:srgbClr val="000000"/>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Didžiulis </a:t>
            </a:r>
            <a:r>
              <a:rPr b="1" i="0" lang="en-GB" sz="2400" u="none" cap="none" strike="noStrike">
                <a:solidFill>
                  <a:schemeClr val="dk1"/>
                </a:solidFill>
                <a:latin typeface="Calibri"/>
                <a:ea typeface="Calibri"/>
                <a:cs typeface="Calibri"/>
                <a:sym typeface="Calibri"/>
              </a:rPr>
              <a:t>klientų praradimas</a:t>
            </a:r>
            <a:endParaRPr b="0" i="0" sz="2400" u="none" cap="none" strike="noStrike">
              <a:solidFill>
                <a:srgbClr val="000000"/>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Didelė </a:t>
            </a:r>
            <a:r>
              <a:rPr b="1" i="0" lang="en-GB" sz="2400" u="none" cap="none" strike="noStrike">
                <a:solidFill>
                  <a:schemeClr val="dk1"/>
                </a:solidFill>
                <a:latin typeface="Calibri"/>
                <a:ea typeface="Calibri"/>
                <a:cs typeface="Calibri"/>
                <a:sym typeface="Calibri"/>
              </a:rPr>
              <a:t>darbuotojų kaita, </a:t>
            </a:r>
            <a:r>
              <a:rPr b="0" i="0" lang="en-GB" sz="2400" u="none" cap="none" strike="noStrike">
                <a:solidFill>
                  <a:schemeClr val="dk1"/>
                </a:solidFill>
                <a:latin typeface="Calibri"/>
                <a:ea typeface="Calibri"/>
                <a:cs typeface="Calibri"/>
                <a:sym typeface="Calibri"/>
              </a:rPr>
              <a:t>įskaitant generalinio direktoriaus pašalinimąs ir darbuotojų išėjimą iš darbo</a:t>
            </a:r>
            <a:endParaRPr b="0" i="0" sz="2400" u="none" cap="none" strike="noStrike">
              <a:solidFill>
                <a:srgbClr val="000000"/>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1" i="0" lang="en-GB" sz="2400" u="none" cap="none" strike="noStrike">
                <a:solidFill>
                  <a:schemeClr val="dk1"/>
                </a:solidFill>
                <a:latin typeface="Calibri"/>
                <a:ea typeface="Calibri"/>
                <a:cs typeface="Calibri"/>
                <a:sym typeface="Calibri"/>
              </a:rPr>
              <a:t>brangus </a:t>
            </a:r>
            <a:r>
              <a:rPr b="0" i="0" lang="en-GB" sz="2400" u="none" cap="none" strike="noStrike">
                <a:solidFill>
                  <a:schemeClr val="dk1"/>
                </a:solidFill>
                <a:latin typeface="Calibri"/>
                <a:ea typeface="Calibri"/>
                <a:cs typeface="Calibri"/>
                <a:sym typeface="Calibri"/>
              </a:rPr>
              <a:t>naujų strategijų, metodų ir mokymų </a:t>
            </a:r>
            <a:r>
              <a:rPr b="1" i="0" lang="en-GB" sz="2400" u="none" cap="none" strike="noStrike">
                <a:solidFill>
                  <a:schemeClr val="dk1"/>
                </a:solidFill>
                <a:latin typeface="Calibri"/>
                <a:ea typeface="Calibri"/>
                <a:cs typeface="Calibri"/>
                <a:sym typeface="Calibri"/>
              </a:rPr>
              <a:t>įgyvendinimas </a:t>
            </a:r>
            <a:endParaRPr b="0" i="0" sz="2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2200"/>
              <a:buFont typeface="Calibri"/>
              <a:buNone/>
            </a:pPr>
            <a:r>
              <a:t/>
            </a:r>
            <a:endParaRPr b="0" i="0" sz="2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22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Ein Bild, das Text enthält.&#10;&#10;Automatisch generierte Beschreibung" id="336" name="Google Shape;336;p15"/>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337" name="Google Shape;337;p1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8" name="Google Shape;338;p15"/>
          <p:cNvSpPr txBox="1"/>
          <p:nvPr>
            <p:ph type="title"/>
          </p:nvPr>
        </p:nvSpPr>
        <p:spPr>
          <a:xfrm>
            <a:off x="8217962" y="2881647"/>
            <a:ext cx="3852041" cy="18340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a:t>3. Stebėtojo metodo galia</a:t>
            </a:r>
            <a:endParaRPr/>
          </a:p>
        </p:txBody>
      </p:sp>
      <p:cxnSp>
        <p:nvCxnSpPr>
          <p:cNvPr id="339" name="Google Shape;339;p1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8"/>
                                        </p:tgtEl>
                                        <p:attrNameLst>
                                          <p:attrName>style.visibility</p:attrName>
                                        </p:attrNameLst>
                                      </p:cBhvr>
                                      <p:to>
                                        <p:strVal val="visible"/>
                                      </p:to>
                                    </p:set>
                                    <p:animEffect filter="fade" transition="in">
                                      <p:cBhvr>
                                        <p:cTn dur="7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6"/>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45" name="Google Shape;345;p16"/>
          <p:cNvSpPr txBox="1"/>
          <p:nvPr>
            <p:ph type="title"/>
          </p:nvPr>
        </p:nvSpPr>
        <p:spPr>
          <a:xfrm>
            <a:off x="450457" y="71204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3. Stebėtojo metodo galia</a:t>
            </a:r>
            <a:endParaRPr b="1" sz="4000">
              <a:solidFill>
                <a:srgbClr val="6789B9"/>
              </a:solidFill>
              <a:latin typeface="Calibri"/>
              <a:ea typeface="Calibri"/>
              <a:cs typeface="Calibri"/>
              <a:sym typeface="Calibri"/>
            </a:endParaRPr>
          </a:p>
        </p:txBody>
      </p:sp>
      <p:sp>
        <p:nvSpPr>
          <p:cNvPr id="346" name="Google Shape;346;p16"/>
          <p:cNvSpPr txBox="1"/>
          <p:nvPr>
            <p:ph idx="1" type="body"/>
          </p:nvPr>
        </p:nvSpPr>
        <p:spPr>
          <a:xfrm>
            <a:off x="472440" y="1212233"/>
            <a:ext cx="10635271" cy="442406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400"/>
              <a:buNone/>
            </a:pPr>
            <a:r>
              <a:rPr b="1" lang="en-GB" sz="2400"/>
              <a:t>Požiūris į seksualinio smurto prevenciją</a:t>
            </a:r>
            <a:r>
              <a:rPr lang="en-GB" sz="2400"/>
              <a:t>. Tai yra įsikišimas matant smurtinius incidentus ir (arba) atpažinimas ir pranešimas apie tokius veiksmus.  </a:t>
            </a:r>
            <a:endParaRPr sz="2400"/>
          </a:p>
          <a:p>
            <a:pPr indent="0" lvl="0" marL="0" rtl="0" algn="l">
              <a:lnSpc>
                <a:spcPct val="150000"/>
              </a:lnSpc>
              <a:spcBef>
                <a:spcPts val="1000"/>
              </a:spcBef>
              <a:spcAft>
                <a:spcPts val="0"/>
              </a:spcAft>
              <a:buClr>
                <a:schemeClr val="dk1"/>
              </a:buClr>
              <a:buSzPts val="2400"/>
              <a:buNone/>
            </a:pPr>
            <a:r>
              <a:t/>
            </a:r>
            <a:endParaRPr sz="2400"/>
          </a:p>
        </p:txBody>
      </p:sp>
      <p:sp>
        <p:nvSpPr>
          <p:cNvPr id="347" name="Google Shape;34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348" name="Google Shape;348;p1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9" name="Google Shape;349;p16"/>
          <p:cNvGrpSpPr/>
          <p:nvPr/>
        </p:nvGrpSpPr>
        <p:grpSpPr>
          <a:xfrm>
            <a:off x="472440" y="2260493"/>
            <a:ext cx="10380438" cy="3983316"/>
            <a:chOff x="0" y="-191820"/>
            <a:chExt cx="10380438" cy="3983316"/>
          </a:xfrm>
        </p:grpSpPr>
        <p:sp>
          <p:nvSpPr>
            <p:cNvPr id="350" name="Google Shape;350;p16"/>
            <p:cNvSpPr/>
            <p:nvPr/>
          </p:nvSpPr>
          <p:spPr>
            <a:xfrm>
              <a:off x="0" y="-191820"/>
              <a:ext cx="8823373" cy="1395555"/>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6"/>
            <p:cNvSpPr txBox="1"/>
            <p:nvPr/>
          </p:nvSpPr>
          <p:spPr>
            <a:xfrm>
              <a:off x="33315" y="33315"/>
              <a:ext cx="7595976"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1. Tai skatina bendruomenę prisiimti atsakomybę už seksualinį smurtą kaip už problemą ir kalbėti, kai jie tampa potencialiai pavojingų situacijų ar seksistinių kalbų liudininkais.</a:t>
              </a:r>
              <a:endParaRPr b="0" i="0" sz="2400" u="none" cap="none" strike="noStrike">
                <a:solidFill>
                  <a:schemeClr val="lt1"/>
                </a:solidFill>
                <a:latin typeface="Calibri"/>
                <a:ea typeface="Calibri"/>
                <a:cs typeface="Calibri"/>
                <a:sym typeface="Calibri"/>
              </a:endParaRPr>
            </a:p>
          </p:txBody>
        </p:sp>
        <p:sp>
          <p:nvSpPr>
            <p:cNvPr id="352" name="Google Shape;352;p16"/>
            <p:cNvSpPr/>
            <p:nvPr/>
          </p:nvSpPr>
          <p:spPr>
            <a:xfrm>
              <a:off x="778532" y="1327023"/>
              <a:ext cx="8823373" cy="11374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6"/>
            <p:cNvSpPr txBox="1"/>
            <p:nvPr/>
          </p:nvSpPr>
          <p:spPr>
            <a:xfrm>
              <a:off x="811847" y="1360338"/>
              <a:ext cx="7238868"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2. Mažina aukų kaltinimą, įtraukia visus (įtraukia vyrus į bendruomenės problemą, o ne moterų problemą).</a:t>
              </a:r>
              <a:endParaRPr b="0" i="0" sz="2400" u="none" cap="none" strike="noStrike">
                <a:solidFill>
                  <a:schemeClr val="lt1"/>
                </a:solidFill>
                <a:latin typeface="Calibri"/>
                <a:ea typeface="Calibri"/>
                <a:cs typeface="Calibri"/>
                <a:sym typeface="Calibri"/>
              </a:endParaRPr>
            </a:p>
          </p:txBody>
        </p:sp>
        <p:sp>
          <p:nvSpPr>
            <p:cNvPr id="354" name="Google Shape;354;p16"/>
            <p:cNvSpPr/>
            <p:nvPr/>
          </p:nvSpPr>
          <p:spPr>
            <a:xfrm>
              <a:off x="1557065" y="2654047"/>
              <a:ext cx="8823373" cy="11374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6"/>
            <p:cNvSpPr txBox="1"/>
            <p:nvPr/>
          </p:nvSpPr>
          <p:spPr>
            <a:xfrm>
              <a:off x="1590380" y="2687362"/>
              <a:ext cx="7238868"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3. Suteikia bendruomenei galimybę skatinti socialinius pokyčius.</a:t>
              </a:r>
              <a:endParaRPr b="0" i="0" sz="2400" u="none" cap="none" strike="noStrike">
                <a:solidFill>
                  <a:schemeClr val="lt1"/>
                </a:solidFill>
                <a:latin typeface="Calibri"/>
                <a:ea typeface="Calibri"/>
                <a:cs typeface="Calibri"/>
                <a:sym typeface="Calibri"/>
              </a:endParaRPr>
            </a:p>
          </p:txBody>
        </p:sp>
        <p:sp>
          <p:nvSpPr>
            <p:cNvPr id="356" name="Google Shape;356;p16"/>
            <p:cNvSpPr/>
            <p:nvPr/>
          </p:nvSpPr>
          <p:spPr>
            <a:xfrm>
              <a:off x="8084031" y="862565"/>
              <a:ext cx="739341" cy="739341"/>
            </a:xfrm>
            <a:prstGeom prst="downArrow">
              <a:avLst>
                <a:gd fmla="val 55000" name="adj1"/>
                <a:gd fmla="val 45000" name="adj2"/>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6"/>
            <p:cNvSpPr txBox="1"/>
            <p:nvPr/>
          </p:nvSpPr>
          <p:spPr>
            <a:xfrm>
              <a:off x="8250383" y="862565"/>
              <a:ext cx="406637" cy="55635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p:txBody>
        </p:sp>
        <p:sp>
          <p:nvSpPr>
            <p:cNvPr id="358" name="Google Shape;358;p16"/>
            <p:cNvSpPr/>
            <p:nvPr/>
          </p:nvSpPr>
          <p:spPr>
            <a:xfrm>
              <a:off x="8862564" y="2182006"/>
              <a:ext cx="739341" cy="739341"/>
            </a:xfrm>
            <a:prstGeom prst="downArrow">
              <a:avLst>
                <a:gd fmla="val 55000" name="adj1"/>
                <a:gd fmla="val 45000" name="adj2"/>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6"/>
            <p:cNvSpPr txBox="1"/>
            <p:nvPr/>
          </p:nvSpPr>
          <p:spPr>
            <a:xfrm>
              <a:off x="9028916" y="2182006"/>
              <a:ext cx="406637" cy="55635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7"/>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65" name="Google Shape;365;p17"/>
          <p:cNvSpPr txBox="1"/>
          <p:nvPr>
            <p:ph type="title"/>
          </p:nvPr>
        </p:nvSpPr>
        <p:spPr>
          <a:xfrm>
            <a:off x="838200" y="8963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Kaip būti aktyviu stebėtoju:</a:t>
            </a:r>
            <a:br>
              <a:rPr lang="en-GB" sz="4000">
                <a:latin typeface="Calibri"/>
                <a:ea typeface="Calibri"/>
                <a:cs typeface="Calibri"/>
                <a:sym typeface="Calibri"/>
              </a:rPr>
            </a:br>
            <a:br>
              <a:rPr lang="en-GB" sz="4000">
                <a:latin typeface="Calibri"/>
                <a:ea typeface="Calibri"/>
                <a:cs typeface="Calibri"/>
                <a:sym typeface="Calibri"/>
              </a:rPr>
            </a:br>
            <a:endParaRPr sz="4000">
              <a:latin typeface="Calibri"/>
              <a:ea typeface="Calibri"/>
              <a:cs typeface="Calibri"/>
              <a:sym typeface="Calibri"/>
            </a:endParaRPr>
          </a:p>
        </p:txBody>
      </p:sp>
      <p:sp>
        <p:nvSpPr>
          <p:cNvPr id="366" name="Google Shape;36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200"/>
              <a:buChar char="•"/>
            </a:pPr>
            <a:r>
              <a:rPr lang="en-GB" sz="2400"/>
              <a:t>reaguokite į bet kokį netinkamą ar grėsmingą elgesį. Jei jums nepatogu tai daryti tiesiogiai, kreipkitės pagalbos į autoritetą ar patikimą aplinkinį asmenį. </a:t>
            </a:r>
            <a:endParaRPr sz="2400"/>
          </a:p>
          <a:p>
            <a:pPr indent="-88900" lvl="0" marL="228600" rtl="0" algn="l">
              <a:lnSpc>
                <a:spcPct val="100000"/>
              </a:lnSpc>
              <a:spcBef>
                <a:spcPts val="1000"/>
              </a:spcBef>
              <a:spcAft>
                <a:spcPts val="0"/>
              </a:spcAft>
              <a:buClr>
                <a:schemeClr val="dk1"/>
              </a:buClr>
              <a:buSzPts val="2200"/>
              <a:buNone/>
            </a:pPr>
            <a:r>
              <a:t/>
            </a:r>
            <a:endParaRPr sz="2400"/>
          </a:p>
          <a:p>
            <a:pPr indent="0" lvl="0" marL="0" rtl="0" algn="l">
              <a:lnSpc>
                <a:spcPct val="100000"/>
              </a:lnSpc>
              <a:spcBef>
                <a:spcPts val="1000"/>
              </a:spcBef>
              <a:spcAft>
                <a:spcPts val="0"/>
              </a:spcAft>
              <a:buClr>
                <a:schemeClr val="dk1"/>
              </a:buClr>
              <a:buSzPts val="2200"/>
              <a:buNone/>
            </a:pPr>
            <a:r>
              <a:rPr lang="en-GB" sz="2400"/>
              <a:t>Atsitiktinio stebėtojo įsikišimas gali būti veiksmingas būdas užkirsti kelią seksualinei prievartai dar prieš jai įvykstant. Ji atlieka pagrindinį vaidmenį užkertant kelią, atgrasant ir (arba) įsikišant, kai smurto aktas gali įvykti.</a:t>
            </a:r>
            <a:endParaRPr sz="2400"/>
          </a:p>
          <a:p>
            <a:pPr indent="-88900" lvl="0" marL="228600" rtl="0" algn="l">
              <a:lnSpc>
                <a:spcPct val="100000"/>
              </a:lnSpc>
              <a:spcBef>
                <a:spcPts val="1000"/>
              </a:spcBef>
              <a:spcAft>
                <a:spcPts val="0"/>
              </a:spcAft>
              <a:buClr>
                <a:schemeClr val="dk1"/>
              </a:buClr>
              <a:buSzPts val="2200"/>
              <a:buNone/>
            </a:pPr>
            <a:r>
              <a:t/>
            </a:r>
            <a:endParaRPr sz="2400"/>
          </a:p>
          <a:p>
            <a:pPr indent="-88900" lvl="0" marL="228600" rtl="0" algn="l">
              <a:lnSpc>
                <a:spcPct val="100000"/>
              </a:lnSpc>
              <a:spcBef>
                <a:spcPts val="1000"/>
              </a:spcBef>
              <a:spcAft>
                <a:spcPts val="0"/>
              </a:spcAft>
              <a:buClr>
                <a:schemeClr val="dk1"/>
              </a:buClr>
              <a:buSzPts val="2200"/>
              <a:buNone/>
            </a:pPr>
            <a:r>
              <a:t/>
            </a:r>
            <a:endParaRPr sz="2400"/>
          </a:p>
        </p:txBody>
      </p:sp>
      <p:sp>
        <p:nvSpPr>
          <p:cNvPr id="367" name="Google Shape;3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8"/>
          <p:cNvSpPr txBox="1"/>
          <p:nvPr>
            <p:ph type="title"/>
          </p:nvPr>
        </p:nvSpPr>
        <p:spPr>
          <a:xfrm>
            <a:off x="607784" y="1263839"/>
            <a:ext cx="10515600" cy="8055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alibri"/>
              <a:buNone/>
            </a:pPr>
            <a:br>
              <a:rPr lang="en-GB" sz="2800" u="sng">
                <a:solidFill>
                  <a:schemeClr val="accent1"/>
                </a:solidFill>
                <a:latin typeface="Calibri"/>
                <a:ea typeface="Calibri"/>
                <a:cs typeface="Calibri"/>
                <a:sym typeface="Calibri"/>
              </a:rPr>
            </a:br>
            <a:r>
              <a:rPr b="1" lang="en-GB" sz="2800" u="sng">
                <a:solidFill>
                  <a:schemeClr val="accent1"/>
                </a:solidFill>
              </a:rPr>
              <a:t>SBR</a:t>
            </a:r>
            <a:r>
              <a:rPr b="1" lang="en-GB" sz="2800" u="sng">
                <a:solidFill>
                  <a:schemeClr val="accent1"/>
                </a:solidFill>
                <a:latin typeface="Calibri"/>
                <a:ea typeface="Calibri"/>
                <a:cs typeface="Calibri"/>
                <a:sym typeface="Calibri"/>
              </a:rPr>
              <a:t> metodas</a:t>
            </a:r>
            <a:br>
              <a:rPr b="1" lang="en-GB" sz="2800" u="sng">
                <a:solidFill>
                  <a:schemeClr val="accent1"/>
                </a:solidFill>
                <a:latin typeface="Calibri"/>
                <a:ea typeface="Calibri"/>
                <a:cs typeface="Calibri"/>
                <a:sym typeface="Calibri"/>
              </a:rPr>
            </a:br>
            <a:br>
              <a:rPr b="1" lang="en-GB" sz="2800" u="sng">
                <a:solidFill>
                  <a:schemeClr val="accent1"/>
                </a:solidFill>
                <a:latin typeface="Calibri"/>
                <a:ea typeface="Calibri"/>
                <a:cs typeface="Calibri"/>
                <a:sym typeface="Calibri"/>
              </a:rPr>
            </a:br>
            <a:endParaRPr b="1" sz="2800" u="sng">
              <a:solidFill>
                <a:schemeClr val="accent1"/>
              </a:solidFill>
              <a:latin typeface="Calibri"/>
              <a:ea typeface="Calibri"/>
              <a:cs typeface="Calibri"/>
              <a:sym typeface="Calibri"/>
            </a:endParaRPr>
          </a:p>
        </p:txBody>
      </p:sp>
      <p:sp>
        <p:nvSpPr>
          <p:cNvPr id="373" name="Google Shape;373;p18"/>
          <p:cNvSpPr txBox="1"/>
          <p:nvPr>
            <p:ph idx="1" type="body"/>
          </p:nvPr>
        </p:nvSpPr>
        <p:spPr>
          <a:xfrm>
            <a:off x="607783" y="1314109"/>
            <a:ext cx="10285185" cy="518616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000"/>
              <a:buNone/>
            </a:pPr>
            <a:r>
              <a:rPr lang="en-GB" sz="2400"/>
              <a:t>Prieš priimant sprendimą įsikišti į įvykusį incidentą, reikėtų praktikuoti SBR metodą - Šis metodas daugiausia taikomas darbuotojams.  </a:t>
            </a:r>
            <a:endParaRPr sz="2400"/>
          </a:p>
        </p:txBody>
      </p:sp>
      <p:sp>
        <p:nvSpPr>
          <p:cNvPr id="374" name="Google Shape;37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375" name="Google Shape;375;p18"/>
          <p:cNvSpPr txBox="1"/>
          <p:nvPr/>
        </p:nvSpPr>
        <p:spPr>
          <a:xfrm>
            <a:off x="571498" y="-9290"/>
            <a:ext cx="1004316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Calibri"/>
                <a:ea typeface="Calibri"/>
                <a:cs typeface="Calibri"/>
                <a:sym typeface="Calibri"/>
              </a:rPr>
              <a:t>Rekomenduojamos strategijos, kaip sėkmingai įgyvendinti "Bystander" metodą  </a:t>
            </a:r>
            <a:endParaRPr b="0" i="0" sz="4000" u="none" cap="none" strike="noStrike">
              <a:solidFill>
                <a:schemeClr val="dk1"/>
              </a:solidFill>
              <a:latin typeface="Calibri"/>
              <a:ea typeface="Calibri"/>
              <a:cs typeface="Calibri"/>
              <a:sym typeface="Calibri"/>
            </a:endParaRPr>
          </a:p>
        </p:txBody>
      </p:sp>
      <p:grpSp>
        <p:nvGrpSpPr>
          <p:cNvPr id="376" name="Google Shape;376;p18"/>
          <p:cNvGrpSpPr/>
          <p:nvPr/>
        </p:nvGrpSpPr>
        <p:grpSpPr>
          <a:xfrm>
            <a:off x="722989" y="2587240"/>
            <a:ext cx="10750551" cy="4187075"/>
            <a:chOff x="1" y="3715"/>
            <a:chExt cx="10285184" cy="3638072"/>
          </a:xfrm>
        </p:grpSpPr>
        <p:sp>
          <p:nvSpPr>
            <p:cNvPr id="377" name="Google Shape;377;p18"/>
            <p:cNvSpPr/>
            <p:nvPr/>
          </p:nvSpPr>
          <p:spPr>
            <a:xfrm rot="5400000">
              <a:off x="-201658" y="205374"/>
              <a:ext cx="1344389" cy="941072"/>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8"/>
            <p:cNvSpPr txBox="1"/>
            <p:nvPr/>
          </p:nvSpPr>
          <p:spPr>
            <a:xfrm>
              <a:off x="1" y="547933"/>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Calibri"/>
                  <a:ea typeface="Calibri"/>
                  <a:cs typeface="Calibri"/>
                  <a:sym typeface="Calibri"/>
                </a:rPr>
                <a:t>Saugos vertinimas</a:t>
              </a:r>
              <a:endParaRPr b="0" i="0" sz="2200" u="none" cap="none" strike="noStrike">
                <a:solidFill>
                  <a:schemeClr val="lt1"/>
                </a:solidFill>
                <a:latin typeface="Calibri"/>
                <a:ea typeface="Calibri"/>
                <a:cs typeface="Calibri"/>
                <a:sym typeface="Calibri"/>
              </a:endParaRPr>
            </a:p>
          </p:txBody>
        </p:sp>
        <p:sp>
          <p:nvSpPr>
            <p:cNvPr id="379" name="Google Shape;379;p18"/>
            <p:cNvSpPr/>
            <p:nvPr/>
          </p:nvSpPr>
          <p:spPr>
            <a:xfrm rot="5400000">
              <a:off x="5175972" y="-4231183"/>
              <a:ext cx="874312" cy="9344112"/>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txBox="1"/>
            <p:nvPr/>
          </p:nvSpPr>
          <p:spPr>
            <a:xfrm>
              <a:off x="941072" y="46397"/>
              <a:ext cx="9301432" cy="91236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Jei matote žmogų, patekusį į bėdą, paklauskite savęs, ar galite kaip nors saugiai padėti. Svarbu nepamiršti, kad jūsų asmeninis saugumas yra prioritetas - niekada nekelkite sau pavojaus.</a:t>
              </a:r>
              <a:endParaRPr b="0" i="0" sz="2000" u="none" cap="none" strike="noStrike">
                <a:solidFill>
                  <a:schemeClr val="dk1"/>
                </a:solidFill>
                <a:latin typeface="Calibri"/>
                <a:ea typeface="Calibri"/>
                <a:cs typeface="Calibri"/>
                <a:sym typeface="Calibri"/>
              </a:endParaRPr>
            </a:p>
          </p:txBody>
        </p:sp>
        <p:sp>
          <p:nvSpPr>
            <p:cNvPr id="381" name="Google Shape;381;p18"/>
            <p:cNvSpPr/>
            <p:nvPr/>
          </p:nvSpPr>
          <p:spPr>
            <a:xfrm rot="5400000">
              <a:off x="-201658" y="1352216"/>
              <a:ext cx="1344389" cy="941072"/>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8"/>
            <p:cNvSpPr txBox="1"/>
            <p:nvPr/>
          </p:nvSpPr>
          <p:spPr>
            <a:xfrm>
              <a:off x="1" y="1621093"/>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Būti grupėje</a:t>
              </a:r>
              <a:endParaRPr b="0" i="0" sz="2000" u="none" cap="none" strike="noStrike">
                <a:solidFill>
                  <a:schemeClr val="lt1"/>
                </a:solidFill>
                <a:latin typeface="Calibri"/>
                <a:ea typeface="Calibri"/>
                <a:cs typeface="Calibri"/>
                <a:sym typeface="Calibri"/>
              </a:endParaRPr>
            </a:p>
          </p:txBody>
        </p:sp>
        <p:sp>
          <p:nvSpPr>
            <p:cNvPr id="383" name="Google Shape;383;p18"/>
            <p:cNvSpPr/>
            <p:nvPr/>
          </p:nvSpPr>
          <p:spPr>
            <a:xfrm rot="5400000">
              <a:off x="5176202" y="-3084571"/>
              <a:ext cx="873853" cy="9344112"/>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8"/>
            <p:cNvSpPr txBox="1"/>
            <p:nvPr/>
          </p:nvSpPr>
          <p:spPr>
            <a:xfrm>
              <a:off x="941073" y="1193216"/>
              <a:ext cx="9301454" cy="788537"/>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Grupėje saugiau įspėti apie elgesį arba įsikišti. Jei tai neįmanoma, praneškite apie tai kitiems, kurie gali imtis veiksmų.</a:t>
              </a:r>
              <a:endParaRPr b="0" i="0" sz="2000" u="none" cap="none" strike="noStrike">
                <a:solidFill>
                  <a:schemeClr val="dk1"/>
                </a:solidFill>
                <a:latin typeface="Calibri"/>
                <a:ea typeface="Calibri"/>
                <a:cs typeface="Calibri"/>
                <a:sym typeface="Calibri"/>
              </a:endParaRPr>
            </a:p>
          </p:txBody>
        </p:sp>
        <p:sp>
          <p:nvSpPr>
            <p:cNvPr id="385" name="Google Shape;385;p18"/>
            <p:cNvSpPr/>
            <p:nvPr/>
          </p:nvSpPr>
          <p:spPr>
            <a:xfrm rot="5400000">
              <a:off x="-201658" y="2499057"/>
              <a:ext cx="1344389" cy="941072"/>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8"/>
            <p:cNvSpPr txBox="1"/>
            <p:nvPr/>
          </p:nvSpPr>
          <p:spPr>
            <a:xfrm>
              <a:off x="1" y="2798498"/>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Rūpinimasis auka</a:t>
              </a:r>
              <a:endParaRPr b="0" i="0" sz="2000" u="none" cap="none" strike="noStrike">
                <a:solidFill>
                  <a:schemeClr val="lt1"/>
                </a:solidFill>
                <a:latin typeface="Calibri"/>
                <a:ea typeface="Calibri"/>
                <a:cs typeface="Calibri"/>
                <a:sym typeface="Calibri"/>
              </a:endParaRPr>
            </a:p>
          </p:txBody>
        </p:sp>
        <p:sp>
          <p:nvSpPr>
            <p:cNvPr id="387" name="Google Shape;387;p18"/>
            <p:cNvSpPr/>
            <p:nvPr/>
          </p:nvSpPr>
          <p:spPr>
            <a:xfrm rot="5400000">
              <a:off x="5176202" y="-1937730"/>
              <a:ext cx="873853" cy="9344112"/>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txBox="1"/>
            <p:nvPr/>
          </p:nvSpPr>
          <p:spPr>
            <a:xfrm>
              <a:off x="941073" y="2340057"/>
              <a:ext cx="9301454" cy="788537"/>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Pasikalbėkite su asmeniu, kuriam, jūsų manymu, gali prireikti pagalbos, ir paklauskite, ar jam viskas gerai. </a:t>
              </a:r>
              <a:endParaRPr b="0" i="0" sz="20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9"/>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5" name="Google Shape;395;p19"/>
          <p:cNvSpPr txBox="1"/>
          <p:nvPr>
            <p:ph type="title"/>
          </p:nvPr>
        </p:nvSpPr>
        <p:spPr>
          <a:xfrm>
            <a:off x="583274" y="2950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Kaip saugiai įsikišti taikant strategiją</a:t>
            </a:r>
            <a:br>
              <a:rPr lang="en-GB" sz="4000">
                <a:latin typeface="Calibri"/>
                <a:ea typeface="Calibri"/>
                <a:cs typeface="Calibri"/>
                <a:sym typeface="Calibri"/>
              </a:rPr>
            </a:br>
            <a:r>
              <a:rPr lang="en-GB" sz="1000">
                <a:latin typeface="Calibri"/>
                <a:ea typeface="Calibri"/>
                <a:cs typeface="Calibri"/>
                <a:sym typeface="Calibri"/>
              </a:rPr>
              <a:t> </a:t>
            </a:r>
            <a:br>
              <a:rPr lang="en-GB" sz="4000">
                <a:latin typeface="Calibri"/>
                <a:ea typeface="Calibri"/>
                <a:cs typeface="Calibri"/>
                <a:sym typeface="Calibri"/>
              </a:rPr>
            </a:br>
            <a:r>
              <a:rPr lang="en-GB" sz="2800">
                <a:latin typeface="Calibri"/>
                <a:ea typeface="Calibri"/>
                <a:cs typeface="Calibri"/>
                <a:sym typeface="Calibri"/>
              </a:rPr>
              <a:t>Kai reikia saugiai įsikišti, nepamirškite keturių veiksmų – </a:t>
            </a:r>
            <a:r>
              <a:rPr b="1" lang="en-GB" sz="2800"/>
              <a:t>Tiesioginis įsitraukimas</a:t>
            </a:r>
            <a:r>
              <a:rPr lang="en-GB" sz="2800">
                <a:latin typeface="Calibri"/>
                <a:ea typeface="Calibri"/>
                <a:cs typeface="Calibri"/>
                <a:sym typeface="Calibri"/>
              </a:rPr>
              <a:t>, </a:t>
            </a:r>
            <a:r>
              <a:rPr b="1" lang="en-GB" sz="2800">
                <a:latin typeface="Calibri"/>
                <a:ea typeface="Calibri"/>
                <a:cs typeface="Calibri"/>
                <a:sym typeface="Calibri"/>
              </a:rPr>
              <a:t>atitraukti dėmesį</a:t>
            </a:r>
            <a:r>
              <a:rPr lang="en-GB" sz="2800">
                <a:latin typeface="Calibri"/>
                <a:ea typeface="Calibri"/>
                <a:cs typeface="Calibri"/>
                <a:sym typeface="Calibri"/>
              </a:rPr>
              <a:t>, </a:t>
            </a:r>
            <a:r>
              <a:rPr b="1" lang="en-GB" sz="2800">
                <a:latin typeface="Calibri"/>
                <a:ea typeface="Calibri"/>
                <a:cs typeface="Calibri"/>
                <a:sym typeface="Calibri"/>
              </a:rPr>
              <a:t>deleguoti</a:t>
            </a:r>
            <a:r>
              <a:rPr lang="en-GB" sz="2800">
                <a:latin typeface="Calibri"/>
                <a:ea typeface="Calibri"/>
                <a:cs typeface="Calibri"/>
                <a:sym typeface="Calibri"/>
              </a:rPr>
              <a:t>, </a:t>
            </a:r>
            <a:r>
              <a:rPr b="1" lang="en-GB" sz="2800">
                <a:latin typeface="Calibri"/>
                <a:ea typeface="Calibri"/>
                <a:cs typeface="Calibri"/>
                <a:sym typeface="Calibri"/>
              </a:rPr>
              <a:t>atidėti</a:t>
            </a:r>
            <a:r>
              <a:rPr lang="en-GB" sz="2800">
                <a:latin typeface="Calibri"/>
                <a:ea typeface="Calibri"/>
                <a:cs typeface="Calibri"/>
                <a:sym typeface="Calibri"/>
              </a:rPr>
              <a:t>.</a:t>
            </a:r>
            <a:endParaRPr sz="2800"/>
          </a:p>
        </p:txBody>
      </p:sp>
      <p:sp>
        <p:nvSpPr>
          <p:cNvPr id="396" name="Google Shape;396;p19"/>
          <p:cNvSpPr txBox="1"/>
          <p:nvPr>
            <p:ph idx="1" type="body"/>
          </p:nvPr>
        </p:nvSpPr>
        <p:spPr>
          <a:xfrm>
            <a:off x="789200" y="2341924"/>
            <a:ext cx="10515600" cy="4351200"/>
          </a:xfrm>
          <a:prstGeom prst="rect">
            <a:avLst/>
          </a:prstGeom>
          <a:noFill/>
          <a:ln>
            <a:noFill/>
          </a:ln>
        </p:spPr>
        <p:txBody>
          <a:bodyPr anchorCtr="0" anchor="t" bIns="45700" lIns="91425" spcFirstLastPara="1" rIns="91425" wrap="square" tIns="45700">
            <a:normAutofit/>
          </a:bodyPr>
          <a:lstStyle/>
          <a:p>
            <a:pPr indent="-88900" lvl="0" marL="228600" rtl="0" algn="l">
              <a:lnSpc>
                <a:spcPct val="90000"/>
              </a:lnSpc>
              <a:spcBef>
                <a:spcPts val="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sz="2200"/>
          </a:p>
        </p:txBody>
      </p:sp>
      <p:sp>
        <p:nvSpPr>
          <p:cNvPr id="397" name="Google Shape;39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grpSp>
        <p:nvGrpSpPr>
          <p:cNvPr id="398" name="Google Shape;398;p19"/>
          <p:cNvGrpSpPr/>
          <p:nvPr/>
        </p:nvGrpSpPr>
        <p:grpSpPr>
          <a:xfrm>
            <a:off x="305005" y="1768936"/>
            <a:ext cx="11072138" cy="4744494"/>
            <a:chOff x="1448229" y="3461"/>
            <a:chExt cx="6343931" cy="4407935"/>
          </a:xfrm>
        </p:grpSpPr>
        <p:sp>
          <p:nvSpPr>
            <p:cNvPr id="399" name="Google Shape;399;p19"/>
            <p:cNvSpPr/>
            <p:nvPr/>
          </p:nvSpPr>
          <p:spPr>
            <a:xfrm>
              <a:off x="1658665" y="3461"/>
              <a:ext cx="5796099" cy="2205749"/>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9"/>
            <p:cNvSpPr txBox="1"/>
            <p:nvPr/>
          </p:nvSpPr>
          <p:spPr>
            <a:xfrm>
              <a:off x="1576082" y="155098"/>
              <a:ext cx="5796099" cy="2205749"/>
            </a:xfrm>
            <a:prstGeom prst="rect">
              <a:avLst/>
            </a:prstGeom>
            <a:noFill/>
            <a:ln>
              <a:noFill/>
            </a:ln>
          </p:spPr>
          <p:txBody>
            <a:bodyPr anchorCtr="0" anchor="ctr" bIns="57150" lIns="1848725"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Tiesioginiai veiksmai</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Pastebėję neigiamą elgesį, pasakykite asmeniui, kad jis liautųsi, ir (arba) paklauskite nukentėjusiojo, ar jam viskas gerai. Jei galite, darykite tai grupėje ir būkite mandagūs. Neaštrinkite situacijos - išlikite ramūs ir nurodykite, kodėl kažkas jus įžeidė. Tiksliai pasakykite, kas nutiko, ir neperdėkite.</a:t>
              </a:r>
              <a:br>
                <a:rPr b="0" i="0" lang="en-GB"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
          <p:nvSpPr>
            <p:cNvPr id="401" name="Google Shape;401;p19"/>
            <p:cNvSpPr/>
            <p:nvPr/>
          </p:nvSpPr>
          <p:spPr>
            <a:xfrm>
              <a:off x="1448229" y="287224"/>
              <a:ext cx="1248000" cy="14865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9"/>
            <p:cNvSpPr/>
            <p:nvPr/>
          </p:nvSpPr>
          <p:spPr>
            <a:xfrm>
              <a:off x="1658666" y="2236271"/>
              <a:ext cx="5799096" cy="2175125"/>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9"/>
            <p:cNvSpPr txBox="1"/>
            <p:nvPr/>
          </p:nvSpPr>
          <p:spPr>
            <a:xfrm>
              <a:off x="1604154" y="2585188"/>
              <a:ext cx="6188006" cy="1701495"/>
            </a:xfrm>
            <a:prstGeom prst="rect">
              <a:avLst/>
            </a:prstGeom>
            <a:noFill/>
            <a:ln>
              <a:noFill/>
            </a:ln>
          </p:spPr>
          <p:txBody>
            <a:bodyPr anchorCtr="0" anchor="ctr" bIns="57150" lIns="1848725"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Nutraukti dėmesį</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Pertraukite, pradėkite pokalbį su nusikaltėliu, kad potencialus jo taikinys galėtų pasitraukti arba įsikišti kiti. Galite</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sugalvoti, kaip išvesti auką iš situacijos, pavyzdžiui, pasakyti, kad jis turi atsiliepti į skambutį arba kad jums reikia su juo pasikalbėti;</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 bet kokią dingstį, kad jie pasitrauktų į saugią vietą. Taip pat pabandykite</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atitraukti dėmesį arba nukreipti situaciją.</a:t>
              </a:r>
              <a:endParaRPr b="0" i="0" sz="2400" u="none" cap="none" strike="noStrike">
                <a:solidFill>
                  <a:schemeClr val="dk1"/>
                </a:solidFill>
                <a:latin typeface="Calibri"/>
                <a:ea typeface="Calibri"/>
                <a:cs typeface="Calibri"/>
                <a:sym typeface="Calibri"/>
              </a:endParaRPr>
            </a:p>
          </p:txBody>
        </p:sp>
        <p:sp>
          <p:nvSpPr>
            <p:cNvPr id="404" name="Google Shape;404;p19"/>
            <p:cNvSpPr/>
            <p:nvPr/>
          </p:nvSpPr>
          <p:spPr>
            <a:xfrm>
              <a:off x="1719458" y="2585189"/>
              <a:ext cx="867037" cy="1477153"/>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810491" y="500062"/>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Temos</a:t>
            </a:r>
            <a:endParaRPr/>
          </a:p>
        </p:txBody>
      </p:sp>
      <p:grpSp>
        <p:nvGrpSpPr>
          <p:cNvPr id="105" name="Google Shape;105;p2"/>
          <p:cNvGrpSpPr/>
          <p:nvPr/>
        </p:nvGrpSpPr>
        <p:grpSpPr>
          <a:xfrm>
            <a:off x="810491" y="1913242"/>
            <a:ext cx="10543309" cy="5576129"/>
            <a:chOff x="0" y="531"/>
            <a:chExt cx="10543309" cy="4350275"/>
          </a:xfrm>
        </p:grpSpPr>
        <p:cxnSp>
          <p:nvCxnSpPr>
            <p:cNvPr id="106" name="Google Shape;106;p2"/>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7" name="Google Shape;107;p2"/>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0" y="531"/>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1. Galimos pasekmės nukentėjusiems asmenims (psichologinės ir fizinės pasekmės, pasekmės darbo vietoje, ....)</a:t>
              </a:r>
              <a:endParaRPr b="0" i="0" sz="2400" u="none" cap="none" strike="noStrike">
                <a:solidFill>
                  <a:schemeClr val="dk1"/>
                </a:solidFill>
                <a:latin typeface="Calibri"/>
                <a:ea typeface="Calibri"/>
                <a:cs typeface="Calibri"/>
                <a:sym typeface="Calibri"/>
              </a:endParaRPr>
            </a:p>
          </p:txBody>
        </p:sp>
        <p:cxnSp>
          <p:nvCxnSpPr>
            <p:cNvPr id="109" name="Google Shape;109;p2"/>
            <p:cNvCxnSpPr/>
            <p:nvPr/>
          </p:nvCxnSpPr>
          <p:spPr>
            <a:xfrm>
              <a:off x="0" y="87058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87058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0" y="870586"/>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2. Galimos pasekmės įmonei (ekonominės pasekmės, bendradarbiavimo pasekmės, pasekmės susijusiems darbuotojams, išorinio poveikio pasekmės, struktūrinės pasekmės...)</a:t>
              </a:r>
              <a:endParaRPr b="0" i="0" sz="2400" u="none" cap="none" strike="noStrike">
                <a:solidFill>
                  <a:schemeClr val="dk1"/>
                </a:solidFill>
                <a:latin typeface="Calibri"/>
                <a:ea typeface="Calibri"/>
                <a:cs typeface="Calibri"/>
                <a:sym typeface="Calibri"/>
              </a:endParaRPr>
            </a:p>
          </p:txBody>
        </p:sp>
        <p:cxnSp>
          <p:nvCxnSpPr>
            <p:cNvPr id="112" name="Google Shape;112;p2"/>
            <p:cNvCxnSpPr/>
            <p:nvPr/>
          </p:nvCxnSpPr>
          <p:spPr>
            <a:xfrm>
              <a:off x="0" y="174064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3" name="Google Shape;113;p2"/>
            <p:cNvSpPr/>
            <p:nvPr/>
          </p:nvSpPr>
          <p:spPr>
            <a:xfrm>
              <a:off x="0" y="174064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27709" y="1995749"/>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3. Stebėtojo metodo galia</a:t>
              </a:r>
              <a:endParaRPr b="0" i="0" sz="2400" u="none" cap="none" strike="noStrike">
                <a:solidFill>
                  <a:schemeClr val="dk1"/>
                </a:solidFill>
                <a:latin typeface="Calibri"/>
                <a:ea typeface="Calibri"/>
                <a:cs typeface="Calibri"/>
                <a:sym typeface="Calibri"/>
              </a:endParaRPr>
            </a:p>
          </p:txBody>
        </p:sp>
        <p:cxnSp>
          <p:nvCxnSpPr>
            <p:cNvPr id="115" name="Google Shape;115;p2"/>
            <p:cNvCxnSpPr/>
            <p:nvPr/>
          </p:nvCxnSpPr>
          <p:spPr>
            <a:xfrm>
              <a:off x="0" y="261069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6" name="Google Shape;116;p2"/>
            <p:cNvSpPr/>
            <p:nvPr/>
          </p:nvSpPr>
          <p:spPr>
            <a:xfrm>
              <a:off x="0" y="261069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0" y="2610696"/>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cxnSp>
          <p:nvCxnSpPr>
            <p:cNvPr id="118" name="Google Shape;118;p2"/>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9" name="Google Shape;119;p2"/>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0" y="3480751"/>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sp>
        <p:nvSpPr>
          <p:cNvPr id="121" name="Google Shape;1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pic>
        <p:nvPicPr>
          <p:cNvPr id="122" name="Google Shape;122;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0"/>
          <p:cNvSpPr/>
          <p:nvPr/>
        </p:nvSpPr>
        <p:spPr>
          <a:xfrm flipH="1">
            <a:off x="5795201" y="0"/>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410" name="Google Shape;4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grpSp>
        <p:nvGrpSpPr>
          <p:cNvPr id="411" name="Google Shape;411;p20"/>
          <p:cNvGrpSpPr/>
          <p:nvPr/>
        </p:nvGrpSpPr>
        <p:grpSpPr>
          <a:xfrm>
            <a:off x="751827" y="629223"/>
            <a:ext cx="6397347" cy="2000536"/>
            <a:chOff x="533166" y="115573"/>
            <a:chExt cx="6397347" cy="2000536"/>
          </a:xfrm>
        </p:grpSpPr>
        <p:sp>
          <p:nvSpPr>
            <p:cNvPr id="412" name="Google Shape;412;p20"/>
            <p:cNvSpPr/>
            <p:nvPr/>
          </p:nvSpPr>
          <p:spPr>
            <a:xfrm>
              <a:off x="533166" y="115573"/>
              <a:ext cx="6397347" cy="2000536"/>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0"/>
            <p:cNvSpPr txBox="1"/>
            <p:nvPr/>
          </p:nvSpPr>
          <p:spPr>
            <a:xfrm>
              <a:off x="533166" y="115573"/>
              <a:ext cx="6397347" cy="2000536"/>
            </a:xfrm>
            <a:prstGeom prst="rect">
              <a:avLst/>
            </a:prstGeom>
            <a:noFill/>
            <a:ln>
              <a:noFill/>
            </a:ln>
          </p:spPr>
          <p:txBody>
            <a:bodyPr anchorCtr="0" anchor="ctr" bIns="91425" lIns="165160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Deleguoti</a:t>
              </a:r>
              <a:br>
                <a:rPr b="0" i="0" lang="en-GB" sz="28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Jei jums per daug gėda ar nedrąsu kalbėti arba nesijaučiate saugūs tai daryti, paprašykite, kad kas nors kitas už jus pasisakytų. </a:t>
              </a:r>
              <a:endParaRPr b="0" i="0" sz="2400" u="none" cap="none" strike="noStrike">
                <a:solidFill>
                  <a:schemeClr val="dk1"/>
                </a:solidFill>
                <a:latin typeface="Calibri"/>
                <a:ea typeface="Calibri"/>
                <a:cs typeface="Calibri"/>
                <a:sym typeface="Calibri"/>
              </a:endParaRPr>
            </a:p>
          </p:txBody>
        </p:sp>
      </p:grpSp>
      <p:sp>
        <p:nvSpPr>
          <p:cNvPr id="414" name="Google Shape;414;p20"/>
          <p:cNvSpPr/>
          <p:nvPr/>
        </p:nvSpPr>
        <p:spPr>
          <a:xfrm>
            <a:off x="1064074" y="795620"/>
            <a:ext cx="1143600" cy="16677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5" name="Google Shape;415;p20"/>
          <p:cNvGrpSpPr/>
          <p:nvPr/>
        </p:nvGrpSpPr>
        <p:grpSpPr>
          <a:xfrm>
            <a:off x="751843" y="2836041"/>
            <a:ext cx="6498043" cy="3053129"/>
            <a:chOff x="412297" y="3033440"/>
            <a:chExt cx="6671852" cy="2000536"/>
          </a:xfrm>
        </p:grpSpPr>
        <p:sp>
          <p:nvSpPr>
            <p:cNvPr id="416" name="Google Shape;416;p20"/>
            <p:cNvSpPr/>
            <p:nvPr/>
          </p:nvSpPr>
          <p:spPr>
            <a:xfrm>
              <a:off x="412297" y="3033440"/>
              <a:ext cx="6671852" cy="2000536"/>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0"/>
            <p:cNvSpPr txBox="1"/>
            <p:nvPr/>
          </p:nvSpPr>
          <p:spPr>
            <a:xfrm>
              <a:off x="412297" y="3033440"/>
              <a:ext cx="6671852" cy="2000536"/>
            </a:xfrm>
            <a:prstGeom prst="rect">
              <a:avLst/>
            </a:prstGeom>
            <a:noFill/>
            <a:ln>
              <a:noFill/>
            </a:ln>
          </p:spPr>
          <p:txBody>
            <a:bodyPr anchorCtr="0" anchor="ctr" bIns="91425" lIns="165160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Atidėti</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84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Jei situacija pernelyg pavojinga, kad įsikišti (pavyzdžiui, kyla smurto grėsmė arba didelis skaičius smurtautojų), tiesiog pasitraukite ir palaukite, kol situacija praeis. Vėliau pasiteiraukite aukos, ar jai viskas gerai, arba praneškite apie tai vavovybei, kai bus saugu. </a:t>
              </a:r>
              <a:endParaRPr b="0" i="0" sz="2400" u="none" cap="none" strike="noStrike">
                <a:solidFill>
                  <a:schemeClr val="dk1"/>
                </a:solidFill>
                <a:latin typeface="Calibri"/>
                <a:ea typeface="Calibri"/>
                <a:cs typeface="Calibri"/>
                <a:sym typeface="Calibri"/>
              </a:endParaRPr>
            </a:p>
          </p:txBody>
        </p:sp>
      </p:grpSp>
      <p:pic>
        <p:nvPicPr>
          <p:cNvPr id="418" name="Google Shape;418;p20"/>
          <p:cNvPicPr preferRelativeResize="0"/>
          <p:nvPr/>
        </p:nvPicPr>
        <p:blipFill rotWithShape="1">
          <a:blip r:embed="rId4">
            <a:alphaModFix/>
          </a:blip>
          <a:srcRect b="0" l="0" r="0" t="0"/>
          <a:stretch/>
        </p:blipFill>
        <p:spPr>
          <a:xfrm>
            <a:off x="1064074" y="3308511"/>
            <a:ext cx="1027641" cy="10276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21"/>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424" name="Google Shape;424;p21"/>
          <p:cNvSpPr/>
          <p:nvPr/>
        </p:nvSpPr>
        <p:spPr>
          <a:xfrm>
            <a:off x="0" y="0"/>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1400" u="none" cap="none" strike="noStrike">
              <a:solidFill>
                <a:srgbClr val="000000"/>
              </a:solidFill>
              <a:latin typeface="Arial"/>
              <a:ea typeface="Arial"/>
              <a:cs typeface="Arial"/>
              <a:sym typeface="Arial"/>
            </a:endParaRPr>
          </a:p>
        </p:txBody>
      </p:sp>
      <p:sp>
        <p:nvSpPr>
          <p:cNvPr id="425" name="Google Shape;4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426" name="Google Shape;426;p21"/>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27" name="Google Shape;427;p21"/>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Grupės veikla (30 min.)</a:t>
            </a:r>
            <a:endParaRPr b="1" sz="4000" u="sng">
              <a:solidFill>
                <a:schemeClr val="lt1"/>
              </a:solidFill>
            </a:endParaRPr>
          </a:p>
        </p:txBody>
      </p:sp>
      <p:sp>
        <p:nvSpPr>
          <p:cNvPr id="428" name="Google Shape;428;p21"/>
          <p:cNvSpPr txBox="1"/>
          <p:nvPr>
            <p:ph idx="1" type="body"/>
          </p:nvPr>
        </p:nvSpPr>
        <p:spPr>
          <a:xfrm>
            <a:off x="179257" y="1027906"/>
            <a:ext cx="5652000" cy="448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lt1"/>
              </a:buClr>
              <a:buSzPts val="2400"/>
              <a:buNone/>
            </a:pPr>
            <a:r>
              <a:rPr lang="en-GB" sz="2400">
                <a:solidFill>
                  <a:schemeClr val="lt1"/>
                </a:solidFill>
              </a:rPr>
              <a:t>30 minučių žaiskite kortelių žaidimą "Weed Out" (instrukcijos bus pateiktos per pamoką).</a:t>
            </a:r>
            <a:endParaRPr sz="2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2"/>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GB" sz="4000">
                <a:solidFill>
                  <a:srgbClr val="6789B9"/>
                </a:solidFill>
                <a:latin typeface="Calibri"/>
                <a:ea typeface="Calibri"/>
                <a:cs typeface="Calibri"/>
                <a:sym typeface="Calibri"/>
              </a:rPr>
              <a:t>Nuorodos ir papildomos nuorodos</a:t>
            </a:r>
            <a:endParaRPr sz="4000"/>
          </a:p>
        </p:txBody>
      </p:sp>
      <p:sp>
        <p:nvSpPr>
          <p:cNvPr id="434" name="Google Shape;434;p22"/>
          <p:cNvSpPr txBox="1"/>
          <p:nvPr>
            <p:ph idx="1" type="body"/>
          </p:nvPr>
        </p:nvSpPr>
        <p:spPr>
          <a:xfrm>
            <a:off x="832253" y="1575254"/>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GB" sz="2000"/>
              <a:t>Mokymai apie aplinkinių asmenų intervenciją - </a:t>
            </a:r>
            <a:r>
              <a:rPr lang="en-GB" sz="2000" u="sng">
                <a:solidFill>
                  <a:schemeClr val="hlink"/>
                </a:solidFill>
                <a:hlinkClick r:id="rId3"/>
              </a:rPr>
              <a:t>https://righttobe.org/guides/bystander-intervention-training/</a:t>
            </a:r>
            <a:endParaRPr sz="2000"/>
          </a:p>
          <a:p>
            <a:pPr indent="-228600" lvl="0" marL="228600" rtl="0" algn="l">
              <a:lnSpc>
                <a:spcPct val="90000"/>
              </a:lnSpc>
              <a:spcBef>
                <a:spcPts val="1000"/>
              </a:spcBef>
              <a:spcAft>
                <a:spcPts val="0"/>
              </a:spcAft>
              <a:buClr>
                <a:schemeClr val="dk1"/>
              </a:buClr>
              <a:buSzPts val="2000"/>
              <a:buChar char="•"/>
            </a:pPr>
            <a:r>
              <a:rPr lang="en-GB" sz="2000"/>
              <a:t>Bystander metodo vadovas ir tolesnė literatūra - </a:t>
            </a:r>
            <a:r>
              <a:rPr lang="en-GB" sz="2000" u="sng">
                <a:solidFill>
                  <a:schemeClr val="hlink"/>
                </a:solidFill>
                <a:hlinkClick r:id="rId4"/>
              </a:rPr>
              <a:t>https://drexel.edu/~/media/Files/oed/PDF/soc_bystander_intervention_guide_web_final.ashx;_z=z?la=en</a:t>
            </a:r>
            <a:endParaRPr sz="2000"/>
          </a:p>
          <a:p>
            <a:pPr indent="-228600" lvl="0" marL="228600" rtl="0" algn="l">
              <a:lnSpc>
                <a:spcPct val="90000"/>
              </a:lnSpc>
              <a:spcBef>
                <a:spcPts val="1000"/>
              </a:spcBef>
              <a:spcAft>
                <a:spcPts val="0"/>
              </a:spcAft>
              <a:buClr>
                <a:schemeClr val="dk1"/>
              </a:buClr>
              <a:buSzPts val="2000"/>
              <a:buChar char="•"/>
            </a:pPr>
            <a:r>
              <a:rPr lang="en-GB" sz="2000"/>
              <a:t>Amerikos trauminio streso ekspertų akademija 2020 - https://www.aaets.org/traumatic-stress-library/workplace-violence </a:t>
            </a:r>
            <a:endParaRPr/>
          </a:p>
          <a:p>
            <a:pPr indent="-228600" lvl="0" marL="228600" rtl="0" algn="l">
              <a:lnSpc>
                <a:spcPct val="90000"/>
              </a:lnSpc>
              <a:spcBef>
                <a:spcPts val="1000"/>
              </a:spcBef>
              <a:spcAft>
                <a:spcPts val="0"/>
              </a:spcAft>
              <a:buClr>
                <a:schemeClr val="dk1"/>
              </a:buClr>
              <a:buSzPts val="2000"/>
              <a:buChar char="•"/>
            </a:pPr>
            <a:r>
              <a:rPr lang="en-GB" sz="2000"/>
              <a:t>Andoh, A. K. (2001) seksualinis priekabiavimas darbo vietoje: Socialinės politikos studijų centras (CSPS), Ganos universitetas, Legonas, Nr. 9 ISSN 0855-3726</a:t>
            </a:r>
            <a:endParaRPr/>
          </a:p>
          <a:p>
            <a:pPr indent="-228600" lvl="0" marL="228600" rtl="0" algn="l">
              <a:lnSpc>
                <a:spcPct val="90000"/>
              </a:lnSpc>
              <a:spcBef>
                <a:spcPts val="1000"/>
              </a:spcBef>
              <a:spcAft>
                <a:spcPts val="0"/>
              </a:spcAft>
              <a:buClr>
                <a:schemeClr val="dk1"/>
              </a:buClr>
              <a:buSzPts val="2000"/>
              <a:buChar char="•"/>
            </a:pPr>
            <a:r>
              <a:rPr lang="en-GB" sz="2000"/>
              <a:t>Darbo statistikos biuras (2012). Mirtinų nelaimingų atsitikimų darbe surašymo santrauka. Gauta 2014 m. balandžio 3 d. iš http://www.bls.gov/iif/ osh_wpvs.htm.</a:t>
            </a:r>
            <a:endParaRPr/>
          </a:p>
          <a:p>
            <a:pPr indent="-228600" lvl="0" marL="228600" rtl="0" algn="l">
              <a:lnSpc>
                <a:spcPct val="90000"/>
              </a:lnSpc>
              <a:spcBef>
                <a:spcPts val="1000"/>
              </a:spcBef>
              <a:spcAft>
                <a:spcPts val="0"/>
              </a:spcAft>
              <a:buClr>
                <a:schemeClr val="dk1"/>
              </a:buClr>
              <a:buSzPts val="2000"/>
              <a:buChar char="•"/>
            </a:pPr>
            <a:r>
              <a:rPr lang="en-GB" sz="2000"/>
              <a:t>Bystander požiūris - </a:t>
            </a:r>
            <a:r>
              <a:rPr lang="en-GB" sz="2000" u="sng">
                <a:solidFill>
                  <a:schemeClr val="hlink"/>
                </a:solidFill>
                <a:hlinkClick r:id="rId5"/>
              </a:rPr>
              <a:t>https://aifs.gov.au/sites/default/files/publication-documents/acssa-issues17_1.pdf</a:t>
            </a:r>
            <a:endParaRPr sz="2000"/>
          </a:p>
          <a:p>
            <a:pPr indent="-228600" lvl="0" marL="228600" rtl="0" algn="l">
              <a:lnSpc>
                <a:spcPct val="90000"/>
              </a:lnSpc>
              <a:spcBef>
                <a:spcPts val="1000"/>
              </a:spcBef>
              <a:spcAft>
                <a:spcPts val="0"/>
              </a:spcAft>
              <a:buClr>
                <a:schemeClr val="dk1"/>
              </a:buClr>
              <a:buSzPts val="2000"/>
              <a:buChar char="•"/>
            </a:pPr>
            <a:r>
              <a:rPr lang="en-GB" sz="2000" u="sng">
                <a:solidFill>
                  <a:schemeClr val="hlink"/>
                </a:solidFill>
                <a:hlinkClick r:id="rId6"/>
              </a:rPr>
              <a:t>https://core.ac.uk/download/pdf/234669966.pdf </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435" name="Google Shape;4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436" name="Google Shape;436;p22"/>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3"/>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442" name="Google Shape;44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443" name="Google Shape;443;p23"/>
          <p:cNvSpPr/>
          <p:nvPr/>
        </p:nvSpPr>
        <p:spPr>
          <a:xfrm>
            <a:off x="584615" y="512944"/>
            <a:ext cx="11197653" cy="56374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https://core.ac.uk/download/pdf/234669966.pdf  </a:t>
            </a:r>
            <a:endParaRPr b="0" i="0" sz="14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https://www.breakingthesilence.cam.ac.uk/prevention-support/be-active-bystander</a:t>
            </a:r>
            <a:endParaRPr b="0" i="0" sz="20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https://www.medicaldaily.com/physical-effects-workplace-aggression-toll-bullying-takes-your-mind-and-body-247018 </a:t>
            </a:r>
            <a:endParaRPr b="0" i="0" sz="14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https://www.ncbi.nlm.nih.gov/pmc/articles/PMC7215457/#:~:text=WPV%20may%20cause%20not%20only,shame%20%5B2%2C8%5D</a:t>
            </a:r>
            <a:endParaRPr b="0" i="0" sz="2000" u="sng" cap="none" strike="noStrike">
              <a:solidFill>
                <a:srgbClr val="0563C1"/>
              </a:solidFill>
              <a:latin typeface="Calibri"/>
              <a:ea typeface="Calibri"/>
              <a:cs typeface="Calibri"/>
              <a:sym typeface="Calibri"/>
              <a:hlinkClick r:id="rId7">
                <a:extLst>
                  <a:ext uri="{A12FA001-AC4F-418D-AE19-62706E023703}">
                    <ahyp:hlinkClr val="tx"/>
                  </a:ext>
                </a:extLst>
              </a:hlinkClick>
            </a:endParaRPr>
          </a:p>
          <a:p>
            <a:pPr indent="-342900" lvl="0" marL="342900" marR="0" rtl="0" algn="l">
              <a:lnSpc>
                <a:spcPct val="150000"/>
              </a:lnSpc>
              <a:spcBef>
                <a:spcPts val="0"/>
              </a:spcBef>
              <a:spcAft>
                <a:spcPts val="0"/>
              </a:spcAft>
              <a:buClr>
                <a:srgbClr val="0563C1"/>
              </a:buClr>
              <a:buSzPts val="2000"/>
              <a:buFont typeface="Arial"/>
              <a:buChar char="•"/>
            </a:pPr>
            <a:r>
              <a:rPr b="0" i="0" lang="en-GB" sz="20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https://www.ncbi.nlm.nih.gov/pmc/articles/PMC7215457/#:~:text=WPV%20may%20cause%20not%20only,shame%20%5B2%2C8%5D</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563C1"/>
              </a:buClr>
              <a:buSzPts val="2000"/>
              <a:buFont typeface="Arial"/>
              <a:buChar char="•"/>
            </a:pPr>
            <a:r>
              <a:rPr b="0" i="0" lang="en-GB" sz="2000" u="sng" cap="none" strike="noStrike">
                <a:solidFill>
                  <a:srgbClr val="0563C1"/>
                </a:solidFill>
                <a:latin typeface="Calibri"/>
                <a:ea typeface="Calibri"/>
                <a:cs typeface="Calibri"/>
                <a:sym typeface="Calibri"/>
                <a:hlinkClick r:id="rId9">
                  <a:extLst>
                    <a:ext uri="{A12FA001-AC4F-418D-AE19-62706E023703}">
                      <ahyp:hlinkClr val="tx"/>
                    </a:ext>
                  </a:extLst>
                </a:hlinkClick>
              </a:rPr>
              <a:t>https://www.researchgate.net/publication/313425432_The_Bystander_Approach_to_Sexual_Assault_Risk_Reduction_Effects_on_Risk_Recognition_Perceived_Self-Efficacy_and_Protective_Behavior</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Marit Vartia-Väänänen, M. (2009). Smurto ir priekabiavimo darbo vietoje organizacinės ir individualios pasekmės. Gauta 2014 m. kovo 7 d. iš </a:t>
            </a:r>
            <a:r>
              <a:rPr b="0" i="0" lang="en-GB" sz="2000" u="sng" cap="none" strike="noStrike">
                <a:solidFill>
                  <a:srgbClr val="0563C1"/>
                </a:solidFill>
                <a:latin typeface="Calibri"/>
                <a:ea typeface="Calibri"/>
                <a:cs typeface="Calibri"/>
                <a:sym typeface="Calibri"/>
                <a:hlinkClick r:id="rId10">
                  <a:extLst>
                    <a:ext uri="{A12FA001-AC4F-418D-AE19-62706E023703}">
                      <ahyp:hlinkClr val="tx"/>
                    </a:ext>
                  </a:extLst>
                </a:hlinkClick>
              </a:rPr>
              <a:t>https://osha.europa.eu/en/seminars/seminar-on- violenceand-harassment-at-work/speech- venues/day-1/spspeech.2010-12-14.2867785670.</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4"/>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Projekto partneriai</a:t>
            </a:r>
            <a:endParaRPr b="1" sz="4000">
              <a:solidFill>
                <a:srgbClr val="6789B9"/>
              </a:solidFill>
            </a:endParaRPr>
          </a:p>
        </p:txBody>
      </p:sp>
      <p:sp>
        <p:nvSpPr>
          <p:cNvPr id="449" name="Google Shape;4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450" name="Google Shape;450;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451" name="Google Shape;451;p24"/>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452" name="Google Shape;452;p24"/>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Čekijos gyvybės mokslų universitetas Praha</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Čekijos Respublika</a:t>
            </a:r>
            <a:endParaRPr b="0" i="0" sz="1400" u="none" cap="none" strike="noStrike">
              <a:solidFill>
                <a:schemeClr val="dk1"/>
              </a:solidFill>
              <a:latin typeface="Arial"/>
              <a:ea typeface="Arial"/>
              <a:cs typeface="Arial"/>
              <a:sym typeface="Arial"/>
            </a:endParaRPr>
          </a:p>
        </p:txBody>
      </p:sp>
      <p:pic>
        <p:nvPicPr>
          <p:cNvPr id="453" name="Google Shape;453;p24"/>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454" name="Google Shape;454;p24"/>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Pankipriano viešbučių vadovų asociacija</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Kipras</a:t>
            </a:r>
            <a:endParaRPr b="0" i="0" sz="1400" u="none" cap="none" strike="noStrike">
              <a:solidFill>
                <a:schemeClr val="dk1"/>
              </a:solidFill>
              <a:latin typeface="Arial"/>
              <a:ea typeface="Arial"/>
              <a:cs typeface="Arial"/>
              <a:sym typeface="Arial"/>
            </a:endParaRPr>
          </a:p>
        </p:txBody>
      </p:sp>
      <p:pic>
        <p:nvPicPr>
          <p:cNvPr id="455" name="Google Shape;455;p24"/>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456" name="Google Shape;456;p24"/>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Vokietija</a:t>
            </a:r>
            <a:endParaRPr b="0" i="0" sz="1400" u="none" cap="none" strike="noStrike">
              <a:solidFill>
                <a:schemeClr val="dk1"/>
              </a:solidFill>
              <a:latin typeface="Arial"/>
              <a:ea typeface="Arial"/>
              <a:cs typeface="Arial"/>
              <a:sym typeface="Arial"/>
            </a:endParaRPr>
          </a:p>
        </p:txBody>
      </p:sp>
      <p:pic>
        <p:nvPicPr>
          <p:cNvPr id="457" name="Google Shape;457;p24"/>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458" name="Google Shape;458;p24"/>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Graikija</a:t>
            </a:r>
            <a:endParaRPr b="0" i="0" sz="1400" u="none" cap="none" strike="noStrike">
              <a:solidFill>
                <a:schemeClr val="dk1"/>
              </a:solidFill>
              <a:latin typeface="Arial"/>
              <a:ea typeface="Arial"/>
              <a:cs typeface="Arial"/>
              <a:sym typeface="Arial"/>
            </a:endParaRPr>
          </a:p>
        </p:txBody>
      </p:sp>
      <p:pic>
        <p:nvPicPr>
          <p:cNvPr id="459" name="Google Shape;459;p24"/>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460" name="Google Shape;460;p24"/>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Kipras</a:t>
            </a:r>
            <a:endParaRPr b="0" i="0" sz="1400" u="none" cap="none" strike="noStrike">
              <a:solidFill>
                <a:srgbClr val="000000"/>
              </a:solidFill>
              <a:latin typeface="Arial"/>
              <a:ea typeface="Arial"/>
              <a:cs typeface="Arial"/>
              <a:sym typeface="Arial"/>
            </a:endParaRPr>
          </a:p>
        </p:txBody>
      </p:sp>
      <p:pic>
        <p:nvPicPr>
          <p:cNvPr id="461" name="Google Shape;461;p24"/>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462" name="Google Shape;462;p24"/>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Socialinių inovacijų fondas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Lietuva</a:t>
            </a:r>
            <a:endParaRPr b="0" i="0" sz="1400" u="none" cap="none" strike="noStrike">
              <a:solidFill>
                <a:schemeClr val="dk1"/>
              </a:solidFill>
              <a:latin typeface="Arial"/>
              <a:ea typeface="Arial"/>
              <a:cs typeface="Arial"/>
              <a:sym typeface="Arial"/>
            </a:endParaRPr>
          </a:p>
        </p:txBody>
      </p:sp>
      <p:pic>
        <p:nvPicPr>
          <p:cNvPr id="463" name="Google Shape;463;p24"/>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464" name="Google Shape;464;p24"/>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6">
                  <a:extLst>
                    <a:ext uri="{A12FA001-AC4F-418D-AE19-62706E023703}">
                      <ahyp:hlinkClr val="tx"/>
                    </a:ext>
                  </a:extLst>
                </a:hlinkClick>
              </a:rPr>
              <a:t>GARSIAI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Latvija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69791" y="4788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Mokymosi rezultatai</a:t>
            </a:r>
            <a:endParaRPr/>
          </a:p>
        </p:txBody>
      </p:sp>
      <p:sp>
        <p:nvSpPr>
          <p:cNvPr id="129" name="Google Shape;129;p3"/>
          <p:cNvSpPr txBox="1"/>
          <p:nvPr>
            <p:ph idx="1" type="body"/>
          </p:nvPr>
        </p:nvSpPr>
        <p:spPr>
          <a:xfrm>
            <a:off x="369791" y="1804388"/>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rgbClr val="6789B9"/>
              </a:buClr>
              <a:buSzPts val="2400"/>
              <a:buFont typeface="Calibri"/>
              <a:buAutoNum type="arabicPeriod"/>
            </a:pPr>
            <a:r>
              <a:rPr lang="en-GB" sz="2400"/>
              <a:t>Jis (ji) geba suprasti smurto darbe poveikį įvairiu lygmeniu (individualiu, tarpasmeniniu, instituciniu ir kt.).</a:t>
            </a:r>
            <a:br>
              <a:rPr lang="en-GB" sz="2400"/>
            </a:br>
            <a:endParaRPr sz="2400"/>
          </a:p>
          <a:p>
            <a:pPr indent="-457200" lvl="0" marL="457200" rtl="0" algn="l">
              <a:lnSpc>
                <a:spcPct val="90000"/>
              </a:lnSpc>
              <a:spcBef>
                <a:spcPts val="1000"/>
              </a:spcBef>
              <a:spcAft>
                <a:spcPts val="0"/>
              </a:spcAft>
              <a:buClr>
                <a:srgbClr val="6789B9"/>
              </a:buClr>
              <a:buSzPts val="2400"/>
              <a:buFont typeface="Calibri"/>
              <a:buAutoNum type="arabicPeriod"/>
            </a:pPr>
            <a:r>
              <a:rPr lang="en-GB" sz="2400"/>
              <a:t>Jis (ji) geba parengti veiksmingas priemones, skirtas konstruktyviai kovoti su šiais poveikiais.</a:t>
            </a:r>
            <a:br>
              <a:rPr lang="en-GB" sz="2400"/>
            </a:br>
            <a:endParaRPr sz="2400"/>
          </a:p>
          <a:p>
            <a:pPr indent="-457200" lvl="0" marL="457200" rtl="0" algn="l">
              <a:lnSpc>
                <a:spcPct val="90000"/>
              </a:lnSpc>
              <a:spcBef>
                <a:spcPts val="1000"/>
              </a:spcBef>
              <a:spcAft>
                <a:spcPts val="0"/>
              </a:spcAft>
              <a:buClr>
                <a:srgbClr val="6789B9"/>
              </a:buClr>
              <a:buSzPts val="2400"/>
              <a:buFont typeface="Calibri"/>
              <a:buAutoNum type="arabicPeriod"/>
            </a:pPr>
            <a:r>
              <a:rPr lang="en-GB" sz="2400"/>
              <a:t>Jis (ji) geba susidoroti su neaktyvaus/ios stebėtojo/os požiūriu profesiniu lygmeniu.</a:t>
            </a:r>
            <a:endParaRPr sz="2400"/>
          </a:p>
        </p:txBody>
      </p:sp>
      <p:sp>
        <p:nvSpPr>
          <p:cNvPr id="130" name="Google Shape;13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131" name="Google Shape;131;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Ein Bild, das drinnen, Person, Decke, Personen enthält.&#10;&#10;Automatisch generierte Beschreibung" id="137" name="Google Shape;137;p4"/>
          <p:cNvPicPr preferRelativeResize="0"/>
          <p:nvPr>
            <p:ph idx="1" type="body"/>
          </p:nvPr>
        </p:nvPicPr>
        <p:blipFill rotWithShape="1">
          <a:blip r:embed="rId3">
            <a:alphaModFix/>
          </a:blip>
          <a:srcRect b="15730" l="0" r="0" t="0"/>
          <a:stretch/>
        </p:blipFill>
        <p:spPr>
          <a:xfrm>
            <a:off x="-27689" y="15190"/>
            <a:ext cx="12191980" cy="6857990"/>
          </a:xfrm>
          <a:prstGeom prst="rect">
            <a:avLst/>
          </a:prstGeom>
          <a:noFill/>
          <a:ln>
            <a:noFill/>
          </a:ln>
        </p:spPr>
      </p:pic>
      <p:sp>
        <p:nvSpPr>
          <p:cNvPr id="138" name="Google Shape;138;p4"/>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9" name="Google Shape;139;p4"/>
          <p:cNvSpPr txBox="1"/>
          <p:nvPr>
            <p:ph type="title"/>
          </p:nvPr>
        </p:nvSpPr>
        <p:spPr>
          <a:xfrm>
            <a:off x="8687850" y="3289737"/>
            <a:ext cx="3852041"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GB">
                <a:latin typeface="Calibri"/>
                <a:ea typeface="Calibri"/>
                <a:cs typeface="Calibri"/>
                <a:sym typeface="Calibri"/>
              </a:rPr>
              <a:t>1. Galimos pasekmės nukentėjusiems asmenims</a:t>
            </a:r>
            <a:br>
              <a:rPr lang="en-GB">
                <a:latin typeface="Calibri"/>
                <a:ea typeface="Calibri"/>
                <a:cs typeface="Calibri"/>
                <a:sym typeface="Calibri"/>
              </a:rPr>
            </a:br>
            <a:endParaRPr>
              <a:latin typeface="Calibri"/>
              <a:ea typeface="Calibri"/>
              <a:cs typeface="Calibri"/>
              <a:sym typeface="Calibri"/>
            </a:endParaRPr>
          </a:p>
        </p:txBody>
      </p:sp>
      <p:cxnSp>
        <p:nvCxnSpPr>
          <p:cNvPr id="140" name="Google Shape;140;p4"/>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9"/>
                                        </p:tgtEl>
                                        <p:attrNameLst>
                                          <p:attrName>style.visibility</p:attrName>
                                        </p:attrNameLst>
                                      </p:cBhvr>
                                      <p:to>
                                        <p:strVal val="visible"/>
                                      </p:to>
                                    </p:set>
                                    <p:animEffect filter="fade" transition="in">
                                      <p:cBhvr>
                                        <p:cTn dur="7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5"/>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146" name="Google Shape;146;p5"/>
          <p:cNvSpPr/>
          <p:nvPr/>
        </p:nvSpPr>
        <p:spPr>
          <a:xfrm>
            <a:off x="0" y="447"/>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7" name="Google Shape;14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sp>
        <p:nvSpPr>
          <p:cNvPr id="148" name="Google Shape;148;p5"/>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49" name="Google Shape;149;p5"/>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Grupės veikla </a:t>
            </a:r>
            <a:endParaRPr b="1" sz="4000" u="sng">
              <a:solidFill>
                <a:schemeClr val="lt1"/>
              </a:solidFill>
            </a:endParaRPr>
          </a:p>
        </p:txBody>
      </p:sp>
      <p:sp>
        <p:nvSpPr>
          <p:cNvPr id="150" name="Google Shape;150;p5"/>
          <p:cNvSpPr txBox="1"/>
          <p:nvPr>
            <p:ph idx="1" type="body"/>
          </p:nvPr>
        </p:nvSpPr>
        <p:spPr>
          <a:xfrm>
            <a:off x="179256" y="1027906"/>
            <a:ext cx="5427065" cy="44862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lt1"/>
              </a:buClr>
              <a:buSzPts val="2400"/>
              <a:buNone/>
            </a:pPr>
            <a:r>
              <a:rPr lang="en-GB" sz="2400">
                <a:solidFill>
                  <a:schemeClr val="lt1"/>
                </a:solidFill>
              </a:rPr>
              <a:t>- Kokios galimos pasekmės, kai asmuo patiria bet kokio pobūdžio smurtą darbo vietoje? Fizinis arba žodinis.  </a:t>
            </a:r>
            <a:endParaRPr/>
          </a:p>
          <a:p>
            <a:pPr indent="0" lvl="0" marL="0" rtl="0" algn="l">
              <a:lnSpc>
                <a:spcPct val="90000"/>
              </a:lnSpc>
              <a:spcBef>
                <a:spcPts val="1000"/>
              </a:spcBef>
              <a:spcAft>
                <a:spcPts val="0"/>
              </a:spcAft>
              <a:buClr>
                <a:schemeClr val="dk1"/>
              </a:buClr>
              <a:buSzPts val="2400"/>
              <a:buNone/>
            </a:pPr>
            <a:r>
              <a:t/>
            </a:r>
            <a:endParaRPr b="1" sz="2400">
              <a:solidFill>
                <a:schemeClr val="lt1"/>
              </a:solidFill>
            </a:endParaRPr>
          </a:p>
          <a:p>
            <a:pPr indent="-228600" lvl="0" marL="228600" rtl="0" algn="l">
              <a:lnSpc>
                <a:spcPct val="90000"/>
              </a:lnSpc>
              <a:spcBef>
                <a:spcPts val="1000"/>
              </a:spcBef>
              <a:spcAft>
                <a:spcPts val="0"/>
              </a:spcAft>
              <a:buClr>
                <a:schemeClr val="lt1"/>
              </a:buClr>
              <a:buSzPts val="2400"/>
              <a:buChar char="•"/>
            </a:pPr>
            <a:r>
              <a:rPr lang="en-GB" sz="2400">
                <a:solidFill>
                  <a:schemeClr val="lt1"/>
                </a:solidFill>
              </a:rPr>
              <a:t>Užrašykite savo atsakymus ir grupelėse po 4 pasidalykite atsakymais bei juos aptarkite.</a:t>
            </a:r>
            <a:br>
              <a:rPr lang="en-GB" sz="2400">
                <a:solidFill>
                  <a:schemeClr val="lt1"/>
                </a:solidFill>
              </a:rPr>
            </a:br>
            <a:r>
              <a:rPr lang="en-GB" sz="2400">
                <a:solidFill>
                  <a:schemeClr val="lt1"/>
                </a:solidFill>
              </a:rPr>
              <a:t>(20 min.) </a:t>
            </a:r>
            <a:endParaRPr/>
          </a:p>
          <a:p>
            <a:pPr indent="-228600" lvl="0" marL="228600" rtl="0" algn="l">
              <a:lnSpc>
                <a:spcPct val="90000"/>
              </a:lnSpc>
              <a:spcBef>
                <a:spcPts val="1000"/>
              </a:spcBef>
              <a:spcAft>
                <a:spcPts val="0"/>
              </a:spcAft>
              <a:buClr>
                <a:schemeClr val="lt1"/>
              </a:buClr>
              <a:buSzPts val="2400"/>
              <a:buChar char="•"/>
            </a:pPr>
            <a:r>
              <a:rPr lang="en-GB" sz="2400">
                <a:solidFill>
                  <a:schemeClr val="lt1"/>
                </a:solidFill>
              </a:rPr>
              <a:t>Kiekviena grupė turėtų pateikti realų pavyzdį ar atvejį. (15 min.)</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57" name="Google Shape;157;p6"/>
          <p:cNvSpPr txBox="1"/>
          <p:nvPr>
            <p:ph idx="1" type="body"/>
          </p:nvPr>
        </p:nvSpPr>
        <p:spPr>
          <a:xfrm>
            <a:off x="981889" y="979717"/>
            <a:ext cx="10515600" cy="4661671"/>
          </a:xfrm>
          <a:prstGeom prst="rect">
            <a:avLst/>
          </a:prstGeom>
          <a:noFill/>
          <a:ln>
            <a:noFill/>
          </a:ln>
        </p:spPr>
        <p:txBody>
          <a:bodyPr anchorCtr="0" anchor="t" bIns="45700" lIns="91425" spcFirstLastPara="1" rIns="91425" wrap="square" tIns="45700">
            <a:normAutofit/>
          </a:bodyPr>
          <a:lstStyle/>
          <a:p>
            <a:pPr indent="-304800" lvl="0" marL="457200" rtl="0" algn="l">
              <a:lnSpc>
                <a:spcPct val="110000"/>
              </a:lnSpc>
              <a:spcBef>
                <a:spcPts val="0"/>
              </a:spcBef>
              <a:spcAft>
                <a:spcPts val="0"/>
              </a:spcAft>
              <a:buClr>
                <a:schemeClr val="dk1"/>
              </a:buClr>
              <a:buSzPts val="2400"/>
              <a:buNone/>
            </a:pPr>
            <a:r>
              <a:t/>
            </a:r>
            <a:endParaRPr sz="2400"/>
          </a:p>
          <a:p>
            <a:pPr indent="-304800" lvl="0" marL="457200" rtl="0" algn="l">
              <a:lnSpc>
                <a:spcPct val="110000"/>
              </a:lnSpc>
              <a:spcBef>
                <a:spcPts val="1000"/>
              </a:spcBef>
              <a:spcAft>
                <a:spcPts val="0"/>
              </a:spcAft>
              <a:buClr>
                <a:schemeClr val="dk1"/>
              </a:buClr>
              <a:buSzPts val="2400"/>
              <a:buNone/>
            </a:pPr>
            <a:r>
              <a:t/>
            </a:r>
            <a:endParaRPr sz="2400"/>
          </a:p>
          <a:p>
            <a:pPr indent="-304800" lvl="0" marL="457200" rtl="0" algn="l">
              <a:lnSpc>
                <a:spcPct val="110000"/>
              </a:lnSpc>
              <a:spcBef>
                <a:spcPts val="1000"/>
              </a:spcBef>
              <a:spcAft>
                <a:spcPts val="0"/>
              </a:spcAft>
              <a:buClr>
                <a:schemeClr val="dk1"/>
              </a:buClr>
              <a:buSzPts val="2400"/>
              <a:buNone/>
            </a:pPr>
            <a:r>
              <a:t/>
            </a:r>
            <a:endParaRPr sz="2400"/>
          </a:p>
          <a:p>
            <a:pPr indent="-457200" lvl="0" marL="457200" rtl="0" algn="l">
              <a:lnSpc>
                <a:spcPct val="110000"/>
              </a:lnSpc>
              <a:spcBef>
                <a:spcPts val="1000"/>
              </a:spcBef>
              <a:spcAft>
                <a:spcPts val="0"/>
              </a:spcAft>
              <a:buClr>
                <a:schemeClr val="dk1"/>
              </a:buClr>
              <a:buSzPts val="2400"/>
              <a:buAutoNum type="arabicPeriod"/>
            </a:pPr>
            <a:r>
              <a:rPr lang="en-GB" sz="2400"/>
              <a:t> Fiziniai sužalojimai, potrauminio streso sutrikimas, depresija, nerimas, baimė ir net savižudybė. </a:t>
            </a:r>
            <a:endParaRPr/>
          </a:p>
          <a:p>
            <a:pPr indent="0" lvl="0" marL="0" rtl="0" algn="l">
              <a:lnSpc>
                <a:spcPct val="110000"/>
              </a:lnSpc>
              <a:spcBef>
                <a:spcPts val="1000"/>
              </a:spcBef>
              <a:spcAft>
                <a:spcPts val="0"/>
              </a:spcAft>
              <a:buClr>
                <a:schemeClr val="dk1"/>
              </a:buClr>
              <a:buSzPts val="2400"/>
              <a:buNone/>
            </a:pPr>
            <a:r>
              <a:rPr lang="en-GB" sz="2400"/>
              <a:t>        Smarkiai pasikeičia asmens motyvacija ir pasitenkinimas darbu.</a:t>
            </a:r>
            <a:br>
              <a:rPr lang="en-GB" sz="2400"/>
            </a:br>
            <a:br>
              <a:rPr lang="en-GB" sz="2400"/>
            </a:br>
            <a:r>
              <a:rPr lang="en-GB" sz="2400"/>
              <a:t>        Sunkūs sužalojimai, galintys sukelti sunkią negalią, dėl kurios reikia nuolatinės priežiūros arba kuri kelia pavojų gyvybei ir net mirtį. </a:t>
            </a:r>
            <a:endParaRPr sz="2400"/>
          </a:p>
        </p:txBody>
      </p:sp>
      <p:sp>
        <p:nvSpPr>
          <p:cNvPr id="158" name="Google Shape;15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pic>
        <p:nvPicPr>
          <p:cNvPr id="159" name="Google Shape;159;p6"/>
          <p:cNvPicPr preferRelativeResize="0"/>
          <p:nvPr/>
        </p:nvPicPr>
        <p:blipFill rotWithShape="1">
          <a:blip r:embed="rId3">
            <a:alphaModFix/>
          </a:blip>
          <a:srcRect b="0" l="0" r="0" t="0"/>
          <a:stretch/>
        </p:blipFill>
        <p:spPr>
          <a:xfrm>
            <a:off x="1049268" y="2663907"/>
            <a:ext cx="329571" cy="329571"/>
          </a:xfrm>
          <a:prstGeom prst="rect">
            <a:avLst/>
          </a:prstGeom>
          <a:noFill/>
          <a:ln>
            <a:noFill/>
          </a:ln>
        </p:spPr>
      </p:pic>
      <p:pic>
        <p:nvPicPr>
          <p:cNvPr id="160" name="Google Shape;160;p6"/>
          <p:cNvPicPr preferRelativeResize="0"/>
          <p:nvPr/>
        </p:nvPicPr>
        <p:blipFill rotWithShape="1">
          <a:blip r:embed="rId3">
            <a:alphaModFix/>
          </a:blip>
          <a:srcRect b="0" l="0" r="0" t="0"/>
          <a:stretch/>
        </p:blipFill>
        <p:spPr>
          <a:xfrm>
            <a:off x="1049268" y="3543655"/>
            <a:ext cx="329571" cy="329571"/>
          </a:xfrm>
          <a:prstGeom prst="rect">
            <a:avLst/>
          </a:prstGeom>
          <a:noFill/>
          <a:ln>
            <a:noFill/>
          </a:ln>
        </p:spPr>
      </p:pic>
      <p:pic>
        <p:nvPicPr>
          <p:cNvPr id="161" name="Google Shape;161;p6"/>
          <p:cNvPicPr preferRelativeResize="0"/>
          <p:nvPr/>
        </p:nvPicPr>
        <p:blipFill rotWithShape="1">
          <a:blip r:embed="rId3">
            <a:alphaModFix/>
          </a:blip>
          <a:srcRect b="0" l="0" r="0" t="0"/>
          <a:stretch/>
        </p:blipFill>
        <p:spPr>
          <a:xfrm>
            <a:off x="1049268" y="4363085"/>
            <a:ext cx="329571" cy="329571"/>
          </a:xfrm>
          <a:prstGeom prst="rect">
            <a:avLst/>
          </a:prstGeom>
          <a:noFill/>
          <a:ln>
            <a:noFill/>
          </a:ln>
        </p:spPr>
      </p:pic>
      <p:sp>
        <p:nvSpPr>
          <p:cNvPr id="162" name="Google Shape;162;p6"/>
          <p:cNvSpPr txBox="1"/>
          <p:nvPr/>
        </p:nvSpPr>
        <p:spPr>
          <a:xfrm>
            <a:off x="960118" y="680900"/>
            <a:ext cx="7472563" cy="144650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4000"/>
              <a:buFont typeface="Calibri"/>
              <a:buAutoNum type="arabicPeriod"/>
            </a:pPr>
            <a:r>
              <a:rPr b="0" i="0" lang="en-GB" sz="4000" u="none" cap="none" strike="noStrike">
                <a:solidFill>
                  <a:schemeClr val="dk1"/>
                </a:solidFill>
                <a:latin typeface="Calibri"/>
                <a:ea typeface="Calibri"/>
                <a:cs typeface="Calibri"/>
                <a:sym typeface="Calibri"/>
              </a:rPr>
              <a:t>Galimos pasekmės nukentėjusiems asmenims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864326" y="378823"/>
            <a:ext cx="9220200" cy="966651"/>
          </a:xfrm>
          <a:prstGeom prst="rect">
            <a:avLst/>
          </a:prstGeom>
          <a:solidFill>
            <a:srgbClr val="FFFF00"/>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Psichologinės </a:t>
            </a:r>
            <a:r>
              <a:rPr lang="en-GB" sz="4000">
                <a:solidFill>
                  <a:srgbClr val="FF0000"/>
                </a:solidFill>
                <a:latin typeface="Calibri"/>
                <a:ea typeface="Calibri"/>
                <a:cs typeface="Calibri"/>
                <a:sym typeface="Calibri"/>
              </a:rPr>
              <a:t>WPV</a:t>
            </a:r>
            <a:r>
              <a:rPr lang="en-GB" sz="4000">
                <a:latin typeface="Calibri"/>
                <a:ea typeface="Calibri"/>
                <a:cs typeface="Calibri"/>
                <a:sym typeface="Calibri"/>
              </a:rPr>
              <a:t> pasekmės </a:t>
            </a:r>
            <a:endParaRPr sz="4000">
              <a:latin typeface="Calibri"/>
              <a:ea typeface="Calibri"/>
              <a:cs typeface="Calibri"/>
              <a:sym typeface="Calibri"/>
            </a:endParaRPr>
          </a:p>
        </p:txBody>
      </p:sp>
      <p:grpSp>
        <p:nvGrpSpPr>
          <p:cNvPr id="168" name="Google Shape;168;p7"/>
          <p:cNvGrpSpPr/>
          <p:nvPr/>
        </p:nvGrpSpPr>
        <p:grpSpPr>
          <a:xfrm>
            <a:off x="962297" y="2107612"/>
            <a:ext cx="4053840" cy="3641131"/>
            <a:chOff x="0" y="77290"/>
            <a:chExt cx="4053840" cy="3641131"/>
          </a:xfrm>
        </p:grpSpPr>
        <p:sp>
          <p:nvSpPr>
            <p:cNvPr id="169" name="Google Shape;169;p7"/>
            <p:cNvSpPr/>
            <p:nvPr/>
          </p:nvSpPr>
          <p:spPr>
            <a:xfrm>
              <a:off x="0" y="77290"/>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0" name="Google Shape;170;p7"/>
            <p:cNvSpPr txBox="1"/>
            <p:nvPr/>
          </p:nvSpPr>
          <p:spPr>
            <a:xfrm>
              <a:off x="26930" y="104220"/>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Baimę  </a:t>
              </a:r>
              <a:endParaRPr b="0" i="0" sz="2400" u="none" cap="none" strike="noStrike">
                <a:solidFill>
                  <a:schemeClr val="lt1"/>
                </a:solidFill>
                <a:latin typeface="Calibri"/>
                <a:ea typeface="Calibri"/>
                <a:cs typeface="Calibri"/>
                <a:sym typeface="Calibri"/>
              </a:endParaRPr>
            </a:p>
          </p:txBody>
        </p:sp>
        <p:sp>
          <p:nvSpPr>
            <p:cNvPr id="171" name="Google Shape;171;p7"/>
            <p:cNvSpPr/>
            <p:nvPr/>
          </p:nvSpPr>
          <p:spPr>
            <a:xfrm>
              <a:off x="0" y="695185"/>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2" name="Google Shape;172;p7"/>
            <p:cNvSpPr txBox="1"/>
            <p:nvPr/>
          </p:nvSpPr>
          <p:spPr>
            <a:xfrm>
              <a:off x="26930" y="722115"/>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Nerimą</a:t>
              </a:r>
              <a:endParaRPr b="0" i="0" sz="2400" u="none" cap="none" strike="noStrike">
                <a:solidFill>
                  <a:schemeClr val="lt1"/>
                </a:solidFill>
                <a:latin typeface="Calibri"/>
                <a:ea typeface="Calibri"/>
                <a:cs typeface="Calibri"/>
                <a:sym typeface="Calibri"/>
              </a:endParaRPr>
            </a:p>
          </p:txBody>
        </p:sp>
        <p:sp>
          <p:nvSpPr>
            <p:cNvPr id="173" name="Google Shape;173;p7"/>
            <p:cNvSpPr/>
            <p:nvPr/>
          </p:nvSpPr>
          <p:spPr>
            <a:xfrm>
              <a:off x="0" y="1313080"/>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4" name="Google Shape;174;p7"/>
            <p:cNvSpPr txBox="1"/>
            <p:nvPr/>
          </p:nvSpPr>
          <p:spPr>
            <a:xfrm>
              <a:off x="26930" y="1340010"/>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Pyktį</a:t>
              </a:r>
              <a:endParaRPr b="0" i="0" sz="2400" u="none" cap="none" strike="noStrike">
                <a:solidFill>
                  <a:schemeClr val="lt1"/>
                </a:solidFill>
                <a:latin typeface="Calibri"/>
                <a:ea typeface="Calibri"/>
                <a:cs typeface="Calibri"/>
                <a:sym typeface="Calibri"/>
              </a:endParaRPr>
            </a:p>
          </p:txBody>
        </p:sp>
        <p:sp>
          <p:nvSpPr>
            <p:cNvPr id="175" name="Google Shape;175;p7"/>
            <p:cNvSpPr/>
            <p:nvPr/>
          </p:nvSpPr>
          <p:spPr>
            <a:xfrm>
              <a:off x="0" y="193097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6" name="Google Shape;176;p7"/>
            <p:cNvSpPr txBox="1"/>
            <p:nvPr/>
          </p:nvSpPr>
          <p:spPr>
            <a:xfrm>
              <a:off x="26930" y="195790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Nesaugumą</a:t>
              </a:r>
              <a:endParaRPr b="0" i="0" sz="2400" u="none" cap="none" strike="noStrike">
                <a:solidFill>
                  <a:schemeClr val="lt1"/>
                </a:solidFill>
                <a:latin typeface="Calibri"/>
                <a:ea typeface="Calibri"/>
                <a:cs typeface="Calibri"/>
                <a:sym typeface="Calibri"/>
              </a:endParaRPr>
            </a:p>
          </p:txBody>
        </p:sp>
        <p:sp>
          <p:nvSpPr>
            <p:cNvPr id="177" name="Google Shape;177;p7"/>
            <p:cNvSpPr/>
            <p:nvPr/>
          </p:nvSpPr>
          <p:spPr>
            <a:xfrm>
              <a:off x="0" y="254887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8" name="Google Shape;178;p7"/>
            <p:cNvSpPr txBox="1"/>
            <p:nvPr/>
          </p:nvSpPr>
          <p:spPr>
            <a:xfrm>
              <a:off x="26930" y="257580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Depresiją</a:t>
              </a:r>
              <a:endParaRPr b="0" i="0" sz="2400" u="none" cap="none" strike="noStrike">
                <a:solidFill>
                  <a:schemeClr val="lt1"/>
                </a:solidFill>
                <a:latin typeface="Calibri"/>
                <a:ea typeface="Calibri"/>
                <a:cs typeface="Calibri"/>
                <a:sym typeface="Calibri"/>
              </a:endParaRPr>
            </a:p>
          </p:txBody>
        </p:sp>
        <p:sp>
          <p:nvSpPr>
            <p:cNvPr id="179" name="Google Shape;179;p7"/>
            <p:cNvSpPr/>
            <p:nvPr/>
          </p:nvSpPr>
          <p:spPr>
            <a:xfrm>
              <a:off x="0" y="316676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0" name="Google Shape;180;p7"/>
            <p:cNvSpPr txBox="1"/>
            <p:nvPr/>
          </p:nvSpPr>
          <p:spPr>
            <a:xfrm>
              <a:off x="26930" y="319369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Emocinį išsekimą</a:t>
              </a:r>
              <a:endParaRPr b="0" i="0" sz="2400" u="none" cap="none" strike="noStrike">
                <a:solidFill>
                  <a:schemeClr val="lt1"/>
                </a:solidFill>
                <a:latin typeface="Calibri"/>
                <a:ea typeface="Calibri"/>
                <a:cs typeface="Calibri"/>
                <a:sym typeface="Calibri"/>
              </a:endParaRPr>
            </a:p>
          </p:txBody>
        </p:sp>
      </p:grpSp>
      <p:sp>
        <p:nvSpPr>
          <p:cNvPr id="181" name="Google Shape;18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GB"/>
              <a:t>‹#›</a:t>
            </a:fld>
            <a:endParaRPr/>
          </a:p>
        </p:txBody>
      </p:sp>
      <p:grpSp>
        <p:nvGrpSpPr>
          <p:cNvPr id="182" name="Google Shape;182;p7"/>
          <p:cNvGrpSpPr/>
          <p:nvPr/>
        </p:nvGrpSpPr>
        <p:grpSpPr>
          <a:xfrm>
            <a:off x="6176554" y="2076478"/>
            <a:ext cx="4053840" cy="3641130"/>
            <a:chOff x="0" y="46156"/>
            <a:chExt cx="4053840" cy="3641130"/>
          </a:xfrm>
        </p:grpSpPr>
        <p:sp>
          <p:nvSpPr>
            <p:cNvPr id="183" name="Google Shape;183;p7"/>
            <p:cNvSpPr/>
            <p:nvPr/>
          </p:nvSpPr>
          <p:spPr>
            <a:xfrm>
              <a:off x="0" y="4615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4" name="Google Shape;184;p7"/>
            <p:cNvSpPr txBox="1"/>
            <p:nvPr/>
          </p:nvSpPr>
          <p:spPr>
            <a:xfrm>
              <a:off x="26930" y="7308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Kaltės jausmą</a:t>
              </a:r>
              <a:endParaRPr b="0" i="0" sz="2400" u="none" cap="none" strike="noStrike">
                <a:solidFill>
                  <a:schemeClr val="lt1"/>
                </a:solidFill>
                <a:latin typeface="Calibri"/>
                <a:ea typeface="Calibri"/>
                <a:cs typeface="Calibri"/>
                <a:sym typeface="Calibri"/>
              </a:endParaRPr>
            </a:p>
          </p:txBody>
        </p:sp>
        <p:sp>
          <p:nvSpPr>
            <p:cNvPr id="185" name="Google Shape;185;p7"/>
            <p:cNvSpPr/>
            <p:nvPr/>
          </p:nvSpPr>
          <p:spPr>
            <a:xfrm>
              <a:off x="0" y="66405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6" name="Google Shape;186;p7"/>
            <p:cNvSpPr txBox="1"/>
            <p:nvPr/>
          </p:nvSpPr>
          <p:spPr>
            <a:xfrm>
              <a:off x="26930" y="69098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Savęs kaltinimą</a:t>
              </a:r>
              <a:endParaRPr b="0" i="0" sz="2400" u="none" cap="none" strike="noStrike">
                <a:solidFill>
                  <a:schemeClr val="lt1"/>
                </a:solidFill>
                <a:latin typeface="Calibri"/>
                <a:ea typeface="Calibri"/>
                <a:cs typeface="Calibri"/>
                <a:sym typeface="Calibri"/>
              </a:endParaRPr>
            </a:p>
          </p:txBody>
        </p:sp>
        <p:sp>
          <p:nvSpPr>
            <p:cNvPr id="187" name="Google Shape;187;p7"/>
            <p:cNvSpPr/>
            <p:nvPr/>
          </p:nvSpPr>
          <p:spPr>
            <a:xfrm>
              <a:off x="0" y="128194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8" name="Google Shape;188;p7"/>
            <p:cNvSpPr txBox="1"/>
            <p:nvPr/>
          </p:nvSpPr>
          <p:spPr>
            <a:xfrm>
              <a:off x="26930" y="130887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Gėdą</a:t>
              </a:r>
              <a:endParaRPr b="0" i="0" sz="2400" u="none" cap="none" strike="noStrike">
                <a:solidFill>
                  <a:schemeClr val="lt1"/>
                </a:solidFill>
                <a:latin typeface="Calibri"/>
                <a:ea typeface="Calibri"/>
                <a:cs typeface="Calibri"/>
                <a:sym typeface="Calibri"/>
              </a:endParaRPr>
            </a:p>
          </p:txBody>
        </p:sp>
        <p:sp>
          <p:nvSpPr>
            <p:cNvPr id="189" name="Google Shape;189;p7"/>
            <p:cNvSpPr/>
            <p:nvPr/>
          </p:nvSpPr>
          <p:spPr>
            <a:xfrm>
              <a:off x="0" y="189984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0" name="Google Shape;190;p7"/>
            <p:cNvSpPr txBox="1"/>
            <p:nvPr/>
          </p:nvSpPr>
          <p:spPr>
            <a:xfrm>
              <a:off x="26930" y="192677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Išdegimą</a:t>
              </a:r>
              <a:endParaRPr b="0" i="0" sz="2400" u="none" cap="none" strike="noStrike">
                <a:solidFill>
                  <a:schemeClr val="lt1"/>
                </a:solidFill>
                <a:latin typeface="Calibri"/>
                <a:ea typeface="Calibri"/>
                <a:cs typeface="Calibri"/>
                <a:sym typeface="Calibri"/>
              </a:endParaRPr>
            </a:p>
          </p:txBody>
        </p:sp>
        <p:sp>
          <p:nvSpPr>
            <p:cNvPr id="191" name="Google Shape;191;p7"/>
            <p:cNvSpPr/>
            <p:nvPr/>
          </p:nvSpPr>
          <p:spPr>
            <a:xfrm>
              <a:off x="0" y="251773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2" name="Google Shape;192;p7"/>
            <p:cNvSpPr txBox="1"/>
            <p:nvPr/>
          </p:nvSpPr>
          <p:spPr>
            <a:xfrm>
              <a:off x="26930" y="254466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93" name="Google Shape;193;p7"/>
            <p:cNvSpPr/>
            <p:nvPr/>
          </p:nvSpPr>
          <p:spPr>
            <a:xfrm>
              <a:off x="0" y="313563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4" name="Google Shape;194;p7"/>
            <p:cNvSpPr txBox="1"/>
            <p:nvPr/>
          </p:nvSpPr>
          <p:spPr>
            <a:xfrm>
              <a:off x="26930" y="316256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Mintys apie savižudybę</a:t>
              </a:r>
              <a:endParaRPr b="0" i="0" sz="2400" u="none" cap="none" strike="noStrike">
                <a:solidFill>
                  <a:schemeClr val="lt1"/>
                </a:solidFill>
                <a:latin typeface="Calibri"/>
                <a:ea typeface="Calibri"/>
                <a:cs typeface="Calibri"/>
                <a:sym typeface="Calibri"/>
              </a:endParaRPr>
            </a:p>
          </p:txBody>
        </p:sp>
        <p:sp>
          <p:nvSpPr>
            <p:cNvPr id="195" name="Google Shape;195;p7"/>
            <p:cNvSpPr/>
            <p:nvPr/>
          </p:nvSpPr>
          <p:spPr>
            <a:xfrm>
              <a:off x="0" y="2525619"/>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6" name="Google Shape;196;p7"/>
            <p:cNvSpPr txBox="1"/>
            <p:nvPr/>
          </p:nvSpPr>
          <p:spPr>
            <a:xfrm>
              <a:off x="26930" y="2552549"/>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Potrauminį stresą</a:t>
              </a:r>
              <a:endParaRPr b="0" i="0" sz="2400" u="none" cap="none" strike="noStrike">
                <a:solidFill>
                  <a:schemeClr val="lt1"/>
                </a:solidFill>
                <a:latin typeface="Calibri"/>
                <a:ea typeface="Calibri"/>
                <a:cs typeface="Calibri"/>
                <a:sym typeface="Calibri"/>
              </a:endParaRPr>
            </a:p>
          </p:txBody>
        </p:sp>
      </p:grpSp>
      <p:sp>
        <p:nvSpPr>
          <p:cNvPr id="197" name="Google Shape;197;p7"/>
          <p:cNvSpPr txBox="1"/>
          <p:nvPr/>
        </p:nvSpPr>
        <p:spPr>
          <a:xfrm>
            <a:off x="864326" y="1007550"/>
            <a:ext cx="910916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Emocinis smurtas gali sukelti:</a:t>
            </a:r>
            <a:br>
              <a:rPr b="0" i="0" lang="en-GB"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575936" y="396356"/>
            <a:ext cx="10515600" cy="400478"/>
          </a:xfrm>
          <a:prstGeom prst="rect">
            <a:avLst/>
          </a:prstGeom>
          <a:solidFill>
            <a:srgbClr val="FFFF00"/>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Fizinės WPV pasekmės</a:t>
            </a:r>
            <a:br>
              <a:rPr lang="en-GB" sz="4000">
                <a:latin typeface="Calibri"/>
                <a:ea typeface="Calibri"/>
                <a:cs typeface="Calibri"/>
                <a:sym typeface="Calibri"/>
              </a:rPr>
            </a:br>
            <a:br>
              <a:rPr lang="en-GB" sz="4000">
                <a:latin typeface="Calibri"/>
                <a:ea typeface="Calibri"/>
                <a:cs typeface="Calibri"/>
                <a:sym typeface="Calibri"/>
              </a:rPr>
            </a:br>
            <a:br>
              <a:rPr lang="en-GB" sz="4000">
                <a:latin typeface="Calibri"/>
                <a:ea typeface="Calibri"/>
                <a:cs typeface="Calibri"/>
                <a:sym typeface="Calibri"/>
              </a:rPr>
            </a:br>
            <a:r>
              <a:rPr lang="en-GB" sz="4000">
                <a:latin typeface="Calibri"/>
                <a:ea typeface="Calibri"/>
                <a:cs typeface="Calibri"/>
                <a:sym typeface="Calibri"/>
              </a:rPr>
              <a:t> </a:t>
            </a:r>
            <a:endParaRPr sz="4000">
              <a:latin typeface="Calibri"/>
              <a:ea typeface="Calibri"/>
              <a:cs typeface="Calibri"/>
              <a:sym typeface="Calibri"/>
            </a:endParaRPr>
          </a:p>
        </p:txBody>
      </p:sp>
      <p:grpSp>
        <p:nvGrpSpPr>
          <p:cNvPr id="203" name="Google Shape;203;p8"/>
          <p:cNvGrpSpPr/>
          <p:nvPr/>
        </p:nvGrpSpPr>
        <p:grpSpPr>
          <a:xfrm>
            <a:off x="634678" y="1852590"/>
            <a:ext cx="4975860" cy="4240801"/>
            <a:chOff x="0" y="55268"/>
            <a:chExt cx="4975860" cy="4240801"/>
          </a:xfrm>
        </p:grpSpPr>
        <p:sp>
          <p:nvSpPr>
            <p:cNvPr id="204" name="Google Shape;204;p8"/>
            <p:cNvSpPr/>
            <p:nvPr/>
          </p:nvSpPr>
          <p:spPr>
            <a:xfrm>
              <a:off x="0" y="55268"/>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5" name="Google Shape;205;p8"/>
            <p:cNvSpPr txBox="1"/>
            <p:nvPr/>
          </p:nvSpPr>
          <p:spPr>
            <a:xfrm>
              <a:off x="23417" y="78685"/>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Fizinius sužalojimus</a:t>
              </a:r>
              <a:endParaRPr/>
            </a:p>
          </p:txBody>
        </p:sp>
        <p:sp>
          <p:nvSpPr>
            <p:cNvPr id="206" name="Google Shape;206;p8"/>
            <p:cNvSpPr/>
            <p:nvPr/>
          </p:nvSpPr>
          <p:spPr>
            <a:xfrm>
              <a:off x="0" y="5925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7" name="Google Shape;207;p8"/>
            <p:cNvSpPr txBox="1"/>
            <p:nvPr/>
          </p:nvSpPr>
          <p:spPr>
            <a:xfrm>
              <a:off x="23417" y="6159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Nutirpimus </a:t>
              </a:r>
              <a:endParaRPr b="0" i="0" sz="2400" u="none" cap="none" strike="noStrike">
                <a:solidFill>
                  <a:schemeClr val="lt1"/>
                </a:solidFill>
                <a:latin typeface="Calibri"/>
                <a:ea typeface="Calibri"/>
                <a:cs typeface="Calibri"/>
                <a:sym typeface="Calibri"/>
              </a:endParaRPr>
            </a:p>
          </p:txBody>
        </p:sp>
        <p:sp>
          <p:nvSpPr>
            <p:cNvPr id="208" name="Google Shape;208;p8"/>
            <p:cNvSpPr/>
            <p:nvPr/>
          </p:nvSpPr>
          <p:spPr>
            <a:xfrm>
              <a:off x="0" y="11298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9" name="Google Shape;209;p8"/>
            <p:cNvSpPr txBox="1"/>
            <p:nvPr/>
          </p:nvSpPr>
          <p:spPr>
            <a:xfrm>
              <a:off x="23417" y="11532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Nužudymus</a:t>
              </a:r>
              <a:endParaRPr b="0" i="0" sz="2400" u="none" cap="none" strike="noStrike">
                <a:solidFill>
                  <a:schemeClr val="lt1"/>
                </a:solidFill>
                <a:latin typeface="Calibri"/>
                <a:ea typeface="Calibri"/>
                <a:cs typeface="Calibri"/>
                <a:sym typeface="Calibri"/>
              </a:endParaRPr>
            </a:p>
          </p:txBody>
        </p:sp>
        <p:sp>
          <p:nvSpPr>
            <p:cNvPr id="210" name="Google Shape;210;p8"/>
            <p:cNvSpPr/>
            <p:nvPr/>
          </p:nvSpPr>
          <p:spPr>
            <a:xfrm>
              <a:off x="0" y="16671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1" name="Google Shape;211;p8"/>
            <p:cNvSpPr txBox="1"/>
            <p:nvPr/>
          </p:nvSpPr>
          <p:spPr>
            <a:xfrm>
              <a:off x="23417" y="16905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Galvos skausmą / migreną </a:t>
              </a:r>
              <a:endParaRPr b="0" i="0" sz="2400" u="none" cap="none" strike="noStrike">
                <a:solidFill>
                  <a:schemeClr val="lt1"/>
                </a:solidFill>
                <a:latin typeface="Calibri"/>
                <a:ea typeface="Calibri"/>
                <a:cs typeface="Calibri"/>
                <a:sym typeface="Calibri"/>
              </a:endParaRPr>
            </a:p>
          </p:txBody>
        </p:sp>
        <p:sp>
          <p:nvSpPr>
            <p:cNvPr id="212" name="Google Shape;212;p8"/>
            <p:cNvSpPr/>
            <p:nvPr/>
          </p:nvSpPr>
          <p:spPr>
            <a:xfrm>
              <a:off x="0" y="22044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3" name="Google Shape;213;p8"/>
            <p:cNvSpPr txBox="1"/>
            <p:nvPr/>
          </p:nvSpPr>
          <p:spPr>
            <a:xfrm>
              <a:off x="23417" y="22278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Raumenų įtampą </a:t>
              </a:r>
              <a:endParaRPr b="0" i="0" sz="2400" u="none" cap="none" strike="noStrike">
                <a:solidFill>
                  <a:schemeClr val="lt1"/>
                </a:solidFill>
                <a:latin typeface="Calibri"/>
                <a:ea typeface="Calibri"/>
                <a:cs typeface="Calibri"/>
                <a:sym typeface="Calibri"/>
              </a:endParaRPr>
            </a:p>
          </p:txBody>
        </p:sp>
        <p:sp>
          <p:nvSpPr>
            <p:cNvPr id="214" name="Google Shape;214;p8"/>
            <p:cNvSpPr/>
            <p:nvPr/>
          </p:nvSpPr>
          <p:spPr>
            <a:xfrm>
              <a:off x="0" y="27417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5" name="Google Shape;215;p8"/>
            <p:cNvSpPr txBox="1"/>
            <p:nvPr/>
          </p:nvSpPr>
          <p:spPr>
            <a:xfrm>
              <a:off x="23417" y="27651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Apetito pokyčius </a:t>
              </a:r>
              <a:endParaRPr b="0" i="0" sz="2400" u="none" cap="none" strike="noStrike">
                <a:solidFill>
                  <a:schemeClr val="lt1"/>
                </a:solidFill>
                <a:latin typeface="Calibri"/>
                <a:ea typeface="Calibri"/>
                <a:cs typeface="Calibri"/>
                <a:sym typeface="Calibri"/>
              </a:endParaRPr>
            </a:p>
          </p:txBody>
        </p:sp>
        <p:sp>
          <p:nvSpPr>
            <p:cNvPr id="216" name="Google Shape;216;p8"/>
            <p:cNvSpPr/>
            <p:nvPr/>
          </p:nvSpPr>
          <p:spPr>
            <a:xfrm>
              <a:off x="0" y="32790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7" name="Google Shape;217;p8"/>
            <p:cNvSpPr txBox="1"/>
            <p:nvPr/>
          </p:nvSpPr>
          <p:spPr>
            <a:xfrm>
              <a:off x="23417" y="33024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Pykinimą </a:t>
              </a:r>
              <a:endParaRPr b="0" i="0" sz="2400" u="none" cap="none" strike="noStrike">
                <a:solidFill>
                  <a:schemeClr val="lt1"/>
                </a:solidFill>
                <a:latin typeface="Calibri"/>
                <a:ea typeface="Calibri"/>
                <a:cs typeface="Calibri"/>
                <a:sym typeface="Calibri"/>
              </a:endParaRPr>
            </a:p>
          </p:txBody>
        </p:sp>
        <p:sp>
          <p:nvSpPr>
            <p:cNvPr id="218" name="Google Shape;218;p8"/>
            <p:cNvSpPr/>
            <p:nvPr/>
          </p:nvSpPr>
          <p:spPr>
            <a:xfrm>
              <a:off x="0" y="38163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9" name="Google Shape;219;p8"/>
            <p:cNvSpPr txBox="1"/>
            <p:nvPr/>
          </p:nvSpPr>
          <p:spPr>
            <a:xfrm>
              <a:off x="23417" y="38397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Aukštą kraujospūdį </a:t>
              </a:r>
              <a:endParaRPr b="0" i="0" sz="2400" u="none" cap="none" strike="noStrike">
                <a:solidFill>
                  <a:schemeClr val="lt1"/>
                </a:solidFill>
                <a:latin typeface="Calibri"/>
                <a:ea typeface="Calibri"/>
                <a:cs typeface="Calibri"/>
                <a:sym typeface="Calibri"/>
              </a:endParaRPr>
            </a:p>
          </p:txBody>
        </p:sp>
      </p:grpSp>
      <p:sp>
        <p:nvSpPr>
          <p:cNvPr id="220" name="Google Shape;220;p8"/>
          <p:cNvSpPr txBox="1"/>
          <p:nvPr>
            <p:ph idx="12" type="sldNum"/>
          </p:nvPr>
        </p:nvSpPr>
        <p:spPr>
          <a:xfrm>
            <a:off x="8636726" y="6328047"/>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b="1" lang="en-GB"/>
              <a:t>‹#›</a:t>
            </a:fld>
            <a:endParaRPr b="1"/>
          </a:p>
        </p:txBody>
      </p:sp>
      <p:sp>
        <p:nvSpPr>
          <p:cNvPr id="221" name="Google Shape;221;p8"/>
          <p:cNvSpPr txBox="1"/>
          <p:nvPr/>
        </p:nvSpPr>
        <p:spPr>
          <a:xfrm>
            <a:off x="385643" y="6372109"/>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89B9"/>
                </a:solidFill>
                <a:latin typeface="Calibri"/>
                <a:ea typeface="Calibri"/>
                <a:cs typeface="Calibri"/>
                <a:sym typeface="Calibri"/>
              </a:rPr>
              <a:t>https://www.weedout.eu/</a:t>
            </a:r>
            <a:endParaRPr b="1" i="0" sz="1200" u="none" cap="none" strike="noStrike">
              <a:solidFill>
                <a:srgbClr val="6789B9"/>
              </a:solidFill>
              <a:latin typeface="Calibri"/>
              <a:ea typeface="Calibri"/>
              <a:cs typeface="Calibri"/>
              <a:sym typeface="Calibri"/>
            </a:endParaRPr>
          </a:p>
        </p:txBody>
      </p:sp>
      <p:grpSp>
        <p:nvGrpSpPr>
          <p:cNvPr id="222" name="Google Shape;222;p8"/>
          <p:cNvGrpSpPr/>
          <p:nvPr/>
        </p:nvGrpSpPr>
        <p:grpSpPr>
          <a:xfrm>
            <a:off x="6274486" y="1131397"/>
            <a:ext cx="5282836" cy="5145887"/>
            <a:chOff x="0" y="1285"/>
            <a:chExt cx="5282836" cy="4408314"/>
          </a:xfrm>
        </p:grpSpPr>
        <p:sp>
          <p:nvSpPr>
            <p:cNvPr id="223" name="Google Shape;223;p8"/>
            <p:cNvSpPr/>
            <p:nvPr/>
          </p:nvSpPr>
          <p:spPr>
            <a:xfrm>
              <a:off x="0" y="1285"/>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4" name="Google Shape;224;p8"/>
            <p:cNvSpPr txBox="1"/>
            <p:nvPr/>
          </p:nvSpPr>
          <p:spPr>
            <a:xfrm>
              <a:off x="30149" y="31434"/>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Panikos priepuolius</a:t>
              </a:r>
              <a:endParaRPr b="0" i="0" sz="2400" u="none" cap="none" strike="noStrike">
                <a:solidFill>
                  <a:schemeClr val="lt1"/>
                </a:solidFill>
                <a:latin typeface="Calibri"/>
                <a:ea typeface="Calibri"/>
                <a:cs typeface="Calibri"/>
                <a:sym typeface="Calibri"/>
              </a:endParaRPr>
            </a:p>
          </p:txBody>
        </p:sp>
        <p:sp>
          <p:nvSpPr>
            <p:cNvPr id="225" name="Google Shape;225;p8"/>
            <p:cNvSpPr/>
            <p:nvPr/>
          </p:nvSpPr>
          <p:spPr>
            <a:xfrm>
              <a:off x="0" y="633070"/>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6" name="Google Shape;226;p8"/>
            <p:cNvSpPr txBox="1"/>
            <p:nvPr/>
          </p:nvSpPr>
          <p:spPr>
            <a:xfrm>
              <a:off x="30149" y="663219"/>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Miego sutrikimus/ nemigą </a:t>
              </a:r>
              <a:endParaRPr b="0" i="0" sz="2400" u="none" cap="none" strike="noStrike">
                <a:solidFill>
                  <a:schemeClr val="lt1"/>
                </a:solidFill>
                <a:latin typeface="Calibri"/>
                <a:ea typeface="Calibri"/>
                <a:cs typeface="Calibri"/>
                <a:sym typeface="Calibri"/>
              </a:endParaRPr>
            </a:p>
          </p:txBody>
        </p:sp>
        <p:sp>
          <p:nvSpPr>
            <p:cNvPr id="227" name="Google Shape;227;p8"/>
            <p:cNvSpPr/>
            <p:nvPr/>
          </p:nvSpPr>
          <p:spPr>
            <a:xfrm>
              <a:off x="0" y="1264854"/>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8" name="Google Shape;228;p8"/>
            <p:cNvSpPr txBox="1"/>
            <p:nvPr/>
          </p:nvSpPr>
          <p:spPr>
            <a:xfrm>
              <a:off x="30149" y="1295003"/>
              <a:ext cx="5222538" cy="557311"/>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Koncentracijos ir (arba) atminties praradimą</a:t>
              </a:r>
              <a:endParaRPr b="0" i="0" sz="2400" u="none" cap="none" strike="noStrike">
                <a:solidFill>
                  <a:schemeClr val="lt1"/>
                </a:solidFill>
                <a:latin typeface="Calibri"/>
                <a:ea typeface="Calibri"/>
                <a:cs typeface="Calibri"/>
                <a:sym typeface="Calibri"/>
              </a:endParaRPr>
            </a:p>
          </p:txBody>
        </p:sp>
        <p:sp>
          <p:nvSpPr>
            <p:cNvPr id="229" name="Google Shape;229;p8"/>
            <p:cNvSpPr/>
            <p:nvPr/>
          </p:nvSpPr>
          <p:spPr>
            <a:xfrm>
              <a:off x="0" y="1896638"/>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0" name="Google Shape;230;p8"/>
            <p:cNvSpPr txBox="1"/>
            <p:nvPr/>
          </p:nvSpPr>
          <p:spPr>
            <a:xfrm>
              <a:off x="30149" y="1926787"/>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Nekontroliuojamius nuotaikų svyravimus</a:t>
              </a:r>
              <a:endParaRPr b="0" i="0" sz="2400" u="none" cap="none" strike="noStrike">
                <a:solidFill>
                  <a:schemeClr val="lt1"/>
                </a:solidFill>
                <a:latin typeface="Calibri"/>
                <a:ea typeface="Calibri"/>
                <a:cs typeface="Calibri"/>
                <a:sym typeface="Calibri"/>
              </a:endParaRPr>
            </a:p>
          </p:txBody>
        </p:sp>
        <p:sp>
          <p:nvSpPr>
            <p:cNvPr id="231" name="Google Shape;231;p8"/>
            <p:cNvSpPr/>
            <p:nvPr/>
          </p:nvSpPr>
          <p:spPr>
            <a:xfrm>
              <a:off x="0" y="2528422"/>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2" name="Google Shape;232;p8"/>
            <p:cNvSpPr txBox="1"/>
            <p:nvPr/>
          </p:nvSpPr>
          <p:spPr>
            <a:xfrm>
              <a:off x="30149" y="2558571"/>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Fibromialgiją (raumenų ir skeleto skausmai, kuriuos lydi nuovargis ir kt.</a:t>
              </a:r>
              <a:endParaRPr b="0" i="0" sz="2400" u="none" cap="none" strike="noStrike">
                <a:solidFill>
                  <a:schemeClr val="lt1"/>
                </a:solidFill>
                <a:latin typeface="Calibri"/>
                <a:ea typeface="Calibri"/>
                <a:cs typeface="Calibri"/>
                <a:sym typeface="Calibri"/>
              </a:endParaRPr>
            </a:p>
          </p:txBody>
        </p:sp>
        <p:sp>
          <p:nvSpPr>
            <p:cNvPr id="233" name="Google Shape;233;p8"/>
            <p:cNvSpPr/>
            <p:nvPr/>
          </p:nvSpPr>
          <p:spPr>
            <a:xfrm>
              <a:off x="0" y="3160206"/>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4" name="Google Shape;234;p8"/>
            <p:cNvSpPr txBox="1"/>
            <p:nvPr/>
          </p:nvSpPr>
          <p:spPr>
            <a:xfrm>
              <a:off x="30149" y="3190355"/>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Nekontroliuojamą verksmą </a:t>
              </a:r>
              <a:endParaRPr b="0" i="0" sz="2400" u="none" cap="none" strike="noStrike">
                <a:solidFill>
                  <a:schemeClr val="lt1"/>
                </a:solidFill>
                <a:latin typeface="Calibri"/>
                <a:ea typeface="Calibri"/>
                <a:cs typeface="Calibri"/>
                <a:sym typeface="Calibri"/>
              </a:endParaRPr>
            </a:p>
          </p:txBody>
        </p:sp>
        <p:sp>
          <p:nvSpPr>
            <p:cNvPr id="235" name="Google Shape;235;p8"/>
            <p:cNvSpPr/>
            <p:nvPr/>
          </p:nvSpPr>
          <p:spPr>
            <a:xfrm>
              <a:off x="0" y="3791990"/>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6" name="Google Shape;236;p8"/>
            <p:cNvSpPr txBox="1"/>
            <p:nvPr/>
          </p:nvSpPr>
          <p:spPr>
            <a:xfrm>
              <a:off x="30149" y="3822139"/>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Krūtinės skausmą </a:t>
              </a:r>
              <a:endParaRPr b="0" i="0" sz="2400" u="none" cap="none" strike="noStrike">
                <a:solidFill>
                  <a:schemeClr val="lt1"/>
                </a:solidFill>
                <a:latin typeface="Calibri"/>
                <a:ea typeface="Calibri"/>
                <a:cs typeface="Calibri"/>
                <a:sym typeface="Calibri"/>
              </a:endParaRPr>
            </a:p>
          </p:txBody>
        </p:sp>
      </p:grpSp>
      <p:sp>
        <p:nvSpPr>
          <p:cNvPr id="237" name="Google Shape;237;p8"/>
          <p:cNvSpPr txBox="1"/>
          <p:nvPr/>
        </p:nvSpPr>
        <p:spPr>
          <a:xfrm>
            <a:off x="634678" y="1276109"/>
            <a:ext cx="59620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Fizinis smurtas gali sukelti: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Ein Bild, das Text enthält.&#10;&#10;Automatisch generierte Beschreibung" id="242" name="Google Shape;242;p9"/>
          <p:cNvPicPr preferRelativeResize="0"/>
          <p:nvPr>
            <p:ph idx="1" type="body"/>
          </p:nvPr>
        </p:nvPicPr>
        <p:blipFill rotWithShape="1">
          <a:blip r:embed="rId3">
            <a:alphaModFix/>
          </a:blip>
          <a:srcRect b="7316" l="0" r="0" t="8415"/>
          <a:stretch/>
        </p:blipFill>
        <p:spPr>
          <a:xfrm>
            <a:off x="-1" y="10"/>
            <a:ext cx="12192000" cy="6857990"/>
          </a:xfrm>
          <a:prstGeom prst="rect">
            <a:avLst/>
          </a:prstGeom>
          <a:noFill/>
          <a:ln>
            <a:noFill/>
          </a:ln>
        </p:spPr>
      </p:pic>
      <p:sp>
        <p:nvSpPr>
          <p:cNvPr id="243" name="Google Shape;243;p9"/>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4" name="Google Shape;244;p9"/>
          <p:cNvSpPr txBox="1"/>
          <p:nvPr>
            <p:ph type="title"/>
          </p:nvPr>
        </p:nvSpPr>
        <p:spPr>
          <a:xfrm>
            <a:off x="652692" y="1837750"/>
            <a:ext cx="4204137" cy="13427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sz="3600"/>
              <a:t>2. Galimos pasekmės įmonei </a:t>
            </a:r>
            <a:br>
              <a:rPr lang="en-GB" sz="3600"/>
            </a:br>
            <a:endParaRPr b="1" sz="3600"/>
          </a:p>
        </p:txBody>
      </p:sp>
      <p:cxnSp>
        <p:nvCxnSpPr>
          <p:cNvPr id="245" name="Google Shape;245;p9"/>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2023-08-31T12:06:12Z</dcterms:created>
  <dc:creator>Simas Stanevičius</dc:creator>
</cp:coreProperties>
</file>