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lipT5aPZngX5jn01tQrhOVn6P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2EAEF7-29B1-49EA-9BFA-1B0C6CCB6CE4}">
  <a:tblStyle styleId="{B52EAEF7-29B1-49EA-9BFA-1B0C6CCB6CE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OpenSans-bold.fntdata"/><Relationship Id="rId10" Type="http://schemas.openxmlformats.org/officeDocument/2006/relationships/slide" Target="slides/slide4.xml"/><Relationship Id="rId32" Type="http://schemas.openxmlformats.org/officeDocument/2006/relationships/font" Target="fonts/OpenSans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a7e59d9f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a7e59d9f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a7e59d9f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7e59d9f45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a7e59d9f4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a7e59d9f45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a7e59d9f45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a7e59d9f45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a7e59d9f45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Įtraukti šaltinį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Nurodykite, ar tai nacionalinė, ES ir kt.</a:t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springinstitute.org/whats-difference-multicultural-intercultural-cross-cultural-communication/" TargetMode="External"/><Relationship Id="rId4" Type="http://schemas.openxmlformats.org/officeDocument/2006/relationships/hyperlink" Target="https://www.hrsolutions-uk.com/4-types-of-discrimination/" TargetMode="External"/><Relationship Id="rId5" Type="http://schemas.openxmlformats.org/officeDocument/2006/relationships/hyperlink" Target="https://www.ilo.org/wcmsp5/groups/public/---ed_dialogue/---sector/documents/publication/wcms_161998.pdf" TargetMode="External"/><Relationship Id="rId6" Type="http://schemas.openxmlformats.org/officeDocument/2006/relationships/hyperlink" Target="https://www.nabet.us/proceedings-archive/NABET-Proceedings-2018.pdf#page=121" TargetMode="External"/><Relationship Id="rId7" Type="http://schemas.openxmlformats.org/officeDocument/2006/relationships/hyperlink" Target="https://www.personio.com/hr-lexicon/types-of-discrimination/" TargetMode="External"/><Relationship Id="rId8" Type="http://schemas.openxmlformats.org/officeDocument/2006/relationships/hyperlink" Target="https://extension.usu.edu/employee/diversity/dimensions-of-diversity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2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3.png"/><Relationship Id="rId15" Type="http://schemas.openxmlformats.org/officeDocument/2006/relationships/image" Target="../media/image19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6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>
            <p:ph type="ctrTitle"/>
          </p:nvPr>
        </p:nvSpPr>
        <p:spPr>
          <a:xfrm>
            <a:off x="388111" y="4770613"/>
            <a:ext cx="11597059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chemeClr val="dk2"/>
                </a:solidFill>
              </a:rPr>
              <a:t>Priežastys ir veikimo mechanizmas</a:t>
            </a:r>
            <a:endParaRPr b="1" sz="4000">
              <a:solidFill>
                <a:schemeClr val="dk2"/>
              </a:solidFill>
            </a:endParaRPr>
          </a:p>
        </p:txBody>
      </p:sp>
      <p:pic>
        <p:nvPicPr>
          <p:cNvPr descr="Ein Bild, das Text enthält.&#10;&#10;Automatisch generierte Beschreibung" id="65" name="Google Shape;65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1236" y="3735166"/>
            <a:ext cx="12189238" cy="1828789"/>
            <a:chOff x="-305" y="3144820"/>
            <a:chExt cx="9182100" cy="1551136"/>
          </a:xfrm>
        </p:grpSpPr>
        <p:sp>
          <p:nvSpPr>
            <p:cNvPr id="67" name="Google Shape;67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 b="0" l="6209" r="6209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426720" y="6056820"/>
            <a:ext cx="1133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Europos Komisijos parama šio leidinio rengimui nereiškia pritarimo jo turiniui, kuriame pateikiama autorių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nuomonė, todėl Europos Komisija negali būti laikoma atsakinga už informaciją panaudotą šiame leidinyje.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359517" y="276613"/>
            <a:ext cx="82510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lang="en-GB" sz="4000">
                <a:solidFill>
                  <a:srgbClr val="6789B9"/>
                </a:solidFill>
              </a:rPr>
              <a:t>2 tema: Diskriminacijos priežasčių pagrindai</a:t>
            </a:r>
            <a:br>
              <a:rPr b="1" lang="en-GB" sz="4000">
                <a:solidFill>
                  <a:srgbClr val="6789B9"/>
                </a:solidFill>
              </a:rPr>
            </a:br>
            <a:endParaRPr b="1" sz="4000">
              <a:solidFill>
                <a:srgbClr val="6789B9"/>
              </a:solidFill>
            </a:endParaRPr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838200" y="14010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/>
              <a:t>Diskriminacijos rūšys ir formos  </a:t>
            </a:r>
            <a:endParaRPr sz="2400" u="sng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Tiesioginė diskriminacija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Netiesioginė diskriminacija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Priekabiavimas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400"/>
              <a:t>Viktimizacija</a:t>
            </a:r>
            <a:endParaRPr sz="2400"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 u="sng"/>
          </a:p>
        </p:txBody>
      </p:sp>
      <p:sp>
        <p:nvSpPr>
          <p:cNvPr id="164" name="Google Shape;1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a7e59d9f45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g1a7e59d9f45_0_0"/>
          <p:cNvSpPr/>
          <p:nvPr/>
        </p:nvSpPr>
        <p:spPr>
          <a:xfrm>
            <a:off x="-1" y="4150"/>
            <a:ext cx="12189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a7e59d9f45_0_0"/>
          <p:cNvSpPr/>
          <p:nvPr/>
        </p:nvSpPr>
        <p:spPr>
          <a:xfrm flipH="1">
            <a:off x="5124897" y="415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862"/>
                </a:srgbClr>
              </a:gs>
              <a:gs pos="35000">
                <a:srgbClr val="FFFFFF">
                  <a:alpha val="76078"/>
                </a:srgbClr>
              </a:gs>
              <a:gs pos="48000">
                <a:srgbClr val="FFFFFF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a7e59d9f45_0_0"/>
          <p:cNvSpPr txBox="1"/>
          <p:nvPr/>
        </p:nvSpPr>
        <p:spPr>
          <a:xfrm>
            <a:off x="640080" y="329519"/>
            <a:ext cx="43686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</a:pPr>
            <a:br>
              <a:rPr b="0" i="0" lang="en-GB" sz="4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a7e59d9f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18213" y="4806535"/>
            <a:ext cx="1309887" cy="280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a7e59d9f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24090" y="-648403"/>
            <a:ext cx="962159" cy="226726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a7e59d9f45_0_0"/>
          <p:cNvSpPr/>
          <p:nvPr/>
        </p:nvSpPr>
        <p:spPr>
          <a:xfrm>
            <a:off x="3299438" y="-17722"/>
            <a:ext cx="8691300" cy="15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520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D24"/>
              </a:buClr>
              <a:buSzPts val="3300"/>
              <a:buFont typeface="Lato"/>
              <a:buNone/>
            </a:pPr>
            <a:r>
              <a:rPr b="0" i="0" lang="en-GB" sz="4000" u="none" cap="none" strike="noStrike">
                <a:solidFill>
                  <a:srgbClr val="ED1D24"/>
                </a:solidFill>
                <a:latin typeface="Calibri"/>
                <a:ea typeface="Calibri"/>
                <a:cs typeface="Calibri"/>
                <a:sym typeface="Calibri"/>
              </a:rPr>
              <a:t>     Įtraukimas yra labai svarbus verslui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Gerai valdoma įvairovė teikia naudos, kuri didina sėkmę.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y layers" id="179" name="Google Shape;179;g1a7e59d9f4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712" y="1509575"/>
            <a:ext cx="4768662" cy="4658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iro.medium.com/max/875/1*IANau_x9cRQMt5WlLo94rw.png" id="180" name="Google Shape;180;g1a7e59d9f4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1801" y="1330450"/>
            <a:ext cx="5439623" cy="465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a7e59d9f45_0_0"/>
          <p:cNvSpPr/>
          <p:nvPr/>
        </p:nvSpPr>
        <p:spPr>
          <a:xfrm>
            <a:off x="5648761" y="1528014"/>
            <a:ext cx="1938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Šiuo metu laikoma, kad susikirtimas yra susijęs tik su šiuo požymių pogrupiu.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a7e59d9f45_0_0"/>
          <p:cNvSpPr/>
          <p:nvPr/>
        </p:nvSpPr>
        <p:spPr>
          <a:xfrm>
            <a:off x="5841637" y="4336100"/>
            <a:ext cx="1248900" cy="29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72C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a7e59d9f45_0_0"/>
          <p:cNvSpPr/>
          <p:nvPr/>
        </p:nvSpPr>
        <p:spPr>
          <a:xfrm>
            <a:off x="4509970" y="6105725"/>
            <a:ext cx="748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a7e59d9f45_0_0"/>
          <p:cNvSpPr/>
          <p:nvPr/>
        </p:nvSpPr>
        <p:spPr>
          <a:xfrm>
            <a:off x="201424" y="6167606"/>
            <a:ext cx="1206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Gardenswartzo ir Rowe sukurtas "</a:t>
            </a:r>
            <a:r>
              <a:rPr b="1" i="0" lang="en-GB" sz="1900" u="none" cap="none" strike="noStrike">
                <a:solidFill>
                  <a:srgbClr val="6B9DD4"/>
                </a:solidFill>
                <a:latin typeface="Calibri"/>
                <a:ea typeface="Calibri"/>
                <a:cs typeface="Calibri"/>
                <a:sym typeface="Calibri"/>
              </a:rPr>
              <a:t>Keturių lygmenų įvairovės </a:t>
            </a:r>
            <a:r>
              <a:rPr b="0" i="0" lang="en-GB" sz="19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modelis" padarė įtaką ir išplėtė </a:t>
            </a:r>
            <a:endParaRPr b="0" i="0" sz="1900" u="none" cap="none" strike="noStrike">
              <a:solidFill>
                <a:srgbClr val="4444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rPr>
              <a:t>pokalbį apie įvairovės svarbą. Ji pagrindi įtraukimo svarbąi, atspindėdama kiekvieno asmens vaidmenį organizacijoje.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7e59d9f45_0_1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g1a7e59d9f45_0_111"/>
          <p:cNvSpPr txBox="1"/>
          <p:nvPr/>
        </p:nvSpPr>
        <p:spPr>
          <a:xfrm>
            <a:off x="1092200" y="145255"/>
            <a:ext cx="10515600" cy="13257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Keturių lygmenų įvairovės modelis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a7e59d9f45_0_111"/>
          <p:cNvSpPr txBox="1"/>
          <p:nvPr/>
        </p:nvSpPr>
        <p:spPr>
          <a:xfrm>
            <a:off x="965300" y="1558999"/>
            <a:ext cx="10642500" cy="4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6215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Kaip jį valdyti, kad galėtume pasinaudoti jo teikiama nauda?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Įvairovė iš esmės yra susijusi su įtraukimu ir atmetimu.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Keturi įvairovės lygmenys naudojami siekiant suformuluoti problemą ir paskatinti diskusijas bei įsitraukimą į įvairovės valdymą.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Daugybė įvairovės matmenų pavaizduoti keturiais koncentriniais apskritimais.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 šie aspektai atspindi sritis, kuriose gali būti panašumų ir bendrumų, taip pat skirtumų.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Tinkamai valdant šiuos skirtumus, jie gali suteikti naujų perspektyvų, idėjų ir požiūrių, reikalingų organizacijai.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Netinkamai valdomi jie gali pasėti konfliktų ir nesusipratimų, kurios kenkia komandiniam darbui ir produktyvumui bei trukdo efektyvumui.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215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Calibri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Norėdamos maksimaliai padidinti gebėjimą valdyti šiuos sudėtingus skirtumus, organizacijos turi turėti sistemą ir strategiją.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1a7e59d9f45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56908" y="5522676"/>
            <a:ext cx="850900" cy="1819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7e59d9f45_0_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0" name="Google Shape;200;g1a7e59d9f4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40688" y="4692160"/>
            <a:ext cx="1309887" cy="280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a7e59d9f45_0_121"/>
          <p:cNvSpPr txBox="1"/>
          <p:nvPr/>
        </p:nvSpPr>
        <p:spPr>
          <a:xfrm>
            <a:off x="838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Kad organizacija galėtų susidoroti su sudėtingais įvairovės kultūros pokyčiais, ji turi sutelkti dėmesį į tris sritis: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(1) individualus požiūris ir elgesys,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(2) vadovavimo įgūdžiai, praktika ir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(3) organizacijos vertybės bei politika.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❑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Kad kultūros pokyčiai įvyktų, siūlomas šis septynių žingsnių procesas. Šie etapai dažnai gali būti atliekami tuo pačiu metu.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a7e59d9f45_0_121"/>
          <p:cNvSpPr txBox="1"/>
          <p:nvPr/>
        </p:nvSpPr>
        <p:spPr>
          <a:xfrm>
            <a:off x="6172200" y="1498600"/>
            <a:ext cx="51816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ŽINGSNIS: VADOVŲ ĮSIPAREIGOJIMO FORMAVIMAS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ETAPAS: VERTINIMAS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 ŽINGSNIS: ĮVAIROVĖS TARYBA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 ŽINGSNIS: SISTEMŲ POKYČIAI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ETAPAS: MOKYMAS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ETAPAS: MATAVIMAS IR VERTINIMAS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VII ETAPAS: INTEGRACIJA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a7e59d9f45_0_121"/>
          <p:cNvSpPr txBox="1"/>
          <p:nvPr/>
        </p:nvSpPr>
        <p:spPr>
          <a:xfrm>
            <a:off x="838200" y="365125"/>
            <a:ext cx="10515600" cy="904800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Keturių lygmenų įvairovės modelis</a:t>
            </a:r>
            <a:endParaRPr b="0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2 tema: Diskriminacijos priežasčių pagrindai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209" name="Google Shape;20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0" name="Google Shape;210;p12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12"/>
          <p:cNvGraphicFramePr/>
          <p:nvPr/>
        </p:nvGraphicFramePr>
        <p:xfrm>
          <a:off x="359516" y="1602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{B52EAEF7-29B1-49EA-9BFA-1B0C6CCB6CE4}</a:tableStyleId>
              </a:tblPr>
              <a:tblGrid>
                <a:gridCol w="4348700"/>
                <a:gridCol w="4348700"/>
              </a:tblGrid>
              <a:tr h="6288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400" u="none" cap="none" strike="noStrike"/>
                        <a:t>Įvairovės matmenys yra šie: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 hMerge="1"/>
              </a:tr>
              <a:tr h="6288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Lytis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Amžius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819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Religiniai įsitikinimai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Fiziniai ir protiniai gebėjimai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606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b="0" i="0" lang="en-GB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Rasė</a:t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Pajamos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4898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Santuokinis statusas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Seksualinė orientacija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496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Kultūra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Profesija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5387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Ar yra tėvai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Kalba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62887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Geografinė padėtis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❖"/>
                      </a:pPr>
                      <a:r>
                        <a:rPr lang="en-GB" sz="2400" u="none" cap="none" strike="noStrike"/>
                        <a:t>ir daug kitų komponentų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391886" y="363537"/>
            <a:ext cx="85997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2 tema: Diskriminacijos priežasčių pagrindai</a:t>
            </a:r>
            <a:endParaRPr sz="4000"/>
          </a:p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>
            <a:off x="533400" y="184705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 u="sng"/>
              <a:t>Įstatymu saugomos savybės: </a:t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Amžius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Lenktynės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Seksas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Lyties pakeitimas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Neįgalumas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Nėštumas ir motinystė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Santuoka ir civilinė partnerystė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Religija arba įsitikinimai 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GB" sz="2400"/>
              <a:t> Seksualinė orientacija </a:t>
            </a:r>
            <a:endParaRPr sz="2400"/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13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24" name="Google Shape;22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4"/>
          <p:cNvSpPr txBox="1"/>
          <p:nvPr>
            <p:ph type="title"/>
          </p:nvPr>
        </p:nvSpPr>
        <p:spPr>
          <a:xfrm>
            <a:off x="8022020" y="3021753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Smurto darbe rizikos grupės</a:t>
            </a:r>
            <a:endParaRPr/>
          </a:p>
        </p:txBody>
      </p:sp>
      <p:sp>
        <p:nvSpPr>
          <p:cNvPr id="227" name="Google Shape;227;p14"/>
          <p:cNvSpPr txBox="1"/>
          <p:nvPr>
            <p:ph idx="2" type="body"/>
          </p:nvPr>
        </p:nvSpPr>
        <p:spPr>
          <a:xfrm>
            <a:off x="7782910" y="524267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200"/>
              <a:t>3 tema</a:t>
            </a:r>
            <a:endParaRPr sz="3200"/>
          </a:p>
        </p:txBody>
      </p:sp>
      <p:cxnSp>
        <p:nvCxnSpPr>
          <p:cNvPr id="228" name="Google Shape;228;p1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/>
          <p:nvPr>
            <p:ph type="title"/>
          </p:nvPr>
        </p:nvSpPr>
        <p:spPr>
          <a:xfrm>
            <a:off x="839789" y="457200"/>
            <a:ext cx="7341685" cy="128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4000">
                <a:solidFill>
                  <a:srgbClr val="6789B9"/>
                </a:solidFill>
              </a:rPr>
              <a:t>3 tema: Smurto darbe rizikos grupės</a:t>
            </a:r>
            <a:endParaRPr/>
          </a:p>
        </p:txBody>
      </p:sp>
      <p:sp>
        <p:nvSpPr>
          <p:cNvPr id="234" name="Google Shape;234;p15"/>
          <p:cNvSpPr txBox="1"/>
          <p:nvPr>
            <p:ph idx="2" type="body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pažeidžiamos darbuotojų grupės: 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Moterys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Ne pilną etatą dirbantys darbuotojai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Jauni darbuotojai ir laikinoji darbo jėga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Imigrantai ir etninės mažumos </a:t>
            </a:r>
            <a:endParaRPr/>
          </a:p>
        </p:txBody>
      </p:sp>
      <p:sp>
        <p:nvSpPr>
          <p:cNvPr id="235" name="Google Shape;2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6" name="Google Shape;236;p15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16"/>
          <p:cNvSpPr txBox="1"/>
          <p:nvPr>
            <p:ph type="title"/>
          </p:nvPr>
        </p:nvSpPr>
        <p:spPr>
          <a:xfrm>
            <a:off x="839789" y="457200"/>
            <a:ext cx="7357727" cy="12899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4000">
                <a:solidFill>
                  <a:srgbClr val="6789B9"/>
                </a:solidFill>
              </a:rPr>
              <a:t>3 tema: Smurto darbe rizikos grupės</a:t>
            </a:r>
            <a:endParaRPr sz="4000"/>
          </a:p>
        </p:txBody>
      </p:sp>
      <p:sp>
        <p:nvSpPr>
          <p:cNvPr id="243" name="Google Shape;243;p16"/>
          <p:cNvSpPr txBox="1"/>
          <p:nvPr>
            <p:ph idx="2" type="body"/>
          </p:nvPr>
        </p:nvSpPr>
        <p:spPr>
          <a:xfrm>
            <a:off x="839788" y="1943100"/>
            <a:ext cx="10116683" cy="392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Pažeidžiamos situacijos: 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Ilgos pamainos, nereguliarus ir neįprastas darbo laikas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Pajamų neužtikrintumas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Neformalioji ekonomika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Naktinio gyvenimo klientų aptarnavimas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Stresas ir spaudimas 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Kontrolės trūkumas darbe 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Perdegimas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Darbo vieta yra didelio nusikalstamumo zonoje.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44" name="Google Shape;2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9" name="Google Shape;24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0" y="-32156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 txBox="1"/>
          <p:nvPr>
            <p:ph type="title"/>
          </p:nvPr>
        </p:nvSpPr>
        <p:spPr>
          <a:xfrm>
            <a:off x="908036" y="4470937"/>
            <a:ext cx="4628869" cy="1205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Mikro-, mezo- ir makro- organizacijų vaidmuo diskriminacijos plitimui darbovietėje. Tarpkultūrinių komandų svarba.</a:t>
            </a:r>
            <a:endParaRPr/>
          </a:p>
        </p:txBody>
      </p:sp>
      <p:cxnSp>
        <p:nvCxnSpPr>
          <p:cNvPr id="252" name="Google Shape;252;p17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53" name="Google Shape;253;p17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/>
          <p:nvPr/>
        </p:nvSpPr>
        <p:spPr>
          <a:xfrm>
            <a:off x="589630" y="2610803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tema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368038" y="6397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  Vienetai </a:t>
            </a:r>
            <a:endParaRPr sz="4000">
              <a:solidFill>
                <a:srgbClr val="6789B9"/>
              </a:solidFill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501316" y="1826156"/>
            <a:ext cx="10852484" cy="7043186"/>
            <a:chOff x="-336884" y="531"/>
            <a:chExt cx="10852484" cy="7043186"/>
          </a:xfrm>
        </p:grpSpPr>
        <p:cxnSp>
          <p:nvCxnSpPr>
            <p:cNvPr id="79" name="Google Shape;79;p3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0" name="Google Shape;80;p3"/>
            <p:cNvSpPr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 txBox="1"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skyrius: Smurto ir diskriminacijos apibrėžimai, rūšys ir formos  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2" name="Google Shape;82;p3"/>
            <p:cNvCxnSpPr/>
            <p:nvPr/>
          </p:nvCxnSpPr>
          <p:spPr>
            <a:xfrm>
              <a:off x="0" y="87058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3" name="Google Shape;83;p3"/>
            <p:cNvSpPr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skyrius: Diskriminacijos priežasčių pagrindai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" name="Google Shape;85;p3"/>
            <p:cNvCxnSpPr/>
            <p:nvPr/>
          </p:nvCxnSpPr>
          <p:spPr>
            <a:xfrm>
              <a:off x="0" y="174064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6" name="Google Shape;86;p3"/>
            <p:cNvSpPr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skyrius: Smurto darbe rizikos grupės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" name="Google Shape;88;p3"/>
            <p:cNvCxnSpPr/>
            <p:nvPr/>
          </p:nvCxnSpPr>
          <p:spPr>
            <a:xfrm>
              <a:off x="0" y="261069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" name="Google Shape;89;p3"/>
            <p:cNvSpPr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0" y="2660938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skyrius: Mikro-, mezo- ir makro- organizacijų vaidmuo diskriminacijos plitimui darbovietėje. Tarpkultūrinių komandų svarba.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1" name="Google Shape;91;p3"/>
            <p:cNvCxnSpPr/>
            <p:nvPr/>
          </p:nvCxnSpPr>
          <p:spPr>
            <a:xfrm>
              <a:off x="0" y="3864237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2" name="Google Shape;92;p3"/>
            <p:cNvSpPr/>
            <p:nvPr/>
          </p:nvSpPr>
          <p:spPr>
            <a:xfrm>
              <a:off x="0" y="3864237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-336884" y="6173662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>
            <p:ph type="title"/>
          </p:nvPr>
        </p:nvSpPr>
        <p:spPr>
          <a:xfrm>
            <a:off x="838200" y="753018"/>
            <a:ext cx="105140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4000">
                <a:solidFill>
                  <a:srgbClr val="6789B9"/>
                </a:solidFill>
              </a:rPr>
              <a:t>4 tema: Mikro-, mezo- ir makro- organizacijų vaidmuo diskriminacijos plitimui darbovietėje. Tarpkultūrinių komandų svarba.</a:t>
            </a:r>
            <a:endParaRPr/>
          </a:p>
        </p:txBody>
      </p:sp>
      <p:sp>
        <p:nvSpPr>
          <p:cNvPr id="260" name="Google Shape;260;p18"/>
          <p:cNvSpPr txBox="1"/>
          <p:nvPr>
            <p:ph idx="2" type="body"/>
          </p:nvPr>
        </p:nvSpPr>
        <p:spPr>
          <a:xfrm>
            <a:off x="839788" y="2353218"/>
            <a:ext cx="1051401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Aplinkos veiksniai dažnai apsiriboja tik organizacinės aplinkos veiksniais, pvz., kultūromis.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Socioekonominė padėtis (pvz., skurdas, bedarbystė ir pan.) dažnai siejama su smurtiniais nusikaltimais.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400"/>
              <a:t>Vienas iš stresorių, kuris, kaip įrodyta, yra susijęs su agresija darbe, yra socialiniai pokyčiai (paprastai susiję su politiniais klausimais).</a:t>
            </a:r>
            <a:endParaRPr sz="4800"/>
          </a:p>
        </p:txBody>
      </p:sp>
      <p:sp>
        <p:nvSpPr>
          <p:cNvPr id="261" name="Google Shape;26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/>
          <p:nvPr/>
        </p:nvSpPr>
        <p:spPr>
          <a:xfrm>
            <a:off x="800" y="0"/>
            <a:ext cx="12193588" cy="6858000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>
            <p:ph type="title"/>
          </p:nvPr>
        </p:nvSpPr>
        <p:spPr>
          <a:xfrm>
            <a:off x="838988" y="640900"/>
            <a:ext cx="105141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Pratybos</a:t>
            </a:r>
            <a:r>
              <a:rPr lang="en-GB" sz="4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klasėje</a:t>
            </a:r>
            <a:r>
              <a:rPr lang="en-GB" sz="4000">
                <a:solidFill>
                  <a:schemeClr val="lt1"/>
                </a:solidFill>
              </a:rPr>
              <a:t>: 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(20 minučių</a:t>
            </a:r>
            <a:r>
              <a:rPr lang="en-GB" sz="4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 </a:t>
            </a:r>
            <a:endParaRPr sz="40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 txBox="1"/>
          <p:nvPr>
            <p:ph idx="2" type="body"/>
          </p:nvPr>
        </p:nvSpPr>
        <p:spPr>
          <a:xfrm>
            <a:off x="839800" y="2057400"/>
            <a:ext cx="49527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Remdamiesi šio skyriaus medžiaga, grupėse po 3 žmones surašykite visas diskriminacijos rūšis ir įstatymų saugomas savybes.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70" name="Google Shape;27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>
            <p:ph idx="2" type="body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8FBC"/>
              </a:buClr>
              <a:buSzPts val="2800"/>
              <a:buNone/>
            </a:pPr>
            <a:r>
              <a:rPr lang="en-GB" sz="4000">
                <a:solidFill>
                  <a:srgbClr val="6E8FBC"/>
                </a:solidFill>
              </a:rPr>
              <a:t>Nuorodos: 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 ir Leong, J. S. L. L. (2002): Honkongas ir Naujasis Orleanas: Lyginamasis restoranų darbuotojų požiūrio į seksualinį priekabiavimą tyrimas. Tarptautinis svetingumo ir turizmo administravimo žurnalas, 3, 3, 19-31.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Argrusa, J. F., Coats, W., Tanner, J. ir Leong, J. S. L. L. (2002): Honkongas ir Naujasis Orleanas: Lyginamasis restoranų darbuotojų požiūrio į seksualinį priekabiavimą tyrimas. Tarptautinis svetingumo ir turizmo administravimo žurnalas, 3, 3, 19-31.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Baron, R. A., &amp; Neuman, J. H. (1996). Smurtas ir agresija darbo vietoje: J.: Agresija ir smurtas prieš darbuotojus: įrodymai apie jų santykinį dažnumą ir galimas priežastis. Agresyvus elgesys: Oficialus Tarptautinės agresijos tyrimų draugijos žurnalas, 22(3), 161-173.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Di Martino, V., Hoel, H. ir Cooper, C. L. (2003): Smurtas ir priekabiavimas darbo vietoje: Literatūros apžvalga. Europos gyvenimo ir darbo sąlygų gerinimo fondas: Dublinas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Håel (H. Höel): Profsąjungų demokratijos klausimas Norvegijos viešbučių ir viešojo maitinimo pramonėje. Nepublikuota magistro disertacija, Salfordo universitetas, Jungtinė Karalystė Hoel, H. (2002): Patyčios darbe Didžiojoje Britanijoje. Nepublikuota daktaro disertacija.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Hoel, H. (1993): Håel (H. Höel): Profsąjungų demokratijos klausimas Norvegijos viešbučių ir viešojo maitinimo pramonėje. Nepublikuota magistro disertacija, Salfordo universitetas, Jungtinė Karalystė.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"Hotel and Caterer" (1995 m.): Neil Savage laiškas, spalio 12 d., p. 40-42.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76" name="Google Shape;27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/>
          <p:nvPr>
            <p:ph idx="2" type="body"/>
          </p:nvPr>
        </p:nvSpPr>
        <p:spPr>
          <a:xfrm>
            <a:off x="839788" y="647699"/>
            <a:ext cx="10031412" cy="6073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https://springinstitute.org/whats-difference-multicultural-intercultural-cross-cultural-communication/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https://www.hrsolutions-uk.com/4-types-of-discrimination/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https://www.ilo.org/wcmsp5/groups/public/---ed_dialogue/---sector/documents/publication/wcms_161998.pdf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6"/>
              </a:rPr>
              <a:t>https://www.nabet.us/proceedings-archive/NABET-Proceedings-2018.pdf#page=121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 u="sng">
                <a:solidFill>
                  <a:schemeClr val="hlink"/>
                </a:solidFill>
                <a:hlinkClick r:id="rId7"/>
              </a:rPr>
              <a:t>https://www.personio.com/hr-lexicon/types-of-discrimination/#1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Jackson, S. E. (1992). "Komandos sudėtis organizacijos aplinkoje: Issues in managing an increasingly diverse work force" in Group process and productivity. Eds. S. Worchel, W. Wood ir J. A. Simpson (Newbury Park, CA: Sage), 136-180.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Karasek, (1979): Karakas Karakas: Darbo reikalavimai, darbo sprendimų laisvė ir psichinė įtampa: pasekmės darbo vietų pertvarkymui. Administrative Science Quarterly, 24, 285-330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Lankford, A. (2013). Lyginamoji savižudžių teroristų ir šaudžiusiųjų iš pasalų, šaudžiusių darbo vietoje ir mokykloje Jungtinėse Valstijose 1990-2010 m. analizė. Homicide Studies, 17(3), 255-274.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Peterson, R. D., Krivo, L. J., &amp; Harris, M. A. (2000). Diskriminacija ir smurtiniai nusikaltimai kaimynystėje: Ar vietos institucijos yra svarbios? Journal of Research In Crime And Delinquency, 37(1), 31-63.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Universitetas, JAV (2016 m.) </a:t>
            </a:r>
            <a:r>
              <a:rPr i="1" lang="en-GB" sz="1800"/>
              <a:t>Suprasti įvairovės dimensijas, USU</a:t>
            </a:r>
            <a:r>
              <a:rPr lang="en-GB" sz="1800"/>
              <a:t>. Prieiga per internetą: https:</a:t>
            </a:r>
            <a:r>
              <a:rPr lang="en-GB" sz="1800" u="sng">
                <a:solidFill>
                  <a:schemeClr val="hlink"/>
                </a:solidFill>
                <a:hlinkClick r:id="rId8"/>
              </a:rPr>
              <a:t>//extension.usu.edu/employee/diversity/dimensions-of-diversity.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82" name="Google Shape;28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>
            <p:ph idx="2" type="body"/>
          </p:nvPr>
        </p:nvSpPr>
        <p:spPr>
          <a:xfrm>
            <a:off x="855830" y="1058779"/>
            <a:ext cx="10165096" cy="4649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Zagenczyk, T. J., Murrell, A. J., &amp; Gibney, R. (2008). Fizinės darbo aplinkos poveikis individualaus ir grupės lygmens socialinio kapitalo kūrimui. International Journal of Organizational Analysis, 15(2), 119-135.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/>
              <a:t>Zohar, D. (1994): D. Zohar: streso darbe viešbučių pramonėje analizė. International Journal of Hospitality Management, 13, (3), 219-231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88" name="Google Shape;28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en-GB" sz="4000">
                <a:solidFill>
                  <a:srgbClr val="6789B9"/>
                </a:solidFill>
              </a:rPr>
              <a:t>Projekto partneriai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294" name="Google Shape;29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Čekijos gyvybės mokslų universitetas Praha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Čekijos Respublika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Pankipriano viešbučių vadovų asociacija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Kipras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3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"Beneke &amp; Prinzhorn GmbH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Vokietija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3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Graikija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Socialinių inovacijų fondas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Lietuva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GARSIAI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Latvija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369791" y="325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Mokymosi rezultatai</a:t>
            </a:r>
            <a:endParaRPr sz="4000"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369791" y="14968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gebėti atskirti įvairias profesinio smurto ir diskriminacijos rūšis ir formas.</a:t>
            </a:r>
            <a:br>
              <a:rPr lang="en-GB" sz="2400"/>
            </a:b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Gebėti atsižvelgti į įvairių kultūrų aspektus, kad būtų skatinama darbuotojų tarpkultūrinė kompetencija ir mažinama diskriminacijos rizika.</a:t>
            </a:r>
            <a:br>
              <a:rPr lang="en-GB" sz="2400"/>
            </a:b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lang="en-GB" sz="2400"/>
              <a:t>Gebėti suprasti savo kūlturos įtaką.</a:t>
            </a:r>
            <a:endParaRPr sz="2400"/>
          </a:p>
        </p:txBody>
      </p:sp>
      <p:sp>
        <p:nvSpPr>
          <p:cNvPr id="102" name="Google Shape;10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08" name="Google Shape;10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Smurto ir diskriminacijos apibrėžimai, rūšys ir formos</a:t>
            </a:r>
            <a:endParaRPr b="1"/>
          </a:p>
        </p:txBody>
      </p:sp>
      <p:sp>
        <p:nvSpPr>
          <p:cNvPr id="111" name="Google Shape;111;p5"/>
          <p:cNvSpPr txBox="1"/>
          <p:nvPr>
            <p:ph idx="2" type="body"/>
          </p:nvPr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3200"/>
              <a:t>1 tema</a:t>
            </a:r>
            <a:endParaRPr sz="3200"/>
          </a:p>
        </p:txBody>
      </p:sp>
      <p:cxnSp>
        <p:nvCxnSpPr>
          <p:cNvPr id="112" name="Google Shape;112;p5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1 tema: Smurto ir diskriminacijos apibrėžimai, rūšys ir formos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625928" y="16021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/>
              <a:t>Smurto darbe apibrėžimas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i="1" lang="en-GB" sz="2400"/>
              <a:t>"Incidentai, kai prieš darbuotojus smurtaujama, jiems grasinama arba jie užpuolami dėl jų darbu susijusiomis aplinkybėmis, įskaitant kelionę į darbą ir iš darbo, kai aiškiai ar netiesiogiai kėsinamasi į jų saugumą, gerovę ir sveikatą" </a:t>
            </a:r>
            <a:r>
              <a:rPr lang="en-GB" sz="2400"/>
              <a:t>(Europos darbuotojų saugos ir sveikatos agentūra, 2010). </a:t>
            </a:r>
            <a:endParaRPr sz="2400"/>
          </a:p>
        </p:txBody>
      </p:sp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359517" y="276613"/>
            <a:ext cx="86721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1 tema: Smurto ir diskriminacijos apibrėžimai, rūšys ir formos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501315" y="1267326"/>
            <a:ext cx="7471611" cy="5089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GB" sz="2400"/>
              <a:t>Smurto rūšys</a:t>
            </a:r>
            <a:br>
              <a:rPr b="1" lang="en-GB" sz="2400"/>
            </a:br>
            <a:endParaRPr b="1"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Smurtas per trečiąsias šalis (kliento smurtas prieš darbuotoją)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Darbuotojas darbuotojui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Ketinimas pakenkti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Asmeniniai santykiai</a:t>
            </a:r>
            <a:endParaRPr sz="2400"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359517" y="276613"/>
            <a:ext cx="82510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Font typeface="Calibri"/>
              <a:buNone/>
            </a:pPr>
            <a:r>
              <a:rPr lang="en-GB" sz="4000">
                <a:solidFill>
                  <a:srgbClr val="6789B9"/>
                </a:solidFill>
              </a:rPr>
              <a:t>1 tema: Smurto ir diskriminacijos apibrėžimai, rūšys ir formos 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35" name="Google Shape;135;p8"/>
          <p:cNvSpPr txBox="1"/>
          <p:nvPr>
            <p:ph idx="1" type="body"/>
          </p:nvPr>
        </p:nvSpPr>
        <p:spPr>
          <a:xfrm>
            <a:off x="576943" y="17815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GB" sz="2400"/>
              <a:t>Smurto formos</a:t>
            </a:r>
            <a:br>
              <a:rPr b="1" lang="en-GB" sz="2400"/>
            </a:br>
            <a:endParaRPr b="1"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Psichologinis smurtas 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Fiziologinis ir (arba) fizinis smurtas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Seksualinis smurtas </a:t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GB" sz="2400"/>
              <a:t>Diskriminacija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 u="sng"/>
          </a:p>
        </p:txBody>
      </p:sp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43" name="Google Shape;143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 txBox="1"/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Diskriminacijos priežasčių pagrindai</a:t>
            </a:r>
            <a:endParaRPr/>
          </a:p>
        </p:txBody>
      </p:sp>
      <p:cxnSp>
        <p:nvCxnSpPr>
          <p:cNvPr id="146" name="Google Shape;146;p9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47" name="Google Shape;147;p9"/>
          <p:cNvSpPr txBox="1"/>
          <p:nvPr/>
        </p:nvSpPr>
        <p:spPr>
          <a:xfrm>
            <a:off x="7861738" y="5249806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589630" y="3586445"/>
            <a:ext cx="4330262" cy="68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tema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359517" y="276613"/>
            <a:ext cx="86882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600"/>
              <a:buNone/>
            </a:pPr>
            <a:r>
              <a:rPr lang="en-GB" sz="4000">
                <a:solidFill>
                  <a:srgbClr val="6789B9"/>
                </a:solidFill>
              </a:rPr>
              <a:t>2 tema</a:t>
            </a:r>
            <a:r>
              <a:rPr lang="en-GB" sz="4000"/>
              <a:t> </a:t>
            </a:r>
            <a:r>
              <a:rPr lang="en-GB" sz="4000">
                <a:solidFill>
                  <a:srgbClr val="6789B9"/>
                </a:solidFill>
              </a:rPr>
              <a:t>Diskriminacijos priežasčių pagrindai</a:t>
            </a:r>
            <a:endParaRPr sz="4000">
              <a:solidFill>
                <a:srgbClr val="6789B9"/>
              </a:solidFill>
            </a:endParaRPr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838200" y="1825625"/>
            <a:ext cx="63967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GB" sz="2400"/>
              <a:t>Diskriminacijos apibrėžimas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400"/>
              <a:t>Nevienodas elgesys su individu ar grupe dėl asmeninių savybių, pavyzdžiui, lyties, rasės, odos spalvos, tautinės ar socialinės kilmės, religijos, kalbos ar pažiūrų.</a:t>
            </a:r>
            <a:endParaRPr sz="2400"/>
          </a:p>
        </p:txBody>
      </p:sp>
      <p:sp>
        <p:nvSpPr>
          <p:cNvPr id="155" name="Google Shape;15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