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aMHBnSKTf2inHgkD71xGvtDxV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l" sz="1800">
                <a:latin typeface="Times New Roman"/>
                <a:ea typeface="Times New Roman"/>
                <a:cs typeface="Times New Roman"/>
                <a:sym typeface="Times New Roman"/>
              </a:rPr>
              <a:t>Εσωτερική επικοινωνία</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Η εσωτερική επικοινωνία είναι η κινητήρια δύναμη ολόκληρης της εταιρείας. Η σωστή εσωτερική επικοινωνία αυξάνει τα κίνητρα και είναι ένας τρόπος για να γνωρίζουν όλοι τι να κάνουν και γιατί, καθώς και ένας τρόπος να μοιραστούν από κοινού τα οράματα, τους στόχους και τις αξίες ολόκληρης της εταιρείας. Μέσω της εσωτερικής επικοινωνίας, οι εταιρείες βελτιώνουν τις σχέσεις τους με τους εργαζόμενους, ώστε να κατανοούν καλύτερα τι συμβαίνει στην εταιρεία, πού πηγαίνει, τι ρόλο παίζουν σε αυτήν και θέλουν να συμβάλουν στους στόχους της εταιρείας. Με τη βοήθεια της σωστής εσωτερικής επικοινωνίας, είναι δυνατό να αυξηθεί η δέσμευση των εργαζομένων, να βελτιωθεί η σχέση τους με την εταιρεία και να ταυτιστούν με τις αξίες της εταιρείας. Είναι απαραίτητο η εσωτερική επικοινωνία να είναι ειλικρινής, ανοιχτή και έγκαιρη, οι εργαζόμενοι να λαμβάνουν σχετικές πληροφορίες από τα σωστά άτομα τη σωστή στιγμή, να μην φοβούνται να επικοινωνήσουν ανοιχτά με τους ανωτέρους τους και να γνωρίζει η διοίκηση της εταιρείας τεράστια σημασία της εσωτερικής επικοινωνίας. Χάρη σε μια στρατηγικά σχεδιασμένη και μελετημένη εσωτερική επικοινωνία, μπορούν να αποφευχθούν πολλά προβλήματα που μπορούν να επηρεάσουν αρνητικά τη ζωή της εταιρείας και το εργασιακό κλίμα.</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75" name="Google Shape;27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l" sz="1800">
                <a:latin typeface="Times New Roman"/>
                <a:ea typeface="Times New Roman"/>
                <a:cs typeface="Times New Roman"/>
                <a:sym typeface="Times New Roman"/>
              </a:rPr>
              <a:t>Εξωτερική επικοινωνία</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Η επικοινωνία με τον κόσμο έξω από τον οργανισμό επιδιώκει να ικανοποιήσει τις ανάγκες πληροφόρησης του οργανισμού και να διατηρήσει επαφή με το εξωτερικό περιβάλλον. Δημιουργεί και διατηρεί την εικόνα της εταιρείας. Αυτό περιλαμβάνει ρυθμιστικούς φορείς, πολιτικές ομάδες, μέσα ενημέρωσης, πελάτες κ.λπ.</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Η ποιοτική εξωτερική επικοινωνία έχει τρεις βασικούς πυλώνες. Το ένα δεν μπορεί χωρίς το άλλο. Οι μακροχρόνιες και σωστά διατηρημένες σχέσεις με τα μέσα ενημέρωσης και οι σχέσεις με τον Τύπο αποτελούν βασική προϋπόθεση για την επιτυχία. Η τακτική επικοινωνία διευκολύνει τις σχέσεις με τα μέσα ενημέρωσης για τις εταιρείες και απλοποιεί σημαντικά την κατάσταση κατά τη μεσολάβηση μιας εκδήλωσης. Μεταξύ άλλων, η επικοινωνία δημοσίων σχέσεων πρέπει επίσης να είναι τακτική και συστηματική. Δεν πληρώνει η αποστολή δελτίων τύπου ή δηλώσεων στον αέρα ανάλογα με τη στιγμιαία διάθεση του αχθοφόρου ή σύμφωνα με τον καιρό. Κάθε εξωτερική επικοινωνία πρέπει να έχει μια σταθερή έννοια επικοινωνίας.</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88" name="Google Shape;2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l" sz="1800">
                <a:solidFill>
                  <a:srgbClr val="1F3763"/>
                </a:solidFill>
                <a:latin typeface="Times New Roman"/>
                <a:ea typeface="Times New Roman"/>
                <a:cs typeface="Times New Roman"/>
                <a:sym typeface="Times New Roman"/>
              </a:rPr>
              <a:t>Αποτελεσματικός μηχανισμός παραπόνων και άμεσες δυνατότητες δράσης</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Ο μηχανισμός παραπόνων, εφόσον έχει ο εργοδότης, εμπεριέχεται πάντα στον εσωτερικό κανονισμό της εταιρείας, ο οποίος ρυθμίζει στη συνέχεια τη διαδικασία επίλυσής τους.</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Στις εργασιακές σχέσεις που συνάπτονται βάσει του Εργατικού Κώδικα, ο χειρισμός καταγγελιών εργαζομένων σχετικά με την άσκηση δικαιωμάτων και υποχρεώσεων που απορρέουν από εργασιακές σχέσεις δεν ρυθμίζεται από το νόμο. Ωστόσο, δεν υπάρχει αμφιβολία ότι, αν και ο Κώδικας Εργασίας δεν έχει τη δική του διάταξη για την αντιμετώπιση παραπόνων, ούτε ο εργαζόμενος έχει ρητό δικαίωμα υποβολής καταγγελίας, είναι δικαίωμα του εργαζομένου που έχει ο εργαζόμενος, έστω και χωρίς ρητή δήλωση και δεν μπορεί να αρνηθεί. Όταν εκτελεί εξαρτημένη εργασία, ο εργαζόμενος είναι εξαρτημένος από τον εργοδότη, και ως εκ τούτου πρέπει να διαθέτει νομικό μέσο για να μπορεί να επισημαίνει παραβιάσεις των δικαιωμάτων ή των υποχρεώσεών του έναντι του εργοδότη είτε γενικά σε σχέση με μια συγκεκριμένη ομάδα εργαζομένων είτε το άτομό του.</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301" name="Google Shape;30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39" name="Google Shape;3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52" name="Google Shape;35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Η πρωτογενής πρόληψη είναι η εκπαίδευση προς μια υγιή, ευημερούσα εταιρεία που αναπτύσσει τις δεξιότητές της και διαχειρίζεται σωστά τις αγχωτικές καταστάσεις. Η μέγιστη προσπάθεια είναι η πρόληψη και η μείωση του επιπέδου των κινδύνων που ικανοποιούνται με ορισμένες εκδηλώσεις της κακής στρατηγικής της εταιρείας.</a:t>
            </a:r>
            <a:endParaRPr/>
          </a:p>
        </p:txBody>
      </p:sp>
      <p:sp>
        <p:nvSpPr>
          <p:cNvPr id="132" name="Google Shape;13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l" sz="1800">
                <a:solidFill>
                  <a:srgbClr val="1F3763"/>
                </a:solidFill>
                <a:latin typeface="Times New Roman"/>
                <a:ea typeface="Times New Roman"/>
                <a:cs typeface="Times New Roman"/>
                <a:sym typeface="Times New Roman"/>
              </a:rPr>
              <a:t>Ανάλυση κινδύνου</a:t>
            </a:r>
            <a:endParaRPr/>
          </a:p>
          <a:p>
            <a:pPr indent="0" lvl="0" marL="0" rtl="0" algn="l">
              <a:lnSpc>
                <a:spcPct val="107000"/>
              </a:lnSpc>
              <a:spcBef>
                <a:spcPts val="1000"/>
              </a:spcBef>
              <a:spcAft>
                <a:spcPts val="0"/>
              </a:spcAft>
              <a:buNone/>
            </a:pPr>
            <a:r>
              <a:rPr b="0" lang="el" sz="1800">
                <a:solidFill>
                  <a:srgbClr val="1F3763"/>
                </a:solidFill>
                <a:latin typeface="Times New Roman"/>
                <a:ea typeface="Times New Roman"/>
                <a:cs typeface="Times New Roman"/>
                <a:sym typeface="Times New Roman"/>
              </a:rPr>
              <a:t>Η ανάλυση κινδύνου αποτελεί θεμελιώδη πυλώνα για την ασφάλεια και την προστασία της υγείας στην εργασία σε εταιρείες και άλλους οργανισμούς. Με βάση αυτή την ανάλυση, διαμορφώνονται όλες οι άλλες διαδικασίες και διαδικασίες στον τομέα της πολιτικής υγείας και ασφάλειας της εταιρείας. Χωρίς ανάλυση κινδύνου, δεν είναι δυνατός ο εντοπισμός, η αξιολόγηση ή η διαχείριση δυνητικά επικίνδυνων παραγόντων που μπορεί να απειλήσουν με οποιονδήποτε τρόπο τον χώρο εργασίας. Σύμφωνα με το νόμο, κάθε εργοδότης έχει την υποχρέωση να ασχολείται με τη λεγόμενη διαχείριση κινδύνου, συμπεριλαμβανομένων όλων των σχετικών τμημάτων. Πώς μοιάζει η ανάλυση κινδύνου, συμπεριλαμβανομένου του προσδιορισμού, της μετέπειτα αξιολόγησης και πιθανών πολύπλοκων λύσεων; Αυτό επιβάλλεται καν από το νόμο;</a:t>
            </a:r>
            <a:endParaRPr b="0"/>
          </a:p>
        </p:txBody>
      </p:sp>
      <p:sp>
        <p:nvSpPr>
          <p:cNvPr id="145" name="Google Shape;14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Η ανάλυση κινδύνου για την υγεία και την ασφάλεια υπόκειται στις νομικές απαιτήσεις που ορίζονται στην § 102 παράγραφος 3 του νόμου αριθ. 262/2006 Coll. τον Εργατικό Κώδικα, όπου γράφει ότι ο εργοδότης είναι υποχρεωμένος να αναζητά συνεχώς επικίνδυνους παράγοντες και επικίνδυνες διεργασίες στο εργασιακό περιβάλλον και να ανακαλύπτει τα αίτια και τις πηγές τους. Σε σχέση με αυτό το εύρημα υποχρεούται να εντοπίζει και να αξιολογεί διαρκώς αυτούς τους κινδύνους και να λαμβάνει μέτρα που θα οδηγήσουν στην εξάλειψή τους.</a:t>
            </a:r>
            <a:endParaRPr/>
          </a:p>
        </p:txBody>
      </p:sp>
      <p:sp>
        <p:nvSpPr>
          <p:cNvPr id="163" name="Google Shape;16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Η ανάλυση κινδύνου για την υγεία και την ασφάλεια υπόκειται στις νομικές απαιτήσεις που ορίζονται στην § 102 παράγραφος 3 του νόμου αριθ. 262/2006 Coll. τον Εργατικό Κώδικα, όπου γράφει ότι ο εργοδότης είναι υποχρεωμένος να αναζητά συνεχώς επικίνδυνους παράγοντες και επικίνδυνες διεργασίες στο εργασιακό περιβάλλον και να ανακαλύπτει τα αίτια και τις πηγές τους. Σε σχέση με αυτό το εύρημα υποχρεούται να εντοπίζει και να αξιολογεί διαρκώς αυτούς τους κινδύνους και να λαμβάνει μέτρα που θα οδηγήσουν στην εξάλειψή τους. Στόχος είναι η βελτίωση των συνθηκών εργασίας με βάση τη διαχείριση κινδύνων, η οποία θα πρέπει να έχει ως αποτέλεσμα η εργασία που ταξινομείται ως επικίνδυνη σύμφωνα με ειδικό νομικό κανονισμό να ταξινομείται σε κατηγορία χαμηλότερου κινδύνου. Για να συμβεί αυτό, ο εργοδότης υποχρεούται:</a:t>
            </a:r>
            <a:endParaRPr/>
          </a:p>
          <a:p>
            <a:pPr indent="0" lvl="0" marL="0" rtl="0" algn="l">
              <a:spcBef>
                <a:spcPts val="0"/>
              </a:spcBef>
              <a:spcAft>
                <a:spcPts val="0"/>
              </a:spcAft>
              <a:buNone/>
            </a:pPr>
            <a:r>
              <a:rPr lang="el"/>
              <a:t>• να ελέγχετε τακτικά το επίπεδο υγείας και ασφάλειας στην εταιρεία, ιδίως την κατάσταση του εξοπλισμού παραγωγής και εργασίας και του εξοπλισμού του χώρου εργασίας,</a:t>
            </a:r>
            <a:endParaRPr/>
          </a:p>
          <a:p>
            <a:pPr indent="0" lvl="0" marL="0" rtl="0" algn="l">
              <a:spcBef>
                <a:spcPts val="0"/>
              </a:spcBef>
              <a:spcAft>
                <a:spcPts val="0"/>
              </a:spcAft>
              <a:buNone/>
            </a:pPr>
            <a:r>
              <a:rPr lang="el"/>
              <a:t>• να ελέγχετε τακτικά το επίπεδο των παραγόντων κινδύνου των συνθηκών εργασίας,</a:t>
            </a:r>
            <a:endParaRPr/>
          </a:p>
          <a:p>
            <a:pPr indent="0" lvl="0" marL="0" rtl="0" algn="l">
              <a:spcBef>
                <a:spcPts val="0"/>
              </a:spcBef>
              <a:spcAft>
                <a:spcPts val="0"/>
              </a:spcAft>
              <a:buNone/>
            </a:pPr>
            <a:r>
              <a:rPr lang="el"/>
              <a:t>• συμμορφώνονται με τις καθορισμένες μεθόδους και μεθόδους για τη διασφάλιση της υγείας και της ασφάλειας,</a:t>
            </a:r>
            <a:endParaRPr/>
          </a:p>
          <a:p>
            <a:pPr indent="0" lvl="0" marL="0" rtl="0" algn="l">
              <a:spcBef>
                <a:spcPts val="0"/>
              </a:spcBef>
              <a:spcAft>
                <a:spcPts val="0"/>
              </a:spcAft>
              <a:buNone/>
            </a:pPr>
            <a:r>
              <a:rPr lang="el"/>
              <a:t>• συμμορφώνονται με την τακτική αξιολόγηση των επικίνδυνων παραγόντων κινδύνου.</a:t>
            </a:r>
            <a:endParaRPr/>
          </a:p>
        </p:txBody>
      </p:sp>
      <p:sp>
        <p:nvSpPr>
          <p:cNvPr id="179" name="Google Shape;1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l" sz="1800">
                <a:latin typeface="Calibri"/>
                <a:ea typeface="Calibri"/>
                <a:cs typeface="Calibri"/>
                <a:sym typeface="Calibri"/>
              </a:rPr>
              <a:t>Η διαχείριση κινδύνων έχει επιμέρους φάσεις, οι οποίες είναι:</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1. Αναζήτηση κινδύνων (αναζήτηση επικίνδυνων παραγόντων που θα μπορούσαν να προκαλέσουν εργατικό ατύχημα ή ατύχημα).</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Αυτή είναι μια μακροπρόθεσμη και πολύπλοκη διαδικασία όπου, για παράδειγμα, ελέγχεται επίσης η χρήση προστατευτικού εξοπλισμού και η συμμόρφωση με τους κανονισμούς ασφαλείας.</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	ανάλυση κινδύνου</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Κατά την ανάλυση του πραγματικού κινδύνου, λαμβάνει χώρα η συστηματική εργασία με όλες τις διαθέσιμες πληροφορίες που έλαβε ο αναλυτής στην πρώτη φάση, δηλαδή κατά την αναζήτηση κινδύνων. Επεξεργάζεται και χρησιμοποιεί αυτές τις πληροφορίες για μετέπειτα εντοπισμό και αξιολόγηση συγκεκριμένων κινδύνων που ενέχουν κίνδυνο εργατικού ατυχήματος, ατυχήματος ή άλλης απειλής για την υγεία και την ασφάλεια στην εργασία.</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 εντοπισμός κινδύνων</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Ο προσδιορισμός κινδύνου είναι μια σχετικά περίπλοκη και χρονοβόρα διαδικασία. Είναι απαραίτητη η συμμετοχή εργαζομένων, αλλά και εξωτερικών προσώπων που έχουν ως αποστολή να αποκαλύψουν όλους τους κινδύνους που μπορούν να μετατραπούν σε πηγές τραυματισμών ή ατυχημάτων στο εργασιακό τους περιβάλλον. Στον εντοπισμό των δυνητικά επικίνδυνων κινδύνων, είναι απαραίτητο να συμπεριληφθούν όχι μόνο όλοι οι φυσικοί, χημικοί και βιολογικοί παράγοντες, αλλά και η οργάνωση της εργασίας και το εργασιακό περιβάλλον ως τέτοιο.</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 εκτίμηση κινδύνου</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Ο στόχος της αξιολόγησης είναι να διαπιστωθεί και να προσδιοριστεί πόσο σοβαροί είναι οι διαπιστωθέντες κίνδυνοι. Η σοβαρότητα των κινδύνων καθορίζεται από τον αναλυτή, ο οποίος πρέπει να έχει επαρκή γνώση και εμπειρία για να το κάνει. Η ουσία της αξιολόγησης είναι να καθοριστεί και να αποφασιστεί εάν είναι δυνατό να αποδεχτεί κανείς τον κίνδυνο ή όχι. Εάν δεν είναι δυνατή η αποδοχή της, είναι απαραίτητο να θεσπιστούν μέτρα που θα οδηγήσουν στην εξάλειψή τους ή τουλάχιστον στη μείωση τους σε αποδεκτό επίπεδο.</a:t>
            </a:r>
            <a:endParaRPr sz="1800">
              <a:latin typeface="Calibri"/>
              <a:ea typeface="Calibri"/>
              <a:cs typeface="Calibri"/>
              <a:sym typeface="Calibri"/>
            </a:endParaRPr>
          </a:p>
        </p:txBody>
      </p:sp>
      <p:sp>
        <p:nvSpPr>
          <p:cNvPr id="197" name="Google Shape;1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l" sz="1800">
                <a:latin typeface="Calibri"/>
                <a:ea typeface="Calibri"/>
                <a:cs typeface="Calibri"/>
                <a:sym typeface="Calibri"/>
              </a:rPr>
              <a:t>2. Υποκριτική</a:t>
            </a:r>
            <a:endParaRPr/>
          </a:p>
          <a:p>
            <a:pPr indent="0" lvl="0" marL="0" rtl="0" algn="just">
              <a:lnSpc>
                <a:spcPct val="107000"/>
              </a:lnSpc>
              <a:spcBef>
                <a:spcPts val="1000"/>
              </a:spcBef>
              <a:spcAft>
                <a:spcPts val="0"/>
              </a:spcAft>
              <a:buNone/>
            </a:pPr>
            <a:r>
              <a:rPr lang="el" sz="1800">
                <a:latin typeface="Calibri"/>
                <a:ea typeface="Calibri"/>
                <a:cs typeface="Calibri"/>
                <a:sym typeface="Calibri"/>
              </a:rPr>
              <a:t>Αφού αξιολογηθούν όλοι οι κίνδυνοι που βρέθηκαν, είναι απαραίτητο να καθοριστούν, να εφαρμοστούν, αλλά και να ληφθούν μέτρα ασφαλείας που θα οδηγήσουν στην εξάλειψη ή τουλάχιστον στην ελαχιστοποίηση των κινδύνων. Στόχος της λήψης μέτρων είναι η μείωση του επιπέδου κινδύνου και ιδανικά επίσης η μείωση της ομάδας και της κατηγορίας κινδύνου τουλάχιστον ένα επίπεδο χαμηλότερα. Η ευθύνη για τη λήψη μέτρων ασφαλείας έναντι πιθανών κινδύνων ανήκει στον ανώτερο υπάλληλο του χώρου εργασίας.</a:t>
            </a:r>
            <a:endParaRPr sz="1800">
              <a:latin typeface="Calibri"/>
              <a:ea typeface="Calibri"/>
              <a:cs typeface="Calibri"/>
              <a:sym typeface="Calibri"/>
            </a:endParaRPr>
          </a:p>
        </p:txBody>
      </p:sp>
      <p:sp>
        <p:nvSpPr>
          <p:cNvPr id="227" name="Google Shape;22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1800"/>
              <a:buFont typeface="Calibri"/>
              <a:buNone/>
            </a:pPr>
            <a:r>
              <a:rPr lang="el" sz="1800">
                <a:latin typeface="Times New Roman"/>
                <a:ea typeface="Times New Roman"/>
                <a:cs typeface="Times New Roman"/>
                <a:sym typeface="Times New Roman"/>
              </a:rPr>
              <a:t>3. Διαχείριση τεκμηρίωσης</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Σύμφωνα με τον Εργατικό Κώδικα, κάθε εργοδότης, εταιρεία ή άλλος οργανισμός είναι υποχρεωμένος να τεκμηριώνει ολόκληρη τη διαδικασία διαχείρισης και διαχείρισης κινδύνου. Τεκμηρίωση σημαίνει τη συλλογή και διαχείριση ολόκληρης της διαδικασίας διαχείρισης κινδύνου, συμπεριλαμβανομένων των τακτικών ενημερώσεων σε περίπτωση οποιωνδήποτε αλλαγών. Όλα τα έγγραφα και οι πληροφορίες που συλλέγονται αρχειοθετούνται στη συνέχεια στην υγιή ασφαλή τεκμηρίωση. Η τεκμηρίωση διαχείρισης κινδύνου πρέπει να περιλαμβάνει όχι μόνο την ανάλυση, τον προσδιορισμό και την αξιολόγηση των κινδύνων, αλλά και τα μέτρα που λαμβάνονται. Αυτό το μέρος της τεκμηρίωσης ονομάζουμε μητρώο κινδύνων, το οποίο χρησιμεύει ως απόδειξη της ορθής λειτουργίας της διαχείρισης κινδύνου.</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51" name="Google Shape;25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6.png"/><Relationship Id="rId13" Type="http://schemas.openxmlformats.org/officeDocument/2006/relationships/hyperlink" Target="https://dekaplus.eu/" TargetMode="External"/><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5.png"/><Relationship Id="rId17" Type="http://schemas.openxmlformats.org/officeDocument/2006/relationships/hyperlink" Target="https://www.uzvediba.lv/kontakti/" TargetMode="External"/><Relationship Id="rId16" Type="http://schemas.openxmlformats.org/officeDocument/2006/relationships/image" Target="../media/image18.png"/><Relationship Id="rId5" Type="http://schemas.openxmlformats.org/officeDocument/2006/relationships/hyperlink" Target="http://www.czu.cz/" TargetMode="External"/><Relationship Id="rId6" Type="http://schemas.openxmlformats.org/officeDocument/2006/relationships/image" Target="../media/image17.png"/><Relationship Id="rId18" Type="http://schemas.openxmlformats.org/officeDocument/2006/relationships/image" Target="../media/image3.png"/><Relationship Id="rId7" Type="http://schemas.openxmlformats.org/officeDocument/2006/relationships/hyperlink" Target="http://www.czu.cz/" TargetMode="External"/><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Ein Bild, das Text enthält.&#10;&#10;Automatisch generierte Beschreibung" id="88" name="Google Shape;88;p1"/>
          <p:cNvPicPr preferRelativeResize="0"/>
          <p:nvPr/>
        </p:nvPicPr>
        <p:blipFill rotWithShape="1">
          <a:blip r:embed="rId3">
            <a:alphaModFix/>
          </a:blip>
          <a:srcRect b="3426" l="0" r="0" t="2802"/>
          <a:stretch/>
        </p:blipFill>
        <p:spPr>
          <a:xfrm>
            <a:off x="0" y="-39221"/>
            <a:ext cx="12192001" cy="4201449"/>
          </a:xfrm>
          <a:prstGeom prst="rect">
            <a:avLst/>
          </a:prstGeom>
          <a:noFill/>
          <a:ln>
            <a:noFill/>
          </a:ln>
        </p:spPr>
      </p:pic>
      <p:sp>
        <p:nvSpPr>
          <p:cNvPr id="89" name="Google Shape;89;p1"/>
          <p:cNvSpPr txBox="1"/>
          <p:nvPr/>
        </p:nvSpPr>
        <p:spPr>
          <a:xfrm>
            <a:off x="425195" y="6260401"/>
            <a:ext cx="11338560"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l" sz="1200">
                <a:solidFill>
                  <a:schemeClr val="dk1"/>
                </a:solidFill>
                <a:latin typeface="Times New Roman"/>
                <a:ea typeface="Times New Roman"/>
                <a:cs typeface="Times New Roman"/>
                <a:sym typeface="Times New Roman"/>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sz="1200">
              <a:solidFill>
                <a:schemeClr val="dk1"/>
              </a:solidFill>
              <a:latin typeface="Calibri"/>
              <a:ea typeface="Calibri"/>
              <a:cs typeface="Calibri"/>
              <a:sym typeface="Calibri"/>
            </a:endParaRPr>
          </a:p>
        </p:txBody>
      </p:sp>
      <p:sp>
        <p:nvSpPr>
          <p:cNvPr id="90" name="Google Shape;90;p1"/>
          <p:cNvSpPr txBox="1"/>
          <p:nvPr>
            <p:ph type="ctrTitle"/>
          </p:nvPr>
        </p:nvSpPr>
        <p:spPr>
          <a:xfrm>
            <a:off x="6697350" y="4486818"/>
            <a:ext cx="6549659" cy="74777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l" sz="2800"/>
              <a:t>Σχεδιασμός Εκπαίδευσης – Ενότητα 3</a:t>
            </a:r>
            <a:endParaRPr b="1" sz="2800">
              <a:solidFill>
                <a:schemeClr val="dk2"/>
              </a:solidFill>
              <a:highlight>
                <a:srgbClr val="FFFF00"/>
              </a:highlight>
            </a:endParaRPr>
          </a:p>
        </p:txBody>
      </p:sp>
      <p:sp>
        <p:nvSpPr>
          <p:cNvPr id="91" name="Google Shape;91;p1"/>
          <p:cNvSpPr txBox="1"/>
          <p:nvPr/>
        </p:nvSpPr>
        <p:spPr>
          <a:xfrm>
            <a:off x="8050446" y="4851301"/>
            <a:ext cx="4141555" cy="6463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Calibri"/>
              <a:buNone/>
            </a:pPr>
            <a:r>
              <a:rPr b="1" lang="el" sz="3200" u="none">
                <a:solidFill>
                  <a:schemeClr val="dk1"/>
                </a:solidFill>
                <a:latin typeface="Calibri"/>
                <a:ea typeface="Calibri"/>
                <a:cs typeface="Calibri"/>
                <a:sym typeface="Calibri"/>
              </a:rPr>
              <a:t>Δευτερογενής πρόληψη</a:t>
            </a:r>
            <a:endParaRPr b="1" sz="3200" u="none">
              <a:solidFill>
                <a:schemeClr val="dk2"/>
              </a:solidFill>
              <a:highlight>
                <a:srgbClr val="FFFF00"/>
              </a:highlight>
              <a:latin typeface="Calibri"/>
              <a:ea typeface="Calibri"/>
              <a:cs typeface="Calibri"/>
              <a:sym typeface="Calibri"/>
            </a:endParaRPr>
          </a:p>
        </p:txBody>
      </p:sp>
      <p:sp>
        <p:nvSpPr>
          <p:cNvPr id="92" name="Google Shape;92;p1"/>
          <p:cNvSpPr txBox="1"/>
          <p:nvPr/>
        </p:nvSpPr>
        <p:spPr>
          <a:xfrm>
            <a:off x="4963083" y="2490828"/>
            <a:ext cx="654966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l" sz="2600">
                <a:solidFill>
                  <a:schemeClr val="lt1"/>
                </a:solidFill>
                <a:latin typeface="Calibri"/>
                <a:ea typeface="Calibri"/>
                <a:cs typeface="Calibri"/>
                <a:sym typeface="Calibri"/>
              </a:rPr>
              <a:t>Weed out Occupational Violence from HORECA</a:t>
            </a:r>
            <a:br>
              <a:rPr b="0" lang="el" sz="2600">
                <a:solidFill>
                  <a:schemeClr val="lt1"/>
                </a:solidFill>
                <a:latin typeface="Calibri"/>
                <a:ea typeface="Calibri"/>
                <a:cs typeface="Calibri"/>
                <a:sym typeface="Calibri"/>
              </a:rPr>
            </a:br>
            <a:r>
              <a:rPr b="1" i="0" lang="el" sz="1200" u="none" cap="none" strike="noStrike">
                <a:solidFill>
                  <a:schemeClr val="lt1"/>
                </a:solidFill>
                <a:latin typeface="Arial"/>
                <a:ea typeface="Arial"/>
                <a:cs typeface="Arial"/>
                <a:sym typeface="Arial"/>
              </a:rPr>
              <a:t>Project reference number: 2021-1-CZ01-KA220-VET-000025684 </a:t>
            </a:r>
            <a:endParaRPr/>
          </a:p>
          <a:p>
            <a:pPr indent="0" lvl="0" marL="0" marR="0" rtl="0" algn="l">
              <a:spcBef>
                <a:spcPts val="0"/>
              </a:spcBef>
              <a:spcAft>
                <a:spcPts val="0"/>
              </a:spcAft>
              <a:buNone/>
            </a:pPr>
            <a:r>
              <a:t/>
            </a:r>
            <a:endParaRPr b="0" sz="2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600">
              <a:solidFill>
                <a:schemeClr val="lt1"/>
              </a:solidFill>
              <a:latin typeface="Calibri"/>
              <a:ea typeface="Calibri"/>
              <a:cs typeface="Calibri"/>
              <a:sym typeface="Calibri"/>
            </a:endParaRPr>
          </a:p>
        </p:txBody>
      </p:sp>
      <p:pic>
        <p:nvPicPr>
          <p:cNvPr id="93" name="Google Shape;93;p1"/>
          <p:cNvPicPr preferRelativeResize="0"/>
          <p:nvPr/>
        </p:nvPicPr>
        <p:blipFill>
          <a:blip r:embed="rId4">
            <a:alphaModFix/>
          </a:blip>
          <a:stretch>
            <a:fillRect/>
          </a:stretch>
        </p:blipFill>
        <p:spPr>
          <a:xfrm>
            <a:off x="505999" y="5824337"/>
            <a:ext cx="2439992" cy="43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0"/>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78" name="Google Shape;278;p10"/>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79" name="Google Shape;279;p10"/>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2"/>
              </a:buClr>
              <a:buSzPts val="3600"/>
              <a:buFont typeface="Calibri"/>
              <a:buNone/>
            </a:pPr>
            <a:r>
              <a:rPr b="1" lang="el" sz="3600">
                <a:solidFill>
                  <a:schemeClr val="dk2"/>
                </a:solidFill>
              </a:rPr>
              <a:t>Στοιχεία εσωτερικής και εξωτερικής επικοινωνίας</a:t>
            </a:r>
            <a:endParaRPr b="1" sz="3600">
              <a:solidFill>
                <a:schemeClr val="dk2"/>
              </a:solidFill>
            </a:endParaRPr>
          </a:p>
        </p:txBody>
      </p:sp>
      <p:grpSp>
        <p:nvGrpSpPr>
          <p:cNvPr id="280" name="Google Shape;280;p10"/>
          <p:cNvGrpSpPr/>
          <p:nvPr/>
        </p:nvGrpSpPr>
        <p:grpSpPr>
          <a:xfrm>
            <a:off x="838200" y="1887419"/>
            <a:ext cx="10515600" cy="4227750"/>
            <a:chOff x="0" y="61794"/>
            <a:chExt cx="10515600" cy="4227750"/>
          </a:xfrm>
        </p:grpSpPr>
        <p:sp>
          <p:nvSpPr>
            <p:cNvPr id="281" name="Google Shape;281;p10"/>
            <p:cNvSpPr/>
            <p:nvPr/>
          </p:nvSpPr>
          <p:spPr>
            <a:xfrm>
              <a:off x="0" y="430794"/>
              <a:ext cx="10515600" cy="3858750"/>
            </a:xfrm>
            <a:prstGeom prst="rect">
              <a:avLst/>
            </a:prstGeom>
            <a:solidFill>
              <a:schemeClr val="lt1">
                <a:alpha val="89803"/>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txBox="1"/>
            <p:nvPr/>
          </p:nvSpPr>
          <p:spPr>
            <a:xfrm>
              <a:off x="0" y="430794"/>
              <a:ext cx="10515600" cy="3858750"/>
            </a:xfrm>
            <a:prstGeom prst="rect">
              <a:avLst/>
            </a:prstGeom>
            <a:noFill/>
            <a:ln>
              <a:noFill/>
            </a:ln>
          </p:spPr>
          <p:txBody>
            <a:bodyPr anchorCtr="0" anchor="t" bIns="177800" lIns="816125" spcFirstLastPara="1" rIns="816125" wrap="square" tIns="520700">
              <a:noAutofit/>
            </a:bodyPr>
            <a:lstStyle/>
            <a:p>
              <a:pPr indent="-228600" lvl="1" marL="228600" marR="0" rtl="0" algn="l">
                <a:lnSpc>
                  <a:spcPct val="90000"/>
                </a:lnSpc>
                <a:spcBef>
                  <a:spcPts val="0"/>
                </a:spcBef>
                <a:spcAft>
                  <a:spcPts val="0"/>
                </a:spcAft>
                <a:buClr>
                  <a:schemeClr val="dk1"/>
                </a:buClr>
                <a:buSzPts val="2500"/>
                <a:buFont typeface="Calibri"/>
                <a:buChar char="•"/>
              </a:pPr>
              <a:r>
                <a:rPr b="0" i="0" lang="el" sz="2500" u="none" cap="none" strike="noStrike">
                  <a:solidFill>
                    <a:schemeClr val="dk1"/>
                  </a:solidFill>
                  <a:latin typeface="Calibri"/>
                  <a:ea typeface="Calibri"/>
                  <a:cs typeface="Calibri"/>
                  <a:sym typeface="Calibri"/>
                </a:rPr>
                <a:t>αυξάνει κίνητρο</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l" sz="2500" u="none" cap="none" strike="noStrike">
                  <a:solidFill>
                    <a:schemeClr val="dk1"/>
                  </a:solidFill>
                  <a:latin typeface="Calibri"/>
                  <a:ea typeface="Calibri"/>
                  <a:cs typeface="Calibri"/>
                  <a:sym typeface="Calibri"/>
                </a:rPr>
                <a:t>όλοι ξέρουν τι να κάνουν και γιατί</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l" sz="2500" u="none" cap="none" strike="noStrike">
                  <a:solidFill>
                    <a:schemeClr val="dk1"/>
                  </a:solidFill>
                  <a:latin typeface="Calibri"/>
                  <a:ea typeface="Calibri"/>
                  <a:cs typeface="Calibri"/>
                  <a:sym typeface="Calibri"/>
                </a:rPr>
                <a:t>μοιράζονται από κοινού τα οράματα, τους στόχους και τις αξίες ολόκληρης της εταιρείας</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l" sz="2500" u="none" cap="none" strike="noStrike">
                  <a:solidFill>
                    <a:schemeClr val="dk1"/>
                  </a:solidFill>
                  <a:latin typeface="Calibri"/>
                  <a:ea typeface="Calibri"/>
                  <a:cs typeface="Calibri"/>
                  <a:sym typeface="Calibri"/>
                </a:rPr>
                <a:t>βελτίωση των σχέσεων με τους εργαζόμενους</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l" sz="2500" u="none" cap="none" strike="noStrike">
                  <a:solidFill>
                    <a:schemeClr val="dk1"/>
                  </a:solidFill>
                  <a:latin typeface="Calibri"/>
                  <a:ea typeface="Calibri"/>
                  <a:cs typeface="Calibri"/>
                  <a:sym typeface="Calibri"/>
                </a:rPr>
                <a:t>αύξηση της δέσμευσης των εργαζομένων</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l" sz="2500" u="none" cap="none" strike="noStrike">
                  <a:solidFill>
                    <a:schemeClr val="dk1"/>
                  </a:solidFill>
                  <a:latin typeface="Calibri"/>
                  <a:ea typeface="Calibri"/>
                  <a:cs typeface="Calibri"/>
                  <a:sym typeface="Calibri"/>
                </a:rPr>
                <a:t>βελτιώσουν τη σχέση τους με την εταιρεία</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l" sz="2500" u="none" cap="none" strike="noStrike">
                  <a:solidFill>
                    <a:schemeClr val="dk1"/>
                  </a:solidFill>
                  <a:latin typeface="Calibri"/>
                  <a:ea typeface="Calibri"/>
                  <a:cs typeface="Calibri"/>
                  <a:sym typeface="Calibri"/>
                </a:rPr>
                <a:t>ταυτισμός με τις αξίες της εταιρείας</a:t>
              </a:r>
              <a:endParaRPr b="0" i="0" sz="2500" u="none" cap="none" strike="noStrike">
                <a:solidFill>
                  <a:schemeClr val="dk1"/>
                </a:solidFill>
                <a:latin typeface="Calibri"/>
                <a:ea typeface="Calibri"/>
                <a:cs typeface="Calibri"/>
                <a:sym typeface="Calibri"/>
              </a:endParaRPr>
            </a:p>
          </p:txBody>
        </p:sp>
        <p:sp>
          <p:nvSpPr>
            <p:cNvPr id="283" name="Google Shape;283;p10"/>
            <p:cNvSpPr/>
            <p:nvPr/>
          </p:nvSpPr>
          <p:spPr>
            <a:xfrm>
              <a:off x="525780" y="61794"/>
              <a:ext cx="7360920" cy="738000"/>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txBox="1"/>
            <p:nvPr/>
          </p:nvSpPr>
          <p:spPr>
            <a:xfrm>
              <a:off x="561806" y="97820"/>
              <a:ext cx="7288868" cy="665948"/>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None/>
              </a:pPr>
              <a:r>
                <a:rPr lang="el" sz="3400">
                  <a:solidFill>
                    <a:schemeClr val="lt1"/>
                  </a:solidFill>
                  <a:latin typeface="Calibri"/>
                  <a:ea typeface="Calibri"/>
                  <a:cs typeface="Calibri"/>
                  <a:sym typeface="Calibri"/>
                </a:rPr>
                <a:t>Εσωτερική επικοινωνία</a:t>
              </a:r>
              <a:endParaRPr sz="3400">
                <a:solidFill>
                  <a:schemeClr val="lt1"/>
                </a:solidFill>
                <a:latin typeface="Calibri"/>
                <a:ea typeface="Calibri"/>
                <a:cs typeface="Calibri"/>
                <a:sym typeface="Calibri"/>
              </a:endParaRPr>
            </a:p>
          </p:txBody>
        </p:sp>
      </p:gr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11"/>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1" name="Google Shape;291;p11"/>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2" name="Google Shape;292;p11"/>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rgbClr val="1F3763"/>
              </a:buClr>
              <a:buSzPts val="3600"/>
              <a:buFont typeface="Calibri"/>
              <a:buNone/>
            </a:pPr>
            <a:r>
              <a:rPr b="1" lang="el" sz="3600">
                <a:solidFill>
                  <a:srgbClr val="1F3763"/>
                </a:solidFill>
              </a:rPr>
              <a:t>Στοιχεία εσωτερικής και εξωτερικής επικοινωνίας</a:t>
            </a:r>
            <a:endParaRPr b="1" sz="3600">
              <a:solidFill>
                <a:srgbClr val="1F3763"/>
              </a:solidFill>
            </a:endParaRPr>
          </a:p>
        </p:txBody>
      </p:sp>
      <p:grpSp>
        <p:nvGrpSpPr>
          <p:cNvPr id="293" name="Google Shape;293;p11"/>
          <p:cNvGrpSpPr/>
          <p:nvPr/>
        </p:nvGrpSpPr>
        <p:grpSpPr>
          <a:xfrm>
            <a:off x="838200" y="1929674"/>
            <a:ext cx="10515600" cy="4143240"/>
            <a:chOff x="0" y="104049"/>
            <a:chExt cx="10515600" cy="4143240"/>
          </a:xfrm>
        </p:grpSpPr>
        <p:sp>
          <p:nvSpPr>
            <p:cNvPr id="294" name="Google Shape;294;p11"/>
            <p:cNvSpPr/>
            <p:nvPr/>
          </p:nvSpPr>
          <p:spPr>
            <a:xfrm>
              <a:off x="0" y="605889"/>
              <a:ext cx="10515600" cy="3641400"/>
            </a:xfrm>
            <a:prstGeom prst="rect">
              <a:avLst/>
            </a:prstGeom>
            <a:solidFill>
              <a:schemeClr val="lt1">
                <a:alpha val="89803"/>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txBox="1"/>
            <p:nvPr/>
          </p:nvSpPr>
          <p:spPr>
            <a:xfrm>
              <a:off x="0" y="605889"/>
              <a:ext cx="10515600" cy="3641400"/>
            </a:xfrm>
            <a:prstGeom prst="rect">
              <a:avLst/>
            </a:prstGeom>
            <a:noFill/>
            <a:ln>
              <a:noFill/>
            </a:ln>
          </p:spPr>
          <p:txBody>
            <a:bodyPr anchorCtr="0" anchor="t" bIns="241800" lIns="816125" spcFirstLastPara="1" rIns="816125" wrap="square" tIns="708150">
              <a:noAutofit/>
            </a:bodyPr>
            <a:lstStyle/>
            <a:p>
              <a:pPr indent="-285750" lvl="1" marL="285750" marR="0" rtl="0" algn="l">
                <a:lnSpc>
                  <a:spcPct val="90000"/>
                </a:lnSpc>
                <a:spcBef>
                  <a:spcPts val="0"/>
                </a:spcBef>
                <a:spcAft>
                  <a:spcPts val="0"/>
                </a:spcAft>
                <a:buClr>
                  <a:schemeClr val="dk1"/>
                </a:buClr>
                <a:buSzPts val="3400"/>
                <a:buFont typeface="Calibri"/>
                <a:buChar char="•"/>
              </a:pPr>
              <a:r>
                <a:rPr b="0" i="0" lang="el" sz="3400" u="none" cap="none" strike="noStrike">
                  <a:solidFill>
                    <a:schemeClr val="dk1"/>
                  </a:solidFill>
                  <a:latin typeface="Calibri"/>
                  <a:ea typeface="Calibri"/>
                  <a:cs typeface="Calibri"/>
                  <a:sym typeface="Calibri"/>
                </a:rPr>
                <a:t>Διατήρηση επαφής με το εξωτερικό περιβάλλον</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el" sz="3400" u="none" cap="none" strike="noStrike">
                  <a:solidFill>
                    <a:schemeClr val="dk1"/>
                  </a:solidFill>
                  <a:latin typeface="Calibri"/>
                  <a:ea typeface="Calibri"/>
                  <a:cs typeface="Calibri"/>
                  <a:sym typeface="Calibri"/>
                </a:rPr>
                <a:t>Αναλαμβάνει και διατηρεί την εικόνα της εταιρείας</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el" sz="3400" u="none" cap="none" strike="noStrike">
                  <a:solidFill>
                    <a:schemeClr val="dk1"/>
                  </a:solidFill>
                  <a:latin typeface="Calibri"/>
                  <a:ea typeface="Calibri"/>
                  <a:cs typeface="Calibri"/>
                  <a:sym typeface="Calibri"/>
                </a:rPr>
                <a:t>Τακτικά και συστηματική επικοινωνία</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el" sz="3400" u="none" cap="none" strike="noStrike">
                  <a:solidFill>
                    <a:schemeClr val="dk1"/>
                  </a:solidFill>
                  <a:latin typeface="Calibri"/>
                  <a:ea typeface="Calibri"/>
                  <a:cs typeface="Calibri"/>
                  <a:sym typeface="Calibri"/>
                </a:rPr>
                <a:t>Έννοια σταθερής επικοινωνίας</a:t>
              </a:r>
              <a:endParaRPr b="0" i="0" sz="3400" u="none" cap="none" strike="noStrike">
                <a:solidFill>
                  <a:schemeClr val="dk1"/>
                </a:solidFill>
                <a:latin typeface="Calibri"/>
                <a:ea typeface="Calibri"/>
                <a:cs typeface="Calibri"/>
                <a:sym typeface="Calibri"/>
              </a:endParaRPr>
            </a:p>
          </p:txBody>
        </p:sp>
        <p:sp>
          <p:nvSpPr>
            <p:cNvPr id="296" name="Google Shape;296;p11"/>
            <p:cNvSpPr/>
            <p:nvPr/>
          </p:nvSpPr>
          <p:spPr>
            <a:xfrm>
              <a:off x="525780" y="104049"/>
              <a:ext cx="7360920" cy="1003680"/>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txBox="1"/>
            <p:nvPr/>
          </p:nvSpPr>
          <p:spPr>
            <a:xfrm>
              <a:off x="574776" y="153045"/>
              <a:ext cx="7262928" cy="905688"/>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None/>
              </a:pPr>
              <a:r>
                <a:rPr lang="el" sz="3400">
                  <a:solidFill>
                    <a:schemeClr val="lt1"/>
                  </a:solidFill>
                  <a:latin typeface="Calibri"/>
                  <a:ea typeface="Calibri"/>
                  <a:cs typeface="Calibri"/>
                  <a:sym typeface="Calibri"/>
                </a:rPr>
                <a:t>Εξωτερική επικοινωνία</a:t>
              </a:r>
              <a:endParaRPr sz="34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12"/>
          <p:cNvPicPr preferRelativeResize="0"/>
          <p:nvPr/>
        </p:nvPicPr>
        <p:blipFill rotWithShape="1">
          <a:blip r:embed="rId3">
            <a:alphaModFix/>
          </a:blip>
          <a:srcRect b="0" l="0" r="0" t="0"/>
          <a:stretch/>
        </p:blipFill>
        <p:spPr>
          <a:xfrm>
            <a:off x="0" y="1794513"/>
            <a:ext cx="943107" cy="2095792"/>
          </a:xfrm>
          <a:prstGeom prst="rect">
            <a:avLst/>
          </a:prstGeom>
          <a:noFill/>
          <a:ln>
            <a:noFill/>
          </a:ln>
        </p:spPr>
      </p:pic>
      <p:pic>
        <p:nvPicPr>
          <p:cNvPr id="304" name="Google Shape;304;p12"/>
          <p:cNvPicPr preferRelativeResize="0"/>
          <p:nvPr/>
        </p:nvPicPr>
        <p:blipFill rotWithShape="1">
          <a:blip r:embed="rId4">
            <a:alphaModFix/>
          </a:blip>
          <a:srcRect b="0" l="0" r="0" t="0"/>
          <a:stretch/>
        </p:blipFill>
        <p:spPr>
          <a:xfrm rot="5400000">
            <a:off x="1250807" y="4760394"/>
            <a:ext cx="1336645" cy="2858568"/>
          </a:xfrm>
          <a:prstGeom prst="rect">
            <a:avLst/>
          </a:prstGeom>
          <a:noFill/>
          <a:ln>
            <a:noFill/>
          </a:ln>
        </p:spPr>
      </p:pic>
      <p:pic>
        <p:nvPicPr>
          <p:cNvPr id="305" name="Google Shape;305;p12"/>
          <p:cNvPicPr preferRelativeResize="0"/>
          <p:nvPr/>
        </p:nvPicPr>
        <p:blipFill rotWithShape="1">
          <a:blip r:embed="rId4">
            <a:alphaModFix/>
          </a:blip>
          <a:srcRect b="0" l="0" r="0" t="0"/>
          <a:stretch/>
        </p:blipFill>
        <p:spPr>
          <a:xfrm>
            <a:off x="10855356" y="115744"/>
            <a:ext cx="1336645" cy="2858568"/>
          </a:xfrm>
          <a:prstGeom prst="rect">
            <a:avLst/>
          </a:prstGeom>
          <a:noFill/>
          <a:ln>
            <a:noFill/>
          </a:ln>
        </p:spPr>
      </p:pic>
      <p:sp>
        <p:nvSpPr>
          <p:cNvPr id="306" name="Google Shape;306;p12"/>
          <p:cNvSpPr txBox="1"/>
          <p:nvPr>
            <p:ph type="title"/>
          </p:nvPr>
        </p:nvSpPr>
        <p:spPr>
          <a:xfrm>
            <a:off x="102228" y="304799"/>
            <a:ext cx="10822858" cy="1052053"/>
          </a:xfrm>
          <a:prstGeom prst="rect">
            <a:avLst/>
          </a:prstGeom>
          <a:noFill/>
          <a:ln>
            <a:noFill/>
          </a:ln>
        </p:spPr>
        <p:txBody>
          <a:bodyPr anchorCtr="0" anchor="ctr" bIns="45700" lIns="91425" spcFirstLastPara="1" rIns="91425" wrap="square" tIns="45700">
            <a:noAutofit/>
          </a:bodyPr>
          <a:lstStyle/>
          <a:p>
            <a:pPr indent="0" lvl="0" marL="0" rtl="0" algn="l">
              <a:lnSpc>
                <a:spcPct val="107000"/>
              </a:lnSpc>
              <a:spcBef>
                <a:spcPts val="0"/>
              </a:spcBef>
              <a:spcAft>
                <a:spcPts val="0"/>
              </a:spcAft>
              <a:buClr>
                <a:srgbClr val="1F3763"/>
              </a:buClr>
              <a:buSzPts val="3600"/>
              <a:buFont typeface="Calibri"/>
              <a:buNone/>
            </a:pPr>
            <a:r>
              <a:rPr b="1" lang="el" sz="3600">
                <a:solidFill>
                  <a:srgbClr val="1F3763"/>
                </a:solidFill>
              </a:rPr>
              <a:t>Αποτελεσματικός μηχανισμός παραπόνων και άμεσες δυνατότητες δράσης</a:t>
            </a:r>
            <a:endParaRPr b="1" sz="3600">
              <a:solidFill>
                <a:srgbClr val="1F3763"/>
              </a:solidFill>
            </a:endParaRPr>
          </a:p>
        </p:txBody>
      </p:sp>
      <p:grpSp>
        <p:nvGrpSpPr>
          <p:cNvPr id="307" name="Google Shape;307;p12"/>
          <p:cNvGrpSpPr/>
          <p:nvPr/>
        </p:nvGrpSpPr>
        <p:grpSpPr>
          <a:xfrm>
            <a:off x="-5800287" y="353949"/>
            <a:ext cx="17601927" cy="7220760"/>
            <a:chOff x="-6065758" y="-928103"/>
            <a:chExt cx="17601927" cy="7220760"/>
          </a:xfrm>
        </p:grpSpPr>
        <p:sp>
          <p:nvSpPr>
            <p:cNvPr id="308" name="Google Shape;308;p12"/>
            <p:cNvSpPr/>
            <p:nvPr/>
          </p:nvSpPr>
          <p:spPr>
            <a:xfrm>
              <a:off x="-6065758" y="-928103"/>
              <a:ext cx="7220760" cy="7220760"/>
            </a:xfrm>
            <a:prstGeom prst="blockArc">
              <a:avLst>
                <a:gd fmla="val 18900000" name="adj1"/>
                <a:gd fmla="val 2700000" name="adj2"/>
                <a:gd fmla="val 299"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a:off x="604498" y="412426"/>
              <a:ext cx="10931671"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txBox="1"/>
            <p:nvPr/>
          </p:nvSpPr>
          <p:spPr>
            <a:xfrm>
              <a:off x="604498" y="412426"/>
              <a:ext cx="10931671" cy="825282"/>
            </a:xfrm>
            <a:prstGeom prst="rect">
              <a:avLst/>
            </a:prstGeom>
            <a:noFill/>
            <a:ln>
              <a:noFill/>
            </a:ln>
          </p:spPr>
          <p:txBody>
            <a:bodyPr anchorCtr="0" anchor="ctr" bIns="86350" lIns="655050" spcFirstLastPara="1" rIns="86350" wrap="square" tIns="86350">
              <a:noAutofit/>
            </a:bodyPr>
            <a:lstStyle/>
            <a:p>
              <a:pPr indent="-215900" lvl="0" marL="0" marR="0" rtl="0" algn="l">
                <a:lnSpc>
                  <a:spcPct val="90000"/>
                </a:lnSpc>
                <a:spcBef>
                  <a:spcPts val="0"/>
                </a:spcBef>
                <a:spcAft>
                  <a:spcPts val="0"/>
                </a:spcAft>
                <a:buClr>
                  <a:schemeClr val="lt1"/>
                </a:buClr>
                <a:buSzPts val="3400"/>
                <a:buFont typeface="Noto Sans Symbols"/>
                <a:buChar char="∙"/>
              </a:pPr>
              <a:r>
                <a:rPr lang="el" sz="3400">
                  <a:solidFill>
                    <a:schemeClr val="lt1"/>
                  </a:solidFill>
                  <a:latin typeface="Calibri"/>
                  <a:ea typeface="Calibri"/>
                  <a:cs typeface="Calibri"/>
                  <a:sym typeface="Calibri"/>
                </a:rPr>
                <a:t>Κατοχυρώνεται στον εσωτερικό κανονισμό της εταιρείας</a:t>
              </a:r>
              <a:endParaRPr sz="3400">
                <a:solidFill>
                  <a:schemeClr val="lt1"/>
                </a:solidFill>
                <a:latin typeface="Calibri"/>
                <a:ea typeface="Calibri"/>
                <a:cs typeface="Calibri"/>
                <a:sym typeface="Calibri"/>
              </a:endParaRPr>
            </a:p>
          </p:txBody>
        </p:sp>
        <p:sp>
          <p:nvSpPr>
            <p:cNvPr id="311" name="Google Shape;311;p12"/>
            <p:cNvSpPr/>
            <p:nvPr/>
          </p:nvSpPr>
          <p:spPr>
            <a:xfrm>
              <a:off x="88696" y="309266"/>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p:nvPr/>
          </p:nvSpPr>
          <p:spPr>
            <a:xfrm>
              <a:off x="1077651" y="1650565"/>
              <a:ext cx="10458517"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txBox="1"/>
            <p:nvPr/>
          </p:nvSpPr>
          <p:spPr>
            <a:xfrm>
              <a:off x="1077651" y="1650565"/>
              <a:ext cx="10458517" cy="825282"/>
            </a:xfrm>
            <a:prstGeom prst="rect">
              <a:avLst/>
            </a:prstGeom>
            <a:noFill/>
            <a:ln>
              <a:noFill/>
            </a:ln>
          </p:spPr>
          <p:txBody>
            <a:bodyPr anchorCtr="0" anchor="ctr" bIns="86350" lIns="655050" spcFirstLastPara="1" rIns="86350" wrap="square" tIns="86350">
              <a:noAutofit/>
            </a:bodyPr>
            <a:lstStyle/>
            <a:p>
              <a:pPr indent="-215900" lvl="0" marL="0" marR="0" rtl="0" algn="l">
                <a:lnSpc>
                  <a:spcPct val="90000"/>
                </a:lnSpc>
                <a:spcBef>
                  <a:spcPts val="0"/>
                </a:spcBef>
                <a:spcAft>
                  <a:spcPts val="0"/>
                </a:spcAft>
                <a:buClr>
                  <a:schemeClr val="lt1"/>
                </a:buClr>
                <a:buSzPts val="3400"/>
                <a:buFont typeface="Noto Sans Symbols"/>
                <a:buChar char="∙"/>
              </a:pPr>
              <a:r>
                <a:rPr lang="el" sz="3400">
                  <a:solidFill>
                    <a:schemeClr val="lt1"/>
                  </a:solidFill>
                  <a:latin typeface="Calibri"/>
                  <a:ea typeface="Calibri"/>
                  <a:cs typeface="Calibri"/>
                  <a:sym typeface="Calibri"/>
                </a:rPr>
                <a:t>ρυθμίζει τη διαδικασία αντιμετώπισης καταγγελιών</a:t>
              </a:r>
              <a:endParaRPr sz="3400">
                <a:solidFill>
                  <a:schemeClr val="lt1"/>
                </a:solidFill>
                <a:latin typeface="Calibri"/>
                <a:ea typeface="Calibri"/>
                <a:cs typeface="Calibri"/>
                <a:sym typeface="Calibri"/>
              </a:endParaRPr>
            </a:p>
          </p:txBody>
        </p:sp>
        <p:sp>
          <p:nvSpPr>
            <p:cNvPr id="314" name="Google Shape;314;p12"/>
            <p:cNvSpPr/>
            <p:nvPr/>
          </p:nvSpPr>
          <p:spPr>
            <a:xfrm>
              <a:off x="561849" y="1547405"/>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
            <p:cNvSpPr/>
            <p:nvPr/>
          </p:nvSpPr>
          <p:spPr>
            <a:xfrm>
              <a:off x="1077651" y="2888705"/>
              <a:ext cx="10458517"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txBox="1"/>
            <p:nvPr/>
          </p:nvSpPr>
          <p:spPr>
            <a:xfrm>
              <a:off x="1077651" y="2888705"/>
              <a:ext cx="10458517" cy="825282"/>
            </a:xfrm>
            <a:prstGeom prst="rect">
              <a:avLst/>
            </a:prstGeom>
            <a:noFill/>
            <a:ln>
              <a:noFill/>
            </a:ln>
          </p:spPr>
          <p:txBody>
            <a:bodyPr anchorCtr="0" anchor="ctr" bIns="86350" lIns="655050" spcFirstLastPara="1" rIns="86350" wrap="square" tIns="86350">
              <a:noAutofit/>
            </a:bodyPr>
            <a:lstStyle/>
            <a:p>
              <a:pPr indent="-215900" lvl="0" marL="0" marR="0" rtl="0" algn="l">
                <a:lnSpc>
                  <a:spcPct val="90000"/>
                </a:lnSpc>
                <a:spcBef>
                  <a:spcPts val="0"/>
                </a:spcBef>
                <a:spcAft>
                  <a:spcPts val="0"/>
                </a:spcAft>
                <a:buClr>
                  <a:schemeClr val="lt1"/>
                </a:buClr>
                <a:buSzPts val="3400"/>
                <a:buFont typeface="Noto Sans Symbols"/>
                <a:buChar char="∙"/>
              </a:pPr>
              <a:r>
                <a:rPr lang="el" sz="3400">
                  <a:solidFill>
                    <a:schemeClr val="lt1"/>
                  </a:solidFill>
                  <a:latin typeface="Calibri"/>
                  <a:ea typeface="Calibri"/>
                  <a:cs typeface="Calibri"/>
                  <a:sym typeface="Calibri"/>
                </a:rPr>
                <a:t>βελτίωση της εργασιακής ικανοποίησης</a:t>
              </a:r>
              <a:endParaRPr sz="3400">
                <a:solidFill>
                  <a:schemeClr val="lt1"/>
                </a:solidFill>
                <a:latin typeface="Calibri"/>
                <a:ea typeface="Calibri"/>
                <a:cs typeface="Calibri"/>
                <a:sym typeface="Calibri"/>
              </a:endParaRPr>
            </a:p>
          </p:txBody>
        </p:sp>
        <p:sp>
          <p:nvSpPr>
            <p:cNvPr id="317" name="Google Shape;317;p12"/>
            <p:cNvSpPr/>
            <p:nvPr/>
          </p:nvSpPr>
          <p:spPr>
            <a:xfrm>
              <a:off x="561849" y="2785544"/>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p:nvPr/>
          </p:nvSpPr>
          <p:spPr>
            <a:xfrm>
              <a:off x="604498" y="4126844"/>
              <a:ext cx="10931671"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
            <p:cNvSpPr txBox="1"/>
            <p:nvPr/>
          </p:nvSpPr>
          <p:spPr>
            <a:xfrm>
              <a:off x="604498" y="4126844"/>
              <a:ext cx="10931671" cy="825282"/>
            </a:xfrm>
            <a:prstGeom prst="rect">
              <a:avLst/>
            </a:prstGeom>
            <a:noFill/>
            <a:ln>
              <a:noFill/>
            </a:ln>
          </p:spPr>
          <p:txBody>
            <a:bodyPr anchorCtr="0" anchor="ctr" bIns="86350" lIns="655050" spcFirstLastPara="1" rIns="86350" wrap="square" tIns="86350">
              <a:noAutofit/>
            </a:bodyPr>
            <a:lstStyle/>
            <a:p>
              <a:pPr indent="-215900" lvl="0" marL="0" marR="0" rtl="0" algn="l">
                <a:lnSpc>
                  <a:spcPct val="90000"/>
                </a:lnSpc>
                <a:spcBef>
                  <a:spcPts val="0"/>
                </a:spcBef>
                <a:spcAft>
                  <a:spcPts val="0"/>
                </a:spcAft>
                <a:buClr>
                  <a:schemeClr val="lt1"/>
                </a:buClr>
                <a:buSzPts val="3400"/>
                <a:buFont typeface="Noto Sans Symbols"/>
                <a:buChar char="∙"/>
              </a:pPr>
              <a:r>
                <a:rPr lang="el" sz="3400">
                  <a:solidFill>
                    <a:schemeClr val="lt1"/>
                  </a:solidFill>
                  <a:latin typeface="Calibri"/>
                  <a:ea typeface="Calibri"/>
                  <a:cs typeface="Calibri"/>
                  <a:sym typeface="Calibri"/>
                </a:rPr>
                <a:t>βελτίωση του κλίματος στο χώρο εργασίας</a:t>
              </a:r>
              <a:endParaRPr/>
            </a:p>
          </p:txBody>
        </p:sp>
        <p:sp>
          <p:nvSpPr>
            <p:cNvPr id="320" name="Google Shape;320;p12"/>
            <p:cNvSpPr/>
            <p:nvPr/>
          </p:nvSpPr>
          <p:spPr>
            <a:xfrm>
              <a:off x="88696" y="4023683"/>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Obsah obrázku osoba, muž&#10;&#10;Popis byl vytvořen automaticky" id="325" name="Google Shape;325;p13"/>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326" name="Google Shape;326;p13"/>
          <p:cNvSpPr txBox="1"/>
          <p:nvPr>
            <p:ph type="title"/>
          </p:nvPr>
        </p:nvSpPr>
        <p:spPr>
          <a:xfrm>
            <a:off x="8022021" y="3429000"/>
            <a:ext cx="3852041" cy="107870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l" sz="6000"/>
              <a:t>Εργασία 1</a:t>
            </a:r>
            <a:endParaRPr/>
          </a:p>
        </p:txBody>
      </p:sp>
      <p:sp>
        <p:nvSpPr>
          <p:cNvPr id="327" name="Google Shape;327;p13"/>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l" sz="2400"/>
              <a:t>Ως ομάδα, συζητήστε εάν κάποιος έχει αντιμετωπίσει προσωπικά δευτερογενή πρόληψη της βίας στο χώρο εργασίας;</a:t>
            </a:r>
            <a:endParaRPr/>
          </a:p>
        </p:txBody>
      </p:sp>
      <p:sp>
        <p:nvSpPr>
          <p:cNvPr id="328" name="Google Shape;328;p13"/>
          <p:cNvSpPr txBox="1"/>
          <p:nvPr/>
        </p:nvSpPr>
        <p:spPr>
          <a:xfrm>
            <a:off x="8022021" y="404509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lang="el" sz="3600">
                <a:solidFill>
                  <a:schemeClr val="dk1"/>
                </a:solidFill>
                <a:latin typeface="Calibri"/>
                <a:ea typeface="Calibri"/>
                <a:cs typeface="Calibri"/>
                <a:sym typeface="Calibri"/>
              </a:rPr>
              <a:t>(10 λεπτά.)</a:t>
            </a:r>
            <a:endParaRPr sz="36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Obsah obrázku interiér, zeď, žena, osoba&#10;&#10;Popis byl vytvořen automaticky" id="333" name="Google Shape;333;p14"/>
          <p:cNvPicPr preferRelativeResize="0"/>
          <p:nvPr/>
        </p:nvPicPr>
        <p:blipFill rotWithShape="1">
          <a:blip r:embed="rId3">
            <a:alphaModFix/>
          </a:blip>
          <a:srcRect b="9039" l="0" r="9091" t="14351"/>
          <a:stretch/>
        </p:blipFill>
        <p:spPr>
          <a:xfrm>
            <a:off x="-1" y="10"/>
            <a:ext cx="12192000" cy="6857990"/>
          </a:xfrm>
          <a:prstGeom prst="rect">
            <a:avLst/>
          </a:prstGeom>
          <a:noFill/>
          <a:ln>
            <a:noFill/>
          </a:ln>
        </p:spPr>
      </p:pic>
      <p:sp>
        <p:nvSpPr>
          <p:cNvPr id="334" name="Google Shape;334;p14"/>
          <p:cNvSpPr txBox="1"/>
          <p:nvPr>
            <p:ph type="title"/>
          </p:nvPr>
        </p:nvSpPr>
        <p:spPr>
          <a:xfrm>
            <a:off x="1465006" y="126187"/>
            <a:ext cx="3308550"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l" sz="6000"/>
              <a:t>Εργασία 2</a:t>
            </a:r>
            <a:endParaRPr/>
          </a:p>
        </p:txBody>
      </p:sp>
      <p:sp>
        <p:nvSpPr>
          <p:cNvPr id="335" name="Google Shape;335;p14"/>
          <p:cNvSpPr txBox="1"/>
          <p:nvPr>
            <p:ph idx="1" type="body"/>
          </p:nvPr>
        </p:nvSpPr>
        <p:spPr>
          <a:xfrm>
            <a:off x="520242" y="1774372"/>
            <a:ext cx="4062642" cy="27540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l" sz="2400"/>
              <a:t>Με βάση τις αναφερόμενες πληροφορίες, προτείνετε πώς πρέπει να είναι μια τέτοια δευτερογενής πρόληψη, πώς πρέπει να εφαρμόζεται, σε τι πρέπει να επικεντρωθεί η εταιρεία σε αυτόν τον τομέα.</a:t>
            </a:r>
            <a:endParaRPr sz="2400"/>
          </a:p>
        </p:txBody>
      </p:sp>
      <p:sp>
        <p:nvSpPr>
          <p:cNvPr id="336" name="Google Shape;336;p14"/>
          <p:cNvSpPr txBox="1"/>
          <p:nvPr/>
        </p:nvSpPr>
        <p:spPr>
          <a:xfrm>
            <a:off x="520242" y="588925"/>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lang="el" sz="3600">
                <a:solidFill>
                  <a:schemeClr val="dk1"/>
                </a:solidFill>
                <a:latin typeface="Calibri"/>
                <a:ea typeface="Calibri"/>
                <a:cs typeface="Calibri"/>
                <a:sym typeface="Calibri"/>
              </a:rPr>
              <a:t>(10 λεπτά.)</a:t>
            </a:r>
            <a:endParaRPr sz="3600">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2" name="Google Shape;342;p1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3" name="Google Shape;343;p15"/>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4" name="Google Shape;344;p15"/>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5" name="Google Shape;345;p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6" name="Google Shape;346;p15"/>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7" name="Google Shape;347;p15"/>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8" name="Google Shape;348;p15"/>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Βιβλιογραφικές αναφορές</a:t>
            </a:r>
            <a:endParaRPr b="1" sz="3600">
              <a:solidFill>
                <a:schemeClr val="dk2"/>
              </a:solidFill>
            </a:endParaRPr>
          </a:p>
        </p:txBody>
      </p:sp>
      <p:sp>
        <p:nvSpPr>
          <p:cNvPr id="349" name="Google Shape;349;p15"/>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l" sz="1200">
                <a:solidFill>
                  <a:srgbClr val="000000"/>
                </a:solidFill>
                <a:highlight>
                  <a:srgbClr val="FFFFFF"/>
                </a:highlight>
                <a:latin typeface="Calibri"/>
                <a:ea typeface="Calibri"/>
                <a:cs typeface="Calibri"/>
                <a:sym typeface="Calibri"/>
              </a:rPr>
              <a:t>ARMSTRONG, M., 2007. </a:t>
            </a:r>
            <a:r>
              <a:rPr i="1" lang="el" sz="1200">
                <a:solidFill>
                  <a:srgbClr val="000000"/>
                </a:solidFill>
                <a:highlight>
                  <a:srgbClr val="FFFFFF"/>
                </a:highlight>
                <a:latin typeface="Calibri"/>
                <a:ea typeface="Calibri"/>
                <a:cs typeface="Calibri"/>
                <a:sym typeface="Calibri"/>
              </a:rPr>
              <a:t>Řízení lidských zdrojů : nejnovější trendy a postupy : 10. vydání </a:t>
            </a:r>
            <a:r>
              <a:rPr lang="el" sz="1200">
                <a:solidFill>
                  <a:srgbClr val="000000"/>
                </a:solidFill>
                <a:highlight>
                  <a:srgbClr val="FFFFFF"/>
                </a:highlight>
                <a:latin typeface="Calibri"/>
                <a:ea typeface="Calibri"/>
                <a:cs typeface="Calibri"/>
                <a:sym typeface="Calibri"/>
              </a:rPr>
              <a:t>. 1. vyd . Praha: Grada . </a:t>
            </a:r>
            <a:r>
              <a:rPr lang="el" sz="1200" u="sng"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lang="el" sz="1200">
                <a:solidFill>
                  <a:srgbClr val="000000"/>
                </a:solidFill>
                <a:highlight>
                  <a:srgbClr val="FFFFFF"/>
                </a:highlight>
                <a:latin typeface="Calibri"/>
                <a:ea typeface="Calibri"/>
                <a:cs typeface="Calibri"/>
                <a:sym typeface="Calibri"/>
              </a:rPr>
              <a:t> </a:t>
            </a:r>
            <a:r>
              <a:rPr lang="el" sz="1200" u="sng"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 </a:t>
            </a:r>
            <a:r>
              <a:rPr lang="el"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ATTEBYOVÁ S., 2021. Proč je zásadní vytvářet ντόμπρου τυμόβου dynamiku na pracovišti ; . [σε απευθείας σύνδεση] [vid. 2022-15-08]. Dostupné z: </a:t>
            </a:r>
            <a:r>
              <a:rPr lang="el" sz="1200" u="sng"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CRDR spol . sro , 2017. Analýza a řízení ριζίκ ΜΠΟΖΠ. Identifikace , hodnocení a management ve firmách a jiných organizacích . [σε απευθείας σύνδεση] [vid. 2022-15-08]. Dostupné z: </a:t>
            </a:r>
            <a:r>
              <a:rPr lang="el" sz="1200" u="sng"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CRDR spol . sro , 2022.</a:t>
            </a:r>
            <a:r>
              <a:rPr i="1" lang="el" sz="1200">
                <a:solidFill>
                  <a:srgbClr val="000000"/>
                </a:solidFill>
                <a:highlight>
                  <a:srgbClr val="FFFFFF"/>
                </a:highlight>
                <a:latin typeface="Calibri"/>
                <a:ea typeface="Calibri"/>
                <a:cs typeface="Calibri"/>
                <a:sym typeface="Calibri"/>
              </a:rPr>
              <a:t> Slovník pojmů z oblasti BOZP a PO. </a:t>
            </a:r>
            <a:r>
              <a:rPr lang="el" sz="1200">
                <a:solidFill>
                  <a:srgbClr val="000000"/>
                </a:solidFill>
                <a:latin typeface="Calibri"/>
                <a:ea typeface="Calibri"/>
                <a:cs typeface="Calibri"/>
                <a:sym typeface="Calibri"/>
              </a:rPr>
              <a:t>[σε απευθείας σύνδεση] [vid. 2022-15-08]. Dostupné z: </a:t>
            </a:r>
            <a:r>
              <a:rPr lang="el" sz="1200" u="sng"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ČERNÝ, M., 2010. </a:t>
            </a:r>
            <a:r>
              <a:rPr i="1" lang="el" sz="1200">
                <a:solidFill>
                  <a:srgbClr val="000000"/>
                </a:solidFill>
                <a:latin typeface="Calibri"/>
                <a:ea typeface="Calibri"/>
                <a:cs typeface="Calibri"/>
                <a:sym typeface="Calibri"/>
              </a:rPr>
              <a:t>Základní úrovně provádění primární πρόληψη </a:t>
            </a:r>
            <a:r>
              <a:rPr lang="el" sz="1200">
                <a:solidFill>
                  <a:srgbClr val="000000"/>
                </a:solidFill>
                <a:latin typeface="Calibri"/>
                <a:ea typeface="Calibri"/>
                <a:cs typeface="Calibri"/>
                <a:sym typeface="Calibri"/>
              </a:rPr>
              <a:t>. Tišnov :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DI MARTINO, V., HOEL, H., AND COOPER, CL </a:t>
            </a:r>
            <a:r>
              <a:rPr i="1" lang="el" sz="1200">
                <a:solidFill>
                  <a:srgbClr val="000000"/>
                </a:solidFill>
                <a:highlight>
                  <a:srgbClr val="FFFFFF"/>
                </a:highlight>
                <a:latin typeface="Calibri"/>
                <a:ea typeface="Calibri"/>
                <a:cs typeface="Calibri"/>
                <a:sym typeface="Calibri"/>
              </a:rPr>
              <a:t>(2003): Βία και παρενόχληση στο χώρο εργασίας: Ανασκόπηση της βιβλιογραφίας. Ευρωπαϊκό Ίδρυμα για τη Βελτίωση των Συνθηκών Διαβίωσης και Εργασίας: Δουβλίνο</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EDELMAN, L., ERLANGER, H. AND LANDE, </a:t>
            </a:r>
            <a:r>
              <a:rPr i="1" lang="el" sz="1200">
                <a:solidFill>
                  <a:srgbClr val="000000"/>
                </a:solidFill>
                <a:highlight>
                  <a:srgbClr val="FFFFFF"/>
                </a:highlight>
                <a:latin typeface="Calibri"/>
                <a:ea typeface="Calibri"/>
                <a:cs typeface="Calibri"/>
                <a:sym typeface="Calibri"/>
              </a:rPr>
              <a:t>J. (1993). «Εσωτερική επίλυση διαφορών: Ο μετασχηματισμός των πολιτικών δικαιωμάτων στο χώρο εργασίας». Law &amp; Society Review, 27, 497-534.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ΕΤΕπ, 2018. </a:t>
            </a:r>
            <a:r>
              <a:rPr i="1" lang="el" sz="1200">
                <a:solidFill>
                  <a:srgbClr val="000000"/>
                </a:solidFill>
                <a:latin typeface="Calibri"/>
                <a:ea typeface="Calibri"/>
                <a:cs typeface="Calibri"/>
                <a:sym typeface="Calibri"/>
              </a:rPr>
              <a:t>Zásady μηχανισμός προ vyřizování stížností </a:t>
            </a:r>
            <a:r>
              <a:rPr lang="el" sz="1200">
                <a:solidFill>
                  <a:srgbClr val="000000"/>
                </a:solidFill>
                <a:latin typeface="Calibri"/>
                <a:ea typeface="Calibri"/>
                <a:cs typeface="Calibri"/>
                <a:sym typeface="Calibri"/>
              </a:rPr>
              <a:t>. [σε απευθείας σύνδεση] [vid. 2022-15-08]. Dostupné z: </a:t>
            </a:r>
            <a:r>
              <a:rPr lang="el" sz="1200" u="sng"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E.ON, 2015. </a:t>
            </a:r>
            <a:r>
              <a:rPr i="1" lang="el" sz="1200">
                <a:solidFill>
                  <a:srgbClr val="000000"/>
                </a:solidFill>
                <a:latin typeface="Calibri"/>
                <a:ea typeface="Calibri"/>
                <a:cs typeface="Calibri"/>
                <a:sym typeface="Calibri"/>
              </a:rPr>
              <a:t>Formulace πολιτική společnosti RU Česká republika v oblasti bezpečnosti práce , ochrany zdraví a životního prostředí </a:t>
            </a:r>
            <a:r>
              <a:rPr lang="el" sz="1200">
                <a:solidFill>
                  <a:srgbClr val="000000"/>
                </a:solidFill>
                <a:latin typeface="Calibri"/>
                <a:ea typeface="Calibri"/>
                <a:cs typeface="Calibri"/>
                <a:sym typeface="Calibri"/>
              </a:rPr>
              <a:t>. [σε απευθείας σύνδεση] [vid. 2022-15-08]. Dostupné z: </a:t>
            </a:r>
            <a:r>
              <a:rPr lang="el" sz="1200" u="sng"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HOBSON, JSP </a:t>
            </a:r>
            <a:r>
              <a:rPr i="1" lang="el" sz="1200">
                <a:solidFill>
                  <a:srgbClr val="000000"/>
                </a:solidFill>
                <a:highlight>
                  <a:srgbClr val="FFFFFF"/>
                </a:highlight>
                <a:latin typeface="Calibri"/>
                <a:ea typeface="Calibri"/>
                <a:cs typeface="Calibri"/>
                <a:sym typeface="Calibri"/>
              </a:rPr>
              <a:t>. (1996): Βίαιο έγκλημα στον χώρο εργασίας της φιλοξενίας των ΗΠΑ: αντιμετωπίζοντας το πρόβλημα. International Journal of Contemporary Hospitality Management, 8 (4), 3-10</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HOEL H., AND EINARSEN, </a:t>
            </a:r>
            <a:r>
              <a:rPr i="1" lang="el" sz="1200">
                <a:solidFill>
                  <a:srgbClr val="000000"/>
                </a:solidFill>
                <a:highlight>
                  <a:srgbClr val="FFFFFF"/>
                </a:highlight>
                <a:latin typeface="Calibri"/>
                <a:ea typeface="Calibri"/>
                <a:cs typeface="Calibri"/>
                <a:sym typeface="Calibri"/>
              </a:rPr>
              <a:t>S. (2003): Βία στην εργασία σε ξενοδοχεία, εστίαση και τουρισμό, διαθέσιμη στη διεύθυνση: </a:t>
            </a:r>
            <a:r>
              <a:rPr i="1" lang="el" sz="1200" u="sng"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ΧΟΦΜΑΝ, Ε </a:t>
            </a:r>
            <a:r>
              <a:rPr i="1" lang="el" sz="1200">
                <a:solidFill>
                  <a:srgbClr val="000000"/>
                </a:solidFill>
                <a:highlight>
                  <a:srgbClr val="FFFFFF"/>
                </a:highlight>
                <a:latin typeface="Calibri"/>
                <a:ea typeface="Calibri"/>
                <a:cs typeface="Calibri"/>
                <a:sym typeface="Calibri"/>
              </a:rPr>
              <a:t>. (2005). «Επίλυση διαφορών σε συνεταιρισμό εργαζομένων: Επίσημες διαδικασίες και δικονομική δικαιοσύνη». Law and Society Review, 39(1), 51–82.</a:t>
            </a:r>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KOŽENÁ J., 2009. </a:t>
            </a:r>
            <a:r>
              <a:rPr i="1" lang="el" sz="1200">
                <a:solidFill>
                  <a:srgbClr val="000000"/>
                </a:solidFill>
                <a:highlight>
                  <a:srgbClr val="FFFFFF"/>
                </a:highlight>
                <a:latin typeface="Calibri"/>
                <a:ea typeface="Calibri"/>
                <a:cs typeface="Calibri"/>
                <a:sym typeface="Calibri"/>
              </a:rPr>
              <a:t>Externí επικοινωνία vytváří obraz vaší σταθερός v očích veřejnosti Εγώ médií . </a:t>
            </a:r>
            <a:r>
              <a:rPr lang="el" sz="1200">
                <a:solidFill>
                  <a:srgbClr val="000000"/>
                </a:solidFill>
                <a:latin typeface="Calibri"/>
                <a:ea typeface="Calibri"/>
                <a:cs typeface="Calibri"/>
                <a:sym typeface="Calibri"/>
              </a:rPr>
              <a:t>[σε απευθείας σύνδεση] [vid. 2022-15-08]. Dostupné z:</a:t>
            </a:r>
            <a:r>
              <a:rPr lang="el" sz="1200">
                <a:solidFill>
                  <a:srgbClr val="000000"/>
                </a:solidFill>
                <a:highlight>
                  <a:srgbClr val="FFFFFF"/>
                </a:highlight>
                <a:latin typeface="Calibri"/>
                <a:ea typeface="Calibri"/>
                <a:cs typeface="Calibri"/>
                <a:sym typeface="Calibri"/>
              </a:rPr>
              <a:t> </a:t>
            </a:r>
            <a:r>
              <a:rPr lang="el" sz="1200" u="sng"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5" name="Google Shape;355;p1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6" name="Google Shape;356;p16"/>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7" name="Google Shape;357;p16"/>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8" name="Google Shape;358;p1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9" name="Google Shape;359;p16"/>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0" name="Google Shape;360;p16"/>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1" name="Google Shape;361;p16"/>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βιβλιογραφικές αναφορές</a:t>
            </a:r>
            <a:endParaRPr b="1" sz="3600">
              <a:solidFill>
                <a:schemeClr val="dk2"/>
              </a:solidFill>
            </a:endParaRPr>
          </a:p>
        </p:txBody>
      </p:sp>
      <p:sp>
        <p:nvSpPr>
          <p:cNvPr id="362" name="Google Shape;362;p16"/>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l" sz="1200">
                <a:solidFill>
                  <a:srgbClr val="000000"/>
                </a:solidFill>
                <a:highlight>
                  <a:srgbClr val="FFFFFF"/>
                </a:highlight>
                <a:latin typeface="Calibri"/>
                <a:ea typeface="Calibri"/>
                <a:cs typeface="Calibri"/>
                <a:sym typeface="Calibri"/>
              </a:rPr>
              <a:t>LIEBMANN, M. </a:t>
            </a:r>
            <a:r>
              <a:rPr i="1" lang="el" sz="1200">
                <a:solidFill>
                  <a:srgbClr val="000000"/>
                </a:solidFill>
                <a:highlight>
                  <a:srgbClr val="FFFFFF"/>
                </a:highlight>
                <a:latin typeface="Calibri"/>
                <a:ea typeface="Calibri"/>
                <a:cs typeface="Calibri"/>
                <a:sym typeface="Calibri"/>
              </a:rPr>
              <a:t>(2000). «Ιστορία και επισκόπηση της διαμεσολάβησης στο Ηνωμένο Βασίλειο». Στο M. Liebmann (επιμ.), Mediation in Context. Λονδίνο: Jessica Kingsley Publisher, 19-38.</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MICELI, M., NEAR, J., AND MOREHEAD, DWORKIN T </a:t>
            </a:r>
            <a:r>
              <a:rPr i="1" lang="el" sz="1200">
                <a:solidFill>
                  <a:srgbClr val="000000"/>
                </a:solidFill>
                <a:highlight>
                  <a:srgbClr val="FFFFFF"/>
                </a:highlight>
                <a:latin typeface="Calibri"/>
                <a:ea typeface="Calibri"/>
                <a:cs typeface="Calibri"/>
                <a:sym typeface="Calibri"/>
              </a:rPr>
              <a:t>. (2008). «Μια λέξη προς τους σοφούς: πώς οι διευθυντές και οι υπεύθυνοι χάραξης πολιτικής μπορούν να ενθαρρύνουν τους υπαλλήλους να αναφέρουν αδικοπραγίες». Journal of Business Ethics, 86, 379-396.</a:t>
            </a:r>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MIOVSKÝ, M., SKÁCELOVÁ, L., ZAPLETALOVÁ, J., NOVÁK, P. 2010. </a:t>
            </a:r>
            <a:r>
              <a:rPr i="1" lang="el" sz="1200">
                <a:solidFill>
                  <a:srgbClr val="000000"/>
                </a:solidFill>
                <a:latin typeface="Calibri"/>
                <a:ea typeface="Calibri"/>
                <a:cs typeface="Calibri"/>
                <a:sym typeface="Calibri"/>
              </a:rPr>
              <a:t>Primární πρόληψη rizikového chování ve školství </a:t>
            </a:r>
            <a:r>
              <a:rPr lang="el" sz="1200">
                <a:solidFill>
                  <a:srgbClr val="000000"/>
                </a:solidFill>
                <a:latin typeface="Calibri"/>
                <a:ea typeface="Calibri"/>
                <a:cs typeface="Calibri"/>
                <a:sym typeface="Calibri"/>
              </a:rPr>
              <a:t>. Tišnov :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MŠMT, 2005. </a:t>
            </a:r>
            <a:r>
              <a:rPr i="1" lang="el" sz="1200">
                <a:solidFill>
                  <a:srgbClr val="000000"/>
                </a:solidFill>
                <a:latin typeface="Calibri"/>
                <a:ea typeface="Calibri"/>
                <a:cs typeface="Calibri"/>
                <a:sym typeface="Calibri"/>
              </a:rPr>
              <a:t>Standardy odborné způsobilosti poskytovatelů πρόγραμμα primární πρόληψη užívání návykových látek . </a:t>
            </a:r>
            <a:r>
              <a:rPr lang="el" sz="1200">
                <a:solidFill>
                  <a:srgbClr val="000000"/>
                </a:solidFill>
                <a:latin typeface="Calibri"/>
                <a:ea typeface="Calibri"/>
                <a:cs typeface="Calibri"/>
                <a:sym typeface="Calibri"/>
              </a:rPr>
              <a:t>Πράχα: MŠMT.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MŠMT, 2010. </a:t>
            </a:r>
            <a:r>
              <a:rPr i="1" lang="el" sz="1200">
                <a:solidFill>
                  <a:srgbClr val="000000"/>
                </a:solidFill>
                <a:latin typeface="Calibri"/>
                <a:ea typeface="Calibri"/>
                <a:cs typeface="Calibri"/>
                <a:sym typeface="Calibri"/>
              </a:rPr>
              <a:t>Metodické doporučení k primární prevenci rizikového chování u dětí , žáků a studentů ve školách a školských zařízeních </a:t>
            </a:r>
            <a:r>
              <a:rPr lang="el" sz="1200">
                <a:solidFill>
                  <a:srgbClr val="000000"/>
                </a:solidFill>
                <a:latin typeface="Calibri"/>
                <a:ea typeface="Calibri"/>
                <a:cs typeface="Calibri"/>
                <a:sym typeface="Calibri"/>
              </a:rPr>
              <a:t>. [σε απευθείας σύνδεση] [vid. 2022-15-08]. Dostupné z: </a:t>
            </a:r>
            <a:r>
              <a:rPr lang="el" sz="1200" u="sng"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OPPENHEIMER, A </a:t>
            </a:r>
            <a:r>
              <a:rPr i="1" lang="el" sz="1200">
                <a:solidFill>
                  <a:srgbClr val="000000"/>
                </a:solidFill>
                <a:highlight>
                  <a:srgbClr val="FFFFFF"/>
                </a:highlight>
                <a:latin typeface="Calibri"/>
                <a:ea typeface="Calibri"/>
                <a:cs typeface="Calibri"/>
                <a:sym typeface="Calibri"/>
              </a:rPr>
              <a:t>. (2004). «Διερεύνηση της παρενόχλησης και των διακρίσεων στο χώρο εργασίας». Employee Relations Law Journal, 29(4), 56-68.</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l" sz="1200">
                <a:solidFill>
                  <a:srgbClr val="000000"/>
                </a:solidFill>
                <a:latin typeface="Calibri"/>
                <a:ea typeface="Calibri"/>
                <a:cs typeface="Calibri"/>
                <a:sym typeface="Calibri"/>
              </a:rPr>
              <a:t>PLAMÍNEK, J., 2010. </a:t>
            </a:r>
            <a:r>
              <a:rPr i="1" lang="el" sz="1200">
                <a:solidFill>
                  <a:srgbClr val="000000"/>
                </a:solidFill>
                <a:latin typeface="Calibri"/>
                <a:ea typeface="Calibri"/>
                <a:cs typeface="Calibri"/>
                <a:sym typeface="Calibri"/>
              </a:rPr>
              <a:t>Tajemství motivace : jak zařídit , aby pro vás lidé rádi pracovali </a:t>
            </a:r>
            <a:r>
              <a:rPr lang="el" sz="1200">
                <a:solidFill>
                  <a:srgbClr val="000000"/>
                </a:solidFill>
                <a:latin typeface="Calibri"/>
                <a:ea typeface="Calibri"/>
                <a:cs typeface="Calibri"/>
                <a:sym typeface="Calibri"/>
              </a:rPr>
              <a:t>. 2., dopl . vyd . Praha: Grada . ISBN 9788024734477</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RAYNER, C., HOEL, H. AND COOPER, CL </a:t>
            </a:r>
            <a:r>
              <a:rPr i="1" lang="el" sz="1200">
                <a:solidFill>
                  <a:srgbClr val="000000"/>
                </a:solidFill>
                <a:highlight>
                  <a:srgbClr val="FFFFFF"/>
                </a:highlight>
                <a:latin typeface="Calibri"/>
                <a:ea typeface="Calibri"/>
                <a:cs typeface="Calibri"/>
                <a:sym typeface="Calibri"/>
              </a:rPr>
              <a:t>. (2002): Εκφοβισμός στο χώρο εργασίας: Τι γνωρίζουμε, ποιος φταίει και τι μπορούμε να κάνουμε; Λονδίνο: Τέιλορ και Φράνσις</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ΣΑΛΙΝ, Δ </a:t>
            </a:r>
            <a:r>
              <a:rPr i="1" lang="el" sz="1200">
                <a:solidFill>
                  <a:srgbClr val="000000"/>
                </a:solidFill>
                <a:highlight>
                  <a:srgbClr val="FFFFFF"/>
                </a:highlight>
                <a:latin typeface="Calibri"/>
                <a:ea typeface="Calibri"/>
                <a:cs typeface="Calibri"/>
                <a:sym typeface="Calibri"/>
              </a:rPr>
              <a:t>. (2007). «Οργανωτικές αντιδράσεις στην παρενόχληση στο χώρο εργασίας: μια διερευνητική μελέτη». Επιθεώρηση προσωπικού, 38(1), 26-44.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SCHEU L., 2021 </a:t>
            </a:r>
            <a:r>
              <a:rPr i="1" lang="el" sz="1200">
                <a:solidFill>
                  <a:srgbClr val="000000"/>
                </a:solidFill>
                <a:latin typeface="Calibri"/>
                <a:ea typeface="Calibri"/>
                <a:cs typeface="Calibri"/>
                <a:sym typeface="Calibri"/>
              </a:rPr>
              <a:t>. Násilí na pracovišti : συνομήλικος pracovník jako možná cesta ochrany zaměstnanců ; </a:t>
            </a:r>
            <a:r>
              <a:rPr lang="el" sz="1200">
                <a:solidFill>
                  <a:srgbClr val="000000"/>
                </a:solidFill>
                <a:latin typeface="Calibri"/>
                <a:ea typeface="Calibri"/>
                <a:cs typeface="Calibri"/>
                <a:sym typeface="Calibri"/>
              </a:rPr>
              <a:t>[σε απευθείας σύνδεση] [vid. 2022-15-08]. Dostupné z: </a:t>
            </a:r>
            <a:r>
              <a:rPr lang="el" sz="1200" u="sng"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l" sz="1200">
                <a:solidFill>
                  <a:srgbClr val="000000"/>
                </a:solidFill>
                <a:latin typeface="Calibri"/>
                <a:ea typeface="Calibri"/>
                <a:cs typeface="Calibri"/>
                <a:sym typeface="Calibri"/>
              </a:rPr>
              <a:t>SMITHSON, L., 2006. Μια infographic απεικόνιση των κινήτρων όλων των πραγμάτων στο χώρο εργασίας. </a:t>
            </a:r>
            <a:r>
              <a:rPr i="1" lang="el" sz="1200">
                <a:solidFill>
                  <a:srgbClr val="000000"/>
                </a:solidFill>
                <a:latin typeface="Calibri"/>
                <a:ea typeface="Calibri"/>
                <a:cs typeface="Calibri"/>
                <a:sym typeface="Calibri"/>
              </a:rPr>
              <a:t>IncBlot . </a:t>
            </a:r>
            <a:r>
              <a:rPr lang="el" sz="1200">
                <a:solidFill>
                  <a:srgbClr val="000000"/>
                </a:solidFill>
                <a:latin typeface="Calibri"/>
                <a:ea typeface="Calibri"/>
                <a:cs typeface="Calibri"/>
                <a:sym typeface="Calibri"/>
              </a:rPr>
              <a:t>[σε απευθείας σύνδεση] [vid. 2022-05-05]. Dostupné z: </a:t>
            </a:r>
            <a:r>
              <a:rPr lang="el" sz="1200" u="sng"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ŠNAJDR I., 2013. </a:t>
            </a:r>
            <a:r>
              <a:rPr i="1" lang="el" sz="1200">
                <a:solidFill>
                  <a:srgbClr val="000000"/>
                </a:solidFill>
                <a:latin typeface="Calibri"/>
                <a:ea typeface="Calibri"/>
                <a:cs typeface="Calibri"/>
                <a:sym typeface="Calibri"/>
              </a:rPr>
              <a:t>Svizí , strategií a politicou </a:t>
            </a:r>
            <a:r>
              <a:rPr lang="el" sz="1200">
                <a:solidFill>
                  <a:srgbClr val="000000"/>
                </a:solidFill>
                <a:latin typeface="Calibri"/>
                <a:ea typeface="Calibri"/>
                <a:cs typeface="Calibri"/>
                <a:sym typeface="Calibri"/>
              </a:rPr>
              <a:t>. [σε απευθείας σύνδεση] [vid. 2022-15-08]. Dostupné z: </a:t>
            </a:r>
            <a:r>
              <a:rPr lang="el" sz="1200" u="sng">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https://www.snajdr.com/jak-pracujeme/s-vizi-strategii-a-politiou/</a:t>
            </a:r>
            <a:endParaRPr sz="1200">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lang="el" sz="1200">
                <a:solidFill>
                  <a:srgbClr val="000000"/>
                </a:solidFill>
                <a:highlight>
                  <a:srgbClr val="FFFFFF"/>
                </a:highlight>
                <a:latin typeface="Calibri"/>
                <a:ea typeface="Calibri"/>
                <a:cs typeface="Calibri"/>
                <a:sym typeface="Calibri"/>
              </a:rPr>
              <a:t>WALKER, B. AND HAMILTON, RT </a:t>
            </a:r>
            <a:r>
              <a:rPr i="1" lang="el" sz="1200">
                <a:solidFill>
                  <a:srgbClr val="000000"/>
                </a:solidFill>
                <a:highlight>
                  <a:srgbClr val="FFFFFF"/>
                </a:highlight>
                <a:latin typeface="Calibri"/>
                <a:ea typeface="Calibri"/>
                <a:cs typeface="Calibri"/>
                <a:sym typeface="Calibri"/>
              </a:rPr>
              <a:t>(2011). «Παράπονα εργαζομένου-εργοδότη: μια επανεξέταση».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17"/>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68" name="Google Shape;368;p17"/>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l" sz="3600">
                <a:solidFill>
                  <a:srgbClr val="262626"/>
                </a:solidFill>
              </a:rPr>
              <a:t>ευχαριστώ για την προσοχή σας</a:t>
            </a:r>
            <a:endParaRPr sz="3600">
              <a:solidFill>
                <a:srgbClr val="262626"/>
              </a:solidFill>
            </a:endParaRPr>
          </a:p>
        </p:txBody>
      </p:sp>
    </p:spTree>
  </p:cSld>
  <p:clrMapOvr>
    <a:masterClrMapping/>
  </p:clrMapOvr>
  <p:transition spd="slow" p14:dur="1500">
    <p:split orient="ver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18"/>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74" name="Google Shape;374;p18"/>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Εταίροι του έργου</a:t>
            </a:r>
            <a:endParaRPr b="1" sz="3600">
              <a:solidFill>
                <a:schemeClr val="dk2"/>
              </a:solidFill>
            </a:endParaRPr>
          </a:p>
        </p:txBody>
      </p:sp>
      <p:sp>
        <p:nvSpPr>
          <p:cNvPr id="375" name="Google Shape;37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
        <p:nvSpPr>
          <p:cNvPr id="376" name="Google Shape;376;p1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 sz="1200">
                <a:solidFill>
                  <a:srgbClr val="6789B9"/>
                </a:solidFill>
                <a:latin typeface="Calibri"/>
                <a:ea typeface="Calibri"/>
                <a:cs typeface="Calibri"/>
                <a:sym typeface="Calibri"/>
              </a:rPr>
              <a:t>https://www.weedout.eu/</a:t>
            </a:r>
            <a:endParaRPr/>
          </a:p>
        </p:txBody>
      </p:sp>
      <p:pic>
        <p:nvPicPr>
          <p:cNvPr id="377" name="Google Shape;377;p18"/>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78" name="Google Shape;378;p18"/>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5">
                  <a:extLst>
                    <a:ext uri="{A12FA001-AC4F-418D-AE19-62706E023703}">
                      <ahyp:hlinkClr val="tx"/>
                    </a:ext>
                  </a:extLst>
                </a:hlinkClick>
              </a:rPr>
              <a:t>Τσεχικό Πανεπιστήμιο Επιστημών Ζωής της Πράγας</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Τσεχική Δημοκρατία</a:t>
            </a:r>
            <a:endParaRPr sz="1400">
              <a:solidFill>
                <a:schemeClr val="dk1"/>
              </a:solidFill>
              <a:latin typeface="Arial"/>
              <a:ea typeface="Arial"/>
              <a:cs typeface="Arial"/>
              <a:sym typeface="Arial"/>
            </a:endParaRPr>
          </a:p>
        </p:txBody>
      </p:sp>
      <p:pic>
        <p:nvPicPr>
          <p:cNvPr id="379" name="Google Shape;379;p18"/>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80" name="Google Shape;380;p18"/>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7">
                  <a:extLst>
                    <a:ext uri="{A12FA001-AC4F-418D-AE19-62706E023703}">
                      <ahyp:hlinkClr val="tx"/>
                    </a:ext>
                  </a:extLst>
                </a:hlinkClick>
              </a:rPr>
              <a:t>Παγκύπρια Ένωση Διευθυντών Ξενοδόχων</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Κύπρος</a:t>
            </a:r>
            <a:endParaRPr sz="1400">
              <a:solidFill>
                <a:schemeClr val="dk1"/>
              </a:solidFill>
              <a:latin typeface="Arial"/>
              <a:ea typeface="Arial"/>
              <a:cs typeface="Arial"/>
              <a:sym typeface="Arial"/>
            </a:endParaRPr>
          </a:p>
        </p:txBody>
      </p:sp>
      <p:pic>
        <p:nvPicPr>
          <p:cNvPr id="381" name="Google Shape;381;p18"/>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82" name="Google Shape;382;p18"/>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Γερμανία</a:t>
            </a:r>
            <a:endParaRPr sz="1400">
              <a:solidFill>
                <a:schemeClr val="dk1"/>
              </a:solidFill>
              <a:latin typeface="Arial"/>
              <a:ea typeface="Arial"/>
              <a:cs typeface="Arial"/>
              <a:sym typeface="Arial"/>
            </a:endParaRPr>
          </a:p>
        </p:txBody>
      </p:sp>
      <p:pic>
        <p:nvPicPr>
          <p:cNvPr id="383" name="Google Shape;383;p18"/>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84" name="Google Shape;384;p18"/>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1">
                  <a:extLst>
                    <a:ext uri="{A12FA001-AC4F-418D-AE19-62706E023703}">
                      <ahyp:hlinkClr val="tx"/>
                    </a:ext>
                  </a:extLst>
                </a:hlinkClick>
              </a:rPr>
              <a:t>ΔΙΑΣ</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Ελλάδα</a:t>
            </a:r>
            <a:endParaRPr sz="1400">
              <a:solidFill>
                <a:schemeClr val="dk1"/>
              </a:solidFill>
              <a:latin typeface="Arial"/>
              <a:ea typeface="Arial"/>
              <a:cs typeface="Arial"/>
              <a:sym typeface="Arial"/>
            </a:endParaRPr>
          </a:p>
        </p:txBody>
      </p:sp>
      <p:pic>
        <p:nvPicPr>
          <p:cNvPr id="385" name="Google Shape;385;p18"/>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86" name="Google Shape;386;p18"/>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3">
                  <a:extLst>
                    <a:ext uri="{A12FA001-AC4F-418D-AE19-62706E023703}">
                      <ahyp:hlinkClr val="tx"/>
                    </a:ext>
                  </a:extLst>
                </a:hlinkClick>
              </a:rPr>
              <a:t>ΔΕΚΑΠΛΟΥΣ</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l" sz="1400">
                <a:solidFill>
                  <a:schemeClr val="dk1"/>
                </a:solidFill>
                <a:latin typeface="Arial"/>
                <a:ea typeface="Arial"/>
                <a:cs typeface="Arial"/>
                <a:sym typeface="Arial"/>
              </a:rPr>
              <a:t>Κύπρος</a:t>
            </a:r>
            <a:endParaRPr/>
          </a:p>
        </p:txBody>
      </p:sp>
      <p:pic>
        <p:nvPicPr>
          <p:cNvPr id="387" name="Google Shape;387;p18"/>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88" name="Google Shape;388;p18"/>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5">
                  <a:extLst>
                    <a:ext uri="{A12FA001-AC4F-418D-AE19-62706E023703}">
                      <ahyp:hlinkClr val="tx"/>
                    </a:ext>
                  </a:extLst>
                </a:hlinkClick>
              </a:rPr>
              <a:t>Ταμείο Κοινωνικής Καινοτομίας</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Λιθουανία</a:t>
            </a:r>
            <a:endParaRPr sz="1400">
              <a:solidFill>
                <a:schemeClr val="dk1"/>
              </a:solidFill>
              <a:latin typeface="Arial"/>
              <a:ea typeface="Arial"/>
              <a:cs typeface="Arial"/>
              <a:sym typeface="Arial"/>
            </a:endParaRPr>
          </a:p>
        </p:txBody>
      </p:sp>
      <p:pic>
        <p:nvPicPr>
          <p:cNvPr id="389" name="Google Shape;389;p18"/>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90" name="Google Shape;390;p18"/>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7">
                  <a:extLst>
                    <a:ext uri="{A12FA001-AC4F-418D-AE19-62706E023703}">
                      <ahyp:hlinkClr val="tx"/>
                    </a:ext>
                  </a:extLst>
                </a:hlinkClick>
              </a:rPr>
              <a:t>ΔΥΝΑΤΑ</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l" sz="1400">
                <a:solidFill>
                  <a:schemeClr val="dk1"/>
                </a:solidFill>
                <a:latin typeface="Arial"/>
                <a:ea typeface="Arial"/>
                <a:cs typeface="Arial"/>
                <a:sym typeface="Arial"/>
              </a:rPr>
              <a:t>Λετονία</a:t>
            </a:r>
            <a:endParaRPr sz="1400">
              <a:solidFill>
                <a:schemeClr val="dk1"/>
              </a:solidFill>
              <a:latin typeface="Arial"/>
              <a:ea typeface="Arial"/>
              <a:cs typeface="Arial"/>
              <a:sym typeface="Arial"/>
            </a:endParaRPr>
          </a:p>
        </p:txBody>
      </p:sp>
      <p:pic>
        <p:nvPicPr>
          <p:cNvPr id="391" name="Google Shape;391;p18"/>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99" name="Google Shape;99;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0" name="Google Shape;100;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Θέματα</a:t>
            </a:r>
            <a:endParaRPr b="1" sz="3600">
              <a:solidFill>
                <a:schemeClr val="dk2"/>
              </a:solidFill>
            </a:endParaRPr>
          </a:p>
        </p:txBody>
      </p:sp>
      <p:sp>
        <p:nvSpPr>
          <p:cNvPr id="101" name="Google Shape;101;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2" name="Google Shape;102;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3" name="Google Shape;10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l"/>
              <a:t>‹#›</a:t>
            </a:fld>
            <a:endParaRPr/>
          </a:p>
        </p:txBody>
      </p:sp>
      <p:grpSp>
        <p:nvGrpSpPr>
          <p:cNvPr id="104" name="Google Shape;104;p2"/>
          <p:cNvGrpSpPr/>
          <p:nvPr/>
        </p:nvGrpSpPr>
        <p:grpSpPr>
          <a:xfrm>
            <a:off x="838200" y="1537398"/>
            <a:ext cx="10967682" cy="4894601"/>
            <a:chOff x="0" y="0"/>
            <a:chExt cx="10967682" cy="4894601"/>
          </a:xfrm>
        </p:grpSpPr>
        <p:cxnSp>
          <p:nvCxnSpPr>
            <p:cNvPr id="105" name="Google Shape;105;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6" name="Google Shape;106;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txBox="1"/>
            <p:nvPr/>
          </p:nvSpPr>
          <p:spPr>
            <a:xfrm>
              <a:off x="0" y="0"/>
              <a:ext cx="2193536" cy="4894601"/>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None/>
              </a:pPr>
              <a:r>
                <a:rPr b="0" lang="el" sz="2700">
                  <a:solidFill>
                    <a:schemeClr val="dk1"/>
                  </a:solidFill>
                  <a:latin typeface="Calibri"/>
                  <a:ea typeface="Calibri"/>
                  <a:cs typeface="Calibri"/>
                  <a:sym typeface="Calibri"/>
                </a:rPr>
                <a:t>Δευτερογενής πρόληψη</a:t>
              </a:r>
              <a:endParaRPr b="0" sz="2700">
                <a:solidFill>
                  <a:schemeClr val="dk1"/>
                </a:solidFill>
                <a:latin typeface="Calibri"/>
                <a:ea typeface="Calibri"/>
                <a:cs typeface="Calibri"/>
                <a:sym typeface="Calibri"/>
              </a:endParaRPr>
            </a:p>
          </p:txBody>
        </p:sp>
        <p:sp>
          <p:nvSpPr>
            <p:cNvPr id="108" name="Google Shape;108;p2"/>
            <p:cNvSpPr/>
            <p:nvPr/>
          </p:nvSpPr>
          <p:spPr>
            <a:xfrm>
              <a:off x="2358051" y="330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txBox="1"/>
            <p:nvPr/>
          </p:nvSpPr>
          <p:spPr>
            <a:xfrm>
              <a:off x="2358051" y="3304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None/>
              </a:pPr>
              <a:r>
                <a:rPr b="0" lang="el" sz="2100">
                  <a:solidFill>
                    <a:schemeClr val="dk2"/>
                  </a:solidFill>
                  <a:latin typeface="Calibri"/>
                  <a:ea typeface="Calibri"/>
                  <a:cs typeface="Calibri"/>
                  <a:sym typeface="Calibri"/>
                </a:rPr>
                <a:t>Ανάλυση κινδύνου</a:t>
              </a:r>
              <a:endParaRPr b="0" sz="2100">
                <a:solidFill>
                  <a:schemeClr val="dk2"/>
                </a:solidFill>
                <a:latin typeface="Calibri"/>
                <a:ea typeface="Calibri"/>
                <a:cs typeface="Calibri"/>
                <a:sym typeface="Calibri"/>
              </a:endParaRPr>
            </a:p>
          </p:txBody>
        </p:sp>
        <p:cxnSp>
          <p:nvCxnSpPr>
            <p:cNvPr id="110" name="Google Shape;110;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1" name="Google Shape;111;p2"/>
            <p:cNvSpPr/>
            <p:nvPr/>
          </p:nvSpPr>
          <p:spPr>
            <a:xfrm>
              <a:off x="2358051" y="7269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2358051" y="72690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None/>
              </a:pPr>
              <a:r>
                <a:rPr b="0" lang="el" sz="2100">
                  <a:solidFill>
                    <a:schemeClr val="dk2"/>
                  </a:solidFill>
                  <a:latin typeface="Calibri"/>
                  <a:ea typeface="Calibri"/>
                  <a:cs typeface="Calibri"/>
                  <a:sym typeface="Calibri"/>
                </a:rPr>
                <a:t>Στόχος της ανάλυσης κινδύνου</a:t>
              </a:r>
              <a:endParaRPr b="0" sz="2100">
                <a:solidFill>
                  <a:schemeClr val="dk1"/>
                </a:solidFill>
                <a:latin typeface="Calibri"/>
                <a:ea typeface="Calibri"/>
                <a:cs typeface="Calibri"/>
                <a:sym typeface="Calibri"/>
              </a:endParaRPr>
            </a:p>
          </p:txBody>
        </p:sp>
        <p:cxnSp>
          <p:nvCxnSpPr>
            <p:cNvPr id="113" name="Google Shape;113;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4" name="Google Shape;114;p2"/>
            <p:cNvSpPr/>
            <p:nvPr/>
          </p:nvSpPr>
          <p:spPr>
            <a:xfrm>
              <a:off x="2358051" y="142076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txBox="1"/>
            <p:nvPr/>
          </p:nvSpPr>
          <p:spPr>
            <a:xfrm>
              <a:off x="2358051" y="142076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None/>
              </a:pPr>
              <a:r>
                <a:rPr b="0" lang="el" sz="2100">
                  <a:solidFill>
                    <a:schemeClr val="dk2"/>
                  </a:solidFill>
                  <a:latin typeface="Calibri"/>
                  <a:ea typeface="Calibri"/>
                  <a:cs typeface="Calibri"/>
                  <a:sym typeface="Calibri"/>
                </a:rPr>
                <a:t>Η διαχείριση κινδύνων έχει επιμέρους φάσεις</a:t>
              </a:r>
              <a:endParaRPr b="0" sz="2100">
                <a:solidFill>
                  <a:schemeClr val="dk1"/>
                </a:solidFill>
                <a:latin typeface="Calibri"/>
                <a:ea typeface="Calibri"/>
                <a:cs typeface="Calibri"/>
                <a:sym typeface="Calibri"/>
              </a:endParaRPr>
            </a:p>
          </p:txBody>
        </p:sp>
        <p:cxnSp>
          <p:nvCxnSpPr>
            <p:cNvPr id="116" name="Google Shape;116;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7" name="Google Shape;117;p2"/>
            <p:cNvSpPr/>
            <p:nvPr/>
          </p:nvSpPr>
          <p:spPr>
            <a:xfrm>
              <a:off x="2358051" y="211462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txBox="1"/>
            <p:nvPr/>
          </p:nvSpPr>
          <p:spPr>
            <a:xfrm>
              <a:off x="2358051" y="211462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None/>
              </a:pPr>
              <a:r>
                <a:rPr b="0" lang="el" sz="2100">
                  <a:solidFill>
                    <a:srgbClr val="1F3763"/>
                  </a:solidFill>
                  <a:latin typeface="Calibri"/>
                  <a:ea typeface="Calibri"/>
                  <a:cs typeface="Calibri"/>
                  <a:sym typeface="Calibri"/>
                </a:rPr>
                <a:t>Στοιχεία εσωτερικής και εξωτερικής επικοινωνίας</a:t>
              </a:r>
              <a:endParaRPr b="0" sz="2100">
                <a:solidFill>
                  <a:schemeClr val="dk1"/>
                </a:solidFill>
                <a:latin typeface="Calibri"/>
                <a:ea typeface="Calibri"/>
                <a:cs typeface="Calibri"/>
                <a:sym typeface="Calibri"/>
              </a:endParaRPr>
            </a:p>
          </p:txBody>
        </p:sp>
        <p:cxnSp>
          <p:nvCxnSpPr>
            <p:cNvPr id="119" name="Google Shape;119;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0" name="Google Shape;120;p2"/>
            <p:cNvSpPr/>
            <p:nvPr/>
          </p:nvSpPr>
          <p:spPr>
            <a:xfrm>
              <a:off x="2358051" y="280848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txBox="1"/>
            <p:nvPr/>
          </p:nvSpPr>
          <p:spPr>
            <a:xfrm>
              <a:off x="2358051" y="280848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None/>
              </a:pPr>
              <a:r>
                <a:rPr b="0" lang="el" sz="2100">
                  <a:solidFill>
                    <a:srgbClr val="1F3763"/>
                  </a:solidFill>
                  <a:latin typeface="Calibri"/>
                  <a:ea typeface="Calibri"/>
                  <a:cs typeface="Calibri"/>
                  <a:sym typeface="Calibri"/>
                </a:rPr>
                <a:t>Αποτελεσματικός μηχανισμός παραπόνων και άμεσες δυνατότητες δράσης</a:t>
              </a:r>
              <a:endParaRPr b="0" sz="2100">
                <a:solidFill>
                  <a:srgbClr val="1F3763"/>
                </a:solidFill>
                <a:latin typeface="Calibri"/>
                <a:ea typeface="Calibri"/>
                <a:cs typeface="Calibri"/>
                <a:sym typeface="Calibri"/>
              </a:endParaRPr>
            </a:p>
          </p:txBody>
        </p:sp>
        <p:cxnSp>
          <p:nvCxnSpPr>
            <p:cNvPr id="122" name="Google Shape;122;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3" name="Google Shape;123;p2"/>
            <p:cNvSpPr/>
            <p:nvPr/>
          </p:nvSpPr>
          <p:spPr>
            <a:xfrm>
              <a:off x="2358051" y="35023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txBox="1"/>
            <p:nvPr/>
          </p:nvSpPr>
          <p:spPr>
            <a:xfrm>
              <a:off x="2358051" y="350234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None/>
              </a:pPr>
              <a:r>
                <a:rPr b="0" lang="el" sz="2100">
                  <a:solidFill>
                    <a:srgbClr val="1F3763"/>
                  </a:solidFill>
                  <a:latin typeface="Calibri"/>
                  <a:ea typeface="Calibri"/>
                  <a:cs typeface="Calibri"/>
                  <a:sym typeface="Calibri"/>
                </a:rPr>
                <a:t>Εργασία 1</a:t>
              </a:r>
              <a:endParaRPr b="0" sz="2100">
                <a:solidFill>
                  <a:srgbClr val="1F3763"/>
                </a:solidFill>
                <a:latin typeface="Calibri"/>
                <a:ea typeface="Calibri"/>
                <a:cs typeface="Calibri"/>
                <a:sym typeface="Calibri"/>
              </a:endParaRPr>
            </a:p>
          </p:txBody>
        </p:sp>
        <p:cxnSp>
          <p:nvCxnSpPr>
            <p:cNvPr id="125" name="Google Shape;125;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6" name="Google Shape;126;p2"/>
            <p:cNvSpPr/>
            <p:nvPr/>
          </p:nvSpPr>
          <p:spPr>
            <a:xfrm>
              <a:off x="2358051" y="41962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txBox="1"/>
            <p:nvPr/>
          </p:nvSpPr>
          <p:spPr>
            <a:xfrm>
              <a:off x="2358051" y="419620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None/>
              </a:pPr>
              <a:r>
                <a:rPr b="0" lang="el" sz="2100">
                  <a:solidFill>
                    <a:srgbClr val="1F3763"/>
                  </a:solidFill>
                  <a:latin typeface="Calibri"/>
                  <a:ea typeface="Calibri"/>
                  <a:cs typeface="Calibri"/>
                  <a:sym typeface="Calibri"/>
                </a:rPr>
                <a:t>Εργασία 2</a:t>
              </a:r>
              <a:endParaRPr b="0" sz="2100">
                <a:solidFill>
                  <a:srgbClr val="1F3763"/>
                </a:solidFill>
                <a:latin typeface="Calibri"/>
                <a:ea typeface="Calibri"/>
                <a:cs typeface="Calibri"/>
                <a:sym typeface="Calibri"/>
              </a:endParaRPr>
            </a:p>
          </p:txBody>
        </p:sp>
        <p:cxnSp>
          <p:nvCxnSpPr>
            <p:cNvPr id="128" name="Google Shape;128;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3"/>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Obsah obrázku text, hodiny, hodinky&#10;&#10;Popis byl vytvořen automaticky" id="135" name="Google Shape;135;p3"/>
          <p:cNvPicPr preferRelativeResize="0"/>
          <p:nvPr>
            <p:ph idx="1" type="body"/>
          </p:nvPr>
        </p:nvPicPr>
        <p:blipFill rotWithShape="1">
          <a:blip r:embed="rId3">
            <a:alphaModFix/>
          </a:blip>
          <a:srcRect b="26893" l="0" r="0" t="25766"/>
          <a:stretch/>
        </p:blipFill>
        <p:spPr>
          <a:xfrm>
            <a:off x="2522356" y="10"/>
            <a:ext cx="9669642" cy="6857990"/>
          </a:xfrm>
          <a:prstGeom prst="rect">
            <a:avLst/>
          </a:prstGeom>
          <a:noFill/>
          <a:ln>
            <a:noFill/>
          </a:ln>
        </p:spPr>
      </p:pic>
      <p:sp>
        <p:nvSpPr>
          <p:cNvPr id="136" name="Google Shape;136;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3"/>
          <p:cNvSpPr txBox="1"/>
          <p:nvPr>
            <p:ph type="title"/>
          </p:nvPr>
        </p:nvSpPr>
        <p:spPr>
          <a:xfrm>
            <a:off x="199103" y="256971"/>
            <a:ext cx="9071369" cy="9032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Τι είναι η δευτερογενής πρόληψη</a:t>
            </a:r>
            <a:endParaRPr b="1" sz="3600">
              <a:solidFill>
                <a:schemeClr val="dk2"/>
              </a:solidFill>
            </a:endParaRPr>
          </a:p>
        </p:txBody>
      </p:sp>
      <p:sp>
        <p:nvSpPr>
          <p:cNvPr id="138" name="Google Shape;138;p3"/>
          <p:cNvSpPr txBox="1"/>
          <p:nvPr/>
        </p:nvSpPr>
        <p:spPr>
          <a:xfrm>
            <a:off x="199104" y="2212258"/>
            <a:ext cx="6044380" cy="396470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lang="el" sz="2800">
                <a:solidFill>
                  <a:schemeClr val="dk1"/>
                </a:solidFill>
                <a:latin typeface="Calibri"/>
                <a:ea typeface="Calibri"/>
                <a:cs typeface="Calibri"/>
                <a:sym typeface="Calibri"/>
              </a:rPr>
              <a:t>«Η δευτερογενής πρόληψη περιλαμβάνει την πρόληψη της εμφάνισης, της ανάπτυξης και της επιμονής των επιπλοκών σε εταιρείες που έχουν ήδη αντιμετωπίσει μια εφαρμοσμένη στρατηγική».</a:t>
            </a:r>
            <a:endParaRPr b="1" sz="2800">
              <a:solidFill>
                <a:schemeClr val="dk1"/>
              </a:solidFill>
              <a:latin typeface="Calibri"/>
              <a:ea typeface="Calibri"/>
              <a:cs typeface="Calibri"/>
              <a:sym typeface="Calibri"/>
            </a:endParaRPr>
          </a:p>
        </p:txBody>
      </p:sp>
      <p:sp>
        <p:nvSpPr>
          <p:cNvPr id="139" name="Google Shape;13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l">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pic>
        <p:nvPicPr>
          <p:cNvPr id="140" name="Google Shape;140;p3"/>
          <p:cNvPicPr preferRelativeResize="0"/>
          <p:nvPr/>
        </p:nvPicPr>
        <p:blipFill rotWithShape="1">
          <a:blip r:embed="rId4">
            <a:alphaModFix/>
          </a:blip>
          <a:srcRect b="0" l="0" r="0" t="0"/>
          <a:stretch/>
        </p:blipFill>
        <p:spPr>
          <a:xfrm rot="10800000">
            <a:off x="0" y="4178709"/>
            <a:ext cx="1227032" cy="2624149"/>
          </a:xfrm>
          <a:prstGeom prst="rect">
            <a:avLst/>
          </a:prstGeom>
          <a:noFill/>
          <a:ln>
            <a:noFill/>
          </a:ln>
        </p:spPr>
      </p:pic>
      <p:pic>
        <p:nvPicPr>
          <p:cNvPr id="141" name="Google Shape;141;p3"/>
          <p:cNvPicPr preferRelativeResize="0"/>
          <p:nvPr/>
        </p:nvPicPr>
        <p:blipFill rotWithShape="1">
          <a:blip r:embed="rId4">
            <a:alphaModFix/>
          </a:blip>
          <a:srcRect b="0" l="0" r="0" t="0"/>
          <a:stretch/>
        </p:blipFill>
        <p:spPr>
          <a:xfrm rot="5400000">
            <a:off x="1752427" y="5747269"/>
            <a:ext cx="710780" cy="1520084"/>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9" name="Google Shape;149;p4"/>
          <p:cNvGrpSpPr/>
          <p:nvPr/>
        </p:nvGrpSpPr>
        <p:grpSpPr>
          <a:xfrm>
            <a:off x="674445" y="1421956"/>
            <a:ext cx="5407060" cy="5103469"/>
            <a:chOff x="3593436" y="65429"/>
            <a:chExt cx="5407060" cy="5103469"/>
          </a:xfrm>
        </p:grpSpPr>
        <p:sp>
          <p:nvSpPr>
            <p:cNvPr id="150" name="Google Shape;150;p4"/>
            <p:cNvSpPr/>
            <p:nvPr/>
          </p:nvSpPr>
          <p:spPr>
            <a:xfrm>
              <a:off x="4726668" y="65429"/>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txBox="1"/>
            <p:nvPr/>
          </p:nvSpPr>
          <p:spPr>
            <a:xfrm>
              <a:off x="5145414" y="615033"/>
              <a:ext cx="2303104" cy="141326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l" sz="2000">
                  <a:solidFill>
                    <a:schemeClr val="dk1"/>
                  </a:solidFill>
                  <a:latin typeface="Calibri"/>
                  <a:ea typeface="Calibri"/>
                  <a:cs typeface="Calibri"/>
                  <a:sym typeface="Calibri"/>
                </a:rPr>
                <a:t>σημαντικό εργαλείο</a:t>
              </a:r>
              <a:endParaRPr sz="2000">
                <a:solidFill>
                  <a:schemeClr val="dk1"/>
                </a:solidFill>
                <a:latin typeface="Calibri"/>
                <a:ea typeface="Calibri"/>
                <a:cs typeface="Calibri"/>
                <a:sym typeface="Calibri"/>
              </a:endParaRPr>
            </a:p>
          </p:txBody>
        </p:sp>
        <p:sp>
          <p:nvSpPr>
            <p:cNvPr id="152" name="Google Shape;152;p4"/>
            <p:cNvSpPr/>
            <p:nvPr/>
          </p:nvSpPr>
          <p:spPr>
            <a:xfrm>
              <a:off x="5859900" y="2028302"/>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txBox="1"/>
            <p:nvPr/>
          </p:nvSpPr>
          <p:spPr>
            <a:xfrm>
              <a:off x="6820399" y="2839622"/>
              <a:ext cx="1884358" cy="172732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l" sz="2000">
                  <a:solidFill>
                    <a:schemeClr val="dk1"/>
                  </a:solidFill>
                  <a:latin typeface="Calibri"/>
                  <a:ea typeface="Calibri"/>
                  <a:cs typeface="Calibri"/>
                  <a:sym typeface="Calibri"/>
                </a:rPr>
                <a:t>για σωστές διαδικασίες</a:t>
              </a:r>
              <a:endParaRPr sz="2000">
                <a:solidFill>
                  <a:schemeClr val="dk1"/>
                </a:solidFill>
                <a:latin typeface="Calibri"/>
                <a:ea typeface="Calibri"/>
                <a:cs typeface="Calibri"/>
                <a:sym typeface="Calibri"/>
              </a:endParaRPr>
            </a:p>
          </p:txBody>
        </p:sp>
        <p:sp>
          <p:nvSpPr>
            <p:cNvPr id="154" name="Google Shape;154;p4"/>
            <p:cNvSpPr/>
            <p:nvPr/>
          </p:nvSpPr>
          <p:spPr>
            <a:xfrm>
              <a:off x="3593436" y="2028302"/>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txBox="1"/>
            <p:nvPr/>
          </p:nvSpPr>
          <p:spPr>
            <a:xfrm>
              <a:off x="3889175" y="2839622"/>
              <a:ext cx="1884358" cy="172732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el" sz="2000">
                  <a:solidFill>
                    <a:schemeClr val="dk1"/>
                  </a:solidFill>
                  <a:latin typeface="Calibri"/>
                  <a:ea typeface="Calibri"/>
                  <a:cs typeface="Calibri"/>
                  <a:sym typeface="Calibri"/>
                </a:rPr>
                <a:t>για τον εντοπισμό, την αξιολόγηση ή τη διαχείριση πιθανών κινδύνων</a:t>
              </a:r>
              <a:endParaRPr sz="2000">
                <a:solidFill>
                  <a:schemeClr val="dk1"/>
                </a:solidFill>
                <a:latin typeface="Calibri"/>
                <a:ea typeface="Calibri"/>
                <a:cs typeface="Calibri"/>
                <a:sym typeface="Calibri"/>
              </a:endParaRPr>
            </a:p>
          </p:txBody>
        </p:sp>
      </p:grpSp>
      <p:pic>
        <p:nvPicPr>
          <p:cNvPr descr="Obsah obrázku místnost, scéna, herna, interiér&#10;&#10;Popis byl vytvořen automaticky" id="156" name="Google Shape;156;p4"/>
          <p:cNvPicPr preferRelativeResize="0"/>
          <p:nvPr/>
        </p:nvPicPr>
        <p:blipFill rotWithShape="1">
          <a:blip r:embed="rId3">
            <a:alphaModFix/>
          </a:blip>
          <a:srcRect b="-1" l="23924" r="18037"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157" name="Google Shape;157;p4"/>
          <p:cNvPicPr preferRelativeResize="0"/>
          <p:nvPr/>
        </p:nvPicPr>
        <p:blipFill rotWithShape="1">
          <a:blip r:embed="rId4">
            <a:alphaModFix/>
          </a:blip>
          <a:srcRect b="0" l="0" r="0" t="0"/>
          <a:stretch/>
        </p:blipFill>
        <p:spPr>
          <a:xfrm rot="10800000">
            <a:off x="0" y="1089382"/>
            <a:ext cx="990774" cy="2118883"/>
          </a:xfrm>
          <a:prstGeom prst="rect">
            <a:avLst/>
          </a:prstGeom>
          <a:noFill/>
          <a:ln>
            <a:noFill/>
          </a:ln>
        </p:spPr>
      </p:pic>
      <p:pic>
        <p:nvPicPr>
          <p:cNvPr id="158" name="Google Shape;158;p4"/>
          <p:cNvPicPr preferRelativeResize="0"/>
          <p:nvPr/>
        </p:nvPicPr>
        <p:blipFill rotWithShape="1">
          <a:blip r:embed="rId4">
            <a:alphaModFix/>
          </a:blip>
          <a:srcRect b="0" l="0" r="0" t="0"/>
          <a:stretch/>
        </p:blipFill>
        <p:spPr>
          <a:xfrm rot="-5400000">
            <a:off x="3555279" y="-620193"/>
            <a:ext cx="1089381" cy="2329765"/>
          </a:xfrm>
          <a:prstGeom prst="rect">
            <a:avLst/>
          </a:prstGeom>
          <a:noFill/>
          <a:ln>
            <a:noFill/>
          </a:ln>
        </p:spPr>
      </p:pic>
      <p:sp>
        <p:nvSpPr>
          <p:cNvPr id="159" name="Google Shape;159;p4"/>
          <p:cNvSpPr txBox="1"/>
          <p:nvPr>
            <p:ph type="title"/>
          </p:nvPr>
        </p:nvSpPr>
        <p:spPr>
          <a:xfrm>
            <a:off x="299224" y="298304"/>
            <a:ext cx="10518058" cy="10893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Ανάλυση κινδύνου</a:t>
            </a:r>
            <a:endParaRPr b="1" sz="3600">
              <a:solidFill>
                <a:schemeClr val="dk2"/>
              </a:solidFill>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6" name="Google Shape;166;p5"/>
          <p:cNvGrpSpPr/>
          <p:nvPr/>
        </p:nvGrpSpPr>
        <p:grpSpPr>
          <a:xfrm>
            <a:off x="365280" y="2494936"/>
            <a:ext cx="6040224" cy="1868128"/>
            <a:chOff x="2077" y="0"/>
            <a:chExt cx="6040224" cy="1868128"/>
          </a:xfrm>
        </p:grpSpPr>
        <p:sp>
          <p:nvSpPr>
            <p:cNvPr id="167" name="Google Shape;167;p5"/>
            <p:cNvSpPr/>
            <p:nvPr/>
          </p:nvSpPr>
          <p:spPr>
            <a:xfrm>
              <a:off x="2077" y="0"/>
              <a:ext cx="2786081" cy="186812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txBox="1"/>
            <p:nvPr/>
          </p:nvSpPr>
          <p:spPr>
            <a:xfrm>
              <a:off x="56793" y="54716"/>
              <a:ext cx="2676649" cy="1758696"/>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l" sz="2000">
                  <a:solidFill>
                    <a:schemeClr val="lt1"/>
                  </a:solidFill>
                  <a:latin typeface="Calibri"/>
                  <a:ea typeface="Calibri"/>
                  <a:cs typeface="Calibri"/>
                  <a:sym typeface="Calibri"/>
                </a:rPr>
                <a:t>§ 102 παράγραφος 3 του νόμου αριθ. 262/2006 Συντ. τον Εργατικό Κώδικα</a:t>
              </a:r>
              <a:endParaRPr sz="2000">
                <a:solidFill>
                  <a:schemeClr val="lt1"/>
                </a:solidFill>
                <a:latin typeface="Calibri"/>
                <a:ea typeface="Calibri"/>
                <a:cs typeface="Calibri"/>
                <a:sym typeface="Calibri"/>
              </a:endParaRPr>
            </a:p>
          </p:txBody>
        </p:sp>
        <p:sp>
          <p:nvSpPr>
            <p:cNvPr id="169" name="Google Shape;169;p5"/>
            <p:cNvSpPr/>
            <p:nvPr/>
          </p:nvSpPr>
          <p:spPr>
            <a:xfrm>
              <a:off x="3256220" y="0"/>
              <a:ext cx="2786081" cy="186812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txBox="1"/>
            <p:nvPr/>
          </p:nvSpPr>
          <p:spPr>
            <a:xfrm>
              <a:off x="3310936" y="54716"/>
              <a:ext cx="2676649" cy="1758696"/>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l" sz="2000">
                  <a:solidFill>
                    <a:schemeClr val="lt1"/>
                  </a:solidFill>
                  <a:latin typeface="Calibri"/>
                  <a:ea typeface="Calibri"/>
                  <a:cs typeface="Calibri"/>
                  <a:sym typeface="Calibri"/>
                </a:rPr>
                <a:t>αναζήτηση επικίνδυνων παραγόντων και επικίνδυνων διαδικασιών στο εργασιακό περιβάλλον</a:t>
              </a:r>
              <a:endParaRPr sz="2000">
                <a:solidFill>
                  <a:schemeClr val="lt1"/>
                </a:solidFill>
                <a:latin typeface="Calibri"/>
                <a:ea typeface="Calibri"/>
                <a:cs typeface="Calibri"/>
                <a:sym typeface="Calibri"/>
              </a:endParaRPr>
            </a:p>
          </p:txBody>
        </p:sp>
      </p:grpSp>
      <p:pic>
        <p:nvPicPr>
          <p:cNvPr descr="Obsah obrázku text, královna, vizitka&#10;&#10;Popis byl vytvořen automaticky" id="171" name="Google Shape;171;p5"/>
          <p:cNvPicPr preferRelativeResize="0"/>
          <p:nvPr/>
        </p:nvPicPr>
        <p:blipFill rotWithShape="1">
          <a:blip r:embed="rId3">
            <a:alphaModFix/>
          </a:blip>
          <a:srcRect b="-1" l="33048" r="-1" t="0"/>
          <a:stretch/>
        </p:blipFill>
        <p:spPr>
          <a:xfrm>
            <a:off x="6567948" y="10"/>
            <a:ext cx="5622529"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72" name="Google Shape;172;p5"/>
          <p:cNvPicPr preferRelativeResize="0"/>
          <p:nvPr/>
        </p:nvPicPr>
        <p:blipFill rotWithShape="1">
          <a:blip r:embed="rId4">
            <a:alphaModFix/>
          </a:blip>
          <a:srcRect b="0" l="0" r="0" t="0"/>
          <a:stretch/>
        </p:blipFill>
        <p:spPr>
          <a:xfrm>
            <a:off x="-1525" y="4475083"/>
            <a:ext cx="943107" cy="2095792"/>
          </a:xfrm>
          <a:prstGeom prst="rect">
            <a:avLst/>
          </a:prstGeom>
          <a:noFill/>
          <a:ln>
            <a:noFill/>
          </a:ln>
        </p:spPr>
      </p:pic>
      <p:pic>
        <p:nvPicPr>
          <p:cNvPr id="173" name="Google Shape;173;p5"/>
          <p:cNvPicPr preferRelativeResize="0"/>
          <p:nvPr/>
        </p:nvPicPr>
        <p:blipFill rotWithShape="1">
          <a:blip r:embed="rId5">
            <a:alphaModFix/>
          </a:blip>
          <a:srcRect b="0" l="0" r="0" t="0"/>
          <a:stretch/>
        </p:blipFill>
        <p:spPr>
          <a:xfrm rot="5400000">
            <a:off x="1752427" y="5747269"/>
            <a:ext cx="710780" cy="1520084"/>
          </a:xfrm>
          <a:prstGeom prst="rect">
            <a:avLst/>
          </a:prstGeom>
          <a:noFill/>
          <a:ln>
            <a:noFill/>
          </a:ln>
        </p:spPr>
      </p:pic>
      <p:pic>
        <p:nvPicPr>
          <p:cNvPr id="174" name="Google Shape;174;p5"/>
          <p:cNvPicPr preferRelativeResize="0"/>
          <p:nvPr/>
        </p:nvPicPr>
        <p:blipFill rotWithShape="1">
          <a:blip r:embed="rId5">
            <a:alphaModFix/>
          </a:blip>
          <a:srcRect b="0" l="0" r="0" t="0"/>
          <a:stretch/>
        </p:blipFill>
        <p:spPr>
          <a:xfrm rot="-5400000">
            <a:off x="3602472" y="-404652"/>
            <a:ext cx="710780" cy="1520084"/>
          </a:xfrm>
          <a:prstGeom prst="rect">
            <a:avLst/>
          </a:prstGeom>
          <a:noFill/>
          <a:ln>
            <a:noFill/>
          </a:ln>
        </p:spPr>
      </p:pic>
      <p:sp>
        <p:nvSpPr>
          <p:cNvPr id="175" name="Google Shape;175;p5"/>
          <p:cNvSpPr txBox="1"/>
          <p:nvPr/>
        </p:nvSpPr>
        <p:spPr>
          <a:xfrm>
            <a:off x="238432" y="267145"/>
            <a:ext cx="10518058" cy="7062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lang="el" sz="3600">
                <a:solidFill>
                  <a:schemeClr val="dk2"/>
                </a:solidFill>
                <a:latin typeface="Calibri"/>
                <a:ea typeface="Calibri"/>
                <a:cs typeface="Calibri"/>
                <a:sym typeface="Calibri"/>
              </a:rPr>
              <a:t>Ανάλυση κινδύνου</a:t>
            </a:r>
            <a:endParaRPr b="1" sz="3600">
              <a:solidFill>
                <a:schemeClr val="dk2"/>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l" sz="3600">
                <a:solidFill>
                  <a:schemeClr val="dk2"/>
                </a:solidFill>
              </a:rPr>
              <a:t>Στόχος της ανάλυσης κινδύνου</a:t>
            </a:r>
            <a:endParaRPr b="1" sz="3600">
              <a:solidFill>
                <a:schemeClr val="dk2"/>
              </a:solidFill>
            </a:endParaRPr>
          </a:p>
        </p:txBody>
      </p:sp>
      <p:grpSp>
        <p:nvGrpSpPr>
          <p:cNvPr id="189" name="Google Shape;189;p6"/>
          <p:cNvGrpSpPr/>
          <p:nvPr/>
        </p:nvGrpSpPr>
        <p:grpSpPr>
          <a:xfrm>
            <a:off x="943107" y="1774105"/>
            <a:ext cx="9968026" cy="4176899"/>
            <a:chOff x="0" y="99877"/>
            <a:chExt cx="9968026" cy="4176899"/>
          </a:xfrm>
        </p:grpSpPr>
        <p:sp>
          <p:nvSpPr>
            <p:cNvPr id="190" name="Google Shape;190;p6"/>
            <p:cNvSpPr/>
            <p:nvPr/>
          </p:nvSpPr>
          <p:spPr>
            <a:xfrm>
              <a:off x="0" y="99877"/>
              <a:ext cx="9968026" cy="12168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txBox="1"/>
            <p:nvPr/>
          </p:nvSpPr>
          <p:spPr>
            <a:xfrm>
              <a:off x="59399" y="159276"/>
              <a:ext cx="9849228" cy="1098002"/>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None/>
              </a:pPr>
              <a:r>
                <a:rPr lang="el" sz="4000">
                  <a:solidFill>
                    <a:schemeClr val="lt1"/>
                  </a:solidFill>
                  <a:latin typeface="Calibri"/>
                  <a:ea typeface="Calibri"/>
                  <a:cs typeface="Calibri"/>
                  <a:sym typeface="Calibri"/>
                </a:rPr>
                <a:t>Σκοπός</a:t>
              </a:r>
              <a:endParaRPr sz="4000">
                <a:solidFill>
                  <a:schemeClr val="lt1"/>
                </a:solidFill>
                <a:latin typeface="Calibri"/>
                <a:ea typeface="Calibri"/>
                <a:cs typeface="Calibri"/>
                <a:sym typeface="Calibri"/>
              </a:endParaRPr>
            </a:p>
          </p:txBody>
        </p:sp>
        <p:sp>
          <p:nvSpPr>
            <p:cNvPr id="192" name="Google Shape;192;p6"/>
            <p:cNvSpPr/>
            <p:nvPr/>
          </p:nvSpPr>
          <p:spPr>
            <a:xfrm>
              <a:off x="0" y="1316677"/>
              <a:ext cx="9968026" cy="29600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txBox="1"/>
            <p:nvPr/>
          </p:nvSpPr>
          <p:spPr>
            <a:xfrm>
              <a:off x="0" y="1316677"/>
              <a:ext cx="9968026" cy="2960099"/>
            </a:xfrm>
            <a:prstGeom prst="rect">
              <a:avLst/>
            </a:prstGeom>
            <a:noFill/>
            <a:ln>
              <a:noFill/>
            </a:ln>
          </p:spPr>
          <p:txBody>
            <a:bodyPr anchorCtr="0" anchor="t" bIns="45700" lIns="316475" spcFirstLastPara="1" rIns="256025" wrap="square" tIns="45700">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l" sz="3600" u="none" cap="none" strike="noStrike">
                  <a:solidFill>
                    <a:schemeClr val="dk1"/>
                  </a:solidFill>
                  <a:latin typeface="Calibri"/>
                  <a:ea typeface="Calibri"/>
                  <a:cs typeface="Calibri"/>
                  <a:sym typeface="Calibri"/>
                </a:rPr>
                <a:t>βελτίωση των συνθηκών εργασίας</a:t>
              </a:r>
              <a:endParaRPr b="0" i="0" sz="3600" u="none" cap="none" strike="noStrike">
                <a:solidFill>
                  <a:schemeClr val="dk1"/>
                </a:solidFill>
                <a:latin typeface="Calibri"/>
                <a:ea typeface="Calibri"/>
                <a:cs typeface="Calibri"/>
                <a:sym typeface="Calibri"/>
              </a:endParaRPr>
            </a:p>
            <a:p>
              <a:pPr indent="-285750" lvl="1" marL="285750" marR="0" rtl="0" algn="l">
                <a:lnSpc>
                  <a:spcPct val="90000"/>
                </a:lnSpc>
                <a:spcBef>
                  <a:spcPts val="720"/>
                </a:spcBef>
                <a:spcAft>
                  <a:spcPts val="0"/>
                </a:spcAft>
                <a:buClr>
                  <a:schemeClr val="dk1"/>
                </a:buClr>
                <a:buSzPts val="3600"/>
                <a:buFont typeface="Calibri"/>
                <a:buChar char="•"/>
              </a:pPr>
              <a:r>
                <a:rPr b="0" i="0" lang="el" sz="3600" u="none" cap="none" strike="noStrike">
                  <a:solidFill>
                    <a:schemeClr val="dk1"/>
                  </a:solidFill>
                  <a:latin typeface="Calibri"/>
                  <a:ea typeface="Calibri"/>
                  <a:cs typeface="Calibri"/>
                  <a:sym typeface="Calibri"/>
                </a:rPr>
                <a:t>βελτίωση του κλίματος μεταξύ των εργαζομένων</a:t>
              </a:r>
              <a:endParaRPr b="0" i="0" sz="3600" u="none" cap="none" strike="noStrike">
                <a:solidFill>
                  <a:schemeClr val="dk1"/>
                </a:solidFill>
                <a:latin typeface="Calibri"/>
                <a:ea typeface="Calibri"/>
                <a:cs typeface="Calibri"/>
                <a:sym typeface="Calibri"/>
              </a:endParaRPr>
            </a:p>
            <a:p>
              <a:pPr indent="-285750" lvl="1" marL="285750" marR="0" rtl="0" algn="l">
                <a:lnSpc>
                  <a:spcPct val="90000"/>
                </a:lnSpc>
                <a:spcBef>
                  <a:spcPts val="720"/>
                </a:spcBef>
                <a:spcAft>
                  <a:spcPts val="0"/>
                </a:spcAft>
                <a:buClr>
                  <a:schemeClr val="dk1"/>
                </a:buClr>
                <a:buSzPts val="3600"/>
                <a:buFont typeface="Calibri"/>
                <a:buChar char="•"/>
              </a:pPr>
              <a:r>
                <a:rPr b="0" i="0" lang="el" sz="3600" u="none" cap="none" strike="noStrike">
                  <a:solidFill>
                    <a:schemeClr val="dk1"/>
                  </a:solidFill>
                  <a:latin typeface="Calibri"/>
                  <a:ea typeface="Calibri"/>
                  <a:cs typeface="Calibri"/>
                  <a:sym typeface="Calibri"/>
                </a:rPr>
                <a:t>βελτίωση της ατομικής ψυχής των εργαζομένων</a:t>
              </a:r>
              <a:endParaRPr b="0" i="0" sz="3600" u="none" cap="none" strike="noStrike">
                <a:solidFill>
                  <a:schemeClr val="dk1"/>
                </a:solidFill>
                <a:latin typeface="Calibri"/>
                <a:ea typeface="Calibri"/>
                <a:cs typeface="Calibri"/>
                <a:sym typeface="Calibri"/>
              </a:endParaRPr>
            </a:p>
            <a:p>
              <a:pPr indent="-285750" lvl="1" marL="285750" marR="0" rtl="0" algn="l">
                <a:lnSpc>
                  <a:spcPct val="90000"/>
                </a:lnSpc>
                <a:spcBef>
                  <a:spcPts val="720"/>
                </a:spcBef>
                <a:spcAft>
                  <a:spcPts val="0"/>
                </a:spcAft>
                <a:buClr>
                  <a:schemeClr val="dk1"/>
                </a:buClr>
                <a:buSzPts val="3600"/>
                <a:buFont typeface="Calibri"/>
                <a:buChar char="•"/>
              </a:pPr>
              <a:r>
                <a:rPr b="0" i="0" lang="el" sz="3600" u="none" cap="none" strike="noStrike">
                  <a:solidFill>
                    <a:schemeClr val="dk1"/>
                  </a:solidFill>
                  <a:latin typeface="Calibri"/>
                  <a:ea typeface="Calibri"/>
                  <a:cs typeface="Calibri"/>
                  <a:sym typeface="Calibri"/>
                </a:rPr>
                <a:t>βελτίωση της συνολικής εργασιακής ικανοποίησης</a:t>
              </a:r>
              <a:endParaRPr b="0" i="0" sz="3600" u="none" cap="none" strike="noStrike">
                <a:solidFill>
                  <a:schemeClr val="dk1"/>
                </a:solidFill>
                <a:latin typeface="Calibri"/>
                <a:ea typeface="Calibri"/>
                <a:cs typeface="Calibri"/>
                <a:sym typeface="Calibri"/>
              </a:endParaRPr>
            </a:p>
          </p:txBody>
        </p:sp>
      </p:gr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6" name="Google Shape;206;p7"/>
          <p:cNvGrpSpPr/>
          <p:nvPr/>
        </p:nvGrpSpPr>
        <p:grpSpPr>
          <a:xfrm>
            <a:off x="5085905" y="1005569"/>
            <a:ext cx="6379884" cy="5738799"/>
            <a:chOff x="2657255" y="-71339"/>
            <a:chExt cx="6379884" cy="5738799"/>
          </a:xfrm>
        </p:grpSpPr>
        <p:sp>
          <p:nvSpPr>
            <p:cNvPr id="207" name="Google Shape;207;p7"/>
            <p:cNvSpPr/>
            <p:nvPr/>
          </p:nvSpPr>
          <p:spPr>
            <a:xfrm>
              <a:off x="4893526" y="2476333"/>
              <a:ext cx="1913800" cy="188739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txBox="1"/>
            <p:nvPr/>
          </p:nvSpPr>
          <p:spPr>
            <a:xfrm>
              <a:off x="5173796" y="2752735"/>
              <a:ext cx="1353260" cy="1334586"/>
            </a:xfrm>
            <a:prstGeom prst="rect">
              <a:avLst/>
            </a:prstGeom>
            <a:noFill/>
            <a:ln>
              <a:noFill/>
            </a:ln>
          </p:spPr>
          <p:txBody>
            <a:bodyPr anchorCtr="0" anchor="ctr" bIns="27925" lIns="27925" spcFirstLastPara="1" rIns="27925" wrap="square" tIns="27925">
              <a:noAutofit/>
            </a:bodyPr>
            <a:lstStyle/>
            <a:p>
              <a:pPr indent="-139700" lvl="0" marL="0" marR="0" rtl="0" algn="ctr">
                <a:lnSpc>
                  <a:spcPct val="90000"/>
                </a:lnSpc>
                <a:spcBef>
                  <a:spcPts val="0"/>
                </a:spcBef>
                <a:spcAft>
                  <a:spcPts val="0"/>
                </a:spcAft>
                <a:buClr>
                  <a:schemeClr val="lt1"/>
                </a:buClr>
                <a:buSzPts val="2200"/>
                <a:buFont typeface="Noto Sans Symbols"/>
                <a:buChar char="∙"/>
              </a:pPr>
              <a:r>
                <a:rPr lang="el" sz="2200">
                  <a:solidFill>
                    <a:schemeClr val="lt1"/>
                  </a:solidFill>
                  <a:latin typeface="Calibri"/>
                  <a:ea typeface="Calibri"/>
                  <a:cs typeface="Calibri"/>
                  <a:sym typeface="Calibri"/>
                </a:rPr>
                <a:t>1. Αναζήτηση κινδύνων</a:t>
              </a:r>
              <a:endParaRPr sz="2200">
                <a:solidFill>
                  <a:schemeClr val="lt1"/>
                </a:solidFill>
                <a:latin typeface="Calibri"/>
                <a:ea typeface="Calibri"/>
                <a:cs typeface="Calibri"/>
                <a:sym typeface="Calibri"/>
              </a:endParaRPr>
            </a:p>
          </p:txBody>
        </p:sp>
        <p:sp>
          <p:nvSpPr>
            <p:cNvPr id="209" name="Google Shape;209;p7"/>
            <p:cNvSpPr/>
            <p:nvPr/>
          </p:nvSpPr>
          <p:spPr>
            <a:xfrm rot="-5400000">
              <a:off x="5687952" y="1872224"/>
              <a:ext cx="324949"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txBox="1"/>
            <p:nvPr/>
          </p:nvSpPr>
          <p:spPr>
            <a:xfrm rot="-5400000">
              <a:off x="5736695" y="2043667"/>
              <a:ext cx="227464"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7"/>
            <p:cNvSpPr/>
            <p:nvPr/>
          </p:nvSpPr>
          <p:spPr>
            <a:xfrm>
              <a:off x="4810375" y="-71339"/>
              <a:ext cx="2080104" cy="193456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txBox="1"/>
            <p:nvPr/>
          </p:nvSpPr>
          <p:spPr>
            <a:xfrm>
              <a:off x="5114999" y="211971"/>
              <a:ext cx="1470856" cy="1367940"/>
            </a:xfrm>
            <a:prstGeom prst="rect">
              <a:avLst/>
            </a:prstGeom>
            <a:noFill/>
            <a:ln>
              <a:noFill/>
            </a:ln>
          </p:spPr>
          <p:txBody>
            <a:bodyPr anchorCtr="0" anchor="ctr" bIns="25400" lIns="25400" spcFirstLastPara="1" rIns="25400" wrap="square" tIns="25400">
              <a:noAutofit/>
            </a:bodyPr>
            <a:lstStyle/>
            <a:p>
              <a:pPr indent="-127000" lvl="0" marL="0" marR="0" rtl="0" algn="ctr">
                <a:lnSpc>
                  <a:spcPct val="90000"/>
                </a:lnSpc>
                <a:spcBef>
                  <a:spcPts val="0"/>
                </a:spcBef>
                <a:spcAft>
                  <a:spcPts val="0"/>
                </a:spcAft>
                <a:buClr>
                  <a:schemeClr val="lt1"/>
                </a:buClr>
                <a:buSzPts val="2000"/>
                <a:buFont typeface="Noto Sans Symbols"/>
                <a:buChar char="∙"/>
              </a:pPr>
              <a:r>
                <a:rPr lang="el" sz="2000">
                  <a:solidFill>
                    <a:schemeClr val="lt1"/>
                  </a:solidFill>
                  <a:latin typeface="Calibri"/>
                  <a:ea typeface="Calibri"/>
                  <a:cs typeface="Calibri"/>
                  <a:sym typeface="Calibri"/>
                </a:rPr>
                <a:t>ανάλυση κινδύνου</a:t>
              </a:r>
              <a:endParaRPr sz="2000">
                <a:solidFill>
                  <a:schemeClr val="lt1"/>
                </a:solidFill>
                <a:latin typeface="Calibri"/>
                <a:ea typeface="Calibri"/>
                <a:cs typeface="Calibri"/>
                <a:sym typeface="Calibri"/>
              </a:endParaRPr>
            </a:p>
          </p:txBody>
        </p:sp>
        <p:sp>
          <p:nvSpPr>
            <p:cNvPr id="213" name="Google Shape;213;p7"/>
            <p:cNvSpPr/>
            <p:nvPr/>
          </p:nvSpPr>
          <p:spPr>
            <a:xfrm rot="1800000">
              <a:off x="6767482" y="3732808"/>
              <a:ext cx="312001"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txBox="1"/>
            <p:nvPr/>
          </p:nvSpPr>
          <p:spPr>
            <a:xfrm rot="1800000">
              <a:off x="6773752" y="3832108"/>
              <a:ext cx="218401"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7"/>
            <p:cNvSpPr/>
            <p:nvPr/>
          </p:nvSpPr>
          <p:spPr>
            <a:xfrm>
              <a:off x="7035563" y="3751142"/>
              <a:ext cx="2001576" cy="186186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txBox="1"/>
            <p:nvPr/>
          </p:nvSpPr>
          <p:spPr>
            <a:xfrm>
              <a:off x="7328687" y="4023805"/>
              <a:ext cx="1415328" cy="1316534"/>
            </a:xfrm>
            <a:prstGeom prst="rect">
              <a:avLst/>
            </a:prstGeom>
            <a:noFill/>
            <a:ln>
              <a:noFill/>
            </a:ln>
          </p:spPr>
          <p:txBody>
            <a:bodyPr anchorCtr="0" anchor="ctr" bIns="25400" lIns="25400" spcFirstLastPara="1" rIns="25400" wrap="square" tIns="25400">
              <a:noAutofit/>
            </a:bodyPr>
            <a:lstStyle/>
            <a:p>
              <a:pPr indent="-127000" lvl="0" marL="0" marR="0" rtl="0" algn="ctr">
                <a:lnSpc>
                  <a:spcPct val="90000"/>
                </a:lnSpc>
                <a:spcBef>
                  <a:spcPts val="0"/>
                </a:spcBef>
                <a:spcAft>
                  <a:spcPts val="0"/>
                </a:spcAft>
                <a:buClr>
                  <a:schemeClr val="lt1"/>
                </a:buClr>
                <a:buSzPts val="2000"/>
                <a:buFont typeface="Noto Sans Symbols"/>
                <a:buChar char="∙"/>
              </a:pPr>
              <a:r>
                <a:rPr lang="el" sz="2000">
                  <a:solidFill>
                    <a:schemeClr val="lt1"/>
                  </a:solidFill>
                  <a:latin typeface="Calibri"/>
                  <a:ea typeface="Calibri"/>
                  <a:cs typeface="Calibri"/>
                  <a:sym typeface="Calibri"/>
                </a:rPr>
                <a:t>εντοπισμός κινδύνων</a:t>
              </a:r>
              <a:endParaRPr sz="2000">
                <a:solidFill>
                  <a:schemeClr val="lt1"/>
                </a:solidFill>
                <a:latin typeface="Calibri"/>
                <a:ea typeface="Calibri"/>
                <a:cs typeface="Calibri"/>
                <a:sym typeface="Calibri"/>
              </a:endParaRPr>
            </a:p>
          </p:txBody>
        </p:sp>
        <p:sp>
          <p:nvSpPr>
            <p:cNvPr id="217" name="Google Shape;217;p7"/>
            <p:cNvSpPr/>
            <p:nvPr/>
          </p:nvSpPr>
          <p:spPr>
            <a:xfrm rot="9000000">
              <a:off x="4634926" y="3728009"/>
              <a:ext cx="301513"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txBox="1"/>
            <p:nvPr/>
          </p:nvSpPr>
          <p:spPr>
            <a:xfrm rot="-1800000">
              <a:off x="4719321" y="3828096"/>
              <a:ext cx="211059"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7"/>
            <p:cNvSpPr/>
            <p:nvPr/>
          </p:nvSpPr>
          <p:spPr>
            <a:xfrm>
              <a:off x="2657255" y="3696685"/>
              <a:ext cx="2014495" cy="197077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txBox="1"/>
            <p:nvPr/>
          </p:nvSpPr>
          <p:spPr>
            <a:xfrm>
              <a:off x="2952271" y="3985298"/>
              <a:ext cx="1424463" cy="1393549"/>
            </a:xfrm>
            <a:prstGeom prst="rect">
              <a:avLst/>
            </a:prstGeom>
            <a:noFill/>
            <a:ln>
              <a:noFill/>
            </a:ln>
          </p:spPr>
          <p:txBody>
            <a:bodyPr anchorCtr="0" anchor="ctr" bIns="25400" lIns="25400" spcFirstLastPara="1" rIns="25400" wrap="square" tIns="25400">
              <a:noAutofit/>
            </a:bodyPr>
            <a:lstStyle/>
            <a:p>
              <a:pPr indent="-127000" lvl="0" marL="0" marR="0" rtl="0" algn="ctr">
                <a:lnSpc>
                  <a:spcPct val="90000"/>
                </a:lnSpc>
                <a:spcBef>
                  <a:spcPts val="0"/>
                </a:spcBef>
                <a:spcAft>
                  <a:spcPts val="0"/>
                </a:spcAft>
                <a:buClr>
                  <a:schemeClr val="lt1"/>
                </a:buClr>
                <a:buSzPts val="2000"/>
                <a:buFont typeface="Noto Sans Symbols"/>
                <a:buChar char="∙"/>
              </a:pPr>
              <a:r>
                <a:rPr lang="el" sz="2000">
                  <a:solidFill>
                    <a:schemeClr val="lt1"/>
                  </a:solidFill>
                  <a:latin typeface="Calibri"/>
                  <a:ea typeface="Calibri"/>
                  <a:cs typeface="Calibri"/>
                  <a:sym typeface="Calibri"/>
                </a:rPr>
                <a:t>αξιολόγηση κινδύνου</a:t>
              </a:r>
              <a:endParaRPr sz="2000">
                <a:solidFill>
                  <a:schemeClr val="lt1"/>
                </a:solidFill>
                <a:latin typeface="Calibri"/>
                <a:ea typeface="Calibri"/>
                <a:cs typeface="Calibri"/>
                <a:sym typeface="Calibri"/>
              </a:endParaRPr>
            </a:p>
          </p:txBody>
        </p:sp>
      </p:grpSp>
      <p:pic>
        <p:nvPicPr>
          <p:cNvPr id="221" name="Google Shape;221;p7"/>
          <p:cNvPicPr preferRelativeResize="0"/>
          <p:nvPr/>
        </p:nvPicPr>
        <p:blipFill rotWithShape="1">
          <a:blip r:embed="rId3">
            <a:alphaModFix/>
          </a:blip>
          <a:srcRect b="0" l="0" r="0" t="0"/>
          <a:stretch/>
        </p:blipFill>
        <p:spPr>
          <a:xfrm rot="10800000">
            <a:off x="0" y="1920707"/>
            <a:ext cx="993612" cy="2124954"/>
          </a:xfrm>
          <a:prstGeom prst="rect">
            <a:avLst/>
          </a:prstGeom>
          <a:noFill/>
          <a:ln>
            <a:noFill/>
          </a:ln>
        </p:spPr>
      </p:pic>
      <p:sp>
        <p:nvSpPr>
          <p:cNvPr id="222" name="Google Shape;222;p7"/>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2"/>
              </a:buClr>
              <a:buSzPts val="3200"/>
              <a:buFont typeface="Calibri"/>
              <a:buNone/>
            </a:pPr>
            <a:r>
              <a:rPr b="1" lang="el" sz="3200">
                <a:solidFill>
                  <a:schemeClr val="dk2"/>
                </a:solidFill>
              </a:rPr>
              <a:t>Η </a:t>
            </a:r>
            <a:r>
              <a:rPr b="1" lang="el" sz="2800">
                <a:solidFill>
                  <a:schemeClr val="dk2"/>
                </a:solidFill>
              </a:rPr>
              <a:t>διαχείριση</a:t>
            </a:r>
            <a:r>
              <a:rPr b="1" lang="el" sz="3200">
                <a:solidFill>
                  <a:schemeClr val="dk2"/>
                </a:solidFill>
              </a:rPr>
              <a:t> κινδύνων έχει επιμέρους φάσεις</a:t>
            </a:r>
            <a:endParaRPr b="1" sz="3200">
              <a:solidFill>
                <a:schemeClr val="dk2"/>
              </a:solidFill>
            </a:endParaRPr>
          </a:p>
        </p:txBody>
      </p:sp>
      <p:pic>
        <p:nvPicPr>
          <p:cNvPr descr="Obsah obrázku text, královna&#10;&#10;Popis byl vytvořen automaticky" id="223" name="Google Shape;223;p7"/>
          <p:cNvPicPr preferRelativeResize="0"/>
          <p:nvPr/>
        </p:nvPicPr>
        <p:blipFill rotWithShape="1">
          <a:blip r:embed="rId4">
            <a:alphaModFix/>
          </a:blip>
          <a:srcRect b="1709" l="0" r="-1" t="0"/>
          <a:stretch/>
        </p:blipFill>
        <p:spPr>
          <a:xfrm>
            <a:off x="0" y="-1"/>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8"/>
          <p:cNvPicPr preferRelativeResize="0"/>
          <p:nvPr/>
        </p:nvPicPr>
        <p:blipFill rotWithShape="1">
          <a:blip r:embed="rId3">
            <a:alphaModFix/>
          </a:blip>
          <a:srcRect b="0" l="0" r="0" t="0"/>
          <a:stretch/>
        </p:blipFill>
        <p:spPr>
          <a:xfrm>
            <a:off x="7145726" y="0"/>
            <a:ext cx="5046274" cy="6858000"/>
          </a:xfrm>
          <a:prstGeom prst="rect">
            <a:avLst/>
          </a:prstGeom>
          <a:noFill/>
          <a:ln>
            <a:noFill/>
          </a:ln>
        </p:spPr>
      </p:pic>
      <p:pic>
        <p:nvPicPr>
          <p:cNvPr id="230" name="Google Shape;230;p8"/>
          <p:cNvPicPr preferRelativeResize="0"/>
          <p:nvPr/>
        </p:nvPicPr>
        <p:blipFill rotWithShape="1">
          <a:blip r:embed="rId4">
            <a:alphaModFix/>
          </a:blip>
          <a:srcRect b="0" l="0" r="0" t="0"/>
          <a:stretch/>
        </p:blipFill>
        <p:spPr>
          <a:xfrm>
            <a:off x="0" y="312463"/>
            <a:ext cx="943107" cy="2095792"/>
          </a:xfrm>
          <a:prstGeom prst="rect">
            <a:avLst/>
          </a:prstGeom>
          <a:noFill/>
          <a:ln>
            <a:noFill/>
          </a:ln>
        </p:spPr>
      </p:pic>
      <p:pic>
        <p:nvPicPr>
          <p:cNvPr id="231" name="Google Shape;231;p8"/>
          <p:cNvPicPr preferRelativeResize="0"/>
          <p:nvPr/>
        </p:nvPicPr>
        <p:blipFill rotWithShape="1">
          <a:blip r:embed="rId4">
            <a:alphaModFix/>
          </a:blip>
          <a:srcRect b="0" l="0" r="0" t="0"/>
          <a:stretch/>
        </p:blipFill>
        <p:spPr>
          <a:xfrm>
            <a:off x="0" y="4762208"/>
            <a:ext cx="943107" cy="2095792"/>
          </a:xfrm>
          <a:prstGeom prst="rect">
            <a:avLst/>
          </a:prstGeom>
          <a:noFill/>
          <a:ln>
            <a:noFill/>
          </a:ln>
        </p:spPr>
      </p:pic>
      <p:grpSp>
        <p:nvGrpSpPr>
          <p:cNvPr id="232" name="Google Shape;232;p8"/>
          <p:cNvGrpSpPr/>
          <p:nvPr/>
        </p:nvGrpSpPr>
        <p:grpSpPr>
          <a:xfrm>
            <a:off x="545389" y="1101353"/>
            <a:ext cx="6348422" cy="5710371"/>
            <a:chOff x="2659139" y="-70147"/>
            <a:chExt cx="6348422" cy="5710371"/>
          </a:xfrm>
        </p:grpSpPr>
        <p:sp>
          <p:nvSpPr>
            <p:cNvPr id="233" name="Google Shape;233;p8"/>
            <p:cNvSpPr/>
            <p:nvPr/>
          </p:nvSpPr>
          <p:spPr>
            <a:xfrm>
              <a:off x="4847087" y="2428296"/>
              <a:ext cx="1978950" cy="195164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txBox="1"/>
            <p:nvPr/>
          </p:nvSpPr>
          <p:spPr>
            <a:xfrm>
              <a:off x="5136898" y="2714107"/>
              <a:ext cx="1399328" cy="1380018"/>
            </a:xfrm>
            <a:prstGeom prst="rect">
              <a:avLst/>
            </a:prstGeom>
            <a:noFill/>
            <a:ln>
              <a:noFill/>
            </a:ln>
          </p:spPr>
          <p:txBody>
            <a:bodyPr anchorCtr="0" anchor="ctr" bIns="35550" lIns="35550" spcFirstLastPara="1" rIns="35550" wrap="square" tIns="35550">
              <a:noAutofit/>
            </a:bodyPr>
            <a:lstStyle/>
            <a:p>
              <a:pPr indent="-177800" lvl="0" marL="0" marR="0" rtl="0" algn="ctr">
                <a:lnSpc>
                  <a:spcPct val="90000"/>
                </a:lnSpc>
                <a:spcBef>
                  <a:spcPts val="0"/>
                </a:spcBef>
                <a:spcAft>
                  <a:spcPts val="0"/>
                </a:spcAft>
                <a:buClr>
                  <a:schemeClr val="lt1"/>
                </a:buClr>
                <a:buSzPts val="2800"/>
                <a:buFont typeface="Noto Sans Symbols"/>
                <a:buChar char="∙"/>
              </a:pPr>
              <a:r>
                <a:rPr lang="el" sz="2800">
                  <a:solidFill>
                    <a:schemeClr val="lt1"/>
                  </a:solidFill>
                  <a:latin typeface="Calibri"/>
                  <a:ea typeface="Calibri"/>
                  <a:cs typeface="Calibri"/>
                  <a:sym typeface="Calibri"/>
                </a:rPr>
                <a:t>2. Ενέργεια</a:t>
              </a:r>
              <a:endParaRPr sz="2800">
                <a:solidFill>
                  <a:schemeClr val="lt1"/>
                </a:solidFill>
                <a:latin typeface="Calibri"/>
                <a:ea typeface="Calibri"/>
                <a:cs typeface="Calibri"/>
                <a:sym typeface="Calibri"/>
              </a:endParaRPr>
            </a:p>
          </p:txBody>
        </p:sp>
        <p:sp>
          <p:nvSpPr>
            <p:cNvPr id="235" name="Google Shape;235;p8"/>
            <p:cNvSpPr/>
            <p:nvPr/>
          </p:nvSpPr>
          <p:spPr>
            <a:xfrm rot="-5400000">
              <a:off x="5684301" y="1844574"/>
              <a:ext cx="304523"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txBox="1"/>
            <p:nvPr/>
          </p:nvSpPr>
          <p:spPr>
            <a:xfrm rot="-5400000">
              <a:off x="5729980" y="2012275"/>
              <a:ext cx="213166"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200">
                <a:solidFill>
                  <a:schemeClr val="lt1"/>
                </a:solidFill>
                <a:latin typeface="Calibri"/>
                <a:ea typeface="Calibri"/>
                <a:cs typeface="Calibri"/>
                <a:sym typeface="Calibri"/>
              </a:endParaRPr>
            </a:p>
          </p:txBody>
        </p:sp>
        <p:sp>
          <p:nvSpPr>
            <p:cNvPr id="237" name="Google Shape;237;p8"/>
            <p:cNvSpPr/>
            <p:nvPr/>
          </p:nvSpPr>
          <p:spPr>
            <a:xfrm>
              <a:off x="4802257" y="-70147"/>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txBox="1"/>
            <p:nvPr/>
          </p:nvSpPr>
          <p:spPr>
            <a:xfrm>
              <a:off x="5105198" y="211597"/>
              <a:ext cx="1462729" cy="1360383"/>
            </a:xfrm>
            <a:prstGeom prst="rect">
              <a:avLst/>
            </a:prstGeom>
            <a:noFill/>
            <a:ln>
              <a:noFill/>
            </a:ln>
          </p:spPr>
          <p:txBody>
            <a:bodyPr anchorCtr="0" anchor="ctr" bIns="25400" lIns="25400" spcFirstLastPara="1" rIns="25400" wrap="square" tIns="25400">
              <a:noAutofit/>
            </a:bodyPr>
            <a:lstStyle/>
            <a:p>
              <a:pPr indent="-127000" lvl="0" marL="0" marR="0" rtl="0" algn="ctr">
                <a:lnSpc>
                  <a:spcPct val="90000"/>
                </a:lnSpc>
                <a:spcBef>
                  <a:spcPts val="0"/>
                </a:spcBef>
                <a:spcAft>
                  <a:spcPts val="0"/>
                </a:spcAft>
                <a:buClr>
                  <a:schemeClr val="lt1"/>
                </a:buClr>
                <a:buSzPts val="2000"/>
                <a:buFont typeface="Noto Sans Symbols"/>
                <a:buChar char="∙"/>
              </a:pPr>
              <a:r>
                <a:rPr lang="el" sz="2000">
                  <a:solidFill>
                    <a:schemeClr val="lt1"/>
                  </a:solidFill>
                  <a:latin typeface="Calibri"/>
                  <a:ea typeface="Calibri"/>
                  <a:cs typeface="Calibri"/>
                  <a:sym typeface="Calibri"/>
                </a:rPr>
                <a:t>Καθορισμός μέτρων ασφαλείας</a:t>
              </a:r>
              <a:endParaRPr sz="2000">
                <a:solidFill>
                  <a:schemeClr val="lt1"/>
                </a:solidFill>
                <a:latin typeface="Calibri"/>
                <a:ea typeface="Calibri"/>
                <a:cs typeface="Calibri"/>
                <a:sym typeface="Calibri"/>
              </a:endParaRPr>
            </a:p>
          </p:txBody>
        </p:sp>
        <p:sp>
          <p:nvSpPr>
            <p:cNvPr id="239" name="Google Shape;239;p8"/>
            <p:cNvSpPr/>
            <p:nvPr/>
          </p:nvSpPr>
          <p:spPr>
            <a:xfrm rot="1800000">
              <a:off x="6775715" y="3725413"/>
              <a:ext cx="291439"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txBox="1"/>
            <p:nvPr/>
          </p:nvSpPr>
          <p:spPr>
            <a:xfrm rot="1800000">
              <a:off x="6781572" y="3825577"/>
              <a:ext cx="204007"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200">
                <a:solidFill>
                  <a:schemeClr val="lt1"/>
                </a:solidFill>
                <a:latin typeface="Calibri"/>
                <a:ea typeface="Calibri"/>
                <a:cs typeface="Calibri"/>
                <a:sym typeface="Calibri"/>
              </a:endParaRPr>
            </a:p>
          </p:txBody>
        </p:sp>
        <p:sp>
          <p:nvSpPr>
            <p:cNvPr id="241" name="Google Shape;241;p8"/>
            <p:cNvSpPr/>
            <p:nvPr/>
          </p:nvSpPr>
          <p:spPr>
            <a:xfrm>
              <a:off x="7017044" y="3734494"/>
              <a:ext cx="1990517" cy="1851573"/>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txBox="1"/>
            <p:nvPr/>
          </p:nvSpPr>
          <p:spPr>
            <a:xfrm>
              <a:off x="7308548" y="4005651"/>
              <a:ext cx="1407509" cy="1309259"/>
            </a:xfrm>
            <a:prstGeom prst="rect">
              <a:avLst/>
            </a:prstGeom>
            <a:noFill/>
            <a:ln>
              <a:noFill/>
            </a:ln>
          </p:spPr>
          <p:txBody>
            <a:bodyPr anchorCtr="0" anchor="ctr" bIns="25400" lIns="25400" spcFirstLastPara="1" rIns="25400" wrap="square" tIns="25400">
              <a:noAutofit/>
            </a:bodyPr>
            <a:lstStyle/>
            <a:p>
              <a:pPr indent="-127000" lvl="0" marL="0" marR="0" rtl="0" algn="ctr">
                <a:lnSpc>
                  <a:spcPct val="90000"/>
                </a:lnSpc>
                <a:spcBef>
                  <a:spcPts val="0"/>
                </a:spcBef>
                <a:spcAft>
                  <a:spcPts val="0"/>
                </a:spcAft>
                <a:buClr>
                  <a:schemeClr val="lt1"/>
                </a:buClr>
                <a:buSzPts val="2000"/>
                <a:buFont typeface="Noto Sans Symbols"/>
                <a:buChar char="∙"/>
              </a:pPr>
              <a:r>
                <a:rPr lang="el" sz="2000">
                  <a:solidFill>
                    <a:schemeClr val="lt1"/>
                  </a:solidFill>
                  <a:latin typeface="Calibri"/>
                  <a:ea typeface="Calibri"/>
                  <a:cs typeface="Calibri"/>
                  <a:sym typeface="Calibri"/>
                </a:rPr>
                <a:t>Εφαρμογή μέτρων ασφαλείας</a:t>
              </a:r>
              <a:endParaRPr sz="2000">
                <a:solidFill>
                  <a:schemeClr val="lt1"/>
                </a:solidFill>
                <a:latin typeface="Calibri"/>
                <a:ea typeface="Calibri"/>
                <a:cs typeface="Calibri"/>
                <a:sym typeface="Calibri"/>
              </a:endParaRPr>
            </a:p>
          </p:txBody>
        </p:sp>
        <p:sp>
          <p:nvSpPr>
            <p:cNvPr id="243" name="Google Shape;243;p8"/>
            <p:cNvSpPr/>
            <p:nvPr/>
          </p:nvSpPr>
          <p:spPr>
            <a:xfrm rot="9000000">
              <a:off x="4619450" y="3720641"/>
              <a:ext cx="281010"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txBox="1"/>
            <p:nvPr/>
          </p:nvSpPr>
          <p:spPr>
            <a:xfrm rot="-1800000">
              <a:off x="4698106" y="3821587"/>
              <a:ext cx="196707"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200">
                <a:solidFill>
                  <a:schemeClr val="lt1"/>
                </a:solidFill>
                <a:latin typeface="Calibri"/>
                <a:ea typeface="Calibri"/>
                <a:cs typeface="Calibri"/>
                <a:sym typeface="Calibri"/>
              </a:endParaRPr>
            </a:p>
          </p:txBody>
        </p:sp>
        <p:sp>
          <p:nvSpPr>
            <p:cNvPr id="245" name="Google Shape;245;p8"/>
            <p:cNvSpPr/>
            <p:nvPr/>
          </p:nvSpPr>
          <p:spPr>
            <a:xfrm>
              <a:off x="2659139" y="3680338"/>
              <a:ext cx="2003365" cy="195988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txBox="1"/>
            <p:nvPr/>
          </p:nvSpPr>
          <p:spPr>
            <a:xfrm>
              <a:off x="2952525" y="3967357"/>
              <a:ext cx="1416593" cy="1385848"/>
            </a:xfrm>
            <a:prstGeom prst="rect">
              <a:avLst/>
            </a:prstGeom>
            <a:noFill/>
            <a:ln>
              <a:noFill/>
            </a:ln>
          </p:spPr>
          <p:txBody>
            <a:bodyPr anchorCtr="0" anchor="ctr" bIns="25400" lIns="25400" spcFirstLastPara="1" rIns="25400" wrap="square" tIns="25400">
              <a:noAutofit/>
            </a:bodyPr>
            <a:lstStyle/>
            <a:p>
              <a:pPr indent="-127000" lvl="0" marL="0" marR="0" rtl="0" algn="ctr">
                <a:lnSpc>
                  <a:spcPct val="90000"/>
                </a:lnSpc>
                <a:spcBef>
                  <a:spcPts val="0"/>
                </a:spcBef>
                <a:spcAft>
                  <a:spcPts val="0"/>
                </a:spcAft>
                <a:buClr>
                  <a:schemeClr val="lt1"/>
                </a:buClr>
                <a:buSzPts val="2000"/>
                <a:buFont typeface="Noto Sans Symbols"/>
                <a:buChar char="∙"/>
              </a:pPr>
              <a:r>
                <a:rPr lang="el" sz="2000">
                  <a:solidFill>
                    <a:schemeClr val="lt1"/>
                  </a:solidFill>
                  <a:latin typeface="Calibri"/>
                  <a:ea typeface="Calibri"/>
                  <a:cs typeface="Calibri"/>
                  <a:sym typeface="Calibri"/>
                </a:rPr>
                <a:t>Λήψη μέτρων ασφαλείας</a:t>
              </a:r>
              <a:endParaRPr sz="2000">
                <a:solidFill>
                  <a:schemeClr val="lt1"/>
                </a:solidFill>
                <a:latin typeface="Calibri"/>
                <a:ea typeface="Calibri"/>
                <a:cs typeface="Calibri"/>
                <a:sym typeface="Calibri"/>
              </a:endParaRPr>
            </a:p>
          </p:txBody>
        </p:sp>
      </p:grpSp>
      <p:sp>
        <p:nvSpPr>
          <p:cNvPr id="247" name="Google Shape;247;p8"/>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l" sz="3600">
                <a:solidFill>
                  <a:schemeClr val="dk2"/>
                </a:solidFill>
              </a:rPr>
              <a:t>Η διαχείριση κινδύνων έχει επιμέρους φάσεις</a:t>
            </a:r>
            <a:endParaRPr b="1" sz="3600">
              <a:solidFill>
                <a:schemeClr val="dk2"/>
              </a:solidFill>
            </a:endParaRPr>
          </a:p>
        </p:txBody>
      </p:sp>
    </p:spTree>
  </p:cSld>
  <p:clrMapOvr>
    <a:masterClrMapping/>
  </p:clrMapOvr>
  <p:transition spd="slow" p14:dur="1500">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9"/>
          <p:cNvPicPr preferRelativeResize="0"/>
          <p:nvPr/>
        </p:nvPicPr>
        <p:blipFill rotWithShape="1">
          <a:blip r:embed="rId3">
            <a:alphaModFix/>
          </a:blip>
          <a:srcRect b="0" l="0" r="0" t="0"/>
          <a:stretch/>
        </p:blipFill>
        <p:spPr>
          <a:xfrm rot="5400000">
            <a:off x="5233689" y="-576344"/>
            <a:ext cx="943107" cy="2095792"/>
          </a:xfrm>
          <a:prstGeom prst="rect">
            <a:avLst/>
          </a:prstGeom>
          <a:noFill/>
          <a:ln>
            <a:noFill/>
          </a:ln>
        </p:spPr>
      </p:pic>
      <p:grpSp>
        <p:nvGrpSpPr>
          <p:cNvPr id="254" name="Google Shape;254;p9"/>
          <p:cNvGrpSpPr/>
          <p:nvPr/>
        </p:nvGrpSpPr>
        <p:grpSpPr>
          <a:xfrm>
            <a:off x="5218641" y="1046389"/>
            <a:ext cx="6145919" cy="5627647"/>
            <a:chOff x="2760391" y="-28785"/>
            <a:chExt cx="6145919" cy="5627647"/>
          </a:xfrm>
        </p:grpSpPr>
        <p:sp>
          <p:nvSpPr>
            <p:cNvPr id="255" name="Google Shape;255;p9"/>
            <p:cNvSpPr/>
            <p:nvPr/>
          </p:nvSpPr>
          <p:spPr>
            <a:xfrm>
              <a:off x="4733934" y="2361233"/>
              <a:ext cx="2198833" cy="216848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txBox="1"/>
            <p:nvPr/>
          </p:nvSpPr>
          <p:spPr>
            <a:xfrm>
              <a:off x="5055946" y="2678801"/>
              <a:ext cx="1554809" cy="1533353"/>
            </a:xfrm>
            <a:prstGeom prst="rect">
              <a:avLst/>
            </a:prstGeom>
            <a:noFill/>
            <a:ln>
              <a:noFill/>
            </a:ln>
          </p:spPr>
          <p:txBody>
            <a:bodyPr anchorCtr="0" anchor="ctr" bIns="26650" lIns="26650" spcFirstLastPara="1" rIns="26650" wrap="square" tIns="26650">
              <a:noAutofit/>
            </a:bodyPr>
            <a:lstStyle/>
            <a:p>
              <a:pPr indent="-133350" lvl="0" marL="0" marR="0" rtl="0" algn="ctr">
                <a:lnSpc>
                  <a:spcPct val="90000"/>
                </a:lnSpc>
                <a:spcBef>
                  <a:spcPts val="0"/>
                </a:spcBef>
                <a:spcAft>
                  <a:spcPts val="0"/>
                </a:spcAft>
                <a:buClr>
                  <a:schemeClr val="lt1"/>
                </a:buClr>
                <a:buSzPts val="2100"/>
                <a:buFont typeface="Noto Sans Symbols"/>
                <a:buChar char="∙"/>
              </a:pPr>
              <a:r>
                <a:rPr lang="el" sz="2100">
                  <a:solidFill>
                    <a:schemeClr val="lt1"/>
                  </a:solidFill>
                  <a:latin typeface="Calibri"/>
                  <a:ea typeface="Calibri"/>
                  <a:cs typeface="Calibri"/>
                  <a:sym typeface="Calibri"/>
                </a:rPr>
                <a:t>3. Διαχείριση τεκμηρίωσης</a:t>
              </a:r>
              <a:endParaRPr sz="2100">
                <a:solidFill>
                  <a:schemeClr val="lt1"/>
                </a:solidFill>
                <a:latin typeface="Calibri"/>
                <a:ea typeface="Calibri"/>
                <a:cs typeface="Calibri"/>
                <a:sym typeface="Calibri"/>
              </a:endParaRPr>
            </a:p>
          </p:txBody>
        </p:sp>
        <p:sp>
          <p:nvSpPr>
            <p:cNvPr id="257" name="Google Shape;257;p9"/>
            <p:cNvSpPr/>
            <p:nvPr/>
          </p:nvSpPr>
          <p:spPr>
            <a:xfrm rot="-5400000">
              <a:off x="5709821" y="1830097"/>
              <a:ext cx="247058"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txBox="1"/>
            <p:nvPr/>
          </p:nvSpPr>
          <p:spPr>
            <a:xfrm rot="-5400000">
              <a:off x="5746880" y="1989178"/>
              <a:ext cx="172941"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259" name="Google Shape;259;p9"/>
            <p:cNvSpPr/>
            <p:nvPr/>
          </p:nvSpPr>
          <p:spPr>
            <a:xfrm>
              <a:off x="4799045" y="-28785"/>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txBox="1"/>
            <p:nvPr/>
          </p:nvSpPr>
          <p:spPr>
            <a:xfrm>
              <a:off x="5101986" y="252959"/>
              <a:ext cx="1462729" cy="1360383"/>
            </a:xfrm>
            <a:prstGeom prst="rect">
              <a:avLst/>
            </a:prstGeom>
            <a:noFill/>
            <a:ln>
              <a:noFill/>
            </a:ln>
          </p:spPr>
          <p:txBody>
            <a:bodyPr anchorCtr="0" anchor="ctr" bIns="25400" lIns="25400" spcFirstLastPara="1" rIns="25400" wrap="square" tIns="25400">
              <a:noAutofit/>
            </a:bodyPr>
            <a:lstStyle/>
            <a:p>
              <a:pPr indent="-127000" lvl="0" marL="0" marR="0" rtl="0" algn="ctr">
                <a:lnSpc>
                  <a:spcPct val="90000"/>
                </a:lnSpc>
                <a:spcBef>
                  <a:spcPts val="0"/>
                </a:spcBef>
                <a:spcAft>
                  <a:spcPts val="0"/>
                </a:spcAft>
                <a:buClr>
                  <a:schemeClr val="lt1"/>
                </a:buClr>
                <a:buSzPts val="2000"/>
                <a:buFont typeface="Noto Sans Symbols"/>
                <a:buChar char="∙"/>
              </a:pPr>
              <a:r>
                <a:rPr lang="el" sz="2000">
                  <a:solidFill>
                    <a:schemeClr val="lt1"/>
                  </a:solidFill>
                  <a:latin typeface="Calibri"/>
                  <a:ea typeface="Calibri"/>
                  <a:cs typeface="Calibri"/>
                  <a:sym typeface="Calibri"/>
                </a:rPr>
                <a:t>Επιτακτικό</a:t>
              </a:r>
              <a:endParaRPr sz="2000">
                <a:solidFill>
                  <a:schemeClr val="lt1"/>
                </a:solidFill>
                <a:latin typeface="Calibri"/>
                <a:ea typeface="Calibri"/>
                <a:cs typeface="Calibri"/>
                <a:sym typeface="Calibri"/>
              </a:endParaRPr>
            </a:p>
          </p:txBody>
        </p:sp>
        <p:sp>
          <p:nvSpPr>
            <p:cNvPr id="261" name="Google Shape;261;p9"/>
            <p:cNvSpPr/>
            <p:nvPr/>
          </p:nvSpPr>
          <p:spPr>
            <a:xfrm rot="1800000">
              <a:off x="6862678" y="3814196"/>
              <a:ext cx="275358"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txBox="1"/>
            <p:nvPr/>
          </p:nvSpPr>
          <p:spPr>
            <a:xfrm rot="1800000">
              <a:off x="6868212" y="3915566"/>
              <a:ext cx="192751"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263" name="Google Shape;263;p9"/>
            <p:cNvSpPr/>
            <p:nvPr/>
          </p:nvSpPr>
          <p:spPr>
            <a:xfrm>
              <a:off x="7111871" y="3804423"/>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txBox="1"/>
            <p:nvPr/>
          </p:nvSpPr>
          <p:spPr>
            <a:xfrm>
              <a:off x="7374661" y="4067213"/>
              <a:ext cx="1268859" cy="1268859"/>
            </a:xfrm>
            <a:prstGeom prst="rect">
              <a:avLst/>
            </a:prstGeom>
            <a:noFill/>
            <a:ln>
              <a:noFill/>
            </a:ln>
          </p:spPr>
          <p:txBody>
            <a:bodyPr anchorCtr="0" anchor="ctr" bIns="20300" lIns="20300" spcFirstLastPara="1" rIns="20300" wrap="square" tIns="20300">
              <a:noAutofit/>
            </a:bodyPr>
            <a:lstStyle/>
            <a:p>
              <a:pPr indent="-101600" lvl="0" marL="0" marR="0" rtl="0" algn="ctr">
                <a:lnSpc>
                  <a:spcPct val="90000"/>
                </a:lnSpc>
                <a:spcBef>
                  <a:spcPts val="0"/>
                </a:spcBef>
                <a:spcAft>
                  <a:spcPts val="0"/>
                </a:spcAft>
                <a:buClr>
                  <a:schemeClr val="lt1"/>
                </a:buClr>
                <a:buSzPts val="1600"/>
                <a:buFont typeface="Noto Sans Symbols"/>
                <a:buChar char="∙"/>
              </a:pPr>
              <a:r>
                <a:rPr lang="el" sz="1600">
                  <a:solidFill>
                    <a:schemeClr val="lt1"/>
                  </a:solidFill>
                  <a:latin typeface="Calibri"/>
                  <a:ea typeface="Calibri"/>
                  <a:cs typeface="Calibri"/>
                  <a:sym typeface="Calibri"/>
                </a:rPr>
                <a:t>Συλλογή εγγράφων και πληροφοριών</a:t>
              </a:r>
              <a:endParaRPr sz="1600">
                <a:solidFill>
                  <a:schemeClr val="lt1"/>
                </a:solidFill>
                <a:latin typeface="Calibri"/>
                <a:ea typeface="Calibri"/>
                <a:cs typeface="Calibri"/>
                <a:sym typeface="Calibri"/>
              </a:endParaRPr>
            </a:p>
          </p:txBody>
        </p:sp>
        <p:sp>
          <p:nvSpPr>
            <p:cNvPr id="265" name="Google Shape;265;p9"/>
            <p:cNvSpPr/>
            <p:nvPr/>
          </p:nvSpPr>
          <p:spPr>
            <a:xfrm rot="9000000">
              <a:off x="4528664" y="3814196"/>
              <a:ext cx="275358"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txBox="1"/>
            <p:nvPr/>
          </p:nvSpPr>
          <p:spPr>
            <a:xfrm rot="-1800000">
              <a:off x="4605737" y="3915566"/>
              <a:ext cx="192751"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700">
                <a:solidFill>
                  <a:schemeClr val="lt1"/>
                </a:solidFill>
                <a:latin typeface="Calibri"/>
                <a:ea typeface="Calibri"/>
                <a:cs typeface="Calibri"/>
                <a:sym typeface="Calibri"/>
              </a:endParaRPr>
            </a:p>
          </p:txBody>
        </p:sp>
        <p:sp>
          <p:nvSpPr>
            <p:cNvPr id="267" name="Google Shape;267;p9"/>
            <p:cNvSpPr/>
            <p:nvPr/>
          </p:nvSpPr>
          <p:spPr>
            <a:xfrm>
              <a:off x="2760391" y="3804423"/>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txBox="1"/>
            <p:nvPr/>
          </p:nvSpPr>
          <p:spPr>
            <a:xfrm>
              <a:off x="3023181" y="4067213"/>
              <a:ext cx="1268859" cy="1268859"/>
            </a:xfrm>
            <a:prstGeom prst="rect">
              <a:avLst/>
            </a:prstGeom>
            <a:noFill/>
            <a:ln>
              <a:noFill/>
            </a:ln>
          </p:spPr>
          <p:txBody>
            <a:bodyPr anchorCtr="0" anchor="ctr" bIns="25400" lIns="25400" spcFirstLastPara="1" rIns="25400" wrap="square" tIns="25400">
              <a:noAutofit/>
            </a:bodyPr>
            <a:lstStyle/>
            <a:p>
              <a:pPr indent="-127000" lvl="0" marL="0" marR="0" rtl="0" algn="ctr">
                <a:lnSpc>
                  <a:spcPct val="90000"/>
                </a:lnSpc>
                <a:spcBef>
                  <a:spcPts val="0"/>
                </a:spcBef>
                <a:spcAft>
                  <a:spcPts val="0"/>
                </a:spcAft>
                <a:buClr>
                  <a:schemeClr val="lt1"/>
                </a:buClr>
                <a:buSzPts val="2000"/>
                <a:buFont typeface="Noto Sans Symbols"/>
                <a:buChar char="∙"/>
              </a:pPr>
              <a:r>
                <a:rPr lang="el" sz="2000">
                  <a:solidFill>
                    <a:schemeClr val="lt1"/>
                  </a:solidFill>
                  <a:latin typeface="Calibri"/>
                  <a:ea typeface="Calibri"/>
                  <a:cs typeface="Calibri"/>
                  <a:sym typeface="Calibri"/>
                </a:rPr>
                <a:t>Αρχειοθέτηση</a:t>
              </a:r>
              <a:endParaRPr sz="2000">
                <a:solidFill>
                  <a:schemeClr val="lt1"/>
                </a:solidFill>
                <a:latin typeface="Calibri"/>
                <a:ea typeface="Calibri"/>
                <a:cs typeface="Calibri"/>
                <a:sym typeface="Calibri"/>
              </a:endParaRPr>
            </a:p>
          </p:txBody>
        </p:sp>
      </p:grpSp>
      <p:sp>
        <p:nvSpPr>
          <p:cNvPr id="269" name="Google Shape;269;p9"/>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2"/>
              </a:buClr>
              <a:buSzPts val="3600"/>
              <a:buFont typeface="Calibri"/>
              <a:buNone/>
            </a:pPr>
            <a:r>
              <a:rPr b="1" lang="el" sz="3600">
                <a:solidFill>
                  <a:schemeClr val="dk2"/>
                </a:solidFill>
              </a:rPr>
              <a:t>Η διαχείριση κινδύνων έχει επιμέρους φάσεις</a:t>
            </a:r>
            <a:endParaRPr b="1" sz="3600">
              <a:solidFill>
                <a:schemeClr val="dk2"/>
              </a:solidFill>
            </a:endParaRPr>
          </a:p>
        </p:txBody>
      </p:sp>
      <p:pic>
        <p:nvPicPr>
          <p:cNvPr descr="Obsah obrázku text, královna, herna&#10;&#10;Popis byl vytvořen automaticky" id="270" name="Google Shape;270;p9"/>
          <p:cNvPicPr preferRelativeResize="0"/>
          <p:nvPr/>
        </p:nvPicPr>
        <p:blipFill rotWithShape="1">
          <a:blip r:embed="rId4">
            <a:alphaModFix/>
          </a:blip>
          <a:srcRect b="-1" l="18162" r="36506"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271" name="Google Shape;271;p9"/>
          <p:cNvPicPr preferRelativeResize="0"/>
          <p:nvPr/>
        </p:nvPicPr>
        <p:blipFill rotWithShape="1">
          <a:blip r:embed="rId3">
            <a:alphaModFix/>
          </a:blip>
          <a:srcRect b="0" l="0" r="0" t="0"/>
          <a:stretch/>
        </p:blipFill>
        <p:spPr>
          <a:xfrm rot="10800000">
            <a:off x="11248892" y="1260135"/>
            <a:ext cx="943107" cy="2095792"/>
          </a:xfrm>
          <a:prstGeom prst="rect">
            <a:avLst/>
          </a:prstGeom>
          <a:noFill/>
          <a:ln>
            <a:noFill/>
          </a:ln>
        </p:spPr>
      </p:pic>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