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gyA0khfBbZ6OgLn0YBKfPJ0JoS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FDBC250-D7DF-4C4E-85C5-06B4DF06D04B}">
  <a:tblStyle styleId="{6FDBC250-D7DF-4C4E-85C5-06B4DF06D04B}"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b="1" lang="el" sz="1800">
                <a:latin typeface="Times New Roman"/>
                <a:ea typeface="Times New Roman"/>
                <a:cs typeface="Times New Roman"/>
                <a:sym typeface="Times New Roman"/>
              </a:rPr>
              <a:t>δείκτες του δυνητικός βία από έναν υπάλληλος</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l" sz="1800">
                <a:latin typeface="Times New Roman"/>
                <a:ea typeface="Times New Roman"/>
                <a:cs typeface="Times New Roman"/>
                <a:sym typeface="Times New Roman"/>
              </a:rPr>
              <a:t>Υπαλλήλους τυπικά όχι απλώς " κουμπώνουν ", αλλά αποπληρώνουν δείκτες του μπορεί βίαιος η ΣΥΜΠΕΡΙΦΟΡΑ πάνω από χρόνος . Εάν αυτές οι συμπεριφορές αναγνωρίζονται , _ μπορώ συχνά είναι διαχειρίζεται και αντιμετωπίζεται . Ενδεχομένως βίαιος συμπεριφορές από έναν υπάλληλος μπορεί περιλαμβάνω ένας ή περισσότερα από ο παρακάτω ( αυτή η λίστα των συμπεριφορές δεν είναι περιεκτική , ούτε είναι το προορίζεται ως μηχανισμός Για τη διάγνωση βίαιος τάσεις .</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l" sz="1800">
                <a:latin typeface="Times New Roman"/>
                <a:ea typeface="Times New Roman"/>
                <a:cs typeface="Times New Roman"/>
                <a:sym typeface="Times New Roman"/>
              </a:rPr>
              <a:t> </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l" sz="1800">
                <a:latin typeface="Times New Roman"/>
                <a:ea typeface="Times New Roman"/>
                <a:cs typeface="Times New Roman"/>
                <a:sym typeface="Times New Roman"/>
              </a:rPr>
              <a:t>αυξημένη χρήση του αλκοόλ και/ ή παράνομος φάρμακα</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l" sz="1800">
                <a:latin typeface="Times New Roman"/>
                <a:ea typeface="Times New Roman"/>
                <a:cs typeface="Times New Roman"/>
                <a:sym typeface="Times New Roman"/>
              </a:rPr>
              <a:t>ανεξήγητο αύξηση των απουσιών ; ασαφής φυσικός παράπονα</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l" sz="1800">
                <a:latin typeface="Times New Roman"/>
                <a:ea typeface="Times New Roman"/>
                <a:cs typeface="Times New Roman"/>
                <a:sym typeface="Times New Roman"/>
              </a:rPr>
              <a:t>αξιοπρόσεχτος μείωση της προσοχής στην εμφάνιση και την υγιεινή</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l" sz="1800">
                <a:latin typeface="Times New Roman"/>
                <a:ea typeface="Times New Roman"/>
                <a:cs typeface="Times New Roman"/>
                <a:sym typeface="Times New Roman"/>
              </a:rPr>
              <a:t>κατάθλιψη / απογοήτευση</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l" sz="1800">
                <a:latin typeface="Times New Roman"/>
                <a:ea typeface="Times New Roman"/>
                <a:cs typeface="Times New Roman"/>
                <a:sym typeface="Times New Roman"/>
              </a:rPr>
              <a:t>αντίσταση και υπερβολική αντίδραση σε αλλαγές πολιτικής και διαδικασιών</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l" sz="1800">
                <a:latin typeface="Times New Roman"/>
                <a:ea typeface="Times New Roman"/>
                <a:cs typeface="Times New Roman"/>
                <a:sym typeface="Times New Roman"/>
              </a:rPr>
              <a:t>αλλεπάλληλος παραβιάσεις του Εταιρία πολιτικές</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l" sz="1800">
                <a:latin typeface="Times New Roman"/>
                <a:ea typeface="Times New Roman"/>
                <a:cs typeface="Times New Roman"/>
                <a:sym typeface="Times New Roman"/>
              </a:rPr>
              <a:t>αυξημένη έντονη διάθεση κούνιες</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l" sz="1800">
                <a:latin typeface="Times New Roman"/>
                <a:ea typeface="Times New Roman"/>
                <a:cs typeface="Times New Roman"/>
                <a:sym typeface="Times New Roman"/>
              </a:rPr>
              <a:t>αισθητικά ασταθής , συναισθηματικός απαντήσεις</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l" sz="1800">
                <a:latin typeface="Times New Roman"/>
                <a:ea typeface="Times New Roman"/>
                <a:cs typeface="Times New Roman"/>
                <a:sym typeface="Times New Roman"/>
              </a:rPr>
              <a:t>εκρηκτικός ξεσπάσματα του θυμός ή οργή χωρίς πρόκληση</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l" sz="1800">
                <a:latin typeface="Times New Roman"/>
                <a:ea typeface="Times New Roman"/>
                <a:cs typeface="Times New Roman"/>
                <a:sym typeface="Times New Roman"/>
              </a:rPr>
              <a:t>αυτοκτονικό ; σχόλια σχετικά με τη « θέση τα πράγματα στη σειρά "</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l" sz="1800">
                <a:latin typeface="Times New Roman"/>
                <a:ea typeface="Times New Roman"/>
                <a:cs typeface="Times New Roman"/>
                <a:sym typeface="Times New Roman"/>
              </a:rPr>
              <a:t>η ΣΥΜΠΕΡΙΦΟΡΑ οι αυτές είναι ύποπτος της παράνοιας, (« όλοι είναι κατά εγώ ")</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l" sz="1800">
                <a:latin typeface="Times New Roman"/>
                <a:ea typeface="Times New Roman"/>
                <a:cs typeface="Times New Roman"/>
                <a:sym typeface="Times New Roman"/>
              </a:rPr>
              <a:t>όλο και περισσότερο συνομιλίες του προβλήματα στο Σπίτι</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l" sz="1800">
                <a:latin typeface="Times New Roman"/>
                <a:ea typeface="Times New Roman"/>
                <a:cs typeface="Times New Roman"/>
                <a:sym typeface="Times New Roman"/>
              </a:rPr>
              <a:t>κλιμάκωση του οικιακός προβλήματα σε ο χώρος εργασίας ; μιλάμε για σοβαρά οικονομικά προβλήματα</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l" sz="1800">
                <a:latin typeface="Times New Roman"/>
                <a:ea typeface="Times New Roman"/>
                <a:cs typeface="Times New Roman"/>
                <a:sym typeface="Times New Roman"/>
              </a:rPr>
              <a:t>συζήτηση για προηγούμενος περιστατικά του βία</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l" sz="1800">
                <a:latin typeface="Times New Roman"/>
                <a:ea typeface="Times New Roman"/>
                <a:cs typeface="Times New Roman"/>
                <a:sym typeface="Times New Roman"/>
              </a:rPr>
              <a:t>ενσυναίσθηση με τα άτομα δεσμεύοντας βία</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l" sz="1800">
                <a:latin typeface="Times New Roman"/>
                <a:ea typeface="Times New Roman"/>
                <a:cs typeface="Times New Roman"/>
                <a:sym typeface="Times New Roman"/>
              </a:rPr>
              <a:t>αύξηση των αυτόκλητων σχόλια σχετικά με πυροβόλα όπλα , άλλα επικίνδυνος όπλα και βίαια εγκλήματα</a:t>
            </a:r>
            <a:endParaRPr sz="1800">
              <a:latin typeface="Calibri"/>
              <a:ea typeface="Calibri"/>
              <a:cs typeface="Calibri"/>
              <a:sym typeface="Calibri"/>
            </a:endParaRPr>
          </a:p>
          <a:p>
            <a:pPr indent="0" lvl="0" marL="0" rtl="0" algn="l">
              <a:spcBef>
                <a:spcPts val="500"/>
              </a:spcBef>
              <a:spcAft>
                <a:spcPts val="0"/>
              </a:spcAft>
              <a:buNone/>
            </a:pPr>
            <a:r>
              <a:t/>
            </a:r>
            <a:endParaRPr/>
          </a:p>
        </p:txBody>
      </p:sp>
      <p:sp>
        <p:nvSpPr>
          <p:cNvPr id="285" name="Google Shape;28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lang="el" sz="1800">
                <a:latin typeface="Times New Roman"/>
                <a:ea typeface="Times New Roman"/>
                <a:cs typeface="Times New Roman"/>
                <a:sym typeface="Times New Roman"/>
              </a:rPr>
              <a:t>Πρόληψη του βία και παρενόχληση στην HORECA</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l" sz="1800">
                <a:latin typeface="Times New Roman"/>
                <a:ea typeface="Times New Roman"/>
                <a:cs typeface="Times New Roman"/>
                <a:sym typeface="Times New Roman"/>
              </a:rPr>
              <a:t>Οργανωτικός πολιτικές για την πρόληψη βία και παρενόχληση περιλαμβάνω μέτρα για την εξασφάλιση ότι οι καταγγελίες εξετάζονται με σοβαρά και με συμπάθεια . Αντίθετα , η απουσία τέτοιων πολιτικών _ _ συχνά αντανακλά έλλειψη _ του ευαισθητοποίηση και μπορεί σε ορισμένους περιπτώσεις είναι θεωρείται αιτία της παρενόχληση και θυματοποίηση _ _ δικός .</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l" sz="1800">
                <a:latin typeface="Times New Roman"/>
                <a:ea typeface="Times New Roman"/>
                <a:cs typeface="Times New Roman"/>
                <a:sym typeface="Times New Roman"/>
              </a:rPr>
              <a:t>Ανάλυσε την εμφάνιση βίας στον τομέα της φιλοξενίας και επισημαίνει τις πρόσθετες προληπτικές ενέργειες:</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l" sz="1800">
                <a:latin typeface="Times New Roman"/>
                <a:ea typeface="Times New Roman"/>
                <a:cs typeface="Times New Roman"/>
                <a:sym typeface="Times New Roman"/>
              </a:rPr>
              <a:t> </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l" sz="1800">
                <a:latin typeface="Times New Roman"/>
                <a:ea typeface="Times New Roman"/>
                <a:cs typeface="Times New Roman"/>
                <a:sym typeface="Times New Roman"/>
              </a:rPr>
              <a:t>να μειώσει τις λειτουργίες σε περιοχές υψηλού κινδύνου και να μην λειτουργήσει σε περιόδους ιδιαιτέρως υψηλού κινδύνου·</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l" sz="1800">
                <a:latin typeface="Times New Roman"/>
                <a:ea typeface="Times New Roman"/>
                <a:cs typeface="Times New Roman"/>
                <a:sym typeface="Times New Roman"/>
              </a:rPr>
              <a:t>σχηματίζουν στρατηγικές συμμαχίες με άλλα ιδρύματα για την πρόληψη του εγκλήματος, π.χ. κοινές ασφαλείας και συστήματα προειδοποίησης·</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l" sz="1800">
                <a:latin typeface="Times New Roman"/>
                <a:ea typeface="Times New Roman"/>
                <a:cs typeface="Times New Roman"/>
                <a:sym typeface="Times New Roman"/>
              </a:rPr>
              <a:t>να αναλαμβάνουν ελέγχους ασφαλείας σε καθημερινή βάση·</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l" sz="1800">
                <a:latin typeface="Times New Roman"/>
                <a:ea typeface="Times New Roman"/>
                <a:cs typeface="Times New Roman"/>
                <a:sym typeface="Times New Roman"/>
              </a:rPr>
              <a:t>να εκπαιδεύσει όλους τους διευθυντές και τους χρόνους για το πώς να ανταποκριθούν σε απειλές βίας ή βίας περιστατικά·</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l" sz="1800">
                <a:latin typeface="Times New Roman"/>
                <a:ea typeface="Times New Roman"/>
                <a:cs typeface="Times New Roman"/>
                <a:sym typeface="Times New Roman"/>
              </a:rPr>
              <a:t>δημιουργία ομάδων διαχείρισης κρίσεων που θα είναι διαθέσιμες σε ετοιμότητα·</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l" sz="1800">
                <a:latin typeface="Times New Roman"/>
                <a:ea typeface="Times New Roman"/>
                <a:cs typeface="Times New Roman"/>
                <a:sym typeface="Times New Roman"/>
              </a:rPr>
              <a:t>εγκαταστήστε επαρκή φωτισμό, συναγερμούς και κάμερες παρακολούθησης (CCT).</a:t>
            </a:r>
            <a:endParaRPr sz="1800">
              <a:latin typeface="Calibri"/>
              <a:ea typeface="Calibri"/>
              <a:cs typeface="Calibri"/>
              <a:sym typeface="Calibri"/>
            </a:endParaRPr>
          </a:p>
        </p:txBody>
      </p:sp>
      <p:sp>
        <p:nvSpPr>
          <p:cNvPr id="331" name="Google Shape;33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76" name="Google Shape;37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89" name="Google Shape;38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l"/>
              <a:t>Η πρωτογενής πρόληψη είναι η προς την ευημερούσα εκπαίδευση μιας υγιούς εταιρείας που αναπτύσσει τις δεξιότητές της και διαχειρίζεται σωστά τις αγωτικές καταστάσεις. Η μέγιστη προσπάθεια είναι η πρόληψη και η μείωση του επιπέδου των κινδύνων που ικανοποιούνται με ορισμένες εκδηλώσεις της κακής στρατηγικής της εταιρείας.</a:t>
            </a:r>
            <a:endParaRPr/>
          </a:p>
        </p:txBody>
      </p:sp>
      <p:sp>
        <p:nvSpPr>
          <p:cNvPr id="142" name="Google Shape;14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l"/>
              <a:t>Οι δύο ακρογωνιαίοι λίθοι της πρωτογενούς πρόληψης είναι:</a:t>
            </a:r>
            <a:endParaRPr/>
          </a:p>
          <a:p>
            <a:pPr indent="0" lvl="0" marL="0" rtl="0" algn="l">
              <a:spcBef>
                <a:spcPts val="0"/>
              </a:spcBef>
              <a:spcAft>
                <a:spcPts val="0"/>
              </a:spcAft>
              <a:buNone/>
            </a:pPr>
            <a:r>
              <a:rPr lang="el"/>
              <a:t>• διαμόρφωση πολιτικής (σχέδιο)</a:t>
            </a:r>
            <a:endParaRPr/>
          </a:p>
          <a:p>
            <a:pPr indent="0" lvl="0" marL="0" rtl="0" algn="l">
              <a:spcBef>
                <a:spcPts val="0"/>
              </a:spcBef>
              <a:spcAft>
                <a:spcPts val="0"/>
              </a:spcAft>
              <a:buNone/>
            </a:pPr>
            <a:r>
              <a:rPr lang="el"/>
              <a:t>• εκπαίδευση.</a:t>
            </a:r>
            <a:endParaRPr/>
          </a:p>
        </p:txBody>
      </p:sp>
      <p:sp>
        <p:nvSpPr>
          <p:cNvPr id="165" name="Google Shape;16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l"/>
              <a:t>Διαμόρφωση πολιτικής / σχεδιασμός σχεδίου υγείας και ασφάλειας</a:t>
            </a:r>
            <a:endParaRPr/>
          </a:p>
          <a:p>
            <a:pPr indent="0" lvl="0" marL="0" rtl="0" algn="l">
              <a:spcBef>
                <a:spcPts val="0"/>
              </a:spcBef>
              <a:spcAft>
                <a:spcPts val="0"/>
              </a:spcAft>
              <a:buNone/>
            </a:pPr>
            <a:r>
              <a:rPr lang="el"/>
              <a:t>Όταν δίνουμε εντολή «Εμπρός!», τι γίνεται; Χωρίς να καθορίσουν την κατεύθυνση, μονοπάτι ή προορισμό, όλοι θα σταθούν αβοήθητοι, στην καλύτερη περίπτωση που θα τρέξουν – ο καθένας προς διαφορετική κατεύθυνση.</a:t>
            </a:r>
            <a:endParaRPr/>
          </a:p>
          <a:p>
            <a:pPr indent="0" lvl="0" marL="0" rtl="0" algn="l">
              <a:spcBef>
                <a:spcPts val="0"/>
              </a:spcBef>
              <a:spcAft>
                <a:spcPts val="0"/>
              </a:spcAft>
              <a:buNone/>
            </a:pPr>
            <a:r>
              <a:rPr lang="el"/>
              <a:t>Το όραμα, η στρατηγική ή η πολιτική πρέπει να είναι ξεκάθαρα, κατανοητά και παρακινητικά. Μια καθορισμένη και ακολουθούμενη πολιτική της εταιρείας είναι σωστά η υποστήριξη στην εύρεση και κατάρτιση στρατηγικών και υποστήριξη στη διαμόρφωση απαιτήσεων για τη διαχείριση συστημάτων.</a:t>
            </a:r>
            <a:endParaRPr/>
          </a:p>
          <a:p>
            <a:pPr indent="0" lvl="0" marL="0" rtl="0" algn="l">
              <a:spcBef>
                <a:spcPts val="0"/>
              </a:spcBef>
              <a:spcAft>
                <a:spcPts val="0"/>
              </a:spcAft>
              <a:buNone/>
            </a:pPr>
            <a:r>
              <a:rPr lang="el"/>
              <a:t>Η διαμόρφωση της πολιτικής της εταιρείας αντιπροσωπεύει ένα θεμελιώδες καθήκον για την εταιρεία καθοριστικό για τη μελλοντική ανάπτυξη και ύπαρξη. Είναι πολύ σημαντικό να συνειδητοποιήσουμε ότι η φάση διαμόρφωσης των πολιτικών επηρεάζεται σε μεγάλο βαθμό από την εταιρική κουλτούρα, το στυλ διαχείρισης των διευθυντικών στελεχών, τον βαθμό συμμετοχής τους κ.λπ.).</a:t>
            </a:r>
            <a:endParaRPr/>
          </a:p>
        </p:txBody>
      </p:sp>
      <p:sp>
        <p:nvSpPr>
          <p:cNvPr id="185" name="Google Shape;18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l"/>
              <a:t>Η χάραξη πολιτική και ο σχεδιασμός του σχεδίου υγείας και ασφάλειας στοχεύει στο επίκεντρο, επομένως στη δραστηριότητα κάθε εταιρείας, μπορεί να διαφέρει για διαφορετικούς κλάδους. Τα βασικά χαρακτηριστικά της παγκόσμιας κατασκευής της πολιτικής για την υγεία και την ασφάλεια συνίστανται στην έννοια των:</a:t>
            </a:r>
            <a:endParaRPr/>
          </a:p>
          <a:p>
            <a:pPr indent="0" lvl="0" marL="0" rtl="0" algn="l">
              <a:spcBef>
                <a:spcPts val="0"/>
              </a:spcBef>
              <a:spcAft>
                <a:spcPts val="0"/>
              </a:spcAft>
              <a:buNone/>
            </a:pPr>
            <a:r>
              <a:rPr lang="el"/>
              <a:t>• υγεία,</a:t>
            </a:r>
            <a:endParaRPr/>
          </a:p>
          <a:p>
            <a:pPr indent="0" lvl="0" marL="0" rtl="0" algn="l">
              <a:spcBef>
                <a:spcPts val="0"/>
              </a:spcBef>
              <a:spcAft>
                <a:spcPts val="0"/>
              </a:spcAft>
              <a:buNone/>
            </a:pPr>
            <a:r>
              <a:rPr lang="el"/>
              <a:t>• αιωνιότητα,</a:t>
            </a:r>
            <a:endParaRPr/>
          </a:p>
          <a:p>
            <a:pPr indent="0" lvl="0" marL="0" rtl="0" algn="l">
              <a:spcBef>
                <a:spcPts val="0"/>
              </a:spcBef>
              <a:spcAft>
                <a:spcPts val="0"/>
              </a:spcAft>
              <a:buNone/>
            </a:pPr>
            <a:r>
              <a:rPr lang="el"/>
              <a:t>• περιβάλλον.</a:t>
            </a:r>
            <a:endParaRPr/>
          </a:p>
        </p:txBody>
      </p:sp>
      <p:sp>
        <p:nvSpPr>
          <p:cNvPr id="215" name="Google Shape;21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lang="el" sz="1800">
                <a:latin typeface="Times New Roman"/>
                <a:ea typeface="Times New Roman"/>
                <a:cs typeface="Times New Roman"/>
                <a:sym typeface="Times New Roman"/>
              </a:rPr>
              <a:t>Υγεία</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l" sz="1800">
                <a:latin typeface="Times New Roman"/>
                <a:ea typeface="Times New Roman"/>
                <a:cs typeface="Times New Roman"/>
                <a:sym typeface="Times New Roman"/>
              </a:rPr>
              <a:t>Σε αυτόν τον τομέα, πρόκειται κυρίως για εργαζόμενους που πρέπει να φροντίσουν. Η προληπτική ενίσχυση των μυών τους θα τους επιτρέψει να είναι στην καλύτερη μορφή τους.</a:t>
            </a:r>
            <a:endParaRPr sz="1800">
              <a:latin typeface="Calibri"/>
              <a:ea typeface="Calibri"/>
              <a:cs typeface="Calibri"/>
              <a:sym typeface="Calibri"/>
            </a:endParaRPr>
          </a:p>
          <a:p>
            <a:pPr indent="0" lvl="0" marL="0" rtl="0" algn="just">
              <a:lnSpc>
                <a:spcPct val="107000"/>
              </a:lnSpc>
              <a:spcBef>
                <a:spcPts val="1000"/>
              </a:spcBef>
              <a:spcAft>
                <a:spcPts val="0"/>
              </a:spcAft>
              <a:buNone/>
            </a:pPr>
            <a:r>
              <a:t/>
            </a:r>
            <a:endParaRPr sz="1800">
              <a:latin typeface="Times New Roman"/>
              <a:ea typeface="Times New Roman"/>
              <a:cs typeface="Times New Roman"/>
              <a:sym typeface="Times New Roman"/>
            </a:endParaRPr>
          </a:p>
          <a:p>
            <a:pPr indent="0" lvl="0" marL="0" rtl="0" algn="just">
              <a:lnSpc>
                <a:spcPct val="107000"/>
              </a:lnSpc>
              <a:spcBef>
                <a:spcPts val="1000"/>
              </a:spcBef>
              <a:spcAft>
                <a:spcPts val="0"/>
              </a:spcAft>
              <a:buNone/>
            </a:pPr>
            <a:r>
              <a:rPr lang="el" sz="1800">
                <a:latin typeface="Times New Roman"/>
                <a:ea typeface="Times New Roman"/>
                <a:cs typeface="Times New Roman"/>
                <a:sym typeface="Times New Roman"/>
              </a:rPr>
              <a:t>Αιωνιότητα</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l" sz="1800">
                <a:latin typeface="Times New Roman"/>
                <a:ea typeface="Times New Roman"/>
                <a:cs typeface="Times New Roman"/>
                <a:sym typeface="Times New Roman"/>
              </a:rPr>
              <a:t>Το μηδενικό κακό πρέπει να είναι ο στόχος κάθε εταιρείας. Αυτός ο στόχος υποστηρίζει μόνο τη φιλοδοξία της εταιρείας να προστατεύσει τους συναδέλφους, τους προμηθευτές και το κοινό, ενώ η εταιρεία εργάζεται για τη λειτουργική αριστεία.</a:t>
            </a:r>
            <a:endParaRPr sz="1800">
              <a:latin typeface="Calibri"/>
              <a:ea typeface="Calibri"/>
              <a:cs typeface="Calibri"/>
              <a:sym typeface="Calibri"/>
            </a:endParaRPr>
          </a:p>
          <a:p>
            <a:pPr indent="0" lvl="0" marL="0" rtl="0" algn="just">
              <a:lnSpc>
                <a:spcPct val="107000"/>
              </a:lnSpc>
              <a:spcBef>
                <a:spcPts val="1000"/>
              </a:spcBef>
              <a:spcAft>
                <a:spcPts val="0"/>
              </a:spcAft>
              <a:buNone/>
            </a:pPr>
            <a:r>
              <a:t/>
            </a:r>
            <a:endParaRPr sz="1800">
              <a:latin typeface="Times New Roman"/>
              <a:ea typeface="Times New Roman"/>
              <a:cs typeface="Times New Roman"/>
              <a:sym typeface="Times New Roman"/>
            </a:endParaRPr>
          </a:p>
          <a:p>
            <a:pPr indent="0" lvl="0" marL="0" rtl="0" algn="just">
              <a:lnSpc>
                <a:spcPct val="107000"/>
              </a:lnSpc>
              <a:spcBef>
                <a:spcPts val="1000"/>
              </a:spcBef>
              <a:spcAft>
                <a:spcPts val="0"/>
              </a:spcAft>
              <a:buNone/>
            </a:pPr>
            <a:r>
              <a:rPr lang="el" sz="1800">
                <a:latin typeface="Times New Roman"/>
                <a:ea typeface="Times New Roman"/>
                <a:cs typeface="Times New Roman"/>
                <a:sym typeface="Times New Roman"/>
              </a:rPr>
              <a:t>περιβάλλον</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l" sz="1800">
                <a:latin typeface="Times New Roman"/>
                <a:ea typeface="Times New Roman"/>
                <a:cs typeface="Times New Roman"/>
                <a:sym typeface="Times New Roman"/>
              </a:rPr>
              <a:t>Προτεραιότητα εδώ είναι η περιοχή στην οποία δραστηριοποιείται η εταιρεία.</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l" sz="1800">
                <a:latin typeface="Times New Roman"/>
                <a:ea typeface="Times New Roman"/>
                <a:cs typeface="Times New Roman"/>
                <a:sym typeface="Times New Roman"/>
              </a:rPr>
              <a:t>Πρόκειται να επιτευχθούν τα προαναφερόμενα στοιχεία της διαμόρφωσης πολιτικής στον τομέα της ασφάλειας και της υγείας, είναι απαραίτητο οι εταιρείες να λάβουν τα ακόλουθα βήματα:</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l" sz="1800">
                <a:latin typeface="Times New Roman"/>
                <a:ea typeface="Times New Roman"/>
                <a:cs typeface="Times New Roman"/>
                <a:sym typeface="Times New Roman"/>
              </a:rPr>
              <a:t>προληπτική εξέταση και διαχείριση των κινδύνων για την υγεία στους χώρους εργασίας, για την πρόληψη της ασθένειας σχηματισμού σε συναδέλφους ή η κατάσταση της υγείας τους δεν επιδεινώθηκε λόγω της εργασίας τους,</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l" sz="1800">
                <a:latin typeface="Times New Roman"/>
                <a:ea typeface="Times New Roman"/>
                <a:cs typeface="Times New Roman"/>
                <a:sym typeface="Times New Roman"/>
              </a:rPr>
              <a:t>διασφαλίζει ότι υπάρχει εποπτεία προστασία της υγείας, με βάση τους κινδύνους που καθιστούν δυνατή την αναγνώριση των αρχικών συμπτωμάτων των επαγγελματικών ασθενειών,</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l" sz="1800">
                <a:latin typeface="Times New Roman"/>
                <a:ea typeface="Times New Roman"/>
                <a:cs typeface="Times New Roman"/>
                <a:sym typeface="Times New Roman"/>
              </a:rPr>
              <a:t>παροχή υποστήριξης για να μπορέσουν οι συνάδελφοι να επιστρέψουν στην κανονική επαγγελματική ζωή το συντομότερο δυνατό μετά από ασθένεια ή ατύχημα,</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l" sz="1800">
                <a:latin typeface="Times New Roman"/>
                <a:ea typeface="Times New Roman"/>
                <a:cs typeface="Times New Roman"/>
                <a:sym typeface="Times New Roman"/>
              </a:rPr>
              <a:t>υποστηρίζει όσους αντιμετωπίζουν προβλήματα υγείας, ώστε να μην μπορούν να παραμείνουν στην εργασία τους και ταυτόχρονα να είναι αποτελεσματικοί στην εργασιακή τους αποστολή,</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l" sz="1800">
                <a:latin typeface="Times New Roman"/>
                <a:ea typeface="Times New Roman"/>
                <a:cs typeface="Times New Roman"/>
                <a:sym typeface="Times New Roman"/>
              </a:rPr>
              <a:t>ενίσχυση της υγείας των συναδέλφων μέσω αποτελεσματικών διαδικασιών προαγωγής της υγείας και των στρατηγικών που ασχολούνται με ζητήματα, ιδίως διαφορές όπως η ηλικία και το φύλο,</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l" sz="1800">
                <a:latin typeface="Times New Roman"/>
                <a:ea typeface="Times New Roman"/>
                <a:cs typeface="Times New Roman"/>
                <a:sym typeface="Times New Roman"/>
              </a:rPr>
              <a:t>δημιουργία και διατήρηση εργασιακού περιβάλλοντος όπου το επίπεδο είναι υψηλότερο επίπεδο ασφάλειας φυσικά χωρίς συζήτηση,</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l" sz="1800">
                <a:latin typeface="Times New Roman"/>
                <a:ea typeface="Times New Roman"/>
                <a:cs typeface="Times New Roman"/>
                <a:sym typeface="Times New Roman"/>
              </a:rPr>
              <a:t>θέτει σε ελάχιστα πρότυπα ασφαλείας για όλο τον εξοπλισμό και τις εταιρικές δραστηριότητες, όταν τα πρότυπα αυτά σε κατάλληλες περιπτώσεις υπερβαίνουν την εθνική νομοθεσία,</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l" sz="1800">
                <a:latin typeface="Times New Roman"/>
                <a:ea typeface="Times New Roman"/>
                <a:cs typeface="Times New Roman"/>
                <a:sym typeface="Times New Roman"/>
              </a:rPr>
              <a:t>διαβεβαιώνει ότι όλοι οι κίνδυνοι αναλύονται και περιορίζονται σε επίπεδο που πληροί τις βάσεις της βέλτιστης πρακτικής στον τομέα της αλυσίδας αξίας στοιχείων από τον σχεδιασμό έως τον παροπλισμό,</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l" sz="1800">
                <a:latin typeface="Times New Roman"/>
                <a:ea typeface="Times New Roman"/>
                <a:cs typeface="Times New Roman"/>
                <a:sym typeface="Times New Roman"/>
              </a:rPr>
              <a:t>δεσμεύστε συναδέλφους και προμηθευτές και εξουσιοδοτήστε τους να επιστήσουν την προσοχή σε επικίνδυνες συνθήκες και να σταματήσουν την επικίνδυνη εργασία, οποτεδήποτε, οπουδήποτε συμβεί,</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l" sz="1800">
                <a:latin typeface="Times New Roman"/>
                <a:ea typeface="Times New Roman"/>
                <a:cs typeface="Times New Roman"/>
                <a:sym typeface="Times New Roman"/>
              </a:rPr>
              <a:t>αναγνωρίζουν και επιβραβεύουν την αριστεία απόδοση ασφάλειας και προσδιορίζουν ενεργά μια βέλτιστη πρακτική εφαρμογή,</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l" sz="1800">
                <a:latin typeface="Times New Roman"/>
                <a:ea typeface="Times New Roman"/>
                <a:cs typeface="Times New Roman"/>
                <a:sym typeface="Times New Roman"/>
              </a:rPr>
              <a:t>να δημιουργήσει και να διατηρήσει πρότυπα για την προστασία του περιβάλλοντος, για να δει καλή απόδοση, όποτε κάποιος ασκεί δραστηριότητα.</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l" sz="1800">
                <a:latin typeface="Times New Roman"/>
                <a:ea typeface="Times New Roman"/>
                <a:cs typeface="Times New Roman"/>
                <a:sym typeface="Times New Roman"/>
              </a:rPr>
              <a:t> </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l" sz="1800">
                <a:latin typeface="Times New Roman"/>
                <a:ea typeface="Times New Roman"/>
                <a:cs typeface="Times New Roman"/>
                <a:sym typeface="Times New Roman"/>
              </a:rPr>
              <a:t>Οι παραπάνω δραστηριότητες πραγματοποιούνται για την προαγωγή της υγείας και της ασφάλειας. Η εταιρεία πρέπει επίσης να πραγματοποιήσει ορισμένες δραστηριότητες για την εκπλήρωση των προαναφερόμενων υποχρεώσεων:</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l" sz="1800">
                <a:latin typeface="Times New Roman"/>
                <a:ea typeface="Times New Roman"/>
                <a:cs typeface="Times New Roman"/>
                <a:sym typeface="Times New Roman"/>
              </a:rPr>
              <a:t>να φέρει ευθύνη (ανώτατη διοίκηση, διοικητικό συμβούλιο) και να δείχνει ενεργή ηγεσία,</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l" sz="1800">
                <a:latin typeface="Times New Roman"/>
                <a:ea typeface="Times New Roman"/>
                <a:cs typeface="Times New Roman"/>
                <a:sym typeface="Times New Roman"/>
              </a:rPr>
              <a:t>διασφαλίζοντας μέσω της δομής και των διαδικασιών, την ηγεσία, την υπευθυνότητα και τη συνεχή βελτίωση,</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l" sz="1800">
                <a:latin typeface="Times New Roman"/>
                <a:ea typeface="Times New Roman"/>
                <a:cs typeface="Times New Roman"/>
                <a:sym typeface="Times New Roman"/>
              </a:rPr>
              <a:t>κοινή εργασία και αμοιβαία υποστήριξη στην ενσωμάτωση σε στρατηγικά σχέδια, διαδικασίες λήψης και καθημερινή εργασία,</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l" sz="1800">
                <a:latin typeface="Times New Roman"/>
                <a:ea typeface="Times New Roman"/>
                <a:cs typeface="Times New Roman"/>
                <a:sym typeface="Times New Roman"/>
              </a:rPr>
              <a:t>οι διοικητικές ομάδες θέτουν στόχους και προγράμματα για τη βελτίωση της απόδοσης του οργανισμού. Οι στόχοι και τα προγράμματα επανεξετάζονται και ενημερώνονται τακτικά για να υποστηρίξουν τη διαδικασία συνεχούς βελτίωσης,</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l" sz="1800">
                <a:latin typeface="Times New Roman"/>
                <a:ea typeface="Times New Roman"/>
                <a:cs typeface="Times New Roman"/>
                <a:sym typeface="Times New Roman"/>
              </a:rPr>
              <a:t>όλοι οι συνάδελφοι και οι επιχειρηματικοί εταίροι είναι κατάλληλα εκπαιδευμένοι και δεσμευμένοι για να βρουν το σωστό επίπεδο και σύνολο ικανοτήτων για επιτυχία, διασφαλίζοντας το σωστό επίπεδο και σύνολο ικανοτήτων για επιτυχία,</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l" sz="1800">
                <a:latin typeface="Times New Roman"/>
                <a:ea typeface="Times New Roman"/>
                <a:cs typeface="Times New Roman"/>
                <a:sym typeface="Times New Roman"/>
              </a:rPr>
              <a:t>να μοιράζονται ενεργά και να αποθηκεύουν μαθήματα από επιτυχίες και λάθη, καθώς και από εμπειρίες και απόψεις άλλων,</a:t>
            </a:r>
            <a:endParaRPr sz="18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800"/>
              <a:buFont typeface="Noto Sans Symbols"/>
              <a:buChar char="∙"/>
            </a:pPr>
            <a:r>
              <a:rPr lang="el" sz="1800">
                <a:latin typeface="Times New Roman"/>
                <a:ea typeface="Times New Roman"/>
                <a:cs typeface="Times New Roman"/>
                <a:sym typeface="Times New Roman"/>
              </a:rPr>
              <a:t>επικοινωνήστε ανοιχτά με τους συναδέλφους και τα συμμετέχοντα μέρη σχετικά με τις δραστηριότητες και τα αποτελέσματα, για να κερδίσετε αξιοπιστία και να χτίσετε εμπιστοσύνη.</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l" sz="1800">
                <a:latin typeface="Times New Roman"/>
                <a:ea typeface="Times New Roman"/>
                <a:cs typeface="Times New Roman"/>
                <a:sym typeface="Times New Roman"/>
              </a:rPr>
              <a:t>Οι εταιρείες που θα πρέπει να εφαρμόζουν και να διατηρούν ένα σύστημα διαχείρισης, εξωτερικά πιστοποιημένο σύμφωνα με τα διεθνή πρότυπα OHSAS 18001 (Υγιεινή και Ασφάλεια στην Εργασία) και ISO 14001 ή EMAS (Προστασία του Περιβάλλοντος). Αυτά τα ισχυρά συστήματα διαχείρισης αποτελούν τη βάση για συνεχή βελτίωση και διασφαλίζουν τουλάχιστον τη συμμόρφωση με τις διατάξεις της νομοθεσίας, των κανονισμών και άλλων εθνικών εθνικών και τοπικών απαιτήσεων.</a:t>
            </a:r>
            <a:endParaRPr sz="1800">
              <a:latin typeface="Calibri"/>
              <a:ea typeface="Calibri"/>
              <a:cs typeface="Calibri"/>
              <a:sym typeface="Calibri"/>
            </a:endParaRPr>
          </a:p>
        </p:txBody>
      </p:sp>
      <p:sp>
        <p:nvSpPr>
          <p:cNvPr id="228" name="Google Shape;22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l"/>
              <a:t>Κατά τη διαμόρφωση μιας αποτελεσματικής στρατηγικής για τη βία στο χώρο εργασίας, σημαντικές αρχές περιλαμβάνουν:</a:t>
            </a:r>
            <a:endParaRPr/>
          </a:p>
          <a:p>
            <a:pPr indent="0" lvl="0" marL="0" rtl="0" algn="l">
              <a:spcBef>
                <a:spcPts val="0"/>
              </a:spcBef>
              <a:spcAft>
                <a:spcPts val="0"/>
              </a:spcAft>
              <a:buNone/>
            </a:pPr>
            <a:r>
              <a:rPr lang="el"/>
              <a:t>• Πρέπει να υπάρχει υποστήριξη από την κορυφή. Εάν τα ανώτερα στελέχη μιας εταιρείας δεν είναι πραγματικά δεσμευμένα σε ένα προληπτικό πρόγραμμα, δεν μπορούν να εφαρμοστούν αποτελεσματικά.</a:t>
            </a:r>
            <a:endParaRPr/>
          </a:p>
          <a:p>
            <a:pPr indent="0" lvl="0" marL="0" rtl="0" algn="l">
              <a:spcBef>
                <a:spcPts val="0"/>
              </a:spcBef>
              <a:spcAft>
                <a:spcPts val="0"/>
              </a:spcAft>
              <a:buNone/>
            </a:pPr>
            <a:r>
              <a:rPr lang="el"/>
              <a:t>• Δεν υπάρχει στρατηγική που να ταιριάζει σε όλους. Τα αποτελεσματικά σχέδια μπορούν να μοιράζονται πολλά χαρακτηριστικά, αλλά ένα καλό σχέδιο πρέπει να είναι προσαρμοσμένο στις ανάγκες, τους πόρους και τις συνθήκες ενός συγκεκριμένου εργοδότη και ενός συγκεκριμένου εργατικού δυναμικού.</a:t>
            </a:r>
            <a:endParaRPr/>
          </a:p>
          <a:p>
            <a:pPr indent="0" lvl="0" marL="0" rtl="0" algn="l">
              <a:spcBef>
                <a:spcPts val="0"/>
              </a:spcBef>
              <a:spcAft>
                <a:spcPts val="0"/>
              </a:spcAft>
              <a:buNone/>
            </a:pPr>
            <a:r>
              <a:rPr lang="el"/>
              <a:t>• Ένα σχέδιο πρέπει να είναι προληπτικό, όχι αντιδραστικό.</a:t>
            </a:r>
            <a:endParaRPr/>
          </a:p>
          <a:p>
            <a:pPr indent="0" lvl="0" marL="0" rtl="0" algn="l">
              <a:spcBef>
                <a:spcPts val="0"/>
              </a:spcBef>
              <a:spcAft>
                <a:spcPts val="0"/>
              </a:spcAft>
              <a:buNone/>
            </a:pPr>
            <a:r>
              <a:rPr lang="el"/>
              <a:t>• Ένα σχέδιο που πρέπει να λαμβάνει υπόψη την κουλτούρα του χώρου: ατμόσφαιρα εργασίας, σχέσεις, παραδοσιακά στυλ διαχείρισης, κ.λπ. έλλειψη εμπιστοσύνης μεταξύ των εργαζομένων, μεταξύ των εργαζομένων και της διοίκησης· υψηλά επίπεδα άγχους, απογοήτευσης και θυμού. φτωχή επικοινωνία; ασυνεπής πειθαρχία; και ακανόνιστη επιβολή των εταιρικών πολιτικών—αυτοί που πρέπει να επικεντρωθούν στην προσοχή των ανώτατων στελέχων για διορθωτικά μέτρα.</a:t>
            </a:r>
            <a:endParaRPr/>
          </a:p>
          <a:p>
            <a:pPr indent="0" lvl="0" marL="0" rtl="0" algn="l">
              <a:spcBef>
                <a:spcPts val="0"/>
              </a:spcBef>
              <a:spcAft>
                <a:spcPts val="0"/>
              </a:spcAft>
              <a:buNone/>
            </a:pPr>
            <a:r>
              <a:rPr lang="el"/>
              <a:t>• Ο σχεδιασμός και η αντιμετώπιση της βίας στο χώρο εργασίας που απαιτείται εμπειρογνωμοσύνη από διάφορες οπτικές γωνίες. Ένα σχέδιο πρόληψης της βίας στο χώρο εργασίας θα είναι πιο αποτελεσματικό εάν βασίζεται σε μια διεπιστημονική ομαδική προσέγγιση.</a:t>
            </a:r>
            <a:endParaRPr/>
          </a:p>
          <a:p>
            <a:pPr indent="0" lvl="0" marL="0" rtl="0" algn="l">
              <a:spcBef>
                <a:spcPts val="0"/>
              </a:spcBef>
              <a:spcAft>
                <a:spcPts val="0"/>
              </a:spcAft>
              <a:buNone/>
            </a:pPr>
            <a:r>
              <a:rPr lang="el"/>
              <a:t>• Οι διευθυντές θα πρέπει να αναλάβουν ενεργό ρόλο στην κοινοποίηση της πολιτικής βίας στο χώρο εργασίας στους εργαζόμενους. Πρέπει να είναι σε εγρήγορση για τα προειδοποιητικά σημάδια, το σχέδιο πρόληψης και αντιμετώπισης της βίας και πρέπει να αναζητηθούν συμβουλές και βοήθεια όταν υπάρχουν ενδείξεις για πρόβλημα.</a:t>
            </a:r>
            <a:endParaRPr/>
          </a:p>
          <a:p>
            <a:pPr indent="0" lvl="0" marL="0" rtl="0" algn="l">
              <a:spcBef>
                <a:spcPts val="0"/>
              </a:spcBef>
              <a:spcAft>
                <a:spcPts val="0"/>
              </a:spcAft>
              <a:buNone/>
            </a:pPr>
            <a:r>
              <a:rPr lang="el"/>
              <a:t>• Εξασκήστε το σχέδιό σας! Ανεξάρτητα από το πόσο εμπεριστατωμένη ή καλά σχεδιασμένη, η προετοιμασία δεν θα κάνει καλό εάν συμβεί μια έκτακτη ανάγκη και κανείς δεν θυμηθεί ή δεν πραγματοποιήσει αυτό που είχε προγραμματίσει. Οι ασκήσεις εκπαίδευσης πρέπει να περιλαμβάνουν ανώτερα στελέχη που θα αποφασίσουν σε ένα πραγματικό περιστατικό. Οι ασκήσεις πρέπει να ακολουθούνται από προσεκτική, ξεκάθαρη αξιολόγηση και αλλαγές για να διορθωθούν τυχόν αδυναμίες που αποκαλυφθούν.</a:t>
            </a:r>
            <a:endParaRPr/>
          </a:p>
          <a:p>
            <a:pPr indent="0" lvl="0" marL="0" rtl="0" algn="l">
              <a:spcBef>
                <a:spcPts val="0"/>
              </a:spcBef>
              <a:spcAft>
                <a:spcPts val="0"/>
              </a:spcAft>
              <a:buNone/>
            </a:pPr>
            <a:r>
              <a:rPr lang="el"/>
              <a:t>• Επαναξιολόγηση, επανεξέταση και αναθεώρηση. Οι πολιτικές και οι πρακτικές δεν πρέπει να καθορίζονται συγκεκριμένα. Το προσωπικό, τα περιβάλλοντα εργασίας, οι επιχειρηματικές συνθήκες και η κοινωνία αλλάζουν και εξελίσσονται. Ένα πρόγραμμα πρόληψης πρέπει να αλλάξει και να εξελιχθεί μαζί τους.</a:t>
            </a:r>
            <a:endParaRPr/>
          </a:p>
          <a:p>
            <a:pPr indent="0" lvl="0" marL="0" rtl="0" algn="l">
              <a:spcBef>
                <a:spcPts val="0"/>
              </a:spcBef>
              <a:spcAft>
                <a:spcPts val="0"/>
              </a:spcAft>
              <a:buNone/>
            </a:pPr>
            <a:r>
              <a:t/>
            </a:r>
            <a:endParaRPr/>
          </a:p>
        </p:txBody>
      </p:sp>
      <p:sp>
        <p:nvSpPr>
          <p:cNvPr id="252" name="Google Shape;25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b="1" lang="el" sz="1200">
                <a:latin typeface="Times New Roman"/>
                <a:ea typeface="Times New Roman"/>
                <a:cs typeface="Times New Roman"/>
                <a:sym typeface="Times New Roman"/>
              </a:rPr>
              <a:t>ΧΩΡΟΣ ΕΡΓΑΣΙΑΣ βία πρόληψη στρατηγικές ανά τύπο</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l" sz="1200" u="sng">
                <a:latin typeface="Times New Roman"/>
                <a:ea typeface="Times New Roman"/>
                <a:cs typeface="Times New Roman"/>
                <a:sym typeface="Times New Roman"/>
              </a:rPr>
              <a:t>Στρατηγικές Ειδικά για Πρόληψη </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l" sz="1200">
                <a:latin typeface="Times New Roman"/>
                <a:ea typeface="Times New Roman"/>
                <a:cs typeface="Times New Roman"/>
                <a:sym typeface="Times New Roman"/>
              </a:rPr>
              <a:t>Περιβαλλοντικά παρεμβάσεις</a:t>
            </a:r>
            <a:endParaRPr sz="1100">
              <a:latin typeface="Calibri"/>
              <a:ea typeface="Calibri"/>
              <a:cs typeface="Calibri"/>
              <a:sym typeface="Calibri"/>
            </a:endParaRPr>
          </a:p>
          <a:p>
            <a:pPr indent="-228600" lvl="2" marL="1143000" rtl="0" algn="just">
              <a:lnSpc>
                <a:spcPct val="107000"/>
              </a:lnSpc>
              <a:spcBef>
                <a:spcPts val="1000"/>
              </a:spcBef>
              <a:spcAft>
                <a:spcPts val="0"/>
              </a:spcAft>
              <a:buClr>
                <a:schemeClr val="dk1"/>
              </a:buClr>
              <a:buSzPts val="1200"/>
              <a:buFont typeface="Noto Sans Symbols"/>
              <a:buChar char="∙"/>
            </a:pPr>
            <a:r>
              <a:rPr lang="el" sz="1200">
                <a:latin typeface="Times New Roman"/>
                <a:ea typeface="Times New Roman"/>
                <a:cs typeface="Times New Roman"/>
                <a:sym typeface="Times New Roman"/>
              </a:rPr>
              <a:t>έλεγχος </a:t>
            </a:r>
            <a:endParaRPr sz="1100">
              <a:latin typeface="Calibri"/>
              <a:ea typeface="Calibri"/>
              <a:cs typeface="Calibri"/>
              <a:sym typeface="Calibri"/>
            </a:endParaRPr>
          </a:p>
          <a:p>
            <a:pPr indent="-228600" lvl="2" marL="1143000" rtl="0" algn="just">
              <a:lnSpc>
                <a:spcPct val="107000"/>
              </a:lnSpc>
              <a:spcBef>
                <a:spcPts val="1000"/>
              </a:spcBef>
              <a:spcAft>
                <a:spcPts val="0"/>
              </a:spcAft>
              <a:buClr>
                <a:schemeClr val="dk1"/>
              </a:buClr>
              <a:buSzPts val="1200"/>
              <a:buFont typeface="Noto Sans Symbols"/>
              <a:buChar char="∙"/>
            </a:pPr>
            <a:r>
              <a:rPr lang="el" sz="1200">
                <a:latin typeface="Times New Roman"/>
                <a:ea typeface="Times New Roman"/>
                <a:cs typeface="Times New Roman"/>
                <a:sym typeface="Times New Roman"/>
              </a:rPr>
              <a:t>φωτισμός έλεγχος ( εσωτερικός και εξωτερικός )</a:t>
            </a:r>
            <a:endParaRPr sz="1100">
              <a:latin typeface="Calibri"/>
              <a:ea typeface="Calibri"/>
              <a:cs typeface="Calibri"/>
              <a:sym typeface="Calibri"/>
            </a:endParaRPr>
          </a:p>
          <a:p>
            <a:pPr indent="-228600" lvl="2" marL="1143000" rtl="0" algn="just">
              <a:lnSpc>
                <a:spcPct val="107000"/>
              </a:lnSpc>
              <a:spcBef>
                <a:spcPts val="1000"/>
              </a:spcBef>
              <a:spcAft>
                <a:spcPts val="0"/>
              </a:spcAft>
              <a:buClr>
                <a:schemeClr val="dk1"/>
              </a:buClr>
              <a:buSzPts val="1200"/>
              <a:buFont typeface="Noto Sans Symbols"/>
              <a:buChar char="∙"/>
            </a:pPr>
            <a:r>
              <a:rPr lang="el" sz="1200">
                <a:latin typeface="Times New Roman"/>
                <a:ea typeface="Times New Roman"/>
                <a:cs typeface="Times New Roman"/>
                <a:sym typeface="Times New Roman"/>
              </a:rPr>
              <a:t>έλεγχος </a:t>
            </a:r>
            <a:endParaRPr sz="1100">
              <a:latin typeface="Calibri"/>
              <a:ea typeface="Calibri"/>
              <a:cs typeface="Calibri"/>
              <a:sym typeface="Calibri"/>
            </a:endParaRPr>
          </a:p>
          <a:p>
            <a:pPr indent="-228600" lvl="2" marL="1143000" rtl="0" algn="just">
              <a:lnSpc>
                <a:spcPct val="107000"/>
              </a:lnSpc>
              <a:spcBef>
                <a:spcPts val="1000"/>
              </a:spcBef>
              <a:spcAft>
                <a:spcPts val="0"/>
              </a:spcAft>
              <a:buClr>
                <a:schemeClr val="dk1"/>
              </a:buClr>
              <a:buSzPts val="1200"/>
              <a:buFont typeface="Noto Sans Symbols"/>
              <a:buChar char="∙"/>
            </a:pPr>
            <a:r>
              <a:rPr lang="el" sz="1200">
                <a:latin typeface="Times New Roman"/>
                <a:ea typeface="Times New Roman"/>
                <a:cs typeface="Times New Roman"/>
                <a:sym typeface="Times New Roman"/>
              </a:rPr>
              <a:t>επιτήρηση ( π.χ. καθρέφτες και κάμερες , ιδιαίτερα _ κλειστό - κύκλωμα κάμερες )</a:t>
            </a:r>
            <a:endParaRPr sz="1100">
              <a:latin typeface="Calibri"/>
              <a:ea typeface="Calibri"/>
              <a:cs typeface="Calibri"/>
              <a:sym typeface="Calibri"/>
            </a:endParaRPr>
          </a:p>
          <a:p>
            <a:pPr indent="-228600" lvl="2" marL="1143000" rtl="0" algn="just">
              <a:lnSpc>
                <a:spcPct val="150000"/>
              </a:lnSpc>
              <a:spcBef>
                <a:spcPts val="1000"/>
              </a:spcBef>
              <a:spcAft>
                <a:spcPts val="0"/>
              </a:spcAft>
              <a:buClr>
                <a:schemeClr val="dk1"/>
              </a:buClr>
              <a:buSzPts val="1200"/>
              <a:buFont typeface="Noto Sans Symbols"/>
              <a:buChar char="∙"/>
            </a:pPr>
            <a:r>
              <a:rPr lang="el" sz="1200">
                <a:latin typeface="Times New Roman"/>
                <a:ea typeface="Times New Roman"/>
                <a:cs typeface="Times New Roman"/>
                <a:sym typeface="Times New Roman"/>
              </a:rPr>
              <a:t>σήμανση</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l" sz="1200">
                <a:latin typeface="Times New Roman"/>
                <a:ea typeface="Times New Roman"/>
                <a:cs typeface="Times New Roman"/>
                <a:sym typeface="Times New Roman"/>
              </a:rPr>
              <a:t>Συμπεριφορική Παρεμβάσεις</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l" sz="1200">
                <a:latin typeface="Times New Roman"/>
                <a:ea typeface="Times New Roman"/>
                <a:cs typeface="Times New Roman"/>
                <a:sym typeface="Times New Roman"/>
              </a:rPr>
              <a:t>εκπαίδευση κατά την κατάλληλη απάντηση </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l" sz="1200">
                <a:latin typeface="Times New Roman"/>
                <a:ea typeface="Times New Roman"/>
                <a:cs typeface="Times New Roman"/>
                <a:sym typeface="Times New Roman"/>
              </a:rPr>
              <a:t>εκπαίδευση για τη χρήση του ασφάλεια εξοπλισμός</a:t>
            </a:r>
            <a:endParaRPr sz="1100">
              <a:latin typeface="Calibri"/>
              <a:ea typeface="Calibri"/>
              <a:cs typeface="Calibri"/>
              <a:sym typeface="Calibri"/>
            </a:endParaRPr>
          </a:p>
          <a:p>
            <a:pPr indent="-342900" lvl="0" marL="342900" rtl="0" algn="just">
              <a:lnSpc>
                <a:spcPct val="150000"/>
              </a:lnSpc>
              <a:spcBef>
                <a:spcPts val="1000"/>
              </a:spcBef>
              <a:spcAft>
                <a:spcPts val="0"/>
              </a:spcAft>
              <a:buClr>
                <a:schemeClr val="dk1"/>
              </a:buClr>
              <a:buSzPts val="1200"/>
              <a:buFont typeface="Noto Sans Symbols"/>
              <a:buChar char="∙"/>
            </a:pPr>
            <a:r>
              <a:rPr lang="el" sz="1200">
                <a:latin typeface="Times New Roman"/>
                <a:ea typeface="Times New Roman"/>
                <a:cs typeface="Times New Roman"/>
                <a:sym typeface="Times New Roman"/>
              </a:rPr>
              <a:t>εκπαίδευση για συναλλαγές με επιθετικός , μεθυσμένος ή _ σε διαφορετική περίπτωση πρόβλημα πρόσωπα</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l" sz="1200">
                <a:latin typeface="Times New Roman"/>
                <a:ea typeface="Times New Roman"/>
                <a:cs typeface="Times New Roman"/>
                <a:sym typeface="Times New Roman"/>
              </a:rPr>
              <a:t>Διοικητικό Παρεμβάσεις</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l" sz="1200">
                <a:latin typeface="Times New Roman"/>
                <a:ea typeface="Times New Roman"/>
                <a:cs typeface="Times New Roman"/>
                <a:sym typeface="Times New Roman"/>
              </a:rPr>
              <a:t>ώρες του λειτουργία</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l" sz="1200">
                <a:latin typeface="Times New Roman"/>
                <a:ea typeface="Times New Roman"/>
                <a:cs typeface="Times New Roman"/>
                <a:sym typeface="Times New Roman"/>
              </a:rPr>
              <a:t>προφυλάξεις κατά τη διάρκεια άνοιγμα και κλείσιμο</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l" sz="1200">
                <a:latin typeface="Times New Roman"/>
                <a:ea typeface="Times New Roman"/>
                <a:cs typeface="Times New Roman"/>
                <a:sym typeface="Times New Roman"/>
              </a:rPr>
              <a:t>Καλός σχέσεις με την αστυνομία</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l" sz="1200">
                <a:latin typeface="Times New Roman"/>
                <a:ea typeface="Times New Roman"/>
                <a:cs typeface="Times New Roman"/>
                <a:sym typeface="Times New Roman"/>
              </a:rPr>
              <a:t>την εφαρμογή ασφάλεια και ασφάλεια πολιτικές Για όλα εργάτες</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l" sz="1200">
                <a:latin typeface="Times New Roman"/>
                <a:ea typeface="Times New Roman"/>
                <a:cs typeface="Times New Roman"/>
                <a:sym typeface="Times New Roman"/>
              </a:rPr>
              <a:t> </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l" sz="1200" u="sng">
                <a:latin typeface="Times New Roman"/>
                <a:ea typeface="Times New Roman"/>
                <a:cs typeface="Times New Roman"/>
                <a:sym typeface="Times New Roman"/>
              </a:rPr>
              <a:t>Στρατηγικές Ειδικά για τον τύπο II ( Πελάτης / Πελάτης Voilence ) Πρόληψη</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l" sz="1200">
                <a:latin typeface="Times New Roman"/>
                <a:ea typeface="Times New Roman"/>
                <a:cs typeface="Times New Roman"/>
                <a:sym typeface="Times New Roman"/>
              </a:rPr>
              <a:t>Επαρκής Στελέχωση , Mix </a:t>
            </a:r>
            <a:endParaRPr sz="1100">
              <a:latin typeface="Calibri"/>
              <a:ea typeface="Calibri"/>
              <a:cs typeface="Calibri"/>
              <a:sym typeface="Calibri"/>
            </a:endParaRPr>
          </a:p>
          <a:p>
            <a:pPr indent="-342900" lvl="0" marL="342900" rtl="0" algn="just">
              <a:lnSpc>
                <a:spcPct val="150000"/>
              </a:lnSpc>
              <a:spcBef>
                <a:spcPts val="1000"/>
              </a:spcBef>
              <a:spcAft>
                <a:spcPts val="0"/>
              </a:spcAft>
              <a:buClr>
                <a:schemeClr val="dk1"/>
              </a:buClr>
              <a:buSzPts val="1200"/>
              <a:buFont typeface="Noto Sans Symbols"/>
              <a:buChar char="∙"/>
            </a:pPr>
            <a:r>
              <a:rPr lang="el" sz="1200">
                <a:latin typeface="Times New Roman"/>
                <a:ea typeface="Times New Roman"/>
                <a:cs typeface="Times New Roman"/>
                <a:sym typeface="Times New Roman"/>
              </a:rPr>
              <a:t>χαμηλός ανταπόκριση και ποιότητα του υπηρεσία μπορώ να έχω ως αποτέλεσμα απογοητευμένος , ταραγμένος οι πελάτες ή πελάτες</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l" sz="1200">
                <a:latin typeface="Times New Roman"/>
                <a:ea typeface="Times New Roman"/>
                <a:cs typeface="Times New Roman"/>
                <a:sym typeface="Times New Roman"/>
              </a:rPr>
              <a:t>Εκπαίδευση Ειδικά για Πελάτες / Πελάτες Βία</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l" sz="1200">
                <a:latin typeface="Times New Roman"/>
                <a:ea typeface="Times New Roman"/>
                <a:cs typeface="Times New Roman"/>
                <a:sym typeface="Times New Roman"/>
              </a:rPr>
              <a:t>αναγνώριση του συμπεριφορικά συνθήματα</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l" sz="1200">
                <a:latin typeface="Times New Roman"/>
                <a:ea typeface="Times New Roman"/>
                <a:cs typeface="Times New Roman"/>
                <a:sym typeface="Times New Roman"/>
              </a:rPr>
              <a:t>αποκλιμάκωση της βίας τεχνική</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l" sz="1200">
                <a:latin typeface="Times New Roman"/>
                <a:ea typeface="Times New Roman"/>
                <a:cs typeface="Times New Roman"/>
                <a:sym typeface="Times New Roman"/>
              </a:rPr>
              <a:t>διαπροσωπικές επικοινωνία δεξιότητες</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l" sz="1200">
                <a:latin typeface="Times New Roman"/>
                <a:ea typeface="Times New Roman"/>
                <a:cs typeface="Times New Roman"/>
                <a:sym typeface="Times New Roman"/>
              </a:rPr>
              <a:t>κατάλληλη συγκράτηση και αφαίρεση τεχνική Για υγειονομική περίθαλψη προσωπικό</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l" sz="1200">
                <a:latin typeface="Times New Roman"/>
                <a:ea typeface="Times New Roman"/>
                <a:cs typeface="Times New Roman"/>
                <a:sym typeface="Times New Roman"/>
              </a:rPr>
              <a:t> </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l" sz="1200" u="sng">
                <a:latin typeface="Times New Roman"/>
                <a:ea typeface="Times New Roman"/>
                <a:cs typeface="Times New Roman"/>
                <a:sym typeface="Times New Roman"/>
              </a:rPr>
              <a:t>Στρατηγικές Ειδικά για την Πρόληψη </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l" sz="1200">
                <a:latin typeface="Times New Roman"/>
                <a:ea typeface="Times New Roman"/>
                <a:cs typeface="Times New Roman"/>
                <a:sym typeface="Times New Roman"/>
              </a:rPr>
              <a:t>Την πρόσληψη επεξεργάζομαι, διαδικασία</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l" sz="1200">
                <a:latin typeface="Times New Roman"/>
                <a:ea typeface="Times New Roman"/>
                <a:cs typeface="Times New Roman"/>
                <a:sym typeface="Times New Roman"/>
              </a:rPr>
              <a:t>συμπεριφορά εγκληματίας φόντο οθόνες</a:t>
            </a:r>
            <a:endParaRPr sz="1100">
              <a:latin typeface="Calibri"/>
              <a:ea typeface="Calibri"/>
              <a:cs typeface="Calibri"/>
              <a:sym typeface="Calibri"/>
            </a:endParaRPr>
          </a:p>
          <a:p>
            <a:pPr indent="-342900" lvl="0" marL="342900" rtl="0" algn="just">
              <a:lnSpc>
                <a:spcPct val="150000"/>
              </a:lnSpc>
              <a:spcBef>
                <a:spcPts val="1000"/>
              </a:spcBef>
              <a:spcAft>
                <a:spcPts val="0"/>
              </a:spcAft>
              <a:buClr>
                <a:schemeClr val="dk1"/>
              </a:buClr>
              <a:buSzPts val="1200"/>
              <a:buFont typeface="Noto Sans Symbols"/>
              <a:buChar char="∙"/>
            </a:pPr>
            <a:r>
              <a:rPr lang="el" sz="1200">
                <a:latin typeface="Times New Roman"/>
                <a:ea typeface="Times New Roman"/>
                <a:cs typeface="Times New Roman"/>
                <a:sym typeface="Times New Roman"/>
              </a:rPr>
              <a:t>τσεκ πρώην εργοδότης βιβλιογραφικές αναφορές</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l" sz="1200">
                <a:latin typeface="Times New Roman"/>
                <a:ea typeface="Times New Roman"/>
                <a:cs typeface="Times New Roman"/>
                <a:sym typeface="Times New Roman"/>
              </a:rPr>
              <a:t>Εκπαίδευση σε πολιτικές /αναφορές</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l" sz="1200">
                <a:latin typeface="Times New Roman"/>
                <a:ea typeface="Times New Roman"/>
                <a:cs typeface="Times New Roman"/>
                <a:sym typeface="Times New Roman"/>
              </a:rPr>
              <a:t>νέα πρόσληψη προσανατολισμός</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l" sz="1200">
                <a:latin typeface="Times New Roman"/>
                <a:ea typeface="Times New Roman"/>
                <a:cs typeface="Times New Roman"/>
                <a:sym typeface="Times New Roman"/>
              </a:rPr>
              <a:t>αναζωογονών εκπαίδευση</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l" sz="1200">
                <a:latin typeface="Times New Roman"/>
                <a:ea typeface="Times New Roman"/>
                <a:cs typeface="Times New Roman"/>
                <a:sym typeface="Times New Roman"/>
              </a:rPr>
              <a:t> </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l" sz="1200" u="sng">
                <a:latin typeface="Times New Roman"/>
                <a:ea typeface="Times New Roman"/>
                <a:cs typeface="Times New Roman"/>
                <a:sym typeface="Times New Roman"/>
              </a:rPr>
              <a:t>Στρατηγικές Ειδικά για τον τύπο IV ( Personal Σχέση Βία ) Πρόληψη</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l" sz="1200">
                <a:latin typeface="Times New Roman"/>
                <a:ea typeface="Times New Roman"/>
                <a:cs typeface="Times New Roman"/>
                <a:sym typeface="Times New Roman"/>
              </a:rPr>
              <a:t>Εκπαίδευση σε πολιτικές και αναφορές</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l" sz="1200">
                <a:latin typeface="Times New Roman"/>
                <a:ea typeface="Times New Roman"/>
                <a:cs typeface="Times New Roman"/>
                <a:sym typeface="Times New Roman"/>
              </a:rPr>
              <a:t>χαρακτηριστικά και ενδείξεις </a:t>
            </a:r>
            <a:endParaRPr sz="1100">
              <a:latin typeface="Calibri"/>
              <a:ea typeface="Calibri"/>
              <a:cs typeface="Calibri"/>
              <a:sym typeface="Calibri"/>
            </a:endParaRPr>
          </a:p>
          <a:p>
            <a:pPr indent="-342900" lvl="0" marL="342900" rtl="0" algn="just">
              <a:lnSpc>
                <a:spcPct val="150000"/>
              </a:lnSpc>
              <a:spcBef>
                <a:spcPts val="1000"/>
              </a:spcBef>
              <a:spcAft>
                <a:spcPts val="0"/>
              </a:spcAft>
              <a:buClr>
                <a:schemeClr val="dk1"/>
              </a:buClr>
              <a:buSzPts val="1200"/>
              <a:buFont typeface="Noto Sans Symbols"/>
              <a:buChar char="∙"/>
            </a:pPr>
            <a:r>
              <a:rPr lang="el" sz="1200">
                <a:latin typeface="Times New Roman"/>
                <a:ea typeface="Times New Roman"/>
                <a:cs typeface="Times New Roman"/>
                <a:sym typeface="Times New Roman"/>
              </a:rPr>
              <a:t>ταυτοποίηση των συναδέλφων ως θυμάτων _ ή δράστες του IPV</a:t>
            </a:r>
            <a:endParaRPr sz="1100">
              <a:latin typeface="Calibri"/>
              <a:ea typeface="Calibri"/>
              <a:cs typeface="Calibri"/>
              <a:sym typeface="Calibri"/>
            </a:endParaRPr>
          </a:p>
          <a:p>
            <a:pPr indent="0" lvl="0" marL="0" rtl="0" algn="just">
              <a:lnSpc>
                <a:spcPct val="107000"/>
              </a:lnSpc>
              <a:spcBef>
                <a:spcPts val="1000"/>
              </a:spcBef>
              <a:spcAft>
                <a:spcPts val="0"/>
              </a:spcAft>
              <a:buNone/>
            </a:pPr>
            <a:r>
              <a:rPr lang="el" sz="1200">
                <a:latin typeface="Times New Roman"/>
                <a:ea typeface="Times New Roman"/>
                <a:cs typeface="Times New Roman"/>
                <a:sym typeface="Times New Roman"/>
              </a:rPr>
              <a:t>Πολιτισμός υποστήριξης _</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l" sz="1200">
                <a:latin typeface="Times New Roman"/>
                <a:ea typeface="Times New Roman"/>
                <a:cs typeface="Times New Roman"/>
                <a:sym typeface="Times New Roman"/>
              </a:rPr>
              <a:t>χωρίς κυρώσεις για να βγει μπροστά</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l" sz="1200">
                <a:latin typeface="Times New Roman"/>
                <a:ea typeface="Times New Roman"/>
                <a:cs typeface="Times New Roman"/>
                <a:sym typeface="Times New Roman"/>
              </a:rPr>
              <a:t>εμπιστευτικότητα</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l" sz="1200">
                <a:latin typeface="Times New Roman"/>
                <a:ea typeface="Times New Roman"/>
                <a:cs typeface="Times New Roman"/>
                <a:sym typeface="Times New Roman"/>
              </a:rPr>
              <a:t>ασφάλεια και ασφάλεια πρωτόκολλα εφαρμόζεται</a:t>
            </a:r>
            <a:endParaRPr sz="1100">
              <a:latin typeface="Calibri"/>
              <a:ea typeface="Calibri"/>
              <a:cs typeface="Calibri"/>
              <a:sym typeface="Calibri"/>
            </a:endParaRPr>
          </a:p>
          <a:p>
            <a:pPr indent="-342900" lvl="0" marL="342900" rtl="0" algn="just">
              <a:lnSpc>
                <a:spcPct val="107000"/>
              </a:lnSpc>
              <a:spcBef>
                <a:spcPts val="1000"/>
              </a:spcBef>
              <a:spcAft>
                <a:spcPts val="0"/>
              </a:spcAft>
              <a:buClr>
                <a:schemeClr val="dk1"/>
              </a:buClr>
              <a:buSzPts val="1200"/>
              <a:buFont typeface="Noto Sans Symbols"/>
              <a:buChar char="∙"/>
            </a:pPr>
            <a:r>
              <a:rPr lang="el" sz="1200">
                <a:latin typeface="Times New Roman"/>
                <a:ea typeface="Times New Roman"/>
                <a:cs typeface="Times New Roman"/>
                <a:sym typeface="Times New Roman"/>
              </a:rPr>
              <a:t>κοινότητα υπηρεσία παραπομπές προσφέρεται</a:t>
            </a:r>
            <a:endParaRPr sz="1100">
              <a:latin typeface="Calibri"/>
              <a:ea typeface="Calibri"/>
              <a:cs typeface="Calibri"/>
              <a:sym typeface="Calibri"/>
            </a:endParaRPr>
          </a:p>
        </p:txBody>
      </p:sp>
      <p:sp>
        <p:nvSpPr>
          <p:cNvPr id="277" name="Google Shape;27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l"/>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2" name="Shape 72"/>
        <p:cNvGrpSpPr/>
        <p:nvPr/>
      </p:nvGrpSpPr>
      <p:grpSpPr>
        <a:xfrm>
          <a:off x="0" y="0"/>
          <a:ext cx="0" cy="0"/>
          <a:chOff x="0" y="0"/>
          <a:chExt cx="0" cy="0"/>
        </a:xfrm>
      </p:grpSpPr>
      <p:sp>
        <p:nvSpPr>
          <p:cNvPr id="73" name="Google Shape;73;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8" name="Shape 78"/>
        <p:cNvGrpSpPr/>
        <p:nvPr/>
      </p:nvGrpSpPr>
      <p:grpSpPr>
        <a:xfrm>
          <a:off x="0" y="0"/>
          <a:ext cx="0" cy="0"/>
          <a:chOff x="0" y="0"/>
          <a:chExt cx="0" cy="0"/>
        </a:xfrm>
      </p:grpSpPr>
      <p:sp>
        <p:nvSpPr>
          <p:cNvPr id="79" name="Google Shape;79;p2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1" name="Shape 21"/>
        <p:cNvGrpSpPr/>
        <p:nvPr/>
      </p:nvGrpSpPr>
      <p:grpSpPr>
        <a:xfrm>
          <a:off x="0" y="0"/>
          <a:ext cx="0" cy="0"/>
          <a:chOff x="0" y="0"/>
          <a:chExt cx="0" cy="0"/>
        </a:xfrm>
      </p:grpSpPr>
      <p:sp>
        <p:nvSpPr>
          <p:cNvPr id="22" name="Google Shape;22;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27" name="Shape 27"/>
        <p:cNvGrpSpPr/>
        <p:nvPr/>
      </p:nvGrpSpPr>
      <p:grpSpPr>
        <a:xfrm>
          <a:off x="0" y="0"/>
          <a:ext cx="0" cy="0"/>
          <a:chOff x="0" y="0"/>
          <a:chExt cx="0" cy="0"/>
        </a:xfrm>
      </p:grpSpPr>
      <p:sp>
        <p:nvSpPr>
          <p:cNvPr id="28" name="Google Shape;28;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32" name="Shape 32"/>
        <p:cNvGrpSpPr/>
        <p:nvPr/>
      </p:nvGrpSpPr>
      <p:grpSpPr>
        <a:xfrm>
          <a:off x="0" y="0"/>
          <a:ext cx="0" cy="0"/>
          <a:chOff x="0" y="0"/>
          <a:chExt cx="0" cy="0"/>
        </a:xfrm>
      </p:grpSpPr>
      <p:sp>
        <p:nvSpPr>
          <p:cNvPr id="33" name="Google Shape;33;p2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38" name="Shape 38"/>
        <p:cNvGrpSpPr/>
        <p:nvPr/>
      </p:nvGrpSpPr>
      <p:grpSpPr>
        <a:xfrm>
          <a:off x="0" y="0"/>
          <a:ext cx="0" cy="0"/>
          <a:chOff x="0" y="0"/>
          <a:chExt cx="0" cy="0"/>
        </a:xfrm>
      </p:grpSpPr>
      <p:sp>
        <p:nvSpPr>
          <p:cNvPr id="39" name="Google Shape;39;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5" name="Shape 45"/>
        <p:cNvGrpSpPr/>
        <p:nvPr/>
      </p:nvGrpSpPr>
      <p:grpSpPr>
        <a:xfrm>
          <a:off x="0" y="0"/>
          <a:ext cx="0" cy="0"/>
          <a:chOff x="0" y="0"/>
          <a:chExt cx="0" cy="0"/>
        </a:xfrm>
      </p:grpSpPr>
      <p:sp>
        <p:nvSpPr>
          <p:cNvPr id="46" name="Google Shape;46;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54" name="Shape 54"/>
        <p:cNvGrpSpPr/>
        <p:nvPr/>
      </p:nvGrpSpPr>
      <p:grpSpPr>
        <a:xfrm>
          <a:off x="0" y="0"/>
          <a:ext cx="0" cy="0"/>
          <a:chOff x="0" y="0"/>
          <a:chExt cx="0" cy="0"/>
        </a:xfrm>
      </p:grpSpPr>
      <p:sp>
        <p:nvSpPr>
          <p:cNvPr id="55" name="Google Shape;5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58" name="Shape 58"/>
        <p:cNvGrpSpPr/>
        <p:nvPr/>
      </p:nvGrpSpPr>
      <p:grpSpPr>
        <a:xfrm>
          <a:off x="0" y="0"/>
          <a:ext cx="0" cy="0"/>
          <a:chOff x="0" y="0"/>
          <a:chExt cx="0" cy="0"/>
        </a:xfrm>
      </p:grpSpPr>
      <p:sp>
        <p:nvSpPr>
          <p:cNvPr id="59" name="Google Shape;59;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5" name="Shape 65"/>
        <p:cNvGrpSpPr/>
        <p:nvPr/>
      </p:nvGrpSpPr>
      <p:grpSpPr>
        <a:xfrm>
          <a:off x="0" y="0"/>
          <a:ext cx="0" cy="0"/>
          <a:chOff x="0" y="0"/>
          <a:chExt cx="0" cy="0"/>
        </a:xfrm>
      </p:grpSpPr>
      <p:sp>
        <p:nvSpPr>
          <p:cNvPr id="66" name="Google Shape;66;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7"/>
          <p:cNvSpPr/>
          <p:nvPr>
            <p:ph idx="2" type="pic"/>
          </p:nvPr>
        </p:nvSpPr>
        <p:spPr>
          <a:xfrm>
            <a:off x="5183188" y="987425"/>
            <a:ext cx="6172200" cy="4873625"/>
          </a:xfrm>
          <a:prstGeom prst="rect">
            <a:avLst/>
          </a:prstGeom>
          <a:noFill/>
          <a:ln>
            <a:noFill/>
          </a:ln>
        </p:spPr>
      </p:sp>
      <p:sp>
        <p:nvSpPr>
          <p:cNvPr id="68" name="Google Shape;68;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cs.wikipedia.org/wiki/International_Standard_Book_Number" TargetMode="External"/><Relationship Id="rId4" Type="http://schemas.openxmlformats.org/officeDocument/2006/relationships/hyperlink" Target="https://cs.wikipedia.org/wiki/Speci%C3%A1ln%C3%AD:Zdroje_knih/978-80-247-1407-3" TargetMode="External"/><Relationship Id="rId11" Type="http://schemas.openxmlformats.org/officeDocument/2006/relationships/hyperlink" Target="https://www.vlastnicesta.cz/clanky/externi-komunikace-vytvari-obraz-vasi-firmy-v-o/" TargetMode="External"/><Relationship Id="rId10" Type="http://schemas.openxmlformats.org/officeDocument/2006/relationships/hyperlink" Target="http://www.oit.org/wcmsp5/groups/public/@ed_dialogue/@sector/documents/publication/wcms_161998.pdf" TargetMode="External"/><Relationship Id="rId9" Type="http://schemas.openxmlformats.org/officeDocument/2006/relationships/hyperlink" Target="https://www.egd.cz/sites/default/files/201902/Politika%20integrovan%C3%A9ho%20syst%C3%A9mu%20%C5%99%C3%ADzen%C3%AD.pdf" TargetMode="External"/><Relationship Id="rId5" Type="http://schemas.openxmlformats.org/officeDocument/2006/relationships/hyperlink" Target="https://www.callbridge.com/cs/blog/good-team-dynamics-is-essential-in-the-workplace/" TargetMode="External"/><Relationship Id="rId6" Type="http://schemas.openxmlformats.org/officeDocument/2006/relationships/hyperlink" Target="https://www.dokumentacebozp.cz/aktuality/analyza-rizik-bozp-rizeni-hodnoceni-identifikace-management/" TargetMode="External"/><Relationship Id="rId7" Type="http://schemas.openxmlformats.org/officeDocument/2006/relationships/hyperlink" Target="https://www.bozp.cz/slovnik-pojmu/skoleni-bozp/" TargetMode="External"/><Relationship Id="rId8" Type="http://schemas.openxmlformats.org/officeDocument/2006/relationships/hyperlink" Target="https://www.eib.org/attachments/strategies/complaints_mechanism_policy_cs.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ww.msmt.cz/socialni-programy/metodicke-doporuceni-k-primarni-prevenci-rizikoveho-chovani" TargetMode="External"/><Relationship Id="rId4" Type="http://schemas.openxmlformats.org/officeDocument/2006/relationships/hyperlink" Target="https://www.bozpinfo.cz/josra/nasili-na-pracovisti-peer-pracovnik-jako-mozna-cesta-ochrany-zamestnancu" TargetMode="External"/><Relationship Id="rId5" Type="http://schemas.openxmlformats.org/officeDocument/2006/relationships/hyperlink" Target="https://visual.ly/community/Infographics/business/incblot-motivation-infographic" TargetMode="External"/><Relationship Id="rId6" Type="http://schemas.openxmlformats.org/officeDocument/2006/relationships/hyperlink" Target="https://www.snajdr.com/jak-pracujeme/s-vizi-strategii-a-politikou/"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jpg"/></Relationships>
</file>

<file path=ppt/slides/_rels/slide17.xml.rels><?xml version="1.0" encoding="UTF-8" standalone="yes"?><Relationships xmlns="http://schemas.openxmlformats.org/package/2006/relationships"><Relationship Id="rId11" Type="http://schemas.openxmlformats.org/officeDocument/2006/relationships/hyperlink" Target="https://kek-dias.gr/" TargetMode="External"/><Relationship Id="rId10" Type="http://schemas.openxmlformats.org/officeDocument/2006/relationships/image" Target="../media/image19.png"/><Relationship Id="rId13" Type="http://schemas.openxmlformats.org/officeDocument/2006/relationships/hyperlink" Target="https://dekaplus.eu/" TargetMode="External"/><Relationship Id="rId12"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18.png"/><Relationship Id="rId9" Type="http://schemas.openxmlformats.org/officeDocument/2006/relationships/hyperlink" Target="http://www.beneke-prinzhorn.de/" TargetMode="External"/><Relationship Id="rId15" Type="http://schemas.openxmlformats.org/officeDocument/2006/relationships/hyperlink" Target="https://www.lpf.lt/" TargetMode="External"/><Relationship Id="rId14" Type="http://schemas.openxmlformats.org/officeDocument/2006/relationships/image" Target="../media/image15.png"/><Relationship Id="rId17" Type="http://schemas.openxmlformats.org/officeDocument/2006/relationships/hyperlink" Target="https://www.uzvediba.lv/kontakti/" TargetMode="External"/><Relationship Id="rId16" Type="http://schemas.openxmlformats.org/officeDocument/2006/relationships/image" Target="../media/image17.png"/><Relationship Id="rId5" Type="http://schemas.openxmlformats.org/officeDocument/2006/relationships/hyperlink" Target="http://www.czu.cz/" TargetMode="External"/><Relationship Id="rId6" Type="http://schemas.openxmlformats.org/officeDocument/2006/relationships/image" Target="../media/image16.png"/><Relationship Id="rId18" Type="http://schemas.openxmlformats.org/officeDocument/2006/relationships/image" Target="../media/image3.png"/><Relationship Id="rId7" Type="http://schemas.openxmlformats.org/officeDocument/2006/relationships/hyperlink" Target="http://www.czu.cz/" TargetMode="External"/><Relationship Id="rId8"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0.jp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txBox="1"/>
          <p:nvPr>
            <p:ph type="ctrTitle"/>
          </p:nvPr>
        </p:nvSpPr>
        <p:spPr>
          <a:xfrm>
            <a:off x="388111" y="4770613"/>
            <a:ext cx="11589030" cy="1000655"/>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2"/>
              </a:buClr>
              <a:buSzPts val="4000"/>
              <a:buFont typeface="Calibri"/>
              <a:buNone/>
            </a:pPr>
            <a:r>
              <a:rPr b="1" lang="el" sz="4000">
                <a:solidFill>
                  <a:schemeClr val="dk2"/>
                </a:solidFill>
                <a:latin typeface="Calibri"/>
                <a:ea typeface="Calibri"/>
                <a:cs typeface="Calibri"/>
                <a:sym typeface="Calibri"/>
              </a:rPr>
              <a:t>Σχεδιασμός Εκπαίδευσης: Πρωτοβάθμια Πρόληψη (2)</a:t>
            </a:r>
            <a:endParaRPr b="1" sz="4000">
              <a:solidFill>
                <a:schemeClr val="dk2"/>
              </a:solidFill>
              <a:latin typeface="Calibri"/>
              <a:ea typeface="Calibri"/>
              <a:cs typeface="Calibri"/>
              <a:sym typeface="Calibri"/>
            </a:endParaRPr>
          </a:p>
        </p:txBody>
      </p:sp>
      <p:pic>
        <p:nvPicPr>
          <p:cNvPr descr="Ein Bild, das Text enthält.&#10;&#10;Automatisch generierte Beschreibung" id="90" name="Google Shape;90;p1"/>
          <p:cNvPicPr preferRelativeResize="0"/>
          <p:nvPr/>
        </p:nvPicPr>
        <p:blipFill rotWithShape="1">
          <a:blip r:embed="rId3">
            <a:alphaModFix/>
          </a:blip>
          <a:srcRect b="3425" l="0" r="0" t="2802"/>
          <a:stretch/>
        </p:blipFill>
        <p:spPr>
          <a:xfrm>
            <a:off x="-1" y="10"/>
            <a:ext cx="12192001" cy="4201449"/>
          </a:xfrm>
          <a:prstGeom prst="rect">
            <a:avLst/>
          </a:prstGeom>
          <a:noFill/>
          <a:ln>
            <a:noFill/>
          </a:ln>
        </p:spPr>
      </p:pic>
      <p:grpSp>
        <p:nvGrpSpPr>
          <p:cNvPr id="91" name="Google Shape;91;p1"/>
          <p:cNvGrpSpPr/>
          <p:nvPr/>
        </p:nvGrpSpPr>
        <p:grpSpPr>
          <a:xfrm>
            <a:off x="-1" y="2941813"/>
            <a:ext cx="12188952" cy="1828800"/>
            <a:chOff x="-305" y="3144820"/>
            <a:chExt cx="9182100" cy="1551136"/>
          </a:xfrm>
        </p:grpSpPr>
        <p:sp>
          <p:nvSpPr>
            <p:cNvPr id="92" name="Google Shape;92;p1"/>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3" name="Google Shape;93;p1"/>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4" name="Google Shape;94;p1"/>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5" name="Google Shape;95;p1"/>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96" name="Google Shape;96;p1"/>
          <p:cNvSpPr txBox="1"/>
          <p:nvPr/>
        </p:nvSpPr>
        <p:spPr>
          <a:xfrm>
            <a:off x="426720" y="6056820"/>
            <a:ext cx="11338500" cy="461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l" sz="1200">
                <a:solidFill>
                  <a:schemeClr val="dk1"/>
                </a:solidFill>
                <a:latin typeface="Times New Roman"/>
                <a:ea typeface="Times New Roman"/>
                <a:cs typeface="Times New Roman"/>
                <a:sym typeface="Times New Roman"/>
              </a:rPr>
              <a:t>Η υποστήριξη της Ευρωπαϊκής Επιτροπής στην παραγωγή της παρούσας έκδοσης δεν συνιστά αποδοχή του περιεχομένου, το οποίο αντικατοπτρίζει αποκλειστικά τις απόψεις των συντακτών, και η Επιτροπή δεν μπορεί να αναλάβει την ευθύνη για οποιαδήποτε χρήση των πληροφοριών που περιέχονται σε αυτήν</a:t>
            </a:r>
            <a:endParaRPr b="0" i="0" sz="1200" u="none" cap="none" strike="noStrike">
              <a:solidFill>
                <a:schemeClr val="dk1"/>
              </a:solidFill>
              <a:latin typeface="Calibri"/>
              <a:ea typeface="Calibri"/>
              <a:cs typeface="Calibri"/>
              <a:sym typeface="Calibri"/>
            </a:endParaRPr>
          </a:p>
        </p:txBody>
      </p:sp>
      <p:pic>
        <p:nvPicPr>
          <p:cNvPr id="97" name="Google Shape;97;p1"/>
          <p:cNvPicPr preferRelativeResize="0"/>
          <p:nvPr/>
        </p:nvPicPr>
        <p:blipFill>
          <a:blip r:embed="rId4">
            <a:alphaModFix/>
          </a:blip>
          <a:stretch>
            <a:fillRect/>
          </a:stretch>
        </p:blipFill>
        <p:spPr>
          <a:xfrm>
            <a:off x="445449" y="5523012"/>
            <a:ext cx="2439992" cy="43605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6" name="Shape 286"/>
        <p:cNvGrpSpPr/>
        <p:nvPr/>
      </p:nvGrpSpPr>
      <p:grpSpPr>
        <a:xfrm>
          <a:off x="0" y="0"/>
          <a:ext cx="0" cy="0"/>
          <a:chOff x="0" y="0"/>
          <a:chExt cx="0" cy="0"/>
        </a:xfrm>
      </p:grpSpPr>
      <p:sp>
        <p:nvSpPr>
          <p:cNvPr id="287" name="Google Shape;287;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8" name="Google Shape;288;p10"/>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 name="Google Shape;289;p10"/>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10"/>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10"/>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10"/>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10"/>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10"/>
          <p:cNvSpPr txBox="1"/>
          <p:nvPr>
            <p:ph type="title"/>
          </p:nvPr>
        </p:nvSpPr>
        <p:spPr>
          <a:xfrm>
            <a:off x="102228" y="80877"/>
            <a:ext cx="10822858" cy="11202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b="1" lang="el" sz="3600"/>
              <a:t>Δείκτες πιθανής βίας από εργαζόμενο</a:t>
            </a:r>
            <a:endParaRPr b="1" sz="3600"/>
          </a:p>
        </p:txBody>
      </p:sp>
      <p:grpSp>
        <p:nvGrpSpPr>
          <p:cNvPr id="295" name="Google Shape;295;p10"/>
          <p:cNvGrpSpPr/>
          <p:nvPr/>
        </p:nvGrpSpPr>
        <p:grpSpPr>
          <a:xfrm>
            <a:off x="713390" y="1285314"/>
            <a:ext cx="10716058" cy="5358029"/>
            <a:chOff x="447919" y="3262"/>
            <a:chExt cx="10716058" cy="5358029"/>
          </a:xfrm>
        </p:grpSpPr>
        <p:sp>
          <p:nvSpPr>
            <p:cNvPr id="296" name="Google Shape;296;p10"/>
            <p:cNvSpPr/>
            <p:nvPr/>
          </p:nvSpPr>
          <p:spPr>
            <a:xfrm>
              <a:off x="447919" y="3262"/>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0"/>
            <p:cNvSpPr txBox="1"/>
            <p:nvPr/>
          </p:nvSpPr>
          <p:spPr>
            <a:xfrm>
              <a:off x="447919" y="3262"/>
              <a:ext cx="1984455" cy="1190673"/>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None/>
              </a:pPr>
              <a:r>
                <a:rPr lang="el" sz="1400">
                  <a:solidFill>
                    <a:schemeClr val="lt1"/>
                  </a:solidFill>
                  <a:latin typeface="Calibri"/>
                  <a:ea typeface="Calibri"/>
                  <a:cs typeface="Calibri"/>
                  <a:sym typeface="Calibri"/>
                </a:rPr>
                <a:t>αυξημένη χρήση αλκοόλ ή/και παρανόμων ναρκωτικών</a:t>
              </a:r>
              <a:endParaRPr/>
            </a:p>
          </p:txBody>
        </p:sp>
        <p:sp>
          <p:nvSpPr>
            <p:cNvPr id="298" name="Google Shape;298;p10"/>
            <p:cNvSpPr/>
            <p:nvPr/>
          </p:nvSpPr>
          <p:spPr>
            <a:xfrm>
              <a:off x="2630820" y="3262"/>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0"/>
            <p:cNvSpPr txBox="1"/>
            <p:nvPr/>
          </p:nvSpPr>
          <p:spPr>
            <a:xfrm>
              <a:off x="2630820" y="3262"/>
              <a:ext cx="1984455" cy="1190673"/>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None/>
              </a:pPr>
              <a:r>
                <a:rPr lang="el" sz="1400">
                  <a:solidFill>
                    <a:schemeClr val="lt1"/>
                  </a:solidFill>
                  <a:latin typeface="Calibri"/>
                  <a:ea typeface="Calibri"/>
                  <a:cs typeface="Calibri"/>
                  <a:sym typeface="Calibri"/>
                </a:rPr>
                <a:t>ανεξήγητη αύξηση των απουσιών. ασαφή σωματικά παράπονα</a:t>
              </a:r>
              <a:endParaRPr/>
            </a:p>
          </p:txBody>
        </p:sp>
        <p:sp>
          <p:nvSpPr>
            <p:cNvPr id="300" name="Google Shape;300;p10"/>
            <p:cNvSpPr/>
            <p:nvPr/>
          </p:nvSpPr>
          <p:spPr>
            <a:xfrm>
              <a:off x="4813720" y="3262"/>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0"/>
            <p:cNvSpPr txBox="1"/>
            <p:nvPr/>
          </p:nvSpPr>
          <p:spPr>
            <a:xfrm>
              <a:off x="4813720" y="3262"/>
              <a:ext cx="1984455" cy="1190673"/>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None/>
              </a:pPr>
              <a:r>
                <a:rPr lang="el" sz="1400">
                  <a:solidFill>
                    <a:schemeClr val="lt1"/>
                  </a:solidFill>
                  <a:latin typeface="Calibri"/>
                  <a:ea typeface="Calibri"/>
                  <a:cs typeface="Calibri"/>
                  <a:sym typeface="Calibri"/>
                </a:rPr>
                <a:t>αισθητή μείωση της προσοχής στην εμφάνιση και την υγιεινή</a:t>
              </a:r>
              <a:endParaRPr/>
            </a:p>
          </p:txBody>
        </p:sp>
        <p:sp>
          <p:nvSpPr>
            <p:cNvPr id="302" name="Google Shape;302;p10"/>
            <p:cNvSpPr/>
            <p:nvPr/>
          </p:nvSpPr>
          <p:spPr>
            <a:xfrm>
              <a:off x="6996621" y="3262"/>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0"/>
            <p:cNvSpPr txBox="1"/>
            <p:nvPr/>
          </p:nvSpPr>
          <p:spPr>
            <a:xfrm>
              <a:off x="6996621" y="3262"/>
              <a:ext cx="1984455" cy="1190673"/>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None/>
              </a:pPr>
              <a:r>
                <a:rPr lang="el" sz="1400">
                  <a:solidFill>
                    <a:schemeClr val="lt1"/>
                  </a:solidFill>
                  <a:latin typeface="Calibri"/>
                  <a:ea typeface="Calibri"/>
                  <a:cs typeface="Calibri"/>
                  <a:sym typeface="Calibri"/>
                </a:rPr>
                <a:t>κατάθλιψη / απογοήτευση</a:t>
              </a:r>
              <a:endParaRPr/>
            </a:p>
          </p:txBody>
        </p:sp>
        <p:sp>
          <p:nvSpPr>
            <p:cNvPr id="304" name="Google Shape;304;p10"/>
            <p:cNvSpPr/>
            <p:nvPr/>
          </p:nvSpPr>
          <p:spPr>
            <a:xfrm>
              <a:off x="9179522" y="3262"/>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0"/>
            <p:cNvSpPr txBox="1"/>
            <p:nvPr/>
          </p:nvSpPr>
          <p:spPr>
            <a:xfrm>
              <a:off x="9179522" y="3262"/>
              <a:ext cx="1984455" cy="1190673"/>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None/>
              </a:pPr>
              <a:r>
                <a:rPr lang="el" sz="1400">
                  <a:solidFill>
                    <a:schemeClr val="lt1"/>
                  </a:solidFill>
                  <a:latin typeface="Calibri"/>
                  <a:ea typeface="Calibri"/>
                  <a:cs typeface="Calibri"/>
                  <a:sym typeface="Calibri"/>
                </a:rPr>
                <a:t>αντίσταση και υπερβολική αντίδραση σε αλλαγές πολιτικής και διαδικασιών</a:t>
              </a:r>
              <a:endParaRPr sz="1400">
                <a:solidFill>
                  <a:schemeClr val="lt1"/>
                </a:solidFill>
                <a:latin typeface="Calibri"/>
                <a:ea typeface="Calibri"/>
                <a:cs typeface="Calibri"/>
                <a:sym typeface="Calibri"/>
              </a:endParaRPr>
            </a:p>
          </p:txBody>
        </p:sp>
        <p:sp>
          <p:nvSpPr>
            <p:cNvPr id="306" name="Google Shape;306;p10"/>
            <p:cNvSpPr/>
            <p:nvPr/>
          </p:nvSpPr>
          <p:spPr>
            <a:xfrm>
              <a:off x="447919" y="1392381"/>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0"/>
            <p:cNvSpPr txBox="1"/>
            <p:nvPr/>
          </p:nvSpPr>
          <p:spPr>
            <a:xfrm>
              <a:off x="447919" y="1392381"/>
              <a:ext cx="1984455" cy="1190673"/>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None/>
              </a:pPr>
              <a:r>
                <a:rPr lang="el" sz="1400">
                  <a:solidFill>
                    <a:schemeClr val="lt1"/>
                  </a:solidFill>
                  <a:latin typeface="Calibri"/>
                  <a:ea typeface="Calibri"/>
                  <a:cs typeface="Calibri"/>
                  <a:sym typeface="Calibri"/>
                </a:rPr>
                <a:t>επανειλημμένες παραβιάσεις των πολιτικών της εταιρείας</a:t>
              </a:r>
              <a:endParaRPr/>
            </a:p>
          </p:txBody>
        </p:sp>
        <p:sp>
          <p:nvSpPr>
            <p:cNvPr id="308" name="Google Shape;308;p10"/>
            <p:cNvSpPr/>
            <p:nvPr/>
          </p:nvSpPr>
          <p:spPr>
            <a:xfrm>
              <a:off x="2630820" y="1392381"/>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0"/>
            <p:cNvSpPr txBox="1"/>
            <p:nvPr/>
          </p:nvSpPr>
          <p:spPr>
            <a:xfrm>
              <a:off x="2630820" y="1392381"/>
              <a:ext cx="1984455" cy="1190673"/>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None/>
              </a:pPr>
              <a:r>
                <a:rPr lang="el" sz="1400">
                  <a:solidFill>
                    <a:schemeClr val="lt1"/>
                  </a:solidFill>
                  <a:latin typeface="Calibri"/>
                  <a:ea typeface="Calibri"/>
                  <a:cs typeface="Calibri"/>
                  <a:sym typeface="Calibri"/>
                </a:rPr>
                <a:t>αυξημένες έντονες εναλλαγές της διάθεσης</a:t>
              </a:r>
              <a:endParaRPr/>
            </a:p>
          </p:txBody>
        </p:sp>
        <p:sp>
          <p:nvSpPr>
            <p:cNvPr id="310" name="Google Shape;310;p10"/>
            <p:cNvSpPr/>
            <p:nvPr/>
          </p:nvSpPr>
          <p:spPr>
            <a:xfrm>
              <a:off x="4813720" y="1392381"/>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0"/>
            <p:cNvSpPr txBox="1"/>
            <p:nvPr/>
          </p:nvSpPr>
          <p:spPr>
            <a:xfrm>
              <a:off x="4813720" y="1392381"/>
              <a:ext cx="1984455" cy="1190673"/>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None/>
              </a:pPr>
              <a:r>
                <a:rPr lang="el" sz="1400">
                  <a:solidFill>
                    <a:schemeClr val="lt1"/>
                  </a:solidFill>
                  <a:latin typeface="Calibri"/>
                  <a:ea typeface="Calibri"/>
                  <a:cs typeface="Calibri"/>
                  <a:sym typeface="Calibri"/>
                </a:rPr>
                <a:t>αισθητά ασταθείς, συναισθηματικές αντιδράσεις</a:t>
              </a:r>
              <a:endParaRPr/>
            </a:p>
          </p:txBody>
        </p:sp>
        <p:sp>
          <p:nvSpPr>
            <p:cNvPr id="312" name="Google Shape;312;p10"/>
            <p:cNvSpPr/>
            <p:nvPr/>
          </p:nvSpPr>
          <p:spPr>
            <a:xfrm>
              <a:off x="6996621" y="1392381"/>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0"/>
            <p:cNvSpPr txBox="1"/>
            <p:nvPr/>
          </p:nvSpPr>
          <p:spPr>
            <a:xfrm>
              <a:off x="6996621" y="1392381"/>
              <a:ext cx="1984455" cy="1190673"/>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None/>
              </a:pPr>
              <a:r>
                <a:rPr lang="el" sz="1400">
                  <a:solidFill>
                    <a:schemeClr val="lt1"/>
                  </a:solidFill>
                  <a:latin typeface="Calibri"/>
                  <a:ea typeface="Calibri"/>
                  <a:cs typeface="Calibri"/>
                  <a:sym typeface="Calibri"/>
                </a:rPr>
                <a:t>εκρηκτικά ξεσπάσματα θυμού ή οργάνωσης χωρίς πρόκληση</a:t>
              </a:r>
              <a:endParaRPr/>
            </a:p>
          </p:txBody>
        </p:sp>
        <p:sp>
          <p:nvSpPr>
            <p:cNvPr id="314" name="Google Shape;314;p10"/>
            <p:cNvSpPr/>
            <p:nvPr/>
          </p:nvSpPr>
          <p:spPr>
            <a:xfrm>
              <a:off x="9179522" y="1392381"/>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0"/>
            <p:cNvSpPr txBox="1"/>
            <p:nvPr/>
          </p:nvSpPr>
          <p:spPr>
            <a:xfrm>
              <a:off x="9179522" y="1392381"/>
              <a:ext cx="1984455" cy="1190673"/>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None/>
              </a:pPr>
              <a:r>
                <a:rPr lang="el" sz="1400">
                  <a:solidFill>
                    <a:schemeClr val="lt1"/>
                  </a:solidFill>
                  <a:latin typeface="Calibri"/>
                  <a:ea typeface="Calibri"/>
                  <a:cs typeface="Calibri"/>
                  <a:sym typeface="Calibri"/>
                </a:rPr>
                <a:t>αυτοκτονικός; Σχόλια σχετικά με "να βάλουμε τα πράγματα σε τάξη"</a:t>
              </a:r>
              <a:endParaRPr/>
            </a:p>
          </p:txBody>
        </p:sp>
        <p:sp>
          <p:nvSpPr>
            <p:cNvPr id="316" name="Google Shape;316;p10"/>
            <p:cNvSpPr/>
            <p:nvPr/>
          </p:nvSpPr>
          <p:spPr>
            <a:xfrm>
              <a:off x="447919" y="2781499"/>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0"/>
            <p:cNvSpPr txBox="1"/>
            <p:nvPr/>
          </p:nvSpPr>
          <p:spPr>
            <a:xfrm>
              <a:off x="447919" y="2781499"/>
              <a:ext cx="1984455" cy="1190673"/>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None/>
              </a:pPr>
              <a:r>
                <a:rPr lang="el" sz="1400">
                  <a:solidFill>
                    <a:schemeClr val="lt1"/>
                  </a:solidFill>
                  <a:latin typeface="Calibri"/>
                  <a:ea typeface="Calibri"/>
                  <a:cs typeface="Calibri"/>
                  <a:sym typeface="Calibri"/>
                </a:rPr>
                <a:t>συμπεριφορά που είναι ύποπτη για παράνοια, («όλοι είναι εναντίον μου»)</a:t>
              </a:r>
              <a:endParaRPr/>
            </a:p>
          </p:txBody>
        </p:sp>
        <p:sp>
          <p:nvSpPr>
            <p:cNvPr id="318" name="Google Shape;318;p10"/>
            <p:cNvSpPr/>
            <p:nvPr/>
          </p:nvSpPr>
          <p:spPr>
            <a:xfrm>
              <a:off x="2630820" y="2781499"/>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0"/>
            <p:cNvSpPr txBox="1"/>
            <p:nvPr/>
          </p:nvSpPr>
          <p:spPr>
            <a:xfrm>
              <a:off x="2630820" y="2781499"/>
              <a:ext cx="1984455" cy="1190673"/>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None/>
              </a:pPr>
              <a:r>
                <a:rPr lang="el" sz="1400">
                  <a:solidFill>
                    <a:schemeClr val="lt1"/>
                  </a:solidFill>
                  <a:latin typeface="Calibri"/>
                  <a:ea typeface="Calibri"/>
                  <a:cs typeface="Calibri"/>
                  <a:sym typeface="Calibri"/>
                </a:rPr>
                <a:t>μιλάει όλο και περισσότερο για προβλήματα στο σπίτι</a:t>
              </a:r>
              <a:endParaRPr/>
            </a:p>
          </p:txBody>
        </p:sp>
        <p:sp>
          <p:nvSpPr>
            <p:cNvPr id="320" name="Google Shape;320;p10"/>
            <p:cNvSpPr/>
            <p:nvPr/>
          </p:nvSpPr>
          <p:spPr>
            <a:xfrm>
              <a:off x="4813720" y="2781499"/>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0"/>
            <p:cNvSpPr txBox="1"/>
            <p:nvPr/>
          </p:nvSpPr>
          <p:spPr>
            <a:xfrm>
              <a:off x="4813720" y="2781499"/>
              <a:ext cx="1984455" cy="1190673"/>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None/>
              </a:pPr>
              <a:r>
                <a:rPr lang="el" sz="1400">
                  <a:solidFill>
                    <a:schemeClr val="lt1"/>
                  </a:solidFill>
                  <a:latin typeface="Calibri"/>
                  <a:ea typeface="Calibri"/>
                  <a:cs typeface="Calibri"/>
                  <a:sym typeface="Calibri"/>
                </a:rPr>
                <a:t>κλιμάκωση των οικιακών προβλημάτων στον χώρο εργασίας· μιλάμε για σοβαρά οικονομικά προβλήματα</a:t>
              </a:r>
              <a:endParaRPr/>
            </a:p>
          </p:txBody>
        </p:sp>
        <p:sp>
          <p:nvSpPr>
            <p:cNvPr id="322" name="Google Shape;322;p10"/>
            <p:cNvSpPr/>
            <p:nvPr/>
          </p:nvSpPr>
          <p:spPr>
            <a:xfrm>
              <a:off x="6996621" y="2781499"/>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0"/>
            <p:cNvSpPr txBox="1"/>
            <p:nvPr/>
          </p:nvSpPr>
          <p:spPr>
            <a:xfrm>
              <a:off x="6996621" y="2781499"/>
              <a:ext cx="1984455" cy="1190673"/>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None/>
              </a:pPr>
              <a:r>
                <a:rPr lang="el" sz="1400">
                  <a:solidFill>
                    <a:schemeClr val="lt1"/>
                  </a:solidFill>
                  <a:latin typeface="Calibri"/>
                  <a:ea typeface="Calibri"/>
                  <a:cs typeface="Calibri"/>
                  <a:sym typeface="Calibri"/>
                </a:rPr>
                <a:t>μιλώντας για προηγούμενα περιστατικά βίας</a:t>
              </a:r>
              <a:endParaRPr/>
            </a:p>
          </p:txBody>
        </p:sp>
        <p:sp>
          <p:nvSpPr>
            <p:cNvPr id="324" name="Google Shape;324;p10"/>
            <p:cNvSpPr/>
            <p:nvPr/>
          </p:nvSpPr>
          <p:spPr>
            <a:xfrm>
              <a:off x="9179522" y="2781499"/>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0"/>
            <p:cNvSpPr txBox="1"/>
            <p:nvPr/>
          </p:nvSpPr>
          <p:spPr>
            <a:xfrm>
              <a:off x="9179522" y="2781499"/>
              <a:ext cx="1984455" cy="1190673"/>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None/>
              </a:pPr>
              <a:r>
                <a:rPr lang="el" sz="1400">
                  <a:solidFill>
                    <a:schemeClr val="lt1"/>
                  </a:solidFill>
                  <a:latin typeface="Calibri"/>
                  <a:ea typeface="Calibri"/>
                  <a:cs typeface="Calibri"/>
                  <a:sym typeface="Calibri"/>
                </a:rPr>
                <a:t>ενσυναίσθηση με άτομα που διαπράττουν βία</a:t>
              </a:r>
              <a:endParaRPr/>
            </a:p>
          </p:txBody>
        </p:sp>
        <p:sp>
          <p:nvSpPr>
            <p:cNvPr id="326" name="Google Shape;326;p10"/>
            <p:cNvSpPr/>
            <p:nvPr/>
          </p:nvSpPr>
          <p:spPr>
            <a:xfrm>
              <a:off x="4813720" y="4170618"/>
              <a:ext cx="1984455" cy="1190673"/>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0"/>
            <p:cNvSpPr txBox="1"/>
            <p:nvPr/>
          </p:nvSpPr>
          <p:spPr>
            <a:xfrm>
              <a:off x="4813720" y="4170618"/>
              <a:ext cx="1984455" cy="1190673"/>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None/>
              </a:pPr>
              <a:r>
                <a:rPr lang="el" sz="1400">
                  <a:solidFill>
                    <a:schemeClr val="lt1"/>
                  </a:solidFill>
                  <a:latin typeface="Calibri"/>
                  <a:ea typeface="Calibri"/>
                  <a:cs typeface="Calibri"/>
                  <a:sym typeface="Calibri"/>
                </a:rPr>
                <a:t>αύξηση των αυτόκλητων σχολίων για πυροβόλα όπλα, άλλα επικίνδυνα όπλα και βίαια εγκλήματα</a:t>
              </a:r>
              <a:endParaRPr/>
            </a:p>
          </p:txBody>
        </p:sp>
      </p:grpSp>
    </p:spTree>
  </p:cSld>
  <p:clrMapOvr>
    <a:masterClrMapping/>
  </p:clrMapOvr>
  <p:transition spd="slow">
    <p:wipe dir="l"/>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1"/>
          <p:cNvSpPr txBox="1"/>
          <p:nvPr>
            <p:ph type="title"/>
          </p:nvPr>
        </p:nvSpPr>
        <p:spPr>
          <a:xfrm>
            <a:off x="102228" y="80877"/>
            <a:ext cx="10822858" cy="11202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l" sz="3600">
                <a:solidFill>
                  <a:schemeClr val="dk2"/>
                </a:solidFill>
              </a:rPr>
              <a:t>Πρόληψη της βίας και της παρενόχλησης στην HORECA</a:t>
            </a:r>
            <a:endParaRPr b="1" sz="3600">
              <a:solidFill>
                <a:schemeClr val="dk2"/>
              </a:solidFill>
            </a:endParaRPr>
          </a:p>
        </p:txBody>
      </p:sp>
      <p:grpSp>
        <p:nvGrpSpPr>
          <p:cNvPr id="334" name="Google Shape;334;p11"/>
          <p:cNvGrpSpPr/>
          <p:nvPr/>
        </p:nvGrpSpPr>
        <p:grpSpPr>
          <a:xfrm>
            <a:off x="-5800287" y="353949"/>
            <a:ext cx="17601927" cy="7220760"/>
            <a:chOff x="-6065758" y="-928103"/>
            <a:chExt cx="17601927" cy="7220760"/>
          </a:xfrm>
        </p:grpSpPr>
        <p:sp>
          <p:nvSpPr>
            <p:cNvPr id="335" name="Google Shape;335;p11"/>
            <p:cNvSpPr/>
            <p:nvPr/>
          </p:nvSpPr>
          <p:spPr>
            <a:xfrm>
              <a:off x="-6065758" y="-928103"/>
              <a:ext cx="7220760" cy="7220760"/>
            </a:xfrm>
            <a:prstGeom prst="blockArc">
              <a:avLst>
                <a:gd fmla="val 18900000" name="adj1"/>
                <a:gd fmla="val 2700000" name="adj2"/>
                <a:gd fmla="val 299" name="adj3"/>
              </a:avLst>
            </a:prstGeom>
            <a:noFill/>
            <a:ln cap="flat" cmpd="sng" w="12700">
              <a:solidFill>
                <a:srgbClr val="487AA8"/>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1"/>
            <p:cNvSpPr/>
            <p:nvPr/>
          </p:nvSpPr>
          <p:spPr>
            <a:xfrm>
              <a:off x="430150" y="282497"/>
              <a:ext cx="11106019" cy="564780"/>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1"/>
            <p:cNvSpPr txBox="1"/>
            <p:nvPr/>
          </p:nvSpPr>
          <p:spPr>
            <a:xfrm>
              <a:off x="430150" y="282497"/>
              <a:ext cx="11106019" cy="564780"/>
            </a:xfrm>
            <a:prstGeom prst="rect">
              <a:avLst/>
            </a:prstGeom>
            <a:noFill/>
            <a:ln>
              <a:noFill/>
            </a:ln>
          </p:spPr>
          <p:txBody>
            <a:bodyPr anchorCtr="0" anchor="ctr" bIns="43175" lIns="448275" spcFirstLastPara="1" rIns="43175" wrap="square" tIns="43175">
              <a:noAutofit/>
            </a:bodyPr>
            <a:lstStyle/>
            <a:p>
              <a:pPr indent="-107950" lvl="0" marL="0" marR="0" rtl="0" algn="l">
                <a:lnSpc>
                  <a:spcPct val="90000"/>
                </a:lnSpc>
                <a:spcBef>
                  <a:spcPts val="0"/>
                </a:spcBef>
                <a:spcAft>
                  <a:spcPts val="0"/>
                </a:spcAft>
                <a:buClr>
                  <a:schemeClr val="lt1"/>
                </a:buClr>
                <a:buSzPts val="1700"/>
                <a:buFont typeface="Noto Sans Symbols"/>
                <a:buChar char="∙"/>
              </a:pPr>
              <a:r>
                <a:rPr lang="el" sz="1700">
                  <a:solidFill>
                    <a:schemeClr val="lt1"/>
                  </a:solidFill>
                  <a:latin typeface="Calibri"/>
                  <a:ea typeface="Calibri"/>
                  <a:cs typeface="Calibri"/>
                  <a:sym typeface="Calibri"/>
                </a:rPr>
                <a:t>Να μειώνετε η λειτουργία σε περιοχές υψηλού κινδύνου και να μην λειτουργεί σε περιόδους ιδιαιτέρως υψηλού κινδύνου</a:t>
              </a:r>
              <a:endParaRPr sz="1700">
                <a:solidFill>
                  <a:schemeClr val="lt1"/>
                </a:solidFill>
                <a:latin typeface="Calibri"/>
                <a:ea typeface="Calibri"/>
                <a:cs typeface="Calibri"/>
                <a:sym typeface="Calibri"/>
              </a:endParaRPr>
            </a:p>
          </p:txBody>
        </p:sp>
        <p:sp>
          <p:nvSpPr>
            <p:cNvPr id="338" name="Google Shape;338;p11"/>
            <p:cNvSpPr/>
            <p:nvPr/>
          </p:nvSpPr>
          <p:spPr>
            <a:xfrm>
              <a:off x="77162" y="211899"/>
              <a:ext cx="705975" cy="705975"/>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1"/>
            <p:cNvSpPr/>
            <p:nvPr/>
          </p:nvSpPr>
          <p:spPr>
            <a:xfrm>
              <a:off x="894720" y="1129560"/>
              <a:ext cx="10641449" cy="564780"/>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1"/>
            <p:cNvSpPr txBox="1"/>
            <p:nvPr/>
          </p:nvSpPr>
          <p:spPr>
            <a:xfrm>
              <a:off x="894720" y="1129560"/>
              <a:ext cx="10641449" cy="564780"/>
            </a:xfrm>
            <a:prstGeom prst="rect">
              <a:avLst/>
            </a:prstGeom>
            <a:noFill/>
            <a:ln>
              <a:noFill/>
            </a:ln>
          </p:spPr>
          <p:txBody>
            <a:bodyPr anchorCtr="0" anchor="ctr" bIns="43175" lIns="448275" spcFirstLastPara="1" rIns="43175" wrap="square" tIns="43175">
              <a:noAutofit/>
            </a:bodyPr>
            <a:lstStyle/>
            <a:p>
              <a:pPr indent="-107950" lvl="0" marL="0" marR="0" rtl="0" algn="l">
                <a:lnSpc>
                  <a:spcPct val="90000"/>
                </a:lnSpc>
                <a:spcBef>
                  <a:spcPts val="0"/>
                </a:spcBef>
                <a:spcAft>
                  <a:spcPts val="0"/>
                </a:spcAft>
                <a:buClr>
                  <a:schemeClr val="lt1"/>
                </a:buClr>
                <a:buSzPts val="1700"/>
                <a:buFont typeface="Noto Sans Symbols"/>
                <a:buChar char="∙"/>
              </a:pPr>
              <a:r>
                <a:rPr lang="el" sz="1700">
                  <a:solidFill>
                    <a:schemeClr val="lt1"/>
                  </a:solidFill>
                  <a:latin typeface="Calibri"/>
                  <a:ea typeface="Calibri"/>
                  <a:cs typeface="Calibri"/>
                  <a:sym typeface="Calibri"/>
                </a:rPr>
                <a:t>Να σχηματίζουν στρατηγικές συμμαχίες με άλλα ιδρύματα για την πρόληψη του εγκλήματος, π.χ. κοινές επιχειρήσεις ασφαλείας και συστήματα προειδοποίησης</a:t>
              </a:r>
              <a:endParaRPr sz="1700">
                <a:solidFill>
                  <a:schemeClr val="lt1"/>
                </a:solidFill>
                <a:latin typeface="Calibri"/>
                <a:ea typeface="Calibri"/>
                <a:cs typeface="Calibri"/>
                <a:sym typeface="Calibri"/>
              </a:endParaRPr>
            </a:p>
          </p:txBody>
        </p:sp>
        <p:sp>
          <p:nvSpPr>
            <p:cNvPr id="341" name="Google Shape;341;p11"/>
            <p:cNvSpPr/>
            <p:nvPr/>
          </p:nvSpPr>
          <p:spPr>
            <a:xfrm>
              <a:off x="541732" y="1058962"/>
              <a:ext cx="705975" cy="705975"/>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1"/>
            <p:cNvSpPr/>
            <p:nvPr/>
          </p:nvSpPr>
          <p:spPr>
            <a:xfrm>
              <a:off x="1107156" y="1976623"/>
              <a:ext cx="10429012" cy="564780"/>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1"/>
            <p:cNvSpPr txBox="1"/>
            <p:nvPr/>
          </p:nvSpPr>
          <p:spPr>
            <a:xfrm>
              <a:off x="1107156" y="1976623"/>
              <a:ext cx="10429012" cy="564780"/>
            </a:xfrm>
            <a:prstGeom prst="rect">
              <a:avLst/>
            </a:prstGeom>
            <a:noFill/>
            <a:ln>
              <a:noFill/>
            </a:ln>
          </p:spPr>
          <p:txBody>
            <a:bodyPr anchorCtr="0" anchor="ctr" bIns="43175" lIns="448275" spcFirstLastPara="1" rIns="43175" wrap="square" tIns="43175">
              <a:noAutofit/>
            </a:bodyPr>
            <a:lstStyle/>
            <a:p>
              <a:pPr indent="-107950" lvl="0" marL="0" marR="0" rtl="0" algn="l">
                <a:lnSpc>
                  <a:spcPct val="90000"/>
                </a:lnSpc>
                <a:spcBef>
                  <a:spcPts val="0"/>
                </a:spcBef>
                <a:spcAft>
                  <a:spcPts val="0"/>
                </a:spcAft>
                <a:buClr>
                  <a:schemeClr val="lt1"/>
                </a:buClr>
                <a:buSzPts val="1700"/>
                <a:buFont typeface="Noto Sans Symbols"/>
                <a:buChar char="∙"/>
              </a:pPr>
              <a:r>
                <a:rPr lang="el" sz="1700">
                  <a:solidFill>
                    <a:schemeClr val="lt1"/>
                  </a:solidFill>
                  <a:latin typeface="Calibri"/>
                  <a:ea typeface="Calibri"/>
                  <a:cs typeface="Calibri"/>
                  <a:sym typeface="Calibri"/>
                </a:rPr>
                <a:t>Να αναλαμβάνουν ελέγχους ασφαλείας σε καθημερινή βάση</a:t>
              </a:r>
              <a:endParaRPr sz="1700">
                <a:solidFill>
                  <a:schemeClr val="lt1"/>
                </a:solidFill>
                <a:latin typeface="Calibri"/>
                <a:ea typeface="Calibri"/>
                <a:cs typeface="Calibri"/>
                <a:sym typeface="Calibri"/>
              </a:endParaRPr>
            </a:p>
          </p:txBody>
        </p:sp>
        <p:sp>
          <p:nvSpPr>
            <p:cNvPr id="344" name="Google Shape;344;p11"/>
            <p:cNvSpPr/>
            <p:nvPr/>
          </p:nvSpPr>
          <p:spPr>
            <a:xfrm>
              <a:off x="754169" y="1906026"/>
              <a:ext cx="705975" cy="705975"/>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1"/>
            <p:cNvSpPr/>
            <p:nvPr/>
          </p:nvSpPr>
          <p:spPr>
            <a:xfrm>
              <a:off x="1107156" y="2823150"/>
              <a:ext cx="10429012" cy="564780"/>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1"/>
            <p:cNvSpPr txBox="1"/>
            <p:nvPr/>
          </p:nvSpPr>
          <p:spPr>
            <a:xfrm>
              <a:off x="1107156" y="2823150"/>
              <a:ext cx="10429012" cy="564780"/>
            </a:xfrm>
            <a:prstGeom prst="rect">
              <a:avLst/>
            </a:prstGeom>
            <a:noFill/>
            <a:ln>
              <a:noFill/>
            </a:ln>
          </p:spPr>
          <p:txBody>
            <a:bodyPr anchorCtr="0" anchor="ctr" bIns="43175" lIns="448275" spcFirstLastPara="1" rIns="43175" wrap="square" tIns="43175">
              <a:noAutofit/>
            </a:bodyPr>
            <a:lstStyle/>
            <a:p>
              <a:pPr indent="-107950" lvl="0" marL="0" marR="0" rtl="0" algn="l">
                <a:lnSpc>
                  <a:spcPct val="90000"/>
                </a:lnSpc>
                <a:spcBef>
                  <a:spcPts val="0"/>
                </a:spcBef>
                <a:spcAft>
                  <a:spcPts val="0"/>
                </a:spcAft>
                <a:buClr>
                  <a:schemeClr val="lt1"/>
                </a:buClr>
                <a:buSzPts val="1700"/>
                <a:buFont typeface="Noto Sans Symbols"/>
                <a:buChar char="∙"/>
              </a:pPr>
              <a:r>
                <a:rPr lang="el" sz="1700">
                  <a:solidFill>
                    <a:schemeClr val="lt1"/>
                  </a:solidFill>
                  <a:latin typeface="Calibri"/>
                  <a:ea typeface="Calibri"/>
                  <a:cs typeface="Calibri"/>
                  <a:sym typeface="Calibri"/>
                </a:rPr>
                <a:t>Να εκπαιδευονται όλοι οι διευθυντές και οι επόπτες για το πώς να ανταποκρίνονται σε απειλές βίας ή βίαια περιστατικά</a:t>
              </a:r>
              <a:endParaRPr sz="1700">
                <a:solidFill>
                  <a:schemeClr val="lt1"/>
                </a:solidFill>
                <a:latin typeface="Calibri"/>
                <a:ea typeface="Calibri"/>
                <a:cs typeface="Calibri"/>
                <a:sym typeface="Calibri"/>
              </a:endParaRPr>
            </a:p>
          </p:txBody>
        </p:sp>
        <p:sp>
          <p:nvSpPr>
            <p:cNvPr id="347" name="Google Shape;347;p11"/>
            <p:cNvSpPr/>
            <p:nvPr/>
          </p:nvSpPr>
          <p:spPr>
            <a:xfrm>
              <a:off x="754169" y="2752552"/>
              <a:ext cx="705975" cy="705975"/>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1"/>
            <p:cNvSpPr/>
            <p:nvPr/>
          </p:nvSpPr>
          <p:spPr>
            <a:xfrm>
              <a:off x="894720" y="3670213"/>
              <a:ext cx="10641449" cy="564780"/>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1"/>
            <p:cNvSpPr txBox="1"/>
            <p:nvPr/>
          </p:nvSpPr>
          <p:spPr>
            <a:xfrm>
              <a:off x="894720" y="3670213"/>
              <a:ext cx="10641449" cy="564780"/>
            </a:xfrm>
            <a:prstGeom prst="rect">
              <a:avLst/>
            </a:prstGeom>
            <a:noFill/>
            <a:ln>
              <a:noFill/>
            </a:ln>
          </p:spPr>
          <p:txBody>
            <a:bodyPr anchorCtr="0" anchor="ctr" bIns="43175" lIns="448275" spcFirstLastPara="1" rIns="43175" wrap="square" tIns="43175">
              <a:noAutofit/>
            </a:bodyPr>
            <a:lstStyle/>
            <a:p>
              <a:pPr indent="-107950" lvl="0" marL="0" marR="0" rtl="0" algn="l">
                <a:lnSpc>
                  <a:spcPct val="90000"/>
                </a:lnSpc>
                <a:spcBef>
                  <a:spcPts val="0"/>
                </a:spcBef>
                <a:spcAft>
                  <a:spcPts val="0"/>
                </a:spcAft>
                <a:buClr>
                  <a:schemeClr val="lt1"/>
                </a:buClr>
                <a:buSzPts val="1700"/>
                <a:buFont typeface="Noto Sans Symbols"/>
                <a:buChar char="∙"/>
              </a:pPr>
              <a:r>
                <a:rPr lang="el" sz="1700">
                  <a:solidFill>
                    <a:schemeClr val="lt1"/>
                  </a:solidFill>
                  <a:latin typeface="Calibri"/>
                  <a:ea typeface="Calibri"/>
                  <a:cs typeface="Calibri"/>
                  <a:sym typeface="Calibri"/>
                </a:rPr>
                <a:t>Να δημιουργούντε ομάδες διαχείρισης κρίσεων που θα είναι διαθέσιμες σε ετοιμότητα</a:t>
              </a:r>
              <a:endParaRPr sz="1700">
                <a:solidFill>
                  <a:schemeClr val="lt1"/>
                </a:solidFill>
                <a:latin typeface="Calibri"/>
                <a:ea typeface="Calibri"/>
                <a:cs typeface="Calibri"/>
                <a:sym typeface="Calibri"/>
              </a:endParaRPr>
            </a:p>
          </p:txBody>
        </p:sp>
        <p:sp>
          <p:nvSpPr>
            <p:cNvPr id="350" name="Google Shape;350;p11"/>
            <p:cNvSpPr/>
            <p:nvPr/>
          </p:nvSpPr>
          <p:spPr>
            <a:xfrm>
              <a:off x="541732" y="3599615"/>
              <a:ext cx="705975" cy="705975"/>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1"/>
            <p:cNvSpPr/>
            <p:nvPr/>
          </p:nvSpPr>
          <p:spPr>
            <a:xfrm>
              <a:off x="430150" y="4517276"/>
              <a:ext cx="11106019" cy="564780"/>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1"/>
            <p:cNvSpPr txBox="1"/>
            <p:nvPr/>
          </p:nvSpPr>
          <p:spPr>
            <a:xfrm>
              <a:off x="430150" y="4517276"/>
              <a:ext cx="11106019" cy="564780"/>
            </a:xfrm>
            <a:prstGeom prst="rect">
              <a:avLst/>
            </a:prstGeom>
            <a:noFill/>
            <a:ln>
              <a:noFill/>
            </a:ln>
          </p:spPr>
          <p:txBody>
            <a:bodyPr anchorCtr="0" anchor="ctr" bIns="43175" lIns="448275" spcFirstLastPara="1" rIns="43175" wrap="square" tIns="43175">
              <a:noAutofit/>
            </a:bodyPr>
            <a:lstStyle/>
            <a:p>
              <a:pPr indent="-107950" lvl="0" marL="0" marR="0" rtl="0" algn="l">
                <a:lnSpc>
                  <a:spcPct val="90000"/>
                </a:lnSpc>
                <a:spcBef>
                  <a:spcPts val="0"/>
                </a:spcBef>
                <a:spcAft>
                  <a:spcPts val="0"/>
                </a:spcAft>
                <a:buClr>
                  <a:schemeClr val="lt1"/>
                </a:buClr>
                <a:buSzPts val="1700"/>
                <a:buFont typeface="Noto Sans Symbols"/>
                <a:buChar char="∙"/>
              </a:pPr>
              <a:r>
                <a:rPr lang="el" sz="1700">
                  <a:solidFill>
                    <a:schemeClr val="lt1"/>
                  </a:solidFill>
                  <a:latin typeface="Calibri"/>
                  <a:ea typeface="Calibri"/>
                  <a:cs typeface="Calibri"/>
                  <a:sym typeface="Calibri"/>
                </a:rPr>
                <a:t>Να εγκαταστήνονται: επαρκής φωτισμός, συναγερμοί και κάμερες παρακολούθησης (CCT).</a:t>
              </a:r>
              <a:endParaRPr sz="1700">
                <a:solidFill>
                  <a:schemeClr val="lt1"/>
                </a:solidFill>
                <a:latin typeface="Calibri"/>
                <a:ea typeface="Calibri"/>
                <a:cs typeface="Calibri"/>
                <a:sym typeface="Calibri"/>
              </a:endParaRPr>
            </a:p>
          </p:txBody>
        </p:sp>
        <p:sp>
          <p:nvSpPr>
            <p:cNvPr id="353" name="Google Shape;353;p11"/>
            <p:cNvSpPr/>
            <p:nvPr/>
          </p:nvSpPr>
          <p:spPr>
            <a:xfrm>
              <a:off x="77162" y="4446678"/>
              <a:ext cx="705975" cy="705975"/>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7" name="Shape 357"/>
        <p:cNvGrpSpPr/>
        <p:nvPr/>
      </p:nvGrpSpPr>
      <p:grpSpPr>
        <a:xfrm>
          <a:off x="0" y="0"/>
          <a:ext cx="0" cy="0"/>
          <a:chOff x="0" y="0"/>
          <a:chExt cx="0" cy="0"/>
        </a:xfrm>
      </p:grpSpPr>
      <p:pic>
        <p:nvPicPr>
          <p:cNvPr descr="Obsah obrázku osoba, muž&#10;&#10;Popis byl vytvořen automaticky" id="358" name="Google Shape;358;p12"/>
          <p:cNvPicPr preferRelativeResize="0"/>
          <p:nvPr/>
        </p:nvPicPr>
        <p:blipFill rotWithShape="1">
          <a:blip r:embed="rId3">
            <a:alphaModFix/>
          </a:blip>
          <a:srcRect b="14449" l="0" r="0" t="0"/>
          <a:stretch/>
        </p:blipFill>
        <p:spPr>
          <a:xfrm>
            <a:off x="20" y="10"/>
            <a:ext cx="12191980" cy="6857990"/>
          </a:xfrm>
          <a:prstGeom prst="rect">
            <a:avLst/>
          </a:prstGeom>
          <a:noFill/>
          <a:ln>
            <a:noFill/>
          </a:ln>
        </p:spPr>
      </p:pic>
      <p:sp>
        <p:nvSpPr>
          <p:cNvPr id="359" name="Google Shape;359;p12"/>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803"/>
            </a:schemeClr>
          </a:solid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dk1"/>
              </a:buClr>
              <a:buSzPts val="1600"/>
              <a:buFont typeface="Arial"/>
              <a:buNone/>
            </a:pPr>
            <a:r>
              <a:t/>
            </a:r>
            <a:endParaRPr sz="1600" cap="none">
              <a:solidFill>
                <a:schemeClr val="dk1"/>
              </a:solidFill>
              <a:latin typeface="Calibri"/>
              <a:ea typeface="Calibri"/>
              <a:cs typeface="Calibri"/>
              <a:sym typeface="Calibri"/>
            </a:endParaRPr>
          </a:p>
        </p:txBody>
      </p:sp>
      <p:sp>
        <p:nvSpPr>
          <p:cNvPr id="360" name="Google Shape;360;p12"/>
          <p:cNvSpPr txBox="1"/>
          <p:nvPr>
            <p:ph type="title"/>
          </p:nvPr>
        </p:nvSpPr>
        <p:spPr>
          <a:xfrm>
            <a:off x="7914289" y="3339028"/>
            <a:ext cx="3852041" cy="107870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l" sz="6000"/>
              <a:t>Εργασία 1</a:t>
            </a:r>
            <a:endParaRPr/>
          </a:p>
        </p:txBody>
      </p:sp>
      <p:sp>
        <p:nvSpPr>
          <p:cNvPr id="361" name="Google Shape;361;p12"/>
          <p:cNvSpPr txBox="1"/>
          <p:nvPr>
            <p:ph idx="1" type="body"/>
          </p:nvPr>
        </p:nvSpPr>
        <p:spPr>
          <a:xfrm>
            <a:off x="7782910" y="5242675"/>
            <a:ext cx="4330262" cy="68328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lang="el" sz="2400"/>
              <a:t>Ως ομάδα, συζητήστε εάν κάποιος έχει αντιμετωπίσει προσωπικά την πρωτογενή πρόληψη της βίας στο χώρο εργασίας;</a:t>
            </a:r>
            <a:endParaRPr/>
          </a:p>
        </p:txBody>
      </p:sp>
      <p:cxnSp>
        <p:nvCxnSpPr>
          <p:cNvPr id="362" name="Google Shape;362;p12"/>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
        <p:nvSpPr>
          <p:cNvPr id="363" name="Google Shape;363;p12"/>
          <p:cNvSpPr txBox="1"/>
          <p:nvPr/>
        </p:nvSpPr>
        <p:spPr>
          <a:xfrm>
            <a:off x="8022020" y="3964963"/>
            <a:ext cx="3852041" cy="1078702"/>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3600"/>
              <a:buFont typeface="Calibri"/>
              <a:buNone/>
            </a:pPr>
            <a:r>
              <a:rPr lang="el" sz="3600">
                <a:solidFill>
                  <a:schemeClr val="dk1"/>
                </a:solidFill>
                <a:latin typeface="Calibri"/>
                <a:ea typeface="Calibri"/>
                <a:cs typeface="Calibri"/>
                <a:sym typeface="Calibri"/>
              </a:rPr>
              <a:t>(10 λεπτά.)</a:t>
            </a:r>
            <a:endParaRPr sz="3600">
              <a:solidFill>
                <a:schemeClr val="dk1"/>
              </a:solidFill>
              <a:latin typeface="Calibri"/>
              <a:ea typeface="Calibri"/>
              <a:cs typeface="Calibri"/>
              <a:sym typeface="Calibri"/>
            </a:endParaRPr>
          </a:p>
        </p:txBody>
      </p:sp>
    </p:spTree>
  </p:cSld>
  <p:clrMapOvr>
    <a:masterClrMapping/>
  </p:clrMapOvr>
  <p:transition spd="slow">
    <p:wipe dir="l"/>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7" name="Shape 367"/>
        <p:cNvGrpSpPr/>
        <p:nvPr/>
      </p:nvGrpSpPr>
      <p:grpSpPr>
        <a:xfrm>
          <a:off x="0" y="0"/>
          <a:ext cx="0" cy="0"/>
          <a:chOff x="0" y="0"/>
          <a:chExt cx="0" cy="0"/>
        </a:xfrm>
      </p:grpSpPr>
      <p:pic>
        <p:nvPicPr>
          <p:cNvPr descr="Obsah obrázku interiér, zeď, žena, osoba&#10;&#10;Popis byl vytvořen automaticky" id="368" name="Google Shape;368;p13"/>
          <p:cNvPicPr preferRelativeResize="0"/>
          <p:nvPr/>
        </p:nvPicPr>
        <p:blipFill rotWithShape="1">
          <a:blip r:embed="rId3">
            <a:alphaModFix/>
          </a:blip>
          <a:srcRect b="8309" l="0" r="0" t="7420"/>
          <a:stretch/>
        </p:blipFill>
        <p:spPr>
          <a:xfrm>
            <a:off x="-1" y="10"/>
            <a:ext cx="12192000" cy="6857990"/>
          </a:xfrm>
          <a:prstGeom prst="rect">
            <a:avLst/>
          </a:prstGeom>
          <a:noFill/>
          <a:ln>
            <a:noFill/>
          </a:ln>
        </p:spPr>
      </p:pic>
      <p:sp>
        <p:nvSpPr>
          <p:cNvPr id="369" name="Google Shape;369;p13"/>
          <p:cNvSpPr/>
          <p:nvPr/>
        </p:nvSpPr>
        <p:spPr>
          <a:xfrm flipH="1">
            <a:off x="0" y="998175"/>
            <a:ext cx="6017172" cy="5859825"/>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901"/>
            </a:schemeClr>
          </a:solid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dk1"/>
              </a:buClr>
              <a:buSzPts val="1600"/>
              <a:buFont typeface="Arial"/>
              <a:buNone/>
            </a:pPr>
            <a:r>
              <a:t/>
            </a:r>
            <a:endParaRPr sz="1600" cap="none">
              <a:solidFill>
                <a:schemeClr val="dk1"/>
              </a:solidFill>
              <a:latin typeface="Calibri"/>
              <a:ea typeface="Calibri"/>
              <a:cs typeface="Calibri"/>
              <a:sym typeface="Calibri"/>
            </a:endParaRPr>
          </a:p>
        </p:txBody>
      </p:sp>
      <p:sp>
        <p:nvSpPr>
          <p:cNvPr id="370" name="Google Shape;370;p13"/>
          <p:cNvSpPr txBox="1"/>
          <p:nvPr>
            <p:ph type="title"/>
          </p:nvPr>
        </p:nvSpPr>
        <p:spPr>
          <a:xfrm>
            <a:off x="719957" y="1495251"/>
            <a:ext cx="4204137" cy="134275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l" sz="6000"/>
              <a:t>Εργασία 2</a:t>
            </a:r>
            <a:endParaRPr/>
          </a:p>
        </p:txBody>
      </p:sp>
      <p:cxnSp>
        <p:nvCxnSpPr>
          <p:cNvPr id="371" name="Google Shape;371;p13"/>
          <p:cNvCxnSpPr/>
          <p:nvPr/>
        </p:nvCxnSpPr>
        <p:spPr>
          <a:xfrm>
            <a:off x="2287051" y="3337139"/>
            <a:ext cx="935420" cy="0"/>
          </a:xfrm>
          <a:prstGeom prst="straightConnector1">
            <a:avLst/>
          </a:prstGeom>
          <a:noFill/>
          <a:ln cap="sq" cmpd="sng" w="25400">
            <a:solidFill>
              <a:srgbClr val="262626"/>
            </a:solidFill>
            <a:prstDash val="solid"/>
            <a:bevel/>
            <a:headEnd len="sm" w="sm" type="none"/>
            <a:tailEnd len="sm" w="sm" type="none"/>
          </a:ln>
        </p:spPr>
      </p:cxnSp>
      <p:sp>
        <p:nvSpPr>
          <p:cNvPr id="372" name="Google Shape;372;p13"/>
          <p:cNvSpPr txBox="1"/>
          <p:nvPr>
            <p:ph idx="1" type="body"/>
          </p:nvPr>
        </p:nvSpPr>
        <p:spPr>
          <a:xfrm>
            <a:off x="525516" y="3417573"/>
            <a:ext cx="4593021" cy="26198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l" sz="2400"/>
              <a:t>Με βάση τις αναφερόμενες πληροφορίες, προτείνετε πώς πρέπει να είναι μια τέτοια πρωτογενής πρόληψη, πώς πρέπει να εφαρμόζεται, σε τι πρέπει να επικεντρωθεί η εταιρεία σε αυτόν τον τομέα.</a:t>
            </a:r>
            <a:endParaRPr sz="2400"/>
          </a:p>
        </p:txBody>
      </p:sp>
      <p:sp>
        <p:nvSpPr>
          <p:cNvPr id="373" name="Google Shape;373;p13"/>
          <p:cNvSpPr txBox="1"/>
          <p:nvPr/>
        </p:nvSpPr>
        <p:spPr>
          <a:xfrm>
            <a:off x="828740" y="2166628"/>
            <a:ext cx="3852041" cy="1078702"/>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3600"/>
              <a:buFont typeface="Calibri"/>
              <a:buNone/>
            </a:pPr>
            <a:r>
              <a:rPr lang="el" sz="3600">
                <a:solidFill>
                  <a:schemeClr val="dk1"/>
                </a:solidFill>
                <a:latin typeface="Calibri"/>
                <a:ea typeface="Calibri"/>
                <a:cs typeface="Calibri"/>
                <a:sym typeface="Calibri"/>
              </a:rPr>
              <a:t>(10 λεπτά.)</a:t>
            </a:r>
            <a:endParaRPr sz="3600">
              <a:solidFill>
                <a:schemeClr val="dk1"/>
              </a:solidFill>
              <a:latin typeface="Calibri"/>
              <a:ea typeface="Calibri"/>
              <a:cs typeface="Calibri"/>
              <a:sym typeface="Calibri"/>
            </a:endParaRPr>
          </a:p>
        </p:txBody>
      </p:sp>
    </p:spTree>
  </p:cSld>
  <p:clrMapOvr>
    <a:masterClrMapping/>
  </p:clrMapOvr>
  <p:transition spd="slow" p14:dur="1500">
    <p:split orient="ver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1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79" name="Google Shape;379;p14"/>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80" name="Google Shape;380;p14"/>
          <p:cNvSpPr/>
          <p:nvPr/>
        </p:nvSpPr>
        <p:spPr>
          <a:xfrm flipH="1" rot="-2700000">
            <a:off x="891641" y="422146"/>
            <a:ext cx="645368" cy="64536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81" name="Google Shape;381;p14"/>
          <p:cNvSpPr/>
          <p:nvPr/>
        </p:nvSpPr>
        <p:spPr>
          <a:xfrm flipH="1" rot="-2700000">
            <a:off x="10043482" y="655140"/>
            <a:ext cx="687472" cy="687472"/>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82" name="Google Shape;382;p14"/>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83" name="Google Shape;383;p14"/>
          <p:cNvSpPr/>
          <p:nvPr/>
        </p:nvSpPr>
        <p:spPr>
          <a:xfrm flipH="1">
            <a:off x="7976344" y="6115501"/>
            <a:ext cx="1494513" cy="742499"/>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84" name="Google Shape;384;p14"/>
          <p:cNvSpPr/>
          <p:nvPr/>
        </p:nvSpPr>
        <p:spPr>
          <a:xfrm flipH="1">
            <a:off x="7604080" y="6453143"/>
            <a:ext cx="814903" cy="404857"/>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85" name="Google Shape;385;p14"/>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l" sz="3600">
                <a:solidFill>
                  <a:schemeClr val="dk2"/>
                </a:solidFill>
              </a:rPr>
              <a:t>βιβλιογραφικές αναφορές</a:t>
            </a:r>
            <a:endParaRPr b="1" sz="3600">
              <a:solidFill>
                <a:schemeClr val="dk2"/>
              </a:solidFill>
            </a:endParaRPr>
          </a:p>
        </p:txBody>
      </p:sp>
      <p:sp>
        <p:nvSpPr>
          <p:cNvPr id="386" name="Google Shape;386;p14"/>
          <p:cNvSpPr txBox="1"/>
          <p:nvPr/>
        </p:nvSpPr>
        <p:spPr>
          <a:xfrm>
            <a:off x="480647" y="1153788"/>
            <a:ext cx="11493639" cy="5377241"/>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el" sz="1200">
                <a:solidFill>
                  <a:srgbClr val="000000"/>
                </a:solidFill>
                <a:highlight>
                  <a:srgbClr val="FFFFFF"/>
                </a:highlight>
                <a:latin typeface="Calibri"/>
                <a:ea typeface="Calibri"/>
                <a:cs typeface="Calibri"/>
                <a:sym typeface="Calibri"/>
              </a:rPr>
              <a:t>ARMSTRONG, M., 2007. </a:t>
            </a:r>
            <a:r>
              <a:rPr i="1" lang="el" sz="1200">
                <a:solidFill>
                  <a:srgbClr val="000000"/>
                </a:solidFill>
                <a:highlight>
                  <a:srgbClr val="FFFFFF"/>
                </a:highlight>
                <a:latin typeface="Calibri"/>
                <a:ea typeface="Calibri"/>
                <a:cs typeface="Calibri"/>
                <a:sym typeface="Calibri"/>
              </a:rPr>
              <a:t>Management ο άνθρωπος Πόροι : Τελευταίες Τάσεις και Πρακτικές : 10η Έκδοση </a:t>
            </a:r>
            <a:r>
              <a:rPr lang="el" sz="1200">
                <a:solidFill>
                  <a:srgbClr val="000000"/>
                </a:solidFill>
                <a:highlight>
                  <a:srgbClr val="FFFFFF"/>
                </a:highlight>
                <a:latin typeface="Calibri"/>
                <a:ea typeface="Calibri"/>
                <a:cs typeface="Calibri"/>
                <a:sym typeface="Calibri"/>
              </a:rPr>
              <a:t>. 1η έκδ . Πράγα: Grada . </a:t>
            </a:r>
            <a:r>
              <a:rPr lang="el" sz="1200" u="sng" strike="noStrike">
                <a:solidFill>
                  <a:srgbClr val="000000"/>
                </a:solidFill>
                <a:highlight>
                  <a:srgbClr val="FFFFFF"/>
                </a:highlight>
                <a:latin typeface="Calibri"/>
                <a:ea typeface="Calibri"/>
                <a:cs typeface="Calibri"/>
                <a:sym typeface="Calibri"/>
                <a:hlinkClick r:id="rId3">
                  <a:extLst>
                    <a:ext uri="{A12FA001-AC4F-418D-AE19-62706E023703}">
                      <ahyp:hlinkClr val="tx"/>
                    </a:ext>
                  </a:extLst>
                </a:hlinkClick>
              </a:rPr>
              <a:t>ISBN</a:t>
            </a:r>
            <a:r>
              <a:rPr lang="el" sz="1200">
                <a:solidFill>
                  <a:srgbClr val="000000"/>
                </a:solidFill>
                <a:highlight>
                  <a:srgbClr val="FFFFFF"/>
                </a:highlight>
                <a:latin typeface="Calibri"/>
                <a:ea typeface="Calibri"/>
                <a:cs typeface="Calibri"/>
                <a:sym typeface="Calibri"/>
              </a:rPr>
              <a:t> </a:t>
            </a:r>
            <a:r>
              <a:rPr lang="el" sz="1200" u="sng" strike="noStrike">
                <a:solidFill>
                  <a:srgbClr val="000000"/>
                </a:solidFill>
                <a:highlight>
                  <a:srgbClr val="FFFFFF"/>
                </a:highlight>
                <a:latin typeface="Calibri"/>
                <a:ea typeface="Calibri"/>
                <a:cs typeface="Calibri"/>
                <a:sym typeface="Calibri"/>
                <a:hlinkClick r:id="rId4">
                  <a:extLst>
                    <a:ext uri="{A12FA001-AC4F-418D-AE19-62706E023703}">
                      <ahyp:hlinkClr val="tx"/>
                    </a:ext>
                  </a:extLst>
                </a:hlinkClick>
              </a:rPr>
              <a:t>978-80-247-1407-3 </a:t>
            </a:r>
            <a:r>
              <a:rPr lang="el" sz="1200">
                <a:solidFill>
                  <a:srgbClr val="000000"/>
                </a:solidFill>
                <a:highlight>
                  <a:srgbClr val="FFFFFF"/>
                </a:highlight>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l" sz="1200">
                <a:solidFill>
                  <a:srgbClr val="000000"/>
                </a:solidFill>
                <a:latin typeface="Calibri"/>
                <a:ea typeface="Calibri"/>
                <a:cs typeface="Calibri"/>
                <a:sym typeface="Calibri"/>
              </a:rPr>
              <a:t>ATTEBYOVÁ S., 2021. Γιατί είναι απαραίτητο δημιουργώντας Καληνυχτα ομάδα δυναμική επί χώρος εργασίας ; . [σε απευθείας σύνδεση] [vid. 2022-15-08]. Διαθέσιμο από: </a:t>
            </a:r>
            <a:r>
              <a:rPr lang="el" sz="1200" u="sng" strike="noStrike">
                <a:solidFill>
                  <a:srgbClr val="000000"/>
                </a:solidFill>
                <a:latin typeface="Calibri"/>
                <a:ea typeface="Calibri"/>
                <a:cs typeface="Calibri"/>
                <a:sym typeface="Calibri"/>
                <a:hlinkClick r:id="rId5">
                  <a:extLst>
                    <a:ext uri="{A12FA001-AC4F-418D-AE19-62706E023703}">
                      <ahyp:hlinkClr val="tx"/>
                    </a:ext>
                  </a:extLst>
                </a:hlinkClick>
              </a:rPr>
              <a:t>https://www.callbridge.com/cs/blog/good-team-dynamics-is-essential-in-the-workplace/</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l" sz="1200">
                <a:solidFill>
                  <a:srgbClr val="000000"/>
                </a:solidFill>
                <a:latin typeface="Calibri"/>
                <a:ea typeface="Calibri"/>
                <a:cs typeface="Calibri"/>
                <a:sym typeface="Calibri"/>
              </a:rPr>
              <a:t>CRDR spol . ΕΠΕ , 2017. Ανάλυση και διαχείριση κινδύνους για την υγεία και την ασφάλεια . Ταυτοποίηση , αξιολόγηση και διαχείριση σε εταιρείες και άλλες οργανώσεις . [σε απευθείας σύνδεση] [vid. 2022-15-08]. Διαθέσιμο από: </a:t>
            </a:r>
            <a:r>
              <a:rPr lang="el" sz="1200" u="sng" strike="noStrike">
                <a:solidFill>
                  <a:srgbClr val="000000"/>
                </a:solidFill>
                <a:latin typeface="Calibri"/>
                <a:ea typeface="Calibri"/>
                <a:cs typeface="Calibri"/>
                <a:sym typeface="Calibri"/>
                <a:hlinkClick r:id="rId6">
                  <a:extLst>
                    <a:ext uri="{A12FA001-AC4F-418D-AE19-62706E023703}">
                      <ahyp:hlinkClr val="tx"/>
                    </a:ext>
                  </a:extLst>
                </a:hlinkClick>
              </a:rPr>
              <a:t>https://www.dokumentacebozp.cz/aktuality/analyza-rizik-bozp-rizeni-hodnoceni-identifikace-management/</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l" sz="1200">
                <a:solidFill>
                  <a:srgbClr val="000000"/>
                </a:solidFill>
                <a:highlight>
                  <a:srgbClr val="FFFFFF"/>
                </a:highlight>
                <a:latin typeface="Calibri"/>
                <a:ea typeface="Calibri"/>
                <a:cs typeface="Calibri"/>
                <a:sym typeface="Calibri"/>
              </a:rPr>
              <a:t>CRDR spol . Ltd. , 2022.</a:t>
            </a:r>
            <a:r>
              <a:rPr i="1" lang="el" sz="1200">
                <a:solidFill>
                  <a:srgbClr val="000000"/>
                </a:solidFill>
                <a:highlight>
                  <a:srgbClr val="FFFFFF"/>
                </a:highlight>
                <a:latin typeface="Calibri"/>
                <a:ea typeface="Calibri"/>
                <a:cs typeface="Calibri"/>
                <a:sym typeface="Calibri"/>
              </a:rPr>
              <a:t> Λεξικό Όροι από τον τομέα της υγείας και της ασφάλειας και της ασφάλειας και της ασφάλειας στην εργασία. </a:t>
            </a:r>
            <a:r>
              <a:rPr lang="el" sz="1200">
                <a:solidFill>
                  <a:srgbClr val="000000"/>
                </a:solidFill>
                <a:latin typeface="Calibri"/>
                <a:ea typeface="Calibri"/>
                <a:cs typeface="Calibri"/>
                <a:sym typeface="Calibri"/>
              </a:rPr>
              <a:t>[σε απευθείας σύνδεση] [vid. 2022-15-08]. Διαθέσιμο από: </a:t>
            </a:r>
            <a:r>
              <a:rPr lang="el" sz="1200" u="sng" strike="noStrike">
                <a:solidFill>
                  <a:srgbClr val="000000"/>
                </a:solidFill>
                <a:latin typeface="Calibri"/>
                <a:ea typeface="Calibri"/>
                <a:cs typeface="Calibri"/>
                <a:sym typeface="Calibri"/>
                <a:hlinkClick r:id="rId7">
                  <a:extLst>
                    <a:ext uri="{A12FA001-AC4F-418D-AE19-62706E023703}">
                      <ahyp:hlinkClr val="tx"/>
                    </a:ext>
                  </a:extLst>
                </a:hlinkClick>
              </a:rPr>
              <a:t>https://www.bozp.cz/slovnik-pojmu/skoleni-bozp/</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l" sz="1200">
                <a:solidFill>
                  <a:srgbClr val="000000"/>
                </a:solidFill>
                <a:latin typeface="Calibri"/>
                <a:ea typeface="Calibri"/>
                <a:cs typeface="Calibri"/>
                <a:sym typeface="Calibri"/>
              </a:rPr>
              <a:t>ČERNÝ, M., 2010. </a:t>
            </a:r>
            <a:r>
              <a:rPr i="1" lang="el" sz="1200">
                <a:solidFill>
                  <a:srgbClr val="000000"/>
                </a:solidFill>
                <a:latin typeface="Calibri"/>
                <a:ea typeface="Calibri"/>
                <a:cs typeface="Calibri"/>
                <a:sym typeface="Calibri"/>
              </a:rPr>
              <a:t>Βασικό επίπεδο εκτελεί πρωταρχικός πρόληψη </a:t>
            </a:r>
            <a:r>
              <a:rPr lang="el" sz="1200">
                <a:solidFill>
                  <a:srgbClr val="000000"/>
                </a:solidFill>
                <a:latin typeface="Calibri"/>
                <a:ea typeface="Calibri"/>
                <a:cs typeface="Calibri"/>
                <a:sym typeface="Calibri"/>
              </a:rPr>
              <a:t>. Tišnov : Σύλλογος SCAN .</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l" sz="1200">
                <a:solidFill>
                  <a:srgbClr val="000000"/>
                </a:solidFill>
                <a:highlight>
                  <a:srgbClr val="FFFFFF"/>
                </a:highlight>
                <a:latin typeface="Calibri"/>
                <a:ea typeface="Calibri"/>
                <a:cs typeface="Calibri"/>
                <a:sym typeface="Calibri"/>
              </a:rPr>
              <a:t>DI MARTINO, V., HOEL, H., AND COOPER, CL </a:t>
            </a:r>
            <a:r>
              <a:rPr i="1" lang="el" sz="1200">
                <a:solidFill>
                  <a:srgbClr val="000000"/>
                </a:solidFill>
                <a:highlight>
                  <a:srgbClr val="FFFFFF"/>
                </a:highlight>
                <a:latin typeface="Calibri"/>
                <a:ea typeface="Calibri"/>
                <a:cs typeface="Calibri"/>
                <a:sym typeface="Calibri"/>
              </a:rPr>
              <a:t>(2003): Βία και παρενόχληση στο χώρο εργασίας: Ανασκόπηση της βιβλιογραφίας. Ευρωπαϊκό Ίδρυμα για τη Βελτίωση των Συνθηκών Διαβίωσης και Εργασίας: Δουβλίνο</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l" sz="1200">
                <a:solidFill>
                  <a:srgbClr val="000000"/>
                </a:solidFill>
                <a:highlight>
                  <a:srgbClr val="FFFFFF"/>
                </a:highlight>
                <a:latin typeface="Calibri"/>
                <a:ea typeface="Calibri"/>
                <a:cs typeface="Calibri"/>
                <a:sym typeface="Calibri"/>
              </a:rPr>
              <a:t>EDELMAN, L., ERLANGER, Η. AND LANDE, </a:t>
            </a:r>
            <a:r>
              <a:rPr i="1" lang="el" sz="1200">
                <a:solidFill>
                  <a:srgbClr val="000000"/>
                </a:solidFill>
                <a:highlight>
                  <a:srgbClr val="FFFFFF"/>
                </a:highlight>
                <a:latin typeface="Calibri"/>
                <a:ea typeface="Calibri"/>
                <a:cs typeface="Calibri"/>
                <a:sym typeface="Calibri"/>
              </a:rPr>
              <a:t>J. (1993). «Εσωτερική επίλυση διαφορών: Ο μετασχηματισμός των πολιτικών δικαιωμάτων στο χώρο εργασίας». Law &amp; Society Review, 27, 497-534.</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l" sz="1200">
                <a:solidFill>
                  <a:srgbClr val="000000"/>
                </a:solidFill>
                <a:latin typeface="Calibri"/>
                <a:ea typeface="Calibri"/>
                <a:cs typeface="Calibri"/>
                <a:sym typeface="Calibri"/>
              </a:rPr>
              <a:t>ΕΤΕπ, 2018. </a:t>
            </a:r>
            <a:r>
              <a:rPr i="1" lang="el" sz="1200">
                <a:solidFill>
                  <a:srgbClr val="000000"/>
                </a:solidFill>
                <a:latin typeface="Calibri"/>
                <a:ea typeface="Calibri"/>
                <a:cs typeface="Calibri"/>
                <a:sym typeface="Calibri"/>
              </a:rPr>
              <a:t>Zásady μηχανισμός προ vyřizování stížností </a:t>
            </a:r>
            <a:r>
              <a:rPr lang="el" sz="1200">
                <a:solidFill>
                  <a:srgbClr val="000000"/>
                </a:solidFill>
                <a:latin typeface="Calibri"/>
                <a:ea typeface="Calibri"/>
                <a:cs typeface="Calibri"/>
                <a:sym typeface="Calibri"/>
              </a:rPr>
              <a:t>. [σε απευθείας σύνδεση] [vid. 2022-15-08]. Dostupné z: </a:t>
            </a:r>
            <a:r>
              <a:rPr lang="el" sz="1200" u="sng" strike="noStrike">
                <a:solidFill>
                  <a:srgbClr val="000000"/>
                </a:solidFill>
                <a:latin typeface="Calibri"/>
                <a:ea typeface="Calibri"/>
                <a:cs typeface="Calibri"/>
                <a:sym typeface="Calibri"/>
                <a:hlinkClick r:id="rId8">
                  <a:extLst>
                    <a:ext uri="{A12FA001-AC4F-418D-AE19-62706E023703}">
                      <ahyp:hlinkClr val="tx"/>
                    </a:ext>
                  </a:extLst>
                </a:hlinkClick>
              </a:rPr>
              <a:t>https://www.eib.org/attachments/strategies/complaints_mechanism_policy_cs.pdf</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l" sz="1200">
                <a:solidFill>
                  <a:srgbClr val="000000"/>
                </a:solidFill>
                <a:latin typeface="Calibri"/>
                <a:ea typeface="Calibri"/>
                <a:cs typeface="Calibri"/>
                <a:sym typeface="Calibri"/>
              </a:rPr>
              <a:t>Ε.ΟΝ, 2015. </a:t>
            </a:r>
            <a:r>
              <a:rPr i="1" lang="el" sz="1200">
                <a:solidFill>
                  <a:srgbClr val="000000"/>
                </a:solidFill>
                <a:latin typeface="Calibri"/>
                <a:ea typeface="Calibri"/>
                <a:cs typeface="Calibri"/>
                <a:sym typeface="Calibri"/>
              </a:rPr>
              <a:t>Διατύπωση πολιτική εταιρεία RU Τσεχική δημοκρατίας στην περιοχή ασφάλεια εργασία , προστασία υγεία και τρόπο ζωής περιβάλλον </a:t>
            </a:r>
            <a:r>
              <a:rPr lang="el" sz="1200">
                <a:solidFill>
                  <a:srgbClr val="000000"/>
                </a:solidFill>
                <a:latin typeface="Calibri"/>
                <a:ea typeface="Calibri"/>
                <a:cs typeface="Calibri"/>
                <a:sym typeface="Calibri"/>
              </a:rPr>
              <a:t>. [σε απευθείας σύνδεση] [vid. 2022-15-08]. Διαθέσιμο από: </a:t>
            </a:r>
            <a:r>
              <a:rPr lang="el" sz="1200" u="sng" strike="noStrike">
                <a:solidFill>
                  <a:srgbClr val="000000"/>
                </a:solidFill>
                <a:latin typeface="Calibri"/>
                <a:ea typeface="Calibri"/>
                <a:cs typeface="Calibri"/>
                <a:sym typeface="Calibri"/>
                <a:hlinkClick r:id="rId9">
                  <a:extLst>
                    <a:ext uri="{A12FA001-AC4F-418D-AE19-62706E023703}">
                      <ahyp:hlinkClr val="tx"/>
                    </a:ext>
                  </a:extLst>
                </a:hlinkClick>
              </a:rPr>
              <a:t>https://www.egd.cz/sites/default/files/201902/Politika%20integrovan%C3%A9ho%20syst%C3%A9mu%20%C5%99%C3%ADzen%C3%AD.pdf</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l" sz="1200">
                <a:solidFill>
                  <a:srgbClr val="000000"/>
                </a:solidFill>
                <a:highlight>
                  <a:srgbClr val="FFFFFF"/>
                </a:highlight>
                <a:latin typeface="Calibri"/>
                <a:ea typeface="Calibri"/>
                <a:cs typeface="Calibri"/>
                <a:sym typeface="Calibri"/>
              </a:rPr>
              <a:t>HOBSON, JSP </a:t>
            </a:r>
            <a:r>
              <a:rPr i="1" lang="el" sz="1200">
                <a:solidFill>
                  <a:srgbClr val="000000"/>
                </a:solidFill>
                <a:highlight>
                  <a:srgbClr val="FFFFFF"/>
                </a:highlight>
                <a:latin typeface="Calibri"/>
                <a:ea typeface="Calibri"/>
                <a:cs typeface="Calibri"/>
                <a:sym typeface="Calibri"/>
              </a:rPr>
              <a:t>. (1996): Βίαιο έγκλημα στον χώρο εργασίας της φιλοξενίας των ΗΠΑ: αντιμετωπίζοντας το πρόβλημα. International Journal of Contemporary Hospitality Management, 8 (4), 3-10</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l" sz="1200">
                <a:solidFill>
                  <a:srgbClr val="000000"/>
                </a:solidFill>
                <a:highlight>
                  <a:srgbClr val="FFFFFF"/>
                </a:highlight>
                <a:latin typeface="Calibri"/>
                <a:ea typeface="Calibri"/>
                <a:cs typeface="Calibri"/>
                <a:sym typeface="Calibri"/>
              </a:rPr>
              <a:t>HOEL H., AND EINARSEN, </a:t>
            </a:r>
            <a:r>
              <a:rPr i="1" lang="el" sz="1200">
                <a:solidFill>
                  <a:srgbClr val="000000"/>
                </a:solidFill>
                <a:highlight>
                  <a:srgbClr val="FFFFFF"/>
                </a:highlight>
                <a:latin typeface="Calibri"/>
                <a:ea typeface="Calibri"/>
                <a:cs typeface="Calibri"/>
                <a:sym typeface="Calibri"/>
              </a:rPr>
              <a:t>S. (2003): Βία στην εργασία σε ξενοδοχεία, εστίαση και τουρισμό, διαθέσιμη στη διεύθυνση: </a:t>
            </a:r>
            <a:r>
              <a:rPr i="1" lang="el" sz="1200" u="sng" strike="noStrike">
                <a:solidFill>
                  <a:srgbClr val="000000"/>
                </a:solidFill>
                <a:highlight>
                  <a:srgbClr val="FFFFFF"/>
                </a:highlight>
                <a:latin typeface="Calibri"/>
                <a:ea typeface="Calibri"/>
                <a:cs typeface="Calibri"/>
                <a:sym typeface="Calibri"/>
                <a:hlinkClick r:id="rId10">
                  <a:extLst>
                    <a:ext uri="{A12FA001-AC4F-418D-AE19-62706E023703}">
                      <ahyp:hlinkClr val="tx"/>
                    </a:ext>
                  </a:extLst>
                </a:hlinkClick>
              </a:rPr>
              <a:t>http://www.oit.org/wcmsp5/groups/public/@ed_dialogue/@sector/documents /publication/wcms_161998.pdf</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l" sz="1200">
                <a:solidFill>
                  <a:srgbClr val="000000"/>
                </a:solidFill>
                <a:highlight>
                  <a:srgbClr val="FFFFFF"/>
                </a:highlight>
                <a:latin typeface="Calibri"/>
                <a:ea typeface="Calibri"/>
                <a:cs typeface="Calibri"/>
                <a:sym typeface="Calibri"/>
              </a:rPr>
              <a:t>ΧΟΦΜΑΝ, Ε </a:t>
            </a:r>
            <a:r>
              <a:rPr i="1" lang="el" sz="1200">
                <a:solidFill>
                  <a:srgbClr val="000000"/>
                </a:solidFill>
                <a:highlight>
                  <a:srgbClr val="FFFFFF"/>
                </a:highlight>
                <a:latin typeface="Calibri"/>
                <a:ea typeface="Calibri"/>
                <a:cs typeface="Calibri"/>
                <a:sym typeface="Calibri"/>
              </a:rPr>
              <a:t>. (2005). «Επίλυση διαφορών σε συνεταιρισμό εργαζομένων: Επίσημες διαδικασίες και δικονομική δικαιοσύνη». Law and Society Review, 39(1), 51–82.</a:t>
            </a:r>
            <a:endParaRPr/>
          </a:p>
          <a:p>
            <a:pPr indent="0" lvl="0" marL="0" marR="0" rtl="0" algn="just">
              <a:lnSpc>
                <a:spcPct val="107000"/>
              </a:lnSpc>
              <a:spcBef>
                <a:spcPts val="1000"/>
              </a:spcBef>
              <a:spcAft>
                <a:spcPts val="0"/>
              </a:spcAft>
              <a:buNone/>
            </a:pPr>
            <a:r>
              <a:rPr lang="el" sz="1200">
                <a:solidFill>
                  <a:srgbClr val="000000"/>
                </a:solidFill>
                <a:highlight>
                  <a:srgbClr val="FFFFFF"/>
                </a:highlight>
                <a:latin typeface="Calibri"/>
                <a:ea typeface="Calibri"/>
                <a:cs typeface="Calibri"/>
                <a:sym typeface="Calibri"/>
              </a:rPr>
              <a:t>KOŽENÁ J., 2009. </a:t>
            </a:r>
            <a:r>
              <a:rPr i="1" lang="el" sz="1200">
                <a:solidFill>
                  <a:srgbClr val="000000"/>
                </a:solidFill>
                <a:highlight>
                  <a:srgbClr val="FFFFFF"/>
                </a:highlight>
                <a:latin typeface="Calibri"/>
                <a:ea typeface="Calibri"/>
                <a:cs typeface="Calibri"/>
                <a:sym typeface="Calibri"/>
              </a:rPr>
              <a:t>Εξωτερική επικοινωνία δημιουργεί εικόνα δικος σου παρέα στα μάτια το κοινό και μέσα ενημέρωσης . </a:t>
            </a:r>
            <a:r>
              <a:rPr lang="el" sz="1200">
                <a:solidFill>
                  <a:srgbClr val="000000"/>
                </a:solidFill>
                <a:latin typeface="Calibri"/>
                <a:ea typeface="Calibri"/>
                <a:cs typeface="Calibri"/>
                <a:sym typeface="Calibri"/>
              </a:rPr>
              <a:t>[σε απευθείας σύνδεση] [vid. 2022-15-08]. Διαθέσιμο από:</a:t>
            </a:r>
            <a:r>
              <a:rPr lang="el" sz="1200">
                <a:solidFill>
                  <a:srgbClr val="000000"/>
                </a:solidFill>
                <a:highlight>
                  <a:srgbClr val="FFFFFF"/>
                </a:highlight>
                <a:latin typeface="Calibri"/>
                <a:ea typeface="Calibri"/>
                <a:cs typeface="Calibri"/>
                <a:sym typeface="Calibri"/>
              </a:rPr>
              <a:t> </a:t>
            </a:r>
            <a:r>
              <a:rPr lang="el" sz="1200" u="sng" strike="noStrike">
                <a:solidFill>
                  <a:srgbClr val="000000"/>
                </a:solidFill>
                <a:highlight>
                  <a:srgbClr val="FFFFFF"/>
                </a:highlight>
                <a:latin typeface="Calibri"/>
                <a:ea typeface="Calibri"/>
                <a:cs typeface="Calibri"/>
                <a:sym typeface="Calibri"/>
                <a:hlinkClick r:id="rId11">
                  <a:extLst>
                    <a:ext uri="{A12FA001-AC4F-418D-AE19-62706E023703}">
                      <ahyp:hlinkClr val="tx"/>
                    </a:ext>
                  </a:extLst>
                </a:hlinkClick>
              </a:rPr>
              <a:t>https://www.vlastnicesta.cz/clanky/externi-komunikace-vytvari-obraz-vasi-firmy-vo/</a:t>
            </a:r>
            <a:endParaRPr sz="1200">
              <a:solidFill>
                <a:schemeClr val="dk1"/>
              </a:solidFill>
              <a:latin typeface="Calibri"/>
              <a:ea typeface="Calibri"/>
              <a:cs typeface="Calibri"/>
              <a:sym typeface="Calibri"/>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92" name="Google Shape;392;p15"/>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93" name="Google Shape;393;p15"/>
          <p:cNvSpPr/>
          <p:nvPr/>
        </p:nvSpPr>
        <p:spPr>
          <a:xfrm flipH="1" rot="-2700000">
            <a:off x="891641" y="422146"/>
            <a:ext cx="645368" cy="64536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94" name="Google Shape;394;p15"/>
          <p:cNvSpPr/>
          <p:nvPr/>
        </p:nvSpPr>
        <p:spPr>
          <a:xfrm flipH="1" rot="-2700000">
            <a:off x="10043482" y="655140"/>
            <a:ext cx="687472" cy="687472"/>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95" name="Google Shape;395;p15"/>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96" name="Google Shape;396;p15"/>
          <p:cNvSpPr/>
          <p:nvPr/>
        </p:nvSpPr>
        <p:spPr>
          <a:xfrm flipH="1">
            <a:off x="7976344" y="6115501"/>
            <a:ext cx="1494513" cy="742499"/>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97" name="Google Shape;397;p15"/>
          <p:cNvSpPr/>
          <p:nvPr/>
        </p:nvSpPr>
        <p:spPr>
          <a:xfrm flipH="1">
            <a:off x="7604080" y="6453143"/>
            <a:ext cx="814903" cy="404857"/>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398" name="Google Shape;398;p15"/>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l" sz="3600">
                <a:solidFill>
                  <a:schemeClr val="dk2"/>
                </a:solidFill>
              </a:rPr>
              <a:t>βιβλιογραφικές αναφορές</a:t>
            </a:r>
            <a:endParaRPr b="1" sz="3600">
              <a:solidFill>
                <a:schemeClr val="dk2"/>
              </a:solidFill>
            </a:endParaRPr>
          </a:p>
        </p:txBody>
      </p:sp>
      <p:sp>
        <p:nvSpPr>
          <p:cNvPr id="399" name="Google Shape;399;p15"/>
          <p:cNvSpPr txBox="1"/>
          <p:nvPr/>
        </p:nvSpPr>
        <p:spPr>
          <a:xfrm>
            <a:off x="480647" y="1155600"/>
            <a:ext cx="11493639" cy="5046125"/>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el" sz="1200">
                <a:solidFill>
                  <a:srgbClr val="000000"/>
                </a:solidFill>
                <a:highlight>
                  <a:srgbClr val="FFFFFF"/>
                </a:highlight>
                <a:latin typeface="Calibri"/>
                <a:ea typeface="Calibri"/>
                <a:cs typeface="Calibri"/>
                <a:sym typeface="Calibri"/>
              </a:rPr>
              <a:t>LIEBMANN, M. </a:t>
            </a:r>
            <a:r>
              <a:rPr i="1" lang="el" sz="1200">
                <a:solidFill>
                  <a:srgbClr val="000000"/>
                </a:solidFill>
                <a:highlight>
                  <a:srgbClr val="FFFFFF"/>
                </a:highlight>
                <a:latin typeface="Calibri"/>
                <a:ea typeface="Calibri"/>
                <a:cs typeface="Calibri"/>
                <a:sym typeface="Calibri"/>
              </a:rPr>
              <a:t>(2000). «Ιστορία και προβολή της διαμεσολάβησης στο Ηνωμένο Βασίλειο». Στο M. Liebmann (επιμ.), Mediation in Context. Λονδίνο: Jessica Kingsley Publishers, 19-38.</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l" sz="1200">
                <a:solidFill>
                  <a:srgbClr val="000000"/>
                </a:solidFill>
                <a:highlight>
                  <a:srgbClr val="FFFFFF"/>
                </a:highlight>
                <a:latin typeface="Calibri"/>
                <a:ea typeface="Calibri"/>
                <a:cs typeface="Calibri"/>
                <a:sym typeface="Calibri"/>
              </a:rPr>
              <a:t>MICELI, M., NEAR, J., AND MOREHEAD, DWORKIN T </a:t>
            </a:r>
            <a:r>
              <a:rPr i="1" lang="el" sz="1200">
                <a:solidFill>
                  <a:srgbClr val="000000"/>
                </a:solidFill>
                <a:highlight>
                  <a:srgbClr val="FFFFFF"/>
                </a:highlight>
                <a:latin typeface="Calibri"/>
                <a:ea typeface="Calibri"/>
                <a:cs typeface="Calibri"/>
                <a:sym typeface="Calibri"/>
              </a:rPr>
              <a:t>. (2008). «Μια λέξη προς τους σοφούς: πώς οι διευθυντές και οι υπεύθυνοι χάραξης πολιτικών μπορούν να ενθαρρύνουν τους υπαλλήλους να αναφέρουν αδικοπραγίες». Journal of Business Ethics, 86, 379-396.</a:t>
            </a:r>
            <a:endParaRPr/>
          </a:p>
          <a:p>
            <a:pPr indent="0" lvl="0" marL="0" marR="0" rtl="0" algn="just">
              <a:lnSpc>
                <a:spcPct val="107000"/>
              </a:lnSpc>
              <a:spcBef>
                <a:spcPts val="1000"/>
              </a:spcBef>
              <a:spcAft>
                <a:spcPts val="0"/>
              </a:spcAft>
              <a:buNone/>
            </a:pPr>
            <a:r>
              <a:rPr lang="el" sz="1200">
                <a:solidFill>
                  <a:srgbClr val="000000"/>
                </a:solidFill>
                <a:latin typeface="Calibri"/>
                <a:ea typeface="Calibri"/>
                <a:cs typeface="Calibri"/>
                <a:sym typeface="Calibri"/>
              </a:rPr>
              <a:t>MIOVSKÝ, M., SKÁCELOVÁ, L., ZAPLETALOVÁ, J., NOVÁK, P. 2010. </a:t>
            </a:r>
            <a:r>
              <a:rPr i="1" lang="el" sz="1200">
                <a:solidFill>
                  <a:srgbClr val="000000"/>
                </a:solidFill>
                <a:latin typeface="Calibri"/>
                <a:ea typeface="Calibri"/>
                <a:cs typeface="Calibri"/>
                <a:sym typeface="Calibri"/>
              </a:rPr>
              <a:t>Primary πρόληψη επικίνδυνος η ΣΥΜΠΕΡΙΦΟΡΑ σε εκπαίδευση </a:t>
            </a:r>
            <a:r>
              <a:rPr lang="el" sz="1200">
                <a:solidFill>
                  <a:srgbClr val="000000"/>
                </a:solidFill>
                <a:latin typeface="Calibri"/>
                <a:ea typeface="Calibri"/>
                <a:cs typeface="Calibri"/>
                <a:sym typeface="Calibri"/>
              </a:rPr>
              <a:t>. Tišnov : Σύλλογος SCAN .</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l" sz="1200">
                <a:solidFill>
                  <a:srgbClr val="000000"/>
                </a:solidFill>
                <a:latin typeface="Calibri"/>
                <a:ea typeface="Calibri"/>
                <a:cs typeface="Calibri"/>
                <a:sym typeface="Calibri"/>
              </a:rPr>
              <a:t>MŠMT, 2005. </a:t>
            </a:r>
            <a:r>
              <a:rPr i="1" lang="el" sz="1200">
                <a:solidFill>
                  <a:srgbClr val="000000"/>
                </a:solidFill>
                <a:latin typeface="Calibri"/>
                <a:ea typeface="Calibri"/>
                <a:cs typeface="Calibri"/>
                <a:sym typeface="Calibri"/>
              </a:rPr>
              <a:t>Πρότυπα επαγγελματικοί Αιρετότητα παρόχους προγράμματα πρωταρχικός πρόληψη χρήση εθιστικό ουσίες . </a:t>
            </a:r>
            <a:r>
              <a:rPr lang="el" sz="1200">
                <a:solidFill>
                  <a:srgbClr val="000000"/>
                </a:solidFill>
                <a:latin typeface="Calibri"/>
                <a:ea typeface="Calibri"/>
                <a:cs typeface="Calibri"/>
                <a:sym typeface="Calibri"/>
              </a:rPr>
              <a:t>Πράγα: Υπουργείο Παιδείας και Πολιτισμού.</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l" sz="1200">
                <a:solidFill>
                  <a:srgbClr val="000000"/>
                </a:solidFill>
                <a:latin typeface="Calibri"/>
                <a:ea typeface="Calibri"/>
                <a:cs typeface="Calibri"/>
                <a:sym typeface="Calibri"/>
              </a:rPr>
              <a:t>MŠMT, 2010. </a:t>
            </a:r>
            <a:r>
              <a:rPr i="1" lang="el" sz="1200">
                <a:solidFill>
                  <a:srgbClr val="000000"/>
                </a:solidFill>
                <a:latin typeface="Calibri"/>
                <a:ea typeface="Calibri"/>
                <a:cs typeface="Calibri"/>
                <a:sym typeface="Calibri"/>
              </a:rPr>
              <a:t>Μεθοδολογική παραπομπή σε πρωτοβάθμια πρόληψη επικίνδυνος συμπεριφορά σε παιδιά , μαθητές και φοιτητές σε σχολεία και σχολεία συσκευή </a:t>
            </a:r>
            <a:r>
              <a:rPr lang="el" sz="1200">
                <a:solidFill>
                  <a:srgbClr val="000000"/>
                </a:solidFill>
                <a:latin typeface="Calibri"/>
                <a:ea typeface="Calibri"/>
                <a:cs typeface="Calibri"/>
                <a:sym typeface="Calibri"/>
              </a:rPr>
              <a:t>. [σε απευθείας σύνδεση] [vid. 2022-15-08]. Διαθέσιμο από: </a:t>
            </a:r>
            <a:r>
              <a:rPr lang="el" sz="1200" u="sng" strike="noStrike">
                <a:solidFill>
                  <a:srgbClr val="000000"/>
                </a:solidFill>
                <a:latin typeface="Calibri"/>
                <a:ea typeface="Calibri"/>
                <a:cs typeface="Calibri"/>
                <a:sym typeface="Calibri"/>
                <a:hlinkClick r:id="rId3">
                  <a:extLst>
                    <a:ext uri="{A12FA001-AC4F-418D-AE19-62706E023703}">
                      <ahyp:hlinkClr val="tx"/>
                    </a:ext>
                  </a:extLst>
                </a:hlinkClick>
              </a:rPr>
              <a:t>http://www.msmt.cz/socialni-programy/metodicke-doporuceni-k-primarni-prevenci-rizikoveho-chovani</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l" sz="1200">
                <a:solidFill>
                  <a:srgbClr val="000000"/>
                </a:solidFill>
                <a:highlight>
                  <a:srgbClr val="FFFFFF"/>
                </a:highlight>
                <a:latin typeface="Calibri"/>
                <a:ea typeface="Calibri"/>
                <a:cs typeface="Calibri"/>
                <a:sym typeface="Calibri"/>
              </a:rPr>
              <a:t>OPPENHEIMER, </a:t>
            </a:r>
            <a:r>
              <a:rPr i="1" lang="el" sz="1200">
                <a:solidFill>
                  <a:srgbClr val="000000"/>
                </a:solidFill>
                <a:highlight>
                  <a:srgbClr val="FFFFFF"/>
                </a:highlight>
                <a:latin typeface="Calibri"/>
                <a:ea typeface="Calibri"/>
                <a:cs typeface="Calibri"/>
                <a:sym typeface="Calibri"/>
              </a:rPr>
              <a:t>Α. (2004). «Διερεύνηση της παρενόχλησης και των διακρίσεων στο χώρο εργασίας». Employee Relations Law Journal, 29(4), 56-68.</a:t>
            </a:r>
            <a:endParaRPr sz="1200">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lang="el" sz="1200">
                <a:solidFill>
                  <a:srgbClr val="000000"/>
                </a:solidFill>
                <a:latin typeface="Calibri"/>
                <a:ea typeface="Calibri"/>
                <a:cs typeface="Calibri"/>
                <a:sym typeface="Calibri"/>
              </a:rPr>
              <a:t>PLAMÍNEK, J., 2010. </a:t>
            </a:r>
            <a:r>
              <a:rPr i="1" lang="el" sz="1200">
                <a:solidFill>
                  <a:srgbClr val="000000"/>
                </a:solidFill>
                <a:latin typeface="Calibri"/>
                <a:ea typeface="Calibri"/>
                <a:cs typeface="Calibri"/>
                <a:sym typeface="Calibri"/>
              </a:rPr>
              <a:t>Secret κίνητρο : πώς να κανονίσουμε για εσάς Άνθρωποι ευτυχισμένος δούλεψαν </a:t>
            </a:r>
            <a:r>
              <a:rPr lang="el" sz="1200">
                <a:solidFill>
                  <a:srgbClr val="000000"/>
                </a:solidFill>
                <a:latin typeface="Calibri"/>
                <a:ea typeface="Calibri"/>
                <a:cs typeface="Calibri"/>
                <a:sym typeface="Calibri"/>
              </a:rPr>
              <a:t>_ 2., προσθέστε . ed . Πράγα: Grada . ISBN 9788024734477</a:t>
            </a:r>
            <a:endParaRPr sz="1200">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lang="el" sz="1200">
                <a:solidFill>
                  <a:srgbClr val="000000"/>
                </a:solidFill>
                <a:highlight>
                  <a:srgbClr val="FFFFFF"/>
                </a:highlight>
                <a:latin typeface="Calibri"/>
                <a:ea typeface="Calibri"/>
                <a:cs typeface="Calibri"/>
                <a:sym typeface="Calibri"/>
              </a:rPr>
              <a:t>RAYNER, C., HOEL, H. AND COOPER, CL </a:t>
            </a:r>
            <a:r>
              <a:rPr i="1" lang="el" sz="1200">
                <a:solidFill>
                  <a:srgbClr val="000000"/>
                </a:solidFill>
                <a:highlight>
                  <a:srgbClr val="FFFFFF"/>
                </a:highlight>
                <a:latin typeface="Calibri"/>
                <a:ea typeface="Calibri"/>
                <a:cs typeface="Calibri"/>
                <a:sym typeface="Calibri"/>
              </a:rPr>
              <a:t>. (2002): Εκφοβισμός στο χώρο εργασίας: Τι γνωρίζουμε, ποιος φταίει και τι μπορούμε να κάνουμε; Λονδίνο: Τέιλορ και Φράνσις</a:t>
            </a:r>
            <a:endParaRPr sz="1200">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lang="el" sz="1200">
                <a:solidFill>
                  <a:srgbClr val="000000"/>
                </a:solidFill>
                <a:highlight>
                  <a:srgbClr val="FFFFFF"/>
                </a:highlight>
                <a:latin typeface="Calibri"/>
                <a:ea typeface="Calibri"/>
                <a:cs typeface="Calibri"/>
                <a:sym typeface="Calibri"/>
              </a:rPr>
              <a:t>ΣΑΛΙΝ, </a:t>
            </a:r>
            <a:r>
              <a:rPr i="1" lang="el" sz="1200">
                <a:solidFill>
                  <a:srgbClr val="000000"/>
                </a:solidFill>
                <a:highlight>
                  <a:srgbClr val="FFFFFF"/>
                </a:highlight>
                <a:latin typeface="Calibri"/>
                <a:ea typeface="Calibri"/>
                <a:cs typeface="Calibri"/>
                <a:sym typeface="Calibri"/>
              </a:rPr>
              <a:t>Δ. (2007). «Οργανωτικές αντιδράσεις στην παρενόχληση στο χώρο εργασίας: μια διερευνητική μελέτη». Επιθεώρηση προσωπικού, 38(1), 26-44.</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l" sz="1200">
                <a:solidFill>
                  <a:srgbClr val="000000"/>
                </a:solidFill>
                <a:latin typeface="Calibri"/>
                <a:ea typeface="Calibri"/>
                <a:cs typeface="Calibri"/>
                <a:sym typeface="Calibri"/>
              </a:rPr>
              <a:t>SCHEU L., 2021 </a:t>
            </a:r>
            <a:r>
              <a:rPr i="1" lang="el" sz="1200">
                <a:solidFill>
                  <a:srgbClr val="000000"/>
                </a:solidFill>
                <a:latin typeface="Calibri"/>
                <a:ea typeface="Calibri"/>
                <a:cs typeface="Calibri"/>
                <a:sym typeface="Calibri"/>
              </a:rPr>
              <a:t>. Βία επί χώροι εργασίας : ομότιμος εργαζόμενος όπως και μια πιθανή οδός προστασίας υπάλληλοι ; </a:t>
            </a:r>
            <a:r>
              <a:rPr lang="el" sz="1200">
                <a:solidFill>
                  <a:srgbClr val="000000"/>
                </a:solidFill>
                <a:latin typeface="Calibri"/>
                <a:ea typeface="Calibri"/>
                <a:cs typeface="Calibri"/>
                <a:sym typeface="Calibri"/>
              </a:rPr>
              <a:t>[σε απευθείας σύνδεση] [vid. 2022-15-08]. Διαθέσιμο από: </a:t>
            </a:r>
            <a:r>
              <a:rPr lang="el" sz="1200" u="sng" strike="noStrike">
                <a:solidFill>
                  <a:srgbClr val="000000"/>
                </a:solidFill>
                <a:latin typeface="Calibri"/>
                <a:ea typeface="Calibri"/>
                <a:cs typeface="Calibri"/>
                <a:sym typeface="Calibri"/>
                <a:hlinkClick r:id="rId4">
                  <a:extLst>
                    <a:ext uri="{A12FA001-AC4F-418D-AE19-62706E023703}">
                      <ahyp:hlinkClr val="tx"/>
                    </a:ext>
                  </a:extLst>
                </a:hlinkClick>
              </a:rPr>
              <a:t>https://www.bozpinfo.cz/josra/nasili-na-pracovisti-peer-pracovnik-jako-mozna-cesta-ochrany-zamestnancu</a:t>
            </a:r>
            <a:endParaRPr sz="1200">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lang="el" sz="1200">
                <a:solidFill>
                  <a:srgbClr val="000000"/>
                </a:solidFill>
                <a:latin typeface="Calibri"/>
                <a:ea typeface="Calibri"/>
                <a:cs typeface="Calibri"/>
                <a:sym typeface="Calibri"/>
              </a:rPr>
              <a:t>SMITHSON, L., 2006. Μια infographic απεικόνιση των κινήτρων όλων των πραγμάτων στο χώρο εργασίας. </a:t>
            </a:r>
            <a:r>
              <a:rPr i="1" lang="el" sz="1200">
                <a:solidFill>
                  <a:srgbClr val="000000"/>
                </a:solidFill>
                <a:latin typeface="Calibri"/>
                <a:ea typeface="Calibri"/>
                <a:cs typeface="Calibri"/>
                <a:sym typeface="Calibri"/>
              </a:rPr>
              <a:t>IncBlot . </a:t>
            </a:r>
            <a:r>
              <a:rPr lang="el" sz="1200">
                <a:solidFill>
                  <a:srgbClr val="000000"/>
                </a:solidFill>
                <a:latin typeface="Calibri"/>
                <a:ea typeface="Calibri"/>
                <a:cs typeface="Calibri"/>
                <a:sym typeface="Calibri"/>
              </a:rPr>
              <a:t>[σε απευθείας σύνδεση] [vid. 2022-05-05]. Dostupné z: </a:t>
            </a:r>
            <a:r>
              <a:rPr lang="el" sz="1200" u="sng" strike="noStrike">
                <a:solidFill>
                  <a:srgbClr val="000000"/>
                </a:solidFill>
                <a:latin typeface="Calibri"/>
                <a:ea typeface="Calibri"/>
                <a:cs typeface="Calibri"/>
                <a:sym typeface="Calibri"/>
                <a:hlinkClick r:id="rId5">
                  <a:extLst>
                    <a:ext uri="{A12FA001-AC4F-418D-AE19-62706E023703}">
                      <ahyp:hlinkClr val="tx"/>
                    </a:ext>
                  </a:extLst>
                </a:hlinkClick>
              </a:rPr>
              <a:t>https://visual.ly/community/Infographics/business/incblot-motivation-infographic</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l" sz="1200">
                <a:solidFill>
                  <a:srgbClr val="000000"/>
                </a:solidFill>
                <a:latin typeface="Calibri"/>
                <a:ea typeface="Calibri"/>
                <a:cs typeface="Calibri"/>
                <a:sym typeface="Calibri"/>
              </a:rPr>
              <a:t>ŠNAJDR I., 2013. </a:t>
            </a:r>
            <a:r>
              <a:rPr i="1" lang="el" sz="1200">
                <a:solidFill>
                  <a:srgbClr val="000000"/>
                </a:solidFill>
                <a:latin typeface="Calibri"/>
                <a:ea typeface="Calibri"/>
                <a:cs typeface="Calibri"/>
                <a:sym typeface="Calibri"/>
              </a:rPr>
              <a:t>Svizí , strategií a politicou </a:t>
            </a:r>
            <a:r>
              <a:rPr lang="el" sz="1200">
                <a:solidFill>
                  <a:srgbClr val="000000"/>
                </a:solidFill>
                <a:latin typeface="Calibri"/>
                <a:ea typeface="Calibri"/>
                <a:cs typeface="Calibri"/>
                <a:sym typeface="Calibri"/>
              </a:rPr>
              <a:t>. [σε απευθείας σύνδεση] [vid. 2022-15-08]. Dostupné z: </a:t>
            </a:r>
            <a:r>
              <a:rPr lang="el" sz="1200" u="sng">
                <a:solidFill>
                  <a:srgbClr val="000000"/>
                </a:solidFill>
                <a:latin typeface="Calibri"/>
                <a:ea typeface="Calibri"/>
                <a:cs typeface="Calibri"/>
                <a:sym typeface="Calibri"/>
                <a:hlinkClick r:id="rId6">
                  <a:extLst>
                    <a:ext uri="{A12FA001-AC4F-418D-AE19-62706E023703}">
                      <ahyp:hlinkClr val="tx"/>
                    </a:ext>
                  </a:extLst>
                </a:hlinkClick>
              </a:rPr>
              <a:t>https://www.snajdr.com/jak-pracujeme/s-vizi-strategii-a-politiou/</a:t>
            </a:r>
            <a:endParaRPr sz="1200">
              <a:solidFill>
                <a:schemeClr val="dk1"/>
              </a:solidFill>
              <a:latin typeface="Calibri"/>
              <a:ea typeface="Calibri"/>
              <a:cs typeface="Calibri"/>
              <a:sym typeface="Calibri"/>
            </a:endParaRPr>
          </a:p>
          <a:p>
            <a:pPr indent="0" lvl="0" marL="0" marR="0" rtl="0" algn="just">
              <a:lnSpc>
                <a:spcPct val="107000"/>
              </a:lnSpc>
              <a:spcBef>
                <a:spcPts val="1500"/>
              </a:spcBef>
              <a:spcAft>
                <a:spcPts val="0"/>
              </a:spcAft>
              <a:buNone/>
            </a:pPr>
            <a:r>
              <a:rPr lang="el" sz="1200">
                <a:solidFill>
                  <a:srgbClr val="000000"/>
                </a:solidFill>
                <a:highlight>
                  <a:srgbClr val="FFFFFF"/>
                </a:highlight>
                <a:latin typeface="Calibri"/>
                <a:ea typeface="Calibri"/>
                <a:cs typeface="Calibri"/>
                <a:sym typeface="Calibri"/>
              </a:rPr>
              <a:t>WALKER, B. AND HAMILTON, RT </a:t>
            </a:r>
            <a:r>
              <a:rPr i="1" lang="el" sz="1200">
                <a:solidFill>
                  <a:srgbClr val="000000"/>
                </a:solidFill>
                <a:highlight>
                  <a:srgbClr val="FFFFFF"/>
                </a:highlight>
                <a:latin typeface="Calibri"/>
                <a:ea typeface="Calibri"/>
                <a:cs typeface="Calibri"/>
                <a:sym typeface="Calibri"/>
              </a:rPr>
              <a:t>(2011). «Παράπονα εργαζομένου-εργοδότη: μια επανεξέταση». International Journal of Management Reviews, 13(1) 40-58.</a:t>
            </a:r>
            <a:endParaRPr sz="1200">
              <a:solidFill>
                <a:schemeClr val="dk1"/>
              </a:solidFill>
              <a:latin typeface="Calibri"/>
              <a:ea typeface="Calibri"/>
              <a:cs typeface="Calibri"/>
              <a:sym typeface="Calibri"/>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3" name="Shape 403"/>
        <p:cNvGrpSpPr/>
        <p:nvPr/>
      </p:nvGrpSpPr>
      <p:grpSpPr>
        <a:xfrm>
          <a:off x="0" y="0"/>
          <a:ext cx="0" cy="0"/>
          <a:chOff x="0" y="0"/>
          <a:chExt cx="0" cy="0"/>
        </a:xfrm>
      </p:grpSpPr>
      <p:pic>
        <p:nvPicPr>
          <p:cNvPr id="404" name="Google Shape;404;p16"/>
          <p:cNvPicPr preferRelativeResize="0"/>
          <p:nvPr/>
        </p:nvPicPr>
        <p:blipFill rotWithShape="1">
          <a:blip r:embed="rId3">
            <a:alphaModFix/>
          </a:blip>
          <a:srcRect b="15730" l="0" r="0" t="0"/>
          <a:stretch/>
        </p:blipFill>
        <p:spPr>
          <a:xfrm>
            <a:off x="20" y="10"/>
            <a:ext cx="12191980" cy="6857990"/>
          </a:xfrm>
          <a:prstGeom prst="rect">
            <a:avLst/>
          </a:prstGeom>
          <a:noFill/>
          <a:ln>
            <a:noFill/>
          </a:ln>
        </p:spPr>
      </p:pic>
      <p:sp>
        <p:nvSpPr>
          <p:cNvPr id="405" name="Google Shape;405;p16"/>
          <p:cNvSpPr/>
          <p:nvPr/>
        </p:nvSpPr>
        <p:spPr>
          <a:xfrm>
            <a:off x="0" y="5320142"/>
            <a:ext cx="12192000" cy="736551"/>
          </a:xfrm>
          <a:prstGeom prst="rect">
            <a:avLst/>
          </a:prstGeom>
          <a:solidFill>
            <a:schemeClr val="lt1">
              <a:alpha val="9294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16"/>
          <p:cNvSpPr txBox="1"/>
          <p:nvPr>
            <p:ph type="title"/>
          </p:nvPr>
        </p:nvSpPr>
        <p:spPr>
          <a:xfrm>
            <a:off x="523875" y="5317240"/>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3600"/>
              <a:buFont typeface="Calibri"/>
              <a:buNone/>
            </a:pPr>
            <a:r>
              <a:rPr lang="el" sz="3600">
                <a:solidFill>
                  <a:srgbClr val="262626"/>
                </a:solidFill>
              </a:rPr>
              <a:t>ευχαριστώ για την προσοχή σας</a:t>
            </a:r>
            <a:endParaRPr sz="3600">
              <a:solidFill>
                <a:srgbClr val="262626"/>
              </a:solidFill>
            </a:endParaRPr>
          </a:p>
        </p:txBody>
      </p:sp>
      <p:cxnSp>
        <p:nvCxnSpPr>
          <p:cNvPr id="407" name="Google Shape;407;p16"/>
          <p:cNvCxnSpPr/>
          <p:nvPr/>
        </p:nvCxnSpPr>
        <p:spPr>
          <a:xfrm>
            <a:off x="0" y="5241983"/>
            <a:ext cx="12192000" cy="0"/>
          </a:xfrm>
          <a:prstGeom prst="straightConnector1">
            <a:avLst/>
          </a:prstGeom>
          <a:noFill/>
          <a:ln cap="flat" cmpd="sng" w="41275">
            <a:solidFill>
              <a:schemeClr val="lt1">
                <a:alpha val="89803"/>
              </a:schemeClr>
            </a:solidFill>
            <a:prstDash val="solid"/>
            <a:miter lim="800000"/>
            <a:headEnd len="sm" w="sm" type="none"/>
            <a:tailEnd len="sm" w="sm" type="none"/>
          </a:ln>
        </p:spPr>
      </p:cxnSp>
      <p:cxnSp>
        <p:nvCxnSpPr>
          <p:cNvPr id="408" name="Google Shape;408;p16"/>
          <p:cNvCxnSpPr/>
          <p:nvPr/>
        </p:nvCxnSpPr>
        <p:spPr>
          <a:xfrm>
            <a:off x="0" y="6134852"/>
            <a:ext cx="12192000" cy="0"/>
          </a:xfrm>
          <a:prstGeom prst="straightConnector1">
            <a:avLst/>
          </a:prstGeom>
          <a:noFill/>
          <a:ln cap="flat" cmpd="sng" w="41275">
            <a:solidFill>
              <a:schemeClr val="lt1">
                <a:alpha val="89803"/>
              </a:schemeClr>
            </a:solidFill>
            <a:prstDash val="solid"/>
            <a:miter lim="800000"/>
            <a:headEnd len="sm" w="sm" type="none"/>
            <a:tailEnd len="sm" w="sm" type="none"/>
          </a:ln>
        </p:spPr>
      </p:cxn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500"/>
                                        <p:tgtEl>
                                          <p:spTgt spid="4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pic>
        <p:nvPicPr>
          <p:cNvPr id="413" name="Google Shape;413;p17"/>
          <p:cNvPicPr preferRelativeResize="0"/>
          <p:nvPr/>
        </p:nvPicPr>
        <p:blipFill rotWithShape="1">
          <a:blip r:embed="rId3">
            <a:alphaModFix/>
          </a:blip>
          <a:srcRect b="0" l="0" r="0" t="0"/>
          <a:stretch/>
        </p:blipFill>
        <p:spPr>
          <a:xfrm>
            <a:off x="-413" y="4071129"/>
            <a:ext cx="943107" cy="2095792"/>
          </a:xfrm>
          <a:prstGeom prst="rect">
            <a:avLst/>
          </a:prstGeom>
          <a:noFill/>
          <a:ln>
            <a:noFill/>
          </a:ln>
        </p:spPr>
      </p:pic>
      <p:sp>
        <p:nvSpPr>
          <p:cNvPr id="414" name="Google Shape;414;p17"/>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l" sz="3600">
                <a:solidFill>
                  <a:schemeClr val="dk2"/>
                </a:solidFill>
              </a:rPr>
              <a:t>Εταίροι του έργου</a:t>
            </a:r>
            <a:endParaRPr b="1" sz="3600">
              <a:solidFill>
                <a:schemeClr val="dk2"/>
              </a:solidFill>
            </a:endParaRPr>
          </a:p>
        </p:txBody>
      </p:sp>
      <p:sp>
        <p:nvSpPr>
          <p:cNvPr id="415" name="Google Shape;415;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l"/>
              <a:t>‹#›</a:t>
            </a:fld>
            <a:endParaRPr/>
          </a:p>
        </p:txBody>
      </p:sp>
      <p:sp>
        <p:nvSpPr>
          <p:cNvPr id="416" name="Google Shape;416;p17"/>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 sz="1200">
                <a:solidFill>
                  <a:srgbClr val="6789B9"/>
                </a:solidFill>
                <a:latin typeface="Calibri"/>
                <a:ea typeface="Calibri"/>
                <a:cs typeface="Calibri"/>
                <a:sym typeface="Calibri"/>
              </a:rPr>
              <a:t>https://www.weedout.eu/</a:t>
            </a:r>
            <a:endParaRPr/>
          </a:p>
        </p:txBody>
      </p:sp>
      <p:pic>
        <p:nvPicPr>
          <p:cNvPr id="417" name="Google Shape;417;p17"/>
          <p:cNvPicPr preferRelativeResize="0"/>
          <p:nvPr/>
        </p:nvPicPr>
        <p:blipFill rotWithShape="1">
          <a:blip r:embed="rId4">
            <a:alphaModFix/>
          </a:blip>
          <a:srcRect b="0" l="0" r="0" t="0"/>
          <a:stretch/>
        </p:blipFill>
        <p:spPr>
          <a:xfrm>
            <a:off x="553626" y="1168801"/>
            <a:ext cx="3287809" cy="705343"/>
          </a:xfrm>
          <a:prstGeom prst="rect">
            <a:avLst/>
          </a:prstGeom>
          <a:noFill/>
          <a:ln>
            <a:noFill/>
          </a:ln>
        </p:spPr>
      </p:pic>
      <p:sp>
        <p:nvSpPr>
          <p:cNvPr id="418" name="Google Shape;418;p17"/>
          <p:cNvSpPr txBox="1"/>
          <p:nvPr/>
        </p:nvSpPr>
        <p:spPr>
          <a:xfrm>
            <a:off x="317929" y="2041725"/>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l" sz="1400" u="sng">
                <a:solidFill>
                  <a:schemeClr val="dk1"/>
                </a:solidFill>
                <a:latin typeface="Arial"/>
                <a:ea typeface="Arial"/>
                <a:cs typeface="Arial"/>
                <a:sym typeface="Arial"/>
                <a:hlinkClick r:id="rId5">
                  <a:extLst>
                    <a:ext uri="{A12FA001-AC4F-418D-AE19-62706E023703}">
                      <ahyp:hlinkClr val="tx"/>
                    </a:ext>
                  </a:extLst>
                </a:hlinkClick>
              </a:rPr>
              <a:t>Τσεχικό Πανεπιστήμιο Επιστημών Ζωής της Πράγας</a:t>
            </a:r>
            <a:r>
              <a:rPr b="0" lang="el" sz="1400">
                <a:solidFill>
                  <a:schemeClr val="dk1"/>
                </a:solidFill>
                <a:latin typeface="Arial"/>
                <a:ea typeface="Arial"/>
                <a:cs typeface="Arial"/>
                <a:sym typeface="Arial"/>
              </a:rPr>
              <a:t> </a:t>
            </a:r>
            <a:br>
              <a:rPr b="0" lang="el" sz="1400">
                <a:solidFill>
                  <a:schemeClr val="dk1"/>
                </a:solidFill>
                <a:latin typeface="Arial"/>
                <a:ea typeface="Arial"/>
                <a:cs typeface="Arial"/>
                <a:sym typeface="Arial"/>
              </a:rPr>
            </a:br>
            <a:r>
              <a:rPr b="0" lang="el" sz="1400">
                <a:solidFill>
                  <a:schemeClr val="dk1"/>
                </a:solidFill>
                <a:latin typeface="Arial"/>
                <a:ea typeface="Arial"/>
                <a:cs typeface="Arial"/>
                <a:sym typeface="Arial"/>
              </a:rPr>
              <a:t>Δημοκρατία </a:t>
            </a:r>
            <a:endParaRPr sz="1400">
              <a:solidFill>
                <a:schemeClr val="dk1"/>
              </a:solidFill>
              <a:latin typeface="Arial"/>
              <a:ea typeface="Arial"/>
              <a:cs typeface="Arial"/>
              <a:sym typeface="Arial"/>
            </a:endParaRPr>
          </a:p>
        </p:txBody>
      </p:sp>
      <p:pic>
        <p:nvPicPr>
          <p:cNvPr id="419" name="Google Shape;419;p17"/>
          <p:cNvPicPr preferRelativeResize="0"/>
          <p:nvPr/>
        </p:nvPicPr>
        <p:blipFill rotWithShape="1">
          <a:blip r:embed="rId6">
            <a:alphaModFix/>
          </a:blip>
          <a:srcRect b="0" l="0" r="0" t="0"/>
          <a:stretch/>
        </p:blipFill>
        <p:spPr>
          <a:xfrm>
            <a:off x="5465518" y="4289441"/>
            <a:ext cx="1260963" cy="1173800"/>
          </a:xfrm>
          <a:prstGeom prst="rect">
            <a:avLst/>
          </a:prstGeom>
          <a:noFill/>
          <a:ln>
            <a:noFill/>
          </a:ln>
        </p:spPr>
      </p:pic>
      <p:sp>
        <p:nvSpPr>
          <p:cNvPr id="420" name="Google Shape;420;p17"/>
          <p:cNvSpPr txBox="1"/>
          <p:nvPr/>
        </p:nvSpPr>
        <p:spPr>
          <a:xfrm>
            <a:off x="4354142"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l" sz="1400" u="sng">
                <a:solidFill>
                  <a:schemeClr val="dk1"/>
                </a:solidFill>
                <a:latin typeface="Arial"/>
                <a:ea typeface="Arial"/>
                <a:cs typeface="Arial"/>
                <a:sym typeface="Arial"/>
                <a:hlinkClick r:id="rId7">
                  <a:extLst>
                    <a:ext uri="{A12FA001-AC4F-418D-AE19-62706E023703}">
                      <ahyp:hlinkClr val="tx"/>
                    </a:ext>
                  </a:extLst>
                </a:hlinkClick>
              </a:rPr>
              <a:t>Παγκύπρια Ένωση Διευθυντών Ξενοδόχων</a:t>
            </a:r>
            <a:r>
              <a:rPr b="0" lang="el" sz="1400">
                <a:solidFill>
                  <a:schemeClr val="dk1"/>
                </a:solidFill>
                <a:latin typeface="Arial"/>
                <a:ea typeface="Arial"/>
                <a:cs typeface="Arial"/>
                <a:sym typeface="Arial"/>
              </a:rPr>
              <a:t> </a:t>
            </a:r>
            <a:br>
              <a:rPr b="0" lang="el" sz="1400">
                <a:solidFill>
                  <a:schemeClr val="dk1"/>
                </a:solidFill>
                <a:latin typeface="Arial"/>
                <a:ea typeface="Arial"/>
                <a:cs typeface="Arial"/>
                <a:sym typeface="Arial"/>
              </a:rPr>
            </a:br>
            <a:r>
              <a:rPr b="0" lang="el" sz="1400">
                <a:solidFill>
                  <a:schemeClr val="dk1"/>
                </a:solidFill>
                <a:latin typeface="Arial"/>
                <a:ea typeface="Arial"/>
                <a:cs typeface="Arial"/>
                <a:sym typeface="Arial"/>
              </a:rPr>
              <a:t>Κύπρος</a:t>
            </a:r>
            <a:endParaRPr sz="1400">
              <a:solidFill>
                <a:schemeClr val="dk1"/>
              </a:solidFill>
              <a:latin typeface="Arial"/>
              <a:ea typeface="Arial"/>
              <a:cs typeface="Arial"/>
              <a:sym typeface="Arial"/>
            </a:endParaRPr>
          </a:p>
        </p:txBody>
      </p:sp>
      <p:pic>
        <p:nvPicPr>
          <p:cNvPr id="421" name="Google Shape;421;p17"/>
          <p:cNvPicPr preferRelativeResize="0"/>
          <p:nvPr/>
        </p:nvPicPr>
        <p:blipFill rotWithShape="1">
          <a:blip r:embed="rId8">
            <a:alphaModFix/>
          </a:blip>
          <a:srcRect b="0" l="0" r="0" t="0"/>
          <a:stretch/>
        </p:blipFill>
        <p:spPr>
          <a:xfrm>
            <a:off x="9630503" y="4572529"/>
            <a:ext cx="1892143" cy="1071172"/>
          </a:xfrm>
          <a:prstGeom prst="rect">
            <a:avLst/>
          </a:prstGeom>
          <a:noFill/>
          <a:ln>
            <a:noFill/>
          </a:ln>
        </p:spPr>
      </p:pic>
      <p:sp>
        <p:nvSpPr>
          <p:cNvPr id="422" name="Google Shape;422;p17"/>
          <p:cNvSpPr txBox="1"/>
          <p:nvPr/>
        </p:nvSpPr>
        <p:spPr>
          <a:xfrm>
            <a:off x="8669433"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l" sz="1400" u="sng">
                <a:solidFill>
                  <a:schemeClr val="dk1"/>
                </a:solidFill>
                <a:latin typeface="Arial"/>
                <a:ea typeface="Arial"/>
                <a:cs typeface="Arial"/>
                <a:sym typeface="Arial"/>
                <a:hlinkClick r:id="rId9">
                  <a:extLst>
                    <a:ext uri="{A12FA001-AC4F-418D-AE19-62706E023703}">
                      <ahyp:hlinkClr val="tx"/>
                    </a:ext>
                  </a:extLst>
                </a:hlinkClick>
              </a:rPr>
              <a:t>Beneke &amp; Prinzhorn GmbH</a:t>
            </a:r>
            <a:r>
              <a:rPr b="0" lang="el" sz="1400">
                <a:solidFill>
                  <a:schemeClr val="dk1"/>
                </a:solidFill>
                <a:latin typeface="Arial"/>
                <a:ea typeface="Arial"/>
                <a:cs typeface="Arial"/>
                <a:sym typeface="Arial"/>
              </a:rPr>
              <a:t> </a:t>
            </a:r>
            <a:br>
              <a:rPr b="0" lang="el" sz="1400">
                <a:solidFill>
                  <a:schemeClr val="dk1"/>
                </a:solidFill>
                <a:latin typeface="Arial"/>
                <a:ea typeface="Arial"/>
                <a:cs typeface="Arial"/>
                <a:sym typeface="Arial"/>
              </a:rPr>
            </a:br>
            <a:r>
              <a:rPr b="0" lang="el" sz="1400">
                <a:solidFill>
                  <a:schemeClr val="dk1"/>
                </a:solidFill>
                <a:latin typeface="Arial"/>
                <a:ea typeface="Arial"/>
                <a:cs typeface="Arial"/>
                <a:sym typeface="Arial"/>
              </a:rPr>
              <a:t>Γερμανία</a:t>
            </a:r>
            <a:endParaRPr sz="1400">
              <a:solidFill>
                <a:schemeClr val="dk1"/>
              </a:solidFill>
              <a:latin typeface="Arial"/>
              <a:ea typeface="Arial"/>
              <a:cs typeface="Arial"/>
              <a:sym typeface="Arial"/>
            </a:endParaRPr>
          </a:p>
        </p:txBody>
      </p:sp>
      <p:pic>
        <p:nvPicPr>
          <p:cNvPr id="423" name="Google Shape;423;p17"/>
          <p:cNvPicPr preferRelativeResize="0"/>
          <p:nvPr/>
        </p:nvPicPr>
        <p:blipFill rotWithShape="1">
          <a:blip r:embed="rId10">
            <a:alphaModFix/>
          </a:blip>
          <a:srcRect b="0" l="0" r="0" t="0"/>
          <a:stretch/>
        </p:blipFill>
        <p:spPr>
          <a:xfrm>
            <a:off x="2726027" y="2861570"/>
            <a:ext cx="2812367" cy="911671"/>
          </a:xfrm>
          <a:prstGeom prst="rect">
            <a:avLst/>
          </a:prstGeom>
          <a:noFill/>
          <a:ln>
            <a:noFill/>
          </a:ln>
        </p:spPr>
      </p:pic>
      <p:sp>
        <p:nvSpPr>
          <p:cNvPr id="424" name="Google Shape;424;p17"/>
          <p:cNvSpPr txBox="1"/>
          <p:nvPr/>
        </p:nvSpPr>
        <p:spPr>
          <a:xfrm>
            <a:off x="2054203" y="3868974"/>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l" sz="1400" u="sng">
                <a:solidFill>
                  <a:schemeClr val="dk1"/>
                </a:solidFill>
                <a:latin typeface="Arial"/>
                <a:ea typeface="Arial"/>
                <a:cs typeface="Arial"/>
                <a:sym typeface="Arial"/>
                <a:hlinkClick r:id="rId11">
                  <a:extLst>
                    <a:ext uri="{A12FA001-AC4F-418D-AE19-62706E023703}">
                      <ahyp:hlinkClr val="tx"/>
                    </a:ext>
                  </a:extLst>
                </a:hlinkClick>
              </a:rPr>
              <a:t>ΔΙΑΣ</a:t>
            </a:r>
            <a:r>
              <a:rPr b="0" lang="el" sz="1400">
                <a:solidFill>
                  <a:schemeClr val="dk1"/>
                </a:solidFill>
                <a:latin typeface="Arial"/>
                <a:ea typeface="Arial"/>
                <a:cs typeface="Arial"/>
                <a:sym typeface="Arial"/>
              </a:rPr>
              <a:t> </a:t>
            </a:r>
            <a:br>
              <a:rPr b="0" lang="el" sz="1400">
                <a:solidFill>
                  <a:schemeClr val="dk1"/>
                </a:solidFill>
                <a:latin typeface="Arial"/>
                <a:ea typeface="Arial"/>
                <a:cs typeface="Arial"/>
                <a:sym typeface="Arial"/>
              </a:rPr>
            </a:br>
            <a:r>
              <a:rPr b="0" lang="el" sz="1400">
                <a:solidFill>
                  <a:schemeClr val="dk1"/>
                </a:solidFill>
                <a:latin typeface="Arial"/>
                <a:ea typeface="Arial"/>
                <a:cs typeface="Arial"/>
                <a:sym typeface="Arial"/>
              </a:rPr>
              <a:t>Ελλάδα</a:t>
            </a:r>
            <a:endParaRPr sz="1400">
              <a:solidFill>
                <a:schemeClr val="dk1"/>
              </a:solidFill>
              <a:latin typeface="Arial"/>
              <a:ea typeface="Arial"/>
              <a:cs typeface="Arial"/>
              <a:sym typeface="Arial"/>
            </a:endParaRPr>
          </a:p>
        </p:txBody>
      </p:sp>
      <p:pic>
        <p:nvPicPr>
          <p:cNvPr id="425" name="Google Shape;425;p17"/>
          <p:cNvPicPr preferRelativeResize="0"/>
          <p:nvPr/>
        </p:nvPicPr>
        <p:blipFill rotWithShape="1">
          <a:blip r:embed="rId12">
            <a:alphaModFix/>
          </a:blip>
          <a:srcRect b="0" l="0" r="0" t="0"/>
          <a:stretch/>
        </p:blipFill>
        <p:spPr>
          <a:xfrm>
            <a:off x="7044806" y="792234"/>
            <a:ext cx="1305761" cy="1736012"/>
          </a:xfrm>
          <a:prstGeom prst="rect">
            <a:avLst/>
          </a:prstGeom>
          <a:noFill/>
          <a:ln>
            <a:noFill/>
          </a:ln>
        </p:spPr>
      </p:pic>
      <p:sp>
        <p:nvSpPr>
          <p:cNvPr id="426" name="Google Shape;426;p17"/>
          <p:cNvSpPr txBox="1"/>
          <p:nvPr/>
        </p:nvSpPr>
        <p:spPr>
          <a:xfrm>
            <a:off x="7254945" y="1262580"/>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l" sz="1400" u="sng">
                <a:solidFill>
                  <a:schemeClr val="dk1"/>
                </a:solidFill>
                <a:latin typeface="Arial"/>
                <a:ea typeface="Arial"/>
                <a:cs typeface="Arial"/>
                <a:sym typeface="Arial"/>
                <a:hlinkClick r:id="rId13">
                  <a:extLst>
                    <a:ext uri="{A12FA001-AC4F-418D-AE19-62706E023703}">
                      <ahyp:hlinkClr val="tx"/>
                    </a:ext>
                  </a:extLst>
                </a:hlinkClick>
              </a:rPr>
              <a:t>ΔΕΚΑΠΛΟΥΣ</a:t>
            </a:r>
            <a:endParaRPr b="0" sz="1400">
              <a:solidFill>
                <a:schemeClr val="dk1"/>
              </a:solidFill>
              <a:latin typeface="Arial"/>
              <a:ea typeface="Arial"/>
              <a:cs typeface="Arial"/>
              <a:sym typeface="Arial"/>
            </a:endParaRPr>
          </a:p>
          <a:p>
            <a:pPr indent="0" lvl="0" marL="0" marR="0" rtl="0" algn="ctr">
              <a:spcBef>
                <a:spcPts val="0"/>
              </a:spcBef>
              <a:spcAft>
                <a:spcPts val="0"/>
              </a:spcAft>
              <a:buNone/>
            </a:pPr>
            <a:r>
              <a:rPr lang="el" sz="1400">
                <a:solidFill>
                  <a:schemeClr val="dk1"/>
                </a:solidFill>
                <a:latin typeface="Arial"/>
                <a:ea typeface="Arial"/>
                <a:cs typeface="Arial"/>
                <a:sym typeface="Arial"/>
              </a:rPr>
              <a:t>Κύπρος</a:t>
            </a:r>
            <a:endParaRPr/>
          </a:p>
        </p:txBody>
      </p:sp>
      <p:pic>
        <p:nvPicPr>
          <p:cNvPr id="427" name="Google Shape;427;p17"/>
          <p:cNvPicPr preferRelativeResize="0"/>
          <p:nvPr/>
        </p:nvPicPr>
        <p:blipFill rotWithShape="1">
          <a:blip r:embed="rId14">
            <a:alphaModFix/>
          </a:blip>
          <a:srcRect b="0" l="0" r="0" t="0"/>
          <a:stretch/>
        </p:blipFill>
        <p:spPr>
          <a:xfrm>
            <a:off x="998828" y="4220814"/>
            <a:ext cx="1458341" cy="1377642"/>
          </a:xfrm>
          <a:prstGeom prst="rect">
            <a:avLst/>
          </a:prstGeom>
          <a:noFill/>
          <a:ln>
            <a:noFill/>
          </a:ln>
        </p:spPr>
      </p:pic>
      <p:sp>
        <p:nvSpPr>
          <p:cNvPr id="428" name="Google Shape;428;p17"/>
          <p:cNvSpPr txBox="1"/>
          <p:nvPr/>
        </p:nvSpPr>
        <p:spPr>
          <a:xfrm>
            <a:off x="-179143" y="5605224"/>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l" sz="1400" u="sng">
                <a:solidFill>
                  <a:schemeClr val="dk1"/>
                </a:solidFill>
                <a:latin typeface="Arial"/>
                <a:ea typeface="Arial"/>
                <a:cs typeface="Arial"/>
                <a:sym typeface="Arial"/>
                <a:hlinkClick r:id="rId15">
                  <a:extLst>
                    <a:ext uri="{A12FA001-AC4F-418D-AE19-62706E023703}">
                      <ahyp:hlinkClr val="tx"/>
                    </a:ext>
                  </a:extLst>
                </a:hlinkClick>
              </a:rPr>
              <a:t>Ταμείο Κοινωνικής Καινοτομίας</a:t>
            </a:r>
            <a:r>
              <a:rPr b="0" lang="el" sz="1400">
                <a:solidFill>
                  <a:schemeClr val="dk1"/>
                </a:solidFill>
                <a:latin typeface="Arial"/>
                <a:ea typeface="Arial"/>
                <a:cs typeface="Arial"/>
                <a:sym typeface="Arial"/>
              </a:rPr>
              <a:t> </a:t>
            </a:r>
            <a:br>
              <a:rPr b="0" lang="el" sz="1400">
                <a:solidFill>
                  <a:schemeClr val="dk1"/>
                </a:solidFill>
                <a:latin typeface="Arial"/>
                <a:ea typeface="Arial"/>
                <a:cs typeface="Arial"/>
                <a:sym typeface="Arial"/>
              </a:rPr>
            </a:br>
            <a:r>
              <a:rPr b="0" lang="el" sz="1400">
                <a:solidFill>
                  <a:schemeClr val="dk1"/>
                </a:solidFill>
                <a:latin typeface="Arial"/>
                <a:ea typeface="Arial"/>
                <a:cs typeface="Arial"/>
                <a:sym typeface="Arial"/>
              </a:rPr>
              <a:t>Λιθουανία</a:t>
            </a:r>
            <a:endParaRPr sz="1400">
              <a:solidFill>
                <a:schemeClr val="dk1"/>
              </a:solidFill>
              <a:latin typeface="Arial"/>
              <a:ea typeface="Arial"/>
              <a:cs typeface="Arial"/>
              <a:sym typeface="Arial"/>
            </a:endParaRPr>
          </a:p>
        </p:txBody>
      </p:sp>
      <p:pic>
        <p:nvPicPr>
          <p:cNvPr id="429" name="Google Shape;429;p17"/>
          <p:cNvPicPr preferRelativeResize="0"/>
          <p:nvPr/>
        </p:nvPicPr>
        <p:blipFill rotWithShape="1">
          <a:blip r:embed="rId16">
            <a:alphaModFix/>
          </a:blip>
          <a:srcRect b="0" l="0" r="0" t="0"/>
          <a:stretch/>
        </p:blipFill>
        <p:spPr>
          <a:xfrm>
            <a:off x="6581478" y="2998053"/>
            <a:ext cx="3995095" cy="874398"/>
          </a:xfrm>
          <a:prstGeom prst="rect">
            <a:avLst/>
          </a:prstGeom>
          <a:noFill/>
          <a:ln>
            <a:noFill/>
          </a:ln>
        </p:spPr>
      </p:pic>
      <p:sp>
        <p:nvSpPr>
          <p:cNvPr id="430" name="Google Shape;430;p17"/>
          <p:cNvSpPr txBox="1"/>
          <p:nvPr/>
        </p:nvSpPr>
        <p:spPr>
          <a:xfrm>
            <a:off x="6762292" y="3933182"/>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l" sz="1400" u="sng">
                <a:solidFill>
                  <a:schemeClr val="dk1"/>
                </a:solidFill>
                <a:latin typeface="Arial"/>
                <a:ea typeface="Arial"/>
                <a:cs typeface="Arial"/>
                <a:sym typeface="Arial"/>
                <a:hlinkClick r:id="rId17">
                  <a:extLst>
                    <a:ext uri="{A12FA001-AC4F-418D-AE19-62706E023703}">
                      <ahyp:hlinkClr val="tx"/>
                    </a:ext>
                  </a:extLst>
                </a:hlinkClick>
              </a:rPr>
              <a:t>ΔΥΝΑΤΑ</a:t>
            </a:r>
            <a:endParaRPr b="0" sz="1400">
              <a:solidFill>
                <a:schemeClr val="dk1"/>
              </a:solidFill>
              <a:latin typeface="Arial"/>
              <a:ea typeface="Arial"/>
              <a:cs typeface="Arial"/>
              <a:sym typeface="Arial"/>
            </a:endParaRPr>
          </a:p>
          <a:p>
            <a:pPr indent="0" lvl="0" marL="0" marR="0" rtl="0" algn="ctr">
              <a:spcBef>
                <a:spcPts val="0"/>
              </a:spcBef>
              <a:spcAft>
                <a:spcPts val="0"/>
              </a:spcAft>
              <a:buNone/>
            </a:pPr>
            <a:r>
              <a:rPr lang="el" sz="1400">
                <a:solidFill>
                  <a:schemeClr val="dk1"/>
                </a:solidFill>
                <a:latin typeface="Arial"/>
                <a:ea typeface="Arial"/>
                <a:cs typeface="Arial"/>
                <a:sym typeface="Arial"/>
              </a:rPr>
              <a:t>Λετονία</a:t>
            </a:r>
            <a:endParaRPr sz="1400">
              <a:solidFill>
                <a:schemeClr val="dk1"/>
              </a:solidFill>
              <a:latin typeface="Arial"/>
              <a:ea typeface="Arial"/>
              <a:cs typeface="Arial"/>
              <a:sym typeface="Arial"/>
            </a:endParaRPr>
          </a:p>
        </p:txBody>
      </p:sp>
      <p:pic>
        <p:nvPicPr>
          <p:cNvPr id="431" name="Google Shape;431;p17"/>
          <p:cNvPicPr preferRelativeResize="0"/>
          <p:nvPr/>
        </p:nvPicPr>
        <p:blipFill rotWithShape="1">
          <a:blip r:embed="rId18">
            <a:alphaModFix/>
          </a:blip>
          <a:srcRect b="0" l="0" r="0" t="0"/>
          <a:stretch/>
        </p:blipFill>
        <p:spPr>
          <a:xfrm rot="-5400000">
            <a:off x="4669665" y="-910108"/>
            <a:ext cx="1600887" cy="3423680"/>
          </a:xfrm>
          <a:prstGeom prst="rect">
            <a:avLst/>
          </a:prstGeom>
          <a:noFill/>
          <a:ln>
            <a:noFill/>
          </a:ln>
        </p:spPr>
      </p:pic>
    </p:spTree>
  </p:cSld>
  <p:clrMapOvr>
    <a:masterClrMapping/>
  </p:clrMapOvr>
  <p:transition spd="slow">
    <p:wipe dir="l"/>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b="0" l="0" r="0" t="0"/>
          <a:stretch/>
        </p:blipFill>
        <p:spPr>
          <a:xfrm>
            <a:off x="11163156" y="4591081"/>
            <a:ext cx="1028844" cy="2152950"/>
          </a:xfrm>
          <a:prstGeom prst="rect">
            <a:avLst/>
          </a:prstGeom>
          <a:noFill/>
          <a:ln>
            <a:noFill/>
          </a:ln>
        </p:spPr>
      </p:pic>
      <p:pic>
        <p:nvPicPr>
          <p:cNvPr id="103" name="Google Shape;103;p2"/>
          <p:cNvPicPr preferRelativeResize="0"/>
          <p:nvPr/>
        </p:nvPicPr>
        <p:blipFill rotWithShape="1">
          <a:blip r:embed="rId4">
            <a:alphaModFix/>
          </a:blip>
          <a:srcRect b="0" l="0" r="0" t="0"/>
          <a:stretch/>
        </p:blipFill>
        <p:spPr>
          <a:xfrm rot="10800000">
            <a:off x="-1" y="880676"/>
            <a:ext cx="1577591" cy="3373859"/>
          </a:xfrm>
          <a:prstGeom prst="rect">
            <a:avLst/>
          </a:prstGeom>
          <a:noFill/>
          <a:ln>
            <a:noFill/>
          </a:ln>
        </p:spPr>
      </p:pic>
      <p:sp>
        <p:nvSpPr>
          <p:cNvPr id="104" name="Google Shape;104;p2"/>
          <p:cNvSpPr txBox="1"/>
          <p:nvPr>
            <p:ph type="title"/>
          </p:nvPr>
        </p:nvSpPr>
        <p:spPr>
          <a:xfrm>
            <a:off x="110815" y="181397"/>
            <a:ext cx="9440332" cy="10665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l" sz="3600">
                <a:solidFill>
                  <a:schemeClr val="dk2"/>
                </a:solidFill>
              </a:rPr>
              <a:t>Θέματα</a:t>
            </a:r>
            <a:endParaRPr/>
          </a:p>
        </p:txBody>
      </p:sp>
      <p:sp>
        <p:nvSpPr>
          <p:cNvPr id="105" name="Google Shape;105;p2"/>
          <p:cNvSpPr/>
          <p:nvPr/>
        </p:nvSpPr>
        <p:spPr>
          <a:xfrm rot="5400000">
            <a:off x="6032938" y="-6032938"/>
            <a:ext cx="126124" cy="12192000"/>
          </a:xfrm>
          <a:prstGeom prst="rect">
            <a:avLst/>
          </a:prstGeom>
          <a:solidFill>
            <a:srgbClr val="447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6" name="Google Shape;106;p2"/>
          <p:cNvPicPr preferRelativeResize="0"/>
          <p:nvPr/>
        </p:nvPicPr>
        <p:blipFill rotWithShape="1">
          <a:blip r:embed="rId5">
            <a:alphaModFix/>
          </a:blip>
          <a:srcRect b="0" l="0" r="0" t="0"/>
          <a:stretch/>
        </p:blipFill>
        <p:spPr>
          <a:xfrm>
            <a:off x="536748" y="6492876"/>
            <a:ext cx="1940961" cy="228600"/>
          </a:xfrm>
          <a:prstGeom prst="rect">
            <a:avLst/>
          </a:prstGeom>
          <a:noFill/>
          <a:ln>
            <a:noFill/>
          </a:ln>
        </p:spPr>
      </p:pic>
      <p:sp>
        <p:nvSpPr>
          <p:cNvPr id="107" name="Google Shape;107;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l"/>
              <a:t>‹#›</a:t>
            </a:fld>
            <a:endParaRPr/>
          </a:p>
        </p:txBody>
      </p:sp>
      <p:grpSp>
        <p:nvGrpSpPr>
          <p:cNvPr id="108" name="Google Shape;108;p2"/>
          <p:cNvGrpSpPr/>
          <p:nvPr/>
        </p:nvGrpSpPr>
        <p:grpSpPr>
          <a:xfrm>
            <a:off x="838200" y="1537398"/>
            <a:ext cx="10967682" cy="4894601"/>
            <a:chOff x="0" y="0"/>
            <a:chExt cx="10967682" cy="4894601"/>
          </a:xfrm>
        </p:grpSpPr>
        <p:cxnSp>
          <p:nvCxnSpPr>
            <p:cNvPr id="109" name="Google Shape;109;p2"/>
            <p:cNvCxnSpPr/>
            <p:nvPr/>
          </p:nvCxnSpPr>
          <p:spPr>
            <a:xfrm>
              <a:off x="0" y="0"/>
              <a:ext cx="10967682"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0" name="Google Shape;110;p2"/>
            <p:cNvSpPr/>
            <p:nvPr/>
          </p:nvSpPr>
          <p:spPr>
            <a:xfrm>
              <a:off x="0" y="0"/>
              <a:ext cx="2193536" cy="489460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txBox="1"/>
            <p:nvPr/>
          </p:nvSpPr>
          <p:spPr>
            <a:xfrm>
              <a:off x="0" y="0"/>
              <a:ext cx="2193536" cy="4894601"/>
            </a:xfrm>
            <a:prstGeom prst="rect">
              <a:avLst/>
            </a:prstGeom>
            <a:noFill/>
            <a:ln>
              <a:noFill/>
            </a:ln>
          </p:spPr>
          <p:txBody>
            <a:bodyPr anchorCtr="0" anchor="t" bIns="129525" lIns="129525" spcFirstLastPara="1" rIns="129525" wrap="square" tIns="129525">
              <a:noAutofit/>
            </a:bodyPr>
            <a:lstStyle/>
            <a:p>
              <a:pPr indent="0" lvl="0" marL="0" marR="0" rtl="0" algn="l">
                <a:lnSpc>
                  <a:spcPct val="90000"/>
                </a:lnSpc>
                <a:spcBef>
                  <a:spcPts val="0"/>
                </a:spcBef>
                <a:spcAft>
                  <a:spcPts val="0"/>
                </a:spcAft>
                <a:buNone/>
              </a:pPr>
              <a:r>
                <a:rPr b="0" i="0" lang="el" sz="3400" u="none" cap="none" strike="noStrike">
                  <a:solidFill>
                    <a:schemeClr val="dk1"/>
                  </a:solidFill>
                  <a:latin typeface="Calibri"/>
                  <a:ea typeface="Calibri"/>
                  <a:cs typeface="Calibri"/>
                  <a:sym typeface="Calibri"/>
                </a:rPr>
                <a:t>Πρωταρχικός πρόληψη</a:t>
              </a:r>
              <a:endParaRPr b="0" i="0" sz="3400" u="none" cap="none" strike="noStrike">
                <a:solidFill>
                  <a:schemeClr val="dk1"/>
                </a:solidFill>
                <a:latin typeface="Calibri"/>
                <a:ea typeface="Calibri"/>
                <a:cs typeface="Calibri"/>
                <a:sym typeface="Calibri"/>
              </a:endParaRPr>
            </a:p>
          </p:txBody>
        </p:sp>
        <p:sp>
          <p:nvSpPr>
            <p:cNvPr id="112" name="Google Shape;112;p2"/>
            <p:cNvSpPr/>
            <p:nvPr/>
          </p:nvSpPr>
          <p:spPr>
            <a:xfrm>
              <a:off x="2358051" y="25751"/>
              <a:ext cx="8609630" cy="5150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txBox="1"/>
            <p:nvPr/>
          </p:nvSpPr>
          <p:spPr>
            <a:xfrm>
              <a:off x="2358051" y="25751"/>
              <a:ext cx="8609630" cy="515032"/>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None/>
              </a:pPr>
              <a:r>
                <a:rPr b="0" i="0" lang="el" sz="1900" u="none" cap="none" strike="noStrike">
                  <a:solidFill>
                    <a:schemeClr val="dk2"/>
                  </a:solidFill>
                  <a:latin typeface="Calibri"/>
                  <a:ea typeface="Calibri"/>
                  <a:cs typeface="Calibri"/>
                  <a:sym typeface="Calibri"/>
                </a:rPr>
                <a:t>Κατανομή της πρωτογενούς πρόληψης</a:t>
              </a:r>
              <a:endParaRPr b="0" i="0" sz="1900" u="none" cap="none" strike="noStrike">
                <a:solidFill>
                  <a:schemeClr val="dk2"/>
                </a:solidFill>
                <a:latin typeface="Calibri"/>
                <a:ea typeface="Calibri"/>
                <a:cs typeface="Calibri"/>
                <a:sym typeface="Calibri"/>
              </a:endParaRPr>
            </a:p>
          </p:txBody>
        </p:sp>
        <p:cxnSp>
          <p:nvCxnSpPr>
            <p:cNvPr id="114" name="Google Shape;114;p2"/>
            <p:cNvCxnSpPr/>
            <p:nvPr/>
          </p:nvCxnSpPr>
          <p:spPr>
            <a:xfrm>
              <a:off x="2193536" y="540784"/>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15" name="Google Shape;115;p2"/>
            <p:cNvSpPr/>
            <p:nvPr/>
          </p:nvSpPr>
          <p:spPr>
            <a:xfrm>
              <a:off x="2358051" y="566535"/>
              <a:ext cx="8609630" cy="5150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txBox="1"/>
            <p:nvPr/>
          </p:nvSpPr>
          <p:spPr>
            <a:xfrm>
              <a:off x="2358051" y="566535"/>
              <a:ext cx="8609630" cy="515032"/>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None/>
              </a:pPr>
              <a:r>
                <a:rPr b="0" i="0" lang="el" sz="1900" u="none" cap="none" strike="noStrike">
                  <a:solidFill>
                    <a:schemeClr val="dk2"/>
                  </a:solidFill>
                  <a:latin typeface="Calibri"/>
                  <a:ea typeface="Calibri"/>
                  <a:cs typeface="Calibri"/>
                  <a:sym typeface="Calibri"/>
                </a:rPr>
                <a:t>Διαμόρφωση πολιτικής / σχεδιασμός σχεδίου υγείας και ασφάλειας</a:t>
              </a:r>
              <a:endParaRPr b="0" i="0" sz="1900" u="none" cap="none" strike="noStrike">
                <a:solidFill>
                  <a:schemeClr val="dk1"/>
                </a:solidFill>
                <a:latin typeface="Calibri"/>
                <a:ea typeface="Calibri"/>
                <a:cs typeface="Calibri"/>
                <a:sym typeface="Calibri"/>
              </a:endParaRPr>
            </a:p>
          </p:txBody>
        </p:sp>
        <p:cxnSp>
          <p:nvCxnSpPr>
            <p:cNvPr id="117" name="Google Shape;117;p2"/>
            <p:cNvCxnSpPr/>
            <p:nvPr/>
          </p:nvCxnSpPr>
          <p:spPr>
            <a:xfrm>
              <a:off x="2193536" y="1081568"/>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18" name="Google Shape;118;p2"/>
            <p:cNvSpPr/>
            <p:nvPr/>
          </p:nvSpPr>
          <p:spPr>
            <a:xfrm>
              <a:off x="2358051" y="1107319"/>
              <a:ext cx="8609630" cy="5150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txBox="1"/>
            <p:nvPr/>
          </p:nvSpPr>
          <p:spPr>
            <a:xfrm>
              <a:off x="2358051" y="1107319"/>
              <a:ext cx="8609630" cy="515032"/>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None/>
              </a:pPr>
              <a:r>
                <a:rPr b="0" i="0" lang="el" sz="1900" u="none" cap="none" strike="noStrike">
                  <a:solidFill>
                    <a:schemeClr val="dk2"/>
                  </a:solidFill>
                  <a:latin typeface="Calibri"/>
                  <a:ea typeface="Calibri"/>
                  <a:cs typeface="Calibri"/>
                  <a:sym typeface="Calibri"/>
                </a:rPr>
                <a:t>Διαμόρφωση πολιτικής και σχεδιασμός σχεδίου υγείας και ασφάλειας</a:t>
              </a:r>
              <a:endParaRPr b="0" i="0" sz="1900" u="none" cap="none" strike="noStrike">
                <a:solidFill>
                  <a:schemeClr val="dk1"/>
                </a:solidFill>
                <a:latin typeface="Calibri"/>
                <a:ea typeface="Calibri"/>
                <a:cs typeface="Calibri"/>
                <a:sym typeface="Calibri"/>
              </a:endParaRPr>
            </a:p>
          </p:txBody>
        </p:sp>
        <p:cxnSp>
          <p:nvCxnSpPr>
            <p:cNvPr id="120" name="Google Shape;120;p2"/>
            <p:cNvCxnSpPr/>
            <p:nvPr/>
          </p:nvCxnSpPr>
          <p:spPr>
            <a:xfrm>
              <a:off x="2193536" y="1622352"/>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1" name="Google Shape;121;p2"/>
            <p:cNvSpPr/>
            <p:nvPr/>
          </p:nvSpPr>
          <p:spPr>
            <a:xfrm>
              <a:off x="2358051" y="1648103"/>
              <a:ext cx="8609630" cy="5150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txBox="1"/>
            <p:nvPr/>
          </p:nvSpPr>
          <p:spPr>
            <a:xfrm>
              <a:off x="2358051" y="1648103"/>
              <a:ext cx="8609630" cy="515032"/>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None/>
              </a:pPr>
              <a:r>
                <a:rPr b="0" i="0" lang="el" sz="1900" u="none" cap="none" strike="noStrike">
                  <a:solidFill>
                    <a:schemeClr val="dk2"/>
                  </a:solidFill>
                  <a:latin typeface="Calibri"/>
                  <a:ea typeface="Calibri"/>
                  <a:cs typeface="Calibri"/>
                  <a:sym typeface="Calibri"/>
                </a:rPr>
                <a:t>Στη διαμόρφωση μιας αποτελεσματικής στρατηγικής για τη βία στο χώρο εργασίας</a:t>
              </a:r>
              <a:endParaRPr b="0" i="0" sz="1900" u="none" cap="none" strike="noStrike">
                <a:solidFill>
                  <a:schemeClr val="dk1"/>
                </a:solidFill>
                <a:latin typeface="Calibri"/>
                <a:ea typeface="Calibri"/>
                <a:cs typeface="Calibri"/>
                <a:sym typeface="Calibri"/>
              </a:endParaRPr>
            </a:p>
          </p:txBody>
        </p:sp>
        <p:cxnSp>
          <p:nvCxnSpPr>
            <p:cNvPr id="123" name="Google Shape;123;p2"/>
            <p:cNvCxnSpPr/>
            <p:nvPr/>
          </p:nvCxnSpPr>
          <p:spPr>
            <a:xfrm>
              <a:off x="2193536" y="2163136"/>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4" name="Google Shape;124;p2"/>
            <p:cNvSpPr/>
            <p:nvPr/>
          </p:nvSpPr>
          <p:spPr>
            <a:xfrm>
              <a:off x="2358051" y="2188888"/>
              <a:ext cx="8609630" cy="5150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
            <p:cNvSpPr txBox="1"/>
            <p:nvPr/>
          </p:nvSpPr>
          <p:spPr>
            <a:xfrm>
              <a:off x="2358051" y="2188888"/>
              <a:ext cx="8609630" cy="515032"/>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None/>
              </a:pPr>
              <a:r>
                <a:rPr b="1" i="0" lang="el" sz="1900" u="none" cap="none" strike="noStrike">
                  <a:solidFill>
                    <a:schemeClr val="dk2"/>
                  </a:solidFill>
                  <a:latin typeface="Calibri"/>
                  <a:ea typeface="Calibri"/>
                  <a:cs typeface="Calibri"/>
                  <a:sym typeface="Calibri"/>
                </a:rPr>
                <a:t>Τυπολογία της εργασιακής βίας</a:t>
              </a:r>
              <a:endParaRPr b="0" i="0" sz="1900" u="none" cap="none" strike="noStrike">
                <a:solidFill>
                  <a:schemeClr val="dk2"/>
                </a:solidFill>
                <a:latin typeface="Calibri"/>
                <a:ea typeface="Calibri"/>
                <a:cs typeface="Calibri"/>
                <a:sym typeface="Calibri"/>
              </a:endParaRPr>
            </a:p>
          </p:txBody>
        </p:sp>
        <p:cxnSp>
          <p:nvCxnSpPr>
            <p:cNvPr id="126" name="Google Shape;126;p2"/>
            <p:cNvCxnSpPr/>
            <p:nvPr/>
          </p:nvCxnSpPr>
          <p:spPr>
            <a:xfrm>
              <a:off x="2193536" y="2703920"/>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7" name="Google Shape;127;p2"/>
            <p:cNvSpPr/>
            <p:nvPr/>
          </p:nvSpPr>
          <p:spPr>
            <a:xfrm>
              <a:off x="2358051" y="2729672"/>
              <a:ext cx="8609630" cy="5150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
            <p:cNvSpPr txBox="1"/>
            <p:nvPr/>
          </p:nvSpPr>
          <p:spPr>
            <a:xfrm>
              <a:off x="2358051" y="2729672"/>
              <a:ext cx="8609630" cy="515032"/>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None/>
              </a:pPr>
              <a:r>
                <a:rPr b="0" i="0" lang="el" sz="1900" u="none" cap="none" strike="noStrike">
                  <a:solidFill>
                    <a:schemeClr val="dk2"/>
                  </a:solidFill>
                  <a:latin typeface="Calibri"/>
                  <a:ea typeface="Calibri"/>
                  <a:cs typeface="Calibri"/>
                  <a:sym typeface="Calibri"/>
                </a:rPr>
                <a:t>Δείκτες πιθανής βίας από εργαζόμενο</a:t>
              </a:r>
              <a:endParaRPr b="0" i="0" sz="1900" u="none" cap="none" strike="noStrike">
                <a:solidFill>
                  <a:schemeClr val="dk2"/>
                </a:solidFill>
                <a:latin typeface="Calibri"/>
                <a:ea typeface="Calibri"/>
                <a:cs typeface="Calibri"/>
                <a:sym typeface="Calibri"/>
              </a:endParaRPr>
            </a:p>
          </p:txBody>
        </p:sp>
        <p:cxnSp>
          <p:nvCxnSpPr>
            <p:cNvPr id="129" name="Google Shape;129;p2"/>
            <p:cNvCxnSpPr/>
            <p:nvPr/>
          </p:nvCxnSpPr>
          <p:spPr>
            <a:xfrm>
              <a:off x="2193536" y="3244704"/>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30" name="Google Shape;130;p2"/>
            <p:cNvSpPr/>
            <p:nvPr/>
          </p:nvSpPr>
          <p:spPr>
            <a:xfrm>
              <a:off x="2358051" y="3270456"/>
              <a:ext cx="8609630" cy="5150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
            <p:cNvSpPr txBox="1"/>
            <p:nvPr/>
          </p:nvSpPr>
          <p:spPr>
            <a:xfrm>
              <a:off x="2358051" y="3270456"/>
              <a:ext cx="8609630" cy="515032"/>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None/>
              </a:pPr>
              <a:r>
                <a:rPr b="0" i="0" lang="el" sz="1900" u="none" cap="none" strike="noStrike">
                  <a:solidFill>
                    <a:schemeClr val="dk2"/>
                  </a:solidFill>
                  <a:latin typeface="Calibri"/>
                  <a:ea typeface="Calibri"/>
                  <a:cs typeface="Calibri"/>
                  <a:sym typeface="Calibri"/>
                </a:rPr>
                <a:t>Πρόληψη της βίας και της παρενόχλησης στην HORECA</a:t>
              </a:r>
              <a:endParaRPr b="0" i="0" sz="1900" u="none" cap="none" strike="noStrike">
                <a:solidFill>
                  <a:schemeClr val="dk2"/>
                </a:solidFill>
                <a:latin typeface="Calibri"/>
                <a:ea typeface="Calibri"/>
                <a:cs typeface="Calibri"/>
                <a:sym typeface="Calibri"/>
              </a:endParaRPr>
            </a:p>
          </p:txBody>
        </p:sp>
        <p:cxnSp>
          <p:nvCxnSpPr>
            <p:cNvPr id="132" name="Google Shape;132;p2"/>
            <p:cNvCxnSpPr/>
            <p:nvPr/>
          </p:nvCxnSpPr>
          <p:spPr>
            <a:xfrm>
              <a:off x="2193536" y="3785488"/>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33" name="Google Shape;133;p2"/>
            <p:cNvSpPr/>
            <p:nvPr/>
          </p:nvSpPr>
          <p:spPr>
            <a:xfrm>
              <a:off x="2358051" y="3811240"/>
              <a:ext cx="8609630" cy="5150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
            <p:cNvSpPr txBox="1"/>
            <p:nvPr/>
          </p:nvSpPr>
          <p:spPr>
            <a:xfrm>
              <a:off x="2358051" y="3811240"/>
              <a:ext cx="8609630" cy="515032"/>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None/>
              </a:pPr>
              <a:r>
                <a:rPr b="0" i="0" lang="el" sz="1900" u="none" cap="none" strike="noStrike">
                  <a:solidFill>
                    <a:schemeClr val="dk2"/>
                  </a:solidFill>
                  <a:latin typeface="Calibri"/>
                  <a:ea typeface="Calibri"/>
                  <a:cs typeface="Calibri"/>
                  <a:sym typeface="Calibri"/>
                </a:rPr>
                <a:t>Εργασία 1</a:t>
              </a:r>
              <a:endParaRPr b="0" i="0" sz="1900" u="none" cap="none" strike="noStrike">
                <a:solidFill>
                  <a:schemeClr val="dk2"/>
                </a:solidFill>
                <a:latin typeface="Calibri"/>
                <a:ea typeface="Calibri"/>
                <a:cs typeface="Calibri"/>
                <a:sym typeface="Calibri"/>
              </a:endParaRPr>
            </a:p>
          </p:txBody>
        </p:sp>
        <p:cxnSp>
          <p:nvCxnSpPr>
            <p:cNvPr id="135" name="Google Shape;135;p2"/>
            <p:cNvCxnSpPr/>
            <p:nvPr/>
          </p:nvCxnSpPr>
          <p:spPr>
            <a:xfrm>
              <a:off x="2193536" y="4326272"/>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36" name="Google Shape;136;p2"/>
            <p:cNvSpPr/>
            <p:nvPr/>
          </p:nvSpPr>
          <p:spPr>
            <a:xfrm>
              <a:off x="2358051" y="4352024"/>
              <a:ext cx="8609630" cy="51503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
            <p:cNvSpPr txBox="1"/>
            <p:nvPr/>
          </p:nvSpPr>
          <p:spPr>
            <a:xfrm>
              <a:off x="2358051" y="4352024"/>
              <a:ext cx="8609630" cy="515032"/>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None/>
              </a:pPr>
              <a:r>
                <a:rPr b="0" i="0" lang="el" sz="1900" u="none" cap="none" strike="noStrike">
                  <a:solidFill>
                    <a:schemeClr val="dk2"/>
                  </a:solidFill>
                  <a:latin typeface="Calibri"/>
                  <a:ea typeface="Calibri"/>
                  <a:cs typeface="Calibri"/>
                  <a:sym typeface="Calibri"/>
                </a:rPr>
                <a:t>Εργασία 2</a:t>
              </a:r>
              <a:endParaRPr b="0" i="0" sz="1900" u="none" cap="none" strike="noStrike">
                <a:solidFill>
                  <a:schemeClr val="dk2"/>
                </a:solidFill>
                <a:latin typeface="Calibri"/>
                <a:ea typeface="Calibri"/>
                <a:cs typeface="Calibri"/>
                <a:sym typeface="Calibri"/>
              </a:endParaRPr>
            </a:p>
          </p:txBody>
        </p:sp>
        <p:cxnSp>
          <p:nvCxnSpPr>
            <p:cNvPr id="138" name="Google Shape;138;p2"/>
            <p:cNvCxnSpPr/>
            <p:nvPr/>
          </p:nvCxnSpPr>
          <p:spPr>
            <a:xfrm>
              <a:off x="2193536" y="4867056"/>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grpSp>
    </p:spTree>
  </p:cSld>
  <p:clrMapOvr>
    <a:masterClrMapping/>
  </p:clrMapOvr>
  <p:transition spd="slow" p14:dur="1500">
    <p:split orient="ver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3"/>
          <p:cNvPicPr preferRelativeResize="0"/>
          <p:nvPr/>
        </p:nvPicPr>
        <p:blipFill rotWithShape="1">
          <a:blip r:embed="rId3">
            <a:alphaModFix/>
          </a:blip>
          <a:srcRect b="0" l="0" r="0" t="0"/>
          <a:stretch/>
        </p:blipFill>
        <p:spPr>
          <a:xfrm>
            <a:off x="10983349" y="3531686"/>
            <a:ext cx="1208650" cy="2848106"/>
          </a:xfrm>
          <a:prstGeom prst="rect">
            <a:avLst/>
          </a:prstGeom>
          <a:noFill/>
          <a:ln>
            <a:noFill/>
          </a:ln>
        </p:spPr>
      </p:pic>
      <p:pic>
        <p:nvPicPr>
          <p:cNvPr descr="Obsah obrázku text, královna&#10;&#10;Popis byl vytvořen automaticky" id="145" name="Google Shape;145;p3"/>
          <p:cNvPicPr preferRelativeResize="0"/>
          <p:nvPr/>
        </p:nvPicPr>
        <p:blipFill rotWithShape="1">
          <a:blip r:embed="rId4">
            <a:alphaModFix/>
          </a:blip>
          <a:srcRect b="1709" l="0" r="-1" t="0"/>
          <a:stretch/>
        </p:blipFill>
        <p:spPr>
          <a:xfrm>
            <a:off x="1" y="10"/>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pic>
        <p:nvPicPr>
          <p:cNvPr id="146" name="Google Shape;146;p3"/>
          <p:cNvPicPr preferRelativeResize="0"/>
          <p:nvPr/>
        </p:nvPicPr>
        <p:blipFill rotWithShape="1">
          <a:blip r:embed="rId5">
            <a:alphaModFix/>
          </a:blip>
          <a:srcRect b="0" l="0" r="0" t="0"/>
          <a:stretch/>
        </p:blipFill>
        <p:spPr>
          <a:xfrm rot="-5400000">
            <a:off x="5044893" y="-547764"/>
            <a:ext cx="962159" cy="2057687"/>
          </a:xfrm>
          <a:prstGeom prst="rect">
            <a:avLst/>
          </a:prstGeom>
          <a:noFill/>
          <a:ln>
            <a:noFill/>
          </a:ln>
        </p:spPr>
      </p:pic>
      <p:sp>
        <p:nvSpPr>
          <p:cNvPr id="147" name="Google Shape;147;p3"/>
          <p:cNvSpPr txBox="1"/>
          <p:nvPr>
            <p:ph type="title"/>
          </p:nvPr>
        </p:nvSpPr>
        <p:spPr>
          <a:xfrm>
            <a:off x="369790" y="265893"/>
            <a:ext cx="11517409" cy="772417"/>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chemeClr val="dk2"/>
              </a:buClr>
              <a:buSzPts val="3600"/>
              <a:buFont typeface="Calibri"/>
              <a:buNone/>
            </a:pPr>
            <a:r>
              <a:rPr b="1" lang="el" sz="3600">
                <a:solidFill>
                  <a:schemeClr val="dk2"/>
                </a:solidFill>
              </a:rPr>
              <a:t>Πρωτογενής πρόληψη</a:t>
            </a:r>
            <a:endParaRPr b="1" sz="3600">
              <a:solidFill>
                <a:schemeClr val="dk2"/>
              </a:solidFill>
            </a:endParaRPr>
          </a:p>
        </p:txBody>
      </p:sp>
      <p:grpSp>
        <p:nvGrpSpPr>
          <p:cNvPr id="148" name="Google Shape;148;p3"/>
          <p:cNvGrpSpPr/>
          <p:nvPr/>
        </p:nvGrpSpPr>
        <p:grpSpPr>
          <a:xfrm>
            <a:off x="4255126" y="296241"/>
            <a:ext cx="6279030" cy="6000060"/>
            <a:chOff x="3950325" y="-39324"/>
            <a:chExt cx="6279030" cy="6000060"/>
          </a:xfrm>
        </p:grpSpPr>
        <p:sp>
          <p:nvSpPr>
            <p:cNvPr id="149" name="Google Shape;149;p3"/>
            <p:cNvSpPr/>
            <p:nvPr/>
          </p:nvSpPr>
          <p:spPr>
            <a:xfrm>
              <a:off x="4531881" y="810398"/>
              <a:ext cx="5150338" cy="5150338"/>
            </a:xfrm>
            <a:prstGeom prst="blockArc">
              <a:avLst>
                <a:gd fmla="val 9000000" name="adj1"/>
                <a:gd fmla="val 16200000" name="adj2"/>
                <a:gd fmla="val 4634" name="adj3"/>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
            <p:cNvSpPr/>
            <p:nvPr/>
          </p:nvSpPr>
          <p:spPr>
            <a:xfrm>
              <a:off x="4531881" y="810398"/>
              <a:ext cx="5150338" cy="5150338"/>
            </a:xfrm>
            <a:prstGeom prst="blockArc">
              <a:avLst>
                <a:gd fmla="val 1800000" name="adj1"/>
                <a:gd fmla="val 9000000" name="adj2"/>
                <a:gd fmla="val 4634" name="adj3"/>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
            <p:cNvSpPr/>
            <p:nvPr/>
          </p:nvSpPr>
          <p:spPr>
            <a:xfrm>
              <a:off x="4531881" y="810398"/>
              <a:ext cx="5150338" cy="5150338"/>
            </a:xfrm>
            <a:prstGeom prst="blockArc">
              <a:avLst>
                <a:gd fmla="val 16200000" name="adj1"/>
                <a:gd fmla="val 1800000" name="adj2"/>
                <a:gd fmla="val 4634" name="adj3"/>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
            <p:cNvSpPr/>
            <p:nvPr/>
          </p:nvSpPr>
          <p:spPr>
            <a:xfrm>
              <a:off x="5768194" y="2112669"/>
              <a:ext cx="2677711" cy="2545796"/>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
            <p:cNvSpPr txBox="1"/>
            <p:nvPr/>
          </p:nvSpPr>
          <p:spPr>
            <a:xfrm>
              <a:off x="6160336" y="2485492"/>
              <a:ext cx="1893427" cy="1800150"/>
            </a:xfrm>
            <a:prstGeom prst="rect">
              <a:avLst/>
            </a:prstGeom>
            <a:noFill/>
            <a:ln>
              <a:noFill/>
            </a:ln>
          </p:spPr>
          <p:txBody>
            <a:bodyPr anchorCtr="0" anchor="ctr" bIns="35550" lIns="35550" spcFirstLastPara="1" rIns="35550" wrap="square" tIns="35550">
              <a:noAutofit/>
            </a:bodyPr>
            <a:lstStyle/>
            <a:p>
              <a:pPr indent="0" lvl="0" marL="0" marR="0" rtl="0" algn="ctr">
                <a:lnSpc>
                  <a:spcPct val="90000"/>
                </a:lnSpc>
                <a:spcBef>
                  <a:spcPts val="0"/>
                </a:spcBef>
                <a:spcAft>
                  <a:spcPts val="0"/>
                </a:spcAft>
                <a:buNone/>
              </a:pPr>
              <a:r>
                <a:rPr b="0" i="0" lang="el" sz="2800" u="none" cap="none" strike="noStrike">
                  <a:solidFill>
                    <a:schemeClr val="lt1"/>
                  </a:solidFill>
                  <a:latin typeface="Calibri"/>
                  <a:ea typeface="Calibri"/>
                  <a:cs typeface="Calibri"/>
                  <a:sym typeface="Calibri"/>
                </a:rPr>
                <a:t>Τι είναι η πρωτογενής πρόληψη;</a:t>
              </a:r>
              <a:endParaRPr b="0" i="0" sz="2800" u="none" cap="none" strike="noStrike">
                <a:solidFill>
                  <a:schemeClr val="lt1"/>
                </a:solidFill>
                <a:latin typeface="Calibri"/>
                <a:ea typeface="Calibri"/>
                <a:cs typeface="Calibri"/>
                <a:sym typeface="Calibri"/>
              </a:endParaRPr>
            </a:p>
          </p:txBody>
        </p:sp>
        <p:sp>
          <p:nvSpPr>
            <p:cNvPr id="154" name="Google Shape;154;p3"/>
            <p:cNvSpPr/>
            <p:nvPr/>
          </p:nvSpPr>
          <p:spPr>
            <a:xfrm>
              <a:off x="6145485" y="-39324"/>
              <a:ext cx="1923129" cy="1818788"/>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txBox="1"/>
            <p:nvPr/>
          </p:nvSpPr>
          <p:spPr>
            <a:xfrm>
              <a:off x="6427121" y="227031"/>
              <a:ext cx="1359857" cy="1286078"/>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None/>
              </a:pPr>
              <a:r>
                <a:rPr b="0" i="0" lang="el" sz="2000" u="none" cap="none" strike="noStrike">
                  <a:solidFill>
                    <a:schemeClr val="lt1"/>
                  </a:solidFill>
                  <a:latin typeface="Calibri"/>
                  <a:ea typeface="Calibri"/>
                  <a:cs typeface="Calibri"/>
                  <a:sym typeface="Calibri"/>
                </a:rPr>
                <a:t>ανάπτυξη δεξιοτήτων</a:t>
              </a:r>
              <a:endParaRPr b="0" i="0" sz="2000" u="none" cap="none" strike="noStrike">
                <a:solidFill>
                  <a:schemeClr val="lt1"/>
                </a:solidFill>
                <a:latin typeface="Calibri"/>
                <a:ea typeface="Calibri"/>
                <a:cs typeface="Calibri"/>
                <a:sym typeface="Calibri"/>
              </a:endParaRPr>
            </a:p>
          </p:txBody>
        </p:sp>
        <p:sp>
          <p:nvSpPr>
            <p:cNvPr id="156" name="Google Shape;156;p3"/>
            <p:cNvSpPr/>
            <p:nvPr/>
          </p:nvSpPr>
          <p:spPr>
            <a:xfrm>
              <a:off x="8341714" y="3738903"/>
              <a:ext cx="1887641" cy="1808826"/>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
            <p:cNvSpPr txBox="1"/>
            <p:nvPr/>
          </p:nvSpPr>
          <p:spPr>
            <a:xfrm>
              <a:off x="8618153" y="4003799"/>
              <a:ext cx="1334763" cy="1279034"/>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None/>
              </a:pPr>
              <a:r>
                <a:rPr b="0" i="0" lang="el" sz="1700" u="none" cap="none" strike="noStrike">
                  <a:solidFill>
                    <a:schemeClr val="lt1"/>
                  </a:solidFill>
                  <a:latin typeface="Calibri"/>
                  <a:ea typeface="Calibri"/>
                  <a:cs typeface="Calibri"/>
                  <a:sym typeface="Calibri"/>
                </a:rPr>
                <a:t>αντιμετώπιση στρεσογόνων καταστάσεων</a:t>
              </a:r>
              <a:endParaRPr b="0" i="0" sz="1700" u="none" cap="none" strike="noStrike">
                <a:solidFill>
                  <a:schemeClr val="lt1"/>
                </a:solidFill>
                <a:latin typeface="Calibri"/>
                <a:ea typeface="Calibri"/>
                <a:cs typeface="Calibri"/>
                <a:sym typeface="Calibri"/>
              </a:endParaRPr>
            </a:p>
          </p:txBody>
        </p:sp>
        <p:sp>
          <p:nvSpPr>
            <p:cNvPr id="158" name="Google Shape;158;p3"/>
            <p:cNvSpPr/>
            <p:nvPr/>
          </p:nvSpPr>
          <p:spPr>
            <a:xfrm>
              <a:off x="3950325" y="3703415"/>
              <a:ext cx="1956478" cy="1879801"/>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
            <p:cNvSpPr txBox="1"/>
            <p:nvPr/>
          </p:nvSpPr>
          <p:spPr>
            <a:xfrm>
              <a:off x="4236845" y="3978705"/>
              <a:ext cx="1383438" cy="1329221"/>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None/>
              </a:pPr>
              <a:r>
                <a:rPr b="0" i="0" lang="el" sz="1400" u="none" cap="none" strike="noStrike">
                  <a:solidFill>
                    <a:schemeClr val="lt1"/>
                  </a:solidFill>
                  <a:latin typeface="Calibri"/>
                  <a:ea typeface="Calibri"/>
                  <a:cs typeface="Calibri"/>
                  <a:sym typeface="Calibri"/>
                </a:rPr>
                <a:t>πρόληψη και μείωση του επιπέδου των κινδύνων που σχετίζονται με μια κακή εταιρική στρατηγική</a:t>
              </a:r>
              <a:endParaRPr b="0" i="0" sz="1400" u="none" cap="none" strike="noStrike">
                <a:solidFill>
                  <a:schemeClr val="lt1"/>
                </a:solidFill>
                <a:latin typeface="Calibri"/>
                <a:ea typeface="Calibri"/>
                <a:cs typeface="Calibri"/>
                <a:sym typeface="Calibri"/>
              </a:endParaRPr>
            </a:p>
          </p:txBody>
        </p:sp>
      </p:grpSp>
      <p:sp>
        <p:nvSpPr>
          <p:cNvPr id="160" name="Google Shape;16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l"/>
              <a:t>‹#›</a:t>
            </a:fld>
            <a:endParaRPr/>
          </a:p>
        </p:txBody>
      </p:sp>
      <p:sp>
        <p:nvSpPr>
          <p:cNvPr id="161" name="Google Shape;161;p3"/>
          <p:cNvSpPr txBox="1"/>
          <p:nvPr/>
        </p:nvSpPr>
        <p:spPr>
          <a:xfrm>
            <a:off x="9275008" y="6379792"/>
            <a:ext cx="273696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l" sz="1200" u="none" cap="none" strike="noStrike">
                <a:solidFill>
                  <a:srgbClr val="6789B9"/>
                </a:solidFill>
                <a:latin typeface="Calibri"/>
                <a:ea typeface="Calibri"/>
                <a:cs typeface="Calibri"/>
                <a:sym typeface="Calibri"/>
              </a:rPr>
              <a:t>https://www.weedout.eu/</a:t>
            </a:r>
            <a:endParaRPr/>
          </a:p>
        </p:txBody>
      </p:sp>
    </p:spTree>
  </p:cSld>
  <p:clrMapOvr>
    <a:masterClrMapping/>
  </p:clrMapOvr>
  <p:transition spd="slow">
    <p:wipe dir="l"/>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6" name="Shape 166"/>
        <p:cNvGrpSpPr/>
        <p:nvPr/>
      </p:nvGrpSpPr>
      <p:grpSpPr>
        <a:xfrm>
          <a:off x="0" y="0"/>
          <a:ext cx="0" cy="0"/>
          <a:chOff x="0" y="0"/>
          <a:chExt cx="0" cy="0"/>
        </a:xfrm>
      </p:grpSpPr>
      <p:sp>
        <p:nvSpPr>
          <p:cNvPr id="167" name="Google Shape;167;p4"/>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4"/>
          <p:cNvSpPr/>
          <p:nvPr/>
        </p:nvSpPr>
        <p:spPr>
          <a:xfrm flipH="1">
            <a:off x="5125019" y="0"/>
            <a:ext cx="7066978"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9" name="Google Shape;169;p4"/>
          <p:cNvGrpSpPr/>
          <p:nvPr/>
        </p:nvGrpSpPr>
        <p:grpSpPr>
          <a:xfrm>
            <a:off x="4820599" y="1253061"/>
            <a:ext cx="6481296" cy="4050810"/>
            <a:chOff x="0" y="600960"/>
            <a:chExt cx="6481296" cy="4050810"/>
          </a:xfrm>
        </p:grpSpPr>
        <p:sp>
          <p:nvSpPr>
            <p:cNvPr id="170" name="Google Shape;170;p4"/>
            <p:cNvSpPr/>
            <p:nvPr/>
          </p:nvSpPr>
          <p:spPr>
            <a:xfrm>
              <a:off x="0" y="600960"/>
              <a:ext cx="6481296" cy="4050810"/>
            </a:xfrm>
            <a:custGeom>
              <a:rect b="b" l="l" r="r" t="t"/>
              <a:pathLst>
                <a:path extrusionOk="0" h="120000" w="12000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
            <p:cNvSpPr/>
            <p:nvPr/>
          </p:nvSpPr>
          <p:spPr>
            <a:xfrm>
              <a:off x="1506901" y="2808651"/>
              <a:ext cx="226845" cy="226845"/>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4"/>
            <p:cNvSpPr/>
            <p:nvPr/>
          </p:nvSpPr>
          <p:spPr>
            <a:xfrm>
              <a:off x="1620324" y="2922074"/>
              <a:ext cx="2106421" cy="172969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4"/>
            <p:cNvSpPr txBox="1"/>
            <p:nvPr/>
          </p:nvSpPr>
          <p:spPr>
            <a:xfrm>
              <a:off x="1620324" y="2922074"/>
              <a:ext cx="2106421" cy="1729695"/>
            </a:xfrm>
            <a:prstGeom prst="rect">
              <a:avLst/>
            </a:prstGeom>
            <a:noFill/>
            <a:ln>
              <a:noFill/>
            </a:ln>
          </p:spPr>
          <p:txBody>
            <a:bodyPr anchorCtr="0" anchor="t" bIns="0" lIns="120200" spcFirstLastPara="1" rIns="0" wrap="square" tIns="0">
              <a:noAutofit/>
            </a:bodyPr>
            <a:lstStyle/>
            <a:p>
              <a:pPr indent="0" lvl="0" marL="0" marR="0" rtl="0" algn="l">
                <a:lnSpc>
                  <a:spcPct val="90000"/>
                </a:lnSpc>
                <a:spcBef>
                  <a:spcPts val="0"/>
                </a:spcBef>
                <a:spcAft>
                  <a:spcPts val="0"/>
                </a:spcAft>
                <a:buNone/>
              </a:pPr>
              <a:r>
                <a:rPr lang="el" sz="2900">
                  <a:solidFill>
                    <a:schemeClr val="dk1"/>
                  </a:solidFill>
                  <a:latin typeface="Calibri"/>
                  <a:ea typeface="Calibri"/>
                  <a:cs typeface="Calibri"/>
                  <a:sym typeface="Calibri"/>
                </a:rPr>
                <a:t>διαμόρφωση πολιτικής (σχέδιο)</a:t>
              </a:r>
              <a:endParaRPr sz="2900">
                <a:solidFill>
                  <a:schemeClr val="dk1"/>
                </a:solidFill>
                <a:latin typeface="Calibri"/>
                <a:ea typeface="Calibri"/>
                <a:cs typeface="Calibri"/>
                <a:sym typeface="Calibri"/>
              </a:endParaRPr>
            </a:p>
          </p:txBody>
        </p:sp>
        <p:sp>
          <p:nvSpPr>
            <p:cNvPr id="174" name="Google Shape;174;p4"/>
            <p:cNvSpPr/>
            <p:nvPr/>
          </p:nvSpPr>
          <p:spPr>
            <a:xfrm>
              <a:off x="3597119" y="1775695"/>
              <a:ext cx="388877" cy="388877"/>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4"/>
            <p:cNvSpPr/>
            <p:nvPr/>
          </p:nvSpPr>
          <p:spPr>
            <a:xfrm>
              <a:off x="3791558" y="1970134"/>
              <a:ext cx="2106421" cy="268163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4"/>
            <p:cNvSpPr txBox="1"/>
            <p:nvPr/>
          </p:nvSpPr>
          <p:spPr>
            <a:xfrm>
              <a:off x="3791558" y="1970134"/>
              <a:ext cx="2106421" cy="2681636"/>
            </a:xfrm>
            <a:prstGeom prst="rect">
              <a:avLst/>
            </a:prstGeom>
            <a:noFill/>
            <a:ln>
              <a:noFill/>
            </a:ln>
          </p:spPr>
          <p:txBody>
            <a:bodyPr anchorCtr="0" anchor="t" bIns="0" lIns="206050" spcFirstLastPara="1" rIns="0" wrap="square" tIns="0">
              <a:noAutofit/>
            </a:bodyPr>
            <a:lstStyle/>
            <a:p>
              <a:pPr indent="0" lvl="0" marL="0" marR="0" rtl="0" algn="l">
                <a:lnSpc>
                  <a:spcPct val="90000"/>
                </a:lnSpc>
                <a:spcBef>
                  <a:spcPts val="0"/>
                </a:spcBef>
                <a:spcAft>
                  <a:spcPts val="0"/>
                </a:spcAft>
                <a:buNone/>
              </a:pPr>
              <a:r>
                <a:rPr lang="el" sz="2900">
                  <a:solidFill>
                    <a:schemeClr val="dk1"/>
                  </a:solidFill>
                  <a:latin typeface="Calibri"/>
                  <a:ea typeface="Calibri"/>
                  <a:cs typeface="Calibri"/>
                  <a:sym typeface="Calibri"/>
                </a:rPr>
                <a:t>εκπαίδευση</a:t>
              </a:r>
              <a:endParaRPr sz="2900">
                <a:solidFill>
                  <a:schemeClr val="dk1"/>
                </a:solidFill>
                <a:latin typeface="Calibri"/>
                <a:ea typeface="Calibri"/>
                <a:cs typeface="Calibri"/>
                <a:sym typeface="Calibri"/>
              </a:endParaRPr>
            </a:p>
          </p:txBody>
        </p:sp>
      </p:grpSp>
      <p:pic>
        <p:nvPicPr>
          <p:cNvPr id="177" name="Google Shape;177;p4"/>
          <p:cNvPicPr preferRelativeResize="0"/>
          <p:nvPr/>
        </p:nvPicPr>
        <p:blipFill rotWithShape="1">
          <a:blip r:embed="rId3">
            <a:alphaModFix/>
          </a:blip>
          <a:srcRect b="0" l="0" r="0" t="0"/>
          <a:stretch/>
        </p:blipFill>
        <p:spPr>
          <a:xfrm>
            <a:off x="11217316" y="3166386"/>
            <a:ext cx="962159" cy="2057687"/>
          </a:xfrm>
          <a:prstGeom prst="rect">
            <a:avLst/>
          </a:prstGeom>
          <a:noFill/>
          <a:ln>
            <a:noFill/>
          </a:ln>
        </p:spPr>
      </p:pic>
      <p:pic>
        <p:nvPicPr>
          <p:cNvPr id="178" name="Google Shape;178;p4"/>
          <p:cNvPicPr preferRelativeResize="0"/>
          <p:nvPr/>
        </p:nvPicPr>
        <p:blipFill rotWithShape="1">
          <a:blip r:embed="rId4">
            <a:alphaModFix/>
          </a:blip>
          <a:srcRect b="0" l="0" r="0" t="0"/>
          <a:stretch/>
        </p:blipFill>
        <p:spPr>
          <a:xfrm rot="5400000">
            <a:off x="9303594" y="5562898"/>
            <a:ext cx="771713" cy="1818492"/>
          </a:xfrm>
          <a:prstGeom prst="rect">
            <a:avLst/>
          </a:prstGeom>
          <a:noFill/>
          <a:ln>
            <a:noFill/>
          </a:ln>
        </p:spPr>
      </p:pic>
      <p:pic>
        <p:nvPicPr>
          <p:cNvPr id="179" name="Google Shape;179;p4"/>
          <p:cNvPicPr preferRelativeResize="0"/>
          <p:nvPr/>
        </p:nvPicPr>
        <p:blipFill rotWithShape="1">
          <a:blip r:embed="rId4">
            <a:alphaModFix/>
          </a:blip>
          <a:srcRect b="0" l="0" r="0" t="0"/>
          <a:stretch/>
        </p:blipFill>
        <p:spPr>
          <a:xfrm rot="5400000">
            <a:off x="5884269" y="4573024"/>
            <a:ext cx="1361550" cy="3208405"/>
          </a:xfrm>
          <a:prstGeom prst="rect">
            <a:avLst/>
          </a:prstGeom>
          <a:noFill/>
          <a:ln>
            <a:noFill/>
          </a:ln>
        </p:spPr>
      </p:pic>
      <p:sp>
        <p:nvSpPr>
          <p:cNvPr id="180" name="Google Shape;180;p4"/>
          <p:cNvSpPr txBox="1"/>
          <p:nvPr>
            <p:ph type="title"/>
          </p:nvPr>
        </p:nvSpPr>
        <p:spPr>
          <a:xfrm>
            <a:off x="369790" y="265893"/>
            <a:ext cx="11517409" cy="772417"/>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chemeClr val="dk2"/>
              </a:buClr>
              <a:buSzPts val="3600"/>
              <a:buFont typeface="Calibri"/>
              <a:buNone/>
            </a:pPr>
            <a:r>
              <a:rPr b="1" lang="el" sz="3600">
                <a:solidFill>
                  <a:schemeClr val="dk2"/>
                </a:solidFill>
              </a:rPr>
              <a:t>Κατανομή της πρωτογενούς πρόληψης</a:t>
            </a:r>
            <a:endParaRPr b="1" sz="3600">
              <a:solidFill>
                <a:schemeClr val="dk2"/>
              </a:solidFill>
            </a:endParaRPr>
          </a:p>
        </p:txBody>
      </p:sp>
      <p:pic>
        <p:nvPicPr>
          <p:cNvPr descr="Obsah obrázku ovoce&#10;&#10;Popis byl vytvořen automaticky" id="181" name="Google Shape;181;p4"/>
          <p:cNvPicPr preferRelativeResize="0"/>
          <p:nvPr/>
        </p:nvPicPr>
        <p:blipFill rotWithShape="1">
          <a:blip r:embed="rId5">
            <a:alphaModFix/>
          </a:blip>
          <a:srcRect b="1709" l="0" r="-1" t="0"/>
          <a:stretch/>
        </p:blipFill>
        <p:spPr>
          <a:xfrm>
            <a:off x="1" y="10"/>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Tree>
  </p:cSld>
  <p:clrMapOvr>
    <a:masterClrMapping/>
  </p:clrMapOvr>
  <p:transition spd="slow" p14:dur="1500">
    <p:split orient="ver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 name="Shape 186"/>
        <p:cNvGrpSpPr/>
        <p:nvPr/>
      </p:nvGrpSpPr>
      <p:grpSpPr>
        <a:xfrm>
          <a:off x="0" y="0"/>
          <a:ext cx="0" cy="0"/>
          <a:chOff x="0" y="0"/>
          <a:chExt cx="0" cy="0"/>
        </a:xfrm>
      </p:grpSpPr>
      <p:sp>
        <p:nvSpPr>
          <p:cNvPr id="187" name="Google Shape;187;p5"/>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5"/>
          <p:cNvSpPr/>
          <p:nvPr/>
        </p:nvSpPr>
        <p:spPr>
          <a:xfrm flipH="1">
            <a:off x="5125019" y="0"/>
            <a:ext cx="7066978"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5"/>
          <p:cNvSpPr txBox="1"/>
          <p:nvPr/>
        </p:nvSpPr>
        <p:spPr>
          <a:xfrm>
            <a:off x="640080" y="325369"/>
            <a:ext cx="4368602" cy="195684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200"/>
              <a:buFont typeface="Calibri"/>
              <a:buNone/>
            </a:pPr>
            <a:br>
              <a:rPr lang="el" sz="4200">
                <a:solidFill>
                  <a:schemeClr val="dk1"/>
                </a:solidFill>
                <a:latin typeface="Calibri"/>
                <a:ea typeface="Calibri"/>
                <a:cs typeface="Calibri"/>
                <a:sym typeface="Calibri"/>
              </a:rPr>
            </a:br>
            <a:endParaRPr b="1" sz="4200">
              <a:solidFill>
                <a:schemeClr val="dk1"/>
              </a:solidFill>
              <a:latin typeface="Calibri"/>
              <a:ea typeface="Calibri"/>
              <a:cs typeface="Calibri"/>
              <a:sym typeface="Calibri"/>
            </a:endParaRPr>
          </a:p>
        </p:txBody>
      </p:sp>
      <p:grpSp>
        <p:nvGrpSpPr>
          <p:cNvPr id="190" name="Google Shape;190;p5"/>
          <p:cNvGrpSpPr/>
          <p:nvPr/>
        </p:nvGrpSpPr>
        <p:grpSpPr>
          <a:xfrm>
            <a:off x="1997239" y="1336422"/>
            <a:ext cx="6995316" cy="4312242"/>
            <a:chOff x="0" y="299513"/>
            <a:chExt cx="6995316" cy="4312242"/>
          </a:xfrm>
        </p:grpSpPr>
        <p:sp>
          <p:nvSpPr>
            <p:cNvPr id="191" name="Google Shape;191;p5"/>
            <p:cNvSpPr/>
            <p:nvPr/>
          </p:nvSpPr>
          <p:spPr>
            <a:xfrm>
              <a:off x="2139470" y="2063710"/>
              <a:ext cx="2716375" cy="2548045"/>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5"/>
            <p:cNvSpPr txBox="1"/>
            <p:nvPr/>
          </p:nvSpPr>
          <p:spPr>
            <a:xfrm>
              <a:off x="2537274" y="2436863"/>
              <a:ext cx="1920767" cy="1801739"/>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None/>
              </a:pPr>
              <a:r>
                <a:rPr lang="el" sz="2600">
                  <a:solidFill>
                    <a:schemeClr val="lt1"/>
                  </a:solidFill>
                  <a:latin typeface="Calibri"/>
                  <a:ea typeface="Calibri"/>
                  <a:cs typeface="Calibri"/>
                  <a:sym typeface="Calibri"/>
                </a:rPr>
                <a:t>διαμόρφωση της πολιτικής της εταιρείας</a:t>
              </a:r>
              <a:endParaRPr sz="2600">
                <a:solidFill>
                  <a:schemeClr val="lt1"/>
                </a:solidFill>
                <a:latin typeface="Calibri"/>
                <a:ea typeface="Calibri"/>
                <a:cs typeface="Calibri"/>
                <a:sym typeface="Calibri"/>
              </a:endParaRPr>
            </a:p>
          </p:txBody>
        </p:sp>
        <p:sp>
          <p:nvSpPr>
            <p:cNvPr id="193" name="Google Shape;193;p5"/>
            <p:cNvSpPr/>
            <p:nvPr/>
          </p:nvSpPr>
          <p:spPr>
            <a:xfrm rot="-8298973">
              <a:off x="814272" y="1458367"/>
              <a:ext cx="1852315" cy="629250"/>
            </a:xfrm>
            <a:prstGeom prst="lef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5"/>
            <p:cNvSpPr/>
            <p:nvPr/>
          </p:nvSpPr>
          <p:spPr>
            <a:xfrm>
              <a:off x="0" y="318079"/>
              <a:ext cx="2097502" cy="1678001"/>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5"/>
            <p:cNvSpPr txBox="1"/>
            <p:nvPr/>
          </p:nvSpPr>
          <p:spPr>
            <a:xfrm>
              <a:off x="49147" y="367226"/>
              <a:ext cx="1999208" cy="1579707"/>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rPr lang="el" sz="2400">
                  <a:solidFill>
                    <a:schemeClr val="lt1"/>
                  </a:solidFill>
                  <a:latin typeface="Calibri"/>
                  <a:ea typeface="Calibri"/>
                  <a:cs typeface="Calibri"/>
                  <a:sym typeface="Calibri"/>
                </a:rPr>
                <a:t>μελλοντική ανάπτυξη</a:t>
              </a:r>
              <a:endParaRPr/>
            </a:p>
          </p:txBody>
        </p:sp>
        <p:sp>
          <p:nvSpPr>
            <p:cNvPr id="196" name="Google Shape;196;p5"/>
            <p:cNvSpPr/>
            <p:nvPr/>
          </p:nvSpPr>
          <p:spPr>
            <a:xfrm rot="-2515509">
              <a:off x="4320839" y="1446728"/>
              <a:ext cx="1864345" cy="629250"/>
            </a:xfrm>
            <a:prstGeom prst="lef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5"/>
            <p:cNvSpPr/>
            <p:nvPr/>
          </p:nvSpPr>
          <p:spPr>
            <a:xfrm>
              <a:off x="4897814" y="299513"/>
              <a:ext cx="2097502" cy="1678001"/>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5"/>
            <p:cNvSpPr txBox="1"/>
            <p:nvPr/>
          </p:nvSpPr>
          <p:spPr>
            <a:xfrm>
              <a:off x="4946961" y="348660"/>
              <a:ext cx="1999208" cy="1579707"/>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None/>
              </a:pPr>
              <a:r>
                <a:rPr lang="el" sz="2400">
                  <a:solidFill>
                    <a:schemeClr val="lt1"/>
                  </a:solidFill>
                  <a:latin typeface="Calibri"/>
                  <a:ea typeface="Calibri"/>
                  <a:cs typeface="Calibri"/>
                  <a:sym typeface="Calibri"/>
                </a:rPr>
                <a:t>ύπαρξη</a:t>
              </a:r>
              <a:endParaRPr/>
            </a:p>
          </p:txBody>
        </p:sp>
      </p:grpSp>
      <p:pic>
        <p:nvPicPr>
          <p:cNvPr id="199" name="Google Shape;199;p5"/>
          <p:cNvPicPr preferRelativeResize="0"/>
          <p:nvPr/>
        </p:nvPicPr>
        <p:blipFill rotWithShape="1">
          <a:blip r:embed="rId3">
            <a:alphaModFix/>
          </a:blip>
          <a:srcRect b="0" l="0" r="0" t="0"/>
          <a:stretch/>
        </p:blipFill>
        <p:spPr>
          <a:xfrm rot="5400000">
            <a:off x="818213" y="4802385"/>
            <a:ext cx="1309887" cy="2801343"/>
          </a:xfrm>
          <a:prstGeom prst="rect">
            <a:avLst/>
          </a:prstGeom>
          <a:noFill/>
          <a:ln>
            <a:noFill/>
          </a:ln>
        </p:spPr>
      </p:pic>
      <p:pic>
        <p:nvPicPr>
          <p:cNvPr id="200" name="Google Shape;200;p5"/>
          <p:cNvPicPr preferRelativeResize="0"/>
          <p:nvPr/>
        </p:nvPicPr>
        <p:blipFill rotWithShape="1">
          <a:blip r:embed="rId4">
            <a:alphaModFix/>
          </a:blip>
          <a:srcRect b="0" l="0" r="0" t="0"/>
          <a:stretch/>
        </p:blipFill>
        <p:spPr>
          <a:xfrm rot="-5400000">
            <a:off x="3024090" y="-652553"/>
            <a:ext cx="962159" cy="2267266"/>
          </a:xfrm>
          <a:prstGeom prst="rect">
            <a:avLst/>
          </a:prstGeom>
          <a:noFill/>
          <a:ln>
            <a:noFill/>
          </a:ln>
        </p:spPr>
      </p:pic>
      <p:sp>
        <p:nvSpPr>
          <p:cNvPr id="201" name="Google Shape;201;p5"/>
          <p:cNvSpPr txBox="1"/>
          <p:nvPr>
            <p:ph type="title"/>
          </p:nvPr>
        </p:nvSpPr>
        <p:spPr>
          <a:xfrm>
            <a:off x="369790" y="265893"/>
            <a:ext cx="11517409" cy="77241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Calibri"/>
              <a:buNone/>
            </a:pPr>
            <a:r>
              <a:rPr b="1" lang="el" sz="3600">
                <a:solidFill>
                  <a:schemeClr val="dk2"/>
                </a:solidFill>
              </a:rPr>
              <a:t>Διαμόρφωση πολιτικής / σχεδιασμός σχεδίου υγείας και ασφάλειας</a:t>
            </a:r>
            <a:endParaRPr b="1" sz="3600">
              <a:solidFill>
                <a:schemeClr val="dk2"/>
              </a:solidFill>
            </a:endParaRPr>
          </a:p>
        </p:txBody>
      </p:sp>
      <p:grpSp>
        <p:nvGrpSpPr>
          <p:cNvPr id="202" name="Google Shape;202;p5"/>
          <p:cNvGrpSpPr/>
          <p:nvPr/>
        </p:nvGrpSpPr>
        <p:grpSpPr>
          <a:xfrm>
            <a:off x="8949936" y="3258974"/>
            <a:ext cx="2250399" cy="3480376"/>
            <a:chOff x="2000355" y="1743"/>
            <a:chExt cx="2250399" cy="3480376"/>
          </a:xfrm>
        </p:grpSpPr>
        <p:sp>
          <p:nvSpPr>
            <p:cNvPr id="203" name="Google Shape;203;p5"/>
            <p:cNvSpPr/>
            <p:nvPr/>
          </p:nvSpPr>
          <p:spPr>
            <a:xfrm>
              <a:off x="2000355" y="1743"/>
              <a:ext cx="2250399" cy="838644"/>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5"/>
            <p:cNvSpPr txBox="1"/>
            <p:nvPr/>
          </p:nvSpPr>
          <p:spPr>
            <a:xfrm>
              <a:off x="2041294" y="42682"/>
              <a:ext cx="2168521" cy="756766"/>
            </a:xfrm>
            <a:prstGeom prst="rect">
              <a:avLst/>
            </a:prstGeom>
            <a:noFill/>
            <a:ln>
              <a:noFill/>
            </a:ln>
          </p:spPr>
          <p:txBody>
            <a:bodyPr anchorCtr="0" anchor="ctr" bIns="41900" lIns="83800" spcFirstLastPara="1" rIns="83800" wrap="square" tIns="41900">
              <a:noAutofit/>
            </a:bodyPr>
            <a:lstStyle/>
            <a:p>
              <a:pPr indent="0" lvl="0" marL="0" marR="0" rtl="0" algn="ctr">
                <a:lnSpc>
                  <a:spcPct val="90000"/>
                </a:lnSpc>
                <a:spcBef>
                  <a:spcPts val="0"/>
                </a:spcBef>
                <a:spcAft>
                  <a:spcPts val="0"/>
                </a:spcAft>
                <a:buNone/>
              </a:pPr>
              <a:r>
                <a:rPr lang="el" sz="2200">
                  <a:solidFill>
                    <a:schemeClr val="lt1"/>
                  </a:solidFill>
                  <a:latin typeface="Calibri"/>
                  <a:ea typeface="Calibri"/>
                  <a:cs typeface="Calibri"/>
                  <a:sym typeface="Calibri"/>
                </a:rPr>
                <a:t>εταιρική κουλτούρα</a:t>
              </a:r>
              <a:endParaRPr sz="2200">
                <a:solidFill>
                  <a:schemeClr val="lt1"/>
                </a:solidFill>
                <a:latin typeface="Calibri"/>
                <a:ea typeface="Calibri"/>
                <a:cs typeface="Calibri"/>
                <a:sym typeface="Calibri"/>
              </a:endParaRPr>
            </a:p>
          </p:txBody>
        </p:sp>
        <p:sp>
          <p:nvSpPr>
            <p:cNvPr id="205" name="Google Shape;205;p5"/>
            <p:cNvSpPr/>
            <p:nvPr/>
          </p:nvSpPr>
          <p:spPr>
            <a:xfrm>
              <a:off x="2000355" y="882320"/>
              <a:ext cx="2250399" cy="838644"/>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5"/>
            <p:cNvSpPr txBox="1"/>
            <p:nvPr/>
          </p:nvSpPr>
          <p:spPr>
            <a:xfrm>
              <a:off x="2041294" y="923259"/>
              <a:ext cx="2168521" cy="756766"/>
            </a:xfrm>
            <a:prstGeom prst="rect">
              <a:avLst/>
            </a:prstGeom>
            <a:noFill/>
            <a:ln>
              <a:noFill/>
            </a:ln>
          </p:spPr>
          <p:txBody>
            <a:bodyPr anchorCtr="0" anchor="ctr" bIns="41900" lIns="83800" spcFirstLastPara="1" rIns="83800" wrap="square" tIns="41900">
              <a:noAutofit/>
            </a:bodyPr>
            <a:lstStyle/>
            <a:p>
              <a:pPr indent="0" lvl="0" marL="0" marR="0" rtl="0" algn="ctr">
                <a:lnSpc>
                  <a:spcPct val="90000"/>
                </a:lnSpc>
                <a:spcBef>
                  <a:spcPts val="0"/>
                </a:spcBef>
                <a:spcAft>
                  <a:spcPts val="0"/>
                </a:spcAft>
                <a:buNone/>
              </a:pPr>
              <a:r>
                <a:rPr lang="el" sz="2200">
                  <a:solidFill>
                    <a:schemeClr val="lt1"/>
                  </a:solidFill>
                  <a:latin typeface="Calibri"/>
                  <a:ea typeface="Calibri"/>
                  <a:cs typeface="Calibri"/>
                  <a:sym typeface="Calibri"/>
                </a:rPr>
                <a:t>στυλ διαχείρισης των διευθυντών</a:t>
              </a:r>
              <a:endParaRPr sz="2200">
                <a:solidFill>
                  <a:schemeClr val="lt1"/>
                </a:solidFill>
                <a:latin typeface="Calibri"/>
                <a:ea typeface="Calibri"/>
                <a:cs typeface="Calibri"/>
                <a:sym typeface="Calibri"/>
              </a:endParaRPr>
            </a:p>
          </p:txBody>
        </p:sp>
        <p:sp>
          <p:nvSpPr>
            <p:cNvPr id="207" name="Google Shape;207;p5"/>
            <p:cNvSpPr/>
            <p:nvPr/>
          </p:nvSpPr>
          <p:spPr>
            <a:xfrm>
              <a:off x="2000355" y="1762898"/>
              <a:ext cx="2250399" cy="838644"/>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5"/>
            <p:cNvSpPr txBox="1"/>
            <p:nvPr/>
          </p:nvSpPr>
          <p:spPr>
            <a:xfrm>
              <a:off x="2041294" y="1803837"/>
              <a:ext cx="2168521" cy="756766"/>
            </a:xfrm>
            <a:prstGeom prst="rect">
              <a:avLst/>
            </a:prstGeom>
            <a:noFill/>
            <a:ln>
              <a:noFill/>
            </a:ln>
          </p:spPr>
          <p:txBody>
            <a:bodyPr anchorCtr="0" anchor="ctr" bIns="41900" lIns="83800" spcFirstLastPara="1" rIns="83800" wrap="square" tIns="41900">
              <a:noAutofit/>
            </a:bodyPr>
            <a:lstStyle/>
            <a:p>
              <a:pPr indent="0" lvl="0" marL="0" marR="0" rtl="0" algn="ctr">
                <a:lnSpc>
                  <a:spcPct val="90000"/>
                </a:lnSpc>
                <a:spcBef>
                  <a:spcPts val="0"/>
                </a:spcBef>
                <a:spcAft>
                  <a:spcPts val="0"/>
                </a:spcAft>
                <a:buNone/>
              </a:pPr>
              <a:r>
                <a:rPr lang="el" sz="2200">
                  <a:solidFill>
                    <a:schemeClr val="lt1"/>
                  </a:solidFill>
                  <a:latin typeface="Calibri"/>
                  <a:ea typeface="Calibri"/>
                  <a:cs typeface="Calibri"/>
                  <a:sym typeface="Calibri"/>
                </a:rPr>
                <a:t>βαθμό συμμετοχής τους</a:t>
              </a:r>
              <a:endParaRPr sz="2200">
                <a:solidFill>
                  <a:schemeClr val="lt1"/>
                </a:solidFill>
                <a:latin typeface="Calibri"/>
                <a:ea typeface="Calibri"/>
                <a:cs typeface="Calibri"/>
                <a:sym typeface="Calibri"/>
              </a:endParaRPr>
            </a:p>
          </p:txBody>
        </p:sp>
        <p:sp>
          <p:nvSpPr>
            <p:cNvPr id="209" name="Google Shape;209;p5"/>
            <p:cNvSpPr/>
            <p:nvPr/>
          </p:nvSpPr>
          <p:spPr>
            <a:xfrm>
              <a:off x="2000355" y="2643475"/>
              <a:ext cx="2250399" cy="838644"/>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5"/>
            <p:cNvSpPr txBox="1"/>
            <p:nvPr/>
          </p:nvSpPr>
          <p:spPr>
            <a:xfrm>
              <a:off x="2041294" y="2684414"/>
              <a:ext cx="2168521" cy="756766"/>
            </a:xfrm>
            <a:prstGeom prst="rect">
              <a:avLst/>
            </a:prstGeom>
            <a:noFill/>
            <a:ln>
              <a:noFill/>
            </a:ln>
          </p:spPr>
          <p:txBody>
            <a:bodyPr anchorCtr="0" anchor="ctr" bIns="41900" lIns="83800" spcFirstLastPara="1" rIns="83800" wrap="square" tIns="41900">
              <a:noAutofit/>
            </a:bodyPr>
            <a:lstStyle/>
            <a:p>
              <a:pPr indent="0" lvl="0" marL="0" marR="0" rtl="0" algn="ctr">
                <a:lnSpc>
                  <a:spcPct val="90000"/>
                </a:lnSpc>
                <a:spcBef>
                  <a:spcPts val="0"/>
                </a:spcBef>
                <a:spcAft>
                  <a:spcPts val="0"/>
                </a:spcAft>
                <a:buNone/>
              </a:pPr>
              <a:r>
                <a:rPr lang="el" sz="2200">
                  <a:solidFill>
                    <a:schemeClr val="lt1"/>
                  </a:solidFill>
                  <a:latin typeface="Calibri"/>
                  <a:ea typeface="Calibri"/>
                  <a:cs typeface="Calibri"/>
                  <a:sym typeface="Calibri"/>
                </a:rPr>
                <a:t>και τα λοιπά.</a:t>
              </a:r>
              <a:endParaRPr sz="2200">
                <a:solidFill>
                  <a:schemeClr val="lt1"/>
                </a:solidFill>
                <a:latin typeface="Calibri"/>
                <a:ea typeface="Calibri"/>
                <a:cs typeface="Calibri"/>
                <a:sym typeface="Calibri"/>
              </a:endParaRPr>
            </a:p>
          </p:txBody>
        </p:sp>
      </p:grpSp>
      <p:sp>
        <p:nvSpPr>
          <p:cNvPr id="211" name="Google Shape;211;p5"/>
          <p:cNvSpPr/>
          <p:nvPr/>
        </p:nvSpPr>
        <p:spPr>
          <a:xfrm rot="5400000">
            <a:off x="6491150" y="4700967"/>
            <a:ext cx="916860" cy="3163397"/>
          </a:xfrm>
          <a:prstGeom prst="bentUpArrow">
            <a:avLst>
              <a:gd fmla="val 25000" name="adj1"/>
              <a:gd fmla="val 25000" name="adj2"/>
              <a:gd fmla="val 25000" name="adj3"/>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ransition spd="slow">
    <p:wipe dir="l"/>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6"/>
          <p:cNvPicPr preferRelativeResize="0"/>
          <p:nvPr/>
        </p:nvPicPr>
        <p:blipFill rotWithShape="1">
          <a:blip r:embed="rId3">
            <a:alphaModFix/>
          </a:blip>
          <a:srcRect b="0" l="0" r="0" t="0"/>
          <a:stretch/>
        </p:blipFill>
        <p:spPr>
          <a:xfrm rot="-5400000">
            <a:off x="4761771" y="-795164"/>
            <a:ext cx="1396721" cy="2987048"/>
          </a:xfrm>
          <a:prstGeom prst="rect">
            <a:avLst/>
          </a:prstGeom>
          <a:noFill/>
          <a:ln>
            <a:noFill/>
          </a:ln>
        </p:spPr>
      </p:pic>
      <p:sp>
        <p:nvSpPr>
          <p:cNvPr id="218" name="Google Shape;218;p6"/>
          <p:cNvSpPr txBox="1"/>
          <p:nvPr>
            <p:ph type="title"/>
          </p:nvPr>
        </p:nvSpPr>
        <p:spPr>
          <a:xfrm>
            <a:off x="293476" y="184971"/>
            <a:ext cx="10515600" cy="89020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chemeClr val="dk2"/>
              </a:buClr>
              <a:buSzPct val="100000"/>
              <a:buFont typeface="Calibri"/>
              <a:buNone/>
            </a:pPr>
            <a:r>
              <a:rPr b="1" lang="el" sz="3600">
                <a:solidFill>
                  <a:schemeClr val="dk2"/>
                </a:solidFill>
              </a:rPr>
              <a:t>Διαμόρφωση πολιτικής και σχεδιασμός σχεδίου υγείας και ασφάλειας</a:t>
            </a:r>
            <a:endParaRPr b="1" sz="3600">
              <a:solidFill>
                <a:schemeClr val="dk2"/>
              </a:solidFill>
            </a:endParaRPr>
          </a:p>
        </p:txBody>
      </p:sp>
      <p:pic>
        <p:nvPicPr>
          <p:cNvPr id="219" name="Google Shape;219;p6"/>
          <p:cNvPicPr preferRelativeResize="0"/>
          <p:nvPr/>
        </p:nvPicPr>
        <p:blipFill rotWithShape="1">
          <a:blip r:embed="rId4">
            <a:alphaModFix/>
          </a:blip>
          <a:srcRect b="0" l="0" r="0" t="0"/>
          <a:stretch/>
        </p:blipFill>
        <p:spPr>
          <a:xfrm>
            <a:off x="0" y="4577237"/>
            <a:ext cx="943107" cy="2095792"/>
          </a:xfrm>
          <a:prstGeom prst="rect">
            <a:avLst/>
          </a:prstGeom>
          <a:noFill/>
          <a:ln>
            <a:noFill/>
          </a:ln>
        </p:spPr>
      </p:pic>
      <p:grpSp>
        <p:nvGrpSpPr>
          <p:cNvPr id="220" name="Google Shape;220;p6"/>
          <p:cNvGrpSpPr/>
          <p:nvPr/>
        </p:nvGrpSpPr>
        <p:grpSpPr>
          <a:xfrm>
            <a:off x="943107" y="1674228"/>
            <a:ext cx="9968025" cy="4376655"/>
            <a:chOff x="0" y="0"/>
            <a:chExt cx="9968025" cy="4376655"/>
          </a:xfrm>
        </p:grpSpPr>
        <p:sp>
          <p:nvSpPr>
            <p:cNvPr id="221" name="Google Shape;221;p6"/>
            <p:cNvSpPr/>
            <p:nvPr/>
          </p:nvSpPr>
          <p:spPr>
            <a:xfrm rot="5400000">
              <a:off x="5027595" y="-1001440"/>
              <a:ext cx="3501324" cy="6379536"/>
            </a:xfrm>
            <a:prstGeom prst="round2SameRect">
              <a:avLst>
                <a:gd fmla="val 16667" name="adj1"/>
                <a:gd fmla="val 0" name="adj2"/>
              </a:avLst>
            </a:prstGeom>
            <a:solidFill>
              <a:srgbClr val="CCD3EA">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6"/>
            <p:cNvSpPr txBox="1"/>
            <p:nvPr/>
          </p:nvSpPr>
          <p:spPr>
            <a:xfrm>
              <a:off x="3588490" y="608586"/>
              <a:ext cx="6208615" cy="3159482"/>
            </a:xfrm>
            <a:prstGeom prst="rect">
              <a:avLst/>
            </a:prstGeom>
            <a:noFill/>
            <a:ln>
              <a:noFill/>
            </a:ln>
          </p:spPr>
          <p:txBody>
            <a:bodyPr anchorCtr="0" anchor="ctr" bIns="123825" lIns="247650" spcFirstLastPara="1" rIns="247650" wrap="square" tIns="123825">
              <a:noAutofit/>
            </a:bodyPr>
            <a:lstStyle/>
            <a:p>
              <a:pPr indent="-285750" lvl="1" marL="285750" marR="0" rtl="0" algn="l">
                <a:lnSpc>
                  <a:spcPct val="90000"/>
                </a:lnSpc>
                <a:spcBef>
                  <a:spcPts val="0"/>
                </a:spcBef>
                <a:spcAft>
                  <a:spcPts val="0"/>
                </a:spcAft>
                <a:buClr>
                  <a:schemeClr val="dk1"/>
                </a:buClr>
                <a:buSzPts val="4000"/>
                <a:buFont typeface="Calibri"/>
                <a:buChar char="•"/>
              </a:pPr>
              <a:r>
                <a:rPr b="0" i="0" lang="el" sz="4000" u="none" cap="none" strike="noStrike">
                  <a:solidFill>
                    <a:schemeClr val="dk1"/>
                  </a:solidFill>
                  <a:latin typeface="Calibri"/>
                  <a:ea typeface="Calibri"/>
                  <a:cs typeface="Calibri"/>
                  <a:sym typeface="Calibri"/>
                </a:rPr>
                <a:t>υγεία,</a:t>
              </a:r>
              <a:endParaRPr b="0" i="0" sz="4000" u="none" cap="none" strike="noStrike">
                <a:solidFill>
                  <a:schemeClr val="dk1"/>
                </a:solidFill>
                <a:latin typeface="Calibri"/>
                <a:ea typeface="Calibri"/>
                <a:cs typeface="Calibri"/>
                <a:sym typeface="Calibri"/>
              </a:endParaRPr>
            </a:p>
            <a:p>
              <a:pPr indent="-285750" lvl="1" marL="285750" marR="0" rtl="0" algn="l">
                <a:lnSpc>
                  <a:spcPct val="90000"/>
                </a:lnSpc>
                <a:spcBef>
                  <a:spcPts val="600"/>
                </a:spcBef>
                <a:spcAft>
                  <a:spcPts val="0"/>
                </a:spcAft>
                <a:buClr>
                  <a:schemeClr val="dk1"/>
                </a:buClr>
                <a:buSzPts val="4000"/>
                <a:buFont typeface="Calibri"/>
                <a:buChar char="•"/>
              </a:pPr>
              <a:r>
                <a:rPr b="0" i="0" lang="el" sz="4000" u="none" cap="none" strike="noStrike">
                  <a:solidFill>
                    <a:schemeClr val="dk1"/>
                  </a:solidFill>
                  <a:latin typeface="Calibri"/>
                  <a:ea typeface="Calibri"/>
                  <a:cs typeface="Calibri"/>
                  <a:sym typeface="Calibri"/>
                </a:rPr>
                <a:t>αιωνιότητα,</a:t>
              </a:r>
              <a:endParaRPr b="0" i="0" sz="4000" u="none" cap="none" strike="noStrike">
                <a:solidFill>
                  <a:schemeClr val="dk1"/>
                </a:solidFill>
                <a:latin typeface="Calibri"/>
                <a:ea typeface="Calibri"/>
                <a:cs typeface="Calibri"/>
                <a:sym typeface="Calibri"/>
              </a:endParaRPr>
            </a:p>
            <a:p>
              <a:pPr indent="-285750" lvl="1" marL="285750" marR="0" rtl="0" algn="l">
                <a:lnSpc>
                  <a:spcPct val="90000"/>
                </a:lnSpc>
                <a:spcBef>
                  <a:spcPts val="600"/>
                </a:spcBef>
                <a:spcAft>
                  <a:spcPts val="0"/>
                </a:spcAft>
                <a:buClr>
                  <a:schemeClr val="dk1"/>
                </a:buClr>
                <a:buSzPts val="4000"/>
                <a:buFont typeface="Calibri"/>
                <a:buChar char="•"/>
              </a:pPr>
              <a:r>
                <a:rPr b="0" i="0" lang="el" sz="4000" u="none" cap="none" strike="noStrike">
                  <a:solidFill>
                    <a:schemeClr val="dk1"/>
                  </a:solidFill>
                  <a:latin typeface="Calibri"/>
                  <a:ea typeface="Calibri"/>
                  <a:cs typeface="Calibri"/>
                  <a:sym typeface="Calibri"/>
                </a:rPr>
                <a:t>περιβάλλον.</a:t>
              </a:r>
              <a:endParaRPr b="0" i="0" sz="4000" u="none" cap="none" strike="noStrike">
                <a:solidFill>
                  <a:schemeClr val="dk1"/>
                </a:solidFill>
                <a:latin typeface="Calibri"/>
                <a:ea typeface="Calibri"/>
                <a:cs typeface="Calibri"/>
                <a:sym typeface="Calibri"/>
              </a:endParaRPr>
            </a:p>
          </p:txBody>
        </p:sp>
        <p:sp>
          <p:nvSpPr>
            <p:cNvPr id="223" name="Google Shape;223;p6"/>
            <p:cNvSpPr/>
            <p:nvPr/>
          </p:nvSpPr>
          <p:spPr>
            <a:xfrm>
              <a:off x="0" y="0"/>
              <a:ext cx="3588489" cy="437665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6"/>
            <p:cNvSpPr txBox="1"/>
            <p:nvPr/>
          </p:nvSpPr>
          <p:spPr>
            <a:xfrm>
              <a:off x="175176" y="175176"/>
              <a:ext cx="3238137" cy="4026303"/>
            </a:xfrm>
            <a:prstGeom prst="rect">
              <a:avLst/>
            </a:prstGeom>
            <a:noFill/>
            <a:ln>
              <a:noFill/>
            </a:ln>
          </p:spPr>
          <p:txBody>
            <a:bodyPr anchorCtr="0" anchor="ctr" bIns="68575" lIns="137150" spcFirstLastPara="1" rIns="137150" wrap="square" tIns="68575">
              <a:noAutofit/>
            </a:bodyPr>
            <a:lstStyle/>
            <a:p>
              <a:pPr indent="0" lvl="0" marL="0" marR="0" rtl="0" algn="ctr">
                <a:lnSpc>
                  <a:spcPct val="90000"/>
                </a:lnSpc>
                <a:spcBef>
                  <a:spcPts val="0"/>
                </a:spcBef>
                <a:spcAft>
                  <a:spcPts val="0"/>
                </a:spcAft>
                <a:buNone/>
              </a:pPr>
              <a:r>
                <a:rPr lang="el" sz="3600">
                  <a:solidFill>
                    <a:schemeClr val="lt1"/>
                  </a:solidFill>
                  <a:latin typeface="Calibri"/>
                  <a:ea typeface="Calibri"/>
                  <a:cs typeface="Calibri"/>
                  <a:sym typeface="Calibri"/>
                </a:rPr>
                <a:t>Τα βασικά χαρακτηριστικά της παγκόσμιας κατασκευής:</a:t>
              </a:r>
              <a:endParaRPr sz="3600">
                <a:solidFill>
                  <a:schemeClr val="lt1"/>
                </a:solidFill>
                <a:latin typeface="Calibri"/>
                <a:ea typeface="Calibri"/>
                <a:cs typeface="Calibri"/>
                <a:sym typeface="Calibri"/>
              </a:endParaRPr>
            </a:p>
          </p:txBody>
        </p:sp>
      </p:grpSp>
    </p:spTree>
  </p:cSld>
  <p:clrMapOvr>
    <a:masterClrMapping/>
  </p:clrMapOvr>
  <p:transition spd="slow" p14:dur="1500">
    <p:split orient="ver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9" name="Shape 229"/>
        <p:cNvGrpSpPr/>
        <p:nvPr/>
      </p:nvGrpSpPr>
      <p:grpSpPr>
        <a:xfrm>
          <a:off x="0" y="0"/>
          <a:ext cx="0" cy="0"/>
          <a:chOff x="0" y="0"/>
          <a:chExt cx="0" cy="0"/>
        </a:xfrm>
      </p:grpSpPr>
      <p:sp>
        <p:nvSpPr>
          <p:cNvPr id="230" name="Google Shape;230;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7"/>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7"/>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7"/>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7"/>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7"/>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7"/>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37" name="Google Shape;237;p7"/>
          <p:cNvGrpSpPr/>
          <p:nvPr/>
        </p:nvGrpSpPr>
        <p:grpSpPr>
          <a:xfrm>
            <a:off x="51748" y="1390125"/>
            <a:ext cx="5424366" cy="4464399"/>
            <a:chOff x="2743436" y="768"/>
            <a:chExt cx="5424366" cy="4464399"/>
          </a:xfrm>
        </p:grpSpPr>
        <p:sp>
          <p:nvSpPr>
            <p:cNvPr id="238" name="Google Shape;238;p7"/>
            <p:cNvSpPr/>
            <p:nvPr/>
          </p:nvSpPr>
          <p:spPr>
            <a:xfrm>
              <a:off x="4371421" y="768"/>
              <a:ext cx="2168395" cy="1409457"/>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7"/>
            <p:cNvSpPr txBox="1"/>
            <p:nvPr/>
          </p:nvSpPr>
          <p:spPr>
            <a:xfrm>
              <a:off x="4440225" y="69572"/>
              <a:ext cx="2030787" cy="1271849"/>
            </a:xfrm>
            <a:prstGeom prst="rect">
              <a:avLst/>
            </a:prstGeom>
            <a:noFill/>
            <a:ln>
              <a:noFill/>
            </a:ln>
          </p:spPr>
          <p:txBody>
            <a:bodyPr anchorCtr="0" anchor="ctr" bIns="102850" lIns="102850" spcFirstLastPara="1" rIns="102850" wrap="square" tIns="102850">
              <a:noAutofit/>
            </a:bodyPr>
            <a:lstStyle/>
            <a:p>
              <a:pPr indent="-171450" lvl="0" marL="0" marR="0" rtl="0" algn="ctr">
                <a:lnSpc>
                  <a:spcPct val="90000"/>
                </a:lnSpc>
                <a:spcBef>
                  <a:spcPts val="0"/>
                </a:spcBef>
                <a:spcAft>
                  <a:spcPts val="0"/>
                </a:spcAft>
                <a:buClr>
                  <a:schemeClr val="lt1"/>
                </a:buClr>
                <a:buSzPts val="2700"/>
                <a:buFont typeface="Noto Sans Symbols"/>
                <a:buChar char="∙"/>
              </a:pPr>
              <a:r>
                <a:rPr lang="el" sz="2700">
                  <a:solidFill>
                    <a:schemeClr val="lt1"/>
                  </a:solidFill>
                  <a:latin typeface="Calibri"/>
                  <a:ea typeface="Calibri"/>
                  <a:cs typeface="Calibri"/>
                  <a:sym typeface="Calibri"/>
                </a:rPr>
                <a:t>υγεία</a:t>
              </a:r>
              <a:endParaRPr sz="2700">
                <a:solidFill>
                  <a:schemeClr val="lt1"/>
                </a:solidFill>
                <a:latin typeface="Calibri"/>
                <a:ea typeface="Calibri"/>
                <a:cs typeface="Calibri"/>
                <a:sym typeface="Calibri"/>
              </a:endParaRPr>
            </a:p>
          </p:txBody>
        </p:sp>
        <p:sp>
          <p:nvSpPr>
            <p:cNvPr id="240" name="Google Shape;240;p7"/>
            <p:cNvSpPr/>
            <p:nvPr/>
          </p:nvSpPr>
          <p:spPr>
            <a:xfrm>
              <a:off x="3575783" y="705496"/>
              <a:ext cx="3759671" cy="3759671"/>
            </a:xfrm>
            <a:custGeom>
              <a:rect b="b" l="l" r="r" t="t"/>
              <a:pathLst>
                <a:path extrusionOk="0" h="120000" w="120000">
                  <a:moveTo>
                    <a:pt x="95108" y="11344"/>
                  </a:moveTo>
                  <a:lnTo>
                    <a:pt x="95108" y="11344"/>
                  </a:lnTo>
                  <a:cubicBezTo>
                    <a:pt x="112730" y="24059"/>
                    <a:pt x="122099" y="45308"/>
                    <a:pt x="119603" y="66894"/>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7"/>
            <p:cNvSpPr/>
            <p:nvPr/>
          </p:nvSpPr>
          <p:spPr>
            <a:xfrm>
              <a:off x="5999407" y="2820521"/>
              <a:ext cx="2168395" cy="1409457"/>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7"/>
            <p:cNvSpPr txBox="1"/>
            <p:nvPr/>
          </p:nvSpPr>
          <p:spPr>
            <a:xfrm>
              <a:off x="6068211" y="2889325"/>
              <a:ext cx="2030787" cy="1271849"/>
            </a:xfrm>
            <a:prstGeom prst="rect">
              <a:avLst/>
            </a:prstGeom>
            <a:noFill/>
            <a:ln>
              <a:noFill/>
            </a:ln>
          </p:spPr>
          <p:txBody>
            <a:bodyPr anchorCtr="0" anchor="ctr" bIns="102850" lIns="102850" spcFirstLastPara="1" rIns="102850" wrap="square" tIns="102850">
              <a:noAutofit/>
            </a:bodyPr>
            <a:lstStyle/>
            <a:p>
              <a:pPr indent="-171450" lvl="0" marL="0" marR="0" rtl="0" algn="ctr">
                <a:lnSpc>
                  <a:spcPct val="90000"/>
                </a:lnSpc>
                <a:spcBef>
                  <a:spcPts val="0"/>
                </a:spcBef>
                <a:spcAft>
                  <a:spcPts val="0"/>
                </a:spcAft>
                <a:buClr>
                  <a:schemeClr val="lt1"/>
                </a:buClr>
                <a:buSzPts val="2700"/>
                <a:buFont typeface="Noto Sans Symbols"/>
                <a:buChar char="∙"/>
              </a:pPr>
              <a:r>
                <a:rPr lang="el" sz="2700">
                  <a:solidFill>
                    <a:schemeClr val="lt1"/>
                  </a:solidFill>
                  <a:latin typeface="Calibri"/>
                  <a:ea typeface="Calibri"/>
                  <a:cs typeface="Calibri"/>
                  <a:sym typeface="Calibri"/>
                </a:rPr>
                <a:t>αιωνιότητα</a:t>
              </a:r>
              <a:endParaRPr sz="2700">
                <a:solidFill>
                  <a:schemeClr val="lt1"/>
                </a:solidFill>
                <a:latin typeface="Calibri"/>
                <a:ea typeface="Calibri"/>
                <a:cs typeface="Calibri"/>
                <a:sym typeface="Calibri"/>
              </a:endParaRPr>
            </a:p>
          </p:txBody>
        </p:sp>
        <p:sp>
          <p:nvSpPr>
            <p:cNvPr id="243" name="Google Shape;243;p7"/>
            <p:cNvSpPr/>
            <p:nvPr/>
          </p:nvSpPr>
          <p:spPr>
            <a:xfrm>
              <a:off x="3575783" y="705496"/>
              <a:ext cx="3759671" cy="3759671"/>
            </a:xfrm>
            <a:custGeom>
              <a:rect b="b" l="l" r="r" t="t"/>
              <a:pathLst>
                <a:path extrusionOk="0" h="120000" w="120000">
                  <a:moveTo>
                    <a:pt x="88550" y="112772"/>
                  </a:moveTo>
                  <a:cubicBezTo>
                    <a:pt x="70737" y="122409"/>
                    <a:pt x="49264" y="122409"/>
                    <a:pt x="31451" y="112772"/>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7"/>
            <p:cNvSpPr/>
            <p:nvPr/>
          </p:nvSpPr>
          <p:spPr>
            <a:xfrm>
              <a:off x="2743436" y="2820521"/>
              <a:ext cx="2168395" cy="1409457"/>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7"/>
            <p:cNvSpPr txBox="1"/>
            <p:nvPr/>
          </p:nvSpPr>
          <p:spPr>
            <a:xfrm>
              <a:off x="2812240" y="2889325"/>
              <a:ext cx="2030787" cy="1271849"/>
            </a:xfrm>
            <a:prstGeom prst="rect">
              <a:avLst/>
            </a:prstGeom>
            <a:noFill/>
            <a:ln>
              <a:noFill/>
            </a:ln>
          </p:spPr>
          <p:txBody>
            <a:bodyPr anchorCtr="0" anchor="ctr" bIns="102850" lIns="102850" spcFirstLastPara="1" rIns="102850" wrap="square" tIns="102850">
              <a:noAutofit/>
            </a:bodyPr>
            <a:lstStyle/>
            <a:p>
              <a:pPr indent="-171450" lvl="0" marL="0" marR="0" rtl="0" algn="ctr">
                <a:lnSpc>
                  <a:spcPct val="90000"/>
                </a:lnSpc>
                <a:spcBef>
                  <a:spcPts val="0"/>
                </a:spcBef>
                <a:spcAft>
                  <a:spcPts val="0"/>
                </a:spcAft>
                <a:buClr>
                  <a:schemeClr val="lt1"/>
                </a:buClr>
                <a:buSzPts val="2700"/>
                <a:buFont typeface="Noto Sans Symbols"/>
                <a:buChar char="∙"/>
              </a:pPr>
              <a:r>
                <a:rPr lang="el" sz="2700">
                  <a:solidFill>
                    <a:schemeClr val="lt1"/>
                  </a:solidFill>
                  <a:latin typeface="Calibri"/>
                  <a:ea typeface="Calibri"/>
                  <a:cs typeface="Calibri"/>
                  <a:sym typeface="Calibri"/>
                </a:rPr>
                <a:t>περιβάλλον</a:t>
              </a:r>
              <a:endParaRPr sz="2700">
                <a:solidFill>
                  <a:schemeClr val="lt1"/>
                </a:solidFill>
                <a:latin typeface="Calibri"/>
                <a:ea typeface="Calibri"/>
                <a:cs typeface="Calibri"/>
                <a:sym typeface="Calibri"/>
              </a:endParaRPr>
            </a:p>
          </p:txBody>
        </p:sp>
        <p:sp>
          <p:nvSpPr>
            <p:cNvPr id="246" name="Google Shape;246;p7"/>
            <p:cNvSpPr/>
            <p:nvPr/>
          </p:nvSpPr>
          <p:spPr>
            <a:xfrm>
              <a:off x="3575783" y="705496"/>
              <a:ext cx="3759671" cy="3759671"/>
            </a:xfrm>
            <a:custGeom>
              <a:rect b="b" l="l" r="r" t="t"/>
              <a:pathLst>
                <a:path extrusionOk="0" h="120000" w="120000">
                  <a:moveTo>
                    <a:pt x="397" y="66893"/>
                  </a:moveTo>
                  <a:cubicBezTo>
                    <a:pt x="-2100" y="45307"/>
                    <a:pt x="7270" y="24058"/>
                    <a:pt x="24892" y="11343"/>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47" name="Google Shape;247;p7"/>
          <p:cNvPicPr preferRelativeResize="0"/>
          <p:nvPr/>
        </p:nvPicPr>
        <p:blipFill rotWithShape="1">
          <a:blip r:embed="rId3">
            <a:alphaModFix/>
          </a:blip>
          <a:srcRect b="0" l="0" r="0" t="0"/>
          <a:stretch/>
        </p:blipFill>
        <p:spPr>
          <a:xfrm>
            <a:off x="5486189" y="0"/>
            <a:ext cx="6705811" cy="6858000"/>
          </a:xfrm>
          <a:prstGeom prst="rect">
            <a:avLst/>
          </a:prstGeom>
          <a:noFill/>
          <a:ln>
            <a:noFill/>
          </a:ln>
        </p:spPr>
      </p:pic>
      <p:pic>
        <p:nvPicPr>
          <p:cNvPr id="248" name="Google Shape;248;p7"/>
          <p:cNvPicPr preferRelativeResize="0"/>
          <p:nvPr/>
        </p:nvPicPr>
        <p:blipFill rotWithShape="1">
          <a:blip r:embed="rId4">
            <a:alphaModFix/>
          </a:blip>
          <a:srcRect b="0" l="0" r="0" t="0"/>
          <a:stretch/>
        </p:blipFill>
        <p:spPr>
          <a:xfrm rot="5400000">
            <a:off x="3938136" y="5306082"/>
            <a:ext cx="993612" cy="2124954"/>
          </a:xfrm>
          <a:prstGeom prst="rect">
            <a:avLst/>
          </a:prstGeom>
          <a:noFill/>
          <a:ln>
            <a:noFill/>
          </a:ln>
        </p:spPr>
      </p:pic>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8"/>
          <p:cNvPicPr preferRelativeResize="0"/>
          <p:nvPr/>
        </p:nvPicPr>
        <p:blipFill rotWithShape="1">
          <a:blip r:embed="rId3">
            <a:alphaModFix/>
          </a:blip>
          <a:srcRect b="0" l="0" r="0" t="0"/>
          <a:stretch/>
        </p:blipFill>
        <p:spPr>
          <a:xfrm>
            <a:off x="10855356" y="115744"/>
            <a:ext cx="1336645" cy="2858568"/>
          </a:xfrm>
          <a:prstGeom prst="rect">
            <a:avLst/>
          </a:prstGeom>
          <a:noFill/>
          <a:ln>
            <a:noFill/>
          </a:ln>
        </p:spPr>
      </p:pic>
      <p:pic>
        <p:nvPicPr>
          <p:cNvPr id="255" name="Google Shape;255;p8"/>
          <p:cNvPicPr preferRelativeResize="0"/>
          <p:nvPr/>
        </p:nvPicPr>
        <p:blipFill rotWithShape="1">
          <a:blip r:embed="rId4">
            <a:alphaModFix/>
          </a:blip>
          <a:srcRect b="0" l="0" r="0" t="0"/>
          <a:stretch/>
        </p:blipFill>
        <p:spPr>
          <a:xfrm>
            <a:off x="0" y="4762208"/>
            <a:ext cx="943107" cy="2095792"/>
          </a:xfrm>
          <a:prstGeom prst="rect">
            <a:avLst/>
          </a:prstGeom>
          <a:noFill/>
          <a:ln>
            <a:noFill/>
          </a:ln>
        </p:spPr>
      </p:pic>
      <p:sp>
        <p:nvSpPr>
          <p:cNvPr id="256" name="Google Shape;256;p8"/>
          <p:cNvSpPr txBox="1"/>
          <p:nvPr>
            <p:ph type="title"/>
          </p:nvPr>
        </p:nvSpPr>
        <p:spPr>
          <a:xfrm>
            <a:off x="287593" y="178312"/>
            <a:ext cx="10515600" cy="107038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100000"/>
              <a:buFont typeface="Calibri"/>
              <a:buNone/>
            </a:pPr>
            <a:r>
              <a:rPr b="1" lang="el" sz="3600">
                <a:solidFill>
                  <a:schemeClr val="dk2"/>
                </a:solidFill>
              </a:rPr>
              <a:t>Στη διαμόρφωση μιας αποτελεσματικής στρατηγικής για τη βία στο χώρο εργασίας</a:t>
            </a:r>
            <a:endParaRPr b="1" sz="3600"/>
          </a:p>
        </p:txBody>
      </p:sp>
      <p:grpSp>
        <p:nvGrpSpPr>
          <p:cNvPr id="257" name="Google Shape;257;p8"/>
          <p:cNvGrpSpPr/>
          <p:nvPr/>
        </p:nvGrpSpPr>
        <p:grpSpPr>
          <a:xfrm>
            <a:off x="943102" y="1825624"/>
            <a:ext cx="10405562" cy="4351338"/>
            <a:chOff x="104902" y="-1"/>
            <a:chExt cx="10405562" cy="4351338"/>
          </a:xfrm>
        </p:grpSpPr>
        <p:sp>
          <p:nvSpPr>
            <p:cNvPr id="258" name="Google Shape;258;p8"/>
            <p:cNvSpPr/>
            <p:nvPr/>
          </p:nvSpPr>
          <p:spPr>
            <a:xfrm rot="-5400000">
              <a:off x="-1454619" y="1559520"/>
              <a:ext cx="4351338" cy="1232296"/>
            </a:xfrm>
            <a:prstGeom prst="flowChartManualOperation">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8"/>
            <p:cNvSpPr txBox="1"/>
            <p:nvPr/>
          </p:nvSpPr>
          <p:spPr>
            <a:xfrm>
              <a:off x="104902" y="870267"/>
              <a:ext cx="1232296" cy="2610802"/>
            </a:xfrm>
            <a:prstGeom prst="rect">
              <a:avLst/>
            </a:prstGeom>
            <a:noFill/>
            <a:ln>
              <a:noFill/>
            </a:ln>
          </p:spPr>
          <p:txBody>
            <a:bodyPr anchorCtr="0" anchor="ctr" bIns="0" lIns="76200" spcFirstLastPara="1" rIns="76200" wrap="square" tIns="0">
              <a:noAutofit/>
            </a:bodyPr>
            <a:lstStyle/>
            <a:p>
              <a:pPr indent="0" lvl="0" marL="0" marR="0" rtl="0" algn="ctr">
                <a:lnSpc>
                  <a:spcPct val="90000"/>
                </a:lnSpc>
                <a:spcBef>
                  <a:spcPts val="0"/>
                </a:spcBef>
                <a:spcAft>
                  <a:spcPts val="0"/>
                </a:spcAft>
                <a:buNone/>
              </a:pPr>
              <a:r>
                <a:rPr lang="el" sz="1200">
                  <a:solidFill>
                    <a:schemeClr val="lt1"/>
                  </a:solidFill>
                  <a:latin typeface="Calibri"/>
                  <a:ea typeface="Calibri"/>
                  <a:cs typeface="Calibri"/>
                  <a:sym typeface="Calibri"/>
                </a:rPr>
                <a:t>Εδώ πρέπει να υπάρχει υποστήριξη από την κορυφή</a:t>
              </a:r>
              <a:endParaRPr sz="1200">
                <a:solidFill>
                  <a:schemeClr val="lt1"/>
                </a:solidFill>
                <a:latin typeface="Calibri"/>
                <a:ea typeface="Calibri"/>
                <a:cs typeface="Calibri"/>
                <a:sym typeface="Calibri"/>
              </a:endParaRPr>
            </a:p>
          </p:txBody>
        </p:sp>
        <p:sp>
          <p:nvSpPr>
            <p:cNvPr id="260" name="Google Shape;260;p8"/>
            <p:cNvSpPr/>
            <p:nvPr/>
          </p:nvSpPr>
          <p:spPr>
            <a:xfrm rot="-5400000">
              <a:off x="-129900" y="1559520"/>
              <a:ext cx="4351338" cy="1232296"/>
            </a:xfrm>
            <a:prstGeom prst="flowChartManualOperation">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8"/>
            <p:cNvSpPr txBox="1"/>
            <p:nvPr/>
          </p:nvSpPr>
          <p:spPr>
            <a:xfrm>
              <a:off x="1429621" y="870267"/>
              <a:ext cx="1232296" cy="2610802"/>
            </a:xfrm>
            <a:prstGeom prst="rect">
              <a:avLst/>
            </a:prstGeom>
            <a:noFill/>
            <a:ln>
              <a:noFill/>
            </a:ln>
          </p:spPr>
          <p:txBody>
            <a:bodyPr anchorCtr="0" anchor="ctr" bIns="0" lIns="88900" spcFirstLastPara="1" rIns="88900" wrap="square" tIns="0">
              <a:noAutofit/>
            </a:bodyPr>
            <a:lstStyle/>
            <a:p>
              <a:pPr indent="0" lvl="0" marL="0" marR="0" rtl="0" algn="ctr">
                <a:lnSpc>
                  <a:spcPct val="90000"/>
                </a:lnSpc>
                <a:spcBef>
                  <a:spcPts val="0"/>
                </a:spcBef>
                <a:spcAft>
                  <a:spcPts val="0"/>
                </a:spcAft>
                <a:buNone/>
              </a:pPr>
              <a:r>
                <a:rPr lang="el" sz="1400">
                  <a:solidFill>
                    <a:schemeClr val="lt1"/>
                  </a:solidFill>
                  <a:latin typeface="Calibri"/>
                  <a:ea typeface="Calibri"/>
                  <a:cs typeface="Calibri"/>
                  <a:sym typeface="Calibri"/>
                </a:rPr>
                <a:t>δεν υπάρχει στρατηγική που να ταιριάζει σε όλους</a:t>
              </a:r>
              <a:endParaRPr sz="1400">
                <a:solidFill>
                  <a:schemeClr val="lt1"/>
                </a:solidFill>
                <a:latin typeface="Calibri"/>
                <a:ea typeface="Calibri"/>
                <a:cs typeface="Calibri"/>
                <a:sym typeface="Calibri"/>
              </a:endParaRPr>
            </a:p>
          </p:txBody>
        </p:sp>
        <p:sp>
          <p:nvSpPr>
            <p:cNvPr id="262" name="Google Shape;262;p8"/>
            <p:cNvSpPr/>
            <p:nvPr/>
          </p:nvSpPr>
          <p:spPr>
            <a:xfrm rot="-5400000">
              <a:off x="1194819" y="1559520"/>
              <a:ext cx="4351338" cy="1232296"/>
            </a:xfrm>
            <a:prstGeom prst="flowChartManualOperation">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8"/>
            <p:cNvSpPr txBox="1"/>
            <p:nvPr/>
          </p:nvSpPr>
          <p:spPr>
            <a:xfrm>
              <a:off x="2754340" y="870267"/>
              <a:ext cx="1232296" cy="2610802"/>
            </a:xfrm>
            <a:prstGeom prst="rect">
              <a:avLst/>
            </a:prstGeom>
            <a:noFill/>
            <a:ln>
              <a:noFill/>
            </a:ln>
          </p:spPr>
          <p:txBody>
            <a:bodyPr anchorCtr="0" anchor="ctr" bIns="0" lIns="88900" spcFirstLastPara="1" rIns="88900" wrap="square" tIns="0">
              <a:noAutofit/>
            </a:bodyPr>
            <a:lstStyle/>
            <a:p>
              <a:pPr indent="0" lvl="0" marL="0" marR="0" rtl="0" algn="ctr">
                <a:lnSpc>
                  <a:spcPct val="90000"/>
                </a:lnSpc>
                <a:spcBef>
                  <a:spcPts val="0"/>
                </a:spcBef>
                <a:spcAft>
                  <a:spcPts val="0"/>
                </a:spcAft>
                <a:buNone/>
              </a:pPr>
              <a:r>
                <a:rPr lang="el" sz="1400">
                  <a:solidFill>
                    <a:schemeClr val="lt1"/>
                  </a:solidFill>
                  <a:latin typeface="Calibri"/>
                  <a:ea typeface="Calibri"/>
                  <a:cs typeface="Calibri"/>
                  <a:sym typeface="Calibri"/>
                </a:rPr>
                <a:t>ένα σχέδιο πρέπει να είναι προληπτικό, όχι αντιδραστικό</a:t>
              </a:r>
              <a:endParaRPr sz="1400">
                <a:solidFill>
                  <a:schemeClr val="lt1"/>
                </a:solidFill>
                <a:latin typeface="Calibri"/>
                <a:ea typeface="Calibri"/>
                <a:cs typeface="Calibri"/>
                <a:sym typeface="Calibri"/>
              </a:endParaRPr>
            </a:p>
          </p:txBody>
        </p:sp>
        <p:sp>
          <p:nvSpPr>
            <p:cNvPr id="264" name="Google Shape;264;p8"/>
            <p:cNvSpPr/>
            <p:nvPr/>
          </p:nvSpPr>
          <p:spPr>
            <a:xfrm rot="-5400000">
              <a:off x="2519538" y="1559520"/>
              <a:ext cx="4351338" cy="1232296"/>
            </a:xfrm>
            <a:prstGeom prst="flowChartManualOperation">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8"/>
            <p:cNvSpPr txBox="1"/>
            <p:nvPr/>
          </p:nvSpPr>
          <p:spPr>
            <a:xfrm>
              <a:off x="4079059" y="870267"/>
              <a:ext cx="1232296" cy="2610802"/>
            </a:xfrm>
            <a:prstGeom prst="rect">
              <a:avLst/>
            </a:prstGeom>
            <a:noFill/>
            <a:ln>
              <a:noFill/>
            </a:ln>
          </p:spPr>
          <p:txBody>
            <a:bodyPr anchorCtr="0" anchor="ctr" bIns="0" lIns="88900" spcFirstLastPara="1" rIns="88900" wrap="square" tIns="0">
              <a:noAutofit/>
            </a:bodyPr>
            <a:lstStyle/>
            <a:p>
              <a:pPr indent="0" lvl="0" marL="0" marR="0" rtl="0" algn="ctr">
                <a:lnSpc>
                  <a:spcPct val="90000"/>
                </a:lnSpc>
                <a:spcBef>
                  <a:spcPts val="0"/>
                </a:spcBef>
                <a:spcAft>
                  <a:spcPts val="0"/>
                </a:spcAft>
                <a:buNone/>
              </a:pPr>
              <a:r>
                <a:rPr lang="el" sz="1400">
                  <a:solidFill>
                    <a:schemeClr val="lt1"/>
                  </a:solidFill>
                  <a:latin typeface="Calibri"/>
                  <a:ea typeface="Calibri"/>
                  <a:cs typeface="Calibri"/>
                  <a:sym typeface="Calibri"/>
                </a:rPr>
                <a:t>ένα σχέδιο πρέπει να λαμβάνει υπόψη την κουλτούρα του χώρου εργασίας</a:t>
              </a:r>
              <a:endParaRPr sz="1400">
                <a:solidFill>
                  <a:schemeClr val="lt1"/>
                </a:solidFill>
                <a:latin typeface="Calibri"/>
                <a:ea typeface="Calibri"/>
                <a:cs typeface="Calibri"/>
                <a:sym typeface="Calibri"/>
              </a:endParaRPr>
            </a:p>
          </p:txBody>
        </p:sp>
        <p:sp>
          <p:nvSpPr>
            <p:cNvPr id="266" name="Google Shape;266;p8"/>
            <p:cNvSpPr/>
            <p:nvPr/>
          </p:nvSpPr>
          <p:spPr>
            <a:xfrm rot="-5400000">
              <a:off x="3844257" y="1559520"/>
              <a:ext cx="4351338" cy="1232296"/>
            </a:xfrm>
            <a:prstGeom prst="flowChartManualOperation">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8"/>
            <p:cNvSpPr txBox="1"/>
            <p:nvPr/>
          </p:nvSpPr>
          <p:spPr>
            <a:xfrm>
              <a:off x="5403778" y="870267"/>
              <a:ext cx="1232296" cy="2610802"/>
            </a:xfrm>
            <a:prstGeom prst="rect">
              <a:avLst/>
            </a:prstGeom>
            <a:noFill/>
            <a:ln>
              <a:noFill/>
            </a:ln>
          </p:spPr>
          <p:txBody>
            <a:bodyPr anchorCtr="0" anchor="ctr" bIns="0" lIns="88900" spcFirstLastPara="1" rIns="88900" wrap="square" tIns="0">
              <a:noAutofit/>
            </a:bodyPr>
            <a:lstStyle/>
            <a:p>
              <a:pPr indent="0" lvl="0" marL="0" marR="0" rtl="0" algn="ctr">
                <a:lnSpc>
                  <a:spcPct val="90000"/>
                </a:lnSpc>
                <a:spcBef>
                  <a:spcPts val="0"/>
                </a:spcBef>
                <a:spcAft>
                  <a:spcPts val="0"/>
                </a:spcAft>
                <a:buNone/>
              </a:pPr>
              <a:r>
                <a:rPr lang="el" sz="1400">
                  <a:solidFill>
                    <a:schemeClr val="lt1"/>
                  </a:solidFill>
                  <a:latin typeface="Calibri"/>
                  <a:ea typeface="Calibri"/>
                  <a:cs typeface="Calibri"/>
                  <a:sym typeface="Calibri"/>
                </a:rPr>
                <a:t>Σχεδιασμός και αντιμετώπιση της βίας στο χώρο </a:t>
              </a:r>
              <a:endParaRPr sz="1400">
                <a:solidFill>
                  <a:schemeClr val="lt1"/>
                </a:solidFill>
                <a:latin typeface="Calibri"/>
                <a:ea typeface="Calibri"/>
                <a:cs typeface="Calibri"/>
                <a:sym typeface="Calibri"/>
              </a:endParaRPr>
            </a:p>
          </p:txBody>
        </p:sp>
        <p:sp>
          <p:nvSpPr>
            <p:cNvPr id="268" name="Google Shape;268;p8"/>
            <p:cNvSpPr/>
            <p:nvPr/>
          </p:nvSpPr>
          <p:spPr>
            <a:xfrm rot="-5400000">
              <a:off x="5168976" y="1559520"/>
              <a:ext cx="4351338" cy="1232296"/>
            </a:xfrm>
            <a:prstGeom prst="flowChartManualOperation">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8"/>
            <p:cNvSpPr txBox="1"/>
            <p:nvPr/>
          </p:nvSpPr>
          <p:spPr>
            <a:xfrm>
              <a:off x="6728497" y="870267"/>
              <a:ext cx="1232296" cy="2610802"/>
            </a:xfrm>
            <a:prstGeom prst="rect">
              <a:avLst/>
            </a:prstGeom>
            <a:noFill/>
            <a:ln>
              <a:noFill/>
            </a:ln>
          </p:spPr>
          <p:txBody>
            <a:bodyPr anchorCtr="0" anchor="ctr" bIns="0" lIns="88900" spcFirstLastPara="1" rIns="88900" wrap="square" tIns="0">
              <a:noAutofit/>
            </a:bodyPr>
            <a:lstStyle/>
            <a:p>
              <a:pPr indent="0" lvl="0" marL="0" marR="0" rtl="0" algn="ctr">
                <a:lnSpc>
                  <a:spcPct val="90000"/>
                </a:lnSpc>
                <a:spcBef>
                  <a:spcPts val="0"/>
                </a:spcBef>
                <a:spcAft>
                  <a:spcPts val="0"/>
                </a:spcAft>
                <a:buNone/>
              </a:pPr>
              <a:r>
                <a:rPr lang="el" sz="1400">
                  <a:solidFill>
                    <a:schemeClr val="lt1"/>
                  </a:solidFill>
                  <a:latin typeface="Calibri"/>
                  <a:ea typeface="Calibri"/>
                  <a:cs typeface="Calibri"/>
                  <a:sym typeface="Calibri"/>
                </a:rPr>
                <a:t>Οι διευθυντές θα πρέπει να αναλάβουν ενεργό ρόλο στην κοινοποίηση της πολιτικής βίας στο χώρο εργασίας στους εργαζόμενους</a:t>
              </a:r>
              <a:endParaRPr sz="1400">
                <a:solidFill>
                  <a:schemeClr val="lt1"/>
                </a:solidFill>
                <a:latin typeface="Calibri"/>
                <a:ea typeface="Calibri"/>
                <a:cs typeface="Calibri"/>
                <a:sym typeface="Calibri"/>
              </a:endParaRPr>
            </a:p>
          </p:txBody>
        </p:sp>
        <p:sp>
          <p:nvSpPr>
            <p:cNvPr id="270" name="Google Shape;270;p8"/>
            <p:cNvSpPr/>
            <p:nvPr/>
          </p:nvSpPr>
          <p:spPr>
            <a:xfrm rot="-5400000">
              <a:off x="6493695" y="1559520"/>
              <a:ext cx="4351338" cy="1232296"/>
            </a:xfrm>
            <a:prstGeom prst="flowChartManualOperation">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8"/>
            <p:cNvSpPr txBox="1"/>
            <p:nvPr/>
          </p:nvSpPr>
          <p:spPr>
            <a:xfrm>
              <a:off x="8053216" y="870267"/>
              <a:ext cx="1232296" cy="2610802"/>
            </a:xfrm>
            <a:prstGeom prst="rect">
              <a:avLst/>
            </a:prstGeom>
            <a:noFill/>
            <a:ln>
              <a:noFill/>
            </a:ln>
          </p:spPr>
          <p:txBody>
            <a:bodyPr anchorCtr="0" anchor="ctr" bIns="0" lIns="88900" spcFirstLastPara="1" rIns="88900" wrap="square" tIns="0">
              <a:noAutofit/>
            </a:bodyPr>
            <a:lstStyle/>
            <a:p>
              <a:pPr indent="0" lvl="0" marL="0" marR="0" rtl="0" algn="ctr">
                <a:lnSpc>
                  <a:spcPct val="90000"/>
                </a:lnSpc>
                <a:spcBef>
                  <a:spcPts val="0"/>
                </a:spcBef>
                <a:spcAft>
                  <a:spcPts val="0"/>
                </a:spcAft>
                <a:buNone/>
              </a:pPr>
              <a:r>
                <a:rPr lang="el" sz="1400">
                  <a:solidFill>
                    <a:schemeClr val="lt1"/>
                  </a:solidFill>
                  <a:latin typeface="Calibri"/>
                  <a:ea typeface="Calibri"/>
                  <a:cs typeface="Calibri"/>
                  <a:sym typeface="Calibri"/>
                </a:rPr>
                <a:t>πρακτική τα δικα σου σχέδιο</a:t>
              </a:r>
              <a:endParaRPr sz="1400">
                <a:solidFill>
                  <a:schemeClr val="lt1"/>
                </a:solidFill>
                <a:latin typeface="Calibri"/>
                <a:ea typeface="Calibri"/>
                <a:cs typeface="Calibri"/>
                <a:sym typeface="Calibri"/>
              </a:endParaRPr>
            </a:p>
          </p:txBody>
        </p:sp>
        <p:sp>
          <p:nvSpPr>
            <p:cNvPr id="272" name="Google Shape;272;p8"/>
            <p:cNvSpPr/>
            <p:nvPr/>
          </p:nvSpPr>
          <p:spPr>
            <a:xfrm rot="-5400000">
              <a:off x="7718647" y="1559520"/>
              <a:ext cx="4351338" cy="1232296"/>
            </a:xfrm>
            <a:prstGeom prst="flowChartManualOperation">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8"/>
            <p:cNvSpPr txBox="1"/>
            <p:nvPr/>
          </p:nvSpPr>
          <p:spPr>
            <a:xfrm>
              <a:off x="9278168" y="870267"/>
              <a:ext cx="1232296" cy="2610802"/>
            </a:xfrm>
            <a:prstGeom prst="rect">
              <a:avLst/>
            </a:prstGeom>
            <a:noFill/>
            <a:ln>
              <a:noFill/>
            </a:ln>
          </p:spPr>
          <p:txBody>
            <a:bodyPr anchorCtr="0" anchor="ctr" bIns="0" lIns="88900" spcFirstLastPara="1" rIns="88900" wrap="square" tIns="0">
              <a:noAutofit/>
            </a:bodyPr>
            <a:lstStyle/>
            <a:p>
              <a:pPr indent="0" lvl="0" marL="0" marR="0" rtl="0" algn="ctr">
                <a:lnSpc>
                  <a:spcPct val="90000"/>
                </a:lnSpc>
                <a:spcBef>
                  <a:spcPts val="0"/>
                </a:spcBef>
                <a:spcAft>
                  <a:spcPts val="0"/>
                </a:spcAft>
                <a:buNone/>
              </a:pPr>
              <a:r>
                <a:rPr lang="el" sz="1400">
                  <a:solidFill>
                    <a:schemeClr val="lt1"/>
                  </a:solidFill>
                  <a:latin typeface="Calibri"/>
                  <a:ea typeface="Calibri"/>
                  <a:cs typeface="Calibri"/>
                  <a:sym typeface="Calibri"/>
                </a:rPr>
                <a:t>επανεκτίμηση , επανεξέταση και αναθεώρηση</a:t>
              </a:r>
              <a:endParaRPr/>
            </a:p>
          </p:txBody>
        </p:sp>
      </p:grpSp>
    </p:spTree>
  </p:cSld>
  <p:clrMapOvr>
    <a:masterClrMapping/>
  </p:clrMapOvr>
  <p:transition spd="slow">
    <p:wipe dir="l"/>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8" name="Shape 278"/>
        <p:cNvGrpSpPr/>
        <p:nvPr/>
      </p:nvGrpSpPr>
      <p:grpSpPr>
        <a:xfrm>
          <a:off x="0" y="0"/>
          <a:ext cx="0" cy="0"/>
          <a:chOff x="0" y="0"/>
          <a:chExt cx="0" cy="0"/>
        </a:xfrm>
      </p:grpSpPr>
      <p:sp>
        <p:nvSpPr>
          <p:cNvPr id="279" name="Google Shape;279;p9"/>
          <p:cNvSpPr txBox="1"/>
          <p:nvPr>
            <p:ph type="title"/>
          </p:nvPr>
        </p:nvSpPr>
        <p:spPr>
          <a:xfrm>
            <a:off x="196645" y="291090"/>
            <a:ext cx="11157153" cy="711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l" sz="3600">
                <a:solidFill>
                  <a:schemeClr val="dk2"/>
                </a:solidFill>
                <a:latin typeface="Calibri"/>
                <a:ea typeface="Calibri"/>
                <a:cs typeface="Calibri"/>
                <a:sym typeface="Calibri"/>
              </a:rPr>
              <a:t>Τυπολογία της εργασιακής βίας</a:t>
            </a:r>
            <a:endParaRPr b="1" sz="3600">
              <a:solidFill>
                <a:schemeClr val="dk2"/>
              </a:solidFill>
              <a:latin typeface="Calibri"/>
              <a:ea typeface="Calibri"/>
              <a:cs typeface="Calibri"/>
              <a:sym typeface="Calibri"/>
            </a:endParaRPr>
          </a:p>
        </p:txBody>
      </p:sp>
      <p:sp>
        <p:nvSpPr>
          <p:cNvPr id="280" name="Google Shape;280;p9"/>
          <p:cNvSpPr/>
          <p:nvPr/>
        </p:nvSpPr>
        <p:spPr>
          <a:xfrm rot="5400000">
            <a:off x="6032938" y="-6032938"/>
            <a:ext cx="126124" cy="12192000"/>
          </a:xfrm>
          <a:prstGeom prst="rect">
            <a:avLst/>
          </a:prstGeom>
          <a:solidFill>
            <a:srgbClr val="447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aphicFrame>
        <p:nvGraphicFramePr>
          <p:cNvPr id="281" name="Google Shape;281;p9"/>
          <p:cNvGraphicFramePr/>
          <p:nvPr/>
        </p:nvGraphicFramePr>
        <p:xfrm>
          <a:off x="501445" y="1465006"/>
          <a:ext cx="3000000" cy="3000000"/>
        </p:xfrm>
        <a:graphic>
          <a:graphicData uri="http://schemas.openxmlformats.org/drawingml/2006/table">
            <a:tbl>
              <a:tblPr bandRow="1" firstCol="1" firstRow="1">
                <a:noFill/>
                <a:tableStyleId>{6FDBC250-D7DF-4C4E-85C5-06B4DF06D04B}</a:tableStyleId>
              </a:tblPr>
              <a:tblGrid>
                <a:gridCol w="2775400"/>
                <a:gridCol w="8076950"/>
              </a:tblGrid>
              <a:tr h="365200">
                <a:tc gridSpan="2">
                  <a:txBody>
                    <a:bodyPr/>
                    <a:lstStyle/>
                    <a:p>
                      <a:pPr indent="0" lvl="0" marL="0" marR="0" rtl="0" algn="just">
                        <a:lnSpc>
                          <a:spcPct val="107000"/>
                        </a:lnSpc>
                        <a:spcBef>
                          <a:spcPts val="0"/>
                        </a:spcBef>
                        <a:spcAft>
                          <a:spcPts val="0"/>
                        </a:spcAft>
                        <a:buNone/>
                      </a:pPr>
                      <a:r>
                        <a:t/>
                      </a:r>
                      <a:endParaRPr sz="1600" u="none" cap="none" strike="noStrike">
                        <a:latin typeface="Calibri"/>
                        <a:ea typeface="Calibri"/>
                        <a:cs typeface="Calibri"/>
                        <a:sym typeface="Calibri"/>
                      </a:endParaRPr>
                    </a:p>
                  </a:txBody>
                  <a:tcPr marT="0" marB="0" marR="65675" marL="65675" anchor="ctr"/>
                </a:tc>
                <a:tc hMerge="1"/>
              </a:tr>
              <a:tr h="365200">
                <a:tc>
                  <a:txBody>
                    <a:bodyPr/>
                    <a:lstStyle/>
                    <a:p>
                      <a:pPr indent="0" lvl="0" marL="0" marR="0" rtl="0" algn="just">
                        <a:lnSpc>
                          <a:spcPct val="107000"/>
                        </a:lnSpc>
                        <a:spcBef>
                          <a:spcPts val="0"/>
                        </a:spcBef>
                        <a:spcAft>
                          <a:spcPts val="0"/>
                        </a:spcAft>
                        <a:buNone/>
                      </a:pPr>
                      <a:r>
                        <a:rPr lang="el" sz="1800" u="none" cap="none" strike="noStrike"/>
                        <a:t>Τύπος</a:t>
                      </a:r>
                      <a:endParaRPr sz="1600" u="none" cap="none" strike="noStrike">
                        <a:latin typeface="Calibri"/>
                        <a:ea typeface="Calibri"/>
                        <a:cs typeface="Calibri"/>
                        <a:sym typeface="Calibri"/>
                      </a:endParaRPr>
                    </a:p>
                  </a:txBody>
                  <a:tcPr marT="0" marB="0" marR="65675" marL="65675" anchor="ctr"/>
                </a:tc>
                <a:tc>
                  <a:txBody>
                    <a:bodyPr/>
                    <a:lstStyle/>
                    <a:p>
                      <a:pPr indent="0" lvl="0" marL="0" marR="0" rtl="0" algn="just">
                        <a:lnSpc>
                          <a:spcPct val="107000"/>
                        </a:lnSpc>
                        <a:spcBef>
                          <a:spcPts val="0"/>
                        </a:spcBef>
                        <a:spcAft>
                          <a:spcPts val="0"/>
                        </a:spcAft>
                        <a:buNone/>
                      </a:pPr>
                      <a:r>
                        <a:rPr lang="el" sz="1800" u="none" cap="none" strike="noStrike"/>
                        <a:t>Περιγραφή</a:t>
                      </a:r>
                      <a:endParaRPr sz="1600" u="none" cap="none" strike="noStrike">
                        <a:latin typeface="Calibri"/>
                        <a:ea typeface="Calibri"/>
                        <a:cs typeface="Calibri"/>
                        <a:sym typeface="Calibri"/>
                      </a:endParaRPr>
                    </a:p>
                  </a:txBody>
                  <a:tcPr marT="0" marB="0" marR="65675" marL="65675" anchor="ctr"/>
                </a:tc>
              </a:tr>
              <a:tr h="1007800">
                <a:tc>
                  <a:txBody>
                    <a:bodyPr/>
                    <a:lstStyle/>
                    <a:p>
                      <a:pPr indent="0" lvl="0" marL="0" marR="0" rtl="0" algn="just">
                        <a:lnSpc>
                          <a:spcPct val="107000"/>
                        </a:lnSpc>
                        <a:spcBef>
                          <a:spcPts val="0"/>
                        </a:spcBef>
                        <a:spcAft>
                          <a:spcPts val="0"/>
                        </a:spcAft>
                        <a:buNone/>
                      </a:pPr>
                      <a:r>
                        <a:rPr lang="el" sz="1800" u="none" cap="none" strike="noStrike"/>
                        <a:t>Ι. Εγκληματική Πρόθεση</a:t>
                      </a:r>
                      <a:endParaRPr sz="1600" u="none" cap="none" strike="noStrike">
                        <a:latin typeface="Calibri"/>
                        <a:ea typeface="Calibri"/>
                        <a:cs typeface="Calibri"/>
                        <a:sym typeface="Calibri"/>
                      </a:endParaRPr>
                    </a:p>
                  </a:txBody>
                  <a:tcPr marT="0" marB="0" marR="65675" marL="65675" anchor="ctr"/>
                </a:tc>
                <a:tc>
                  <a:txBody>
                    <a:bodyPr/>
                    <a:lstStyle/>
                    <a:p>
                      <a:pPr indent="0" lvl="0" marL="0" marR="0" rtl="0" algn="just">
                        <a:lnSpc>
                          <a:spcPct val="107000"/>
                        </a:lnSpc>
                        <a:spcBef>
                          <a:spcPts val="0"/>
                        </a:spcBef>
                        <a:spcAft>
                          <a:spcPts val="0"/>
                        </a:spcAft>
                        <a:buNone/>
                      </a:pPr>
                      <a:r>
                        <a:rPr lang="el" sz="1800" u="none" cap="none" strike="noStrike"/>
                        <a:t>Ο δράστης δεν έχει νόμιμη επιχειρηματική σχέση με τον χώρο εργασίας και συνήθως εισέρχεται στον επηρεαζόμενο χώρο εργασίας για να διαπράξει ληστεία ή άλλη εγκληματική ενέργεια.</a:t>
                      </a:r>
                      <a:endParaRPr sz="1600" u="none" cap="none" strike="noStrike">
                        <a:latin typeface="Calibri"/>
                        <a:ea typeface="Calibri"/>
                        <a:cs typeface="Calibri"/>
                        <a:sym typeface="Calibri"/>
                      </a:endParaRPr>
                    </a:p>
                  </a:txBody>
                  <a:tcPr marT="0" marB="0" marR="65675" marL="65675" anchor="ctr"/>
                </a:tc>
              </a:tr>
              <a:tr h="1329100">
                <a:tc>
                  <a:txBody>
                    <a:bodyPr/>
                    <a:lstStyle/>
                    <a:p>
                      <a:pPr indent="0" lvl="0" marL="0" marR="0" rtl="0" algn="just">
                        <a:lnSpc>
                          <a:spcPct val="107000"/>
                        </a:lnSpc>
                        <a:spcBef>
                          <a:spcPts val="0"/>
                        </a:spcBef>
                        <a:spcAft>
                          <a:spcPts val="0"/>
                        </a:spcAft>
                        <a:buNone/>
                      </a:pPr>
                      <a:r>
                        <a:rPr lang="el" sz="1800" u="none" cap="none" strike="noStrike"/>
                        <a:t>II. Πελάτης/πελάτης</a:t>
                      </a:r>
                      <a:endParaRPr sz="1600" u="none" cap="none" strike="noStrike">
                        <a:latin typeface="Calibri"/>
                        <a:ea typeface="Calibri"/>
                        <a:cs typeface="Calibri"/>
                        <a:sym typeface="Calibri"/>
                      </a:endParaRPr>
                    </a:p>
                  </a:txBody>
                  <a:tcPr marT="0" marB="0" marR="65675" marL="65675" anchor="ctr"/>
                </a:tc>
                <a:tc>
                  <a:txBody>
                    <a:bodyPr/>
                    <a:lstStyle/>
                    <a:p>
                      <a:pPr indent="0" lvl="0" marL="0" marR="0" rtl="0" algn="just">
                        <a:lnSpc>
                          <a:spcPct val="107000"/>
                        </a:lnSpc>
                        <a:spcBef>
                          <a:spcPts val="0"/>
                        </a:spcBef>
                        <a:spcAft>
                          <a:spcPts val="0"/>
                        </a:spcAft>
                        <a:buNone/>
                      </a:pPr>
                      <a:r>
                        <a:rPr lang="el" sz="1800" u="none" cap="none" strike="noStrike"/>
                        <a:t>Ο δράστης είναι είτε ο αποδέκτης είτε το αντικείμενο μιας υπηρεσίας που παρέχεται από τον επηρεαζόμενο χώρο εργασίας είτε το θύμα. Ο δράστης μπορεί να είναι νυν ή πρώην πελάτης, ασθενής, πελάτης, επιβάτης, ύποπτος εγκληματίας, τρόφιμος ή κρατούμενος.</a:t>
                      </a:r>
                      <a:endParaRPr sz="1600" u="none" cap="none" strike="noStrike">
                        <a:latin typeface="Calibri"/>
                        <a:ea typeface="Calibri"/>
                        <a:cs typeface="Calibri"/>
                        <a:sym typeface="Calibri"/>
                      </a:endParaRPr>
                    </a:p>
                  </a:txBody>
                  <a:tcPr marT="0" marB="0" marR="65675" marL="65675" anchor="ctr"/>
                </a:tc>
              </a:tr>
              <a:tr h="1007800">
                <a:tc>
                  <a:txBody>
                    <a:bodyPr/>
                    <a:lstStyle/>
                    <a:p>
                      <a:pPr indent="0" lvl="0" marL="0" marR="0" rtl="0" algn="just">
                        <a:lnSpc>
                          <a:spcPct val="107000"/>
                        </a:lnSpc>
                        <a:spcBef>
                          <a:spcPts val="0"/>
                        </a:spcBef>
                        <a:spcAft>
                          <a:spcPts val="0"/>
                        </a:spcAft>
                        <a:buNone/>
                      </a:pPr>
                      <a:r>
                        <a:rPr lang="el" sz="1800" u="none" cap="none" strike="noStrike"/>
                        <a:t>III. Συνεργάτης</a:t>
                      </a:r>
                      <a:endParaRPr sz="1600" u="none" cap="none" strike="noStrike">
                        <a:latin typeface="Calibri"/>
                        <a:ea typeface="Calibri"/>
                        <a:cs typeface="Calibri"/>
                        <a:sym typeface="Calibri"/>
                      </a:endParaRPr>
                    </a:p>
                  </a:txBody>
                  <a:tcPr marT="0" marB="0" marR="65675" marL="65675" anchor="ctr"/>
                </a:tc>
                <a:tc>
                  <a:txBody>
                    <a:bodyPr/>
                    <a:lstStyle/>
                    <a:p>
                      <a:pPr indent="0" lvl="0" marL="0" marR="0" rtl="0" algn="just">
                        <a:lnSpc>
                          <a:spcPct val="107000"/>
                        </a:lnSpc>
                        <a:spcBef>
                          <a:spcPts val="0"/>
                        </a:spcBef>
                        <a:spcAft>
                          <a:spcPts val="0"/>
                        </a:spcAft>
                        <a:buNone/>
                      </a:pPr>
                      <a:r>
                        <a:rPr lang="el" sz="1800" u="none" cap="none" strike="noStrike"/>
                        <a:t>Ο δράστης έχει κάποια εμπλοκή που σχετίζεται με την απασχόληση με τον επηρεασμένο χώρο εργασίας. Συνήθως αυτό περιλαμβάνει επίθεση από νυν ή πρώην υπάλληλο, προϊστάμενο ή διευθυντή.</a:t>
                      </a:r>
                      <a:endParaRPr sz="1600" u="none" cap="none" strike="noStrike">
                        <a:latin typeface="Calibri"/>
                        <a:ea typeface="Calibri"/>
                        <a:cs typeface="Calibri"/>
                        <a:sym typeface="Calibri"/>
                      </a:endParaRPr>
                    </a:p>
                  </a:txBody>
                  <a:tcPr marT="0" marB="0" marR="65675" marL="65675" anchor="ctr"/>
                </a:tc>
              </a:tr>
              <a:tr h="686500">
                <a:tc>
                  <a:txBody>
                    <a:bodyPr/>
                    <a:lstStyle/>
                    <a:p>
                      <a:pPr indent="0" lvl="0" marL="0" marR="0" rtl="0" algn="just">
                        <a:lnSpc>
                          <a:spcPct val="107000"/>
                        </a:lnSpc>
                        <a:spcBef>
                          <a:spcPts val="0"/>
                        </a:spcBef>
                        <a:spcAft>
                          <a:spcPts val="0"/>
                        </a:spcAft>
                        <a:buNone/>
                      </a:pPr>
                      <a:r>
                        <a:rPr lang="el" sz="1800" u="none" cap="none" strike="noStrike"/>
                        <a:t>IV. Προσωπική σχέση</a:t>
                      </a:r>
                      <a:endParaRPr sz="1600" u="none" cap="none" strike="noStrike">
                        <a:latin typeface="Calibri"/>
                        <a:ea typeface="Calibri"/>
                        <a:cs typeface="Calibri"/>
                        <a:sym typeface="Calibri"/>
                      </a:endParaRPr>
                    </a:p>
                  </a:txBody>
                  <a:tcPr marT="0" marB="0" marR="65675" marL="65675" anchor="ctr"/>
                </a:tc>
                <a:tc>
                  <a:txBody>
                    <a:bodyPr/>
                    <a:lstStyle/>
                    <a:p>
                      <a:pPr indent="0" lvl="0" marL="0" marR="0" rtl="0" algn="just">
                        <a:lnSpc>
                          <a:spcPct val="107000"/>
                        </a:lnSpc>
                        <a:spcBef>
                          <a:spcPts val="0"/>
                        </a:spcBef>
                        <a:spcAft>
                          <a:spcPts val="0"/>
                        </a:spcAft>
                        <a:buNone/>
                      </a:pPr>
                      <a:r>
                        <a:rPr lang="el" sz="1800" u="none" cap="none" strike="noStrike"/>
                        <a:t>Ο Δράστης είναι κάποιος που δεν εργάζεται εκεί αλλά έχει ή είναι γνωστό ότι είχε προσωπική σχέση με τον υπάλληλο.</a:t>
                      </a:r>
                      <a:endParaRPr sz="1600" u="none" cap="none" strike="noStrike">
                        <a:latin typeface="Calibri"/>
                        <a:ea typeface="Calibri"/>
                        <a:cs typeface="Calibri"/>
                        <a:sym typeface="Calibri"/>
                      </a:endParaRPr>
                    </a:p>
                  </a:txBody>
                  <a:tcPr marT="0" marB="0" marR="65675" marL="65675" anchor="ctr"/>
                </a:tc>
              </a:tr>
            </a:tbl>
          </a:graphicData>
        </a:graphic>
      </p:graphicFrame>
    </p:spTree>
  </p:cSld>
  <p:clrMapOvr>
    <a:masterClrMapping/>
  </p:clrMapOvr>
  <p:transition spd="slow" p14:dur="1500">
    <p:split orient="vert"/>
  </p:transition>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2022-09-13T11:40:43Z</dcterms:created>
  <dc:creator>Sonja  Karbon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0x010100CCDC99E37D3BB34F911D876D5359BBAC</vt:lpwstr>
  </property>
</Properties>
</file>