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0" roundtripDataSignature="AMtx7mgxtXySRsYXYn4wWCcncPYB6VWQ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cs-CZ"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4" name="Google Shape;35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7" name="Google Shape;36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9" name="Google Shape;38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Ο εκφοβισμός είναι πλέον ένας πολύ γνωστός όρος, είτε από το σχολικό είτε από το εργασιακό περιβάλλον, στον οποίο έχει δοθεί μεγάλη προσοχή τα τελευταία χρόνια. Είναι σημαντικό να σημειωθεί ότι δεν ταξινομείται απαραίτητα κάθε σύγκρουση στο χώρο εργασίας ως εκφοβισμός. Κατά τον ορισμό του εκφοβισμού, η έμφαση δίνεται κυρίως στον χρόνο. Έτσι, τυχόν προσωρινές συγκρούσεις εξαιρούνται από τον ορισμό, ενώ η ουσιαστική εστίαση είναι στο σημείο στο οποίο η ψυχοκοινωνική κατάσταση αρχίζει να οδηγεί σε ψυχιατρικές ή ψυχοσωματικές παθολογικές καταστάσεις του εργαζόμενου. Με άλλα λόγια, η διαφορά μεταξύ σύγκρουσης και εκφοβισμού δεν είναι τι ή πώς συμβαίνει κάτι, αλλά η συχνότητα και η διάρκεια αυτού που συμβαίνει.</a:t>
            </a:r>
            <a:endParaRPr/>
          </a:p>
          <a:p>
            <a:pPr indent="0" lvl="0" marL="0" rtl="0" algn="l">
              <a:lnSpc>
                <a:spcPct val="100000"/>
              </a:lnSpc>
              <a:spcBef>
                <a:spcPts val="0"/>
              </a:spcBef>
              <a:spcAft>
                <a:spcPts val="0"/>
              </a:spcAft>
              <a:buSzPts val="1400"/>
              <a:buNone/>
            </a:pPr>
            <a:r>
              <a:rPr lang="cs-CZ"/>
              <a:t>Το mobbing στην επαγγελματική ζωή περιλαμβάνει εχθρική και ανήθικη επικοινωνία που κατευθύνεται συστηματικά από ένα ή περισσότερα άτομα προς ένα άλλο, το οποίο με αυτόν τον τρόπο ωθείται σε μια ανίσχυρη και ανυπεράσπιστη θέση. Λόγω της υψηλής συχνότητας και της μακροχρόνιας εμφάνισης εχθρικής συμπεριφοράς, αυτή η κακομεταχείριση έχει ως αποτέλεσμα σημαντική ψυχολογική, ψυχοσωματική και κοινωνική ταλαιπωρία που οδηγεί συστηματικά και σκόπιμα το θύμα στη διακοπή της εργασιακής σχέσης.</a:t>
            </a:r>
            <a:endParaRPr/>
          </a:p>
          <a:p>
            <a:pPr indent="0" lvl="0" marL="0" rtl="0" algn="l">
              <a:lnSpc>
                <a:spcPct val="100000"/>
              </a:lnSpc>
              <a:spcBef>
                <a:spcPts val="0"/>
              </a:spcBef>
              <a:spcAft>
                <a:spcPts val="0"/>
              </a:spcAft>
              <a:buSzPts val="1400"/>
              <a:buNone/>
            </a:pPr>
            <a:r>
              <a:rPr lang="cs-CZ"/>
              <a:t>Το Bossing αναφέρεται στον εκφοβισμό σε κάθετο επίπεδο, δηλαδή προς την κατεύθυνση από ανώτερο σε υφιστάμενο.</a:t>
            </a:r>
            <a:endParaRPr/>
          </a:p>
          <a:p>
            <a:pPr indent="0" lvl="0" marL="0" rtl="0" algn="l">
              <a:lnSpc>
                <a:spcPct val="100000"/>
              </a:lnSpc>
              <a:spcBef>
                <a:spcPts val="0"/>
              </a:spcBef>
              <a:spcAft>
                <a:spcPts val="0"/>
              </a:spcAft>
              <a:buSzPts val="1400"/>
              <a:buNone/>
            </a:pPr>
            <a:r>
              <a:rPr lang="cs-CZ"/>
              <a:t>Η στελέχωση είναι το αντίθετο από το bossing, που είναι ένας όρος για επιθέσεις από υπαλλήλους που απευθύνονται σε ανώτερο. Αυτό συμβαίνει κυρίως σε περιπτώσεις όπου μια ομάδα εργαζομένων αρνείται να δεχτεί έναν νέο ανώτερο και προσπαθεί να τον κάνει να φύγει.</a:t>
            </a:r>
            <a:endParaRPr/>
          </a:p>
          <a:p>
            <a:pPr indent="0" lvl="0" marL="0" rtl="0" algn="l">
              <a:lnSpc>
                <a:spcPct val="100000"/>
              </a:lnSpc>
              <a:spcBef>
                <a:spcPts val="0"/>
              </a:spcBef>
              <a:spcAft>
                <a:spcPts val="0"/>
              </a:spcAft>
              <a:buSzPts val="1400"/>
              <a:buNone/>
            </a:pPr>
            <a:r>
              <a:t/>
            </a:r>
            <a:endParaRPr/>
          </a:p>
        </p:txBody>
      </p:sp>
      <p:sp>
        <p:nvSpPr>
          <p:cNvPr id="144" name="Google Shape;14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Ο εκφοβισμός μπορεί συχνά να αντιπροσωπεύει σημαντικό ψυχολογικό, ψυχοσωματικό και κοινωνικό πόνο για το θύμα.</a:t>
            </a:r>
            <a:endParaRPr/>
          </a:p>
          <a:p>
            <a:pPr indent="0" lvl="0" marL="0" rtl="0" algn="l">
              <a:lnSpc>
                <a:spcPct val="100000"/>
              </a:lnSpc>
              <a:spcBef>
                <a:spcPts val="0"/>
              </a:spcBef>
              <a:spcAft>
                <a:spcPts val="0"/>
              </a:spcAft>
              <a:buSzPts val="1400"/>
              <a:buNone/>
            </a:pPr>
            <a:r>
              <a:rPr lang="cs-CZ"/>
              <a:t>Ψυχολογικές – διαταραχές συγκέντρωσης και ύπνου, μειωμένη αυτοεκτίμηση, άγχος ακόμα και κατάθλιψη, που μπορεί να οδηγήσουν σε μετατραυματικές διαταραχές.</a:t>
            </a:r>
            <a:endParaRPr/>
          </a:p>
          <a:p>
            <a:pPr indent="0" lvl="0" marL="0" rtl="0" algn="l">
              <a:lnSpc>
                <a:spcPct val="100000"/>
              </a:lnSpc>
              <a:spcBef>
                <a:spcPts val="0"/>
              </a:spcBef>
              <a:spcAft>
                <a:spcPts val="0"/>
              </a:spcAft>
              <a:buSzPts val="1400"/>
              <a:buNone/>
            </a:pPr>
            <a:r>
              <a:rPr lang="cs-CZ"/>
              <a:t>Υγεία - πρόκειται για ψυχοσωματικές εκδηλώσεις που αποτελούν αντίδραση σε μακροχρόνιο στρες (μειωμένη ανοσία, καρδιαγγειακές παθήσεις, αναπνευστικά ή πεπτικά προβλήματα).</a:t>
            </a:r>
            <a:endParaRPr/>
          </a:p>
          <a:p>
            <a:pPr indent="0" lvl="0" marL="0" rtl="0" algn="l">
              <a:lnSpc>
                <a:spcPct val="100000"/>
              </a:lnSpc>
              <a:spcBef>
                <a:spcPts val="0"/>
              </a:spcBef>
              <a:spcAft>
                <a:spcPts val="0"/>
              </a:spcAft>
              <a:buSzPts val="1400"/>
              <a:buNone/>
            </a:pPr>
            <a:r>
              <a:rPr lang="cs-CZ"/>
              <a:t>Μακροπρόθεσμη επίδραση στην ιδιωτική ζωή - το θύμα αρχίζει να αποφεύγει τις κοινωνικές σχέσεις, ή αποσύρεται τελείως από την καθημερινή ζωή, παλεύει υπερβολικά με προβλήματα στη συνηθισμένη οικογενειακή ζωή, που μπορεί να οδηγήσει σε ακραίες περιπτώσεις σε διαζύγια ή χωρισμούς και, τελευταίο αλλά όχι λιγότερο σημαντικό, επίσης σε προβλήματα με την ανατροφή των παιδιών.</a:t>
            </a:r>
            <a:endParaRPr/>
          </a:p>
          <a:p>
            <a:pPr indent="0" lvl="0" marL="0" rtl="0" algn="l">
              <a:lnSpc>
                <a:spcPct val="100000"/>
              </a:lnSpc>
              <a:spcBef>
                <a:spcPts val="0"/>
              </a:spcBef>
              <a:spcAft>
                <a:spcPts val="0"/>
              </a:spcAft>
              <a:buSzPts val="1400"/>
              <a:buNone/>
            </a:pPr>
            <a:r>
              <a:rPr lang="cs-CZ"/>
              <a:t>Η εμφάνιση αυτοκτονικής συμπεριφοράς είναι ένα προειδοποιητικό επιχείρημα όταν, για παράδειγμα, στη Νορβηγία, περίπου 100 θύματα εκφοβισμού αυτοκτονούν κάθε χρόνο, και στη Σουηδία, ο εκφοβισμός ευθύνεται για κάθε έκτη αυτοκτονία.</a:t>
            </a:r>
            <a:endParaRPr/>
          </a:p>
        </p:txBody>
      </p:sp>
      <p:sp>
        <p:nvSpPr>
          <p:cNvPr id="174" name="Google Shape;17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Επιπτώσεις στους εργοδότες.</a:t>
            </a:r>
            <a:endParaRPr/>
          </a:p>
          <a:p>
            <a:pPr indent="0" lvl="0" marL="0" rtl="0" algn="l">
              <a:lnSpc>
                <a:spcPct val="100000"/>
              </a:lnSpc>
              <a:spcBef>
                <a:spcPts val="0"/>
              </a:spcBef>
              <a:spcAft>
                <a:spcPts val="0"/>
              </a:spcAft>
              <a:buSzPts val="1400"/>
              <a:buNone/>
            </a:pPr>
            <a:r>
              <a:rPr lang="cs-CZ"/>
              <a:t>Είναι προφανές ότι οι συνέπειες του εκφοβισμού δεν βαρύνουν μόνο τον ίδιο τον εργαζόμενο, αλλά σε ορισμένες πτυχές υφίσταται ολόκληρος ο οργανισμός ως αποτέλεσμα. Ο λόγος είναι ότι, προκειμένου να αποφύγει το mobbing, το θύμα αρχίζει να αυξάνει τις απουσίες του, ζητά να μετατεθεί σε άλλο τμήμα ή θέση εργασίας ή εγκαταλείπει εντελώς τον οργανισμό.</a:t>
            </a:r>
            <a:endParaRPr/>
          </a:p>
          <a:p>
            <a:pPr indent="0" lvl="0" marL="0" rtl="0" algn="l">
              <a:lnSpc>
                <a:spcPct val="100000"/>
              </a:lnSpc>
              <a:spcBef>
                <a:spcPts val="0"/>
              </a:spcBef>
              <a:spcAft>
                <a:spcPts val="0"/>
              </a:spcAft>
              <a:buSzPts val="1400"/>
              <a:buNone/>
            </a:pPr>
            <a:r>
              <a:rPr lang="cs-CZ"/>
              <a:t>Οι συνέπειες μπορεί να είναι ποικίλης φύσης, για παράδειγμα: αύξηση στις πρόωρες συνταξιοδοτήσεις, αυξημένη ασθένεια, μείωση της παραγωγικότητας των εργαζομένων, ζημιά στον εξοπλισμό και τις εγκαταστάσεις της εταιρείας και αυξημένο κόστος για την πρόσληψη και την προσαρμογή νέων εργαζομένων, που συνδέονται όχι μόνο με την ήδη ανέφερε αυξημένο κύκλο εργασιών, αλλά και πιθανά κόστη που συνδέονται με δικαστικές διαφορές και καταγγελίες. Η απώλεια του καλού ονόματος του οργανισμού θεωρείται πολύ οδυνηρή και η λεγόμενη σταγόνα που ξεχείλισε το ποτήρι.</a:t>
            </a:r>
            <a:endParaRPr/>
          </a:p>
        </p:txBody>
      </p:sp>
      <p:sp>
        <p:nvSpPr>
          <p:cNvPr id="191" name="Google Shape;19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Προκειμένου να ελαχιστοποιηθεί το έδαφος αναπαραγωγής για εκφοβισμό, είναι πολύ σημαντικό να ρυθμίζονται με συνέπεια οι εξωτερικές συνθήκες.</a:t>
            </a:r>
            <a:endParaRPr/>
          </a:p>
          <a:p>
            <a:pPr indent="0" lvl="0" marL="0" rtl="0" algn="l">
              <a:lnSpc>
                <a:spcPct val="100000"/>
              </a:lnSpc>
              <a:spcBef>
                <a:spcPts val="0"/>
              </a:spcBef>
              <a:spcAft>
                <a:spcPts val="0"/>
              </a:spcAft>
              <a:buSzPts val="1400"/>
              <a:buNone/>
            </a:pPr>
            <a:r>
              <a:rPr lang="cs-CZ"/>
              <a:t>Ο εκφοβισμός βρίσκει το έδαφος του κυρίως σε μέρη όπου δεν τίθενται ξεκάθαρα όρια και δεν δίνονται κανόνες. Μόνο ένα σωστά διαμορφωμένο σύστημα μπορεί να προσφέρει θεσμική υποστήριξη, εξουσία και να διασφαλίσει ότι δεν θα συμβούν ανεπιθύμητες καταστάσεις. Σε όλο το πλαίσιο μπορούμε να ονομάσουμε αυτή την προσπάθεια της οργάνωσης αντι-μομπινγκ πολιτική.</a:t>
            </a:r>
            <a:endParaRPr/>
          </a:p>
          <a:p>
            <a:pPr indent="0" lvl="0" marL="0" rtl="0" algn="l">
              <a:lnSpc>
                <a:spcPct val="100000"/>
              </a:lnSpc>
              <a:spcBef>
                <a:spcPts val="0"/>
              </a:spcBef>
              <a:spcAft>
                <a:spcPts val="0"/>
              </a:spcAft>
              <a:buSzPts val="1400"/>
              <a:buNone/>
            </a:pPr>
            <a:r>
              <a:rPr lang="cs-CZ"/>
              <a:t>Η εμφάνιση mobbing στο χώρο εργασίας επηρεάζεται σε μεγάλο βαθμό από την εταιρική κουλτούρα, πράγμα που σημαίνει ότι όσον αφορά την πρόληψη της εμφάνισης εκφοβισμού για την εταιρεία, το κύριο καθήκον της είναι να επηρεάσει τις διαπροσωπικές σχέσεις εντός της εταιρείας.</a:t>
            </a:r>
            <a:endParaRPr/>
          </a:p>
          <a:p>
            <a:pPr indent="0" lvl="0" marL="0" rtl="0" algn="l">
              <a:lnSpc>
                <a:spcPct val="100000"/>
              </a:lnSpc>
              <a:spcBef>
                <a:spcPts val="0"/>
              </a:spcBef>
              <a:spcAft>
                <a:spcPts val="0"/>
              </a:spcAft>
              <a:buSzPts val="1400"/>
              <a:buNone/>
            </a:pPr>
            <a:r>
              <a:rPr lang="cs-CZ"/>
              <a:t>Ο καλύτερος τρόπος είναι να τονιστούν οι διαχειριστικές δεξιότητες των διευθυντών, οι οποίοι όχι μόνο θα πρέπει να είναι ευαίσθητοι και δεκτικοί στα προβλήματα και τις συγκρούσεις που προκύπτουν μεταξύ υφισταμένων, αλλά θα πρέπει επίσης να είναι πρόθυμοι και ικανοί να τα λύσουν όταν προκύπτουν.</a:t>
            </a:r>
            <a:endParaRPr/>
          </a:p>
          <a:p>
            <a:pPr indent="0" lvl="0" marL="0" rtl="0" algn="l">
              <a:lnSpc>
                <a:spcPct val="100000"/>
              </a:lnSpc>
              <a:spcBef>
                <a:spcPts val="0"/>
              </a:spcBef>
              <a:spcAft>
                <a:spcPts val="0"/>
              </a:spcAft>
              <a:buSzPts val="1400"/>
              <a:buNone/>
            </a:pPr>
            <a:r>
              <a:rPr lang="cs-CZ"/>
              <a:t>Η εταιρική κουλτούρα αντιπροσωπεύει ένα συγκεκριμένο κοινωνικό σύστημα για κάθε εταιρεία, μερικές φορές το ονομάζουμε και πνεύμα της εταιρείας. Γενικά, η εταιρική κουλτούρα μπορεί να οριστεί ως ένα σύνολο προσεγγίσεων, ιδεών και αξιών σε μια εταιρεία που μοιράζονται όλοι οι εργαζόμενοί της και διατηρούνται μακροπρόθεσμα.</a:t>
            </a:r>
            <a:endParaRPr/>
          </a:p>
          <a:p>
            <a:pPr indent="0" lvl="0" marL="0" rtl="0" algn="l">
              <a:lnSpc>
                <a:spcPct val="100000"/>
              </a:lnSpc>
              <a:spcBef>
                <a:spcPts val="0"/>
              </a:spcBef>
              <a:spcAft>
                <a:spcPts val="0"/>
              </a:spcAft>
              <a:buSzPts val="1400"/>
              <a:buNone/>
            </a:pPr>
            <a:r>
              <a:t/>
            </a:r>
            <a:endParaRPr/>
          </a:p>
        </p:txBody>
      </p:sp>
      <p:sp>
        <p:nvSpPr>
          <p:cNvPr id="208" name="Google Shape;20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Τα ακόλουθα τέσσερα είναι απαραίτητα για την πρόληψη του mobbing</a:t>
            </a:r>
            <a:endParaRPr/>
          </a:p>
          <a:p>
            <a:pPr indent="0" lvl="0" marL="0" rtl="0" algn="l">
              <a:lnSpc>
                <a:spcPct val="100000"/>
              </a:lnSpc>
              <a:spcBef>
                <a:spcPts val="0"/>
              </a:spcBef>
              <a:spcAft>
                <a:spcPts val="0"/>
              </a:spcAft>
              <a:buSzPts val="1400"/>
              <a:buNone/>
            </a:pPr>
            <a:r>
              <a:rPr lang="cs-CZ"/>
              <a:t>Παράγοντες: ελλείψεις στη διάταξη της εργασίας (ορθά ανατεθειμένες και καθορισμένες εργασίες, ο σωστά ρυθμισμένος έλεγχός τους και η δυνατότητα λήψης αποφάσεων μπορούν να μειώσουν σημαντικά την παρουσία άγχους), ελλείψεις στη συμπεριφορά της διοίκησης, η οποία γίνεται έτσι κακό παράδειγμα για τη μέση διαχείριση (υπάρχει επίσης ανάγκη για εκπαίδευση της διοίκησης σχετικά με την ικανότητα αναγνώρισης των συγκρούσεων και τη σωστή επίλυσή τους), ανεπαρκής προστασία των θυμάτων εκφοβισμού (πρέπει να τεθούν σαφείς κανόνες και δικαιώματα για την προστασία του θύματος και η διοίκηση πρέπει να μιλήσει ανοιχτά και ξεκάθαρα ενάντια στο mobbing ), χαμηλό ηθικό επίπεδο στον χώρο εργασίας (είναι απαραίτητο να ανυψωθεί το ηθικό επίπεδο στον χώρο εργασίας, όπου όλοι πρέπει να γνωρίζουν τι είναι αποδεκτό και τι όχι, για το οποίο μπορούν να χρησιμοποιηθούν διάφορα προγράμματα κατάρτισης).</a:t>
            </a:r>
            <a:endParaRPr/>
          </a:p>
          <a:p>
            <a:pPr indent="0" lvl="0" marL="0" rtl="0" algn="l">
              <a:lnSpc>
                <a:spcPct val="100000"/>
              </a:lnSpc>
              <a:spcBef>
                <a:spcPts val="0"/>
              </a:spcBef>
              <a:spcAft>
                <a:spcPts val="0"/>
              </a:spcAft>
              <a:buSzPts val="1400"/>
              <a:buNone/>
            </a:pPr>
            <a:r>
              <a:rPr lang="cs-CZ"/>
              <a:t>Αυτά τα μέτρα θα είναι αποτελεσματικά μόνο εάν υποστηριχθούν από την κορυφή</a:t>
            </a:r>
            <a:endParaRPr/>
          </a:p>
          <a:p>
            <a:pPr indent="0" lvl="0" marL="0" rtl="0" algn="l">
              <a:lnSpc>
                <a:spcPct val="100000"/>
              </a:lnSpc>
              <a:spcBef>
                <a:spcPts val="0"/>
              </a:spcBef>
              <a:spcAft>
                <a:spcPts val="0"/>
              </a:spcAft>
              <a:buSzPts val="1400"/>
              <a:buNone/>
            </a:pPr>
            <a:r>
              <a:rPr lang="cs-CZ"/>
              <a:t>διαχείριση. Ωστόσο, αυτές οι τέσσερις πιθανές αιτίες παρέχουν μια καλή βάση για τον καθορισμό προληπτικών μέτρων.</a:t>
            </a:r>
            <a:endParaRPr/>
          </a:p>
          <a:p>
            <a:pPr indent="0" lvl="0" marL="0" rtl="0" algn="l">
              <a:lnSpc>
                <a:spcPct val="100000"/>
              </a:lnSpc>
              <a:spcBef>
                <a:spcPts val="0"/>
              </a:spcBef>
              <a:spcAft>
                <a:spcPts val="0"/>
              </a:spcAft>
              <a:buSzPts val="1400"/>
              <a:buNone/>
            </a:pPr>
            <a:r>
              <a:rPr lang="cs-CZ"/>
              <a:t>Υπάρχουν μάλιστα επιλογές για το πώς μπορεί ο ίδιος ο εργαζόμενος να υποστηρίξει την πρόληψη. Είναι σημαντικό να μάθετε όσο το δυνατόν περισσότερες πληροφορίες για τη δομή και τη λειτουργία της εταιρείας, να αντιλαμβάνεστε προσεκτικά την κατάσταση γύρω σας και να προσπαθείτε να μην αποκλίνετε πολύ από τις δεδομένες συνθήκες. Επίσης, η αύξηση των προσόντων μπορεί να βοηθήσει καλύτερα ένα άτομο να αξιολογήσει την αξία του στην αγορά εργασίας, να αναπτύξει την αυτοπεποίθηση και την αυτοπεποίθησή του. Θα πρέπει επίσης να είναι αυτονόητο ότι θα πρέπει να φροντίζετε το υπόβαθρο, την οικογένεια και τη σύντροφό σας, και τέλος, αλλά εξίσου σημαντικό, να αφοσιωθείτε στα χόμπι σας με κάποιο τρόπο στον ελεύθερο χρόνο σας.</a:t>
            </a:r>
            <a:endParaRPr/>
          </a:p>
          <a:p>
            <a:pPr indent="0" lvl="0" marL="0" rtl="0" algn="l">
              <a:lnSpc>
                <a:spcPct val="100000"/>
              </a:lnSpc>
              <a:spcBef>
                <a:spcPts val="0"/>
              </a:spcBef>
              <a:spcAft>
                <a:spcPts val="0"/>
              </a:spcAft>
              <a:buSzPts val="1400"/>
              <a:buNone/>
            </a:pPr>
            <a:r>
              <a:rPr lang="cs-CZ"/>
              <a:t>Το αυταρχικό στυλ συμβάλλει τα μέγιστα στο mobbing. Ο κύριος λόγος είναι το γεγονός ότι αυτό το στυλ διαχείρισης πλησιάζει περισσότερο στην εννοιολόγηση του ίδιου του mobbing, το οποίο εμπεριέχει εγγενώς μια ανισορροπία δυνάμεων μεταξύ των κομμάτων. Από την άλλη, όπου κυριαρχεί το δημοκρατικό ύφος, τα προβλήματα λύνονται κυρίως με συζήτηση και σε φιλικό περιβάλλον, που δεν προμηνύεται καλό για mobbing και η εμφάνισή του είναι πολύ λιγότερη.</a:t>
            </a:r>
            <a:endParaRPr/>
          </a:p>
        </p:txBody>
      </p:sp>
      <p:sp>
        <p:nvSpPr>
          <p:cNvPr id="227" name="Google Shape;22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cs-CZ"/>
              <a:t>Στόχος του νομικού τμήματος είναι να διασφαλίσει ότι οι υπάλληλοί του και άλλοι εκπρόσωποί του ενεργούν σύμφωνα με υψηλά πρότυπα ηθικής και δεν εκθέτουν την εταιρεία στον κίνδυνο να χάσει το καλό της όνομα. Ο κύριος στόχος ήταν να υιοθετήσει η κοινωνία μια τέτοια συμπεριφορά και όλα τα μέλη της να έχουν υψηλό επίπεδο νομικής συνείδησης, να μπορούν να διακρίνουν την επιτρεπόμενη συμπεριφορά από την αμφισβητήσιμη ή άμεσα απαγορευμένη συμπεριφορά και να ενεργούν σύμφωνα με αυτή τη γνώση.</a:t>
            </a:r>
            <a:endParaRPr/>
          </a:p>
          <a:p>
            <a:pPr indent="0" lvl="0" marL="0" rtl="0" algn="l">
              <a:lnSpc>
                <a:spcPct val="100000"/>
              </a:lnSpc>
              <a:spcBef>
                <a:spcPts val="0"/>
              </a:spcBef>
              <a:spcAft>
                <a:spcPts val="0"/>
              </a:spcAft>
              <a:buSzPts val="1400"/>
              <a:buNone/>
            </a:pPr>
            <a:r>
              <a:rPr lang="cs-CZ"/>
              <a:t>Οι εργαζόμενοι μπορούν να υποβάλουν προτάσεις για βελτίωση τόσο αυτοπροσώπως όσο και τηλεφωνικά ή με e-mail σε οποιοδήποτε μέλος του Νομικού Τμήματος. Υπάρχουν επίσης «πλαίσια ερωτήσεων και προτάσεων», τα οποία μπορούν επίσης να χρησιμοποιηθούν για ανώνυμες υποβολές.</a:t>
            </a:r>
            <a:endParaRPr/>
          </a:p>
          <a:p>
            <a:pPr indent="0" lvl="0" marL="0" rtl="0" algn="l">
              <a:lnSpc>
                <a:spcPct val="100000"/>
              </a:lnSpc>
              <a:spcBef>
                <a:spcPts val="0"/>
              </a:spcBef>
              <a:spcAft>
                <a:spcPts val="0"/>
              </a:spcAft>
              <a:buSzPts val="1400"/>
              <a:buNone/>
            </a:pPr>
            <a:r>
              <a:rPr lang="cs-CZ"/>
              <a:t>Το τμήμα ανθρώπινου δυναμικού προσπαθεί για μια τέτοια εταιρική κουλτούρα που θα</a:t>
            </a:r>
            <a:endParaRPr/>
          </a:p>
          <a:p>
            <a:pPr indent="0" lvl="0" marL="0" rtl="0" algn="l">
              <a:lnSpc>
                <a:spcPct val="100000"/>
              </a:lnSpc>
              <a:spcBef>
                <a:spcPts val="0"/>
              </a:spcBef>
              <a:spcAft>
                <a:spcPts val="0"/>
              </a:spcAft>
              <a:buSzPts val="1400"/>
              <a:buNone/>
            </a:pPr>
            <a:r>
              <a:rPr lang="cs-CZ"/>
              <a:t>πρόσφερε στους εργαζομένους της την αίσθηση της ασφάλειας και του ανήκειν, ενώ ταυτόχρονα υποστήριζε τόσο την ατομικότητα όσο και το ομαδικό πνεύμα και την ανταγωνιστικότητά τους. Ένα άλλο μέρος της εταιρικής κουλτούρας είναι η προσπάθεια οικοδόμησης και υποστήριξης αμοιβαίου σεβασμού και εκτίμησης όλων των εργαζομένων τους σε όλες τις θέσεις εργασίας και τους χώρους εργασίας. Το καθορισμένο ποσό επιτυγχάνεται με τα ακόλουθα μέσα:</a:t>
            </a:r>
            <a:endParaRPr/>
          </a:p>
          <a:p>
            <a:pPr indent="0" lvl="0" marL="0" rtl="0" algn="l">
              <a:lnSpc>
                <a:spcPct val="100000"/>
              </a:lnSpc>
              <a:spcBef>
                <a:spcPts val="0"/>
              </a:spcBef>
              <a:spcAft>
                <a:spcPts val="0"/>
              </a:spcAft>
              <a:buSzPts val="1400"/>
              <a:buNone/>
            </a:pPr>
            <a:r>
              <a:rPr lang="cs-CZ"/>
              <a:t>Η εκπαίδευση εισόδου, ή τα λεγόμενα μαθήματα εισόδου, αντιπροσωπεύουν για τους νέους εργαζόμενους, μεταξύ άλλων, ένα είδος πρώτης στενότερης γνωριμίας με την εταιρική κουλτούρα, όπου τους εξηγούνται οι σημαντικότερες αξίες και στόχοι της εταιρείας, καθώς και σημαντικούς κανόνες, τους οποίους αναμένεται να ακολουθήσουν.</a:t>
            </a:r>
            <a:endParaRPr/>
          </a:p>
          <a:p>
            <a:pPr indent="0" lvl="0" marL="0" rtl="0" algn="l">
              <a:lnSpc>
                <a:spcPct val="100000"/>
              </a:lnSpc>
              <a:spcBef>
                <a:spcPts val="0"/>
              </a:spcBef>
              <a:spcAft>
                <a:spcPts val="0"/>
              </a:spcAft>
              <a:buSzPts val="1400"/>
              <a:buNone/>
            </a:pPr>
            <a:r>
              <a:rPr lang="cs-CZ"/>
              <a:t>Η συμμετοχή σε οικιακά εργαστήρια συνιστάται, αλλά όχι υποχρεωτική. Αυτή η εκδήλωση προορίζεται επίσης για νεοαφιχθέντες υπαλλήλους και στόχος της είναι και πάλι να εξοικειωθούν σταδιακά οι εργαζόμενοι με τις βασικές αξίες τους, με διασκεδαστικό τρόπο κατά τη διάρκεια ενός πλούσιου προγράμματος, όπου σκοπός δεν είναι μόνο να γνωρίσουν άλλους νεοφερμένους, σε διάφορες θέσεις.</a:t>
            </a:r>
            <a:endParaRPr/>
          </a:p>
          <a:p>
            <a:pPr indent="0" lvl="0" marL="0" rtl="0" algn="l">
              <a:lnSpc>
                <a:spcPct val="100000"/>
              </a:lnSpc>
              <a:spcBef>
                <a:spcPts val="0"/>
              </a:spcBef>
              <a:spcAft>
                <a:spcPts val="0"/>
              </a:spcAft>
              <a:buSzPts val="1400"/>
              <a:buNone/>
            </a:pPr>
            <a:r>
              <a:rPr lang="cs-CZ"/>
              <a:t>και τμήματα, αλλά και αποσυμπίεση από τις καθημερινές ανησυχίες, απόκτηση προοπτικής, απόστασης, ομαδικής εργασίας και αμοιβαίας ανταλλαγής πληροφοριών σε μια ομάδα εργαζομένων.</a:t>
            </a:r>
            <a:endParaRPr/>
          </a:p>
          <a:p>
            <a:pPr indent="0" lvl="0" marL="0" rtl="0" algn="l">
              <a:lnSpc>
                <a:spcPct val="100000"/>
              </a:lnSpc>
              <a:spcBef>
                <a:spcPts val="0"/>
              </a:spcBef>
              <a:spcAft>
                <a:spcPts val="0"/>
              </a:spcAft>
              <a:buSzPts val="1400"/>
              <a:buNone/>
            </a:pPr>
            <a:r>
              <a:rPr lang="cs-CZ"/>
              <a:t>Το Key Values ​​Week είναι μια εβδομάδα γεμάτη αθλητικές και ψυχαγωγικές δραστηριότητες</a:t>
            </a:r>
            <a:endParaRPr/>
          </a:p>
          <a:p>
            <a:pPr indent="0" lvl="0" marL="0" rtl="0" algn="l">
              <a:lnSpc>
                <a:spcPct val="100000"/>
              </a:lnSpc>
              <a:spcBef>
                <a:spcPts val="0"/>
              </a:spcBef>
              <a:spcAft>
                <a:spcPts val="0"/>
              </a:spcAft>
              <a:buSzPts val="1400"/>
              <a:buNone/>
            </a:pPr>
            <a:r>
              <a:rPr lang="cs-CZ"/>
              <a:t>με στόχο να υποστηρίξει τις σημαντικές αξίες της που είναι η πρόκληση, η συνεργασία,</a:t>
            </a:r>
            <a:endParaRPr/>
          </a:p>
          <a:p>
            <a:pPr indent="0" lvl="0" marL="0" rtl="0" algn="l">
              <a:lnSpc>
                <a:spcPct val="100000"/>
              </a:lnSpc>
              <a:spcBef>
                <a:spcPts val="0"/>
              </a:spcBef>
              <a:spcAft>
                <a:spcPts val="0"/>
              </a:spcAft>
              <a:buSzPts val="1400"/>
              <a:buNone/>
            </a:pPr>
            <a:r>
              <a:rPr lang="cs-CZ"/>
              <a:t>πελάτη, την παγκοσμιοποίηση και τους ανθρώπους.</a:t>
            </a:r>
            <a:endParaRPr/>
          </a:p>
          <a:p>
            <a:pPr indent="0" lvl="0" marL="0" rtl="0" algn="l">
              <a:lnSpc>
                <a:spcPct val="100000"/>
              </a:lnSpc>
              <a:spcBef>
                <a:spcPts val="0"/>
              </a:spcBef>
              <a:spcAft>
                <a:spcPts val="0"/>
              </a:spcAft>
              <a:buSzPts val="1400"/>
              <a:buNone/>
            </a:pPr>
            <a:r>
              <a:rPr lang="cs-CZ"/>
              <a:t>Το έργο OOJT δίνει την ευκαιρία να έρθετε πιο κοντά στην παραγωγή και να δοκιμάσετε εργασίες στη γραμμή. Ο σκοπός δεν είναι η βαριά χειρωνακτική εργασία, αλλά μια ευκαιρία για εμπειρία εργασίας στη γραμμή (υπό τη συνεχή επίβλεψη ενός έμπειρου εργάτη) για διοικητικούς υπαλλήλους. Η συμμετοχή σε αυτό το έργο είναι υποχρεωτική για όλους τους εργαζόμενους και συνήθως πραγματοποιείται κατά τη δοκιμαστική περίοδο.</a:t>
            </a:r>
            <a:endParaRPr/>
          </a:p>
          <a:p>
            <a:pPr indent="0" lvl="0" marL="0" rtl="0" algn="l">
              <a:lnSpc>
                <a:spcPct val="100000"/>
              </a:lnSpc>
              <a:spcBef>
                <a:spcPts val="0"/>
              </a:spcBef>
              <a:spcAft>
                <a:spcPts val="0"/>
              </a:spcAft>
              <a:buSzPts val="1400"/>
              <a:buNone/>
            </a:pPr>
            <a:r>
              <a:rPr lang="cs-CZ"/>
              <a:t>Εκτός από τις αμέτρητες εκπαιδεύσεις για την υποστήριξη της προσωπικής ανάπτυξης και των δεξιοτήτων που εφαρμόζονται στις διαπροσωπικές σχέσεις, υπήρχε επίσης, για παράδειγμα, μια εκπαίδευση που ονομάζεται Εκφοβισμός στο χώρο εργασίας, με επικεφαλής έναν αναγνωρισμένο στρατιωτικό ψυχολόγο. Οι συμμετέχοντες είχαν τη δυνατότητα να δουν την πλούσια πρακτική αυτού του ειδικού και ταυτόχρονα τους παρουσιάστηκαν οι δυνατότητες άμυνας κατά του εκφοβισμού, οι δυνατότητες βοήθειας από την εταιρεία, καθώς και ο νόμος και τους δόθηκαν συστάσεις για το τι ο καθένας μπορεί να αντιμετωπίσει τον εκφοβισμό μόνος του, είτε από βραχυπρόθεσμη προοπτική είτε από μακροπρόθεσμη πρόληψη.</a:t>
            </a:r>
            <a:endParaRPr/>
          </a:p>
          <a:p>
            <a:pPr indent="0" lvl="0" marL="0" rtl="0" algn="l">
              <a:lnSpc>
                <a:spcPct val="100000"/>
              </a:lnSpc>
              <a:spcBef>
                <a:spcPts val="0"/>
              </a:spcBef>
              <a:spcAft>
                <a:spcPts val="0"/>
              </a:spcAft>
              <a:buSzPts val="1400"/>
              <a:buNone/>
            </a:pPr>
            <a:r>
              <a:rPr lang="cs-CZ"/>
              <a:t>Οι συνεργάτες ER είναι υπάλληλοι του τμήματος σχέσεων εργαζομένων που είναι υπεύθυνοι για τη φροντίδα των εργαζομένων στη λεγόμενη πρώτη γραμμή, καθώς είναι αυτοί που οι εργαζόμενοι μπορούν να προσεγγίσουν απευθείας στο χώρο εργασίας και να τους εμπιστευτούν για προβλήματα που προκύπτουν.</a:t>
            </a:r>
            <a:endParaRPr/>
          </a:p>
          <a:p>
            <a:pPr indent="0" lvl="0" marL="0" rtl="0" algn="l">
              <a:lnSpc>
                <a:spcPct val="100000"/>
              </a:lnSpc>
              <a:spcBef>
                <a:spcPts val="0"/>
              </a:spcBef>
              <a:spcAft>
                <a:spcPts val="0"/>
              </a:spcAft>
              <a:buSzPts val="1400"/>
              <a:buNone/>
            </a:pPr>
            <a:r>
              <a:rPr lang="cs-CZ"/>
              <a:t>Πρόκειται για εκπαίδευση για διευθυντικές και κατώτερες διευθυντικές θέσεις που εργάζονται σε λειτουργικές αίθουσες. Οι εκπαιδεύσεις αυτές οργανώνονται και διεξάγονται σε στενή συνεργασία με το τμήμα ανθρώπινου δυναμικού και το περιεχόμενό τους αποτελείται από τέσσερις ενότητες, καθεμία από τις οποίες εστιάζεται σε διαφορετικούς στόχους.</a:t>
            </a:r>
            <a:endParaRPr/>
          </a:p>
          <a:p>
            <a:pPr indent="0" lvl="0" marL="0" rtl="0" algn="l">
              <a:lnSpc>
                <a:spcPct val="100000"/>
              </a:lnSpc>
              <a:spcBef>
                <a:spcPts val="0"/>
              </a:spcBef>
              <a:spcAft>
                <a:spcPts val="0"/>
              </a:spcAft>
              <a:buSzPts val="1400"/>
              <a:buNone/>
            </a:pPr>
            <a:r>
              <a:rPr lang="cs-CZ"/>
              <a:t>Εκτός από την παροχή ψυχολογικής συμβουλευτικής σε όλους τους εργαζόμενους, ο ψυχολόγος συνεργάζεται με όλα τα τμήματα που είναι αρμόδια για τη φροντίδα της εταιρικής κουλτούρας.</a:t>
            </a:r>
            <a:endParaRPr/>
          </a:p>
          <a:p>
            <a:pPr indent="0" lvl="0" marL="0" rtl="0" algn="l">
              <a:lnSpc>
                <a:spcPct val="100000"/>
              </a:lnSpc>
              <a:spcBef>
                <a:spcPts val="0"/>
              </a:spcBef>
              <a:spcAft>
                <a:spcPts val="0"/>
              </a:spcAft>
              <a:buSzPts val="1400"/>
              <a:buNone/>
            </a:pPr>
            <a:r>
              <a:rPr lang="cs-CZ"/>
              <a:t>Ο ψυχολόγος της εταιρείας χρησιμοποιείται για την εκπαίδευση εργαζομένων από χαμηλότερες έως και μεσαίες διευθυντικές θέσεις και αυτή τη στιγμή είναι δικός τους ουσιαστικό μέρος της διοίκησης και της μετέπειτα αξιολόγησής τους.</a:t>
            </a:r>
            <a:endParaRPr/>
          </a:p>
        </p:txBody>
      </p:sp>
      <p:sp>
        <p:nvSpPr>
          <p:cNvPr id="292" name="Google Shape;29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cs-CZ"/>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27" name="Shape 27"/>
        <p:cNvGrpSpPr/>
        <p:nvPr/>
      </p:nvGrpSpPr>
      <p:grpSpPr>
        <a:xfrm>
          <a:off x="0" y="0"/>
          <a:ext cx="0" cy="0"/>
          <a:chOff x="0" y="0"/>
          <a:chExt cx="0" cy="0"/>
        </a:xfrm>
      </p:grpSpPr>
      <p:sp>
        <p:nvSpPr>
          <p:cNvPr id="28" name="Google Shape;28;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2" name="Shape 32"/>
        <p:cNvGrpSpPr/>
        <p:nvPr/>
      </p:nvGrpSpPr>
      <p:grpSpPr>
        <a:xfrm>
          <a:off x="0" y="0"/>
          <a:ext cx="0" cy="0"/>
          <a:chOff x="0" y="0"/>
          <a:chExt cx="0" cy="0"/>
        </a:xfrm>
      </p:grpSpPr>
      <p:sp>
        <p:nvSpPr>
          <p:cNvPr id="33" name="Google Shape;33;p1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5" name="Shape 45"/>
        <p:cNvGrpSpPr/>
        <p:nvPr/>
      </p:nvGrpSpPr>
      <p:grpSpPr>
        <a:xfrm>
          <a:off x="0" y="0"/>
          <a:ext cx="0" cy="0"/>
          <a:chOff x="0" y="0"/>
          <a:chExt cx="0" cy="0"/>
        </a:xfrm>
      </p:grpSpPr>
      <p:sp>
        <p:nvSpPr>
          <p:cNvPr id="46" name="Google Shape;46;p2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4" name="Shape 54"/>
        <p:cNvGrpSpPr/>
        <p:nvPr/>
      </p:nvGrpSpPr>
      <p:grpSpPr>
        <a:xfrm>
          <a:off x="0" y="0"/>
          <a:ext cx="0" cy="0"/>
          <a:chOff x="0" y="0"/>
          <a:chExt cx="0" cy="0"/>
        </a:xfrm>
      </p:grpSpPr>
      <p:sp>
        <p:nvSpPr>
          <p:cNvPr id="55" name="Google Shape;5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3"/>
          <p:cNvSpPr/>
          <p:nvPr>
            <p:ph idx="2" type="pic"/>
          </p:nvPr>
        </p:nvSpPr>
        <p:spPr>
          <a:xfrm>
            <a:off x="5183188" y="987425"/>
            <a:ext cx="6172200" cy="4873625"/>
          </a:xfrm>
          <a:prstGeom prst="rect">
            <a:avLst/>
          </a:prstGeom>
          <a:noFill/>
          <a:ln>
            <a:noFill/>
          </a:ln>
        </p:spPr>
      </p:sp>
      <p:sp>
        <p:nvSpPr>
          <p:cNvPr id="68" name="Google Shape;68;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cs.wikipedia.org/wiki/International_Standard_Book_Number" TargetMode="External"/><Relationship Id="rId4" Type="http://schemas.openxmlformats.org/officeDocument/2006/relationships/hyperlink" Target="https://cs.wikipedia.org/wiki/Speci%C3%A1ln%C3%AD:Zdroje_knih/978-80-247-1407-3" TargetMode="External"/><Relationship Id="rId11" Type="http://schemas.openxmlformats.org/officeDocument/2006/relationships/hyperlink" Target="https://www.vlastnicesta.cz/clanky/externi-komunikace-vytvari-obraz-vasi-firmy-v-o/" TargetMode="External"/><Relationship Id="rId10" Type="http://schemas.openxmlformats.org/officeDocument/2006/relationships/hyperlink" Target="http://www.oit.org/wcmsp5/groups/public/@ed_dialogue/@sector/documents/publication/wcms_161998.pdf" TargetMode="External"/><Relationship Id="rId9" Type="http://schemas.openxmlformats.org/officeDocument/2006/relationships/hyperlink" Target="https://www.egd.cz/sites/default/files/201902/Politika%20integrovan%C3%A9ho%20syst%C3%A9mu%20%C5%99%C3%ADzen%C3%AD.pdf" TargetMode="External"/><Relationship Id="rId5" Type="http://schemas.openxmlformats.org/officeDocument/2006/relationships/hyperlink" Target="https://www.callbridge.com/cs/blog/good-team-dynamics-is-essential-in-the-workplace/" TargetMode="External"/><Relationship Id="rId6" Type="http://schemas.openxmlformats.org/officeDocument/2006/relationships/hyperlink" Target="https://www.dokumentacebozp.cz/aktuality/analyza-rizik-bozp-rizeni-hodnoceni-identifikace-management/" TargetMode="External"/><Relationship Id="rId7" Type="http://schemas.openxmlformats.org/officeDocument/2006/relationships/hyperlink" Target="https://www.bozp.cz/slovnik-pojmu/skoleni-bozp/" TargetMode="External"/><Relationship Id="rId8" Type="http://schemas.openxmlformats.org/officeDocument/2006/relationships/hyperlink" Target="https://www.eib.org/attachments/strategies/complaints_mechanism_policy_cs.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msmt.cz/socialni-programy/metodicke-doporuceni-k-primarni-prevenci-rizikoveho-chovani" TargetMode="External"/><Relationship Id="rId4" Type="http://schemas.openxmlformats.org/officeDocument/2006/relationships/hyperlink" Target="https://www.bozpinfo.cz/josra/nasili-na-pracovisti-peer-pracovnik-jako-mozna-cesta-ochrany-zamestnancu" TargetMode="External"/><Relationship Id="rId5" Type="http://schemas.openxmlformats.org/officeDocument/2006/relationships/hyperlink" Target="https://visual.ly/community/Infographics/business/incblot-motivation-infographic" TargetMode="External"/><Relationship Id="rId6" Type="http://schemas.openxmlformats.org/officeDocument/2006/relationships/hyperlink" Target="https://www.snajdr.com/jak-pracujeme/s-vizi-strategii-a-politikou/"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14.png"/><Relationship Id="rId13" Type="http://schemas.openxmlformats.org/officeDocument/2006/relationships/hyperlink" Target="https://dekaplus.eu/" TargetMode="External"/><Relationship Id="rId12"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image" Target="../media/image22.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18.png"/><Relationship Id="rId17" Type="http://schemas.openxmlformats.org/officeDocument/2006/relationships/hyperlink" Target="https://www.uzvediba.lv/kontakti/" TargetMode="External"/><Relationship Id="rId16" Type="http://schemas.openxmlformats.org/officeDocument/2006/relationships/image" Target="../media/image23.png"/><Relationship Id="rId5" Type="http://schemas.openxmlformats.org/officeDocument/2006/relationships/hyperlink" Target="http://www.czu.cz/" TargetMode="External"/><Relationship Id="rId6" Type="http://schemas.openxmlformats.org/officeDocument/2006/relationships/image" Target="../media/image21.png"/><Relationship Id="rId18" Type="http://schemas.openxmlformats.org/officeDocument/2006/relationships/image" Target="../media/image5.png"/><Relationship Id="rId7" Type="http://schemas.openxmlformats.org/officeDocument/2006/relationships/hyperlink" Target="http://www.czu.cz/" TargetMode="External"/><Relationship Id="rId8"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5.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6.png"/><Relationship Id="rId4" Type="http://schemas.openxmlformats.org/officeDocument/2006/relationships/image" Target="../media/image5.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4.png"/><Relationship Id="rId4" Type="http://schemas.openxmlformats.org/officeDocument/2006/relationships/image" Target="../media/image5.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5.pn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26"/>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26"/>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None/>
            </a:pPr>
            <a:r>
              <a:rPr b="1" lang="cs-CZ" sz="4000">
                <a:solidFill>
                  <a:schemeClr val="dk2"/>
                </a:solidFill>
                <a:latin typeface="Calibri"/>
                <a:ea typeface="Calibri"/>
                <a:cs typeface="Calibri"/>
                <a:sym typeface="Calibri"/>
              </a:rPr>
              <a:t>Σχεδιασμός εκπαίδευσης : </a:t>
            </a:r>
            <a:br>
              <a:rPr b="1" lang="cs-CZ" sz="4000">
                <a:solidFill>
                  <a:schemeClr val="dk2"/>
                </a:solidFill>
                <a:latin typeface="Calibri"/>
                <a:ea typeface="Calibri"/>
                <a:cs typeface="Calibri"/>
                <a:sym typeface="Calibri"/>
              </a:rPr>
            </a:br>
            <a:r>
              <a:rPr b="1" lang="cs-CZ" sz="4000">
                <a:solidFill>
                  <a:schemeClr val="dk2"/>
                </a:solidFill>
                <a:latin typeface="Calibri"/>
                <a:ea typeface="Calibri"/>
                <a:cs typeface="Calibri"/>
                <a:sym typeface="Calibri"/>
              </a:rPr>
              <a:t>Πολιτικές πρόληψης ( 1 )</a:t>
            </a:r>
            <a:endParaRPr b="1" sz="4000">
              <a:solidFill>
                <a:schemeClr val="dk2"/>
              </a:solidFill>
              <a:latin typeface="Calibri"/>
              <a:ea typeface="Calibri"/>
              <a:cs typeface="Calibri"/>
              <a:sym typeface="Calibri"/>
            </a:endParaRPr>
          </a:p>
        </p:txBody>
      </p:sp>
      <p:pic>
        <p:nvPicPr>
          <p:cNvPr descr="Ein Bild, das Text enthält.&#10;&#10;Automatisch generierte Beschreibung" id="90" name="Google Shape;90;p26"/>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26"/>
          <p:cNvGrpSpPr/>
          <p:nvPr/>
        </p:nvGrpSpPr>
        <p:grpSpPr>
          <a:xfrm>
            <a:off x="-1" y="2941813"/>
            <a:ext cx="12188952" cy="1828800"/>
            <a:chOff x="-305" y="3144820"/>
            <a:chExt cx="9182100" cy="1551136"/>
          </a:xfrm>
        </p:grpSpPr>
        <p:sp>
          <p:nvSpPr>
            <p:cNvPr id="92" name="Google Shape;92;p26"/>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26"/>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26"/>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26"/>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sp>
        <p:nvSpPr>
          <p:cNvPr id="96" name="Google Shape;96;p26"/>
          <p:cNvSpPr txBox="1"/>
          <p:nvPr/>
        </p:nvSpPr>
        <p:spPr>
          <a:xfrm>
            <a:off x="426720" y="6056820"/>
            <a:ext cx="11338500" cy="6465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cs-CZ" sz="1200">
                <a:solidFill>
                  <a:schemeClr val="dk1"/>
                </a:solidFill>
                <a:latin typeface="Times New Roman"/>
                <a:ea typeface="Times New Roman"/>
                <a:cs typeface="Times New Roman"/>
                <a:sym typeface="Times New Roman"/>
              </a:rPr>
              <a:t>Η υποστήριξη της Ευρωπαϊκής Επιτροπής στην παραγωγή της παρούσας έκδοσης δεν συνιστά αποδοχή του περιεχομένου, το οποίο αντικατοπτρίζει αποκλειστικά τις απόψεις των συντακτών, και η Επιτροπή δεν μπορεί να αναλάβει την ευθύνη για οποιαδήποτε χρήση των πληροφοριών που περιέχονται σε αυτήν</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pic>
        <p:nvPicPr>
          <p:cNvPr id="97" name="Google Shape;97;p26"/>
          <p:cNvPicPr preferRelativeResize="0"/>
          <p:nvPr/>
        </p:nvPicPr>
        <p:blipFill>
          <a:blip r:embed="rId4">
            <a:alphaModFix/>
          </a:blip>
          <a:stretch>
            <a:fillRect/>
          </a:stretch>
        </p:blipFill>
        <p:spPr>
          <a:xfrm>
            <a:off x="445449" y="5523012"/>
            <a:ext cx="2439992" cy="4360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5" name="Shape 335"/>
        <p:cNvGrpSpPr/>
        <p:nvPr/>
      </p:nvGrpSpPr>
      <p:grpSpPr>
        <a:xfrm>
          <a:off x="0" y="0"/>
          <a:ext cx="0" cy="0"/>
          <a:chOff x="0" y="0"/>
          <a:chExt cx="0" cy="0"/>
        </a:xfrm>
      </p:grpSpPr>
      <p:pic>
        <p:nvPicPr>
          <p:cNvPr descr="Obsah obrázku přenosný počítač, osoba, interiér, počítač&#10;&#10;Popis byl vytvořen automaticky" id="336" name="Google Shape;336;p10"/>
          <p:cNvPicPr preferRelativeResize="0"/>
          <p:nvPr/>
        </p:nvPicPr>
        <p:blipFill rotWithShape="1">
          <a:blip r:embed="rId3">
            <a:alphaModFix/>
          </a:blip>
          <a:srcRect b="15730" l="0" r="0" t="0"/>
          <a:stretch/>
        </p:blipFill>
        <p:spPr>
          <a:xfrm>
            <a:off x="-1" y="10"/>
            <a:ext cx="12192000" cy="6857990"/>
          </a:xfrm>
          <a:prstGeom prst="rect">
            <a:avLst/>
          </a:prstGeom>
          <a:noFill/>
          <a:ln>
            <a:noFill/>
          </a:ln>
        </p:spPr>
      </p:pic>
      <p:sp>
        <p:nvSpPr>
          <p:cNvPr id="337" name="Google Shape;337;p10"/>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50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38" name="Google Shape;338;p10"/>
          <p:cNvSpPr txBox="1"/>
          <p:nvPr>
            <p:ph type="title"/>
          </p:nvPr>
        </p:nvSpPr>
        <p:spPr>
          <a:xfrm>
            <a:off x="321715" y="1378707"/>
            <a:ext cx="5000619" cy="134275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2"/>
              </a:buClr>
              <a:buSzPts val="6000"/>
              <a:buFont typeface="Calibri"/>
              <a:buNone/>
            </a:pPr>
            <a:r>
              <a:rPr b="1" lang="cs-CZ" sz="6000">
                <a:solidFill>
                  <a:schemeClr val="dk2"/>
                </a:solidFill>
              </a:rPr>
              <a:t>Πρακτικό</a:t>
            </a:r>
            <a:r>
              <a:rPr lang="cs-CZ" sz="6000">
                <a:solidFill>
                  <a:schemeClr val="dk2"/>
                </a:solidFill>
              </a:rPr>
              <a:t> </a:t>
            </a:r>
            <a:r>
              <a:rPr b="1" lang="cs-CZ" sz="6000">
                <a:solidFill>
                  <a:schemeClr val="dk2"/>
                </a:solidFill>
              </a:rPr>
              <a:t>παραδείγμα</a:t>
            </a:r>
            <a:endParaRPr b="1" sz="6000">
              <a:solidFill>
                <a:schemeClr val="dk2"/>
              </a:solidFill>
            </a:endParaRPr>
          </a:p>
        </p:txBody>
      </p:sp>
      <p:cxnSp>
        <p:nvCxnSpPr>
          <p:cNvPr id="339" name="Google Shape;339;p10"/>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340" name="Google Shape;340;p10"/>
          <p:cNvSpPr txBox="1"/>
          <p:nvPr>
            <p:ph idx="1" type="body"/>
          </p:nvPr>
        </p:nvSpPr>
        <p:spPr>
          <a:xfrm>
            <a:off x="525516" y="3417573"/>
            <a:ext cx="4593021" cy="2619839"/>
          </a:xfrm>
          <a:prstGeom prst="rect">
            <a:avLst/>
          </a:prstGeom>
          <a:noFill/>
          <a:ln>
            <a:noFill/>
          </a:ln>
        </p:spPr>
        <p:txBody>
          <a:bodyPr anchorCtr="0" anchor="ctr" bIns="45700" lIns="91425" spcFirstLastPara="1" rIns="91425" wrap="square" tIns="45700">
            <a:normAutofit lnSpcReduction="10000"/>
          </a:bodyPr>
          <a:lstStyle/>
          <a:p>
            <a:pPr indent="-228600" lvl="0" marL="228600" rtl="0" algn="ctr">
              <a:lnSpc>
                <a:spcPct val="90000"/>
              </a:lnSpc>
              <a:spcBef>
                <a:spcPts val="0"/>
              </a:spcBef>
              <a:spcAft>
                <a:spcPts val="0"/>
              </a:spcAft>
              <a:buClr>
                <a:schemeClr val="dk1"/>
              </a:buClr>
              <a:buSzPts val="2400"/>
              <a:buChar char="•"/>
            </a:pPr>
            <a:r>
              <a:rPr lang="cs-CZ" sz="2400"/>
              <a:t>Είναι σωστή η πολιτική κατά του εκφοβισμού;</a:t>
            </a:r>
            <a:endParaRPr/>
          </a:p>
          <a:p>
            <a:pPr indent="-228600" lvl="0" marL="228600" rtl="0" algn="ctr">
              <a:lnSpc>
                <a:spcPct val="90000"/>
              </a:lnSpc>
              <a:spcBef>
                <a:spcPts val="1000"/>
              </a:spcBef>
              <a:spcAft>
                <a:spcPts val="0"/>
              </a:spcAft>
              <a:buClr>
                <a:schemeClr val="dk1"/>
              </a:buClr>
              <a:buSzPts val="2400"/>
              <a:buChar char="•"/>
            </a:pPr>
            <a:r>
              <a:rPr lang="cs-CZ" sz="2400"/>
              <a:t>Υπάρχουν κάποιες πτυχές που θα προσθέτατε με βάση την προσωπική σας εμπειρία;</a:t>
            </a:r>
            <a:endParaRPr/>
          </a:p>
          <a:p>
            <a:pPr indent="-228600" lvl="0" marL="228600" rtl="0" algn="ctr">
              <a:lnSpc>
                <a:spcPct val="90000"/>
              </a:lnSpc>
              <a:spcBef>
                <a:spcPts val="1000"/>
              </a:spcBef>
              <a:spcAft>
                <a:spcPts val="0"/>
              </a:spcAft>
              <a:buClr>
                <a:schemeClr val="dk1"/>
              </a:buClr>
              <a:buSzPts val="2400"/>
              <a:buChar char="•"/>
            </a:pPr>
            <a:r>
              <a:rPr lang="cs-CZ" sz="2400"/>
              <a:t>Μπορείτε να σκεφτείτε πτυχές που πρέπει να μειωθούν;</a:t>
            </a:r>
            <a:endParaRPr sz="2400"/>
          </a:p>
        </p:txBody>
      </p:sp>
      <p:sp>
        <p:nvSpPr>
          <p:cNvPr id="341" name="Google Shape;341;p10"/>
          <p:cNvSpPr txBox="1"/>
          <p:nvPr/>
        </p:nvSpPr>
        <p:spPr>
          <a:xfrm>
            <a:off x="719957" y="2390400"/>
            <a:ext cx="4204137" cy="1342754"/>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2"/>
              </a:buClr>
              <a:buSzPts val="3600"/>
              <a:buFont typeface="Calibri"/>
              <a:buNone/>
            </a:pPr>
            <a:r>
              <a:rPr b="1" i="0" lang="cs-CZ" sz="3600" u="none" cap="none" strike="noStrike">
                <a:solidFill>
                  <a:schemeClr val="dk2"/>
                </a:solidFill>
                <a:latin typeface="Calibri"/>
                <a:ea typeface="Calibri"/>
                <a:cs typeface="Calibri"/>
                <a:sym typeface="Calibri"/>
              </a:rPr>
              <a:t>(10 λεπτά.)</a:t>
            </a:r>
            <a:endParaRPr b="0" i="0" sz="1400" u="none" cap="none" strike="noStrike">
              <a:solidFill>
                <a:srgbClr val="000000"/>
              </a:solidFill>
              <a:latin typeface="Arial"/>
              <a:ea typeface="Arial"/>
              <a:cs typeface="Arial"/>
              <a:sym typeface="Arial"/>
            </a:endParaRPr>
          </a:p>
        </p:txBody>
      </p:sp>
    </p:spTree>
  </p:cSld>
  <p:clrMapOvr>
    <a:masterClrMapping/>
  </p:clrMapOvr>
  <p:transition spd="slow" p14:dur="1500">
    <p:split orient="ver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5" name="Shape 345"/>
        <p:cNvGrpSpPr/>
        <p:nvPr/>
      </p:nvGrpSpPr>
      <p:grpSpPr>
        <a:xfrm>
          <a:off x="0" y="0"/>
          <a:ext cx="0" cy="0"/>
          <a:chOff x="0" y="0"/>
          <a:chExt cx="0" cy="0"/>
        </a:xfrm>
      </p:grpSpPr>
      <p:pic>
        <p:nvPicPr>
          <p:cNvPr id="346" name="Google Shape;346;p11"/>
          <p:cNvPicPr preferRelativeResize="0"/>
          <p:nvPr/>
        </p:nvPicPr>
        <p:blipFill rotWithShape="1">
          <a:blip r:embed="rId3">
            <a:alphaModFix/>
          </a:blip>
          <a:srcRect b="15001" l="0" r="0" t="728"/>
          <a:stretch/>
        </p:blipFill>
        <p:spPr>
          <a:xfrm>
            <a:off x="-1" y="10"/>
            <a:ext cx="12192000" cy="6857990"/>
          </a:xfrm>
          <a:prstGeom prst="rect">
            <a:avLst/>
          </a:prstGeom>
          <a:noFill/>
          <a:ln>
            <a:noFill/>
          </a:ln>
        </p:spPr>
      </p:pic>
      <p:sp>
        <p:nvSpPr>
          <p:cNvPr id="347" name="Google Shape;347;p11"/>
          <p:cNvSpPr/>
          <p:nvPr/>
        </p:nvSpPr>
        <p:spPr>
          <a:xfrm flipH="1">
            <a:off x="0" y="998175"/>
            <a:ext cx="6017172" cy="5859825"/>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4509"/>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48" name="Google Shape;348;p11"/>
          <p:cNvSpPr txBox="1"/>
          <p:nvPr>
            <p:ph type="title"/>
          </p:nvPr>
        </p:nvSpPr>
        <p:spPr>
          <a:xfrm>
            <a:off x="652692" y="1728896"/>
            <a:ext cx="4204137" cy="1342754"/>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cs-CZ" sz="6000"/>
              <a:t>Εργασία</a:t>
            </a:r>
            <a:endParaRPr b="1" sz="6000"/>
          </a:p>
        </p:txBody>
      </p:sp>
      <p:cxnSp>
        <p:nvCxnSpPr>
          <p:cNvPr id="349" name="Google Shape;349;p11"/>
          <p:cNvCxnSpPr/>
          <p:nvPr/>
        </p:nvCxnSpPr>
        <p:spPr>
          <a:xfrm>
            <a:off x="2287051" y="3337139"/>
            <a:ext cx="935420" cy="0"/>
          </a:xfrm>
          <a:prstGeom prst="straightConnector1">
            <a:avLst/>
          </a:prstGeom>
          <a:noFill/>
          <a:ln cap="sq" cmpd="sng" w="25400">
            <a:solidFill>
              <a:srgbClr val="262626"/>
            </a:solidFill>
            <a:prstDash val="solid"/>
            <a:bevel/>
            <a:headEnd len="sm" w="sm" type="none"/>
            <a:tailEnd len="sm" w="sm" type="none"/>
          </a:ln>
        </p:spPr>
      </p:cxnSp>
      <p:sp>
        <p:nvSpPr>
          <p:cNvPr id="350" name="Google Shape;350;p11"/>
          <p:cNvSpPr txBox="1"/>
          <p:nvPr>
            <p:ph idx="1" type="body"/>
          </p:nvPr>
        </p:nvSpPr>
        <p:spPr>
          <a:xfrm>
            <a:off x="525516" y="3417573"/>
            <a:ext cx="4593021" cy="2619839"/>
          </a:xfrm>
          <a:prstGeom prst="rect">
            <a:avLst/>
          </a:prstGeom>
          <a:noFill/>
          <a:ln>
            <a:noFill/>
          </a:ln>
        </p:spPr>
        <p:txBody>
          <a:bodyPr anchorCtr="0" anchor="ctr"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400"/>
              <a:buNone/>
            </a:pPr>
            <a:r>
              <a:rPr lang="cs-CZ" sz="2400"/>
              <a:t>Με βάση το παραπάνω παράδειγμα και τη δική σας εμπειρία, προσπαθήστε να σχεδιάσετε τη δική σας πολιτική κατά του mobbing στην ομάδα σας για την πλασματική εταιρεία σας ή για την εταιρεία στην οποία εργάζεστε.</a:t>
            </a:r>
            <a:endParaRPr sz="2400"/>
          </a:p>
        </p:txBody>
      </p:sp>
      <p:sp>
        <p:nvSpPr>
          <p:cNvPr id="351" name="Google Shape;351;p11"/>
          <p:cNvSpPr txBox="1"/>
          <p:nvPr/>
        </p:nvSpPr>
        <p:spPr>
          <a:xfrm>
            <a:off x="693885" y="2400273"/>
            <a:ext cx="4204137" cy="1342754"/>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600"/>
              <a:buFont typeface="Calibri"/>
              <a:buNone/>
            </a:pPr>
            <a:r>
              <a:rPr b="1" i="0" lang="cs-CZ" sz="3600" u="none" cap="none" strike="noStrike">
                <a:solidFill>
                  <a:schemeClr val="dk1"/>
                </a:solidFill>
                <a:latin typeface="Calibri"/>
                <a:ea typeface="Calibri"/>
                <a:cs typeface="Calibri"/>
                <a:sym typeface="Calibri"/>
              </a:rPr>
              <a:t>(10 λεπτά.)</a:t>
            </a:r>
            <a:endParaRPr b="0" i="0" sz="1400" u="none" cap="none" strike="noStrike">
              <a:solidFill>
                <a:srgbClr val="000000"/>
              </a:solidFill>
              <a:latin typeface="Arial"/>
              <a:ea typeface="Arial"/>
              <a:cs typeface="Arial"/>
              <a:sym typeface="Arial"/>
            </a:endParaRPr>
          </a:p>
        </p:txBody>
      </p:sp>
    </p:spTree>
  </p:cSld>
  <p:clrMapOvr>
    <a:masterClrMapping/>
  </p:clrMapOvr>
  <p:transition spd="slow">
    <p:wipe dir="l"/>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7" name="Google Shape;357;p27"/>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8" name="Google Shape;358;p27"/>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9" name="Google Shape;359;p27"/>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0" name="Google Shape;360;p2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1" name="Google Shape;361;p27"/>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2" name="Google Shape;362;p27"/>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3" name="Google Shape;363;p27"/>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Bιβλιογραφικές αναφορές</a:t>
            </a:r>
            <a:endParaRPr b="1" sz="3600">
              <a:solidFill>
                <a:schemeClr val="dk2"/>
              </a:solidFill>
            </a:endParaRPr>
          </a:p>
        </p:txBody>
      </p:sp>
      <p:sp>
        <p:nvSpPr>
          <p:cNvPr id="364" name="Google Shape;364;p27"/>
          <p:cNvSpPr txBox="1"/>
          <p:nvPr/>
        </p:nvSpPr>
        <p:spPr>
          <a:xfrm>
            <a:off x="480647" y="1153788"/>
            <a:ext cx="11493639" cy="537724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ARMSTRONG, M., 2007. </a:t>
            </a:r>
            <a:r>
              <a:rPr b="0" i="1" lang="cs-CZ" sz="1200" u="none" cap="none" strike="noStrike">
                <a:solidFill>
                  <a:srgbClr val="000000"/>
                </a:solidFill>
                <a:highlight>
                  <a:srgbClr val="FFFFFF"/>
                </a:highlight>
                <a:latin typeface="Calibri"/>
                <a:ea typeface="Calibri"/>
                <a:cs typeface="Calibri"/>
                <a:sym typeface="Calibri"/>
              </a:rPr>
              <a:t>Řízení lidských zdrojů : nejnovější trendy a postupy : 10. vydání </a:t>
            </a:r>
            <a:r>
              <a:rPr b="0" i="0" lang="cs-CZ" sz="1200" u="none" cap="none" strike="noStrike">
                <a:solidFill>
                  <a:srgbClr val="000000"/>
                </a:solidFill>
                <a:highlight>
                  <a:srgbClr val="FFFFFF"/>
                </a:highlight>
                <a:latin typeface="Calibri"/>
                <a:ea typeface="Calibri"/>
                <a:cs typeface="Calibri"/>
                <a:sym typeface="Calibri"/>
              </a:rPr>
              <a:t>. 1. vyd . Praha: Grada . </a:t>
            </a:r>
            <a:r>
              <a:rPr b="0" i="0" lang="cs-CZ" sz="1200" u="sng" cap="none" strike="noStrike">
                <a:solidFill>
                  <a:srgbClr val="000000"/>
                </a:solidFill>
                <a:highlight>
                  <a:srgbClr val="FFFFFF"/>
                </a:highlight>
                <a:latin typeface="Calibri"/>
                <a:ea typeface="Calibri"/>
                <a:cs typeface="Calibri"/>
                <a:sym typeface="Calibri"/>
                <a:hlinkClick r:id="rId3">
                  <a:extLst>
                    <a:ext uri="{A12FA001-AC4F-418D-AE19-62706E023703}">
                      <ahyp:hlinkClr val="tx"/>
                    </a:ext>
                  </a:extLst>
                </a:hlinkClick>
              </a:rPr>
              <a:t>ISBN</a:t>
            </a:r>
            <a:r>
              <a:rPr b="0" i="0" lang="cs-CZ" sz="1200" u="none" cap="none" strike="noStrike">
                <a:solidFill>
                  <a:srgbClr val="000000"/>
                </a:solidFill>
                <a:highlight>
                  <a:srgbClr val="FFFFFF"/>
                </a:highlight>
                <a:latin typeface="Calibri"/>
                <a:ea typeface="Calibri"/>
                <a:cs typeface="Calibri"/>
                <a:sym typeface="Calibri"/>
              </a:rPr>
              <a:t> </a:t>
            </a:r>
            <a:r>
              <a:rPr b="0" i="0" lang="cs-CZ" sz="1200" u="sng" cap="none" strike="noStrike">
                <a:solidFill>
                  <a:srgbClr val="000000"/>
                </a:solidFill>
                <a:highlight>
                  <a:srgbClr val="FFFFFF"/>
                </a:highlight>
                <a:latin typeface="Calibri"/>
                <a:ea typeface="Calibri"/>
                <a:cs typeface="Calibri"/>
                <a:sym typeface="Calibri"/>
                <a:hlinkClick r:id="rId4">
                  <a:extLst>
                    <a:ext uri="{A12FA001-AC4F-418D-AE19-62706E023703}">
                      <ahyp:hlinkClr val="tx"/>
                    </a:ext>
                  </a:extLst>
                </a:hlinkClick>
              </a:rPr>
              <a:t>978-80-247-1407-3 </a:t>
            </a:r>
            <a:r>
              <a:rPr b="0" i="0" lang="cs-CZ" sz="1200" u="none" cap="none" strike="noStrike">
                <a:solidFill>
                  <a:srgbClr val="000000"/>
                </a:solidFill>
                <a:highlight>
                  <a:srgbClr val="FFFFFF"/>
                </a:highlight>
                <a:latin typeface="Calibri"/>
                <a:ea typeface="Calibri"/>
                <a:cs typeface="Calibri"/>
                <a:sym typeface="Calibri"/>
              </a:rPr>
              <a:t>.</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ATTEBYOVÁ S., 2021. Proč je zásadní vytvářet ντόμπρου τυμόβου dynamiku na pracovišti ; . [σε απευθείας σύνδεση] [vid. 2022-15-08]. Dostupné z: </a:t>
            </a:r>
            <a:r>
              <a:rPr b="0" i="0" lang="cs-CZ" sz="12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https://www.callbridge.com/cs/blog/good-team-dynamics-is-essential-in-the-workplace/</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CRDR spol . sro , 2017. Analýza a řízení ριζίκ ΜΠΟΖΠ. Identifikace , hodnocení a management ve firmách a jiných organizacích . [σε απευθείας σύνδεση] [vid. 2022-15-08]. Dostupné z: </a:t>
            </a:r>
            <a:r>
              <a:rPr b="0" i="0" lang="cs-CZ" sz="12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https://www.dokumentacebozp.cz/aktuality/analyza-rizik-bozp-rizeni-hodnoceni-identifikace-management/</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CRDR spol . sro , 2022.</a:t>
            </a:r>
            <a:r>
              <a:rPr b="0" i="1" lang="cs-CZ" sz="1200" u="none" cap="none" strike="noStrike">
                <a:solidFill>
                  <a:srgbClr val="000000"/>
                </a:solidFill>
                <a:highlight>
                  <a:srgbClr val="FFFFFF"/>
                </a:highlight>
                <a:latin typeface="Calibri"/>
                <a:ea typeface="Calibri"/>
                <a:cs typeface="Calibri"/>
                <a:sym typeface="Calibri"/>
              </a:rPr>
              <a:t> Slovník pojmů z oblasti BOZP a PO. </a:t>
            </a:r>
            <a:r>
              <a:rPr b="0" i="0" lang="cs-CZ" sz="1200" u="none" cap="none" strike="noStrike">
                <a:solidFill>
                  <a:srgbClr val="000000"/>
                </a:solidFill>
                <a:latin typeface="Calibri"/>
                <a:ea typeface="Calibri"/>
                <a:cs typeface="Calibri"/>
                <a:sym typeface="Calibri"/>
              </a:rPr>
              <a:t>[σε απευθείας σύνδεση] [vid. 2022-15-08]. Dostupné z: </a:t>
            </a:r>
            <a:r>
              <a:rPr b="0" i="0" lang="cs-CZ" sz="1200" u="sng" cap="none" strike="noStrike">
                <a:solidFill>
                  <a:srgbClr val="000000"/>
                </a:solidFill>
                <a:latin typeface="Calibri"/>
                <a:ea typeface="Calibri"/>
                <a:cs typeface="Calibri"/>
                <a:sym typeface="Calibri"/>
                <a:hlinkClick r:id="rId7">
                  <a:extLst>
                    <a:ext uri="{A12FA001-AC4F-418D-AE19-62706E023703}">
                      <ahyp:hlinkClr val="tx"/>
                    </a:ext>
                  </a:extLst>
                </a:hlinkClick>
              </a:rPr>
              <a:t>https://www.bozp.cz/slovnik-pojmu/skoleni-bozp/</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ČERNÝ, M., 2010. </a:t>
            </a:r>
            <a:r>
              <a:rPr b="0" i="1" lang="cs-CZ" sz="1200" u="none" cap="none" strike="noStrike">
                <a:solidFill>
                  <a:srgbClr val="000000"/>
                </a:solidFill>
                <a:latin typeface="Calibri"/>
                <a:ea typeface="Calibri"/>
                <a:cs typeface="Calibri"/>
                <a:sym typeface="Calibri"/>
              </a:rPr>
              <a:t>Základní úrovně provádění primární πρόληψη </a:t>
            </a:r>
            <a:r>
              <a:rPr b="0" i="0" lang="cs-CZ" sz="1200" u="none" cap="none" strike="noStrike">
                <a:solidFill>
                  <a:srgbClr val="000000"/>
                </a:solidFill>
                <a:latin typeface="Calibri"/>
                <a:ea typeface="Calibri"/>
                <a:cs typeface="Calibri"/>
                <a:sym typeface="Calibri"/>
              </a:rPr>
              <a:t>. Tišnov : Sdružení SCAN.</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DI MARTINO, V., HOEL, H., AND COOPER, CL </a:t>
            </a:r>
            <a:r>
              <a:rPr b="0" i="1" lang="cs-CZ" sz="1200" u="none" cap="none" strike="noStrike">
                <a:solidFill>
                  <a:srgbClr val="000000"/>
                </a:solidFill>
                <a:highlight>
                  <a:srgbClr val="FFFFFF"/>
                </a:highlight>
                <a:latin typeface="Calibri"/>
                <a:ea typeface="Calibri"/>
                <a:cs typeface="Calibri"/>
                <a:sym typeface="Calibri"/>
              </a:rPr>
              <a:t>(2003): Βία και παρενόχληση στο χώρο εργασίας: Ανασκόπηση της βιβλιογραφίας. Ευρωπαϊκό Ίδρυμα για τη Βελτίωση των Συνθηκών Διαβίωσης και Εργασίας: Δουβλίνο</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EDELMAN, L., ERLANGER, H. AND LANDE, </a:t>
            </a:r>
            <a:r>
              <a:rPr b="0" i="1" lang="cs-CZ" sz="1200" u="none" cap="none" strike="noStrike">
                <a:solidFill>
                  <a:srgbClr val="000000"/>
                </a:solidFill>
                <a:highlight>
                  <a:srgbClr val="FFFFFF"/>
                </a:highlight>
                <a:latin typeface="Calibri"/>
                <a:ea typeface="Calibri"/>
                <a:cs typeface="Calibri"/>
                <a:sym typeface="Calibri"/>
              </a:rPr>
              <a:t>J. (1993). «Εσωτερική επίλυση διαφορών: Ο μετασχηματισμός των πολιτικών δικαιωμάτων στο χώρο εργασίας». Law &amp; Society Review, 27, 497-534.</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ΕΤΕπ, 2018. </a:t>
            </a:r>
            <a:r>
              <a:rPr b="0" i="1" lang="cs-CZ" sz="1200" u="none" cap="none" strike="noStrike">
                <a:solidFill>
                  <a:srgbClr val="000000"/>
                </a:solidFill>
                <a:latin typeface="Calibri"/>
                <a:ea typeface="Calibri"/>
                <a:cs typeface="Calibri"/>
                <a:sym typeface="Calibri"/>
              </a:rPr>
              <a:t>Zásady μηχανισμός προ vyřizování stížností </a:t>
            </a:r>
            <a:r>
              <a:rPr b="0" i="0" lang="cs-CZ" sz="1200" u="none" cap="none" strike="noStrike">
                <a:solidFill>
                  <a:srgbClr val="000000"/>
                </a:solidFill>
                <a:latin typeface="Calibri"/>
                <a:ea typeface="Calibri"/>
                <a:cs typeface="Calibri"/>
                <a:sym typeface="Calibri"/>
              </a:rPr>
              <a:t>. [σε απευθείας σύνδεση] [vid. 2022-15-08]. Dostupné z: </a:t>
            </a:r>
            <a:r>
              <a:rPr b="0" i="0" lang="cs-CZ" sz="1200" u="sng" cap="none" strike="noStrike">
                <a:solidFill>
                  <a:srgbClr val="000000"/>
                </a:solidFill>
                <a:latin typeface="Calibri"/>
                <a:ea typeface="Calibri"/>
                <a:cs typeface="Calibri"/>
                <a:sym typeface="Calibri"/>
                <a:hlinkClick r:id="rId8">
                  <a:extLst>
                    <a:ext uri="{A12FA001-AC4F-418D-AE19-62706E023703}">
                      <ahyp:hlinkClr val="tx"/>
                    </a:ext>
                  </a:extLst>
                </a:hlinkClick>
              </a:rPr>
              <a:t>https://www.eib.org/attachments/strategies/complaints_mechanism_policy_cs.pdf</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E.ON, 2015. </a:t>
            </a:r>
            <a:r>
              <a:rPr b="0" i="1" lang="cs-CZ" sz="1200" u="none" cap="none" strike="noStrike">
                <a:solidFill>
                  <a:srgbClr val="000000"/>
                </a:solidFill>
                <a:latin typeface="Calibri"/>
                <a:ea typeface="Calibri"/>
                <a:cs typeface="Calibri"/>
                <a:sym typeface="Calibri"/>
              </a:rPr>
              <a:t>Formulace πολιτική společnosti RU Česká republika v oblasti bezpečnosti práce , ochrany zdraví a životního prostředí </a:t>
            </a:r>
            <a:r>
              <a:rPr b="0" i="0" lang="cs-CZ" sz="1200" u="none" cap="none" strike="noStrike">
                <a:solidFill>
                  <a:srgbClr val="000000"/>
                </a:solidFill>
                <a:latin typeface="Calibri"/>
                <a:ea typeface="Calibri"/>
                <a:cs typeface="Calibri"/>
                <a:sym typeface="Calibri"/>
              </a:rPr>
              <a:t>. [σε απευθείας σύνδεση] [vid. 2022-15-08]. Dostupné z: </a:t>
            </a:r>
            <a:r>
              <a:rPr b="0" i="0" lang="cs-CZ" sz="1200" u="sng" cap="none" strike="noStrike">
                <a:solidFill>
                  <a:srgbClr val="000000"/>
                </a:solidFill>
                <a:latin typeface="Calibri"/>
                <a:ea typeface="Calibri"/>
                <a:cs typeface="Calibri"/>
                <a:sym typeface="Calibri"/>
                <a:hlinkClick r:id="rId9">
                  <a:extLst>
                    <a:ext uri="{A12FA001-AC4F-418D-AE19-62706E023703}">
                      <ahyp:hlinkClr val="tx"/>
                    </a:ext>
                  </a:extLst>
                </a:hlinkClick>
              </a:rPr>
              <a:t>https://www.egd.cz/sites/default/files/201902/Politika%20integrovan%C3%A9ho%20syst%C3%A9mu%20%C5%99%C3%ADzen%C3%AD.pdf</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HOBSON, JSP </a:t>
            </a:r>
            <a:r>
              <a:rPr b="0" i="1" lang="cs-CZ" sz="1200" u="none" cap="none" strike="noStrike">
                <a:solidFill>
                  <a:srgbClr val="000000"/>
                </a:solidFill>
                <a:highlight>
                  <a:srgbClr val="FFFFFF"/>
                </a:highlight>
                <a:latin typeface="Calibri"/>
                <a:ea typeface="Calibri"/>
                <a:cs typeface="Calibri"/>
                <a:sym typeface="Calibri"/>
              </a:rPr>
              <a:t>. (1996): Βίαιο έγκλημα στον χώρο εργασίας της φιλοξενίας των ΗΠΑ: αντιμετωπίζοντας το πρόβλημα. International Journal of Contemporary Hospitality Management, 8 (4), 3-10</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HOEL H., AND EINARSEN, </a:t>
            </a:r>
            <a:r>
              <a:rPr b="0" i="1" lang="cs-CZ" sz="1200" u="none" cap="none" strike="noStrike">
                <a:solidFill>
                  <a:srgbClr val="000000"/>
                </a:solidFill>
                <a:highlight>
                  <a:srgbClr val="FFFFFF"/>
                </a:highlight>
                <a:latin typeface="Calibri"/>
                <a:ea typeface="Calibri"/>
                <a:cs typeface="Calibri"/>
                <a:sym typeface="Calibri"/>
              </a:rPr>
              <a:t>S. (2003): Βία στην εργασία σε ξενοδοχεία, εστίαση και τουρισμό, διαθέσιμη στη διεύθυνση: </a:t>
            </a:r>
            <a:r>
              <a:rPr b="0" i="1" lang="cs-CZ" sz="1200" u="sng" cap="none" strike="noStrike">
                <a:solidFill>
                  <a:srgbClr val="000000"/>
                </a:solidFill>
                <a:highlight>
                  <a:srgbClr val="FFFFFF"/>
                </a:highlight>
                <a:latin typeface="Calibri"/>
                <a:ea typeface="Calibri"/>
                <a:cs typeface="Calibri"/>
                <a:sym typeface="Calibri"/>
                <a:hlinkClick r:id="rId10">
                  <a:extLst>
                    <a:ext uri="{A12FA001-AC4F-418D-AE19-62706E023703}">
                      <ahyp:hlinkClr val="tx"/>
                    </a:ext>
                  </a:extLst>
                </a:hlinkClick>
              </a:rPr>
              <a:t>http://www.oit.org/wcmsp5/groups/public/@ed_dialogue/@sector/documents/publication/wcms_161998.pdf</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ΧΟΦΜΑΝ, Ε </a:t>
            </a:r>
            <a:r>
              <a:rPr b="0" i="1" lang="cs-CZ" sz="1200" u="none" cap="none" strike="noStrike">
                <a:solidFill>
                  <a:srgbClr val="000000"/>
                </a:solidFill>
                <a:highlight>
                  <a:srgbClr val="FFFFFF"/>
                </a:highlight>
                <a:latin typeface="Calibri"/>
                <a:ea typeface="Calibri"/>
                <a:cs typeface="Calibri"/>
                <a:sym typeface="Calibri"/>
              </a:rPr>
              <a:t>. (2005). «Επίλυση διαφορών σε συνεταιρισμό εργαζομένων: Επίσημες διαδικασίες και δικονομική δικαιοσύνη». Law and Society Review, 39(1), 51–82.</a:t>
            </a:r>
            <a:endParaRPr/>
          </a:p>
          <a:p>
            <a:pPr indent="0" lvl="0" marL="0" marR="0"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KOŽENÁ J., 2009. </a:t>
            </a:r>
            <a:r>
              <a:rPr b="0" i="1" lang="cs-CZ" sz="1200" u="none" cap="none" strike="noStrike">
                <a:solidFill>
                  <a:srgbClr val="000000"/>
                </a:solidFill>
                <a:highlight>
                  <a:srgbClr val="FFFFFF"/>
                </a:highlight>
                <a:latin typeface="Calibri"/>
                <a:ea typeface="Calibri"/>
                <a:cs typeface="Calibri"/>
                <a:sym typeface="Calibri"/>
              </a:rPr>
              <a:t>Externí επικοινωνία vytváří obraz vaší σταθερός v očích veřejnosti Εγώ médií . </a:t>
            </a:r>
            <a:r>
              <a:rPr b="0" i="0" lang="cs-CZ" sz="1200" u="none" cap="none" strike="noStrike">
                <a:solidFill>
                  <a:srgbClr val="000000"/>
                </a:solidFill>
                <a:latin typeface="Calibri"/>
                <a:ea typeface="Calibri"/>
                <a:cs typeface="Calibri"/>
                <a:sym typeface="Calibri"/>
              </a:rPr>
              <a:t>[σε απευθείας σύνδεση] [vid. 2022-15-08]. Dostupné z:</a:t>
            </a:r>
            <a:r>
              <a:rPr b="0" i="0" lang="cs-CZ" sz="1200" u="none" cap="none" strike="noStrike">
                <a:solidFill>
                  <a:srgbClr val="000000"/>
                </a:solidFill>
                <a:highlight>
                  <a:srgbClr val="FFFFFF"/>
                </a:highlight>
                <a:latin typeface="Calibri"/>
                <a:ea typeface="Calibri"/>
                <a:cs typeface="Calibri"/>
                <a:sym typeface="Calibri"/>
              </a:rPr>
              <a:t> </a:t>
            </a:r>
            <a:r>
              <a:rPr b="0" i="0" lang="cs-CZ" sz="1200" u="sng" cap="none" strike="noStrike">
                <a:solidFill>
                  <a:srgbClr val="000000"/>
                </a:solidFill>
                <a:highlight>
                  <a:srgbClr val="FFFFFF"/>
                </a:highlight>
                <a:latin typeface="Calibri"/>
                <a:ea typeface="Calibri"/>
                <a:cs typeface="Calibri"/>
                <a:sym typeface="Calibri"/>
                <a:hlinkClick r:id="rId11">
                  <a:extLst>
                    <a:ext uri="{A12FA001-AC4F-418D-AE19-62706E023703}">
                      <ahyp:hlinkClr val="tx"/>
                    </a:ext>
                  </a:extLst>
                </a:hlinkClick>
              </a:rPr>
              <a:t>https://www.vlastnicesta.cz/clanky/externi-komunikace-vytvari-obraz-vasi-firmy-vo/</a:t>
            </a:r>
            <a:endParaRPr b="0" i="0" sz="1200" u="none" cap="none" strike="noStrike">
              <a:solidFill>
                <a:srgbClr val="000000"/>
              </a:solidFill>
              <a:latin typeface="Calibri"/>
              <a:ea typeface="Calibri"/>
              <a:cs typeface="Calibri"/>
              <a:sym typeface="Calibri"/>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0" name="Google Shape;370;p28"/>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1" name="Google Shape;371;p28"/>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2" name="Google Shape;372;p28"/>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3" name="Google Shape;373;p2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4" name="Google Shape;374;p28"/>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5" name="Google Shape;375;p28"/>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6" name="Google Shape;376;p28"/>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Bιβλιογραφικές αναφορές</a:t>
            </a:r>
            <a:endParaRPr b="1" sz="3600">
              <a:solidFill>
                <a:schemeClr val="dk2"/>
              </a:solidFill>
            </a:endParaRPr>
          </a:p>
        </p:txBody>
      </p:sp>
      <p:sp>
        <p:nvSpPr>
          <p:cNvPr id="377" name="Google Shape;377;p28"/>
          <p:cNvSpPr txBox="1"/>
          <p:nvPr/>
        </p:nvSpPr>
        <p:spPr>
          <a:xfrm>
            <a:off x="480647" y="1155600"/>
            <a:ext cx="11493639" cy="504612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LIEBMANN, M. </a:t>
            </a:r>
            <a:r>
              <a:rPr b="0" i="1" lang="cs-CZ" sz="1200" u="none" cap="none" strike="noStrike">
                <a:solidFill>
                  <a:srgbClr val="000000"/>
                </a:solidFill>
                <a:highlight>
                  <a:srgbClr val="FFFFFF"/>
                </a:highlight>
                <a:latin typeface="Calibri"/>
                <a:ea typeface="Calibri"/>
                <a:cs typeface="Calibri"/>
                <a:sym typeface="Calibri"/>
              </a:rPr>
              <a:t>(2000). «Ιστορία και επισκόπηση της διαμεσολάβησης στο Ηνωμένο Βασίλειο». Στο M. Liebmann (επιμ.), Mediation in Context. Λονδίνο: Jessica Kingsley Publisher, 19-38.</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MICELI, M., NEAR, J., AND MOREHEAD, DWORKIN T </a:t>
            </a:r>
            <a:r>
              <a:rPr b="0" i="1" lang="cs-CZ" sz="1200" u="none" cap="none" strike="noStrike">
                <a:solidFill>
                  <a:srgbClr val="000000"/>
                </a:solidFill>
                <a:highlight>
                  <a:srgbClr val="FFFFFF"/>
                </a:highlight>
                <a:latin typeface="Calibri"/>
                <a:ea typeface="Calibri"/>
                <a:cs typeface="Calibri"/>
                <a:sym typeface="Calibri"/>
              </a:rPr>
              <a:t>. (2008). «Μια λέξη προς τους σοφούς: πώς οι διευθυντές και οι υπεύθυνοι χάραξης πολιτικής μπορούν να ενθαρρύνουν τους υπαλλήλους να αναφέρουν αδικοπραγίες». Journal of Business Ethics, 86, 379-396.</a:t>
            </a:r>
            <a:endParaRPr/>
          </a:p>
          <a:p>
            <a:pPr indent="0" lvl="0" marL="0" marR="0"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MIOVSKÝ, M., SKÁCELOVÁ, L., ZAPLETALOVÁ, J., NOVÁK, P. 2010. </a:t>
            </a:r>
            <a:r>
              <a:rPr b="0" i="1" lang="cs-CZ" sz="1200" u="none" cap="none" strike="noStrike">
                <a:solidFill>
                  <a:srgbClr val="000000"/>
                </a:solidFill>
                <a:latin typeface="Calibri"/>
                <a:ea typeface="Calibri"/>
                <a:cs typeface="Calibri"/>
                <a:sym typeface="Calibri"/>
              </a:rPr>
              <a:t>Primární πρόληψη rizikového chování ve školství </a:t>
            </a:r>
            <a:r>
              <a:rPr b="0" i="0" lang="cs-CZ" sz="1200" u="none" cap="none" strike="noStrike">
                <a:solidFill>
                  <a:srgbClr val="000000"/>
                </a:solidFill>
                <a:latin typeface="Calibri"/>
                <a:ea typeface="Calibri"/>
                <a:cs typeface="Calibri"/>
                <a:sym typeface="Calibri"/>
              </a:rPr>
              <a:t>. Tišnov : Sdružení SCAN.</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MŠMT, 2005. </a:t>
            </a:r>
            <a:r>
              <a:rPr b="0" i="1" lang="cs-CZ" sz="1200" u="none" cap="none" strike="noStrike">
                <a:solidFill>
                  <a:srgbClr val="000000"/>
                </a:solidFill>
                <a:latin typeface="Calibri"/>
                <a:ea typeface="Calibri"/>
                <a:cs typeface="Calibri"/>
                <a:sym typeface="Calibri"/>
              </a:rPr>
              <a:t>Standardy odborné způsobilosti poskytovatelů πρόγραμμα primární πρόληψη užívání návykových látek . </a:t>
            </a:r>
            <a:r>
              <a:rPr b="0" i="0" lang="cs-CZ" sz="1200" u="none" cap="none" strike="noStrike">
                <a:solidFill>
                  <a:srgbClr val="000000"/>
                </a:solidFill>
                <a:latin typeface="Calibri"/>
                <a:ea typeface="Calibri"/>
                <a:cs typeface="Calibri"/>
                <a:sym typeface="Calibri"/>
              </a:rPr>
              <a:t>Πράχα: MŠMT.</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MŠMT, 2010. </a:t>
            </a:r>
            <a:r>
              <a:rPr b="0" i="1" lang="cs-CZ" sz="1200" u="none" cap="none" strike="noStrike">
                <a:solidFill>
                  <a:srgbClr val="000000"/>
                </a:solidFill>
                <a:latin typeface="Calibri"/>
                <a:ea typeface="Calibri"/>
                <a:cs typeface="Calibri"/>
                <a:sym typeface="Calibri"/>
              </a:rPr>
              <a:t>Metodické doporučení k primární prevenci rizikového chování u dětí , žáků a studentů ve školách a školských zařízeních </a:t>
            </a:r>
            <a:r>
              <a:rPr b="0" i="0" lang="cs-CZ" sz="1200" u="none" cap="none" strike="noStrike">
                <a:solidFill>
                  <a:srgbClr val="000000"/>
                </a:solidFill>
                <a:latin typeface="Calibri"/>
                <a:ea typeface="Calibri"/>
                <a:cs typeface="Calibri"/>
                <a:sym typeface="Calibri"/>
              </a:rPr>
              <a:t>. [σε απευθείας σύνδεση] [vid. 2022-15-08]. Dostupné z: </a:t>
            </a:r>
            <a:r>
              <a:rPr b="0" i="0" lang="cs-CZ" sz="1200" u="sng" cap="none" strike="noStrike">
                <a:solidFill>
                  <a:srgbClr val="000000"/>
                </a:solidFill>
                <a:latin typeface="Calibri"/>
                <a:ea typeface="Calibri"/>
                <a:cs typeface="Calibri"/>
                <a:sym typeface="Calibri"/>
                <a:hlinkClick r:id="rId3">
                  <a:extLst>
                    <a:ext uri="{A12FA001-AC4F-418D-AE19-62706E023703}">
                      <ahyp:hlinkClr val="tx"/>
                    </a:ext>
                  </a:extLst>
                </a:hlinkClick>
              </a:rPr>
              <a:t>http://www.msmt.cz/socialni-programy/metodicke-doporuceni-k-primarni-prevenci-rizikoveho-chovani</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OPPENHEIMER, A </a:t>
            </a:r>
            <a:r>
              <a:rPr b="0" i="1" lang="cs-CZ" sz="1200" u="none" cap="none" strike="noStrike">
                <a:solidFill>
                  <a:srgbClr val="000000"/>
                </a:solidFill>
                <a:highlight>
                  <a:srgbClr val="FFFFFF"/>
                </a:highlight>
                <a:latin typeface="Calibri"/>
                <a:ea typeface="Calibri"/>
                <a:cs typeface="Calibri"/>
                <a:sym typeface="Calibri"/>
              </a:rPr>
              <a:t>. (2004). «Διερεύνηση της παρενόχλησης και των διακρίσεων στο χώρο εργασίας». Employee Relations Law Journal, 29(4), 56-68.</a:t>
            </a:r>
            <a:endParaRPr b="0" i="0" sz="1200" u="none" cap="none" strike="noStrike">
              <a:solidFill>
                <a:srgbClr val="000000"/>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PLAMÍNEK, J., 2010. </a:t>
            </a:r>
            <a:r>
              <a:rPr b="0" i="1" lang="cs-CZ" sz="1200" u="none" cap="none" strike="noStrike">
                <a:solidFill>
                  <a:srgbClr val="000000"/>
                </a:solidFill>
                <a:latin typeface="Calibri"/>
                <a:ea typeface="Calibri"/>
                <a:cs typeface="Calibri"/>
                <a:sym typeface="Calibri"/>
              </a:rPr>
              <a:t>Tajemství motivace : jak zařídit , aby pro vás lidé rádi pracovali </a:t>
            </a:r>
            <a:r>
              <a:rPr b="0" i="0" lang="cs-CZ" sz="1200" u="none" cap="none" strike="noStrike">
                <a:solidFill>
                  <a:srgbClr val="000000"/>
                </a:solidFill>
                <a:latin typeface="Calibri"/>
                <a:ea typeface="Calibri"/>
                <a:cs typeface="Calibri"/>
                <a:sym typeface="Calibri"/>
              </a:rPr>
              <a:t>. 2., dopl . vyd . Praha: Grada . ISBN 9788024734477</a:t>
            </a:r>
            <a:endParaRPr b="0" i="0" sz="1200" u="none" cap="none" strike="noStrike">
              <a:solidFill>
                <a:srgbClr val="000000"/>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RAYNER, C., HOEL, H. AND COOPER, CL </a:t>
            </a:r>
            <a:r>
              <a:rPr b="0" i="1" lang="cs-CZ" sz="1200" u="none" cap="none" strike="noStrike">
                <a:solidFill>
                  <a:srgbClr val="000000"/>
                </a:solidFill>
                <a:highlight>
                  <a:srgbClr val="FFFFFF"/>
                </a:highlight>
                <a:latin typeface="Calibri"/>
                <a:ea typeface="Calibri"/>
                <a:cs typeface="Calibri"/>
                <a:sym typeface="Calibri"/>
              </a:rPr>
              <a:t>. (2002): Εκφοβισμός στο χώρο εργασίας: Τι γνωρίζουμε, ποιος φταίει και τι μπορούμε να κάνουμε; Λονδίνο: Τέιλορ και Φράνσις</a:t>
            </a:r>
            <a:endParaRPr b="0" i="0" sz="1200" u="none" cap="none" strike="noStrike">
              <a:solidFill>
                <a:srgbClr val="000000"/>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ΣΑΛΙΝ, Δ </a:t>
            </a:r>
            <a:r>
              <a:rPr b="0" i="1" lang="cs-CZ" sz="1200" u="none" cap="none" strike="noStrike">
                <a:solidFill>
                  <a:srgbClr val="000000"/>
                </a:solidFill>
                <a:highlight>
                  <a:srgbClr val="FFFFFF"/>
                </a:highlight>
                <a:latin typeface="Calibri"/>
                <a:ea typeface="Calibri"/>
                <a:cs typeface="Calibri"/>
                <a:sym typeface="Calibri"/>
              </a:rPr>
              <a:t>. (2007). «Οργανωτικές αντιδράσεις στην παρενόχληση στο χώρο εργασίας: μια διερευνητική μελέτη». Επιθεώρηση προσωπικού, 38(1), 26-44.</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SCHEU L., 2021 </a:t>
            </a:r>
            <a:r>
              <a:rPr b="0" i="1" lang="cs-CZ" sz="1200" u="none" cap="none" strike="noStrike">
                <a:solidFill>
                  <a:srgbClr val="000000"/>
                </a:solidFill>
                <a:latin typeface="Calibri"/>
                <a:ea typeface="Calibri"/>
                <a:cs typeface="Calibri"/>
                <a:sym typeface="Calibri"/>
              </a:rPr>
              <a:t>. Násilí na pracovišti : συνομήλικος pracovník jako možná cesta ochrany zaměstnanců ; </a:t>
            </a:r>
            <a:r>
              <a:rPr b="0" i="0" lang="cs-CZ" sz="1200" u="none" cap="none" strike="noStrike">
                <a:solidFill>
                  <a:srgbClr val="000000"/>
                </a:solidFill>
                <a:latin typeface="Calibri"/>
                <a:ea typeface="Calibri"/>
                <a:cs typeface="Calibri"/>
                <a:sym typeface="Calibri"/>
              </a:rPr>
              <a:t>[σε απευθείας σύνδεση] [vid. 2022-15-08]. Dostupné z: </a:t>
            </a:r>
            <a:r>
              <a:rPr b="0" i="0" lang="cs-CZ" sz="1200" u="sng" cap="none" strike="noStrike">
                <a:solidFill>
                  <a:srgbClr val="000000"/>
                </a:solidFill>
                <a:latin typeface="Calibri"/>
                <a:ea typeface="Calibri"/>
                <a:cs typeface="Calibri"/>
                <a:sym typeface="Calibri"/>
                <a:hlinkClick r:id="rId4">
                  <a:extLst>
                    <a:ext uri="{A12FA001-AC4F-418D-AE19-62706E023703}">
                      <ahyp:hlinkClr val="tx"/>
                    </a:ext>
                  </a:extLst>
                </a:hlinkClick>
              </a:rPr>
              <a:t>https://www.bozpinfo.cz/josra/nasili-na-pracovisti-peer-pracovnik-jako-mozna-cesta-ochrany-zamestnancu</a:t>
            </a:r>
            <a:endParaRPr b="0" i="0" sz="1200" u="none" cap="none" strike="noStrike">
              <a:solidFill>
                <a:srgbClr val="000000"/>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SMITHSON, L., 2006. Μια infographic απεικόνιση των κινήτρων όλων των πραγμάτων στο χώρο εργασίας. </a:t>
            </a:r>
            <a:r>
              <a:rPr b="0" i="1" lang="cs-CZ" sz="1200" u="none" cap="none" strike="noStrike">
                <a:solidFill>
                  <a:srgbClr val="000000"/>
                </a:solidFill>
                <a:latin typeface="Calibri"/>
                <a:ea typeface="Calibri"/>
                <a:cs typeface="Calibri"/>
                <a:sym typeface="Calibri"/>
              </a:rPr>
              <a:t>IncBlot . </a:t>
            </a:r>
            <a:r>
              <a:rPr b="0" i="0" lang="cs-CZ" sz="1200" u="none" cap="none" strike="noStrike">
                <a:solidFill>
                  <a:srgbClr val="000000"/>
                </a:solidFill>
                <a:latin typeface="Calibri"/>
                <a:ea typeface="Calibri"/>
                <a:cs typeface="Calibri"/>
                <a:sym typeface="Calibri"/>
              </a:rPr>
              <a:t>[σε απευθείας σύνδεση] [vid. 2022-05-05]. Dostupné z: </a:t>
            </a:r>
            <a:r>
              <a:rPr b="0" i="0" lang="cs-CZ" sz="12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https://visual.ly/community/Infographics/business/incblot-motivation-infographic</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cs-CZ" sz="1200" u="none" cap="none" strike="noStrike">
                <a:solidFill>
                  <a:srgbClr val="000000"/>
                </a:solidFill>
                <a:latin typeface="Calibri"/>
                <a:ea typeface="Calibri"/>
                <a:cs typeface="Calibri"/>
                <a:sym typeface="Calibri"/>
              </a:rPr>
              <a:t>ŠNAJDR I., 2013. </a:t>
            </a:r>
            <a:r>
              <a:rPr b="0" i="1" lang="cs-CZ" sz="1200" u="none" cap="none" strike="noStrike">
                <a:solidFill>
                  <a:srgbClr val="000000"/>
                </a:solidFill>
                <a:latin typeface="Calibri"/>
                <a:ea typeface="Calibri"/>
                <a:cs typeface="Calibri"/>
                <a:sym typeface="Calibri"/>
              </a:rPr>
              <a:t>Svizí , strategií a politicou </a:t>
            </a:r>
            <a:r>
              <a:rPr b="0" i="0" lang="cs-CZ" sz="1200" u="none" cap="none" strike="noStrike">
                <a:solidFill>
                  <a:srgbClr val="000000"/>
                </a:solidFill>
                <a:latin typeface="Calibri"/>
                <a:ea typeface="Calibri"/>
                <a:cs typeface="Calibri"/>
                <a:sym typeface="Calibri"/>
              </a:rPr>
              <a:t>. [σε απευθείας σύνδεση] [vid. 2022-15-08]. Dostupné z: </a:t>
            </a:r>
            <a:r>
              <a:rPr b="0" i="0" lang="cs-CZ" sz="12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https://www.snajdr.com/jak-pracujeme/s-vizi-strategii-a-politiou/</a:t>
            </a:r>
            <a:endParaRPr b="0" i="0" sz="1200" u="none" cap="none" strike="noStrike">
              <a:solidFill>
                <a:srgbClr val="000000"/>
              </a:solidFill>
              <a:latin typeface="Calibri"/>
              <a:ea typeface="Calibri"/>
              <a:cs typeface="Calibri"/>
              <a:sym typeface="Calibri"/>
            </a:endParaRPr>
          </a:p>
          <a:p>
            <a:pPr indent="0" lvl="0" marL="0" marR="0" rtl="0" algn="just">
              <a:lnSpc>
                <a:spcPct val="107000"/>
              </a:lnSpc>
              <a:spcBef>
                <a:spcPts val="1500"/>
              </a:spcBef>
              <a:spcAft>
                <a:spcPts val="0"/>
              </a:spcAft>
              <a:buNone/>
            </a:pPr>
            <a:r>
              <a:rPr b="0" i="0" lang="cs-CZ" sz="1200" u="none" cap="none" strike="noStrike">
                <a:solidFill>
                  <a:srgbClr val="000000"/>
                </a:solidFill>
                <a:highlight>
                  <a:srgbClr val="FFFFFF"/>
                </a:highlight>
                <a:latin typeface="Calibri"/>
                <a:ea typeface="Calibri"/>
                <a:cs typeface="Calibri"/>
                <a:sym typeface="Calibri"/>
              </a:rPr>
              <a:t>WALKER, B. AND HAMILTON, RT </a:t>
            </a:r>
            <a:r>
              <a:rPr b="0" i="1" lang="cs-CZ" sz="1200" u="none" cap="none" strike="noStrike">
                <a:solidFill>
                  <a:srgbClr val="000000"/>
                </a:solidFill>
                <a:highlight>
                  <a:srgbClr val="FFFFFF"/>
                </a:highlight>
                <a:latin typeface="Calibri"/>
                <a:ea typeface="Calibri"/>
                <a:cs typeface="Calibri"/>
                <a:sym typeface="Calibri"/>
              </a:rPr>
              <a:t>(2011). «Παράπονα εργαζομένου-εργοδότη: μια επανεξέταση». International Journal of Management Reviews, 13(1) 40-58.</a:t>
            </a:r>
            <a:endParaRPr b="0" i="0" sz="1200" u="none" cap="none" strike="noStrike">
              <a:solidFill>
                <a:srgbClr val="000000"/>
              </a:solidFill>
              <a:latin typeface="Calibri"/>
              <a:ea typeface="Calibri"/>
              <a:cs typeface="Calibri"/>
              <a:sym typeface="Calibri"/>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1" name="Shape 381"/>
        <p:cNvGrpSpPr/>
        <p:nvPr/>
      </p:nvGrpSpPr>
      <p:grpSpPr>
        <a:xfrm>
          <a:off x="0" y="0"/>
          <a:ext cx="0" cy="0"/>
          <a:chOff x="0" y="0"/>
          <a:chExt cx="0" cy="0"/>
        </a:xfrm>
      </p:grpSpPr>
      <p:pic>
        <p:nvPicPr>
          <p:cNvPr id="382" name="Google Shape;382;p12"/>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383" name="Google Shape;383;p12"/>
          <p:cNvSpPr/>
          <p:nvPr/>
        </p:nvSpPr>
        <p:spPr>
          <a:xfrm>
            <a:off x="0" y="5320142"/>
            <a:ext cx="12192000" cy="736551"/>
          </a:xfrm>
          <a:prstGeom prst="rect">
            <a:avLst/>
          </a:prstGeom>
          <a:solidFill>
            <a:schemeClr val="lt1">
              <a:alpha val="92549"/>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4" name="Google Shape;384;p12"/>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cs-CZ" sz="3600">
                <a:solidFill>
                  <a:srgbClr val="262626"/>
                </a:solidFill>
              </a:rPr>
              <a:t>Σας ευχαριστώ για την προσοχή σας</a:t>
            </a:r>
            <a:endParaRPr sz="3600">
              <a:solidFill>
                <a:srgbClr val="262626"/>
              </a:solidFill>
            </a:endParaRPr>
          </a:p>
        </p:txBody>
      </p:sp>
      <p:cxnSp>
        <p:nvCxnSpPr>
          <p:cNvPr id="385" name="Google Shape;385;p12"/>
          <p:cNvCxnSpPr/>
          <p:nvPr/>
        </p:nvCxnSpPr>
        <p:spPr>
          <a:xfrm>
            <a:off x="0" y="5241983"/>
            <a:ext cx="12192000" cy="0"/>
          </a:xfrm>
          <a:prstGeom prst="straightConnector1">
            <a:avLst/>
          </a:prstGeom>
          <a:noFill/>
          <a:ln cap="flat" cmpd="sng" w="41275">
            <a:solidFill>
              <a:schemeClr val="lt1">
                <a:alpha val="89411"/>
              </a:schemeClr>
            </a:solidFill>
            <a:prstDash val="solid"/>
            <a:miter lim="800000"/>
            <a:headEnd len="sm" w="sm" type="none"/>
            <a:tailEnd len="sm" w="sm" type="none"/>
          </a:ln>
        </p:spPr>
      </p:cxnSp>
      <p:cxnSp>
        <p:nvCxnSpPr>
          <p:cNvPr id="386" name="Google Shape;386;p12"/>
          <p:cNvCxnSpPr/>
          <p:nvPr/>
        </p:nvCxnSpPr>
        <p:spPr>
          <a:xfrm>
            <a:off x="0" y="6134852"/>
            <a:ext cx="12192000" cy="0"/>
          </a:xfrm>
          <a:prstGeom prst="straightConnector1">
            <a:avLst/>
          </a:prstGeom>
          <a:noFill/>
          <a:ln cap="flat" cmpd="sng" w="41275">
            <a:solidFill>
              <a:schemeClr val="lt1">
                <a:alpha val="89411"/>
              </a:schemeClr>
            </a:solidFill>
            <a:prstDash val="solid"/>
            <a:miter lim="800000"/>
            <a:headEnd len="sm" w="sm" type="none"/>
            <a:tailEnd len="sm" w="sm" type="none"/>
          </a:ln>
        </p:spPr>
      </p:cxn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13"/>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392" name="Google Shape;392;p13"/>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200">
                <a:solidFill>
                  <a:schemeClr val="dk2"/>
                </a:solidFill>
              </a:rPr>
              <a:t>Εταίροι του έργου</a:t>
            </a:r>
            <a:endParaRPr b="1" sz="3200">
              <a:solidFill>
                <a:schemeClr val="dk2"/>
              </a:solidFill>
            </a:endParaRPr>
          </a:p>
        </p:txBody>
      </p:sp>
      <p:sp>
        <p:nvSpPr>
          <p:cNvPr id="393" name="Google Shape;393;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cs-CZ"/>
              <a:t>‹#›</a:t>
            </a:fld>
            <a:endParaRPr/>
          </a:p>
        </p:txBody>
      </p:sp>
      <p:sp>
        <p:nvSpPr>
          <p:cNvPr id="394" name="Google Shape;394;p1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cs-CZ"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395" name="Google Shape;395;p13"/>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396" name="Google Shape;396;p13"/>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5">
                  <a:extLst>
                    <a:ext uri="{A12FA001-AC4F-418D-AE19-62706E023703}">
                      <ahyp:hlinkClr val="tx"/>
                    </a:ext>
                  </a:extLst>
                </a:hlinkClick>
              </a:rPr>
              <a:t>Τσεχικό Πανεπιστήμιο Επιστημών Ζωής Πράγα </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Τσεχική Δημοκρατία</a:t>
            </a:r>
            <a:endParaRPr b="0" i="0" sz="1400" u="none" cap="none" strike="noStrike">
              <a:solidFill>
                <a:schemeClr val="dk1"/>
              </a:solidFill>
              <a:latin typeface="Arial"/>
              <a:ea typeface="Arial"/>
              <a:cs typeface="Arial"/>
              <a:sym typeface="Arial"/>
            </a:endParaRPr>
          </a:p>
        </p:txBody>
      </p:sp>
      <p:pic>
        <p:nvPicPr>
          <p:cNvPr id="397" name="Google Shape;397;p13"/>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398" name="Google Shape;398;p13"/>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7">
                  <a:extLst>
                    <a:ext uri="{A12FA001-AC4F-418D-AE19-62706E023703}">
                      <ahyp:hlinkClr val="tx"/>
                    </a:ext>
                  </a:extLst>
                </a:hlinkClick>
              </a:rPr>
              <a:t>Παγκύπριος Σύνδεσμος Διευθυντών Ξενοδοχείων </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Κύπρου</a:t>
            </a:r>
            <a:endParaRPr b="0" i="0" sz="1400" u="none" cap="none" strike="noStrike">
              <a:solidFill>
                <a:schemeClr val="dk1"/>
              </a:solidFill>
              <a:latin typeface="Arial"/>
              <a:ea typeface="Arial"/>
              <a:cs typeface="Arial"/>
              <a:sym typeface="Arial"/>
            </a:endParaRPr>
          </a:p>
        </p:txBody>
      </p:sp>
      <p:pic>
        <p:nvPicPr>
          <p:cNvPr id="399" name="Google Shape;399;p13"/>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400" name="Google Shape;400;p13"/>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9">
                  <a:extLst>
                    <a:ext uri="{A12FA001-AC4F-418D-AE19-62706E023703}">
                      <ahyp:hlinkClr val="tx"/>
                    </a:ext>
                  </a:extLst>
                </a:hlinkClick>
              </a:rPr>
              <a:t>Beneke &amp; Prinzhorn GmbH </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Γερμανία</a:t>
            </a:r>
            <a:endParaRPr b="0" i="0" sz="1400" u="none" cap="none" strike="noStrike">
              <a:solidFill>
                <a:schemeClr val="dk1"/>
              </a:solidFill>
              <a:latin typeface="Arial"/>
              <a:ea typeface="Arial"/>
              <a:cs typeface="Arial"/>
              <a:sym typeface="Arial"/>
            </a:endParaRPr>
          </a:p>
        </p:txBody>
      </p:sp>
      <p:pic>
        <p:nvPicPr>
          <p:cNvPr id="401" name="Google Shape;401;p13"/>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402" name="Google Shape;402;p13"/>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11">
                  <a:extLst>
                    <a:ext uri="{A12FA001-AC4F-418D-AE19-62706E023703}">
                      <ahyp:hlinkClr val="tx"/>
                    </a:ext>
                  </a:extLst>
                </a:hlinkClick>
              </a:rPr>
              <a:t>ΔΙΑΣ </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Ελλάδας</a:t>
            </a:r>
            <a:endParaRPr b="0" i="0" sz="1400" u="none" cap="none" strike="noStrike">
              <a:solidFill>
                <a:schemeClr val="dk1"/>
              </a:solidFill>
              <a:latin typeface="Arial"/>
              <a:ea typeface="Arial"/>
              <a:cs typeface="Arial"/>
              <a:sym typeface="Arial"/>
            </a:endParaRPr>
          </a:p>
        </p:txBody>
      </p:sp>
      <p:pic>
        <p:nvPicPr>
          <p:cNvPr id="403" name="Google Shape;403;p13"/>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404" name="Google Shape;404;p13"/>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13">
                  <a:extLst>
                    <a:ext uri="{A12FA001-AC4F-418D-AE19-62706E023703}">
                      <ahyp:hlinkClr val="tx"/>
                    </a:ext>
                  </a:extLst>
                </a:hlinkClick>
              </a:rPr>
              <a:t>ΔΕΚΑΠΛΟΥΣ</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cs-CZ" sz="1400" u="none" cap="none" strike="noStrike">
                <a:solidFill>
                  <a:schemeClr val="dk1"/>
                </a:solidFill>
                <a:latin typeface="Arial"/>
                <a:ea typeface="Arial"/>
                <a:cs typeface="Arial"/>
                <a:sym typeface="Arial"/>
              </a:rPr>
              <a:t>Κύπρος</a:t>
            </a:r>
            <a:endParaRPr b="0" i="0" sz="1400" u="none" cap="none" strike="noStrike">
              <a:solidFill>
                <a:srgbClr val="000000"/>
              </a:solidFill>
              <a:latin typeface="Arial"/>
              <a:ea typeface="Arial"/>
              <a:cs typeface="Arial"/>
              <a:sym typeface="Arial"/>
            </a:endParaRPr>
          </a:p>
        </p:txBody>
      </p:sp>
      <p:pic>
        <p:nvPicPr>
          <p:cNvPr id="405" name="Google Shape;405;p13"/>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406" name="Google Shape;406;p13"/>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15">
                  <a:extLst>
                    <a:ext uri="{A12FA001-AC4F-418D-AE19-62706E023703}">
                      <ahyp:hlinkClr val="tx"/>
                    </a:ext>
                  </a:extLst>
                </a:hlinkClick>
              </a:rPr>
              <a:t>Ταμείο Κοινωνικής Καινοτομίας </a:t>
            </a:r>
            <a:br>
              <a:rPr b="0" i="0" lang="cs-CZ" sz="1400" u="none" cap="none" strike="noStrike">
                <a:solidFill>
                  <a:schemeClr val="dk1"/>
                </a:solidFill>
                <a:latin typeface="Arial"/>
                <a:ea typeface="Arial"/>
                <a:cs typeface="Arial"/>
                <a:sym typeface="Arial"/>
              </a:rPr>
            </a:br>
            <a:r>
              <a:rPr b="0" i="0" lang="cs-CZ" sz="1400" u="none" cap="none" strike="noStrike">
                <a:solidFill>
                  <a:schemeClr val="dk1"/>
                </a:solidFill>
                <a:latin typeface="Arial"/>
                <a:ea typeface="Arial"/>
                <a:cs typeface="Arial"/>
                <a:sym typeface="Arial"/>
              </a:rPr>
              <a:t>Λιθουανίας</a:t>
            </a:r>
            <a:endParaRPr b="0" i="0" sz="1400" u="none" cap="none" strike="noStrike">
              <a:solidFill>
                <a:schemeClr val="dk1"/>
              </a:solidFill>
              <a:latin typeface="Arial"/>
              <a:ea typeface="Arial"/>
              <a:cs typeface="Arial"/>
              <a:sym typeface="Arial"/>
            </a:endParaRPr>
          </a:p>
        </p:txBody>
      </p:sp>
      <p:pic>
        <p:nvPicPr>
          <p:cNvPr id="407" name="Google Shape;407;p13"/>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408" name="Google Shape;408;p13"/>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cs-CZ" sz="1400" u="sng" cap="none" strike="noStrike">
                <a:solidFill>
                  <a:schemeClr val="dk1"/>
                </a:solidFill>
                <a:latin typeface="Arial"/>
                <a:ea typeface="Arial"/>
                <a:cs typeface="Arial"/>
                <a:sym typeface="Arial"/>
                <a:hlinkClick r:id="rId17">
                  <a:extLst>
                    <a:ext uri="{A12FA001-AC4F-418D-AE19-62706E023703}">
                      <ahyp:hlinkClr val="tx"/>
                    </a:ext>
                  </a:extLst>
                </a:hlinkClick>
              </a:rPr>
              <a:t>ΔΥΝΑΤΑ</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cs-CZ" sz="1400" u="none" cap="none" strike="noStrike">
                <a:solidFill>
                  <a:schemeClr val="dk1"/>
                </a:solidFill>
                <a:latin typeface="Arial"/>
                <a:ea typeface="Arial"/>
                <a:cs typeface="Arial"/>
                <a:sym typeface="Arial"/>
              </a:rPr>
              <a:t>Λετονία</a:t>
            </a:r>
            <a:endParaRPr b="0" i="0" sz="1400" u="none" cap="none" strike="noStrike">
              <a:solidFill>
                <a:schemeClr val="dk1"/>
              </a:solidFill>
              <a:latin typeface="Arial"/>
              <a:ea typeface="Arial"/>
              <a:cs typeface="Arial"/>
              <a:sym typeface="Arial"/>
            </a:endParaRPr>
          </a:p>
        </p:txBody>
      </p:sp>
      <p:pic>
        <p:nvPicPr>
          <p:cNvPr id="409" name="Google Shape;409;p13"/>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03" name="Google Shape;103;p2"/>
          <p:cNvPicPr preferRelativeResize="0"/>
          <p:nvPr/>
        </p:nvPicPr>
        <p:blipFill rotWithShape="1">
          <a:blip r:embed="rId4">
            <a:alphaModFix/>
          </a:blip>
          <a:srcRect b="0" l="0" r="0" t="0"/>
          <a:stretch/>
        </p:blipFill>
        <p:spPr>
          <a:xfrm rot="10800000">
            <a:off x="-1" y="880676"/>
            <a:ext cx="1577591" cy="3373859"/>
          </a:xfrm>
          <a:prstGeom prst="rect">
            <a:avLst/>
          </a:prstGeom>
          <a:noFill/>
          <a:ln>
            <a:noFill/>
          </a:ln>
        </p:spPr>
      </p:pic>
      <p:sp>
        <p:nvSpPr>
          <p:cNvPr id="104" name="Google Shape;104;p2"/>
          <p:cNvSpPr txBox="1"/>
          <p:nvPr>
            <p:ph type="title"/>
          </p:nvPr>
        </p:nvSpPr>
        <p:spPr>
          <a:xfrm>
            <a:off x="248467" y="441939"/>
            <a:ext cx="9440332" cy="79936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Θέματα</a:t>
            </a:r>
            <a:endParaRPr/>
          </a:p>
        </p:txBody>
      </p:sp>
      <p:sp>
        <p:nvSpPr>
          <p:cNvPr id="105" name="Google Shape;105;p2"/>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6" name="Google Shape;106;p2"/>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07" name="Google Shape;10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200"/>
              <a:buNone/>
            </a:pPr>
            <a:fld id="{00000000-1234-1234-1234-123412341234}" type="slidenum">
              <a:rPr lang="cs-CZ"/>
              <a:t>‹#›</a:t>
            </a:fld>
            <a:endParaRPr/>
          </a:p>
        </p:txBody>
      </p:sp>
      <p:grpSp>
        <p:nvGrpSpPr>
          <p:cNvPr id="108" name="Google Shape;108;p2"/>
          <p:cNvGrpSpPr/>
          <p:nvPr/>
        </p:nvGrpSpPr>
        <p:grpSpPr>
          <a:xfrm>
            <a:off x="838200" y="1537398"/>
            <a:ext cx="10967682" cy="4894601"/>
            <a:chOff x="0" y="0"/>
            <a:chExt cx="10967682" cy="4894601"/>
          </a:xfrm>
        </p:grpSpPr>
        <p:cxnSp>
          <p:nvCxnSpPr>
            <p:cNvPr id="109" name="Google Shape;109;p2"/>
            <p:cNvCxnSpPr/>
            <p:nvPr/>
          </p:nvCxnSpPr>
          <p:spPr>
            <a:xfrm>
              <a:off x="0" y="0"/>
              <a:ext cx="10967682"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0" name="Google Shape;110;p2"/>
            <p:cNvSpPr/>
            <p:nvPr/>
          </p:nvSpPr>
          <p:spPr>
            <a:xfrm>
              <a:off x="0" y="0"/>
              <a:ext cx="2193536" cy="489460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2"/>
            <p:cNvSpPr txBox="1"/>
            <p:nvPr/>
          </p:nvSpPr>
          <p:spPr>
            <a:xfrm>
              <a:off x="0" y="0"/>
              <a:ext cx="2193536" cy="4894601"/>
            </a:xfrm>
            <a:prstGeom prst="rect">
              <a:avLst/>
            </a:prstGeom>
            <a:noFill/>
            <a:ln>
              <a:noFill/>
            </a:ln>
          </p:spPr>
          <p:txBody>
            <a:bodyPr anchorCtr="0" anchor="t" bIns="129525" lIns="129525" spcFirstLastPara="1" rIns="129525" wrap="square" tIns="129525">
              <a:noAutofit/>
            </a:bodyPr>
            <a:lstStyle/>
            <a:p>
              <a:pPr indent="0" lvl="0" marL="0" marR="0" rtl="0" algn="l">
                <a:lnSpc>
                  <a:spcPct val="90000"/>
                </a:lnSpc>
                <a:spcBef>
                  <a:spcPts val="0"/>
                </a:spcBef>
                <a:spcAft>
                  <a:spcPts val="0"/>
                </a:spcAft>
                <a:buClr>
                  <a:schemeClr val="dk1"/>
                </a:buClr>
                <a:buSzPts val="3400"/>
                <a:buFont typeface="Calibri"/>
                <a:buNone/>
              </a:pPr>
              <a:r>
                <a:rPr b="0" i="0" lang="cs-CZ" sz="3400" u="none" cap="none" strike="noStrike">
                  <a:solidFill>
                    <a:schemeClr val="dk1"/>
                  </a:solidFill>
                  <a:latin typeface="Calibri"/>
                  <a:ea typeface="Calibri"/>
                  <a:cs typeface="Calibri"/>
                  <a:sym typeface="Calibri"/>
                </a:rPr>
                <a:t>Πολιτικές πρόληψης</a:t>
              </a:r>
              <a:endParaRPr b="0" i="0" sz="3400" u="none" cap="none" strike="noStrike">
                <a:solidFill>
                  <a:schemeClr val="dk1"/>
                </a:solidFill>
                <a:latin typeface="Calibri"/>
                <a:ea typeface="Calibri"/>
                <a:cs typeface="Calibri"/>
                <a:sym typeface="Calibri"/>
              </a:endParaRPr>
            </a:p>
          </p:txBody>
        </p:sp>
        <p:sp>
          <p:nvSpPr>
            <p:cNvPr id="112" name="Google Shape;112;p2"/>
            <p:cNvSpPr/>
            <p:nvPr/>
          </p:nvSpPr>
          <p:spPr>
            <a:xfrm>
              <a:off x="2358051" y="3304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
            <p:cNvSpPr txBox="1"/>
            <p:nvPr/>
          </p:nvSpPr>
          <p:spPr>
            <a:xfrm>
              <a:off x="2358051" y="3304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 κάτι είναι λάθος ….</a:t>
              </a:r>
              <a:endParaRPr b="0" i="0" sz="1800" u="none" cap="none" strike="noStrike">
                <a:solidFill>
                  <a:schemeClr val="dk1"/>
                </a:solidFill>
                <a:latin typeface="Calibri"/>
                <a:ea typeface="Calibri"/>
                <a:cs typeface="Calibri"/>
                <a:sym typeface="Calibri"/>
              </a:endParaRPr>
            </a:p>
          </p:txBody>
        </p:sp>
        <p:cxnSp>
          <p:nvCxnSpPr>
            <p:cNvPr id="114" name="Google Shape;114;p2"/>
            <p:cNvCxnSpPr/>
            <p:nvPr/>
          </p:nvCxnSpPr>
          <p:spPr>
            <a:xfrm>
              <a:off x="2193536" y="6938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5" name="Google Shape;115;p2"/>
            <p:cNvSpPr/>
            <p:nvPr/>
          </p:nvSpPr>
          <p:spPr>
            <a:xfrm>
              <a:off x="2358051" y="72690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
            <p:cNvSpPr txBox="1"/>
            <p:nvPr/>
          </p:nvSpPr>
          <p:spPr>
            <a:xfrm>
              <a:off x="2358051" y="72690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Αρνητικές επιπτώσεις του εκφοβισμού στους εργαζόμενους</a:t>
              </a:r>
              <a:endParaRPr b="0" i="0" sz="1800" u="none" cap="none" strike="noStrike">
                <a:solidFill>
                  <a:schemeClr val="dk1"/>
                </a:solidFill>
                <a:latin typeface="Calibri"/>
                <a:ea typeface="Calibri"/>
                <a:cs typeface="Calibri"/>
                <a:sym typeface="Calibri"/>
              </a:endParaRPr>
            </a:p>
          </p:txBody>
        </p:sp>
        <p:cxnSp>
          <p:nvCxnSpPr>
            <p:cNvPr id="117" name="Google Shape;117;p2"/>
            <p:cNvCxnSpPr/>
            <p:nvPr/>
          </p:nvCxnSpPr>
          <p:spPr>
            <a:xfrm>
              <a:off x="2193536" y="13877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8" name="Google Shape;118;p2"/>
            <p:cNvSpPr/>
            <p:nvPr/>
          </p:nvSpPr>
          <p:spPr>
            <a:xfrm>
              <a:off x="2358051" y="142076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2"/>
            <p:cNvSpPr txBox="1"/>
            <p:nvPr/>
          </p:nvSpPr>
          <p:spPr>
            <a:xfrm>
              <a:off x="2358051" y="142076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Αρνητικές επιπτώσεις του εκφοβισμού στους εργοδότες</a:t>
              </a:r>
              <a:endParaRPr b="0" i="0" sz="1800" u="none" cap="none" strike="noStrike">
                <a:solidFill>
                  <a:schemeClr val="dk1"/>
                </a:solidFill>
                <a:latin typeface="Calibri"/>
                <a:ea typeface="Calibri"/>
                <a:cs typeface="Calibri"/>
                <a:sym typeface="Calibri"/>
              </a:endParaRPr>
            </a:p>
          </p:txBody>
        </p:sp>
        <p:cxnSp>
          <p:nvCxnSpPr>
            <p:cNvPr id="120" name="Google Shape;120;p2"/>
            <p:cNvCxnSpPr/>
            <p:nvPr/>
          </p:nvCxnSpPr>
          <p:spPr>
            <a:xfrm>
              <a:off x="2193536" y="208157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1" name="Google Shape;121;p2"/>
            <p:cNvSpPr/>
            <p:nvPr/>
          </p:nvSpPr>
          <p:spPr>
            <a:xfrm>
              <a:off x="2358051" y="211462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
            <p:cNvSpPr txBox="1"/>
            <p:nvPr/>
          </p:nvSpPr>
          <p:spPr>
            <a:xfrm>
              <a:off x="2358051" y="211462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Πολιτικές πρόληψης</a:t>
              </a:r>
              <a:endParaRPr b="0" i="0" sz="1800" u="none" cap="none" strike="noStrike">
                <a:solidFill>
                  <a:schemeClr val="dk1"/>
                </a:solidFill>
                <a:latin typeface="Calibri"/>
                <a:ea typeface="Calibri"/>
                <a:cs typeface="Calibri"/>
                <a:sym typeface="Calibri"/>
              </a:endParaRPr>
            </a:p>
          </p:txBody>
        </p:sp>
        <p:sp>
          <p:nvSpPr>
            <p:cNvPr id="123" name="Google Shape;123;p2"/>
            <p:cNvSpPr/>
            <p:nvPr/>
          </p:nvSpPr>
          <p:spPr>
            <a:xfrm>
              <a:off x="6745124" y="2114620"/>
              <a:ext cx="4222557" cy="22005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
            <p:cNvSpPr txBox="1"/>
            <p:nvPr/>
          </p:nvSpPr>
          <p:spPr>
            <a:xfrm>
              <a:off x="6745124" y="2114620"/>
              <a:ext cx="4222557" cy="220057"/>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Calibri"/>
                <a:buNone/>
              </a:pPr>
              <a:r>
                <a:rPr b="0" i="0" lang="cs-CZ" sz="1000" u="none" cap="none" strike="noStrike">
                  <a:solidFill>
                    <a:schemeClr val="dk1"/>
                  </a:solidFill>
                  <a:latin typeface="Calibri"/>
                  <a:ea typeface="Calibri"/>
                  <a:cs typeface="Calibri"/>
                  <a:sym typeface="Calibri"/>
                </a:rPr>
                <a:t>καλά καθορισμένες εξωτερικές συνθήκες</a:t>
              </a:r>
              <a:endParaRPr b="0" i="0" sz="1400" u="none" cap="none" strike="noStrike">
                <a:solidFill>
                  <a:srgbClr val="000000"/>
                </a:solidFill>
                <a:latin typeface="Arial"/>
                <a:ea typeface="Arial"/>
                <a:cs typeface="Arial"/>
                <a:sym typeface="Arial"/>
              </a:endParaRPr>
            </a:p>
          </p:txBody>
        </p:sp>
        <p:cxnSp>
          <p:nvCxnSpPr>
            <p:cNvPr id="125" name="Google Shape;125;p2"/>
            <p:cNvCxnSpPr/>
            <p:nvPr/>
          </p:nvCxnSpPr>
          <p:spPr>
            <a:xfrm>
              <a:off x="6580609" y="2334678"/>
              <a:ext cx="4222557"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6" name="Google Shape;126;p2"/>
            <p:cNvSpPr/>
            <p:nvPr/>
          </p:nvSpPr>
          <p:spPr>
            <a:xfrm>
              <a:off x="6745124" y="2334678"/>
              <a:ext cx="4222557" cy="22005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
            <p:cNvSpPr txBox="1"/>
            <p:nvPr/>
          </p:nvSpPr>
          <p:spPr>
            <a:xfrm>
              <a:off x="6745124" y="2334678"/>
              <a:ext cx="4222557" cy="220057"/>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Calibri"/>
                <a:buNone/>
              </a:pPr>
              <a:r>
                <a:rPr b="0" i="0" lang="cs-CZ" sz="1000" u="none" cap="none" strike="noStrike">
                  <a:solidFill>
                    <a:schemeClr val="dk1"/>
                  </a:solidFill>
                  <a:latin typeface="Calibri"/>
                  <a:ea typeface="Calibri"/>
                  <a:cs typeface="Calibri"/>
                  <a:sym typeface="Calibri"/>
                </a:rPr>
                <a:t>εταιρική κουλτούρα</a:t>
              </a:r>
              <a:endParaRPr b="0" i="0" sz="1000" u="none" cap="none" strike="noStrike">
                <a:solidFill>
                  <a:schemeClr val="dk1"/>
                </a:solidFill>
                <a:latin typeface="Calibri"/>
                <a:ea typeface="Calibri"/>
                <a:cs typeface="Calibri"/>
                <a:sym typeface="Calibri"/>
              </a:endParaRPr>
            </a:p>
          </p:txBody>
        </p:sp>
        <p:cxnSp>
          <p:nvCxnSpPr>
            <p:cNvPr id="128" name="Google Shape;128;p2"/>
            <p:cNvCxnSpPr/>
            <p:nvPr/>
          </p:nvCxnSpPr>
          <p:spPr>
            <a:xfrm>
              <a:off x="6580609" y="2554736"/>
              <a:ext cx="4222557"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9" name="Google Shape;129;p2"/>
            <p:cNvSpPr/>
            <p:nvPr/>
          </p:nvSpPr>
          <p:spPr>
            <a:xfrm>
              <a:off x="6745124" y="2554736"/>
              <a:ext cx="4222557" cy="22005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
            <p:cNvSpPr txBox="1"/>
            <p:nvPr/>
          </p:nvSpPr>
          <p:spPr>
            <a:xfrm>
              <a:off x="6745124" y="2554736"/>
              <a:ext cx="4222557" cy="220057"/>
            </a:xfrm>
            <a:prstGeom prst="rect">
              <a:avLst/>
            </a:prstGeom>
            <a:noFill/>
            <a:ln>
              <a:noFill/>
            </a:ln>
          </p:spPr>
          <p:txBody>
            <a:bodyPr anchorCtr="0" anchor="t" bIns="38100" lIns="38100" spcFirstLastPara="1" rIns="38100" wrap="square" tIns="38100">
              <a:noAutofit/>
            </a:bodyPr>
            <a:lstStyle/>
            <a:p>
              <a:pPr indent="0" lvl="0" marL="0" marR="0" rtl="0" algn="l">
                <a:lnSpc>
                  <a:spcPct val="90000"/>
                </a:lnSpc>
                <a:spcBef>
                  <a:spcPts val="0"/>
                </a:spcBef>
                <a:spcAft>
                  <a:spcPts val="0"/>
                </a:spcAft>
                <a:buClr>
                  <a:schemeClr val="dk1"/>
                </a:buClr>
                <a:buSzPts val="1000"/>
                <a:buFont typeface="Calibri"/>
                <a:buNone/>
              </a:pPr>
              <a:r>
                <a:rPr b="0" i="0" lang="cs-CZ" sz="1000" u="none" cap="none" strike="noStrike">
                  <a:solidFill>
                    <a:schemeClr val="dk1"/>
                  </a:solidFill>
                  <a:latin typeface="Calibri"/>
                  <a:ea typeface="Calibri"/>
                  <a:cs typeface="Calibri"/>
                  <a:sym typeface="Calibri"/>
                </a:rPr>
                <a:t>πολιτική κατά του mobbing</a:t>
              </a:r>
              <a:endParaRPr b="0" i="0" sz="1400" u="none" cap="none" strike="noStrike">
                <a:solidFill>
                  <a:srgbClr val="000000"/>
                </a:solidFill>
                <a:latin typeface="Arial"/>
                <a:ea typeface="Arial"/>
                <a:cs typeface="Arial"/>
                <a:sym typeface="Arial"/>
              </a:endParaRPr>
            </a:p>
          </p:txBody>
        </p:sp>
        <p:cxnSp>
          <p:nvCxnSpPr>
            <p:cNvPr id="131" name="Google Shape;131;p2"/>
            <p:cNvCxnSpPr/>
            <p:nvPr/>
          </p:nvCxnSpPr>
          <p:spPr>
            <a:xfrm>
              <a:off x="2193536" y="277543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2" name="Google Shape;132;p2"/>
            <p:cNvSpPr/>
            <p:nvPr/>
          </p:nvSpPr>
          <p:spPr>
            <a:xfrm>
              <a:off x="2358051" y="280848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2"/>
            <p:cNvSpPr txBox="1"/>
            <p:nvPr/>
          </p:nvSpPr>
          <p:spPr>
            <a:xfrm>
              <a:off x="2358051" y="280848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Πολιτικές πρόληψης (mobbing)</a:t>
              </a:r>
              <a:endParaRPr b="0" i="0" sz="1800" u="none" cap="none" strike="noStrike">
                <a:solidFill>
                  <a:schemeClr val="dk1"/>
                </a:solidFill>
                <a:latin typeface="Calibri"/>
                <a:ea typeface="Calibri"/>
                <a:cs typeface="Calibri"/>
                <a:sym typeface="Calibri"/>
              </a:endParaRPr>
            </a:p>
          </p:txBody>
        </p:sp>
        <p:cxnSp>
          <p:nvCxnSpPr>
            <p:cNvPr id="134" name="Google Shape;134;p2"/>
            <p:cNvCxnSpPr/>
            <p:nvPr/>
          </p:nvCxnSpPr>
          <p:spPr>
            <a:xfrm>
              <a:off x="2193536" y="346929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5" name="Google Shape;135;p2"/>
            <p:cNvSpPr/>
            <p:nvPr/>
          </p:nvSpPr>
          <p:spPr>
            <a:xfrm>
              <a:off x="2358051" y="350234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
            <p:cNvSpPr txBox="1"/>
            <p:nvPr/>
          </p:nvSpPr>
          <p:spPr>
            <a:xfrm>
              <a:off x="2358051" y="350234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Πρακτικά παραδείγματα</a:t>
              </a:r>
              <a:endParaRPr b="0" i="0" sz="1800" u="none" cap="none" strike="noStrike">
                <a:solidFill>
                  <a:schemeClr val="dk1"/>
                </a:solidFill>
                <a:latin typeface="Calibri"/>
                <a:ea typeface="Calibri"/>
                <a:cs typeface="Calibri"/>
                <a:sym typeface="Calibri"/>
              </a:endParaRPr>
            </a:p>
          </p:txBody>
        </p:sp>
        <p:cxnSp>
          <p:nvCxnSpPr>
            <p:cNvPr id="137" name="Google Shape;137;p2"/>
            <p:cNvCxnSpPr/>
            <p:nvPr/>
          </p:nvCxnSpPr>
          <p:spPr>
            <a:xfrm>
              <a:off x="2193536" y="41631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8" name="Google Shape;138;p2"/>
            <p:cNvSpPr/>
            <p:nvPr/>
          </p:nvSpPr>
          <p:spPr>
            <a:xfrm>
              <a:off x="2358051" y="4196200"/>
              <a:ext cx="4222557" cy="660818"/>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2"/>
            <p:cNvSpPr txBox="1"/>
            <p:nvPr/>
          </p:nvSpPr>
          <p:spPr>
            <a:xfrm>
              <a:off x="2358051" y="4196200"/>
              <a:ext cx="4222557" cy="660818"/>
            </a:xfrm>
            <a:prstGeom prst="rect">
              <a:avLst/>
            </a:prstGeom>
            <a:noFill/>
            <a:ln>
              <a:noFill/>
            </a:ln>
          </p:spPr>
          <p:txBody>
            <a:bodyPr anchorCtr="0" anchor="t" bIns="68575" lIns="68575" spcFirstLastPara="1" rIns="68575" wrap="square" tIns="68575">
              <a:noAutofit/>
            </a:bodyPr>
            <a:lstStyle/>
            <a:p>
              <a:pPr indent="0" lvl="0" marL="0" marR="0" rtl="0" algn="l">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Εργασία</a:t>
              </a:r>
              <a:endParaRPr b="0" i="0" sz="1800" u="none" cap="none" strike="noStrike">
                <a:solidFill>
                  <a:schemeClr val="dk1"/>
                </a:solidFill>
                <a:latin typeface="Calibri"/>
                <a:ea typeface="Calibri"/>
                <a:cs typeface="Calibri"/>
                <a:sym typeface="Calibri"/>
              </a:endParaRPr>
            </a:p>
          </p:txBody>
        </p:sp>
        <p:cxnSp>
          <p:nvCxnSpPr>
            <p:cNvPr id="140" name="Google Shape;140;p2"/>
            <p:cNvCxnSpPr/>
            <p:nvPr/>
          </p:nvCxnSpPr>
          <p:spPr>
            <a:xfrm>
              <a:off x="2193536" y="48570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grpSp>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3"/>
          <p:cNvPicPr preferRelativeResize="0"/>
          <p:nvPr/>
        </p:nvPicPr>
        <p:blipFill rotWithShape="1">
          <a:blip r:embed="rId3">
            <a:alphaModFix/>
          </a:blip>
          <a:srcRect b="0" l="0" r="0" t="0"/>
          <a:stretch/>
        </p:blipFill>
        <p:spPr>
          <a:xfrm rot="5400000">
            <a:off x="4369368" y="4827450"/>
            <a:ext cx="1208650" cy="2848106"/>
          </a:xfrm>
          <a:prstGeom prst="rect">
            <a:avLst/>
          </a:prstGeom>
          <a:noFill/>
          <a:ln>
            <a:noFill/>
          </a:ln>
        </p:spPr>
      </p:pic>
      <p:pic>
        <p:nvPicPr>
          <p:cNvPr id="147" name="Google Shape;147;p3"/>
          <p:cNvPicPr preferRelativeResize="0"/>
          <p:nvPr/>
        </p:nvPicPr>
        <p:blipFill rotWithShape="1">
          <a:blip r:embed="rId4">
            <a:alphaModFix/>
          </a:blip>
          <a:srcRect b="0" l="0" r="0" t="0"/>
          <a:stretch/>
        </p:blipFill>
        <p:spPr>
          <a:xfrm rot="-5400000">
            <a:off x="5044893" y="-547764"/>
            <a:ext cx="962159" cy="2057687"/>
          </a:xfrm>
          <a:prstGeom prst="rect">
            <a:avLst/>
          </a:prstGeom>
          <a:noFill/>
          <a:ln>
            <a:noFill/>
          </a:ln>
        </p:spPr>
      </p:pic>
      <p:sp>
        <p:nvSpPr>
          <p:cNvPr id="148" name="Google Shape;148;p3"/>
          <p:cNvSpPr txBox="1"/>
          <p:nvPr>
            <p:ph type="title"/>
          </p:nvPr>
        </p:nvSpPr>
        <p:spPr>
          <a:xfrm>
            <a:off x="369791" y="265893"/>
            <a:ext cx="10515600" cy="77241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2"/>
              </a:buClr>
              <a:buSzPts val="3600"/>
              <a:buFont typeface="Calibri"/>
              <a:buNone/>
            </a:pPr>
            <a:r>
              <a:rPr b="1" lang="cs-CZ" sz="3600">
                <a:solidFill>
                  <a:schemeClr val="dk2"/>
                </a:solidFill>
              </a:rPr>
              <a:t>… κάτι είναι λάθος ….</a:t>
            </a:r>
            <a:endParaRPr b="1" sz="3600">
              <a:solidFill>
                <a:schemeClr val="dk2"/>
              </a:solidFill>
            </a:endParaRPr>
          </a:p>
        </p:txBody>
      </p:sp>
      <p:grpSp>
        <p:nvGrpSpPr>
          <p:cNvPr id="149" name="Google Shape;149;p3"/>
          <p:cNvGrpSpPr/>
          <p:nvPr/>
        </p:nvGrpSpPr>
        <p:grpSpPr>
          <a:xfrm>
            <a:off x="863807" y="1328743"/>
            <a:ext cx="4943252" cy="5025141"/>
            <a:chOff x="2502957" y="2464"/>
            <a:chExt cx="4943252" cy="5025141"/>
          </a:xfrm>
        </p:grpSpPr>
        <p:sp>
          <p:nvSpPr>
            <p:cNvPr id="150" name="Google Shape;150;p3"/>
            <p:cNvSpPr/>
            <p:nvPr/>
          </p:nvSpPr>
          <p:spPr>
            <a:xfrm>
              <a:off x="4298108" y="2464"/>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3"/>
            <p:cNvSpPr txBox="1"/>
            <p:nvPr/>
          </p:nvSpPr>
          <p:spPr>
            <a:xfrm>
              <a:off x="4341038" y="45394"/>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ΕΚΦΟΒΙΣΜΟΣ</a:t>
              </a:r>
              <a:endParaRPr b="0" i="0" sz="1300" u="none" cap="none" strike="noStrike">
                <a:solidFill>
                  <a:schemeClr val="lt1"/>
                </a:solidFill>
                <a:latin typeface="Calibri"/>
                <a:ea typeface="Calibri"/>
                <a:cs typeface="Calibri"/>
                <a:sym typeface="Calibri"/>
              </a:endParaRPr>
            </a:p>
          </p:txBody>
        </p:sp>
        <p:sp>
          <p:nvSpPr>
            <p:cNvPr id="152" name="Google Shape;152;p3"/>
            <p:cNvSpPr/>
            <p:nvPr/>
          </p:nvSpPr>
          <p:spPr>
            <a:xfrm>
              <a:off x="2901722" y="442174"/>
              <a:ext cx="4145722" cy="4145722"/>
            </a:xfrm>
            <a:custGeom>
              <a:rect b="b" l="l" r="r" t="t"/>
              <a:pathLst>
                <a:path extrusionOk="0" h="120000" w="120000">
                  <a:moveTo>
                    <a:pt x="79831" y="3372"/>
                  </a:moveTo>
                  <a:lnTo>
                    <a:pt x="79831" y="3372"/>
                  </a:lnTo>
                  <a:cubicBezTo>
                    <a:pt x="88113" y="6272"/>
                    <a:pt x="95657" y="10954"/>
                    <a:pt x="101933" y="17086"/>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3"/>
            <p:cNvSpPr/>
            <p:nvPr/>
          </p:nvSpPr>
          <p:spPr>
            <a:xfrm>
              <a:off x="6093259" y="1038895"/>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
            <p:cNvSpPr txBox="1"/>
            <p:nvPr/>
          </p:nvSpPr>
          <p:spPr>
            <a:xfrm>
              <a:off x="6136189" y="1081825"/>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ΜΟΜΠΙΝΓΚ</a:t>
              </a:r>
              <a:endParaRPr b="0" i="0" sz="1400" u="none" cap="none" strike="noStrike">
                <a:solidFill>
                  <a:srgbClr val="000000"/>
                </a:solidFill>
                <a:latin typeface="Arial"/>
                <a:ea typeface="Arial"/>
                <a:cs typeface="Arial"/>
                <a:sym typeface="Arial"/>
              </a:endParaRPr>
            </a:p>
          </p:txBody>
        </p:sp>
        <p:sp>
          <p:nvSpPr>
            <p:cNvPr id="155" name="Google Shape;155;p3"/>
            <p:cNvSpPr/>
            <p:nvPr/>
          </p:nvSpPr>
          <p:spPr>
            <a:xfrm>
              <a:off x="2901722" y="442174"/>
              <a:ext cx="4145722" cy="4145722"/>
            </a:xfrm>
            <a:custGeom>
              <a:rect b="b" l="l" r="r" t="t"/>
              <a:pathLst>
                <a:path extrusionOk="0" h="120000" w="120000">
                  <a:moveTo>
                    <a:pt x="117559" y="43059"/>
                  </a:moveTo>
                  <a:lnTo>
                    <a:pt x="117559" y="43059"/>
                  </a:lnTo>
                  <a:cubicBezTo>
                    <a:pt x="120814" y="54119"/>
                    <a:pt x="120814" y="65882"/>
                    <a:pt x="117559" y="76942"/>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
            <p:cNvSpPr/>
            <p:nvPr/>
          </p:nvSpPr>
          <p:spPr>
            <a:xfrm>
              <a:off x="6093259" y="3111757"/>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3"/>
            <p:cNvSpPr txBox="1"/>
            <p:nvPr/>
          </p:nvSpPr>
          <p:spPr>
            <a:xfrm>
              <a:off x="6136189" y="3154687"/>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BOSSING</a:t>
              </a:r>
              <a:endParaRPr b="0" i="0" sz="1400" u="none" cap="none" strike="noStrike">
                <a:solidFill>
                  <a:srgbClr val="000000"/>
                </a:solidFill>
                <a:latin typeface="Arial"/>
                <a:ea typeface="Arial"/>
                <a:cs typeface="Arial"/>
                <a:sym typeface="Arial"/>
              </a:endParaRPr>
            </a:p>
          </p:txBody>
        </p:sp>
        <p:sp>
          <p:nvSpPr>
            <p:cNvPr id="158" name="Google Shape;158;p3"/>
            <p:cNvSpPr/>
            <p:nvPr/>
          </p:nvSpPr>
          <p:spPr>
            <a:xfrm>
              <a:off x="2901722" y="442174"/>
              <a:ext cx="4145722" cy="4145722"/>
            </a:xfrm>
            <a:custGeom>
              <a:rect b="b" l="l" r="r" t="t"/>
              <a:pathLst>
                <a:path extrusionOk="0" h="120000" w="120000">
                  <a:moveTo>
                    <a:pt x="101934" y="102913"/>
                  </a:moveTo>
                  <a:cubicBezTo>
                    <a:pt x="95658" y="109046"/>
                    <a:pt x="88113" y="113727"/>
                    <a:pt x="79832" y="116627"/>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3"/>
            <p:cNvSpPr/>
            <p:nvPr/>
          </p:nvSpPr>
          <p:spPr>
            <a:xfrm>
              <a:off x="4298108" y="4148187"/>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3"/>
            <p:cNvSpPr txBox="1"/>
            <p:nvPr/>
          </p:nvSpPr>
          <p:spPr>
            <a:xfrm>
              <a:off x="4341038" y="4191117"/>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ΣΤΕΛΕΧΩΣΗ</a:t>
              </a:r>
              <a:endParaRPr b="0" i="0" sz="1400" u="none" cap="none" strike="noStrike">
                <a:solidFill>
                  <a:srgbClr val="000000"/>
                </a:solidFill>
                <a:latin typeface="Arial"/>
                <a:ea typeface="Arial"/>
                <a:cs typeface="Arial"/>
                <a:sym typeface="Arial"/>
              </a:endParaRPr>
            </a:p>
          </p:txBody>
        </p:sp>
        <p:sp>
          <p:nvSpPr>
            <p:cNvPr id="161" name="Google Shape;161;p3"/>
            <p:cNvSpPr/>
            <p:nvPr/>
          </p:nvSpPr>
          <p:spPr>
            <a:xfrm>
              <a:off x="2901722" y="442174"/>
              <a:ext cx="4145722" cy="4145722"/>
            </a:xfrm>
            <a:custGeom>
              <a:rect b="b" l="l" r="r" t="t"/>
              <a:pathLst>
                <a:path extrusionOk="0" h="120000" w="120000">
                  <a:moveTo>
                    <a:pt x="40169" y="116628"/>
                  </a:moveTo>
                  <a:lnTo>
                    <a:pt x="40169" y="116628"/>
                  </a:lnTo>
                  <a:cubicBezTo>
                    <a:pt x="31887" y="113728"/>
                    <a:pt x="24343" y="109046"/>
                    <a:pt x="18067" y="102914"/>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3"/>
            <p:cNvSpPr/>
            <p:nvPr/>
          </p:nvSpPr>
          <p:spPr>
            <a:xfrm>
              <a:off x="2502957" y="3111757"/>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3"/>
            <p:cNvSpPr txBox="1"/>
            <p:nvPr/>
          </p:nvSpPr>
          <p:spPr>
            <a:xfrm>
              <a:off x="2545887" y="3154687"/>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ΠΑΡΕΝΟΧΛΗΣΗ</a:t>
              </a:r>
              <a:endParaRPr b="0" i="0" sz="1400" u="none" cap="none" strike="noStrike">
                <a:solidFill>
                  <a:srgbClr val="000000"/>
                </a:solidFill>
                <a:latin typeface="Arial"/>
                <a:ea typeface="Arial"/>
                <a:cs typeface="Arial"/>
                <a:sym typeface="Arial"/>
              </a:endParaRPr>
            </a:p>
          </p:txBody>
        </p:sp>
        <p:sp>
          <p:nvSpPr>
            <p:cNvPr id="164" name="Google Shape;164;p3"/>
            <p:cNvSpPr/>
            <p:nvPr/>
          </p:nvSpPr>
          <p:spPr>
            <a:xfrm>
              <a:off x="2901722" y="442174"/>
              <a:ext cx="4145722" cy="4145722"/>
            </a:xfrm>
            <a:custGeom>
              <a:rect b="b" l="l" r="r" t="t"/>
              <a:pathLst>
                <a:path extrusionOk="0" h="120000" w="120000">
                  <a:moveTo>
                    <a:pt x="2441" y="76941"/>
                  </a:moveTo>
                  <a:cubicBezTo>
                    <a:pt x="-814" y="65881"/>
                    <a:pt x="-814" y="54118"/>
                    <a:pt x="2441" y="43058"/>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3"/>
            <p:cNvSpPr/>
            <p:nvPr/>
          </p:nvSpPr>
          <p:spPr>
            <a:xfrm>
              <a:off x="2502957" y="1038895"/>
              <a:ext cx="1352950" cy="879418"/>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3"/>
            <p:cNvSpPr txBox="1"/>
            <p:nvPr/>
          </p:nvSpPr>
          <p:spPr>
            <a:xfrm>
              <a:off x="2545887" y="1081825"/>
              <a:ext cx="1267090" cy="793558"/>
            </a:xfrm>
            <a:prstGeom prst="rect">
              <a:avLst/>
            </a:prstGeom>
            <a:noFill/>
            <a:ln>
              <a:noFill/>
            </a:ln>
          </p:spPr>
          <p:txBody>
            <a:bodyPr anchorCtr="0" anchor="ctr" bIns="49525" lIns="49525" spcFirstLastPara="1" rIns="49525" wrap="square" tIns="49525">
              <a:noAutofit/>
            </a:bodyPr>
            <a:lstStyle/>
            <a:p>
              <a:pPr indent="0" lvl="0" marL="0" marR="0" rtl="0" algn="ctr">
                <a:lnSpc>
                  <a:spcPct val="90000"/>
                </a:lnSpc>
                <a:spcBef>
                  <a:spcPts val="0"/>
                </a:spcBef>
                <a:spcAft>
                  <a:spcPts val="0"/>
                </a:spcAft>
                <a:buClr>
                  <a:schemeClr val="lt1"/>
                </a:buClr>
                <a:buSzPts val="1300"/>
                <a:buFont typeface="Calibri"/>
                <a:buNone/>
              </a:pPr>
              <a:r>
                <a:rPr b="0" i="0" lang="cs-CZ" sz="1300" u="none" cap="none" strike="noStrike">
                  <a:solidFill>
                    <a:schemeClr val="lt1"/>
                  </a:solidFill>
                  <a:latin typeface="Calibri"/>
                  <a:ea typeface="Calibri"/>
                  <a:cs typeface="Calibri"/>
                  <a:sym typeface="Calibri"/>
                </a:rPr>
                <a:t>ΨΥΧΟΛΟΓΙΚΟΣ ΤΡΟΜΟΣ</a:t>
              </a:r>
              <a:endParaRPr b="0" i="0" sz="1400" u="none" cap="none" strike="noStrike">
                <a:solidFill>
                  <a:srgbClr val="000000"/>
                </a:solidFill>
                <a:latin typeface="Arial"/>
                <a:ea typeface="Arial"/>
                <a:cs typeface="Arial"/>
                <a:sym typeface="Arial"/>
              </a:endParaRPr>
            </a:p>
          </p:txBody>
        </p:sp>
        <p:sp>
          <p:nvSpPr>
            <p:cNvPr id="167" name="Google Shape;167;p3"/>
            <p:cNvSpPr/>
            <p:nvPr/>
          </p:nvSpPr>
          <p:spPr>
            <a:xfrm>
              <a:off x="2901722" y="442174"/>
              <a:ext cx="4145722" cy="4145722"/>
            </a:xfrm>
            <a:custGeom>
              <a:rect b="b" l="l" r="r" t="t"/>
              <a:pathLst>
                <a:path extrusionOk="0" h="120000" w="120000">
                  <a:moveTo>
                    <a:pt x="18066" y="17087"/>
                  </a:moveTo>
                  <a:lnTo>
                    <a:pt x="18066" y="17087"/>
                  </a:lnTo>
                  <a:cubicBezTo>
                    <a:pt x="24342" y="10954"/>
                    <a:pt x="31887" y="6273"/>
                    <a:pt x="40168" y="3373"/>
                  </a:cubicBezTo>
                </a:path>
              </a:pathLst>
            </a:custGeom>
            <a:no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8" name="Google Shape;168;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cs-CZ"/>
              <a:t>‹#›</a:t>
            </a:fld>
            <a:endParaRPr/>
          </a:p>
        </p:txBody>
      </p:sp>
      <p:sp>
        <p:nvSpPr>
          <p:cNvPr id="169" name="Google Shape;169;p3"/>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cs-CZ"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170" name="Google Shape;170;p3"/>
          <p:cNvPicPr preferRelativeResize="0"/>
          <p:nvPr/>
        </p:nvPicPr>
        <p:blipFill rotWithShape="1">
          <a:blip r:embed="rId5">
            <a:alphaModFix/>
          </a:blip>
          <a:srcRect b="0" l="0" r="0" t="0"/>
          <a:stretch/>
        </p:blipFill>
        <p:spPr>
          <a:xfrm>
            <a:off x="6397746" y="0"/>
            <a:ext cx="5794254" cy="6880076"/>
          </a:xfrm>
          <a:prstGeom prst="rect">
            <a:avLst/>
          </a:prstGeom>
          <a:noFill/>
          <a:ln>
            <a:noFill/>
          </a:ln>
        </p:spPr>
      </p:pic>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4"/>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4"/>
          <p:cNvSpPr/>
          <p:nvPr/>
        </p:nvSpPr>
        <p:spPr>
          <a:xfrm flipH="1">
            <a:off x="5125019" y="0"/>
            <a:ext cx="7066978"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178" name="Google Shape;178;p4"/>
          <p:cNvGrpSpPr/>
          <p:nvPr/>
        </p:nvGrpSpPr>
        <p:grpSpPr>
          <a:xfrm>
            <a:off x="5121974" y="1584059"/>
            <a:ext cx="6481296" cy="4051063"/>
            <a:chOff x="0" y="600833"/>
            <a:chExt cx="6481296" cy="4051063"/>
          </a:xfrm>
        </p:grpSpPr>
        <p:sp>
          <p:nvSpPr>
            <p:cNvPr id="179" name="Google Shape;179;p4"/>
            <p:cNvSpPr/>
            <p:nvPr/>
          </p:nvSpPr>
          <p:spPr>
            <a:xfrm>
              <a:off x="0" y="600833"/>
              <a:ext cx="4050161" cy="4051063"/>
            </a:xfrm>
            <a:custGeom>
              <a:rect b="b" l="l" r="r" t="t"/>
              <a:pathLst>
                <a:path extrusionOk="0" h="120000" w="120000">
                  <a:moveTo>
                    <a:pt x="8412" y="60000"/>
                  </a:moveTo>
                  <a:lnTo>
                    <a:pt x="8412" y="60000"/>
                  </a:lnTo>
                  <a:cubicBezTo>
                    <a:pt x="8412" y="33895"/>
                    <a:pt x="27911" y="11904"/>
                    <a:pt x="53828" y="8781"/>
                  </a:cubicBezTo>
                  <a:cubicBezTo>
                    <a:pt x="79744" y="5657"/>
                    <a:pt x="103909" y="22386"/>
                    <a:pt x="110111" y="47743"/>
                  </a:cubicBezTo>
                  <a:cubicBezTo>
                    <a:pt x="116313" y="73101"/>
                    <a:pt x="102596" y="99095"/>
                    <a:pt x="78164" y="108286"/>
                  </a:cubicBezTo>
                  <a:cubicBezTo>
                    <a:pt x="53732" y="117478"/>
                    <a:pt x="26284" y="106969"/>
                    <a:pt x="14236" y="83812"/>
                  </a:cubicBezTo>
                  <a:lnTo>
                    <a:pt x="6300" y="85348"/>
                  </a:lnTo>
                  <a:lnTo>
                    <a:pt x="15821" y="68555"/>
                  </a:lnTo>
                  <a:lnTo>
                    <a:pt x="35752" y="79645"/>
                  </a:lnTo>
                  <a:lnTo>
                    <a:pt x="27939" y="81158"/>
                  </a:lnTo>
                  <a:cubicBezTo>
                    <a:pt x="38435" y="97068"/>
                    <a:pt x="59008" y="102874"/>
                    <a:pt x="76272" y="94799"/>
                  </a:cubicBezTo>
                  <a:cubicBezTo>
                    <a:pt x="93536" y="86725"/>
                    <a:pt x="102270" y="67211"/>
                    <a:pt x="96790" y="48955"/>
                  </a:cubicBezTo>
                  <a:cubicBezTo>
                    <a:pt x="91310" y="30698"/>
                    <a:pt x="73275" y="19221"/>
                    <a:pt x="54419" y="21991"/>
                  </a:cubicBezTo>
                  <a:cubicBezTo>
                    <a:pt x="35562" y="24760"/>
                    <a:pt x="21588" y="40939"/>
                    <a:pt x="21588" y="60000"/>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4"/>
            <p:cNvSpPr/>
            <p:nvPr/>
          </p:nvSpPr>
          <p:spPr>
            <a:xfrm>
              <a:off x="4050810" y="1808455"/>
              <a:ext cx="2430486" cy="162083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4"/>
            <p:cNvSpPr txBox="1"/>
            <p:nvPr/>
          </p:nvSpPr>
          <p:spPr>
            <a:xfrm>
              <a:off x="3804917" y="1536454"/>
              <a:ext cx="2182196" cy="1892831"/>
            </a:xfrm>
            <a:prstGeom prst="rect">
              <a:avLst/>
            </a:prstGeom>
            <a:noFill/>
            <a:ln>
              <a:noFill/>
            </a:ln>
          </p:spPr>
          <p:txBody>
            <a:bodyPr anchorCtr="0" anchor="ctr" bIns="13950" lIns="13950" spcFirstLastPara="1" rIns="13950" wrap="square" tIns="13950">
              <a:noAutofit/>
            </a:bodyPr>
            <a:lstStyle/>
            <a:p>
              <a:pPr indent="-171450" lvl="1" marL="171450" marR="0" rtl="0" algn="l">
                <a:lnSpc>
                  <a:spcPct val="90000"/>
                </a:lnSpc>
                <a:spcBef>
                  <a:spcPts val="0"/>
                </a:spcBef>
                <a:spcAft>
                  <a:spcPts val="0"/>
                </a:spcAft>
                <a:buClr>
                  <a:schemeClr val="dk1"/>
                </a:buClr>
                <a:buSzPts val="1700"/>
                <a:buFont typeface="Calibri"/>
                <a:buChar char="•"/>
              </a:pPr>
              <a:r>
                <a:rPr b="0" i="0" lang="cs-CZ" sz="1600" u="none" cap="none" strike="noStrike">
                  <a:solidFill>
                    <a:schemeClr val="dk1"/>
                  </a:solidFill>
                  <a:latin typeface="Calibri"/>
                  <a:ea typeface="Calibri"/>
                  <a:cs typeface="Calibri"/>
                  <a:sym typeface="Calibri"/>
                </a:rPr>
                <a:t>Ψυχολογία</a:t>
              </a:r>
              <a:endParaRPr b="0" i="0" sz="1600" u="none" cap="none" strike="noStrike">
                <a:solidFill>
                  <a:schemeClr val="dk1"/>
                </a:solidFill>
                <a:latin typeface="Calibri"/>
                <a:ea typeface="Calibri"/>
                <a:cs typeface="Calibri"/>
                <a:sym typeface="Calibri"/>
              </a:endParaRPr>
            </a:p>
            <a:p>
              <a:pPr indent="-171450" lvl="1" marL="171450" marR="0" rtl="0" algn="l">
                <a:lnSpc>
                  <a:spcPct val="90000"/>
                </a:lnSpc>
                <a:spcBef>
                  <a:spcPts val="255"/>
                </a:spcBef>
                <a:spcAft>
                  <a:spcPts val="0"/>
                </a:spcAft>
                <a:buClr>
                  <a:schemeClr val="dk1"/>
                </a:buClr>
                <a:buSzPts val="1700"/>
                <a:buFont typeface="Calibri"/>
                <a:buChar char="•"/>
              </a:pPr>
              <a:r>
                <a:rPr b="0" i="0" lang="cs-CZ" sz="1600" u="none" cap="none" strike="noStrike">
                  <a:solidFill>
                    <a:schemeClr val="dk1"/>
                  </a:solidFill>
                  <a:latin typeface="Calibri"/>
                  <a:ea typeface="Calibri"/>
                  <a:cs typeface="Calibri"/>
                  <a:sym typeface="Calibri"/>
                </a:rPr>
                <a:t>Υγεία</a:t>
              </a:r>
              <a:endParaRPr b="0" i="0" sz="1200" u="none" cap="none" strike="noStrike">
                <a:solidFill>
                  <a:srgbClr val="000000"/>
                </a:solidFill>
                <a:latin typeface="Arial"/>
                <a:ea typeface="Arial"/>
                <a:cs typeface="Arial"/>
                <a:sym typeface="Arial"/>
              </a:endParaRPr>
            </a:p>
            <a:p>
              <a:pPr indent="-171450" lvl="1" marL="171450" marR="0" rtl="0" algn="l">
                <a:lnSpc>
                  <a:spcPct val="90000"/>
                </a:lnSpc>
                <a:spcBef>
                  <a:spcPts val="255"/>
                </a:spcBef>
                <a:spcAft>
                  <a:spcPts val="0"/>
                </a:spcAft>
                <a:buClr>
                  <a:schemeClr val="dk1"/>
                </a:buClr>
                <a:buSzPts val="1700"/>
                <a:buFont typeface="Calibri"/>
                <a:buChar char="•"/>
              </a:pPr>
              <a:r>
                <a:rPr b="0" i="0" lang="cs-CZ" sz="1600" u="none" cap="none" strike="noStrike">
                  <a:solidFill>
                    <a:schemeClr val="dk1"/>
                  </a:solidFill>
                  <a:latin typeface="Calibri"/>
                  <a:ea typeface="Calibri"/>
                  <a:cs typeface="Calibri"/>
                  <a:sym typeface="Calibri"/>
                </a:rPr>
                <a:t>Μακροπρόθεσμη επίδραση στην ιδιωτική ζωή</a:t>
              </a:r>
              <a:endParaRPr b="0" i="0" sz="1600" u="none" cap="none" strike="noStrike">
                <a:solidFill>
                  <a:schemeClr val="dk1"/>
                </a:solidFill>
                <a:latin typeface="Calibri"/>
                <a:ea typeface="Calibri"/>
                <a:cs typeface="Calibri"/>
                <a:sym typeface="Calibri"/>
              </a:endParaRPr>
            </a:p>
            <a:p>
              <a:pPr indent="-171450" lvl="1" marL="171450" marR="0" rtl="0" algn="l">
                <a:lnSpc>
                  <a:spcPct val="90000"/>
                </a:lnSpc>
                <a:spcBef>
                  <a:spcPts val="255"/>
                </a:spcBef>
                <a:spcAft>
                  <a:spcPts val="0"/>
                </a:spcAft>
                <a:buClr>
                  <a:schemeClr val="dk1"/>
                </a:buClr>
                <a:buSzPts val="1700"/>
                <a:buFont typeface="Calibri"/>
                <a:buChar char="•"/>
              </a:pPr>
              <a:r>
                <a:rPr b="0" i="0" lang="cs-CZ" sz="1600" u="none" cap="none" strike="noStrike">
                  <a:solidFill>
                    <a:schemeClr val="dk1"/>
                  </a:solidFill>
                  <a:latin typeface="Calibri"/>
                  <a:ea typeface="Calibri"/>
                  <a:cs typeface="Calibri"/>
                  <a:sym typeface="Calibri"/>
                </a:rPr>
                <a:t>Η εμφάνιση αυτοκτονικής συμπεριφοράς</a:t>
              </a:r>
              <a:endParaRPr b="0" i="0" sz="1600" u="none" cap="none" strike="noStrike">
                <a:solidFill>
                  <a:schemeClr val="dk1"/>
                </a:solidFill>
                <a:latin typeface="Calibri"/>
                <a:ea typeface="Calibri"/>
                <a:cs typeface="Calibri"/>
                <a:sym typeface="Calibri"/>
              </a:endParaRPr>
            </a:p>
          </p:txBody>
        </p:sp>
        <p:sp>
          <p:nvSpPr>
            <p:cNvPr id="182" name="Google Shape;182;p4"/>
            <p:cNvSpPr/>
            <p:nvPr/>
          </p:nvSpPr>
          <p:spPr>
            <a:xfrm>
              <a:off x="894418" y="2067318"/>
              <a:ext cx="2260027" cy="112984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4"/>
            <p:cNvSpPr txBox="1"/>
            <p:nvPr/>
          </p:nvSpPr>
          <p:spPr>
            <a:xfrm>
              <a:off x="894418" y="2067318"/>
              <a:ext cx="2260027" cy="1129841"/>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2600"/>
                <a:buFont typeface="Calibri"/>
                <a:buNone/>
              </a:pPr>
              <a:r>
                <a:rPr b="0" i="0" lang="cs-CZ" sz="2000" u="none" cap="none" strike="noStrike">
                  <a:solidFill>
                    <a:schemeClr val="dk1"/>
                  </a:solidFill>
                  <a:latin typeface="Calibri"/>
                  <a:ea typeface="Calibri"/>
                  <a:cs typeface="Calibri"/>
                  <a:sym typeface="Calibri"/>
                </a:rPr>
                <a:t>Αρνητικές επιπτώσεις του εκφοβισμού στους εργαζόμενους</a:t>
              </a:r>
              <a:endParaRPr b="0" i="0" sz="2000" u="none" cap="none" strike="noStrike">
                <a:solidFill>
                  <a:schemeClr val="dk1"/>
                </a:solidFill>
                <a:latin typeface="Calibri"/>
                <a:ea typeface="Calibri"/>
                <a:cs typeface="Calibri"/>
                <a:sym typeface="Calibri"/>
              </a:endParaRPr>
            </a:p>
          </p:txBody>
        </p:sp>
      </p:grpSp>
      <p:pic>
        <p:nvPicPr>
          <p:cNvPr descr="Obsah obrázku zeď, osoba, interiér&#10;&#10;Popis byl vytvořen automaticky" id="184" name="Google Shape;184;p4"/>
          <p:cNvPicPr preferRelativeResize="0"/>
          <p:nvPr/>
        </p:nvPicPr>
        <p:blipFill rotWithShape="1">
          <a:blip r:embed="rId3">
            <a:alphaModFix/>
          </a:blip>
          <a:srcRect b="-1" l="0" r="-1" t="1709"/>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pic>
        <p:nvPicPr>
          <p:cNvPr id="185" name="Google Shape;185;p4"/>
          <p:cNvPicPr preferRelativeResize="0"/>
          <p:nvPr/>
        </p:nvPicPr>
        <p:blipFill rotWithShape="1">
          <a:blip r:embed="rId4">
            <a:alphaModFix/>
          </a:blip>
          <a:srcRect b="0" l="0" r="0" t="0"/>
          <a:stretch/>
        </p:blipFill>
        <p:spPr>
          <a:xfrm>
            <a:off x="11226792" y="109974"/>
            <a:ext cx="962159" cy="2057687"/>
          </a:xfrm>
          <a:prstGeom prst="rect">
            <a:avLst/>
          </a:prstGeom>
          <a:noFill/>
          <a:ln>
            <a:noFill/>
          </a:ln>
        </p:spPr>
      </p:pic>
      <p:pic>
        <p:nvPicPr>
          <p:cNvPr id="186" name="Google Shape;186;p4"/>
          <p:cNvPicPr preferRelativeResize="0"/>
          <p:nvPr/>
        </p:nvPicPr>
        <p:blipFill rotWithShape="1">
          <a:blip r:embed="rId5">
            <a:alphaModFix/>
          </a:blip>
          <a:srcRect b="0" l="0" r="0" t="0"/>
          <a:stretch/>
        </p:blipFill>
        <p:spPr>
          <a:xfrm>
            <a:off x="11112133" y="2245564"/>
            <a:ext cx="1076817" cy="2537451"/>
          </a:xfrm>
          <a:prstGeom prst="rect">
            <a:avLst/>
          </a:prstGeom>
          <a:noFill/>
          <a:ln>
            <a:noFill/>
          </a:ln>
        </p:spPr>
      </p:pic>
      <p:pic>
        <p:nvPicPr>
          <p:cNvPr id="187" name="Google Shape;187;p4"/>
          <p:cNvPicPr preferRelativeResize="0"/>
          <p:nvPr/>
        </p:nvPicPr>
        <p:blipFill rotWithShape="1">
          <a:blip r:embed="rId5">
            <a:alphaModFix/>
          </a:blip>
          <a:srcRect b="0" l="0" r="0" t="0"/>
          <a:stretch/>
        </p:blipFill>
        <p:spPr>
          <a:xfrm rot="5400000">
            <a:off x="5884269" y="4573024"/>
            <a:ext cx="1361550" cy="3208405"/>
          </a:xfrm>
          <a:prstGeom prst="rect">
            <a:avLst/>
          </a:prstGeom>
          <a:noFill/>
          <a:ln>
            <a:noFill/>
          </a:ln>
        </p:spPr>
      </p:pic>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5"/>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4" name="Google Shape;194;p5"/>
          <p:cNvSpPr/>
          <p:nvPr/>
        </p:nvSpPr>
        <p:spPr>
          <a:xfrm flipH="1">
            <a:off x="5125019" y="0"/>
            <a:ext cx="7066978" cy="6858000"/>
          </a:xfrm>
          <a:prstGeom prst="rect">
            <a:avLst/>
          </a:prstGeom>
          <a:gradFill>
            <a:gsLst>
              <a:gs pos="0">
                <a:srgbClr val="FFFFFF">
                  <a:alpha val="0"/>
                </a:srgbClr>
              </a:gs>
              <a:gs pos="19000">
                <a:srgbClr val="FFFFFF">
                  <a:alpha val="37254"/>
                </a:srgbClr>
              </a:gs>
              <a:gs pos="35000">
                <a:srgbClr val="FFFFFF">
                  <a:alpha val="76470"/>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5" name="Google Shape;195;p5"/>
          <p:cNvSpPr txBox="1"/>
          <p:nvPr/>
        </p:nvSpPr>
        <p:spPr>
          <a:xfrm>
            <a:off x="640080" y="325369"/>
            <a:ext cx="4368602" cy="195684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200"/>
              <a:buFont typeface="Calibri"/>
              <a:buNone/>
            </a:pPr>
            <a:br>
              <a:rPr b="0" i="0" lang="cs-CZ" sz="4200" u="none" cap="none" strike="noStrike">
                <a:solidFill>
                  <a:schemeClr val="dk1"/>
                </a:solidFill>
                <a:latin typeface="Calibri"/>
                <a:ea typeface="Calibri"/>
                <a:cs typeface="Calibri"/>
                <a:sym typeface="Calibri"/>
              </a:rPr>
            </a:br>
            <a:endParaRPr b="1" i="0" sz="4200" u="none" cap="none" strike="noStrike">
              <a:solidFill>
                <a:schemeClr val="dk1"/>
              </a:solidFill>
              <a:latin typeface="Calibri"/>
              <a:ea typeface="Calibri"/>
              <a:cs typeface="Calibri"/>
              <a:sym typeface="Calibri"/>
            </a:endParaRPr>
          </a:p>
        </p:txBody>
      </p:sp>
      <p:grpSp>
        <p:nvGrpSpPr>
          <p:cNvPr id="196" name="Google Shape;196;p5"/>
          <p:cNvGrpSpPr/>
          <p:nvPr/>
        </p:nvGrpSpPr>
        <p:grpSpPr>
          <a:xfrm>
            <a:off x="-54556" y="928301"/>
            <a:ext cx="6710828" cy="4833402"/>
            <a:chOff x="97509" y="348198"/>
            <a:chExt cx="6710828" cy="4833402"/>
          </a:xfrm>
        </p:grpSpPr>
        <p:sp>
          <p:nvSpPr>
            <p:cNvPr id="197" name="Google Shape;197;p5"/>
            <p:cNvSpPr/>
            <p:nvPr/>
          </p:nvSpPr>
          <p:spPr>
            <a:xfrm>
              <a:off x="97509" y="682388"/>
              <a:ext cx="4053618" cy="4053602"/>
            </a:xfrm>
            <a:custGeom>
              <a:rect b="b" l="l" r="r" t="t"/>
              <a:pathLst>
                <a:path extrusionOk="0" h="120000" w="120000">
                  <a:moveTo>
                    <a:pt x="8412" y="60000"/>
                  </a:moveTo>
                  <a:lnTo>
                    <a:pt x="8412" y="60000"/>
                  </a:lnTo>
                  <a:cubicBezTo>
                    <a:pt x="8412" y="33897"/>
                    <a:pt x="27910" y="11907"/>
                    <a:pt x="53826" y="8783"/>
                  </a:cubicBezTo>
                  <a:cubicBezTo>
                    <a:pt x="79742" y="5659"/>
                    <a:pt x="103907" y="22385"/>
                    <a:pt x="110110" y="47741"/>
                  </a:cubicBezTo>
                  <a:cubicBezTo>
                    <a:pt x="116313" y="73097"/>
                    <a:pt x="102599" y="99090"/>
                    <a:pt x="78168" y="108283"/>
                  </a:cubicBezTo>
                  <a:cubicBezTo>
                    <a:pt x="53736" y="117476"/>
                    <a:pt x="26289" y="106971"/>
                    <a:pt x="14238" y="83815"/>
                  </a:cubicBezTo>
                  <a:lnTo>
                    <a:pt x="6303" y="85352"/>
                  </a:lnTo>
                  <a:lnTo>
                    <a:pt x="15821" y="68557"/>
                  </a:lnTo>
                  <a:lnTo>
                    <a:pt x="35755" y="79648"/>
                  </a:lnTo>
                  <a:lnTo>
                    <a:pt x="27942" y="81161"/>
                  </a:lnTo>
                  <a:lnTo>
                    <a:pt x="27942" y="81161"/>
                  </a:lnTo>
                  <a:cubicBezTo>
                    <a:pt x="38441" y="97066"/>
                    <a:pt x="59015" y="102869"/>
                    <a:pt x="76277" y="94793"/>
                  </a:cubicBezTo>
                  <a:cubicBezTo>
                    <a:pt x="93539" y="86717"/>
                    <a:pt x="102270" y="67205"/>
                    <a:pt x="96789" y="48953"/>
                  </a:cubicBezTo>
                  <a:cubicBezTo>
                    <a:pt x="91308" y="30700"/>
                    <a:pt x="73273" y="19226"/>
                    <a:pt x="54417" y="21996"/>
                  </a:cubicBezTo>
                  <a:cubicBezTo>
                    <a:pt x="35561" y="24766"/>
                    <a:pt x="21588" y="40942"/>
                    <a:pt x="21588" y="60000"/>
                  </a:cubicBezTo>
                  <a:close/>
                </a:path>
              </a:pathLst>
            </a:cu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5"/>
            <p:cNvSpPr/>
            <p:nvPr/>
          </p:nvSpPr>
          <p:spPr>
            <a:xfrm>
              <a:off x="4064687" y="348198"/>
              <a:ext cx="2743650" cy="483340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5"/>
            <p:cNvSpPr txBox="1"/>
            <p:nvPr/>
          </p:nvSpPr>
          <p:spPr>
            <a:xfrm>
              <a:off x="3998829" y="348198"/>
              <a:ext cx="2374316" cy="4833402"/>
            </a:xfrm>
            <a:prstGeom prst="rect">
              <a:avLst/>
            </a:prstGeom>
            <a:noFill/>
            <a:ln>
              <a:noFill/>
            </a:ln>
          </p:spPr>
          <p:txBody>
            <a:bodyPr anchorCtr="0" anchor="ctr" bIns="10775" lIns="10775" spcFirstLastPara="1" rIns="10775" wrap="square" tIns="10775">
              <a:noAutofit/>
            </a:bodyPr>
            <a:lstStyle/>
            <a:p>
              <a:pPr indent="-171450" lvl="1" marL="171450" marR="0" rtl="0" algn="l">
                <a:lnSpc>
                  <a:spcPct val="90000"/>
                </a:lnSpc>
                <a:spcBef>
                  <a:spcPts val="0"/>
                </a:spcBef>
                <a:spcAft>
                  <a:spcPts val="0"/>
                </a:spcAft>
                <a:buClr>
                  <a:schemeClr val="dk1"/>
                </a:buClr>
                <a:buSzPts val="1700"/>
                <a:buFont typeface="Calibri"/>
                <a:buChar char="•"/>
              </a:pPr>
              <a:r>
                <a:rPr b="0" i="0" lang="cs-CZ" sz="1600" u="none" cap="none" strike="noStrike">
                  <a:solidFill>
                    <a:schemeClr val="dk1"/>
                  </a:solidFill>
                  <a:latin typeface="Calibri"/>
                  <a:ea typeface="Calibri"/>
                  <a:cs typeface="Calibri"/>
                  <a:sym typeface="Calibri"/>
                </a:rPr>
                <a:t>πρόωρη σύνταξη</a:t>
              </a:r>
              <a:endParaRPr/>
            </a:p>
            <a:p>
              <a:pPr indent="-171450" lvl="1" marL="171450" marR="0" rtl="0" algn="l">
                <a:lnSpc>
                  <a:spcPct val="90000"/>
                </a:lnSpc>
                <a:spcBef>
                  <a:spcPts val="0"/>
                </a:spcBef>
                <a:spcAft>
                  <a:spcPts val="0"/>
                </a:spcAft>
                <a:buClr>
                  <a:schemeClr val="dk1"/>
                </a:buClr>
                <a:buSzPts val="1700"/>
                <a:buFont typeface="Calibri"/>
                <a:buChar char="•"/>
              </a:pPr>
              <a:r>
                <a:rPr b="0" i="0" lang="cs-CZ" sz="1600" u="none" cap="none" strike="noStrike">
                  <a:solidFill>
                    <a:schemeClr val="dk1"/>
                  </a:solidFill>
                  <a:latin typeface="Calibri"/>
                  <a:ea typeface="Calibri"/>
                  <a:cs typeface="Calibri"/>
                  <a:sym typeface="Calibri"/>
                </a:rPr>
                <a:t>αύξηση της νοσηρότητας</a:t>
              </a:r>
              <a:endParaRPr/>
            </a:p>
            <a:p>
              <a:pPr indent="-171450" lvl="1" marL="171450" marR="0" rtl="0" algn="l">
                <a:lnSpc>
                  <a:spcPct val="90000"/>
                </a:lnSpc>
                <a:spcBef>
                  <a:spcPts val="0"/>
                </a:spcBef>
                <a:spcAft>
                  <a:spcPts val="0"/>
                </a:spcAft>
                <a:buClr>
                  <a:schemeClr val="dk1"/>
                </a:buClr>
                <a:buSzPts val="1700"/>
                <a:buFont typeface="Calibri"/>
                <a:buChar char="•"/>
              </a:pPr>
              <a:r>
                <a:rPr b="0" i="0" lang="cs-CZ" sz="1600" u="none" cap="none" strike="noStrike">
                  <a:solidFill>
                    <a:schemeClr val="dk1"/>
                  </a:solidFill>
                  <a:latin typeface="Calibri"/>
                  <a:ea typeface="Calibri"/>
                  <a:cs typeface="Calibri"/>
                  <a:sym typeface="Calibri"/>
                </a:rPr>
                <a:t>μειωμένη παραγωγικότητα των εργαζομένων</a:t>
              </a:r>
              <a:endParaRPr/>
            </a:p>
            <a:p>
              <a:pPr indent="-171450" lvl="1" marL="171450" marR="0" rtl="0" algn="l">
                <a:lnSpc>
                  <a:spcPct val="90000"/>
                </a:lnSpc>
                <a:spcBef>
                  <a:spcPts val="0"/>
                </a:spcBef>
                <a:spcAft>
                  <a:spcPts val="0"/>
                </a:spcAft>
                <a:buClr>
                  <a:schemeClr val="dk1"/>
                </a:buClr>
                <a:buSzPts val="1700"/>
                <a:buFont typeface="Calibri"/>
                <a:buChar char="•"/>
              </a:pPr>
              <a:r>
                <a:rPr b="0" i="0" lang="cs-CZ" sz="1600" u="none" cap="none" strike="noStrike">
                  <a:solidFill>
                    <a:schemeClr val="dk1"/>
                  </a:solidFill>
                  <a:latin typeface="Calibri"/>
                  <a:ea typeface="Calibri"/>
                  <a:cs typeface="Calibri"/>
                  <a:sym typeface="Calibri"/>
                </a:rPr>
                <a:t>ζημιές στον εξοπλισμό και τις εγκαταστάσεις της εταιρείας</a:t>
              </a:r>
              <a:endParaRPr/>
            </a:p>
            <a:p>
              <a:pPr indent="-171450" lvl="1" marL="171450" marR="0" rtl="0" algn="l">
                <a:lnSpc>
                  <a:spcPct val="90000"/>
                </a:lnSpc>
                <a:spcBef>
                  <a:spcPts val="0"/>
                </a:spcBef>
                <a:spcAft>
                  <a:spcPts val="0"/>
                </a:spcAft>
                <a:buClr>
                  <a:schemeClr val="dk1"/>
                </a:buClr>
                <a:buSzPts val="1700"/>
                <a:buFont typeface="Calibri"/>
                <a:buChar char="•"/>
              </a:pPr>
              <a:r>
                <a:rPr b="0" i="0" lang="cs-CZ" sz="1600" u="none" cap="none" strike="noStrike">
                  <a:solidFill>
                    <a:schemeClr val="dk1"/>
                  </a:solidFill>
                  <a:latin typeface="Calibri"/>
                  <a:ea typeface="Calibri"/>
                  <a:cs typeface="Calibri"/>
                  <a:sym typeface="Calibri"/>
                </a:rPr>
                <a:t>αυξημένο κόστος για την πρόσληψη και την προσαρμογή νέων εργαζομένων</a:t>
              </a:r>
              <a:endParaRPr/>
            </a:p>
            <a:p>
              <a:pPr indent="-171450" lvl="1" marL="171450" marR="0" rtl="0" algn="l">
                <a:lnSpc>
                  <a:spcPct val="90000"/>
                </a:lnSpc>
                <a:spcBef>
                  <a:spcPts val="0"/>
                </a:spcBef>
                <a:spcAft>
                  <a:spcPts val="0"/>
                </a:spcAft>
                <a:buClr>
                  <a:schemeClr val="dk1"/>
                </a:buClr>
                <a:buSzPts val="1700"/>
                <a:buFont typeface="Calibri"/>
                <a:buChar char="•"/>
              </a:pPr>
              <a:r>
                <a:rPr b="0" i="0" lang="cs-CZ" sz="1600" u="none" cap="none" strike="noStrike">
                  <a:solidFill>
                    <a:schemeClr val="dk1"/>
                  </a:solidFill>
                  <a:latin typeface="Calibri"/>
                  <a:ea typeface="Calibri"/>
                  <a:cs typeface="Calibri"/>
                  <a:sym typeface="Calibri"/>
                </a:rPr>
                <a:t>αυξημένο τζίρο</a:t>
              </a:r>
              <a:endParaRPr/>
            </a:p>
            <a:p>
              <a:pPr indent="-171450" lvl="1" marL="171450" marR="0" rtl="0" algn="l">
                <a:lnSpc>
                  <a:spcPct val="90000"/>
                </a:lnSpc>
                <a:spcBef>
                  <a:spcPts val="0"/>
                </a:spcBef>
                <a:spcAft>
                  <a:spcPts val="0"/>
                </a:spcAft>
                <a:buClr>
                  <a:schemeClr val="dk1"/>
                </a:buClr>
                <a:buSzPts val="1700"/>
                <a:buFont typeface="Calibri"/>
                <a:buChar char="•"/>
              </a:pPr>
              <a:r>
                <a:rPr b="0" i="0" lang="cs-CZ" sz="1600" u="none" cap="none" strike="noStrike">
                  <a:solidFill>
                    <a:schemeClr val="dk1"/>
                  </a:solidFill>
                  <a:latin typeface="Calibri"/>
                  <a:ea typeface="Calibri"/>
                  <a:cs typeface="Calibri"/>
                  <a:sym typeface="Calibri"/>
                </a:rPr>
                <a:t>δικαστικά έξοδα και καταγγελίες</a:t>
              </a:r>
              <a:endParaRPr b="0" i="0" sz="1600" u="none" cap="none" strike="noStrike">
                <a:solidFill>
                  <a:schemeClr val="dk1"/>
                </a:solidFill>
                <a:latin typeface="Calibri"/>
                <a:ea typeface="Calibri"/>
                <a:cs typeface="Calibri"/>
                <a:sym typeface="Calibri"/>
              </a:endParaRPr>
            </a:p>
          </p:txBody>
        </p:sp>
        <p:sp>
          <p:nvSpPr>
            <p:cNvPr id="200" name="Google Shape;200;p5"/>
            <p:cNvSpPr/>
            <p:nvPr/>
          </p:nvSpPr>
          <p:spPr>
            <a:xfrm>
              <a:off x="862338" y="2095068"/>
              <a:ext cx="2426216" cy="1240921"/>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5"/>
            <p:cNvSpPr txBox="1"/>
            <p:nvPr/>
          </p:nvSpPr>
          <p:spPr>
            <a:xfrm>
              <a:off x="862338" y="2095068"/>
              <a:ext cx="2426216" cy="1240921"/>
            </a:xfrm>
            <a:prstGeom prst="rect">
              <a:avLst/>
            </a:prstGeom>
            <a:noFill/>
            <a:ln>
              <a:noFill/>
            </a:ln>
          </p:spPr>
          <p:txBody>
            <a:bodyPr anchorCtr="0" anchor="ctr" bIns="16500" lIns="16500" spcFirstLastPara="1" rIns="16500" wrap="square" tIns="16500">
              <a:noAutofit/>
            </a:bodyPr>
            <a:lstStyle/>
            <a:p>
              <a:pPr indent="0" lvl="0" marL="0" marR="0" rtl="0" algn="ctr">
                <a:lnSpc>
                  <a:spcPct val="90000"/>
                </a:lnSpc>
                <a:spcBef>
                  <a:spcPts val="0"/>
                </a:spcBef>
                <a:spcAft>
                  <a:spcPts val="0"/>
                </a:spcAft>
                <a:buClr>
                  <a:schemeClr val="dk1"/>
                </a:buClr>
                <a:buSzPts val="2600"/>
                <a:buFont typeface="Calibri"/>
                <a:buNone/>
              </a:pPr>
              <a:r>
                <a:rPr b="0" i="0" lang="cs-CZ" sz="2000" u="none" cap="none" strike="noStrike">
                  <a:solidFill>
                    <a:schemeClr val="dk1"/>
                  </a:solidFill>
                  <a:latin typeface="Calibri"/>
                  <a:ea typeface="Calibri"/>
                  <a:cs typeface="Calibri"/>
                  <a:sym typeface="Calibri"/>
                </a:rPr>
                <a:t>Αρνητικές επιπτώσεις του εκφοβισμού στους εργοδότες</a:t>
              </a:r>
              <a:endParaRPr b="0" i="0" sz="2000" u="none" cap="none" strike="noStrike">
                <a:solidFill>
                  <a:schemeClr val="dk1"/>
                </a:solidFill>
                <a:latin typeface="Calibri"/>
                <a:ea typeface="Calibri"/>
                <a:cs typeface="Calibri"/>
                <a:sym typeface="Calibri"/>
              </a:endParaRPr>
            </a:p>
          </p:txBody>
        </p:sp>
      </p:grpSp>
      <p:pic>
        <p:nvPicPr>
          <p:cNvPr id="202" name="Google Shape;202;p5"/>
          <p:cNvPicPr preferRelativeResize="0"/>
          <p:nvPr/>
        </p:nvPicPr>
        <p:blipFill rotWithShape="1">
          <a:blip r:embed="rId3">
            <a:alphaModFix/>
          </a:blip>
          <a:srcRect b="0" l="0" r="0" t="0"/>
          <a:stretch/>
        </p:blipFill>
        <p:spPr>
          <a:xfrm>
            <a:off x="6419850" y="0"/>
            <a:ext cx="5772150" cy="6858000"/>
          </a:xfrm>
          <a:prstGeom prst="rect">
            <a:avLst/>
          </a:prstGeom>
          <a:noFill/>
          <a:ln>
            <a:noFill/>
          </a:ln>
        </p:spPr>
      </p:pic>
      <p:pic>
        <p:nvPicPr>
          <p:cNvPr id="203" name="Google Shape;203;p5"/>
          <p:cNvPicPr preferRelativeResize="0"/>
          <p:nvPr/>
        </p:nvPicPr>
        <p:blipFill rotWithShape="1">
          <a:blip r:embed="rId4">
            <a:alphaModFix/>
          </a:blip>
          <a:srcRect b="0" l="0" r="0" t="0"/>
          <a:stretch/>
        </p:blipFill>
        <p:spPr>
          <a:xfrm rot="5400000">
            <a:off x="818213" y="4802385"/>
            <a:ext cx="1309887" cy="2801343"/>
          </a:xfrm>
          <a:prstGeom prst="rect">
            <a:avLst/>
          </a:prstGeom>
          <a:noFill/>
          <a:ln>
            <a:noFill/>
          </a:ln>
        </p:spPr>
      </p:pic>
      <p:pic>
        <p:nvPicPr>
          <p:cNvPr id="204" name="Google Shape;204;p5"/>
          <p:cNvPicPr preferRelativeResize="0"/>
          <p:nvPr/>
        </p:nvPicPr>
        <p:blipFill rotWithShape="1">
          <a:blip r:embed="rId5">
            <a:alphaModFix/>
          </a:blip>
          <a:srcRect b="0" l="0" r="0" t="0"/>
          <a:stretch/>
        </p:blipFill>
        <p:spPr>
          <a:xfrm rot="-5400000">
            <a:off x="3024090" y="-652553"/>
            <a:ext cx="962159" cy="2267266"/>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id="210" name="Google Shape;210;p6"/>
          <p:cNvPicPr preferRelativeResize="0"/>
          <p:nvPr/>
        </p:nvPicPr>
        <p:blipFill rotWithShape="1">
          <a:blip r:embed="rId3">
            <a:alphaModFix/>
          </a:blip>
          <a:srcRect b="0" l="0" r="0" t="0"/>
          <a:stretch/>
        </p:blipFill>
        <p:spPr>
          <a:xfrm rot="-5400000">
            <a:off x="4761771" y="-795164"/>
            <a:ext cx="1396721" cy="2987048"/>
          </a:xfrm>
          <a:prstGeom prst="rect">
            <a:avLst/>
          </a:prstGeom>
          <a:noFill/>
          <a:ln>
            <a:noFill/>
          </a:ln>
        </p:spPr>
      </p:pic>
      <p:sp>
        <p:nvSpPr>
          <p:cNvPr id="211" name="Google Shape;211;p6"/>
          <p:cNvSpPr txBox="1"/>
          <p:nvPr>
            <p:ph type="title"/>
          </p:nvPr>
        </p:nvSpPr>
        <p:spPr>
          <a:xfrm>
            <a:off x="293476" y="184971"/>
            <a:ext cx="10515600"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1" lang="cs-CZ" sz="3600">
                <a:solidFill>
                  <a:schemeClr val="dk2"/>
                </a:solidFill>
              </a:rPr>
              <a:t>Πολιτικές πρόληψης</a:t>
            </a:r>
            <a:endParaRPr b="1" sz="3600">
              <a:solidFill>
                <a:schemeClr val="dk2"/>
              </a:solidFill>
            </a:endParaRPr>
          </a:p>
        </p:txBody>
      </p:sp>
      <p:grpSp>
        <p:nvGrpSpPr>
          <p:cNvPr id="212" name="Google Shape;212;p6"/>
          <p:cNvGrpSpPr/>
          <p:nvPr/>
        </p:nvGrpSpPr>
        <p:grpSpPr>
          <a:xfrm>
            <a:off x="1109372" y="773723"/>
            <a:ext cx="3657223" cy="5946573"/>
            <a:chOff x="1754783" y="0"/>
            <a:chExt cx="3657223" cy="5946573"/>
          </a:xfrm>
        </p:grpSpPr>
        <p:sp>
          <p:nvSpPr>
            <p:cNvPr id="213" name="Google Shape;213;p6"/>
            <p:cNvSpPr/>
            <p:nvPr/>
          </p:nvSpPr>
          <p:spPr>
            <a:xfrm>
              <a:off x="2549761" y="0"/>
              <a:ext cx="2862245" cy="2862680"/>
            </a:xfrm>
            <a:custGeom>
              <a:rect b="b" l="l" r="r" t="t"/>
              <a:pathLst>
                <a:path extrusionOk="0" h="120000" w="120000">
                  <a:moveTo>
                    <a:pt x="8412" y="60000"/>
                  </a:moveTo>
                  <a:lnTo>
                    <a:pt x="8412" y="60000"/>
                  </a:lnTo>
                  <a:cubicBezTo>
                    <a:pt x="8412" y="32962"/>
                    <a:pt x="29287" y="10511"/>
                    <a:pt x="56253" y="8547"/>
                  </a:cubicBezTo>
                  <a:cubicBezTo>
                    <a:pt x="83219" y="6583"/>
                    <a:pt x="107126" y="25773"/>
                    <a:pt x="111044" y="52526"/>
                  </a:cubicBezTo>
                  <a:cubicBezTo>
                    <a:pt x="114961" y="79279"/>
                    <a:pt x="97559" y="104517"/>
                    <a:pt x="71162" y="110367"/>
                  </a:cubicBezTo>
                  <a:lnTo>
                    <a:pt x="70593" y="118429"/>
                  </a:lnTo>
                  <a:lnTo>
                    <a:pt x="56830" y="104890"/>
                  </a:lnTo>
                  <a:lnTo>
                    <a:pt x="72706" y="88508"/>
                  </a:lnTo>
                  <a:lnTo>
                    <a:pt x="72145" y="96445"/>
                  </a:lnTo>
                  <a:cubicBezTo>
                    <a:pt x="90761" y="90240"/>
                    <a:pt x="101708" y="70999"/>
                    <a:pt x="97532" y="51824"/>
                  </a:cubicBezTo>
                  <a:cubicBezTo>
                    <a:pt x="93356" y="32649"/>
                    <a:pt x="75399" y="19705"/>
                    <a:pt x="55889" y="21805"/>
                  </a:cubicBezTo>
                  <a:cubicBezTo>
                    <a:pt x="36379" y="23906"/>
                    <a:pt x="21588" y="40375"/>
                    <a:pt x="21588" y="60000"/>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6"/>
            <p:cNvSpPr/>
            <p:nvPr/>
          </p:nvSpPr>
          <p:spPr>
            <a:xfrm>
              <a:off x="3182411" y="1033514"/>
              <a:ext cx="1590494" cy="7950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6"/>
            <p:cNvSpPr txBox="1"/>
            <p:nvPr/>
          </p:nvSpPr>
          <p:spPr>
            <a:xfrm>
              <a:off x="3182411" y="1033514"/>
              <a:ext cx="1590494" cy="79505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καλά καθορισμένες εξωτερικές συνθήκες</a:t>
              </a:r>
              <a:endParaRPr b="0" i="0" sz="1800" u="none" cap="none" strike="noStrike">
                <a:solidFill>
                  <a:schemeClr val="dk1"/>
                </a:solidFill>
                <a:latin typeface="Calibri"/>
                <a:ea typeface="Calibri"/>
                <a:cs typeface="Calibri"/>
                <a:sym typeface="Calibri"/>
              </a:endParaRPr>
            </a:p>
          </p:txBody>
        </p:sp>
        <p:sp>
          <p:nvSpPr>
            <p:cNvPr id="216" name="Google Shape;216;p6"/>
            <p:cNvSpPr/>
            <p:nvPr/>
          </p:nvSpPr>
          <p:spPr>
            <a:xfrm>
              <a:off x="1754783" y="1644822"/>
              <a:ext cx="2862245" cy="2862680"/>
            </a:xfrm>
            <a:custGeom>
              <a:rect b="b" l="l" r="r" t="t"/>
              <a:pathLst>
                <a:path extrusionOk="0" h="120000" w="120000">
                  <a:moveTo>
                    <a:pt x="96481" y="23524"/>
                  </a:moveTo>
                  <a:lnTo>
                    <a:pt x="87165" y="32840"/>
                  </a:lnTo>
                  <a:lnTo>
                    <a:pt x="87165" y="32840"/>
                  </a:lnTo>
                  <a:cubicBezTo>
                    <a:pt x="75945" y="21617"/>
                    <a:pt x="58981" y="18448"/>
                    <a:pt x="44467" y="24866"/>
                  </a:cubicBezTo>
                  <a:cubicBezTo>
                    <a:pt x="29954" y="31283"/>
                    <a:pt x="20881" y="45964"/>
                    <a:pt x="21631" y="61816"/>
                  </a:cubicBezTo>
                  <a:cubicBezTo>
                    <a:pt x="22381" y="77668"/>
                    <a:pt x="32801" y="91427"/>
                    <a:pt x="47855" y="96445"/>
                  </a:cubicBezTo>
                  <a:lnTo>
                    <a:pt x="47294" y="88508"/>
                  </a:lnTo>
                  <a:lnTo>
                    <a:pt x="63170" y="104890"/>
                  </a:lnTo>
                  <a:lnTo>
                    <a:pt x="49407" y="118429"/>
                  </a:lnTo>
                  <a:lnTo>
                    <a:pt x="48838" y="110367"/>
                  </a:lnTo>
                  <a:lnTo>
                    <a:pt x="48838" y="110367"/>
                  </a:lnTo>
                  <a:cubicBezTo>
                    <a:pt x="27395" y="105615"/>
                    <a:pt x="11311" y="87806"/>
                    <a:pt x="8761" y="65990"/>
                  </a:cubicBezTo>
                  <a:cubicBezTo>
                    <a:pt x="6211" y="44174"/>
                    <a:pt x="17753" y="23136"/>
                    <a:pt x="37522" y="13566"/>
                  </a:cubicBezTo>
                  <a:cubicBezTo>
                    <a:pt x="57291" y="3995"/>
                    <a:pt x="80952" y="7992"/>
                    <a:pt x="96481" y="23524"/>
                  </a:cubicBez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6"/>
            <p:cNvSpPr/>
            <p:nvPr/>
          </p:nvSpPr>
          <p:spPr>
            <a:xfrm>
              <a:off x="2390658" y="2687851"/>
              <a:ext cx="1590494" cy="7950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6"/>
            <p:cNvSpPr txBox="1"/>
            <p:nvPr/>
          </p:nvSpPr>
          <p:spPr>
            <a:xfrm>
              <a:off x="2390658" y="2687851"/>
              <a:ext cx="1590494" cy="79505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εταιρική κουλτούρα</a:t>
              </a:r>
              <a:endParaRPr b="0" i="0" sz="1800" u="none" cap="none" strike="noStrike">
                <a:solidFill>
                  <a:schemeClr val="dk1"/>
                </a:solidFill>
                <a:latin typeface="Calibri"/>
                <a:ea typeface="Calibri"/>
                <a:cs typeface="Calibri"/>
                <a:sym typeface="Calibri"/>
              </a:endParaRPr>
            </a:p>
          </p:txBody>
        </p:sp>
        <p:sp>
          <p:nvSpPr>
            <p:cNvPr id="219" name="Google Shape;219;p6"/>
            <p:cNvSpPr/>
            <p:nvPr/>
          </p:nvSpPr>
          <p:spPr>
            <a:xfrm>
              <a:off x="2753478" y="3486476"/>
              <a:ext cx="2459112" cy="2460097"/>
            </a:xfrm>
            <a:prstGeom prst="blockArc">
              <a:avLst>
                <a:gd fmla="val 13500000" name="adj1"/>
                <a:gd fmla="val 10800000" name="adj2"/>
                <a:gd fmla="val 12740" name="adj3"/>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6"/>
            <p:cNvSpPr/>
            <p:nvPr/>
          </p:nvSpPr>
          <p:spPr>
            <a:xfrm>
              <a:off x="3186174" y="4344566"/>
              <a:ext cx="1590494" cy="795056"/>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6"/>
            <p:cNvSpPr txBox="1"/>
            <p:nvPr/>
          </p:nvSpPr>
          <p:spPr>
            <a:xfrm>
              <a:off x="3186174" y="4344566"/>
              <a:ext cx="1590494" cy="795056"/>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Clr>
                  <a:schemeClr val="dk1"/>
                </a:buClr>
                <a:buSzPts val="1800"/>
                <a:buFont typeface="Calibri"/>
                <a:buNone/>
              </a:pPr>
              <a:r>
                <a:rPr b="0" i="0" lang="cs-CZ" sz="1800" u="none" cap="none" strike="noStrike">
                  <a:solidFill>
                    <a:schemeClr val="dk1"/>
                  </a:solidFill>
                  <a:latin typeface="Calibri"/>
                  <a:ea typeface="Calibri"/>
                  <a:cs typeface="Calibri"/>
                  <a:sym typeface="Calibri"/>
                </a:rPr>
                <a:t>πολιτική κατά του mobbing</a:t>
              </a:r>
              <a:endParaRPr b="0" i="0" sz="1800" u="none" cap="none" strike="noStrike">
                <a:solidFill>
                  <a:schemeClr val="dk1"/>
                </a:solidFill>
                <a:latin typeface="Calibri"/>
                <a:ea typeface="Calibri"/>
                <a:cs typeface="Calibri"/>
                <a:sym typeface="Calibri"/>
              </a:endParaRPr>
            </a:p>
          </p:txBody>
        </p:sp>
      </p:grpSp>
      <p:pic>
        <p:nvPicPr>
          <p:cNvPr id="222" name="Google Shape;222;p6"/>
          <p:cNvPicPr preferRelativeResize="0"/>
          <p:nvPr/>
        </p:nvPicPr>
        <p:blipFill rotWithShape="1">
          <a:blip r:embed="rId4">
            <a:alphaModFix/>
          </a:blip>
          <a:srcRect b="0" l="0" r="0" t="0"/>
          <a:stretch/>
        </p:blipFill>
        <p:spPr>
          <a:xfrm>
            <a:off x="6751257" y="0"/>
            <a:ext cx="5440743" cy="6858000"/>
          </a:xfrm>
          <a:prstGeom prst="rect">
            <a:avLst/>
          </a:prstGeom>
          <a:noFill/>
          <a:ln>
            <a:noFill/>
          </a:ln>
        </p:spPr>
      </p:pic>
      <p:pic>
        <p:nvPicPr>
          <p:cNvPr id="223" name="Google Shape;223;p6"/>
          <p:cNvPicPr preferRelativeResize="0"/>
          <p:nvPr/>
        </p:nvPicPr>
        <p:blipFill rotWithShape="1">
          <a:blip r:embed="rId5">
            <a:alphaModFix/>
          </a:blip>
          <a:srcRect b="0" l="0" r="0" t="0"/>
          <a:stretch/>
        </p:blipFill>
        <p:spPr>
          <a:xfrm>
            <a:off x="0" y="4577237"/>
            <a:ext cx="943107" cy="2095792"/>
          </a:xfrm>
          <a:prstGeom prst="rect">
            <a:avLst/>
          </a:prstGeom>
          <a:noFill/>
          <a:ln>
            <a:noFill/>
          </a:ln>
        </p:spPr>
      </p:pic>
    </p:spTree>
  </p:cSld>
  <p:clrMapOvr>
    <a:masterClrMapping/>
  </p:clrMapOvr>
  <p:transition spd="slow" p14:dur="1500">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7"/>
          <p:cNvPicPr preferRelativeResize="0"/>
          <p:nvPr/>
        </p:nvPicPr>
        <p:blipFill rotWithShape="1">
          <a:blip r:embed="rId3">
            <a:alphaModFix/>
          </a:blip>
          <a:srcRect b="0" l="0" r="0" t="0"/>
          <a:stretch/>
        </p:blipFill>
        <p:spPr>
          <a:xfrm rot="-5400000">
            <a:off x="9868098" y="-547764"/>
            <a:ext cx="962159" cy="2057687"/>
          </a:xfrm>
          <a:prstGeom prst="rect">
            <a:avLst/>
          </a:prstGeom>
          <a:noFill/>
          <a:ln>
            <a:noFill/>
          </a:ln>
        </p:spPr>
      </p:pic>
      <p:sp>
        <p:nvSpPr>
          <p:cNvPr id="230" name="Google Shape;230;p7"/>
          <p:cNvSpPr txBox="1"/>
          <p:nvPr>
            <p:ph type="title"/>
          </p:nvPr>
        </p:nvSpPr>
        <p:spPr>
          <a:xfrm>
            <a:off x="313572" y="134729"/>
            <a:ext cx="10515600"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1" lang="cs-CZ" sz="3600">
                <a:solidFill>
                  <a:schemeClr val="dk2"/>
                </a:solidFill>
              </a:rPr>
              <a:t>Πολιτικές πρόληψης (mobbing)</a:t>
            </a:r>
            <a:endParaRPr/>
          </a:p>
        </p:txBody>
      </p:sp>
      <p:grpSp>
        <p:nvGrpSpPr>
          <p:cNvPr id="231" name="Google Shape;231;p7"/>
          <p:cNvGrpSpPr/>
          <p:nvPr/>
        </p:nvGrpSpPr>
        <p:grpSpPr>
          <a:xfrm>
            <a:off x="1986116" y="469921"/>
            <a:ext cx="8313442" cy="6259432"/>
            <a:chOff x="0" y="-203319"/>
            <a:chExt cx="8313442" cy="6259432"/>
          </a:xfrm>
        </p:grpSpPr>
        <p:sp>
          <p:nvSpPr>
            <p:cNvPr id="232" name="Google Shape;232;p7"/>
            <p:cNvSpPr/>
            <p:nvPr/>
          </p:nvSpPr>
          <p:spPr>
            <a:xfrm>
              <a:off x="1411156" y="843979"/>
              <a:ext cx="3501628" cy="3392707"/>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7"/>
            <p:cNvSpPr txBox="1"/>
            <p:nvPr/>
          </p:nvSpPr>
          <p:spPr>
            <a:xfrm>
              <a:off x="1923958" y="1340829"/>
              <a:ext cx="2476024" cy="2399007"/>
            </a:xfrm>
            <a:prstGeom prst="rect">
              <a:avLst/>
            </a:prstGeom>
            <a:noFill/>
            <a:ln>
              <a:noFill/>
            </a:ln>
          </p:spPr>
          <p:txBody>
            <a:bodyPr anchorCtr="0" anchor="ctr" bIns="121900" lIns="121900" spcFirstLastPara="1" rIns="121900" wrap="square" tIns="121900">
              <a:noAutofit/>
            </a:bodyPr>
            <a:lstStyle/>
            <a:p>
              <a:pPr indent="0" lvl="0" marL="0" marR="0" rtl="0" algn="ctr">
                <a:lnSpc>
                  <a:spcPct val="90000"/>
                </a:lnSpc>
                <a:spcBef>
                  <a:spcPts val="0"/>
                </a:spcBef>
                <a:spcAft>
                  <a:spcPts val="0"/>
                </a:spcAft>
                <a:buClr>
                  <a:schemeClr val="lt1"/>
                </a:buClr>
                <a:buSzPts val="3200"/>
                <a:buFont typeface="Calibri"/>
                <a:buNone/>
              </a:pPr>
              <a:r>
                <a:rPr b="1" i="0" lang="cs-CZ" sz="3200" u="none" cap="none" strike="noStrike">
                  <a:solidFill>
                    <a:schemeClr val="lt1"/>
                  </a:solidFill>
                  <a:latin typeface="Calibri"/>
                  <a:ea typeface="Calibri"/>
                  <a:cs typeface="Calibri"/>
                  <a:sym typeface="Calibri"/>
                </a:rPr>
                <a:t>ΠΡΟΛΗΨΗ ΤΟΥ ΜΟΜΠΙΝΓΚ:</a:t>
              </a:r>
              <a:endParaRPr b="0" i="0" sz="1400" u="none" cap="none" strike="noStrike">
                <a:solidFill>
                  <a:srgbClr val="000000"/>
                </a:solidFill>
                <a:latin typeface="Arial"/>
                <a:ea typeface="Arial"/>
                <a:cs typeface="Arial"/>
                <a:sym typeface="Arial"/>
              </a:endParaRPr>
            </a:p>
          </p:txBody>
        </p:sp>
        <p:sp>
          <p:nvSpPr>
            <p:cNvPr id="234" name="Google Shape;234;p7"/>
            <p:cNvSpPr/>
            <p:nvPr/>
          </p:nvSpPr>
          <p:spPr>
            <a:xfrm>
              <a:off x="2643478" y="4245594"/>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7"/>
            <p:cNvSpPr/>
            <p:nvPr/>
          </p:nvSpPr>
          <p:spPr>
            <a:xfrm>
              <a:off x="1684018" y="326410"/>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7"/>
            <p:cNvSpPr/>
            <p:nvPr/>
          </p:nvSpPr>
          <p:spPr>
            <a:xfrm>
              <a:off x="3901662" y="4535996"/>
              <a:ext cx="376344" cy="3769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7"/>
            <p:cNvSpPr/>
            <p:nvPr/>
          </p:nvSpPr>
          <p:spPr>
            <a:xfrm>
              <a:off x="2719858" y="1492225"/>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7"/>
            <p:cNvSpPr/>
            <p:nvPr/>
          </p:nvSpPr>
          <p:spPr>
            <a:xfrm>
              <a:off x="1411134" y="707558"/>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7"/>
            <p:cNvSpPr/>
            <p:nvPr/>
          </p:nvSpPr>
          <p:spPr>
            <a:xfrm>
              <a:off x="0" y="953403"/>
              <a:ext cx="1906251" cy="1711173"/>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7"/>
            <p:cNvSpPr txBox="1"/>
            <p:nvPr/>
          </p:nvSpPr>
          <p:spPr>
            <a:xfrm>
              <a:off x="279164" y="1203998"/>
              <a:ext cx="1347923" cy="1209983"/>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b="0" i="0" lang="cs-CZ" sz="1800" u="none" cap="none" strike="noStrike">
                  <a:solidFill>
                    <a:schemeClr val="lt1"/>
                  </a:solidFill>
                  <a:latin typeface="Calibri"/>
                  <a:ea typeface="Calibri"/>
                  <a:cs typeface="Calibri"/>
                  <a:sym typeface="Calibri"/>
                </a:rPr>
                <a:t>1. ελλείψεις στη διάταξη εργασίας,</a:t>
              </a:r>
              <a:endParaRPr b="0" i="0" sz="1400" u="none" cap="none" strike="noStrike">
                <a:solidFill>
                  <a:srgbClr val="000000"/>
                </a:solidFill>
                <a:latin typeface="Arial"/>
                <a:ea typeface="Arial"/>
                <a:cs typeface="Arial"/>
                <a:sym typeface="Arial"/>
              </a:endParaRPr>
            </a:p>
          </p:txBody>
        </p:sp>
        <p:sp>
          <p:nvSpPr>
            <p:cNvPr id="241" name="Google Shape;241;p7"/>
            <p:cNvSpPr/>
            <p:nvPr/>
          </p:nvSpPr>
          <p:spPr>
            <a:xfrm>
              <a:off x="3153835" y="1504325"/>
              <a:ext cx="376344" cy="3769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7"/>
            <p:cNvSpPr/>
            <p:nvPr/>
          </p:nvSpPr>
          <p:spPr>
            <a:xfrm>
              <a:off x="186177" y="3220333"/>
              <a:ext cx="1448703" cy="13690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7"/>
            <p:cNvSpPr/>
            <p:nvPr/>
          </p:nvSpPr>
          <p:spPr>
            <a:xfrm>
              <a:off x="5516721" y="416456"/>
              <a:ext cx="2477274" cy="2428667"/>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7"/>
            <p:cNvSpPr txBox="1"/>
            <p:nvPr/>
          </p:nvSpPr>
          <p:spPr>
            <a:xfrm>
              <a:off x="5879509" y="772126"/>
              <a:ext cx="1751698" cy="1717327"/>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b="0" i="0" lang="cs-CZ" sz="1800" u="none" cap="none" strike="noStrike">
                  <a:solidFill>
                    <a:schemeClr val="lt1"/>
                  </a:solidFill>
                  <a:latin typeface="Calibri"/>
                  <a:ea typeface="Calibri"/>
                  <a:cs typeface="Calibri"/>
                  <a:sym typeface="Calibri"/>
                </a:rPr>
                <a:t>2. ελλείψεις στη συμπεριφορά της διοίκησης, που γίνεται έτσι κακό παράδειγμα για τη μεσαία διοίκηση</a:t>
              </a:r>
              <a:endParaRPr b="0" i="0" sz="1800" u="none" cap="none" strike="noStrike">
                <a:solidFill>
                  <a:schemeClr val="lt1"/>
                </a:solidFill>
                <a:latin typeface="Calibri"/>
                <a:ea typeface="Calibri"/>
                <a:cs typeface="Calibri"/>
                <a:sym typeface="Calibri"/>
              </a:endParaRPr>
            </a:p>
          </p:txBody>
        </p:sp>
        <p:sp>
          <p:nvSpPr>
            <p:cNvPr id="245" name="Google Shape;245;p7"/>
            <p:cNvSpPr/>
            <p:nvPr/>
          </p:nvSpPr>
          <p:spPr>
            <a:xfrm>
              <a:off x="4721010" y="2025233"/>
              <a:ext cx="376344" cy="3769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7"/>
            <p:cNvSpPr/>
            <p:nvPr/>
          </p:nvSpPr>
          <p:spPr>
            <a:xfrm>
              <a:off x="2848855" y="4787141"/>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7"/>
            <p:cNvSpPr/>
            <p:nvPr/>
          </p:nvSpPr>
          <p:spPr>
            <a:xfrm>
              <a:off x="3134392" y="3923733"/>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7"/>
            <p:cNvSpPr/>
            <p:nvPr/>
          </p:nvSpPr>
          <p:spPr>
            <a:xfrm>
              <a:off x="5586933" y="3271687"/>
              <a:ext cx="2726509" cy="2574274"/>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7"/>
            <p:cNvSpPr txBox="1"/>
            <p:nvPr/>
          </p:nvSpPr>
          <p:spPr>
            <a:xfrm>
              <a:off x="5986221" y="3648681"/>
              <a:ext cx="2241314" cy="182028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b="1" i="0" lang="cs-CZ" sz="2400" u="none" cap="none" strike="noStrike">
                  <a:solidFill>
                    <a:schemeClr val="dk1"/>
                  </a:solidFill>
                  <a:latin typeface="Calibri"/>
                  <a:ea typeface="Calibri"/>
                  <a:cs typeface="Calibri"/>
                  <a:sym typeface="Calibri"/>
                </a:rPr>
                <a:t>ΔΗΜΟΚΡΑΤΙΚΟ ΣΤΥΛ</a:t>
              </a:r>
              <a:endParaRPr b="0" i="0" sz="1400" u="none" cap="none" strike="noStrike">
                <a:solidFill>
                  <a:srgbClr val="000000"/>
                </a:solidFill>
                <a:latin typeface="Arial"/>
                <a:ea typeface="Arial"/>
                <a:cs typeface="Arial"/>
                <a:sym typeface="Arial"/>
              </a:endParaRPr>
            </a:p>
          </p:txBody>
        </p:sp>
        <p:sp>
          <p:nvSpPr>
            <p:cNvPr id="250" name="Google Shape;250;p7"/>
            <p:cNvSpPr/>
            <p:nvPr/>
          </p:nvSpPr>
          <p:spPr>
            <a:xfrm>
              <a:off x="2957816" y="4340694"/>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7"/>
            <p:cNvSpPr/>
            <p:nvPr/>
          </p:nvSpPr>
          <p:spPr>
            <a:xfrm>
              <a:off x="3338086" y="4188969"/>
              <a:ext cx="1853596" cy="1867144"/>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7"/>
            <p:cNvSpPr txBox="1"/>
            <p:nvPr/>
          </p:nvSpPr>
          <p:spPr>
            <a:xfrm>
              <a:off x="3608538" y="4497658"/>
              <a:ext cx="1310690" cy="1320270"/>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chemeClr val="lt1"/>
                </a:buClr>
                <a:buSzPts val="1600"/>
                <a:buFont typeface="Calibri"/>
                <a:buNone/>
              </a:pPr>
              <a:r>
                <a:rPr b="0" i="0" lang="cs-CZ" sz="1600" u="none" cap="none" strike="noStrike">
                  <a:solidFill>
                    <a:schemeClr val="lt1"/>
                  </a:solidFill>
                  <a:latin typeface="Calibri"/>
                  <a:ea typeface="Calibri"/>
                  <a:cs typeface="Calibri"/>
                  <a:sym typeface="Calibri"/>
                </a:rPr>
                <a:t>3. ανεπαρκής προστασία των θυμάτων εκφοβισμού</a:t>
              </a:r>
              <a:endParaRPr b="0" i="0" sz="1600" u="none" cap="none" strike="noStrike">
                <a:solidFill>
                  <a:schemeClr val="lt1"/>
                </a:solidFill>
                <a:latin typeface="Calibri"/>
                <a:ea typeface="Calibri"/>
                <a:cs typeface="Calibri"/>
                <a:sym typeface="Calibri"/>
              </a:endParaRPr>
            </a:p>
          </p:txBody>
        </p:sp>
        <p:sp>
          <p:nvSpPr>
            <p:cNvPr id="253" name="Google Shape;253;p7"/>
            <p:cNvSpPr/>
            <p:nvPr/>
          </p:nvSpPr>
          <p:spPr>
            <a:xfrm>
              <a:off x="3261461" y="4585001"/>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7"/>
            <p:cNvSpPr/>
            <p:nvPr/>
          </p:nvSpPr>
          <p:spPr>
            <a:xfrm>
              <a:off x="3764471" y="-203319"/>
              <a:ext cx="1752251" cy="1698895"/>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7"/>
            <p:cNvSpPr txBox="1"/>
            <p:nvPr/>
          </p:nvSpPr>
          <p:spPr>
            <a:xfrm>
              <a:off x="4021082" y="45478"/>
              <a:ext cx="1239029" cy="1201301"/>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lt1"/>
                </a:buClr>
                <a:buSzPts val="1800"/>
                <a:buFont typeface="Calibri"/>
                <a:buNone/>
              </a:pPr>
              <a:r>
                <a:rPr b="0" i="0" lang="cs-CZ" sz="1800" u="none" cap="none" strike="noStrike">
                  <a:solidFill>
                    <a:schemeClr val="lt1"/>
                  </a:solidFill>
                  <a:latin typeface="Calibri"/>
                  <a:ea typeface="Calibri"/>
                  <a:cs typeface="Calibri"/>
                  <a:sym typeface="Calibri"/>
                </a:rPr>
                <a:t>4. χαμηλό ηθικό επίπεδο στο χώρο εργασίας</a:t>
              </a:r>
              <a:endParaRPr b="0" i="0" sz="1800" u="none" cap="none" strike="noStrike">
                <a:solidFill>
                  <a:schemeClr val="lt1"/>
                </a:solidFill>
                <a:latin typeface="Calibri"/>
                <a:ea typeface="Calibri"/>
                <a:cs typeface="Calibri"/>
                <a:sym typeface="Calibri"/>
              </a:endParaRPr>
            </a:p>
          </p:txBody>
        </p:sp>
        <p:sp>
          <p:nvSpPr>
            <p:cNvPr id="256" name="Google Shape;256;p7"/>
            <p:cNvSpPr/>
            <p:nvPr/>
          </p:nvSpPr>
          <p:spPr>
            <a:xfrm>
              <a:off x="1647763" y="1449875"/>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7"/>
            <p:cNvSpPr/>
            <p:nvPr/>
          </p:nvSpPr>
          <p:spPr>
            <a:xfrm>
              <a:off x="2927538" y="351692"/>
              <a:ext cx="272884" cy="27285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8" name="Google Shape;258;p7"/>
          <p:cNvSpPr/>
          <p:nvPr/>
        </p:nvSpPr>
        <p:spPr>
          <a:xfrm>
            <a:off x="7347872" y="4801220"/>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7"/>
          <p:cNvSpPr/>
          <p:nvPr/>
        </p:nvSpPr>
        <p:spPr>
          <a:xfrm>
            <a:off x="9918803" y="2482236"/>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7"/>
          <p:cNvSpPr/>
          <p:nvPr/>
        </p:nvSpPr>
        <p:spPr>
          <a:xfrm>
            <a:off x="7430810" y="389296"/>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7"/>
          <p:cNvSpPr/>
          <p:nvPr/>
        </p:nvSpPr>
        <p:spPr>
          <a:xfrm>
            <a:off x="7971068" y="5302398"/>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7"/>
          <p:cNvSpPr/>
          <p:nvPr/>
        </p:nvSpPr>
        <p:spPr>
          <a:xfrm>
            <a:off x="2143858" y="2998160"/>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7"/>
          <p:cNvSpPr/>
          <p:nvPr/>
        </p:nvSpPr>
        <p:spPr>
          <a:xfrm>
            <a:off x="4243345" y="1308876"/>
            <a:ext cx="430375" cy="43084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4" name="Google Shape;264;p7"/>
          <p:cNvGrpSpPr/>
          <p:nvPr/>
        </p:nvGrpSpPr>
        <p:grpSpPr>
          <a:xfrm>
            <a:off x="277884" y="4650646"/>
            <a:ext cx="2010465" cy="1922230"/>
            <a:chOff x="842658" y="4127797"/>
            <a:chExt cx="2010465" cy="1922230"/>
          </a:xfrm>
        </p:grpSpPr>
        <p:sp>
          <p:nvSpPr>
            <p:cNvPr id="265" name="Google Shape;265;p7"/>
            <p:cNvSpPr/>
            <p:nvPr/>
          </p:nvSpPr>
          <p:spPr>
            <a:xfrm>
              <a:off x="842658" y="4127797"/>
              <a:ext cx="1928042" cy="1922230"/>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7"/>
            <p:cNvSpPr txBox="1"/>
            <p:nvPr/>
          </p:nvSpPr>
          <p:spPr>
            <a:xfrm>
              <a:off x="858013" y="4258727"/>
              <a:ext cx="1995110" cy="179130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chemeClr val="dk1"/>
                </a:buClr>
                <a:buSzPts val="2400"/>
                <a:buFont typeface="Calibri"/>
                <a:buNone/>
              </a:pPr>
              <a:r>
                <a:rPr b="1" i="0" lang="cs-CZ" sz="2400" u="none" cap="none" strike="noStrike">
                  <a:solidFill>
                    <a:schemeClr val="dk1"/>
                  </a:solidFill>
                  <a:latin typeface="Calibri"/>
                  <a:ea typeface="Calibri"/>
                  <a:cs typeface="Calibri"/>
                  <a:sym typeface="Calibri"/>
                </a:rPr>
                <a:t>ΑΥΤΟΚΡΑΤΙΚΟ ΣΤΥΛ</a:t>
              </a:r>
              <a:endParaRPr b="0" i="0" sz="1400" u="none" cap="none" strike="noStrike">
                <a:solidFill>
                  <a:srgbClr val="000000"/>
                </a:solidFill>
                <a:latin typeface="Arial"/>
                <a:ea typeface="Arial"/>
                <a:cs typeface="Arial"/>
                <a:sym typeface="Arial"/>
              </a:endParaRPr>
            </a:p>
          </p:txBody>
        </p:sp>
      </p:grpSp>
      <p:pic>
        <p:nvPicPr>
          <p:cNvPr descr="Šipka otáčející se po směru hodin se souvislou výplní" id="267" name="Google Shape;267;p7"/>
          <p:cNvPicPr preferRelativeResize="0"/>
          <p:nvPr/>
        </p:nvPicPr>
        <p:blipFill rotWithShape="1">
          <a:blip r:embed="rId4">
            <a:alphaModFix/>
          </a:blip>
          <a:srcRect b="0" l="0" r="0" t="0"/>
          <a:stretch/>
        </p:blipFill>
        <p:spPr>
          <a:xfrm rot="4625818">
            <a:off x="2162636" y="3814131"/>
            <a:ext cx="1389088" cy="1389088"/>
          </a:xfrm>
          <a:prstGeom prst="rect">
            <a:avLst/>
          </a:prstGeom>
          <a:noFill/>
          <a:ln>
            <a:noFill/>
          </a:ln>
        </p:spPr>
      </p:pic>
      <p:sp>
        <p:nvSpPr>
          <p:cNvPr id="268" name="Google Shape;268;p7"/>
          <p:cNvSpPr/>
          <p:nvPr/>
        </p:nvSpPr>
        <p:spPr>
          <a:xfrm>
            <a:off x="6623520" y="3281630"/>
            <a:ext cx="1448703" cy="1369016"/>
          </a:xfrm>
          <a:prstGeom prst="ellipse">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Šipka otáčející se proti směru hodinových ručiček se souvislou výplní" id="269" name="Google Shape;269;p7"/>
          <p:cNvPicPr preferRelativeResize="0"/>
          <p:nvPr/>
        </p:nvPicPr>
        <p:blipFill rotWithShape="1">
          <a:blip r:embed="rId5">
            <a:alphaModFix/>
          </a:blip>
          <a:srcRect b="0" l="0" r="0" t="0"/>
          <a:stretch/>
        </p:blipFill>
        <p:spPr>
          <a:xfrm rot="-1216946">
            <a:off x="6663362" y="3292789"/>
            <a:ext cx="1369016" cy="1369016"/>
          </a:xfrm>
          <a:prstGeom prst="rect">
            <a:avLst/>
          </a:prstGeom>
          <a:noFill/>
          <a:ln>
            <a:noFill/>
          </a:ln>
        </p:spPr>
      </p:pic>
      <p:pic>
        <p:nvPicPr>
          <p:cNvPr id="270" name="Google Shape;270;p7"/>
          <p:cNvPicPr preferRelativeResize="0"/>
          <p:nvPr/>
        </p:nvPicPr>
        <p:blipFill rotWithShape="1">
          <a:blip r:embed="rId6">
            <a:alphaModFix/>
          </a:blip>
          <a:srcRect b="0" l="0" r="0" t="0"/>
          <a:stretch/>
        </p:blipFill>
        <p:spPr>
          <a:xfrm>
            <a:off x="0" y="1024931"/>
            <a:ext cx="1362828" cy="3028505"/>
          </a:xfrm>
          <a:prstGeom prst="rect">
            <a:avLst/>
          </a:prstGeom>
          <a:noFill/>
          <a:ln>
            <a:noFill/>
          </a:ln>
        </p:spPr>
      </p:pic>
      <p:pic>
        <p:nvPicPr>
          <p:cNvPr id="271" name="Google Shape;271;p7"/>
          <p:cNvPicPr preferRelativeResize="0"/>
          <p:nvPr/>
        </p:nvPicPr>
        <p:blipFill rotWithShape="1">
          <a:blip r:embed="rId7">
            <a:alphaModFix/>
          </a:blip>
          <a:srcRect b="0" l="0" r="0" t="0"/>
          <a:stretch/>
        </p:blipFill>
        <p:spPr>
          <a:xfrm>
            <a:off x="10922847" y="3860329"/>
            <a:ext cx="1269153" cy="2990678"/>
          </a:xfrm>
          <a:prstGeom prst="rect">
            <a:avLst/>
          </a:prstGeom>
          <a:noFill/>
          <a:ln>
            <a:noFill/>
          </a:ln>
        </p:spPr>
      </p:pic>
    </p:spTree>
  </p:cSld>
  <p:clrMapOvr>
    <a:masterClrMapping/>
  </p:clrMapOvr>
  <p:transition spd="slow">
    <p:wipe dir="l"/>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5" name="Shape 275"/>
        <p:cNvGrpSpPr/>
        <p:nvPr/>
      </p:nvGrpSpPr>
      <p:grpSpPr>
        <a:xfrm>
          <a:off x="0" y="0"/>
          <a:ext cx="0" cy="0"/>
          <a:chOff x="0" y="0"/>
          <a:chExt cx="0" cy="0"/>
        </a:xfrm>
      </p:grpSpPr>
      <p:sp>
        <p:nvSpPr>
          <p:cNvPr id="276" name="Google Shape;276;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7" name="Google Shape;277;p8"/>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8" name="Google Shape;278;p8"/>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9" name="Google Shape;279;p8"/>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0" name="Google Shape;280;p8"/>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1" name="Google Shape;281;p8"/>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2" name="Google Shape;282;p8"/>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3" name="Google Shape;283;p8"/>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Πρακτικά παραδείγματα</a:t>
            </a:r>
            <a:endParaRPr b="1" sz="3600">
              <a:solidFill>
                <a:schemeClr val="dk2"/>
              </a:solidFill>
            </a:endParaRPr>
          </a:p>
        </p:txBody>
      </p:sp>
      <p:grpSp>
        <p:nvGrpSpPr>
          <p:cNvPr id="284" name="Google Shape;284;p8"/>
          <p:cNvGrpSpPr/>
          <p:nvPr/>
        </p:nvGrpSpPr>
        <p:grpSpPr>
          <a:xfrm>
            <a:off x="838200" y="1859293"/>
            <a:ext cx="10515600" cy="4284001"/>
            <a:chOff x="0" y="33668"/>
            <a:chExt cx="10515600" cy="4284001"/>
          </a:xfrm>
        </p:grpSpPr>
        <p:sp>
          <p:nvSpPr>
            <p:cNvPr id="285" name="Google Shape;285;p8"/>
            <p:cNvSpPr/>
            <p:nvPr/>
          </p:nvSpPr>
          <p:spPr>
            <a:xfrm>
              <a:off x="0" y="33668"/>
              <a:ext cx="8727948" cy="146879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8"/>
            <p:cNvSpPr txBox="1"/>
            <p:nvPr/>
          </p:nvSpPr>
          <p:spPr>
            <a:xfrm>
              <a:off x="0" y="33668"/>
              <a:ext cx="8727948" cy="979200"/>
            </a:xfrm>
            <a:prstGeom prst="rect">
              <a:avLst/>
            </a:prstGeom>
            <a:noFill/>
            <a:ln>
              <a:noFill/>
            </a:ln>
          </p:spPr>
          <p:txBody>
            <a:bodyPr anchorCtr="0" anchor="t" bIns="129525" lIns="241800" spcFirstLastPara="1" rIns="241800" wrap="square" tIns="241800">
              <a:noAutofit/>
            </a:bodyPr>
            <a:lstStyle/>
            <a:p>
              <a:pPr indent="0" lvl="0" marL="0" marR="0" rtl="0" algn="l">
                <a:lnSpc>
                  <a:spcPct val="90000"/>
                </a:lnSpc>
                <a:spcBef>
                  <a:spcPts val="0"/>
                </a:spcBef>
                <a:spcAft>
                  <a:spcPts val="0"/>
                </a:spcAft>
                <a:buClr>
                  <a:schemeClr val="lt1"/>
                </a:buClr>
                <a:buSzPts val="3400"/>
                <a:buFont typeface="Calibri"/>
                <a:buNone/>
              </a:pPr>
              <a:r>
                <a:rPr b="0" i="0" lang="cs-CZ" sz="3400" u="none" cap="none" strike="noStrike">
                  <a:solidFill>
                    <a:schemeClr val="lt1"/>
                  </a:solidFill>
                  <a:latin typeface="Calibri"/>
                  <a:ea typeface="Calibri"/>
                  <a:cs typeface="Calibri"/>
                  <a:sym typeface="Calibri"/>
                </a:rPr>
                <a:t>φτιάξτε μια ομάδα 2-3 ατόμων</a:t>
              </a:r>
              <a:endParaRPr b="0" i="0" sz="3400" u="none" cap="none" strike="noStrike">
                <a:solidFill>
                  <a:schemeClr val="lt1"/>
                </a:solidFill>
                <a:latin typeface="Calibri"/>
                <a:ea typeface="Calibri"/>
                <a:cs typeface="Calibri"/>
                <a:sym typeface="Calibri"/>
              </a:endParaRPr>
            </a:p>
          </p:txBody>
        </p:sp>
        <p:sp>
          <p:nvSpPr>
            <p:cNvPr id="287" name="Google Shape;287;p8"/>
            <p:cNvSpPr/>
            <p:nvPr/>
          </p:nvSpPr>
          <p:spPr>
            <a:xfrm>
              <a:off x="1787652" y="1012869"/>
              <a:ext cx="8727948" cy="3304800"/>
            </a:xfrm>
            <a:prstGeom prst="roundRect">
              <a:avLst>
                <a:gd fmla="val 10000" name="adj"/>
              </a:avLst>
            </a:prstGeom>
            <a:solidFill>
              <a:schemeClr val="lt1">
                <a:alpha val="89411"/>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8"/>
            <p:cNvSpPr txBox="1"/>
            <p:nvPr/>
          </p:nvSpPr>
          <p:spPr>
            <a:xfrm>
              <a:off x="1884446" y="1109663"/>
              <a:ext cx="8534360" cy="3111212"/>
            </a:xfrm>
            <a:prstGeom prst="rect">
              <a:avLst/>
            </a:prstGeom>
            <a:noFill/>
            <a:ln>
              <a:noFill/>
            </a:ln>
          </p:spPr>
          <p:txBody>
            <a:bodyPr anchorCtr="0" anchor="t" bIns="241800" lIns="241800" spcFirstLastPara="1" rIns="241800" wrap="square" tIns="241800">
              <a:noAutofit/>
            </a:bodyPr>
            <a:lstStyle/>
            <a:p>
              <a:pPr indent="-285750" lvl="1" marL="285750" marR="0" rtl="0" algn="l">
                <a:lnSpc>
                  <a:spcPct val="90000"/>
                </a:lnSpc>
                <a:spcBef>
                  <a:spcPts val="0"/>
                </a:spcBef>
                <a:spcAft>
                  <a:spcPts val="0"/>
                </a:spcAft>
                <a:buClr>
                  <a:schemeClr val="dk1"/>
                </a:buClr>
                <a:buSzPts val="3400"/>
                <a:buFont typeface="Calibri"/>
                <a:buChar char="•"/>
              </a:pPr>
              <a:r>
                <a:rPr b="0" i="0" lang="cs-CZ" sz="3400" u="none" cap="none" strike="noStrike">
                  <a:solidFill>
                    <a:schemeClr val="dk1"/>
                  </a:solidFill>
                  <a:latin typeface="Calibri"/>
                  <a:ea typeface="Calibri"/>
                  <a:cs typeface="Calibri"/>
                  <a:sym typeface="Calibri"/>
                </a:rPr>
                <a:t>Συζήτηστε για το θέμα της εργασίας σας</a:t>
              </a:r>
              <a:endParaRPr b="0" i="0" sz="3400" u="none" cap="none" strike="noStrike">
                <a:solidFill>
                  <a:schemeClr val="dk1"/>
                </a:solidFill>
                <a:latin typeface="Calibri"/>
                <a:ea typeface="Calibri"/>
                <a:cs typeface="Calibri"/>
                <a:sym typeface="Calibri"/>
              </a:endParaRPr>
            </a:p>
            <a:p>
              <a:pPr indent="-285750" lvl="1" marL="285750" marR="0" rtl="0" algn="l">
                <a:lnSpc>
                  <a:spcPct val="90000"/>
                </a:lnSpc>
                <a:spcBef>
                  <a:spcPts val="510"/>
                </a:spcBef>
                <a:spcAft>
                  <a:spcPts val="0"/>
                </a:spcAft>
                <a:buClr>
                  <a:schemeClr val="dk1"/>
                </a:buClr>
                <a:buSzPts val="3400"/>
                <a:buFont typeface="Calibri"/>
                <a:buChar char="•"/>
              </a:pPr>
              <a:r>
                <a:rPr b="0" i="0" lang="cs-CZ" sz="3400" u="none" cap="none" strike="noStrike">
                  <a:solidFill>
                    <a:schemeClr val="dk1"/>
                  </a:solidFill>
                  <a:latin typeface="Calibri"/>
                  <a:ea typeface="Calibri"/>
                  <a:cs typeface="Calibri"/>
                  <a:sym typeface="Calibri"/>
                </a:rPr>
                <a:t>έχετε αντιμετωπίσει βία;</a:t>
              </a:r>
              <a:endParaRPr b="0" i="0" sz="3400" u="none" cap="none" strike="noStrike">
                <a:solidFill>
                  <a:schemeClr val="dk1"/>
                </a:solidFill>
                <a:latin typeface="Calibri"/>
                <a:ea typeface="Calibri"/>
                <a:cs typeface="Calibri"/>
                <a:sym typeface="Calibri"/>
              </a:endParaRPr>
            </a:p>
            <a:p>
              <a:pPr indent="-285750" lvl="1" marL="285750" marR="0" rtl="0" algn="l">
                <a:lnSpc>
                  <a:spcPct val="90000"/>
                </a:lnSpc>
                <a:spcBef>
                  <a:spcPts val="510"/>
                </a:spcBef>
                <a:spcAft>
                  <a:spcPts val="0"/>
                </a:spcAft>
                <a:buClr>
                  <a:schemeClr val="dk1"/>
                </a:buClr>
                <a:buSzPts val="3400"/>
                <a:buFont typeface="Calibri"/>
                <a:buChar char="•"/>
              </a:pPr>
              <a:r>
                <a:rPr b="0" i="0" lang="cs-CZ" sz="3400" u="none" cap="none" strike="noStrike">
                  <a:solidFill>
                    <a:schemeClr val="dk1"/>
                  </a:solidFill>
                  <a:latin typeface="Calibri"/>
                  <a:ea typeface="Calibri"/>
                  <a:cs typeface="Calibri"/>
                  <a:sym typeface="Calibri"/>
                </a:rPr>
                <a:t>Η εταιρεία σας έχει πολιτική κατά του lobbying;</a:t>
              </a:r>
              <a:endParaRPr b="0" i="0" sz="3400" u="none" cap="none" strike="noStrike">
                <a:solidFill>
                  <a:schemeClr val="dk1"/>
                </a:solidFill>
                <a:latin typeface="Calibri"/>
                <a:ea typeface="Calibri"/>
                <a:cs typeface="Calibri"/>
                <a:sym typeface="Calibri"/>
              </a:endParaRPr>
            </a:p>
            <a:p>
              <a:pPr indent="-285750" lvl="1" marL="285750" marR="0" rtl="0" algn="l">
                <a:lnSpc>
                  <a:spcPct val="90000"/>
                </a:lnSpc>
                <a:spcBef>
                  <a:spcPts val="510"/>
                </a:spcBef>
                <a:spcAft>
                  <a:spcPts val="0"/>
                </a:spcAft>
                <a:buClr>
                  <a:schemeClr val="dk1"/>
                </a:buClr>
                <a:buSzPts val="3400"/>
                <a:buFont typeface="Calibri"/>
                <a:buChar char="•"/>
              </a:pPr>
              <a:r>
                <a:rPr b="0" i="0" lang="cs-CZ" sz="3400" u="none" cap="none" strike="noStrike">
                  <a:solidFill>
                    <a:schemeClr val="dk1"/>
                  </a:solidFill>
                  <a:latin typeface="Calibri"/>
                  <a:ea typeface="Calibri"/>
                  <a:cs typeface="Calibri"/>
                  <a:sym typeface="Calibri"/>
                </a:rPr>
                <a:t>Μπορείτε να περιγράψετε την πολιτική;</a:t>
              </a:r>
              <a:endParaRPr b="0" i="0" sz="3400" u="none" cap="none" strike="noStrike">
                <a:solidFill>
                  <a:schemeClr val="dk1"/>
                </a:solidFill>
                <a:latin typeface="Calibri"/>
                <a:ea typeface="Calibri"/>
                <a:cs typeface="Calibri"/>
                <a:sym typeface="Calibri"/>
              </a:endParaRPr>
            </a:p>
          </p:txBody>
        </p:sp>
      </p:gr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9"/>
          <p:cNvPicPr preferRelativeResize="0"/>
          <p:nvPr/>
        </p:nvPicPr>
        <p:blipFill rotWithShape="1">
          <a:blip r:embed="rId3">
            <a:alphaModFix/>
          </a:blip>
          <a:srcRect b="0" l="0" r="0" t="0"/>
          <a:stretch/>
        </p:blipFill>
        <p:spPr>
          <a:xfrm>
            <a:off x="10855356" y="115744"/>
            <a:ext cx="1336645" cy="2858568"/>
          </a:xfrm>
          <a:prstGeom prst="rect">
            <a:avLst/>
          </a:prstGeom>
          <a:noFill/>
          <a:ln>
            <a:noFill/>
          </a:ln>
        </p:spPr>
      </p:pic>
      <p:pic>
        <p:nvPicPr>
          <p:cNvPr id="295" name="Google Shape;295;p9"/>
          <p:cNvPicPr preferRelativeResize="0"/>
          <p:nvPr/>
        </p:nvPicPr>
        <p:blipFill rotWithShape="1">
          <a:blip r:embed="rId4">
            <a:alphaModFix/>
          </a:blip>
          <a:srcRect b="0" l="0" r="0" t="0"/>
          <a:stretch/>
        </p:blipFill>
        <p:spPr>
          <a:xfrm>
            <a:off x="0" y="4762208"/>
            <a:ext cx="943107" cy="2095792"/>
          </a:xfrm>
          <a:prstGeom prst="rect">
            <a:avLst/>
          </a:prstGeom>
          <a:noFill/>
          <a:ln>
            <a:noFill/>
          </a:ln>
        </p:spPr>
      </p:pic>
      <p:sp>
        <p:nvSpPr>
          <p:cNvPr id="296" name="Google Shape;296;p9"/>
          <p:cNvSpPr txBox="1"/>
          <p:nvPr>
            <p:ph type="title"/>
          </p:nvPr>
        </p:nvSpPr>
        <p:spPr>
          <a:xfrm>
            <a:off x="287593" y="178312"/>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cs-CZ" sz="3600">
                <a:solidFill>
                  <a:schemeClr val="dk2"/>
                </a:solidFill>
              </a:rPr>
              <a:t>Πρακτικά παραδείγματα </a:t>
            </a:r>
            <a:br>
              <a:rPr b="1" lang="cs-CZ" sz="3600">
                <a:solidFill>
                  <a:schemeClr val="dk2"/>
                </a:solidFill>
              </a:rPr>
            </a:br>
            <a:r>
              <a:rPr b="1" lang="cs-CZ" sz="3600">
                <a:solidFill>
                  <a:schemeClr val="dk2"/>
                </a:solidFill>
              </a:rPr>
              <a:t>Hyundai Motor Manufacturing Czech s.r.o.</a:t>
            </a:r>
            <a:endParaRPr b="1" sz="3600"/>
          </a:p>
        </p:txBody>
      </p:sp>
      <p:grpSp>
        <p:nvGrpSpPr>
          <p:cNvPr id="297" name="Google Shape;297;p9"/>
          <p:cNvGrpSpPr/>
          <p:nvPr/>
        </p:nvGrpSpPr>
        <p:grpSpPr>
          <a:xfrm>
            <a:off x="840735" y="1825625"/>
            <a:ext cx="10510529" cy="4351338"/>
            <a:chOff x="2535" y="0"/>
            <a:chExt cx="10510529" cy="4351338"/>
          </a:xfrm>
        </p:grpSpPr>
        <p:sp>
          <p:nvSpPr>
            <p:cNvPr id="298" name="Google Shape;298;p9"/>
            <p:cNvSpPr/>
            <p:nvPr/>
          </p:nvSpPr>
          <p:spPr>
            <a:xfrm>
              <a:off x="2535" y="0"/>
              <a:ext cx="2487699" cy="435133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9"/>
            <p:cNvSpPr txBox="1"/>
            <p:nvPr/>
          </p:nvSpPr>
          <p:spPr>
            <a:xfrm>
              <a:off x="2535" y="0"/>
              <a:ext cx="2487699" cy="130540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1"/>
                </a:buClr>
                <a:buSzPts val="2500"/>
                <a:buFont typeface="Calibri"/>
                <a:buNone/>
              </a:pPr>
              <a:r>
                <a:rPr b="0" i="0" lang="cs-CZ" sz="2500" u="none" cap="none" strike="noStrike">
                  <a:solidFill>
                    <a:schemeClr val="dk1"/>
                  </a:solidFill>
                  <a:latin typeface="Calibri"/>
                  <a:ea typeface="Calibri"/>
                  <a:cs typeface="Calibri"/>
                  <a:sym typeface="Calibri"/>
                </a:rPr>
                <a:t>Nομικό τμήμα</a:t>
              </a:r>
              <a:endParaRPr b="0" i="0" sz="2500" u="none" cap="none" strike="noStrike">
                <a:solidFill>
                  <a:schemeClr val="dk1"/>
                </a:solidFill>
                <a:latin typeface="Calibri"/>
                <a:ea typeface="Calibri"/>
                <a:cs typeface="Calibri"/>
                <a:sym typeface="Calibri"/>
              </a:endParaRPr>
            </a:p>
          </p:txBody>
        </p:sp>
        <p:sp>
          <p:nvSpPr>
            <p:cNvPr id="300" name="Google Shape;300;p9"/>
            <p:cNvSpPr/>
            <p:nvPr/>
          </p:nvSpPr>
          <p:spPr>
            <a:xfrm>
              <a:off x="251305" y="1305507"/>
              <a:ext cx="1990159" cy="63389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9"/>
            <p:cNvSpPr txBox="1"/>
            <p:nvPr/>
          </p:nvSpPr>
          <p:spPr>
            <a:xfrm>
              <a:off x="269871" y="1324073"/>
              <a:ext cx="1953027" cy="59676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υψηλά ηθικά πρότυπα</a:t>
              </a:r>
              <a:endParaRPr b="0" i="0" sz="1400" u="none" cap="none" strike="noStrike">
                <a:solidFill>
                  <a:schemeClr val="lt1"/>
                </a:solidFill>
                <a:latin typeface="Calibri"/>
                <a:ea typeface="Calibri"/>
                <a:cs typeface="Calibri"/>
                <a:sym typeface="Calibri"/>
              </a:endParaRPr>
            </a:p>
          </p:txBody>
        </p:sp>
        <p:sp>
          <p:nvSpPr>
            <p:cNvPr id="302" name="Google Shape;302;p9"/>
            <p:cNvSpPr/>
            <p:nvPr/>
          </p:nvSpPr>
          <p:spPr>
            <a:xfrm>
              <a:off x="251305" y="2036927"/>
              <a:ext cx="1990159" cy="63389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9"/>
            <p:cNvSpPr txBox="1"/>
            <p:nvPr/>
          </p:nvSpPr>
          <p:spPr>
            <a:xfrm>
              <a:off x="269871" y="2055493"/>
              <a:ext cx="1953027" cy="59676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απειλές για απώλεια του καλού ονόματος της εταιρείας</a:t>
              </a:r>
              <a:endParaRPr b="0" i="0" sz="1400" u="none" cap="none" strike="noStrike">
                <a:solidFill>
                  <a:schemeClr val="lt1"/>
                </a:solidFill>
                <a:latin typeface="Calibri"/>
                <a:ea typeface="Calibri"/>
                <a:cs typeface="Calibri"/>
                <a:sym typeface="Calibri"/>
              </a:endParaRPr>
            </a:p>
          </p:txBody>
        </p:sp>
        <p:sp>
          <p:nvSpPr>
            <p:cNvPr id="304" name="Google Shape;304;p9"/>
            <p:cNvSpPr/>
            <p:nvPr/>
          </p:nvSpPr>
          <p:spPr>
            <a:xfrm>
              <a:off x="251305" y="2768347"/>
              <a:ext cx="1990159" cy="63389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9"/>
            <p:cNvSpPr txBox="1"/>
            <p:nvPr/>
          </p:nvSpPr>
          <p:spPr>
            <a:xfrm>
              <a:off x="269871" y="2786913"/>
              <a:ext cx="1953027" cy="59676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υψηλή νομική συνείδηση των εργαζομένων</a:t>
              </a:r>
              <a:endParaRPr b="0" i="0" sz="1400" u="none" cap="none" strike="noStrike">
                <a:solidFill>
                  <a:schemeClr val="lt1"/>
                </a:solidFill>
                <a:latin typeface="Calibri"/>
                <a:ea typeface="Calibri"/>
                <a:cs typeface="Calibri"/>
                <a:sym typeface="Calibri"/>
              </a:endParaRPr>
            </a:p>
          </p:txBody>
        </p:sp>
        <p:sp>
          <p:nvSpPr>
            <p:cNvPr id="306" name="Google Shape;306;p9"/>
            <p:cNvSpPr/>
            <p:nvPr/>
          </p:nvSpPr>
          <p:spPr>
            <a:xfrm>
              <a:off x="251305" y="3499767"/>
              <a:ext cx="1990159" cy="63389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9"/>
            <p:cNvSpPr txBox="1"/>
            <p:nvPr/>
          </p:nvSpPr>
          <p:spPr>
            <a:xfrm>
              <a:off x="269871" y="3518333"/>
              <a:ext cx="1953027" cy="596765"/>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παρουσίαση του καλού ονόματος της εταιρείας</a:t>
              </a:r>
              <a:endParaRPr b="0" i="0" sz="1400" u="none" cap="none" strike="noStrike">
                <a:solidFill>
                  <a:schemeClr val="lt1"/>
                </a:solidFill>
                <a:latin typeface="Calibri"/>
                <a:ea typeface="Calibri"/>
                <a:cs typeface="Calibri"/>
                <a:sym typeface="Calibri"/>
              </a:endParaRPr>
            </a:p>
          </p:txBody>
        </p:sp>
        <p:sp>
          <p:nvSpPr>
            <p:cNvPr id="308" name="Google Shape;308;p9"/>
            <p:cNvSpPr/>
            <p:nvPr/>
          </p:nvSpPr>
          <p:spPr>
            <a:xfrm>
              <a:off x="2676811" y="0"/>
              <a:ext cx="2487699" cy="435133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9"/>
            <p:cNvSpPr txBox="1"/>
            <p:nvPr/>
          </p:nvSpPr>
          <p:spPr>
            <a:xfrm>
              <a:off x="2676811" y="0"/>
              <a:ext cx="2487699" cy="130540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1"/>
                </a:buClr>
                <a:buSzPts val="2500"/>
                <a:buFont typeface="Calibri"/>
                <a:buNone/>
              </a:pPr>
              <a:r>
                <a:rPr b="0" i="0" lang="cs-CZ" sz="2500" u="none" cap="none" strike="noStrike">
                  <a:solidFill>
                    <a:schemeClr val="dk1"/>
                  </a:solidFill>
                  <a:latin typeface="Calibri"/>
                  <a:ea typeface="Calibri"/>
                  <a:cs typeface="Calibri"/>
                  <a:sym typeface="Calibri"/>
                </a:rPr>
                <a:t>Tμήμα διαχείρισης ανθρώπινου δυναμικού</a:t>
              </a:r>
              <a:endParaRPr b="0" i="0" sz="2500" u="none" cap="none" strike="noStrike">
                <a:solidFill>
                  <a:schemeClr val="dk1"/>
                </a:solidFill>
                <a:latin typeface="Calibri"/>
                <a:ea typeface="Calibri"/>
                <a:cs typeface="Calibri"/>
                <a:sym typeface="Calibri"/>
              </a:endParaRPr>
            </a:p>
          </p:txBody>
        </p:sp>
        <p:sp>
          <p:nvSpPr>
            <p:cNvPr id="310" name="Google Shape;310;p9"/>
            <p:cNvSpPr/>
            <p:nvPr/>
          </p:nvSpPr>
          <p:spPr>
            <a:xfrm>
              <a:off x="2925581" y="1306224"/>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9"/>
            <p:cNvSpPr txBox="1"/>
            <p:nvPr/>
          </p:nvSpPr>
          <p:spPr>
            <a:xfrm>
              <a:off x="2940325" y="1320968"/>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αρχική εκπαίδευση</a:t>
              </a:r>
              <a:endParaRPr b="0" i="0" sz="1400" u="none" cap="none" strike="noStrike">
                <a:solidFill>
                  <a:schemeClr val="lt1"/>
                </a:solidFill>
                <a:latin typeface="Calibri"/>
                <a:ea typeface="Calibri"/>
                <a:cs typeface="Calibri"/>
                <a:sym typeface="Calibri"/>
              </a:endParaRPr>
            </a:p>
          </p:txBody>
        </p:sp>
        <p:sp>
          <p:nvSpPr>
            <p:cNvPr id="312" name="Google Shape;312;p9"/>
            <p:cNvSpPr/>
            <p:nvPr/>
          </p:nvSpPr>
          <p:spPr>
            <a:xfrm>
              <a:off x="2925581" y="1887058"/>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9"/>
            <p:cNvSpPr txBox="1"/>
            <p:nvPr/>
          </p:nvSpPr>
          <p:spPr>
            <a:xfrm>
              <a:off x="2940325" y="1901802"/>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οικιστικά εργαστήρια</a:t>
              </a:r>
              <a:endParaRPr b="0" i="0" sz="1400" u="none" cap="none" strike="noStrike">
                <a:solidFill>
                  <a:schemeClr val="lt1"/>
                </a:solidFill>
                <a:latin typeface="Calibri"/>
                <a:ea typeface="Calibri"/>
                <a:cs typeface="Calibri"/>
                <a:sym typeface="Calibri"/>
              </a:endParaRPr>
            </a:p>
          </p:txBody>
        </p:sp>
        <p:sp>
          <p:nvSpPr>
            <p:cNvPr id="314" name="Google Shape;314;p9"/>
            <p:cNvSpPr/>
            <p:nvPr/>
          </p:nvSpPr>
          <p:spPr>
            <a:xfrm>
              <a:off x="2925581" y="2467891"/>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9"/>
            <p:cNvSpPr txBox="1"/>
            <p:nvPr/>
          </p:nvSpPr>
          <p:spPr>
            <a:xfrm>
              <a:off x="2940325" y="2482635"/>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εβδομάδα βασικών αξιών</a:t>
              </a:r>
              <a:endParaRPr b="0" i="0" sz="1400" u="none" cap="none" strike="noStrike">
                <a:solidFill>
                  <a:schemeClr val="lt1"/>
                </a:solidFill>
                <a:latin typeface="Calibri"/>
                <a:ea typeface="Calibri"/>
                <a:cs typeface="Calibri"/>
                <a:sym typeface="Calibri"/>
              </a:endParaRPr>
            </a:p>
          </p:txBody>
        </p:sp>
        <p:sp>
          <p:nvSpPr>
            <p:cNvPr id="316" name="Google Shape;316;p9"/>
            <p:cNvSpPr/>
            <p:nvPr/>
          </p:nvSpPr>
          <p:spPr>
            <a:xfrm>
              <a:off x="2925581" y="3048725"/>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9"/>
            <p:cNvSpPr txBox="1"/>
            <p:nvPr/>
          </p:nvSpPr>
          <p:spPr>
            <a:xfrm>
              <a:off x="2940325" y="3063469"/>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έργο OOJT</a:t>
              </a:r>
              <a:endParaRPr b="0" i="0" sz="1400" u="none" cap="none" strike="noStrike">
                <a:solidFill>
                  <a:schemeClr val="lt1"/>
                </a:solidFill>
                <a:latin typeface="Calibri"/>
                <a:ea typeface="Calibri"/>
                <a:cs typeface="Calibri"/>
                <a:sym typeface="Calibri"/>
              </a:endParaRPr>
            </a:p>
          </p:txBody>
        </p:sp>
        <p:sp>
          <p:nvSpPr>
            <p:cNvPr id="318" name="Google Shape;318;p9"/>
            <p:cNvSpPr/>
            <p:nvPr/>
          </p:nvSpPr>
          <p:spPr>
            <a:xfrm>
              <a:off x="2925581" y="3629558"/>
              <a:ext cx="1990159" cy="503389"/>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9"/>
            <p:cNvSpPr txBox="1"/>
            <p:nvPr/>
          </p:nvSpPr>
          <p:spPr>
            <a:xfrm>
              <a:off x="2940325" y="3644302"/>
              <a:ext cx="1960671" cy="473901"/>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Εκπαίδευση από εξωτερικούς εμπειρογνώμονες</a:t>
              </a:r>
              <a:endParaRPr b="0" i="0" sz="1400" u="none" cap="none" strike="noStrike">
                <a:solidFill>
                  <a:schemeClr val="lt1"/>
                </a:solidFill>
                <a:latin typeface="Calibri"/>
                <a:ea typeface="Calibri"/>
                <a:cs typeface="Calibri"/>
                <a:sym typeface="Calibri"/>
              </a:endParaRPr>
            </a:p>
          </p:txBody>
        </p:sp>
        <p:sp>
          <p:nvSpPr>
            <p:cNvPr id="320" name="Google Shape;320;p9"/>
            <p:cNvSpPr/>
            <p:nvPr/>
          </p:nvSpPr>
          <p:spPr>
            <a:xfrm>
              <a:off x="5351088" y="0"/>
              <a:ext cx="2487699" cy="435133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9"/>
            <p:cNvSpPr txBox="1"/>
            <p:nvPr/>
          </p:nvSpPr>
          <p:spPr>
            <a:xfrm>
              <a:off x="5351088" y="0"/>
              <a:ext cx="2487699" cy="130540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1"/>
                </a:buClr>
                <a:buSzPts val="2500"/>
                <a:buFont typeface="Calibri"/>
                <a:buNone/>
              </a:pPr>
              <a:r>
                <a:rPr b="0" i="0" lang="cs-CZ" sz="2500" u="none" cap="none" strike="noStrike">
                  <a:solidFill>
                    <a:schemeClr val="dk1"/>
                  </a:solidFill>
                  <a:latin typeface="Calibri"/>
                  <a:ea typeface="Calibri"/>
                  <a:cs typeface="Calibri"/>
                  <a:sym typeface="Calibri"/>
                </a:rPr>
                <a:t>Τμήμα Σχέσεων Εργαζομένων</a:t>
              </a:r>
              <a:endParaRPr b="0" i="0" sz="2500" u="none" cap="none" strike="noStrike">
                <a:solidFill>
                  <a:schemeClr val="dk1"/>
                </a:solidFill>
                <a:latin typeface="Calibri"/>
                <a:ea typeface="Calibri"/>
                <a:cs typeface="Calibri"/>
                <a:sym typeface="Calibri"/>
              </a:endParaRPr>
            </a:p>
          </p:txBody>
        </p:sp>
        <p:sp>
          <p:nvSpPr>
            <p:cNvPr id="322" name="Google Shape;322;p9"/>
            <p:cNvSpPr/>
            <p:nvPr/>
          </p:nvSpPr>
          <p:spPr>
            <a:xfrm>
              <a:off x="5599858" y="1306676"/>
              <a:ext cx="1990159" cy="131198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9"/>
            <p:cNvSpPr txBox="1"/>
            <p:nvPr/>
          </p:nvSpPr>
          <p:spPr>
            <a:xfrm>
              <a:off x="5638285" y="1345103"/>
              <a:ext cx="1913305" cy="1235133"/>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συνεργάτες ER</a:t>
              </a:r>
              <a:endParaRPr b="0" i="0" sz="1400" u="none" cap="none" strike="noStrike">
                <a:solidFill>
                  <a:schemeClr val="lt1"/>
                </a:solidFill>
                <a:latin typeface="Calibri"/>
                <a:ea typeface="Calibri"/>
                <a:cs typeface="Calibri"/>
                <a:sym typeface="Calibri"/>
              </a:endParaRPr>
            </a:p>
          </p:txBody>
        </p:sp>
        <p:sp>
          <p:nvSpPr>
            <p:cNvPr id="324" name="Google Shape;324;p9"/>
            <p:cNvSpPr/>
            <p:nvPr/>
          </p:nvSpPr>
          <p:spPr>
            <a:xfrm>
              <a:off x="5599858" y="2820508"/>
              <a:ext cx="1990159" cy="131198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9"/>
            <p:cNvSpPr txBox="1"/>
            <p:nvPr/>
          </p:nvSpPr>
          <p:spPr>
            <a:xfrm>
              <a:off x="5638285" y="2858935"/>
              <a:ext cx="1913305" cy="1235133"/>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Ακαδημία ηγεσίας</a:t>
              </a:r>
              <a:endParaRPr b="0" i="0" sz="1400" u="none" cap="none" strike="noStrike">
                <a:solidFill>
                  <a:schemeClr val="lt1"/>
                </a:solidFill>
                <a:latin typeface="Calibri"/>
                <a:ea typeface="Calibri"/>
                <a:cs typeface="Calibri"/>
                <a:sym typeface="Calibri"/>
              </a:endParaRPr>
            </a:p>
          </p:txBody>
        </p:sp>
        <p:sp>
          <p:nvSpPr>
            <p:cNvPr id="326" name="Google Shape;326;p9"/>
            <p:cNvSpPr/>
            <p:nvPr/>
          </p:nvSpPr>
          <p:spPr>
            <a:xfrm>
              <a:off x="8025365" y="0"/>
              <a:ext cx="2487699" cy="4351338"/>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9"/>
            <p:cNvSpPr txBox="1"/>
            <p:nvPr/>
          </p:nvSpPr>
          <p:spPr>
            <a:xfrm>
              <a:off x="8025365" y="0"/>
              <a:ext cx="2487699" cy="1305401"/>
            </a:xfrm>
            <a:prstGeom prst="rect">
              <a:avLst/>
            </a:prstGeom>
            <a:noFill/>
            <a:ln>
              <a:noFill/>
            </a:ln>
          </p:spPr>
          <p:txBody>
            <a:bodyPr anchorCtr="0" anchor="ctr" bIns="95250" lIns="95250" spcFirstLastPara="1" rIns="95250" wrap="square" tIns="95250">
              <a:noAutofit/>
            </a:bodyPr>
            <a:lstStyle/>
            <a:p>
              <a:pPr indent="0" lvl="0" marL="0" marR="0" rtl="0" algn="ctr">
                <a:lnSpc>
                  <a:spcPct val="90000"/>
                </a:lnSpc>
                <a:spcBef>
                  <a:spcPts val="0"/>
                </a:spcBef>
                <a:spcAft>
                  <a:spcPts val="0"/>
                </a:spcAft>
                <a:buClr>
                  <a:schemeClr val="dk1"/>
                </a:buClr>
                <a:buSzPts val="2500"/>
                <a:buFont typeface="Calibri"/>
                <a:buNone/>
              </a:pPr>
              <a:r>
                <a:rPr b="0" i="0" lang="cs-CZ" sz="2500" u="none" cap="none" strike="noStrike">
                  <a:solidFill>
                    <a:schemeClr val="dk1"/>
                  </a:solidFill>
                  <a:latin typeface="Calibri"/>
                  <a:ea typeface="Calibri"/>
                  <a:cs typeface="Calibri"/>
                  <a:sym typeface="Calibri"/>
                </a:rPr>
                <a:t>Επιχειρηματικός ψυχολόγος</a:t>
              </a:r>
              <a:endParaRPr b="0" i="0" sz="2500" u="none" cap="none" strike="noStrike">
                <a:solidFill>
                  <a:schemeClr val="dk1"/>
                </a:solidFill>
                <a:latin typeface="Calibri"/>
                <a:ea typeface="Calibri"/>
                <a:cs typeface="Calibri"/>
                <a:sym typeface="Calibri"/>
              </a:endParaRPr>
            </a:p>
          </p:txBody>
        </p:sp>
        <p:sp>
          <p:nvSpPr>
            <p:cNvPr id="328" name="Google Shape;328;p9"/>
            <p:cNvSpPr/>
            <p:nvPr/>
          </p:nvSpPr>
          <p:spPr>
            <a:xfrm>
              <a:off x="8274135" y="1306676"/>
              <a:ext cx="1990159" cy="131198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9"/>
            <p:cNvSpPr txBox="1"/>
            <p:nvPr/>
          </p:nvSpPr>
          <p:spPr>
            <a:xfrm>
              <a:off x="8312562" y="1345103"/>
              <a:ext cx="1913305" cy="1235133"/>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ψυχολογική συμβουλευτική</a:t>
              </a:r>
              <a:endParaRPr b="0" i="0" sz="1400" u="none" cap="none" strike="noStrike">
                <a:solidFill>
                  <a:schemeClr val="lt1"/>
                </a:solidFill>
                <a:latin typeface="Calibri"/>
                <a:ea typeface="Calibri"/>
                <a:cs typeface="Calibri"/>
                <a:sym typeface="Calibri"/>
              </a:endParaRPr>
            </a:p>
          </p:txBody>
        </p:sp>
        <p:sp>
          <p:nvSpPr>
            <p:cNvPr id="330" name="Google Shape;330;p9"/>
            <p:cNvSpPr/>
            <p:nvPr/>
          </p:nvSpPr>
          <p:spPr>
            <a:xfrm>
              <a:off x="8274135" y="2820508"/>
              <a:ext cx="1990159" cy="1311987"/>
            </a:xfrm>
            <a:prstGeom prst="roundRect">
              <a:avLst>
                <a:gd fmla="val 10000"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35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9"/>
            <p:cNvSpPr txBox="1"/>
            <p:nvPr/>
          </p:nvSpPr>
          <p:spPr>
            <a:xfrm>
              <a:off x="8312562" y="2858935"/>
              <a:ext cx="1913305" cy="1235133"/>
            </a:xfrm>
            <a:prstGeom prst="rect">
              <a:avLst/>
            </a:prstGeom>
            <a:noFill/>
            <a:ln>
              <a:noFill/>
            </a:ln>
          </p:spPr>
          <p:txBody>
            <a:bodyPr anchorCtr="0" anchor="ctr" bIns="26650" lIns="35550" spcFirstLastPara="1" rIns="35550" wrap="square" tIns="26650">
              <a:noAutofit/>
            </a:bodyPr>
            <a:lstStyle/>
            <a:p>
              <a:pPr indent="0" lvl="0" marL="0" marR="0" rtl="0" algn="ctr">
                <a:lnSpc>
                  <a:spcPct val="90000"/>
                </a:lnSpc>
                <a:spcBef>
                  <a:spcPts val="0"/>
                </a:spcBef>
                <a:spcAft>
                  <a:spcPts val="0"/>
                </a:spcAft>
                <a:buClr>
                  <a:schemeClr val="lt1"/>
                </a:buClr>
                <a:buSzPts val="1400"/>
                <a:buFont typeface="Calibri"/>
                <a:buNone/>
              </a:pPr>
              <a:r>
                <a:rPr b="0" i="0" lang="cs-CZ" sz="1400" u="none" cap="none" strike="noStrike">
                  <a:solidFill>
                    <a:schemeClr val="lt1"/>
                  </a:solidFill>
                  <a:latin typeface="Calibri"/>
                  <a:ea typeface="Calibri"/>
                  <a:cs typeface="Calibri"/>
                  <a:sym typeface="Calibri"/>
                </a:rPr>
                <a:t>καθοδήγηση για στελέχη</a:t>
              </a:r>
              <a:endParaRPr b="0" i="0" sz="1400" u="none" cap="none" strike="noStrike">
                <a:solidFill>
                  <a:schemeClr val="lt1"/>
                </a:solidFill>
                <a:latin typeface="Calibri"/>
                <a:ea typeface="Calibri"/>
                <a:cs typeface="Calibri"/>
                <a:sym typeface="Calibri"/>
              </a:endParaRPr>
            </a:p>
          </p:txBody>
        </p:sp>
      </p:grpSp>
    </p:spTree>
  </p:cSld>
  <p:clrMapOvr>
    <a:masterClrMapping/>
  </p:clrMapOvr>
  <p:transition spd="slow">
    <p:wipe dir="l"/>
  </p:transition>
</p:sld>
</file>

<file path=ppt/theme/theme1.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2022-09-13T11:40:43Z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