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SxYkz/NFIrJVRjzUYcjT4OWrc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taurant-ingthroughhistory.com/" TargetMode="External"/><Relationship Id="rId3" Type="http://schemas.openxmlformats.org/officeDocument/2006/relationships/hyperlink" Target="https://restaurant-ingthroughhistory.com/2015/10/14/image-gallery-insulting-waitresses/" TargetMode="External"/><Relationship Id="rId4" Type="http://schemas.openxmlformats.org/officeDocument/2006/relationships/hyperlink" Target="http://www.nytimes.com/2015/10/01/opinion/do-we-value-low-skilled-work.html?emc=eta1&amp;_r=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rammar.yourdictionary.com/grammar/style-and-usage/common-french-words-and-phrases-we-use-in-english.html" TargetMode="External"/><Relationship Id="rId3" Type="http://schemas.openxmlformats.org/officeDocument/2006/relationships/hyperlink" Target="http://www.yourdictionary.com/onomatopoei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journal/annals-of-tourism-research" TargetMode="External"/><Relationship Id="rId3" Type="http://schemas.openxmlformats.org/officeDocument/2006/relationships/hyperlink" Target="https://www.sciencedirect.com/journal/annals-of-tourism-research/vol/88/suppl/C"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interrupting-sexism-silence/" TargetMode="External"/><Relationship Id="rId3" Type="http://schemas.openxmlformats.org/officeDocument/2006/relationships/hyperlink" Target="https://www.catalyst.org/reports/interrupting-sexism-workplace-men/" TargetMode="External"/><Relationship Id="rId4" Type="http://schemas.openxmlformats.org/officeDocument/2006/relationships/hyperlink" Target="https://www.catalyst.org/reports/interrupting-sexism-workplace-me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workplace-sexism-climates/" TargetMode="External"/><Relationship Id="rId3" Type="http://schemas.openxmlformats.org/officeDocument/2006/relationships/hyperlink" Target="https://www.catalyst.org/research-series/interrupting-sexism-at-wor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tune.com/2021/08/02/female-ceos-global-500-fortune-500-cvs-karen-lynch-ping-an-jessica-ta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Οι γυναίκες CEO αυξάνουν την κοινωνική απόδοση των οργανισμών (Jalbert et al. 2013).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Οι γυναίκες CEO έχουν λιγότερο υπερβολική αυτοπεποίθηση από τους άνδρες (Huang και Kisgen 2013), κάτι που είναι ένα χαρακτηριστικό που συνδέεται θετικά με μια κρίση (Ho et al. 2016; Kim et al. 2016). (σελ. 254)</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4472C4"/>
              </a:buClr>
              <a:buSzPts val="1200"/>
              <a:buFont typeface="Calibri"/>
              <a:buNone/>
            </a:pPr>
            <a:r>
              <a:rPr lang="en-US" sz="1200">
                <a:solidFill>
                  <a:srgbClr val="4472C4"/>
                </a:solidFill>
              </a:rPr>
              <a:t>https://www.catalyst.org/research/women-leadership-sp-tsx/</a:t>
            </a:r>
            <a:endParaRPr/>
          </a:p>
          <a:p>
            <a:pPr indent="0" lvl="0" marL="0" marR="0" rtl="0" algn="l">
              <a:lnSpc>
                <a:spcPct val="100000"/>
              </a:lnSpc>
              <a:spcBef>
                <a:spcPts val="0"/>
              </a:spcBef>
              <a:spcAft>
                <a:spcPts val="0"/>
              </a:spcAft>
              <a:buClr>
                <a:schemeClr val="dk1"/>
              </a:buClr>
              <a:buSzPts val="1200"/>
              <a:buFont typeface="Calibri"/>
              <a:buNone/>
            </a:pPr>
            <a:r>
              <a:rPr b="1" lang="en-US"/>
              <a:t>Η οικονομική συμμετοχή και η ηγεσία </a:t>
            </a:r>
            <a:r>
              <a:rPr lang="en-US"/>
              <a:t>των γυναικών είναι ουσιαστικής σημασίας για την προώθηση της επιχειρηματικής απόδοσης και </a:t>
            </a:r>
            <a:r>
              <a:rPr b="1" lang="en-US"/>
              <a:t>την επίτευξη ισορροπίας μεταξύ των φύλων </a:t>
            </a:r>
            <a:r>
              <a:rPr lang="en-US"/>
              <a:t>στα εταιρικά συμβούλια</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4472C4"/>
              </a:solidFill>
            </a:endParaRPr>
          </a:p>
          <a:p>
            <a:pPr indent="0" lvl="0" marL="0" rtl="0" algn="l">
              <a:lnSpc>
                <a:spcPct val="70000"/>
              </a:lnSpc>
              <a:spcBef>
                <a:spcPts val="0"/>
              </a:spcBef>
              <a:spcAft>
                <a:spcPts val="0"/>
              </a:spcAft>
              <a:buClr>
                <a:schemeClr val="dk1"/>
              </a:buClr>
              <a:buSzPts val="1200"/>
              <a:buFont typeface="Calibri"/>
              <a:buNone/>
            </a:pPr>
            <a:r>
              <a:rPr b="1" lang="en-US" sz="1200"/>
              <a:t>Σημαντικά ευρήματα:</a:t>
            </a:r>
            <a:endParaRPr/>
          </a:p>
          <a:p>
            <a:pPr indent="0" lvl="0" marL="0" rtl="0" algn="l">
              <a:lnSpc>
                <a:spcPct val="70000"/>
              </a:lnSpc>
              <a:spcBef>
                <a:spcPts val="0"/>
              </a:spcBef>
              <a:spcAft>
                <a:spcPts val="0"/>
              </a:spcAft>
              <a:buSzPts val="1400"/>
              <a:buNone/>
            </a:pPr>
            <a:r>
              <a:rPr lang="en-US" sz="1200"/>
              <a:t>Οι εταιρείες του S&amp;P/ TSX Composite Index έχουν σημειώσει πρόοδο για τις γυναίκες στα διοικητικά συμβούλια: Το 2019, οι γυναίκες αποτελούσαν το 27,6% των διευθυντών του διοικητικού συμβουλίου, έναντι 18,3% το 2015.</a:t>
            </a:r>
            <a:endParaRPr/>
          </a:p>
          <a:p>
            <a:pPr indent="0" lvl="0" marL="0" rtl="0" algn="l">
              <a:lnSpc>
                <a:spcPct val="70000"/>
              </a:lnSpc>
              <a:spcBef>
                <a:spcPts val="0"/>
              </a:spcBef>
              <a:spcAft>
                <a:spcPts val="0"/>
              </a:spcAft>
              <a:buSzPts val="1400"/>
              <a:buNone/>
            </a:pPr>
            <a:r>
              <a:rPr lang="en-US" sz="1200"/>
              <a:t>Πρέπει, ωστόσο, να γίνει περισσότερη δουλειά για να προωθηθεί η πρόοδος για τις γυναίκες στις εκτελεστικές ομάδες. Από το 2015 έως το 2019, το ποσοστό των γυναικών σε ομάδες στελεχών μεταξύ των εταιρειών S&amp;P/ TSX Composite Index αυξήθηκε μόνο από 15,0% σε 17,9%.</a:t>
            </a:r>
            <a:endParaRPr/>
          </a:p>
          <a:p>
            <a:pPr indent="0" lvl="0" marL="0" rtl="0" algn="l">
              <a:lnSpc>
                <a:spcPct val="70000"/>
              </a:lnSpc>
              <a:spcBef>
                <a:spcPts val="0"/>
              </a:spcBef>
              <a:spcAft>
                <a:spcPts val="0"/>
              </a:spcAft>
              <a:buSzPts val="1400"/>
              <a:buNone/>
            </a:pPr>
            <a:r>
              <a:rPr lang="en-US" sz="1200"/>
              <a:t>Από τον Αύγουστο του 2019 —για πρώτη φορά στην ιστορία της— κάθε εταιρεία του S&amp;P/ TSX Composite Index είχε τουλάχιστον μία γυναίκα στο διοικητικό της συμβούλιο.</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endParaRPr>
          </a:p>
          <a:p>
            <a:pPr indent="0" lvl="0" marL="0" marR="0" rtl="0" algn="l">
              <a:lnSpc>
                <a:spcPct val="100000"/>
              </a:lnSpc>
              <a:spcBef>
                <a:spcPts val="0"/>
              </a:spcBef>
              <a:spcAft>
                <a:spcPts val="0"/>
              </a:spcAft>
              <a:buClr>
                <a:srgbClr val="FF0000"/>
              </a:buClr>
              <a:buSzPts val="1200"/>
              <a:buFont typeface="Calibri"/>
              <a:buNone/>
            </a:pPr>
            <a:r>
              <a:rPr lang="en-US">
                <a:solidFill>
                  <a:srgbClr val="FF0000"/>
                </a:solidFill>
              </a:rPr>
              <a:t>Βιβλίο GenDiv (SIF)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Εστιατόριο μέσα από την ιστορία </a:t>
            </a:r>
            <a:r>
              <a:rPr b="1" i="0" lang="en-US" sz="1200" u="none" strike="noStrike">
                <a:solidFill>
                  <a:schemeClr val="dk1"/>
                </a:solidFill>
                <a:latin typeface="Calibri"/>
                <a:ea typeface="Calibri"/>
                <a:cs typeface="Calibri"/>
                <a:sym typeface="Calibri"/>
              </a:rPr>
              <a:t>/ </a:t>
            </a:r>
            <a:r>
              <a:rPr b="1"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Γκαλερί εικόνων: προσβλητικές σερβιτόρες</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https://restaurant-ingthroughhistory.com/tag/immigrant-waitresses/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Κρίνοντας από καρτ ποστάλ και κινούμενα σχέδια, οι αρχές του 20ου αιώνα δεν ήταν μια διασκεδαστική περίοδος για να είσαι σερβιτόρα. Όσο σκληρά εργατικοί, ικανοί ή ειδικευμένοι στην αντιμετώπιση απαιτητικών καταστάσεων και αν ήταν [ </a:t>
            </a:r>
            <a:r>
              <a:rPr b="0" i="0" lang="en-US" sz="1200" u="sng">
                <a:solidFill>
                  <a:schemeClr val="dk1"/>
                </a:solidFill>
                <a:latin typeface="Calibri"/>
                <a:ea typeface="Calibri"/>
                <a:cs typeface="Calibri"/>
                <a:sym typeface="Calibri"/>
                <a:hlinkClick r:id="rId4">
                  <a:extLst>
                    <a:ext uri="{A12FA001-AC4F-418D-AE19-62706E023703}">
                      <ahyp:hlinkClr val="tx"/>
                    </a:ext>
                  </a:extLst>
                </a:hlinkClick>
              </a:rPr>
              <a:t>βλ. πρόσφατο άρθρο σχετικά με το πόσες δεξιότητες απαιτεί η εξυπηρέτηση </a:t>
            </a:r>
            <a:r>
              <a:rPr b="0" i="0" lang="en-US" sz="1200">
                <a:solidFill>
                  <a:schemeClr val="dk1"/>
                </a:solidFill>
                <a:latin typeface="Calibri"/>
                <a:ea typeface="Calibri"/>
                <a:cs typeface="Calibri"/>
                <a:sym typeface="Calibri"/>
              </a:rPr>
              <a:t>], δεν υπήρχε καμία αναγνώριση αυτού στις δημοφιλείς εικόνες.</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Το αντίθετο μάλιστα. Οι εικόνες ήταν δύο βασικών τύπων. Είτε οι γυναίκες διακομιστές εμφανίστηκαν ως ανίκανες είτε ως αντικείμενα φαντασίας που ήταν ανοιχτά στις σεξουαλικές προβολές των πελατών τους.</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Όλες εκτός από δύο από αυτές τις εικόνες σε αυτήν την ανάρτηση είναι από το 1906 έως το 1915 περίπου. Η τσίχλα είναι από τη δεκαετία του 1920.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Οι λόγοι για αυτές τις εξευτελιστικές εικόνες μπορεί να είναι πολλοί. Οι καρτ ποστάλ σε στυλ αστείου σχεδιάστηκαν για να κάνουν τους άνδρες να στέλνουν καρτ ποστάλ, μια δραστηριότητα που ήταν λιγότερο διατεθειμένοι να κάνουν από τις γυναίκες. Σχεδόν όλες οι καρτ-ποστάλ για αστεία αντλούσαν χιούμορ από την προσβολή των άλλων, είτε γυναικών, μαύρων, μεταναστών ή φτωχών. Σε πολλές από τις κάρτες της ανάρτησης, οι γυναίκες που απεικονίζονται είναι Ιρλανδές μετανάστες, μια κατάσταση που γενικά απεικονιζόταν ως ανόητη και άσχημη. Γυναίκες που ήταν στη δημοσιότητα, όπως ηθοποιοί, υπάλληλοι πολυκαταστημάτων ή υπάλληλοι εστιατορίων, θεωρούνταν προφανώς δίκαιο παιχνίδι, πιθανώς από δυσαρέσκεια που παρέσυραν έξω από τη σφαίρα της εκκλησίας και του σπιτιού ή επειδή εμφανίζονταν δημόσια χωρίς ανδρική προστασία.</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Οι μεταγενέστερες καρτ ποστάλ έριξαν ως επί το πλείστον το θέμα της ανικανότητας, αλλά οι εικόνες σέξι σερβιτόρους bimbo διατηρήθηκαν για δεκαετίες, όπως για παράδειγμα σε αυτήν την καρτ ποστάλ που ταχυδρομήθηκε το 1946.</a:t>
            </a:r>
            <a:endParaRPr/>
          </a:p>
          <a:p>
            <a:pPr indent="0" lvl="0" marL="0" rtl="0" algn="l">
              <a:lnSpc>
                <a:spcPct val="100000"/>
              </a:lnSpc>
              <a:spcBef>
                <a:spcPts val="0"/>
              </a:spcBef>
              <a:spcAft>
                <a:spcPts val="0"/>
              </a:spcAft>
              <a:buSzPts val="1400"/>
              <a:buNone/>
            </a:pPr>
            <a:r>
              <a:t/>
            </a:r>
            <a:endParaRPr/>
          </a:p>
        </p:txBody>
      </p:sp>
      <p:sp>
        <p:nvSpPr>
          <p:cNvPr id="241" name="Google Shape;2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Προέλευση της λέξης κλισέ</a:t>
            </a:r>
            <a:endParaRPr b="1"/>
          </a:p>
          <a:p>
            <a:pPr indent="0" lvl="0" marL="0" rtl="0" algn="l">
              <a:lnSpc>
                <a:spcPct val="100000"/>
              </a:lnSpc>
              <a:spcBef>
                <a:spcPts val="0"/>
              </a:spcBef>
              <a:spcAft>
                <a:spcPts val="0"/>
              </a:spcAft>
              <a:buSzPts val="1400"/>
              <a:buNone/>
            </a:pPr>
            <a:r>
              <a:rPr lang="en-US"/>
              <a:t>Η λέξη κλισέ έχει </a:t>
            </a:r>
            <a:r>
              <a:rPr lang="en-US" u="sng">
                <a:solidFill>
                  <a:schemeClr val="hlink"/>
                </a:solidFill>
                <a:hlinkClick r:id="rId2"/>
              </a:rPr>
              <a:t>γαλλική προέλευση </a:t>
            </a:r>
            <a:r>
              <a:rPr lang="en-US"/>
              <a:t>, γι' αυτό θα τη βλέπετε συχνά με έμφαση πάνω από το "e", αλλά μπορείτε επίσης να τη γράψετε ως "κλισέ" στα αγγλικά. Όταν χρησιμοποιήθηκαν τυπογραφικά πιεστήρια, η πλάκα από χυτοσίδηρο που αναπαρήγαγε τις λέξεις, τις φράσεις ή τις εικόνες ονομαζόταν </a:t>
            </a:r>
            <a:r>
              <a:rPr i="1" lang="en-US"/>
              <a:t>στερεότυπο </a:t>
            </a:r>
            <a:r>
              <a:rPr lang="en-US"/>
              <a:t>. Ο θόρυβος που έκανε η πλάκα χύτευσης ακουγόταν σαν «κλισέ», που σημαίνει κλικ, στους Γάλλους εκτυπωτές, έτσι αυτή η λέξη </a:t>
            </a:r>
            <a:r>
              <a:rPr lang="en-US" u="sng">
                <a:solidFill>
                  <a:schemeClr val="hlink"/>
                </a:solidFill>
                <a:hlinkClick r:id="rId3"/>
              </a:rPr>
              <a:t>ονοματοποιίας </a:t>
            </a:r>
            <a:r>
              <a:rPr lang="en-US"/>
              <a:t>έγινε η ορολογία του τυπογράφου για το </a:t>
            </a:r>
            <a:r>
              <a:rPr i="1" lang="en-US"/>
              <a:t>στερεότυπο </a:t>
            </a:r>
            <a:r>
              <a:rPr lang="en-US"/>
              <a:t>. Έτσι, το κλισέ έφτασε να σημαίνει μια λέξη ή φράση που επαναλαμβάνεται συχνά.</a:t>
            </a:r>
            <a:endParaRPr/>
          </a:p>
          <a:p>
            <a:pPr indent="0" lvl="0" marL="0" rtl="0" algn="l">
              <a:lnSpc>
                <a:spcPct val="100000"/>
              </a:lnSpc>
              <a:spcBef>
                <a:spcPts val="0"/>
              </a:spcBef>
              <a:spcAft>
                <a:spcPts val="0"/>
              </a:spcAft>
              <a:buSzPts val="1400"/>
              <a:buNone/>
            </a:pPr>
            <a:r>
              <a:rPr lang="en-US"/>
              <a:t>Ακριβώς επειδή μια φράση χρησιμοποιείται υπερβολικά δεν σημαίνει ότι είναι κλισέ, και επειδή μια φράση είναι κλισέ δεν σημαίνει ότι δεν είναι αλήθεια. Ένα κλισέ μεταφέρει μια ιδέα ή ένα μήνυμα αλλά χάνει το νόημά του λόγω της υπερβολικής χρήσης. Θα σας αφήσουμε να είστε ο κριτής αυτών των παραδειγμάτων κλισέ που θα βρείτε στην καθημερινή χρήση.</a:t>
            </a:r>
            <a:endParaRPr/>
          </a:p>
          <a:p>
            <a:pPr indent="0" lvl="0" marL="0" rtl="0" algn="l">
              <a:lnSpc>
                <a:spcPct val="100000"/>
              </a:lnSpc>
              <a:spcBef>
                <a:spcPts val="0"/>
              </a:spcBef>
              <a:spcAft>
                <a:spcPts val="0"/>
              </a:spcAft>
              <a:buSzPts val="1400"/>
              <a:buNone/>
            </a:pPr>
            <a:r>
              <a:t/>
            </a:r>
            <a:endParaRPr/>
          </a:p>
        </p:txBody>
      </p:sp>
      <p:sp>
        <p:nvSpPr>
          <p:cNvPr id="261" name="Google Shape;26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Θέματα φύλου: Επανεξέταση της βίας στον τουρισμό. Annals of Tourism Research, J ournalhomepage : https : / / www . περιοδικά. άλλος . com / χρονικά - του -τουρισμού - έρευνα https://www.sciencedirect.com/science/article/pii/S0160738321000050#bbb0075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Επιχειρηματική Επιθεώρηση του Χάρβαρντ, </a:t>
            </a:r>
            <a:r>
              <a:rPr b="1" i="0" lang="en-US" sz="1200">
                <a:solidFill>
                  <a:schemeClr val="dk1"/>
                </a:solidFill>
                <a:latin typeface="Calibri"/>
                <a:ea typeface="Calibri"/>
                <a:cs typeface="Calibri"/>
                <a:sym typeface="Calibri"/>
              </a:rPr>
              <a:t>Δύναμη και Πολιτική στην Οργανωτική Ζωή</a:t>
            </a:r>
            <a:endParaRPr/>
          </a:p>
          <a:p>
            <a:pPr indent="0" lvl="0" marL="0" rtl="0" algn="l">
              <a:lnSpc>
                <a:spcPct val="100000"/>
              </a:lnSpc>
              <a:spcBef>
                <a:spcPts val="0"/>
              </a:spcBef>
              <a:spcAft>
                <a:spcPts val="0"/>
              </a:spcAft>
              <a:buSzPts val="1400"/>
              <a:buNone/>
            </a:pPr>
            <a:r>
              <a:rPr lang="en-US"/>
              <a:t>https://hbr.org/1970/05/power-and-politics-in-organizational-life</a:t>
            </a:r>
            <a:endParaRPr/>
          </a:p>
        </p:txBody>
      </p:sp>
      <p:sp>
        <p:nvSpPr>
          <p:cNvPr id="281" name="Google Shape;28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Annals of Tourism Research </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Τόμος 88 </a:t>
            </a:r>
            <a:r>
              <a:rPr b="0" i="0" lang="en-US" sz="1200">
                <a:solidFill>
                  <a:schemeClr val="dk1"/>
                </a:solidFill>
                <a:latin typeface="Calibri"/>
                <a:ea typeface="Calibri"/>
                <a:cs typeface="Calibri"/>
                <a:sym typeface="Calibri"/>
              </a:rPr>
              <a:t>, Μάιος 2021, 103143</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Θέματα φύλου: Επανεξέταση της βίας στον τουρισμό (https://www.sciencedirect.com/science/article/pii/S0160738321000050)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91" name="Google Shape;29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sng">
                <a:solidFill>
                  <a:schemeClr val="hlink"/>
                </a:solidFill>
                <a:hlinkClick r:id="rId2"/>
              </a:rPr>
              <a:t>Κλίμα Σιωπής </a:t>
            </a:r>
            <a:r>
              <a:rPr b="1" lang="en-US" u="sng"/>
              <a:t>:</a:t>
            </a:r>
            <a:r>
              <a:rPr b="1" lang="en-US"/>
              <a:t> </a:t>
            </a:r>
            <a:r>
              <a:rPr lang="en-US"/>
              <a:t>Ένα περιβάλλον όπου οι εργαζόμενοι αισθάνονται περιορισμένοι από το να μιλήσουν εποικοδομητικά για οργανωτικά ή εργασιακά προβλήματα, ανησυχίες ή προκλήσεις.</a:t>
            </a:r>
            <a:endParaRPr/>
          </a:p>
          <a:p>
            <a:pPr indent="0" lvl="0" marL="0" rtl="0" algn="l">
              <a:lnSpc>
                <a:spcPct val="100000"/>
              </a:lnSpc>
              <a:spcBef>
                <a:spcPts val="0"/>
              </a:spcBef>
              <a:spcAft>
                <a:spcPts val="0"/>
              </a:spcAft>
              <a:buSzPts val="1400"/>
              <a:buNone/>
            </a:pPr>
            <a:r>
              <a:rPr b="1" lang="en-US" u="sng">
                <a:solidFill>
                  <a:schemeClr val="hlink"/>
                </a:solidFill>
                <a:hlinkClick r:id="rId3"/>
              </a:rPr>
              <a:t>Μαχητικός Πολιτισμός </a:t>
            </a:r>
            <a:r>
              <a:rPr b="1" lang="en-US" u="sng"/>
              <a:t>:</a:t>
            </a:r>
            <a:r>
              <a:rPr b="1" lang="en-US"/>
              <a:t> </a:t>
            </a:r>
            <a:r>
              <a:rPr lang="en-US"/>
              <a:t>Μια κουλτούρα υπερανταγωνιστικού χώρου εργασίας, στην οποία η αξία δίνεται σε τέσσερις διαστάσεις: να μην δείχνεις αδυναμία, να δείχνεις δύναμη και αντοχή, να δίνεις προτεραιότητα στην εργασία και να συμπεριφέρεσαι σαν να είναι ένας κόσμος που τρώει σκύλο.</a:t>
            </a:r>
            <a:endParaRPr/>
          </a:p>
          <a:p>
            <a:pPr indent="0" lvl="0" marL="0" rtl="0" algn="l">
              <a:lnSpc>
                <a:spcPct val="100000"/>
              </a:lnSpc>
              <a:spcBef>
                <a:spcPts val="0"/>
              </a:spcBef>
              <a:spcAft>
                <a:spcPts val="0"/>
              </a:spcAft>
              <a:buSzPts val="1400"/>
              <a:buNone/>
            </a:pPr>
            <a:r>
              <a:rPr b="1" lang="en-US" u="sng">
                <a:solidFill>
                  <a:schemeClr val="hlink"/>
                </a:solidFill>
                <a:hlinkClick r:id="rId4"/>
              </a:rPr>
              <a:t>Κλίμα Ματαιότητας </a:t>
            </a:r>
            <a:r>
              <a:rPr b="1" lang="en-US" u="sng"/>
              <a:t>: </a:t>
            </a:r>
            <a:r>
              <a:rPr lang="en-US"/>
              <a:t>Η αίσθηση ότι οι προσπάθειες για αλλαγή δεν είναι ευπρόσδεκτες και δεν θα έχουν το επιθυμητό</a:t>
            </a:r>
            <a:endParaRPr/>
          </a:p>
          <a:p>
            <a:pPr indent="0" lvl="0" marL="0" rtl="0" algn="l">
              <a:lnSpc>
                <a:spcPct val="100000"/>
              </a:lnSpc>
              <a:spcBef>
                <a:spcPts val="0"/>
              </a:spcBef>
              <a:spcAft>
                <a:spcPts val="0"/>
              </a:spcAft>
              <a:buSzPts val="1400"/>
              <a:buNone/>
            </a:pPr>
            <a:r>
              <a:t/>
            </a:r>
            <a:endParaRPr/>
          </a:p>
        </p:txBody>
      </p:sp>
      <p:sp>
        <p:nvSpPr>
          <p:cNvPr id="302" name="Google Shape;302;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400"/>
              <a:buFont typeface="Calibri"/>
              <a:buNone/>
            </a:pPr>
            <a:r>
              <a:rPr b="1" lang="en-US" sz="1400" cap="none"/>
              <a:t>ΧΩΡΟΙ ΕΡΓΑΣΙΑΣ </a:t>
            </a:r>
            <a:br>
              <a:rPr lang="en-US" sz="1400"/>
            </a:br>
            <a:r>
              <a:rPr b="1" lang="en-US" sz="1400" cap="none"/>
              <a:t>ΠΟΥ ΔΟΥΛΕΥΟΥΝ </a:t>
            </a:r>
            <a:br>
              <a:rPr lang="en-US" sz="1400"/>
            </a:br>
            <a:r>
              <a:rPr b="1" lang="en-US" sz="1400" cap="none"/>
              <a:t>ΓΙΑ ΓΥΝΑΙΚΕΣ, 60 ΧΡΟΝΙΑ ΚΑΤΑΛΥΤΗΣ</a:t>
            </a:r>
            <a:r>
              <a:rPr b="1" lang="en-US" sz="1600" cap="none"/>
              <a:t> </a:t>
            </a:r>
            <a:endParaRPr/>
          </a:p>
          <a:p>
            <a:pPr indent="0" lvl="0" marL="0" rtl="0" algn="l">
              <a:lnSpc>
                <a:spcPct val="70000"/>
              </a:lnSpc>
              <a:spcBef>
                <a:spcPts val="0"/>
              </a:spcBef>
              <a:spcAft>
                <a:spcPts val="0"/>
              </a:spcAft>
              <a:buClr>
                <a:schemeClr val="dk1"/>
              </a:buClr>
              <a:buSzPts val="1200"/>
              <a:buFont typeface="Calibri"/>
              <a:buNone/>
            </a:pPr>
            <a:r>
              <a:rPr lang="en-US" sz="1200" u="sng">
                <a:solidFill>
                  <a:schemeClr val="hlink"/>
                </a:solidFill>
                <a:hlinkClick r:id="rId2"/>
              </a:rPr>
              <a:t>https://www.catalyst.org/research/workplace-sexism-climates/</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Καθώς ο σεξισμός κατά των γυναικών στον εργασιακό χώρο επιμένει παγκοσμίως, πολλοί άνδρες θέλουν να είναι μέρος της λύσης. Έχουν πολλά πλεονεκτήματα: Οι άνδρες κατέχουν τις περισσότερες θέσεις εξουσίας σε οργανισμούς. αντιμετωπίζουν λιγότερο κόστος από ό,τι οι γυναίκες όταν αμφισβητούν άλλους άνδρες για σεξισμό. και οι απαντήσεις τους σε σεξιστικά σχόλια είναι πιο πιθανό να ληφθούν υπόψη παρά αν προέρχονταν από γυναίκα.</a:t>
            </a:r>
            <a:endParaRPr/>
          </a:p>
          <a:p>
            <a:pPr indent="0" lvl="0" marL="0" rtl="0" algn="l">
              <a:lnSpc>
                <a:spcPct val="100000"/>
              </a:lnSpc>
              <a:spcBef>
                <a:spcPts val="0"/>
              </a:spcBef>
              <a:spcAft>
                <a:spcPts val="0"/>
              </a:spcAft>
              <a:buSzPts val="1400"/>
              <a:buNone/>
            </a:pPr>
            <a:r>
              <a:rPr lang="en-US"/>
              <a:t>Ωστόσο, γνωρίζουμε ότι δεν παρεμβαίνουν όλοι οι άντρες όταν βλέπουν ή ακούν σεξιστικά σχόλια στο χώρο εργασίας — και ότι σε πολλές περιπτώσεις, ακόμη και άντρες που είναι αφοσιωμένοι στην καταπολέμηση του σεξισμού κατά των γυναικών μπορεί να μην κάνουν τίποτα ως απάντηση σε μια σεξιστική πράξη.</a:t>
            </a:r>
            <a:endParaRPr/>
          </a:p>
          <a:p>
            <a:pPr indent="0" lvl="0" marL="0" rtl="0" algn="l">
              <a:lnSpc>
                <a:spcPct val="100000"/>
              </a:lnSpc>
              <a:spcBef>
                <a:spcPts val="0"/>
              </a:spcBef>
              <a:spcAft>
                <a:spcPts val="0"/>
              </a:spcAft>
              <a:buSzPts val="1400"/>
              <a:buNone/>
            </a:pPr>
            <a:r>
              <a:rPr lang="en-US"/>
              <a:t>Τι μπορούν να κάνουν οι οργανώσεις για να βοηθήσουν τους άνδρες να γίνουν καλύτεροι συνεργάτες στον αγώνα κατά του σεξισμού στο χώρο εργασίας;</a:t>
            </a:r>
            <a:endParaRPr/>
          </a:p>
          <a:p>
            <a:pPr indent="0" lvl="0" marL="0" rtl="0" algn="l">
              <a:lnSpc>
                <a:spcPct val="100000"/>
              </a:lnSpc>
              <a:spcBef>
                <a:spcPts val="0"/>
              </a:spcBef>
              <a:spcAft>
                <a:spcPts val="0"/>
              </a:spcAft>
              <a:buSzPts val="1400"/>
              <a:buNone/>
            </a:pPr>
            <a:r>
              <a:rPr lang="en-US" u="sng">
                <a:solidFill>
                  <a:schemeClr val="hlink"/>
                </a:solidFill>
                <a:hlinkClick r:id="rId3"/>
              </a:rPr>
              <a:t>Το Interrupting Sexism at Work </a:t>
            </a:r>
            <a:r>
              <a:rPr lang="en-US"/>
              <a:t>, η παγκόσμια ερευνητική σειρά Catalyst σχετικά με τις οργανωτικές συνθήκες που ενθαρρύνουν ή αποθαρρύνουν τους άνδρες να ανταποκρίνονται όταν γίνονται μάρτυρες περιστατικών σεξισμού στην εργασία, προσπάθησε να απαντήσει σε αυτό το ερώτημα.</a:t>
            </a:r>
            <a:endParaRPr/>
          </a:p>
          <a:p>
            <a:pPr indent="0" lvl="0" marL="0" rtl="0" algn="l">
              <a:lnSpc>
                <a:spcPct val="100000"/>
              </a:lnSpc>
              <a:spcBef>
                <a:spcPts val="0"/>
              </a:spcBef>
              <a:spcAft>
                <a:spcPts val="0"/>
              </a:spcAft>
              <a:buSzPts val="1400"/>
              <a:buNone/>
            </a:pPr>
            <a:r>
              <a:rPr lang="en-US"/>
              <a:t>Μέσα από μελέτες σε 12 χώρες σε τρεις παγκόσμιες περιοχές, βρήκαμε τρεις σημαντικές ενέργειες που μπορούν να λάβουν οι οργανισμοί για να δεσμεύσουν περισσότερους άνδρες στην καταπολέμηση του σεξισμού στο χώρο εργασίας:</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Αντιμετωπίστε συστημικά ζητήματα που διαιωνίζουν ένα κλίμα σιωπής, μια μαχητική κουλτούρα και ένα κλίμα ματαιότητας στον εργασιακό χώρο. </a:t>
            </a:r>
            <a:r>
              <a:rPr lang="en-US"/>
              <a:t>Τα δεδομένα δείχνουν ότι ένα μεγάλο μέρος της πρόθεσης των ανδρών να μην κάνουν τίποτα ως απάντηση σε ένα σεξιστικό σχόλιο μπορεί να αποδοθεί σε αυτές τις τρεις αρνητικές οργανωτικές συνθήκες.</a:t>
            </a:r>
            <a:endParaRPr/>
          </a:p>
          <a:p>
            <a:pPr indent="0" lvl="0" marL="0" rtl="0" algn="l">
              <a:lnSpc>
                <a:spcPct val="100000"/>
              </a:lnSpc>
              <a:spcBef>
                <a:spcPts val="0"/>
              </a:spcBef>
              <a:spcAft>
                <a:spcPts val="0"/>
              </a:spcAft>
              <a:buSzPts val="1400"/>
              <a:buNone/>
            </a:pPr>
            <a:r>
              <a:rPr b="1" lang="en-US"/>
              <a:t>Αμφισβητήστε τα άκαμπτα πρότυπα αρρενωπότητας και αντιμετωπίστε συστημικά ζητήματα που αυξάνουν το αντρικό άγχος μεταξύ των ανδρών στο χώρο εργασίας. </a:t>
            </a:r>
            <a:r>
              <a:rPr lang="en-US"/>
              <a:t>Τα δεδομένα δείχνουν μια άμεση σχέση μεταξύ του αντρικού άγχους και της πρόθεσης των ανδρών να μην κάνουν τίποτα. Το αντρικό άγχος ενισχύει επίσης τη σχέση μεταξύ μιας μαχητικής κουλτούρας και του να μην κάνεις τίποτα.</a:t>
            </a:r>
            <a:endParaRPr/>
          </a:p>
          <a:p>
            <a:pPr indent="0" lvl="0" marL="0" rtl="0" algn="l">
              <a:lnSpc>
                <a:spcPct val="100000"/>
              </a:lnSpc>
              <a:spcBef>
                <a:spcPts val="0"/>
              </a:spcBef>
              <a:spcAft>
                <a:spcPts val="0"/>
              </a:spcAft>
              <a:buSzPts val="1400"/>
              <a:buNone/>
            </a:pPr>
            <a:r>
              <a:rPr b="1" lang="en-US"/>
              <a:t>Δημιουργήστε ένα περιβάλλον όπου οι διευθυντές είναι ανοιχτοί και οι εργαζόμενοι αισθάνονται ότι ακούγονται. </a:t>
            </a:r>
            <a:r>
              <a:rPr lang="en-US"/>
              <a:t>Τα δεδομένα δείχνουν μια σχέση μεταξύ του ανοιχτού μάνατζερ και της πρόθεσης των ανδρών να διακόψουν άμεσα τον σεξισμό. Η διαφάνεια του διευθυντή μπορεί επίσης να βελτιώσει τα συναισθήματα των εργαζομένων ότι ακούγονται, κάτι που συνδέεται επίσης με την πρόθεση των ανδρών να διακόψουν άμεσα τον σεξισμό.</a:t>
            </a:r>
            <a:endParaRPr/>
          </a:p>
          <a:p>
            <a:pPr indent="0" lvl="0" marL="0" rtl="0" algn="l">
              <a:lnSpc>
                <a:spcPct val="100000"/>
              </a:lnSpc>
              <a:spcBef>
                <a:spcPts val="0"/>
              </a:spcBef>
              <a:spcAft>
                <a:spcPts val="0"/>
              </a:spcAft>
              <a:buSzPts val="1400"/>
              <a:buNone/>
            </a:pPr>
            <a:r>
              <a:t/>
            </a:r>
            <a:endParaRPr/>
          </a:p>
        </p:txBody>
      </p:sp>
      <p:sp>
        <p:nvSpPr>
          <p:cNvPr id="312" name="Google Shape;312;p20: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επίσημη εξουσία </a:t>
            </a:r>
            <a:r>
              <a:rPr b="0" i="0" lang="en-US" sz="1200" u="none" strike="noStrike">
                <a:solidFill>
                  <a:schemeClr val="dk1"/>
                </a:solidFill>
                <a:latin typeface="Calibri"/>
                <a:ea typeface="Calibri"/>
                <a:cs typeface="Calibri"/>
                <a:sym typeface="Calibri"/>
              </a:rPr>
              <a:t>προέρχεται από την επίσημη θέση που κατέχει κάποιος μέσα σε μια οργάνωση ή κοινωνική δομή. Αναγνωρίζεται σωστά από κάποιο είδος γραπτής σύμβασης ή επίσημης συμφωνίας και ρυθμίζεται από ένα αυστηρό σύνολο κανόνων που όλοι στην οργάνωση ή την κοινωνική δομή γνωρίζουν και πρέπει να υπακούουν.</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Επίσημες μορφές εξουσίας υπάρχουν στην πολιτική, στις επιχειρήσεις, στη θρησκεία, αλλά και σε κοινωνικές δομές όπως μια αθλητική ομάδα ή μια φοιτητική λέσχη. Ο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διευθυντής μιας εταιρείας </a:t>
            </a:r>
            <a:r>
              <a:rPr b="0" i="0" lang="en-US" sz="1200" u="none" strike="noStrike">
                <a:solidFill>
                  <a:schemeClr val="dk1"/>
                </a:solidFill>
                <a:latin typeface="Calibri"/>
                <a:ea typeface="Calibri"/>
                <a:cs typeface="Calibri"/>
                <a:sym typeface="Calibri"/>
              </a:rPr>
              <a:t>έχει επίσημη εξουσία. Το ίδιο και ο αρχηγός μιας ποδοσφαιρικής ομάδας. Αυτός ο τύπος εξουσίας αλλάζει καθώς αλλάζει η επίσημη θέση κάποιου μέσα σε μια δομή, γι' αυτό πολλοί άνθρωποι επιδιώκουν καταναγκαστικά να βελτιώσουν τη θέση τους.</a:t>
            </a:r>
            <a:endParaRPr/>
          </a:p>
          <a:p>
            <a:pPr indent="0" lvl="0" marL="0" rtl="0" algn="l">
              <a:lnSpc>
                <a:spcPct val="100000"/>
              </a:lnSpc>
              <a:spcBef>
                <a:spcPts val="0"/>
              </a:spcBef>
              <a:spcAft>
                <a:spcPts val="0"/>
              </a:spcAft>
              <a:buSzPts val="1400"/>
              <a:buNone/>
            </a:pPr>
            <a:r>
              <a:t/>
            </a:r>
            <a:endParaRPr/>
          </a:p>
        </p:txBody>
      </p:sp>
      <p:sp>
        <p:nvSpPr>
          <p:cNvPr id="322" name="Google Shape;32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επίσημη εξουσία </a:t>
            </a:r>
            <a:r>
              <a:rPr b="0" i="0" lang="en-US" sz="1200" u="none" strike="noStrike">
                <a:solidFill>
                  <a:schemeClr val="dk1"/>
                </a:solidFill>
                <a:latin typeface="Calibri"/>
                <a:ea typeface="Calibri"/>
                <a:cs typeface="Calibri"/>
                <a:sym typeface="Calibri"/>
              </a:rPr>
              <a:t>προέρχεται από την επίσημη θέση που κατέχει κάποιος μέσα σε μια οργάνωση ή κοινωνική δομή. Αναγνωρίζεται σωστά από κάποιο είδος γραπτής σύμβασης ή επίσημης συμφωνίας και ρυθμίζεται από ένα αυστηρό σύνολο κανόνων που όλοι στην οργάνωση ή την κοινωνική δομή γνωρίζουν και πρέπει να υπακούουν.</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Επίσημες μορφές εξουσίας υπάρχουν στην πολιτική, στις επιχειρήσεις, στη θρησκεία, αλλά και σε κοινωνικές δομές όπως μια αθλητική ομάδα ή μια φοιτητική λέσχη. Ο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διευθυντής μιας εταιρείας </a:t>
            </a:r>
            <a:r>
              <a:rPr b="0" i="0" lang="en-US" sz="1200" u="none" strike="noStrike">
                <a:solidFill>
                  <a:schemeClr val="dk1"/>
                </a:solidFill>
                <a:latin typeface="Calibri"/>
                <a:ea typeface="Calibri"/>
                <a:cs typeface="Calibri"/>
                <a:sym typeface="Calibri"/>
              </a:rPr>
              <a:t>έχει επίσημη εξουσία. Το ίδιο και ο αρχηγός μιας ποδοσφαιρικής ομάδας. Αυτός ο τύπος εξουσίας αλλάζει καθώς αλλάζει η επίσημη θέση κάποιου μέσα σε μια δομή, γι' αυτό πολλοί άνθρωποι επιδιώκουν καταναγκαστικά να βελτιώσουν τη θέση τους.</a:t>
            </a:r>
            <a:endParaRPr/>
          </a:p>
          <a:p>
            <a:pPr indent="0" lvl="0" marL="0" rtl="0" algn="l">
              <a:lnSpc>
                <a:spcPct val="100000"/>
              </a:lnSpc>
              <a:spcBef>
                <a:spcPts val="0"/>
              </a:spcBef>
              <a:spcAft>
                <a:spcPts val="0"/>
              </a:spcAft>
              <a:buSzPts val="1400"/>
              <a:buNone/>
            </a:pPr>
            <a:r>
              <a:t/>
            </a:r>
            <a:endParaRPr/>
          </a:p>
        </p:txBody>
      </p:sp>
      <p:sp>
        <p:nvSpPr>
          <p:cNvPr id="331" name="Google Shape;33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https://www.grantthornton.global/en/insights/women-in-business-2021/</a:t>
            </a:r>
            <a:endParaRPr/>
          </a:p>
          <a:p>
            <a:pPr indent="0" lvl="0" marL="0" rtl="0" algn="l">
              <a:lnSpc>
                <a:spcPct val="100000"/>
              </a:lnSpc>
              <a:spcBef>
                <a:spcPts val="0"/>
              </a:spcBef>
              <a:spcAft>
                <a:spcPts val="0"/>
              </a:spcAft>
              <a:buSzPts val="1400"/>
              <a:buNone/>
            </a:pPr>
            <a:r>
              <a:t/>
            </a:r>
            <a:endParaRPr/>
          </a:p>
        </p:txBody>
      </p:sp>
      <p:sp>
        <p:nvSpPr>
          <p:cNvPr id="162" name="Google Shape;162;p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https://www.catalyst.org/research/women-in-management/</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AngsanaUPC"/>
              <a:buNone/>
            </a:pPr>
            <a:r>
              <a:rPr lang="en-US">
                <a:latin typeface="AngsanaUPC"/>
                <a:ea typeface="AngsanaUPC"/>
                <a:cs typeface="AngsanaUPC"/>
                <a:sym typeface="AngsanaUPC"/>
              </a:rPr>
              <a:t>Hinchliffe, E. (2021). </a:t>
            </a:r>
            <a:r>
              <a:rPr lang="en-US" u="sng">
                <a:solidFill>
                  <a:schemeClr val="hlink"/>
                </a:solidFill>
                <a:latin typeface="AngsanaUPC"/>
                <a:ea typeface="AngsanaUPC"/>
                <a:cs typeface="AngsanaUPC"/>
                <a:sym typeface="AngsanaUPC"/>
                <a:hlinkClick r:id="rId2"/>
              </a:rPr>
              <a:t>Ο αριθμός των γυναικών που διευθύνουν τις επιχειρήσεις του Global 500 εκτινάσσεται σε υψηλό όλων των εποχών </a:t>
            </a:r>
            <a:r>
              <a:rPr lang="en-US">
                <a:latin typeface="AngsanaUPC"/>
                <a:ea typeface="AngsanaUPC"/>
                <a:cs typeface="AngsanaUPC"/>
                <a:sym typeface="AngsanaUPC"/>
              </a:rPr>
              <a:t>. </a:t>
            </a:r>
            <a:r>
              <a:rPr i="1" lang="en-US">
                <a:latin typeface="AngsanaUPC"/>
                <a:ea typeface="AngsanaUPC"/>
                <a:cs typeface="AngsanaUPC"/>
                <a:sym typeface="AngsanaUPC"/>
              </a:rPr>
              <a:t>Τύχη </a:t>
            </a:r>
            <a:r>
              <a:rPr i="1" lang="en-US" sz="1200"/>
              <a:t>.</a:t>
            </a:r>
            <a:endParaRPr sz="1200"/>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rtl="0" algn="l">
              <a:lnSpc>
                <a:spcPct val="100000"/>
              </a:lnSpc>
              <a:spcBef>
                <a:spcPts val="0"/>
              </a:spcBef>
              <a:spcAft>
                <a:spcPts val="0"/>
              </a:spcAft>
              <a:buSzPts val="1400"/>
              <a:buNone/>
            </a:pPr>
            <a:r>
              <a:t/>
            </a:r>
            <a:endParaRPr/>
          </a:p>
        </p:txBody>
      </p:sp>
      <p:sp>
        <p:nvSpPr>
          <p:cNvPr id="173" name="Google Shape;173;p7: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Sowon Kim, Giuliano Bianchi, Maria José Bosch (2020). Εξέταση του αντίκτυπου του μακροοικονομικού πλαισίου στις γυναίκες CEO στον κλάδο της φιλοξενίας. // στο The New Ideal Worker (σελ. 251-265). </a:t>
            </a:r>
            <a:br>
              <a:rPr b="0" i="0" lang="en-US" sz="1200">
                <a:solidFill>
                  <a:schemeClr val="dk1"/>
                </a:solidFill>
                <a:latin typeface="Calibri"/>
                <a:ea typeface="Calibri"/>
                <a:cs typeface="Calibri"/>
                <a:sym typeface="Calibri"/>
              </a:rPr>
            </a:br>
            <a:r>
              <a:rPr b="0" i="0" lang="en-US" sz="1200">
                <a:solidFill>
                  <a:schemeClr val="dk1"/>
                </a:solidFill>
                <a:latin typeface="Calibri"/>
                <a:ea typeface="Calibri"/>
                <a:cs typeface="Calibri"/>
                <a:sym typeface="Calibri"/>
              </a:rPr>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https://www.businessstravelnews.com/Lodging/Survey-Shows-Incremental-Rise-of-Women-to-Hospitality-C-Suites</a:t>
            </a:r>
            <a:endParaRPr/>
          </a:p>
          <a:p>
            <a:pPr indent="0" lvl="0" marL="0" rtl="0" algn="l">
              <a:lnSpc>
                <a:spcPct val="100000"/>
              </a:lnSpc>
              <a:spcBef>
                <a:spcPts val="0"/>
              </a:spcBef>
              <a:spcAft>
                <a:spcPts val="0"/>
              </a:spcAft>
              <a:buSzPts val="1400"/>
              <a:buNone/>
            </a:pPr>
            <a:r>
              <a:rPr lang="en-US"/>
              <a:t>https://www.regiotels.com/women-and-the-hospitality-industry/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200" cap="none"/>
              <a:t>HTTPS://WWW.RESTAURANTBUSINESSONLINE.COM/WORKFORCE/WOMEN-DOMINATE-RESTAURANT-WORKFORCE-EXCEPT-TOP</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https://www.researchgate.net/figure/Average-CEO-compensation-by-gender-in-the-hospitality-industry-in-thousands-of-USD_fig1_334113553</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US"/>
              <a:t>Στο </a:t>
            </a:r>
            <a:r>
              <a:rPr b="0" lang="en-US" sz="1200">
                <a:solidFill>
                  <a:schemeClr val="dk1"/>
                </a:solidFill>
                <a:latin typeface="Calibri"/>
                <a:ea typeface="Calibri"/>
                <a:cs typeface="Calibri"/>
                <a:sym typeface="Calibri"/>
              </a:rPr>
              <a:t>Sowon Kim, Giuliano Bianchi, Maria José Bosch (2020). Εξέταση του αντίκτυπου του μακροοικονομικού πλαισίου στις γυναίκες CEO στον κλάδο της φιλοξενίας. // στο The New Ideal Worker (σελ. 251-265). </a:t>
            </a:r>
            <a:r>
              <a:rPr b="0" i="0" lang="en-US" sz="1200">
                <a:solidFill>
                  <a:schemeClr val="dk1"/>
                </a:solidFill>
                <a:latin typeface="Calibri"/>
                <a:ea typeface="Calibri"/>
                <a:cs typeface="Calibri"/>
                <a:sym typeface="Calibri"/>
              </a:rPr>
              <a:t>researchgate.net/publication/334113553_An_Examination_of_the_Impact_of_Macro_Context_on_Women_CEOs_in_the_Hospitality_Industry</a:t>
            </a:r>
            <a:endParaRPr/>
          </a:p>
          <a:p>
            <a:pPr indent="0" lvl="0" marL="0" marR="0" rtl="0" algn="l">
              <a:lnSpc>
                <a:spcPct val="100000"/>
              </a:lnSpc>
              <a:spcBef>
                <a:spcPts val="0"/>
              </a:spcBef>
              <a:spcAft>
                <a:spcPts val="0"/>
              </a:spcAft>
              <a:buClr>
                <a:schemeClr val="dk1"/>
              </a:buClr>
              <a:buSzPts val="1200"/>
              <a:buFont typeface="Calibri"/>
              <a:buNone/>
            </a:pPr>
            <a:br>
              <a:rPr b="0" i="0" lang="en-US" sz="1200">
                <a:solidFill>
                  <a:schemeClr val="dk1"/>
                </a:solidFill>
                <a:latin typeface="Calibri"/>
                <a:ea typeface="Calibri"/>
                <a:cs typeface="Calibri"/>
                <a:sym typeface="Calibri"/>
              </a:rPr>
            </a:br>
            <a:endParaRPr/>
          </a:p>
        </p:txBody>
      </p:sp>
      <p:sp>
        <p:nvSpPr>
          <p:cNvPr id="194" name="Google Shape;1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8" name="Shape 38"/>
        <p:cNvGrpSpPr/>
        <p:nvPr/>
      </p:nvGrpSpPr>
      <p:grpSpPr>
        <a:xfrm>
          <a:off x="0" y="0"/>
          <a:ext cx="0" cy="0"/>
          <a:chOff x="0" y="0"/>
          <a:chExt cx="0" cy="0"/>
        </a:xfrm>
      </p:grpSpPr>
      <p:sp>
        <p:nvSpPr>
          <p:cNvPr id="39" name="Google Shape;3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7" name="Shape 47"/>
        <p:cNvGrpSpPr/>
        <p:nvPr/>
      </p:nvGrpSpPr>
      <p:grpSpPr>
        <a:xfrm>
          <a:off x="0" y="0"/>
          <a:ext cx="0" cy="0"/>
          <a:chOff x="0" y="0"/>
          <a:chExt cx="0" cy="0"/>
        </a:xfrm>
      </p:grpSpPr>
      <p:sp>
        <p:nvSpPr>
          <p:cNvPr id="48" name="Google Shape;4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2" name="Shape 52"/>
        <p:cNvGrpSpPr/>
        <p:nvPr/>
      </p:nvGrpSpPr>
      <p:grpSpPr>
        <a:xfrm>
          <a:off x="0" y="0"/>
          <a:ext cx="0" cy="0"/>
          <a:chOff x="0" y="0"/>
          <a:chExt cx="0" cy="0"/>
        </a:xfrm>
      </p:grpSpPr>
      <p:sp>
        <p:nvSpPr>
          <p:cNvPr id="53" name="Google Shape;53;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37.png"/><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6.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fortune.com/2021/08/02/female-ceos-global-500-fortune-500-cvs-karen-lynch-ping-an-jessica-tan/" TargetMode="External"/><Relationship Id="rId4" Type="http://schemas.openxmlformats.org/officeDocument/2006/relationships/hyperlink" Target="https://hbr.org/1970/05/power-and-politics-in-organizational-life" TargetMode="External"/><Relationship Id="rId5" Type="http://schemas.openxmlformats.org/officeDocument/2006/relationships/hyperlink" Target="https://www.sciencedirect.com/science/article/pii/S0160738321000050" TargetMode="External"/><Relationship Id="rId6" Type="http://schemas.openxmlformats.org/officeDocument/2006/relationships/hyperlink" Target="https://www.catalyst.org/research/workplace-sexism-climates/" TargetMode="External"/><Relationship Id="rId7" Type="http://schemas.openxmlformats.org/officeDocument/2006/relationships/hyperlink" Target="https://blogs.lse.ac.uk/brexit/2015/11/17/in-work-benefits-for-migrants-digging-a-hole/" TargetMode="External"/><Relationship Id="rId8"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oxfamilibrary.openrepository.com/bitstream/handle/10546/620355/rr-tourisms-dirty-secr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9.jpg"/></Relationships>
</file>

<file path=ppt/slides/_rels/slide2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29.png"/><Relationship Id="rId13" Type="http://schemas.openxmlformats.org/officeDocument/2006/relationships/hyperlink" Target="https://dekaplus.eu/" TargetMode="External"/><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5.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32.png"/><Relationship Id="rId17" Type="http://schemas.openxmlformats.org/officeDocument/2006/relationships/hyperlink" Target="https://www.uzvediba.lv/kontakti/" TargetMode="External"/><Relationship Id="rId16" Type="http://schemas.openxmlformats.org/officeDocument/2006/relationships/image" Target="../media/image36.png"/><Relationship Id="rId5" Type="http://schemas.openxmlformats.org/officeDocument/2006/relationships/hyperlink" Target="http://www.czu.cz/" TargetMode="External"/><Relationship Id="rId6" Type="http://schemas.openxmlformats.org/officeDocument/2006/relationships/image" Target="../media/image34.png"/><Relationship Id="rId18" Type="http://schemas.openxmlformats.org/officeDocument/2006/relationships/image" Target="../media/image6.png"/><Relationship Id="rId7" Type="http://schemas.openxmlformats.org/officeDocument/2006/relationships/hyperlink" Target="http://www.czu.cz/" TargetMode="External"/><Relationship Id="rId8"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catalyst.org/research/women-in-management/#easy-footnote-bottom-5-3711" TargetMode="External"/><Relationship Id="rId4" Type="http://schemas.openxmlformats.org/officeDocument/2006/relationships/image" Target="../media/image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3600">
                <a:solidFill>
                  <a:schemeClr val="dk2"/>
                </a:solidFill>
                <a:latin typeface="Calibri"/>
                <a:ea typeface="Calibri"/>
                <a:cs typeface="Calibri"/>
                <a:sym typeface="Calibri"/>
              </a:rPr>
              <a:t>Θεωρήσεις φύλου και διαπολιτισμική διαχείριση στην κατανόηση της επαγγελματικής βίας (2)</a:t>
            </a:r>
            <a:endParaRPr b="1" sz="36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a:blip r:embed="rId5">
            <a:alphaModFix/>
          </a:blip>
          <a:stretch>
            <a:fillRect/>
          </a:stretch>
        </p:blipFill>
        <p:spPr>
          <a:xfrm>
            <a:off x="445449" y="55230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911260" y="357070"/>
            <a:ext cx="10515601" cy="591093"/>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ngsanaUPC"/>
              <a:buNone/>
            </a:pPr>
            <a:br>
              <a:rPr b="1" lang="en-US">
                <a:latin typeface="AngsanaUPC"/>
                <a:ea typeface="AngsanaUPC"/>
                <a:cs typeface="AngsanaUPC"/>
                <a:sym typeface="AngsanaUPC"/>
              </a:rPr>
            </a:br>
            <a:br>
              <a:rPr b="1" lang="en-US">
                <a:latin typeface="AngsanaUPC"/>
                <a:ea typeface="AngsanaUPC"/>
                <a:cs typeface="AngsanaUPC"/>
                <a:sym typeface="AngsanaUPC"/>
              </a:rPr>
            </a:br>
            <a:r>
              <a:rPr b="1" lang="en-US">
                <a:solidFill>
                  <a:schemeClr val="lt1"/>
                </a:solidFill>
                <a:latin typeface="AngsanaUPC"/>
                <a:ea typeface="AngsanaUPC"/>
                <a:cs typeface="AngsanaUPC"/>
                <a:sym typeface="AngsanaUPC"/>
              </a:rPr>
              <a:t>Επιτάχυνση της προόδου για τις γυναίκες</a:t>
            </a:r>
            <a:br>
              <a:rPr lang="en-US">
                <a:solidFill>
                  <a:schemeClr val="lt1"/>
                </a:solidFill>
                <a:latin typeface="AngsanaUPC"/>
                <a:ea typeface="AngsanaUPC"/>
                <a:cs typeface="AngsanaUPC"/>
                <a:sym typeface="AngsanaUPC"/>
              </a:rPr>
            </a:br>
            <a:br>
              <a:rPr lang="en-US">
                <a:solidFill>
                  <a:schemeClr val="lt1"/>
                </a:solidFill>
                <a:latin typeface="AngsanaUPC"/>
                <a:ea typeface="AngsanaUPC"/>
                <a:cs typeface="AngsanaUPC"/>
                <a:sym typeface="AngsanaUPC"/>
              </a:rPr>
            </a:br>
            <a:endParaRPr>
              <a:solidFill>
                <a:schemeClr val="lt1"/>
              </a:solidFill>
              <a:latin typeface="AngsanaUPC"/>
              <a:ea typeface="AngsanaUPC"/>
              <a:cs typeface="AngsanaUPC"/>
              <a:sym typeface="AngsanaUPC"/>
            </a:endParaRPr>
          </a:p>
        </p:txBody>
      </p:sp>
      <p:sp>
        <p:nvSpPr>
          <p:cNvPr id="204" name="Google Shape;204;p10"/>
          <p:cNvSpPr txBox="1"/>
          <p:nvPr>
            <p:ph idx="1" type="body"/>
          </p:nvPr>
        </p:nvSpPr>
        <p:spPr>
          <a:xfrm>
            <a:off x="838198" y="1216775"/>
            <a:ext cx="10515602" cy="49178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latin typeface="AngsanaUPC"/>
                <a:ea typeface="AngsanaUPC"/>
                <a:cs typeface="AngsanaUPC"/>
                <a:sym typeface="AngsanaUPC"/>
              </a:rPr>
              <a:t>Η έρευνα δείχνει:</a:t>
            </a:r>
            <a:endParaRPr/>
          </a:p>
          <a:p>
            <a:pPr indent="-228600" lvl="0" marL="228600" rtl="0" algn="l">
              <a:lnSpc>
                <a:spcPct val="90000"/>
              </a:lnSpc>
              <a:spcBef>
                <a:spcPts val="1000"/>
              </a:spcBef>
              <a:spcAft>
                <a:spcPts val="0"/>
              </a:spcAft>
              <a:buSzPts val="2800"/>
              <a:buChar char="•"/>
            </a:pPr>
            <a:r>
              <a:rPr lang="en-US">
                <a:latin typeface="AngsanaUPC"/>
                <a:ea typeface="AngsanaUPC"/>
                <a:cs typeface="AngsanaUPC"/>
                <a:sym typeface="AngsanaUPC"/>
              </a:rPr>
              <a:t>Οι γυναίκες Διευθύνων Σύμβουλοι </a:t>
            </a:r>
            <a:r>
              <a:rPr b="1" lang="en-US">
                <a:latin typeface="AngsanaUPC"/>
                <a:ea typeface="AngsanaUPC"/>
                <a:cs typeface="AngsanaUPC"/>
                <a:sym typeface="AngsanaUPC"/>
              </a:rPr>
              <a:t>αυξάνουν την κοινωνική απόδοση </a:t>
            </a:r>
            <a:r>
              <a:rPr lang="en-US">
                <a:latin typeface="AngsanaUPC"/>
                <a:ea typeface="AngsanaUPC"/>
                <a:cs typeface="AngsanaUPC"/>
                <a:sym typeface="AngsanaUPC"/>
              </a:rPr>
              <a:t>των οργανισμών</a:t>
            </a:r>
            <a:endParaRPr/>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SzPts val="2800"/>
              <a:buChar char="•"/>
            </a:pPr>
            <a:r>
              <a:rPr lang="en-US">
                <a:latin typeface="AngsanaUPC"/>
                <a:ea typeface="AngsanaUPC"/>
                <a:cs typeface="AngsanaUPC"/>
                <a:sym typeface="AngsanaUPC"/>
              </a:rPr>
              <a:t>Οι γυναίκες Διευθύνων Σύμβουλοι έχουν </a:t>
            </a:r>
            <a:r>
              <a:rPr b="1" lang="en-US">
                <a:latin typeface="AngsanaUPC"/>
                <a:ea typeface="AngsanaUPC"/>
                <a:cs typeface="AngsanaUPC"/>
                <a:sym typeface="AngsanaUPC"/>
              </a:rPr>
              <a:t>λιγότερο υπερβολική αυτοπεποίθηση </a:t>
            </a:r>
            <a:r>
              <a:rPr lang="en-US">
                <a:latin typeface="AngsanaUPC"/>
                <a:ea typeface="AngsanaUPC"/>
                <a:cs typeface="AngsanaUPC"/>
                <a:sym typeface="AngsanaUPC"/>
              </a:rPr>
              <a:t>από τους άνδρες, κάτι που είναι ένα χαρακτηριστικό που </a:t>
            </a:r>
            <a:r>
              <a:rPr b="1" lang="en-US">
                <a:latin typeface="AngsanaUPC"/>
                <a:ea typeface="AngsanaUPC"/>
                <a:cs typeface="AngsanaUPC"/>
                <a:sym typeface="AngsanaUPC"/>
              </a:rPr>
              <a:t>συνδέεται θετικά με μια κρίση</a:t>
            </a:r>
            <a:endParaRPr b="1"/>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ts val="2800"/>
              <a:buChar char="•"/>
            </a:pPr>
            <a:r>
              <a:rPr b="1" lang="en-US">
                <a:latin typeface="AngsanaUPC"/>
                <a:ea typeface="AngsanaUPC"/>
                <a:cs typeface="AngsanaUPC"/>
                <a:sym typeface="AngsanaUPC"/>
              </a:rPr>
              <a:t>Η οικονομική συμμετοχή και η ηγεσία </a:t>
            </a:r>
            <a:r>
              <a:rPr lang="en-US">
                <a:latin typeface="AngsanaUPC"/>
                <a:ea typeface="AngsanaUPC"/>
                <a:cs typeface="AngsanaUPC"/>
                <a:sym typeface="AngsanaUPC"/>
              </a:rPr>
              <a:t>των γυναικών είναι ουσιαστικής σημασίας για την προώθηση της επιχειρηματικής απόδοσης και </a:t>
            </a:r>
            <a:r>
              <a:rPr b="1" lang="en-US">
                <a:latin typeface="AngsanaUPC"/>
                <a:ea typeface="AngsanaUPC"/>
                <a:cs typeface="AngsanaUPC"/>
                <a:sym typeface="AngsanaUPC"/>
              </a:rPr>
              <a:t>την επίτευξη ισορροπίας μεταξύ των φύλων </a:t>
            </a:r>
            <a:r>
              <a:rPr lang="en-US">
                <a:latin typeface="AngsanaUPC"/>
                <a:ea typeface="AngsanaUPC"/>
                <a:cs typeface="AngsanaUPC"/>
                <a:sym typeface="AngsanaUPC"/>
              </a:rPr>
              <a:t>στα εταιρικά συμβούλια</a:t>
            </a:r>
            <a:endParaRPr>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p:txBody>
      </p:sp>
      <p:pic>
        <p:nvPicPr>
          <p:cNvPr id="205" name="Google Shape;205;p1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214" name="Google Shape;214;p11"/>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Γενική εικόνα</a:t>
            </a:r>
            <a:endParaRPr b="1" sz="3600">
              <a:solidFill>
                <a:srgbClr val="0070C0"/>
              </a:solidFill>
            </a:endParaRPr>
          </a:p>
        </p:txBody>
      </p:sp>
      <p:pic>
        <p:nvPicPr>
          <p:cNvPr id="215" name="Google Shape;215;p11"/>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216" name="Google Shape;2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7" name="Google Shape;217;p11"/>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Η 1η Ενότητα αποτελείται από 2 Ενότητες</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Ενότητα 1 </a:t>
            </a:r>
            <a:r>
              <a:rPr lang="en-US"/>
              <a:t>: </a:t>
            </a:r>
            <a:r>
              <a:rPr b="1" lang="en-US"/>
              <a:t>Ιστορία της αγοράς εργασίας και ανισότητες μεταξύ των φύλων στο χώρο εργασίας</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Ανασκοπείται η ιστορία της ανάπτυξης της αγοράς εργασίας, οι ορισμοί της, η σταδιακή εμπλοκή και συμμετοχή των γυναικών στην αγορά εργασίας.</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Ενότητα 2 </a:t>
            </a:r>
            <a:r>
              <a:rPr lang="en-US"/>
              <a:t>: </a:t>
            </a:r>
            <a:r>
              <a:rPr b="1" lang="en-US"/>
              <a:t>Χαρακτηριστικά ειδικά για το φύλο σε επίπεδο διοίκησης, πολιτική δυναμική μικρο-και εξουσίας στον οργανισμό</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218" name="Google Shape;218;p11"/>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219" name="Google Shape;219;p11"/>
          <p:cNvSpPr/>
          <p:nvPr/>
        </p:nvSpPr>
        <p:spPr>
          <a:xfrm>
            <a:off x="7674015" y="2245963"/>
            <a:ext cx="4517985"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ngsanaUPC"/>
                <a:ea typeface="AngsanaUPC"/>
                <a:cs typeface="AngsanaUPC"/>
                <a:sym typeface="AngsanaUPC"/>
              </a:rPr>
              <a:t>Ορισμός και διαφοροποίηση μεταξύ στερεοτύπων, προκαταλήψεων και κλισέ</a:t>
            </a:r>
            <a:endParaRPr b="0" i="0" sz="1100" u="none" cap="none" strike="noStrike">
              <a:solidFill>
                <a:srgbClr val="000000"/>
              </a:solidFill>
              <a:latin typeface="Arial"/>
              <a:ea typeface="Arial"/>
              <a:cs typeface="Arial"/>
              <a:sym typeface="Arial"/>
            </a:endParaRPr>
          </a:p>
        </p:txBody>
      </p:sp>
      <p:sp>
        <p:nvSpPr>
          <p:cNvPr id="220" name="Google Shape;220;p11"/>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Ενότητα 3</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12"/>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12"/>
          <p:cNvPicPr preferRelativeResize="0"/>
          <p:nvPr/>
        </p:nvPicPr>
        <p:blipFill rotWithShape="1">
          <a:blip r:embed="rId3">
            <a:alphaModFix/>
          </a:blip>
          <a:srcRect b="0" l="0" r="0" t="0"/>
          <a:stretch/>
        </p:blipFill>
        <p:spPr>
          <a:xfrm>
            <a:off x="11226792" y="109974"/>
            <a:ext cx="962159" cy="2057687"/>
          </a:xfrm>
          <a:prstGeom prst="rect">
            <a:avLst/>
          </a:prstGeom>
          <a:noFill/>
          <a:ln>
            <a:noFill/>
          </a:ln>
        </p:spPr>
      </p:pic>
      <p:pic>
        <p:nvPicPr>
          <p:cNvPr id="229" name="Google Shape;229;p12"/>
          <p:cNvPicPr preferRelativeResize="0"/>
          <p:nvPr/>
        </p:nvPicPr>
        <p:blipFill rotWithShape="1">
          <a:blip r:embed="rId4">
            <a:alphaModFix/>
          </a:blip>
          <a:srcRect b="0" l="0" r="0" t="0"/>
          <a:stretch/>
        </p:blipFill>
        <p:spPr>
          <a:xfrm>
            <a:off x="11115183" y="2277635"/>
            <a:ext cx="1076817" cy="2537451"/>
          </a:xfrm>
          <a:prstGeom prst="rect">
            <a:avLst/>
          </a:prstGeom>
          <a:noFill/>
          <a:ln>
            <a:noFill/>
          </a:ln>
        </p:spPr>
      </p:pic>
      <p:pic>
        <p:nvPicPr>
          <p:cNvPr id="230" name="Google Shape;230;p12"/>
          <p:cNvPicPr preferRelativeResize="0"/>
          <p:nvPr/>
        </p:nvPicPr>
        <p:blipFill rotWithShape="1">
          <a:blip r:embed="rId4">
            <a:alphaModFix/>
          </a:blip>
          <a:srcRect b="0" l="0" r="0" t="0"/>
          <a:stretch/>
        </p:blipFill>
        <p:spPr>
          <a:xfrm rot="5400000">
            <a:off x="6679816" y="4601319"/>
            <a:ext cx="1361550" cy="3208405"/>
          </a:xfrm>
          <a:prstGeom prst="rect">
            <a:avLst/>
          </a:prstGeom>
          <a:noFill/>
          <a:ln>
            <a:noFill/>
          </a:ln>
        </p:spPr>
      </p:pic>
      <p:pic>
        <p:nvPicPr>
          <p:cNvPr id="231" name="Google Shape;231;p12"/>
          <p:cNvPicPr preferRelativeResize="0"/>
          <p:nvPr/>
        </p:nvPicPr>
        <p:blipFill rotWithShape="1">
          <a:blip r:embed="rId5">
            <a:alphaModFix/>
          </a:blip>
          <a:srcRect b="0" l="0" r="0" t="0"/>
          <a:stretch/>
        </p:blipFill>
        <p:spPr>
          <a:xfrm>
            <a:off x="2913172" y="1716344"/>
            <a:ext cx="2630729" cy="4594513"/>
          </a:xfrm>
          <a:prstGeom prst="rect">
            <a:avLst/>
          </a:prstGeom>
          <a:noFill/>
          <a:ln>
            <a:noFill/>
          </a:ln>
        </p:spPr>
      </p:pic>
      <p:pic>
        <p:nvPicPr>
          <p:cNvPr id="232" name="Google Shape;232;p12"/>
          <p:cNvPicPr preferRelativeResize="0"/>
          <p:nvPr/>
        </p:nvPicPr>
        <p:blipFill rotWithShape="1">
          <a:blip r:embed="rId6">
            <a:alphaModFix/>
          </a:blip>
          <a:srcRect b="0" l="0" r="0" t="0"/>
          <a:stretch/>
        </p:blipFill>
        <p:spPr>
          <a:xfrm>
            <a:off x="6568" y="2660230"/>
            <a:ext cx="2979370" cy="4186291"/>
          </a:xfrm>
          <a:prstGeom prst="rect">
            <a:avLst/>
          </a:prstGeom>
          <a:noFill/>
          <a:ln>
            <a:noFill/>
          </a:ln>
        </p:spPr>
      </p:pic>
      <p:sp>
        <p:nvSpPr>
          <p:cNvPr id="233" name="Google Shape;233;p12"/>
          <p:cNvSpPr txBox="1"/>
          <p:nvPr/>
        </p:nvSpPr>
        <p:spPr>
          <a:xfrm>
            <a:off x="-10485" y="1706123"/>
            <a:ext cx="2928653"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Σερβιτόρα</a:t>
            </a:r>
            <a:endParaRPr b="0" i="0" sz="2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34" name="Google Shape;234;p12"/>
          <p:cNvPicPr preferRelativeResize="0"/>
          <p:nvPr>
            <p:ph idx="1" type="body"/>
          </p:nvPr>
        </p:nvPicPr>
        <p:blipFill rotWithShape="1">
          <a:blip r:embed="rId7">
            <a:alphaModFix/>
          </a:blip>
          <a:srcRect b="0" l="0" r="0" t="0"/>
          <a:stretch/>
        </p:blipFill>
        <p:spPr>
          <a:xfrm>
            <a:off x="8200050" y="2660230"/>
            <a:ext cx="4000932" cy="4226067"/>
          </a:xfrm>
          <a:prstGeom prst="rect">
            <a:avLst/>
          </a:prstGeom>
          <a:noFill/>
          <a:ln>
            <a:noFill/>
          </a:ln>
        </p:spPr>
      </p:pic>
      <p:sp>
        <p:nvSpPr>
          <p:cNvPr id="235" name="Google Shape;235;p12"/>
          <p:cNvSpPr txBox="1"/>
          <p:nvPr/>
        </p:nvSpPr>
        <p:spPr>
          <a:xfrm>
            <a:off x="8200050" y="1708577"/>
            <a:ext cx="2724700"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Μάγειρας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36" name="Google Shape;236;p12"/>
          <p:cNvSpPr/>
          <p:nvPr/>
        </p:nvSpPr>
        <p:spPr>
          <a:xfrm>
            <a:off x="5671989" y="1540034"/>
            <a:ext cx="2371199" cy="5078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ngsanaUPC"/>
                <a:ea typeface="AngsanaUPC"/>
                <a:cs typeface="AngsanaUPC"/>
                <a:sym typeface="AngsanaUPC"/>
              </a:rPr>
              <a:t>Το </a:t>
            </a:r>
            <a:r>
              <a:rPr b="1" i="0" lang="en-US" sz="1800" u="none" cap="none" strike="noStrike">
                <a:solidFill>
                  <a:schemeClr val="dk1"/>
                </a:solidFill>
                <a:latin typeface="AngsanaUPC"/>
                <a:ea typeface="AngsanaUPC"/>
                <a:cs typeface="AngsanaUPC"/>
                <a:sym typeface="AngsanaUPC"/>
              </a:rPr>
              <a:t>στερεότυπο </a:t>
            </a:r>
            <a:r>
              <a:rPr b="0" i="0" lang="en-US" sz="1800" u="none" cap="none" strike="noStrike">
                <a:solidFill>
                  <a:schemeClr val="dk1"/>
                </a:solidFill>
                <a:latin typeface="AngsanaUPC"/>
                <a:ea typeface="AngsanaUPC"/>
                <a:cs typeface="AngsanaUPC"/>
                <a:sym typeface="AngsanaUPC"/>
              </a:rPr>
              <a:t>είναι μια σκέψη που έχει κάποιος για συγκεκριμένους τύπους ατόμων που μπορεί να αντικατοπτρίζουν ή όχι με ακρίβεια την πραγματικότητα.</a:t>
            </a:r>
            <a:endParaRPr b="0" i="0" sz="1800" u="none" cap="none" strike="noStrike">
              <a:solidFill>
                <a:schemeClr val="dk1"/>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ngsanaUPC"/>
                <a:ea typeface="AngsanaUPC"/>
                <a:cs typeface="AngsanaUPC"/>
                <a:sym typeface="AngsanaUPC"/>
              </a:rPr>
              <a:t>Τα στερεότυπα μπορούν επίσης να θεωρηθούν σαν καρικατούρες, οι οποίες είναι εικόνες που υπερβάλλουν ορισμένα χαρακτηριστικά.</a:t>
            </a:r>
            <a:endParaRPr b="0" i="0" sz="1800" u="none" cap="none" strike="noStrike">
              <a:solidFill>
                <a:schemeClr val="dk1"/>
              </a:solidFill>
              <a:latin typeface="AngsanaUPC"/>
              <a:ea typeface="AngsanaUPC"/>
              <a:cs typeface="AngsanaUPC"/>
              <a:sym typeface="AngsanaUPC"/>
            </a:endParaRPr>
          </a:p>
        </p:txBody>
      </p:sp>
      <p:sp>
        <p:nvSpPr>
          <p:cNvPr id="237" name="Google Shape;237;p12"/>
          <p:cNvSpPr/>
          <p:nvPr/>
        </p:nvSpPr>
        <p:spPr>
          <a:xfrm>
            <a:off x="393618" y="42695"/>
            <a:ext cx="10725540" cy="1361551"/>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ngsanaUPC"/>
                <a:ea typeface="AngsanaUPC"/>
                <a:cs typeface="AngsanaUPC"/>
                <a:sym typeface="AngsanaUPC"/>
              </a:rPr>
              <a:t>ΣΤΕΡΕΟΤΥΠΑ</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waitressinsult.jpg (454×729)" id="243" name="Google Shape;243;p13"/>
          <p:cNvPicPr preferRelativeResize="0"/>
          <p:nvPr/>
        </p:nvPicPr>
        <p:blipFill rotWithShape="1">
          <a:blip r:embed="rId3">
            <a:alphaModFix/>
          </a:blip>
          <a:srcRect b="0" l="0" r="0" t="0"/>
          <a:stretch/>
        </p:blipFill>
        <p:spPr>
          <a:xfrm>
            <a:off x="0" y="642546"/>
            <a:ext cx="2704290" cy="4342949"/>
          </a:xfrm>
          <a:prstGeom prst="rect">
            <a:avLst/>
          </a:prstGeom>
          <a:noFill/>
          <a:ln>
            <a:noFill/>
          </a:ln>
        </p:spPr>
      </p:pic>
      <p:pic>
        <p:nvPicPr>
          <p:cNvPr id="244" name="Google Shape;244;p13"/>
          <p:cNvPicPr preferRelativeResize="0"/>
          <p:nvPr/>
        </p:nvPicPr>
        <p:blipFill rotWithShape="1">
          <a:blip r:embed="rId4">
            <a:alphaModFix/>
          </a:blip>
          <a:srcRect b="0" l="0" r="0" t="0"/>
          <a:stretch/>
        </p:blipFill>
        <p:spPr>
          <a:xfrm>
            <a:off x="8093413" y="0"/>
            <a:ext cx="4118043" cy="2601082"/>
          </a:xfrm>
          <a:prstGeom prst="rect">
            <a:avLst/>
          </a:prstGeom>
          <a:noFill/>
          <a:ln>
            <a:noFill/>
          </a:ln>
        </p:spPr>
      </p:pic>
      <p:pic>
        <p:nvPicPr>
          <p:cNvPr id="245" name="Google Shape;245;p13"/>
          <p:cNvPicPr preferRelativeResize="0"/>
          <p:nvPr/>
        </p:nvPicPr>
        <p:blipFill rotWithShape="1">
          <a:blip r:embed="rId5">
            <a:alphaModFix/>
          </a:blip>
          <a:srcRect b="0" l="0" r="0" t="0"/>
          <a:stretch/>
        </p:blipFill>
        <p:spPr>
          <a:xfrm>
            <a:off x="2667732" y="699691"/>
            <a:ext cx="2752926" cy="4285804"/>
          </a:xfrm>
          <a:prstGeom prst="rect">
            <a:avLst/>
          </a:prstGeom>
          <a:noFill/>
          <a:ln>
            <a:noFill/>
          </a:ln>
        </p:spPr>
      </p:pic>
      <p:pic>
        <p:nvPicPr>
          <p:cNvPr id="246" name="Google Shape;246;p13"/>
          <p:cNvPicPr preferRelativeResize="0"/>
          <p:nvPr/>
        </p:nvPicPr>
        <p:blipFill rotWithShape="1">
          <a:blip r:embed="rId6">
            <a:alphaModFix/>
          </a:blip>
          <a:srcRect b="0" l="0" r="0" t="0"/>
          <a:stretch/>
        </p:blipFill>
        <p:spPr>
          <a:xfrm>
            <a:off x="9439074" y="2572925"/>
            <a:ext cx="2752926" cy="4285075"/>
          </a:xfrm>
          <a:prstGeom prst="rect">
            <a:avLst/>
          </a:prstGeom>
          <a:noFill/>
          <a:ln>
            <a:noFill/>
          </a:ln>
        </p:spPr>
      </p:pic>
      <p:sp>
        <p:nvSpPr>
          <p:cNvPr id="247" name="Google Shape;247;p13"/>
          <p:cNvSpPr/>
          <p:nvPr/>
        </p:nvSpPr>
        <p:spPr>
          <a:xfrm>
            <a:off x="520996" y="5110274"/>
            <a:ext cx="8245248" cy="16927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ngsanaUPC"/>
                <a:ea typeface="AngsanaUPC"/>
                <a:cs typeface="AngsanaUPC"/>
                <a:sym typeface="AngsanaUPC"/>
              </a:rPr>
              <a:t>Σχεδόν όλες οι καρτ-ποστάλ για αστεία αντλούσαν χιούμορ από την προσβολή των άλλων, είτε </a:t>
            </a:r>
            <a:r>
              <a:rPr b="1" i="0" lang="en-US" sz="2000" u="none" cap="none" strike="noStrike">
                <a:solidFill>
                  <a:schemeClr val="dk1"/>
                </a:solidFill>
                <a:latin typeface="AngsanaUPC"/>
                <a:ea typeface="AngsanaUPC"/>
                <a:cs typeface="AngsanaUPC"/>
                <a:sym typeface="AngsanaUPC"/>
              </a:rPr>
              <a:t>γυναικών, μαύρων, μεταναστών ή φτωχών. </a:t>
            </a:r>
            <a:r>
              <a:rPr b="0" i="0" lang="en-US" sz="2000" u="none" cap="none" strike="noStrike">
                <a:solidFill>
                  <a:schemeClr val="dk1"/>
                </a:solidFill>
                <a:latin typeface="AngsanaUPC"/>
                <a:ea typeface="AngsanaUPC"/>
                <a:cs typeface="AngsanaUPC"/>
                <a:sym typeface="AngsanaUPC"/>
              </a:rPr>
              <a:t>Σε πολλές από τις κάρτες της ανάρτησης, οι γυναίκες που απεικονίζονται είναι Ιρλανδές μετανάστες, μια κατάσταση που γενικά απεικονιζόταν ως ανόητη και άσχημη.</a:t>
            </a:r>
            <a:r>
              <a:rPr b="0" i="0" lang="en-US" sz="2400" u="none" cap="none" strike="noStrike">
                <a:solidFill>
                  <a:schemeClr val="dk1"/>
                </a:solidFill>
                <a:latin typeface="AngsanaUPC"/>
                <a:ea typeface="AngsanaUPC"/>
                <a:cs typeface="AngsanaUPC"/>
                <a:sym typeface="AngsanaUPC"/>
              </a:rPr>
              <a:t> </a:t>
            </a:r>
            <a:endParaRPr b="0" i="0" sz="1200" u="none" cap="none" strike="noStrike">
              <a:solidFill>
                <a:srgbClr val="000000"/>
              </a:solidFill>
              <a:latin typeface="Arial"/>
              <a:ea typeface="Arial"/>
              <a:cs typeface="Arial"/>
              <a:sym typeface="Arial"/>
            </a:endParaRPr>
          </a:p>
        </p:txBody>
      </p:sp>
      <p:sp>
        <p:nvSpPr>
          <p:cNvPr id="248" name="Google Shape;248;p13"/>
          <p:cNvSpPr/>
          <p:nvPr/>
        </p:nvSpPr>
        <p:spPr>
          <a:xfrm>
            <a:off x="5682108" y="3633802"/>
            <a:ext cx="35660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ngsanaUPC"/>
                <a:ea typeface="AngsanaUPC"/>
                <a:cs typeface="AngsanaUPC"/>
                <a:sym typeface="AngsanaUPC"/>
              </a:rPr>
              <a:t>Εικόνες από το 1906 έως το 1915 περίπου</a:t>
            </a:r>
            <a:endParaRPr b="0" i="0" sz="1400" u="none" cap="none" strike="noStrike">
              <a:solidFill>
                <a:srgbClr val="000000"/>
              </a:solidFill>
              <a:latin typeface="Arial"/>
              <a:ea typeface="Arial"/>
              <a:cs typeface="Arial"/>
              <a:sym typeface="Arial"/>
            </a:endParaRPr>
          </a:p>
        </p:txBody>
      </p:sp>
      <p:sp>
        <p:nvSpPr>
          <p:cNvPr id="249" name="Google Shape;249;p13"/>
          <p:cNvSpPr txBox="1"/>
          <p:nvPr/>
        </p:nvSpPr>
        <p:spPr>
          <a:xfrm>
            <a:off x="843075" y="-9100"/>
            <a:ext cx="52830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AngsanaUPC"/>
                <a:ea typeface="AngsanaUPC"/>
                <a:cs typeface="AngsanaUPC"/>
                <a:sym typeface="AngsanaUPC"/>
              </a:rPr>
              <a:t>Στερεότυπα ιστορικά</a:t>
            </a:r>
            <a:endParaRPr b="1" i="0" sz="3600" u="none" cap="none" strike="noStrike">
              <a:solidFill>
                <a:schemeClr val="dk1"/>
              </a:solidFill>
              <a:latin typeface="AngsanaUPC"/>
              <a:ea typeface="AngsanaUPC"/>
              <a:cs typeface="AngsanaUPC"/>
              <a:sym typeface="AngsanaUPC"/>
            </a:endParaRPr>
          </a:p>
        </p:txBody>
      </p:sp>
      <p:pic>
        <p:nvPicPr>
          <p:cNvPr id="250" name="Google Shape;250;p13"/>
          <p:cNvPicPr preferRelativeResize="0"/>
          <p:nvPr/>
        </p:nvPicPr>
        <p:blipFill rotWithShape="1">
          <a:blip r:embed="rId7">
            <a:alphaModFix/>
          </a:blip>
          <a:srcRect b="0" l="0" r="0" t="0"/>
          <a:stretch/>
        </p:blipFill>
        <p:spPr>
          <a:xfrm rot="-5400000">
            <a:off x="6201222" y="-649149"/>
            <a:ext cx="1140243" cy="2438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https://media.npr.org/assets/img/2020/05/21/gettyimages-503536842-7161358359a3b5a694fa7f25419342bbaa1c28bd-s1100-c50.jpg" id="256" name="Google Shape;256;p14"/>
          <p:cNvPicPr preferRelativeResize="0"/>
          <p:nvPr>
            <p:ph idx="1" type="body"/>
          </p:nvPr>
        </p:nvPicPr>
        <p:blipFill rotWithShape="1">
          <a:blip r:embed="rId3">
            <a:alphaModFix/>
          </a:blip>
          <a:srcRect b="0" l="0" r="0" t="0"/>
          <a:stretch/>
        </p:blipFill>
        <p:spPr>
          <a:xfrm>
            <a:off x="389930" y="2498650"/>
            <a:ext cx="5510235" cy="4132677"/>
          </a:xfrm>
          <a:prstGeom prst="rect">
            <a:avLst/>
          </a:prstGeom>
          <a:noFill/>
          <a:ln>
            <a:noFill/>
          </a:ln>
        </p:spPr>
      </p:pic>
      <p:pic>
        <p:nvPicPr>
          <p:cNvPr id="257" name="Google Shape;257;p14"/>
          <p:cNvPicPr preferRelativeResize="0"/>
          <p:nvPr/>
        </p:nvPicPr>
        <p:blipFill rotWithShape="1">
          <a:blip r:embed="rId4">
            <a:alphaModFix/>
          </a:blip>
          <a:srcRect b="0" l="0" r="0" t="0"/>
          <a:stretch/>
        </p:blipFill>
        <p:spPr>
          <a:xfrm>
            <a:off x="6096000" y="0"/>
            <a:ext cx="6042849" cy="6788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2900647" y="211877"/>
            <a:ext cx="61461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ΚΛΙΣΕ και ΠΡΟΚΑΤΑΛΗΨΕΙΣ</a:t>
            </a:r>
            <a:endParaRPr/>
          </a:p>
        </p:txBody>
      </p:sp>
      <p:sp>
        <p:nvSpPr>
          <p:cNvPr id="264" name="Google Shape;264;p15"/>
          <p:cNvSpPr txBox="1"/>
          <p:nvPr>
            <p:ph idx="1" type="body"/>
          </p:nvPr>
        </p:nvSpPr>
        <p:spPr>
          <a:xfrm>
            <a:off x="838200" y="2141537"/>
            <a:ext cx="4467447" cy="2558054"/>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70C0"/>
              </a:buClr>
              <a:buSzPct val="108108"/>
              <a:buChar char="•"/>
            </a:pPr>
            <a:r>
              <a:rPr b="1" lang="en-US">
                <a:solidFill>
                  <a:srgbClr val="0070C0"/>
                </a:solidFill>
                <a:latin typeface="AngsanaUPC"/>
                <a:ea typeface="AngsanaUPC"/>
                <a:cs typeface="AngsanaUPC"/>
                <a:sym typeface="AngsanaUPC"/>
              </a:rPr>
              <a:t>Κλισέ</a:t>
            </a:r>
            <a:r>
              <a:rPr lang="en-US">
                <a:solidFill>
                  <a:srgbClr val="0070C0"/>
                </a:solidFill>
                <a:latin typeface="AngsanaUPC"/>
                <a:ea typeface="AngsanaUPC"/>
                <a:cs typeface="AngsanaUPC"/>
                <a:sym typeface="AngsanaUPC"/>
              </a:rPr>
              <a:t> </a:t>
            </a:r>
            <a:r>
              <a:rPr lang="en-US">
                <a:solidFill>
                  <a:srgbClr val="000000"/>
                </a:solidFill>
                <a:latin typeface="AngsanaUPC"/>
                <a:ea typeface="AngsanaUPC"/>
                <a:cs typeface="AngsanaUPC"/>
                <a:sym typeface="AngsanaUPC"/>
              </a:rPr>
              <a:t>είναι όροι, φράσεις ή ακόμα και ιδέες που, κατά την ίδρυσή τους, μπορεί να ήταν εντυπωσιακοί και να προκαλούσαν σκέψεις, αλλά έγιναν αυθεντικοί λόγω της επανάληψης και της υπερβολικής χρήσης.</a:t>
            </a:r>
            <a:endParaRPr>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08108"/>
              <a:buNone/>
            </a:pPr>
            <a:r>
              <a:t/>
            </a:r>
            <a:endParaRPr>
              <a:latin typeface="AngsanaUPC"/>
              <a:ea typeface="AngsanaUPC"/>
              <a:cs typeface="AngsanaUPC"/>
              <a:sym typeface="AngsanaUPC"/>
            </a:endParaRPr>
          </a:p>
        </p:txBody>
      </p:sp>
      <p:pic>
        <p:nvPicPr>
          <p:cNvPr descr="Image result for stereotypes" id="265" name="Google Shape;265;p15"/>
          <p:cNvPicPr preferRelativeResize="0"/>
          <p:nvPr>
            <p:ph idx="2" type="body"/>
          </p:nvPr>
        </p:nvPicPr>
        <p:blipFill rotWithShape="1">
          <a:blip r:embed="rId3">
            <a:alphaModFix/>
          </a:blip>
          <a:srcRect b="0" l="0" r="0" t="0"/>
          <a:stretch/>
        </p:blipFill>
        <p:spPr>
          <a:xfrm>
            <a:off x="5363157" y="1692964"/>
            <a:ext cx="5866744" cy="3896310"/>
          </a:xfrm>
          <a:prstGeom prst="rect">
            <a:avLst/>
          </a:prstGeom>
          <a:noFill/>
          <a:ln>
            <a:noFill/>
          </a:ln>
        </p:spPr>
      </p:pic>
      <p:sp>
        <p:nvSpPr>
          <p:cNvPr id="266" name="Google Shape;266;p15"/>
          <p:cNvSpPr/>
          <p:nvPr/>
        </p:nvSpPr>
        <p:spPr>
          <a:xfrm>
            <a:off x="504300" y="5663575"/>
            <a:ext cx="107256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AngsanaUPC"/>
                <a:ea typeface="AngsanaUPC"/>
                <a:cs typeface="AngsanaUPC"/>
                <a:sym typeface="AngsanaUPC"/>
              </a:rPr>
              <a:t>Προκατάληψη </a:t>
            </a:r>
            <a:r>
              <a:rPr b="0" i="0" lang="en-US" sz="2400" u="none" cap="none" strike="noStrike">
                <a:solidFill>
                  <a:schemeClr val="dk1"/>
                </a:solidFill>
                <a:latin typeface="AngsanaUPC"/>
                <a:ea typeface="AngsanaUPC"/>
                <a:cs typeface="AngsanaUPC"/>
                <a:sym typeface="AngsanaUPC"/>
              </a:rPr>
              <a:t>είναι μια γνώμη -συνήθως δυσμενής- που σχηματίστηκε πριν από την ύπαρξη αποδεικτικών στοιχείων και που δεν βασίζεται σε λογική ή εμπειρία </a:t>
            </a:r>
            <a:endParaRPr b="0" i="0" sz="1200" u="none" cap="none" strike="noStrike">
              <a:solidFill>
                <a:srgbClr val="000000"/>
              </a:solidFill>
              <a:latin typeface="Arial"/>
              <a:ea typeface="Arial"/>
              <a:cs typeface="Arial"/>
              <a:sym typeface="Arial"/>
            </a:endParaRPr>
          </a:p>
        </p:txBody>
      </p:sp>
      <p:pic>
        <p:nvPicPr>
          <p:cNvPr id="267" name="Google Shape;267;p15"/>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268" name="Google Shape;268;p15"/>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
        <p:nvSpPr>
          <p:cNvPr id="269" name="Google Shape;269;p15"/>
          <p:cNvSpPr/>
          <p:nvPr/>
        </p:nvSpPr>
        <p:spPr>
          <a:xfrm>
            <a:off x="504300" y="201352"/>
            <a:ext cx="11413379" cy="1565914"/>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6"/>
          <p:cNvPicPr preferRelativeResize="0"/>
          <p:nvPr/>
        </p:nvPicPr>
        <p:blipFill rotWithShape="1">
          <a:blip r:embed="rId3">
            <a:alphaModFix/>
          </a:blip>
          <a:srcRect b="0" l="0" r="0" t="0"/>
          <a:stretch/>
        </p:blipFill>
        <p:spPr>
          <a:xfrm>
            <a:off x="-44375" y="-21375"/>
            <a:ext cx="12280739" cy="6900743"/>
          </a:xfrm>
          <a:prstGeom prst="rect">
            <a:avLst/>
          </a:prstGeom>
          <a:noFill/>
          <a:ln>
            <a:noFill/>
          </a:ln>
        </p:spPr>
      </p:pic>
      <p:sp>
        <p:nvSpPr>
          <p:cNvPr id="276" name="Google Shape;276;p16"/>
          <p:cNvSpPr/>
          <p:nvPr/>
        </p:nvSpPr>
        <p:spPr>
          <a:xfrm>
            <a:off x="6686996" y="1077080"/>
            <a:ext cx="5288838" cy="4481630"/>
          </a:xfrm>
          <a:prstGeom prst="ellipse">
            <a:avLst/>
          </a:prstGeom>
          <a:gradFill>
            <a:gsLst>
              <a:gs pos="0">
                <a:srgbClr val="F5F7FC">
                  <a:alpha val="16470"/>
                </a:srgbClr>
              </a:gs>
              <a:gs pos="5000">
                <a:srgbClr val="F5F7FC">
                  <a:alpha val="16470"/>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Πολιτικές μικρο-και εξουσίας σε οργανισμούς</a:t>
            </a:r>
            <a:endParaRPr b="0" i="0" sz="4000" u="none" cap="none" strike="noStrike">
              <a:solidFill>
                <a:schemeClr val="dk1"/>
              </a:solidFill>
              <a:latin typeface="AngsanaUPC"/>
              <a:ea typeface="AngsanaUPC"/>
              <a:cs typeface="AngsanaUPC"/>
              <a:sym typeface="AngsanaUPC"/>
            </a:endParaRPr>
          </a:p>
        </p:txBody>
      </p:sp>
      <p:sp>
        <p:nvSpPr>
          <p:cNvPr id="277" name="Google Shape;277;p16"/>
          <p:cNvSpPr/>
          <p:nvPr/>
        </p:nvSpPr>
        <p:spPr>
          <a:xfrm>
            <a:off x="-149677" y="2457451"/>
            <a:ext cx="4843200" cy="2257500"/>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Ενότητα 4</a:t>
            </a:r>
            <a:endParaRPr b="0" i="0" sz="40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ph type="title"/>
          </p:nvPr>
        </p:nvSpPr>
        <p:spPr>
          <a:xfrm>
            <a:off x="539883" y="365125"/>
            <a:ext cx="10813917" cy="51058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4000"/>
              <a:buFont typeface="AngsanaUPC"/>
              <a:buNone/>
            </a:pPr>
            <a:br>
              <a:rPr lang="en-US" sz="4000">
                <a:solidFill>
                  <a:srgbClr val="000000"/>
                </a:solidFill>
                <a:latin typeface="AngsanaUPC"/>
                <a:ea typeface="AngsanaUPC"/>
                <a:cs typeface="AngsanaUPC"/>
                <a:sym typeface="AngsanaUPC"/>
              </a:rPr>
            </a:br>
            <a:r>
              <a:rPr lang="en-US" sz="4000">
                <a:solidFill>
                  <a:schemeClr val="lt1"/>
                </a:solidFill>
                <a:latin typeface="AngsanaUPC"/>
                <a:ea typeface="AngsanaUPC"/>
                <a:cs typeface="AngsanaUPC"/>
                <a:sym typeface="AngsanaUPC"/>
              </a:rPr>
              <a:t>Πολιτικές μικρο-και εξουσίας σε οργανισμούς</a:t>
            </a:r>
            <a:br>
              <a:rPr lang="en-US" sz="4000">
                <a:latin typeface="AngsanaUPC"/>
                <a:ea typeface="AngsanaUPC"/>
                <a:cs typeface="AngsanaUPC"/>
                <a:sym typeface="AngsanaUPC"/>
              </a:rPr>
            </a:br>
            <a:endParaRPr sz="4000">
              <a:latin typeface="AngsanaUPC"/>
              <a:ea typeface="AngsanaUPC"/>
              <a:cs typeface="AngsanaUPC"/>
              <a:sym typeface="AngsanaUPC"/>
            </a:endParaRPr>
          </a:p>
        </p:txBody>
      </p:sp>
      <p:sp>
        <p:nvSpPr>
          <p:cNvPr id="284" name="Google Shape;284;p17"/>
          <p:cNvSpPr txBox="1"/>
          <p:nvPr>
            <p:ph idx="1" type="body"/>
          </p:nvPr>
        </p:nvSpPr>
        <p:spPr>
          <a:xfrm>
            <a:off x="539883" y="972766"/>
            <a:ext cx="10981237" cy="391041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ngsanaUPC"/>
                <a:ea typeface="AngsanaUPC"/>
                <a:cs typeface="AngsanaUPC"/>
                <a:sym typeface="AngsanaUPC"/>
              </a:rPr>
              <a:t>Οι κυρίαρχες νόρμες των φύλων υποστηρίζονται από άνισες αντιλήψεις περί διαφορών θέσης και εξουσίας</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ts val="2800"/>
              <a:buChar char="•"/>
            </a:pPr>
            <a:r>
              <a:rPr lang="en-US">
                <a:latin typeface="AngsanaUPC"/>
                <a:ea typeface="AngsanaUPC"/>
                <a:cs typeface="AngsanaUPC"/>
                <a:sym typeface="AngsanaUPC"/>
              </a:rPr>
              <a:t>Γίνεται περαιτέρω έμφαση στις διασταυρώσεις με άλλες διαφορές - χρησιμεύοντας για τη νομιμοποίηση της βίας.</a:t>
            </a:r>
            <a:endParaRPr/>
          </a:p>
          <a:p>
            <a:pPr indent="-152400" lvl="0" marL="228600" rtl="0" algn="l">
              <a:lnSpc>
                <a:spcPct val="90000"/>
              </a:lnSpc>
              <a:spcBef>
                <a:spcPts val="1000"/>
              </a:spcBef>
              <a:spcAft>
                <a:spcPts val="0"/>
              </a:spcAft>
              <a:buClr>
                <a:schemeClr val="dk1"/>
              </a:buClr>
              <a:buSzPts val="1200"/>
              <a:buNone/>
            </a:pPr>
            <a:r>
              <a:t/>
            </a:r>
            <a:endParaRPr sz="1200"/>
          </a:p>
        </p:txBody>
      </p:sp>
      <p:sp>
        <p:nvSpPr>
          <p:cNvPr id="285" name="Google Shape;285;p17"/>
          <p:cNvSpPr/>
          <p:nvPr/>
        </p:nvSpPr>
        <p:spPr>
          <a:xfrm>
            <a:off x="539884" y="2281645"/>
            <a:ext cx="10912813" cy="156962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ngsanaUPC"/>
                <a:ea typeface="AngsanaUPC"/>
                <a:cs typeface="AngsanaUPC"/>
                <a:sym typeface="AngsanaUPC"/>
              </a:rPr>
              <a:t>Συχνά οι σχέσεις μεταξύ ανδρών και γυναικών </a:t>
            </a:r>
            <a:r>
              <a:rPr b="1" i="0" lang="en-US" sz="2400" u="none" cap="none" strike="noStrike">
                <a:solidFill>
                  <a:srgbClr val="000000"/>
                </a:solidFill>
                <a:latin typeface="AngsanaUPC"/>
                <a:ea typeface="AngsanaUPC"/>
                <a:cs typeface="AngsanaUPC"/>
                <a:sym typeface="AngsanaUPC"/>
              </a:rPr>
              <a:t>αμαυρώνονται από ανισορροπίες εξουσίας </a:t>
            </a:r>
            <a:r>
              <a:rPr b="0" i="0" lang="en-US" sz="2400" u="none" cap="none" strike="noStrike">
                <a:solidFill>
                  <a:srgbClr val="000000"/>
                </a:solidFill>
                <a:latin typeface="AngsanaUPC"/>
                <a:ea typeface="AngsanaUPC"/>
                <a:cs typeface="AngsanaUPC"/>
                <a:sym typeface="AngsanaUPC"/>
              </a:rPr>
              <a:t>λόγω ενός συνδυασμού φύλου, κοινωνικών και πολιτισμικών παραγόντων καθώς και μεμονωμένων τραυματισμών στην παιδική ηλικία.</a:t>
            </a:r>
            <a:endParaRPr b="0" i="0" sz="2400" u="none" cap="none" strike="noStrike">
              <a:solidFill>
                <a:schemeClr val="dk1"/>
              </a:solidFill>
              <a:latin typeface="AngsanaUPC"/>
              <a:ea typeface="AngsanaUPC"/>
              <a:cs typeface="AngsanaUPC"/>
              <a:sym typeface="AngsanaUPC"/>
            </a:endParaRPr>
          </a:p>
        </p:txBody>
      </p:sp>
      <p:pic>
        <p:nvPicPr>
          <p:cNvPr id="286" name="Google Shape;286;p17"/>
          <p:cNvPicPr preferRelativeResize="0"/>
          <p:nvPr/>
        </p:nvPicPr>
        <p:blipFill rotWithShape="1">
          <a:blip r:embed="rId3">
            <a:alphaModFix/>
          </a:blip>
          <a:srcRect b="0" l="0" r="0" t="0"/>
          <a:stretch/>
        </p:blipFill>
        <p:spPr>
          <a:xfrm>
            <a:off x="838200" y="3677056"/>
            <a:ext cx="4006016" cy="2788550"/>
          </a:xfrm>
          <a:prstGeom prst="rect">
            <a:avLst/>
          </a:prstGeom>
          <a:noFill/>
          <a:ln>
            <a:noFill/>
          </a:ln>
        </p:spPr>
      </p:pic>
      <p:pic>
        <p:nvPicPr>
          <p:cNvPr descr="https://media-exp1.licdn.com/dms/image/C5112AQFf9PnQuR1XkA/article-cover_image-shrink_423_752/0/1520097792171?e=1673481600&amp;v=beta&amp;t=lsyuHU8vVxjAGR4G-iCnQi5OCNrL0wrV_JUENyPHB1A" id="287" name="Google Shape;287;p17"/>
          <p:cNvPicPr preferRelativeResize="0"/>
          <p:nvPr/>
        </p:nvPicPr>
        <p:blipFill rotWithShape="1">
          <a:blip r:embed="rId4">
            <a:alphaModFix/>
          </a:blip>
          <a:srcRect b="0" l="0" r="0" t="0"/>
          <a:stretch/>
        </p:blipFill>
        <p:spPr>
          <a:xfrm>
            <a:off x="6334444" y="3822650"/>
            <a:ext cx="5186681" cy="278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139581" y="1728719"/>
            <a:ext cx="9011400" cy="118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400">
                <a:latin typeface="AngsanaUPC"/>
                <a:ea typeface="AngsanaUPC"/>
                <a:cs typeface="AngsanaUPC"/>
                <a:sym typeface="AngsanaUPC"/>
              </a:rPr>
              <a:t>Στην τουριστική προώθηση, οι γυναίκες συχνά απεικονίζονται ως σεξουαλικά αντικείμενα για τους άνδρες.</a:t>
            </a:r>
            <a:endParaRPr sz="2400"/>
          </a:p>
          <a:p>
            <a:pPr indent="-50800" lvl="0" marL="228600" rtl="0" algn="l">
              <a:lnSpc>
                <a:spcPct val="90000"/>
              </a:lnSpc>
              <a:spcBef>
                <a:spcPts val="1000"/>
              </a:spcBef>
              <a:spcAft>
                <a:spcPts val="0"/>
              </a:spcAft>
              <a:buClr>
                <a:schemeClr val="dk1"/>
              </a:buClr>
              <a:buSzPts val="2800"/>
              <a:buNone/>
            </a:pPr>
            <a:r>
              <a:t/>
            </a:r>
            <a:endParaRPr sz="2400">
              <a:latin typeface="AngsanaUPC"/>
              <a:ea typeface="AngsanaUPC"/>
              <a:cs typeface="AngsanaUPC"/>
              <a:sym typeface="AngsanaUPC"/>
            </a:endParaRPr>
          </a:p>
        </p:txBody>
      </p:sp>
      <p:sp>
        <p:nvSpPr>
          <p:cNvPr id="294" name="Google Shape;294;p18"/>
          <p:cNvSpPr txBox="1"/>
          <p:nvPr>
            <p:ph idx="2" type="body"/>
          </p:nvPr>
        </p:nvSpPr>
        <p:spPr>
          <a:xfrm>
            <a:off x="1139581" y="4405301"/>
            <a:ext cx="9278036" cy="177470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400">
                <a:latin typeface="AngsanaUPC"/>
                <a:ea typeface="AngsanaUPC"/>
                <a:cs typeface="AngsanaUPC"/>
                <a:sym typeface="AngsanaUPC"/>
              </a:rPr>
              <a:t>Υπάρχουν επίσης χώροι ενδυνάμωσης και αντίστασης που δημιουργούνται μέσα στην πρακτική του τουρισμού, αμφισβητώντας στερεότυπες έννοιες της θηλυκότητας και του ανδρισμού.</a:t>
            </a:r>
            <a:endParaRPr sz="2400">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t/>
            </a:r>
            <a:endParaRPr sz="2400">
              <a:latin typeface="AngsanaUPC"/>
              <a:ea typeface="AngsanaUPC"/>
              <a:cs typeface="AngsanaUPC"/>
              <a:sym typeface="AngsanaUPC"/>
            </a:endParaRPr>
          </a:p>
        </p:txBody>
      </p:sp>
      <p:pic>
        <p:nvPicPr>
          <p:cNvPr id="295" name="Google Shape;295;p1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96" name="Google Shape;296;p1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
        <p:nvSpPr>
          <p:cNvPr id="297" name="Google Shape;297;p18"/>
          <p:cNvSpPr/>
          <p:nvPr/>
        </p:nvSpPr>
        <p:spPr>
          <a:xfrm>
            <a:off x="912863" y="2700782"/>
            <a:ext cx="10202319" cy="1569620"/>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ngsanaUPC"/>
                <a:ea typeface="AngsanaUPC"/>
                <a:cs typeface="AngsanaUPC"/>
                <a:sym typeface="AngsanaUPC"/>
              </a:rPr>
              <a:t>Η βία και η παρενόχληση –σεξουαλική ή ηθική– εμφανίζονται σε χώρους εργασίας όπου κυριαρχούν άνισες σχέσεις εξουσίας, η οργάνωση και η διαχείριση της εργασίας είναι ελλιπής και η εταιρική κουλτούρα έχει μολυνθεί από κακές διαπροσωπικές σχέσεις.</a:t>
            </a:r>
            <a:endParaRPr b="0" i="0" sz="1200" u="none" cap="none" strike="noStrike">
              <a:solidFill>
                <a:srgbClr val="000000"/>
              </a:solidFill>
              <a:latin typeface="Arial"/>
              <a:ea typeface="Arial"/>
              <a:cs typeface="Arial"/>
              <a:sym typeface="Arial"/>
            </a:endParaRPr>
          </a:p>
        </p:txBody>
      </p:sp>
      <p:sp>
        <p:nvSpPr>
          <p:cNvPr id="298" name="Google Shape;298;p18"/>
          <p:cNvSpPr txBox="1"/>
          <p:nvPr/>
        </p:nvSpPr>
        <p:spPr>
          <a:xfrm>
            <a:off x="463826" y="352625"/>
            <a:ext cx="10651356" cy="11820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ngsanaUPC"/>
              <a:buNone/>
            </a:pPr>
            <a:r>
              <a:rPr b="0" i="0" lang="en-US" sz="4000" u="none" cap="none" strike="noStrike">
                <a:solidFill>
                  <a:schemeClr val="dk1"/>
                </a:solidFill>
                <a:latin typeface="AngsanaUPC"/>
                <a:ea typeface="AngsanaUPC"/>
                <a:cs typeface="AngsanaUPC"/>
                <a:sym typeface="AngsanaUPC"/>
              </a:rPr>
              <a:t>Ιδιαιτερότητες στην τουριστική προώθηση</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Τα αρνητικά οργανωτικά κλίματα είναι ισχυρά εμπόδια για τη διακοπή του σεξισμού</a:t>
            </a:r>
            <a:endParaRPr/>
          </a:p>
        </p:txBody>
      </p:sp>
      <p:sp>
        <p:nvSpPr>
          <p:cNvPr id="305" name="Google Shape;305;p19"/>
          <p:cNvSpPr txBox="1"/>
          <p:nvPr>
            <p:ph idx="1" type="body"/>
          </p:nvPr>
        </p:nvSpPr>
        <p:spPr>
          <a:xfrm>
            <a:off x="688509" y="2246599"/>
            <a:ext cx="1983571" cy="2639389"/>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29032"/>
              <a:buNone/>
            </a:pPr>
            <a:r>
              <a:rPr lang="en-US" sz="2800">
                <a:latin typeface="AngsanaUPC"/>
                <a:ea typeface="AngsanaUPC"/>
                <a:cs typeface="AngsanaUPC"/>
                <a:sym typeface="AngsanaUPC"/>
              </a:rPr>
              <a:t>Η βίωση υψηλών επιπέδων αυτών των τριών αρνητικών κλιμάτων είναι συνηθισμένο</a:t>
            </a:r>
            <a:endParaRPr b="0" sz="2800">
              <a:latin typeface="AngsanaUPC"/>
              <a:ea typeface="AngsanaUPC"/>
              <a:cs typeface="AngsanaUPC"/>
              <a:sym typeface="AngsanaUPC"/>
            </a:endParaRPr>
          </a:p>
        </p:txBody>
      </p:sp>
      <p:pic>
        <p:nvPicPr>
          <p:cNvPr id="306" name="Google Shape;306;p19"/>
          <p:cNvPicPr preferRelativeResize="0"/>
          <p:nvPr/>
        </p:nvPicPr>
        <p:blipFill rotWithShape="1">
          <a:blip r:embed="rId3">
            <a:alphaModFix/>
          </a:blip>
          <a:srcRect b="0" l="0" r="0" t="0"/>
          <a:stretch/>
        </p:blipFill>
        <p:spPr>
          <a:xfrm>
            <a:off x="2999770" y="1690688"/>
            <a:ext cx="8711150" cy="3558543"/>
          </a:xfrm>
          <a:prstGeom prst="rect">
            <a:avLst/>
          </a:prstGeom>
          <a:noFill/>
          <a:ln>
            <a:noFill/>
          </a:ln>
        </p:spPr>
      </p:pic>
      <p:pic>
        <p:nvPicPr>
          <p:cNvPr id="307" name="Google Shape;307;p19"/>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308" name="Google Shape;308;p19"/>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rot="10800000">
            <a:off x="0" y="869258"/>
            <a:ext cx="1577591" cy="3373859"/>
          </a:xfrm>
          <a:prstGeom prst="rect">
            <a:avLst/>
          </a:prstGeom>
          <a:noFill/>
          <a:ln>
            <a:noFill/>
          </a:ln>
        </p:spPr>
      </p:pic>
      <p:sp>
        <p:nvSpPr>
          <p:cNvPr id="106" name="Google Shape;106;p2"/>
          <p:cNvSpPr txBox="1"/>
          <p:nvPr>
            <p:ph type="title"/>
          </p:nvPr>
        </p:nvSpPr>
        <p:spPr>
          <a:xfrm>
            <a:off x="838199" y="441939"/>
            <a:ext cx="10011138"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ngsanaUPC"/>
              <a:buNone/>
            </a:pPr>
            <a:r>
              <a:rPr b="1" lang="en-US" sz="4000">
                <a:solidFill>
                  <a:schemeClr val="dk2"/>
                </a:solidFill>
                <a:latin typeface="AngsanaUPC"/>
                <a:ea typeface="AngsanaUPC"/>
                <a:cs typeface="AngsanaUPC"/>
                <a:sym typeface="AngsanaUPC"/>
              </a:rPr>
              <a:t>Μονάδες</a:t>
            </a:r>
            <a:endParaRPr/>
          </a:p>
        </p:txBody>
      </p:sp>
      <p:pic>
        <p:nvPicPr>
          <p:cNvPr id="107" name="Google Shape;107;p2"/>
          <p:cNvPicPr preferRelativeResize="0"/>
          <p:nvPr/>
        </p:nvPicPr>
        <p:blipFill rotWithShape="1">
          <a:blip r:embed="rId5">
            <a:alphaModFix/>
          </a:blip>
          <a:srcRect b="0" l="0" r="0" t="0"/>
          <a:stretch/>
        </p:blipFill>
        <p:spPr>
          <a:xfrm>
            <a:off x="536747" y="6356351"/>
            <a:ext cx="3100155" cy="365126"/>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09" name="Google Shape;109;p2"/>
          <p:cNvGrpSpPr/>
          <p:nvPr/>
        </p:nvGrpSpPr>
        <p:grpSpPr>
          <a:xfrm>
            <a:off x="1145763" y="1357850"/>
            <a:ext cx="10912859" cy="4500940"/>
            <a:chOff x="0" y="2063"/>
            <a:chExt cx="8567168" cy="4222666"/>
          </a:xfrm>
        </p:grpSpPr>
        <p:cxnSp>
          <p:nvCxnSpPr>
            <p:cNvPr id="110" name="Google Shape;110;p2"/>
            <p:cNvCxnSpPr/>
            <p:nvPr/>
          </p:nvCxnSpPr>
          <p:spPr>
            <a:xfrm>
              <a:off x="0" y="2063"/>
              <a:ext cx="77724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2063"/>
              <a:ext cx="409113" cy="42226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0" y="2063"/>
              <a:ext cx="409113" cy="422266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chemeClr val="accent1"/>
                </a:solidFill>
                <a:latin typeface="AngsanaUPC"/>
                <a:ea typeface="AngsanaUPC"/>
                <a:cs typeface="AngsanaUPC"/>
                <a:sym typeface="AngsanaUPC"/>
              </a:endParaRPr>
            </a:p>
          </p:txBody>
        </p:sp>
        <p:sp>
          <p:nvSpPr>
            <p:cNvPr id="113" name="Google Shape;113;p2"/>
            <p:cNvSpPr/>
            <p:nvPr/>
          </p:nvSpPr>
          <p:spPr>
            <a:xfrm>
              <a:off x="439797" y="41857"/>
              <a:ext cx="6529883"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439797" y="41857"/>
              <a:ext cx="7243040"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Noto Sans Symbols"/>
                <a:buNone/>
              </a:pPr>
              <a:r>
                <a:rPr b="0" i="0" lang="en-US" sz="2400" u="none" cap="none" strike="noStrike">
                  <a:solidFill>
                    <a:schemeClr val="accent1"/>
                  </a:solidFill>
                  <a:latin typeface="AngsanaUPC"/>
                  <a:ea typeface="AngsanaUPC"/>
                  <a:cs typeface="AngsanaUPC"/>
                  <a:sym typeface="AngsanaUPC"/>
                </a:rPr>
                <a:t>1. Ιστορία και εξελίξεις της αγοράς εργασίας και η σχέση της με τις ανισότητες των φύλων στο χώρο εργασίας</a:t>
              </a:r>
              <a:endParaRPr b="0" i="0" sz="2400" u="none" cap="none" strike="noStrike">
                <a:solidFill>
                  <a:schemeClr val="accent1"/>
                </a:solidFill>
                <a:latin typeface="AngsanaUPC"/>
                <a:ea typeface="AngsanaUPC"/>
                <a:cs typeface="AngsanaUPC"/>
                <a:sym typeface="AngsanaUPC"/>
              </a:endParaRPr>
            </a:p>
            <a:p>
              <a:pPr indent="0" lvl="0" marL="0" marR="0" rtl="0" algn="l">
                <a:lnSpc>
                  <a:spcPct val="90000"/>
                </a:lnSpc>
                <a:spcBef>
                  <a:spcPts val="980"/>
                </a:spcBef>
                <a:spcAft>
                  <a:spcPts val="0"/>
                </a:spcAft>
                <a:buClr>
                  <a:schemeClr val="dk1"/>
                </a:buClr>
                <a:buSzPts val="2800"/>
                <a:buFont typeface="Noto Sans Symbols"/>
                <a:buNone/>
              </a:pPr>
              <a:r>
                <a:t/>
              </a:r>
              <a:endParaRPr b="0" i="0" sz="2400" u="none" cap="none" strike="noStrike">
                <a:solidFill>
                  <a:schemeClr val="accent1"/>
                </a:solidFill>
                <a:latin typeface="AngsanaUPC"/>
                <a:ea typeface="AngsanaUPC"/>
                <a:cs typeface="AngsanaUPC"/>
                <a:sym typeface="AngsanaUPC"/>
              </a:endParaRPr>
            </a:p>
          </p:txBody>
        </p:sp>
        <p:cxnSp>
          <p:nvCxnSpPr>
            <p:cNvPr id="115" name="Google Shape;115;p2"/>
            <p:cNvCxnSpPr/>
            <p:nvPr/>
          </p:nvCxnSpPr>
          <p:spPr>
            <a:xfrm>
              <a:off x="409113" y="837731"/>
              <a:ext cx="16365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448414" y="987474"/>
              <a:ext cx="7323900" cy="7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439797" y="835623"/>
              <a:ext cx="7598216"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400" u="none" cap="none" strike="noStrike">
                  <a:solidFill>
                    <a:schemeClr val="accent1"/>
                  </a:solidFill>
                  <a:latin typeface="AngsanaUPC"/>
                  <a:ea typeface="AngsanaUPC"/>
                  <a:cs typeface="AngsanaUPC"/>
                  <a:sym typeface="AngsanaUPC"/>
                </a:rPr>
                <a:t>2. Χαρακτηριστικά ειδικά για το φύλο σε επίπεδο διοίκησης - στο χώρο εργασίας</a:t>
              </a:r>
              <a:endParaRPr b="0" i="0" sz="2400" u="none" cap="none" strike="noStrike">
                <a:solidFill>
                  <a:schemeClr val="accent1"/>
                </a:solidFill>
                <a:latin typeface="AngsanaUPC"/>
                <a:ea typeface="AngsanaUPC"/>
                <a:cs typeface="AngsanaUPC"/>
                <a:sym typeface="AngsanaUPC"/>
              </a:endParaRPr>
            </a:p>
          </p:txBody>
        </p:sp>
        <p:cxnSp>
          <p:nvCxnSpPr>
            <p:cNvPr id="118" name="Google Shape;118;p2"/>
            <p:cNvCxnSpPr/>
            <p:nvPr/>
          </p:nvCxnSpPr>
          <p:spPr>
            <a:xfrm>
              <a:off x="409113" y="1673398"/>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439797" y="1713192"/>
              <a:ext cx="1605771"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439797" y="1017366"/>
              <a:ext cx="1605771" cy="795873"/>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400" u="none" cap="none" strike="noStrike">
                <a:solidFill>
                  <a:schemeClr val="accent1"/>
                </a:solidFill>
                <a:latin typeface="AngsanaUPC"/>
                <a:ea typeface="AngsanaUPC"/>
                <a:cs typeface="AngsanaUPC"/>
                <a:sym typeface="AngsanaUPC"/>
              </a:endParaRPr>
            </a:p>
          </p:txBody>
        </p:sp>
        <p:cxnSp>
          <p:nvCxnSpPr>
            <p:cNvPr id="121" name="Google Shape;121;p2"/>
            <p:cNvCxnSpPr/>
            <p:nvPr/>
          </p:nvCxnSpPr>
          <p:spPr>
            <a:xfrm>
              <a:off x="409113" y="2509065"/>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426462" y="1157291"/>
              <a:ext cx="5973300" cy="7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448414" y="1806442"/>
              <a:ext cx="6499599"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400" u="none" cap="none" strike="noStrike">
                  <a:solidFill>
                    <a:schemeClr val="accent1"/>
                  </a:solidFill>
                  <a:latin typeface="AngsanaUPC"/>
                  <a:ea typeface="AngsanaUPC"/>
                  <a:cs typeface="AngsanaUPC"/>
                  <a:sym typeface="AngsanaUPC"/>
                </a:rPr>
                <a:t>3. Πολιτικές μικρο-και εξουσίας σε οργανισμούς</a:t>
              </a:r>
              <a:endParaRPr b="0" i="0" sz="2400" u="none" cap="none" strike="noStrike">
                <a:solidFill>
                  <a:schemeClr val="accent1"/>
                </a:solidFill>
                <a:latin typeface="AngsanaUPC"/>
                <a:ea typeface="AngsanaUPC"/>
                <a:cs typeface="AngsanaUPC"/>
                <a:sym typeface="AngsanaUPC"/>
              </a:endParaRPr>
            </a:p>
          </p:txBody>
        </p:sp>
        <p:cxnSp>
          <p:nvCxnSpPr>
            <p:cNvPr id="124" name="Google Shape;124;p2"/>
            <p:cNvCxnSpPr/>
            <p:nvPr/>
          </p:nvCxnSpPr>
          <p:spPr>
            <a:xfrm>
              <a:off x="409113" y="3344733"/>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5" name="Google Shape;125;p2"/>
            <p:cNvSpPr/>
            <p:nvPr/>
          </p:nvSpPr>
          <p:spPr>
            <a:xfrm>
              <a:off x="426469" y="2602358"/>
              <a:ext cx="6877517"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448414" y="2491753"/>
              <a:ext cx="8118754"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400" u="none" cap="none" strike="noStrike">
                  <a:solidFill>
                    <a:schemeClr val="accent1"/>
                  </a:solidFill>
                  <a:latin typeface="AngsanaUPC"/>
                  <a:ea typeface="AngsanaUPC"/>
                  <a:cs typeface="AngsanaUPC"/>
                  <a:sym typeface="AngsanaUPC"/>
                </a:rPr>
                <a:t>4. Ορισμός και διαφοροποίηση στερεοτύπων, προκαταλήψεων και κλισέ</a:t>
              </a:r>
              <a:endParaRPr b="0" i="0" sz="2400" u="none" cap="none" strike="noStrike">
                <a:solidFill>
                  <a:schemeClr val="accent1"/>
                </a:solidFill>
                <a:latin typeface="AngsanaUPC"/>
                <a:ea typeface="AngsanaUPC"/>
                <a:cs typeface="AngsanaUPC"/>
                <a:sym typeface="AngsanaUPC"/>
              </a:endParaRPr>
            </a:p>
          </p:txBody>
        </p:sp>
        <p:cxnSp>
          <p:nvCxnSpPr>
            <p:cNvPr id="127" name="Google Shape;127;p2"/>
            <p:cNvCxnSpPr/>
            <p:nvPr/>
          </p:nvCxnSpPr>
          <p:spPr>
            <a:xfrm>
              <a:off x="409113" y="4180400"/>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pic>
        <p:nvPicPr>
          <p:cNvPr id="128" name="Google Shape;128;p2"/>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spTree>
  </p:cSld>
  <p:clrMapOvr>
    <a:masterClrMapping/>
  </p:clrMapOvr>
  <p:transition spd="slow" p14:dur="1500">
    <p:split orient="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3200">
                <a:solidFill>
                  <a:schemeClr val="lt1"/>
                </a:solidFill>
                <a:latin typeface="AngsanaUPC"/>
                <a:ea typeface="AngsanaUPC"/>
                <a:cs typeface="AngsanaUPC"/>
                <a:sym typeface="AngsanaUPC"/>
              </a:rPr>
              <a:t>Πώς οι οργανισμοί μπορούν να ενθαρρύνουν </a:t>
            </a:r>
            <a:br>
              <a:rPr b="1" lang="en-US" sz="3200">
                <a:solidFill>
                  <a:schemeClr val="lt1"/>
                </a:solidFill>
                <a:latin typeface="AngsanaUPC"/>
                <a:ea typeface="AngsanaUPC"/>
                <a:cs typeface="AngsanaUPC"/>
                <a:sym typeface="AngsanaUPC"/>
              </a:rPr>
            </a:br>
            <a:r>
              <a:rPr b="1" lang="en-US" sz="3200">
                <a:solidFill>
                  <a:schemeClr val="lt1"/>
                </a:solidFill>
                <a:latin typeface="AngsanaUPC"/>
                <a:ea typeface="AngsanaUPC"/>
                <a:cs typeface="AngsanaUPC"/>
                <a:sym typeface="AngsanaUPC"/>
              </a:rPr>
              <a:t>τους άνδρες να διακόψουν το σεξισμό (Έκθεση), 2022</a:t>
            </a:r>
            <a:endParaRPr sz="3200">
              <a:solidFill>
                <a:schemeClr val="lt1"/>
              </a:solidFill>
              <a:latin typeface="AngsanaUPC"/>
              <a:ea typeface="AngsanaUPC"/>
              <a:cs typeface="AngsanaUPC"/>
              <a:sym typeface="AngsanaUPC"/>
            </a:endParaRPr>
          </a:p>
        </p:txBody>
      </p:sp>
      <p:sp>
        <p:nvSpPr>
          <p:cNvPr id="315" name="Google Shape;315;p20"/>
          <p:cNvSpPr txBox="1"/>
          <p:nvPr>
            <p:ph idx="1" type="body"/>
          </p:nvPr>
        </p:nvSpPr>
        <p:spPr>
          <a:xfrm>
            <a:off x="426723" y="1927309"/>
            <a:ext cx="2590796" cy="435133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70000"/>
              </a:lnSpc>
              <a:spcBef>
                <a:spcPts val="0"/>
              </a:spcBef>
              <a:spcAft>
                <a:spcPts val="0"/>
              </a:spcAft>
              <a:buClr>
                <a:schemeClr val="dk1"/>
              </a:buClr>
              <a:buSzPct val="100000"/>
              <a:buNone/>
            </a:pPr>
            <a:r>
              <a:t/>
            </a:r>
            <a:endParaRPr b="1">
              <a:latin typeface="AngsanaUPC"/>
              <a:ea typeface="AngsanaUPC"/>
              <a:cs typeface="AngsanaUPC"/>
              <a:sym typeface="AngsanaUPC"/>
            </a:endParaRPr>
          </a:p>
          <a:p>
            <a:pPr indent="0" lvl="0" marL="0" rtl="0" algn="l">
              <a:lnSpc>
                <a:spcPct val="150000"/>
              </a:lnSpc>
              <a:spcBef>
                <a:spcPts val="1000"/>
              </a:spcBef>
              <a:spcAft>
                <a:spcPts val="0"/>
              </a:spcAft>
              <a:buClr>
                <a:srgbClr val="4472C4"/>
              </a:buClr>
              <a:buSzPct val="103703"/>
              <a:buNone/>
            </a:pPr>
            <a:r>
              <a:rPr b="1" lang="en-US" sz="2700">
                <a:solidFill>
                  <a:srgbClr val="4472C4"/>
                </a:solidFill>
                <a:latin typeface="AngsanaUPC"/>
                <a:ea typeface="AngsanaUPC"/>
                <a:cs typeface="AngsanaUPC"/>
                <a:sym typeface="AngsanaUPC"/>
              </a:rPr>
              <a:t>ΔΕΝ ΕΠΕΜΒΑΙΝΟΥΝ ΟΛΟΙ ΟΙ ΑΝΤΡΕΣ ΟΤΑΝ ΒΛΕΠΟΥΝ Ή ΑΚΟΥΟΥΝ ΣΕΞΙΣΤΙΚΑ ΣΧΟΛΙΑ ΣΤΟ ΧΩΡΟ ΕΡΓΑΣΙΑΣ</a:t>
            </a:r>
            <a:endParaRPr sz="2700"/>
          </a:p>
        </p:txBody>
      </p:sp>
      <p:sp>
        <p:nvSpPr>
          <p:cNvPr id="316" name="Google Shape;316;p20"/>
          <p:cNvSpPr txBox="1"/>
          <p:nvPr>
            <p:ph idx="2" type="body"/>
          </p:nvPr>
        </p:nvSpPr>
        <p:spPr>
          <a:xfrm>
            <a:off x="3410341" y="2031759"/>
            <a:ext cx="7819500" cy="35709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4472C4"/>
              </a:buClr>
              <a:buSzPts val="2800"/>
              <a:buNone/>
            </a:pPr>
            <a:r>
              <a:rPr b="1" lang="en-US" sz="2400">
                <a:solidFill>
                  <a:srgbClr val="4472C4"/>
                </a:solidFill>
                <a:latin typeface="AngsanaUPC"/>
                <a:ea typeface="AngsanaUPC"/>
                <a:cs typeface="AngsanaUPC"/>
                <a:sym typeface="AngsanaUPC"/>
              </a:rPr>
              <a:t>Ενέργειες που μπορούν να λάβουν οι οργανώσεις για να εμπλακούν οι άνδρες στην καταπολέμηση του σεξισμού στο χώρο εργασίας</a:t>
            </a:r>
            <a:r>
              <a:rPr b="1" lang="en-US" sz="2400">
                <a:solidFill>
                  <a:schemeClr val="dk1"/>
                </a:solidFill>
                <a:latin typeface="AngsanaUPC"/>
                <a:ea typeface="AngsanaUPC"/>
                <a:cs typeface="AngsanaUPC"/>
                <a:sym typeface="AngsanaUPC"/>
              </a:rPr>
              <a:t>: </a:t>
            </a:r>
            <a:endParaRPr b="1" sz="2400">
              <a:solidFill>
                <a:schemeClr val="dk1"/>
              </a:solidFill>
              <a:latin typeface="AngsanaUPC"/>
              <a:ea typeface="AngsanaUPC"/>
              <a:cs typeface="AngsanaUPC"/>
              <a:sym typeface="AngsanaUPC"/>
            </a:endParaRPr>
          </a:p>
          <a:p>
            <a:pPr indent="-457200" lvl="0" marL="457200" rtl="0" algn="l">
              <a:lnSpc>
                <a:spcPct val="70000"/>
              </a:lnSpc>
              <a:spcBef>
                <a:spcPts val="0"/>
              </a:spcBef>
              <a:spcAft>
                <a:spcPts val="0"/>
              </a:spcAft>
              <a:buClr>
                <a:srgbClr val="4472C4"/>
              </a:buClr>
              <a:buSzPts val="2800"/>
              <a:buFont typeface="Noto Sans Symbols"/>
              <a:buChar char="⮚"/>
            </a:pPr>
            <a:r>
              <a:rPr b="1" lang="en-US" sz="2400">
                <a:solidFill>
                  <a:schemeClr val="dk1"/>
                </a:solidFill>
                <a:latin typeface="AngsanaUPC"/>
                <a:ea typeface="AngsanaUPC"/>
                <a:cs typeface="AngsanaUPC"/>
                <a:sym typeface="AngsanaUPC"/>
              </a:rPr>
              <a:t>Αντιμετωπίση συστημικών ζητημάτων που διαιωνίζουν ένα κλίμα σιωπής, μια μαχητική κουλτούρα και ένα κλίμα ματαιότητας στον εργασιακό χώρο.</a:t>
            </a:r>
            <a:r>
              <a:rPr lang="en-US" sz="2400">
                <a:latin typeface="AngsanaUPC"/>
                <a:ea typeface="AngsanaUPC"/>
                <a:cs typeface="AngsanaUPC"/>
                <a:sym typeface="AngsanaUPC"/>
              </a:rPr>
              <a:t> </a:t>
            </a:r>
            <a:endParaRPr sz="2400">
              <a:latin typeface="AngsanaUPC"/>
              <a:ea typeface="AngsanaUPC"/>
              <a:cs typeface="AngsanaUPC"/>
              <a:sym typeface="AngsanaUPC"/>
            </a:endParaRPr>
          </a:p>
          <a:p>
            <a:pPr indent="0" lvl="0" marL="0" rtl="0" algn="l">
              <a:lnSpc>
                <a:spcPct val="70000"/>
              </a:lnSpc>
              <a:spcBef>
                <a:spcPts val="1000"/>
              </a:spcBef>
              <a:spcAft>
                <a:spcPts val="0"/>
              </a:spcAft>
              <a:buClr>
                <a:schemeClr val="dk1"/>
              </a:buClr>
              <a:buSzPts val="2800"/>
              <a:buNone/>
            </a:pPr>
            <a:r>
              <a:t/>
            </a:r>
            <a:endParaRPr sz="2400">
              <a:latin typeface="AngsanaUPC"/>
              <a:ea typeface="AngsanaUPC"/>
              <a:cs typeface="AngsanaUPC"/>
              <a:sym typeface="AngsanaUPC"/>
            </a:endParaRPr>
          </a:p>
          <a:p>
            <a:pPr indent="-228600" lvl="0" marL="228600" rtl="0" algn="l">
              <a:lnSpc>
                <a:spcPct val="70000"/>
              </a:lnSpc>
              <a:spcBef>
                <a:spcPts val="1000"/>
              </a:spcBef>
              <a:spcAft>
                <a:spcPts val="0"/>
              </a:spcAft>
              <a:buClr>
                <a:schemeClr val="dk1"/>
              </a:buClr>
              <a:buSzPts val="2800"/>
              <a:buFont typeface="Noto Sans Symbols"/>
              <a:buChar char="⮚"/>
            </a:pPr>
            <a:r>
              <a:rPr b="1" lang="en-US" sz="2400">
                <a:latin typeface="AngsanaUPC"/>
                <a:ea typeface="AngsanaUPC"/>
                <a:cs typeface="AngsanaUPC"/>
                <a:sym typeface="AngsanaUPC"/>
              </a:rPr>
              <a:t>Αμφισβήτηση των άκαμπτων πρότυπων αρρενωπότητας και αντιμετώπιση συστημικών ζητημτ΄των που αυξάνουν το αντρικό άγχος μεταξύ των ανδρών στο χώρο εργασίας.</a:t>
            </a:r>
            <a:endParaRPr b="1" sz="2400">
              <a:latin typeface="AngsanaUPC"/>
              <a:ea typeface="AngsanaUPC"/>
              <a:cs typeface="AngsanaUPC"/>
              <a:sym typeface="AngsanaUPC"/>
            </a:endParaRPr>
          </a:p>
          <a:p>
            <a:pPr indent="0" lvl="0" marL="0" rtl="0" algn="l">
              <a:lnSpc>
                <a:spcPct val="70000"/>
              </a:lnSpc>
              <a:spcBef>
                <a:spcPts val="1000"/>
              </a:spcBef>
              <a:spcAft>
                <a:spcPts val="0"/>
              </a:spcAft>
              <a:buClr>
                <a:schemeClr val="dk1"/>
              </a:buClr>
              <a:buSzPts val="2800"/>
              <a:buNone/>
            </a:pPr>
            <a:r>
              <a:t/>
            </a:r>
            <a:endParaRPr b="1" sz="2400">
              <a:latin typeface="AngsanaUPC"/>
              <a:ea typeface="AngsanaUPC"/>
              <a:cs typeface="AngsanaUPC"/>
              <a:sym typeface="AngsanaUPC"/>
            </a:endParaRPr>
          </a:p>
          <a:p>
            <a:pPr indent="-228600" lvl="0" marL="228600" rtl="0" algn="l">
              <a:lnSpc>
                <a:spcPct val="70000"/>
              </a:lnSpc>
              <a:spcBef>
                <a:spcPts val="1000"/>
              </a:spcBef>
              <a:spcAft>
                <a:spcPts val="0"/>
              </a:spcAft>
              <a:buClr>
                <a:schemeClr val="dk1"/>
              </a:buClr>
              <a:buSzPts val="2800"/>
              <a:buFont typeface="Noto Sans Symbols"/>
              <a:buChar char="⮚"/>
            </a:pPr>
            <a:r>
              <a:rPr b="1" lang="en-US" sz="2400">
                <a:latin typeface="AngsanaUPC"/>
                <a:ea typeface="AngsanaUPC"/>
                <a:cs typeface="AngsanaUPC"/>
                <a:sym typeface="AngsanaUPC"/>
              </a:rPr>
              <a:t>Δημιουργία ενός περιβάλλοντος όπου οι διευθυντές είναι ανοιχτοί και οι εργαζόμενοι αισθάνονται ότι ακούγονται.</a:t>
            </a:r>
            <a:endParaRPr sz="2400">
              <a:latin typeface="AngsanaUPC"/>
              <a:ea typeface="AngsanaUPC"/>
              <a:cs typeface="AngsanaUPC"/>
              <a:sym typeface="AngsanaUPC"/>
            </a:endParaRPr>
          </a:p>
        </p:txBody>
      </p:sp>
      <p:pic>
        <p:nvPicPr>
          <p:cNvPr id="317" name="Google Shape;317;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18" name="Google Shape;318;p2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AngsanaUPC"/>
                <a:ea typeface="AngsanaUPC"/>
                <a:cs typeface="AngsanaUPC"/>
                <a:sym typeface="AngsanaUPC"/>
              </a:rPr>
              <a:t>ΔΥΝΑΜΙΚΗ ΕΞΟΥΣΙΑΣ ΚΑΙ ΠΟΛΙΤΙΚΗ</a:t>
            </a:r>
            <a:endParaRPr sz="4000">
              <a:solidFill>
                <a:schemeClr val="lt1"/>
              </a:solidFill>
              <a:latin typeface="AngsanaUPC"/>
              <a:ea typeface="AngsanaUPC"/>
              <a:cs typeface="AngsanaUPC"/>
              <a:sym typeface="AngsanaUPC"/>
            </a:endParaRPr>
          </a:p>
        </p:txBody>
      </p:sp>
      <p:sp>
        <p:nvSpPr>
          <p:cNvPr id="325" name="Google Shape;32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8108"/>
              <a:buChar char="•"/>
            </a:pPr>
            <a:r>
              <a:rPr b="1" lang="en-US">
                <a:latin typeface="AngsanaUPC"/>
                <a:ea typeface="AngsanaUPC"/>
                <a:cs typeface="AngsanaUPC"/>
                <a:sym typeface="AngsanaUPC"/>
              </a:rPr>
              <a:t>Η πολιτική </a:t>
            </a:r>
            <a:r>
              <a:rPr lang="en-US">
                <a:latin typeface="AngsanaUPC"/>
                <a:ea typeface="AngsanaUPC"/>
                <a:cs typeface="AngsanaUPC"/>
                <a:sym typeface="AngsanaUPC"/>
              </a:rPr>
              <a:t>είναι η πρακτική της </a:t>
            </a:r>
            <a:r>
              <a:rPr b="1" lang="en-US">
                <a:latin typeface="AngsanaUPC"/>
                <a:ea typeface="AngsanaUPC"/>
                <a:cs typeface="AngsanaUPC"/>
                <a:sym typeface="AngsanaUPC"/>
              </a:rPr>
              <a:t>ενεργητικής πλοήγησης στο ανθρώπινο σύστημα </a:t>
            </a:r>
            <a:r>
              <a:rPr lang="en-US">
                <a:latin typeface="AngsanaUPC"/>
                <a:ea typeface="AngsanaUPC"/>
                <a:cs typeface="AngsanaUPC"/>
                <a:sym typeface="AngsanaUPC"/>
              </a:rPr>
              <a:t>. Oι οργανισμοί είναι ανθρώπινα συστήματα . </a:t>
            </a:r>
            <a:r>
              <a:rPr b="1" lang="en-US">
                <a:latin typeface="AngsanaUPC"/>
                <a:ea typeface="AngsanaUPC"/>
                <a:cs typeface="AngsanaUPC"/>
                <a:sym typeface="AngsanaUPC"/>
              </a:rPr>
              <a:t>Η δύναμη σε έναν οργανισμό είναι η ροή επιρροής και προτεραιότητας </a:t>
            </a:r>
            <a:r>
              <a:rPr lang="en-US">
                <a:latin typeface="AngsanaUPC"/>
                <a:ea typeface="AngsanaUPC"/>
                <a:cs typeface="AngsanaUPC"/>
                <a:sym typeface="AngsanaUPC"/>
              </a:rPr>
              <a:t>στον οργανισμό. Η δύναμη προέρχεται από την ενέργεια.</a:t>
            </a:r>
            <a:endParaRPr>
              <a:latin typeface="AngsanaUPC"/>
              <a:ea typeface="AngsanaUPC"/>
              <a:cs typeface="AngsanaUPC"/>
              <a:sym typeface="AngsanaUPC"/>
            </a:endParaRPr>
          </a:p>
          <a:p>
            <a:pPr indent="-228600" lvl="0" marL="228600" rtl="0" algn="l">
              <a:lnSpc>
                <a:spcPct val="90000"/>
              </a:lnSpc>
              <a:spcBef>
                <a:spcPts val="1000"/>
              </a:spcBef>
              <a:spcAft>
                <a:spcPts val="0"/>
              </a:spcAft>
              <a:buSzPct val="108108"/>
              <a:buChar char="•"/>
            </a:pPr>
            <a:r>
              <a:rPr lang="en-US">
                <a:latin typeface="AngsanaUPC"/>
                <a:ea typeface="AngsanaUPC"/>
                <a:cs typeface="AngsanaUPC"/>
                <a:sym typeface="AngsanaUPC"/>
              </a:rPr>
              <a:t>Κοινές πηγές δύναμης είναι </a:t>
            </a:r>
            <a:r>
              <a:rPr b="1" lang="en-US">
                <a:latin typeface="AngsanaUPC"/>
                <a:ea typeface="AngsanaUPC"/>
                <a:cs typeface="AngsanaUPC"/>
                <a:sym typeface="AngsanaUPC"/>
              </a:rPr>
              <a:t>η εξουσία, η οικονομία ή η προσωπικότητα.</a:t>
            </a:r>
            <a:endParaRPr b="1">
              <a:latin typeface="AngsanaUPC"/>
              <a:ea typeface="AngsanaUPC"/>
              <a:cs typeface="AngsanaUPC"/>
              <a:sym typeface="AngsanaUPC"/>
            </a:endParaRPr>
          </a:p>
          <a:p>
            <a:pPr indent="-228600" lvl="0" marL="228600" rtl="0" algn="l">
              <a:lnSpc>
                <a:spcPct val="90000"/>
              </a:lnSpc>
              <a:spcBef>
                <a:spcPts val="1000"/>
              </a:spcBef>
              <a:spcAft>
                <a:spcPts val="0"/>
              </a:spcAft>
              <a:buSzPct val="108108"/>
              <a:buChar char="•"/>
            </a:pPr>
            <a:r>
              <a:rPr lang="en-US">
                <a:latin typeface="AngsanaUPC"/>
                <a:ea typeface="AngsanaUPC"/>
                <a:cs typeface="AngsanaUPC"/>
                <a:sym typeface="AngsanaUPC"/>
              </a:rPr>
              <a:t>Η εξουσία μπορεί να είναι </a:t>
            </a:r>
            <a:r>
              <a:rPr b="1" lang="en-US">
                <a:latin typeface="AngsanaUPC"/>
                <a:ea typeface="AngsanaUPC"/>
                <a:cs typeface="AngsanaUPC"/>
                <a:sym typeface="AngsanaUPC"/>
              </a:rPr>
              <a:t>κρυφή και άτυπη, </a:t>
            </a:r>
            <a:r>
              <a:rPr lang="en-US">
                <a:latin typeface="AngsanaUPC"/>
                <a:ea typeface="AngsanaUPC"/>
                <a:cs typeface="AngsanaUPC"/>
                <a:sym typeface="AngsanaUPC"/>
              </a:rPr>
              <a:t>δεν ακολουθεί πάντα την οργανωτική ιεραρχία </a:t>
            </a:r>
            <a:r>
              <a:rPr b="1" lang="en-US">
                <a:latin typeface="AngsanaUPC"/>
                <a:ea typeface="AngsanaUPC"/>
                <a:cs typeface="AngsanaUPC"/>
                <a:sym typeface="AngsanaUPC"/>
              </a:rPr>
              <a:t>. </a:t>
            </a:r>
            <a:r>
              <a:rPr lang="en-US">
                <a:latin typeface="AngsanaUPC"/>
                <a:ea typeface="AngsanaUPC"/>
                <a:cs typeface="AngsanaUPC"/>
                <a:sym typeface="AngsanaUPC"/>
              </a:rPr>
              <a:t>Ένα παράδειγμα αυτού είναι ο </a:t>
            </a:r>
            <a:r>
              <a:rPr b="1" lang="en-US">
                <a:latin typeface="AngsanaUPC"/>
                <a:ea typeface="AngsanaUPC"/>
                <a:cs typeface="AngsanaUPC"/>
                <a:sym typeface="AngsanaUPC"/>
              </a:rPr>
              <a:t>διοικητικός βοηθός, ο οποίος διαμορφώνει αυτό που ακούει και βλέπει ένα στέλεχος.</a:t>
            </a:r>
            <a:endParaRPr sz="2800">
              <a:latin typeface="AngsanaUPC"/>
              <a:ea typeface="AngsanaUPC"/>
              <a:cs typeface="AngsanaUPC"/>
              <a:sym typeface="AngsanaUPC"/>
            </a:endParaRPr>
          </a:p>
          <a:p>
            <a:pPr indent="-50800" lvl="1" marL="685800" rtl="0" algn="l">
              <a:lnSpc>
                <a:spcPct val="90000"/>
              </a:lnSpc>
              <a:spcBef>
                <a:spcPts val="500"/>
              </a:spcBef>
              <a:spcAft>
                <a:spcPts val="0"/>
              </a:spcAft>
              <a:buClr>
                <a:schemeClr val="dk1"/>
              </a:buClr>
              <a:buSzPct val="108108"/>
              <a:buNone/>
            </a:pPr>
            <a:r>
              <a:t/>
            </a:r>
            <a:endParaRPr b="1" sz="2800">
              <a:latin typeface="AngsanaUPC"/>
              <a:ea typeface="AngsanaUPC"/>
              <a:cs typeface="AngsanaUPC"/>
              <a:sym typeface="AngsanaUPC"/>
            </a:endParaRPr>
          </a:p>
          <a:p>
            <a:pPr indent="-50800" lvl="1" marL="685800" rtl="0" algn="l">
              <a:lnSpc>
                <a:spcPct val="90000"/>
              </a:lnSpc>
              <a:spcBef>
                <a:spcPts val="500"/>
              </a:spcBef>
              <a:spcAft>
                <a:spcPts val="0"/>
              </a:spcAft>
              <a:buSzPct val="126126"/>
              <a:buNone/>
            </a:pPr>
            <a:r>
              <a:rPr b="1" lang="en-US">
                <a:latin typeface="AngsanaUPC"/>
                <a:ea typeface="AngsanaUPC"/>
                <a:cs typeface="AngsanaUPC"/>
                <a:sym typeface="AngsanaUPC"/>
              </a:rPr>
              <a:t>Η μετασχηματιστική ηγεσία </a:t>
            </a:r>
            <a:r>
              <a:rPr lang="en-US">
                <a:latin typeface="AngsanaUPC"/>
                <a:ea typeface="AngsanaUPC"/>
                <a:cs typeface="AngsanaUPC"/>
                <a:sym typeface="AngsanaUPC"/>
              </a:rPr>
              <a:t>είναι ένας πολιτικός ρόλος στο οργάνωση .</a:t>
            </a:r>
            <a:endParaRPr>
              <a:latin typeface="AngsanaUPC"/>
              <a:ea typeface="AngsanaUPC"/>
              <a:cs typeface="AngsanaUPC"/>
              <a:sym typeface="AngsanaUPC"/>
            </a:endParaRPr>
          </a:p>
          <a:p>
            <a:pPr indent="-50800" lvl="1" marL="685800" rtl="0" algn="l">
              <a:lnSpc>
                <a:spcPct val="90000"/>
              </a:lnSpc>
              <a:spcBef>
                <a:spcPts val="500"/>
              </a:spcBef>
              <a:spcAft>
                <a:spcPts val="0"/>
              </a:spcAft>
              <a:buSzPct val="126126"/>
              <a:buNone/>
            </a:pPr>
            <a:r>
              <a:rPr b="1" lang="en-US">
                <a:latin typeface="AngsanaUPC"/>
                <a:ea typeface="AngsanaUPC"/>
                <a:cs typeface="AngsanaUPC"/>
                <a:sym typeface="AngsanaUPC"/>
              </a:rPr>
              <a:t>Ηγέτες – πράκτορες της αλλαγής</a:t>
            </a:r>
            <a:r>
              <a:rPr lang="en-US">
                <a:latin typeface="AngsanaUPC"/>
                <a:ea typeface="AngsanaUPC"/>
                <a:cs typeface="AngsanaUPC"/>
                <a:sym typeface="AngsanaUPC"/>
              </a:rPr>
              <a:t>.</a:t>
            </a:r>
            <a:endParaRPr>
              <a:latin typeface="AngsanaUPC"/>
              <a:ea typeface="AngsanaUPC"/>
              <a:cs typeface="AngsanaUPC"/>
              <a:sym typeface="AngsanaUPC"/>
            </a:endParaRPr>
          </a:p>
          <a:p>
            <a:pPr indent="-50800" lvl="1" marL="685800" rtl="0" algn="l">
              <a:lnSpc>
                <a:spcPct val="90000"/>
              </a:lnSpc>
              <a:spcBef>
                <a:spcPts val="500"/>
              </a:spcBef>
              <a:spcAft>
                <a:spcPts val="0"/>
              </a:spcAft>
              <a:buClr>
                <a:schemeClr val="dk1"/>
              </a:buClr>
              <a:buSzPct val="108108"/>
              <a:buNone/>
            </a:pPr>
            <a:r>
              <a:t/>
            </a:r>
            <a:endParaRPr b="1" sz="2800">
              <a:latin typeface="AngsanaUPC"/>
              <a:ea typeface="AngsanaUPC"/>
              <a:cs typeface="AngsanaUPC"/>
              <a:sym typeface="AngsanaUPC"/>
            </a:endParaRPr>
          </a:p>
        </p:txBody>
      </p:sp>
      <p:pic>
        <p:nvPicPr>
          <p:cNvPr id="326" name="Google Shape;326;p21"/>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27" name="Google Shape;327;p21"/>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Επίσημη και άτυπη εξουσία:</a:t>
            </a:r>
            <a:endParaRPr sz="4000">
              <a:solidFill>
                <a:schemeClr val="lt1"/>
              </a:solidFill>
              <a:latin typeface="AngsanaUPC"/>
              <a:ea typeface="AngsanaUPC"/>
              <a:cs typeface="AngsanaUPC"/>
              <a:sym typeface="AngsanaUPC"/>
            </a:endParaRPr>
          </a:p>
        </p:txBody>
      </p:sp>
      <p:sp>
        <p:nvSpPr>
          <p:cNvPr id="334" name="Google Shape;33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8108"/>
              <a:buChar char="•"/>
            </a:pPr>
            <a:r>
              <a:rPr b="1" lang="en-US">
                <a:latin typeface="AngsanaUPC"/>
                <a:ea typeface="AngsanaUPC"/>
                <a:cs typeface="AngsanaUPC"/>
                <a:sym typeface="AngsanaUPC"/>
              </a:rPr>
              <a:t>επίσημη εξουσία </a:t>
            </a:r>
            <a:r>
              <a:rPr lang="en-US">
                <a:latin typeface="AngsanaUPC"/>
                <a:ea typeface="AngsanaUPC"/>
                <a:cs typeface="AngsanaUPC"/>
                <a:sym typeface="AngsanaUPC"/>
              </a:rPr>
              <a:t>προέρχεται από την επίσημη θέση που κατέχει κάποιος μέσα σε μια οργάνωση ή κοινωνική δομή.</a:t>
            </a:r>
            <a:endParaRPr>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ct val="108108"/>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ct val="108108"/>
              <a:buChar char="•"/>
            </a:pPr>
            <a:r>
              <a:rPr b="1" lang="en-US">
                <a:latin typeface="AngsanaUPC"/>
                <a:ea typeface="AngsanaUPC"/>
                <a:cs typeface="AngsanaUPC"/>
                <a:sym typeface="AngsanaUPC"/>
              </a:rPr>
              <a:t>Η άτυπη εξουσία </a:t>
            </a:r>
            <a:r>
              <a:rPr lang="en-US">
                <a:latin typeface="AngsanaUPC"/>
                <a:ea typeface="AngsanaUPC"/>
                <a:cs typeface="AngsanaUPC"/>
                <a:sym typeface="AngsanaUPC"/>
              </a:rPr>
              <a:t>δεν προέρχεται από μια επίσημη θέση, αλλά από τον σεβασμό και την εκτίμηση που έχει κερδίσει κανείς από τα μέλη μιας ομάδας. Αυτός ο σεβασμός και η εκτίμηση επιτρέπουν στο άτομο να επηρεάσει τους συνομηλίκους του με τρόπο που οι άλλοι μέσα στην ομάδα δεν μπορούν.</a:t>
            </a:r>
            <a:endParaRPr>
              <a:latin typeface="AngsanaUPC"/>
              <a:ea typeface="AngsanaUPC"/>
              <a:cs typeface="AngsanaUPC"/>
              <a:sym typeface="AngsanaUPC"/>
            </a:endParaRPr>
          </a:p>
          <a:p>
            <a:pPr indent="-228600" lvl="1" marL="685800" rtl="0" algn="l">
              <a:lnSpc>
                <a:spcPct val="90000"/>
              </a:lnSpc>
              <a:spcBef>
                <a:spcPts val="500"/>
              </a:spcBef>
              <a:spcAft>
                <a:spcPts val="0"/>
              </a:spcAft>
              <a:buClr>
                <a:schemeClr val="dk1"/>
              </a:buClr>
              <a:buSzPct val="108108"/>
              <a:buChar char="•"/>
            </a:pPr>
            <a:r>
              <a:rPr b="1" lang="en-US" sz="2800">
                <a:latin typeface="AngsanaUPC"/>
                <a:ea typeface="AngsanaUPC"/>
                <a:cs typeface="AngsanaUPC"/>
                <a:sym typeface="AngsanaUPC"/>
              </a:rPr>
              <a:t>άτυπη εξουσία </a:t>
            </a:r>
            <a:r>
              <a:rPr lang="en-US" sz="2800">
                <a:latin typeface="AngsanaUPC"/>
                <a:ea typeface="AngsanaUPC"/>
                <a:cs typeface="AngsanaUPC"/>
                <a:sym typeface="AngsanaUPC"/>
              </a:rPr>
              <a:t>- με το να είναι γνωστός ως </a:t>
            </a:r>
            <a:r>
              <a:rPr b="1" lang="en-US" sz="2800">
                <a:latin typeface="AngsanaUPC"/>
                <a:ea typeface="AngsanaUPC"/>
                <a:cs typeface="AngsanaUPC"/>
                <a:sym typeface="AngsanaUPC"/>
              </a:rPr>
              <a:t>πολύ ικανός και επιδέξιος </a:t>
            </a:r>
            <a:r>
              <a:rPr lang="en-US" sz="2800">
                <a:latin typeface="AngsanaUPC"/>
                <a:ea typeface="AngsanaUPC"/>
                <a:cs typeface="AngsanaUPC"/>
                <a:sym typeface="AngsanaUPC"/>
              </a:rPr>
              <a:t>σε αυτό που κάνει</a:t>
            </a:r>
            <a:endParaRPr sz="2800">
              <a:latin typeface="AngsanaUPC"/>
              <a:ea typeface="AngsanaUPC"/>
              <a:cs typeface="AngsanaUPC"/>
              <a:sym typeface="AngsanaUPC"/>
            </a:endParaRPr>
          </a:p>
          <a:p>
            <a:pPr indent="-228600" lvl="1" marL="685800" rtl="0" algn="l">
              <a:lnSpc>
                <a:spcPct val="90000"/>
              </a:lnSpc>
              <a:spcBef>
                <a:spcPts val="500"/>
              </a:spcBef>
              <a:spcAft>
                <a:spcPts val="0"/>
              </a:spcAft>
              <a:buClr>
                <a:schemeClr val="dk1"/>
              </a:buClr>
              <a:buSzPct val="108108"/>
              <a:buChar char="•"/>
            </a:pPr>
            <a:r>
              <a:rPr b="1" lang="en-US" sz="2800">
                <a:latin typeface="AngsanaUPC"/>
                <a:ea typeface="AngsanaUPC"/>
                <a:cs typeface="AngsanaUPC"/>
                <a:sym typeface="AngsanaUPC"/>
              </a:rPr>
              <a:t>άτυπη δύναμη </a:t>
            </a:r>
            <a:r>
              <a:rPr lang="en-US" sz="2800">
                <a:latin typeface="AngsanaUPC"/>
                <a:ea typeface="AngsanaUPC"/>
                <a:cs typeface="AngsanaUPC"/>
                <a:sym typeface="AngsanaUPC"/>
              </a:rPr>
              <a:t>- με το </a:t>
            </a:r>
            <a:r>
              <a:rPr b="1" lang="en-US" sz="2800">
                <a:latin typeface="AngsanaUPC"/>
                <a:ea typeface="AngsanaUPC"/>
                <a:cs typeface="AngsanaUPC"/>
                <a:sym typeface="AngsanaUPC"/>
              </a:rPr>
              <a:t>να είσαι συμπαθής και χαρισματικός </a:t>
            </a:r>
            <a:r>
              <a:rPr lang="en-US" sz="2800">
                <a:latin typeface="AngsanaUPC"/>
                <a:ea typeface="AngsanaUPC"/>
                <a:cs typeface="AngsanaUPC"/>
                <a:sym typeface="AngsanaUPC"/>
              </a:rPr>
              <a:t>.</a:t>
            </a:r>
            <a:endParaRPr sz="2800">
              <a:latin typeface="AngsanaUPC"/>
              <a:ea typeface="AngsanaUPC"/>
              <a:cs typeface="AngsanaUPC"/>
              <a:sym typeface="AngsanaUPC"/>
            </a:endParaRPr>
          </a:p>
          <a:p>
            <a:pPr indent="-50800" lvl="1" marL="685800" rtl="0" algn="l">
              <a:lnSpc>
                <a:spcPct val="90000"/>
              </a:lnSpc>
              <a:spcBef>
                <a:spcPts val="500"/>
              </a:spcBef>
              <a:spcAft>
                <a:spcPts val="0"/>
              </a:spcAft>
              <a:buClr>
                <a:schemeClr val="dk1"/>
              </a:buClr>
              <a:buSzPct val="108108"/>
              <a:buNone/>
            </a:pPr>
            <a:r>
              <a:t/>
            </a:r>
            <a:endParaRPr sz="2800">
              <a:latin typeface="AngsanaUPC"/>
              <a:ea typeface="AngsanaUPC"/>
              <a:cs typeface="AngsanaUPC"/>
              <a:sym typeface="AngsanaUPC"/>
            </a:endParaRPr>
          </a:p>
          <a:p>
            <a:pPr indent="-50800" lvl="1" marL="685800" rtl="0" algn="l">
              <a:lnSpc>
                <a:spcPct val="90000"/>
              </a:lnSpc>
              <a:spcBef>
                <a:spcPts val="500"/>
              </a:spcBef>
              <a:spcAft>
                <a:spcPts val="0"/>
              </a:spcAft>
              <a:buClr>
                <a:schemeClr val="dk1"/>
              </a:buClr>
              <a:buSzPct val="108108"/>
              <a:buNone/>
            </a:pPr>
            <a:r>
              <a:t/>
            </a:r>
            <a:endParaRPr b="1" sz="2800">
              <a:latin typeface="AngsanaUPC"/>
              <a:ea typeface="AngsanaUPC"/>
              <a:cs typeface="AngsanaUPC"/>
              <a:sym typeface="AngsanaUPC"/>
            </a:endParaRPr>
          </a:p>
        </p:txBody>
      </p:sp>
      <p:pic>
        <p:nvPicPr>
          <p:cNvPr id="335" name="Google Shape;335;p39"/>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36" name="Google Shape;336;p39"/>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nvSpPr>
        <p:spPr>
          <a:xfrm>
            <a:off x="825525" y="1255300"/>
            <a:ext cx="10515600" cy="2185173"/>
          </a:xfrm>
          <a:prstGeom prst="rect">
            <a:avLst/>
          </a:prstGeom>
          <a:solidFill>
            <a:srgbClr val="C9DAF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ngsanaUPC"/>
                <a:ea typeface="AngsanaUPC"/>
                <a:cs typeface="AngsanaUPC"/>
                <a:sym typeface="AngsanaUPC"/>
              </a:rPr>
              <a:t>Φτιάξτε μια ομάδα 3-4 ατόμων. Συζητήστε τις δηλώσεις, μία σε κάθε ομάδα, σχετικά με το πώς πάνε οι οργανώσεις σας και τι θα μπορούσε να γίνει γι' αυτό.</a:t>
            </a:r>
            <a:endParaRPr b="0" i="0" sz="2400" u="none" cap="none" strike="noStrike">
              <a:solidFill>
                <a:schemeClr val="dk1"/>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ngsanaUPC"/>
                <a:ea typeface="AngsanaUPC"/>
                <a:cs typeface="AngsanaUPC"/>
                <a:sym typeface="AngsanaUPC"/>
              </a:rPr>
              <a:t>Ποιος είναι ο ρόλος των επίσημων και άτυπων ηγετών της οργάνωσης εδώ;</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ngsanaUPC"/>
                <a:ea typeface="AngsanaUPC"/>
                <a:cs typeface="AngsanaUPC"/>
                <a:sym typeface="AngsanaUPC"/>
              </a:rPr>
              <a:t>(10 λεπτά.)</a:t>
            </a:r>
            <a:endParaRPr b="0" i="0" sz="2400" u="none" cap="none" strike="noStrike">
              <a:solidFill>
                <a:schemeClr val="dk1"/>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3" name="Google Shape;343;p22"/>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ngsanaUPC"/>
              <a:buNone/>
            </a:pPr>
            <a:r>
              <a:rPr b="1" lang="en-US" sz="4000">
                <a:solidFill>
                  <a:schemeClr val="dk2"/>
                </a:solidFill>
                <a:latin typeface="AngsanaUPC"/>
                <a:ea typeface="AngsanaUPC"/>
                <a:cs typeface="AngsanaUPC"/>
                <a:sym typeface="AngsanaUPC"/>
              </a:rPr>
              <a:t>Πρακτικά παραδείγματα</a:t>
            </a:r>
            <a:endParaRPr b="1" sz="4000">
              <a:solidFill>
                <a:schemeClr val="dk2"/>
              </a:solidFill>
              <a:latin typeface="AngsanaUPC"/>
              <a:ea typeface="AngsanaUPC"/>
              <a:cs typeface="AngsanaUPC"/>
              <a:sym typeface="AngsanaUPC"/>
            </a:endParaRPr>
          </a:p>
        </p:txBody>
      </p:sp>
      <p:pic>
        <p:nvPicPr>
          <p:cNvPr id="344" name="Google Shape;344;p22"/>
          <p:cNvPicPr preferRelativeResize="0"/>
          <p:nvPr/>
        </p:nvPicPr>
        <p:blipFill rotWithShape="1">
          <a:blip r:embed="rId3">
            <a:alphaModFix/>
          </a:blip>
          <a:srcRect b="0" l="0" r="0" t="0"/>
          <a:stretch/>
        </p:blipFill>
        <p:spPr>
          <a:xfrm>
            <a:off x="11213804" y="2537451"/>
            <a:ext cx="962159" cy="2057687"/>
          </a:xfrm>
          <a:prstGeom prst="rect">
            <a:avLst/>
          </a:prstGeom>
          <a:noFill/>
          <a:ln>
            <a:noFill/>
          </a:ln>
        </p:spPr>
      </p:pic>
      <p:pic>
        <p:nvPicPr>
          <p:cNvPr id="345" name="Google Shape;345;p22"/>
          <p:cNvPicPr preferRelativeResize="0"/>
          <p:nvPr/>
        </p:nvPicPr>
        <p:blipFill rotWithShape="1">
          <a:blip r:embed="rId4">
            <a:alphaModFix/>
          </a:blip>
          <a:srcRect b="0" l="0" r="0" t="0"/>
          <a:stretch/>
        </p:blipFill>
        <p:spPr>
          <a:xfrm>
            <a:off x="11099145" y="4320549"/>
            <a:ext cx="1076817" cy="2537451"/>
          </a:xfrm>
          <a:prstGeom prst="rect">
            <a:avLst/>
          </a:prstGeom>
          <a:noFill/>
          <a:ln>
            <a:noFill/>
          </a:ln>
        </p:spPr>
      </p:pic>
      <p:sp>
        <p:nvSpPr>
          <p:cNvPr id="346" name="Google Shape;346;p22"/>
          <p:cNvSpPr txBox="1"/>
          <p:nvPr/>
        </p:nvSpPr>
        <p:spPr>
          <a:xfrm>
            <a:off x="968825" y="3630690"/>
            <a:ext cx="10130400" cy="3046948"/>
          </a:xfrm>
          <a:prstGeom prst="rect">
            <a:avLst/>
          </a:prstGeom>
          <a:noFill/>
          <a:ln>
            <a:noFill/>
          </a:ln>
        </p:spPr>
        <p:txBody>
          <a:bodyPr anchorCtr="0" anchor="t" bIns="45700" lIns="91425" spcFirstLastPara="1" rIns="91425" wrap="square" tIns="45700">
            <a:spAutoFit/>
          </a:bodyPr>
          <a:lstStyle/>
          <a:p>
            <a:pPr indent="-171450" lvl="0" marL="0" marR="0" rtl="0" algn="l">
              <a:lnSpc>
                <a:spcPct val="100000"/>
              </a:lnSpc>
              <a:spcBef>
                <a:spcPts val="0"/>
              </a:spcBef>
              <a:spcAft>
                <a:spcPts val="0"/>
              </a:spcAft>
              <a:buClr>
                <a:schemeClr val="dk1"/>
              </a:buClr>
              <a:buSzPts val="2700"/>
              <a:buFont typeface="Noto Sans Symbols"/>
              <a:buChar char="⮚"/>
            </a:pPr>
            <a:r>
              <a:rPr b="1" i="0" lang="en-US" sz="2400" u="none" cap="none" strike="noStrike">
                <a:solidFill>
                  <a:schemeClr val="dk1"/>
                </a:solidFill>
                <a:latin typeface="AngsanaUPC"/>
                <a:ea typeface="AngsanaUPC"/>
                <a:cs typeface="AngsanaUPC"/>
                <a:sym typeface="AngsanaUPC"/>
              </a:rPr>
              <a:t>Αντιμετωπίστε συστημικά ζητήματα που διαιωνίζουν ένα κλίμα σιωπής, μια μαχητική κουλτούρα και ένα κλίμα ματαιότητας στον εργασιακό χώρο.</a:t>
            </a:r>
            <a:r>
              <a:rPr b="0" i="0" lang="en-US" sz="2400" u="none" cap="none" strike="noStrike">
                <a:solidFill>
                  <a:schemeClr val="dk1"/>
                </a:solidFill>
                <a:latin typeface="AngsanaUPC"/>
                <a:ea typeface="AngsanaUPC"/>
                <a:cs typeface="AngsanaUPC"/>
                <a:sym typeface="AngsanaUPC"/>
              </a:rPr>
              <a:t> </a:t>
            </a:r>
            <a:endParaRPr b="0" i="0" sz="2400" u="none" cap="none" strike="noStrike">
              <a:solidFill>
                <a:schemeClr val="dk1"/>
              </a:solidFill>
              <a:latin typeface="AngsanaUPC"/>
              <a:ea typeface="AngsanaUPC"/>
              <a:cs typeface="AngsanaUPC"/>
              <a:sym typeface="AngsanaUPC"/>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400" u="none" cap="none" strike="noStrike">
                <a:solidFill>
                  <a:schemeClr val="dk1"/>
                </a:solidFill>
                <a:latin typeface="AngsanaUPC"/>
                <a:ea typeface="AngsanaUPC"/>
                <a:cs typeface="AngsanaUPC"/>
                <a:sym typeface="AngsanaUPC"/>
              </a:rPr>
              <a:t>Αμφισβητήστε τα άκαμπτα πρότυπα αρρενωπότητας και αντιμετωπίστε συστημικά ζητήματα που αυξάνουν το αντρικό άγχος μεταξύ των ανδρών στο χώρο εργασίας.</a:t>
            </a:r>
            <a:endParaRPr b="0" i="0" sz="2400" u="none" cap="none" strike="noStrike">
              <a:solidFill>
                <a:schemeClr val="dk1"/>
              </a:solidFill>
              <a:latin typeface="AngsanaUPC"/>
              <a:ea typeface="AngsanaUPC"/>
              <a:cs typeface="AngsanaUPC"/>
              <a:sym typeface="AngsanaUPC"/>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400" u="none" cap="none" strike="noStrike">
                <a:solidFill>
                  <a:schemeClr val="dk1"/>
                </a:solidFill>
                <a:latin typeface="AngsanaUPC"/>
                <a:ea typeface="AngsanaUPC"/>
                <a:cs typeface="AngsanaUPC"/>
                <a:sym typeface="AngsanaUPC"/>
              </a:rPr>
              <a:t>Δημιουργήστε ένα περιβάλλον όπου οι διευθυντές είναι ανοιχτοί και οι εργαζόμενοι αισθάνονται ότι ακούγονται.</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3"/>
          <p:cNvSpPr txBox="1"/>
          <p:nvPr>
            <p:ph type="title"/>
          </p:nvPr>
        </p:nvSpPr>
        <p:spPr>
          <a:xfrm>
            <a:off x="484054" y="0"/>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Βιβλιογραφικές αναφορές :</a:t>
            </a:r>
            <a:endParaRPr>
              <a:latin typeface="AngsanaUPC"/>
              <a:ea typeface="AngsanaUPC"/>
              <a:cs typeface="AngsanaUPC"/>
              <a:sym typeface="AngsanaUPC"/>
            </a:endParaRPr>
          </a:p>
        </p:txBody>
      </p:sp>
      <p:sp>
        <p:nvSpPr>
          <p:cNvPr id="353" name="Google Shape;353;p23"/>
          <p:cNvSpPr txBox="1"/>
          <p:nvPr>
            <p:ph idx="1" type="body"/>
          </p:nvPr>
        </p:nvSpPr>
        <p:spPr>
          <a:xfrm>
            <a:off x="533400" y="624423"/>
            <a:ext cx="11658600" cy="5285064"/>
          </a:xfrm>
          <a:prstGeom prst="rect">
            <a:avLst/>
          </a:prstGeom>
          <a:noFill/>
          <a:ln>
            <a:noFill/>
          </a:ln>
        </p:spPr>
        <p:txBody>
          <a:bodyPr anchorCtr="0" anchor="t" bIns="45700" lIns="91425" spcFirstLastPara="1" rIns="91425" wrap="square" tIns="45700">
            <a:noAutofit/>
          </a:bodyPr>
          <a:lstStyle/>
          <a:p>
            <a:pPr indent="-203200" lvl="0" marL="228600" rtl="0" algn="l">
              <a:lnSpc>
                <a:spcPct val="100000"/>
              </a:lnSpc>
              <a:spcBef>
                <a:spcPts val="0"/>
              </a:spcBef>
              <a:spcAft>
                <a:spcPts val="0"/>
              </a:spcAft>
              <a:buClr>
                <a:schemeClr val="dk1"/>
              </a:buClr>
              <a:buSzPts val="1800"/>
              <a:buChar char="•"/>
            </a:pPr>
            <a:r>
              <a:rPr lang="en-US" sz="1800">
                <a:latin typeface="AngsanaUPC"/>
                <a:ea typeface="AngsanaUPC"/>
                <a:cs typeface="AngsanaUPC"/>
                <a:sym typeface="AngsanaUPC"/>
              </a:rPr>
              <a:t>Sowon Kim, Giuliano Bianchi, Maria José Bosch (2020). Εξέταση του αντίκτυπου του μακροοικονομικού πλαισίου στις γυναίκες CEO στον κλάδο της φιλοξενίας. // στο The New Ideal Worker (σελ. 251-265). https://www.researchgate.net/publication/334113553_An_Examination_of_the_Impact_of_Macro_Context_on_Women_CEOs_in_the_Hospitality_Industry</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Hinchliffe, E. (2021). </a:t>
            </a:r>
            <a:r>
              <a:rPr lang="en-US" sz="1800" u="sng">
                <a:solidFill>
                  <a:schemeClr val="hlink"/>
                </a:solidFill>
                <a:latin typeface="AngsanaUPC"/>
                <a:ea typeface="AngsanaUPC"/>
                <a:cs typeface="AngsanaUPC"/>
                <a:sym typeface="AngsanaUPC"/>
                <a:hlinkClick r:id="rId3"/>
              </a:rPr>
              <a:t>Ο αριθμός των γυναικών που διευθύνουν τις επιχειρήσεις του Global 500 εκτινάσσεται σε υψηλό όλων των εποχών </a:t>
            </a:r>
            <a:r>
              <a:rPr lang="en-US" sz="1800">
                <a:latin typeface="AngsanaUPC"/>
                <a:ea typeface="AngsanaUPC"/>
                <a:cs typeface="AngsanaUPC"/>
                <a:sym typeface="AngsanaUPC"/>
              </a:rPr>
              <a:t>. </a:t>
            </a:r>
            <a:r>
              <a:rPr i="1" lang="en-US" sz="1800">
                <a:latin typeface="AngsanaUPC"/>
                <a:ea typeface="AngsanaUPC"/>
                <a:cs typeface="AngsanaUPC"/>
                <a:sym typeface="AngsanaUPC"/>
              </a:rPr>
              <a:t>Τύχη.</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Θέματα φύλου: Επανεξέταση της βίας στον τουρισμό. Annals of Tourism Research, J ournalhomepage : https : / / www . περιοδικά. άλλος . com / χρονικά - του -τουρισμού - έρευνα https://www.sciencedirect.com/science/article/pii/S0160738321000050#bbb0075</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Επιχειρηματική Επιθεώρηση του Χάρβαρντ, Ισχύς και Πολιτική στην Οργανωτική Ζωή ( </a:t>
            </a:r>
            <a:r>
              <a:rPr lang="en-US" sz="1800" u="sng">
                <a:solidFill>
                  <a:schemeClr val="hlink"/>
                </a:solidFill>
                <a:latin typeface="AngsanaUPC"/>
                <a:ea typeface="AngsanaUPC"/>
                <a:cs typeface="AngsanaUPC"/>
                <a:sym typeface="AngsanaUPC"/>
                <a:hlinkClick r:id="rId4"/>
              </a:rPr>
              <a:t>https://hbr.org/1970/05/power-and-politics-in-organizational-life </a:t>
            </a:r>
            <a:r>
              <a:rPr lang="en-US" sz="1800">
                <a:latin typeface="AngsanaUPC"/>
                <a:ea typeface="AngsanaUPC"/>
                <a:cs typeface="AngsanaUPC"/>
                <a:sym typeface="AngsanaUPC"/>
              </a:rPr>
              <a:t>)</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Annals of Tourism Research, Τόμος 88, Μάιος 2021, Θέματα φύλου: Επανεξέταση της βίας στον τουρισμό ( </a:t>
            </a:r>
            <a:r>
              <a:rPr lang="en-US" sz="1800" u="sng">
                <a:solidFill>
                  <a:schemeClr val="hlink"/>
                </a:solidFill>
                <a:latin typeface="AngsanaUPC"/>
                <a:ea typeface="AngsanaUPC"/>
                <a:cs typeface="AngsanaUPC"/>
                <a:sym typeface="AngsanaUPC"/>
                <a:hlinkClick r:id="rId5"/>
              </a:rPr>
              <a:t>https://www.sciencedirect.com/science/article/pii/S0160738321000050 </a:t>
            </a:r>
            <a:r>
              <a:rPr lang="en-US" sz="1800">
                <a:latin typeface="AngsanaUPC"/>
                <a:ea typeface="AngsanaUPC"/>
                <a:cs typeface="AngsanaUPC"/>
                <a:sym typeface="AngsanaUPC"/>
              </a:rPr>
              <a:t>)</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ΧΩΡΟΙ ΕΡΓΑΣΙΑΣ ΠΟΥ ΔΟΥΛΕΥΟΥΝ ΓΙΑ ΓΥΝΑΙΚΕΣ, 60 ετών Catalyst ( </a:t>
            </a:r>
            <a:r>
              <a:rPr lang="en-US" sz="1800" u="sng">
                <a:solidFill>
                  <a:schemeClr val="hlink"/>
                </a:solidFill>
                <a:latin typeface="AngsanaUPC"/>
                <a:ea typeface="AngsanaUPC"/>
                <a:cs typeface="AngsanaUPC"/>
                <a:sym typeface="AngsanaUPC"/>
                <a:hlinkClick r:id="rId6"/>
              </a:rPr>
              <a:t>https://www.catalyst.org/research/workplace-sexism-climates/ </a:t>
            </a:r>
            <a:r>
              <a:rPr lang="en-US" sz="1800">
                <a:latin typeface="AngsanaUPC"/>
                <a:ea typeface="AngsanaUPC"/>
                <a:cs typeface="AngsanaUPC"/>
                <a:sym typeface="AngsanaUPC"/>
              </a:rPr>
              <a:t>)</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Προστασία των μεταναστών εργαζομένων από την εκμετάλλευση στην ΕΕ: προοπτικές των εργαζομένων</a:t>
            </a:r>
            <a:endParaRPr sz="2400"/>
          </a:p>
          <a:p>
            <a:pPr indent="0" lvl="0" marL="185738" rtl="0" algn="l">
              <a:lnSpc>
                <a:spcPct val="100000"/>
              </a:lnSpc>
              <a:spcBef>
                <a:spcPts val="1000"/>
              </a:spcBef>
              <a:spcAft>
                <a:spcPts val="0"/>
              </a:spcAft>
              <a:buClr>
                <a:schemeClr val="dk1"/>
              </a:buClr>
              <a:buSzPts val="2200"/>
              <a:buNone/>
            </a:pPr>
            <a:r>
              <a:rPr lang="en-US" sz="1800">
                <a:latin typeface="AngsanaUPC"/>
                <a:ea typeface="AngsanaUPC"/>
                <a:cs typeface="AngsanaUPC"/>
                <a:sym typeface="AngsanaUPC"/>
              </a:rPr>
              <a:t>(https://fra.europa.eu/sites/default/files/fra_uploads/fra-2019-severe-labour-exploitation-workers-perspectives_en.pdf)</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Ίδια δουλειά, διαφορετικό εισόδημα: η απόσυρση των επιδομάτων των μεταναστών της ΕΕ θα παραβίαζε μια ιδρυτική αρχή της ΕΕ</a:t>
            </a:r>
            <a:endParaRPr sz="2400"/>
          </a:p>
          <a:p>
            <a:pPr indent="0" lvl="1" marL="185738" rtl="0" algn="l">
              <a:lnSpc>
                <a:spcPct val="100000"/>
              </a:lnSpc>
              <a:spcBef>
                <a:spcPts val="500"/>
              </a:spcBef>
              <a:spcAft>
                <a:spcPts val="0"/>
              </a:spcAft>
              <a:buClr>
                <a:schemeClr val="dk1"/>
              </a:buClr>
              <a:buSzPts val="2200"/>
              <a:buNone/>
            </a:pPr>
            <a:r>
              <a:rPr lang="en-US" sz="1800">
                <a:latin typeface="AngsanaUPC"/>
                <a:ea typeface="AngsanaUPC"/>
                <a:cs typeface="AngsanaUPC"/>
                <a:sym typeface="AngsanaUPC"/>
              </a:rPr>
              <a:t>( </a:t>
            </a:r>
            <a:r>
              <a:rPr lang="en-US" sz="1800" u="sng">
                <a:solidFill>
                  <a:schemeClr val="hlink"/>
                </a:solidFill>
                <a:latin typeface="AngsanaUPC"/>
                <a:ea typeface="AngsanaUPC"/>
                <a:cs typeface="AngsanaUPC"/>
                <a:sym typeface="AngsanaUPC"/>
                <a:hlinkClick r:id="rId7"/>
              </a:rPr>
              <a:t>https://blogs.lse.ac.uk/brexit/2015/11/17/in-work-benefits-for-migrants-digging-a-hole/ </a:t>
            </a:r>
            <a:r>
              <a:rPr lang="en-US" sz="1800">
                <a:latin typeface="AngsanaUPC"/>
                <a:ea typeface="AngsanaUPC"/>
                <a:cs typeface="AngsanaUPC"/>
                <a:sym typeface="AngsanaUPC"/>
              </a:rPr>
              <a:t>)</a:t>
            </a:r>
            <a:endParaRPr sz="1800">
              <a:latin typeface="AngsanaUPC"/>
              <a:ea typeface="AngsanaUPC"/>
              <a:cs typeface="AngsanaUPC"/>
              <a:sym typeface="AngsanaUPC"/>
            </a:endParaRPr>
          </a:p>
        </p:txBody>
      </p:sp>
      <p:pic>
        <p:nvPicPr>
          <p:cNvPr id="354" name="Google Shape;354;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838200" y="365125"/>
            <a:ext cx="10515600" cy="7397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Βιβλιογραφικές αναφορές :</a:t>
            </a:r>
            <a:endParaRPr>
              <a:latin typeface="AngsanaUPC"/>
              <a:ea typeface="AngsanaUPC"/>
              <a:cs typeface="AngsanaUPC"/>
              <a:sym typeface="AngsanaUPC"/>
            </a:endParaRPr>
          </a:p>
        </p:txBody>
      </p:sp>
      <p:sp>
        <p:nvSpPr>
          <p:cNvPr id="361" name="Google Shape;361;p24"/>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latin typeface="AngsanaUPC"/>
                <a:ea typeface="AngsanaUPC"/>
                <a:cs typeface="AngsanaUPC"/>
                <a:sym typeface="AngsanaUPC"/>
              </a:rPr>
              <a:t>ΤΟ ΒΡΩΜΟ ΜΥΣΤΙΚΟ ΤΟΥ ΤΟΥΡΙΣΜΟΥ: Η ΕΚΜΕΤΑΛΛΕΥΣΗ ΤΩΝ ΟΙΚΙΑΚΩΝ ΞΕΝΟΔΟΧΕΙΩΝ: έκθεση oxfam canada. ( </a:t>
            </a:r>
            <a:r>
              <a:rPr lang="en-US" sz="2400" u="sng">
                <a:solidFill>
                  <a:schemeClr val="hlink"/>
                </a:solidFill>
                <a:latin typeface="AngsanaUPC"/>
                <a:ea typeface="AngsanaUPC"/>
                <a:cs typeface="AngsanaUPC"/>
                <a:sym typeface="AngsanaUPC"/>
                <a:hlinkClick r:id="rId3"/>
              </a:rPr>
              <a:t>https://oxfamilibrary.openrepository.com/bitstream/handle/10546/620355/rr-tourisms-dirty-secret- </a:t>
            </a:r>
            <a:r>
              <a:rPr lang="en-US" sz="2400">
                <a:latin typeface="AngsanaUPC"/>
                <a:ea typeface="AngsanaUPC"/>
                <a:cs typeface="AngsanaUPC"/>
                <a:sym typeface="AngsanaUPC"/>
              </a:rPr>
              <a:t>171017-en.pdf%3Bjsessionid=793604C2A572759E16008quence5103)</a:t>
            </a:r>
            <a:endParaRPr/>
          </a:p>
          <a:p>
            <a:pPr indent="-228600" lvl="0" marL="228600" rtl="0" algn="l">
              <a:lnSpc>
                <a:spcPct val="100000"/>
              </a:lnSpc>
              <a:spcBef>
                <a:spcPts val="1000"/>
              </a:spcBef>
              <a:spcAft>
                <a:spcPts val="0"/>
              </a:spcAft>
              <a:buClr>
                <a:schemeClr val="dk1"/>
              </a:buClr>
              <a:buSzPts val="2400"/>
              <a:buChar char="•"/>
            </a:pPr>
            <a:r>
              <a:rPr lang="en-US" sz="2400">
                <a:latin typeface="AngsanaUPC"/>
                <a:ea typeface="AngsanaUPC"/>
                <a:cs typeface="AngsanaUPC"/>
                <a:sym typeface="AngsanaUPC"/>
              </a:rPr>
              <a:t>https://www.catalyst.org/research/women-in-management/</a:t>
            </a:r>
            <a:endParaRPr sz="2400">
              <a:latin typeface="AngsanaUPC"/>
              <a:ea typeface="AngsanaUPC"/>
              <a:cs typeface="AngsanaUPC"/>
              <a:sym typeface="AngsanaUPC"/>
            </a:endParaRPr>
          </a:p>
          <a:p>
            <a:pPr indent="-76200" lvl="0" marL="228600" rtl="0" algn="l">
              <a:lnSpc>
                <a:spcPct val="100000"/>
              </a:lnSpc>
              <a:spcBef>
                <a:spcPts val="1000"/>
              </a:spcBef>
              <a:spcAft>
                <a:spcPts val="0"/>
              </a:spcAft>
              <a:buClr>
                <a:schemeClr val="dk1"/>
              </a:buClr>
              <a:buSzPts val="2400"/>
              <a:buNone/>
            </a:pPr>
            <a:r>
              <a:t/>
            </a:r>
            <a:endParaRPr sz="2400">
              <a:latin typeface="AngsanaUPC"/>
              <a:ea typeface="AngsanaUPC"/>
              <a:cs typeface="AngsanaUPC"/>
              <a:sym typeface="AngsanaUPC"/>
            </a:endParaRPr>
          </a:p>
          <a:p>
            <a:pPr indent="-76200" lvl="0" marL="228600" rtl="0" algn="l">
              <a:lnSpc>
                <a:spcPct val="90000"/>
              </a:lnSpc>
              <a:spcBef>
                <a:spcPts val="1000"/>
              </a:spcBef>
              <a:spcAft>
                <a:spcPts val="0"/>
              </a:spcAft>
              <a:buClr>
                <a:schemeClr val="dk1"/>
              </a:buClr>
              <a:buSzPts val="2400"/>
              <a:buNone/>
            </a:pPr>
            <a:r>
              <a:t/>
            </a:r>
            <a:endParaRPr sz="2400">
              <a:latin typeface="AngsanaUPC"/>
              <a:ea typeface="AngsanaUPC"/>
              <a:cs typeface="AngsanaUPC"/>
              <a:sym typeface="AngsanaUP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pic>
        <p:nvPicPr>
          <p:cNvPr id="366" name="Google Shape;366;p25"/>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67" name="Google Shape;367;p25"/>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8" name="Google Shape;368;p25"/>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Σας ευχαριστώ για την προσοχή σας</a:t>
            </a:r>
            <a:endParaRPr sz="3600">
              <a:solidFill>
                <a:srgbClr val="262626"/>
              </a:solidFill>
            </a:endParaRPr>
          </a:p>
        </p:txBody>
      </p:sp>
      <p:cxnSp>
        <p:nvCxnSpPr>
          <p:cNvPr id="369" name="Google Shape;369;p25"/>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370" name="Google Shape;370;p25"/>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26"/>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76" name="Google Shape;376;p26"/>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200">
                <a:solidFill>
                  <a:schemeClr val="dk2"/>
                </a:solidFill>
              </a:rPr>
              <a:t>Εταίροι του έργου</a:t>
            </a:r>
            <a:endParaRPr b="1" sz="3200">
              <a:solidFill>
                <a:schemeClr val="dk2"/>
              </a:solidFill>
            </a:endParaRPr>
          </a:p>
        </p:txBody>
      </p:sp>
      <p:sp>
        <p:nvSpPr>
          <p:cNvPr id="377" name="Google Shape;3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8" name="Google Shape;378;p2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79" name="Google Shape;379;p26"/>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80" name="Google Shape;380;p26"/>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Τσεχικό Πανεπιστήμιο Επιστημών Ζωής Πράγα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Τσεχική Δημοκρατία</a:t>
            </a:r>
            <a:endParaRPr b="0" i="0" sz="1400" u="none" cap="none" strike="noStrike">
              <a:solidFill>
                <a:schemeClr val="dk1"/>
              </a:solidFill>
              <a:latin typeface="Arial"/>
              <a:ea typeface="Arial"/>
              <a:cs typeface="Arial"/>
              <a:sym typeface="Arial"/>
            </a:endParaRPr>
          </a:p>
        </p:txBody>
      </p:sp>
      <p:pic>
        <p:nvPicPr>
          <p:cNvPr id="381" name="Google Shape;381;p26"/>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82" name="Google Shape;382;p26"/>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Παγκύπριος Σύνδεσμος Διευθυντών Ξενοδοχείων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Κύπρου</a:t>
            </a:r>
            <a:endParaRPr b="0" i="0" sz="1400" u="none" cap="none" strike="noStrike">
              <a:solidFill>
                <a:schemeClr val="dk1"/>
              </a:solidFill>
              <a:latin typeface="Arial"/>
              <a:ea typeface="Arial"/>
              <a:cs typeface="Arial"/>
              <a:sym typeface="Arial"/>
            </a:endParaRPr>
          </a:p>
        </p:txBody>
      </p:sp>
      <p:pic>
        <p:nvPicPr>
          <p:cNvPr id="383" name="Google Shape;383;p26"/>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84" name="Google Shape;384;p26"/>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Γερμανία</a:t>
            </a:r>
            <a:endParaRPr b="0" i="0" sz="1400" u="none" cap="none" strike="noStrike">
              <a:solidFill>
                <a:schemeClr val="dk1"/>
              </a:solidFill>
              <a:latin typeface="Arial"/>
              <a:ea typeface="Arial"/>
              <a:cs typeface="Arial"/>
              <a:sym typeface="Arial"/>
            </a:endParaRPr>
          </a:p>
        </p:txBody>
      </p:sp>
      <p:pic>
        <p:nvPicPr>
          <p:cNvPr id="385" name="Google Shape;385;p26"/>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86" name="Google Shape;386;p26"/>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ΔΙΑΣ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Ελλάδας</a:t>
            </a:r>
            <a:endParaRPr b="0" i="0" sz="1400" u="none" cap="none" strike="noStrike">
              <a:solidFill>
                <a:schemeClr val="dk1"/>
              </a:solidFill>
              <a:latin typeface="Arial"/>
              <a:ea typeface="Arial"/>
              <a:cs typeface="Arial"/>
              <a:sym typeface="Arial"/>
            </a:endParaRPr>
          </a:p>
        </p:txBody>
      </p:sp>
      <p:pic>
        <p:nvPicPr>
          <p:cNvPr id="387" name="Google Shape;387;p26"/>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88" name="Google Shape;388;p26"/>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ΔΕΚΑΠΛΟΥΣ</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Κύπρος</a:t>
            </a:r>
            <a:endParaRPr b="0" i="0" sz="1400" u="none" cap="none" strike="noStrike">
              <a:solidFill>
                <a:srgbClr val="000000"/>
              </a:solidFill>
              <a:latin typeface="Arial"/>
              <a:ea typeface="Arial"/>
              <a:cs typeface="Arial"/>
              <a:sym typeface="Arial"/>
            </a:endParaRPr>
          </a:p>
        </p:txBody>
      </p:sp>
      <p:pic>
        <p:nvPicPr>
          <p:cNvPr id="389" name="Google Shape;389;p26"/>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90" name="Google Shape;390;p26"/>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Ταμείο Κοινωνικής Καινοτομίας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Λιθουανίας</a:t>
            </a:r>
            <a:endParaRPr b="0" i="0" sz="1400" u="none" cap="none" strike="noStrike">
              <a:solidFill>
                <a:schemeClr val="dk1"/>
              </a:solidFill>
              <a:latin typeface="Arial"/>
              <a:ea typeface="Arial"/>
              <a:cs typeface="Arial"/>
              <a:sym typeface="Arial"/>
            </a:endParaRPr>
          </a:p>
        </p:txBody>
      </p:sp>
      <p:pic>
        <p:nvPicPr>
          <p:cNvPr id="391" name="Google Shape;391;p26"/>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92" name="Google Shape;392;p26"/>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ΔΥΝΑΤΑ</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Λετονία</a:t>
            </a:r>
            <a:endParaRPr b="0" i="0" sz="1400" u="none" cap="none" strike="noStrike">
              <a:solidFill>
                <a:schemeClr val="dk1"/>
              </a:solidFill>
              <a:latin typeface="Arial"/>
              <a:ea typeface="Arial"/>
              <a:cs typeface="Arial"/>
              <a:sym typeface="Arial"/>
            </a:endParaRPr>
          </a:p>
        </p:txBody>
      </p:sp>
      <p:pic>
        <p:nvPicPr>
          <p:cNvPr id="393" name="Google Shape;393;p26"/>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4" name="Google Shape;134;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5" name="Google Shape;135;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AngsanaUPC"/>
                <a:ea typeface="AngsanaUPC"/>
                <a:cs typeface="AngsanaUPC"/>
                <a:sym typeface="AngsanaUPC"/>
              </a:rPr>
              <a:t>Μαθησιακά αποτελέσματα</a:t>
            </a:r>
            <a:endParaRPr b="1" sz="4000">
              <a:solidFill>
                <a:schemeClr val="dk2"/>
              </a:solidFill>
              <a:latin typeface="AngsanaUPC"/>
              <a:ea typeface="AngsanaUPC"/>
              <a:cs typeface="AngsanaUPC"/>
              <a:sym typeface="AngsanaUPC"/>
            </a:endParaRPr>
          </a:p>
        </p:txBody>
      </p:sp>
      <p:pic>
        <p:nvPicPr>
          <p:cNvPr id="136" name="Google Shape;136;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7" name="Google Shape;13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8" name="Google Shape;138;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Να είστε σε θέση να διακρίνετε τα στερεότυπα, τις προκαταλήψεις και τα κλισέ.</a:t>
            </a:r>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Να είστε σε θέση να προσδιορίσετε χαρακτηριστικά που σχετίζονται με το φύλο στο εργασιακό πλαίσιο σε συγκεκριμένο επίπεδο διαχείρισης.</a:t>
            </a:r>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Να είστε σε θέση να αντιμετωπίσετε τις πολιτικές δυναμικές μικρο-και εξουσίας στον οργανισμό.</a:t>
            </a:r>
            <a:endParaRPr/>
          </a:p>
          <a:p>
            <a:pPr indent="0" lvl="0" marL="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44" name="Google Shape;144;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45" name="Google Shape;145;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Γενική εικόνα</a:t>
            </a:r>
            <a:endParaRPr b="1" sz="3600">
              <a:solidFill>
                <a:srgbClr val="0070C0"/>
              </a:solidFill>
            </a:endParaRPr>
          </a:p>
        </p:txBody>
      </p:sp>
      <p:sp>
        <p:nvSpPr>
          <p:cNvPr id="146" name="Google Shape;146;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7" name="Google Shape;147;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8" name="Google Shape;14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9" name="Google Shape;149;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Η 1η Ενότητα αποτελείται από 2 Ενότητες</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Ενότητα 1 </a:t>
            </a:r>
            <a:r>
              <a:rPr lang="en-US"/>
              <a:t>: </a:t>
            </a:r>
            <a:r>
              <a:rPr b="1" lang="en-US"/>
              <a:t>Ιστορία της αγοράς εργασίας και ανισότητες μεταξύ των φύλων στο χώρο εργασίας</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Ανασκοπείται η ιστορία της ανάπτυξης της αγοράς εργασίας, οι ορισμοί της, η σταδιακή εμπλοκή και συμμετοχή των γυναικών στην αγορά εργασίας.</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Ενότητα 2 </a:t>
            </a:r>
            <a:r>
              <a:rPr lang="en-US"/>
              <a:t>: </a:t>
            </a:r>
            <a:r>
              <a:rPr b="1" lang="en-US"/>
              <a:t>Χαρακτηριστικά ειδικά για το φύλο σε επίπεδο διοίκησης, πολιτική δυναμική μικρο-και εξουσίας στον οργανισμό</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50" name="Google Shape;150;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51" name="Google Shape;151;p4"/>
          <p:cNvSpPr/>
          <p:nvPr/>
        </p:nvSpPr>
        <p:spPr>
          <a:xfrm>
            <a:off x="7488621" y="2245963"/>
            <a:ext cx="4703379"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ngsanaUPC"/>
                <a:ea typeface="AngsanaUPC"/>
                <a:cs typeface="AngsanaUPC"/>
                <a:sym typeface="AngsanaUPC"/>
              </a:rPr>
              <a:t>Ειδικά χαρακτηριστικά του φύλου σε επίπεδο διοίκησης - στο χώρο εργασίας</a:t>
            </a:r>
            <a:endParaRPr b="0" i="0" sz="1400" u="none" cap="none" strike="noStrike">
              <a:solidFill>
                <a:srgbClr val="000000"/>
              </a:solidFill>
              <a:latin typeface="Arial"/>
              <a:ea typeface="Arial"/>
              <a:cs typeface="Arial"/>
              <a:sym typeface="Arial"/>
            </a:endParaRPr>
          </a:p>
        </p:txBody>
      </p:sp>
      <p:sp>
        <p:nvSpPr>
          <p:cNvPr id="152" name="Google Shape;152;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Μονάδα 2</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Managers_in_the_EU_2019data-01.jpg (2784×1718)" id="158" name="Google Shape;158;p5"/>
          <p:cNvPicPr preferRelativeResize="0"/>
          <p:nvPr/>
        </p:nvPicPr>
        <p:blipFill rotWithShape="1">
          <a:blip r:embed="rId3">
            <a:alphaModFix/>
          </a:blip>
          <a:srcRect b="0" l="0" r="0" t="0"/>
          <a:stretch/>
        </p:blipFill>
        <p:spPr>
          <a:xfrm>
            <a:off x="1" y="0"/>
            <a:ext cx="121919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b="1" lang="en-US"/>
            </a:br>
            <a:endParaRPr/>
          </a:p>
        </p:txBody>
      </p:sp>
      <p:pic>
        <p:nvPicPr>
          <p:cNvPr id="165" name="Google Shape;165;p6"/>
          <p:cNvPicPr preferRelativeResize="0"/>
          <p:nvPr>
            <p:ph idx="1" type="body"/>
          </p:nvPr>
        </p:nvPicPr>
        <p:blipFill rotWithShape="1">
          <a:blip r:embed="rId3">
            <a:alphaModFix/>
          </a:blip>
          <a:srcRect b="0" l="0" r="0" t="0"/>
          <a:stretch/>
        </p:blipFill>
        <p:spPr>
          <a:xfrm>
            <a:off x="4294625" y="211262"/>
            <a:ext cx="6857789" cy="6435464"/>
          </a:xfrm>
          <a:prstGeom prst="rect">
            <a:avLst/>
          </a:prstGeom>
          <a:noFill/>
          <a:ln>
            <a:noFill/>
          </a:ln>
        </p:spPr>
      </p:pic>
      <p:sp>
        <p:nvSpPr>
          <p:cNvPr id="166" name="Google Shape;166;p6"/>
          <p:cNvSpPr txBox="1"/>
          <p:nvPr>
            <p:ph idx="2" type="body"/>
          </p:nvPr>
        </p:nvSpPr>
        <p:spPr>
          <a:xfrm>
            <a:off x="677937" y="1690688"/>
            <a:ext cx="3162306" cy="435133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98914"/>
              <a:buNone/>
            </a:pPr>
            <a:r>
              <a:rPr b="1" lang="en-US" sz="4041">
                <a:latin typeface="AngsanaUPC"/>
                <a:ea typeface="AngsanaUPC"/>
                <a:cs typeface="AngsanaUPC"/>
                <a:sym typeface="AngsanaUPC"/>
              </a:rPr>
              <a:t>Αναλογία ανώτατων διοικητικών θέσεων που κατείχαν γυναίκες τα τελευταία πέντε χρόνια</a:t>
            </a:r>
            <a:endParaRPr b="1" sz="4041">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00000"/>
              <a:buNone/>
            </a:pPr>
            <a:r>
              <a:t/>
            </a:r>
            <a:endParaRPr b="1">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05586"/>
              <a:buNone/>
            </a:pPr>
            <a:r>
              <a:t/>
            </a:r>
            <a:endParaRPr sz="2651"/>
          </a:p>
        </p:txBody>
      </p:sp>
      <p:pic>
        <p:nvPicPr>
          <p:cNvPr id="167" name="Google Shape;167;p6"/>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168" name="Google Shape;168;p6"/>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pic>
        <p:nvPicPr>
          <p:cNvPr id="169" name="Google Shape;169;p6"/>
          <p:cNvPicPr preferRelativeResize="0"/>
          <p:nvPr/>
        </p:nvPicPr>
        <p:blipFill rotWithShape="1">
          <a:blip r:embed="rId4">
            <a:alphaModFix/>
          </a:blip>
          <a:srcRect b="0" l="0" r="0" t="0"/>
          <a:stretch/>
        </p:blipFill>
        <p:spPr>
          <a:xfrm rot="-5400000">
            <a:off x="1302134" y="-795164"/>
            <a:ext cx="1396721" cy="2987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714241" y="47053"/>
            <a:ext cx="10515600" cy="13255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Γυναίκες στη Διοίκηση, 2022</a:t>
            </a:r>
            <a:endParaRPr/>
          </a:p>
        </p:txBody>
      </p:sp>
      <p:sp>
        <p:nvSpPr>
          <p:cNvPr id="176" name="Google Shape;176;p7"/>
          <p:cNvSpPr txBox="1"/>
          <p:nvPr>
            <p:ph idx="1" type="body"/>
          </p:nvPr>
        </p:nvSpPr>
        <p:spPr>
          <a:xfrm>
            <a:off x="3836282" y="1408194"/>
            <a:ext cx="7845963" cy="491631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sz="2400">
                <a:latin typeface="AngsanaUPC"/>
                <a:ea typeface="AngsanaUPC"/>
                <a:cs typeface="AngsanaUPC"/>
                <a:sym typeface="AngsanaUPC"/>
              </a:rPr>
              <a:t>Οι γυναίκες ηγέτες εξακολουθούν να είναι πιο πιθανό να είναι διευθυντές ανθρώπινου δυναμικού.</a:t>
            </a:r>
            <a:endParaRPr sz="2400"/>
          </a:p>
          <a:p>
            <a:pPr indent="-228600" lvl="0" marL="228600" rtl="0" algn="l">
              <a:lnSpc>
                <a:spcPct val="90000"/>
              </a:lnSpc>
              <a:spcBef>
                <a:spcPts val="1000"/>
              </a:spcBef>
              <a:spcAft>
                <a:spcPts val="0"/>
              </a:spcAft>
              <a:buSzPts val="2800"/>
              <a:buChar char="•"/>
            </a:pPr>
            <a:r>
              <a:rPr lang="en-US" sz="2400">
                <a:latin typeface="AngsanaUPC"/>
                <a:ea typeface="AngsanaUPC"/>
                <a:cs typeface="AngsanaUPC"/>
                <a:sym typeface="AngsanaUPC"/>
              </a:rPr>
              <a:t>Τα τελευταία χρόνια, το ποσοστό των γυναικών σε άλλους ηγετικούς ρόλους όπως Διευθύνων Σύμβουλος, Διευθύνων Σύμβουλος Οικονομικών και Διευθύνων Σύμβουλος Πληροφοριών έχει αυξηθεί. </a:t>
            </a:r>
            <a:endParaRPr sz="2400">
              <a:latin typeface="AngsanaUPC"/>
              <a:ea typeface="AngsanaUPC"/>
              <a:cs typeface="AngsanaUPC"/>
              <a:sym typeface="AngsanaUPC"/>
            </a:endParaRPr>
          </a:p>
          <a:p>
            <a:pPr indent="0" lvl="0" marL="0" rtl="0" algn="l">
              <a:lnSpc>
                <a:spcPct val="90000"/>
              </a:lnSpc>
              <a:spcBef>
                <a:spcPts val="1000"/>
              </a:spcBef>
              <a:spcAft>
                <a:spcPts val="0"/>
              </a:spcAft>
              <a:buSzPts val="2800"/>
              <a:buNone/>
            </a:pPr>
            <a:r>
              <a:rPr baseline="30000" lang="en-US" sz="2400" u="sng">
                <a:latin typeface="AngsanaUPC"/>
                <a:ea typeface="AngsanaUPC"/>
                <a:cs typeface="AngsanaUPC"/>
                <a:sym typeface="AngsanaUPC"/>
              </a:rPr>
              <a:t>(Women in business, 2021, https://www.grantthornton.global/en/insights/women-in-business-2021/)</a:t>
            </a:r>
            <a:endParaRPr sz="2400">
              <a:latin typeface="AngsanaUPC"/>
              <a:ea typeface="AngsanaUPC"/>
              <a:cs typeface="AngsanaUPC"/>
              <a:sym typeface="AngsanaUPC"/>
            </a:endParaRPr>
          </a:p>
          <a:p>
            <a:pPr indent="-228600" lvl="0" marL="228600" rtl="0" algn="l">
              <a:lnSpc>
                <a:spcPct val="90000"/>
              </a:lnSpc>
              <a:spcBef>
                <a:spcPts val="1000"/>
              </a:spcBef>
              <a:spcAft>
                <a:spcPts val="0"/>
              </a:spcAft>
              <a:buSzPts val="2800"/>
              <a:buChar char="•"/>
            </a:pPr>
            <a:r>
              <a:rPr lang="en-US" sz="2400">
                <a:latin typeface="AngsanaUPC"/>
                <a:ea typeface="AngsanaUPC"/>
                <a:cs typeface="AngsanaUPC"/>
                <a:sym typeface="AngsanaUPC"/>
              </a:rPr>
              <a:t>Το 2021, το 26% όλων των Διευθύνων Σύμβουλων και των διευθύνων συμβούλων ήταν γυναίκες, σε σύγκριση με μόλις 15% το 2019. </a:t>
            </a:r>
            <a:r>
              <a:rPr baseline="30000" lang="en-US" sz="2400" u="sng">
                <a:solidFill>
                  <a:schemeClr val="hlink"/>
                </a:solidFill>
                <a:latin typeface="AngsanaUPC"/>
                <a:ea typeface="AngsanaUPC"/>
                <a:cs typeface="AngsanaUPC"/>
                <a:sym typeface="AngsanaUPC"/>
                <a:hlinkClick r:id="rId3"/>
              </a:rPr>
              <a:t>5</a:t>
            </a:r>
            <a:endParaRPr sz="2400">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ts val="2800"/>
              <a:buChar char="•"/>
            </a:pPr>
            <a:r>
              <a:rPr lang="en-US" sz="2400">
                <a:latin typeface="AngsanaUPC"/>
                <a:ea typeface="AngsanaUPC"/>
                <a:cs typeface="AngsanaUPC"/>
                <a:sym typeface="AngsanaUPC"/>
              </a:rPr>
              <a:t>Το </a:t>
            </a:r>
            <a:r>
              <a:rPr i="1" lang="en-US" sz="2400">
                <a:latin typeface="AngsanaUPC"/>
                <a:ea typeface="AngsanaUPC"/>
                <a:cs typeface="AngsanaUPC"/>
                <a:sym typeface="AngsanaUPC"/>
              </a:rPr>
              <a:t>Fortune </a:t>
            </a:r>
            <a:r>
              <a:rPr lang="en-US" sz="2400">
                <a:latin typeface="AngsanaUPC"/>
                <a:ea typeface="AngsanaUPC"/>
                <a:cs typeface="AngsanaUPC"/>
                <a:sym typeface="AngsanaUPC"/>
              </a:rPr>
              <a:t>Global 500 ανέφερε ένα ιστορικό υψηλό όλων των εποχών με 23 γυναίκες CEO το 2021, συμπεριλαμβανομένων έξι έγχρωμων γυναικών.</a:t>
            </a:r>
            <a:r>
              <a:rPr baseline="30000" lang="en-US" sz="2400" u="sng">
                <a:latin typeface="AngsanaUPC"/>
                <a:ea typeface="AngsanaUPC"/>
                <a:cs typeface="AngsanaUPC"/>
                <a:sym typeface="AngsanaUPC"/>
              </a:rPr>
              <a:t> </a:t>
            </a:r>
            <a:endParaRPr sz="2400"/>
          </a:p>
          <a:p>
            <a:pPr indent="-63500" lvl="0" marL="228600" rtl="0" algn="l">
              <a:lnSpc>
                <a:spcPct val="90000"/>
              </a:lnSpc>
              <a:spcBef>
                <a:spcPts val="1000"/>
              </a:spcBef>
              <a:spcAft>
                <a:spcPts val="0"/>
              </a:spcAft>
              <a:buClr>
                <a:schemeClr val="dk1"/>
              </a:buClr>
              <a:buSzPts val="2600"/>
              <a:buNone/>
            </a:pPr>
            <a:r>
              <a:t/>
            </a:r>
            <a:endParaRPr sz="2000"/>
          </a:p>
        </p:txBody>
      </p:sp>
      <p:sp>
        <p:nvSpPr>
          <p:cNvPr id="177" name="Google Shape;177;p7"/>
          <p:cNvSpPr txBox="1"/>
          <p:nvPr>
            <p:ph idx="2" type="body"/>
          </p:nvPr>
        </p:nvSpPr>
        <p:spPr>
          <a:xfrm>
            <a:off x="709318" y="1253332"/>
            <a:ext cx="2847926" cy="4351336"/>
          </a:xfrm>
          <a:prstGeom prst="rect">
            <a:avLst/>
          </a:prstGeom>
          <a:solidFill>
            <a:srgbClr val="B3C6E7"/>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latin typeface="AngsanaUPC"/>
                <a:ea typeface="AngsanaUPC"/>
                <a:cs typeface="AngsanaUPC"/>
                <a:sym typeface="AngsanaUPC"/>
              </a:rPr>
              <a:t>Οι ανώτεροι ηγετικοί ρόλοι των γυναικών αλλάζουν επίσης</a:t>
            </a:r>
            <a:endParaRPr b="1">
              <a:solidFill>
                <a:schemeClr val="lt1"/>
              </a:solidFill>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t/>
            </a:r>
            <a:endParaRPr b="1">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ts val="2800"/>
              <a:buNone/>
            </a:pPr>
            <a:r>
              <a:rPr lang="en-US">
                <a:latin typeface="AngsanaUPC"/>
                <a:ea typeface="AngsanaUPC"/>
                <a:cs typeface="AngsanaUPC"/>
                <a:sym typeface="AngsanaUPC"/>
              </a:rPr>
              <a:t>https://www.catalyst.org/research/women-in-management/</a:t>
            </a:r>
            <a:endParaRPr/>
          </a:p>
        </p:txBody>
      </p:sp>
      <p:pic>
        <p:nvPicPr>
          <p:cNvPr id="178" name="Google Shape;178;p7"/>
          <p:cNvPicPr preferRelativeResize="0"/>
          <p:nvPr/>
        </p:nvPicPr>
        <p:blipFill rotWithShape="1">
          <a:blip r:embed="rId4">
            <a:alphaModFix/>
          </a:blip>
          <a:srcRect b="0" l="0" r="0" t="0"/>
          <a:stretch/>
        </p:blipFill>
        <p:spPr>
          <a:xfrm>
            <a:off x="11229841" y="47053"/>
            <a:ext cx="962159" cy="1885919"/>
          </a:xfrm>
          <a:prstGeom prst="rect">
            <a:avLst/>
          </a:prstGeom>
          <a:noFill/>
          <a:ln>
            <a:noFill/>
          </a:ln>
        </p:spPr>
      </p:pic>
      <p:pic>
        <p:nvPicPr>
          <p:cNvPr id="179" name="Google Shape;179;p7"/>
          <p:cNvPicPr preferRelativeResize="0"/>
          <p:nvPr/>
        </p:nvPicPr>
        <p:blipFill rotWithShape="1">
          <a:blip r:embed="rId5">
            <a:alphaModFix/>
          </a:blip>
          <a:srcRect b="0" l="0" r="0" t="0"/>
          <a:stretch/>
        </p:blipFill>
        <p:spPr>
          <a:xfrm>
            <a:off x="11106997" y="4800313"/>
            <a:ext cx="1076817" cy="2057687"/>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rot="-5400000">
            <a:off x="8554427" y="-783691"/>
            <a:ext cx="1396721" cy="2987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762005" y="293238"/>
            <a:ext cx="11016337" cy="1325559"/>
          </a:xfrm>
          <a:prstGeom prst="rect">
            <a:avLst/>
          </a:prstGeom>
          <a:solidFill>
            <a:srgbClr val="B3C6E7"/>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Οι γυναίκες κυριαρχούν στο</a:t>
            </a:r>
            <a:r>
              <a:rPr b="1" lang="en-US" sz="4000" cap="none">
                <a:solidFill>
                  <a:schemeClr val="lt1"/>
                </a:solidFill>
                <a:latin typeface="AngsanaUPC"/>
                <a:ea typeface="AngsanaUPC"/>
                <a:cs typeface="AngsanaUPC"/>
                <a:sym typeface="AngsanaUPC"/>
              </a:rPr>
              <a:t> </a:t>
            </a:r>
            <a:r>
              <a:rPr b="1" lang="en-US" sz="4000">
                <a:solidFill>
                  <a:schemeClr val="lt1"/>
                </a:solidFill>
                <a:latin typeface="AngsanaUPC"/>
                <a:ea typeface="AngsanaUPC"/>
                <a:cs typeface="AngsanaUPC"/>
                <a:sym typeface="AngsanaUPC"/>
              </a:rPr>
              <a:t>Εστιατοριακό Εργατικό δυναμικό, εκτός από την κορυφή</a:t>
            </a:r>
            <a:endParaRPr sz="4000">
              <a:latin typeface="AngsanaUPC"/>
              <a:ea typeface="AngsanaUPC"/>
              <a:cs typeface="AngsanaUPC"/>
              <a:sym typeface="AngsanaUPC"/>
            </a:endParaRPr>
          </a:p>
        </p:txBody>
      </p:sp>
      <p:sp>
        <p:nvSpPr>
          <p:cNvPr id="187" name="Google Shape;187;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ngsanaUPC"/>
                <a:ea typeface="AngsanaUPC"/>
                <a:cs typeface="AngsanaUPC"/>
                <a:sym typeface="AngsanaUPC"/>
              </a:rPr>
              <a:t>Γυναίκες Διευθύνων Σύμβουλοι στον τομέα της φιλοξενίας</a:t>
            </a:r>
            <a:endParaRPr>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ts val="2800"/>
              <a:buNone/>
            </a:pPr>
            <a:r>
              <a:t/>
            </a:r>
            <a:endParaRPr/>
          </a:p>
        </p:txBody>
      </p:sp>
      <p:sp>
        <p:nvSpPr>
          <p:cNvPr id="188" name="Google Shape;188;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17647"/>
              <a:buChar char="•"/>
            </a:pPr>
            <a:r>
              <a:rPr lang="en-US">
                <a:latin typeface="AngsanaUPC"/>
                <a:ea typeface="AngsanaUPC"/>
                <a:cs typeface="AngsanaUPC"/>
                <a:sym typeface="AngsanaUPC"/>
              </a:rPr>
              <a:t>Η Νορβηγία είναι η πρώτη χώρα παγκοσμίως που υιοθέτησε ποσόστωση 40% για γυναίκες μέλη του διοικητικού συμβουλίου που τέθηκε σε ισχύ το 2008</a:t>
            </a:r>
            <a:endParaRPr/>
          </a:p>
          <a:p>
            <a:pPr indent="-50800" lvl="0" marL="228600" rtl="0" algn="l">
              <a:lnSpc>
                <a:spcPct val="90000"/>
              </a:lnSpc>
              <a:spcBef>
                <a:spcPts val="1000"/>
              </a:spcBef>
              <a:spcAft>
                <a:spcPts val="0"/>
              </a:spcAft>
              <a:buClr>
                <a:schemeClr val="dk1"/>
              </a:buClr>
              <a:buSzPct val="117647"/>
              <a:buNone/>
            </a:pPr>
            <a:r>
              <a:t/>
            </a:r>
            <a:endParaRPr>
              <a:latin typeface="AngsanaUPC"/>
              <a:ea typeface="AngsanaUPC"/>
              <a:cs typeface="AngsanaUPC"/>
              <a:sym typeface="AngsanaUPC"/>
            </a:endParaRPr>
          </a:p>
          <a:p>
            <a:pPr indent="-228600" lvl="0" marL="228600" rtl="0" algn="l">
              <a:lnSpc>
                <a:spcPct val="90000"/>
              </a:lnSpc>
              <a:spcBef>
                <a:spcPts val="1000"/>
              </a:spcBef>
              <a:spcAft>
                <a:spcPts val="0"/>
              </a:spcAft>
              <a:buClr>
                <a:schemeClr val="dk1"/>
              </a:buClr>
              <a:buSzPct val="117647"/>
              <a:buChar char="•"/>
            </a:pPr>
            <a:r>
              <a:rPr lang="en-US">
                <a:latin typeface="AngsanaUPC"/>
                <a:ea typeface="AngsanaUPC"/>
                <a:cs typeface="AngsanaUPC"/>
                <a:sym typeface="AngsanaUPC"/>
              </a:rPr>
              <a:t>Ακολούθησαν και άλλες χώρες της Δυτικής Ευρώπης, προωθώντας υποχρεωτικές ποσοστώσεις (π.χ. Γερμανία, Γαλλία) ή εθελοντικές (π.χ. ΗΒ, Σουηδία), με στόχους για γυναικεία εκπροσώπηση που κυμαίνονται από 25 έως 40%.</a:t>
            </a:r>
            <a:endParaRPr/>
          </a:p>
        </p:txBody>
      </p:sp>
      <p:pic>
        <p:nvPicPr>
          <p:cNvPr id="189" name="Google Shape;189;p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190" name="Google Shape;190;p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0" l="0" r="0" t="0"/>
          <a:stretch/>
        </p:blipFill>
        <p:spPr>
          <a:xfrm>
            <a:off x="1471777" y="453654"/>
            <a:ext cx="9248446" cy="6473912"/>
          </a:xfrm>
          <a:prstGeom prst="rect">
            <a:avLst/>
          </a:prstGeom>
          <a:noFill/>
          <a:ln>
            <a:noFill/>
          </a:ln>
        </p:spPr>
      </p:pic>
      <p:sp>
        <p:nvSpPr>
          <p:cNvPr id="197" name="Google Shape;197;p9"/>
          <p:cNvSpPr/>
          <p:nvPr/>
        </p:nvSpPr>
        <p:spPr>
          <a:xfrm>
            <a:off x="1687398" y="0"/>
            <a:ext cx="924844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111111"/>
                </a:solidFill>
                <a:latin typeface="Roboto"/>
                <a:ea typeface="Roboto"/>
                <a:cs typeface="Roboto"/>
                <a:sym typeface="Roboto"/>
              </a:rPr>
              <a:t>Μέση αμοιβή Διεθύνων Σύμβουλων ανά φύλο στον κλάδο της φιλοξενίας (σε χιλιάδες USD)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