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SzKznXZwHGHGusvOrCguH0FD7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AFF858-11A9-4CB5-9E93-02787C2A8AFB}">
  <a:tblStyle styleId="{3EAFF858-11A9-4CB5-9E93-02787C2A8AF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a7e59d9f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1a7e59d9f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1a7e59d9f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a7e59d9f45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a7e59d9f4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1a7e59d9f45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7e59d9f45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a7e59d9f45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1a7e59d9f45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Include source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Mention if it’s National, EU etc.</a:t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pringinstitute.org/whats-difference-multicultural-intercultural-cross-cultural-communication/" TargetMode="External"/><Relationship Id="rId4" Type="http://schemas.openxmlformats.org/officeDocument/2006/relationships/hyperlink" Target="https://www.hrsolutions-uk.com/4-types-of-discrimination/" TargetMode="External"/><Relationship Id="rId5" Type="http://schemas.openxmlformats.org/officeDocument/2006/relationships/hyperlink" Target="https://www.ilo.org/wcmsp5/groups/public/---ed_dialogue/---sector/documents/publication/wcms_161998.pdf" TargetMode="External"/><Relationship Id="rId6" Type="http://schemas.openxmlformats.org/officeDocument/2006/relationships/hyperlink" Target="https://www.nabet.us/proceedings-archive/NABET-Proceedings-2018.pdf#page=121" TargetMode="External"/><Relationship Id="rId7" Type="http://schemas.openxmlformats.org/officeDocument/2006/relationships/hyperlink" Target="https://www.personio.com/hr-lexicon/types-of-discrimination/" TargetMode="External"/><Relationship Id="rId8" Type="http://schemas.openxmlformats.org/officeDocument/2006/relationships/hyperlink" Target="https://extension.usu.edu/employee/diversity/dimensions-of-diversity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4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5.png"/><Relationship Id="rId15" Type="http://schemas.openxmlformats.org/officeDocument/2006/relationships/image" Target="../media/image16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9705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</a:rPr>
              <a:t>Causes &amp; mechanism of action</a:t>
            </a:r>
            <a:endParaRPr b="1" sz="4000">
              <a:solidFill>
                <a:schemeClr val="dk2"/>
              </a:solidFill>
            </a:endParaRPr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1236" y="3735166"/>
            <a:ext cx="12189238" cy="1828789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49" y="5523012"/>
            <a:ext cx="2439992" cy="4360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υποστήριξη της Ευρωπαϊκής Επιτροπής στην παραγωγή της παρούσας έκδοσης δεν συνιστά αποδοχή του περιεχομένου, το οποίο αντικατοπτρίζει αποκλειστικά τις απόψεις των συντακτών, και η Επιτροπή δεν μπορεί να αναλάβει την ευθύνη για οποιαδήποτε χρήση των πληροφοριών που περιέχονται σε αυτήν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359517" y="276613"/>
            <a:ext cx="89673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lang="en-GB" sz="3600">
                <a:solidFill>
                  <a:srgbClr val="6789B9"/>
                </a:solidFill>
              </a:rPr>
              <a:t>Θέμα 2: Βασικές αρχές της διάστασης της διαφορετικότητας ως αιτίες διάκρισης</a:t>
            </a:r>
            <a:br>
              <a:rPr b="1" lang="en-GB" sz="3600">
                <a:solidFill>
                  <a:srgbClr val="6789B9"/>
                </a:solidFill>
              </a:rPr>
            </a:br>
            <a:endParaRPr b="1" sz="3600">
              <a:solidFill>
                <a:srgbClr val="6789B9"/>
              </a:solidFill>
            </a:endParaRPr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838200" y="14010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400"/>
              <a:t>Είδη και μορφές Διακρίσεων</a:t>
            </a:r>
            <a:endParaRPr sz="2400" u="sng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 sz="2400"/>
              <a:t>Άμεση διάκριση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 sz="2400"/>
              <a:t>Έμμεση διάκριση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 sz="2400"/>
              <a:t>Παρενόχληση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 sz="2400"/>
              <a:t>Θυματοποίηση</a:t>
            </a:r>
            <a:endParaRPr sz="2400"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 u="sng"/>
          </a:p>
        </p:txBody>
      </p:sp>
      <p:sp>
        <p:nvSpPr>
          <p:cNvPr id="189" name="Google Shape;18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7e59d9f45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g1a7e59d9f45_0_0"/>
          <p:cNvSpPr/>
          <p:nvPr/>
        </p:nvSpPr>
        <p:spPr>
          <a:xfrm>
            <a:off x="-1" y="4150"/>
            <a:ext cx="12189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a7e59d9f45_0_0"/>
          <p:cNvSpPr/>
          <p:nvPr/>
        </p:nvSpPr>
        <p:spPr>
          <a:xfrm flipH="1">
            <a:off x="5124897" y="415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a7e59d9f45_0_0"/>
          <p:cNvSpPr txBox="1"/>
          <p:nvPr/>
        </p:nvSpPr>
        <p:spPr>
          <a:xfrm>
            <a:off x="640080" y="329519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</a:pPr>
            <a:br>
              <a:rPr b="0" i="0" lang="en-GB" sz="4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a7e59d9f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18213" y="4806535"/>
            <a:ext cx="1309887" cy="280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a7e59d9f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4090" y="-648403"/>
            <a:ext cx="962159" cy="2267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a7e59d9f45_0_0"/>
          <p:cNvSpPr/>
          <p:nvPr/>
        </p:nvSpPr>
        <p:spPr>
          <a:xfrm>
            <a:off x="4638802" y="-17722"/>
            <a:ext cx="7351935" cy="15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5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ED1D24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0" i="0" lang="en-GB" sz="2400" u="none" cap="none" strike="noStrike">
                <a:solidFill>
                  <a:srgbClr val="ED1D24"/>
                </a:solidFill>
                <a:latin typeface="Calibri"/>
                <a:ea typeface="Calibri"/>
                <a:cs typeface="Calibri"/>
                <a:sym typeface="Calibri"/>
              </a:rPr>
              <a:t>Η συμπερίληψη είναι κρίσιμη για τις επιχειρήσεις</a:t>
            </a:r>
            <a:endParaRPr b="0" i="0" sz="2400" u="none" cap="none" strike="noStrike">
              <a:solidFill>
                <a:srgbClr val="ED1D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GB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Με καλή διαχείριση, η διαφορετικότητα παρέχει οφέλη που αυξάνουν την επιτυχία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y layers" id="204" name="Google Shape;204;g1a7e59d9f4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712" y="1509575"/>
            <a:ext cx="4768662" cy="4658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iro.medium.com/max/875/1*IANau_x9cRQMt5WlLo94rw.png" id="205" name="Google Shape;205;g1a7e59d9f4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1801" y="1330450"/>
            <a:ext cx="5439623" cy="4652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a7e59d9f45_0_0"/>
          <p:cNvSpPr/>
          <p:nvPr/>
        </p:nvSpPr>
        <p:spPr>
          <a:xfrm>
            <a:off x="5617374" y="1914094"/>
            <a:ext cx="2053426" cy="277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Επί του παρόντος, μια διατομή θεωρείται ότι αφορά μόνο αυτό το υποσύνολο χαρακτηριστικών.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a7e59d9f45_0_0"/>
          <p:cNvSpPr/>
          <p:nvPr/>
        </p:nvSpPr>
        <p:spPr>
          <a:xfrm>
            <a:off x="5841637" y="4336100"/>
            <a:ext cx="1248900" cy="29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72C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a7e59d9f45_0_0"/>
          <p:cNvSpPr/>
          <p:nvPr/>
        </p:nvSpPr>
        <p:spPr>
          <a:xfrm>
            <a:off x="4509970" y="6105725"/>
            <a:ext cx="748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a7e59d9f45_0_0"/>
          <p:cNvSpPr/>
          <p:nvPr/>
        </p:nvSpPr>
        <p:spPr>
          <a:xfrm>
            <a:off x="201424" y="6167606"/>
            <a:ext cx="1206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Το μοντέλο </a:t>
            </a:r>
            <a:r>
              <a:rPr b="1" i="0" lang="en-GB" sz="16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τεσσάρων επιπέδων διαφορετικότητας </a:t>
            </a:r>
            <a:r>
              <a:rPr b="0" i="0" lang="en-GB" sz="16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που δημιουργήθηκε από τους Gardenswartz και Rowe έχει επηρεάσει και διευρύνει τη συζήτηση σχετικά με τη διαφορετικότητα. Δίνει τον τόνο για την ένταξη αντικατοπτρίζοντας την πραγματικότητα κάθε ατόμου στον οργανισμό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a7e59d9f45_0_1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g1a7e59d9f45_0_111"/>
          <p:cNvSpPr txBox="1"/>
          <p:nvPr/>
        </p:nvSpPr>
        <p:spPr>
          <a:xfrm>
            <a:off x="1092200" y="145255"/>
            <a:ext cx="10515600" cy="13257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Το μοντέλο των τεσσάρων στρωμάτων της διαφορετικότητας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a7e59d9f45_0_111"/>
          <p:cNvSpPr txBox="1"/>
          <p:nvPr/>
        </p:nvSpPr>
        <p:spPr>
          <a:xfrm>
            <a:off x="965300" y="1558998"/>
            <a:ext cx="10642500" cy="4638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96215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Πώς το αξιοποιούμε για να αποκομίσουμε τα πιθανά οφέλη του;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Στον πυρήνα της, η διαφορετικότητα αφορά την ένταξη και τον αποκλεισμό.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Τα τέσσερα στρώματα διαφορετικότητας χρησιμοποιούνται για να πλαισιώσουν το ζήτημα και να ενθαρρύνουν τη συζήτηση και τη συμμετοχή στη διαχείριση της διαφορετικότητας.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Οι πολλαπλές διαστάσεις της διαφορετικότητας απεικονίζονται σε τέσσερις ομόκεντρους κύκλους.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Όλες αυτές οι πτυχές αντιπροσωπεύουν τομείς στους οποίους μπορεί να υπάρχουν ομοιότητες και κοινά σημεία καθώς και διαφορές.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Όταν διαχειρίζονται σωστά, αυτές οι διαφορές έχουν τη δυνατότητα να φέρουν νέες προοπτικές, ιδέες και απόψεις που απαιτούνται από τον οργανισμό.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 περίπτωση κακής διαχείρισης, μπορούν να σπείρουν τους σπόρους της σύγκρουσης και της παρανόησης που σαμποτάρουν την ομαδική εργασία και την παραγωγικότητα και εμποδίζουν την αποτελεσματικότητα.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Για να μεγιστοποιηθεί η ικανότητα διαχείρισης αυτού του πολύπλοκου συνόλου διαφορών, οι οργανισμοί πρέπει να έχουν ένα πλαίσιο και μια στρατηγική.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a7e59d9f45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56908" y="5522676"/>
            <a:ext cx="850900" cy="18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a7e59d9f45_0_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5" name="Google Shape;225;g1a7e59d9f4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40688" y="4692160"/>
            <a:ext cx="1309887" cy="280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a7e59d9f45_0_121"/>
          <p:cNvSpPr txBox="1"/>
          <p:nvPr/>
        </p:nvSpPr>
        <p:spPr>
          <a:xfrm>
            <a:off x="838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Για να μπορέσει ένας οργανισμός να αντιμετωπίσει την πολυπλοκότητα της αλλαγής της κουλτούρας της διαφορετικότητας, πρέπει να επικεντρωθεί σε τρεις τομείς:</a:t>
            </a:r>
            <a:endParaRPr/>
          </a:p>
          <a:p>
            <a:pPr indent="0" lvl="0" marL="381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81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(1) ατομικές στάσεις και συμπεριφορές,</a:t>
            </a:r>
            <a:endParaRPr/>
          </a:p>
          <a:p>
            <a:pPr indent="0" lvl="0" marL="381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(2) διαχειριστικές δεξιότητες και πρακτικές, και</a:t>
            </a:r>
            <a:endParaRPr/>
          </a:p>
          <a:p>
            <a:pPr indent="0" lvl="0" marL="381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(3) οργανωτικές αξίες και πολιτικές.</a:t>
            </a:r>
            <a:endParaRPr/>
          </a:p>
          <a:p>
            <a:pPr indent="-508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Για να πραγματοποιηθεί η αλλαγή της κουλτούρας, προτείνεται η ακόλουθη διαδικασία επτά βημάτων. Τα βήματα συχνά μπορεί να γίνονται ταυτόχρονα.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a7e59d9f45_0_121"/>
          <p:cNvSpPr txBox="1"/>
          <p:nvPr/>
        </p:nvSpPr>
        <p:spPr>
          <a:xfrm>
            <a:off x="6172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1: ΔΗΜΙΟΥΡΓΙΑ ΕΚΤΕΛΕΣΤΙΚΩΝ ΔΕΣΜΕΥΣΕΩΝ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2: ΑΞΙΟΛΟΓΗΣΗ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3: ΣΥΜΒΟΥΛΙΟ ΔΙΑΦΟΡΕΤΙΚΟΤΗΤΑΣ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4: ΑΛΛΑΓΕΣ ΣΥΣΤΗΜΑΤΩΝ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5: ΕΚΠΑΙΔΕΥΣΗ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6: ΜΕΤΡΗΣΗ ΚΑΙ ΑΞΙΟΛΟΓΗΣΗ</a:t>
            </a:r>
            <a:endParaRPr/>
          </a:p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ΒΗΜΑ 7: ΟΛΟΚΛΗΡΩΣΗ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1a7e59d9f45_0_121"/>
          <p:cNvSpPr txBox="1"/>
          <p:nvPr/>
        </p:nvSpPr>
        <p:spPr>
          <a:xfrm>
            <a:off x="914400" y="365125"/>
            <a:ext cx="10515600" cy="1057275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Το μοντέλο των τεσσάρων στρωμάτων της διαφορετικότητας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88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Θέμα 2: Βασικές αρχές της διάστασης της διαφορετικότητας ως αιτίες διάκρισης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34" name="Google Shape;23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2"/>
          <p:cNvGraphicFramePr/>
          <p:nvPr/>
        </p:nvGraphicFramePr>
        <p:xfrm>
          <a:off x="359516" y="1602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{3EAFF858-11A9-4CB5-9E93-02787C2A8AFB}</a:tableStyleId>
              </a:tblPr>
              <a:tblGrid>
                <a:gridCol w="4348700"/>
                <a:gridCol w="4348700"/>
              </a:tblGrid>
              <a:tr h="628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400" u="none" cap="none" strike="noStrike"/>
                        <a:t>Οι διαστάσεις της διαφορετικότητας περιλαμβάνουν: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6288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Φύλο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Ηλικία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819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Θρησκευτικές πεποιθήσεις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Σωματική και πνευματική ικανότητα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606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b="0" i="0" lang="en-GB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Φυλή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Εισόδημα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898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Οικογενειακή κατάσταση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Σεξουαλικός προσανατολισμός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496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Εθνότητα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Επάγγελμα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387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Γονική κατάσταση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Γλώσσα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6288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Γεωγραφική θέση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και πολλά άλλα συστατικά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title"/>
          </p:nvPr>
        </p:nvSpPr>
        <p:spPr>
          <a:xfrm>
            <a:off x="391886" y="363537"/>
            <a:ext cx="897563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Θέμα 2: Βασικές αρχές της διάστασης της διαφορετικότητας ως αιτίες διάκρισης</a:t>
            </a:r>
            <a:endParaRPr sz="4000"/>
          </a:p>
        </p:txBody>
      </p:sp>
      <p:sp>
        <p:nvSpPr>
          <p:cNvPr id="242" name="Google Shape;242;p13"/>
          <p:cNvSpPr txBox="1"/>
          <p:nvPr>
            <p:ph idx="1" type="body"/>
          </p:nvPr>
        </p:nvSpPr>
        <p:spPr>
          <a:xfrm>
            <a:off x="533400" y="184705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400" u="sng"/>
              <a:t>Προστατευόμενα χαρακτηριστικά από το νόμο: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Ηλικία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Φυλή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Φύλο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Αλλαγή φύλου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Αναπηρία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Εγκυμοσύνη και μητρότητα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Γάμος και αστική σύμπραξη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Θρησκεία ή πεποίθηση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GB" sz="2400"/>
              <a:t> Σεξουαλικός Προσανατολισμός</a:t>
            </a:r>
            <a:endParaRPr sz="2400"/>
          </a:p>
        </p:txBody>
      </p:sp>
      <p:sp>
        <p:nvSpPr>
          <p:cNvPr id="243" name="Google Shape;2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13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9" name="Google Shape;24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>
            <p:ph type="title"/>
          </p:nvPr>
        </p:nvSpPr>
        <p:spPr>
          <a:xfrm>
            <a:off x="8022020" y="3021753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Ομάδες κινδύνου και ευάλωτες καταστάσεις για επαγγελματική βία</a:t>
            </a:r>
            <a:endParaRPr/>
          </a:p>
        </p:txBody>
      </p:sp>
      <p:sp>
        <p:nvSpPr>
          <p:cNvPr id="252" name="Google Shape;252;p14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200"/>
              <a:t>Θέμα 3</a:t>
            </a:r>
            <a:endParaRPr sz="3200"/>
          </a:p>
        </p:txBody>
      </p:sp>
      <p:cxnSp>
        <p:nvCxnSpPr>
          <p:cNvPr id="253" name="Google Shape;253;p1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type="title"/>
          </p:nvPr>
        </p:nvSpPr>
        <p:spPr>
          <a:xfrm>
            <a:off x="839789" y="457200"/>
            <a:ext cx="7770812" cy="128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88888"/>
              <a:buNone/>
            </a:pPr>
            <a:r>
              <a:rPr lang="en-GB" sz="4000">
                <a:solidFill>
                  <a:srgbClr val="6789B9"/>
                </a:solidFill>
              </a:rPr>
              <a:t>Θέμα 3: Ομάδες κινδύνου και ευάλωτες καταστάσεις επαγγελματικής βίας</a:t>
            </a:r>
            <a:endParaRPr sz="4000"/>
          </a:p>
        </p:txBody>
      </p:sp>
      <p:sp>
        <p:nvSpPr>
          <p:cNvPr id="259" name="Google Shape;259;p15"/>
          <p:cNvSpPr txBox="1"/>
          <p:nvPr>
            <p:ph idx="2" type="body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2400"/>
              <a:t>Ευπαθείς ομάδες εργαζομένων: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Γυναίκες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Εργαζόμενοι με μερική απασχόληση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Νεαροί εργάτες και παροδική εργασία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Μετανάστες και εθνικές μειονότητες</a:t>
            </a:r>
            <a:endParaRPr/>
          </a:p>
        </p:txBody>
      </p:sp>
      <p:sp>
        <p:nvSpPr>
          <p:cNvPr id="260" name="Google Shape;2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1" name="Google Shape;261;p15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16"/>
          <p:cNvSpPr txBox="1"/>
          <p:nvPr>
            <p:ph type="title"/>
          </p:nvPr>
        </p:nvSpPr>
        <p:spPr>
          <a:xfrm>
            <a:off x="839789" y="457200"/>
            <a:ext cx="7770812" cy="128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88888"/>
              <a:buNone/>
            </a:pPr>
            <a:r>
              <a:rPr lang="en-GB" sz="4000">
                <a:solidFill>
                  <a:srgbClr val="6789B9"/>
                </a:solidFill>
              </a:rPr>
              <a:t>Θέμα 3: Ομάδες κινδύνου και ευάλωτες καταστάσεις επαγγελματικής βίας</a:t>
            </a:r>
            <a:endParaRPr sz="4000"/>
          </a:p>
        </p:txBody>
      </p:sp>
      <p:sp>
        <p:nvSpPr>
          <p:cNvPr id="268" name="Google Shape;268;p16"/>
          <p:cNvSpPr txBox="1"/>
          <p:nvPr>
            <p:ph idx="2" type="body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 sz="2400"/>
              <a:t>Ευάλωτες καταστάσεις: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Μεγάλες βάρδιες, ακανόνιστα και ασυνήθιστα ωράρια εργασίας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Εισοδηματική ανασφάλεια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Άτυπη οικονομία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Catering για πελάτες νυχτερινής διασκέδασης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Στρες και πίεση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Έλλειψη ελέγχου στη δουλειά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Εξουθένωση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Η θέση εργασίας βρίσκεται σε περιοχή υψηλής εγκληματικότητας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69" name="Google Shape;26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74" name="Google Shape;27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0" y="-32156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7"/>
          <p:cNvSpPr txBox="1"/>
          <p:nvPr>
            <p:ph type="title"/>
          </p:nvPr>
        </p:nvSpPr>
        <p:spPr>
          <a:xfrm>
            <a:off x="908036" y="4470937"/>
            <a:ext cx="4628869" cy="1205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800"/>
              <a:t>Μικρο-, μεσο- και μακρο-επίπεδο σε οργανισμούς ως αιτίες επαγγελματικής βίας και Πολιτιστικές αποτυπώσεις στο εργασιακό πλαίσιο. Ιδιαιτερότητες των διαπολιτισμικών ομάδων</a:t>
            </a:r>
            <a:endParaRPr sz="2800"/>
          </a:p>
        </p:txBody>
      </p:sp>
      <p:cxnSp>
        <p:nvCxnSpPr>
          <p:cNvPr id="277" name="Google Shape;277;p17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78" name="Google Shape;278;p17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589630" y="2610803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Θέμα 4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368038" y="6397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lang="en-GB" sz="4000">
                <a:solidFill>
                  <a:srgbClr val="6789B9"/>
                </a:solidFill>
              </a:rPr>
              <a:t> Μονάδες </a:t>
            </a:r>
            <a:endParaRPr sz="4000">
              <a:solidFill>
                <a:srgbClr val="6789B9"/>
              </a:solidFill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838200" y="1826156"/>
            <a:ext cx="10515600" cy="4350275"/>
            <a:chOff x="0" y="531"/>
            <a:chExt cx="10515600" cy="4350275"/>
          </a:xfrm>
        </p:grpSpPr>
        <p:cxnSp>
          <p:nvCxnSpPr>
            <p:cNvPr id="104" name="Google Shape;104;p3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Ενότητα 1: Ορισμός, είδη και μορφές βίας και διακρίσεων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07;p3"/>
            <p:cNvCxnSpPr/>
            <p:nvPr/>
          </p:nvCxnSpPr>
          <p:spPr>
            <a:xfrm>
              <a:off x="0" y="87058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8" name="Google Shape;108;p3"/>
            <p:cNvSpPr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Ενότητα 2: Βασικές αρχές της διάστασης της διαφορετικότητας ως αιτίες διάκρισης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10;p3"/>
            <p:cNvCxnSpPr/>
            <p:nvPr/>
          </p:nvCxnSpPr>
          <p:spPr>
            <a:xfrm>
              <a:off x="0" y="174064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1" name="Google Shape;111;p3"/>
            <p:cNvSpPr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Ενότητα 3: Ομάδες κινδύνου και ευάλωτες καταστάσεις για επαγγελματική βία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3"/>
            <p:cNvCxnSpPr/>
            <p:nvPr/>
          </p:nvCxnSpPr>
          <p:spPr>
            <a:xfrm>
              <a:off x="0" y="261069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4" name="Google Shape;114;p3"/>
            <p:cNvSpPr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Ενότητα 4: Μικρο-, μεσο- και μακροεπίπεδο σε οργανισμούς ως αιτίες επαγγελματικής βίας και Πολιτισμικά αποτυπώματα στο εργασιακό πλαίσιο. Ιδιαιτερότητες των διαπολιτισμικών ομάδων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3"/>
            <p:cNvCxnSpPr/>
            <p:nvPr/>
          </p:nvCxnSpPr>
          <p:spPr>
            <a:xfrm>
              <a:off x="0" y="348075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7" name="Google Shape;117;p3"/>
            <p:cNvSpPr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type="title"/>
          </p:nvPr>
        </p:nvSpPr>
        <p:spPr>
          <a:xfrm>
            <a:off x="838200" y="753018"/>
            <a:ext cx="105140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3600">
                <a:solidFill>
                  <a:srgbClr val="6789B9"/>
                </a:solidFill>
              </a:rPr>
              <a:t>Θέμα 4: Μικρο-, μεσο- και μακροεπίπεδο σε οργανισμούς ως αιτίες επαγγελματικής βίας και Πολιτισμικά αποτυπώματα στο εργασιακό πλαίσιο. Ιδιαιτερότητες των διαπολιτισμικών ομάδων</a:t>
            </a:r>
            <a:endParaRPr sz="3600">
              <a:solidFill>
                <a:srgbClr val="6789B9"/>
              </a:solidFill>
            </a:endParaRPr>
          </a:p>
        </p:txBody>
      </p:sp>
      <p:sp>
        <p:nvSpPr>
          <p:cNvPr id="285" name="Google Shape;285;p18"/>
          <p:cNvSpPr txBox="1"/>
          <p:nvPr>
            <p:ph idx="2" type="body"/>
          </p:nvPr>
        </p:nvSpPr>
        <p:spPr>
          <a:xfrm>
            <a:off x="839788" y="2353218"/>
            <a:ext cx="1051401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/>
              <a:t>Οι περιβαλλοντικοί παράγοντες συχνά περιορίζονται σε οργανωτικούς περιβαλλοντικούς παράγοντες, όπως οι πολιτισμοί</a:t>
            </a:r>
            <a:endParaRPr sz="24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/>
              <a:t>Η κοινωνικοοικονομική κατάσταση (π.χ. φτώχεια, άνεργος κ.λπ.) έχει συσχετιστεί συχνά με βίαιο έγκλημα</a:t>
            </a:r>
            <a:endParaRPr sz="24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GB" sz="2400"/>
              <a:t>Ένας παράγοντας άγχους που έχει αποδειχθεί ότι συσχετίζεται με την επιθετικότητα στο χώρο εργασίας είναι η κοινωνική αλλαγή (η οποία συνήθως περιλαμβάνει πολιτικά ζητήματα)</a:t>
            </a:r>
            <a:endParaRPr sz="4800"/>
          </a:p>
        </p:txBody>
      </p:sp>
      <p:sp>
        <p:nvSpPr>
          <p:cNvPr id="286" name="Google Shape;28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>
            <a:off x="800" y="0"/>
            <a:ext cx="12193588" cy="6858000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 txBox="1"/>
          <p:nvPr>
            <p:ph type="title"/>
          </p:nvPr>
        </p:nvSpPr>
        <p:spPr>
          <a:xfrm>
            <a:off x="838988" y="640900"/>
            <a:ext cx="10514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 sz="4000" u="sng">
                <a:solidFill>
                  <a:schemeClr val="lt1"/>
                </a:solidFill>
              </a:rPr>
              <a:t>Άσκηση στην τάξη:</a:t>
            </a:r>
            <a:br>
              <a:rPr lang="en-GB" sz="4000" u="sng">
                <a:solidFill>
                  <a:schemeClr val="lt1"/>
                </a:solidFill>
              </a:rPr>
            </a:br>
            <a:r>
              <a:rPr lang="en-GB" sz="4000" u="sng">
                <a:solidFill>
                  <a:schemeClr val="lt1"/>
                </a:solidFill>
              </a:rPr>
              <a:t>(20 λεπτά)</a:t>
            </a:r>
            <a:endParaRPr sz="4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/>
          <p:nvPr>
            <p:ph idx="2" type="body"/>
          </p:nvPr>
        </p:nvSpPr>
        <p:spPr>
          <a:xfrm>
            <a:off x="839800" y="2057400"/>
            <a:ext cx="495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GB" sz="2400">
                <a:solidFill>
                  <a:srgbClr val="FFFFFF"/>
                </a:solidFill>
              </a:rPr>
              <a:t>Με βάση το υλικό αυτής της ενότητας, σε ομάδες των 3, καταγράψτε όλα τα είδη διακρίσεων και τα χαρακτηριστικά που προστατεύονται από το νόμο.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5" name="Google Shape;29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idx="2" type="body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8FBC"/>
              </a:buClr>
              <a:buSzPts val="2800"/>
              <a:buNone/>
            </a:pPr>
            <a:r>
              <a:rPr lang="en-GB" sz="4000">
                <a:solidFill>
                  <a:srgbClr val="6E8FBC"/>
                </a:solidFill>
              </a:rPr>
              <a:t>Βιβλιογραφικές αναφορές: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J., and Leong, J. S. L. L. (2002): Hong Kong and New Orleans: A comparative study of perceptions of restaurant employees on sexual harassment. International Journal of Hospitality and Tourism Administration, 3, 3, 19-31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J., and Leong, J. S. L. L. (2002): Hong Kong and New Orleans: A comparative study of perceptions of restaurant employees on sexual harassment. International Journal of Hospitality and Tourism Administration, 3, 3, 19-31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Baron, R. A., &amp; Neuman, J. H. (1996). Workplace violence and workplace aggression: Evidence on their relative frequency and potential causes. Aggressive Behavior: Official Journal of the International Society for Research on Aggression, 22(3), 161-173.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Di Martino, V., Hoel, H., and Cooper, C. L. (2003): Violence and harassment in the workplace: A review of the literature. European Foundation for the Improvement of Living and Working Conditions: Dublin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The question of union democracy in the Norwegian hotel and catering industry. Unpublished MSc thesis, University of Salford, United Kingdom Hoel, H. (2002): Bullying at work in Great Britain. Unpublished doctoral di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The question of union democracy in the Norwegian hotel and catering industry. Unpublished MSc thesis, University of Salford, United Kingdom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Hotel and Caterer (1995): Letter from Neil Savage, 12 October, pp. 40-42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>
            <p:ph idx="2" type="body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https://springinstitute.org/whats-difference-multicultural-intercultural-cross-cultural-communication/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https://www.hrsolutions-uk.com/4-types-of-discrimination/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https://www.ilo.org/wcmsp5/groups/public/---ed_dialogue/---sector/documents/publication/wcms_161998.pdf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https://www.nabet.us/proceedings-archive/NABET-Proceedings-2018.pdf#page=121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https://www.personio.com/hr-lexicon/types-of-discrimination/#1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Jackson, S. E. (1992). “Team composition in organizational settings: Issues in managing an increasingly diverse work force” in Group process and productivity. Eds. S. Worchel, W. Wood, and J. A. Simpson (Newbury Park, CA: Sage), 136-180.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Karasek, (1979): Job demands, job decision latitude and mental strain: implications for job redesign. Administrative Science Quarterly, 24, 285-330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Lankford, A. (2013). A comparative analysis of suicide terrorists and rampage, workplace, and school shooters in the United States from 1990 to 2010. Homicide Studies, 17(3), 255-274.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Peterson, R. D., Krivo, L. J., &amp; Harris, M. A. (2000). Disadvantage and neighborhood violent crime: Do local institutions matter? Journal of Research In Crime And Delinquency, 37(1), 31-63.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University, U.S. (2016) </a:t>
            </a:r>
            <a:r>
              <a:rPr i="1" lang="en-GB" sz="1800"/>
              <a:t>Understanding the dimensions of diversity</a:t>
            </a:r>
            <a:r>
              <a:rPr lang="en-GB" sz="1800"/>
              <a:t>, </a:t>
            </a:r>
            <a:r>
              <a:rPr i="1" lang="en-GB" sz="1800"/>
              <a:t>USU</a:t>
            </a:r>
            <a:r>
              <a:rPr lang="en-GB" sz="1800"/>
              <a:t>. Available at: </a:t>
            </a:r>
            <a:r>
              <a:rPr lang="en-GB" sz="1800" u="sng">
                <a:solidFill>
                  <a:schemeClr val="hlink"/>
                </a:solidFill>
                <a:hlinkClick r:id="rId8"/>
              </a:rPr>
              <a:t>https://extension.usu.edu/employee/diversity/dimensions-of-diversity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07" name="Google Shape;30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/>
          <p:nvPr>
            <p:ph idx="2" type="body"/>
          </p:nvPr>
        </p:nvSpPr>
        <p:spPr>
          <a:xfrm>
            <a:off x="855830" y="1058779"/>
            <a:ext cx="10165096" cy="464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Zagenczyk, T. J., Murrell, A. J., &amp; Gibney, R. (2008). Effects of the physical work environment on the creation of individual-and group-level social capital. International Journal of Organizational Analysis, 15(2), 119-135.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Zohar, D. (1994): Analysis of job stress profile in the hotel industry. International Journal of Hospitality Management, 13, (3), 219-231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13" name="Google Shape;31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b="1" lang="en-GB" sz="4000">
                <a:solidFill>
                  <a:srgbClr val="6789B9"/>
                </a:solidFill>
              </a:rPr>
              <a:t>Εταίροι του έργου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3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3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3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3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3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3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369791" y="325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Μαθησιακά Aποτελέσματα</a:t>
            </a:r>
            <a:endParaRPr sz="4000"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369791" y="14968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Να είστε σε θέση να διακρίνετε τα διάφορα είδη και μορφές επαγγελματικής βίας και διακρίσεων.</a:t>
            </a:r>
            <a:br>
              <a:rPr lang="en-GB" sz="2400"/>
            </a:b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Να είστε σε θέση να λαμβάνετε υπόψη τις διαστάσεις της διαφορετικότητας προκειμένου να προωθήσετε τις διαπολιτισμικές ικανότητες μεταξύ του προσωπικού και να ελαχιστοποιήσει τον κίνδυνο διακρίσεων.</a:t>
            </a:r>
            <a:br>
              <a:rPr lang="en-GB" sz="2400"/>
            </a:b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Να είστε σε θέση να αναλογιστείτε τα δικά σας πολιτιστικά αποτυπώματα</a:t>
            </a:r>
            <a:endParaRPr sz="2400"/>
          </a:p>
        </p:txBody>
      </p:sp>
      <p:sp>
        <p:nvSpPr>
          <p:cNvPr id="127" name="Google Shape;1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3" name="Google Shape;13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26135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Ορισμός, είδη και μορφές βίας και διακρίσεων</a:t>
            </a:r>
            <a:endParaRPr b="1"/>
          </a:p>
        </p:txBody>
      </p:sp>
      <p:sp>
        <p:nvSpPr>
          <p:cNvPr id="136" name="Google Shape;136;p5"/>
          <p:cNvSpPr txBox="1"/>
          <p:nvPr>
            <p:ph idx="2" type="body"/>
          </p:nvPr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200"/>
              <a:t>Θέμα 1</a:t>
            </a:r>
            <a:endParaRPr sz="3200"/>
          </a:p>
        </p:txBody>
      </p:sp>
      <p:cxnSp>
        <p:nvCxnSpPr>
          <p:cNvPr id="137" name="Google Shape;137;p5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Θέμα 1: Ορισμός, είδη και μορφές βίας και διακρίσεων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625928" y="1602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400"/>
              <a:t>Ορισμός της Επαγγελματικής Βίας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i="1" lang="en-GB" sz="2400"/>
              <a:t>«Περιστατικά όπου το προσωπικό υφίσταται κακοποίηση, απειλή ή επίθεση σε περιστάσεις που σχετίζονται με την εργασία του, συμπεριλαμβανομένης της μετακίνησης από και προς την εργασία, που συνεπάγονται ρητή ή σιωπηρή αμφισβήτηση της ασφάλειας, της ευημερίας και της υγείας του» (Ευρωπαϊκή Υπηρεσία για την Ασφάλεια και την Υγεία στην Εργασία, 2010).</a:t>
            </a:r>
            <a:endParaRPr sz="2400"/>
          </a:p>
        </p:txBody>
      </p:sp>
      <p:sp>
        <p:nvSpPr>
          <p:cNvPr id="144" name="Google Shape;1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359517" y="276613"/>
            <a:ext cx="86721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Θέμα 1: Ορισμός, είδη και μορφές βίας και διακρίσεων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501315" y="1267326"/>
            <a:ext cx="7471611" cy="508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GB" sz="2400"/>
              <a:t>Είδη βίας</a:t>
            </a:r>
            <a:br>
              <a:rPr b="1" lang="en-GB" sz="2400"/>
            </a:br>
            <a:endParaRPr b="1"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Βία μέσω τρίτων (βία πελάτη προς εργαζόμενο)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Εργάτης-σε-εργάτης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Εγκληματικές προθέσεις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Προσωπικές σχέσεις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52" name="Google Shape;1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359517" y="276613"/>
            <a:ext cx="82510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Θέμα 1: Ορισμός, είδη και μορφές βίας και διακρίσεων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576943" y="17815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400"/>
              <a:t>Μορφές Βίας</a:t>
            </a:r>
            <a:br>
              <a:rPr b="1" lang="en-GB" sz="2400"/>
            </a:br>
            <a:endParaRPr b="1"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Ψυχολογική βία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Φυσιολογική/σωματική βία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Σεξουαλική βία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/>
              <a:t>Διάκριση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 u="sng"/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68" name="Google Shape;16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Βασικές αρχές της διάστασης της διαφορετικότητας ως αιτίες των διακρίσεων</a:t>
            </a:r>
            <a:endParaRPr/>
          </a:p>
        </p:txBody>
      </p:sp>
      <p:cxnSp>
        <p:nvCxnSpPr>
          <p:cNvPr id="171" name="Google Shape;171;p9"/>
          <p:cNvCxnSpPr/>
          <p:nvPr/>
        </p:nvCxnSpPr>
        <p:spPr>
          <a:xfrm>
            <a:off x="2287051" y="342857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72" name="Google Shape;172;p9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589630" y="358644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Θέμα 2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>
            <p:ph type="title"/>
          </p:nvPr>
        </p:nvSpPr>
        <p:spPr>
          <a:xfrm>
            <a:off x="359517" y="276613"/>
            <a:ext cx="86882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ct val="100000"/>
              <a:buNone/>
            </a:pPr>
            <a:r>
              <a:rPr lang="en-GB" sz="4000">
                <a:solidFill>
                  <a:srgbClr val="6789B9"/>
                </a:solidFill>
              </a:rPr>
              <a:t>Θέμα 2: Βασικές αρχές της διάστασης της διαφορετικότητας ως αιτίες διάκρισης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79" name="Google Shape;179;p10"/>
          <p:cNvSpPr txBox="1"/>
          <p:nvPr>
            <p:ph idx="1" type="body"/>
          </p:nvPr>
        </p:nvSpPr>
        <p:spPr>
          <a:xfrm>
            <a:off x="838200" y="1825625"/>
            <a:ext cx="63967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400"/>
              <a:t>Ορισμός της διάκρισης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400"/>
              <a:t>Η άνιση μεταχείριση ενός ατόμου ή μιας ομάδας με βάση προσωπικά χαρακτηριστικά όπως φύλο, φυλή, χρώμα, εθνική ή κοινωνική καταγωγή, θρησκεία, γλώσσα ή γνώμη.</a:t>
            </a:r>
            <a:endParaRPr sz="2400"/>
          </a:p>
        </p:txBody>
      </p:sp>
      <p:sp>
        <p:nvSpPr>
          <p:cNvPr id="180" name="Google Shape;18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