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j5r7X6Tube0z+X58afoJa6Sgi/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64" name="Google Shape;2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77" name="Google Shape;2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Die primäre Prävention besteht in der Erziehung zu einem gesunden, florierenden Unternehmen, das seine Fähigkeiten entwickelt und Stresssituationen gut bewältigt. Die größte Anstrengung besteht darin, die Risiken zu vermeiden und zu verringern, die sich in bestimmten Erscheinungsformen der schlechten Unternehmensstrategie zeigen. </a:t>
            </a:r>
            <a:endParaRPr/>
          </a:p>
        </p:txBody>
      </p:sp>
      <p:sp>
        <p:nvSpPr>
          <p:cNvPr id="136" name="Google Shape;13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en-US" sz="1800">
                <a:solidFill>
                  <a:srgbClr val="1F3763"/>
                </a:solidFill>
                <a:latin typeface="Times New Roman"/>
                <a:ea typeface="Times New Roman"/>
                <a:cs typeface="Times New Roman"/>
                <a:sym typeface="Times New Roman"/>
              </a:rPr>
              <a:t>Überwachungssystem</a:t>
            </a:r>
            <a:endParaRPr b="1" sz="1800">
              <a:solidFill>
                <a:srgbClr val="1F3763"/>
              </a:solidFill>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Ein Überwachungssystem ist z. B. ein Informationssystem, das zur Überwachung, Verwaltung, Bewertung und Berichterstattung von Teilinformationen dient, die zur Unternehmensführung führen.</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149" name="Google Shape;14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en-US" sz="1800">
                <a:solidFill>
                  <a:srgbClr val="1F3763"/>
                </a:solidFill>
                <a:latin typeface="Times New Roman"/>
                <a:ea typeface="Times New Roman"/>
                <a:cs typeface="Times New Roman"/>
                <a:sym typeface="Times New Roman"/>
              </a:rPr>
              <a:t>Möglichkeiten der Unterstützung für die betroffene Person</a:t>
            </a:r>
            <a:endParaRPr b="1" sz="1800">
              <a:solidFill>
                <a:srgbClr val="1F3763"/>
              </a:solidFill>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Wenn es im Arbeitsprozess zu einer Situation kommt, in der gegen die Sicherheits- und Gesundheitsschutzpolitik verstoßen wird, kann es passieren, dass der Arbeitnehmer behindert wird. Obwohl diese Situation nicht ideal ist, kann sie in der Praxis vorkommen, und das Unternehmen sollte darauf vorbereitet sein, d.h. es sollte ein System oder Programm zur Unterstützung von Behinderten haben.</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176" name="Google Shape;17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Calibri"/>
                <a:ea typeface="Calibri"/>
                <a:cs typeface="Calibri"/>
                <a:sym typeface="Calibri"/>
              </a:rPr>
              <a:t>Dynamik im Team</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Eine gute Teamdynamik am Arbeitsplatz ist die Grundlage für gute Arbeit. Wenn Sie sich mit einer Gruppe von Personen zusammengetan haben, um ein Projekt in Angriff zu nehmen oder ein Problem zu lösen, werden Sie den Raum mit anderen teilen wollen, die wissen, dass sie sich selbst helfen können. Wenn jemand sehr kritisch ist, oder jemand nicht redet, oder eine andere Person zu viel redet, können diese Eigenschaften und Einstellungen dem Projekt schaden.</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"Gruppendynamik oder Teamdynamik" am Arbeitsplatz bezieht sich in der Regel auf die Art und Weise, wie Menschen in verschiedenen Abteilungen, Gruppen oder Büros oder einfach Einzelpersonen in einem Gruppenumfeld zusammenkommen. Menschen fallen von Natur aus in bestimmte Rollen und Verhaltensweisen, die beeinflussen, wie jeder in dieser Rolle auftritt und welches Verhalten sich daraus ergibt. Dies wirkt sich sowohl auf den Einzelnen als auch auf die Gruppe aus.</a:t>
            </a:r>
            <a:endParaRPr sz="1800">
              <a:latin typeface="Calibri"/>
              <a:ea typeface="Calibri"/>
              <a:cs typeface="Calibri"/>
              <a:sym typeface="Calibri"/>
            </a:endParaRPr>
          </a:p>
        </p:txBody>
      </p:sp>
      <p:sp>
        <p:nvSpPr>
          <p:cNvPr id="191" name="Google Shape;19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Times New Roman"/>
                <a:ea typeface="Times New Roman"/>
                <a:cs typeface="Times New Roman"/>
                <a:sym typeface="Times New Roman"/>
              </a:rPr>
              <a:t>Bei tertiären Interventionen handelt es sich um längerfristige Maßnahmen, nachdem das Problem aufgetreten ist, um mit den dauerhaften Folgen umzugehen, die Auswirkungen zu minimieren, die Gesundheit und Sicherheit wiederherzustellen und weitere Täterschaft und Viktimisierung zu verhindern. Tertiäre Interventionen sind für Gewalt am Arbeitsplatz von Bedeutung, da die Betroffenen nachweislich erhebliche negative psychologische, gesundheitliche und arbeitsplatzbezogene Folgen erfahren. In früheren Arbeiten wurde übereinstimmend nachgewiesen, dass diese Folgen von Angst bis hin zu Wut, Machtlosigkeit, Depression und posttraumatischer Belastungsstörung, geringerer Arbeitszufriedenheit, geringerem Engagement und geringerer Produktivität bis hin zum Rückzug vom Arbeitsplatz reichen.</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Ein weiterer Beleg für die Bedeutung tertiärer Maßnahmen ist die Tatsache, dass Gewalt am Arbeitsplatz längerfristige Folgen für das Unternehmen hat, und zwar in Form von Mitarbeiterfluktuation, sinkender Arbeitsmoral, Fehlzeiten, Kosten für Untersuchungen und rechtliche Schritte, Schädigung des externen Ansehens und Verlust des Vertrauens der Aktionäre.</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p:txBody>
      </p:sp>
      <p:sp>
        <p:nvSpPr>
          <p:cNvPr id="216" name="Google Shape;21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27" name="Shape 27"/>
        <p:cNvGrpSpPr/>
        <p:nvPr/>
      </p:nvGrpSpPr>
      <p:grpSpPr>
        <a:xfrm>
          <a:off x="0" y="0"/>
          <a:ext cx="0" cy="0"/>
          <a:chOff x="0" y="0"/>
          <a:chExt cx="0" cy="0"/>
        </a:xfrm>
      </p:grpSpPr>
      <p:sp>
        <p:nvSpPr>
          <p:cNvPr id="28" name="Google Shape;2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2" name="Shape 32"/>
        <p:cNvGrpSpPr/>
        <p:nvPr/>
      </p:nvGrpSpPr>
      <p:grpSpPr>
        <a:xfrm>
          <a:off x="0" y="0"/>
          <a:ext cx="0" cy="0"/>
          <a:chOff x="0" y="0"/>
          <a:chExt cx="0" cy="0"/>
        </a:xfrm>
      </p:grpSpPr>
      <p:sp>
        <p:nvSpPr>
          <p:cNvPr id="33" name="Google Shape;33;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10.png"/><Relationship Id="rId13" Type="http://schemas.openxmlformats.org/officeDocument/2006/relationships/hyperlink" Target="https://dekaplus.eu/" TargetMode="External"/><Relationship Id="rId12"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13.png"/><Relationship Id="rId17" Type="http://schemas.openxmlformats.org/officeDocument/2006/relationships/hyperlink" Target="https://www.uzvediba.lv/kontakti/" TargetMode="External"/><Relationship Id="rId16" Type="http://schemas.openxmlformats.org/officeDocument/2006/relationships/image" Target="../media/image9.png"/><Relationship Id="rId5" Type="http://schemas.openxmlformats.org/officeDocument/2006/relationships/hyperlink" Target="http://www.czu.cz/" TargetMode="External"/><Relationship Id="rId6" Type="http://schemas.openxmlformats.org/officeDocument/2006/relationships/image" Target="../media/image8.png"/><Relationship Id="rId18" Type="http://schemas.openxmlformats.org/officeDocument/2006/relationships/image" Target="../media/image2.png"/><Relationship Id="rId7" Type="http://schemas.openxmlformats.org/officeDocument/2006/relationships/hyperlink" Target="http://www.czu.cz/" TargetMode="External"/><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latin typeface="Calibri"/>
                <a:ea typeface="Calibri"/>
                <a:cs typeface="Calibri"/>
                <a:sym typeface="Calibri"/>
              </a:rPr>
              <a:t>Ausbildungskonzept:</a:t>
            </a:r>
            <a:br>
              <a:rPr b="1" lang="en-US" sz="4000">
                <a:solidFill>
                  <a:schemeClr val="dk2"/>
                </a:solidFill>
                <a:latin typeface="Calibri"/>
                <a:ea typeface="Calibri"/>
                <a:cs typeface="Calibri"/>
                <a:sym typeface="Calibri"/>
              </a:rPr>
            </a:br>
            <a:r>
              <a:rPr b="1" lang="en-US" sz="4000">
                <a:solidFill>
                  <a:schemeClr val="dk2"/>
                </a:solidFill>
                <a:latin typeface="Calibri"/>
                <a:ea typeface="Calibri"/>
                <a:cs typeface="Calibri"/>
                <a:sym typeface="Calibri"/>
              </a:rPr>
              <a:t>Tertiäre Prävention (4)</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4906" r="4906" t="0"/>
          <a:stretch/>
        </p:blipFill>
        <p:spPr>
          <a:xfrm>
            <a:off x="445449" y="5443803"/>
            <a:ext cx="2439992" cy="594471"/>
          </a:xfrm>
          <a:prstGeom prst="rect">
            <a:avLst/>
          </a:prstGeom>
          <a:noFill/>
          <a:ln>
            <a:noFill/>
          </a:ln>
        </p:spPr>
      </p:pic>
      <p:sp>
        <p:nvSpPr>
          <p:cNvPr id="97" name="Google Shape;97;p1"/>
          <p:cNvSpPr txBox="1"/>
          <p:nvPr/>
        </p:nvSpPr>
        <p:spPr>
          <a:xfrm>
            <a:off x="426720" y="6056820"/>
            <a:ext cx="11338500" cy="6540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Clr>
                <a:schemeClr val="dk1"/>
              </a:buClr>
              <a:buSzPts val="1100"/>
              <a:buFont typeface="Arial"/>
              <a:buNone/>
            </a:pPr>
            <a:r>
              <a:rPr lang="en-US" sz="1100">
                <a:solidFill>
                  <a:schemeClr val="dk1"/>
                </a:solidFill>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1200" u="none" cap="none" strike="noStrike">
              <a:solidFill>
                <a:schemeClr val="dk1"/>
              </a:solidFill>
              <a:latin typeface="Calibri"/>
              <a:ea typeface="Calibri"/>
              <a:cs typeface="Calibri"/>
              <a:sym typeface="Calibri"/>
            </a:endParaRPr>
          </a:p>
          <a:p>
            <a:pPr indent="0" lvl="0" marL="0" marR="0" rtl="0" algn="l">
              <a:spcBef>
                <a:spcPts val="30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67" name="Google Shape;267;p10"/>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68" name="Google Shape;268;p10"/>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69" name="Google Shape;269;p10"/>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70" name="Google Shape;270;p1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71" name="Google Shape;271;p10"/>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72" name="Google Shape;272;p10"/>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73" name="Google Shape;273;p10"/>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Referenzen</a:t>
            </a:r>
            <a:endParaRPr b="1" sz="3600">
              <a:solidFill>
                <a:schemeClr val="dk2"/>
              </a:solidFill>
            </a:endParaRPr>
          </a:p>
        </p:txBody>
      </p:sp>
      <p:sp>
        <p:nvSpPr>
          <p:cNvPr id="274" name="Google Shape;274;p10"/>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ARMSTRONG, M., 2007.  </a:t>
            </a:r>
            <a:r>
              <a:rPr b="0" i="1" lang="en-US" sz="1200" u="none" cap="none" strike="noStrike">
                <a:solidFill>
                  <a:srgbClr val="000000"/>
                </a:solidFill>
                <a:highlight>
                  <a:srgbClr val="FFFFFF"/>
                </a:highlight>
                <a:latin typeface="Calibri"/>
                <a:ea typeface="Calibri"/>
                <a:cs typeface="Calibri"/>
                <a:sym typeface="Calibri"/>
              </a:rPr>
              <a:t>Řízení lidských zdrojů: nejnovější trendy a postupy : 10. vydání</a:t>
            </a:r>
            <a:r>
              <a:rPr b="0" i="0" lang="en-US" sz="1200" u="none" cap="none" strike="noStrike">
                <a:solidFill>
                  <a:srgbClr val="000000"/>
                </a:solidFill>
                <a:highlight>
                  <a:srgbClr val="FFFFFF"/>
                </a:highlight>
                <a:latin typeface="Calibri"/>
                <a:ea typeface="Calibri"/>
                <a:cs typeface="Calibri"/>
                <a:sym typeface="Calibri"/>
              </a:rPr>
              <a:t>. 1. vyd. Praha: Grada. </a:t>
            </a:r>
            <a:r>
              <a:rPr b="0" i="0" lang="en-US" sz="1200" u="sng" cap="none"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a:t>
            </a:r>
            <a:r>
              <a:rPr b="0" i="0" lang="en-US" sz="1200" u="none" cap="none" strike="noStrike">
                <a:solidFill>
                  <a:srgbClr val="000000"/>
                </a:solidFill>
                <a:highlight>
                  <a:srgbClr val="FFFFFF"/>
                </a:highlight>
                <a:latin typeface="Calibri"/>
                <a:ea typeface="Calibri"/>
                <a:cs typeface="Calibri"/>
                <a:sym typeface="Calibri"/>
              </a:rPr>
              <a:t> </a:t>
            </a:r>
            <a:r>
              <a:rPr b="0" i="0" lang="en-US" sz="1200" u="sng" cap="none"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a:t>
            </a:r>
            <a:r>
              <a:rPr b="0" i="0" lang="en-US" sz="1200" u="none" cap="none" strike="noStrike">
                <a:solidFill>
                  <a:srgbClr val="000000"/>
                </a:solidFill>
                <a:highlight>
                  <a:srgbClr val="FFFFFF"/>
                </a:highlight>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ATTEBYOVÁ S., 2021. Proč je zásadní vytvářet dobrou týmovou dynamiku na pracovišti? . [online] [vid. 2022-15-08]. Dostupné z: </a:t>
            </a:r>
            <a:r>
              <a:rPr b="0" i="0" lang="en-US"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CRDR spol. s.r.o., 2017. Analýza a řízení rizik BOZP. Identifikace, hodnocení a management ve firmách a jiných organizacích. [online] [vid. 2022-15-08]. Dostupné z:  </a:t>
            </a:r>
            <a:r>
              <a:rPr b="0" i="0" lang="en-US"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CRDR spol. s.r.o., 2022.</a:t>
            </a:r>
            <a:r>
              <a:rPr b="0" i="1" lang="en-US" sz="1200" u="none" cap="none" strike="noStrike">
                <a:solidFill>
                  <a:srgbClr val="000000"/>
                </a:solidFill>
                <a:highlight>
                  <a:srgbClr val="FFFFFF"/>
                </a:highlight>
                <a:latin typeface="Calibri"/>
                <a:ea typeface="Calibri"/>
                <a:cs typeface="Calibri"/>
                <a:sym typeface="Calibri"/>
              </a:rPr>
              <a:t> Slovník pojmů z oblasti BOZP a PO. </a:t>
            </a:r>
            <a:r>
              <a:rPr b="0" i="0" lang="en-US" sz="1200" u="none" cap="none" strike="noStrike">
                <a:solidFill>
                  <a:srgbClr val="000000"/>
                </a:solidFill>
                <a:latin typeface="Calibri"/>
                <a:ea typeface="Calibri"/>
                <a:cs typeface="Calibri"/>
                <a:sym typeface="Calibri"/>
              </a:rPr>
              <a:t>[online] [vid. 2022-15-08]. Dostupné z: </a:t>
            </a:r>
            <a:r>
              <a:rPr b="0" i="0" lang="en-US" sz="1200" u="sng" cap="none"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ČERNÝ, M., 2010. </a:t>
            </a:r>
            <a:r>
              <a:rPr b="0" i="1" lang="en-US" sz="1200" u="none" cap="none" strike="noStrike">
                <a:solidFill>
                  <a:srgbClr val="000000"/>
                </a:solidFill>
                <a:latin typeface="Calibri"/>
                <a:ea typeface="Calibri"/>
                <a:cs typeface="Calibri"/>
                <a:sym typeface="Calibri"/>
              </a:rPr>
              <a:t>Základní úrovně provádění primární prevence</a:t>
            </a:r>
            <a:r>
              <a:rPr b="0" i="0" lang="en-US" sz="1200" u="none" cap="none" strike="noStrike">
                <a:solidFill>
                  <a:srgbClr val="000000"/>
                </a:solidFill>
                <a:latin typeface="Calibri"/>
                <a:ea typeface="Calibri"/>
                <a:cs typeface="Calibri"/>
                <a:sym typeface="Calibri"/>
              </a:rPr>
              <a:t>. Tišnov: Sdružení SCAN.</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DI MARTINO, V., HOEL, H., AND COOPER, C. L.</a:t>
            </a:r>
            <a:r>
              <a:rPr b="0" i="1" lang="en-US" sz="1200" u="none" cap="none" strike="noStrike">
                <a:solidFill>
                  <a:srgbClr val="000000"/>
                </a:solidFill>
                <a:highlight>
                  <a:srgbClr val="FFFFFF"/>
                </a:highlight>
                <a:latin typeface="Calibri"/>
                <a:ea typeface="Calibri"/>
                <a:cs typeface="Calibri"/>
                <a:sym typeface="Calibri"/>
              </a:rPr>
              <a:t> (2003): Violence and harassment in the workplace: A review of the literature. European Foundation for the Improvement of Living and Working Conditions: Dublin</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EDELMAN, L., ERLANGER, H. AND LANDE, J</a:t>
            </a:r>
            <a:r>
              <a:rPr b="0" i="1" lang="en-US" sz="1200" u="none" cap="none" strike="noStrike">
                <a:solidFill>
                  <a:srgbClr val="000000"/>
                </a:solidFill>
                <a:highlight>
                  <a:srgbClr val="FFFFFF"/>
                </a:highlight>
                <a:latin typeface="Calibri"/>
                <a:ea typeface="Calibri"/>
                <a:cs typeface="Calibri"/>
                <a:sym typeface="Calibri"/>
              </a:rPr>
              <a:t>. (1993). ‘Internal dispute resolution: The transformation of civil rights in the workplace’. Law &amp; Society Review, 27, 497-534.</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EIB, 2018. </a:t>
            </a:r>
            <a:r>
              <a:rPr b="0" i="1" lang="en-US" sz="1200" u="none" cap="none" strike="noStrike">
                <a:solidFill>
                  <a:srgbClr val="000000"/>
                </a:solidFill>
                <a:latin typeface="Calibri"/>
                <a:ea typeface="Calibri"/>
                <a:cs typeface="Calibri"/>
                <a:sym typeface="Calibri"/>
              </a:rPr>
              <a:t>Zásady mechanismu pro vyřizování stížností</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E.ON, 2015. </a:t>
            </a:r>
            <a:r>
              <a:rPr b="0" i="1" lang="en-US" sz="1200" u="none" cap="none" strike="noStrike">
                <a:solidFill>
                  <a:srgbClr val="000000"/>
                </a:solidFill>
                <a:latin typeface="Calibri"/>
                <a:ea typeface="Calibri"/>
                <a:cs typeface="Calibri"/>
                <a:sym typeface="Calibri"/>
              </a:rPr>
              <a:t>Formulace politiky společnosti RU Česká republika v oblasti bezpečnosti práce, ochrany zdraví a životního prostředí</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HOBSON, J.S.P</a:t>
            </a:r>
            <a:r>
              <a:rPr b="0" i="1" lang="en-US" sz="1200" u="none" cap="none" strike="noStrike">
                <a:solidFill>
                  <a:srgbClr val="000000"/>
                </a:solidFill>
                <a:highlight>
                  <a:srgbClr val="FFFFFF"/>
                </a:highlight>
                <a:latin typeface="Calibri"/>
                <a:ea typeface="Calibri"/>
                <a:cs typeface="Calibri"/>
                <a:sym typeface="Calibri"/>
              </a:rPr>
              <a:t>. (1996): Violent crime in the US hospitality workplace: facing up to the problem. International Journal of Contemporary Hospitality Management, 8 (4), 3-10</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HOEL H., AND EINARSEN, S</a:t>
            </a:r>
            <a:r>
              <a:rPr b="0" i="1" lang="en-US" sz="1200" u="none" cap="none" strike="noStrike">
                <a:solidFill>
                  <a:srgbClr val="000000"/>
                </a:solidFill>
                <a:highlight>
                  <a:srgbClr val="FFFFFF"/>
                </a:highlight>
                <a:latin typeface="Calibri"/>
                <a:ea typeface="Calibri"/>
                <a:cs typeface="Calibri"/>
                <a:sym typeface="Calibri"/>
              </a:rPr>
              <a:t>. (2003): Violence at work in hotels, catering and tourism, available at: </a:t>
            </a:r>
            <a:r>
              <a:rPr b="0" i="1" lang="en-US" sz="1200" u="sng" cap="none"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http://www.oit.org/wcmsp5/groups/public/@ed_dialogue/@sector/documents/publication/wcms_161998.pdf</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HOFFMAN, E</a:t>
            </a:r>
            <a:r>
              <a:rPr b="0" i="1" lang="en-US" sz="1200" u="none" cap="none" strike="noStrike">
                <a:solidFill>
                  <a:srgbClr val="000000"/>
                </a:solidFill>
                <a:highlight>
                  <a:srgbClr val="FFFFFF"/>
                </a:highlight>
                <a:latin typeface="Calibri"/>
                <a:ea typeface="Calibri"/>
                <a:cs typeface="Calibri"/>
                <a:sym typeface="Calibri"/>
              </a:rPr>
              <a:t>. (2005). ‘Dispute resolution in a worker cooperative: Formal procedures and procedural justice’. Law and Society Review, 39(1), 51–82.</a:t>
            </a:r>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KOŽENÁ J., 2009. </a:t>
            </a:r>
            <a:r>
              <a:rPr b="0" i="1" lang="en-US" sz="1200" u="none" cap="none" strike="noStrike">
                <a:solidFill>
                  <a:srgbClr val="000000"/>
                </a:solidFill>
                <a:highlight>
                  <a:srgbClr val="FFFFFF"/>
                </a:highlight>
                <a:latin typeface="Calibri"/>
                <a:ea typeface="Calibri"/>
                <a:cs typeface="Calibri"/>
                <a:sym typeface="Calibri"/>
              </a:rPr>
              <a:t>Externí komunikace vytváří obraz vaší firmy v očích veřejnosti i médií. </a:t>
            </a:r>
            <a:r>
              <a:rPr b="0" i="0" lang="en-US" sz="1200" u="none" cap="none" strike="noStrike">
                <a:solidFill>
                  <a:srgbClr val="000000"/>
                </a:solidFill>
                <a:latin typeface="Calibri"/>
                <a:ea typeface="Calibri"/>
                <a:cs typeface="Calibri"/>
                <a:sym typeface="Calibri"/>
              </a:rPr>
              <a:t>[online] [vid. 2022-15-08]. Dostupné z:</a:t>
            </a:r>
            <a:r>
              <a:rPr b="0" i="0" lang="en-US" sz="1200" u="none" cap="none" strike="noStrike">
                <a:solidFill>
                  <a:srgbClr val="000000"/>
                </a:solidFill>
                <a:highlight>
                  <a:srgbClr val="FFFFFF"/>
                </a:highlight>
                <a:latin typeface="Calibri"/>
                <a:ea typeface="Calibri"/>
                <a:cs typeface="Calibri"/>
                <a:sym typeface="Calibri"/>
              </a:rPr>
              <a:t> </a:t>
            </a:r>
            <a:r>
              <a:rPr b="0" i="0" lang="en-US" sz="1200" u="sng" cap="none"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b="0" i="0" sz="12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80" name="Google Shape;280;p11"/>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81" name="Google Shape;281;p11"/>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82" name="Google Shape;282;p11"/>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83" name="Google Shape;283;p1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84" name="Google Shape;284;p11"/>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85" name="Google Shape;285;p11"/>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86" name="Google Shape;286;p11"/>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References</a:t>
            </a:r>
            <a:endParaRPr b="1" sz="3600">
              <a:solidFill>
                <a:schemeClr val="dk2"/>
              </a:solidFill>
            </a:endParaRPr>
          </a:p>
        </p:txBody>
      </p:sp>
      <p:sp>
        <p:nvSpPr>
          <p:cNvPr id="287" name="Google Shape;287;p11"/>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LIEBMANN, M.</a:t>
            </a:r>
            <a:r>
              <a:rPr b="0" i="1" lang="en-US" sz="1200" u="none" cap="none" strike="noStrike">
                <a:solidFill>
                  <a:srgbClr val="000000"/>
                </a:solidFill>
                <a:highlight>
                  <a:srgbClr val="FFFFFF"/>
                </a:highlight>
                <a:latin typeface="Calibri"/>
                <a:ea typeface="Calibri"/>
                <a:cs typeface="Calibri"/>
                <a:sym typeface="Calibri"/>
              </a:rPr>
              <a:t> (2000). ‘History and overview of mediation in the UK’. In M. Liebmann (ed), Mediation in Context. London: Jessica Kingsley Publisher, 19-38.</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MICELI, M., NEAR, J., AND MOREHEAD, DWORKIN T</a:t>
            </a:r>
            <a:r>
              <a:rPr b="0" i="1" lang="en-US" sz="1200" u="none" cap="none" strike="noStrike">
                <a:solidFill>
                  <a:srgbClr val="000000"/>
                </a:solidFill>
                <a:highlight>
                  <a:srgbClr val="FFFFFF"/>
                </a:highlight>
                <a:latin typeface="Calibri"/>
                <a:ea typeface="Calibri"/>
                <a:cs typeface="Calibri"/>
                <a:sym typeface="Calibri"/>
              </a:rPr>
              <a:t>. (2008). ‘A word to the wise: how managers and policy-makers can encourage employees to report wrongdoing’. Journal of Business Ethics, 86, 379-396.</a:t>
            </a:r>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MIOVSKÝ, M., SKÁCELOVÁ, L., ZAPLETALOVÁ, J., NOVÁK, P. 2010. </a:t>
            </a:r>
            <a:r>
              <a:rPr b="0" i="1" lang="en-US" sz="1200" u="none" cap="none" strike="noStrike">
                <a:solidFill>
                  <a:srgbClr val="000000"/>
                </a:solidFill>
                <a:latin typeface="Calibri"/>
                <a:ea typeface="Calibri"/>
                <a:cs typeface="Calibri"/>
                <a:sym typeface="Calibri"/>
              </a:rPr>
              <a:t>Primární prevence rizikového chování ve školství</a:t>
            </a:r>
            <a:r>
              <a:rPr b="0" i="0" lang="en-US" sz="1200" u="none" cap="none" strike="noStrike">
                <a:solidFill>
                  <a:srgbClr val="000000"/>
                </a:solidFill>
                <a:latin typeface="Calibri"/>
                <a:ea typeface="Calibri"/>
                <a:cs typeface="Calibri"/>
                <a:sym typeface="Calibri"/>
              </a:rPr>
              <a:t>. Tišnov: Sdružení SCAN.</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MŠMT, 2005. </a:t>
            </a:r>
            <a:r>
              <a:rPr b="0" i="1" lang="en-US" sz="1200" u="none" cap="none" strike="noStrike">
                <a:solidFill>
                  <a:srgbClr val="000000"/>
                </a:solidFill>
                <a:latin typeface="Calibri"/>
                <a:ea typeface="Calibri"/>
                <a:cs typeface="Calibri"/>
                <a:sym typeface="Calibri"/>
              </a:rPr>
              <a:t>Standardy odborné způsobilosti poskytovatelů programů primární prevence užívání návykových látek.</a:t>
            </a:r>
            <a:r>
              <a:rPr b="0" i="0" lang="en-US" sz="1200" u="none" cap="none" strike="noStrike">
                <a:solidFill>
                  <a:srgbClr val="000000"/>
                </a:solidFill>
                <a:latin typeface="Calibri"/>
                <a:ea typeface="Calibri"/>
                <a:cs typeface="Calibri"/>
                <a:sym typeface="Calibri"/>
              </a:rPr>
              <a:t> Praha: MŠMT.</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MŠMT, 2010. </a:t>
            </a:r>
            <a:r>
              <a:rPr b="0" i="1" lang="en-US" sz="1200" u="none" cap="none" strike="noStrike">
                <a:solidFill>
                  <a:srgbClr val="000000"/>
                </a:solidFill>
                <a:latin typeface="Calibri"/>
                <a:ea typeface="Calibri"/>
                <a:cs typeface="Calibri"/>
                <a:sym typeface="Calibri"/>
              </a:rPr>
              <a:t>Metodické doporučení k  primární prevenci rizikového chování u dětí, žáků a studentů ve školách a školských zařízeních</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OPPENHEIMER, A</a:t>
            </a:r>
            <a:r>
              <a:rPr b="0" i="1" lang="en-US" sz="1200" u="none" cap="none" strike="noStrike">
                <a:solidFill>
                  <a:srgbClr val="000000"/>
                </a:solidFill>
                <a:highlight>
                  <a:srgbClr val="FFFFFF"/>
                </a:highlight>
                <a:latin typeface="Calibri"/>
                <a:ea typeface="Calibri"/>
                <a:cs typeface="Calibri"/>
                <a:sym typeface="Calibri"/>
              </a:rPr>
              <a:t>. (2004). ‘Investigating workplace harassment and discrimination’. Employee Relations Law Journal, 29(4), 56-68.</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PLAMÍNEK, J., 2010. </a:t>
            </a:r>
            <a:r>
              <a:rPr b="0" i="1" lang="en-US" sz="1200" u="none" cap="none" strike="noStrike">
                <a:solidFill>
                  <a:srgbClr val="000000"/>
                </a:solidFill>
                <a:latin typeface="Calibri"/>
                <a:ea typeface="Calibri"/>
                <a:cs typeface="Calibri"/>
                <a:sym typeface="Calibri"/>
              </a:rPr>
              <a:t>Tajemství motivace: jak zařídit, aby pro vás lidé rádi pracovali</a:t>
            </a:r>
            <a:r>
              <a:rPr b="0" i="0" lang="en-US" sz="1200" u="none" cap="none" strike="noStrike">
                <a:solidFill>
                  <a:srgbClr val="000000"/>
                </a:solidFill>
                <a:latin typeface="Calibri"/>
                <a:ea typeface="Calibri"/>
                <a:cs typeface="Calibri"/>
                <a:sym typeface="Calibri"/>
              </a:rPr>
              <a:t>. 2., dopl. vyd. Praha: Grada. ISBN 9788024734477</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RAYNER, C., HOEL, H. AND COOPER, C.L</a:t>
            </a:r>
            <a:r>
              <a:rPr b="0" i="1" lang="en-US" sz="1200" u="none" cap="none" strike="noStrike">
                <a:solidFill>
                  <a:srgbClr val="000000"/>
                </a:solidFill>
                <a:highlight>
                  <a:srgbClr val="FFFFFF"/>
                </a:highlight>
                <a:latin typeface="Calibri"/>
                <a:ea typeface="Calibri"/>
                <a:cs typeface="Calibri"/>
                <a:sym typeface="Calibri"/>
              </a:rPr>
              <a:t>. (2002): Workplace Bullying: What we know, who is to blame, and what can we do? London: Taylor and Francis</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SALIN, D</a:t>
            </a:r>
            <a:r>
              <a:rPr b="0" i="1" lang="en-US" sz="1200" u="none" cap="none" strike="noStrike">
                <a:solidFill>
                  <a:srgbClr val="000000"/>
                </a:solidFill>
                <a:highlight>
                  <a:srgbClr val="FFFFFF"/>
                </a:highlight>
                <a:latin typeface="Calibri"/>
                <a:ea typeface="Calibri"/>
                <a:cs typeface="Calibri"/>
                <a:sym typeface="Calibri"/>
              </a:rPr>
              <a:t>. (2007). ‘Organizational responses to workplace harassment: an exploratory study’. Personnel Review, 38(1), 26-44.</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SCHEU L., 2021</a:t>
            </a:r>
            <a:r>
              <a:rPr b="0" i="1" lang="en-US" sz="1200" u="none" cap="none" strike="noStrike">
                <a:solidFill>
                  <a:srgbClr val="000000"/>
                </a:solidFill>
                <a:latin typeface="Calibri"/>
                <a:ea typeface="Calibri"/>
                <a:cs typeface="Calibri"/>
                <a:sym typeface="Calibri"/>
              </a:rPr>
              <a:t>. Násilí na pracovišti: peer pracovník jako možná cesta ochrany zaměstnanců?</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SMITHSON, L., 2006. An infographic depiction of all things motivation in the workplace. </a:t>
            </a:r>
            <a:r>
              <a:rPr b="0" i="1" lang="en-US" sz="1200" u="none" cap="none" strike="noStrike">
                <a:solidFill>
                  <a:srgbClr val="000000"/>
                </a:solidFill>
                <a:latin typeface="Calibri"/>
                <a:ea typeface="Calibri"/>
                <a:cs typeface="Calibri"/>
                <a:sym typeface="Calibri"/>
              </a:rPr>
              <a:t>IncBlot.</a:t>
            </a:r>
            <a:r>
              <a:rPr b="0" i="0" lang="en-US" sz="1200" u="none" cap="none" strike="noStrike">
                <a:solidFill>
                  <a:srgbClr val="000000"/>
                </a:solidFill>
                <a:latin typeface="Calibri"/>
                <a:ea typeface="Calibri"/>
                <a:cs typeface="Calibri"/>
                <a:sym typeface="Calibri"/>
              </a:rPr>
              <a:t> [online] [vid. 2022-05-05]. Dostupné z: </a:t>
            </a:r>
            <a:r>
              <a:rPr b="0" i="0" lang="en-US"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https://visual.ly/community/Infographics/business/incblot-motivation-infographic</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ŠNAJDR I., 2013. </a:t>
            </a:r>
            <a:r>
              <a:rPr b="0" i="1" lang="en-US" sz="1200" u="none" cap="none" strike="noStrike">
                <a:solidFill>
                  <a:srgbClr val="000000"/>
                </a:solidFill>
                <a:latin typeface="Calibri"/>
                <a:ea typeface="Calibri"/>
                <a:cs typeface="Calibri"/>
                <a:sym typeface="Calibri"/>
              </a:rPr>
              <a:t>Svizí, strategií a polotikou</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https://www.snajdr.com/jak-pracujeme/s-vizi-strategii-a-politikou/</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5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WALKER, B. AND HAMILTON, R. T.</a:t>
            </a:r>
            <a:r>
              <a:rPr b="0" i="1" lang="en-US" sz="1200" u="none" cap="none" strike="noStrike">
                <a:solidFill>
                  <a:srgbClr val="000000"/>
                </a:solidFill>
                <a:highlight>
                  <a:srgbClr val="FFFFFF"/>
                </a:highlight>
                <a:latin typeface="Calibri"/>
                <a:ea typeface="Calibri"/>
                <a:cs typeface="Calibri"/>
                <a:sym typeface="Calibri"/>
              </a:rPr>
              <a:t> (2011). ‘Employee-employer grievances: a review’. International Journal of Management Reviews, 13(1) 40-58.</a:t>
            </a:r>
            <a:endParaRPr b="0" i="0" sz="12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pic>
        <p:nvPicPr>
          <p:cNvPr id="292" name="Google Shape;292;p12"/>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293" name="Google Shape;293;p12"/>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4" name="Google Shape;294;p12"/>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Vielen Dank für Ihre Aufmerksamkeit</a:t>
            </a:r>
            <a:endParaRPr sz="3600">
              <a:solidFill>
                <a:srgbClr val="262626"/>
              </a:solidFill>
            </a:endParaRPr>
          </a:p>
        </p:txBody>
      </p:sp>
      <p:cxnSp>
        <p:nvCxnSpPr>
          <p:cNvPr id="295" name="Google Shape;295;p12"/>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296" name="Google Shape;296;p12"/>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p:transition spd="slow" p14:dur="1500">
    <p:split orient="ver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13"/>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02" name="Google Shape;302;p13"/>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Projektpartner</a:t>
            </a:r>
            <a:endParaRPr b="1" sz="3600">
              <a:solidFill>
                <a:schemeClr val="dk2"/>
              </a:solidFill>
            </a:endParaRPr>
          </a:p>
        </p:txBody>
      </p:sp>
      <p:sp>
        <p:nvSpPr>
          <p:cNvPr id="303" name="Google Shape;30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4" name="Google Shape;304;p1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6789B9"/>
                </a:solidFill>
                <a:latin typeface="Calibri"/>
                <a:ea typeface="Calibri"/>
                <a:cs typeface="Calibri"/>
                <a:sym typeface="Calibri"/>
              </a:rPr>
              <a:t>https://www.weedout.eu/</a:t>
            </a:r>
            <a:endParaRPr/>
          </a:p>
        </p:txBody>
      </p:sp>
      <p:pic>
        <p:nvPicPr>
          <p:cNvPr id="305" name="Google Shape;305;p13"/>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06" name="Google Shape;306;p13"/>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5">
                  <a:extLst>
                    <a:ext uri="{A12FA001-AC4F-418D-AE19-62706E023703}">
                      <ahyp:hlinkClr val="tx"/>
                    </a:ext>
                  </a:extLst>
                </a:hlinkClick>
              </a:rPr>
              <a:t>Tschechische Universität für Biowissenschaften Prag</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Tschechische Republik</a:t>
            </a:r>
            <a:endParaRPr sz="1400">
              <a:solidFill>
                <a:schemeClr val="dk1"/>
              </a:solidFill>
              <a:latin typeface="Arial"/>
              <a:ea typeface="Arial"/>
              <a:cs typeface="Arial"/>
              <a:sym typeface="Arial"/>
            </a:endParaRPr>
          </a:p>
        </p:txBody>
      </p:sp>
      <p:pic>
        <p:nvPicPr>
          <p:cNvPr id="307" name="Google Shape;307;p13"/>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08" name="Google Shape;308;p13"/>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7">
                  <a:extLst>
                    <a:ext uri="{A12FA001-AC4F-418D-AE19-62706E023703}">
                      <ahyp:hlinkClr val="tx"/>
                    </a:ext>
                  </a:extLst>
                </a:hlinkClick>
              </a:rPr>
              <a:t>Pancyprian Association of Hotel Managers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Zypern</a:t>
            </a:r>
            <a:endParaRPr sz="1400">
              <a:solidFill>
                <a:schemeClr val="dk1"/>
              </a:solidFill>
              <a:latin typeface="Arial"/>
              <a:ea typeface="Arial"/>
              <a:cs typeface="Arial"/>
              <a:sym typeface="Arial"/>
            </a:endParaRPr>
          </a:p>
        </p:txBody>
      </p:sp>
      <p:pic>
        <p:nvPicPr>
          <p:cNvPr id="309" name="Google Shape;309;p13"/>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310" name="Google Shape;310;p13"/>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Deutschland</a:t>
            </a:r>
            <a:endParaRPr sz="1400">
              <a:solidFill>
                <a:schemeClr val="dk1"/>
              </a:solidFill>
              <a:latin typeface="Arial"/>
              <a:ea typeface="Arial"/>
              <a:cs typeface="Arial"/>
              <a:sym typeface="Arial"/>
            </a:endParaRPr>
          </a:p>
        </p:txBody>
      </p:sp>
      <p:pic>
        <p:nvPicPr>
          <p:cNvPr id="311" name="Google Shape;311;p13"/>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312" name="Google Shape;312;p13"/>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1">
                  <a:extLst>
                    <a:ext uri="{A12FA001-AC4F-418D-AE19-62706E023703}">
                      <ahyp:hlinkClr val="tx"/>
                    </a:ext>
                  </a:extLst>
                </a:hlinkClick>
              </a:rPr>
              <a:t>DIAS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Griechenland</a:t>
            </a:r>
            <a:endParaRPr sz="1400">
              <a:solidFill>
                <a:schemeClr val="dk1"/>
              </a:solidFill>
              <a:latin typeface="Arial"/>
              <a:ea typeface="Arial"/>
              <a:cs typeface="Arial"/>
              <a:sym typeface="Arial"/>
            </a:endParaRPr>
          </a:p>
        </p:txBody>
      </p:sp>
      <p:pic>
        <p:nvPicPr>
          <p:cNvPr id="313" name="Google Shape;313;p13"/>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314" name="Google Shape;314;p13"/>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3">
                  <a:extLst>
                    <a:ext uri="{A12FA001-AC4F-418D-AE19-62706E023703}">
                      <ahyp:hlinkClr val="tx"/>
                    </a:ext>
                  </a:extLst>
                </a:hlinkClick>
              </a:rPr>
              <a:t>DECAPLUS</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Zypern</a:t>
            </a:r>
            <a:endParaRPr/>
          </a:p>
        </p:txBody>
      </p:sp>
      <p:pic>
        <p:nvPicPr>
          <p:cNvPr id="315" name="Google Shape;315;p13"/>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316" name="Google Shape;316;p13"/>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5">
                  <a:extLst>
                    <a:ext uri="{A12FA001-AC4F-418D-AE19-62706E023703}">
                      <ahyp:hlinkClr val="tx"/>
                    </a:ext>
                  </a:extLst>
                </a:hlinkClick>
              </a:rPr>
              <a:t>Fonds für soziale Innovation</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Litauen</a:t>
            </a:r>
            <a:endParaRPr sz="1400">
              <a:solidFill>
                <a:schemeClr val="dk1"/>
              </a:solidFill>
              <a:latin typeface="Arial"/>
              <a:ea typeface="Arial"/>
              <a:cs typeface="Arial"/>
              <a:sym typeface="Arial"/>
            </a:endParaRPr>
          </a:p>
        </p:txBody>
      </p:sp>
      <p:pic>
        <p:nvPicPr>
          <p:cNvPr id="317" name="Google Shape;317;p13"/>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318" name="Google Shape;318;p13"/>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7">
                  <a:extLst>
                    <a:ext uri="{A12FA001-AC4F-418D-AE19-62706E023703}">
                      <ahyp:hlinkClr val="tx"/>
                    </a:ext>
                  </a:extLst>
                </a:hlinkClick>
              </a:rPr>
              <a:t>OUT LOUD</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Lettland</a:t>
            </a:r>
            <a:endParaRPr sz="1400">
              <a:solidFill>
                <a:schemeClr val="dk1"/>
              </a:solidFill>
              <a:latin typeface="Arial"/>
              <a:ea typeface="Arial"/>
              <a:cs typeface="Arial"/>
              <a:sym typeface="Arial"/>
            </a:endParaRPr>
          </a:p>
        </p:txBody>
      </p:sp>
      <p:pic>
        <p:nvPicPr>
          <p:cNvPr id="319" name="Google Shape;319;p13"/>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4" name="Google Shape;104;p2"/>
          <p:cNvSpPr txBox="1"/>
          <p:nvPr>
            <p:ph type="title"/>
          </p:nvPr>
        </p:nvSpPr>
        <p:spPr>
          <a:xfrm>
            <a:off x="110815" y="181397"/>
            <a:ext cx="9440332" cy="10665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Themen</a:t>
            </a:r>
            <a:endParaRPr/>
          </a:p>
        </p:txBody>
      </p:sp>
      <p:sp>
        <p:nvSpPr>
          <p:cNvPr id="105" name="Google Shape;105;p2"/>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6" name="Google Shape;106;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7" name="Google Shape;10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pSp>
        <p:nvGrpSpPr>
          <p:cNvPr id="108" name="Google Shape;108;p2"/>
          <p:cNvGrpSpPr/>
          <p:nvPr/>
        </p:nvGrpSpPr>
        <p:grpSpPr>
          <a:xfrm>
            <a:off x="838200" y="1537398"/>
            <a:ext cx="10967682" cy="4894601"/>
            <a:chOff x="0" y="0"/>
            <a:chExt cx="10967682" cy="4894601"/>
          </a:xfrm>
        </p:grpSpPr>
        <p:cxnSp>
          <p:nvCxnSpPr>
            <p:cNvPr id="109" name="Google Shape;109;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txBox="1"/>
            <p:nvPr/>
          </p:nvSpPr>
          <p:spPr>
            <a:xfrm>
              <a:off x="0" y="0"/>
              <a:ext cx="2193536" cy="4894601"/>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Clr>
                  <a:schemeClr val="dk1"/>
                </a:buClr>
                <a:buSzPts val="3400"/>
                <a:buFont typeface="Calibri"/>
                <a:buNone/>
              </a:pPr>
              <a:r>
                <a:rPr b="0" i="0" lang="en-US" sz="3400" u="none" cap="none" strike="noStrike">
                  <a:solidFill>
                    <a:schemeClr val="dk1"/>
                  </a:solidFill>
                  <a:latin typeface="Calibri"/>
                  <a:ea typeface="Calibri"/>
                  <a:cs typeface="Calibri"/>
                  <a:sym typeface="Calibri"/>
                </a:rPr>
                <a:t>Tertiäre Prävention</a:t>
              </a:r>
              <a:endParaRPr b="0" i="0" sz="3400" u="none" cap="none" strike="noStrike">
                <a:solidFill>
                  <a:schemeClr val="dk1"/>
                </a:solidFill>
                <a:latin typeface="Calibri"/>
                <a:ea typeface="Calibri"/>
                <a:cs typeface="Calibri"/>
                <a:sym typeface="Calibri"/>
              </a:endParaRPr>
            </a:p>
          </p:txBody>
        </p:sp>
        <p:sp>
          <p:nvSpPr>
            <p:cNvPr id="112" name="Google Shape;112;p2"/>
            <p:cNvSpPr/>
            <p:nvPr/>
          </p:nvSpPr>
          <p:spPr>
            <a:xfrm>
              <a:off x="2358051" y="330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txBox="1"/>
            <p:nvPr/>
          </p:nvSpPr>
          <p:spPr>
            <a:xfrm>
              <a:off x="2358051" y="33040"/>
              <a:ext cx="8609630" cy="660818"/>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dk2"/>
                </a:buClr>
                <a:buSzPts val="2700"/>
                <a:buFont typeface="Calibri"/>
                <a:buNone/>
              </a:pPr>
              <a:r>
                <a:rPr b="0" i="0" lang="en-US" sz="2700" u="none" cap="none" strike="noStrike">
                  <a:solidFill>
                    <a:schemeClr val="dk2"/>
                  </a:solidFill>
                  <a:latin typeface="Calibri"/>
                  <a:ea typeface="Calibri"/>
                  <a:cs typeface="Calibri"/>
                  <a:sym typeface="Calibri"/>
                </a:rPr>
                <a:t>Was ist tertiäre Prävention?</a:t>
              </a:r>
              <a:endParaRPr/>
            </a:p>
          </p:txBody>
        </p:sp>
        <p:cxnSp>
          <p:nvCxnSpPr>
            <p:cNvPr id="114" name="Google Shape;114;p2"/>
            <p:cNvCxnSpPr/>
            <p:nvPr/>
          </p:nvCxnSpPr>
          <p:spPr>
            <a:xfrm>
              <a:off x="2193536" y="6938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5" name="Google Shape;115;p2"/>
            <p:cNvSpPr/>
            <p:nvPr/>
          </p:nvSpPr>
          <p:spPr>
            <a:xfrm>
              <a:off x="2358051" y="7269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txBox="1"/>
            <p:nvPr/>
          </p:nvSpPr>
          <p:spPr>
            <a:xfrm>
              <a:off x="2358051" y="726900"/>
              <a:ext cx="8609630" cy="660818"/>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dk2"/>
                </a:buClr>
                <a:buSzPts val="2700"/>
                <a:buFont typeface="Calibri"/>
                <a:buNone/>
              </a:pPr>
              <a:r>
                <a:rPr b="0" i="0" lang="en-US" sz="2700" u="none" cap="none" strike="noStrike">
                  <a:solidFill>
                    <a:schemeClr val="dk2"/>
                  </a:solidFill>
                  <a:latin typeface="Calibri"/>
                  <a:ea typeface="Calibri"/>
                  <a:cs typeface="Calibri"/>
                  <a:sym typeface="Calibri"/>
                </a:rPr>
                <a:t>Überwachungssystem</a:t>
              </a:r>
              <a:endParaRPr b="0" i="0" sz="2700" u="none" cap="none" strike="noStrike">
                <a:solidFill>
                  <a:schemeClr val="dk1"/>
                </a:solidFill>
                <a:latin typeface="Calibri"/>
                <a:ea typeface="Calibri"/>
                <a:cs typeface="Calibri"/>
                <a:sym typeface="Calibri"/>
              </a:endParaRPr>
            </a:p>
          </p:txBody>
        </p:sp>
        <p:cxnSp>
          <p:nvCxnSpPr>
            <p:cNvPr id="117" name="Google Shape;117;p2"/>
            <p:cNvCxnSpPr/>
            <p:nvPr/>
          </p:nvCxnSpPr>
          <p:spPr>
            <a:xfrm>
              <a:off x="2193536" y="13877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8" name="Google Shape;118;p2"/>
            <p:cNvSpPr/>
            <p:nvPr/>
          </p:nvSpPr>
          <p:spPr>
            <a:xfrm>
              <a:off x="2358051" y="142076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txBox="1"/>
            <p:nvPr/>
          </p:nvSpPr>
          <p:spPr>
            <a:xfrm>
              <a:off x="2358051" y="1420760"/>
              <a:ext cx="8609630" cy="660818"/>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rgbClr val="1F3763"/>
                </a:buClr>
                <a:buSzPts val="2700"/>
                <a:buFont typeface="Calibri"/>
                <a:buNone/>
              </a:pPr>
              <a:r>
                <a:rPr b="0" i="0" lang="en-US" sz="2700" u="none" cap="none" strike="noStrike">
                  <a:solidFill>
                    <a:srgbClr val="1F3763"/>
                  </a:solidFill>
                  <a:latin typeface="Calibri"/>
                  <a:ea typeface="Calibri"/>
                  <a:cs typeface="Calibri"/>
                  <a:sym typeface="Calibri"/>
                </a:rPr>
                <a:t>Möglichkeiten der Unterstützung für die betroffene Person</a:t>
              </a:r>
              <a:endParaRPr b="0" i="0" sz="2700" u="none" cap="none" strike="noStrike">
                <a:solidFill>
                  <a:schemeClr val="dk1"/>
                </a:solidFill>
                <a:latin typeface="Calibri"/>
                <a:ea typeface="Calibri"/>
                <a:cs typeface="Calibri"/>
                <a:sym typeface="Calibri"/>
              </a:endParaRPr>
            </a:p>
          </p:txBody>
        </p:sp>
        <p:cxnSp>
          <p:nvCxnSpPr>
            <p:cNvPr id="120" name="Google Shape;120;p2"/>
            <p:cNvCxnSpPr/>
            <p:nvPr/>
          </p:nvCxnSpPr>
          <p:spPr>
            <a:xfrm>
              <a:off x="2193536" y="208157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1" name="Google Shape;121;p2"/>
            <p:cNvSpPr/>
            <p:nvPr/>
          </p:nvSpPr>
          <p:spPr>
            <a:xfrm>
              <a:off x="2358051" y="211462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txBox="1"/>
            <p:nvPr/>
          </p:nvSpPr>
          <p:spPr>
            <a:xfrm>
              <a:off x="2358051" y="2114620"/>
              <a:ext cx="8609630" cy="660818"/>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rgbClr val="1F3763"/>
                </a:buClr>
                <a:buSzPts val="2700"/>
                <a:buFont typeface="Calibri"/>
                <a:buNone/>
              </a:pPr>
              <a:r>
                <a:rPr b="0" i="0" lang="en-US" sz="2700" u="none" cap="none" strike="noStrike">
                  <a:solidFill>
                    <a:srgbClr val="1F3763"/>
                  </a:solidFill>
                  <a:latin typeface="Calibri"/>
                  <a:ea typeface="Calibri"/>
                  <a:cs typeface="Calibri"/>
                  <a:sym typeface="Calibri"/>
                </a:rPr>
                <a:t>Dynamik im Team</a:t>
              </a:r>
              <a:endParaRPr b="0" i="0" sz="2700" u="none" cap="none" strike="noStrike">
                <a:solidFill>
                  <a:schemeClr val="dk1"/>
                </a:solidFill>
                <a:latin typeface="Calibri"/>
                <a:ea typeface="Calibri"/>
                <a:cs typeface="Calibri"/>
                <a:sym typeface="Calibri"/>
              </a:endParaRPr>
            </a:p>
          </p:txBody>
        </p:sp>
        <p:cxnSp>
          <p:nvCxnSpPr>
            <p:cNvPr id="123" name="Google Shape;123;p2"/>
            <p:cNvCxnSpPr/>
            <p:nvPr/>
          </p:nvCxnSpPr>
          <p:spPr>
            <a:xfrm>
              <a:off x="2193536" y="277543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4" name="Google Shape;124;p2"/>
            <p:cNvSpPr/>
            <p:nvPr/>
          </p:nvSpPr>
          <p:spPr>
            <a:xfrm>
              <a:off x="2358051" y="280848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txBox="1"/>
            <p:nvPr/>
          </p:nvSpPr>
          <p:spPr>
            <a:xfrm>
              <a:off x="2358051" y="2808480"/>
              <a:ext cx="8609630" cy="660818"/>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dk2"/>
                </a:buClr>
                <a:buSzPts val="2700"/>
                <a:buFont typeface="Calibri"/>
                <a:buNone/>
              </a:pPr>
              <a:r>
                <a:rPr b="0" i="0" lang="en-US" sz="2700" u="none" cap="none" strike="noStrike">
                  <a:solidFill>
                    <a:schemeClr val="dk2"/>
                  </a:solidFill>
                  <a:latin typeface="Calibri"/>
                  <a:ea typeface="Calibri"/>
                  <a:cs typeface="Calibri"/>
                  <a:sym typeface="Calibri"/>
                </a:rPr>
                <a:t>Zusammenfassung</a:t>
              </a:r>
              <a:endParaRPr b="0" i="0" sz="2700" u="none" cap="none" strike="noStrike">
                <a:solidFill>
                  <a:schemeClr val="dk2"/>
                </a:solidFill>
                <a:latin typeface="Calibri"/>
                <a:ea typeface="Calibri"/>
                <a:cs typeface="Calibri"/>
                <a:sym typeface="Calibri"/>
              </a:endParaRPr>
            </a:p>
          </p:txBody>
        </p:sp>
        <p:cxnSp>
          <p:nvCxnSpPr>
            <p:cNvPr id="126" name="Google Shape;126;p2"/>
            <p:cNvCxnSpPr/>
            <p:nvPr/>
          </p:nvCxnSpPr>
          <p:spPr>
            <a:xfrm>
              <a:off x="2193536" y="346929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7" name="Google Shape;127;p2"/>
            <p:cNvSpPr/>
            <p:nvPr/>
          </p:nvSpPr>
          <p:spPr>
            <a:xfrm>
              <a:off x="2358051" y="35023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txBox="1"/>
            <p:nvPr/>
          </p:nvSpPr>
          <p:spPr>
            <a:xfrm>
              <a:off x="2358051" y="3502340"/>
              <a:ext cx="8609630" cy="660818"/>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dk2"/>
                </a:buClr>
                <a:buSzPts val="2700"/>
                <a:buFont typeface="Calibri"/>
                <a:buNone/>
              </a:pPr>
              <a:r>
                <a:rPr b="0" i="0" lang="en-US" sz="2700" u="none" cap="none" strike="noStrike">
                  <a:solidFill>
                    <a:schemeClr val="dk2"/>
                  </a:solidFill>
                  <a:latin typeface="Calibri"/>
                  <a:ea typeface="Calibri"/>
                  <a:cs typeface="Calibri"/>
                  <a:sym typeface="Calibri"/>
                </a:rPr>
                <a:t>Aufgabe1</a:t>
              </a:r>
              <a:endParaRPr b="0" i="0" sz="2700" u="none" cap="none" strike="noStrike">
                <a:solidFill>
                  <a:schemeClr val="dk2"/>
                </a:solidFill>
                <a:latin typeface="Calibri"/>
                <a:ea typeface="Calibri"/>
                <a:cs typeface="Calibri"/>
                <a:sym typeface="Calibri"/>
              </a:endParaRPr>
            </a:p>
          </p:txBody>
        </p:sp>
        <p:cxnSp>
          <p:nvCxnSpPr>
            <p:cNvPr id="129" name="Google Shape;129;p2"/>
            <p:cNvCxnSpPr/>
            <p:nvPr/>
          </p:nvCxnSpPr>
          <p:spPr>
            <a:xfrm>
              <a:off x="2193536" y="41631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0" name="Google Shape;130;p2"/>
            <p:cNvSpPr/>
            <p:nvPr/>
          </p:nvSpPr>
          <p:spPr>
            <a:xfrm>
              <a:off x="2358051" y="41962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txBox="1"/>
            <p:nvPr/>
          </p:nvSpPr>
          <p:spPr>
            <a:xfrm>
              <a:off x="2358051" y="4196200"/>
              <a:ext cx="8609630" cy="660818"/>
            </a:xfrm>
            <a:prstGeom prst="rect">
              <a:avLst/>
            </a:prstGeom>
            <a:noFill/>
            <a:ln>
              <a:noFill/>
            </a:ln>
          </p:spPr>
          <p:txBody>
            <a:bodyPr anchorCtr="0" anchor="t" bIns="102850" lIns="102850" spcFirstLastPara="1" rIns="102850" wrap="square" tIns="102850">
              <a:noAutofit/>
            </a:bodyPr>
            <a:lstStyle/>
            <a:p>
              <a:pPr indent="0" lvl="0" marL="0" marR="0" rtl="0" algn="l">
                <a:lnSpc>
                  <a:spcPct val="90000"/>
                </a:lnSpc>
                <a:spcBef>
                  <a:spcPts val="0"/>
                </a:spcBef>
                <a:spcAft>
                  <a:spcPts val="0"/>
                </a:spcAft>
                <a:buClr>
                  <a:schemeClr val="dk2"/>
                </a:buClr>
                <a:buSzPts val="2700"/>
                <a:buFont typeface="Calibri"/>
                <a:buNone/>
              </a:pPr>
              <a:r>
                <a:rPr b="0" i="0" lang="en-US" sz="2700" u="none" cap="none" strike="noStrike">
                  <a:solidFill>
                    <a:schemeClr val="dk2"/>
                  </a:solidFill>
                  <a:latin typeface="Calibri"/>
                  <a:ea typeface="Calibri"/>
                  <a:cs typeface="Calibri"/>
                  <a:sym typeface="Calibri"/>
                </a:rPr>
                <a:t>Aufgabe2</a:t>
              </a:r>
              <a:endParaRPr b="0" i="0" sz="2700" u="none" cap="none" strike="noStrike">
                <a:solidFill>
                  <a:schemeClr val="dk2"/>
                </a:solidFill>
                <a:latin typeface="Calibri"/>
                <a:ea typeface="Calibri"/>
                <a:cs typeface="Calibri"/>
                <a:sym typeface="Calibri"/>
              </a:endParaRPr>
            </a:p>
          </p:txBody>
        </p:sp>
        <p:cxnSp>
          <p:nvCxnSpPr>
            <p:cNvPr id="132" name="Google Shape;132;p2"/>
            <p:cNvCxnSpPr/>
            <p:nvPr/>
          </p:nvCxnSpPr>
          <p:spPr>
            <a:xfrm>
              <a:off x="2193536" y="48570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3"/>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Obsah obrázku text, hodiny, hodinky&#10;&#10;Popis byl vytvořen automaticky" id="139" name="Google Shape;139;p3"/>
          <p:cNvPicPr preferRelativeResize="0"/>
          <p:nvPr>
            <p:ph idx="1" type="body"/>
          </p:nvPr>
        </p:nvPicPr>
        <p:blipFill rotWithShape="1">
          <a:blip r:embed="rId3">
            <a:alphaModFix/>
          </a:blip>
          <a:srcRect b="26893" l="0" r="0" t="25766"/>
          <a:stretch/>
        </p:blipFill>
        <p:spPr>
          <a:xfrm>
            <a:off x="2522356" y="10"/>
            <a:ext cx="9669642" cy="6857990"/>
          </a:xfrm>
          <a:prstGeom prst="rect">
            <a:avLst/>
          </a:prstGeom>
          <a:noFill/>
          <a:ln>
            <a:noFill/>
          </a:ln>
        </p:spPr>
      </p:pic>
      <p:sp>
        <p:nvSpPr>
          <p:cNvPr id="140" name="Google Shape;140;p3"/>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3"/>
          <p:cNvSpPr txBox="1"/>
          <p:nvPr>
            <p:ph type="title"/>
          </p:nvPr>
        </p:nvSpPr>
        <p:spPr>
          <a:xfrm>
            <a:off x="199103" y="256971"/>
            <a:ext cx="9071369" cy="9032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 Was ist tertiäre Prävention?</a:t>
            </a:r>
            <a:endParaRPr/>
          </a:p>
        </p:txBody>
      </p:sp>
      <p:sp>
        <p:nvSpPr>
          <p:cNvPr id="142" name="Google Shape;142;p3"/>
          <p:cNvSpPr txBox="1"/>
          <p:nvPr/>
        </p:nvSpPr>
        <p:spPr>
          <a:xfrm>
            <a:off x="-4" y="2187216"/>
            <a:ext cx="6044380" cy="396470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1" i="0" lang="en-US" sz="3600" u="none" cap="none" strike="noStrike">
                <a:solidFill>
                  <a:schemeClr val="dk1"/>
                </a:solidFill>
                <a:latin typeface="Calibri"/>
                <a:ea typeface="Calibri"/>
                <a:cs typeface="Calibri"/>
                <a:sym typeface="Calibri"/>
              </a:rPr>
              <a:t>"</a:t>
            </a:r>
            <a:r>
              <a:rPr b="0" i="0" lang="en-US" sz="3600" u="none" cap="none" strike="noStrike">
                <a:solidFill>
                  <a:schemeClr val="dk1"/>
                </a:solidFill>
                <a:latin typeface="Calibri"/>
                <a:ea typeface="Calibri"/>
                <a:cs typeface="Calibri"/>
                <a:sym typeface="Calibri"/>
              </a:rPr>
              <a:t>Das Ziel der tertiären Prävention ist die Vermeidung von unbefriedigenden Unternehmenszielen, die auf einer schlechten oder schlecht umgesetzten Strategie beruhen.</a:t>
            </a:r>
            <a:r>
              <a:rPr b="1" i="0" lang="en-US" sz="3600" u="none" cap="none" strike="noStrike">
                <a:solidFill>
                  <a:schemeClr val="dk1"/>
                </a:solidFill>
                <a:latin typeface="Calibri"/>
                <a:ea typeface="Calibri"/>
                <a:cs typeface="Calibri"/>
                <a:sym typeface="Calibri"/>
              </a:rPr>
              <a:t>"</a:t>
            </a:r>
            <a:endParaRPr b="0" i="0" sz="3600" u="none" cap="none" strike="noStrike">
              <a:solidFill>
                <a:schemeClr val="dk1"/>
              </a:solidFill>
              <a:latin typeface="Calibri"/>
              <a:ea typeface="Calibri"/>
              <a:cs typeface="Calibri"/>
              <a:sym typeface="Calibri"/>
            </a:endParaRPr>
          </a:p>
        </p:txBody>
      </p:sp>
      <p:sp>
        <p:nvSpPr>
          <p:cNvPr id="143" name="Google Shape;14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rgbClr val="FFFFFF"/>
                </a:solidFill>
                <a:latin typeface="Calibri"/>
                <a:ea typeface="Calibri"/>
                <a:cs typeface="Calibri"/>
                <a:sym typeface="Calibri"/>
              </a:rPr>
              <a:t>‹#›</a:t>
            </a:fld>
            <a:endParaRPr>
              <a:solidFill>
                <a:srgbClr val="FFFFFF"/>
              </a:solidFill>
              <a:latin typeface="Calibri"/>
              <a:ea typeface="Calibri"/>
              <a:cs typeface="Calibri"/>
              <a:sym typeface="Calibri"/>
            </a:endParaRPr>
          </a:p>
        </p:txBody>
      </p:sp>
      <p:pic>
        <p:nvPicPr>
          <p:cNvPr id="144" name="Google Shape;144;p3"/>
          <p:cNvPicPr preferRelativeResize="0"/>
          <p:nvPr/>
        </p:nvPicPr>
        <p:blipFill rotWithShape="1">
          <a:blip r:embed="rId4">
            <a:alphaModFix/>
          </a:blip>
          <a:srcRect b="0" l="0" r="0" t="0"/>
          <a:stretch/>
        </p:blipFill>
        <p:spPr>
          <a:xfrm rot="10800000">
            <a:off x="0" y="5010269"/>
            <a:ext cx="838200" cy="1792587"/>
          </a:xfrm>
          <a:prstGeom prst="rect">
            <a:avLst/>
          </a:prstGeom>
          <a:noFill/>
          <a:ln>
            <a:noFill/>
          </a:ln>
        </p:spPr>
      </p:pic>
      <p:pic>
        <p:nvPicPr>
          <p:cNvPr id="145" name="Google Shape;145;p3"/>
          <p:cNvPicPr preferRelativeResize="0"/>
          <p:nvPr/>
        </p:nvPicPr>
        <p:blipFill rotWithShape="1">
          <a:blip r:embed="rId4">
            <a:alphaModFix/>
          </a:blip>
          <a:srcRect b="0" l="0" r="0" t="0"/>
          <a:stretch/>
        </p:blipFill>
        <p:spPr>
          <a:xfrm rot="5400000">
            <a:off x="1752427" y="5747269"/>
            <a:ext cx="710780" cy="1520084"/>
          </a:xfrm>
          <a:prstGeom prst="rect">
            <a:avLst/>
          </a:prstGeom>
          <a:noFill/>
          <a:ln>
            <a:noFill/>
          </a:ln>
        </p:spPr>
      </p:pic>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4"/>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4"/>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3" name="Google Shape;153;p4"/>
          <p:cNvSpPr txBox="1"/>
          <p:nvPr>
            <p:ph type="title"/>
          </p:nvPr>
        </p:nvSpPr>
        <p:spPr>
          <a:xfrm>
            <a:off x="238432" y="127819"/>
            <a:ext cx="11717594" cy="92423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2"/>
              </a:buClr>
              <a:buSzPts val="3600"/>
              <a:buFont typeface="Calibri"/>
              <a:buNone/>
            </a:pPr>
            <a:r>
              <a:rPr b="1" lang="en-US" sz="3600">
                <a:solidFill>
                  <a:schemeClr val="dk2"/>
                </a:solidFill>
              </a:rPr>
              <a:t>Überwachungssystem</a:t>
            </a:r>
            <a:endParaRPr b="1" sz="3600">
              <a:solidFill>
                <a:schemeClr val="dk2"/>
              </a:solidFill>
            </a:endParaRPr>
          </a:p>
        </p:txBody>
      </p:sp>
      <p:grpSp>
        <p:nvGrpSpPr>
          <p:cNvPr id="154" name="Google Shape;154;p4"/>
          <p:cNvGrpSpPr/>
          <p:nvPr/>
        </p:nvGrpSpPr>
        <p:grpSpPr>
          <a:xfrm>
            <a:off x="4700466" y="1869930"/>
            <a:ext cx="7407380" cy="4474665"/>
            <a:chOff x="543220" y="964"/>
            <a:chExt cx="7407380" cy="4474665"/>
          </a:xfrm>
        </p:grpSpPr>
        <p:sp>
          <p:nvSpPr>
            <p:cNvPr id="155" name="Google Shape;155;p4"/>
            <p:cNvSpPr/>
            <p:nvPr/>
          </p:nvSpPr>
          <p:spPr>
            <a:xfrm>
              <a:off x="3295088" y="2571985"/>
              <a:ext cx="1903644" cy="1903644"/>
            </a:xfrm>
            <a:prstGeom prst="ellipse">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txBox="1"/>
            <p:nvPr/>
          </p:nvSpPr>
          <p:spPr>
            <a:xfrm>
              <a:off x="3573870" y="2850767"/>
              <a:ext cx="1346080" cy="134608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Verwendung für:</a:t>
              </a:r>
              <a:endParaRPr/>
            </a:p>
          </p:txBody>
        </p:sp>
        <p:sp>
          <p:nvSpPr>
            <p:cNvPr id="157" name="Google Shape;157;p4"/>
            <p:cNvSpPr/>
            <p:nvPr/>
          </p:nvSpPr>
          <p:spPr>
            <a:xfrm rot="10800000">
              <a:off x="1447451" y="3252538"/>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p:nvPr/>
          </p:nvSpPr>
          <p:spPr>
            <a:xfrm>
              <a:off x="543220" y="2800423"/>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txBox="1"/>
            <p:nvPr/>
          </p:nvSpPr>
          <p:spPr>
            <a:xfrm>
              <a:off x="585594" y="2842797"/>
              <a:ext cx="1723714" cy="1362021"/>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Überwachung</a:t>
              </a:r>
              <a:endParaRPr b="0" i="0" sz="1800" u="none" cap="none" strike="noStrike">
                <a:solidFill>
                  <a:schemeClr val="lt1"/>
                </a:solidFill>
                <a:latin typeface="Calibri"/>
                <a:ea typeface="Calibri"/>
                <a:cs typeface="Calibri"/>
                <a:sym typeface="Calibri"/>
              </a:endParaRPr>
            </a:p>
          </p:txBody>
        </p:sp>
        <p:sp>
          <p:nvSpPr>
            <p:cNvPr id="160" name="Google Shape;160;p4"/>
            <p:cNvSpPr/>
            <p:nvPr/>
          </p:nvSpPr>
          <p:spPr>
            <a:xfrm rot="-8100000">
              <a:off x="2011696" y="1890332"/>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p:nvPr/>
          </p:nvSpPr>
          <p:spPr>
            <a:xfrm>
              <a:off x="1363163" y="820907"/>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txBox="1"/>
            <p:nvPr/>
          </p:nvSpPr>
          <p:spPr>
            <a:xfrm>
              <a:off x="1405537" y="863281"/>
              <a:ext cx="1723714" cy="1362021"/>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Management</a:t>
              </a:r>
              <a:endParaRPr b="0" i="0" sz="1800" u="none" cap="none" strike="noStrike">
                <a:solidFill>
                  <a:schemeClr val="lt1"/>
                </a:solidFill>
                <a:latin typeface="Calibri"/>
                <a:ea typeface="Calibri"/>
                <a:cs typeface="Calibri"/>
                <a:sym typeface="Calibri"/>
              </a:endParaRPr>
            </a:p>
          </p:txBody>
        </p:sp>
        <p:sp>
          <p:nvSpPr>
            <p:cNvPr id="163" name="Google Shape;163;p4"/>
            <p:cNvSpPr/>
            <p:nvPr/>
          </p:nvSpPr>
          <p:spPr>
            <a:xfrm rot="-5400000">
              <a:off x="3373902" y="1326088"/>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3342679" y="964"/>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txBox="1"/>
            <p:nvPr/>
          </p:nvSpPr>
          <p:spPr>
            <a:xfrm>
              <a:off x="3385053" y="43338"/>
              <a:ext cx="1723714" cy="1362021"/>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Bewertung</a:t>
              </a:r>
              <a:endParaRPr b="0" i="0" sz="1800" u="none" cap="none" strike="noStrike">
                <a:solidFill>
                  <a:schemeClr val="lt1"/>
                </a:solidFill>
                <a:latin typeface="Calibri"/>
                <a:ea typeface="Calibri"/>
                <a:cs typeface="Calibri"/>
                <a:sym typeface="Calibri"/>
              </a:endParaRPr>
            </a:p>
          </p:txBody>
        </p:sp>
        <p:sp>
          <p:nvSpPr>
            <p:cNvPr id="166" name="Google Shape;166;p4"/>
            <p:cNvSpPr/>
            <p:nvPr/>
          </p:nvSpPr>
          <p:spPr>
            <a:xfrm rot="-2700000">
              <a:off x="4736108" y="1890332"/>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5322195" y="820907"/>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txBox="1"/>
            <p:nvPr/>
          </p:nvSpPr>
          <p:spPr>
            <a:xfrm>
              <a:off x="5364569" y="863281"/>
              <a:ext cx="1723714" cy="1362021"/>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Berichterstattung</a:t>
              </a:r>
              <a:endParaRPr b="0" i="0" sz="1800" u="none" cap="none" strike="noStrike">
                <a:solidFill>
                  <a:schemeClr val="lt1"/>
                </a:solidFill>
                <a:latin typeface="Calibri"/>
                <a:ea typeface="Calibri"/>
                <a:cs typeface="Calibri"/>
                <a:sym typeface="Calibri"/>
              </a:endParaRPr>
            </a:p>
          </p:txBody>
        </p:sp>
        <p:sp>
          <p:nvSpPr>
            <p:cNvPr id="169" name="Google Shape;169;p4"/>
            <p:cNvSpPr/>
            <p:nvPr/>
          </p:nvSpPr>
          <p:spPr>
            <a:xfrm>
              <a:off x="5300352" y="3252538"/>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6142138" y="2800423"/>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txBox="1"/>
            <p:nvPr/>
          </p:nvSpPr>
          <p:spPr>
            <a:xfrm>
              <a:off x="6184512" y="2842797"/>
              <a:ext cx="1723714" cy="1362021"/>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usw.</a:t>
              </a:r>
              <a:endParaRPr/>
            </a:p>
          </p:txBody>
        </p:sp>
      </p:grpSp>
      <p:pic>
        <p:nvPicPr>
          <p:cNvPr descr="Obsah obrázku motor&#10;&#10;Popis byl vytvořen automaticky" id="172" name="Google Shape;172;p4"/>
          <p:cNvPicPr preferRelativeResize="0"/>
          <p:nvPr/>
        </p:nvPicPr>
        <p:blipFill rotWithShape="1">
          <a:blip r:embed="rId3">
            <a:alphaModFix/>
          </a:blip>
          <a:srcRect b="837" l="0" r="-1" t="871"/>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9" name="Google Shape;179;p5"/>
          <p:cNvSpPr txBox="1"/>
          <p:nvPr/>
        </p:nvSpPr>
        <p:spPr>
          <a:xfrm>
            <a:off x="403687" y="267145"/>
            <a:ext cx="11806084" cy="706249"/>
          </a:xfrm>
          <a:prstGeom prst="rect">
            <a:avLst/>
          </a:prstGeom>
          <a:noFill/>
          <a:ln>
            <a:noFill/>
          </a:ln>
        </p:spPr>
        <p:txBody>
          <a:bodyPr anchorCtr="0" anchor="b" bIns="45700" lIns="91425" spcFirstLastPara="1" rIns="91425" wrap="square" tIns="45700">
            <a:normAutofit/>
          </a:bodyPr>
          <a:lstStyle/>
          <a:p>
            <a:pPr indent="0" lvl="0" marL="0" marR="0" rtl="0" algn="r">
              <a:lnSpc>
                <a:spcPct val="107000"/>
              </a:lnSpc>
              <a:spcBef>
                <a:spcPts val="0"/>
              </a:spcBef>
              <a:spcAft>
                <a:spcPts val="0"/>
              </a:spcAft>
              <a:buClr>
                <a:srgbClr val="1F3763"/>
              </a:buClr>
              <a:buSzPts val="3600"/>
              <a:buFont typeface="Calibri"/>
              <a:buNone/>
            </a:pPr>
            <a:r>
              <a:rPr b="1" i="0" lang="en-US" sz="3600" u="none" cap="none" strike="noStrike">
                <a:solidFill>
                  <a:srgbClr val="1F3763"/>
                </a:solidFill>
                <a:latin typeface="Calibri"/>
                <a:ea typeface="Calibri"/>
                <a:cs typeface="Calibri"/>
                <a:sym typeface="Calibri"/>
              </a:rPr>
              <a:t>Möglichkeiten zur Unterstützung Betroffener</a:t>
            </a:r>
            <a:endParaRPr b="1" i="0" sz="3600" u="none" cap="none" strike="noStrike">
              <a:solidFill>
                <a:srgbClr val="1F3763"/>
              </a:solidFill>
              <a:latin typeface="Calibri"/>
              <a:ea typeface="Calibri"/>
              <a:cs typeface="Calibri"/>
              <a:sym typeface="Calibri"/>
            </a:endParaRPr>
          </a:p>
        </p:txBody>
      </p:sp>
      <p:grpSp>
        <p:nvGrpSpPr>
          <p:cNvPr id="180" name="Google Shape;180;p5"/>
          <p:cNvGrpSpPr/>
          <p:nvPr/>
        </p:nvGrpSpPr>
        <p:grpSpPr>
          <a:xfrm>
            <a:off x="5833905" y="1061884"/>
            <a:ext cx="4506254" cy="5604386"/>
            <a:chOff x="1350395" y="0"/>
            <a:chExt cx="4506254" cy="5604386"/>
          </a:xfrm>
        </p:grpSpPr>
        <p:sp>
          <p:nvSpPr>
            <p:cNvPr id="181" name="Google Shape;181;p5"/>
            <p:cNvSpPr/>
            <p:nvPr/>
          </p:nvSpPr>
          <p:spPr>
            <a:xfrm>
              <a:off x="2121432" y="0"/>
              <a:ext cx="3735217" cy="3735323"/>
            </a:xfrm>
            <a:custGeom>
              <a:rect b="b" l="l" r="r" t="t"/>
              <a:pathLst>
                <a:path extrusionOk="0" h="120000" w="120000">
                  <a:moveTo>
                    <a:pt x="8412" y="60000"/>
                  </a:moveTo>
                  <a:lnTo>
                    <a:pt x="8412" y="60000"/>
                  </a:lnTo>
                  <a:cubicBezTo>
                    <a:pt x="8412" y="32962"/>
                    <a:pt x="29287" y="10511"/>
                    <a:pt x="56254" y="8548"/>
                  </a:cubicBezTo>
                  <a:cubicBezTo>
                    <a:pt x="83220" y="6584"/>
                    <a:pt x="107127" y="25774"/>
                    <a:pt x="111044" y="52527"/>
                  </a:cubicBezTo>
                  <a:cubicBezTo>
                    <a:pt x="114961" y="79280"/>
                    <a:pt x="97558" y="104518"/>
                    <a:pt x="71160" y="110367"/>
                  </a:cubicBezTo>
                  <a:lnTo>
                    <a:pt x="70591" y="118429"/>
                  </a:lnTo>
                  <a:lnTo>
                    <a:pt x="56831" y="104889"/>
                  </a:lnTo>
                  <a:lnTo>
                    <a:pt x="72704" y="88505"/>
                  </a:lnTo>
                  <a:lnTo>
                    <a:pt x="72143" y="96443"/>
                  </a:lnTo>
                  <a:cubicBezTo>
                    <a:pt x="90760" y="90239"/>
                    <a:pt x="101708" y="71000"/>
                    <a:pt x="97532" y="51826"/>
                  </a:cubicBezTo>
                  <a:cubicBezTo>
                    <a:pt x="93357" y="32652"/>
                    <a:pt x="75400" y="19708"/>
                    <a:pt x="55889" y="21808"/>
                  </a:cubicBezTo>
                  <a:cubicBezTo>
                    <a:pt x="36379" y="23908"/>
                    <a:pt x="21588" y="40376"/>
                    <a:pt x="21588" y="60000"/>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
            <p:cNvSpPr/>
            <p:nvPr/>
          </p:nvSpPr>
          <p:spPr>
            <a:xfrm>
              <a:off x="2946388" y="1352338"/>
              <a:ext cx="2083957" cy="10418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
            <p:cNvSpPr txBox="1"/>
            <p:nvPr/>
          </p:nvSpPr>
          <p:spPr>
            <a:xfrm>
              <a:off x="2946388" y="1352338"/>
              <a:ext cx="2083957" cy="1041855"/>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2200"/>
                <a:buFont typeface="Calibri"/>
                <a:buNone/>
              </a:pPr>
              <a:r>
                <a:rPr b="0" i="0" lang="en-US" sz="2200" u="none" cap="none" strike="noStrike">
                  <a:solidFill>
                    <a:schemeClr val="dk1"/>
                  </a:solidFill>
                  <a:latin typeface="Calibri"/>
                  <a:ea typeface="Calibri"/>
                  <a:cs typeface="Calibri"/>
                  <a:sym typeface="Calibri"/>
                </a:rPr>
                <a:t>Verletzung der Gesundheits- und Sicherheitspolitik</a:t>
              </a:r>
              <a:endParaRPr b="0" i="0" sz="2200" u="none" cap="none" strike="noStrike">
                <a:solidFill>
                  <a:schemeClr val="dk1"/>
                </a:solidFill>
                <a:latin typeface="Calibri"/>
                <a:ea typeface="Calibri"/>
                <a:cs typeface="Calibri"/>
                <a:sym typeface="Calibri"/>
              </a:endParaRPr>
            </a:p>
          </p:txBody>
        </p:sp>
        <p:sp>
          <p:nvSpPr>
            <p:cNvPr id="184" name="Google Shape;184;p5"/>
            <p:cNvSpPr/>
            <p:nvPr/>
          </p:nvSpPr>
          <p:spPr>
            <a:xfrm>
              <a:off x="1350395" y="2394194"/>
              <a:ext cx="3208835" cy="3210192"/>
            </a:xfrm>
            <a:prstGeom prst="blockArc">
              <a:avLst>
                <a:gd fmla="val 0" name="adj1"/>
                <a:gd fmla="val 18900000" name="adj2"/>
                <a:gd fmla="val 12740" name="adj3"/>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
            <p:cNvSpPr/>
            <p:nvPr/>
          </p:nvSpPr>
          <p:spPr>
            <a:xfrm>
              <a:off x="1904409" y="3502741"/>
              <a:ext cx="2083957" cy="10418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
            <p:cNvSpPr txBox="1"/>
            <p:nvPr/>
          </p:nvSpPr>
          <p:spPr>
            <a:xfrm>
              <a:off x="1904409" y="3502741"/>
              <a:ext cx="2083957" cy="1041855"/>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chemeClr val="dk1"/>
                </a:buClr>
                <a:buSzPts val="2200"/>
                <a:buFont typeface="Calibri"/>
                <a:buNone/>
              </a:pPr>
              <a:r>
                <a:rPr b="0" i="0" lang="en-US" sz="2200" u="none" cap="none" strike="noStrike">
                  <a:solidFill>
                    <a:schemeClr val="dk1"/>
                  </a:solidFill>
                  <a:latin typeface="Calibri"/>
                  <a:ea typeface="Calibri"/>
                  <a:cs typeface="Calibri"/>
                  <a:sym typeface="Calibri"/>
                </a:rPr>
                <a:t>behinderter Arbeitnehmer</a:t>
              </a:r>
              <a:endParaRPr/>
            </a:p>
          </p:txBody>
        </p:sp>
      </p:grpSp>
      <p:pic>
        <p:nvPicPr>
          <p:cNvPr descr="Obsah obrázku exteriér, osoba, modrá&#10;&#10;Popis byl vytvořen automaticky" id="187" name="Google Shape;187;p5"/>
          <p:cNvPicPr preferRelativeResize="0"/>
          <p:nvPr/>
        </p:nvPicPr>
        <p:blipFill rotWithShape="1">
          <a:blip r:embed="rId3">
            <a:alphaModFix/>
          </a:blip>
          <a:srcRect b="-1" l="29602" r="25065"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4" name="Google Shape;194;p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5" name="Google Shape;195;p6"/>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6" name="Google Shape;196;p6"/>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7" name="Google Shape;197;p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8" name="Google Shape;198;p6"/>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6"/>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00" name="Google Shape;200;p6"/>
          <p:cNvGrpSpPr/>
          <p:nvPr/>
        </p:nvGrpSpPr>
        <p:grpSpPr>
          <a:xfrm>
            <a:off x="5639374" y="480495"/>
            <a:ext cx="6468603" cy="6811796"/>
            <a:chOff x="3514109" y="-264335"/>
            <a:chExt cx="6468603" cy="6811796"/>
          </a:xfrm>
        </p:grpSpPr>
        <p:sp>
          <p:nvSpPr>
            <p:cNvPr id="201" name="Google Shape;201;p6"/>
            <p:cNvSpPr/>
            <p:nvPr/>
          </p:nvSpPr>
          <p:spPr>
            <a:xfrm>
              <a:off x="5908003" y="2756254"/>
              <a:ext cx="3368754" cy="3368754"/>
            </a:xfrm>
            <a:custGeom>
              <a:rect b="b" l="l" r="r" t="t"/>
              <a:pathLst>
                <a:path extrusionOk="0" h="120000" w="12000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txBox="1"/>
            <p:nvPr/>
          </p:nvSpPr>
          <p:spPr>
            <a:xfrm>
              <a:off x="6585272" y="3545369"/>
              <a:ext cx="2014216" cy="1731609"/>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die Grundlage für gute Arbeit</a:t>
              </a:r>
              <a:endParaRPr b="0" i="0" sz="2000" u="none" cap="none" strike="noStrike">
                <a:solidFill>
                  <a:schemeClr val="lt1"/>
                </a:solidFill>
                <a:latin typeface="Calibri"/>
                <a:ea typeface="Calibri"/>
                <a:cs typeface="Calibri"/>
                <a:sym typeface="Calibri"/>
              </a:endParaRPr>
            </a:p>
          </p:txBody>
        </p:sp>
        <p:sp>
          <p:nvSpPr>
            <p:cNvPr id="203" name="Google Shape;203;p6"/>
            <p:cNvSpPr/>
            <p:nvPr/>
          </p:nvSpPr>
          <p:spPr>
            <a:xfrm>
              <a:off x="3948000" y="1960002"/>
              <a:ext cx="2450003" cy="2450003"/>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txBox="1"/>
            <p:nvPr/>
          </p:nvSpPr>
          <p:spPr>
            <a:xfrm>
              <a:off x="4564796" y="2580525"/>
              <a:ext cx="1216411" cy="120895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"Zwei Köpfe sind besser als einer"</a:t>
              </a:r>
              <a:endParaRPr b="0" i="0" sz="2000" u="none" cap="none" strike="noStrike">
                <a:solidFill>
                  <a:schemeClr val="lt1"/>
                </a:solidFill>
                <a:latin typeface="Calibri"/>
                <a:ea typeface="Calibri"/>
                <a:cs typeface="Calibri"/>
                <a:sym typeface="Calibri"/>
              </a:endParaRPr>
            </a:p>
          </p:txBody>
        </p:sp>
        <p:sp>
          <p:nvSpPr>
            <p:cNvPr id="205" name="Google Shape;205;p6"/>
            <p:cNvSpPr/>
            <p:nvPr/>
          </p:nvSpPr>
          <p:spPr>
            <a:xfrm rot="-900000">
              <a:off x="5320252" y="269750"/>
              <a:ext cx="2400503" cy="2400503"/>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
            <p:cNvSpPr txBox="1"/>
            <p:nvPr/>
          </p:nvSpPr>
          <p:spPr>
            <a:xfrm>
              <a:off x="5846752" y="796251"/>
              <a:ext cx="1347501" cy="1347501"/>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es geht besser mit mehr Leuten</a:t>
              </a:r>
              <a:endParaRPr b="0" i="0" sz="2000" u="none" cap="none" strike="noStrike">
                <a:solidFill>
                  <a:schemeClr val="lt1"/>
                </a:solidFill>
                <a:latin typeface="Calibri"/>
                <a:ea typeface="Calibri"/>
                <a:cs typeface="Calibri"/>
                <a:sym typeface="Calibri"/>
              </a:endParaRPr>
            </a:p>
          </p:txBody>
        </p:sp>
        <p:sp>
          <p:nvSpPr>
            <p:cNvPr id="207" name="Google Shape;207;p6"/>
            <p:cNvSpPr/>
            <p:nvPr/>
          </p:nvSpPr>
          <p:spPr>
            <a:xfrm>
              <a:off x="5670706" y="2235455"/>
              <a:ext cx="4312006" cy="4312006"/>
            </a:xfrm>
            <a:custGeom>
              <a:rect b="b" l="l" r="r" t="t"/>
              <a:pathLst>
                <a:path extrusionOk="0" h="120000" w="120000">
                  <a:moveTo>
                    <a:pt x="53351" y="4145"/>
                  </a:moveTo>
                  <a:lnTo>
                    <a:pt x="53351" y="4145"/>
                  </a:lnTo>
                  <a:cubicBezTo>
                    <a:pt x="76747" y="1360"/>
                    <a:pt x="99399" y="13451"/>
                    <a:pt x="110106" y="34438"/>
                  </a:cubicBezTo>
                  <a:cubicBezTo>
                    <a:pt x="120812" y="55425"/>
                    <a:pt x="117305" y="80861"/>
                    <a:pt x="101319" y="98167"/>
                  </a:cubicBezTo>
                  <a:lnTo>
                    <a:pt x="103848" y="100924"/>
                  </a:lnTo>
                  <a:lnTo>
                    <a:pt x="96127" y="99375"/>
                  </a:lnTo>
                  <a:lnTo>
                    <a:pt x="94974" y="91252"/>
                  </a:lnTo>
                  <a:lnTo>
                    <a:pt x="97502" y="94007"/>
                  </a:lnTo>
                  <a:cubicBezTo>
                    <a:pt x="111689" y="78363"/>
                    <a:pt x="114673" y="55555"/>
                    <a:pt x="104989" y="36786"/>
                  </a:cubicBezTo>
                  <a:cubicBezTo>
                    <a:pt x="95305" y="18018"/>
                    <a:pt x="74987" y="7234"/>
                    <a:pt x="54016" y="9730"/>
                  </a:cubicBezTo>
                  <a:close/>
                </a:path>
              </a:pathLst>
            </a:cu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a:off x="3514109" y="1409624"/>
              <a:ext cx="3132942" cy="3132942"/>
            </a:xfrm>
            <a:custGeom>
              <a:rect b="b" l="l" r="r" t="t"/>
              <a:pathLst>
                <a:path extrusionOk="0" h="120000" w="12000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p:nvPr/>
          </p:nvSpPr>
          <p:spPr>
            <a:xfrm>
              <a:off x="4764991" y="-264335"/>
              <a:ext cx="3377942" cy="3377942"/>
            </a:xfrm>
            <a:custGeom>
              <a:rect b="b" l="l" r="r" t="t"/>
              <a:pathLst>
                <a:path extrusionOk="0" h="120000" w="12000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0" name="Google Shape;210;p6"/>
          <p:cNvPicPr preferRelativeResize="0"/>
          <p:nvPr/>
        </p:nvPicPr>
        <p:blipFill rotWithShape="1">
          <a:blip r:embed="rId3">
            <a:alphaModFix/>
          </a:blip>
          <a:srcRect b="0" l="0" r="0" t="0"/>
          <a:stretch/>
        </p:blipFill>
        <p:spPr>
          <a:xfrm rot="10800000">
            <a:off x="0" y="1920707"/>
            <a:ext cx="993612" cy="2124954"/>
          </a:xfrm>
          <a:prstGeom prst="rect">
            <a:avLst/>
          </a:prstGeom>
          <a:noFill/>
          <a:ln>
            <a:noFill/>
          </a:ln>
        </p:spPr>
      </p:pic>
      <p:sp>
        <p:nvSpPr>
          <p:cNvPr id="211" name="Google Shape;211;p6"/>
          <p:cNvSpPr txBox="1"/>
          <p:nvPr>
            <p:ph type="title"/>
          </p:nvPr>
        </p:nvSpPr>
        <p:spPr>
          <a:xfrm>
            <a:off x="4807974" y="14782"/>
            <a:ext cx="6980904" cy="912690"/>
          </a:xfrm>
          <a:prstGeom prst="rect">
            <a:avLst/>
          </a:prstGeom>
          <a:noFill/>
          <a:ln>
            <a:noFill/>
          </a:ln>
        </p:spPr>
        <p:txBody>
          <a:bodyPr anchorCtr="0" anchor="ctr" bIns="45700" lIns="91425" spcFirstLastPara="1" rIns="91425" wrap="square" tIns="45700">
            <a:normAutofit/>
          </a:bodyPr>
          <a:lstStyle/>
          <a:p>
            <a:pPr indent="0" lvl="0" marL="0" rtl="0" algn="r">
              <a:lnSpc>
                <a:spcPct val="107000"/>
              </a:lnSpc>
              <a:spcBef>
                <a:spcPts val="0"/>
              </a:spcBef>
              <a:spcAft>
                <a:spcPts val="0"/>
              </a:spcAft>
              <a:buClr>
                <a:srgbClr val="1F3763"/>
              </a:buClr>
              <a:buSzPts val="3600"/>
              <a:buFont typeface="Calibri"/>
              <a:buNone/>
            </a:pPr>
            <a:r>
              <a:rPr b="1" lang="en-US" sz="3600">
                <a:solidFill>
                  <a:srgbClr val="1F3763"/>
                </a:solidFill>
              </a:rPr>
              <a:t>Dynamik im Team</a:t>
            </a:r>
            <a:endParaRPr b="1" sz="3600">
              <a:solidFill>
                <a:srgbClr val="1F3763"/>
              </a:solidFill>
            </a:endParaRPr>
          </a:p>
        </p:txBody>
      </p:sp>
      <p:pic>
        <p:nvPicPr>
          <p:cNvPr descr="Obsah obrázku text, položky&#10;&#10;Popis byl vytvořen automaticky" id="212" name="Google Shape;212;p6"/>
          <p:cNvPicPr preferRelativeResize="0"/>
          <p:nvPr/>
        </p:nvPicPr>
        <p:blipFill rotWithShape="1">
          <a:blip r:embed="rId4">
            <a:alphaModFix/>
          </a:blip>
          <a:srcRect b="-1" l="13878" r="26586" t="0"/>
          <a:stretch/>
        </p:blipFill>
        <p:spPr>
          <a:xfrm>
            <a:off x="20" y="10"/>
            <a:ext cx="6116549" cy="6857990"/>
          </a:xfrm>
          <a:custGeom>
            <a:rect b="b" l="l" r="r" t="t"/>
            <a:pathLst>
              <a:path extrusionOk="0" h="6879321" w="6116569">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grpSp>
        <p:nvGrpSpPr>
          <p:cNvPr id="218" name="Google Shape;218;p7"/>
          <p:cNvGrpSpPr/>
          <p:nvPr/>
        </p:nvGrpSpPr>
        <p:grpSpPr>
          <a:xfrm>
            <a:off x="-5882254" y="139499"/>
            <a:ext cx="17886011" cy="7496983"/>
            <a:chOff x="-6293670" y="-963453"/>
            <a:chExt cx="17886011" cy="7496983"/>
          </a:xfrm>
        </p:grpSpPr>
        <p:sp>
          <p:nvSpPr>
            <p:cNvPr id="219" name="Google Shape;219;p7"/>
            <p:cNvSpPr/>
            <p:nvPr/>
          </p:nvSpPr>
          <p:spPr>
            <a:xfrm>
              <a:off x="-6293670" y="-963453"/>
              <a:ext cx="7496983" cy="7496983"/>
            </a:xfrm>
            <a:prstGeom prst="blockArc">
              <a:avLst>
                <a:gd fmla="val 18900000" name="adj1"/>
                <a:gd fmla="val 2700000" name="adj2"/>
                <a:gd fmla="val 288" name="adj3"/>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a:off x="390740" y="253215"/>
              <a:ext cx="11201600"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txBox="1"/>
            <p:nvPr/>
          </p:nvSpPr>
          <p:spPr>
            <a:xfrm>
              <a:off x="390740" y="253215"/>
              <a:ext cx="11201600"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eine längerfristige Antwort auf das aufgetretene Problem</a:t>
              </a:r>
              <a:endParaRPr b="0" i="0" sz="2600" u="none" cap="none" strike="noStrike">
                <a:solidFill>
                  <a:schemeClr val="lt1"/>
                </a:solidFill>
                <a:latin typeface="Calibri"/>
                <a:ea typeface="Calibri"/>
                <a:cs typeface="Calibri"/>
                <a:sym typeface="Calibri"/>
              </a:endParaRPr>
            </a:p>
          </p:txBody>
        </p:sp>
        <p:sp>
          <p:nvSpPr>
            <p:cNvPr id="222" name="Google Shape;222;p7"/>
            <p:cNvSpPr/>
            <p:nvPr/>
          </p:nvSpPr>
          <p:spPr>
            <a:xfrm>
              <a:off x="74360" y="189939"/>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a:off x="849158" y="1012974"/>
              <a:ext cx="10743183"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txBox="1"/>
            <p:nvPr/>
          </p:nvSpPr>
          <p:spPr>
            <a:xfrm>
              <a:off x="849158" y="1012974"/>
              <a:ext cx="10743183"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Minimierung der Auswirkungen des Problems</a:t>
              </a:r>
              <a:endParaRPr b="0" i="0" sz="2600" u="none" cap="none" strike="noStrike">
                <a:solidFill>
                  <a:schemeClr val="lt1"/>
                </a:solidFill>
                <a:latin typeface="Calibri"/>
                <a:ea typeface="Calibri"/>
                <a:cs typeface="Calibri"/>
                <a:sym typeface="Calibri"/>
              </a:endParaRPr>
            </a:p>
          </p:txBody>
        </p:sp>
        <p:sp>
          <p:nvSpPr>
            <p:cNvPr id="225" name="Google Shape;225;p7"/>
            <p:cNvSpPr/>
            <p:nvPr/>
          </p:nvSpPr>
          <p:spPr>
            <a:xfrm>
              <a:off x="532777" y="949698"/>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1100368" y="1772175"/>
              <a:ext cx="10491972"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txBox="1"/>
            <p:nvPr/>
          </p:nvSpPr>
          <p:spPr>
            <a:xfrm>
              <a:off x="1100368" y="1772175"/>
              <a:ext cx="10491972"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Wiederherstellung von Gesundheit und Sicherheit</a:t>
              </a:r>
              <a:endParaRPr b="0" i="0" sz="2600" u="none" cap="none" strike="noStrike">
                <a:solidFill>
                  <a:schemeClr val="lt1"/>
                </a:solidFill>
                <a:latin typeface="Calibri"/>
                <a:ea typeface="Calibri"/>
                <a:cs typeface="Calibri"/>
                <a:sym typeface="Calibri"/>
              </a:endParaRPr>
            </a:p>
          </p:txBody>
        </p:sp>
        <p:sp>
          <p:nvSpPr>
            <p:cNvPr id="228" name="Google Shape;228;p7"/>
            <p:cNvSpPr/>
            <p:nvPr/>
          </p:nvSpPr>
          <p:spPr>
            <a:xfrm>
              <a:off x="783988" y="1708899"/>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a:off x="1180577" y="2531934"/>
              <a:ext cx="10411763"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txBox="1"/>
            <p:nvPr/>
          </p:nvSpPr>
          <p:spPr>
            <a:xfrm>
              <a:off x="1180577" y="2531934"/>
              <a:ext cx="10411763"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weitere Gewalt zu verhindern</a:t>
              </a:r>
              <a:endParaRPr/>
            </a:p>
          </p:txBody>
        </p:sp>
        <p:sp>
          <p:nvSpPr>
            <p:cNvPr id="231" name="Google Shape;231;p7"/>
            <p:cNvSpPr/>
            <p:nvPr/>
          </p:nvSpPr>
          <p:spPr>
            <a:xfrm>
              <a:off x="864197" y="2468658"/>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1100368" y="3291692"/>
              <a:ext cx="10491972"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txBox="1"/>
            <p:nvPr/>
          </p:nvSpPr>
          <p:spPr>
            <a:xfrm>
              <a:off x="1100368" y="3291692"/>
              <a:ext cx="10491972"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Mitarbeiterfluktuation verhindern</a:t>
              </a:r>
              <a:endParaRPr/>
            </a:p>
          </p:txBody>
        </p:sp>
        <p:sp>
          <p:nvSpPr>
            <p:cNvPr id="234" name="Google Shape;234;p7"/>
            <p:cNvSpPr/>
            <p:nvPr/>
          </p:nvSpPr>
          <p:spPr>
            <a:xfrm>
              <a:off x="783988" y="3228416"/>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a:off x="849158" y="4050894"/>
              <a:ext cx="10743183"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
            <p:cNvSpPr txBox="1"/>
            <p:nvPr/>
          </p:nvSpPr>
          <p:spPr>
            <a:xfrm>
              <a:off x="849158" y="4050894"/>
              <a:ext cx="10743183"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die Senkung der Arbeitsmoral zu verhindern</a:t>
              </a:r>
              <a:endParaRPr/>
            </a:p>
          </p:txBody>
        </p:sp>
        <p:sp>
          <p:nvSpPr>
            <p:cNvPr id="237" name="Google Shape;237;p7"/>
            <p:cNvSpPr/>
            <p:nvPr/>
          </p:nvSpPr>
          <p:spPr>
            <a:xfrm>
              <a:off x="532777" y="3987618"/>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390740" y="4810652"/>
              <a:ext cx="11201600"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txBox="1"/>
            <p:nvPr/>
          </p:nvSpPr>
          <p:spPr>
            <a:xfrm>
              <a:off x="390740" y="4810652"/>
              <a:ext cx="11201600"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Abwesenheit verhindern</a:t>
              </a:r>
              <a:endParaRPr/>
            </a:p>
          </p:txBody>
        </p:sp>
        <p:sp>
          <p:nvSpPr>
            <p:cNvPr id="240" name="Google Shape;240;p7"/>
            <p:cNvSpPr/>
            <p:nvPr/>
          </p:nvSpPr>
          <p:spPr>
            <a:xfrm>
              <a:off x="74360" y="4747376"/>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1" name="Google Shape;241;p7"/>
          <p:cNvSpPr txBox="1"/>
          <p:nvPr>
            <p:ph type="title"/>
          </p:nvPr>
        </p:nvSpPr>
        <p:spPr>
          <a:xfrm>
            <a:off x="293475" y="184971"/>
            <a:ext cx="11784643"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en-US" sz="3600">
                <a:solidFill>
                  <a:schemeClr val="dk2"/>
                </a:solidFill>
              </a:rPr>
              <a:t>Zusammenfassung</a:t>
            </a:r>
            <a:endParaRPr b="1" sz="3600">
              <a:solidFill>
                <a:schemeClr val="dk2"/>
              </a:solidFill>
            </a:endParaRPr>
          </a:p>
        </p:txBody>
      </p:sp>
    </p:spTree>
  </p:cSld>
  <p:clrMapOvr>
    <a:masterClrMapping/>
  </p:clrMapOvr>
  <p:transition spd="slow" p14:dur="1500">
    <p:split orient="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pic>
        <p:nvPicPr>
          <p:cNvPr descr="Obsah obrázku osoba, muž&#10;&#10;Popis byl vytvořen automaticky" id="246" name="Google Shape;246;p8"/>
          <p:cNvPicPr preferRelativeResize="0"/>
          <p:nvPr/>
        </p:nvPicPr>
        <p:blipFill rotWithShape="1">
          <a:blip r:embed="rId3">
            <a:alphaModFix/>
          </a:blip>
          <a:srcRect b="14449" l="0" r="0" t="0"/>
          <a:stretch/>
        </p:blipFill>
        <p:spPr>
          <a:xfrm>
            <a:off x="20" y="10"/>
            <a:ext cx="12191980" cy="6857990"/>
          </a:xfrm>
          <a:prstGeom prst="rect">
            <a:avLst/>
          </a:prstGeom>
          <a:noFill/>
          <a:ln>
            <a:noFill/>
          </a:ln>
        </p:spPr>
      </p:pic>
      <p:sp>
        <p:nvSpPr>
          <p:cNvPr id="247" name="Google Shape;247;p8"/>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8" name="Google Shape;248;p8"/>
          <p:cNvSpPr txBox="1"/>
          <p:nvPr>
            <p:ph type="title"/>
          </p:nvPr>
        </p:nvSpPr>
        <p:spPr>
          <a:xfrm>
            <a:off x="8022019" y="2690946"/>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t>Aufgabe 1</a:t>
            </a:r>
            <a:endParaRPr/>
          </a:p>
        </p:txBody>
      </p:sp>
      <p:sp>
        <p:nvSpPr>
          <p:cNvPr id="249" name="Google Shape;249;p8"/>
          <p:cNvSpPr txBox="1"/>
          <p:nvPr>
            <p:ph idx="1" type="body"/>
          </p:nvPr>
        </p:nvSpPr>
        <p:spPr>
          <a:xfrm>
            <a:off x="7782910" y="5242675"/>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sz="2400"/>
              <a:t>Diskutieren Sie, ob jemand mit der tertiären Prävention von Gewalt am Arbeitsplatz in Berührung gekommen ist?</a:t>
            </a:r>
            <a:endParaRPr/>
          </a:p>
        </p:txBody>
      </p:sp>
      <p:cxnSp>
        <p:nvCxnSpPr>
          <p:cNvPr id="250" name="Google Shape;250;p8"/>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
        <p:nvSpPr>
          <p:cNvPr id="251" name="Google Shape;251;p8"/>
          <p:cNvSpPr txBox="1"/>
          <p:nvPr/>
        </p:nvSpPr>
        <p:spPr>
          <a:xfrm>
            <a:off x="8022019" y="3985651"/>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(10 min.)</a:t>
            </a:r>
            <a:endParaRPr b="0" i="0" sz="3600" u="none" cap="none" strike="noStrike">
              <a:solidFill>
                <a:schemeClr val="dk1"/>
              </a:solidFill>
              <a:latin typeface="Calibri"/>
              <a:ea typeface="Calibri"/>
              <a:cs typeface="Calibri"/>
              <a:sym typeface="Calibri"/>
            </a:endParaRPr>
          </a:p>
        </p:txBody>
      </p:sp>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pic>
        <p:nvPicPr>
          <p:cNvPr descr="Obsah obrázku interiér, zeď, žena, osoba&#10;&#10;Popis byl vytvořen automaticky" id="256" name="Google Shape;256;p9"/>
          <p:cNvPicPr preferRelativeResize="0"/>
          <p:nvPr/>
        </p:nvPicPr>
        <p:blipFill rotWithShape="1">
          <a:blip r:embed="rId3">
            <a:alphaModFix/>
          </a:blip>
          <a:srcRect b="9039" l="0" r="9091" t="14351"/>
          <a:stretch/>
        </p:blipFill>
        <p:spPr>
          <a:xfrm>
            <a:off x="-1" y="10"/>
            <a:ext cx="12192000" cy="6857990"/>
          </a:xfrm>
          <a:prstGeom prst="rect">
            <a:avLst/>
          </a:prstGeom>
          <a:noFill/>
          <a:ln>
            <a:noFill/>
          </a:ln>
        </p:spPr>
      </p:pic>
      <p:sp>
        <p:nvSpPr>
          <p:cNvPr id="257" name="Google Shape;257;p9"/>
          <p:cNvSpPr/>
          <p:nvPr/>
        </p:nvSpPr>
        <p:spPr>
          <a:xfrm>
            <a:off x="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8" name="Google Shape;258;p9"/>
          <p:cNvSpPr/>
          <p:nvPr/>
        </p:nvSpPr>
        <p:spPr>
          <a:xfrm>
            <a:off x="-2333" y="-2"/>
            <a:ext cx="5441859" cy="5654940"/>
          </a:xfrm>
          <a:custGeom>
            <a:rect b="b" l="l" r="r" t="t"/>
            <a:pathLst>
              <a:path extrusionOk="0" h="5654940" w="5441859">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9" name="Google Shape;259;p9"/>
          <p:cNvSpPr txBox="1"/>
          <p:nvPr>
            <p:ph type="title"/>
          </p:nvPr>
        </p:nvSpPr>
        <p:spPr>
          <a:xfrm>
            <a:off x="851615" y="268966"/>
            <a:ext cx="3298717" cy="10434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sz="6000"/>
              <a:t>Aufgabe 2</a:t>
            </a:r>
            <a:endParaRPr/>
          </a:p>
        </p:txBody>
      </p:sp>
      <p:sp>
        <p:nvSpPr>
          <p:cNvPr id="260" name="Google Shape;260;p9"/>
          <p:cNvSpPr txBox="1"/>
          <p:nvPr>
            <p:ph idx="1" type="body"/>
          </p:nvPr>
        </p:nvSpPr>
        <p:spPr>
          <a:xfrm>
            <a:off x="520242" y="1774372"/>
            <a:ext cx="4062642" cy="275408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sz="2400"/>
              <a:t>Schlagen Sie auf der Grundlage der genannten Informationen vor, wie eine solche tertiäre Prävention aussehen sollte, wie sie angewendet werden sollte und worauf sich das Unternehmen in diesem Bereich konzentrieren sollte.</a:t>
            </a:r>
            <a:endParaRPr sz="2400"/>
          </a:p>
        </p:txBody>
      </p:sp>
      <p:sp>
        <p:nvSpPr>
          <p:cNvPr id="261" name="Google Shape;261;p9"/>
          <p:cNvSpPr txBox="1"/>
          <p:nvPr/>
        </p:nvSpPr>
        <p:spPr>
          <a:xfrm>
            <a:off x="520241" y="663711"/>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(10 min.)</a:t>
            </a:r>
            <a:endParaRPr b="0" i="0" sz="36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