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3" roundtripDataSignature="AMtx7mggq/c7FL9NA9vxbl1/JYj3GWLok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11" Type="http://schemas.openxmlformats.org/officeDocument/2006/relationships/slide" Target="slides/slide7.xml"/><Relationship Id="rId22" Type="http://schemas.openxmlformats.org/officeDocument/2006/relationships/slide" Target="slides/slide18.xml"/><Relationship Id="rId10" Type="http://schemas.openxmlformats.org/officeDocument/2006/relationships/slide" Target="slides/slide6.xml"/><Relationship Id="rId21" Type="http://schemas.openxmlformats.org/officeDocument/2006/relationships/slide" Target="slides/slide17.xml"/><Relationship Id="rId13" Type="http://schemas.openxmlformats.org/officeDocument/2006/relationships/slide" Target="slides/slide9.xml"/><Relationship Id="rId12" Type="http://schemas.openxmlformats.org/officeDocument/2006/relationships/slide" Target="slides/slide8.xml"/><Relationship Id="rId23" Type="http://customschemas.google.com/relationships/presentationmetadata" Target="meta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8" name="Google Shape;27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Interne Kommunikation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Die interne Kommunikation ist die treibende Kraft des gesamten Unternehmens. Eine gute interne Kommunikation steigert die Motivation und ist eine Möglichkeit für alle, zu wissen, was zu tun ist und warum, sowie eine Möglichkeit, gemeinsam die Visionen, Ziele und Werte des gesamten Unternehmens zu teilen. Durch die interne Kommunikation verbessern die Unternehmen ihre Beziehungen zu den Mitarbeitern, so dass diese besser verstehen, was im Unternehmen geschieht, wohin es sich entwickelt, welche Rolle sie dabei spielen und zu den Zielen des Unternehmens beitragen wollen. Mit Hilfe einer angemessenen internen Kommunikation ist es möglich, das Engagement der Mitarbeiter zu erhöhen, ihre Beziehung zum Unternehmen zu verbessern und sie mit den Werten des Unternehmens zu identifizieren. Es ist notwendig, dass die interne Kommunikation wahrheitsgemäß, offen und zeitnah erfolgt, dass die Mitarbeiter relevante Informationen von den richtigen Personen zum richtigen Zeitpunkt erhalten, dass sie sich nicht scheuen, offen mit ihren Vorgesetzten zu kommunizieren, und dass sich die Unternehmensleitung der enormen Bedeutung der internen Kommunikation bewusst ist. Dank einer strategisch konzipierten und durchdachten internen Kommunikation lassen sich viele Probleme vermeiden, die sich negativ auf das Unternehmensleben und das Betriebsklima auswirken können.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79" name="Google Shape;27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Times New Roman"/>
                <a:ea typeface="Times New Roman"/>
                <a:cs typeface="Times New Roman"/>
                <a:sym typeface="Times New Roman"/>
              </a:rPr>
              <a:t>Externe Kommunikation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Die Kommunikation mit der Außenwelt dient der Befriedigung des Informationsbedarfs des Unternehmens und der Aufrechterhaltung des Kontakts mit dem externen Umfeld. Erschafft und pflegt das Image des Unternehmens. Dazu gehören Aufsichtsbehörden, politische Gruppen, die Medien, Kunden usw.</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Die Qualität der externen Kommunikation beruht auf drei Säulen. Die eine kann nicht ohne die andere auskommen. Langfristige und gut gepflegte Medien- und Pressearbeit sind eine Grundvoraussetzung für den Erfolg. Regelmäßige Kommunikation erleichtert den Unternehmen den Umgang mit den Medien und vereinfacht die Vermittlung eines Ereignisses erheblich. Die PR-Kommunikation muss unter anderem auch regelmäßig und systematisch erfolgen. Es lohnt sich nicht, Pressemitteilungen oder Statements je nach momentaner Laune des Portiers oder je nach Wetterlage zu versenden. Jede externe Kommunikation sollte ein festes Kommunikationskonzept haben.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292" name="Google Shape;29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4" name="Google Shape;304;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Wirksamer Beschwerdemechanismus und unmittelbare Handlungsmöglichkeiten</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Der Beschwerdemechanismus, sofern der Arbeitgeber über einen solchen verfügt, ist stets in der Geschäftsordnung des Unternehmens verankert, in der dann auch das Verfahren zur Beilegung von Beschwerden geregelt ist.</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In Arbeitsverhältnissen, die nach dem Arbeitsgesetzbuch begründet wurden, ist die Behandlung von Beschwerden der Arbeitnehmer über die Ausübung von Rechten und Pflichten aus dem Arbeitsverhältnis nicht gesetzlich geregelt. Es besteht jedoch kein Zweifel daran, dass, obwohl das Arbeitsgesetzbuch keine eigene Bestimmung für die Behandlung von Beschwerden enthält und der Arbeitnehmer auch kein ausdrückliches Recht hat, eine Beschwerde einzureichen, es sich um ein Recht des Arbeitnehmers handelt, das er auch ohne ausdrückliche Erklärung hat und das ihm nicht verweigert werden kann. Bei der Ausübung einer abhängigen Beschäftigung ist der Arbeitnehmer dem Arbeitgeber unterstellt und muss daher über ein Rechtsinstrument verfügen, um auf Verstöße gegen seine Rechte oder Pflichten gegenüber dem Arbeitgeber hinweisen zu können, sei es im Allgemeinen, in Bezug auf eine bestimmte Gruppe von Arbeitnehmern oder in Bezug auf seine Person.</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305" name="Google Shape;305;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7" name="Google Shape;33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47" name="Google Shape;34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360" name="Google Shape;3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3" name="Google Shape;3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primäre Prävention besteht in der Erziehung zu einem gesunden, florierenden Unternehmen, das seine Fähigkeiten entwickelt und Stresssituationen gut bewältigt. Die größte Anstrengung besteht darin, die Risiken zu vermeiden und zu verringern, die sich in bestimmten Erscheinungsformen der schlechten Unternehmensstrategie zeigen. </a:t>
            </a:r>
            <a:endParaRPr/>
          </a:p>
        </p:txBody>
      </p:sp>
      <p:sp>
        <p:nvSpPr>
          <p:cNvPr id="136" name="Google Shape;13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None/>
            </a:pPr>
            <a:r>
              <a:rPr b="1" lang="en-US" sz="1800">
                <a:solidFill>
                  <a:srgbClr val="1F3763"/>
                </a:solidFill>
                <a:latin typeface="Times New Roman"/>
                <a:ea typeface="Times New Roman"/>
                <a:cs typeface="Times New Roman"/>
                <a:sym typeface="Times New Roman"/>
              </a:rPr>
              <a:t>Risikoanalyse</a:t>
            </a:r>
            <a:endParaRPr b="1" sz="1800">
              <a:solidFill>
                <a:srgbClr val="1F3763"/>
              </a:solidFill>
              <a:latin typeface="Times New Roman"/>
              <a:ea typeface="Times New Roman"/>
              <a:cs typeface="Times New Roman"/>
              <a:sym typeface="Times New Roman"/>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Die Risikoanalyse ist ein Grundpfeiler der Sicherheit und des Gesundheitsschutzes bei der Arbeit in Unternehmen und anderen Organisationen. Auf der Grundlage dieser Analyse werden alle anderen Verfahren und Prozesse im Bereich der Gesundheits- und Sicherheitspolitik des Unternehmens eingerichtet. Ohne eine Risikoanalyse ist es nicht möglich, potenziell gefährliche Faktoren, die den Arbeitsplatz in irgendeiner Weise bedrohen können, zu ermitteln, zu bewerten oder zu bewältigen. Laut Gesetz ist jeder Arbeitgeber verpflichtet, sich mit dem so genannten Risikomanagement zu befassen, einschließlich aller damit zusammenhängenden Teile. Wie sieht die Risikoanalyse aus, einschließlich der Identifizierung, der anschließenden Bewertung und der möglichen komplexen Lösungen? Ist dies überhaupt gesetzlich vorgeschrieben?</a:t>
            </a:r>
            <a:endParaRPr sz="1800">
              <a:latin typeface="Calibri"/>
              <a:ea typeface="Calibri"/>
              <a:cs typeface="Calibri"/>
              <a:sym typeface="Calibri"/>
            </a:endParaRPr>
          </a:p>
          <a:p>
            <a:pPr indent="0" lvl="0" marL="0" rtl="0" algn="l">
              <a:spcBef>
                <a:spcPts val="500"/>
              </a:spcBef>
              <a:spcAft>
                <a:spcPts val="0"/>
              </a:spcAft>
              <a:buNone/>
            </a:pPr>
            <a:r>
              <a:t/>
            </a:r>
            <a:endParaRPr/>
          </a:p>
        </p:txBody>
      </p:sp>
      <p:sp>
        <p:nvSpPr>
          <p:cNvPr id="149" name="Google Shape;149;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Analyse der Gesundheits- und Sicherheitsrisiken unterliegt den gesetzlichen Anforderungen, die in § 102 Abs. 3 des Gesetzes Nr. 262/2006 Slg. über das Arbeitsgesetzbuch festgelegt sind, wo es heißt, dass der Arbeitgeber verpflichtet ist, ständig nach gefährlichen Faktoren und gefährlichen Prozessen in der Arbeitsumgebung zu suchen und deren Ursachen und Quellen zu ermitteln. Im Zusammenhang mit dieser Feststellung ist er verpflichtet, diese Risiken ständig zu identifizieren und zu bewerten und Maßnahmen zu ergreifen, die zu ihrer Beseitigung führen.</a:t>
            </a:r>
            <a:endParaRPr/>
          </a:p>
        </p:txBody>
      </p:sp>
      <p:sp>
        <p:nvSpPr>
          <p:cNvPr id="167" name="Google Shape;167;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2" name="Google Shape;18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Die Analyse der Gesundheits- und Sicherheitsrisiken unterliegt den gesetzlichen Anforderungen, die in § 102 Absatz 3 des Gesetzes Nr. 262/2006 Slg. über das Arbeitsgesetzbuch festgelegt sind, wo es heißt, dass der Arbeitgeber verpflichtet ist, ständig nach gefährlichen Faktoren und gefährlichen Prozessen in der Arbeitsumgebung zu suchen und deren Ursachen und Quellen zu ermitteln. Im Zusammenhang mit dieser Feststellung ist er verpflichtet, diese Risiken ständig zu identifizieren und zu bewerten und Maßnahmen zu ergreifen, die zu ihrer Beseitigung führen. Ziel ist es, die Arbeitsbedingungen auf der Grundlage des Risikomanagements zu verbessern, was dazu führen soll, dass Arbeiten, die nach einer speziellen gesetzlichen Regelung als riskant eingestuft sind, in eine niedrigere Risikokategorie eingestuft werden. Damit dies geschieht, ist der Arbeitgeber dazu verpflichtet:</a:t>
            </a:r>
            <a:endParaRPr/>
          </a:p>
          <a:p>
            <a:pPr indent="0" lvl="0" marL="0" rtl="0" algn="l">
              <a:spcBef>
                <a:spcPts val="0"/>
              </a:spcBef>
              <a:spcAft>
                <a:spcPts val="0"/>
              </a:spcAft>
              <a:buNone/>
            </a:pPr>
            <a:r>
              <a:rPr lang="en-US"/>
              <a:t>- regelmäßig den Stand der Sicherheit und des Gesundheitsschutzes im Unternehmen zu überprüfen, insbesondere den Zustand der Produktions- und Arbeitsmittel sowie der Arbeitsplatzausstattung,</a:t>
            </a:r>
            <a:endParaRPr/>
          </a:p>
          <a:p>
            <a:pPr indent="0" lvl="0" marL="0" rtl="0" algn="l">
              <a:spcBef>
                <a:spcPts val="0"/>
              </a:spcBef>
              <a:spcAft>
                <a:spcPts val="0"/>
              </a:spcAft>
              <a:buNone/>
            </a:pPr>
            <a:r>
              <a:rPr lang="en-US"/>
              <a:t>- regelmäßige Überprüfung des Niveaus der Risikofaktoren der Arbeitsbedingungen,</a:t>
            </a:r>
            <a:endParaRPr/>
          </a:p>
          <a:p>
            <a:pPr indent="0" lvl="0" marL="0" rtl="0" algn="l">
              <a:spcBef>
                <a:spcPts val="0"/>
              </a:spcBef>
              <a:spcAft>
                <a:spcPts val="0"/>
              </a:spcAft>
              <a:buNone/>
            </a:pPr>
            <a:r>
              <a:rPr lang="en-US"/>
              <a:t>- die festgelegten Methoden und Verfahren zur Gewährleistung von Gesundheit und Sicherheit einhalten,</a:t>
            </a:r>
            <a:endParaRPr/>
          </a:p>
          <a:p>
            <a:pPr indent="0" lvl="0" marL="0" rtl="0" algn="l">
              <a:spcBef>
                <a:spcPts val="0"/>
              </a:spcBef>
              <a:spcAft>
                <a:spcPts val="0"/>
              </a:spcAft>
              <a:buNone/>
            </a:pPr>
            <a:r>
              <a:rPr lang="en-US"/>
              <a:t>- die regelmäßige Bewertung der gefährlichen Risikofaktoren einhalten.</a:t>
            </a:r>
            <a:endParaRPr/>
          </a:p>
          <a:p>
            <a:pPr indent="0" lvl="0" marL="0" rtl="0" algn="l">
              <a:spcBef>
                <a:spcPts val="0"/>
              </a:spcBef>
              <a:spcAft>
                <a:spcPts val="0"/>
              </a:spcAft>
              <a:buNone/>
            </a:pPr>
            <a:r>
              <a:t/>
            </a:r>
            <a:endParaRPr/>
          </a:p>
        </p:txBody>
      </p:sp>
      <p:sp>
        <p:nvSpPr>
          <p:cNvPr id="183" name="Google Shape;18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0" name="Google Shape;20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Das Risikomanagement gliedert sich in die folgenden Phasen: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1. die Suche nach Risiken (Suche nach gefährlichen Faktoren, die einen Arbeitsunfall verursachen könnten).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Dies ist ein langwieriger und komplexer Prozess, bei dem beispielsweise auch die Verwendung von Schutzausrüstung und die Einhaltung von Sicherheitsvorschriften überprüft werden.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Risikoanalyse </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Bei der eigentlichen Risikoanalyse findet die systematische Arbeit mit allen verfügbaren Informationen statt, die der Analytiker in der ersten Phase, d. h. bei der Suche nach Risiken, erhalten hat. Er verarbeitet und nutzt diese Informationen für die spätere Identifizierung und Bewertung spezifischer Risiken, die das Risiko eines Arbeitsunfalls, eines Unfalls oder einer anderen Bedrohung der Gesundheit und Sicherheit am Arbeitsplatz darstellen.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Identifizierung von Risiken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Die Risikoermittlung ist ein relativ komplexer und langwieriger Prozess, in den nicht nur die Beschäftigten, sondern auch externe Personen einbezogen werden müssen, deren Aufgabe es ist, alle Gefahren aufzudecken, die in ihrem Arbeitsumfeld zu Verletzungs- oder Unfallquellen werden können. Bei der Ermittlung potenziell gefährlicher Risiken müssen nicht nur alle physikalischen, chemischen und biologischen Faktoren, sondern auch die Arbeitsorganisation und das Arbeitsumfeld als solches einbezogen werden.</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 Risikobewertung</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Ziel der Bewertung ist es, herauszufinden und zu bestimmen, wie schwerwiegend die festgestellten Risiken sind. Die Schwere der Risiken wird von dem Analytiker bestimmt, der über ausreichende Kenntnisse und Erfahrungen verfügen muss, um dies zu tun. Bei der Bewertung geht es im Wesentlichen darum, festzustellen und zu entscheiden, ob das Risiko akzeptiert werden kann oder nicht. Wenn dies nicht möglich ist, müssen Maßnahmen ergriffen werden, um das Risiko zu beseitigen oder zumindest auf ein akzeptables Maß zu reduzieren.</a:t>
            </a:r>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01" name="Google Shape;20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0" name="Google Shape;2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None/>
            </a:pPr>
            <a:r>
              <a:rPr lang="en-US" sz="1800">
                <a:latin typeface="Calibri"/>
                <a:ea typeface="Calibri"/>
                <a:cs typeface="Calibri"/>
                <a:sym typeface="Calibri"/>
              </a:rPr>
              <a:t>2. handelnd</a:t>
            </a:r>
            <a:endParaRPr/>
          </a:p>
          <a:p>
            <a:pPr indent="0" lvl="0" marL="0" rtl="0" algn="just">
              <a:lnSpc>
                <a:spcPct val="107000"/>
              </a:lnSpc>
              <a:spcBef>
                <a:spcPts val="1000"/>
              </a:spcBef>
              <a:spcAft>
                <a:spcPts val="0"/>
              </a:spcAft>
              <a:buNone/>
            </a:pPr>
            <a:r>
              <a:rPr lang="en-US" sz="1800">
                <a:latin typeface="Calibri"/>
                <a:ea typeface="Calibri"/>
                <a:cs typeface="Calibri"/>
                <a:sym typeface="Calibri"/>
              </a:rPr>
              <a:t>Nachdem alle festgestellten Risiken bewertet worden sind, müssen Sicherheitsmaßnahmen definiert, umgesetzt, aber auch ergriffen werden, die zur Beseitigung oder zumindest zur Minimierung der Risiken führen. Ziel der Maßnahmen ist es, das Risikoniveau zu senken und idealerweise auch die Risikogruppe und -kategorie um mindestens eine Stufe zu senken. Die Verantwortung für das Ergreifen von Sicherheitsmaßnahmen gegen potenzielle Risiken liegt beim leitenden Angestellten des Arbeitsplatzes.</a:t>
            </a:r>
            <a:endParaRPr sz="1800">
              <a:latin typeface="Calibri"/>
              <a:ea typeface="Calibri"/>
              <a:cs typeface="Calibri"/>
              <a:sym typeface="Calibri"/>
            </a:endParaRPr>
          </a:p>
        </p:txBody>
      </p:sp>
      <p:sp>
        <p:nvSpPr>
          <p:cNvPr id="231" name="Google Shape;2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4" name="Google Shape;25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800"/>
              <a:buFont typeface="Calibri"/>
              <a:buNone/>
            </a:pPr>
            <a:r>
              <a:rPr lang="en-US" sz="1800">
                <a:latin typeface="Times New Roman"/>
                <a:ea typeface="Times New Roman"/>
                <a:cs typeface="Times New Roman"/>
                <a:sym typeface="Times New Roman"/>
              </a:rPr>
              <a:t>3. Verwaltung der Dokumentation</a:t>
            </a:r>
            <a:endParaRPr sz="1800">
              <a:latin typeface="Calibri"/>
              <a:ea typeface="Calibri"/>
              <a:cs typeface="Calibri"/>
              <a:sym typeface="Calibri"/>
            </a:endParaRPr>
          </a:p>
          <a:p>
            <a:pPr indent="0" lvl="0" marL="0" rtl="0" algn="just">
              <a:lnSpc>
                <a:spcPct val="107000"/>
              </a:lnSpc>
              <a:spcBef>
                <a:spcPts val="1000"/>
              </a:spcBef>
              <a:spcAft>
                <a:spcPts val="0"/>
              </a:spcAft>
              <a:buNone/>
            </a:pPr>
            <a:r>
              <a:rPr lang="en-US" sz="1800">
                <a:latin typeface="Times New Roman"/>
                <a:ea typeface="Times New Roman"/>
                <a:cs typeface="Times New Roman"/>
                <a:sym typeface="Times New Roman"/>
              </a:rPr>
              <a:t>Nach dem Arbeitsgesetzbuch ist jeder Arbeitgeber, jedes Unternehmen oder jede andere Organisation verpflichtet, den gesamten Risikomanagement- und -verwaltungsprozess zu dokumentieren. Dokumentation bedeutet die Erfassung und Verwaltung des gesamten Risikomanagementprozesses, einschließlich regelmäßiger Aktualisierungen im Falle von Änderungen. Alle gesammelten Dokumente und Informationen werden anschließend in der Health-Safe-Dokumentation archiviert. Die Dokumentation des Risikomanagements muss nicht nur die Analyse, Identifizierung und Bewertung der Risiken enthalten, sondern auch die ergriffenen Maßnahmen. Wir nennen diesen Teil der Dokumentation das Risikoregister, das als Nachweis für das ordnungsgemäße Funktionieren des Risikomanagements dient.</a:t>
            </a:r>
            <a:endParaRPr sz="1800">
              <a:latin typeface="Calibri"/>
              <a:ea typeface="Calibri"/>
              <a:cs typeface="Calibri"/>
              <a:sym typeface="Calibri"/>
            </a:endParaRPr>
          </a:p>
          <a:p>
            <a:pPr indent="0" lvl="0" marL="0" rtl="0" algn="just">
              <a:lnSpc>
                <a:spcPct val="107000"/>
              </a:lnSpc>
              <a:spcBef>
                <a:spcPts val="1000"/>
              </a:spcBef>
              <a:spcAft>
                <a:spcPts val="0"/>
              </a:spcAft>
              <a:buNone/>
            </a:pPr>
            <a:r>
              <a:t/>
            </a:r>
            <a:endParaRPr sz="1800">
              <a:latin typeface="Calibri"/>
              <a:ea typeface="Calibri"/>
              <a:cs typeface="Calibri"/>
              <a:sym typeface="Calibri"/>
            </a:endParaRPr>
          </a:p>
        </p:txBody>
      </p:sp>
      <p:sp>
        <p:nvSpPr>
          <p:cNvPr id="255" name="Google Shape;25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folie" type="title">
  <p:cSld name="TITLE">
    <p:spTree>
      <p:nvGrpSpPr>
        <p:cNvPr id="15" name="Shape 15"/>
        <p:cNvGrpSpPr/>
        <p:nvPr/>
      </p:nvGrpSpPr>
      <p:grpSpPr>
        <a:xfrm>
          <a:off x="0" y="0"/>
          <a:ext cx="0" cy="0"/>
          <a:chOff x="0" y="0"/>
          <a:chExt cx="0" cy="0"/>
        </a:xfrm>
      </p:grpSpPr>
      <p:sp>
        <p:nvSpPr>
          <p:cNvPr id="16" name="Google Shape;16;p2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vertikaler Text" type="vertTx">
  <p:cSld name="VERTICAL_TEXT">
    <p:spTree>
      <p:nvGrpSpPr>
        <p:cNvPr id="72" name="Shape 72"/>
        <p:cNvGrpSpPr/>
        <p:nvPr/>
      </p:nvGrpSpPr>
      <p:grpSpPr>
        <a:xfrm>
          <a:off x="0" y="0"/>
          <a:ext cx="0" cy="0"/>
          <a:chOff x="0" y="0"/>
          <a:chExt cx="0" cy="0"/>
        </a:xfrm>
      </p:grpSpPr>
      <p:sp>
        <p:nvSpPr>
          <p:cNvPr id="73" name="Google Shape;73;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9"/>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kaler Titel und Text" type="vertTitleAndTx">
  <p:cSld name="VERTICAL_TITLE_AND_VERTICAL_TEXT">
    <p:spTree>
      <p:nvGrpSpPr>
        <p:cNvPr id="78" name="Shape 78"/>
        <p:cNvGrpSpPr/>
        <p:nvPr/>
      </p:nvGrpSpPr>
      <p:grpSpPr>
        <a:xfrm>
          <a:off x="0" y="0"/>
          <a:ext cx="0" cy="0"/>
          <a:chOff x="0" y="0"/>
          <a:chExt cx="0" cy="0"/>
        </a:xfrm>
      </p:grpSpPr>
      <p:sp>
        <p:nvSpPr>
          <p:cNvPr id="79" name="Google Shape;79;p30"/>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0"/>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type="obj">
  <p:cSld name="OBJECT">
    <p:spTree>
      <p:nvGrpSpPr>
        <p:cNvPr id="21" name="Shape 21"/>
        <p:cNvGrpSpPr/>
        <p:nvPr/>
      </p:nvGrpSpPr>
      <p:grpSpPr>
        <a:xfrm>
          <a:off x="0" y="0"/>
          <a:ext cx="0" cy="0"/>
          <a:chOff x="0" y="0"/>
          <a:chExt cx="0" cy="0"/>
        </a:xfrm>
      </p:grpSpPr>
      <p:sp>
        <p:nvSpPr>
          <p:cNvPr id="22" name="Google Shape;2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r Titel" type="titleOnly">
  <p:cSld name="TITLE_ONLY">
    <p:spTree>
      <p:nvGrpSpPr>
        <p:cNvPr id="27" name="Shape 27"/>
        <p:cNvGrpSpPr/>
        <p:nvPr/>
      </p:nvGrpSpPr>
      <p:grpSpPr>
        <a:xfrm>
          <a:off x="0" y="0"/>
          <a:ext cx="0" cy="0"/>
          <a:chOff x="0" y="0"/>
          <a:chExt cx="0" cy="0"/>
        </a:xfrm>
      </p:grpSpPr>
      <p:sp>
        <p:nvSpPr>
          <p:cNvPr id="28" name="Google Shape;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bschnitts-&#10;überschrift" type="secHead">
  <p:cSld name="SECTION_HEADER">
    <p:spTree>
      <p:nvGrpSpPr>
        <p:cNvPr id="32" name="Shape 32"/>
        <p:cNvGrpSpPr/>
        <p:nvPr/>
      </p:nvGrpSpPr>
      <p:grpSpPr>
        <a:xfrm>
          <a:off x="0" y="0"/>
          <a:ext cx="0" cy="0"/>
          <a:chOff x="0" y="0"/>
          <a:chExt cx="0" cy="0"/>
        </a:xfrm>
      </p:grpSpPr>
      <p:sp>
        <p:nvSpPr>
          <p:cNvPr id="33" name="Google Shape;33;p23"/>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23"/>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5" name="Google Shape;35;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wei Inhalte" type="twoObj">
  <p:cSld name="TWO_OBJECTS">
    <p:spTree>
      <p:nvGrpSpPr>
        <p:cNvPr id="38" name="Shape 38"/>
        <p:cNvGrpSpPr/>
        <p:nvPr/>
      </p:nvGrpSpPr>
      <p:grpSpPr>
        <a:xfrm>
          <a:off x="0" y="0"/>
          <a:ext cx="0" cy="0"/>
          <a:chOff x="0" y="0"/>
          <a:chExt cx="0" cy="0"/>
        </a:xfrm>
      </p:grpSpPr>
      <p:sp>
        <p:nvSpPr>
          <p:cNvPr id="39" name="Google Shape;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2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gleich" type="twoTxTwoObj">
  <p:cSld name="TWO_OBJECTS_WITH_TEXT">
    <p:spTree>
      <p:nvGrpSpPr>
        <p:cNvPr id="45" name="Shape 45"/>
        <p:cNvGrpSpPr/>
        <p:nvPr/>
      </p:nvGrpSpPr>
      <p:grpSpPr>
        <a:xfrm>
          <a:off x="0" y="0"/>
          <a:ext cx="0" cy="0"/>
          <a:chOff x="0" y="0"/>
          <a:chExt cx="0" cy="0"/>
        </a:xfrm>
      </p:grpSpPr>
      <p:sp>
        <p:nvSpPr>
          <p:cNvPr id="46" name="Google Shape;46;p25"/>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2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2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2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r" type="blank">
  <p:cSld name="BLANK">
    <p:spTree>
      <p:nvGrpSpPr>
        <p:cNvPr id="54" name="Shape 54"/>
        <p:cNvGrpSpPr/>
        <p:nvPr/>
      </p:nvGrpSpPr>
      <p:grpSpPr>
        <a:xfrm>
          <a:off x="0" y="0"/>
          <a:ext cx="0" cy="0"/>
          <a:chOff x="0" y="0"/>
          <a:chExt cx="0" cy="0"/>
        </a:xfrm>
      </p:grpSpPr>
      <p:sp>
        <p:nvSpPr>
          <p:cNvPr id="55" name="Google Shape;55;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halt mit Überschrift" type="objTx">
  <p:cSld name="OBJECT_WITH_CAPTION_TEXT">
    <p:spTree>
      <p:nvGrpSpPr>
        <p:cNvPr id="58" name="Shape 58"/>
        <p:cNvGrpSpPr/>
        <p:nvPr/>
      </p:nvGrpSpPr>
      <p:grpSpPr>
        <a:xfrm>
          <a:off x="0" y="0"/>
          <a:ext cx="0" cy="0"/>
          <a:chOff x="0" y="0"/>
          <a:chExt cx="0" cy="0"/>
        </a:xfrm>
      </p:grpSpPr>
      <p:sp>
        <p:nvSpPr>
          <p:cNvPr id="59" name="Google Shape;59;p2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2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ld mit Überschrift" type="picTx">
  <p:cSld name="PICTURE_WITH_CAPTION_TEXT">
    <p:spTree>
      <p:nvGrpSpPr>
        <p:cNvPr id="65" name="Shape 65"/>
        <p:cNvGrpSpPr/>
        <p:nvPr/>
      </p:nvGrpSpPr>
      <p:grpSpPr>
        <a:xfrm>
          <a:off x="0" y="0"/>
          <a:ext cx="0" cy="0"/>
          <a:chOff x="0" y="0"/>
          <a:chExt cx="0" cy="0"/>
        </a:xfrm>
      </p:grpSpPr>
      <p:sp>
        <p:nvSpPr>
          <p:cNvPr id="66" name="Google Shape;66;p28"/>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8"/>
          <p:cNvSpPr/>
          <p:nvPr>
            <p:ph idx="2" type="pic"/>
          </p:nvPr>
        </p:nvSpPr>
        <p:spPr>
          <a:xfrm>
            <a:off x="5183188" y="987425"/>
            <a:ext cx="6172200" cy="4873625"/>
          </a:xfrm>
          <a:prstGeom prst="rect">
            <a:avLst/>
          </a:prstGeom>
          <a:noFill/>
          <a:ln>
            <a:noFill/>
          </a:ln>
        </p:spPr>
      </p:sp>
      <p:sp>
        <p:nvSpPr>
          <p:cNvPr id="68" name="Google Shape;68;p28"/>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cs.wikipedia.org/wiki/International_Standard_Book_Number" TargetMode="External"/><Relationship Id="rId4" Type="http://schemas.openxmlformats.org/officeDocument/2006/relationships/hyperlink" Target="https://cs.wikipedia.org/wiki/Speci%C3%A1ln%C3%AD:Zdroje_knih/978-80-247-1407-3" TargetMode="External"/><Relationship Id="rId11" Type="http://schemas.openxmlformats.org/officeDocument/2006/relationships/hyperlink" Target="https://www.vlastnicesta.cz/clanky/externi-komunikace-vytvari-obraz-vasi-firmy-v-o/" TargetMode="External"/><Relationship Id="rId10" Type="http://schemas.openxmlformats.org/officeDocument/2006/relationships/hyperlink" Target="http://www.oit.org/wcmsp5/groups/public/@ed_dialogue/@sector/documents/publication/wcms_161998.pdf" TargetMode="External"/><Relationship Id="rId9" Type="http://schemas.openxmlformats.org/officeDocument/2006/relationships/hyperlink" Target="https://www.egd.cz/sites/default/files/201902/Politika%20integrovan%C3%A9ho%20syst%C3%A9mu%20%C5%99%C3%ADzen%C3%AD.pdf" TargetMode="External"/><Relationship Id="rId5" Type="http://schemas.openxmlformats.org/officeDocument/2006/relationships/hyperlink" Target="https://www.callbridge.com/cs/blog/good-team-dynamics-is-essential-in-the-workplace/" TargetMode="External"/><Relationship Id="rId6" Type="http://schemas.openxmlformats.org/officeDocument/2006/relationships/hyperlink" Target="https://www.dokumentacebozp.cz/aktuality/analyza-rizik-bozp-rizeni-hodnoceni-identifikace-management/" TargetMode="External"/><Relationship Id="rId7" Type="http://schemas.openxmlformats.org/officeDocument/2006/relationships/hyperlink" Target="https://www.bozp.cz/slovnik-pojmu/skoleni-bozp/" TargetMode="External"/><Relationship Id="rId8" Type="http://schemas.openxmlformats.org/officeDocument/2006/relationships/hyperlink" Target="https://www.eib.org/attachments/strategies/complaints_mechanism_policy_cs.pdf"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msmt.cz/socialni-programy/metodicke-doporuceni-k-primarni-prevenci-rizikoveho-chovani" TargetMode="External"/><Relationship Id="rId4" Type="http://schemas.openxmlformats.org/officeDocument/2006/relationships/hyperlink" Target="https://www.bozpinfo.cz/josra/nasili-na-pracovisti-peer-pracovnik-jako-mozna-cesta-ochrany-zamestnancu" TargetMode="External"/><Relationship Id="rId5" Type="http://schemas.openxmlformats.org/officeDocument/2006/relationships/hyperlink" Target="https://visual.ly/community/Infographics/business/incblot-motivation-infographic" TargetMode="External"/><Relationship Id="rId6" Type="http://schemas.openxmlformats.org/officeDocument/2006/relationships/hyperlink" Target="https://www.snajdr.com/jak-pracujeme/s-vizi-strategii-a-politikou/"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jpg"/></Relationships>
</file>

<file path=ppt/slides/_rels/slide18.xml.rels><?xml version="1.0" encoding="UTF-8" standalone="yes"?><Relationships xmlns="http://schemas.openxmlformats.org/package/2006/relationships"><Relationship Id="rId11" Type="http://schemas.openxmlformats.org/officeDocument/2006/relationships/hyperlink" Target="https://kek-dias.gr/" TargetMode="External"/><Relationship Id="rId10" Type="http://schemas.openxmlformats.org/officeDocument/2006/relationships/image" Target="../media/image14.png"/><Relationship Id="rId13" Type="http://schemas.openxmlformats.org/officeDocument/2006/relationships/hyperlink" Target="https://dekaplus.eu/" TargetMode="External"/><Relationship Id="rId12"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hyperlink" Target="http://www.beneke-prinzhorn.de/" TargetMode="External"/><Relationship Id="rId15" Type="http://schemas.openxmlformats.org/officeDocument/2006/relationships/hyperlink" Target="https://www.lpf.lt/" TargetMode="External"/><Relationship Id="rId14" Type="http://schemas.openxmlformats.org/officeDocument/2006/relationships/image" Target="../media/image16.png"/><Relationship Id="rId17" Type="http://schemas.openxmlformats.org/officeDocument/2006/relationships/hyperlink" Target="https://www.uzvediba.lv/kontakti/" TargetMode="External"/><Relationship Id="rId16" Type="http://schemas.openxmlformats.org/officeDocument/2006/relationships/image" Target="../media/image17.png"/><Relationship Id="rId5" Type="http://schemas.openxmlformats.org/officeDocument/2006/relationships/hyperlink" Target="http://www.czu.cz/" TargetMode="External"/><Relationship Id="rId6" Type="http://schemas.openxmlformats.org/officeDocument/2006/relationships/image" Target="../media/image11.png"/><Relationship Id="rId18" Type="http://schemas.openxmlformats.org/officeDocument/2006/relationships/image" Target="../media/image3.png"/><Relationship Id="rId7" Type="http://schemas.openxmlformats.org/officeDocument/2006/relationships/hyperlink" Target="http://www.czu.cz/" TargetMode="External"/><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9.jp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2.jpg"/><Relationship Id="rId4" Type="http://schemas.openxmlformats.org/officeDocument/2006/relationships/image" Target="../media/image6.png"/><Relationship Id="rId5"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p:nvPr/>
        </p:nvSpPr>
        <p:spPr>
          <a:xfrm>
            <a:off x="0" y="0"/>
            <a:ext cx="12191695"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89" name="Google Shape;89;p1"/>
          <p:cNvSpPr txBox="1"/>
          <p:nvPr>
            <p:ph type="ctrTitle"/>
          </p:nvPr>
        </p:nvSpPr>
        <p:spPr>
          <a:xfrm>
            <a:off x="388111" y="4770613"/>
            <a:ext cx="11589030" cy="100065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2"/>
              </a:buClr>
              <a:buSzPts val="4000"/>
              <a:buFont typeface="Calibri"/>
              <a:buNone/>
            </a:pPr>
            <a:r>
              <a:rPr b="1" lang="en-US" sz="4000">
                <a:solidFill>
                  <a:schemeClr val="dk2"/>
                </a:solidFill>
                <a:latin typeface="Calibri"/>
                <a:ea typeface="Calibri"/>
                <a:cs typeface="Calibri"/>
                <a:sym typeface="Calibri"/>
              </a:rPr>
              <a:t>Gestaltung der Ausbildung:</a:t>
            </a:r>
            <a:br>
              <a:rPr b="1" lang="en-US" sz="4000">
                <a:solidFill>
                  <a:schemeClr val="dk2"/>
                </a:solidFill>
                <a:latin typeface="Calibri"/>
                <a:ea typeface="Calibri"/>
                <a:cs typeface="Calibri"/>
                <a:sym typeface="Calibri"/>
              </a:rPr>
            </a:br>
            <a:r>
              <a:rPr b="1" lang="en-US" sz="4000">
                <a:solidFill>
                  <a:schemeClr val="dk2"/>
                </a:solidFill>
                <a:latin typeface="Calibri"/>
                <a:ea typeface="Calibri"/>
                <a:cs typeface="Calibri"/>
                <a:sym typeface="Calibri"/>
              </a:rPr>
              <a:t>Sekundäre Prävention (3)</a:t>
            </a:r>
            <a:endParaRPr b="1" sz="4000">
              <a:solidFill>
                <a:schemeClr val="dk2"/>
              </a:solidFill>
              <a:latin typeface="Calibri"/>
              <a:ea typeface="Calibri"/>
              <a:cs typeface="Calibri"/>
              <a:sym typeface="Calibri"/>
            </a:endParaRPr>
          </a:p>
        </p:txBody>
      </p:sp>
      <p:pic>
        <p:nvPicPr>
          <p:cNvPr descr="Ein Bild, das Text enthält.&#10;&#10;Automatisch generierte Beschreibung" id="90" name="Google Shape;90;p1"/>
          <p:cNvPicPr preferRelativeResize="0"/>
          <p:nvPr/>
        </p:nvPicPr>
        <p:blipFill rotWithShape="1">
          <a:blip r:embed="rId3">
            <a:alphaModFix/>
          </a:blip>
          <a:srcRect b="3425" l="0" r="0" t="2802"/>
          <a:stretch/>
        </p:blipFill>
        <p:spPr>
          <a:xfrm>
            <a:off x="-1" y="10"/>
            <a:ext cx="12192001" cy="4201449"/>
          </a:xfrm>
          <a:prstGeom prst="rect">
            <a:avLst/>
          </a:prstGeom>
          <a:noFill/>
          <a:ln>
            <a:noFill/>
          </a:ln>
        </p:spPr>
      </p:pic>
      <p:grpSp>
        <p:nvGrpSpPr>
          <p:cNvPr id="91" name="Google Shape;91;p1"/>
          <p:cNvGrpSpPr/>
          <p:nvPr/>
        </p:nvGrpSpPr>
        <p:grpSpPr>
          <a:xfrm>
            <a:off x="-1" y="2941813"/>
            <a:ext cx="12188952" cy="1828800"/>
            <a:chOff x="-305" y="3144820"/>
            <a:chExt cx="9182100" cy="1551136"/>
          </a:xfrm>
        </p:grpSpPr>
        <p:sp>
          <p:nvSpPr>
            <p:cNvPr id="92" name="Google Shape;92;p1"/>
            <p:cNvSpPr/>
            <p:nvPr/>
          </p:nvSpPr>
          <p:spPr>
            <a:xfrm>
              <a:off x="-305" y="3676854"/>
              <a:ext cx="9182100" cy="1019102"/>
            </a:xfrm>
            <a:custGeom>
              <a:rect b="b" l="l" r="r" t="t"/>
              <a:pathLst>
                <a:path extrusionOk="0" h="1019102" w="9182100">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3" name="Google Shape;93;p1"/>
            <p:cNvSpPr/>
            <p:nvPr/>
          </p:nvSpPr>
          <p:spPr>
            <a:xfrm>
              <a:off x="-305" y="3144820"/>
              <a:ext cx="9182100" cy="932744"/>
            </a:xfrm>
            <a:custGeom>
              <a:rect b="b" l="l" r="r" t="t"/>
              <a:pathLst>
                <a:path extrusionOk="0" h="932744" w="9182100">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4" name="Google Shape;94;p1"/>
            <p:cNvSpPr/>
            <p:nvPr/>
          </p:nvSpPr>
          <p:spPr>
            <a:xfrm>
              <a:off x="-305" y="3580789"/>
              <a:ext cx="9182100" cy="544245"/>
            </a:xfrm>
            <a:custGeom>
              <a:rect b="b" l="l" r="r" t="t"/>
              <a:pathLst>
                <a:path extrusionOk="0" h="544245" w="9182100">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sp>
          <p:nvSpPr>
            <p:cNvPr id="95" name="Google Shape;95;p1"/>
            <p:cNvSpPr/>
            <p:nvPr/>
          </p:nvSpPr>
          <p:spPr>
            <a:xfrm>
              <a:off x="-305" y="3324550"/>
              <a:ext cx="9182100" cy="765639"/>
            </a:xfrm>
            <a:custGeom>
              <a:rect b="b" l="l" r="r" t="t"/>
              <a:pathLst>
                <a:path extrusionOk="0" h="765639" w="9182100">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lt1">
                <a:alpha val="29411"/>
              </a:schemeClr>
            </a:solid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p:txBody>
        </p:sp>
      </p:grpSp>
      <p:pic>
        <p:nvPicPr>
          <p:cNvPr id="96" name="Google Shape;96;p1"/>
          <p:cNvPicPr preferRelativeResize="0"/>
          <p:nvPr/>
        </p:nvPicPr>
        <p:blipFill rotWithShape="1">
          <a:blip r:embed="rId4">
            <a:alphaModFix/>
          </a:blip>
          <a:srcRect b="0" l="4906" r="4906" t="0"/>
          <a:stretch/>
        </p:blipFill>
        <p:spPr>
          <a:xfrm>
            <a:off x="445449" y="5443803"/>
            <a:ext cx="2439992" cy="594471"/>
          </a:xfrm>
          <a:prstGeom prst="rect">
            <a:avLst/>
          </a:prstGeom>
          <a:noFill/>
          <a:ln>
            <a:noFill/>
          </a:ln>
        </p:spPr>
      </p:pic>
      <p:sp>
        <p:nvSpPr>
          <p:cNvPr id="97" name="Google Shape;97;p1"/>
          <p:cNvSpPr txBox="1"/>
          <p:nvPr/>
        </p:nvSpPr>
        <p:spPr>
          <a:xfrm>
            <a:off x="426720" y="6056820"/>
            <a:ext cx="11338500" cy="654000"/>
          </a:xfrm>
          <a:prstGeom prst="rect">
            <a:avLst/>
          </a:prstGeom>
          <a:noFill/>
          <a:ln>
            <a:noFill/>
          </a:ln>
        </p:spPr>
        <p:txBody>
          <a:bodyPr anchorCtr="0" anchor="t" bIns="45700" lIns="91425" spcFirstLastPara="1" rIns="91425" wrap="square" tIns="45700">
            <a:spAutoFit/>
          </a:bodyPr>
          <a:lstStyle/>
          <a:p>
            <a:pPr indent="0" lvl="0" marL="0" rtl="0" algn="l">
              <a:spcBef>
                <a:spcPts val="1200"/>
              </a:spcBef>
              <a:spcAft>
                <a:spcPts val="0"/>
              </a:spcAft>
              <a:buClr>
                <a:schemeClr val="dk1"/>
              </a:buClr>
              <a:buSzPts val="1100"/>
              <a:buFont typeface="Arial"/>
              <a:buNone/>
            </a:pPr>
            <a:r>
              <a:rPr lang="en-US" sz="1100">
                <a:solidFill>
                  <a:schemeClr val="dk1"/>
                </a:solidFill>
              </a:rPr>
              <a:t>Die Unterstützung der Europäischen Kommission für die Erstellung dieser Veröffentlichung stellt keine Billigung des Inhalts dar, welcher nur die Ansichten der Verfasser wiedergibt, und die Kommission kann nicht für eine etwaige Verwendung der darin enthaltenen Informationen haftbar gemacht werden</a:t>
            </a:r>
            <a:endParaRPr b="0" i="0" sz="1200" u="none" cap="none" strike="noStrike">
              <a:solidFill>
                <a:schemeClr val="dk1"/>
              </a:solidFill>
              <a:latin typeface="Calibri"/>
              <a:ea typeface="Calibri"/>
              <a:cs typeface="Calibri"/>
              <a:sym typeface="Calibri"/>
            </a:endParaRPr>
          </a:p>
          <a:p>
            <a:pPr indent="0" lvl="0" marL="0" marR="0" rtl="0" algn="l">
              <a:spcBef>
                <a:spcPts val="300"/>
              </a:spcBef>
              <a:spcAft>
                <a:spcPts val="0"/>
              </a:spcAft>
              <a:buClr>
                <a:schemeClr val="dk1"/>
              </a:buClr>
              <a:buSzPts val="1200"/>
              <a:buFont typeface="Calibri"/>
              <a:buNone/>
            </a:pPr>
            <a:r>
              <a:t/>
            </a:r>
            <a:endParaRPr b="0" i="0" sz="12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0"/>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82" name="Google Shape;282;p10"/>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83" name="Google Shape;283;p10"/>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7000"/>
              </a:lnSpc>
              <a:spcBef>
                <a:spcPts val="0"/>
              </a:spcBef>
              <a:spcAft>
                <a:spcPts val="0"/>
              </a:spcAft>
              <a:buClr>
                <a:schemeClr val="dk2"/>
              </a:buClr>
              <a:buSzPct val="100000"/>
              <a:buFont typeface="Calibri"/>
              <a:buNone/>
            </a:pPr>
            <a:r>
              <a:rPr b="1" lang="en-US" sz="3600">
                <a:solidFill>
                  <a:schemeClr val="dk2"/>
                </a:solidFill>
              </a:rPr>
              <a:t>Spezifische Angaben zur internen und externen Kommunikation</a:t>
            </a:r>
            <a:endParaRPr b="1" sz="3600">
              <a:solidFill>
                <a:schemeClr val="dk2"/>
              </a:solidFill>
            </a:endParaRPr>
          </a:p>
        </p:txBody>
      </p:sp>
      <p:grpSp>
        <p:nvGrpSpPr>
          <p:cNvPr id="284" name="Google Shape;284;p10"/>
          <p:cNvGrpSpPr/>
          <p:nvPr/>
        </p:nvGrpSpPr>
        <p:grpSpPr>
          <a:xfrm>
            <a:off x="838200" y="1887419"/>
            <a:ext cx="10515600" cy="4227750"/>
            <a:chOff x="0" y="61794"/>
            <a:chExt cx="10515600" cy="4227750"/>
          </a:xfrm>
        </p:grpSpPr>
        <p:sp>
          <p:nvSpPr>
            <p:cNvPr id="285" name="Google Shape;285;p10"/>
            <p:cNvSpPr/>
            <p:nvPr/>
          </p:nvSpPr>
          <p:spPr>
            <a:xfrm>
              <a:off x="0" y="430794"/>
              <a:ext cx="10515600" cy="385875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0"/>
            <p:cNvSpPr txBox="1"/>
            <p:nvPr/>
          </p:nvSpPr>
          <p:spPr>
            <a:xfrm>
              <a:off x="0" y="430794"/>
              <a:ext cx="10515600" cy="3858750"/>
            </a:xfrm>
            <a:prstGeom prst="rect">
              <a:avLst/>
            </a:prstGeom>
            <a:noFill/>
            <a:ln>
              <a:noFill/>
            </a:ln>
          </p:spPr>
          <p:txBody>
            <a:bodyPr anchorCtr="0" anchor="t" bIns="177800" lIns="816125" spcFirstLastPara="1" rIns="816125" wrap="square" tIns="520700">
              <a:noAutofit/>
            </a:bodyPr>
            <a:lstStyle/>
            <a:p>
              <a:pPr indent="-228600" lvl="1" marL="228600" marR="0" rtl="0" algn="l">
                <a:lnSpc>
                  <a:spcPct val="90000"/>
                </a:lnSpc>
                <a:spcBef>
                  <a:spcPts val="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steigert die Motivation</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jeder weiß, was zu tun ist und warum</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gemeinsam die Visionen, Ziele und Werte des gesamten Unternehmens teilen</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Verbesserung der Beziehungen zu den Arbeitnehmern</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das Engagement der Mitarbeiter zu erhöhen</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ihre Beziehung zum Unternehmen zu verbessern</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375"/>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sich mit den Werten des Unternehmens identifizieren</a:t>
              </a:r>
              <a:endParaRPr b="0" i="0" sz="2500" u="none" cap="none" strike="noStrike">
                <a:solidFill>
                  <a:schemeClr val="dk1"/>
                </a:solidFill>
                <a:latin typeface="Calibri"/>
                <a:ea typeface="Calibri"/>
                <a:cs typeface="Calibri"/>
                <a:sym typeface="Calibri"/>
              </a:endParaRPr>
            </a:p>
          </p:txBody>
        </p:sp>
        <p:sp>
          <p:nvSpPr>
            <p:cNvPr id="287" name="Google Shape;287;p10"/>
            <p:cNvSpPr/>
            <p:nvPr/>
          </p:nvSpPr>
          <p:spPr>
            <a:xfrm>
              <a:off x="525780" y="61794"/>
              <a:ext cx="7360920" cy="73800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0"/>
            <p:cNvSpPr txBox="1"/>
            <p:nvPr/>
          </p:nvSpPr>
          <p:spPr>
            <a:xfrm>
              <a:off x="561806" y="97820"/>
              <a:ext cx="7288868" cy="665948"/>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3400"/>
                <a:buFont typeface="Calibri"/>
                <a:buNone/>
              </a:pPr>
              <a:r>
                <a:rPr b="0" i="0" lang="en-US" sz="3400" u="none" cap="none" strike="noStrike">
                  <a:solidFill>
                    <a:schemeClr val="lt1"/>
                  </a:solidFill>
                  <a:latin typeface="Calibri"/>
                  <a:ea typeface="Calibri"/>
                  <a:cs typeface="Calibri"/>
                  <a:sym typeface="Calibri"/>
                </a:rPr>
                <a:t>Interne Kommunikation</a:t>
              </a:r>
              <a:endParaRPr b="0" i="0" sz="3400" u="none" cap="none" strike="noStrike">
                <a:solidFill>
                  <a:schemeClr val="lt1"/>
                </a:solidFill>
                <a:latin typeface="Calibri"/>
                <a:ea typeface="Calibri"/>
                <a:cs typeface="Calibri"/>
                <a:sym typeface="Calibri"/>
              </a:endParaRPr>
            </a:p>
          </p:txBody>
        </p:sp>
      </p:grpSp>
    </p:spTree>
  </p:cSld>
  <p:clrMapOvr>
    <a:masterClrMapping/>
  </p:clrMapOvr>
  <p:transition spd="slow">
    <p:wipe dir="l"/>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pic>
        <p:nvPicPr>
          <p:cNvPr id="294" name="Google Shape;294;p11"/>
          <p:cNvPicPr preferRelativeResize="0"/>
          <p:nvPr/>
        </p:nvPicPr>
        <p:blipFill rotWithShape="1">
          <a:blip r:embed="rId3">
            <a:alphaModFix/>
          </a:blip>
          <a:srcRect b="0" l="0" r="0" t="0"/>
          <a:stretch/>
        </p:blipFill>
        <p:spPr>
          <a:xfrm>
            <a:off x="10855356" y="115744"/>
            <a:ext cx="1336645" cy="2858568"/>
          </a:xfrm>
          <a:prstGeom prst="rect">
            <a:avLst/>
          </a:prstGeom>
          <a:noFill/>
          <a:ln>
            <a:noFill/>
          </a:ln>
        </p:spPr>
      </p:pic>
      <p:pic>
        <p:nvPicPr>
          <p:cNvPr id="295" name="Google Shape;295;p11"/>
          <p:cNvPicPr preferRelativeResize="0"/>
          <p:nvPr/>
        </p:nvPicPr>
        <p:blipFill rotWithShape="1">
          <a:blip r:embed="rId4">
            <a:alphaModFix/>
          </a:blip>
          <a:srcRect b="0" l="0" r="0" t="0"/>
          <a:stretch/>
        </p:blipFill>
        <p:spPr>
          <a:xfrm>
            <a:off x="0" y="4762208"/>
            <a:ext cx="943107" cy="2095792"/>
          </a:xfrm>
          <a:prstGeom prst="rect">
            <a:avLst/>
          </a:prstGeom>
          <a:noFill/>
          <a:ln>
            <a:noFill/>
          </a:ln>
        </p:spPr>
      </p:pic>
      <p:sp>
        <p:nvSpPr>
          <p:cNvPr id="296" name="Google Shape;296;p11"/>
          <p:cNvSpPr txBox="1"/>
          <p:nvPr>
            <p:ph type="title"/>
          </p:nvPr>
        </p:nvSpPr>
        <p:spPr>
          <a:xfrm>
            <a:off x="287593" y="178312"/>
            <a:ext cx="10515600" cy="1070385"/>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107000"/>
              </a:lnSpc>
              <a:spcBef>
                <a:spcPts val="0"/>
              </a:spcBef>
              <a:spcAft>
                <a:spcPts val="0"/>
              </a:spcAft>
              <a:buClr>
                <a:srgbClr val="1F3763"/>
              </a:buClr>
              <a:buSzPct val="100000"/>
              <a:buFont typeface="Calibri"/>
              <a:buNone/>
            </a:pPr>
            <a:r>
              <a:rPr b="1" lang="en-US" sz="3600">
                <a:solidFill>
                  <a:srgbClr val="1F3763"/>
                </a:solidFill>
              </a:rPr>
              <a:t>Spezifische Angaben zur internen und externen Kommunikation</a:t>
            </a:r>
            <a:endParaRPr b="1" sz="3600">
              <a:solidFill>
                <a:srgbClr val="1F3763"/>
              </a:solidFill>
            </a:endParaRPr>
          </a:p>
        </p:txBody>
      </p:sp>
      <p:grpSp>
        <p:nvGrpSpPr>
          <p:cNvPr id="297" name="Google Shape;297;p11"/>
          <p:cNvGrpSpPr/>
          <p:nvPr/>
        </p:nvGrpSpPr>
        <p:grpSpPr>
          <a:xfrm>
            <a:off x="838200" y="1929674"/>
            <a:ext cx="10515600" cy="4143240"/>
            <a:chOff x="0" y="104049"/>
            <a:chExt cx="10515600" cy="4143240"/>
          </a:xfrm>
        </p:grpSpPr>
        <p:sp>
          <p:nvSpPr>
            <p:cNvPr id="298" name="Google Shape;298;p11"/>
            <p:cNvSpPr/>
            <p:nvPr/>
          </p:nvSpPr>
          <p:spPr>
            <a:xfrm>
              <a:off x="0" y="605889"/>
              <a:ext cx="10515600" cy="3641400"/>
            </a:xfrm>
            <a:prstGeom prst="rect">
              <a:avLst/>
            </a:prstGeom>
            <a:solidFill>
              <a:schemeClr val="lt1">
                <a:alpha val="89803"/>
              </a:schemeClr>
            </a:solidFill>
            <a:ln cap="flat" cmpd="sng" w="9525">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11"/>
            <p:cNvSpPr txBox="1"/>
            <p:nvPr/>
          </p:nvSpPr>
          <p:spPr>
            <a:xfrm>
              <a:off x="0" y="605889"/>
              <a:ext cx="10515600" cy="3641400"/>
            </a:xfrm>
            <a:prstGeom prst="rect">
              <a:avLst/>
            </a:prstGeom>
            <a:noFill/>
            <a:ln>
              <a:noFill/>
            </a:ln>
          </p:spPr>
          <p:txBody>
            <a:bodyPr anchorCtr="0" anchor="t" bIns="241800" lIns="816125" spcFirstLastPara="1" rIns="816125" wrap="square" tIns="708150">
              <a:noAutofit/>
            </a:bodyPr>
            <a:lstStyle/>
            <a:p>
              <a:pPr indent="-285750" lvl="1" marL="285750" marR="0" rtl="0" algn="l">
                <a:lnSpc>
                  <a:spcPct val="90000"/>
                </a:lnSpc>
                <a:spcBef>
                  <a:spcPts val="0"/>
                </a:spcBef>
                <a:spcAft>
                  <a:spcPts val="0"/>
                </a:spcAft>
                <a:buClr>
                  <a:schemeClr val="dk1"/>
                </a:buClr>
                <a:buSzPts val="3400"/>
                <a:buFont typeface="Calibri"/>
                <a:buChar char="•"/>
              </a:pPr>
              <a:r>
                <a:rPr b="0" i="0" lang="en-US" sz="3400" u="none" cap="none" strike="noStrike">
                  <a:solidFill>
                    <a:schemeClr val="dk1"/>
                  </a:solidFill>
                  <a:latin typeface="Calibri"/>
                  <a:ea typeface="Calibri"/>
                  <a:cs typeface="Calibri"/>
                  <a:sym typeface="Calibri"/>
                </a:rPr>
                <a:t>Aufrechterhaltung des Kontakts mit der äußeren Umgebung</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n-US" sz="3400" u="none" cap="none" strike="noStrike">
                  <a:solidFill>
                    <a:schemeClr val="dk1"/>
                  </a:solidFill>
                  <a:latin typeface="Calibri"/>
                  <a:ea typeface="Calibri"/>
                  <a:cs typeface="Calibri"/>
                  <a:sym typeface="Calibri"/>
                </a:rPr>
                <a:t>schafft und pflegt das Image des Unternehmens</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n-US" sz="3400" u="none" cap="none" strike="noStrike">
                  <a:solidFill>
                    <a:schemeClr val="dk1"/>
                  </a:solidFill>
                  <a:latin typeface="Calibri"/>
                  <a:ea typeface="Calibri"/>
                  <a:cs typeface="Calibri"/>
                  <a:sym typeface="Calibri"/>
                </a:rPr>
                <a:t>regelmäßige und systematische Kommunikation</a:t>
              </a:r>
              <a:endParaRPr b="0" i="0" sz="3400" u="none" cap="none" strike="noStrike">
                <a:solidFill>
                  <a:schemeClr val="dk1"/>
                </a:solidFill>
                <a:latin typeface="Calibri"/>
                <a:ea typeface="Calibri"/>
                <a:cs typeface="Calibri"/>
                <a:sym typeface="Calibri"/>
              </a:endParaRPr>
            </a:p>
            <a:p>
              <a:pPr indent="-285750" lvl="1" marL="285750" marR="0" rtl="0" algn="l">
                <a:lnSpc>
                  <a:spcPct val="90000"/>
                </a:lnSpc>
                <a:spcBef>
                  <a:spcPts val="510"/>
                </a:spcBef>
                <a:spcAft>
                  <a:spcPts val="0"/>
                </a:spcAft>
                <a:buClr>
                  <a:schemeClr val="dk1"/>
                </a:buClr>
                <a:buSzPts val="3400"/>
                <a:buFont typeface="Calibri"/>
                <a:buChar char="•"/>
              </a:pPr>
              <a:r>
                <a:rPr b="0" i="0" lang="en-US" sz="3400" u="none" cap="none" strike="noStrike">
                  <a:solidFill>
                    <a:schemeClr val="dk1"/>
                  </a:solidFill>
                  <a:latin typeface="Calibri"/>
                  <a:ea typeface="Calibri"/>
                  <a:cs typeface="Calibri"/>
                  <a:sym typeface="Calibri"/>
                </a:rPr>
                <a:t>festes Kommunikationskonzept</a:t>
              </a:r>
              <a:endParaRPr b="0" i="0" sz="3400" u="none" cap="none" strike="noStrike">
                <a:solidFill>
                  <a:schemeClr val="dk1"/>
                </a:solidFill>
                <a:latin typeface="Calibri"/>
                <a:ea typeface="Calibri"/>
                <a:cs typeface="Calibri"/>
                <a:sym typeface="Calibri"/>
              </a:endParaRPr>
            </a:p>
          </p:txBody>
        </p:sp>
        <p:sp>
          <p:nvSpPr>
            <p:cNvPr id="300" name="Google Shape;300;p11"/>
            <p:cNvSpPr/>
            <p:nvPr/>
          </p:nvSpPr>
          <p:spPr>
            <a:xfrm>
              <a:off x="525780" y="104049"/>
              <a:ext cx="7360920" cy="1003680"/>
            </a:xfrm>
            <a:prstGeom prst="roundRect">
              <a:avLst>
                <a:gd fmla="val 16667" name="adj"/>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11"/>
            <p:cNvSpPr txBox="1"/>
            <p:nvPr/>
          </p:nvSpPr>
          <p:spPr>
            <a:xfrm>
              <a:off x="574776" y="153045"/>
              <a:ext cx="7262928" cy="905688"/>
            </a:xfrm>
            <a:prstGeom prst="rect">
              <a:avLst/>
            </a:prstGeom>
            <a:noFill/>
            <a:ln>
              <a:noFill/>
            </a:ln>
          </p:spPr>
          <p:txBody>
            <a:bodyPr anchorCtr="0" anchor="ctr" bIns="0" lIns="278225" spcFirstLastPara="1" rIns="278225" wrap="square" tIns="0">
              <a:noAutofit/>
            </a:bodyPr>
            <a:lstStyle/>
            <a:p>
              <a:pPr indent="0" lvl="0" marL="0" marR="0" rtl="0" algn="l">
                <a:lnSpc>
                  <a:spcPct val="90000"/>
                </a:lnSpc>
                <a:spcBef>
                  <a:spcPts val="0"/>
                </a:spcBef>
                <a:spcAft>
                  <a:spcPts val="0"/>
                </a:spcAft>
                <a:buClr>
                  <a:schemeClr val="lt1"/>
                </a:buClr>
                <a:buSzPts val="3400"/>
                <a:buFont typeface="Calibri"/>
                <a:buNone/>
              </a:pPr>
              <a:r>
                <a:rPr b="0" i="0" lang="en-US" sz="3400" u="none" cap="none" strike="noStrike">
                  <a:solidFill>
                    <a:schemeClr val="lt1"/>
                  </a:solidFill>
                  <a:latin typeface="Calibri"/>
                  <a:ea typeface="Calibri"/>
                  <a:cs typeface="Calibri"/>
                  <a:sym typeface="Calibri"/>
                </a:rPr>
                <a:t>Externe Kommunikation</a:t>
              </a:r>
              <a:endParaRPr b="0" i="0" sz="3400" u="none" cap="none" strike="noStrike">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id="307" name="Google Shape;307;p12"/>
          <p:cNvPicPr preferRelativeResize="0"/>
          <p:nvPr/>
        </p:nvPicPr>
        <p:blipFill rotWithShape="1">
          <a:blip r:embed="rId3">
            <a:alphaModFix/>
          </a:blip>
          <a:srcRect b="0" l="0" r="0" t="0"/>
          <a:stretch/>
        </p:blipFill>
        <p:spPr>
          <a:xfrm>
            <a:off x="0" y="1794513"/>
            <a:ext cx="943107" cy="2095792"/>
          </a:xfrm>
          <a:prstGeom prst="rect">
            <a:avLst/>
          </a:prstGeom>
          <a:noFill/>
          <a:ln>
            <a:noFill/>
          </a:ln>
        </p:spPr>
      </p:pic>
      <p:pic>
        <p:nvPicPr>
          <p:cNvPr id="308" name="Google Shape;308;p12"/>
          <p:cNvPicPr preferRelativeResize="0"/>
          <p:nvPr/>
        </p:nvPicPr>
        <p:blipFill rotWithShape="1">
          <a:blip r:embed="rId4">
            <a:alphaModFix/>
          </a:blip>
          <a:srcRect b="0" l="0" r="0" t="0"/>
          <a:stretch/>
        </p:blipFill>
        <p:spPr>
          <a:xfrm rot="5400000">
            <a:off x="1250807" y="4760394"/>
            <a:ext cx="1336645" cy="2858568"/>
          </a:xfrm>
          <a:prstGeom prst="rect">
            <a:avLst/>
          </a:prstGeom>
          <a:noFill/>
          <a:ln>
            <a:noFill/>
          </a:ln>
        </p:spPr>
      </p:pic>
      <p:pic>
        <p:nvPicPr>
          <p:cNvPr id="309" name="Google Shape;309;p12"/>
          <p:cNvPicPr preferRelativeResize="0"/>
          <p:nvPr/>
        </p:nvPicPr>
        <p:blipFill rotWithShape="1">
          <a:blip r:embed="rId4">
            <a:alphaModFix/>
          </a:blip>
          <a:srcRect b="0" l="0" r="0" t="0"/>
          <a:stretch/>
        </p:blipFill>
        <p:spPr>
          <a:xfrm>
            <a:off x="10855356" y="115744"/>
            <a:ext cx="1336645" cy="2858568"/>
          </a:xfrm>
          <a:prstGeom prst="rect">
            <a:avLst/>
          </a:prstGeom>
          <a:noFill/>
          <a:ln>
            <a:noFill/>
          </a:ln>
        </p:spPr>
      </p:pic>
      <p:sp>
        <p:nvSpPr>
          <p:cNvPr id="310" name="Google Shape;310;p12"/>
          <p:cNvSpPr txBox="1"/>
          <p:nvPr>
            <p:ph type="title"/>
          </p:nvPr>
        </p:nvSpPr>
        <p:spPr>
          <a:xfrm>
            <a:off x="102228" y="304799"/>
            <a:ext cx="10822858" cy="1052053"/>
          </a:xfrm>
          <a:prstGeom prst="rect">
            <a:avLst/>
          </a:prstGeom>
          <a:noFill/>
          <a:ln>
            <a:noFill/>
          </a:ln>
        </p:spPr>
        <p:txBody>
          <a:bodyPr anchorCtr="0" anchor="ctr" bIns="45700" lIns="91425" spcFirstLastPara="1" rIns="91425" wrap="square" tIns="45700">
            <a:noAutofit/>
          </a:bodyPr>
          <a:lstStyle/>
          <a:p>
            <a:pPr indent="0" lvl="0" marL="0" rtl="0" algn="l">
              <a:lnSpc>
                <a:spcPct val="107000"/>
              </a:lnSpc>
              <a:spcBef>
                <a:spcPts val="0"/>
              </a:spcBef>
              <a:spcAft>
                <a:spcPts val="0"/>
              </a:spcAft>
              <a:buClr>
                <a:srgbClr val="1F3763"/>
              </a:buClr>
              <a:buSzPts val="3600"/>
              <a:buFont typeface="Calibri"/>
              <a:buNone/>
            </a:pPr>
            <a:r>
              <a:rPr b="1" lang="en-US" sz="3600">
                <a:solidFill>
                  <a:srgbClr val="1F3763"/>
                </a:solidFill>
              </a:rPr>
              <a:t>Wirksamer Beschwerdemechanismus und unmittelbare Handlungsmöglichkeiten</a:t>
            </a:r>
            <a:endParaRPr b="1" sz="3600">
              <a:solidFill>
                <a:srgbClr val="1F3763"/>
              </a:solidFill>
            </a:endParaRPr>
          </a:p>
        </p:txBody>
      </p:sp>
      <p:grpSp>
        <p:nvGrpSpPr>
          <p:cNvPr id="311" name="Google Shape;311;p12"/>
          <p:cNvGrpSpPr/>
          <p:nvPr/>
        </p:nvGrpSpPr>
        <p:grpSpPr>
          <a:xfrm>
            <a:off x="-5800287" y="353949"/>
            <a:ext cx="17601927" cy="7220760"/>
            <a:chOff x="-6065758" y="-928103"/>
            <a:chExt cx="17601927" cy="7220760"/>
          </a:xfrm>
        </p:grpSpPr>
        <p:sp>
          <p:nvSpPr>
            <p:cNvPr id="312" name="Google Shape;312;p12"/>
            <p:cNvSpPr/>
            <p:nvPr/>
          </p:nvSpPr>
          <p:spPr>
            <a:xfrm>
              <a:off x="-6065758" y="-928103"/>
              <a:ext cx="7220760" cy="7220760"/>
            </a:xfrm>
            <a:prstGeom prst="blockArc">
              <a:avLst>
                <a:gd fmla="val 18900000" name="adj1"/>
                <a:gd fmla="val 2700000" name="adj2"/>
                <a:gd fmla="val 299" name="adj3"/>
              </a:avLst>
            </a:prstGeom>
            <a:noFill/>
            <a:ln cap="flat" cmpd="sng" w="12700">
              <a:solidFill>
                <a:srgbClr val="487AA8"/>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2"/>
            <p:cNvSpPr/>
            <p:nvPr/>
          </p:nvSpPr>
          <p:spPr>
            <a:xfrm>
              <a:off x="604498" y="412426"/>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2"/>
            <p:cNvSpPr txBox="1"/>
            <p:nvPr/>
          </p:nvSpPr>
          <p:spPr>
            <a:xfrm>
              <a:off x="604498" y="412426"/>
              <a:ext cx="10931671" cy="825282"/>
            </a:xfrm>
            <a:prstGeom prst="rect">
              <a:avLst/>
            </a:prstGeom>
            <a:noFill/>
            <a:ln>
              <a:noFill/>
            </a:ln>
          </p:spPr>
          <p:txBody>
            <a:bodyPr anchorCtr="0" anchor="ctr" bIns="78725" lIns="655050" spcFirstLastPara="1" rIns="78725" wrap="square" tIns="78725">
              <a:noAutofit/>
            </a:bodyPr>
            <a:lstStyle/>
            <a:p>
              <a:pPr indent="0" lvl="0" marL="0" marR="0" rtl="0" algn="l">
                <a:lnSpc>
                  <a:spcPct val="90000"/>
                </a:lnSpc>
                <a:spcBef>
                  <a:spcPts val="0"/>
                </a:spcBef>
                <a:spcAft>
                  <a:spcPts val="0"/>
                </a:spcAft>
                <a:buClr>
                  <a:schemeClr val="lt1"/>
                </a:buClr>
                <a:buSzPts val="3100"/>
                <a:buFont typeface="Noto Sans Symbols"/>
                <a:buNone/>
              </a:pPr>
              <a:r>
                <a:rPr b="0" i="0" lang="en-US" sz="3100" u="none" cap="none" strike="noStrike">
                  <a:solidFill>
                    <a:schemeClr val="lt1"/>
                  </a:solidFill>
                  <a:latin typeface="Calibri"/>
                  <a:ea typeface="Calibri"/>
                  <a:cs typeface="Calibri"/>
                  <a:sym typeface="Calibri"/>
                </a:rPr>
                <a:t>Die in der Geschäftsordnung des Unternehmens verankert sind</a:t>
              </a:r>
              <a:endParaRPr b="0" i="0" sz="3100" u="none" cap="none" strike="noStrike">
                <a:solidFill>
                  <a:schemeClr val="lt1"/>
                </a:solidFill>
                <a:latin typeface="Calibri"/>
                <a:ea typeface="Calibri"/>
                <a:cs typeface="Calibri"/>
                <a:sym typeface="Calibri"/>
              </a:endParaRPr>
            </a:p>
          </p:txBody>
        </p:sp>
        <p:sp>
          <p:nvSpPr>
            <p:cNvPr id="315" name="Google Shape;315;p12"/>
            <p:cNvSpPr/>
            <p:nvPr/>
          </p:nvSpPr>
          <p:spPr>
            <a:xfrm>
              <a:off x="88696" y="309266"/>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12"/>
            <p:cNvSpPr/>
            <p:nvPr/>
          </p:nvSpPr>
          <p:spPr>
            <a:xfrm>
              <a:off x="1077651" y="165056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12"/>
            <p:cNvSpPr txBox="1"/>
            <p:nvPr/>
          </p:nvSpPr>
          <p:spPr>
            <a:xfrm>
              <a:off x="1077651" y="1650565"/>
              <a:ext cx="10458517" cy="825282"/>
            </a:xfrm>
            <a:prstGeom prst="rect">
              <a:avLst/>
            </a:prstGeom>
            <a:noFill/>
            <a:ln>
              <a:noFill/>
            </a:ln>
          </p:spPr>
          <p:txBody>
            <a:bodyPr anchorCtr="0" anchor="ctr" bIns="78725" lIns="655050" spcFirstLastPara="1" rIns="78725" wrap="square" tIns="78725">
              <a:noAutofit/>
            </a:bodyPr>
            <a:lstStyle/>
            <a:p>
              <a:pPr indent="0" lvl="0" marL="0" marR="0" rtl="0" algn="l">
                <a:lnSpc>
                  <a:spcPct val="90000"/>
                </a:lnSpc>
                <a:spcBef>
                  <a:spcPts val="0"/>
                </a:spcBef>
                <a:spcAft>
                  <a:spcPts val="0"/>
                </a:spcAft>
                <a:buClr>
                  <a:schemeClr val="lt1"/>
                </a:buClr>
                <a:buSzPts val="3100"/>
                <a:buFont typeface="Noto Sans Symbols"/>
                <a:buNone/>
              </a:pPr>
              <a:r>
                <a:rPr b="0" i="0" lang="en-US" sz="3100" u="none" cap="none" strike="noStrike">
                  <a:solidFill>
                    <a:schemeClr val="lt1"/>
                  </a:solidFill>
                  <a:latin typeface="Calibri"/>
                  <a:ea typeface="Calibri"/>
                  <a:cs typeface="Calibri"/>
                  <a:sym typeface="Calibri"/>
                </a:rPr>
                <a:t>Regelt das Verfahren zur Behandlung von Beschwerden</a:t>
              </a:r>
              <a:endParaRPr b="0" i="0" sz="3100" u="none" cap="none" strike="noStrike">
                <a:solidFill>
                  <a:schemeClr val="lt1"/>
                </a:solidFill>
                <a:latin typeface="Calibri"/>
                <a:ea typeface="Calibri"/>
                <a:cs typeface="Calibri"/>
                <a:sym typeface="Calibri"/>
              </a:endParaRPr>
            </a:p>
          </p:txBody>
        </p:sp>
        <p:sp>
          <p:nvSpPr>
            <p:cNvPr id="318" name="Google Shape;318;p12"/>
            <p:cNvSpPr/>
            <p:nvPr/>
          </p:nvSpPr>
          <p:spPr>
            <a:xfrm>
              <a:off x="561849" y="1547405"/>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2"/>
            <p:cNvSpPr/>
            <p:nvPr/>
          </p:nvSpPr>
          <p:spPr>
            <a:xfrm>
              <a:off x="1077651" y="2888705"/>
              <a:ext cx="10458517"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2"/>
            <p:cNvSpPr txBox="1"/>
            <p:nvPr/>
          </p:nvSpPr>
          <p:spPr>
            <a:xfrm>
              <a:off x="1077651" y="2888705"/>
              <a:ext cx="10458517" cy="825282"/>
            </a:xfrm>
            <a:prstGeom prst="rect">
              <a:avLst/>
            </a:prstGeom>
            <a:noFill/>
            <a:ln>
              <a:noFill/>
            </a:ln>
          </p:spPr>
          <p:txBody>
            <a:bodyPr anchorCtr="0" anchor="ctr" bIns="78725" lIns="655050" spcFirstLastPara="1" rIns="78725" wrap="square" tIns="78725">
              <a:noAutofit/>
            </a:bodyPr>
            <a:lstStyle/>
            <a:p>
              <a:pPr indent="0" lvl="0" marL="0" marR="0" rtl="0" algn="l">
                <a:lnSpc>
                  <a:spcPct val="90000"/>
                </a:lnSpc>
                <a:spcBef>
                  <a:spcPts val="0"/>
                </a:spcBef>
                <a:spcAft>
                  <a:spcPts val="0"/>
                </a:spcAft>
                <a:buClr>
                  <a:schemeClr val="lt1"/>
                </a:buClr>
                <a:buSzPts val="3100"/>
                <a:buFont typeface="Noto Sans Symbols"/>
                <a:buNone/>
              </a:pPr>
              <a:r>
                <a:rPr b="0" i="0" lang="en-US" sz="3100" u="none" cap="none" strike="noStrike">
                  <a:solidFill>
                    <a:schemeClr val="lt1"/>
                  </a:solidFill>
                  <a:latin typeface="Calibri"/>
                  <a:ea typeface="Calibri"/>
                  <a:cs typeface="Calibri"/>
                  <a:sym typeface="Calibri"/>
                </a:rPr>
                <a:t>Verbesserung der Arbeitszufriedenheit</a:t>
              </a:r>
              <a:endParaRPr b="0" i="0" sz="3100" u="none" cap="none" strike="noStrike">
                <a:solidFill>
                  <a:schemeClr val="lt1"/>
                </a:solidFill>
                <a:latin typeface="Calibri"/>
                <a:ea typeface="Calibri"/>
                <a:cs typeface="Calibri"/>
                <a:sym typeface="Calibri"/>
              </a:endParaRPr>
            </a:p>
          </p:txBody>
        </p:sp>
        <p:sp>
          <p:nvSpPr>
            <p:cNvPr id="321" name="Google Shape;321;p12"/>
            <p:cNvSpPr/>
            <p:nvPr/>
          </p:nvSpPr>
          <p:spPr>
            <a:xfrm>
              <a:off x="561849" y="2785544"/>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2"/>
            <p:cNvSpPr/>
            <p:nvPr/>
          </p:nvSpPr>
          <p:spPr>
            <a:xfrm>
              <a:off x="604498" y="4126844"/>
              <a:ext cx="10931671" cy="825282"/>
            </a:xfrm>
            <a:prstGeom prst="rect">
              <a:avLst/>
            </a:prstGeom>
            <a:solidFill>
              <a:srgbClr val="599BD5"/>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12"/>
            <p:cNvSpPr txBox="1"/>
            <p:nvPr/>
          </p:nvSpPr>
          <p:spPr>
            <a:xfrm>
              <a:off x="604498" y="4126844"/>
              <a:ext cx="10931671" cy="825282"/>
            </a:xfrm>
            <a:prstGeom prst="rect">
              <a:avLst/>
            </a:prstGeom>
            <a:noFill/>
            <a:ln>
              <a:noFill/>
            </a:ln>
          </p:spPr>
          <p:txBody>
            <a:bodyPr anchorCtr="0" anchor="ctr" bIns="78725" lIns="655050" spcFirstLastPara="1" rIns="78725" wrap="square" tIns="78725">
              <a:noAutofit/>
            </a:bodyPr>
            <a:lstStyle/>
            <a:p>
              <a:pPr indent="0" lvl="0" marL="0" marR="0" rtl="0" algn="l">
                <a:lnSpc>
                  <a:spcPct val="90000"/>
                </a:lnSpc>
                <a:spcBef>
                  <a:spcPts val="0"/>
                </a:spcBef>
                <a:spcAft>
                  <a:spcPts val="0"/>
                </a:spcAft>
                <a:buClr>
                  <a:schemeClr val="lt1"/>
                </a:buClr>
                <a:buSzPts val="3100"/>
                <a:buFont typeface="Noto Sans Symbols"/>
                <a:buNone/>
              </a:pPr>
              <a:r>
                <a:rPr b="0" i="0" lang="en-US" sz="3100" u="none" cap="none" strike="noStrike">
                  <a:solidFill>
                    <a:schemeClr val="lt1"/>
                  </a:solidFill>
                  <a:latin typeface="Calibri"/>
                  <a:ea typeface="Calibri"/>
                  <a:cs typeface="Calibri"/>
                  <a:sym typeface="Calibri"/>
                </a:rPr>
                <a:t>Verbesserung des Arbeitsklimas</a:t>
              </a:r>
              <a:endParaRPr/>
            </a:p>
          </p:txBody>
        </p:sp>
        <p:sp>
          <p:nvSpPr>
            <p:cNvPr id="324" name="Google Shape;324;p12"/>
            <p:cNvSpPr/>
            <p:nvPr/>
          </p:nvSpPr>
          <p:spPr>
            <a:xfrm>
              <a:off x="88696" y="4023683"/>
              <a:ext cx="1031603" cy="1031603"/>
            </a:xfrm>
            <a:prstGeom prst="ellipse">
              <a:avLst/>
            </a:prstGeom>
            <a:solidFill>
              <a:schemeClr val="lt1"/>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transition spd="slow">
    <p:wipe dir="l"/>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8" name="Shape 328"/>
        <p:cNvGrpSpPr/>
        <p:nvPr/>
      </p:nvGrpSpPr>
      <p:grpSpPr>
        <a:xfrm>
          <a:off x="0" y="0"/>
          <a:ext cx="0" cy="0"/>
          <a:chOff x="0" y="0"/>
          <a:chExt cx="0" cy="0"/>
        </a:xfrm>
      </p:grpSpPr>
      <p:pic>
        <p:nvPicPr>
          <p:cNvPr descr="Obsah obrázku osoba, muž&#10;&#10;Popis byl vytvořen automaticky" id="329" name="Google Shape;329;p13"/>
          <p:cNvPicPr preferRelativeResize="0"/>
          <p:nvPr/>
        </p:nvPicPr>
        <p:blipFill rotWithShape="1">
          <a:blip r:embed="rId3">
            <a:alphaModFix/>
          </a:blip>
          <a:srcRect b="14449" l="0" r="0" t="0"/>
          <a:stretch/>
        </p:blipFill>
        <p:spPr>
          <a:xfrm>
            <a:off x="20" y="10"/>
            <a:ext cx="12191980" cy="6857990"/>
          </a:xfrm>
          <a:prstGeom prst="rect">
            <a:avLst/>
          </a:prstGeom>
          <a:noFill/>
          <a:ln>
            <a:noFill/>
          </a:ln>
        </p:spPr>
      </p:pic>
      <p:sp>
        <p:nvSpPr>
          <p:cNvPr id="330" name="Google Shape;330;p13"/>
          <p:cNvSpPr/>
          <p:nvPr/>
        </p:nvSpPr>
        <p:spPr>
          <a:xfrm>
            <a:off x="7488621" y="2277613"/>
            <a:ext cx="4703379" cy="4580387"/>
          </a:xfrm>
          <a:custGeom>
            <a:rect b="b" l="l" r="r" t="t"/>
            <a:pathLst>
              <a:path extrusionOk="0" h="1298" w="1333">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lt1">
              <a:alpha val="69803"/>
            </a:schemeClr>
          </a:solidFill>
          <a:ln>
            <a:noFill/>
          </a:ln>
        </p:spPr>
        <p:txBody>
          <a:bodyPr anchorCtr="0" anchor="t" bIns="45700" lIns="91425" spcFirstLastPara="1" rIns="91425" wrap="square" tIns="45700">
            <a:normAutofit/>
          </a:bodyPr>
          <a:lstStyle/>
          <a:p>
            <a:pPr indent="0" lvl="0" marL="0" marR="0" rtl="0" algn="ctr">
              <a:spcBef>
                <a:spcPts val="0"/>
              </a:spcBef>
              <a:spcAft>
                <a:spcPts val="0"/>
              </a:spcAft>
              <a:buClr>
                <a:schemeClr val="dk1"/>
              </a:buClr>
              <a:buSzPts val="1600"/>
              <a:buFont typeface="Arial"/>
              <a:buNone/>
            </a:pPr>
            <a:r>
              <a:t/>
            </a:r>
            <a:endParaRPr b="0" i="0" sz="1600" u="none" cap="none" strike="noStrike">
              <a:solidFill>
                <a:schemeClr val="dk1"/>
              </a:solidFill>
              <a:latin typeface="Calibri"/>
              <a:ea typeface="Calibri"/>
              <a:cs typeface="Calibri"/>
              <a:sym typeface="Calibri"/>
            </a:endParaRPr>
          </a:p>
        </p:txBody>
      </p:sp>
      <p:sp>
        <p:nvSpPr>
          <p:cNvPr id="331" name="Google Shape;331;p13"/>
          <p:cNvSpPr txBox="1"/>
          <p:nvPr>
            <p:ph type="title"/>
          </p:nvPr>
        </p:nvSpPr>
        <p:spPr>
          <a:xfrm>
            <a:off x="8022021" y="3197643"/>
            <a:ext cx="3852041" cy="107870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sz="6000"/>
              <a:t>Aufgabe 1</a:t>
            </a:r>
            <a:endParaRPr/>
          </a:p>
        </p:txBody>
      </p:sp>
      <p:sp>
        <p:nvSpPr>
          <p:cNvPr id="332" name="Google Shape;332;p13"/>
          <p:cNvSpPr txBox="1"/>
          <p:nvPr>
            <p:ph idx="1" type="body"/>
          </p:nvPr>
        </p:nvSpPr>
        <p:spPr>
          <a:xfrm>
            <a:off x="7782910" y="5352845"/>
            <a:ext cx="4330262" cy="6832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2400"/>
              <a:buNone/>
            </a:pPr>
            <a:r>
              <a:rPr lang="en-US" sz="2400"/>
              <a:t>Diskutieren Sie, ob jemand mit der Sekundärprävention von Gewalt am Arbeitsplatz in Berührung gekommen ist?</a:t>
            </a:r>
            <a:endParaRPr/>
          </a:p>
        </p:txBody>
      </p:sp>
      <p:cxnSp>
        <p:nvCxnSpPr>
          <p:cNvPr id="333" name="Google Shape;333;p13"/>
          <p:cNvCxnSpPr/>
          <p:nvPr/>
        </p:nvCxnSpPr>
        <p:spPr>
          <a:xfrm>
            <a:off x="9480331" y="5123793"/>
            <a:ext cx="935420" cy="0"/>
          </a:xfrm>
          <a:prstGeom prst="straightConnector1">
            <a:avLst/>
          </a:prstGeom>
          <a:noFill/>
          <a:ln cap="sq" cmpd="sng" w="25400">
            <a:solidFill>
              <a:srgbClr val="262626"/>
            </a:solidFill>
            <a:prstDash val="solid"/>
            <a:bevel/>
            <a:headEnd len="sm" w="sm" type="none"/>
            <a:tailEnd len="sm" w="sm" type="none"/>
          </a:ln>
        </p:spPr>
      </p:cxnSp>
      <p:sp>
        <p:nvSpPr>
          <p:cNvPr id="334" name="Google Shape;334;p13"/>
          <p:cNvSpPr txBox="1"/>
          <p:nvPr/>
        </p:nvSpPr>
        <p:spPr>
          <a:xfrm>
            <a:off x="8022021" y="3802719"/>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14:dur="1500">
    <p:split orient="ver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8" name="Shape 338"/>
        <p:cNvGrpSpPr/>
        <p:nvPr/>
      </p:nvGrpSpPr>
      <p:grpSpPr>
        <a:xfrm>
          <a:off x="0" y="0"/>
          <a:ext cx="0" cy="0"/>
          <a:chOff x="0" y="0"/>
          <a:chExt cx="0" cy="0"/>
        </a:xfrm>
      </p:grpSpPr>
      <p:pic>
        <p:nvPicPr>
          <p:cNvPr descr="Obsah obrázku interiér, zeď, žena, osoba&#10;&#10;Popis byl vytvořen automaticky" id="339" name="Google Shape;339;p14"/>
          <p:cNvPicPr preferRelativeResize="0"/>
          <p:nvPr/>
        </p:nvPicPr>
        <p:blipFill rotWithShape="1">
          <a:blip r:embed="rId3">
            <a:alphaModFix/>
          </a:blip>
          <a:srcRect b="9039" l="0" r="9091" t="14351"/>
          <a:stretch/>
        </p:blipFill>
        <p:spPr>
          <a:xfrm>
            <a:off x="-1" y="10"/>
            <a:ext cx="12192000" cy="6857990"/>
          </a:xfrm>
          <a:prstGeom prst="rect">
            <a:avLst/>
          </a:prstGeom>
          <a:noFill/>
          <a:ln>
            <a:noFill/>
          </a:ln>
        </p:spPr>
      </p:pic>
      <p:sp>
        <p:nvSpPr>
          <p:cNvPr id="340" name="Google Shape;340;p14"/>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1" name="Google Shape;341;p14"/>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42" name="Google Shape;342;p14"/>
          <p:cNvSpPr txBox="1"/>
          <p:nvPr>
            <p:ph type="title"/>
          </p:nvPr>
        </p:nvSpPr>
        <p:spPr>
          <a:xfrm>
            <a:off x="715854" y="126187"/>
            <a:ext cx="3308550"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Calibri"/>
              <a:buNone/>
            </a:pPr>
            <a:r>
              <a:rPr lang="en-US" sz="6000"/>
              <a:t>Aufgabe 2</a:t>
            </a:r>
            <a:endParaRPr/>
          </a:p>
        </p:txBody>
      </p:sp>
      <p:sp>
        <p:nvSpPr>
          <p:cNvPr id="343" name="Google Shape;343;p14"/>
          <p:cNvSpPr txBox="1"/>
          <p:nvPr>
            <p:ph idx="1" type="body"/>
          </p:nvPr>
        </p:nvSpPr>
        <p:spPr>
          <a:xfrm>
            <a:off x="520242" y="1774372"/>
            <a:ext cx="4062642" cy="2754086"/>
          </a:xfrm>
          <a:prstGeom prst="rect">
            <a:avLst/>
          </a:prstGeom>
          <a:noFill/>
          <a:ln>
            <a:noFill/>
          </a:ln>
        </p:spPr>
        <p:txBody>
          <a:bodyPr anchorCtr="0" anchor="t" bIns="45700" lIns="91425" spcFirstLastPara="1" rIns="91425" wrap="square" tIns="45700">
            <a:normAutofit lnSpcReduction="10000"/>
          </a:bodyPr>
          <a:lstStyle/>
          <a:p>
            <a:pPr indent="0" lvl="0" marL="0" rtl="0" algn="ctr">
              <a:lnSpc>
                <a:spcPct val="90000"/>
              </a:lnSpc>
              <a:spcBef>
                <a:spcPts val="0"/>
              </a:spcBef>
              <a:spcAft>
                <a:spcPts val="0"/>
              </a:spcAft>
              <a:buClr>
                <a:schemeClr val="dk1"/>
              </a:buClr>
              <a:buSzPts val="2400"/>
              <a:buNone/>
            </a:pPr>
            <a:r>
              <a:rPr lang="en-US" sz="2400"/>
              <a:t>Machen Sie auf der Grundlage der genannten Informationen Vorschläge, wie eine solche sekundäre Prävention aussehen sollte, wie sie angewandt werden sollte und worauf das Unternehmen in diesem Bereich den Schwerpunkt legen sollte.</a:t>
            </a:r>
            <a:endParaRPr sz="2400"/>
          </a:p>
        </p:txBody>
      </p:sp>
      <p:sp>
        <p:nvSpPr>
          <p:cNvPr id="344" name="Google Shape;344;p14"/>
          <p:cNvSpPr txBox="1"/>
          <p:nvPr/>
        </p:nvSpPr>
        <p:spPr>
          <a:xfrm>
            <a:off x="520242" y="588925"/>
            <a:ext cx="3852041" cy="1078702"/>
          </a:xfrm>
          <a:prstGeom prst="rect">
            <a:avLst/>
          </a:prstGeom>
          <a:noFill/>
          <a:ln>
            <a:noFill/>
          </a:ln>
        </p:spPr>
        <p:txBody>
          <a:bodyPr anchorCtr="0" anchor="b" bIns="45700" lIns="91425" spcFirstLastPara="1" rIns="91425" wrap="square" tIns="45700">
            <a:normAutofit/>
          </a:bodyPr>
          <a:lstStyle/>
          <a:p>
            <a:pPr indent="0" lvl="0" marL="0" marR="0" rtl="0" algn="ctr">
              <a:spcBef>
                <a:spcPts val="0"/>
              </a:spcBef>
              <a:spcAft>
                <a:spcPts val="0"/>
              </a:spcAft>
              <a:buNone/>
            </a:pPr>
            <a:r>
              <a:rPr b="0" i="0" lang="en-US" sz="3600" u="none" cap="none" strike="noStrike">
                <a:solidFill>
                  <a:schemeClr val="dk1"/>
                </a:solidFill>
                <a:latin typeface="Calibri"/>
                <a:ea typeface="Calibri"/>
                <a:cs typeface="Calibri"/>
                <a:sym typeface="Calibri"/>
              </a:rPr>
              <a:t>(10 min.)</a:t>
            </a:r>
            <a:endParaRPr b="0" i="0" sz="3600" u="none" cap="none" strike="noStrike">
              <a:solidFill>
                <a:schemeClr val="dk1"/>
              </a:solidFill>
              <a:latin typeface="Calibri"/>
              <a:ea typeface="Calibri"/>
              <a:cs typeface="Calibri"/>
              <a:sym typeface="Calibri"/>
            </a:endParaRPr>
          </a:p>
        </p:txBody>
      </p:sp>
    </p:spTree>
  </p:cSld>
  <p:clrMapOvr>
    <a:masterClrMapping/>
  </p:clrMapOvr>
  <p:transition spd="slow">
    <p:wipe dir="l"/>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15"/>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0" name="Google Shape;350;p15"/>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1" name="Google Shape;351;p15"/>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2" name="Google Shape;352;p15"/>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3" name="Google Shape;353;p15"/>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4" name="Google Shape;354;p15"/>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5" name="Google Shape;355;p15"/>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56" name="Google Shape;356;p15"/>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Referenzen</a:t>
            </a:r>
            <a:endParaRPr b="1" sz="3600">
              <a:solidFill>
                <a:schemeClr val="dk2"/>
              </a:solidFill>
            </a:endParaRPr>
          </a:p>
        </p:txBody>
      </p:sp>
      <p:sp>
        <p:nvSpPr>
          <p:cNvPr id="357" name="Google Shape;357;p15"/>
          <p:cNvSpPr txBox="1"/>
          <p:nvPr/>
        </p:nvSpPr>
        <p:spPr>
          <a:xfrm>
            <a:off x="480647" y="1153788"/>
            <a:ext cx="11493639" cy="5377241"/>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ARMSTRONG, M., 2007.  </a:t>
            </a:r>
            <a:r>
              <a:rPr b="0" i="1" lang="en-US" sz="1200" u="none" cap="none" strike="noStrike">
                <a:solidFill>
                  <a:srgbClr val="000000"/>
                </a:solidFill>
                <a:highlight>
                  <a:srgbClr val="FFFFFF"/>
                </a:highlight>
                <a:latin typeface="Calibri"/>
                <a:ea typeface="Calibri"/>
                <a:cs typeface="Calibri"/>
                <a:sym typeface="Calibri"/>
              </a:rPr>
              <a:t>Řízení lidských zdrojů: nejnovější trendy a postupy : 10. vydání</a:t>
            </a:r>
            <a:r>
              <a:rPr b="0" i="0" lang="en-US" sz="1200" u="none" cap="none" strike="noStrike">
                <a:solidFill>
                  <a:srgbClr val="000000"/>
                </a:solidFill>
                <a:highlight>
                  <a:srgbClr val="FFFFFF"/>
                </a:highlight>
                <a:latin typeface="Calibri"/>
                <a:ea typeface="Calibri"/>
                <a:cs typeface="Calibri"/>
                <a:sym typeface="Calibri"/>
              </a:rPr>
              <a:t>. 1. vyd. Praha: Grada. </a:t>
            </a:r>
            <a:r>
              <a:rPr b="0" i="0" lang="en-US" sz="1200" u="sng" cap="none" strike="noStrike">
                <a:solidFill>
                  <a:srgbClr val="000000"/>
                </a:solidFill>
                <a:highlight>
                  <a:srgbClr val="FFFFFF"/>
                </a:highlight>
                <a:latin typeface="Calibri"/>
                <a:ea typeface="Calibri"/>
                <a:cs typeface="Calibri"/>
                <a:sym typeface="Calibri"/>
                <a:hlinkClick r:id="rId3">
                  <a:extLst>
                    <a:ext uri="{A12FA001-AC4F-418D-AE19-62706E023703}">
                      <ahyp:hlinkClr val="tx"/>
                    </a:ext>
                  </a:extLst>
                </a:hlinkClick>
              </a:rPr>
              <a:t>ISBN</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4">
                  <a:extLst>
                    <a:ext uri="{A12FA001-AC4F-418D-AE19-62706E023703}">
                      <ahyp:hlinkClr val="tx"/>
                    </a:ext>
                  </a:extLst>
                </a:hlinkClick>
              </a:rPr>
              <a:t>978-80-247-1407-3</a:t>
            </a:r>
            <a:r>
              <a:rPr b="0" i="0" lang="en-US" sz="1200" u="none" cap="none" strike="noStrike">
                <a:solidFill>
                  <a:srgbClr val="000000"/>
                </a:solidFill>
                <a:highlight>
                  <a:srgbClr val="FFFFFF"/>
                </a:highlight>
                <a:latin typeface="Calibri"/>
                <a:ea typeface="Calibri"/>
                <a:cs typeface="Calibri"/>
                <a:sym typeface="Calibri"/>
              </a:rPr>
              <a: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ATTEBYOVÁ S., 2021. Proč je zásadní vytvářet dobrou týmovou dynamiku na pracovišti? . [online] [vid. 2022-15-08].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https://www.callbridge.com/cs/blog/good-team-dynamics-is-essential-in-the-workplace/</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CRDR spol. s.r.o., 2017. Analýza a řízení rizik BOZP. Identifikace, hodnocení a management ve firmách a jiných organizacích.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https://www.dokumentacebozp.cz/aktuality/analyza-rizik-bozp-rizeni-hodnoceni-identifikace-management/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CRDR spol. s.r.o., 2022.</a:t>
            </a:r>
            <a:r>
              <a:rPr b="0" i="1" lang="en-US" sz="1200" u="none" cap="none" strike="noStrike">
                <a:solidFill>
                  <a:srgbClr val="000000"/>
                </a:solidFill>
                <a:highlight>
                  <a:srgbClr val="FFFFFF"/>
                </a:highlight>
                <a:latin typeface="Calibri"/>
                <a:ea typeface="Calibri"/>
                <a:cs typeface="Calibri"/>
                <a:sym typeface="Calibri"/>
              </a:rPr>
              <a:t> Slovník pojmů z oblasti BOZP a PO. </a:t>
            </a:r>
            <a:r>
              <a:rPr b="0" i="0" lang="en-US" sz="1200" u="none" cap="none" strike="noStrike">
                <a:solidFill>
                  <a:srgbClr val="000000"/>
                </a:solidFill>
                <a:latin typeface="Calibri"/>
                <a:ea typeface="Calibri"/>
                <a:cs typeface="Calibri"/>
                <a:sym typeface="Calibri"/>
              </a:rPr>
              <a:t>[online] [vid. 2022-15-08]. Dostupné z: </a:t>
            </a:r>
            <a:r>
              <a:rPr b="0" i="0" lang="en-US" sz="1200" u="sng" cap="none" strike="noStrike">
                <a:solidFill>
                  <a:srgbClr val="000000"/>
                </a:solidFill>
                <a:latin typeface="Calibri"/>
                <a:ea typeface="Calibri"/>
                <a:cs typeface="Calibri"/>
                <a:sym typeface="Calibri"/>
                <a:hlinkClick r:id="rId7">
                  <a:extLst>
                    <a:ext uri="{A12FA001-AC4F-418D-AE19-62706E023703}">
                      <ahyp:hlinkClr val="tx"/>
                    </a:ext>
                  </a:extLst>
                </a:hlinkClick>
              </a:rPr>
              <a:t>https://www.bozp.cz/slovnik-pojmu/skoleni-bozp/</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ČERNÝ, M., 2010. </a:t>
            </a:r>
            <a:r>
              <a:rPr b="0" i="1" lang="en-US" sz="1200" u="none" cap="none" strike="noStrike">
                <a:solidFill>
                  <a:srgbClr val="000000"/>
                </a:solidFill>
                <a:latin typeface="Calibri"/>
                <a:ea typeface="Calibri"/>
                <a:cs typeface="Calibri"/>
                <a:sym typeface="Calibri"/>
              </a:rPr>
              <a:t>Základní úrovně provádění primární prevence</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DI MARTINO, V., HOEL, H., AND COOPER, C. L.</a:t>
            </a:r>
            <a:r>
              <a:rPr b="0" i="1" lang="en-US" sz="1200" u="none" cap="none" strike="noStrike">
                <a:solidFill>
                  <a:srgbClr val="000000"/>
                </a:solidFill>
                <a:highlight>
                  <a:srgbClr val="FFFFFF"/>
                </a:highlight>
                <a:latin typeface="Calibri"/>
                <a:ea typeface="Calibri"/>
                <a:cs typeface="Calibri"/>
                <a:sym typeface="Calibri"/>
              </a:rPr>
              <a:t> (2003): Violence and harassment in the workplace: A review of the literature. European Foundation for the Improvement of Living and Working Conditions: Dublin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EDELMAN, L., ERLANGER, H. AND LANDE, J</a:t>
            </a:r>
            <a:r>
              <a:rPr b="0" i="1" lang="en-US" sz="1200" u="none" cap="none" strike="noStrike">
                <a:solidFill>
                  <a:srgbClr val="000000"/>
                </a:solidFill>
                <a:highlight>
                  <a:srgbClr val="FFFFFF"/>
                </a:highlight>
                <a:latin typeface="Calibri"/>
                <a:ea typeface="Calibri"/>
                <a:cs typeface="Calibri"/>
                <a:sym typeface="Calibri"/>
              </a:rPr>
              <a:t>. (1993). ‘Internal dispute resolution: The transformation of civil rights in the workplace’. Law &amp; Society Review, 27, 497-534.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EIB, 2018. </a:t>
            </a:r>
            <a:r>
              <a:rPr b="0" i="1" lang="en-US" sz="1200" u="none" cap="none" strike="noStrike">
                <a:solidFill>
                  <a:srgbClr val="000000"/>
                </a:solidFill>
                <a:latin typeface="Calibri"/>
                <a:ea typeface="Calibri"/>
                <a:cs typeface="Calibri"/>
                <a:sym typeface="Calibri"/>
              </a:rPr>
              <a:t>Zásady mechanismu pro vyřizování stížností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8">
                  <a:extLst>
                    <a:ext uri="{A12FA001-AC4F-418D-AE19-62706E023703}">
                      <ahyp:hlinkClr val="tx"/>
                    </a:ext>
                  </a:extLst>
                </a:hlinkClick>
              </a:rPr>
              <a:t>https://www.eib.org/attachments/strategies/complaints_mechanism_policy_cs.pdf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E.ON, 2015. </a:t>
            </a:r>
            <a:r>
              <a:rPr b="0" i="1" lang="en-US" sz="1200" u="none" cap="none" strike="noStrike">
                <a:solidFill>
                  <a:srgbClr val="000000"/>
                </a:solidFill>
                <a:latin typeface="Calibri"/>
                <a:ea typeface="Calibri"/>
                <a:cs typeface="Calibri"/>
                <a:sym typeface="Calibri"/>
              </a:rPr>
              <a:t>Formulace politiky společnosti RU Česká republika v oblasti bezpečnosti práce, ochrany zdraví a životního prostředí</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9">
                  <a:extLst>
                    <a:ext uri="{A12FA001-AC4F-418D-AE19-62706E023703}">
                      <ahyp:hlinkClr val="tx"/>
                    </a:ext>
                  </a:extLst>
                </a:hlinkClick>
              </a:rPr>
              <a:t>https://www.egd.cz/sites/default/files/201902/Politika%20integrovan%C3%A9ho%20syst%C3%A9mu%20%C5%99%C3%ADzen%C3%AD.pdf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HOBSON, J.S.P</a:t>
            </a:r>
            <a:r>
              <a:rPr b="0" i="1" lang="en-US" sz="1200" u="none" cap="none" strike="noStrike">
                <a:solidFill>
                  <a:srgbClr val="000000"/>
                </a:solidFill>
                <a:highlight>
                  <a:srgbClr val="FFFFFF"/>
                </a:highlight>
                <a:latin typeface="Calibri"/>
                <a:ea typeface="Calibri"/>
                <a:cs typeface="Calibri"/>
                <a:sym typeface="Calibri"/>
              </a:rPr>
              <a:t>. (1996): Violent crime in the US hospitality workplace: facing up to the problem. International Journal of Contemporary Hospitality Management, 8 (4), 3-10</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HOEL H., AND EINARSEN, S</a:t>
            </a:r>
            <a:r>
              <a:rPr b="0" i="1" lang="en-US" sz="1200" u="none" cap="none" strike="noStrike">
                <a:solidFill>
                  <a:srgbClr val="000000"/>
                </a:solidFill>
                <a:highlight>
                  <a:srgbClr val="FFFFFF"/>
                </a:highlight>
                <a:latin typeface="Calibri"/>
                <a:ea typeface="Calibri"/>
                <a:cs typeface="Calibri"/>
                <a:sym typeface="Calibri"/>
              </a:rPr>
              <a:t>. (2003): Violence at work in hotels, catering and tourism, available at: </a:t>
            </a:r>
            <a:r>
              <a:rPr b="0" i="1" lang="en-US" sz="1200" u="sng" cap="none" strike="noStrike">
                <a:solidFill>
                  <a:srgbClr val="000000"/>
                </a:solidFill>
                <a:highlight>
                  <a:srgbClr val="FFFFFF"/>
                </a:highlight>
                <a:latin typeface="Calibri"/>
                <a:ea typeface="Calibri"/>
                <a:cs typeface="Calibri"/>
                <a:sym typeface="Calibri"/>
                <a:hlinkClick r:id="rId10">
                  <a:extLst>
                    <a:ext uri="{A12FA001-AC4F-418D-AE19-62706E023703}">
                      <ahyp:hlinkClr val="tx"/>
                    </a:ext>
                  </a:extLst>
                </a:hlinkClick>
              </a:rPr>
              <a:t>http://www.oit.org/wcmsp5/groups/public/@ed_dialogue/@sector/documents/publication/wcms_161998.pdf</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HOFFMAN, E</a:t>
            </a:r>
            <a:r>
              <a:rPr b="0" i="1" lang="en-US" sz="1200" u="none" cap="none" strike="noStrike">
                <a:solidFill>
                  <a:srgbClr val="000000"/>
                </a:solidFill>
                <a:highlight>
                  <a:srgbClr val="FFFFFF"/>
                </a:highlight>
                <a:latin typeface="Calibri"/>
                <a:ea typeface="Calibri"/>
                <a:cs typeface="Calibri"/>
                <a:sym typeface="Calibri"/>
              </a:rPr>
              <a:t>. (2005). ‘Dispute resolution in a worker cooperative: Formal procedures and procedural justice’. Law and Society Review, 39(1), 51–82.</a:t>
            </a:r>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KOŽENÁ J., 2009. </a:t>
            </a:r>
            <a:r>
              <a:rPr b="0" i="1" lang="en-US" sz="1200" u="none" cap="none" strike="noStrike">
                <a:solidFill>
                  <a:srgbClr val="000000"/>
                </a:solidFill>
                <a:highlight>
                  <a:srgbClr val="FFFFFF"/>
                </a:highlight>
                <a:latin typeface="Calibri"/>
                <a:ea typeface="Calibri"/>
                <a:cs typeface="Calibri"/>
                <a:sym typeface="Calibri"/>
              </a:rPr>
              <a:t>Externí komunikace vytváří obraz vaší firmy v očích veřejnosti i médií. </a:t>
            </a:r>
            <a:r>
              <a:rPr b="0" i="0" lang="en-US" sz="1200" u="none" cap="none" strike="noStrike">
                <a:solidFill>
                  <a:srgbClr val="000000"/>
                </a:solidFill>
                <a:latin typeface="Calibri"/>
                <a:ea typeface="Calibri"/>
                <a:cs typeface="Calibri"/>
                <a:sym typeface="Calibri"/>
              </a:rPr>
              <a:t>[online] [vid. 2022-15-08]. Dostupné z:</a:t>
            </a:r>
            <a:r>
              <a:rPr b="0" i="0" lang="en-US" sz="1200" u="none" cap="none" strike="noStrike">
                <a:solidFill>
                  <a:srgbClr val="000000"/>
                </a:solidFill>
                <a:highlight>
                  <a:srgbClr val="FFFFFF"/>
                </a:highlight>
                <a:latin typeface="Calibri"/>
                <a:ea typeface="Calibri"/>
                <a:cs typeface="Calibri"/>
                <a:sym typeface="Calibri"/>
              </a:rPr>
              <a:t> </a:t>
            </a:r>
            <a:r>
              <a:rPr b="0" i="0" lang="en-US" sz="1200" u="sng" cap="none" strike="noStrike">
                <a:solidFill>
                  <a:srgbClr val="000000"/>
                </a:solidFill>
                <a:highlight>
                  <a:srgbClr val="FFFFFF"/>
                </a:highlight>
                <a:latin typeface="Calibri"/>
                <a:ea typeface="Calibri"/>
                <a:cs typeface="Calibri"/>
                <a:sym typeface="Calibri"/>
                <a:hlinkClick r:id="rId11">
                  <a:extLst>
                    <a:ext uri="{A12FA001-AC4F-418D-AE19-62706E023703}">
                      <ahyp:hlinkClr val="tx"/>
                    </a:ext>
                  </a:extLst>
                </a:hlinkClick>
              </a:rPr>
              <a:t>https://www.vlastnicesta.cz/clanky/externi-komunikace-vytvari-obraz-vasi-firmy-v-o/</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1" name="Shape 361"/>
        <p:cNvGrpSpPr/>
        <p:nvPr/>
      </p:nvGrpSpPr>
      <p:grpSpPr>
        <a:xfrm>
          <a:off x="0" y="0"/>
          <a:ext cx="0" cy="0"/>
          <a:chOff x="0" y="0"/>
          <a:chExt cx="0" cy="0"/>
        </a:xfrm>
      </p:grpSpPr>
      <p:sp>
        <p:nvSpPr>
          <p:cNvPr id="362" name="Google Shape;362;p1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3" name="Google Shape;363;p1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4" name="Google Shape;364;p16"/>
          <p:cNvSpPr/>
          <p:nvPr/>
        </p:nvSpPr>
        <p:spPr>
          <a:xfrm flipH="1" rot="-2700000">
            <a:off x="891641" y="422146"/>
            <a:ext cx="645368" cy="645368"/>
          </a:xfrm>
          <a:prstGeom prst="rect">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5" name="Google Shape;365;p16"/>
          <p:cNvSpPr/>
          <p:nvPr/>
        </p:nvSpPr>
        <p:spPr>
          <a:xfrm flipH="1" rot="-2700000">
            <a:off x="10043482" y="655140"/>
            <a:ext cx="687472" cy="687472"/>
          </a:xfrm>
          <a:prstGeom prst="rect">
            <a:avLst/>
          </a:pr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6" name="Google Shape;366;p1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7" name="Google Shape;367;p16"/>
          <p:cNvSpPr/>
          <p:nvPr/>
        </p:nvSpPr>
        <p:spPr>
          <a:xfrm flipH="1">
            <a:off x="7976344" y="6115501"/>
            <a:ext cx="1494513" cy="742499"/>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8" name="Google Shape;368;p16"/>
          <p:cNvSpPr/>
          <p:nvPr/>
        </p:nvSpPr>
        <p:spPr>
          <a:xfrm flipH="1">
            <a:off x="7604080" y="6453143"/>
            <a:ext cx="814903" cy="404857"/>
          </a:xfrm>
          <a:prstGeom prst="triangle">
            <a:avLst>
              <a:gd fmla="val 50000" name="adj"/>
            </a:avLst>
          </a:prstGeom>
          <a:solidFill>
            <a:schemeClr val="accent1">
              <a:alpha val="2941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1800"/>
              <a:buFont typeface="Calibri"/>
              <a:buNone/>
            </a:pPr>
            <a:r>
              <a:t/>
            </a:r>
            <a:endParaRPr b="0" i="0" sz="1800" u="none" cap="none" strike="noStrike">
              <a:solidFill>
                <a:schemeClr val="lt1"/>
              </a:solidFill>
              <a:latin typeface="Calibri"/>
              <a:ea typeface="Calibri"/>
              <a:cs typeface="Calibri"/>
              <a:sym typeface="Calibri"/>
            </a:endParaRPr>
          </a:p>
        </p:txBody>
      </p:sp>
      <p:sp>
        <p:nvSpPr>
          <p:cNvPr id="369" name="Google Shape;369;p16"/>
          <p:cNvSpPr txBox="1"/>
          <p:nvPr>
            <p:ph type="title"/>
          </p:nvPr>
        </p:nvSpPr>
        <p:spPr>
          <a:xfrm>
            <a:off x="426218" y="204351"/>
            <a:ext cx="10515600" cy="936191"/>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References</a:t>
            </a:r>
            <a:endParaRPr b="1" sz="3600">
              <a:solidFill>
                <a:schemeClr val="dk2"/>
              </a:solidFill>
            </a:endParaRPr>
          </a:p>
        </p:txBody>
      </p:sp>
      <p:sp>
        <p:nvSpPr>
          <p:cNvPr id="370" name="Google Shape;370;p16"/>
          <p:cNvSpPr txBox="1"/>
          <p:nvPr/>
        </p:nvSpPr>
        <p:spPr>
          <a:xfrm>
            <a:off x="480647" y="1155600"/>
            <a:ext cx="11493639" cy="504612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LIEBMANN, M.</a:t>
            </a:r>
            <a:r>
              <a:rPr b="0" i="1" lang="en-US" sz="1200" u="none" cap="none" strike="noStrike">
                <a:solidFill>
                  <a:srgbClr val="000000"/>
                </a:solidFill>
                <a:highlight>
                  <a:srgbClr val="FFFFFF"/>
                </a:highlight>
                <a:latin typeface="Calibri"/>
                <a:ea typeface="Calibri"/>
                <a:cs typeface="Calibri"/>
                <a:sym typeface="Calibri"/>
              </a:rPr>
              <a:t> (2000). ‘History and overview of mediation in the UK’. In M. Liebmann (ed), Mediation in Context. London: Jessica Kingsley Publisher, 19-38.</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MICELI, M., NEAR, J., AND MOREHEAD, DWORKIN T</a:t>
            </a:r>
            <a:r>
              <a:rPr b="0" i="1" lang="en-US" sz="1200" u="none" cap="none" strike="noStrike">
                <a:solidFill>
                  <a:srgbClr val="000000"/>
                </a:solidFill>
                <a:highlight>
                  <a:srgbClr val="FFFFFF"/>
                </a:highlight>
                <a:latin typeface="Calibri"/>
                <a:ea typeface="Calibri"/>
                <a:cs typeface="Calibri"/>
                <a:sym typeface="Calibri"/>
              </a:rPr>
              <a:t>. (2008). ‘A word to the wise: how managers and policy-makers can encourage employees to report wrongdoing’. Journal of Business Ethics, 86, 379-396.</a:t>
            </a:r>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MIOVSKÝ, M., SKÁCELOVÁ, L., ZAPLETALOVÁ, J., NOVÁK, P. 2010. </a:t>
            </a:r>
            <a:r>
              <a:rPr b="0" i="1" lang="en-US" sz="1200" u="none" cap="none" strike="noStrike">
                <a:solidFill>
                  <a:srgbClr val="000000"/>
                </a:solidFill>
                <a:latin typeface="Calibri"/>
                <a:ea typeface="Calibri"/>
                <a:cs typeface="Calibri"/>
                <a:sym typeface="Calibri"/>
              </a:rPr>
              <a:t>Primární prevence rizikového chování ve školství</a:t>
            </a:r>
            <a:r>
              <a:rPr b="0" i="0" lang="en-US" sz="1200" u="none" cap="none" strike="noStrike">
                <a:solidFill>
                  <a:srgbClr val="000000"/>
                </a:solidFill>
                <a:latin typeface="Calibri"/>
                <a:ea typeface="Calibri"/>
                <a:cs typeface="Calibri"/>
                <a:sym typeface="Calibri"/>
              </a:rPr>
              <a:t>. Tišnov: Sdružení SCAN.</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2005. </a:t>
            </a:r>
            <a:r>
              <a:rPr b="0" i="1" lang="en-US" sz="1200" u="none" cap="none" strike="noStrike">
                <a:solidFill>
                  <a:srgbClr val="000000"/>
                </a:solidFill>
                <a:latin typeface="Calibri"/>
                <a:ea typeface="Calibri"/>
                <a:cs typeface="Calibri"/>
                <a:sym typeface="Calibri"/>
              </a:rPr>
              <a:t>Standardy odborné způsobilosti poskytovatelů programů primární prevence užívání návykových látek.</a:t>
            </a:r>
            <a:r>
              <a:rPr b="0" i="0" lang="en-US" sz="1200" u="none" cap="none" strike="noStrike">
                <a:solidFill>
                  <a:srgbClr val="000000"/>
                </a:solidFill>
                <a:latin typeface="Calibri"/>
                <a:ea typeface="Calibri"/>
                <a:cs typeface="Calibri"/>
                <a:sym typeface="Calibri"/>
              </a:rPr>
              <a:t> Praha: MŠMT.</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MŠMT, 2010. </a:t>
            </a:r>
            <a:r>
              <a:rPr b="0" i="1" lang="en-US" sz="1200" u="none" cap="none" strike="noStrike">
                <a:solidFill>
                  <a:srgbClr val="000000"/>
                </a:solidFill>
                <a:latin typeface="Calibri"/>
                <a:ea typeface="Calibri"/>
                <a:cs typeface="Calibri"/>
                <a:sym typeface="Calibri"/>
              </a:rPr>
              <a:t>Metodické doporučení k  primární prevenci rizikového chování u dětí, žáků a studentů ve školách a školských zařízeních</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3">
                  <a:extLst>
                    <a:ext uri="{A12FA001-AC4F-418D-AE19-62706E023703}">
                      <ahyp:hlinkClr val="tx"/>
                    </a:ext>
                  </a:extLst>
                </a:hlinkClick>
              </a:rPr>
              <a:t>http://www.msmt.cz/socialni-programy/metodicke-doporuceni-k-primarni-prevenci-rizikoveho-chovani</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OPPENHEIMER, A</a:t>
            </a:r>
            <a:r>
              <a:rPr b="0" i="1" lang="en-US" sz="1200" u="none" cap="none" strike="noStrike">
                <a:solidFill>
                  <a:srgbClr val="000000"/>
                </a:solidFill>
                <a:highlight>
                  <a:srgbClr val="FFFFFF"/>
                </a:highlight>
                <a:latin typeface="Calibri"/>
                <a:ea typeface="Calibri"/>
                <a:cs typeface="Calibri"/>
                <a:sym typeface="Calibri"/>
              </a:rPr>
              <a:t>. (2004). ‘Investigating workplace harassment and discrimination’. Employee Relations Law Journal, 29(4), 56-68.</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PLAMÍNEK, J., 2010. </a:t>
            </a:r>
            <a:r>
              <a:rPr b="0" i="1" lang="en-US" sz="1200" u="none" cap="none" strike="noStrike">
                <a:solidFill>
                  <a:srgbClr val="000000"/>
                </a:solidFill>
                <a:latin typeface="Calibri"/>
                <a:ea typeface="Calibri"/>
                <a:cs typeface="Calibri"/>
                <a:sym typeface="Calibri"/>
              </a:rPr>
              <a:t>Tajemství motivace: jak zařídit, aby pro vás lidé rádi pracovali</a:t>
            </a:r>
            <a:r>
              <a:rPr b="0" i="0" lang="en-US" sz="1200" u="none" cap="none" strike="noStrike">
                <a:solidFill>
                  <a:srgbClr val="000000"/>
                </a:solidFill>
                <a:latin typeface="Calibri"/>
                <a:ea typeface="Calibri"/>
                <a:cs typeface="Calibri"/>
                <a:sym typeface="Calibri"/>
              </a:rPr>
              <a:t>. 2., dopl. vyd. Praha: Grada. ISBN 9788024734477</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RAYNER, C., HOEL, H. AND COOPER, C.L</a:t>
            </a:r>
            <a:r>
              <a:rPr b="0" i="1" lang="en-US" sz="1200" u="none" cap="none" strike="noStrike">
                <a:solidFill>
                  <a:srgbClr val="000000"/>
                </a:solidFill>
                <a:highlight>
                  <a:srgbClr val="FFFFFF"/>
                </a:highlight>
                <a:latin typeface="Calibri"/>
                <a:ea typeface="Calibri"/>
                <a:cs typeface="Calibri"/>
                <a:sym typeface="Calibri"/>
              </a:rPr>
              <a:t>. (2002): Workplace Bullying: What we know, who is to blame, and what can we do? London: Taylor and Francis</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SALIN, D</a:t>
            </a:r>
            <a:r>
              <a:rPr b="0" i="1" lang="en-US" sz="1200" u="none" cap="none" strike="noStrike">
                <a:solidFill>
                  <a:srgbClr val="000000"/>
                </a:solidFill>
                <a:highlight>
                  <a:srgbClr val="FFFFFF"/>
                </a:highlight>
                <a:latin typeface="Calibri"/>
                <a:ea typeface="Calibri"/>
                <a:cs typeface="Calibri"/>
                <a:sym typeface="Calibri"/>
              </a:rPr>
              <a:t>. (2007). ‘Organizational responses to workplace harassment: an exploratory study’. Personnel Review, 38(1), 26-44.</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SCHEU L., 2021</a:t>
            </a:r>
            <a:r>
              <a:rPr b="0" i="1" lang="en-US" sz="1200" u="none" cap="none" strike="noStrike">
                <a:solidFill>
                  <a:srgbClr val="000000"/>
                </a:solidFill>
                <a:latin typeface="Calibri"/>
                <a:ea typeface="Calibri"/>
                <a:cs typeface="Calibri"/>
                <a:sym typeface="Calibri"/>
              </a:rPr>
              <a:t>. Násilí na pracovišti: peer pracovník jako možná cesta ochrany zaměstnanců?</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4">
                  <a:extLst>
                    <a:ext uri="{A12FA001-AC4F-418D-AE19-62706E023703}">
                      <ahyp:hlinkClr val="tx"/>
                    </a:ext>
                  </a:extLst>
                </a:hlinkClick>
              </a:rPr>
              <a:t>https://www.bozpinfo.cz/josra/nasili-na-pracovisti-peer-pracovnik-jako-mozna-cesta-ochrany-zamestnancu</a:t>
            </a:r>
            <a:endParaRPr b="0" i="0" sz="1200" u="none" cap="none" strike="noStrike">
              <a:solidFill>
                <a:schemeClr val="dk1"/>
              </a:solidFill>
              <a:latin typeface="Calibri"/>
              <a:ea typeface="Calibri"/>
              <a:cs typeface="Calibri"/>
              <a:sym typeface="Calibri"/>
            </a:endParaRPr>
          </a:p>
          <a:p>
            <a:pPr indent="0" lvl="0" marL="0" marR="450215"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SMITHSON, L., 2006. An infographic depiction of all things motivation in the workplace. </a:t>
            </a:r>
            <a:r>
              <a:rPr b="0" i="1" lang="en-US" sz="1200" u="none" cap="none" strike="noStrike">
                <a:solidFill>
                  <a:srgbClr val="000000"/>
                </a:solidFill>
                <a:latin typeface="Calibri"/>
                <a:ea typeface="Calibri"/>
                <a:cs typeface="Calibri"/>
                <a:sym typeface="Calibri"/>
              </a:rPr>
              <a:t>IncBlot.</a:t>
            </a:r>
            <a:r>
              <a:rPr b="0" i="0" lang="en-US" sz="1200" u="none" cap="none" strike="noStrike">
                <a:solidFill>
                  <a:srgbClr val="000000"/>
                </a:solidFill>
                <a:latin typeface="Calibri"/>
                <a:ea typeface="Calibri"/>
                <a:cs typeface="Calibri"/>
                <a:sym typeface="Calibri"/>
              </a:rPr>
              <a:t> [online] [vid. 2022-05-05]. Dostupné z: </a:t>
            </a:r>
            <a:r>
              <a:rPr b="0" i="0" lang="en-US" sz="1200" u="sng" cap="none" strike="noStrike">
                <a:solidFill>
                  <a:srgbClr val="000000"/>
                </a:solidFill>
                <a:latin typeface="Calibri"/>
                <a:ea typeface="Calibri"/>
                <a:cs typeface="Calibri"/>
                <a:sym typeface="Calibri"/>
                <a:hlinkClick r:id="rId5">
                  <a:extLst>
                    <a:ext uri="{A12FA001-AC4F-418D-AE19-62706E023703}">
                      <ahyp:hlinkClr val="tx"/>
                    </a:ext>
                  </a:extLst>
                </a:hlinkClick>
              </a:rPr>
              <a:t>https://visual.ly/community/Infographics/business/incblot-motivation-infographic</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000"/>
              </a:spcBef>
              <a:spcAft>
                <a:spcPts val="0"/>
              </a:spcAft>
              <a:buNone/>
            </a:pPr>
            <a:r>
              <a:rPr b="0" i="0" lang="en-US" sz="1200" u="none" cap="none" strike="noStrike">
                <a:solidFill>
                  <a:srgbClr val="000000"/>
                </a:solidFill>
                <a:latin typeface="Calibri"/>
                <a:ea typeface="Calibri"/>
                <a:cs typeface="Calibri"/>
                <a:sym typeface="Calibri"/>
              </a:rPr>
              <a:t>ŠNAJDR I., 2013. </a:t>
            </a:r>
            <a:r>
              <a:rPr b="0" i="1" lang="en-US" sz="1200" u="none" cap="none" strike="noStrike">
                <a:solidFill>
                  <a:srgbClr val="000000"/>
                </a:solidFill>
                <a:latin typeface="Calibri"/>
                <a:ea typeface="Calibri"/>
                <a:cs typeface="Calibri"/>
                <a:sym typeface="Calibri"/>
              </a:rPr>
              <a:t>Svizí, strategií a polotikou</a:t>
            </a:r>
            <a:r>
              <a:rPr b="0" i="0" lang="en-US" sz="1200" u="none" cap="none" strike="noStrike">
                <a:solidFill>
                  <a:srgbClr val="000000"/>
                </a:solidFill>
                <a:latin typeface="Calibri"/>
                <a:ea typeface="Calibri"/>
                <a:cs typeface="Calibri"/>
                <a:sym typeface="Calibri"/>
              </a:rPr>
              <a:t>. [online] [vid. 2022-15-08]. Dostupné z: </a:t>
            </a:r>
            <a:r>
              <a:rPr b="0" i="0" lang="en-US" sz="1200" u="sng" cap="none" strike="noStrike">
                <a:solidFill>
                  <a:srgbClr val="000000"/>
                </a:solidFill>
                <a:latin typeface="Calibri"/>
                <a:ea typeface="Calibri"/>
                <a:cs typeface="Calibri"/>
                <a:sym typeface="Calibri"/>
                <a:hlinkClick r:id="rId6">
                  <a:extLst>
                    <a:ext uri="{A12FA001-AC4F-418D-AE19-62706E023703}">
                      <ahyp:hlinkClr val="tx"/>
                    </a:ext>
                  </a:extLst>
                </a:hlinkClick>
              </a:rPr>
              <a:t>https://www.snajdr.com/jak-pracujeme/s-vizi-strategii-a-politikou/</a:t>
            </a:r>
            <a:endParaRPr b="0" i="0" sz="1200" u="none" cap="none" strike="noStrike">
              <a:solidFill>
                <a:schemeClr val="dk1"/>
              </a:solidFill>
              <a:latin typeface="Calibri"/>
              <a:ea typeface="Calibri"/>
              <a:cs typeface="Calibri"/>
              <a:sym typeface="Calibri"/>
            </a:endParaRPr>
          </a:p>
          <a:p>
            <a:pPr indent="0" lvl="0" marL="0" marR="0" rtl="0" algn="just">
              <a:lnSpc>
                <a:spcPct val="107000"/>
              </a:lnSpc>
              <a:spcBef>
                <a:spcPts val="1500"/>
              </a:spcBef>
              <a:spcAft>
                <a:spcPts val="0"/>
              </a:spcAft>
              <a:buNone/>
            </a:pPr>
            <a:r>
              <a:rPr b="0" i="0" lang="en-US" sz="1200" u="none" cap="none" strike="noStrike">
                <a:solidFill>
                  <a:srgbClr val="000000"/>
                </a:solidFill>
                <a:highlight>
                  <a:srgbClr val="FFFFFF"/>
                </a:highlight>
                <a:latin typeface="Calibri"/>
                <a:ea typeface="Calibri"/>
                <a:cs typeface="Calibri"/>
                <a:sym typeface="Calibri"/>
              </a:rPr>
              <a:t>WALKER, B. AND HAMILTON, R. T.</a:t>
            </a:r>
            <a:r>
              <a:rPr b="0" i="1" lang="en-US" sz="1200" u="none" cap="none" strike="noStrike">
                <a:solidFill>
                  <a:srgbClr val="000000"/>
                </a:solidFill>
                <a:highlight>
                  <a:srgbClr val="FFFFFF"/>
                </a:highlight>
                <a:latin typeface="Calibri"/>
                <a:ea typeface="Calibri"/>
                <a:cs typeface="Calibri"/>
                <a:sym typeface="Calibri"/>
              </a:rPr>
              <a:t> (2011). ‘Employee-employer grievances: a review’. International Journal of Management Reviews, 13(1) 40-58.</a:t>
            </a:r>
            <a:endParaRPr b="0" i="0" sz="1200" u="none" cap="none" strike="noStrike">
              <a:solidFill>
                <a:schemeClr val="dk1"/>
              </a:solidFill>
              <a:latin typeface="Calibri"/>
              <a:ea typeface="Calibri"/>
              <a:cs typeface="Calibri"/>
              <a:sym typeface="Calibri"/>
            </a:endParaRPr>
          </a:p>
        </p:txBody>
      </p:sp>
    </p:spTree>
  </p:cSld>
  <p:clrMapOvr>
    <a:masterClrMapping/>
  </p:clrMapOvr>
  <p:transition spd="slow">
    <p:push/>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4" name="Shape 374"/>
        <p:cNvGrpSpPr/>
        <p:nvPr/>
      </p:nvGrpSpPr>
      <p:grpSpPr>
        <a:xfrm>
          <a:off x="0" y="0"/>
          <a:ext cx="0" cy="0"/>
          <a:chOff x="0" y="0"/>
          <a:chExt cx="0" cy="0"/>
        </a:xfrm>
      </p:grpSpPr>
      <p:pic>
        <p:nvPicPr>
          <p:cNvPr id="375" name="Google Shape;375;p17"/>
          <p:cNvPicPr preferRelativeResize="0"/>
          <p:nvPr/>
        </p:nvPicPr>
        <p:blipFill rotWithShape="1">
          <a:blip r:embed="rId3">
            <a:alphaModFix/>
          </a:blip>
          <a:srcRect b="15730" l="0" r="0" t="0"/>
          <a:stretch/>
        </p:blipFill>
        <p:spPr>
          <a:xfrm>
            <a:off x="20" y="10"/>
            <a:ext cx="12191980" cy="6857990"/>
          </a:xfrm>
          <a:prstGeom prst="rect">
            <a:avLst/>
          </a:prstGeom>
          <a:noFill/>
          <a:ln>
            <a:noFill/>
          </a:ln>
        </p:spPr>
      </p:pic>
      <p:sp>
        <p:nvSpPr>
          <p:cNvPr id="376" name="Google Shape;376;p17"/>
          <p:cNvSpPr/>
          <p:nvPr/>
        </p:nvSpPr>
        <p:spPr>
          <a:xfrm>
            <a:off x="0" y="5320142"/>
            <a:ext cx="12192000" cy="736551"/>
          </a:xfrm>
          <a:prstGeom prst="rect">
            <a:avLst/>
          </a:prstGeom>
          <a:solidFill>
            <a:schemeClr val="lt1">
              <a:alpha val="9294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7" name="Google Shape;377;p17"/>
          <p:cNvSpPr txBox="1"/>
          <p:nvPr>
            <p:ph type="title"/>
          </p:nvPr>
        </p:nvSpPr>
        <p:spPr>
          <a:xfrm>
            <a:off x="523875" y="5317240"/>
            <a:ext cx="11210925" cy="744836"/>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262626"/>
              </a:buClr>
              <a:buSzPts val="3600"/>
              <a:buFont typeface="Calibri"/>
              <a:buNone/>
            </a:pPr>
            <a:r>
              <a:rPr lang="en-US" sz="3600">
                <a:solidFill>
                  <a:srgbClr val="262626"/>
                </a:solidFill>
              </a:rPr>
              <a:t>Vielen Dank für Ihre Aufmerksamkeit</a:t>
            </a:r>
            <a:endParaRPr sz="3600">
              <a:solidFill>
                <a:srgbClr val="262626"/>
              </a:solidFill>
            </a:endParaRPr>
          </a:p>
        </p:txBody>
      </p:sp>
      <p:cxnSp>
        <p:nvCxnSpPr>
          <p:cNvPr id="378" name="Google Shape;378;p17"/>
          <p:cNvCxnSpPr/>
          <p:nvPr/>
        </p:nvCxnSpPr>
        <p:spPr>
          <a:xfrm>
            <a:off x="0" y="5241983"/>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cxnSp>
        <p:nvCxnSpPr>
          <p:cNvPr id="379" name="Google Shape;379;p17"/>
          <p:cNvCxnSpPr/>
          <p:nvPr/>
        </p:nvCxnSpPr>
        <p:spPr>
          <a:xfrm>
            <a:off x="0" y="6134852"/>
            <a:ext cx="12192000" cy="0"/>
          </a:xfrm>
          <a:prstGeom prst="straightConnector1">
            <a:avLst/>
          </a:prstGeom>
          <a:noFill/>
          <a:ln cap="flat" cmpd="sng" w="41275">
            <a:solidFill>
              <a:schemeClr val="lt1">
                <a:alpha val="89803"/>
              </a:schemeClr>
            </a:solidFill>
            <a:prstDash val="solid"/>
            <a:miter lim="800000"/>
            <a:headEnd len="sm" w="sm" type="none"/>
            <a:tailEnd len="sm" w="sm" type="none"/>
          </a:ln>
        </p:spPr>
      </p:cxnSp>
    </p:spTree>
  </p:cSld>
  <p:clrMapOvr>
    <a:masterClrMapping/>
  </p:clrMapOvr>
  <p:transition spd="slow" p14:dur="1500">
    <p:split orient="ver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id="384" name="Google Shape;384;p18"/>
          <p:cNvPicPr preferRelativeResize="0"/>
          <p:nvPr/>
        </p:nvPicPr>
        <p:blipFill rotWithShape="1">
          <a:blip r:embed="rId3">
            <a:alphaModFix/>
          </a:blip>
          <a:srcRect b="0" l="0" r="0" t="0"/>
          <a:stretch/>
        </p:blipFill>
        <p:spPr>
          <a:xfrm>
            <a:off x="-413" y="4071129"/>
            <a:ext cx="943107" cy="2095792"/>
          </a:xfrm>
          <a:prstGeom prst="rect">
            <a:avLst/>
          </a:prstGeom>
          <a:noFill/>
          <a:ln>
            <a:noFill/>
          </a:ln>
        </p:spPr>
      </p:pic>
      <p:sp>
        <p:nvSpPr>
          <p:cNvPr id="385" name="Google Shape;385;p18"/>
          <p:cNvSpPr txBox="1"/>
          <p:nvPr>
            <p:ph type="title"/>
          </p:nvPr>
        </p:nvSpPr>
        <p:spPr>
          <a:xfrm>
            <a:off x="359517" y="276613"/>
            <a:ext cx="10515600" cy="13255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Projektpartner</a:t>
            </a:r>
            <a:endParaRPr b="1" sz="3600">
              <a:solidFill>
                <a:schemeClr val="dk2"/>
              </a:solidFill>
            </a:endParaRPr>
          </a:p>
        </p:txBody>
      </p:sp>
      <p:sp>
        <p:nvSpPr>
          <p:cNvPr id="386" name="Google Shape;38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87" name="Google Shape;387;p18"/>
          <p:cNvSpPr txBox="1"/>
          <p:nvPr/>
        </p:nvSpPr>
        <p:spPr>
          <a:xfrm>
            <a:off x="359517" y="6400412"/>
            <a:ext cx="2736965" cy="27699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200" u="none" cap="none" strike="noStrike">
                <a:solidFill>
                  <a:srgbClr val="6789B9"/>
                </a:solidFill>
                <a:latin typeface="Calibri"/>
                <a:ea typeface="Calibri"/>
                <a:cs typeface="Calibri"/>
                <a:sym typeface="Calibri"/>
              </a:rPr>
              <a:t>https://www.weedout.eu/</a:t>
            </a:r>
            <a:endParaRPr/>
          </a:p>
        </p:txBody>
      </p:sp>
      <p:pic>
        <p:nvPicPr>
          <p:cNvPr id="388" name="Google Shape;388;p18"/>
          <p:cNvPicPr preferRelativeResize="0"/>
          <p:nvPr/>
        </p:nvPicPr>
        <p:blipFill rotWithShape="1">
          <a:blip r:embed="rId4">
            <a:alphaModFix/>
          </a:blip>
          <a:srcRect b="0" l="0" r="0" t="0"/>
          <a:stretch/>
        </p:blipFill>
        <p:spPr>
          <a:xfrm>
            <a:off x="553626" y="1168801"/>
            <a:ext cx="3287809" cy="705343"/>
          </a:xfrm>
          <a:prstGeom prst="rect">
            <a:avLst/>
          </a:prstGeom>
          <a:noFill/>
          <a:ln>
            <a:noFill/>
          </a:ln>
        </p:spPr>
      </p:pic>
      <p:sp>
        <p:nvSpPr>
          <p:cNvPr id="389" name="Google Shape;389;p18"/>
          <p:cNvSpPr txBox="1"/>
          <p:nvPr/>
        </p:nvSpPr>
        <p:spPr>
          <a:xfrm>
            <a:off x="317929" y="2041725"/>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5">
                  <a:extLst>
                    <a:ext uri="{A12FA001-AC4F-418D-AE19-62706E023703}">
                      <ahyp:hlinkClr val="tx"/>
                    </a:ext>
                  </a:extLst>
                </a:hlinkClick>
              </a:rPr>
              <a:t>Tschechische Universität für Biowissenschaften Prag</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Tschechische Republik</a:t>
            </a:r>
            <a:endParaRPr sz="1400">
              <a:solidFill>
                <a:schemeClr val="dk1"/>
              </a:solidFill>
              <a:latin typeface="Arial"/>
              <a:ea typeface="Arial"/>
              <a:cs typeface="Arial"/>
              <a:sym typeface="Arial"/>
            </a:endParaRPr>
          </a:p>
        </p:txBody>
      </p:sp>
      <p:pic>
        <p:nvPicPr>
          <p:cNvPr id="390" name="Google Shape;390;p18"/>
          <p:cNvPicPr preferRelativeResize="0"/>
          <p:nvPr/>
        </p:nvPicPr>
        <p:blipFill rotWithShape="1">
          <a:blip r:embed="rId6">
            <a:alphaModFix/>
          </a:blip>
          <a:srcRect b="0" l="0" r="0" t="0"/>
          <a:stretch/>
        </p:blipFill>
        <p:spPr>
          <a:xfrm>
            <a:off x="5465518" y="4289441"/>
            <a:ext cx="1260963" cy="1173800"/>
          </a:xfrm>
          <a:prstGeom prst="rect">
            <a:avLst/>
          </a:prstGeom>
          <a:noFill/>
          <a:ln>
            <a:noFill/>
          </a:ln>
        </p:spPr>
      </p:pic>
      <p:sp>
        <p:nvSpPr>
          <p:cNvPr id="391" name="Google Shape;391;p18"/>
          <p:cNvSpPr txBox="1"/>
          <p:nvPr/>
        </p:nvSpPr>
        <p:spPr>
          <a:xfrm>
            <a:off x="4354142"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7">
                  <a:extLst>
                    <a:ext uri="{A12FA001-AC4F-418D-AE19-62706E023703}">
                      <ahyp:hlinkClr val="tx"/>
                    </a:ext>
                  </a:extLst>
                </a:hlinkClick>
              </a:rPr>
              <a:t>Pancyprian Association of Hotel Managers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Zypern</a:t>
            </a:r>
            <a:endParaRPr sz="1400">
              <a:solidFill>
                <a:schemeClr val="dk1"/>
              </a:solidFill>
              <a:latin typeface="Arial"/>
              <a:ea typeface="Arial"/>
              <a:cs typeface="Arial"/>
              <a:sym typeface="Arial"/>
            </a:endParaRPr>
          </a:p>
        </p:txBody>
      </p:sp>
      <p:pic>
        <p:nvPicPr>
          <p:cNvPr id="392" name="Google Shape;392;p18"/>
          <p:cNvPicPr preferRelativeResize="0"/>
          <p:nvPr/>
        </p:nvPicPr>
        <p:blipFill rotWithShape="1">
          <a:blip r:embed="rId8">
            <a:alphaModFix/>
          </a:blip>
          <a:srcRect b="0" l="0" r="0" t="0"/>
          <a:stretch/>
        </p:blipFill>
        <p:spPr>
          <a:xfrm>
            <a:off x="9630503" y="4572529"/>
            <a:ext cx="1892143" cy="1071172"/>
          </a:xfrm>
          <a:prstGeom prst="rect">
            <a:avLst/>
          </a:prstGeom>
          <a:noFill/>
          <a:ln>
            <a:noFill/>
          </a:ln>
        </p:spPr>
      </p:pic>
      <p:sp>
        <p:nvSpPr>
          <p:cNvPr id="393" name="Google Shape;393;p18"/>
          <p:cNvSpPr txBox="1"/>
          <p:nvPr/>
        </p:nvSpPr>
        <p:spPr>
          <a:xfrm>
            <a:off x="8669433" y="5643701"/>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9">
                  <a:extLst>
                    <a:ext uri="{A12FA001-AC4F-418D-AE19-62706E023703}">
                      <ahyp:hlinkClr val="tx"/>
                    </a:ext>
                  </a:extLst>
                </a:hlinkClick>
              </a:rPr>
              <a:t>Beneke &amp; Prinzhorn GmbH</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Deutschland</a:t>
            </a:r>
            <a:endParaRPr sz="1400">
              <a:solidFill>
                <a:schemeClr val="dk1"/>
              </a:solidFill>
              <a:latin typeface="Arial"/>
              <a:ea typeface="Arial"/>
              <a:cs typeface="Arial"/>
              <a:sym typeface="Arial"/>
            </a:endParaRPr>
          </a:p>
        </p:txBody>
      </p:sp>
      <p:pic>
        <p:nvPicPr>
          <p:cNvPr id="394" name="Google Shape;394;p18"/>
          <p:cNvPicPr preferRelativeResize="0"/>
          <p:nvPr/>
        </p:nvPicPr>
        <p:blipFill rotWithShape="1">
          <a:blip r:embed="rId10">
            <a:alphaModFix/>
          </a:blip>
          <a:srcRect b="0" l="0" r="0" t="0"/>
          <a:stretch/>
        </p:blipFill>
        <p:spPr>
          <a:xfrm>
            <a:off x="2726027" y="2861570"/>
            <a:ext cx="2812367" cy="911671"/>
          </a:xfrm>
          <a:prstGeom prst="rect">
            <a:avLst/>
          </a:prstGeom>
          <a:noFill/>
          <a:ln>
            <a:noFill/>
          </a:ln>
        </p:spPr>
      </p:pic>
      <p:sp>
        <p:nvSpPr>
          <p:cNvPr id="395" name="Google Shape;395;p18"/>
          <p:cNvSpPr txBox="1"/>
          <p:nvPr/>
        </p:nvSpPr>
        <p:spPr>
          <a:xfrm>
            <a:off x="2054203" y="386897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1">
                  <a:extLst>
                    <a:ext uri="{A12FA001-AC4F-418D-AE19-62706E023703}">
                      <ahyp:hlinkClr val="tx"/>
                    </a:ext>
                  </a:extLst>
                </a:hlinkClick>
              </a:rPr>
              <a:t>DIAS</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Griechenland</a:t>
            </a:r>
            <a:endParaRPr sz="1400">
              <a:solidFill>
                <a:schemeClr val="dk1"/>
              </a:solidFill>
              <a:latin typeface="Arial"/>
              <a:ea typeface="Arial"/>
              <a:cs typeface="Arial"/>
              <a:sym typeface="Arial"/>
            </a:endParaRPr>
          </a:p>
        </p:txBody>
      </p:sp>
      <p:pic>
        <p:nvPicPr>
          <p:cNvPr id="396" name="Google Shape;396;p18"/>
          <p:cNvPicPr preferRelativeResize="0"/>
          <p:nvPr/>
        </p:nvPicPr>
        <p:blipFill rotWithShape="1">
          <a:blip r:embed="rId12">
            <a:alphaModFix/>
          </a:blip>
          <a:srcRect b="0" l="0" r="0" t="0"/>
          <a:stretch/>
        </p:blipFill>
        <p:spPr>
          <a:xfrm>
            <a:off x="7044806" y="792234"/>
            <a:ext cx="1305761" cy="1736012"/>
          </a:xfrm>
          <a:prstGeom prst="rect">
            <a:avLst/>
          </a:prstGeom>
          <a:noFill/>
          <a:ln>
            <a:noFill/>
          </a:ln>
        </p:spPr>
      </p:pic>
      <p:sp>
        <p:nvSpPr>
          <p:cNvPr id="397" name="Google Shape;397;p18"/>
          <p:cNvSpPr txBox="1"/>
          <p:nvPr/>
        </p:nvSpPr>
        <p:spPr>
          <a:xfrm>
            <a:off x="7254945" y="1262580"/>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3">
                  <a:extLst>
                    <a:ext uri="{A12FA001-AC4F-418D-AE19-62706E023703}">
                      <ahyp:hlinkClr val="tx"/>
                    </a:ext>
                  </a:extLst>
                </a:hlinkClick>
              </a:rPr>
              <a:t>DECAPLUS</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Zypern</a:t>
            </a:r>
            <a:endParaRPr/>
          </a:p>
        </p:txBody>
      </p:sp>
      <p:pic>
        <p:nvPicPr>
          <p:cNvPr id="398" name="Google Shape;398;p18"/>
          <p:cNvPicPr preferRelativeResize="0"/>
          <p:nvPr/>
        </p:nvPicPr>
        <p:blipFill rotWithShape="1">
          <a:blip r:embed="rId14">
            <a:alphaModFix/>
          </a:blip>
          <a:srcRect b="0" l="0" r="0" t="0"/>
          <a:stretch/>
        </p:blipFill>
        <p:spPr>
          <a:xfrm>
            <a:off x="998828" y="4220814"/>
            <a:ext cx="1458341" cy="1377642"/>
          </a:xfrm>
          <a:prstGeom prst="rect">
            <a:avLst/>
          </a:prstGeom>
          <a:noFill/>
          <a:ln>
            <a:noFill/>
          </a:ln>
        </p:spPr>
      </p:pic>
      <p:sp>
        <p:nvSpPr>
          <p:cNvPr id="399" name="Google Shape;399;p18"/>
          <p:cNvSpPr txBox="1"/>
          <p:nvPr/>
        </p:nvSpPr>
        <p:spPr>
          <a:xfrm>
            <a:off x="-179143" y="5605224"/>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5">
                  <a:extLst>
                    <a:ext uri="{A12FA001-AC4F-418D-AE19-62706E023703}">
                      <ahyp:hlinkClr val="tx"/>
                    </a:ext>
                  </a:extLst>
                </a:hlinkClick>
              </a:rPr>
              <a:t>Fonds für soziale Innovation</a:t>
            </a:r>
            <a:br>
              <a:rPr b="0" lang="en-US" sz="1400">
                <a:solidFill>
                  <a:schemeClr val="dk1"/>
                </a:solidFill>
                <a:latin typeface="Arial"/>
                <a:ea typeface="Arial"/>
                <a:cs typeface="Arial"/>
                <a:sym typeface="Arial"/>
              </a:rPr>
            </a:br>
            <a:r>
              <a:rPr b="0" lang="en-US" sz="1400">
                <a:solidFill>
                  <a:schemeClr val="dk1"/>
                </a:solidFill>
                <a:latin typeface="Arial"/>
                <a:ea typeface="Arial"/>
                <a:cs typeface="Arial"/>
                <a:sym typeface="Arial"/>
              </a:rPr>
              <a:t>Litauen</a:t>
            </a:r>
            <a:endParaRPr sz="1400">
              <a:solidFill>
                <a:schemeClr val="dk1"/>
              </a:solidFill>
              <a:latin typeface="Arial"/>
              <a:ea typeface="Arial"/>
              <a:cs typeface="Arial"/>
              <a:sym typeface="Arial"/>
            </a:endParaRPr>
          </a:p>
        </p:txBody>
      </p:sp>
      <p:pic>
        <p:nvPicPr>
          <p:cNvPr id="400" name="Google Shape;400;p18"/>
          <p:cNvPicPr preferRelativeResize="0"/>
          <p:nvPr/>
        </p:nvPicPr>
        <p:blipFill rotWithShape="1">
          <a:blip r:embed="rId16">
            <a:alphaModFix/>
          </a:blip>
          <a:srcRect b="0" l="0" r="0" t="0"/>
          <a:stretch/>
        </p:blipFill>
        <p:spPr>
          <a:xfrm>
            <a:off x="6581478" y="2998053"/>
            <a:ext cx="3995095" cy="874398"/>
          </a:xfrm>
          <a:prstGeom prst="rect">
            <a:avLst/>
          </a:prstGeom>
          <a:noFill/>
          <a:ln>
            <a:noFill/>
          </a:ln>
        </p:spPr>
      </p:pic>
      <p:sp>
        <p:nvSpPr>
          <p:cNvPr id="401" name="Google Shape;401;p18"/>
          <p:cNvSpPr txBox="1"/>
          <p:nvPr/>
        </p:nvSpPr>
        <p:spPr>
          <a:xfrm>
            <a:off x="6762292" y="3933182"/>
            <a:ext cx="3814281" cy="52322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lang="en-US" sz="1400" u="sng">
                <a:solidFill>
                  <a:schemeClr val="dk1"/>
                </a:solidFill>
                <a:latin typeface="Arial"/>
                <a:ea typeface="Arial"/>
                <a:cs typeface="Arial"/>
                <a:sym typeface="Arial"/>
                <a:hlinkClick r:id="rId17">
                  <a:extLst>
                    <a:ext uri="{A12FA001-AC4F-418D-AE19-62706E023703}">
                      <ahyp:hlinkClr val="tx"/>
                    </a:ext>
                  </a:extLst>
                </a:hlinkClick>
              </a:rPr>
              <a:t>OUT LOUD</a:t>
            </a:r>
            <a:endParaRPr b="0" sz="1400">
              <a:solidFill>
                <a:schemeClr val="dk1"/>
              </a:solidFill>
              <a:latin typeface="Arial"/>
              <a:ea typeface="Arial"/>
              <a:cs typeface="Arial"/>
              <a:sym typeface="Arial"/>
            </a:endParaRPr>
          </a:p>
          <a:p>
            <a:pPr indent="0" lvl="0" marL="0" marR="0" rtl="0" algn="ctr">
              <a:spcBef>
                <a:spcPts val="0"/>
              </a:spcBef>
              <a:spcAft>
                <a:spcPts val="0"/>
              </a:spcAft>
              <a:buNone/>
            </a:pPr>
            <a:r>
              <a:rPr lang="en-US" sz="1400">
                <a:solidFill>
                  <a:schemeClr val="dk1"/>
                </a:solidFill>
                <a:latin typeface="Arial"/>
                <a:ea typeface="Arial"/>
                <a:cs typeface="Arial"/>
                <a:sym typeface="Arial"/>
              </a:rPr>
              <a:t>Lettland</a:t>
            </a:r>
            <a:endParaRPr sz="1400">
              <a:solidFill>
                <a:schemeClr val="dk1"/>
              </a:solidFill>
              <a:latin typeface="Arial"/>
              <a:ea typeface="Arial"/>
              <a:cs typeface="Arial"/>
              <a:sym typeface="Arial"/>
            </a:endParaRPr>
          </a:p>
        </p:txBody>
      </p:sp>
      <p:pic>
        <p:nvPicPr>
          <p:cNvPr id="402" name="Google Shape;402;p18"/>
          <p:cNvPicPr preferRelativeResize="0"/>
          <p:nvPr/>
        </p:nvPicPr>
        <p:blipFill rotWithShape="1">
          <a:blip r:embed="rId18">
            <a:alphaModFix/>
          </a:blip>
          <a:srcRect b="0" l="0" r="0" t="0"/>
          <a:stretch/>
        </p:blipFill>
        <p:spPr>
          <a:xfrm rot="-5400000">
            <a:off x="4669665" y="-910108"/>
            <a:ext cx="1600887" cy="3423680"/>
          </a:xfrm>
          <a:prstGeom prst="rect">
            <a:avLst/>
          </a:prstGeom>
          <a:noFill/>
          <a:ln>
            <a:noFill/>
          </a:ln>
        </p:spPr>
      </p:pic>
    </p:spTree>
  </p:cSld>
  <p:clrMapOvr>
    <a:masterClrMapping/>
  </p:clrMapOvr>
  <p:transition spd="slow">
    <p:wipe dir="l"/>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id="102" name="Google Shape;102;p2"/>
          <p:cNvPicPr preferRelativeResize="0"/>
          <p:nvPr/>
        </p:nvPicPr>
        <p:blipFill rotWithShape="1">
          <a:blip r:embed="rId3">
            <a:alphaModFix/>
          </a:blip>
          <a:srcRect b="0" l="0" r="0" t="0"/>
          <a:stretch/>
        </p:blipFill>
        <p:spPr>
          <a:xfrm>
            <a:off x="11163156" y="4591081"/>
            <a:ext cx="1028844" cy="2152950"/>
          </a:xfrm>
          <a:prstGeom prst="rect">
            <a:avLst/>
          </a:prstGeom>
          <a:noFill/>
          <a:ln>
            <a:noFill/>
          </a:ln>
        </p:spPr>
      </p:pic>
      <p:pic>
        <p:nvPicPr>
          <p:cNvPr id="103" name="Google Shape;103;p2"/>
          <p:cNvPicPr preferRelativeResize="0"/>
          <p:nvPr/>
        </p:nvPicPr>
        <p:blipFill rotWithShape="1">
          <a:blip r:embed="rId4">
            <a:alphaModFix/>
          </a:blip>
          <a:srcRect b="0" l="0" r="0" t="0"/>
          <a:stretch/>
        </p:blipFill>
        <p:spPr>
          <a:xfrm rot="10800000">
            <a:off x="-1" y="880676"/>
            <a:ext cx="1577591" cy="3373859"/>
          </a:xfrm>
          <a:prstGeom prst="rect">
            <a:avLst/>
          </a:prstGeom>
          <a:noFill/>
          <a:ln>
            <a:noFill/>
          </a:ln>
        </p:spPr>
      </p:pic>
      <p:sp>
        <p:nvSpPr>
          <p:cNvPr id="104" name="Google Shape;104;p2"/>
          <p:cNvSpPr txBox="1"/>
          <p:nvPr>
            <p:ph type="title"/>
          </p:nvPr>
        </p:nvSpPr>
        <p:spPr>
          <a:xfrm>
            <a:off x="110815" y="181397"/>
            <a:ext cx="9440332" cy="106652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Themen</a:t>
            </a:r>
            <a:endParaRPr/>
          </a:p>
        </p:txBody>
      </p:sp>
      <p:sp>
        <p:nvSpPr>
          <p:cNvPr id="105" name="Google Shape;105;p2"/>
          <p:cNvSpPr/>
          <p:nvPr/>
        </p:nvSpPr>
        <p:spPr>
          <a:xfrm rot="5400000">
            <a:off x="6032938" y="-6032938"/>
            <a:ext cx="126124" cy="12192000"/>
          </a:xfrm>
          <a:prstGeom prst="rect">
            <a:avLst/>
          </a:prstGeom>
          <a:solidFill>
            <a:srgbClr val="4472C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106" name="Google Shape;106;p2"/>
          <p:cNvPicPr preferRelativeResize="0"/>
          <p:nvPr/>
        </p:nvPicPr>
        <p:blipFill rotWithShape="1">
          <a:blip r:embed="rId5">
            <a:alphaModFix/>
          </a:blip>
          <a:srcRect b="0" l="0" r="0" t="0"/>
          <a:stretch/>
        </p:blipFill>
        <p:spPr>
          <a:xfrm>
            <a:off x="536748" y="6492876"/>
            <a:ext cx="1940961" cy="228600"/>
          </a:xfrm>
          <a:prstGeom prst="rect">
            <a:avLst/>
          </a:prstGeom>
          <a:noFill/>
          <a:ln>
            <a:noFill/>
          </a:ln>
        </p:spPr>
      </p:pic>
      <p:sp>
        <p:nvSpPr>
          <p:cNvPr id="107" name="Google Shape;107;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08" name="Google Shape;108;p2"/>
          <p:cNvGrpSpPr/>
          <p:nvPr/>
        </p:nvGrpSpPr>
        <p:grpSpPr>
          <a:xfrm>
            <a:off x="838200" y="1537398"/>
            <a:ext cx="10967682" cy="4894601"/>
            <a:chOff x="0" y="0"/>
            <a:chExt cx="10967682" cy="4894601"/>
          </a:xfrm>
        </p:grpSpPr>
        <p:cxnSp>
          <p:nvCxnSpPr>
            <p:cNvPr id="109" name="Google Shape;109;p2"/>
            <p:cNvCxnSpPr/>
            <p:nvPr/>
          </p:nvCxnSpPr>
          <p:spPr>
            <a:xfrm>
              <a:off x="0" y="0"/>
              <a:ext cx="10967682" cy="0"/>
            </a:xfrm>
            <a:prstGeom prst="straightConnector1">
              <a:avLst/>
            </a:prstGeom>
            <a:solidFill>
              <a:srgbClr val="4372C3"/>
            </a:solidFill>
            <a:ln cap="flat" cmpd="sng" w="12700">
              <a:solidFill>
                <a:srgbClr val="4372C3"/>
              </a:solidFill>
              <a:prstDash val="solid"/>
              <a:miter lim="800000"/>
              <a:headEnd len="sm" w="sm" type="none"/>
              <a:tailEnd len="sm" w="sm" type="none"/>
            </a:ln>
          </p:spPr>
        </p:cxnSp>
        <p:sp>
          <p:nvSpPr>
            <p:cNvPr id="110" name="Google Shape;110;p2"/>
            <p:cNvSpPr/>
            <p:nvPr/>
          </p:nvSpPr>
          <p:spPr>
            <a:xfrm>
              <a:off x="0" y="0"/>
              <a:ext cx="2193536" cy="48946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2"/>
            <p:cNvSpPr txBox="1"/>
            <p:nvPr/>
          </p:nvSpPr>
          <p:spPr>
            <a:xfrm>
              <a:off x="0" y="0"/>
              <a:ext cx="2193536" cy="4894601"/>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chemeClr val="dk1"/>
                </a:buClr>
                <a:buSzPts val="1900"/>
                <a:buFont typeface="Calibri"/>
                <a:buNone/>
              </a:pPr>
              <a:r>
                <a:rPr b="0" i="0" lang="en-US" sz="1900" u="none" cap="none" strike="noStrike">
                  <a:solidFill>
                    <a:schemeClr val="dk1"/>
                  </a:solidFill>
                  <a:latin typeface="Calibri"/>
                  <a:ea typeface="Calibri"/>
                  <a:cs typeface="Calibri"/>
                  <a:sym typeface="Calibri"/>
                </a:rPr>
                <a:t>Sekundärprävention</a:t>
              </a:r>
              <a:endParaRPr b="0" i="0" sz="1900" u="none" cap="none" strike="noStrike">
                <a:solidFill>
                  <a:schemeClr val="dk1"/>
                </a:solidFill>
                <a:latin typeface="Calibri"/>
                <a:ea typeface="Calibri"/>
                <a:cs typeface="Calibri"/>
                <a:sym typeface="Calibri"/>
              </a:endParaRPr>
            </a:p>
          </p:txBody>
        </p:sp>
        <p:sp>
          <p:nvSpPr>
            <p:cNvPr id="112" name="Google Shape;112;p2"/>
            <p:cNvSpPr/>
            <p:nvPr/>
          </p:nvSpPr>
          <p:spPr>
            <a:xfrm>
              <a:off x="2358051" y="330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2"/>
            <p:cNvSpPr txBox="1"/>
            <p:nvPr/>
          </p:nvSpPr>
          <p:spPr>
            <a:xfrm>
              <a:off x="2358051" y="3304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Risikoanalyse</a:t>
              </a:r>
              <a:endParaRPr b="0" i="0" sz="2000" u="none" cap="none" strike="noStrike">
                <a:solidFill>
                  <a:schemeClr val="dk2"/>
                </a:solidFill>
                <a:latin typeface="Calibri"/>
                <a:ea typeface="Calibri"/>
                <a:cs typeface="Calibri"/>
                <a:sym typeface="Calibri"/>
              </a:endParaRPr>
            </a:p>
          </p:txBody>
        </p:sp>
        <p:cxnSp>
          <p:nvCxnSpPr>
            <p:cNvPr id="114" name="Google Shape;114;p2"/>
            <p:cNvCxnSpPr/>
            <p:nvPr/>
          </p:nvCxnSpPr>
          <p:spPr>
            <a:xfrm>
              <a:off x="2193536" y="6938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5" name="Google Shape;115;p2"/>
            <p:cNvSpPr/>
            <p:nvPr/>
          </p:nvSpPr>
          <p:spPr>
            <a:xfrm>
              <a:off x="2358051" y="7269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2"/>
            <p:cNvSpPr txBox="1"/>
            <p:nvPr/>
          </p:nvSpPr>
          <p:spPr>
            <a:xfrm>
              <a:off x="2358051" y="72690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Zielsetzung der Risikoanalyse</a:t>
              </a:r>
              <a:endParaRPr b="0" i="0" sz="2000" u="none" cap="none" strike="noStrike">
                <a:solidFill>
                  <a:schemeClr val="dk1"/>
                </a:solidFill>
                <a:latin typeface="Calibri"/>
                <a:ea typeface="Calibri"/>
                <a:cs typeface="Calibri"/>
                <a:sym typeface="Calibri"/>
              </a:endParaRPr>
            </a:p>
          </p:txBody>
        </p:sp>
        <p:cxnSp>
          <p:nvCxnSpPr>
            <p:cNvPr id="117" name="Google Shape;117;p2"/>
            <p:cNvCxnSpPr/>
            <p:nvPr/>
          </p:nvCxnSpPr>
          <p:spPr>
            <a:xfrm>
              <a:off x="2193536" y="13877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18" name="Google Shape;118;p2"/>
            <p:cNvSpPr/>
            <p:nvPr/>
          </p:nvSpPr>
          <p:spPr>
            <a:xfrm>
              <a:off x="2358051" y="142076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
            <p:cNvSpPr txBox="1"/>
            <p:nvPr/>
          </p:nvSpPr>
          <p:spPr>
            <a:xfrm>
              <a:off x="2358051" y="142076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chemeClr val="dk2"/>
                </a:buClr>
                <a:buSzPts val="2000"/>
                <a:buFont typeface="Calibri"/>
                <a:buNone/>
              </a:pPr>
              <a:r>
                <a:rPr b="0" i="0" lang="en-US" sz="2000" u="none" cap="none" strike="noStrike">
                  <a:solidFill>
                    <a:schemeClr val="dk2"/>
                  </a:solidFill>
                  <a:latin typeface="Calibri"/>
                  <a:ea typeface="Calibri"/>
                  <a:cs typeface="Calibri"/>
                  <a:sym typeface="Calibri"/>
                </a:rPr>
                <a:t>Das Risikomanagement hat einzelne Phasen</a:t>
              </a:r>
              <a:endParaRPr b="0" i="0" sz="2000" u="none" cap="none" strike="noStrike">
                <a:solidFill>
                  <a:schemeClr val="dk1"/>
                </a:solidFill>
                <a:latin typeface="Calibri"/>
                <a:ea typeface="Calibri"/>
                <a:cs typeface="Calibri"/>
                <a:sym typeface="Calibri"/>
              </a:endParaRPr>
            </a:p>
          </p:txBody>
        </p:sp>
        <p:cxnSp>
          <p:nvCxnSpPr>
            <p:cNvPr id="120" name="Google Shape;120;p2"/>
            <p:cNvCxnSpPr/>
            <p:nvPr/>
          </p:nvCxnSpPr>
          <p:spPr>
            <a:xfrm>
              <a:off x="2193536" y="208157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1" name="Google Shape;121;p2"/>
            <p:cNvSpPr/>
            <p:nvPr/>
          </p:nvSpPr>
          <p:spPr>
            <a:xfrm>
              <a:off x="2358051" y="211462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2"/>
            <p:cNvSpPr txBox="1"/>
            <p:nvPr/>
          </p:nvSpPr>
          <p:spPr>
            <a:xfrm>
              <a:off x="2358051" y="211462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3763"/>
                </a:buClr>
                <a:buSzPts val="2000"/>
                <a:buFont typeface="Calibri"/>
                <a:buNone/>
              </a:pPr>
              <a:r>
                <a:rPr b="0" i="0" lang="en-US" sz="2000" u="none" cap="none" strike="noStrike">
                  <a:solidFill>
                    <a:srgbClr val="1F3763"/>
                  </a:solidFill>
                  <a:latin typeface="Calibri"/>
                  <a:ea typeface="Calibri"/>
                  <a:cs typeface="Calibri"/>
                  <a:sym typeface="Calibri"/>
                </a:rPr>
                <a:t>Spezifische Angaben zur internen und externen Kommunikation</a:t>
              </a:r>
              <a:endParaRPr b="0" i="0" sz="2000" u="none" cap="none" strike="noStrike">
                <a:solidFill>
                  <a:schemeClr val="dk1"/>
                </a:solidFill>
                <a:latin typeface="Calibri"/>
                <a:ea typeface="Calibri"/>
                <a:cs typeface="Calibri"/>
                <a:sym typeface="Calibri"/>
              </a:endParaRPr>
            </a:p>
          </p:txBody>
        </p:sp>
        <p:cxnSp>
          <p:nvCxnSpPr>
            <p:cNvPr id="123" name="Google Shape;123;p2"/>
            <p:cNvCxnSpPr/>
            <p:nvPr/>
          </p:nvCxnSpPr>
          <p:spPr>
            <a:xfrm>
              <a:off x="2193536" y="277543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4" name="Google Shape;124;p2"/>
            <p:cNvSpPr/>
            <p:nvPr/>
          </p:nvSpPr>
          <p:spPr>
            <a:xfrm>
              <a:off x="2358051" y="280848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2"/>
            <p:cNvSpPr txBox="1"/>
            <p:nvPr/>
          </p:nvSpPr>
          <p:spPr>
            <a:xfrm>
              <a:off x="2358051" y="280848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3763"/>
                </a:buClr>
                <a:buSzPts val="2000"/>
                <a:buFont typeface="Calibri"/>
                <a:buNone/>
              </a:pPr>
              <a:r>
                <a:rPr b="0" i="0" lang="en-US" sz="2000" u="none" cap="none" strike="noStrike">
                  <a:solidFill>
                    <a:srgbClr val="1F3763"/>
                  </a:solidFill>
                  <a:latin typeface="Calibri"/>
                  <a:ea typeface="Calibri"/>
                  <a:cs typeface="Calibri"/>
                  <a:sym typeface="Calibri"/>
                </a:rPr>
                <a:t>Wirksamer Beschwerdemechanismus und unmittelbare Handlungsmöglichkeiten</a:t>
              </a:r>
              <a:endParaRPr b="0" i="0" sz="2000" u="none" cap="none" strike="noStrike">
                <a:solidFill>
                  <a:srgbClr val="1F3763"/>
                </a:solidFill>
                <a:latin typeface="Calibri"/>
                <a:ea typeface="Calibri"/>
                <a:cs typeface="Calibri"/>
                <a:sym typeface="Calibri"/>
              </a:endParaRPr>
            </a:p>
          </p:txBody>
        </p:sp>
        <p:cxnSp>
          <p:nvCxnSpPr>
            <p:cNvPr id="126" name="Google Shape;126;p2"/>
            <p:cNvCxnSpPr/>
            <p:nvPr/>
          </p:nvCxnSpPr>
          <p:spPr>
            <a:xfrm>
              <a:off x="2193536" y="346929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27" name="Google Shape;127;p2"/>
            <p:cNvSpPr/>
            <p:nvPr/>
          </p:nvSpPr>
          <p:spPr>
            <a:xfrm>
              <a:off x="2358051" y="350234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
            <p:cNvSpPr txBox="1"/>
            <p:nvPr/>
          </p:nvSpPr>
          <p:spPr>
            <a:xfrm>
              <a:off x="2358051" y="350234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3763"/>
                </a:buClr>
                <a:buSzPts val="2000"/>
                <a:buFont typeface="Calibri"/>
                <a:buNone/>
              </a:pPr>
              <a:r>
                <a:rPr b="0" i="0" lang="en-US" sz="2000" u="none" cap="none" strike="noStrike">
                  <a:solidFill>
                    <a:srgbClr val="1F3763"/>
                  </a:solidFill>
                  <a:latin typeface="Calibri"/>
                  <a:ea typeface="Calibri"/>
                  <a:cs typeface="Calibri"/>
                  <a:sym typeface="Calibri"/>
                </a:rPr>
                <a:t>Aufgabe 1</a:t>
              </a:r>
              <a:endParaRPr/>
            </a:p>
          </p:txBody>
        </p:sp>
        <p:cxnSp>
          <p:nvCxnSpPr>
            <p:cNvPr id="129" name="Google Shape;129;p2"/>
            <p:cNvCxnSpPr/>
            <p:nvPr/>
          </p:nvCxnSpPr>
          <p:spPr>
            <a:xfrm>
              <a:off x="2193536" y="416315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sp>
          <p:nvSpPr>
            <p:cNvPr id="130" name="Google Shape;130;p2"/>
            <p:cNvSpPr/>
            <p:nvPr/>
          </p:nvSpPr>
          <p:spPr>
            <a:xfrm>
              <a:off x="2358051" y="4196200"/>
              <a:ext cx="8609630" cy="66081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
            <p:cNvSpPr txBox="1"/>
            <p:nvPr/>
          </p:nvSpPr>
          <p:spPr>
            <a:xfrm>
              <a:off x="2358051" y="4196200"/>
              <a:ext cx="8609630" cy="660818"/>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1F3763"/>
                </a:buClr>
                <a:buSzPts val="2000"/>
                <a:buFont typeface="Calibri"/>
                <a:buNone/>
              </a:pPr>
              <a:r>
                <a:rPr b="0" i="0" lang="en-US" sz="2000" u="none" cap="none" strike="noStrike">
                  <a:solidFill>
                    <a:srgbClr val="1F3763"/>
                  </a:solidFill>
                  <a:latin typeface="Calibri"/>
                  <a:ea typeface="Calibri"/>
                  <a:cs typeface="Calibri"/>
                  <a:sym typeface="Calibri"/>
                </a:rPr>
                <a:t>Aufgabe 2</a:t>
              </a:r>
              <a:endParaRPr/>
            </a:p>
          </p:txBody>
        </p:sp>
        <p:cxnSp>
          <p:nvCxnSpPr>
            <p:cNvPr id="132" name="Google Shape;132;p2"/>
            <p:cNvCxnSpPr/>
            <p:nvPr/>
          </p:nvCxnSpPr>
          <p:spPr>
            <a:xfrm>
              <a:off x="2193536" y="4857019"/>
              <a:ext cx="8774145" cy="0"/>
            </a:xfrm>
            <a:prstGeom prst="straightConnector1">
              <a:avLst/>
            </a:prstGeom>
            <a:solidFill>
              <a:srgbClr val="4372C3"/>
            </a:solidFill>
            <a:ln cap="flat" cmpd="sng" w="12700">
              <a:solidFill>
                <a:srgbClr val="BFC8E3"/>
              </a:solidFill>
              <a:prstDash val="solid"/>
              <a:miter lim="800000"/>
              <a:headEnd len="sm" w="sm" type="none"/>
              <a:tailEnd len="sm" w="sm" type="none"/>
            </a:ln>
          </p:spPr>
        </p:cxnSp>
      </p:grpSp>
    </p:spTree>
  </p:cSld>
  <p:clrMapOvr>
    <a:masterClrMapping/>
  </p:clrMapOvr>
  <p:transition spd="slow" p14:dur="1500">
    <p:split orient="ver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sp>
        <p:nvSpPr>
          <p:cNvPr id="138" name="Google Shape;138;p3"/>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Obsah obrázku text, hodiny, hodinky&#10;&#10;Popis byl vytvořen automaticky" id="139" name="Google Shape;139;p3"/>
          <p:cNvPicPr preferRelativeResize="0"/>
          <p:nvPr>
            <p:ph idx="1" type="body"/>
          </p:nvPr>
        </p:nvPicPr>
        <p:blipFill rotWithShape="1">
          <a:blip r:embed="rId3">
            <a:alphaModFix/>
          </a:blip>
          <a:srcRect b="26893" l="0" r="0" t="25766"/>
          <a:stretch/>
        </p:blipFill>
        <p:spPr>
          <a:xfrm>
            <a:off x="2522356" y="10"/>
            <a:ext cx="9669642" cy="6857990"/>
          </a:xfrm>
          <a:prstGeom prst="rect">
            <a:avLst/>
          </a:prstGeom>
          <a:noFill/>
          <a:ln>
            <a:noFill/>
          </a:ln>
        </p:spPr>
      </p:pic>
      <p:sp>
        <p:nvSpPr>
          <p:cNvPr id="140" name="Google Shape;140;p3"/>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1" name="Google Shape;141;p3"/>
          <p:cNvSpPr txBox="1"/>
          <p:nvPr>
            <p:ph type="title"/>
          </p:nvPr>
        </p:nvSpPr>
        <p:spPr>
          <a:xfrm>
            <a:off x="199103" y="256971"/>
            <a:ext cx="9071369" cy="90323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Was ist Sekundärprävention?</a:t>
            </a:r>
            <a:endParaRPr/>
          </a:p>
        </p:txBody>
      </p:sp>
      <p:sp>
        <p:nvSpPr>
          <p:cNvPr id="142" name="Google Shape;142;p3"/>
          <p:cNvSpPr txBox="1"/>
          <p:nvPr/>
        </p:nvSpPr>
        <p:spPr>
          <a:xfrm>
            <a:off x="199104" y="2212258"/>
            <a:ext cx="6044380" cy="3964705"/>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None/>
            </a:pPr>
            <a:r>
              <a:rPr b="1" i="0" lang="en-US" sz="2800" u="none" cap="none" strike="noStrike">
                <a:solidFill>
                  <a:schemeClr val="dk1"/>
                </a:solidFill>
                <a:latin typeface="Calibri"/>
                <a:ea typeface="Calibri"/>
                <a:cs typeface="Calibri"/>
                <a:sym typeface="Calibri"/>
              </a:rPr>
              <a:t>"Bei der Sekundärprävention geht es darum, das Auftreten, die Entwicklung und das Fortbestehen von Komplikationen in Unternehmen zu verhindern, in denen bereits eine Strategie umgesetzt wurde".</a:t>
            </a:r>
            <a:endParaRPr/>
          </a:p>
        </p:txBody>
      </p:sp>
      <p:sp>
        <p:nvSpPr>
          <p:cNvPr id="143" name="Google Shape;143;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solidFill>
                  <a:srgbClr val="FFFFFF"/>
                </a:solidFill>
                <a:latin typeface="Calibri"/>
                <a:ea typeface="Calibri"/>
                <a:cs typeface="Calibri"/>
                <a:sym typeface="Calibri"/>
              </a:rPr>
              <a:t>‹#›</a:t>
            </a:fld>
            <a:endParaRPr>
              <a:solidFill>
                <a:srgbClr val="FFFFFF"/>
              </a:solidFill>
              <a:latin typeface="Calibri"/>
              <a:ea typeface="Calibri"/>
              <a:cs typeface="Calibri"/>
              <a:sym typeface="Calibri"/>
            </a:endParaRPr>
          </a:p>
        </p:txBody>
      </p:sp>
      <p:pic>
        <p:nvPicPr>
          <p:cNvPr id="144" name="Google Shape;144;p3"/>
          <p:cNvPicPr preferRelativeResize="0"/>
          <p:nvPr/>
        </p:nvPicPr>
        <p:blipFill rotWithShape="1">
          <a:blip r:embed="rId4">
            <a:alphaModFix/>
          </a:blip>
          <a:srcRect b="0" l="0" r="0" t="0"/>
          <a:stretch/>
        </p:blipFill>
        <p:spPr>
          <a:xfrm rot="10800000">
            <a:off x="0" y="4178709"/>
            <a:ext cx="1227032" cy="2624149"/>
          </a:xfrm>
          <a:prstGeom prst="rect">
            <a:avLst/>
          </a:prstGeom>
          <a:noFill/>
          <a:ln>
            <a:noFill/>
          </a:ln>
        </p:spPr>
      </p:pic>
      <p:pic>
        <p:nvPicPr>
          <p:cNvPr id="145" name="Google Shape;145;p3"/>
          <p:cNvPicPr preferRelativeResize="0"/>
          <p:nvPr/>
        </p:nvPicPr>
        <p:blipFill rotWithShape="1">
          <a:blip r:embed="rId4">
            <a:alphaModFix/>
          </a:blip>
          <a:srcRect b="0" l="0" r="0" t="0"/>
          <a:stretch/>
        </p:blipFill>
        <p:spPr>
          <a:xfrm rot="5400000">
            <a:off x="1752427" y="5747269"/>
            <a:ext cx="710780" cy="1520084"/>
          </a:xfrm>
          <a:prstGeom prst="rect">
            <a:avLst/>
          </a:prstGeom>
          <a:noFill/>
          <a:ln>
            <a:noFill/>
          </a:ln>
        </p:spPr>
      </p:pic>
    </p:spTree>
  </p:cSld>
  <p:clrMapOvr>
    <a:masterClrMapping/>
  </p:clrMapOvr>
  <p:transition spd="slow">
    <p:wipe dir="l"/>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0" name="Shape 150"/>
        <p:cNvGrpSpPr/>
        <p:nvPr/>
      </p:nvGrpSpPr>
      <p:grpSpPr>
        <a:xfrm>
          <a:off x="0" y="0"/>
          <a:ext cx="0" cy="0"/>
          <a:chOff x="0" y="0"/>
          <a:chExt cx="0" cy="0"/>
        </a:xfrm>
      </p:grpSpPr>
      <p:sp>
        <p:nvSpPr>
          <p:cNvPr id="151" name="Google Shape;151;p4"/>
          <p:cNvSpPr/>
          <p:nvPr/>
        </p:nvSpPr>
        <p:spPr>
          <a:xfrm>
            <a:off x="3049"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2" name="Google Shape;152;p4"/>
          <p:cNvSpPr/>
          <p:nvPr/>
        </p:nvSpPr>
        <p:spPr>
          <a:xfrm>
            <a:off x="-1" y="0"/>
            <a:ext cx="7390263" cy="6858000"/>
          </a:xfrm>
          <a:prstGeom prst="rect">
            <a:avLst/>
          </a:prstGeom>
          <a:gradFill>
            <a:gsLst>
              <a:gs pos="0">
                <a:srgbClr val="FFFFFF">
                  <a:alpha val="0"/>
                </a:srgbClr>
              </a:gs>
              <a:gs pos="19000">
                <a:srgbClr val="FFFFFF">
                  <a:alpha val="37647"/>
                </a:srgbClr>
              </a:gs>
              <a:gs pos="35000">
                <a:srgbClr val="FFFFFF">
                  <a:alpha val="76862"/>
                </a:srgbClr>
              </a:gs>
              <a:gs pos="48000">
                <a:schemeClr val="lt1"/>
              </a:gs>
              <a:gs pos="100000">
                <a:schemeClr val="lt1"/>
              </a:gs>
            </a:gsLst>
            <a:lin ang="108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3" name="Google Shape;153;p4"/>
          <p:cNvSpPr txBox="1"/>
          <p:nvPr>
            <p:ph type="title"/>
          </p:nvPr>
        </p:nvSpPr>
        <p:spPr>
          <a:xfrm>
            <a:off x="238432" y="267145"/>
            <a:ext cx="10518058" cy="108938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2"/>
              </a:buClr>
              <a:buSzPts val="3600"/>
              <a:buFont typeface="Calibri"/>
              <a:buNone/>
            </a:pPr>
            <a:r>
              <a:rPr b="1" lang="en-US" sz="3600">
                <a:solidFill>
                  <a:schemeClr val="dk2"/>
                </a:solidFill>
              </a:rPr>
              <a:t>Risikoanalyse</a:t>
            </a:r>
            <a:endParaRPr b="1" sz="3600">
              <a:solidFill>
                <a:schemeClr val="dk2"/>
              </a:solidFill>
            </a:endParaRPr>
          </a:p>
        </p:txBody>
      </p:sp>
      <p:grpSp>
        <p:nvGrpSpPr>
          <p:cNvPr id="154" name="Google Shape;154;p4"/>
          <p:cNvGrpSpPr/>
          <p:nvPr/>
        </p:nvGrpSpPr>
        <p:grpSpPr>
          <a:xfrm>
            <a:off x="674445" y="1421956"/>
            <a:ext cx="5407060" cy="5103469"/>
            <a:chOff x="3593436" y="65429"/>
            <a:chExt cx="5407060" cy="5103469"/>
          </a:xfrm>
        </p:grpSpPr>
        <p:sp>
          <p:nvSpPr>
            <p:cNvPr id="155" name="Google Shape;155;p4"/>
            <p:cNvSpPr/>
            <p:nvPr/>
          </p:nvSpPr>
          <p:spPr>
            <a:xfrm>
              <a:off x="4726668" y="65429"/>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4"/>
            <p:cNvSpPr txBox="1"/>
            <p:nvPr/>
          </p:nvSpPr>
          <p:spPr>
            <a:xfrm>
              <a:off x="5145414" y="615033"/>
              <a:ext cx="2303104" cy="141326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ein wichtiges Instrument</a:t>
              </a:r>
              <a:endParaRPr b="0" i="0" sz="2000" u="none" cap="none" strike="noStrike">
                <a:solidFill>
                  <a:schemeClr val="dk1"/>
                </a:solidFill>
                <a:latin typeface="Calibri"/>
                <a:ea typeface="Calibri"/>
                <a:cs typeface="Calibri"/>
                <a:sym typeface="Calibri"/>
              </a:endParaRPr>
            </a:p>
          </p:txBody>
        </p:sp>
        <p:sp>
          <p:nvSpPr>
            <p:cNvPr id="157" name="Google Shape;157;p4"/>
            <p:cNvSpPr/>
            <p:nvPr/>
          </p:nvSpPr>
          <p:spPr>
            <a:xfrm>
              <a:off x="5859900"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4"/>
            <p:cNvSpPr txBox="1"/>
            <p:nvPr/>
          </p:nvSpPr>
          <p:spPr>
            <a:xfrm>
              <a:off x="6820399"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für ordnungsgemäße Verfahren und Prozesse</a:t>
              </a:r>
              <a:endParaRPr b="0" i="0" sz="2000" u="none" cap="none" strike="noStrike">
                <a:solidFill>
                  <a:schemeClr val="dk1"/>
                </a:solidFill>
                <a:latin typeface="Calibri"/>
                <a:ea typeface="Calibri"/>
                <a:cs typeface="Calibri"/>
                <a:sym typeface="Calibri"/>
              </a:endParaRPr>
            </a:p>
          </p:txBody>
        </p:sp>
        <p:sp>
          <p:nvSpPr>
            <p:cNvPr id="159" name="Google Shape;159;p4"/>
            <p:cNvSpPr/>
            <p:nvPr/>
          </p:nvSpPr>
          <p:spPr>
            <a:xfrm>
              <a:off x="3593436" y="2028302"/>
              <a:ext cx="3140596" cy="3140596"/>
            </a:xfrm>
            <a:prstGeom prst="ellipse">
              <a:avLst/>
            </a:prstGeom>
            <a:solidFill>
              <a:srgbClr val="4372C3">
                <a:alpha val="49803"/>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txBox="1"/>
            <p:nvPr/>
          </p:nvSpPr>
          <p:spPr>
            <a:xfrm>
              <a:off x="3889175" y="2839622"/>
              <a:ext cx="1884358" cy="172732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000"/>
                <a:buFont typeface="Calibri"/>
                <a:buNone/>
              </a:pPr>
              <a:r>
                <a:rPr b="0" i="0" lang="en-US" sz="2000" u="none" cap="none" strike="noStrike">
                  <a:solidFill>
                    <a:schemeClr val="dk1"/>
                  </a:solidFill>
                  <a:latin typeface="Calibri"/>
                  <a:ea typeface="Calibri"/>
                  <a:cs typeface="Calibri"/>
                  <a:sym typeface="Calibri"/>
                </a:rPr>
                <a:t>potenzielle Gefahren zu erkennen, zu bewerten oder zu bewältigen</a:t>
              </a:r>
              <a:endParaRPr b="0" i="0" sz="2000" u="none" cap="none" strike="noStrike">
                <a:solidFill>
                  <a:schemeClr val="dk1"/>
                </a:solidFill>
                <a:latin typeface="Calibri"/>
                <a:ea typeface="Calibri"/>
                <a:cs typeface="Calibri"/>
                <a:sym typeface="Calibri"/>
              </a:endParaRPr>
            </a:p>
          </p:txBody>
        </p:sp>
      </p:grpSp>
      <p:pic>
        <p:nvPicPr>
          <p:cNvPr descr="Obsah obrázku místnost, scéna, herna, interiér&#10;&#10;Popis byl vytvořen automaticky" id="161" name="Google Shape;161;p4"/>
          <p:cNvPicPr preferRelativeResize="0"/>
          <p:nvPr/>
        </p:nvPicPr>
        <p:blipFill rotWithShape="1">
          <a:blip r:embed="rId3">
            <a:alphaModFix/>
          </a:blip>
          <a:srcRect b="-1" l="23924" r="18037" t="0"/>
          <a:stretch/>
        </p:blipFill>
        <p:spPr>
          <a:xfrm>
            <a:off x="6229215" y="10"/>
            <a:ext cx="5962785" cy="6857990"/>
          </a:xfrm>
          <a:custGeom>
            <a:rect b="b" l="l" r="r" t="t"/>
            <a:pathLst>
              <a:path extrusionOk="0" h="6858000" w="5962785">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ln>
            <a:noFill/>
          </a:ln>
        </p:spPr>
      </p:pic>
      <p:pic>
        <p:nvPicPr>
          <p:cNvPr id="162" name="Google Shape;162;p4"/>
          <p:cNvPicPr preferRelativeResize="0"/>
          <p:nvPr/>
        </p:nvPicPr>
        <p:blipFill rotWithShape="1">
          <a:blip r:embed="rId4">
            <a:alphaModFix/>
          </a:blip>
          <a:srcRect b="0" l="0" r="0" t="0"/>
          <a:stretch/>
        </p:blipFill>
        <p:spPr>
          <a:xfrm rot="10800000">
            <a:off x="0" y="1089382"/>
            <a:ext cx="990774" cy="2118883"/>
          </a:xfrm>
          <a:prstGeom prst="rect">
            <a:avLst/>
          </a:prstGeom>
          <a:noFill/>
          <a:ln>
            <a:noFill/>
          </a:ln>
        </p:spPr>
      </p:pic>
      <p:pic>
        <p:nvPicPr>
          <p:cNvPr id="163" name="Google Shape;163;p4"/>
          <p:cNvPicPr preferRelativeResize="0"/>
          <p:nvPr/>
        </p:nvPicPr>
        <p:blipFill rotWithShape="1">
          <a:blip r:embed="rId4">
            <a:alphaModFix/>
          </a:blip>
          <a:srcRect b="0" l="0" r="0" t="0"/>
          <a:stretch/>
        </p:blipFill>
        <p:spPr>
          <a:xfrm rot="-5400000">
            <a:off x="3555279" y="-620193"/>
            <a:ext cx="1089381" cy="2329765"/>
          </a:xfrm>
          <a:prstGeom prst="rect">
            <a:avLst/>
          </a:prstGeom>
          <a:noFill/>
          <a:ln>
            <a:noFill/>
          </a:ln>
        </p:spPr>
      </p:pic>
    </p:spTree>
  </p:cSld>
  <p:clrMapOvr>
    <a:masterClrMapping/>
  </p:clrMapOvr>
  <p:transition spd="slow" p14:dur="1500">
    <p:split orient="ver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0" name="Google Shape;170;p5"/>
          <p:cNvSpPr txBox="1"/>
          <p:nvPr/>
        </p:nvSpPr>
        <p:spPr>
          <a:xfrm>
            <a:off x="238432" y="267145"/>
            <a:ext cx="10518058" cy="706249"/>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2"/>
              </a:buClr>
              <a:buSzPts val="3600"/>
              <a:buFont typeface="Calibri"/>
              <a:buNone/>
            </a:pPr>
            <a:r>
              <a:rPr b="1" i="0" lang="en-US" sz="3600" u="none" cap="none" strike="noStrike">
                <a:solidFill>
                  <a:schemeClr val="dk2"/>
                </a:solidFill>
                <a:latin typeface="Calibri"/>
                <a:ea typeface="Calibri"/>
                <a:cs typeface="Calibri"/>
                <a:sym typeface="Calibri"/>
              </a:rPr>
              <a:t>Risikoanalyse</a:t>
            </a:r>
            <a:endParaRPr b="1" i="0" sz="3600" u="none" cap="none" strike="noStrike">
              <a:solidFill>
                <a:schemeClr val="dk2"/>
              </a:solidFill>
              <a:latin typeface="Calibri"/>
              <a:ea typeface="Calibri"/>
              <a:cs typeface="Calibri"/>
              <a:sym typeface="Calibri"/>
            </a:endParaRPr>
          </a:p>
        </p:txBody>
      </p:sp>
      <p:grpSp>
        <p:nvGrpSpPr>
          <p:cNvPr id="171" name="Google Shape;171;p5"/>
          <p:cNvGrpSpPr/>
          <p:nvPr/>
        </p:nvGrpSpPr>
        <p:grpSpPr>
          <a:xfrm>
            <a:off x="365280" y="2494936"/>
            <a:ext cx="6040224" cy="1868128"/>
            <a:chOff x="2077" y="0"/>
            <a:chExt cx="6040224" cy="1868128"/>
          </a:xfrm>
        </p:grpSpPr>
        <p:sp>
          <p:nvSpPr>
            <p:cNvPr id="172" name="Google Shape;172;p5"/>
            <p:cNvSpPr/>
            <p:nvPr/>
          </p:nvSpPr>
          <p:spPr>
            <a:xfrm>
              <a:off x="2077"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txBox="1"/>
            <p:nvPr/>
          </p:nvSpPr>
          <p:spPr>
            <a:xfrm>
              <a:off x="56793" y="54716"/>
              <a:ext cx="2676649" cy="1758696"/>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 102 Absatz 3 des Gesetzes Nr. 262/2006 Slg. zum Arbeitsgesetzbuch</a:t>
              </a:r>
              <a:endParaRPr b="0" i="0" sz="2200" u="none" cap="none" strike="noStrike">
                <a:solidFill>
                  <a:schemeClr val="lt1"/>
                </a:solidFill>
                <a:latin typeface="Calibri"/>
                <a:ea typeface="Calibri"/>
                <a:cs typeface="Calibri"/>
                <a:sym typeface="Calibri"/>
              </a:endParaRPr>
            </a:p>
          </p:txBody>
        </p:sp>
        <p:sp>
          <p:nvSpPr>
            <p:cNvPr id="174" name="Google Shape;174;p5"/>
            <p:cNvSpPr/>
            <p:nvPr/>
          </p:nvSpPr>
          <p:spPr>
            <a:xfrm>
              <a:off x="3256220" y="0"/>
              <a:ext cx="2786081" cy="1868128"/>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5"/>
            <p:cNvSpPr txBox="1"/>
            <p:nvPr/>
          </p:nvSpPr>
          <p:spPr>
            <a:xfrm>
              <a:off x="3310936" y="54716"/>
              <a:ext cx="2676649" cy="1758696"/>
            </a:xfrm>
            <a:prstGeom prst="rect">
              <a:avLst/>
            </a:prstGeom>
            <a:noFill/>
            <a:ln>
              <a:noFill/>
            </a:ln>
          </p:spPr>
          <p:txBody>
            <a:bodyPr anchorCtr="0" anchor="ctr" bIns="83800" lIns="83800" spcFirstLastPara="1" rIns="83800" wrap="square" tIns="83800">
              <a:noAutofit/>
            </a:bodyPr>
            <a:lstStyle/>
            <a:p>
              <a:pPr indent="0" lvl="0" marL="0" marR="0" rtl="0" algn="ctr">
                <a:lnSpc>
                  <a:spcPct val="90000"/>
                </a:lnSpc>
                <a:spcBef>
                  <a:spcPts val="0"/>
                </a:spcBef>
                <a:spcAft>
                  <a:spcPts val="0"/>
                </a:spcAft>
                <a:buClr>
                  <a:schemeClr val="lt1"/>
                </a:buClr>
                <a:buSzPts val="2200"/>
                <a:buFont typeface="Calibri"/>
                <a:buNone/>
              </a:pPr>
              <a:r>
                <a:rPr b="0" i="0" lang="en-US" sz="2200" u="none" cap="none" strike="noStrike">
                  <a:solidFill>
                    <a:schemeClr val="lt1"/>
                  </a:solidFill>
                  <a:latin typeface="Calibri"/>
                  <a:ea typeface="Calibri"/>
                  <a:cs typeface="Calibri"/>
                  <a:sym typeface="Calibri"/>
                </a:rPr>
                <a:t>Suche nach gefährlichen Faktoren und gefährlichen Prozessen in der Arbeitsumgebung</a:t>
              </a:r>
              <a:endParaRPr b="0" i="0" sz="2200" u="none" cap="none" strike="noStrike">
                <a:solidFill>
                  <a:schemeClr val="lt1"/>
                </a:solidFill>
                <a:latin typeface="Calibri"/>
                <a:ea typeface="Calibri"/>
                <a:cs typeface="Calibri"/>
                <a:sym typeface="Calibri"/>
              </a:endParaRPr>
            </a:p>
          </p:txBody>
        </p:sp>
      </p:grpSp>
      <p:pic>
        <p:nvPicPr>
          <p:cNvPr descr="Obsah obrázku text, královna, vizitka&#10;&#10;Popis byl vytvořen automaticky" id="176" name="Google Shape;176;p5"/>
          <p:cNvPicPr preferRelativeResize="0"/>
          <p:nvPr/>
        </p:nvPicPr>
        <p:blipFill rotWithShape="1">
          <a:blip r:embed="rId3">
            <a:alphaModFix/>
          </a:blip>
          <a:srcRect b="-1" l="33048" r="-1" t="0"/>
          <a:stretch/>
        </p:blipFill>
        <p:spPr>
          <a:xfrm>
            <a:off x="6567948" y="10"/>
            <a:ext cx="5622529" cy="6857990"/>
          </a:xfrm>
          <a:custGeom>
            <a:rect b="b" l="l" r="r" t="t"/>
            <a:pathLst>
              <a:path extrusionOk="0" h="6858000" w="6878775">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ln>
            <a:noFill/>
          </a:ln>
        </p:spPr>
      </p:pic>
      <p:pic>
        <p:nvPicPr>
          <p:cNvPr id="177" name="Google Shape;177;p5"/>
          <p:cNvPicPr preferRelativeResize="0"/>
          <p:nvPr/>
        </p:nvPicPr>
        <p:blipFill rotWithShape="1">
          <a:blip r:embed="rId4">
            <a:alphaModFix/>
          </a:blip>
          <a:srcRect b="0" l="0" r="0" t="0"/>
          <a:stretch/>
        </p:blipFill>
        <p:spPr>
          <a:xfrm>
            <a:off x="-1525" y="4475083"/>
            <a:ext cx="943107" cy="2095792"/>
          </a:xfrm>
          <a:prstGeom prst="rect">
            <a:avLst/>
          </a:prstGeom>
          <a:noFill/>
          <a:ln>
            <a:noFill/>
          </a:ln>
        </p:spPr>
      </p:pic>
      <p:pic>
        <p:nvPicPr>
          <p:cNvPr id="178" name="Google Shape;178;p5"/>
          <p:cNvPicPr preferRelativeResize="0"/>
          <p:nvPr/>
        </p:nvPicPr>
        <p:blipFill rotWithShape="1">
          <a:blip r:embed="rId5">
            <a:alphaModFix/>
          </a:blip>
          <a:srcRect b="0" l="0" r="0" t="0"/>
          <a:stretch/>
        </p:blipFill>
        <p:spPr>
          <a:xfrm rot="5400000">
            <a:off x="1752427" y="5747269"/>
            <a:ext cx="710780" cy="1520084"/>
          </a:xfrm>
          <a:prstGeom prst="rect">
            <a:avLst/>
          </a:prstGeom>
          <a:noFill/>
          <a:ln>
            <a:noFill/>
          </a:ln>
        </p:spPr>
      </p:pic>
      <p:pic>
        <p:nvPicPr>
          <p:cNvPr id="179" name="Google Shape;179;p5"/>
          <p:cNvPicPr preferRelativeResize="0"/>
          <p:nvPr/>
        </p:nvPicPr>
        <p:blipFill rotWithShape="1">
          <a:blip r:embed="rId5">
            <a:alphaModFix/>
          </a:blip>
          <a:srcRect b="0" l="0" r="0" t="0"/>
          <a:stretch/>
        </p:blipFill>
        <p:spPr>
          <a:xfrm rot="-5400000">
            <a:off x="3602472" y="-404652"/>
            <a:ext cx="710780" cy="1520084"/>
          </a:xfrm>
          <a:prstGeom prst="rect">
            <a:avLst/>
          </a:prstGeom>
          <a:noFill/>
          <a:ln>
            <a:noFill/>
          </a:ln>
        </p:spPr>
      </p:pic>
    </p:spTree>
  </p:cSld>
  <p:clrMapOvr>
    <a:masterClrMapping/>
  </p:clrMapOvr>
  <p:transition spd="slow">
    <p:push/>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6" name="Google Shape;186;p6"/>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7" name="Google Shape;187;p6"/>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8" name="Google Shape;188;p6"/>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9" name="Google Shape;189;p6"/>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0" name="Google Shape;190;p6"/>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1" name="Google Shape;191;p6"/>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2" name="Google Shape;192;p6"/>
          <p:cNvSpPr txBox="1"/>
          <p:nvPr>
            <p:ph type="title"/>
          </p:nvPr>
        </p:nvSpPr>
        <p:spPr>
          <a:xfrm>
            <a:off x="293476" y="184971"/>
            <a:ext cx="10515600"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Zielsetzung der Risikoanalyse</a:t>
            </a:r>
            <a:endParaRPr b="1" sz="3600">
              <a:solidFill>
                <a:schemeClr val="dk2"/>
              </a:solidFill>
            </a:endParaRPr>
          </a:p>
        </p:txBody>
      </p:sp>
      <p:grpSp>
        <p:nvGrpSpPr>
          <p:cNvPr id="193" name="Google Shape;193;p6"/>
          <p:cNvGrpSpPr/>
          <p:nvPr/>
        </p:nvGrpSpPr>
        <p:grpSpPr>
          <a:xfrm>
            <a:off x="943107" y="1676481"/>
            <a:ext cx="9968026" cy="4372148"/>
            <a:chOff x="0" y="2253"/>
            <a:chExt cx="9968026" cy="4372148"/>
          </a:xfrm>
        </p:grpSpPr>
        <p:sp>
          <p:nvSpPr>
            <p:cNvPr id="194" name="Google Shape;194;p6"/>
            <p:cNvSpPr/>
            <p:nvPr/>
          </p:nvSpPr>
          <p:spPr>
            <a:xfrm>
              <a:off x="0" y="2253"/>
              <a:ext cx="9968026" cy="784367"/>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6"/>
            <p:cNvSpPr txBox="1"/>
            <p:nvPr/>
          </p:nvSpPr>
          <p:spPr>
            <a:xfrm>
              <a:off x="38290" y="40543"/>
              <a:ext cx="9891446" cy="707787"/>
            </a:xfrm>
            <a:prstGeom prst="rect">
              <a:avLst/>
            </a:prstGeom>
            <a:noFill/>
            <a:ln>
              <a:noFill/>
            </a:ln>
          </p:spPr>
          <p:txBody>
            <a:bodyPr anchorCtr="0" anchor="ctr" bIns="152400" lIns="152400" spcFirstLastPara="1" rIns="152400" wrap="square" tIns="152400">
              <a:noAutofit/>
            </a:bodyPr>
            <a:lstStyle/>
            <a:p>
              <a:pPr indent="0" lvl="0" marL="0" marR="0" rtl="0" algn="l">
                <a:lnSpc>
                  <a:spcPct val="90000"/>
                </a:lnSpc>
                <a:spcBef>
                  <a:spcPts val="0"/>
                </a:spcBef>
                <a:spcAft>
                  <a:spcPts val="0"/>
                </a:spcAft>
                <a:buClr>
                  <a:schemeClr val="lt1"/>
                </a:buClr>
                <a:buSzPts val="4000"/>
                <a:buFont typeface="Calibri"/>
                <a:buNone/>
              </a:pPr>
              <a:r>
                <a:rPr b="0" i="0" lang="en-US" sz="4000" u="none" cap="none" strike="noStrike">
                  <a:solidFill>
                    <a:schemeClr val="lt1"/>
                  </a:solidFill>
                  <a:latin typeface="Calibri"/>
                  <a:ea typeface="Calibri"/>
                  <a:cs typeface="Calibri"/>
                  <a:sym typeface="Calibri"/>
                </a:rPr>
                <a:t>Ziel</a:t>
              </a:r>
              <a:endParaRPr b="0" i="0" sz="4000" u="none" cap="none" strike="noStrike">
                <a:solidFill>
                  <a:schemeClr val="lt1"/>
                </a:solidFill>
                <a:latin typeface="Calibri"/>
                <a:ea typeface="Calibri"/>
                <a:cs typeface="Calibri"/>
                <a:sym typeface="Calibri"/>
              </a:endParaRPr>
            </a:p>
          </p:txBody>
        </p:sp>
        <p:sp>
          <p:nvSpPr>
            <p:cNvPr id="196" name="Google Shape;196;p6"/>
            <p:cNvSpPr/>
            <p:nvPr/>
          </p:nvSpPr>
          <p:spPr>
            <a:xfrm>
              <a:off x="0" y="786620"/>
              <a:ext cx="9968026" cy="358778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6"/>
            <p:cNvSpPr txBox="1"/>
            <p:nvPr/>
          </p:nvSpPr>
          <p:spPr>
            <a:xfrm>
              <a:off x="0" y="786620"/>
              <a:ext cx="9968026" cy="3587781"/>
            </a:xfrm>
            <a:prstGeom prst="rect">
              <a:avLst/>
            </a:prstGeom>
            <a:noFill/>
            <a:ln>
              <a:noFill/>
            </a:ln>
          </p:spPr>
          <p:txBody>
            <a:bodyPr anchorCtr="0" anchor="t" bIns="50800" lIns="316475" spcFirstLastPara="1" rIns="284475" wrap="square" tIns="50800">
              <a:noAutofit/>
            </a:bodyPr>
            <a:lstStyle/>
            <a:p>
              <a:pPr indent="-285750" lvl="1" marL="285750" marR="0" rtl="0" algn="l">
                <a:lnSpc>
                  <a:spcPct val="90000"/>
                </a:lnSpc>
                <a:spcBef>
                  <a:spcPts val="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Verbesserung der Arbeitsbedingungen</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Verbesserung des Klimas unter den Mitarbeitern</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Verbesserung der individuellen Psyche der Mitarbeiter</a:t>
              </a:r>
              <a:endParaRPr b="0" i="0" sz="4000" u="none" cap="none" strike="noStrike">
                <a:solidFill>
                  <a:schemeClr val="dk1"/>
                </a:solidFill>
                <a:latin typeface="Calibri"/>
                <a:ea typeface="Calibri"/>
                <a:cs typeface="Calibri"/>
                <a:sym typeface="Calibri"/>
              </a:endParaRPr>
            </a:p>
            <a:p>
              <a:pPr indent="-285750" lvl="1" marL="285750" marR="0" rtl="0" algn="l">
                <a:lnSpc>
                  <a:spcPct val="90000"/>
                </a:lnSpc>
                <a:spcBef>
                  <a:spcPts val="800"/>
                </a:spcBef>
                <a:spcAft>
                  <a:spcPts val="0"/>
                </a:spcAft>
                <a:buClr>
                  <a:schemeClr val="dk1"/>
                </a:buClr>
                <a:buSzPts val="4000"/>
                <a:buFont typeface="Calibri"/>
                <a:buChar char="•"/>
              </a:pPr>
              <a:r>
                <a:rPr b="0" i="0" lang="en-US" sz="4000" u="none" cap="none" strike="noStrike">
                  <a:solidFill>
                    <a:schemeClr val="dk1"/>
                  </a:solidFill>
                  <a:latin typeface="Calibri"/>
                  <a:ea typeface="Calibri"/>
                  <a:cs typeface="Calibri"/>
                  <a:sym typeface="Calibri"/>
                </a:rPr>
                <a:t>Verbesserung der allgemeinen Arbeitszufriedenheit</a:t>
              </a:r>
              <a:endParaRPr b="0" i="0" sz="4000" u="none" cap="none" strike="noStrike">
                <a:solidFill>
                  <a:schemeClr val="dk1"/>
                </a:solidFill>
                <a:latin typeface="Calibri"/>
                <a:ea typeface="Calibri"/>
                <a:cs typeface="Calibri"/>
                <a:sym typeface="Calibri"/>
              </a:endParaRPr>
            </a:p>
          </p:txBody>
        </p:sp>
      </p:grpSp>
    </p:spTree>
  </p:cSld>
  <p:clrMapOvr>
    <a:masterClrMapping/>
  </p:clrMapOvr>
  <p:transition spd="slow" p14:dur="1500">
    <p:split orient="ver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2" name="Shape 202"/>
        <p:cNvGrpSpPr/>
        <p:nvPr/>
      </p:nvGrpSpPr>
      <p:grpSpPr>
        <a:xfrm>
          <a:off x="0" y="0"/>
          <a:ext cx="0" cy="0"/>
          <a:chOff x="0" y="0"/>
          <a:chExt cx="0" cy="0"/>
        </a:xfrm>
      </p:grpSpPr>
      <p:sp>
        <p:nvSpPr>
          <p:cNvPr id="203" name="Google Shape;203;p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4" name="Google Shape;204;p7"/>
          <p:cNvSpPr/>
          <p:nvPr/>
        </p:nvSpPr>
        <p:spPr>
          <a:xfrm flipH="1" rot="-2700000">
            <a:off x="-376156" y="-253670"/>
            <a:ext cx="1827638" cy="1376989"/>
          </a:xfrm>
          <a:custGeom>
            <a:rect b="b" l="l" r="r" t="t"/>
            <a:pathLst>
              <a:path extrusionOk="0" h="1376989" w="1827638">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5" name="Google Shape;205;p7"/>
          <p:cNvSpPr/>
          <p:nvPr/>
        </p:nvSpPr>
        <p:spPr>
          <a:xfrm flipH="1" rot="-2700000">
            <a:off x="891641" y="422146"/>
            <a:ext cx="645368" cy="645368"/>
          </a:xfrm>
          <a:prstGeom prst="rect">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6" name="Google Shape;206;p7"/>
          <p:cNvSpPr/>
          <p:nvPr/>
        </p:nvSpPr>
        <p:spPr>
          <a:xfrm flipH="1" rot="-2700000">
            <a:off x="10043482" y="655140"/>
            <a:ext cx="687472" cy="687472"/>
          </a:xfrm>
          <a:prstGeom prst="rect">
            <a:avLst/>
          </a:pr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7"/>
          <p:cNvSpPr/>
          <p:nvPr/>
        </p:nvSpPr>
        <p:spPr>
          <a:xfrm flipH="1" rot="10800000">
            <a:off x="9356643" y="0"/>
            <a:ext cx="2835357" cy="1480837"/>
          </a:xfrm>
          <a:custGeom>
            <a:rect b="b" l="l" r="r" t="t"/>
            <a:pathLst>
              <a:path extrusionOk="0" h="1480837" w="2835357">
                <a:moveTo>
                  <a:pt x="2835357" y="1480837"/>
                </a:moveTo>
                <a:lnTo>
                  <a:pt x="0" y="1480837"/>
                </a:lnTo>
                <a:lnTo>
                  <a:pt x="1552727" y="0"/>
                </a:lnTo>
                <a:lnTo>
                  <a:pt x="2835357" y="1223245"/>
                </a:lnTo>
                <a:close/>
              </a:path>
            </a:pathLst>
          </a:custGeom>
          <a:solidFill>
            <a:schemeClr val="accent4">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8" name="Google Shape;208;p7"/>
          <p:cNvSpPr/>
          <p:nvPr/>
        </p:nvSpPr>
        <p:spPr>
          <a:xfrm flipH="1">
            <a:off x="7976344" y="6115501"/>
            <a:ext cx="1494513" cy="742499"/>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7"/>
          <p:cNvSpPr/>
          <p:nvPr/>
        </p:nvSpPr>
        <p:spPr>
          <a:xfrm flipH="1">
            <a:off x="7604080" y="6453143"/>
            <a:ext cx="814903" cy="404857"/>
          </a:xfrm>
          <a:prstGeom prst="triangle">
            <a:avLst>
              <a:gd fmla="val 50000" name="adj"/>
            </a:avLst>
          </a:prstGeom>
          <a:solidFill>
            <a:schemeClr val="accent1">
              <a:alpha val="2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grpSp>
        <p:nvGrpSpPr>
          <p:cNvPr id="210" name="Google Shape;210;p7"/>
          <p:cNvGrpSpPr/>
          <p:nvPr/>
        </p:nvGrpSpPr>
        <p:grpSpPr>
          <a:xfrm>
            <a:off x="5085905" y="1005569"/>
            <a:ext cx="6379884" cy="5738799"/>
            <a:chOff x="2657255" y="-71339"/>
            <a:chExt cx="6379884" cy="5738799"/>
          </a:xfrm>
        </p:grpSpPr>
        <p:sp>
          <p:nvSpPr>
            <p:cNvPr id="211" name="Google Shape;211;p7"/>
            <p:cNvSpPr/>
            <p:nvPr/>
          </p:nvSpPr>
          <p:spPr>
            <a:xfrm>
              <a:off x="4855454" y="2438786"/>
              <a:ext cx="1989945" cy="1962483"/>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7"/>
            <p:cNvSpPr txBox="1"/>
            <p:nvPr/>
          </p:nvSpPr>
          <p:spPr>
            <a:xfrm>
              <a:off x="5146875" y="2726185"/>
              <a:ext cx="1407103" cy="1387685"/>
            </a:xfrm>
            <a:prstGeom prst="rect">
              <a:avLst/>
            </a:prstGeom>
            <a:noFill/>
            <a:ln>
              <a:noFill/>
            </a:ln>
          </p:spPr>
          <p:txBody>
            <a:bodyPr anchorCtr="0" anchor="ctr" bIns="29200" lIns="29200" spcFirstLastPara="1" rIns="29200" wrap="square" tIns="29200">
              <a:noAutofit/>
            </a:bodyPr>
            <a:lstStyle/>
            <a:p>
              <a:pPr indent="0" lvl="0" marL="0" marR="0" rtl="0" algn="ctr">
                <a:lnSpc>
                  <a:spcPct val="90000"/>
                </a:lnSpc>
                <a:spcBef>
                  <a:spcPts val="0"/>
                </a:spcBef>
                <a:spcAft>
                  <a:spcPts val="0"/>
                </a:spcAft>
                <a:buClr>
                  <a:schemeClr val="lt1"/>
                </a:buClr>
                <a:buSzPts val="2300"/>
                <a:buFont typeface="Noto Sans Symbols"/>
                <a:buNone/>
              </a:pPr>
              <a:r>
                <a:rPr b="0" i="0" lang="en-US" sz="2300" u="none" cap="none" strike="noStrike">
                  <a:solidFill>
                    <a:schemeClr val="lt1"/>
                  </a:solidFill>
                  <a:latin typeface="Calibri"/>
                  <a:ea typeface="Calibri"/>
                  <a:cs typeface="Calibri"/>
                  <a:sym typeface="Calibri"/>
                </a:rPr>
                <a:t>1.</a:t>
              </a:r>
              <a:br>
                <a:rPr b="0" i="0" lang="en-US" sz="2300" u="none" cap="none" strike="noStrike">
                  <a:solidFill>
                    <a:schemeClr val="lt1"/>
                  </a:solidFill>
                  <a:latin typeface="Calibri"/>
                  <a:ea typeface="Calibri"/>
                  <a:cs typeface="Calibri"/>
                  <a:sym typeface="Calibri"/>
                </a:rPr>
              </a:br>
              <a:r>
                <a:rPr b="0" i="0" lang="en-US" sz="2300" u="none" cap="none" strike="noStrike">
                  <a:solidFill>
                    <a:schemeClr val="lt1"/>
                  </a:solidFill>
                  <a:latin typeface="Calibri"/>
                  <a:ea typeface="Calibri"/>
                  <a:cs typeface="Calibri"/>
                  <a:sym typeface="Calibri"/>
                </a:rPr>
                <a:t>die Suche nach Risiken </a:t>
              </a:r>
              <a:endParaRPr b="0" i="0" sz="2300" u="none" cap="none" strike="noStrike">
                <a:solidFill>
                  <a:schemeClr val="lt1"/>
                </a:solidFill>
                <a:latin typeface="Calibri"/>
                <a:ea typeface="Calibri"/>
                <a:cs typeface="Calibri"/>
                <a:sym typeface="Calibri"/>
              </a:endParaRPr>
            </a:p>
          </p:txBody>
        </p:sp>
        <p:sp>
          <p:nvSpPr>
            <p:cNvPr id="213" name="Google Shape;213;p7"/>
            <p:cNvSpPr/>
            <p:nvPr/>
          </p:nvSpPr>
          <p:spPr>
            <a:xfrm rot="-5400000">
              <a:off x="5697902" y="1852888"/>
              <a:ext cx="305049"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txBox="1"/>
            <p:nvPr/>
          </p:nvSpPr>
          <p:spPr>
            <a:xfrm rot="-5400000">
              <a:off x="5743660" y="2021346"/>
              <a:ext cx="213534"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15" name="Google Shape;215;p7"/>
            <p:cNvSpPr/>
            <p:nvPr/>
          </p:nvSpPr>
          <p:spPr>
            <a:xfrm>
              <a:off x="4810375" y="-71339"/>
              <a:ext cx="2080104" cy="19345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7"/>
            <p:cNvSpPr txBox="1"/>
            <p:nvPr/>
          </p:nvSpPr>
          <p:spPr>
            <a:xfrm>
              <a:off x="5114999" y="211971"/>
              <a:ext cx="1470856" cy="1367940"/>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Risikoanalyse </a:t>
              </a:r>
              <a:endParaRPr b="0" i="0" sz="2000" u="none" cap="none" strike="noStrike">
                <a:solidFill>
                  <a:schemeClr val="lt1"/>
                </a:solidFill>
                <a:latin typeface="Calibri"/>
                <a:ea typeface="Calibri"/>
                <a:cs typeface="Calibri"/>
                <a:sym typeface="Calibri"/>
              </a:endParaRPr>
            </a:p>
          </p:txBody>
        </p:sp>
        <p:sp>
          <p:nvSpPr>
            <p:cNvPr id="217" name="Google Shape;217;p7"/>
            <p:cNvSpPr/>
            <p:nvPr/>
          </p:nvSpPr>
          <p:spPr>
            <a:xfrm rot="1800000">
              <a:off x="6794456" y="3742577"/>
              <a:ext cx="291893"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txBox="1"/>
            <p:nvPr/>
          </p:nvSpPr>
          <p:spPr>
            <a:xfrm rot="1800000">
              <a:off x="6800322" y="3843385"/>
              <a:ext cx="204325"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19" name="Google Shape;219;p7"/>
            <p:cNvSpPr/>
            <p:nvPr/>
          </p:nvSpPr>
          <p:spPr>
            <a:xfrm>
              <a:off x="7035563" y="3751142"/>
              <a:ext cx="2001576" cy="186186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7"/>
            <p:cNvSpPr txBox="1"/>
            <p:nvPr/>
          </p:nvSpPr>
          <p:spPr>
            <a:xfrm>
              <a:off x="7328687" y="4023805"/>
              <a:ext cx="1415328" cy="131653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Identifi-zierung von Risiken</a:t>
              </a:r>
              <a:endParaRPr b="0" i="0" sz="2000" u="none" cap="none" strike="noStrike">
                <a:solidFill>
                  <a:schemeClr val="lt1"/>
                </a:solidFill>
                <a:latin typeface="Calibri"/>
                <a:ea typeface="Calibri"/>
                <a:cs typeface="Calibri"/>
                <a:sym typeface="Calibri"/>
              </a:endParaRPr>
            </a:p>
          </p:txBody>
        </p:sp>
        <p:sp>
          <p:nvSpPr>
            <p:cNvPr id="221" name="Google Shape;221;p7"/>
            <p:cNvSpPr/>
            <p:nvPr/>
          </p:nvSpPr>
          <p:spPr>
            <a:xfrm rot="9000000">
              <a:off x="4628059" y="3737779"/>
              <a:ext cx="281406" cy="613498"/>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7"/>
            <p:cNvSpPr txBox="1"/>
            <p:nvPr/>
          </p:nvSpPr>
          <p:spPr>
            <a:xfrm rot="-1800000">
              <a:off x="4706826" y="3839374"/>
              <a:ext cx="196984" cy="36809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900"/>
                <a:buFont typeface="Calibri"/>
                <a:buNone/>
              </a:pPr>
              <a:r>
                <a:t/>
              </a:r>
              <a:endParaRPr b="0" i="0" sz="1900" u="none" cap="none" strike="noStrike">
                <a:solidFill>
                  <a:schemeClr val="lt1"/>
                </a:solidFill>
                <a:latin typeface="Calibri"/>
                <a:ea typeface="Calibri"/>
                <a:cs typeface="Calibri"/>
                <a:sym typeface="Calibri"/>
              </a:endParaRPr>
            </a:p>
          </p:txBody>
        </p:sp>
        <p:sp>
          <p:nvSpPr>
            <p:cNvPr id="223" name="Google Shape;223;p7"/>
            <p:cNvSpPr/>
            <p:nvPr/>
          </p:nvSpPr>
          <p:spPr>
            <a:xfrm>
              <a:off x="2657255" y="3696685"/>
              <a:ext cx="2014495" cy="1970775"/>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7"/>
            <p:cNvSpPr txBox="1"/>
            <p:nvPr/>
          </p:nvSpPr>
          <p:spPr>
            <a:xfrm>
              <a:off x="2952271" y="3985298"/>
              <a:ext cx="1424463" cy="139354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Risiko-bewertung</a:t>
              </a:r>
              <a:endParaRPr b="0" i="0" sz="2000" u="none" cap="none" strike="noStrike">
                <a:solidFill>
                  <a:schemeClr val="lt1"/>
                </a:solidFill>
                <a:latin typeface="Calibri"/>
                <a:ea typeface="Calibri"/>
                <a:cs typeface="Calibri"/>
                <a:sym typeface="Calibri"/>
              </a:endParaRPr>
            </a:p>
          </p:txBody>
        </p:sp>
      </p:grpSp>
      <p:pic>
        <p:nvPicPr>
          <p:cNvPr id="225" name="Google Shape;225;p7"/>
          <p:cNvPicPr preferRelativeResize="0"/>
          <p:nvPr/>
        </p:nvPicPr>
        <p:blipFill rotWithShape="1">
          <a:blip r:embed="rId3">
            <a:alphaModFix/>
          </a:blip>
          <a:srcRect b="0" l="0" r="0" t="0"/>
          <a:stretch/>
        </p:blipFill>
        <p:spPr>
          <a:xfrm rot="10800000">
            <a:off x="0" y="1920707"/>
            <a:ext cx="993612" cy="2124954"/>
          </a:xfrm>
          <a:prstGeom prst="rect">
            <a:avLst/>
          </a:prstGeom>
          <a:noFill/>
          <a:ln>
            <a:noFill/>
          </a:ln>
        </p:spPr>
      </p:pic>
      <p:sp>
        <p:nvSpPr>
          <p:cNvPr id="226" name="Google Shape;226;p7"/>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Das Risikomanagement hat einzelne Phasen</a:t>
            </a:r>
            <a:endParaRPr b="1" sz="3600">
              <a:solidFill>
                <a:schemeClr val="dk2"/>
              </a:solidFill>
            </a:endParaRPr>
          </a:p>
        </p:txBody>
      </p:sp>
      <p:pic>
        <p:nvPicPr>
          <p:cNvPr descr="Obsah obrázku text, královna&#10;&#10;Popis byl vytvořen automaticky" id="227" name="Google Shape;227;p7"/>
          <p:cNvPicPr preferRelativeResize="0"/>
          <p:nvPr/>
        </p:nvPicPr>
        <p:blipFill rotWithShape="1">
          <a:blip r:embed="rId4">
            <a:alphaModFix/>
          </a:blip>
          <a:srcRect b="1709" l="0" r="-1" t="0"/>
          <a:stretch/>
        </p:blipFill>
        <p:spPr>
          <a:xfrm>
            <a:off x="0" y="-1"/>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Tree>
  </p:cSld>
  <p:clrMapOvr>
    <a:masterClrMapping/>
  </p:clrMapOvr>
  <p:transition spd="slow" p14:dur="1500">
    <p:split orient="ver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id="233" name="Google Shape;233;p8"/>
          <p:cNvPicPr preferRelativeResize="0"/>
          <p:nvPr/>
        </p:nvPicPr>
        <p:blipFill rotWithShape="1">
          <a:blip r:embed="rId3">
            <a:alphaModFix/>
          </a:blip>
          <a:srcRect b="0" l="0" r="0" t="0"/>
          <a:stretch/>
        </p:blipFill>
        <p:spPr>
          <a:xfrm>
            <a:off x="7145726" y="0"/>
            <a:ext cx="5046274" cy="6858000"/>
          </a:xfrm>
          <a:prstGeom prst="rect">
            <a:avLst/>
          </a:prstGeom>
          <a:noFill/>
          <a:ln>
            <a:noFill/>
          </a:ln>
        </p:spPr>
      </p:pic>
      <p:pic>
        <p:nvPicPr>
          <p:cNvPr id="234" name="Google Shape;234;p8"/>
          <p:cNvPicPr preferRelativeResize="0"/>
          <p:nvPr/>
        </p:nvPicPr>
        <p:blipFill rotWithShape="1">
          <a:blip r:embed="rId4">
            <a:alphaModFix/>
          </a:blip>
          <a:srcRect b="0" l="0" r="0" t="0"/>
          <a:stretch/>
        </p:blipFill>
        <p:spPr>
          <a:xfrm>
            <a:off x="0" y="312463"/>
            <a:ext cx="943107" cy="2095792"/>
          </a:xfrm>
          <a:prstGeom prst="rect">
            <a:avLst/>
          </a:prstGeom>
          <a:noFill/>
          <a:ln>
            <a:noFill/>
          </a:ln>
        </p:spPr>
      </p:pic>
      <p:pic>
        <p:nvPicPr>
          <p:cNvPr id="235" name="Google Shape;235;p8"/>
          <p:cNvPicPr preferRelativeResize="0"/>
          <p:nvPr/>
        </p:nvPicPr>
        <p:blipFill rotWithShape="1">
          <a:blip r:embed="rId4">
            <a:alphaModFix/>
          </a:blip>
          <a:srcRect b="0" l="0" r="0" t="0"/>
          <a:stretch/>
        </p:blipFill>
        <p:spPr>
          <a:xfrm>
            <a:off x="0" y="4762208"/>
            <a:ext cx="943107" cy="2095792"/>
          </a:xfrm>
          <a:prstGeom prst="rect">
            <a:avLst/>
          </a:prstGeom>
          <a:noFill/>
          <a:ln>
            <a:noFill/>
          </a:ln>
        </p:spPr>
      </p:pic>
      <p:grpSp>
        <p:nvGrpSpPr>
          <p:cNvPr id="236" name="Google Shape;236;p8"/>
          <p:cNvGrpSpPr/>
          <p:nvPr/>
        </p:nvGrpSpPr>
        <p:grpSpPr>
          <a:xfrm>
            <a:off x="545389" y="1101353"/>
            <a:ext cx="6348422" cy="5710371"/>
            <a:chOff x="2659139" y="-70147"/>
            <a:chExt cx="6348422" cy="5710371"/>
          </a:xfrm>
        </p:grpSpPr>
        <p:sp>
          <p:nvSpPr>
            <p:cNvPr id="237" name="Google Shape;237;p8"/>
            <p:cNvSpPr/>
            <p:nvPr/>
          </p:nvSpPr>
          <p:spPr>
            <a:xfrm>
              <a:off x="4890956" y="2471559"/>
              <a:ext cx="1891213" cy="1865114"/>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8"/>
            <p:cNvSpPr txBox="1"/>
            <p:nvPr/>
          </p:nvSpPr>
          <p:spPr>
            <a:xfrm>
              <a:off x="5167918" y="2744699"/>
              <a:ext cx="1337289" cy="1318834"/>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2.</a:t>
              </a:r>
              <a:br>
                <a:rPr b="0" i="0" lang="en-US" sz="2000" u="none" cap="none" strike="noStrike">
                  <a:solidFill>
                    <a:schemeClr val="lt1"/>
                  </a:solidFill>
                  <a:latin typeface="Calibri"/>
                  <a:ea typeface="Calibri"/>
                  <a:cs typeface="Calibri"/>
                  <a:sym typeface="Calibri"/>
                </a:rPr>
              </a:br>
              <a:r>
                <a:rPr b="0" i="0" lang="en-US" sz="2000" u="none" cap="none" strike="noStrike">
                  <a:solidFill>
                    <a:schemeClr val="lt1"/>
                  </a:solidFill>
                  <a:latin typeface="Calibri"/>
                  <a:ea typeface="Calibri"/>
                  <a:cs typeface="Calibri"/>
                  <a:sym typeface="Calibri"/>
                </a:rPr>
                <a:t>Handeln</a:t>
              </a:r>
              <a:endParaRPr/>
            </a:p>
          </p:txBody>
        </p:sp>
        <p:sp>
          <p:nvSpPr>
            <p:cNvPr id="239" name="Google Shape;239;p8"/>
            <p:cNvSpPr/>
            <p:nvPr/>
          </p:nvSpPr>
          <p:spPr>
            <a:xfrm rot="-5400000">
              <a:off x="5672836" y="1866854"/>
              <a:ext cx="327452"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
            <p:cNvSpPr txBox="1"/>
            <p:nvPr/>
          </p:nvSpPr>
          <p:spPr>
            <a:xfrm rot="-5400000">
              <a:off x="5721954" y="2037994"/>
              <a:ext cx="229216"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41" name="Google Shape;241;p8"/>
            <p:cNvSpPr/>
            <p:nvPr/>
          </p:nvSpPr>
          <p:spPr>
            <a:xfrm>
              <a:off x="4802257" y="-70147"/>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8"/>
            <p:cNvSpPr txBox="1"/>
            <p:nvPr/>
          </p:nvSpPr>
          <p:spPr>
            <a:xfrm>
              <a:off x="5105198" y="211597"/>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Sicherheits-maßnahmen festlegen</a:t>
              </a:r>
              <a:endParaRPr/>
            </a:p>
          </p:txBody>
        </p:sp>
        <p:sp>
          <p:nvSpPr>
            <p:cNvPr id="243" name="Google Shape;243;p8"/>
            <p:cNvSpPr/>
            <p:nvPr/>
          </p:nvSpPr>
          <p:spPr>
            <a:xfrm rot="1800000">
              <a:off x="6744634" y="3714157"/>
              <a:ext cx="314608"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8"/>
            <p:cNvSpPr txBox="1"/>
            <p:nvPr/>
          </p:nvSpPr>
          <p:spPr>
            <a:xfrm rot="1800000">
              <a:off x="6750956" y="3812584"/>
              <a:ext cx="220226"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45" name="Google Shape;245;p8"/>
            <p:cNvSpPr/>
            <p:nvPr/>
          </p:nvSpPr>
          <p:spPr>
            <a:xfrm>
              <a:off x="7017044" y="3734494"/>
              <a:ext cx="1990517" cy="1851573"/>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8"/>
            <p:cNvSpPr txBox="1"/>
            <p:nvPr/>
          </p:nvSpPr>
          <p:spPr>
            <a:xfrm>
              <a:off x="7308548" y="4005651"/>
              <a:ext cx="1407509" cy="13092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Sicherheits-maßnahmen durchführen</a:t>
              </a:r>
              <a:endParaRPr b="0" i="0" sz="2000" u="none" cap="none" strike="noStrike">
                <a:solidFill>
                  <a:schemeClr val="lt1"/>
                </a:solidFill>
                <a:latin typeface="Calibri"/>
                <a:ea typeface="Calibri"/>
                <a:cs typeface="Calibri"/>
                <a:sym typeface="Calibri"/>
              </a:endParaRPr>
            </a:p>
          </p:txBody>
        </p:sp>
        <p:sp>
          <p:nvSpPr>
            <p:cNvPr id="247" name="Google Shape;247;p8"/>
            <p:cNvSpPr/>
            <p:nvPr/>
          </p:nvSpPr>
          <p:spPr>
            <a:xfrm rot="9000000">
              <a:off x="4627363" y="3709385"/>
              <a:ext cx="304179"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8"/>
            <p:cNvSpPr txBox="1"/>
            <p:nvPr/>
          </p:nvSpPr>
          <p:spPr>
            <a:xfrm rot="-1800000">
              <a:off x="4712504" y="3808594"/>
              <a:ext cx="212925"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49" name="Google Shape;249;p8"/>
            <p:cNvSpPr/>
            <p:nvPr/>
          </p:nvSpPr>
          <p:spPr>
            <a:xfrm>
              <a:off x="2659139" y="3680338"/>
              <a:ext cx="2003365" cy="1959886"/>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8"/>
            <p:cNvSpPr txBox="1"/>
            <p:nvPr/>
          </p:nvSpPr>
          <p:spPr>
            <a:xfrm>
              <a:off x="2952525" y="3967357"/>
              <a:ext cx="1416593" cy="138584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Sicherheits-maßnahmen ergreifen</a:t>
              </a:r>
              <a:endParaRPr/>
            </a:p>
          </p:txBody>
        </p:sp>
      </p:grpSp>
      <p:sp>
        <p:nvSpPr>
          <p:cNvPr id="251" name="Google Shape;251;p8"/>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Clr>
                <a:schemeClr val="dk2"/>
              </a:buClr>
              <a:buSzPts val="3600"/>
              <a:buFont typeface="Calibri"/>
              <a:buNone/>
            </a:pPr>
            <a:r>
              <a:rPr b="1" lang="en-US" sz="3600">
                <a:solidFill>
                  <a:schemeClr val="dk2"/>
                </a:solidFill>
              </a:rPr>
              <a:t>Risikomanagement hat einzelne Phasen</a:t>
            </a:r>
            <a:endParaRPr b="1" sz="3600">
              <a:solidFill>
                <a:schemeClr val="dk2"/>
              </a:solidFill>
            </a:endParaRPr>
          </a:p>
        </p:txBody>
      </p:sp>
    </p:spTree>
  </p:cSld>
  <p:clrMapOvr>
    <a:masterClrMapping/>
  </p:clrMapOvr>
  <p:transition spd="slow" p14:dur="1500">
    <p:split orient="ver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9"/>
          <p:cNvPicPr preferRelativeResize="0"/>
          <p:nvPr/>
        </p:nvPicPr>
        <p:blipFill rotWithShape="1">
          <a:blip r:embed="rId3">
            <a:alphaModFix/>
          </a:blip>
          <a:srcRect b="0" l="0" r="0" t="0"/>
          <a:stretch/>
        </p:blipFill>
        <p:spPr>
          <a:xfrm rot="5400000">
            <a:off x="5233689" y="-576344"/>
            <a:ext cx="943107" cy="2095792"/>
          </a:xfrm>
          <a:prstGeom prst="rect">
            <a:avLst/>
          </a:prstGeom>
          <a:noFill/>
          <a:ln>
            <a:noFill/>
          </a:ln>
        </p:spPr>
      </p:pic>
      <p:grpSp>
        <p:nvGrpSpPr>
          <p:cNvPr id="258" name="Google Shape;258;p9"/>
          <p:cNvGrpSpPr/>
          <p:nvPr/>
        </p:nvGrpSpPr>
        <p:grpSpPr>
          <a:xfrm>
            <a:off x="5127066" y="962714"/>
            <a:ext cx="6329068" cy="5794996"/>
            <a:chOff x="2668816" y="-112460"/>
            <a:chExt cx="6329068" cy="5794996"/>
          </a:xfrm>
        </p:grpSpPr>
        <p:sp>
          <p:nvSpPr>
            <p:cNvPr id="259" name="Google Shape;259;p9"/>
            <p:cNvSpPr/>
            <p:nvPr/>
          </p:nvSpPr>
          <p:spPr>
            <a:xfrm>
              <a:off x="4727858" y="2361878"/>
              <a:ext cx="2027834" cy="1999850"/>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9"/>
            <p:cNvSpPr txBox="1"/>
            <p:nvPr/>
          </p:nvSpPr>
          <p:spPr>
            <a:xfrm>
              <a:off x="5024827" y="2654749"/>
              <a:ext cx="1433896" cy="1414108"/>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3. Verwaltung der Dokumen-tation</a:t>
              </a:r>
              <a:endParaRPr b="0" i="0" sz="2000" u="none" cap="none" strike="noStrike">
                <a:solidFill>
                  <a:schemeClr val="lt1"/>
                </a:solidFill>
                <a:latin typeface="Calibri"/>
                <a:ea typeface="Calibri"/>
                <a:cs typeface="Calibri"/>
                <a:sym typeface="Calibri"/>
              </a:endParaRPr>
            </a:p>
          </p:txBody>
        </p:sp>
        <p:sp>
          <p:nvSpPr>
            <p:cNvPr id="261" name="Google Shape;261;p9"/>
            <p:cNvSpPr/>
            <p:nvPr/>
          </p:nvSpPr>
          <p:spPr>
            <a:xfrm rot="-5400000">
              <a:off x="5595902" y="1789847"/>
              <a:ext cx="291747"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9"/>
            <p:cNvSpPr txBox="1"/>
            <p:nvPr/>
          </p:nvSpPr>
          <p:spPr>
            <a:xfrm rot="-5400000">
              <a:off x="5639664" y="1955631"/>
              <a:ext cx="204223"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63" name="Google Shape;263;p9"/>
            <p:cNvSpPr/>
            <p:nvPr/>
          </p:nvSpPr>
          <p:spPr>
            <a:xfrm>
              <a:off x="4707470" y="-112460"/>
              <a:ext cx="2068611" cy="1923871"/>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9"/>
            <p:cNvSpPr txBox="1"/>
            <p:nvPr/>
          </p:nvSpPr>
          <p:spPr>
            <a:xfrm>
              <a:off x="5010411" y="169284"/>
              <a:ext cx="1462729" cy="1360383"/>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Obligatorisch</a:t>
              </a:r>
              <a:endParaRPr/>
            </a:p>
          </p:txBody>
        </p:sp>
        <p:sp>
          <p:nvSpPr>
            <p:cNvPr id="265" name="Google Shape;265;p9"/>
            <p:cNvSpPr/>
            <p:nvPr/>
          </p:nvSpPr>
          <p:spPr>
            <a:xfrm rot="1800000">
              <a:off x="6682756" y="3665142"/>
              <a:ext cx="225573"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9"/>
            <p:cNvSpPr txBox="1"/>
            <p:nvPr/>
          </p:nvSpPr>
          <p:spPr>
            <a:xfrm rot="1800000">
              <a:off x="6687289" y="3770246"/>
              <a:ext cx="157901"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67" name="Google Shape;267;p9"/>
            <p:cNvSpPr/>
            <p:nvPr/>
          </p:nvSpPr>
          <p:spPr>
            <a:xfrm>
              <a:off x="6837147" y="3553399"/>
              <a:ext cx="2160737" cy="2129137"/>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9"/>
            <p:cNvSpPr txBox="1"/>
            <p:nvPr/>
          </p:nvSpPr>
          <p:spPr>
            <a:xfrm>
              <a:off x="7153580" y="3865204"/>
              <a:ext cx="1527871" cy="1505527"/>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Sammeln von Dokumenten/Informa-tionen</a:t>
              </a:r>
              <a:endParaRPr b="0" i="0" sz="2000" u="none" cap="none" strike="noStrike">
                <a:solidFill>
                  <a:schemeClr val="lt1"/>
                </a:solidFill>
                <a:latin typeface="Calibri"/>
                <a:ea typeface="Calibri"/>
                <a:cs typeface="Calibri"/>
                <a:sym typeface="Calibri"/>
              </a:endParaRPr>
            </a:p>
          </p:txBody>
        </p:sp>
        <p:sp>
          <p:nvSpPr>
            <p:cNvPr id="269" name="Google Shape;269;p9"/>
            <p:cNvSpPr/>
            <p:nvPr/>
          </p:nvSpPr>
          <p:spPr>
            <a:xfrm rot="9000000">
              <a:off x="4452511" y="3708582"/>
              <a:ext cx="320514" cy="610109"/>
            </a:xfrm>
            <a:prstGeom prst="rightArrow">
              <a:avLst>
                <a:gd fmla="val 60000" name="adj1"/>
                <a:gd fmla="val 50000" name="adj2"/>
              </a:avLst>
            </a:prstGeom>
            <a:gradFill>
              <a:gsLst>
                <a:gs pos="0">
                  <a:srgbClr val="B5C2E2"/>
                </a:gs>
                <a:gs pos="50000">
                  <a:srgbClr val="A8B8DF"/>
                </a:gs>
                <a:gs pos="100000">
                  <a:srgbClr val="90A0C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9"/>
            <p:cNvSpPr txBox="1"/>
            <p:nvPr/>
          </p:nvSpPr>
          <p:spPr>
            <a:xfrm rot="-1800000">
              <a:off x="4542224" y="3806566"/>
              <a:ext cx="224360" cy="36606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2600"/>
                <a:buFont typeface="Calibri"/>
                <a:buNone/>
              </a:pPr>
              <a:r>
                <a:t/>
              </a:r>
              <a:endParaRPr b="0" i="0" sz="2600" u="none" cap="none" strike="noStrike">
                <a:solidFill>
                  <a:schemeClr val="lt1"/>
                </a:solidFill>
                <a:latin typeface="Calibri"/>
                <a:ea typeface="Calibri"/>
                <a:cs typeface="Calibri"/>
                <a:sym typeface="Calibri"/>
              </a:endParaRPr>
            </a:p>
          </p:txBody>
        </p:sp>
        <p:sp>
          <p:nvSpPr>
            <p:cNvPr id="271" name="Google Shape;271;p9"/>
            <p:cNvSpPr/>
            <p:nvPr/>
          </p:nvSpPr>
          <p:spPr>
            <a:xfrm>
              <a:off x="2668816" y="3720749"/>
              <a:ext cx="1794439" cy="1794439"/>
            </a:xfrm>
            <a:prstGeom prst="ellipse">
              <a:avLst/>
            </a:prstGeom>
            <a:gradFill>
              <a:gsLst>
                <a:gs pos="0">
                  <a:srgbClr val="5E81C9"/>
                </a:gs>
                <a:gs pos="50000">
                  <a:srgbClr val="3B70C9"/>
                </a:gs>
                <a:gs pos="100000">
                  <a:srgbClr val="2E60B8"/>
                </a:gs>
              </a:gsLst>
              <a:lin ang="5400000" scaled="0"/>
            </a:gradFill>
            <a:ln>
              <a:noFill/>
            </a:ln>
            <a:effectLst>
              <a:outerShdw blurRad="57150" rotWithShape="0" algn="ctr" dir="5400000" dist="19050">
                <a:srgbClr val="000000">
                  <a:alpha val="6274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9"/>
            <p:cNvSpPr txBox="1"/>
            <p:nvPr/>
          </p:nvSpPr>
          <p:spPr>
            <a:xfrm>
              <a:off x="2931606" y="3983539"/>
              <a:ext cx="1268859" cy="1268859"/>
            </a:xfrm>
            <a:prstGeom prst="rect">
              <a:avLst/>
            </a:prstGeom>
            <a:noFill/>
            <a:ln>
              <a:noFill/>
            </a:ln>
          </p:spPr>
          <p:txBody>
            <a:bodyPr anchorCtr="0" anchor="ctr" bIns="25400" lIns="25400" spcFirstLastPara="1" rIns="25400" wrap="square" tIns="25400">
              <a:noAutofit/>
            </a:bodyPr>
            <a:lstStyle/>
            <a:p>
              <a:pPr indent="0" lvl="0" marL="0" marR="0" rtl="0" algn="ctr">
                <a:lnSpc>
                  <a:spcPct val="90000"/>
                </a:lnSpc>
                <a:spcBef>
                  <a:spcPts val="0"/>
                </a:spcBef>
                <a:spcAft>
                  <a:spcPts val="0"/>
                </a:spcAft>
                <a:buClr>
                  <a:schemeClr val="lt1"/>
                </a:buClr>
                <a:buSzPts val="2000"/>
                <a:buFont typeface="Noto Sans Symbols"/>
                <a:buNone/>
              </a:pPr>
              <a:r>
                <a:rPr b="0" i="0" lang="en-US" sz="2000" u="none" cap="none" strike="noStrike">
                  <a:solidFill>
                    <a:schemeClr val="lt1"/>
                  </a:solidFill>
                  <a:latin typeface="Calibri"/>
                  <a:ea typeface="Calibri"/>
                  <a:cs typeface="Calibri"/>
                  <a:sym typeface="Calibri"/>
                </a:rPr>
                <a:t>Archi-vierung</a:t>
              </a:r>
              <a:endParaRPr/>
            </a:p>
          </p:txBody>
        </p:sp>
      </p:grpSp>
      <p:sp>
        <p:nvSpPr>
          <p:cNvPr id="273" name="Google Shape;273;p9"/>
          <p:cNvSpPr txBox="1"/>
          <p:nvPr>
            <p:ph type="title"/>
          </p:nvPr>
        </p:nvSpPr>
        <p:spPr>
          <a:xfrm>
            <a:off x="293475" y="184971"/>
            <a:ext cx="11784643" cy="890203"/>
          </a:xfrm>
          <a:prstGeom prst="rect">
            <a:avLst/>
          </a:prstGeom>
          <a:noFill/>
          <a:ln>
            <a:noFill/>
          </a:ln>
        </p:spPr>
        <p:txBody>
          <a:bodyPr anchorCtr="0" anchor="ctr" bIns="45700" lIns="91425" spcFirstLastPara="1" rIns="91425" wrap="square" tIns="45700">
            <a:normAutofit/>
          </a:bodyPr>
          <a:lstStyle/>
          <a:p>
            <a:pPr indent="0" lvl="0" marL="0" rtl="0" algn="r">
              <a:lnSpc>
                <a:spcPct val="100000"/>
              </a:lnSpc>
              <a:spcBef>
                <a:spcPts val="0"/>
              </a:spcBef>
              <a:spcAft>
                <a:spcPts val="0"/>
              </a:spcAft>
              <a:buClr>
                <a:schemeClr val="dk2"/>
              </a:buClr>
              <a:buSzPts val="3600"/>
              <a:buFont typeface="Calibri"/>
              <a:buNone/>
            </a:pPr>
            <a:r>
              <a:rPr b="1" lang="en-US" sz="3600">
                <a:solidFill>
                  <a:schemeClr val="dk2"/>
                </a:solidFill>
              </a:rPr>
              <a:t>Das Risikomanagement hat einzelne Phasen</a:t>
            </a:r>
            <a:endParaRPr b="1" sz="3600">
              <a:solidFill>
                <a:schemeClr val="dk2"/>
              </a:solidFill>
            </a:endParaRPr>
          </a:p>
        </p:txBody>
      </p:sp>
      <p:pic>
        <p:nvPicPr>
          <p:cNvPr descr="Obsah obrázku text, královna, herna&#10;&#10;Popis byl vytvořen automaticky" id="274" name="Google Shape;274;p9"/>
          <p:cNvPicPr preferRelativeResize="0"/>
          <p:nvPr/>
        </p:nvPicPr>
        <p:blipFill rotWithShape="1">
          <a:blip r:embed="rId4">
            <a:alphaModFix/>
          </a:blip>
          <a:srcRect b="-1" l="18162" r="36506" t="0"/>
          <a:stretch/>
        </p:blipFill>
        <p:spPr>
          <a:xfrm>
            <a:off x="1" y="10"/>
            <a:ext cx="4657344" cy="6857990"/>
          </a:xfrm>
          <a:custGeom>
            <a:rect b="b" l="l" r="r" t="t"/>
            <a:pathLst>
              <a:path extrusionOk="0" h="6858000" w="4657344">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pic>
        <p:nvPicPr>
          <p:cNvPr id="275" name="Google Shape;275;p9"/>
          <p:cNvPicPr preferRelativeResize="0"/>
          <p:nvPr/>
        </p:nvPicPr>
        <p:blipFill rotWithShape="1">
          <a:blip r:embed="rId3">
            <a:alphaModFix/>
          </a:blip>
          <a:srcRect b="0" l="0" r="0" t="0"/>
          <a:stretch/>
        </p:blipFill>
        <p:spPr>
          <a:xfrm rot="10800000">
            <a:off x="11248892" y="1260135"/>
            <a:ext cx="943107" cy="2095792"/>
          </a:xfrm>
          <a:prstGeom prst="rect">
            <a:avLst/>
          </a:prstGeom>
          <a:noFill/>
          <a:ln>
            <a:noFill/>
          </a:ln>
        </p:spPr>
      </p:pic>
    </p:spTree>
  </p:cSld>
  <p:clrMapOvr>
    <a:masterClrMapping/>
  </p:clrMapOvr>
  <p:transition spd="slow">
    <p:wipe dir="l"/>
  </p:transition>
</p:sld>
</file>

<file path=ppt/theme/theme1.xml><?xml version="1.0" encoding="utf-8"?>
<a:theme xmlns:a="http://schemas.openxmlformats.org/drawingml/2006/main" xmlns:r="http://schemas.openxmlformats.org/officeDocument/2006/relationships"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2022-09-13T11:40:43Z</dcterms:created>
  <dc:creator>Sonja  Karbon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0x010100CCDC99E37D3BB34F911D876D5359BBAC</vt:lpwstr>
  </property>
</Properties>
</file>