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RPcpuY3TkNxno1dEYms8NWrcx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572306-07EA-43C9-9FD6-20DA65D74DE8}">
  <a:tblStyle styleId="{D4572306-07EA-43C9-9FD6-20DA65D74DE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en-US" sz="1800">
                <a:latin typeface="Times New Roman"/>
                <a:ea typeface="Times New Roman"/>
                <a:cs typeface="Times New Roman"/>
                <a:sym typeface="Times New Roman"/>
              </a:rPr>
              <a:t>Indikatoren für potenzielle Gewalt durch einen Mitarbeiter</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In der Regel "schnappen" Mitarbeiter nicht einfach zu, sondern zeigen im Laufe der Zeit Anzeichen für potenziell gewalttätiges Verhalten. Wenn diese Verhaltensweisen erkannt werden, lassen sie sich häufig steuern und behandeln. Potenziell gewalttätiges Verhalten eines Mitarbeiters kann eine oder mehrere der folgenden Verhaltensweisen umfassen (diese Liste von Verhaltensweisen ist nicht vollständig und soll auch nicht als Diagnose für gewalttätige Tendenzen dienen.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verstärkter Konsum von Alkohol und/oder illegalen Drogen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unerklärlicher Anstieg der Fehlzeiten; vage körperliche Beschwerden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spürbare Abnahme der Aufmerksamkeit für Aussehen und Hygiene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Depressionen / mitFrawal</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Widerstand und Überreaktion auf Änderungen der Politik und der Verfahren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wiederholte Verstöße gegen die Unternehmensrichtlinien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verstärkte starke Stimmungsschwankungen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auffallend instabile, emotionale Reaktionen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explosive Ausbrüche von Ärger oder Wut ohne Provokation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suizidgefährdet; Kommentare über "Dinge in Ordnung bringen"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Verhalten, das auf Paranoia hindeutet ("alle sind gegen mich")</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spricht zunehmend von Problemen zu Hause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Eskalation der häuslichen Probleme am Arbeitsplatz; Gerüchte über schwere finanzielle Probleme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über frühere Gewalttaten sprechen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Empathie mit Gewalttätern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Zunahme von unaufgeforderten Kommentaren über Schusswaffen, andere gefährliche Waffen und Gewaltverbrechen</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85" name="Google Shape;2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Prävention von Gewalt und Belästigung in HORECA</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Zu den organisatorischen Maßnahmen zur Verhinderung von Gewalt und Belästigung gehören auch Maßnahmen, die sicherstellen, dass Beschwerden ernsthaft und wohlwollend behandelt werden. Das Fehlen einer solchen Politik ist dagegen oft Ausdruck eines mangelnden Bewusstseins und kann in einigen Fällen selbst als Ursache für Belästigung und Viktimisierung angesehen werden.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Analysiert das Auftreten von Gewalt im Gastgewerbe und weist auf folgende Präventionsmaßnahmen hin: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den Betrieb in Hochrisikogebieten zu reduzieren und in besonders risikoreichen Zeiten nicht zu betreiben;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Bildung strategischer Allianzen mit anderen Einrichtungen zur Verbrechensverhütung, z. B. gemeinsame Sicherheitsoperationen und Warnsysteme;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täglich Sicherheitskontrollen durchführen;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alle Manager und Vorgesetzten darin schulen, wie sie auf Gewaltandrohungen oder gewalttätige Vorfälle reagieren sollen;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Einrichtung von Krisenmanagementteams, die auf Abruf zur Verfügung stehen;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angemessene Beleuchtung, Alarmanlagen und Überwachungskameras (CCT) installieren. </a:t>
            </a:r>
            <a:endParaRPr sz="1800">
              <a:latin typeface="Calibri"/>
              <a:ea typeface="Calibri"/>
              <a:cs typeface="Calibri"/>
              <a:sym typeface="Calibri"/>
            </a:endParaRPr>
          </a:p>
        </p:txBody>
      </p:sp>
      <p:sp>
        <p:nvSpPr>
          <p:cNvPr id="331" name="Google Shape;3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6" name="Google Shape;3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9" name="Google Shape;3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Die primäre Prävention besteht in der Erziehung zu einem gesunden, florierenden Unternehmen, das seine Fähigkeiten entwickelt und Stresssituationen gut bewältigt. Die größte Anstrengung besteht darin, die Risiken zu vermeiden und zu verringern, die mit bestimmten Erscheinungsformen der schlechten Strategie des Unternehmens einhergehen. </a:t>
            </a:r>
            <a:endParaRPr/>
          </a:p>
        </p:txBody>
      </p:sp>
      <p:sp>
        <p:nvSpPr>
          <p:cNvPr id="142" name="Google Shape;1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Die beiden Eckpfeiler der Primärprävention sind:</a:t>
            </a:r>
            <a:endParaRPr/>
          </a:p>
          <a:p>
            <a:pPr indent="0" lvl="0" marL="0" rtl="0" algn="l">
              <a:spcBef>
                <a:spcPts val="0"/>
              </a:spcBef>
              <a:spcAft>
                <a:spcPts val="0"/>
              </a:spcAft>
              <a:buNone/>
            </a:pPr>
            <a:r>
              <a:rPr lang="en-US"/>
              <a:t>- Formulierung der Politik (Plan)</a:t>
            </a:r>
            <a:endParaRPr/>
          </a:p>
          <a:p>
            <a:pPr indent="0" lvl="0" marL="0" rtl="0" algn="l">
              <a:spcBef>
                <a:spcPts val="0"/>
              </a:spcBef>
              <a:spcAft>
                <a:spcPts val="0"/>
              </a:spcAft>
              <a:buNone/>
            </a:pPr>
            <a:r>
              <a:rPr lang="en-US"/>
              <a:t>- Ausbildung.</a:t>
            </a:r>
            <a:endParaRPr/>
          </a:p>
        </p:txBody>
      </p:sp>
      <p:sp>
        <p:nvSpPr>
          <p:cNvPr id="165" name="Google Shape;16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Formulierung von Strategien / Entwurf eines Plans für Gesundheit und Sicherheit</a:t>
            </a:r>
            <a:endParaRPr/>
          </a:p>
          <a:p>
            <a:pPr indent="0" lvl="0" marL="0" rtl="0" algn="l">
              <a:spcBef>
                <a:spcPts val="0"/>
              </a:spcBef>
              <a:spcAft>
                <a:spcPts val="0"/>
              </a:spcAft>
              <a:buNone/>
            </a:pPr>
            <a:r>
              <a:rPr lang="en-US"/>
              <a:t>Was passiert, wenn wir befehlen: "Vorwärts!"? Ohne eine Richtung, einen Weg oder ein Ziel festzulegen, werden alle hilflos dastehen, bestenfalls rennen sie - jeder in eine andere Richtung.</a:t>
            </a:r>
            <a:endParaRPr/>
          </a:p>
          <a:p>
            <a:pPr indent="0" lvl="0" marL="0" rtl="0" algn="l">
              <a:spcBef>
                <a:spcPts val="0"/>
              </a:spcBef>
              <a:spcAft>
                <a:spcPts val="0"/>
              </a:spcAft>
              <a:buNone/>
            </a:pPr>
            <a:r>
              <a:rPr lang="en-US"/>
              <a:t>Die Vision, Strategie oder Politik muss klar, verständlich und motivierend sein. Eine korrekt festgelegte und befolgte Unternehmenspolitik ist eine Hilfe bei der Suche und Ausarbeitung von Strategien und bei der Formulierung von Anforderungen an das Managementsystem.</a:t>
            </a:r>
            <a:endParaRPr/>
          </a:p>
          <a:p>
            <a:pPr indent="0" lvl="0" marL="0" rtl="0" algn="l">
              <a:spcBef>
                <a:spcPts val="0"/>
              </a:spcBef>
              <a:spcAft>
                <a:spcPts val="0"/>
              </a:spcAft>
              <a:buNone/>
            </a:pPr>
            <a:r>
              <a:rPr lang="en-US"/>
              <a:t>Die Formulierung der Unternehmenspolitik stellt eine grundlegende Aufgabe für das Unternehmen dar, die für die zukünftige Entwicklung und Existenz entscheidend ist. Es ist sehr wichtig zu erkennen, dass die Phase der Politikformulierung stark von der Unternehmenskultur, dem Führungsstil der Manager, dem Grad ihrer Beteiligung usw. beeinflusst wird. ).</a:t>
            </a:r>
            <a:endParaRPr/>
          </a:p>
        </p:txBody>
      </p:sp>
      <p:sp>
        <p:nvSpPr>
          <p:cNvPr id="185" name="Google Shape;18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Die Formulierung der Politik und der Entwurf des Arbeitsschutzplans sind auf den Schwerpunkt und damit auf die Tätigkeit des jeweiligen Unternehmens ausgerichtet und können daher in den verschiedenen Branchen unterschiedlich sein. Die grundlegenden Merkmale der globalen Konstruktion der Gesundheits- und Sicherheitspolitik besteht aus dem Konzept der:</a:t>
            </a:r>
            <a:endParaRPr/>
          </a:p>
          <a:p>
            <a:pPr indent="0" lvl="0" marL="0" rtl="0" algn="l">
              <a:spcBef>
                <a:spcPts val="0"/>
              </a:spcBef>
              <a:spcAft>
                <a:spcPts val="0"/>
              </a:spcAft>
              <a:buNone/>
            </a:pPr>
            <a:r>
              <a:rPr lang="en-US"/>
              <a:t>- Gesundheit,</a:t>
            </a:r>
            <a:endParaRPr/>
          </a:p>
          <a:p>
            <a:pPr indent="0" lvl="0" marL="0" rtl="0" algn="l">
              <a:spcBef>
                <a:spcPts val="0"/>
              </a:spcBef>
              <a:spcAft>
                <a:spcPts val="0"/>
              </a:spcAft>
              <a:buNone/>
            </a:pPr>
            <a:r>
              <a:rPr lang="en-US"/>
              <a:t>- die Ewigkeit,</a:t>
            </a:r>
            <a:endParaRPr/>
          </a:p>
          <a:p>
            <a:pPr indent="0" lvl="0" marL="0" rtl="0" algn="l">
              <a:spcBef>
                <a:spcPts val="0"/>
              </a:spcBef>
              <a:spcAft>
                <a:spcPts val="0"/>
              </a:spcAft>
              <a:buNone/>
            </a:pPr>
            <a:r>
              <a:rPr lang="en-US"/>
              <a:t>- Umwelt.</a:t>
            </a:r>
            <a:endParaRPr/>
          </a:p>
        </p:txBody>
      </p:sp>
      <p:sp>
        <p:nvSpPr>
          <p:cNvPr id="215" name="Google Shape;2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Gesundheit</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In diesem Bereich geht es vor allem um die Arbeitnehmer, die betreut werden müssen. Die proaktive Stärkung ihrer Muskeln wird es ihnen ermöglichen, in ihrer besten Form zu sein.</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Ewigkeit</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Null Schaden sollte das Ziel eines jeden Unternehmens sein. Dieses Ziel unterstützt nur das Bestreben des Unternehmens, seine Kollegen, Lieferanten und die Öffentlichkeit zu schützen, während das Unternehmen daran arbeitet, operative Spitzenleistungen zu erzielen.</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Umwelt</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Der Schwerpunkt liegt dabei auf dem Gebiet, in dem das Unternehmen tätig ist.</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Um die oben genannten Komponenten der Politikformulierung im Bereich Sicherheit und Gesundheitsschutz zu erreichen, müssen die Unternehmen die folgenden Teilschritte durchführen: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proaktive Beseitigung und Management von Gesundheitsrisiken am Arbeitsplatz, um die Entstehung von Krankheiten bei Kollegen zu verhindern oder deren Gesundheitszustand nicht durch die Arbeit zu verschlechtern,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die Überwachung des Gesundheitsschutzes auf der Grundlage der Risiken, um die ersten Symptome von Berufskrankheiten erkennen zu können,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Unterstützung, damit die Kollegen nach einer Krankheit oder einem Unfall so schnell wie möglich in das normale Arbeitsleben zurückkehren können,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Unterstützung derjenigen, die gesundheitliche Probleme haben, damit sie bei der Arbeit bleiben und gleichzeitig ihren Arbeitsauftrag effektiv erfüllen können,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die Gesundheit der Kolleginnen und Kollegen durch wirksame Gesundheitsförderungs- und Strategieverfahren zu stärken, die auf Fragen zu besonderen Unterschieden wie Alter und Geschlecht eingehen,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ein Arbeitsumfeld zu schaffen und aufrechtzuerhalten, in dem ein hohes Maß an Sicherheit selbstverständlich ist, ohne dass darüber diskutiert wird,</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Mindestsicherheitsstandards für alle Ausrüstungen und Unternehmenstätigkeiten festlegen, wenn diese Standards in geeigneten Fällen über die nationalen Rechtsvorschriften hinausgehen,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sicherstellen, dass alle Risiken analysiert und auf ein Niveau begrenzt werden, das den Anforderungen der bewährten Praxis im Bereich der Wertschöpfungskette der Elemente von der Planung bis zur Stilllegung entspricht,</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Kollegen und Zulieferer einbeziehen und sie ermächtigen, auf gefährliche Bedingungen aufmerksam zu machen und gefährliche Arbeiten einzustellen, jederzeit und überall, wo sie auftreten,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Anerkennung und Belohnung hervorragender Sicherheitsleistungen und aktive Ermittlung und Umsetzung bewährter Verfahren,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Normen für den Umweltschutz zu schaffen und aufrechtzuerhalten, um eine gute Leistung zu gewährleisten, wann immer eine Tätigkeit ausgeübt wird.</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Die oben genannten Tätigkeiten dienen der Förderung von Gesundheit und Sicherheit. Das Unternehmen muss auch bestimmte Aktivitäten durchführen, um die oben genannten Verpflichtungen zu erfüllen: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Verantwortung tragen (Topmanagement, Vorstand) und aktive Führung zeigen,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durch Strukturen und Prozesse, Führung, Verantwortlichkeit und kontinuierliche Verbesserung zu gewährleisten,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gemeinsame Arbeit und gegenseitige Unterstützung bei der Integration in strategische Pläne, Entscheidungsprozesse und die tägliche Arbeit,</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Managementteams legen Ziele und Programme zur Verbesserung der organisatorischen Leistung fest. Die Ziele und Programme werden regelmäßig überprüft und aktualisiert, um den kontinuierlichen Verbesserungsprozess zu unterstützen,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alle Kollegen und Geschäftspartner angemessen geschult und eingestellt werden, um das richtige Maß und die richtigen Kompetenzen für den Erfolg zu gewährleisten, um das richtige Maß und die richtigen Kompetenzen für den Erfolg zu gewährleisten,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aktiver Austausch und Speicherung von Lehren aus Erfolgen und Fehlern sowie aus den Erfahrungen und Meinungen anderer,</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offen mit Kollegen und Interessenvertretern über Aktivitäten und Ergebnisse zu kommunizieren, um Glaubwürdigkeit zu gewinnen und Vertrauen aufzubauen.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Unternehmen sollten ein Managementsystem einführen und aufrechterhalten, das extern nach den internationalen Normen OHSAS 18001 (Arbeitssicherheit und Gesundheitsschutz) und ISO 14001 oder EMAS (Umweltschutz) zertifiziert ist. Diese robusten Managementsysteme bilden die Grundlage für eine kontinuierliche Verbesserung und gewährleisten zumindest die Einhaltung der Anforderungen von Gesetzen, Vorschriften und anderen geltenden nationalen und lokalen Anforderungen.</a:t>
            </a:r>
            <a:endParaRPr sz="1800">
              <a:latin typeface="Calibri"/>
              <a:ea typeface="Calibri"/>
              <a:cs typeface="Calibri"/>
              <a:sym typeface="Calibri"/>
            </a:endParaRPr>
          </a:p>
        </p:txBody>
      </p:sp>
      <p:sp>
        <p:nvSpPr>
          <p:cNvPr id="228" name="Google Shape;2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Bei der Ausarbeitung einer wirksamen Strategie gegen Gewalt am Arbeitsplatz sind unter anderem folgende Grundsätze wichtig: </a:t>
            </a:r>
            <a:endParaRPr/>
          </a:p>
          <a:p>
            <a:pPr indent="0" lvl="0" marL="0" rtl="0" algn="l">
              <a:spcBef>
                <a:spcPts val="0"/>
              </a:spcBef>
              <a:spcAft>
                <a:spcPts val="0"/>
              </a:spcAft>
              <a:buNone/>
            </a:pPr>
            <a:r>
              <a:rPr lang="en-US"/>
              <a:t>- Es muss Unterstützung von oben kommen. Wenn sich die Führungskräfte eines Unternehmens nicht wirklich für ein Präventionsprogramm engagieren, ist es unwahrscheinlich, dass es wirksam umgesetzt wird. </a:t>
            </a:r>
            <a:endParaRPr/>
          </a:p>
          <a:p>
            <a:pPr indent="0" lvl="0" marL="0" rtl="0" algn="l">
              <a:spcBef>
                <a:spcPts val="0"/>
              </a:spcBef>
              <a:spcAft>
                <a:spcPts val="0"/>
              </a:spcAft>
              <a:buNone/>
            </a:pPr>
            <a:r>
              <a:rPr lang="en-US"/>
              <a:t>- Es gibt keine Einheitsstrategie, die für alle passt. Wirksame Pläne können mehrere Merkmale aufweisen, aber ein guter Plan muss auf die Bedürfnisse, Ressourcen und Umstände eines bestimmten Arbeitgebers und einer bestimmten Belegschaft zugeschnitten sein. </a:t>
            </a:r>
            <a:endParaRPr/>
          </a:p>
          <a:p>
            <a:pPr indent="0" lvl="0" marL="0" rtl="0" algn="l">
              <a:spcBef>
                <a:spcPts val="0"/>
              </a:spcBef>
              <a:spcAft>
                <a:spcPts val="0"/>
              </a:spcAft>
              <a:buNone/>
            </a:pPr>
            <a:r>
              <a:rPr lang="en-US"/>
              <a:t>- Ein Plan sollte proaktiv und nicht reaktiv sein. </a:t>
            </a:r>
            <a:endParaRPr/>
          </a:p>
          <a:p>
            <a:pPr indent="0" lvl="0" marL="0" rtl="0" algn="l">
              <a:spcBef>
                <a:spcPts val="0"/>
              </a:spcBef>
              <a:spcAft>
                <a:spcPts val="0"/>
              </a:spcAft>
              <a:buNone/>
            </a:pPr>
            <a:r>
              <a:rPr lang="en-US"/>
              <a:t>- Ein Plan sollte die Arbeitsplatzkultur berücksichtigen: Arbeitsatmosphäre, Beziehungen, traditionelle Führungsstile usw. Wenn es in dieser Kultur Elemente gibt, die ein toxisches Klima zu begünstigen scheinen - Toleranz gegenüber Mobbing oder Einschüchterung, mangelndes Vertrauen zwischen den Arbeitnehmern und zwischen Arbeitnehmern und Management, ein hohes Maß an Stress, Frustration und Wut, schlechte Kommunikation, inkonsequente Disziplin und unregelmäßige Durchsetzung der Unternehmensrichtlinien -, dann sollten die obersten Führungskräfte darauf aufmerksam gemacht werden, um Abhilfe zu schaffen. </a:t>
            </a:r>
            <a:endParaRPr/>
          </a:p>
          <a:p>
            <a:pPr indent="0" lvl="0" marL="0" rtl="0" algn="l">
              <a:spcBef>
                <a:spcPts val="0"/>
              </a:spcBef>
              <a:spcAft>
                <a:spcPts val="0"/>
              </a:spcAft>
              <a:buNone/>
            </a:pPr>
            <a:r>
              <a:rPr lang="en-US"/>
              <a:t>- Für die Planung von und die Reaktion auf Gewalt am Arbeitsplatz sind Fachkenntnisse aus verschiedenen Perspektiven erforderlich. Ein Plan zur Verhütung von Gewalt am Arbeitsplatz ist am wirksamsten, wenn er auf einem multidisziplinären Teamansatz beruht. </a:t>
            </a:r>
            <a:endParaRPr/>
          </a:p>
          <a:p>
            <a:pPr indent="0" lvl="0" marL="0" rtl="0" algn="l">
              <a:spcBef>
                <a:spcPts val="0"/>
              </a:spcBef>
              <a:spcAft>
                <a:spcPts val="0"/>
              </a:spcAft>
              <a:buNone/>
            </a:pPr>
            <a:r>
              <a:rPr lang="en-US"/>
              <a:t>- Führungskräfte sollten eine aktive Rolle bei der Vermittlung der Politik zur Gewalt am Arbeitsplatz an die Mitarbeiter übernehmen. Sie müssen auf Warnzeichen, den Gewaltpräventionsplan und die Reaktion darauf achten und bei Anzeichen für ein Problem Rat und Hilfe suchen. </a:t>
            </a:r>
            <a:endParaRPr/>
          </a:p>
          <a:p>
            <a:pPr indent="0" lvl="0" marL="0" rtl="0" algn="l">
              <a:spcBef>
                <a:spcPts val="0"/>
              </a:spcBef>
              <a:spcAft>
                <a:spcPts val="0"/>
              </a:spcAft>
              <a:buNone/>
            </a:pPr>
            <a:r>
              <a:rPr lang="en-US"/>
              <a:t>- Üben Sie Ihren Plan! Eine noch so gründliche und gut durchdachte Vorbereitung nützt nichts, wenn ein Notfall eintritt und sich niemand an das Geplante erinnert oder es ausführt. An den Übungen müssen die Führungskräfte teilnehmen, die im Ernstfall die Entscheidungen treffen werden. Auf die Übungen müssen eine sorgfältige, unvoreingenommene Bewertung und Änderungen folgen, um die aufgedeckten Schwachstellen zu beheben.</a:t>
            </a:r>
            <a:endParaRPr/>
          </a:p>
          <a:p>
            <a:pPr indent="0" lvl="0" marL="0" rtl="0" algn="l">
              <a:spcBef>
                <a:spcPts val="0"/>
              </a:spcBef>
              <a:spcAft>
                <a:spcPts val="0"/>
              </a:spcAft>
              <a:buNone/>
            </a:pPr>
            <a:r>
              <a:rPr lang="en-US"/>
              <a:t>- Neu bewerten, überdenken und überarbeiten. Politiken und Praktiken sollten nicht festgeschrieben werden. Das Personal, das Arbeitsumfeld, die Geschäftsbedingungen und die Gesellschaft ändern und entwickeln sich. Ein Präventionsprogramm muss sich mit ihnen verändern und weiterentwickeln. </a:t>
            </a:r>
            <a:endParaRPr/>
          </a:p>
          <a:p>
            <a:pPr indent="0" lvl="0" marL="0" rtl="0" algn="l">
              <a:spcBef>
                <a:spcPts val="0"/>
              </a:spcBef>
              <a:spcAft>
                <a:spcPts val="0"/>
              </a:spcAft>
              <a:buNone/>
            </a:pPr>
            <a:r>
              <a:t/>
            </a:r>
            <a:endParaRPr/>
          </a:p>
        </p:txBody>
      </p:sp>
      <p:sp>
        <p:nvSpPr>
          <p:cNvPr id="252" name="Google Shape;2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en-US" sz="1200">
                <a:latin typeface="Times New Roman"/>
                <a:ea typeface="Times New Roman"/>
                <a:cs typeface="Times New Roman"/>
                <a:sym typeface="Times New Roman"/>
              </a:rPr>
              <a:t>Strategien zur Vorbeugung von Gewalt am Arbeitsplatz nach Art</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u="sng">
                <a:latin typeface="Times New Roman"/>
                <a:ea typeface="Times New Roman"/>
                <a:cs typeface="Times New Roman"/>
                <a:sym typeface="Times New Roman"/>
              </a:rPr>
              <a:t>Spezifische Strategien für Typ I (Internetkriminalität) Prävention</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Inviromentale Eingriffe</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Bargeldkontrolle</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Beleuchtungssteuerung (innen und außen)</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Eingangs- und Ausgangskontrolle</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Überwachung (z. B. Spiegel und Kameras, insbesondere Kameras mit geschlossenem Kreislauf)</a:t>
            </a:r>
            <a:endParaRPr sz="1100">
              <a:latin typeface="Calibri"/>
              <a:ea typeface="Calibri"/>
              <a:cs typeface="Calibri"/>
              <a:sym typeface="Calibri"/>
            </a:endParaRPr>
          </a:p>
          <a:p>
            <a:pPr indent="-228600" lvl="2" marL="11430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Beschilderung</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Verhaltensbasierte Interventionen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Schulung zur angemessenen Reaktion auf Raubüberfälle</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Schulung in der Verwendung von Sicherheitsausrüstung</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Schulungen zum Umgang mit aggressiven, betrunkenen oder anderweitig problematischen Personen</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Verwaltungstechnische Eingriffe</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Betriebszeiten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Vorsichtsmaßnahmen beim Öffnen und Schließen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gute Beziehungen zur Polizei</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Umsetzung von Sicherheits- und Schutzmaßnahmen für alle Arbeitnehmer</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u="sng">
                <a:latin typeface="Times New Roman"/>
                <a:ea typeface="Times New Roman"/>
                <a:cs typeface="Times New Roman"/>
                <a:sym typeface="Times New Roman"/>
              </a:rPr>
              <a:t>Spezifische Strategien zur Prävention von Typ II (Customer/Client Voilence)</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Angemessene Personalausstattung, Qualifikationsmix</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Geringe Reaktionsfähigkeit und Servicequalität können zu frustrierten, verärgerten Kunden oder Klienten führen.</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Kundenspezifische Schulungen/Kundengewalt</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Erkennung von Verhaltenssignalen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Techniken zur Deeskalation von Gewalt</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zwischenmenschliche Kommunikationsfähigkeiten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korrekte Techniken zum Festhalten und Absetzen von Patienten für das Pflegepersonal</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u="sng">
                <a:latin typeface="Times New Roman"/>
                <a:ea typeface="Times New Roman"/>
                <a:cs typeface="Times New Roman"/>
                <a:sym typeface="Times New Roman"/>
              </a:rPr>
              <a:t>Spezifische Strategien zur Prävention von Gewalt des Typs III (Arbeiter - gegen Arbeiter)</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Einstellungsprozess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strafrechtliche Hintergrunduntersuchungen durchführen</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Referenzen früherer Arbeitgeber prüfen</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Schulung in Politik/Berichterstattung</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Einarbeitung neuer Mitarbeiter</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Auffrischungsschulung</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u="sng">
                <a:latin typeface="Times New Roman"/>
                <a:ea typeface="Times New Roman"/>
                <a:cs typeface="Times New Roman"/>
                <a:sym typeface="Times New Roman"/>
              </a:rPr>
              <a:t>Spezifische Strategien zur Prävention von Typ IV (persönliche Beziehungsgewalt)</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Schulung in Politik und Berichterstattung</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Merkmale und Anzeichen von Gewalt in Paarbeziehungen (IPV)</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Identifizierung von Mitarbeitern als Opfer oder Täter von IPV</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Kultur der Unterstützung</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keine Strafen für das Auftreten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Vertraulichkeit</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Umsetzung von Sicherheits- und Sicherungsprotokollen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Vermittlungsangebote für gemeinnützige Dienste</a:t>
            </a:r>
            <a:endParaRPr sz="1100">
              <a:latin typeface="Calibri"/>
              <a:ea typeface="Calibri"/>
              <a:cs typeface="Calibri"/>
              <a:sym typeface="Calibri"/>
            </a:endParaRPr>
          </a:p>
        </p:txBody>
      </p:sp>
      <p:sp>
        <p:nvSpPr>
          <p:cNvPr id="277" name="Google Shape;27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8.png"/><Relationship Id="rId13" Type="http://schemas.openxmlformats.org/officeDocument/2006/relationships/hyperlink" Target="https://dekaplus.eu/" TargetMode="External"/><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7.png"/><Relationship Id="rId17" Type="http://schemas.openxmlformats.org/officeDocument/2006/relationships/hyperlink" Target="https://www.uzvediba.lv/kontakti/" TargetMode="External"/><Relationship Id="rId16" Type="http://schemas.openxmlformats.org/officeDocument/2006/relationships/image" Target="../media/image15.png"/><Relationship Id="rId5" Type="http://schemas.openxmlformats.org/officeDocument/2006/relationships/hyperlink" Target="http://www.czu.cz/" TargetMode="External"/><Relationship Id="rId6" Type="http://schemas.openxmlformats.org/officeDocument/2006/relationships/image" Target="../media/image16.png"/><Relationship Id="rId18" Type="http://schemas.openxmlformats.org/officeDocument/2006/relationships/image" Target="../media/image4.png"/><Relationship Id="rId7" Type="http://schemas.openxmlformats.org/officeDocument/2006/relationships/hyperlink" Target="http://www.czu.cz/" TargetMode="External"/><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Schulungsdesign:</a:t>
            </a:r>
            <a:br>
              <a:rPr b="1" lang="en-US" sz="4000">
                <a:solidFill>
                  <a:schemeClr val="dk2"/>
                </a:solidFill>
                <a:latin typeface="Calibri"/>
                <a:ea typeface="Calibri"/>
                <a:cs typeface="Calibri"/>
                <a:sym typeface="Calibri"/>
              </a:rPr>
            </a:br>
            <a:r>
              <a:rPr b="1" lang="en-US" sz="4000">
                <a:solidFill>
                  <a:schemeClr val="dk2"/>
                </a:solidFill>
                <a:latin typeface="Calibri"/>
                <a:ea typeface="Calibri"/>
                <a:cs typeface="Calibri"/>
                <a:sym typeface="Calibri"/>
              </a:rPr>
              <a:t>Primäre Prävention (2)</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4906" r="4906" t="0"/>
          <a:stretch/>
        </p:blipFill>
        <p:spPr>
          <a:xfrm>
            <a:off x="445449" y="5443803"/>
            <a:ext cx="2439992" cy="594471"/>
          </a:xfrm>
          <a:prstGeom prst="rect">
            <a:avLst/>
          </a:prstGeom>
          <a:noFill/>
          <a:ln>
            <a:noFill/>
          </a:ln>
        </p:spPr>
      </p:pic>
      <p:sp>
        <p:nvSpPr>
          <p:cNvPr id="97" name="Google Shape;97;p1"/>
          <p:cNvSpPr txBox="1"/>
          <p:nvPr/>
        </p:nvSpPr>
        <p:spPr>
          <a:xfrm>
            <a:off x="426720" y="60568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en-US"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spcBef>
                <a:spcPts val="3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0"/>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0"/>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0"/>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0"/>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0"/>
          <p:cNvSpPr txBox="1"/>
          <p:nvPr>
            <p:ph type="title"/>
          </p:nvPr>
        </p:nvSpPr>
        <p:spPr>
          <a:xfrm>
            <a:off x="102228" y="80877"/>
            <a:ext cx="10822858" cy="11202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Indikatoren für potenzielle Gewalt durch einen Mitarbeiter</a:t>
            </a:r>
            <a:endParaRPr b="1" sz="3600"/>
          </a:p>
        </p:txBody>
      </p:sp>
      <p:grpSp>
        <p:nvGrpSpPr>
          <p:cNvPr id="295" name="Google Shape;295;p10"/>
          <p:cNvGrpSpPr/>
          <p:nvPr/>
        </p:nvGrpSpPr>
        <p:grpSpPr>
          <a:xfrm>
            <a:off x="713390" y="1285314"/>
            <a:ext cx="10716058" cy="5358029"/>
            <a:chOff x="447919" y="3262"/>
            <a:chExt cx="10716058" cy="5358029"/>
          </a:xfrm>
        </p:grpSpPr>
        <p:sp>
          <p:nvSpPr>
            <p:cNvPr id="296" name="Google Shape;296;p10"/>
            <p:cNvSpPr/>
            <p:nvPr/>
          </p:nvSpPr>
          <p:spPr>
            <a:xfrm>
              <a:off x="447919"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txBox="1"/>
            <p:nvPr/>
          </p:nvSpPr>
          <p:spPr>
            <a:xfrm>
              <a:off x="447919"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Verstärkter Konsum von Alkohol und/oder illegalen Drogen</a:t>
              </a:r>
              <a:endParaRPr/>
            </a:p>
          </p:txBody>
        </p:sp>
        <p:sp>
          <p:nvSpPr>
            <p:cNvPr id="298" name="Google Shape;298;p10"/>
            <p:cNvSpPr/>
            <p:nvPr/>
          </p:nvSpPr>
          <p:spPr>
            <a:xfrm>
              <a:off x="2630820"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
            <p:cNvSpPr txBox="1"/>
            <p:nvPr/>
          </p:nvSpPr>
          <p:spPr>
            <a:xfrm>
              <a:off x="2630820"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Unerklärlicher Anstieg der Fehlzeiten; vage körperliche Beschwerden</a:t>
              </a:r>
              <a:endParaRPr/>
            </a:p>
          </p:txBody>
        </p:sp>
        <p:sp>
          <p:nvSpPr>
            <p:cNvPr id="300" name="Google Shape;300;p10"/>
            <p:cNvSpPr/>
            <p:nvPr/>
          </p:nvSpPr>
          <p:spPr>
            <a:xfrm>
              <a:off x="4813720"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txBox="1"/>
            <p:nvPr/>
          </p:nvSpPr>
          <p:spPr>
            <a:xfrm>
              <a:off x="4813720"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Spürbare Abnahme der Aufmerksamkeit für Aussehen und Hygiene</a:t>
              </a:r>
              <a:endParaRPr/>
            </a:p>
          </p:txBody>
        </p:sp>
        <p:sp>
          <p:nvSpPr>
            <p:cNvPr id="302" name="Google Shape;302;p10"/>
            <p:cNvSpPr/>
            <p:nvPr/>
          </p:nvSpPr>
          <p:spPr>
            <a:xfrm>
              <a:off x="6996621"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
            <p:cNvSpPr txBox="1"/>
            <p:nvPr/>
          </p:nvSpPr>
          <p:spPr>
            <a:xfrm>
              <a:off x="6996621"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Depressionen / Rückzug</a:t>
              </a:r>
              <a:endParaRPr sz="1300">
                <a:solidFill>
                  <a:schemeClr val="lt1"/>
                </a:solidFill>
                <a:latin typeface="Calibri"/>
                <a:ea typeface="Calibri"/>
                <a:cs typeface="Calibri"/>
                <a:sym typeface="Calibri"/>
              </a:endParaRPr>
            </a:p>
          </p:txBody>
        </p:sp>
        <p:sp>
          <p:nvSpPr>
            <p:cNvPr id="304" name="Google Shape;304;p10"/>
            <p:cNvSpPr/>
            <p:nvPr/>
          </p:nvSpPr>
          <p:spPr>
            <a:xfrm>
              <a:off x="9179522"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txBox="1"/>
            <p:nvPr/>
          </p:nvSpPr>
          <p:spPr>
            <a:xfrm>
              <a:off x="9179522"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Widerstand und Überreaktion auf Änderungen der Politik und der Verfahren</a:t>
              </a:r>
              <a:endParaRPr sz="1300">
                <a:solidFill>
                  <a:schemeClr val="lt1"/>
                </a:solidFill>
                <a:latin typeface="Calibri"/>
                <a:ea typeface="Calibri"/>
                <a:cs typeface="Calibri"/>
                <a:sym typeface="Calibri"/>
              </a:endParaRPr>
            </a:p>
          </p:txBody>
        </p:sp>
        <p:sp>
          <p:nvSpPr>
            <p:cNvPr id="306" name="Google Shape;306;p10"/>
            <p:cNvSpPr/>
            <p:nvPr/>
          </p:nvSpPr>
          <p:spPr>
            <a:xfrm>
              <a:off x="447919"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txBox="1"/>
            <p:nvPr/>
          </p:nvSpPr>
          <p:spPr>
            <a:xfrm>
              <a:off x="447919"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Wiederholte Verstöße gegen die Unternehmensrichtlinien</a:t>
              </a:r>
              <a:endParaRPr/>
            </a:p>
          </p:txBody>
        </p:sp>
        <p:sp>
          <p:nvSpPr>
            <p:cNvPr id="308" name="Google Shape;308;p10"/>
            <p:cNvSpPr/>
            <p:nvPr/>
          </p:nvSpPr>
          <p:spPr>
            <a:xfrm>
              <a:off x="2630820"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txBox="1"/>
            <p:nvPr/>
          </p:nvSpPr>
          <p:spPr>
            <a:xfrm>
              <a:off x="2630820"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Verstärkte starke Stimmungsschwankungen</a:t>
              </a:r>
              <a:endParaRPr/>
            </a:p>
          </p:txBody>
        </p:sp>
        <p:sp>
          <p:nvSpPr>
            <p:cNvPr id="310" name="Google Shape;310;p10"/>
            <p:cNvSpPr/>
            <p:nvPr/>
          </p:nvSpPr>
          <p:spPr>
            <a:xfrm>
              <a:off x="4813720"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txBox="1"/>
            <p:nvPr/>
          </p:nvSpPr>
          <p:spPr>
            <a:xfrm>
              <a:off x="4813720"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Auffallend instabile, emotionale Reaktionen</a:t>
              </a:r>
              <a:endParaRPr/>
            </a:p>
          </p:txBody>
        </p:sp>
        <p:sp>
          <p:nvSpPr>
            <p:cNvPr id="312" name="Google Shape;312;p10"/>
            <p:cNvSpPr/>
            <p:nvPr/>
          </p:nvSpPr>
          <p:spPr>
            <a:xfrm>
              <a:off x="6996621"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txBox="1"/>
            <p:nvPr/>
          </p:nvSpPr>
          <p:spPr>
            <a:xfrm>
              <a:off x="6996621"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Explosive Ausbrüche von Ärger oder Wut ohne Provokation</a:t>
              </a:r>
              <a:endParaRPr/>
            </a:p>
          </p:txBody>
        </p:sp>
        <p:sp>
          <p:nvSpPr>
            <p:cNvPr id="314" name="Google Shape;314;p10"/>
            <p:cNvSpPr/>
            <p:nvPr/>
          </p:nvSpPr>
          <p:spPr>
            <a:xfrm>
              <a:off x="9179522"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0"/>
            <p:cNvSpPr txBox="1"/>
            <p:nvPr/>
          </p:nvSpPr>
          <p:spPr>
            <a:xfrm>
              <a:off x="9179522"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Suizidgefährdet; Kommentare über "Dinge in Ordnung bringen"</a:t>
              </a:r>
              <a:endParaRPr/>
            </a:p>
          </p:txBody>
        </p:sp>
        <p:sp>
          <p:nvSpPr>
            <p:cNvPr id="316" name="Google Shape;316;p10"/>
            <p:cNvSpPr/>
            <p:nvPr/>
          </p:nvSpPr>
          <p:spPr>
            <a:xfrm>
              <a:off x="447919"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0"/>
            <p:cNvSpPr txBox="1"/>
            <p:nvPr/>
          </p:nvSpPr>
          <p:spPr>
            <a:xfrm>
              <a:off x="447919"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Verhalten, das auf Paranoia hindeutet ("alle sind gegen mich")</a:t>
              </a:r>
              <a:endParaRPr/>
            </a:p>
          </p:txBody>
        </p:sp>
        <p:sp>
          <p:nvSpPr>
            <p:cNvPr id="318" name="Google Shape;318;p10"/>
            <p:cNvSpPr/>
            <p:nvPr/>
          </p:nvSpPr>
          <p:spPr>
            <a:xfrm>
              <a:off x="2630820"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0"/>
            <p:cNvSpPr txBox="1"/>
            <p:nvPr/>
          </p:nvSpPr>
          <p:spPr>
            <a:xfrm>
              <a:off x="2630820"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Spricht zunehmend von Problemen zu Hause</a:t>
              </a:r>
              <a:endParaRPr/>
            </a:p>
          </p:txBody>
        </p:sp>
        <p:sp>
          <p:nvSpPr>
            <p:cNvPr id="320" name="Google Shape;320;p10"/>
            <p:cNvSpPr/>
            <p:nvPr/>
          </p:nvSpPr>
          <p:spPr>
            <a:xfrm>
              <a:off x="4813720"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0"/>
            <p:cNvSpPr txBox="1"/>
            <p:nvPr/>
          </p:nvSpPr>
          <p:spPr>
            <a:xfrm>
              <a:off x="4813720"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Eskalation der häuslichen Probleme am Arbeitsplatz; Gerüchte über schwere finanzielle Probleme</a:t>
              </a:r>
              <a:endParaRPr/>
            </a:p>
          </p:txBody>
        </p:sp>
        <p:sp>
          <p:nvSpPr>
            <p:cNvPr id="322" name="Google Shape;322;p10"/>
            <p:cNvSpPr/>
            <p:nvPr/>
          </p:nvSpPr>
          <p:spPr>
            <a:xfrm>
              <a:off x="6996621"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0"/>
            <p:cNvSpPr txBox="1"/>
            <p:nvPr/>
          </p:nvSpPr>
          <p:spPr>
            <a:xfrm>
              <a:off x="6996621"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Über frühere Gewalttaten sprechen</a:t>
              </a:r>
              <a:endParaRPr/>
            </a:p>
          </p:txBody>
        </p:sp>
        <p:sp>
          <p:nvSpPr>
            <p:cNvPr id="324" name="Google Shape;324;p10"/>
            <p:cNvSpPr/>
            <p:nvPr/>
          </p:nvSpPr>
          <p:spPr>
            <a:xfrm>
              <a:off x="9179522"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0"/>
            <p:cNvSpPr txBox="1"/>
            <p:nvPr/>
          </p:nvSpPr>
          <p:spPr>
            <a:xfrm>
              <a:off x="9179522"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Empathie mit Gewalttätern</a:t>
              </a:r>
              <a:endParaRPr/>
            </a:p>
          </p:txBody>
        </p:sp>
        <p:sp>
          <p:nvSpPr>
            <p:cNvPr id="326" name="Google Shape;326;p10"/>
            <p:cNvSpPr/>
            <p:nvPr/>
          </p:nvSpPr>
          <p:spPr>
            <a:xfrm>
              <a:off x="4813720" y="4170618"/>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txBox="1"/>
            <p:nvPr/>
          </p:nvSpPr>
          <p:spPr>
            <a:xfrm>
              <a:off x="4813720" y="4170618"/>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Zunahme von unaufgeforderten Kommentaren über Schusswaffen, andere gefährliche Waffen und Gewaltverbrechen</a:t>
              </a:r>
              <a:endParaRPr/>
            </a:p>
          </p:txBody>
        </p:sp>
      </p:gr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type="title"/>
          </p:nvPr>
        </p:nvSpPr>
        <p:spPr>
          <a:xfrm>
            <a:off x="102228" y="80877"/>
            <a:ext cx="10822858" cy="11202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Prävention von Gewalt und Belästigung in HORECA</a:t>
            </a:r>
            <a:endParaRPr b="1" sz="3600">
              <a:solidFill>
                <a:schemeClr val="dk2"/>
              </a:solidFill>
            </a:endParaRPr>
          </a:p>
        </p:txBody>
      </p:sp>
      <p:grpSp>
        <p:nvGrpSpPr>
          <p:cNvPr id="334" name="Google Shape;334;p11"/>
          <p:cNvGrpSpPr/>
          <p:nvPr/>
        </p:nvGrpSpPr>
        <p:grpSpPr>
          <a:xfrm>
            <a:off x="-5800287" y="353949"/>
            <a:ext cx="17601927" cy="7220760"/>
            <a:chOff x="-6065758" y="-928103"/>
            <a:chExt cx="17601927" cy="7220760"/>
          </a:xfrm>
        </p:grpSpPr>
        <p:sp>
          <p:nvSpPr>
            <p:cNvPr id="335" name="Google Shape;335;p11"/>
            <p:cNvSpPr/>
            <p:nvPr/>
          </p:nvSpPr>
          <p:spPr>
            <a:xfrm>
              <a:off x="-6065758" y="-928103"/>
              <a:ext cx="7220760" cy="7220760"/>
            </a:xfrm>
            <a:prstGeom prst="blockArc">
              <a:avLst>
                <a:gd fmla="val 18900000" name="adj1"/>
                <a:gd fmla="val 2700000" name="adj2"/>
                <a:gd fmla="val 299"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430150" y="282497"/>
              <a:ext cx="1110601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txBox="1"/>
            <p:nvPr/>
          </p:nvSpPr>
          <p:spPr>
            <a:xfrm>
              <a:off x="430150" y="282497"/>
              <a:ext cx="1110601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den Betrieb in Risikogebieten einschränken und in besonders risikoreichen Zeiten nicht betreiben</a:t>
              </a:r>
              <a:endParaRPr sz="1700">
                <a:solidFill>
                  <a:schemeClr val="lt1"/>
                </a:solidFill>
                <a:latin typeface="Calibri"/>
                <a:ea typeface="Calibri"/>
                <a:cs typeface="Calibri"/>
                <a:sym typeface="Calibri"/>
              </a:endParaRPr>
            </a:p>
          </p:txBody>
        </p:sp>
        <p:sp>
          <p:nvSpPr>
            <p:cNvPr id="338" name="Google Shape;338;p11"/>
            <p:cNvSpPr/>
            <p:nvPr/>
          </p:nvSpPr>
          <p:spPr>
            <a:xfrm>
              <a:off x="77162" y="211899"/>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894720" y="1129560"/>
              <a:ext cx="1064144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txBox="1"/>
            <p:nvPr/>
          </p:nvSpPr>
          <p:spPr>
            <a:xfrm>
              <a:off x="894720" y="1129560"/>
              <a:ext cx="1064144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Bildung strategischer Allianzen mit anderen Einrichtungen zur Verbrechensverhütung, z. B. gemeinsame Sicherheitsoperationen und Warnsysteme</a:t>
              </a:r>
              <a:endParaRPr sz="1700">
                <a:solidFill>
                  <a:schemeClr val="lt1"/>
                </a:solidFill>
                <a:latin typeface="Calibri"/>
                <a:ea typeface="Calibri"/>
                <a:cs typeface="Calibri"/>
                <a:sym typeface="Calibri"/>
              </a:endParaRPr>
            </a:p>
          </p:txBody>
        </p:sp>
        <p:sp>
          <p:nvSpPr>
            <p:cNvPr id="341" name="Google Shape;341;p11"/>
            <p:cNvSpPr/>
            <p:nvPr/>
          </p:nvSpPr>
          <p:spPr>
            <a:xfrm>
              <a:off x="541732" y="1058962"/>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107156" y="1976623"/>
              <a:ext cx="10429012"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txBox="1"/>
            <p:nvPr/>
          </p:nvSpPr>
          <p:spPr>
            <a:xfrm>
              <a:off x="1107156" y="1976623"/>
              <a:ext cx="10429012"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tägliche Sicherheitskontrollen durchführen</a:t>
              </a:r>
              <a:endParaRPr sz="1700">
                <a:solidFill>
                  <a:schemeClr val="lt1"/>
                </a:solidFill>
                <a:latin typeface="Calibri"/>
                <a:ea typeface="Calibri"/>
                <a:cs typeface="Calibri"/>
                <a:sym typeface="Calibri"/>
              </a:endParaRPr>
            </a:p>
          </p:txBody>
        </p:sp>
        <p:sp>
          <p:nvSpPr>
            <p:cNvPr id="344" name="Google Shape;344;p11"/>
            <p:cNvSpPr/>
            <p:nvPr/>
          </p:nvSpPr>
          <p:spPr>
            <a:xfrm>
              <a:off x="754169" y="1906026"/>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1107156" y="2823150"/>
              <a:ext cx="10429012"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txBox="1"/>
            <p:nvPr/>
          </p:nvSpPr>
          <p:spPr>
            <a:xfrm>
              <a:off x="1107156" y="2823150"/>
              <a:ext cx="10429012"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alle Manager und Vorgesetzten darin zu schulen, wie sie auf Gewaltandrohungen oder gewalttätige Zwischenfälle reagieren können</a:t>
              </a:r>
              <a:endParaRPr sz="1700">
                <a:solidFill>
                  <a:schemeClr val="lt1"/>
                </a:solidFill>
                <a:latin typeface="Calibri"/>
                <a:ea typeface="Calibri"/>
                <a:cs typeface="Calibri"/>
                <a:sym typeface="Calibri"/>
              </a:endParaRPr>
            </a:p>
          </p:txBody>
        </p:sp>
        <p:sp>
          <p:nvSpPr>
            <p:cNvPr id="347" name="Google Shape;347;p11"/>
            <p:cNvSpPr/>
            <p:nvPr/>
          </p:nvSpPr>
          <p:spPr>
            <a:xfrm>
              <a:off x="754169" y="2752552"/>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a:off x="894720" y="3670213"/>
              <a:ext cx="1064144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txBox="1"/>
            <p:nvPr/>
          </p:nvSpPr>
          <p:spPr>
            <a:xfrm>
              <a:off x="894720" y="3670213"/>
              <a:ext cx="1064144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Einrichtung von Krisenmanagementteams, die auf Abruf zur Verfügung stehen</a:t>
              </a:r>
              <a:endParaRPr sz="1700">
                <a:solidFill>
                  <a:schemeClr val="lt1"/>
                </a:solidFill>
                <a:latin typeface="Calibri"/>
                <a:ea typeface="Calibri"/>
                <a:cs typeface="Calibri"/>
                <a:sym typeface="Calibri"/>
              </a:endParaRPr>
            </a:p>
          </p:txBody>
        </p:sp>
        <p:sp>
          <p:nvSpPr>
            <p:cNvPr id="350" name="Google Shape;350;p11"/>
            <p:cNvSpPr/>
            <p:nvPr/>
          </p:nvSpPr>
          <p:spPr>
            <a:xfrm>
              <a:off x="541732" y="3599615"/>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a:off x="430150" y="4517276"/>
              <a:ext cx="1110601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txBox="1"/>
            <p:nvPr/>
          </p:nvSpPr>
          <p:spPr>
            <a:xfrm>
              <a:off x="430150" y="4517276"/>
              <a:ext cx="1110601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angemessene Beleuchtung, Alarmanlagen und Überwachungskameras (CCT) installieren</a:t>
              </a:r>
              <a:endParaRPr sz="1700">
                <a:solidFill>
                  <a:schemeClr val="lt1"/>
                </a:solidFill>
                <a:latin typeface="Calibri"/>
                <a:ea typeface="Calibri"/>
                <a:cs typeface="Calibri"/>
                <a:sym typeface="Calibri"/>
              </a:endParaRPr>
            </a:p>
          </p:txBody>
        </p:sp>
        <p:sp>
          <p:nvSpPr>
            <p:cNvPr id="353" name="Google Shape;353;p11"/>
            <p:cNvSpPr/>
            <p:nvPr/>
          </p:nvSpPr>
          <p:spPr>
            <a:xfrm>
              <a:off x="77162" y="4446678"/>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pic>
        <p:nvPicPr>
          <p:cNvPr descr="Obsah obrázku osoba, muž&#10;&#10;Popis byl vytvořen automaticky" id="358" name="Google Shape;358;p12"/>
          <p:cNvPicPr preferRelativeResize="0"/>
          <p:nvPr/>
        </p:nvPicPr>
        <p:blipFill rotWithShape="1">
          <a:blip r:embed="rId3">
            <a:alphaModFix/>
          </a:blip>
          <a:srcRect b="14449" l="0" r="0" t="0"/>
          <a:stretch/>
        </p:blipFill>
        <p:spPr>
          <a:xfrm>
            <a:off x="-50884" y="-22056"/>
            <a:ext cx="12191980" cy="6857990"/>
          </a:xfrm>
          <a:prstGeom prst="rect">
            <a:avLst/>
          </a:prstGeom>
          <a:noFill/>
          <a:ln>
            <a:noFill/>
          </a:ln>
        </p:spPr>
      </p:pic>
      <p:sp>
        <p:nvSpPr>
          <p:cNvPr id="359" name="Google Shape;359;p12"/>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360" name="Google Shape;360;p12"/>
          <p:cNvSpPr txBox="1"/>
          <p:nvPr>
            <p:ph type="title"/>
          </p:nvPr>
        </p:nvSpPr>
        <p:spPr>
          <a:xfrm>
            <a:off x="8090561" y="2689034"/>
            <a:ext cx="3852041" cy="10787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Aufgabe 1</a:t>
            </a:r>
            <a:endParaRPr/>
          </a:p>
        </p:txBody>
      </p:sp>
      <p:sp>
        <p:nvSpPr>
          <p:cNvPr id="361" name="Google Shape;361;p12"/>
          <p:cNvSpPr txBox="1"/>
          <p:nvPr>
            <p:ph idx="1" type="body"/>
          </p:nvPr>
        </p:nvSpPr>
        <p:spPr>
          <a:xfrm>
            <a:off x="7959182" y="5143523"/>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t>Diskutieren Sie im Team, ob jemand persönlich mit der Primärprävention von Gewalt am Arbeitsplatz in Berührung gekommen ist?</a:t>
            </a:r>
            <a:endParaRPr/>
          </a:p>
        </p:txBody>
      </p:sp>
      <p:cxnSp>
        <p:nvCxnSpPr>
          <p:cNvPr id="362" name="Google Shape;362;p12"/>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363" name="Google Shape;363;p12"/>
          <p:cNvSpPr txBox="1"/>
          <p:nvPr/>
        </p:nvSpPr>
        <p:spPr>
          <a:xfrm>
            <a:off x="8198292" y="3314969"/>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pic>
        <p:nvPicPr>
          <p:cNvPr descr="Obsah obrázku interiér, zeď, žena, osoba&#10;&#10;Popis byl vytvořen automaticky" id="368" name="Google Shape;368;p13"/>
          <p:cNvPicPr preferRelativeResize="0"/>
          <p:nvPr/>
        </p:nvPicPr>
        <p:blipFill rotWithShape="1">
          <a:blip r:embed="rId3">
            <a:alphaModFix/>
          </a:blip>
          <a:srcRect b="8309" l="0" r="0" t="7420"/>
          <a:stretch/>
        </p:blipFill>
        <p:spPr>
          <a:xfrm>
            <a:off x="-1" y="10"/>
            <a:ext cx="12192000" cy="6857990"/>
          </a:xfrm>
          <a:prstGeom prst="rect">
            <a:avLst/>
          </a:prstGeom>
          <a:noFill/>
          <a:ln>
            <a:noFill/>
          </a:ln>
        </p:spPr>
      </p:pic>
      <p:sp>
        <p:nvSpPr>
          <p:cNvPr id="369" name="Google Shape;369;p13"/>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370" name="Google Shape;370;p13"/>
          <p:cNvSpPr txBox="1"/>
          <p:nvPr>
            <p:ph type="title"/>
          </p:nvPr>
        </p:nvSpPr>
        <p:spPr>
          <a:xfrm>
            <a:off x="719957" y="1495251"/>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Aufgabe 2</a:t>
            </a:r>
            <a:endParaRPr/>
          </a:p>
        </p:txBody>
      </p:sp>
      <p:cxnSp>
        <p:nvCxnSpPr>
          <p:cNvPr id="371" name="Google Shape;371;p13"/>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72" name="Google Shape;372;p13"/>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t>Schlagen Sie auf der Grundlage der genannten Informationen vor, wie eine solche Primärprävention aussehen sollte, wie sie angewandt werden sollte und worauf sich das Unternehmen in diesem Bereich konzentrieren sollte.</a:t>
            </a:r>
            <a:endParaRPr sz="2400"/>
          </a:p>
        </p:txBody>
      </p:sp>
      <p:sp>
        <p:nvSpPr>
          <p:cNvPr id="373" name="Google Shape;373;p13"/>
          <p:cNvSpPr txBox="1"/>
          <p:nvPr/>
        </p:nvSpPr>
        <p:spPr>
          <a:xfrm>
            <a:off x="828740" y="2166628"/>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9" name="Google Shape;379;p1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0" name="Google Shape;380;p14"/>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1" name="Google Shape;381;p14"/>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2" name="Google Shape;382;p1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3" name="Google Shape;383;p14"/>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4" name="Google Shape;384;p14"/>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5" name="Google Shape;385;p14"/>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References</a:t>
            </a:r>
            <a:endParaRPr b="1" sz="3600">
              <a:solidFill>
                <a:schemeClr val="dk2"/>
              </a:solidFill>
            </a:endParaRPr>
          </a:p>
        </p:txBody>
      </p:sp>
      <p:sp>
        <p:nvSpPr>
          <p:cNvPr id="386" name="Google Shape;386;p14"/>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ARMSTRONG, M., 2007.  </a:t>
            </a:r>
            <a:r>
              <a:rPr i="1" lang="en-US" sz="1200">
                <a:solidFill>
                  <a:srgbClr val="000000"/>
                </a:solidFill>
                <a:highlight>
                  <a:srgbClr val="FFFFFF"/>
                </a:highlight>
                <a:latin typeface="Calibri"/>
                <a:ea typeface="Calibri"/>
                <a:cs typeface="Calibri"/>
                <a:sym typeface="Calibri"/>
              </a:rPr>
              <a:t>Řízení lidských zdrojů: nejnovější trendy a postupy : 10. vydání</a:t>
            </a:r>
            <a:r>
              <a:rPr lang="en-US" sz="1200">
                <a:solidFill>
                  <a:srgbClr val="000000"/>
                </a:solidFill>
                <a:highlight>
                  <a:srgbClr val="FFFFFF"/>
                </a:highlight>
                <a:latin typeface="Calibri"/>
                <a:ea typeface="Calibri"/>
                <a:cs typeface="Calibri"/>
                <a:sym typeface="Calibri"/>
              </a:rPr>
              <a:t>. 1. vyd. Praha: Grada. </a:t>
            </a:r>
            <a:r>
              <a:rPr lang="en-US" sz="1200" u="sng"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lang="en-US" sz="1200">
                <a:solidFill>
                  <a:srgbClr val="000000"/>
                </a:solidFill>
                <a:highlight>
                  <a:srgbClr val="FFFFFF"/>
                </a:highlight>
                <a:latin typeface="Calibri"/>
                <a:ea typeface="Calibri"/>
                <a:cs typeface="Calibri"/>
                <a:sym typeface="Calibri"/>
              </a:rPr>
              <a:t> </a:t>
            </a:r>
            <a:r>
              <a:rPr lang="en-US" sz="1200" u="sng"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lang="en-US"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ATTEBYOVÁ S., 2021. Proč je zásadní vytvářet dobrou týmovou dynamiku na pracovišti? . [online] [vid. 2022-15-08]. Dostupné z: </a:t>
            </a:r>
            <a:r>
              <a:rPr lang="en-US" sz="1200" u="sng"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lang="en-US" sz="1200" u="sng"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CRDR spol. s.r.o., 2022.</a:t>
            </a:r>
            <a:r>
              <a:rPr i="1" lang="en-US" sz="1200">
                <a:solidFill>
                  <a:srgbClr val="000000"/>
                </a:solidFill>
                <a:highlight>
                  <a:srgbClr val="FFFFFF"/>
                </a:highlight>
                <a:latin typeface="Calibri"/>
                <a:ea typeface="Calibri"/>
                <a:cs typeface="Calibri"/>
                <a:sym typeface="Calibri"/>
              </a:rPr>
              <a:t> Slovník pojmů z oblasti BOZP a PO. </a:t>
            </a:r>
            <a:r>
              <a:rPr lang="en-US" sz="1200">
                <a:solidFill>
                  <a:srgbClr val="000000"/>
                </a:solidFill>
                <a:latin typeface="Calibri"/>
                <a:ea typeface="Calibri"/>
                <a:cs typeface="Calibri"/>
                <a:sym typeface="Calibri"/>
              </a:rPr>
              <a:t>[online] [vid. 2022-15-08]. Dostupné z: </a:t>
            </a:r>
            <a:r>
              <a:rPr lang="en-US" sz="1200" u="sng"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ČERNÝ, M., 2010. </a:t>
            </a:r>
            <a:r>
              <a:rPr i="1" lang="en-US" sz="1200">
                <a:solidFill>
                  <a:srgbClr val="000000"/>
                </a:solidFill>
                <a:latin typeface="Calibri"/>
                <a:ea typeface="Calibri"/>
                <a:cs typeface="Calibri"/>
                <a:sym typeface="Calibri"/>
              </a:rPr>
              <a:t>Základní úrovně provádění primární prevence</a:t>
            </a:r>
            <a:r>
              <a:rPr lang="en-US"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DI MARTINO, V., HOEL, H., AND COOPER, C. L.</a:t>
            </a:r>
            <a:r>
              <a:rPr i="1" lang="en-US" sz="1200">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EDELMAN, L., ERLANGER, H. AND LANDE, J</a:t>
            </a:r>
            <a:r>
              <a:rPr i="1" lang="en-US" sz="1200">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EIB, 2018. </a:t>
            </a:r>
            <a:r>
              <a:rPr i="1" lang="en-US" sz="1200">
                <a:solidFill>
                  <a:srgbClr val="000000"/>
                </a:solidFill>
                <a:latin typeface="Calibri"/>
                <a:ea typeface="Calibri"/>
                <a:cs typeface="Calibri"/>
                <a:sym typeface="Calibri"/>
              </a:rPr>
              <a:t>Zásady mechanismu pro vyřizování stížností</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E.ON, 2015. </a:t>
            </a:r>
            <a:r>
              <a:rPr i="1" lang="en-US" sz="1200">
                <a:solidFill>
                  <a:srgbClr val="000000"/>
                </a:solidFill>
                <a:latin typeface="Calibri"/>
                <a:ea typeface="Calibri"/>
                <a:cs typeface="Calibri"/>
                <a:sym typeface="Calibri"/>
              </a:rPr>
              <a:t>Formulace politiky společnosti RU Česká republika v oblasti bezpečnosti práce, ochrany zdraví a životního prostředí</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HOBSON, J.S.P</a:t>
            </a:r>
            <a:r>
              <a:rPr i="1" lang="en-US" sz="1200">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HOEL H., AND EINARSEN, S</a:t>
            </a:r>
            <a:r>
              <a:rPr i="1" lang="en-US" sz="1200">
                <a:solidFill>
                  <a:srgbClr val="000000"/>
                </a:solidFill>
                <a:highlight>
                  <a:srgbClr val="FFFFFF"/>
                </a:highlight>
                <a:latin typeface="Calibri"/>
                <a:ea typeface="Calibri"/>
                <a:cs typeface="Calibri"/>
                <a:sym typeface="Calibri"/>
              </a:rPr>
              <a:t>. (2003): Violence at work in hotels, catering and tourism, available at: </a:t>
            </a:r>
            <a:r>
              <a:rPr i="1" lang="en-US" sz="1200" u="sng"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HOFFMAN, E</a:t>
            </a:r>
            <a:r>
              <a:rPr i="1" lang="en-US" sz="1200">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KOŽENÁ J., 2009. </a:t>
            </a:r>
            <a:r>
              <a:rPr i="1" lang="en-US" sz="1200">
                <a:solidFill>
                  <a:srgbClr val="000000"/>
                </a:solidFill>
                <a:highlight>
                  <a:srgbClr val="FFFFFF"/>
                </a:highlight>
                <a:latin typeface="Calibri"/>
                <a:ea typeface="Calibri"/>
                <a:cs typeface="Calibri"/>
                <a:sym typeface="Calibri"/>
              </a:rPr>
              <a:t>Externí komunikace vytváří obraz vaší firmy v očích veřejnosti i médií. </a:t>
            </a:r>
            <a:r>
              <a:rPr lang="en-US" sz="1200">
                <a:solidFill>
                  <a:srgbClr val="000000"/>
                </a:solidFill>
                <a:latin typeface="Calibri"/>
                <a:ea typeface="Calibri"/>
                <a:cs typeface="Calibri"/>
                <a:sym typeface="Calibri"/>
              </a:rPr>
              <a:t>[online] [vid. 2022-15-08]. Dostupné z:</a:t>
            </a:r>
            <a:r>
              <a:rPr lang="en-US" sz="1200">
                <a:solidFill>
                  <a:srgbClr val="000000"/>
                </a:solidFill>
                <a:highlight>
                  <a:srgbClr val="FFFFFF"/>
                </a:highlight>
                <a:latin typeface="Calibri"/>
                <a:ea typeface="Calibri"/>
                <a:cs typeface="Calibri"/>
                <a:sym typeface="Calibri"/>
              </a:rPr>
              <a:t> </a:t>
            </a:r>
            <a:r>
              <a:rPr lang="en-US" sz="1200" u="sng"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2" name="Google Shape;392;p1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3" name="Google Shape;393;p15"/>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4" name="Google Shape;394;p15"/>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5" name="Google Shape;395;p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6" name="Google Shape;396;p15"/>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7" name="Google Shape;397;p15"/>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8" name="Google Shape;398;p15"/>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References</a:t>
            </a:r>
            <a:endParaRPr b="1" sz="3600">
              <a:solidFill>
                <a:schemeClr val="dk2"/>
              </a:solidFill>
            </a:endParaRPr>
          </a:p>
        </p:txBody>
      </p:sp>
      <p:sp>
        <p:nvSpPr>
          <p:cNvPr id="399" name="Google Shape;399;p15"/>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LIEBMANN, M.</a:t>
            </a:r>
            <a:r>
              <a:rPr i="1" lang="en-US" sz="1200">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MICELI, M., NEAR, J., AND MOREHEAD, DWORKIN T</a:t>
            </a:r>
            <a:r>
              <a:rPr i="1" lang="en-US" sz="1200">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MIOVSKÝ, M., SKÁCELOVÁ, L., ZAPLETALOVÁ, J., NOVÁK, P. 2010. </a:t>
            </a:r>
            <a:r>
              <a:rPr i="1" lang="en-US" sz="1200">
                <a:solidFill>
                  <a:srgbClr val="000000"/>
                </a:solidFill>
                <a:latin typeface="Calibri"/>
                <a:ea typeface="Calibri"/>
                <a:cs typeface="Calibri"/>
                <a:sym typeface="Calibri"/>
              </a:rPr>
              <a:t>Primární prevence rizikového chování ve školství</a:t>
            </a:r>
            <a:r>
              <a:rPr lang="en-US"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MŠMT, 2005. </a:t>
            </a:r>
            <a:r>
              <a:rPr i="1" lang="en-US" sz="1200">
                <a:solidFill>
                  <a:srgbClr val="000000"/>
                </a:solidFill>
                <a:latin typeface="Calibri"/>
                <a:ea typeface="Calibri"/>
                <a:cs typeface="Calibri"/>
                <a:sym typeface="Calibri"/>
              </a:rPr>
              <a:t>Standardy odborné způsobilosti poskytovatelů programů primární prevence užívání návykových látek.</a:t>
            </a:r>
            <a:r>
              <a:rPr lang="en-US" sz="1200">
                <a:solidFill>
                  <a:srgbClr val="000000"/>
                </a:solidFill>
                <a:latin typeface="Calibri"/>
                <a:ea typeface="Calibri"/>
                <a:cs typeface="Calibri"/>
                <a:sym typeface="Calibri"/>
              </a:rPr>
              <a:t> Praha: MŠMT.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MŠMT, 2010. </a:t>
            </a:r>
            <a:r>
              <a:rPr i="1" lang="en-US" sz="1200">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OPPENHEIMER, A</a:t>
            </a:r>
            <a:r>
              <a:rPr i="1" lang="en-US" sz="1200">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latin typeface="Calibri"/>
                <a:ea typeface="Calibri"/>
                <a:cs typeface="Calibri"/>
                <a:sym typeface="Calibri"/>
              </a:rPr>
              <a:t>PLAMÍNEK, J., 2010. </a:t>
            </a:r>
            <a:r>
              <a:rPr i="1" lang="en-US" sz="1200">
                <a:solidFill>
                  <a:srgbClr val="000000"/>
                </a:solidFill>
                <a:latin typeface="Calibri"/>
                <a:ea typeface="Calibri"/>
                <a:cs typeface="Calibri"/>
                <a:sym typeface="Calibri"/>
              </a:rPr>
              <a:t>Tajemství motivace: jak zařídit, aby pro vás lidé rádi pracovali</a:t>
            </a:r>
            <a:r>
              <a:rPr lang="en-US" sz="1200">
                <a:solidFill>
                  <a:srgbClr val="000000"/>
                </a:solidFill>
                <a:latin typeface="Calibri"/>
                <a:ea typeface="Calibri"/>
                <a:cs typeface="Calibri"/>
                <a:sym typeface="Calibri"/>
              </a:rPr>
              <a:t>. 2., dopl. vyd. Praha: Grada. ISBN 9788024734477</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RAYNER, C., HOEL, H. AND COOPER, C.L</a:t>
            </a:r>
            <a:r>
              <a:rPr i="1" lang="en-US" sz="1200">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SALIN, D</a:t>
            </a:r>
            <a:r>
              <a:rPr i="1" lang="en-US" sz="1200">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SCHEU L., 2021</a:t>
            </a:r>
            <a:r>
              <a:rPr i="1" lang="en-US" sz="1200">
                <a:solidFill>
                  <a:srgbClr val="000000"/>
                </a:solidFill>
                <a:latin typeface="Calibri"/>
                <a:ea typeface="Calibri"/>
                <a:cs typeface="Calibri"/>
                <a:sym typeface="Calibri"/>
              </a:rPr>
              <a:t>. Násilí na pracovišti: peer pracovník jako možná cesta ochrany zaměstnanců?</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latin typeface="Calibri"/>
                <a:ea typeface="Calibri"/>
                <a:cs typeface="Calibri"/>
                <a:sym typeface="Calibri"/>
              </a:rPr>
              <a:t>SMITHSON, L., 2006. An infographic depiction of all things motivation in the workplace. </a:t>
            </a:r>
            <a:r>
              <a:rPr i="1" lang="en-US" sz="1200">
                <a:solidFill>
                  <a:srgbClr val="000000"/>
                </a:solidFill>
                <a:latin typeface="Calibri"/>
                <a:ea typeface="Calibri"/>
                <a:cs typeface="Calibri"/>
                <a:sym typeface="Calibri"/>
              </a:rPr>
              <a:t>IncBlot.</a:t>
            </a:r>
            <a:r>
              <a:rPr lang="en-US" sz="1200">
                <a:solidFill>
                  <a:srgbClr val="000000"/>
                </a:solidFill>
                <a:latin typeface="Calibri"/>
                <a:ea typeface="Calibri"/>
                <a:cs typeface="Calibri"/>
                <a:sym typeface="Calibri"/>
              </a:rPr>
              <a:t> [online] [vid. 2022-05-05]. Dostupné z: </a:t>
            </a:r>
            <a:r>
              <a:rPr lang="en-US" sz="1200" u="sng"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ŠNAJDR I., 2013. </a:t>
            </a:r>
            <a:r>
              <a:rPr i="1" lang="en-US" sz="1200">
                <a:solidFill>
                  <a:srgbClr val="000000"/>
                </a:solidFill>
                <a:latin typeface="Calibri"/>
                <a:ea typeface="Calibri"/>
                <a:cs typeface="Calibri"/>
                <a:sym typeface="Calibri"/>
              </a:rPr>
              <a:t>Svizí, strategií a polotikou</a:t>
            </a:r>
            <a:r>
              <a:rPr lang="en-US" sz="1200">
                <a:solidFill>
                  <a:srgbClr val="000000"/>
                </a:solidFill>
                <a:latin typeface="Calibri"/>
                <a:ea typeface="Calibri"/>
                <a:cs typeface="Calibri"/>
                <a:sym typeface="Calibri"/>
              </a:rPr>
              <a:t>. [online] [vid. 2022-15-08]. Dostupné z: </a:t>
            </a:r>
            <a:r>
              <a:rPr lang="en-US" sz="1200" u="sng">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sz="1200">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lang="en-US" sz="1200">
                <a:solidFill>
                  <a:srgbClr val="000000"/>
                </a:solidFill>
                <a:highlight>
                  <a:srgbClr val="FFFFFF"/>
                </a:highlight>
                <a:latin typeface="Calibri"/>
                <a:ea typeface="Calibri"/>
                <a:cs typeface="Calibri"/>
                <a:sym typeface="Calibri"/>
              </a:rPr>
              <a:t>WALKER, B. AND HAMILTON, R. T.</a:t>
            </a:r>
            <a:r>
              <a:rPr i="1" lang="en-US" sz="1200">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pic>
        <p:nvPicPr>
          <p:cNvPr id="404" name="Google Shape;404;p16"/>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405" name="Google Shape;405;p16"/>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6"/>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Vielen Dank für Ihre Aufmerksamkeit</a:t>
            </a:r>
            <a:endParaRPr sz="3600">
              <a:solidFill>
                <a:srgbClr val="262626"/>
              </a:solidFill>
            </a:endParaRPr>
          </a:p>
        </p:txBody>
      </p:sp>
      <p:cxnSp>
        <p:nvCxnSpPr>
          <p:cNvPr id="407" name="Google Shape;407;p16"/>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408" name="Google Shape;408;p16"/>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17"/>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414" name="Google Shape;414;p1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Projektpartner</a:t>
            </a:r>
            <a:endParaRPr b="1" sz="3600">
              <a:solidFill>
                <a:schemeClr val="dk2"/>
              </a:solidFill>
            </a:endParaRPr>
          </a:p>
        </p:txBody>
      </p:sp>
      <p:sp>
        <p:nvSpPr>
          <p:cNvPr id="415" name="Google Shape;41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6" name="Google Shape;416;p1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6789B9"/>
                </a:solidFill>
                <a:latin typeface="Calibri"/>
                <a:ea typeface="Calibri"/>
                <a:cs typeface="Calibri"/>
                <a:sym typeface="Calibri"/>
              </a:rPr>
              <a:t>https://www.weedout.eu/</a:t>
            </a:r>
            <a:endParaRPr/>
          </a:p>
        </p:txBody>
      </p:sp>
      <p:pic>
        <p:nvPicPr>
          <p:cNvPr id="417" name="Google Shape;417;p17"/>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418" name="Google Shape;418;p1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5">
                  <a:extLst>
                    <a:ext uri="{A12FA001-AC4F-418D-AE19-62706E023703}">
                      <ahyp:hlinkClr val="tx"/>
                    </a:ext>
                  </a:extLst>
                </a:hlinkClick>
              </a:rPr>
              <a:t>Tschechische Universität für Biowissenschaften Prag</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Tschechische Republik</a:t>
            </a:r>
            <a:endParaRPr sz="1400">
              <a:solidFill>
                <a:schemeClr val="dk1"/>
              </a:solidFill>
              <a:latin typeface="Arial"/>
              <a:ea typeface="Arial"/>
              <a:cs typeface="Arial"/>
              <a:sym typeface="Arial"/>
            </a:endParaRPr>
          </a:p>
        </p:txBody>
      </p:sp>
      <p:pic>
        <p:nvPicPr>
          <p:cNvPr id="419" name="Google Shape;419;p17"/>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420" name="Google Shape;420;p1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Zypern</a:t>
            </a:r>
            <a:endParaRPr sz="1400">
              <a:solidFill>
                <a:schemeClr val="dk1"/>
              </a:solidFill>
              <a:latin typeface="Arial"/>
              <a:ea typeface="Arial"/>
              <a:cs typeface="Arial"/>
              <a:sym typeface="Arial"/>
            </a:endParaRPr>
          </a:p>
        </p:txBody>
      </p:sp>
      <p:pic>
        <p:nvPicPr>
          <p:cNvPr id="421" name="Google Shape;421;p17"/>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22" name="Google Shape;422;p1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Deutschland</a:t>
            </a:r>
            <a:endParaRPr sz="1400">
              <a:solidFill>
                <a:schemeClr val="dk1"/>
              </a:solidFill>
              <a:latin typeface="Arial"/>
              <a:ea typeface="Arial"/>
              <a:cs typeface="Arial"/>
              <a:sym typeface="Arial"/>
            </a:endParaRPr>
          </a:p>
        </p:txBody>
      </p:sp>
      <p:pic>
        <p:nvPicPr>
          <p:cNvPr id="423" name="Google Shape;423;p17"/>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24" name="Google Shape;424;p1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1">
                  <a:extLst>
                    <a:ext uri="{A12FA001-AC4F-418D-AE19-62706E023703}">
                      <ahyp:hlinkClr val="tx"/>
                    </a:ext>
                  </a:extLst>
                </a:hlinkClick>
              </a:rPr>
              <a:t>DIAS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Griechenland</a:t>
            </a:r>
            <a:endParaRPr sz="1400">
              <a:solidFill>
                <a:schemeClr val="dk1"/>
              </a:solidFill>
              <a:latin typeface="Arial"/>
              <a:ea typeface="Arial"/>
              <a:cs typeface="Arial"/>
              <a:sym typeface="Arial"/>
            </a:endParaRPr>
          </a:p>
        </p:txBody>
      </p:sp>
      <p:pic>
        <p:nvPicPr>
          <p:cNvPr id="425" name="Google Shape;425;p17"/>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26" name="Google Shape;426;p1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3">
                  <a:extLst>
                    <a:ext uri="{A12FA001-AC4F-418D-AE19-62706E023703}">
                      <ahyp:hlinkClr val="tx"/>
                    </a:ext>
                  </a:extLst>
                </a:hlinkClick>
              </a:rPr>
              <a:t>DEKAPLUS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Zypern</a:t>
            </a:r>
            <a:endParaRPr/>
          </a:p>
        </p:txBody>
      </p:sp>
      <p:pic>
        <p:nvPicPr>
          <p:cNvPr id="427" name="Google Shape;427;p17"/>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28" name="Google Shape;428;p1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5">
                  <a:extLst>
                    <a:ext uri="{A12FA001-AC4F-418D-AE19-62706E023703}">
                      <ahyp:hlinkClr val="tx"/>
                    </a:ext>
                  </a:extLst>
                </a:hlinkClick>
              </a:rPr>
              <a:t>Fonds für soziale Innovation</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Litauen</a:t>
            </a:r>
            <a:endParaRPr sz="1400">
              <a:solidFill>
                <a:schemeClr val="dk1"/>
              </a:solidFill>
              <a:latin typeface="Arial"/>
              <a:ea typeface="Arial"/>
              <a:cs typeface="Arial"/>
              <a:sym typeface="Arial"/>
            </a:endParaRPr>
          </a:p>
        </p:txBody>
      </p:sp>
      <p:pic>
        <p:nvPicPr>
          <p:cNvPr id="429" name="Google Shape;429;p17"/>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30" name="Google Shape;430;p1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7">
                  <a:extLst>
                    <a:ext uri="{A12FA001-AC4F-418D-AE19-62706E023703}">
                      <ahyp:hlinkClr val="tx"/>
                    </a:ext>
                  </a:extLst>
                </a:hlinkClick>
              </a:rPr>
              <a:t>OUT LOUD</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Lettland</a:t>
            </a:r>
            <a:endParaRPr sz="1400">
              <a:solidFill>
                <a:schemeClr val="dk1"/>
              </a:solidFill>
              <a:latin typeface="Arial"/>
              <a:ea typeface="Arial"/>
              <a:cs typeface="Arial"/>
              <a:sym typeface="Arial"/>
            </a:endParaRPr>
          </a:p>
        </p:txBody>
      </p:sp>
      <p:pic>
        <p:nvPicPr>
          <p:cNvPr id="431" name="Google Shape;431;p17"/>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Themen</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0"/>
              <a:ext cx="2193536" cy="4894601"/>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rPr b="0" i="0" lang="en-US" sz="3400" u="none" cap="none" strike="noStrike">
                  <a:solidFill>
                    <a:schemeClr val="dk1"/>
                  </a:solidFill>
                  <a:latin typeface="Calibri"/>
                  <a:ea typeface="Calibri"/>
                  <a:cs typeface="Calibri"/>
                  <a:sym typeface="Calibri"/>
                </a:rPr>
                <a:t>Primäre Prävention</a:t>
              </a:r>
              <a:endParaRPr b="0" i="0" sz="34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25751"/>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358051" y="25751"/>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0" i="0" lang="en-US" sz="1800" u="none" cap="none" strike="noStrike">
                  <a:solidFill>
                    <a:schemeClr val="dk2"/>
                  </a:solidFill>
                  <a:latin typeface="Calibri"/>
                  <a:ea typeface="Calibri"/>
                  <a:cs typeface="Calibri"/>
                  <a:sym typeface="Calibri"/>
                </a:rPr>
                <a:t>Aufschlüsselung der Primärprävention</a:t>
              </a:r>
              <a:endParaRPr b="0" i="0" sz="1800" u="none" cap="none" strike="noStrike">
                <a:solidFill>
                  <a:schemeClr val="dk2"/>
                </a:solidFill>
                <a:latin typeface="Calibri"/>
                <a:ea typeface="Calibri"/>
                <a:cs typeface="Calibri"/>
                <a:sym typeface="Calibri"/>
              </a:endParaRPr>
            </a:p>
          </p:txBody>
        </p:sp>
        <p:cxnSp>
          <p:nvCxnSpPr>
            <p:cNvPr id="114" name="Google Shape;114;p2"/>
            <p:cNvCxnSpPr/>
            <p:nvPr/>
          </p:nvCxnSpPr>
          <p:spPr>
            <a:xfrm>
              <a:off x="2193536" y="540784"/>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566535"/>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358051" y="566535"/>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0" i="0" lang="en-US" sz="1800" u="none" cap="none" strike="noStrike">
                  <a:solidFill>
                    <a:schemeClr val="dk2"/>
                  </a:solidFill>
                  <a:latin typeface="Calibri"/>
                  <a:ea typeface="Calibri"/>
                  <a:cs typeface="Calibri"/>
                  <a:sym typeface="Calibri"/>
                </a:rPr>
                <a:t>Formulierung von Strategien / Entwurf eines Plans für Gesundheit und Sicherheit</a:t>
              </a:r>
              <a:endParaRPr b="0" i="0" sz="18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081568"/>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107319"/>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2358051" y="1107319"/>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0" i="0" lang="en-US" sz="1800" u="none" cap="none" strike="noStrike">
                  <a:solidFill>
                    <a:schemeClr val="dk2"/>
                  </a:solidFill>
                  <a:latin typeface="Calibri"/>
                  <a:ea typeface="Calibri"/>
                  <a:cs typeface="Calibri"/>
                  <a:sym typeface="Calibri"/>
                </a:rPr>
                <a:t>Formulierung einer Politik und Erstellung eines Plans für Sicherheit und Gesundheitsschutz</a:t>
              </a:r>
              <a:endParaRPr b="0" i="0" sz="18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1622352"/>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1648103"/>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2358051" y="1648103"/>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0" i="0" lang="en-US" sz="1800" u="none" cap="none" strike="noStrike">
                  <a:solidFill>
                    <a:schemeClr val="dk2"/>
                  </a:solidFill>
                  <a:latin typeface="Calibri"/>
                  <a:ea typeface="Calibri"/>
                  <a:cs typeface="Calibri"/>
                  <a:sym typeface="Calibri"/>
                </a:rPr>
                <a:t>Bei der Entwicklung einer wirksamen Strategie gegen Gewalt am Arbeitsplatz</a:t>
              </a:r>
              <a:endParaRPr b="0" i="0" sz="1800" u="none" cap="none" strike="noStrike">
                <a:solidFill>
                  <a:schemeClr val="dk1"/>
                </a:solidFill>
                <a:latin typeface="Calibri"/>
                <a:ea typeface="Calibri"/>
                <a:cs typeface="Calibri"/>
                <a:sym typeface="Calibri"/>
              </a:endParaRPr>
            </a:p>
          </p:txBody>
        </p:sp>
        <p:cxnSp>
          <p:nvCxnSpPr>
            <p:cNvPr id="123" name="Google Shape;123;p2"/>
            <p:cNvCxnSpPr/>
            <p:nvPr/>
          </p:nvCxnSpPr>
          <p:spPr>
            <a:xfrm>
              <a:off x="2193536" y="2163136"/>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4" name="Google Shape;124;p2"/>
            <p:cNvSpPr/>
            <p:nvPr/>
          </p:nvSpPr>
          <p:spPr>
            <a:xfrm>
              <a:off x="2358051" y="2188888"/>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2358051" y="2188888"/>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1" i="0" lang="en-US" sz="1800" u="none" cap="none" strike="noStrike">
                  <a:solidFill>
                    <a:schemeClr val="dk2"/>
                  </a:solidFill>
                  <a:latin typeface="Calibri"/>
                  <a:ea typeface="Calibri"/>
                  <a:cs typeface="Calibri"/>
                  <a:sym typeface="Calibri"/>
                </a:rPr>
                <a:t>Typologie der Gewalt am Arbeitsplatz</a:t>
              </a:r>
              <a:endParaRPr b="0" i="0" sz="1800" u="none" cap="none" strike="noStrike">
                <a:solidFill>
                  <a:schemeClr val="dk2"/>
                </a:solidFill>
                <a:latin typeface="Calibri"/>
                <a:ea typeface="Calibri"/>
                <a:cs typeface="Calibri"/>
                <a:sym typeface="Calibri"/>
              </a:endParaRPr>
            </a:p>
          </p:txBody>
        </p:sp>
        <p:cxnSp>
          <p:nvCxnSpPr>
            <p:cNvPr id="126" name="Google Shape;126;p2"/>
            <p:cNvCxnSpPr/>
            <p:nvPr/>
          </p:nvCxnSpPr>
          <p:spPr>
            <a:xfrm>
              <a:off x="2193536" y="2703920"/>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2358051" y="2729672"/>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2358051" y="2729672"/>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0" i="0" lang="en-US" sz="1800" u="none" cap="none" strike="noStrike">
                  <a:solidFill>
                    <a:schemeClr val="dk2"/>
                  </a:solidFill>
                  <a:latin typeface="Calibri"/>
                  <a:ea typeface="Calibri"/>
                  <a:cs typeface="Calibri"/>
                  <a:sym typeface="Calibri"/>
                </a:rPr>
                <a:t>Indikatoren für potenzielle Gewalt durch einen Mitarbeiter</a:t>
              </a:r>
              <a:endParaRPr/>
            </a:p>
          </p:txBody>
        </p:sp>
        <p:cxnSp>
          <p:nvCxnSpPr>
            <p:cNvPr id="129" name="Google Shape;129;p2"/>
            <p:cNvCxnSpPr/>
            <p:nvPr/>
          </p:nvCxnSpPr>
          <p:spPr>
            <a:xfrm>
              <a:off x="2193536" y="3244704"/>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2358051" y="3270456"/>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2358051" y="3270456"/>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0" i="0" lang="en-US" sz="1800" u="none" cap="none" strike="noStrike">
                  <a:solidFill>
                    <a:schemeClr val="dk2"/>
                  </a:solidFill>
                  <a:latin typeface="Calibri"/>
                  <a:ea typeface="Calibri"/>
                  <a:cs typeface="Calibri"/>
                  <a:sym typeface="Calibri"/>
                </a:rPr>
                <a:t>Prävention von Gewalt und Belästigung in HORECA</a:t>
              </a:r>
              <a:endParaRPr/>
            </a:p>
          </p:txBody>
        </p:sp>
        <p:cxnSp>
          <p:nvCxnSpPr>
            <p:cNvPr id="132" name="Google Shape;132;p2"/>
            <p:cNvCxnSpPr/>
            <p:nvPr/>
          </p:nvCxnSpPr>
          <p:spPr>
            <a:xfrm>
              <a:off x="2193536" y="3785488"/>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3" name="Google Shape;133;p2"/>
            <p:cNvSpPr/>
            <p:nvPr/>
          </p:nvSpPr>
          <p:spPr>
            <a:xfrm>
              <a:off x="2358051" y="3811240"/>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txBox="1"/>
            <p:nvPr/>
          </p:nvSpPr>
          <p:spPr>
            <a:xfrm>
              <a:off x="2358051" y="3811240"/>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0" i="0" lang="en-US" sz="1800" u="none" cap="none" strike="noStrike">
                  <a:solidFill>
                    <a:schemeClr val="dk2"/>
                  </a:solidFill>
                  <a:latin typeface="Calibri"/>
                  <a:ea typeface="Calibri"/>
                  <a:cs typeface="Calibri"/>
                  <a:sym typeface="Calibri"/>
                </a:rPr>
                <a:t>Aufgabe 1</a:t>
              </a:r>
              <a:endParaRPr b="0" i="0" sz="1800" u="none" cap="none" strike="noStrike">
                <a:solidFill>
                  <a:schemeClr val="dk2"/>
                </a:solidFill>
                <a:latin typeface="Calibri"/>
                <a:ea typeface="Calibri"/>
                <a:cs typeface="Calibri"/>
                <a:sym typeface="Calibri"/>
              </a:endParaRPr>
            </a:p>
          </p:txBody>
        </p:sp>
        <p:cxnSp>
          <p:nvCxnSpPr>
            <p:cNvPr id="135" name="Google Shape;135;p2"/>
            <p:cNvCxnSpPr/>
            <p:nvPr/>
          </p:nvCxnSpPr>
          <p:spPr>
            <a:xfrm>
              <a:off x="2193536" y="4326272"/>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6" name="Google Shape;136;p2"/>
            <p:cNvSpPr/>
            <p:nvPr/>
          </p:nvSpPr>
          <p:spPr>
            <a:xfrm>
              <a:off x="2358051" y="4352024"/>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txBox="1"/>
            <p:nvPr/>
          </p:nvSpPr>
          <p:spPr>
            <a:xfrm>
              <a:off x="2358051" y="4352024"/>
              <a:ext cx="8609630" cy="51503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2"/>
                </a:buClr>
                <a:buSzPts val="1800"/>
                <a:buFont typeface="Calibri"/>
                <a:buNone/>
              </a:pPr>
              <a:r>
                <a:rPr b="0" i="0" lang="en-US" sz="1800" u="none" cap="none" strike="noStrike">
                  <a:solidFill>
                    <a:schemeClr val="dk2"/>
                  </a:solidFill>
                  <a:latin typeface="Calibri"/>
                  <a:ea typeface="Calibri"/>
                  <a:cs typeface="Calibri"/>
                  <a:sym typeface="Calibri"/>
                </a:rPr>
                <a:t>Aufgabe 2</a:t>
              </a:r>
              <a:endParaRPr b="0" i="0" sz="1800" u="none" cap="none" strike="noStrike">
                <a:solidFill>
                  <a:schemeClr val="dk2"/>
                </a:solidFill>
                <a:latin typeface="Calibri"/>
                <a:ea typeface="Calibri"/>
                <a:cs typeface="Calibri"/>
                <a:sym typeface="Calibri"/>
              </a:endParaRPr>
            </a:p>
          </p:txBody>
        </p:sp>
        <p:cxnSp>
          <p:nvCxnSpPr>
            <p:cNvPr id="138" name="Google Shape;138;p2"/>
            <p:cNvCxnSpPr/>
            <p:nvPr/>
          </p:nvCxnSpPr>
          <p:spPr>
            <a:xfrm>
              <a:off x="2193536" y="4867056"/>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3"/>
          <p:cNvPicPr preferRelativeResize="0"/>
          <p:nvPr/>
        </p:nvPicPr>
        <p:blipFill rotWithShape="1">
          <a:blip r:embed="rId3">
            <a:alphaModFix/>
          </a:blip>
          <a:srcRect b="0" l="0" r="0" t="0"/>
          <a:stretch/>
        </p:blipFill>
        <p:spPr>
          <a:xfrm>
            <a:off x="10983349" y="3531686"/>
            <a:ext cx="1208650" cy="2848106"/>
          </a:xfrm>
          <a:prstGeom prst="rect">
            <a:avLst/>
          </a:prstGeom>
          <a:noFill/>
          <a:ln>
            <a:noFill/>
          </a:ln>
        </p:spPr>
      </p:pic>
      <p:pic>
        <p:nvPicPr>
          <p:cNvPr descr="Obsah obrázku text, královna&#10;&#10;Popis byl vytvořen automaticky" id="145" name="Google Shape;145;p3"/>
          <p:cNvPicPr preferRelativeResize="0"/>
          <p:nvPr/>
        </p:nvPicPr>
        <p:blipFill rotWithShape="1">
          <a:blip r:embed="rId4">
            <a:alphaModFix/>
          </a:blip>
          <a:srcRect b="170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46" name="Google Shape;146;p3"/>
          <p:cNvPicPr preferRelativeResize="0"/>
          <p:nvPr/>
        </p:nvPicPr>
        <p:blipFill rotWithShape="1">
          <a:blip r:embed="rId5">
            <a:alphaModFix/>
          </a:blip>
          <a:srcRect b="0" l="0" r="0" t="0"/>
          <a:stretch/>
        </p:blipFill>
        <p:spPr>
          <a:xfrm rot="-5400000">
            <a:off x="5044893" y="-547764"/>
            <a:ext cx="962159" cy="2057687"/>
          </a:xfrm>
          <a:prstGeom prst="rect">
            <a:avLst/>
          </a:prstGeom>
          <a:noFill/>
          <a:ln>
            <a:noFill/>
          </a:ln>
        </p:spPr>
      </p:pic>
      <p:sp>
        <p:nvSpPr>
          <p:cNvPr id="147" name="Google Shape;147;p3"/>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600"/>
              <a:buFont typeface="Calibri"/>
              <a:buNone/>
            </a:pPr>
            <a:r>
              <a:rPr b="1" lang="en-US" sz="3600">
                <a:solidFill>
                  <a:schemeClr val="dk2"/>
                </a:solidFill>
              </a:rPr>
              <a:t>Primäre Prävention</a:t>
            </a:r>
            <a:endParaRPr b="1" sz="3600">
              <a:solidFill>
                <a:schemeClr val="dk2"/>
              </a:solidFill>
            </a:endParaRPr>
          </a:p>
        </p:txBody>
      </p:sp>
      <p:grpSp>
        <p:nvGrpSpPr>
          <p:cNvPr id="148" name="Google Shape;148;p3"/>
          <p:cNvGrpSpPr/>
          <p:nvPr/>
        </p:nvGrpSpPr>
        <p:grpSpPr>
          <a:xfrm>
            <a:off x="4178084" y="296241"/>
            <a:ext cx="6433114" cy="6000060"/>
            <a:chOff x="3873283" y="-39324"/>
            <a:chExt cx="6433114" cy="6000060"/>
          </a:xfrm>
        </p:grpSpPr>
        <p:sp>
          <p:nvSpPr>
            <p:cNvPr id="149" name="Google Shape;149;p3"/>
            <p:cNvSpPr/>
            <p:nvPr/>
          </p:nvSpPr>
          <p:spPr>
            <a:xfrm>
              <a:off x="4608923" y="810398"/>
              <a:ext cx="5150338" cy="5150338"/>
            </a:xfrm>
            <a:prstGeom prst="blockArc">
              <a:avLst>
                <a:gd fmla="val 9000000" name="adj1"/>
                <a:gd fmla="val 162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4608923" y="810398"/>
              <a:ext cx="5150338" cy="5150338"/>
            </a:xfrm>
            <a:prstGeom prst="blockArc">
              <a:avLst>
                <a:gd fmla="val 1800000" name="adj1"/>
                <a:gd fmla="val 90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4608923" y="810398"/>
              <a:ext cx="5150338" cy="5150338"/>
            </a:xfrm>
            <a:prstGeom prst="blockArc">
              <a:avLst>
                <a:gd fmla="val 16200000" name="adj1"/>
                <a:gd fmla="val 18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5716268" y="1912002"/>
              <a:ext cx="2935646" cy="294713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txBox="1"/>
            <p:nvPr/>
          </p:nvSpPr>
          <p:spPr>
            <a:xfrm>
              <a:off x="6146183" y="2343599"/>
              <a:ext cx="2075816" cy="2083936"/>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Was ist Primär-prävention?</a:t>
              </a:r>
              <a:endParaRPr/>
            </a:p>
          </p:txBody>
        </p:sp>
        <p:sp>
          <p:nvSpPr>
            <p:cNvPr id="154" name="Google Shape;154;p3"/>
            <p:cNvSpPr/>
            <p:nvPr/>
          </p:nvSpPr>
          <p:spPr>
            <a:xfrm>
              <a:off x="6222527" y="-39324"/>
              <a:ext cx="1923129" cy="1818788"/>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txBox="1"/>
            <p:nvPr/>
          </p:nvSpPr>
          <p:spPr>
            <a:xfrm>
              <a:off x="6504163" y="227031"/>
              <a:ext cx="1359857" cy="1286078"/>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Entwicklung von Fähigkeiten</a:t>
              </a:r>
              <a:endParaRPr b="0" i="0" sz="1600" u="none" cap="none" strike="noStrike">
                <a:solidFill>
                  <a:schemeClr val="lt1"/>
                </a:solidFill>
                <a:latin typeface="Calibri"/>
                <a:ea typeface="Calibri"/>
                <a:cs typeface="Calibri"/>
                <a:sym typeface="Calibri"/>
              </a:endParaRPr>
            </a:p>
          </p:txBody>
        </p:sp>
        <p:sp>
          <p:nvSpPr>
            <p:cNvPr id="156" name="Google Shape;156;p3"/>
            <p:cNvSpPr/>
            <p:nvPr/>
          </p:nvSpPr>
          <p:spPr>
            <a:xfrm>
              <a:off x="8418756" y="3738903"/>
              <a:ext cx="1887641" cy="180882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txBox="1"/>
            <p:nvPr/>
          </p:nvSpPr>
          <p:spPr>
            <a:xfrm>
              <a:off x="8695195" y="4003799"/>
              <a:ext cx="1334763" cy="1279034"/>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Bewältigung von Stress-situationen</a:t>
              </a:r>
              <a:endParaRPr/>
            </a:p>
          </p:txBody>
        </p:sp>
        <p:sp>
          <p:nvSpPr>
            <p:cNvPr id="158" name="Google Shape;158;p3"/>
            <p:cNvSpPr/>
            <p:nvPr/>
          </p:nvSpPr>
          <p:spPr>
            <a:xfrm>
              <a:off x="3873283" y="3597458"/>
              <a:ext cx="2264646" cy="209171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txBox="1"/>
            <p:nvPr/>
          </p:nvSpPr>
          <p:spPr>
            <a:xfrm>
              <a:off x="4204933" y="3903783"/>
              <a:ext cx="1601346" cy="147906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Vermeidung und Verringerung der mit einer schlechten Unter-nehmensstrategie verbundenen Risiken</a:t>
              </a:r>
              <a:endParaRPr b="0" i="0" sz="1600" u="none" cap="none" strike="noStrike">
                <a:solidFill>
                  <a:schemeClr val="lt1"/>
                </a:solidFill>
                <a:latin typeface="Calibri"/>
                <a:ea typeface="Calibri"/>
                <a:cs typeface="Calibri"/>
                <a:sym typeface="Calibri"/>
              </a:endParaRPr>
            </a:p>
          </p:txBody>
        </p:sp>
      </p:grpSp>
      <p:sp>
        <p:nvSpPr>
          <p:cNvPr id="160" name="Google Shape;16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1" name="Google Shape;161;p3"/>
          <p:cNvSpPr txBox="1"/>
          <p:nvPr/>
        </p:nvSpPr>
        <p:spPr>
          <a:xfrm>
            <a:off x="9275008" y="637979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6789B9"/>
                </a:solidFill>
                <a:latin typeface="Calibri"/>
                <a:ea typeface="Calibri"/>
                <a:cs typeface="Calibri"/>
                <a:sym typeface="Calibri"/>
              </a:rPr>
              <a:t>https://www.weedout.eu/</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4"/>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9" name="Google Shape;169;p4"/>
          <p:cNvGrpSpPr/>
          <p:nvPr/>
        </p:nvGrpSpPr>
        <p:grpSpPr>
          <a:xfrm>
            <a:off x="4820599" y="1253061"/>
            <a:ext cx="6481296" cy="4050810"/>
            <a:chOff x="0" y="600960"/>
            <a:chExt cx="6481296" cy="4050810"/>
          </a:xfrm>
        </p:grpSpPr>
        <p:sp>
          <p:nvSpPr>
            <p:cNvPr id="170" name="Google Shape;170;p4"/>
            <p:cNvSpPr/>
            <p:nvPr/>
          </p:nvSpPr>
          <p:spPr>
            <a:xfrm>
              <a:off x="0" y="600960"/>
              <a:ext cx="6481296" cy="4050810"/>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1506901" y="2808651"/>
              <a:ext cx="226845" cy="22684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1620324" y="2922074"/>
              <a:ext cx="2106421" cy="17296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txBox="1"/>
            <p:nvPr/>
          </p:nvSpPr>
          <p:spPr>
            <a:xfrm>
              <a:off x="1620324" y="2922074"/>
              <a:ext cx="2106421" cy="1729695"/>
            </a:xfrm>
            <a:prstGeom prst="rect">
              <a:avLst/>
            </a:prstGeom>
            <a:noFill/>
            <a:ln>
              <a:noFill/>
            </a:ln>
          </p:spPr>
          <p:txBody>
            <a:bodyPr anchorCtr="0" anchor="t" bIns="0" lIns="120200" spcFirstLastPara="1" rIns="0" wrap="square" tIns="0">
              <a:noAutofit/>
            </a:bodyPr>
            <a:lstStyle/>
            <a:p>
              <a:pPr indent="0" lvl="0" marL="0" marR="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Formulierung der Politik (Plan)</a:t>
              </a:r>
              <a:endParaRPr/>
            </a:p>
          </p:txBody>
        </p:sp>
        <p:sp>
          <p:nvSpPr>
            <p:cNvPr id="174" name="Google Shape;174;p4"/>
            <p:cNvSpPr/>
            <p:nvPr/>
          </p:nvSpPr>
          <p:spPr>
            <a:xfrm>
              <a:off x="3597119" y="1775695"/>
              <a:ext cx="388877" cy="388877"/>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3791558" y="1970134"/>
              <a:ext cx="2106421" cy="26816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txBox="1"/>
            <p:nvPr/>
          </p:nvSpPr>
          <p:spPr>
            <a:xfrm>
              <a:off x="3791558" y="1970134"/>
              <a:ext cx="2106421" cy="2681636"/>
            </a:xfrm>
            <a:prstGeom prst="rect">
              <a:avLst/>
            </a:prstGeom>
            <a:noFill/>
            <a:ln>
              <a:noFill/>
            </a:ln>
          </p:spPr>
          <p:txBody>
            <a:bodyPr anchorCtr="0" anchor="t" bIns="0" lIns="206050" spcFirstLastPara="1" rIns="0" wrap="square" tIns="0">
              <a:noAutofit/>
            </a:bodyPr>
            <a:lstStyle/>
            <a:p>
              <a:pPr indent="0" lvl="0" marL="0" marR="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Ausbildung</a:t>
              </a:r>
              <a:endParaRPr sz="2800">
                <a:solidFill>
                  <a:schemeClr val="dk1"/>
                </a:solidFill>
                <a:latin typeface="Calibri"/>
                <a:ea typeface="Calibri"/>
                <a:cs typeface="Calibri"/>
                <a:sym typeface="Calibri"/>
              </a:endParaRPr>
            </a:p>
          </p:txBody>
        </p:sp>
      </p:grpSp>
      <p:pic>
        <p:nvPicPr>
          <p:cNvPr id="177" name="Google Shape;177;p4"/>
          <p:cNvPicPr preferRelativeResize="0"/>
          <p:nvPr/>
        </p:nvPicPr>
        <p:blipFill rotWithShape="1">
          <a:blip r:embed="rId3">
            <a:alphaModFix/>
          </a:blip>
          <a:srcRect b="0" l="0" r="0" t="0"/>
          <a:stretch/>
        </p:blipFill>
        <p:spPr>
          <a:xfrm>
            <a:off x="11217316" y="3166386"/>
            <a:ext cx="962159" cy="2057687"/>
          </a:xfrm>
          <a:prstGeom prst="rect">
            <a:avLst/>
          </a:prstGeom>
          <a:noFill/>
          <a:ln>
            <a:noFill/>
          </a:ln>
        </p:spPr>
      </p:pic>
      <p:pic>
        <p:nvPicPr>
          <p:cNvPr id="178" name="Google Shape;178;p4"/>
          <p:cNvPicPr preferRelativeResize="0"/>
          <p:nvPr/>
        </p:nvPicPr>
        <p:blipFill rotWithShape="1">
          <a:blip r:embed="rId4">
            <a:alphaModFix/>
          </a:blip>
          <a:srcRect b="0" l="0" r="0" t="0"/>
          <a:stretch/>
        </p:blipFill>
        <p:spPr>
          <a:xfrm rot="5400000">
            <a:off x="9303594" y="5562898"/>
            <a:ext cx="771713" cy="1818492"/>
          </a:xfrm>
          <a:prstGeom prst="rect">
            <a:avLst/>
          </a:prstGeom>
          <a:noFill/>
          <a:ln>
            <a:noFill/>
          </a:ln>
        </p:spPr>
      </p:pic>
      <p:pic>
        <p:nvPicPr>
          <p:cNvPr id="179" name="Google Shape;179;p4"/>
          <p:cNvPicPr preferRelativeResize="0"/>
          <p:nvPr/>
        </p:nvPicPr>
        <p:blipFill rotWithShape="1">
          <a:blip r:embed="rId4">
            <a:alphaModFix/>
          </a:blip>
          <a:srcRect b="0" l="0" r="0" t="0"/>
          <a:stretch/>
        </p:blipFill>
        <p:spPr>
          <a:xfrm rot="5400000">
            <a:off x="5884269" y="4573024"/>
            <a:ext cx="1361550" cy="3208405"/>
          </a:xfrm>
          <a:prstGeom prst="rect">
            <a:avLst/>
          </a:prstGeom>
          <a:noFill/>
          <a:ln>
            <a:noFill/>
          </a:ln>
        </p:spPr>
      </p:pic>
      <p:sp>
        <p:nvSpPr>
          <p:cNvPr id="180" name="Google Shape;180;p4"/>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600"/>
              <a:buFont typeface="Calibri"/>
              <a:buNone/>
            </a:pPr>
            <a:r>
              <a:rPr b="1" lang="en-US" sz="3600">
                <a:solidFill>
                  <a:schemeClr val="dk2"/>
                </a:solidFill>
              </a:rPr>
              <a:t>Aufschlüsselung der Primärprävention</a:t>
            </a:r>
            <a:endParaRPr b="1" sz="3600">
              <a:solidFill>
                <a:schemeClr val="dk2"/>
              </a:solidFill>
            </a:endParaRPr>
          </a:p>
        </p:txBody>
      </p:sp>
      <p:pic>
        <p:nvPicPr>
          <p:cNvPr descr="Obsah obrázku ovoce&#10;&#10;Popis byl vytvořen automaticky" id="181" name="Google Shape;181;p4"/>
          <p:cNvPicPr preferRelativeResize="0"/>
          <p:nvPr/>
        </p:nvPicPr>
        <p:blipFill rotWithShape="1">
          <a:blip r:embed="rId5">
            <a:alphaModFix/>
          </a:blip>
          <a:srcRect b="170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5"/>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lang="en-US" sz="4200">
                <a:solidFill>
                  <a:schemeClr val="dk1"/>
                </a:solidFill>
                <a:latin typeface="Calibri"/>
                <a:ea typeface="Calibri"/>
                <a:cs typeface="Calibri"/>
                <a:sym typeface="Calibri"/>
              </a:rPr>
            </a:br>
            <a:endParaRPr b="1" sz="4200">
              <a:solidFill>
                <a:schemeClr val="dk1"/>
              </a:solidFill>
              <a:latin typeface="Calibri"/>
              <a:ea typeface="Calibri"/>
              <a:cs typeface="Calibri"/>
              <a:sym typeface="Calibri"/>
            </a:endParaRPr>
          </a:p>
        </p:txBody>
      </p:sp>
      <p:grpSp>
        <p:nvGrpSpPr>
          <p:cNvPr id="190" name="Google Shape;190;p5"/>
          <p:cNvGrpSpPr/>
          <p:nvPr/>
        </p:nvGrpSpPr>
        <p:grpSpPr>
          <a:xfrm>
            <a:off x="1997239" y="1278901"/>
            <a:ext cx="6995316" cy="4427285"/>
            <a:chOff x="0" y="241992"/>
            <a:chExt cx="6995316" cy="4427285"/>
          </a:xfrm>
        </p:grpSpPr>
        <p:sp>
          <p:nvSpPr>
            <p:cNvPr id="191" name="Google Shape;191;p5"/>
            <p:cNvSpPr/>
            <p:nvPr/>
          </p:nvSpPr>
          <p:spPr>
            <a:xfrm>
              <a:off x="2046021" y="1891147"/>
              <a:ext cx="2903274" cy="277813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txBox="1"/>
            <p:nvPr/>
          </p:nvSpPr>
          <p:spPr>
            <a:xfrm>
              <a:off x="2471196" y="2297995"/>
              <a:ext cx="2052924" cy="1964434"/>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Formulierung der Politik des Unternehmens</a:t>
              </a:r>
              <a:endParaRPr sz="2600">
                <a:solidFill>
                  <a:schemeClr val="lt1"/>
                </a:solidFill>
                <a:latin typeface="Calibri"/>
                <a:ea typeface="Calibri"/>
                <a:cs typeface="Calibri"/>
                <a:sym typeface="Calibri"/>
              </a:endParaRPr>
            </a:p>
          </p:txBody>
        </p:sp>
        <p:sp>
          <p:nvSpPr>
            <p:cNvPr id="193" name="Google Shape;193;p5"/>
            <p:cNvSpPr/>
            <p:nvPr/>
          </p:nvSpPr>
          <p:spPr>
            <a:xfrm rot="-8298973">
              <a:off x="826710" y="1368173"/>
              <a:ext cx="1754056" cy="629250"/>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0" y="260558"/>
              <a:ext cx="2097502" cy="1678001"/>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txBox="1"/>
            <p:nvPr/>
          </p:nvSpPr>
          <p:spPr>
            <a:xfrm>
              <a:off x="49147" y="309705"/>
              <a:ext cx="1999208" cy="157970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Zukünftige Entwicklung</a:t>
              </a:r>
              <a:endParaRPr/>
            </a:p>
          </p:txBody>
        </p:sp>
        <p:sp>
          <p:nvSpPr>
            <p:cNvPr id="196" name="Google Shape;196;p5"/>
            <p:cNvSpPr/>
            <p:nvPr/>
          </p:nvSpPr>
          <p:spPr>
            <a:xfrm rot="-2515509">
              <a:off x="4406597" y="1356352"/>
              <a:ext cx="1766000" cy="629250"/>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4897814" y="241992"/>
              <a:ext cx="2097502" cy="1678001"/>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txBox="1"/>
            <p:nvPr/>
          </p:nvSpPr>
          <p:spPr>
            <a:xfrm>
              <a:off x="4946961" y="291139"/>
              <a:ext cx="1999208" cy="157970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Existenz</a:t>
              </a:r>
              <a:endParaRPr/>
            </a:p>
          </p:txBody>
        </p:sp>
      </p:grpSp>
      <p:pic>
        <p:nvPicPr>
          <p:cNvPr id="199" name="Google Shape;199;p5"/>
          <p:cNvPicPr preferRelativeResize="0"/>
          <p:nvPr/>
        </p:nvPicPr>
        <p:blipFill rotWithShape="1">
          <a:blip r:embed="rId3">
            <a:alphaModFix/>
          </a:blip>
          <a:srcRect b="0" l="0" r="0" t="0"/>
          <a:stretch/>
        </p:blipFill>
        <p:spPr>
          <a:xfrm rot="5400000">
            <a:off x="818213" y="4802385"/>
            <a:ext cx="1309887" cy="2801343"/>
          </a:xfrm>
          <a:prstGeom prst="rect">
            <a:avLst/>
          </a:prstGeom>
          <a:noFill/>
          <a:ln>
            <a:noFill/>
          </a:ln>
        </p:spPr>
      </p:pic>
      <p:pic>
        <p:nvPicPr>
          <p:cNvPr id="200" name="Google Shape;200;p5"/>
          <p:cNvPicPr preferRelativeResize="0"/>
          <p:nvPr/>
        </p:nvPicPr>
        <p:blipFill rotWithShape="1">
          <a:blip r:embed="rId4">
            <a:alphaModFix/>
          </a:blip>
          <a:srcRect b="0" l="0" r="0" t="0"/>
          <a:stretch/>
        </p:blipFill>
        <p:spPr>
          <a:xfrm rot="-5400000">
            <a:off x="3024090" y="-652553"/>
            <a:ext cx="962159" cy="2267266"/>
          </a:xfrm>
          <a:prstGeom prst="rect">
            <a:avLst/>
          </a:prstGeom>
          <a:noFill/>
          <a:ln>
            <a:noFill/>
          </a:ln>
        </p:spPr>
      </p:pic>
      <p:sp>
        <p:nvSpPr>
          <p:cNvPr id="201" name="Google Shape;201;p5"/>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Formulierung von Strategien / Entwurf eines Plans für Gesundheit und Sicherheit</a:t>
            </a:r>
            <a:endParaRPr b="1" sz="3600">
              <a:solidFill>
                <a:schemeClr val="dk2"/>
              </a:solidFill>
            </a:endParaRPr>
          </a:p>
        </p:txBody>
      </p:sp>
      <p:grpSp>
        <p:nvGrpSpPr>
          <p:cNvPr id="202" name="Google Shape;202;p5"/>
          <p:cNvGrpSpPr/>
          <p:nvPr/>
        </p:nvGrpSpPr>
        <p:grpSpPr>
          <a:xfrm>
            <a:off x="8949936" y="3258974"/>
            <a:ext cx="2250399" cy="3480376"/>
            <a:chOff x="2000355" y="1743"/>
            <a:chExt cx="2250399" cy="3480376"/>
          </a:xfrm>
        </p:grpSpPr>
        <p:sp>
          <p:nvSpPr>
            <p:cNvPr id="203" name="Google Shape;203;p5"/>
            <p:cNvSpPr/>
            <p:nvPr/>
          </p:nvSpPr>
          <p:spPr>
            <a:xfrm>
              <a:off x="2000355" y="1743"/>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txBox="1"/>
            <p:nvPr/>
          </p:nvSpPr>
          <p:spPr>
            <a:xfrm>
              <a:off x="2041294" y="42682"/>
              <a:ext cx="2168521" cy="756766"/>
            </a:xfrm>
            <a:prstGeom prst="rect">
              <a:avLst/>
            </a:prstGeom>
            <a:noFill/>
            <a:ln>
              <a:noFill/>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Unternehmenskultur</a:t>
              </a:r>
              <a:endParaRPr sz="1700">
                <a:solidFill>
                  <a:schemeClr val="lt1"/>
                </a:solidFill>
                <a:latin typeface="Calibri"/>
                <a:ea typeface="Calibri"/>
                <a:cs typeface="Calibri"/>
                <a:sym typeface="Calibri"/>
              </a:endParaRPr>
            </a:p>
          </p:txBody>
        </p:sp>
        <p:sp>
          <p:nvSpPr>
            <p:cNvPr id="205" name="Google Shape;205;p5"/>
            <p:cNvSpPr/>
            <p:nvPr/>
          </p:nvSpPr>
          <p:spPr>
            <a:xfrm>
              <a:off x="2000355" y="882320"/>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txBox="1"/>
            <p:nvPr/>
          </p:nvSpPr>
          <p:spPr>
            <a:xfrm>
              <a:off x="2041294" y="923259"/>
              <a:ext cx="2168521" cy="756766"/>
            </a:xfrm>
            <a:prstGeom prst="rect">
              <a:avLst/>
            </a:prstGeom>
            <a:noFill/>
            <a:ln>
              <a:noFill/>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Führungsstil der Manager</a:t>
              </a:r>
              <a:endParaRPr sz="1700">
                <a:solidFill>
                  <a:schemeClr val="lt1"/>
                </a:solidFill>
                <a:latin typeface="Calibri"/>
                <a:ea typeface="Calibri"/>
                <a:cs typeface="Calibri"/>
                <a:sym typeface="Calibri"/>
              </a:endParaRPr>
            </a:p>
          </p:txBody>
        </p:sp>
        <p:sp>
          <p:nvSpPr>
            <p:cNvPr id="207" name="Google Shape;207;p5"/>
            <p:cNvSpPr/>
            <p:nvPr/>
          </p:nvSpPr>
          <p:spPr>
            <a:xfrm>
              <a:off x="2000355" y="1762898"/>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txBox="1"/>
            <p:nvPr/>
          </p:nvSpPr>
          <p:spPr>
            <a:xfrm>
              <a:off x="2041294" y="1803837"/>
              <a:ext cx="2168521" cy="756766"/>
            </a:xfrm>
            <a:prstGeom prst="rect">
              <a:avLst/>
            </a:prstGeom>
            <a:noFill/>
            <a:ln>
              <a:noFill/>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Grad ihrer Beteiligung</a:t>
              </a:r>
              <a:endParaRPr sz="1700">
                <a:solidFill>
                  <a:schemeClr val="lt1"/>
                </a:solidFill>
                <a:latin typeface="Calibri"/>
                <a:ea typeface="Calibri"/>
                <a:cs typeface="Calibri"/>
                <a:sym typeface="Calibri"/>
              </a:endParaRPr>
            </a:p>
          </p:txBody>
        </p:sp>
        <p:sp>
          <p:nvSpPr>
            <p:cNvPr id="209" name="Google Shape;209;p5"/>
            <p:cNvSpPr/>
            <p:nvPr/>
          </p:nvSpPr>
          <p:spPr>
            <a:xfrm>
              <a:off x="2000355" y="2643475"/>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txBox="1"/>
            <p:nvPr/>
          </p:nvSpPr>
          <p:spPr>
            <a:xfrm>
              <a:off x="2041294" y="2684414"/>
              <a:ext cx="2168521" cy="756766"/>
            </a:xfrm>
            <a:prstGeom prst="rect">
              <a:avLst/>
            </a:prstGeom>
            <a:noFill/>
            <a:ln>
              <a:noFill/>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usw.</a:t>
              </a:r>
              <a:endParaRPr sz="1700">
                <a:solidFill>
                  <a:schemeClr val="lt1"/>
                </a:solidFill>
                <a:latin typeface="Calibri"/>
                <a:ea typeface="Calibri"/>
                <a:cs typeface="Calibri"/>
                <a:sym typeface="Calibri"/>
              </a:endParaRPr>
            </a:p>
          </p:txBody>
        </p:sp>
      </p:grpSp>
      <p:sp>
        <p:nvSpPr>
          <p:cNvPr id="211" name="Google Shape;211;p5"/>
          <p:cNvSpPr/>
          <p:nvPr/>
        </p:nvSpPr>
        <p:spPr>
          <a:xfrm rot="5400000">
            <a:off x="6491150" y="4700967"/>
            <a:ext cx="916860" cy="3163397"/>
          </a:xfrm>
          <a:prstGeom prst="bentUpArrow">
            <a:avLst>
              <a:gd fmla="val 25000" name="adj1"/>
              <a:gd fmla="val 25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8" name="Google Shape;218;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100000"/>
              <a:buFont typeface="Calibri"/>
              <a:buNone/>
            </a:pPr>
            <a:r>
              <a:rPr b="1" lang="en-US" sz="3600">
                <a:solidFill>
                  <a:schemeClr val="dk2"/>
                </a:solidFill>
              </a:rPr>
              <a:t>Formulierung einer Politik und Erstellung eines Plans für Sicherheit und Gesundheitsschutz</a:t>
            </a:r>
            <a:endParaRPr b="1" sz="3600">
              <a:solidFill>
                <a:schemeClr val="dk2"/>
              </a:solidFill>
            </a:endParaRPr>
          </a:p>
        </p:txBody>
      </p:sp>
      <p:pic>
        <p:nvPicPr>
          <p:cNvPr id="219" name="Google Shape;219;p6"/>
          <p:cNvPicPr preferRelativeResize="0"/>
          <p:nvPr/>
        </p:nvPicPr>
        <p:blipFill rotWithShape="1">
          <a:blip r:embed="rId4">
            <a:alphaModFix/>
          </a:blip>
          <a:srcRect b="0" l="0" r="0" t="0"/>
          <a:stretch/>
        </p:blipFill>
        <p:spPr>
          <a:xfrm>
            <a:off x="0" y="4577237"/>
            <a:ext cx="943107" cy="2095792"/>
          </a:xfrm>
          <a:prstGeom prst="rect">
            <a:avLst/>
          </a:prstGeom>
          <a:noFill/>
          <a:ln>
            <a:noFill/>
          </a:ln>
        </p:spPr>
      </p:pic>
      <p:grpSp>
        <p:nvGrpSpPr>
          <p:cNvPr id="220" name="Google Shape;220;p6"/>
          <p:cNvGrpSpPr/>
          <p:nvPr/>
        </p:nvGrpSpPr>
        <p:grpSpPr>
          <a:xfrm>
            <a:off x="943107" y="1674228"/>
            <a:ext cx="9968025" cy="4376655"/>
            <a:chOff x="0" y="0"/>
            <a:chExt cx="9968025" cy="4376655"/>
          </a:xfrm>
        </p:grpSpPr>
        <p:sp>
          <p:nvSpPr>
            <p:cNvPr id="221" name="Google Shape;221;p6"/>
            <p:cNvSpPr/>
            <p:nvPr/>
          </p:nvSpPr>
          <p:spPr>
            <a:xfrm rot="5400000">
              <a:off x="5027595" y="-1001440"/>
              <a:ext cx="3501324" cy="6379536"/>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txBox="1"/>
            <p:nvPr/>
          </p:nvSpPr>
          <p:spPr>
            <a:xfrm>
              <a:off x="3588490" y="608586"/>
              <a:ext cx="6208615" cy="3159482"/>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Gesundheit,</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die Ewigkeit,</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Umwelt.</a:t>
              </a:r>
              <a:endParaRPr b="0" i="0" sz="4000" u="none" cap="none" strike="noStrike">
                <a:solidFill>
                  <a:schemeClr val="dk1"/>
                </a:solidFill>
                <a:latin typeface="Calibri"/>
                <a:ea typeface="Calibri"/>
                <a:cs typeface="Calibri"/>
                <a:sym typeface="Calibri"/>
              </a:endParaRPr>
            </a:p>
          </p:txBody>
        </p:sp>
        <p:sp>
          <p:nvSpPr>
            <p:cNvPr id="223" name="Google Shape;223;p6"/>
            <p:cNvSpPr/>
            <p:nvPr/>
          </p:nvSpPr>
          <p:spPr>
            <a:xfrm>
              <a:off x="0" y="0"/>
              <a:ext cx="3588489" cy="4376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txBox="1"/>
            <p:nvPr/>
          </p:nvSpPr>
          <p:spPr>
            <a:xfrm>
              <a:off x="175176" y="175176"/>
              <a:ext cx="3238137" cy="4026303"/>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Die Grundzüge der globalen Konstruktion:</a:t>
              </a:r>
              <a:endParaRPr sz="4000">
                <a:solidFill>
                  <a:schemeClr val="lt1"/>
                </a:solidFill>
                <a:latin typeface="Calibri"/>
                <a:ea typeface="Calibri"/>
                <a:cs typeface="Calibri"/>
                <a:sym typeface="Calibri"/>
              </a:endParaRPr>
            </a:p>
          </p:txBody>
        </p:sp>
      </p:gr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7" name="Google Shape;237;p7"/>
          <p:cNvGrpSpPr/>
          <p:nvPr/>
        </p:nvGrpSpPr>
        <p:grpSpPr>
          <a:xfrm>
            <a:off x="51748" y="1390125"/>
            <a:ext cx="5424366" cy="4464399"/>
            <a:chOff x="2743436" y="768"/>
            <a:chExt cx="5424366" cy="4464399"/>
          </a:xfrm>
        </p:grpSpPr>
        <p:sp>
          <p:nvSpPr>
            <p:cNvPr id="238" name="Google Shape;238;p7"/>
            <p:cNvSpPr/>
            <p:nvPr/>
          </p:nvSpPr>
          <p:spPr>
            <a:xfrm>
              <a:off x="4371421" y="768"/>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txBox="1"/>
            <p:nvPr/>
          </p:nvSpPr>
          <p:spPr>
            <a:xfrm>
              <a:off x="4440225" y="69572"/>
              <a:ext cx="2030787" cy="1271849"/>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Noto Sans Symbols"/>
                <a:buNone/>
              </a:pPr>
              <a:r>
                <a:rPr lang="en-US" sz="3000">
                  <a:solidFill>
                    <a:schemeClr val="lt1"/>
                  </a:solidFill>
                  <a:latin typeface="Calibri"/>
                  <a:ea typeface="Calibri"/>
                  <a:cs typeface="Calibri"/>
                  <a:sym typeface="Calibri"/>
                </a:rPr>
                <a:t>Gesundheit</a:t>
              </a:r>
              <a:endParaRPr sz="3000">
                <a:solidFill>
                  <a:schemeClr val="lt1"/>
                </a:solidFill>
                <a:latin typeface="Calibri"/>
                <a:ea typeface="Calibri"/>
                <a:cs typeface="Calibri"/>
                <a:sym typeface="Calibri"/>
              </a:endParaRPr>
            </a:p>
          </p:txBody>
        </p:sp>
        <p:sp>
          <p:nvSpPr>
            <p:cNvPr id="240" name="Google Shape;240;p7"/>
            <p:cNvSpPr/>
            <p:nvPr/>
          </p:nvSpPr>
          <p:spPr>
            <a:xfrm>
              <a:off x="3575783" y="705496"/>
              <a:ext cx="3759671" cy="3759671"/>
            </a:xfrm>
            <a:custGeom>
              <a:rect b="b" l="l" r="r" t="t"/>
              <a:pathLst>
                <a:path extrusionOk="0" h="120000" w="120000">
                  <a:moveTo>
                    <a:pt x="95108" y="11344"/>
                  </a:moveTo>
                  <a:lnTo>
                    <a:pt x="95108" y="11344"/>
                  </a:lnTo>
                  <a:cubicBezTo>
                    <a:pt x="112730" y="24059"/>
                    <a:pt x="122099" y="45308"/>
                    <a:pt x="119603" y="6689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5999407" y="2820521"/>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txBox="1"/>
            <p:nvPr/>
          </p:nvSpPr>
          <p:spPr>
            <a:xfrm>
              <a:off x="6068211" y="2889325"/>
              <a:ext cx="2030787" cy="1271849"/>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Noto Sans Symbols"/>
                <a:buNone/>
              </a:pPr>
              <a:r>
                <a:rPr lang="en-US" sz="3000">
                  <a:solidFill>
                    <a:schemeClr val="lt1"/>
                  </a:solidFill>
                  <a:latin typeface="Calibri"/>
                  <a:ea typeface="Calibri"/>
                  <a:cs typeface="Calibri"/>
                  <a:sym typeface="Calibri"/>
                </a:rPr>
                <a:t>Ewigkeit</a:t>
              </a:r>
              <a:endParaRPr sz="3000">
                <a:solidFill>
                  <a:schemeClr val="lt1"/>
                </a:solidFill>
                <a:latin typeface="Calibri"/>
                <a:ea typeface="Calibri"/>
                <a:cs typeface="Calibri"/>
                <a:sym typeface="Calibri"/>
              </a:endParaRPr>
            </a:p>
          </p:txBody>
        </p:sp>
        <p:sp>
          <p:nvSpPr>
            <p:cNvPr id="243" name="Google Shape;243;p7"/>
            <p:cNvSpPr/>
            <p:nvPr/>
          </p:nvSpPr>
          <p:spPr>
            <a:xfrm>
              <a:off x="3575783" y="705496"/>
              <a:ext cx="3759671" cy="3759671"/>
            </a:xfrm>
            <a:custGeom>
              <a:rect b="b" l="l" r="r" t="t"/>
              <a:pathLst>
                <a:path extrusionOk="0" h="120000" w="120000">
                  <a:moveTo>
                    <a:pt x="88550" y="112772"/>
                  </a:moveTo>
                  <a:cubicBezTo>
                    <a:pt x="70737" y="122409"/>
                    <a:pt x="49264" y="122409"/>
                    <a:pt x="31451" y="11277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2743436" y="2820521"/>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txBox="1"/>
            <p:nvPr/>
          </p:nvSpPr>
          <p:spPr>
            <a:xfrm>
              <a:off x="2812240" y="2889325"/>
              <a:ext cx="2030787" cy="1271849"/>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Noto Sans Symbols"/>
                <a:buNone/>
              </a:pPr>
              <a:r>
                <a:rPr lang="en-US" sz="3000">
                  <a:solidFill>
                    <a:schemeClr val="lt1"/>
                  </a:solidFill>
                  <a:latin typeface="Calibri"/>
                  <a:ea typeface="Calibri"/>
                  <a:cs typeface="Calibri"/>
                  <a:sym typeface="Calibri"/>
                </a:rPr>
                <a:t>Umwelt</a:t>
              </a:r>
              <a:endParaRPr sz="3000">
                <a:solidFill>
                  <a:schemeClr val="lt1"/>
                </a:solidFill>
                <a:latin typeface="Calibri"/>
                <a:ea typeface="Calibri"/>
                <a:cs typeface="Calibri"/>
                <a:sym typeface="Calibri"/>
              </a:endParaRPr>
            </a:p>
          </p:txBody>
        </p:sp>
        <p:sp>
          <p:nvSpPr>
            <p:cNvPr id="246" name="Google Shape;246;p7"/>
            <p:cNvSpPr/>
            <p:nvPr/>
          </p:nvSpPr>
          <p:spPr>
            <a:xfrm>
              <a:off x="3575783" y="705496"/>
              <a:ext cx="3759671" cy="3759671"/>
            </a:xfrm>
            <a:custGeom>
              <a:rect b="b" l="l" r="r" t="t"/>
              <a:pathLst>
                <a:path extrusionOk="0" h="120000" w="120000">
                  <a:moveTo>
                    <a:pt x="397" y="66893"/>
                  </a:moveTo>
                  <a:cubicBezTo>
                    <a:pt x="-2100" y="45307"/>
                    <a:pt x="7270" y="24058"/>
                    <a:pt x="24892" y="1134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7" name="Google Shape;247;p7"/>
          <p:cNvPicPr preferRelativeResize="0"/>
          <p:nvPr/>
        </p:nvPicPr>
        <p:blipFill rotWithShape="1">
          <a:blip r:embed="rId3">
            <a:alphaModFix/>
          </a:blip>
          <a:srcRect b="0" l="0" r="0" t="0"/>
          <a:stretch/>
        </p:blipFill>
        <p:spPr>
          <a:xfrm>
            <a:off x="5486189" y="0"/>
            <a:ext cx="6705811" cy="6858000"/>
          </a:xfrm>
          <a:prstGeom prst="rect">
            <a:avLst/>
          </a:prstGeom>
          <a:noFill/>
          <a:ln>
            <a:noFill/>
          </a:ln>
        </p:spPr>
      </p:pic>
      <p:pic>
        <p:nvPicPr>
          <p:cNvPr id="248" name="Google Shape;248;p7"/>
          <p:cNvPicPr preferRelativeResize="0"/>
          <p:nvPr/>
        </p:nvPicPr>
        <p:blipFill rotWithShape="1">
          <a:blip r:embed="rId4">
            <a:alphaModFix/>
          </a:blip>
          <a:srcRect b="0" l="0" r="0" t="0"/>
          <a:stretch/>
        </p:blipFill>
        <p:spPr>
          <a:xfrm rot="5400000">
            <a:off x="3938136" y="5306082"/>
            <a:ext cx="993612" cy="2124954"/>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8"/>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55" name="Google Shape;255;p8"/>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56" name="Google Shape;256;p8"/>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b="1" lang="en-US" sz="3600">
                <a:solidFill>
                  <a:schemeClr val="dk2"/>
                </a:solidFill>
              </a:rPr>
              <a:t>Bei der Entwicklung einer wirksamen Strategie gegen Gewalt am Arbeitsplatz</a:t>
            </a:r>
            <a:endParaRPr b="1" sz="3600"/>
          </a:p>
        </p:txBody>
      </p:sp>
      <p:grpSp>
        <p:nvGrpSpPr>
          <p:cNvPr id="257" name="Google Shape;257;p8"/>
          <p:cNvGrpSpPr/>
          <p:nvPr/>
        </p:nvGrpSpPr>
        <p:grpSpPr>
          <a:xfrm>
            <a:off x="843336" y="1825624"/>
            <a:ext cx="10505328" cy="4351338"/>
            <a:chOff x="5136" y="-1"/>
            <a:chExt cx="10505328" cy="4351338"/>
          </a:xfrm>
        </p:grpSpPr>
        <p:sp>
          <p:nvSpPr>
            <p:cNvPr id="258" name="Google Shape;258;p8"/>
            <p:cNvSpPr/>
            <p:nvPr/>
          </p:nvSpPr>
          <p:spPr>
            <a:xfrm rot="-5400000">
              <a:off x="-1554385"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txBox="1"/>
            <p:nvPr/>
          </p:nvSpPr>
          <p:spPr>
            <a:xfrm>
              <a:off x="5136" y="870267"/>
              <a:ext cx="123229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Es muss Unter-stützung von oben geben</a:t>
              </a:r>
              <a:endParaRPr sz="1750">
                <a:solidFill>
                  <a:schemeClr val="lt1"/>
                </a:solidFill>
                <a:latin typeface="Calibri"/>
                <a:ea typeface="Calibri"/>
                <a:cs typeface="Calibri"/>
                <a:sym typeface="Calibri"/>
              </a:endParaRPr>
            </a:p>
          </p:txBody>
        </p:sp>
        <p:sp>
          <p:nvSpPr>
            <p:cNvPr id="260" name="Google Shape;260;p8"/>
            <p:cNvSpPr/>
            <p:nvPr/>
          </p:nvSpPr>
          <p:spPr>
            <a:xfrm rot="-5400000">
              <a:off x="-229666"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txBox="1"/>
            <p:nvPr/>
          </p:nvSpPr>
          <p:spPr>
            <a:xfrm>
              <a:off x="1329855" y="870267"/>
              <a:ext cx="123229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Es gibt keine einheit-liche Strategie für alle</a:t>
              </a:r>
              <a:endParaRPr sz="1750">
                <a:solidFill>
                  <a:schemeClr val="lt1"/>
                </a:solidFill>
                <a:latin typeface="Calibri"/>
                <a:ea typeface="Calibri"/>
                <a:cs typeface="Calibri"/>
                <a:sym typeface="Calibri"/>
              </a:endParaRPr>
            </a:p>
          </p:txBody>
        </p:sp>
        <p:sp>
          <p:nvSpPr>
            <p:cNvPr id="262" name="Google Shape;262;p8"/>
            <p:cNvSpPr/>
            <p:nvPr/>
          </p:nvSpPr>
          <p:spPr>
            <a:xfrm rot="-5400000">
              <a:off x="1095052"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txBox="1"/>
            <p:nvPr/>
          </p:nvSpPr>
          <p:spPr>
            <a:xfrm>
              <a:off x="2654573" y="870267"/>
              <a:ext cx="123229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Ein Plan sollte proaktiv und nicht reaktiv sein</a:t>
              </a:r>
              <a:endParaRPr sz="1750">
                <a:solidFill>
                  <a:schemeClr val="lt1"/>
                </a:solidFill>
                <a:latin typeface="Calibri"/>
                <a:ea typeface="Calibri"/>
                <a:cs typeface="Calibri"/>
                <a:sym typeface="Calibri"/>
              </a:endParaRPr>
            </a:p>
          </p:txBody>
        </p:sp>
        <p:sp>
          <p:nvSpPr>
            <p:cNvPr id="264" name="Google Shape;264;p8"/>
            <p:cNvSpPr/>
            <p:nvPr/>
          </p:nvSpPr>
          <p:spPr>
            <a:xfrm rot="-5400000">
              <a:off x="2419771"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txBox="1"/>
            <p:nvPr/>
          </p:nvSpPr>
          <p:spPr>
            <a:xfrm>
              <a:off x="3979292" y="870267"/>
              <a:ext cx="123229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Ein Plan sollte die Arbeits-platzkultur berück-sichtigen</a:t>
              </a:r>
              <a:endParaRPr sz="1750">
                <a:solidFill>
                  <a:schemeClr val="lt1"/>
                </a:solidFill>
                <a:latin typeface="Calibri"/>
                <a:ea typeface="Calibri"/>
                <a:cs typeface="Calibri"/>
                <a:sym typeface="Calibri"/>
              </a:endParaRPr>
            </a:p>
          </p:txBody>
        </p:sp>
        <p:sp>
          <p:nvSpPr>
            <p:cNvPr id="266" name="Google Shape;266;p8"/>
            <p:cNvSpPr/>
            <p:nvPr/>
          </p:nvSpPr>
          <p:spPr>
            <a:xfrm rot="-5400000">
              <a:off x="3744490"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txBox="1"/>
            <p:nvPr/>
          </p:nvSpPr>
          <p:spPr>
            <a:xfrm>
              <a:off x="5304011" y="870267"/>
              <a:ext cx="123229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Planung von und Reaktion auf Gewalt am Arbeits-platz</a:t>
              </a:r>
              <a:endParaRPr sz="1750">
                <a:solidFill>
                  <a:schemeClr val="lt1"/>
                </a:solidFill>
                <a:latin typeface="Calibri"/>
                <a:ea typeface="Calibri"/>
                <a:cs typeface="Calibri"/>
                <a:sym typeface="Calibri"/>
              </a:endParaRPr>
            </a:p>
          </p:txBody>
        </p:sp>
        <p:sp>
          <p:nvSpPr>
            <p:cNvPr id="268" name="Google Shape;268;p8"/>
            <p:cNvSpPr/>
            <p:nvPr/>
          </p:nvSpPr>
          <p:spPr>
            <a:xfrm rot="-5400000">
              <a:off x="5069209"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txBox="1"/>
            <p:nvPr/>
          </p:nvSpPr>
          <p:spPr>
            <a:xfrm>
              <a:off x="6628730" y="870267"/>
              <a:ext cx="123229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Manager sollten ak-tive Rollen bei der Po-litik zur Bekäm-pfung von Belästi-gungen am Arbeits-platz über-nehmen.</a:t>
              </a:r>
              <a:endParaRPr sz="1750">
                <a:solidFill>
                  <a:schemeClr val="lt1"/>
                </a:solidFill>
                <a:latin typeface="Calibri"/>
                <a:ea typeface="Calibri"/>
                <a:cs typeface="Calibri"/>
                <a:sym typeface="Calibri"/>
              </a:endParaRPr>
            </a:p>
          </p:txBody>
        </p:sp>
        <p:sp>
          <p:nvSpPr>
            <p:cNvPr id="270" name="Google Shape;270;p8"/>
            <p:cNvSpPr/>
            <p:nvPr/>
          </p:nvSpPr>
          <p:spPr>
            <a:xfrm rot="-5400000">
              <a:off x="6393928"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txBox="1"/>
            <p:nvPr/>
          </p:nvSpPr>
          <p:spPr>
            <a:xfrm>
              <a:off x="7953449" y="870267"/>
              <a:ext cx="123229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Üben Sie ihren Plan</a:t>
              </a:r>
              <a:endParaRPr/>
            </a:p>
          </p:txBody>
        </p:sp>
        <p:sp>
          <p:nvSpPr>
            <p:cNvPr id="272" name="Google Shape;272;p8"/>
            <p:cNvSpPr/>
            <p:nvPr/>
          </p:nvSpPr>
          <p:spPr>
            <a:xfrm rot="-5400000">
              <a:off x="7718647"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txBox="1"/>
            <p:nvPr/>
          </p:nvSpPr>
          <p:spPr>
            <a:xfrm>
              <a:off x="9278168" y="870267"/>
              <a:ext cx="123229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Neu bewerten, neu überden-ken und überar-beiten</a:t>
              </a:r>
              <a:endParaRPr/>
            </a:p>
          </p:txBody>
        </p:sp>
      </p:gr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9"/>
          <p:cNvSpPr txBox="1"/>
          <p:nvPr>
            <p:ph type="title"/>
          </p:nvPr>
        </p:nvSpPr>
        <p:spPr>
          <a:xfrm>
            <a:off x="196645" y="291090"/>
            <a:ext cx="11157153" cy="711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latin typeface="Calibri"/>
                <a:ea typeface="Calibri"/>
                <a:cs typeface="Calibri"/>
                <a:sym typeface="Calibri"/>
              </a:rPr>
              <a:t>Typologie der Gewalt am Arbeitsplatz</a:t>
            </a:r>
            <a:endParaRPr b="1" sz="3600">
              <a:solidFill>
                <a:schemeClr val="dk2"/>
              </a:solidFill>
              <a:latin typeface="Calibri"/>
              <a:ea typeface="Calibri"/>
              <a:cs typeface="Calibri"/>
              <a:sym typeface="Calibri"/>
            </a:endParaRPr>
          </a:p>
        </p:txBody>
      </p:sp>
      <p:sp>
        <p:nvSpPr>
          <p:cNvPr id="280" name="Google Shape;280;p9"/>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aphicFrame>
        <p:nvGraphicFramePr>
          <p:cNvPr id="281" name="Google Shape;281;p9"/>
          <p:cNvGraphicFramePr/>
          <p:nvPr/>
        </p:nvGraphicFramePr>
        <p:xfrm>
          <a:off x="501445" y="1465006"/>
          <a:ext cx="3000000" cy="3000000"/>
        </p:xfrm>
        <a:graphic>
          <a:graphicData uri="http://schemas.openxmlformats.org/drawingml/2006/table">
            <a:tbl>
              <a:tblPr bandRow="1" firstCol="1" firstRow="1">
                <a:noFill/>
                <a:tableStyleId>{D4572306-07EA-43C9-9FD6-20DA65D74DE8}</a:tableStyleId>
              </a:tblPr>
              <a:tblGrid>
                <a:gridCol w="2775400"/>
                <a:gridCol w="8076950"/>
              </a:tblGrid>
              <a:tr h="365200">
                <a:tc gridSpan="2">
                  <a:txBody>
                    <a:bodyPr/>
                    <a:lstStyle/>
                    <a:p>
                      <a:pPr indent="0" lvl="0" marL="0" marR="0" rtl="0" algn="just">
                        <a:lnSpc>
                          <a:spcPct val="107000"/>
                        </a:lnSpc>
                        <a:spcBef>
                          <a:spcPts val="0"/>
                        </a:spcBef>
                        <a:spcAft>
                          <a:spcPts val="0"/>
                        </a:spcAft>
                        <a:buNone/>
                      </a:pPr>
                      <a:r>
                        <a:t/>
                      </a:r>
                      <a:endParaRPr sz="1600" u="none" cap="none" strike="noStrike">
                        <a:latin typeface="Calibri"/>
                        <a:ea typeface="Calibri"/>
                        <a:cs typeface="Calibri"/>
                        <a:sym typeface="Calibri"/>
                      </a:endParaRPr>
                    </a:p>
                  </a:txBody>
                  <a:tcPr marT="0" marB="0" marR="65675" marL="65675" anchor="ctr"/>
                </a:tc>
                <a:tc hMerge="1"/>
              </a:tr>
              <a:tr h="365200">
                <a:tc>
                  <a:txBody>
                    <a:bodyPr/>
                    <a:lstStyle/>
                    <a:p>
                      <a:pPr indent="0" lvl="0" marL="0" marR="0" rtl="0" algn="just">
                        <a:lnSpc>
                          <a:spcPct val="107000"/>
                        </a:lnSpc>
                        <a:spcBef>
                          <a:spcPts val="0"/>
                        </a:spcBef>
                        <a:spcAft>
                          <a:spcPts val="0"/>
                        </a:spcAft>
                        <a:buNone/>
                      </a:pPr>
                      <a:r>
                        <a:rPr lang="en-US" sz="1800" u="none" cap="none" strike="noStrike"/>
                        <a:t>Typ</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Beschreibung</a:t>
                      </a:r>
                      <a:endParaRPr sz="1600" u="none" cap="none" strike="noStrike">
                        <a:latin typeface="Calibri"/>
                        <a:ea typeface="Calibri"/>
                        <a:cs typeface="Calibri"/>
                        <a:sym typeface="Calibri"/>
                      </a:endParaRPr>
                    </a:p>
                  </a:txBody>
                  <a:tcPr marT="0" marB="0" marR="65675" marL="65675" anchor="ctr"/>
                </a:tc>
              </a:tr>
              <a:tr h="1007800">
                <a:tc>
                  <a:txBody>
                    <a:bodyPr/>
                    <a:lstStyle/>
                    <a:p>
                      <a:pPr indent="0" lvl="0" marL="0" marR="0" rtl="0" algn="just">
                        <a:lnSpc>
                          <a:spcPct val="107000"/>
                        </a:lnSpc>
                        <a:spcBef>
                          <a:spcPts val="0"/>
                        </a:spcBef>
                        <a:spcAft>
                          <a:spcPts val="0"/>
                        </a:spcAft>
                        <a:buNone/>
                      </a:pPr>
                      <a:r>
                        <a:rPr lang="en-US" sz="1800" u="none" cap="none" strike="noStrike"/>
                        <a:t>I.   Kriminelle Absichten</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Der Täter hat keine legitime Geschäftsbeziehung zu dem Arbeitsplatz und betritt den betroffenen Arbeitsplatz in der Regel, um einen Raub oder eine andere Straftat zu begehen.</a:t>
                      </a:r>
                      <a:endParaRPr sz="1600" u="none" cap="none" strike="noStrike">
                        <a:latin typeface="Calibri"/>
                        <a:ea typeface="Calibri"/>
                        <a:cs typeface="Calibri"/>
                        <a:sym typeface="Calibri"/>
                      </a:endParaRPr>
                    </a:p>
                  </a:txBody>
                  <a:tcPr marT="0" marB="0" marR="65675" marL="65675" anchor="ctr"/>
                </a:tc>
              </a:tr>
              <a:tr h="1329100">
                <a:tc>
                  <a:txBody>
                    <a:bodyPr/>
                    <a:lstStyle/>
                    <a:p>
                      <a:pPr indent="0" lvl="0" marL="0" marR="0" rtl="0" algn="just">
                        <a:lnSpc>
                          <a:spcPct val="107000"/>
                        </a:lnSpc>
                        <a:spcBef>
                          <a:spcPts val="0"/>
                        </a:spcBef>
                        <a:spcAft>
                          <a:spcPts val="0"/>
                        </a:spcAft>
                        <a:buNone/>
                      </a:pPr>
                      <a:r>
                        <a:rPr lang="en-US" sz="1800" u="none" cap="none" strike="noStrike"/>
                        <a:t>II.  Kunde/Auftraggeber</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Der Täter ist entweder der Empfänger oder das Objekt einer Dienstleistung, die von dem betroffenen Arbeitsplatz oder dem Opfer erbracht wird. Der Angreifer kann ein aktueller oder ehemaliger Kunde, Patient, Fahrgast, Verdächtiger, Häftling oder Gefangener sein.</a:t>
                      </a:r>
                      <a:endParaRPr sz="1600" u="none" cap="none" strike="noStrike">
                        <a:latin typeface="Calibri"/>
                        <a:ea typeface="Calibri"/>
                        <a:cs typeface="Calibri"/>
                        <a:sym typeface="Calibri"/>
                      </a:endParaRPr>
                    </a:p>
                  </a:txBody>
                  <a:tcPr marT="0" marB="0" marR="65675" marL="65675" anchor="ctr"/>
                </a:tc>
              </a:tr>
              <a:tr h="1007800">
                <a:tc>
                  <a:txBody>
                    <a:bodyPr/>
                    <a:lstStyle/>
                    <a:p>
                      <a:pPr indent="0" lvl="0" marL="0" marR="0" rtl="0" algn="just">
                        <a:lnSpc>
                          <a:spcPct val="107000"/>
                        </a:lnSpc>
                        <a:spcBef>
                          <a:spcPts val="0"/>
                        </a:spcBef>
                        <a:spcAft>
                          <a:spcPts val="0"/>
                        </a:spcAft>
                        <a:buNone/>
                      </a:pPr>
                      <a:r>
                        <a:rPr lang="en-US" sz="1800" u="none" cap="none" strike="noStrike"/>
                        <a:t>III.  Mitarbeiter</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Der Täter hat in irgendeiner Weise mit dem betroffenen Arbeitsplatz zu tun. In der Regel handelt es sich um einen Übergriff durch einen derzeitigen oder ehemaligen Mitarbeiter, Vorgesetzten oder Manager.</a:t>
                      </a:r>
                      <a:endParaRPr sz="1600" u="none" cap="none" strike="noStrike">
                        <a:latin typeface="Calibri"/>
                        <a:ea typeface="Calibri"/>
                        <a:cs typeface="Calibri"/>
                        <a:sym typeface="Calibri"/>
                      </a:endParaRPr>
                    </a:p>
                  </a:txBody>
                  <a:tcPr marT="0" marB="0" marR="65675" marL="65675" anchor="ctr"/>
                </a:tc>
              </a:tr>
              <a:tr h="686500">
                <a:tc>
                  <a:txBody>
                    <a:bodyPr/>
                    <a:lstStyle/>
                    <a:p>
                      <a:pPr indent="0" lvl="0" marL="0" marR="0" rtl="0" algn="just">
                        <a:lnSpc>
                          <a:spcPct val="107000"/>
                        </a:lnSpc>
                        <a:spcBef>
                          <a:spcPts val="0"/>
                        </a:spcBef>
                        <a:spcAft>
                          <a:spcPts val="0"/>
                        </a:spcAft>
                        <a:buNone/>
                      </a:pPr>
                      <a:r>
                        <a:rPr lang="en-US" sz="1800" u="none" cap="none" strike="noStrike"/>
                        <a:t>IV.  Persönliche Beziehung</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Bei dem Täter handelt es sich um eine Person, die nicht dort arbeitet, aber eine persönliche Beziehung zu einem Mitarbeiter hat oder von der bekannt ist, dass sie eine solche hatte.</a:t>
                      </a:r>
                      <a:endParaRPr sz="1600" u="none" cap="none" strike="noStrike">
                        <a:latin typeface="Calibri"/>
                        <a:ea typeface="Calibri"/>
                        <a:cs typeface="Calibri"/>
                        <a:sym typeface="Calibri"/>
                      </a:endParaRPr>
                    </a:p>
                  </a:txBody>
                  <a:tcPr marT="0" marB="0" marR="65675" marL="65675" anchor="ctr"/>
                </a:tc>
              </a:tr>
            </a:tbl>
          </a:graphicData>
        </a:graphic>
      </p:graphicFrame>
    </p:spTree>
  </p:cSld>
  <p:clrMapOvr>
    <a:masterClrMapping/>
  </p:clrMapOvr>
  <p:transition spd="slow" p14:dur="1500">
    <p:split orient="vert"/>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