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4" roundtripDataSignature="AMtx7mjJMHUDXb5OkEw+jboq2E0/nKHp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J2yyQ5DxZ48u5cJ2PJZh-nI0q1FAiqxP/edit#slide=id.p8"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Spielen Sie das Unkrautvertreibungs-Kartenspiel (geben Sie Anweisungen) - </a:t>
            </a:r>
            <a:r>
              <a:rPr lang="en-GB" sz="1100" u="sng">
                <a:solidFill>
                  <a:schemeClr val="hlink"/>
                </a:solidFill>
                <a:latin typeface="Arial"/>
                <a:ea typeface="Arial"/>
                <a:cs typeface="Arial"/>
                <a:sym typeface="Arial"/>
                <a:hlinkClick r:id="rId2"/>
              </a:rPr>
              <a:t>Methodik Erkennen und handeln Wie man spielt.pptx - Google Slides</a:t>
            </a:r>
            <a:endParaRPr/>
          </a:p>
        </p:txBody>
      </p:sp>
      <p:sp>
        <p:nvSpPr>
          <p:cNvPr id="420" name="Google Shape;42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0" name="Shape 40"/>
        <p:cNvGrpSpPr/>
        <p:nvPr/>
      </p:nvGrpSpPr>
      <p:grpSpPr>
        <a:xfrm>
          <a:off x="0" y="0"/>
          <a:ext cx="0" cy="0"/>
          <a:chOff x="0" y="0"/>
          <a:chExt cx="0" cy="0"/>
        </a:xfrm>
      </p:grpSpPr>
      <p:sp>
        <p:nvSpPr>
          <p:cNvPr id="41" name="Google Shape;4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idx="2" type="pic"/>
          </p:nvPr>
        </p:nvSpPr>
        <p:spPr>
          <a:xfrm>
            <a:off x="5183188" y="987425"/>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righttobe.org/guides/bystander-intervention-training/" TargetMode="External"/><Relationship Id="rId4" Type="http://schemas.openxmlformats.org/officeDocument/2006/relationships/hyperlink" Target="https://drexel.edu/~/media/Files/oed/PDF/soc_bystander_intervention_guide_web_final.ashx;_z=z?la=en" TargetMode="External"/><Relationship Id="rId5" Type="http://schemas.openxmlformats.org/officeDocument/2006/relationships/hyperlink" Target="https://www.aaets.org/traumatic-stress-library/workplace-violence" TargetMode="External"/><Relationship Id="rId6" Type="http://schemas.openxmlformats.org/officeDocument/2006/relationships/hyperlink" Target="https://aifs.gov.au/sites/default/files/publication-documents/acssa-issues17_1.pdf" TargetMode="External"/><Relationship Id="rId7" Type="http://schemas.openxmlformats.org/officeDocument/2006/relationships/hyperlink" Target="https://core.ac.uk/download/pdf/234669966.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core.ac.uk/download/pdf/234669966.pdf" TargetMode="External"/><Relationship Id="rId4" Type="http://schemas.openxmlformats.org/officeDocument/2006/relationships/hyperlink" Target="https://www.breakingthesilence.cam.ac.uk/prevention-support/be-active-bystander" TargetMode="External"/><Relationship Id="rId10" Type="http://schemas.openxmlformats.org/officeDocument/2006/relationships/hyperlink" Target="https://osha.europa.eu/en/seminars/seminar-on-%20violenceand-harassment-at-work/speech-%20venues/day-1/spspeech.2010-12-14.2867785670" TargetMode="External"/><Relationship Id="rId9" Type="http://schemas.openxmlformats.org/officeDocument/2006/relationships/hyperlink" Target="https://www.researchgate.net/publication/313425432_The_Bystander_Approach_to_Sexual_Assault_Risk_Reduction_Effects_on_Risk_Recognition_Perceived_Self-Efficacy_and_Protective_Behavior" TargetMode="External"/><Relationship Id="rId5" Type="http://schemas.openxmlformats.org/officeDocument/2006/relationships/hyperlink" Target="https://www.medicaldaily.com/physical-effects-workplace-aggression-toll-bullying-takes-your-mind-and-body-247018" TargetMode="External"/><Relationship Id="rId6" Type="http://schemas.openxmlformats.org/officeDocument/2006/relationships/hyperlink" Target="https://www.ncbi.nlm.nih.gov/pmc/articles/PMC7215457/" TargetMode="External"/><Relationship Id="rId7" Type="http://schemas.openxmlformats.org/officeDocument/2006/relationships/hyperlink" Target="https://www.ncbi.nlm.nih.gov/pmc/articles/PMC7215457/" TargetMode="External"/><Relationship Id="rId8" Type="http://schemas.openxmlformats.org/officeDocument/2006/relationships/hyperlink" Target="https://www.ncbi.nlm.nih.gov/pmc/articles/PMC7215457/" TargetMode="External"/></Relationships>
</file>

<file path=ppt/slides/_rels/slide24.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hyperlink" Target="https://kek-dias.gr/" TargetMode="External"/><Relationship Id="rId13" Type="http://schemas.openxmlformats.org/officeDocument/2006/relationships/image" Target="../media/image19.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hyperlink" Target="http://www.czu.cz/" TargetMode="External"/><Relationship Id="rId9" Type="http://schemas.openxmlformats.org/officeDocument/2006/relationships/image" Target="../media/image15.png"/><Relationship Id="rId15" Type="http://schemas.openxmlformats.org/officeDocument/2006/relationships/image" Target="../media/image16.png"/><Relationship Id="rId14" Type="http://schemas.openxmlformats.org/officeDocument/2006/relationships/hyperlink" Target="https://www.lpf.lt/" TargetMode="External"/><Relationship Id="rId16" Type="http://schemas.openxmlformats.org/officeDocument/2006/relationships/hyperlink" Target="https://www.uzvediba.lv/kontakti/" TargetMode="External"/><Relationship Id="rId5" Type="http://schemas.openxmlformats.org/officeDocument/2006/relationships/image" Target="../media/image17.png"/><Relationship Id="rId6" Type="http://schemas.openxmlformats.org/officeDocument/2006/relationships/hyperlink" Target="http://www.czu.cz/" TargetMode="External"/><Relationship Id="rId7" Type="http://schemas.openxmlformats.org/officeDocument/2006/relationships/image" Target="../media/image13.png"/><Relationship Id="rId8" Type="http://schemas.openxmlformats.org/officeDocument/2006/relationships/hyperlink" Target="http://www.beneke-prinzhorn.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8"/>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38"/>
          <p:cNvSpPr txBox="1"/>
          <p:nvPr>
            <p:ph type="ctrTitle"/>
          </p:nvPr>
        </p:nvSpPr>
        <p:spPr>
          <a:xfrm>
            <a:off x="388111" y="4770613"/>
            <a:ext cx="11607945"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None/>
            </a:pPr>
            <a:r>
              <a:rPr b="1" lang="en-GB" sz="4000">
                <a:solidFill>
                  <a:schemeClr val="dk2"/>
                </a:solidFill>
                <a:latin typeface="Calibri"/>
                <a:ea typeface="Calibri"/>
                <a:cs typeface="Calibri"/>
                <a:sym typeface="Calibri"/>
              </a:rPr>
              <a:t>Auswirkungen von Gewalt am Arbeitsplatz</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38"/>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38"/>
          <p:cNvGrpSpPr/>
          <p:nvPr/>
        </p:nvGrpSpPr>
        <p:grpSpPr>
          <a:xfrm>
            <a:off x="-1" y="2941813"/>
            <a:ext cx="12188952" cy="1828800"/>
            <a:chOff x="-305" y="3144820"/>
            <a:chExt cx="9182100" cy="1551136"/>
          </a:xfrm>
        </p:grpSpPr>
        <p:sp>
          <p:nvSpPr>
            <p:cNvPr id="92" name="Google Shape;92;p38"/>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38"/>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38"/>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38"/>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38"/>
          <p:cNvSpPr txBox="1"/>
          <p:nvPr/>
        </p:nvSpPr>
        <p:spPr>
          <a:xfrm>
            <a:off x="426720" y="6056820"/>
            <a:ext cx="11338500" cy="6540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SzPts val="1100"/>
              <a:buFont typeface="Arial"/>
              <a:buNone/>
            </a:pPr>
            <a:r>
              <a:rPr lang="en-GB" sz="1100">
                <a:solidFill>
                  <a:schemeClr val="dk1"/>
                </a:solidFil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97" name="Google Shape;97;p38"/>
          <p:cNvPicPr preferRelativeResize="0"/>
          <p:nvPr/>
        </p:nvPicPr>
        <p:blipFill rotWithShape="1">
          <a:blip r:embed="rId4">
            <a:alphaModFix/>
          </a:blip>
          <a:srcRect b="2326" l="0" r="0" t="2335"/>
          <a:stretch/>
        </p:blipFill>
        <p:spPr>
          <a:xfrm>
            <a:off x="520575" y="5352164"/>
            <a:ext cx="2876550" cy="600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1"/>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251" name="Google Shape;251;p11"/>
          <p:cNvSpPr txBox="1"/>
          <p:nvPr>
            <p:ph type="title"/>
          </p:nvPr>
        </p:nvSpPr>
        <p:spPr>
          <a:xfrm>
            <a:off x="838200" y="41036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2. Mögliche Folgen für das Unternehmen </a:t>
            </a:r>
            <a:br>
              <a:rPr lang="en-GB" sz="4000">
                <a:latin typeface="Calibri"/>
                <a:ea typeface="Calibri"/>
                <a:cs typeface="Calibri"/>
                <a:sym typeface="Calibri"/>
              </a:rPr>
            </a:br>
            <a:endParaRPr sz="4000">
              <a:latin typeface="Calibri"/>
              <a:ea typeface="Calibri"/>
              <a:cs typeface="Calibri"/>
              <a:sym typeface="Calibri"/>
            </a:endParaRPr>
          </a:p>
        </p:txBody>
      </p:sp>
      <p:sp>
        <p:nvSpPr>
          <p:cNvPr id="252" name="Google Shape;252;p11"/>
          <p:cNvSpPr txBox="1"/>
          <p:nvPr>
            <p:ph idx="1" type="body"/>
          </p:nvPr>
        </p:nvSpPr>
        <p:spPr>
          <a:xfrm>
            <a:off x="838200" y="1253331"/>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400"/>
              <a:buNone/>
            </a:pPr>
            <a:r>
              <a:rPr lang="en-GB" sz="2400"/>
              <a:t>Die Auswirkungen, die Gewalt am Arbeitsplatz auf eine Organisation haben kann, können dem Unternehmen auf </a:t>
            </a:r>
            <a:r>
              <a:rPr b="1" lang="en-GB" sz="2400" u="sng"/>
              <a:t>direkte </a:t>
            </a:r>
            <a:r>
              <a:rPr lang="en-GB" sz="2400"/>
              <a:t>und </a:t>
            </a:r>
            <a:r>
              <a:rPr b="1" lang="en-GB" sz="2400" u="sng"/>
              <a:t>indirekte Weise </a:t>
            </a:r>
            <a:r>
              <a:rPr lang="en-GB" sz="2400"/>
              <a:t>großen Schaden zufügen. </a:t>
            </a:r>
            <a:endParaRPr sz="2400"/>
          </a:p>
          <a:p>
            <a:pPr indent="0" lvl="0" marL="0" rtl="0" algn="l">
              <a:lnSpc>
                <a:spcPct val="150000"/>
              </a:lnSpc>
              <a:spcBef>
                <a:spcPts val="0"/>
              </a:spcBef>
              <a:spcAft>
                <a:spcPts val="0"/>
              </a:spcAft>
              <a:buClr>
                <a:schemeClr val="dk1"/>
              </a:buClr>
              <a:buSzPts val="2400"/>
              <a:buNone/>
            </a:pPr>
            <a:r>
              <a:rPr lang="en-GB" sz="2400"/>
              <a:t>Die </a:t>
            </a:r>
            <a:r>
              <a:rPr b="1" lang="en-GB" sz="2400"/>
              <a:t>direkte </a:t>
            </a:r>
            <a:r>
              <a:rPr lang="en-GB" sz="2400"/>
              <a:t>Auswirkung auf die Organisation wäre die finanzielle Zahlung an die betroffene Person (Opfer), die möglicherweise körperlich verletzt wurde, als Entschädigung oder für notwendige medizinische Ausgaben.     </a:t>
            </a:r>
            <a:endParaRPr sz="2400"/>
          </a:p>
          <a:p>
            <a:pPr indent="0" lvl="0" marL="0" rtl="0" algn="l">
              <a:lnSpc>
                <a:spcPct val="150000"/>
              </a:lnSpc>
              <a:spcBef>
                <a:spcPts val="0"/>
              </a:spcBef>
              <a:spcAft>
                <a:spcPts val="0"/>
              </a:spcAft>
              <a:buClr>
                <a:schemeClr val="dk1"/>
              </a:buClr>
              <a:buSzPts val="2400"/>
              <a:buNone/>
            </a:pPr>
            <a:r>
              <a:rPr lang="en-GB" sz="2400"/>
              <a:t>Die </a:t>
            </a:r>
            <a:r>
              <a:rPr b="1" lang="en-GB" sz="2400"/>
              <a:t>indirekten </a:t>
            </a:r>
            <a:r>
              <a:rPr lang="en-GB" sz="2400"/>
              <a:t>Auswirkungen auf die Organisation wären die externen Faktoren, die einen Einfluss auf die Organisation haben können, wie Aktionäre, Ruf und Image, Investoren und mehr. </a:t>
            </a:r>
            <a:endParaRPr sz="2400"/>
          </a:p>
        </p:txBody>
      </p:sp>
      <p:sp>
        <p:nvSpPr>
          <p:cNvPr id="253" name="Google Shape;2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2"/>
          <p:cNvSpPr txBox="1"/>
          <p:nvPr>
            <p:ph type="title"/>
          </p:nvPr>
        </p:nvSpPr>
        <p:spPr>
          <a:xfrm>
            <a:off x="838200" y="32067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Die direkten Kosten für die Organisation umfassen:</a:t>
            </a:r>
            <a:endParaRPr sz="4000">
              <a:latin typeface="Calibri"/>
              <a:ea typeface="Calibri"/>
              <a:cs typeface="Calibri"/>
              <a:sym typeface="Calibri"/>
            </a:endParaRPr>
          </a:p>
        </p:txBody>
      </p:sp>
      <p:grpSp>
        <p:nvGrpSpPr>
          <p:cNvPr id="260" name="Google Shape;260;p12"/>
          <p:cNvGrpSpPr/>
          <p:nvPr/>
        </p:nvGrpSpPr>
        <p:grpSpPr>
          <a:xfrm>
            <a:off x="838200" y="1847054"/>
            <a:ext cx="4637314" cy="4308480"/>
            <a:chOff x="0" y="21429"/>
            <a:chExt cx="4373880" cy="4308480"/>
          </a:xfrm>
        </p:grpSpPr>
        <p:sp>
          <p:nvSpPr>
            <p:cNvPr id="261" name="Google Shape;261;p12"/>
            <p:cNvSpPr/>
            <p:nvPr/>
          </p:nvSpPr>
          <p:spPr>
            <a:xfrm>
              <a:off x="0" y="21429"/>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2"/>
            <p:cNvSpPr txBox="1"/>
            <p:nvPr/>
          </p:nvSpPr>
          <p:spPr>
            <a:xfrm>
              <a:off x="31070" y="52499"/>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Niedrige Arbeitsmoral</a:t>
              </a:r>
              <a:endParaRPr b="0" i="0" sz="2400" u="none" cap="none" strike="noStrike">
                <a:solidFill>
                  <a:schemeClr val="lt1"/>
                </a:solidFill>
                <a:latin typeface="Calibri"/>
                <a:ea typeface="Calibri"/>
                <a:cs typeface="Calibri"/>
                <a:sym typeface="Calibri"/>
              </a:endParaRPr>
            </a:p>
          </p:txBody>
        </p:sp>
        <p:sp>
          <p:nvSpPr>
            <p:cNvPr id="263" name="Google Shape;263;p12"/>
            <p:cNvSpPr/>
            <p:nvPr/>
          </p:nvSpPr>
          <p:spPr>
            <a:xfrm>
              <a:off x="0" y="755828"/>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2"/>
            <p:cNvSpPr txBox="1"/>
            <p:nvPr/>
          </p:nvSpPr>
          <p:spPr>
            <a:xfrm>
              <a:off x="31070" y="786898"/>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Absentismus</a:t>
              </a:r>
              <a:endParaRPr b="0" i="0" sz="2400" u="none" cap="none" strike="noStrike">
                <a:solidFill>
                  <a:schemeClr val="lt1"/>
                </a:solidFill>
                <a:latin typeface="Calibri"/>
                <a:ea typeface="Calibri"/>
                <a:cs typeface="Calibri"/>
                <a:sym typeface="Calibri"/>
              </a:endParaRPr>
            </a:p>
          </p:txBody>
        </p:sp>
        <p:sp>
          <p:nvSpPr>
            <p:cNvPr id="265" name="Google Shape;265;p12"/>
            <p:cNvSpPr/>
            <p:nvPr/>
          </p:nvSpPr>
          <p:spPr>
            <a:xfrm>
              <a:off x="0" y="1490228"/>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2"/>
            <p:cNvSpPr txBox="1"/>
            <p:nvPr/>
          </p:nvSpPr>
          <p:spPr>
            <a:xfrm>
              <a:off x="31070" y="1521298"/>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Krankheitsurlaub, Sachschäden</a:t>
              </a:r>
              <a:endParaRPr b="0" i="0" sz="2400" u="none" cap="none" strike="noStrike">
                <a:solidFill>
                  <a:schemeClr val="lt1"/>
                </a:solidFill>
                <a:latin typeface="Calibri"/>
                <a:ea typeface="Calibri"/>
                <a:cs typeface="Calibri"/>
                <a:sym typeface="Calibri"/>
              </a:endParaRPr>
            </a:p>
          </p:txBody>
        </p:sp>
        <p:sp>
          <p:nvSpPr>
            <p:cNvPr id="267" name="Google Shape;267;p12"/>
            <p:cNvSpPr/>
            <p:nvPr/>
          </p:nvSpPr>
          <p:spPr>
            <a:xfrm>
              <a:off x="0" y="2224629"/>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2"/>
            <p:cNvSpPr txBox="1"/>
            <p:nvPr/>
          </p:nvSpPr>
          <p:spPr>
            <a:xfrm>
              <a:off x="31070" y="2255699"/>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Vorruhestand</a:t>
              </a:r>
              <a:endParaRPr b="0" i="0" sz="2400" u="none" cap="none" strike="noStrike">
                <a:solidFill>
                  <a:schemeClr val="lt1"/>
                </a:solidFill>
                <a:latin typeface="Calibri"/>
                <a:ea typeface="Calibri"/>
                <a:cs typeface="Calibri"/>
                <a:sym typeface="Calibri"/>
              </a:endParaRPr>
            </a:p>
          </p:txBody>
        </p:sp>
        <p:sp>
          <p:nvSpPr>
            <p:cNvPr id="269" name="Google Shape;269;p12"/>
            <p:cNvSpPr/>
            <p:nvPr/>
          </p:nvSpPr>
          <p:spPr>
            <a:xfrm>
              <a:off x="0" y="2959028"/>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2"/>
            <p:cNvSpPr txBox="1"/>
            <p:nvPr/>
          </p:nvSpPr>
          <p:spPr>
            <a:xfrm>
              <a:off x="31070" y="2990098"/>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Hoher Umsatz </a:t>
              </a:r>
              <a:endParaRPr b="0" i="0" sz="2400" u="none" cap="none" strike="noStrike">
                <a:solidFill>
                  <a:schemeClr val="lt1"/>
                </a:solidFill>
                <a:latin typeface="Calibri"/>
                <a:ea typeface="Calibri"/>
                <a:cs typeface="Calibri"/>
                <a:sym typeface="Calibri"/>
              </a:endParaRPr>
            </a:p>
          </p:txBody>
        </p:sp>
        <p:sp>
          <p:nvSpPr>
            <p:cNvPr id="271" name="Google Shape;271;p12"/>
            <p:cNvSpPr/>
            <p:nvPr/>
          </p:nvSpPr>
          <p:spPr>
            <a:xfrm>
              <a:off x="0" y="3693429"/>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2"/>
            <p:cNvSpPr txBox="1"/>
            <p:nvPr/>
          </p:nvSpPr>
          <p:spPr>
            <a:xfrm>
              <a:off x="31070" y="3724499"/>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Beschwerden/Rechtsstreitigkeiten </a:t>
              </a:r>
              <a:endParaRPr b="0" i="0" sz="2400" u="none" cap="none" strike="noStrike">
                <a:solidFill>
                  <a:schemeClr val="lt1"/>
                </a:solidFill>
                <a:latin typeface="Calibri"/>
                <a:ea typeface="Calibri"/>
                <a:cs typeface="Calibri"/>
                <a:sym typeface="Calibri"/>
              </a:endParaRPr>
            </a:p>
          </p:txBody>
        </p:sp>
      </p:grpSp>
      <p:sp>
        <p:nvSpPr>
          <p:cNvPr id="273" name="Google Shape;2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274" name="Google Shape;274;p12"/>
          <p:cNvGrpSpPr/>
          <p:nvPr/>
        </p:nvGrpSpPr>
        <p:grpSpPr>
          <a:xfrm>
            <a:off x="5832565" y="1847054"/>
            <a:ext cx="6067697" cy="4308480"/>
            <a:chOff x="0" y="21429"/>
            <a:chExt cx="6067697" cy="4308480"/>
          </a:xfrm>
        </p:grpSpPr>
        <p:sp>
          <p:nvSpPr>
            <p:cNvPr id="275" name="Google Shape;275;p12"/>
            <p:cNvSpPr/>
            <p:nvPr/>
          </p:nvSpPr>
          <p:spPr>
            <a:xfrm>
              <a:off x="0" y="21429"/>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2"/>
            <p:cNvSpPr txBox="1"/>
            <p:nvPr/>
          </p:nvSpPr>
          <p:spPr>
            <a:xfrm>
              <a:off x="31070" y="52499"/>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Erhöhte Unfallzahlen</a:t>
              </a:r>
              <a:endParaRPr b="0" i="0" sz="2400" u="none" cap="none" strike="noStrike">
                <a:solidFill>
                  <a:schemeClr val="lt1"/>
                </a:solidFill>
                <a:latin typeface="Calibri"/>
                <a:ea typeface="Calibri"/>
                <a:cs typeface="Calibri"/>
                <a:sym typeface="Calibri"/>
              </a:endParaRPr>
            </a:p>
          </p:txBody>
        </p:sp>
        <p:sp>
          <p:nvSpPr>
            <p:cNvPr id="277" name="Google Shape;277;p12"/>
            <p:cNvSpPr/>
            <p:nvPr/>
          </p:nvSpPr>
          <p:spPr>
            <a:xfrm>
              <a:off x="0" y="755828"/>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2"/>
            <p:cNvSpPr txBox="1"/>
            <p:nvPr/>
          </p:nvSpPr>
          <p:spPr>
            <a:xfrm>
              <a:off x="31070" y="786898"/>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Geringere Leistung und Produktivität</a:t>
              </a:r>
              <a:endParaRPr b="0" i="0" sz="2400" u="none" cap="none" strike="noStrike">
                <a:solidFill>
                  <a:schemeClr val="lt1"/>
                </a:solidFill>
                <a:latin typeface="Calibri"/>
                <a:ea typeface="Calibri"/>
                <a:cs typeface="Calibri"/>
                <a:sym typeface="Calibri"/>
              </a:endParaRPr>
            </a:p>
          </p:txBody>
        </p:sp>
        <p:sp>
          <p:nvSpPr>
            <p:cNvPr id="279" name="Google Shape;279;p12"/>
            <p:cNvSpPr/>
            <p:nvPr/>
          </p:nvSpPr>
          <p:spPr>
            <a:xfrm>
              <a:off x="0" y="1490228"/>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2"/>
            <p:cNvSpPr txBox="1"/>
            <p:nvPr/>
          </p:nvSpPr>
          <p:spPr>
            <a:xfrm>
              <a:off x="31070" y="1521298"/>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Sicherheitskosten</a:t>
              </a:r>
              <a:endParaRPr b="0" i="0" sz="2400" u="none" cap="none" strike="noStrike">
                <a:solidFill>
                  <a:schemeClr val="lt1"/>
                </a:solidFill>
                <a:latin typeface="Calibri"/>
                <a:ea typeface="Calibri"/>
                <a:cs typeface="Calibri"/>
                <a:sym typeface="Calibri"/>
              </a:endParaRPr>
            </a:p>
          </p:txBody>
        </p:sp>
        <p:sp>
          <p:nvSpPr>
            <p:cNvPr id="281" name="Google Shape;281;p12"/>
            <p:cNvSpPr/>
            <p:nvPr/>
          </p:nvSpPr>
          <p:spPr>
            <a:xfrm>
              <a:off x="0" y="2224629"/>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2"/>
            <p:cNvSpPr txBox="1"/>
            <p:nvPr/>
          </p:nvSpPr>
          <p:spPr>
            <a:xfrm>
              <a:off x="31070" y="2255699"/>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Entschädigung bei Arbeitsunfällen</a:t>
              </a:r>
              <a:endParaRPr b="0" i="0" sz="2400" u="none" cap="none" strike="noStrike">
                <a:solidFill>
                  <a:schemeClr val="lt1"/>
                </a:solidFill>
                <a:latin typeface="Calibri"/>
                <a:ea typeface="Calibri"/>
                <a:cs typeface="Calibri"/>
                <a:sym typeface="Calibri"/>
              </a:endParaRPr>
            </a:p>
          </p:txBody>
        </p:sp>
        <p:sp>
          <p:nvSpPr>
            <p:cNvPr id="283" name="Google Shape;283;p12"/>
            <p:cNvSpPr/>
            <p:nvPr/>
          </p:nvSpPr>
          <p:spPr>
            <a:xfrm>
              <a:off x="0" y="2959028"/>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2"/>
            <p:cNvSpPr txBox="1"/>
            <p:nvPr/>
          </p:nvSpPr>
          <p:spPr>
            <a:xfrm>
              <a:off x="31070" y="2990098"/>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Geringeres Vertrauen in das Management</a:t>
              </a:r>
              <a:endParaRPr b="0" i="0" sz="2400" u="none" cap="none" strike="noStrike">
                <a:solidFill>
                  <a:schemeClr val="lt1"/>
                </a:solidFill>
                <a:latin typeface="Calibri"/>
                <a:ea typeface="Calibri"/>
                <a:cs typeface="Calibri"/>
                <a:sym typeface="Calibri"/>
              </a:endParaRPr>
            </a:p>
          </p:txBody>
        </p:sp>
        <p:sp>
          <p:nvSpPr>
            <p:cNvPr id="285" name="Google Shape;285;p12"/>
            <p:cNvSpPr/>
            <p:nvPr/>
          </p:nvSpPr>
          <p:spPr>
            <a:xfrm>
              <a:off x="0" y="3693429"/>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2"/>
            <p:cNvSpPr txBox="1"/>
            <p:nvPr/>
          </p:nvSpPr>
          <p:spPr>
            <a:xfrm>
              <a:off x="31070" y="3724499"/>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Verlust des öffentlichen Ansehens</a:t>
              </a:r>
              <a:endParaRPr b="0" i="0" sz="2400" u="none" cap="none" strike="noStrike">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292" name="Google Shape;292;p13"/>
          <p:cNvGrpSpPr/>
          <p:nvPr/>
        </p:nvGrpSpPr>
        <p:grpSpPr>
          <a:xfrm>
            <a:off x="890450" y="1879279"/>
            <a:ext cx="5205549" cy="4348533"/>
            <a:chOff x="0" y="1402"/>
            <a:chExt cx="4373880" cy="4348533"/>
          </a:xfrm>
        </p:grpSpPr>
        <p:sp>
          <p:nvSpPr>
            <p:cNvPr id="293" name="Google Shape;293;p13"/>
            <p:cNvSpPr/>
            <p:nvPr/>
          </p:nvSpPr>
          <p:spPr>
            <a:xfrm>
              <a:off x="0" y="1402"/>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3"/>
            <p:cNvSpPr txBox="1"/>
            <p:nvPr/>
          </p:nvSpPr>
          <p:spPr>
            <a:xfrm>
              <a:off x="34943" y="36345"/>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Negative Reaktion und Aufmerksamkeit von Außenstehenden</a:t>
              </a:r>
              <a:endParaRPr b="0" i="0" sz="2400" u="none" cap="none" strike="noStrike">
                <a:solidFill>
                  <a:schemeClr val="lt1"/>
                </a:solidFill>
                <a:latin typeface="Calibri"/>
                <a:ea typeface="Calibri"/>
                <a:cs typeface="Calibri"/>
                <a:sym typeface="Calibri"/>
              </a:endParaRPr>
            </a:p>
          </p:txBody>
        </p:sp>
        <p:sp>
          <p:nvSpPr>
            <p:cNvPr id="295" name="Google Shape;295;p13"/>
            <p:cNvSpPr/>
            <p:nvPr/>
          </p:nvSpPr>
          <p:spPr>
            <a:xfrm>
              <a:off x="0" y="727948"/>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3"/>
            <p:cNvSpPr txBox="1"/>
            <p:nvPr/>
          </p:nvSpPr>
          <p:spPr>
            <a:xfrm>
              <a:off x="34943" y="762891"/>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Verlust des öffentlichen Vertrauens und anderer </a:t>
              </a:r>
              <a:endParaRPr b="0" i="0" sz="2400" u="none" cap="none" strike="noStrike">
                <a:solidFill>
                  <a:schemeClr val="lt1"/>
                </a:solidFill>
                <a:latin typeface="Calibri"/>
                <a:ea typeface="Calibri"/>
                <a:cs typeface="Calibri"/>
                <a:sym typeface="Calibri"/>
              </a:endParaRPr>
            </a:p>
          </p:txBody>
        </p:sp>
        <p:sp>
          <p:nvSpPr>
            <p:cNvPr id="297" name="Google Shape;297;p13"/>
            <p:cNvSpPr/>
            <p:nvPr/>
          </p:nvSpPr>
          <p:spPr>
            <a:xfrm>
              <a:off x="0" y="1454494"/>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3"/>
            <p:cNvSpPr txBox="1"/>
            <p:nvPr/>
          </p:nvSpPr>
          <p:spPr>
            <a:xfrm>
              <a:off x="34943" y="1489437"/>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Negativer Ruf </a:t>
              </a:r>
              <a:endParaRPr b="0" i="0" sz="2400" u="none" cap="none" strike="noStrike">
                <a:solidFill>
                  <a:schemeClr val="lt1"/>
                </a:solidFill>
                <a:latin typeface="Calibri"/>
                <a:ea typeface="Calibri"/>
                <a:cs typeface="Calibri"/>
                <a:sym typeface="Calibri"/>
              </a:endParaRPr>
            </a:p>
          </p:txBody>
        </p:sp>
        <p:sp>
          <p:nvSpPr>
            <p:cNvPr id="299" name="Google Shape;299;p13"/>
            <p:cNvSpPr/>
            <p:nvPr/>
          </p:nvSpPr>
          <p:spPr>
            <a:xfrm>
              <a:off x="0" y="2181040"/>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3"/>
            <p:cNvSpPr txBox="1"/>
            <p:nvPr/>
          </p:nvSpPr>
          <p:spPr>
            <a:xfrm>
              <a:off x="34943" y="2215983"/>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Negatives Bild </a:t>
              </a:r>
              <a:endParaRPr b="0" i="0" sz="2400" u="none" cap="none" strike="noStrike">
                <a:solidFill>
                  <a:schemeClr val="lt1"/>
                </a:solidFill>
                <a:latin typeface="Calibri"/>
                <a:ea typeface="Calibri"/>
                <a:cs typeface="Calibri"/>
                <a:sym typeface="Calibri"/>
              </a:endParaRPr>
            </a:p>
          </p:txBody>
        </p:sp>
        <p:sp>
          <p:nvSpPr>
            <p:cNvPr id="301" name="Google Shape;301;p13"/>
            <p:cNvSpPr/>
            <p:nvPr/>
          </p:nvSpPr>
          <p:spPr>
            <a:xfrm>
              <a:off x="0" y="2907586"/>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3"/>
            <p:cNvSpPr txBox="1"/>
            <p:nvPr/>
          </p:nvSpPr>
          <p:spPr>
            <a:xfrm>
              <a:off x="34943" y="2942529"/>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Verlust von Geschäftsbeziehungen</a:t>
              </a:r>
              <a:endParaRPr b="0" i="0" sz="2400" u="none" cap="none" strike="noStrike">
                <a:solidFill>
                  <a:schemeClr val="lt1"/>
                </a:solidFill>
                <a:latin typeface="Calibri"/>
                <a:ea typeface="Calibri"/>
                <a:cs typeface="Calibri"/>
                <a:sym typeface="Calibri"/>
              </a:endParaRPr>
            </a:p>
          </p:txBody>
        </p:sp>
        <p:sp>
          <p:nvSpPr>
            <p:cNvPr id="303" name="Google Shape;303;p13"/>
            <p:cNvSpPr/>
            <p:nvPr/>
          </p:nvSpPr>
          <p:spPr>
            <a:xfrm>
              <a:off x="0" y="3634133"/>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3"/>
            <p:cNvSpPr txBox="1"/>
            <p:nvPr/>
          </p:nvSpPr>
          <p:spPr>
            <a:xfrm>
              <a:off x="34943" y="3669076"/>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Verringerung des Gewinns </a:t>
              </a:r>
              <a:endParaRPr b="0" i="0" sz="2400" u="none" cap="none" strike="noStrike">
                <a:solidFill>
                  <a:schemeClr val="lt1"/>
                </a:solidFill>
                <a:latin typeface="Calibri"/>
                <a:ea typeface="Calibri"/>
                <a:cs typeface="Calibri"/>
                <a:sym typeface="Calibri"/>
              </a:endParaRPr>
            </a:p>
          </p:txBody>
        </p:sp>
      </p:grpSp>
      <p:grpSp>
        <p:nvGrpSpPr>
          <p:cNvPr id="305" name="Google Shape;305;p13"/>
          <p:cNvGrpSpPr/>
          <p:nvPr/>
        </p:nvGrpSpPr>
        <p:grpSpPr>
          <a:xfrm>
            <a:off x="6423660" y="1877877"/>
            <a:ext cx="4373880" cy="713003"/>
            <a:chOff x="0" y="3637639"/>
            <a:chExt cx="4373880" cy="713003"/>
          </a:xfrm>
        </p:grpSpPr>
        <p:sp>
          <p:nvSpPr>
            <p:cNvPr id="306" name="Google Shape;306;p13"/>
            <p:cNvSpPr/>
            <p:nvPr/>
          </p:nvSpPr>
          <p:spPr>
            <a:xfrm>
              <a:off x="0" y="3637639"/>
              <a:ext cx="4373880" cy="713003"/>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3"/>
            <p:cNvSpPr txBox="1"/>
            <p:nvPr/>
          </p:nvSpPr>
          <p:spPr>
            <a:xfrm>
              <a:off x="34806" y="3672445"/>
              <a:ext cx="4304268" cy="64339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Rechtliche Schritte gegen das Unternehmen </a:t>
              </a:r>
              <a:endParaRPr b="0" i="0" sz="2400" u="none" cap="none" strike="noStrike">
                <a:solidFill>
                  <a:schemeClr val="lt1"/>
                </a:solidFill>
                <a:latin typeface="Calibri"/>
                <a:ea typeface="Calibri"/>
                <a:cs typeface="Calibri"/>
                <a:sym typeface="Calibri"/>
              </a:endParaRPr>
            </a:p>
          </p:txBody>
        </p:sp>
      </p:grpSp>
      <p:grpSp>
        <p:nvGrpSpPr>
          <p:cNvPr id="308" name="Google Shape;308;p13"/>
          <p:cNvGrpSpPr/>
          <p:nvPr/>
        </p:nvGrpSpPr>
        <p:grpSpPr>
          <a:xfrm>
            <a:off x="6423660" y="2625686"/>
            <a:ext cx="4373880" cy="713003"/>
            <a:chOff x="0" y="3637639"/>
            <a:chExt cx="4373880" cy="713003"/>
          </a:xfrm>
        </p:grpSpPr>
        <p:sp>
          <p:nvSpPr>
            <p:cNvPr id="309" name="Google Shape;309;p13"/>
            <p:cNvSpPr/>
            <p:nvPr/>
          </p:nvSpPr>
          <p:spPr>
            <a:xfrm>
              <a:off x="0" y="3637639"/>
              <a:ext cx="4373880" cy="713003"/>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3"/>
            <p:cNvSpPr txBox="1"/>
            <p:nvPr/>
          </p:nvSpPr>
          <p:spPr>
            <a:xfrm>
              <a:off x="34806" y="3672445"/>
              <a:ext cx="4304268" cy="64339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Personalmangel / Geringes Interesse am Unternehmen </a:t>
              </a:r>
              <a:endParaRPr b="0" i="0" sz="2400" u="none" cap="none" strike="noStrike">
                <a:solidFill>
                  <a:schemeClr val="lt1"/>
                </a:solidFill>
                <a:latin typeface="Calibri"/>
                <a:ea typeface="Calibri"/>
                <a:cs typeface="Calibri"/>
                <a:sym typeface="Calibri"/>
              </a:endParaRPr>
            </a:p>
          </p:txBody>
        </p:sp>
      </p:grpSp>
      <p:sp>
        <p:nvSpPr>
          <p:cNvPr id="311" name="Google Shape;311;p13"/>
          <p:cNvSpPr txBox="1"/>
          <p:nvPr>
            <p:ph type="title"/>
          </p:nvPr>
        </p:nvSpPr>
        <p:spPr>
          <a:xfrm>
            <a:off x="838200" y="27119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Indirekte Kosten der Organisation umfassen:  </a:t>
            </a:r>
            <a:endParaRPr sz="4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14"/>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317" name="Google Shape;317;p14"/>
          <p:cNvSpPr/>
          <p:nvPr/>
        </p:nvSpPr>
        <p:spPr>
          <a:xfrm>
            <a:off x="0" y="447"/>
            <a:ext cx="12192000" cy="6857107"/>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Calibri"/>
              <a:buNone/>
            </a:pPr>
            <a:r>
              <a:rPr b="0" i="0" lang="en-GB" sz="900" u="none" cap="none" strike="noStrike">
                <a:solidFill>
                  <a:srgbClr val="FFFFFF"/>
                </a:solidFill>
                <a:latin typeface="Calibri"/>
                <a:ea typeface="Calibri"/>
                <a:cs typeface="Calibri"/>
                <a:sym typeface="Calibri"/>
              </a:rPr>
              <a:t>Eine </a:t>
            </a:r>
            <a:endParaRPr b="0" i="0" sz="1400" u="none" cap="none" strike="noStrike">
              <a:solidFill>
                <a:srgbClr val="000000"/>
              </a:solidFill>
              <a:latin typeface="Arial"/>
              <a:ea typeface="Arial"/>
              <a:cs typeface="Arial"/>
              <a:sym typeface="Arial"/>
            </a:endParaRPr>
          </a:p>
        </p:txBody>
      </p:sp>
      <p:sp>
        <p:nvSpPr>
          <p:cNvPr id="318" name="Google Shape;31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19" name="Google Shape;319;p14"/>
          <p:cNvSpPr txBox="1"/>
          <p:nvPr/>
        </p:nvSpPr>
        <p:spPr>
          <a:xfrm>
            <a:off x="1049311" y="1027906"/>
            <a:ext cx="33428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20" name="Google Shape;320;p14"/>
          <p:cNvSpPr txBox="1"/>
          <p:nvPr>
            <p:ph type="title"/>
          </p:nvPr>
        </p:nvSpPr>
        <p:spPr>
          <a:xfrm>
            <a:off x="298553" y="1992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GB" sz="4000" u="sng">
                <a:solidFill>
                  <a:schemeClr val="lt1"/>
                </a:solidFill>
              </a:rPr>
              <a:t>Gruppenaktivität (30 Min.)</a:t>
            </a:r>
            <a:endParaRPr b="1" sz="4000" u="sng">
              <a:solidFill>
                <a:schemeClr val="lt1"/>
              </a:solidFill>
            </a:endParaRPr>
          </a:p>
        </p:txBody>
      </p:sp>
      <p:sp>
        <p:nvSpPr>
          <p:cNvPr id="321" name="Google Shape;321;p14"/>
          <p:cNvSpPr txBox="1"/>
          <p:nvPr>
            <p:ph idx="1" type="body"/>
          </p:nvPr>
        </p:nvSpPr>
        <p:spPr>
          <a:xfrm>
            <a:off x="179256" y="1027906"/>
            <a:ext cx="5427065" cy="44862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u="sng"/>
          </a:p>
          <a:p>
            <a:pPr indent="-228600" lvl="0" marL="228600" rtl="0" algn="l">
              <a:lnSpc>
                <a:spcPct val="90000"/>
              </a:lnSpc>
              <a:spcBef>
                <a:spcPts val="1000"/>
              </a:spcBef>
              <a:spcAft>
                <a:spcPts val="0"/>
              </a:spcAft>
              <a:buClr>
                <a:schemeClr val="lt1"/>
              </a:buClr>
              <a:buSzPts val="2400"/>
              <a:buFont typeface="Calibri"/>
              <a:buChar char="-"/>
            </a:pPr>
            <a:r>
              <a:rPr lang="en-GB" sz="2400">
                <a:solidFill>
                  <a:schemeClr val="lt1"/>
                </a:solidFill>
              </a:rPr>
              <a:t>Überlegen Sie sich in 4er-Gruppen einen Fall, in dem einer Organisation durch einen Vorfall direkte oder indirekte Kosten entstanden sind. Erstellen Sie eine Liste dieser Kosten nach Kategorien und erklären Sie, wie die Organisation betroffen war.</a:t>
            </a:r>
            <a:endParaRPr/>
          </a:p>
          <a:p>
            <a:pPr indent="-228600" lvl="0" marL="228600" rtl="0" algn="l">
              <a:lnSpc>
                <a:spcPct val="90000"/>
              </a:lnSpc>
              <a:spcBef>
                <a:spcPts val="1000"/>
              </a:spcBef>
              <a:spcAft>
                <a:spcPts val="0"/>
              </a:spcAft>
              <a:buClr>
                <a:schemeClr val="lt1"/>
              </a:buClr>
              <a:buSzPts val="2400"/>
              <a:buFont typeface="Calibri"/>
              <a:buChar char="-"/>
            </a:pPr>
            <a:r>
              <a:rPr lang="en-GB" sz="2400">
                <a:solidFill>
                  <a:schemeClr val="lt1"/>
                </a:solidFill>
              </a:rPr>
              <a:t>Diskutieren Sie in Ihrer Gruppe, wie Sie einem solchen Vorfall begegnen würden, wenn Sie die Verantwortung hätten.    </a:t>
            </a:r>
            <a:endParaRPr sz="24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15"/>
          <p:cNvPicPr preferRelativeResize="0"/>
          <p:nvPr/>
        </p:nvPicPr>
        <p:blipFill rotWithShape="1">
          <a:blip r:embed="rId3">
            <a:alphaModFix/>
          </a:blip>
          <a:srcRect b="0" l="0" r="0" t="0"/>
          <a:stretch/>
        </p:blipFill>
        <p:spPr>
          <a:xfrm>
            <a:off x="5791200" y="-297"/>
            <a:ext cx="6401355" cy="6858594"/>
          </a:xfrm>
          <a:prstGeom prst="rect">
            <a:avLst/>
          </a:prstGeom>
          <a:noFill/>
          <a:ln>
            <a:noFill/>
          </a:ln>
        </p:spPr>
      </p:pic>
      <p:sp>
        <p:nvSpPr>
          <p:cNvPr id="327" name="Google Shape;327;p15"/>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28" name="Google Shape;32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GB" sz="4000">
                <a:latin typeface="Calibri"/>
                <a:ea typeface="Calibri"/>
                <a:cs typeface="Calibri"/>
                <a:sym typeface="Calibri"/>
              </a:rPr>
              <a:t>Der Fall Uber: </a:t>
            </a:r>
            <a:r>
              <a:rPr lang="en-GB" sz="4000">
                <a:latin typeface="Calibri"/>
                <a:ea typeface="Calibri"/>
                <a:cs typeface="Calibri"/>
                <a:sym typeface="Calibri"/>
              </a:rPr>
              <a:t>Reputations- und finanzieller Schaden als direkte und indirekte Kosten für das Unternehmen </a:t>
            </a:r>
            <a:endParaRPr sz="4000">
              <a:latin typeface="Calibri"/>
              <a:ea typeface="Calibri"/>
              <a:cs typeface="Calibri"/>
              <a:sym typeface="Calibri"/>
            </a:endParaRPr>
          </a:p>
        </p:txBody>
      </p:sp>
      <p:sp>
        <p:nvSpPr>
          <p:cNvPr id="329" name="Google Shape;32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30" name="Google Shape;330;p15"/>
          <p:cNvSpPr txBox="1"/>
          <p:nvPr/>
        </p:nvSpPr>
        <p:spPr>
          <a:xfrm>
            <a:off x="838200" y="1690688"/>
            <a:ext cx="10379439" cy="63709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Uber wurde von über 56 Angestellten wegen sexueller Belästigung, Diskriminierung und anderen Vorwürfen angeklagt: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2200"/>
              <a:buFont typeface="Calibri"/>
              <a:buAutoNum type="arabicParenR"/>
            </a:pPr>
            <a:r>
              <a:rPr b="0" i="0" lang="en-GB" sz="2400" u="none" cap="none" strike="noStrike">
                <a:solidFill>
                  <a:schemeClr val="dk1"/>
                </a:solidFill>
                <a:latin typeface="Calibri"/>
                <a:ea typeface="Calibri"/>
                <a:cs typeface="Calibri"/>
                <a:sym typeface="Calibri"/>
              </a:rPr>
              <a:t>Eine Abfindung von </a:t>
            </a:r>
            <a:r>
              <a:rPr b="1" i="0" lang="en-GB" sz="2400" u="none" cap="none" strike="noStrike">
                <a:solidFill>
                  <a:schemeClr val="dk1"/>
                </a:solidFill>
                <a:latin typeface="Calibri"/>
                <a:ea typeface="Calibri"/>
                <a:cs typeface="Calibri"/>
                <a:sym typeface="Calibri"/>
              </a:rPr>
              <a:t>insgesamt über 20 Millionen</a:t>
            </a:r>
            <a:endParaRPr b="0" i="0" sz="2400" u="none" cap="none" strike="noStrike">
              <a:solidFill>
                <a:srgbClr val="000000"/>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2200"/>
              <a:buFont typeface="Calibri"/>
              <a:buAutoNum type="arabicParenR"/>
            </a:pPr>
            <a:r>
              <a:rPr b="0" i="0" lang="en-GB" sz="2400" u="none" cap="none" strike="noStrike">
                <a:solidFill>
                  <a:schemeClr val="dk1"/>
                </a:solidFill>
                <a:latin typeface="Calibri"/>
                <a:ea typeface="Calibri"/>
                <a:cs typeface="Calibri"/>
                <a:sym typeface="Calibri"/>
              </a:rPr>
              <a:t>Enormer </a:t>
            </a:r>
            <a:r>
              <a:rPr b="1" i="0" lang="en-GB" sz="2400" u="none" cap="none" strike="noStrike">
                <a:solidFill>
                  <a:schemeClr val="dk1"/>
                </a:solidFill>
                <a:latin typeface="Calibri"/>
                <a:ea typeface="Calibri"/>
                <a:cs typeface="Calibri"/>
                <a:sym typeface="Calibri"/>
              </a:rPr>
              <a:t>Verlust von Kunden</a:t>
            </a:r>
            <a:endParaRPr b="0" i="0" sz="2400" u="none" cap="none" strike="noStrike">
              <a:solidFill>
                <a:srgbClr val="000000"/>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2200"/>
              <a:buFont typeface="Calibri"/>
              <a:buAutoNum type="arabicParenR"/>
            </a:pPr>
            <a:r>
              <a:rPr b="0" i="0" lang="en-GB" sz="2400" u="none" cap="none" strike="noStrike">
                <a:solidFill>
                  <a:schemeClr val="dk1"/>
                </a:solidFill>
                <a:latin typeface="Calibri"/>
                <a:ea typeface="Calibri"/>
                <a:cs typeface="Calibri"/>
                <a:sym typeface="Calibri"/>
              </a:rPr>
              <a:t>Hohe </a:t>
            </a:r>
            <a:r>
              <a:rPr b="1" i="0" lang="en-GB" sz="2400" u="none" cap="none" strike="noStrike">
                <a:solidFill>
                  <a:schemeClr val="dk1"/>
                </a:solidFill>
                <a:latin typeface="Calibri"/>
                <a:ea typeface="Calibri"/>
                <a:cs typeface="Calibri"/>
                <a:sym typeface="Calibri"/>
              </a:rPr>
              <a:t>Mitarbeiterfluktuation</a:t>
            </a:r>
            <a:r>
              <a:rPr b="0" i="0" lang="en-GB" sz="2400" u="none" cap="none" strike="noStrike">
                <a:solidFill>
                  <a:schemeClr val="dk1"/>
                </a:solidFill>
                <a:latin typeface="Calibri"/>
                <a:ea typeface="Calibri"/>
                <a:cs typeface="Calibri"/>
                <a:sym typeface="Calibri"/>
              </a:rPr>
              <a:t>, einschließlich der Absetzung des CEO und der Kündigung von Mitarbeitern</a:t>
            </a:r>
            <a:endParaRPr b="0" i="0" sz="2400" u="none" cap="none" strike="noStrike">
              <a:solidFill>
                <a:srgbClr val="000000"/>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2200"/>
              <a:buFont typeface="Calibri"/>
              <a:buAutoNum type="arabicParenR"/>
            </a:pPr>
            <a:r>
              <a:rPr b="1" i="0" lang="en-GB" sz="2400" u="none" cap="none" strike="noStrike">
                <a:solidFill>
                  <a:schemeClr val="dk1"/>
                </a:solidFill>
                <a:latin typeface="Calibri"/>
                <a:ea typeface="Calibri"/>
                <a:cs typeface="Calibri"/>
                <a:sym typeface="Calibri"/>
              </a:rPr>
              <a:t>Kostspielige Umsetzung </a:t>
            </a:r>
            <a:r>
              <a:rPr b="0" i="0" lang="en-GB" sz="2400" u="none" cap="none" strike="noStrike">
                <a:solidFill>
                  <a:schemeClr val="dk1"/>
                </a:solidFill>
                <a:latin typeface="Calibri"/>
                <a:ea typeface="Calibri"/>
                <a:cs typeface="Calibri"/>
                <a:sym typeface="Calibri"/>
              </a:rPr>
              <a:t>neuer Strategien, Ansätze und Schulungen </a:t>
            </a:r>
            <a:endParaRPr b="0" i="0" sz="2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2200"/>
              <a:buFont typeface="Calibri"/>
              <a:buNone/>
            </a:pPr>
            <a:r>
              <a:t/>
            </a:r>
            <a:endParaRPr b="0" i="0" sz="2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22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pic>
        <p:nvPicPr>
          <p:cNvPr descr="Ein Bild, das Text enthält.&#10;&#10;Automatisch generierte Beschreibung" id="335" name="Google Shape;335;p16"/>
          <p:cNvPicPr preferRelativeResize="0"/>
          <p:nvPr>
            <p:ph idx="1" type="body"/>
          </p:nvPr>
        </p:nvPicPr>
        <p:blipFill rotWithShape="1">
          <a:blip r:embed="rId3">
            <a:alphaModFix/>
          </a:blip>
          <a:srcRect b="15730" l="0" r="0" t="0"/>
          <a:stretch/>
        </p:blipFill>
        <p:spPr>
          <a:xfrm>
            <a:off x="20" y="10"/>
            <a:ext cx="12191980" cy="6857990"/>
          </a:xfrm>
          <a:prstGeom prst="rect">
            <a:avLst/>
          </a:prstGeom>
          <a:noFill/>
          <a:ln>
            <a:noFill/>
          </a:ln>
        </p:spPr>
      </p:pic>
      <p:sp>
        <p:nvSpPr>
          <p:cNvPr id="336" name="Google Shape;336;p16"/>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7" name="Google Shape;337;p16"/>
          <p:cNvSpPr txBox="1"/>
          <p:nvPr>
            <p:ph type="title"/>
          </p:nvPr>
        </p:nvSpPr>
        <p:spPr>
          <a:xfrm>
            <a:off x="8217962" y="2881647"/>
            <a:ext cx="3852041" cy="183405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a:t>3. Die Macht des "Bystander"-Ansatzes</a:t>
            </a:r>
            <a:endParaRPr/>
          </a:p>
        </p:txBody>
      </p:sp>
      <p:cxnSp>
        <p:nvCxnSpPr>
          <p:cNvPr id="338" name="Google Shape;338;p16"/>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37"/>
                                        </p:tgtEl>
                                        <p:attrNameLst>
                                          <p:attrName>style.visibility</p:attrName>
                                        </p:attrNameLst>
                                      </p:cBhvr>
                                      <p:to>
                                        <p:strVal val="visible"/>
                                      </p:to>
                                    </p:set>
                                    <p:animEffect filter="fade" transition="in">
                                      <p:cBhvr>
                                        <p:cTn dur="7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p17"/>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44" name="Google Shape;344;p17"/>
          <p:cNvSpPr txBox="1"/>
          <p:nvPr>
            <p:ph type="title"/>
          </p:nvPr>
        </p:nvSpPr>
        <p:spPr>
          <a:xfrm>
            <a:off x="450457" y="71204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3. Die Macht des "Bystander"-Ansatzes</a:t>
            </a:r>
            <a:endParaRPr b="1" sz="4000">
              <a:solidFill>
                <a:srgbClr val="6789B9"/>
              </a:solidFill>
              <a:latin typeface="Calibri"/>
              <a:ea typeface="Calibri"/>
              <a:cs typeface="Calibri"/>
              <a:sym typeface="Calibri"/>
            </a:endParaRPr>
          </a:p>
        </p:txBody>
      </p:sp>
      <p:sp>
        <p:nvSpPr>
          <p:cNvPr id="345" name="Google Shape;345;p17"/>
          <p:cNvSpPr txBox="1"/>
          <p:nvPr>
            <p:ph idx="1" type="body"/>
          </p:nvPr>
        </p:nvSpPr>
        <p:spPr>
          <a:xfrm>
            <a:off x="472440" y="1212233"/>
            <a:ext cx="10635271" cy="4424069"/>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400"/>
              <a:buNone/>
            </a:pPr>
            <a:r>
              <a:rPr b="1" lang="en-GB" sz="2400"/>
              <a:t>Ein Ansatz zur Prävention sexueller Gewalt</a:t>
            </a:r>
            <a:r>
              <a:rPr lang="en-GB" sz="2400"/>
              <a:t>. Es geht darum, einzugreifen, wenn man Zeuge von Gewalttaten wird und/oder solche Taten erkennt und meldet.  </a:t>
            </a:r>
            <a:endParaRPr sz="2400"/>
          </a:p>
          <a:p>
            <a:pPr indent="0" lvl="0" marL="0" rtl="0" algn="l">
              <a:lnSpc>
                <a:spcPct val="150000"/>
              </a:lnSpc>
              <a:spcBef>
                <a:spcPts val="1000"/>
              </a:spcBef>
              <a:spcAft>
                <a:spcPts val="0"/>
              </a:spcAft>
              <a:buClr>
                <a:schemeClr val="dk1"/>
              </a:buClr>
              <a:buSzPts val="2400"/>
              <a:buNone/>
            </a:pPr>
            <a:r>
              <a:t/>
            </a:r>
            <a:endParaRPr sz="2400"/>
          </a:p>
        </p:txBody>
      </p:sp>
      <p:sp>
        <p:nvSpPr>
          <p:cNvPr id="346" name="Google Shape;34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47" name="Google Shape;347;p1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48" name="Google Shape;348;p17"/>
          <p:cNvGrpSpPr/>
          <p:nvPr/>
        </p:nvGrpSpPr>
        <p:grpSpPr>
          <a:xfrm>
            <a:off x="472440" y="2398177"/>
            <a:ext cx="10260874" cy="4024410"/>
            <a:chOff x="0" y="-54136"/>
            <a:chExt cx="10260874" cy="4024410"/>
          </a:xfrm>
        </p:grpSpPr>
        <p:sp>
          <p:nvSpPr>
            <p:cNvPr id="349" name="Google Shape;349;p17"/>
            <p:cNvSpPr/>
            <p:nvPr/>
          </p:nvSpPr>
          <p:spPr>
            <a:xfrm>
              <a:off x="0" y="-54136"/>
              <a:ext cx="8823373" cy="1516577"/>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7"/>
            <p:cNvSpPr txBox="1"/>
            <p:nvPr/>
          </p:nvSpPr>
          <p:spPr>
            <a:xfrm>
              <a:off x="147255" y="98456"/>
              <a:ext cx="7936775" cy="1217662"/>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1. Sie ermutigt die Gemeinschaft, sich das Problem der sexuellen Gewalt zu eigen zu machen und sich zu äußern, wenn sie Zeuge von potenziell gefährlichen Situationen oder sexistischer Sprache wird</a:t>
              </a:r>
              <a:endParaRPr b="0" i="0" sz="2400" u="none" cap="none" strike="noStrike">
                <a:solidFill>
                  <a:schemeClr val="lt1"/>
                </a:solidFill>
                <a:latin typeface="Calibri"/>
                <a:ea typeface="Calibri"/>
                <a:cs typeface="Calibri"/>
                <a:sym typeface="Calibri"/>
              </a:endParaRPr>
            </a:p>
          </p:txBody>
        </p:sp>
        <p:sp>
          <p:nvSpPr>
            <p:cNvPr id="351" name="Google Shape;351;p17"/>
            <p:cNvSpPr/>
            <p:nvPr/>
          </p:nvSpPr>
          <p:spPr>
            <a:xfrm>
              <a:off x="778532" y="1676690"/>
              <a:ext cx="8823373" cy="1137449"/>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7"/>
            <p:cNvSpPr txBox="1"/>
            <p:nvPr/>
          </p:nvSpPr>
          <p:spPr>
            <a:xfrm>
              <a:off x="899292" y="1696965"/>
              <a:ext cx="7238868" cy="1070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2. Reduziert die Schuldzuweisung an die Opfer, bezieht alle mit ein (Männer werden in ein Gemeinschaftsthema einbezogen, nicht in ein Frauenthema)</a:t>
              </a:r>
              <a:endParaRPr b="0" i="0" sz="2400" u="none" cap="none" strike="noStrike">
                <a:solidFill>
                  <a:schemeClr val="lt1"/>
                </a:solidFill>
                <a:latin typeface="Calibri"/>
                <a:ea typeface="Calibri"/>
                <a:cs typeface="Calibri"/>
                <a:sym typeface="Calibri"/>
              </a:endParaRPr>
            </a:p>
          </p:txBody>
        </p:sp>
        <p:sp>
          <p:nvSpPr>
            <p:cNvPr id="353" name="Google Shape;353;p17"/>
            <p:cNvSpPr/>
            <p:nvPr/>
          </p:nvSpPr>
          <p:spPr>
            <a:xfrm>
              <a:off x="1557065" y="2991230"/>
              <a:ext cx="8703809" cy="870149"/>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7"/>
            <p:cNvSpPr txBox="1"/>
            <p:nvPr/>
          </p:nvSpPr>
          <p:spPr>
            <a:xfrm>
              <a:off x="1645215" y="2899455"/>
              <a:ext cx="7238868" cy="1070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3. Bietet der Gemeinschaft die Möglichkeit, den sozialen Wandel zu fördern.</a:t>
              </a:r>
              <a:endParaRPr b="0" i="0" sz="2400" u="none" cap="none" strike="noStrike">
                <a:solidFill>
                  <a:schemeClr val="lt1"/>
                </a:solidFill>
                <a:latin typeface="Calibri"/>
                <a:ea typeface="Calibri"/>
                <a:cs typeface="Calibri"/>
                <a:sym typeface="Calibri"/>
              </a:endParaRPr>
            </a:p>
          </p:txBody>
        </p:sp>
        <p:sp>
          <p:nvSpPr>
            <p:cNvPr id="355" name="Google Shape;355;p17"/>
            <p:cNvSpPr/>
            <p:nvPr/>
          </p:nvSpPr>
          <p:spPr>
            <a:xfrm>
              <a:off x="8084031" y="862565"/>
              <a:ext cx="739341" cy="739341"/>
            </a:xfrm>
            <a:prstGeom prst="downArrow">
              <a:avLst>
                <a:gd fmla="val 55000" name="adj1"/>
                <a:gd fmla="val 45000" name="adj2"/>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7"/>
            <p:cNvSpPr txBox="1"/>
            <p:nvPr/>
          </p:nvSpPr>
          <p:spPr>
            <a:xfrm>
              <a:off x="8250383" y="862565"/>
              <a:ext cx="406637" cy="55635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3300"/>
                <a:buFont typeface="Arial"/>
                <a:buNone/>
              </a:pPr>
              <a:r>
                <a:t/>
              </a:r>
              <a:endParaRPr b="0" i="0" sz="3300" u="none" cap="none" strike="noStrike">
                <a:solidFill>
                  <a:schemeClr val="dk1"/>
                </a:solidFill>
                <a:latin typeface="Calibri"/>
                <a:ea typeface="Calibri"/>
                <a:cs typeface="Calibri"/>
                <a:sym typeface="Calibri"/>
              </a:endParaRPr>
            </a:p>
          </p:txBody>
        </p:sp>
        <p:sp>
          <p:nvSpPr>
            <p:cNvPr id="357" name="Google Shape;357;p17"/>
            <p:cNvSpPr/>
            <p:nvPr/>
          </p:nvSpPr>
          <p:spPr>
            <a:xfrm>
              <a:off x="8862564" y="2182006"/>
              <a:ext cx="739341" cy="739341"/>
            </a:xfrm>
            <a:prstGeom prst="downArrow">
              <a:avLst>
                <a:gd fmla="val 55000" name="adj1"/>
                <a:gd fmla="val 45000" name="adj2"/>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7"/>
            <p:cNvSpPr txBox="1"/>
            <p:nvPr/>
          </p:nvSpPr>
          <p:spPr>
            <a:xfrm>
              <a:off x="9028916" y="2182006"/>
              <a:ext cx="406637" cy="55635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3300"/>
                <a:buFont typeface="Arial"/>
                <a:buNone/>
              </a:pPr>
              <a:r>
                <a:t/>
              </a:r>
              <a:endParaRPr b="0" i="0" sz="33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8"/>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64" name="Google Shape;364;p18"/>
          <p:cNvSpPr txBox="1"/>
          <p:nvPr>
            <p:ph type="title"/>
          </p:nvPr>
        </p:nvSpPr>
        <p:spPr>
          <a:xfrm>
            <a:off x="838200" y="89634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Wie man ein aktiver Bystander ist:</a:t>
            </a:r>
            <a:br>
              <a:rPr lang="en-GB" sz="4000">
                <a:latin typeface="Calibri"/>
                <a:ea typeface="Calibri"/>
                <a:cs typeface="Calibri"/>
                <a:sym typeface="Calibri"/>
              </a:rPr>
            </a:br>
            <a:br>
              <a:rPr lang="en-GB" sz="4000">
                <a:latin typeface="Calibri"/>
                <a:ea typeface="Calibri"/>
                <a:cs typeface="Calibri"/>
                <a:sym typeface="Calibri"/>
              </a:rPr>
            </a:br>
            <a:endParaRPr sz="4000">
              <a:latin typeface="Calibri"/>
              <a:ea typeface="Calibri"/>
              <a:cs typeface="Calibri"/>
              <a:sym typeface="Calibri"/>
            </a:endParaRPr>
          </a:p>
        </p:txBody>
      </p:sp>
      <p:sp>
        <p:nvSpPr>
          <p:cNvPr id="365" name="Google Shape;365;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200"/>
              <a:buChar char="•"/>
            </a:pPr>
            <a:r>
              <a:rPr lang="en-GB" sz="2400"/>
              <a:t>Handeln Sie bei unangemessenem oder bedrohlichem Verhalten. Wenn es Ihnen unangenehm ist, dies direkt zu tun, holen Sie sich Hilfe bei einer Behörde oder einer vertrauenswürdigen Person in Ihrem Umfeld. </a:t>
            </a:r>
            <a:endParaRPr sz="2400"/>
          </a:p>
          <a:p>
            <a:pPr indent="-88900" lvl="0" marL="228600" rtl="0" algn="l">
              <a:lnSpc>
                <a:spcPct val="100000"/>
              </a:lnSpc>
              <a:spcBef>
                <a:spcPts val="1000"/>
              </a:spcBef>
              <a:spcAft>
                <a:spcPts val="0"/>
              </a:spcAft>
              <a:buClr>
                <a:schemeClr val="dk1"/>
              </a:buClr>
              <a:buSzPts val="2200"/>
              <a:buNone/>
            </a:pPr>
            <a:r>
              <a:t/>
            </a:r>
            <a:endParaRPr sz="2400"/>
          </a:p>
          <a:p>
            <a:pPr indent="0" lvl="0" marL="0" rtl="0" algn="l">
              <a:lnSpc>
                <a:spcPct val="100000"/>
              </a:lnSpc>
              <a:spcBef>
                <a:spcPts val="1000"/>
              </a:spcBef>
              <a:spcAft>
                <a:spcPts val="0"/>
              </a:spcAft>
              <a:buClr>
                <a:schemeClr val="dk1"/>
              </a:buClr>
              <a:buSzPts val="2200"/>
              <a:buNone/>
            </a:pPr>
            <a:r>
              <a:rPr lang="en-GB" sz="2400"/>
              <a:t>Die Intervention durch Unbeteiligte kann ein wirksames Mittel sein, um sexuelle Übergriffe zu stoppen, bevor sie geschehen. Sie spielt eine Schlüsselrolle bei der Verhinderung, Entmutigung und/oder Intervention, wenn eine Gewalttat droht.</a:t>
            </a:r>
            <a:endParaRPr sz="2400"/>
          </a:p>
          <a:p>
            <a:pPr indent="-88900" lvl="0" marL="228600" rtl="0" algn="l">
              <a:lnSpc>
                <a:spcPct val="100000"/>
              </a:lnSpc>
              <a:spcBef>
                <a:spcPts val="1000"/>
              </a:spcBef>
              <a:spcAft>
                <a:spcPts val="0"/>
              </a:spcAft>
              <a:buClr>
                <a:schemeClr val="dk1"/>
              </a:buClr>
              <a:buSzPts val="2200"/>
              <a:buNone/>
            </a:pPr>
            <a:r>
              <a:t/>
            </a:r>
            <a:endParaRPr sz="2400"/>
          </a:p>
          <a:p>
            <a:pPr indent="-88900" lvl="0" marL="228600" rtl="0" algn="l">
              <a:lnSpc>
                <a:spcPct val="100000"/>
              </a:lnSpc>
              <a:spcBef>
                <a:spcPts val="1000"/>
              </a:spcBef>
              <a:spcAft>
                <a:spcPts val="0"/>
              </a:spcAft>
              <a:buClr>
                <a:schemeClr val="dk1"/>
              </a:buClr>
              <a:buSzPts val="2200"/>
              <a:buNone/>
            </a:pPr>
            <a:r>
              <a:t/>
            </a:r>
            <a:endParaRPr sz="2400"/>
          </a:p>
        </p:txBody>
      </p:sp>
      <p:sp>
        <p:nvSpPr>
          <p:cNvPr id="366" name="Google Shape;36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9"/>
          <p:cNvSpPr txBox="1"/>
          <p:nvPr>
            <p:ph type="title"/>
          </p:nvPr>
        </p:nvSpPr>
        <p:spPr>
          <a:xfrm>
            <a:off x="607784" y="1263839"/>
            <a:ext cx="10515600" cy="727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Font typeface="Calibri"/>
              <a:buNone/>
            </a:pPr>
            <a:br>
              <a:rPr lang="en-GB" sz="2800" u="sng">
                <a:solidFill>
                  <a:schemeClr val="accent1"/>
                </a:solidFill>
                <a:latin typeface="Calibri"/>
                <a:ea typeface="Calibri"/>
                <a:cs typeface="Calibri"/>
                <a:sym typeface="Calibri"/>
              </a:rPr>
            </a:br>
            <a:r>
              <a:rPr b="1" lang="en-GB" sz="2800" u="sng">
                <a:solidFill>
                  <a:schemeClr val="accent1"/>
                </a:solidFill>
                <a:latin typeface="Calibri"/>
                <a:ea typeface="Calibri"/>
                <a:cs typeface="Calibri"/>
                <a:sym typeface="Calibri"/>
              </a:rPr>
              <a:t>Der ABC-Ansatz</a:t>
            </a:r>
            <a:br>
              <a:rPr b="1" lang="en-GB" sz="2800" u="sng">
                <a:solidFill>
                  <a:schemeClr val="accent1"/>
                </a:solidFill>
                <a:latin typeface="Calibri"/>
                <a:ea typeface="Calibri"/>
                <a:cs typeface="Calibri"/>
                <a:sym typeface="Calibri"/>
              </a:rPr>
            </a:br>
            <a:br>
              <a:rPr b="1" lang="en-GB" sz="2800" u="sng">
                <a:solidFill>
                  <a:schemeClr val="accent1"/>
                </a:solidFill>
                <a:latin typeface="Calibri"/>
                <a:ea typeface="Calibri"/>
                <a:cs typeface="Calibri"/>
                <a:sym typeface="Calibri"/>
              </a:rPr>
            </a:br>
            <a:endParaRPr b="1" sz="2800" u="sng">
              <a:solidFill>
                <a:schemeClr val="accent1"/>
              </a:solidFill>
              <a:latin typeface="Calibri"/>
              <a:ea typeface="Calibri"/>
              <a:cs typeface="Calibri"/>
              <a:sym typeface="Calibri"/>
            </a:endParaRPr>
          </a:p>
        </p:txBody>
      </p:sp>
      <p:sp>
        <p:nvSpPr>
          <p:cNvPr id="372" name="Google Shape;372;p19"/>
          <p:cNvSpPr txBox="1"/>
          <p:nvPr>
            <p:ph idx="1" type="body"/>
          </p:nvPr>
        </p:nvSpPr>
        <p:spPr>
          <a:xfrm>
            <a:off x="607783" y="1263839"/>
            <a:ext cx="10285185" cy="523643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000"/>
              <a:buNone/>
            </a:pPr>
            <a:r>
              <a:rPr lang="en-GB" sz="2400"/>
              <a:t>Der ABC-Ansatz sollte geübt werden, bevor die Entscheidung getroffen wird, in einen Zwischenfall einzugreifen - dieser Ansatz gilt vor allem für Arbeitnehmer.  </a:t>
            </a:r>
            <a:endParaRPr sz="2400"/>
          </a:p>
        </p:txBody>
      </p:sp>
      <p:sp>
        <p:nvSpPr>
          <p:cNvPr id="373" name="Google Shape;3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74" name="Google Shape;374;p19"/>
          <p:cNvSpPr txBox="1"/>
          <p:nvPr/>
        </p:nvSpPr>
        <p:spPr>
          <a:xfrm>
            <a:off x="571498" y="-9290"/>
            <a:ext cx="10043160"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1"/>
                </a:solidFill>
                <a:latin typeface="Calibri"/>
                <a:ea typeface="Calibri"/>
                <a:cs typeface="Calibri"/>
                <a:sym typeface="Calibri"/>
              </a:rPr>
              <a:t>Empfohlene Strategien zur erfolgreichen Umsetzung des Bystander-Ansatzes  </a:t>
            </a:r>
            <a:endParaRPr b="0" i="0" sz="4000" u="none" cap="none" strike="noStrike">
              <a:solidFill>
                <a:schemeClr val="dk1"/>
              </a:solidFill>
              <a:latin typeface="Calibri"/>
              <a:ea typeface="Calibri"/>
              <a:cs typeface="Calibri"/>
              <a:sym typeface="Calibri"/>
            </a:endParaRPr>
          </a:p>
        </p:txBody>
      </p:sp>
      <p:grpSp>
        <p:nvGrpSpPr>
          <p:cNvPr id="375" name="Google Shape;375;p19"/>
          <p:cNvGrpSpPr/>
          <p:nvPr/>
        </p:nvGrpSpPr>
        <p:grpSpPr>
          <a:xfrm>
            <a:off x="716040" y="2409313"/>
            <a:ext cx="10872708" cy="4365002"/>
            <a:chOff x="-6648" y="-150881"/>
            <a:chExt cx="10402053" cy="3792670"/>
          </a:xfrm>
        </p:grpSpPr>
        <p:sp>
          <p:nvSpPr>
            <p:cNvPr id="376" name="Google Shape;376;p19"/>
            <p:cNvSpPr/>
            <p:nvPr/>
          </p:nvSpPr>
          <p:spPr>
            <a:xfrm rot="5400000">
              <a:off x="-269619" y="118735"/>
              <a:ext cx="1680492" cy="1141259"/>
            </a:xfrm>
            <a:prstGeom prst="chevron">
              <a:avLst>
                <a:gd fmla="val 5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9"/>
            <p:cNvSpPr txBox="1"/>
            <p:nvPr/>
          </p:nvSpPr>
          <p:spPr>
            <a:xfrm>
              <a:off x="-6648" y="615156"/>
              <a:ext cx="1141254" cy="4033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200"/>
                <a:buFont typeface="Arial"/>
                <a:buNone/>
              </a:pPr>
              <a:r>
                <a:rPr b="0" i="0" lang="en-GB" sz="2200" u="none" cap="none" strike="noStrike">
                  <a:solidFill>
                    <a:schemeClr val="lt1"/>
                  </a:solidFill>
                  <a:latin typeface="Calibri"/>
                  <a:ea typeface="Calibri"/>
                  <a:cs typeface="Calibri"/>
                  <a:sym typeface="Calibri"/>
                </a:rPr>
                <a:t>Bewer-tung der Sicher-heit</a:t>
              </a:r>
              <a:endParaRPr b="0" i="0" sz="2200" u="none" cap="none" strike="noStrike">
                <a:solidFill>
                  <a:schemeClr val="lt1"/>
                </a:solidFill>
                <a:latin typeface="Calibri"/>
                <a:ea typeface="Calibri"/>
                <a:cs typeface="Calibri"/>
                <a:sym typeface="Calibri"/>
              </a:endParaRPr>
            </a:p>
          </p:txBody>
        </p:sp>
        <p:sp>
          <p:nvSpPr>
            <p:cNvPr id="378" name="Google Shape;378;p19"/>
            <p:cNvSpPr/>
            <p:nvPr/>
          </p:nvSpPr>
          <p:spPr>
            <a:xfrm rot="5400000">
              <a:off x="5324086" y="-4179114"/>
              <a:ext cx="874312" cy="9239968"/>
            </a:xfrm>
            <a:prstGeom prst="round2SameRect">
              <a:avLst>
                <a:gd fmla="val 16667" name="adj1"/>
                <a:gd fmla="val 0" name="adj2"/>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9"/>
            <p:cNvSpPr txBox="1"/>
            <p:nvPr/>
          </p:nvSpPr>
          <p:spPr>
            <a:xfrm>
              <a:off x="1141258" y="46397"/>
              <a:ext cx="9101246" cy="912366"/>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GB" sz="2000" u="none" cap="none" strike="noStrike">
                  <a:solidFill>
                    <a:schemeClr val="dk1"/>
                  </a:solidFill>
                  <a:latin typeface="Calibri"/>
                  <a:ea typeface="Calibri"/>
                  <a:cs typeface="Calibri"/>
                  <a:sym typeface="Calibri"/>
                </a:rPr>
                <a:t>Wenn Sie sehen, dass jemand in Schwierigkeiten ist, fragen Sie sich, ob Sie in irgendeiner Weise sicher helfen können. Denken Sie daran, dass Ihre persönliche Sicherheit Vorrang hat - bringen Sie sich niemals selbst in Gefahr.</a:t>
              </a:r>
              <a:endParaRPr b="0" i="0" sz="2000" u="none" cap="none" strike="noStrike">
                <a:solidFill>
                  <a:schemeClr val="dk1"/>
                </a:solidFill>
                <a:latin typeface="Calibri"/>
                <a:ea typeface="Calibri"/>
                <a:cs typeface="Calibri"/>
                <a:sym typeface="Calibri"/>
              </a:endParaRPr>
            </a:p>
          </p:txBody>
        </p:sp>
        <p:sp>
          <p:nvSpPr>
            <p:cNvPr id="380" name="Google Shape;380;p19"/>
            <p:cNvSpPr/>
            <p:nvPr/>
          </p:nvSpPr>
          <p:spPr>
            <a:xfrm rot="5400000">
              <a:off x="-101565" y="1252124"/>
              <a:ext cx="1344389" cy="1141256"/>
            </a:xfrm>
            <a:prstGeom prst="chevron">
              <a:avLst>
                <a:gd fmla="val 5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9"/>
            <p:cNvSpPr txBox="1"/>
            <p:nvPr/>
          </p:nvSpPr>
          <p:spPr>
            <a:xfrm>
              <a:off x="93732" y="1782380"/>
              <a:ext cx="941072" cy="4033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In einer Gruppe sein</a:t>
              </a:r>
              <a:endParaRPr b="0" i="0" sz="2000" u="none" cap="none" strike="noStrike">
                <a:solidFill>
                  <a:schemeClr val="lt1"/>
                </a:solidFill>
                <a:latin typeface="Calibri"/>
                <a:ea typeface="Calibri"/>
                <a:cs typeface="Calibri"/>
                <a:sym typeface="Calibri"/>
              </a:endParaRPr>
            </a:p>
          </p:txBody>
        </p:sp>
        <p:sp>
          <p:nvSpPr>
            <p:cNvPr id="382" name="Google Shape;382;p19"/>
            <p:cNvSpPr/>
            <p:nvPr/>
          </p:nvSpPr>
          <p:spPr>
            <a:xfrm rot="5400000">
              <a:off x="5324315" y="-3021895"/>
              <a:ext cx="873853" cy="9239968"/>
            </a:xfrm>
            <a:prstGeom prst="round2SameRect">
              <a:avLst>
                <a:gd fmla="val 16667" name="adj1"/>
                <a:gd fmla="val 0" name="adj2"/>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9"/>
            <p:cNvSpPr txBox="1"/>
            <p:nvPr/>
          </p:nvSpPr>
          <p:spPr>
            <a:xfrm>
              <a:off x="1141255" y="1237103"/>
              <a:ext cx="9197311" cy="788537"/>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GB" sz="2000" u="none" cap="none" strike="noStrike">
                  <a:solidFill>
                    <a:schemeClr val="dk1"/>
                  </a:solidFill>
                  <a:latin typeface="Calibri"/>
                  <a:ea typeface="Calibri"/>
                  <a:cs typeface="Calibri"/>
                  <a:sym typeface="Calibri"/>
                </a:rPr>
                <a:t>Es ist sicherer, das Verhalten zu melden oder einzugreifen, wenn man sich in einer Gruppe befindet. Wenn dies nicht möglich ist, melden Sie es anderen, die handeln können.</a:t>
              </a:r>
              <a:endParaRPr b="0" i="0" sz="2000" u="none" cap="none" strike="noStrike">
                <a:solidFill>
                  <a:schemeClr val="dk1"/>
                </a:solidFill>
                <a:latin typeface="Calibri"/>
                <a:ea typeface="Calibri"/>
                <a:cs typeface="Calibri"/>
                <a:sym typeface="Calibri"/>
              </a:endParaRPr>
            </a:p>
          </p:txBody>
        </p:sp>
        <p:sp>
          <p:nvSpPr>
            <p:cNvPr id="384" name="Google Shape;384;p19"/>
            <p:cNvSpPr/>
            <p:nvPr/>
          </p:nvSpPr>
          <p:spPr>
            <a:xfrm rot="5400000">
              <a:off x="-166876" y="2333657"/>
              <a:ext cx="1475007" cy="1141255"/>
            </a:xfrm>
            <a:prstGeom prst="chevron">
              <a:avLst>
                <a:gd fmla="val 5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9"/>
            <p:cNvSpPr txBox="1"/>
            <p:nvPr/>
          </p:nvSpPr>
          <p:spPr>
            <a:xfrm>
              <a:off x="111228" y="2787152"/>
              <a:ext cx="941072" cy="4033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Betreu-ung des Opfers</a:t>
              </a:r>
              <a:endParaRPr b="0" i="0" sz="2000" u="none" cap="none" strike="noStrike">
                <a:solidFill>
                  <a:schemeClr val="lt1"/>
                </a:solidFill>
                <a:latin typeface="Calibri"/>
                <a:ea typeface="Calibri"/>
                <a:cs typeface="Calibri"/>
                <a:sym typeface="Calibri"/>
              </a:endParaRPr>
            </a:p>
          </p:txBody>
        </p:sp>
        <p:sp>
          <p:nvSpPr>
            <p:cNvPr id="386" name="Google Shape;386;p19"/>
            <p:cNvSpPr/>
            <p:nvPr/>
          </p:nvSpPr>
          <p:spPr>
            <a:xfrm rot="5400000">
              <a:off x="5338494" y="-1885658"/>
              <a:ext cx="873853" cy="9239968"/>
            </a:xfrm>
            <a:prstGeom prst="round2SameRect">
              <a:avLst>
                <a:gd fmla="val 16667" name="adj1"/>
                <a:gd fmla="val 0" name="adj2"/>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9"/>
            <p:cNvSpPr txBox="1"/>
            <p:nvPr/>
          </p:nvSpPr>
          <p:spPr>
            <a:xfrm>
              <a:off x="1155436" y="2340057"/>
              <a:ext cx="9087092" cy="788537"/>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GB" sz="2000" u="none" cap="none" strike="noStrike">
                  <a:solidFill>
                    <a:schemeClr val="dk1"/>
                  </a:solidFill>
                  <a:latin typeface="Calibri"/>
                  <a:ea typeface="Calibri"/>
                  <a:cs typeface="Calibri"/>
                  <a:sym typeface="Calibri"/>
                </a:rPr>
                <a:t>Sprechen Sie mit der Person, von der Sie glauben, dass sie Hilfe braucht, und fragen Sie sie, ob es ihr gut geht. </a:t>
              </a:r>
              <a:endParaRPr b="0" i="0" sz="20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0"/>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94" name="Google Shape;394;p20"/>
          <p:cNvSpPr txBox="1"/>
          <p:nvPr>
            <p:ph type="title"/>
          </p:nvPr>
        </p:nvSpPr>
        <p:spPr>
          <a:xfrm>
            <a:off x="838200" y="65141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Wie man mit der 4-D-Strategie sicher eingreift</a:t>
            </a:r>
            <a:br>
              <a:rPr lang="en-GB" sz="4000">
                <a:latin typeface="Calibri"/>
                <a:ea typeface="Calibri"/>
                <a:cs typeface="Calibri"/>
                <a:sym typeface="Calibri"/>
              </a:rPr>
            </a:br>
            <a:r>
              <a:rPr lang="en-GB" sz="1000">
                <a:latin typeface="Calibri"/>
                <a:ea typeface="Calibri"/>
                <a:cs typeface="Calibri"/>
                <a:sym typeface="Calibri"/>
              </a:rPr>
              <a:t> </a:t>
            </a:r>
            <a:br>
              <a:rPr lang="en-GB" sz="4000">
                <a:latin typeface="Calibri"/>
                <a:ea typeface="Calibri"/>
                <a:cs typeface="Calibri"/>
                <a:sym typeface="Calibri"/>
              </a:rPr>
            </a:br>
            <a:r>
              <a:rPr lang="en-GB" sz="2800">
                <a:latin typeface="Calibri"/>
                <a:ea typeface="Calibri"/>
                <a:cs typeface="Calibri"/>
                <a:sym typeface="Calibri"/>
              </a:rPr>
              <a:t>Wenn es darum geht, sicher zu intervenieren, gelten die 4-Ds:</a:t>
            </a:r>
            <a:br>
              <a:rPr lang="en-GB" sz="2800">
                <a:latin typeface="Calibri"/>
                <a:ea typeface="Calibri"/>
                <a:cs typeface="Calibri"/>
                <a:sym typeface="Calibri"/>
              </a:rPr>
            </a:br>
            <a:r>
              <a:rPr lang="en-GB" sz="2800">
                <a:latin typeface="Calibri"/>
                <a:ea typeface="Calibri"/>
                <a:cs typeface="Calibri"/>
                <a:sym typeface="Calibri"/>
              </a:rPr>
              <a:t>- </a:t>
            </a:r>
            <a:r>
              <a:rPr b="1" lang="en-GB" sz="2800">
                <a:latin typeface="Calibri"/>
                <a:ea typeface="Calibri"/>
                <a:cs typeface="Calibri"/>
                <a:sym typeface="Calibri"/>
              </a:rPr>
              <a:t>direct</a:t>
            </a:r>
            <a:r>
              <a:rPr lang="en-GB" sz="2800">
                <a:latin typeface="Calibri"/>
                <a:ea typeface="Calibri"/>
                <a:cs typeface="Calibri"/>
                <a:sym typeface="Calibri"/>
              </a:rPr>
              <a:t>, </a:t>
            </a:r>
            <a:r>
              <a:rPr b="1" lang="en-GB" sz="2800">
                <a:latin typeface="Calibri"/>
                <a:ea typeface="Calibri"/>
                <a:cs typeface="Calibri"/>
                <a:sym typeface="Calibri"/>
              </a:rPr>
              <a:t>distract (ablenken</a:t>
            </a:r>
            <a:r>
              <a:rPr b="1" lang="en-GB" sz="2800"/>
              <a:t>)</a:t>
            </a:r>
            <a:r>
              <a:rPr lang="en-GB" sz="2800">
                <a:latin typeface="Calibri"/>
                <a:ea typeface="Calibri"/>
                <a:cs typeface="Calibri"/>
                <a:sym typeface="Calibri"/>
              </a:rPr>
              <a:t>, </a:t>
            </a:r>
            <a:r>
              <a:rPr b="1" lang="en-GB" sz="2800">
                <a:latin typeface="Calibri"/>
                <a:ea typeface="Calibri"/>
                <a:cs typeface="Calibri"/>
                <a:sym typeface="Calibri"/>
              </a:rPr>
              <a:t>delegate</a:t>
            </a:r>
            <a:r>
              <a:rPr lang="en-GB" sz="2800">
                <a:latin typeface="Calibri"/>
                <a:ea typeface="Calibri"/>
                <a:cs typeface="Calibri"/>
                <a:sym typeface="Calibri"/>
              </a:rPr>
              <a:t>, </a:t>
            </a:r>
            <a:r>
              <a:rPr b="1" lang="en-GB" sz="2800">
                <a:latin typeface="Calibri"/>
                <a:ea typeface="Calibri"/>
                <a:cs typeface="Calibri"/>
                <a:sym typeface="Calibri"/>
              </a:rPr>
              <a:t>delay (verzögern)</a:t>
            </a:r>
            <a:r>
              <a:rPr lang="en-GB" sz="2800">
                <a:latin typeface="Calibri"/>
                <a:ea typeface="Calibri"/>
                <a:cs typeface="Calibri"/>
                <a:sym typeface="Calibri"/>
              </a:rPr>
              <a:t>.</a:t>
            </a:r>
            <a:endParaRPr sz="2800"/>
          </a:p>
        </p:txBody>
      </p:sp>
      <p:sp>
        <p:nvSpPr>
          <p:cNvPr id="395" name="Google Shape;395;p20"/>
          <p:cNvSpPr txBox="1"/>
          <p:nvPr>
            <p:ph idx="1" type="body"/>
          </p:nvPr>
        </p:nvSpPr>
        <p:spPr>
          <a:xfrm>
            <a:off x="789200" y="2341924"/>
            <a:ext cx="10515600" cy="4351200"/>
          </a:xfrm>
          <a:prstGeom prst="rect">
            <a:avLst/>
          </a:prstGeom>
          <a:noFill/>
          <a:ln>
            <a:noFill/>
          </a:ln>
        </p:spPr>
        <p:txBody>
          <a:bodyPr anchorCtr="0" anchor="t" bIns="45700" lIns="91425" spcFirstLastPara="1" rIns="91425" wrap="square" tIns="45700">
            <a:normAutofit/>
          </a:bodyPr>
          <a:lstStyle/>
          <a:p>
            <a:pPr indent="-88900" lvl="0" marL="228600" rtl="0" algn="l">
              <a:lnSpc>
                <a:spcPct val="90000"/>
              </a:lnSpc>
              <a:spcBef>
                <a:spcPts val="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sz="2200"/>
          </a:p>
        </p:txBody>
      </p:sp>
      <p:sp>
        <p:nvSpPr>
          <p:cNvPr id="396" name="Google Shape;39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397" name="Google Shape;397;p20"/>
          <p:cNvGrpSpPr/>
          <p:nvPr/>
        </p:nvGrpSpPr>
        <p:grpSpPr>
          <a:xfrm>
            <a:off x="559931" y="1976981"/>
            <a:ext cx="10863886" cy="4711532"/>
            <a:chOff x="1448229" y="3461"/>
            <a:chExt cx="6224610" cy="4377311"/>
          </a:xfrm>
        </p:grpSpPr>
        <p:sp>
          <p:nvSpPr>
            <p:cNvPr id="398" name="Google Shape;398;p20"/>
            <p:cNvSpPr/>
            <p:nvPr/>
          </p:nvSpPr>
          <p:spPr>
            <a:xfrm>
              <a:off x="1658664" y="3461"/>
              <a:ext cx="5970547" cy="2205749"/>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0"/>
            <p:cNvSpPr txBox="1"/>
            <p:nvPr/>
          </p:nvSpPr>
          <p:spPr>
            <a:xfrm>
              <a:off x="1448229" y="155098"/>
              <a:ext cx="6224610" cy="2205749"/>
            </a:xfrm>
            <a:prstGeom prst="rect">
              <a:avLst/>
            </a:prstGeom>
            <a:noFill/>
            <a:ln>
              <a:noFill/>
            </a:ln>
          </p:spPr>
          <p:txBody>
            <a:bodyPr anchorCtr="0" anchor="ctr" bIns="57150" lIns="1848725" spcFirstLastPara="1" rIns="57150" wrap="square" tIns="5715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Direktes Handeln</a:t>
              </a: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Rufen Sie negatives Verhalten aus, sobald es entdeckt wird, sagen Sie der Person, dass sie aufhören soll und/oder fragen Sie das Opfer, ob es ihm gut geht. Tun Sie dies nach Möglichkeit in der Gruppe und seien Sie höflich. Verschlimmern Sie die Situation nicht - bleiben Sie ruhig und erklären Sie, warum Sie etwas beleidigt hat. Bleiben Sie genau bei dem, was passiert ist, und übertreiben Sie nicht.</a:t>
              </a:r>
              <a:br>
                <a:rPr b="0" i="0" lang="en-GB"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p:txBody>
        </p:sp>
        <p:sp>
          <p:nvSpPr>
            <p:cNvPr id="400" name="Google Shape;400;p20"/>
            <p:cNvSpPr/>
            <p:nvPr/>
          </p:nvSpPr>
          <p:spPr>
            <a:xfrm>
              <a:off x="1566734" y="297339"/>
              <a:ext cx="851759" cy="119673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0"/>
            <p:cNvSpPr/>
            <p:nvPr/>
          </p:nvSpPr>
          <p:spPr>
            <a:xfrm>
              <a:off x="1658664" y="2205647"/>
              <a:ext cx="5970547" cy="2175125"/>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0"/>
            <p:cNvSpPr txBox="1"/>
            <p:nvPr/>
          </p:nvSpPr>
          <p:spPr>
            <a:xfrm>
              <a:off x="1448229" y="2888182"/>
              <a:ext cx="6037097" cy="782664"/>
            </a:xfrm>
            <a:prstGeom prst="rect">
              <a:avLst/>
            </a:prstGeom>
            <a:noFill/>
            <a:ln>
              <a:noFill/>
            </a:ln>
          </p:spPr>
          <p:txBody>
            <a:bodyPr anchorCtr="0" anchor="ctr" bIns="57150" lIns="1848725" spcFirstLastPara="1" rIns="57150" wrap="square" tIns="5715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Ablenken</a:t>
              </a: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Unterbrechen Sie den Täter, beginnen Sie ein Gespräch, damit sein Ziel sich entfernen kann, oder lassen Sie andere eingreifen. Lassen Sie sich etwas einfallen, um das Opfer aus der Situation herauszuholen, z. B. ihm sagen, dass es einen Anruf entgegennehmen muss, oder dass Sie mit ihm sprechen müssen; irgendeine Ausrede, um das Opfer in Sicherheit zu bringen. Alternativ können Sie versuchen abzulenken.</a:t>
              </a:r>
              <a:endParaRPr b="0" i="0" sz="2400" u="none" cap="none" strike="noStrike">
                <a:solidFill>
                  <a:schemeClr val="dk1"/>
                </a:solidFill>
                <a:latin typeface="Calibri"/>
                <a:ea typeface="Calibri"/>
                <a:cs typeface="Calibri"/>
                <a:sym typeface="Calibri"/>
              </a:endParaRPr>
            </a:p>
          </p:txBody>
        </p:sp>
        <p:sp>
          <p:nvSpPr>
            <p:cNvPr id="403" name="Google Shape;403;p20"/>
            <p:cNvSpPr/>
            <p:nvPr/>
          </p:nvSpPr>
          <p:spPr>
            <a:xfrm>
              <a:off x="1674482" y="2647500"/>
              <a:ext cx="737773" cy="1172677"/>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810491" y="500062"/>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Themen</a:t>
            </a:r>
            <a:endParaRPr/>
          </a:p>
        </p:txBody>
      </p:sp>
      <p:grpSp>
        <p:nvGrpSpPr>
          <p:cNvPr id="104" name="Google Shape;104;p3"/>
          <p:cNvGrpSpPr/>
          <p:nvPr/>
        </p:nvGrpSpPr>
        <p:grpSpPr>
          <a:xfrm>
            <a:off x="810491" y="1913242"/>
            <a:ext cx="10543309" cy="5576129"/>
            <a:chOff x="0" y="531"/>
            <a:chExt cx="10543309" cy="4350275"/>
          </a:xfrm>
        </p:grpSpPr>
        <p:cxnSp>
          <p:nvCxnSpPr>
            <p:cNvPr id="105" name="Google Shape;105;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6" name="Google Shape;106;p3"/>
            <p:cNvSpPr/>
            <p:nvPr/>
          </p:nvSpPr>
          <p:spPr>
            <a:xfrm>
              <a:off x="0" y="53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txBox="1"/>
            <p:nvPr/>
          </p:nvSpPr>
          <p:spPr>
            <a:xfrm>
              <a:off x="0" y="531"/>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1. Mögliche Folgen für Betroffene (psychische und physische Folgen, Folgen am Arbeitsplatz, ....)</a:t>
              </a:r>
              <a:endParaRPr b="0" i="0" sz="2400" u="none" cap="none" strike="noStrike">
                <a:solidFill>
                  <a:schemeClr val="dk1"/>
                </a:solidFill>
                <a:latin typeface="Calibri"/>
                <a:ea typeface="Calibri"/>
                <a:cs typeface="Calibri"/>
                <a:sym typeface="Calibri"/>
              </a:endParaRPr>
            </a:p>
          </p:txBody>
        </p:sp>
        <p:cxnSp>
          <p:nvCxnSpPr>
            <p:cNvPr id="108" name="Google Shape;108;p3"/>
            <p:cNvCxnSpPr/>
            <p:nvPr/>
          </p:nvCxnSpPr>
          <p:spPr>
            <a:xfrm>
              <a:off x="0" y="87058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9" name="Google Shape;109;p3"/>
            <p:cNvSpPr/>
            <p:nvPr/>
          </p:nvSpPr>
          <p:spPr>
            <a:xfrm>
              <a:off x="0" y="870586"/>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txBox="1"/>
            <p:nvPr/>
          </p:nvSpPr>
          <p:spPr>
            <a:xfrm>
              <a:off x="0" y="870586"/>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2. Mögliche Folgen für das Unternehmen (wirtschaftliche Folgen, Folgen in der Zusammenarbeit, Folgen für die beteiligten Mitarbeiter, Folgen in der Außenwirkung, strukturelle Folgen,...)</a:t>
              </a:r>
              <a:endParaRPr b="0" i="0" sz="2400" u="none" cap="none" strike="noStrike">
                <a:solidFill>
                  <a:schemeClr val="dk1"/>
                </a:solidFill>
                <a:latin typeface="Calibri"/>
                <a:ea typeface="Calibri"/>
                <a:cs typeface="Calibri"/>
                <a:sym typeface="Calibri"/>
              </a:endParaRPr>
            </a:p>
          </p:txBody>
        </p:sp>
        <p:cxnSp>
          <p:nvCxnSpPr>
            <p:cNvPr id="111" name="Google Shape;111;p3"/>
            <p:cNvCxnSpPr/>
            <p:nvPr/>
          </p:nvCxnSpPr>
          <p:spPr>
            <a:xfrm>
              <a:off x="0" y="174064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2" name="Google Shape;112;p3"/>
            <p:cNvSpPr/>
            <p:nvPr/>
          </p:nvSpPr>
          <p:spPr>
            <a:xfrm>
              <a:off x="0" y="174064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
            <p:cNvSpPr txBox="1"/>
            <p:nvPr/>
          </p:nvSpPr>
          <p:spPr>
            <a:xfrm>
              <a:off x="27709" y="1995749"/>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3. Die Macht des "Bystander"-Ansatzes</a:t>
              </a:r>
              <a:endParaRPr b="0" i="0" sz="2400" u="none" cap="none" strike="noStrike">
                <a:solidFill>
                  <a:schemeClr val="dk1"/>
                </a:solidFill>
                <a:latin typeface="Calibri"/>
                <a:ea typeface="Calibri"/>
                <a:cs typeface="Calibri"/>
                <a:sym typeface="Calibri"/>
              </a:endParaRPr>
            </a:p>
          </p:txBody>
        </p:sp>
        <p:cxnSp>
          <p:nvCxnSpPr>
            <p:cNvPr id="114" name="Google Shape;114;p3"/>
            <p:cNvCxnSpPr/>
            <p:nvPr/>
          </p:nvCxnSpPr>
          <p:spPr>
            <a:xfrm>
              <a:off x="0" y="261069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5" name="Google Shape;115;p3"/>
            <p:cNvSpPr/>
            <p:nvPr/>
          </p:nvSpPr>
          <p:spPr>
            <a:xfrm>
              <a:off x="0" y="2610696"/>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a:off x="0" y="2610696"/>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cxnSp>
          <p:nvCxnSpPr>
            <p:cNvPr id="117" name="Google Shape;117;p3"/>
            <p:cNvCxnSpPr/>
            <p:nvPr/>
          </p:nvCxnSpPr>
          <p:spPr>
            <a:xfrm>
              <a:off x="0" y="348075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8" name="Google Shape;118;p3"/>
            <p:cNvSpPr/>
            <p:nvPr/>
          </p:nvSpPr>
          <p:spPr>
            <a:xfrm>
              <a:off x="0" y="348075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0" y="3480751"/>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grpSp>
      <p:sp>
        <p:nvSpPr>
          <p:cNvPr id="120" name="Google Shape;1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21" name="Google Shape;121;p3"/>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1"/>
          <p:cNvSpPr/>
          <p:nvPr/>
        </p:nvSpPr>
        <p:spPr>
          <a:xfrm flipH="1">
            <a:off x="5795201" y="0"/>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409" name="Google Shape;40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410" name="Google Shape;410;p21"/>
          <p:cNvGrpSpPr/>
          <p:nvPr/>
        </p:nvGrpSpPr>
        <p:grpSpPr>
          <a:xfrm>
            <a:off x="751827" y="629223"/>
            <a:ext cx="10376099" cy="2000536"/>
            <a:chOff x="533166" y="115573"/>
            <a:chExt cx="6397347" cy="2000536"/>
          </a:xfrm>
        </p:grpSpPr>
        <p:sp>
          <p:nvSpPr>
            <p:cNvPr id="411" name="Google Shape;411;p21"/>
            <p:cNvSpPr/>
            <p:nvPr/>
          </p:nvSpPr>
          <p:spPr>
            <a:xfrm>
              <a:off x="533166" y="115573"/>
              <a:ext cx="6397347" cy="2000536"/>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21"/>
            <p:cNvSpPr txBox="1"/>
            <p:nvPr/>
          </p:nvSpPr>
          <p:spPr>
            <a:xfrm>
              <a:off x="533166" y="115573"/>
              <a:ext cx="6397347" cy="2000536"/>
            </a:xfrm>
            <a:prstGeom prst="rect">
              <a:avLst/>
            </a:prstGeom>
            <a:noFill/>
            <a:ln>
              <a:noFill/>
            </a:ln>
          </p:spPr>
          <p:txBody>
            <a:bodyPr anchorCtr="0" anchor="ctr" bIns="91425" lIns="1651600"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Delegieren Sie</a:t>
              </a:r>
              <a:br>
                <a:rPr b="0" i="0" lang="en-GB" sz="28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Wenn es Ihnen zu peinlich oder zu schüchtern ist, sich zu äußern, oder wenn Sie sich nicht sicher fühlen, lassen Sie eine andere Person einspringen. </a:t>
              </a:r>
              <a:endParaRPr b="0" i="0" sz="2400" u="none" cap="none" strike="noStrike">
                <a:solidFill>
                  <a:schemeClr val="dk1"/>
                </a:solidFill>
                <a:latin typeface="Calibri"/>
                <a:ea typeface="Calibri"/>
                <a:cs typeface="Calibri"/>
                <a:sym typeface="Calibri"/>
              </a:endParaRPr>
            </a:p>
          </p:txBody>
        </p:sp>
      </p:grpSp>
      <p:sp>
        <p:nvSpPr>
          <p:cNvPr id="413" name="Google Shape;413;p21"/>
          <p:cNvSpPr/>
          <p:nvPr/>
        </p:nvSpPr>
        <p:spPr>
          <a:xfrm>
            <a:off x="1064074" y="795620"/>
            <a:ext cx="1143600" cy="16677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4" name="Google Shape;414;p21"/>
          <p:cNvGrpSpPr/>
          <p:nvPr/>
        </p:nvGrpSpPr>
        <p:grpSpPr>
          <a:xfrm>
            <a:off x="751843" y="2836041"/>
            <a:ext cx="10376083" cy="3053129"/>
            <a:chOff x="412297" y="3033440"/>
            <a:chExt cx="6671852" cy="2000536"/>
          </a:xfrm>
        </p:grpSpPr>
        <p:sp>
          <p:nvSpPr>
            <p:cNvPr id="415" name="Google Shape;415;p21"/>
            <p:cNvSpPr/>
            <p:nvPr/>
          </p:nvSpPr>
          <p:spPr>
            <a:xfrm>
              <a:off x="412297" y="3033440"/>
              <a:ext cx="6671852" cy="2000536"/>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21"/>
            <p:cNvSpPr txBox="1"/>
            <p:nvPr/>
          </p:nvSpPr>
          <p:spPr>
            <a:xfrm>
              <a:off x="412297" y="3033440"/>
              <a:ext cx="6671852" cy="2000536"/>
            </a:xfrm>
            <a:prstGeom prst="rect">
              <a:avLst/>
            </a:prstGeom>
            <a:noFill/>
            <a:ln>
              <a:noFill/>
            </a:ln>
          </p:spPr>
          <p:txBody>
            <a:bodyPr anchorCtr="0" anchor="ctr" bIns="91425" lIns="1651600"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Verzögerung </a:t>
              </a:r>
              <a:endParaRPr b="1" i="0" sz="1800" u="none" cap="none" strike="noStrike">
                <a:solidFill>
                  <a:schemeClr val="dk1"/>
                </a:solidFill>
                <a:latin typeface="Calibri"/>
                <a:ea typeface="Calibri"/>
                <a:cs typeface="Calibri"/>
                <a:sym typeface="Calibri"/>
              </a:endParaRPr>
            </a:p>
            <a:p>
              <a:pPr indent="0" lvl="0" marL="0" marR="0" rtl="0" algn="l">
                <a:lnSpc>
                  <a:spcPct val="90000"/>
                </a:lnSpc>
                <a:spcBef>
                  <a:spcPts val="84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Wenn die Situation zu gefährlich ist, um einzugreifen (z. B. wenn Gewalt droht oder Sie in der Unterzahl sind), gehen Sie einfach weg und warten Sie, bis die Situation vorüber ist. Fragen Sie das Opfer später, ob es ihm gut geht, oder erstatten Sie Anzeige, wenn es sicher ist, dies zu tun. </a:t>
              </a:r>
              <a:endParaRPr b="0" i="0" sz="2400" u="none" cap="none" strike="noStrike">
                <a:solidFill>
                  <a:schemeClr val="dk1"/>
                </a:solidFill>
                <a:latin typeface="Calibri"/>
                <a:ea typeface="Calibri"/>
                <a:cs typeface="Calibri"/>
                <a:sym typeface="Calibri"/>
              </a:endParaRPr>
            </a:p>
          </p:txBody>
        </p:sp>
      </p:grpSp>
      <p:pic>
        <p:nvPicPr>
          <p:cNvPr id="417" name="Google Shape;417;p21"/>
          <p:cNvPicPr preferRelativeResize="0"/>
          <p:nvPr/>
        </p:nvPicPr>
        <p:blipFill rotWithShape="1">
          <a:blip r:embed="rId4">
            <a:alphaModFix/>
          </a:blip>
          <a:srcRect b="0" l="0" r="0" t="0"/>
          <a:stretch/>
        </p:blipFill>
        <p:spPr>
          <a:xfrm>
            <a:off x="1064074" y="3308511"/>
            <a:ext cx="1027641" cy="10276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22"/>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423" name="Google Shape;423;p22"/>
          <p:cNvSpPr/>
          <p:nvPr/>
        </p:nvSpPr>
        <p:spPr>
          <a:xfrm>
            <a:off x="0" y="0"/>
            <a:ext cx="12192000" cy="6857107"/>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1400" u="none" cap="none" strike="noStrike">
              <a:solidFill>
                <a:srgbClr val="000000"/>
              </a:solidFill>
              <a:latin typeface="Arial"/>
              <a:ea typeface="Arial"/>
              <a:cs typeface="Arial"/>
              <a:sym typeface="Arial"/>
            </a:endParaRPr>
          </a:p>
        </p:txBody>
      </p:sp>
      <p:sp>
        <p:nvSpPr>
          <p:cNvPr id="424" name="Google Shape;42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425" name="Google Shape;425;p22"/>
          <p:cNvSpPr txBox="1"/>
          <p:nvPr/>
        </p:nvSpPr>
        <p:spPr>
          <a:xfrm>
            <a:off x="1049311" y="1027906"/>
            <a:ext cx="33428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26" name="Google Shape;426;p22"/>
          <p:cNvSpPr txBox="1"/>
          <p:nvPr>
            <p:ph type="title"/>
          </p:nvPr>
        </p:nvSpPr>
        <p:spPr>
          <a:xfrm>
            <a:off x="298553" y="1992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GB" sz="4000" u="sng">
                <a:solidFill>
                  <a:schemeClr val="lt1"/>
                </a:solidFill>
              </a:rPr>
              <a:t>Gruppenaktivität (30 Min.)</a:t>
            </a:r>
            <a:endParaRPr b="1" sz="4000" u="sng">
              <a:solidFill>
                <a:schemeClr val="lt1"/>
              </a:solidFill>
            </a:endParaRPr>
          </a:p>
        </p:txBody>
      </p:sp>
      <p:sp>
        <p:nvSpPr>
          <p:cNvPr id="427" name="Google Shape;427;p22"/>
          <p:cNvSpPr txBox="1"/>
          <p:nvPr>
            <p:ph idx="1" type="body"/>
          </p:nvPr>
        </p:nvSpPr>
        <p:spPr>
          <a:xfrm>
            <a:off x="391885" y="1027906"/>
            <a:ext cx="5439371" cy="4486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u="sng"/>
          </a:p>
          <a:p>
            <a:pPr indent="0" lvl="0" marL="0" rtl="0" algn="l">
              <a:lnSpc>
                <a:spcPct val="90000"/>
              </a:lnSpc>
              <a:spcBef>
                <a:spcPts val="1000"/>
              </a:spcBef>
              <a:spcAft>
                <a:spcPts val="0"/>
              </a:spcAft>
              <a:buClr>
                <a:schemeClr val="lt1"/>
              </a:buClr>
              <a:buSzPts val="2400"/>
              <a:buNone/>
            </a:pPr>
            <a:r>
              <a:rPr lang="en-GB" sz="2400">
                <a:solidFill>
                  <a:schemeClr val="lt1"/>
                </a:solidFill>
              </a:rPr>
              <a:t>Spielen Sie 30 Minuten lang das Unkrautvernichtungskartenspiel (Anweisungen werden im Unterricht gegeben).</a:t>
            </a:r>
            <a:endParaRPr sz="24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3"/>
          <p:cNvSpPr txBox="1"/>
          <p:nvPr>
            <p:ph type="title"/>
          </p:nvPr>
        </p:nvSpPr>
        <p:spPr>
          <a:xfrm>
            <a:off x="838200" y="638709"/>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Font typeface="Calibri"/>
              <a:buNone/>
            </a:pPr>
            <a:r>
              <a:rPr lang="en-GB" sz="4000">
                <a:solidFill>
                  <a:srgbClr val="6789B9"/>
                </a:solidFill>
                <a:latin typeface="Calibri"/>
                <a:ea typeface="Calibri"/>
                <a:cs typeface="Calibri"/>
                <a:sym typeface="Calibri"/>
              </a:rPr>
              <a:t>Referenzen &amp; weitere </a:t>
            </a:r>
            <a:r>
              <a:rPr lang="en-GB" sz="4000">
                <a:solidFill>
                  <a:srgbClr val="6789B9"/>
                </a:solidFill>
              </a:rPr>
              <a:t>L</a:t>
            </a:r>
            <a:r>
              <a:rPr lang="en-GB" sz="4000">
                <a:solidFill>
                  <a:srgbClr val="6789B9"/>
                </a:solidFill>
                <a:latin typeface="Calibri"/>
                <a:ea typeface="Calibri"/>
                <a:cs typeface="Calibri"/>
                <a:sym typeface="Calibri"/>
              </a:rPr>
              <a:t>inks</a:t>
            </a:r>
            <a:endParaRPr sz="4000"/>
          </a:p>
        </p:txBody>
      </p:sp>
      <p:sp>
        <p:nvSpPr>
          <p:cNvPr id="433" name="Google Shape;433;p23"/>
          <p:cNvSpPr txBox="1"/>
          <p:nvPr>
            <p:ph idx="1" type="body"/>
          </p:nvPr>
        </p:nvSpPr>
        <p:spPr>
          <a:xfrm>
            <a:off x="832253" y="1575254"/>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GB" sz="2000"/>
              <a:t>A Bystander Intervention Training - </a:t>
            </a:r>
            <a:r>
              <a:rPr lang="en-GB" sz="2000" u="sng">
                <a:solidFill>
                  <a:schemeClr val="hlink"/>
                </a:solidFill>
                <a:hlinkClick r:id="rId3"/>
              </a:rPr>
              <a:t>https://righttobe.org/guides/bystander-intervention-training/</a:t>
            </a:r>
            <a:endParaRPr sz="2000"/>
          </a:p>
          <a:p>
            <a:pPr indent="-228600" lvl="0" marL="228600" rtl="0" algn="l">
              <a:lnSpc>
                <a:spcPct val="90000"/>
              </a:lnSpc>
              <a:spcBef>
                <a:spcPts val="1000"/>
              </a:spcBef>
              <a:spcAft>
                <a:spcPts val="0"/>
              </a:spcAft>
              <a:buClr>
                <a:schemeClr val="dk1"/>
              </a:buClr>
              <a:buSzPts val="2000"/>
              <a:buChar char="•"/>
            </a:pPr>
            <a:r>
              <a:rPr lang="en-GB" sz="2000"/>
              <a:t>A guide to the Bystander Approach and further reading - </a:t>
            </a:r>
            <a:r>
              <a:rPr lang="en-GB" sz="2000" u="sng">
                <a:solidFill>
                  <a:schemeClr val="hlink"/>
                </a:solidFill>
                <a:hlinkClick r:id="rId4"/>
              </a:rPr>
              <a:t>https://drexel.edu/~/media/Files/oed/PDF/soc_bystander_intervention_guide_web_final.ashx;_z=z?la=en</a:t>
            </a:r>
            <a:endParaRPr sz="2000"/>
          </a:p>
          <a:p>
            <a:pPr indent="-228600" lvl="0" marL="228600" rtl="0" algn="l">
              <a:lnSpc>
                <a:spcPct val="90000"/>
              </a:lnSpc>
              <a:spcBef>
                <a:spcPts val="1000"/>
              </a:spcBef>
              <a:spcAft>
                <a:spcPts val="0"/>
              </a:spcAft>
              <a:buClr>
                <a:schemeClr val="dk1"/>
              </a:buClr>
              <a:buSzPts val="2000"/>
              <a:buChar char="•"/>
            </a:pPr>
            <a:r>
              <a:rPr lang="en-GB" sz="2000"/>
              <a:t>American Academy of Experts in Traumatic Stress 2020 - </a:t>
            </a:r>
            <a:r>
              <a:rPr lang="en-GB" sz="2000" u="sng">
                <a:solidFill>
                  <a:schemeClr val="hlink"/>
                </a:solidFill>
                <a:hlinkClick r:id="rId5"/>
              </a:rPr>
              <a:t>https://www.aaets.org/traumatic-stress-library/workplace-violence</a:t>
            </a:r>
            <a:r>
              <a:rPr lang="en-GB" sz="2000"/>
              <a:t> </a:t>
            </a:r>
            <a:endParaRPr/>
          </a:p>
          <a:p>
            <a:pPr indent="-228600" lvl="0" marL="228600" rtl="0" algn="l">
              <a:lnSpc>
                <a:spcPct val="90000"/>
              </a:lnSpc>
              <a:spcBef>
                <a:spcPts val="1000"/>
              </a:spcBef>
              <a:spcAft>
                <a:spcPts val="0"/>
              </a:spcAft>
              <a:buClr>
                <a:schemeClr val="dk1"/>
              </a:buClr>
              <a:buSzPts val="2000"/>
              <a:buChar char="•"/>
            </a:pPr>
            <a:r>
              <a:rPr lang="en-GB" sz="2000"/>
              <a:t>Andoh, A. K. (2001) sexual harassment in the workplace: The Ghanaian experience, Centre for Social Policy Studies (CSPS), University of Ghana, Legon, No. 9 ISSN 0855-3726</a:t>
            </a:r>
            <a:endParaRPr/>
          </a:p>
          <a:p>
            <a:pPr indent="-228600" lvl="0" marL="228600" rtl="0" algn="l">
              <a:lnSpc>
                <a:spcPct val="90000"/>
              </a:lnSpc>
              <a:spcBef>
                <a:spcPts val="1000"/>
              </a:spcBef>
              <a:spcAft>
                <a:spcPts val="0"/>
              </a:spcAft>
              <a:buClr>
                <a:schemeClr val="dk1"/>
              </a:buClr>
              <a:buSzPts val="2000"/>
              <a:buChar char="•"/>
            </a:pPr>
            <a:r>
              <a:rPr lang="en-GB" sz="2000"/>
              <a:t>Bureau of Labour Statistics (2012). Census of Fatal Occupational Injuries Summary. Retrieved on April 3, 2014 from http://www.bls.gov/iif/ osh_wpvs.htm</a:t>
            </a:r>
            <a:endParaRPr/>
          </a:p>
          <a:p>
            <a:pPr indent="-228600" lvl="0" marL="228600" rtl="0" algn="l">
              <a:lnSpc>
                <a:spcPct val="90000"/>
              </a:lnSpc>
              <a:spcBef>
                <a:spcPts val="1000"/>
              </a:spcBef>
              <a:spcAft>
                <a:spcPts val="0"/>
              </a:spcAft>
              <a:buClr>
                <a:schemeClr val="dk1"/>
              </a:buClr>
              <a:buSzPts val="2000"/>
              <a:buChar char="•"/>
            </a:pPr>
            <a:r>
              <a:rPr lang="en-GB" sz="2000"/>
              <a:t>Bystander Approaches - </a:t>
            </a:r>
            <a:r>
              <a:rPr lang="en-GB" sz="2000" u="sng">
                <a:solidFill>
                  <a:schemeClr val="hlink"/>
                </a:solidFill>
                <a:hlinkClick r:id="rId6"/>
              </a:rPr>
              <a:t>https://aifs.gov.au/sites/default/files/publication-documents/acssa-issues17_1.pdf</a:t>
            </a:r>
            <a:endParaRPr sz="2000"/>
          </a:p>
          <a:p>
            <a:pPr indent="-228600" lvl="0" marL="228600" rtl="0" algn="l">
              <a:lnSpc>
                <a:spcPct val="90000"/>
              </a:lnSpc>
              <a:spcBef>
                <a:spcPts val="1000"/>
              </a:spcBef>
              <a:spcAft>
                <a:spcPts val="0"/>
              </a:spcAft>
              <a:buClr>
                <a:schemeClr val="dk1"/>
              </a:buClr>
              <a:buSzPts val="2000"/>
              <a:buChar char="•"/>
            </a:pPr>
            <a:r>
              <a:rPr lang="en-GB" sz="2000" u="sng">
                <a:solidFill>
                  <a:schemeClr val="hlink"/>
                </a:solidFill>
                <a:hlinkClick r:id="rId7"/>
              </a:rPr>
              <a:t>https://core.ac.uk/download/pdf/234669966.pdf</a:t>
            </a:r>
            <a:r>
              <a:rPr lang="en-GB" sz="2000"/>
              <a:t> </a:t>
            </a:r>
            <a:endParaRPr/>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434" name="Google Shape;43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435" name="Google Shape;435;p2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4"/>
          <p:cNvSpPr txBox="1"/>
          <p:nvPr>
            <p:ph idx="1" type="body"/>
          </p:nvPr>
        </p:nvSpPr>
        <p:spPr>
          <a:xfrm>
            <a:off x="838200" y="692331"/>
            <a:ext cx="10515600" cy="54846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50800" lvl="0" marL="228600" rtl="0" algn="l">
              <a:lnSpc>
                <a:spcPct val="90000"/>
              </a:lnSpc>
              <a:spcBef>
                <a:spcPts val="1000"/>
              </a:spcBef>
              <a:spcAft>
                <a:spcPts val="0"/>
              </a:spcAft>
              <a:buClr>
                <a:schemeClr val="dk1"/>
              </a:buClr>
              <a:buSzPts val="2800"/>
              <a:buNone/>
            </a:pPr>
            <a:r>
              <a:t/>
            </a:r>
            <a:endParaRPr/>
          </a:p>
        </p:txBody>
      </p:sp>
      <p:sp>
        <p:nvSpPr>
          <p:cNvPr id="441" name="Google Shape;44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442" name="Google Shape;442;p24"/>
          <p:cNvSpPr/>
          <p:nvPr/>
        </p:nvSpPr>
        <p:spPr>
          <a:xfrm>
            <a:off x="584615" y="512944"/>
            <a:ext cx="11197653" cy="563744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https://core.ac.uk/download/pdf/234669966.pdf</a:t>
            </a:r>
            <a:r>
              <a:rPr b="0" i="0" lang="en-GB" sz="2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https://www.breakingthesilence.cam.ac.uk/prevention-support/be-active-bystander</a:t>
            </a:r>
            <a:endParaRPr b="0" i="0" sz="20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https://www.medicaldaily.com/physical-effects-workplace-aggression-toll-bullying-takes-your-mind-and-body-247018</a:t>
            </a:r>
            <a:r>
              <a:rPr b="0" i="0" lang="en-GB" sz="2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https://www.ncbi.nlm.nih.gov/pmc/articles/PMC7215457/#:~:text=WPV%20may%20cause%20not%20only,shame%20%5B2%2C8%5D</a:t>
            </a:r>
            <a:endParaRPr b="0" i="0" sz="2000" u="sng" cap="none" strike="noStrike">
              <a:solidFill>
                <a:srgbClr val="0563C1"/>
              </a:solidFill>
              <a:latin typeface="Calibri"/>
              <a:ea typeface="Calibri"/>
              <a:cs typeface="Calibri"/>
              <a:sym typeface="Calibri"/>
              <a:hlinkClick r:id="rId7">
                <a:extLst>
                  <a:ext uri="{A12FA001-AC4F-418D-AE19-62706E023703}">
                    <ahyp:hlinkClr val="tx"/>
                  </a:ext>
                </a:extLst>
              </a:hlinkClick>
            </a:endParaRPr>
          </a:p>
          <a:p>
            <a:pPr indent="-342900" lvl="0" marL="342900" marR="0" rtl="0" algn="l">
              <a:lnSpc>
                <a:spcPct val="150000"/>
              </a:lnSpc>
              <a:spcBef>
                <a:spcPts val="0"/>
              </a:spcBef>
              <a:spcAft>
                <a:spcPts val="0"/>
              </a:spcAft>
              <a:buClr>
                <a:srgbClr val="0563C1"/>
              </a:buClr>
              <a:buSzPts val="2000"/>
              <a:buFont typeface="Arial"/>
              <a:buChar char="•"/>
            </a:pPr>
            <a:r>
              <a:rPr b="0" i="0" lang="en-GB" sz="2000" u="sng" cap="none" strike="noStrike">
                <a:solidFill>
                  <a:srgbClr val="0563C1"/>
                </a:solidFill>
                <a:latin typeface="Calibri"/>
                <a:ea typeface="Calibri"/>
                <a:cs typeface="Calibri"/>
                <a:sym typeface="Calibri"/>
                <a:hlinkClick r:id="rId8">
                  <a:extLst>
                    <a:ext uri="{A12FA001-AC4F-418D-AE19-62706E023703}">
                      <ahyp:hlinkClr val="tx"/>
                    </a:ext>
                  </a:extLst>
                </a:hlinkClick>
              </a:rPr>
              <a:t>https://www.ncbi.nlm.nih.gov/pmc/articles/PMC7215457/#:~:text=WPV%20may%20cause%20not%20only,shame%20%5B2%2C8%5D</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563C1"/>
              </a:buClr>
              <a:buSzPts val="2000"/>
              <a:buFont typeface="Arial"/>
              <a:buChar char="•"/>
            </a:pPr>
            <a:r>
              <a:rPr b="0" i="0" lang="en-GB" sz="2000" u="sng" cap="none" strike="noStrike">
                <a:solidFill>
                  <a:srgbClr val="0563C1"/>
                </a:solidFill>
                <a:latin typeface="Calibri"/>
                <a:ea typeface="Calibri"/>
                <a:cs typeface="Calibri"/>
                <a:sym typeface="Calibri"/>
                <a:hlinkClick r:id="rId9">
                  <a:extLst>
                    <a:ext uri="{A12FA001-AC4F-418D-AE19-62706E023703}">
                      <ahyp:hlinkClr val="tx"/>
                    </a:ext>
                  </a:extLst>
                </a:hlinkClick>
              </a:rPr>
              <a:t>https://www.researchgate.net/publication/313425432_The_Bystander_Approach_to_Sexual_Assault_Risk_Reduction_Effects_on_Risk_Recognition_Perceived_Self-Efficacy_and_Protective_Behavior</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Marit Vartia-Väänänen, M. (2009). Organisational and individual consequences of workplace violence and harassment. Retrieved on March 7, 2014 from </a:t>
            </a:r>
            <a:r>
              <a:rPr b="0" i="0" lang="en-GB" sz="2000" u="sng" cap="none" strike="noStrike">
                <a:solidFill>
                  <a:srgbClr val="0563C1"/>
                </a:solidFill>
                <a:latin typeface="Calibri"/>
                <a:ea typeface="Calibri"/>
                <a:cs typeface="Calibri"/>
                <a:sym typeface="Calibri"/>
                <a:hlinkClick r:id="rId10">
                  <a:extLst>
                    <a:ext uri="{A12FA001-AC4F-418D-AE19-62706E023703}">
                      <ahyp:hlinkClr val="tx"/>
                    </a:ext>
                  </a:extLst>
                </a:hlinkClick>
              </a:rPr>
              <a:t>https://osha.europa.eu/en/seminars/seminar-on- violenceand-harassment-at-work/speech- venues/day-1/spspeech.2010-12-14.2867785670</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Projekt</a:t>
            </a:r>
            <a:r>
              <a:rPr b="1" lang="en-GB">
                <a:solidFill>
                  <a:srgbClr val="6789B9"/>
                </a:solidFill>
              </a:rPr>
              <a:t>p</a:t>
            </a:r>
            <a:r>
              <a:rPr b="1" lang="en-GB" sz="4000">
                <a:solidFill>
                  <a:srgbClr val="6789B9"/>
                </a:solidFill>
              </a:rPr>
              <a:t>artner</a:t>
            </a:r>
            <a:endParaRPr b="1" sz="4000">
              <a:solidFill>
                <a:srgbClr val="6789B9"/>
              </a:solidFill>
            </a:endParaRPr>
          </a:p>
        </p:txBody>
      </p:sp>
      <p:sp>
        <p:nvSpPr>
          <p:cNvPr id="448" name="Google Shape;448;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49" name="Google Shape;449;p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450" name="Google Shape;450;p1"/>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451" name="Google Shape;451;p1"/>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4">
                  <a:extLst>
                    <a:ext uri="{A12FA001-AC4F-418D-AE19-62706E023703}">
                      <ahyp:hlinkClr val="tx"/>
                    </a:ext>
                  </a:extLst>
                </a:hlinkClick>
              </a:rPr>
              <a:t>Czech University of Life Sciences Prague</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452" name="Google Shape;452;p1"/>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453" name="Google Shape;453;p1"/>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6">
                  <a:extLst>
                    <a:ext uri="{A12FA001-AC4F-418D-AE19-62706E023703}">
                      <ahyp:hlinkClr val="tx"/>
                    </a:ext>
                  </a:extLst>
                </a:hlinkClick>
              </a:rPr>
              <a:t>Pancyprian Association of Hotel Managers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454" name="Google Shape;454;p1"/>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455" name="Google Shape;455;p1"/>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456" name="Google Shape;456;p1"/>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457" name="Google Shape;457;p1"/>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458" name="Google Shape;458;p1"/>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459" name="Google Shape;459;p1"/>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460" name="Google Shape;460;p1"/>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461" name="Google Shape;461;p1"/>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4">
                  <a:extLst>
                    <a:ext uri="{A12FA001-AC4F-418D-AE19-62706E023703}">
                      <ahyp:hlinkClr val="tx"/>
                    </a:ext>
                  </a:extLst>
                </a:hlinkClick>
              </a:rPr>
              <a:t>Social Innovation Fund</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462" name="Google Shape;462;p1"/>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463" name="Google Shape;463;p1"/>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6">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4"/>
          <p:cNvSpPr txBox="1"/>
          <p:nvPr>
            <p:ph type="title"/>
          </p:nvPr>
        </p:nvSpPr>
        <p:spPr>
          <a:xfrm>
            <a:off x="369791" y="47882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Lernergebnisse</a:t>
            </a:r>
            <a:endParaRPr/>
          </a:p>
        </p:txBody>
      </p:sp>
      <p:sp>
        <p:nvSpPr>
          <p:cNvPr id="128" name="Google Shape;128;p4"/>
          <p:cNvSpPr txBox="1"/>
          <p:nvPr>
            <p:ph idx="1" type="body"/>
          </p:nvPr>
        </p:nvSpPr>
        <p:spPr>
          <a:xfrm>
            <a:off x="369791" y="1804388"/>
            <a:ext cx="10515600" cy="435133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rgbClr val="6789B9"/>
              </a:buClr>
              <a:buSzPts val="2400"/>
              <a:buFont typeface="Calibri"/>
              <a:buAutoNum type="arabicPeriod"/>
            </a:pPr>
            <a:r>
              <a:rPr lang="en-GB" sz="2400"/>
              <a:t>Er/sie ist in der Lage, die Auswirkungen von Gewalt am Arbeitsplatz auf verschiedenen Ebenen (individuell, zwischenmenschlich, institutionell usw.) zu verstehen.</a:t>
            </a:r>
            <a:br>
              <a:rPr lang="en-GB" sz="2400"/>
            </a:br>
            <a:endParaRPr sz="2400"/>
          </a:p>
          <a:p>
            <a:pPr indent="-457200" lvl="0" marL="457200" rtl="0" algn="l">
              <a:lnSpc>
                <a:spcPct val="90000"/>
              </a:lnSpc>
              <a:spcBef>
                <a:spcPts val="1000"/>
              </a:spcBef>
              <a:spcAft>
                <a:spcPts val="0"/>
              </a:spcAft>
              <a:buClr>
                <a:srgbClr val="6789B9"/>
              </a:buClr>
              <a:buSzPts val="2400"/>
              <a:buFont typeface="Calibri"/>
              <a:buAutoNum type="arabicPeriod"/>
            </a:pPr>
            <a:r>
              <a:rPr lang="en-GB" sz="2400"/>
              <a:t>Er/sie ist in der Lage, wirksame Maßnahmen zu entwickeln, um diesen Auswirkungen konstruktiv entgegenzuwirken.</a:t>
            </a:r>
            <a:br>
              <a:rPr lang="en-GB" sz="2400"/>
            </a:br>
            <a:endParaRPr sz="2400"/>
          </a:p>
          <a:p>
            <a:pPr indent="-457200" lvl="0" marL="457200" rtl="0" algn="l">
              <a:lnSpc>
                <a:spcPct val="90000"/>
              </a:lnSpc>
              <a:spcBef>
                <a:spcPts val="1000"/>
              </a:spcBef>
              <a:spcAft>
                <a:spcPts val="0"/>
              </a:spcAft>
              <a:buClr>
                <a:srgbClr val="6789B9"/>
              </a:buClr>
              <a:buSzPts val="2400"/>
              <a:buFont typeface="Calibri"/>
              <a:buAutoNum type="arabicPeriod"/>
            </a:pPr>
            <a:r>
              <a:rPr lang="en-GB" sz="2400"/>
              <a:t>Er/sie ist in der Lage, auf professioneller Ebene mit einem möglichen Bystander-Ansatz umzugehen.</a:t>
            </a:r>
            <a:endParaRPr sz="2400"/>
          </a:p>
        </p:txBody>
      </p:sp>
      <p:sp>
        <p:nvSpPr>
          <p:cNvPr id="129" name="Google Shape;1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30" name="Google Shape;130;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descr="Ein Bild, das drinnen, Person, Decke, Personen enthält.&#10;&#10;Automatisch generierte Beschreibung" id="136" name="Google Shape;136;p5"/>
          <p:cNvPicPr preferRelativeResize="0"/>
          <p:nvPr>
            <p:ph idx="1" type="body"/>
          </p:nvPr>
        </p:nvPicPr>
        <p:blipFill rotWithShape="1">
          <a:blip r:embed="rId3">
            <a:alphaModFix/>
          </a:blip>
          <a:srcRect b="15730" l="0" r="0" t="0"/>
          <a:stretch/>
        </p:blipFill>
        <p:spPr>
          <a:xfrm>
            <a:off x="-27689" y="15190"/>
            <a:ext cx="12191980" cy="6857990"/>
          </a:xfrm>
          <a:prstGeom prst="rect">
            <a:avLst/>
          </a:prstGeom>
          <a:noFill/>
          <a:ln>
            <a:noFill/>
          </a:ln>
        </p:spPr>
      </p:pic>
      <p:sp>
        <p:nvSpPr>
          <p:cNvPr id="137" name="Google Shape;137;p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8" name="Google Shape;138;p5"/>
          <p:cNvSpPr txBox="1"/>
          <p:nvPr>
            <p:ph type="title"/>
          </p:nvPr>
        </p:nvSpPr>
        <p:spPr>
          <a:xfrm>
            <a:off x="8219764" y="3289737"/>
            <a:ext cx="3852041" cy="183405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GB">
                <a:latin typeface="Calibri"/>
                <a:ea typeface="Calibri"/>
                <a:cs typeface="Calibri"/>
                <a:sym typeface="Calibri"/>
              </a:rPr>
              <a:t>1. Mögliche Folgen für die betroffenen Personen</a:t>
            </a:r>
            <a:br>
              <a:rPr lang="en-GB">
                <a:latin typeface="Calibri"/>
                <a:ea typeface="Calibri"/>
                <a:cs typeface="Calibri"/>
                <a:sym typeface="Calibri"/>
              </a:rPr>
            </a:br>
            <a:endParaRPr>
              <a:latin typeface="Calibri"/>
              <a:ea typeface="Calibri"/>
              <a:cs typeface="Calibri"/>
              <a:sym typeface="Calibri"/>
            </a:endParaRPr>
          </a:p>
        </p:txBody>
      </p:sp>
      <p:cxnSp>
        <p:nvCxnSpPr>
          <p:cNvPr id="139" name="Google Shape;139;p5"/>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8"/>
                                        </p:tgtEl>
                                        <p:attrNameLst>
                                          <p:attrName>style.visibility</p:attrName>
                                        </p:attrNameLst>
                                      </p:cBhvr>
                                      <p:to>
                                        <p:strVal val="visible"/>
                                      </p:to>
                                    </p:set>
                                    <p:animEffect filter="fade" transition="in">
                                      <p:cBhvr>
                                        <p:cTn dur="7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6"/>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145" name="Google Shape;145;p6"/>
          <p:cNvSpPr/>
          <p:nvPr/>
        </p:nvSpPr>
        <p:spPr>
          <a:xfrm>
            <a:off x="0" y="447"/>
            <a:ext cx="12192000" cy="6857107"/>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46" name="Google Shape;1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47" name="Google Shape;147;p6"/>
          <p:cNvSpPr txBox="1"/>
          <p:nvPr/>
        </p:nvSpPr>
        <p:spPr>
          <a:xfrm>
            <a:off x="1049311" y="1027906"/>
            <a:ext cx="33428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48" name="Google Shape;148;p6"/>
          <p:cNvSpPr txBox="1"/>
          <p:nvPr>
            <p:ph type="title"/>
          </p:nvPr>
        </p:nvSpPr>
        <p:spPr>
          <a:xfrm>
            <a:off x="298553" y="1992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GB" sz="4000" u="sng">
                <a:solidFill>
                  <a:schemeClr val="lt1"/>
                </a:solidFill>
              </a:rPr>
              <a:t>Gruppenaktivität </a:t>
            </a:r>
            <a:endParaRPr b="1" sz="4000" u="sng">
              <a:solidFill>
                <a:schemeClr val="lt1"/>
              </a:solidFill>
            </a:endParaRPr>
          </a:p>
        </p:txBody>
      </p:sp>
      <p:sp>
        <p:nvSpPr>
          <p:cNvPr id="149" name="Google Shape;149;p6"/>
          <p:cNvSpPr txBox="1"/>
          <p:nvPr>
            <p:ph idx="1" type="body"/>
          </p:nvPr>
        </p:nvSpPr>
        <p:spPr>
          <a:xfrm>
            <a:off x="179256" y="1027906"/>
            <a:ext cx="5427065" cy="448627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t/>
            </a:r>
            <a:endParaRPr b="1" u="sng"/>
          </a:p>
          <a:p>
            <a:pPr indent="0" lvl="0" marL="0" rtl="0" algn="l">
              <a:lnSpc>
                <a:spcPct val="90000"/>
              </a:lnSpc>
              <a:spcBef>
                <a:spcPts val="1000"/>
              </a:spcBef>
              <a:spcAft>
                <a:spcPts val="0"/>
              </a:spcAft>
              <a:buClr>
                <a:schemeClr val="lt1"/>
              </a:buClr>
              <a:buSzPts val="2400"/>
              <a:buNone/>
            </a:pPr>
            <a:r>
              <a:rPr lang="en-GB" sz="2400">
                <a:solidFill>
                  <a:schemeClr val="lt1"/>
                </a:solidFill>
              </a:rPr>
              <a:t>- Welche Folgen kann es haben, wenn eine Person am Arbeitsplatz Gewalt erfährt? Entweder körperlich oder verbal.  </a:t>
            </a:r>
            <a:endParaRPr/>
          </a:p>
          <a:p>
            <a:pPr indent="0" lvl="0" marL="0" rtl="0" algn="l">
              <a:lnSpc>
                <a:spcPct val="90000"/>
              </a:lnSpc>
              <a:spcBef>
                <a:spcPts val="1000"/>
              </a:spcBef>
              <a:spcAft>
                <a:spcPts val="0"/>
              </a:spcAft>
              <a:buClr>
                <a:schemeClr val="dk1"/>
              </a:buClr>
              <a:buSzPts val="2400"/>
              <a:buNone/>
            </a:pPr>
            <a:r>
              <a:t/>
            </a:r>
            <a:endParaRPr b="1" sz="2400">
              <a:solidFill>
                <a:schemeClr val="lt1"/>
              </a:solidFill>
            </a:endParaRPr>
          </a:p>
          <a:p>
            <a:pPr indent="-228600" lvl="0" marL="228600" rtl="0" algn="l">
              <a:lnSpc>
                <a:spcPct val="90000"/>
              </a:lnSpc>
              <a:spcBef>
                <a:spcPts val="1000"/>
              </a:spcBef>
              <a:spcAft>
                <a:spcPts val="0"/>
              </a:spcAft>
              <a:buClr>
                <a:schemeClr val="lt1"/>
              </a:buClr>
              <a:buSzPts val="2400"/>
              <a:buChar char="•"/>
            </a:pPr>
            <a:r>
              <a:rPr lang="en-GB" sz="2400">
                <a:solidFill>
                  <a:schemeClr val="lt1"/>
                </a:solidFill>
              </a:rPr>
              <a:t>Schreiben Sie Ihre Antworten auf und tauschen Sie sich in 4er-Gruppen über Ihre Antworten aus und diskutieren Sie darüber.</a:t>
            </a:r>
            <a:br>
              <a:rPr lang="en-GB" sz="2400">
                <a:solidFill>
                  <a:schemeClr val="lt1"/>
                </a:solidFill>
              </a:rPr>
            </a:br>
            <a:r>
              <a:rPr lang="en-GB" sz="2400">
                <a:solidFill>
                  <a:schemeClr val="lt1"/>
                </a:solidFill>
              </a:rPr>
              <a:t>(20 Min.) </a:t>
            </a:r>
            <a:endParaRPr/>
          </a:p>
          <a:p>
            <a:pPr indent="-228600" lvl="0" marL="228600" rtl="0" algn="l">
              <a:lnSpc>
                <a:spcPct val="90000"/>
              </a:lnSpc>
              <a:spcBef>
                <a:spcPts val="1000"/>
              </a:spcBef>
              <a:spcAft>
                <a:spcPts val="0"/>
              </a:spcAft>
              <a:buClr>
                <a:schemeClr val="lt1"/>
              </a:buClr>
              <a:buSzPts val="2400"/>
              <a:buChar char="•"/>
            </a:pPr>
            <a:r>
              <a:rPr lang="en-GB" sz="2400">
                <a:solidFill>
                  <a:schemeClr val="lt1"/>
                </a:solidFill>
              </a:rPr>
              <a:t>Jede Gruppe sollte ein Beispiel/Fall aus der Praxis vorstellen. (15 min.)</a:t>
            </a:r>
            <a:endParaRPr sz="2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156" name="Google Shape;156;p7"/>
          <p:cNvSpPr txBox="1"/>
          <p:nvPr>
            <p:ph idx="1" type="body"/>
          </p:nvPr>
        </p:nvSpPr>
        <p:spPr>
          <a:xfrm>
            <a:off x="981889" y="979717"/>
            <a:ext cx="10515600" cy="4661671"/>
          </a:xfrm>
          <a:prstGeom prst="rect">
            <a:avLst/>
          </a:prstGeom>
          <a:noFill/>
          <a:ln>
            <a:noFill/>
          </a:ln>
        </p:spPr>
        <p:txBody>
          <a:bodyPr anchorCtr="0" anchor="t" bIns="45700" lIns="91425" spcFirstLastPara="1" rIns="91425" wrap="square" tIns="45700">
            <a:normAutofit lnSpcReduction="10000"/>
          </a:bodyPr>
          <a:lstStyle/>
          <a:p>
            <a:pPr indent="-304800" lvl="0" marL="457200" rtl="0" algn="l">
              <a:lnSpc>
                <a:spcPct val="110000"/>
              </a:lnSpc>
              <a:spcBef>
                <a:spcPts val="0"/>
              </a:spcBef>
              <a:spcAft>
                <a:spcPts val="0"/>
              </a:spcAft>
              <a:buClr>
                <a:schemeClr val="dk1"/>
              </a:buClr>
              <a:buSzPts val="2400"/>
              <a:buNone/>
            </a:pPr>
            <a:r>
              <a:t/>
            </a:r>
            <a:endParaRPr sz="2400"/>
          </a:p>
          <a:p>
            <a:pPr indent="-304800" lvl="0" marL="457200" rtl="0" algn="l">
              <a:lnSpc>
                <a:spcPct val="110000"/>
              </a:lnSpc>
              <a:spcBef>
                <a:spcPts val="1000"/>
              </a:spcBef>
              <a:spcAft>
                <a:spcPts val="0"/>
              </a:spcAft>
              <a:buClr>
                <a:schemeClr val="dk1"/>
              </a:buClr>
              <a:buSzPts val="2400"/>
              <a:buNone/>
            </a:pPr>
            <a:r>
              <a:t/>
            </a:r>
            <a:endParaRPr sz="2400"/>
          </a:p>
          <a:p>
            <a:pPr indent="-304800" lvl="0" marL="457200" rtl="0" algn="l">
              <a:lnSpc>
                <a:spcPct val="110000"/>
              </a:lnSpc>
              <a:spcBef>
                <a:spcPts val="1000"/>
              </a:spcBef>
              <a:spcAft>
                <a:spcPts val="0"/>
              </a:spcAft>
              <a:buClr>
                <a:schemeClr val="dk1"/>
              </a:buClr>
              <a:buSzPts val="2400"/>
              <a:buNone/>
            </a:pPr>
            <a:r>
              <a:t/>
            </a:r>
            <a:endParaRPr sz="2400"/>
          </a:p>
          <a:p>
            <a:pPr indent="-457200" lvl="0" marL="457200" rtl="0" algn="l">
              <a:lnSpc>
                <a:spcPct val="110000"/>
              </a:lnSpc>
              <a:spcBef>
                <a:spcPts val="1000"/>
              </a:spcBef>
              <a:spcAft>
                <a:spcPts val="0"/>
              </a:spcAft>
              <a:buClr>
                <a:schemeClr val="dk1"/>
              </a:buClr>
              <a:buSzPts val="2400"/>
              <a:buAutoNum type="arabicPeriod"/>
            </a:pPr>
            <a:r>
              <a:rPr lang="en-GB" sz="2400"/>
              <a:t> Körperliche Verletzungen, posttraumatische Belastungsstörungen, Depressionen, Angst, Furcht und sogar Selbstmord. </a:t>
            </a:r>
            <a:endParaRPr/>
          </a:p>
          <a:p>
            <a:pPr indent="0" lvl="0" marL="0" rtl="0" algn="l">
              <a:lnSpc>
                <a:spcPct val="110000"/>
              </a:lnSpc>
              <a:spcBef>
                <a:spcPts val="1000"/>
              </a:spcBef>
              <a:spcAft>
                <a:spcPts val="0"/>
              </a:spcAft>
              <a:buClr>
                <a:schemeClr val="dk1"/>
              </a:buClr>
              <a:buSzPts val="2400"/>
              <a:buNone/>
            </a:pPr>
            <a:r>
              <a:rPr lang="en-GB" sz="2400"/>
              <a:t>        Eine drastische Veränderung der Arbeitsmotivation und -zufriedenheit des Betroffenen.</a:t>
            </a:r>
            <a:br>
              <a:rPr lang="en-GB" sz="2400"/>
            </a:br>
            <a:br>
              <a:rPr lang="en-GB" sz="2400"/>
            </a:br>
            <a:r>
              <a:rPr lang="en-GB" sz="2400"/>
              <a:t>        Schwere Verletzungen, die zu schweren Behinderungen führen können, die ständige Pflege erfordern oder lebensbedrohlich sind und sogar zum Tod führen können. </a:t>
            </a:r>
            <a:endParaRPr sz="2400"/>
          </a:p>
        </p:txBody>
      </p:sp>
      <p:sp>
        <p:nvSpPr>
          <p:cNvPr id="157" name="Google Shape;15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58" name="Google Shape;158;p7"/>
          <p:cNvPicPr preferRelativeResize="0"/>
          <p:nvPr/>
        </p:nvPicPr>
        <p:blipFill rotWithShape="1">
          <a:blip r:embed="rId3">
            <a:alphaModFix/>
          </a:blip>
          <a:srcRect b="0" l="0" r="0" t="0"/>
          <a:stretch/>
        </p:blipFill>
        <p:spPr>
          <a:xfrm>
            <a:off x="1049268" y="2663907"/>
            <a:ext cx="329571" cy="329571"/>
          </a:xfrm>
          <a:prstGeom prst="rect">
            <a:avLst/>
          </a:prstGeom>
          <a:noFill/>
          <a:ln>
            <a:noFill/>
          </a:ln>
        </p:spPr>
      </p:pic>
      <p:pic>
        <p:nvPicPr>
          <p:cNvPr id="159" name="Google Shape;159;p7"/>
          <p:cNvPicPr preferRelativeResize="0"/>
          <p:nvPr/>
        </p:nvPicPr>
        <p:blipFill rotWithShape="1">
          <a:blip r:embed="rId3">
            <a:alphaModFix/>
          </a:blip>
          <a:srcRect b="0" l="0" r="0" t="0"/>
          <a:stretch/>
        </p:blipFill>
        <p:spPr>
          <a:xfrm>
            <a:off x="1049268" y="3543655"/>
            <a:ext cx="329571" cy="329571"/>
          </a:xfrm>
          <a:prstGeom prst="rect">
            <a:avLst/>
          </a:prstGeom>
          <a:noFill/>
          <a:ln>
            <a:noFill/>
          </a:ln>
        </p:spPr>
      </p:pic>
      <p:pic>
        <p:nvPicPr>
          <p:cNvPr id="160" name="Google Shape;160;p7"/>
          <p:cNvPicPr preferRelativeResize="0"/>
          <p:nvPr/>
        </p:nvPicPr>
        <p:blipFill rotWithShape="1">
          <a:blip r:embed="rId3">
            <a:alphaModFix/>
          </a:blip>
          <a:srcRect b="0" l="0" r="0" t="0"/>
          <a:stretch/>
        </p:blipFill>
        <p:spPr>
          <a:xfrm>
            <a:off x="1049268" y="4363085"/>
            <a:ext cx="329571" cy="329571"/>
          </a:xfrm>
          <a:prstGeom prst="rect">
            <a:avLst/>
          </a:prstGeom>
          <a:noFill/>
          <a:ln>
            <a:noFill/>
          </a:ln>
        </p:spPr>
      </p:pic>
      <p:sp>
        <p:nvSpPr>
          <p:cNvPr id="161" name="Google Shape;161;p7"/>
          <p:cNvSpPr txBox="1"/>
          <p:nvPr/>
        </p:nvSpPr>
        <p:spPr>
          <a:xfrm>
            <a:off x="960118" y="680900"/>
            <a:ext cx="7472563" cy="144650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4000"/>
              <a:buFont typeface="Calibri"/>
              <a:buAutoNum type="arabicPeriod"/>
            </a:pPr>
            <a:r>
              <a:rPr b="0" i="0" lang="en-GB" sz="4000" u="none" cap="none" strike="noStrike">
                <a:solidFill>
                  <a:schemeClr val="dk1"/>
                </a:solidFill>
                <a:latin typeface="Calibri"/>
                <a:ea typeface="Calibri"/>
                <a:cs typeface="Calibri"/>
                <a:sym typeface="Calibri"/>
              </a:rPr>
              <a:t>Mögliche Folgen für die betroffenen Personen </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ph type="title"/>
          </p:nvPr>
        </p:nvSpPr>
        <p:spPr>
          <a:xfrm>
            <a:off x="864326" y="378823"/>
            <a:ext cx="9220200" cy="9666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Psychologische Folgen der WPV </a:t>
            </a:r>
            <a:endParaRPr sz="4000">
              <a:latin typeface="Calibri"/>
              <a:ea typeface="Calibri"/>
              <a:cs typeface="Calibri"/>
              <a:sym typeface="Calibri"/>
            </a:endParaRPr>
          </a:p>
        </p:txBody>
      </p:sp>
      <p:grpSp>
        <p:nvGrpSpPr>
          <p:cNvPr id="167" name="Google Shape;167;p8"/>
          <p:cNvGrpSpPr/>
          <p:nvPr/>
        </p:nvGrpSpPr>
        <p:grpSpPr>
          <a:xfrm>
            <a:off x="962297" y="2107612"/>
            <a:ext cx="4053840" cy="3641131"/>
            <a:chOff x="0" y="77290"/>
            <a:chExt cx="4053840" cy="3641131"/>
          </a:xfrm>
        </p:grpSpPr>
        <p:sp>
          <p:nvSpPr>
            <p:cNvPr id="168" name="Google Shape;168;p8"/>
            <p:cNvSpPr/>
            <p:nvPr/>
          </p:nvSpPr>
          <p:spPr>
            <a:xfrm>
              <a:off x="0" y="77290"/>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9" name="Google Shape;169;p8"/>
            <p:cNvSpPr txBox="1"/>
            <p:nvPr/>
          </p:nvSpPr>
          <p:spPr>
            <a:xfrm>
              <a:off x="26930" y="104220"/>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Furcht      </a:t>
              </a:r>
              <a:endParaRPr b="0" i="0" sz="2400" u="none" cap="none" strike="noStrike">
                <a:solidFill>
                  <a:schemeClr val="lt1"/>
                </a:solidFill>
                <a:latin typeface="Calibri"/>
                <a:ea typeface="Calibri"/>
                <a:cs typeface="Calibri"/>
                <a:sym typeface="Calibri"/>
              </a:endParaRPr>
            </a:p>
          </p:txBody>
        </p:sp>
        <p:sp>
          <p:nvSpPr>
            <p:cNvPr id="170" name="Google Shape;170;p8"/>
            <p:cNvSpPr/>
            <p:nvPr/>
          </p:nvSpPr>
          <p:spPr>
            <a:xfrm>
              <a:off x="0" y="695185"/>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1" name="Google Shape;171;p8"/>
            <p:cNvSpPr txBox="1"/>
            <p:nvPr/>
          </p:nvSpPr>
          <p:spPr>
            <a:xfrm>
              <a:off x="26930" y="722115"/>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Ängste</a:t>
              </a:r>
              <a:endParaRPr b="0" i="0" sz="2400" u="none" cap="none" strike="noStrike">
                <a:solidFill>
                  <a:schemeClr val="lt1"/>
                </a:solidFill>
                <a:latin typeface="Calibri"/>
                <a:ea typeface="Calibri"/>
                <a:cs typeface="Calibri"/>
                <a:sym typeface="Calibri"/>
              </a:endParaRPr>
            </a:p>
          </p:txBody>
        </p:sp>
        <p:sp>
          <p:nvSpPr>
            <p:cNvPr id="172" name="Google Shape;172;p8"/>
            <p:cNvSpPr/>
            <p:nvPr/>
          </p:nvSpPr>
          <p:spPr>
            <a:xfrm>
              <a:off x="0" y="1313080"/>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3" name="Google Shape;173;p8"/>
            <p:cNvSpPr txBox="1"/>
            <p:nvPr/>
          </p:nvSpPr>
          <p:spPr>
            <a:xfrm>
              <a:off x="26930" y="1340010"/>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Wut</a:t>
              </a:r>
              <a:endParaRPr b="0" i="0" sz="2400" u="none" cap="none" strike="noStrike">
                <a:solidFill>
                  <a:schemeClr val="lt1"/>
                </a:solidFill>
                <a:latin typeface="Calibri"/>
                <a:ea typeface="Calibri"/>
                <a:cs typeface="Calibri"/>
                <a:sym typeface="Calibri"/>
              </a:endParaRPr>
            </a:p>
          </p:txBody>
        </p:sp>
        <p:sp>
          <p:nvSpPr>
            <p:cNvPr id="174" name="Google Shape;174;p8"/>
            <p:cNvSpPr/>
            <p:nvPr/>
          </p:nvSpPr>
          <p:spPr>
            <a:xfrm>
              <a:off x="0" y="193097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5" name="Google Shape;175;p8"/>
            <p:cNvSpPr txBox="1"/>
            <p:nvPr/>
          </p:nvSpPr>
          <p:spPr>
            <a:xfrm>
              <a:off x="26930" y="195790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Verunsicherung</a:t>
              </a:r>
              <a:endParaRPr b="0" i="0" sz="2400" u="none" cap="none" strike="noStrike">
                <a:solidFill>
                  <a:schemeClr val="lt1"/>
                </a:solidFill>
                <a:latin typeface="Calibri"/>
                <a:ea typeface="Calibri"/>
                <a:cs typeface="Calibri"/>
                <a:sym typeface="Calibri"/>
              </a:endParaRPr>
            </a:p>
          </p:txBody>
        </p:sp>
        <p:sp>
          <p:nvSpPr>
            <p:cNvPr id="176" name="Google Shape;176;p8"/>
            <p:cNvSpPr/>
            <p:nvPr/>
          </p:nvSpPr>
          <p:spPr>
            <a:xfrm>
              <a:off x="0" y="254887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7" name="Google Shape;177;p8"/>
            <p:cNvSpPr txBox="1"/>
            <p:nvPr/>
          </p:nvSpPr>
          <p:spPr>
            <a:xfrm>
              <a:off x="26930" y="257580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Depression</a:t>
              </a:r>
              <a:endParaRPr b="0" i="0" sz="2400" u="none" cap="none" strike="noStrike">
                <a:solidFill>
                  <a:schemeClr val="lt1"/>
                </a:solidFill>
                <a:latin typeface="Calibri"/>
                <a:ea typeface="Calibri"/>
                <a:cs typeface="Calibri"/>
                <a:sym typeface="Calibri"/>
              </a:endParaRPr>
            </a:p>
          </p:txBody>
        </p:sp>
        <p:sp>
          <p:nvSpPr>
            <p:cNvPr id="178" name="Google Shape;178;p8"/>
            <p:cNvSpPr/>
            <p:nvPr/>
          </p:nvSpPr>
          <p:spPr>
            <a:xfrm>
              <a:off x="0" y="316676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9" name="Google Shape;179;p8"/>
            <p:cNvSpPr txBox="1"/>
            <p:nvPr/>
          </p:nvSpPr>
          <p:spPr>
            <a:xfrm>
              <a:off x="26930" y="319369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Emotionale Erschöpfung</a:t>
              </a:r>
              <a:endParaRPr b="0" i="0" sz="2400" u="none" cap="none" strike="noStrike">
                <a:solidFill>
                  <a:schemeClr val="lt1"/>
                </a:solidFill>
                <a:latin typeface="Calibri"/>
                <a:ea typeface="Calibri"/>
                <a:cs typeface="Calibri"/>
                <a:sym typeface="Calibri"/>
              </a:endParaRPr>
            </a:p>
          </p:txBody>
        </p:sp>
      </p:grpSp>
      <p:sp>
        <p:nvSpPr>
          <p:cNvPr id="180" name="Google Shape;18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181" name="Google Shape;181;p8"/>
          <p:cNvGrpSpPr/>
          <p:nvPr/>
        </p:nvGrpSpPr>
        <p:grpSpPr>
          <a:xfrm>
            <a:off x="6176554" y="2076478"/>
            <a:ext cx="4053840" cy="3641130"/>
            <a:chOff x="0" y="46156"/>
            <a:chExt cx="4053840" cy="3641130"/>
          </a:xfrm>
        </p:grpSpPr>
        <p:sp>
          <p:nvSpPr>
            <p:cNvPr id="182" name="Google Shape;182;p8"/>
            <p:cNvSpPr/>
            <p:nvPr/>
          </p:nvSpPr>
          <p:spPr>
            <a:xfrm>
              <a:off x="0" y="4615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3" name="Google Shape;183;p8"/>
            <p:cNvSpPr txBox="1"/>
            <p:nvPr/>
          </p:nvSpPr>
          <p:spPr>
            <a:xfrm>
              <a:off x="26930" y="7308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Schuldgefühle</a:t>
              </a:r>
              <a:endParaRPr b="0" i="0" sz="2400" u="none" cap="none" strike="noStrike">
                <a:solidFill>
                  <a:schemeClr val="lt1"/>
                </a:solidFill>
                <a:latin typeface="Calibri"/>
                <a:ea typeface="Calibri"/>
                <a:cs typeface="Calibri"/>
                <a:sym typeface="Calibri"/>
              </a:endParaRPr>
            </a:p>
          </p:txBody>
        </p:sp>
        <p:sp>
          <p:nvSpPr>
            <p:cNvPr id="184" name="Google Shape;184;p8"/>
            <p:cNvSpPr/>
            <p:nvPr/>
          </p:nvSpPr>
          <p:spPr>
            <a:xfrm>
              <a:off x="0" y="66405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5" name="Google Shape;185;p8"/>
            <p:cNvSpPr txBox="1"/>
            <p:nvPr/>
          </p:nvSpPr>
          <p:spPr>
            <a:xfrm>
              <a:off x="26930" y="69098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Selbstbeschuldigung</a:t>
              </a:r>
              <a:endParaRPr b="0" i="0" sz="2400" u="none" cap="none" strike="noStrike">
                <a:solidFill>
                  <a:schemeClr val="lt1"/>
                </a:solidFill>
                <a:latin typeface="Calibri"/>
                <a:ea typeface="Calibri"/>
                <a:cs typeface="Calibri"/>
                <a:sym typeface="Calibri"/>
              </a:endParaRPr>
            </a:p>
          </p:txBody>
        </p:sp>
        <p:sp>
          <p:nvSpPr>
            <p:cNvPr id="186" name="Google Shape;186;p8"/>
            <p:cNvSpPr/>
            <p:nvPr/>
          </p:nvSpPr>
          <p:spPr>
            <a:xfrm>
              <a:off x="0" y="128194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7" name="Google Shape;187;p8"/>
            <p:cNvSpPr txBox="1"/>
            <p:nvPr/>
          </p:nvSpPr>
          <p:spPr>
            <a:xfrm>
              <a:off x="26930" y="130887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Schande</a:t>
              </a:r>
              <a:endParaRPr b="0" i="0" sz="2400" u="none" cap="none" strike="noStrike">
                <a:solidFill>
                  <a:schemeClr val="lt1"/>
                </a:solidFill>
                <a:latin typeface="Calibri"/>
                <a:ea typeface="Calibri"/>
                <a:cs typeface="Calibri"/>
                <a:sym typeface="Calibri"/>
              </a:endParaRPr>
            </a:p>
          </p:txBody>
        </p:sp>
        <p:sp>
          <p:nvSpPr>
            <p:cNvPr id="188" name="Google Shape;188;p8"/>
            <p:cNvSpPr/>
            <p:nvPr/>
          </p:nvSpPr>
          <p:spPr>
            <a:xfrm>
              <a:off x="0" y="189984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9" name="Google Shape;189;p8"/>
            <p:cNvSpPr txBox="1"/>
            <p:nvPr/>
          </p:nvSpPr>
          <p:spPr>
            <a:xfrm>
              <a:off x="26930" y="192677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Burnout</a:t>
              </a:r>
              <a:endParaRPr b="0" i="0" sz="2400" u="none" cap="none" strike="noStrike">
                <a:solidFill>
                  <a:schemeClr val="lt1"/>
                </a:solidFill>
                <a:latin typeface="Calibri"/>
                <a:ea typeface="Calibri"/>
                <a:cs typeface="Calibri"/>
                <a:sym typeface="Calibri"/>
              </a:endParaRPr>
            </a:p>
          </p:txBody>
        </p:sp>
        <p:sp>
          <p:nvSpPr>
            <p:cNvPr id="190" name="Google Shape;190;p8"/>
            <p:cNvSpPr/>
            <p:nvPr/>
          </p:nvSpPr>
          <p:spPr>
            <a:xfrm>
              <a:off x="0" y="251773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91" name="Google Shape;191;p8"/>
            <p:cNvSpPr txBox="1"/>
            <p:nvPr/>
          </p:nvSpPr>
          <p:spPr>
            <a:xfrm>
              <a:off x="26930" y="254466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92" name="Google Shape;192;p8"/>
            <p:cNvSpPr/>
            <p:nvPr/>
          </p:nvSpPr>
          <p:spPr>
            <a:xfrm>
              <a:off x="0" y="313563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93" name="Google Shape;193;p8"/>
            <p:cNvSpPr txBox="1"/>
            <p:nvPr/>
          </p:nvSpPr>
          <p:spPr>
            <a:xfrm>
              <a:off x="26930" y="316256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Selbstmordgedanken</a:t>
              </a:r>
              <a:endParaRPr b="0" i="0" sz="2400" u="none" cap="none" strike="noStrike">
                <a:solidFill>
                  <a:schemeClr val="lt1"/>
                </a:solidFill>
                <a:latin typeface="Calibri"/>
                <a:ea typeface="Calibri"/>
                <a:cs typeface="Calibri"/>
                <a:sym typeface="Calibri"/>
              </a:endParaRPr>
            </a:p>
          </p:txBody>
        </p:sp>
        <p:sp>
          <p:nvSpPr>
            <p:cNvPr id="194" name="Google Shape;194;p8"/>
            <p:cNvSpPr/>
            <p:nvPr/>
          </p:nvSpPr>
          <p:spPr>
            <a:xfrm>
              <a:off x="0" y="2525619"/>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95" name="Google Shape;195;p8"/>
            <p:cNvSpPr txBox="1"/>
            <p:nvPr/>
          </p:nvSpPr>
          <p:spPr>
            <a:xfrm>
              <a:off x="26930" y="2552549"/>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Posttraumatischer Stress</a:t>
              </a:r>
              <a:endParaRPr b="0" i="0" sz="2400" u="none" cap="none" strike="noStrike">
                <a:solidFill>
                  <a:schemeClr val="lt1"/>
                </a:solidFill>
                <a:latin typeface="Calibri"/>
                <a:ea typeface="Calibri"/>
                <a:cs typeface="Calibri"/>
                <a:sym typeface="Calibri"/>
              </a:endParaRPr>
            </a:p>
          </p:txBody>
        </p:sp>
      </p:grpSp>
      <p:sp>
        <p:nvSpPr>
          <p:cNvPr id="196" name="Google Shape;196;p8"/>
          <p:cNvSpPr txBox="1"/>
          <p:nvPr/>
        </p:nvSpPr>
        <p:spPr>
          <a:xfrm>
            <a:off x="864326" y="1007550"/>
            <a:ext cx="910916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Emotionale Gewalt kann dazu führen:</a:t>
            </a:r>
            <a:br>
              <a:rPr b="0" i="0" lang="en-GB"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9"/>
          <p:cNvSpPr txBox="1"/>
          <p:nvPr>
            <p:ph type="title"/>
          </p:nvPr>
        </p:nvSpPr>
        <p:spPr>
          <a:xfrm>
            <a:off x="575936" y="396356"/>
            <a:ext cx="10515600" cy="4004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Physische Folgen von WPV</a:t>
            </a:r>
            <a:br>
              <a:rPr lang="en-GB" sz="4000">
                <a:latin typeface="Calibri"/>
                <a:ea typeface="Calibri"/>
                <a:cs typeface="Calibri"/>
                <a:sym typeface="Calibri"/>
              </a:rPr>
            </a:br>
            <a:br>
              <a:rPr lang="en-GB" sz="4000">
                <a:latin typeface="Calibri"/>
                <a:ea typeface="Calibri"/>
                <a:cs typeface="Calibri"/>
                <a:sym typeface="Calibri"/>
              </a:rPr>
            </a:br>
            <a:br>
              <a:rPr lang="en-GB" sz="4000">
                <a:latin typeface="Calibri"/>
                <a:ea typeface="Calibri"/>
                <a:cs typeface="Calibri"/>
                <a:sym typeface="Calibri"/>
              </a:rPr>
            </a:br>
            <a:r>
              <a:rPr lang="en-GB" sz="4000">
                <a:latin typeface="Calibri"/>
                <a:ea typeface="Calibri"/>
                <a:cs typeface="Calibri"/>
                <a:sym typeface="Calibri"/>
              </a:rPr>
              <a:t> </a:t>
            </a:r>
            <a:endParaRPr sz="4000">
              <a:latin typeface="Calibri"/>
              <a:ea typeface="Calibri"/>
              <a:cs typeface="Calibri"/>
              <a:sym typeface="Calibri"/>
            </a:endParaRPr>
          </a:p>
        </p:txBody>
      </p:sp>
      <p:grpSp>
        <p:nvGrpSpPr>
          <p:cNvPr id="202" name="Google Shape;202;p9"/>
          <p:cNvGrpSpPr/>
          <p:nvPr/>
        </p:nvGrpSpPr>
        <p:grpSpPr>
          <a:xfrm>
            <a:off x="634678" y="1852590"/>
            <a:ext cx="4975860" cy="4240801"/>
            <a:chOff x="0" y="55268"/>
            <a:chExt cx="4975860" cy="4240801"/>
          </a:xfrm>
        </p:grpSpPr>
        <p:sp>
          <p:nvSpPr>
            <p:cNvPr id="203" name="Google Shape;203;p9"/>
            <p:cNvSpPr/>
            <p:nvPr/>
          </p:nvSpPr>
          <p:spPr>
            <a:xfrm>
              <a:off x="0" y="55268"/>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04" name="Google Shape;204;p9"/>
            <p:cNvSpPr txBox="1"/>
            <p:nvPr/>
          </p:nvSpPr>
          <p:spPr>
            <a:xfrm>
              <a:off x="23417" y="78685"/>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Körperliche Verletzungen</a:t>
              </a:r>
              <a:endParaRPr b="0" i="0" sz="2400" u="none" cap="none" strike="noStrike">
                <a:solidFill>
                  <a:schemeClr val="lt1"/>
                </a:solidFill>
                <a:latin typeface="Calibri"/>
                <a:ea typeface="Calibri"/>
                <a:cs typeface="Calibri"/>
                <a:sym typeface="Calibri"/>
              </a:endParaRPr>
            </a:p>
          </p:txBody>
        </p:sp>
        <p:sp>
          <p:nvSpPr>
            <p:cNvPr id="205" name="Google Shape;205;p9"/>
            <p:cNvSpPr/>
            <p:nvPr/>
          </p:nvSpPr>
          <p:spPr>
            <a:xfrm>
              <a:off x="0" y="5925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06" name="Google Shape;206;p9"/>
            <p:cNvSpPr txBox="1"/>
            <p:nvPr/>
          </p:nvSpPr>
          <p:spPr>
            <a:xfrm>
              <a:off x="23417" y="6159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Taubheit </a:t>
              </a:r>
              <a:endParaRPr b="0" i="0" sz="2400" u="none" cap="none" strike="noStrike">
                <a:solidFill>
                  <a:schemeClr val="lt1"/>
                </a:solidFill>
                <a:latin typeface="Calibri"/>
                <a:ea typeface="Calibri"/>
                <a:cs typeface="Calibri"/>
                <a:sym typeface="Calibri"/>
              </a:endParaRPr>
            </a:p>
          </p:txBody>
        </p:sp>
        <p:sp>
          <p:nvSpPr>
            <p:cNvPr id="207" name="Google Shape;207;p9"/>
            <p:cNvSpPr/>
            <p:nvPr/>
          </p:nvSpPr>
          <p:spPr>
            <a:xfrm>
              <a:off x="0" y="11298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08" name="Google Shape;208;p9"/>
            <p:cNvSpPr txBox="1"/>
            <p:nvPr/>
          </p:nvSpPr>
          <p:spPr>
            <a:xfrm>
              <a:off x="23417" y="11532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Tötungsdelikte</a:t>
              </a:r>
              <a:endParaRPr b="0" i="0" sz="2400" u="none" cap="none" strike="noStrike">
                <a:solidFill>
                  <a:schemeClr val="lt1"/>
                </a:solidFill>
                <a:latin typeface="Calibri"/>
                <a:ea typeface="Calibri"/>
                <a:cs typeface="Calibri"/>
                <a:sym typeface="Calibri"/>
              </a:endParaRPr>
            </a:p>
          </p:txBody>
        </p:sp>
        <p:sp>
          <p:nvSpPr>
            <p:cNvPr id="209" name="Google Shape;209;p9"/>
            <p:cNvSpPr/>
            <p:nvPr/>
          </p:nvSpPr>
          <p:spPr>
            <a:xfrm>
              <a:off x="0" y="16671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0" name="Google Shape;210;p9"/>
            <p:cNvSpPr txBox="1"/>
            <p:nvPr/>
          </p:nvSpPr>
          <p:spPr>
            <a:xfrm>
              <a:off x="23417" y="16905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Kopfschmerzen/Migräne </a:t>
              </a:r>
              <a:endParaRPr b="0" i="0" sz="2400" u="none" cap="none" strike="noStrike">
                <a:solidFill>
                  <a:schemeClr val="lt1"/>
                </a:solidFill>
                <a:latin typeface="Calibri"/>
                <a:ea typeface="Calibri"/>
                <a:cs typeface="Calibri"/>
                <a:sym typeface="Calibri"/>
              </a:endParaRPr>
            </a:p>
          </p:txBody>
        </p:sp>
        <p:sp>
          <p:nvSpPr>
            <p:cNvPr id="211" name="Google Shape;211;p9"/>
            <p:cNvSpPr/>
            <p:nvPr/>
          </p:nvSpPr>
          <p:spPr>
            <a:xfrm>
              <a:off x="0" y="22044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2" name="Google Shape;212;p9"/>
            <p:cNvSpPr txBox="1"/>
            <p:nvPr/>
          </p:nvSpPr>
          <p:spPr>
            <a:xfrm>
              <a:off x="23417" y="22278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Muskelverspannung </a:t>
              </a:r>
              <a:endParaRPr b="0" i="0" sz="2400" u="none" cap="none" strike="noStrike">
                <a:solidFill>
                  <a:schemeClr val="lt1"/>
                </a:solidFill>
                <a:latin typeface="Calibri"/>
                <a:ea typeface="Calibri"/>
                <a:cs typeface="Calibri"/>
                <a:sym typeface="Calibri"/>
              </a:endParaRPr>
            </a:p>
          </p:txBody>
        </p:sp>
        <p:sp>
          <p:nvSpPr>
            <p:cNvPr id="213" name="Google Shape;213;p9"/>
            <p:cNvSpPr/>
            <p:nvPr/>
          </p:nvSpPr>
          <p:spPr>
            <a:xfrm>
              <a:off x="0" y="27417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4" name="Google Shape;214;p9"/>
            <p:cNvSpPr txBox="1"/>
            <p:nvPr/>
          </p:nvSpPr>
          <p:spPr>
            <a:xfrm>
              <a:off x="23417" y="27651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Veränderungen des Appetits </a:t>
              </a:r>
              <a:endParaRPr b="0" i="0" sz="2400" u="none" cap="none" strike="noStrike">
                <a:solidFill>
                  <a:schemeClr val="lt1"/>
                </a:solidFill>
                <a:latin typeface="Calibri"/>
                <a:ea typeface="Calibri"/>
                <a:cs typeface="Calibri"/>
                <a:sym typeface="Calibri"/>
              </a:endParaRPr>
            </a:p>
          </p:txBody>
        </p:sp>
        <p:sp>
          <p:nvSpPr>
            <p:cNvPr id="215" name="Google Shape;215;p9"/>
            <p:cNvSpPr/>
            <p:nvPr/>
          </p:nvSpPr>
          <p:spPr>
            <a:xfrm>
              <a:off x="0" y="32790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6" name="Google Shape;216;p9"/>
            <p:cNvSpPr txBox="1"/>
            <p:nvPr/>
          </p:nvSpPr>
          <p:spPr>
            <a:xfrm>
              <a:off x="23417" y="33024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Übelkeit </a:t>
              </a:r>
              <a:endParaRPr b="0" i="0" sz="2400" u="none" cap="none" strike="noStrike">
                <a:solidFill>
                  <a:schemeClr val="lt1"/>
                </a:solidFill>
                <a:latin typeface="Calibri"/>
                <a:ea typeface="Calibri"/>
                <a:cs typeface="Calibri"/>
                <a:sym typeface="Calibri"/>
              </a:endParaRPr>
            </a:p>
          </p:txBody>
        </p:sp>
        <p:sp>
          <p:nvSpPr>
            <p:cNvPr id="217" name="Google Shape;217;p9"/>
            <p:cNvSpPr/>
            <p:nvPr/>
          </p:nvSpPr>
          <p:spPr>
            <a:xfrm>
              <a:off x="0" y="38163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8" name="Google Shape;218;p9"/>
            <p:cNvSpPr txBox="1"/>
            <p:nvPr/>
          </p:nvSpPr>
          <p:spPr>
            <a:xfrm>
              <a:off x="23417" y="38397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Hoher Blutdruck </a:t>
              </a:r>
              <a:endParaRPr b="0" i="0" sz="2400" u="none" cap="none" strike="noStrike">
                <a:solidFill>
                  <a:schemeClr val="lt1"/>
                </a:solidFill>
                <a:latin typeface="Calibri"/>
                <a:ea typeface="Calibri"/>
                <a:cs typeface="Calibri"/>
                <a:sym typeface="Calibri"/>
              </a:endParaRPr>
            </a:p>
          </p:txBody>
        </p:sp>
      </p:grpSp>
      <p:sp>
        <p:nvSpPr>
          <p:cNvPr id="219" name="Google Shape;219;p9"/>
          <p:cNvSpPr txBox="1"/>
          <p:nvPr>
            <p:ph idx="12" type="sldNum"/>
          </p:nvPr>
        </p:nvSpPr>
        <p:spPr>
          <a:xfrm>
            <a:off x="8636726" y="6328047"/>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1" lang="en-GB"/>
              <a:t>‹#›</a:t>
            </a:fld>
            <a:endParaRPr b="1"/>
          </a:p>
        </p:txBody>
      </p:sp>
      <p:sp>
        <p:nvSpPr>
          <p:cNvPr id="220" name="Google Shape;220;p9"/>
          <p:cNvSpPr txBox="1"/>
          <p:nvPr/>
        </p:nvSpPr>
        <p:spPr>
          <a:xfrm>
            <a:off x="385643" y="6372109"/>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89B9"/>
                </a:solidFill>
                <a:latin typeface="Calibri"/>
                <a:ea typeface="Calibri"/>
                <a:cs typeface="Calibri"/>
                <a:sym typeface="Calibri"/>
              </a:rPr>
              <a:t>https://www.weedout.eu/</a:t>
            </a:r>
            <a:endParaRPr b="1" i="0" sz="1200" u="none" cap="none" strike="noStrike">
              <a:solidFill>
                <a:srgbClr val="6789B9"/>
              </a:solidFill>
              <a:latin typeface="Calibri"/>
              <a:ea typeface="Calibri"/>
              <a:cs typeface="Calibri"/>
              <a:sym typeface="Calibri"/>
            </a:endParaRPr>
          </a:p>
        </p:txBody>
      </p:sp>
      <p:grpSp>
        <p:nvGrpSpPr>
          <p:cNvPr id="221" name="Google Shape;221;p9"/>
          <p:cNvGrpSpPr/>
          <p:nvPr/>
        </p:nvGrpSpPr>
        <p:grpSpPr>
          <a:xfrm>
            <a:off x="6274486" y="1131397"/>
            <a:ext cx="5282836" cy="5145887"/>
            <a:chOff x="0" y="1285"/>
            <a:chExt cx="5282836" cy="4408314"/>
          </a:xfrm>
        </p:grpSpPr>
        <p:sp>
          <p:nvSpPr>
            <p:cNvPr id="222" name="Google Shape;222;p9"/>
            <p:cNvSpPr/>
            <p:nvPr/>
          </p:nvSpPr>
          <p:spPr>
            <a:xfrm>
              <a:off x="0" y="1285"/>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3" name="Google Shape;223;p9"/>
            <p:cNvSpPr txBox="1"/>
            <p:nvPr/>
          </p:nvSpPr>
          <p:spPr>
            <a:xfrm>
              <a:off x="30149" y="31434"/>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Panikattacken </a:t>
              </a:r>
              <a:endParaRPr b="0" i="0" sz="2400" u="none" cap="none" strike="noStrike">
                <a:solidFill>
                  <a:schemeClr val="lt1"/>
                </a:solidFill>
                <a:latin typeface="Calibri"/>
                <a:ea typeface="Calibri"/>
                <a:cs typeface="Calibri"/>
                <a:sym typeface="Calibri"/>
              </a:endParaRPr>
            </a:p>
          </p:txBody>
        </p:sp>
        <p:sp>
          <p:nvSpPr>
            <p:cNvPr id="224" name="Google Shape;224;p9"/>
            <p:cNvSpPr/>
            <p:nvPr/>
          </p:nvSpPr>
          <p:spPr>
            <a:xfrm>
              <a:off x="0" y="633070"/>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5" name="Google Shape;225;p9"/>
            <p:cNvSpPr txBox="1"/>
            <p:nvPr/>
          </p:nvSpPr>
          <p:spPr>
            <a:xfrm>
              <a:off x="30149" y="663219"/>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Schlafunterbrechung/Schlaflosigkeit </a:t>
              </a:r>
              <a:endParaRPr b="0" i="0" sz="2400" u="none" cap="none" strike="noStrike">
                <a:solidFill>
                  <a:schemeClr val="lt1"/>
                </a:solidFill>
                <a:latin typeface="Calibri"/>
                <a:ea typeface="Calibri"/>
                <a:cs typeface="Calibri"/>
                <a:sym typeface="Calibri"/>
              </a:endParaRPr>
            </a:p>
          </p:txBody>
        </p:sp>
        <p:sp>
          <p:nvSpPr>
            <p:cNvPr id="226" name="Google Shape;226;p9"/>
            <p:cNvSpPr/>
            <p:nvPr/>
          </p:nvSpPr>
          <p:spPr>
            <a:xfrm>
              <a:off x="0" y="1264854"/>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7" name="Google Shape;227;p9"/>
            <p:cNvSpPr txBox="1"/>
            <p:nvPr/>
          </p:nvSpPr>
          <p:spPr>
            <a:xfrm>
              <a:off x="30149" y="1295003"/>
              <a:ext cx="5222538" cy="557311"/>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Konzentrationsschwäche/Gedächtnis-schwäche</a:t>
              </a:r>
              <a:endParaRPr b="0" i="0" sz="2400" u="none" cap="none" strike="noStrike">
                <a:solidFill>
                  <a:schemeClr val="lt1"/>
                </a:solidFill>
                <a:latin typeface="Calibri"/>
                <a:ea typeface="Calibri"/>
                <a:cs typeface="Calibri"/>
                <a:sym typeface="Calibri"/>
              </a:endParaRPr>
            </a:p>
          </p:txBody>
        </p:sp>
        <p:sp>
          <p:nvSpPr>
            <p:cNvPr id="228" name="Google Shape;228;p9"/>
            <p:cNvSpPr/>
            <p:nvPr/>
          </p:nvSpPr>
          <p:spPr>
            <a:xfrm>
              <a:off x="0" y="1896638"/>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9" name="Google Shape;229;p9"/>
            <p:cNvSpPr txBox="1"/>
            <p:nvPr/>
          </p:nvSpPr>
          <p:spPr>
            <a:xfrm>
              <a:off x="30149" y="1926787"/>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Unkontrollierbare Stimmungsschwankungen</a:t>
              </a:r>
              <a:endParaRPr b="0" i="0" sz="2400" u="none" cap="none" strike="noStrike">
                <a:solidFill>
                  <a:schemeClr val="lt1"/>
                </a:solidFill>
                <a:latin typeface="Calibri"/>
                <a:ea typeface="Calibri"/>
                <a:cs typeface="Calibri"/>
                <a:sym typeface="Calibri"/>
              </a:endParaRPr>
            </a:p>
          </p:txBody>
        </p:sp>
        <p:sp>
          <p:nvSpPr>
            <p:cNvPr id="230" name="Google Shape;230;p9"/>
            <p:cNvSpPr/>
            <p:nvPr/>
          </p:nvSpPr>
          <p:spPr>
            <a:xfrm>
              <a:off x="0" y="2528422"/>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31" name="Google Shape;231;p9"/>
            <p:cNvSpPr txBox="1"/>
            <p:nvPr/>
          </p:nvSpPr>
          <p:spPr>
            <a:xfrm>
              <a:off x="30149" y="2558571"/>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Fibromyalgie (Schmerzen des Bewegungsapparats, Müdigkeit usw.)</a:t>
              </a:r>
              <a:endParaRPr b="0" i="0" sz="2400" u="none" cap="none" strike="noStrike">
                <a:solidFill>
                  <a:schemeClr val="lt1"/>
                </a:solidFill>
                <a:latin typeface="Calibri"/>
                <a:ea typeface="Calibri"/>
                <a:cs typeface="Calibri"/>
                <a:sym typeface="Calibri"/>
              </a:endParaRPr>
            </a:p>
          </p:txBody>
        </p:sp>
        <p:sp>
          <p:nvSpPr>
            <p:cNvPr id="232" name="Google Shape;232;p9"/>
            <p:cNvSpPr/>
            <p:nvPr/>
          </p:nvSpPr>
          <p:spPr>
            <a:xfrm>
              <a:off x="0" y="3160206"/>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33" name="Google Shape;233;p9"/>
            <p:cNvSpPr txBox="1"/>
            <p:nvPr/>
          </p:nvSpPr>
          <p:spPr>
            <a:xfrm>
              <a:off x="30149" y="3190355"/>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Unkontrollierbares Weinen </a:t>
              </a:r>
              <a:endParaRPr b="0" i="0" sz="2400" u="none" cap="none" strike="noStrike">
                <a:solidFill>
                  <a:schemeClr val="lt1"/>
                </a:solidFill>
                <a:latin typeface="Calibri"/>
                <a:ea typeface="Calibri"/>
                <a:cs typeface="Calibri"/>
                <a:sym typeface="Calibri"/>
              </a:endParaRPr>
            </a:p>
          </p:txBody>
        </p:sp>
        <p:sp>
          <p:nvSpPr>
            <p:cNvPr id="234" name="Google Shape;234;p9"/>
            <p:cNvSpPr/>
            <p:nvPr/>
          </p:nvSpPr>
          <p:spPr>
            <a:xfrm>
              <a:off x="0" y="3791990"/>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35" name="Google Shape;235;p9"/>
            <p:cNvSpPr txBox="1"/>
            <p:nvPr/>
          </p:nvSpPr>
          <p:spPr>
            <a:xfrm>
              <a:off x="30149" y="3822139"/>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Schmerzen in der Brust </a:t>
              </a:r>
              <a:endParaRPr b="0" i="0" sz="2400" u="none" cap="none" strike="noStrike">
                <a:solidFill>
                  <a:schemeClr val="lt1"/>
                </a:solidFill>
                <a:latin typeface="Calibri"/>
                <a:ea typeface="Calibri"/>
                <a:cs typeface="Calibri"/>
                <a:sym typeface="Calibri"/>
              </a:endParaRPr>
            </a:p>
          </p:txBody>
        </p:sp>
      </p:grpSp>
      <p:sp>
        <p:nvSpPr>
          <p:cNvPr id="236" name="Google Shape;236;p9"/>
          <p:cNvSpPr txBox="1"/>
          <p:nvPr/>
        </p:nvSpPr>
        <p:spPr>
          <a:xfrm>
            <a:off x="634678" y="1276109"/>
            <a:ext cx="59620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Physische Gewalt kann zu: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pic>
        <p:nvPicPr>
          <p:cNvPr descr="Ein Bild, das Text enthält.&#10;&#10;Automatisch generierte Beschreibung" id="241" name="Google Shape;241;p10"/>
          <p:cNvPicPr preferRelativeResize="0"/>
          <p:nvPr>
            <p:ph idx="1" type="body"/>
          </p:nvPr>
        </p:nvPicPr>
        <p:blipFill rotWithShape="1">
          <a:blip r:embed="rId3">
            <a:alphaModFix/>
          </a:blip>
          <a:srcRect b="7316" l="0" r="0" t="8415"/>
          <a:stretch/>
        </p:blipFill>
        <p:spPr>
          <a:xfrm>
            <a:off x="-1" y="10"/>
            <a:ext cx="12192000" cy="6857990"/>
          </a:xfrm>
          <a:prstGeom prst="rect">
            <a:avLst/>
          </a:prstGeom>
          <a:noFill/>
          <a:ln>
            <a:noFill/>
          </a:ln>
        </p:spPr>
      </p:pic>
      <p:sp>
        <p:nvSpPr>
          <p:cNvPr id="242" name="Google Shape;242;p10"/>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3" name="Google Shape;243;p10"/>
          <p:cNvSpPr txBox="1"/>
          <p:nvPr>
            <p:ph type="title"/>
          </p:nvPr>
        </p:nvSpPr>
        <p:spPr>
          <a:xfrm>
            <a:off x="761549" y="3365985"/>
            <a:ext cx="4204137" cy="134275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GB" sz="3600"/>
              <a:t>2. Mögliche Folgen für das Unternehmen </a:t>
            </a:r>
            <a:br>
              <a:rPr lang="en-GB" sz="3600"/>
            </a:br>
            <a:endParaRPr b="1" sz="3600"/>
          </a:p>
        </p:txBody>
      </p:sp>
      <p:cxnSp>
        <p:nvCxnSpPr>
          <p:cNvPr id="244" name="Google Shape;244;p10"/>
          <p:cNvCxnSpPr/>
          <p:nvPr/>
        </p:nvCxnSpPr>
        <p:spPr>
          <a:xfrm>
            <a:off x="2199966" y="4708739"/>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