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12192000" cy="6858000"/>
  <p:embeddedFontLst>
    <p:embeddedFont>
      <p:font typeface="Quattrocento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36" roundtripDataSignature="AMtx7mipLw/bfuD2wspcvy7dPYpNALL5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1AF88E-39C1-4584-B8B5-96A9DCA27C2B}">
  <a:tblStyle styleId="{B21AF88E-39C1-4584-B8B5-96A9DCA27C2B}"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QuattrocentoSans-bold.fntdata"/><Relationship Id="rId10" Type="http://schemas.openxmlformats.org/officeDocument/2006/relationships/slide" Target="slides/slide4.xml"/><Relationship Id="rId32" Type="http://schemas.openxmlformats.org/officeDocument/2006/relationships/font" Target="fonts/QuattrocentoSans-regular.fntdata"/><Relationship Id="rId13" Type="http://schemas.openxmlformats.org/officeDocument/2006/relationships/slide" Target="slides/slide7.xml"/><Relationship Id="rId35" Type="http://schemas.openxmlformats.org/officeDocument/2006/relationships/font" Target="fonts/QuattrocentoSans-boldItalic.fntdata"/><Relationship Id="rId12" Type="http://schemas.openxmlformats.org/officeDocument/2006/relationships/slide" Target="slides/slide6.xml"/><Relationship Id="rId34" Type="http://schemas.openxmlformats.org/officeDocument/2006/relationships/font" Target="fonts/QuattrocentoSans-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52832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905625" y="0"/>
            <a:ext cx="52832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52832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p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3: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4: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5: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6: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6: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7: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7: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8: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9: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0: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1: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2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40" name="Google Shape;24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46" name="Google Shape;24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52" name="Google Shape;25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58" name="Google Shape;25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6: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7: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27"/>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28"/>
          <p:cNvSpPr txBox="1"/>
          <p:nvPr>
            <p:ph type="title"/>
          </p:nvPr>
        </p:nvSpPr>
        <p:spPr>
          <a:xfrm>
            <a:off x="3714220" y="178136"/>
            <a:ext cx="7860665" cy="1016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a:solidFill>
                  <a:srgbClr val="ED1D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8"/>
          <p:cNvSpPr txBox="1"/>
          <p:nvPr>
            <p:ph idx="1" type="body"/>
          </p:nvPr>
        </p:nvSpPr>
        <p:spPr>
          <a:xfrm>
            <a:off x="918513" y="2322718"/>
            <a:ext cx="10354972" cy="357377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400">
                <a:solidFill>
                  <a:schemeClr val="dk1"/>
                </a:solidFill>
                <a:latin typeface="Calibri"/>
                <a:ea typeface="Calibri"/>
                <a:cs typeface="Calibri"/>
                <a:sym typeface="Calibri"/>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28"/>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8"/>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8"/>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 name="Shape 25"/>
        <p:cNvGrpSpPr/>
        <p:nvPr/>
      </p:nvGrpSpPr>
      <p:grpSpPr>
        <a:xfrm>
          <a:off x="0" y="0"/>
          <a:ext cx="0" cy="0"/>
          <a:chOff x="0" y="0"/>
          <a:chExt cx="0" cy="0"/>
        </a:xfrm>
      </p:grpSpPr>
      <p:sp>
        <p:nvSpPr>
          <p:cNvPr id="26" name="Google Shape;26;p29"/>
          <p:cNvSpPr txBox="1"/>
          <p:nvPr>
            <p:ph type="title"/>
          </p:nvPr>
        </p:nvSpPr>
        <p:spPr>
          <a:xfrm>
            <a:off x="3714220" y="178136"/>
            <a:ext cx="7860665" cy="1016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a:solidFill>
                  <a:srgbClr val="ED1D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9"/>
          <p:cNvSpPr txBox="1"/>
          <p:nvPr>
            <p:ph idx="1" type="body"/>
          </p:nvPr>
        </p:nvSpPr>
        <p:spPr>
          <a:xfrm>
            <a:off x="917077" y="1541251"/>
            <a:ext cx="4841240" cy="412115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400">
                <a:solidFill>
                  <a:schemeClr val="dk1"/>
                </a:solidFill>
                <a:latin typeface="Calibri"/>
                <a:ea typeface="Calibri"/>
                <a:cs typeface="Calibri"/>
                <a:sym typeface="Calibri"/>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 name="Google Shape;28;p29"/>
          <p:cNvSpPr txBox="1"/>
          <p:nvPr>
            <p:ph idx="2" type="body"/>
          </p:nvPr>
        </p:nvSpPr>
        <p:spPr>
          <a:xfrm>
            <a:off x="6289024" y="1529567"/>
            <a:ext cx="4288790" cy="374777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400">
                <a:solidFill>
                  <a:schemeClr val="dk1"/>
                </a:solidFill>
                <a:latin typeface="Calibri"/>
                <a:ea typeface="Calibri"/>
                <a:cs typeface="Calibri"/>
                <a:sym typeface="Calibri"/>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29"/>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9"/>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9"/>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32" name="Shape 32"/>
        <p:cNvGrpSpPr/>
        <p:nvPr/>
      </p:nvGrpSpPr>
      <p:grpSpPr>
        <a:xfrm>
          <a:off x="0" y="0"/>
          <a:ext cx="0" cy="0"/>
          <a:chOff x="0" y="0"/>
          <a:chExt cx="0" cy="0"/>
        </a:xfrm>
      </p:grpSpPr>
      <p:sp>
        <p:nvSpPr>
          <p:cNvPr id="33" name="Google Shape;33;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Font typeface="Calibri"/>
              <a:buChar char="•"/>
              <a:defRPr sz="3200"/>
            </a:lvl1pPr>
            <a:lvl2pPr indent="-406400" lvl="1" marL="914400" algn="l">
              <a:lnSpc>
                <a:spcPct val="90000"/>
              </a:lnSpc>
              <a:spcBef>
                <a:spcPts val="500"/>
              </a:spcBef>
              <a:spcAft>
                <a:spcPts val="0"/>
              </a:spcAft>
              <a:buClr>
                <a:schemeClr val="dk1"/>
              </a:buClr>
              <a:buSzPts val="2800"/>
              <a:buFont typeface="Calibri"/>
              <a:buChar char="•"/>
              <a:defRPr sz="2800"/>
            </a:lvl2pPr>
            <a:lvl3pPr indent="-381000" lvl="2" marL="1371600" algn="l">
              <a:lnSpc>
                <a:spcPct val="90000"/>
              </a:lnSpc>
              <a:spcBef>
                <a:spcPts val="500"/>
              </a:spcBef>
              <a:spcAft>
                <a:spcPts val="0"/>
              </a:spcAft>
              <a:buClr>
                <a:schemeClr val="dk1"/>
              </a:buClr>
              <a:buSzPts val="2400"/>
              <a:buFont typeface="Calibri"/>
              <a:buChar char="•"/>
              <a:defRPr sz="2400"/>
            </a:lvl3pPr>
            <a:lvl4pPr indent="-355600" lvl="3" marL="1828800" algn="l">
              <a:lnSpc>
                <a:spcPct val="90000"/>
              </a:lnSpc>
              <a:spcBef>
                <a:spcPts val="500"/>
              </a:spcBef>
              <a:spcAft>
                <a:spcPts val="0"/>
              </a:spcAft>
              <a:buClr>
                <a:schemeClr val="dk1"/>
              </a:buClr>
              <a:buSzPts val="2000"/>
              <a:buFont typeface="Calibri"/>
              <a:buChar char="•"/>
              <a:defRPr sz="2000"/>
            </a:lvl4pPr>
            <a:lvl5pPr indent="-355600" lvl="4" marL="2286000" algn="l">
              <a:lnSpc>
                <a:spcPct val="90000"/>
              </a:lnSpc>
              <a:spcBef>
                <a:spcPts val="500"/>
              </a:spcBef>
              <a:spcAft>
                <a:spcPts val="0"/>
              </a:spcAft>
              <a:buClr>
                <a:schemeClr val="dk1"/>
              </a:buClr>
              <a:buSzPts val="2000"/>
              <a:buFont typeface="Calibri"/>
              <a:buChar char="•"/>
              <a:defRPr sz="2000"/>
            </a:lvl5pPr>
            <a:lvl6pPr indent="-355600" lvl="5" marL="2743200" algn="l">
              <a:lnSpc>
                <a:spcPct val="90000"/>
              </a:lnSpc>
              <a:spcBef>
                <a:spcPts val="500"/>
              </a:spcBef>
              <a:spcAft>
                <a:spcPts val="0"/>
              </a:spcAft>
              <a:buClr>
                <a:schemeClr val="dk1"/>
              </a:buClr>
              <a:buSzPts val="2000"/>
              <a:buFont typeface="Calibri"/>
              <a:buChar char="•"/>
              <a:defRPr sz="2000"/>
            </a:lvl6pPr>
            <a:lvl7pPr indent="-355600" lvl="6" marL="3200400" algn="l">
              <a:lnSpc>
                <a:spcPct val="90000"/>
              </a:lnSpc>
              <a:spcBef>
                <a:spcPts val="500"/>
              </a:spcBef>
              <a:spcAft>
                <a:spcPts val="0"/>
              </a:spcAft>
              <a:buClr>
                <a:schemeClr val="dk1"/>
              </a:buClr>
              <a:buSzPts val="2000"/>
              <a:buFont typeface="Calibri"/>
              <a:buChar char="•"/>
              <a:defRPr sz="2000"/>
            </a:lvl7pPr>
            <a:lvl8pPr indent="-355600" lvl="7" marL="3657600" algn="l">
              <a:lnSpc>
                <a:spcPct val="90000"/>
              </a:lnSpc>
              <a:spcBef>
                <a:spcPts val="500"/>
              </a:spcBef>
              <a:spcAft>
                <a:spcPts val="0"/>
              </a:spcAft>
              <a:buClr>
                <a:schemeClr val="dk1"/>
              </a:buClr>
              <a:buSzPts val="2000"/>
              <a:buFont typeface="Calibri"/>
              <a:buChar char="•"/>
              <a:defRPr sz="2000"/>
            </a:lvl8pPr>
            <a:lvl9pPr indent="-355600" lvl="8" marL="4114800" algn="l">
              <a:lnSpc>
                <a:spcPct val="90000"/>
              </a:lnSpc>
              <a:spcBef>
                <a:spcPts val="500"/>
              </a:spcBef>
              <a:spcAft>
                <a:spcPts val="0"/>
              </a:spcAft>
              <a:buClr>
                <a:schemeClr val="dk1"/>
              </a:buClr>
              <a:buSzPts val="2000"/>
              <a:buFont typeface="Calibri"/>
              <a:buChar char="•"/>
              <a:defRPr sz="2000"/>
            </a:lvl9pPr>
          </a:lstStyle>
          <a:p/>
        </p:txBody>
      </p:sp>
      <p:sp>
        <p:nvSpPr>
          <p:cNvPr id="35" name="Google Shape;35;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Font typeface="Calibri"/>
              <a:buNone/>
              <a:defRPr sz="1600"/>
            </a:lvl1pPr>
            <a:lvl2pPr indent="-228600" lvl="1" marL="914400" algn="l">
              <a:lnSpc>
                <a:spcPct val="90000"/>
              </a:lnSpc>
              <a:spcBef>
                <a:spcPts val="500"/>
              </a:spcBef>
              <a:spcAft>
                <a:spcPts val="0"/>
              </a:spcAft>
              <a:buClr>
                <a:schemeClr val="dk1"/>
              </a:buClr>
              <a:buSzPts val="1400"/>
              <a:buFont typeface="Calibri"/>
              <a:buNone/>
              <a:defRPr sz="1400"/>
            </a:lvl2pPr>
            <a:lvl3pPr indent="-228600" lvl="2" marL="1371600" algn="l">
              <a:lnSpc>
                <a:spcPct val="90000"/>
              </a:lnSpc>
              <a:spcBef>
                <a:spcPts val="500"/>
              </a:spcBef>
              <a:spcAft>
                <a:spcPts val="0"/>
              </a:spcAft>
              <a:buClr>
                <a:schemeClr val="dk1"/>
              </a:buClr>
              <a:buSzPts val="1200"/>
              <a:buFont typeface="Calibri"/>
              <a:buNone/>
              <a:defRPr sz="1200"/>
            </a:lvl3pPr>
            <a:lvl4pPr indent="-228600" lvl="3" marL="1828800" algn="l">
              <a:lnSpc>
                <a:spcPct val="90000"/>
              </a:lnSpc>
              <a:spcBef>
                <a:spcPts val="500"/>
              </a:spcBef>
              <a:spcAft>
                <a:spcPts val="0"/>
              </a:spcAft>
              <a:buClr>
                <a:schemeClr val="dk1"/>
              </a:buClr>
              <a:buSzPts val="1000"/>
              <a:buFont typeface="Calibri"/>
              <a:buNone/>
              <a:defRPr sz="1000"/>
            </a:lvl4pPr>
            <a:lvl5pPr indent="-228600" lvl="4" marL="2286000" algn="l">
              <a:lnSpc>
                <a:spcPct val="90000"/>
              </a:lnSpc>
              <a:spcBef>
                <a:spcPts val="500"/>
              </a:spcBef>
              <a:spcAft>
                <a:spcPts val="0"/>
              </a:spcAft>
              <a:buClr>
                <a:schemeClr val="dk1"/>
              </a:buClr>
              <a:buSzPts val="1000"/>
              <a:buFont typeface="Calibri"/>
              <a:buNone/>
              <a:defRPr sz="1000"/>
            </a:lvl5pPr>
            <a:lvl6pPr indent="-228600" lvl="5" marL="2743200" algn="l">
              <a:lnSpc>
                <a:spcPct val="90000"/>
              </a:lnSpc>
              <a:spcBef>
                <a:spcPts val="500"/>
              </a:spcBef>
              <a:spcAft>
                <a:spcPts val="0"/>
              </a:spcAft>
              <a:buClr>
                <a:schemeClr val="dk1"/>
              </a:buClr>
              <a:buSzPts val="1000"/>
              <a:buFont typeface="Calibri"/>
              <a:buNone/>
              <a:defRPr sz="1000"/>
            </a:lvl6pPr>
            <a:lvl7pPr indent="-228600" lvl="6" marL="3200400" algn="l">
              <a:lnSpc>
                <a:spcPct val="90000"/>
              </a:lnSpc>
              <a:spcBef>
                <a:spcPts val="500"/>
              </a:spcBef>
              <a:spcAft>
                <a:spcPts val="0"/>
              </a:spcAft>
              <a:buClr>
                <a:schemeClr val="dk1"/>
              </a:buClr>
              <a:buSzPts val="1000"/>
              <a:buFont typeface="Calibri"/>
              <a:buNone/>
              <a:defRPr sz="1000"/>
            </a:lvl7pPr>
            <a:lvl8pPr indent="-228600" lvl="7" marL="3657600" algn="l">
              <a:lnSpc>
                <a:spcPct val="90000"/>
              </a:lnSpc>
              <a:spcBef>
                <a:spcPts val="500"/>
              </a:spcBef>
              <a:spcAft>
                <a:spcPts val="0"/>
              </a:spcAft>
              <a:buClr>
                <a:schemeClr val="dk1"/>
              </a:buClr>
              <a:buSzPts val="1000"/>
              <a:buFont typeface="Calibri"/>
              <a:buNone/>
              <a:defRPr sz="1000"/>
            </a:lvl8pPr>
            <a:lvl9pPr indent="-228600" lvl="8" marL="4114800" algn="l">
              <a:lnSpc>
                <a:spcPct val="90000"/>
              </a:lnSpc>
              <a:spcBef>
                <a:spcPts val="500"/>
              </a:spcBef>
              <a:spcAft>
                <a:spcPts val="0"/>
              </a:spcAft>
              <a:buClr>
                <a:schemeClr val="dk1"/>
              </a:buClr>
              <a:buSzPts val="1000"/>
              <a:buFont typeface="Calibri"/>
              <a:buNone/>
              <a:defRPr sz="1000"/>
            </a:lvl9pPr>
          </a:lstStyle>
          <a:p/>
        </p:txBody>
      </p:sp>
      <p:sp>
        <p:nvSpPr>
          <p:cNvPr id="36" name="Google Shape;3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7" name="Google Shape;3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8" name="Google Shape;3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9" name="Shape 39"/>
        <p:cNvGrpSpPr/>
        <p:nvPr/>
      </p:nvGrpSpPr>
      <p:grpSpPr>
        <a:xfrm>
          <a:off x="0" y="0"/>
          <a:ext cx="0" cy="0"/>
          <a:chOff x="0" y="0"/>
          <a:chExt cx="0" cy="0"/>
        </a:xfrm>
      </p:grpSpPr>
      <p:sp>
        <p:nvSpPr>
          <p:cNvPr id="40" name="Google Shape;40;p31"/>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1"/>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1"/>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1"/>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5" name="Shape 45"/>
        <p:cNvGrpSpPr/>
        <p:nvPr/>
      </p:nvGrpSpPr>
      <p:grpSpPr>
        <a:xfrm>
          <a:off x="0" y="0"/>
          <a:ext cx="0" cy="0"/>
          <a:chOff x="0" y="0"/>
          <a:chExt cx="0" cy="0"/>
        </a:xfrm>
      </p:grpSpPr>
      <p:sp>
        <p:nvSpPr>
          <p:cNvPr id="46" name="Google Shape;46;p32"/>
          <p:cNvSpPr txBox="1"/>
          <p:nvPr>
            <p:ph type="title"/>
          </p:nvPr>
        </p:nvSpPr>
        <p:spPr>
          <a:xfrm>
            <a:off x="3714220" y="178136"/>
            <a:ext cx="7860665" cy="1016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a:solidFill>
                  <a:srgbClr val="ED1D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3714220" y="178136"/>
            <a:ext cx="7860665" cy="1016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4000" u="none" cap="none" strike="noStrike">
                <a:solidFill>
                  <a:srgbClr val="ED1D2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918513" y="2322718"/>
            <a:ext cx="10354972" cy="3573779"/>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26"/>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springinstitute.org/whats-difference-multicultural-intercultural-cross-cultural-communication/" TargetMode="External"/><Relationship Id="rId4" Type="http://schemas.openxmlformats.org/officeDocument/2006/relationships/hyperlink" Target="https://www.hrsolutions-uk.com/4-types-of-discrimination/" TargetMode="External"/><Relationship Id="rId5" Type="http://schemas.openxmlformats.org/officeDocument/2006/relationships/hyperlink" Target="https://www.ilo.org/wcmsp5/groups/public/---ed_dialogue/---sector/documents/publication/wcms_161998.pdf" TargetMode="External"/><Relationship Id="rId6" Type="http://schemas.openxmlformats.org/officeDocument/2006/relationships/hyperlink" Target="https://www.nabet.us/proceedings-archive/NABET-Proceedings-2018.pdf#page=121" TargetMode="External"/><Relationship Id="rId7" Type="http://schemas.openxmlformats.org/officeDocument/2006/relationships/hyperlink" Target="https://www.personio.com/hr-lexicon/types-of-discrimination/" TargetMode="External"/><Relationship Id="rId8" Type="http://schemas.openxmlformats.org/officeDocument/2006/relationships/hyperlink" Target="https://extension.usu.edu/employee/diversity/dimensions-of-diversit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hyperlink" Target="https://kek-dias.gr/" TargetMode="External"/><Relationship Id="rId13" Type="http://schemas.openxmlformats.org/officeDocument/2006/relationships/image" Target="../media/image23.png"/><Relationship Id="rId12" Type="http://schemas.openxmlformats.org/officeDocument/2006/relationships/hyperlink" Target="https://dekaplus.eu/"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hyperlink" Target="http://www.czu.cz/" TargetMode="External"/><Relationship Id="rId9" Type="http://schemas.openxmlformats.org/officeDocument/2006/relationships/image" Target="../media/image22.png"/><Relationship Id="rId15" Type="http://schemas.openxmlformats.org/officeDocument/2006/relationships/image" Target="../media/image19.png"/><Relationship Id="rId14" Type="http://schemas.openxmlformats.org/officeDocument/2006/relationships/hyperlink" Target="https://www.lpf.lt/" TargetMode="External"/><Relationship Id="rId16" Type="http://schemas.openxmlformats.org/officeDocument/2006/relationships/hyperlink" Target="https://www.uzvediba.lv/kontakti/" TargetMode="External"/><Relationship Id="rId5" Type="http://schemas.openxmlformats.org/officeDocument/2006/relationships/image" Target="../media/image15.png"/><Relationship Id="rId6" Type="http://schemas.openxmlformats.org/officeDocument/2006/relationships/hyperlink" Target="http://www.czu.cz/" TargetMode="External"/><Relationship Id="rId7" Type="http://schemas.openxmlformats.org/officeDocument/2006/relationships/image" Target="../media/image14.png"/><Relationship Id="rId8" Type="http://schemas.openxmlformats.org/officeDocument/2006/relationships/hyperlink" Target="http://www.beneke-prinzhorn.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 name="Shape 53"/>
        <p:cNvGrpSpPr/>
        <p:nvPr/>
      </p:nvGrpSpPr>
      <p:grpSpPr>
        <a:xfrm>
          <a:off x="0" y="0"/>
          <a:ext cx="0" cy="0"/>
          <a:chOff x="0" y="0"/>
          <a:chExt cx="0" cy="0"/>
        </a:xfrm>
      </p:grpSpPr>
      <p:sp>
        <p:nvSpPr>
          <p:cNvPr id="54" name="Google Shape;54;p1"/>
          <p:cNvSpPr txBox="1"/>
          <p:nvPr/>
        </p:nvSpPr>
        <p:spPr>
          <a:xfrm>
            <a:off x="5410200" y="4648200"/>
            <a:ext cx="6457315" cy="123110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en-GB" sz="4000" u="none" cap="none" strike="noStrike">
                <a:solidFill>
                  <a:srgbClr val="44546A"/>
                </a:solidFill>
                <a:latin typeface="Calibri"/>
                <a:ea typeface="Calibri"/>
                <a:cs typeface="Calibri"/>
                <a:sym typeface="Calibri"/>
              </a:rPr>
              <a:t>Ursachen und Wirkungsmechanismen</a:t>
            </a:r>
            <a:endParaRPr b="0" i="0" sz="4000" u="none" cap="none" strike="noStrike">
              <a:solidFill>
                <a:schemeClr val="dk1"/>
              </a:solidFill>
              <a:latin typeface="Calibri"/>
              <a:ea typeface="Calibri"/>
              <a:cs typeface="Calibri"/>
              <a:sym typeface="Calibri"/>
            </a:endParaRPr>
          </a:p>
        </p:txBody>
      </p:sp>
      <p:sp>
        <p:nvSpPr>
          <p:cNvPr id="55" name="Google Shape;55;p1"/>
          <p:cNvSpPr/>
          <p:nvPr/>
        </p:nvSpPr>
        <p:spPr>
          <a:xfrm>
            <a:off x="0" y="0"/>
            <a:ext cx="12192000" cy="419986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1"/>
          <p:cNvSpPr txBox="1"/>
          <p:nvPr/>
        </p:nvSpPr>
        <p:spPr>
          <a:xfrm>
            <a:off x="505444" y="6092614"/>
            <a:ext cx="10950000" cy="338700"/>
          </a:xfrm>
          <a:prstGeom prst="rect">
            <a:avLst/>
          </a:prstGeom>
          <a:noFill/>
          <a:ln>
            <a:noFill/>
          </a:ln>
        </p:spPr>
        <p:txBody>
          <a:bodyPr anchorCtr="0" anchor="t" bIns="0" lIns="0" spcFirstLastPara="1" rIns="0" wrap="square" tIns="0">
            <a:spAutoFit/>
          </a:bodyPr>
          <a:lstStyle/>
          <a:p>
            <a:pPr indent="0" lvl="0" marL="0" rtl="0" algn="l">
              <a:spcBef>
                <a:spcPts val="1200"/>
              </a:spcBef>
              <a:spcAft>
                <a:spcPts val="300"/>
              </a:spcAft>
              <a:buClr>
                <a:schemeClr val="dk1"/>
              </a:buClr>
              <a:buSzPts val="1100"/>
              <a:buFont typeface="Arial"/>
              <a:buNone/>
            </a:pPr>
            <a:r>
              <a:rPr lang="en-GB" sz="1100">
                <a:solidFill>
                  <a:schemeClr val="dk1"/>
                </a:solidFill>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sz="1200">
              <a:solidFill>
                <a:schemeClr val="dk1"/>
              </a:solidFill>
              <a:latin typeface="Calibri"/>
              <a:ea typeface="Calibri"/>
              <a:cs typeface="Calibri"/>
              <a:sym typeface="Calibri"/>
            </a:endParaRPr>
          </a:p>
        </p:txBody>
      </p:sp>
      <p:pic>
        <p:nvPicPr>
          <p:cNvPr id="57" name="Google Shape;57;p1"/>
          <p:cNvPicPr preferRelativeResize="0"/>
          <p:nvPr/>
        </p:nvPicPr>
        <p:blipFill rotWithShape="1">
          <a:blip r:embed="rId4">
            <a:alphaModFix/>
          </a:blip>
          <a:srcRect b="2326" l="0" r="0" t="2335"/>
          <a:stretch/>
        </p:blipFill>
        <p:spPr>
          <a:xfrm>
            <a:off x="505450" y="5279214"/>
            <a:ext cx="2876550" cy="600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3" name="Shape 133"/>
        <p:cNvGrpSpPr/>
        <p:nvPr/>
      </p:nvGrpSpPr>
      <p:grpSpPr>
        <a:xfrm>
          <a:off x="0" y="0"/>
          <a:ext cx="0" cy="0"/>
          <a:chOff x="0" y="0"/>
          <a:chExt cx="0" cy="0"/>
        </a:xfrm>
      </p:grpSpPr>
      <p:sp>
        <p:nvSpPr>
          <p:cNvPr id="134" name="Google Shape;134;p10"/>
          <p:cNvSpPr txBox="1"/>
          <p:nvPr>
            <p:ph type="title"/>
          </p:nvPr>
        </p:nvSpPr>
        <p:spPr>
          <a:xfrm>
            <a:off x="438241" y="297929"/>
            <a:ext cx="7821930" cy="1127125"/>
          </a:xfrm>
          <a:prstGeom prst="rect">
            <a:avLst/>
          </a:prstGeom>
          <a:noFill/>
          <a:ln>
            <a:noFill/>
          </a:ln>
        </p:spPr>
        <p:txBody>
          <a:bodyPr anchorCtr="0" anchor="t" bIns="0" lIns="0" spcFirstLastPara="1" rIns="0" wrap="square" tIns="0">
            <a:spAutoFit/>
          </a:bodyPr>
          <a:lstStyle/>
          <a:p>
            <a:pPr indent="0" lvl="0" marL="12700" marR="5080" rtl="0" algn="l">
              <a:lnSpc>
                <a:spcPct val="108000"/>
              </a:lnSpc>
              <a:spcBef>
                <a:spcPts val="0"/>
              </a:spcBef>
              <a:spcAft>
                <a:spcPts val="0"/>
              </a:spcAft>
              <a:buNone/>
            </a:pPr>
            <a:r>
              <a:rPr lang="en-GB">
                <a:solidFill>
                  <a:srgbClr val="6789B9"/>
                </a:solidFill>
              </a:rPr>
              <a:t>Thema 2: Grundlagen der Diversitätsdimension als Ursachen von Diskriminierung</a:t>
            </a:r>
            <a:endParaRPr/>
          </a:p>
        </p:txBody>
      </p:sp>
      <p:sp>
        <p:nvSpPr>
          <p:cNvPr id="135" name="Google Shape;135;p10"/>
          <p:cNvSpPr txBox="1"/>
          <p:nvPr/>
        </p:nvSpPr>
        <p:spPr>
          <a:xfrm>
            <a:off x="533400" y="2312987"/>
            <a:ext cx="4351655" cy="223202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2400">
                <a:solidFill>
                  <a:schemeClr val="dk1"/>
                </a:solidFill>
                <a:latin typeface="Calibri"/>
                <a:ea typeface="Calibri"/>
                <a:cs typeface="Calibri"/>
                <a:sym typeface="Calibri"/>
              </a:rPr>
              <a:t>Arten und Formen von Diskriminierung</a:t>
            </a:r>
            <a:endParaRPr sz="2400">
              <a:solidFill>
                <a:schemeClr val="dk1"/>
              </a:solidFill>
              <a:latin typeface="Calibri"/>
              <a:ea typeface="Calibri"/>
              <a:cs typeface="Calibri"/>
              <a:sym typeface="Calibri"/>
            </a:endParaRPr>
          </a:p>
          <a:p>
            <a:pPr indent="-514350" lvl="0" marL="527050" marR="0" rtl="0" algn="l">
              <a:lnSpc>
                <a:spcPct val="100000"/>
              </a:lnSpc>
              <a:spcBef>
                <a:spcPts val="310"/>
              </a:spcBef>
              <a:spcAft>
                <a:spcPts val="0"/>
              </a:spcAft>
              <a:buClr>
                <a:schemeClr val="dk1"/>
              </a:buClr>
              <a:buSzPts val="2800"/>
              <a:buFont typeface="Calibri"/>
              <a:buAutoNum type="arabicPeriod"/>
            </a:pPr>
            <a:r>
              <a:rPr lang="en-GB" sz="2400">
                <a:solidFill>
                  <a:schemeClr val="dk1"/>
                </a:solidFill>
                <a:latin typeface="Calibri"/>
                <a:ea typeface="Calibri"/>
                <a:cs typeface="Calibri"/>
                <a:sym typeface="Calibri"/>
              </a:rPr>
              <a:t>Direkte Diskriminierung</a:t>
            </a:r>
            <a:endParaRPr sz="2400">
              <a:solidFill>
                <a:schemeClr val="dk1"/>
              </a:solidFill>
              <a:latin typeface="Calibri"/>
              <a:ea typeface="Calibri"/>
              <a:cs typeface="Calibri"/>
              <a:sym typeface="Calibri"/>
            </a:endParaRPr>
          </a:p>
          <a:p>
            <a:pPr indent="-514350" lvl="0" marL="527050" marR="0" rtl="0" algn="l">
              <a:lnSpc>
                <a:spcPct val="100000"/>
              </a:lnSpc>
              <a:spcBef>
                <a:spcPts val="225"/>
              </a:spcBef>
              <a:spcAft>
                <a:spcPts val="0"/>
              </a:spcAft>
              <a:buClr>
                <a:schemeClr val="dk1"/>
              </a:buClr>
              <a:buSzPts val="2800"/>
              <a:buFont typeface="Calibri"/>
              <a:buAutoNum type="arabicPeriod"/>
            </a:pPr>
            <a:r>
              <a:rPr lang="en-GB" sz="2400">
                <a:solidFill>
                  <a:schemeClr val="dk1"/>
                </a:solidFill>
                <a:latin typeface="Calibri"/>
                <a:ea typeface="Calibri"/>
                <a:cs typeface="Calibri"/>
                <a:sym typeface="Calibri"/>
              </a:rPr>
              <a:t>Indirekte Diskriminierung</a:t>
            </a:r>
            <a:endParaRPr sz="2400">
              <a:solidFill>
                <a:schemeClr val="dk1"/>
              </a:solidFill>
              <a:latin typeface="Calibri"/>
              <a:ea typeface="Calibri"/>
              <a:cs typeface="Calibri"/>
              <a:sym typeface="Calibri"/>
            </a:endParaRPr>
          </a:p>
          <a:p>
            <a:pPr indent="-514350" lvl="0" marL="527050" marR="0" rtl="0" algn="l">
              <a:lnSpc>
                <a:spcPct val="100000"/>
              </a:lnSpc>
              <a:spcBef>
                <a:spcPts val="234"/>
              </a:spcBef>
              <a:spcAft>
                <a:spcPts val="0"/>
              </a:spcAft>
              <a:buClr>
                <a:schemeClr val="dk1"/>
              </a:buClr>
              <a:buSzPts val="2800"/>
              <a:buFont typeface="Calibri"/>
              <a:buAutoNum type="arabicPeriod"/>
            </a:pPr>
            <a:r>
              <a:rPr lang="en-GB" sz="2400">
                <a:solidFill>
                  <a:schemeClr val="dk1"/>
                </a:solidFill>
                <a:latin typeface="Calibri"/>
                <a:ea typeface="Calibri"/>
                <a:cs typeface="Calibri"/>
                <a:sym typeface="Calibri"/>
              </a:rPr>
              <a:t>Belästigung</a:t>
            </a:r>
            <a:endParaRPr sz="2400">
              <a:solidFill>
                <a:schemeClr val="dk1"/>
              </a:solidFill>
              <a:latin typeface="Calibri"/>
              <a:ea typeface="Calibri"/>
              <a:cs typeface="Calibri"/>
              <a:sym typeface="Calibri"/>
            </a:endParaRPr>
          </a:p>
          <a:p>
            <a:pPr indent="-514350" lvl="0" marL="527050" marR="0" rtl="0" algn="l">
              <a:lnSpc>
                <a:spcPct val="100000"/>
              </a:lnSpc>
              <a:spcBef>
                <a:spcPts val="234"/>
              </a:spcBef>
              <a:spcAft>
                <a:spcPts val="0"/>
              </a:spcAft>
              <a:buClr>
                <a:schemeClr val="dk1"/>
              </a:buClr>
              <a:buSzPts val="2800"/>
              <a:buFont typeface="Calibri"/>
              <a:buAutoNum type="arabicPeriod"/>
            </a:pPr>
            <a:r>
              <a:rPr lang="en-GB" sz="2400">
                <a:solidFill>
                  <a:schemeClr val="dk1"/>
                </a:solidFill>
                <a:latin typeface="Calibri"/>
                <a:ea typeface="Calibri"/>
                <a:cs typeface="Calibri"/>
                <a:sym typeface="Calibri"/>
              </a:rPr>
              <a:t>Viktimisierung</a:t>
            </a:r>
            <a:endParaRPr sz="2400">
              <a:solidFill>
                <a:schemeClr val="dk1"/>
              </a:solidFill>
              <a:latin typeface="Calibri"/>
              <a:ea typeface="Calibri"/>
              <a:cs typeface="Calibri"/>
              <a:sym typeface="Calibri"/>
            </a:endParaRPr>
          </a:p>
        </p:txBody>
      </p:sp>
      <p:sp>
        <p:nvSpPr>
          <p:cNvPr id="136" name="Google Shape;136;p10"/>
          <p:cNvSpPr txBox="1"/>
          <p:nvPr/>
        </p:nvSpPr>
        <p:spPr>
          <a:xfrm>
            <a:off x="11094196" y="6437566"/>
            <a:ext cx="179705"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898989"/>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137" name="Google Shape;137;p10"/>
          <p:cNvSpPr txBox="1"/>
          <p:nvPr/>
        </p:nvSpPr>
        <p:spPr>
          <a:xfrm>
            <a:off x="438236" y="6437719"/>
            <a:ext cx="1676400"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6789B9"/>
                </a:solidFill>
                <a:latin typeface="Calibri"/>
                <a:ea typeface="Calibri"/>
                <a:cs typeface="Calibri"/>
                <a:sym typeface="Calibri"/>
              </a:rPr>
              <a:t>https://www.weedout.eu/</a:t>
            </a:r>
            <a:endParaRPr sz="1200">
              <a:solidFill>
                <a:schemeClr val="dk1"/>
              </a:solidFill>
              <a:latin typeface="Calibri"/>
              <a:ea typeface="Calibri"/>
              <a:cs typeface="Calibri"/>
              <a:sym typeface="Calibri"/>
            </a:endParaRPr>
          </a:p>
        </p:txBody>
      </p:sp>
      <p:sp>
        <p:nvSpPr>
          <p:cNvPr id="138" name="Google Shape;138;p10"/>
          <p:cNvSpPr/>
          <p:nvPr/>
        </p:nvSpPr>
        <p:spPr>
          <a:xfrm>
            <a:off x="5791200" y="0"/>
            <a:ext cx="64008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2" name="Shape 142"/>
        <p:cNvGrpSpPr/>
        <p:nvPr/>
      </p:nvGrpSpPr>
      <p:grpSpPr>
        <a:xfrm>
          <a:off x="0" y="0"/>
          <a:ext cx="0" cy="0"/>
          <a:chOff x="0" y="0"/>
          <a:chExt cx="0" cy="0"/>
        </a:xfrm>
      </p:grpSpPr>
      <p:sp>
        <p:nvSpPr>
          <p:cNvPr id="143" name="Google Shape;143;p11"/>
          <p:cNvSpPr txBox="1"/>
          <p:nvPr/>
        </p:nvSpPr>
        <p:spPr>
          <a:xfrm>
            <a:off x="0" y="3810"/>
            <a:ext cx="12189460" cy="6854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920114" rtl="0" algn="r">
              <a:lnSpc>
                <a:spcPct val="100000"/>
              </a:lnSpc>
              <a:spcBef>
                <a:spcPts val="980"/>
              </a:spcBef>
              <a:spcAft>
                <a:spcPts val="0"/>
              </a:spcAft>
              <a:buNone/>
            </a:pPr>
            <a:r>
              <a:rPr lang="en-GB" sz="1200">
                <a:solidFill>
                  <a:srgbClr val="898989"/>
                </a:solidFill>
                <a:latin typeface="Calibri"/>
                <a:ea typeface="Calibri"/>
                <a:cs typeface="Calibri"/>
                <a:sym typeface="Calibri"/>
              </a:rPr>
              <a:t>11</a:t>
            </a:r>
            <a:endParaRPr sz="1200">
              <a:solidFill>
                <a:schemeClr val="dk1"/>
              </a:solidFill>
              <a:latin typeface="Calibri"/>
              <a:ea typeface="Calibri"/>
              <a:cs typeface="Calibri"/>
              <a:sym typeface="Calibri"/>
            </a:endParaRPr>
          </a:p>
        </p:txBody>
      </p:sp>
      <p:sp>
        <p:nvSpPr>
          <p:cNvPr id="144" name="Google Shape;144;p11"/>
          <p:cNvSpPr/>
          <p:nvPr/>
        </p:nvSpPr>
        <p:spPr>
          <a:xfrm>
            <a:off x="0" y="3810"/>
            <a:ext cx="12189460" cy="6854190"/>
          </a:xfrm>
          <a:custGeom>
            <a:rect b="b" l="l" r="r" t="t"/>
            <a:pathLst>
              <a:path extrusionOk="0" h="6854190" w="12189460">
                <a:moveTo>
                  <a:pt x="0" y="6854190"/>
                </a:moveTo>
                <a:lnTo>
                  <a:pt x="12188952" y="6854190"/>
                </a:lnTo>
                <a:lnTo>
                  <a:pt x="12188952" y="0"/>
                </a:lnTo>
                <a:lnTo>
                  <a:pt x="0" y="0"/>
                </a:lnTo>
                <a:lnTo>
                  <a:pt x="0" y="685419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11"/>
          <p:cNvSpPr/>
          <p:nvPr/>
        </p:nvSpPr>
        <p:spPr>
          <a:xfrm>
            <a:off x="5075587" y="-3199"/>
            <a:ext cx="7066788" cy="685419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1"/>
          <p:cNvSpPr/>
          <p:nvPr/>
        </p:nvSpPr>
        <p:spPr>
          <a:xfrm>
            <a:off x="72389" y="5551932"/>
            <a:ext cx="2801111" cy="13060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11"/>
          <p:cNvSpPr/>
          <p:nvPr/>
        </p:nvSpPr>
        <p:spPr>
          <a:xfrm>
            <a:off x="2371344" y="3810"/>
            <a:ext cx="2267711" cy="96240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11"/>
          <p:cNvSpPr/>
          <p:nvPr/>
        </p:nvSpPr>
        <p:spPr>
          <a:xfrm>
            <a:off x="3299459" y="0"/>
            <a:ext cx="8691880" cy="1510030"/>
          </a:xfrm>
          <a:custGeom>
            <a:rect b="b" l="l" r="r" t="t"/>
            <a:pathLst>
              <a:path extrusionOk="0" h="1510030" w="8691880">
                <a:moveTo>
                  <a:pt x="0" y="1509522"/>
                </a:moveTo>
                <a:lnTo>
                  <a:pt x="8691372" y="1509522"/>
                </a:lnTo>
                <a:lnTo>
                  <a:pt x="8691372" y="0"/>
                </a:lnTo>
                <a:lnTo>
                  <a:pt x="0" y="0"/>
                </a:lnTo>
                <a:lnTo>
                  <a:pt x="0" y="1509522"/>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11"/>
          <p:cNvSpPr txBox="1"/>
          <p:nvPr>
            <p:ph type="title"/>
          </p:nvPr>
        </p:nvSpPr>
        <p:spPr>
          <a:xfrm>
            <a:off x="3714220" y="178136"/>
            <a:ext cx="7860665" cy="1231106"/>
          </a:xfrm>
          <a:prstGeom prst="rect">
            <a:avLst/>
          </a:prstGeom>
          <a:noFill/>
          <a:ln>
            <a:noFill/>
          </a:ln>
        </p:spPr>
        <p:txBody>
          <a:bodyPr anchorCtr="0" anchor="t" bIns="0" lIns="0" spcFirstLastPara="1" rIns="0" wrap="square" tIns="0">
            <a:spAutoFit/>
          </a:bodyPr>
          <a:lstStyle/>
          <a:p>
            <a:pPr indent="0" lvl="0" marL="156210" rtl="0" algn="l">
              <a:lnSpc>
                <a:spcPct val="100000"/>
              </a:lnSpc>
              <a:spcBef>
                <a:spcPts val="0"/>
              </a:spcBef>
              <a:spcAft>
                <a:spcPts val="0"/>
              </a:spcAft>
              <a:buNone/>
            </a:pPr>
            <a:r>
              <a:rPr lang="en-GB"/>
              <a:t>Eingliederung ist entscheidend für die Wirtschaft</a:t>
            </a:r>
            <a:endParaRPr/>
          </a:p>
        </p:txBody>
      </p:sp>
      <p:sp>
        <p:nvSpPr>
          <p:cNvPr id="150" name="Google Shape;150;p11"/>
          <p:cNvSpPr/>
          <p:nvPr/>
        </p:nvSpPr>
        <p:spPr>
          <a:xfrm>
            <a:off x="506865" y="1325118"/>
            <a:ext cx="4768582" cy="465810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11"/>
          <p:cNvSpPr/>
          <p:nvPr/>
        </p:nvSpPr>
        <p:spPr>
          <a:xfrm>
            <a:off x="6821423" y="1330452"/>
            <a:ext cx="5370576" cy="465277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11"/>
          <p:cNvSpPr txBox="1"/>
          <p:nvPr/>
        </p:nvSpPr>
        <p:spPr>
          <a:xfrm>
            <a:off x="5433058" y="1565179"/>
            <a:ext cx="1724025" cy="2588260"/>
          </a:xfrm>
          <a:prstGeom prst="rect">
            <a:avLst/>
          </a:prstGeom>
          <a:noFill/>
          <a:ln>
            <a:noFill/>
          </a:ln>
        </p:spPr>
        <p:txBody>
          <a:bodyPr anchorCtr="0" anchor="t" bIns="0" lIns="0" spcFirstLastPara="1" rIns="0" wrap="square" tIns="0">
            <a:spAutoFit/>
          </a:bodyPr>
          <a:lstStyle/>
          <a:p>
            <a:pPr indent="0" lvl="0" marL="12700" marR="5080" rtl="0" algn="l">
              <a:lnSpc>
                <a:spcPct val="100000"/>
              </a:lnSpc>
              <a:spcBef>
                <a:spcPts val="0"/>
              </a:spcBef>
              <a:spcAft>
                <a:spcPts val="0"/>
              </a:spcAft>
              <a:buNone/>
            </a:pPr>
            <a:r>
              <a:rPr lang="en-GB" sz="2400">
                <a:solidFill>
                  <a:srgbClr val="242424"/>
                </a:solidFill>
                <a:latin typeface="Calibri"/>
                <a:ea typeface="Calibri"/>
                <a:cs typeface="Calibri"/>
                <a:sym typeface="Calibri"/>
              </a:rPr>
              <a:t>Gegenwärtig wird eine Intersektionalität nur für diese Untergruppe von Attributen betrachtet.</a:t>
            </a:r>
            <a:endParaRPr sz="2400">
              <a:solidFill>
                <a:schemeClr val="dk1"/>
              </a:solidFill>
              <a:latin typeface="Calibri"/>
              <a:ea typeface="Calibri"/>
              <a:cs typeface="Calibri"/>
              <a:sym typeface="Calibri"/>
            </a:endParaRPr>
          </a:p>
        </p:txBody>
      </p:sp>
      <p:sp>
        <p:nvSpPr>
          <p:cNvPr id="153" name="Google Shape;153;p11"/>
          <p:cNvSpPr/>
          <p:nvPr/>
        </p:nvSpPr>
        <p:spPr>
          <a:xfrm>
            <a:off x="5841872" y="5043856"/>
            <a:ext cx="1249045" cy="296545"/>
          </a:xfrm>
          <a:custGeom>
            <a:rect b="b" l="l" r="r" t="t"/>
            <a:pathLst>
              <a:path extrusionOk="0" h="296545" w="1249045">
                <a:moveTo>
                  <a:pt x="1100709" y="0"/>
                </a:moveTo>
                <a:lnTo>
                  <a:pt x="1100709" y="74104"/>
                </a:lnTo>
                <a:lnTo>
                  <a:pt x="0" y="74104"/>
                </a:lnTo>
                <a:lnTo>
                  <a:pt x="0" y="222313"/>
                </a:lnTo>
                <a:lnTo>
                  <a:pt x="1100709" y="222313"/>
                </a:lnTo>
                <a:lnTo>
                  <a:pt x="1100709" y="296418"/>
                </a:lnTo>
                <a:lnTo>
                  <a:pt x="1248918" y="148209"/>
                </a:lnTo>
                <a:lnTo>
                  <a:pt x="1100709" y="0"/>
                </a:lnTo>
                <a:close/>
              </a:path>
            </a:pathLst>
          </a:custGeom>
          <a:solidFill>
            <a:srgbClr val="4472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11"/>
          <p:cNvSpPr txBox="1"/>
          <p:nvPr/>
        </p:nvSpPr>
        <p:spPr>
          <a:xfrm>
            <a:off x="439102" y="5984647"/>
            <a:ext cx="11311255" cy="877163"/>
          </a:xfrm>
          <a:prstGeom prst="rect">
            <a:avLst/>
          </a:prstGeom>
          <a:noFill/>
          <a:ln>
            <a:noFill/>
          </a:ln>
        </p:spPr>
        <p:txBody>
          <a:bodyPr anchorCtr="0" anchor="t" bIns="0" lIns="0" spcFirstLastPara="1" rIns="0" wrap="square" tIns="0">
            <a:spAutoFit/>
          </a:bodyPr>
          <a:lstStyle/>
          <a:p>
            <a:pPr indent="0" lvl="0" marL="635" marR="0" rtl="0" algn="ctr">
              <a:lnSpc>
                <a:spcPct val="100000"/>
              </a:lnSpc>
              <a:spcBef>
                <a:spcPts val="0"/>
              </a:spcBef>
              <a:spcAft>
                <a:spcPts val="0"/>
              </a:spcAft>
              <a:buNone/>
            </a:pPr>
            <a:r>
              <a:rPr lang="en-GB" sz="1900">
                <a:solidFill>
                  <a:srgbClr val="424242"/>
                </a:solidFill>
                <a:latin typeface="Calibri"/>
                <a:ea typeface="Calibri"/>
                <a:cs typeface="Calibri"/>
                <a:sym typeface="Calibri"/>
              </a:rPr>
              <a:t>Das von Gardenswartz und Rowe entwickelte Modell der </a:t>
            </a:r>
            <a:r>
              <a:rPr b="1" lang="en-GB" sz="1900">
                <a:solidFill>
                  <a:srgbClr val="6B9DD4"/>
                </a:solidFill>
                <a:latin typeface="Calibri"/>
                <a:ea typeface="Calibri"/>
                <a:cs typeface="Calibri"/>
                <a:sym typeface="Calibri"/>
              </a:rPr>
              <a:t>VIER SCHICHTEN DER VIELFALT </a:t>
            </a:r>
            <a:r>
              <a:rPr lang="en-GB" sz="1900">
                <a:solidFill>
                  <a:srgbClr val="424242"/>
                </a:solidFill>
                <a:latin typeface="Calibri"/>
                <a:ea typeface="Calibri"/>
                <a:cs typeface="Calibri"/>
                <a:sym typeface="Calibri"/>
              </a:rPr>
              <a:t>hat die folgenden Bereiche beeinflusst und erweitert das Gespräch über Vielfalt. Sie gibt den Ton für Inklusion an, indem sie die Realität jedes Einzelnen in der Organisation widerspiegelt</a:t>
            </a:r>
            <a:endParaRPr sz="19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8" name="Shape 158"/>
        <p:cNvGrpSpPr/>
        <p:nvPr/>
      </p:nvGrpSpPr>
      <p:grpSpPr>
        <a:xfrm>
          <a:off x="0" y="0"/>
          <a:ext cx="0" cy="0"/>
          <a:chOff x="0" y="0"/>
          <a:chExt cx="0" cy="0"/>
        </a:xfrm>
      </p:grpSpPr>
      <p:sp>
        <p:nvSpPr>
          <p:cNvPr id="159" name="Google Shape;159;p12"/>
          <p:cNvSpPr/>
          <p:nvPr/>
        </p:nvSpPr>
        <p:spPr>
          <a:xfrm>
            <a:off x="72390" y="6006846"/>
            <a:ext cx="1819655" cy="85115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12"/>
          <p:cNvSpPr txBox="1"/>
          <p:nvPr/>
        </p:nvSpPr>
        <p:spPr>
          <a:xfrm>
            <a:off x="11094196" y="6437553"/>
            <a:ext cx="179705"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898989"/>
                </a:solidFill>
                <a:latin typeface="Calibri"/>
                <a:ea typeface="Calibri"/>
                <a:cs typeface="Calibri"/>
                <a:sym typeface="Calibri"/>
              </a:rPr>
              <a:t>12</a:t>
            </a:r>
            <a:endParaRPr sz="1200">
              <a:solidFill>
                <a:schemeClr val="dk1"/>
              </a:solidFill>
              <a:latin typeface="Calibri"/>
              <a:ea typeface="Calibri"/>
              <a:cs typeface="Calibri"/>
              <a:sym typeface="Calibri"/>
            </a:endParaRPr>
          </a:p>
        </p:txBody>
      </p:sp>
      <p:sp>
        <p:nvSpPr>
          <p:cNvPr id="161" name="Google Shape;161;p12"/>
          <p:cNvSpPr txBox="1"/>
          <p:nvPr>
            <p:ph type="title"/>
          </p:nvPr>
        </p:nvSpPr>
        <p:spPr>
          <a:xfrm>
            <a:off x="1091946" y="145542"/>
            <a:ext cx="10515600" cy="1325245"/>
          </a:xfrm>
          <a:prstGeom prst="rect">
            <a:avLst/>
          </a:prstGeom>
          <a:solidFill>
            <a:srgbClr val="8DA9DB"/>
          </a:solidFill>
          <a:ln>
            <a:noFill/>
          </a:ln>
        </p:spPr>
        <p:txBody>
          <a:bodyPr anchorCtr="0" anchor="t" bIns="0" lIns="0" spcFirstLastPara="1" rIns="0" wrap="square" tIns="294625">
            <a:spAutoFit/>
          </a:bodyPr>
          <a:lstStyle/>
          <a:p>
            <a:pPr indent="0" lvl="0" marL="91440" rtl="0" algn="l">
              <a:lnSpc>
                <a:spcPct val="100000"/>
              </a:lnSpc>
              <a:spcBef>
                <a:spcPts val="0"/>
              </a:spcBef>
              <a:spcAft>
                <a:spcPts val="0"/>
              </a:spcAft>
              <a:buNone/>
            </a:pPr>
            <a:r>
              <a:rPr lang="en-GB">
                <a:solidFill>
                  <a:srgbClr val="FFFFFF"/>
                </a:solidFill>
              </a:rPr>
              <a:t>Das Vier-Ebenen-Modell der Vielfalt</a:t>
            </a:r>
            <a:endParaRPr/>
          </a:p>
        </p:txBody>
      </p:sp>
      <p:sp>
        <p:nvSpPr>
          <p:cNvPr id="162" name="Google Shape;162;p12"/>
          <p:cNvSpPr txBox="1"/>
          <p:nvPr/>
        </p:nvSpPr>
        <p:spPr>
          <a:xfrm>
            <a:off x="1091946" y="1491922"/>
            <a:ext cx="10515600" cy="4765600"/>
          </a:xfrm>
          <a:prstGeom prst="rect">
            <a:avLst/>
          </a:prstGeom>
          <a:noFill/>
          <a:ln>
            <a:noFill/>
          </a:ln>
        </p:spPr>
        <p:txBody>
          <a:bodyPr anchorCtr="0" anchor="t" bIns="0" lIns="0" spcFirstLastPara="1" rIns="0" wrap="square" tIns="0">
            <a:spAutoFit/>
          </a:bodyPr>
          <a:lstStyle/>
          <a:p>
            <a:pPr indent="-195580" lvl="0" marL="208279" marR="0" rtl="0" algn="l">
              <a:lnSpc>
                <a:spcPct val="100000"/>
              </a:lnSpc>
              <a:spcBef>
                <a:spcPts val="0"/>
              </a:spcBef>
              <a:spcAft>
                <a:spcPts val="0"/>
              </a:spcAft>
              <a:buClr>
                <a:schemeClr val="dk1"/>
              </a:buClr>
              <a:buSzPts val="2100"/>
              <a:buFont typeface="Calibri"/>
              <a:buChar char="•"/>
            </a:pPr>
            <a:r>
              <a:rPr lang="en-GB" sz="2400">
                <a:solidFill>
                  <a:schemeClr val="dk1"/>
                </a:solidFill>
                <a:latin typeface="Calibri"/>
                <a:ea typeface="Calibri"/>
                <a:cs typeface="Calibri"/>
                <a:sym typeface="Calibri"/>
              </a:rPr>
              <a:t>Wie gehen wir damit um, um ihre potenziellen Vorteile zu nutzen?</a:t>
            </a:r>
            <a:endParaRPr sz="2400">
              <a:solidFill>
                <a:schemeClr val="dk1"/>
              </a:solidFill>
              <a:latin typeface="Calibri"/>
              <a:ea typeface="Calibri"/>
              <a:cs typeface="Calibri"/>
              <a:sym typeface="Calibri"/>
            </a:endParaRPr>
          </a:p>
          <a:p>
            <a:pPr indent="-195580" lvl="0" marL="208279" marR="0" rtl="0" algn="l">
              <a:lnSpc>
                <a:spcPct val="100000"/>
              </a:lnSpc>
              <a:spcBef>
                <a:spcPts val="600"/>
              </a:spcBef>
              <a:spcAft>
                <a:spcPts val="0"/>
              </a:spcAft>
              <a:buClr>
                <a:schemeClr val="dk1"/>
              </a:buClr>
              <a:buSzPts val="2100"/>
              <a:buFont typeface="Calibri"/>
              <a:buChar char="•"/>
            </a:pPr>
            <a:r>
              <a:rPr lang="en-GB" sz="2400">
                <a:solidFill>
                  <a:schemeClr val="dk1"/>
                </a:solidFill>
                <a:latin typeface="Calibri"/>
                <a:ea typeface="Calibri"/>
                <a:cs typeface="Calibri"/>
                <a:sym typeface="Calibri"/>
              </a:rPr>
              <a:t>Im Kern geht es bei der Vielfalt um Einbeziehung und Ausgrenzung.</a:t>
            </a:r>
            <a:endParaRPr sz="2400">
              <a:solidFill>
                <a:schemeClr val="dk1"/>
              </a:solidFill>
              <a:latin typeface="Calibri"/>
              <a:ea typeface="Calibri"/>
              <a:cs typeface="Calibri"/>
              <a:sym typeface="Calibri"/>
            </a:endParaRPr>
          </a:p>
          <a:p>
            <a:pPr indent="-195580" lvl="0" marL="208279" marR="12700" rtl="0" algn="l">
              <a:lnSpc>
                <a:spcPct val="70000"/>
              </a:lnSpc>
              <a:spcBef>
                <a:spcPts val="600"/>
              </a:spcBef>
              <a:spcAft>
                <a:spcPts val="0"/>
              </a:spcAft>
              <a:buClr>
                <a:schemeClr val="dk1"/>
              </a:buClr>
              <a:buSzPts val="2100"/>
              <a:buFont typeface="Calibri"/>
              <a:buChar char="•"/>
            </a:pPr>
            <a:r>
              <a:rPr lang="en-GB" sz="2400">
                <a:solidFill>
                  <a:schemeClr val="dk1"/>
                </a:solidFill>
                <a:latin typeface="Calibri"/>
                <a:ea typeface="Calibri"/>
                <a:cs typeface="Calibri"/>
                <a:sym typeface="Calibri"/>
              </a:rPr>
              <a:t>Die vier Ebenen der Vielfalt werden verwendet, um das Thema zu umreißen und die Diskussion und Beteiligung am Management der Vielfalt zu fördern.</a:t>
            </a:r>
            <a:endParaRPr sz="2400">
              <a:solidFill>
                <a:schemeClr val="dk1"/>
              </a:solidFill>
              <a:latin typeface="Calibri"/>
              <a:ea typeface="Calibri"/>
              <a:cs typeface="Calibri"/>
              <a:sym typeface="Calibri"/>
            </a:endParaRPr>
          </a:p>
          <a:p>
            <a:pPr indent="-195580" lvl="0" marL="208279" marR="0" rtl="0" algn="l">
              <a:lnSpc>
                <a:spcPct val="100000"/>
              </a:lnSpc>
              <a:spcBef>
                <a:spcPts val="600"/>
              </a:spcBef>
              <a:spcAft>
                <a:spcPts val="0"/>
              </a:spcAft>
              <a:buClr>
                <a:schemeClr val="dk1"/>
              </a:buClr>
              <a:buSzPts val="2100"/>
              <a:buFont typeface="Calibri"/>
              <a:buChar char="•"/>
            </a:pPr>
            <a:r>
              <a:rPr lang="en-GB" sz="2400">
                <a:solidFill>
                  <a:schemeClr val="dk1"/>
                </a:solidFill>
                <a:latin typeface="Calibri"/>
                <a:ea typeface="Calibri"/>
                <a:cs typeface="Calibri"/>
                <a:sym typeface="Calibri"/>
              </a:rPr>
              <a:t>Die Dimensionen der Vielfalt werden in 4 konzentrischen Kreisen dargestellt.</a:t>
            </a:r>
            <a:endParaRPr sz="2400">
              <a:solidFill>
                <a:schemeClr val="dk1"/>
              </a:solidFill>
              <a:latin typeface="Calibri"/>
              <a:ea typeface="Calibri"/>
              <a:cs typeface="Calibri"/>
              <a:sym typeface="Calibri"/>
            </a:endParaRPr>
          </a:p>
          <a:p>
            <a:pPr indent="-195580" lvl="0" marL="208279" marR="111125" rtl="0" algn="l">
              <a:lnSpc>
                <a:spcPct val="70000"/>
              </a:lnSpc>
              <a:spcBef>
                <a:spcPts val="600"/>
              </a:spcBef>
              <a:spcAft>
                <a:spcPts val="0"/>
              </a:spcAft>
              <a:buClr>
                <a:schemeClr val="dk1"/>
              </a:buClr>
              <a:buSzPts val="2100"/>
              <a:buFont typeface="Calibri"/>
              <a:buChar char="•"/>
            </a:pPr>
            <a:r>
              <a:rPr lang="en-GB" sz="2400">
                <a:solidFill>
                  <a:schemeClr val="dk1"/>
                </a:solidFill>
                <a:latin typeface="Calibri"/>
                <a:ea typeface="Calibri"/>
                <a:cs typeface="Calibri"/>
                <a:sym typeface="Calibri"/>
              </a:rPr>
              <a:t>All diese Aspekte stellen Bereiche dar, in denen es sowohl Ähnlichkeiten und Gemeinsamkeiten als auch Unterschiede geben kann.</a:t>
            </a:r>
            <a:endParaRPr sz="2400">
              <a:solidFill>
                <a:schemeClr val="dk1"/>
              </a:solidFill>
              <a:latin typeface="Calibri"/>
              <a:ea typeface="Calibri"/>
              <a:cs typeface="Calibri"/>
              <a:sym typeface="Calibri"/>
            </a:endParaRPr>
          </a:p>
          <a:p>
            <a:pPr indent="-195580" lvl="0" marL="208279" marR="1115060" rtl="0" algn="l">
              <a:lnSpc>
                <a:spcPct val="70000"/>
              </a:lnSpc>
              <a:spcBef>
                <a:spcPts val="600"/>
              </a:spcBef>
              <a:spcAft>
                <a:spcPts val="0"/>
              </a:spcAft>
              <a:buClr>
                <a:schemeClr val="dk1"/>
              </a:buClr>
              <a:buSzPts val="2100"/>
              <a:buFont typeface="Calibri"/>
              <a:buChar char="•"/>
            </a:pPr>
            <a:r>
              <a:rPr lang="en-GB" sz="2400">
                <a:solidFill>
                  <a:schemeClr val="dk1"/>
                </a:solidFill>
                <a:latin typeface="Calibri"/>
                <a:ea typeface="Calibri"/>
                <a:cs typeface="Calibri"/>
                <a:sym typeface="Calibri"/>
              </a:rPr>
              <a:t>Wenn diese Unterschiede gut gehandhabt werden, können sie neue Perspektiven, Ideen und Standpunkte einbringen, die das Unternehmen braucht.</a:t>
            </a:r>
            <a:endParaRPr sz="2400">
              <a:solidFill>
                <a:schemeClr val="dk1"/>
              </a:solidFill>
              <a:latin typeface="Calibri"/>
              <a:ea typeface="Calibri"/>
              <a:cs typeface="Calibri"/>
              <a:sym typeface="Calibri"/>
            </a:endParaRPr>
          </a:p>
          <a:p>
            <a:pPr indent="-195580" lvl="0" marL="208279" marR="360680" rtl="0" algn="l">
              <a:lnSpc>
                <a:spcPct val="70000"/>
              </a:lnSpc>
              <a:spcBef>
                <a:spcPts val="600"/>
              </a:spcBef>
              <a:spcAft>
                <a:spcPts val="0"/>
              </a:spcAft>
              <a:buClr>
                <a:schemeClr val="dk1"/>
              </a:buClr>
              <a:buSzPts val="2100"/>
              <a:buFont typeface="Calibri"/>
              <a:buChar char="•"/>
            </a:pPr>
            <a:r>
              <a:rPr lang="en-GB" sz="2400">
                <a:solidFill>
                  <a:schemeClr val="dk1"/>
                </a:solidFill>
                <a:latin typeface="Calibri"/>
                <a:ea typeface="Calibri"/>
                <a:cs typeface="Calibri"/>
                <a:sym typeface="Calibri"/>
              </a:rPr>
              <a:t>Wenn sie falsch gehandhabt werden, können sie die Saat für Konflikte und Missverständnisse legen, die die Teamarbeit und Produktivität sabotieren und die Effektivität beeinträchtigen.</a:t>
            </a:r>
            <a:endParaRPr sz="2400">
              <a:solidFill>
                <a:schemeClr val="dk1"/>
              </a:solidFill>
              <a:latin typeface="Calibri"/>
              <a:ea typeface="Calibri"/>
              <a:cs typeface="Calibri"/>
              <a:sym typeface="Calibri"/>
            </a:endParaRPr>
          </a:p>
          <a:p>
            <a:pPr indent="-195580" lvl="0" marL="208279" marR="5080" rtl="0" algn="l">
              <a:lnSpc>
                <a:spcPct val="70000"/>
              </a:lnSpc>
              <a:spcBef>
                <a:spcPts val="600"/>
              </a:spcBef>
              <a:spcAft>
                <a:spcPts val="0"/>
              </a:spcAft>
              <a:buClr>
                <a:schemeClr val="dk1"/>
              </a:buClr>
              <a:buSzPts val="2100"/>
              <a:buFont typeface="Calibri"/>
              <a:buChar char="•"/>
            </a:pPr>
            <a:r>
              <a:rPr lang="en-GB" sz="2400">
                <a:solidFill>
                  <a:schemeClr val="dk1"/>
                </a:solidFill>
                <a:latin typeface="Calibri"/>
                <a:ea typeface="Calibri"/>
                <a:cs typeface="Calibri"/>
                <a:sym typeface="Calibri"/>
              </a:rPr>
              <a:t>Um die Fähigkeit zu maximieren, diese komplexen Unterschiede zu bewältigen, müssen Organisationen einen Rahmen und eine Strategie haben.</a:t>
            </a:r>
            <a:endParaRPr sz="2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6" name="Shape 166"/>
        <p:cNvGrpSpPr/>
        <p:nvPr/>
      </p:nvGrpSpPr>
      <p:grpSpPr>
        <a:xfrm>
          <a:off x="0" y="0"/>
          <a:ext cx="0" cy="0"/>
          <a:chOff x="0" y="0"/>
          <a:chExt cx="0" cy="0"/>
        </a:xfrm>
      </p:grpSpPr>
      <p:sp>
        <p:nvSpPr>
          <p:cNvPr id="167" name="Google Shape;167;p13"/>
          <p:cNvSpPr txBox="1"/>
          <p:nvPr/>
        </p:nvSpPr>
        <p:spPr>
          <a:xfrm>
            <a:off x="11094196" y="6437553"/>
            <a:ext cx="179705"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898989"/>
                </a:solidFill>
                <a:latin typeface="Calibri"/>
                <a:ea typeface="Calibri"/>
                <a:cs typeface="Calibri"/>
                <a:sym typeface="Calibri"/>
              </a:rPr>
              <a:t>13</a:t>
            </a:r>
            <a:endParaRPr sz="1200">
              <a:solidFill>
                <a:schemeClr val="dk1"/>
              </a:solidFill>
              <a:latin typeface="Calibri"/>
              <a:ea typeface="Calibri"/>
              <a:cs typeface="Calibri"/>
              <a:sym typeface="Calibri"/>
            </a:endParaRPr>
          </a:p>
        </p:txBody>
      </p:sp>
      <p:sp>
        <p:nvSpPr>
          <p:cNvPr id="168" name="Google Shape;168;p13"/>
          <p:cNvSpPr/>
          <p:nvPr/>
        </p:nvSpPr>
        <p:spPr>
          <a:xfrm>
            <a:off x="195071" y="5437632"/>
            <a:ext cx="2801099" cy="130987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13"/>
          <p:cNvSpPr txBox="1"/>
          <p:nvPr>
            <p:ph idx="1" type="body"/>
          </p:nvPr>
        </p:nvSpPr>
        <p:spPr>
          <a:xfrm>
            <a:off x="917077" y="1541251"/>
            <a:ext cx="4841240" cy="4663649"/>
          </a:xfrm>
          <a:prstGeom prst="rect">
            <a:avLst/>
          </a:prstGeom>
          <a:noFill/>
          <a:ln>
            <a:noFill/>
          </a:ln>
        </p:spPr>
        <p:txBody>
          <a:bodyPr anchorCtr="0" anchor="t" bIns="0" lIns="0" spcFirstLastPara="1" rIns="0" wrap="square" tIns="0">
            <a:spAutoFit/>
          </a:bodyPr>
          <a:lstStyle/>
          <a:p>
            <a:pPr indent="0" lvl="0" marL="87313" marR="175895" rtl="0" algn="l">
              <a:lnSpc>
                <a:spcPct val="70000"/>
              </a:lnSpc>
              <a:spcBef>
                <a:spcPts val="0"/>
              </a:spcBef>
              <a:spcAft>
                <a:spcPts val="0"/>
              </a:spcAft>
              <a:buNone/>
            </a:pPr>
            <a:r>
              <a:rPr lang="en-GB"/>
              <a:t>Damit eine Organisation die Komplexität des Wandels der Diversitätskultur in den Griff bekommt, muss sie sich auf drei Bereiche konzentrieren:</a:t>
            </a:r>
            <a:endParaRPr sz="2200">
              <a:latin typeface="Quattrocento Sans"/>
              <a:ea typeface="Quattrocento Sans"/>
              <a:cs typeface="Quattrocento Sans"/>
              <a:sym typeface="Quattrocento Sans"/>
            </a:endParaRPr>
          </a:p>
          <a:p>
            <a:pPr indent="-152400" lvl="0" marL="12700" marR="579755" rtl="0" algn="l">
              <a:lnSpc>
                <a:spcPct val="70000"/>
              </a:lnSpc>
              <a:spcBef>
                <a:spcPts val="1000"/>
              </a:spcBef>
              <a:spcAft>
                <a:spcPts val="0"/>
              </a:spcAft>
              <a:buClr>
                <a:schemeClr val="dk1"/>
              </a:buClr>
              <a:buSzPts val="2400"/>
              <a:buFont typeface="Calibri"/>
              <a:buAutoNum type="arabicParenBoth"/>
            </a:pPr>
            <a:r>
              <a:rPr lang="en-GB"/>
              <a:t> individuelle Einstellungen und 	 Verhaltensweisen,</a:t>
            </a:r>
            <a:endParaRPr/>
          </a:p>
          <a:p>
            <a:pPr indent="-152400" lvl="0" marL="12700" marR="927735" rtl="0" algn="l">
              <a:lnSpc>
                <a:spcPct val="70000"/>
              </a:lnSpc>
              <a:spcBef>
                <a:spcPts val="990"/>
              </a:spcBef>
              <a:spcAft>
                <a:spcPts val="0"/>
              </a:spcAft>
              <a:buClr>
                <a:schemeClr val="dk1"/>
              </a:buClr>
              <a:buSzPts val="2400"/>
              <a:buFont typeface="Calibri"/>
              <a:buAutoNum type="arabicParenBoth"/>
            </a:pPr>
            <a:r>
              <a:rPr lang="en-GB"/>
              <a:t> Managementfähigkeiten 	und -praktiken sowie</a:t>
            </a:r>
            <a:endParaRPr/>
          </a:p>
          <a:p>
            <a:pPr indent="-152400" lvl="0" marL="12700" marR="350520" rtl="0" algn="l">
              <a:lnSpc>
                <a:spcPct val="70000"/>
              </a:lnSpc>
              <a:spcBef>
                <a:spcPts val="1000"/>
              </a:spcBef>
              <a:spcAft>
                <a:spcPts val="0"/>
              </a:spcAft>
              <a:buClr>
                <a:schemeClr val="dk1"/>
              </a:buClr>
              <a:buSzPts val="2400"/>
              <a:buFont typeface="Calibri"/>
              <a:buAutoNum type="arabicParenBoth"/>
            </a:pPr>
            <a:r>
              <a:rPr lang="en-GB"/>
              <a:t> organisatorische Werte und 	 Richtlinien.</a:t>
            </a:r>
            <a:endParaRPr/>
          </a:p>
          <a:p>
            <a:pPr indent="0" lvl="0" marL="0" marR="5080" rtl="0" algn="l">
              <a:lnSpc>
                <a:spcPct val="70000"/>
              </a:lnSpc>
              <a:spcBef>
                <a:spcPts val="1000"/>
              </a:spcBef>
              <a:spcAft>
                <a:spcPts val="0"/>
              </a:spcAft>
              <a:buNone/>
            </a:pPr>
            <a:r>
              <a:rPr lang="en-GB"/>
              <a:t>Um einen Kulturwandel herbeizuführen, wird der folgende Prozess in sieben Schritten vorgeschlagen. Die Schritte können oft gleichzeitig ablaufen.</a:t>
            </a:r>
            <a:endParaRPr sz="2200">
              <a:latin typeface="Quattrocento Sans"/>
              <a:ea typeface="Quattrocento Sans"/>
              <a:cs typeface="Quattrocento Sans"/>
              <a:sym typeface="Quattrocento Sans"/>
            </a:endParaRPr>
          </a:p>
        </p:txBody>
      </p:sp>
      <p:sp>
        <p:nvSpPr>
          <p:cNvPr id="170" name="Google Shape;170;p13"/>
          <p:cNvSpPr txBox="1"/>
          <p:nvPr>
            <p:ph idx="2" type="body"/>
          </p:nvPr>
        </p:nvSpPr>
        <p:spPr>
          <a:xfrm>
            <a:off x="6289024" y="1529567"/>
            <a:ext cx="4288790" cy="4126771"/>
          </a:xfrm>
          <a:prstGeom prst="rect">
            <a:avLst/>
          </a:prstGeom>
          <a:noFill/>
          <a:ln>
            <a:noFill/>
          </a:ln>
        </p:spPr>
        <p:txBody>
          <a:bodyPr anchorCtr="0" anchor="t" bIns="0" lIns="0" spcFirstLastPara="1" rIns="0" wrap="square" tIns="0">
            <a:spAutoFit/>
          </a:bodyPr>
          <a:lstStyle/>
          <a:p>
            <a:pPr indent="12700" lvl="0" marL="0" marR="5080" rtl="0" algn="l">
              <a:lnSpc>
                <a:spcPct val="107916"/>
              </a:lnSpc>
              <a:spcBef>
                <a:spcPts val="0"/>
              </a:spcBef>
              <a:spcAft>
                <a:spcPts val="0"/>
              </a:spcAft>
              <a:buNone/>
            </a:pPr>
            <a:r>
              <a:rPr lang="en-GB"/>
              <a:t>✔ SCHRITT 1: ENGAGEMENT DER 	FÜHRUNGSKRÄFTE</a:t>
            </a:r>
            <a:endParaRPr sz="2200">
              <a:latin typeface="Quattrocento Sans"/>
              <a:ea typeface="Quattrocento Sans"/>
              <a:cs typeface="Quattrocento Sans"/>
              <a:sym typeface="Quattrocento Sans"/>
            </a:endParaRPr>
          </a:p>
          <a:p>
            <a:pPr indent="0" lvl="0" marL="12700" rtl="0" algn="l">
              <a:lnSpc>
                <a:spcPct val="100000"/>
              </a:lnSpc>
              <a:spcBef>
                <a:spcPts val="675"/>
              </a:spcBef>
              <a:spcAft>
                <a:spcPts val="0"/>
              </a:spcAft>
              <a:buNone/>
            </a:pPr>
            <a:r>
              <a:rPr lang="en-GB"/>
              <a:t>✔ SCHRITT II: BEWERTUNG</a:t>
            </a:r>
            <a:endParaRPr sz="2200">
              <a:latin typeface="Quattrocento Sans"/>
              <a:ea typeface="Quattrocento Sans"/>
              <a:cs typeface="Quattrocento Sans"/>
              <a:sym typeface="Quattrocento Sans"/>
            </a:endParaRPr>
          </a:p>
          <a:p>
            <a:pPr indent="0" lvl="0" marL="12700" rtl="0" algn="l">
              <a:lnSpc>
                <a:spcPct val="100000"/>
              </a:lnSpc>
              <a:spcBef>
                <a:spcPts val="710"/>
              </a:spcBef>
              <a:spcAft>
                <a:spcPts val="0"/>
              </a:spcAft>
              <a:buNone/>
            </a:pPr>
            <a:r>
              <a:rPr lang="en-GB"/>
              <a:t>✔ STUFE III: DIVERSITÄTSRAT</a:t>
            </a:r>
            <a:endParaRPr sz="2200">
              <a:latin typeface="Quattrocento Sans"/>
              <a:ea typeface="Quattrocento Sans"/>
              <a:cs typeface="Quattrocento Sans"/>
              <a:sym typeface="Quattrocento Sans"/>
            </a:endParaRPr>
          </a:p>
          <a:p>
            <a:pPr indent="0" lvl="0" marL="12700" rtl="0" algn="l">
              <a:lnSpc>
                <a:spcPct val="100000"/>
              </a:lnSpc>
              <a:spcBef>
                <a:spcPts val="705"/>
              </a:spcBef>
              <a:spcAft>
                <a:spcPts val="0"/>
              </a:spcAft>
              <a:buNone/>
            </a:pPr>
            <a:r>
              <a:rPr lang="en-GB"/>
              <a:t>✔ SCHRITT IV: 	SYSTEMÄNDERUNGEN</a:t>
            </a:r>
            <a:endParaRPr sz="2200">
              <a:latin typeface="Quattrocento Sans"/>
              <a:ea typeface="Quattrocento Sans"/>
              <a:cs typeface="Quattrocento Sans"/>
              <a:sym typeface="Quattrocento Sans"/>
            </a:endParaRPr>
          </a:p>
          <a:p>
            <a:pPr indent="0" lvl="0" marL="12700" rtl="0" algn="l">
              <a:lnSpc>
                <a:spcPct val="100000"/>
              </a:lnSpc>
              <a:spcBef>
                <a:spcPts val="710"/>
              </a:spcBef>
              <a:spcAft>
                <a:spcPts val="0"/>
              </a:spcAft>
              <a:buNone/>
            </a:pPr>
            <a:r>
              <a:rPr lang="en-GB" sz="2200">
                <a:latin typeface="Quattrocento Sans"/>
                <a:ea typeface="Quattrocento Sans"/>
                <a:cs typeface="Quattrocento Sans"/>
                <a:sym typeface="Quattrocento Sans"/>
              </a:rPr>
              <a:t>✔SCHRITT </a:t>
            </a:r>
            <a:r>
              <a:rPr lang="en-GB"/>
              <a:t>V: AUSBILDUNG</a:t>
            </a:r>
            <a:endParaRPr sz="2200">
              <a:latin typeface="Quattrocento Sans"/>
              <a:ea typeface="Quattrocento Sans"/>
              <a:cs typeface="Quattrocento Sans"/>
              <a:sym typeface="Quattrocento Sans"/>
            </a:endParaRPr>
          </a:p>
          <a:p>
            <a:pPr indent="12700" lvl="0" marL="0" marR="363220" rtl="0" algn="l">
              <a:lnSpc>
                <a:spcPct val="107916"/>
              </a:lnSpc>
              <a:spcBef>
                <a:spcPts val="1035"/>
              </a:spcBef>
              <a:spcAft>
                <a:spcPts val="0"/>
              </a:spcAft>
              <a:buNone/>
            </a:pPr>
            <a:r>
              <a:rPr lang="en-GB" sz="2200">
                <a:latin typeface="Quattrocento Sans"/>
                <a:ea typeface="Quattrocento Sans"/>
                <a:cs typeface="Quattrocento Sans"/>
                <a:sym typeface="Quattrocento Sans"/>
              </a:rPr>
              <a:t>✔ SCHRITT </a:t>
            </a:r>
            <a:r>
              <a:rPr lang="en-GB"/>
              <a:t>VI: MESSUNG UND 	BEWERTUNG</a:t>
            </a:r>
            <a:endParaRPr sz="2200">
              <a:latin typeface="Quattrocento Sans"/>
              <a:ea typeface="Quattrocento Sans"/>
              <a:cs typeface="Quattrocento Sans"/>
              <a:sym typeface="Quattrocento Sans"/>
            </a:endParaRPr>
          </a:p>
          <a:p>
            <a:pPr indent="0" lvl="0" marL="12700" rtl="0" algn="l">
              <a:lnSpc>
                <a:spcPct val="100000"/>
              </a:lnSpc>
              <a:spcBef>
                <a:spcPts val="665"/>
              </a:spcBef>
              <a:spcAft>
                <a:spcPts val="0"/>
              </a:spcAft>
              <a:buNone/>
            </a:pPr>
            <a:r>
              <a:rPr lang="en-GB" sz="2200">
                <a:latin typeface="Quattrocento Sans"/>
                <a:ea typeface="Quattrocento Sans"/>
                <a:cs typeface="Quattrocento Sans"/>
                <a:sym typeface="Quattrocento Sans"/>
              </a:rPr>
              <a:t>✔ SCHRITT </a:t>
            </a:r>
            <a:r>
              <a:rPr lang="en-GB"/>
              <a:t>VII: INTEGRATION</a:t>
            </a:r>
            <a:endParaRPr sz="2200">
              <a:latin typeface="Quattrocento Sans"/>
              <a:ea typeface="Quattrocento Sans"/>
              <a:cs typeface="Quattrocento Sans"/>
              <a:sym typeface="Quattrocento Sans"/>
            </a:endParaRPr>
          </a:p>
        </p:txBody>
      </p:sp>
      <p:sp>
        <p:nvSpPr>
          <p:cNvPr id="171" name="Google Shape;171;p13"/>
          <p:cNvSpPr txBox="1"/>
          <p:nvPr>
            <p:ph type="title"/>
          </p:nvPr>
        </p:nvSpPr>
        <p:spPr>
          <a:xfrm>
            <a:off x="838200" y="364997"/>
            <a:ext cx="10515600" cy="905510"/>
          </a:xfrm>
          <a:prstGeom prst="rect">
            <a:avLst/>
          </a:prstGeom>
          <a:solidFill>
            <a:srgbClr val="8DA9DB"/>
          </a:solidFill>
          <a:ln>
            <a:noFill/>
          </a:ln>
        </p:spPr>
        <p:txBody>
          <a:bodyPr anchorCtr="0" anchor="t" bIns="0" lIns="0" spcFirstLastPara="1" rIns="0" wrap="square" tIns="84450">
            <a:spAutoFit/>
          </a:bodyPr>
          <a:lstStyle/>
          <a:p>
            <a:pPr indent="0" lvl="0" marL="90805" rtl="0" algn="l">
              <a:lnSpc>
                <a:spcPct val="100000"/>
              </a:lnSpc>
              <a:spcBef>
                <a:spcPts val="0"/>
              </a:spcBef>
              <a:spcAft>
                <a:spcPts val="0"/>
              </a:spcAft>
              <a:buNone/>
            </a:pPr>
            <a:r>
              <a:rPr lang="en-GB">
                <a:solidFill>
                  <a:srgbClr val="FFFFFF"/>
                </a:solidFill>
              </a:rPr>
              <a:t>Das Vier-Ebenen-Modell der Vielfalt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5" name="Shape 175"/>
        <p:cNvGrpSpPr/>
        <p:nvPr/>
      </p:nvGrpSpPr>
      <p:grpSpPr>
        <a:xfrm>
          <a:off x="0" y="0"/>
          <a:ext cx="0" cy="0"/>
          <a:chOff x="0" y="0"/>
          <a:chExt cx="0" cy="0"/>
        </a:xfrm>
      </p:grpSpPr>
      <p:sp>
        <p:nvSpPr>
          <p:cNvPr id="176" name="Google Shape;176;p14"/>
          <p:cNvSpPr txBox="1"/>
          <p:nvPr>
            <p:ph type="title"/>
          </p:nvPr>
        </p:nvSpPr>
        <p:spPr>
          <a:xfrm>
            <a:off x="438241" y="297929"/>
            <a:ext cx="9047480" cy="1127125"/>
          </a:xfrm>
          <a:prstGeom prst="rect">
            <a:avLst/>
          </a:prstGeom>
          <a:noFill/>
          <a:ln>
            <a:noFill/>
          </a:ln>
        </p:spPr>
        <p:txBody>
          <a:bodyPr anchorCtr="0" anchor="t" bIns="0" lIns="0" spcFirstLastPara="1" rIns="0" wrap="square" tIns="0">
            <a:spAutoFit/>
          </a:bodyPr>
          <a:lstStyle/>
          <a:p>
            <a:pPr indent="0" lvl="0" marL="12700" marR="5080" rtl="0" algn="l">
              <a:lnSpc>
                <a:spcPct val="108000"/>
              </a:lnSpc>
              <a:spcBef>
                <a:spcPts val="0"/>
              </a:spcBef>
              <a:spcAft>
                <a:spcPts val="0"/>
              </a:spcAft>
              <a:buNone/>
            </a:pPr>
            <a:r>
              <a:rPr lang="en-GB">
                <a:solidFill>
                  <a:srgbClr val="6789B9"/>
                </a:solidFill>
              </a:rPr>
              <a:t>Thema 2: Grundlagen der Diversitätsdimension als Ursachen von Diskriminierung</a:t>
            </a:r>
            <a:endParaRPr/>
          </a:p>
        </p:txBody>
      </p:sp>
      <p:sp>
        <p:nvSpPr>
          <p:cNvPr id="177" name="Google Shape;177;p14"/>
          <p:cNvSpPr txBox="1"/>
          <p:nvPr/>
        </p:nvSpPr>
        <p:spPr>
          <a:xfrm>
            <a:off x="11094196" y="6437566"/>
            <a:ext cx="179705"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898989"/>
                </a:solidFill>
                <a:latin typeface="Calibri"/>
                <a:ea typeface="Calibri"/>
                <a:cs typeface="Calibri"/>
                <a:sym typeface="Calibri"/>
              </a:rPr>
              <a:t>14</a:t>
            </a:r>
            <a:endParaRPr sz="1200">
              <a:solidFill>
                <a:schemeClr val="dk1"/>
              </a:solidFill>
              <a:latin typeface="Calibri"/>
              <a:ea typeface="Calibri"/>
              <a:cs typeface="Calibri"/>
              <a:sym typeface="Calibri"/>
            </a:endParaRPr>
          </a:p>
        </p:txBody>
      </p:sp>
      <p:sp>
        <p:nvSpPr>
          <p:cNvPr id="178" name="Google Shape;178;p14"/>
          <p:cNvSpPr txBox="1"/>
          <p:nvPr/>
        </p:nvSpPr>
        <p:spPr>
          <a:xfrm>
            <a:off x="438236" y="6437719"/>
            <a:ext cx="1676400"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6789B9"/>
                </a:solidFill>
                <a:latin typeface="Calibri"/>
                <a:ea typeface="Calibri"/>
                <a:cs typeface="Calibri"/>
                <a:sym typeface="Calibri"/>
              </a:rPr>
              <a:t>https://www.weedout.eu/</a:t>
            </a:r>
            <a:endParaRPr sz="1200">
              <a:solidFill>
                <a:schemeClr val="dk1"/>
              </a:solidFill>
              <a:latin typeface="Calibri"/>
              <a:ea typeface="Calibri"/>
              <a:cs typeface="Calibri"/>
              <a:sym typeface="Calibri"/>
            </a:endParaRPr>
          </a:p>
        </p:txBody>
      </p:sp>
      <p:graphicFrame>
        <p:nvGraphicFramePr>
          <p:cNvPr id="179" name="Google Shape;179;p14"/>
          <p:cNvGraphicFramePr/>
          <p:nvPr/>
        </p:nvGraphicFramePr>
        <p:xfrm>
          <a:off x="438236" y="1981200"/>
          <a:ext cx="3000000" cy="3000000"/>
        </p:xfrm>
        <a:graphic>
          <a:graphicData uri="http://schemas.openxmlformats.org/drawingml/2006/table">
            <a:tbl>
              <a:tblPr bandRow="1" firstRow="1">
                <a:noFill/>
                <a:tableStyleId>{B21AF88E-39C1-4584-B8B5-96A9DCA27C2B}</a:tableStyleId>
              </a:tblPr>
              <a:tblGrid>
                <a:gridCol w="4348700"/>
                <a:gridCol w="4348700"/>
              </a:tblGrid>
              <a:tr h="628875">
                <a:tc gridSpan="2">
                  <a:txBody>
                    <a:bodyPr/>
                    <a:lstStyle/>
                    <a:p>
                      <a:pPr indent="0" lvl="0" marL="85090" marR="0" rtl="0" algn="l">
                        <a:lnSpc>
                          <a:spcPct val="100000"/>
                        </a:lnSpc>
                        <a:spcBef>
                          <a:spcPts val="0"/>
                        </a:spcBef>
                        <a:spcAft>
                          <a:spcPts val="0"/>
                        </a:spcAft>
                        <a:buNone/>
                      </a:pPr>
                      <a:r>
                        <a:rPr b="1" lang="en-GB" sz="2400" u="none" cap="none" strike="noStrike">
                          <a:solidFill>
                            <a:srgbClr val="FFFFFF"/>
                          </a:solidFill>
                          <a:latin typeface="Calibri"/>
                          <a:ea typeface="Calibri"/>
                          <a:cs typeface="Calibri"/>
                          <a:sym typeface="Calibri"/>
                        </a:rPr>
                        <a:t>Zu den Dimensionen der Vielfalt gehören:</a:t>
                      </a:r>
                      <a:endParaRPr sz="2400" u="none" cap="none" strike="noStrike">
                        <a:latin typeface="Calibri"/>
                        <a:ea typeface="Calibri"/>
                        <a:cs typeface="Calibri"/>
                        <a:sym typeface="Calibri"/>
                      </a:endParaRPr>
                    </a:p>
                  </a:txBody>
                  <a:tcPr marT="196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hMerge="1"/>
              </a:tr>
              <a:tr h="442300">
                <a:tc>
                  <a:txBody>
                    <a:bodyPr/>
                    <a:lstStyle/>
                    <a:p>
                      <a:pPr indent="-285750" lvl="0" marL="370840" marR="0" rtl="0" algn="l">
                        <a:lnSpc>
                          <a:spcPct val="100000"/>
                        </a:lnSpc>
                        <a:spcBef>
                          <a:spcPts val="0"/>
                        </a:spcBef>
                        <a:spcAft>
                          <a:spcPts val="0"/>
                        </a:spcAft>
                        <a:buSzPts val="1800"/>
                        <a:buFont typeface="Quattrocento Sans"/>
                        <a:buChar char="❖"/>
                      </a:pPr>
                      <a:r>
                        <a:rPr lang="en-GB" sz="2400" u="none" cap="none" strike="noStrike">
                          <a:latin typeface="Calibri"/>
                          <a:ea typeface="Calibri"/>
                          <a:cs typeface="Calibri"/>
                          <a:sym typeface="Calibri"/>
                        </a:rPr>
                        <a:t>Geschlecht</a:t>
                      </a:r>
                      <a:endParaRPr sz="2400" u="none" cap="none" strike="noStrike">
                        <a:latin typeface="Calibri"/>
                        <a:ea typeface="Calibri"/>
                        <a:cs typeface="Calibri"/>
                        <a:sym typeface="Calibri"/>
                      </a:endParaRPr>
                    </a:p>
                  </a:txBody>
                  <a:tcPr marT="69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c>
                  <a:txBody>
                    <a:bodyPr/>
                    <a:lstStyle/>
                    <a:p>
                      <a:pPr indent="-285750" lvl="0" marL="370840" marR="0" rtl="0" algn="l">
                        <a:lnSpc>
                          <a:spcPct val="100000"/>
                        </a:lnSpc>
                        <a:spcBef>
                          <a:spcPts val="0"/>
                        </a:spcBef>
                        <a:spcAft>
                          <a:spcPts val="0"/>
                        </a:spcAft>
                        <a:buSzPts val="1800"/>
                        <a:buFont typeface="Quattrocento Sans"/>
                        <a:buChar char="❖"/>
                      </a:pPr>
                      <a:r>
                        <a:rPr lang="en-GB" sz="2400" u="none" cap="none" strike="noStrike">
                          <a:latin typeface="Calibri"/>
                          <a:ea typeface="Calibri"/>
                          <a:cs typeface="Calibri"/>
                          <a:sym typeface="Calibri"/>
                        </a:rPr>
                        <a:t>Alter</a:t>
                      </a:r>
                      <a:endParaRPr sz="2400" u="none" cap="none" strike="noStrike">
                        <a:latin typeface="Calibri"/>
                        <a:ea typeface="Calibri"/>
                        <a:cs typeface="Calibri"/>
                        <a:sym typeface="Calibri"/>
                      </a:endParaRPr>
                    </a:p>
                  </a:txBody>
                  <a:tcPr marT="69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r>
              <a:tr h="481975">
                <a:tc>
                  <a:txBody>
                    <a:bodyPr/>
                    <a:lstStyle/>
                    <a:p>
                      <a:pPr indent="-285750" lvl="0" marL="370840" marR="0" rtl="0" algn="l">
                        <a:lnSpc>
                          <a:spcPct val="100000"/>
                        </a:lnSpc>
                        <a:spcBef>
                          <a:spcPts val="0"/>
                        </a:spcBef>
                        <a:spcAft>
                          <a:spcPts val="0"/>
                        </a:spcAft>
                        <a:buSzPts val="1800"/>
                        <a:buFont typeface="Quattrocento Sans"/>
                        <a:buChar char="❖"/>
                      </a:pPr>
                      <a:r>
                        <a:rPr lang="en-GB" sz="2400" u="none" cap="none" strike="noStrike">
                          <a:latin typeface="Calibri"/>
                          <a:ea typeface="Calibri"/>
                          <a:cs typeface="Calibri"/>
                          <a:sym typeface="Calibri"/>
                        </a:rPr>
                        <a:t>Religiöse Überzeugungen</a:t>
                      </a:r>
                      <a:endParaRPr sz="2400" u="none" cap="none" strike="noStrike">
                        <a:latin typeface="Calibri"/>
                        <a:ea typeface="Calibri"/>
                        <a:cs typeface="Calibri"/>
                        <a:sym typeface="Calibri"/>
                      </a:endParaRPr>
                    </a:p>
                  </a:txBody>
                  <a:tcPr marT="196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BF5"/>
                    </a:solidFill>
                  </a:tcPr>
                </a:tc>
                <a:tc>
                  <a:txBody>
                    <a:bodyPr/>
                    <a:lstStyle/>
                    <a:p>
                      <a:pPr indent="-285750" lvl="0" marL="370840" marR="0" rtl="0" algn="l">
                        <a:lnSpc>
                          <a:spcPct val="100000"/>
                        </a:lnSpc>
                        <a:spcBef>
                          <a:spcPts val="0"/>
                        </a:spcBef>
                        <a:spcAft>
                          <a:spcPts val="0"/>
                        </a:spcAft>
                        <a:buSzPts val="1800"/>
                        <a:buFont typeface="Quattrocento Sans"/>
                        <a:buChar char="❖"/>
                      </a:pPr>
                      <a:r>
                        <a:rPr lang="en-GB" sz="2400" u="none" cap="none" strike="noStrike">
                          <a:latin typeface="Calibri"/>
                          <a:ea typeface="Calibri"/>
                          <a:cs typeface="Calibri"/>
                          <a:sym typeface="Calibri"/>
                        </a:rPr>
                        <a:t>Körperliche und geistige Fähigkeiten</a:t>
                      </a:r>
                      <a:endParaRPr sz="2400" u="none" cap="none" strike="noStrike">
                        <a:latin typeface="Calibri"/>
                        <a:ea typeface="Calibri"/>
                        <a:cs typeface="Calibri"/>
                        <a:sym typeface="Calibri"/>
                      </a:endParaRPr>
                    </a:p>
                  </a:txBody>
                  <a:tcPr marT="196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BF5"/>
                    </a:solidFill>
                  </a:tcPr>
                </a:tc>
              </a:tr>
              <a:tr h="468000">
                <a:tc>
                  <a:txBody>
                    <a:bodyPr/>
                    <a:lstStyle/>
                    <a:p>
                      <a:pPr indent="-285750" lvl="0" marL="370840" marR="0" rtl="0" algn="l">
                        <a:lnSpc>
                          <a:spcPct val="100000"/>
                        </a:lnSpc>
                        <a:spcBef>
                          <a:spcPts val="0"/>
                        </a:spcBef>
                        <a:spcAft>
                          <a:spcPts val="0"/>
                        </a:spcAft>
                        <a:buSzPts val="1800"/>
                        <a:buFont typeface="Quattrocento Sans"/>
                        <a:buChar char="❖"/>
                      </a:pPr>
                      <a:r>
                        <a:rPr lang="en-GB" sz="2400" u="none" cap="none" strike="noStrike">
                          <a:latin typeface="Calibri"/>
                          <a:ea typeface="Calibri"/>
                          <a:cs typeface="Calibri"/>
                          <a:sym typeface="Calibri"/>
                        </a:rPr>
                        <a:t>Rennen</a:t>
                      </a:r>
                      <a:endParaRPr sz="2400" u="none" cap="none" strike="noStrike">
                        <a:latin typeface="Calibri"/>
                        <a:ea typeface="Calibri"/>
                        <a:cs typeface="Calibri"/>
                        <a:sym typeface="Calibri"/>
                      </a:endParaRPr>
                    </a:p>
                  </a:txBody>
                  <a:tcPr marT="196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c>
                  <a:txBody>
                    <a:bodyPr/>
                    <a:lstStyle/>
                    <a:p>
                      <a:pPr indent="-285750" lvl="0" marL="370840" marR="0" rtl="0" algn="l">
                        <a:lnSpc>
                          <a:spcPct val="100000"/>
                        </a:lnSpc>
                        <a:spcBef>
                          <a:spcPts val="0"/>
                        </a:spcBef>
                        <a:spcAft>
                          <a:spcPts val="0"/>
                        </a:spcAft>
                        <a:buSzPts val="1800"/>
                        <a:buFont typeface="Quattrocento Sans"/>
                        <a:buChar char="❖"/>
                      </a:pPr>
                      <a:r>
                        <a:rPr lang="en-GB" sz="2400" u="none" cap="none" strike="noStrike">
                          <a:latin typeface="Calibri"/>
                          <a:ea typeface="Calibri"/>
                          <a:cs typeface="Calibri"/>
                          <a:sym typeface="Calibri"/>
                        </a:rPr>
                        <a:t>Einkommen</a:t>
                      </a:r>
                      <a:endParaRPr sz="2400" u="none" cap="none" strike="noStrike">
                        <a:latin typeface="Calibri"/>
                        <a:ea typeface="Calibri"/>
                        <a:cs typeface="Calibri"/>
                        <a:sym typeface="Calibri"/>
                      </a:endParaRPr>
                    </a:p>
                  </a:txBody>
                  <a:tcPr marT="196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r>
              <a:tr h="457200">
                <a:tc>
                  <a:txBody>
                    <a:bodyPr/>
                    <a:lstStyle/>
                    <a:p>
                      <a:pPr indent="-285750" lvl="0" marL="370840" marR="0" rtl="0" algn="l">
                        <a:lnSpc>
                          <a:spcPct val="100000"/>
                        </a:lnSpc>
                        <a:spcBef>
                          <a:spcPts val="0"/>
                        </a:spcBef>
                        <a:spcAft>
                          <a:spcPts val="0"/>
                        </a:spcAft>
                        <a:buSzPts val="1800"/>
                        <a:buFont typeface="Quattrocento Sans"/>
                        <a:buChar char="❖"/>
                      </a:pPr>
                      <a:r>
                        <a:rPr lang="en-GB" sz="2400" u="none" cap="none" strike="noStrike">
                          <a:latin typeface="Calibri"/>
                          <a:ea typeface="Calibri"/>
                          <a:cs typeface="Calibri"/>
                          <a:sym typeface="Calibri"/>
                        </a:rPr>
                        <a:t>Militärischer Status</a:t>
                      </a:r>
                      <a:endParaRPr sz="2400" u="none" cap="none" strike="noStrike">
                        <a:latin typeface="Calibri"/>
                        <a:ea typeface="Calibri"/>
                        <a:cs typeface="Calibri"/>
                        <a:sym typeface="Calibri"/>
                      </a:endParaRPr>
                    </a:p>
                  </a:txBody>
                  <a:tcPr marT="196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BF5"/>
                    </a:solidFill>
                  </a:tcPr>
                </a:tc>
                <a:tc>
                  <a:txBody>
                    <a:bodyPr/>
                    <a:lstStyle/>
                    <a:p>
                      <a:pPr indent="-285750" lvl="0" marL="370840" marR="0" rtl="0" algn="l">
                        <a:lnSpc>
                          <a:spcPct val="100000"/>
                        </a:lnSpc>
                        <a:spcBef>
                          <a:spcPts val="0"/>
                        </a:spcBef>
                        <a:spcAft>
                          <a:spcPts val="0"/>
                        </a:spcAft>
                        <a:buSzPts val="1800"/>
                        <a:buFont typeface="Quattrocento Sans"/>
                        <a:buChar char="❖"/>
                      </a:pPr>
                      <a:r>
                        <a:rPr lang="en-GB" sz="2400" u="none" cap="none" strike="noStrike">
                          <a:latin typeface="Calibri"/>
                          <a:ea typeface="Calibri"/>
                          <a:cs typeface="Calibri"/>
                          <a:sym typeface="Calibri"/>
                        </a:rPr>
                        <a:t>Sexuelle Orientierung</a:t>
                      </a:r>
                      <a:endParaRPr sz="2400" u="none" cap="none" strike="noStrike">
                        <a:latin typeface="Calibri"/>
                        <a:ea typeface="Calibri"/>
                        <a:cs typeface="Calibri"/>
                        <a:sym typeface="Calibri"/>
                      </a:endParaRPr>
                    </a:p>
                  </a:txBody>
                  <a:tcPr marT="196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BF5"/>
                    </a:solidFill>
                  </a:tcPr>
                </a:tc>
              </a:tr>
              <a:tr h="457200">
                <a:tc>
                  <a:txBody>
                    <a:bodyPr/>
                    <a:lstStyle/>
                    <a:p>
                      <a:pPr indent="-285750" lvl="0" marL="370840" marR="0" rtl="0" algn="l">
                        <a:lnSpc>
                          <a:spcPct val="100000"/>
                        </a:lnSpc>
                        <a:spcBef>
                          <a:spcPts val="0"/>
                        </a:spcBef>
                        <a:spcAft>
                          <a:spcPts val="0"/>
                        </a:spcAft>
                        <a:buSzPts val="1800"/>
                        <a:buFont typeface="Quattrocento Sans"/>
                        <a:buChar char="❖"/>
                      </a:pPr>
                      <a:r>
                        <a:rPr lang="en-GB" sz="2400" u="none" cap="none" strike="noStrike">
                          <a:latin typeface="Calibri"/>
                          <a:ea typeface="Calibri"/>
                          <a:cs typeface="Calibri"/>
                          <a:sym typeface="Calibri"/>
                        </a:rPr>
                        <a:t>Ethnizität</a:t>
                      </a:r>
                      <a:endParaRPr sz="2400" u="none" cap="none" strike="noStrike">
                        <a:latin typeface="Calibri"/>
                        <a:ea typeface="Calibri"/>
                        <a:cs typeface="Calibri"/>
                        <a:sym typeface="Calibri"/>
                      </a:endParaRPr>
                    </a:p>
                  </a:txBody>
                  <a:tcPr marT="196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c>
                  <a:txBody>
                    <a:bodyPr/>
                    <a:lstStyle/>
                    <a:p>
                      <a:pPr indent="-285750" lvl="0" marL="370840" marR="0" rtl="0" algn="l">
                        <a:lnSpc>
                          <a:spcPct val="100000"/>
                        </a:lnSpc>
                        <a:spcBef>
                          <a:spcPts val="0"/>
                        </a:spcBef>
                        <a:spcAft>
                          <a:spcPts val="0"/>
                        </a:spcAft>
                        <a:buSzPts val="1800"/>
                        <a:buFont typeface="Quattrocento Sans"/>
                        <a:buChar char="❖"/>
                      </a:pPr>
                      <a:r>
                        <a:rPr lang="en-GB" sz="2400" u="none" cap="none" strike="noStrike">
                          <a:latin typeface="Calibri"/>
                          <a:ea typeface="Calibri"/>
                          <a:cs typeface="Calibri"/>
                          <a:sym typeface="Calibri"/>
                        </a:rPr>
                        <a:t>Beruf</a:t>
                      </a:r>
                      <a:endParaRPr sz="2400" u="none" cap="none" strike="noStrike">
                        <a:latin typeface="Calibri"/>
                        <a:ea typeface="Calibri"/>
                        <a:cs typeface="Calibri"/>
                        <a:sym typeface="Calibri"/>
                      </a:endParaRPr>
                    </a:p>
                  </a:txBody>
                  <a:tcPr marT="196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r>
              <a:tr h="457200">
                <a:tc>
                  <a:txBody>
                    <a:bodyPr/>
                    <a:lstStyle/>
                    <a:p>
                      <a:pPr indent="-285750" lvl="0" marL="370840" marR="0" rtl="0" algn="l">
                        <a:lnSpc>
                          <a:spcPct val="100000"/>
                        </a:lnSpc>
                        <a:spcBef>
                          <a:spcPts val="0"/>
                        </a:spcBef>
                        <a:spcAft>
                          <a:spcPts val="0"/>
                        </a:spcAft>
                        <a:buSzPts val="1800"/>
                        <a:buFont typeface="Quattrocento Sans"/>
                        <a:buChar char="❖"/>
                      </a:pPr>
                      <a:r>
                        <a:rPr lang="en-GB" sz="2400" u="none" cap="none" strike="noStrike">
                          <a:latin typeface="Calibri"/>
                          <a:ea typeface="Calibri"/>
                          <a:cs typeface="Calibri"/>
                          <a:sym typeface="Calibri"/>
                        </a:rPr>
                        <a:t>Elterlicher Status</a:t>
                      </a:r>
                      <a:endParaRPr sz="2400" u="none" cap="none" strike="noStrike">
                        <a:latin typeface="Calibri"/>
                        <a:ea typeface="Calibri"/>
                        <a:cs typeface="Calibri"/>
                        <a:sym typeface="Calibri"/>
                      </a:endParaRPr>
                    </a:p>
                  </a:txBody>
                  <a:tcPr marT="196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BF5"/>
                    </a:solidFill>
                  </a:tcPr>
                </a:tc>
                <a:tc>
                  <a:txBody>
                    <a:bodyPr/>
                    <a:lstStyle/>
                    <a:p>
                      <a:pPr indent="-285750" lvl="0" marL="370840" marR="0" rtl="0" algn="l">
                        <a:lnSpc>
                          <a:spcPct val="100000"/>
                        </a:lnSpc>
                        <a:spcBef>
                          <a:spcPts val="0"/>
                        </a:spcBef>
                        <a:spcAft>
                          <a:spcPts val="0"/>
                        </a:spcAft>
                        <a:buSzPts val="1800"/>
                        <a:buFont typeface="Quattrocento Sans"/>
                        <a:buChar char="❖"/>
                      </a:pPr>
                      <a:r>
                        <a:rPr lang="en-GB" sz="2400" u="none" cap="none" strike="noStrike">
                          <a:latin typeface="Calibri"/>
                          <a:ea typeface="Calibri"/>
                          <a:cs typeface="Calibri"/>
                          <a:sym typeface="Calibri"/>
                        </a:rPr>
                        <a:t>Sprache</a:t>
                      </a:r>
                      <a:endParaRPr sz="2400" u="none" cap="none" strike="noStrike">
                        <a:latin typeface="Calibri"/>
                        <a:ea typeface="Calibri"/>
                        <a:cs typeface="Calibri"/>
                        <a:sym typeface="Calibri"/>
                      </a:endParaRPr>
                    </a:p>
                  </a:txBody>
                  <a:tcPr marT="196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BF5"/>
                    </a:solidFill>
                  </a:tcPr>
                </a:tc>
              </a:tr>
              <a:tr h="529025">
                <a:tc>
                  <a:txBody>
                    <a:bodyPr/>
                    <a:lstStyle/>
                    <a:p>
                      <a:pPr indent="-285750" lvl="0" marL="370840" marR="0" rtl="0" algn="l">
                        <a:lnSpc>
                          <a:spcPct val="100000"/>
                        </a:lnSpc>
                        <a:spcBef>
                          <a:spcPts val="0"/>
                        </a:spcBef>
                        <a:spcAft>
                          <a:spcPts val="0"/>
                        </a:spcAft>
                        <a:buSzPts val="1800"/>
                        <a:buFont typeface="Quattrocento Sans"/>
                        <a:buChar char="❖"/>
                      </a:pPr>
                      <a:r>
                        <a:rPr lang="en-GB" sz="2400" u="none" cap="none" strike="noStrike">
                          <a:latin typeface="Calibri"/>
                          <a:ea typeface="Calibri"/>
                          <a:cs typeface="Calibri"/>
                          <a:sym typeface="Calibri"/>
                        </a:rPr>
                        <a:t>Geografischer Standort</a:t>
                      </a:r>
                      <a:endParaRPr sz="2400" u="none" cap="none" strike="noStrike">
                        <a:latin typeface="Calibri"/>
                        <a:ea typeface="Calibri"/>
                        <a:cs typeface="Calibri"/>
                        <a:sym typeface="Calibri"/>
                      </a:endParaRPr>
                    </a:p>
                  </a:txBody>
                  <a:tcPr marT="196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c>
                  <a:txBody>
                    <a:bodyPr/>
                    <a:lstStyle/>
                    <a:p>
                      <a:pPr indent="-285750" lvl="0" marL="370840" marR="0" rtl="0" algn="l">
                        <a:lnSpc>
                          <a:spcPct val="100000"/>
                        </a:lnSpc>
                        <a:spcBef>
                          <a:spcPts val="0"/>
                        </a:spcBef>
                        <a:spcAft>
                          <a:spcPts val="0"/>
                        </a:spcAft>
                        <a:buSzPts val="1800"/>
                        <a:buFont typeface="Quattrocento Sans"/>
                        <a:buChar char="❖"/>
                      </a:pPr>
                      <a:r>
                        <a:rPr lang="en-GB" sz="2400" u="none" cap="none" strike="noStrike">
                          <a:latin typeface="Calibri"/>
                          <a:ea typeface="Calibri"/>
                          <a:cs typeface="Calibri"/>
                          <a:sym typeface="Calibri"/>
                        </a:rPr>
                        <a:t>und viele weitere Komponenten</a:t>
                      </a:r>
                      <a:endParaRPr sz="2400" u="none" cap="none" strike="noStrike">
                        <a:latin typeface="Calibri"/>
                        <a:ea typeface="Calibri"/>
                        <a:cs typeface="Calibri"/>
                        <a:sym typeface="Calibri"/>
                      </a:endParaRPr>
                    </a:p>
                  </a:txBody>
                  <a:tcPr marT="196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3" name="Shape 183"/>
        <p:cNvGrpSpPr/>
        <p:nvPr/>
      </p:nvGrpSpPr>
      <p:grpSpPr>
        <a:xfrm>
          <a:off x="0" y="0"/>
          <a:ext cx="0" cy="0"/>
          <a:chOff x="0" y="0"/>
          <a:chExt cx="0" cy="0"/>
        </a:xfrm>
      </p:grpSpPr>
      <p:sp>
        <p:nvSpPr>
          <p:cNvPr id="184" name="Google Shape;184;p15"/>
          <p:cNvSpPr txBox="1"/>
          <p:nvPr>
            <p:ph type="title"/>
          </p:nvPr>
        </p:nvSpPr>
        <p:spPr>
          <a:xfrm>
            <a:off x="470611" y="453294"/>
            <a:ext cx="7821930" cy="1097280"/>
          </a:xfrm>
          <a:prstGeom prst="rect">
            <a:avLst/>
          </a:prstGeom>
          <a:noFill/>
          <a:ln>
            <a:noFill/>
          </a:ln>
        </p:spPr>
        <p:txBody>
          <a:bodyPr anchorCtr="0" anchor="t" bIns="0" lIns="0" spcFirstLastPara="1" rIns="0" wrap="square" tIns="0">
            <a:spAutoFit/>
          </a:bodyPr>
          <a:lstStyle/>
          <a:p>
            <a:pPr indent="0" lvl="0" marL="12700" marR="5080" rtl="0" algn="l">
              <a:lnSpc>
                <a:spcPct val="108000"/>
              </a:lnSpc>
              <a:spcBef>
                <a:spcPts val="0"/>
              </a:spcBef>
              <a:spcAft>
                <a:spcPts val="0"/>
              </a:spcAft>
              <a:buNone/>
            </a:pPr>
            <a:r>
              <a:rPr lang="en-GB">
                <a:solidFill>
                  <a:srgbClr val="6789B9"/>
                </a:solidFill>
              </a:rPr>
              <a:t>Thema 2: Grundlagen der Diversitätsdimension als Ursachen von Diskriminierung</a:t>
            </a:r>
            <a:endParaRPr/>
          </a:p>
        </p:txBody>
      </p:sp>
      <p:sp>
        <p:nvSpPr>
          <p:cNvPr id="185" name="Google Shape;185;p15"/>
          <p:cNvSpPr txBox="1"/>
          <p:nvPr/>
        </p:nvSpPr>
        <p:spPr>
          <a:xfrm>
            <a:off x="609600" y="2143466"/>
            <a:ext cx="4798076" cy="412164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2400" u="sng">
                <a:solidFill>
                  <a:schemeClr val="dk1"/>
                </a:solidFill>
                <a:latin typeface="Calibri"/>
                <a:ea typeface="Calibri"/>
                <a:cs typeface="Calibri"/>
                <a:sym typeface="Calibri"/>
              </a:rPr>
              <a:t>Gesetzlich geschützte Merkmale:</a:t>
            </a:r>
            <a:endParaRPr sz="2400">
              <a:solidFill>
                <a:schemeClr val="dk1"/>
              </a:solidFill>
              <a:latin typeface="Calibri"/>
              <a:ea typeface="Calibri"/>
              <a:cs typeface="Calibri"/>
              <a:sym typeface="Calibri"/>
            </a:endParaRPr>
          </a:p>
          <a:p>
            <a:pPr indent="0" lvl="0" marL="12700" marR="0" rtl="0" algn="l">
              <a:lnSpc>
                <a:spcPct val="100000"/>
              </a:lnSpc>
              <a:spcBef>
                <a:spcPts val="315"/>
              </a:spcBef>
              <a:spcAft>
                <a:spcPts val="0"/>
              </a:spcAft>
              <a:buNone/>
            </a:pPr>
            <a:r>
              <a:rPr lang="en-GB" sz="2400">
                <a:solidFill>
                  <a:schemeClr val="dk1"/>
                </a:solidFill>
                <a:latin typeface="Calibri"/>
                <a:ea typeface="Calibri"/>
                <a:cs typeface="Calibri"/>
                <a:sym typeface="Calibri"/>
              </a:rPr>
              <a:t>⮚Alter</a:t>
            </a:r>
            <a:endParaRPr sz="2400">
              <a:solidFill>
                <a:schemeClr val="dk1"/>
              </a:solidFill>
              <a:latin typeface="Calibri"/>
              <a:ea typeface="Calibri"/>
              <a:cs typeface="Calibri"/>
              <a:sym typeface="Calibri"/>
            </a:endParaRPr>
          </a:p>
          <a:p>
            <a:pPr indent="0" lvl="0" marL="12700" marR="0" rtl="0" algn="l">
              <a:lnSpc>
                <a:spcPct val="100000"/>
              </a:lnSpc>
              <a:spcBef>
                <a:spcPts val="234"/>
              </a:spcBef>
              <a:spcAft>
                <a:spcPts val="0"/>
              </a:spcAft>
              <a:buNone/>
            </a:pPr>
            <a:r>
              <a:rPr lang="en-GB" sz="2400">
                <a:solidFill>
                  <a:schemeClr val="dk1"/>
                </a:solidFill>
                <a:latin typeface="Calibri"/>
                <a:ea typeface="Calibri"/>
                <a:cs typeface="Calibri"/>
                <a:sym typeface="Calibri"/>
              </a:rPr>
              <a:t>⮚Rasse</a:t>
            </a:r>
            <a:endParaRPr sz="2400">
              <a:solidFill>
                <a:schemeClr val="dk1"/>
              </a:solidFill>
              <a:latin typeface="Calibri"/>
              <a:ea typeface="Calibri"/>
              <a:cs typeface="Calibri"/>
              <a:sym typeface="Calibri"/>
            </a:endParaRPr>
          </a:p>
          <a:p>
            <a:pPr indent="0" lvl="0" marL="12700" marR="0" rtl="0" algn="l">
              <a:lnSpc>
                <a:spcPct val="100000"/>
              </a:lnSpc>
              <a:spcBef>
                <a:spcPts val="225"/>
              </a:spcBef>
              <a:spcAft>
                <a:spcPts val="0"/>
              </a:spcAft>
              <a:buNone/>
            </a:pPr>
            <a:r>
              <a:rPr lang="en-GB" sz="2400">
                <a:solidFill>
                  <a:schemeClr val="dk1"/>
                </a:solidFill>
                <a:latin typeface="Calibri"/>
                <a:ea typeface="Calibri"/>
                <a:cs typeface="Calibri"/>
                <a:sym typeface="Calibri"/>
              </a:rPr>
              <a:t>⮚Sex</a:t>
            </a:r>
            <a:endParaRPr sz="2400">
              <a:solidFill>
                <a:schemeClr val="dk1"/>
              </a:solidFill>
              <a:latin typeface="Calibri"/>
              <a:ea typeface="Calibri"/>
              <a:cs typeface="Calibri"/>
              <a:sym typeface="Calibri"/>
            </a:endParaRPr>
          </a:p>
          <a:p>
            <a:pPr indent="0" lvl="0" marL="12700" marR="0" rtl="0" algn="l">
              <a:lnSpc>
                <a:spcPct val="100000"/>
              </a:lnSpc>
              <a:spcBef>
                <a:spcPts val="229"/>
              </a:spcBef>
              <a:spcAft>
                <a:spcPts val="0"/>
              </a:spcAft>
              <a:buNone/>
            </a:pPr>
            <a:r>
              <a:rPr lang="en-GB" sz="2400">
                <a:solidFill>
                  <a:schemeClr val="dk1"/>
                </a:solidFill>
                <a:latin typeface="Calibri"/>
                <a:ea typeface="Calibri"/>
                <a:cs typeface="Calibri"/>
                <a:sym typeface="Calibri"/>
              </a:rPr>
              <a:t>⮚Geschlechtsangleichung</a:t>
            </a:r>
            <a:endParaRPr sz="2400">
              <a:solidFill>
                <a:schemeClr val="dk1"/>
              </a:solidFill>
              <a:latin typeface="Calibri"/>
              <a:ea typeface="Calibri"/>
              <a:cs typeface="Calibri"/>
              <a:sym typeface="Calibri"/>
            </a:endParaRPr>
          </a:p>
          <a:p>
            <a:pPr indent="0" lvl="0" marL="12700" marR="0" rtl="0" algn="l">
              <a:lnSpc>
                <a:spcPct val="100000"/>
              </a:lnSpc>
              <a:spcBef>
                <a:spcPts val="229"/>
              </a:spcBef>
              <a:spcAft>
                <a:spcPts val="0"/>
              </a:spcAft>
              <a:buNone/>
            </a:pPr>
            <a:r>
              <a:rPr lang="en-GB" sz="2400">
                <a:solidFill>
                  <a:schemeClr val="dk1"/>
                </a:solidFill>
                <a:latin typeface="Calibri"/>
                <a:ea typeface="Calibri"/>
                <a:cs typeface="Calibri"/>
                <a:sym typeface="Calibri"/>
              </a:rPr>
              <a:t>⮚Behinderung</a:t>
            </a:r>
            <a:endParaRPr sz="2400">
              <a:solidFill>
                <a:schemeClr val="dk1"/>
              </a:solidFill>
              <a:latin typeface="Calibri"/>
              <a:ea typeface="Calibri"/>
              <a:cs typeface="Calibri"/>
              <a:sym typeface="Calibri"/>
            </a:endParaRPr>
          </a:p>
          <a:p>
            <a:pPr indent="0" lvl="0" marL="12700" marR="0" rtl="0" algn="l">
              <a:lnSpc>
                <a:spcPct val="100000"/>
              </a:lnSpc>
              <a:spcBef>
                <a:spcPts val="225"/>
              </a:spcBef>
              <a:spcAft>
                <a:spcPts val="0"/>
              </a:spcAft>
              <a:buNone/>
            </a:pPr>
            <a:r>
              <a:rPr lang="en-GB" sz="2800">
                <a:solidFill>
                  <a:schemeClr val="dk1"/>
                </a:solidFill>
                <a:latin typeface="Quattrocento Sans"/>
                <a:ea typeface="Quattrocento Sans"/>
                <a:cs typeface="Quattrocento Sans"/>
                <a:sym typeface="Quattrocento Sans"/>
              </a:rPr>
              <a:t>⮚</a:t>
            </a:r>
            <a:r>
              <a:rPr lang="en-GB" sz="2400">
                <a:solidFill>
                  <a:schemeClr val="dk1"/>
                </a:solidFill>
                <a:latin typeface="Calibri"/>
                <a:ea typeface="Calibri"/>
                <a:cs typeface="Calibri"/>
                <a:sym typeface="Calibri"/>
              </a:rPr>
              <a:t>Schwangerschaft und Mutterschaft</a:t>
            </a:r>
            <a:endParaRPr sz="2400">
              <a:solidFill>
                <a:schemeClr val="dk1"/>
              </a:solidFill>
              <a:latin typeface="Calibri"/>
              <a:ea typeface="Calibri"/>
              <a:cs typeface="Calibri"/>
              <a:sym typeface="Calibri"/>
            </a:endParaRPr>
          </a:p>
          <a:p>
            <a:pPr indent="0" lvl="0" marL="12700" marR="0" rtl="0" algn="l">
              <a:lnSpc>
                <a:spcPct val="100000"/>
              </a:lnSpc>
              <a:spcBef>
                <a:spcPts val="229"/>
              </a:spcBef>
              <a:spcAft>
                <a:spcPts val="0"/>
              </a:spcAft>
              <a:buNone/>
            </a:pPr>
            <a:r>
              <a:rPr lang="en-GB" sz="2800">
                <a:solidFill>
                  <a:schemeClr val="dk1"/>
                </a:solidFill>
                <a:latin typeface="Quattrocento Sans"/>
                <a:ea typeface="Quattrocento Sans"/>
                <a:cs typeface="Quattrocento Sans"/>
                <a:sym typeface="Quattrocento Sans"/>
              </a:rPr>
              <a:t>⮚</a:t>
            </a:r>
            <a:r>
              <a:rPr lang="en-GB" sz="2400">
                <a:solidFill>
                  <a:schemeClr val="dk1"/>
                </a:solidFill>
                <a:latin typeface="Calibri"/>
                <a:ea typeface="Calibri"/>
                <a:cs typeface="Calibri"/>
                <a:sym typeface="Calibri"/>
              </a:rPr>
              <a:t>Ehe und Lebenspartnerschaft</a:t>
            </a:r>
            <a:endParaRPr sz="2400">
              <a:solidFill>
                <a:schemeClr val="dk1"/>
              </a:solidFill>
              <a:latin typeface="Calibri"/>
              <a:ea typeface="Calibri"/>
              <a:cs typeface="Calibri"/>
              <a:sym typeface="Calibri"/>
            </a:endParaRPr>
          </a:p>
          <a:p>
            <a:pPr indent="0" lvl="0" marL="12700" marR="0" rtl="0" algn="l">
              <a:lnSpc>
                <a:spcPct val="100000"/>
              </a:lnSpc>
              <a:spcBef>
                <a:spcPts val="229"/>
              </a:spcBef>
              <a:spcAft>
                <a:spcPts val="0"/>
              </a:spcAft>
              <a:buNone/>
            </a:pPr>
            <a:r>
              <a:rPr lang="en-GB" sz="2800">
                <a:solidFill>
                  <a:schemeClr val="dk1"/>
                </a:solidFill>
                <a:latin typeface="Quattrocento Sans"/>
                <a:ea typeface="Quattrocento Sans"/>
                <a:cs typeface="Quattrocento Sans"/>
                <a:sym typeface="Quattrocento Sans"/>
              </a:rPr>
              <a:t>⮚</a:t>
            </a:r>
            <a:r>
              <a:rPr lang="en-GB" sz="2400">
                <a:solidFill>
                  <a:schemeClr val="dk1"/>
                </a:solidFill>
                <a:latin typeface="Calibri"/>
                <a:ea typeface="Calibri"/>
                <a:cs typeface="Calibri"/>
                <a:sym typeface="Calibri"/>
              </a:rPr>
              <a:t>Religion oder Weltanschauung</a:t>
            </a:r>
            <a:endParaRPr sz="2400">
              <a:solidFill>
                <a:schemeClr val="dk1"/>
              </a:solidFill>
              <a:latin typeface="Calibri"/>
              <a:ea typeface="Calibri"/>
              <a:cs typeface="Calibri"/>
              <a:sym typeface="Calibri"/>
            </a:endParaRPr>
          </a:p>
          <a:p>
            <a:pPr indent="-374650" lvl="0" marL="387350" marR="0" rtl="0" algn="l">
              <a:lnSpc>
                <a:spcPct val="100000"/>
              </a:lnSpc>
              <a:spcBef>
                <a:spcPts val="225"/>
              </a:spcBef>
              <a:spcAft>
                <a:spcPts val="0"/>
              </a:spcAft>
              <a:buClr>
                <a:schemeClr val="dk1"/>
              </a:buClr>
              <a:buSzPts val="2800"/>
              <a:buFont typeface="Quattrocento Sans"/>
              <a:buChar char="➢"/>
            </a:pPr>
            <a:r>
              <a:rPr lang="en-GB" sz="2400">
                <a:solidFill>
                  <a:schemeClr val="dk1"/>
                </a:solidFill>
                <a:latin typeface="Calibri"/>
                <a:ea typeface="Calibri"/>
                <a:cs typeface="Calibri"/>
                <a:sym typeface="Calibri"/>
              </a:rPr>
              <a:t>Sexuelle Orientierung</a:t>
            </a:r>
            <a:endParaRPr sz="2400">
              <a:solidFill>
                <a:schemeClr val="dk1"/>
              </a:solidFill>
              <a:latin typeface="Calibri"/>
              <a:ea typeface="Calibri"/>
              <a:cs typeface="Calibri"/>
              <a:sym typeface="Calibri"/>
            </a:endParaRPr>
          </a:p>
        </p:txBody>
      </p:sp>
      <p:sp>
        <p:nvSpPr>
          <p:cNvPr id="186" name="Google Shape;186;p15"/>
          <p:cNvSpPr txBox="1"/>
          <p:nvPr/>
        </p:nvSpPr>
        <p:spPr>
          <a:xfrm>
            <a:off x="11094196" y="6437566"/>
            <a:ext cx="179705"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898989"/>
                </a:solidFill>
                <a:latin typeface="Calibri"/>
                <a:ea typeface="Calibri"/>
                <a:cs typeface="Calibri"/>
                <a:sym typeface="Calibri"/>
              </a:rPr>
              <a:t>15</a:t>
            </a:r>
            <a:endParaRPr sz="1200">
              <a:solidFill>
                <a:schemeClr val="dk1"/>
              </a:solidFill>
              <a:latin typeface="Calibri"/>
              <a:ea typeface="Calibri"/>
              <a:cs typeface="Calibri"/>
              <a:sym typeface="Calibri"/>
            </a:endParaRPr>
          </a:p>
        </p:txBody>
      </p:sp>
      <p:sp>
        <p:nvSpPr>
          <p:cNvPr id="187" name="Google Shape;187;p15"/>
          <p:cNvSpPr/>
          <p:nvPr/>
        </p:nvSpPr>
        <p:spPr>
          <a:xfrm>
            <a:off x="5791200" y="0"/>
            <a:ext cx="64008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1" name="Shape 191"/>
        <p:cNvGrpSpPr/>
        <p:nvPr/>
      </p:nvGrpSpPr>
      <p:grpSpPr>
        <a:xfrm>
          <a:off x="0" y="0"/>
          <a:ext cx="0" cy="0"/>
          <a:chOff x="0" y="0"/>
          <a:chExt cx="0" cy="0"/>
        </a:xfrm>
      </p:grpSpPr>
      <p:sp>
        <p:nvSpPr>
          <p:cNvPr id="192" name="Google Shape;192;p16"/>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16"/>
          <p:cNvSpPr/>
          <p:nvPr/>
        </p:nvSpPr>
        <p:spPr>
          <a:xfrm>
            <a:off x="7488935" y="2277616"/>
            <a:ext cx="4703445" cy="4580890"/>
          </a:xfrm>
          <a:custGeom>
            <a:rect b="b" l="l" r="r" t="t"/>
            <a:pathLst>
              <a:path extrusionOk="0" h="4580890" w="4703445">
                <a:moveTo>
                  <a:pt x="2490889" y="0"/>
                </a:moveTo>
                <a:lnTo>
                  <a:pt x="2442556" y="461"/>
                </a:lnTo>
                <a:lnTo>
                  <a:pt x="2394443" y="1840"/>
                </a:lnTo>
                <a:lnTo>
                  <a:pt x="2346558" y="4129"/>
                </a:lnTo>
                <a:lnTo>
                  <a:pt x="2298908" y="7319"/>
                </a:lnTo>
                <a:lnTo>
                  <a:pt x="2251504" y="11401"/>
                </a:lnTo>
                <a:lnTo>
                  <a:pt x="2204353" y="16368"/>
                </a:lnTo>
                <a:lnTo>
                  <a:pt x="2157463" y="22210"/>
                </a:lnTo>
                <a:lnTo>
                  <a:pt x="2110844" y="28921"/>
                </a:lnTo>
                <a:lnTo>
                  <a:pt x="2064503" y="36490"/>
                </a:lnTo>
                <a:lnTo>
                  <a:pt x="2018449" y="44911"/>
                </a:lnTo>
                <a:lnTo>
                  <a:pt x="1972690" y="54174"/>
                </a:lnTo>
                <a:lnTo>
                  <a:pt x="1927236" y="64271"/>
                </a:lnTo>
                <a:lnTo>
                  <a:pt x="1882093" y="75194"/>
                </a:lnTo>
                <a:lnTo>
                  <a:pt x="1837271" y="86935"/>
                </a:lnTo>
                <a:lnTo>
                  <a:pt x="1792779" y="99485"/>
                </a:lnTo>
                <a:lnTo>
                  <a:pt x="1748624" y="112836"/>
                </a:lnTo>
                <a:lnTo>
                  <a:pt x="1704815" y="126980"/>
                </a:lnTo>
                <a:lnTo>
                  <a:pt x="1661361" y="141907"/>
                </a:lnTo>
                <a:lnTo>
                  <a:pt x="1618269" y="157611"/>
                </a:lnTo>
                <a:lnTo>
                  <a:pt x="1575549" y="174082"/>
                </a:lnTo>
                <a:lnTo>
                  <a:pt x="1533209" y="191312"/>
                </a:lnTo>
                <a:lnTo>
                  <a:pt x="1491257" y="209293"/>
                </a:lnTo>
                <a:lnTo>
                  <a:pt x="1449702" y="228017"/>
                </a:lnTo>
                <a:lnTo>
                  <a:pt x="1408552" y="247474"/>
                </a:lnTo>
                <a:lnTo>
                  <a:pt x="1367816" y="267658"/>
                </a:lnTo>
                <a:lnTo>
                  <a:pt x="1327502" y="288559"/>
                </a:lnTo>
                <a:lnTo>
                  <a:pt x="1287618" y="310169"/>
                </a:lnTo>
                <a:lnTo>
                  <a:pt x="1248174" y="332479"/>
                </a:lnTo>
                <a:lnTo>
                  <a:pt x="1209176" y="355483"/>
                </a:lnTo>
                <a:lnTo>
                  <a:pt x="1170635" y="379170"/>
                </a:lnTo>
                <a:lnTo>
                  <a:pt x="1132558" y="403533"/>
                </a:lnTo>
                <a:lnTo>
                  <a:pt x="1094953" y="428563"/>
                </a:lnTo>
                <a:lnTo>
                  <a:pt x="1057830" y="454253"/>
                </a:lnTo>
                <a:lnTo>
                  <a:pt x="1021197" y="480593"/>
                </a:lnTo>
                <a:lnTo>
                  <a:pt x="985061" y="507576"/>
                </a:lnTo>
                <a:lnTo>
                  <a:pt x="949433" y="535192"/>
                </a:lnTo>
                <a:lnTo>
                  <a:pt x="914319" y="563434"/>
                </a:lnTo>
                <a:lnTo>
                  <a:pt x="879728" y="592294"/>
                </a:lnTo>
                <a:lnTo>
                  <a:pt x="845670" y="621763"/>
                </a:lnTo>
                <a:lnTo>
                  <a:pt x="812151" y="651832"/>
                </a:lnTo>
                <a:lnTo>
                  <a:pt x="779182" y="682493"/>
                </a:lnTo>
                <a:lnTo>
                  <a:pt x="746770" y="713739"/>
                </a:lnTo>
                <a:lnTo>
                  <a:pt x="714923" y="745560"/>
                </a:lnTo>
                <a:lnTo>
                  <a:pt x="683650" y="777948"/>
                </a:lnTo>
                <a:lnTo>
                  <a:pt x="652960" y="810896"/>
                </a:lnTo>
                <a:lnTo>
                  <a:pt x="622861" y="844394"/>
                </a:lnTo>
                <a:lnTo>
                  <a:pt x="593362" y="878434"/>
                </a:lnTo>
                <a:lnTo>
                  <a:pt x="564470" y="913008"/>
                </a:lnTo>
                <a:lnTo>
                  <a:pt x="536195" y="948107"/>
                </a:lnTo>
                <a:lnTo>
                  <a:pt x="508544" y="983724"/>
                </a:lnTo>
                <a:lnTo>
                  <a:pt x="481527" y="1019850"/>
                </a:lnTo>
                <a:lnTo>
                  <a:pt x="455151" y="1056476"/>
                </a:lnTo>
                <a:lnTo>
                  <a:pt x="429351" y="1093705"/>
                </a:lnTo>
                <a:lnTo>
                  <a:pt x="404358" y="1131197"/>
                </a:lnTo>
                <a:lnTo>
                  <a:pt x="379958" y="1169275"/>
                </a:lnTo>
                <a:lnTo>
                  <a:pt x="356233" y="1207820"/>
                </a:lnTo>
                <a:lnTo>
                  <a:pt x="333193" y="1246823"/>
                </a:lnTo>
                <a:lnTo>
                  <a:pt x="310844" y="1286277"/>
                </a:lnTo>
                <a:lnTo>
                  <a:pt x="289197" y="1326174"/>
                </a:lnTo>
                <a:lnTo>
                  <a:pt x="268258" y="1366504"/>
                </a:lnTo>
                <a:lnTo>
                  <a:pt x="248038" y="1407260"/>
                </a:lnTo>
                <a:lnTo>
                  <a:pt x="228543" y="1448432"/>
                </a:lnTo>
                <a:lnTo>
                  <a:pt x="209783" y="1490014"/>
                </a:lnTo>
                <a:lnTo>
                  <a:pt x="191766" y="1531995"/>
                </a:lnTo>
                <a:lnTo>
                  <a:pt x="174500" y="1574369"/>
                </a:lnTo>
                <a:lnTo>
                  <a:pt x="157995" y="1617127"/>
                </a:lnTo>
                <a:lnTo>
                  <a:pt x="142257" y="1660260"/>
                </a:lnTo>
                <a:lnTo>
                  <a:pt x="127297" y="1703760"/>
                </a:lnTo>
                <a:lnTo>
                  <a:pt x="113121" y="1747619"/>
                </a:lnTo>
                <a:lnTo>
                  <a:pt x="99740" y="1791828"/>
                </a:lnTo>
                <a:lnTo>
                  <a:pt x="87160" y="1836379"/>
                </a:lnTo>
                <a:lnTo>
                  <a:pt x="75391" y="1881264"/>
                </a:lnTo>
                <a:lnTo>
                  <a:pt x="64441" y="1926474"/>
                </a:lnTo>
                <a:lnTo>
                  <a:pt x="54319" y="1972001"/>
                </a:lnTo>
                <a:lnTo>
                  <a:pt x="45032" y="2017837"/>
                </a:lnTo>
                <a:lnTo>
                  <a:pt x="36590" y="2063973"/>
                </a:lnTo>
                <a:lnTo>
                  <a:pt x="29001" y="2110400"/>
                </a:lnTo>
                <a:lnTo>
                  <a:pt x="22272" y="2157112"/>
                </a:lnTo>
                <a:lnTo>
                  <a:pt x="16414" y="2204099"/>
                </a:lnTo>
                <a:lnTo>
                  <a:pt x="11434" y="2251353"/>
                </a:lnTo>
                <a:lnTo>
                  <a:pt x="7340" y="2298865"/>
                </a:lnTo>
                <a:lnTo>
                  <a:pt x="4141" y="2346627"/>
                </a:lnTo>
                <a:lnTo>
                  <a:pt x="1846" y="2394632"/>
                </a:lnTo>
                <a:lnTo>
                  <a:pt x="462" y="2442870"/>
                </a:lnTo>
                <a:lnTo>
                  <a:pt x="0" y="2491333"/>
                </a:lnTo>
                <a:lnTo>
                  <a:pt x="523" y="2542688"/>
                </a:lnTo>
                <a:lnTo>
                  <a:pt x="2086" y="2593790"/>
                </a:lnTo>
                <a:lnTo>
                  <a:pt x="4678" y="2644627"/>
                </a:lnTo>
                <a:lnTo>
                  <a:pt x="8290" y="2695190"/>
                </a:lnTo>
                <a:lnTo>
                  <a:pt x="12910" y="2745470"/>
                </a:lnTo>
                <a:lnTo>
                  <a:pt x="18530" y="2795455"/>
                </a:lnTo>
                <a:lnTo>
                  <a:pt x="25138" y="2845138"/>
                </a:lnTo>
                <a:lnTo>
                  <a:pt x="32725" y="2894506"/>
                </a:lnTo>
                <a:lnTo>
                  <a:pt x="41279" y="2943552"/>
                </a:lnTo>
                <a:lnTo>
                  <a:pt x="50792" y="2992264"/>
                </a:lnTo>
                <a:lnTo>
                  <a:pt x="61253" y="3040633"/>
                </a:lnTo>
                <a:lnTo>
                  <a:pt x="72651" y="3088649"/>
                </a:lnTo>
                <a:lnTo>
                  <a:pt x="84976" y="3136301"/>
                </a:lnTo>
                <a:lnTo>
                  <a:pt x="98219" y="3183581"/>
                </a:lnTo>
                <a:lnTo>
                  <a:pt x="112368" y="3230479"/>
                </a:lnTo>
                <a:lnTo>
                  <a:pt x="127414" y="3276983"/>
                </a:lnTo>
                <a:lnTo>
                  <a:pt x="143347" y="3323085"/>
                </a:lnTo>
                <a:lnTo>
                  <a:pt x="160156" y="3368775"/>
                </a:lnTo>
                <a:lnTo>
                  <a:pt x="177831" y="3414042"/>
                </a:lnTo>
                <a:lnTo>
                  <a:pt x="196361" y="3458877"/>
                </a:lnTo>
                <a:lnTo>
                  <a:pt x="215738" y="3503270"/>
                </a:lnTo>
                <a:lnTo>
                  <a:pt x="235950" y="3547211"/>
                </a:lnTo>
                <a:lnTo>
                  <a:pt x="256987" y="3590690"/>
                </a:lnTo>
                <a:lnTo>
                  <a:pt x="278839" y="3633697"/>
                </a:lnTo>
                <a:lnTo>
                  <a:pt x="301496" y="3676222"/>
                </a:lnTo>
                <a:lnTo>
                  <a:pt x="324947" y="3718256"/>
                </a:lnTo>
                <a:lnTo>
                  <a:pt x="349183" y="3759788"/>
                </a:lnTo>
                <a:lnTo>
                  <a:pt x="374193" y="3800809"/>
                </a:lnTo>
                <a:lnTo>
                  <a:pt x="399967" y="3841309"/>
                </a:lnTo>
                <a:lnTo>
                  <a:pt x="426494" y="3881277"/>
                </a:lnTo>
                <a:lnTo>
                  <a:pt x="453765" y="3920705"/>
                </a:lnTo>
                <a:lnTo>
                  <a:pt x="481770" y="3959581"/>
                </a:lnTo>
                <a:lnTo>
                  <a:pt x="510497" y="3997896"/>
                </a:lnTo>
                <a:lnTo>
                  <a:pt x="539938" y="4035641"/>
                </a:lnTo>
                <a:lnTo>
                  <a:pt x="570081" y="4072805"/>
                </a:lnTo>
                <a:lnTo>
                  <a:pt x="600916" y="4109378"/>
                </a:lnTo>
                <a:lnTo>
                  <a:pt x="632434" y="4145351"/>
                </a:lnTo>
                <a:lnTo>
                  <a:pt x="664623" y="4180714"/>
                </a:lnTo>
                <a:lnTo>
                  <a:pt x="697475" y="4215456"/>
                </a:lnTo>
                <a:lnTo>
                  <a:pt x="730978" y="4249568"/>
                </a:lnTo>
                <a:lnTo>
                  <a:pt x="765122" y="4283040"/>
                </a:lnTo>
                <a:lnTo>
                  <a:pt x="799898" y="4315862"/>
                </a:lnTo>
                <a:lnTo>
                  <a:pt x="835295" y="4348025"/>
                </a:lnTo>
                <a:lnTo>
                  <a:pt x="871302" y="4379517"/>
                </a:lnTo>
                <a:lnTo>
                  <a:pt x="907910" y="4410330"/>
                </a:lnTo>
                <a:lnTo>
                  <a:pt x="945108" y="4440454"/>
                </a:lnTo>
                <a:lnTo>
                  <a:pt x="982886" y="4469878"/>
                </a:lnTo>
                <a:lnTo>
                  <a:pt x="1021234" y="4498592"/>
                </a:lnTo>
                <a:lnTo>
                  <a:pt x="1060142" y="4526588"/>
                </a:lnTo>
                <a:lnTo>
                  <a:pt x="1099599" y="4553854"/>
                </a:lnTo>
                <a:lnTo>
                  <a:pt x="1139596" y="4580382"/>
                </a:lnTo>
                <a:lnTo>
                  <a:pt x="3845712" y="4580382"/>
                </a:lnTo>
                <a:lnTo>
                  <a:pt x="3887329" y="4553103"/>
                </a:lnTo>
                <a:lnTo>
                  <a:pt x="3928313" y="4525020"/>
                </a:lnTo>
                <a:lnTo>
                  <a:pt x="3968657" y="4496145"/>
                </a:lnTo>
                <a:lnTo>
                  <a:pt x="4008352" y="4466489"/>
                </a:lnTo>
                <a:lnTo>
                  <a:pt x="4047391" y="4436061"/>
                </a:lnTo>
                <a:lnTo>
                  <a:pt x="4085769" y="4404874"/>
                </a:lnTo>
                <a:lnTo>
                  <a:pt x="4123476" y="4372937"/>
                </a:lnTo>
                <a:lnTo>
                  <a:pt x="4160507" y="4340262"/>
                </a:lnTo>
                <a:lnTo>
                  <a:pt x="4196853" y="4306859"/>
                </a:lnTo>
                <a:lnTo>
                  <a:pt x="4232508" y="4272740"/>
                </a:lnTo>
                <a:lnTo>
                  <a:pt x="4267464" y="4237915"/>
                </a:lnTo>
                <a:lnTo>
                  <a:pt x="4301715" y="4202395"/>
                </a:lnTo>
                <a:lnTo>
                  <a:pt x="4335252" y="4166190"/>
                </a:lnTo>
                <a:lnTo>
                  <a:pt x="4368070" y="4129312"/>
                </a:lnTo>
                <a:lnTo>
                  <a:pt x="4400159" y="4091772"/>
                </a:lnTo>
                <a:lnTo>
                  <a:pt x="4431514" y="4053579"/>
                </a:lnTo>
                <a:lnTo>
                  <a:pt x="4462127" y="4014746"/>
                </a:lnTo>
                <a:lnTo>
                  <a:pt x="4491991" y="3975283"/>
                </a:lnTo>
                <a:lnTo>
                  <a:pt x="4521098" y="3935201"/>
                </a:lnTo>
                <a:lnTo>
                  <a:pt x="4549442" y="3894510"/>
                </a:lnTo>
                <a:lnTo>
                  <a:pt x="4577015" y="3853221"/>
                </a:lnTo>
                <a:lnTo>
                  <a:pt x="4603810" y="3811346"/>
                </a:lnTo>
                <a:lnTo>
                  <a:pt x="4629819" y="3768895"/>
                </a:lnTo>
                <a:lnTo>
                  <a:pt x="4655036" y="3725878"/>
                </a:lnTo>
                <a:lnTo>
                  <a:pt x="4679453" y="3682308"/>
                </a:lnTo>
                <a:lnTo>
                  <a:pt x="4703063" y="3638194"/>
                </a:lnTo>
                <a:lnTo>
                  <a:pt x="4703063" y="1340942"/>
                </a:lnTo>
                <a:lnTo>
                  <a:pt x="4680364" y="1298463"/>
                </a:lnTo>
                <a:lnTo>
                  <a:pt x="4656878" y="1256480"/>
                </a:lnTo>
                <a:lnTo>
                  <a:pt x="4632614" y="1215003"/>
                </a:lnTo>
                <a:lnTo>
                  <a:pt x="4607584" y="1174041"/>
                </a:lnTo>
                <a:lnTo>
                  <a:pt x="4581796" y="1133606"/>
                </a:lnTo>
                <a:lnTo>
                  <a:pt x="4555183" y="1093595"/>
                </a:lnTo>
                <a:lnTo>
                  <a:pt x="4527986" y="1054351"/>
                </a:lnTo>
                <a:lnTo>
                  <a:pt x="4499984" y="1015551"/>
                </a:lnTo>
                <a:lnTo>
                  <a:pt x="4471263" y="977317"/>
                </a:lnTo>
                <a:lnTo>
                  <a:pt x="4441834" y="939658"/>
                </a:lnTo>
                <a:lnTo>
                  <a:pt x="4411706" y="902584"/>
                </a:lnTo>
                <a:lnTo>
                  <a:pt x="4380889" y="866105"/>
                </a:lnTo>
                <a:lnTo>
                  <a:pt x="4349392" y="830230"/>
                </a:lnTo>
                <a:lnTo>
                  <a:pt x="4317226" y="794970"/>
                </a:lnTo>
                <a:lnTo>
                  <a:pt x="4284400" y="760335"/>
                </a:lnTo>
                <a:lnTo>
                  <a:pt x="4250923" y="726334"/>
                </a:lnTo>
                <a:lnTo>
                  <a:pt x="4216807" y="692977"/>
                </a:lnTo>
                <a:lnTo>
                  <a:pt x="4182059" y="660275"/>
                </a:lnTo>
                <a:lnTo>
                  <a:pt x="4146691" y="628236"/>
                </a:lnTo>
                <a:lnTo>
                  <a:pt x="4110712" y="596872"/>
                </a:lnTo>
                <a:lnTo>
                  <a:pt x="4074132" y="566191"/>
                </a:lnTo>
                <a:lnTo>
                  <a:pt x="4036960" y="536204"/>
                </a:lnTo>
                <a:lnTo>
                  <a:pt x="3999207" y="506921"/>
                </a:lnTo>
                <a:lnTo>
                  <a:pt x="3960881" y="478351"/>
                </a:lnTo>
                <a:lnTo>
                  <a:pt x="3921993" y="450505"/>
                </a:lnTo>
                <a:lnTo>
                  <a:pt x="3882553" y="423392"/>
                </a:lnTo>
                <a:lnTo>
                  <a:pt x="3842570" y="397022"/>
                </a:lnTo>
                <a:lnTo>
                  <a:pt x="3802054" y="371405"/>
                </a:lnTo>
                <a:lnTo>
                  <a:pt x="3761015" y="346551"/>
                </a:lnTo>
                <a:lnTo>
                  <a:pt x="3719463" y="322469"/>
                </a:lnTo>
                <a:lnTo>
                  <a:pt x="3677407" y="299171"/>
                </a:lnTo>
                <a:lnTo>
                  <a:pt x="3634857" y="276665"/>
                </a:lnTo>
                <a:lnTo>
                  <a:pt x="3591823" y="254961"/>
                </a:lnTo>
                <a:lnTo>
                  <a:pt x="3548314" y="234070"/>
                </a:lnTo>
                <a:lnTo>
                  <a:pt x="3504341" y="214001"/>
                </a:lnTo>
                <a:lnTo>
                  <a:pt x="3459914" y="194764"/>
                </a:lnTo>
                <a:lnTo>
                  <a:pt x="3415041" y="176370"/>
                </a:lnTo>
                <a:lnTo>
                  <a:pt x="3369733" y="158827"/>
                </a:lnTo>
                <a:lnTo>
                  <a:pt x="3323999" y="142146"/>
                </a:lnTo>
                <a:lnTo>
                  <a:pt x="3277850" y="126336"/>
                </a:lnTo>
                <a:lnTo>
                  <a:pt x="3231295" y="111408"/>
                </a:lnTo>
                <a:lnTo>
                  <a:pt x="3184343" y="97372"/>
                </a:lnTo>
                <a:lnTo>
                  <a:pt x="3137005" y="84237"/>
                </a:lnTo>
                <a:lnTo>
                  <a:pt x="3089291" y="72013"/>
                </a:lnTo>
                <a:lnTo>
                  <a:pt x="3041209" y="60710"/>
                </a:lnTo>
                <a:lnTo>
                  <a:pt x="2992771" y="50338"/>
                </a:lnTo>
                <a:lnTo>
                  <a:pt x="2943985" y="40907"/>
                </a:lnTo>
                <a:lnTo>
                  <a:pt x="2894861" y="32427"/>
                </a:lnTo>
                <a:lnTo>
                  <a:pt x="2845409" y="24908"/>
                </a:lnTo>
                <a:lnTo>
                  <a:pt x="2795640" y="18359"/>
                </a:lnTo>
                <a:lnTo>
                  <a:pt x="2745562" y="12790"/>
                </a:lnTo>
                <a:lnTo>
                  <a:pt x="2695185" y="8212"/>
                </a:lnTo>
                <a:lnTo>
                  <a:pt x="2644520" y="4634"/>
                </a:lnTo>
                <a:lnTo>
                  <a:pt x="2593575" y="2066"/>
                </a:lnTo>
                <a:lnTo>
                  <a:pt x="2542362" y="518"/>
                </a:lnTo>
                <a:lnTo>
                  <a:pt x="2490889" y="0"/>
                </a:lnTo>
                <a:close/>
              </a:path>
            </a:pathLst>
          </a:custGeom>
          <a:solidFill>
            <a:srgbClr val="FFFFFF">
              <a:alpha val="6901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16"/>
          <p:cNvSpPr txBox="1"/>
          <p:nvPr/>
        </p:nvSpPr>
        <p:spPr>
          <a:xfrm>
            <a:off x="8206294" y="2840880"/>
            <a:ext cx="3484245" cy="2700020"/>
          </a:xfrm>
          <a:prstGeom prst="rect">
            <a:avLst/>
          </a:prstGeom>
          <a:noFill/>
          <a:ln>
            <a:noFill/>
          </a:ln>
        </p:spPr>
        <p:txBody>
          <a:bodyPr anchorCtr="0" anchor="t" bIns="0" lIns="0" spcFirstLastPara="1" rIns="0" wrap="square" tIns="0">
            <a:spAutoFit/>
          </a:bodyPr>
          <a:lstStyle/>
          <a:p>
            <a:pPr indent="-1269" lvl="0" marL="12065" marR="5080" rtl="0" algn="ctr">
              <a:lnSpc>
                <a:spcPct val="108124"/>
              </a:lnSpc>
              <a:spcBef>
                <a:spcPts val="0"/>
              </a:spcBef>
              <a:spcAft>
                <a:spcPts val="0"/>
              </a:spcAft>
              <a:buNone/>
            </a:pPr>
            <a:r>
              <a:rPr lang="en-GB" sz="3200">
                <a:solidFill>
                  <a:schemeClr val="dk1"/>
                </a:solidFill>
                <a:latin typeface="Calibri"/>
                <a:ea typeface="Calibri"/>
                <a:cs typeface="Calibri"/>
                <a:sym typeface="Calibri"/>
              </a:rPr>
              <a:t>Risikogruppen und gefährdete Situationen für Gewalt am Arbeitsplatz</a:t>
            </a:r>
            <a:endParaRPr sz="3200">
              <a:solidFill>
                <a:schemeClr val="dk1"/>
              </a:solidFill>
              <a:latin typeface="Calibri"/>
              <a:ea typeface="Calibri"/>
              <a:cs typeface="Calibri"/>
              <a:sym typeface="Calibri"/>
            </a:endParaRPr>
          </a:p>
          <a:p>
            <a:pPr indent="0" lvl="0" marL="0" marR="0" rtl="0" algn="l">
              <a:lnSpc>
                <a:spcPct val="100000"/>
              </a:lnSpc>
              <a:spcBef>
                <a:spcPts val="50"/>
              </a:spcBef>
              <a:spcAft>
                <a:spcPts val="0"/>
              </a:spcAft>
              <a:buNone/>
            </a:pPr>
            <a:r>
              <a:t/>
            </a:r>
            <a:endParaRPr sz="285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GB" sz="3200">
                <a:solidFill>
                  <a:schemeClr val="dk1"/>
                </a:solidFill>
                <a:latin typeface="Calibri"/>
                <a:ea typeface="Calibri"/>
                <a:cs typeface="Calibri"/>
                <a:sym typeface="Calibri"/>
              </a:rPr>
              <a:t>Thema 3</a:t>
            </a:r>
            <a:endParaRPr sz="3200">
              <a:solidFill>
                <a:schemeClr val="dk1"/>
              </a:solidFill>
              <a:latin typeface="Calibri"/>
              <a:ea typeface="Calibri"/>
              <a:cs typeface="Calibri"/>
              <a:sym typeface="Calibri"/>
            </a:endParaRPr>
          </a:p>
        </p:txBody>
      </p:sp>
      <p:sp>
        <p:nvSpPr>
          <p:cNvPr id="195" name="Google Shape;195;p16"/>
          <p:cNvSpPr/>
          <p:nvPr/>
        </p:nvSpPr>
        <p:spPr>
          <a:xfrm>
            <a:off x="9480422" y="5124069"/>
            <a:ext cx="935990" cy="0"/>
          </a:xfrm>
          <a:custGeom>
            <a:rect b="b" l="l" r="r" t="t"/>
            <a:pathLst>
              <a:path extrusionOk="0" h="120000" w="935990">
                <a:moveTo>
                  <a:pt x="0" y="0"/>
                </a:moveTo>
                <a:lnTo>
                  <a:pt x="935418" y="0"/>
                </a:lnTo>
              </a:path>
            </a:pathLst>
          </a:custGeom>
          <a:noFill/>
          <a:ln cap="flat" cmpd="sng" w="25400">
            <a:solidFill>
              <a:srgbClr val="21212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9" name="Shape 199"/>
        <p:cNvGrpSpPr/>
        <p:nvPr/>
      </p:nvGrpSpPr>
      <p:grpSpPr>
        <a:xfrm>
          <a:off x="0" y="0"/>
          <a:ext cx="0" cy="0"/>
          <a:chOff x="0" y="0"/>
          <a:chExt cx="0" cy="0"/>
        </a:xfrm>
      </p:grpSpPr>
      <p:sp>
        <p:nvSpPr>
          <p:cNvPr id="200" name="Google Shape;200;p17"/>
          <p:cNvSpPr txBox="1"/>
          <p:nvPr>
            <p:ph type="title"/>
          </p:nvPr>
        </p:nvSpPr>
        <p:spPr>
          <a:xfrm>
            <a:off x="918513" y="579793"/>
            <a:ext cx="7352665" cy="1097280"/>
          </a:xfrm>
          <a:prstGeom prst="rect">
            <a:avLst/>
          </a:prstGeom>
          <a:noFill/>
          <a:ln>
            <a:noFill/>
          </a:ln>
        </p:spPr>
        <p:txBody>
          <a:bodyPr anchorCtr="0" anchor="t" bIns="0" lIns="0" spcFirstLastPara="1" rIns="0" wrap="square" tIns="0">
            <a:spAutoFit/>
          </a:bodyPr>
          <a:lstStyle/>
          <a:p>
            <a:pPr indent="0" lvl="0" marL="12700" marR="5080" rtl="0" algn="l">
              <a:lnSpc>
                <a:spcPct val="108000"/>
              </a:lnSpc>
              <a:spcBef>
                <a:spcPts val="0"/>
              </a:spcBef>
              <a:spcAft>
                <a:spcPts val="0"/>
              </a:spcAft>
              <a:buNone/>
            </a:pPr>
            <a:r>
              <a:rPr lang="en-GB">
                <a:solidFill>
                  <a:srgbClr val="6789B9"/>
                </a:solidFill>
              </a:rPr>
              <a:t>Thema 3: Risikogruppen und gefährdete Situationen für Gewalt am Arbeitsplatz</a:t>
            </a:r>
            <a:endParaRPr/>
          </a:p>
        </p:txBody>
      </p:sp>
      <p:sp>
        <p:nvSpPr>
          <p:cNvPr id="201" name="Google Shape;201;p17"/>
          <p:cNvSpPr txBox="1"/>
          <p:nvPr/>
        </p:nvSpPr>
        <p:spPr>
          <a:xfrm>
            <a:off x="940284" y="2353310"/>
            <a:ext cx="4916805" cy="221869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2400">
                <a:solidFill>
                  <a:schemeClr val="dk1"/>
                </a:solidFill>
                <a:latin typeface="Calibri"/>
                <a:ea typeface="Calibri"/>
                <a:cs typeface="Calibri"/>
                <a:sym typeface="Calibri"/>
              </a:rPr>
              <a:t>Gefährdete Gruppen von Arbeitnehmern:</a:t>
            </a:r>
            <a:endParaRPr sz="2400">
              <a:solidFill>
                <a:schemeClr val="dk1"/>
              </a:solidFill>
              <a:latin typeface="Calibri"/>
              <a:ea typeface="Calibri"/>
              <a:cs typeface="Calibri"/>
              <a:sym typeface="Calibri"/>
            </a:endParaRPr>
          </a:p>
          <a:p>
            <a:pPr indent="-457200" lvl="0" marL="469900" marR="0" rtl="0" algn="l">
              <a:lnSpc>
                <a:spcPct val="100000"/>
              </a:lnSpc>
              <a:spcBef>
                <a:spcPts val="715"/>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Frauen</a:t>
            </a:r>
            <a:endParaRPr sz="2400">
              <a:solidFill>
                <a:schemeClr val="dk1"/>
              </a:solidFill>
              <a:latin typeface="Calibri"/>
              <a:ea typeface="Calibri"/>
              <a:cs typeface="Calibri"/>
              <a:sym typeface="Calibri"/>
            </a:endParaRPr>
          </a:p>
          <a:p>
            <a:pPr indent="-457200" lvl="0" marL="469900" marR="0" rtl="0" algn="l">
              <a:lnSpc>
                <a:spcPct val="100000"/>
              </a:lnSpc>
              <a:spcBef>
                <a:spcPts val="715"/>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Teilzeitarbeit</a:t>
            </a:r>
            <a:endParaRPr sz="2400">
              <a:solidFill>
                <a:schemeClr val="dk1"/>
              </a:solidFill>
              <a:latin typeface="Calibri"/>
              <a:ea typeface="Calibri"/>
              <a:cs typeface="Calibri"/>
              <a:sym typeface="Calibri"/>
            </a:endParaRPr>
          </a:p>
          <a:p>
            <a:pPr indent="-457200" lvl="0" marL="469900" marR="0" rtl="0" algn="l">
              <a:lnSpc>
                <a:spcPct val="100000"/>
              </a:lnSpc>
              <a:spcBef>
                <a:spcPts val="705"/>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Junge Arbeitnehmer und vorübergehende Arbeitskräfte</a:t>
            </a:r>
            <a:endParaRPr sz="2400">
              <a:solidFill>
                <a:schemeClr val="dk1"/>
              </a:solidFill>
              <a:latin typeface="Calibri"/>
              <a:ea typeface="Calibri"/>
              <a:cs typeface="Calibri"/>
              <a:sym typeface="Calibri"/>
            </a:endParaRPr>
          </a:p>
          <a:p>
            <a:pPr indent="-457200" lvl="0" marL="469900" marR="0" rtl="0" algn="l">
              <a:lnSpc>
                <a:spcPct val="100000"/>
              </a:lnSpc>
              <a:spcBef>
                <a:spcPts val="71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Einwanderer und ethnische Minderheiten</a:t>
            </a:r>
            <a:endParaRPr sz="2400">
              <a:solidFill>
                <a:schemeClr val="dk1"/>
              </a:solidFill>
              <a:latin typeface="Calibri"/>
              <a:ea typeface="Calibri"/>
              <a:cs typeface="Calibri"/>
              <a:sym typeface="Calibri"/>
            </a:endParaRPr>
          </a:p>
        </p:txBody>
      </p:sp>
      <p:sp>
        <p:nvSpPr>
          <p:cNvPr id="202" name="Google Shape;202;p17"/>
          <p:cNvSpPr txBox="1"/>
          <p:nvPr/>
        </p:nvSpPr>
        <p:spPr>
          <a:xfrm>
            <a:off x="11094196" y="6437566"/>
            <a:ext cx="179705"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898989"/>
                </a:solidFill>
                <a:latin typeface="Calibri"/>
                <a:ea typeface="Calibri"/>
                <a:cs typeface="Calibri"/>
                <a:sym typeface="Calibri"/>
              </a:rPr>
              <a:t>17</a:t>
            </a:r>
            <a:endParaRPr sz="1200">
              <a:solidFill>
                <a:schemeClr val="dk1"/>
              </a:solidFill>
              <a:latin typeface="Calibri"/>
              <a:ea typeface="Calibri"/>
              <a:cs typeface="Calibri"/>
              <a:sym typeface="Calibri"/>
            </a:endParaRPr>
          </a:p>
        </p:txBody>
      </p:sp>
      <p:sp>
        <p:nvSpPr>
          <p:cNvPr id="203" name="Google Shape;203;p17"/>
          <p:cNvSpPr/>
          <p:nvPr/>
        </p:nvSpPr>
        <p:spPr>
          <a:xfrm>
            <a:off x="5791200" y="0"/>
            <a:ext cx="64008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7" name="Shape 207"/>
        <p:cNvGrpSpPr/>
        <p:nvPr/>
      </p:nvGrpSpPr>
      <p:grpSpPr>
        <a:xfrm>
          <a:off x="0" y="0"/>
          <a:ext cx="0" cy="0"/>
          <a:chOff x="0" y="0"/>
          <a:chExt cx="0" cy="0"/>
        </a:xfrm>
      </p:grpSpPr>
      <p:sp>
        <p:nvSpPr>
          <p:cNvPr id="208" name="Google Shape;208;p18"/>
          <p:cNvSpPr/>
          <p:nvPr/>
        </p:nvSpPr>
        <p:spPr>
          <a:xfrm>
            <a:off x="5791200" y="0"/>
            <a:ext cx="64008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8"/>
          <p:cNvSpPr txBox="1"/>
          <p:nvPr>
            <p:ph type="title"/>
          </p:nvPr>
        </p:nvSpPr>
        <p:spPr>
          <a:xfrm>
            <a:off x="918513" y="579793"/>
            <a:ext cx="7352665" cy="1097280"/>
          </a:xfrm>
          <a:prstGeom prst="rect">
            <a:avLst/>
          </a:prstGeom>
          <a:noFill/>
          <a:ln>
            <a:noFill/>
          </a:ln>
        </p:spPr>
        <p:txBody>
          <a:bodyPr anchorCtr="0" anchor="t" bIns="0" lIns="0" spcFirstLastPara="1" rIns="0" wrap="square" tIns="0">
            <a:spAutoFit/>
          </a:bodyPr>
          <a:lstStyle/>
          <a:p>
            <a:pPr indent="0" lvl="0" marL="12700" marR="5080" rtl="0" algn="l">
              <a:lnSpc>
                <a:spcPct val="108000"/>
              </a:lnSpc>
              <a:spcBef>
                <a:spcPts val="0"/>
              </a:spcBef>
              <a:spcAft>
                <a:spcPts val="0"/>
              </a:spcAft>
              <a:buNone/>
            </a:pPr>
            <a:r>
              <a:rPr lang="en-GB">
                <a:solidFill>
                  <a:srgbClr val="6789B9"/>
                </a:solidFill>
              </a:rPr>
              <a:t>Thema 3: Risikogruppen und gefährdete Situationen für Gewalt am Arbeitsplatz</a:t>
            </a:r>
            <a:endParaRPr/>
          </a:p>
        </p:txBody>
      </p:sp>
      <p:sp>
        <p:nvSpPr>
          <p:cNvPr id="210" name="Google Shape;210;p18"/>
          <p:cNvSpPr txBox="1"/>
          <p:nvPr/>
        </p:nvSpPr>
        <p:spPr>
          <a:xfrm>
            <a:off x="896742" y="2133600"/>
            <a:ext cx="6428740" cy="4043679"/>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2400">
                <a:solidFill>
                  <a:schemeClr val="dk1"/>
                </a:solidFill>
                <a:latin typeface="Calibri"/>
                <a:ea typeface="Calibri"/>
                <a:cs typeface="Calibri"/>
                <a:sym typeface="Calibri"/>
              </a:rPr>
              <a:t>Gefährdete Situationen:</a:t>
            </a:r>
            <a:endParaRPr sz="2400">
              <a:solidFill>
                <a:schemeClr val="dk1"/>
              </a:solidFill>
              <a:latin typeface="Calibri"/>
              <a:ea typeface="Calibri"/>
              <a:cs typeface="Calibri"/>
              <a:sym typeface="Calibri"/>
            </a:endParaRPr>
          </a:p>
          <a:p>
            <a:pPr indent="-457200" lvl="0" marL="469900" marR="0" rtl="0" algn="l">
              <a:lnSpc>
                <a:spcPct val="100000"/>
              </a:lnSpc>
              <a:spcBef>
                <a:spcPts val="715"/>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Lange Arbeitsschichten, unregelmäßige und ungewöhnliche Arbeitszeiten</a:t>
            </a:r>
            <a:endParaRPr sz="2400">
              <a:solidFill>
                <a:schemeClr val="dk1"/>
              </a:solidFill>
              <a:latin typeface="Calibri"/>
              <a:ea typeface="Calibri"/>
              <a:cs typeface="Calibri"/>
              <a:sym typeface="Calibri"/>
            </a:endParaRPr>
          </a:p>
          <a:p>
            <a:pPr indent="-457200" lvl="0" marL="469900" marR="0" rtl="0" algn="l">
              <a:lnSpc>
                <a:spcPct val="100000"/>
              </a:lnSpc>
              <a:spcBef>
                <a:spcPts val="715"/>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Unsicheres Einkommen</a:t>
            </a:r>
            <a:endParaRPr sz="2400">
              <a:solidFill>
                <a:schemeClr val="dk1"/>
              </a:solidFill>
              <a:latin typeface="Calibri"/>
              <a:ea typeface="Calibri"/>
              <a:cs typeface="Calibri"/>
              <a:sym typeface="Calibri"/>
            </a:endParaRPr>
          </a:p>
          <a:p>
            <a:pPr indent="-457200" lvl="0" marL="469900" marR="0" rtl="0" algn="l">
              <a:lnSpc>
                <a:spcPct val="100000"/>
              </a:lnSpc>
              <a:spcBef>
                <a:spcPts val="705"/>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Informelle Wirtschaft</a:t>
            </a:r>
            <a:endParaRPr sz="2400">
              <a:solidFill>
                <a:schemeClr val="dk1"/>
              </a:solidFill>
              <a:latin typeface="Calibri"/>
              <a:ea typeface="Calibri"/>
              <a:cs typeface="Calibri"/>
              <a:sym typeface="Calibri"/>
            </a:endParaRPr>
          </a:p>
          <a:p>
            <a:pPr indent="-457200" lvl="0" marL="469900" marR="0" rtl="0" algn="l">
              <a:lnSpc>
                <a:spcPct val="100000"/>
              </a:lnSpc>
              <a:spcBef>
                <a:spcPts val="71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Catering für Kunden aus dem Nachtleben</a:t>
            </a:r>
            <a:endParaRPr sz="2400">
              <a:solidFill>
                <a:schemeClr val="dk1"/>
              </a:solidFill>
              <a:latin typeface="Calibri"/>
              <a:ea typeface="Calibri"/>
              <a:cs typeface="Calibri"/>
              <a:sym typeface="Calibri"/>
            </a:endParaRPr>
          </a:p>
          <a:p>
            <a:pPr indent="-457200" lvl="0" marL="469900" marR="0" rtl="0" algn="l">
              <a:lnSpc>
                <a:spcPct val="100000"/>
              </a:lnSpc>
              <a:spcBef>
                <a:spcPts val="71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Stress und Druck</a:t>
            </a:r>
            <a:endParaRPr sz="2400">
              <a:solidFill>
                <a:schemeClr val="dk1"/>
              </a:solidFill>
              <a:latin typeface="Calibri"/>
              <a:ea typeface="Calibri"/>
              <a:cs typeface="Calibri"/>
              <a:sym typeface="Calibri"/>
            </a:endParaRPr>
          </a:p>
          <a:p>
            <a:pPr indent="-457200" lvl="0" marL="469900" marR="0" rtl="0" algn="l">
              <a:lnSpc>
                <a:spcPct val="100000"/>
              </a:lnSpc>
              <a:spcBef>
                <a:spcPts val="705"/>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Mangelnde Kontrolle bei der Arbeit</a:t>
            </a:r>
            <a:endParaRPr sz="2400">
              <a:solidFill>
                <a:schemeClr val="dk1"/>
              </a:solidFill>
              <a:latin typeface="Calibri"/>
              <a:ea typeface="Calibri"/>
              <a:cs typeface="Calibri"/>
              <a:sym typeface="Calibri"/>
            </a:endParaRPr>
          </a:p>
          <a:p>
            <a:pPr indent="-457200" lvl="0" marL="469900" marR="0" rtl="0" algn="l">
              <a:lnSpc>
                <a:spcPct val="100000"/>
              </a:lnSpc>
              <a:spcBef>
                <a:spcPts val="71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Burnout</a:t>
            </a:r>
            <a:endParaRPr sz="2400">
              <a:solidFill>
                <a:schemeClr val="dk1"/>
              </a:solidFill>
              <a:latin typeface="Calibri"/>
              <a:ea typeface="Calibri"/>
              <a:cs typeface="Calibri"/>
              <a:sym typeface="Calibri"/>
            </a:endParaRPr>
          </a:p>
          <a:p>
            <a:pPr indent="-457200" lvl="0" marL="469900" marR="0" rtl="0" algn="l">
              <a:lnSpc>
                <a:spcPct val="100000"/>
              </a:lnSpc>
              <a:spcBef>
                <a:spcPts val="71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Arbeitsort in einem Gebiet mit hoher Kriminalität</a:t>
            </a:r>
            <a:endParaRPr sz="2400">
              <a:solidFill>
                <a:schemeClr val="dk1"/>
              </a:solidFill>
              <a:latin typeface="Calibri"/>
              <a:ea typeface="Calibri"/>
              <a:cs typeface="Calibri"/>
              <a:sym typeface="Calibri"/>
            </a:endParaRPr>
          </a:p>
        </p:txBody>
      </p:sp>
      <p:sp>
        <p:nvSpPr>
          <p:cNvPr id="211" name="Google Shape;211;p18"/>
          <p:cNvSpPr txBox="1"/>
          <p:nvPr/>
        </p:nvSpPr>
        <p:spPr>
          <a:xfrm>
            <a:off x="11094196" y="6437566"/>
            <a:ext cx="179705"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898989"/>
                </a:solidFill>
                <a:latin typeface="Calibri"/>
                <a:ea typeface="Calibri"/>
                <a:cs typeface="Calibri"/>
                <a:sym typeface="Calibri"/>
              </a:rPr>
              <a:t>18</a:t>
            </a:r>
            <a:endParaRPr sz="1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5" name="Shape 215"/>
        <p:cNvGrpSpPr/>
        <p:nvPr/>
      </p:nvGrpSpPr>
      <p:grpSpPr>
        <a:xfrm>
          <a:off x="0" y="0"/>
          <a:ext cx="0" cy="0"/>
          <a:chOff x="0" y="0"/>
          <a:chExt cx="0" cy="0"/>
        </a:xfrm>
      </p:grpSpPr>
      <p:sp>
        <p:nvSpPr>
          <p:cNvPr id="216" name="Google Shape;216;p19"/>
          <p:cNvSpPr/>
          <p:nvPr/>
        </p:nvSpPr>
        <p:spPr>
          <a:xfrm>
            <a:off x="0" y="0"/>
            <a:ext cx="12192000" cy="682599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19"/>
          <p:cNvSpPr/>
          <p:nvPr/>
        </p:nvSpPr>
        <p:spPr>
          <a:xfrm>
            <a:off x="0" y="1003293"/>
            <a:ext cx="6017895" cy="5854700"/>
          </a:xfrm>
          <a:custGeom>
            <a:rect b="b" l="l" r="r" t="t"/>
            <a:pathLst>
              <a:path extrusionOk="0" h="5854700" w="6017895">
                <a:moveTo>
                  <a:pt x="3488660" y="63500"/>
                </a:moveTo>
                <a:lnTo>
                  <a:pt x="2181389" y="63500"/>
                </a:lnTo>
                <a:lnTo>
                  <a:pt x="1803803" y="165100"/>
                </a:lnTo>
                <a:lnTo>
                  <a:pt x="1757968" y="190500"/>
                </a:lnTo>
                <a:lnTo>
                  <a:pt x="1667272" y="215900"/>
                </a:lnTo>
                <a:lnTo>
                  <a:pt x="1622423" y="241300"/>
                </a:lnTo>
                <a:lnTo>
                  <a:pt x="1577915" y="254000"/>
                </a:lnTo>
                <a:lnTo>
                  <a:pt x="1533752" y="279400"/>
                </a:lnTo>
                <a:lnTo>
                  <a:pt x="1489941" y="292100"/>
                </a:lnTo>
                <a:lnTo>
                  <a:pt x="1403399" y="342900"/>
                </a:lnTo>
                <a:lnTo>
                  <a:pt x="1360680" y="355600"/>
                </a:lnTo>
                <a:lnTo>
                  <a:pt x="1276374" y="406400"/>
                </a:lnTo>
                <a:lnTo>
                  <a:pt x="1152834" y="482600"/>
                </a:lnTo>
                <a:lnTo>
                  <a:pt x="1032938" y="558800"/>
                </a:lnTo>
                <a:lnTo>
                  <a:pt x="955111" y="609600"/>
                </a:lnTo>
                <a:lnTo>
                  <a:pt x="879021" y="660400"/>
                </a:lnTo>
                <a:lnTo>
                  <a:pt x="841642" y="698500"/>
                </a:lnTo>
                <a:lnTo>
                  <a:pt x="804715" y="723900"/>
                </a:lnTo>
                <a:lnTo>
                  <a:pt x="768246" y="762000"/>
                </a:lnTo>
                <a:lnTo>
                  <a:pt x="696705" y="812800"/>
                </a:lnTo>
                <a:lnTo>
                  <a:pt x="661644" y="850900"/>
                </a:lnTo>
                <a:lnTo>
                  <a:pt x="627065" y="889000"/>
                </a:lnTo>
                <a:lnTo>
                  <a:pt x="592973" y="914400"/>
                </a:lnTo>
                <a:lnTo>
                  <a:pt x="559374" y="952500"/>
                </a:lnTo>
                <a:lnTo>
                  <a:pt x="526275" y="977900"/>
                </a:lnTo>
                <a:lnTo>
                  <a:pt x="493680" y="1016000"/>
                </a:lnTo>
                <a:lnTo>
                  <a:pt x="461595" y="1054100"/>
                </a:lnTo>
                <a:lnTo>
                  <a:pt x="430028" y="1092200"/>
                </a:lnTo>
                <a:lnTo>
                  <a:pt x="398983" y="1130300"/>
                </a:lnTo>
                <a:lnTo>
                  <a:pt x="368466" y="1155700"/>
                </a:lnTo>
                <a:lnTo>
                  <a:pt x="338483" y="1193800"/>
                </a:lnTo>
                <a:lnTo>
                  <a:pt x="309041" y="1231900"/>
                </a:lnTo>
                <a:lnTo>
                  <a:pt x="280144" y="1270000"/>
                </a:lnTo>
                <a:lnTo>
                  <a:pt x="251800" y="1308100"/>
                </a:lnTo>
                <a:lnTo>
                  <a:pt x="224013" y="1346200"/>
                </a:lnTo>
                <a:lnTo>
                  <a:pt x="196790" y="1384300"/>
                </a:lnTo>
                <a:lnTo>
                  <a:pt x="170136" y="1435100"/>
                </a:lnTo>
                <a:lnTo>
                  <a:pt x="144058" y="1473200"/>
                </a:lnTo>
                <a:lnTo>
                  <a:pt x="118560" y="1511300"/>
                </a:lnTo>
                <a:lnTo>
                  <a:pt x="93650" y="1549400"/>
                </a:lnTo>
                <a:lnTo>
                  <a:pt x="69334" y="1587500"/>
                </a:lnTo>
                <a:lnTo>
                  <a:pt x="45615" y="1638300"/>
                </a:lnTo>
                <a:lnTo>
                  <a:pt x="22502" y="1676400"/>
                </a:lnTo>
                <a:lnTo>
                  <a:pt x="0" y="1714500"/>
                </a:lnTo>
                <a:lnTo>
                  <a:pt x="0" y="4660900"/>
                </a:lnTo>
                <a:lnTo>
                  <a:pt x="23714" y="4699000"/>
                </a:lnTo>
                <a:lnTo>
                  <a:pt x="48071" y="4749800"/>
                </a:lnTo>
                <a:lnTo>
                  <a:pt x="73066" y="4787900"/>
                </a:lnTo>
                <a:lnTo>
                  <a:pt x="98694" y="4826000"/>
                </a:lnTo>
                <a:lnTo>
                  <a:pt x="124950" y="4876800"/>
                </a:lnTo>
                <a:lnTo>
                  <a:pt x="151830" y="4914900"/>
                </a:lnTo>
                <a:lnTo>
                  <a:pt x="179330" y="4953000"/>
                </a:lnTo>
                <a:lnTo>
                  <a:pt x="207445" y="5003800"/>
                </a:lnTo>
                <a:lnTo>
                  <a:pt x="236171" y="5041900"/>
                </a:lnTo>
                <a:lnTo>
                  <a:pt x="265502" y="5080000"/>
                </a:lnTo>
                <a:lnTo>
                  <a:pt x="295435" y="5118100"/>
                </a:lnTo>
                <a:lnTo>
                  <a:pt x="325965" y="5156200"/>
                </a:lnTo>
                <a:lnTo>
                  <a:pt x="357087" y="5194300"/>
                </a:lnTo>
                <a:lnTo>
                  <a:pt x="388797" y="5232400"/>
                </a:lnTo>
                <a:lnTo>
                  <a:pt x="421090" y="5270500"/>
                </a:lnTo>
                <a:lnTo>
                  <a:pt x="453962" y="5308600"/>
                </a:lnTo>
                <a:lnTo>
                  <a:pt x="487409" y="5346700"/>
                </a:lnTo>
                <a:lnTo>
                  <a:pt x="521425" y="5384800"/>
                </a:lnTo>
                <a:lnTo>
                  <a:pt x="556006" y="5422900"/>
                </a:lnTo>
                <a:lnTo>
                  <a:pt x="591148" y="5461000"/>
                </a:lnTo>
                <a:lnTo>
                  <a:pt x="626847" y="5486400"/>
                </a:lnTo>
                <a:lnTo>
                  <a:pt x="663097" y="5524500"/>
                </a:lnTo>
                <a:lnTo>
                  <a:pt x="699894" y="5562600"/>
                </a:lnTo>
                <a:lnTo>
                  <a:pt x="737233" y="5588000"/>
                </a:lnTo>
                <a:lnTo>
                  <a:pt x="775111" y="5626100"/>
                </a:lnTo>
                <a:lnTo>
                  <a:pt x="813523" y="5651500"/>
                </a:lnTo>
                <a:lnTo>
                  <a:pt x="852463" y="5689600"/>
                </a:lnTo>
                <a:lnTo>
                  <a:pt x="891928" y="5715000"/>
                </a:lnTo>
                <a:lnTo>
                  <a:pt x="931913" y="5753100"/>
                </a:lnTo>
                <a:lnTo>
                  <a:pt x="1013425" y="5803900"/>
                </a:lnTo>
                <a:lnTo>
                  <a:pt x="1096962" y="5854700"/>
                </a:lnTo>
                <a:lnTo>
                  <a:pt x="4559401" y="5854700"/>
                </a:lnTo>
                <a:lnTo>
                  <a:pt x="4639399" y="5803900"/>
                </a:lnTo>
                <a:lnTo>
                  <a:pt x="4717680" y="5753100"/>
                </a:lnTo>
                <a:lnTo>
                  <a:pt x="4756161" y="5727700"/>
                </a:lnTo>
                <a:lnTo>
                  <a:pt x="4794193" y="5689600"/>
                </a:lnTo>
                <a:lnTo>
                  <a:pt x="4868888" y="5638800"/>
                </a:lnTo>
                <a:lnTo>
                  <a:pt x="4905538" y="5600700"/>
                </a:lnTo>
                <a:lnTo>
                  <a:pt x="4941714" y="5575300"/>
                </a:lnTo>
                <a:lnTo>
                  <a:pt x="4977411" y="5537200"/>
                </a:lnTo>
                <a:lnTo>
                  <a:pt x="5012621" y="5499100"/>
                </a:lnTo>
                <a:lnTo>
                  <a:pt x="5047339" y="5473700"/>
                </a:lnTo>
                <a:lnTo>
                  <a:pt x="5081558" y="5435600"/>
                </a:lnTo>
                <a:lnTo>
                  <a:pt x="5115272" y="5410200"/>
                </a:lnTo>
                <a:lnTo>
                  <a:pt x="5148475" y="5372100"/>
                </a:lnTo>
                <a:lnTo>
                  <a:pt x="5181160" y="5334000"/>
                </a:lnTo>
                <a:lnTo>
                  <a:pt x="5213321" y="5295900"/>
                </a:lnTo>
                <a:lnTo>
                  <a:pt x="5244952" y="5257800"/>
                </a:lnTo>
                <a:lnTo>
                  <a:pt x="5276046" y="5232400"/>
                </a:lnTo>
                <a:lnTo>
                  <a:pt x="5306597" y="5194300"/>
                </a:lnTo>
                <a:lnTo>
                  <a:pt x="5336599" y="5156200"/>
                </a:lnTo>
                <a:lnTo>
                  <a:pt x="5366045" y="5118100"/>
                </a:lnTo>
                <a:lnTo>
                  <a:pt x="5394930" y="5080000"/>
                </a:lnTo>
                <a:lnTo>
                  <a:pt x="5423246" y="5041900"/>
                </a:lnTo>
                <a:lnTo>
                  <a:pt x="5450988" y="4991100"/>
                </a:lnTo>
                <a:lnTo>
                  <a:pt x="5478149" y="4953000"/>
                </a:lnTo>
                <a:lnTo>
                  <a:pt x="5504723" y="4914900"/>
                </a:lnTo>
                <a:lnTo>
                  <a:pt x="5530703" y="4876800"/>
                </a:lnTo>
                <a:lnTo>
                  <a:pt x="5556084" y="4838700"/>
                </a:lnTo>
                <a:lnTo>
                  <a:pt x="5580858" y="4787900"/>
                </a:lnTo>
                <a:lnTo>
                  <a:pt x="5605020" y="4749800"/>
                </a:lnTo>
                <a:lnTo>
                  <a:pt x="5628564" y="4711700"/>
                </a:lnTo>
                <a:lnTo>
                  <a:pt x="5651482" y="4673600"/>
                </a:lnTo>
                <a:lnTo>
                  <a:pt x="5673769" y="4622800"/>
                </a:lnTo>
                <a:lnTo>
                  <a:pt x="5695419" y="4584700"/>
                </a:lnTo>
                <a:lnTo>
                  <a:pt x="5716425" y="4533900"/>
                </a:lnTo>
                <a:lnTo>
                  <a:pt x="5736780" y="4495800"/>
                </a:lnTo>
                <a:lnTo>
                  <a:pt x="5756479" y="4445000"/>
                </a:lnTo>
                <a:lnTo>
                  <a:pt x="5775515" y="4406900"/>
                </a:lnTo>
                <a:lnTo>
                  <a:pt x="5793881" y="4356100"/>
                </a:lnTo>
                <a:lnTo>
                  <a:pt x="5811573" y="4318000"/>
                </a:lnTo>
                <a:lnTo>
                  <a:pt x="5828582" y="4267200"/>
                </a:lnTo>
                <a:lnTo>
                  <a:pt x="5844903" y="4216400"/>
                </a:lnTo>
                <a:lnTo>
                  <a:pt x="5860530" y="4178300"/>
                </a:lnTo>
                <a:lnTo>
                  <a:pt x="5875456" y="4127500"/>
                </a:lnTo>
                <a:lnTo>
                  <a:pt x="5889675" y="4076700"/>
                </a:lnTo>
                <a:lnTo>
                  <a:pt x="5903181" y="4038600"/>
                </a:lnTo>
                <a:lnTo>
                  <a:pt x="5915967" y="3987800"/>
                </a:lnTo>
                <a:lnTo>
                  <a:pt x="5928027" y="3937000"/>
                </a:lnTo>
                <a:lnTo>
                  <a:pt x="5939354" y="3886200"/>
                </a:lnTo>
                <a:lnTo>
                  <a:pt x="5949943" y="3848100"/>
                </a:lnTo>
                <a:lnTo>
                  <a:pt x="5959787" y="3797300"/>
                </a:lnTo>
                <a:lnTo>
                  <a:pt x="5968880" y="3746500"/>
                </a:lnTo>
                <a:lnTo>
                  <a:pt x="5977216" y="3695700"/>
                </a:lnTo>
                <a:lnTo>
                  <a:pt x="5984787" y="3644900"/>
                </a:lnTo>
                <a:lnTo>
                  <a:pt x="5991588" y="3594100"/>
                </a:lnTo>
                <a:lnTo>
                  <a:pt x="5997613" y="3543300"/>
                </a:lnTo>
                <a:lnTo>
                  <a:pt x="6002855" y="3492500"/>
                </a:lnTo>
                <a:lnTo>
                  <a:pt x="6007308" y="3441700"/>
                </a:lnTo>
                <a:lnTo>
                  <a:pt x="6010965" y="3390900"/>
                </a:lnTo>
                <a:lnTo>
                  <a:pt x="6013820" y="3340100"/>
                </a:lnTo>
                <a:lnTo>
                  <a:pt x="6015868" y="3289300"/>
                </a:lnTo>
                <a:lnTo>
                  <a:pt x="6017101" y="3238500"/>
                </a:lnTo>
                <a:lnTo>
                  <a:pt x="6017514" y="3187700"/>
                </a:lnTo>
                <a:lnTo>
                  <a:pt x="6017153" y="3136900"/>
                </a:lnTo>
                <a:lnTo>
                  <a:pt x="6016075" y="3086100"/>
                </a:lnTo>
                <a:lnTo>
                  <a:pt x="6014285" y="3048000"/>
                </a:lnTo>
                <a:lnTo>
                  <a:pt x="6011787" y="2997200"/>
                </a:lnTo>
                <a:lnTo>
                  <a:pt x="6008587" y="2946400"/>
                </a:lnTo>
                <a:lnTo>
                  <a:pt x="6004690" y="2895600"/>
                </a:lnTo>
                <a:lnTo>
                  <a:pt x="6000101" y="2857500"/>
                </a:lnTo>
                <a:lnTo>
                  <a:pt x="5994825" y="2806700"/>
                </a:lnTo>
                <a:lnTo>
                  <a:pt x="5988868" y="2755900"/>
                </a:lnTo>
                <a:lnTo>
                  <a:pt x="5982234" y="2717800"/>
                </a:lnTo>
                <a:lnTo>
                  <a:pt x="5974928" y="2667000"/>
                </a:lnTo>
                <a:lnTo>
                  <a:pt x="5966956" y="2616200"/>
                </a:lnTo>
                <a:lnTo>
                  <a:pt x="5958324" y="2578100"/>
                </a:lnTo>
                <a:lnTo>
                  <a:pt x="5949035" y="2527300"/>
                </a:lnTo>
                <a:lnTo>
                  <a:pt x="5939095" y="2489200"/>
                </a:lnTo>
                <a:lnTo>
                  <a:pt x="5928509" y="2438400"/>
                </a:lnTo>
                <a:lnTo>
                  <a:pt x="5917282" y="2387600"/>
                </a:lnTo>
                <a:lnTo>
                  <a:pt x="5905420" y="2349500"/>
                </a:lnTo>
                <a:lnTo>
                  <a:pt x="5892928" y="2298700"/>
                </a:lnTo>
                <a:lnTo>
                  <a:pt x="5879810" y="2260600"/>
                </a:lnTo>
                <a:lnTo>
                  <a:pt x="5866072" y="2209800"/>
                </a:lnTo>
                <a:lnTo>
                  <a:pt x="5851719" y="2171700"/>
                </a:lnTo>
                <a:lnTo>
                  <a:pt x="5836756" y="2133600"/>
                </a:lnTo>
                <a:lnTo>
                  <a:pt x="5821188" y="2082800"/>
                </a:lnTo>
                <a:lnTo>
                  <a:pt x="5805021" y="2044700"/>
                </a:lnTo>
                <a:lnTo>
                  <a:pt x="5788259" y="2006600"/>
                </a:lnTo>
                <a:lnTo>
                  <a:pt x="5770907" y="1955800"/>
                </a:lnTo>
                <a:lnTo>
                  <a:pt x="5752971" y="1917700"/>
                </a:lnTo>
                <a:lnTo>
                  <a:pt x="5734456" y="1879600"/>
                </a:lnTo>
                <a:lnTo>
                  <a:pt x="5715367" y="1828800"/>
                </a:lnTo>
                <a:lnTo>
                  <a:pt x="5695709" y="1790700"/>
                </a:lnTo>
                <a:lnTo>
                  <a:pt x="5675487" y="1752600"/>
                </a:lnTo>
                <a:lnTo>
                  <a:pt x="5654707" y="1714500"/>
                </a:lnTo>
                <a:lnTo>
                  <a:pt x="5633373" y="1676400"/>
                </a:lnTo>
                <a:lnTo>
                  <a:pt x="5611490" y="1638300"/>
                </a:lnTo>
                <a:lnTo>
                  <a:pt x="5589064" y="1587500"/>
                </a:lnTo>
                <a:lnTo>
                  <a:pt x="5566100" y="1549400"/>
                </a:lnTo>
                <a:lnTo>
                  <a:pt x="5542603" y="1511300"/>
                </a:lnTo>
                <a:lnTo>
                  <a:pt x="5518577" y="1473200"/>
                </a:lnTo>
                <a:lnTo>
                  <a:pt x="5494029" y="1435100"/>
                </a:lnTo>
                <a:lnTo>
                  <a:pt x="5468964" y="1397000"/>
                </a:lnTo>
                <a:lnTo>
                  <a:pt x="5443385" y="1358900"/>
                </a:lnTo>
                <a:lnTo>
                  <a:pt x="5417300" y="1333500"/>
                </a:lnTo>
                <a:lnTo>
                  <a:pt x="5390711" y="1295400"/>
                </a:lnTo>
                <a:lnTo>
                  <a:pt x="5363626" y="1257300"/>
                </a:lnTo>
                <a:lnTo>
                  <a:pt x="5336049" y="1219200"/>
                </a:lnTo>
                <a:lnTo>
                  <a:pt x="5307984" y="1181100"/>
                </a:lnTo>
                <a:lnTo>
                  <a:pt x="5279438" y="1155700"/>
                </a:lnTo>
                <a:lnTo>
                  <a:pt x="5250415" y="1117600"/>
                </a:lnTo>
                <a:lnTo>
                  <a:pt x="5220921" y="1079500"/>
                </a:lnTo>
                <a:lnTo>
                  <a:pt x="5190960" y="1054100"/>
                </a:lnTo>
                <a:lnTo>
                  <a:pt x="5160537" y="1016000"/>
                </a:lnTo>
                <a:lnTo>
                  <a:pt x="5129659" y="977900"/>
                </a:lnTo>
                <a:lnTo>
                  <a:pt x="5098329" y="952500"/>
                </a:lnTo>
                <a:lnTo>
                  <a:pt x="5066553" y="914400"/>
                </a:lnTo>
                <a:lnTo>
                  <a:pt x="5034337" y="889000"/>
                </a:lnTo>
                <a:lnTo>
                  <a:pt x="5001685" y="850900"/>
                </a:lnTo>
                <a:lnTo>
                  <a:pt x="4935094" y="800100"/>
                </a:lnTo>
                <a:lnTo>
                  <a:pt x="4901165" y="762000"/>
                </a:lnTo>
                <a:lnTo>
                  <a:pt x="4832067" y="711200"/>
                </a:lnTo>
                <a:lnTo>
                  <a:pt x="4796908" y="685800"/>
                </a:lnTo>
                <a:lnTo>
                  <a:pt x="4761350" y="647700"/>
                </a:lnTo>
                <a:lnTo>
                  <a:pt x="4689053" y="596900"/>
                </a:lnTo>
                <a:lnTo>
                  <a:pt x="4615219" y="546100"/>
                </a:lnTo>
                <a:lnTo>
                  <a:pt x="4501673" y="469900"/>
                </a:lnTo>
                <a:lnTo>
                  <a:pt x="4463100" y="457200"/>
                </a:lnTo>
                <a:lnTo>
                  <a:pt x="4345279" y="381000"/>
                </a:lnTo>
                <a:lnTo>
                  <a:pt x="4305321" y="368300"/>
                </a:lnTo>
                <a:lnTo>
                  <a:pt x="4224412" y="317500"/>
                </a:lnTo>
                <a:lnTo>
                  <a:pt x="4183471" y="304800"/>
                </a:lnTo>
                <a:lnTo>
                  <a:pt x="4142211" y="279400"/>
                </a:lnTo>
                <a:lnTo>
                  <a:pt x="4100639" y="266700"/>
                </a:lnTo>
                <a:lnTo>
                  <a:pt x="4058759" y="241300"/>
                </a:lnTo>
                <a:lnTo>
                  <a:pt x="3931325" y="203200"/>
                </a:lnTo>
                <a:lnTo>
                  <a:pt x="3888266" y="177800"/>
                </a:lnTo>
                <a:lnTo>
                  <a:pt x="3488660" y="63500"/>
                </a:lnTo>
                <a:close/>
              </a:path>
              <a:path extrusionOk="0" h="5854700" w="6017895">
                <a:moveTo>
                  <a:pt x="3351027" y="38100"/>
                </a:moveTo>
                <a:lnTo>
                  <a:pt x="2327596" y="38100"/>
                </a:lnTo>
                <a:lnTo>
                  <a:pt x="2229863" y="63500"/>
                </a:lnTo>
                <a:lnTo>
                  <a:pt x="3443011" y="63500"/>
                </a:lnTo>
                <a:lnTo>
                  <a:pt x="3351027" y="38100"/>
                </a:lnTo>
                <a:close/>
              </a:path>
              <a:path extrusionOk="0" h="5854700" w="6017895">
                <a:moveTo>
                  <a:pt x="3258161" y="25400"/>
                </a:moveTo>
                <a:lnTo>
                  <a:pt x="2426338" y="25400"/>
                </a:lnTo>
                <a:lnTo>
                  <a:pt x="2376844" y="38100"/>
                </a:lnTo>
                <a:lnTo>
                  <a:pt x="3304702" y="38100"/>
                </a:lnTo>
                <a:lnTo>
                  <a:pt x="3258161" y="25400"/>
                </a:lnTo>
                <a:close/>
              </a:path>
              <a:path extrusionOk="0" h="5854700" w="6017895">
                <a:moveTo>
                  <a:pt x="3164454" y="12700"/>
                </a:moveTo>
                <a:lnTo>
                  <a:pt x="2526041" y="12700"/>
                </a:lnTo>
                <a:lnTo>
                  <a:pt x="2476072" y="25400"/>
                </a:lnTo>
                <a:lnTo>
                  <a:pt x="3211410" y="25400"/>
                </a:lnTo>
                <a:lnTo>
                  <a:pt x="3164454" y="12700"/>
                </a:lnTo>
                <a:close/>
              </a:path>
              <a:path extrusionOk="0" h="5854700" w="6017895">
                <a:moveTo>
                  <a:pt x="2974681" y="0"/>
                </a:moveTo>
                <a:lnTo>
                  <a:pt x="2677295" y="0"/>
                </a:lnTo>
                <a:lnTo>
                  <a:pt x="2626659" y="12700"/>
                </a:lnTo>
                <a:lnTo>
                  <a:pt x="3022406" y="12700"/>
                </a:lnTo>
                <a:lnTo>
                  <a:pt x="2974681" y="0"/>
                </a:lnTo>
                <a:close/>
              </a:path>
            </a:pathLst>
          </a:custGeom>
          <a:solidFill>
            <a:srgbClr val="FFFFFF">
              <a:alpha val="7450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19"/>
          <p:cNvSpPr txBox="1"/>
          <p:nvPr/>
        </p:nvSpPr>
        <p:spPr>
          <a:xfrm>
            <a:off x="1066800" y="2478900"/>
            <a:ext cx="4190365" cy="3100070"/>
          </a:xfrm>
          <a:prstGeom prst="rect">
            <a:avLst/>
          </a:prstGeom>
          <a:noFill/>
          <a:ln>
            <a:noFill/>
          </a:ln>
        </p:spPr>
        <p:txBody>
          <a:bodyPr anchorCtr="0" anchor="t" bIns="0" lIns="0" spcFirstLastPara="1" rIns="0" wrap="square" tIns="0">
            <a:spAutoFit/>
          </a:bodyPr>
          <a:lstStyle/>
          <a:p>
            <a:pPr indent="0" lvl="0" marL="12700" marR="5080" rtl="0" algn="l">
              <a:lnSpc>
                <a:spcPct val="108124"/>
              </a:lnSpc>
              <a:spcBef>
                <a:spcPts val="0"/>
              </a:spcBef>
              <a:spcAft>
                <a:spcPts val="0"/>
              </a:spcAft>
              <a:buNone/>
            </a:pPr>
            <a:r>
              <a:rPr lang="en-GB" sz="3200">
                <a:solidFill>
                  <a:schemeClr val="dk1"/>
                </a:solidFill>
                <a:latin typeface="Calibri"/>
                <a:ea typeface="Calibri"/>
                <a:cs typeface="Calibri"/>
                <a:sym typeface="Calibri"/>
              </a:rPr>
              <a:t>Mikro-, Meso- und Makroebene in Organisationen als Ursachen für berufliche Gewalt &amp; Kulturelle Prägungen im Arbeitskontext; Besonderheiten von interkulturellen Teams</a:t>
            </a:r>
            <a:endParaRPr sz="3200">
              <a:solidFill>
                <a:schemeClr val="dk1"/>
              </a:solidFill>
              <a:latin typeface="Calibri"/>
              <a:ea typeface="Calibri"/>
              <a:cs typeface="Calibri"/>
              <a:sym typeface="Calibri"/>
            </a:endParaRPr>
          </a:p>
        </p:txBody>
      </p:sp>
      <p:sp>
        <p:nvSpPr>
          <p:cNvPr id="219" name="Google Shape;219;p19"/>
          <p:cNvSpPr/>
          <p:nvPr/>
        </p:nvSpPr>
        <p:spPr>
          <a:xfrm>
            <a:off x="2287141" y="2209800"/>
            <a:ext cx="935990" cy="0"/>
          </a:xfrm>
          <a:custGeom>
            <a:rect b="b" l="l" r="r" t="t"/>
            <a:pathLst>
              <a:path extrusionOk="0" h="120000" w="935989">
                <a:moveTo>
                  <a:pt x="0" y="0"/>
                </a:moveTo>
                <a:lnTo>
                  <a:pt x="935418" y="0"/>
                </a:lnTo>
              </a:path>
            </a:pathLst>
          </a:custGeom>
          <a:noFill/>
          <a:ln cap="flat" cmpd="sng" w="25400">
            <a:solidFill>
              <a:srgbClr val="21212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19"/>
          <p:cNvSpPr txBox="1"/>
          <p:nvPr/>
        </p:nvSpPr>
        <p:spPr>
          <a:xfrm>
            <a:off x="9949557" y="5248770"/>
            <a:ext cx="154305" cy="330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2000">
                <a:solidFill>
                  <a:schemeClr val="dk1"/>
                </a:solidFill>
                <a:latin typeface="Calibri"/>
                <a:ea typeface="Calibri"/>
                <a:cs typeface="Calibri"/>
                <a:sym typeface="Calibri"/>
              </a:rPr>
              <a:t>1</a:t>
            </a:r>
            <a:endParaRPr sz="2000">
              <a:solidFill>
                <a:schemeClr val="dk1"/>
              </a:solidFill>
              <a:latin typeface="Calibri"/>
              <a:ea typeface="Calibri"/>
              <a:cs typeface="Calibri"/>
              <a:sym typeface="Calibri"/>
            </a:endParaRPr>
          </a:p>
        </p:txBody>
      </p:sp>
      <p:sp>
        <p:nvSpPr>
          <p:cNvPr id="221" name="Google Shape;221;p19"/>
          <p:cNvSpPr txBox="1"/>
          <p:nvPr>
            <p:ph type="title"/>
          </p:nvPr>
        </p:nvSpPr>
        <p:spPr>
          <a:xfrm>
            <a:off x="1923669" y="1541894"/>
            <a:ext cx="1662935" cy="492443"/>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None/>
            </a:pPr>
            <a:r>
              <a:rPr lang="en-GB" sz="3200">
                <a:solidFill>
                  <a:srgbClr val="000000"/>
                </a:solidFill>
              </a:rPr>
              <a:t>Thema 4</a:t>
            </a:r>
            <a:endParaRPr sz="3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 name="Shape 61"/>
        <p:cNvGrpSpPr/>
        <p:nvPr/>
      </p:nvGrpSpPr>
      <p:grpSpPr>
        <a:xfrm>
          <a:off x="0" y="0"/>
          <a:ext cx="0" cy="0"/>
          <a:chOff x="0" y="0"/>
          <a:chExt cx="0" cy="0"/>
        </a:xfrm>
      </p:grpSpPr>
      <p:sp>
        <p:nvSpPr>
          <p:cNvPr id="62" name="Google Shape;62;p2"/>
          <p:cNvSpPr txBox="1"/>
          <p:nvPr>
            <p:ph type="title"/>
          </p:nvPr>
        </p:nvSpPr>
        <p:spPr>
          <a:xfrm>
            <a:off x="676124" y="592003"/>
            <a:ext cx="1990875" cy="615553"/>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None/>
            </a:pPr>
            <a:r>
              <a:rPr lang="en-GB">
                <a:solidFill>
                  <a:srgbClr val="6789B9"/>
                </a:solidFill>
              </a:rPr>
              <a:t>Einheiten</a:t>
            </a:r>
            <a:endParaRPr/>
          </a:p>
        </p:txBody>
      </p:sp>
      <p:sp>
        <p:nvSpPr>
          <p:cNvPr id="63" name="Google Shape;63;p2"/>
          <p:cNvSpPr/>
          <p:nvPr/>
        </p:nvSpPr>
        <p:spPr>
          <a:xfrm>
            <a:off x="838580" y="1826895"/>
            <a:ext cx="10515600" cy="0"/>
          </a:xfrm>
          <a:custGeom>
            <a:rect b="b" l="l" r="r" t="t"/>
            <a:pathLst>
              <a:path extrusionOk="0" h="120000" w="10515600">
                <a:moveTo>
                  <a:pt x="0" y="0"/>
                </a:moveTo>
                <a:lnTo>
                  <a:pt x="10515600" y="0"/>
                </a:lnTo>
              </a:path>
            </a:pathLst>
          </a:custGeom>
          <a:noFill/>
          <a:ln cap="flat" cmpd="sng" w="12700">
            <a:solidFill>
              <a:srgbClr val="4372C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 name="Google Shape;64;p2"/>
          <p:cNvSpPr/>
          <p:nvPr/>
        </p:nvSpPr>
        <p:spPr>
          <a:xfrm>
            <a:off x="838580" y="2696336"/>
            <a:ext cx="10515600" cy="0"/>
          </a:xfrm>
          <a:custGeom>
            <a:rect b="b" l="l" r="r" t="t"/>
            <a:pathLst>
              <a:path extrusionOk="0" h="120000" w="10515600">
                <a:moveTo>
                  <a:pt x="0" y="0"/>
                </a:moveTo>
                <a:lnTo>
                  <a:pt x="10515600" y="0"/>
                </a:lnTo>
              </a:path>
            </a:pathLst>
          </a:custGeom>
          <a:noFill/>
          <a:ln cap="flat" cmpd="sng" w="12700">
            <a:solidFill>
              <a:srgbClr val="4372C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2"/>
          <p:cNvSpPr/>
          <p:nvPr/>
        </p:nvSpPr>
        <p:spPr>
          <a:xfrm>
            <a:off x="838580" y="3566540"/>
            <a:ext cx="10515600" cy="0"/>
          </a:xfrm>
          <a:custGeom>
            <a:rect b="b" l="l" r="r" t="t"/>
            <a:pathLst>
              <a:path extrusionOk="0" h="120000" w="10515600">
                <a:moveTo>
                  <a:pt x="0" y="0"/>
                </a:moveTo>
                <a:lnTo>
                  <a:pt x="10515600" y="0"/>
                </a:lnTo>
              </a:path>
            </a:pathLst>
          </a:custGeom>
          <a:noFill/>
          <a:ln cap="flat" cmpd="sng" w="12700">
            <a:solidFill>
              <a:srgbClr val="4372C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 name="Google Shape;66;p2"/>
          <p:cNvSpPr/>
          <p:nvPr/>
        </p:nvSpPr>
        <p:spPr>
          <a:xfrm>
            <a:off x="838580" y="4436745"/>
            <a:ext cx="10515600" cy="0"/>
          </a:xfrm>
          <a:custGeom>
            <a:rect b="b" l="l" r="r" t="t"/>
            <a:pathLst>
              <a:path extrusionOk="0" h="120000" w="10515600">
                <a:moveTo>
                  <a:pt x="0" y="0"/>
                </a:moveTo>
                <a:lnTo>
                  <a:pt x="10515600" y="0"/>
                </a:lnTo>
              </a:path>
            </a:pathLst>
          </a:custGeom>
          <a:noFill/>
          <a:ln cap="flat" cmpd="sng" w="12700">
            <a:solidFill>
              <a:srgbClr val="4372C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 name="Google Shape;67;p2"/>
          <p:cNvSpPr txBox="1"/>
          <p:nvPr/>
        </p:nvSpPr>
        <p:spPr>
          <a:xfrm>
            <a:off x="916924" y="1861192"/>
            <a:ext cx="10287000" cy="472225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2400">
                <a:solidFill>
                  <a:schemeClr val="dk1"/>
                </a:solidFill>
                <a:latin typeface="Calibri"/>
                <a:ea typeface="Calibri"/>
                <a:cs typeface="Calibri"/>
                <a:sym typeface="Calibri"/>
              </a:rPr>
              <a:t>Einheit 1: Definitionen, Arten und Formen von Gewalt und Diskriminierung</a:t>
            </a:r>
            <a:endParaRPr sz="2400">
              <a:solidFill>
                <a:schemeClr val="dk1"/>
              </a:solidFill>
              <a:latin typeface="Calibri"/>
              <a:ea typeface="Calibri"/>
              <a:cs typeface="Calibri"/>
              <a:sym typeface="Calibri"/>
            </a:endParaRPr>
          </a:p>
          <a:p>
            <a:pPr indent="0" lvl="0" marL="12700" marR="1575435" rtl="0" algn="l">
              <a:lnSpc>
                <a:spcPct val="237900"/>
              </a:lnSpc>
              <a:spcBef>
                <a:spcPts val="600"/>
              </a:spcBef>
              <a:spcAft>
                <a:spcPts val="0"/>
              </a:spcAft>
              <a:buNone/>
            </a:pPr>
            <a:r>
              <a:rPr lang="en-GB" sz="2400">
                <a:solidFill>
                  <a:schemeClr val="dk1"/>
                </a:solidFill>
                <a:latin typeface="Calibri"/>
                <a:ea typeface="Calibri"/>
                <a:cs typeface="Calibri"/>
                <a:sym typeface="Calibri"/>
              </a:rPr>
              <a:t>Lerneinheit 2: Grundlagen der Diversitätsdimension als Ursachen von </a:t>
            </a:r>
            <a:endParaRPr sz="2400">
              <a:solidFill>
                <a:schemeClr val="dk1"/>
              </a:solidFill>
              <a:latin typeface="Calibri"/>
              <a:ea typeface="Calibri"/>
              <a:cs typeface="Calibri"/>
              <a:sym typeface="Calibri"/>
            </a:endParaRPr>
          </a:p>
          <a:p>
            <a:pPr indent="0" lvl="0" marL="12700" marR="1575435" rtl="0" algn="l">
              <a:lnSpc>
                <a:spcPct val="237900"/>
              </a:lnSpc>
              <a:spcBef>
                <a:spcPts val="600"/>
              </a:spcBef>
              <a:spcAft>
                <a:spcPts val="0"/>
              </a:spcAft>
              <a:buNone/>
            </a:pPr>
            <a:r>
              <a:rPr lang="en-GB" sz="2400">
                <a:solidFill>
                  <a:schemeClr val="dk1"/>
                </a:solidFill>
                <a:latin typeface="Calibri"/>
                <a:ea typeface="Calibri"/>
                <a:cs typeface="Calibri"/>
                <a:sym typeface="Calibri"/>
              </a:rPr>
              <a:t>Diskriminierung Lerneinheit 3: Risikogruppen und gefährdete Situationen für berufliche Gewalt</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12700" marR="5080" rtl="0" algn="l">
              <a:lnSpc>
                <a:spcPct val="107916"/>
              </a:lnSpc>
              <a:spcBef>
                <a:spcPts val="600"/>
              </a:spcBef>
              <a:spcAft>
                <a:spcPts val="0"/>
              </a:spcAft>
              <a:buNone/>
            </a:pPr>
            <a:r>
              <a:rPr lang="en-GB" sz="2400">
                <a:solidFill>
                  <a:schemeClr val="dk1"/>
                </a:solidFill>
                <a:latin typeface="Calibri"/>
                <a:ea typeface="Calibri"/>
                <a:cs typeface="Calibri"/>
                <a:sym typeface="Calibri"/>
              </a:rPr>
              <a:t>Einheit 4: Mikro-, Meso- und Makroebene in Organisationen als Ursachen für berufliche Gewalt &amp; Kulturelle Prägungen im Arbeitskontext. Besonderheiten von interkulturellen Teams</a:t>
            </a:r>
            <a:endParaRPr sz="2400">
              <a:solidFill>
                <a:schemeClr val="dk1"/>
              </a:solidFill>
              <a:latin typeface="Calibri"/>
              <a:ea typeface="Calibri"/>
              <a:cs typeface="Calibri"/>
              <a:sym typeface="Calibri"/>
            </a:endParaRPr>
          </a:p>
        </p:txBody>
      </p:sp>
      <p:sp>
        <p:nvSpPr>
          <p:cNvPr id="68" name="Google Shape;68;p2"/>
          <p:cNvSpPr/>
          <p:nvPr/>
        </p:nvSpPr>
        <p:spPr>
          <a:xfrm>
            <a:off x="838580" y="5306948"/>
            <a:ext cx="10515600" cy="0"/>
          </a:xfrm>
          <a:custGeom>
            <a:rect b="b" l="l" r="r" t="t"/>
            <a:pathLst>
              <a:path extrusionOk="0" h="120000" w="10515600">
                <a:moveTo>
                  <a:pt x="0" y="0"/>
                </a:moveTo>
                <a:lnTo>
                  <a:pt x="10515600" y="0"/>
                </a:lnTo>
              </a:path>
            </a:pathLst>
          </a:custGeom>
          <a:noFill/>
          <a:ln cap="flat" cmpd="sng" w="12700">
            <a:solidFill>
              <a:srgbClr val="4372C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 name="Google Shape;69;p2"/>
          <p:cNvSpPr txBox="1"/>
          <p:nvPr/>
        </p:nvSpPr>
        <p:spPr>
          <a:xfrm>
            <a:off x="11171158" y="6437566"/>
            <a:ext cx="102870"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898989"/>
                </a:solidFill>
                <a:latin typeface="Calibri"/>
                <a:ea typeface="Calibri"/>
                <a:cs typeface="Calibri"/>
                <a:sym typeface="Calibri"/>
              </a:rPr>
              <a:t>2</a:t>
            </a:r>
            <a:endParaRPr sz="1200">
              <a:solidFill>
                <a:schemeClr val="dk1"/>
              </a:solidFill>
              <a:latin typeface="Calibri"/>
              <a:ea typeface="Calibri"/>
              <a:cs typeface="Calibri"/>
              <a:sym typeface="Calibri"/>
            </a:endParaRPr>
          </a:p>
        </p:txBody>
      </p:sp>
      <p:sp>
        <p:nvSpPr>
          <p:cNvPr id="70" name="Google Shape;70;p2"/>
          <p:cNvSpPr/>
          <p:nvPr/>
        </p:nvSpPr>
        <p:spPr>
          <a:xfrm>
            <a:off x="368045" y="6398513"/>
            <a:ext cx="2743199" cy="32308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5" name="Shape 225"/>
        <p:cNvGrpSpPr/>
        <p:nvPr/>
      </p:nvGrpSpPr>
      <p:grpSpPr>
        <a:xfrm>
          <a:off x="0" y="0"/>
          <a:ext cx="0" cy="0"/>
          <a:chOff x="0" y="0"/>
          <a:chExt cx="0" cy="0"/>
        </a:xfrm>
      </p:grpSpPr>
      <p:sp>
        <p:nvSpPr>
          <p:cNvPr id="226" name="Google Shape;226;p20"/>
          <p:cNvSpPr txBox="1"/>
          <p:nvPr>
            <p:ph type="title"/>
          </p:nvPr>
        </p:nvSpPr>
        <p:spPr>
          <a:xfrm>
            <a:off x="916924" y="80445"/>
            <a:ext cx="10154920" cy="2194560"/>
          </a:xfrm>
          <a:prstGeom prst="rect">
            <a:avLst/>
          </a:prstGeom>
          <a:noFill/>
          <a:ln>
            <a:noFill/>
          </a:ln>
        </p:spPr>
        <p:txBody>
          <a:bodyPr anchorCtr="0" anchor="t" bIns="0" lIns="0" spcFirstLastPara="1" rIns="0" wrap="square" tIns="0">
            <a:spAutoFit/>
          </a:bodyPr>
          <a:lstStyle/>
          <a:p>
            <a:pPr indent="0" lvl="0" marL="12700" marR="5080" rtl="0" algn="l">
              <a:lnSpc>
                <a:spcPct val="90000"/>
              </a:lnSpc>
              <a:spcBef>
                <a:spcPts val="0"/>
              </a:spcBef>
              <a:spcAft>
                <a:spcPts val="0"/>
              </a:spcAft>
              <a:buNone/>
            </a:pPr>
            <a:r>
              <a:rPr lang="en-GB">
                <a:solidFill>
                  <a:srgbClr val="6789B9"/>
                </a:solidFill>
              </a:rPr>
              <a:t>Thema 4: Mikro-, Meso- und Makroebene in Organisationen als Ursachen für berufliche Gewalt &amp; Kulturelle Prägungen im Arbeitskontext; Besonderheiten interkultureller Teams</a:t>
            </a:r>
            <a:endParaRPr/>
          </a:p>
        </p:txBody>
      </p:sp>
      <p:sp>
        <p:nvSpPr>
          <p:cNvPr id="227" name="Google Shape;227;p20"/>
          <p:cNvSpPr txBox="1"/>
          <p:nvPr>
            <p:ph idx="1" type="body"/>
          </p:nvPr>
        </p:nvSpPr>
        <p:spPr>
          <a:xfrm>
            <a:off x="918514" y="2743200"/>
            <a:ext cx="10354972" cy="3820726"/>
          </a:xfrm>
          <a:prstGeom prst="rect">
            <a:avLst/>
          </a:prstGeom>
          <a:noFill/>
          <a:ln>
            <a:noFill/>
          </a:ln>
        </p:spPr>
        <p:txBody>
          <a:bodyPr anchorCtr="0" anchor="t" bIns="0" lIns="0" spcFirstLastPara="1" rIns="0" wrap="square" tIns="0">
            <a:spAutoFit/>
          </a:bodyPr>
          <a:lstStyle/>
          <a:p>
            <a:pPr indent="-342900" lvl="0" marL="355600" marR="5080" rtl="0" algn="l">
              <a:lnSpc>
                <a:spcPct val="150000"/>
              </a:lnSpc>
              <a:spcBef>
                <a:spcPts val="0"/>
              </a:spcBef>
              <a:spcAft>
                <a:spcPts val="0"/>
              </a:spcAft>
              <a:buClr>
                <a:schemeClr val="dk1"/>
              </a:buClr>
              <a:buSzPts val="2400"/>
              <a:buFont typeface="Arial"/>
              <a:buChar char="•"/>
            </a:pPr>
            <a:r>
              <a:rPr lang="en-GB"/>
              <a:t>Umweltfaktoren beschränken sich oft auf organisatorische Umweltfaktoren, wie z. B. Kulturen</a:t>
            </a:r>
            <a:endParaRPr/>
          </a:p>
          <a:p>
            <a:pPr indent="-342900" lvl="0" marL="355600" marR="597535" rtl="0" algn="l">
              <a:lnSpc>
                <a:spcPct val="150000"/>
              </a:lnSpc>
              <a:spcBef>
                <a:spcPts val="0"/>
              </a:spcBef>
              <a:spcAft>
                <a:spcPts val="0"/>
              </a:spcAft>
              <a:buClr>
                <a:schemeClr val="dk1"/>
              </a:buClr>
              <a:buSzPts val="2400"/>
              <a:buFont typeface="Arial"/>
              <a:buChar char="•"/>
            </a:pPr>
            <a:r>
              <a:rPr lang="en-GB"/>
              <a:t>Der sozioökonomische Status (z. B. Armut, Arbeitslosigkeit usw.) wurde häufig mit Gewaltverbrechen in Verbindung gebracht.</a:t>
            </a:r>
            <a:endParaRPr/>
          </a:p>
          <a:p>
            <a:pPr indent="-342900" lvl="0" marL="355600" marR="48260" rtl="0" algn="l">
              <a:lnSpc>
                <a:spcPct val="150000"/>
              </a:lnSpc>
              <a:spcBef>
                <a:spcPts val="0"/>
              </a:spcBef>
              <a:spcAft>
                <a:spcPts val="0"/>
              </a:spcAft>
              <a:buClr>
                <a:schemeClr val="dk1"/>
              </a:buClr>
              <a:buSzPts val="2400"/>
              <a:buFont typeface="Arial"/>
              <a:buChar char="•"/>
            </a:pPr>
            <a:r>
              <a:rPr lang="en-GB"/>
              <a:t>Ein Stressfaktor, der nachweislich mit Aggression am Arbeitsplatz zusammenhängt, ist der soziale Wandel (der in der Regel politische Angelegenheiten betrifft).</a:t>
            </a:r>
            <a:endParaRPr/>
          </a:p>
        </p:txBody>
      </p:sp>
      <p:sp>
        <p:nvSpPr>
          <p:cNvPr id="228" name="Google Shape;228;p20"/>
          <p:cNvSpPr txBox="1"/>
          <p:nvPr/>
        </p:nvSpPr>
        <p:spPr>
          <a:xfrm>
            <a:off x="11094196" y="6437566"/>
            <a:ext cx="179705"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898989"/>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2" name="Shape 232"/>
        <p:cNvGrpSpPr/>
        <p:nvPr/>
      </p:nvGrpSpPr>
      <p:grpSpPr>
        <a:xfrm>
          <a:off x="0" y="0"/>
          <a:ext cx="0" cy="0"/>
          <a:chOff x="0" y="0"/>
          <a:chExt cx="0" cy="0"/>
        </a:xfrm>
      </p:grpSpPr>
      <p:sp>
        <p:nvSpPr>
          <p:cNvPr id="233" name="Google Shape;233;p21"/>
          <p:cNvSpPr/>
          <p:nvPr/>
        </p:nvSpPr>
        <p:spPr>
          <a:xfrm>
            <a:off x="0" y="761"/>
            <a:ext cx="12192000" cy="685723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21"/>
          <p:cNvSpPr/>
          <p:nvPr/>
        </p:nvSpPr>
        <p:spPr>
          <a:xfrm>
            <a:off x="762" y="0"/>
            <a:ext cx="12191237" cy="6858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21"/>
          <p:cNvSpPr txBox="1"/>
          <p:nvPr>
            <p:ph type="title"/>
          </p:nvPr>
        </p:nvSpPr>
        <p:spPr>
          <a:xfrm>
            <a:off x="917713" y="363936"/>
            <a:ext cx="4340087" cy="1102866"/>
          </a:xfrm>
          <a:prstGeom prst="rect">
            <a:avLst/>
          </a:prstGeom>
          <a:noFill/>
          <a:ln>
            <a:noFill/>
          </a:ln>
        </p:spPr>
        <p:txBody>
          <a:bodyPr anchorCtr="0" anchor="t" bIns="0" lIns="0" spcFirstLastPara="1" rIns="0" wrap="square" tIns="0">
            <a:spAutoFit/>
          </a:bodyPr>
          <a:lstStyle/>
          <a:p>
            <a:pPr indent="0" lvl="0" marL="12700" marR="5080" rtl="0" algn="l">
              <a:lnSpc>
                <a:spcPct val="108000"/>
              </a:lnSpc>
              <a:spcBef>
                <a:spcPts val="0"/>
              </a:spcBef>
              <a:spcAft>
                <a:spcPts val="0"/>
              </a:spcAft>
              <a:buNone/>
            </a:pPr>
            <a:r>
              <a:rPr lang="en-GB" u="sng">
                <a:solidFill>
                  <a:srgbClr val="FFFFFF"/>
                </a:solidFill>
              </a:rPr>
              <a:t>Klasseninterne Übung</a:t>
            </a:r>
            <a:r>
              <a:rPr lang="en-GB">
                <a:solidFill>
                  <a:srgbClr val="FFFFFF"/>
                </a:solidFill>
              </a:rPr>
              <a:t>: (20 Minuten)</a:t>
            </a:r>
            <a:endParaRPr/>
          </a:p>
        </p:txBody>
      </p:sp>
      <p:sp>
        <p:nvSpPr>
          <p:cNvPr id="236" name="Google Shape;236;p21"/>
          <p:cNvSpPr txBox="1"/>
          <p:nvPr/>
        </p:nvSpPr>
        <p:spPr>
          <a:xfrm>
            <a:off x="918524" y="2215621"/>
            <a:ext cx="4554220" cy="1339850"/>
          </a:xfrm>
          <a:prstGeom prst="rect">
            <a:avLst/>
          </a:prstGeom>
          <a:noFill/>
          <a:ln>
            <a:noFill/>
          </a:ln>
        </p:spPr>
        <p:txBody>
          <a:bodyPr anchorCtr="0" anchor="t" bIns="0" lIns="0" spcFirstLastPara="1" rIns="0" wrap="square" tIns="0">
            <a:spAutoFit/>
          </a:bodyPr>
          <a:lstStyle/>
          <a:p>
            <a:pPr indent="0" lvl="0" marL="12700" marR="5080" rtl="0" algn="l">
              <a:lnSpc>
                <a:spcPct val="107916"/>
              </a:lnSpc>
              <a:spcBef>
                <a:spcPts val="0"/>
              </a:spcBef>
              <a:spcAft>
                <a:spcPts val="0"/>
              </a:spcAft>
              <a:buNone/>
            </a:pPr>
            <a:r>
              <a:rPr lang="en-GB" sz="2400">
                <a:solidFill>
                  <a:srgbClr val="FFFFFF"/>
                </a:solidFill>
                <a:latin typeface="Calibri"/>
                <a:ea typeface="Calibri"/>
                <a:cs typeface="Calibri"/>
                <a:sym typeface="Calibri"/>
              </a:rPr>
              <a:t>Schreiben Sie auf der Grundlage des Materials dieser Einheit in 3er-Gruppen alle Arten von Diskriminierung und die durch das Gesetz geschützten Merkmale auf.</a:t>
            </a:r>
            <a:endParaRPr sz="2400">
              <a:solidFill>
                <a:schemeClr val="dk1"/>
              </a:solidFill>
              <a:latin typeface="Calibri"/>
              <a:ea typeface="Calibri"/>
              <a:cs typeface="Calibri"/>
              <a:sym typeface="Calibri"/>
            </a:endParaRPr>
          </a:p>
        </p:txBody>
      </p:sp>
      <p:sp>
        <p:nvSpPr>
          <p:cNvPr id="237" name="Google Shape;237;p21"/>
          <p:cNvSpPr txBox="1"/>
          <p:nvPr/>
        </p:nvSpPr>
        <p:spPr>
          <a:xfrm>
            <a:off x="11094196" y="6437566"/>
            <a:ext cx="179705"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898989"/>
                </a:solidFill>
                <a:latin typeface="Calibri"/>
                <a:ea typeface="Calibri"/>
                <a:cs typeface="Calibri"/>
                <a:sym typeface="Calibri"/>
              </a:rPr>
              <a:t>21</a:t>
            </a:r>
            <a:endParaRPr sz="12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2"/>
          <p:cNvSpPr txBox="1"/>
          <p:nvPr>
            <p:ph idx="2" type="body"/>
          </p:nvPr>
        </p:nvSpPr>
        <p:spPr>
          <a:xfrm>
            <a:off x="839788" y="647699"/>
            <a:ext cx="10031412" cy="607377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6E8FBC"/>
              </a:buClr>
              <a:buSzPts val="2800"/>
              <a:buFont typeface="Calibri"/>
              <a:buNone/>
            </a:pPr>
            <a:r>
              <a:rPr lang="en-GB" sz="4000">
                <a:solidFill>
                  <a:srgbClr val="6E8FBC"/>
                </a:solidFill>
              </a:rPr>
              <a:t>Referenzen: </a:t>
            </a:r>
            <a:endParaRPr sz="4000"/>
          </a:p>
          <a:p>
            <a:pPr indent="0" lvl="0" marL="0" rtl="0" algn="l">
              <a:lnSpc>
                <a:spcPct val="90000"/>
              </a:lnSpc>
              <a:spcBef>
                <a:spcPts val="1000"/>
              </a:spcBef>
              <a:spcAft>
                <a:spcPts val="0"/>
              </a:spcAft>
              <a:buClr>
                <a:schemeClr val="dk1"/>
              </a:buClr>
              <a:buSzPts val="1800"/>
              <a:buFont typeface="Calibri"/>
              <a:buNone/>
            </a:pPr>
            <a:r>
              <a:t/>
            </a:r>
            <a:endParaRPr sz="1800"/>
          </a:p>
          <a:p>
            <a:pPr indent="0" lvl="0" marL="0" rtl="0" algn="l">
              <a:lnSpc>
                <a:spcPct val="90000"/>
              </a:lnSpc>
              <a:spcBef>
                <a:spcPts val="1000"/>
              </a:spcBef>
              <a:spcAft>
                <a:spcPts val="0"/>
              </a:spcAft>
              <a:buClr>
                <a:schemeClr val="dk1"/>
              </a:buClr>
              <a:buSzPts val="1800"/>
              <a:buFont typeface="Calibri"/>
              <a:buNone/>
            </a:pPr>
            <a:r>
              <a:rPr lang="en-GB" sz="1800"/>
              <a:t>Argrusa, J. F., Coats, W., Tanner, J., and Leong, J. S. L. L. (2002): Hong Kong and New Orleans: A comparative study of perceptions of restaurant employees on sexual harassment. International Journal of Hospitality and Tourism Administration, 3, 3, 19-31 </a:t>
            </a:r>
            <a:endParaRPr/>
          </a:p>
          <a:p>
            <a:pPr indent="0" lvl="0" marL="0" rtl="0" algn="l">
              <a:lnSpc>
                <a:spcPct val="90000"/>
              </a:lnSpc>
              <a:spcBef>
                <a:spcPts val="1000"/>
              </a:spcBef>
              <a:spcAft>
                <a:spcPts val="0"/>
              </a:spcAft>
              <a:buClr>
                <a:schemeClr val="dk1"/>
              </a:buClr>
              <a:buSzPts val="1800"/>
              <a:buFont typeface="Calibri"/>
              <a:buNone/>
            </a:pPr>
            <a:r>
              <a:rPr lang="en-GB" sz="1800"/>
              <a:t>Argrusa, J. F., Coats, W., Tanner, J., and Leong, J. S. L. L. (2002): Hong Kong and New Orleans: A comparative study of perceptions of restaurant employees on sexual harassment. International Journal of Hospitality and Tourism Administration, 3, 3, 19-31 </a:t>
            </a:r>
            <a:endParaRPr/>
          </a:p>
          <a:p>
            <a:pPr indent="0" lvl="0" marL="0" rtl="0" algn="l">
              <a:lnSpc>
                <a:spcPct val="90000"/>
              </a:lnSpc>
              <a:spcBef>
                <a:spcPts val="1000"/>
              </a:spcBef>
              <a:spcAft>
                <a:spcPts val="0"/>
              </a:spcAft>
              <a:buClr>
                <a:schemeClr val="dk1"/>
              </a:buClr>
              <a:buSzPts val="1800"/>
              <a:buFont typeface="Calibri"/>
              <a:buNone/>
            </a:pPr>
            <a:r>
              <a:rPr lang="en-GB" sz="1800"/>
              <a:t>Baron, R. A., &amp; Neuman, J. H. (1996). Workplace violence and workplace aggression: Evidence on their relative frequency and potential causes. Aggressive Behavior: Official Journal of the International Society for Research on Aggression, 22(3), 161-173.</a:t>
            </a:r>
            <a:endParaRPr/>
          </a:p>
          <a:p>
            <a:pPr indent="0" lvl="0" marL="0" rtl="0" algn="l">
              <a:lnSpc>
                <a:spcPct val="90000"/>
              </a:lnSpc>
              <a:spcBef>
                <a:spcPts val="1000"/>
              </a:spcBef>
              <a:spcAft>
                <a:spcPts val="0"/>
              </a:spcAft>
              <a:buClr>
                <a:schemeClr val="dk1"/>
              </a:buClr>
              <a:buSzPts val="1800"/>
              <a:buFont typeface="Calibri"/>
              <a:buNone/>
            </a:pPr>
            <a:r>
              <a:rPr lang="en-GB" sz="1800"/>
              <a:t>Di Martino, V., Hoel, H., and Cooper, C. L. (2003): Violence and harassment in the workplace: A review of the literature. European Foundation for the Improvement of Living and Working Conditions: Dublin</a:t>
            </a:r>
            <a:endParaRPr/>
          </a:p>
          <a:p>
            <a:pPr indent="0" lvl="0" marL="0" rtl="0" algn="l">
              <a:lnSpc>
                <a:spcPct val="90000"/>
              </a:lnSpc>
              <a:spcBef>
                <a:spcPts val="1000"/>
              </a:spcBef>
              <a:spcAft>
                <a:spcPts val="0"/>
              </a:spcAft>
              <a:buClr>
                <a:schemeClr val="dk1"/>
              </a:buClr>
              <a:buSzPts val="1800"/>
              <a:buFont typeface="Calibri"/>
              <a:buNone/>
            </a:pPr>
            <a:r>
              <a:rPr lang="en-GB" sz="1800"/>
              <a:t>Hoel, H. (1993): The question of union democracy in the Norwegian hotel and catering industry. Unpublished MSc thesis, University of Salford, United Kingdom Hoel, H. (2002): Bullying at work in Great Britain. Unpublished doctoral di</a:t>
            </a:r>
            <a:endParaRPr/>
          </a:p>
          <a:p>
            <a:pPr indent="0" lvl="0" marL="0" rtl="0" algn="l">
              <a:lnSpc>
                <a:spcPct val="90000"/>
              </a:lnSpc>
              <a:spcBef>
                <a:spcPts val="1000"/>
              </a:spcBef>
              <a:spcAft>
                <a:spcPts val="0"/>
              </a:spcAft>
              <a:buClr>
                <a:schemeClr val="dk1"/>
              </a:buClr>
              <a:buSzPts val="1800"/>
              <a:buFont typeface="Calibri"/>
              <a:buNone/>
            </a:pPr>
            <a:r>
              <a:rPr lang="en-GB" sz="1800"/>
              <a:t>Hoel, H. (1993): The question of union democracy in the Norwegian hotel and catering industry. Unpublished MSc thesis, University of Salford, United Kingdom</a:t>
            </a:r>
            <a:endParaRPr/>
          </a:p>
          <a:p>
            <a:pPr indent="0" lvl="0" marL="0" rtl="0" algn="l">
              <a:lnSpc>
                <a:spcPct val="90000"/>
              </a:lnSpc>
              <a:spcBef>
                <a:spcPts val="1000"/>
              </a:spcBef>
              <a:spcAft>
                <a:spcPts val="0"/>
              </a:spcAft>
              <a:buClr>
                <a:schemeClr val="dk1"/>
              </a:buClr>
              <a:buSzPts val="1800"/>
              <a:buFont typeface="Calibri"/>
              <a:buNone/>
            </a:pPr>
            <a:r>
              <a:rPr lang="en-GB" sz="1800"/>
              <a:t>Hotel and Caterer (1995): Letter from Neil Savage, 12 October, pp. 40-42</a:t>
            </a:r>
            <a:endParaRPr/>
          </a:p>
          <a:p>
            <a:pPr indent="0" lvl="0" marL="0" rtl="0" algn="l">
              <a:lnSpc>
                <a:spcPct val="90000"/>
              </a:lnSpc>
              <a:spcBef>
                <a:spcPts val="1000"/>
              </a:spcBef>
              <a:spcAft>
                <a:spcPts val="0"/>
              </a:spcAft>
              <a:buClr>
                <a:schemeClr val="dk1"/>
              </a:buClr>
              <a:buSzPts val="1600"/>
              <a:buFont typeface="Calibri"/>
              <a:buNone/>
            </a:pPr>
            <a:r>
              <a:t/>
            </a:r>
            <a:endParaRPr/>
          </a:p>
          <a:p>
            <a:pPr indent="0" lvl="0" marL="0" rtl="0" algn="l">
              <a:lnSpc>
                <a:spcPct val="90000"/>
              </a:lnSpc>
              <a:spcBef>
                <a:spcPts val="1000"/>
              </a:spcBef>
              <a:spcAft>
                <a:spcPts val="0"/>
              </a:spcAft>
              <a:buClr>
                <a:schemeClr val="dk1"/>
              </a:buClr>
              <a:buSzPts val="1600"/>
              <a:buFont typeface="Calibri"/>
              <a:buNone/>
            </a:pPr>
            <a:r>
              <a:t/>
            </a:r>
            <a:endParaRPr/>
          </a:p>
          <a:p>
            <a:pPr indent="0" lvl="0" marL="0" rtl="0" algn="l">
              <a:lnSpc>
                <a:spcPct val="90000"/>
              </a:lnSpc>
              <a:spcBef>
                <a:spcPts val="1000"/>
              </a:spcBef>
              <a:spcAft>
                <a:spcPts val="0"/>
              </a:spcAft>
              <a:buClr>
                <a:schemeClr val="dk1"/>
              </a:buClr>
              <a:buSzPts val="1600"/>
              <a:buFont typeface="Calibri"/>
              <a:buNone/>
            </a:pPr>
            <a:r>
              <a:t/>
            </a:r>
            <a:endParaRPr/>
          </a:p>
        </p:txBody>
      </p:sp>
      <p:sp>
        <p:nvSpPr>
          <p:cNvPr id="243" name="Google Shape;24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3"/>
          <p:cNvSpPr txBox="1"/>
          <p:nvPr>
            <p:ph idx="2" type="body"/>
          </p:nvPr>
        </p:nvSpPr>
        <p:spPr>
          <a:xfrm>
            <a:off x="839788" y="647699"/>
            <a:ext cx="10031412" cy="60737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Calibri"/>
              <a:buNone/>
            </a:pPr>
            <a:r>
              <a:t/>
            </a:r>
            <a:endParaRPr sz="1800"/>
          </a:p>
          <a:p>
            <a:pPr indent="0" lvl="0" marL="0" rtl="0" algn="l">
              <a:lnSpc>
                <a:spcPct val="90000"/>
              </a:lnSpc>
              <a:spcBef>
                <a:spcPts val="1000"/>
              </a:spcBef>
              <a:spcAft>
                <a:spcPts val="0"/>
              </a:spcAft>
              <a:buClr>
                <a:schemeClr val="dk1"/>
              </a:buClr>
              <a:buSzPts val="1800"/>
              <a:buFont typeface="Calibri"/>
              <a:buNone/>
            </a:pPr>
            <a:r>
              <a:rPr lang="en-GB" sz="1800" u="sng">
                <a:solidFill>
                  <a:schemeClr val="hlink"/>
                </a:solidFill>
                <a:hlinkClick r:id="rId3"/>
              </a:rPr>
              <a:t>https://springinstitute.org/whats-difference-multicultural-intercultural-cross-cultural-communication/</a:t>
            </a:r>
            <a:endParaRPr sz="1800"/>
          </a:p>
          <a:p>
            <a:pPr indent="0" lvl="0" marL="0" rtl="0" algn="l">
              <a:lnSpc>
                <a:spcPct val="90000"/>
              </a:lnSpc>
              <a:spcBef>
                <a:spcPts val="1000"/>
              </a:spcBef>
              <a:spcAft>
                <a:spcPts val="0"/>
              </a:spcAft>
              <a:buClr>
                <a:schemeClr val="dk1"/>
              </a:buClr>
              <a:buSzPts val="1800"/>
              <a:buFont typeface="Calibri"/>
              <a:buNone/>
            </a:pPr>
            <a:r>
              <a:rPr lang="en-GB" sz="1800" u="sng">
                <a:solidFill>
                  <a:schemeClr val="hlink"/>
                </a:solidFill>
                <a:hlinkClick r:id="rId4"/>
              </a:rPr>
              <a:t>https://www.hrsolutions-uk.com/4-types-of-discrimination/</a:t>
            </a:r>
            <a:endParaRPr sz="1800"/>
          </a:p>
          <a:p>
            <a:pPr indent="0" lvl="0" marL="0" rtl="0" algn="l">
              <a:lnSpc>
                <a:spcPct val="90000"/>
              </a:lnSpc>
              <a:spcBef>
                <a:spcPts val="1000"/>
              </a:spcBef>
              <a:spcAft>
                <a:spcPts val="0"/>
              </a:spcAft>
              <a:buClr>
                <a:schemeClr val="dk1"/>
              </a:buClr>
              <a:buSzPts val="1800"/>
              <a:buFont typeface="Calibri"/>
              <a:buNone/>
            </a:pPr>
            <a:r>
              <a:rPr lang="en-GB" sz="1800" u="sng">
                <a:solidFill>
                  <a:schemeClr val="hlink"/>
                </a:solidFill>
                <a:hlinkClick r:id="rId5"/>
              </a:rPr>
              <a:t>https://www.ilo.org/wcmsp5/groups/public/---ed_dialogue/---sector/documents/publication/wcms_161998.pdf</a:t>
            </a:r>
            <a:endParaRPr sz="1800"/>
          </a:p>
          <a:p>
            <a:pPr indent="0" lvl="0" marL="0" rtl="0" algn="l">
              <a:lnSpc>
                <a:spcPct val="90000"/>
              </a:lnSpc>
              <a:spcBef>
                <a:spcPts val="1000"/>
              </a:spcBef>
              <a:spcAft>
                <a:spcPts val="0"/>
              </a:spcAft>
              <a:buClr>
                <a:schemeClr val="dk1"/>
              </a:buClr>
              <a:buSzPts val="1800"/>
              <a:buFont typeface="Calibri"/>
              <a:buNone/>
            </a:pPr>
            <a:r>
              <a:rPr lang="en-GB" sz="1800" u="sng">
                <a:solidFill>
                  <a:schemeClr val="hlink"/>
                </a:solidFill>
                <a:hlinkClick r:id="rId6"/>
              </a:rPr>
              <a:t>https://www.nabet.us/proceedings-archive/NABET-Proceedings-2018.pdf#page=121</a:t>
            </a:r>
            <a:endParaRPr sz="1800"/>
          </a:p>
          <a:p>
            <a:pPr indent="0" lvl="0" marL="0" rtl="0" algn="l">
              <a:lnSpc>
                <a:spcPct val="90000"/>
              </a:lnSpc>
              <a:spcBef>
                <a:spcPts val="1000"/>
              </a:spcBef>
              <a:spcAft>
                <a:spcPts val="0"/>
              </a:spcAft>
              <a:buClr>
                <a:schemeClr val="dk1"/>
              </a:buClr>
              <a:buSzPts val="1800"/>
              <a:buFont typeface="Calibri"/>
              <a:buNone/>
            </a:pPr>
            <a:r>
              <a:rPr lang="en-GB" sz="1800" u="sng">
                <a:solidFill>
                  <a:schemeClr val="hlink"/>
                </a:solidFill>
                <a:hlinkClick r:id="rId7"/>
              </a:rPr>
              <a:t>https://www.personio.com/hr-lexicon/types-of-discrimination/#1</a:t>
            </a:r>
            <a:endParaRPr sz="1800"/>
          </a:p>
          <a:p>
            <a:pPr indent="0" lvl="0" marL="0" rtl="0" algn="l">
              <a:lnSpc>
                <a:spcPct val="90000"/>
              </a:lnSpc>
              <a:spcBef>
                <a:spcPts val="1000"/>
              </a:spcBef>
              <a:spcAft>
                <a:spcPts val="0"/>
              </a:spcAft>
              <a:buClr>
                <a:schemeClr val="dk1"/>
              </a:buClr>
              <a:buSzPts val="1800"/>
              <a:buFont typeface="Calibri"/>
              <a:buNone/>
            </a:pPr>
            <a:r>
              <a:rPr lang="en-GB" sz="1800"/>
              <a:t>Jackson, S. E. (1992). “Team composition in organizational settings: Issues in managing an increasingly diverse work force” in Group process and productivity. Eds. S. Worchel, W. Wood, and J. A. Simpson (Newbury Park, CA: Sage), 136-180.</a:t>
            </a:r>
            <a:endParaRPr/>
          </a:p>
          <a:p>
            <a:pPr indent="0" lvl="0" marL="0" rtl="0" algn="l">
              <a:lnSpc>
                <a:spcPct val="90000"/>
              </a:lnSpc>
              <a:spcBef>
                <a:spcPts val="1000"/>
              </a:spcBef>
              <a:spcAft>
                <a:spcPts val="0"/>
              </a:spcAft>
              <a:buClr>
                <a:schemeClr val="dk1"/>
              </a:buClr>
              <a:buSzPts val="1800"/>
              <a:buFont typeface="Calibri"/>
              <a:buNone/>
            </a:pPr>
            <a:r>
              <a:rPr lang="en-GB" sz="1800"/>
              <a:t>Karasek, (1979): Job demands, job decision latitude and mental strain: implications for job redesign. Administrative Science Quarterly, 24, 285-330</a:t>
            </a:r>
            <a:endParaRPr/>
          </a:p>
          <a:p>
            <a:pPr indent="0" lvl="0" marL="0" rtl="0" algn="l">
              <a:lnSpc>
                <a:spcPct val="90000"/>
              </a:lnSpc>
              <a:spcBef>
                <a:spcPts val="1000"/>
              </a:spcBef>
              <a:spcAft>
                <a:spcPts val="0"/>
              </a:spcAft>
              <a:buClr>
                <a:schemeClr val="dk1"/>
              </a:buClr>
              <a:buSzPts val="1800"/>
              <a:buFont typeface="Calibri"/>
              <a:buNone/>
            </a:pPr>
            <a:r>
              <a:rPr lang="en-GB" sz="1800"/>
              <a:t>Lankford, A. (2013). A comparative analysis of suicide terrorists and rampage, workplace, and school shooters in the United States from 1990 to 2010. Homicide Studies, 17(3), 255-274.</a:t>
            </a:r>
            <a:endParaRPr/>
          </a:p>
          <a:p>
            <a:pPr indent="0" lvl="0" marL="0" rtl="0" algn="l">
              <a:lnSpc>
                <a:spcPct val="90000"/>
              </a:lnSpc>
              <a:spcBef>
                <a:spcPts val="1000"/>
              </a:spcBef>
              <a:spcAft>
                <a:spcPts val="0"/>
              </a:spcAft>
              <a:buClr>
                <a:schemeClr val="dk1"/>
              </a:buClr>
              <a:buSzPts val="1800"/>
              <a:buFont typeface="Calibri"/>
              <a:buNone/>
            </a:pPr>
            <a:r>
              <a:rPr lang="en-GB" sz="1800"/>
              <a:t>Peterson, R. D., Krivo, L. J., &amp; Harris, M. A. (2000). Disadvantage and neighborhood violent crime: Do local institutions matter? Journal of Research In Crime And Delinquency, 37(1), 31-63.</a:t>
            </a:r>
            <a:endParaRPr/>
          </a:p>
          <a:p>
            <a:pPr indent="0" lvl="0" marL="0" rtl="0" algn="l">
              <a:lnSpc>
                <a:spcPct val="90000"/>
              </a:lnSpc>
              <a:spcBef>
                <a:spcPts val="1000"/>
              </a:spcBef>
              <a:spcAft>
                <a:spcPts val="0"/>
              </a:spcAft>
              <a:buClr>
                <a:schemeClr val="dk1"/>
              </a:buClr>
              <a:buSzPts val="1800"/>
              <a:buFont typeface="Calibri"/>
              <a:buNone/>
            </a:pPr>
            <a:r>
              <a:rPr lang="en-GB" sz="1800"/>
              <a:t>University, U.S. (2016) </a:t>
            </a:r>
            <a:r>
              <a:rPr i="1" lang="en-GB" sz="1800"/>
              <a:t>Understanding the dimensions of diversity</a:t>
            </a:r>
            <a:r>
              <a:rPr lang="en-GB" sz="1800"/>
              <a:t>, </a:t>
            </a:r>
            <a:r>
              <a:rPr i="1" lang="en-GB" sz="1800"/>
              <a:t>USU</a:t>
            </a:r>
            <a:r>
              <a:rPr lang="en-GB" sz="1800"/>
              <a:t>. Available at: </a:t>
            </a:r>
            <a:r>
              <a:rPr lang="en-GB" sz="1800" u="sng">
                <a:solidFill>
                  <a:schemeClr val="hlink"/>
                </a:solidFill>
                <a:hlinkClick r:id="rId8"/>
              </a:rPr>
              <a:t>https://extension.usu.edu/employee/diversity/dimensions-of-diversity</a:t>
            </a:r>
            <a:endParaRPr sz="1800"/>
          </a:p>
          <a:p>
            <a:pPr indent="0" lvl="0" marL="0" rtl="0" algn="l">
              <a:lnSpc>
                <a:spcPct val="90000"/>
              </a:lnSpc>
              <a:spcBef>
                <a:spcPts val="1000"/>
              </a:spcBef>
              <a:spcAft>
                <a:spcPts val="0"/>
              </a:spcAft>
              <a:buClr>
                <a:schemeClr val="dk1"/>
              </a:buClr>
              <a:buSzPts val="1600"/>
              <a:buFont typeface="Calibri"/>
              <a:buNone/>
            </a:pPr>
            <a:r>
              <a:t/>
            </a:r>
            <a:endParaRPr/>
          </a:p>
        </p:txBody>
      </p:sp>
      <p:sp>
        <p:nvSpPr>
          <p:cNvPr id="249" name="Google Shape;24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4"/>
          <p:cNvSpPr txBox="1"/>
          <p:nvPr>
            <p:ph idx="2" type="body"/>
          </p:nvPr>
        </p:nvSpPr>
        <p:spPr>
          <a:xfrm>
            <a:off x="855830" y="1058779"/>
            <a:ext cx="10165096" cy="46497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Calibri"/>
              <a:buNone/>
            </a:pPr>
            <a:r>
              <a:rPr lang="en-GB" sz="1800"/>
              <a:t>Zagenczyk, T. J., Murrell, A. J., &amp; Gibney, R. (2008). Effects of the physical work environment on the creation of individual-and group-level social capital. International Journal of Organizational Analysis, 15(2), 119-135.</a:t>
            </a:r>
            <a:endParaRPr/>
          </a:p>
          <a:p>
            <a:pPr indent="0" lvl="0" marL="0" rtl="0" algn="l">
              <a:lnSpc>
                <a:spcPct val="90000"/>
              </a:lnSpc>
              <a:spcBef>
                <a:spcPts val="1000"/>
              </a:spcBef>
              <a:spcAft>
                <a:spcPts val="0"/>
              </a:spcAft>
              <a:buClr>
                <a:schemeClr val="dk1"/>
              </a:buClr>
              <a:buSzPts val="1800"/>
              <a:buFont typeface="Calibri"/>
              <a:buNone/>
            </a:pPr>
            <a:r>
              <a:rPr lang="en-GB" sz="1800"/>
              <a:t>Zohar, D. (1994): Analysis of job stress profile in the hotel industry. International Journal of Hospitality Management, 13, (3), 219-231 </a:t>
            </a:r>
            <a:endParaRPr/>
          </a:p>
          <a:p>
            <a:pPr indent="0" lvl="0" marL="0" rtl="0" algn="l">
              <a:lnSpc>
                <a:spcPct val="90000"/>
              </a:lnSpc>
              <a:spcBef>
                <a:spcPts val="1000"/>
              </a:spcBef>
              <a:spcAft>
                <a:spcPts val="0"/>
              </a:spcAft>
              <a:buClr>
                <a:schemeClr val="dk1"/>
              </a:buClr>
              <a:buSzPts val="1600"/>
              <a:buFont typeface="Calibri"/>
              <a:buNone/>
            </a:pPr>
            <a:r>
              <a:t/>
            </a:r>
            <a:endParaRPr/>
          </a:p>
        </p:txBody>
      </p:sp>
      <p:sp>
        <p:nvSpPr>
          <p:cNvPr id="255" name="Google Shape;25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5"/>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GB" sz="4000">
                <a:solidFill>
                  <a:srgbClr val="6789B9"/>
                </a:solidFill>
              </a:rPr>
              <a:t>Projekt</a:t>
            </a:r>
            <a:r>
              <a:rPr b="1" lang="en-GB">
                <a:solidFill>
                  <a:srgbClr val="6789B9"/>
                </a:solidFill>
              </a:rPr>
              <a:t>p</a:t>
            </a:r>
            <a:r>
              <a:rPr b="1" lang="en-GB" sz="4000">
                <a:solidFill>
                  <a:srgbClr val="6789B9"/>
                </a:solidFill>
              </a:rPr>
              <a:t>artner</a:t>
            </a:r>
            <a:endParaRPr b="1" sz="4000">
              <a:solidFill>
                <a:srgbClr val="6789B9"/>
              </a:solidFill>
            </a:endParaRPr>
          </a:p>
        </p:txBody>
      </p:sp>
      <p:sp>
        <p:nvSpPr>
          <p:cNvPr id="261" name="Google Shape;26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62" name="Google Shape;262;p2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263" name="Google Shape;263;p25"/>
          <p:cNvPicPr preferRelativeResize="0"/>
          <p:nvPr/>
        </p:nvPicPr>
        <p:blipFill rotWithShape="1">
          <a:blip r:embed="rId3">
            <a:alphaModFix/>
          </a:blip>
          <a:srcRect b="0" l="0" r="0" t="0"/>
          <a:stretch/>
        </p:blipFill>
        <p:spPr>
          <a:xfrm>
            <a:off x="553626" y="1168801"/>
            <a:ext cx="3287809" cy="705343"/>
          </a:xfrm>
          <a:prstGeom prst="rect">
            <a:avLst/>
          </a:prstGeom>
          <a:noFill/>
          <a:ln>
            <a:noFill/>
          </a:ln>
        </p:spPr>
      </p:pic>
      <p:sp>
        <p:nvSpPr>
          <p:cNvPr id="264" name="Google Shape;264;p25"/>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4">
                  <a:extLst>
                    <a:ext uri="{A12FA001-AC4F-418D-AE19-62706E023703}">
                      <ahyp:hlinkClr val="tx"/>
                    </a:ext>
                  </a:extLst>
                </a:hlinkClick>
              </a:rPr>
              <a:t>Czech University of Life Sciences Prague</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Czech Republic</a:t>
            </a:r>
            <a:endParaRPr b="0" i="0" sz="1400" u="none" cap="none" strike="noStrike">
              <a:solidFill>
                <a:schemeClr val="dk1"/>
              </a:solidFill>
              <a:latin typeface="Arial"/>
              <a:ea typeface="Arial"/>
              <a:cs typeface="Arial"/>
              <a:sym typeface="Arial"/>
            </a:endParaRPr>
          </a:p>
        </p:txBody>
      </p:sp>
      <p:pic>
        <p:nvPicPr>
          <p:cNvPr id="265" name="Google Shape;265;p25"/>
          <p:cNvPicPr preferRelativeResize="0"/>
          <p:nvPr/>
        </p:nvPicPr>
        <p:blipFill rotWithShape="1">
          <a:blip r:embed="rId5">
            <a:alphaModFix/>
          </a:blip>
          <a:srcRect b="0" l="0" r="0" t="0"/>
          <a:stretch/>
        </p:blipFill>
        <p:spPr>
          <a:xfrm>
            <a:off x="5465518" y="4289441"/>
            <a:ext cx="1260963" cy="1173800"/>
          </a:xfrm>
          <a:prstGeom prst="rect">
            <a:avLst/>
          </a:prstGeom>
          <a:noFill/>
          <a:ln>
            <a:noFill/>
          </a:ln>
        </p:spPr>
      </p:pic>
      <p:sp>
        <p:nvSpPr>
          <p:cNvPr id="266" name="Google Shape;266;p25"/>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6">
                  <a:extLst>
                    <a:ext uri="{A12FA001-AC4F-418D-AE19-62706E023703}">
                      <ahyp:hlinkClr val="tx"/>
                    </a:ext>
                  </a:extLst>
                </a:hlinkClick>
              </a:rPr>
              <a:t>Pancyprian Association of Hotel Managers</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Cyprus</a:t>
            </a:r>
            <a:endParaRPr b="0" i="0" sz="1400" u="none" cap="none" strike="noStrike">
              <a:solidFill>
                <a:schemeClr val="dk1"/>
              </a:solidFill>
              <a:latin typeface="Arial"/>
              <a:ea typeface="Arial"/>
              <a:cs typeface="Arial"/>
              <a:sym typeface="Arial"/>
            </a:endParaRPr>
          </a:p>
        </p:txBody>
      </p:sp>
      <p:pic>
        <p:nvPicPr>
          <p:cNvPr id="267" name="Google Shape;267;p25"/>
          <p:cNvPicPr preferRelativeResize="0"/>
          <p:nvPr/>
        </p:nvPicPr>
        <p:blipFill rotWithShape="1">
          <a:blip r:embed="rId7">
            <a:alphaModFix/>
          </a:blip>
          <a:srcRect b="0" l="0" r="0" t="0"/>
          <a:stretch/>
        </p:blipFill>
        <p:spPr>
          <a:xfrm>
            <a:off x="9630503" y="4572529"/>
            <a:ext cx="1892143" cy="1071172"/>
          </a:xfrm>
          <a:prstGeom prst="rect">
            <a:avLst/>
          </a:prstGeom>
          <a:noFill/>
          <a:ln>
            <a:noFill/>
          </a:ln>
        </p:spPr>
      </p:pic>
      <p:sp>
        <p:nvSpPr>
          <p:cNvPr id="268" name="Google Shape;268;p25"/>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8">
                  <a:extLst>
                    <a:ext uri="{A12FA001-AC4F-418D-AE19-62706E023703}">
                      <ahyp:hlinkClr val="tx"/>
                    </a:ext>
                  </a:extLst>
                </a:hlinkClick>
              </a:rPr>
              <a:t>Beneke &amp; Prinzhorn GmbH</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Germany</a:t>
            </a:r>
            <a:endParaRPr b="0" i="0" sz="1400" u="none" cap="none" strike="noStrike">
              <a:solidFill>
                <a:schemeClr val="dk1"/>
              </a:solidFill>
              <a:latin typeface="Arial"/>
              <a:ea typeface="Arial"/>
              <a:cs typeface="Arial"/>
              <a:sym typeface="Arial"/>
            </a:endParaRPr>
          </a:p>
        </p:txBody>
      </p:sp>
      <p:pic>
        <p:nvPicPr>
          <p:cNvPr id="269" name="Google Shape;269;p25"/>
          <p:cNvPicPr preferRelativeResize="0"/>
          <p:nvPr/>
        </p:nvPicPr>
        <p:blipFill rotWithShape="1">
          <a:blip r:embed="rId9">
            <a:alphaModFix/>
          </a:blip>
          <a:srcRect b="0" l="0" r="0" t="0"/>
          <a:stretch/>
        </p:blipFill>
        <p:spPr>
          <a:xfrm>
            <a:off x="2726027" y="2861570"/>
            <a:ext cx="2812367" cy="911671"/>
          </a:xfrm>
          <a:prstGeom prst="rect">
            <a:avLst/>
          </a:prstGeom>
          <a:noFill/>
          <a:ln>
            <a:noFill/>
          </a:ln>
        </p:spPr>
      </p:pic>
      <p:sp>
        <p:nvSpPr>
          <p:cNvPr id="270" name="Google Shape;270;p25"/>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0">
                  <a:extLst>
                    <a:ext uri="{A12FA001-AC4F-418D-AE19-62706E023703}">
                      <ahyp:hlinkClr val="tx"/>
                    </a:ext>
                  </a:extLst>
                </a:hlinkClick>
              </a:rPr>
              <a:t>DIAS</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Greece</a:t>
            </a:r>
            <a:endParaRPr b="0" i="0" sz="1400" u="none" cap="none" strike="noStrike">
              <a:solidFill>
                <a:schemeClr val="dk1"/>
              </a:solidFill>
              <a:latin typeface="Arial"/>
              <a:ea typeface="Arial"/>
              <a:cs typeface="Arial"/>
              <a:sym typeface="Arial"/>
            </a:endParaRPr>
          </a:p>
        </p:txBody>
      </p:sp>
      <p:pic>
        <p:nvPicPr>
          <p:cNvPr id="271" name="Google Shape;271;p25"/>
          <p:cNvPicPr preferRelativeResize="0"/>
          <p:nvPr/>
        </p:nvPicPr>
        <p:blipFill rotWithShape="1">
          <a:blip r:embed="rId11">
            <a:alphaModFix/>
          </a:blip>
          <a:srcRect b="0" l="0" r="0" t="0"/>
          <a:stretch/>
        </p:blipFill>
        <p:spPr>
          <a:xfrm>
            <a:off x="7044806" y="792234"/>
            <a:ext cx="1305761" cy="1736012"/>
          </a:xfrm>
          <a:prstGeom prst="rect">
            <a:avLst/>
          </a:prstGeom>
          <a:noFill/>
          <a:ln>
            <a:noFill/>
          </a:ln>
        </p:spPr>
      </p:pic>
      <p:sp>
        <p:nvSpPr>
          <p:cNvPr id="272" name="Google Shape;272;p25"/>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2">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Cyprus</a:t>
            </a:r>
            <a:endParaRPr b="0" i="0" sz="1400" u="none" cap="none" strike="noStrike">
              <a:solidFill>
                <a:srgbClr val="000000"/>
              </a:solidFill>
              <a:latin typeface="Arial"/>
              <a:ea typeface="Arial"/>
              <a:cs typeface="Arial"/>
              <a:sym typeface="Arial"/>
            </a:endParaRPr>
          </a:p>
        </p:txBody>
      </p:sp>
      <p:pic>
        <p:nvPicPr>
          <p:cNvPr id="273" name="Google Shape;273;p25"/>
          <p:cNvPicPr preferRelativeResize="0"/>
          <p:nvPr/>
        </p:nvPicPr>
        <p:blipFill rotWithShape="1">
          <a:blip r:embed="rId13">
            <a:alphaModFix/>
          </a:blip>
          <a:srcRect b="0" l="0" r="0" t="0"/>
          <a:stretch/>
        </p:blipFill>
        <p:spPr>
          <a:xfrm>
            <a:off x="998828" y="4220814"/>
            <a:ext cx="1458341" cy="1377642"/>
          </a:xfrm>
          <a:prstGeom prst="rect">
            <a:avLst/>
          </a:prstGeom>
          <a:noFill/>
          <a:ln>
            <a:noFill/>
          </a:ln>
        </p:spPr>
      </p:pic>
      <p:sp>
        <p:nvSpPr>
          <p:cNvPr id="274" name="Google Shape;274;p25"/>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4">
                  <a:extLst>
                    <a:ext uri="{A12FA001-AC4F-418D-AE19-62706E023703}">
                      <ahyp:hlinkClr val="tx"/>
                    </a:ext>
                  </a:extLst>
                </a:hlinkClick>
              </a:rPr>
              <a:t>Social Innovation Fund</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Lithuania</a:t>
            </a:r>
            <a:endParaRPr b="0" i="0" sz="1400" u="none" cap="none" strike="noStrike">
              <a:solidFill>
                <a:schemeClr val="dk1"/>
              </a:solidFill>
              <a:latin typeface="Arial"/>
              <a:ea typeface="Arial"/>
              <a:cs typeface="Arial"/>
              <a:sym typeface="Arial"/>
            </a:endParaRPr>
          </a:p>
        </p:txBody>
      </p:sp>
      <p:pic>
        <p:nvPicPr>
          <p:cNvPr id="275" name="Google Shape;275;p25"/>
          <p:cNvPicPr preferRelativeResize="0"/>
          <p:nvPr/>
        </p:nvPicPr>
        <p:blipFill rotWithShape="1">
          <a:blip r:embed="rId15">
            <a:alphaModFix/>
          </a:blip>
          <a:srcRect b="0" l="0" r="0" t="0"/>
          <a:stretch/>
        </p:blipFill>
        <p:spPr>
          <a:xfrm>
            <a:off x="6581478" y="2998053"/>
            <a:ext cx="3995095" cy="874398"/>
          </a:xfrm>
          <a:prstGeom prst="rect">
            <a:avLst/>
          </a:prstGeom>
          <a:noFill/>
          <a:ln>
            <a:noFill/>
          </a:ln>
        </p:spPr>
      </p:pic>
      <p:sp>
        <p:nvSpPr>
          <p:cNvPr id="276" name="Google Shape;276;p25"/>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6">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Latvia</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4" name="Shape 74"/>
        <p:cNvGrpSpPr/>
        <p:nvPr/>
      </p:nvGrpSpPr>
      <p:grpSpPr>
        <a:xfrm>
          <a:off x="0" y="0"/>
          <a:ext cx="0" cy="0"/>
          <a:chOff x="0" y="0"/>
          <a:chExt cx="0" cy="0"/>
        </a:xfrm>
      </p:grpSpPr>
      <p:sp>
        <p:nvSpPr>
          <p:cNvPr id="75" name="Google Shape;75;p3"/>
          <p:cNvSpPr txBox="1"/>
          <p:nvPr>
            <p:ph type="title"/>
          </p:nvPr>
        </p:nvSpPr>
        <p:spPr>
          <a:xfrm>
            <a:off x="448515" y="278136"/>
            <a:ext cx="4030979" cy="648335"/>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None/>
            </a:pPr>
            <a:r>
              <a:rPr lang="en-GB">
                <a:solidFill>
                  <a:srgbClr val="6789B9"/>
                </a:solidFill>
              </a:rPr>
              <a:t>Lernergebnisse</a:t>
            </a:r>
            <a:endParaRPr/>
          </a:p>
        </p:txBody>
      </p:sp>
      <p:sp>
        <p:nvSpPr>
          <p:cNvPr id="76" name="Google Shape;76;p3"/>
          <p:cNvSpPr txBox="1"/>
          <p:nvPr/>
        </p:nvSpPr>
        <p:spPr>
          <a:xfrm>
            <a:off x="448515" y="1482301"/>
            <a:ext cx="10039350" cy="2969895"/>
          </a:xfrm>
          <a:prstGeom prst="rect">
            <a:avLst/>
          </a:prstGeom>
          <a:noFill/>
          <a:ln>
            <a:noFill/>
          </a:ln>
        </p:spPr>
        <p:txBody>
          <a:bodyPr anchorCtr="0" anchor="t" bIns="0" lIns="0" spcFirstLastPara="1" rIns="0" wrap="square" tIns="0">
            <a:spAutoFit/>
          </a:bodyPr>
          <a:lstStyle/>
          <a:p>
            <a:pPr indent="-228600" lvl="0" marL="240665" marR="5080" rtl="0" algn="l">
              <a:lnSpc>
                <a:spcPct val="89000"/>
              </a:lnSpc>
              <a:spcBef>
                <a:spcPts val="0"/>
              </a:spcBef>
              <a:spcAft>
                <a:spcPts val="0"/>
              </a:spcAft>
              <a:buNone/>
            </a:pPr>
            <a:r>
              <a:rPr lang="en-GB" sz="2800">
                <a:solidFill>
                  <a:srgbClr val="6789B9"/>
                </a:solidFill>
                <a:latin typeface="Quattrocento Sans"/>
                <a:ea typeface="Quattrocento Sans"/>
                <a:cs typeface="Quattrocento Sans"/>
                <a:sym typeface="Quattrocento Sans"/>
              </a:rPr>
              <a:t>✔ </a:t>
            </a:r>
            <a:r>
              <a:rPr lang="en-GB" sz="2400">
                <a:solidFill>
                  <a:schemeClr val="dk1"/>
                </a:solidFill>
                <a:latin typeface="Calibri"/>
                <a:ea typeface="Calibri"/>
                <a:cs typeface="Calibri"/>
                <a:sym typeface="Calibri"/>
              </a:rPr>
              <a:t>In der Lage sein, zwischen den verschiedenen Arten und Formen von Gewalt und Diskriminierung am Arbeitsplatz zu unterscheiden.</a:t>
            </a:r>
            <a:endParaRPr sz="2400">
              <a:solidFill>
                <a:schemeClr val="dk1"/>
              </a:solidFill>
              <a:latin typeface="Calibri"/>
              <a:ea typeface="Calibri"/>
              <a:cs typeface="Calibri"/>
              <a:sym typeface="Calibri"/>
            </a:endParaRPr>
          </a:p>
          <a:p>
            <a:pPr indent="0" lvl="0" marL="0" marR="0" rtl="0" algn="l">
              <a:lnSpc>
                <a:spcPct val="100000"/>
              </a:lnSpc>
              <a:spcBef>
                <a:spcPts val="35"/>
              </a:spcBef>
              <a:spcAft>
                <a:spcPts val="0"/>
              </a:spcAft>
              <a:buNone/>
            </a:pPr>
            <a:r>
              <a:t/>
            </a:r>
            <a:endParaRPr sz="2800">
              <a:solidFill>
                <a:schemeClr val="dk1"/>
              </a:solidFill>
              <a:latin typeface="Times New Roman"/>
              <a:ea typeface="Times New Roman"/>
              <a:cs typeface="Times New Roman"/>
              <a:sym typeface="Times New Roman"/>
            </a:endParaRPr>
          </a:p>
          <a:p>
            <a:pPr indent="-228600" lvl="0" marL="240665" marR="646430" rtl="0" algn="l">
              <a:lnSpc>
                <a:spcPct val="89500"/>
              </a:lnSpc>
              <a:spcBef>
                <a:spcPts val="5"/>
              </a:spcBef>
              <a:spcAft>
                <a:spcPts val="0"/>
              </a:spcAft>
              <a:buNone/>
            </a:pPr>
            <a:r>
              <a:rPr lang="en-GB" sz="2400">
                <a:solidFill>
                  <a:schemeClr val="dk1"/>
                </a:solidFill>
                <a:latin typeface="Calibri"/>
                <a:ea typeface="Calibri"/>
                <a:cs typeface="Calibri"/>
                <a:sym typeface="Calibri"/>
              </a:rPr>
              <a:t>Die Dimensionen der Vielfalt berücksichtigen können, um die interkulturellen Kompetenzen des Personals zu fördern und das Risiko der Diskriminierung zu minimieren.</a:t>
            </a:r>
            <a:endParaRPr sz="2400">
              <a:solidFill>
                <a:schemeClr val="dk1"/>
              </a:solidFill>
              <a:latin typeface="Calibri"/>
              <a:ea typeface="Calibri"/>
              <a:cs typeface="Calibri"/>
              <a:sym typeface="Calibri"/>
            </a:endParaRPr>
          </a:p>
          <a:p>
            <a:pPr indent="0" lvl="0" marL="0" marR="0" rtl="0" algn="l">
              <a:lnSpc>
                <a:spcPct val="100000"/>
              </a:lnSpc>
              <a:spcBef>
                <a:spcPts val="30"/>
              </a:spcBef>
              <a:spcAft>
                <a:spcPts val="0"/>
              </a:spcAft>
              <a:buNone/>
            </a:pPr>
            <a:r>
              <a:t/>
            </a:r>
            <a:endParaRPr sz="2500">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lang="en-GB" sz="2800">
                <a:solidFill>
                  <a:srgbClr val="6789B9"/>
                </a:solidFill>
                <a:latin typeface="Quattrocento Sans"/>
                <a:ea typeface="Quattrocento Sans"/>
                <a:cs typeface="Quattrocento Sans"/>
                <a:sym typeface="Quattrocento Sans"/>
              </a:rPr>
              <a:t>✔ </a:t>
            </a:r>
            <a:r>
              <a:rPr lang="en-GB" sz="2400">
                <a:solidFill>
                  <a:schemeClr val="dk1"/>
                </a:solidFill>
                <a:latin typeface="Calibri"/>
                <a:ea typeface="Calibri"/>
                <a:cs typeface="Calibri"/>
                <a:sym typeface="Calibri"/>
              </a:rPr>
              <a:t>die eigene kulturelle Prägung reflektieren können</a:t>
            </a:r>
            <a:endParaRPr/>
          </a:p>
        </p:txBody>
      </p:sp>
      <p:sp>
        <p:nvSpPr>
          <p:cNvPr id="77" name="Google Shape;77;p3"/>
          <p:cNvSpPr txBox="1"/>
          <p:nvPr/>
        </p:nvSpPr>
        <p:spPr>
          <a:xfrm>
            <a:off x="11171158" y="6437566"/>
            <a:ext cx="102870"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898989"/>
                </a:solidFill>
                <a:latin typeface="Calibri"/>
                <a:ea typeface="Calibri"/>
                <a:cs typeface="Calibri"/>
                <a:sym typeface="Calibri"/>
              </a:rPr>
              <a:t>3</a:t>
            </a:r>
            <a:endParaRPr sz="1200">
              <a:solidFill>
                <a:schemeClr val="dk1"/>
              </a:solidFill>
              <a:latin typeface="Calibri"/>
              <a:ea typeface="Calibri"/>
              <a:cs typeface="Calibri"/>
              <a:sym typeface="Calibri"/>
            </a:endParaRPr>
          </a:p>
        </p:txBody>
      </p:sp>
      <p:sp>
        <p:nvSpPr>
          <p:cNvPr id="78" name="Google Shape;78;p3"/>
          <p:cNvSpPr txBox="1"/>
          <p:nvPr/>
        </p:nvSpPr>
        <p:spPr>
          <a:xfrm>
            <a:off x="448447" y="6436194"/>
            <a:ext cx="1676400"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6789B9"/>
                </a:solidFill>
                <a:latin typeface="Calibri"/>
                <a:ea typeface="Calibri"/>
                <a:cs typeface="Calibri"/>
                <a:sym typeface="Calibri"/>
              </a:rPr>
              <a:t>https://www.weedout.eu/</a:t>
            </a:r>
            <a:endParaRPr sz="1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2" name="Shape 82"/>
        <p:cNvGrpSpPr/>
        <p:nvPr/>
      </p:nvGrpSpPr>
      <p:grpSpPr>
        <a:xfrm>
          <a:off x="0" y="0"/>
          <a:ext cx="0" cy="0"/>
          <a:chOff x="0" y="0"/>
          <a:chExt cx="0" cy="0"/>
        </a:xfrm>
      </p:grpSpPr>
      <p:sp>
        <p:nvSpPr>
          <p:cNvPr id="83" name="Google Shape;83;p4"/>
          <p:cNvSpPr/>
          <p:nvPr/>
        </p:nvSpPr>
        <p:spPr>
          <a:xfrm>
            <a:off x="0" y="126492"/>
            <a:ext cx="12192000" cy="673150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4"/>
          <p:cNvSpPr/>
          <p:nvPr/>
        </p:nvSpPr>
        <p:spPr>
          <a:xfrm>
            <a:off x="7488935" y="2277616"/>
            <a:ext cx="4703445" cy="4580890"/>
          </a:xfrm>
          <a:custGeom>
            <a:rect b="b" l="l" r="r" t="t"/>
            <a:pathLst>
              <a:path extrusionOk="0" h="4580890" w="4703445">
                <a:moveTo>
                  <a:pt x="2490889" y="0"/>
                </a:moveTo>
                <a:lnTo>
                  <a:pt x="2442556" y="461"/>
                </a:lnTo>
                <a:lnTo>
                  <a:pt x="2394443" y="1840"/>
                </a:lnTo>
                <a:lnTo>
                  <a:pt x="2346558" y="4129"/>
                </a:lnTo>
                <a:lnTo>
                  <a:pt x="2298908" y="7319"/>
                </a:lnTo>
                <a:lnTo>
                  <a:pt x="2251504" y="11401"/>
                </a:lnTo>
                <a:lnTo>
                  <a:pt x="2204353" y="16368"/>
                </a:lnTo>
                <a:lnTo>
                  <a:pt x="2157463" y="22210"/>
                </a:lnTo>
                <a:lnTo>
                  <a:pt x="2110844" y="28921"/>
                </a:lnTo>
                <a:lnTo>
                  <a:pt x="2064503" y="36490"/>
                </a:lnTo>
                <a:lnTo>
                  <a:pt x="2018449" y="44911"/>
                </a:lnTo>
                <a:lnTo>
                  <a:pt x="1972690" y="54174"/>
                </a:lnTo>
                <a:lnTo>
                  <a:pt x="1927236" y="64271"/>
                </a:lnTo>
                <a:lnTo>
                  <a:pt x="1882093" y="75194"/>
                </a:lnTo>
                <a:lnTo>
                  <a:pt x="1837271" y="86935"/>
                </a:lnTo>
                <a:lnTo>
                  <a:pt x="1792779" y="99485"/>
                </a:lnTo>
                <a:lnTo>
                  <a:pt x="1748624" y="112836"/>
                </a:lnTo>
                <a:lnTo>
                  <a:pt x="1704815" y="126980"/>
                </a:lnTo>
                <a:lnTo>
                  <a:pt x="1661361" y="141907"/>
                </a:lnTo>
                <a:lnTo>
                  <a:pt x="1618269" y="157611"/>
                </a:lnTo>
                <a:lnTo>
                  <a:pt x="1575549" y="174082"/>
                </a:lnTo>
                <a:lnTo>
                  <a:pt x="1533209" y="191312"/>
                </a:lnTo>
                <a:lnTo>
                  <a:pt x="1491257" y="209293"/>
                </a:lnTo>
                <a:lnTo>
                  <a:pt x="1449702" y="228017"/>
                </a:lnTo>
                <a:lnTo>
                  <a:pt x="1408552" y="247474"/>
                </a:lnTo>
                <a:lnTo>
                  <a:pt x="1367816" y="267658"/>
                </a:lnTo>
                <a:lnTo>
                  <a:pt x="1327502" y="288559"/>
                </a:lnTo>
                <a:lnTo>
                  <a:pt x="1287618" y="310169"/>
                </a:lnTo>
                <a:lnTo>
                  <a:pt x="1248174" y="332479"/>
                </a:lnTo>
                <a:lnTo>
                  <a:pt x="1209176" y="355483"/>
                </a:lnTo>
                <a:lnTo>
                  <a:pt x="1170635" y="379170"/>
                </a:lnTo>
                <a:lnTo>
                  <a:pt x="1132558" y="403533"/>
                </a:lnTo>
                <a:lnTo>
                  <a:pt x="1094953" y="428563"/>
                </a:lnTo>
                <a:lnTo>
                  <a:pt x="1057830" y="454253"/>
                </a:lnTo>
                <a:lnTo>
                  <a:pt x="1021197" y="480593"/>
                </a:lnTo>
                <a:lnTo>
                  <a:pt x="985061" y="507576"/>
                </a:lnTo>
                <a:lnTo>
                  <a:pt x="949433" y="535192"/>
                </a:lnTo>
                <a:lnTo>
                  <a:pt x="914319" y="563434"/>
                </a:lnTo>
                <a:lnTo>
                  <a:pt x="879728" y="592294"/>
                </a:lnTo>
                <a:lnTo>
                  <a:pt x="845670" y="621763"/>
                </a:lnTo>
                <a:lnTo>
                  <a:pt x="812151" y="651832"/>
                </a:lnTo>
                <a:lnTo>
                  <a:pt x="779182" y="682493"/>
                </a:lnTo>
                <a:lnTo>
                  <a:pt x="746770" y="713739"/>
                </a:lnTo>
                <a:lnTo>
                  <a:pt x="714923" y="745560"/>
                </a:lnTo>
                <a:lnTo>
                  <a:pt x="683650" y="777948"/>
                </a:lnTo>
                <a:lnTo>
                  <a:pt x="652960" y="810896"/>
                </a:lnTo>
                <a:lnTo>
                  <a:pt x="622861" y="844394"/>
                </a:lnTo>
                <a:lnTo>
                  <a:pt x="593362" y="878434"/>
                </a:lnTo>
                <a:lnTo>
                  <a:pt x="564470" y="913008"/>
                </a:lnTo>
                <a:lnTo>
                  <a:pt x="536195" y="948107"/>
                </a:lnTo>
                <a:lnTo>
                  <a:pt x="508544" y="983724"/>
                </a:lnTo>
                <a:lnTo>
                  <a:pt x="481527" y="1019850"/>
                </a:lnTo>
                <a:lnTo>
                  <a:pt x="455151" y="1056476"/>
                </a:lnTo>
                <a:lnTo>
                  <a:pt x="429351" y="1093705"/>
                </a:lnTo>
                <a:lnTo>
                  <a:pt x="404358" y="1131197"/>
                </a:lnTo>
                <a:lnTo>
                  <a:pt x="379958" y="1169275"/>
                </a:lnTo>
                <a:lnTo>
                  <a:pt x="356233" y="1207820"/>
                </a:lnTo>
                <a:lnTo>
                  <a:pt x="333193" y="1246823"/>
                </a:lnTo>
                <a:lnTo>
                  <a:pt x="310844" y="1286277"/>
                </a:lnTo>
                <a:lnTo>
                  <a:pt x="289197" y="1326174"/>
                </a:lnTo>
                <a:lnTo>
                  <a:pt x="268258" y="1366504"/>
                </a:lnTo>
                <a:lnTo>
                  <a:pt x="248038" y="1407260"/>
                </a:lnTo>
                <a:lnTo>
                  <a:pt x="228543" y="1448432"/>
                </a:lnTo>
                <a:lnTo>
                  <a:pt x="209783" y="1490014"/>
                </a:lnTo>
                <a:lnTo>
                  <a:pt x="191766" y="1531995"/>
                </a:lnTo>
                <a:lnTo>
                  <a:pt x="174500" y="1574369"/>
                </a:lnTo>
                <a:lnTo>
                  <a:pt x="157995" y="1617127"/>
                </a:lnTo>
                <a:lnTo>
                  <a:pt x="142257" y="1660260"/>
                </a:lnTo>
                <a:lnTo>
                  <a:pt x="127297" y="1703760"/>
                </a:lnTo>
                <a:lnTo>
                  <a:pt x="113121" y="1747619"/>
                </a:lnTo>
                <a:lnTo>
                  <a:pt x="99740" y="1791828"/>
                </a:lnTo>
                <a:lnTo>
                  <a:pt x="87160" y="1836379"/>
                </a:lnTo>
                <a:lnTo>
                  <a:pt x="75391" y="1881264"/>
                </a:lnTo>
                <a:lnTo>
                  <a:pt x="64441" y="1926474"/>
                </a:lnTo>
                <a:lnTo>
                  <a:pt x="54319" y="1972001"/>
                </a:lnTo>
                <a:lnTo>
                  <a:pt x="45032" y="2017837"/>
                </a:lnTo>
                <a:lnTo>
                  <a:pt x="36590" y="2063973"/>
                </a:lnTo>
                <a:lnTo>
                  <a:pt x="29001" y="2110400"/>
                </a:lnTo>
                <a:lnTo>
                  <a:pt x="22272" y="2157112"/>
                </a:lnTo>
                <a:lnTo>
                  <a:pt x="16414" y="2204099"/>
                </a:lnTo>
                <a:lnTo>
                  <a:pt x="11434" y="2251353"/>
                </a:lnTo>
                <a:lnTo>
                  <a:pt x="7340" y="2298865"/>
                </a:lnTo>
                <a:lnTo>
                  <a:pt x="4141" y="2346627"/>
                </a:lnTo>
                <a:lnTo>
                  <a:pt x="1846" y="2394632"/>
                </a:lnTo>
                <a:lnTo>
                  <a:pt x="462" y="2442870"/>
                </a:lnTo>
                <a:lnTo>
                  <a:pt x="0" y="2491333"/>
                </a:lnTo>
                <a:lnTo>
                  <a:pt x="523" y="2542688"/>
                </a:lnTo>
                <a:lnTo>
                  <a:pt x="2086" y="2593790"/>
                </a:lnTo>
                <a:lnTo>
                  <a:pt x="4678" y="2644627"/>
                </a:lnTo>
                <a:lnTo>
                  <a:pt x="8290" y="2695190"/>
                </a:lnTo>
                <a:lnTo>
                  <a:pt x="12910" y="2745470"/>
                </a:lnTo>
                <a:lnTo>
                  <a:pt x="18530" y="2795455"/>
                </a:lnTo>
                <a:lnTo>
                  <a:pt x="25138" y="2845138"/>
                </a:lnTo>
                <a:lnTo>
                  <a:pt x="32725" y="2894506"/>
                </a:lnTo>
                <a:lnTo>
                  <a:pt x="41279" y="2943552"/>
                </a:lnTo>
                <a:lnTo>
                  <a:pt x="50792" y="2992264"/>
                </a:lnTo>
                <a:lnTo>
                  <a:pt x="61253" y="3040633"/>
                </a:lnTo>
                <a:lnTo>
                  <a:pt x="72651" y="3088649"/>
                </a:lnTo>
                <a:lnTo>
                  <a:pt x="84976" y="3136301"/>
                </a:lnTo>
                <a:lnTo>
                  <a:pt x="98219" y="3183581"/>
                </a:lnTo>
                <a:lnTo>
                  <a:pt x="112368" y="3230479"/>
                </a:lnTo>
                <a:lnTo>
                  <a:pt x="127414" y="3276983"/>
                </a:lnTo>
                <a:lnTo>
                  <a:pt x="143347" y="3323085"/>
                </a:lnTo>
                <a:lnTo>
                  <a:pt x="160156" y="3368775"/>
                </a:lnTo>
                <a:lnTo>
                  <a:pt x="177831" y="3414042"/>
                </a:lnTo>
                <a:lnTo>
                  <a:pt x="196361" y="3458877"/>
                </a:lnTo>
                <a:lnTo>
                  <a:pt x="215738" y="3503270"/>
                </a:lnTo>
                <a:lnTo>
                  <a:pt x="235950" y="3547211"/>
                </a:lnTo>
                <a:lnTo>
                  <a:pt x="256987" y="3590690"/>
                </a:lnTo>
                <a:lnTo>
                  <a:pt x="278839" y="3633697"/>
                </a:lnTo>
                <a:lnTo>
                  <a:pt x="301496" y="3676222"/>
                </a:lnTo>
                <a:lnTo>
                  <a:pt x="324947" y="3718256"/>
                </a:lnTo>
                <a:lnTo>
                  <a:pt x="349183" y="3759788"/>
                </a:lnTo>
                <a:lnTo>
                  <a:pt x="374193" y="3800809"/>
                </a:lnTo>
                <a:lnTo>
                  <a:pt x="399967" y="3841309"/>
                </a:lnTo>
                <a:lnTo>
                  <a:pt x="426494" y="3881277"/>
                </a:lnTo>
                <a:lnTo>
                  <a:pt x="453765" y="3920705"/>
                </a:lnTo>
                <a:lnTo>
                  <a:pt x="481770" y="3959581"/>
                </a:lnTo>
                <a:lnTo>
                  <a:pt x="510497" y="3997896"/>
                </a:lnTo>
                <a:lnTo>
                  <a:pt x="539938" y="4035641"/>
                </a:lnTo>
                <a:lnTo>
                  <a:pt x="570081" y="4072805"/>
                </a:lnTo>
                <a:lnTo>
                  <a:pt x="600916" y="4109378"/>
                </a:lnTo>
                <a:lnTo>
                  <a:pt x="632434" y="4145351"/>
                </a:lnTo>
                <a:lnTo>
                  <a:pt x="664623" y="4180714"/>
                </a:lnTo>
                <a:lnTo>
                  <a:pt x="697475" y="4215456"/>
                </a:lnTo>
                <a:lnTo>
                  <a:pt x="730978" y="4249568"/>
                </a:lnTo>
                <a:lnTo>
                  <a:pt x="765122" y="4283040"/>
                </a:lnTo>
                <a:lnTo>
                  <a:pt x="799898" y="4315862"/>
                </a:lnTo>
                <a:lnTo>
                  <a:pt x="835295" y="4348025"/>
                </a:lnTo>
                <a:lnTo>
                  <a:pt x="871302" y="4379517"/>
                </a:lnTo>
                <a:lnTo>
                  <a:pt x="907910" y="4410330"/>
                </a:lnTo>
                <a:lnTo>
                  <a:pt x="945108" y="4440454"/>
                </a:lnTo>
                <a:lnTo>
                  <a:pt x="982886" y="4469878"/>
                </a:lnTo>
                <a:lnTo>
                  <a:pt x="1021234" y="4498592"/>
                </a:lnTo>
                <a:lnTo>
                  <a:pt x="1060142" y="4526588"/>
                </a:lnTo>
                <a:lnTo>
                  <a:pt x="1099599" y="4553854"/>
                </a:lnTo>
                <a:lnTo>
                  <a:pt x="1139596" y="4580382"/>
                </a:lnTo>
                <a:lnTo>
                  <a:pt x="3845712" y="4580382"/>
                </a:lnTo>
                <a:lnTo>
                  <a:pt x="3887329" y="4553103"/>
                </a:lnTo>
                <a:lnTo>
                  <a:pt x="3928313" y="4525020"/>
                </a:lnTo>
                <a:lnTo>
                  <a:pt x="3968657" y="4496145"/>
                </a:lnTo>
                <a:lnTo>
                  <a:pt x="4008352" y="4466489"/>
                </a:lnTo>
                <a:lnTo>
                  <a:pt x="4047391" y="4436061"/>
                </a:lnTo>
                <a:lnTo>
                  <a:pt x="4085769" y="4404874"/>
                </a:lnTo>
                <a:lnTo>
                  <a:pt x="4123476" y="4372937"/>
                </a:lnTo>
                <a:lnTo>
                  <a:pt x="4160507" y="4340262"/>
                </a:lnTo>
                <a:lnTo>
                  <a:pt x="4196853" y="4306859"/>
                </a:lnTo>
                <a:lnTo>
                  <a:pt x="4232508" y="4272740"/>
                </a:lnTo>
                <a:lnTo>
                  <a:pt x="4267464" y="4237915"/>
                </a:lnTo>
                <a:lnTo>
                  <a:pt x="4301715" y="4202395"/>
                </a:lnTo>
                <a:lnTo>
                  <a:pt x="4335252" y="4166190"/>
                </a:lnTo>
                <a:lnTo>
                  <a:pt x="4368070" y="4129312"/>
                </a:lnTo>
                <a:lnTo>
                  <a:pt x="4400159" y="4091772"/>
                </a:lnTo>
                <a:lnTo>
                  <a:pt x="4431514" y="4053579"/>
                </a:lnTo>
                <a:lnTo>
                  <a:pt x="4462127" y="4014746"/>
                </a:lnTo>
                <a:lnTo>
                  <a:pt x="4491991" y="3975283"/>
                </a:lnTo>
                <a:lnTo>
                  <a:pt x="4521098" y="3935201"/>
                </a:lnTo>
                <a:lnTo>
                  <a:pt x="4549442" y="3894510"/>
                </a:lnTo>
                <a:lnTo>
                  <a:pt x="4577015" y="3853221"/>
                </a:lnTo>
                <a:lnTo>
                  <a:pt x="4603810" y="3811346"/>
                </a:lnTo>
                <a:lnTo>
                  <a:pt x="4629819" y="3768895"/>
                </a:lnTo>
                <a:lnTo>
                  <a:pt x="4655036" y="3725878"/>
                </a:lnTo>
                <a:lnTo>
                  <a:pt x="4679453" y="3682308"/>
                </a:lnTo>
                <a:lnTo>
                  <a:pt x="4703063" y="3638194"/>
                </a:lnTo>
                <a:lnTo>
                  <a:pt x="4703063" y="1340942"/>
                </a:lnTo>
                <a:lnTo>
                  <a:pt x="4680364" y="1298463"/>
                </a:lnTo>
                <a:lnTo>
                  <a:pt x="4656878" y="1256480"/>
                </a:lnTo>
                <a:lnTo>
                  <a:pt x="4632614" y="1215003"/>
                </a:lnTo>
                <a:lnTo>
                  <a:pt x="4607584" y="1174041"/>
                </a:lnTo>
                <a:lnTo>
                  <a:pt x="4581796" y="1133606"/>
                </a:lnTo>
                <a:lnTo>
                  <a:pt x="4555183" y="1093595"/>
                </a:lnTo>
                <a:lnTo>
                  <a:pt x="4527986" y="1054351"/>
                </a:lnTo>
                <a:lnTo>
                  <a:pt x="4499984" y="1015551"/>
                </a:lnTo>
                <a:lnTo>
                  <a:pt x="4471263" y="977317"/>
                </a:lnTo>
                <a:lnTo>
                  <a:pt x="4441834" y="939658"/>
                </a:lnTo>
                <a:lnTo>
                  <a:pt x="4411706" y="902584"/>
                </a:lnTo>
                <a:lnTo>
                  <a:pt x="4380889" y="866105"/>
                </a:lnTo>
                <a:lnTo>
                  <a:pt x="4349392" y="830230"/>
                </a:lnTo>
                <a:lnTo>
                  <a:pt x="4317226" y="794970"/>
                </a:lnTo>
                <a:lnTo>
                  <a:pt x="4284400" y="760335"/>
                </a:lnTo>
                <a:lnTo>
                  <a:pt x="4250923" y="726334"/>
                </a:lnTo>
                <a:lnTo>
                  <a:pt x="4216807" y="692977"/>
                </a:lnTo>
                <a:lnTo>
                  <a:pt x="4182059" y="660275"/>
                </a:lnTo>
                <a:lnTo>
                  <a:pt x="4146691" y="628236"/>
                </a:lnTo>
                <a:lnTo>
                  <a:pt x="4110712" y="596872"/>
                </a:lnTo>
                <a:lnTo>
                  <a:pt x="4074132" y="566191"/>
                </a:lnTo>
                <a:lnTo>
                  <a:pt x="4036960" y="536204"/>
                </a:lnTo>
                <a:lnTo>
                  <a:pt x="3999207" y="506921"/>
                </a:lnTo>
                <a:lnTo>
                  <a:pt x="3960881" y="478351"/>
                </a:lnTo>
                <a:lnTo>
                  <a:pt x="3921993" y="450505"/>
                </a:lnTo>
                <a:lnTo>
                  <a:pt x="3882553" y="423392"/>
                </a:lnTo>
                <a:lnTo>
                  <a:pt x="3842570" y="397022"/>
                </a:lnTo>
                <a:lnTo>
                  <a:pt x="3802054" y="371405"/>
                </a:lnTo>
                <a:lnTo>
                  <a:pt x="3761015" y="346551"/>
                </a:lnTo>
                <a:lnTo>
                  <a:pt x="3719463" y="322469"/>
                </a:lnTo>
                <a:lnTo>
                  <a:pt x="3677407" y="299171"/>
                </a:lnTo>
                <a:lnTo>
                  <a:pt x="3634857" y="276665"/>
                </a:lnTo>
                <a:lnTo>
                  <a:pt x="3591823" y="254961"/>
                </a:lnTo>
                <a:lnTo>
                  <a:pt x="3548314" y="234070"/>
                </a:lnTo>
                <a:lnTo>
                  <a:pt x="3504341" y="214001"/>
                </a:lnTo>
                <a:lnTo>
                  <a:pt x="3459914" y="194764"/>
                </a:lnTo>
                <a:lnTo>
                  <a:pt x="3415041" y="176370"/>
                </a:lnTo>
                <a:lnTo>
                  <a:pt x="3369733" y="158827"/>
                </a:lnTo>
                <a:lnTo>
                  <a:pt x="3323999" y="142146"/>
                </a:lnTo>
                <a:lnTo>
                  <a:pt x="3277850" y="126336"/>
                </a:lnTo>
                <a:lnTo>
                  <a:pt x="3231295" y="111408"/>
                </a:lnTo>
                <a:lnTo>
                  <a:pt x="3184343" y="97372"/>
                </a:lnTo>
                <a:lnTo>
                  <a:pt x="3137005" y="84237"/>
                </a:lnTo>
                <a:lnTo>
                  <a:pt x="3089291" y="72013"/>
                </a:lnTo>
                <a:lnTo>
                  <a:pt x="3041209" y="60710"/>
                </a:lnTo>
                <a:lnTo>
                  <a:pt x="2992771" y="50338"/>
                </a:lnTo>
                <a:lnTo>
                  <a:pt x="2943985" y="40907"/>
                </a:lnTo>
                <a:lnTo>
                  <a:pt x="2894861" y="32427"/>
                </a:lnTo>
                <a:lnTo>
                  <a:pt x="2845409" y="24908"/>
                </a:lnTo>
                <a:lnTo>
                  <a:pt x="2795640" y="18359"/>
                </a:lnTo>
                <a:lnTo>
                  <a:pt x="2745562" y="12790"/>
                </a:lnTo>
                <a:lnTo>
                  <a:pt x="2695185" y="8212"/>
                </a:lnTo>
                <a:lnTo>
                  <a:pt x="2644520" y="4634"/>
                </a:lnTo>
                <a:lnTo>
                  <a:pt x="2593575" y="2066"/>
                </a:lnTo>
                <a:lnTo>
                  <a:pt x="2542362" y="518"/>
                </a:lnTo>
                <a:lnTo>
                  <a:pt x="2490889" y="0"/>
                </a:lnTo>
                <a:close/>
              </a:path>
            </a:pathLst>
          </a:custGeom>
          <a:solidFill>
            <a:srgbClr val="FFFFFF">
              <a:alpha val="6901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4"/>
          <p:cNvSpPr txBox="1"/>
          <p:nvPr/>
        </p:nvSpPr>
        <p:spPr>
          <a:xfrm>
            <a:off x="8109597" y="3683485"/>
            <a:ext cx="3678554" cy="2058035"/>
          </a:xfrm>
          <a:prstGeom prst="rect">
            <a:avLst/>
          </a:prstGeom>
          <a:noFill/>
          <a:ln>
            <a:noFill/>
          </a:ln>
        </p:spPr>
        <p:txBody>
          <a:bodyPr anchorCtr="0" anchor="t" bIns="0" lIns="0" spcFirstLastPara="1" rIns="0" wrap="square" tIns="0">
            <a:spAutoFit/>
          </a:bodyPr>
          <a:lstStyle/>
          <a:p>
            <a:pPr indent="-2539" lvl="0" marL="12065" marR="5080" rtl="0" algn="ctr">
              <a:lnSpc>
                <a:spcPct val="108124"/>
              </a:lnSpc>
              <a:spcBef>
                <a:spcPts val="0"/>
              </a:spcBef>
              <a:spcAft>
                <a:spcPts val="0"/>
              </a:spcAft>
              <a:buNone/>
            </a:pPr>
            <a:r>
              <a:rPr b="1" lang="en-GB" sz="3200">
                <a:solidFill>
                  <a:schemeClr val="dk1"/>
                </a:solidFill>
                <a:latin typeface="Calibri"/>
                <a:ea typeface="Calibri"/>
                <a:cs typeface="Calibri"/>
                <a:sym typeface="Calibri"/>
              </a:rPr>
              <a:t>Definition, Arten und Formen von Gewalt und Diskriminierung</a:t>
            </a:r>
            <a:endParaRPr sz="3200">
              <a:solidFill>
                <a:schemeClr val="dk1"/>
              </a:solidFill>
              <a:latin typeface="Calibri"/>
              <a:ea typeface="Calibri"/>
              <a:cs typeface="Calibri"/>
              <a:sym typeface="Calibri"/>
            </a:endParaRPr>
          </a:p>
          <a:p>
            <a:pPr indent="0" lvl="0" marL="1322070" marR="0" rtl="0" algn="l">
              <a:lnSpc>
                <a:spcPct val="100000"/>
              </a:lnSpc>
              <a:spcBef>
                <a:spcPts val="1730"/>
              </a:spcBef>
              <a:spcAft>
                <a:spcPts val="0"/>
              </a:spcAft>
              <a:buNone/>
            </a:pPr>
            <a:r>
              <a:rPr lang="en-GB" sz="3200">
                <a:solidFill>
                  <a:schemeClr val="dk1"/>
                </a:solidFill>
                <a:latin typeface="Calibri"/>
                <a:ea typeface="Calibri"/>
                <a:cs typeface="Calibri"/>
                <a:sym typeface="Calibri"/>
              </a:rPr>
              <a:t>Thema 1</a:t>
            </a:r>
            <a:endParaRPr sz="3200">
              <a:solidFill>
                <a:schemeClr val="dk1"/>
              </a:solidFill>
              <a:latin typeface="Calibri"/>
              <a:ea typeface="Calibri"/>
              <a:cs typeface="Calibri"/>
              <a:sym typeface="Calibri"/>
            </a:endParaRPr>
          </a:p>
        </p:txBody>
      </p:sp>
      <p:sp>
        <p:nvSpPr>
          <p:cNvPr id="86" name="Google Shape;86;p4"/>
          <p:cNvSpPr/>
          <p:nvPr/>
        </p:nvSpPr>
        <p:spPr>
          <a:xfrm>
            <a:off x="9480422" y="5124069"/>
            <a:ext cx="935990" cy="0"/>
          </a:xfrm>
          <a:custGeom>
            <a:rect b="b" l="l" r="r" t="t"/>
            <a:pathLst>
              <a:path extrusionOk="0" h="120000" w="935990">
                <a:moveTo>
                  <a:pt x="0" y="0"/>
                </a:moveTo>
                <a:lnTo>
                  <a:pt x="935418" y="0"/>
                </a:lnTo>
              </a:path>
            </a:pathLst>
          </a:custGeom>
          <a:noFill/>
          <a:ln cap="flat" cmpd="sng" w="25400">
            <a:solidFill>
              <a:srgbClr val="21212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0" name="Shape 90"/>
        <p:cNvGrpSpPr/>
        <p:nvPr/>
      </p:nvGrpSpPr>
      <p:grpSpPr>
        <a:xfrm>
          <a:off x="0" y="0"/>
          <a:ext cx="0" cy="0"/>
          <a:chOff x="0" y="0"/>
          <a:chExt cx="0" cy="0"/>
        </a:xfrm>
      </p:grpSpPr>
      <p:sp>
        <p:nvSpPr>
          <p:cNvPr id="91" name="Google Shape;91;p5"/>
          <p:cNvSpPr txBox="1"/>
          <p:nvPr>
            <p:ph type="title"/>
          </p:nvPr>
        </p:nvSpPr>
        <p:spPr>
          <a:xfrm>
            <a:off x="438241" y="297929"/>
            <a:ext cx="10200640" cy="1127125"/>
          </a:xfrm>
          <a:prstGeom prst="rect">
            <a:avLst/>
          </a:prstGeom>
          <a:noFill/>
          <a:ln>
            <a:noFill/>
          </a:ln>
        </p:spPr>
        <p:txBody>
          <a:bodyPr anchorCtr="0" anchor="t" bIns="0" lIns="0" spcFirstLastPara="1" rIns="0" wrap="square" tIns="0">
            <a:spAutoFit/>
          </a:bodyPr>
          <a:lstStyle/>
          <a:p>
            <a:pPr indent="0" lvl="0" marL="12700" marR="5080" rtl="0" algn="l">
              <a:lnSpc>
                <a:spcPct val="108000"/>
              </a:lnSpc>
              <a:spcBef>
                <a:spcPts val="0"/>
              </a:spcBef>
              <a:spcAft>
                <a:spcPts val="0"/>
              </a:spcAft>
              <a:buNone/>
            </a:pPr>
            <a:r>
              <a:rPr lang="en-GB">
                <a:solidFill>
                  <a:srgbClr val="6789B9"/>
                </a:solidFill>
              </a:rPr>
              <a:t>Thema 1: Definition, Arten und Formen von Gewalt und Diskriminierung</a:t>
            </a:r>
            <a:endParaRPr/>
          </a:p>
        </p:txBody>
      </p:sp>
      <p:sp>
        <p:nvSpPr>
          <p:cNvPr id="92" name="Google Shape;92;p5"/>
          <p:cNvSpPr txBox="1"/>
          <p:nvPr/>
        </p:nvSpPr>
        <p:spPr>
          <a:xfrm>
            <a:off x="704653" y="2047925"/>
            <a:ext cx="10340340" cy="229362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2400">
                <a:solidFill>
                  <a:schemeClr val="dk1"/>
                </a:solidFill>
                <a:latin typeface="Calibri"/>
                <a:ea typeface="Calibri"/>
                <a:cs typeface="Calibri"/>
                <a:sym typeface="Calibri"/>
              </a:rPr>
              <a:t>Definition von Gewalt am Arbeitsplatz</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228600" lvl="0" marL="241300" marR="5080" rtl="0" algn="l">
              <a:lnSpc>
                <a:spcPct val="107916"/>
              </a:lnSpc>
              <a:spcBef>
                <a:spcPts val="1870"/>
              </a:spcBef>
              <a:spcAft>
                <a:spcPts val="0"/>
              </a:spcAft>
              <a:buClr>
                <a:schemeClr val="dk1"/>
              </a:buClr>
              <a:buSzPts val="2800"/>
              <a:buFont typeface="Arial"/>
              <a:buChar char="•"/>
            </a:pPr>
            <a:r>
              <a:rPr i="1" lang="en-GB" sz="2400">
                <a:solidFill>
                  <a:schemeClr val="dk1"/>
                </a:solidFill>
                <a:latin typeface="Calibri"/>
                <a:ea typeface="Calibri"/>
                <a:cs typeface="Calibri"/>
                <a:sym typeface="Calibri"/>
              </a:rPr>
              <a:t>Vorfälle, bei denen Mitarbeiter im Zusammenhang mit ihrer Arbeit, einschließlich des Arbeitswegs, beschimpft, bedroht oder angegriffen werden, wobei ihre Sicherheit, ihr Wohlbefinden und ihre Gesundheit explizit oder implizit in Frage gestellt werden" </a:t>
            </a:r>
            <a:r>
              <a:rPr lang="en-GB" sz="2400">
                <a:solidFill>
                  <a:schemeClr val="dk1"/>
                </a:solidFill>
                <a:latin typeface="Calibri"/>
                <a:ea typeface="Calibri"/>
                <a:cs typeface="Calibri"/>
                <a:sym typeface="Calibri"/>
              </a:rPr>
              <a:t>(Europäische Agentur für Sicherheit und Gesundheitsschutz am Arbeitsplatz, 2010).</a:t>
            </a:r>
            <a:endParaRPr sz="2400">
              <a:solidFill>
                <a:schemeClr val="dk1"/>
              </a:solidFill>
              <a:latin typeface="Calibri"/>
              <a:ea typeface="Calibri"/>
              <a:cs typeface="Calibri"/>
              <a:sym typeface="Calibri"/>
            </a:endParaRPr>
          </a:p>
        </p:txBody>
      </p:sp>
      <p:sp>
        <p:nvSpPr>
          <p:cNvPr id="93" name="Google Shape;93;p5"/>
          <p:cNvSpPr txBox="1"/>
          <p:nvPr/>
        </p:nvSpPr>
        <p:spPr>
          <a:xfrm>
            <a:off x="11171158" y="6437566"/>
            <a:ext cx="102870"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898989"/>
                </a:solidFill>
                <a:latin typeface="Calibri"/>
                <a:ea typeface="Calibri"/>
                <a:cs typeface="Calibri"/>
                <a:sym typeface="Calibri"/>
              </a:rPr>
              <a:t>5</a:t>
            </a:r>
            <a:endParaRPr sz="1200">
              <a:solidFill>
                <a:schemeClr val="dk1"/>
              </a:solidFill>
              <a:latin typeface="Calibri"/>
              <a:ea typeface="Calibri"/>
              <a:cs typeface="Calibri"/>
              <a:sym typeface="Calibri"/>
            </a:endParaRPr>
          </a:p>
        </p:txBody>
      </p:sp>
      <p:sp>
        <p:nvSpPr>
          <p:cNvPr id="94" name="Google Shape;94;p5"/>
          <p:cNvSpPr txBox="1"/>
          <p:nvPr/>
        </p:nvSpPr>
        <p:spPr>
          <a:xfrm>
            <a:off x="438236" y="6437719"/>
            <a:ext cx="1676400"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6789B9"/>
                </a:solidFill>
                <a:latin typeface="Calibri"/>
                <a:ea typeface="Calibri"/>
                <a:cs typeface="Calibri"/>
                <a:sym typeface="Calibri"/>
              </a:rPr>
              <a:t>https://www.weedout.eu/</a:t>
            </a:r>
            <a:endParaRPr sz="1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 name="Shape 98"/>
        <p:cNvGrpSpPr/>
        <p:nvPr/>
      </p:nvGrpSpPr>
      <p:grpSpPr>
        <a:xfrm>
          <a:off x="0" y="0"/>
          <a:ext cx="0" cy="0"/>
          <a:chOff x="0" y="0"/>
          <a:chExt cx="0" cy="0"/>
        </a:xfrm>
      </p:grpSpPr>
      <p:sp>
        <p:nvSpPr>
          <p:cNvPr id="99" name="Google Shape;99;p6"/>
          <p:cNvSpPr txBox="1"/>
          <p:nvPr>
            <p:ph type="title"/>
          </p:nvPr>
        </p:nvSpPr>
        <p:spPr>
          <a:xfrm>
            <a:off x="438241" y="297929"/>
            <a:ext cx="7478395" cy="1097280"/>
          </a:xfrm>
          <a:prstGeom prst="rect">
            <a:avLst/>
          </a:prstGeom>
          <a:noFill/>
          <a:ln>
            <a:noFill/>
          </a:ln>
        </p:spPr>
        <p:txBody>
          <a:bodyPr anchorCtr="0" anchor="t" bIns="0" lIns="0" spcFirstLastPara="1" rIns="0" wrap="square" tIns="0">
            <a:spAutoFit/>
          </a:bodyPr>
          <a:lstStyle/>
          <a:p>
            <a:pPr indent="0" lvl="0" marL="12700" marR="5080" rtl="0" algn="l">
              <a:lnSpc>
                <a:spcPct val="108000"/>
              </a:lnSpc>
              <a:spcBef>
                <a:spcPts val="0"/>
              </a:spcBef>
              <a:spcAft>
                <a:spcPts val="0"/>
              </a:spcAft>
              <a:buNone/>
            </a:pPr>
            <a:r>
              <a:rPr lang="en-GB">
                <a:solidFill>
                  <a:srgbClr val="6789B9"/>
                </a:solidFill>
              </a:rPr>
              <a:t>Thema 1: Definition, Arten und Formen von Gewalt und Diskriminierung</a:t>
            </a:r>
            <a:endParaRPr/>
          </a:p>
        </p:txBody>
      </p:sp>
      <p:sp>
        <p:nvSpPr>
          <p:cNvPr id="100" name="Google Shape;100;p6"/>
          <p:cNvSpPr txBox="1"/>
          <p:nvPr/>
        </p:nvSpPr>
        <p:spPr>
          <a:xfrm>
            <a:off x="533400" y="1990407"/>
            <a:ext cx="6489065" cy="287718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2400">
                <a:solidFill>
                  <a:schemeClr val="dk1"/>
                </a:solidFill>
                <a:latin typeface="Calibri"/>
                <a:ea typeface="Calibri"/>
                <a:cs typeface="Calibri"/>
                <a:sym typeface="Calibri"/>
              </a:rPr>
              <a:t>Arten von Gewalt</a:t>
            </a:r>
            <a:endParaRPr sz="2400">
              <a:solidFill>
                <a:schemeClr val="dk1"/>
              </a:solidFill>
              <a:latin typeface="Calibri"/>
              <a:ea typeface="Calibri"/>
              <a:cs typeface="Calibri"/>
              <a:sym typeface="Calibri"/>
            </a:endParaRPr>
          </a:p>
          <a:p>
            <a:pPr indent="0" lvl="0" marL="0" marR="0" rtl="0" algn="l">
              <a:lnSpc>
                <a:spcPct val="100000"/>
              </a:lnSpc>
              <a:spcBef>
                <a:spcPts val="10"/>
              </a:spcBef>
              <a:spcAft>
                <a:spcPts val="0"/>
              </a:spcAft>
              <a:buNone/>
            </a:pPr>
            <a:r>
              <a:t/>
            </a:r>
            <a:endParaRPr sz="3150">
              <a:solidFill>
                <a:schemeClr val="dk1"/>
              </a:solidFill>
              <a:latin typeface="Times New Roman"/>
              <a:ea typeface="Times New Roman"/>
              <a:cs typeface="Times New Roman"/>
              <a:sym typeface="Times New Roman"/>
            </a:endParaRPr>
          </a:p>
          <a:p>
            <a:pPr indent="-513715" lvl="0" marL="526415" marR="5080" rtl="0" algn="l">
              <a:lnSpc>
                <a:spcPct val="107916"/>
              </a:lnSpc>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Gewalt durch Dritte (Gewalt zwischen Kunden und Arbeitnehmern)</a:t>
            </a:r>
            <a:endParaRPr sz="2400">
              <a:solidFill>
                <a:schemeClr val="dk1"/>
              </a:solidFill>
              <a:latin typeface="Calibri"/>
              <a:ea typeface="Calibri"/>
              <a:cs typeface="Calibri"/>
              <a:sym typeface="Calibri"/>
            </a:endParaRPr>
          </a:p>
          <a:p>
            <a:pPr indent="-514350" lvl="0" marL="527050" marR="0" rtl="0" algn="l">
              <a:lnSpc>
                <a:spcPct val="100000"/>
              </a:lnSpc>
              <a:spcBef>
                <a:spcPts val="665"/>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Arbeiter-gegen-Arbeiter</a:t>
            </a:r>
            <a:endParaRPr sz="2400">
              <a:solidFill>
                <a:schemeClr val="dk1"/>
              </a:solidFill>
              <a:latin typeface="Calibri"/>
              <a:ea typeface="Calibri"/>
              <a:cs typeface="Calibri"/>
              <a:sym typeface="Calibri"/>
            </a:endParaRPr>
          </a:p>
          <a:p>
            <a:pPr indent="-514350" lvl="0" marL="527050" marR="0" rtl="0" algn="l">
              <a:lnSpc>
                <a:spcPct val="100000"/>
              </a:lnSpc>
              <a:spcBef>
                <a:spcPts val="71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Krimineller Vorsatz</a:t>
            </a:r>
            <a:endParaRPr sz="2400">
              <a:solidFill>
                <a:schemeClr val="dk1"/>
              </a:solidFill>
              <a:latin typeface="Calibri"/>
              <a:ea typeface="Calibri"/>
              <a:cs typeface="Calibri"/>
              <a:sym typeface="Calibri"/>
            </a:endParaRPr>
          </a:p>
          <a:p>
            <a:pPr indent="-514350" lvl="0" marL="527050" marR="0" rtl="0" algn="l">
              <a:lnSpc>
                <a:spcPct val="100000"/>
              </a:lnSpc>
              <a:spcBef>
                <a:spcPts val="71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Persönliche Beziehung</a:t>
            </a:r>
            <a:endParaRPr sz="2400">
              <a:solidFill>
                <a:schemeClr val="dk1"/>
              </a:solidFill>
              <a:latin typeface="Calibri"/>
              <a:ea typeface="Calibri"/>
              <a:cs typeface="Calibri"/>
              <a:sym typeface="Calibri"/>
            </a:endParaRPr>
          </a:p>
        </p:txBody>
      </p:sp>
      <p:sp>
        <p:nvSpPr>
          <p:cNvPr id="101" name="Google Shape;101;p6"/>
          <p:cNvSpPr txBox="1"/>
          <p:nvPr/>
        </p:nvSpPr>
        <p:spPr>
          <a:xfrm>
            <a:off x="11171158" y="6437566"/>
            <a:ext cx="102870"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898989"/>
                </a:solidFill>
                <a:latin typeface="Calibri"/>
                <a:ea typeface="Calibri"/>
                <a:cs typeface="Calibri"/>
                <a:sym typeface="Calibri"/>
              </a:rPr>
              <a:t>6</a:t>
            </a:r>
            <a:endParaRPr sz="1200">
              <a:solidFill>
                <a:schemeClr val="dk1"/>
              </a:solidFill>
              <a:latin typeface="Calibri"/>
              <a:ea typeface="Calibri"/>
              <a:cs typeface="Calibri"/>
              <a:sym typeface="Calibri"/>
            </a:endParaRPr>
          </a:p>
        </p:txBody>
      </p:sp>
      <p:sp>
        <p:nvSpPr>
          <p:cNvPr id="102" name="Google Shape;102;p6"/>
          <p:cNvSpPr txBox="1"/>
          <p:nvPr/>
        </p:nvSpPr>
        <p:spPr>
          <a:xfrm>
            <a:off x="438236" y="6437719"/>
            <a:ext cx="1676400"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6789B9"/>
                </a:solidFill>
                <a:latin typeface="Calibri"/>
                <a:ea typeface="Calibri"/>
                <a:cs typeface="Calibri"/>
                <a:sym typeface="Calibri"/>
              </a:rPr>
              <a:t>https://www.weedout.eu/</a:t>
            </a:r>
            <a:endParaRPr sz="1200">
              <a:solidFill>
                <a:schemeClr val="dk1"/>
              </a:solidFill>
              <a:latin typeface="Calibri"/>
              <a:ea typeface="Calibri"/>
              <a:cs typeface="Calibri"/>
              <a:sym typeface="Calibri"/>
            </a:endParaRPr>
          </a:p>
        </p:txBody>
      </p:sp>
      <p:sp>
        <p:nvSpPr>
          <p:cNvPr id="103" name="Google Shape;103;p6"/>
          <p:cNvSpPr/>
          <p:nvPr/>
        </p:nvSpPr>
        <p:spPr>
          <a:xfrm>
            <a:off x="5791200" y="0"/>
            <a:ext cx="64008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7" name="Shape 107"/>
        <p:cNvGrpSpPr/>
        <p:nvPr/>
      </p:nvGrpSpPr>
      <p:grpSpPr>
        <a:xfrm>
          <a:off x="0" y="0"/>
          <a:ext cx="0" cy="0"/>
          <a:chOff x="0" y="0"/>
          <a:chExt cx="0" cy="0"/>
        </a:xfrm>
      </p:grpSpPr>
      <p:sp>
        <p:nvSpPr>
          <p:cNvPr id="108" name="Google Shape;108;p7"/>
          <p:cNvSpPr txBox="1"/>
          <p:nvPr>
            <p:ph type="title"/>
          </p:nvPr>
        </p:nvSpPr>
        <p:spPr>
          <a:xfrm>
            <a:off x="438241" y="297929"/>
            <a:ext cx="7478395" cy="1127125"/>
          </a:xfrm>
          <a:prstGeom prst="rect">
            <a:avLst/>
          </a:prstGeom>
          <a:noFill/>
          <a:ln>
            <a:noFill/>
          </a:ln>
        </p:spPr>
        <p:txBody>
          <a:bodyPr anchorCtr="0" anchor="t" bIns="0" lIns="0" spcFirstLastPara="1" rIns="0" wrap="square" tIns="0">
            <a:spAutoFit/>
          </a:bodyPr>
          <a:lstStyle/>
          <a:p>
            <a:pPr indent="0" lvl="0" marL="12700" marR="5080" rtl="0" algn="l">
              <a:lnSpc>
                <a:spcPct val="108000"/>
              </a:lnSpc>
              <a:spcBef>
                <a:spcPts val="0"/>
              </a:spcBef>
              <a:spcAft>
                <a:spcPts val="0"/>
              </a:spcAft>
              <a:buNone/>
            </a:pPr>
            <a:r>
              <a:rPr lang="en-GB">
                <a:solidFill>
                  <a:srgbClr val="6789B9"/>
                </a:solidFill>
              </a:rPr>
              <a:t>Thema 1: Definition, Arten und Formen von Gewalt und Diskriminierung</a:t>
            </a:r>
            <a:endParaRPr/>
          </a:p>
        </p:txBody>
      </p:sp>
      <p:sp>
        <p:nvSpPr>
          <p:cNvPr id="109" name="Google Shape;109;p7"/>
          <p:cNvSpPr txBox="1"/>
          <p:nvPr/>
        </p:nvSpPr>
        <p:spPr>
          <a:xfrm>
            <a:off x="533400" y="1981200"/>
            <a:ext cx="4340225" cy="254825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2400">
                <a:solidFill>
                  <a:schemeClr val="dk1"/>
                </a:solidFill>
                <a:latin typeface="Calibri"/>
                <a:ea typeface="Calibri"/>
                <a:cs typeface="Calibri"/>
                <a:sym typeface="Calibri"/>
              </a:rPr>
              <a:t>Formen der Gewalt</a:t>
            </a:r>
            <a:endParaRPr sz="2400">
              <a:solidFill>
                <a:schemeClr val="dk1"/>
              </a:solidFill>
              <a:latin typeface="Calibri"/>
              <a:ea typeface="Calibri"/>
              <a:cs typeface="Calibri"/>
              <a:sym typeface="Calibri"/>
            </a:endParaRPr>
          </a:p>
          <a:p>
            <a:pPr indent="0" lvl="0" marL="0" marR="0" rtl="0" algn="l">
              <a:lnSpc>
                <a:spcPct val="100000"/>
              </a:lnSpc>
              <a:spcBef>
                <a:spcPts val="25"/>
              </a:spcBef>
              <a:spcAft>
                <a:spcPts val="0"/>
              </a:spcAft>
              <a:buNone/>
            </a:pPr>
            <a:r>
              <a:t/>
            </a:r>
            <a:endParaRPr sz="2850">
              <a:solidFill>
                <a:schemeClr val="dk1"/>
              </a:solidFill>
              <a:latin typeface="Times New Roman"/>
              <a:ea typeface="Times New Roman"/>
              <a:cs typeface="Times New Roman"/>
              <a:sym typeface="Times New Roman"/>
            </a:endParaRPr>
          </a:p>
          <a:p>
            <a:pPr indent="-514350" lvl="0" marL="527050" marR="0" rtl="0" algn="l">
              <a:lnSpc>
                <a:spcPct val="100000"/>
              </a:lnSpc>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Psychologische Gewalt</a:t>
            </a:r>
            <a:endParaRPr sz="2400">
              <a:solidFill>
                <a:schemeClr val="dk1"/>
              </a:solidFill>
              <a:latin typeface="Calibri"/>
              <a:ea typeface="Calibri"/>
              <a:cs typeface="Calibri"/>
              <a:sym typeface="Calibri"/>
            </a:endParaRPr>
          </a:p>
          <a:p>
            <a:pPr indent="-514350" lvl="0" marL="527050" marR="0" rtl="0" algn="l">
              <a:lnSpc>
                <a:spcPct val="100000"/>
              </a:lnSpc>
              <a:spcBef>
                <a:spcPts val="71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Physiologische/physische Gewalt</a:t>
            </a:r>
            <a:endParaRPr sz="2400">
              <a:solidFill>
                <a:schemeClr val="dk1"/>
              </a:solidFill>
              <a:latin typeface="Calibri"/>
              <a:ea typeface="Calibri"/>
              <a:cs typeface="Calibri"/>
              <a:sym typeface="Calibri"/>
            </a:endParaRPr>
          </a:p>
          <a:p>
            <a:pPr indent="-514350" lvl="0" marL="527050" marR="0" rtl="0" algn="l">
              <a:lnSpc>
                <a:spcPct val="100000"/>
              </a:lnSpc>
              <a:spcBef>
                <a:spcPts val="705"/>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Sexuelle Gewalt</a:t>
            </a:r>
            <a:endParaRPr sz="2400">
              <a:solidFill>
                <a:schemeClr val="dk1"/>
              </a:solidFill>
              <a:latin typeface="Calibri"/>
              <a:ea typeface="Calibri"/>
              <a:cs typeface="Calibri"/>
              <a:sym typeface="Calibri"/>
            </a:endParaRPr>
          </a:p>
          <a:p>
            <a:pPr indent="-514350" lvl="0" marL="527050" marR="0" rtl="0" algn="l">
              <a:lnSpc>
                <a:spcPct val="100000"/>
              </a:lnSpc>
              <a:spcBef>
                <a:spcPts val="71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Diskriminierung</a:t>
            </a:r>
            <a:endParaRPr sz="2400">
              <a:solidFill>
                <a:schemeClr val="dk1"/>
              </a:solidFill>
              <a:latin typeface="Calibri"/>
              <a:ea typeface="Calibri"/>
              <a:cs typeface="Calibri"/>
              <a:sym typeface="Calibri"/>
            </a:endParaRPr>
          </a:p>
        </p:txBody>
      </p:sp>
      <p:sp>
        <p:nvSpPr>
          <p:cNvPr id="110" name="Google Shape;110;p7"/>
          <p:cNvSpPr txBox="1"/>
          <p:nvPr/>
        </p:nvSpPr>
        <p:spPr>
          <a:xfrm>
            <a:off x="11171158" y="6437566"/>
            <a:ext cx="102870"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898989"/>
                </a:solidFill>
                <a:latin typeface="Calibri"/>
                <a:ea typeface="Calibri"/>
                <a:cs typeface="Calibri"/>
                <a:sym typeface="Calibri"/>
              </a:rPr>
              <a:t>7</a:t>
            </a:r>
            <a:endParaRPr sz="1200">
              <a:solidFill>
                <a:schemeClr val="dk1"/>
              </a:solidFill>
              <a:latin typeface="Calibri"/>
              <a:ea typeface="Calibri"/>
              <a:cs typeface="Calibri"/>
              <a:sym typeface="Calibri"/>
            </a:endParaRPr>
          </a:p>
        </p:txBody>
      </p:sp>
      <p:sp>
        <p:nvSpPr>
          <p:cNvPr id="111" name="Google Shape;111;p7"/>
          <p:cNvSpPr txBox="1"/>
          <p:nvPr/>
        </p:nvSpPr>
        <p:spPr>
          <a:xfrm>
            <a:off x="438236" y="6437719"/>
            <a:ext cx="1676400"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6789B9"/>
                </a:solidFill>
                <a:latin typeface="Calibri"/>
                <a:ea typeface="Calibri"/>
                <a:cs typeface="Calibri"/>
                <a:sym typeface="Calibri"/>
              </a:rPr>
              <a:t>https://www.weedout.eu/</a:t>
            </a:r>
            <a:endParaRPr sz="1200">
              <a:solidFill>
                <a:schemeClr val="dk1"/>
              </a:solidFill>
              <a:latin typeface="Calibri"/>
              <a:ea typeface="Calibri"/>
              <a:cs typeface="Calibri"/>
              <a:sym typeface="Calibri"/>
            </a:endParaRPr>
          </a:p>
        </p:txBody>
      </p:sp>
      <p:sp>
        <p:nvSpPr>
          <p:cNvPr id="112" name="Google Shape;112;p7"/>
          <p:cNvSpPr/>
          <p:nvPr/>
        </p:nvSpPr>
        <p:spPr>
          <a:xfrm>
            <a:off x="5791200" y="0"/>
            <a:ext cx="64008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6" name="Shape 116"/>
        <p:cNvGrpSpPr/>
        <p:nvPr/>
      </p:nvGrpSpPr>
      <p:grpSpPr>
        <a:xfrm>
          <a:off x="0" y="0"/>
          <a:ext cx="0" cy="0"/>
          <a:chOff x="0" y="0"/>
          <a:chExt cx="0" cy="0"/>
        </a:xfrm>
      </p:grpSpPr>
      <p:sp>
        <p:nvSpPr>
          <p:cNvPr id="117" name="Google Shape;117;p8"/>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8"/>
          <p:cNvSpPr/>
          <p:nvPr/>
        </p:nvSpPr>
        <p:spPr>
          <a:xfrm>
            <a:off x="0" y="1003293"/>
            <a:ext cx="6017895" cy="5854700"/>
          </a:xfrm>
          <a:custGeom>
            <a:rect b="b" l="l" r="r" t="t"/>
            <a:pathLst>
              <a:path extrusionOk="0" h="5854700" w="6017895">
                <a:moveTo>
                  <a:pt x="3488660" y="63500"/>
                </a:moveTo>
                <a:lnTo>
                  <a:pt x="2181389" y="63500"/>
                </a:lnTo>
                <a:lnTo>
                  <a:pt x="1803803" y="165100"/>
                </a:lnTo>
                <a:lnTo>
                  <a:pt x="1757968" y="190500"/>
                </a:lnTo>
                <a:lnTo>
                  <a:pt x="1667272" y="215900"/>
                </a:lnTo>
                <a:lnTo>
                  <a:pt x="1622423" y="241300"/>
                </a:lnTo>
                <a:lnTo>
                  <a:pt x="1577915" y="254000"/>
                </a:lnTo>
                <a:lnTo>
                  <a:pt x="1533752" y="279400"/>
                </a:lnTo>
                <a:lnTo>
                  <a:pt x="1489941" y="292100"/>
                </a:lnTo>
                <a:lnTo>
                  <a:pt x="1403399" y="342900"/>
                </a:lnTo>
                <a:lnTo>
                  <a:pt x="1360680" y="355600"/>
                </a:lnTo>
                <a:lnTo>
                  <a:pt x="1276374" y="406400"/>
                </a:lnTo>
                <a:lnTo>
                  <a:pt x="1152834" y="482600"/>
                </a:lnTo>
                <a:lnTo>
                  <a:pt x="1032938" y="558800"/>
                </a:lnTo>
                <a:lnTo>
                  <a:pt x="955111" y="609600"/>
                </a:lnTo>
                <a:lnTo>
                  <a:pt x="879021" y="660400"/>
                </a:lnTo>
                <a:lnTo>
                  <a:pt x="841642" y="698500"/>
                </a:lnTo>
                <a:lnTo>
                  <a:pt x="804715" y="723900"/>
                </a:lnTo>
                <a:lnTo>
                  <a:pt x="768246" y="762000"/>
                </a:lnTo>
                <a:lnTo>
                  <a:pt x="696705" y="812800"/>
                </a:lnTo>
                <a:lnTo>
                  <a:pt x="661644" y="850900"/>
                </a:lnTo>
                <a:lnTo>
                  <a:pt x="627065" y="889000"/>
                </a:lnTo>
                <a:lnTo>
                  <a:pt x="592973" y="914400"/>
                </a:lnTo>
                <a:lnTo>
                  <a:pt x="559374" y="952500"/>
                </a:lnTo>
                <a:lnTo>
                  <a:pt x="526275" y="977900"/>
                </a:lnTo>
                <a:lnTo>
                  <a:pt x="493680" y="1016000"/>
                </a:lnTo>
                <a:lnTo>
                  <a:pt x="461595" y="1054100"/>
                </a:lnTo>
                <a:lnTo>
                  <a:pt x="430028" y="1092200"/>
                </a:lnTo>
                <a:lnTo>
                  <a:pt x="398983" y="1130300"/>
                </a:lnTo>
                <a:lnTo>
                  <a:pt x="368466" y="1155700"/>
                </a:lnTo>
                <a:lnTo>
                  <a:pt x="338483" y="1193800"/>
                </a:lnTo>
                <a:lnTo>
                  <a:pt x="309041" y="1231900"/>
                </a:lnTo>
                <a:lnTo>
                  <a:pt x="280144" y="1270000"/>
                </a:lnTo>
                <a:lnTo>
                  <a:pt x="251800" y="1308100"/>
                </a:lnTo>
                <a:lnTo>
                  <a:pt x="224013" y="1346200"/>
                </a:lnTo>
                <a:lnTo>
                  <a:pt x="196790" y="1384300"/>
                </a:lnTo>
                <a:lnTo>
                  <a:pt x="170136" y="1435100"/>
                </a:lnTo>
                <a:lnTo>
                  <a:pt x="144058" y="1473200"/>
                </a:lnTo>
                <a:lnTo>
                  <a:pt x="118560" y="1511300"/>
                </a:lnTo>
                <a:lnTo>
                  <a:pt x="93650" y="1549400"/>
                </a:lnTo>
                <a:lnTo>
                  <a:pt x="69334" y="1587500"/>
                </a:lnTo>
                <a:lnTo>
                  <a:pt x="45615" y="1638300"/>
                </a:lnTo>
                <a:lnTo>
                  <a:pt x="22502" y="1676400"/>
                </a:lnTo>
                <a:lnTo>
                  <a:pt x="0" y="1714500"/>
                </a:lnTo>
                <a:lnTo>
                  <a:pt x="0" y="4660900"/>
                </a:lnTo>
                <a:lnTo>
                  <a:pt x="23714" y="4699000"/>
                </a:lnTo>
                <a:lnTo>
                  <a:pt x="48071" y="4749800"/>
                </a:lnTo>
                <a:lnTo>
                  <a:pt x="73066" y="4787900"/>
                </a:lnTo>
                <a:lnTo>
                  <a:pt x="98694" y="4826000"/>
                </a:lnTo>
                <a:lnTo>
                  <a:pt x="124950" y="4876800"/>
                </a:lnTo>
                <a:lnTo>
                  <a:pt x="151830" y="4914900"/>
                </a:lnTo>
                <a:lnTo>
                  <a:pt x="179330" y="4953000"/>
                </a:lnTo>
                <a:lnTo>
                  <a:pt x="207445" y="5003800"/>
                </a:lnTo>
                <a:lnTo>
                  <a:pt x="236171" y="5041900"/>
                </a:lnTo>
                <a:lnTo>
                  <a:pt x="265502" y="5080000"/>
                </a:lnTo>
                <a:lnTo>
                  <a:pt x="295435" y="5118100"/>
                </a:lnTo>
                <a:lnTo>
                  <a:pt x="325965" y="5156200"/>
                </a:lnTo>
                <a:lnTo>
                  <a:pt x="357087" y="5194300"/>
                </a:lnTo>
                <a:lnTo>
                  <a:pt x="388797" y="5232400"/>
                </a:lnTo>
                <a:lnTo>
                  <a:pt x="421090" y="5270500"/>
                </a:lnTo>
                <a:lnTo>
                  <a:pt x="453962" y="5308600"/>
                </a:lnTo>
                <a:lnTo>
                  <a:pt x="487409" y="5346700"/>
                </a:lnTo>
                <a:lnTo>
                  <a:pt x="521425" y="5384800"/>
                </a:lnTo>
                <a:lnTo>
                  <a:pt x="556006" y="5422900"/>
                </a:lnTo>
                <a:lnTo>
                  <a:pt x="591148" y="5461000"/>
                </a:lnTo>
                <a:lnTo>
                  <a:pt x="626847" y="5486400"/>
                </a:lnTo>
                <a:lnTo>
                  <a:pt x="663097" y="5524500"/>
                </a:lnTo>
                <a:lnTo>
                  <a:pt x="699894" y="5562600"/>
                </a:lnTo>
                <a:lnTo>
                  <a:pt x="737233" y="5588000"/>
                </a:lnTo>
                <a:lnTo>
                  <a:pt x="775111" y="5626100"/>
                </a:lnTo>
                <a:lnTo>
                  <a:pt x="813523" y="5651500"/>
                </a:lnTo>
                <a:lnTo>
                  <a:pt x="852463" y="5689600"/>
                </a:lnTo>
                <a:lnTo>
                  <a:pt x="891928" y="5715000"/>
                </a:lnTo>
                <a:lnTo>
                  <a:pt x="931913" y="5753100"/>
                </a:lnTo>
                <a:lnTo>
                  <a:pt x="1013425" y="5803900"/>
                </a:lnTo>
                <a:lnTo>
                  <a:pt x="1096962" y="5854700"/>
                </a:lnTo>
                <a:lnTo>
                  <a:pt x="4559401" y="5854700"/>
                </a:lnTo>
                <a:lnTo>
                  <a:pt x="4639399" y="5803900"/>
                </a:lnTo>
                <a:lnTo>
                  <a:pt x="4717680" y="5753100"/>
                </a:lnTo>
                <a:lnTo>
                  <a:pt x="4756161" y="5727700"/>
                </a:lnTo>
                <a:lnTo>
                  <a:pt x="4794193" y="5689600"/>
                </a:lnTo>
                <a:lnTo>
                  <a:pt x="4868888" y="5638800"/>
                </a:lnTo>
                <a:lnTo>
                  <a:pt x="4905538" y="5600700"/>
                </a:lnTo>
                <a:lnTo>
                  <a:pt x="4941714" y="5575300"/>
                </a:lnTo>
                <a:lnTo>
                  <a:pt x="4977411" y="5537200"/>
                </a:lnTo>
                <a:lnTo>
                  <a:pt x="5012621" y="5499100"/>
                </a:lnTo>
                <a:lnTo>
                  <a:pt x="5047339" y="5473700"/>
                </a:lnTo>
                <a:lnTo>
                  <a:pt x="5081558" y="5435600"/>
                </a:lnTo>
                <a:lnTo>
                  <a:pt x="5115272" y="5410200"/>
                </a:lnTo>
                <a:lnTo>
                  <a:pt x="5148475" y="5372100"/>
                </a:lnTo>
                <a:lnTo>
                  <a:pt x="5181160" y="5334000"/>
                </a:lnTo>
                <a:lnTo>
                  <a:pt x="5213321" y="5295900"/>
                </a:lnTo>
                <a:lnTo>
                  <a:pt x="5244952" y="5257800"/>
                </a:lnTo>
                <a:lnTo>
                  <a:pt x="5276046" y="5232400"/>
                </a:lnTo>
                <a:lnTo>
                  <a:pt x="5306597" y="5194300"/>
                </a:lnTo>
                <a:lnTo>
                  <a:pt x="5336599" y="5156200"/>
                </a:lnTo>
                <a:lnTo>
                  <a:pt x="5366045" y="5118100"/>
                </a:lnTo>
                <a:lnTo>
                  <a:pt x="5394930" y="5080000"/>
                </a:lnTo>
                <a:lnTo>
                  <a:pt x="5423246" y="5041900"/>
                </a:lnTo>
                <a:lnTo>
                  <a:pt x="5450988" y="4991100"/>
                </a:lnTo>
                <a:lnTo>
                  <a:pt x="5478149" y="4953000"/>
                </a:lnTo>
                <a:lnTo>
                  <a:pt x="5504723" y="4914900"/>
                </a:lnTo>
                <a:lnTo>
                  <a:pt x="5530703" y="4876800"/>
                </a:lnTo>
                <a:lnTo>
                  <a:pt x="5556084" y="4838700"/>
                </a:lnTo>
                <a:lnTo>
                  <a:pt x="5580858" y="4787900"/>
                </a:lnTo>
                <a:lnTo>
                  <a:pt x="5605020" y="4749800"/>
                </a:lnTo>
                <a:lnTo>
                  <a:pt x="5628564" y="4711700"/>
                </a:lnTo>
                <a:lnTo>
                  <a:pt x="5651482" y="4673600"/>
                </a:lnTo>
                <a:lnTo>
                  <a:pt x="5673769" y="4622800"/>
                </a:lnTo>
                <a:lnTo>
                  <a:pt x="5695419" y="4584700"/>
                </a:lnTo>
                <a:lnTo>
                  <a:pt x="5716425" y="4533900"/>
                </a:lnTo>
                <a:lnTo>
                  <a:pt x="5736780" y="4495800"/>
                </a:lnTo>
                <a:lnTo>
                  <a:pt x="5756479" y="4445000"/>
                </a:lnTo>
                <a:lnTo>
                  <a:pt x="5775515" y="4406900"/>
                </a:lnTo>
                <a:lnTo>
                  <a:pt x="5793881" y="4356100"/>
                </a:lnTo>
                <a:lnTo>
                  <a:pt x="5811573" y="4318000"/>
                </a:lnTo>
                <a:lnTo>
                  <a:pt x="5828582" y="4267200"/>
                </a:lnTo>
                <a:lnTo>
                  <a:pt x="5844903" y="4216400"/>
                </a:lnTo>
                <a:lnTo>
                  <a:pt x="5860530" y="4178300"/>
                </a:lnTo>
                <a:lnTo>
                  <a:pt x="5875456" y="4127500"/>
                </a:lnTo>
                <a:lnTo>
                  <a:pt x="5889675" y="4076700"/>
                </a:lnTo>
                <a:lnTo>
                  <a:pt x="5903181" y="4038600"/>
                </a:lnTo>
                <a:lnTo>
                  <a:pt x="5915967" y="3987800"/>
                </a:lnTo>
                <a:lnTo>
                  <a:pt x="5928027" y="3937000"/>
                </a:lnTo>
                <a:lnTo>
                  <a:pt x="5939354" y="3886200"/>
                </a:lnTo>
                <a:lnTo>
                  <a:pt x="5949943" y="3848100"/>
                </a:lnTo>
                <a:lnTo>
                  <a:pt x="5959787" y="3797300"/>
                </a:lnTo>
                <a:lnTo>
                  <a:pt x="5968880" y="3746500"/>
                </a:lnTo>
                <a:lnTo>
                  <a:pt x="5977216" y="3695700"/>
                </a:lnTo>
                <a:lnTo>
                  <a:pt x="5984787" y="3644900"/>
                </a:lnTo>
                <a:lnTo>
                  <a:pt x="5991588" y="3594100"/>
                </a:lnTo>
                <a:lnTo>
                  <a:pt x="5997613" y="3543300"/>
                </a:lnTo>
                <a:lnTo>
                  <a:pt x="6002855" y="3492500"/>
                </a:lnTo>
                <a:lnTo>
                  <a:pt x="6007308" y="3441700"/>
                </a:lnTo>
                <a:lnTo>
                  <a:pt x="6010965" y="3390900"/>
                </a:lnTo>
                <a:lnTo>
                  <a:pt x="6013820" y="3340100"/>
                </a:lnTo>
                <a:lnTo>
                  <a:pt x="6015868" y="3289300"/>
                </a:lnTo>
                <a:lnTo>
                  <a:pt x="6017101" y="3238500"/>
                </a:lnTo>
                <a:lnTo>
                  <a:pt x="6017514" y="3187700"/>
                </a:lnTo>
                <a:lnTo>
                  <a:pt x="6017153" y="3136900"/>
                </a:lnTo>
                <a:lnTo>
                  <a:pt x="6016075" y="3086100"/>
                </a:lnTo>
                <a:lnTo>
                  <a:pt x="6014285" y="3048000"/>
                </a:lnTo>
                <a:lnTo>
                  <a:pt x="6011787" y="2997200"/>
                </a:lnTo>
                <a:lnTo>
                  <a:pt x="6008587" y="2946400"/>
                </a:lnTo>
                <a:lnTo>
                  <a:pt x="6004690" y="2895600"/>
                </a:lnTo>
                <a:lnTo>
                  <a:pt x="6000101" y="2857500"/>
                </a:lnTo>
                <a:lnTo>
                  <a:pt x="5994825" y="2806700"/>
                </a:lnTo>
                <a:lnTo>
                  <a:pt x="5988868" y="2755900"/>
                </a:lnTo>
                <a:lnTo>
                  <a:pt x="5982234" y="2717800"/>
                </a:lnTo>
                <a:lnTo>
                  <a:pt x="5974928" y="2667000"/>
                </a:lnTo>
                <a:lnTo>
                  <a:pt x="5966956" y="2616200"/>
                </a:lnTo>
                <a:lnTo>
                  <a:pt x="5958324" y="2578100"/>
                </a:lnTo>
                <a:lnTo>
                  <a:pt x="5949035" y="2527300"/>
                </a:lnTo>
                <a:lnTo>
                  <a:pt x="5939095" y="2489200"/>
                </a:lnTo>
                <a:lnTo>
                  <a:pt x="5928509" y="2438400"/>
                </a:lnTo>
                <a:lnTo>
                  <a:pt x="5917282" y="2387600"/>
                </a:lnTo>
                <a:lnTo>
                  <a:pt x="5905420" y="2349500"/>
                </a:lnTo>
                <a:lnTo>
                  <a:pt x="5892928" y="2298700"/>
                </a:lnTo>
                <a:lnTo>
                  <a:pt x="5879810" y="2260600"/>
                </a:lnTo>
                <a:lnTo>
                  <a:pt x="5866072" y="2209800"/>
                </a:lnTo>
                <a:lnTo>
                  <a:pt x="5851719" y="2171700"/>
                </a:lnTo>
                <a:lnTo>
                  <a:pt x="5836756" y="2133600"/>
                </a:lnTo>
                <a:lnTo>
                  <a:pt x="5821188" y="2082800"/>
                </a:lnTo>
                <a:lnTo>
                  <a:pt x="5805021" y="2044700"/>
                </a:lnTo>
                <a:lnTo>
                  <a:pt x="5788259" y="2006600"/>
                </a:lnTo>
                <a:lnTo>
                  <a:pt x="5770907" y="1955800"/>
                </a:lnTo>
                <a:lnTo>
                  <a:pt x="5752971" y="1917700"/>
                </a:lnTo>
                <a:lnTo>
                  <a:pt x="5734456" y="1879600"/>
                </a:lnTo>
                <a:lnTo>
                  <a:pt x="5715367" y="1828800"/>
                </a:lnTo>
                <a:lnTo>
                  <a:pt x="5695709" y="1790700"/>
                </a:lnTo>
                <a:lnTo>
                  <a:pt x="5675487" y="1752600"/>
                </a:lnTo>
                <a:lnTo>
                  <a:pt x="5654707" y="1714500"/>
                </a:lnTo>
                <a:lnTo>
                  <a:pt x="5633373" y="1676400"/>
                </a:lnTo>
                <a:lnTo>
                  <a:pt x="5611490" y="1638300"/>
                </a:lnTo>
                <a:lnTo>
                  <a:pt x="5589064" y="1587500"/>
                </a:lnTo>
                <a:lnTo>
                  <a:pt x="5566100" y="1549400"/>
                </a:lnTo>
                <a:lnTo>
                  <a:pt x="5542603" y="1511300"/>
                </a:lnTo>
                <a:lnTo>
                  <a:pt x="5518577" y="1473200"/>
                </a:lnTo>
                <a:lnTo>
                  <a:pt x="5494029" y="1435100"/>
                </a:lnTo>
                <a:lnTo>
                  <a:pt x="5468964" y="1397000"/>
                </a:lnTo>
                <a:lnTo>
                  <a:pt x="5443385" y="1358900"/>
                </a:lnTo>
                <a:lnTo>
                  <a:pt x="5417300" y="1333500"/>
                </a:lnTo>
                <a:lnTo>
                  <a:pt x="5390711" y="1295400"/>
                </a:lnTo>
                <a:lnTo>
                  <a:pt x="5363626" y="1257300"/>
                </a:lnTo>
                <a:lnTo>
                  <a:pt x="5336049" y="1219200"/>
                </a:lnTo>
                <a:lnTo>
                  <a:pt x="5307984" y="1181100"/>
                </a:lnTo>
                <a:lnTo>
                  <a:pt x="5279438" y="1155700"/>
                </a:lnTo>
                <a:lnTo>
                  <a:pt x="5250415" y="1117600"/>
                </a:lnTo>
                <a:lnTo>
                  <a:pt x="5220921" y="1079500"/>
                </a:lnTo>
                <a:lnTo>
                  <a:pt x="5190960" y="1054100"/>
                </a:lnTo>
                <a:lnTo>
                  <a:pt x="5160537" y="1016000"/>
                </a:lnTo>
                <a:lnTo>
                  <a:pt x="5129659" y="977900"/>
                </a:lnTo>
                <a:lnTo>
                  <a:pt x="5098329" y="952500"/>
                </a:lnTo>
                <a:lnTo>
                  <a:pt x="5066553" y="914400"/>
                </a:lnTo>
                <a:lnTo>
                  <a:pt x="5034337" y="889000"/>
                </a:lnTo>
                <a:lnTo>
                  <a:pt x="5001685" y="850900"/>
                </a:lnTo>
                <a:lnTo>
                  <a:pt x="4935094" y="800100"/>
                </a:lnTo>
                <a:lnTo>
                  <a:pt x="4901165" y="762000"/>
                </a:lnTo>
                <a:lnTo>
                  <a:pt x="4832067" y="711200"/>
                </a:lnTo>
                <a:lnTo>
                  <a:pt x="4796908" y="685800"/>
                </a:lnTo>
                <a:lnTo>
                  <a:pt x="4761350" y="647700"/>
                </a:lnTo>
                <a:lnTo>
                  <a:pt x="4689053" y="596900"/>
                </a:lnTo>
                <a:lnTo>
                  <a:pt x="4615219" y="546100"/>
                </a:lnTo>
                <a:lnTo>
                  <a:pt x="4501673" y="469900"/>
                </a:lnTo>
                <a:lnTo>
                  <a:pt x="4463100" y="457200"/>
                </a:lnTo>
                <a:lnTo>
                  <a:pt x="4345279" y="381000"/>
                </a:lnTo>
                <a:lnTo>
                  <a:pt x="4305321" y="368300"/>
                </a:lnTo>
                <a:lnTo>
                  <a:pt x="4224412" y="317500"/>
                </a:lnTo>
                <a:lnTo>
                  <a:pt x="4183471" y="304800"/>
                </a:lnTo>
                <a:lnTo>
                  <a:pt x="4142211" y="279400"/>
                </a:lnTo>
                <a:lnTo>
                  <a:pt x="4100639" y="266700"/>
                </a:lnTo>
                <a:lnTo>
                  <a:pt x="4058759" y="241300"/>
                </a:lnTo>
                <a:lnTo>
                  <a:pt x="3931325" y="203200"/>
                </a:lnTo>
                <a:lnTo>
                  <a:pt x="3888266" y="177800"/>
                </a:lnTo>
                <a:lnTo>
                  <a:pt x="3488660" y="63500"/>
                </a:lnTo>
                <a:close/>
              </a:path>
              <a:path extrusionOk="0" h="5854700" w="6017895">
                <a:moveTo>
                  <a:pt x="3351027" y="38100"/>
                </a:moveTo>
                <a:lnTo>
                  <a:pt x="2327596" y="38100"/>
                </a:lnTo>
                <a:lnTo>
                  <a:pt x="2229863" y="63500"/>
                </a:lnTo>
                <a:lnTo>
                  <a:pt x="3443011" y="63500"/>
                </a:lnTo>
                <a:lnTo>
                  <a:pt x="3351027" y="38100"/>
                </a:lnTo>
                <a:close/>
              </a:path>
              <a:path extrusionOk="0" h="5854700" w="6017895">
                <a:moveTo>
                  <a:pt x="3258161" y="25400"/>
                </a:moveTo>
                <a:lnTo>
                  <a:pt x="2426338" y="25400"/>
                </a:lnTo>
                <a:lnTo>
                  <a:pt x="2376844" y="38100"/>
                </a:lnTo>
                <a:lnTo>
                  <a:pt x="3304702" y="38100"/>
                </a:lnTo>
                <a:lnTo>
                  <a:pt x="3258161" y="25400"/>
                </a:lnTo>
                <a:close/>
              </a:path>
              <a:path extrusionOk="0" h="5854700" w="6017895">
                <a:moveTo>
                  <a:pt x="3164454" y="12700"/>
                </a:moveTo>
                <a:lnTo>
                  <a:pt x="2526041" y="12700"/>
                </a:lnTo>
                <a:lnTo>
                  <a:pt x="2476072" y="25400"/>
                </a:lnTo>
                <a:lnTo>
                  <a:pt x="3211410" y="25400"/>
                </a:lnTo>
                <a:lnTo>
                  <a:pt x="3164454" y="12700"/>
                </a:lnTo>
                <a:close/>
              </a:path>
              <a:path extrusionOk="0" h="5854700" w="6017895">
                <a:moveTo>
                  <a:pt x="2974681" y="0"/>
                </a:moveTo>
                <a:lnTo>
                  <a:pt x="2677295" y="0"/>
                </a:lnTo>
                <a:lnTo>
                  <a:pt x="2626659" y="12700"/>
                </a:lnTo>
                <a:lnTo>
                  <a:pt x="3022406" y="12700"/>
                </a:lnTo>
                <a:lnTo>
                  <a:pt x="2974681" y="0"/>
                </a:lnTo>
                <a:close/>
              </a:path>
            </a:pathLst>
          </a:custGeom>
          <a:solidFill>
            <a:srgbClr val="FFFFFF">
              <a:alpha val="7450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8"/>
          <p:cNvSpPr/>
          <p:nvPr/>
        </p:nvSpPr>
        <p:spPr>
          <a:xfrm>
            <a:off x="2287142" y="3337178"/>
            <a:ext cx="935990" cy="0"/>
          </a:xfrm>
          <a:custGeom>
            <a:rect b="b" l="l" r="r" t="t"/>
            <a:pathLst>
              <a:path extrusionOk="0" h="120000" w="935989">
                <a:moveTo>
                  <a:pt x="0" y="0"/>
                </a:moveTo>
                <a:lnTo>
                  <a:pt x="935418" y="0"/>
                </a:lnTo>
              </a:path>
            </a:pathLst>
          </a:custGeom>
          <a:noFill/>
          <a:ln cap="flat" cmpd="sng" w="25400">
            <a:solidFill>
              <a:srgbClr val="21212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8"/>
          <p:cNvSpPr txBox="1"/>
          <p:nvPr/>
        </p:nvSpPr>
        <p:spPr>
          <a:xfrm>
            <a:off x="914400" y="1488949"/>
            <a:ext cx="3823970" cy="2441694"/>
          </a:xfrm>
          <a:prstGeom prst="rect">
            <a:avLst/>
          </a:prstGeom>
          <a:noFill/>
          <a:ln>
            <a:noFill/>
          </a:ln>
        </p:spPr>
        <p:txBody>
          <a:bodyPr anchorCtr="0" anchor="t" bIns="0" lIns="0" spcFirstLastPara="1" rIns="0" wrap="square" tIns="0">
            <a:spAutoFit/>
          </a:bodyPr>
          <a:lstStyle/>
          <a:p>
            <a:pPr indent="0" lvl="0" marL="12700" marR="5080" rtl="0" algn="ctr">
              <a:lnSpc>
                <a:spcPct val="108124"/>
              </a:lnSpc>
              <a:spcBef>
                <a:spcPts val="0"/>
              </a:spcBef>
              <a:spcAft>
                <a:spcPts val="0"/>
              </a:spcAft>
              <a:buNone/>
            </a:pPr>
            <a:r>
              <a:rPr lang="en-GB" sz="3200">
                <a:solidFill>
                  <a:schemeClr val="dk1"/>
                </a:solidFill>
                <a:latin typeface="Calibri"/>
                <a:ea typeface="Calibri"/>
                <a:cs typeface="Calibri"/>
                <a:sym typeface="Calibri"/>
              </a:rPr>
              <a:t>Grundlagen der Diversitätsdimension als Ursachen von Diskriminierung</a:t>
            </a:r>
            <a:endParaRPr sz="3200">
              <a:solidFill>
                <a:schemeClr val="dk1"/>
              </a:solidFill>
              <a:latin typeface="Calibri"/>
              <a:ea typeface="Calibri"/>
              <a:cs typeface="Calibri"/>
              <a:sym typeface="Calibri"/>
            </a:endParaRPr>
          </a:p>
          <a:p>
            <a:pPr indent="0" lvl="0" marL="0" marR="103504" rtl="0" algn="ctr">
              <a:lnSpc>
                <a:spcPct val="100000"/>
              </a:lnSpc>
              <a:spcBef>
                <a:spcPts val="1200"/>
              </a:spcBef>
              <a:spcAft>
                <a:spcPts val="0"/>
              </a:spcAft>
              <a:buNone/>
            </a:pPr>
            <a:r>
              <a:rPr lang="en-GB" sz="3200">
                <a:solidFill>
                  <a:schemeClr val="dk1"/>
                </a:solidFill>
                <a:latin typeface="Calibri"/>
                <a:ea typeface="Calibri"/>
                <a:cs typeface="Calibri"/>
                <a:sym typeface="Calibri"/>
              </a:rPr>
              <a:t>Thema 2</a:t>
            </a:r>
            <a:endParaRPr sz="3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4" name="Shape 124"/>
        <p:cNvGrpSpPr/>
        <p:nvPr/>
      </p:nvGrpSpPr>
      <p:grpSpPr>
        <a:xfrm>
          <a:off x="0" y="0"/>
          <a:ext cx="0" cy="0"/>
          <a:chOff x="0" y="0"/>
          <a:chExt cx="0" cy="0"/>
        </a:xfrm>
      </p:grpSpPr>
      <p:sp>
        <p:nvSpPr>
          <p:cNvPr id="125" name="Google Shape;125;p9"/>
          <p:cNvSpPr txBox="1"/>
          <p:nvPr>
            <p:ph type="title"/>
          </p:nvPr>
        </p:nvSpPr>
        <p:spPr>
          <a:xfrm>
            <a:off x="438241" y="297929"/>
            <a:ext cx="8493125" cy="1127125"/>
          </a:xfrm>
          <a:prstGeom prst="rect">
            <a:avLst/>
          </a:prstGeom>
          <a:noFill/>
          <a:ln>
            <a:noFill/>
          </a:ln>
        </p:spPr>
        <p:txBody>
          <a:bodyPr anchorCtr="0" anchor="t" bIns="0" lIns="0" spcFirstLastPara="1" rIns="0" wrap="square" tIns="0">
            <a:spAutoFit/>
          </a:bodyPr>
          <a:lstStyle/>
          <a:p>
            <a:pPr indent="0" lvl="0" marL="12700" marR="5080" rtl="0" algn="l">
              <a:lnSpc>
                <a:spcPct val="108000"/>
              </a:lnSpc>
              <a:spcBef>
                <a:spcPts val="0"/>
              </a:spcBef>
              <a:spcAft>
                <a:spcPts val="0"/>
              </a:spcAft>
              <a:buNone/>
            </a:pPr>
            <a:r>
              <a:rPr lang="en-GB">
                <a:solidFill>
                  <a:srgbClr val="6789B9"/>
                </a:solidFill>
              </a:rPr>
              <a:t>Thema 2: Grundlagen der Diversitätsdimension als Ursachen von Diskriminierung</a:t>
            </a:r>
            <a:endParaRPr/>
          </a:p>
        </p:txBody>
      </p:sp>
      <p:sp>
        <p:nvSpPr>
          <p:cNvPr id="126" name="Google Shape;126;p9"/>
          <p:cNvSpPr txBox="1"/>
          <p:nvPr/>
        </p:nvSpPr>
        <p:spPr>
          <a:xfrm>
            <a:off x="438236" y="2104791"/>
            <a:ext cx="6025515" cy="2648417"/>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2400">
                <a:solidFill>
                  <a:schemeClr val="dk1"/>
                </a:solidFill>
                <a:latin typeface="Calibri"/>
                <a:ea typeface="Calibri"/>
                <a:cs typeface="Calibri"/>
                <a:sym typeface="Calibri"/>
              </a:rPr>
              <a:t>Definition von Diskriminierung</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229234" lvl="0" marL="241300" marR="5080" rtl="0" algn="l">
              <a:lnSpc>
                <a:spcPct val="89600"/>
              </a:lnSpc>
              <a:spcBef>
                <a:spcPts val="1495"/>
              </a:spcBef>
              <a:spcAft>
                <a:spcPts val="0"/>
              </a:spcAft>
              <a:buNone/>
            </a:pPr>
            <a:r>
              <a:rPr lang="en-GB" sz="2800">
                <a:solidFill>
                  <a:schemeClr val="dk1"/>
                </a:solidFill>
                <a:latin typeface="Quattrocento Sans"/>
                <a:ea typeface="Quattrocento Sans"/>
                <a:cs typeface="Quattrocento Sans"/>
                <a:sym typeface="Quattrocento Sans"/>
              </a:rPr>
              <a:t>❖ </a:t>
            </a:r>
            <a:r>
              <a:rPr lang="en-GB" sz="2400">
                <a:solidFill>
                  <a:schemeClr val="dk1"/>
                </a:solidFill>
                <a:latin typeface="Calibri"/>
                <a:ea typeface="Calibri"/>
                <a:cs typeface="Calibri"/>
                <a:sym typeface="Calibri"/>
              </a:rPr>
              <a:t>Die ungleiche Behandlung einer Person oder einer Gruppe aufgrund persönlicher Merkmale wie Geschlecht, Rasse, Hautfarbe, nationale oder soziale Herkunft, Religion, Sprache oder Meinung.</a:t>
            </a:r>
            <a:endParaRPr sz="2400">
              <a:solidFill>
                <a:schemeClr val="dk1"/>
              </a:solidFill>
              <a:latin typeface="Calibri"/>
              <a:ea typeface="Calibri"/>
              <a:cs typeface="Calibri"/>
              <a:sym typeface="Calibri"/>
            </a:endParaRPr>
          </a:p>
        </p:txBody>
      </p:sp>
      <p:sp>
        <p:nvSpPr>
          <p:cNvPr id="127" name="Google Shape;127;p9"/>
          <p:cNvSpPr txBox="1"/>
          <p:nvPr/>
        </p:nvSpPr>
        <p:spPr>
          <a:xfrm>
            <a:off x="11171158" y="6437566"/>
            <a:ext cx="102870"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898989"/>
                </a:solidFill>
                <a:latin typeface="Calibri"/>
                <a:ea typeface="Calibri"/>
                <a:cs typeface="Calibri"/>
                <a:sym typeface="Calibri"/>
              </a:rPr>
              <a:t>9</a:t>
            </a:r>
            <a:endParaRPr sz="1200">
              <a:solidFill>
                <a:schemeClr val="dk1"/>
              </a:solidFill>
              <a:latin typeface="Calibri"/>
              <a:ea typeface="Calibri"/>
              <a:cs typeface="Calibri"/>
              <a:sym typeface="Calibri"/>
            </a:endParaRPr>
          </a:p>
        </p:txBody>
      </p:sp>
      <p:sp>
        <p:nvSpPr>
          <p:cNvPr id="128" name="Google Shape;128;p9"/>
          <p:cNvSpPr txBox="1"/>
          <p:nvPr/>
        </p:nvSpPr>
        <p:spPr>
          <a:xfrm>
            <a:off x="438236" y="6437719"/>
            <a:ext cx="1676400" cy="203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a:solidFill>
                  <a:srgbClr val="6789B9"/>
                </a:solidFill>
                <a:latin typeface="Calibri"/>
                <a:ea typeface="Calibri"/>
                <a:cs typeface="Calibri"/>
                <a:sym typeface="Calibri"/>
              </a:rPr>
              <a:t>https://www.weedout.eu/</a:t>
            </a:r>
            <a:endParaRPr sz="1200">
              <a:solidFill>
                <a:schemeClr val="dk1"/>
              </a:solidFill>
              <a:latin typeface="Calibri"/>
              <a:ea typeface="Calibri"/>
              <a:cs typeface="Calibri"/>
              <a:sym typeface="Calibri"/>
            </a:endParaRPr>
          </a:p>
        </p:txBody>
      </p:sp>
      <p:sp>
        <p:nvSpPr>
          <p:cNvPr id="129" name="Google Shape;129;p9"/>
          <p:cNvSpPr/>
          <p:nvPr/>
        </p:nvSpPr>
        <p:spPr>
          <a:xfrm>
            <a:off x="5791200" y="0"/>
            <a:ext cx="64008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789B9"/>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2023-08-29T18:11:48Z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2023-08-29T00:00:00Z</vt:filetime>
  </property>
  <property fmtid="{D5CDD505-2E9C-101B-9397-08002B2CF9AE}" pid="3" name="Creator">
    <vt:lpwstr>Acrobat PDFMaker 15 für PowerPoint</vt:lpwstr>
  </property>
  <property fmtid="{D5CDD505-2E9C-101B-9397-08002B2CF9AE}" pid="4" name="LastSaved">
    <vt:filetime>2023-08-29T00:00:00Z</vt:filetime>
  </property>
</Properties>
</file>