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hjpkJ3miJT49zA2QBjoKc5nfdz6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BBF1DB-20BD-4B64-A387-325134C89C4B}">
  <a:tblStyle styleId="{B1BBF1DB-20BD-4B64-A387-325134C89C4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votná Eva" userId="1e75acad-a78b-4e7f-b988-b14dc19fac65" providerId="ADAL" clId="{4D26A6B1-EDBE-49F5-9B45-E47720D0672B}"/>
    <pc:docChg chg="modSld">
      <pc:chgData name="Novotná Eva" userId="1e75acad-a78b-4e7f-b988-b14dc19fac65" providerId="ADAL" clId="{4D26A6B1-EDBE-49F5-9B45-E47720D0672B}" dt="2023-11-06T20:18:30.107" v="0" actId="20577"/>
      <pc:docMkLst>
        <pc:docMk/>
      </pc:docMkLst>
      <pc:sldChg chg="modSp mod">
        <pc:chgData name="Novotná Eva" userId="1e75acad-a78b-4e7f-b988-b14dc19fac65" providerId="ADAL" clId="{4D26A6B1-EDBE-49F5-9B45-E47720D0672B}" dt="2023-11-06T20:18:30.107" v="0" actId="20577"/>
        <pc:sldMkLst>
          <pc:docMk/>
          <pc:sldMk cId="0" sldId="256"/>
        </pc:sldMkLst>
        <pc:spChg chg="mod">
          <ac:chgData name="Novotná Eva" userId="1e75acad-a78b-4e7f-b988-b14dc19fac65" providerId="ADAL" clId="{4D26A6B1-EDBE-49F5-9B45-E47720D0672B}" dt="2023-11-06T20:18:30.107" v="0" actId="20577"/>
          <ac:spMkLst>
            <pc:docMk/>
            <pc:sldMk cId="0" sldId="256"/>
            <ac:spMk id="9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None/>
            </a:pPr>
            <a:r>
              <a:rPr lang="cs-CZ" sz="1800" b="1">
                <a:latin typeface="Times New Roman"/>
                <a:ea typeface="Times New Roman"/>
                <a:cs typeface="Times New Roman"/>
                <a:sym typeface="Times New Roman"/>
              </a:rPr>
              <a:t>Indicators of potential violence by an employee</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cs-CZ" sz="1800">
                <a:latin typeface="Times New Roman"/>
                <a:ea typeface="Times New Roman"/>
                <a:cs typeface="Times New Roman"/>
                <a:sym typeface="Times New Roman"/>
              </a:rPr>
              <a:t>Employees typically do not just "snap", but dispay indicators of potentially violent behavior over time. If these behaviors are recognized, they can often be managed and treated. Potentially violent behaviors by an employee may include one or more of the following (this list of behaviors is not comprehensive, nor is it intended as a mechanism for diagnosing violent tendencies. </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cs-CZ" sz="1800">
                <a:latin typeface="Times New Roman"/>
                <a:ea typeface="Times New Roman"/>
                <a:cs typeface="Times New Roman"/>
                <a:sym typeface="Times New Roman"/>
              </a:rPr>
              <a:t> </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increased use of alcohol and/or illegal drugs</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unexplained increase in absenteeism; vague physical complaints</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noticeable decrease in attention to appearance and hygiene</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depression / withfrawal</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resistance and overreaction to changes in policy and procedures</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repeated violations of company policies</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increased severe mood swings</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noticeably unstable, emotional responses</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explosive outburts of anger or rage without provocation</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suicidal; comments about "putting things in order"</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behavior which is suspect of paranoia, ("everybody is against me")</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increasingly talks of problems at home</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escalation of domestic problems into the workplace; talk of severe financial problems</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talk of previous incidents of violence</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empathy with individuals committing violence</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increase in unsolicited comments about firearms, other dangerous weapons and violent crimes</a:t>
            </a:r>
            <a:endParaRPr sz="1800">
              <a:latin typeface="Calibri"/>
              <a:ea typeface="Calibri"/>
              <a:cs typeface="Calibri"/>
              <a:sym typeface="Calibri"/>
            </a:endParaRPr>
          </a:p>
          <a:p>
            <a:pPr marL="0" lvl="0" indent="0" algn="l" rtl="0">
              <a:spcBef>
                <a:spcPts val="500"/>
              </a:spcBef>
              <a:spcAft>
                <a:spcPts val="0"/>
              </a:spcAft>
              <a:buNone/>
            </a:pPr>
            <a:endParaRPr/>
          </a:p>
        </p:txBody>
      </p:sp>
      <p:sp>
        <p:nvSpPr>
          <p:cNvPr id="285" name="Google Shape;28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None/>
            </a:pPr>
            <a:r>
              <a:rPr lang="cs-CZ" sz="1800">
                <a:latin typeface="Times New Roman"/>
                <a:ea typeface="Times New Roman"/>
                <a:cs typeface="Times New Roman"/>
                <a:sym typeface="Times New Roman"/>
              </a:rPr>
              <a:t>Prevention of violence and harassment in HORECA</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cs-CZ" sz="1800">
                <a:latin typeface="Times New Roman"/>
                <a:ea typeface="Times New Roman"/>
                <a:cs typeface="Times New Roman"/>
                <a:sym typeface="Times New Roman"/>
              </a:rPr>
              <a:t>Organizational policies to prevent violence and harassment include measures to ensure that complaints are dealt with seriously and sympathetically. By contrast, an absence of such policies often reflects a lack of awareness and may in some cases be considered a cause of harassment and victimization on its own.</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cs-CZ" sz="1800">
                <a:latin typeface="Times New Roman"/>
                <a:ea typeface="Times New Roman"/>
                <a:cs typeface="Times New Roman"/>
                <a:sym typeface="Times New Roman"/>
              </a:rPr>
              <a:t>Analysed the occurrence of violence in the hospitality sector and points to the following preventive action: </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cs-CZ" sz="1800">
                <a:latin typeface="Times New Roman"/>
                <a:ea typeface="Times New Roman"/>
                <a:cs typeface="Times New Roman"/>
                <a:sym typeface="Times New Roman"/>
              </a:rPr>
              <a:t> </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reduce operations in high-risk areas and do not operate during par titularly high-risk times; </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form strategic alliances with other establishments to prevent crime, e.g. joint security operations and warning systems; </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undertake security check-ups on a daily basis;</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train all managers and supervisors on how to respond to threats of violence or violent incidents; </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establish crisis management teams to be available on call; </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install adequate lighting, alarms, and surveillance cameras (CCT). </a:t>
            </a:r>
            <a:endParaRPr sz="1800">
              <a:latin typeface="Calibri"/>
              <a:ea typeface="Calibri"/>
              <a:cs typeface="Calibri"/>
              <a:sym typeface="Calibri"/>
            </a:endParaRPr>
          </a:p>
        </p:txBody>
      </p:sp>
      <p:sp>
        <p:nvSpPr>
          <p:cNvPr id="331" name="Google Shape;33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76" name="Google Shape;37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89" name="Google Shape;38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Primary prevention is education towards a healthy, prosperous company that develops its skills and manages stressful situations well. The maximum effort is to prevent and reduce the level of risks satisfied with certain manifestations of the company's bad strategy. </a:t>
            </a:r>
            <a:endParaRPr/>
          </a:p>
        </p:txBody>
      </p:sp>
      <p:sp>
        <p:nvSpPr>
          <p:cNvPr id="142" name="Google Shape;14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The two cornerstones of primary prevention are:</a:t>
            </a:r>
            <a:endParaRPr/>
          </a:p>
          <a:p>
            <a:pPr marL="0" lvl="0" indent="0" algn="l" rtl="0">
              <a:spcBef>
                <a:spcPts val="0"/>
              </a:spcBef>
              <a:spcAft>
                <a:spcPts val="0"/>
              </a:spcAft>
              <a:buNone/>
            </a:pPr>
            <a:r>
              <a:rPr lang="cs-CZ"/>
              <a:t>•	policy formulation (plan)</a:t>
            </a:r>
            <a:endParaRPr/>
          </a:p>
          <a:p>
            <a:pPr marL="0" lvl="0" indent="0" algn="l" rtl="0">
              <a:spcBef>
                <a:spcPts val="0"/>
              </a:spcBef>
              <a:spcAft>
                <a:spcPts val="0"/>
              </a:spcAft>
              <a:buNone/>
            </a:pPr>
            <a:r>
              <a:rPr lang="cs-CZ"/>
              <a:t>•	training.</a:t>
            </a:r>
            <a:endParaRPr/>
          </a:p>
        </p:txBody>
      </p:sp>
      <p:sp>
        <p:nvSpPr>
          <p:cNvPr id="165" name="Google Shape;16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Policy formulation / design a health and safety plan</a:t>
            </a:r>
            <a:endParaRPr/>
          </a:p>
          <a:p>
            <a:pPr marL="0" lvl="0" indent="0" algn="l" rtl="0">
              <a:spcBef>
                <a:spcPts val="0"/>
              </a:spcBef>
              <a:spcAft>
                <a:spcPts val="0"/>
              </a:spcAft>
              <a:buNone/>
            </a:pPr>
            <a:r>
              <a:rPr lang="cs-CZ"/>
              <a:t>When we command, "Forward!", what happens? Without determining a direction, a path or a destination, everyone will stand helplessly, at best they will run - each in a different direction.</a:t>
            </a:r>
            <a:endParaRPr/>
          </a:p>
          <a:p>
            <a:pPr marL="0" lvl="0" indent="0" algn="l" rtl="0">
              <a:spcBef>
                <a:spcPts val="0"/>
              </a:spcBef>
              <a:spcAft>
                <a:spcPts val="0"/>
              </a:spcAft>
              <a:buNone/>
            </a:pPr>
            <a:r>
              <a:rPr lang="cs-CZ"/>
              <a:t>The vision, strategy or policy must be clear, understandable and motivating. A correctly set and followed company policy is support in finding and compiling strategies and support in formulating requirements for the management system.</a:t>
            </a:r>
            <a:endParaRPr/>
          </a:p>
          <a:p>
            <a:pPr marL="0" lvl="0" indent="0" algn="l" rtl="0">
              <a:spcBef>
                <a:spcPts val="0"/>
              </a:spcBef>
              <a:spcAft>
                <a:spcPts val="0"/>
              </a:spcAft>
              <a:buNone/>
            </a:pPr>
            <a:r>
              <a:rPr lang="cs-CZ"/>
              <a:t>The formulation of the company's policy represents a fundamental task for the company decisive for future development and existence. It is very important to realize that the policy formulation phase is greatly influenced by company culture, management style of managers, degree their involvement, etc. ).</a:t>
            </a:r>
            <a:endParaRPr/>
          </a:p>
        </p:txBody>
      </p:sp>
      <p:sp>
        <p:nvSpPr>
          <p:cNvPr id="185" name="Google Shape;18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Formulation of policy and desing health and safety plan is aimed at the focus, therefore the activity of each company, so it may differ for different industries. The basic features of the global construction of health and safety policy consists of the concept of:</a:t>
            </a:r>
            <a:endParaRPr/>
          </a:p>
          <a:p>
            <a:pPr marL="0" lvl="0" indent="0" algn="l" rtl="0">
              <a:spcBef>
                <a:spcPts val="0"/>
              </a:spcBef>
              <a:spcAft>
                <a:spcPts val="0"/>
              </a:spcAft>
              <a:buNone/>
            </a:pPr>
            <a:r>
              <a:rPr lang="cs-CZ"/>
              <a:t>•	health,</a:t>
            </a:r>
            <a:endParaRPr/>
          </a:p>
          <a:p>
            <a:pPr marL="0" lvl="0" indent="0" algn="l" rtl="0">
              <a:spcBef>
                <a:spcPts val="0"/>
              </a:spcBef>
              <a:spcAft>
                <a:spcPts val="0"/>
              </a:spcAft>
              <a:buNone/>
            </a:pPr>
            <a:r>
              <a:rPr lang="cs-CZ"/>
              <a:t>•	eternity,</a:t>
            </a:r>
            <a:endParaRPr/>
          </a:p>
          <a:p>
            <a:pPr marL="0" lvl="0" indent="0" algn="l" rtl="0">
              <a:spcBef>
                <a:spcPts val="0"/>
              </a:spcBef>
              <a:spcAft>
                <a:spcPts val="0"/>
              </a:spcAft>
              <a:buNone/>
            </a:pPr>
            <a:r>
              <a:rPr lang="cs-CZ"/>
              <a:t>•	environment.</a:t>
            </a:r>
            <a:endParaRPr/>
          </a:p>
        </p:txBody>
      </p:sp>
      <p:sp>
        <p:nvSpPr>
          <p:cNvPr id="215" name="Google Shape;21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None/>
            </a:pPr>
            <a:r>
              <a:rPr lang="cs-CZ" sz="1800">
                <a:latin typeface="Times New Roman"/>
                <a:ea typeface="Times New Roman"/>
                <a:cs typeface="Times New Roman"/>
                <a:sym typeface="Times New Roman"/>
              </a:rPr>
              <a:t>Health</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cs-CZ" sz="1800">
                <a:latin typeface="Times New Roman"/>
                <a:ea typeface="Times New Roman"/>
                <a:cs typeface="Times New Roman"/>
                <a:sym typeface="Times New Roman"/>
              </a:rPr>
              <a:t>In this area, it is mainly about employees who must be taken care of. Proactively strengthening their muscles will allow them to be in their best shape.</a:t>
            </a:r>
            <a:endParaRPr sz="1800">
              <a:latin typeface="Calibri"/>
              <a:ea typeface="Calibri"/>
              <a:cs typeface="Calibri"/>
              <a:sym typeface="Calibri"/>
            </a:endParaRPr>
          </a:p>
          <a:p>
            <a:pPr marL="0" lvl="0" indent="0" algn="just" rtl="0">
              <a:lnSpc>
                <a:spcPct val="107000"/>
              </a:lnSpc>
              <a:spcBef>
                <a:spcPts val="1000"/>
              </a:spcBef>
              <a:spcAft>
                <a:spcPts val="0"/>
              </a:spcAft>
              <a:buNone/>
            </a:pPr>
            <a:endParaRPr sz="1800">
              <a:latin typeface="Times New Roman"/>
              <a:ea typeface="Times New Roman"/>
              <a:cs typeface="Times New Roman"/>
              <a:sym typeface="Times New Roman"/>
            </a:endParaRPr>
          </a:p>
          <a:p>
            <a:pPr marL="0" lvl="0" indent="0" algn="just" rtl="0">
              <a:lnSpc>
                <a:spcPct val="107000"/>
              </a:lnSpc>
              <a:spcBef>
                <a:spcPts val="1000"/>
              </a:spcBef>
              <a:spcAft>
                <a:spcPts val="0"/>
              </a:spcAft>
              <a:buNone/>
            </a:pPr>
            <a:r>
              <a:rPr lang="cs-CZ" sz="1800">
                <a:latin typeface="Times New Roman"/>
                <a:ea typeface="Times New Roman"/>
                <a:cs typeface="Times New Roman"/>
                <a:sym typeface="Times New Roman"/>
              </a:rPr>
              <a:t>Eternity</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cs-CZ" sz="1800">
                <a:latin typeface="Times New Roman"/>
                <a:ea typeface="Times New Roman"/>
                <a:cs typeface="Times New Roman"/>
                <a:sym typeface="Times New Roman"/>
              </a:rPr>
              <a:t>Zero harm should be the goal of every company. This goal only supports the company's ambition to protect its colleagues, suppliers and the public, while the company works to achieve operational excellence.</a:t>
            </a:r>
            <a:endParaRPr sz="1800">
              <a:latin typeface="Calibri"/>
              <a:ea typeface="Calibri"/>
              <a:cs typeface="Calibri"/>
              <a:sym typeface="Calibri"/>
            </a:endParaRPr>
          </a:p>
          <a:p>
            <a:pPr marL="0" lvl="0" indent="0" algn="just" rtl="0">
              <a:lnSpc>
                <a:spcPct val="107000"/>
              </a:lnSpc>
              <a:spcBef>
                <a:spcPts val="1000"/>
              </a:spcBef>
              <a:spcAft>
                <a:spcPts val="0"/>
              </a:spcAft>
              <a:buNone/>
            </a:pPr>
            <a:endParaRPr sz="1800">
              <a:latin typeface="Times New Roman"/>
              <a:ea typeface="Times New Roman"/>
              <a:cs typeface="Times New Roman"/>
              <a:sym typeface="Times New Roman"/>
            </a:endParaRPr>
          </a:p>
          <a:p>
            <a:pPr marL="0" lvl="0" indent="0" algn="just" rtl="0">
              <a:lnSpc>
                <a:spcPct val="107000"/>
              </a:lnSpc>
              <a:spcBef>
                <a:spcPts val="1000"/>
              </a:spcBef>
              <a:spcAft>
                <a:spcPts val="0"/>
              </a:spcAft>
              <a:buNone/>
            </a:pPr>
            <a:r>
              <a:rPr lang="cs-CZ" sz="1800">
                <a:latin typeface="Times New Roman"/>
                <a:ea typeface="Times New Roman"/>
                <a:cs typeface="Times New Roman"/>
                <a:sym typeface="Times New Roman"/>
              </a:rPr>
              <a:t>Environment</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cs-CZ" sz="1800">
                <a:latin typeface="Times New Roman"/>
                <a:ea typeface="Times New Roman"/>
                <a:cs typeface="Times New Roman"/>
                <a:sym typeface="Times New Roman"/>
              </a:rPr>
              <a:t>The priority here is the area in which the company operates.</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cs-CZ" sz="1800">
                <a:latin typeface="Times New Roman"/>
                <a:ea typeface="Times New Roman"/>
                <a:cs typeface="Times New Roman"/>
                <a:sym typeface="Times New Roman"/>
              </a:rPr>
              <a:t>In order to achieve the aforementioned components of policy formulation in the field of safety and health, it is necessary for companies to take the following sub-steps:</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proactive elimination and management health risks at workplaces, to prevent the formation illness in colleagues, or to their health condition did not deteriorate due to their work,</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ensure that oversight is in place health protection, based on risks to make it possible recognize the initial symptoms occupational diseases,</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providing support to enable colleagues to return to normal working life as soon as possible after illness or accident,</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support those who have health problems so they can stay at work and be at the same time effective in their work mission,</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strengthen the health of colleagues through effective health promotion and strategies proceedings that deal with questions in particular differences such as age and sex,</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create and maintain working environment where the level is high safety of course without discussion,</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set to minimum security standards for all equipment and company activities when such standards in in suitable cases they exceed national legislation,</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ensure that all risks are they analyze and limit to a level which meets the requirements of best practice in field within elements value chain from design to after decommissioning,</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engage colleagues and suppliers a authorize them to draw attention to dangerous conditions and stopped dangerous work, anytime, anywhere they will happen,</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recognize and reward excellence safety performance a actively identify a implement best practice,</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create and maintain standards for environmental protection, to ensure good performance, whenever one is performer activity.</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cs-CZ" sz="1800">
                <a:latin typeface="Times New Roman"/>
                <a:ea typeface="Times New Roman"/>
                <a:cs typeface="Times New Roman"/>
                <a:sym typeface="Times New Roman"/>
              </a:rPr>
              <a:t> </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cs-CZ" sz="1800">
                <a:latin typeface="Times New Roman"/>
                <a:ea typeface="Times New Roman"/>
                <a:cs typeface="Times New Roman"/>
                <a:sym typeface="Times New Roman"/>
              </a:rPr>
              <a:t>The above-mentioned activities are carried out to promote health and safety. The company must also carry out certain activities to fulfill the aforementioned obligations:</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bearing responsibility (top management, board of directors) and showing active leadership,</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ensuring through structure and processes, leadership, accountability, and continuous improvement,</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joint work and mutual support in integration into strategic plans, decision-making processes, and daily work,</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management teams set goals and programs to improve organizational performance. Objectives and programs are regularly reviewed and updated to support the continuous improvement process,</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all colleagues and business partners are appropriately trained and engaged to ensure the right level and set of competencies for success, ensuring the right level and set of competencies for success,</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actively sharing and storing lessons from successes and mistakes, as well as from the experiences and opinions of others,</a:t>
            </a:r>
            <a:endParaRPr sz="18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800"/>
              <a:buFont typeface="Noto Sans Symbols"/>
              <a:buChar char="∙"/>
            </a:pPr>
            <a:r>
              <a:rPr lang="cs-CZ" sz="1800">
                <a:latin typeface="Times New Roman"/>
                <a:ea typeface="Times New Roman"/>
                <a:cs typeface="Times New Roman"/>
                <a:sym typeface="Times New Roman"/>
              </a:rPr>
              <a:t>communicate openly with colleagues and stakeholders about activities and results, to gain credibility and building trust.</a:t>
            </a:r>
            <a:endParaRPr sz="1800">
              <a:latin typeface="Calibri"/>
              <a:ea typeface="Calibri"/>
              <a:cs typeface="Calibri"/>
              <a:sym typeface="Calibri"/>
            </a:endParaRPr>
          </a:p>
          <a:p>
            <a:pPr marL="0" lvl="0" indent="0" algn="just" rtl="0">
              <a:lnSpc>
                <a:spcPct val="107000"/>
              </a:lnSpc>
              <a:spcBef>
                <a:spcPts val="1000"/>
              </a:spcBef>
              <a:spcAft>
                <a:spcPts val="0"/>
              </a:spcAft>
              <a:buNone/>
            </a:pPr>
            <a:r>
              <a:rPr lang="cs-CZ" sz="1800">
                <a:latin typeface="Times New Roman"/>
                <a:ea typeface="Times New Roman"/>
                <a:cs typeface="Times New Roman"/>
                <a:sym typeface="Times New Roman"/>
              </a:rPr>
              <a:t>Companies should implement and maintain a management system, externally certified according to international standards OHSAS 18001 (Occupational Health and Safety) and ISO 14001 or EMAS (Environmental Protection). These robust management systems are the basis for continuous improvement and at least ensure compliance with the requirements of legislation, regulations, and other applicable national and local requirements.</a:t>
            </a:r>
            <a:endParaRPr sz="1800">
              <a:latin typeface="Calibri"/>
              <a:ea typeface="Calibri"/>
              <a:cs typeface="Calibri"/>
              <a:sym typeface="Calibri"/>
            </a:endParaRPr>
          </a:p>
        </p:txBody>
      </p:sp>
      <p:sp>
        <p:nvSpPr>
          <p:cNvPr id="228" name="Google Shape;22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cs-CZ"/>
              <a:t>In forming an effective workplace violence strategy, important principles include: </a:t>
            </a:r>
            <a:endParaRPr/>
          </a:p>
          <a:p>
            <a:pPr marL="0" lvl="0" indent="0" algn="l" rtl="0">
              <a:spcBef>
                <a:spcPts val="0"/>
              </a:spcBef>
              <a:spcAft>
                <a:spcPts val="0"/>
              </a:spcAft>
              <a:buNone/>
            </a:pPr>
            <a:r>
              <a:rPr lang="cs-CZ"/>
              <a:t>•	There must be support from the top. If a company’s senior executives are not truly committed to a preventive program, it is unlikely to be effectively implemented. </a:t>
            </a:r>
            <a:endParaRPr/>
          </a:p>
          <a:p>
            <a:pPr marL="0" lvl="0" indent="0" algn="l" rtl="0">
              <a:spcBef>
                <a:spcPts val="0"/>
              </a:spcBef>
              <a:spcAft>
                <a:spcPts val="0"/>
              </a:spcAft>
              <a:buNone/>
            </a:pPr>
            <a:r>
              <a:rPr lang="cs-CZ"/>
              <a:t>•	There is no one-size-fits-all strategy. Effective plans may share several features, but a good plan must be tailored to the needs, resources, and circumstances of a particular employer and a particular work force. </a:t>
            </a:r>
            <a:endParaRPr/>
          </a:p>
          <a:p>
            <a:pPr marL="0" lvl="0" indent="0" algn="l" rtl="0">
              <a:spcBef>
                <a:spcPts val="0"/>
              </a:spcBef>
              <a:spcAft>
                <a:spcPts val="0"/>
              </a:spcAft>
              <a:buNone/>
            </a:pPr>
            <a:r>
              <a:rPr lang="cs-CZ"/>
              <a:t>•	A plan should be proactive, not reactive. </a:t>
            </a:r>
            <a:endParaRPr/>
          </a:p>
          <a:p>
            <a:pPr marL="0" lvl="0" indent="0" algn="l" rtl="0">
              <a:spcBef>
                <a:spcPts val="0"/>
              </a:spcBef>
              <a:spcAft>
                <a:spcPts val="0"/>
              </a:spcAft>
              <a:buNone/>
            </a:pPr>
            <a:r>
              <a:rPr lang="cs-CZ"/>
              <a:t>•	A plan should consider the workplace culture: work atmosphere, relationships, traditional management styles, etc. If there are elements in that culture that appear to foster a toxic climate—tolerance of bullying or intimidation; lack of trust among workers, between workers and management; high levels of stress, frustration, and anger; poor communication; inconsistent discipline; and erratic enforcement of company policies—these should be called to the attention of top executives for remedial action. </a:t>
            </a:r>
            <a:endParaRPr/>
          </a:p>
          <a:p>
            <a:pPr marL="0" lvl="0" indent="0" algn="l" rtl="0">
              <a:spcBef>
                <a:spcPts val="0"/>
              </a:spcBef>
              <a:spcAft>
                <a:spcPts val="0"/>
              </a:spcAft>
              <a:buNone/>
            </a:pPr>
            <a:r>
              <a:rPr lang="cs-CZ"/>
              <a:t>•	Planning for and responding to workplace violence calls for expertise from a number of perspectives. A workplace violence prevention plan will be most effective if it is based on a multidisciplinary team approach. </a:t>
            </a:r>
            <a:endParaRPr/>
          </a:p>
          <a:p>
            <a:pPr marL="0" lvl="0" indent="0" algn="l" rtl="0">
              <a:spcBef>
                <a:spcPts val="0"/>
              </a:spcBef>
              <a:spcAft>
                <a:spcPts val="0"/>
              </a:spcAft>
              <a:buNone/>
            </a:pPr>
            <a:r>
              <a:rPr lang="cs-CZ"/>
              <a:t>•	Managers should take an active role in communicating the workplace violence policy to employees. They must be alert to warning signs, the violence prevention plan and response, and must seek advice and assistance when there are indications of a problem. </a:t>
            </a:r>
            <a:endParaRPr/>
          </a:p>
          <a:p>
            <a:pPr marL="0" lvl="0" indent="0" algn="l" rtl="0">
              <a:spcBef>
                <a:spcPts val="0"/>
              </a:spcBef>
              <a:spcAft>
                <a:spcPts val="0"/>
              </a:spcAft>
              <a:buNone/>
            </a:pPr>
            <a:r>
              <a:rPr lang="cs-CZ"/>
              <a:t>•	Practice your plan! No matter how thorough or well-conceived, preparation won’t do any good if an emergency happens and no one remembers or carries out what was planned. Training exercises must include senior executives who will be making decisions in a real incident. Exercises must be followed by careful, clear-eyed evaluation and changes to fix whatever weaknesses have been revealed.</a:t>
            </a:r>
            <a:endParaRPr/>
          </a:p>
          <a:p>
            <a:pPr marL="0" lvl="0" indent="0" algn="l" rtl="0">
              <a:spcBef>
                <a:spcPts val="0"/>
              </a:spcBef>
              <a:spcAft>
                <a:spcPts val="0"/>
              </a:spcAft>
              <a:buNone/>
            </a:pPr>
            <a:r>
              <a:rPr lang="cs-CZ"/>
              <a:t>•	Reevaluate, rethink, and revise. Policies and practices should not be set in concrete. Personnel, work environments, business conditions, and society all change and evolve. A prevention program must change and evolve with them. </a:t>
            </a:r>
            <a:endParaRPr/>
          </a:p>
          <a:p>
            <a:pPr marL="0" lvl="0" indent="0" algn="l" rtl="0">
              <a:spcBef>
                <a:spcPts val="0"/>
              </a:spcBef>
              <a:spcAft>
                <a:spcPts val="0"/>
              </a:spcAft>
              <a:buNone/>
            </a:pPr>
            <a:endParaRPr/>
          </a:p>
        </p:txBody>
      </p:sp>
      <p:sp>
        <p:nvSpPr>
          <p:cNvPr id="252" name="Google Shape;25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7000"/>
              </a:lnSpc>
              <a:spcBef>
                <a:spcPts val="0"/>
              </a:spcBef>
              <a:spcAft>
                <a:spcPts val="0"/>
              </a:spcAft>
              <a:buNone/>
            </a:pPr>
            <a:r>
              <a:rPr lang="cs-CZ" sz="1200" b="1">
                <a:latin typeface="Times New Roman"/>
                <a:ea typeface="Times New Roman"/>
                <a:cs typeface="Times New Roman"/>
                <a:sym typeface="Times New Roman"/>
              </a:rPr>
              <a:t>Workplace voilence prevention strategies by type</a:t>
            </a:r>
            <a:endParaRPr sz="1100">
              <a:latin typeface="Calibri"/>
              <a:ea typeface="Calibri"/>
              <a:cs typeface="Calibri"/>
              <a:sym typeface="Calibri"/>
            </a:endParaRPr>
          </a:p>
          <a:p>
            <a:pPr marL="0" lvl="0" indent="0" algn="just" rtl="0">
              <a:lnSpc>
                <a:spcPct val="107000"/>
              </a:lnSpc>
              <a:spcBef>
                <a:spcPts val="1000"/>
              </a:spcBef>
              <a:spcAft>
                <a:spcPts val="0"/>
              </a:spcAft>
              <a:buNone/>
            </a:pPr>
            <a:r>
              <a:rPr lang="cs-CZ" sz="1200" u="sng">
                <a:latin typeface="Times New Roman"/>
                <a:ea typeface="Times New Roman"/>
                <a:cs typeface="Times New Roman"/>
                <a:sym typeface="Times New Roman"/>
              </a:rPr>
              <a:t>Strategies Specific to type I (Criminal internet) Prevention</a:t>
            </a:r>
            <a:endParaRPr sz="1100">
              <a:latin typeface="Calibri"/>
              <a:ea typeface="Calibri"/>
              <a:cs typeface="Calibri"/>
              <a:sym typeface="Calibri"/>
            </a:endParaRPr>
          </a:p>
          <a:p>
            <a:pPr marL="0" lvl="0" indent="0" algn="just" rtl="0">
              <a:lnSpc>
                <a:spcPct val="107000"/>
              </a:lnSpc>
              <a:spcBef>
                <a:spcPts val="1000"/>
              </a:spcBef>
              <a:spcAft>
                <a:spcPts val="0"/>
              </a:spcAft>
              <a:buNone/>
            </a:pPr>
            <a:r>
              <a:rPr lang="cs-CZ" sz="1200">
                <a:latin typeface="Times New Roman"/>
                <a:ea typeface="Times New Roman"/>
                <a:cs typeface="Times New Roman"/>
                <a:sym typeface="Times New Roman"/>
              </a:rPr>
              <a:t>Inviromental interventions</a:t>
            </a:r>
            <a:endParaRPr sz="1100">
              <a:latin typeface="Calibri"/>
              <a:ea typeface="Calibri"/>
              <a:cs typeface="Calibri"/>
              <a:sym typeface="Calibri"/>
            </a:endParaRPr>
          </a:p>
          <a:p>
            <a:pPr marL="1143000" lvl="2" indent="-2286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cash control</a:t>
            </a:r>
            <a:endParaRPr sz="1100">
              <a:latin typeface="Calibri"/>
              <a:ea typeface="Calibri"/>
              <a:cs typeface="Calibri"/>
              <a:sym typeface="Calibri"/>
            </a:endParaRPr>
          </a:p>
          <a:p>
            <a:pPr marL="1143000" lvl="2" indent="-2286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lighting control (indoor and outdoor)</a:t>
            </a:r>
            <a:endParaRPr sz="1100">
              <a:latin typeface="Calibri"/>
              <a:ea typeface="Calibri"/>
              <a:cs typeface="Calibri"/>
              <a:sym typeface="Calibri"/>
            </a:endParaRPr>
          </a:p>
          <a:p>
            <a:pPr marL="1143000" lvl="2" indent="-2286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entry and exit control</a:t>
            </a:r>
            <a:endParaRPr sz="1100">
              <a:latin typeface="Calibri"/>
              <a:ea typeface="Calibri"/>
              <a:cs typeface="Calibri"/>
              <a:sym typeface="Calibri"/>
            </a:endParaRPr>
          </a:p>
          <a:p>
            <a:pPr marL="1143000" lvl="2" indent="-2286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surveillance (e.g. mirrors and cameras, particularly colosed - circuit cameras)</a:t>
            </a:r>
            <a:endParaRPr sz="1100">
              <a:latin typeface="Calibri"/>
              <a:ea typeface="Calibri"/>
              <a:cs typeface="Calibri"/>
              <a:sym typeface="Calibri"/>
            </a:endParaRPr>
          </a:p>
          <a:p>
            <a:pPr marL="1143000" lvl="2" indent="-228600" algn="just" rtl="0">
              <a:lnSpc>
                <a:spcPct val="150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signage</a:t>
            </a:r>
            <a:endParaRPr sz="1100">
              <a:latin typeface="Calibri"/>
              <a:ea typeface="Calibri"/>
              <a:cs typeface="Calibri"/>
              <a:sym typeface="Calibri"/>
            </a:endParaRPr>
          </a:p>
          <a:p>
            <a:pPr marL="0" lvl="0" indent="0" algn="just" rtl="0">
              <a:lnSpc>
                <a:spcPct val="107000"/>
              </a:lnSpc>
              <a:spcBef>
                <a:spcPts val="1000"/>
              </a:spcBef>
              <a:spcAft>
                <a:spcPts val="0"/>
              </a:spcAft>
              <a:buNone/>
            </a:pPr>
            <a:r>
              <a:rPr lang="cs-CZ" sz="1200">
                <a:latin typeface="Times New Roman"/>
                <a:ea typeface="Times New Roman"/>
                <a:cs typeface="Times New Roman"/>
                <a:sym typeface="Times New Roman"/>
              </a:rPr>
              <a:t>Behavioral Interventions</a:t>
            </a:r>
            <a:endParaRPr sz="11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training on appropriate robbery response</a:t>
            </a:r>
            <a:endParaRPr sz="11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training on use of safety equipment</a:t>
            </a:r>
            <a:endParaRPr sz="1100">
              <a:latin typeface="Calibri"/>
              <a:ea typeface="Calibri"/>
              <a:cs typeface="Calibri"/>
              <a:sym typeface="Calibri"/>
            </a:endParaRPr>
          </a:p>
          <a:p>
            <a:pPr marL="342900" lvl="0" indent="-342900" algn="just" rtl="0">
              <a:lnSpc>
                <a:spcPct val="150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training on dealing with aggressive, drunk, or otherwise problem persons</a:t>
            </a:r>
            <a:endParaRPr sz="1100">
              <a:latin typeface="Calibri"/>
              <a:ea typeface="Calibri"/>
              <a:cs typeface="Calibri"/>
              <a:sym typeface="Calibri"/>
            </a:endParaRPr>
          </a:p>
          <a:p>
            <a:pPr marL="0" lvl="0" indent="0" algn="just" rtl="0">
              <a:lnSpc>
                <a:spcPct val="107000"/>
              </a:lnSpc>
              <a:spcBef>
                <a:spcPts val="1000"/>
              </a:spcBef>
              <a:spcAft>
                <a:spcPts val="0"/>
              </a:spcAft>
              <a:buNone/>
            </a:pPr>
            <a:r>
              <a:rPr lang="cs-CZ" sz="1200">
                <a:latin typeface="Times New Roman"/>
                <a:ea typeface="Times New Roman"/>
                <a:cs typeface="Times New Roman"/>
                <a:sym typeface="Times New Roman"/>
              </a:rPr>
              <a:t>Adminstrative Interventions</a:t>
            </a:r>
            <a:endParaRPr sz="11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hours of operation</a:t>
            </a:r>
            <a:endParaRPr sz="11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precautions durning opening and closing</a:t>
            </a:r>
            <a:endParaRPr sz="11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good relationships with police</a:t>
            </a:r>
            <a:endParaRPr sz="11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implementing safety and security policies for all workers</a:t>
            </a:r>
            <a:endParaRPr sz="1100">
              <a:latin typeface="Calibri"/>
              <a:ea typeface="Calibri"/>
              <a:cs typeface="Calibri"/>
              <a:sym typeface="Calibri"/>
            </a:endParaRPr>
          </a:p>
          <a:p>
            <a:pPr marL="0" lvl="0" indent="0" algn="just" rtl="0">
              <a:lnSpc>
                <a:spcPct val="107000"/>
              </a:lnSpc>
              <a:spcBef>
                <a:spcPts val="1000"/>
              </a:spcBef>
              <a:spcAft>
                <a:spcPts val="0"/>
              </a:spcAft>
              <a:buNone/>
            </a:pPr>
            <a:r>
              <a:rPr lang="cs-CZ" sz="1200">
                <a:latin typeface="Times New Roman"/>
                <a:ea typeface="Times New Roman"/>
                <a:cs typeface="Times New Roman"/>
                <a:sym typeface="Times New Roman"/>
              </a:rPr>
              <a:t> </a:t>
            </a:r>
            <a:endParaRPr sz="1100">
              <a:latin typeface="Calibri"/>
              <a:ea typeface="Calibri"/>
              <a:cs typeface="Calibri"/>
              <a:sym typeface="Calibri"/>
            </a:endParaRPr>
          </a:p>
          <a:p>
            <a:pPr marL="0" lvl="0" indent="0" algn="just" rtl="0">
              <a:lnSpc>
                <a:spcPct val="107000"/>
              </a:lnSpc>
              <a:spcBef>
                <a:spcPts val="1000"/>
              </a:spcBef>
              <a:spcAft>
                <a:spcPts val="0"/>
              </a:spcAft>
              <a:buNone/>
            </a:pPr>
            <a:r>
              <a:rPr lang="cs-CZ" sz="1200" u="sng">
                <a:latin typeface="Times New Roman"/>
                <a:ea typeface="Times New Roman"/>
                <a:cs typeface="Times New Roman"/>
                <a:sym typeface="Times New Roman"/>
              </a:rPr>
              <a:t>Strategies Specific to type II (Customer/Client Voilence) Prevention</a:t>
            </a:r>
            <a:endParaRPr sz="1100">
              <a:latin typeface="Calibri"/>
              <a:ea typeface="Calibri"/>
              <a:cs typeface="Calibri"/>
              <a:sym typeface="Calibri"/>
            </a:endParaRPr>
          </a:p>
          <a:p>
            <a:pPr marL="0" lvl="0" indent="0" algn="just" rtl="0">
              <a:lnSpc>
                <a:spcPct val="107000"/>
              </a:lnSpc>
              <a:spcBef>
                <a:spcPts val="1000"/>
              </a:spcBef>
              <a:spcAft>
                <a:spcPts val="0"/>
              </a:spcAft>
              <a:buNone/>
            </a:pPr>
            <a:r>
              <a:rPr lang="cs-CZ" sz="1200">
                <a:latin typeface="Times New Roman"/>
                <a:ea typeface="Times New Roman"/>
                <a:cs typeface="Times New Roman"/>
                <a:sym typeface="Times New Roman"/>
              </a:rPr>
              <a:t>Adequate Staffing, Skill Mix</a:t>
            </a:r>
            <a:endParaRPr sz="1100">
              <a:latin typeface="Calibri"/>
              <a:ea typeface="Calibri"/>
              <a:cs typeface="Calibri"/>
              <a:sym typeface="Calibri"/>
            </a:endParaRPr>
          </a:p>
          <a:p>
            <a:pPr marL="342900" lvl="0" indent="-342900" algn="just" rtl="0">
              <a:lnSpc>
                <a:spcPct val="150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low responsiveness and quality of service can result in frustrated, agitated customers or clients</a:t>
            </a:r>
            <a:endParaRPr sz="1100">
              <a:latin typeface="Calibri"/>
              <a:ea typeface="Calibri"/>
              <a:cs typeface="Calibri"/>
              <a:sym typeface="Calibri"/>
            </a:endParaRPr>
          </a:p>
          <a:p>
            <a:pPr marL="0" lvl="0" indent="0" algn="just" rtl="0">
              <a:lnSpc>
                <a:spcPct val="107000"/>
              </a:lnSpc>
              <a:spcBef>
                <a:spcPts val="1000"/>
              </a:spcBef>
              <a:spcAft>
                <a:spcPts val="0"/>
              </a:spcAft>
              <a:buNone/>
            </a:pPr>
            <a:r>
              <a:rPr lang="cs-CZ" sz="1200">
                <a:latin typeface="Times New Roman"/>
                <a:ea typeface="Times New Roman"/>
                <a:cs typeface="Times New Roman"/>
                <a:sym typeface="Times New Roman"/>
              </a:rPr>
              <a:t>Training Specific To Customes/Client Violence</a:t>
            </a:r>
            <a:endParaRPr sz="11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recognition of behavioral cues</a:t>
            </a:r>
            <a:endParaRPr sz="11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violence de-escalation techniques</a:t>
            </a:r>
            <a:endParaRPr sz="11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interpersonal communication skills</a:t>
            </a:r>
            <a:endParaRPr sz="11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proper restraint and take-down techniques for helthcare staff</a:t>
            </a:r>
            <a:endParaRPr sz="1100">
              <a:latin typeface="Calibri"/>
              <a:ea typeface="Calibri"/>
              <a:cs typeface="Calibri"/>
              <a:sym typeface="Calibri"/>
            </a:endParaRPr>
          </a:p>
          <a:p>
            <a:pPr marL="0" lvl="0" indent="0" algn="just" rtl="0">
              <a:lnSpc>
                <a:spcPct val="107000"/>
              </a:lnSpc>
              <a:spcBef>
                <a:spcPts val="1000"/>
              </a:spcBef>
              <a:spcAft>
                <a:spcPts val="0"/>
              </a:spcAft>
              <a:buNone/>
            </a:pPr>
            <a:r>
              <a:rPr lang="cs-CZ" sz="1200">
                <a:latin typeface="Times New Roman"/>
                <a:ea typeface="Times New Roman"/>
                <a:cs typeface="Times New Roman"/>
                <a:sym typeface="Times New Roman"/>
              </a:rPr>
              <a:t> </a:t>
            </a:r>
            <a:endParaRPr sz="1100">
              <a:latin typeface="Calibri"/>
              <a:ea typeface="Calibri"/>
              <a:cs typeface="Calibri"/>
              <a:sym typeface="Calibri"/>
            </a:endParaRPr>
          </a:p>
          <a:p>
            <a:pPr marL="0" lvl="0" indent="0" algn="just" rtl="0">
              <a:lnSpc>
                <a:spcPct val="107000"/>
              </a:lnSpc>
              <a:spcBef>
                <a:spcPts val="1000"/>
              </a:spcBef>
              <a:spcAft>
                <a:spcPts val="0"/>
              </a:spcAft>
              <a:buNone/>
            </a:pPr>
            <a:r>
              <a:rPr lang="cs-CZ" sz="1200" u="sng">
                <a:latin typeface="Times New Roman"/>
                <a:ea typeface="Times New Roman"/>
                <a:cs typeface="Times New Roman"/>
                <a:sym typeface="Times New Roman"/>
              </a:rPr>
              <a:t>Strategies Specific to type III Violence (Worker - on - Worker) Prevention</a:t>
            </a:r>
            <a:endParaRPr sz="1100">
              <a:latin typeface="Calibri"/>
              <a:ea typeface="Calibri"/>
              <a:cs typeface="Calibri"/>
              <a:sym typeface="Calibri"/>
            </a:endParaRPr>
          </a:p>
          <a:p>
            <a:pPr marL="0" lvl="0" indent="0" algn="just" rtl="0">
              <a:lnSpc>
                <a:spcPct val="107000"/>
              </a:lnSpc>
              <a:spcBef>
                <a:spcPts val="1000"/>
              </a:spcBef>
              <a:spcAft>
                <a:spcPts val="0"/>
              </a:spcAft>
              <a:buNone/>
            </a:pPr>
            <a:r>
              <a:rPr lang="cs-CZ" sz="1200">
                <a:latin typeface="Times New Roman"/>
                <a:ea typeface="Times New Roman"/>
                <a:cs typeface="Times New Roman"/>
                <a:sym typeface="Times New Roman"/>
              </a:rPr>
              <a:t>Hiring process</a:t>
            </a:r>
            <a:endParaRPr sz="11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conduct criminal backround screens</a:t>
            </a:r>
            <a:endParaRPr sz="1100">
              <a:latin typeface="Calibri"/>
              <a:ea typeface="Calibri"/>
              <a:cs typeface="Calibri"/>
              <a:sym typeface="Calibri"/>
            </a:endParaRPr>
          </a:p>
          <a:p>
            <a:pPr marL="342900" lvl="0" indent="-342900" algn="just" rtl="0">
              <a:lnSpc>
                <a:spcPct val="150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chek former employer references</a:t>
            </a:r>
            <a:endParaRPr sz="1100">
              <a:latin typeface="Calibri"/>
              <a:ea typeface="Calibri"/>
              <a:cs typeface="Calibri"/>
              <a:sym typeface="Calibri"/>
            </a:endParaRPr>
          </a:p>
          <a:p>
            <a:pPr marL="0" lvl="0" indent="0" algn="just" rtl="0">
              <a:lnSpc>
                <a:spcPct val="107000"/>
              </a:lnSpc>
              <a:spcBef>
                <a:spcPts val="1000"/>
              </a:spcBef>
              <a:spcAft>
                <a:spcPts val="0"/>
              </a:spcAft>
              <a:buNone/>
            </a:pPr>
            <a:r>
              <a:rPr lang="cs-CZ" sz="1200">
                <a:latin typeface="Times New Roman"/>
                <a:ea typeface="Times New Roman"/>
                <a:cs typeface="Times New Roman"/>
                <a:sym typeface="Times New Roman"/>
              </a:rPr>
              <a:t>Training in policies/reporting</a:t>
            </a:r>
            <a:endParaRPr sz="11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new-hire orientation</a:t>
            </a:r>
            <a:endParaRPr sz="11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refresher training</a:t>
            </a:r>
            <a:endParaRPr sz="1100">
              <a:latin typeface="Calibri"/>
              <a:ea typeface="Calibri"/>
              <a:cs typeface="Calibri"/>
              <a:sym typeface="Calibri"/>
            </a:endParaRPr>
          </a:p>
          <a:p>
            <a:pPr marL="0" lvl="0" indent="0" algn="just" rtl="0">
              <a:lnSpc>
                <a:spcPct val="107000"/>
              </a:lnSpc>
              <a:spcBef>
                <a:spcPts val="1000"/>
              </a:spcBef>
              <a:spcAft>
                <a:spcPts val="0"/>
              </a:spcAft>
              <a:buNone/>
            </a:pPr>
            <a:r>
              <a:rPr lang="cs-CZ" sz="1200">
                <a:latin typeface="Times New Roman"/>
                <a:ea typeface="Times New Roman"/>
                <a:cs typeface="Times New Roman"/>
                <a:sym typeface="Times New Roman"/>
              </a:rPr>
              <a:t> </a:t>
            </a:r>
            <a:endParaRPr sz="1100">
              <a:latin typeface="Calibri"/>
              <a:ea typeface="Calibri"/>
              <a:cs typeface="Calibri"/>
              <a:sym typeface="Calibri"/>
            </a:endParaRPr>
          </a:p>
          <a:p>
            <a:pPr marL="0" lvl="0" indent="0" algn="just" rtl="0">
              <a:lnSpc>
                <a:spcPct val="107000"/>
              </a:lnSpc>
              <a:spcBef>
                <a:spcPts val="1000"/>
              </a:spcBef>
              <a:spcAft>
                <a:spcPts val="0"/>
              </a:spcAft>
              <a:buNone/>
            </a:pPr>
            <a:r>
              <a:rPr lang="cs-CZ" sz="1200" u="sng">
                <a:latin typeface="Times New Roman"/>
                <a:ea typeface="Times New Roman"/>
                <a:cs typeface="Times New Roman"/>
                <a:sym typeface="Times New Roman"/>
              </a:rPr>
              <a:t>Strategies Specific to type IV (Personal Relationship Violence) Prevention</a:t>
            </a:r>
            <a:endParaRPr sz="1100">
              <a:latin typeface="Calibri"/>
              <a:ea typeface="Calibri"/>
              <a:cs typeface="Calibri"/>
              <a:sym typeface="Calibri"/>
            </a:endParaRPr>
          </a:p>
          <a:p>
            <a:pPr marL="0" lvl="0" indent="0" algn="just" rtl="0">
              <a:lnSpc>
                <a:spcPct val="107000"/>
              </a:lnSpc>
              <a:spcBef>
                <a:spcPts val="1000"/>
              </a:spcBef>
              <a:spcAft>
                <a:spcPts val="0"/>
              </a:spcAft>
              <a:buNone/>
            </a:pPr>
            <a:r>
              <a:rPr lang="cs-CZ" sz="1200">
                <a:latin typeface="Times New Roman"/>
                <a:ea typeface="Times New Roman"/>
                <a:cs typeface="Times New Roman"/>
                <a:sym typeface="Times New Roman"/>
              </a:rPr>
              <a:t>Training in policies and reporting</a:t>
            </a:r>
            <a:endParaRPr sz="11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intimate partner violence (IPV) traits and cues</a:t>
            </a:r>
            <a:endParaRPr sz="1100">
              <a:latin typeface="Calibri"/>
              <a:ea typeface="Calibri"/>
              <a:cs typeface="Calibri"/>
              <a:sym typeface="Calibri"/>
            </a:endParaRPr>
          </a:p>
          <a:p>
            <a:pPr marL="342900" lvl="0" indent="-342900" algn="just" rtl="0">
              <a:lnSpc>
                <a:spcPct val="150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identification of co-workers as victims or perpetrators of IPV</a:t>
            </a:r>
            <a:endParaRPr sz="1100">
              <a:latin typeface="Calibri"/>
              <a:ea typeface="Calibri"/>
              <a:cs typeface="Calibri"/>
              <a:sym typeface="Calibri"/>
            </a:endParaRPr>
          </a:p>
          <a:p>
            <a:pPr marL="0" lvl="0" indent="0" algn="just" rtl="0">
              <a:lnSpc>
                <a:spcPct val="107000"/>
              </a:lnSpc>
              <a:spcBef>
                <a:spcPts val="1000"/>
              </a:spcBef>
              <a:spcAft>
                <a:spcPts val="0"/>
              </a:spcAft>
              <a:buNone/>
            </a:pPr>
            <a:r>
              <a:rPr lang="cs-CZ" sz="1200">
                <a:latin typeface="Times New Roman"/>
                <a:ea typeface="Times New Roman"/>
                <a:cs typeface="Times New Roman"/>
                <a:sym typeface="Times New Roman"/>
              </a:rPr>
              <a:t>Culture of support</a:t>
            </a:r>
            <a:endParaRPr sz="11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no penalties for coming forward</a:t>
            </a:r>
            <a:endParaRPr sz="11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confidentiality</a:t>
            </a:r>
            <a:endParaRPr sz="11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safety and security protocols implemented</a:t>
            </a:r>
            <a:endParaRPr sz="1100">
              <a:latin typeface="Calibri"/>
              <a:ea typeface="Calibri"/>
              <a:cs typeface="Calibri"/>
              <a:sym typeface="Calibri"/>
            </a:endParaRPr>
          </a:p>
          <a:p>
            <a:pPr marL="342900" lvl="0" indent="-342900" algn="just" rtl="0">
              <a:lnSpc>
                <a:spcPct val="107000"/>
              </a:lnSpc>
              <a:spcBef>
                <a:spcPts val="1000"/>
              </a:spcBef>
              <a:spcAft>
                <a:spcPts val="0"/>
              </a:spcAft>
              <a:buClr>
                <a:schemeClr val="dk1"/>
              </a:buClr>
              <a:buSzPts val="1200"/>
              <a:buFont typeface="Noto Sans Symbols"/>
              <a:buChar char="∙"/>
            </a:pPr>
            <a:r>
              <a:rPr lang="cs-CZ" sz="1200">
                <a:latin typeface="Times New Roman"/>
                <a:ea typeface="Times New Roman"/>
                <a:cs typeface="Times New Roman"/>
                <a:sym typeface="Times New Roman"/>
              </a:rPr>
              <a:t>community service referrals offered</a:t>
            </a:r>
            <a:endParaRPr sz="1100">
              <a:latin typeface="Calibri"/>
              <a:ea typeface="Calibri"/>
              <a:cs typeface="Calibri"/>
              <a:sym typeface="Calibri"/>
            </a:endParaRPr>
          </a:p>
        </p:txBody>
      </p:sp>
      <p:sp>
        <p:nvSpPr>
          <p:cNvPr id="277" name="Google Shape;27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2"/>
        <p:cNvGrpSpPr/>
        <p:nvPr/>
      </p:nvGrpSpPr>
      <p:grpSpPr>
        <a:xfrm>
          <a:off x="0" y="0"/>
          <a:ext cx="0" cy="0"/>
          <a:chOff x="0" y="0"/>
          <a:chExt cx="0" cy="0"/>
        </a:xfrm>
      </p:grpSpPr>
      <p:sp>
        <p:nvSpPr>
          <p:cNvPr id="33" name="Google Shape;33;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8"/>
        <p:cNvGrpSpPr/>
        <p:nvPr/>
      </p:nvGrpSpPr>
      <p:grpSpPr>
        <a:xfrm>
          <a:off x="0" y="0"/>
          <a:ext cx="0" cy="0"/>
          <a:chOff x="0" y="0"/>
          <a:chExt cx="0" cy="0"/>
        </a:xfrm>
      </p:grpSpPr>
      <p:sp>
        <p:nvSpPr>
          <p:cNvPr id="39" name="Google Shape;3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54"/>
        <p:cNvGrpSpPr/>
        <p:nvPr/>
      </p:nvGrpSpPr>
      <p:grpSpPr>
        <a:xfrm>
          <a:off x="0" y="0"/>
          <a:ext cx="0" cy="0"/>
          <a:chOff x="0" y="0"/>
          <a:chExt cx="0" cy="0"/>
        </a:xfrm>
      </p:grpSpPr>
      <p:sp>
        <p:nvSpPr>
          <p:cNvPr id="55" name="Google Shape;5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5183188" y="987425"/>
            <a:ext cx="6172200" cy="4873625"/>
          </a:xfrm>
          <a:prstGeom prst="rect">
            <a:avLst/>
          </a:prstGeom>
          <a:noFill/>
          <a:ln>
            <a:noFill/>
          </a:ln>
        </p:spPr>
      </p:sp>
      <p:sp>
        <p:nvSpPr>
          <p:cNvPr id="68" name="Google Shape;68;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eib.org/attachments/strategies/complaints_mechanism_policy_cs.pdf" TargetMode="External"/><Relationship Id="rId3" Type="http://schemas.openxmlformats.org/officeDocument/2006/relationships/hyperlink" Target="https://cs.wikipedia.org/wiki/International_Standard_Book_Number" TargetMode="External"/><Relationship Id="rId7" Type="http://schemas.openxmlformats.org/officeDocument/2006/relationships/hyperlink" Target="https://www.bozp.cz/slovnik-pojmu/skoleni-boz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dokumentacebozp.cz/aktuality/analyza-rizik-bozp-rizeni-hodnoceni-identifikace-management/" TargetMode="External"/><Relationship Id="rId11" Type="http://schemas.openxmlformats.org/officeDocument/2006/relationships/hyperlink" Target="https://www.vlastnicesta.cz/clanky/externi-komunikace-vytvari-obraz-vasi-firmy-v-o/" TargetMode="External"/><Relationship Id="rId5" Type="http://schemas.openxmlformats.org/officeDocument/2006/relationships/hyperlink" Target="https://www.callbridge.com/cs/blog/good-team-dynamics-is-essential-in-the-workplace/" TargetMode="External"/><Relationship Id="rId10" Type="http://schemas.openxmlformats.org/officeDocument/2006/relationships/hyperlink" Target="http://www.oit.org/wcmsp5/groups/public/@ed_dialogue/@sector/documents/publication/wcms_161998.pdf" TargetMode="External"/><Relationship Id="rId4" Type="http://schemas.openxmlformats.org/officeDocument/2006/relationships/hyperlink" Target="https://cs.wikipedia.org/wiki/Speci%C3%A1ln%C3%AD:Zdroje_knih/978-80-247-1407-3" TargetMode="External"/><Relationship Id="rId9" Type="http://schemas.openxmlformats.org/officeDocument/2006/relationships/hyperlink" Target="https://www.egd.cz/sites/default/files/201902/Politika%20integrovan%C3%A9ho%20syst%C3%A9mu%20%C5%99%C3%ADzen%C3%AD.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msmt.cz/socialni-programy/metodicke-doporuceni-k-primarni-prevenci-rizikoveho-chovan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snajdr.com/jak-pracujeme/s-vizi-strategii-a-politikou/" TargetMode="External"/><Relationship Id="rId5" Type="http://schemas.openxmlformats.org/officeDocument/2006/relationships/hyperlink" Target="https://visual.ly/community/Infographics/business/incblot-motivation-infographic" TargetMode="External"/><Relationship Id="rId4" Type="http://schemas.openxmlformats.org/officeDocument/2006/relationships/hyperlink" Target="https://www.bozpinfo.cz/josra/nasili-na-pracovisti-peer-pracovnik-jako-mozna-cesta-ochrany-zamestnanc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www.beneke-prinzhorn.de/" TargetMode="External"/><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6.png"/><Relationship Id="rId12" Type="http://schemas.openxmlformats.org/officeDocument/2006/relationships/hyperlink" Target="https://dekaplus.eu/" TargetMode="External"/><Relationship Id="rId17" Type="http://schemas.openxmlformats.org/officeDocument/2006/relationships/image" Target="../media/image4.png"/><Relationship Id="rId2" Type="http://schemas.openxmlformats.org/officeDocument/2006/relationships/notesSlide" Target="../notesSlides/notesSlide17.xml"/><Relationship Id="rId16" Type="http://schemas.openxmlformats.org/officeDocument/2006/relationships/hyperlink" Target="https://www.uzvediba.lv/kontakti/" TargetMode="Externa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hyperlink" Target="http://www.czu.cz/" TargetMode="External"/><Relationship Id="rId15" Type="http://schemas.openxmlformats.org/officeDocument/2006/relationships/image" Target="../media/image20.png"/><Relationship Id="rId10" Type="http://schemas.openxmlformats.org/officeDocument/2006/relationships/hyperlink" Target="https://kek-dias.gr/" TargetMode="External"/><Relationship Id="rId4" Type="http://schemas.openxmlformats.org/officeDocument/2006/relationships/image" Target="../media/image14.png"/><Relationship Id="rId9" Type="http://schemas.openxmlformats.org/officeDocument/2006/relationships/image" Target="../media/image17.png"/><Relationship Id="rId14" Type="http://schemas.openxmlformats.org/officeDocument/2006/relationships/hyperlink" Target="https://www.lpf.l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89" name="Google Shape;89;p1"/>
          <p:cNvSpPr txBox="1">
            <a:spLocks noGrp="1"/>
          </p:cNvSpPr>
          <p:nvPr>
            <p:ph type="ctrTitle"/>
          </p:nvPr>
        </p:nvSpPr>
        <p:spPr>
          <a:xfrm>
            <a:off x="388111" y="4770613"/>
            <a:ext cx="11589030" cy="1000655"/>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2"/>
              </a:buClr>
              <a:buSzPts val="4000"/>
              <a:buFont typeface="Calibri"/>
              <a:buNone/>
            </a:pPr>
            <a:r>
              <a:rPr lang="cs-CZ" sz="4000" b="1">
                <a:solidFill>
                  <a:schemeClr val="dk2"/>
                </a:solidFill>
                <a:latin typeface="Calibri"/>
                <a:ea typeface="Calibri"/>
                <a:cs typeface="Calibri"/>
                <a:sym typeface="Calibri"/>
              </a:rPr>
              <a:t>Training Design:</a:t>
            </a:r>
            <a:br>
              <a:rPr lang="cs-CZ" sz="4000" b="1">
                <a:solidFill>
                  <a:schemeClr val="dk2"/>
                </a:solidFill>
                <a:latin typeface="Calibri"/>
                <a:ea typeface="Calibri"/>
                <a:cs typeface="Calibri"/>
                <a:sym typeface="Calibri"/>
              </a:rPr>
            </a:br>
            <a:r>
              <a:rPr lang="cs-CZ" sz="4000" b="1">
                <a:solidFill>
                  <a:schemeClr val="dk2"/>
                </a:solidFill>
                <a:latin typeface="Calibri"/>
                <a:ea typeface="Calibri"/>
                <a:cs typeface="Calibri"/>
                <a:sym typeface="Calibri"/>
              </a:rPr>
              <a:t>Primary Prevention (2)</a:t>
            </a:r>
            <a:endParaRPr sz="4000" b="1">
              <a:solidFill>
                <a:schemeClr val="dk2"/>
              </a:solidFill>
              <a:latin typeface="Calibri"/>
              <a:ea typeface="Calibri"/>
              <a:cs typeface="Calibri"/>
              <a:sym typeface="Calibri"/>
            </a:endParaRPr>
          </a:p>
        </p:txBody>
      </p:sp>
      <p:pic>
        <p:nvPicPr>
          <p:cNvPr id="90" name="Google Shape;90;p1" descr="Ein Bild, das Text enthält.&#10;&#10;Automatisch generierte Beschreibung"/>
          <p:cNvPicPr preferRelativeResize="0"/>
          <p:nvPr/>
        </p:nvPicPr>
        <p:blipFill rotWithShape="1">
          <a:blip r:embed="rId3">
            <a:alphaModFix/>
          </a:blip>
          <a:srcRect t="2802" b="3425"/>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avLst/>
              <a:gdLst/>
              <a:ahLst/>
              <a:cxnLst/>
              <a:rect l="l" t="t" r="r" b="b"/>
              <a:pathLst>
                <a:path w="9182100" h="1019102" extrusionOk="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avLst/>
              <a:gdLst/>
              <a:ahLst/>
              <a:cxnLst/>
              <a:rect l="l" t="t" r="r" b="b"/>
              <a:pathLst>
                <a:path w="9182100" h="932744" extrusionOk="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avLst/>
              <a:gdLst/>
              <a:ahLst/>
              <a:cxnLst/>
              <a:rect l="l" t="t" r="r" b="b"/>
              <a:pathLst>
                <a:path w="9182100" h="544245" extrusionOk="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avLst/>
              <a:gdLst/>
              <a:ahLst/>
              <a:cxnLst/>
              <a:rect l="l" t="t" r="r" b="b"/>
              <a:pathLst>
                <a:path w="9182100" h="765639" extrusionOk="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pic>
        <p:nvPicPr>
          <p:cNvPr id="96" name="Google Shape;96;p1"/>
          <p:cNvPicPr preferRelativeResize="0"/>
          <p:nvPr/>
        </p:nvPicPr>
        <p:blipFill>
          <a:blip r:embed="rId4">
            <a:alphaModFix/>
          </a:blip>
          <a:stretch>
            <a:fillRect/>
          </a:stretch>
        </p:blipFill>
        <p:spPr>
          <a:xfrm>
            <a:off x="445449" y="5484887"/>
            <a:ext cx="2439992" cy="512303"/>
          </a:xfrm>
          <a:prstGeom prst="rect">
            <a:avLst/>
          </a:prstGeom>
          <a:noFill/>
          <a:ln>
            <a:noFill/>
          </a:ln>
        </p:spPr>
      </p:pic>
      <p:sp>
        <p:nvSpPr>
          <p:cNvPr id="97" name="Google Shape;97;p1"/>
          <p:cNvSpPr txBox="1"/>
          <p:nvPr/>
        </p:nvSpPr>
        <p:spPr>
          <a:xfrm>
            <a:off x="426720" y="6056820"/>
            <a:ext cx="11338500" cy="1161816"/>
          </a:xfrm>
          <a:prstGeom prst="rect">
            <a:avLst/>
          </a:prstGeom>
          <a:noFill/>
          <a:ln>
            <a:noFill/>
          </a:ln>
        </p:spPr>
        <p:txBody>
          <a:bodyPr spcFirstLastPara="1" wrap="square" lIns="91425" tIns="45700" rIns="91425" bIns="45700" anchor="t" anchorCtr="0">
            <a:spAutoFit/>
          </a:bodyPr>
          <a:lstStyle/>
          <a:p>
            <a:pPr marL="0" lvl="0" indent="0" algn="just" rtl="0">
              <a:spcBef>
                <a:spcPts val="1200"/>
              </a:spcBef>
              <a:spcAft>
                <a:spcPts val="0"/>
              </a:spcAft>
              <a:buClr>
                <a:schemeClr val="dk1"/>
              </a:buClr>
              <a:buSzPts val="1100"/>
              <a:buFont typeface="Arial"/>
              <a:buNone/>
            </a:pPr>
            <a:r>
              <a:rPr lang="cs-CZ" sz="1100" dirty="0" err="1">
                <a:solidFill>
                  <a:schemeClr val="dk1"/>
                </a:solidFill>
              </a:rPr>
              <a:t>The</a:t>
            </a:r>
            <a:r>
              <a:rPr lang="cs-CZ" sz="1100" dirty="0">
                <a:solidFill>
                  <a:schemeClr val="dk1"/>
                </a:solidFill>
              </a:rPr>
              <a:t> </a:t>
            </a:r>
            <a:r>
              <a:rPr lang="cs-CZ" sz="1100" dirty="0" err="1">
                <a:solidFill>
                  <a:schemeClr val="dk1"/>
                </a:solidFill>
              </a:rPr>
              <a:t>European</a:t>
            </a:r>
            <a:r>
              <a:rPr lang="cs-CZ" sz="1100" dirty="0">
                <a:solidFill>
                  <a:schemeClr val="dk1"/>
                </a:solidFill>
              </a:rPr>
              <a:t> </a:t>
            </a:r>
            <a:r>
              <a:rPr lang="cs-CZ" sz="1100" dirty="0" err="1">
                <a:solidFill>
                  <a:schemeClr val="dk1"/>
                </a:solidFill>
              </a:rPr>
              <a:t>Commission's</a:t>
            </a:r>
            <a:r>
              <a:rPr lang="cs-CZ" sz="1100" dirty="0">
                <a:solidFill>
                  <a:schemeClr val="dk1"/>
                </a:solidFill>
              </a:rPr>
              <a:t> support </a:t>
            </a:r>
            <a:r>
              <a:rPr lang="cs-CZ" sz="1100" dirty="0" err="1">
                <a:solidFill>
                  <a:schemeClr val="dk1"/>
                </a:solidFill>
              </a:rPr>
              <a:t>for</a:t>
            </a:r>
            <a:r>
              <a:rPr lang="cs-CZ" sz="1100" dirty="0">
                <a:solidFill>
                  <a:schemeClr val="dk1"/>
                </a:solidFill>
              </a:rPr>
              <a:t> </a:t>
            </a:r>
            <a:r>
              <a:rPr lang="cs-CZ" sz="1100" dirty="0" err="1">
                <a:solidFill>
                  <a:schemeClr val="dk1"/>
                </a:solidFill>
              </a:rPr>
              <a:t>the</a:t>
            </a:r>
            <a:r>
              <a:rPr lang="cs-CZ" sz="1100" dirty="0">
                <a:solidFill>
                  <a:schemeClr val="dk1"/>
                </a:solidFill>
              </a:rPr>
              <a:t> </a:t>
            </a:r>
            <a:r>
              <a:rPr lang="cs-CZ" sz="1100" dirty="0" err="1">
                <a:solidFill>
                  <a:schemeClr val="dk1"/>
                </a:solidFill>
              </a:rPr>
              <a:t>production</a:t>
            </a:r>
            <a:r>
              <a:rPr lang="cs-CZ" sz="1100" dirty="0">
                <a:solidFill>
                  <a:schemeClr val="dk1"/>
                </a:solidFill>
              </a:rPr>
              <a:t> </a:t>
            </a:r>
            <a:r>
              <a:rPr lang="cs-CZ" sz="1100" dirty="0" err="1">
                <a:solidFill>
                  <a:schemeClr val="dk1"/>
                </a:solidFill>
              </a:rPr>
              <a:t>of</a:t>
            </a:r>
            <a:r>
              <a:rPr lang="cs-CZ" sz="1100" dirty="0">
                <a:solidFill>
                  <a:schemeClr val="dk1"/>
                </a:solidFill>
              </a:rPr>
              <a:t> </a:t>
            </a:r>
            <a:r>
              <a:rPr lang="cs-CZ" sz="1100" dirty="0" err="1">
                <a:solidFill>
                  <a:schemeClr val="dk1"/>
                </a:solidFill>
              </a:rPr>
              <a:t>this</a:t>
            </a:r>
            <a:r>
              <a:rPr lang="cs-CZ" sz="1100" dirty="0">
                <a:solidFill>
                  <a:schemeClr val="dk1"/>
                </a:solidFill>
              </a:rPr>
              <a:t> </a:t>
            </a:r>
            <a:r>
              <a:rPr lang="cs-CZ" sz="1100" dirty="0" err="1">
                <a:solidFill>
                  <a:schemeClr val="dk1"/>
                </a:solidFill>
              </a:rPr>
              <a:t>publication</a:t>
            </a:r>
            <a:r>
              <a:rPr lang="cs-CZ" sz="1100" dirty="0">
                <a:solidFill>
                  <a:schemeClr val="dk1"/>
                </a:solidFill>
              </a:rPr>
              <a:t> </a:t>
            </a:r>
            <a:r>
              <a:rPr lang="cs-CZ" sz="1100" dirty="0" err="1">
                <a:solidFill>
                  <a:schemeClr val="dk1"/>
                </a:solidFill>
              </a:rPr>
              <a:t>does</a:t>
            </a:r>
            <a:r>
              <a:rPr lang="cs-CZ" sz="1100" dirty="0">
                <a:solidFill>
                  <a:schemeClr val="dk1"/>
                </a:solidFill>
              </a:rPr>
              <a:t> not </a:t>
            </a:r>
            <a:r>
              <a:rPr lang="cs-CZ" sz="1100" dirty="0" err="1">
                <a:solidFill>
                  <a:schemeClr val="dk1"/>
                </a:solidFill>
              </a:rPr>
              <a:t>constitute</a:t>
            </a:r>
            <a:r>
              <a:rPr lang="cs-CZ" sz="1100" dirty="0">
                <a:solidFill>
                  <a:schemeClr val="dk1"/>
                </a:solidFill>
              </a:rPr>
              <a:t> </a:t>
            </a:r>
            <a:br>
              <a:rPr lang="cs-CZ" sz="1100" dirty="0">
                <a:solidFill>
                  <a:schemeClr val="dk1"/>
                </a:solidFill>
              </a:rPr>
            </a:br>
            <a:r>
              <a:rPr lang="cs-CZ" sz="1100" dirty="0" err="1">
                <a:solidFill>
                  <a:schemeClr val="dk1"/>
                </a:solidFill>
              </a:rPr>
              <a:t>an</a:t>
            </a:r>
            <a:r>
              <a:rPr lang="cs-CZ" sz="1100" dirty="0">
                <a:solidFill>
                  <a:schemeClr val="dk1"/>
                </a:solidFill>
              </a:rPr>
              <a:t> </a:t>
            </a:r>
            <a:r>
              <a:rPr lang="cs-CZ" sz="1100" dirty="0" err="1">
                <a:solidFill>
                  <a:schemeClr val="dk1"/>
                </a:solidFill>
              </a:rPr>
              <a:t>endorsement</a:t>
            </a:r>
            <a:r>
              <a:rPr lang="cs-CZ" sz="1100" dirty="0">
                <a:solidFill>
                  <a:schemeClr val="dk1"/>
                </a:solidFill>
              </a:rPr>
              <a:t> </a:t>
            </a:r>
            <a:r>
              <a:rPr lang="cs-CZ" sz="1100" dirty="0" err="1">
                <a:solidFill>
                  <a:schemeClr val="dk1"/>
                </a:solidFill>
              </a:rPr>
              <a:t>of</a:t>
            </a:r>
            <a:r>
              <a:rPr lang="cs-CZ" sz="1100" dirty="0">
                <a:solidFill>
                  <a:schemeClr val="dk1"/>
                </a:solidFill>
              </a:rPr>
              <a:t> </a:t>
            </a:r>
            <a:r>
              <a:rPr lang="cs-CZ" sz="1100" dirty="0" err="1">
                <a:solidFill>
                  <a:schemeClr val="dk1"/>
                </a:solidFill>
              </a:rPr>
              <a:t>the</a:t>
            </a:r>
            <a:r>
              <a:rPr lang="cs-CZ" sz="1100" dirty="0">
                <a:solidFill>
                  <a:schemeClr val="dk1"/>
                </a:solidFill>
              </a:rPr>
              <a:t> </a:t>
            </a:r>
            <a:r>
              <a:rPr lang="cs-CZ" sz="1100" dirty="0" err="1">
                <a:solidFill>
                  <a:schemeClr val="dk1"/>
                </a:solidFill>
              </a:rPr>
              <a:t>contents</a:t>
            </a:r>
            <a:r>
              <a:rPr lang="cs-CZ" sz="1100" dirty="0">
                <a:solidFill>
                  <a:schemeClr val="dk1"/>
                </a:solidFill>
              </a:rPr>
              <a:t>, </a:t>
            </a:r>
            <a:r>
              <a:rPr lang="cs-CZ" sz="1100" dirty="0" err="1">
                <a:solidFill>
                  <a:schemeClr val="dk1"/>
                </a:solidFill>
              </a:rPr>
              <a:t>which</a:t>
            </a:r>
            <a:r>
              <a:rPr lang="cs-CZ" sz="1100" dirty="0">
                <a:solidFill>
                  <a:schemeClr val="dk1"/>
                </a:solidFill>
              </a:rPr>
              <a:t> </a:t>
            </a:r>
            <a:r>
              <a:rPr lang="cs-CZ" sz="1100" dirty="0" err="1">
                <a:solidFill>
                  <a:schemeClr val="dk1"/>
                </a:solidFill>
              </a:rPr>
              <a:t>reflect</a:t>
            </a:r>
            <a:r>
              <a:rPr lang="cs-CZ" sz="1100" dirty="0">
                <a:solidFill>
                  <a:schemeClr val="dk1"/>
                </a:solidFill>
              </a:rPr>
              <a:t> </a:t>
            </a:r>
            <a:r>
              <a:rPr lang="cs-CZ" sz="1100" dirty="0" err="1">
                <a:solidFill>
                  <a:schemeClr val="dk1"/>
                </a:solidFill>
              </a:rPr>
              <a:t>the</a:t>
            </a:r>
            <a:r>
              <a:rPr lang="cs-CZ" sz="1100" dirty="0">
                <a:solidFill>
                  <a:schemeClr val="dk1"/>
                </a:solidFill>
              </a:rPr>
              <a:t> </a:t>
            </a:r>
            <a:r>
              <a:rPr lang="cs-CZ" sz="1100" dirty="0" err="1">
                <a:solidFill>
                  <a:schemeClr val="dk1"/>
                </a:solidFill>
              </a:rPr>
              <a:t>views</a:t>
            </a:r>
            <a:r>
              <a:rPr lang="cs-CZ" sz="1100" dirty="0">
                <a:solidFill>
                  <a:schemeClr val="dk1"/>
                </a:solidFill>
              </a:rPr>
              <a:t> </a:t>
            </a:r>
            <a:r>
              <a:rPr lang="cs-CZ" sz="1100" dirty="0" err="1">
                <a:solidFill>
                  <a:schemeClr val="dk1"/>
                </a:solidFill>
              </a:rPr>
              <a:t>only</a:t>
            </a:r>
            <a:r>
              <a:rPr lang="cs-CZ" sz="1100" dirty="0">
                <a:solidFill>
                  <a:schemeClr val="dk1"/>
                </a:solidFill>
              </a:rPr>
              <a:t> </a:t>
            </a:r>
            <a:r>
              <a:rPr lang="cs-CZ" sz="1100" dirty="0" err="1">
                <a:solidFill>
                  <a:schemeClr val="dk1"/>
                </a:solidFill>
              </a:rPr>
              <a:t>of</a:t>
            </a:r>
            <a:r>
              <a:rPr lang="cs-CZ" sz="1100" dirty="0">
                <a:solidFill>
                  <a:schemeClr val="dk1"/>
                </a:solidFill>
              </a:rPr>
              <a:t> </a:t>
            </a:r>
            <a:r>
              <a:rPr lang="cs-CZ" sz="1100" dirty="0" err="1">
                <a:solidFill>
                  <a:schemeClr val="dk1"/>
                </a:solidFill>
              </a:rPr>
              <a:t>the</a:t>
            </a:r>
            <a:r>
              <a:rPr lang="cs-CZ" sz="1100" dirty="0">
                <a:solidFill>
                  <a:schemeClr val="dk1"/>
                </a:solidFill>
              </a:rPr>
              <a:t> </a:t>
            </a:r>
            <a:r>
              <a:rPr lang="cs-CZ" sz="1100" dirty="0" err="1">
                <a:solidFill>
                  <a:schemeClr val="dk1"/>
                </a:solidFill>
              </a:rPr>
              <a:t>authors</a:t>
            </a:r>
            <a:r>
              <a:rPr lang="cs-CZ" sz="1100" dirty="0">
                <a:solidFill>
                  <a:schemeClr val="dk1"/>
                </a:solidFill>
              </a:rPr>
              <a:t>, and </a:t>
            </a:r>
            <a:r>
              <a:rPr lang="cs-CZ" sz="1100" dirty="0" err="1">
                <a:solidFill>
                  <a:schemeClr val="dk1"/>
                </a:solidFill>
              </a:rPr>
              <a:t>the</a:t>
            </a:r>
            <a:r>
              <a:rPr lang="cs-CZ" sz="1100" dirty="0">
                <a:solidFill>
                  <a:schemeClr val="dk1"/>
                </a:solidFill>
              </a:rPr>
              <a:t> </a:t>
            </a:r>
            <a:r>
              <a:rPr lang="cs-CZ" sz="1100" dirty="0" err="1">
                <a:solidFill>
                  <a:schemeClr val="dk1"/>
                </a:solidFill>
              </a:rPr>
              <a:t>Commission</a:t>
            </a:r>
            <a:r>
              <a:rPr lang="cs-CZ" sz="1100" dirty="0">
                <a:solidFill>
                  <a:schemeClr val="dk1"/>
                </a:solidFill>
              </a:rPr>
              <a:t> </a:t>
            </a:r>
            <a:r>
              <a:rPr lang="cs-CZ" sz="1100" dirty="0" err="1">
                <a:solidFill>
                  <a:schemeClr val="dk1"/>
                </a:solidFill>
              </a:rPr>
              <a:t>cannot</a:t>
            </a:r>
            <a:r>
              <a:rPr lang="cs-CZ" sz="1100" dirty="0">
                <a:solidFill>
                  <a:schemeClr val="dk1"/>
                </a:solidFill>
              </a:rPr>
              <a:t> </a:t>
            </a:r>
            <a:r>
              <a:rPr lang="cs-CZ" sz="1100" dirty="0" err="1">
                <a:solidFill>
                  <a:schemeClr val="dk1"/>
                </a:solidFill>
              </a:rPr>
              <a:t>be</a:t>
            </a:r>
            <a:r>
              <a:rPr lang="cs-CZ" sz="1100">
                <a:solidFill>
                  <a:schemeClr val="dk1"/>
                </a:solidFill>
              </a:rPr>
              <a:t> held</a:t>
            </a:r>
            <a:r>
              <a:rPr lang="cs-CZ" sz="1100" dirty="0">
                <a:solidFill>
                  <a:schemeClr val="dk1"/>
                </a:solidFill>
              </a:rPr>
              <a:t> </a:t>
            </a:r>
            <a:r>
              <a:rPr lang="cs-CZ" sz="1100" dirty="0" err="1">
                <a:solidFill>
                  <a:schemeClr val="dk1"/>
                </a:solidFill>
              </a:rPr>
              <a:t>responsible</a:t>
            </a:r>
            <a:r>
              <a:rPr lang="cs-CZ" sz="1100" dirty="0">
                <a:solidFill>
                  <a:schemeClr val="dk1"/>
                </a:solidFill>
              </a:rPr>
              <a:t> </a:t>
            </a:r>
            <a:r>
              <a:rPr lang="cs-CZ" sz="1100" dirty="0" err="1">
                <a:solidFill>
                  <a:schemeClr val="dk1"/>
                </a:solidFill>
              </a:rPr>
              <a:t>for</a:t>
            </a:r>
            <a:r>
              <a:rPr lang="cs-CZ" sz="1100" dirty="0">
                <a:solidFill>
                  <a:schemeClr val="dk1"/>
                </a:solidFill>
              </a:rPr>
              <a:t> any use </a:t>
            </a:r>
            <a:r>
              <a:rPr lang="cs-CZ" sz="1100" dirty="0" err="1">
                <a:solidFill>
                  <a:schemeClr val="dk1"/>
                </a:solidFill>
              </a:rPr>
              <a:t>which</a:t>
            </a:r>
            <a:r>
              <a:rPr lang="cs-CZ" sz="1100" dirty="0">
                <a:solidFill>
                  <a:schemeClr val="dk1"/>
                </a:solidFill>
              </a:rPr>
              <a:t> </a:t>
            </a:r>
            <a:r>
              <a:rPr lang="cs-CZ" sz="1100" dirty="0" err="1">
                <a:solidFill>
                  <a:schemeClr val="dk1"/>
                </a:solidFill>
              </a:rPr>
              <a:t>may</a:t>
            </a:r>
            <a:r>
              <a:rPr lang="cs-CZ" sz="1100" dirty="0">
                <a:solidFill>
                  <a:schemeClr val="dk1"/>
                </a:solidFill>
              </a:rPr>
              <a:t> </a:t>
            </a:r>
            <a:r>
              <a:rPr lang="cs-CZ" sz="1100" dirty="0" err="1">
                <a:solidFill>
                  <a:schemeClr val="dk1"/>
                </a:solidFill>
              </a:rPr>
              <a:t>be</a:t>
            </a:r>
            <a:r>
              <a:rPr lang="cs-CZ" sz="1100" dirty="0">
                <a:solidFill>
                  <a:schemeClr val="dk1"/>
                </a:solidFill>
              </a:rPr>
              <a:t> made </a:t>
            </a:r>
            <a:r>
              <a:rPr lang="cs-CZ" sz="1100" dirty="0" err="1">
                <a:solidFill>
                  <a:schemeClr val="dk1"/>
                </a:solidFill>
              </a:rPr>
              <a:t>of</a:t>
            </a:r>
            <a:r>
              <a:rPr lang="cs-CZ" sz="1100" dirty="0">
                <a:solidFill>
                  <a:schemeClr val="dk1"/>
                </a:solidFill>
              </a:rPr>
              <a:t> </a:t>
            </a:r>
            <a:r>
              <a:rPr lang="cs-CZ" sz="1100" dirty="0" err="1">
                <a:solidFill>
                  <a:schemeClr val="dk1"/>
                </a:solidFill>
              </a:rPr>
              <a:t>the</a:t>
            </a:r>
            <a:r>
              <a:rPr lang="cs-CZ" sz="1100" dirty="0">
                <a:solidFill>
                  <a:schemeClr val="dk1"/>
                </a:solidFill>
              </a:rPr>
              <a:t> </a:t>
            </a:r>
            <a:r>
              <a:rPr lang="cs-CZ" sz="1100" dirty="0" err="1">
                <a:solidFill>
                  <a:schemeClr val="dk1"/>
                </a:solidFill>
              </a:rPr>
              <a:t>information</a:t>
            </a:r>
            <a:r>
              <a:rPr lang="cs-CZ" sz="1100" dirty="0">
                <a:solidFill>
                  <a:schemeClr val="dk1"/>
                </a:solidFill>
              </a:rPr>
              <a:t> </a:t>
            </a:r>
            <a:r>
              <a:rPr lang="cs-CZ" sz="1100" dirty="0" err="1">
                <a:solidFill>
                  <a:schemeClr val="dk1"/>
                </a:solidFill>
              </a:rPr>
              <a:t>contained</a:t>
            </a:r>
            <a:r>
              <a:rPr lang="cs-CZ" sz="1100" dirty="0">
                <a:solidFill>
                  <a:schemeClr val="dk1"/>
                </a:solidFill>
              </a:rPr>
              <a:t> </a:t>
            </a:r>
            <a:r>
              <a:rPr lang="cs-CZ" sz="1100" dirty="0" err="1">
                <a:solidFill>
                  <a:schemeClr val="dk1"/>
                </a:solidFill>
              </a:rPr>
              <a:t>therein</a:t>
            </a:r>
            <a:r>
              <a:rPr lang="cs-CZ" sz="1100" dirty="0">
                <a:solidFill>
                  <a:schemeClr val="dk1"/>
                </a:solidFill>
              </a:rPr>
              <a:t>.</a:t>
            </a:r>
            <a:endParaRPr i="1" dirty="0">
              <a:solidFill>
                <a:srgbClr val="1F3863"/>
              </a:solidFill>
            </a:endParaRPr>
          </a:p>
          <a:p>
            <a:pPr marL="0" marR="0" lvl="0" indent="0" algn="l" rtl="0">
              <a:spcBef>
                <a:spcPts val="30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sp>
        <p:nvSpPr>
          <p:cNvPr id="287" name="Google Shape;287;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10"/>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9" name="Google Shape;289;p10"/>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0" name="Google Shape;290;p10"/>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1" name="Google Shape;291;p10"/>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0"/>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10"/>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10"/>
          <p:cNvSpPr txBox="1">
            <a:spLocks noGrp="1"/>
          </p:cNvSpPr>
          <p:nvPr>
            <p:ph type="title"/>
          </p:nvPr>
        </p:nvSpPr>
        <p:spPr>
          <a:xfrm>
            <a:off x="102228" y="80877"/>
            <a:ext cx="10822858" cy="11202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cs-CZ" sz="3600" b="1"/>
              <a:t>Indicators of potential violence by an employee</a:t>
            </a:r>
            <a:endParaRPr sz="3600" b="1"/>
          </a:p>
        </p:txBody>
      </p:sp>
      <p:grpSp>
        <p:nvGrpSpPr>
          <p:cNvPr id="295" name="Google Shape;295;p10"/>
          <p:cNvGrpSpPr/>
          <p:nvPr/>
        </p:nvGrpSpPr>
        <p:grpSpPr>
          <a:xfrm>
            <a:off x="713390" y="1285314"/>
            <a:ext cx="10716058" cy="5358029"/>
            <a:chOff x="447919" y="3262"/>
            <a:chExt cx="10716058" cy="5358029"/>
          </a:xfrm>
        </p:grpSpPr>
        <p:sp>
          <p:nvSpPr>
            <p:cNvPr id="296" name="Google Shape;296;p10"/>
            <p:cNvSpPr/>
            <p:nvPr/>
          </p:nvSpPr>
          <p:spPr>
            <a:xfrm>
              <a:off x="447919" y="3262"/>
              <a:ext cx="1984455" cy="1190673"/>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0"/>
            <p:cNvSpPr txBox="1"/>
            <p:nvPr/>
          </p:nvSpPr>
          <p:spPr>
            <a:xfrm>
              <a:off x="447919" y="3262"/>
              <a:ext cx="1984455" cy="119067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cs-CZ" sz="1500">
                  <a:solidFill>
                    <a:schemeClr val="lt1"/>
                  </a:solidFill>
                  <a:latin typeface="Calibri"/>
                  <a:ea typeface="Calibri"/>
                  <a:cs typeface="Calibri"/>
                  <a:sym typeface="Calibri"/>
                </a:rPr>
                <a:t>increased use of alcohol and/or illegal drugs</a:t>
              </a:r>
              <a:endParaRPr/>
            </a:p>
          </p:txBody>
        </p:sp>
        <p:sp>
          <p:nvSpPr>
            <p:cNvPr id="298" name="Google Shape;298;p10"/>
            <p:cNvSpPr/>
            <p:nvPr/>
          </p:nvSpPr>
          <p:spPr>
            <a:xfrm>
              <a:off x="2630820" y="3262"/>
              <a:ext cx="1984455" cy="1190673"/>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0"/>
            <p:cNvSpPr txBox="1"/>
            <p:nvPr/>
          </p:nvSpPr>
          <p:spPr>
            <a:xfrm>
              <a:off x="2630820" y="3262"/>
              <a:ext cx="1984455" cy="119067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cs-CZ" sz="1500">
                  <a:solidFill>
                    <a:schemeClr val="lt1"/>
                  </a:solidFill>
                  <a:latin typeface="Calibri"/>
                  <a:ea typeface="Calibri"/>
                  <a:cs typeface="Calibri"/>
                  <a:sym typeface="Calibri"/>
                </a:rPr>
                <a:t>unexplained increase in absenteeism; vague physical complaints</a:t>
              </a:r>
              <a:endParaRPr/>
            </a:p>
          </p:txBody>
        </p:sp>
        <p:sp>
          <p:nvSpPr>
            <p:cNvPr id="300" name="Google Shape;300;p10"/>
            <p:cNvSpPr/>
            <p:nvPr/>
          </p:nvSpPr>
          <p:spPr>
            <a:xfrm>
              <a:off x="4813720" y="3262"/>
              <a:ext cx="1984455" cy="1190673"/>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0"/>
            <p:cNvSpPr txBox="1"/>
            <p:nvPr/>
          </p:nvSpPr>
          <p:spPr>
            <a:xfrm>
              <a:off x="4813720" y="3262"/>
              <a:ext cx="1984455" cy="119067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cs-CZ" sz="1500">
                  <a:solidFill>
                    <a:schemeClr val="lt1"/>
                  </a:solidFill>
                  <a:latin typeface="Calibri"/>
                  <a:ea typeface="Calibri"/>
                  <a:cs typeface="Calibri"/>
                  <a:sym typeface="Calibri"/>
                </a:rPr>
                <a:t>noticeable decrease in attention to appearance and hygiene</a:t>
              </a:r>
              <a:endParaRPr/>
            </a:p>
          </p:txBody>
        </p:sp>
        <p:sp>
          <p:nvSpPr>
            <p:cNvPr id="302" name="Google Shape;302;p10"/>
            <p:cNvSpPr/>
            <p:nvPr/>
          </p:nvSpPr>
          <p:spPr>
            <a:xfrm>
              <a:off x="6996621" y="3262"/>
              <a:ext cx="1984455" cy="1190673"/>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0"/>
            <p:cNvSpPr txBox="1"/>
            <p:nvPr/>
          </p:nvSpPr>
          <p:spPr>
            <a:xfrm>
              <a:off x="6996621" y="3262"/>
              <a:ext cx="1984455" cy="119067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cs-CZ" sz="1500">
                  <a:solidFill>
                    <a:schemeClr val="lt1"/>
                  </a:solidFill>
                  <a:latin typeface="Calibri"/>
                  <a:ea typeface="Calibri"/>
                  <a:cs typeface="Calibri"/>
                  <a:sym typeface="Calibri"/>
                </a:rPr>
                <a:t>depression / withfrawal</a:t>
              </a:r>
              <a:endParaRPr/>
            </a:p>
          </p:txBody>
        </p:sp>
        <p:sp>
          <p:nvSpPr>
            <p:cNvPr id="304" name="Google Shape;304;p10"/>
            <p:cNvSpPr/>
            <p:nvPr/>
          </p:nvSpPr>
          <p:spPr>
            <a:xfrm>
              <a:off x="9179522" y="3262"/>
              <a:ext cx="1984455" cy="1190673"/>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0"/>
            <p:cNvSpPr txBox="1"/>
            <p:nvPr/>
          </p:nvSpPr>
          <p:spPr>
            <a:xfrm>
              <a:off x="9179522" y="3262"/>
              <a:ext cx="1984455" cy="119067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cs-CZ" sz="1500">
                  <a:solidFill>
                    <a:schemeClr val="lt1"/>
                  </a:solidFill>
                  <a:latin typeface="Calibri"/>
                  <a:ea typeface="Calibri"/>
                  <a:cs typeface="Calibri"/>
                  <a:sym typeface="Calibri"/>
                </a:rPr>
                <a:t>resistance and overreaction to changes in policy and procedures</a:t>
              </a:r>
              <a:endParaRPr sz="1500">
                <a:solidFill>
                  <a:schemeClr val="lt1"/>
                </a:solidFill>
                <a:latin typeface="Calibri"/>
                <a:ea typeface="Calibri"/>
                <a:cs typeface="Calibri"/>
                <a:sym typeface="Calibri"/>
              </a:endParaRPr>
            </a:p>
          </p:txBody>
        </p:sp>
        <p:sp>
          <p:nvSpPr>
            <p:cNvPr id="306" name="Google Shape;306;p10"/>
            <p:cNvSpPr/>
            <p:nvPr/>
          </p:nvSpPr>
          <p:spPr>
            <a:xfrm>
              <a:off x="447919" y="1392381"/>
              <a:ext cx="1984455" cy="1190673"/>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0"/>
            <p:cNvSpPr txBox="1"/>
            <p:nvPr/>
          </p:nvSpPr>
          <p:spPr>
            <a:xfrm>
              <a:off x="447919" y="1392381"/>
              <a:ext cx="1984455" cy="119067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cs-CZ" sz="1500">
                  <a:solidFill>
                    <a:schemeClr val="lt1"/>
                  </a:solidFill>
                  <a:latin typeface="Calibri"/>
                  <a:ea typeface="Calibri"/>
                  <a:cs typeface="Calibri"/>
                  <a:sym typeface="Calibri"/>
                </a:rPr>
                <a:t>repeated violations of company policies</a:t>
              </a:r>
              <a:endParaRPr/>
            </a:p>
          </p:txBody>
        </p:sp>
        <p:sp>
          <p:nvSpPr>
            <p:cNvPr id="308" name="Google Shape;308;p10"/>
            <p:cNvSpPr/>
            <p:nvPr/>
          </p:nvSpPr>
          <p:spPr>
            <a:xfrm>
              <a:off x="2630820" y="1392381"/>
              <a:ext cx="1984455" cy="1190673"/>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0"/>
            <p:cNvSpPr txBox="1"/>
            <p:nvPr/>
          </p:nvSpPr>
          <p:spPr>
            <a:xfrm>
              <a:off x="2630820" y="1392381"/>
              <a:ext cx="1984455" cy="119067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cs-CZ" sz="1500">
                  <a:solidFill>
                    <a:schemeClr val="lt1"/>
                  </a:solidFill>
                  <a:latin typeface="Calibri"/>
                  <a:ea typeface="Calibri"/>
                  <a:cs typeface="Calibri"/>
                  <a:sym typeface="Calibri"/>
                </a:rPr>
                <a:t>increased severe mood swings</a:t>
              </a:r>
              <a:endParaRPr/>
            </a:p>
          </p:txBody>
        </p:sp>
        <p:sp>
          <p:nvSpPr>
            <p:cNvPr id="310" name="Google Shape;310;p10"/>
            <p:cNvSpPr/>
            <p:nvPr/>
          </p:nvSpPr>
          <p:spPr>
            <a:xfrm>
              <a:off x="4813720" y="1392381"/>
              <a:ext cx="1984455" cy="1190673"/>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0"/>
            <p:cNvSpPr txBox="1"/>
            <p:nvPr/>
          </p:nvSpPr>
          <p:spPr>
            <a:xfrm>
              <a:off x="4813720" y="1392381"/>
              <a:ext cx="1984455" cy="119067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cs-CZ" sz="1500">
                  <a:solidFill>
                    <a:schemeClr val="lt1"/>
                  </a:solidFill>
                  <a:latin typeface="Calibri"/>
                  <a:ea typeface="Calibri"/>
                  <a:cs typeface="Calibri"/>
                  <a:sym typeface="Calibri"/>
                </a:rPr>
                <a:t>noticeably unstable, emotional responses</a:t>
              </a:r>
              <a:endParaRPr/>
            </a:p>
          </p:txBody>
        </p:sp>
        <p:sp>
          <p:nvSpPr>
            <p:cNvPr id="312" name="Google Shape;312;p10"/>
            <p:cNvSpPr/>
            <p:nvPr/>
          </p:nvSpPr>
          <p:spPr>
            <a:xfrm>
              <a:off x="6996621" y="1392381"/>
              <a:ext cx="1984455" cy="1190673"/>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0"/>
            <p:cNvSpPr txBox="1"/>
            <p:nvPr/>
          </p:nvSpPr>
          <p:spPr>
            <a:xfrm>
              <a:off x="6996621" y="1392381"/>
              <a:ext cx="1984455" cy="119067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cs-CZ" sz="1500">
                  <a:solidFill>
                    <a:schemeClr val="lt1"/>
                  </a:solidFill>
                  <a:latin typeface="Calibri"/>
                  <a:ea typeface="Calibri"/>
                  <a:cs typeface="Calibri"/>
                  <a:sym typeface="Calibri"/>
                </a:rPr>
                <a:t>explosive outburts of anger or rage without provocation</a:t>
              </a:r>
              <a:endParaRPr/>
            </a:p>
          </p:txBody>
        </p:sp>
        <p:sp>
          <p:nvSpPr>
            <p:cNvPr id="314" name="Google Shape;314;p10"/>
            <p:cNvSpPr/>
            <p:nvPr/>
          </p:nvSpPr>
          <p:spPr>
            <a:xfrm>
              <a:off x="9179522" y="1392381"/>
              <a:ext cx="1984455" cy="1190673"/>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0"/>
            <p:cNvSpPr txBox="1"/>
            <p:nvPr/>
          </p:nvSpPr>
          <p:spPr>
            <a:xfrm>
              <a:off x="9179522" y="1392381"/>
              <a:ext cx="1984455" cy="119067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cs-CZ" sz="1500">
                  <a:solidFill>
                    <a:schemeClr val="lt1"/>
                  </a:solidFill>
                  <a:latin typeface="Calibri"/>
                  <a:ea typeface="Calibri"/>
                  <a:cs typeface="Calibri"/>
                  <a:sym typeface="Calibri"/>
                </a:rPr>
                <a:t>suicidal; comments about "putting things in order"</a:t>
              </a:r>
              <a:endParaRPr/>
            </a:p>
          </p:txBody>
        </p:sp>
        <p:sp>
          <p:nvSpPr>
            <p:cNvPr id="316" name="Google Shape;316;p10"/>
            <p:cNvSpPr/>
            <p:nvPr/>
          </p:nvSpPr>
          <p:spPr>
            <a:xfrm>
              <a:off x="447919" y="2781499"/>
              <a:ext cx="1984455" cy="1190673"/>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0"/>
            <p:cNvSpPr txBox="1"/>
            <p:nvPr/>
          </p:nvSpPr>
          <p:spPr>
            <a:xfrm>
              <a:off x="447919" y="2781499"/>
              <a:ext cx="1984455" cy="119067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cs-CZ" sz="1500">
                  <a:solidFill>
                    <a:schemeClr val="lt1"/>
                  </a:solidFill>
                  <a:latin typeface="Calibri"/>
                  <a:ea typeface="Calibri"/>
                  <a:cs typeface="Calibri"/>
                  <a:sym typeface="Calibri"/>
                </a:rPr>
                <a:t>behavior which is suspect of paranoia, ("everybody is against me")</a:t>
              </a:r>
              <a:endParaRPr/>
            </a:p>
          </p:txBody>
        </p:sp>
        <p:sp>
          <p:nvSpPr>
            <p:cNvPr id="318" name="Google Shape;318;p10"/>
            <p:cNvSpPr/>
            <p:nvPr/>
          </p:nvSpPr>
          <p:spPr>
            <a:xfrm>
              <a:off x="2630820" y="2781499"/>
              <a:ext cx="1984455" cy="1190673"/>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0"/>
            <p:cNvSpPr txBox="1"/>
            <p:nvPr/>
          </p:nvSpPr>
          <p:spPr>
            <a:xfrm>
              <a:off x="2630820" y="2781499"/>
              <a:ext cx="1984455" cy="119067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cs-CZ" sz="1500">
                  <a:solidFill>
                    <a:schemeClr val="lt1"/>
                  </a:solidFill>
                  <a:latin typeface="Calibri"/>
                  <a:ea typeface="Calibri"/>
                  <a:cs typeface="Calibri"/>
                  <a:sym typeface="Calibri"/>
                </a:rPr>
                <a:t>increasingly talks of problems at home</a:t>
              </a:r>
              <a:endParaRPr/>
            </a:p>
          </p:txBody>
        </p:sp>
        <p:sp>
          <p:nvSpPr>
            <p:cNvPr id="320" name="Google Shape;320;p10"/>
            <p:cNvSpPr/>
            <p:nvPr/>
          </p:nvSpPr>
          <p:spPr>
            <a:xfrm>
              <a:off x="4813720" y="2781499"/>
              <a:ext cx="1984455" cy="1190673"/>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0"/>
            <p:cNvSpPr txBox="1"/>
            <p:nvPr/>
          </p:nvSpPr>
          <p:spPr>
            <a:xfrm>
              <a:off x="4813720" y="2781499"/>
              <a:ext cx="1984455" cy="119067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cs-CZ" sz="1500">
                  <a:solidFill>
                    <a:schemeClr val="lt1"/>
                  </a:solidFill>
                  <a:latin typeface="Calibri"/>
                  <a:ea typeface="Calibri"/>
                  <a:cs typeface="Calibri"/>
                  <a:sym typeface="Calibri"/>
                </a:rPr>
                <a:t>escalation of domestic problems into the workplace; talk of severe financial problems</a:t>
              </a:r>
              <a:endParaRPr/>
            </a:p>
          </p:txBody>
        </p:sp>
        <p:sp>
          <p:nvSpPr>
            <p:cNvPr id="322" name="Google Shape;322;p10"/>
            <p:cNvSpPr/>
            <p:nvPr/>
          </p:nvSpPr>
          <p:spPr>
            <a:xfrm>
              <a:off x="6996621" y="2781499"/>
              <a:ext cx="1984455" cy="1190673"/>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0"/>
            <p:cNvSpPr txBox="1"/>
            <p:nvPr/>
          </p:nvSpPr>
          <p:spPr>
            <a:xfrm>
              <a:off x="6996621" y="2781499"/>
              <a:ext cx="1984455" cy="119067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cs-CZ" sz="1500">
                  <a:solidFill>
                    <a:schemeClr val="lt1"/>
                  </a:solidFill>
                  <a:latin typeface="Calibri"/>
                  <a:ea typeface="Calibri"/>
                  <a:cs typeface="Calibri"/>
                  <a:sym typeface="Calibri"/>
                </a:rPr>
                <a:t>talk of previous incidents of violence</a:t>
              </a:r>
              <a:endParaRPr/>
            </a:p>
          </p:txBody>
        </p:sp>
        <p:sp>
          <p:nvSpPr>
            <p:cNvPr id="324" name="Google Shape;324;p10"/>
            <p:cNvSpPr/>
            <p:nvPr/>
          </p:nvSpPr>
          <p:spPr>
            <a:xfrm>
              <a:off x="9179522" y="2781499"/>
              <a:ext cx="1984455" cy="1190673"/>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0"/>
            <p:cNvSpPr txBox="1"/>
            <p:nvPr/>
          </p:nvSpPr>
          <p:spPr>
            <a:xfrm>
              <a:off x="9179522" y="2781499"/>
              <a:ext cx="1984455" cy="119067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cs-CZ" sz="1500">
                  <a:solidFill>
                    <a:schemeClr val="lt1"/>
                  </a:solidFill>
                  <a:latin typeface="Calibri"/>
                  <a:ea typeface="Calibri"/>
                  <a:cs typeface="Calibri"/>
                  <a:sym typeface="Calibri"/>
                </a:rPr>
                <a:t>empathy with individuals committing violence</a:t>
              </a:r>
              <a:endParaRPr/>
            </a:p>
          </p:txBody>
        </p:sp>
        <p:sp>
          <p:nvSpPr>
            <p:cNvPr id="326" name="Google Shape;326;p10"/>
            <p:cNvSpPr/>
            <p:nvPr/>
          </p:nvSpPr>
          <p:spPr>
            <a:xfrm>
              <a:off x="4813720" y="4170618"/>
              <a:ext cx="1984455" cy="1190673"/>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0"/>
            <p:cNvSpPr txBox="1"/>
            <p:nvPr/>
          </p:nvSpPr>
          <p:spPr>
            <a:xfrm>
              <a:off x="4813720" y="4170618"/>
              <a:ext cx="1984455" cy="1190673"/>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cs-CZ" sz="1500">
                  <a:solidFill>
                    <a:schemeClr val="lt1"/>
                  </a:solidFill>
                  <a:latin typeface="Calibri"/>
                  <a:ea typeface="Calibri"/>
                  <a:cs typeface="Calibri"/>
                  <a:sym typeface="Calibri"/>
                </a:rPr>
                <a:t>increase in unsolicited comments about firearms, other dangerous weapons and violent crimes</a:t>
              </a:r>
              <a:endParaRPr/>
            </a:p>
          </p:txBody>
        </p:sp>
      </p:gr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1"/>
          <p:cNvSpPr txBox="1">
            <a:spLocks noGrp="1"/>
          </p:cNvSpPr>
          <p:nvPr>
            <p:ph type="title"/>
          </p:nvPr>
        </p:nvSpPr>
        <p:spPr>
          <a:xfrm>
            <a:off x="102228" y="80877"/>
            <a:ext cx="10822858" cy="112029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cs-CZ" sz="3600" b="1">
                <a:solidFill>
                  <a:schemeClr val="dk2"/>
                </a:solidFill>
              </a:rPr>
              <a:t>Prevention of violence and harassment in HORECA</a:t>
            </a:r>
            <a:endParaRPr sz="3600" b="1">
              <a:solidFill>
                <a:schemeClr val="dk2"/>
              </a:solidFill>
            </a:endParaRPr>
          </a:p>
        </p:txBody>
      </p:sp>
      <p:grpSp>
        <p:nvGrpSpPr>
          <p:cNvPr id="334" name="Google Shape;334;p11"/>
          <p:cNvGrpSpPr/>
          <p:nvPr/>
        </p:nvGrpSpPr>
        <p:grpSpPr>
          <a:xfrm>
            <a:off x="-5800287" y="353949"/>
            <a:ext cx="17601927" cy="7220760"/>
            <a:chOff x="-6065758" y="-928103"/>
            <a:chExt cx="17601927" cy="7220760"/>
          </a:xfrm>
        </p:grpSpPr>
        <p:sp>
          <p:nvSpPr>
            <p:cNvPr id="335" name="Google Shape;335;p11"/>
            <p:cNvSpPr/>
            <p:nvPr/>
          </p:nvSpPr>
          <p:spPr>
            <a:xfrm>
              <a:off x="-6065758" y="-928103"/>
              <a:ext cx="7220760" cy="7220760"/>
            </a:xfrm>
            <a:prstGeom prst="blockArc">
              <a:avLst>
                <a:gd name="adj1" fmla="val 18900000"/>
                <a:gd name="adj2" fmla="val 2700000"/>
                <a:gd name="adj3" fmla="val 299"/>
              </a:avLst>
            </a:prstGeom>
            <a:noFill/>
            <a:ln w="12700" cap="flat" cmpd="sng">
              <a:solidFill>
                <a:srgbClr val="487AA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1"/>
            <p:cNvSpPr/>
            <p:nvPr/>
          </p:nvSpPr>
          <p:spPr>
            <a:xfrm>
              <a:off x="430150" y="282497"/>
              <a:ext cx="11106019" cy="564780"/>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1"/>
            <p:cNvSpPr txBox="1"/>
            <p:nvPr/>
          </p:nvSpPr>
          <p:spPr>
            <a:xfrm>
              <a:off x="430150" y="282497"/>
              <a:ext cx="11106019" cy="564780"/>
            </a:xfrm>
            <a:prstGeom prst="rect">
              <a:avLst/>
            </a:prstGeom>
            <a:noFill/>
            <a:ln>
              <a:noFill/>
            </a:ln>
          </p:spPr>
          <p:txBody>
            <a:bodyPr spcFirstLastPara="1" wrap="square" lIns="448275" tIns="43175" rIns="43175" bIns="43175" anchor="ctr" anchorCtr="0">
              <a:noAutofit/>
            </a:bodyPr>
            <a:lstStyle/>
            <a:p>
              <a:pPr marL="0" marR="0" lvl="0" indent="0" algn="l" rtl="0">
                <a:lnSpc>
                  <a:spcPct val="90000"/>
                </a:lnSpc>
                <a:spcBef>
                  <a:spcPts val="0"/>
                </a:spcBef>
                <a:spcAft>
                  <a:spcPts val="0"/>
                </a:spcAft>
                <a:buClr>
                  <a:schemeClr val="lt1"/>
                </a:buClr>
                <a:buSzPts val="1700"/>
                <a:buFont typeface="Noto Sans Symbols"/>
                <a:buNone/>
              </a:pPr>
              <a:r>
                <a:rPr lang="cs-CZ" sz="1700">
                  <a:solidFill>
                    <a:schemeClr val="lt1"/>
                  </a:solidFill>
                  <a:latin typeface="Calibri"/>
                  <a:ea typeface="Calibri"/>
                  <a:cs typeface="Calibri"/>
                  <a:sym typeface="Calibri"/>
                </a:rPr>
                <a:t>reduce operations in high-risk areas and do not operate during par titularly high-risk times</a:t>
              </a:r>
              <a:endParaRPr sz="1700">
                <a:solidFill>
                  <a:schemeClr val="lt1"/>
                </a:solidFill>
                <a:latin typeface="Calibri"/>
                <a:ea typeface="Calibri"/>
                <a:cs typeface="Calibri"/>
                <a:sym typeface="Calibri"/>
              </a:endParaRPr>
            </a:p>
          </p:txBody>
        </p:sp>
        <p:sp>
          <p:nvSpPr>
            <p:cNvPr id="338" name="Google Shape;338;p11"/>
            <p:cNvSpPr/>
            <p:nvPr/>
          </p:nvSpPr>
          <p:spPr>
            <a:xfrm>
              <a:off x="77162" y="211899"/>
              <a:ext cx="705975" cy="705975"/>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1"/>
            <p:cNvSpPr/>
            <p:nvPr/>
          </p:nvSpPr>
          <p:spPr>
            <a:xfrm>
              <a:off x="894720" y="1129560"/>
              <a:ext cx="10641449" cy="564780"/>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1"/>
            <p:cNvSpPr txBox="1"/>
            <p:nvPr/>
          </p:nvSpPr>
          <p:spPr>
            <a:xfrm>
              <a:off x="894720" y="1129560"/>
              <a:ext cx="10641449" cy="564780"/>
            </a:xfrm>
            <a:prstGeom prst="rect">
              <a:avLst/>
            </a:prstGeom>
            <a:noFill/>
            <a:ln>
              <a:noFill/>
            </a:ln>
          </p:spPr>
          <p:txBody>
            <a:bodyPr spcFirstLastPara="1" wrap="square" lIns="448275" tIns="43175" rIns="43175" bIns="43175" anchor="ctr" anchorCtr="0">
              <a:noAutofit/>
            </a:bodyPr>
            <a:lstStyle/>
            <a:p>
              <a:pPr marL="0" marR="0" lvl="0" indent="0" algn="l" rtl="0">
                <a:lnSpc>
                  <a:spcPct val="90000"/>
                </a:lnSpc>
                <a:spcBef>
                  <a:spcPts val="0"/>
                </a:spcBef>
                <a:spcAft>
                  <a:spcPts val="0"/>
                </a:spcAft>
                <a:buClr>
                  <a:schemeClr val="lt1"/>
                </a:buClr>
                <a:buSzPts val="1700"/>
                <a:buFont typeface="Noto Sans Symbols"/>
                <a:buNone/>
              </a:pPr>
              <a:r>
                <a:rPr lang="cs-CZ" sz="1700">
                  <a:solidFill>
                    <a:schemeClr val="lt1"/>
                  </a:solidFill>
                  <a:latin typeface="Calibri"/>
                  <a:ea typeface="Calibri"/>
                  <a:cs typeface="Calibri"/>
                  <a:sym typeface="Calibri"/>
                </a:rPr>
                <a:t>form strategic alliances with other establishments to prevent crime, e.g. joint security operations and warning systems</a:t>
              </a:r>
              <a:endParaRPr sz="1700">
                <a:solidFill>
                  <a:schemeClr val="lt1"/>
                </a:solidFill>
                <a:latin typeface="Calibri"/>
                <a:ea typeface="Calibri"/>
                <a:cs typeface="Calibri"/>
                <a:sym typeface="Calibri"/>
              </a:endParaRPr>
            </a:p>
          </p:txBody>
        </p:sp>
        <p:sp>
          <p:nvSpPr>
            <p:cNvPr id="341" name="Google Shape;341;p11"/>
            <p:cNvSpPr/>
            <p:nvPr/>
          </p:nvSpPr>
          <p:spPr>
            <a:xfrm>
              <a:off x="541732" y="1058962"/>
              <a:ext cx="705975" cy="705975"/>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1"/>
            <p:cNvSpPr/>
            <p:nvPr/>
          </p:nvSpPr>
          <p:spPr>
            <a:xfrm>
              <a:off x="1107156" y="1976623"/>
              <a:ext cx="10429012" cy="564780"/>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1"/>
            <p:cNvSpPr txBox="1"/>
            <p:nvPr/>
          </p:nvSpPr>
          <p:spPr>
            <a:xfrm>
              <a:off x="1107156" y="1976623"/>
              <a:ext cx="10429012" cy="564780"/>
            </a:xfrm>
            <a:prstGeom prst="rect">
              <a:avLst/>
            </a:prstGeom>
            <a:noFill/>
            <a:ln>
              <a:noFill/>
            </a:ln>
          </p:spPr>
          <p:txBody>
            <a:bodyPr spcFirstLastPara="1" wrap="square" lIns="448275" tIns="43175" rIns="43175" bIns="43175" anchor="ctr" anchorCtr="0">
              <a:noAutofit/>
            </a:bodyPr>
            <a:lstStyle/>
            <a:p>
              <a:pPr marL="0" marR="0" lvl="0" indent="0" algn="l" rtl="0">
                <a:lnSpc>
                  <a:spcPct val="90000"/>
                </a:lnSpc>
                <a:spcBef>
                  <a:spcPts val="0"/>
                </a:spcBef>
                <a:spcAft>
                  <a:spcPts val="0"/>
                </a:spcAft>
                <a:buClr>
                  <a:schemeClr val="lt1"/>
                </a:buClr>
                <a:buSzPts val="1700"/>
                <a:buFont typeface="Noto Sans Symbols"/>
                <a:buNone/>
              </a:pPr>
              <a:r>
                <a:rPr lang="cs-CZ" sz="1700">
                  <a:solidFill>
                    <a:schemeClr val="lt1"/>
                  </a:solidFill>
                  <a:latin typeface="Calibri"/>
                  <a:ea typeface="Calibri"/>
                  <a:cs typeface="Calibri"/>
                  <a:sym typeface="Calibri"/>
                </a:rPr>
                <a:t>undertake security check-ups on a daily basi</a:t>
              </a:r>
              <a:endParaRPr sz="1700">
                <a:solidFill>
                  <a:schemeClr val="lt1"/>
                </a:solidFill>
                <a:latin typeface="Calibri"/>
                <a:ea typeface="Calibri"/>
                <a:cs typeface="Calibri"/>
                <a:sym typeface="Calibri"/>
              </a:endParaRPr>
            </a:p>
          </p:txBody>
        </p:sp>
        <p:sp>
          <p:nvSpPr>
            <p:cNvPr id="344" name="Google Shape;344;p11"/>
            <p:cNvSpPr/>
            <p:nvPr/>
          </p:nvSpPr>
          <p:spPr>
            <a:xfrm>
              <a:off x="754169" y="1906026"/>
              <a:ext cx="705975" cy="705975"/>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p:nvPr/>
          </p:nvSpPr>
          <p:spPr>
            <a:xfrm>
              <a:off x="1107156" y="2823150"/>
              <a:ext cx="10429012" cy="564780"/>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txBox="1"/>
            <p:nvPr/>
          </p:nvSpPr>
          <p:spPr>
            <a:xfrm>
              <a:off x="1107156" y="2823150"/>
              <a:ext cx="10429012" cy="564780"/>
            </a:xfrm>
            <a:prstGeom prst="rect">
              <a:avLst/>
            </a:prstGeom>
            <a:noFill/>
            <a:ln>
              <a:noFill/>
            </a:ln>
          </p:spPr>
          <p:txBody>
            <a:bodyPr spcFirstLastPara="1" wrap="square" lIns="448275" tIns="43175" rIns="43175" bIns="43175" anchor="ctr" anchorCtr="0">
              <a:noAutofit/>
            </a:bodyPr>
            <a:lstStyle/>
            <a:p>
              <a:pPr marL="0" marR="0" lvl="0" indent="0" algn="l" rtl="0">
                <a:lnSpc>
                  <a:spcPct val="90000"/>
                </a:lnSpc>
                <a:spcBef>
                  <a:spcPts val="0"/>
                </a:spcBef>
                <a:spcAft>
                  <a:spcPts val="0"/>
                </a:spcAft>
                <a:buClr>
                  <a:schemeClr val="lt1"/>
                </a:buClr>
                <a:buSzPts val="1700"/>
                <a:buFont typeface="Noto Sans Symbols"/>
                <a:buNone/>
              </a:pPr>
              <a:r>
                <a:rPr lang="cs-CZ" sz="1700">
                  <a:solidFill>
                    <a:schemeClr val="lt1"/>
                  </a:solidFill>
                  <a:latin typeface="Calibri"/>
                  <a:ea typeface="Calibri"/>
                  <a:cs typeface="Calibri"/>
                  <a:sym typeface="Calibri"/>
                </a:rPr>
                <a:t>train all managers and supervisors on how to respond to threats of violence or violent incidents</a:t>
              </a:r>
              <a:endParaRPr sz="1700">
                <a:solidFill>
                  <a:schemeClr val="lt1"/>
                </a:solidFill>
                <a:latin typeface="Calibri"/>
                <a:ea typeface="Calibri"/>
                <a:cs typeface="Calibri"/>
                <a:sym typeface="Calibri"/>
              </a:endParaRPr>
            </a:p>
          </p:txBody>
        </p:sp>
        <p:sp>
          <p:nvSpPr>
            <p:cNvPr id="347" name="Google Shape;347;p11"/>
            <p:cNvSpPr/>
            <p:nvPr/>
          </p:nvSpPr>
          <p:spPr>
            <a:xfrm>
              <a:off x="754169" y="2752552"/>
              <a:ext cx="705975" cy="705975"/>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1"/>
            <p:cNvSpPr/>
            <p:nvPr/>
          </p:nvSpPr>
          <p:spPr>
            <a:xfrm>
              <a:off x="894720" y="3670213"/>
              <a:ext cx="10641449" cy="564780"/>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1"/>
            <p:cNvSpPr txBox="1"/>
            <p:nvPr/>
          </p:nvSpPr>
          <p:spPr>
            <a:xfrm>
              <a:off x="894720" y="3670213"/>
              <a:ext cx="10641449" cy="564780"/>
            </a:xfrm>
            <a:prstGeom prst="rect">
              <a:avLst/>
            </a:prstGeom>
            <a:noFill/>
            <a:ln>
              <a:noFill/>
            </a:ln>
          </p:spPr>
          <p:txBody>
            <a:bodyPr spcFirstLastPara="1" wrap="square" lIns="448275" tIns="43175" rIns="43175" bIns="43175" anchor="ctr" anchorCtr="0">
              <a:noAutofit/>
            </a:bodyPr>
            <a:lstStyle/>
            <a:p>
              <a:pPr marL="0" marR="0" lvl="0" indent="0" algn="l" rtl="0">
                <a:lnSpc>
                  <a:spcPct val="90000"/>
                </a:lnSpc>
                <a:spcBef>
                  <a:spcPts val="0"/>
                </a:spcBef>
                <a:spcAft>
                  <a:spcPts val="0"/>
                </a:spcAft>
                <a:buClr>
                  <a:schemeClr val="lt1"/>
                </a:buClr>
                <a:buSzPts val="1700"/>
                <a:buFont typeface="Noto Sans Symbols"/>
                <a:buNone/>
              </a:pPr>
              <a:r>
                <a:rPr lang="cs-CZ" sz="1700">
                  <a:solidFill>
                    <a:schemeClr val="lt1"/>
                  </a:solidFill>
                  <a:latin typeface="Calibri"/>
                  <a:ea typeface="Calibri"/>
                  <a:cs typeface="Calibri"/>
                  <a:sym typeface="Calibri"/>
                </a:rPr>
                <a:t>establish crisis management teams to be available on call</a:t>
              </a:r>
              <a:endParaRPr sz="1700">
                <a:solidFill>
                  <a:schemeClr val="lt1"/>
                </a:solidFill>
                <a:latin typeface="Calibri"/>
                <a:ea typeface="Calibri"/>
                <a:cs typeface="Calibri"/>
                <a:sym typeface="Calibri"/>
              </a:endParaRPr>
            </a:p>
          </p:txBody>
        </p:sp>
        <p:sp>
          <p:nvSpPr>
            <p:cNvPr id="350" name="Google Shape;350;p11"/>
            <p:cNvSpPr/>
            <p:nvPr/>
          </p:nvSpPr>
          <p:spPr>
            <a:xfrm>
              <a:off x="541732" y="3599615"/>
              <a:ext cx="705975" cy="705975"/>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p:nvPr/>
          </p:nvSpPr>
          <p:spPr>
            <a:xfrm>
              <a:off x="430150" y="4517276"/>
              <a:ext cx="11106019" cy="564780"/>
            </a:xfrm>
            <a:prstGeom prst="rect">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1"/>
            <p:cNvSpPr txBox="1"/>
            <p:nvPr/>
          </p:nvSpPr>
          <p:spPr>
            <a:xfrm>
              <a:off x="430150" y="4517276"/>
              <a:ext cx="11106019" cy="564780"/>
            </a:xfrm>
            <a:prstGeom prst="rect">
              <a:avLst/>
            </a:prstGeom>
            <a:noFill/>
            <a:ln>
              <a:noFill/>
            </a:ln>
          </p:spPr>
          <p:txBody>
            <a:bodyPr spcFirstLastPara="1" wrap="square" lIns="448275" tIns="43175" rIns="43175" bIns="43175" anchor="ctr" anchorCtr="0">
              <a:noAutofit/>
            </a:bodyPr>
            <a:lstStyle/>
            <a:p>
              <a:pPr marL="0" marR="0" lvl="0" indent="0" algn="l" rtl="0">
                <a:lnSpc>
                  <a:spcPct val="90000"/>
                </a:lnSpc>
                <a:spcBef>
                  <a:spcPts val="0"/>
                </a:spcBef>
                <a:spcAft>
                  <a:spcPts val="0"/>
                </a:spcAft>
                <a:buClr>
                  <a:schemeClr val="lt1"/>
                </a:buClr>
                <a:buSzPts val="1700"/>
                <a:buFont typeface="Noto Sans Symbols"/>
                <a:buNone/>
              </a:pPr>
              <a:r>
                <a:rPr lang="cs-CZ" sz="1700">
                  <a:solidFill>
                    <a:schemeClr val="lt1"/>
                  </a:solidFill>
                  <a:latin typeface="Calibri"/>
                  <a:ea typeface="Calibri"/>
                  <a:cs typeface="Calibri"/>
                  <a:sym typeface="Calibri"/>
                </a:rPr>
                <a:t>install adequate lighting, alarms, and surveillance cameras (CCT).</a:t>
              </a:r>
              <a:endParaRPr sz="1700">
                <a:solidFill>
                  <a:schemeClr val="lt1"/>
                </a:solidFill>
                <a:latin typeface="Calibri"/>
                <a:ea typeface="Calibri"/>
                <a:cs typeface="Calibri"/>
                <a:sym typeface="Calibri"/>
              </a:endParaRPr>
            </a:p>
          </p:txBody>
        </p:sp>
        <p:sp>
          <p:nvSpPr>
            <p:cNvPr id="353" name="Google Shape;353;p11"/>
            <p:cNvSpPr/>
            <p:nvPr/>
          </p:nvSpPr>
          <p:spPr>
            <a:xfrm>
              <a:off x="77162" y="4446678"/>
              <a:ext cx="705975" cy="705975"/>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7"/>
        <p:cNvGrpSpPr/>
        <p:nvPr/>
      </p:nvGrpSpPr>
      <p:grpSpPr>
        <a:xfrm>
          <a:off x="0" y="0"/>
          <a:ext cx="0" cy="0"/>
          <a:chOff x="0" y="0"/>
          <a:chExt cx="0" cy="0"/>
        </a:xfrm>
      </p:grpSpPr>
      <p:pic>
        <p:nvPicPr>
          <p:cNvPr id="358" name="Google Shape;358;p12" descr="Obsah obrázku osoba, muž&#10;&#10;Popis byl vytvořen automaticky"/>
          <p:cNvPicPr preferRelativeResize="0"/>
          <p:nvPr/>
        </p:nvPicPr>
        <p:blipFill rotWithShape="1">
          <a:blip r:embed="rId3">
            <a:alphaModFix/>
          </a:blip>
          <a:srcRect b="14449"/>
          <a:stretch/>
        </p:blipFill>
        <p:spPr>
          <a:xfrm>
            <a:off x="20" y="10"/>
            <a:ext cx="12191980" cy="6857990"/>
          </a:xfrm>
          <a:prstGeom prst="rect">
            <a:avLst/>
          </a:prstGeom>
          <a:noFill/>
          <a:ln>
            <a:noFill/>
          </a:ln>
        </p:spPr>
      </p:pic>
      <p:sp>
        <p:nvSpPr>
          <p:cNvPr id="359" name="Google Shape;359;p12"/>
          <p:cNvSpPr/>
          <p:nvPr/>
        </p:nvSpPr>
        <p:spPr>
          <a:xfrm>
            <a:off x="7488621" y="2277613"/>
            <a:ext cx="4703379" cy="4580387"/>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600"/>
              <a:buFont typeface="Arial"/>
              <a:buNone/>
            </a:pPr>
            <a:endParaRPr sz="1600" cap="none">
              <a:solidFill>
                <a:schemeClr val="dk1"/>
              </a:solidFill>
              <a:latin typeface="Calibri"/>
              <a:ea typeface="Calibri"/>
              <a:cs typeface="Calibri"/>
              <a:sym typeface="Calibri"/>
            </a:endParaRPr>
          </a:p>
        </p:txBody>
      </p:sp>
      <p:sp>
        <p:nvSpPr>
          <p:cNvPr id="360" name="Google Shape;360;p12"/>
          <p:cNvSpPr txBox="1">
            <a:spLocks noGrp="1"/>
          </p:cNvSpPr>
          <p:nvPr>
            <p:ph type="title"/>
          </p:nvPr>
        </p:nvSpPr>
        <p:spPr>
          <a:xfrm>
            <a:off x="7914289" y="3339028"/>
            <a:ext cx="3852041" cy="107870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cs-CZ" sz="6000"/>
              <a:t>Task 1</a:t>
            </a:r>
            <a:endParaRPr/>
          </a:p>
        </p:txBody>
      </p:sp>
      <p:sp>
        <p:nvSpPr>
          <p:cNvPr id="361" name="Google Shape;361;p12"/>
          <p:cNvSpPr txBox="1">
            <a:spLocks noGrp="1"/>
          </p:cNvSpPr>
          <p:nvPr>
            <p:ph type="body" idx="1"/>
          </p:nvPr>
        </p:nvSpPr>
        <p:spPr>
          <a:xfrm>
            <a:off x="7782910" y="5242675"/>
            <a:ext cx="4330262" cy="68328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cs-CZ" sz="2400"/>
              <a:t>As a team, discuss if anyone has personally encountered primary prevention of workplace violence?</a:t>
            </a:r>
            <a:endParaRPr/>
          </a:p>
        </p:txBody>
      </p:sp>
      <p:cxnSp>
        <p:nvCxnSpPr>
          <p:cNvPr id="362" name="Google Shape;362;p12"/>
          <p:cNvCxnSpPr/>
          <p:nvPr/>
        </p:nvCxnSpPr>
        <p:spPr>
          <a:xfrm>
            <a:off x="9480331" y="5123793"/>
            <a:ext cx="935420" cy="0"/>
          </a:xfrm>
          <a:prstGeom prst="straightConnector1">
            <a:avLst/>
          </a:prstGeom>
          <a:noFill/>
          <a:ln w="25400" cap="sq" cmpd="sng">
            <a:solidFill>
              <a:srgbClr val="262626"/>
            </a:solidFill>
            <a:prstDash val="solid"/>
            <a:bevel/>
            <a:headEnd type="none" w="sm" len="sm"/>
            <a:tailEnd type="none" w="sm" len="sm"/>
          </a:ln>
        </p:spPr>
      </p:cxnSp>
      <p:sp>
        <p:nvSpPr>
          <p:cNvPr id="363" name="Google Shape;363;p12"/>
          <p:cNvSpPr txBox="1"/>
          <p:nvPr/>
        </p:nvSpPr>
        <p:spPr>
          <a:xfrm>
            <a:off x="8022020" y="3964963"/>
            <a:ext cx="3852041" cy="1078702"/>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3600"/>
              <a:buFont typeface="Calibri"/>
              <a:buNone/>
            </a:pPr>
            <a:r>
              <a:rPr lang="cs-CZ" sz="3600">
                <a:solidFill>
                  <a:schemeClr val="dk1"/>
                </a:solidFill>
                <a:latin typeface="Calibri"/>
                <a:ea typeface="Calibri"/>
                <a:cs typeface="Calibri"/>
                <a:sym typeface="Calibri"/>
              </a:rPr>
              <a:t>(10 min.)</a:t>
            </a:r>
            <a:endParaRPr sz="3600">
              <a:solidFill>
                <a:schemeClr val="dk1"/>
              </a:solidFill>
              <a:latin typeface="Calibri"/>
              <a:ea typeface="Calibri"/>
              <a:cs typeface="Calibri"/>
              <a:sym typeface="Calibri"/>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7"/>
        <p:cNvGrpSpPr/>
        <p:nvPr/>
      </p:nvGrpSpPr>
      <p:grpSpPr>
        <a:xfrm>
          <a:off x="0" y="0"/>
          <a:ext cx="0" cy="0"/>
          <a:chOff x="0" y="0"/>
          <a:chExt cx="0" cy="0"/>
        </a:xfrm>
      </p:grpSpPr>
      <p:pic>
        <p:nvPicPr>
          <p:cNvPr id="368" name="Google Shape;368;p13" descr="Obsah obrázku interiér, zeď, žena, osoba&#10;&#10;Popis byl vytvořen automaticky"/>
          <p:cNvPicPr preferRelativeResize="0"/>
          <p:nvPr/>
        </p:nvPicPr>
        <p:blipFill rotWithShape="1">
          <a:blip r:embed="rId3">
            <a:alphaModFix/>
          </a:blip>
          <a:srcRect t="7420" b="8309"/>
          <a:stretch/>
        </p:blipFill>
        <p:spPr>
          <a:xfrm>
            <a:off x="-1" y="10"/>
            <a:ext cx="12192000" cy="6857990"/>
          </a:xfrm>
          <a:prstGeom prst="rect">
            <a:avLst/>
          </a:prstGeom>
          <a:noFill/>
          <a:ln>
            <a:noFill/>
          </a:ln>
        </p:spPr>
      </p:pic>
      <p:sp>
        <p:nvSpPr>
          <p:cNvPr id="369" name="Google Shape;369;p13"/>
          <p:cNvSpPr/>
          <p:nvPr/>
        </p:nvSpPr>
        <p:spPr>
          <a:xfrm flipH="1">
            <a:off x="0" y="998175"/>
            <a:ext cx="6017172" cy="5859825"/>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901"/>
            </a:schemeClr>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600"/>
              <a:buFont typeface="Arial"/>
              <a:buNone/>
            </a:pPr>
            <a:endParaRPr sz="1600" cap="none">
              <a:solidFill>
                <a:schemeClr val="dk1"/>
              </a:solidFill>
              <a:latin typeface="Calibri"/>
              <a:ea typeface="Calibri"/>
              <a:cs typeface="Calibri"/>
              <a:sym typeface="Calibri"/>
            </a:endParaRPr>
          </a:p>
        </p:txBody>
      </p:sp>
      <p:sp>
        <p:nvSpPr>
          <p:cNvPr id="370" name="Google Shape;370;p13"/>
          <p:cNvSpPr txBox="1">
            <a:spLocks noGrp="1"/>
          </p:cNvSpPr>
          <p:nvPr>
            <p:ph type="title"/>
          </p:nvPr>
        </p:nvSpPr>
        <p:spPr>
          <a:xfrm>
            <a:off x="719957" y="1495251"/>
            <a:ext cx="4204137" cy="134275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000"/>
              <a:buFont typeface="Calibri"/>
              <a:buNone/>
            </a:pPr>
            <a:r>
              <a:rPr lang="cs-CZ" sz="6000"/>
              <a:t>Task 2</a:t>
            </a:r>
            <a:endParaRPr/>
          </a:p>
        </p:txBody>
      </p:sp>
      <p:cxnSp>
        <p:nvCxnSpPr>
          <p:cNvPr id="371" name="Google Shape;371;p13"/>
          <p:cNvCxnSpPr/>
          <p:nvPr/>
        </p:nvCxnSpPr>
        <p:spPr>
          <a:xfrm>
            <a:off x="2287051" y="3337139"/>
            <a:ext cx="935420" cy="0"/>
          </a:xfrm>
          <a:prstGeom prst="straightConnector1">
            <a:avLst/>
          </a:prstGeom>
          <a:noFill/>
          <a:ln w="25400" cap="sq" cmpd="sng">
            <a:solidFill>
              <a:srgbClr val="262626"/>
            </a:solidFill>
            <a:prstDash val="solid"/>
            <a:bevel/>
            <a:headEnd type="none" w="sm" len="sm"/>
            <a:tailEnd type="none" w="sm" len="sm"/>
          </a:ln>
        </p:spPr>
      </p:cxnSp>
      <p:sp>
        <p:nvSpPr>
          <p:cNvPr id="372" name="Google Shape;372;p13"/>
          <p:cNvSpPr txBox="1">
            <a:spLocks noGrp="1"/>
          </p:cNvSpPr>
          <p:nvPr>
            <p:ph type="body" idx="1"/>
          </p:nvPr>
        </p:nvSpPr>
        <p:spPr>
          <a:xfrm>
            <a:off x="525516" y="3417573"/>
            <a:ext cx="4593021" cy="261983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None/>
            </a:pPr>
            <a:r>
              <a:rPr lang="cs-CZ" sz="2400"/>
              <a:t>Based on the mentioned information, suggest what such primary prevention should look like, how it should be applied, what the company should focus on in this area.</a:t>
            </a:r>
            <a:endParaRPr sz="2400"/>
          </a:p>
        </p:txBody>
      </p:sp>
      <p:sp>
        <p:nvSpPr>
          <p:cNvPr id="373" name="Google Shape;373;p13"/>
          <p:cNvSpPr txBox="1"/>
          <p:nvPr/>
        </p:nvSpPr>
        <p:spPr>
          <a:xfrm>
            <a:off x="828740" y="2166628"/>
            <a:ext cx="3852041" cy="1078702"/>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dk1"/>
              </a:buClr>
              <a:buSzPts val="3600"/>
              <a:buFont typeface="Calibri"/>
              <a:buNone/>
            </a:pPr>
            <a:r>
              <a:rPr lang="cs-CZ" sz="3600">
                <a:solidFill>
                  <a:schemeClr val="dk1"/>
                </a:solidFill>
                <a:latin typeface="Calibri"/>
                <a:ea typeface="Calibri"/>
                <a:cs typeface="Calibri"/>
                <a:sym typeface="Calibri"/>
              </a:rPr>
              <a:t>(10 min.)</a:t>
            </a:r>
            <a:endParaRPr sz="36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79" name="Google Shape;379;p14"/>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80" name="Google Shape;380;p14"/>
          <p:cNvSpPr/>
          <p:nvPr/>
        </p:nvSpPr>
        <p:spPr>
          <a:xfrm rot="-2700000" flipH="1">
            <a:off x="891641" y="422146"/>
            <a:ext cx="645368" cy="64536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81" name="Google Shape;381;p14"/>
          <p:cNvSpPr/>
          <p:nvPr/>
        </p:nvSpPr>
        <p:spPr>
          <a:xfrm rot="-2700000" flipH="1">
            <a:off x="10043482" y="655140"/>
            <a:ext cx="687472" cy="687472"/>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82" name="Google Shape;382;p14"/>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83" name="Google Shape;383;p14"/>
          <p:cNvSpPr/>
          <p:nvPr/>
        </p:nvSpPr>
        <p:spPr>
          <a:xfrm flipH="1">
            <a:off x="7976344" y="6115501"/>
            <a:ext cx="1494513" cy="742499"/>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84" name="Google Shape;384;p14"/>
          <p:cNvSpPr/>
          <p:nvPr/>
        </p:nvSpPr>
        <p:spPr>
          <a:xfrm flipH="1">
            <a:off x="7604080" y="6453143"/>
            <a:ext cx="814903" cy="404857"/>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85" name="Google Shape;385;p14"/>
          <p:cNvSpPr txBox="1">
            <a:spLocks noGrp="1"/>
          </p:cNvSpPr>
          <p:nvPr>
            <p:ph type="title"/>
          </p:nvPr>
        </p:nvSpPr>
        <p:spPr>
          <a:xfrm>
            <a:off x="426218" y="204351"/>
            <a:ext cx="10515600" cy="9361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cs-CZ" sz="3600" b="1">
                <a:solidFill>
                  <a:schemeClr val="dk2"/>
                </a:solidFill>
              </a:rPr>
              <a:t>References</a:t>
            </a:r>
            <a:endParaRPr sz="3600" b="1">
              <a:solidFill>
                <a:schemeClr val="dk2"/>
              </a:solidFill>
            </a:endParaRPr>
          </a:p>
        </p:txBody>
      </p:sp>
      <p:sp>
        <p:nvSpPr>
          <p:cNvPr id="386" name="Google Shape;386;p14"/>
          <p:cNvSpPr txBox="1"/>
          <p:nvPr/>
        </p:nvSpPr>
        <p:spPr>
          <a:xfrm>
            <a:off x="480647" y="1153788"/>
            <a:ext cx="11493639" cy="5377241"/>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cs-CZ" sz="1200">
                <a:solidFill>
                  <a:srgbClr val="000000"/>
                </a:solidFill>
                <a:highlight>
                  <a:srgbClr val="FFFFFF"/>
                </a:highlight>
                <a:latin typeface="Calibri"/>
                <a:ea typeface="Calibri"/>
                <a:cs typeface="Calibri"/>
                <a:sym typeface="Calibri"/>
              </a:rPr>
              <a:t>ARMSTRONG, M., 2007.  </a:t>
            </a:r>
            <a:r>
              <a:rPr lang="cs-CZ" sz="1200" i="1">
                <a:solidFill>
                  <a:srgbClr val="000000"/>
                </a:solidFill>
                <a:highlight>
                  <a:srgbClr val="FFFFFF"/>
                </a:highlight>
                <a:latin typeface="Calibri"/>
                <a:ea typeface="Calibri"/>
                <a:cs typeface="Calibri"/>
                <a:sym typeface="Calibri"/>
              </a:rPr>
              <a:t>Řízení lidských zdrojů: nejnovější trendy a postupy : 10. vydání</a:t>
            </a:r>
            <a:r>
              <a:rPr lang="cs-CZ" sz="1200">
                <a:solidFill>
                  <a:srgbClr val="000000"/>
                </a:solidFill>
                <a:highlight>
                  <a:srgbClr val="FFFFFF"/>
                </a:highlight>
                <a:latin typeface="Calibri"/>
                <a:ea typeface="Calibri"/>
                <a:cs typeface="Calibri"/>
                <a:sym typeface="Calibri"/>
              </a:rPr>
              <a:t>. 1. vyd. Praha: Grada. </a:t>
            </a:r>
            <a:r>
              <a:rPr lang="cs-CZ" sz="1200" u="sng" strike="noStrike">
                <a:solidFill>
                  <a:srgbClr val="000000"/>
                </a:solidFill>
                <a:highlight>
                  <a:srgbClr val="FFFFFF"/>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ISBN</a:t>
            </a:r>
            <a:r>
              <a:rPr lang="cs-CZ" sz="1200">
                <a:solidFill>
                  <a:srgbClr val="000000"/>
                </a:solidFill>
                <a:highlight>
                  <a:srgbClr val="FFFFFF"/>
                </a:highlight>
                <a:latin typeface="Calibri"/>
                <a:ea typeface="Calibri"/>
                <a:cs typeface="Calibri"/>
                <a:sym typeface="Calibri"/>
              </a:rPr>
              <a:t> </a:t>
            </a:r>
            <a:r>
              <a:rPr lang="cs-CZ" sz="1200" u="sng" strike="noStrike">
                <a:solidFill>
                  <a:srgbClr val="000000"/>
                </a:solidFill>
                <a:highlight>
                  <a:srgbClr val="FFFFFF"/>
                </a:highlight>
                <a:latin typeface="Calibri"/>
                <a:ea typeface="Calibri"/>
                <a:cs typeface="Calibri"/>
                <a:sym typeface="Calibri"/>
                <a:hlinkClick r:id="rId4">
                  <a:extLst>
                    <a:ext uri="{A12FA001-AC4F-418D-AE19-62706E023703}">
                      <ahyp:hlinkClr xmlns:ahyp="http://schemas.microsoft.com/office/drawing/2018/hyperlinkcolor" val="tx"/>
                    </a:ext>
                  </a:extLst>
                </a:hlinkClick>
              </a:rPr>
              <a:t>978-80-247-1407-3</a:t>
            </a:r>
            <a:r>
              <a:rPr lang="cs-CZ" sz="1200">
                <a:solidFill>
                  <a:srgbClr val="000000"/>
                </a:solidFill>
                <a:highlight>
                  <a:srgbClr val="FFFFFF"/>
                </a:highlight>
                <a:latin typeface="Calibri"/>
                <a:ea typeface="Calibri"/>
                <a:cs typeface="Calibri"/>
                <a:sym typeface="Calibri"/>
              </a:rPr>
              <a:t>.</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a:solidFill>
                  <a:srgbClr val="000000"/>
                </a:solidFill>
                <a:latin typeface="Calibri"/>
                <a:ea typeface="Calibri"/>
                <a:cs typeface="Calibri"/>
                <a:sym typeface="Calibri"/>
              </a:rPr>
              <a:t>ATTEBYOVÁ S., 2021. Proč je zásadní vytvářet dobrou týmovou dynamiku na pracovišti? . [online] [vid. 2022-15-08]. Dostupné z: </a:t>
            </a:r>
            <a:r>
              <a:rPr lang="cs-CZ" sz="1200" u="sng" strike="noStrik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https://www.callbridge.com/cs/blog/good-team-dynamics-is-essential-in-the-workplace/</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a:solidFill>
                  <a:srgbClr val="000000"/>
                </a:solidFill>
                <a:latin typeface="Calibri"/>
                <a:ea typeface="Calibri"/>
                <a:cs typeface="Calibri"/>
                <a:sym typeface="Calibri"/>
              </a:rPr>
              <a:t>CRDR spol. s.r.o., 2017. Analýza a řízení rizik BOZP. Identifikace, hodnocení a management ve firmách a jiných organizacích. [online] [vid. 2022-15-08]. Dostupné z:  </a:t>
            </a:r>
            <a:r>
              <a:rPr lang="cs-CZ" sz="1200" u="sng" strike="noStrike">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https://www.dokumentacebozp.cz/aktuality/analyza-rizik-bozp-rizeni-hodnoceni-identifikace-management/</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CRDR spol. s.r.o., 2022.</a:t>
            </a:r>
            <a:r>
              <a:rPr lang="cs-CZ" sz="1200" i="1">
                <a:solidFill>
                  <a:srgbClr val="000000"/>
                </a:solidFill>
                <a:highlight>
                  <a:srgbClr val="FFFFFF"/>
                </a:highlight>
                <a:latin typeface="Calibri"/>
                <a:ea typeface="Calibri"/>
                <a:cs typeface="Calibri"/>
                <a:sym typeface="Calibri"/>
              </a:rPr>
              <a:t> Slovník pojmů z oblasti BOZP a PO. </a:t>
            </a:r>
            <a:r>
              <a:rPr lang="cs-CZ" sz="1200">
                <a:solidFill>
                  <a:srgbClr val="000000"/>
                </a:solidFill>
                <a:latin typeface="Calibri"/>
                <a:ea typeface="Calibri"/>
                <a:cs typeface="Calibri"/>
                <a:sym typeface="Calibri"/>
              </a:rPr>
              <a:t>[online] [vid. 2022-15-08]. Dostupné z: </a:t>
            </a:r>
            <a:r>
              <a:rPr lang="cs-CZ" sz="1200" u="sng" strike="noStrike">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https://www.bozp.cz/slovnik-pojmu/skoleni-bozp/</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a:solidFill>
                  <a:srgbClr val="000000"/>
                </a:solidFill>
                <a:latin typeface="Calibri"/>
                <a:ea typeface="Calibri"/>
                <a:cs typeface="Calibri"/>
                <a:sym typeface="Calibri"/>
              </a:rPr>
              <a:t>ČERNÝ, M., 2010. </a:t>
            </a:r>
            <a:r>
              <a:rPr lang="cs-CZ" sz="1200" i="1">
                <a:solidFill>
                  <a:srgbClr val="000000"/>
                </a:solidFill>
                <a:latin typeface="Calibri"/>
                <a:ea typeface="Calibri"/>
                <a:cs typeface="Calibri"/>
                <a:sym typeface="Calibri"/>
              </a:rPr>
              <a:t>Základní úrovně provádění primární prevence</a:t>
            </a:r>
            <a:r>
              <a:rPr lang="cs-CZ" sz="1200">
                <a:solidFill>
                  <a:srgbClr val="000000"/>
                </a:solidFill>
                <a:latin typeface="Calibri"/>
                <a:ea typeface="Calibri"/>
                <a:cs typeface="Calibri"/>
                <a:sym typeface="Calibri"/>
              </a:rPr>
              <a:t>. Tišnov: Sdružení SCAN.</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DI MARTINO, V., HOEL, H., AND COOPER, C. L.</a:t>
            </a:r>
            <a:r>
              <a:rPr lang="cs-CZ" sz="1200" i="1">
                <a:solidFill>
                  <a:srgbClr val="000000"/>
                </a:solidFill>
                <a:highlight>
                  <a:srgbClr val="FFFFFF"/>
                </a:highlight>
                <a:latin typeface="Calibri"/>
                <a:ea typeface="Calibri"/>
                <a:cs typeface="Calibri"/>
                <a:sym typeface="Calibri"/>
              </a:rPr>
              <a:t> (2003): Violence and harassment in the workplace: A review of the literature. European Foundation for the Improvement of Living and Working Conditions: Dublin</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EDELMAN, L., ERLANGER, H. AND LANDE, J</a:t>
            </a:r>
            <a:r>
              <a:rPr lang="cs-CZ" sz="1200" i="1">
                <a:solidFill>
                  <a:srgbClr val="000000"/>
                </a:solidFill>
                <a:highlight>
                  <a:srgbClr val="FFFFFF"/>
                </a:highlight>
                <a:latin typeface="Calibri"/>
                <a:ea typeface="Calibri"/>
                <a:cs typeface="Calibri"/>
                <a:sym typeface="Calibri"/>
              </a:rPr>
              <a:t>. (1993). ‘Internal dispute resolution: The transformation of civil rights in the workplace’. Law &amp; Society Review, 27, 497-534.</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a:solidFill>
                  <a:srgbClr val="000000"/>
                </a:solidFill>
                <a:latin typeface="Calibri"/>
                <a:ea typeface="Calibri"/>
                <a:cs typeface="Calibri"/>
                <a:sym typeface="Calibri"/>
              </a:rPr>
              <a:t>EIB, 2018. </a:t>
            </a:r>
            <a:r>
              <a:rPr lang="cs-CZ" sz="1200" i="1">
                <a:solidFill>
                  <a:srgbClr val="000000"/>
                </a:solidFill>
                <a:latin typeface="Calibri"/>
                <a:ea typeface="Calibri"/>
                <a:cs typeface="Calibri"/>
                <a:sym typeface="Calibri"/>
              </a:rPr>
              <a:t>Zásady mechanismu pro vyřizování stížností</a:t>
            </a:r>
            <a:r>
              <a:rPr lang="cs-CZ" sz="1200">
                <a:solidFill>
                  <a:srgbClr val="000000"/>
                </a:solidFill>
                <a:latin typeface="Calibri"/>
                <a:ea typeface="Calibri"/>
                <a:cs typeface="Calibri"/>
                <a:sym typeface="Calibri"/>
              </a:rPr>
              <a:t>. [online] [vid. 2022-15-08]. Dostupné z: </a:t>
            </a:r>
            <a:r>
              <a:rPr lang="cs-CZ" sz="1200" u="sng" strike="noStrike">
                <a:solidFill>
                  <a:srgbClr val="000000"/>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https://www.eib.org/attachments/strategies/complaints_mechanism_policy_cs.pdf</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a:solidFill>
                  <a:srgbClr val="000000"/>
                </a:solidFill>
                <a:latin typeface="Calibri"/>
                <a:ea typeface="Calibri"/>
                <a:cs typeface="Calibri"/>
                <a:sym typeface="Calibri"/>
              </a:rPr>
              <a:t>E.ON, 2015. </a:t>
            </a:r>
            <a:r>
              <a:rPr lang="cs-CZ" sz="1200" i="1">
                <a:solidFill>
                  <a:srgbClr val="000000"/>
                </a:solidFill>
                <a:latin typeface="Calibri"/>
                <a:ea typeface="Calibri"/>
                <a:cs typeface="Calibri"/>
                <a:sym typeface="Calibri"/>
              </a:rPr>
              <a:t>Formulace politiky společnosti RU Česká republika v oblasti bezpečnosti práce, ochrany zdraví a životního prostředí</a:t>
            </a:r>
            <a:r>
              <a:rPr lang="cs-CZ" sz="1200">
                <a:solidFill>
                  <a:srgbClr val="000000"/>
                </a:solidFill>
                <a:latin typeface="Calibri"/>
                <a:ea typeface="Calibri"/>
                <a:cs typeface="Calibri"/>
                <a:sym typeface="Calibri"/>
              </a:rPr>
              <a:t>. [online] [vid. 2022-15-08]. Dostupné z: </a:t>
            </a:r>
            <a:r>
              <a:rPr lang="cs-CZ" sz="1200" u="sng" strike="noStrike">
                <a:solidFill>
                  <a:srgbClr val="000000"/>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https://www.egd.cz/sites/default/files/201902/Politika%20integrovan%C3%A9ho%20syst%C3%A9mu%20%C5%99%C3%ADzen%C3%AD.pdf</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HOBSON, J.S.P</a:t>
            </a:r>
            <a:r>
              <a:rPr lang="cs-CZ" sz="1200" i="1">
                <a:solidFill>
                  <a:srgbClr val="000000"/>
                </a:solidFill>
                <a:highlight>
                  <a:srgbClr val="FFFFFF"/>
                </a:highlight>
                <a:latin typeface="Calibri"/>
                <a:ea typeface="Calibri"/>
                <a:cs typeface="Calibri"/>
                <a:sym typeface="Calibri"/>
              </a:rPr>
              <a:t>. (1996): Violent crime in the US hospitality workplace: facing up to the problem. International Journal of Contemporary Hospitality Management, 8 (4), 3-10</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HOEL H., AND EINARSEN, S</a:t>
            </a:r>
            <a:r>
              <a:rPr lang="cs-CZ" sz="1200" i="1">
                <a:solidFill>
                  <a:srgbClr val="000000"/>
                </a:solidFill>
                <a:highlight>
                  <a:srgbClr val="FFFFFF"/>
                </a:highlight>
                <a:latin typeface="Calibri"/>
                <a:ea typeface="Calibri"/>
                <a:cs typeface="Calibri"/>
                <a:sym typeface="Calibri"/>
              </a:rPr>
              <a:t>. (2003): Violence at work in hotels, catering and tourism, available at: </a:t>
            </a:r>
            <a:r>
              <a:rPr lang="cs-CZ" sz="1200" i="1" u="sng" strike="noStrike">
                <a:solidFill>
                  <a:srgbClr val="000000"/>
                </a:solidFill>
                <a:highlight>
                  <a:srgbClr val="FFFFFF"/>
                </a:highlight>
                <a:latin typeface="Calibri"/>
                <a:ea typeface="Calibri"/>
                <a:cs typeface="Calibri"/>
                <a:sym typeface="Calibri"/>
                <a:hlinkClick r:id="rId10">
                  <a:extLst>
                    <a:ext uri="{A12FA001-AC4F-418D-AE19-62706E023703}">
                      <ahyp:hlinkClr xmlns:ahyp="http://schemas.microsoft.com/office/drawing/2018/hyperlinkcolor" val="tx"/>
                    </a:ext>
                  </a:extLst>
                </a:hlinkClick>
              </a:rPr>
              <a:t>http://www.oit.org/wcmsp5/groups/public/@ed_dialogue/@sector/documents/publication/wcms_161998.pdf</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HOFFMAN, E</a:t>
            </a:r>
            <a:r>
              <a:rPr lang="cs-CZ" sz="1200" i="1">
                <a:solidFill>
                  <a:srgbClr val="000000"/>
                </a:solidFill>
                <a:highlight>
                  <a:srgbClr val="FFFFFF"/>
                </a:highlight>
                <a:latin typeface="Calibri"/>
                <a:ea typeface="Calibri"/>
                <a:cs typeface="Calibri"/>
                <a:sym typeface="Calibri"/>
              </a:rPr>
              <a:t>. (2005). ‘Dispute resolution in a worker cooperative: Formal procedures and procedural justice’. Law and Society Review, 39(1), 51–82.</a:t>
            </a:r>
            <a:endParaRPr/>
          </a:p>
          <a:p>
            <a:pPr marL="0" marR="0" lvl="0" indent="0" algn="just" rtl="0">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KOŽENÁ J., 2009. </a:t>
            </a:r>
            <a:r>
              <a:rPr lang="cs-CZ" sz="1200" i="1">
                <a:solidFill>
                  <a:srgbClr val="000000"/>
                </a:solidFill>
                <a:highlight>
                  <a:srgbClr val="FFFFFF"/>
                </a:highlight>
                <a:latin typeface="Calibri"/>
                <a:ea typeface="Calibri"/>
                <a:cs typeface="Calibri"/>
                <a:sym typeface="Calibri"/>
              </a:rPr>
              <a:t>Externí komunikace vytváří obraz vaší firmy v očích veřejnosti i médií. </a:t>
            </a:r>
            <a:r>
              <a:rPr lang="cs-CZ" sz="1200">
                <a:solidFill>
                  <a:srgbClr val="000000"/>
                </a:solidFill>
                <a:latin typeface="Calibri"/>
                <a:ea typeface="Calibri"/>
                <a:cs typeface="Calibri"/>
                <a:sym typeface="Calibri"/>
              </a:rPr>
              <a:t>[online] [vid. 2022-15-08]. Dostupné z:</a:t>
            </a:r>
            <a:r>
              <a:rPr lang="cs-CZ" sz="1200">
                <a:solidFill>
                  <a:srgbClr val="000000"/>
                </a:solidFill>
                <a:highlight>
                  <a:srgbClr val="FFFFFF"/>
                </a:highlight>
                <a:latin typeface="Calibri"/>
                <a:ea typeface="Calibri"/>
                <a:cs typeface="Calibri"/>
                <a:sym typeface="Calibri"/>
              </a:rPr>
              <a:t> </a:t>
            </a:r>
            <a:r>
              <a:rPr lang="cs-CZ" sz="1200" u="sng" strike="noStrike">
                <a:solidFill>
                  <a:srgbClr val="000000"/>
                </a:solidFill>
                <a:highlight>
                  <a:srgbClr val="FFFFFF"/>
                </a:highlight>
                <a:latin typeface="Calibri"/>
                <a:ea typeface="Calibri"/>
                <a:cs typeface="Calibri"/>
                <a:sym typeface="Calibri"/>
                <a:hlinkClick r:id="rId11">
                  <a:extLst>
                    <a:ext uri="{A12FA001-AC4F-418D-AE19-62706E023703}">
                      <ahyp:hlinkClr xmlns:ahyp="http://schemas.microsoft.com/office/drawing/2018/hyperlinkcolor" val="tx"/>
                    </a:ext>
                  </a:extLst>
                </a:hlinkClick>
              </a:rPr>
              <a:t>https://www.vlastnicesta.cz/clanky/externi-komunikace-vytvari-obraz-vasi-firmy-v-o/</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2" name="Google Shape;392;p15"/>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3" name="Google Shape;393;p15"/>
          <p:cNvSpPr/>
          <p:nvPr/>
        </p:nvSpPr>
        <p:spPr>
          <a:xfrm rot="-2700000" flipH="1">
            <a:off x="891641" y="422146"/>
            <a:ext cx="645368" cy="64536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4" name="Google Shape;394;p15"/>
          <p:cNvSpPr/>
          <p:nvPr/>
        </p:nvSpPr>
        <p:spPr>
          <a:xfrm rot="-2700000" flipH="1">
            <a:off x="10043482" y="655140"/>
            <a:ext cx="687472" cy="687472"/>
          </a:xfrm>
          <a:prstGeom prst="rect">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5" name="Google Shape;395;p15"/>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6" name="Google Shape;396;p15"/>
          <p:cNvSpPr/>
          <p:nvPr/>
        </p:nvSpPr>
        <p:spPr>
          <a:xfrm flipH="1">
            <a:off x="7976344" y="6115501"/>
            <a:ext cx="1494513" cy="742499"/>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7" name="Google Shape;397;p15"/>
          <p:cNvSpPr/>
          <p:nvPr/>
        </p:nvSpPr>
        <p:spPr>
          <a:xfrm flipH="1">
            <a:off x="7604080" y="6453143"/>
            <a:ext cx="814903" cy="404857"/>
          </a:xfrm>
          <a:prstGeom prst="triangle">
            <a:avLst>
              <a:gd name="adj" fmla="val 50000"/>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8" name="Google Shape;398;p15"/>
          <p:cNvSpPr txBox="1">
            <a:spLocks noGrp="1"/>
          </p:cNvSpPr>
          <p:nvPr>
            <p:ph type="title"/>
          </p:nvPr>
        </p:nvSpPr>
        <p:spPr>
          <a:xfrm>
            <a:off x="426218" y="204351"/>
            <a:ext cx="10515600" cy="93619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cs-CZ" sz="3600" b="1">
                <a:solidFill>
                  <a:schemeClr val="dk2"/>
                </a:solidFill>
              </a:rPr>
              <a:t>References</a:t>
            </a:r>
            <a:endParaRPr sz="3600" b="1">
              <a:solidFill>
                <a:schemeClr val="dk2"/>
              </a:solidFill>
            </a:endParaRPr>
          </a:p>
        </p:txBody>
      </p:sp>
      <p:sp>
        <p:nvSpPr>
          <p:cNvPr id="399" name="Google Shape;399;p15"/>
          <p:cNvSpPr txBox="1"/>
          <p:nvPr/>
        </p:nvSpPr>
        <p:spPr>
          <a:xfrm>
            <a:off x="480647" y="1155600"/>
            <a:ext cx="11493639" cy="504612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cs-CZ" sz="1200">
                <a:solidFill>
                  <a:srgbClr val="000000"/>
                </a:solidFill>
                <a:highlight>
                  <a:srgbClr val="FFFFFF"/>
                </a:highlight>
                <a:latin typeface="Calibri"/>
                <a:ea typeface="Calibri"/>
                <a:cs typeface="Calibri"/>
                <a:sym typeface="Calibri"/>
              </a:rPr>
              <a:t>LIEBMANN, M.</a:t>
            </a:r>
            <a:r>
              <a:rPr lang="cs-CZ" sz="1200" i="1">
                <a:solidFill>
                  <a:srgbClr val="000000"/>
                </a:solidFill>
                <a:highlight>
                  <a:srgbClr val="FFFFFF"/>
                </a:highlight>
                <a:latin typeface="Calibri"/>
                <a:ea typeface="Calibri"/>
                <a:cs typeface="Calibri"/>
                <a:sym typeface="Calibri"/>
              </a:rPr>
              <a:t> (2000). ‘History and overview of mediation in the UK’. In M. Liebmann (ed), Mediation in Context. London: Jessica Kingsley Publisher, 19-38.</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MICELI, M., NEAR, J., AND MOREHEAD, DWORKIN T</a:t>
            </a:r>
            <a:r>
              <a:rPr lang="cs-CZ" sz="1200" i="1">
                <a:solidFill>
                  <a:srgbClr val="000000"/>
                </a:solidFill>
                <a:highlight>
                  <a:srgbClr val="FFFFFF"/>
                </a:highlight>
                <a:latin typeface="Calibri"/>
                <a:ea typeface="Calibri"/>
                <a:cs typeface="Calibri"/>
                <a:sym typeface="Calibri"/>
              </a:rPr>
              <a:t>. (2008). ‘A word to the wise: how managers and policy-makers can encourage employees to report wrongdoing’. Journal of Business Ethics, 86, 379-396.</a:t>
            </a:r>
            <a:endParaRPr/>
          </a:p>
          <a:p>
            <a:pPr marL="0" marR="0" lvl="0" indent="0" algn="just" rtl="0">
              <a:lnSpc>
                <a:spcPct val="107000"/>
              </a:lnSpc>
              <a:spcBef>
                <a:spcPts val="1000"/>
              </a:spcBef>
              <a:spcAft>
                <a:spcPts val="0"/>
              </a:spcAft>
              <a:buNone/>
            </a:pPr>
            <a:r>
              <a:rPr lang="cs-CZ" sz="1200">
                <a:solidFill>
                  <a:srgbClr val="000000"/>
                </a:solidFill>
                <a:latin typeface="Calibri"/>
                <a:ea typeface="Calibri"/>
                <a:cs typeface="Calibri"/>
                <a:sym typeface="Calibri"/>
              </a:rPr>
              <a:t>MIOVSKÝ, M., SKÁCELOVÁ, L., ZAPLETALOVÁ, J., NOVÁK, P. 2010. </a:t>
            </a:r>
            <a:r>
              <a:rPr lang="cs-CZ" sz="1200" i="1">
                <a:solidFill>
                  <a:srgbClr val="000000"/>
                </a:solidFill>
                <a:latin typeface="Calibri"/>
                <a:ea typeface="Calibri"/>
                <a:cs typeface="Calibri"/>
                <a:sym typeface="Calibri"/>
              </a:rPr>
              <a:t>Primární prevence rizikového chování ve školství</a:t>
            </a:r>
            <a:r>
              <a:rPr lang="cs-CZ" sz="1200">
                <a:solidFill>
                  <a:srgbClr val="000000"/>
                </a:solidFill>
                <a:latin typeface="Calibri"/>
                <a:ea typeface="Calibri"/>
                <a:cs typeface="Calibri"/>
                <a:sym typeface="Calibri"/>
              </a:rPr>
              <a:t>. Tišnov: Sdružení SCAN.</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a:solidFill>
                  <a:srgbClr val="000000"/>
                </a:solidFill>
                <a:latin typeface="Calibri"/>
                <a:ea typeface="Calibri"/>
                <a:cs typeface="Calibri"/>
                <a:sym typeface="Calibri"/>
              </a:rPr>
              <a:t>MŠMT, 2005. </a:t>
            </a:r>
            <a:r>
              <a:rPr lang="cs-CZ" sz="1200" i="1">
                <a:solidFill>
                  <a:srgbClr val="000000"/>
                </a:solidFill>
                <a:latin typeface="Calibri"/>
                <a:ea typeface="Calibri"/>
                <a:cs typeface="Calibri"/>
                <a:sym typeface="Calibri"/>
              </a:rPr>
              <a:t>Standardy odborné způsobilosti poskytovatelů programů primární prevence užívání návykových látek.</a:t>
            </a:r>
            <a:r>
              <a:rPr lang="cs-CZ" sz="1200">
                <a:solidFill>
                  <a:srgbClr val="000000"/>
                </a:solidFill>
                <a:latin typeface="Calibri"/>
                <a:ea typeface="Calibri"/>
                <a:cs typeface="Calibri"/>
                <a:sym typeface="Calibri"/>
              </a:rPr>
              <a:t> Praha: MŠMT.</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a:solidFill>
                  <a:srgbClr val="000000"/>
                </a:solidFill>
                <a:latin typeface="Calibri"/>
                <a:ea typeface="Calibri"/>
                <a:cs typeface="Calibri"/>
                <a:sym typeface="Calibri"/>
              </a:rPr>
              <a:t>MŠMT, 2010. </a:t>
            </a:r>
            <a:r>
              <a:rPr lang="cs-CZ" sz="1200" i="1">
                <a:solidFill>
                  <a:srgbClr val="000000"/>
                </a:solidFill>
                <a:latin typeface="Calibri"/>
                <a:ea typeface="Calibri"/>
                <a:cs typeface="Calibri"/>
                <a:sym typeface="Calibri"/>
              </a:rPr>
              <a:t>Metodické doporučení k  primární prevenci rizikového chování u dětí, žáků a studentů ve školách a školských zařízeních</a:t>
            </a:r>
            <a:r>
              <a:rPr lang="cs-CZ" sz="1200">
                <a:solidFill>
                  <a:srgbClr val="000000"/>
                </a:solidFill>
                <a:latin typeface="Calibri"/>
                <a:ea typeface="Calibri"/>
                <a:cs typeface="Calibri"/>
                <a:sym typeface="Calibri"/>
              </a:rPr>
              <a:t>. [online] [vid. 2022-15-08]. Dostupné z: </a:t>
            </a:r>
            <a:r>
              <a:rPr lang="cs-CZ" sz="1200" u="sng" strike="noStrik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http://www.msmt.cz/socialni-programy/metodicke-doporuceni-k-primarni-prevenci-rizikoveho-chovani</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OPPENHEIMER, A</a:t>
            </a:r>
            <a:r>
              <a:rPr lang="cs-CZ" sz="1200" i="1">
                <a:solidFill>
                  <a:srgbClr val="000000"/>
                </a:solidFill>
                <a:highlight>
                  <a:srgbClr val="FFFFFF"/>
                </a:highlight>
                <a:latin typeface="Calibri"/>
                <a:ea typeface="Calibri"/>
                <a:cs typeface="Calibri"/>
                <a:sym typeface="Calibri"/>
              </a:rPr>
              <a:t>. (2004). ‘Investigating workplace harassment and discrimination’. Employee Relations Law Journal, 29(4), 56-68.</a:t>
            </a:r>
            <a:endParaRPr sz="1200">
              <a:solidFill>
                <a:schemeClr val="dk1"/>
              </a:solidFill>
              <a:latin typeface="Calibri"/>
              <a:ea typeface="Calibri"/>
              <a:cs typeface="Calibri"/>
              <a:sym typeface="Calibri"/>
            </a:endParaRPr>
          </a:p>
          <a:p>
            <a:pPr marL="0" marR="450215" lvl="0" indent="0" algn="just" rtl="0">
              <a:lnSpc>
                <a:spcPct val="107000"/>
              </a:lnSpc>
              <a:spcBef>
                <a:spcPts val="1000"/>
              </a:spcBef>
              <a:spcAft>
                <a:spcPts val="0"/>
              </a:spcAft>
              <a:buNone/>
            </a:pPr>
            <a:r>
              <a:rPr lang="cs-CZ" sz="1200">
                <a:solidFill>
                  <a:srgbClr val="000000"/>
                </a:solidFill>
                <a:latin typeface="Calibri"/>
                <a:ea typeface="Calibri"/>
                <a:cs typeface="Calibri"/>
                <a:sym typeface="Calibri"/>
              </a:rPr>
              <a:t>PLAMÍNEK, J., 2010. </a:t>
            </a:r>
            <a:r>
              <a:rPr lang="cs-CZ" sz="1200" i="1">
                <a:solidFill>
                  <a:srgbClr val="000000"/>
                </a:solidFill>
                <a:latin typeface="Calibri"/>
                <a:ea typeface="Calibri"/>
                <a:cs typeface="Calibri"/>
                <a:sym typeface="Calibri"/>
              </a:rPr>
              <a:t>Tajemství motivace: jak zařídit, aby pro vás lidé rádi pracovali</a:t>
            </a:r>
            <a:r>
              <a:rPr lang="cs-CZ" sz="1200">
                <a:solidFill>
                  <a:srgbClr val="000000"/>
                </a:solidFill>
                <a:latin typeface="Calibri"/>
                <a:ea typeface="Calibri"/>
                <a:cs typeface="Calibri"/>
                <a:sym typeface="Calibri"/>
              </a:rPr>
              <a:t>. 2., dopl. vyd. Praha: Grada. ISBN 9788024734477</a:t>
            </a:r>
            <a:endParaRPr sz="1200">
              <a:solidFill>
                <a:schemeClr val="dk1"/>
              </a:solidFill>
              <a:latin typeface="Calibri"/>
              <a:ea typeface="Calibri"/>
              <a:cs typeface="Calibri"/>
              <a:sym typeface="Calibri"/>
            </a:endParaRPr>
          </a:p>
          <a:p>
            <a:pPr marL="0" marR="450215" lvl="0" indent="0" algn="just" rtl="0">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RAYNER, C., HOEL, H. AND COOPER, C.L</a:t>
            </a:r>
            <a:r>
              <a:rPr lang="cs-CZ" sz="1200" i="1">
                <a:solidFill>
                  <a:srgbClr val="000000"/>
                </a:solidFill>
                <a:highlight>
                  <a:srgbClr val="FFFFFF"/>
                </a:highlight>
                <a:latin typeface="Calibri"/>
                <a:ea typeface="Calibri"/>
                <a:cs typeface="Calibri"/>
                <a:sym typeface="Calibri"/>
              </a:rPr>
              <a:t>. (2002): Workplace Bullying: What we know, who is to blame, and what can we do? London: Taylor and Francis</a:t>
            </a:r>
            <a:endParaRPr sz="1200">
              <a:solidFill>
                <a:schemeClr val="dk1"/>
              </a:solidFill>
              <a:latin typeface="Calibri"/>
              <a:ea typeface="Calibri"/>
              <a:cs typeface="Calibri"/>
              <a:sym typeface="Calibri"/>
            </a:endParaRPr>
          </a:p>
          <a:p>
            <a:pPr marL="0" marR="450215" lvl="0" indent="0" algn="just" rtl="0">
              <a:lnSpc>
                <a:spcPct val="107000"/>
              </a:lnSpc>
              <a:spcBef>
                <a:spcPts val="1000"/>
              </a:spcBef>
              <a:spcAft>
                <a:spcPts val="0"/>
              </a:spcAft>
              <a:buNone/>
            </a:pPr>
            <a:r>
              <a:rPr lang="cs-CZ" sz="1200">
                <a:solidFill>
                  <a:srgbClr val="000000"/>
                </a:solidFill>
                <a:highlight>
                  <a:srgbClr val="FFFFFF"/>
                </a:highlight>
                <a:latin typeface="Calibri"/>
                <a:ea typeface="Calibri"/>
                <a:cs typeface="Calibri"/>
                <a:sym typeface="Calibri"/>
              </a:rPr>
              <a:t>SALIN, D</a:t>
            </a:r>
            <a:r>
              <a:rPr lang="cs-CZ" sz="1200" i="1">
                <a:solidFill>
                  <a:srgbClr val="000000"/>
                </a:solidFill>
                <a:highlight>
                  <a:srgbClr val="FFFFFF"/>
                </a:highlight>
                <a:latin typeface="Calibri"/>
                <a:ea typeface="Calibri"/>
                <a:cs typeface="Calibri"/>
                <a:sym typeface="Calibri"/>
              </a:rPr>
              <a:t>. (2007). ‘Organizational responses to workplace harassment: an exploratory study’. Personnel Review, 38(1), 26-44.</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a:solidFill>
                  <a:srgbClr val="000000"/>
                </a:solidFill>
                <a:latin typeface="Calibri"/>
                <a:ea typeface="Calibri"/>
                <a:cs typeface="Calibri"/>
                <a:sym typeface="Calibri"/>
              </a:rPr>
              <a:t>SCHEU L., 2021</a:t>
            </a:r>
            <a:r>
              <a:rPr lang="cs-CZ" sz="1200" i="1">
                <a:solidFill>
                  <a:srgbClr val="000000"/>
                </a:solidFill>
                <a:latin typeface="Calibri"/>
                <a:ea typeface="Calibri"/>
                <a:cs typeface="Calibri"/>
                <a:sym typeface="Calibri"/>
              </a:rPr>
              <a:t>. Násilí na pracovišti: peer pracovník jako možná cesta ochrany zaměstnanců?</a:t>
            </a:r>
            <a:r>
              <a:rPr lang="cs-CZ" sz="1200">
                <a:solidFill>
                  <a:srgbClr val="000000"/>
                </a:solidFill>
                <a:latin typeface="Calibri"/>
                <a:ea typeface="Calibri"/>
                <a:cs typeface="Calibri"/>
                <a:sym typeface="Calibri"/>
              </a:rPr>
              <a:t> [online] [vid. 2022-15-08]. Dostupné z: </a:t>
            </a:r>
            <a:r>
              <a:rPr lang="cs-CZ" sz="1200" u="sng" strike="noStrik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https://www.bozpinfo.cz/josra/nasili-na-pracovisti-peer-pracovnik-jako-mozna-cesta-ochrany-zamestnancu</a:t>
            </a:r>
            <a:endParaRPr sz="1200">
              <a:solidFill>
                <a:schemeClr val="dk1"/>
              </a:solidFill>
              <a:latin typeface="Calibri"/>
              <a:ea typeface="Calibri"/>
              <a:cs typeface="Calibri"/>
              <a:sym typeface="Calibri"/>
            </a:endParaRPr>
          </a:p>
          <a:p>
            <a:pPr marL="0" marR="450215" lvl="0" indent="0" algn="just" rtl="0">
              <a:lnSpc>
                <a:spcPct val="107000"/>
              </a:lnSpc>
              <a:spcBef>
                <a:spcPts val="1000"/>
              </a:spcBef>
              <a:spcAft>
                <a:spcPts val="0"/>
              </a:spcAft>
              <a:buNone/>
            </a:pPr>
            <a:r>
              <a:rPr lang="cs-CZ" sz="1200">
                <a:solidFill>
                  <a:srgbClr val="000000"/>
                </a:solidFill>
                <a:latin typeface="Calibri"/>
                <a:ea typeface="Calibri"/>
                <a:cs typeface="Calibri"/>
                <a:sym typeface="Calibri"/>
              </a:rPr>
              <a:t>SMITHSON, L., 2006. An infographic depiction of all things motivation in the workplace. </a:t>
            </a:r>
            <a:r>
              <a:rPr lang="cs-CZ" sz="1200" i="1">
                <a:solidFill>
                  <a:srgbClr val="000000"/>
                </a:solidFill>
                <a:latin typeface="Calibri"/>
                <a:ea typeface="Calibri"/>
                <a:cs typeface="Calibri"/>
                <a:sym typeface="Calibri"/>
              </a:rPr>
              <a:t>IncBlot.</a:t>
            </a:r>
            <a:r>
              <a:rPr lang="cs-CZ" sz="1200">
                <a:solidFill>
                  <a:srgbClr val="000000"/>
                </a:solidFill>
                <a:latin typeface="Calibri"/>
                <a:ea typeface="Calibri"/>
                <a:cs typeface="Calibri"/>
                <a:sym typeface="Calibri"/>
              </a:rPr>
              <a:t> [online] [vid. 2022-05-05]. Dostupné z: </a:t>
            </a:r>
            <a:r>
              <a:rPr lang="cs-CZ" sz="1200" u="sng" strike="noStrik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https://visual.ly/community/Infographics/business/incblot-motivation-infographic</a:t>
            </a:r>
            <a:endParaRPr sz="1200">
              <a:solidFill>
                <a:schemeClr val="dk1"/>
              </a:solidFill>
              <a:latin typeface="Calibri"/>
              <a:ea typeface="Calibri"/>
              <a:cs typeface="Calibri"/>
              <a:sym typeface="Calibri"/>
            </a:endParaRPr>
          </a:p>
          <a:p>
            <a:pPr marL="0" marR="0" lvl="0" indent="0" algn="just" rtl="0">
              <a:lnSpc>
                <a:spcPct val="107000"/>
              </a:lnSpc>
              <a:spcBef>
                <a:spcPts val="1000"/>
              </a:spcBef>
              <a:spcAft>
                <a:spcPts val="0"/>
              </a:spcAft>
              <a:buNone/>
            </a:pPr>
            <a:r>
              <a:rPr lang="cs-CZ" sz="1200">
                <a:solidFill>
                  <a:srgbClr val="000000"/>
                </a:solidFill>
                <a:latin typeface="Calibri"/>
                <a:ea typeface="Calibri"/>
                <a:cs typeface="Calibri"/>
                <a:sym typeface="Calibri"/>
              </a:rPr>
              <a:t>ŠNAJDR I., 2013. </a:t>
            </a:r>
            <a:r>
              <a:rPr lang="cs-CZ" sz="1200" i="1">
                <a:solidFill>
                  <a:srgbClr val="000000"/>
                </a:solidFill>
                <a:latin typeface="Calibri"/>
                <a:ea typeface="Calibri"/>
                <a:cs typeface="Calibri"/>
                <a:sym typeface="Calibri"/>
              </a:rPr>
              <a:t>Svizí, strategií a polotikou</a:t>
            </a:r>
            <a:r>
              <a:rPr lang="cs-CZ" sz="1200">
                <a:solidFill>
                  <a:srgbClr val="000000"/>
                </a:solidFill>
                <a:latin typeface="Calibri"/>
                <a:ea typeface="Calibri"/>
                <a:cs typeface="Calibri"/>
                <a:sym typeface="Calibri"/>
              </a:rPr>
              <a:t>. [online] [vid. 2022-15-08]. Dostupné z: </a:t>
            </a:r>
            <a:r>
              <a:rPr lang="cs-CZ" sz="1200" u="sng">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https://www.snajdr.com/jak-pracujeme/s-vizi-strategii-a-politikou/</a:t>
            </a:r>
            <a:endParaRPr sz="1200">
              <a:solidFill>
                <a:schemeClr val="dk1"/>
              </a:solidFill>
              <a:latin typeface="Calibri"/>
              <a:ea typeface="Calibri"/>
              <a:cs typeface="Calibri"/>
              <a:sym typeface="Calibri"/>
            </a:endParaRPr>
          </a:p>
          <a:p>
            <a:pPr marL="0" marR="0" lvl="0" indent="0" algn="just" rtl="0">
              <a:lnSpc>
                <a:spcPct val="107000"/>
              </a:lnSpc>
              <a:spcBef>
                <a:spcPts val="1500"/>
              </a:spcBef>
              <a:spcAft>
                <a:spcPts val="0"/>
              </a:spcAft>
              <a:buNone/>
            </a:pPr>
            <a:r>
              <a:rPr lang="cs-CZ" sz="1200">
                <a:solidFill>
                  <a:srgbClr val="000000"/>
                </a:solidFill>
                <a:highlight>
                  <a:srgbClr val="FFFFFF"/>
                </a:highlight>
                <a:latin typeface="Calibri"/>
                <a:ea typeface="Calibri"/>
                <a:cs typeface="Calibri"/>
                <a:sym typeface="Calibri"/>
              </a:rPr>
              <a:t>WALKER, B. AND HAMILTON, R. T.</a:t>
            </a:r>
            <a:r>
              <a:rPr lang="cs-CZ" sz="1200" i="1">
                <a:solidFill>
                  <a:srgbClr val="000000"/>
                </a:solidFill>
                <a:highlight>
                  <a:srgbClr val="FFFFFF"/>
                </a:highlight>
                <a:latin typeface="Calibri"/>
                <a:ea typeface="Calibri"/>
                <a:cs typeface="Calibri"/>
                <a:sym typeface="Calibri"/>
              </a:rPr>
              <a:t> (2011). ‘Employee-employer grievances: a review’. International Journal of Management Reviews, 13(1) 40-58.</a:t>
            </a:r>
            <a:endParaRPr sz="12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3"/>
        <p:cNvGrpSpPr/>
        <p:nvPr/>
      </p:nvGrpSpPr>
      <p:grpSpPr>
        <a:xfrm>
          <a:off x="0" y="0"/>
          <a:ext cx="0" cy="0"/>
          <a:chOff x="0" y="0"/>
          <a:chExt cx="0" cy="0"/>
        </a:xfrm>
      </p:grpSpPr>
      <p:pic>
        <p:nvPicPr>
          <p:cNvPr id="404" name="Google Shape;404;p16"/>
          <p:cNvPicPr preferRelativeResize="0"/>
          <p:nvPr/>
        </p:nvPicPr>
        <p:blipFill rotWithShape="1">
          <a:blip r:embed="rId3">
            <a:alphaModFix/>
          </a:blip>
          <a:srcRect b="15730"/>
          <a:stretch/>
        </p:blipFill>
        <p:spPr>
          <a:xfrm>
            <a:off x="20" y="10"/>
            <a:ext cx="12191980" cy="6857990"/>
          </a:xfrm>
          <a:prstGeom prst="rect">
            <a:avLst/>
          </a:prstGeom>
          <a:noFill/>
          <a:ln>
            <a:noFill/>
          </a:ln>
        </p:spPr>
      </p:pic>
      <p:sp>
        <p:nvSpPr>
          <p:cNvPr id="405" name="Google Shape;405;p16"/>
          <p:cNvSpPr/>
          <p:nvPr/>
        </p:nvSpPr>
        <p:spPr>
          <a:xfrm>
            <a:off x="0" y="5320142"/>
            <a:ext cx="12192000" cy="736551"/>
          </a:xfrm>
          <a:prstGeom prst="rect">
            <a:avLst/>
          </a:prstGeom>
          <a:solidFill>
            <a:schemeClr val="lt1">
              <a:alpha val="9294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6" name="Google Shape;406;p16"/>
          <p:cNvSpPr txBox="1">
            <a:spLocks noGrp="1"/>
          </p:cNvSpPr>
          <p:nvPr>
            <p:ph type="title"/>
          </p:nvPr>
        </p:nvSpPr>
        <p:spPr>
          <a:xfrm>
            <a:off x="523875" y="5317240"/>
            <a:ext cx="11210925" cy="7448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62626"/>
              </a:buClr>
              <a:buSzPts val="3600"/>
              <a:buFont typeface="Calibri"/>
              <a:buNone/>
            </a:pPr>
            <a:r>
              <a:rPr lang="cs-CZ" sz="3600">
                <a:solidFill>
                  <a:srgbClr val="262626"/>
                </a:solidFill>
              </a:rPr>
              <a:t>Thank you for your attention</a:t>
            </a:r>
            <a:endParaRPr sz="3600">
              <a:solidFill>
                <a:srgbClr val="262626"/>
              </a:solidFill>
            </a:endParaRPr>
          </a:p>
        </p:txBody>
      </p:sp>
      <p:cxnSp>
        <p:nvCxnSpPr>
          <p:cNvPr id="407" name="Google Shape;407;p16"/>
          <p:cNvCxnSpPr/>
          <p:nvPr/>
        </p:nvCxnSpPr>
        <p:spPr>
          <a:xfrm>
            <a:off x="0" y="5241983"/>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cxnSp>
        <p:nvCxnSpPr>
          <p:cNvPr id="408" name="Google Shape;408;p16"/>
          <p:cNvCxnSpPr/>
          <p:nvPr/>
        </p:nvCxnSpPr>
        <p:spPr>
          <a:xfrm>
            <a:off x="0" y="6134852"/>
            <a:ext cx="12192000" cy="0"/>
          </a:xfrm>
          <a:prstGeom prst="straightConnector1">
            <a:avLst/>
          </a:prstGeom>
          <a:noFill/>
          <a:ln w="41275" cap="flat" cmpd="sng">
            <a:solidFill>
              <a:schemeClr val="lt1">
                <a:alpha val="89803"/>
              </a:schemeClr>
            </a:solidFill>
            <a:prstDash val="solid"/>
            <a:miter lim="800000"/>
            <a:headEnd type="none" w="sm" len="sm"/>
            <a:tailEnd type="none" w="sm" len="sm"/>
          </a:ln>
        </p:spPr>
      </p:cxn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50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17"/>
          <p:cNvPicPr preferRelativeResize="0"/>
          <p:nvPr/>
        </p:nvPicPr>
        <p:blipFill rotWithShape="1">
          <a:blip r:embed="rId3">
            <a:alphaModFix/>
          </a:blip>
          <a:srcRect/>
          <a:stretch/>
        </p:blipFill>
        <p:spPr>
          <a:xfrm>
            <a:off x="-413" y="4071129"/>
            <a:ext cx="943107" cy="2095792"/>
          </a:xfrm>
          <a:prstGeom prst="rect">
            <a:avLst/>
          </a:prstGeom>
          <a:noFill/>
          <a:ln>
            <a:noFill/>
          </a:ln>
        </p:spPr>
      </p:pic>
      <p:sp>
        <p:nvSpPr>
          <p:cNvPr id="414" name="Google Shape;414;p17"/>
          <p:cNvSpPr txBox="1">
            <a:spLocks noGrp="1"/>
          </p:cNvSpPr>
          <p:nvPr>
            <p:ph type="title"/>
          </p:nvPr>
        </p:nvSpPr>
        <p:spPr>
          <a:xfrm>
            <a:off x="359517" y="276613"/>
            <a:ext cx="10515600" cy="132556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3600"/>
              <a:buFont typeface="Calibri"/>
              <a:buNone/>
            </a:pPr>
            <a:r>
              <a:rPr lang="cs-CZ" sz="3600" b="1">
                <a:solidFill>
                  <a:schemeClr val="dk2"/>
                </a:solidFill>
              </a:rPr>
              <a:t>Project partners</a:t>
            </a:r>
            <a:endParaRPr sz="3600" b="1">
              <a:solidFill>
                <a:schemeClr val="dk2"/>
              </a:solidFill>
            </a:endParaRPr>
          </a:p>
        </p:txBody>
      </p:sp>
      <p:sp>
        <p:nvSpPr>
          <p:cNvPr id="415" name="Google Shape;41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17</a:t>
            </a:fld>
            <a:endParaRPr/>
          </a:p>
        </p:txBody>
      </p:sp>
      <p:sp>
        <p:nvSpPr>
          <p:cNvPr id="416" name="Google Shape;416;p17"/>
          <p:cNvSpPr txBox="1"/>
          <p:nvPr/>
        </p:nvSpPr>
        <p:spPr>
          <a:xfrm>
            <a:off x="359517" y="6400412"/>
            <a:ext cx="273696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a:solidFill>
                  <a:srgbClr val="6789B9"/>
                </a:solidFill>
                <a:latin typeface="Calibri"/>
                <a:ea typeface="Calibri"/>
                <a:cs typeface="Calibri"/>
                <a:sym typeface="Calibri"/>
              </a:rPr>
              <a:t>https://www.weedout.eu/</a:t>
            </a:r>
            <a:endParaRPr/>
          </a:p>
        </p:txBody>
      </p:sp>
      <p:pic>
        <p:nvPicPr>
          <p:cNvPr id="417" name="Google Shape;417;p17"/>
          <p:cNvPicPr preferRelativeResize="0"/>
          <p:nvPr/>
        </p:nvPicPr>
        <p:blipFill rotWithShape="1">
          <a:blip r:embed="rId4">
            <a:alphaModFix/>
          </a:blip>
          <a:srcRect/>
          <a:stretch/>
        </p:blipFill>
        <p:spPr>
          <a:xfrm>
            <a:off x="553626" y="1168801"/>
            <a:ext cx="3287809" cy="705343"/>
          </a:xfrm>
          <a:prstGeom prst="rect">
            <a:avLst/>
          </a:prstGeom>
          <a:noFill/>
          <a:ln>
            <a:noFill/>
          </a:ln>
        </p:spPr>
      </p:pic>
      <p:sp>
        <p:nvSpPr>
          <p:cNvPr id="418" name="Google Shape;418;p17"/>
          <p:cNvSpPr txBox="1"/>
          <p:nvPr/>
        </p:nvSpPr>
        <p:spPr>
          <a:xfrm>
            <a:off x="317929" y="2041725"/>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400" b="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Czech University of Life Sciences Prague</a:t>
            </a:r>
            <a:br>
              <a:rPr lang="cs-CZ" sz="1400" b="0">
                <a:solidFill>
                  <a:schemeClr val="dk1"/>
                </a:solidFill>
                <a:latin typeface="Arial"/>
                <a:ea typeface="Arial"/>
                <a:cs typeface="Arial"/>
                <a:sym typeface="Arial"/>
              </a:rPr>
            </a:br>
            <a:r>
              <a:rPr lang="cs-CZ" sz="1400" b="0">
                <a:solidFill>
                  <a:schemeClr val="dk1"/>
                </a:solidFill>
                <a:latin typeface="Arial"/>
                <a:ea typeface="Arial"/>
                <a:cs typeface="Arial"/>
                <a:sym typeface="Arial"/>
              </a:rPr>
              <a:t>Czech Republic</a:t>
            </a:r>
            <a:endParaRPr sz="1400">
              <a:solidFill>
                <a:schemeClr val="dk1"/>
              </a:solidFill>
              <a:latin typeface="Arial"/>
              <a:ea typeface="Arial"/>
              <a:cs typeface="Arial"/>
              <a:sym typeface="Arial"/>
            </a:endParaRPr>
          </a:p>
        </p:txBody>
      </p:sp>
      <p:pic>
        <p:nvPicPr>
          <p:cNvPr id="419" name="Google Shape;419;p17"/>
          <p:cNvPicPr preferRelativeResize="0"/>
          <p:nvPr/>
        </p:nvPicPr>
        <p:blipFill rotWithShape="1">
          <a:blip r:embed="rId6">
            <a:alphaModFix/>
          </a:blip>
          <a:srcRect/>
          <a:stretch/>
        </p:blipFill>
        <p:spPr>
          <a:xfrm>
            <a:off x="5465518" y="4289441"/>
            <a:ext cx="1260963" cy="1173800"/>
          </a:xfrm>
          <a:prstGeom prst="rect">
            <a:avLst/>
          </a:prstGeom>
          <a:noFill/>
          <a:ln>
            <a:noFill/>
          </a:ln>
        </p:spPr>
      </p:pic>
      <p:sp>
        <p:nvSpPr>
          <p:cNvPr id="420" name="Google Shape;420;p17"/>
          <p:cNvSpPr txBox="1"/>
          <p:nvPr/>
        </p:nvSpPr>
        <p:spPr>
          <a:xfrm>
            <a:off x="4354142" y="5643701"/>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400" b="0"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Pancyprian Association of Hotel Managers</a:t>
            </a:r>
            <a:br>
              <a:rPr lang="cs-CZ" sz="1400" b="0">
                <a:solidFill>
                  <a:schemeClr val="dk1"/>
                </a:solidFill>
                <a:latin typeface="Arial"/>
                <a:ea typeface="Arial"/>
                <a:cs typeface="Arial"/>
                <a:sym typeface="Arial"/>
              </a:rPr>
            </a:br>
            <a:r>
              <a:rPr lang="cs-CZ" sz="1400" b="0">
                <a:solidFill>
                  <a:schemeClr val="dk1"/>
                </a:solidFill>
                <a:latin typeface="Arial"/>
                <a:ea typeface="Arial"/>
                <a:cs typeface="Arial"/>
                <a:sym typeface="Arial"/>
              </a:rPr>
              <a:t>Cyprus</a:t>
            </a:r>
            <a:endParaRPr sz="1400">
              <a:solidFill>
                <a:schemeClr val="dk1"/>
              </a:solidFill>
              <a:latin typeface="Arial"/>
              <a:ea typeface="Arial"/>
              <a:cs typeface="Arial"/>
              <a:sym typeface="Arial"/>
            </a:endParaRPr>
          </a:p>
        </p:txBody>
      </p:sp>
      <p:pic>
        <p:nvPicPr>
          <p:cNvPr id="421" name="Google Shape;421;p17"/>
          <p:cNvPicPr preferRelativeResize="0"/>
          <p:nvPr/>
        </p:nvPicPr>
        <p:blipFill rotWithShape="1">
          <a:blip r:embed="rId7">
            <a:alphaModFix/>
          </a:blip>
          <a:srcRect/>
          <a:stretch/>
        </p:blipFill>
        <p:spPr>
          <a:xfrm>
            <a:off x="9630503" y="4572529"/>
            <a:ext cx="1892143" cy="1071172"/>
          </a:xfrm>
          <a:prstGeom prst="rect">
            <a:avLst/>
          </a:prstGeom>
          <a:noFill/>
          <a:ln>
            <a:noFill/>
          </a:ln>
        </p:spPr>
      </p:pic>
      <p:sp>
        <p:nvSpPr>
          <p:cNvPr id="422" name="Google Shape;422;p17"/>
          <p:cNvSpPr txBox="1"/>
          <p:nvPr/>
        </p:nvSpPr>
        <p:spPr>
          <a:xfrm>
            <a:off x="8669433" y="5643701"/>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400" b="0" u="sng">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Beneke &amp; Prinzhorn GmbH</a:t>
            </a:r>
            <a:br>
              <a:rPr lang="cs-CZ" sz="1400" b="0">
                <a:solidFill>
                  <a:schemeClr val="dk1"/>
                </a:solidFill>
                <a:latin typeface="Arial"/>
                <a:ea typeface="Arial"/>
                <a:cs typeface="Arial"/>
                <a:sym typeface="Arial"/>
              </a:rPr>
            </a:br>
            <a:r>
              <a:rPr lang="cs-CZ" sz="1400" b="0">
                <a:solidFill>
                  <a:schemeClr val="dk1"/>
                </a:solidFill>
                <a:latin typeface="Arial"/>
                <a:ea typeface="Arial"/>
                <a:cs typeface="Arial"/>
                <a:sym typeface="Arial"/>
              </a:rPr>
              <a:t>Germany</a:t>
            </a:r>
            <a:endParaRPr sz="1400">
              <a:solidFill>
                <a:schemeClr val="dk1"/>
              </a:solidFill>
              <a:latin typeface="Arial"/>
              <a:ea typeface="Arial"/>
              <a:cs typeface="Arial"/>
              <a:sym typeface="Arial"/>
            </a:endParaRPr>
          </a:p>
        </p:txBody>
      </p:sp>
      <p:pic>
        <p:nvPicPr>
          <p:cNvPr id="423" name="Google Shape;423;p17"/>
          <p:cNvPicPr preferRelativeResize="0"/>
          <p:nvPr/>
        </p:nvPicPr>
        <p:blipFill rotWithShape="1">
          <a:blip r:embed="rId9">
            <a:alphaModFix/>
          </a:blip>
          <a:srcRect/>
          <a:stretch/>
        </p:blipFill>
        <p:spPr>
          <a:xfrm>
            <a:off x="2726027" y="2861570"/>
            <a:ext cx="2812367" cy="911671"/>
          </a:xfrm>
          <a:prstGeom prst="rect">
            <a:avLst/>
          </a:prstGeom>
          <a:noFill/>
          <a:ln>
            <a:noFill/>
          </a:ln>
        </p:spPr>
      </p:pic>
      <p:sp>
        <p:nvSpPr>
          <p:cNvPr id="424" name="Google Shape;424;p17"/>
          <p:cNvSpPr txBox="1"/>
          <p:nvPr/>
        </p:nvSpPr>
        <p:spPr>
          <a:xfrm>
            <a:off x="2054203" y="3868974"/>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400" b="0" u="sng">
                <a:solidFill>
                  <a:schemeClr val="dk1"/>
                </a:solidFill>
                <a:latin typeface="Arial"/>
                <a:ea typeface="Arial"/>
                <a:cs typeface="Arial"/>
                <a:sym typeface="Arial"/>
                <a:hlinkClick r:id="rId10">
                  <a:extLst>
                    <a:ext uri="{A12FA001-AC4F-418D-AE19-62706E023703}">
                      <ahyp:hlinkClr xmlns:ahyp="http://schemas.microsoft.com/office/drawing/2018/hyperlinkcolor" val="tx"/>
                    </a:ext>
                  </a:extLst>
                </a:hlinkClick>
              </a:rPr>
              <a:t>DIAS</a:t>
            </a:r>
            <a:br>
              <a:rPr lang="cs-CZ" sz="1400" b="0">
                <a:solidFill>
                  <a:schemeClr val="dk1"/>
                </a:solidFill>
                <a:latin typeface="Arial"/>
                <a:ea typeface="Arial"/>
                <a:cs typeface="Arial"/>
                <a:sym typeface="Arial"/>
              </a:rPr>
            </a:br>
            <a:r>
              <a:rPr lang="cs-CZ" sz="1400" b="0">
                <a:solidFill>
                  <a:schemeClr val="dk1"/>
                </a:solidFill>
                <a:latin typeface="Arial"/>
                <a:ea typeface="Arial"/>
                <a:cs typeface="Arial"/>
                <a:sym typeface="Arial"/>
              </a:rPr>
              <a:t>Greece</a:t>
            </a:r>
            <a:endParaRPr sz="1400">
              <a:solidFill>
                <a:schemeClr val="dk1"/>
              </a:solidFill>
              <a:latin typeface="Arial"/>
              <a:ea typeface="Arial"/>
              <a:cs typeface="Arial"/>
              <a:sym typeface="Arial"/>
            </a:endParaRPr>
          </a:p>
        </p:txBody>
      </p:sp>
      <p:pic>
        <p:nvPicPr>
          <p:cNvPr id="425" name="Google Shape;425;p17"/>
          <p:cNvPicPr preferRelativeResize="0"/>
          <p:nvPr/>
        </p:nvPicPr>
        <p:blipFill rotWithShape="1">
          <a:blip r:embed="rId11">
            <a:alphaModFix/>
          </a:blip>
          <a:srcRect/>
          <a:stretch/>
        </p:blipFill>
        <p:spPr>
          <a:xfrm>
            <a:off x="7044806" y="792234"/>
            <a:ext cx="1305761" cy="1736012"/>
          </a:xfrm>
          <a:prstGeom prst="rect">
            <a:avLst/>
          </a:prstGeom>
          <a:noFill/>
          <a:ln>
            <a:noFill/>
          </a:ln>
        </p:spPr>
      </p:pic>
      <p:sp>
        <p:nvSpPr>
          <p:cNvPr id="426" name="Google Shape;426;p17"/>
          <p:cNvSpPr txBox="1"/>
          <p:nvPr/>
        </p:nvSpPr>
        <p:spPr>
          <a:xfrm>
            <a:off x="7254945" y="1262580"/>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400" b="0" u="sng">
                <a:solidFill>
                  <a:schemeClr val="dk1"/>
                </a:solidFill>
                <a:latin typeface="Arial"/>
                <a:ea typeface="Arial"/>
                <a:cs typeface="Arial"/>
                <a:sym typeface="Arial"/>
                <a:hlinkClick r:id="rId12">
                  <a:extLst>
                    <a:ext uri="{A12FA001-AC4F-418D-AE19-62706E023703}">
                      <ahyp:hlinkClr xmlns:ahyp="http://schemas.microsoft.com/office/drawing/2018/hyperlinkcolor" val="tx"/>
                    </a:ext>
                  </a:extLst>
                </a:hlinkClick>
              </a:rPr>
              <a:t>DEKAPLUS</a:t>
            </a:r>
            <a:endParaRPr sz="1400" b="0">
              <a:solidFill>
                <a:schemeClr val="dk1"/>
              </a:solidFill>
              <a:latin typeface="Arial"/>
              <a:ea typeface="Arial"/>
              <a:cs typeface="Arial"/>
              <a:sym typeface="Arial"/>
            </a:endParaRPr>
          </a:p>
          <a:p>
            <a:pPr marL="0" marR="0" lvl="0" indent="0" algn="ctr" rtl="0">
              <a:spcBef>
                <a:spcPts val="0"/>
              </a:spcBef>
              <a:spcAft>
                <a:spcPts val="0"/>
              </a:spcAft>
              <a:buNone/>
            </a:pPr>
            <a:r>
              <a:rPr lang="cs-CZ" sz="1400">
                <a:solidFill>
                  <a:schemeClr val="dk1"/>
                </a:solidFill>
                <a:latin typeface="Arial"/>
                <a:ea typeface="Arial"/>
                <a:cs typeface="Arial"/>
                <a:sym typeface="Arial"/>
              </a:rPr>
              <a:t>Cyprus</a:t>
            </a:r>
            <a:endParaRPr/>
          </a:p>
        </p:txBody>
      </p:sp>
      <p:pic>
        <p:nvPicPr>
          <p:cNvPr id="427" name="Google Shape;427;p17"/>
          <p:cNvPicPr preferRelativeResize="0"/>
          <p:nvPr/>
        </p:nvPicPr>
        <p:blipFill rotWithShape="1">
          <a:blip r:embed="rId13">
            <a:alphaModFix/>
          </a:blip>
          <a:srcRect/>
          <a:stretch/>
        </p:blipFill>
        <p:spPr>
          <a:xfrm>
            <a:off x="998828" y="4220814"/>
            <a:ext cx="1458341" cy="1377642"/>
          </a:xfrm>
          <a:prstGeom prst="rect">
            <a:avLst/>
          </a:prstGeom>
          <a:noFill/>
          <a:ln>
            <a:noFill/>
          </a:ln>
        </p:spPr>
      </p:pic>
      <p:sp>
        <p:nvSpPr>
          <p:cNvPr id="428" name="Google Shape;428;p17"/>
          <p:cNvSpPr txBox="1"/>
          <p:nvPr/>
        </p:nvSpPr>
        <p:spPr>
          <a:xfrm>
            <a:off x="-179143" y="5605224"/>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400" b="0" u="sng">
                <a:solidFill>
                  <a:schemeClr val="dk1"/>
                </a:solidFill>
                <a:latin typeface="Arial"/>
                <a:ea typeface="Arial"/>
                <a:cs typeface="Arial"/>
                <a:sym typeface="Arial"/>
                <a:hlinkClick r:id="rId14">
                  <a:extLst>
                    <a:ext uri="{A12FA001-AC4F-418D-AE19-62706E023703}">
                      <ahyp:hlinkClr xmlns:ahyp="http://schemas.microsoft.com/office/drawing/2018/hyperlinkcolor" val="tx"/>
                    </a:ext>
                  </a:extLst>
                </a:hlinkClick>
              </a:rPr>
              <a:t>Social Innovation Fund</a:t>
            </a:r>
            <a:br>
              <a:rPr lang="cs-CZ" sz="1400" b="0">
                <a:solidFill>
                  <a:schemeClr val="dk1"/>
                </a:solidFill>
                <a:latin typeface="Arial"/>
                <a:ea typeface="Arial"/>
                <a:cs typeface="Arial"/>
                <a:sym typeface="Arial"/>
              </a:rPr>
            </a:br>
            <a:r>
              <a:rPr lang="cs-CZ" sz="1400" b="0">
                <a:solidFill>
                  <a:schemeClr val="dk1"/>
                </a:solidFill>
                <a:latin typeface="Arial"/>
                <a:ea typeface="Arial"/>
                <a:cs typeface="Arial"/>
                <a:sym typeface="Arial"/>
              </a:rPr>
              <a:t>Lithuania</a:t>
            </a:r>
            <a:endParaRPr sz="1400">
              <a:solidFill>
                <a:schemeClr val="dk1"/>
              </a:solidFill>
              <a:latin typeface="Arial"/>
              <a:ea typeface="Arial"/>
              <a:cs typeface="Arial"/>
              <a:sym typeface="Arial"/>
            </a:endParaRPr>
          </a:p>
        </p:txBody>
      </p:sp>
      <p:pic>
        <p:nvPicPr>
          <p:cNvPr id="429" name="Google Shape;429;p17"/>
          <p:cNvPicPr preferRelativeResize="0"/>
          <p:nvPr/>
        </p:nvPicPr>
        <p:blipFill rotWithShape="1">
          <a:blip r:embed="rId15">
            <a:alphaModFix/>
          </a:blip>
          <a:srcRect/>
          <a:stretch/>
        </p:blipFill>
        <p:spPr>
          <a:xfrm>
            <a:off x="6581478" y="2998053"/>
            <a:ext cx="3995095" cy="874398"/>
          </a:xfrm>
          <a:prstGeom prst="rect">
            <a:avLst/>
          </a:prstGeom>
          <a:noFill/>
          <a:ln>
            <a:noFill/>
          </a:ln>
        </p:spPr>
      </p:pic>
      <p:sp>
        <p:nvSpPr>
          <p:cNvPr id="430" name="Google Shape;430;p17"/>
          <p:cNvSpPr txBox="1"/>
          <p:nvPr/>
        </p:nvSpPr>
        <p:spPr>
          <a:xfrm>
            <a:off x="6762292" y="3933182"/>
            <a:ext cx="38142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cs-CZ" sz="1400" b="0" u="sng">
                <a:solidFill>
                  <a:schemeClr val="dk1"/>
                </a:solidFill>
                <a:latin typeface="Arial"/>
                <a:ea typeface="Arial"/>
                <a:cs typeface="Arial"/>
                <a:sym typeface="Arial"/>
                <a:hlinkClick r:id="rId16">
                  <a:extLst>
                    <a:ext uri="{A12FA001-AC4F-418D-AE19-62706E023703}">
                      <ahyp:hlinkClr xmlns:ahyp="http://schemas.microsoft.com/office/drawing/2018/hyperlinkcolor" val="tx"/>
                    </a:ext>
                  </a:extLst>
                </a:hlinkClick>
              </a:rPr>
              <a:t>OUT LOUD</a:t>
            </a:r>
            <a:endParaRPr sz="1400" b="0">
              <a:solidFill>
                <a:schemeClr val="dk1"/>
              </a:solidFill>
              <a:latin typeface="Arial"/>
              <a:ea typeface="Arial"/>
              <a:cs typeface="Arial"/>
              <a:sym typeface="Arial"/>
            </a:endParaRPr>
          </a:p>
          <a:p>
            <a:pPr marL="0" marR="0" lvl="0" indent="0" algn="ctr" rtl="0">
              <a:spcBef>
                <a:spcPts val="0"/>
              </a:spcBef>
              <a:spcAft>
                <a:spcPts val="0"/>
              </a:spcAft>
              <a:buNone/>
            </a:pPr>
            <a:r>
              <a:rPr lang="cs-CZ" sz="1400">
                <a:solidFill>
                  <a:schemeClr val="dk1"/>
                </a:solidFill>
                <a:latin typeface="Arial"/>
                <a:ea typeface="Arial"/>
                <a:cs typeface="Arial"/>
                <a:sym typeface="Arial"/>
              </a:rPr>
              <a:t>Latvia</a:t>
            </a:r>
            <a:endParaRPr sz="1400">
              <a:solidFill>
                <a:schemeClr val="dk1"/>
              </a:solidFill>
              <a:latin typeface="Arial"/>
              <a:ea typeface="Arial"/>
              <a:cs typeface="Arial"/>
              <a:sym typeface="Arial"/>
            </a:endParaRPr>
          </a:p>
        </p:txBody>
      </p:sp>
      <p:pic>
        <p:nvPicPr>
          <p:cNvPr id="431" name="Google Shape;431;p17"/>
          <p:cNvPicPr preferRelativeResize="0"/>
          <p:nvPr/>
        </p:nvPicPr>
        <p:blipFill rotWithShape="1">
          <a:blip r:embed="rId17">
            <a:alphaModFix/>
          </a:blip>
          <a:srcRect/>
          <a:stretch/>
        </p:blipFill>
        <p:spPr>
          <a:xfrm rot="-5400000">
            <a:off x="4669665" y="-910108"/>
            <a:ext cx="1600887" cy="3423680"/>
          </a:xfrm>
          <a:prstGeom prst="rect">
            <a:avLst/>
          </a:prstGeom>
          <a:noFill/>
          <a:ln>
            <a:noFill/>
          </a:ln>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a:stretch/>
        </p:blipFill>
        <p:spPr>
          <a:xfrm>
            <a:off x="11163156" y="4591081"/>
            <a:ext cx="1028844" cy="2152950"/>
          </a:xfrm>
          <a:prstGeom prst="rect">
            <a:avLst/>
          </a:prstGeom>
          <a:noFill/>
          <a:ln>
            <a:noFill/>
          </a:ln>
        </p:spPr>
      </p:pic>
      <p:pic>
        <p:nvPicPr>
          <p:cNvPr id="103" name="Google Shape;103;p2"/>
          <p:cNvPicPr preferRelativeResize="0"/>
          <p:nvPr/>
        </p:nvPicPr>
        <p:blipFill rotWithShape="1">
          <a:blip r:embed="rId4">
            <a:alphaModFix/>
          </a:blip>
          <a:srcRect/>
          <a:stretch/>
        </p:blipFill>
        <p:spPr>
          <a:xfrm rot="10800000">
            <a:off x="-1" y="880676"/>
            <a:ext cx="1577591" cy="3373859"/>
          </a:xfrm>
          <a:prstGeom prst="rect">
            <a:avLst/>
          </a:prstGeom>
          <a:noFill/>
          <a:ln>
            <a:noFill/>
          </a:ln>
        </p:spPr>
      </p:pic>
      <p:sp>
        <p:nvSpPr>
          <p:cNvPr id="104" name="Google Shape;104;p2"/>
          <p:cNvSpPr txBox="1">
            <a:spLocks noGrp="1"/>
          </p:cNvSpPr>
          <p:nvPr>
            <p:ph type="title"/>
          </p:nvPr>
        </p:nvSpPr>
        <p:spPr>
          <a:xfrm>
            <a:off x="110815" y="181397"/>
            <a:ext cx="9440332" cy="106652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cs-CZ" sz="3600" b="1">
                <a:solidFill>
                  <a:schemeClr val="dk2"/>
                </a:solidFill>
              </a:rPr>
              <a:t>Topics</a:t>
            </a:r>
            <a:endParaRPr/>
          </a:p>
        </p:txBody>
      </p:sp>
      <p:sp>
        <p:nvSpPr>
          <p:cNvPr id="105" name="Google Shape;105;p2"/>
          <p:cNvSpPr/>
          <p:nvPr/>
        </p:nvSpPr>
        <p:spPr>
          <a:xfrm rot="5400000">
            <a:off x="6032938" y="-6032938"/>
            <a:ext cx="126124" cy="12192000"/>
          </a:xfrm>
          <a:prstGeom prst="rect">
            <a:avLst/>
          </a:prstGeom>
          <a:solidFill>
            <a:srgbClr val="4472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6" name="Google Shape;106;p2"/>
          <p:cNvPicPr preferRelativeResize="0"/>
          <p:nvPr/>
        </p:nvPicPr>
        <p:blipFill rotWithShape="1">
          <a:blip r:embed="rId5">
            <a:alphaModFix/>
          </a:blip>
          <a:srcRect/>
          <a:stretch/>
        </p:blipFill>
        <p:spPr>
          <a:xfrm>
            <a:off x="536748" y="6492876"/>
            <a:ext cx="1940961" cy="228600"/>
          </a:xfrm>
          <a:prstGeom prst="rect">
            <a:avLst/>
          </a:prstGeom>
          <a:noFill/>
          <a:ln>
            <a:noFill/>
          </a:ln>
        </p:spPr>
      </p:pic>
      <p:sp>
        <p:nvSpPr>
          <p:cNvPr id="107" name="Google Shape;10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cs-CZ"/>
              <a:t>2</a:t>
            </a:fld>
            <a:endParaRPr/>
          </a:p>
        </p:txBody>
      </p:sp>
      <p:grpSp>
        <p:nvGrpSpPr>
          <p:cNvPr id="108" name="Google Shape;108;p2"/>
          <p:cNvGrpSpPr/>
          <p:nvPr/>
        </p:nvGrpSpPr>
        <p:grpSpPr>
          <a:xfrm>
            <a:off x="838200" y="1537398"/>
            <a:ext cx="10967682" cy="4894601"/>
            <a:chOff x="0" y="0"/>
            <a:chExt cx="10967682" cy="4894601"/>
          </a:xfrm>
        </p:grpSpPr>
        <p:cxnSp>
          <p:nvCxnSpPr>
            <p:cNvPr id="109" name="Google Shape;109;p2"/>
            <p:cNvCxnSpPr/>
            <p:nvPr/>
          </p:nvCxnSpPr>
          <p:spPr>
            <a:xfrm>
              <a:off x="0" y="0"/>
              <a:ext cx="10967682"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110" name="Google Shape;110;p2"/>
            <p:cNvSpPr/>
            <p:nvPr/>
          </p:nvSpPr>
          <p:spPr>
            <a:xfrm>
              <a:off x="0" y="0"/>
              <a:ext cx="2193536" cy="489460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txBox="1"/>
            <p:nvPr/>
          </p:nvSpPr>
          <p:spPr>
            <a:xfrm>
              <a:off x="0" y="0"/>
              <a:ext cx="2193536" cy="4894601"/>
            </a:xfrm>
            <a:prstGeom prst="rect">
              <a:avLst/>
            </a:prstGeom>
            <a:noFill/>
            <a:ln>
              <a:noFill/>
            </a:ln>
          </p:spPr>
          <p:txBody>
            <a:bodyPr spcFirstLastPara="1" wrap="square" lIns="129525" tIns="129525" rIns="129525" bIns="129525" anchor="t" anchorCtr="0">
              <a:noAutofit/>
            </a:bodyPr>
            <a:lstStyle/>
            <a:p>
              <a:pPr marL="0" marR="0" lvl="0" indent="0" algn="l" rtl="0">
                <a:lnSpc>
                  <a:spcPct val="90000"/>
                </a:lnSpc>
                <a:spcBef>
                  <a:spcPts val="0"/>
                </a:spcBef>
                <a:spcAft>
                  <a:spcPts val="0"/>
                </a:spcAft>
                <a:buClr>
                  <a:schemeClr val="dk1"/>
                </a:buClr>
                <a:buSzPts val="3400"/>
                <a:buFont typeface="Calibri"/>
                <a:buNone/>
              </a:pPr>
              <a:r>
                <a:rPr lang="cs-CZ" sz="3400" b="0" i="0" u="none" strike="noStrike" cap="none">
                  <a:solidFill>
                    <a:schemeClr val="dk1"/>
                  </a:solidFill>
                  <a:latin typeface="Calibri"/>
                  <a:ea typeface="Calibri"/>
                  <a:cs typeface="Calibri"/>
                  <a:sym typeface="Calibri"/>
                </a:rPr>
                <a:t>Primary prevention</a:t>
              </a:r>
              <a:endParaRPr sz="3400" b="0" i="0" u="none" strike="noStrike" cap="none">
                <a:solidFill>
                  <a:schemeClr val="dk1"/>
                </a:solidFill>
                <a:latin typeface="Calibri"/>
                <a:ea typeface="Calibri"/>
                <a:cs typeface="Calibri"/>
                <a:sym typeface="Calibri"/>
              </a:endParaRPr>
            </a:p>
          </p:txBody>
        </p:sp>
        <p:sp>
          <p:nvSpPr>
            <p:cNvPr id="112" name="Google Shape;112;p2"/>
            <p:cNvSpPr/>
            <p:nvPr/>
          </p:nvSpPr>
          <p:spPr>
            <a:xfrm>
              <a:off x="2358051" y="25751"/>
              <a:ext cx="8609630" cy="5150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txBox="1"/>
            <p:nvPr/>
          </p:nvSpPr>
          <p:spPr>
            <a:xfrm>
              <a:off x="2358051" y="25751"/>
              <a:ext cx="8609630" cy="515032"/>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2"/>
                </a:buClr>
                <a:buSzPts val="2300"/>
                <a:buFont typeface="Calibri"/>
                <a:buNone/>
              </a:pPr>
              <a:r>
                <a:rPr lang="cs-CZ" sz="2300" b="0" i="0" u="none" strike="noStrike" cap="none">
                  <a:solidFill>
                    <a:schemeClr val="dk2"/>
                  </a:solidFill>
                  <a:latin typeface="Calibri"/>
                  <a:ea typeface="Calibri"/>
                  <a:cs typeface="Calibri"/>
                  <a:sym typeface="Calibri"/>
                </a:rPr>
                <a:t>Breakdown of primary prevention</a:t>
              </a:r>
              <a:endParaRPr sz="2300" b="0" i="0" u="none" strike="noStrike" cap="none">
                <a:solidFill>
                  <a:schemeClr val="dk2"/>
                </a:solidFill>
                <a:latin typeface="Calibri"/>
                <a:ea typeface="Calibri"/>
                <a:cs typeface="Calibri"/>
                <a:sym typeface="Calibri"/>
              </a:endParaRPr>
            </a:p>
          </p:txBody>
        </p:sp>
        <p:cxnSp>
          <p:nvCxnSpPr>
            <p:cNvPr id="114" name="Google Shape;114;p2"/>
            <p:cNvCxnSpPr/>
            <p:nvPr/>
          </p:nvCxnSpPr>
          <p:spPr>
            <a:xfrm>
              <a:off x="2193536" y="540784"/>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15" name="Google Shape;115;p2"/>
            <p:cNvSpPr/>
            <p:nvPr/>
          </p:nvSpPr>
          <p:spPr>
            <a:xfrm>
              <a:off x="2358051" y="566535"/>
              <a:ext cx="8609630" cy="5150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txBox="1"/>
            <p:nvPr/>
          </p:nvSpPr>
          <p:spPr>
            <a:xfrm>
              <a:off x="2358051" y="566535"/>
              <a:ext cx="8609630" cy="515032"/>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2"/>
                </a:buClr>
                <a:buSzPts val="2300"/>
                <a:buFont typeface="Calibri"/>
                <a:buNone/>
              </a:pPr>
              <a:r>
                <a:rPr lang="cs-CZ" sz="2300" b="0" i="0" u="none" strike="noStrike" cap="none">
                  <a:solidFill>
                    <a:schemeClr val="dk2"/>
                  </a:solidFill>
                  <a:latin typeface="Calibri"/>
                  <a:ea typeface="Calibri"/>
                  <a:cs typeface="Calibri"/>
                  <a:sym typeface="Calibri"/>
                </a:rPr>
                <a:t>Policy formulation / design a health and safety plan</a:t>
              </a:r>
              <a:endParaRPr sz="2300" b="0" i="0" u="none" strike="noStrike" cap="none">
                <a:solidFill>
                  <a:schemeClr val="dk1"/>
                </a:solidFill>
                <a:latin typeface="Calibri"/>
                <a:ea typeface="Calibri"/>
                <a:cs typeface="Calibri"/>
                <a:sym typeface="Calibri"/>
              </a:endParaRPr>
            </a:p>
          </p:txBody>
        </p:sp>
        <p:cxnSp>
          <p:nvCxnSpPr>
            <p:cNvPr id="117" name="Google Shape;117;p2"/>
            <p:cNvCxnSpPr/>
            <p:nvPr/>
          </p:nvCxnSpPr>
          <p:spPr>
            <a:xfrm>
              <a:off x="2193536" y="1081568"/>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18" name="Google Shape;118;p2"/>
            <p:cNvSpPr/>
            <p:nvPr/>
          </p:nvSpPr>
          <p:spPr>
            <a:xfrm>
              <a:off x="2358051" y="1107319"/>
              <a:ext cx="8609630" cy="5150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txBox="1"/>
            <p:nvPr/>
          </p:nvSpPr>
          <p:spPr>
            <a:xfrm>
              <a:off x="2358051" y="1107319"/>
              <a:ext cx="8609630" cy="515032"/>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2"/>
                </a:buClr>
                <a:buSzPts val="2300"/>
                <a:buFont typeface="Calibri"/>
                <a:buNone/>
              </a:pPr>
              <a:r>
                <a:rPr lang="cs-CZ" sz="2300" b="0" i="0" u="none" strike="noStrike" cap="none">
                  <a:solidFill>
                    <a:schemeClr val="dk2"/>
                  </a:solidFill>
                  <a:latin typeface="Calibri"/>
                  <a:ea typeface="Calibri"/>
                  <a:cs typeface="Calibri"/>
                  <a:sym typeface="Calibri"/>
                </a:rPr>
                <a:t>Formulation of policy and desing health and safety plan</a:t>
              </a:r>
              <a:endParaRPr sz="2300" b="0" i="0" u="none" strike="noStrike" cap="none">
                <a:solidFill>
                  <a:schemeClr val="dk1"/>
                </a:solidFill>
                <a:latin typeface="Calibri"/>
                <a:ea typeface="Calibri"/>
                <a:cs typeface="Calibri"/>
                <a:sym typeface="Calibri"/>
              </a:endParaRPr>
            </a:p>
          </p:txBody>
        </p:sp>
        <p:cxnSp>
          <p:nvCxnSpPr>
            <p:cNvPr id="120" name="Google Shape;120;p2"/>
            <p:cNvCxnSpPr/>
            <p:nvPr/>
          </p:nvCxnSpPr>
          <p:spPr>
            <a:xfrm>
              <a:off x="2193536" y="1622352"/>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21" name="Google Shape;121;p2"/>
            <p:cNvSpPr/>
            <p:nvPr/>
          </p:nvSpPr>
          <p:spPr>
            <a:xfrm>
              <a:off x="2358051" y="1648103"/>
              <a:ext cx="8609630" cy="5150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txBox="1"/>
            <p:nvPr/>
          </p:nvSpPr>
          <p:spPr>
            <a:xfrm>
              <a:off x="2358051" y="1648103"/>
              <a:ext cx="8609630" cy="515032"/>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2"/>
                </a:buClr>
                <a:buSzPts val="2300"/>
                <a:buFont typeface="Calibri"/>
                <a:buNone/>
              </a:pPr>
              <a:r>
                <a:rPr lang="cs-CZ" sz="2300" b="0" i="0" u="none" strike="noStrike" cap="none">
                  <a:solidFill>
                    <a:schemeClr val="dk2"/>
                  </a:solidFill>
                  <a:latin typeface="Calibri"/>
                  <a:ea typeface="Calibri"/>
                  <a:cs typeface="Calibri"/>
                  <a:sym typeface="Calibri"/>
                </a:rPr>
                <a:t>In forming an effective workplace violence strategy</a:t>
              </a:r>
              <a:endParaRPr sz="2300" b="0" i="0" u="none" strike="noStrike" cap="none">
                <a:solidFill>
                  <a:schemeClr val="dk1"/>
                </a:solidFill>
                <a:latin typeface="Calibri"/>
                <a:ea typeface="Calibri"/>
                <a:cs typeface="Calibri"/>
                <a:sym typeface="Calibri"/>
              </a:endParaRPr>
            </a:p>
          </p:txBody>
        </p:sp>
        <p:cxnSp>
          <p:nvCxnSpPr>
            <p:cNvPr id="123" name="Google Shape;123;p2"/>
            <p:cNvCxnSpPr/>
            <p:nvPr/>
          </p:nvCxnSpPr>
          <p:spPr>
            <a:xfrm>
              <a:off x="2193536" y="2163136"/>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24" name="Google Shape;124;p2"/>
            <p:cNvSpPr/>
            <p:nvPr/>
          </p:nvSpPr>
          <p:spPr>
            <a:xfrm>
              <a:off x="2358051" y="2188888"/>
              <a:ext cx="8609630" cy="5150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txBox="1"/>
            <p:nvPr/>
          </p:nvSpPr>
          <p:spPr>
            <a:xfrm>
              <a:off x="2358051" y="2188888"/>
              <a:ext cx="8609630" cy="515032"/>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2"/>
                </a:buClr>
                <a:buSzPts val="2300"/>
                <a:buFont typeface="Calibri"/>
                <a:buNone/>
              </a:pPr>
              <a:r>
                <a:rPr lang="cs-CZ" sz="2300" b="1" i="0" u="none" strike="noStrike" cap="none">
                  <a:solidFill>
                    <a:schemeClr val="dk2"/>
                  </a:solidFill>
                  <a:latin typeface="Calibri"/>
                  <a:ea typeface="Calibri"/>
                  <a:cs typeface="Calibri"/>
                  <a:sym typeface="Calibri"/>
                </a:rPr>
                <a:t>Typology of Workplace Violence</a:t>
              </a:r>
              <a:endParaRPr sz="2300" b="0" i="0" u="none" strike="noStrike" cap="none">
                <a:solidFill>
                  <a:schemeClr val="dk2"/>
                </a:solidFill>
                <a:latin typeface="Calibri"/>
                <a:ea typeface="Calibri"/>
                <a:cs typeface="Calibri"/>
                <a:sym typeface="Calibri"/>
              </a:endParaRPr>
            </a:p>
          </p:txBody>
        </p:sp>
        <p:cxnSp>
          <p:nvCxnSpPr>
            <p:cNvPr id="126" name="Google Shape;126;p2"/>
            <p:cNvCxnSpPr/>
            <p:nvPr/>
          </p:nvCxnSpPr>
          <p:spPr>
            <a:xfrm>
              <a:off x="2193536" y="2703920"/>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27" name="Google Shape;127;p2"/>
            <p:cNvSpPr/>
            <p:nvPr/>
          </p:nvSpPr>
          <p:spPr>
            <a:xfrm>
              <a:off x="2358051" y="2729672"/>
              <a:ext cx="8609630" cy="5150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txBox="1"/>
            <p:nvPr/>
          </p:nvSpPr>
          <p:spPr>
            <a:xfrm>
              <a:off x="2358051" y="2729672"/>
              <a:ext cx="8609630" cy="515032"/>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2"/>
                </a:buClr>
                <a:buSzPts val="2300"/>
                <a:buFont typeface="Calibri"/>
                <a:buNone/>
              </a:pPr>
              <a:r>
                <a:rPr lang="cs-CZ" sz="2300" b="0" i="0" u="none" strike="noStrike" cap="none">
                  <a:solidFill>
                    <a:schemeClr val="dk2"/>
                  </a:solidFill>
                  <a:latin typeface="Calibri"/>
                  <a:ea typeface="Calibri"/>
                  <a:cs typeface="Calibri"/>
                  <a:sym typeface="Calibri"/>
                </a:rPr>
                <a:t>Indicators of potential violence by an employee</a:t>
              </a:r>
              <a:endParaRPr/>
            </a:p>
          </p:txBody>
        </p:sp>
        <p:cxnSp>
          <p:nvCxnSpPr>
            <p:cNvPr id="129" name="Google Shape;129;p2"/>
            <p:cNvCxnSpPr/>
            <p:nvPr/>
          </p:nvCxnSpPr>
          <p:spPr>
            <a:xfrm>
              <a:off x="2193536" y="3244704"/>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30" name="Google Shape;130;p2"/>
            <p:cNvSpPr/>
            <p:nvPr/>
          </p:nvSpPr>
          <p:spPr>
            <a:xfrm>
              <a:off x="2358051" y="3270456"/>
              <a:ext cx="8609630" cy="5150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txBox="1"/>
            <p:nvPr/>
          </p:nvSpPr>
          <p:spPr>
            <a:xfrm>
              <a:off x="2358051" y="3270456"/>
              <a:ext cx="8609630" cy="515032"/>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2"/>
                </a:buClr>
                <a:buSzPts val="2300"/>
                <a:buFont typeface="Calibri"/>
                <a:buNone/>
              </a:pPr>
              <a:r>
                <a:rPr lang="cs-CZ" sz="2300" b="0" i="0" u="none" strike="noStrike" cap="none">
                  <a:solidFill>
                    <a:schemeClr val="dk2"/>
                  </a:solidFill>
                  <a:latin typeface="Calibri"/>
                  <a:ea typeface="Calibri"/>
                  <a:cs typeface="Calibri"/>
                  <a:sym typeface="Calibri"/>
                </a:rPr>
                <a:t>Prevention of violence and harassment in HORECA</a:t>
              </a:r>
              <a:endParaRPr/>
            </a:p>
          </p:txBody>
        </p:sp>
        <p:cxnSp>
          <p:nvCxnSpPr>
            <p:cNvPr id="132" name="Google Shape;132;p2"/>
            <p:cNvCxnSpPr/>
            <p:nvPr/>
          </p:nvCxnSpPr>
          <p:spPr>
            <a:xfrm>
              <a:off x="2193536" y="3785488"/>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33" name="Google Shape;133;p2"/>
            <p:cNvSpPr/>
            <p:nvPr/>
          </p:nvSpPr>
          <p:spPr>
            <a:xfrm>
              <a:off x="2358051" y="3811240"/>
              <a:ext cx="8609630" cy="5150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txBox="1"/>
            <p:nvPr/>
          </p:nvSpPr>
          <p:spPr>
            <a:xfrm>
              <a:off x="2358051" y="3811240"/>
              <a:ext cx="8609630" cy="515032"/>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2"/>
                </a:buClr>
                <a:buSzPts val="2300"/>
                <a:buFont typeface="Calibri"/>
                <a:buNone/>
              </a:pPr>
              <a:r>
                <a:rPr lang="cs-CZ" sz="2300" b="0" i="0" u="none" strike="noStrike" cap="none">
                  <a:solidFill>
                    <a:schemeClr val="dk2"/>
                  </a:solidFill>
                  <a:latin typeface="Calibri"/>
                  <a:ea typeface="Calibri"/>
                  <a:cs typeface="Calibri"/>
                  <a:sym typeface="Calibri"/>
                </a:rPr>
                <a:t>Task 1</a:t>
              </a:r>
              <a:endParaRPr sz="2300" b="0" i="0" u="none" strike="noStrike" cap="none">
                <a:solidFill>
                  <a:schemeClr val="dk2"/>
                </a:solidFill>
                <a:latin typeface="Calibri"/>
                <a:ea typeface="Calibri"/>
                <a:cs typeface="Calibri"/>
                <a:sym typeface="Calibri"/>
              </a:endParaRPr>
            </a:p>
          </p:txBody>
        </p:sp>
        <p:cxnSp>
          <p:nvCxnSpPr>
            <p:cNvPr id="135" name="Google Shape;135;p2"/>
            <p:cNvCxnSpPr/>
            <p:nvPr/>
          </p:nvCxnSpPr>
          <p:spPr>
            <a:xfrm>
              <a:off x="2193536" y="4326272"/>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136" name="Google Shape;136;p2"/>
            <p:cNvSpPr/>
            <p:nvPr/>
          </p:nvSpPr>
          <p:spPr>
            <a:xfrm>
              <a:off x="2358051" y="4352024"/>
              <a:ext cx="8609630" cy="5150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txBox="1"/>
            <p:nvPr/>
          </p:nvSpPr>
          <p:spPr>
            <a:xfrm>
              <a:off x="2358051" y="4352024"/>
              <a:ext cx="8609630" cy="515032"/>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2"/>
                </a:buClr>
                <a:buSzPts val="2300"/>
                <a:buFont typeface="Calibri"/>
                <a:buNone/>
              </a:pPr>
              <a:r>
                <a:rPr lang="cs-CZ" sz="2300" b="0" i="0" u="none" strike="noStrike" cap="none">
                  <a:solidFill>
                    <a:schemeClr val="dk2"/>
                  </a:solidFill>
                  <a:latin typeface="Calibri"/>
                  <a:ea typeface="Calibri"/>
                  <a:cs typeface="Calibri"/>
                  <a:sym typeface="Calibri"/>
                </a:rPr>
                <a:t>Task 2</a:t>
              </a:r>
              <a:endParaRPr sz="2300" b="0" i="0" u="none" strike="noStrike" cap="none">
                <a:solidFill>
                  <a:schemeClr val="dk2"/>
                </a:solidFill>
                <a:latin typeface="Calibri"/>
                <a:ea typeface="Calibri"/>
                <a:cs typeface="Calibri"/>
                <a:sym typeface="Calibri"/>
              </a:endParaRPr>
            </a:p>
          </p:txBody>
        </p:sp>
        <p:cxnSp>
          <p:nvCxnSpPr>
            <p:cNvPr id="138" name="Google Shape;138;p2"/>
            <p:cNvCxnSpPr/>
            <p:nvPr/>
          </p:nvCxnSpPr>
          <p:spPr>
            <a:xfrm>
              <a:off x="2193536" y="4867056"/>
              <a:ext cx="8774145"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3"/>
          <p:cNvPicPr preferRelativeResize="0"/>
          <p:nvPr/>
        </p:nvPicPr>
        <p:blipFill rotWithShape="1">
          <a:blip r:embed="rId3">
            <a:alphaModFix/>
          </a:blip>
          <a:srcRect/>
          <a:stretch/>
        </p:blipFill>
        <p:spPr>
          <a:xfrm>
            <a:off x="10983349" y="3531686"/>
            <a:ext cx="1208650" cy="2848106"/>
          </a:xfrm>
          <a:prstGeom prst="rect">
            <a:avLst/>
          </a:prstGeom>
          <a:noFill/>
          <a:ln>
            <a:noFill/>
          </a:ln>
        </p:spPr>
      </p:pic>
      <p:pic>
        <p:nvPicPr>
          <p:cNvPr id="145" name="Google Shape;145;p3" descr="Obsah obrázku text, královna&#10;&#10;Popis byl vytvořen automaticky"/>
          <p:cNvPicPr preferRelativeResize="0"/>
          <p:nvPr/>
        </p:nvPicPr>
        <p:blipFill rotWithShape="1">
          <a:blip r:embed="rId4">
            <a:alphaModFix/>
          </a:blip>
          <a:srcRect r="-1" b="1709"/>
          <a:stretch/>
        </p:blipFill>
        <p:spPr>
          <a:xfrm>
            <a:off x="1" y="10"/>
            <a:ext cx="4657344" cy="6857990"/>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pic>
        <p:nvPicPr>
          <p:cNvPr id="146" name="Google Shape;146;p3"/>
          <p:cNvPicPr preferRelativeResize="0"/>
          <p:nvPr/>
        </p:nvPicPr>
        <p:blipFill rotWithShape="1">
          <a:blip r:embed="rId5">
            <a:alphaModFix/>
          </a:blip>
          <a:srcRect/>
          <a:stretch/>
        </p:blipFill>
        <p:spPr>
          <a:xfrm rot="-5400000">
            <a:off x="5044893" y="-547764"/>
            <a:ext cx="962159" cy="2057687"/>
          </a:xfrm>
          <a:prstGeom prst="rect">
            <a:avLst/>
          </a:prstGeom>
          <a:noFill/>
          <a:ln>
            <a:noFill/>
          </a:ln>
        </p:spPr>
      </p:pic>
      <p:sp>
        <p:nvSpPr>
          <p:cNvPr id="147" name="Google Shape;147;p3"/>
          <p:cNvSpPr txBox="1">
            <a:spLocks noGrp="1"/>
          </p:cNvSpPr>
          <p:nvPr>
            <p:ph type="title"/>
          </p:nvPr>
        </p:nvSpPr>
        <p:spPr>
          <a:xfrm>
            <a:off x="369790" y="265893"/>
            <a:ext cx="11517409" cy="7724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dk2"/>
              </a:buClr>
              <a:buSzPts val="3600"/>
              <a:buFont typeface="Calibri"/>
              <a:buNone/>
            </a:pPr>
            <a:r>
              <a:rPr lang="cs-CZ" sz="3600" b="1">
                <a:solidFill>
                  <a:schemeClr val="dk2"/>
                </a:solidFill>
              </a:rPr>
              <a:t>Primary prevention</a:t>
            </a:r>
            <a:endParaRPr sz="3600" b="1">
              <a:solidFill>
                <a:schemeClr val="dk2"/>
              </a:solidFill>
            </a:endParaRPr>
          </a:p>
        </p:txBody>
      </p:sp>
      <p:grpSp>
        <p:nvGrpSpPr>
          <p:cNvPr id="148" name="Google Shape;148;p3"/>
          <p:cNvGrpSpPr/>
          <p:nvPr/>
        </p:nvGrpSpPr>
        <p:grpSpPr>
          <a:xfrm>
            <a:off x="4255126" y="296241"/>
            <a:ext cx="6279030" cy="6000060"/>
            <a:chOff x="3950325" y="-39324"/>
            <a:chExt cx="6279030" cy="6000060"/>
          </a:xfrm>
        </p:grpSpPr>
        <p:sp>
          <p:nvSpPr>
            <p:cNvPr id="149" name="Google Shape;149;p3"/>
            <p:cNvSpPr/>
            <p:nvPr/>
          </p:nvSpPr>
          <p:spPr>
            <a:xfrm>
              <a:off x="4531881" y="810398"/>
              <a:ext cx="5150338" cy="5150338"/>
            </a:xfrm>
            <a:prstGeom prst="blockArc">
              <a:avLst>
                <a:gd name="adj1" fmla="val 9000000"/>
                <a:gd name="adj2" fmla="val 16200000"/>
                <a:gd name="adj3" fmla="val 4634"/>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531881" y="810398"/>
              <a:ext cx="5150338" cy="5150338"/>
            </a:xfrm>
            <a:prstGeom prst="blockArc">
              <a:avLst>
                <a:gd name="adj1" fmla="val 1800000"/>
                <a:gd name="adj2" fmla="val 9000000"/>
                <a:gd name="adj3" fmla="val 4634"/>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4531881" y="810398"/>
              <a:ext cx="5150338" cy="5150338"/>
            </a:xfrm>
            <a:prstGeom prst="blockArc">
              <a:avLst>
                <a:gd name="adj1" fmla="val 16200000"/>
                <a:gd name="adj2" fmla="val 1800000"/>
                <a:gd name="adj3" fmla="val 4634"/>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5768194" y="2112669"/>
              <a:ext cx="2677711" cy="2545796"/>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txBox="1"/>
            <p:nvPr/>
          </p:nvSpPr>
          <p:spPr>
            <a:xfrm>
              <a:off x="6160336" y="2485492"/>
              <a:ext cx="1893427" cy="1800150"/>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cs-CZ" sz="3200" b="0" i="0" u="none" strike="noStrike" cap="none">
                  <a:solidFill>
                    <a:schemeClr val="lt1"/>
                  </a:solidFill>
                  <a:latin typeface="Calibri"/>
                  <a:ea typeface="Calibri"/>
                  <a:cs typeface="Calibri"/>
                  <a:sym typeface="Calibri"/>
                </a:rPr>
                <a:t>What is primary prevention?</a:t>
              </a:r>
              <a:endParaRPr/>
            </a:p>
          </p:txBody>
        </p:sp>
        <p:sp>
          <p:nvSpPr>
            <p:cNvPr id="154" name="Google Shape;154;p3"/>
            <p:cNvSpPr/>
            <p:nvPr/>
          </p:nvSpPr>
          <p:spPr>
            <a:xfrm>
              <a:off x="6145485" y="-39324"/>
              <a:ext cx="1923129" cy="1818788"/>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txBox="1"/>
            <p:nvPr/>
          </p:nvSpPr>
          <p:spPr>
            <a:xfrm>
              <a:off x="6427121" y="227031"/>
              <a:ext cx="1359857" cy="1286078"/>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cs-CZ" sz="2000" b="0" i="0" u="none" strike="noStrike" cap="none">
                  <a:solidFill>
                    <a:schemeClr val="lt1"/>
                  </a:solidFill>
                  <a:latin typeface="Calibri"/>
                  <a:ea typeface="Calibri"/>
                  <a:cs typeface="Calibri"/>
                  <a:sym typeface="Calibri"/>
                </a:rPr>
                <a:t>developing skills</a:t>
              </a:r>
              <a:endParaRPr sz="2000" b="0" i="0" u="none" strike="noStrike" cap="none">
                <a:solidFill>
                  <a:schemeClr val="lt1"/>
                </a:solidFill>
                <a:latin typeface="Calibri"/>
                <a:ea typeface="Calibri"/>
                <a:cs typeface="Calibri"/>
                <a:sym typeface="Calibri"/>
              </a:endParaRPr>
            </a:p>
          </p:txBody>
        </p:sp>
        <p:sp>
          <p:nvSpPr>
            <p:cNvPr id="156" name="Google Shape;156;p3"/>
            <p:cNvSpPr/>
            <p:nvPr/>
          </p:nvSpPr>
          <p:spPr>
            <a:xfrm>
              <a:off x="8341714" y="3738903"/>
              <a:ext cx="1887641" cy="1808826"/>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txBox="1"/>
            <p:nvPr/>
          </p:nvSpPr>
          <p:spPr>
            <a:xfrm>
              <a:off x="8618153" y="4003799"/>
              <a:ext cx="1334763" cy="1279034"/>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cs-CZ" sz="2100" b="0" i="0" u="none" strike="noStrike" cap="none">
                  <a:solidFill>
                    <a:schemeClr val="lt1"/>
                  </a:solidFill>
                  <a:latin typeface="Calibri"/>
                  <a:ea typeface="Calibri"/>
                  <a:cs typeface="Calibri"/>
                  <a:sym typeface="Calibri"/>
                </a:rPr>
                <a:t>coping with stressful situations</a:t>
              </a:r>
              <a:endParaRPr sz="2100" b="0" i="0" u="none" strike="noStrike" cap="none">
                <a:solidFill>
                  <a:schemeClr val="lt1"/>
                </a:solidFill>
                <a:latin typeface="Calibri"/>
                <a:ea typeface="Calibri"/>
                <a:cs typeface="Calibri"/>
                <a:sym typeface="Calibri"/>
              </a:endParaRPr>
            </a:p>
          </p:txBody>
        </p:sp>
        <p:sp>
          <p:nvSpPr>
            <p:cNvPr id="158" name="Google Shape;158;p3"/>
            <p:cNvSpPr/>
            <p:nvPr/>
          </p:nvSpPr>
          <p:spPr>
            <a:xfrm>
              <a:off x="3950325" y="3703415"/>
              <a:ext cx="1956478" cy="1879801"/>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txBox="1"/>
            <p:nvPr/>
          </p:nvSpPr>
          <p:spPr>
            <a:xfrm>
              <a:off x="4236845" y="3978705"/>
              <a:ext cx="1383438" cy="132922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cs-CZ" sz="1600" b="0" i="0" u="none" strike="noStrike" cap="none">
                  <a:solidFill>
                    <a:schemeClr val="lt1"/>
                  </a:solidFill>
                  <a:latin typeface="Calibri"/>
                  <a:ea typeface="Calibri"/>
                  <a:cs typeface="Calibri"/>
                  <a:sym typeface="Calibri"/>
                </a:rPr>
                <a:t>preventing and reducing the level of risks associated with a bad company strategy</a:t>
              </a:r>
              <a:endParaRPr sz="1600" b="0" i="0" u="none" strike="noStrike" cap="none">
                <a:solidFill>
                  <a:schemeClr val="lt1"/>
                </a:solidFill>
                <a:latin typeface="Calibri"/>
                <a:ea typeface="Calibri"/>
                <a:cs typeface="Calibri"/>
                <a:sym typeface="Calibri"/>
              </a:endParaRPr>
            </a:p>
          </p:txBody>
        </p:sp>
      </p:grpSp>
      <p:sp>
        <p:nvSpPr>
          <p:cNvPr id="160" name="Google Shape;16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cs-CZ"/>
              <a:t>3</a:t>
            </a:fld>
            <a:endParaRPr/>
          </a:p>
        </p:txBody>
      </p:sp>
      <p:sp>
        <p:nvSpPr>
          <p:cNvPr id="161" name="Google Shape;161;p3"/>
          <p:cNvSpPr txBox="1"/>
          <p:nvPr/>
        </p:nvSpPr>
        <p:spPr>
          <a:xfrm>
            <a:off x="9275008" y="6379792"/>
            <a:ext cx="273696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0" i="0" u="none" strike="noStrike" cap="none">
                <a:solidFill>
                  <a:srgbClr val="6789B9"/>
                </a:solidFill>
                <a:latin typeface="Calibri"/>
                <a:ea typeface="Calibri"/>
                <a:cs typeface="Calibri"/>
                <a:sym typeface="Calibri"/>
              </a:rPr>
              <a:t>https://www.weedout.eu/</a:t>
            </a:r>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4"/>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4"/>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69" name="Google Shape;169;p4"/>
          <p:cNvGrpSpPr/>
          <p:nvPr/>
        </p:nvGrpSpPr>
        <p:grpSpPr>
          <a:xfrm>
            <a:off x="4820599" y="1253061"/>
            <a:ext cx="6481296" cy="4050810"/>
            <a:chOff x="0" y="600960"/>
            <a:chExt cx="6481296" cy="4050810"/>
          </a:xfrm>
        </p:grpSpPr>
        <p:sp>
          <p:nvSpPr>
            <p:cNvPr id="170" name="Google Shape;170;p4"/>
            <p:cNvSpPr/>
            <p:nvPr/>
          </p:nvSpPr>
          <p:spPr>
            <a:xfrm>
              <a:off x="0" y="600960"/>
              <a:ext cx="6481296" cy="4050810"/>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CCD3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506901" y="2808651"/>
              <a:ext cx="226845" cy="226845"/>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1620324" y="2922074"/>
              <a:ext cx="2106421" cy="172969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txBox="1"/>
            <p:nvPr/>
          </p:nvSpPr>
          <p:spPr>
            <a:xfrm>
              <a:off x="1620324" y="2922074"/>
              <a:ext cx="2106421" cy="1729695"/>
            </a:xfrm>
            <a:prstGeom prst="rect">
              <a:avLst/>
            </a:prstGeom>
            <a:noFill/>
            <a:ln>
              <a:noFill/>
            </a:ln>
          </p:spPr>
          <p:txBody>
            <a:bodyPr spcFirstLastPara="1" wrap="square" lIns="120200" tIns="0" rIns="0" bIns="0" anchor="t" anchorCtr="0">
              <a:noAutofit/>
            </a:bodyPr>
            <a:lstStyle/>
            <a:p>
              <a:pPr marL="0" marR="0" lvl="0" indent="0" algn="l" rtl="0">
                <a:lnSpc>
                  <a:spcPct val="90000"/>
                </a:lnSpc>
                <a:spcBef>
                  <a:spcPts val="0"/>
                </a:spcBef>
                <a:spcAft>
                  <a:spcPts val="0"/>
                </a:spcAft>
                <a:buClr>
                  <a:schemeClr val="dk1"/>
                </a:buClr>
                <a:buSzPts val="3200"/>
                <a:buFont typeface="Calibri"/>
                <a:buNone/>
              </a:pPr>
              <a:r>
                <a:rPr lang="cs-CZ" sz="3200">
                  <a:solidFill>
                    <a:schemeClr val="dk1"/>
                  </a:solidFill>
                  <a:latin typeface="Calibri"/>
                  <a:ea typeface="Calibri"/>
                  <a:cs typeface="Calibri"/>
                  <a:sym typeface="Calibri"/>
                </a:rPr>
                <a:t>policy formulation (plan)</a:t>
              </a:r>
              <a:endParaRPr/>
            </a:p>
          </p:txBody>
        </p:sp>
        <p:sp>
          <p:nvSpPr>
            <p:cNvPr id="174" name="Google Shape;174;p4"/>
            <p:cNvSpPr/>
            <p:nvPr/>
          </p:nvSpPr>
          <p:spPr>
            <a:xfrm>
              <a:off x="3597119" y="1775695"/>
              <a:ext cx="388877" cy="388877"/>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3791558" y="1970134"/>
              <a:ext cx="2106421" cy="2681636"/>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txBox="1"/>
            <p:nvPr/>
          </p:nvSpPr>
          <p:spPr>
            <a:xfrm>
              <a:off x="3791558" y="1970134"/>
              <a:ext cx="2106421" cy="2681636"/>
            </a:xfrm>
            <a:prstGeom prst="rect">
              <a:avLst/>
            </a:prstGeom>
            <a:noFill/>
            <a:ln>
              <a:noFill/>
            </a:ln>
          </p:spPr>
          <p:txBody>
            <a:bodyPr spcFirstLastPara="1" wrap="square" lIns="206050" tIns="0" rIns="0" bIns="0" anchor="t" anchorCtr="0">
              <a:noAutofit/>
            </a:bodyPr>
            <a:lstStyle/>
            <a:p>
              <a:pPr marL="0" marR="0" lvl="0" indent="0" algn="l" rtl="0">
                <a:lnSpc>
                  <a:spcPct val="90000"/>
                </a:lnSpc>
                <a:spcBef>
                  <a:spcPts val="0"/>
                </a:spcBef>
                <a:spcAft>
                  <a:spcPts val="0"/>
                </a:spcAft>
                <a:buClr>
                  <a:schemeClr val="dk1"/>
                </a:buClr>
                <a:buSzPts val="3200"/>
                <a:buFont typeface="Calibri"/>
                <a:buNone/>
              </a:pPr>
              <a:r>
                <a:rPr lang="cs-CZ" sz="3200">
                  <a:solidFill>
                    <a:schemeClr val="dk1"/>
                  </a:solidFill>
                  <a:latin typeface="Calibri"/>
                  <a:ea typeface="Calibri"/>
                  <a:cs typeface="Calibri"/>
                  <a:sym typeface="Calibri"/>
                </a:rPr>
                <a:t>training</a:t>
              </a:r>
              <a:endParaRPr sz="3200">
                <a:solidFill>
                  <a:schemeClr val="dk1"/>
                </a:solidFill>
                <a:latin typeface="Calibri"/>
                <a:ea typeface="Calibri"/>
                <a:cs typeface="Calibri"/>
                <a:sym typeface="Calibri"/>
              </a:endParaRPr>
            </a:p>
          </p:txBody>
        </p:sp>
      </p:grpSp>
      <p:pic>
        <p:nvPicPr>
          <p:cNvPr id="177" name="Google Shape;177;p4"/>
          <p:cNvPicPr preferRelativeResize="0"/>
          <p:nvPr/>
        </p:nvPicPr>
        <p:blipFill rotWithShape="1">
          <a:blip r:embed="rId3">
            <a:alphaModFix/>
          </a:blip>
          <a:srcRect/>
          <a:stretch/>
        </p:blipFill>
        <p:spPr>
          <a:xfrm>
            <a:off x="11217316" y="3166386"/>
            <a:ext cx="962159" cy="2057687"/>
          </a:xfrm>
          <a:prstGeom prst="rect">
            <a:avLst/>
          </a:prstGeom>
          <a:noFill/>
          <a:ln>
            <a:noFill/>
          </a:ln>
        </p:spPr>
      </p:pic>
      <p:pic>
        <p:nvPicPr>
          <p:cNvPr id="178" name="Google Shape;178;p4"/>
          <p:cNvPicPr preferRelativeResize="0"/>
          <p:nvPr/>
        </p:nvPicPr>
        <p:blipFill rotWithShape="1">
          <a:blip r:embed="rId4">
            <a:alphaModFix/>
          </a:blip>
          <a:srcRect/>
          <a:stretch/>
        </p:blipFill>
        <p:spPr>
          <a:xfrm rot="5400000">
            <a:off x="9303594" y="5562898"/>
            <a:ext cx="771713" cy="1818492"/>
          </a:xfrm>
          <a:prstGeom prst="rect">
            <a:avLst/>
          </a:prstGeom>
          <a:noFill/>
          <a:ln>
            <a:noFill/>
          </a:ln>
        </p:spPr>
      </p:pic>
      <p:pic>
        <p:nvPicPr>
          <p:cNvPr id="179" name="Google Shape;179;p4"/>
          <p:cNvPicPr preferRelativeResize="0"/>
          <p:nvPr/>
        </p:nvPicPr>
        <p:blipFill rotWithShape="1">
          <a:blip r:embed="rId4">
            <a:alphaModFix/>
          </a:blip>
          <a:srcRect/>
          <a:stretch/>
        </p:blipFill>
        <p:spPr>
          <a:xfrm rot="5400000">
            <a:off x="5884269" y="4573024"/>
            <a:ext cx="1361550" cy="3208405"/>
          </a:xfrm>
          <a:prstGeom prst="rect">
            <a:avLst/>
          </a:prstGeom>
          <a:noFill/>
          <a:ln>
            <a:noFill/>
          </a:ln>
        </p:spPr>
      </p:pic>
      <p:sp>
        <p:nvSpPr>
          <p:cNvPr id="180" name="Google Shape;180;p4"/>
          <p:cNvSpPr txBox="1">
            <a:spLocks noGrp="1"/>
          </p:cNvSpPr>
          <p:nvPr>
            <p:ph type="title"/>
          </p:nvPr>
        </p:nvSpPr>
        <p:spPr>
          <a:xfrm>
            <a:off x="369790" y="265893"/>
            <a:ext cx="11517409" cy="772417"/>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chemeClr val="dk2"/>
              </a:buClr>
              <a:buSzPts val="3600"/>
              <a:buFont typeface="Calibri"/>
              <a:buNone/>
            </a:pPr>
            <a:r>
              <a:rPr lang="cs-CZ" sz="3600" b="1">
                <a:solidFill>
                  <a:schemeClr val="dk2"/>
                </a:solidFill>
              </a:rPr>
              <a:t>Breakdown of primary prevention</a:t>
            </a:r>
            <a:endParaRPr sz="3600" b="1">
              <a:solidFill>
                <a:schemeClr val="dk2"/>
              </a:solidFill>
            </a:endParaRPr>
          </a:p>
        </p:txBody>
      </p:sp>
      <p:pic>
        <p:nvPicPr>
          <p:cNvPr id="181" name="Google Shape;181;p4" descr="Obsah obrázku ovoce&#10;&#10;Popis byl vytvořen automaticky"/>
          <p:cNvPicPr preferRelativeResize="0"/>
          <p:nvPr/>
        </p:nvPicPr>
        <p:blipFill rotWithShape="1">
          <a:blip r:embed="rId5">
            <a:alphaModFix/>
          </a:blip>
          <a:srcRect r="-1" b="1709"/>
          <a:stretch/>
        </p:blipFill>
        <p:spPr>
          <a:xfrm>
            <a:off x="1" y="10"/>
            <a:ext cx="4657344" cy="6857990"/>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sp>
        <p:nvSpPr>
          <p:cNvPr id="187" name="Google Shape;187;p5"/>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5"/>
          <p:cNvSpPr/>
          <p:nvPr/>
        </p:nvSpPr>
        <p:spPr>
          <a:xfrm flipH="1">
            <a:off x="5125019" y="0"/>
            <a:ext cx="7066978"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5"/>
          <p:cNvSpPr txBox="1"/>
          <p:nvPr/>
        </p:nvSpPr>
        <p:spPr>
          <a:xfrm>
            <a:off x="640080" y="325369"/>
            <a:ext cx="4368602" cy="1956841"/>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200"/>
              <a:buFont typeface="Calibri"/>
              <a:buNone/>
            </a:pPr>
            <a:br>
              <a:rPr lang="cs-CZ" sz="4200">
                <a:solidFill>
                  <a:schemeClr val="dk1"/>
                </a:solidFill>
                <a:latin typeface="Calibri"/>
                <a:ea typeface="Calibri"/>
                <a:cs typeface="Calibri"/>
                <a:sym typeface="Calibri"/>
              </a:rPr>
            </a:br>
            <a:endParaRPr sz="4200" b="1">
              <a:solidFill>
                <a:schemeClr val="dk1"/>
              </a:solidFill>
              <a:latin typeface="Calibri"/>
              <a:ea typeface="Calibri"/>
              <a:cs typeface="Calibri"/>
              <a:sym typeface="Calibri"/>
            </a:endParaRPr>
          </a:p>
        </p:txBody>
      </p:sp>
      <p:grpSp>
        <p:nvGrpSpPr>
          <p:cNvPr id="190" name="Google Shape;190;p5"/>
          <p:cNvGrpSpPr/>
          <p:nvPr/>
        </p:nvGrpSpPr>
        <p:grpSpPr>
          <a:xfrm>
            <a:off x="1997239" y="1336422"/>
            <a:ext cx="6995316" cy="4312242"/>
            <a:chOff x="0" y="299513"/>
            <a:chExt cx="6995316" cy="4312242"/>
          </a:xfrm>
        </p:grpSpPr>
        <p:sp>
          <p:nvSpPr>
            <p:cNvPr id="191" name="Google Shape;191;p5"/>
            <p:cNvSpPr/>
            <p:nvPr/>
          </p:nvSpPr>
          <p:spPr>
            <a:xfrm>
              <a:off x="2139470" y="2063710"/>
              <a:ext cx="2716375" cy="2548045"/>
            </a:xfrm>
            <a:prstGeom prst="ellipse">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txBox="1"/>
            <p:nvPr/>
          </p:nvSpPr>
          <p:spPr>
            <a:xfrm>
              <a:off x="2537274" y="2436863"/>
              <a:ext cx="1920767" cy="1801739"/>
            </a:xfrm>
            <a:prstGeom prst="rect">
              <a:avLst/>
            </a:prstGeom>
            <a:noFill/>
            <a:ln>
              <a:noFill/>
            </a:ln>
          </p:spPr>
          <p:txBody>
            <a:bodyPr spcFirstLastPara="1" wrap="square" lIns="16500" tIns="16500" rIns="16500" bIns="16500"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cs-CZ" sz="2600">
                  <a:solidFill>
                    <a:schemeClr val="lt1"/>
                  </a:solidFill>
                  <a:latin typeface="Calibri"/>
                  <a:ea typeface="Calibri"/>
                  <a:cs typeface="Calibri"/>
                  <a:sym typeface="Calibri"/>
                </a:rPr>
                <a:t>formulation of the company's policy</a:t>
              </a:r>
              <a:endParaRPr sz="2600">
                <a:solidFill>
                  <a:schemeClr val="lt1"/>
                </a:solidFill>
                <a:latin typeface="Calibri"/>
                <a:ea typeface="Calibri"/>
                <a:cs typeface="Calibri"/>
                <a:sym typeface="Calibri"/>
              </a:endParaRPr>
            </a:p>
          </p:txBody>
        </p:sp>
        <p:sp>
          <p:nvSpPr>
            <p:cNvPr id="193" name="Google Shape;193;p5"/>
            <p:cNvSpPr/>
            <p:nvPr/>
          </p:nvSpPr>
          <p:spPr>
            <a:xfrm rot="-8298973">
              <a:off x="814272" y="1458367"/>
              <a:ext cx="1852315" cy="629250"/>
            </a:xfrm>
            <a:prstGeom prst="leftArrow">
              <a:avLst>
                <a:gd name="adj1" fmla="val 60000"/>
                <a:gd name="adj2" fmla="val 50000"/>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0" y="318079"/>
              <a:ext cx="2097502" cy="1678001"/>
            </a:xfrm>
            <a:prstGeom prst="roundRect">
              <a:avLst>
                <a:gd name="adj" fmla="val 10000"/>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txBox="1"/>
            <p:nvPr/>
          </p:nvSpPr>
          <p:spPr>
            <a:xfrm>
              <a:off x="49147" y="367226"/>
              <a:ext cx="1999208" cy="157970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cs-CZ" sz="2400">
                  <a:solidFill>
                    <a:schemeClr val="lt1"/>
                  </a:solidFill>
                  <a:latin typeface="Calibri"/>
                  <a:ea typeface="Calibri"/>
                  <a:cs typeface="Calibri"/>
                  <a:sym typeface="Calibri"/>
                </a:rPr>
                <a:t>future development</a:t>
              </a:r>
              <a:endParaRPr/>
            </a:p>
          </p:txBody>
        </p:sp>
        <p:sp>
          <p:nvSpPr>
            <p:cNvPr id="196" name="Google Shape;196;p5"/>
            <p:cNvSpPr/>
            <p:nvPr/>
          </p:nvSpPr>
          <p:spPr>
            <a:xfrm rot="-2515509">
              <a:off x="4320839" y="1446728"/>
              <a:ext cx="1864345" cy="629250"/>
            </a:xfrm>
            <a:prstGeom prst="leftArrow">
              <a:avLst>
                <a:gd name="adj1" fmla="val 60000"/>
                <a:gd name="adj2" fmla="val 50000"/>
              </a:avLst>
            </a:prstGeom>
            <a:gradFill>
              <a:gsLst>
                <a:gs pos="0">
                  <a:srgbClr val="B5C2E2"/>
                </a:gs>
                <a:gs pos="50000">
                  <a:srgbClr val="A8B8DF"/>
                </a:gs>
                <a:gs pos="100000">
                  <a:srgbClr val="90A0C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4897814" y="299513"/>
              <a:ext cx="2097502" cy="1678001"/>
            </a:xfrm>
            <a:prstGeom prst="roundRect">
              <a:avLst>
                <a:gd name="adj" fmla="val 10000"/>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txBox="1"/>
            <p:nvPr/>
          </p:nvSpPr>
          <p:spPr>
            <a:xfrm>
              <a:off x="4946961" y="348660"/>
              <a:ext cx="1999208" cy="1579707"/>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cs-CZ" sz="2400">
                  <a:solidFill>
                    <a:schemeClr val="lt1"/>
                  </a:solidFill>
                  <a:latin typeface="Calibri"/>
                  <a:ea typeface="Calibri"/>
                  <a:cs typeface="Calibri"/>
                  <a:sym typeface="Calibri"/>
                </a:rPr>
                <a:t>existence</a:t>
              </a:r>
              <a:endParaRPr/>
            </a:p>
          </p:txBody>
        </p:sp>
      </p:grpSp>
      <p:pic>
        <p:nvPicPr>
          <p:cNvPr id="199" name="Google Shape;199;p5"/>
          <p:cNvPicPr preferRelativeResize="0"/>
          <p:nvPr/>
        </p:nvPicPr>
        <p:blipFill rotWithShape="1">
          <a:blip r:embed="rId3">
            <a:alphaModFix/>
          </a:blip>
          <a:srcRect/>
          <a:stretch/>
        </p:blipFill>
        <p:spPr>
          <a:xfrm rot="5400000">
            <a:off x="818213" y="4802385"/>
            <a:ext cx="1309887" cy="2801343"/>
          </a:xfrm>
          <a:prstGeom prst="rect">
            <a:avLst/>
          </a:prstGeom>
          <a:noFill/>
          <a:ln>
            <a:noFill/>
          </a:ln>
        </p:spPr>
      </p:pic>
      <p:pic>
        <p:nvPicPr>
          <p:cNvPr id="200" name="Google Shape;200;p5"/>
          <p:cNvPicPr preferRelativeResize="0"/>
          <p:nvPr/>
        </p:nvPicPr>
        <p:blipFill rotWithShape="1">
          <a:blip r:embed="rId4">
            <a:alphaModFix/>
          </a:blip>
          <a:srcRect/>
          <a:stretch/>
        </p:blipFill>
        <p:spPr>
          <a:xfrm rot="-5400000">
            <a:off x="3024090" y="-652553"/>
            <a:ext cx="962159" cy="2267266"/>
          </a:xfrm>
          <a:prstGeom prst="rect">
            <a:avLst/>
          </a:prstGeom>
          <a:noFill/>
          <a:ln>
            <a:noFill/>
          </a:ln>
        </p:spPr>
      </p:pic>
      <p:sp>
        <p:nvSpPr>
          <p:cNvPr id="201" name="Google Shape;201;p5"/>
          <p:cNvSpPr txBox="1">
            <a:spLocks noGrp="1"/>
          </p:cNvSpPr>
          <p:nvPr>
            <p:ph type="title"/>
          </p:nvPr>
        </p:nvSpPr>
        <p:spPr>
          <a:xfrm>
            <a:off x="369790" y="265893"/>
            <a:ext cx="11517409" cy="77241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3600"/>
              <a:buFont typeface="Calibri"/>
              <a:buNone/>
            </a:pPr>
            <a:r>
              <a:rPr lang="cs-CZ" sz="3600" b="1">
                <a:solidFill>
                  <a:schemeClr val="dk2"/>
                </a:solidFill>
              </a:rPr>
              <a:t>Policy formulation / design a health and safety plan</a:t>
            </a:r>
            <a:endParaRPr sz="3600" b="1">
              <a:solidFill>
                <a:schemeClr val="dk2"/>
              </a:solidFill>
            </a:endParaRPr>
          </a:p>
        </p:txBody>
      </p:sp>
      <p:grpSp>
        <p:nvGrpSpPr>
          <p:cNvPr id="202" name="Google Shape;202;p5"/>
          <p:cNvGrpSpPr/>
          <p:nvPr/>
        </p:nvGrpSpPr>
        <p:grpSpPr>
          <a:xfrm>
            <a:off x="8949936" y="3258974"/>
            <a:ext cx="2250399" cy="3480376"/>
            <a:chOff x="2000355" y="1743"/>
            <a:chExt cx="2250399" cy="3480376"/>
          </a:xfrm>
        </p:grpSpPr>
        <p:sp>
          <p:nvSpPr>
            <p:cNvPr id="203" name="Google Shape;203;p5"/>
            <p:cNvSpPr/>
            <p:nvPr/>
          </p:nvSpPr>
          <p:spPr>
            <a:xfrm>
              <a:off x="2000355" y="1743"/>
              <a:ext cx="2250399" cy="838644"/>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txBox="1"/>
            <p:nvPr/>
          </p:nvSpPr>
          <p:spPr>
            <a:xfrm>
              <a:off x="2041294" y="42682"/>
              <a:ext cx="2168521" cy="756766"/>
            </a:xfrm>
            <a:prstGeom prst="rect">
              <a:avLst/>
            </a:prstGeom>
            <a:noFill/>
            <a:ln>
              <a:noFill/>
            </a:ln>
          </p:spPr>
          <p:txBody>
            <a:bodyPr spcFirstLastPara="1" wrap="square" lIns="83800" tIns="41900" rIns="83800" bIns="419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cs-CZ" sz="2200">
                  <a:solidFill>
                    <a:schemeClr val="lt1"/>
                  </a:solidFill>
                  <a:latin typeface="Calibri"/>
                  <a:ea typeface="Calibri"/>
                  <a:cs typeface="Calibri"/>
                  <a:sym typeface="Calibri"/>
                </a:rPr>
                <a:t>company culture</a:t>
              </a:r>
              <a:endParaRPr sz="2200">
                <a:solidFill>
                  <a:schemeClr val="lt1"/>
                </a:solidFill>
                <a:latin typeface="Calibri"/>
                <a:ea typeface="Calibri"/>
                <a:cs typeface="Calibri"/>
                <a:sym typeface="Calibri"/>
              </a:endParaRPr>
            </a:p>
          </p:txBody>
        </p:sp>
        <p:sp>
          <p:nvSpPr>
            <p:cNvPr id="205" name="Google Shape;205;p5"/>
            <p:cNvSpPr/>
            <p:nvPr/>
          </p:nvSpPr>
          <p:spPr>
            <a:xfrm>
              <a:off x="2000355" y="882320"/>
              <a:ext cx="2250399" cy="838644"/>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txBox="1"/>
            <p:nvPr/>
          </p:nvSpPr>
          <p:spPr>
            <a:xfrm>
              <a:off x="2041294" y="923259"/>
              <a:ext cx="2168521" cy="756766"/>
            </a:xfrm>
            <a:prstGeom prst="rect">
              <a:avLst/>
            </a:prstGeom>
            <a:noFill/>
            <a:ln>
              <a:noFill/>
            </a:ln>
          </p:spPr>
          <p:txBody>
            <a:bodyPr spcFirstLastPara="1" wrap="square" lIns="83800" tIns="41900" rIns="83800" bIns="419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cs-CZ" sz="2200">
                  <a:solidFill>
                    <a:schemeClr val="lt1"/>
                  </a:solidFill>
                  <a:latin typeface="Calibri"/>
                  <a:ea typeface="Calibri"/>
                  <a:cs typeface="Calibri"/>
                  <a:sym typeface="Calibri"/>
                </a:rPr>
                <a:t>management style of managers</a:t>
              </a:r>
              <a:endParaRPr sz="2200">
                <a:solidFill>
                  <a:schemeClr val="lt1"/>
                </a:solidFill>
                <a:latin typeface="Calibri"/>
                <a:ea typeface="Calibri"/>
                <a:cs typeface="Calibri"/>
                <a:sym typeface="Calibri"/>
              </a:endParaRPr>
            </a:p>
          </p:txBody>
        </p:sp>
        <p:sp>
          <p:nvSpPr>
            <p:cNvPr id="207" name="Google Shape;207;p5"/>
            <p:cNvSpPr/>
            <p:nvPr/>
          </p:nvSpPr>
          <p:spPr>
            <a:xfrm>
              <a:off x="2000355" y="1762898"/>
              <a:ext cx="2250399" cy="838644"/>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txBox="1"/>
            <p:nvPr/>
          </p:nvSpPr>
          <p:spPr>
            <a:xfrm>
              <a:off x="2041294" y="1803837"/>
              <a:ext cx="2168521" cy="756766"/>
            </a:xfrm>
            <a:prstGeom prst="rect">
              <a:avLst/>
            </a:prstGeom>
            <a:noFill/>
            <a:ln>
              <a:noFill/>
            </a:ln>
          </p:spPr>
          <p:txBody>
            <a:bodyPr spcFirstLastPara="1" wrap="square" lIns="83800" tIns="41900" rIns="83800" bIns="419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cs-CZ" sz="2200">
                  <a:solidFill>
                    <a:schemeClr val="lt1"/>
                  </a:solidFill>
                  <a:latin typeface="Calibri"/>
                  <a:ea typeface="Calibri"/>
                  <a:cs typeface="Calibri"/>
                  <a:sym typeface="Calibri"/>
                </a:rPr>
                <a:t>degree their involvement</a:t>
              </a:r>
              <a:endParaRPr sz="2200">
                <a:solidFill>
                  <a:schemeClr val="lt1"/>
                </a:solidFill>
                <a:latin typeface="Calibri"/>
                <a:ea typeface="Calibri"/>
                <a:cs typeface="Calibri"/>
                <a:sym typeface="Calibri"/>
              </a:endParaRPr>
            </a:p>
          </p:txBody>
        </p:sp>
        <p:sp>
          <p:nvSpPr>
            <p:cNvPr id="209" name="Google Shape;209;p5"/>
            <p:cNvSpPr/>
            <p:nvPr/>
          </p:nvSpPr>
          <p:spPr>
            <a:xfrm>
              <a:off x="2000355" y="2643475"/>
              <a:ext cx="2250399" cy="838644"/>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txBox="1"/>
            <p:nvPr/>
          </p:nvSpPr>
          <p:spPr>
            <a:xfrm>
              <a:off x="2041294" y="2684414"/>
              <a:ext cx="2168521" cy="756766"/>
            </a:xfrm>
            <a:prstGeom prst="rect">
              <a:avLst/>
            </a:prstGeom>
            <a:noFill/>
            <a:ln>
              <a:noFill/>
            </a:ln>
          </p:spPr>
          <p:txBody>
            <a:bodyPr spcFirstLastPara="1" wrap="square" lIns="83800" tIns="41900" rIns="83800" bIns="419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cs-CZ" sz="2200">
                  <a:solidFill>
                    <a:schemeClr val="lt1"/>
                  </a:solidFill>
                  <a:latin typeface="Calibri"/>
                  <a:ea typeface="Calibri"/>
                  <a:cs typeface="Calibri"/>
                  <a:sym typeface="Calibri"/>
                </a:rPr>
                <a:t>etc.</a:t>
              </a:r>
              <a:endParaRPr sz="2200">
                <a:solidFill>
                  <a:schemeClr val="lt1"/>
                </a:solidFill>
                <a:latin typeface="Calibri"/>
                <a:ea typeface="Calibri"/>
                <a:cs typeface="Calibri"/>
                <a:sym typeface="Calibri"/>
              </a:endParaRPr>
            </a:p>
          </p:txBody>
        </p:sp>
      </p:grpSp>
      <p:sp>
        <p:nvSpPr>
          <p:cNvPr id="211" name="Google Shape;211;p5"/>
          <p:cNvSpPr/>
          <p:nvPr/>
        </p:nvSpPr>
        <p:spPr>
          <a:xfrm rot="5400000">
            <a:off x="6491150" y="4700967"/>
            <a:ext cx="916860" cy="3163397"/>
          </a:xfrm>
          <a:prstGeom prst="bentUpArrow">
            <a:avLst>
              <a:gd name="adj1" fmla="val 25000"/>
              <a:gd name="adj2" fmla="val 25000"/>
              <a:gd name="adj3" fmla="val 25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6"/>
          <p:cNvPicPr preferRelativeResize="0"/>
          <p:nvPr/>
        </p:nvPicPr>
        <p:blipFill rotWithShape="1">
          <a:blip r:embed="rId3">
            <a:alphaModFix/>
          </a:blip>
          <a:srcRect/>
          <a:stretch/>
        </p:blipFill>
        <p:spPr>
          <a:xfrm rot="-5400000">
            <a:off x="4761771" y="-795164"/>
            <a:ext cx="1396721" cy="2987048"/>
          </a:xfrm>
          <a:prstGeom prst="rect">
            <a:avLst/>
          </a:prstGeom>
          <a:noFill/>
          <a:ln>
            <a:noFill/>
          </a:ln>
        </p:spPr>
      </p:pic>
      <p:sp>
        <p:nvSpPr>
          <p:cNvPr id="218" name="Google Shape;218;p6"/>
          <p:cNvSpPr txBox="1">
            <a:spLocks noGrp="1"/>
          </p:cNvSpPr>
          <p:nvPr>
            <p:ph type="title"/>
          </p:nvPr>
        </p:nvSpPr>
        <p:spPr>
          <a:xfrm>
            <a:off x="293476" y="184971"/>
            <a:ext cx="10515600" cy="89020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2"/>
              </a:buClr>
              <a:buSzPts val="3600"/>
              <a:buFont typeface="Calibri"/>
              <a:buNone/>
            </a:pPr>
            <a:r>
              <a:rPr lang="cs-CZ" sz="3600" b="1">
                <a:solidFill>
                  <a:schemeClr val="dk2"/>
                </a:solidFill>
              </a:rPr>
              <a:t>Formulation of policy and desing health and safety plan</a:t>
            </a:r>
            <a:endParaRPr sz="3600" b="1">
              <a:solidFill>
                <a:schemeClr val="dk2"/>
              </a:solidFill>
            </a:endParaRPr>
          </a:p>
        </p:txBody>
      </p:sp>
      <p:pic>
        <p:nvPicPr>
          <p:cNvPr id="219" name="Google Shape;219;p6"/>
          <p:cNvPicPr preferRelativeResize="0"/>
          <p:nvPr/>
        </p:nvPicPr>
        <p:blipFill rotWithShape="1">
          <a:blip r:embed="rId4">
            <a:alphaModFix/>
          </a:blip>
          <a:srcRect/>
          <a:stretch/>
        </p:blipFill>
        <p:spPr>
          <a:xfrm>
            <a:off x="0" y="4577237"/>
            <a:ext cx="943107" cy="2095792"/>
          </a:xfrm>
          <a:prstGeom prst="rect">
            <a:avLst/>
          </a:prstGeom>
          <a:noFill/>
          <a:ln>
            <a:noFill/>
          </a:ln>
        </p:spPr>
      </p:pic>
      <p:grpSp>
        <p:nvGrpSpPr>
          <p:cNvPr id="220" name="Google Shape;220;p6"/>
          <p:cNvGrpSpPr/>
          <p:nvPr/>
        </p:nvGrpSpPr>
        <p:grpSpPr>
          <a:xfrm>
            <a:off x="943107" y="1674228"/>
            <a:ext cx="9968025" cy="4376655"/>
            <a:chOff x="0" y="0"/>
            <a:chExt cx="9968025" cy="4376655"/>
          </a:xfrm>
        </p:grpSpPr>
        <p:sp>
          <p:nvSpPr>
            <p:cNvPr id="221" name="Google Shape;221;p6"/>
            <p:cNvSpPr/>
            <p:nvPr/>
          </p:nvSpPr>
          <p:spPr>
            <a:xfrm rot="5400000">
              <a:off x="5027595" y="-1001440"/>
              <a:ext cx="3501324" cy="6379536"/>
            </a:xfrm>
            <a:prstGeom prst="round2SameRect">
              <a:avLst>
                <a:gd name="adj1" fmla="val 16667"/>
                <a:gd name="adj2" fmla="val 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txBox="1"/>
            <p:nvPr/>
          </p:nvSpPr>
          <p:spPr>
            <a:xfrm>
              <a:off x="3588490" y="608586"/>
              <a:ext cx="6208615" cy="3159482"/>
            </a:xfrm>
            <a:prstGeom prst="rect">
              <a:avLst/>
            </a:prstGeom>
            <a:noFill/>
            <a:ln>
              <a:noFill/>
            </a:ln>
          </p:spPr>
          <p:txBody>
            <a:bodyPr spcFirstLastPara="1" wrap="square" lIns="247650" tIns="123825" rIns="247650" bIns="123825" anchor="ctr" anchorCtr="0">
              <a:noAutofit/>
            </a:bodyPr>
            <a:lstStyle/>
            <a:p>
              <a:pPr marL="285750" marR="0" lvl="1" indent="-285750" algn="l" rtl="0">
                <a:lnSpc>
                  <a:spcPct val="90000"/>
                </a:lnSpc>
                <a:spcBef>
                  <a:spcPts val="0"/>
                </a:spcBef>
                <a:spcAft>
                  <a:spcPts val="0"/>
                </a:spcAft>
                <a:buClr>
                  <a:schemeClr val="dk1"/>
                </a:buClr>
                <a:buSzPts val="4000"/>
                <a:buFont typeface="Calibri"/>
                <a:buChar char="•"/>
              </a:pPr>
              <a:r>
                <a:rPr lang="cs-CZ" sz="4000" b="0" i="0" u="none" strike="noStrike" cap="none">
                  <a:solidFill>
                    <a:schemeClr val="dk1"/>
                  </a:solidFill>
                  <a:latin typeface="Calibri"/>
                  <a:ea typeface="Calibri"/>
                  <a:cs typeface="Calibri"/>
                  <a:sym typeface="Calibri"/>
                </a:rPr>
                <a:t>health,</a:t>
              </a:r>
              <a:endParaRPr sz="40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600"/>
                </a:spcBef>
                <a:spcAft>
                  <a:spcPts val="0"/>
                </a:spcAft>
                <a:buClr>
                  <a:schemeClr val="dk1"/>
                </a:buClr>
                <a:buSzPts val="4000"/>
                <a:buFont typeface="Calibri"/>
                <a:buChar char="•"/>
              </a:pPr>
              <a:r>
                <a:rPr lang="cs-CZ" sz="4000" b="0" i="0" u="none" strike="noStrike" cap="none">
                  <a:solidFill>
                    <a:schemeClr val="dk1"/>
                  </a:solidFill>
                  <a:latin typeface="Calibri"/>
                  <a:ea typeface="Calibri"/>
                  <a:cs typeface="Calibri"/>
                  <a:sym typeface="Calibri"/>
                </a:rPr>
                <a:t>eternity,</a:t>
              </a:r>
              <a:endParaRPr sz="4000" b="0" i="0" u="none" strike="noStrike" cap="none">
                <a:solidFill>
                  <a:schemeClr val="dk1"/>
                </a:solidFill>
                <a:latin typeface="Calibri"/>
                <a:ea typeface="Calibri"/>
                <a:cs typeface="Calibri"/>
                <a:sym typeface="Calibri"/>
              </a:endParaRPr>
            </a:p>
            <a:p>
              <a:pPr marL="285750" marR="0" lvl="1" indent="-285750" algn="l" rtl="0">
                <a:lnSpc>
                  <a:spcPct val="90000"/>
                </a:lnSpc>
                <a:spcBef>
                  <a:spcPts val="600"/>
                </a:spcBef>
                <a:spcAft>
                  <a:spcPts val="0"/>
                </a:spcAft>
                <a:buClr>
                  <a:schemeClr val="dk1"/>
                </a:buClr>
                <a:buSzPts val="4000"/>
                <a:buFont typeface="Calibri"/>
                <a:buChar char="•"/>
              </a:pPr>
              <a:r>
                <a:rPr lang="cs-CZ" sz="4000" b="0" i="0" u="none" strike="noStrike" cap="none">
                  <a:solidFill>
                    <a:schemeClr val="dk1"/>
                  </a:solidFill>
                  <a:latin typeface="Calibri"/>
                  <a:ea typeface="Calibri"/>
                  <a:cs typeface="Calibri"/>
                  <a:sym typeface="Calibri"/>
                </a:rPr>
                <a:t>environment.</a:t>
              </a:r>
              <a:endParaRPr sz="4000" b="0" i="0" u="none" strike="noStrike" cap="none">
                <a:solidFill>
                  <a:schemeClr val="dk1"/>
                </a:solidFill>
                <a:latin typeface="Calibri"/>
                <a:ea typeface="Calibri"/>
                <a:cs typeface="Calibri"/>
                <a:sym typeface="Calibri"/>
              </a:endParaRPr>
            </a:p>
          </p:txBody>
        </p:sp>
        <p:sp>
          <p:nvSpPr>
            <p:cNvPr id="223" name="Google Shape;223;p6"/>
            <p:cNvSpPr/>
            <p:nvPr/>
          </p:nvSpPr>
          <p:spPr>
            <a:xfrm>
              <a:off x="0" y="0"/>
              <a:ext cx="3588489" cy="4376655"/>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txBox="1"/>
            <p:nvPr/>
          </p:nvSpPr>
          <p:spPr>
            <a:xfrm>
              <a:off x="175176" y="175176"/>
              <a:ext cx="3238137" cy="4026303"/>
            </a:xfrm>
            <a:prstGeom prst="rect">
              <a:avLst/>
            </a:prstGeom>
            <a:noFill/>
            <a:ln>
              <a:noFill/>
            </a:ln>
          </p:spPr>
          <p:txBody>
            <a:bodyPr spcFirstLastPara="1" wrap="square" lIns="152400" tIns="76200" rIns="152400" bIns="762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cs-CZ" sz="4000">
                  <a:solidFill>
                    <a:schemeClr val="lt1"/>
                  </a:solidFill>
                  <a:latin typeface="Calibri"/>
                  <a:ea typeface="Calibri"/>
                  <a:cs typeface="Calibri"/>
                  <a:sym typeface="Calibri"/>
                </a:rPr>
                <a:t>The basic features of the global construction:</a:t>
              </a:r>
              <a:endParaRPr sz="4000">
                <a:solidFill>
                  <a:schemeClr val="lt1"/>
                </a:solidFill>
                <a:latin typeface="Calibri"/>
                <a:ea typeface="Calibri"/>
                <a:cs typeface="Calibri"/>
                <a:sym typeface="Calibri"/>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Google Shape;230;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7"/>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7"/>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7"/>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7"/>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7"/>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7"/>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37" name="Google Shape;237;p7"/>
          <p:cNvGrpSpPr/>
          <p:nvPr/>
        </p:nvGrpSpPr>
        <p:grpSpPr>
          <a:xfrm>
            <a:off x="51748" y="1390125"/>
            <a:ext cx="5424366" cy="4464399"/>
            <a:chOff x="2743436" y="768"/>
            <a:chExt cx="5424366" cy="4464399"/>
          </a:xfrm>
        </p:grpSpPr>
        <p:sp>
          <p:nvSpPr>
            <p:cNvPr id="238" name="Google Shape;238;p7"/>
            <p:cNvSpPr/>
            <p:nvPr/>
          </p:nvSpPr>
          <p:spPr>
            <a:xfrm>
              <a:off x="4371421" y="768"/>
              <a:ext cx="2168395" cy="1409457"/>
            </a:xfrm>
            <a:prstGeom prst="roundRect">
              <a:avLst>
                <a:gd name="adj" fmla="val 16667"/>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7"/>
            <p:cNvSpPr txBox="1"/>
            <p:nvPr/>
          </p:nvSpPr>
          <p:spPr>
            <a:xfrm>
              <a:off x="4440225" y="69572"/>
              <a:ext cx="2030787" cy="1271849"/>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Noto Sans Symbols"/>
                <a:buNone/>
              </a:pPr>
              <a:r>
                <a:rPr lang="cs-CZ" sz="2700">
                  <a:solidFill>
                    <a:schemeClr val="lt1"/>
                  </a:solidFill>
                  <a:latin typeface="Calibri"/>
                  <a:ea typeface="Calibri"/>
                  <a:cs typeface="Calibri"/>
                  <a:sym typeface="Calibri"/>
                </a:rPr>
                <a:t>health</a:t>
              </a:r>
              <a:endParaRPr sz="2700">
                <a:solidFill>
                  <a:schemeClr val="lt1"/>
                </a:solidFill>
                <a:latin typeface="Calibri"/>
                <a:ea typeface="Calibri"/>
                <a:cs typeface="Calibri"/>
                <a:sym typeface="Calibri"/>
              </a:endParaRPr>
            </a:p>
          </p:txBody>
        </p:sp>
        <p:sp>
          <p:nvSpPr>
            <p:cNvPr id="240" name="Google Shape;240;p7"/>
            <p:cNvSpPr/>
            <p:nvPr/>
          </p:nvSpPr>
          <p:spPr>
            <a:xfrm>
              <a:off x="3575783" y="705496"/>
              <a:ext cx="3759671" cy="3759671"/>
            </a:xfrm>
            <a:custGeom>
              <a:avLst/>
              <a:gdLst/>
              <a:ahLst/>
              <a:cxnLst/>
              <a:rect l="l" t="t" r="r" b="b"/>
              <a:pathLst>
                <a:path w="120000" h="120000" extrusionOk="0">
                  <a:moveTo>
                    <a:pt x="95108" y="11344"/>
                  </a:moveTo>
                  <a:lnTo>
                    <a:pt x="95108" y="11344"/>
                  </a:lnTo>
                  <a:cubicBezTo>
                    <a:pt x="112730" y="24059"/>
                    <a:pt x="122099" y="45308"/>
                    <a:pt x="119603" y="66894"/>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a:off x="5999407" y="2820521"/>
              <a:ext cx="2168395" cy="1409457"/>
            </a:xfrm>
            <a:prstGeom prst="roundRect">
              <a:avLst>
                <a:gd name="adj" fmla="val 16667"/>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txBox="1"/>
            <p:nvPr/>
          </p:nvSpPr>
          <p:spPr>
            <a:xfrm>
              <a:off x="6068211" y="2889325"/>
              <a:ext cx="2030787" cy="1271849"/>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Noto Sans Symbols"/>
                <a:buNone/>
              </a:pPr>
              <a:r>
                <a:rPr lang="cs-CZ" sz="2700">
                  <a:solidFill>
                    <a:schemeClr val="lt1"/>
                  </a:solidFill>
                  <a:latin typeface="Calibri"/>
                  <a:ea typeface="Calibri"/>
                  <a:cs typeface="Calibri"/>
                  <a:sym typeface="Calibri"/>
                </a:rPr>
                <a:t>eternity</a:t>
              </a:r>
              <a:endParaRPr sz="2700">
                <a:solidFill>
                  <a:schemeClr val="lt1"/>
                </a:solidFill>
                <a:latin typeface="Calibri"/>
                <a:ea typeface="Calibri"/>
                <a:cs typeface="Calibri"/>
                <a:sym typeface="Calibri"/>
              </a:endParaRPr>
            </a:p>
          </p:txBody>
        </p:sp>
        <p:sp>
          <p:nvSpPr>
            <p:cNvPr id="243" name="Google Shape;243;p7"/>
            <p:cNvSpPr/>
            <p:nvPr/>
          </p:nvSpPr>
          <p:spPr>
            <a:xfrm>
              <a:off x="3575783" y="705496"/>
              <a:ext cx="3759671" cy="3759671"/>
            </a:xfrm>
            <a:custGeom>
              <a:avLst/>
              <a:gdLst/>
              <a:ahLst/>
              <a:cxnLst/>
              <a:rect l="l" t="t" r="r" b="b"/>
              <a:pathLst>
                <a:path w="120000" h="120000" extrusionOk="0">
                  <a:moveTo>
                    <a:pt x="88550" y="112772"/>
                  </a:moveTo>
                  <a:cubicBezTo>
                    <a:pt x="70737" y="122409"/>
                    <a:pt x="49264" y="122409"/>
                    <a:pt x="31451" y="112772"/>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2743436" y="2820521"/>
              <a:ext cx="2168395" cy="1409457"/>
            </a:xfrm>
            <a:prstGeom prst="roundRect">
              <a:avLst>
                <a:gd name="adj" fmla="val 16667"/>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txBox="1"/>
            <p:nvPr/>
          </p:nvSpPr>
          <p:spPr>
            <a:xfrm>
              <a:off x="2812240" y="2889325"/>
              <a:ext cx="2030787" cy="1271849"/>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Noto Sans Symbols"/>
                <a:buNone/>
              </a:pPr>
              <a:r>
                <a:rPr lang="cs-CZ" sz="2700">
                  <a:solidFill>
                    <a:schemeClr val="lt1"/>
                  </a:solidFill>
                  <a:latin typeface="Calibri"/>
                  <a:ea typeface="Calibri"/>
                  <a:cs typeface="Calibri"/>
                  <a:sym typeface="Calibri"/>
                </a:rPr>
                <a:t>environment</a:t>
              </a:r>
              <a:endParaRPr sz="2700">
                <a:solidFill>
                  <a:schemeClr val="lt1"/>
                </a:solidFill>
                <a:latin typeface="Calibri"/>
                <a:ea typeface="Calibri"/>
                <a:cs typeface="Calibri"/>
                <a:sym typeface="Calibri"/>
              </a:endParaRPr>
            </a:p>
          </p:txBody>
        </p:sp>
        <p:sp>
          <p:nvSpPr>
            <p:cNvPr id="246" name="Google Shape;246;p7"/>
            <p:cNvSpPr/>
            <p:nvPr/>
          </p:nvSpPr>
          <p:spPr>
            <a:xfrm>
              <a:off x="3575783" y="705496"/>
              <a:ext cx="3759671" cy="3759671"/>
            </a:xfrm>
            <a:custGeom>
              <a:avLst/>
              <a:gdLst/>
              <a:ahLst/>
              <a:cxnLst/>
              <a:rect l="l" t="t" r="r" b="b"/>
              <a:pathLst>
                <a:path w="120000" h="120000" extrusionOk="0">
                  <a:moveTo>
                    <a:pt x="397" y="66893"/>
                  </a:moveTo>
                  <a:cubicBezTo>
                    <a:pt x="-2100" y="45307"/>
                    <a:pt x="7270" y="24058"/>
                    <a:pt x="24892" y="11343"/>
                  </a:cubicBezTo>
                </a:path>
              </a:pathLst>
            </a:custGeom>
            <a:noFill/>
            <a:ln w="9525"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7" name="Google Shape;247;p7"/>
          <p:cNvPicPr preferRelativeResize="0"/>
          <p:nvPr/>
        </p:nvPicPr>
        <p:blipFill rotWithShape="1">
          <a:blip r:embed="rId3">
            <a:alphaModFix/>
          </a:blip>
          <a:srcRect/>
          <a:stretch/>
        </p:blipFill>
        <p:spPr>
          <a:xfrm>
            <a:off x="5486189" y="0"/>
            <a:ext cx="6705811" cy="6858000"/>
          </a:xfrm>
          <a:prstGeom prst="rect">
            <a:avLst/>
          </a:prstGeom>
          <a:noFill/>
          <a:ln>
            <a:noFill/>
          </a:ln>
        </p:spPr>
      </p:pic>
      <p:pic>
        <p:nvPicPr>
          <p:cNvPr id="248" name="Google Shape;248;p7"/>
          <p:cNvPicPr preferRelativeResize="0"/>
          <p:nvPr/>
        </p:nvPicPr>
        <p:blipFill rotWithShape="1">
          <a:blip r:embed="rId4">
            <a:alphaModFix/>
          </a:blip>
          <a:srcRect/>
          <a:stretch/>
        </p:blipFill>
        <p:spPr>
          <a:xfrm rot="5400000">
            <a:off x="3938136" y="5306082"/>
            <a:ext cx="993612" cy="2124954"/>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8"/>
          <p:cNvPicPr preferRelativeResize="0"/>
          <p:nvPr/>
        </p:nvPicPr>
        <p:blipFill rotWithShape="1">
          <a:blip r:embed="rId3">
            <a:alphaModFix/>
          </a:blip>
          <a:srcRect/>
          <a:stretch/>
        </p:blipFill>
        <p:spPr>
          <a:xfrm>
            <a:off x="10855356" y="115744"/>
            <a:ext cx="1336645" cy="2858568"/>
          </a:xfrm>
          <a:prstGeom prst="rect">
            <a:avLst/>
          </a:prstGeom>
          <a:noFill/>
          <a:ln>
            <a:noFill/>
          </a:ln>
        </p:spPr>
      </p:pic>
      <p:pic>
        <p:nvPicPr>
          <p:cNvPr id="255" name="Google Shape;255;p8"/>
          <p:cNvPicPr preferRelativeResize="0"/>
          <p:nvPr/>
        </p:nvPicPr>
        <p:blipFill rotWithShape="1">
          <a:blip r:embed="rId4">
            <a:alphaModFix/>
          </a:blip>
          <a:srcRect/>
          <a:stretch/>
        </p:blipFill>
        <p:spPr>
          <a:xfrm>
            <a:off x="0" y="4762208"/>
            <a:ext cx="943107" cy="2095792"/>
          </a:xfrm>
          <a:prstGeom prst="rect">
            <a:avLst/>
          </a:prstGeom>
          <a:noFill/>
          <a:ln>
            <a:noFill/>
          </a:ln>
        </p:spPr>
      </p:pic>
      <p:sp>
        <p:nvSpPr>
          <p:cNvPr id="256" name="Google Shape;256;p8"/>
          <p:cNvSpPr txBox="1">
            <a:spLocks noGrp="1"/>
          </p:cNvSpPr>
          <p:nvPr>
            <p:ph type="title"/>
          </p:nvPr>
        </p:nvSpPr>
        <p:spPr>
          <a:xfrm>
            <a:off x="287593" y="178312"/>
            <a:ext cx="10515600" cy="10703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3600"/>
              <a:buFont typeface="Calibri"/>
              <a:buNone/>
            </a:pPr>
            <a:r>
              <a:rPr lang="cs-CZ" sz="3600" b="1">
                <a:solidFill>
                  <a:schemeClr val="dk2"/>
                </a:solidFill>
              </a:rPr>
              <a:t>In forming an effective workplace violence strategy</a:t>
            </a:r>
            <a:endParaRPr sz="3600" b="1"/>
          </a:p>
        </p:txBody>
      </p:sp>
      <p:grpSp>
        <p:nvGrpSpPr>
          <p:cNvPr id="257" name="Google Shape;257;p8"/>
          <p:cNvGrpSpPr/>
          <p:nvPr/>
        </p:nvGrpSpPr>
        <p:grpSpPr>
          <a:xfrm>
            <a:off x="843336" y="1825624"/>
            <a:ext cx="10505328" cy="4351338"/>
            <a:chOff x="5136" y="-1"/>
            <a:chExt cx="10505328" cy="4351338"/>
          </a:xfrm>
        </p:grpSpPr>
        <p:sp>
          <p:nvSpPr>
            <p:cNvPr id="258" name="Google Shape;258;p8"/>
            <p:cNvSpPr/>
            <p:nvPr/>
          </p:nvSpPr>
          <p:spPr>
            <a:xfrm rot="-5400000">
              <a:off x="-1554385"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8"/>
            <p:cNvSpPr txBox="1"/>
            <p:nvPr/>
          </p:nvSpPr>
          <p:spPr>
            <a:xfrm>
              <a:off x="5136" y="870267"/>
              <a:ext cx="1232296" cy="2610802"/>
            </a:xfrm>
            <a:prstGeom prst="rect">
              <a:avLst/>
            </a:prstGeom>
            <a:noFill/>
            <a:ln>
              <a:noFill/>
            </a:ln>
          </p:spPr>
          <p:txBody>
            <a:bodyPr spcFirstLastPara="1" wrap="square" lIns="114300" tIns="0" rIns="111125" bIns="0" anchor="ctr" anchorCtr="0">
              <a:noAutofit/>
            </a:bodyPr>
            <a:lstStyle/>
            <a:p>
              <a:pPr marL="0" marR="0" lvl="0" indent="0" algn="ctr" rtl="0">
                <a:lnSpc>
                  <a:spcPct val="90000"/>
                </a:lnSpc>
                <a:spcBef>
                  <a:spcPts val="0"/>
                </a:spcBef>
                <a:spcAft>
                  <a:spcPts val="0"/>
                </a:spcAft>
                <a:buClr>
                  <a:schemeClr val="lt1"/>
                </a:buClr>
                <a:buSzPts val="1750"/>
                <a:buFont typeface="Calibri"/>
                <a:buNone/>
              </a:pPr>
              <a:r>
                <a:rPr lang="cs-CZ" sz="1750">
                  <a:solidFill>
                    <a:schemeClr val="lt1"/>
                  </a:solidFill>
                  <a:latin typeface="Calibri"/>
                  <a:ea typeface="Calibri"/>
                  <a:cs typeface="Calibri"/>
                  <a:sym typeface="Calibri"/>
                </a:rPr>
                <a:t>there must be support from the top</a:t>
              </a:r>
              <a:endParaRPr sz="1750">
                <a:solidFill>
                  <a:schemeClr val="lt1"/>
                </a:solidFill>
                <a:latin typeface="Calibri"/>
                <a:ea typeface="Calibri"/>
                <a:cs typeface="Calibri"/>
                <a:sym typeface="Calibri"/>
              </a:endParaRPr>
            </a:p>
          </p:txBody>
        </p:sp>
        <p:sp>
          <p:nvSpPr>
            <p:cNvPr id="260" name="Google Shape;260;p8"/>
            <p:cNvSpPr/>
            <p:nvPr/>
          </p:nvSpPr>
          <p:spPr>
            <a:xfrm rot="-5400000">
              <a:off x="-229666"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8"/>
            <p:cNvSpPr txBox="1"/>
            <p:nvPr/>
          </p:nvSpPr>
          <p:spPr>
            <a:xfrm>
              <a:off x="1329855" y="870267"/>
              <a:ext cx="1232296" cy="2610802"/>
            </a:xfrm>
            <a:prstGeom prst="rect">
              <a:avLst/>
            </a:prstGeom>
            <a:noFill/>
            <a:ln>
              <a:noFill/>
            </a:ln>
          </p:spPr>
          <p:txBody>
            <a:bodyPr spcFirstLastPara="1" wrap="square" lIns="114300" tIns="0" rIns="111125" bIns="0" anchor="ctr" anchorCtr="0">
              <a:noAutofit/>
            </a:bodyPr>
            <a:lstStyle/>
            <a:p>
              <a:pPr marL="0" marR="0" lvl="0" indent="0" algn="ctr" rtl="0">
                <a:lnSpc>
                  <a:spcPct val="90000"/>
                </a:lnSpc>
                <a:spcBef>
                  <a:spcPts val="0"/>
                </a:spcBef>
                <a:spcAft>
                  <a:spcPts val="0"/>
                </a:spcAft>
                <a:buClr>
                  <a:schemeClr val="lt1"/>
                </a:buClr>
                <a:buSzPts val="1750"/>
                <a:buFont typeface="Calibri"/>
                <a:buNone/>
              </a:pPr>
              <a:r>
                <a:rPr lang="cs-CZ" sz="1750">
                  <a:solidFill>
                    <a:schemeClr val="lt1"/>
                  </a:solidFill>
                  <a:latin typeface="Calibri"/>
                  <a:ea typeface="Calibri"/>
                  <a:cs typeface="Calibri"/>
                  <a:sym typeface="Calibri"/>
                </a:rPr>
                <a:t>there is no one-size-fits-all strategy</a:t>
              </a:r>
              <a:endParaRPr sz="1750">
                <a:solidFill>
                  <a:schemeClr val="lt1"/>
                </a:solidFill>
                <a:latin typeface="Calibri"/>
                <a:ea typeface="Calibri"/>
                <a:cs typeface="Calibri"/>
                <a:sym typeface="Calibri"/>
              </a:endParaRPr>
            </a:p>
          </p:txBody>
        </p:sp>
        <p:sp>
          <p:nvSpPr>
            <p:cNvPr id="262" name="Google Shape;262;p8"/>
            <p:cNvSpPr/>
            <p:nvPr/>
          </p:nvSpPr>
          <p:spPr>
            <a:xfrm rot="-5400000">
              <a:off x="1095052"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8"/>
            <p:cNvSpPr txBox="1"/>
            <p:nvPr/>
          </p:nvSpPr>
          <p:spPr>
            <a:xfrm>
              <a:off x="2654573" y="870267"/>
              <a:ext cx="1232296" cy="2610802"/>
            </a:xfrm>
            <a:prstGeom prst="rect">
              <a:avLst/>
            </a:prstGeom>
            <a:noFill/>
            <a:ln>
              <a:noFill/>
            </a:ln>
          </p:spPr>
          <p:txBody>
            <a:bodyPr spcFirstLastPara="1" wrap="square" lIns="114300" tIns="0" rIns="111125" bIns="0" anchor="ctr" anchorCtr="0">
              <a:noAutofit/>
            </a:bodyPr>
            <a:lstStyle/>
            <a:p>
              <a:pPr marL="0" marR="0" lvl="0" indent="0" algn="ctr" rtl="0">
                <a:lnSpc>
                  <a:spcPct val="90000"/>
                </a:lnSpc>
                <a:spcBef>
                  <a:spcPts val="0"/>
                </a:spcBef>
                <a:spcAft>
                  <a:spcPts val="0"/>
                </a:spcAft>
                <a:buClr>
                  <a:schemeClr val="lt1"/>
                </a:buClr>
                <a:buSzPts val="1750"/>
                <a:buFont typeface="Calibri"/>
                <a:buNone/>
              </a:pPr>
              <a:r>
                <a:rPr lang="cs-CZ" sz="1750">
                  <a:solidFill>
                    <a:schemeClr val="lt1"/>
                  </a:solidFill>
                  <a:latin typeface="Calibri"/>
                  <a:ea typeface="Calibri"/>
                  <a:cs typeface="Calibri"/>
                  <a:sym typeface="Calibri"/>
                </a:rPr>
                <a:t>a plan should be proactive, not reactive</a:t>
              </a:r>
              <a:endParaRPr sz="1750">
                <a:solidFill>
                  <a:schemeClr val="lt1"/>
                </a:solidFill>
                <a:latin typeface="Calibri"/>
                <a:ea typeface="Calibri"/>
                <a:cs typeface="Calibri"/>
                <a:sym typeface="Calibri"/>
              </a:endParaRPr>
            </a:p>
          </p:txBody>
        </p:sp>
        <p:sp>
          <p:nvSpPr>
            <p:cNvPr id="264" name="Google Shape;264;p8"/>
            <p:cNvSpPr/>
            <p:nvPr/>
          </p:nvSpPr>
          <p:spPr>
            <a:xfrm rot="-5400000">
              <a:off x="2419771"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8"/>
            <p:cNvSpPr txBox="1"/>
            <p:nvPr/>
          </p:nvSpPr>
          <p:spPr>
            <a:xfrm>
              <a:off x="3979292" y="870267"/>
              <a:ext cx="1232296" cy="2610802"/>
            </a:xfrm>
            <a:prstGeom prst="rect">
              <a:avLst/>
            </a:prstGeom>
            <a:noFill/>
            <a:ln>
              <a:noFill/>
            </a:ln>
          </p:spPr>
          <p:txBody>
            <a:bodyPr spcFirstLastPara="1" wrap="square" lIns="114300" tIns="0" rIns="111125" bIns="0" anchor="ctr" anchorCtr="0">
              <a:noAutofit/>
            </a:bodyPr>
            <a:lstStyle/>
            <a:p>
              <a:pPr marL="0" marR="0" lvl="0" indent="0" algn="ctr" rtl="0">
                <a:lnSpc>
                  <a:spcPct val="90000"/>
                </a:lnSpc>
                <a:spcBef>
                  <a:spcPts val="0"/>
                </a:spcBef>
                <a:spcAft>
                  <a:spcPts val="0"/>
                </a:spcAft>
                <a:buClr>
                  <a:schemeClr val="lt1"/>
                </a:buClr>
                <a:buSzPts val="1750"/>
                <a:buFont typeface="Calibri"/>
                <a:buNone/>
              </a:pPr>
              <a:r>
                <a:rPr lang="cs-CZ" sz="1750">
                  <a:solidFill>
                    <a:schemeClr val="lt1"/>
                  </a:solidFill>
                  <a:latin typeface="Calibri"/>
                  <a:ea typeface="Calibri"/>
                  <a:cs typeface="Calibri"/>
                  <a:sym typeface="Calibri"/>
                </a:rPr>
                <a:t>a plan should consider the workplace culture</a:t>
              </a:r>
              <a:endParaRPr sz="1750">
                <a:solidFill>
                  <a:schemeClr val="lt1"/>
                </a:solidFill>
                <a:latin typeface="Calibri"/>
                <a:ea typeface="Calibri"/>
                <a:cs typeface="Calibri"/>
                <a:sym typeface="Calibri"/>
              </a:endParaRPr>
            </a:p>
          </p:txBody>
        </p:sp>
        <p:sp>
          <p:nvSpPr>
            <p:cNvPr id="266" name="Google Shape;266;p8"/>
            <p:cNvSpPr/>
            <p:nvPr/>
          </p:nvSpPr>
          <p:spPr>
            <a:xfrm rot="-5400000">
              <a:off x="3744490"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8"/>
            <p:cNvSpPr txBox="1"/>
            <p:nvPr/>
          </p:nvSpPr>
          <p:spPr>
            <a:xfrm>
              <a:off x="5304011" y="870267"/>
              <a:ext cx="1232296" cy="2610802"/>
            </a:xfrm>
            <a:prstGeom prst="rect">
              <a:avLst/>
            </a:prstGeom>
            <a:noFill/>
            <a:ln>
              <a:noFill/>
            </a:ln>
          </p:spPr>
          <p:txBody>
            <a:bodyPr spcFirstLastPara="1" wrap="square" lIns="114300" tIns="0" rIns="111125" bIns="0" anchor="ctr" anchorCtr="0">
              <a:noAutofit/>
            </a:bodyPr>
            <a:lstStyle/>
            <a:p>
              <a:pPr marL="0" marR="0" lvl="0" indent="0" algn="ctr" rtl="0">
                <a:lnSpc>
                  <a:spcPct val="90000"/>
                </a:lnSpc>
                <a:spcBef>
                  <a:spcPts val="0"/>
                </a:spcBef>
                <a:spcAft>
                  <a:spcPts val="0"/>
                </a:spcAft>
                <a:buClr>
                  <a:schemeClr val="lt1"/>
                </a:buClr>
                <a:buSzPts val="1750"/>
                <a:buFont typeface="Calibri"/>
                <a:buNone/>
              </a:pPr>
              <a:r>
                <a:rPr lang="cs-CZ" sz="1750">
                  <a:solidFill>
                    <a:schemeClr val="lt1"/>
                  </a:solidFill>
                  <a:latin typeface="Calibri"/>
                  <a:ea typeface="Calibri"/>
                  <a:cs typeface="Calibri"/>
                  <a:sym typeface="Calibri"/>
                </a:rPr>
                <a:t>planning for and responding to workplace violence</a:t>
              </a:r>
              <a:endParaRPr sz="1750">
                <a:solidFill>
                  <a:schemeClr val="lt1"/>
                </a:solidFill>
                <a:latin typeface="Calibri"/>
                <a:ea typeface="Calibri"/>
                <a:cs typeface="Calibri"/>
                <a:sym typeface="Calibri"/>
              </a:endParaRPr>
            </a:p>
          </p:txBody>
        </p:sp>
        <p:sp>
          <p:nvSpPr>
            <p:cNvPr id="268" name="Google Shape;268;p8"/>
            <p:cNvSpPr/>
            <p:nvPr/>
          </p:nvSpPr>
          <p:spPr>
            <a:xfrm rot="-5400000">
              <a:off x="5069209"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8"/>
            <p:cNvSpPr txBox="1"/>
            <p:nvPr/>
          </p:nvSpPr>
          <p:spPr>
            <a:xfrm>
              <a:off x="6628730" y="870267"/>
              <a:ext cx="1232296" cy="2610802"/>
            </a:xfrm>
            <a:prstGeom prst="rect">
              <a:avLst/>
            </a:prstGeom>
            <a:noFill/>
            <a:ln>
              <a:noFill/>
            </a:ln>
          </p:spPr>
          <p:txBody>
            <a:bodyPr spcFirstLastPara="1" wrap="square" lIns="114300" tIns="0" rIns="111125" bIns="0" anchor="ctr" anchorCtr="0">
              <a:noAutofit/>
            </a:bodyPr>
            <a:lstStyle/>
            <a:p>
              <a:pPr marL="0" marR="0" lvl="0" indent="0" algn="ctr" rtl="0">
                <a:lnSpc>
                  <a:spcPct val="90000"/>
                </a:lnSpc>
                <a:spcBef>
                  <a:spcPts val="0"/>
                </a:spcBef>
                <a:spcAft>
                  <a:spcPts val="0"/>
                </a:spcAft>
                <a:buClr>
                  <a:schemeClr val="lt1"/>
                </a:buClr>
                <a:buSzPts val="1750"/>
                <a:buFont typeface="Calibri"/>
                <a:buNone/>
              </a:pPr>
              <a:r>
                <a:rPr lang="cs-CZ" sz="1750">
                  <a:solidFill>
                    <a:schemeClr val="lt1"/>
                  </a:solidFill>
                  <a:latin typeface="Calibri"/>
                  <a:ea typeface="Calibri"/>
                  <a:cs typeface="Calibri"/>
                  <a:sym typeface="Calibri"/>
                </a:rPr>
                <a:t>managers should take an active role in communicating the workplace violence policy to employees</a:t>
              </a:r>
              <a:endParaRPr sz="1750">
                <a:solidFill>
                  <a:schemeClr val="lt1"/>
                </a:solidFill>
                <a:latin typeface="Calibri"/>
                <a:ea typeface="Calibri"/>
                <a:cs typeface="Calibri"/>
                <a:sym typeface="Calibri"/>
              </a:endParaRPr>
            </a:p>
          </p:txBody>
        </p:sp>
        <p:sp>
          <p:nvSpPr>
            <p:cNvPr id="270" name="Google Shape;270;p8"/>
            <p:cNvSpPr/>
            <p:nvPr/>
          </p:nvSpPr>
          <p:spPr>
            <a:xfrm rot="-5400000">
              <a:off x="6393928"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8"/>
            <p:cNvSpPr txBox="1"/>
            <p:nvPr/>
          </p:nvSpPr>
          <p:spPr>
            <a:xfrm>
              <a:off x="7953449" y="870267"/>
              <a:ext cx="1232296" cy="2610802"/>
            </a:xfrm>
            <a:prstGeom prst="rect">
              <a:avLst/>
            </a:prstGeom>
            <a:noFill/>
            <a:ln>
              <a:noFill/>
            </a:ln>
          </p:spPr>
          <p:txBody>
            <a:bodyPr spcFirstLastPara="1" wrap="square" lIns="114300" tIns="0" rIns="111125" bIns="0" anchor="ctr" anchorCtr="0">
              <a:noAutofit/>
            </a:bodyPr>
            <a:lstStyle/>
            <a:p>
              <a:pPr marL="0" marR="0" lvl="0" indent="0" algn="ctr" rtl="0">
                <a:lnSpc>
                  <a:spcPct val="90000"/>
                </a:lnSpc>
                <a:spcBef>
                  <a:spcPts val="0"/>
                </a:spcBef>
                <a:spcAft>
                  <a:spcPts val="0"/>
                </a:spcAft>
                <a:buClr>
                  <a:schemeClr val="lt1"/>
                </a:buClr>
                <a:buSzPts val="1750"/>
                <a:buFont typeface="Calibri"/>
                <a:buNone/>
              </a:pPr>
              <a:r>
                <a:rPr lang="cs-CZ" sz="1750">
                  <a:solidFill>
                    <a:schemeClr val="lt1"/>
                  </a:solidFill>
                  <a:latin typeface="Calibri"/>
                  <a:ea typeface="Calibri"/>
                  <a:cs typeface="Calibri"/>
                  <a:sym typeface="Calibri"/>
                </a:rPr>
                <a:t>practice your plan</a:t>
              </a:r>
              <a:endParaRPr sz="1750">
                <a:solidFill>
                  <a:schemeClr val="lt1"/>
                </a:solidFill>
                <a:latin typeface="Calibri"/>
                <a:ea typeface="Calibri"/>
                <a:cs typeface="Calibri"/>
                <a:sym typeface="Calibri"/>
              </a:endParaRPr>
            </a:p>
          </p:txBody>
        </p:sp>
        <p:sp>
          <p:nvSpPr>
            <p:cNvPr id="272" name="Google Shape;272;p8"/>
            <p:cNvSpPr/>
            <p:nvPr/>
          </p:nvSpPr>
          <p:spPr>
            <a:xfrm rot="-5400000">
              <a:off x="7718647" y="1559520"/>
              <a:ext cx="4351338" cy="1232296"/>
            </a:xfrm>
            <a:prstGeom prst="flowChartManualOperation">
              <a:avLst/>
            </a:prstGeom>
            <a:gradFill>
              <a:gsLst>
                <a:gs pos="0">
                  <a:srgbClr val="5E81C9"/>
                </a:gs>
                <a:gs pos="50000">
                  <a:srgbClr val="3B70C9"/>
                </a:gs>
                <a:gs pos="100000">
                  <a:srgbClr val="2E60B8"/>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8"/>
            <p:cNvSpPr txBox="1"/>
            <p:nvPr/>
          </p:nvSpPr>
          <p:spPr>
            <a:xfrm>
              <a:off x="9278168" y="870267"/>
              <a:ext cx="1232296" cy="2610802"/>
            </a:xfrm>
            <a:prstGeom prst="rect">
              <a:avLst/>
            </a:prstGeom>
            <a:noFill/>
            <a:ln>
              <a:noFill/>
            </a:ln>
          </p:spPr>
          <p:txBody>
            <a:bodyPr spcFirstLastPara="1" wrap="square" lIns="114300" tIns="0" rIns="111125" bIns="0" anchor="ctr" anchorCtr="0">
              <a:noAutofit/>
            </a:bodyPr>
            <a:lstStyle/>
            <a:p>
              <a:pPr marL="0" marR="0" lvl="0" indent="0" algn="ctr" rtl="0">
                <a:lnSpc>
                  <a:spcPct val="90000"/>
                </a:lnSpc>
                <a:spcBef>
                  <a:spcPts val="0"/>
                </a:spcBef>
                <a:spcAft>
                  <a:spcPts val="0"/>
                </a:spcAft>
                <a:buClr>
                  <a:schemeClr val="lt1"/>
                </a:buClr>
                <a:buSzPts val="1750"/>
                <a:buFont typeface="Calibri"/>
                <a:buNone/>
              </a:pPr>
              <a:r>
                <a:rPr lang="cs-CZ" sz="1750">
                  <a:solidFill>
                    <a:schemeClr val="lt1"/>
                  </a:solidFill>
                  <a:latin typeface="Calibri"/>
                  <a:ea typeface="Calibri"/>
                  <a:cs typeface="Calibri"/>
                  <a:sym typeface="Calibri"/>
                </a:rPr>
                <a:t>reevaluate, rethink, and revise</a:t>
              </a:r>
              <a:endParaRPr/>
            </a:p>
          </p:txBody>
        </p:sp>
      </p:gr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Google Shape;279;p9"/>
          <p:cNvSpPr txBox="1">
            <a:spLocks noGrp="1"/>
          </p:cNvSpPr>
          <p:nvPr>
            <p:ph type="title"/>
          </p:nvPr>
        </p:nvSpPr>
        <p:spPr>
          <a:xfrm>
            <a:off x="196645" y="291090"/>
            <a:ext cx="11157153" cy="711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3600"/>
              <a:buFont typeface="Calibri"/>
              <a:buNone/>
            </a:pPr>
            <a:r>
              <a:rPr lang="cs-CZ" sz="3600" b="1">
                <a:solidFill>
                  <a:schemeClr val="dk2"/>
                </a:solidFill>
                <a:latin typeface="Calibri"/>
                <a:ea typeface="Calibri"/>
                <a:cs typeface="Calibri"/>
                <a:sym typeface="Calibri"/>
              </a:rPr>
              <a:t>Typology of Workplace Violence</a:t>
            </a:r>
            <a:endParaRPr sz="3600" b="1">
              <a:solidFill>
                <a:schemeClr val="dk2"/>
              </a:solidFill>
              <a:latin typeface="Calibri"/>
              <a:ea typeface="Calibri"/>
              <a:cs typeface="Calibri"/>
              <a:sym typeface="Calibri"/>
            </a:endParaRPr>
          </a:p>
        </p:txBody>
      </p:sp>
      <p:sp>
        <p:nvSpPr>
          <p:cNvPr id="280" name="Google Shape;280;p9"/>
          <p:cNvSpPr/>
          <p:nvPr/>
        </p:nvSpPr>
        <p:spPr>
          <a:xfrm rot="5400000">
            <a:off x="6032938" y="-6032938"/>
            <a:ext cx="126124" cy="12192000"/>
          </a:xfrm>
          <a:prstGeom prst="rect">
            <a:avLst/>
          </a:prstGeom>
          <a:solidFill>
            <a:srgbClr val="4472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graphicFrame>
        <p:nvGraphicFramePr>
          <p:cNvPr id="281" name="Google Shape;281;p9"/>
          <p:cNvGraphicFramePr/>
          <p:nvPr/>
        </p:nvGraphicFramePr>
        <p:xfrm>
          <a:off x="501445" y="1465006"/>
          <a:ext cx="3000000" cy="3000000"/>
        </p:xfrm>
        <a:graphic>
          <a:graphicData uri="http://schemas.openxmlformats.org/drawingml/2006/table">
            <a:tbl>
              <a:tblPr firstRow="1" firstCol="1" bandRow="1">
                <a:noFill/>
                <a:tableStyleId>{B1BBF1DB-20BD-4B64-A387-325134C89C4B}</a:tableStyleId>
              </a:tblPr>
              <a:tblGrid>
                <a:gridCol w="2775400">
                  <a:extLst>
                    <a:ext uri="{9D8B030D-6E8A-4147-A177-3AD203B41FA5}">
                      <a16:colId xmlns:a16="http://schemas.microsoft.com/office/drawing/2014/main" val="20000"/>
                    </a:ext>
                  </a:extLst>
                </a:gridCol>
                <a:gridCol w="8076950">
                  <a:extLst>
                    <a:ext uri="{9D8B030D-6E8A-4147-A177-3AD203B41FA5}">
                      <a16:colId xmlns:a16="http://schemas.microsoft.com/office/drawing/2014/main" val="20001"/>
                    </a:ext>
                  </a:extLst>
                </a:gridCol>
              </a:tblGrid>
              <a:tr h="365200">
                <a:tc gridSpan="2">
                  <a:txBody>
                    <a:bodyPr/>
                    <a:lstStyle/>
                    <a:p>
                      <a:pPr marL="0" marR="0" lvl="0" indent="0" algn="just" rtl="0">
                        <a:lnSpc>
                          <a:spcPct val="107000"/>
                        </a:lnSpc>
                        <a:spcBef>
                          <a:spcPts val="0"/>
                        </a:spcBef>
                        <a:spcAft>
                          <a:spcPts val="0"/>
                        </a:spcAft>
                        <a:buNone/>
                      </a:pPr>
                      <a:endParaRPr sz="1600" u="none" strike="noStrike" cap="none">
                        <a:latin typeface="Calibri"/>
                        <a:ea typeface="Calibri"/>
                        <a:cs typeface="Calibri"/>
                        <a:sym typeface="Calibri"/>
                      </a:endParaRPr>
                    </a:p>
                  </a:txBody>
                  <a:tcPr marL="65675" marR="65675" marT="0" marB="0" anchor="ctr"/>
                </a:tc>
                <a:tc hMerge="1">
                  <a:txBody>
                    <a:bodyPr/>
                    <a:lstStyle/>
                    <a:p>
                      <a:endParaRPr lang="cs-CZ"/>
                    </a:p>
                  </a:txBody>
                  <a:tcPr/>
                </a:tc>
                <a:extLst>
                  <a:ext uri="{0D108BD9-81ED-4DB2-BD59-A6C34878D82A}">
                    <a16:rowId xmlns:a16="http://schemas.microsoft.com/office/drawing/2014/main" val="10000"/>
                  </a:ext>
                </a:extLst>
              </a:tr>
              <a:tr h="365200">
                <a:tc>
                  <a:txBody>
                    <a:bodyPr/>
                    <a:lstStyle/>
                    <a:p>
                      <a:pPr marL="0" marR="0" lvl="0" indent="0" algn="just" rtl="0">
                        <a:lnSpc>
                          <a:spcPct val="107000"/>
                        </a:lnSpc>
                        <a:spcBef>
                          <a:spcPts val="0"/>
                        </a:spcBef>
                        <a:spcAft>
                          <a:spcPts val="0"/>
                        </a:spcAft>
                        <a:buNone/>
                      </a:pPr>
                      <a:r>
                        <a:rPr lang="cs-CZ" sz="1800" u="none" strike="noStrike" cap="none"/>
                        <a:t>Type</a:t>
                      </a:r>
                      <a:endParaRPr sz="1600" u="none" strike="noStrike" cap="none">
                        <a:latin typeface="Calibri"/>
                        <a:ea typeface="Calibri"/>
                        <a:cs typeface="Calibri"/>
                        <a:sym typeface="Calibri"/>
                      </a:endParaRPr>
                    </a:p>
                  </a:txBody>
                  <a:tcPr marL="65675" marR="65675" marT="0" marB="0" anchor="ctr"/>
                </a:tc>
                <a:tc>
                  <a:txBody>
                    <a:bodyPr/>
                    <a:lstStyle/>
                    <a:p>
                      <a:pPr marL="0" marR="0" lvl="0" indent="0" algn="just" rtl="0">
                        <a:lnSpc>
                          <a:spcPct val="107000"/>
                        </a:lnSpc>
                        <a:spcBef>
                          <a:spcPts val="0"/>
                        </a:spcBef>
                        <a:spcAft>
                          <a:spcPts val="0"/>
                        </a:spcAft>
                        <a:buNone/>
                      </a:pPr>
                      <a:r>
                        <a:rPr lang="cs-CZ" sz="1800" u="none" strike="noStrike" cap="none"/>
                        <a:t>Description</a:t>
                      </a:r>
                      <a:endParaRPr sz="1600" u="none" strike="noStrike" cap="none">
                        <a:latin typeface="Calibri"/>
                        <a:ea typeface="Calibri"/>
                        <a:cs typeface="Calibri"/>
                        <a:sym typeface="Calibri"/>
                      </a:endParaRPr>
                    </a:p>
                  </a:txBody>
                  <a:tcPr marL="65675" marR="65675" marT="0" marB="0" anchor="ctr"/>
                </a:tc>
                <a:extLst>
                  <a:ext uri="{0D108BD9-81ED-4DB2-BD59-A6C34878D82A}">
                    <a16:rowId xmlns:a16="http://schemas.microsoft.com/office/drawing/2014/main" val="10001"/>
                  </a:ext>
                </a:extLst>
              </a:tr>
              <a:tr h="1007800">
                <a:tc>
                  <a:txBody>
                    <a:bodyPr/>
                    <a:lstStyle/>
                    <a:p>
                      <a:pPr marL="0" marR="0" lvl="0" indent="0" algn="just" rtl="0">
                        <a:lnSpc>
                          <a:spcPct val="107000"/>
                        </a:lnSpc>
                        <a:spcBef>
                          <a:spcPts val="0"/>
                        </a:spcBef>
                        <a:spcAft>
                          <a:spcPts val="0"/>
                        </a:spcAft>
                        <a:buNone/>
                      </a:pPr>
                      <a:r>
                        <a:rPr lang="cs-CZ" sz="1800" u="none" strike="noStrike" cap="none"/>
                        <a:t>I.   Criminal Intent</a:t>
                      </a:r>
                      <a:endParaRPr sz="1600" u="none" strike="noStrike" cap="none">
                        <a:latin typeface="Calibri"/>
                        <a:ea typeface="Calibri"/>
                        <a:cs typeface="Calibri"/>
                        <a:sym typeface="Calibri"/>
                      </a:endParaRPr>
                    </a:p>
                  </a:txBody>
                  <a:tcPr marL="65675" marR="65675" marT="0" marB="0" anchor="ctr"/>
                </a:tc>
                <a:tc>
                  <a:txBody>
                    <a:bodyPr/>
                    <a:lstStyle/>
                    <a:p>
                      <a:pPr marL="0" marR="0" lvl="0" indent="0" algn="just" rtl="0">
                        <a:lnSpc>
                          <a:spcPct val="107000"/>
                        </a:lnSpc>
                        <a:spcBef>
                          <a:spcPts val="0"/>
                        </a:spcBef>
                        <a:spcAft>
                          <a:spcPts val="0"/>
                        </a:spcAft>
                        <a:buNone/>
                      </a:pPr>
                      <a:r>
                        <a:rPr lang="cs-CZ" sz="1800" u="none" strike="noStrike" cap="none"/>
                        <a:t>The perpetrator has no legitimate business relationship to the workplace and usually enters the affected workplace to commit a robbery or other criminal act.</a:t>
                      </a:r>
                      <a:endParaRPr sz="1600" u="none" strike="noStrike" cap="none">
                        <a:latin typeface="Calibri"/>
                        <a:ea typeface="Calibri"/>
                        <a:cs typeface="Calibri"/>
                        <a:sym typeface="Calibri"/>
                      </a:endParaRPr>
                    </a:p>
                  </a:txBody>
                  <a:tcPr marL="65675" marR="65675" marT="0" marB="0" anchor="ctr"/>
                </a:tc>
                <a:extLst>
                  <a:ext uri="{0D108BD9-81ED-4DB2-BD59-A6C34878D82A}">
                    <a16:rowId xmlns:a16="http://schemas.microsoft.com/office/drawing/2014/main" val="10002"/>
                  </a:ext>
                </a:extLst>
              </a:tr>
              <a:tr h="1329100">
                <a:tc>
                  <a:txBody>
                    <a:bodyPr/>
                    <a:lstStyle/>
                    <a:p>
                      <a:pPr marL="0" marR="0" lvl="0" indent="0" algn="just" rtl="0">
                        <a:lnSpc>
                          <a:spcPct val="107000"/>
                        </a:lnSpc>
                        <a:spcBef>
                          <a:spcPts val="0"/>
                        </a:spcBef>
                        <a:spcAft>
                          <a:spcPts val="0"/>
                        </a:spcAft>
                        <a:buNone/>
                      </a:pPr>
                      <a:r>
                        <a:rPr lang="cs-CZ" sz="1800" u="none" strike="noStrike" cap="none"/>
                        <a:t>II.  Customer/client</a:t>
                      </a:r>
                      <a:endParaRPr sz="1600" u="none" strike="noStrike" cap="none">
                        <a:latin typeface="Calibri"/>
                        <a:ea typeface="Calibri"/>
                        <a:cs typeface="Calibri"/>
                        <a:sym typeface="Calibri"/>
                      </a:endParaRPr>
                    </a:p>
                  </a:txBody>
                  <a:tcPr marL="65675" marR="65675" marT="0" marB="0" anchor="ctr"/>
                </a:tc>
                <a:tc>
                  <a:txBody>
                    <a:bodyPr/>
                    <a:lstStyle/>
                    <a:p>
                      <a:pPr marL="0" marR="0" lvl="0" indent="0" algn="just" rtl="0">
                        <a:lnSpc>
                          <a:spcPct val="107000"/>
                        </a:lnSpc>
                        <a:spcBef>
                          <a:spcPts val="0"/>
                        </a:spcBef>
                        <a:spcAft>
                          <a:spcPts val="0"/>
                        </a:spcAft>
                        <a:buNone/>
                      </a:pPr>
                      <a:r>
                        <a:rPr lang="cs-CZ" sz="1800" u="none" strike="noStrike" cap="none"/>
                        <a:t>The perpetrator is either the recipient or the object of a service provided by the affected workplace or the victim. The assailant may be a current or former client, patient, customer, passenger, criminal suspect, inmate, or prisoner.</a:t>
                      </a:r>
                      <a:endParaRPr sz="1600" u="none" strike="noStrike" cap="none">
                        <a:latin typeface="Calibri"/>
                        <a:ea typeface="Calibri"/>
                        <a:cs typeface="Calibri"/>
                        <a:sym typeface="Calibri"/>
                      </a:endParaRPr>
                    </a:p>
                  </a:txBody>
                  <a:tcPr marL="65675" marR="65675" marT="0" marB="0" anchor="ctr"/>
                </a:tc>
                <a:extLst>
                  <a:ext uri="{0D108BD9-81ED-4DB2-BD59-A6C34878D82A}">
                    <a16:rowId xmlns:a16="http://schemas.microsoft.com/office/drawing/2014/main" val="10003"/>
                  </a:ext>
                </a:extLst>
              </a:tr>
              <a:tr h="1007800">
                <a:tc>
                  <a:txBody>
                    <a:bodyPr/>
                    <a:lstStyle/>
                    <a:p>
                      <a:pPr marL="0" marR="0" lvl="0" indent="0" algn="just" rtl="0">
                        <a:lnSpc>
                          <a:spcPct val="107000"/>
                        </a:lnSpc>
                        <a:spcBef>
                          <a:spcPts val="0"/>
                        </a:spcBef>
                        <a:spcAft>
                          <a:spcPts val="0"/>
                        </a:spcAft>
                        <a:buNone/>
                      </a:pPr>
                      <a:r>
                        <a:rPr lang="cs-CZ" sz="1800" u="none" strike="noStrike" cap="none"/>
                        <a:t>III.  Co-worker</a:t>
                      </a:r>
                      <a:endParaRPr sz="1600" u="none" strike="noStrike" cap="none">
                        <a:latin typeface="Calibri"/>
                        <a:ea typeface="Calibri"/>
                        <a:cs typeface="Calibri"/>
                        <a:sym typeface="Calibri"/>
                      </a:endParaRPr>
                    </a:p>
                  </a:txBody>
                  <a:tcPr marL="65675" marR="65675" marT="0" marB="0" anchor="ctr"/>
                </a:tc>
                <a:tc>
                  <a:txBody>
                    <a:bodyPr/>
                    <a:lstStyle/>
                    <a:p>
                      <a:pPr marL="0" marR="0" lvl="0" indent="0" algn="just" rtl="0">
                        <a:lnSpc>
                          <a:spcPct val="107000"/>
                        </a:lnSpc>
                        <a:spcBef>
                          <a:spcPts val="0"/>
                        </a:spcBef>
                        <a:spcAft>
                          <a:spcPts val="0"/>
                        </a:spcAft>
                        <a:buNone/>
                      </a:pPr>
                      <a:r>
                        <a:rPr lang="cs-CZ" sz="1800" u="none" strike="noStrike" cap="none"/>
                        <a:t>The perpetrator has some employment-related involvement with the affected workplace. Usually this involves an assault by a current or former employee, supervisor, or manager.</a:t>
                      </a:r>
                      <a:endParaRPr sz="1600" u="none" strike="noStrike" cap="none">
                        <a:latin typeface="Calibri"/>
                        <a:ea typeface="Calibri"/>
                        <a:cs typeface="Calibri"/>
                        <a:sym typeface="Calibri"/>
                      </a:endParaRPr>
                    </a:p>
                  </a:txBody>
                  <a:tcPr marL="65675" marR="65675" marT="0" marB="0" anchor="ctr"/>
                </a:tc>
                <a:extLst>
                  <a:ext uri="{0D108BD9-81ED-4DB2-BD59-A6C34878D82A}">
                    <a16:rowId xmlns:a16="http://schemas.microsoft.com/office/drawing/2014/main" val="10004"/>
                  </a:ext>
                </a:extLst>
              </a:tr>
              <a:tr h="686500">
                <a:tc>
                  <a:txBody>
                    <a:bodyPr/>
                    <a:lstStyle/>
                    <a:p>
                      <a:pPr marL="0" marR="0" lvl="0" indent="0" algn="just" rtl="0">
                        <a:lnSpc>
                          <a:spcPct val="107000"/>
                        </a:lnSpc>
                        <a:spcBef>
                          <a:spcPts val="0"/>
                        </a:spcBef>
                        <a:spcAft>
                          <a:spcPts val="0"/>
                        </a:spcAft>
                        <a:buNone/>
                      </a:pPr>
                      <a:r>
                        <a:rPr lang="cs-CZ" sz="1800" u="none" strike="noStrike" cap="none"/>
                        <a:t>IV.  Personal relationship</a:t>
                      </a:r>
                      <a:endParaRPr sz="1600" u="none" strike="noStrike" cap="none">
                        <a:latin typeface="Calibri"/>
                        <a:ea typeface="Calibri"/>
                        <a:cs typeface="Calibri"/>
                        <a:sym typeface="Calibri"/>
                      </a:endParaRPr>
                    </a:p>
                  </a:txBody>
                  <a:tcPr marL="65675" marR="65675" marT="0" marB="0" anchor="ctr"/>
                </a:tc>
                <a:tc>
                  <a:txBody>
                    <a:bodyPr/>
                    <a:lstStyle/>
                    <a:p>
                      <a:pPr marL="0" marR="0" lvl="0" indent="0" algn="just" rtl="0">
                        <a:lnSpc>
                          <a:spcPct val="107000"/>
                        </a:lnSpc>
                        <a:spcBef>
                          <a:spcPts val="0"/>
                        </a:spcBef>
                        <a:spcAft>
                          <a:spcPts val="0"/>
                        </a:spcAft>
                        <a:buNone/>
                      </a:pPr>
                      <a:r>
                        <a:rPr lang="cs-CZ" sz="1800" u="none" strike="noStrike" cap="none"/>
                        <a:t>The perpetrator is someone who does not work there but has or is known to have had a personal relationship with an employee.</a:t>
                      </a:r>
                      <a:endParaRPr sz="1600" u="none" strike="noStrike" cap="none">
                        <a:latin typeface="Calibri"/>
                        <a:ea typeface="Calibri"/>
                        <a:cs typeface="Calibri"/>
                        <a:sym typeface="Calibri"/>
                      </a:endParaRPr>
                    </a:p>
                  </a:txBody>
                  <a:tcPr marL="65675" marR="65675" marT="0" marB="0" anchor="ct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3573</Words>
  <Application>Microsoft Office PowerPoint</Application>
  <PresentationFormat>Širokoúhlá obrazovka</PresentationFormat>
  <Paragraphs>265</Paragraphs>
  <Slides>17</Slides>
  <Notes>17</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17</vt:i4>
      </vt:variant>
    </vt:vector>
  </HeadingPairs>
  <TitlesOfParts>
    <vt:vector size="22" baseType="lpstr">
      <vt:lpstr>Arial</vt:lpstr>
      <vt:lpstr>Calibri</vt:lpstr>
      <vt:lpstr>Noto Sans Symbols</vt:lpstr>
      <vt:lpstr>Times New Roman</vt:lpstr>
      <vt:lpstr>Office</vt:lpstr>
      <vt:lpstr>Training Design: Primary Prevention (2)</vt:lpstr>
      <vt:lpstr>Topics</vt:lpstr>
      <vt:lpstr>Primary prevention</vt:lpstr>
      <vt:lpstr>Breakdown of primary prevention</vt:lpstr>
      <vt:lpstr>Policy formulation / design a health and safety plan</vt:lpstr>
      <vt:lpstr>Formulation of policy and desing health and safety plan</vt:lpstr>
      <vt:lpstr>Prezentace aplikace PowerPoint</vt:lpstr>
      <vt:lpstr>In forming an effective workplace violence strategy</vt:lpstr>
      <vt:lpstr>Typology of Workplace Violence</vt:lpstr>
      <vt:lpstr>Indicators of potential violence by an employee</vt:lpstr>
      <vt:lpstr>Prevention of violence and harassment in HORECA</vt:lpstr>
      <vt:lpstr>Task 1</vt:lpstr>
      <vt:lpstr>Task 2</vt:lpstr>
      <vt:lpstr>References</vt:lpstr>
      <vt:lpstr>References</vt:lpstr>
      <vt:lpstr>Thank you for your attention</vt:lpstr>
      <vt:lpstr>Project partners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Design: Primary Prevention (2)</dc:title>
  <dc:creator>Sonja  Karbon</dc:creator>
  <cp:lastModifiedBy>Novotná Eva</cp:lastModifiedBy>
  <cp:revision>1</cp:revision>
  <dcterms:created xsi:type="dcterms:W3CDTF">2022-09-13T11:40:43Z</dcterms:created>
  <dcterms:modified xsi:type="dcterms:W3CDTF">2023-11-06T20:18:31Z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