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k29Gdzzc4gx2809CNmiAg+qH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73C3957E-2801-4405-BB81-8A2F3E90C9C1}"/>
    <pc:docChg chg="modSld">
      <pc:chgData name="Novotná Eva" userId="1e75acad-a78b-4e7f-b988-b14dc19fac65" providerId="ADAL" clId="{73C3957E-2801-4405-BB81-8A2F3E90C9C1}" dt="2023-11-06T20:18:16.687" v="0" actId="20577"/>
      <pc:docMkLst>
        <pc:docMk/>
      </pc:docMkLst>
      <pc:sldChg chg="modSp mod">
        <pc:chgData name="Novotná Eva" userId="1e75acad-a78b-4e7f-b988-b14dc19fac65" providerId="ADAL" clId="{73C3957E-2801-4405-BB81-8A2F3E90C9C1}" dt="2023-11-06T20:18:16.687" v="0" actId="20577"/>
        <pc:sldMkLst>
          <pc:docMk/>
          <pc:sldMk cId="0" sldId="256"/>
        </pc:sldMkLst>
        <pc:spChg chg="mod">
          <ac:chgData name="Novotná Eva" userId="1e75acad-a78b-4e7f-b988-b14dc19fac65" providerId="ADAL" clId="{73C3957E-2801-4405-BB81-8A2F3E90C9C1}" dt="2023-11-06T20:18:16.687" v="0"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Bullying is now a well-known term, whether from the school or work environment, to which considerable attention has been paid in recent years. It is important to note that not every workplace conflict is necessarily classified as bullying. When defining bullying, emphasis is primarily placed on time. Thus, any temporary conflicts are excluded from the definition, while the essential focus is on the point at which the psychosocial situation begins to lead to psychiatric or psychosomatic pathological conditions of the employee. In other words, the difference between conflict and bullying is not what or how something happens, but the frequency and duration of what happens. </a:t>
            </a:r>
            <a:endParaRPr/>
          </a:p>
          <a:p>
            <a:pPr marL="0" lvl="0" indent="0" algn="l" rtl="0">
              <a:lnSpc>
                <a:spcPct val="100000"/>
              </a:lnSpc>
              <a:spcBef>
                <a:spcPts val="0"/>
              </a:spcBef>
              <a:spcAft>
                <a:spcPts val="0"/>
              </a:spcAft>
              <a:buSzPts val="1400"/>
              <a:buNone/>
            </a:pPr>
            <a:r>
              <a:rPr lang="cs-CZ"/>
              <a:t>Mobbing in working life involves hostile and unethical communication that is systematically directed by one or more individuals towards another, who in this way is pushed into a powerless and defenseless position. Due to the high frequency and long-term occurrence of hostile behavior, this mistreatment results in significant psychological, psychosomatic and social suffering that systematically and purposefully leads its victim to terminate the employment relationship.</a:t>
            </a:r>
            <a:endParaRPr/>
          </a:p>
          <a:p>
            <a:pPr marL="0" lvl="0" indent="0" algn="l" rtl="0">
              <a:lnSpc>
                <a:spcPct val="100000"/>
              </a:lnSpc>
              <a:spcBef>
                <a:spcPts val="0"/>
              </a:spcBef>
              <a:spcAft>
                <a:spcPts val="0"/>
              </a:spcAft>
              <a:buSzPts val="1400"/>
              <a:buNone/>
            </a:pPr>
            <a:r>
              <a:rPr lang="cs-CZ"/>
              <a:t>Bossing refers to bullying on a vertical level, i.e. in the direction from a superior to a subordinate.</a:t>
            </a:r>
            <a:endParaRPr/>
          </a:p>
          <a:p>
            <a:pPr marL="0" lvl="0" indent="0" algn="l" rtl="0">
              <a:lnSpc>
                <a:spcPct val="100000"/>
              </a:lnSpc>
              <a:spcBef>
                <a:spcPts val="0"/>
              </a:spcBef>
              <a:spcAft>
                <a:spcPts val="0"/>
              </a:spcAft>
              <a:buSzPts val="1400"/>
              <a:buNone/>
            </a:pPr>
            <a:r>
              <a:rPr lang="cs-CZ"/>
              <a:t>Staffing is the opposite of bossing, which is a term for attacks by employees directed towards a superior. This happens mainly in cases where a group of employees refuses to accept a new superior and tries to get him to leave.</a:t>
            </a:r>
            <a:endParaRPr/>
          </a:p>
          <a:p>
            <a:pPr marL="0" lvl="0" indent="0" algn="l" rtl="0">
              <a:lnSpc>
                <a:spcPct val="100000"/>
              </a:lnSpc>
              <a:spcBef>
                <a:spcPts val="0"/>
              </a:spcBef>
              <a:spcAft>
                <a:spcPts val="0"/>
              </a:spcAft>
              <a:buSzPts val="1400"/>
              <a:buNone/>
            </a:pPr>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Bullying can often represent significant psychological, psychosomatic and social suffering for the victim.</a:t>
            </a:r>
            <a:endParaRPr/>
          </a:p>
          <a:p>
            <a:pPr marL="0" lvl="0" indent="0" algn="l" rtl="0">
              <a:lnSpc>
                <a:spcPct val="100000"/>
              </a:lnSpc>
              <a:spcBef>
                <a:spcPts val="0"/>
              </a:spcBef>
              <a:spcAft>
                <a:spcPts val="0"/>
              </a:spcAft>
              <a:buSzPts val="1400"/>
              <a:buNone/>
            </a:pPr>
            <a:r>
              <a:rPr lang="cs-CZ"/>
              <a:t>Psychological - concentration and sleep disorders, reduced self-esteem, anxiety and even depression, which can lead to post-traumatic disorders.</a:t>
            </a:r>
            <a:endParaRPr/>
          </a:p>
          <a:p>
            <a:pPr marL="0" lvl="0" indent="0" algn="l" rtl="0">
              <a:lnSpc>
                <a:spcPct val="100000"/>
              </a:lnSpc>
              <a:spcBef>
                <a:spcPts val="0"/>
              </a:spcBef>
              <a:spcAft>
                <a:spcPts val="0"/>
              </a:spcAft>
              <a:buSzPts val="1400"/>
              <a:buNone/>
            </a:pPr>
            <a:r>
              <a:rPr lang="cs-CZ"/>
              <a:t>Health - these are psychosomatic manifestations that are a reaction to long-term stress (reduced immunity, cardiovascular disease, respiratory or digestive problems).</a:t>
            </a:r>
            <a:endParaRPr/>
          </a:p>
          <a:p>
            <a:pPr marL="0" lvl="0" indent="0" algn="l" rtl="0">
              <a:lnSpc>
                <a:spcPct val="100000"/>
              </a:lnSpc>
              <a:spcBef>
                <a:spcPts val="0"/>
              </a:spcBef>
              <a:spcAft>
                <a:spcPts val="0"/>
              </a:spcAft>
              <a:buSzPts val="1400"/>
              <a:buNone/>
            </a:pPr>
            <a:r>
              <a:rPr lang="cs-CZ"/>
              <a:t>Long-term effect on private life - the victim begins to avoid social relationships, or completely withdraws from everyday life, struggles excessively with problems in ordinary family life, which can lead in extreme cases to divorces or separations and, last but not least, also to problems with raising children.</a:t>
            </a:r>
            <a:endParaRPr/>
          </a:p>
          <a:p>
            <a:pPr marL="0" lvl="0" indent="0" algn="l" rtl="0">
              <a:lnSpc>
                <a:spcPct val="100000"/>
              </a:lnSpc>
              <a:spcBef>
                <a:spcPts val="0"/>
              </a:spcBef>
              <a:spcAft>
                <a:spcPts val="0"/>
              </a:spcAft>
              <a:buSzPts val="1400"/>
              <a:buNone/>
            </a:pPr>
            <a:r>
              <a:rPr lang="cs-CZ"/>
              <a:t>The occurrence of suicidal behavior is a warning argument when, for example in Norway, around 100 victims of bullying commit suicide every year, and in Sweden, bullying is responsible for every sixth suicide.</a:t>
            </a:r>
            <a:endParaRPr/>
          </a:p>
        </p:txBody>
      </p:sp>
      <p:sp>
        <p:nvSpPr>
          <p:cNvPr id="174" name="Google Shape;17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Impacts on employers.</a:t>
            </a:r>
            <a:endParaRPr/>
          </a:p>
          <a:p>
            <a:pPr marL="0" lvl="0" indent="0" algn="l" rtl="0">
              <a:lnSpc>
                <a:spcPct val="100000"/>
              </a:lnSpc>
              <a:spcBef>
                <a:spcPts val="0"/>
              </a:spcBef>
              <a:spcAft>
                <a:spcPts val="0"/>
              </a:spcAft>
              <a:buSzPts val="1400"/>
              <a:buNone/>
            </a:pPr>
            <a:r>
              <a:rPr lang="cs-CZ"/>
              <a:t>It is obvious that consequences of bullying do not fall only on the employee himself, but in certain aspects the entire organization suffers as a result. The reason is that, in ortheder to avoid mobbing, the victim starts to increase absenteeism, asks to be transferred to another department or job position, or leaves the organization completely.</a:t>
            </a:r>
            <a:endParaRPr/>
          </a:p>
          <a:p>
            <a:pPr marL="0" lvl="0" indent="0" algn="l" rtl="0">
              <a:lnSpc>
                <a:spcPct val="100000"/>
              </a:lnSpc>
              <a:spcBef>
                <a:spcPts val="0"/>
              </a:spcBef>
              <a:spcAft>
                <a:spcPts val="0"/>
              </a:spcAft>
              <a:buSzPts val="1400"/>
              <a:buNone/>
            </a:pPr>
            <a:r>
              <a:rPr lang="cs-CZ"/>
              <a:t>The consequences can be of a diverse nature, for example: an increase in early retirements, increased sickness, reduced employee productivity, damage to company equipment and facilities, and increased costs for recruiting and adapting new employees, which are associated not only with the already mentioned increased turnover, but also possible costs associated with litigation and complaints. The loss of the good name of the organization is considered to be very painful and the so-called last straw.</a:t>
            </a:r>
            <a:endParaRPr/>
          </a:p>
        </p:txBody>
      </p:sp>
      <p:sp>
        <p:nvSpPr>
          <p:cNvPr id="191" name="Google Shape;19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In order to minimize the breeding ground for bullying, it is very important to consistently set the external conditions.</a:t>
            </a:r>
            <a:endParaRPr/>
          </a:p>
          <a:p>
            <a:pPr marL="0" lvl="0" indent="0" algn="l" rtl="0">
              <a:lnSpc>
                <a:spcPct val="100000"/>
              </a:lnSpc>
              <a:spcBef>
                <a:spcPts val="0"/>
              </a:spcBef>
              <a:spcAft>
                <a:spcPts val="0"/>
              </a:spcAft>
              <a:buSzPts val="1400"/>
              <a:buNone/>
            </a:pPr>
            <a:r>
              <a:rPr lang="cs-CZ"/>
              <a:t>Bullying finds its breeding ground mainly in places where boundaries are not clearly set and rules are not given. Only a properly set up system can provide institutional support, authority and ensure that undesirable situations do not occur. In the whole context, we can call this effort of the organization an anti-mobbing policy.</a:t>
            </a:r>
            <a:endParaRPr/>
          </a:p>
          <a:p>
            <a:pPr marL="0" lvl="0" indent="0" algn="l" rtl="0">
              <a:lnSpc>
                <a:spcPct val="100000"/>
              </a:lnSpc>
              <a:spcBef>
                <a:spcPts val="0"/>
              </a:spcBef>
              <a:spcAft>
                <a:spcPts val="0"/>
              </a:spcAft>
              <a:buSzPts val="1400"/>
              <a:buNone/>
            </a:pPr>
            <a:r>
              <a:rPr lang="cs-CZ"/>
              <a:t>The occurrence of mobbing in the workplace is largely influenced by company culture, which means that in terms of preventing the occurrence of bullying for the company, its main task is to affect interpersonal relationships within the company.</a:t>
            </a:r>
            <a:endParaRPr/>
          </a:p>
          <a:p>
            <a:pPr marL="0" lvl="0" indent="0" algn="l" rtl="0">
              <a:lnSpc>
                <a:spcPct val="100000"/>
              </a:lnSpc>
              <a:spcBef>
                <a:spcPts val="0"/>
              </a:spcBef>
              <a:spcAft>
                <a:spcPts val="0"/>
              </a:spcAft>
              <a:buSzPts val="1400"/>
              <a:buNone/>
            </a:pPr>
            <a:r>
              <a:rPr lang="cs-CZ"/>
              <a:t>The best way is to emphasize the management skills of managers, who should not only be sensitive and receptive to problems and conflicts arising between subordinates, but should also be willing and able to solve them when they arise.</a:t>
            </a:r>
            <a:endParaRPr/>
          </a:p>
          <a:p>
            <a:pPr marL="0" lvl="0" indent="0" algn="l" rtl="0">
              <a:lnSpc>
                <a:spcPct val="100000"/>
              </a:lnSpc>
              <a:spcBef>
                <a:spcPts val="0"/>
              </a:spcBef>
              <a:spcAft>
                <a:spcPts val="0"/>
              </a:spcAft>
              <a:buSzPts val="1400"/>
              <a:buNone/>
            </a:pPr>
            <a:r>
              <a:rPr lang="cs-CZ"/>
              <a:t>Corporate culture represents a specific social system for each company, sometimes we also call it the spirit of the company. In general, company culture can be defined as a set of approaches, ideas and values in a company that are shared by all its employees and maintained over the long term.</a:t>
            </a:r>
            <a:endParaRPr/>
          </a:p>
          <a:p>
            <a:pPr marL="0" lvl="0" indent="0" algn="l" rtl="0">
              <a:lnSpc>
                <a:spcPct val="100000"/>
              </a:lnSpc>
              <a:spcBef>
                <a:spcPts val="0"/>
              </a:spcBef>
              <a:spcAft>
                <a:spcPts val="0"/>
              </a:spcAft>
              <a:buSzPts val="1400"/>
              <a:buNone/>
            </a:pPr>
            <a:endParaRPr/>
          </a:p>
        </p:txBody>
      </p:sp>
      <p:sp>
        <p:nvSpPr>
          <p:cNvPr id="208" name="Google Shape;2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The following four are essential to prevent mobbing</a:t>
            </a:r>
            <a:endParaRPr/>
          </a:p>
          <a:p>
            <a:pPr marL="0" lvl="0" indent="0" algn="l" rtl="0">
              <a:lnSpc>
                <a:spcPct val="100000"/>
              </a:lnSpc>
              <a:spcBef>
                <a:spcPts val="0"/>
              </a:spcBef>
              <a:spcAft>
                <a:spcPts val="0"/>
              </a:spcAft>
              <a:buSzPts val="1400"/>
              <a:buNone/>
            </a:pPr>
            <a:r>
              <a:rPr lang="cs-CZ"/>
              <a:t>factors: deficiencies in the layout of work (correctly assigned and laid out tasks, their correctly set control and the possibility of decision-making can greatly reduce the presence of stress), deficiencies in the management's behavior, which thus becomes a bad example for middle management (there is also a need for management training on the ability to recognize conflicts and their correct resolution), insufficient protection of victims of bullying (clear rules and rights must be set to protect the victim and management must openly and clearly speak out against mobbing), low moral standard in the workplace (it is necessary to raise the moral level in the workplace , where everyone must be aware of what is acceptable and what is not, for which various training programs can be used).</a:t>
            </a:r>
            <a:endParaRPr/>
          </a:p>
          <a:p>
            <a:pPr marL="0" lvl="0" indent="0" algn="l" rtl="0">
              <a:lnSpc>
                <a:spcPct val="100000"/>
              </a:lnSpc>
              <a:spcBef>
                <a:spcPts val="0"/>
              </a:spcBef>
              <a:spcAft>
                <a:spcPts val="0"/>
              </a:spcAft>
              <a:buSzPts val="1400"/>
              <a:buNone/>
            </a:pPr>
            <a:r>
              <a:rPr lang="cs-CZ"/>
              <a:t>These measures will only be effective if they are supported by the top</a:t>
            </a:r>
            <a:endParaRPr/>
          </a:p>
          <a:p>
            <a:pPr marL="0" lvl="0" indent="0" algn="l" rtl="0">
              <a:lnSpc>
                <a:spcPct val="100000"/>
              </a:lnSpc>
              <a:spcBef>
                <a:spcPts val="0"/>
              </a:spcBef>
              <a:spcAft>
                <a:spcPts val="0"/>
              </a:spcAft>
              <a:buSzPts val="1400"/>
              <a:buNone/>
            </a:pPr>
            <a:r>
              <a:rPr lang="cs-CZ"/>
              <a:t>management. However, these four potential causes provide a good basis for setting preventive measures.</a:t>
            </a:r>
            <a:endParaRPr/>
          </a:p>
          <a:p>
            <a:pPr marL="0" lvl="0" indent="0" algn="l" rtl="0">
              <a:lnSpc>
                <a:spcPct val="100000"/>
              </a:lnSpc>
              <a:spcBef>
                <a:spcPts val="0"/>
              </a:spcBef>
              <a:spcAft>
                <a:spcPts val="0"/>
              </a:spcAft>
              <a:buSzPts val="1400"/>
              <a:buNone/>
            </a:pPr>
            <a:r>
              <a:rPr lang="cs-CZ"/>
              <a:t>There are even options for how the employee himself can support prevention. It is important to find out as much information as possible about the structure and operation of the company, carefully perceive the situation around you and try not to deviate too much from the given circumstances. Also, increasing one's qualifications can better help an individual to evaluate his value on the labor market, develop his self-confidence and self-confidence. It should also go without saying that you should take care of your background, family and partner life, and last but not least, devote yourself to your hobbies in some way in your free time.</a:t>
            </a:r>
            <a:endParaRPr/>
          </a:p>
          <a:p>
            <a:pPr marL="0" lvl="0" indent="0" algn="l" rtl="0">
              <a:lnSpc>
                <a:spcPct val="100000"/>
              </a:lnSpc>
              <a:spcBef>
                <a:spcPts val="0"/>
              </a:spcBef>
              <a:spcAft>
                <a:spcPts val="0"/>
              </a:spcAft>
              <a:buSzPts val="1400"/>
              <a:buNone/>
            </a:pPr>
            <a:r>
              <a:rPr lang="cs-CZ"/>
              <a:t>The autocratic style contributes the most to mobbing. The main reason is the fact that this management style comes closest to the conceptualization of mobbing itself, which inherently involves an imbalance of power between the parties. On the other hand, where the democratic style prevails, problems are mainly solved through discussion and in a friendly environment, which does not bode well for mobbing and its occurrence is much less.</a:t>
            </a:r>
            <a:endParaRPr/>
          </a:p>
        </p:txBody>
      </p:sp>
      <p:sp>
        <p:nvSpPr>
          <p:cNvPr id="227" name="Google Shape;2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The goal of the legal department is to ensure that its employees and other representatives act in accordance with high ethical standards and do not expose the company to the threat of losing its good name. The main goal was to make society adopt such behavior and for all its members to have a high level of legal awareness, to be able to distinguish permitted behavior from questionable or directly prohibited behavior and to act in accordance with this knowledge.</a:t>
            </a:r>
            <a:endParaRPr/>
          </a:p>
          <a:p>
            <a:pPr marL="0" lvl="0" indent="0" algn="l" rtl="0">
              <a:lnSpc>
                <a:spcPct val="100000"/>
              </a:lnSpc>
              <a:spcBef>
                <a:spcPts val="0"/>
              </a:spcBef>
              <a:spcAft>
                <a:spcPts val="0"/>
              </a:spcAft>
              <a:buSzPts val="1400"/>
              <a:buNone/>
            </a:pPr>
            <a:r>
              <a:rPr lang="cs-CZ"/>
              <a:t>Employees can submit suggestions for improvement both in person and by telephone or e-mail to any member of the Legal Department. There are also "question and suggestion boxes", which can also be used for anonymous submissions.</a:t>
            </a:r>
            <a:endParaRPr/>
          </a:p>
          <a:p>
            <a:pPr marL="0" lvl="0" indent="0" algn="l" rtl="0">
              <a:lnSpc>
                <a:spcPct val="100000"/>
              </a:lnSpc>
              <a:spcBef>
                <a:spcPts val="0"/>
              </a:spcBef>
              <a:spcAft>
                <a:spcPts val="0"/>
              </a:spcAft>
              <a:buSzPts val="1400"/>
              <a:buNone/>
            </a:pPr>
            <a:r>
              <a:rPr lang="cs-CZ"/>
              <a:t>The human resources department in strives for such a corporate culture that would</a:t>
            </a:r>
            <a:endParaRPr/>
          </a:p>
          <a:p>
            <a:pPr marL="0" lvl="0" indent="0" algn="l" rtl="0">
              <a:lnSpc>
                <a:spcPct val="100000"/>
              </a:lnSpc>
              <a:spcBef>
                <a:spcPts val="0"/>
              </a:spcBef>
              <a:spcAft>
                <a:spcPts val="0"/>
              </a:spcAft>
              <a:buSzPts val="1400"/>
              <a:buNone/>
            </a:pPr>
            <a:r>
              <a:rPr lang="cs-CZ"/>
              <a:t>it offered its employees a sense of security and belonging, while at the same time supporting both their individuality and team spirit and competitiveness. Another part of the corporate culture is the effort to build and support mutual respect and esteem of all their employees across all job positions and workplaces. The appointed amount is achieved by the following means:</a:t>
            </a:r>
            <a:endParaRPr/>
          </a:p>
          <a:p>
            <a:pPr marL="0" lvl="0" indent="0" algn="l" rtl="0">
              <a:lnSpc>
                <a:spcPct val="100000"/>
              </a:lnSpc>
              <a:spcBef>
                <a:spcPts val="0"/>
              </a:spcBef>
              <a:spcAft>
                <a:spcPts val="0"/>
              </a:spcAft>
              <a:buSzPts val="1400"/>
              <a:buNone/>
            </a:pPr>
            <a:r>
              <a:rPr lang="cs-CZ"/>
              <a:t>Entry training, or so-called Entry courses, represent for new employees, among other things, a kind of first closer acquaintance with the company culture, where the most important values ​​and goals of the company are explained to them, as well as important rules, which they are expected to follow.</a:t>
            </a:r>
            <a:endParaRPr/>
          </a:p>
          <a:p>
            <a:pPr marL="0" lvl="0" indent="0" algn="l" rtl="0">
              <a:lnSpc>
                <a:spcPct val="100000"/>
              </a:lnSpc>
              <a:spcBef>
                <a:spcPts val="0"/>
              </a:spcBef>
              <a:spcAft>
                <a:spcPts val="0"/>
              </a:spcAft>
              <a:buSzPts val="1400"/>
              <a:buNone/>
            </a:pPr>
            <a:r>
              <a:rPr lang="cs-CZ"/>
              <a:t>Participation in residential workshops is recommended, but not mandatory. This event is also intended for newly arrived employees and its aim is again to gradually familiarize employees with their key values, in a fun way during a rich program, where the purpose is not only to get to know other newcomers, across positions</a:t>
            </a:r>
            <a:endParaRPr/>
          </a:p>
          <a:p>
            <a:pPr marL="0" lvl="0" indent="0" algn="l" rtl="0">
              <a:lnSpc>
                <a:spcPct val="100000"/>
              </a:lnSpc>
              <a:spcBef>
                <a:spcPts val="0"/>
              </a:spcBef>
              <a:spcAft>
                <a:spcPts val="0"/>
              </a:spcAft>
              <a:buSzPts val="1400"/>
              <a:buNone/>
            </a:pPr>
            <a:r>
              <a:rPr lang="cs-CZ"/>
              <a:t>and departments, but also decompressing from everyday worries, gaining perspective, distance, teamwork and mutual information sharing across a group of employees.</a:t>
            </a:r>
            <a:endParaRPr/>
          </a:p>
          <a:p>
            <a:pPr marL="0" lvl="0" indent="0" algn="l" rtl="0">
              <a:lnSpc>
                <a:spcPct val="100000"/>
              </a:lnSpc>
              <a:spcBef>
                <a:spcPts val="0"/>
              </a:spcBef>
              <a:spcAft>
                <a:spcPts val="0"/>
              </a:spcAft>
              <a:buSzPts val="1400"/>
              <a:buNone/>
            </a:pPr>
            <a:r>
              <a:rPr lang="cs-CZ"/>
              <a:t>Key Values ​​Week is a week full of sports and entertainment activities</a:t>
            </a:r>
            <a:endParaRPr/>
          </a:p>
          <a:p>
            <a:pPr marL="0" lvl="0" indent="0" algn="l" rtl="0">
              <a:lnSpc>
                <a:spcPct val="100000"/>
              </a:lnSpc>
              <a:spcBef>
                <a:spcPts val="0"/>
              </a:spcBef>
              <a:spcAft>
                <a:spcPts val="0"/>
              </a:spcAft>
              <a:buSzPts val="1400"/>
              <a:buNone/>
            </a:pPr>
            <a:r>
              <a:rPr lang="cs-CZ"/>
              <a:t>with the aim of supporting its important values ​​which are challenge, cooperation,</a:t>
            </a:r>
            <a:endParaRPr/>
          </a:p>
          <a:p>
            <a:pPr marL="0" lvl="0" indent="0" algn="l" rtl="0">
              <a:lnSpc>
                <a:spcPct val="100000"/>
              </a:lnSpc>
              <a:spcBef>
                <a:spcPts val="0"/>
              </a:spcBef>
              <a:spcAft>
                <a:spcPts val="0"/>
              </a:spcAft>
              <a:buSzPts val="1400"/>
              <a:buNone/>
            </a:pPr>
            <a:r>
              <a:rPr lang="cs-CZ"/>
              <a:t>customer, globality and people.</a:t>
            </a:r>
            <a:endParaRPr/>
          </a:p>
          <a:p>
            <a:pPr marL="0" lvl="0" indent="0" algn="l" rtl="0">
              <a:lnSpc>
                <a:spcPct val="100000"/>
              </a:lnSpc>
              <a:spcBef>
                <a:spcPts val="0"/>
              </a:spcBef>
              <a:spcAft>
                <a:spcPts val="0"/>
              </a:spcAft>
              <a:buSzPts val="1400"/>
              <a:buNone/>
            </a:pPr>
            <a:r>
              <a:rPr lang="cs-CZ"/>
              <a:t>The OOJT project gives the opportunity to get closer to production and try out work on the line. The purpose is not heavy manual work, but an opportunity to experience working on the line (under the constant supervision of an experienced worker) for administrative workers. Participation in this project is mandatory for all employees and usually takes place during the trial period.</a:t>
            </a:r>
            <a:endParaRPr/>
          </a:p>
          <a:p>
            <a:pPr marL="0" lvl="0" indent="0" algn="l" rtl="0">
              <a:lnSpc>
                <a:spcPct val="100000"/>
              </a:lnSpc>
              <a:spcBef>
                <a:spcPts val="0"/>
              </a:spcBef>
              <a:spcAft>
                <a:spcPts val="0"/>
              </a:spcAft>
              <a:buSzPts val="1400"/>
              <a:buNone/>
            </a:pPr>
            <a:r>
              <a:rPr lang="cs-CZ"/>
              <a:t>In addition to countless trainings to support personal development and skills applied in interpersonal relationships, there was also, for example, a training called Bullying in the workplace, led by a recognized military psychologist. The participants were allowed to see the rich practice of this expert, and at the same time they were presented with the possibilities of defense against bullying, the possibilities of help from the company, as well as the law, and they were given recommendations on what everyone can do against bullying on their own, whether from a short-term perspective or long-term prevention.</a:t>
            </a:r>
            <a:endParaRPr/>
          </a:p>
          <a:p>
            <a:pPr marL="0" lvl="0" indent="0" algn="l" rtl="0">
              <a:lnSpc>
                <a:spcPct val="100000"/>
              </a:lnSpc>
              <a:spcBef>
                <a:spcPts val="0"/>
              </a:spcBef>
              <a:spcAft>
                <a:spcPts val="0"/>
              </a:spcAft>
              <a:buSzPts val="1400"/>
              <a:buNone/>
            </a:pPr>
            <a:r>
              <a:rPr lang="cs-CZ"/>
              <a:t>ER partners are employees of the employee relations department who are in charge of caring for employees in the so-called first line, as they are the ones that employees can approach directly at the workplace and confide in them about problems that arise.</a:t>
            </a:r>
            <a:endParaRPr/>
          </a:p>
          <a:p>
            <a:pPr marL="0" lvl="0" indent="0" algn="l" rtl="0">
              <a:lnSpc>
                <a:spcPct val="100000"/>
              </a:lnSpc>
              <a:spcBef>
                <a:spcPts val="0"/>
              </a:spcBef>
              <a:spcAft>
                <a:spcPts val="0"/>
              </a:spcAft>
              <a:buSzPts val="1400"/>
              <a:buNone/>
            </a:pPr>
            <a:r>
              <a:rPr lang="cs-CZ"/>
              <a:t>This is training for managerial and lower management positions working in operational halls. These trainings are organized and conducted in close cooperation with the human resources department and their content consists of four modules, each of which is focused on different objectives.</a:t>
            </a:r>
            <a:endParaRPr/>
          </a:p>
          <a:p>
            <a:pPr marL="0" lvl="0" indent="0" algn="l" rtl="0">
              <a:lnSpc>
                <a:spcPct val="100000"/>
              </a:lnSpc>
              <a:spcBef>
                <a:spcPts val="0"/>
              </a:spcBef>
              <a:spcAft>
                <a:spcPts val="0"/>
              </a:spcAft>
              <a:buSzPts val="1400"/>
              <a:buNone/>
            </a:pPr>
            <a:r>
              <a:rPr lang="cs-CZ"/>
              <a:t>In addition to providing psychological counseling to all employees, the psychologist cooperates with all departments that are responsible for taking care of corporate culture.</a:t>
            </a:r>
            <a:endParaRPr/>
          </a:p>
          <a:p>
            <a:pPr marL="0" lvl="0" indent="0" algn="l" rtl="0">
              <a:lnSpc>
                <a:spcPct val="100000"/>
              </a:lnSpc>
              <a:spcBef>
                <a:spcPts val="0"/>
              </a:spcBef>
              <a:spcAft>
                <a:spcPts val="0"/>
              </a:spcAft>
              <a:buSzPts val="1400"/>
              <a:buNone/>
            </a:pPr>
            <a:r>
              <a:rPr lang="cs-CZ"/>
              <a:t>The company psychologist is used to train employees lower up to middle management positions and is currently theirs an essential part of their management and subsequent evaluation.</a:t>
            </a:r>
            <a:endParaRPr/>
          </a:p>
        </p:txBody>
      </p:sp>
      <p:sp>
        <p:nvSpPr>
          <p:cNvPr id="292" name="Google Shape;29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eib.org/attachments/strategies/complaints_mechanism_policy_cs.pdf" TargetMode="External"/><Relationship Id="rId3" Type="http://schemas.openxmlformats.org/officeDocument/2006/relationships/hyperlink" Target="https://cs.wikipedia.org/wiki/International_Standard_Book_Number" TargetMode="External"/><Relationship Id="rId7" Type="http://schemas.openxmlformats.org/officeDocument/2006/relationships/hyperlink" Target="https://www.bozp.cz/slovnik-pojmu/skoleni-boz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dokumentacebozp.cz/aktuality/analyza-rizik-bozp-rizeni-hodnoceni-identifikace-management/" TargetMode="External"/><Relationship Id="rId11" Type="http://schemas.openxmlformats.org/officeDocument/2006/relationships/hyperlink" Target="https://www.vlastnicesta.cz/clanky/externi-komunikace-vytvari-obraz-vasi-firmy-v-o/" TargetMode="External"/><Relationship Id="rId5" Type="http://schemas.openxmlformats.org/officeDocument/2006/relationships/hyperlink" Target="https://www.callbridge.com/cs/blog/good-team-dynamics-is-essential-in-the-workplace/" TargetMode="External"/><Relationship Id="rId10" Type="http://schemas.openxmlformats.org/officeDocument/2006/relationships/hyperlink" Target="http://www.oit.org/wcmsp5/groups/public/@ed_dialogue/@sector/documents/publication/wcms_161998.pdf" TargetMode="External"/><Relationship Id="rId4" Type="http://schemas.openxmlformats.org/officeDocument/2006/relationships/hyperlink" Target="https://cs.wikipedia.org/wiki/Speci%C3%A1ln%C3%AD:Zdroje_knih/978-80-247-1407-3" TargetMode="External"/><Relationship Id="rId9" Type="http://schemas.openxmlformats.org/officeDocument/2006/relationships/hyperlink" Target="https://www.egd.cz/sites/default/files/201902/Politika%20integrovan%C3%A9ho%20syst%C3%A9mu%20%C5%99%C3%ADzen%C3%AD.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smt.cz/socialni-programy/metodicke-doporuceni-k-primarni-prevenci-rizikoveho-chovan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najdr.com/jak-pracujeme/s-vizi-strategii-a-politikou/" TargetMode="External"/><Relationship Id="rId5" Type="http://schemas.openxmlformats.org/officeDocument/2006/relationships/hyperlink" Target="https://visual.ly/community/Infographics/business/incblot-motivation-infographic" TargetMode="External"/><Relationship Id="rId4" Type="http://schemas.openxmlformats.org/officeDocument/2006/relationships/hyperlink" Target="https://www.bozpinfo.cz/josra/nasili-na-pracovisti-peer-pracovnik-jako-mozna-cesta-ochrany-zamestnanc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19.png"/><Relationship Id="rId12" Type="http://schemas.openxmlformats.org/officeDocument/2006/relationships/hyperlink" Target="https://dekaplus.eu/" TargetMode="External"/><Relationship Id="rId17" Type="http://schemas.openxmlformats.org/officeDocument/2006/relationships/image" Target="../media/image4.png"/><Relationship Id="rId2" Type="http://schemas.openxmlformats.org/officeDocument/2006/relationships/notesSlide" Target="../notesSlides/notesSlide15.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www.czu.cz/" TargetMode="External"/><Relationship Id="rId15" Type="http://schemas.openxmlformats.org/officeDocument/2006/relationships/image" Target="../media/image23.png"/><Relationship Id="rId10" Type="http://schemas.openxmlformats.org/officeDocument/2006/relationships/hyperlink" Target="https://kek-dias.gr/" TargetMode="External"/><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hyperlink" Target="https://www.lpf.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6"/>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6"/>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None/>
            </a:pPr>
            <a:r>
              <a:rPr lang="cs-CZ" sz="4000" b="1">
                <a:solidFill>
                  <a:schemeClr val="dk2"/>
                </a:solidFill>
                <a:latin typeface="Calibri"/>
                <a:ea typeface="Calibri"/>
                <a:cs typeface="Calibri"/>
                <a:sym typeface="Calibri"/>
              </a:rPr>
              <a:t>Training Design:</a:t>
            </a:r>
            <a:br>
              <a:rPr lang="cs-CZ" sz="4000" b="1">
                <a:solidFill>
                  <a:schemeClr val="dk2"/>
                </a:solidFill>
                <a:latin typeface="Calibri"/>
                <a:ea typeface="Calibri"/>
                <a:cs typeface="Calibri"/>
                <a:sym typeface="Calibri"/>
              </a:rPr>
            </a:br>
            <a:r>
              <a:rPr lang="cs-CZ" sz="4000" b="1">
                <a:solidFill>
                  <a:schemeClr val="dk2"/>
                </a:solidFill>
                <a:latin typeface="Calibri"/>
                <a:ea typeface="Calibri"/>
                <a:cs typeface="Calibri"/>
                <a:sym typeface="Calibri"/>
              </a:rPr>
              <a:t>Prevention policies (1)</a:t>
            </a:r>
            <a:endParaRPr sz="4000" b="1">
              <a:solidFill>
                <a:schemeClr val="dk2"/>
              </a:solidFill>
              <a:latin typeface="Calibri"/>
              <a:ea typeface="Calibri"/>
              <a:cs typeface="Calibri"/>
              <a:sym typeface="Calibri"/>
            </a:endParaRPr>
          </a:p>
        </p:txBody>
      </p:sp>
      <p:pic>
        <p:nvPicPr>
          <p:cNvPr id="90" name="Google Shape;90;p26"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26"/>
          <p:cNvGrpSpPr/>
          <p:nvPr/>
        </p:nvGrpSpPr>
        <p:grpSpPr>
          <a:xfrm>
            <a:off x="-1" y="2941813"/>
            <a:ext cx="12188952" cy="1828800"/>
            <a:chOff x="-305" y="3144820"/>
            <a:chExt cx="9182100" cy="1551136"/>
          </a:xfrm>
        </p:grpSpPr>
        <p:sp>
          <p:nvSpPr>
            <p:cNvPr id="92" name="Google Shape;92;p26"/>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26"/>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6"/>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6"/>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6" name="Google Shape;96;p26"/>
          <p:cNvPicPr preferRelativeResize="0"/>
          <p:nvPr/>
        </p:nvPicPr>
        <p:blipFill>
          <a:blip r:embed="rId4">
            <a:alphaModFix/>
          </a:blip>
          <a:stretch>
            <a:fillRect/>
          </a:stretch>
        </p:blipFill>
        <p:spPr>
          <a:xfrm>
            <a:off x="445449" y="5484887"/>
            <a:ext cx="2439992" cy="512303"/>
          </a:xfrm>
          <a:prstGeom prst="rect">
            <a:avLst/>
          </a:prstGeom>
          <a:noFill/>
          <a:ln>
            <a:noFill/>
          </a:ln>
        </p:spPr>
      </p:pic>
      <p:sp>
        <p:nvSpPr>
          <p:cNvPr id="97" name="Google Shape;97;p26"/>
          <p:cNvSpPr txBox="1"/>
          <p:nvPr/>
        </p:nvSpPr>
        <p:spPr>
          <a:xfrm>
            <a:off x="426720" y="6056820"/>
            <a:ext cx="11338500" cy="1161816"/>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cs-CZ" sz="1100" dirty="0" err="1">
                <a:solidFill>
                  <a:schemeClr val="dk1"/>
                </a:solidFill>
              </a:rPr>
              <a:t>The</a:t>
            </a:r>
            <a:r>
              <a:rPr lang="cs-CZ" sz="1100" dirty="0">
                <a:solidFill>
                  <a:schemeClr val="dk1"/>
                </a:solidFill>
              </a:rPr>
              <a:t> </a:t>
            </a:r>
            <a:r>
              <a:rPr lang="cs-CZ" sz="1100" dirty="0" err="1">
                <a:solidFill>
                  <a:schemeClr val="dk1"/>
                </a:solidFill>
              </a:rPr>
              <a:t>European</a:t>
            </a:r>
            <a:r>
              <a:rPr lang="cs-CZ" sz="1100" dirty="0">
                <a:solidFill>
                  <a:schemeClr val="dk1"/>
                </a:solidFill>
              </a:rPr>
              <a:t> </a:t>
            </a:r>
            <a:r>
              <a:rPr lang="cs-CZ" sz="1100" dirty="0" err="1">
                <a:solidFill>
                  <a:schemeClr val="dk1"/>
                </a:solidFill>
              </a:rPr>
              <a:t>Commission's</a:t>
            </a:r>
            <a:r>
              <a:rPr lang="cs-CZ" sz="1100" dirty="0">
                <a:solidFill>
                  <a:schemeClr val="dk1"/>
                </a:solidFill>
              </a:rPr>
              <a:t> support </a:t>
            </a:r>
            <a:r>
              <a:rPr lang="cs-CZ" sz="1100" dirty="0" err="1">
                <a:solidFill>
                  <a:schemeClr val="dk1"/>
                </a:solidFill>
              </a:rPr>
              <a:t>for</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production</a:t>
            </a:r>
            <a:r>
              <a:rPr lang="cs-CZ" sz="1100" dirty="0">
                <a:solidFill>
                  <a:schemeClr val="dk1"/>
                </a:solidFill>
              </a:rPr>
              <a:t> </a:t>
            </a:r>
            <a:r>
              <a:rPr lang="cs-CZ" sz="1100" dirty="0" err="1">
                <a:solidFill>
                  <a:schemeClr val="dk1"/>
                </a:solidFill>
              </a:rPr>
              <a:t>of</a:t>
            </a:r>
            <a:r>
              <a:rPr lang="cs-CZ" sz="1100" dirty="0">
                <a:solidFill>
                  <a:schemeClr val="dk1"/>
                </a:solidFill>
              </a:rPr>
              <a:t> </a:t>
            </a:r>
            <a:r>
              <a:rPr lang="cs-CZ" sz="1100" dirty="0" err="1">
                <a:solidFill>
                  <a:schemeClr val="dk1"/>
                </a:solidFill>
              </a:rPr>
              <a:t>this</a:t>
            </a:r>
            <a:r>
              <a:rPr lang="cs-CZ" sz="1100" dirty="0">
                <a:solidFill>
                  <a:schemeClr val="dk1"/>
                </a:solidFill>
              </a:rPr>
              <a:t> </a:t>
            </a:r>
            <a:r>
              <a:rPr lang="cs-CZ" sz="1100" dirty="0" err="1">
                <a:solidFill>
                  <a:schemeClr val="dk1"/>
                </a:solidFill>
              </a:rPr>
              <a:t>publication</a:t>
            </a:r>
            <a:r>
              <a:rPr lang="cs-CZ" sz="1100" dirty="0">
                <a:solidFill>
                  <a:schemeClr val="dk1"/>
                </a:solidFill>
              </a:rPr>
              <a:t> </a:t>
            </a:r>
            <a:r>
              <a:rPr lang="cs-CZ" sz="1100" dirty="0" err="1">
                <a:solidFill>
                  <a:schemeClr val="dk1"/>
                </a:solidFill>
              </a:rPr>
              <a:t>does</a:t>
            </a:r>
            <a:r>
              <a:rPr lang="cs-CZ" sz="1100" dirty="0">
                <a:solidFill>
                  <a:schemeClr val="dk1"/>
                </a:solidFill>
              </a:rPr>
              <a:t> not </a:t>
            </a:r>
            <a:r>
              <a:rPr lang="cs-CZ" sz="1100" dirty="0" err="1">
                <a:solidFill>
                  <a:schemeClr val="dk1"/>
                </a:solidFill>
              </a:rPr>
              <a:t>constitute</a:t>
            </a:r>
            <a:r>
              <a:rPr lang="cs-CZ" sz="1100" dirty="0">
                <a:solidFill>
                  <a:schemeClr val="dk1"/>
                </a:solidFill>
              </a:rPr>
              <a:t> </a:t>
            </a:r>
            <a:br>
              <a:rPr lang="cs-CZ" sz="1100" dirty="0">
                <a:solidFill>
                  <a:schemeClr val="dk1"/>
                </a:solidFill>
              </a:rPr>
            </a:br>
            <a:r>
              <a:rPr lang="cs-CZ" sz="1100" dirty="0" err="1">
                <a:solidFill>
                  <a:schemeClr val="dk1"/>
                </a:solidFill>
              </a:rPr>
              <a:t>an</a:t>
            </a:r>
            <a:r>
              <a:rPr lang="cs-CZ" sz="1100" dirty="0">
                <a:solidFill>
                  <a:schemeClr val="dk1"/>
                </a:solidFill>
              </a:rPr>
              <a:t> </a:t>
            </a:r>
            <a:r>
              <a:rPr lang="cs-CZ" sz="1100" dirty="0" err="1">
                <a:solidFill>
                  <a:schemeClr val="dk1"/>
                </a:solidFill>
              </a:rPr>
              <a:t>endorsement</a:t>
            </a:r>
            <a:r>
              <a:rPr lang="cs-CZ" sz="1100" dirty="0">
                <a:solidFill>
                  <a:schemeClr val="dk1"/>
                </a:solidFill>
              </a:rPr>
              <a:t> </a:t>
            </a:r>
            <a:r>
              <a:rPr lang="cs-CZ" sz="1100" dirty="0" err="1">
                <a:solidFill>
                  <a:schemeClr val="dk1"/>
                </a:solidFill>
              </a:rPr>
              <a:t>of</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contents</a:t>
            </a:r>
            <a:r>
              <a:rPr lang="cs-CZ" sz="1100" dirty="0">
                <a:solidFill>
                  <a:schemeClr val="dk1"/>
                </a:solidFill>
              </a:rPr>
              <a:t>, </a:t>
            </a:r>
            <a:r>
              <a:rPr lang="cs-CZ" sz="1100" dirty="0" err="1">
                <a:solidFill>
                  <a:schemeClr val="dk1"/>
                </a:solidFill>
              </a:rPr>
              <a:t>which</a:t>
            </a:r>
            <a:r>
              <a:rPr lang="cs-CZ" sz="1100" dirty="0">
                <a:solidFill>
                  <a:schemeClr val="dk1"/>
                </a:solidFill>
              </a:rPr>
              <a:t> </a:t>
            </a:r>
            <a:r>
              <a:rPr lang="cs-CZ" sz="1100" dirty="0" err="1">
                <a:solidFill>
                  <a:schemeClr val="dk1"/>
                </a:solidFill>
              </a:rPr>
              <a:t>reflect</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views</a:t>
            </a:r>
            <a:r>
              <a:rPr lang="cs-CZ" sz="1100" dirty="0">
                <a:solidFill>
                  <a:schemeClr val="dk1"/>
                </a:solidFill>
              </a:rPr>
              <a:t> </a:t>
            </a:r>
            <a:r>
              <a:rPr lang="cs-CZ" sz="1100" dirty="0" err="1">
                <a:solidFill>
                  <a:schemeClr val="dk1"/>
                </a:solidFill>
              </a:rPr>
              <a:t>only</a:t>
            </a:r>
            <a:r>
              <a:rPr lang="cs-CZ" sz="1100" dirty="0">
                <a:solidFill>
                  <a:schemeClr val="dk1"/>
                </a:solidFill>
              </a:rPr>
              <a:t> </a:t>
            </a:r>
            <a:r>
              <a:rPr lang="cs-CZ" sz="1100" dirty="0" err="1">
                <a:solidFill>
                  <a:schemeClr val="dk1"/>
                </a:solidFill>
              </a:rPr>
              <a:t>of</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authors</a:t>
            </a:r>
            <a:r>
              <a:rPr lang="cs-CZ" sz="1100" dirty="0">
                <a:solidFill>
                  <a:schemeClr val="dk1"/>
                </a:solidFill>
              </a:rPr>
              <a:t>, and </a:t>
            </a:r>
            <a:r>
              <a:rPr lang="cs-CZ" sz="1100" dirty="0" err="1">
                <a:solidFill>
                  <a:schemeClr val="dk1"/>
                </a:solidFill>
              </a:rPr>
              <a:t>the</a:t>
            </a:r>
            <a:r>
              <a:rPr lang="cs-CZ" sz="1100" dirty="0">
                <a:solidFill>
                  <a:schemeClr val="dk1"/>
                </a:solidFill>
              </a:rPr>
              <a:t> </a:t>
            </a:r>
            <a:r>
              <a:rPr lang="cs-CZ" sz="1100" dirty="0" err="1">
                <a:solidFill>
                  <a:schemeClr val="dk1"/>
                </a:solidFill>
              </a:rPr>
              <a:t>Commission</a:t>
            </a:r>
            <a:r>
              <a:rPr lang="cs-CZ" sz="1100" dirty="0">
                <a:solidFill>
                  <a:schemeClr val="dk1"/>
                </a:solidFill>
              </a:rPr>
              <a:t> </a:t>
            </a:r>
            <a:r>
              <a:rPr lang="cs-CZ" sz="1100" dirty="0" err="1">
                <a:solidFill>
                  <a:schemeClr val="dk1"/>
                </a:solidFill>
              </a:rPr>
              <a:t>cannot</a:t>
            </a:r>
            <a:r>
              <a:rPr lang="cs-CZ" sz="1100" dirty="0">
                <a:solidFill>
                  <a:schemeClr val="dk1"/>
                </a:solidFill>
              </a:rPr>
              <a:t> </a:t>
            </a:r>
            <a:r>
              <a:rPr lang="cs-CZ" sz="1100" dirty="0" err="1">
                <a:solidFill>
                  <a:schemeClr val="dk1"/>
                </a:solidFill>
              </a:rPr>
              <a:t>be</a:t>
            </a:r>
            <a:r>
              <a:rPr lang="cs-CZ" sz="1100">
                <a:solidFill>
                  <a:schemeClr val="dk1"/>
                </a:solidFill>
              </a:rPr>
              <a:t> held</a:t>
            </a:r>
            <a:r>
              <a:rPr lang="cs-CZ" sz="1100" dirty="0">
                <a:solidFill>
                  <a:schemeClr val="dk1"/>
                </a:solidFill>
              </a:rPr>
              <a:t> </a:t>
            </a:r>
            <a:r>
              <a:rPr lang="cs-CZ" sz="1100" dirty="0" err="1">
                <a:solidFill>
                  <a:schemeClr val="dk1"/>
                </a:solidFill>
              </a:rPr>
              <a:t>responsible</a:t>
            </a:r>
            <a:r>
              <a:rPr lang="cs-CZ" sz="1100" dirty="0">
                <a:solidFill>
                  <a:schemeClr val="dk1"/>
                </a:solidFill>
              </a:rPr>
              <a:t> </a:t>
            </a:r>
            <a:r>
              <a:rPr lang="cs-CZ" sz="1100" dirty="0" err="1">
                <a:solidFill>
                  <a:schemeClr val="dk1"/>
                </a:solidFill>
              </a:rPr>
              <a:t>for</a:t>
            </a:r>
            <a:r>
              <a:rPr lang="cs-CZ" sz="1100" dirty="0">
                <a:solidFill>
                  <a:schemeClr val="dk1"/>
                </a:solidFill>
              </a:rPr>
              <a:t> any use </a:t>
            </a:r>
            <a:r>
              <a:rPr lang="cs-CZ" sz="1100" dirty="0" err="1">
                <a:solidFill>
                  <a:schemeClr val="dk1"/>
                </a:solidFill>
              </a:rPr>
              <a:t>which</a:t>
            </a:r>
            <a:r>
              <a:rPr lang="cs-CZ" sz="1100" dirty="0">
                <a:solidFill>
                  <a:schemeClr val="dk1"/>
                </a:solidFill>
              </a:rPr>
              <a:t> </a:t>
            </a:r>
            <a:r>
              <a:rPr lang="cs-CZ" sz="1100" dirty="0" err="1">
                <a:solidFill>
                  <a:schemeClr val="dk1"/>
                </a:solidFill>
              </a:rPr>
              <a:t>may</a:t>
            </a:r>
            <a:r>
              <a:rPr lang="cs-CZ" sz="1100" dirty="0">
                <a:solidFill>
                  <a:schemeClr val="dk1"/>
                </a:solidFill>
              </a:rPr>
              <a:t> </a:t>
            </a:r>
            <a:r>
              <a:rPr lang="cs-CZ" sz="1100" dirty="0" err="1">
                <a:solidFill>
                  <a:schemeClr val="dk1"/>
                </a:solidFill>
              </a:rPr>
              <a:t>be</a:t>
            </a:r>
            <a:r>
              <a:rPr lang="cs-CZ" sz="1100" dirty="0">
                <a:solidFill>
                  <a:schemeClr val="dk1"/>
                </a:solidFill>
              </a:rPr>
              <a:t> made </a:t>
            </a:r>
            <a:r>
              <a:rPr lang="cs-CZ" sz="1100" dirty="0" err="1">
                <a:solidFill>
                  <a:schemeClr val="dk1"/>
                </a:solidFill>
              </a:rPr>
              <a:t>of</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information</a:t>
            </a:r>
            <a:r>
              <a:rPr lang="cs-CZ" sz="1100" dirty="0">
                <a:solidFill>
                  <a:schemeClr val="dk1"/>
                </a:solidFill>
              </a:rPr>
              <a:t> </a:t>
            </a:r>
            <a:r>
              <a:rPr lang="cs-CZ" sz="1100" dirty="0" err="1">
                <a:solidFill>
                  <a:schemeClr val="dk1"/>
                </a:solidFill>
              </a:rPr>
              <a:t>contained</a:t>
            </a:r>
            <a:r>
              <a:rPr lang="cs-CZ" sz="1100" dirty="0">
                <a:solidFill>
                  <a:schemeClr val="dk1"/>
                </a:solidFill>
              </a:rPr>
              <a:t> </a:t>
            </a:r>
            <a:r>
              <a:rPr lang="cs-CZ" sz="1100" dirty="0" err="1">
                <a:solidFill>
                  <a:schemeClr val="dk1"/>
                </a:solidFill>
              </a:rPr>
              <a:t>therein</a:t>
            </a:r>
            <a:r>
              <a:rPr lang="cs-CZ" sz="1100" dirty="0">
                <a:solidFill>
                  <a:schemeClr val="dk1"/>
                </a:solidFill>
              </a:rPr>
              <a:t>.</a:t>
            </a:r>
            <a:endParaRPr i="1" dirty="0">
              <a:solidFill>
                <a:srgbClr val="1F3863"/>
              </a:solidFill>
            </a:endParaRPr>
          </a:p>
          <a:p>
            <a:pPr marL="0" marR="0" lvl="0" indent="0" algn="l" rtl="0">
              <a:lnSpc>
                <a:spcPct val="100000"/>
              </a:lnSpc>
              <a:spcBef>
                <a:spcPts val="300"/>
              </a:spcBef>
              <a:spcAft>
                <a:spcPts val="0"/>
              </a:spcAft>
              <a:buClr>
                <a:srgbClr val="000000"/>
              </a:buClr>
              <a:buSzPts val="1200"/>
              <a:buFont typeface="Arial"/>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pic>
        <p:nvPicPr>
          <p:cNvPr id="336" name="Google Shape;336;p10" descr="Obsah obrázku přenosný počítač, osoba, interiér, počítač&#10;&#10;Popis byl vytvořen automaticky"/>
          <p:cNvPicPr preferRelativeResize="0"/>
          <p:nvPr/>
        </p:nvPicPr>
        <p:blipFill rotWithShape="1">
          <a:blip r:embed="rId3">
            <a:alphaModFix/>
          </a:blip>
          <a:srcRect b="15730"/>
          <a:stretch/>
        </p:blipFill>
        <p:spPr>
          <a:xfrm>
            <a:off x="-1" y="10"/>
            <a:ext cx="12192000" cy="6857990"/>
          </a:xfrm>
          <a:prstGeom prst="rect">
            <a:avLst/>
          </a:prstGeom>
          <a:noFill/>
          <a:ln>
            <a:noFill/>
          </a:ln>
        </p:spPr>
      </p:pic>
      <p:sp>
        <p:nvSpPr>
          <p:cNvPr id="337" name="Google Shape;337;p10"/>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38" name="Google Shape;338;p10"/>
          <p:cNvSpPr txBox="1">
            <a:spLocks noGrp="1"/>
          </p:cNvSpPr>
          <p:nvPr>
            <p:ph type="title"/>
          </p:nvPr>
        </p:nvSpPr>
        <p:spPr>
          <a:xfrm>
            <a:off x="719957" y="1363226"/>
            <a:ext cx="4204137" cy="134275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6000"/>
              <a:buFont typeface="Calibri"/>
              <a:buNone/>
            </a:pPr>
            <a:r>
              <a:rPr lang="cs-CZ" sz="6000" b="1">
                <a:solidFill>
                  <a:schemeClr val="dk2"/>
                </a:solidFill>
              </a:rPr>
              <a:t>Practical</a:t>
            </a:r>
            <a:r>
              <a:rPr lang="cs-CZ" sz="6000">
                <a:solidFill>
                  <a:schemeClr val="dk2"/>
                </a:solidFill>
              </a:rPr>
              <a:t> </a:t>
            </a:r>
            <a:r>
              <a:rPr lang="cs-CZ" sz="6000" b="1">
                <a:solidFill>
                  <a:schemeClr val="dk2"/>
                </a:solidFill>
              </a:rPr>
              <a:t>examples</a:t>
            </a:r>
            <a:endParaRPr sz="6000" b="1">
              <a:solidFill>
                <a:schemeClr val="dk2"/>
              </a:solidFill>
            </a:endParaRPr>
          </a:p>
        </p:txBody>
      </p:sp>
      <p:cxnSp>
        <p:nvCxnSpPr>
          <p:cNvPr id="339" name="Google Shape;339;p10"/>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340" name="Google Shape;340;p10"/>
          <p:cNvSpPr txBox="1">
            <a:spLocks noGrp="1"/>
          </p:cNvSpPr>
          <p:nvPr>
            <p:ph type="body" idx="1"/>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228600" lvl="0" indent="-228600" algn="ctr" rtl="0">
              <a:lnSpc>
                <a:spcPct val="90000"/>
              </a:lnSpc>
              <a:spcBef>
                <a:spcPts val="0"/>
              </a:spcBef>
              <a:spcAft>
                <a:spcPts val="0"/>
              </a:spcAft>
              <a:buClr>
                <a:schemeClr val="dk1"/>
              </a:buClr>
              <a:buSzPts val="2400"/>
              <a:buChar char="•"/>
            </a:pPr>
            <a:r>
              <a:rPr lang="cs-CZ" sz="2400"/>
              <a:t>Is the anti-bullying policy correct?</a:t>
            </a:r>
            <a:endParaRPr/>
          </a:p>
          <a:p>
            <a:pPr marL="228600" lvl="0" indent="-228600" algn="ctr" rtl="0">
              <a:lnSpc>
                <a:spcPct val="90000"/>
              </a:lnSpc>
              <a:spcBef>
                <a:spcPts val="1000"/>
              </a:spcBef>
              <a:spcAft>
                <a:spcPts val="0"/>
              </a:spcAft>
              <a:buClr>
                <a:schemeClr val="dk1"/>
              </a:buClr>
              <a:buSzPts val="2400"/>
              <a:buChar char="•"/>
            </a:pPr>
            <a:r>
              <a:rPr lang="cs-CZ" sz="2400"/>
              <a:t>Are there any aspects that you would add based on your personal experience?</a:t>
            </a:r>
            <a:endParaRPr/>
          </a:p>
          <a:p>
            <a:pPr marL="228600" lvl="0" indent="-228600" algn="ctr" rtl="0">
              <a:lnSpc>
                <a:spcPct val="90000"/>
              </a:lnSpc>
              <a:spcBef>
                <a:spcPts val="1000"/>
              </a:spcBef>
              <a:spcAft>
                <a:spcPts val="0"/>
              </a:spcAft>
              <a:buClr>
                <a:schemeClr val="dk1"/>
              </a:buClr>
              <a:buSzPts val="2400"/>
              <a:buChar char="•"/>
            </a:pPr>
            <a:r>
              <a:rPr lang="cs-CZ" sz="2400"/>
              <a:t>Can you think of aspects that should be reduced?</a:t>
            </a:r>
            <a:endParaRPr sz="2400"/>
          </a:p>
        </p:txBody>
      </p:sp>
      <p:sp>
        <p:nvSpPr>
          <p:cNvPr id="341" name="Google Shape;341;p10"/>
          <p:cNvSpPr txBox="1"/>
          <p:nvPr/>
        </p:nvSpPr>
        <p:spPr>
          <a:xfrm>
            <a:off x="719957" y="2390400"/>
            <a:ext cx="4204137" cy="134275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Calibri"/>
              <a:buNone/>
            </a:pPr>
            <a:r>
              <a:rPr lang="cs-CZ" sz="3600" b="1" i="0" u="none" strike="noStrike" cap="none">
                <a:solidFill>
                  <a:schemeClr val="dk2"/>
                </a:solidFill>
                <a:latin typeface="Calibri"/>
                <a:ea typeface="Calibri"/>
                <a:cs typeface="Calibri"/>
                <a:sym typeface="Calibri"/>
              </a:rPr>
              <a:t>(10 min.)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pic>
        <p:nvPicPr>
          <p:cNvPr id="346" name="Google Shape;346;p11"/>
          <p:cNvPicPr preferRelativeResize="0"/>
          <p:nvPr/>
        </p:nvPicPr>
        <p:blipFill rotWithShape="1">
          <a:blip r:embed="rId3">
            <a:alphaModFix/>
          </a:blip>
          <a:srcRect t="728" b="15001"/>
          <a:stretch/>
        </p:blipFill>
        <p:spPr>
          <a:xfrm>
            <a:off x="-1" y="10"/>
            <a:ext cx="12192000" cy="6857990"/>
          </a:xfrm>
          <a:prstGeom prst="rect">
            <a:avLst/>
          </a:prstGeom>
          <a:noFill/>
          <a:ln>
            <a:noFill/>
          </a:ln>
        </p:spPr>
      </p:pic>
      <p:sp>
        <p:nvSpPr>
          <p:cNvPr id="347" name="Google Shape;347;p11"/>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48" name="Google Shape;348;p11"/>
          <p:cNvSpPr txBox="1">
            <a:spLocks noGrp="1"/>
          </p:cNvSpPr>
          <p:nvPr>
            <p:ph type="title"/>
          </p:nvPr>
        </p:nvSpPr>
        <p:spPr>
          <a:xfrm>
            <a:off x="652692" y="1728896"/>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cs-CZ" sz="6000" b="1"/>
              <a:t>Task</a:t>
            </a:r>
            <a:endParaRPr sz="6000" b="1"/>
          </a:p>
        </p:txBody>
      </p:sp>
      <p:cxnSp>
        <p:nvCxnSpPr>
          <p:cNvPr id="349" name="Google Shape;349;p11"/>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350" name="Google Shape;350;p11"/>
          <p:cNvSpPr txBox="1">
            <a:spLocks noGrp="1"/>
          </p:cNvSpPr>
          <p:nvPr>
            <p:ph type="body" idx="1"/>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cs-CZ" sz="2400"/>
              <a:t>Based on the above example and your own experience, try to design your own anti-mobbing policy in your team for your fictitious company, or for the company you work for.</a:t>
            </a:r>
            <a:endParaRPr sz="2400"/>
          </a:p>
        </p:txBody>
      </p:sp>
      <p:sp>
        <p:nvSpPr>
          <p:cNvPr id="351" name="Google Shape;351;p11"/>
          <p:cNvSpPr txBox="1"/>
          <p:nvPr/>
        </p:nvSpPr>
        <p:spPr>
          <a:xfrm>
            <a:off x="693885" y="2400273"/>
            <a:ext cx="4204137" cy="134275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libri"/>
              <a:buNone/>
            </a:pPr>
            <a:r>
              <a:rPr lang="cs-CZ" sz="3600" b="1" i="0" u="none" strike="noStrike" cap="none">
                <a:solidFill>
                  <a:schemeClr val="dk1"/>
                </a:solidFill>
                <a:latin typeface="Calibri"/>
                <a:ea typeface="Calibri"/>
                <a:cs typeface="Calibri"/>
                <a:sym typeface="Calibri"/>
              </a:rPr>
              <a:t>(10 min.)</a:t>
            </a: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2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27"/>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27"/>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p2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27"/>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7"/>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27"/>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References</a:t>
            </a:r>
            <a:endParaRPr sz="3600" b="1">
              <a:solidFill>
                <a:schemeClr val="dk2"/>
              </a:solidFill>
            </a:endParaRPr>
          </a:p>
        </p:txBody>
      </p:sp>
      <p:sp>
        <p:nvSpPr>
          <p:cNvPr id="364" name="Google Shape;364;p27"/>
          <p:cNvSpPr txBox="1"/>
          <p:nvPr/>
        </p:nvSpPr>
        <p:spPr>
          <a:xfrm>
            <a:off x="480647" y="1153788"/>
            <a:ext cx="11493639" cy="537724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ARMSTRONG, M., 2007.  </a:t>
            </a:r>
            <a:r>
              <a:rPr lang="cs-CZ" sz="1200" b="0" i="1" u="none" strike="noStrike" cap="none">
                <a:solidFill>
                  <a:srgbClr val="000000"/>
                </a:solidFill>
                <a:highlight>
                  <a:srgbClr val="FFFFFF"/>
                </a:highlight>
                <a:latin typeface="Calibri"/>
                <a:ea typeface="Calibri"/>
                <a:cs typeface="Calibri"/>
                <a:sym typeface="Calibri"/>
              </a:rPr>
              <a:t>Řízení lidských zdrojů: nejnovější trendy a postupy : 10. vydání</a:t>
            </a:r>
            <a:r>
              <a:rPr lang="cs-CZ" sz="1200" b="0" i="0" u="none" strike="noStrike" cap="none">
                <a:solidFill>
                  <a:srgbClr val="000000"/>
                </a:solidFill>
                <a:highlight>
                  <a:srgbClr val="FFFFFF"/>
                </a:highlight>
                <a:latin typeface="Calibri"/>
                <a:ea typeface="Calibri"/>
                <a:cs typeface="Calibri"/>
                <a:sym typeface="Calibri"/>
              </a:rPr>
              <a:t>. 1. vyd. Praha: Grada. </a:t>
            </a:r>
            <a:r>
              <a:rPr lang="cs-CZ" sz="1200" b="0" i="0" u="sng" strike="noStrike" cap="none">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ISBN</a:t>
            </a:r>
            <a:r>
              <a:rPr lang="cs-CZ" sz="1200" b="0" i="0" u="none" strike="noStrike" cap="none">
                <a:solidFill>
                  <a:srgbClr val="000000"/>
                </a:solidFill>
                <a:highlight>
                  <a:srgbClr val="FFFFFF"/>
                </a:highlight>
                <a:latin typeface="Calibri"/>
                <a:ea typeface="Calibri"/>
                <a:cs typeface="Calibri"/>
                <a:sym typeface="Calibri"/>
              </a:rPr>
              <a:t> </a:t>
            </a:r>
            <a:r>
              <a:rPr lang="cs-CZ" sz="1200" b="0" i="0" u="sng" strike="noStrike" cap="none">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978-80-247-1407-3</a:t>
            </a:r>
            <a:r>
              <a:rPr lang="cs-CZ" sz="1200" b="0" i="0" u="none" strike="noStrike" cap="none">
                <a:solidFill>
                  <a:srgbClr val="000000"/>
                </a:solidFill>
                <a:highlight>
                  <a:srgbClr val="FFFFFF"/>
                </a:highlight>
                <a:latin typeface="Calibri"/>
                <a:ea typeface="Calibri"/>
                <a:cs typeface="Calibri"/>
                <a:sym typeface="Calibri"/>
              </a:rPr>
              <a:t>.</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ATTEBYOVÁ S., 2021. Proč je zásadní vytvářet dobrou týmovou dynamiku na pracovišti? . [online] [vid. 2022-15-08]. Dostupné z: </a:t>
            </a:r>
            <a:r>
              <a:rPr lang="cs-CZ" sz="12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https://www.callbridge.com/cs/blog/good-team-dynamics-is-essential-in-the-workplace/</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cs-CZ" sz="12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https://www.dokumentacebozp.cz/aktuality/analyza-rizik-bozp-rizeni-hodnoceni-identifikace-management/</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CRDR spol. s.r.o., 2022.</a:t>
            </a:r>
            <a:r>
              <a:rPr lang="cs-CZ" sz="1200" b="0" i="1" u="none" strike="noStrike" cap="none">
                <a:solidFill>
                  <a:srgbClr val="000000"/>
                </a:solidFill>
                <a:highlight>
                  <a:srgbClr val="FFFFFF"/>
                </a:highlight>
                <a:latin typeface="Calibri"/>
                <a:ea typeface="Calibri"/>
                <a:cs typeface="Calibri"/>
                <a:sym typeface="Calibri"/>
              </a:rPr>
              <a:t> Slovník pojmů z oblasti BOZP a PO. </a:t>
            </a:r>
            <a:r>
              <a:rPr lang="cs-CZ" sz="1200" b="0" i="0" u="none" strike="noStrike" cap="none">
                <a:solidFill>
                  <a:srgbClr val="000000"/>
                </a:solidFill>
                <a:latin typeface="Calibri"/>
                <a:ea typeface="Calibri"/>
                <a:cs typeface="Calibri"/>
                <a:sym typeface="Calibri"/>
              </a:rPr>
              <a:t>[online] [vid. 2022-15-08]. Dostupné z: </a:t>
            </a:r>
            <a:r>
              <a:rPr lang="cs-CZ" sz="1200" b="0"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https://www.bozp.cz/slovnik-pojmu/skoleni-bozp/</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ČERNÝ, M., 2010. </a:t>
            </a:r>
            <a:r>
              <a:rPr lang="cs-CZ" sz="1200" b="0" i="1" u="none" strike="noStrike" cap="none">
                <a:solidFill>
                  <a:srgbClr val="000000"/>
                </a:solidFill>
                <a:latin typeface="Calibri"/>
                <a:ea typeface="Calibri"/>
                <a:cs typeface="Calibri"/>
                <a:sym typeface="Calibri"/>
              </a:rPr>
              <a:t>Základní úrovně provádění primární prevence</a:t>
            </a:r>
            <a:r>
              <a:rPr lang="cs-CZ" sz="1200" b="0" i="0" u="none" strike="noStrike" cap="none">
                <a:solidFill>
                  <a:srgbClr val="000000"/>
                </a:solidFill>
                <a:latin typeface="Calibri"/>
                <a:ea typeface="Calibri"/>
                <a:cs typeface="Calibri"/>
                <a:sym typeface="Calibri"/>
              </a:rPr>
              <a:t>. Tišnov: Sdružení SCAN.</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DI MARTINO, V., HOEL, H., AND COOPER, C. L.</a:t>
            </a:r>
            <a:r>
              <a:rPr lang="cs-CZ" sz="1200" b="0" i="1" u="none" strike="noStrike" cap="non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EDELMAN, L., ERLANGER, H. AND LANDE, J</a:t>
            </a:r>
            <a:r>
              <a:rPr lang="cs-CZ" sz="1200" b="0" i="1" u="none" strike="noStrike" cap="non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EIB, 2018. </a:t>
            </a:r>
            <a:r>
              <a:rPr lang="cs-CZ" sz="1200" b="0" i="1" u="none" strike="noStrike" cap="none">
                <a:solidFill>
                  <a:srgbClr val="000000"/>
                </a:solidFill>
                <a:latin typeface="Calibri"/>
                <a:ea typeface="Calibri"/>
                <a:cs typeface="Calibri"/>
                <a:sym typeface="Calibri"/>
              </a:rPr>
              <a:t>Zásady mechanismu pro vyřizování stížností</a:t>
            </a:r>
            <a:r>
              <a:rPr lang="cs-CZ" sz="1200" b="0" i="0" u="none" strike="noStrike" cap="none">
                <a:solidFill>
                  <a:srgbClr val="000000"/>
                </a:solidFill>
                <a:latin typeface="Calibri"/>
                <a:ea typeface="Calibri"/>
                <a:cs typeface="Calibri"/>
                <a:sym typeface="Calibri"/>
              </a:rPr>
              <a:t>. [online] [vid. 2022-15-08]. Dostupné z: </a:t>
            </a:r>
            <a:r>
              <a:rPr lang="cs-CZ" sz="1200" b="0"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https://www.eib.org/attachments/strategies/complaints_mechanism_policy_cs.pdf</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E.ON, 2015. </a:t>
            </a:r>
            <a:r>
              <a:rPr lang="cs-CZ" sz="1200" b="0" i="1" u="none" strike="noStrike" cap="none">
                <a:solidFill>
                  <a:srgbClr val="000000"/>
                </a:solidFill>
                <a:latin typeface="Calibri"/>
                <a:ea typeface="Calibri"/>
                <a:cs typeface="Calibri"/>
                <a:sym typeface="Calibri"/>
              </a:rPr>
              <a:t>Formulace politiky společnosti RU Česká republika v oblasti bezpečnosti práce, ochrany zdraví a životního prostředí</a:t>
            </a:r>
            <a:r>
              <a:rPr lang="cs-CZ" sz="1200" b="0" i="0" u="none" strike="noStrike" cap="none">
                <a:solidFill>
                  <a:srgbClr val="000000"/>
                </a:solidFill>
                <a:latin typeface="Calibri"/>
                <a:ea typeface="Calibri"/>
                <a:cs typeface="Calibri"/>
                <a:sym typeface="Calibri"/>
              </a:rPr>
              <a:t>. [online] [vid. 2022-15-08]. Dostupné z: </a:t>
            </a:r>
            <a:r>
              <a:rPr lang="cs-CZ" sz="1200" b="0"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https://www.egd.cz/sites/default/files/201902/Politika%20integrovan%C3%A9ho%20syst%C3%A9mu%20%C5%99%C3%ADzen%C3%AD.pdf</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HOBSON, J.S.P</a:t>
            </a:r>
            <a:r>
              <a:rPr lang="cs-CZ" sz="1200" b="0" i="1" u="none" strike="noStrike" cap="non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HOEL H., AND EINARSEN, S</a:t>
            </a:r>
            <a:r>
              <a:rPr lang="cs-CZ" sz="1200" b="0" i="1" u="none" strike="noStrike" cap="none">
                <a:solidFill>
                  <a:srgbClr val="000000"/>
                </a:solidFill>
                <a:highlight>
                  <a:srgbClr val="FFFFFF"/>
                </a:highlight>
                <a:latin typeface="Calibri"/>
                <a:ea typeface="Calibri"/>
                <a:cs typeface="Calibri"/>
                <a:sym typeface="Calibri"/>
              </a:rPr>
              <a:t>. (2003): Violence at work in hotels, catering and tourism, available at: </a:t>
            </a:r>
            <a:r>
              <a:rPr lang="cs-CZ" sz="1200" b="0" i="1" u="sng" strike="noStrike" cap="none">
                <a:solidFill>
                  <a:srgbClr val="000000"/>
                </a:solidFill>
                <a:highlight>
                  <a:srgbClr val="FFFFFF"/>
                </a:highlight>
                <a:latin typeface="Calibri"/>
                <a:ea typeface="Calibri"/>
                <a:cs typeface="Calibri"/>
                <a:sym typeface="Calibri"/>
                <a:hlinkClick r:id="rId10">
                  <a:extLst>
                    <a:ext uri="{A12FA001-AC4F-418D-AE19-62706E023703}">
                      <ahyp:hlinkClr xmlns:ahyp="http://schemas.microsoft.com/office/drawing/2018/hyperlinkcolor" val="tx"/>
                    </a:ext>
                  </a:extLst>
                </a:hlinkClick>
              </a:rPr>
              <a:t>http://www.oit.org/wcmsp5/groups/public/@ed_dialogue/@sector/documents/publication/wcms_161998.pdf</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HOFFMAN, E</a:t>
            </a:r>
            <a:r>
              <a:rPr lang="cs-CZ" sz="1200" b="0" i="1" u="none" strike="noStrike" cap="non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KOŽENÁ J., 2009. </a:t>
            </a:r>
            <a:r>
              <a:rPr lang="cs-CZ" sz="1200" b="0" i="1" u="none" strike="noStrike" cap="none">
                <a:solidFill>
                  <a:srgbClr val="000000"/>
                </a:solidFill>
                <a:highlight>
                  <a:srgbClr val="FFFFFF"/>
                </a:highlight>
                <a:latin typeface="Calibri"/>
                <a:ea typeface="Calibri"/>
                <a:cs typeface="Calibri"/>
                <a:sym typeface="Calibri"/>
              </a:rPr>
              <a:t>Externí komunikace vytváří obraz vaší firmy v očích veřejnosti i médií. </a:t>
            </a:r>
            <a:r>
              <a:rPr lang="cs-CZ" sz="1200" b="0" i="0" u="none" strike="noStrike" cap="none">
                <a:solidFill>
                  <a:srgbClr val="000000"/>
                </a:solidFill>
                <a:latin typeface="Calibri"/>
                <a:ea typeface="Calibri"/>
                <a:cs typeface="Calibri"/>
                <a:sym typeface="Calibri"/>
              </a:rPr>
              <a:t>[online] [vid. 2022-15-08]. Dostupné z:</a:t>
            </a:r>
            <a:r>
              <a:rPr lang="cs-CZ" sz="1200" b="0" i="0" u="none" strike="noStrike" cap="none">
                <a:solidFill>
                  <a:srgbClr val="000000"/>
                </a:solidFill>
                <a:highlight>
                  <a:srgbClr val="FFFFFF"/>
                </a:highlight>
                <a:latin typeface="Calibri"/>
                <a:ea typeface="Calibri"/>
                <a:cs typeface="Calibri"/>
                <a:sym typeface="Calibri"/>
              </a:rPr>
              <a:t> </a:t>
            </a:r>
            <a:r>
              <a:rPr lang="cs-CZ" sz="1200" b="0" i="0" u="sng" strike="noStrike" cap="none">
                <a:solidFill>
                  <a:srgbClr val="000000"/>
                </a:solidFill>
                <a:highlight>
                  <a:srgbClr val="FFFFFF"/>
                </a:highlight>
                <a:latin typeface="Calibri"/>
                <a:ea typeface="Calibri"/>
                <a:cs typeface="Calibri"/>
                <a:sym typeface="Calibri"/>
                <a:hlinkClick r:id="rId11">
                  <a:extLst>
                    <a:ext uri="{A12FA001-AC4F-418D-AE19-62706E023703}">
                      <ahyp:hlinkClr xmlns:ahyp="http://schemas.microsoft.com/office/drawing/2018/hyperlinkcolor" val="tx"/>
                    </a:ext>
                  </a:extLst>
                </a:hlinkClick>
              </a:rPr>
              <a:t>https://www.vlastnicesta.cz/clanky/externi-komunikace-vytvari-obraz-vasi-firmy-v-o/</a:t>
            </a:r>
            <a:endParaRPr sz="1200" b="0" i="0" u="none" strike="noStrike" cap="non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28"/>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28"/>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2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8"/>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28"/>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p28"/>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References</a:t>
            </a:r>
            <a:endParaRPr sz="3600" b="1">
              <a:solidFill>
                <a:schemeClr val="dk2"/>
              </a:solidFill>
            </a:endParaRPr>
          </a:p>
        </p:txBody>
      </p:sp>
      <p:sp>
        <p:nvSpPr>
          <p:cNvPr id="377" name="Google Shape;377;p28"/>
          <p:cNvSpPr txBox="1"/>
          <p:nvPr/>
        </p:nvSpPr>
        <p:spPr>
          <a:xfrm>
            <a:off x="480647" y="1155600"/>
            <a:ext cx="11493639" cy="50461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LIEBMANN, M.</a:t>
            </a:r>
            <a:r>
              <a:rPr lang="cs-CZ" sz="1200" b="0" i="1" u="none" strike="noStrike" cap="non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MICELI, M., NEAR, J., AND MOREHEAD, DWORKIN T</a:t>
            </a:r>
            <a:r>
              <a:rPr lang="cs-CZ" sz="1200" b="0" i="1" u="none" strike="noStrike" cap="non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MIOVSKÝ, M., SKÁCELOVÁ, L., ZAPLETALOVÁ, J., NOVÁK, P. 2010. </a:t>
            </a:r>
            <a:r>
              <a:rPr lang="cs-CZ" sz="1200" b="0" i="1" u="none" strike="noStrike" cap="none">
                <a:solidFill>
                  <a:srgbClr val="000000"/>
                </a:solidFill>
                <a:latin typeface="Calibri"/>
                <a:ea typeface="Calibri"/>
                <a:cs typeface="Calibri"/>
                <a:sym typeface="Calibri"/>
              </a:rPr>
              <a:t>Primární prevence rizikového chování ve školství</a:t>
            </a:r>
            <a:r>
              <a:rPr lang="cs-CZ" sz="1200" b="0" i="0" u="none" strike="noStrike" cap="none">
                <a:solidFill>
                  <a:srgbClr val="000000"/>
                </a:solidFill>
                <a:latin typeface="Calibri"/>
                <a:ea typeface="Calibri"/>
                <a:cs typeface="Calibri"/>
                <a:sym typeface="Calibri"/>
              </a:rPr>
              <a:t>. Tišnov: Sdružení SCAN.</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MŠMT, 2005. </a:t>
            </a:r>
            <a:r>
              <a:rPr lang="cs-CZ" sz="1200" b="0" i="1" u="none" strike="noStrike" cap="none">
                <a:solidFill>
                  <a:srgbClr val="000000"/>
                </a:solidFill>
                <a:latin typeface="Calibri"/>
                <a:ea typeface="Calibri"/>
                <a:cs typeface="Calibri"/>
                <a:sym typeface="Calibri"/>
              </a:rPr>
              <a:t>Standardy odborné způsobilosti poskytovatelů programů primární prevence užívání návykových látek.</a:t>
            </a:r>
            <a:r>
              <a:rPr lang="cs-CZ" sz="1200" b="0" i="0" u="none" strike="noStrike" cap="none">
                <a:solidFill>
                  <a:srgbClr val="000000"/>
                </a:solidFill>
                <a:latin typeface="Calibri"/>
                <a:ea typeface="Calibri"/>
                <a:cs typeface="Calibri"/>
                <a:sym typeface="Calibri"/>
              </a:rPr>
              <a:t> Praha: MŠMT.</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MŠMT, 2010. </a:t>
            </a:r>
            <a:r>
              <a:rPr lang="cs-CZ" sz="1200" b="0" i="1" u="none" strike="noStrike" cap="non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cs-CZ" sz="1200" b="0" i="0" u="none" strike="noStrike" cap="none">
                <a:solidFill>
                  <a:srgbClr val="000000"/>
                </a:solidFill>
                <a:latin typeface="Calibri"/>
                <a:ea typeface="Calibri"/>
                <a:cs typeface="Calibri"/>
                <a:sym typeface="Calibri"/>
              </a:rPr>
              <a:t>. [online] [vid. 2022-15-08]. Dostupné z: </a:t>
            </a:r>
            <a:r>
              <a:rPr lang="cs-CZ" sz="12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http://www.msmt.cz/socialni-programy/metodicke-doporuceni-k-primarni-prevenci-rizikoveho-chovani</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OPPENHEIMER, A</a:t>
            </a:r>
            <a:r>
              <a:rPr lang="cs-CZ" sz="1200" b="0" i="1" u="none" strike="noStrike" cap="non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b="0" i="0" u="none" strike="noStrike" cap="none">
              <a:solidFill>
                <a:srgbClr val="000000"/>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PLAMÍNEK, J., 2010. </a:t>
            </a:r>
            <a:r>
              <a:rPr lang="cs-CZ" sz="1200" b="0" i="1" u="none" strike="noStrike" cap="none">
                <a:solidFill>
                  <a:srgbClr val="000000"/>
                </a:solidFill>
                <a:latin typeface="Calibri"/>
                <a:ea typeface="Calibri"/>
                <a:cs typeface="Calibri"/>
                <a:sym typeface="Calibri"/>
              </a:rPr>
              <a:t>Tajemství motivace: jak zařídit, aby pro vás lidé rádi pracovali</a:t>
            </a:r>
            <a:r>
              <a:rPr lang="cs-CZ" sz="1200" b="0" i="0" u="none" strike="noStrike" cap="none">
                <a:solidFill>
                  <a:srgbClr val="000000"/>
                </a:solidFill>
                <a:latin typeface="Calibri"/>
                <a:ea typeface="Calibri"/>
                <a:cs typeface="Calibri"/>
                <a:sym typeface="Calibri"/>
              </a:rPr>
              <a:t>. 2., dopl. vyd. Praha: Grada. ISBN 9788024734477</a:t>
            </a:r>
            <a:endParaRPr sz="1200" b="0" i="0" u="none" strike="noStrike" cap="none">
              <a:solidFill>
                <a:srgbClr val="000000"/>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RAYNER, C., HOEL, H. AND COOPER, C.L</a:t>
            </a:r>
            <a:r>
              <a:rPr lang="cs-CZ" sz="1200" b="0" i="1" u="none" strike="noStrike" cap="non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b="0" i="0" u="none" strike="noStrike" cap="none">
              <a:solidFill>
                <a:srgbClr val="000000"/>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SALIN, D</a:t>
            </a:r>
            <a:r>
              <a:rPr lang="cs-CZ" sz="1200" b="0" i="1" u="none" strike="noStrike" cap="non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SCHEU L., 2021</a:t>
            </a:r>
            <a:r>
              <a:rPr lang="cs-CZ" sz="1200" b="0" i="1" u="none" strike="noStrike" cap="none">
                <a:solidFill>
                  <a:srgbClr val="000000"/>
                </a:solidFill>
                <a:latin typeface="Calibri"/>
                <a:ea typeface="Calibri"/>
                <a:cs typeface="Calibri"/>
                <a:sym typeface="Calibri"/>
              </a:rPr>
              <a:t>. Násilí na pracovišti: peer pracovník jako možná cesta ochrany zaměstnanců?</a:t>
            </a:r>
            <a:r>
              <a:rPr lang="cs-CZ" sz="1200" b="0" i="0" u="none" strike="noStrike" cap="none">
                <a:solidFill>
                  <a:srgbClr val="000000"/>
                </a:solidFill>
                <a:latin typeface="Calibri"/>
                <a:ea typeface="Calibri"/>
                <a:cs typeface="Calibri"/>
                <a:sym typeface="Calibri"/>
              </a:rPr>
              <a:t> [online] [vid. 2022-15-08]. Dostupné z: </a:t>
            </a:r>
            <a:r>
              <a:rPr lang="cs-CZ" sz="12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https://www.bozpinfo.cz/josra/nasili-na-pracovisti-peer-pracovnik-jako-mozna-cesta-ochrany-zamestnancu</a:t>
            </a:r>
            <a:endParaRPr sz="1200" b="0" i="0" u="none" strike="noStrike" cap="none">
              <a:solidFill>
                <a:srgbClr val="000000"/>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SMITHSON, L., 2006. An infographic depiction of all things motivation in the workplace. </a:t>
            </a:r>
            <a:r>
              <a:rPr lang="cs-CZ" sz="1200" b="0" i="1" u="none" strike="noStrike" cap="none">
                <a:solidFill>
                  <a:srgbClr val="000000"/>
                </a:solidFill>
                <a:latin typeface="Calibri"/>
                <a:ea typeface="Calibri"/>
                <a:cs typeface="Calibri"/>
                <a:sym typeface="Calibri"/>
              </a:rPr>
              <a:t>IncBlot.</a:t>
            </a:r>
            <a:r>
              <a:rPr lang="cs-CZ" sz="1200" b="0" i="0" u="none" strike="noStrike" cap="none">
                <a:solidFill>
                  <a:srgbClr val="000000"/>
                </a:solidFill>
                <a:latin typeface="Calibri"/>
                <a:ea typeface="Calibri"/>
                <a:cs typeface="Calibri"/>
                <a:sym typeface="Calibri"/>
              </a:rPr>
              <a:t> [online] [vid. 2022-05-05]. Dostupné z: </a:t>
            </a:r>
            <a:r>
              <a:rPr lang="cs-CZ" sz="12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https://visual.ly/community/Infographics/business/incblot-motivation-infographic</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b="0" i="0" u="none" strike="noStrike" cap="none">
                <a:solidFill>
                  <a:srgbClr val="000000"/>
                </a:solidFill>
                <a:latin typeface="Calibri"/>
                <a:ea typeface="Calibri"/>
                <a:cs typeface="Calibri"/>
                <a:sym typeface="Calibri"/>
              </a:rPr>
              <a:t>ŠNAJDR I., 2013. </a:t>
            </a:r>
            <a:r>
              <a:rPr lang="cs-CZ" sz="1200" b="0" i="1" u="none" strike="noStrike" cap="none">
                <a:solidFill>
                  <a:srgbClr val="000000"/>
                </a:solidFill>
                <a:latin typeface="Calibri"/>
                <a:ea typeface="Calibri"/>
                <a:cs typeface="Calibri"/>
                <a:sym typeface="Calibri"/>
              </a:rPr>
              <a:t>Svizí, strategií a polotikou</a:t>
            </a:r>
            <a:r>
              <a:rPr lang="cs-CZ" sz="1200" b="0" i="0" u="none" strike="noStrike" cap="none">
                <a:solidFill>
                  <a:srgbClr val="000000"/>
                </a:solidFill>
                <a:latin typeface="Calibri"/>
                <a:ea typeface="Calibri"/>
                <a:cs typeface="Calibri"/>
                <a:sym typeface="Calibri"/>
              </a:rPr>
              <a:t>. [online] [vid. 2022-15-08]. Dostupné z: </a:t>
            </a:r>
            <a:r>
              <a:rPr lang="cs-CZ" sz="1200" b="0" i="0"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https://www.snajdr.com/jak-pracujeme/s-vizi-strategii-a-politikou/</a:t>
            </a:r>
            <a:endParaRPr sz="1200" b="0" i="0" u="none" strike="noStrike" cap="none">
              <a:solidFill>
                <a:srgbClr val="000000"/>
              </a:solidFill>
              <a:latin typeface="Calibri"/>
              <a:ea typeface="Calibri"/>
              <a:cs typeface="Calibri"/>
              <a:sym typeface="Calibri"/>
            </a:endParaRPr>
          </a:p>
          <a:p>
            <a:pPr marL="0" marR="0" lvl="0" indent="0" algn="just" rtl="0">
              <a:lnSpc>
                <a:spcPct val="107000"/>
              </a:lnSpc>
              <a:spcBef>
                <a:spcPts val="1500"/>
              </a:spcBef>
              <a:spcAft>
                <a:spcPts val="0"/>
              </a:spcAft>
              <a:buNone/>
            </a:pPr>
            <a:r>
              <a:rPr lang="cs-CZ" sz="1200" b="0" i="0" u="none" strike="noStrike" cap="none">
                <a:solidFill>
                  <a:srgbClr val="000000"/>
                </a:solidFill>
                <a:highlight>
                  <a:srgbClr val="FFFFFF"/>
                </a:highlight>
                <a:latin typeface="Calibri"/>
                <a:ea typeface="Calibri"/>
                <a:cs typeface="Calibri"/>
                <a:sym typeface="Calibri"/>
              </a:rPr>
              <a:t>WALKER, B. AND HAMILTON, R. T.</a:t>
            </a:r>
            <a:r>
              <a:rPr lang="cs-CZ" sz="1200" b="0" i="1" u="none" strike="noStrike" cap="non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b="0" i="0" u="none" strike="noStrike" cap="non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pic>
        <p:nvPicPr>
          <p:cNvPr id="382" name="Google Shape;382;p12"/>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383" name="Google Shape;383;p12"/>
          <p:cNvSpPr/>
          <p:nvPr/>
        </p:nvSpPr>
        <p:spPr>
          <a:xfrm>
            <a:off x="0" y="5320142"/>
            <a:ext cx="12192000" cy="736551"/>
          </a:xfrm>
          <a:prstGeom prst="rect">
            <a:avLst/>
          </a:prstGeom>
          <a:solidFill>
            <a:schemeClr val="lt1">
              <a:alpha val="9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p12"/>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cs-CZ" sz="3600">
                <a:solidFill>
                  <a:srgbClr val="262626"/>
                </a:solidFill>
              </a:rPr>
              <a:t>Thank you for your attention</a:t>
            </a:r>
            <a:endParaRPr sz="3600">
              <a:solidFill>
                <a:srgbClr val="262626"/>
              </a:solidFill>
            </a:endParaRPr>
          </a:p>
        </p:txBody>
      </p:sp>
      <p:cxnSp>
        <p:nvCxnSpPr>
          <p:cNvPr id="385" name="Google Shape;385;p12"/>
          <p:cNvCxnSpPr/>
          <p:nvPr/>
        </p:nvCxnSpPr>
        <p:spPr>
          <a:xfrm>
            <a:off x="0" y="5241983"/>
            <a:ext cx="12192000" cy="0"/>
          </a:xfrm>
          <a:prstGeom prst="straightConnector1">
            <a:avLst/>
          </a:prstGeom>
          <a:noFill/>
          <a:ln w="41275" cap="flat" cmpd="sng">
            <a:solidFill>
              <a:schemeClr val="lt1">
                <a:alpha val="89411"/>
              </a:schemeClr>
            </a:solidFill>
            <a:prstDash val="solid"/>
            <a:miter lim="800000"/>
            <a:headEnd type="none" w="sm" len="sm"/>
            <a:tailEnd type="none" w="sm" len="sm"/>
          </a:ln>
        </p:spPr>
      </p:cxnSp>
      <p:cxnSp>
        <p:nvCxnSpPr>
          <p:cNvPr id="386" name="Google Shape;386;p12"/>
          <p:cNvCxnSpPr/>
          <p:nvPr/>
        </p:nvCxnSpPr>
        <p:spPr>
          <a:xfrm>
            <a:off x="0" y="6134852"/>
            <a:ext cx="12192000" cy="0"/>
          </a:xfrm>
          <a:prstGeom prst="straightConnector1">
            <a:avLst/>
          </a:prstGeom>
          <a:noFill/>
          <a:ln w="41275" cap="flat" cmpd="sng">
            <a:solidFill>
              <a:schemeClr val="lt1">
                <a:alpha val="89411"/>
              </a:schemeClr>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3"/>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392" name="Google Shape;392;p13"/>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Project partners</a:t>
            </a:r>
            <a:endParaRPr sz="3600" b="1">
              <a:solidFill>
                <a:schemeClr val="dk2"/>
              </a:solidFill>
            </a:endParaRPr>
          </a:p>
        </p:txBody>
      </p:sp>
      <p:sp>
        <p:nvSpPr>
          <p:cNvPr id="393" name="Google Shape;39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cs-CZ"/>
              <a:t>15</a:t>
            </a:fld>
            <a:endParaRPr/>
          </a:p>
        </p:txBody>
      </p:sp>
      <p:sp>
        <p:nvSpPr>
          <p:cNvPr id="394" name="Google Shape;394;p13"/>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cs-CZ"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395" name="Google Shape;395;p13"/>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396" name="Google Shape;396;p13"/>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Czech University of Life Sciences Prague</a:t>
            </a:r>
            <a:br>
              <a:rPr lang="cs-CZ" sz="1400" b="0" i="0" u="none" strike="noStrike" cap="none">
                <a:solidFill>
                  <a:schemeClr val="dk1"/>
                </a:solidFill>
                <a:latin typeface="Arial"/>
                <a:ea typeface="Arial"/>
                <a:cs typeface="Arial"/>
                <a:sym typeface="Arial"/>
              </a:rPr>
            </a:br>
            <a:r>
              <a:rPr lang="cs-CZ" sz="1400" b="0" i="0" u="none" strike="noStrike" cap="none">
                <a:solidFill>
                  <a:schemeClr val="dk1"/>
                </a:solidFill>
                <a:latin typeface="Arial"/>
                <a:ea typeface="Arial"/>
                <a:cs typeface="Arial"/>
                <a:sym typeface="Arial"/>
              </a:rPr>
              <a:t>Czech Republic</a:t>
            </a:r>
            <a:endParaRPr sz="1400" b="0" i="0" u="none" strike="noStrike" cap="none">
              <a:solidFill>
                <a:schemeClr val="dk1"/>
              </a:solidFill>
              <a:latin typeface="Arial"/>
              <a:ea typeface="Arial"/>
              <a:cs typeface="Arial"/>
              <a:sym typeface="Arial"/>
            </a:endParaRPr>
          </a:p>
        </p:txBody>
      </p:sp>
      <p:pic>
        <p:nvPicPr>
          <p:cNvPr id="397" name="Google Shape;397;p13"/>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398" name="Google Shape;398;p13"/>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Pancyprian Association of Hotel Managers</a:t>
            </a:r>
            <a:br>
              <a:rPr lang="cs-CZ" sz="1400" b="0" i="0" u="none" strike="noStrike" cap="none">
                <a:solidFill>
                  <a:schemeClr val="dk1"/>
                </a:solidFill>
                <a:latin typeface="Arial"/>
                <a:ea typeface="Arial"/>
                <a:cs typeface="Arial"/>
                <a:sym typeface="Arial"/>
              </a:rPr>
            </a:br>
            <a:r>
              <a:rPr lang="cs-CZ" sz="1400" b="0" i="0" u="none" strike="noStrike" cap="none">
                <a:solidFill>
                  <a:schemeClr val="dk1"/>
                </a:solidFill>
                <a:latin typeface="Arial"/>
                <a:ea typeface="Arial"/>
                <a:cs typeface="Arial"/>
                <a:sym typeface="Arial"/>
              </a:rPr>
              <a:t>Cyprus</a:t>
            </a:r>
            <a:endParaRPr sz="1400" b="0" i="0" u="none" strike="noStrike" cap="none">
              <a:solidFill>
                <a:schemeClr val="dk1"/>
              </a:solidFill>
              <a:latin typeface="Arial"/>
              <a:ea typeface="Arial"/>
              <a:cs typeface="Arial"/>
              <a:sym typeface="Arial"/>
            </a:endParaRPr>
          </a:p>
        </p:txBody>
      </p:sp>
      <p:pic>
        <p:nvPicPr>
          <p:cNvPr id="399" name="Google Shape;399;p13"/>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400" name="Google Shape;400;p13"/>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cs-CZ" sz="1400" b="0" i="0" u="none" strike="noStrike" cap="none">
                <a:solidFill>
                  <a:schemeClr val="dk1"/>
                </a:solidFill>
                <a:latin typeface="Arial"/>
                <a:ea typeface="Arial"/>
                <a:cs typeface="Arial"/>
                <a:sym typeface="Arial"/>
              </a:rPr>
            </a:br>
            <a:r>
              <a:rPr lang="cs-CZ" sz="1400" b="0" i="0" u="none" strike="noStrike" cap="none">
                <a:solidFill>
                  <a:schemeClr val="dk1"/>
                </a:solidFill>
                <a:latin typeface="Arial"/>
                <a:ea typeface="Arial"/>
                <a:cs typeface="Arial"/>
                <a:sym typeface="Arial"/>
              </a:rPr>
              <a:t>Germany</a:t>
            </a:r>
            <a:endParaRPr sz="1400" b="0" i="0" u="none" strike="noStrike" cap="none">
              <a:solidFill>
                <a:schemeClr val="dk1"/>
              </a:solidFill>
              <a:latin typeface="Arial"/>
              <a:ea typeface="Arial"/>
              <a:cs typeface="Arial"/>
              <a:sym typeface="Arial"/>
            </a:endParaRPr>
          </a:p>
        </p:txBody>
      </p:sp>
      <p:pic>
        <p:nvPicPr>
          <p:cNvPr id="401" name="Google Shape;401;p13"/>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402" name="Google Shape;402;p13"/>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cs-CZ" sz="1400" b="0" i="0" u="none" strike="noStrike" cap="none">
                <a:solidFill>
                  <a:schemeClr val="dk1"/>
                </a:solidFill>
                <a:latin typeface="Arial"/>
                <a:ea typeface="Arial"/>
                <a:cs typeface="Arial"/>
                <a:sym typeface="Arial"/>
              </a:rPr>
            </a:br>
            <a:r>
              <a:rPr lang="cs-CZ" sz="1400" b="0" i="0" u="none" strike="noStrike" cap="none">
                <a:solidFill>
                  <a:schemeClr val="dk1"/>
                </a:solidFill>
                <a:latin typeface="Arial"/>
                <a:ea typeface="Arial"/>
                <a:cs typeface="Arial"/>
                <a:sym typeface="Arial"/>
              </a:rPr>
              <a:t>Greece</a:t>
            </a:r>
            <a:endParaRPr sz="1400" b="0" i="0" u="none" strike="noStrike" cap="none">
              <a:solidFill>
                <a:schemeClr val="dk1"/>
              </a:solidFill>
              <a:latin typeface="Arial"/>
              <a:ea typeface="Arial"/>
              <a:cs typeface="Arial"/>
              <a:sym typeface="Arial"/>
            </a:endParaRPr>
          </a:p>
        </p:txBody>
      </p:sp>
      <p:pic>
        <p:nvPicPr>
          <p:cNvPr id="403" name="Google Shape;403;p13"/>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404" name="Google Shape;404;p13"/>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s-CZ" sz="1400" b="0" i="0" u="none" strike="noStrike" cap="none">
                <a:solidFill>
                  <a:schemeClr val="dk1"/>
                </a:solidFill>
                <a:latin typeface="Arial"/>
                <a:ea typeface="Arial"/>
                <a:cs typeface="Arial"/>
                <a:sym typeface="Arial"/>
              </a:rPr>
              <a:t>Cyprus</a:t>
            </a:r>
            <a:endParaRPr sz="1400" b="0" i="0" u="none" strike="noStrike" cap="none">
              <a:solidFill>
                <a:srgbClr val="000000"/>
              </a:solidFill>
              <a:latin typeface="Arial"/>
              <a:ea typeface="Arial"/>
              <a:cs typeface="Arial"/>
              <a:sym typeface="Arial"/>
            </a:endParaRPr>
          </a:p>
        </p:txBody>
      </p:sp>
      <p:pic>
        <p:nvPicPr>
          <p:cNvPr id="405" name="Google Shape;405;p13"/>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406" name="Google Shape;406;p13"/>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 Innovation Fund</a:t>
            </a:r>
            <a:br>
              <a:rPr lang="cs-CZ" sz="1400" b="0" i="0" u="none" strike="noStrike" cap="none">
                <a:solidFill>
                  <a:schemeClr val="dk1"/>
                </a:solidFill>
                <a:latin typeface="Arial"/>
                <a:ea typeface="Arial"/>
                <a:cs typeface="Arial"/>
                <a:sym typeface="Arial"/>
              </a:rPr>
            </a:br>
            <a:r>
              <a:rPr lang="cs-CZ" sz="1400" b="0" i="0" u="none" strike="noStrike" cap="none">
                <a:solidFill>
                  <a:schemeClr val="dk1"/>
                </a:solidFill>
                <a:latin typeface="Arial"/>
                <a:ea typeface="Arial"/>
                <a:cs typeface="Arial"/>
                <a:sym typeface="Arial"/>
              </a:rPr>
              <a:t>Lithuania</a:t>
            </a:r>
            <a:endParaRPr sz="1400" b="0" i="0" u="none" strike="noStrike" cap="none">
              <a:solidFill>
                <a:schemeClr val="dk1"/>
              </a:solidFill>
              <a:latin typeface="Arial"/>
              <a:ea typeface="Arial"/>
              <a:cs typeface="Arial"/>
              <a:sym typeface="Arial"/>
            </a:endParaRPr>
          </a:p>
        </p:txBody>
      </p:sp>
      <p:pic>
        <p:nvPicPr>
          <p:cNvPr id="407" name="Google Shape;407;p13"/>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408" name="Google Shape;408;p13"/>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cs-CZ" sz="1400" b="0" i="0" u="sng" strike="noStrike" cap="none">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OUT LOUD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s-CZ" sz="1400" b="0" i="0" u="none" strike="noStrike" cap="none">
                <a:solidFill>
                  <a:schemeClr val="dk1"/>
                </a:solidFill>
                <a:latin typeface="Arial"/>
                <a:ea typeface="Arial"/>
                <a:cs typeface="Arial"/>
                <a:sym typeface="Arial"/>
              </a:rPr>
              <a:t>Latvia</a:t>
            </a:r>
            <a:endParaRPr sz="1400" b="0" i="0" u="none" strike="noStrike" cap="none">
              <a:solidFill>
                <a:schemeClr val="dk1"/>
              </a:solidFill>
              <a:latin typeface="Arial"/>
              <a:ea typeface="Arial"/>
              <a:cs typeface="Arial"/>
              <a:sym typeface="Arial"/>
            </a:endParaRPr>
          </a:p>
        </p:txBody>
      </p:sp>
      <p:pic>
        <p:nvPicPr>
          <p:cNvPr id="409" name="Google Shape;409;p13"/>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a:stretch/>
        </p:blipFill>
        <p:spPr>
          <a:xfrm rot="10800000">
            <a:off x="-1" y="880676"/>
            <a:ext cx="1577591" cy="3373859"/>
          </a:xfrm>
          <a:prstGeom prst="rect">
            <a:avLst/>
          </a:prstGeom>
          <a:noFill/>
          <a:ln>
            <a:noFill/>
          </a:ln>
        </p:spPr>
      </p:pic>
      <p:sp>
        <p:nvSpPr>
          <p:cNvPr id="104" name="Google Shape;104;p2"/>
          <p:cNvSpPr txBox="1">
            <a:spLocks noGrp="1"/>
          </p:cNvSpPr>
          <p:nvPr>
            <p:ph type="title"/>
          </p:nvPr>
        </p:nvSpPr>
        <p:spPr>
          <a:xfrm>
            <a:off x="248467" y="441939"/>
            <a:ext cx="9440332"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Topics</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07" name="Google Shape;10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cs-CZ"/>
              <a:t>2</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0" name="Google Shape;110;p2"/>
            <p:cNvSpPr/>
            <p:nvPr/>
          </p:nvSpPr>
          <p:spPr>
            <a:xfrm>
              <a:off x="0" y="0"/>
              <a:ext cx="2193536" cy="48946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txBox="1"/>
            <p:nvPr/>
          </p:nvSpPr>
          <p:spPr>
            <a:xfrm>
              <a:off x="0" y="0"/>
              <a:ext cx="2193536" cy="4894601"/>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cs-CZ" sz="3400" b="0" i="0" u="none" strike="noStrike" cap="none">
                  <a:solidFill>
                    <a:schemeClr val="dk1"/>
                  </a:solidFill>
                  <a:latin typeface="Calibri"/>
                  <a:ea typeface="Calibri"/>
                  <a:cs typeface="Calibri"/>
                  <a:sym typeface="Calibri"/>
                </a:rPr>
                <a:t>Prevention policies</a:t>
              </a:r>
              <a:endParaRPr sz="3400" b="0" i="0" u="none" strike="noStrike" cap="none">
                <a:solidFill>
                  <a:schemeClr val="dk1"/>
                </a:solidFill>
                <a:latin typeface="Calibri"/>
                <a:ea typeface="Calibri"/>
                <a:cs typeface="Calibri"/>
                <a:sym typeface="Calibri"/>
              </a:endParaRPr>
            </a:p>
          </p:txBody>
        </p:sp>
        <p:sp>
          <p:nvSpPr>
            <p:cNvPr id="112" name="Google Shape;112;p2"/>
            <p:cNvSpPr/>
            <p:nvPr/>
          </p:nvSpPr>
          <p:spPr>
            <a:xfrm>
              <a:off x="2358051" y="3304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2358051" y="3304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 something is wrong ….</a:t>
              </a:r>
              <a:endParaRPr sz="1800" b="0" i="0" u="none" strike="noStrike" cap="none">
                <a:solidFill>
                  <a:schemeClr val="dk1"/>
                </a:solidFill>
                <a:latin typeface="Calibri"/>
                <a:ea typeface="Calibri"/>
                <a:cs typeface="Calibri"/>
                <a:sym typeface="Calibri"/>
              </a:endParaRPr>
            </a:p>
          </p:txBody>
        </p:sp>
        <p:cxnSp>
          <p:nvCxnSpPr>
            <p:cNvPr id="114" name="Google Shape;114;p2"/>
            <p:cNvCxnSpPr/>
            <p:nvPr/>
          </p:nvCxnSpPr>
          <p:spPr>
            <a:xfrm>
              <a:off x="2193536" y="6938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5" name="Google Shape;115;p2"/>
            <p:cNvSpPr/>
            <p:nvPr/>
          </p:nvSpPr>
          <p:spPr>
            <a:xfrm>
              <a:off x="2358051" y="72690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txBox="1"/>
            <p:nvPr/>
          </p:nvSpPr>
          <p:spPr>
            <a:xfrm>
              <a:off x="2358051" y="72690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Negative effects of bullying on employees		</a:t>
              </a:r>
              <a:endParaRPr sz="1800" b="0" i="0" u="none" strike="noStrike" cap="non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8" name="Google Shape;118;p2"/>
            <p:cNvSpPr/>
            <p:nvPr/>
          </p:nvSpPr>
          <p:spPr>
            <a:xfrm>
              <a:off x="2358051" y="142076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2358051" y="142076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Negative effects of bullying on employers </a:t>
              </a:r>
              <a:endParaRPr sz="1800" b="0" i="0" u="none" strike="noStrike" cap="non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1" name="Google Shape;121;p2"/>
            <p:cNvSpPr/>
            <p:nvPr/>
          </p:nvSpPr>
          <p:spPr>
            <a:xfrm>
              <a:off x="2358051" y="211462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2358051" y="211462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Prevention policies</a:t>
              </a:r>
              <a:endParaRPr sz="1800" b="0" i="0" u="none" strike="noStrike" cap="none">
                <a:solidFill>
                  <a:schemeClr val="dk1"/>
                </a:solidFill>
                <a:latin typeface="Calibri"/>
                <a:ea typeface="Calibri"/>
                <a:cs typeface="Calibri"/>
                <a:sym typeface="Calibri"/>
              </a:endParaRPr>
            </a:p>
          </p:txBody>
        </p:sp>
        <p:sp>
          <p:nvSpPr>
            <p:cNvPr id="123" name="Google Shape;123;p2"/>
            <p:cNvSpPr/>
            <p:nvPr/>
          </p:nvSpPr>
          <p:spPr>
            <a:xfrm>
              <a:off x="6745124" y="2114620"/>
              <a:ext cx="4222557" cy="2200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txBox="1"/>
            <p:nvPr/>
          </p:nvSpPr>
          <p:spPr>
            <a:xfrm>
              <a:off x="6745124" y="2114620"/>
              <a:ext cx="4222557" cy="220057"/>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1000"/>
                <a:buFont typeface="Calibri"/>
                <a:buNone/>
              </a:pPr>
              <a:r>
                <a:rPr lang="cs-CZ" sz="1000" b="0" i="0" u="none" strike="noStrike" cap="none">
                  <a:solidFill>
                    <a:schemeClr val="dk1"/>
                  </a:solidFill>
                  <a:latin typeface="Calibri"/>
                  <a:ea typeface="Calibri"/>
                  <a:cs typeface="Calibri"/>
                  <a:sym typeface="Calibri"/>
                </a:rPr>
                <a:t>well set external conditions</a:t>
              </a:r>
              <a:endParaRPr sz="1400" b="0" i="0" u="none" strike="noStrike" cap="none">
                <a:solidFill>
                  <a:srgbClr val="000000"/>
                </a:solidFill>
                <a:latin typeface="Arial"/>
                <a:ea typeface="Arial"/>
                <a:cs typeface="Arial"/>
                <a:sym typeface="Arial"/>
              </a:endParaRPr>
            </a:p>
          </p:txBody>
        </p:sp>
        <p:cxnSp>
          <p:nvCxnSpPr>
            <p:cNvPr id="125" name="Google Shape;125;p2"/>
            <p:cNvCxnSpPr/>
            <p:nvPr/>
          </p:nvCxnSpPr>
          <p:spPr>
            <a:xfrm>
              <a:off x="6580609" y="2334678"/>
              <a:ext cx="4222557"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6" name="Google Shape;126;p2"/>
            <p:cNvSpPr/>
            <p:nvPr/>
          </p:nvSpPr>
          <p:spPr>
            <a:xfrm>
              <a:off x="6745124" y="2334678"/>
              <a:ext cx="4222557" cy="2200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txBox="1"/>
            <p:nvPr/>
          </p:nvSpPr>
          <p:spPr>
            <a:xfrm>
              <a:off x="6745124" y="2334678"/>
              <a:ext cx="4222557" cy="220057"/>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1000"/>
                <a:buFont typeface="Calibri"/>
                <a:buNone/>
              </a:pPr>
              <a:r>
                <a:rPr lang="cs-CZ" sz="1000" b="0" i="0" u="none" strike="noStrike" cap="none">
                  <a:solidFill>
                    <a:schemeClr val="dk1"/>
                  </a:solidFill>
                  <a:latin typeface="Calibri"/>
                  <a:ea typeface="Calibri"/>
                  <a:cs typeface="Calibri"/>
                  <a:sym typeface="Calibri"/>
                </a:rPr>
                <a:t>corporate culture</a:t>
              </a:r>
              <a:endParaRPr sz="1000" b="0" i="0" u="none" strike="noStrike" cap="none">
                <a:solidFill>
                  <a:schemeClr val="dk1"/>
                </a:solidFill>
                <a:latin typeface="Calibri"/>
                <a:ea typeface="Calibri"/>
                <a:cs typeface="Calibri"/>
                <a:sym typeface="Calibri"/>
              </a:endParaRPr>
            </a:p>
          </p:txBody>
        </p:sp>
        <p:cxnSp>
          <p:nvCxnSpPr>
            <p:cNvPr id="128" name="Google Shape;128;p2"/>
            <p:cNvCxnSpPr/>
            <p:nvPr/>
          </p:nvCxnSpPr>
          <p:spPr>
            <a:xfrm>
              <a:off x="6580609" y="2554736"/>
              <a:ext cx="4222557"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9" name="Google Shape;129;p2"/>
            <p:cNvSpPr/>
            <p:nvPr/>
          </p:nvSpPr>
          <p:spPr>
            <a:xfrm>
              <a:off x="6745124" y="2554736"/>
              <a:ext cx="4222557" cy="2200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txBox="1"/>
            <p:nvPr/>
          </p:nvSpPr>
          <p:spPr>
            <a:xfrm>
              <a:off x="6745124" y="2554736"/>
              <a:ext cx="4222557" cy="220057"/>
            </a:xfrm>
            <a:prstGeom prst="rect">
              <a:avLst/>
            </a:prstGeom>
            <a:noFill/>
            <a:ln>
              <a:noFill/>
            </a:ln>
          </p:spPr>
          <p:txBody>
            <a:bodyPr spcFirstLastPara="1" wrap="square" lIns="38100" tIns="38100" rIns="38100" bIns="38100" anchor="t" anchorCtr="0">
              <a:noAutofit/>
            </a:bodyPr>
            <a:lstStyle/>
            <a:p>
              <a:pPr marL="0" marR="0" lvl="0" indent="0" algn="l" rtl="0">
                <a:lnSpc>
                  <a:spcPct val="90000"/>
                </a:lnSpc>
                <a:spcBef>
                  <a:spcPts val="0"/>
                </a:spcBef>
                <a:spcAft>
                  <a:spcPts val="0"/>
                </a:spcAft>
                <a:buClr>
                  <a:schemeClr val="dk1"/>
                </a:buClr>
                <a:buSzPts val="1000"/>
                <a:buFont typeface="Calibri"/>
                <a:buNone/>
              </a:pPr>
              <a:r>
                <a:rPr lang="cs-CZ" sz="1000" b="0" i="0" u="none" strike="noStrike" cap="none">
                  <a:solidFill>
                    <a:schemeClr val="dk1"/>
                  </a:solidFill>
                  <a:latin typeface="Calibri"/>
                  <a:ea typeface="Calibri"/>
                  <a:cs typeface="Calibri"/>
                  <a:sym typeface="Calibri"/>
                </a:rPr>
                <a:t>anti-mobbing policy</a:t>
              </a:r>
              <a:endParaRPr sz="1400" b="0" i="0" u="none" strike="noStrike" cap="none">
                <a:solidFill>
                  <a:srgbClr val="000000"/>
                </a:solidFill>
                <a:latin typeface="Arial"/>
                <a:ea typeface="Arial"/>
                <a:cs typeface="Arial"/>
                <a:sym typeface="Arial"/>
              </a:endParaRPr>
            </a:p>
          </p:txBody>
        </p:sp>
        <p:cxnSp>
          <p:nvCxnSpPr>
            <p:cNvPr id="131" name="Google Shape;131;p2"/>
            <p:cNvCxnSpPr/>
            <p:nvPr/>
          </p:nvCxnSpPr>
          <p:spPr>
            <a:xfrm>
              <a:off x="2193536" y="277543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2" name="Google Shape;132;p2"/>
            <p:cNvSpPr/>
            <p:nvPr/>
          </p:nvSpPr>
          <p:spPr>
            <a:xfrm>
              <a:off x="2358051" y="280848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txBox="1"/>
            <p:nvPr/>
          </p:nvSpPr>
          <p:spPr>
            <a:xfrm>
              <a:off x="2358051" y="280848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Prevention policies (mobbing)</a:t>
              </a:r>
              <a:endParaRPr sz="1800" b="0" i="0" u="none" strike="noStrike" cap="none">
                <a:solidFill>
                  <a:schemeClr val="dk1"/>
                </a:solidFill>
                <a:latin typeface="Calibri"/>
                <a:ea typeface="Calibri"/>
                <a:cs typeface="Calibri"/>
                <a:sym typeface="Calibri"/>
              </a:endParaRPr>
            </a:p>
          </p:txBody>
        </p:sp>
        <p:cxnSp>
          <p:nvCxnSpPr>
            <p:cNvPr id="134" name="Google Shape;134;p2"/>
            <p:cNvCxnSpPr/>
            <p:nvPr/>
          </p:nvCxnSpPr>
          <p:spPr>
            <a:xfrm>
              <a:off x="2193536" y="346929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5" name="Google Shape;135;p2"/>
            <p:cNvSpPr/>
            <p:nvPr/>
          </p:nvSpPr>
          <p:spPr>
            <a:xfrm>
              <a:off x="2358051" y="350234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txBox="1"/>
            <p:nvPr/>
          </p:nvSpPr>
          <p:spPr>
            <a:xfrm>
              <a:off x="2358051" y="350234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Practical examples</a:t>
              </a:r>
              <a:endParaRPr sz="1800" b="0" i="0" u="none" strike="noStrike" cap="none">
                <a:solidFill>
                  <a:schemeClr val="dk1"/>
                </a:solidFill>
                <a:latin typeface="Calibri"/>
                <a:ea typeface="Calibri"/>
                <a:cs typeface="Calibri"/>
                <a:sym typeface="Calibri"/>
              </a:endParaRPr>
            </a:p>
          </p:txBody>
        </p:sp>
        <p:cxnSp>
          <p:nvCxnSpPr>
            <p:cNvPr id="137" name="Google Shape;137;p2"/>
            <p:cNvCxnSpPr/>
            <p:nvPr/>
          </p:nvCxnSpPr>
          <p:spPr>
            <a:xfrm>
              <a:off x="2193536" y="41631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8" name="Google Shape;138;p2"/>
            <p:cNvSpPr/>
            <p:nvPr/>
          </p:nvSpPr>
          <p:spPr>
            <a:xfrm>
              <a:off x="2358051" y="4196200"/>
              <a:ext cx="4222557" cy="66081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txBox="1"/>
            <p:nvPr/>
          </p:nvSpPr>
          <p:spPr>
            <a:xfrm>
              <a:off x="2358051" y="4196200"/>
              <a:ext cx="4222557" cy="66081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Task</a:t>
              </a:r>
              <a:endParaRPr sz="1800" b="0" i="0" u="none" strike="noStrike" cap="none">
                <a:solidFill>
                  <a:schemeClr val="dk1"/>
                </a:solidFill>
                <a:latin typeface="Calibri"/>
                <a:ea typeface="Calibri"/>
                <a:cs typeface="Calibri"/>
                <a:sym typeface="Calibri"/>
              </a:endParaRPr>
            </a:p>
          </p:txBody>
        </p:sp>
        <p:cxnSp>
          <p:nvCxnSpPr>
            <p:cNvPr id="140" name="Google Shape;140;p2"/>
            <p:cNvCxnSpPr/>
            <p:nvPr/>
          </p:nvCxnSpPr>
          <p:spPr>
            <a:xfrm>
              <a:off x="2193536" y="48570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
          <p:cNvPicPr preferRelativeResize="0"/>
          <p:nvPr/>
        </p:nvPicPr>
        <p:blipFill rotWithShape="1">
          <a:blip r:embed="rId3">
            <a:alphaModFix/>
          </a:blip>
          <a:srcRect/>
          <a:stretch/>
        </p:blipFill>
        <p:spPr>
          <a:xfrm rot="5400000">
            <a:off x="4369368" y="4827450"/>
            <a:ext cx="1208650" cy="2848106"/>
          </a:xfrm>
          <a:prstGeom prst="rect">
            <a:avLst/>
          </a:prstGeom>
          <a:noFill/>
          <a:ln>
            <a:noFill/>
          </a:ln>
        </p:spPr>
      </p:pic>
      <p:pic>
        <p:nvPicPr>
          <p:cNvPr id="147" name="Google Shape;147;p3"/>
          <p:cNvPicPr preferRelativeResize="0"/>
          <p:nvPr/>
        </p:nvPicPr>
        <p:blipFill rotWithShape="1">
          <a:blip r:embed="rId4">
            <a:alphaModFix/>
          </a:blip>
          <a:srcRect/>
          <a:stretch/>
        </p:blipFill>
        <p:spPr>
          <a:xfrm rot="-5400000">
            <a:off x="5044893" y="-547764"/>
            <a:ext cx="962159" cy="2057687"/>
          </a:xfrm>
          <a:prstGeom prst="rect">
            <a:avLst/>
          </a:prstGeom>
          <a:noFill/>
          <a:ln>
            <a:noFill/>
          </a:ln>
        </p:spPr>
      </p:pic>
      <p:sp>
        <p:nvSpPr>
          <p:cNvPr id="148" name="Google Shape;148;p3"/>
          <p:cNvSpPr txBox="1">
            <a:spLocks noGrp="1"/>
          </p:cNvSpPr>
          <p:nvPr>
            <p:ph type="title"/>
          </p:nvPr>
        </p:nvSpPr>
        <p:spPr>
          <a:xfrm>
            <a:off x="369791" y="265893"/>
            <a:ext cx="10515600" cy="7724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600"/>
              <a:buFont typeface="Calibri"/>
              <a:buNone/>
            </a:pPr>
            <a:r>
              <a:rPr lang="cs-CZ" sz="3600" b="1">
                <a:solidFill>
                  <a:schemeClr val="dk2"/>
                </a:solidFill>
              </a:rPr>
              <a:t>… something is wrong ….</a:t>
            </a:r>
            <a:endParaRPr sz="3600" b="1">
              <a:solidFill>
                <a:schemeClr val="dk2"/>
              </a:solidFill>
            </a:endParaRPr>
          </a:p>
        </p:txBody>
      </p:sp>
      <p:grpSp>
        <p:nvGrpSpPr>
          <p:cNvPr id="149" name="Google Shape;149;p3"/>
          <p:cNvGrpSpPr/>
          <p:nvPr/>
        </p:nvGrpSpPr>
        <p:grpSpPr>
          <a:xfrm>
            <a:off x="863807" y="1328743"/>
            <a:ext cx="4943252" cy="5025141"/>
            <a:chOff x="2502957" y="2464"/>
            <a:chExt cx="4943252" cy="5025141"/>
          </a:xfrm>
        </p:grpSpPr>
        <p:sp>
          <p:nvSpPr>
            <p:cNvPr id="150" name="Google Shape;150;p3"/>
            <p:cNvSpPr/>
            <p:nvPr/>
          </p:nvSpPr>
          <p:spPr>
            <a:xfrm>
              <a:off x="4298108" y="2464"/>
              <a:ext cx="1352950" cy="879418"/>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
            <p:cNvSpPr txBox="1"/>
            <p:nvPr/>
          </p:nvSpPr>
          <p:spPr>
            <a:xfrm>
              <a:off x="4341038" y="45394"/>
              <a:ext cx="1267090" cy="79355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cs-CZ" sz="1300" b="0" i="0" u="none" strike="noStrike" cap="none">
                  <a:solidFill>
                    <a:schemeClr val="lt1"/>
                  </a:solidFill>
                  <a:latin typeface="Calibri"/>
                  <a:ea typeface="Calibri"/>
                  <a:cs typeface="Calibri"/>
                  <a:sym typeface="Calibri"/>
                </a:rPr>
                <a:t>BULLYING</a:t>
              </a:r>
              <a:endParaRPr sz="1300" b="0" i="0" u="none" strike="noStrike" cap="none">
                <a:solidFill>
                  <a:schemeClr val="lt1"/>
                </a:solidFill>
                <a:latin typeface="Calibri"/>
                <a:ea typeface="Calibri"/>
                <a:cs typeface="Calibri"/>
                <a:sym typeface="Calibri"/>
              </a:endParaRPr>
            </a:p>
          </p:txBody>
        </p:sp>
        <p:sp>
          <p:nvSpPr>
            <p:cNvPr id="152" name="Google Shape;152;p3"/>
            <p:cNvSpPr/>
            <p:nvPr/>
          </p:nvSpPr>
          <p:spPr>
            <a:xfrm>
              <a:off x="2901722" y="442174"/>
              <a:ext cx="4145722" cy="4145722"/>
            </a:xfrm>
            <a:custGeom>
              <a:avLst/>
              <a:gdLst/>
              <a:ahLst/>
              <a:cxnLst/>
              <a:rect l="l" t="t" r="r" b="b"/>
              <a:pathLst>
                <a:path w="120000" h="120000" extrusionOk="0">
                  <a:moveTo>
                    <a:pt x="79831" y="3372"/>
                  </a:moveTo>
                  <a:lnTo>
                    <a:pt x="79831" y="3372"/>
                  </a:lnTo>
                  <a:cubicBezTo>
                    <a:pt x="88113" y="6272"/>
                    <a:pt x="95657" y="10954"/>
                    <a:pt x="101933" y="17086"/>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
            <p:cNvSpPr/>
            <p:nvPr/>
          </p:nvSpPr>
          <p:spPr>
            <a:xfrm>
              <a:off x="6093259" y="1038895"/>
              <a:ext cx="1352950" cy="879418"/>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txBox="1"/>
            <p:nvPr/>
          </p:nvSpPr>
          <p:spPr>
            <a:xfrm>
              <a:off x="6136189" y="1081825"/>
              <a:ext cx="1267090" cy="79355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cs-CZ" sz="1300" b="0" i="0" u="none" strike="noStrike" cap="none">
                  <a:solidFill>
                    <a:schemeClr val="lt1"/>
                  </a:solidFill>
                  <a:latin typeface="Calibri"/>
                  <a:ea typeface="Calibri"/>
                  <a:cs typeface="Calibri"/>
                  <a:sym typeface="Calibri"/>
                </a:rPr>
                <a:t>MOBBING</a:t>
              </a:r>
              <a:endParaRPr sz="1400" b="0" i="0" u="none" strike="noStrike" cap="none">
                <a:solidFill>
                  <a:srgbClr val="000000"/>
                </a:solidFill>
                <a:latin typeface="Arial"/>
                <a:ea typeface="Arial"/>
                <a:cs typeface="Arial"/>
                <a:sym typeface="Arial"/>
              </a:endParaRPr>
            </a:p>
          </p:txBody>
        </p:sp>
        <p:sp>
          <p:nvSpPr>
            <p:cNvPr id="155" name="Google Shape;155;p3"/>
            <p:cNvSpPr/>
            <p:nvPr/>
          </p:nvSpPr>
          <p:spPr>
            <a:xfrm>
              <a:off x="2901722" y="442174"/>
              <a:ext cx="4145722" cy="4145722"/>
            </a:xfrm>
            <a:custGeom>
              <a:avLst/>
              <a:gdLst/>
              <a:ahLst/>
              <a:cxnLst/>
              <a:rect l="l" t="t" r="r" b="b"/>
              <a:pathLst>
                <a:path w="120000" h="120000" extrusionOk="0">
                  <a:moveTo>
                    <a:pt x="117559" y="43059"/>
                  </a:moveTo>
                  <a:lnTo>
                    <a:pt x="117559" y="43059"/>
                  </a:lnTo>
                  <a:cubicBezTo>
                    <a:pt x="120814" y="54119"/>
                    <a:pt x="120814" y="65882"/>
                    <a:pt x="117559" y="7694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6093259" y="3111757"/>
              <a:ext cx="1352950" cy="879418"/>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6136189" y="3154687"/>
              <a:ext cx="1267090" cy="79355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cs-CZ" sz="1300" b="0" i="0" u="none" strike="noStrike" cap="none">
                  <a:solidFill>
                    <a:schemeClr val="lt1"/>
                  </a:solidFill>
                  <a:latin typeface="Calibri"/>
                  <a:ea typeface="Calibri"/>
                  <a:cs typeface="Calibri"/>
                  <a:sym typeface="Calibri"/>
                </a:rPr>
                <a:t>BOSSING</a:t>
              </a:r>
              <a:endParaRPr sz="1400" b="0" i="0" u="none" strike="noStrike" cap="none">
                <a:solidFill>
                  <a:srgbClr val="000000"/>
                </a:solidFill>
                <a:latin typeface="Arial"/>
                <a:ea typeface="Arial"/>
                <a:cs typeface="Arial"/>
                <a:sym typeface="Arial"/>
              </a:endParaRPr>
            </a:p>
          </p:txBody>
        </p:sp>
        <p:sp>
          <p:nvSpPr>
            <p:cNvPr id="158" name="Google Shape;158;p3"/>
            <p:cNvSpPr/>
            <p:nvPr/>
          </p:nvSpPr>
          <p:spPr>
            <a:xfrm>
              <a:off x="2901722" y="442174"/>
              <a:ext cx="4145722" cy="4145722"/>
            </a:xfrm>
            <a:custGeom>
              <a:avLst/>
              <a:gdLst/>
              <a:ahLst/>
              <a:cxnLst/>
              <a:rect l="l" t="t" r="r" b="b"/>
              <a:pathLst>
                <a:path w="120000" h="120000" extrusionOk="0">
                  <a:moveTo>
                    <a:pt x="101934" y="102913"/>
                  </a:moveTo>
                  <a:cubicBezTo>
                    <a:pt x="95658" y="109046"/>
                    <a:pt x="88113" y="113727"/>
                    <a:pt x="79832" y="116627"/>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
            <p:cNvSpPr/>
            <p:nvPr/>
          </p:nvSpPr>
          <p:spPr>
            <a:xfrm>
              <a:off x="4298108" y="4148187"/>
              <a:ext cx="1352950" cy="879418"/>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
            <p:cNvSpPr txBox="1"/>
            <p:nvPr/>
          </p:nvSpPr>
          <p:spPr>
            <a:xfrm>
              <a:off x="4341038" y="4191117"/>
              <a:ext cx="1267090" cy="79355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cs-CZ" sz="1300" b="0" i="0" u="none" strike="noStrike" cap="none">
                  <a:solidFill>
                    <a:schemeClr val="lt1"/>
                  </a:solidFill>
                  <a:latin typeface="Calibri"/>
                  <a:ea typeface="Calibri"/>
                  <a:cs typeface="Calibri"/>
                  <a:sym typeface="Calibri"/>
                </a:rPr>
                <a:t>STAFFING</a:t>
              </a:r>
              <a:endParaRPr sz="1400" b="0" i="0" u="none" strike="noStrike" cap="none">
                <a:solidFill>
                  <a:srgbClr val="000000"/>
                </a:solidFill>
                <a:latin typeface="Arial"/>
                <a:ea typeface="Arial"/>
                <a:cs typeface="Arial"/>
                <a:sym typeface="Arial"/>
              </a:endParaRPr>
            </a:p>
          </p:txBody>
        </p:sp>
        <p:sp>
          <p:nvSpPr>
            <p:cNvPr id="161" name="Google Shape;161;p3"/>
            <p:cNvSpPr/>
            <p:nvPr/>
          </p:nvSpPr>
          <p:spPr>
            <a:xfrm>
              <a:off x="2901722" y="442174"/>
              <a:ext cx="4145722" cy="4145722"/>
            </a:xfrm>
            <a:custGeom>
              <a:avLst/>
              <a:gdLst/>
              <a:ahLst/>
              <a:cxnLst/>
              <a:rect l="l" t="t" r="r" b="b"/>
              <a:pathLst>
                <a:path w="120000" h="120000" extrusionOk="0">
                  <a:moveTo>
                    <a:pt x="40169" y="116628"/>
                  </a:moveTo>
                  <a:lnTo>
                    <a:pt x="40169" y="116628"/>
                  </a:lnTo>
                  <a:cubicBezTo>
                    <a:pt x="31887" y="113728"/>
                    <a:pt x="24343" y="109046"/>
                    <a:pt x="18067" y="102914"/>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
            <p:cNvSpPr/>
            <p:nvPr/>
          </p:nvSpPr>
          <p:spPr>
            <a:xfrm>
              <a:off x="2502957" y="3111757"/>
              <a:ext cx="1352950" cy="879418"/>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
            <p:cNvSpPr txBox="1"/>
            <p:nvPr/>
          </p:nvSpPr>
          <p:spPr>
            <a:xfrm>
              <a:off x="2545887" y="3154687"/>
              <a:ext cx="1267090" cy="79355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cs-CZ" sz="1300" b="0" i="0" u="none" strike="noStrike" cap="none">
                  <a:solidFill>
                    <a:schemeClr val="lt1"/>
                  </a:solidFill>
                  <a:latin typeface="Calibri"/>
                  <a:ea typeface="Calibri"/>
                  <a:cs typeface="Calibri"/>
                  <a:sym typeface="Calibri"/>
                </a:rPr>
                <a:t>HARASSMENT</a:t>
              </a:r>
              <a:endParaRPr sz="1400" b="0" i="0" u="none" strike="noStrike" cap="none">
                <a:solidFill>
                  <a:srgbClr val="000000"/>
                </a:solidFill>
                <a:latin typeface="Arial"/>
                <a:ea typeface="Arial"/>
                <a:cs typeface="Arial"/>
                <a:sym typeface="Arial"/>
              </a:endParaRPr>
            </a:p>
          </p:txBody>
        </p:sp>
        <p:sp>
          <p:nvSpPr>
            <p:cNvPr id="164" name="Google Shape;164;p3"/>
            <p:cNvSpPr/>
            <p:nvPr/>
          </p:nvSpPr>
          <p:spPr>
            <a:xfrm>
              <a:off x="2901722" y="442174"/>
              <a:ext cx="4145722" cy="4145722"/>
            </a:xfrm>
            <a:custGeom>
              <a:avLst/>
              <a:gdLst/>
              <a:ahLst/>
              <a:cxnLst/>
              <a:rect l="l" t="t" r="r" b="b"/>
              <a:pathLst>
                <a:path w="120000" h="120000" extrusionOk="0">
                  <a:moveTo>
                    <a:pt x="2441" y="76941"/>
                  </a:moveTo>
                  <a:cubicBezTo>
                    <a:pt x="-814" y="65881"/>
                    <a:pt x="-814" y="54118"/>
                    <a:pt x="2441" y="43058"/>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
            <p:cNvSpPr/>
            <p:nvPr/>
          </p:nvSpPr>
          <p:spPr>
            <a:xfrm>
              <a:off x="2502957" y="1038895"/>
              <a:ext cx="1352950" cy="879418"/>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
            <p:cNvSpPr txBox="1"/>
            <p:nvPr/>
          </p:nvSpPr>
          <p:spPr>
            <a:xfrm>
              <a:off x="2545887" y="1081825"/>
              <a:ext cx="1267090" cy="793558"/>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cs-CZ" sz="1300" b="0" i="0" u="none" strike="noStrike" cap="none">
                  <a:solidFill>
                    <a:schemeClr val="lt1"/>
                  </a:solidFill>
                  <a:latin typeface="Calibri"/>
                  <a:ea typeface="Calibri"/>
                  <a:cs typeface="Calibri"/>
                  <a:sym typeface="Calibri"/>
                </a:rPr>
                <a:t>PSYCHOLOGICAL TERROR</a:t>
              </a:r>
              <a:endParaRPr sz="1400" b="0" i="0" u="none" strike="noStrike" cap="none">
                <a:solidFill>
                  <a:srgbClr val="000000"/>
                </a:solidFill>
                <a:latin typeface="Arial"/>
                <a:ea typeface="Arial"/>
                <a:cs typeface="Arial"/>
                <a:sym typeface="Arial"/>
              </a:endParaRPr>
            </a:p>
          </p:txBody>
        </p:sp>
        <p:sp>
          <p:nvSpPr>
            <p:cNvPr id="167" name="Google Shape;167;p3"/>
            <p:cNvSpPr/>
            <p:nvPr/>
          </p:nvSpPr>
          <p:spPr>
            <a:xfrm>
              <a:off x="2901722" y="442174"/>
              <a:ext cx="4145722" cy="4145722"/>
            </a:xfrm>
            <a:custGeom>
              <a:avLst/>
              <a:gdLst/>
              <a:ahLst/>
              <a:cxnLst/>
              <a:rect l="l" t="t" r="r" b="b"/>
              <a:pathLst>
                <a:path w="120000" h="120000" extrusionOk="0">
                  <a:moveTo>
                    <a:pt x="18066" y="17087"/>
                  </a:moveTo>
                  <a:lnTo>
                    <a:pt x="18066" y="17087"/>
                  </a:lnTo>
                  <a:cubicBezTo>
                    <a:pt x="24342" y="10954"/>
                    <a:pt x="31887" y="6273"/>
                    <a:pt x="40168" y="3373"/>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cs-CZ"/>
              <a:t>3</a:t>
            </a:fld>
            <a:endParaRPr/>
          </a:p>
        </p:txBody>
      </p:sp>
      <p:sp>
        <p:nvSpPr>
          <p:cNvPr id="169" name="Google Shape;169;p3"/>
          <p:cNvSpPr txBox="1"/>
          <p:nvPr/>
        </p:nvSpPr>
        <p:spPr>
          <a:xfrm>
            <a:off x="369791" y="6398825"/>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cs-CZ"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170" name="Google Shape;170;p3"/>
          <p:cNvPicPr preferRelativeResize="0"/>
          <p:nvPr/>
        </p:nvPicPr>
        <p:blipFill rotWithShape="1">
          <a:blip r:embed="rId5">
            <a:alphaModFix/>
          </a:blip>
          <a:srcRect/>
          <a:stretch/>
        </p:blipFill>
        <p:spPr>
          <a:xfrm>
            <a:off x="6397746" y="0"/>
            <a:ext cx="5794254" cy="6880076"/>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4"/>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8" name="Google Shape;178;p4"/>
          <p:cNvGrpSpPr/>
          <p:nvPr/>
        </p:nvGrpSpPr>
        <p:grpSpPr>
          <a:xfrm>
            <a:off x="5121974" y="1584059"/>
            <a:ext cx="6481296" cy="4051063"/>
            <a:chOff x="0" y="600833"/>
            <a:chExt cx="6481296" cy="4051063"/>
          </a:xfrm>
        </p:grpSpPr>
        <p:sp>
          <p:nvSpPr>
            <p:cNvPr id="179" name="Google Shape;179;p4"/>
            <p:cNvSpPr/>
            <p:nvPr/>
          </p:nvSpPr>
          <p:spPr>
            <a:xfrm>
              <a:off x="0" y="600833"/>
              <a:ext cx="4050161" cy="4051063"/>
            </a:xfrm>
            <a:custGeom>
              <a:avLst/>
              <a:gdLst/>
              <a:ahLst/>
              <a:cxnLst/>
              <a:rect l="l" t="t" r="r" b="b"/>
              <a:pathLst>
                <a:path w="120000" h="120000" extrusionOk="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
            <p:cNvSpPr/>
            <p:nvPr/>
          </p:nvSpPr>
          <p:spPr>
            <a:xfrm>
              <a:off x="4050810" y="1808455"/>
              <a:ext cx="2430486" cy="16208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txBox="1"/>
            <p:nvPr/>
          </p:nvSpPr>
          <p:spPr>
            <a:xfrm>
              <a:off x="4050810" y="1808455"/>
              <a:ext cx="2430486" cy="1620830"/>
            </a:xfrm>
            <a:prstGeom prst="rect">
              <a:avLst/>
            </a:prstGeom>
            <a:noFill/>
            <a:ln>
              <a:noFill/>
            </a:ln>
          </p:spPr>
          <p:txBody>
            <a:bodyPr spcFirstLastPara="1" wrap="square" lIns="13950" tIns="13950" rIns="13950" bIns="13950" anchor="ctr"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Psychological</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Health</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55"/>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Long-term effect on private life</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The occurrence of suicidal behavior</a:t>
              </a:r>
              <a:endParaRPr sz="1700" b="0" i="0" u="none" strike="noStrike" cap="none">
                <a:solidFill>
                  <a:schemeClr val="dk1"/>
                </a:solidFill>
                <a:latin typeface="Calibri"/>
                <a:ea typeface="Calibri"/>
                <a:cs typeface="Calibri"/>
                <a:sym typeface="Calibri"/>
              </a:endParaRPr>
            </a:p>
          </p:txBody>
        </p:sp>
        <p:sp>
          <p:nvSpPr>
            <p:cNvPr id="182" name="Google Shape;182;p4"/>
            <p:cNvSpPr/>
            <p:nvPr/>
          </p:nvSpPr>
          <p:spPr>
            <a:xfrm>
              <a:off x="894418" y="2067318"/>
              <a:ext cx="2260027" cy="11298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
            <p:cNvSpPr txBox="1"/>
            <p:nvPr/>
          </p:nvSpPr>
          <p:spPr>
            <a:xfrm>
              <a:off x="894418" y="2067318"/>
              <a:ext cx="2260027" cy="1129841"/>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cs-CZ" sz="2600" b="0" i="0" u="none" strike="noStrike" cap="none">
                  <a:solidFill>
                    <a:schemeClr val="dk1"/>
                  </a:solidFill>
                  <a:latin typeface="Calibri"/>
                  <a:ea typeface="Calibri"/>
                  <a:cs typeface="Calibri"/>
                  <a:sym typeface="Calibri"/>
                </a:rPr>
                <a:t>Negative effects of bullying on employees</a:t>
              </a:r>
              <a:endParaRPr sz="2600" b="0" i="0" u="none" strike="noStrike" cap="none">
                <a:solidFill>
                  <a:schemeClr val="dk1"/>
                </a:solidFill>
                <a:latin typeface="Calibri"/>
                <a:ea typeface="Calibri"/>
                <a:cs typeface="Calibri"/>
                <a:sym typeface="Calibri"/>
              </a:endParaRPr>
            </a:p>
          </p:txBody>
        </p:sp>
      </p:grpSp>
      <p:pic>
        <p:nvPicPr>
          <p:cNvPr id="184" name="Google Shape;184;p4" descr="Obsah obrázku zeď, osoba, interiér&#10;&#10;Popis byl vytvořen automaticky"/>
          <p:cNvPicPr preferRelativeResize="0"/>
          <p:nvPr/>
        </p:nvPicPr>
        <p:blipFill rotWithShape="1">
          <a:blip r:embed="rId3">
            <a:alphaModFix/>
          </a:blip>
          <a:srcRect t="1709" r="-1" b="-1"/>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85" name="Google Shape;185;p4"/>
          <p:cNvPicPr preferRelativeResize="0"/>
          <p:nvPr/>
        </p:nvPicPr>
        <p:blipFill rotWithShape="1">
          <a:blip r:embed="rId4">
            <a:alphaModFix/>
          </a:blip>
          <a:srcRect/>
          <a:stretch/>
        </p:blipFill>
        <p:spPr>
          <a:xfrm>
            <a:off x="11226792" y="109974"/>
            <a:ext cx="962159" cy="2057687"/>
          </a:xfrm>
          <a:prstGeom prst="rect">
            <a:avLst/>
          </a:prstGeom>
          <a:noFill/>
          <a:ln>
            <a:noFill/>
          </a:ln>
        </p:spPr>
      </p:pic>
      <p:pic>
        <p:nvPicPr>
          <p:cNvPr id="186" name="Google Shape;186;p4"/>
          <p:cNvPicPr preferRelativeResize="0"/>
          <p:nvPr/>
        </p:nvPicPr>
        <p:blipFill rotWithShape="1">
          <a:blip r:embed="rId5">
            <a:alphaModFix/>
          </a:blip>
          <a:srcRect/>
          <a:stretch/>
        </p:blipFill>
        <p:spPr>
          <a:xfrm>
            <a:off x="11112133" y="2245564"/>
            <a:ext cx="1076817" cy="2537451"/>
          </a:xfrm>
          <a:prstGeom prst="rect">
            <a:avLst/>
          </a:prstGeom>
          <a:noFill/>
          <a:ln>
            <a:noFill/>
          </a:ln>
        </p:spPr>
      </p:pic>
      <p:pic>
        <p:nvPicPr>
          <p:cNvPr id="187" name="Google Shape;187;p4"/>
          <p:cNvPicPr preferRelativeResize="0"/>
          <p:nvPr/>
        </p:nvPicPr>
        <p:blipFill rotWithShape="1">
          <a:blip r:embed="rId5">
            <a:alphaModFix/>
          </a:blip>
          <a:srcRect/>
          <a:stretch/>
        </p:blipFill>
        <p:spPr>
          <a:xfrm rot="5400000">
            <a:off x="5884269" y="4573024"/>
            <a:ext cx="1361550" cy="32084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5"/>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5"/>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00"/>
              <a:buFont typeface="Calibri"/>
              <a:buNone/>
            </a:pPr>
            <a:br>
              <a:rPr lang="cs-CZ" sz="4200" b="0" i="0" u="none" strike="noStrike" cap="none">
                <a:solidFill>
                  <a:schemeClr val="dk1"/>
                </a:solidFill>
                <a:latin typeface="Calibri"/>
                <a:ea typeface="Calibri"/>
                <a:cs typeface="Calibri"/>
                <a:sym typeface="Calibri"/>
              </a:rPr>
            </a:br>
            <a:endParaRPr sz="4200" b="1" i="0" u="none" strike="noStrike" cap="none">
              <a:solidFill>
                <a:schemeClr val="dk1"/>
              </a:solidFill>
              <a:latin typeface="Calibri"/>
              <a:ea typeface="Calibri"/>
              <a:cs typeface="Calibri"/>
              <a:sym typeface="Calibri"/>
            </a:endParaRPr>
          </a:p>
        </p:txBody>
      </p:sp>
      <p:grpSp>
        <p:nvGrpSpPr>
          <p:cNvPr id="196" name="Google Shape;196;p5"/>
          <p:cNvGrpSpPr/>
          <p:nvPr/>
        </p:nvGrpSpPr>
        <p:grpSpPr>
          <a:xfrm>
            <a:off x="-54556" y="928301"/>
            <a:ext cx="6710828" cy="4833402"/>
            <a:chOff x="97509" y="348198"/>
            <a:chExt cx="6710828" cy="4833402"/>
          </a:xfrm>
        </p:grpSpPr>
        <p:sp>
          <p:nvSpPr>
            <p:cNvPr id="197" name="Google Shape;197;p5"/>
            <p:cNvSpPr/>
            <p:nvPr/>
          </p:nvSpPr>
          <p:spPr>
            <a:xfrm>
              <a:off x="97509" y="682388"/>
              <a:ext cx="4053618" cy="4053602"/>
            </a:xfrm>
            <a:custGeom>
              <a:avLst/>
              <a:gdLst/>
              <a:ahLst/>
              <a:cxnLst/>
              <a:rect l="l" t="t" r="r" b="b"/>
              <a:pathLst>
                <a:path w="120000" h="120000" extrusionOk="0">
                  <a:moveTo>
                    <a:pt x="8412" y="60000"/>
                  </a:moveTo>
                  <a:lnTo>
                    <a:pt x="8412" y="60000"/>
                  </a:lnTo>
                  <a:cubicBezTo>
                    <a:pt x="8412" y="33897"/>
                    <a:pt x="27910" y="11907"/>
                    <a:pt x="53826" y="8783"/>
                  </a:cubicBezTo>
                  <a:cubicBezTo>
                    <a:pt x="79742" y="5659"/>
                    <a:pt x="103907" y="22385"/>
                    <a:pt x="110110" y="47741"/>
                  </a:cubicBezTo>
                  <a:cubicBezTo>
                    <a:pt x="116313" y="73097"/>
                    <a:pt x="102599" y="99090"/>
                    <a:pt x="78168" y="108283"/>
                  </a:cubicBezTo>
                  <a:cubicBezTo>
                    <a:pt x="53736" y="117476"/>
                    <a:pt x="26289" y="106971"/>
                    <a:pt x="14238" y="83815"/>
                  </a:cubicBezTo>
                  <a:lnTo>
                    <a:pt x="6303" y="85352"/>
                  </a:lnTo>
                  <a:lnTo>
                    <a:pt x="15821" y="68557"/>
                  </a:lnTo>
                  <a:lnTo>
                    <a:pt x="35755" y="79648"/>
                  </a:lnTo>
                  <a:lnTo>
                    <a:pt x="27942" y="81161"/>
                  </a:lnTo>
                  <a:lnTo>
                    <a:pt x="27942" y="81161"/>
                  </a:lnTo>
                  <a:cubicBezTo>
                    <a:pt x="38441" y="97066"/>
                    <a:pt x="59015" y="102869"/>
                    <a:pt x="76277" y="94793"/>
                  </a:cubicBezTo>
                  <a:cubicBezTo>
                    <a:pt x="93539" y="86717"/>
                    <a:pt x="102270" y="67205"/>
                    <a:pt x="96789" y="48953"/>
                  </a:cubicBezTo>
                  <a:cubicBezTo>
                    <a:pt x="91308" y="30700"/>
                    <a:pt x="73273" y="19226"/>
                    <a:pt x="54417" y="21996"/>
                  </a:cubicBezTo>
                  <a:cubicBezTo>
                    <a:pt x="35561" y="24766"/>
                    <a:pt x="21588" y="40942"/>
                    <a:pt x="21588" y="60000"/>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p:nvPr/>
          </p:nvSpPr>
          <p:spPr>
            <a:xfrm>
              <a:off x="4064687" y="348198"/>
              <a:ext cx="2743650" cy="48334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
            <p:cNvSpPr txBox="1"/>
            <p:nvPr/>
          </p:nvSpPr>
          <p:spPr>
            <a:xfrm>
              <a:off x="4064687" y="348198"/>
              <a:ext cx="2743650" cy="4833402"/>
            </a:xfrm>
            <a:prstGeom prst="rect">
              <a:avLst/>
            </a:prstGeom>
            <a:noFill/>
            <a:ln>
              <a:noFill/>
            </a:ln>
          </p:spPr>
          <p:txBody>
            <a:bodyPr spcFirstLastPara="1" wrap="square" lIns="10775" tIns="10775" rIns="10775" bIns="10775" anchor="ctr" anchorCtr="0">
              <a:noAutofit/>
            </a:bodyPr>
            <a:lstStyle/>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early retirement</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increase in morbidity</a:t>
              </a:r>
              <a:endParaRPr sz="1700">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reduced employee productivity</a:t>
              </a:r>
              <a:endParaRPr sz="1700">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damage to the company's equipment and facilities</a:t>
              </a:r>
              <a:endParaRPr sz="1700">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increased costs for recruiting and adapting new employees</a:t>
              </a:r>
              <a:endParaRPr sz="1700">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increased turnover</a:t>
              </a:r>
              <a:endParaRPr sz="1700">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1700" b="0" i="0" u="none" strike="noStrike" cap="none">
                  <a:solidFill>
                    <a:schemeClr val="dk1"/>
                  </a:solidFill>
                  <a:latin typeface="Calibri"/>
                  <a:ea typeface="Calibri"/>
                  <a:cs typeface="Calibri"/>
                  <a:sym typeface="Calibri"/>
                </a:rPr>
                <a:t>costs of litigation and complaints</a:t>
              </a:r>
              <a:endParaRPr sz="1700" b="0" i="0" u="none" strike="noStrike" cap="none">
                <a:solidFill>
                  <a:schemeClr val="dk1"/>
                </a:solidFill>
                <a:latin typeface="Calibri"/>
                <a:ea typeface="Calibri"/>
                <a:cs typeface="Calibri"/>
                <a:sym typeface="Calibri"/>
              </a:endParaRPr>
            </a:p>
          </p:txBody>
        </p:sp>
        <p:sp>
          <p:nvSpPr>
            <p:cNvPr id="200" name="Google Shape;200;p5"/>
            <p:cNvSpPr/>
            <p:nvPr/>
          </p:nvSpPr>
          <p:spPr>
            <a:xfrm>
              <a:off x="862338" y="2095068"/>
              <a:ext cx="2426216" cy="12409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txBox="1"/>
            <p:nvPr/>
          </p:nvSpPr>
          <p:spPr>
            <a:xfrm>
              <a:off x="862338" y="2095068"/>
              <a:ext cx="2426216" cy="1240921"/>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dk1"/>
                </a:buClr>
                <a:buSzPts val="2600"/>
                <a:buFont typeface="Calibri"/>
                <a:buNone/>
              </a:pPr>
              <a:r>
                <a:rPr lang="cs-CZ" sz="2600" b="0" i="0" u="none" strike="noStrike" cap="none">
                  <a:solidFill>
                    <a:schemeClr val="dk1"/>
                  </a:solidFill>
                  <a:latin typeface="Calibri"/>
                  <a:ea typeface="Calibri"/>
                  <a:cs typeface="Calibri"/>
                  <a:sym typeface="Calibri"/>
                </a:rPr>
                <a:t>Negative effects of bullying on employers</a:t>
              </a:r>
              <a:endParaRPr sz="2600" b="0" i="0" u="none" strike="noStrike" cap="none">
                <a:solidFill>
                  <a:schemeClr val="dk1"/>
                </a:solidFill>
                <a:latin typeface="Calibri"/>
                <a:ea typeface="Calibri"/>
                <a:cs typeface="Calibri"/>
                <a:sym typeface="Calibri"/>
              </a:endParaRPr>
            </a:p>
          </p:txBody>
        </p:sp>
      </p:grpSp>
      <p:pic>
        <p:nvPicPr>
          <p:cNvPr id="202" name="Google Shape;202;p5"/>
          <p:cNvPicPr preferRelativeResize="0"/>
          <p:nvPr/>
        </p:nvPicPr>
        <p:blipFill rotWithShape="1">
          <a:blip r:embed="rId3">
            <a:alphaModFix/>
          </a:blip>
          <a:srcRect/>
          <a:stretch/>
        </p:blipFill>
        <p:spPr>
          <a:xfrm>
            <a:off x="6419850" y="0"/>
            <a:ext cx="5772150" cy="6858000"/>
          </a:xfrm>
          <a:prstGeom prst="rect">
            <a:avLst/>
          </a:prstGeom>
          <a:noFill/>
          <a:ln>
            <a:noFill/>
          </a:ln>
        </p:spPr>
      </p:pic>
      <p:pic>
        <p:nvPicPr>
          <p:cNvPr id="203" name="Google Shape;203;p5"/>
          <p:cNvPicPr preferRelativeResize="0"/>
          <p:nvPr/>
        </p:nvPicPr>
        <p:blipFill rotWithShape="1">
          <a:blip r:embed="rId4">
            <a:alphaModFix/>
          </a:blip>
          <a:srcRect/>
          <a:stretch/>
        </p:blipFill>
        <p:spPr>
          <a:xfrm rot="5400000">
            <a:off x="818213" y="4802385"/>
            <a:ext cx="1309887" cy="2801343"/>
          </a:xfrm>
          <a:prstGeom prst="rect">
            <a:avLst/>
          </a:prstGeom>
          <a:noFill/>
          <a:ln>
            <a:noFill/>
          </a:ln>
        </p:spPr>
      </p:pic>
      <p:pic>
        <p:nvPicPr>
          <p:cNvPr id="204" name="Google Shape;204;p5"/>
          <p:cNvPicPr preferRelativeResize="0"/>
          <p:nvPr/>
        </p:nvPicPr>
        <p:blipFill rotWithShape="1">
          <a:blip r:embed="rId5">
            <a:alphaModFix/>
          </a:blip>
          <a:srcRect/>
          <a:stretch/>
        </p:blipFill>
        <p:spPr>
          <a:xfrm rot="-5400000">
            <a:off x="3024090" y="-652553"/>
            <a:ext cx="962159" cy="226726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a:stretch/>
        </p:blipFill>
        <p:spPr>
          <a:xfrm rot="-5400000">
            <a:off x="4761771" y="-795164"/>
            <a:ext cx="1396721" cy="2987048"/>
          </a:xfrm>
          <a:prstGeom prst="rect">
            <a:avLst/>
          </a:prstGeom>
          <a:noFill/>
          <a:ln>
            <a:noFill/>
          </a:ln>
        </p:spPr>
      </p:pic>
      <p:sp>
        <p:nvSpPr>
          <p:cNvPr id="211" name="Google Shape;211;p6"/>
          <p:cNvSpPr txBox="1">
            <a:spLocks noGrp="1"/>
          </p:cNvSpPr>
          <p:nvPr>
            <p:ph type="title"/>
          </p:nvPr>
        </p:nvSpPr>
        <p:spPr>
          <a:xfrm>
            <a:off x="293476" y="184971"/>
            <a:ext cx="10515600"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cs-CZ" sz="3600" b="1">
                <a:solidFill>
                  <a:schemeClr val="dk2"/>
                </a:solidFill>
              </a:rPr>
              <a:t>Prevention policies</a:t>
            </a:r>
            <a:endParaRPr sz="3600" b="1">
              <a:solidFill>
                <a:schemeClr val="dk2"/>
              </a:solidFill>
            </a:endParaRPr>
          </a:p>
        </p:txBody>
      </p:sp>
      <p:grpSp>
        <p:nvGrpSpPr>
          <p:cNvPr id="212" name="Google Shape;212;p6"/>
          <p:cNvGrpSpPr/>
          <p:nvPr/>
        </p:nvGrpSpPr>
        <p:grpSpPr>
          <a:xfrm>
            <a:off x="1109372" y="773723"/>
            <a:ext cx="3657223" cy="5946573"/>
            <a:chOff x="1754783" y="0"/>
            <a:chExt cx="3657223" cy="5946573"/>
          </a:xfrm>
        </p:grpSpPr>
        <p:sp>
          <p:nvSpPr>
            <p:cNvPr id="213" name="Google Shape;213;p6"/>
            <p:cNvSpPr/>
            <p:nvPr/>
          </p:nvSpPr>
          <p:spPr>
            <a:xfrm>
              <a:off x="2549761" y="0"/>
              <a:ext cx="2862245" cy="286268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6"/>
            <p:cNvSpPr/>
            <p:nvPr/>
          </p:nvSpPr>
          <p:spPr>
            <a:xfrm>
              <a:off x="3182411" y="1033514"/>
              <a:ext cx="1590494" cy="79505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
            <p:cNvSpPr txBox="1"/>
            <p:nvPr/>
          </p:nvSpPr>
          <p:spPr>
            <a:xfrm>
              <a:off x="3182411" y="1033514"/>
              <a:ext cx="1590494" cy="79505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well set external conditions</a:t>
              </a:r>
              <a:endParaRPr sz="1800" b="0" i="0" u="none" strike="noStrike" cap="none">
                <a:solidFill>
                  <a:schemeClr val="dk1"/>
                </a:solidFill>
                <a:latin typeface="Calibri"/>
                <a:ea typeface="Calibri"/>
                <a:cs typeface="Calibri"/>
                <a:sym typeface="Calibri"/>
              </a:endParaRPr>
            </a:p>
          </p:txBody>
        </p:sp>
        <p:sp>
          <p:nvSpPr>
            <p:cNvPr id="216" name="Google Shape;216;p6"/>
            <p:cNvSpPr/>
            <p:nvPr/>
          </p:nvSpPr>
          <p:spPr>
            <a:xfrm>
              <a:off x="1754783" y="1644822"/>
              <a:ext cx="2862245" cy="2862680"/>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2390658" y="2687851"/>
              <a:ext cx="1590494" cy="79505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6"/>
            <p:cNvSpPr txBox="1"/>
            <p:nvPr/>
          </p:nvSpPr>
          <p:spPr>
            <a:xfrm>
              <a:off x="2390658" y="2687851"/>
              <a:ext cx="1590494" cy="79505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corporate culture</a:t>
              </a:r>
              <a:endParaRPr sz="1800" b="0" i="0" u="none" strike="noStrike" cap="none">
                <a:solidFill>
                  <a:schemeClr val="dk1"/>
                </a:solidFill>
                <a:latin typeface="Calibri"/>
                <a:ea typeface="Calibri"/>
                <a:cs typeface="Calibri"/>
                <a:sym typeface="Calibri"/>
              </a:endParaRPr>
            </a:p>
          </p:txBody>
        </p:sp>
        <p:sp>
          <p:nvSpPr>
            <p:cNvPr id="219" name="Google Shape;219;p6"/>
            <p:cNvSpPr/>
            <p:nvPr/>
          </p:nvSpPr>
          <p:spPr>
            <a:xfrm>
              <a:off x="2753478" y="3486476"/>
              <a:ext cx="2459112" cy="2460097"/>
            </a:xfrm>
            <a:prstGeom prst="blockArc">
              <a:avLst>
                <a:gd name="adj1" fmla="val 13500000"/>
                <a:gd name="adj2" fmla="val 108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6"/>
            <p:cNvSpPr/>
            <p:nvPr/>
          </p:nvSpPr>
          <p:spPr>
            <a:xfrm>
              <a:off x="3186174" y="4344566"/>
              <a:ext cx="1590494" cy="79505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
            <p:cNvSpPr txBox="1"/>
            <p:nvPr/>
          </p:nvSpPr>
          <p:spPr>
            <a:xfrm>
              <a:off x="3186174" y="4344566"/>
              <a:ext cx="1590494" cy="79505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cs-CZ" sz="1800" b="0" i="0" u="none" strike="noStrike" cap="none">
                  <a:solidFill>
                    <a:schemeClr val="dk1"/>
                  </a:solidFill>
                  <a:latin typeface="Calibri"/>
                  <a:ea typeface="Calibri"/>
                  <a:cs typeface="Calibri"/>
                  <a:sym typeface="Calibri"/>
                </a:rPr>
                <a:t>anti-mobbing policy</a:t>
              </a:r>
              <a:endParaRPr sz="1800" b="0" i="0" u="none" strike="noStrike" cap="none">
                <a:solidFill>
                  <a:schemeClr val="dk1"/>
                </a:solidFill>
                <a:latin typeface="Calibri"/>
                <a:ea typeface="Calibri"/>
                <a:cs typeface="Calibri"/>
                <a:sym typeface="Calibri"/>
              </a:endParaRPr>
            </a:p>
          </p:txBody>
        </p:sp>
      </p:grpSp>
      <p:pic>
        <p:nvPicPr>
          <p:cNvPr id="222" name="Google Shape;222;p6"/>
          <p:cNvPicPr preferRelativeResize="0"/>
          <p:nvPr/>
        </p:nvPicPr>
        <p:blipFill rotWithShape="1">
          <a:blip r:embed="rId4">
            <a:alphaModFix/>
          </a:blip>
          <a:srcRect/>
          <a:stretch/>
        </p:blipFill>
        <p:spPr>
          <a:xfrm>
            <a:off x="6751257" y="0"/>
            <a:ext cx="5440743" cy="6858000"/>
          </a:xfrm>
          <a:prstGeom prst="rect">
            <a:avLst/>
          </a:prstGeom>
          <a:noFill/>
          <a:ln>
            <a:noFill/>
          </a:ln>
        </p:spPr>
      </p:pic>
      <p:pic>
        <p:nvPicPr>
          <p:cNvPr id="223" name="Google Shape;223;p6"/>
          <p:cNvPicPr preferRelativeResize="0"/>
          <p:nvPr/>
        </p:nvPicPr>
        <p:blipFill rotWithShape="1">
          <a:blip r:embed="rId5">
            <a:alphaModFix/>
          </a:blip>
          <a:srcRect/>
          <a:stretch/>
        </p:blipFill>
        <p:spPr>
          <a:xfrm>
            <a:off x="0" y="4577237"/>
            <a:ext cx="943107" cy="20957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7"/>
          <p:cNvPicPr preferRelativeResize="0"/>
          <p:nvPr/>
        </p:nvPicPr>
        <p:blipFill rotWithShape="1">
          <a:blip r:embed="rId3">
            <a:alphaModFix/>
          </a:blip>
          <a:srcRect/>
          <a:stretch/>
        </p:blipFill>
        <p:spPr>
          <a:xfrm rot="-5400000">
            <a:off x="9868098" y="-547764"/>
            <a:ext cx="962159" cy="2057687"/>
          </a:xfrm>
          <a:prstGeom prst="rect">
            <a:avLst/>
          </a:prstGeom>
          <a:noFill/>
          <a:ln>
            <a:noFill/>
          </a:ln>
        </p:spPr>
      </p:pic>
      <p:sp>
        <p:nvSpPr>
          <p:cNvPr id="230" name="Google Shape;230;p7"/>
          <p:cNvSpPr txBox="1">
            <a:spLocks noGrp="1"/>
          </p:cNvSpPr>
          <p:nvPr>
            <p:ph type="title"/>
          </p:nvPr>
        </p:nvSpPr>
        <p:spPr>
          <a:xfrm>
            <a:off x="313572" y="134729"/>
            <a:ext cx="10515600"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cs-CZ" sz="3600" b="1">
                <a:solidFill>
                  <a:schemeClr val="dk2"/>
                </a:solidFill>
              </a:rPr>
              <a:t>Prevention policies (mobbing)</a:t>
            </a:r>
            <a:endParaRPr/>
          </a:p>
        </p:txBody>
      </p:sp>
      <p:grpSp>
        <p:nvGrpSpPr>
          <p:cNvPr id="231" name="Google Shape;231;p7"/>
          <p:cNvGrpSpPr/>
          <p:nvPr/>
        </p:nvGrpSpPr>
        <p:grpSpPr>
          <a:xfrm>
            <a:off x="1986116" y="469921"/>
            <a:ext cx="8313442" cy="6259432"/>
            <a:chOff x="0" y="-203319"/>
            <a:chExt cx="8313442" cy="6259432"/>
          </a:xfrm>
        </p:grpSpPr>
        <p:sp>
          <p:nvSpPr>
            <p:cNvPr id="232" name="Google Shape;232;p7"/>
            <p:cNvSpPr/>
            <p:nvPr/>
          </p:nvSpPr>
          <p:spPr>
            <a:xfrm>
              <a:off x="1411156" y="843979"/>
              <a:ext cx="3501628" cy="339270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7"/>
            <p:cNvSpPr txBox="1"/>
            <p:nvPr/>
          </p:nvSpPr>
          <p:spPr>
            <a:xfrm>
              <a:off x="1923958" y="1340829"/>
              <a:ext cx="2476024" cy="2399007"/>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cs-CZ" sz="3200" b="1" i="0" u="none" strike="noStrike" cap="none">
                  <a:solidFill>
                    <a:schemeClr val="lt1"/>
                  </a:solidFill>
                  <a:latin typeface="Calibri"/>
                  <a:ea typeface="Calibri"/>
                  <a:cs typeface="Calibri"/>
                  <a:sym typeface="Calibri"/>
                </a:rPr>
                <a:t>PREVENTION OF MOBBING:</a:t>
              </a:r>
              <a:endParaRPr sz="1400" b="0" i="0" u="none" strike="noStrike" cap="none">
                <a:solidFill>
                  <a:srgbClr val="000000"/>
                </a:solidFill>
                <a:latin typeface="Arial"/>
                <a:ea typeface="Arial"/>
                <a:cs typeface="Arial"/>
                <a:sym typeface="Arial"/>
              </a:endParaRPr>
            </a:p>
          </p:txBody>
        </p:sp>
        <p:sp>
          <p:nvSpPr>
            <p:cNvPr id="234" name="Google Shape;234;p7"/>
            <p:cNvSpPr/>
            <p:nvPr/>
          </p:nvSpPr>
          <p:spPr>
            <a:xfrm>
              <a:off x="2643478" y="4245594"/>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7"/>
            <p:cNvSpPr/>
            <p:nvPr/>
          </p:nvSpPr>
          <p:spPr>
            <a:xfrm>
              <a:off x="1684018" y="326410"/>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7"/>
            <p:cNvSpPr/>
            <p:nvPr/>
          </p:nvSpPr>
          <p:spPr>
            <a:xfrm>
              <a:off x="3901662" y="4535996"/>
              <a:ext cx="376344" cy="3769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7"/>
            <p:cNvSpPr/>
            <p:nvPr/>
          </p:nvSpPr>
          <p:spPr>
            <a:xfrm>
              <a:off x="2719858" y="1492225"/>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7"/>
            <p:cNvSpPr/>
            <p:nvPr/>
          </p:nvSpPr>
          <p:spPr>
            <a:xfrm>
              <a:off x="1411134" y="707558"/>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
            <p:cNvSpPr/>
            <p:nvPr/>
          </p:nvSpPr>
          <p:spPr>
            <a:xfrm>
              <a:off x="0" y="953403"/>
              <a:ext cx="1906251" cy="1711173"/>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
            <p:cNvSpPr txBox="1"/>
            <p:nvPr/>
          </p:nvSpPr>
          <p:spPr>
            <a:xfrm>
              <a:off x="279164" y="1203998"/>
              <a:ext cx="1347923" cy="1209983"/>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s-CZ" sz="1800" b="0" i="0" u="none" strike="noStrike" cap="none">
                  <a:solidFill>
                    <a:schemeClr val="lt1"/>
                  </a:solidFill>
                  <a:latin typeface="Calibri"/>
                  <a:ea typeface="Calibri"/>
                  <a:cs typeface="Calibri"/>
                  <a:sym typeface="Calibri"/>
                </a:rPr>
                <a:t>1. deficiencies in work layout,</a:t>
              </a:r>
              <a:endParaRPr sz="1400" b="0" i="0" u="none" strike="noStrike" cap="none">
                <a:solidFill>
                  <a:srgbClr val="000000"/>
                </a:solidFill>
                <a:latin typeface="Arial"/>
                <a:ea typeface="Arial"/>
                <a:cs typeface="Arial"/>
                <a:sym typeface="Arial"/>
              </a:endParaRPr>
            </a:p>
          </p:txBody>
        </p:sp>
        <p:sp>
          <p:nvSpPr>
            <p:cNvPr id="241" name="Google Shape;241;p7"/>
            <p:cNvSpPr/>
            <p:nvPr/>
          </p:nvSpPr>
          <p:spPr>
            <a:xfrm>
              <a:off x="3153835" y="1504325"/>
              <a:ext cx="376344" cy="3769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7"/>
            <p:cNvSpPr/>
            <p:nvPr/>
          </p:nvSpPr>
          <p:spPr>
            <a:xfrm>
              <a:off x="186177" y="3220333"/>
              <a:ext cx="1448703" cy="13690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7"/>
            <p:cNvSpPr/>
            <p:nvPr/>
          </p:nvSpPr>
          <p:spPr>
            <a:xfrm>
              <a:off x="5516721" y="416456"/>
              <a:ext cx="2477274" cy="2428667"/>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7"/>
            <p:cNvSpPr txBox="1"/>
            <p:nvPr/>
          </p:nvSpPr>
          <p:spPr>
            <a:xfrm>
              <a:off x="5879509" y="772126"/>
              <a:ext cx="1751698" cy="1717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s-CZ" sz="1800" b="0" i="0" u="none" strike="noStrike" cap="none">
                  <a:solidFill>
                    <a:schemeClr val="lt1"/>
                  </a:solidFill>
                  <a:latin typeface="Calibri"/>
                  <a:ea typeface="Calibri"/>
                  <a:cs typeface="Calibri"/>
                  <a:sym typeface="Calibri"/>
                </a:rPr>
                <a:t>2. shortcomings in management behavior, which thus becomes a bad example for middle management</a:t>
              </a:r>
              <a:endParaRPr sz="1800" b="0" i="0" u="none" strike="noStrike" cap="none">
                <a:solidFill>
                  <a:schemeClr val="lt1"/>
                </a:solidFill>
                <a:latin typeface="Calibri"/>
                <a:ea typeface="Calibri"/>
                <a:cs typeface="Calibri"/>
                <a:sym typeface="Calibri"/>
              </a:endParaRPr>
            </a:p>
          </p:txBody>
        </p:sp>
        <p:sp>
          <p:nvSpPr>
            <p:cNvPr id="245" name="Google Shape;245;p7"/>
            <p:cNvSpPr/>
            <p:nvPr/>
          </p:nvSpPr>
          <p:spPr>
            <a:xfrm>
              <a:off x="4721010" y="2025233"/>
              <a:ext cx="376344" cy="3769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
            <p:cNvSpPr/>
            <p:nvPr/>
          </p:nvSpPr>
          <p:spPr>
            <a:xfrm>
              <a:off x="2848855" y="4787141"/>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7"/>
            <p:cNvSpPr/>
            <p:nvPr/>
          </p:nvSpPr>
          <p:spPr>
            <a:xfrm>
              <a:off x="3134392" y="3923733"/>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7"/>
            <p:cNvSpPr/>
            <p:nvPr/>
          </p:nvSpPr>
          <p:spPr>
            <a:xfrm>
              <a:off x="5586933" y="3271687"/>
              <a:ext cx="2726509" cy="2574274"/>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7"/>
            <p:cNvSpPr txBox="1"/>
            <p:nvPr/>
          </p:nvSpPr>
          <p:spPr>
            <a:xfrm>
              <a:off x="5986221" y="3648681"/>
              <a:ext cx="1927933" cy="182028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cs-CZ" sz="2400" b="1" i="0" u="none" strike="noStrike" cap="none">
                  <a:solidFill>
                    <a:schemeClr val="dk1"/>
                  </a:solidFill>
                  <a:latin typeface="Calibri"/>
                  <a:ea typeface="Calibri"/>
                  <a:cs typeface="Calibri"/>
                  <a:sym typeface="Calibri"/>
                </a:rPr>
                <a:t>DEMOCRATIC STYLE</a:t>
              </a:r>
              <a:endParaRPr sz="1400" b="0" i="0" u="none" strike="noStrike" cap="none">
                <a:solidFill>
                  <a:srgbClr val="000000"/>
                </a:solidFill>
                <a:latin typeface="Arial"/>
                <a:ea typeface="Arial"/>
                <a:cs typeface="Arial"/>
                <a:sym typeface="Arial"/>
              </a:endParaRPr>
            </a:p>
          </p:txBody>
        </p:sp>
        <p:sp>
          <p:nvSpPr>
            <p:cNvPr id="250" name="Google Shape;250;p7"/>
            <p:cNvSpPr/>
            <p:nvPr/>
          </p:nvSpPr>
          <p:spPr>
            <a:xfrm>
              <a:off x="2957816" y="4340694"/>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7"/>
            <p:cNvSpPr/>
            <p:nvPr/>
          </p:nvSpPr>
          <p:spPr>
            <a:xfrm>
              <a:off x="3338086" y="4188969"/>
              <a:ext cx="1853596" cy="1867144"/>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7"/>
            <p:cNvSpPr txBox="1"/>
            <p:nvPr/>
          </p:nvSpPr>
          <p:spPr>
            <a:xfrm>
              <a:off x="3609539" y="4462406"/>
              <a:ext cx="1310690" cy="132027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cs-CZ" sz="1600" b="0" i="0" u="none" strike="noStrike" cap="none">
                  <a:solidFill>
                    <a:schemeClr val="lt1"/>
                  </a:solidFill>
                  <a:latin typeface="Calibri"/>
                  <a:ea typeface="Calibri"/>
                  <a:cs typeface="Calibri"/>
                  <a:sym typeface="Calibri"/>
                </a:rPr>
                <a:t>3. insufficient protection of victims of bullying</a:t>
              </a:r>
              <a:endParaRPr sz="1600" b="0" i="0" u="none" strike="noStrike" cap="none">
                <a:solidFill>
                  <a:schemeClr val="lt1"/>
                </a:solidFill>
                <a:latin typeface="Calibri"/>
                <a:ea typeface="Calibri"/>
                <a:cs typeface="Calibri"/>
                <a:sym typeface="Calibri"/>
              </a:endParaRPr>
            </a:p>
          </p:txBody>
        </p:sp>
        <p:sp>
          <p:nvSpPr>
            <p:cNvPr id="253" name="Google Shape;253;p7"/>
            <p:cNvSpPr/>
            <p:nvPr/>
          </p:nvSpPr>
          <p:spPr>
            <a:xfrm>
              <a:off x="3261461" y="4585001"/>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3764471" y="-203319"/>
              <a:ext cx="1752251" cy="1698895"/>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
            <p:cNvSpPr txBox="1"/>
            <p:nvPr/>
          </p:nvSpPr>
          <p:spPr>
            <a:xfrm>
              <a:off x="4021082" y="45478"/>
              <a:ext cx="1239029" cy="120130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cs-CZ" sz="1800" b="0" i="0" u="none" strike="noStrike" cap="none">
                  <a:solidFill>
                    <a:schemeClr val="lt1"/>
                  </a:solidFill>
                  <a:latin typeface="Calibri"/>
                  <a:ea typeface="Calibri"/>
                  <a:cs typeface="Calibri"/>
                  <a:sym typeface="Calibri"/>
                </a:rPr>
                <a:t>4. low moral standard in the workplace</a:t>
              </a:r>
              <a:endParaRPr sz="1800" b="0" i="0" u="none" strike="noStrike" cap="none">
                <a:solidFill>
                  <a:schemeClr val="lt1"/>
                </a:solidFill>
                <a:latin typeface="Calibri"/>
                <a:ea typeface="Calibri"/>
                <a:cs typeface="Calibri"/>
                <a:sym typeface="Calibri"/>
              </a:endParaRPr>
            </a:p>
          </p:txBody>
        </p:sp>
        <p:sp>
          <p:nvSpPr>
            <p:cNvPr id="256" name="Google Shape;256;p7"/>
            <p:cNvSpPr/>
            <p:nvPr/>
          </p:nvSpPr>
          <p:spPr>
            <a:xfrm>
              <a:off x="1647763" y="1449875"/>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a:off x="2927538" y="351692"/>
              <a:ext cx="272884" cy="27285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 name="Google Shape;258;p7"/>
          <p:cNvSpPr/>
          <p:nvPr/>
        </p:nvSpPr>
        <p:spPr>
          <a:xfrm>
            <a:off x="7347872" y="4801220"/>
            <a:ext cx="430375" cy="43084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
          <p:cNvSpPr/>
          <p:nvPr/>
        </p:nvSpPr>
        <p:spPr>
          <a:xfrm>
            <a:off x="9918803" y="2482236"/>
            <a:ext cx="430375" cy="43084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7"/>
          <p:cNvSpPr/>
          <p:nvPr/>
        </p:nvSpPr>
        <p:spPr>
          <a:xfrm>
            <a:off x="7430810" y="389296"/>
            <a:ext cx="430375" cy="43084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
          <p:cNvSpPr/>
          <p:nvPr/>
        </p:nvSpPr>
        <p:spPr>
          <a:xfrm>
            <a:off x="7971068" y="5302398"/>
            <a:ext cx="430375" cy="43084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7"/>
          <p:cNvSpPr/>
          <p:nvPr/>
        </p:nvSpPr>
        <p:spPr>
          <a:xfrm>
            <a:off x="2143858" y="2998160"/>
            <a:ext cx="430375" cy="43084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7"/>
          <p:cNvSpPr/>
          <p:nvPr/>
        </p:nvSpPr>
        <p:spPr>
          <a:xfrm>
            <a:off x="4243345" y="1308876"/>
            <a:ext cx="430375" cy="43084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4" name="Google Shape;264;p7"/>
          <p:cNvGrpSpPr/>
          <p:nvPr/>
        </p:nvGrpSpPr>
        <p:grpSpPr>
          <a:xfrm>
            <a:off x="277884" y="4650646"/>
            <a:ext cx="1928042" cy="1922230"/>
            <a:chOff x="842658" y="4127797"/>
            <a:chExt cx="1928042" cy="1922230"/>
          </a:xfrm>
        </p:grpSpPr>
        <p:sp>
          <p:nvSpPr>
            <p:cNvPr id="265" name="Google Shape;265;p7"/>
            <p:cNvSpPr/>
            <p:nvPr/>
          </p:nvSpPr>
          <p:spPr>
            <a:xfrm>
              <a:off x="842658" y="4127797"/>
              <a:ext cx="1928042" cy="1922230"/>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7"/>
            <p:cNvSpPr txBox="1"/>
            <p:nvPr/>
          </p:nvSpPr>
          <p:spPr>
            <a:xfrm>
              <a:off x="858013" y="4258727"/>
              <a:ext cx="1871599" cy="1791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cs-CZ" sz="2400" b="1" i="0" u="none" strike="noStrike" cap="none">
                  <a:solidFill>
                    <a:schemeClr val="dk1"/>
                  </a:solidFill>
                  <a:latin typeface="Calibri"/>
                  <a:ea typeface="Calibri"/>
                  <a:cs typeface="Calibri"/>
                  <a:sym typeface="Calibri"/>
                </a:rPr>
                <a:t>AUTOCRATIC STYLE</a:t>
              </a:r>
              <a:endParaRPr sz="1400" b="0" i="0" u="none" strike="noStrike" cap="none">
                <a:solidFill>
                  <a:srgbClr val="000000"/>
                </a:solidFill>
                <a:latin typeface="Arial"/>
                <a:ea typeface="Arial"/>
                <a:cs typeface="Arial"/>
                <a:sym typeface="Arial"/>
              </a:endParaRPr>
            </a:p>
          </p:txBody>
        </p:sp>
      </p:grpSp>
      <p:pic>
        <p:nvPicPr>
          <p:cNvPr id="267" name="Google Shape;267;p7" descr="Šipka otáčející se po směru hodin se souvislou výplní"/>
          <p:cNvPicPr preferRelativeResize="0"/>
          <p:nvPr/>
        </p:nvPicPr>
        <p:blipFill rotWithShape="1">
          <a:blip r:embed="rId4">
            <a:alphaModFix/>
          </a:blip>
          <a:srcRect/>
          <a:stretch/>
        </p:blipFill>
        <p:spPr>
          <a:xfrm rot="4625818">
            <a:off x="2162636" y="3814131"/>
            <a:ext cx="1389088" cy="1389088"/>
          </a:xfrm>
          <a:prstGeom prst="rect">
            <a:avLst/>
          </a:prstGeom>
          <a:noFill/>
          <a:ln>
            <a:noFill/>
          </a:ln>
        </p:spPr>
      </p:pic>
      <p:sp>
        <p:nvSpPr>
          <p:cNvPr id="268" name="Google Shape;268;p7"/>
          <p:cNvSpPr/>
          <p:nvPr/>
        </p:nvSpPr>
        <p:spPr>
          <a:xfrm>
            <a:off x="6623520" y="3281630"/>
            <a:ext cx="1448703" cy="1369016"/>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p7" descr="Šipka otáčející se proti směru hodinových ručiček se souvislou výplní"/>
          <p:cNvPicPr preferRelativeResize="0"/>
          <p:nvPr/>
        </p:nvPicPr>
        <p:blipFill rotWithShape="1">
          <a:blip r:embed="rId5">
            <a:alphaModFix/>
          </a:blip>
          <a:srcRect/>
          <a:stretch/>
        </p:blipFill>
        <p:spPr>
          <a:xfrm rot="-1216946">
            <a:off x="6663362" y="3292789"/>
            <a:ext cx="1369016" cy="1369016"/>
          </a:xfrm>
          <a:prstGeom prst="rect">
            <a:avLst/>
          </a:prstGeom>
          <a:noFill/>
          <a:ln>
            <a:noFill/>
          </a:ln>
        </p:spPr>
      </p:pic>
      <p:pic>
        <p:nvPicPr>
          <p:cNvPr id="270" name="Google Shape;270;p7"/>
          <p:cNvPicPr preferRelativeResize="0"/>
          <p:nvPr/>
        </p:nvPicPr>
        <p:blipFill rotWithShape="1">
          <a:blip r:embed="rId6">
            <a:alphaModFix/>
          </a:blip>
          <a:srcRect/>
          <a:stretch/>
        </p:blipFill>
        <p:spPr>
          <a:xfrm>
            <a:off x="0" y="1024931"/>
            <a:ext cx="1362828" cy="3028505"/>
          </a:xfrm>
          <a:prstGeom prst="rect">
            <a:avLst/>
          </a:prstGeom>
          <a:noFill/>
          <a:ln>
            <a:noFill/>
          </a:ln>
        </p:spPr>
      </p:pic>
      <p:pic>
        <p:nvPicPr>
          <p:cNvPr id="271" name="Google Shape;271;p7"/>
          <p:cNvPicPr preferRelativeResize="0"/>
          <p:nvPr/>
        </p:nvPicPr>
        <p:blipFill rotWithShape="1">
          <a:blip r:embed="rId7">
            <a:alphaModFix/>
          </a:blip>
          <a:srcRect/>
          <a:stretch/>
        </p:blipFill>
        <p:spPr>
          <a:xfrm>
            <a:off x="10922847" y="3860329"/>
            <a:ext cx="1269153" cy="2990678"/>
          </a:xfrm>
          <a:prstGeom prst="rect">
            <a:avLst/>
          </a:prstGeom>
          <a:noFill/>
          <a:ln>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8"/>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8"/>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8"/>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p8"/>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8"/>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Practical examples</a:t>
            </a:r>
            <a:endParaRPr sz="3600" b="1">
              <a:solidFill>
                <a:schemeClr val="dk2"/>
              </a:solidFill>
            </a:endParaRPr>
          </a:p>
        </p:txBody>
      </p:sp>
      <p:grpSp>
        <p:nvGrpSpPr>
          <p:cNvPr id="284" name="Google Shape;284;p8"/>
          <p:cNvGrpSpPr/>
          <p:nvPr/>
        </p:nvGrpSpPr>
        <p:grpSpPr>
          <a:xfrm>
            <a:off x="838200" y="1859293"/>
            <a:ext cx="10515600" cy="4284001"/>
            <a:chOff x="0" y="33668"/>
            <a:chExt cx="10515600" cy="4284001"/>
          </a:xfrm>
        </p:grpSpPr>
        <p:sp>
          <p:nvSpPr>
            <p:cNvPr id="285" name="Google Shape;285;p8"/>
            <p:cNvSpPr/>
            <p:nvPr/>
          </p:nvSpPr>
          <p:spPr>
            <a:xfrm>
              <a:off x="0" y="33668"/>
              <a:ext cx="8727948" cy="1468799"/>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8"/>
            <p:cNvSpPr txBox="1"/>
            <p:nvPr/>
          </p:nvSpPr>
          <p:spPr>
            <a:xfrm>
              <a:off x="0" y="33668"/>
              <a:ext cx="8727948" cy="979200"/>
            </a:xfrm>
            <a:prstGeom prst="rect">
              <a:avLst/>
            </a:prstGeom>
            <a:noFill/>
            <a:ln>
              <a:noFill/>
            </a:ln>
          </p:spPr>
          <p:txBody>
            <a:bodyPr spcFirstLastPara="1" wrap="square" lIns="241800" tIns="241800" rIns="241800" bIns="129525" anchor="t" anchorCtr="0">
              <a:noAutofit/>
            </a:bodyPr>
            <a:lstStyle/>
            <a:p>
              <a:pPr marL="0" marR="0" lvl="0" indent="0" algn="l" rtl="0">
                <a:lnSpc>
                  <a:spcPct val="90000"/>
                </a:lnSpc>
                <a:spcBef>
                  <a:spcPts val="0"/>
                </a:spcBef>
                <a:spcAft>
                  <a:spcPts val="0"/>
                </a:spcAft>
                <a:buClr>
                  <a:schemeClr val="lt1"/>
                </a:buClr>
                <a:buSzPts val="3400"/>
                <a:buFont typeface="Calibri"/>
                <a:buNone/>
              </a:pPr>
              <a:r>
                <a:rPr lang="cs-CZ" sz="3400" b="0" i="0" u="none" strike="noStrike" cap="none">
                  <a:solidFill>
                    <a:schemeClr val="lt1"/>
                  </a:solidFill>
                  <a:latin typeface="Calibri"/>
                  <a:ea typeface="Calibri"/>
                  <a:cs typeface="Calibri"/>
                  <a:sym typeface="Calibri"/>
                </a:rPr>
                <a:t>make a group of 2-3 people</a:t>
              </a:r>
              <a:endParaRPr sz="3400" b="0" i="0" u="none" strike="noStrike" cap="none">
                <a:solidFill>
                  <a:schemeClr val="lt1"/>
                </a:solidFill>
                <a:latin typeface="Calibri"/>
                <a:ea typeface="Calibri"/>
                <a:cs typeface="Calibri"/>
                <a:sym typeface="Calibri"/>
              </a:endParaRPr>
            </a:p>
          </p:txBody>
        </p:sp>
        <p:sp>
          <p:nvSpPr>
            <p:cNvPr id="287" name="Google Shape;287;p8"/>
            <p:cNvSpPr/>
            <p:nvPr/>
          </p:nvSpPr>
          <p:spPr>
            <a:xfrm>
              <a:off x="1787652" y="1012869"/>
              <a:ext cx="8727948" cy="3304800"/>
            </a:xfrm>
            <a:prstGeom prst="roundRect">
              <a:avLst>
                <a:gd name="adj" fmla="val 10000"/>
              </a:avLst>
            </a:prstGeom>
            <a:solidFill>
              <a:schemeClr val="lt1">
                <a:alpha val="89411"/>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
            <p:cNvSpPr txBox="1"/>
            <p:nvPr/>
          </p:nvSpPr>
          <p:spPr>
            <a:xfrm>
              <a:off x="1884446" y="1109663"/>
              <a:ext cx="8534360" cy="3111212"/>
            </a:xfrm>
            <a:prstGeom prst="rect">
              <a:avLst/>
            </a:prstGeom>
            <a:noFill/>
            <a:ln>
              <a:noFill/>
            </a:ln>
          </p:spPr>
          <p:txBody>
            <a:bodyPr spcFirstLastPara="1" wrap="square" lIns="241800" tIns="241800" rIns="241800" bIns="241800" anchor="t" anchorCtr="0">
              <a:noAutofit/>
            </a:bodyPr>
            <a:lstStyle/>
            <a:p>
              <a:pPr marL="285750" marR="0" lvl="1" indent="-285750" algn="l" rtl="0">
                <a:lnSpc>
                  <a:spcPct val="90000"/>
                </a:lnSpc>
                <a:spcBef>
                  <a:spcPts val="0"/>
                </a:spcBef>
                <a:spcAft>
                  <a:spcPts val="0"/>
                </a:spcAft>
                <a:buClr>
                  <a:schemeClr val="dk1"/>
                </a:buClr>
                <a:buSzPts val="3400"/>
                <a:buFont typeface="Calibri"/>
                <a:buChar char="•"/>
              </a:pPr>
              <a:r>
                <a:rPr lang="cs-CZ" sz="3400" b="0" i="0" u="none" strike="noStrike" cap="none">
                  <a:solidFill>
                    <a:schemeClr val="dk1"/>
                  </a:solidFill>
                  <a:latin typeface="Calibri"/>
                  <a:ea typeface="Calibri"/>
                  <a:cs typeface="Calibri"/>
                  <a:sym typeface="Calibri"/>
                </a:rPr>
                <a:t>discussion on the topic of your work</a:t>
              </a:r>
              <a:endParaRPr sz="34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10"/>
                </a:spcBef>
                <a:spcAft>
                  <a:spcPts val="0"/>
                </a:spcAft>
                <a:buClr>
                  <a:schemeClr val="dk1"/>
                </a:buClr>
                <a:buSzPts val="3400"/>
                <a:buFont typeface="Calibri"/>
                <a:buChar char="•"/>
              </a:pPr>
              <a:r>
                <a:rPr lang="cs-CZ" sz="3400" b="0" i="0" u="none" strike="noStrike" cap="none">
                  <a:solidFill>
                    <a:schemeClr val="dk1"/>
                  </a:solidFill>
                  <a:latin typeface="Calibri"/>
                  <a:ea typeface="Calibri"/>
                  <a:cs typeface="Calibri"/>
                  <a:sym typeface="Calibri"/>
                </a:rPr>
                <a:t>you have encountered violence</a:t>
              </a:r>
              <a:endParaRPr sz="34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10"/>
                </a:spcBef>
                <a:spcAft>
                  <a:spcPts val="0"/>
                </a:spcAft>
                <a:buClr>
                  <a:schemeClr val="dk1"/>
                </a:buClr>
                <a:buSzPts val="3400"/>
                <a:buFont typeface="Calibri"/>
                <a:buChar char="•"/>
              </a:pPr>
              <a:r>
                <a:rPr lang="cs-CZ" sz="3400" b="0" i="0" u="none" strike="noStrike" cap="none">
                  <a:solidFill>
                    <a:schemeClr val="dk1"/>
                  </a:solidFill>
                  <a:latin typeface="Calibri"/>
                  <a:ea typeface="Calibri"/>
                  <a:cs typeface="Calibri"/>
                  <a:sym typeface="Calibri"/>
                </a:rPr>
                <a:t>Does your company have an anti-lobbying policy?</a:t>
              </a:r>
              <a:endParaRPr sz="34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510"/>
                </a:spcBef>
                <a:spcAft>
                  <a:spcPts val="0"/>
                </a:spcAft>
                <a:buClr>
                  <a:schemeClr val="dk1"/>
                </a:buClr>
                <a:buSzPts val="3400"/>
                <a:buFont typeface="Calibri"/>
                <a:buChar char="•"/>
              </a:pPr>
              <a:r>
                <a:rPr lang="cs-CZ" sz="3400" b="0" i="0" u="none" strike="noStrike" cap="none">
                  <a:solidFill>
                    <a:schemeClr val="dk1"/>
                  </a:solidFill>
                  <a:latin typeface="Calibri"/>
                  <a:ea typeface="Calibri"/>
                  <a:cs typeface="Calibri"/>
                  <a:sym typeface="Calibri"/>
                </a:rPr>
                <a:t>Can you describe the policy?</a:t>
              </a:r>
              <a:endParaRPr sz="3400" b="0" i="0" u="none" strike="noStrike" cap="non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9"/>
          <p:cNvPicPr preferRelativeResize="0"/>
          <p:nvPr/>
        </p:nvPicPr>
        <p:blipFill rotWithShape="1">
          <a:blip r:embed="rId3">
            <a:alphaModFix/>
          </a:blip>
          <a:srcRect/>
          <a:stretch/>
        </p:blipFill>
        <p:spPr>
          <a:xfrm>
            <a:off x="10855356" y="115744"/>
            <a:ext cx="1336645" cy="2858568"/>
          </a:xfrm>
          <a:prstGeom prst="rect">
            <a:avLst/>
          </a:prstGeom>
          <a:noFill/>
          <a:ln>
            <a:noFill/>
          </a:ln>
        </p:spPr>
      </p:pic>
      <p:pic>
        <p:nvPicPr>
          <p:cNvPr id="295" name="Google Shape;295;p9"/>
          <p:cNvPicPr preferRelativeResize="0"/>
          <p:nvPr/>
        </p:nvPicPr>
        <p:blipFill rotWithShape="1">
          <a:blip r:embed="rId4">
            <a:alphaModFix/>
          </a:blip>
          <a:srcRect/>
          <a:stretch/>
        </p:blipFill>
        <p:spPr>
          <a:xfrm>
            <a:off x="0" y="4762208"/>
            <a:ext cx="943107" cy="2095792"/>
          </a:xfrm>
          <a:prstGeom prst="rect">
            <a:avLst/>
          </a:prstGeom>
          <a:noFill/>
          <a:ln>
            <a:noFill/>
          </a:ln>
        </p:spPr>
      </p:pic>
      <p:sp>
        <p:nvSpPr>
          <p:cNvPr id="296" name="Google Shape;296;p9"/>
          <p:cNvSpPr txBox="1">
            <a:spLocks noGrp="1"/>
          </p:cNvSpPr>
          <p:nvPr>
            <p:ph type="title"/>
          </p:nvPr>
        </p:nvSpPr>
        <p:spPr>
          <a:xfrm>
            <a:off x="287593" y="17831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Practical examples</a:t>
            </a:r>
            <a:br>
              <a:rPr lang="cs-CZ" sz="3600" b="1">
                <a:solidFill>
                  <a:schemeClr val="dk2"/>
                </a:solidFill>
              </a:rPr>
            </a:br>
            <a:r>
              <a:rPr lang="cs-CZ" sz="3600" b="1">
                <a:solidFill>
                  <a:schemeClr val="dk2"/>
                </a:solidFill>
              </a:rPr>
              <a:t>Hyundai Motor Manufacturing Czech s. r. o</a:t>
            </a:r>
            <a:r>
              <a:rPr lang="cs-CZ" sz="3600" b="1"/>
              <a:t>.</a:t>
            </a:r>
            <a:endParaRPr sz="3600" b="1"/>
          </a:p>
        </p:txBody>
      </p:sp>
      <p:grpSp>
        <p:nvGrpSpPr>
          <p:cNvPr id="297" name="Google Shape;297;p9"/>
          <p:cNvGrpSpPr/>
          <p:nvPr/>
        </p:nvGrpSpPr>
        <p:grpSpPr>
          <a:xfrm>
            <a:off x="840735" y="1825625"/>
            <a:ext cx="10510529" cy="4351338"/>
            <a:chOff x="2535" y="0"/>
            <a:chExt cx="10510529" cy="4351338"/>
          </a:xfrm>
        </p:grpSpPr>
        <p:sp>
          <p:nvSpPr>
            <p:cNvPr id="298" name="Google Shape;298;p9"/>
            <p:cNvSpPr/>
            <p:nvPr/>
          </p:nvSpPr>
          <p:spPr>
            <a:xfrm>
              <a:off x="2535" y="0"/>
              <a:ext cx="2487699" cy="4351338"/>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9"/>
            <p:cNvSpPr txBox="1"/>
            <p:nvPr/>
          </p:nvSpPr>
          <p:spPr>
            <a:xfrm>
              <a:off x="2535" y="0"/>
              <a:ext cx="2487699" cy="13054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cs-CZ" sz="2500" b="0" i="0" u="none" strike="noStrike" cap="none">
                  <a:solidFill>
                    <a:schemeClr val="dk1"/>
                  </a:solidFill>
                  <a:latin typeface="Calibri"/>
                  <a:ea typeface="Calibri"/>
                  <a:cs typeface="Calibri"/>
                  <a:sym typeface="Calibri"/>
                </a:rPr>
                <a:t>legal department</a:t>
              </a:r>
              <a:endParaRPr sz="2500" b="0" i="0" u="none" strike="noStrike" cap="none">
                <a:solidFill>
                  <a:schemeClr val="dk1"/>
                </a:solidFill>
                <a:latin typeface="Calibri"/>
                <a:ea typeface="Calibri"/>
                <a:cs typeface="Calibri"/>
                <a:sym typeface="Calibri"/>
              </a:endParaRPr>
            </a:p>
          </p:txBody>
        </p:sp>
        <p:sp>
          <p:nvSpPr>
            <p:cNvPr id="300" name="Google Shape;300;p9"/>
            <p:cNvSpPr/>
            <p:nvPr/>
          </p:nvSpPr>
          <p:spPr>
            <a:xfrm>
              <a:off x="251305" y="1305507"/>
              <a:ext cx="1990159" cy="63389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9"/>
            <p:cNvSpPr txBox="1"/>
            <p:nvPr/>
          </p:nvSpPr>
          <p:spPr>
            <a:xfrm>
              <a:off x="269871" y="1324073"/>
              <a:ext cx="1953027" cy="59676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high ethical standards</a:t>
              </a:r>
              <a:endParaRPr sz="1400" b="0" i="0" u="none" strike="noStrike" cap="none">
                <a:solidFill>
                  <a:schemeClr val="lt1"/>
                </a:solidFill>
                <a:latin typeface="Calibri"/>
                <a:ea typeface="Calibri"/>
                <a:cs typeface="Calibri"/>
                <a:sym typeface="Calibri"/>
              </a:endParaRPr>
            </a:p>
          </p:txBody>
        </p:sp>
        <p:sp>
          <p:nvSpPr>
            <p:cNvPr id="302" name="Google Shape;302;p9"/>
            <p:cNvSpPr/>
            <p:nvPr/>
          </p:nvSpPr>
          <p:spPr>
            <a:xfrm>
              <a:off x="251305" y="2036927"/>
              <a:ext cx="1990159" cy="63389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9"/>
            <p:cNvSpPr txBox="1"/>
            <p:nvPr/>
          </p:nvSpPr>
          <p:spPr>
            <a:xfrm>
              <a:off x="269871" y="2055493"/>
              <a:ext cx="1953027" cy="59676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threats of loss of the company's good name</a:t>
              </a:r>
              <a:endParaRPr sz="1400" b="0" i="0" u="none" strike="noStrike" cap="none">
                <a:solidFill>
                  <a:schemeClr val="lt1"/>
                </a:solidFill>
                <a:latin typeface="Calibri"/>
                <a:ea typeface="Calibri"/>
                <a:cs typeface="Calibri"/>
                <a:sym typeface="Calibri"/>
              </a:endParaRPr>
            </a:p>
          </p:txBody>
        </p:sp>
        <p:sp>
          <p:nvSpPr>
            <p:cNvPr id="304" name="Google Shape;304;p9"/>
            <p:cNvSpPr/>
            <p:nvPr/>
          </p:nvSpPr>
          <p:spPr>
            <a:xfrm>
              <a:off x="251305" y="2768347"/>
              <a:ext cx="1990159" cy="63389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9"/>
            <p:cNvSpPr txBox="1"/>
            <p:nvPr/>
          </p:nvSpPr>
          <p:spPr>
            <a:xfrm>
              <a:off x="269871" y="2786913"/>
              <a:ext cx="1953027" cy="59676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high legal awareness of employees</a:t>
              </a:r>
              <a:endParaRPr sz="1400" b="0" i="0" u="none" strike="noStrike" cap="none">
                <a:solidFill>
                  <a:schemeClr val="lt1"/>
                </a:solidFill>
                <a:latin typeface="Calibri"/>
                <a:ea typeface="Calibri"/>
                <a:cs typeface="Calibri"/>
                <a:sym typeface="Calibri"/>
              </a:endParaRPr>
            </a:p>
          </p:txBody>
        </p:sp>
        <p:sp>
          <p:nvSpPr>
            <p:cNvPr id="306" name="Google Shape;306;p9"/>
            <p:cNvSpPr/>
            <p:nvPr/>
          </p:nvSpPr>
          <p:spPr>
            <a:xfrm>
              <a:off x="251305" y="3499767"/>
              <a:ext cx="1990159" cy="63389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9"/>
            <p:cNvSpPr txBox="1"/>
            <p:nvPr/>
          </p:nvSpPr>
          <p:spPr>
            <a:xfrm>
              <a:off x="269871" y="3518333"/>
              <a:ext cx="1953027" cy="596765"/>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presentation of the good name of the company</a:t>
              </a:r>
              <a:endParaRPr sz="1400" b="0" i="0" u="none" strike="noStrike" cap="none">
                <a:solidFill>
                  <a:schemeClr val="lt1"/>
                </a:solidFill>
                <a:latin typeface="Calibri"/>
                <a:ea typeface="Calibri"/>
                <a:cs typeface="Calibri"/>
                <a:sym typeface="Calibri"/>
              </a:endParaRPr>
            </a:p>
          </p:txBody>
        </p:sp>
        <p:sp>
          <p:nvSpPr>
            <p:cNvPr id="308" name="Google Shape;308;p9"/>
            <p:cNvSpPr/>
            <p:nvPr/>
          </p:nvSpPr>
          <p:spPr>
            <a:xfrm>
              <a:off x="2676811" y="0"/>
              <a:ext cx="2487699" cy="4351338"/>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9"/>
            <p:cNvSpPr txBox="1"/>
            <p:nvPr/>
          </p:nvSpPr>
          <p:spPr>
            <a:xfrm>
              <a:off x="2676811" y="0"/>
              <a:ext cx="2487699" cy="13054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cs-CZ" sz="2500" b="0" i="0" u="none" strike="noStrike" cap="none">
                  <a:solidFill>
                    <a:schemeClr val="dk1"/>
                  </a:solidFill>
                  <a:latin typeface="Calibri"/>
                  <a:ea typeface="Calibri"/>
                  <a:cs typeface="Calibri"/>
                  <a:sym typeface="Calibri"/>
                </a:rPr>
                <a:t>department of human resources management</a:t>
              </a:r>
              <a:endParaRPr sz="2500" b="0" i="0" u="none" strike="noStrike" cap="none">
                <a:solidFill>
                  <a:schemeClr val="dk1"/>
                </a:solidFill>
                <a:latin typeface="Calibri"/>
                <a:ea typeface="Calibri"/>
                <a:cs typeface="Calibri"/>
                <a:sym typeface="Calibri"/>
              </a:endParaRPr>
            </a:p>
          </p:txBody>
        </p:sp>
        <p:sp>
          <p:nvSpPr>
            <p:cNvPr id="310" name="Google Shape;310;p9"/>
            <p:cNvSpPr/>
            <p:nvPr/>
          </p:nvSpPr>
          <p:spPr>
            <a:xfrm>
              <a:off x="2925581" y="1306224"/>
              <a:ext cx="1990159" cy="503389"/>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9"/>
            <p:cNvSpPr txBox="1"/>
            <p:nvPr/>
          </p:nvSpPr>
          <p:spPr>
            <a:xfrm>
              <a:off x="2940325" y="1320968"/>
              <a:ext cx="1960671" cy="473901"/>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initial training</a:t>
              </a:r>
              <a:endParaRPr sz="1400" b="0" i="0" u="none" strike="noStrike" cap="none">
                <a:solidFill>
                  <a:schemeClr val="lt1"/>
                </a:solidFill>
                <a:latin typeface="Calibri"/>
                <a:ea typeface="Calibri"/>
                <a:cs typeface="Calibri"/>
                <a:sym typeface="Calibri"/>
              </a:endParaRPr>
            </a:p>
          </p:txBody>
        </p:sp>
        <p:sp>
          <p:nvSpPr>
            <p:cNvPr id="312" name="Google Shape;312;p9"/>
            <p:cNvSpPr/>
            <p:nvPr/>
          </p:nvSpPr>
          <p:spPr>
            <a:xfrm>
              <a:off x="2925581" y="1887058"/>
              <a:ext cx="1990159" cy="503389"/>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9"/>
            <p:cNvSpPr txBox="1"/>
            <p:nvPr/>
          </p:nvSpPr>
          <p:spPr>
            <a:xfrm>
              <a:off x="2940325" y="1901802"/>
              <a:ext cx="1960671" cy="473901"/>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residential workshops</a:t>
              </a:r>
              <a:endParaRPr sz="1400" b="0" i="0" u="none" strike="noStrike" cap="none">
                <a:solidFill>
                  <a:schemeClr val="lt1"/>
                </a:solidFill>
                <a:latin typeface="Calibri"/>
                <a:ea typeface="Calibri"/>
                <a:cs typeface="Calibri"/>
                <a:sym typeface="Calibri"/>
              </a:endParaRPr>
            </a:p>
          </p:txBody>
        </p:sp>
        <p:sp>
          <p:nvSpPr>
            <p:cNvPr id="314" name="Google Shape;314;p9"/>
            <p:cNvSpPr/>
            <p:nvPr/>
          </p:nvSpPr>
          <p:spPr>
            <a:xfrm>
              <a:off x="2925581" y="2467891"/>
              <a:ext cx="1990159" cy="503389"/>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9"/>
            <p:cNvSpPr txBox="1"/>
            <p:nvPr/>
          </p:nvSpPr>
          <p:spPr>
            <a:xfrm>
              <a:off x="2940325" y="2482635"/>
              <a:ext cx="1960671" cy="473901"/>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key values week</a:t>
              </a:r>
              <a:endParaRPr sz="1400" b="0" i="0" u="none" strike="noStrike" cap="none">
                <a:solidFill>
                  <a:schemeClr val="lt1"/>
                </a:solidFill>
                <a:latin typeface="Calibri"/>
                <a:ea typeface="Calibri"/>
                <a:cs typeface="Calibri"/>
                <a:sym typeface="Calibri"/>
              </a:endParaRPr>
            </a:p>
          </p:txBody>
        </p:sp>
        <p:sp>
          <p:nvSpPr>
            <p:cNvPr id="316" name="Google Shape;316;p9"/>
            <p:cNvSpPr/>
            <p:nvPr/>
          </p:nvSpPr>
          <p:spPr>
            <a:xfrm>
              <a:off x="2925581" y="3048725"/>
              <a:ext cx="1990159" cy="503389"/>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9"/>
            <p:cNvSpPr txBox="1"/>
            <p:nvPr/>
          </p:nvSpPr>
          <p:spPr>
            <a:xfrm>
              <a:off x="2940325" y="3063469"/>
              <a:ext cx="1960671" cy="473901"/>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OOJT project</a:t>
              </a:r>
              <a:endParaRPr sz="1400" b="0" i="0" u="none" strike="noStrike" cap="none">
                <a:solidFill>
                  <a:schemeClr val="lt1"/>
                </a:solidFill>
                <a:latin typeface="Calibri"/>
                <a:ea typeface="Calibri"/>
                <a:cs typeface="Calibri"/>
                <a:sym typeface="Calibri"/>
              </a:endParaRPr>
            </a:p>
          </p:txBody>
        </p:sp>
        <p:sp>
          <p:nvSpPr>
            <p:cNvPr id="318" name="Google Shape;318;p9"/>
            <p:cNvSpPr/>
            <p:nvPr/>
          </p:nvSpPr>
          <p:spPr>
            <a:xfrm>
              <a:off x="2925581" y="3629558"/>
              <a:ext cx="1990159" cy="503389"/>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9"/>
            <p:cNvSpPr txBox="1"/>
            <p:nvPr/>
          </p:nvSpPr>
          <p:spPr>
            <a:xfrm>
              <a:off x="2940325" y="3644302"/>
              <a:ext cx="1960671" cy="473901"/>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Training conducted by external experts</a:t>
              </a:r>
              <a:endParaRPr sz="1400" b="0" i="0" u="none" strike="noStrike" cap="none">
                <a:solidFill>
                  <a:schemeClr val="lt1"/>
                </a:solidFill>
                <a:latin typeface="Calibri"/>
                <a:ea typeface="Calibri"/>
                <a:cs typeface="Calibri"/>
                <a:sym typeface="Calibri"/>
              </a:endParaRPr>
            </a:p>
          </p:txBody>
        </p:sp>
        <p:sp>
          <p:nvSpPr>
            <p:cNvPr id="320" name="Google Shape;320;p9"/>
            <p:cNvSpPr/>
            <p:nvPr/>
          </p:nvSpPr>
          <p:spPr>
            <a:xfrm>
              <a:off x="5351088" y="0"/>
              <a:ext cx="2487699" cy="4351338"/>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txBox="1"/>
            <p:nvPr/>
          </p:nvSpPr>
          <p:spPr>
            <a:xfrm>
              <a:off x="5351088" y="0"/>
              <a:ext cx="2487699" cy="13054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cs-CZ" sz="2500" b="0" i="0" u="none" strike="noStrike" cap="none">
                  <a:solidFill>
                    <a:schemeClr val="dk1"/>
                  </a:solidFill>
                  <a:latin typeface="Calibri"/>
                  <a:ea typeface="Calibri"/>
                  <a:cs typeface="Calibri"/>
                  <a:sym typeface="Calibri"/>
                </a:rPr>
                <a:t>department of Employee Relations</a:t>
              </a:r>
              <a:endParaRPr sz="2500" b="0" i="0" u="none" strike="noStrike" cap="none">
                <a:solidFill>
                  <a:schemeClr val="dk1"/>
                </a:solidFill>
                <a:latin typeface="Calibri"/>
                <a:ea typeface="Calibri"/>
                <a:cs typeface="Calibri"/>
                <a:sym typeface="Calibri"/>
              </a:endParaRPr>
            </a:p>
          </p:txBody>
        </p:sp>
        <p:sp>
          <p:nvSpPr>
            <p:cNvPr id="322" name="Google Shape;322;p9"/>
            <p:cNvSpPr/>
            <p:nvPr/>
          </p:nvSpPr>
          <p:spPr>
            <a:xfrm>
              <a:off x="5599858" y="1306676"/>
              <a:ext cx="1990159" cy="131198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9"/>
            <p:cNvSpPr txBox="1"/>
            <p:nvPr/>
          </p:nvSpPr>
          <p:spPr>
            <a:xfrm>
              <a:off x="5638285" y="1345103"/>
              <a:ext cx="1913305" cy="1235133"/>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ER partners</a:t>
              </a:r>
              <a:endParaRPr sz="1400" b="0" i="0" u="none" strike="noStrike" cap="none">
                <a:solidFill>
                  <a:schemeClr val="lt1"/>
                </a:solidFill>
                <a:latin typeface="Calibri"/>
                <a:ea typeface="Calibri"/>
                <a:cs typeface="Calibri"/>
                <a:sym typeface="Calibri"/>
              </a:endParaRPr>
            </a:p>
          </p:txBody>
        </p:sp>
        <p:sp>
          <p:nvSpPr>
            <p:cNvPr id="324" name="Google Shape;324;p9"/>
            <p:cNvSpPr/>
            <p:nvPr/>
          </p:nvSpPr>
          <p:spPr>
            <a:xfrm>
              <a:off x="5599858" y="2820508"/>
              <a:ext cx="1990159" cy="131198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9"/>
            <p:cNvSpPr txBox="1"/>
            <p:nvPr/>
          </p:nvSpPr>
          <p:spPr>
            <a:xfrm>
              <a:off x="5638285" y="2858935"/>
              <a:ext cx="1913305" cy="1235133"/>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Leadership academy</a:t>
              </a:r>
              <a:endParaRPr sz="1400" b="0" i="0" u="none" strike="noStrike" cap="none">
                <a:solidFill>
                  <a:schemeClr val="lt1"/>
                </a:solidFill>
                <a:latin typeface="Calibri"/>
                <a:ea typeface="Calibri"/>
                <a:cs typeface="Calibri"/>
                <a:sym typeface="Calibri"/>
              </a:endParaRPr>
            </a:p>
          </p:txBody>
        </p:sp>
        <p:sp>
          <p:nvSpPr>
            <p:cNvPr id="326" name="Google Shape;326;p9"/>
            <p:cNvSpPr/>
            <p:nvPr/>
          </p:nvSpPr>
          <p:spPr>
            <a:xfrm>
              <a:off x="8025365" y="0"/>
              <a:ext cx="2487699" cy="4351338"/>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9"/>
            <p:cNvSpPr txBox="1"/>
            <p:nvPr/>
          </p:nvSpPr>
          <p:spPr>
            <a:xfrm>
              <a:off x="8025365" y="0"/>
              <a:ext cx="2487699" cy="130540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dk1"/>
                </a:buClr>
                <a:buSzPts val="2500"/>
                <a:buFont typeface="Calibri"/>
                <a:buNone/>
              </a:pPr>
              <a:r>
                <a:rPr lang="cs-CZ" sz="2500" b="0" i="0" u="none" strike="noStrike" cap="none">
                  <a:solidFill>
                    <a:schemeClr val="dk1"/>
                  </a:solidFill>
                  <a:latin typeface="Calibri"/>
                  <a:ea typeface="Calibri"/>
                  <a:cs typeface="Calibri"/>
                  <a:sym typeface="Calibri"/>
                </a:rPr>
                <a:t>business psychologist</a:t>
              </a:r>
              <a:endParaRPr sz="2500" b="0" i="0" u="none" strike="noStrike" cap="none">
                <a:solidFill>
                  <a:schemeClr val="dk1"/>
                </a:solidFill>
                <a:latin typeface="Calibri"/>
                <a:ea typeface="Calibri"/>
                <a:cs typeface="Calibri"/>
                <a:sym typeface="Calibri"/>
              </a:endParaRPr>
            </a:p>
          </p:txBody>
        </p:sp>
        <p:sp>
          <p:nvSpPr>
            <p:cNvPr id="328" name="Google Shape;328;p9"/>
            <p:cNvSpPr/>
            <p:nvPr/>
          </p:nvSpPr>
          <p:spPr>
            <a:xfrm>
              <a:off x="8274135" y="1306676"/>
              <a:ext cx="1990159" cy="131198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9"/>
            <p:cNvSpPr txBox="1"/>
            <p:nvPr/>
          </p:nvSpPr>
          <p:spPr>
            <a:xfrm>
              <a:off x="8312562" y="1345103"/>
              <a:ext cx="1913305" cy="1235133"/>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psychological counseling</a:t>
              </a:r>
              <a:endParaRPr sz="1400" b="0" i="0" u="none" strike="noStrike" cap="none">
                <a:solidFill>
                  <a:schemeClr val="lt1"/>
                </a:solidFill>
                <a:latin typeface="Calibri"/>
                <a:ea typeface="Calibri"/>
                <a:cs typeface="Calibri"/>
                <a:sym typeface="Calibri"/>
              </a:endParaRPr>
            </a:p>
          </p:txBody>
        </p:sp>
        <p:sp>
          <p:nvSpPr>
            <p:cNvPr id="330" name="Google Shape;330;p9"/>
            <p:cNvSpPr/>
            <p:nvPr/>
          </p:nvSpPr>
          <p:spPr>
            <a:xfrm>
              <a:off x="8274135" y="2820508"/>
              <a:ext cx="1990159" cy="1311987"/>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9"/>
            <p:cNvSpPr txBox="1"/>
            <p:nvPr/>
          </p:nvSpPr>
          <p:spPr>
            <a:xfrm>
              <a:off x="8312562" y="2858935"/>
              <a:ext cx="1913305" cy="1235133"/>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0" i="0" u="none" strike="noStrike" cap="none">
                  <a:solidFill>
                    <a:schemeClr val="lt1"/>
                  </a:solidFill>
                  <a:latin typeface="Calibri"/>
                  <a:ea typeface="Calibri"/>
                  <a:cs typeface="Calibri"/>
                  <a:sym typeface="Calibri"/>
                </a:rPr>
                <a:t>coaching for executives</a:t>
              </a:r>
              <a:endParaRPr sz="1400" b="0" i="0" u="none" strike="noStrike" cap="none">
                <a:solidFill>
                  <a:schemeClr val="lt1"/>
                </a:solidFill>
                <a:latin typeface="Calibri"/>
                <a:ea typeface="Calibri"/>
                <a:cs typeface="Calibri"/>
                <a:sym typeface="Calibri"/>
              </a:endParaRPr>
            </a:p>
          </p:txBody>
        </p:sp>
      </p:grpSp>
    </p:spTree>
  </p:cSld>
  <p:clrMapOvr>
    <a:masterClrMapping/>
  </p:clrMapOvr>
  <p:transition spd="slow">
    <p:wipe/>
  </p:transition>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3299</Words>
  <Application>Microsoft Office PowerPoint</Application>
  <PresentationFormat>Širokoúhlá obrazovka</PresentationFormat>
  <Paragraphs>168</Paragraphs>
  <Slides>15</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Calibri</vt:lpstr>
      <vt:lpstr>Office</vt:lpstr>
      <vt:lpstr>Training Design: Prevention policies (1)</vt:lpstr>
      <vt:lpstr>Topics</vt:lpstr>
      <vt:lpstr>… something is wrong ….</vt:lpstr>
      <vt:lpstr>Prezentace aplikace PowerPoint</vt:lpstr>
      <vt:lpstr>Prezentace aplikace PowerPoint</vt:lpstr>
      <vt:lpstr>Prevention policies</vt:lpstr>
      <vt:lpstr>Prevention policies (mobbing)</vt:lpstr>
      <vt:lpstr>Practical examples</vt:lpstr>
      <vt:lpstr>Practical examples Hyundai Motor Manufacturing Czech s. r. o.</vt:lpstr>
      <vt:lpstr>Practical examples</vt:lpstr>
      <vt:lpstr>Task</vt:lpstr>
      <vt:lpstr>References</vt:lpstr>
      <vt:lpstr>References</vt:lpstr>
      <vt:lpstr>Thank you for your attention</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Design: Prevention policies (1)</dc:title>
  <dc:creator>Sonja  Karbon</dc:creator>
  <cp:lastModifiedBy>Novotná Eva</cp:lastModifiedBy>
  <cp:revision>1</cp:revision>
  <dcterms:created xsi:type="dcterms:W3CDTF">2022-09-13T11:40:43Z</dcterms:created>
  <dcterms:modified xsi:type="dcterms:W3CDTF">2023-11-06T20:18:18Z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