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embeddedFontLst>
    <p:embeddedFont>
      <p:font typeface="Noto Sans Symbols"/>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5" roundtripDataSignature="AMtx7mg9UsulQjTl00HmI2qPUFx5IQOw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NotoSansSymbols-bold.fntdata"/><Relationship Id="rId23" Type="http://schemas.openxmlformats.org/officeDocument/2006/relationships/font" Target="fonts/NotoSansSymbol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Clr>
                <a:schemeClr val="dk1"/>
              </a:buClr>
              <a:buSzPts val="1800"/>
              <a:buFont typeface="Calibri"/>
              <a:buNone/>
            </a:pPr>
            <a:r>
              <a:rPr lang="en-US" sz="1800" u="sng">
                <a:latin typeface="Calibri"/>
                <a:ea typeface="Calibri"/>
                <a:cs typeface="Calibri"/>
                <a:sym typeface="Calibri"/>
              </a:rPr>
              <a:t>Interní komunikace </a:t>
            </a:r>
            <a:endParaRPr/>
          </a:p>
          <a:p>
            <a:pPr indent="0" lvl="0" marL="0" rtl="0" algn="just">
              <a:lnSpc>
                <a:spcPct val="107000"/>
              </a:lnSpc>
              <a:spcBef>
                <a:spcPts val="1000"/>
              </a:spcBef>
              <a:spcAft>
                <a:spcPts val="0"/>
              </a:spcAft>
              <a:buClr>
                <a:schemeClr val="dk1"/>
              </a:buClr>
              <a:buSzPts val="1800"/>
              <a:buFont typeface="Calibri"/>
              <a:buNone/>
            </a:pPr>
            <a:r>
              <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Calibri"/>
                <a:ea typeface="Calibri"/>
                <a:cs typeface="Calibri"/>
                <a:sym typeface="Calibri"/>
              </a:rPr>
              <a:t>Interní komunikace je hnací silou celé společnosti. Správná interní komunikace zvyšuje motivaci a je prostředkem k tomu, aby všichni věděli, co mají dělat a proč, a také způsobem, jak společně sdílet vize, cíle a hodnoty celé společnosti. Podle Armstronga (2007) firmy prostřednictvím interní komunikace zlepšují své vztahy se zaměstnanci, aby lépe pochopili, co se ve firmě děje, kam směřuje, jakou roli v ní hrají a chtěli přispět k cílům firmy. Pomocí správné interní komunikace je možné zvýšit angažovanost zaměstnanců, zlepšit jejich vztah k firmě a ztotožnit je s hodnotami firmy. Je nutné, aby interní komunikace byla pravdivá, otevřená a včasná, aby zaměstnanci dostávali relevantní informace od správných lidí ve správný čas, aby se nebáli otevřeně komunikovat se svými nadřízenými a aby si vedení společnosti uvědomovalo obrovský význam interní komunikace. Díky strategicky pojaté a promyšlené interní komunikaci lze předejít mnoha problémům, které mohou negativně ovlivnit život firmy a pracovní atmosféru.</a:t>
            </a:r>
            <a:endParaRPr sz="1800">
              <a:latin typeface="Calibri"/>
              <a:ea typeface="Calibri"/>
              <a:cs typeface="Calibri"/>
              <a:sym typeface="Calibri"/>
            </a:endParaRPr>
          </a:p>
          <a:p>
            <a:pPr indent="0" lvl="0" marL="0" rtl="0" algn="l">
              <a:spcBef>
                <a:spcPts val="500"/>
              </a:spcBef>
              <a:spcAft>
                <a:spcPts val="0"/>
              </a:spcAft>
              <a:buNone/>
            </a:pPr>
            <a:r>
              <a:t/>
            </a:r>
            <a:endParaRPr/>
          </a:p>
        </p:txBody>
      </p:sp>
      <p:sp>
        <p:nvSpPr>
          <p:cNvPr id="279" name="Google Shape;27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Clr>
                <a:schemeClr val="dk1"/>
              </a:buClr>
              <a:buSzPts val="1800"/>
              <a:buFont typeface="Calibri"/>
              <a:buNone/>
            </a:pPr>
            <a:r>
              <a:rPr lang="en-US" sz="1800" u="sng">
                <a:latin typeface="Calibri"/>
                <a:ea typeface="Calibri"/>
                <a:cs typeface="Calibri"/>
                <a:sym typeface="Calibri"/>
              </a:rPr>
              <a:t>Externí komunikace </a:t>
            </a:r>
            <a:endParaRPr/>
          </a:p>
          <a:p>
            <a:pPr indent="0" lvl="0" marL="0" rtl="0" algn="just">
              <a:lnSpc>
                <a:spcPct val="107000"/>
              </a:lnSpc>
              <a:spcBef>
                <a:spcPts val="1000"/>
              </a:spcBef>
              <a:spcAft>
                <a:spcPts val="0"/>
              </a:spcAft>
              <a:buClr>
                <a:schemeClr val="dk1"/>
              </a:buClr>
              <a:buSzPts val="1800"/>
              <a:buFont typeface="Calibri"/>
              <a:buNone/>
            </a:pPr>
            <a:r>
              <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Calibri"/>
                <a:ea typeface="Calibri"/>
                <a:cs typeface="Calibri"/>
                <a:sym typeface="Calibri"/>
              </a:rPr>
              <a:t>Komunikace se světem mimo organizaci se snaží naplnit informační potřeby organizace a udržovat kontakt s vnějším prostředím. Vytváří a udržuje image společnosti. Patří sem regulační orgány, různé politické skupiny, média, zákazníci atd.</a:t>
            </a:r>
            <a:endParaRPr/>
          </a:p>
          <a:p>
            <a:pPr indent="0" lvl="0" marL="0" rtl="0" algn="just">
              <a:lnSpc>
                <a:spcPct val="107000"/>
              </a:lnSpc>
              <a:spcBef>
                <a:spcPts val="1000"/>
              </a:spcBef>
              <a:spcAft>
                <a:spcPts val="0"/>
              </a:spcAft>
              <a:buNone/>
            </a:pPr>
            <a:r>
              <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Calibri"/>
                <a:ea typeface="Calibri"/>
                <a:cs typeface="Calibri"/>
                <a:sym typeface="Calibri"/>
              </a:rPr>
              <a:t>Kvalitní externí komunikace má tři hlavní pilíře. Jeden se neobejde bez druhého. Dlouhodobé a správně udržované vztahy s médii a tiskem jsou základním předpokladem úspěchu. Pravidelná komunikace usnadňuje firmám vztahy s médii a výrazně zjednodušuje situaci při zprostředkování události. PR komunikace musí být mimo jiné také pravidelná a systematická. Nevyplatí se posílat tiskové zprávy nebo prohlášení do éteru podle momentální nálady vrátného nebo podle počasí. Každá externí komunikace by měla mít pevně stanovenou komunikační koncepci.</a:t>
            </a:r>
            <a:endParaRPr sz="1800">
              <a:latin typeface="Calibri"/>
              <a:ea typeface="Calibri"/>
              <a:cs typeface="Calibri"/>
              <a:sym typeface="Calibri"/>
            </a:endParaRPr>
          </a:p>
          <a:p>
            <a:pPr indent="0" lvl="0" marL="0" rtl="0" algn="l">
              <a:spcBef>
                <a:spcPts val="500"/>
              </a:spcBef>
              <a:spcAft>
                <a:spcPts val="0"/>
              </a:spcAft>
              <a:buNone/>
            </a:pPr>
            <a:r>
              <a:t/>
            </a:r>
            <a:endParaRPr/>
          </a:p>
        </p:txBody>
      </p:sp>
      <p:sp>
        <p:nvSpPr>
          <p:cNvPr id="292" name="Google Shape;29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b="1" lang="en-US" sz="1800">
                <a:solidFill>
                  <a:srgbClr val="000000"/>
                </a:solidFill>
                <a:latin typeface="Calibri"/>
                <a:ea typeface="Calibri"/>
                <a:cs typeface="Calibri"/>
                <a:sym typeface="Calibri"/>
              </a:rPr>
              <a:t>Účinný mechanismus pro podávání stížností a možnost okamžitých opatření </a:t>
            </a:r>
            <a:endParaRPr/>
          </a:p>
          <a:p>
            <a:pPr indent="0" lvl="0" marL="0" rtl="0" algn="l">
              <a:lnSpc>
                <a:spcPct val="107000"/>
              </a:lnSpc>
              <a:spcBef>
                <a:spcPts val="1000"/>
              </a:spcBef>
              <a:spcAft>
                <a:spcPts val="0"/>
              </a:spcAft>
              <a:buNone/>
            </a:pPr>
            <a:r>
              <a:t/>
            </a:r>
            <a:endParaRPr b="1" sz="1800">
              <a:solidFill>
                <a:srgbClr val="1F3763"/>
              </a:solidFill>
              <a:latin typeface="Times New Roman"/>
              <a:ea typeface="Times New Roman"/>
              <a:cs typeface="Times New Roman"/>
              <a:sym typeface="Times New Roman"/>
            </a:endParaRPr>
          </a:p>
          <a:p>
            <a:pPr indent="0" lvl="0" marL="0" rtl="0" algn="just">
              <a:lnSpc>
                <a:spcPct val="107000"/>
              </a:lnSpc>
              <a:spcBef>
                <a:spcPts val="1000"/>
              </a:spcBef>
              <a:spcAft>
                <a:spcPts val="0"/>
              </a:spcAft>
              <a:buNone/>
            </a:pPr>
            <a:r>
              <a:rPr lang="en-US" sz="1800">
                <a:latin typeface="Calibri"/>
                <a:ea typeface="Calibri"/>
                <a:cs typeface="Calibri"/>
                <a:sym typeface="Calibri"/>
              </a:rPr>
              <a:t>Mechanismus stížností, pokud jej zaměstnavatel má, je vždy zakotven ve vnitřních předpisech společnosti, které následně upravují postup při jejich řešení.</a:t>
            </a:r>
            <a:endParaRPr/>
          </a:p>
          <a:p>
            <a:pPr indent="0" lvl="0" marL="0" rtl="0" algn="just">
              <a:lnSpc>
                <a:spcPct val="107000"/>
              </a:lnSpc>
              <a:spcBef>
                <a:spcPts val="1000"/>
              </a:spcBef>
              <a:spcAft>
                <a:spcPts val="0"/>
              </a:spcAft>
              <a:buNone/>
            </a:pPr>
            <a:r>
              <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Calibri"/>
                <a:ea typeface="Calibri"/>
                <a:cs typeface="Calibri"/>
                <a:sym typeface="Calibri"/>
              </a:rPr>
              <a:t>V pracovněprávních vztazích založených podle zákoníku práce vyřizování stížností zaměstnanců na výkon práv a povinností vyplývajících z pracovněprávních vztahů zákon neupravuje. Je však nepochybné, že ačkoliv zákoník práce nemá vlastní úpravu pro vyřizování stížností a zaměstnanec nemá ani výslovné právo stížnost podat, jedná se o právo zaměstnance, které mu i bez výslovného vyjádření náleží a které mu nelze upřít. Při výkonu závislé práce je zaměstnanec podřízen zaměstnavateli, a proto musí mít právní nástroj, aby mohl upozornit na porušování svých práv nebo povinností zaměstnavatele buď obecně, ve vztahu k určité skupině zaměstnanců, nebo týkající se jeho osoby.</a:t>
            </a:r>
            <a:endParaRPr sz="1800">
              <a:latin typeface="Calibri"/>
              <a:ea typeface="Calibri"/>
              <a:cs typeface="Calibri"/>
              <a:sym typeface="Calibri"/>
            </a:endParaRPr>
          </a:p>
          <a:p>
            <a:pPr indent="0" lvl="0" marL="0" rtl="0" algn="just">
              <a:lnSpc>
                <a:spcPct val="107000"/>
              </a:lnSpc>
              <a:spcBef>
                <a:spcPts val="1000"/>
              </a:spcBef>
              <a:spcAft>
                <a:spcPts val="0"/>
              </a:spcAft>
              <a:buNone/>
            </a:pPr>
            <a:r>
              <a:t/>
            </a:r>
            <a:endParaRPr sz="1800">
              <a:latin typeface="Calibri"/>
              <a:ea typeface="Calibri"/>
              <a:cs typeface="Calibri"/>
              <a:sym typeface="Calibri"/>
            </a:endParaRPr>
          </a:p>
        </p:txBody>
      </p:sp>
      <p:sp>
        <p:nvSpPr>
          <p:cNvPr id="305" name="Google Shape;30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47" name="Google Shape;34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60" name="Google Shape;36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Primární prevencí je výchova ke zdravé a prosperující společnosti, která rozvíjí své schopnosti a dobře zvládá stresové situace. Maximální snahou je předcházet a snižovat míru rizik spokojených s určitými projevy špatné strategie firmy.</a:t>
            </a:r>
            <a:endParaRPr/>
          </a:p>
        </p:txBody>
      </p:sp>
      <p:sp>
        <p:nvSpPr>
          <p:cNvPr id="136" name="Google Shape;13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rPr b="1" lang="en-US" sz="1800">
                <a:latin typeface="Calibri"/>
                <a:ea typeface="Calibri"/>
                <a:cs typeface="Calibri"/>
                <a:sym typeface="Calibri"/>
              </a:rPr>
              <a:t>Analýza rizik </a:t>
            </a:r>
            <a:endParaRPr sz="1800">
              <a:latin typeface="Calibri"/>
              <a:ea typeface="Calibri"/>
              <a:cs typeface="Calibri"/>
              <a:sym typeface="Calibri"/>
            </a:endParaRPr>
          </a:p>
          <a:p>
            <a:pPr indent="0" lvl="0" marL="0" rtl="0" algn="just">
              <a:lnSpc>
                <a:spcPct val="107000"/>
              </a:lnSpc>
              <a:spcBef>
                <a:spcPts val="1300"/>
              </a:spcBef>
              <a:spcAft>
                <a:spcPts val="0"/>
              </a:spcAft>
              <a:buNone/>
            </a:pPr>
            <a:r>
              <a:rPr lang="en-US" sz="1800">
                <a:latin typeface="Calibri"/>
                <a:ea typeface="Calibri"/>
                <a:cs typeface="Calibri"/>
                <a:sym typeface="Calibri"/>
              </a:rPr>
              <a:t>Analýza rizik je základním pilířem bezpečnosti a ochrany zdraví při práci ve firmách a dalších organizacích. Na základě této analýzy se nastavují všechny další postupy a procesy v oblasti ochrany zdraví a bezpečnosti v podniku. Bez analýzy rizik není možné identifikovat, vyhodnotit ani zvládat potenciálně nebezpečné faktory, které mohou pracoviště jakkoli ohrozit. Podle zákona má každý zaměstnavatel povinnost zabývat se tzv. řízením rizik, včetně všech souvisejících částí. Jak vypadá analýza rizik včetně jejich identifikace, následného vyhodnocení a možných komplexních řešení? Vyžaduje to vůbec zákon?</a:t>
            </a:r>
            <a:endParaRPr sz="1800">
              <a:latin typeface="Calibri"/>
              <a:ea typeface="Calibri"/>
              <a:cs typeface="Calibri"/>
              <a:sym typeface="Calibri"/>
            </a:endParaRPr>
          </a:p>
          <a:p>
            <a:pPr indent="0" lvl="0" marL="0" rtl="0" algn="l">
              <a:spcBef>
                <a:spcPts val="500"/>
              </a:spcBef>
              <a:spcAft>
                <a:spcPts val="0"/>
              </a:spcAft>
              <a:buNone/>
            </a:pPr>
            <a:r>
              <a:t/>
            </a:r>
            <a:endParaRPr/>
          </a:p>
        </p:txBody>
      </p:sp>
      <p:sp>
        <p:nvSpPr>
          <p:cNvPr id="149" name="Google Shape;14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800">
                <a:latin typeface="Calibri"/>
                <a:ea typeface="Calibri"/>
                <a:cs typeface="Calibri"/>
                <a:sym typeface="Calibri"/>
              </a:rPr>
              <a:t>Analýza zdravotních a bezpečnostních rizik podléhá zákonným požadavkům uvedeným v § 102 odst. 3 zákona č. 262/2006 Sb. zákoníku práce, kde se píše, že </a:t>
            </a:r>
            <a:r>
              <a:rPr b="0" i="0" lang="en-US" sz="2800">
                <a:solidFill>
                  <a:srgbClr val="040C28"/>
                </a:solidFill>
                <a:latin typeface="Arial"/>
                <a:ea typeface="Arial"/>
                <a:cs typeface="Arial"/>
                <a:sym typeface="Arial"/>
              </a:rPr>
              <a:t>zaměstnavatel je povinen soustavně vyhledávat nebezpečné činitele a procesy pracovního prostředí a pracovních podmínek, zjišťovat jejich příčiny a zdroje</a:t>
            </a:r>
            <a:r>
              <a:rPr lang="en-US" sz="1800">
                <a:latin typeface="Calibri"/>
                <a:ea typeface="Calibri"/>
                <a:cs typeface="Calibri"/>
                <a:sym typeface="Calibri"/>
              </a:rPr>
              <a:t>. V souvislosti s tímto zjišťováním je povinen tato rizika průběžně zjišťovat a vyhodnocovat a přijímat opatření, která povedou k jejich odstranění. </a:t>
            </a:r>
            <a:endParaRPr/>
          </a:p>
        </p:txBody>
      </p:sp>
      <p:sp>
        <p:nvSpPr>
          <p:cNvPr id="167" name="Google Shape;16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lang="en-US" sz="1800">
                <a:latin typeface="Calibri"/>
                <a:ea typeface="Calibri"/>
                <a:cs typeface="Calibri"/>
                <a:sym typeface="Calibri"/>
              </a:rPr>
              <a:t>Analýza zdravotních a bezpečnostních rizik podléhá zákonným požadavkům uvedeným v § 102 odst. 3 zákona č. 262/2006 Sb. zákoníku práce, kde se píše, že zaměstnavatel je povinen soustavně vyhledávat nebezpečné činitele a procesy pracovního prostředí a pracovních podmínek, zjišťovat jejich příčiny a zdroje. V souvislosti s tímto zjišťováním je povinen tato rizika průběžně zjišťovat a vyhodnocovat a přijímat opatření, která povedou k jejich odstranění. Cílem je zlepšení pracovních podmínek na základě řízení rizik, které by mělo vést k tomu, že práce, které jsou podle zvláštního právního předpisu zařazeny jako rizikové, budou zařazeny do nižší kategorie rizik. Aby se tak stalo, je zaměstnavatel povinen:</a:t>
            </a:r>
            <a:endParaRPr sz="1800">
              <a:latin typeface="Calibri"/>
              <a:ea typeface="Calibri"/>
              <a:cs typeface="Calibri"/>
              <a:sym typeface="Calibri"/>
            </a:endParaRPr>
          </a:p>
          <a:p>
            <a:pPr indent="-342900" lvl="0" marL="342900" rtl="0" algn="just">
              <a:lnSpc>
                <a:spcPct val="107000"/>
              </a:lnSpc>
              <a:spcBef>
                <a:spcPts val="500"/>
              </a:spcBef>
              <a:spcAft>
                <a:spcPts val="0"/>
              </a:spcAft>
              <a:buClr>
                <a:srgbClr val="000000"/>
              </a:buClr>
              <a:buSzPts val="1200"/>
              <a:buFont typeface="Arial"/>
              <a:buChar char="●"/>
            </a:pPr>
            <a:r>
              <a:rPr lang="en-US" sz="1800">
                <a:solidFill>
                  <a:srgbClr val="000000"/>
                </a:solidFill>
                <a:latin typeface="Calibri"/>
                <a:ea typeface="Calibri"/>
                <a:cs typeface="Calibri"/>
                <a:sym typeface="Calibri"/>
              </a:rPr>
              <a:t>pravidelně kontrolovat úroveň bezpečnosti a ochrany zdraví při práci v podniku, zejména stav výrobních a pracovních prostředků a vybavení pracoviště,</a:t>
            </a:r>
            <a:endParaRPr sz="1800">
              <a:latin typeface="Noto Sans Symbols"/>
              <a:ea typeface="Noto Sans Symbols"/>
              <a:cs typeface="Noto Sans Symbols"/>
              <a:sym typeface="Noto Sans Symbols"/>
            </a:endParaRPr>
          </a:p>
          <a:p>
            <a:pPr indent="-342900" lvl="0" marL="342900" rtl="0" algn="just">
              <a:lnSpc>
                <a:spcPct val="107000"/>
              </a:lnSpc>
              <a:spcBef>
                <a:spcPts val="800"/>
              </a:spcBef>
              <a:spcAft>
                <a:spcPts val="0"/>
              </a:spcAft>
              <a:buClr>
                <a:srgbClr val="000000"/>
              </a:buClr>
              <a:buSzPts val="1200"/>
              <a:buFont typeface="Arial"/>
              <a:buChar char="●"/>
            </a:pPr>
            <a:r>
              <a:rPr lang="en-US" sz="1800">
                <a:solidFill>
                  <a:srgbClr val="000000"/>
                </a:solidFill>
                <a:latin typeface="Calibri"/>
                <a:ea typeface="Calibri"/>
                <a:cs typeface="Calibri"/>
                <a:sym typeface="Calibri"/>
              </a:rPr>
              <a:t>pravidelně kontrolovat úroveň rizikových faktorů v pracovních podmínkách,</a:t>
            </a:r>
            <a:endParaRPr sz="1800">
              <a:latin typeface="Noto Sans Symbols"/>
              <a:ea typeface="Noto Sans Symbols"/>
              <a:cs typeface="Noto Sans Symbols"/>
              <a:sym typeface="Noto Sans Symbols"/>
            </a:endParaRPr>
          </a:p>
          <a:p>
            <a:pPr indent="-342900" lvl="0" marL="342900" rtl="0" algn="just">
              <a:lnSpc>
                <a:spcPct val="107000"/>
              </a:lnSpc>
              <a:spcBef>
                <a:spcPts val="800"/>
              </a:spcBef>
              <a:spcAft>
                <a:spcPts val="0"/>
              </a:spcAft>
              <a:buClr>
                <a:srgbClr val="000000"/>
              </a:buClr>
              <a:buSzPts val="1200"/>
              <a:buFont typeface="Arial"/>
              <a:buChar char="●"/>
            </a:pPr>
            <a:r>
              <a:rPr lang="en-US" sz="1800">
                <a:solidFill>
                  <a:srgbClr val="000000"/>
                </a:solidFill>
                <a:latin typeface="Calibri"/>
                <a:ea typeface="Calibri"/>
                <a:cs typeface="Calibri"/>
                <a:sym typeface="Calibri"/>
              </a:rPr>
              <a:t>dodržovat stanovené metody a způsoby zajištění bezpečnosti a ochrany zdraví při práci,</a:t>
            </a:r>
            <a:endParaRPr sz="1800">
              <a:latin typeface="Noto Sans Symbols"/>
              <a:ea typeface="Noto Sans Symbols"/>
              <a:cs typeface="Noto Sans Symbols"/>
              <a:sym typeface="Noto Sans Symbols"/>
            </a:endParaRPr>
          </a:p>
          <a:p>
            <a:pPr indent="-342900" lvl="0" marL="342900" rtl="0" algn="just">
              <a:lnSpc>
                <a:spcPct val="107000"/>
              </a:lnSpc>
              <a:spcBef>
                <a:spcPts val="800"/>
              </a:spcBef>
              <a:spcAft>
                <a:spcPts val="0"/>
              </a:spcAft>
              <a:buClr>
                <a:srgbClr val="000000"/>
              </a:buClr>
              <a:buSzPts val="1200"/>
              <a:buFont typeface="Arial"/>
              <a:buChar char="●"/>
            </a:pPr>
            <a:r>
              <a:rPr lang="en-US" sz="1800">
                <a:solidFill>
                  <a:srgbClr val="000000"/>
                </a:solidFill>
                <a:latin typeface="Calibri"/>
                <a:ea typeface="Calibri"/>
                <a:cs typeface="Calibri"/>
                <a:sym typeface="Calibri"/>
              </a:rPr>
              <a:t>provádět pravidelné vyhodnocování nebezpečných rizikových faktorů.</a:t>
            </a:r>
            <a:endParaRPr sz="1800">
              <a:latin typeface="Noto Sans Symbols"/>
              <a:ea typeface="Noto Sans Symbols"/>
              <a:cs typeface="Noto Sans Symbols"/>
              <a:sym typeface="Noto Sans Symbols"/>
            </a:endParaRPr>
          </a:p>
          <a:p>
            <a:pPr indent="0" lvl="0" marL="0" rtl="0" algn="l">
              <a:spcBef>
                <a:spcPts val="800"/>
              </a:spcBef>
              <a:spcAft>
                <a:spcPts val="0"/>
              </a:spcAft>
              <a:buNone/>
            </a:pPr>
            <a:r>
              <a:t/>
            </a:r>
            <a:endParaRPr/>
          </a:p>
        </p:txBody>
      </p:sp>
      <p:sp>
        <p:nvSpPr>
          <p:cNvPr id="183" name="Google Shape;18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50000"/>
              </a:lnSpc>
              <a:spcBef>
                <a:spcPts val="0"/>
              </a:spcBef>
              <a:spcAft>
                <a:spcPts val="0"/>
              </a:spcAft>
              <a:buNone/>
            </a:pPr>
            <a:r>
              <a:rPr b="1" lang="en-US" sz="1800">
                <a:latin typeface="Calibri"/>
                <a:ea typeface="Calibri"/>
                <a:cs typeface="Calibri"/>
                <a:sym typeface="Calibri"/>
              </a:rPr>
              <a:t>Jednotlivé fáze řízení rizik:</a:t>
            </a:r>
            <a:endParaRPr sz="1800">
              <a:latin typeface="Calibri"/>
              <a:ea typeface="Calibri"/>
              <a:cs typeface="Calibri"/>
              <a:sym typeface="Calibri"/>
            </a:endParaRPr>
          </a:p>
          <a:p>
            <a:pPr indent="-342900" lvl="0" marL="342900" rtl="0" algn="just">
              <a:lnSpc>
                <a:spcPct val="107000"/>
              </a:lnSpc>
              <a:spcBef>
                <a:spcPts val="1300"/>
              </a:spcBef>
              <a:spcAft>
                <a:spcPts val="0"/>
              </a:spcAft>
              <a:buClr>
                <a:srgbClr val="000000"/>
              </a:buClr>
              <a:buSzPts val="1800"/>
              <a:buFont typeface="Calibri"/>
              <a:buAutoNum type="arabicParenR"/>
            </a:pPr>
            <a:r>
              <a:rPr lang="en-US" sz="1800" u="sng">
                <a:solidFill>
                  <a:srgbClr val="000000"/>
                </a:solidFill>
                <a:latin typeface="Calibri"/>
                <a:ea typeface="Calibri"/>
                <a:cs typeface="Calibri"/>
                <a:sym typeface="Calibri"/>
              </a:rPr>
              <a:t>Vyhledávání rizik</a:t>
            </a:r>
            <a:r>
              <a:rPr lang="en-US" sz="1800">
                <a:solidFill>
                  <a:srgbClr val="000000"/>
                </a:solidFill>
                <a:latin typeface="Calibri"/>
                <a:ea typeface="Calibri"/>
                <a:cs typeface="Calibri"/>
                <a:sym typeface="Calibri"/>
              </a:rPr>
              <a:t> (hledání nebezpečných faktorů, které by mohly způsobit pracovní úraz nebo nehodu).</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Calibri"/>
                <a:ea typeface="Calibri"/>
                <a:cs typeface="Calibri"/>
                <a:sym typeface="Calibri"/>
              </a:rPr>
              <a:t>Jedná se o dlouhodobý a komplexní proces, při kterém se kontroluje například i používání ochranných pomůcek a dodržování bezpečnostních předpisů.</a:t>
            </a:r>
            <a:endParaRPr sz="1800">
              <a:latin typeface="Calibri"/>
              <a:ea typeface="Calibri"/>
              <a:cs typeface="Calibri"/>
              <a:sym typeface="Calibri"/>
            </a:endParaRPr>
          </a:p>
          <a:p>
            <a:pPr indent="-342900" lvl="0" marL="342900" rtl="0" algn="just">
              <a:lnSpc>
                <a:spcPct val="107000"/>
              </a:lnSpc>
              <a:spcBef>
                <a:spcPts val="100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Analýza rizik </a:t>
            </a:r>
            <a:endParaRPr sz="1800">
              <a:latin typeface="Noto Sans Symbols"/>
              <a:ea typeface="Noto Sans Symbols"/>
              <a:cs typeface="Noto Sans Symbols"/>
              <a:sym typeface="Noto Sans Symbols"/>
            </a:endParaRPr>
          </a:p>
          <a:p>
            <a:pPr indent="0" lvl="0" marL="0" rtl="0" algn="just">
              <a:lnSpc>
                <a:spcPct val="107000"/>
              </a:lnSpc>
              <a:spcBef>
                <a:spcPts val="1000"/>
              </a:spcBef>
              <a:spcAft>
                <a:spcPts val="0"/>
              </a:spcAft>
              <a:buNone/>
            </a:pPr>
            <a:r>
              <a:rPr lang="en-US" sz="1800">
                <a:latin typeface="Calibri"/>
                <a:ea typeface="Calibri"/>
                <a:cs typeface="Calibri"/>
                <a:sym typeface="Calibri"/>
              </a:rPr>
              <a:t>Během vlastní analýzy rizik probíhá systematická práce se všemi dostupnými informacemi, které analytik získal v první fázi, tj. při vyhledávání rizik. Tyto informace zpracovává a využívá pro pozdější identifikaci a vyhodnocení konkrétních rizik, která vytvářejí nebezpečí pracovního úrazu, nehody nebo jiného ohrožení bezpečnosti a ochrany zdraví při práci..</a:t>
            </a:r>
            <a:endParaRPr sz="1800">
              <a:latin typeface="Calibri"/>
              <a:ea typeface="Calibri"/>
              <a:cs typeface="Calibri"/>
              <a:sym typeface="Calibri"/>
            </a:endParaRPr>
          </a:p>
          <a:p>
            <a:pPr indent="-342900" lvl="0" marL="342900" rtl="0" algn="just">
              <a:lnSpc>
                <a:spcPct val="107000"/>
              </a:lnSpc>
              <a:spcBef>
                <a:spcPts val="100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Identifikace rizik</a:t>
            </a:r>
            <a:endParaRPr sz="1800">
              <a:latin typeface="Noto Sans Symbols"/>
              <a:ea typeface="Noto Sans Symbols"/>
              <a:cs typeface="Noto Sans Symbols"/>
              <a:sym typeface="Noto Sans Symbols"/>
            </a:endParaRPr>
          </a:p>
          <a:p>
            <a:pPr indent="0" lvl="0" marL="0" rtl="0" algn="just">
              <a:lnSpc>
                <a:spcPct val="107000"/>
              </a:lnSpc>
              <a:spcBef>
                <a:spcPts val="1000"/>
              </a:spcBef>
              <a:spcAft>
                <a:spcPts val="0"/>
              </a:spcAft>
              <a:buNone/>
            </a:pPr>
            <a:r>
              <a:rPr lang="en-US" sz="1800">
                <a:latin typeface="Calibri"/>
                <a:ea typeface="Calibri"/>
                <a:cs typeface="Calibri"/>
                <a:sym typeface="Calibri"/>
              </a:rPr>
              <a:t>Identifikace rizik je poměrně složitý a zdlouhavý proces. Je nutné do něj zapojit zaměstnance, ale také externí osoby, jejichž úkolem je odhalit všechna nebezpečí, která se mohou v pracovním prostředí proměnit ve zdroje úrazů nebo nehod. Do identifikace potenciálně nebezpečných rizik je nutné zapojit nejen všechny fyzikální, chemické a biologické faktory, ale také organizaci práce a pracovní prostředí jako takové.</a:t>
            </a:r>
            <a:endParaRPr sz="1800">
              <a:latin typeface="Calibri"/>
              <a:ea typeface="Calibri"/>
              <a:cs typeface="Calibri"/>
              <a:sym typeface="Calibri"/>
            </a:endParaRPr>
          </a:p>
          <a:p>
            <a:pPr indent="-342900" lvl="0" marL="342900" rtl="0" algn="just">
              <a:lnSpc>
                <a:spcPct val="107000"/>
              </a:lnSpc>
              <a:spcBef>
                <a:spcPts val="100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Hodnocení rizik</a:t>
            </a:r>
            <a:endParaRPr sz="1800">
              <a:latin typeface="Noto Sans Symbols"/>
              <a:ea typeface="Noto Sans Symbols"/>
              <a:cs typeface="Noto Sans Symbols"/>
              <a:sym typeface="Noto Sans Symbols"/>
            </a:endParaRPr>
          </a:p>
          <a:p>
            <a:pPr indent="0" lvl="0" marL="0" rtl="0" algn="just">
              <a:lnSpc>
                <a:spcPct val="107000"/>
              </a:lnSpc>
              <a:spcBef>
                <a:spcPts val="1000"/>
              </a:spcBef>
              <a:spcAft>
                <a:spcPts val="0"/>
              </a:spcAft>
              <a:buNone/>
            </a:pPr>
            <a:r>
              <a:rPr lang="en-US" sz="1800">
                <a:latin typeface="Calibri"/>
                <a:ea typeface="Calibri"/>
                <a:cs typeface="Calibri"/>
                <a:sym typeface="Calibri"/>
              </a:rPr>
              <a:t>Cílem tohoto hodnocení je zjistit a určit, jak závažná jsou nalezená rizika. Závažnost rizik určuje analytik, který k tomu musí mít dostatečné znalosti a zkušenosti. Podstatou posouzení je určit a rozhodnout, zda je možné riziko přijmout, či nikoli. Není-li možné je akceptovat, je třeba stanovit opatření, která povedou k jejich odstranění nebo alespoň snížení na přijatelnou úroveň.</a:t>
            </a:r>
            <a:endParaRPr sz="1800">
              <a:latin typeface="Calibri"/>
              <a:ea typeface="Calibri"/>
              <a:cs typeface="Calibri"/>
              <a:sym typeface="Calibri"/>
            </a:endParaRPr>
          </a:p>
          <a:p>
            <a:pPr indent="0" lvl="0" marL="0" rtl="0" algn="just">
              <a:lnSpc>
                <a:spcPct val="107000"/>
              </a:lnSpc>
              <a:spcBef>
                <a:spcPts val="1000"/>
              </a:spcBef>
              <a:spcAft>
                <a:spcPts val="0"/>
              </a:spcAft>
              <a:buNone/>
            </a:pPr>
            <a:r>
              <a:t/>
            </a:r>
            <a:endParaRPr sz="1800">
              <a:latin typeface="Calibri"/>
              <a:ea typeface="Calibri"/>
              <a:cs typeface="Calibri"/>
              <a:sym typeface="Calibri"/>
            </a:endParaRPr>
          </a:p>
        </p:txBody>
      </p:sp>
      <p:sp>
        <p:nvSpPr>
          <p:cNvPr id="201" name="Google Shape;20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Clr>
                <a:srgbClr val="000000"/>
              </a:buClr>
              <a:buSzPts val="1800"/>
              <a:buFont typeface="Calibri"/>
              <a:buNone/>
            </a:pPr>
            <a:r>
              <a:rPr lang="en-US" sz="1800" u="sng">
                <a:solidFill>
                  <a:srgbClr val="000000"/>
                </a:solidFill>
                <a:latin typeface="Calibri"/>
                <a:ea typeface="Calibri"/>
                <a:cs typeface="Calibri"/>
                <a:sym typeface="Calibri"/>
              </a:rPr>
              <a:t>Opatření</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Calibri"/>
                <a:ea typeface="Calibri"/>
                <a:cs typeface="Calibri"/>
                <a:sym typeface="Calibri"/>
              </a:rPr>
              <a:t>Po vyhodnocení všech zjištěných rizik je třeba definovat, zavést, ale také přijmout bezpečnostní opatření, která povedou k eliminaci nebo alespoň minimalizaci rizik. Cílem přijetí opatření je snížit úroveň rizika a v ideálním případě také snížit skupinu a kategorii rizika alespoň o jeden stupeň níže. Odpovědnost za přijetí bezpečnostních opatření proti potenciálním rizikům nese vedoucí zaměstnanec pracoviště.</a:t>
            </a:r>
            <a:endParaRPr sz="1800">
              <a:latin typeface="Calibri"/>
              <a:ea typeface="Calibri"/>
              <a:cs typeface="Calibri"/>
              <a:sym typeface="Calibri"/>
            </a:endParaRPr>
          </a:p>
        </p:txBody>
      </p:sp>
      <p:sp>
        <p:nvSpPr>
          <p:cNvPr id="231" name="Google Shape;23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Clr>
                <a:srgbClr val="000000"/>
              </a:buClr>
              <a:buSzPts val="1800"/>
              <a:buFont typeface="Calibri"/>
              <a:buNone/>
            </a:pPr>
            <a:r>
              <a:rPr lang="en-US" sz="1800" u="sng">
                <a:solidFill>
                  <a:srgbClr val="000000"/>
                </a:solidFill>
                <a:latin typeface="Calibri"/>
                <a:ea typeface="Calibri"/>
                <a:cs typeface="Calibri"/>
                <a:sym typeface="Calibri"/>
              </a:rPr>
              <a:t>Správa dokumentace </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Calibri"/>
                <a:ea typeface="Calibri"/>
                <a:cs typeface="Calibri"/>
                <a:sym typeface="Calibri"/>
              </a:rPr>
              <a:t>Podle zákoníku práce je každý zaměstnavatel, firma nebo jiná organizace povinna dokumentovat celý proces řízení a managementu rizik. Dokumentací se rozumí shromažďování a řízení veškerých informací o celém procesu řízení rizik, včetně pravidelné aktualizace v případě jakýchkoli změn. Všechny shromážděné dokumenty a informace jsou následně archivovány v zabezpečené evidenci. Dokumentace řízení rizik musí obsahovat nejen analýzu, identifikaci a hodnocení rizik, ale také přijatá opatření. Tuto část dokumentace nazýváme registr rizik, který slouží jako doklad o správném fungování řízení rizik.</a:t>
            </a:r>
            <a:endParaRPr sz="1800">
              <a:latin typeface="Calibri"/>
              <a:ea typeface="Calibri"/>
              <a:cs typeface="Calibri"/>
              <a:sym typeface="Calibri"/>
            </a:endParaRPr>
          </a:p>
          <a:p>
            <a:pPr indent="0" lvl="0" marL="0" rtl="0" algn="just">
              <a:lnSpc>
                <a:spcPct val="107000"/>
              </a:lnSpc>
              <a:spcBef>
                <a:spcPts val="1000"/>
              </a:spcBef>
              <a:spcAft>
                <a:spcPts val="0"/>
              </a:spcAft>
              <a:buNone/>
            </a:pPr>
            <a:r>
              <a:t/>
            </a:r>
            <a:endParaRPr sz="1800">
              <a:latin typeface="Calibri"/>
              <a:ea typeface="Calibri"/>
              <a:cs typeface="Calibri"/>
              <a:sym typeface="Calibri"/>
            </a:endParaRPr>
          </a:p>
        </p:txBody>
      </p:sp>
      <p:sp>
        <p:nvSpPr>
          <p:cNvPr id="255" name="Google Shape;25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2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2" name="Shape 72"/>
        <p:cNvGrpSpPr/>
        <p:nvPr/>
      </p:nvGrpSpPr>
      <p:grpSpPr>
        <a:xfrm>
          <a:off x="0" y="0"/>
          <a:ext cx="0" cy="0"/>
          <a:chOff x="0" y="0"/>
          <a:chExt cx="0" cy="0"/>
        </a:xfrm>
      </p:grpSpPr>
      <p:sp>
        <p:nvSpPr>
          <p:cNvPr id="73" name="Google Shape;73;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8" name="Shape 78"/>
        <p:cNvGrpSpPr/>
        <p:nvPr/>
      </p:nvGrpSpPr>
      <p:grpSpPr>
        <a:xfrm>
          <a:off x="0" y="0"/>
          <a:ext cx="0" cy="0"/>
          <a:chOff x="0" y="0"/>
          <a:chExt cx="0" cy="0"/>
        </a:xfrm>
      </p:grpSpPr>
      <p:sp>
        <p:nvSpPr>
          <p:cNvPr id="79" name="Google Shape;79;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1" name="Shape 21"/>
        <p:cNvGrpSpPr/>
        <p:nvPr/>
      </p:nvGrpSpPr>
      <p:grpSpPr>
        <a:xfrm>
          <a:off x="0" y="0"/>
          <a:ext cx="0" cy="0"/>
          <a:chOff x="0" y="0"/>
          <a:chExt cx="0" cy="0"/>
        </a:xfrm>
      </p:grpSpPr>
      <p:sp>
        <p:nvSpPr>
          <p:cNvPr id="22" name="Google Shape;22;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27" name="Shape 27"/>
        <p:cNvGrpSpPr/>
        <p:nvPr/>
      </p:nvGrpSpPr>
      <p:grpSpPr>
        <a:xfrm>
          <a:off x="0" y="0"/>
          <a:ext cx="0" cy="0"/>
          <a:chOff x="0" y="0"/>
          <a:chExt cx="0" cy="0"/>
        </a:xfrm>
      </p:grpSpPr>
      <p:sp>
        <p:nvSpPr>
          <p:cNvPr id="28" name="Google Shape;28;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32" name="Shape 32"/>
        <p:cNvGrpSpPr/>
        <p:nvPr/>
      </p:nvGrpSpPr>
      <p:grpSpPr>
        <a:xfrm>
          <a:off x="0" y="0"/>
          <a:ext cx="0" cy="0"/>
          <a:chOff x="0" y="0"/>
          <a:chExt cx="0" cy="0"/>
        </a:xfrm>
      </p:grpSpPr>
      <p:sp>
        <p:nvSpPr>
          <p:cNvPr id="33" name="Google Shape;33;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38" name="Shape 38"/>
        <p:cNvGrpSpPr/>
        <p:nvPr/>
      </p:nvGrpSpPr>
      <p:grpSpPr>
        <a:xfrm>
          <a:off x="0" y="0"/>
          <a:ext cx="0" cy="0"/>
          <a:chOff x="0" y="0"/>
          <a:chExt cx="0" cy="0"/>
        </a:xfrm>
      </p:grpSpPr>
      <p:sp>
        <p:nvSpPr>
          <p:cNvPr id="39" name="Google Shape;3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5" name="Shape 45"/>
        <p:cNvGrpSpPr/>
        <p:nvPr/>
      </p:nvGrpSpPr>
      <p:grpSpPr>
        <a:xfrm>
          <a:off x="0" y="0"/>
          <a:ext cx="0" cy="0"/>
          <a:chOff x="0" y="0"/>
          <a:chExt cx="0" cy="0"/>
        </a:xfrm>
      </p:grpSpPr>
      <p:sp>
        <p:nvSpPr>
          <p:cNvPr id="46" name="Google Shape;46;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54" name="Shape 54"/>
        <p:cNvGrpSpPr/>
        <p:nvPr/>
      </p:nvGrpSpPr>
      <p:grpSpPr>
        <a:xfrm>
          <a:off x="0" y="0"/>
          <a:ext cx="0" cy="0"/>
          <a:chOff x="0" y="0"/>
          <a:chExt cx="0" cy="0"/>
        </a:xfrm>
      </p:grpSpPr>
      <p:sp>
        <p:nvSpPr>
          <p:cNvPr id="55" name="Google Shape;5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58" name="Shape 58"/>
        <p:cNvGrpSpPr/>
        <p:nvPr/>
      </p:nvGrpSpPr>
      <p:grpSpPr>
        <a:xfrm>
          <a:off x="0" y="0"/>
          <a:ext cx="0" cy="0"/>
          <a:chOff x="0" y="0"/>
          <a:chExt cx="0" cy="0"/>
        </a:xfrm>
      </p:grpSpPr>
      <p:sp>
        <p:nvSpPr>
          <p:cNvPr id="59" name="Google Shape;59;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5" name="Shape 65"/>
        <p:cNvGrpSpPr/>
        <p:nvPr/>
      </p:nvGrpSpPr>
      <p:grpSpPr>
        <a:xfrm>
          <a:off x="0" y="0"/>
          <a:ext cx="0" cy="0"/>
          <a:chOff x="0" y="0"/>
          <a:chExt cx="0" cy="0"/>
        </a:xfrm>
      </p:grpSpPr>
      <p:sp>
        <p:nvSpPr>
          <p:cNvPr id="66" name="Google Shape;66;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8"/>
          <p:cNvSpPr/>
          <p:nvPr>
            <p:ph idx="2" type="pic"/>
          </p:nvPr>
        </p:nvSpPr>
        <p:spPr>
          <a:xfrm>
            <a:off x="5183188" y="987425"/>
            <a:ext cx="6172200" cy="4873625"/>
          </a:xfrm>
          <a:prstGeom prst="rect">
            <a:avLst/>
          </a:prstGeom>
          <a:noFill/>
          <a:ln>
            <a:noFill/>
          </a:ln>
        </p:spPr>
      </p:sp>
      <p:sp>
        <p:nvSpPr>
          <p:cNvPr id="68" name="Google Shape;68;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cs.wikipedia.org/wiki/International_Standard_Book_Number" TargetMode="External"/><Relationship Id="rId4" Type="http://schemas.openxmlformats.org/officeDocument/2006/relationships/hyperlink" Target="https://cs.wikipedia.org/wiki/Speci%C3%A1ln%C3%AD:Zdroje_knih/978-80-247-1407-3" TargetMode="External"/><Relationship Id="rId11" Type="http://schemas.openxmlformats.org/officeDocument/2006/relationships/hyperlink" Target="https://www.vlastnicesta.cz/clanky/externi-komunikace-vytvari-obraz-vasi-firmy-v-o/" TargetMode="External"/><Relationship Id="rId10" Type="http://schemas.openxmlformats.org/officeDocument/2006/relationships/hyperlink" Target="http://www.oit.org/wcmsp5/groups/public/@ed_dialogue/@sector/documents/publication/wcms_161998.pdf" TargetMode="External"/><Relationship Id="rId9" Type="http://schemas.openxmlformats.org/officeDocument/2006/relationships/hyperlink" Target="https://www.egd.cz/sites/default/files/201902/Politika%20integrovan%C3%A9ho%20syst%C3%A9mu%20%C5%99%C3%ADzen%C3%AD.pdf" TargetMode="External"/><Relationship Id="rId5" Type="http://schemas.openxmlformats.org/officeDocument/2006/relationships/hyperlink" Target="https://www.callbridge.com/cs/blog/good-team-dynamics-is-essential-in-the-workplace/" TargetMode="External"/><Relationship Id="rId6" Type="http://schemas.openxmlformats.org/officeDocument/2006/relationships/hyperlink" Target="https://www.dokumentacebozp.cz/aktuality/analyza-rizik-bozp-rizeni-hodnoceni-identifikace-management/" TargetMode="External"/><Relationship Id="rId7" Type="http://schemas.openxmlformats.org/officeDocument/2006/relationships/hyperlink" Target="https://www.bozp.cz/slovnik-pojmu/skoleni-bozp/" TargetMode="External"/><Relationship Id="rId8" Type="http://schemas.openxmlformats.org/officeDocument/2006/relationships/hyperlink" Target="https://www.eib.org/attachments/strategies/complaints_mechanism_policy_cs.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msmt.cz/socialni-programy/metodicke-doporuceni-k-primarni-prevenci-rizikoveho-chovani" TargetMode="External"/><Relationship Id="rId4" Type="http://schemas.openxmlformats.org/officeDocument/2006/relationships/hyperlink" Target="https://www.bozpinfo.cz/josra/nasili-na-pracovisti-peer-pracovnik-jako-mozna-cesta-ochrany-zamestnancu" TargetMode="External"/><Relationship Id="rId5" Type="http://schemas.openxmlformats.org/officeDocument/2006/relationships/hyperlink" Target="https://visual.ly/community/Infographics/business/incblot-motivation-infographic" TargetMode="External"/><Relationship Id="rId6" Type="http://schemas.openxmlformats.org/officeDocument/2006/relationships/hyperlink" Target="https://www.snajdr.com/jak-pracujeme/s-vizi-strategii-a-politikou/"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4.jpg"/></Relationships>
</file>

<file path=ppt/slides/_rels/slide18.xml.rels><?xml version="1.0" encoding="UTF-8" standalone="yes"?><Relationships xmlns="http://schemas.openxmlformats.org/package/2006/relationships"><Relationship Id="rId11" Type="http://schemas.openxmlformats.org/officeDocument/2006/relationships/hyperlink" Target="https://kek-dias.gr/" TargetMode="External"/><Relationship Id="rId10" Type="http://schemas.openxmlformats.org/officeDocument/2006/relationships/image" Target="../media/image15.png"/><Relationship Id="rId13" Type="http://schemas.openxmlformats.org/officeDocument/2006/relationships/hyperlink" Target="https://dekaplus.eu/" TargetMode="External"/><Relationship Id="rId12"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17.png"/><Relationship Id="rId9" Type="http://schemas.openxmlformats.org/officeDocument/2006/relationships/hyperlink" Target="http://www.beneke-prinzhorn.de/" TargetMode="External"/><Relationship Id="rId15" Type="http://schemas.openxmlformats.org/officeDocument/2006/relationships/hyperlink" Target="https://www.lpf.lt/" TargetMode="External"/><Relationship Id="rId14" Type="http://schemas.openxmlformats.org/officeDocument/2006/relationships/image" Target="../media/image9.png"/><Relationship Id="rId17" Type="http://schemas.openxmlformats.org/officeDocument/2006/relationships/hyperlink" Target="https://www.uzvediba.lv/kontakti/" TargetMode="External"/><Relationship Id="rId16" Type="http://schemas.openxmlformats.org/officeDocument/2006/relationships/image" Target="../media/image11.png"/><Relationship Id="rId5" Type="http://schemas.openxmlformats.org/officeDocument/2006/relationships/hyperlink" Target="http://www.czu.cz/" TargetMode="External"/><Relationship Id="rId6" Type="http://schemas.openxmlformats.org/officeDocument/2006/relationships/image" Target="../media/image14.png"/><Relationship Id="rId18" Type="http://schemas.openxmlformats.org/officeDocument/2006/relationships/image" Target="../media/image5.png"/><Relationship Id="rId7" Type="http://schemas.openxmlformats.org/officeDocument/2006/relationships/hyperlink" Target="http://www.czu.cz/" TargetMode="External"/><Relationship Id="rId8"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3.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jpg"/><Relationship Id="rId4" Type="http://schemas.openxmlformats.org/officeDocument/2006/relationships/image" Target="../media/image6.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txBox="1"/>
          <p:nvPr>
            <p:ph type="ctrTitle"/>
          </p:nvPr>
        </p:nvSpPr>
        <p:spPr>
          <a:xfrm>
            <a:off x="388111" y="4770613"/>
            <a:ext cx="11589030" cy="1000655"/>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2"/>
              </a:buClr>
              <a:buSzPts val="4000"/>
              <a:buFont typeface="Calibri"/>
              <a:buNone/>
            </a:pPr>
            <a:r>
              <a:rPr b="1" lang="en-US" sz="4000">
                <a:solidFill>
                  <a:schemeClr val="dk2"/>
                </a:solidFill>
                <a:latin typeface="Calibri"/>
                <a:ea typeface="Calibri"/>
                <a:cs typeface="Calibri"/>
                <a:sym typeface="Calibri"/>
              </a:rPr>
              <a:t>Sekundární prevence (3)</a:t>
            </a:r>
            <a:endParaRPr/>
          </a:p>
        </p:txBody>
      </p:sp>
      <p:pic>
        <p:nvPicPr>
          <p:cNvPr descr="Ein Bild, das Text enthält.&#10;&#10;Automatisch generierte Beschreibung" id="90" name="Google Shape;90;p1"/>
          <p:cNvPicPr preferRelativeResize="0"/>
          <p:nvPr/>
        </p:nvPicPr>
        <p:blipFill rotWithShape="1">
          <a:blip r:embed="rId3">
            <a:alphaModFix/>
          </a:blip>
          <a:srcRect b="3425" l="0" r="0" t="2802"/>
          <a:stretch/>
        </p:blipFill>
        <p:spPr>
          <a:xfrm>
            <a:off x="-1" y="10"/>
            <a:ext cx="12192001" cy="4201449"/>
          </a:xfrm>
          <a:prstGeom prst="rect">
            <a:avLst/>
          </a:prstGeom>
          <a:noFill/>
          <a:ln>
            <a:noFill/>
          </a:ln>
        </p:spPr>
      </p:pic>
      <p:grpSp>
        <p:nvGrpSpPr>
          <p:cNvPr id="91" name="Google Shape;91;p1"/>
          <p:cNvGrpSpPr/>
          <p:nvPr/>
        </p:nvGrpSpPr>
        <p:grpSpPr>
          <a:xfrm>
            <a:off x="-1" y="2941813"/>
            <a:ext cx="12188952" cy="1828800"/>
            <a:chOff x="-305" y="3144820"/>
            <a:chExt cx="9182100" cy="1551136"/>
          </a:xfrm>
        </p:grpSpPr>
        <p:sp>
          <p:nvSpPr>
            <p:cNvPr id="92" name="Google Shape;92;p1"/>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3" name="Google Shape;93;p1"/>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4" name="Google Shape;94;p1"/>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5" name="Google Shape;95;p1"/>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pic>
        <p:nvPicPr>
          <p:cNvPr id="96" name="Google Shape;96;p1"/>
          <p:cNvPicPr preferRelativeResize="0"/>
          <p:nvPr/>
        </p:nvPicPr>
        <p:blipFill rotWithShape="1">
          <a:blip r:embed="rId4">
            <a:alphaModFix/>
          </a:blip>
          <a:srcRect b="0" l="6911" r="6911" t="0"/>
          <a:stretch/>
        </p:blipFill>
        <p:spPr>
          <a:xfrm>
            <a:off x="445449" y="5443803"/>
            <a:ext cx="2439992" cy="594471"/>
          </a:xfrm>
          <a:prstGeom prst="rect">
            <a:avLst/>
          </a:prstGeom>
          <a:noFill/>
          <a:ln>
            <a:noFill/>
          </a:ln>
        </p:spPr>
      </p:pic>
      <p:sp>
        <p:nvSpPr>
          <p:cNvPr id="97" name="Google Shape;97;p1"/>
          <p:cNvSpPr txBox="1"/>
          <p:nvPr/>
        </p:nvSpPr>
        <p:spPr>
          <a:xfrm>
            <a:off x="426720" y="6056820"/>
            <a:ext cx="11338500" cy="430800"/>
          </a:xfrm>
          <a:prstGeom prst="rect">
            <a:avLst/>
          </a:prstGeom>
          <a:noFill/>
          <a:ln>
            <a:noFill/>
          </a:ln>
        </p:spPr>
        <p:txBody>
          <a:bodyPr anchorCtr="0" anchor="t" bIns="45700" lIns="91425" spcFirstLastPara="1" rIns="91425" wrap="square" tIns="45700">
            <a:spAutoFit/>
          </a:bodyPr>
          <a:lstStyle/>
          <a:p>
            <a:pPr indent="0" lvl="0" marL="0" rtl="0" algn="l">
              <a:spcBef>
                <a:spcPts val="1200"/>
              </a:spcBef>
              <a:spcAft>
                <a:spcPts val="300"/>
              </a:spcAft>
              <a:buClr>
                <a:schemeClr val="dk1"/>
              </a:buClr>
              <a:buSzPts val="1100"/>
              <a:buFont typeface="Arial"/>
              <a:buNone/>
            </a:pPr>
            <a:r>
              <a:rPr lang="en-US" sz="1100">
                <a:solidFill>
                  <a:schemeClr val="dk1"/>
                </a:solidFill>
              </a:rPr>
              <a:t>Podpora Evropské komise při tvorbě této publikace nepředstavuje souhlas s obsahem, který odráží pouze názory autorů, a Komise nemůže být zodpovědná za jakékoliv využití informací obsažených v této publikaci.</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p10"/>
          <p:cNvPicPr preferRelativeResize="0"/>
          <p:nvPr/>
        </p:nvPicPr>
        <p:blipFill rotWithShape="1">
          <a:blip r:embed="rId3">
            <a:alphaModFix/>
          </a:blip>
          <a:srcRect b="0" l="0" r="0" t="0"/>
          <a:stretch/>
        </p:blipFill>
        <p:spPr>
          <a:xfrm>
            <a:off x="10855356" y="115744"/>
            <a:ext cx="1336645" cy="2858568"/>
          </a:xfrm>
          <a:prstGeom prst="rect">
            <a:avLst/>
          </a:prstGeom>
          <a:noFill/>
          <a:ln>
            <a:noFill/>
          </a:ln>
        </p:spPr>
      </p:pic>
      <p:pic>
        <p:nvPicPr>
          <p:cNvPr id="282" name="Google Shape;282;p10"/>
          <p:cNvPicPr preferRelativeResize="0"/>
          <p:nvPr/>
        </p:nvPicPr>
        <p:blipFill rotWithShape="1">
          <a:blip r:embed="rId4">
            <a:alphaModFix/>
          </a:blip>
          <a:srcRect b="0" l="0" r="0" t="0"/>
          <a:stretch/>
        </p:blipFill>
        <p:spPr>
          <a:xfrm>
            <a:off x="0" y="4762208"/>
            <a:ext cx="943107" cy="2095792"/>
          </a:xfrm>
          <a:prstGeom prst="rect">
            <a:avLst/>
          </a:prstGeom>
          <a:noFill/>
          <a:ln>
            <a:noFill/>
          </a:ln>
        </p:spPr>
      </p:pic>
      <p:sp>
        <p:nvSpPr>
          <p:cNvPr id="283" name="Google Shape;283;p10"/>
          <p:cNvSpPr txBox="1"/>
          <p:nvPr>
            <p:ph type="title"/>
          </p:nvPr>
        </p:nvSpPr>
        <p:spPr>
          <a:xfrm>
            <a:off x="287593" y="178312"/>
            <a:ext cx="10515600" cy="1070385"/>
          </a:xfrm>
          <a:prstGeom prst="rect">
            <a:avLst/>
          </a:prstGeom>
          <a:noFill/>
          <a:ln>
            <a:noFill/>
          </a:ln>
        </p:spPr>
        <p:txBody>
          <a:bodyPr anchorCtr="0" anchor="ctr" bIns="45700" lIns="91425" spcFirstLastPara="1" rIns="91425" wrap="square" tIns="45700">
            <a:normAutofit/>
          </a:bodyPr>
          <a:lstStyle/>
          <a:p>
            <a:pPr indent="0" lvl="0" marL="0" rtl="0" algn="l">
              <a:lnSpc>
                <a:spcPct val="107000"/>
              </a:lnSpc>
              <a:spcBef>
                <a:spcPts val="0"/>
              </a:spcBef>
              <a:spcAft>
                <a:spcPts val="0"/>
              </a:spcAft>
              <a:buClr>
                <a:schemeClr val="dk2"/>
              </a:buClr>
              <a:buSzPts val="3600"/>
              <a:buFont typeface="Calibri"/>
              <a:buNone/>
            </a:pPr>
            <a:r>
              <a:rPr b="1" lang="en-US" sz="3600">
                <a:solidFill>
                  <a:schemeClr val="dk2"/>
                </a:solidFill>
              </a:rPr>
              <a:t>Specifika interní a externí komunikace</a:t>
            </a:r>
            <a:endParaRPr/>
          </a:p>
        </p:txBody>
      </p:sp>
      <p:grpSp>
        <p:nvGrpSpPr>
          <p:cNvPr id="284" name="Google Shape;284;p10"/>
          <p:cNvGrpSpPr/>
          <p:nvPr/>
        </p:nvGrpSpPr>
        <p:grpSpPr>
          <a:xfrm>
            <a:off x="838200" y="1888409"/>
            <a:ext cx="10515600" cy="4225770"/>
            <a:chOff x="0" y="62784"/>
            <a:chExt cx="10515600" cy="4225770"/>
          </a:xfrm>
        </p:grpSpPr>
        <p:sp>
          <p:nvSpPr>
            <p:cNvPr id="285" name="Google Shape;285;p10"/>
            <p:cNvSpPr/>
            <p:nvPr/>
          </p:nvSpPr>
          <p:spPr>
            <a:xfrm>
              <a:off x="0" y="461304"/>
              <a:ext cx="10515600" cy="3827250"/>
            </a:xfrm>
            <a:prstGeom prst="rect">
              <a:avLst/>
            </a:prstGeom>
            <a:solidFill>
              <a:schemeClr val="lt1">
                <a:alpha val="89803"/>
              </a:schemeClr>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0"/>
            <p:cNvSpPr txBox="1"/>
            <p:nvPr/>
          </p:nvSpPr>
          <p:spPr>
            <a:xfrm>
              <a:off x="0" y="461304"/>
              <a:ext cx="10515600" cy="3827250"/>
            </a:xfrm>
            <a:prstGeom prst="rect">
              <a:avLst/>
            </a:prstGeom>
            <a:noFill/>
            <a:ln>
              <a:noFill/>
            </a:ln>
          </p:spPr>
          <p:txBody>
            <a:bodyPr anchorCtr="0" anchor="t" bIns="192000" lIns="816125" spcFirstLastPara="1" rIns="816125" wrap="square" tIns="562350">
              <a:noAutofit/>
            </a:bodyPr>
            <a:lstStyle/>
            <a:p>
              <a:pPr indent="-228600" lvl="1" marL="228600" marR="0" rtl="0" algn="l">
                <a:lnSpc>
                  <a:spcPct val="90000"/>
                </a:lnSpc>
                <a:spcBef>
                  <a:spcPts val="0"/>
                </a:spcBef>
                <a:spcAft>
                  <a:spcPts val="0"/>
                </a:spcAft>
                <a:buClr>
                  <a:schemeClr val="dk1"/>
                </a:buClr>
                <a:buSzPts val="2700"/>
                <a:buFont typeface="Calibri"/>
                <a:buChar char="•"/>
              </a:pPr>
              <a:r>
                <a:rPr b="0" i="0" lang="en-US" sz="2700" u="none" cap="none" strike="noStrike">
                  <a:solidFill>
                    <a:schemeClr val="dk1"/>
                  </a:solidFill>
                  <a:latin typeface="Calibri"/>
                  <a:ea typeface="Calibri"/>
                  <a:cs typeface="Calibri"/>
                  <a:sym typeface="Calibri"/>
                </a:rPr>
                <a:t>zvyšuje motivaci</a:t>
              </a:r>
              <a:br>
                <a:rPr b="0" i="0" lang="en-US" sz="2700" u="none" cap="none" strike="noStrike">
                  <a:solidFill>
                    <a:schemeClr val="dk1"/>
                  </a:solidFill>
                  <a:latin typeface="Calibri"/>
                  <a:ea typeface="Calibri"/>
                  <a:cs typeface="Calibri"/>
                  <a:sym typeface="Calibri"/>
                </a:rPr>
              </a:br>
              <a:r>
                <a:rPr b="0" i="0" lang="en-US" sz="2700" u="none" cap="none" strike="noStrike">
                  <a:solidFill>
                    <a:schemeClr val="dk1"/>
                  </a:solidFill>
                  <a:latin typeface="Calibri"/>
                  <a:ea typeface="Calibri"/>
                  <a:cs typeface="Calibri"/>
                  <a:sym typeface="Calibri"/>
                </a:rPr>
                <a:t>každý ví, co má dělat a proč</a:t>
              </a:r>
              <a:br>
                <a:rPr b="0" i="0" lang="en-US" sz="2700" u="none" cap="none" strike="noStrike">
                  <a:solidFill>
                    <a:schemeClr val="dk1"/>
                  </a:solidFill>
                  <a:latin typeface="Calibri"/>
                  <a:ea typeface="Calibri"/>
                  <a:cs typeface="Calibri"/>
                  <a:sym typeface="Calibri"/>
                </a:rPr>
              </a:br>
              <a:r>
                <a:rPr b="0" i="0" lang="en-US" sz="2700" u="none" cap="none" strike="noStrike">
                  <a:solidFill>
                    <a:schemeClr val="dk1"/>
                  </a:solidFill>
                  <a:latin typeface="Calibri"/>
                  <a:ea typeface="Calibri"/>
                  <a:cs typeface="Calibri"/>
                  <a:sym typeface="Calibri"/>
                </a:rPr>
                <a:t>společně sdílet vize, cíle a hodnoty celé společnosti.</a:t>
              </a:r>
              <a:br>
                <a:rPr b="0" i="0" lang="en-US" sz="2700" u="none" cap="none" strike="noStrike">
                  <a:solidFill>
                    <a:schemeClr val="dk1"/>
                  </a:solidFill>
                  <a:latin typeface="Calibri"/>
                  <a:ea typeface="Calibri"/>
                  <a:cs typeface="Calibri"/>
                  <a:sym typeface="Calibri"/>
                </a:rPr>
              </a:br>
              <a:r>
                <a:rPr b="0" i="0" lang="en-US" sz="2700" u="none" cap="none" strike="noStrike">
                  <a:solidFill>
                    <a:schemeClr val="dk1"/>
                  </a:solidFill>
                  <a:latin typeface="Calibri"/>
                  <a:ea typeface="Calibri"/>
                  <a:cs typeface="Calibri"/>
                  <a:sym typeface="Calibri"/>
                </a:rPr>
                <a:t>zlepšuje vztahy se zaměstnanci</a:t>
              </a:r>
              <a:br>
                <a:rPr b="0" i="0" lang="en-US" sz="2700" u="none" cap="none" strike="noStrike">
                  <a:solidFill>
                    <a:schemeClr val="dk1"/>
                  </a:solidFill>
                  <a:latin typeface="Calibri"/>
                  <a:ea typeface="Calibri"/>
                  <a:cs typeface="Calibri"/>
                  <a:sym typeface="Calibri"/>
                </a:rPr>
              </a:br>
              <a:r>
                <a:rPr b="0" i="0" lang="en-US" sz="2700" u="none" cap="none" strike="noStrike">
                  <a:solidFill>
                    <a:schemeClr val="dk1"/>
                  </a:solidFill>
                  <a:latin typeface="Calibri"/>
                  <a:ea typeface="Calibri"/>
                  <a:cs typeface="Calibri"/>
                  <a:sym typeface="Calibri"/>
                </a:rPr>
                <a:t>zvyšuje angažovanost zaměstnanců</a:t>
              </a:r>
              <a:br>
                <a:rPr b="0" i="0" lang="en-US" sz="2700" u="none" cap="none" strike="noStrike">
                  <a:solidFill>
                    <a:schemeClr val="dk1"/>
                  </a:solidFill>
                  <a:latin typeface="Calibri"/>
                  <a:ea typeface="Calibri"/>
                  <a:cs typeface="Calibri"/>
                  <a:sym typeface="Calibri"/>
                </a:rPr>
              </a:br>
              <a:r>
                <a:rPr b="0" i="0" lang="en-US" sz="2700" u="none" cap="none" strike="noStrike">
                  <a:solidFill>
                    <a:schemeClr val="dk1"/>
                  </a:solidFill>
                  <a:latin typeface="Calibri"/>
                  <a:ea typeface="Calibri"/>
                  <a:cs typeface="Calibri"/>
                  <a:sym typeface="Calibri"/>
                </a:rPr>
                <a:t>upevňuje jejich vztah k podniku</a:t>
              </a:r>
              <a:br>
                <a:rPr b="0" i="0" lang="en-US" sz="2700" u="none" cap="none" strike="noStrike">
                  <a:solidFill>
                    <a:schemeClr val="dk1"/>
                  </a:solidFill>
                  <a:latin typeface="Calibri"/>
                  <a:ea typeface="Calibri"/>
                  <a:cs typeface="Calibri"/>
                  <a:sym typeface="Calibri"/>
                </a:rPr>
              </a:br>
              <a:r>
                <a:rPr b="0" i="0" lang="en-US" sz="2700" u="none" cap="none" strike="noStrike">
                  <a:solidFill>
                    <a:schemeClr val="dk1"/>
                  </a:solidFill>
                  <a:latin typeface="Calibri"/>
                  <a:ea typeface="Calibri"/>
                  <a:cs typeface="Calibri"/>
                  <a:sym typeface="Calibri"/>
                </a:rPr>
                <a:t>ztotožní se s hodnotami společnosti</a:t>
              </a:r>
              <a:endParaRPr/>
            </a:p>
          </p:txBody>
        </p:sp>
        <p:sp>
          <p:nvSpPr>
            <p:cNvPr id="287" name="Google Shape;287;p10"/>
            <p:cNvSpPr/>
            <p:nvPr/>
          </p:nvSpPr>
          <p:spPr>
            <a:xfrm>
              <a:off x="525780" y="62784"/>
              <a:ext cx="7360920" cy="797040"/>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0"/>
            <p:cNvSpPr txBox="1"/>
            <p:nvPr/>
          </p:nvSpPr>
          <p:spPr>
            <a:xfrm>
              <a:off x="564688" y="101692"/>
              <a:ext cx="7283104" cy="719224"/>
            </a:xfrm>
            <a:prstGeom prst="rect">
              <a:avLst/>
            </a:prstGeom>
            <a:noFill/>
            <a:ln>
              <a:noFill/>
            </a:ln>
          </p:spPr>
          <p:txBody>
            <a:bodyPr anchorCtr="0" anchor="ctr" bIns="0" lIns="278225" spcFirstLastPara="1" rIns="278225" wrap="square" tIns="0">
              <a:noAutofit/>
            </a:bodyPr>
            <a:lstStyle/>
            <a:p>
              <a:pPr indent="0" lvl="0" marL="0" marR="0" rtl="0" algn="l">
                <a:lnSpc>
                  <a:spcPct val="90000"/>
                </a:lnSpc>
                <a:spcBef>
                  <a:spcPts val="0"/>
                </a:spcBef>
                <a:spcAft>
                  <a:spcPts val="0"/>
                </a:spcAft>
                <a:buClr>
                  <a:schemeClr val="lt1"/>
                </a:buClr>
                <a:buSzPts val="3400"/>
                <a:buFont typeface="Calibri"/>
                <a:buNone/>
              </a:pPr>
              <a:r>
                <a:rPr b="0" i="0" lang="en-US" sz="3400" u="none" cap="none" strike="noStrike">
                  <a:solidFill>
                    <a:schemeClr val="lt1"/>
                  </a:solidFill>
                  <a:latin typeface="Calibri"/>
                  <a:ea typeface="Calibri"/>
                  <a:cs typeface="Calibri"/>
                  <a:sym typeface="Calibri"/>
                </a:rPr>
                <a:t>Interní komunikace </a:t>
              </a:r>
              <a:endParaRPr b="0" i="0" sz="3400" u="none" cap="none" strike="noStrike">
                <a:solidFill>
                  <a:schemeClr val="lt1"/>
                </a:solidFill>
                <a:latin typeface="Calibri"/>
                <a:ea typeface="Calibri"/>
                <a:cs typeface="Calibri"/>
                <a:sym typeface="Calibri"/>
              </a:endParaRPr>
            </a:p>
          </p:txBody>
        </p:sp>
      </p:grpSp>
    </p:spTree>
  </p:cSld>
  <p:clrMapOvr>
    <a:masterClrMapping/>
  </p:clrMapOvr>
  <p:transition spd="slow">
    <p:wipe dir="l"/>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id="294" name="Google Shape;294;p11"/>
          <p:cNvPicPr preferRelativeResize="0"/>
          <p:nvPr/>
        </p:nvPicPr>
        <p:blipFill rotWithShape="1">
          <a:blip r:embed="rId3">
            <a:alphaModFix/>
          </a:blip>
          <a:srcRect b="0" l="0" r="0" t="0"/>
          <a:stretch/>
        </p:blipFill>
        <p:spPr>
          <a:xfrm>
            <a:off x="10855356" y="115744"/>
            <a:ext cx="1336645" cy="2858568"/>
          </a:xfrm>
          <a:prstGeom prst="rect">
            <a:avLst/>
          </a:prstGeom>
          <a:noFill/>
          <a:ln>
            <a:noFill/>
          </a:ln>
        </p:spPr>
      </p:pic>
      <p:pic>
        <p:nvPicPr>
          <p:cNvPr id="295" name="Google Shape;295;p11"/>
          <p:cNvPicPr preferRelativeResize="0"/>
          <p:nvPr/>
        </p:nvPicPr>
        <p:blipFill rotWithShape="1">
          <a:blip r:embed="rId4">
            <a:alphaModFix/>
          </a:blip>
          <a:srcRect b="0" l="0" r="0" t="0"/>
          <a:stretch/>
        </p:blipFill>
        <p:spPr>
          <a:xfrm>
            <a:off x="0" y="4762208"/>
            <a:ext cx="943107" cy="2095792"/>
          </a:xfrm>
          <a:prstGeom prst="rect">
            <a:avLst/>
          </a:prstGeom>
          <a:noFill/>
          <a:ln>
            <a:noFill/>
          </a:ln>
        </p:spPr>
      </p:pic>
      <p:sp>
        <p:nvSpPr>
          <p:cNvPr id="296" name="Google Shape;296;p11"/>
          <p:cNvSpPr txBox="1"/>
          <p:nvPr>
            <p:ph type="title"/>
          </p:nvPr>
        </p:nvSpPr>
        <p:spPr>
          <a:xfrm>
            <a:off x="287593" y="178312"/>
            <a:ext cx="10515600" cy="1070385"/>
          </a:xfrm>
          <a:prstGeom prst="rect">
            <a:avLst/>
          </a:prstGeom>
          <a:noFill/>
          <a:ln>
            <a:noFill/>
          </a:ln>
        </p:spPr>
        <p:txBody>
          <a:bodyPr anchorCtr="0" anchor="ctr" bIns="45700" lIns="91425" spcFirstLastPara="1" rIns="91425" wrap="square" tIns="45700">
            <a:normAutofit/>
          </a:bodyPr>
          <a:lstStyle/>
          <a:p>
            <a:pPr indent="0" lvl="0" marL="0" rtl="0" algn="l">
              <a:lnSpc>
                <a:spcPct val="107000"/>
              </a:lnSpc>
              <a:spcBef>
                <a:spcPts val="0"/>
              </a:spcBef>
              <a:spcAft>
                <a:spcPts val="0"/>
              </a:spcAft>
              <a:buClr>
                <a:srgbClr val="1F3763"/>
              </a:buClr>
              <a:buSzPts val="3600"/>
              <a:buFont typeface="Calibri"/>
              <a:buNone/>
            </a:pPr>
            <a:r>
              <a:rPr b="1" lang="en-US" sz="3600">
                <a:solidFill>
                  <a:srgbClr val="1F3763"/>
                </a:solidFill>
              </a:rPr>
              <a:t>Specifika interní a externí komunikace</a:t>
            </a:r>
            <a:endParaRPr/>
          </a:p>
        </p:txBody>
      </p:sp>
      <p:grpSp>
        <p:nvGrpSpPr>
          <p:cNvPr id="297" name="Google Shape;297;p11"/>
          <p:cNvGrpSpPr/>
          <p:nvPr/>
        </p:nvGrpSpPr>
        <p:grpSpPr>
          <a:xfrm>
            <a:off x="838200" y="1826038"/>
            <a:ext cx="10515600" cy="4350511"/>
            <a:chOff x="0" y="413"/>
            <a:chExt cx="10515600" cy="4350511"/>
          </a:xfrm>
        </p:grpSpPr>
        <p:sp>
          <p:nvSpPr>
            <p:cNvPr id="298" name="Google Shape;298;p11"/>
            <p:cNvSpPr/>
            <p:nvPr/>
          </p:nvSpPr>
          <p:spPr>
            <a:xfrm>
              <a:off x="0" y="605574"/>
              <a:ext cx="10515600" cy="3745350"/>
            </a:xfrm>
            <a:prstGeom prst="rect">
              <a:avLst/>
            </a:prstGeom>
            <a:solidFill>
              <a:schemeClr val="lt1">
                <a:alpha val="89803"/>
              </a:schemeClr>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1"/>
            <p:cNvSpPr txBox="1"/>
            <p:nvPr/>
          </p:nvSpPr>
          <p:spPr>
            <a:xfrm>
              <a:off x="0" y="605574"/>
              <a:ext cx="10515600" cy="3745350"/>
            </a:xfrm>
            <a:prstGeom prst="rect">
              <a:avLst/>
            </a:prstGeom>
            <a:noFill/>
            <a:ln>
              <a:noFill/>
            </a:ln>
          </p:spPr>
          <p:txBody>
            <a:bodyPr anchorCtr="0" anchor="t" bIns="291575" lIns="816125" spcFirstLastPara="1" rIns="816125" wrap="square" tIns="853925">
              <a:noAutofit/>
            </a:bodyPr>
            <a:lstStyle/>
            <a:p>
              <a:pPr indent="-285750" lvl="1" marL="285750" marR="0" rtl="0" algn="l">
                <a:lnSpc>
                  <a:spcPct val="90000"/>
                </a:lnSpc>
                <a:spcBef>
                  <a:spcPts val="0"/>
                </a:spcBef>
                <a:spcAft>
                  <a:spcPts val="0"/>
                </a:spcAft>
                <a:buClr>
                  <a:schemeClr val="dk1"/>
                </a:buClr>
                <a:buSzPts val="4100"/>
                <a:buFont typeface="Calibri"/>
                <a:buChar char="•"/>
              </a:pPr>
              <a:r>
                <a:rPr b="0" i="0" lang="en-US" sz="4100" u="none" cap="none" strike="noStrike">
                  <a:solidFill>
                    <a:schemeClr val="dk1"/>
                  </a:solidFill>
                  <a:latin typeface="Calibri"/>
                  <a:ea typeface="Calibri"/>
                  <a:cs typeface="Calibri"/>
                  <a:sym typeface="Calibri"/>
                </a:rPr>
                <a:t>udržuje kontakt s vnějším prostředím</a:t>
              </a:r>
              <a:br>
                <a:rPr b="0" i="0" lang="en-US" sz="4100" u="none" cap="none" strike="noStrike">
                  <a:solidFill>
                    <a:schemeClr val="dk1"/>
                  </a:solidFill>
                  <a:latin typeface="Calibri"/>
                  <a:ea typeface="Calibri"/>
                  <a:cs typeface="Calibri"/>
                  <a:sym typeface="Calibri"/>
                </a:rPr>
              </a:br>
              <a:r>
                <a:rPr b="0" i="0" lang="en-US" sz="4100" u="none" cap="none" strike="noStrike">
                  <a:solidFill>
                    <a:schemeClr val="dk1"/>
                  </a:solidFill>
                  <a:latin typeface="Calibri"/>
                  <a:ea typeface="Calibri"/>
                  <a:cs typeface="Calibri"/>
                  <a:sym typeface="Calibri"/>
                </a:rPr>
                <a:t>vytváří a udržuje image společnosti</a:t>
              </a:r>
              <a:br>
                <a:rPr b="0" i="0" lang="en-US" sz="4100" u="none" cap="none" strike="noStrike">
                  <a:solidFill>
                    <a:schemeClr val="dk1"/>
                  </a:solidFill>
                  <a:latin typeface="Calibri"/>
                  <a:ea typeface="Calibri"/>
                  <a:cs typeface="Calibri"/>
                  <a:sym typeface="Calibri"/>
                </a:rPr>
              </a:br>
              <a:r>
                <a:rPr b="0" i="0" lang="en-US" sz="4100" u="none" cap="none" strike="noStrike">
                  <a:solidFill>
                    <a:schemeClr val="dk1"/>
                  </a:solidFill>
                  <a:latin typeface="Calibri"/>
                  <a:ea typeface="Calibri"/>
                  <a:cs typeface="Calibri"/>
                  <a:sym typeface="Calibri"/>
                </a:rPr>
                <a:t>pravidelná a systematická komunikace</a:t>
              </a:r>
              <a:br>
                <a:rPr b="0" i="0" lang="en-US" sz="4100" u="none" cap="none" strike="noStrike">
                  <a:solidFill>
                    <a:schemeClr val="dk1"/>
                  </a:solidFill>
                  <a:latin typeface="Calibri"/>
                  <a:ea typeface="Calibri"/>
                  <a:cs typeface="Calibri"/>
                  <a:sym typeface="Calibri"/>
                </a:rPr>
              </a:br>
              <a:r>
                <a:rPr b="0" i="0" lang="en-US" sz="4100" u="none" cap="none" strike="noStrike">
                  <a:solidFill>
                    <a:schemeClr val="dk1"/>
                  </a:solidFill>
                  <a:latin typeface="Calibri"/>
                  <a:ea typeface="Calibri"/>
                  <a:cs typeface="Calibri"/>
                  <a:sym typeface="Calibri"/>
                </a:rPr>
                <a:t>pevná komunikační koncepce</a:t>
              </a:r>
              <a:endParaRPr/>
            </a:p>
          </p:txBody>
        </p:sp>
        <p:sp>
          <p:nvSpPr>
            <p:cNvPr id="300" name="Google Shape;300;p11"/>
            <p:cNvSpPr/>
            <p:nvPr/>
          </p:nvSpPr>
          <p:spPr>
            <a:xfrm>
              <a:off x="525780" y="413"/>
              <a:ext cx="7360920" cy="1210320"/>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1"/>
            <p:cNvSpPr txBox="1"/>
            <p:nvPr/>
          </p:nvSpPr>
          <p:spPr>
            <a:xfrm>
              <a:off x="584863" y="59496"/>
              <a:ext cx="7242754" cy="1092154"/>
            </a:xfrm>
            <a:prstGeom prst="rect">
              <a:avLst/>
            </a:prstGeom>
            <a:noFill/>
            <a:ln>
              <a:noFill/>
            </a:ln>
          </p:spPr>
          <p:txBody>
            <a:bodyPr anchorCtr="0" anchor="ctr" bIns="0" lIns="278225" spcFirstLastPara="1" rIns="278225" wrap="square" tIns="0">
              <a:noAutofit/>
            </a:bodyPr>
            <a:lstStyle/>
            <a:p>
              <a:pPr indent="0" lvl="0" marL="0" marR="0" rtl="0" algn="l">
                <a:lnSpc>
                  <a:spcPct val="90000"/>
                </a:lnSpc>
                <a:spcBef>
                  <a:spcPts val="0"/>
                </a:spcBef>
                <a:spcAft>
                  <a:spcPts val="0"/>
                </a:spcAft>
                <a:buClr>
                  <a:schemeClr val="lt1"/>
                </a:buClr>
                <a:buSzPts val="4100"/>
                <a:buFont typeface="Calibri"/>
                <a:buNone/>
              </a:pPr>
              <a:r>
                <a:rPr b="0" i="0" lang="en-US" sz="4100" u="none" cap="none" strike="noStrike">
                  <a:solidFill>
                    <a:schemeClr val="lt1"/>
                  </a:solidFill>
                  <a:latin typeface="Calibri"/>
                  <a:ea typeface="Calibri"/>
                  <a:cs typeface="Calibri"/>
                  <a:sym typeface="Calibri"/>
                </a:rPr>
                <a:t>Externí komunikace </a:t>
              </a:r>
              <a:endParaRPr b="0" i="0" sz="4100" u="none" cap="none" strike="noStrike">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id="307" name="Google Shape;307;p12"/>
          <p:cNvPicPr preferRelativeResize="0"/>
          <p:nvPr/>
        </p:nvPicPr>
        <p:blipFill rotWithShape="1">
          <a:blip r:embed="rId3">
            <a:alphaModFix/>
          </a:blip>
          <a:srcRect b="0" l="0" r="0" t="0"/>
          <a:stretch/>
        </p:blipFill>
        <p:spPr>
          <a:xfrm>
            <a:off x="0" y="1794513"/>
            <a:ext cx="943107" cy="2095792"/>
          </a:xfrm>
          <a:prstGeom prst="rect">
            <a:avLst/>
          </a:prstGeom>
          <a:noFill/>
          <a:ln>
            <a:noFill/>
          </a:ln>
        </p:spPr>
      </p:pic>
      <p:pic>
        <p:nvPicPr>
          <p:cNvPr id="308" name="Google Shape;308;p12"/>
          <p:cNvPicPr preferRelativeResize="0"/>
          <p:nvPr/>
        </p:nvPicPr>
        <p:blipFill rotWithShape="1">
          <a:blip r:embed="rId4">
            <a:alphaModFix/>
          </a:blip>
          <a:srcRect b="0" l="0" r="0" t="0"/>
          <a:stretch/>
        </p:blipFill>
        <p:spPr>
          <a:xfrm rot="5400000">
            <a:off x="1250807" y="4760394"/>
            <a:ext cx="1336645" cy="2858568"/>
          </a:xfrm>
          <a:prstGeom prst="rect">
            <a:avLst/>
          </a:prstGeom>
          <a:noFill/>
          <a:ln>
            <a:noFill/>
          </a:ln>
        </p:spPr>
      </p:pic>
      <p:pic>
        <p:nvPicPr>
          <p:cNvPr id="309" name="Google Shape;309;p12"/>
          <p:cNvPicPr preferRelativeResize="0"/>
          <p:nvPr/>
        </p:nvPicPr>
        <p:blipFill rotWithShape="1">
          <a:blip r:embed="rId4">
            <a:alphaModFix/>
          </a:blip>
          <a:srcRect b="0" l="0" r="0" t="0"/>
          <a:stretch/>
        </p:blipFill>
        <p:spPr>
          <a:xfrm>
            <a:off x="10855356" y="115744"/>
            <a:ext cx="1336645" cy="2858568"/>
          </a:xfrm>
          <a:prstGeom prst="rect">
            <a:avLst/>
          </a:prstGeom>
          <a:noFill/>
          <a:ln>
            <a:noFill/>
          </a:ln>
        </p:spPr>
      </p:pic>
      <p:sp>
        <p:nvSpPr>
          <p:cNvPr id="310" name="Google Shape;310;p12"/>
          <p:cNvSpPr txBox="1"/>
          <p:nvPr>
            <p:ph type="title"/>
          </p:nvPr>
        </p:nvSpPr>
        <p:spPr>
          <a:xfrm>
            <a:off x="102228" y="304799"/>
            <a:ext cx="10822858" cy="1052053"/>
          </a:xfrm>
          <a:prstGeom prst="rect">
            <a:avLst/>
          </a:prstGeom>
          <a:noFill/>
          <a:ln>
            <a:noFill/>
          </a:ln>
        </p:spPr>
        <p:txBody>
          <a:bodyPr anchorCtr="0" anchor="ctr" bIns="45700" lIns="91425" spcFirstLastPara="1" rIns="91425" wrap="square" tIns="45700">
            <a:noAutofit/>
          </a:bodyPr>
          <a:lstStyle/>
          <a:p>
            <a:pPr indent="0" lvl="0" marL="0" rtl="0" algn="l">
              <a:lnSpc>
                <a:spcPct val="107000"/>
              </a:lnSpc>
              <a:spcBef>
                <a:spcPts val="0"/>
              </a:spcBef>
              <a:spcAft>
                <a:spcPts val="0"/>
              </a:spcAft>
              <a:buClr>
                <a:srgbClr val="1F3763"/>
              </a:buClr>
              <a:buSzPts val="3600"/>
              <a:buFont typeface="Calibri"/>
              <a:buNone/>
            </a:pPr>
            <a:r>
              <a:rPr b="1" lang="en-US" sz="3600">
                <a:solidFill>
                  <a:srgbClr val="1F3763"/>
                </a:solidFill>
              </a:rPr>
              <a:t>Účinný mechanismus pro podávání stížností a možnost okamžitých opatření</a:t>
            </a:r>
            <a:endParaRPr/>
          </a:p>
        </p:txBody>
      </p:sp>
      <p:grpSp>
        <p:nvGrpSpPr>
          <p:cNvPr id="311" name="Google Shape;311;p12"/>
          <p:cNvGrpSpPr/>
          <p:nvPr/>
        </p:nvGrpSpPr>
        <p:grpSpPr>
          <a:xfrm>
            <a:off x="-5800287" y="353949"/>
            <a:ext cx="17601927" cy="7220760"/>
            <a:chOff x="-6065758" y="-928103"/>
            <a:chExt cx="17601927" cy="7220760"/>
          </a:xfrm>
        </p:grpSpPr>
        <p:sp>
          <p:nvSpPr>
            <p:cNvPr id="312" name="Google Shape;312;p12"/>
            <p:cNvSpPr/>
            <p:nvPr/>
          </p:nvSpPr>
          <p:spPr>
            <a:xfrm>
              <a:off x="-6065758" y="-928103"/>
              <a:ext cx="7220760" cy="7220760"/>
            </a:xfrm>
            <a:prstGeom prst="blockArc">
              <a:avLst>
                <a:gd fmla="val 18900000" name="adj1"/>
                <a:gd fmla="val 2700000" name="adj2"/>
                <a:gd fmla="val 299" name="adj3"/>
              </a:avLst>
            </a:prstGeom>
            <a:noFill/>
            <a:ln cap="flat" cmpd="sng" w="12700">
              <a:solidFill>
                <a:srgbClr val="487AA8"/>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2"/>
            <p:cNvSpPr/>
            <p:nvPr/>
          </p:nvSpPr>
          <p:spPr>
            <a:xfrm>
              <a:off x="604498" y="412426"/>
              <a:ext cx="10931671" cy="825282"/>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2"/>
            <p:cNvSpPr txBox="1"/>
            <p:nvPr/>
          </p:nvSpPr>
          <p:spPr>
            <a:xfrm>
              <a:off x="604498" y="412426"/>
              <a:ext cx="10931671" cy="825282"/>
            </a:xfrm>
            <a:prstGeom prst="rect">
              <a:avLst/>
            </a:prstGeom>
            <a:noFill/>
            <a:ln>
              <a:noFill/>
            </a:ln>
          </p:spPr>
          <p:txBody>
            <a:bodyPr anchorCtr="0" anchor="ctr" bIns="109200" lIns="655050" spcFirstLastPara="1" rIns="109200" wrap="square" tIns="109200">
              <a:noAutofit/>
            </a:bodyPr>
            <a:lstStyle/>
            <a:p>
              <a:pPr indent="0" lvl="0" marL="0" marR="0" rtl="0" algn="l">
                <a:lnSpc>
                  <a:spcPct val="90000"/>
                </a:lnSpc>
                <a:spcBef>
                  <a:spcPts val="0"/>
                </a:spcBef>
                <a:spcAft>
                  <a:spcPts val="0"/>
                </a:spcAft>
                <a:buClr>
                  <a:schemeClr val="lt1"/>
                </a:buClr>
                <a:buSzPts val="4300"/>
                <a:buFont typeface="Noto Sans Symbols"/>
                <a:buNone/>
              </a:pPr>
              <a:r>
                <a:rPr b="0" i="0" lang="en-US" sz="4300" u="none" cap="none" strike="noStrike">
                  <a:solidFill>
                    <a:schemeClr val="lt1"/>
                  </a:solidFill>
                  <a:latin typeface="Calibri"/>
                  <a:ea typeface="Calibri"/>
                  <a:cs typeface="Calibri"/>
                  <a:sym typeface="Calibri"/>
                </a:rPr>
                <a:t>zakotvený ve vnitřních předpisech společnosti</a:t>
              </a:r>
              <a:endParaRPr/>
            </a:p>
          </p:txBody>
        </p:sp>
        <p:sp>
          <p:nvSpPr>
            <p:cNvPr id="315" name="Google Shape;315;p12"/>
            <p:cNvSpPr/>
            <p:nvPr/>
          </p:nvSpPr>
          <p:spPr>
            <a:xfrm>
              <a:off x="88696" y="309266"/>
              <a:ext cx="1031603" cy="1031603"/>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2"/>
            <p:cNvSpPr/>
            <p:nvPr/>
          </p:nvSpPr>
          <p:spPr>
            <a:xfrm>
              <a:off x="1077651" y="1650565"/>
              <a:ext cx="10458517" cy="825282"/>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2"/>
            <p:cNvSpPr txBox="1"/>
            <p:nvPr/>
          </p:nvSpPr>
          <p:spPr>
            <a:xfrm>
              <a:off x="1077651" y="1650565"/>
              <a:ext cx="10458517" cy="825282"/>
            </a:xfrm>
            <a:prstGeom prst="rect">
              <a:avLst/>
            </a:prstGeom>
            <a:noFill/>
            <a:ln>
              <a:noFill/>
            </a:ln>
          </p:spPr>
          <p:txBody>
            <a:bodyPr anchorCtr="0" anchor="ctr" bIns="109200" lIns="655050" spcFirstLastPara="1" rIns="109200" wrap="square" tIns="109200">
              <a:noAutofit/>
            </a:bodyPr>
            <a:lstStyle/>
            <a:p>
              <a:pPr indent="0" lvl="0" marL="0" marR="0" rtl="0" algn="l">
                <a:lnSpc>
                  <a:spcPct val="90000"/>
                </a:lnSpc>
                <a:spcBef>
                  <a:spcPts val="0"/>
                </a:spcBef>
                <a:spcAft>
                  <a:spcPts val="0"/>
                </a:spcAft>
                <a:buClr>
                  <a:schemeClr val="lt1"/>
                </a:buClr>
                <a:buSzPts val="4300"/>
                <a:buFont typeface="Noto Sans Symbols"/>
                <a:buNone/>
              </a:pPr>
              <a:r>
                <a:rPr b="0" i="0" lang="en-US" sz="4300" u="none" cap="none" strike="noStrike">
                  <a:solidFill>
                    <a:schemeClr val="lt1"/>
                  </a:solidFill>
                  <a:latin typeface="Calibri"/>
                  <a:ea typeface="Calibri"/>
                  <a:cs typeface="Calibri"/>
                  <a:sym typeface="Calibri"/>
                </a:rPr>
                <a:t>upravuje postup při vyřizování stížností</a:t>
              </a:r>
              <a:endParaRPr/>
            </a:p>
          </p:txBody>
        </p:sp>
        <p:sp>
          <p:nvSpPr>
            <p:cNvPr id="318" name="Google Shape;318;p12"/>
            <p:cNvSpPr/>
            <p:nvPr/>
          </p:nvSpPr>
          <p:spPr>
            <a:xfrm>
              <a:off x="561849" y="1547405"/>
              <a:ext cx="1031603" cy="1031603"/>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2"/>
            <p:cNvSpPr/>
            <p:nvPr/>
          </p:nvSpPr>
          <p:spPr>
            <a:xfrm>
              <a:off x="1077651" y="2888705"/>
              <a:ext cx="10458517" cy="825282"/>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2"/>
            <p:cNvSpPr txBox="1"/>
            <p:nvPr/>
          </p:nvSpPr>
          <p:spPr>
            <a:xfrm>
              <a:off x="1077651" y="2888705"/>
              <a:ext cx="10458517" cy="825282"/>
            </a:xfrm>
            <a:prstGeom prst="rect">
              <a:avLst/>
            </a:prstGeom>
            <a:noFill/>
            <a:ln>
              <a:noFill/>
            </a:ln>
          </p:spPr>
          <p:txBody>
            <a:bodyPr anchorCtr="0" anchor="ctr" bIns="109200" lIns="655050" spcFirstLastPara="1" rIns="109200" wrap="square" tIns="109200">
              <a:noAutofit/>
            </a:bodyPr>
            <a:lstStyle/>
            <a:p>
              <a:pPr indent="0" lvl="0" marL="0" marR="0" rtl="0" algn="l">
                <a:lnSpc>
                  <a:spcPct val="90000"/>
                </a:lnSpc>
                <a:spcBef>
                  <a:spcPts val="0"/>
                </a:spcBef>
                <a:spcAft>
                  <a:spcPts val="0"/>
                </a:spcAft>
                <a:buClr>
                  <a:schemeClr val="lt1"/>
                </a:buClr>
                <a:buSzPts val="4300"/>
                <a:buFont typeface="Noto Sans Symbols"/>
                <a:buNone/>
              </a:pPr>
              <a:r>
                <a:rPr b="0" i="0" lang="en-US" sz="4300" u="none" cap="none" strike="noStrike">
                  <a:solidFill>
                    <a:schemeClr val="lt1"/>
                  </a:solidFill>
                  <a:latin typeface="Calibri"/>
                  <a:ea typeface="Calibri"/>
                  <a:cs typeface="Calibri"/>
                  <a:sym typeface="Calibri"/>
                </a:rPr>
                <a:t>zvyšuje spokojenost s prací</a:t>
              </a:r>
              <a:endParaRPr/>
            </a:p>
          </p:txBody>
        </p:sp>
        <p:sp>
          <p:nvSpPr>
            <p:cNvPr id="321" name="Google Shape;321;p12"/>
            <p:cNvSpPr/>
            <p:nvPr/>
          </p:nvSpPr>
          <p:spPr>
            <a:xfrm>
              <a:off x="561849" y="2785544"/>
              <a:ext cx="1031603" cy="1031603"/>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2"/>
            <p:cNvSpPr/>
            <p:nvPr/>
          </p:nvSpPr>
          <p:spPr>
            <a:xfrm>
              <a:off x="604498" y="4126844"/>
              <a:ext cx="10931671" cy="825282"/>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2"/>
            <p:cNvSpPr txBox="1"/>
            <p:nvPr/>
          </p:nvSpPr>
          <p:spPr>
            <a:xfrm>
              <a:off x="604498" y="4126844"/>
              <a:ext cx="10931671" cy="825282"/>
            </a:xfrm>
            <a:prstGeom prst="rect">
              <a:avLst/>
            </a:prstGeom>
            <a:noFill/>
            <a:ln>
              <a:noFill/>
            </a:ln>
          </p:spPr>
          <p:txBody>
            <a:bodyPr anchorCtr="0" anchor="ctr" bIns="109200" lIns="655050" spcFirstLastPara="1" rIns="109200" wrap="square" tIns="109200">
              <a:noAutofit/>
            </a:bodyPr>
            <a:lstStyle/>
            <a:p>
              <a:pPr indent="0" lvl="0" marL="0" marR="0" rtl="0" algn="l">
                <a:lnSpc>
                  <a:spcPct val="90000"/>
                </a:lnSpc>
                <a:spcBef>
                  <a:spcPts val="0"/>
                </a:spcBef>
                <a:spcAft>
                  <a:spcPts val="0"/>
                </a:spcAft>
                <a:buClr>
                  <a:schemeClr val="lt1"/>
                </a:buClr>
                <a:buSzPts val="4300"/>
                <a:buFont typeface="Noto Sans Symbols"/>
                <a:buNone/>
              </a:pPr>
              <a:r>
                <a:rPr b="0" i="0" lang="en-US" sz="4300" u="none" cap="none" strike="noStrike">
                  <a:solidFill>
                    <a:schemeClr val="lt1"/>
                  </a:solidFill>
                  <a:latin typeface="Calibri"/>
                  <a:ea typeface="Calibri"/>
                  <a:cs typeface="Calibri"/>
                  <a:sym typeface="Calibri"/>
                </a:rPr>
                <a:t>zlepšuje atmosféru na pracovišti</a:t>
              </a:r>
              <a:endParaRPr/>
            </a:p>
          </p:txBody>
        </p:sp>
        <p:sp>
          <p:nvSpPr>
            <p:cNvPr id="324" name="Google Shape;324;p12"/>
            <p:cNvSpPr/>
            <p:nvPr/>
          </p:nvSpPr>
          <p:spPr>
            <a:xfrm>
              <a:off x="88696" y="4023683"/>
              <a:ext cx="1031603" cy="1031603"/>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ransition spd="slow">
    <p:wipe dir="l"/>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8" name="Shape 328"/>
        <p:cNvGrpSpPr/>
        <p:nvPr/>
      </p:nvGrpSpPr>
      <p:grpSpPr>
        <a:xfrm>
          <a:off x="0" y="0"/>
          <a:ext cx="0" cy="0"/>
          <a:chOff x="0" y="0"/>
          <a:chExt cx="0" cy="0"/>
        </a:xfrm>
      </p:grpSpPr>
      <p:pic>
        <p:nvPicPr>
          <p:cNvPr descr="Obsah obrázku osoba, muž&#10;&#10;Popis byl vytvořen automaticky" id="329" name="Google Shape;329;p13"/>
          <p:cNvPicPr preferRelativeResize="0"/>
          <p:nvPr/>
        </p:nvPicPr>
        <p:blipFill rotWithShape="1">
          <a:blip r:embed="rId3">
            <a:alphaModFix/>
          </a:blip>
          <a:srcRect b="14449" l="0" r="0" t="0"/>
          <a:stretch/>
        </p:blipFill>
        <p:spPr>
          <a:xfrm>
            <a:off x="20" y="10"/>
            <a:ext cx="12191980" cy="6857990"/>
          </a:xfrm>
          <a:prstGeom prst="rect">
            <a:avLst/>
          </a:prstGeom>
          <a:noFill/>
          <a:ln>
            <a:noFill/>
          </a:ln>
        </p:spPr>
      </p:pic>
      <p:sp>
        <p:nvSpPr>
          <p:cNvPr id="330" name="Google Shape;330;p13"/>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803"/>
            </a:schemeClr>
          </a:solid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31" name="Google Shape;331;p13"/>
          <p:cNvSpPr txBox="1"/>
          <p:nvPr>
            <p:ph type="title"/>
          </p:nvPr>
        </p:nvSpPr>
        <p:spPr>
          <a:xfrm>
            <a:off x="8022021" y="3429000"/>
            <a:ext cx="3852041" cy="107870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sz="6000"/>
              <a:t>Úkol 1</a:t>
            </a:r>
            <a:endParaRPr/>
          </a:p>
        </p:txBody>
      </p:sp>
      <p:sp>
        <p:nvSpPr>
          <p:cNvPr id="332" name="Google Shape;332;p13"/>
          <p:cNvSpPr txBox="1"/>
          <p:nvPr>
            <p:ph idx="1" type="body"/>
          </p:nvPr>
        </p:nvSpPr>
        <p:spPr>
          <a:xfrm>
            <a:off x="7782910" y="5242675"/>
            <a:ext cx="4330262" cy="68328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lang="en-US" sz="2400"/>
              <a:t>Proberte v týmu, zda se někdo osobně setkal se sekundární prevencí násilí na pracovišti?</a:t>
            </a:r>
            <a:endParaRPr/>
          </a:p>
        </p:txBody>
      </p:sp>
      <p:cxnSp>
        <p:nvCxnSpPr>
          <p:cNvPr id="333" name="Google Shape;333;p13"/>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
        <p:nvSpPr>
          <p:cNvPr id="334" name="Google Shape;334;p13"/>
          <p:cNvSpPr txBox="1"/>
          <p:nvPr/>
        </p:nvSpPr>
        <p:spPr>
          <a:xfrm>
            <a:off x="8022021" y="4045091"/>
            <a:ext cx="3852041" cy="1078702"/>
          </a:xfrm>
          <a:prstGeom prst="rect">
            <a:avLst/>
          </a:prstGeom>
          <a:noFill/>
          <a:ln>
            <a:noFill/>
          </a:ln>
        </p:spPr>
        <p:txBody>
          <a:bodyPr anchorCtr="0" anchor="b" bIns="45700" lIns="91425" spcFirstLastPara="1" rIns="91425" wrap="square" tIns="45700">
            <a:normAutofit/>
          </a:bodyPr>
          <a:lstStyle/>
          <a:p>
            <a:pPr indent="0" lvl="0" marL="0" marR="0" rtl="0" algn="ctr">
              <a:spcBef>
                <a:spcPts val="0"/>
              </a:spcBef>
              <a:spcAft>
                <a:spcPts val="0"/>
              </a:spcAft>
              <a:buNone/>
            </a:pPr>
            <a:r>
              <a:rPr b="0" i="0" lang="en-US" sz="3600" u="none" cap="none" strike="noStrike">
                <a:solidFill>
                  <a:schemeClr val="dk1"/>
                </a:solidFill>
                <a:latin typeface="Calibri"/>
                <a:ea typeface="Calibri"/>
                <a:cs typeface="Calibri"/>
                <a:sym typeface="Calibri"/>
              </a:rPr>
              <a:t>(10 minut)</a:t>
            </a:r>
            <a:endParaRPr b="0" i="0" sz="3600" u="none" cap="none" strike="noStrike">
              <a:solidFill>
                <a:schemeClr val="dk1"/>
              </a:solidFill>
              <a:latin typeface="Calibri"/>
              <a:ea typeface="Calibri"/>
              <a:cs typeface="Calibri"/>
              <a:sym typeface="Calibri"/>
            </a:endParaRPr>
          </a:p>
        </p:txBody>
      </p:sp>
    </p:spTree>
  </p:cSld>
  <p:clrMapOvr>
    <a:masterClrMapping/>
  </p:clrMapOvr>
  <p:transition spd="slow" p14:dur="1500">
    <p:split orient="ver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8" name="Shape 338"/>
        <p:cNvGrpSpPr/>
        <p:nvPr/>
      </p:nvGrpSpPr>
      <p:grpSpPr>
        <a:xfrm>
          <a:off x="0" y="0"/>
          <a:ext cx="0" cy="0"/>
          <a:chOff x="0" y="0"/>
          <a:chExt cx="0" cy="0"/>
        </a:xfrm>
      </p:grpSpPr>
      <p:pic>
        <p:nvPicPr>
          <p:cNvPr descr="Obsah obrázku interiér, zeď, žena, osoba&#10;&#10;Popis byl vytvořen automaticky" id="339" name="Google Shape;339;p14"/>
          <p:cNvPicPr preferRelativeResize="0"/>
          <p:nvPr/>
        </p:nvPicPr>
        <p:blipFill rotWithShape="1">
          <a:blip r:embed="rId3">
            <a:alphaModFix/>
          </a:blip>
          <a:srcRect b="9039" l="0" r="9091" t="14351"/>
          <a:stretch/>
        </p:blipFill>
        <p:spPr>
          <a:xfrm>
            <a:off x="-1" y="10"/>
            <a:ext cx="12192000" cy="6857990"/>
          </a:xfrm>
          <a:prstGeom prst="rect">
            <a:avLst/>
          </a:prstGeom>
          <a:noFill/>
          <a:ln>
            <a:noFill/>
          </a:ln>
        </p:spPr>
      </p:pic>
      <p:sp>
        <p:nvSpPr>
          <p:cNvPr id="340" name="Google Shape;340;p14"/>
          <p:cNvSpPr/>
          <p:nvPr/>
        </p:nvSpPr>
        <p:spPr>
          <a:xfrm>
            <a:off x="0" y="-2008"/>
            <a:ext cx="5609220" cy="5840278"/>
          </a:xfrm>
          <a:custGeom>
            <a:rect b="b" l="l" r="r" t="t"/>
            <a:pathLst>
              <a:path extrusionOk="0" h="5840278" w="560922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lt1">
              <a:alpha val="4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41" name="Google Shape;341;p14"/>
          <p:cNvSpPr/>
          <p:nvPr/>
        </p:nvSpPr>
        <p:spPr>
          <a:xfrm>
            <a:off x="-2333" y="-2"/>
            <a:ext cx="5441859" cy="5654940"/>
          </a:xfrm>
          <a:custGeom>
            <a:rect b="b" l="l" r="r" t="t"/>
            <a:pathLst>
              <a:path extrusionOk="0" h="5654940" w="5441859">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lt1">
              <a:alpha val="7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42" name="Google Shape;342;p14"/>
          <p:cNvSpPr txBox="1"/>
          <p:nvPr>
            <p:ph type="title"/>
          </p:nvPr>
        </p:nvSpPr>
        <p:spPr>
          <a:xfrm>
            <a:off x="1465006" y="126187"/>
            <a:ext cx="3308550" cy="104340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en-US" sz="6000"/>
              <a:t>Úkol 2</a:t>
            </a:r>
            <a:endParaRPr/>
          </a:p>
        </p:txBody>
      </p:sp>
      <p:sp>
        <p:nvSpPr>
          <p:cNvPr id="343" name="Google Shape;343;p14"/>
          <p:cNvSpPr txBox="1"/>
          <p:nvPr>
            <p:ph idx="1" type="body"/>
          </p:nvPr>
        </p:nvSpPr>
        <p:spPr>
          <a:xfrm>
            <a:off x="0" y="1774371"/>
            <a:ext cx="4582884" cy="299641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lang="en-US"/>
              <a:t>Na základě uvedených informací navrhněte, jak by měla taková sekundární prevence vypadat, jak by měla být aplikována, na co by se měl podnik v této oblasti zaměřit.</a:t>
            </a:r>
            <a:endParaRPr/>
          </a:p>
        </p:txBody>
      </p:sp>
      <p:sp>
        <p:nvSpPr>
          <p:cNvPr id="344" name="Google Shape;344;p14"/>
          <p:cNvSpPr txBox="1"/>
          <p:nvPr/>
        </p:nvSpPr>
        <p:spPr>
          <a:xfrm>
            <a:off x="520242" y="588925"/>
            <a:ext cx="3852041" cy="1078702"/>
          </a:xfrm>
          <a:prstGeom prst="rect">
            <a:avLst/>
          </a:prstGeom>
          <a:noFill/>
          <a:ln>
            <a:noFill/>
          </a:ln>
        </p:spPr>
        <p:txBody>
          <a:bodyPr anchorCtr="0" anchor="b" bIns="45700" lIns="91425" spcFirstLastPara="1" rIns="91425" wrap="square" tIns="45700">
            <a:normAutofit/>
          </a:bodyPr>
          <a:lstStyle/>
          <a:p>
            <a:pPr indent="0" lvl="0" marL="0" marR="0" rtl="0" algn="ctr">
              <a:spcBef>
                <a:spcPts val="0"/>
              </a:spcBef>
              <a:spcAft>
                <a:spcPts val="0"/>
              </a:spcAft>
              <a:buNone/>
            </a:pPr>
            <a:r>
              <a:rPr b="0" i="0" lang="en-US" sz="3600" u="none" cap="none" strike="noStrike">
                <a:solidFill>
                  <a:schemeClr val="dk1"/>
                </a:solidFill>
                <a:latin typeface="Calibri"/>
                <a:ea typeface="Calibri"/>
                <a:cs typeface="Calibri"/>
                <a:sym typeface="Calibri"/>
              </a:rPr>
              <a:t>(10 minut)</a:t>
            </a:r>
            <a:endParaRPr b="0" i="0" sz="3600" u="none" cap="none" strike="noStrike">
              <a:solidFill>
                <a:schemeClr val="dk1"/>
              </a:solidFill>
              <a:latin typeface="Calibri"/>
              <a:ea typeface="Calibri"/>
              <a:cs typeface="Calibri"/>
              <a:sym typeface="Calibri"/>
            </a:endParaRPr>
          </a:p>
        </p:txBody>
      </p:sp>
    </p:spTree>
  </p:cSld>
  <p:clrMapOvr>
    <a:masterClrMapping/>
  </p:clrMapOvr>
  <p:transition spd="slow">
    <p:wipe dir="l"/>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50" name="Google Shape;350;p15"/>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51" name="Google Shape;351;p15"/>
          <p:cNvSpPr/>
          <p:nvPr/>
        </p:nvSpPr>
        <p:spPr>
          <a:xfrm flipH="1" rot="-2700000">
            <a:off x="891641" y="422146"/>
            <a:ext cx="645368" cy="64536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52" name="Google Shape;352;p15"/>
          <p:cNvSpPr/>
          <p:nvPr/>
        </p:nvSpPr>
        <p:spPr>
          <a:xfrm flipH="1" rot="-2700000">
            <a:off x="10043482" y="655140"/>
            <a:ext cx="687472" cy="687472"/>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53" name="Google Shape;353;p15"/>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54" name="Google Shape;354;p15"/>
          <p:cNvSpPr/>
          <p:nvPr/>
        </p:nvSpPr>
        <p:spPr>
          <a:xfrm flipH="1">
            <a:off x="7976344" y="6115501"/>
            <a:ext cx="1494513" cy="742499"/>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55" name="Google Shape;355;p15"/>
          <p:cNvSpPr/>
          <p:nvPr/>
        </p:nvSpPr>
        <p:spPr>
          <a:xfrm flipH="1">
            <a:off x="7604080" y="6453143"/>
            <a:ext cx="814903" cy="404857"/>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56" name="Google Shape;356;p15"/>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Reference</a:t>
            </a:r>
            <a:endParaRPr b="1" sz="3600">
              <a:solidFill>
                <a:schemeClr val="dk2"/>
              </a:solidFill>
            </a:endParaRPr>
          </a:p>
        </p:txBody>
      </p:sp>
      <p:sp>
        <p:nvSpPr>
          <p:cNvPr id="357" name="Google Shape;357;p15"/>
          <p:cNvSpPr txBox="1"/>
          <p:nvPr/>
        </p:nvSpPr>
        <p:spPr>
          <a:xfrm>
            <a:off x="480647" y="1153788"/>
            <a:ext cx="11493639" cy="5377241"/>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ARMSTRONG, M., 2007.  </a:t>
            </a:r>
            <a:r>
              <a:rPr b="0" i="1" lang="en-US" sz="1200" u="none" cap="none" strike="noStrike">
                <a:solidFill>
                  <a:srgbClr val="000000"/>
                </a:solidFill>
                <a:highlight>
                  <a:srgbClr val="FFFFFF"/>
                </a:highlight>
                <a:latin typeface="Calibri"/>
                <a:ea typeface="Calibri"/>
                <a:cs typeface="Calibri"/>
                <a:sym typeface="Calibri"/>
              </a:rPr>
              <a:t>Řízení lidských zdrojů: nejnovější trendy a postupy : 10. vydání</a:t>
            </a:r>
            <a:r>
              <a:rPr b="0" i="0" lang="en-US" sz="1200" u="none" cap="none" strike="noStrike">
                <a:solidFill>
                  <a:srgbClr val="000000"/>
                </a:solidFill>
                <a:highlight>
                  <a:srgbClr val="FFFFFF"/>
                </a:highlight>
                <a:latin typeface="Calibri"/>
                <a:ea typeface="Calibri"/>
                <a:cs typeface="Calibri"/>
                <a:sym typeface="Calibri"/>
              </a:rPr>
              <a:t>. 1. vyd. Praha: Grada. </a:t>
            </a:r>
            <a:r>
              <a:rPr b="0" i="0" lang="en-US" sz="1200" u="sng" cap="none" strike="noStrike">
                <a:solidFill>
                  <a:srgbClr val="000000"/>
                </a:solidFill>
                <a:highlight>
                  <a:srgbClr val="FFFFFF"/>
                </a:highlight>
                <a:latin typeface="Calibri"/>
                <a:ea typeface="Calibri"/>
                <a:cs typeface="Calibri"/>
                <a:sym typeface="Calibri"/>
                <a:hlinkClick r:id="rId3">
                  <a:extLst>
                    <a:ext uri="{A12FA001-AC4F-418D-AE19-62706E023703}">
                      <ahyp:hlinkClr val="tx"/>
                    </a:ext>
                  </a:extLst>
                </a:hlinkClick>
              </a:rPr>
              <a:t>ISBN</a:t>
            </a:r>
            <a:r>
              <a:rPr b="0" i="0" lang="en-US" sz="1200" u="none" cap="none" strike="noStrike">
                <a:solidFill>
                  <a:srgbClr val="000000"/>
                </a:solidFill>
                <a:highlight>
                  <a:srgbClr val="FFFFFF"/>
                </a:highlight>
                <a:latin typeface="Calibri"/>
                <a:ea typeface="Calibri"/>
                <a:cs typeface="Calibri"/>
                <a:sym typeface="Calibri"/>
              </a:rPr>
              <a:t> </a:t>
            </a:r>
            <a:r>
              <a:rPr b="0" i="0" lang="en-US" sz="1200" u="sng" cap="none" strike="noStrike">
                <a:solidFill>
                  <a:srgbClr val="000000"/>
                </a:solidFill>
                <a:highlight>
                  <a:srgbClr val="FFFFFF"/>
                </a:highlight>
                <a:latin typeface="Calibri"/>
                <a:ea typeface="Calibri"/>
                <a:cs typeface="Calibri"/>
                <a:sym typeface="Calibri"/>
                <a:hlinkClick r:id="rId4">
                  <a:extLst>
                    <a:ext uri="{A12FA001-AC4F-418D-AE19-62706E023703}">
                      <ahyp:hlinkClr val="tx"/>
                    </a:ext>
                  </a:extLst>
                </a:hlinkClick>
              </a:rPr>
              <a:t>978-80-247-1407-3</a:t>
            </a:r>
            <a:r>
              <a:rPr b="0" i="0" lang="en-US" sz="1200" u="none" cap="none" strike="noStrike">
                <a:solidFill>
                  <a:srgbClr val="000000"/>
                </a:solidFill>
                <a:highlight>
                  <a:srgbClr val="FFFFFF"/>
                </a:highlight>
                <a:latin typeface="Calibri"/>
                <a:ea typeface="Calibri"/>
                <a:cs typeface="Calibri"/>
                <a:sym typeface="Calibri"/>
              </a:rPr>
              <a:t>.</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ATTEBYOVÁ S., 2021. Proč je zásadní vytvářet dobrou týmovou dynamiku na pracovišti? . [online] [vid. 2022-15-08]. Dostupné z: </a:t>
            </a:r>
            <a:r>
              <a:rPr b="0" i="0" lang="en-US" sz="1200" u="sng" cap="none" strike="noStrike">
                <a:solidFill>
                  <a:srgbClr val="000000"/>
                </a:solidFill>
                <a:latin typeface="Calibri"/>
                <a:ea typeface="Calibri"/>
                <a:cs typeface="Calibri"/>
                <a:sym typeface="Calibri"/>
                <a:hlinkClick r:id="rId5">
                  <a:extLst>
                    <a:ext uri="{A12FA001-AC4F-418D-AE19-62706E023703}">
                      <ahyp:hlinkClr val="tx"/>
                    </a:ext>
                  </a:extLst>
                </a:hlinkClick>
              </a:rPr>
              <a:t>https://www.callbridge.com/cs/blog/good-team-dynamics-is-essential-in-the-workplace/</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CRDR spol. s.r.o., 2017. Analýza a řízení rizik BOZP. Identifikace, hodnocení a management ve firmách a jiných organizacích. [online] [vid. 2022-15-08]. Dostupné z:  </a:t>
            </a:r>
            <a:r>
              <a:rPr b="0" i="0" lang="en-US" sz="1200" u="sng" cap="none" strike="noStrike">
                <a:solidFill>
                  <a:srgbClr val="000000"/>
                </a:solidFill>
                <a:latin typeface="Calibri"/>
                <a:ea typeface="Calibri"/>
                <a:cs typeface="Calibri"/>
                <a:sym typeface="Calibri"/>
                <a:hlinkClick r:id="rId6">
                  <a:extLst>
                    <a:ext uri="{A12FA001-AC4F-418D-AE19-62706E023703}">
                      <ahyp:hlinkClr val="tx"/>
                    </a:ext>
                  </a:extLst>
                </a:hlinkClick>
              </a:rPr>
              <a:t>https://www.dokumentacebozp.cz/aktuality/analyza-rizik-bozp-rizeni-hodnoceni-identifikace-management/</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CRDR spol. s.r.o., 2022.</a:t>
            </a:r>
            <a:r>
              <a:rPr b="0" i="1" lang="en-US" sz="1200" u="none" cap="none" strike="noStrike">
                <a:solidFill>
                  <a:srgbClr val="000000"/>
                </a:solidFill>
                <a:highlight>
                  <a:srgbClr val="FFFFFF"/>
                </a:highlight>
                <a:latin typeface="Calibri"/>
                <a:ea typeface="Calibri"/>
                <a:cs typeface="Calibri"/>
                <a:sym typeface="Calibri"/>
              </a:rPr>
              <a:t> Slovník pojmů z oblasti BOZP a PO. </a:t>
            </a:r>
            <a:r>
              <a:rPr b="0" i="0" lang="en-US" sz="1200" u="none" cap="none" strike="noStrike">
                <a:solidFill>
                  <a:srgbClr val="000000"/>
                </a:solidFill>
                <a:latin typeface="Calibri"/>
                <a:ea typeface="Calibri"/>
                <a:cs typeface="Calibri"/>
                <a:sym typeface="Calibri"/>
              </a:rPr>
              <a:t>[online] [vid. 2022-15-08]. Dostupné z: </a:t>
            </a:r>
            <a:r>
              <a:rPr b="0" i="0" lang="en-US" sz="1200" u="sng" cap="none" strike="noStrike">
                <a:solidFill>
                  <a:srgbClr val="000000"/>
                </a:solidFill>
                <a:latin typeface="Calibri"/>
                <a:ea typeface="Calibri"/>
                <a:cs typeface="Calibri"/>
                <a:sym typeface="Calibri"/>
                <a:hlinkClick r:id="rId7">
                  <a:extLst>
                    <a:ext uri="{A12FA001-AC4F-418D-AE19-62706E023703}">
                      <ahyp:hlinkClr val="tx"/>
                    </a:ext>
                  </a:extLst>
                </a:hlinkClick>
              </a:rPr>
              <a:t>https://www.bozp.cz/slovnik-pojmu/skoleni-bozp/</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ČERNÝ, M., 2010. </a:t>
            </a:r>
            <a:r>
              <a:rPr b="0" i="1" lang="en-US" sz="1200" u="none" cap="none" strike="noStrike">
                <a:solidFill>
                  <a:srgbClr val="000000"/>
                </a:solidFill>
                <a:latin typeface="Calibri"/>
                <a:ea typeface="Calibri"/>
                <a:cs typeface="Calibri"/>
                <a:sym typeface="Calibri"/>
              </a:rPr>
              <a:t>Základní úrovně provádění primární prevence</a:t>
            </a:r>
            <a:r>
              <a:rPr b="0" i="0" lang="en-US" sz="1200" u="none" cap="none" strike="noStrike">
                <a:solidFill>
                  <a:srgbClr val="000000"/>
                </a:solidFill>
                <a:latin typeface="Calibri"/>
                <a:ea typeface="Calibri"/>
                <a:cs typeface="Calibri"/>
                <a:sym typeface="Calibri"/>
              </a:rPr>
              <a:t>. Tišnov: Sdružení SCAN.</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DI MARTINO, V., HOEL, H., AND COOPER, C. L.</a:t>
            </a:r>
            <a:r>
              <a:rPr b="0" i="1" lang="en-US" sz="1200" u="none" cap="none" strike="noStrike">
                <a:solidFill>
                  <a:srgbClr val="000000"/>
                </a:solidFill>
                <a:highlight>
                  <a:srgbClr val="FFFFFF"/>
                </a:highlight>
                <a:latin typeface="Calibri"/>
                <a:ea typeface="Calibri"/>
                <a:cs typeface="Calibri"/>
                <a:sym typeface="Calibri"/>
              </a:rPr>
              <a:t> (2003): Violence and harassment in the workplace: A review of the literature. European Foundation for the Improvement of Living and Working Conditions: Dublin</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EDELMAN, L., ERLANGER, H. AND LANDE, J</a:t>
            </a:r>
            <a:r>
              <a:rPr b="0" i="1" lang="en-US" sz="1200" u="none" cap="none" strike="noStrike">
                <a:solidFill>
                  <a:srgbClr val="000000"/>
                </a:solidFill>
                <a:highlight>
                  <a:srgbClr val="FFFFFF"/>
                </a:highlight>
                <a:latin typeface="Calibri"/>
                <a:ea typeface="Calibri"/>
                <a:cs typeface="Calibri"/>
                <a:sym typeface="Calibri"/>
              </a:rPr>
              <a:t>. (1993). ‘Internal dispute resolution: The transformation of civil rights in the workplace’. Law &amp; Society Review, 27, 497-534.</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EIB, 2018. </a:t>
            </a:r>
            <a:r>
              <a:rPr b="0" i="1" lang="en-US" sz="1200" u="none" cap="none" strike="noStrike">
                <a:solidFill>
                  <a:srgbClr val="000000"/>
                </a:solidFill>
                <a:latin typeface="Calibri"/>
                <a:ea typeface="Calibri"/>
                <a:cs typeface="Calibri"/>
                <a:sym typeface="Calibri"/>
              </a:rPr>
              <a:t>Zásady mechanismu pro vyřizování stížností</a:t>
            </a:r>
            <a:r>
              <a:rPr b="0" i="0" lang="en-US" sz="1200" u="none" cap="none" strike="noStrike">
                <a:solidFill>
                  <a:srgbClr val="000000"/>
                </a:solidFill>
                <a:latin typeface="Calibri"/>
                <a:ea typeface="Calibri"/>
                <a:cs typeface="Calibri"/>
                <a:sym typeface="Calibri"/>
              </a:rPr>
              <a:t>. [online] [vid. 2022-15-08]. Dostupné z: </a:t>
            </a:r>
            <a:r>
              <a:rPr b="0" i="0" lang="en-US" sz="1200" u="sng" cap="none" strike="noStrike">
                <a:solidFill>
                  <a:srgbClr val="000000"/>
                </a:solidFill>
                <a:latin typeface="Calibri"/>
                <a:ea typeface="Calibri"/>
                <a:cs typeface="Calibri"/>
                <a:sym typeface="Calibri"/>
                <a:hlinkClick r:id="rId8">
                  <a:extLst>
                    <a:ext uri="{A12FA001-AC4F-418D-AE19-62706E023703}">
                      <ahyp:hlinkClr val="tx"/>
                    </a:ext>
                  </a:extLst>
                </a:hlinkClick>
              </a:rPr>
              <a:t>https://www.eib.org/attachments/strategies/complaints_mechanism_policy_cs.pdf</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E.ON, 2015. </a:t>
            </a:r>
            <a:r>
              <a:rPr b="0" i="1" lang="en-US" sz="1200" u="none" cap="none" strike="noStrike">
                <a:solidFill>
                  <a:srgbClr val="000000"/>
                </a:solidFill>
                <a:latin typeface="Calibri"/>
                <a:ea typeface="Calibri"/>
                <a:cs typeface="Calibri"/>
                <a:sym typeface="Calibri"/>
              </a:rPr>
              <a:t>Formulace politiky společnosti RU Česká republika v oblasti bezpečnosti práce, ochrany zdraví a životního prostředí</a:t>
            </a:r>
            <a:r>
              <a:rPr b="0" i="0" lang="en-US" sz="1200" u="none" cap="none" strike="noStrike">
                <a:solidFill>
                  <a:srgbClr val="000000"/>
                </a:solidFill>
                <a:latin typeface="Calibri"/>
                <a:ea typeface="Calibri"/>
                <a:cs typeface="Calibri"/>
                <a:sym typeface="Calibri"/>
              </a:rPr>
              <a:t>. [online] [vid. 2022-15-08]. Dostupné z: </a:t>
            </a:r>
            <a:r>
              <a:rPr b="0" i="0" lang="en-US" sz="1200" u="sng" cap="none" strike="noStrike">
                <a:solidFill>
                  <a:srgbClr val="000000"/>
                </a:solidFill>
                <a:latin typeface="Calibri"/>
                <a:ea typeface="Calibri"/>
                <a:cs typeface="Calibri"/>
                <a:sym typeface="Calibri"/>
                <a:hlinkClick r:id="rId9">
                  <a:extLst>
                    <a:ext uri="{A12FA001-AC4F-418D-AE19-62706E023703}">
                      <ahyp:hlinkClr val="tx"/>
                    </a:ext>
                  </a:extLst>
                </a:hlinkClick>
              </a:rPr>
              <a:t>https://www.egd.cz/sites/default/files/201902/Politika%20integrovan%C3%A9ho%20syst%C3%A9mu%20%C5%99%C3%ADzen%C3%AD.pdf</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HOBSON, J.S.P</a:t>
            </a:r>
            <a:r>
              <a:rPr b="0" i="1" lang="en-US" sz="1200" u="none" cap="none" strike="noStrike">
                <a:solidFill>
                  <a:srgbClr val="000000"/>
                </a:solidFill>
                <a:highlight>
                  <a:srgbClr val="FFFFFF"/>
                </a:highlight>
                <a:latin typeface="Calibri"/>
                <a:ea typeface="Calibri"/>
                <a:cs typeface="Calibri"/>
                <a:sym typeface="Calibri"/>
              </a:rPr>
              <a:t>. (1996): Violent crime in the US hospitality workplace: facing up to the problem. International Journal of Contemporary Hospitality Management, 8 (4), 3-10</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HOEL H., AND EINARSEN, S</a:t>
            </a:r>
            <a:r>
              <a:rPr b="0" i="1" lang="en-US" sz="1200" u="none" cap="none" strike="noStrike">
                <a:solidFill>
                  <a:srgbClr val="000000"/>
                </a:solidFill>
                <a:highlight>
                  <a:srgbClr val="FFFFFF"/>
                </a:highlight>
                <a:latin typeface="Calibri"/>
                <a:ea typeface="Calibri"/>
                <a:cs typeface="Calibri"/>
                <a:sym typeface="Calibri"/>
              </a:rPr>
              <a:t>. (2003): Violence at work in hotels, catering and tourism, available at: </a:t>
            </a:r>
            <a:r>
              <a:rPr b="0" i="1" lang="en-US" sz="1200" u="sng" cap="none" strike="noStrike">
                <a:solidFill>
                  <a:srgbClr val="000000"/>
                </a:solidFill>
                <a:highlight>
                  <a:srgbClr val="FFFFFF"/>
                </a:highlight>
                <a:latin typeface="Calibri"/>
                <a:ea typeface="Calibri"/>
                <a:cs typeface="Calibri"/>
                <a:sym typeface="Calibri"/>
                <a:hlinkClick r:id="rId10">
                  <a:extLst>
                    <a:ext uri="{A12FA001-AC4F-418D-AE19-62706E023703}">
                      <ahyp:hlinkClr val="tx"/>
                    </a:ext>
                  </a:extLst>
                </a:hlinkClick>
              </a:rPr>
              <a:t>http://www.oit.org/wcmsp5/groups/public/@ed_dialogue/@sector/documents/publication/wcms_161998.pdf</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HOFFMAN, E</a:t>
            </a:r>
            <a:r>
              <a:rPr b="0" i="1" lang="en-US" sz="1200" u="none" cap="none" strike="noStrike">
                <a:solidFill>
                  <a:srgbClr val="000000"/>
                </a:solidFill>
                <a:highlight>
                  <a:srgbClr val="FFFFFF"/>
                </a:highlight>
                <a:latin typeface="Calibri"/>
                <a:ea typeface="Calibri"/>
                <a:cs typeface="Calibri"/>
                <a:sym typeface="Calibri"/>
              </a:rPr>
              <a:t>. (2005). ‘Dispute resolution in a worker cooperative: Formal procedures and procedural justice’. Law and Society Review, 39(1), 51–82.</a:t>
            </a:r>
            <a:endParaRPr/>
          </a:p>
          <a:p>
            <a:pPr indent="0" lvl="0" marL="0" marR="0"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KOŽENÁ J., 2009. </a:t>
            </a:r>
            <a:r>
              <a:rPr b="0" i="1" lang="en-US" sz="1200" u="none" cap="none" strike="noStrike">
                <a:solidFill>
                  <a:srgbClr val="000000"/>
                </a:solidFill>
                <a:highlight>
                  <a:srgbClr val="FFFFFF"/>
                </a:highlight>
                <a:latin typeface="Calibri"/>
                <a:ea typeface="Calibri"/>
                <a:cs typeface="Calibri"/>
                <a:sym typeface="Calibri"/>
              </a:rPr>
              <a:t>Externí komunikace vytváří obraz vaší firmy v očích veřejnosti i médií. </a:t>
            </a:r>
            <a:r>
              <a:rPr b="0" i="0" lang="en-US" sz="1200" u="none" cap="none" strike="noStrike">
                <a:solidFill>
                  <a:srgbClr val="000000"/>
                </a:solidFill>
                <a:latin typeface="Calibri"/>
                <a:ea typeface="Calibri"/>
                <a:cs typeface="Calibri"/>
                <a:sym typeface="Calibri"/>
              </a:rPr>
              <a:t>[online] [vid. 2022-15-08]. Dostupné z:</a:t>
            </a:r>
            <a:r>
              <a:rPr b="0" i="0" lang="en-US" sz="1200" u="none" cap="none" strike="noStrike">
                <a:solidFill>
                  <a:srgbClr val="000000"/>
                </a:solidFill>
                <a:highlight>
                  <a:srgbClr val="FFFFFF"/>
                </a:highlight>
                <a:latin typeface="Calibri"/>
                <a:ea typeface="Calibri"/>
                <a:cs typeface="Calibri"/>
                <a:sym typeface="Calibri"/>
              </a:rPr>
              <a:t> </a:t>
            </a:r>
            <a:r>
              <a:rPr b="0" i="0" lang="en-US" sz="1200" u="sng" cap="none" strike="noStrike">
                <a:solidFill>
                  <a:srgbClr val="000000"/>
                </a:solidFill>
                <a:highlight>
                  <a:srgbClr val="FFFFFF"/>
                </a:highlight>
                <a:latin typeface="Calibri"/>
                <a:ea typeface="Calibri"/>
                <a:cs typeface="Calibri"/>
                <a:sym typeface="Calibri"/>
                <a:hlinkClick r:id="rId11">
                  <a:extLst>
                    <a:ext uri="{A12FA001-AC4F-418D-AE19-62706E023703}">
                      <ahyp:hlinkClr val="tx"/>
                    </a:ext>
                  </a:extLst>
                </a:hlinkClick>
              </a:rPr>
              <a:t>https://www.vlastnicesta.cz/clanky/externi-komunikace-vytvari-obraz-vasi-firmy-v-o/</a:t>
            </a:r>
            <a:endParaRPr b="0" i="0" sz="1200" u="none" cap="none" strike="noStrike">
              <a:solidFill>
                <a:schemeClr val="dk1"/>
              </a:solidFill>
              <a:latin typeface="Calibri"/>
              <a:ea typeface="Calibri"/>
              <a:cs typeface="Calibri"/>
              <a:sym typeface="Calibri"/>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1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63" name="Google Shape;363;p16"/>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64" name="Google Shape;364;p16"/>
          <p:cNvSpPr/>
          <p:nvPr/>
        </p:nvSpPr>
        <p:spPr>
          <a:xfrm flipH="1" rot="-2700000">
            <a:off x="891641" y="422146"/>
            <a:ext cx="645368" cy="64536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65" name="Google Shape;365;p16"/>
          <p:cNvSpPr/>
          <p:nvPr/>
        </p:nvSpPr>
        <p:spPr>
          <a:xfrm flipH="1" rot="-2700000">
            <a:off x="10043482" y="655140"/>
            <a:ext cx="687472" cy="687472"/>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66" name="Google Shape;366;p16"/>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67" name="Google Shape;367;p16"/>
          <p:cNvSpPr/>
          <p:nvPr/>
        </p:nvSpPr>
        <p:spPr>
          <a:xfrm flipH="1">
            <a:off x="7976344" y="6115501"/>
            <a:ext cx="1494513" cy="742499"/>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68" name="Google Shape;368;p16"/>
          <p:cNvSpPr/>
          <p:nvPr/>
        </p:nvSpPr>
        <p:spPr>
          <a:xfrm flipH="1">
            <a:off x="7604080" y="6453143"/>
            <a:ext cx="814903" cy="404857"/>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69" name="Google Shape;369;p16"/>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Reference</a:t>
            </a:r>
            <a:endParaRPr b="1" sz="3600">
              <a:solidFill>
                <a:schemeClr val="dk2"/>
              </a:solidFill>
            </a:endParaRPr>
          </a:p>
        </p:txBody>
      </p:sp>
      <p:sp>
        <p:nvSpPr>
          <p:cNvPr id="370" name="Google Shape;370;p16"/>
          <p:cNvSpPr txBox="1"/>
          <p:nvPr/>
        </p:nvSpPr>
        <p:spPr>
          <a:xfrm>
            <a:off x="480647" y="1155600"/>
            <a:ext cx="11493639" cy="5046125"/>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LIEBMANN, M.</a:t>
            </a:r>
            <a:r>
              <a:rPr b="0" i="1" lang="en-US" sz="1200" u="none" cap="none" strike="noStrike">
                <a:solidFill>
                  <a:srgbClr val="000000"/>
                </a:solidFill>
                <a:highlight>
                  <a:srgbClr val="FFFFFF"/>
                </a:highlight>
                <a:latin typeface="Calibri"/>
                <a:ea typeface="Calibri"/>
                <a:cs typeface="Calibri"/>
                <a:sym typeface="Calibri"/>
              </a:rPr>
              <a:t> (2000). ‘History and overview of mediation in the UK’. In M. Liebmann (ed), Mediation in Context. London: Jessica Kingsley Publisher, 19-38.</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MICELI, M., NEAR, J., AND MOREHEAD, DWORKIN T</a:t>
            </a:r>
            <a:r>
              <a:rPr b="0" i="1" lang="en-US" sz="1200" u="none" cap="none" strike="noStrike">
                <a:solidFill>
                  <a:srgbClr val="000000"/>
                </a:solidFill>
                <a:highlight>
                  <a:srgbClr val="FFFFFF"/>
                </a:highlight>
                <a:latin typeface="Calibri"/>
                <a:ea typeface="Calibri"/>
                <a:cs typeface="Calibri"/>
                <a:sym typeface="Calibri"/>
              </a:rPr>
              <a:t>. (2008). ‘A word to the wise: how managers and policy-makers can encourage employees to report wrongdoing’. Journal of Business Ethics, 86, 379-396.</a:t>
            </a:r>
            <a:endParaRPr/>
          </a:p>
          <a:p>
            <a:pPr indent="0" lvl="0" marL="0" marR="0"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MIOVSKÝ, M., SKÁCELOVÁ, L., ZAPLETALOVÁ, J., NOVÁK, P. 2010. </a:t>
            </a:r>
            <a:r>
              <a:rPr b="0" i="1" lang="en-US" sz="1200" u="none" cap="none" strike="noStrike">
                <a:solidFill>
                  <a:srgbClr val="000000"/>
                </a:solidFill>
                <a:latin typeface="Calibri"/>
                <a:ea typeface="Calibri"/>
                <a:cs typeface="Calibri"/>
                <a:sym typeface="Calibri"/>
              </a:rPr>
              <a:t>Primární prevence rizikového chování ve školství</a:t>
            </a:r>
            <a:r>
              <a:rPr b="0" i="0" lang="en-US" sz="1200" u="none" cap="none" strike="noStrike">
                <a:solidFill>
                  <a:srgbClr val="000000"/>
                </a:solidFill>
                <a:latin typeface="Calibri"/>
                <a:ea typeface="Calibri"/>
                <a:cs typeface="Calibri"/>
                <a:sym typeface="Calibri"/>
              </a:rPr>
              <a:t>. Tišnov: Sdružení SCAN.</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MŠMT, 2005. </a:t>
            </a:r>
            <a:r>
              <a:rPr b="0" i="1" lang="en-US" sz="1200" u="none" cap="none" strike="noStrike">
                <a:solidFill>
                  <a:srgbClr val="000000"/>
                </a:solidFill>
                <a:latin typeface="Calibri"/>
                <a:ea typeface="Calibri"/>
                <a:cs typeface="Calibri"/>
                <a:sym typeface="Calibri"/>
              </a:rPr>
              <a:t>Standardy odborné způsobilosti poskytovatelů programů primární prevence užívání návykových látek.</a:t>
            </a:r>
            <a:r>
              <a:rPr b="0" i="0" lang="en-US" sz="1200" u="none" cap="none" strike="noStrike">
                <a:solidFill>
                  <a:srgbClr val="000000"/>
                </a:solidFill>
                <a:latin typeface="Calibri"/>
                <a:ea typeface="Calibri"/>
                <a:cs typeface="Calibri"/>
                <a:sym typeface="Calibri"/>
              </a:rPr>
              <a:t> Praha: MŠMT.</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MŠMT, 2010. </a:t>
            </a:r>
            <a:r>
              <a:rPr b="0" i="1" lang="en-US" sz="1200" u="none" cap="none" strike="noStrike">
                <a:solidFill>
                  <a:srgbClr val="000000"/>
                </a:solidFill>
                <a:latin typeface="Calibri"/>
                <a:ea typeface="Calibri"/>
                <a:cs typeface="Calibri"/>
                <a:sym typeface="Calibri"/>
              </a:rPr>
              <a:t>Metodické doporučení k  primární prevenci rizikového chování u dětí, žáků a studentů ve školách a školských zařízeních</a:t>
            </a:r>
            <a:r>
              <a:rPr b="0" i="0" lang="en-US" sz="1200" u="none" cap="none" strike="noStrike">
                <a:solidFill>
                  <a:srgbClr val="000000"/>
                </a:solidFill>
                <a:latin typeface="Calibri"/>
                <a:ea typeface="Calibri"/>
                <a:cs typeface="Calibri"/>
                <a:sym typeface="Calibri"/>
              </a:rPr>
              <a:t>. [online] [vid. 2022-15-08]. Dostupné z: </a:t>
            </a:r>
            <a:r>
              <a:rPr b="0" i="0" lang="en-US" sz="1200" u="sng" cap="none" strike="noStrike">
                <a:solidFill>
                  <a:srgbClr val="000000"/>
                </a:solidFill>
                <a:latin typeface="Calibri"/>
                <a:ea typeface="Calibri"/>
                <a:cs typeface="Calibri"/>
                <a:sym typeface="Calibri"/>
                <a:hlinkClick r:id="rId3">
                  <a:extLst>
                    <a:ext uri="{A12FA001-AC4F-418D-AE19-62706E023703}">
                      <ahyp:hlinkClr val="tx"/>
                    </a:ext>
                  </a:extLst>
                </a:hlinkClick>
              </a:rPr>
              <a:t>http://www.msmt.cz/socialni-programy/metodicke-doporuceni-k-primarni-prevenci-rizikoveho-chovani</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OPPENHEIMER, A</a:t>
            </a:r>
            <a:r>
              <a:rPr b="0" i="1" lang="en-US" sz="1200" u="none" cap="none" strike="noStrike">
                <a:solidFill>
                  <a:srgbClr val="000000"/>
                </a:solidFill>
                <a:highlight>
                  <a:srgbClr val="FFFFFF"/>
                </a:highlight>
                <a:latin typeface="Calibri"/>
                <a:ea typeface="Calibri"/>
                <a:cs typeface="Calibri"/>
                <a:sym typeface="Calibri"/>
              </a:rPr>
              <a:t>. (2004). ‘Investigating workplace harassment and discrimination’. Employee Relations Law Journal, 29(4), 56-68.</a:t>
            </a:r>
            <a:endParaRPr b="0" i="0" sz="1200" u="none" cap="none" strike="noStrike">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PLAMÍNEK, J., 2010. </a:t>
            </a:r>
            <a:r>
              <a:rPr b="0" i="1" lang="en-US" sz="1200" u="none" cap="none" strike="noStrike">
                <a:solidFill>
                  <a:srgbClr val="000000"/>
                </a:solidFill>
                <a:latin typeface="Calibri"/>
                <a:ea typeface="Calibri"/>
                <a:cs typeface="Calibri"/>
                <a:sym typeface="Calibri"/>
              </a:rPr>
              <a:t>Tajemství motivace: jak zařídit, aby pro vás lidé rádi pracovali</a:t>
            </a:r>
            <a:r>
              <a:rPr b="0" i="0" lang="en-US" sz="1200" u="none" cap="none" strike="noStrike">
                <a:solidFill>
                  <a:srgbClr val="000000"/>
                </a:solidFill>
                <a:latin typeface="Calibri"/>
                <a:ea typeface="Calibri"/>
                <a:cs typeface="Calibri"/>
                <a:sym typeface="Calibri"/>
              </a:rPr>
              <a:t>. 2., dopl. vyd. Praha: Grada. ISBN 9788024734477</a:t>
            </a:r>
            <a:endParaRPr b="0" i="0" sz="1200" u="none" cap="none" strike="noStrike">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RAYNER, C., HOEL, H. AND COOPER, C.L</a:t>
            </a:r>
            <a:r>
              <a:rPr b="0" i="1" lang="en-US" sz="1200" u="none" cap="none" strike="noStrike">
                <a:solidFill>
                  <a:srgbClr val="000000"/>
                </a:solidFill>
                <a:highlight>
                  <a:srgbClr val="FFFFFF"/>
                </a:highlight>
                <a:latin typeface="Calibri"/>
                <a:ea typeface="Calibri"/>
                <a:cs typeface="Calibri"/>
                <a:sym typeface="Calibri"/>
              </a:rPr>
              <a:t>. (2002): Workplace Bullying: What we know, who is to blame, and what can we do? London: Taylor and Francis</a:t>
            </a:r>
            <a:endParaRPr b="0" i="0" sz="1200" u="none" cap="none" strike="noStrike">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SALIN, D</a:t>
            </a:r>
            <a:r>
              <a:rPr b="0" i="1" lang="en-US" sz="1200" u="none" cap="none" strike="noStrike">
                <a:solidFill>
                  <a:srgbClr val="000000"/>
                </a:solidFill>
                <a:highlight>
                  <a:srgbClr val="FFFFFF"/>
                </a:highlight>
                <a:latin typeface="Calibri"/>
                <a:ea typeface="Calibri"/>
                <a:cs typeface="Calibri"/>
                <a:sym typeface="Calibri"/>
              </a:rPr>
              <a:t>. (2007). ‘Organizational responses to workplace harassment: an exploratory study’. Personnel Review, 38(1), 26-44.</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SCHEU L., 2021</a:t>
            </a:r>
            <a:r>
              <a:rPr b="0" i="1" lang="en-US" sz="1200" u="none" cap="none" strike="noStrike">
                <a:solidFill>
                  <a:srgbClr val="000000"/>
                </a:solidFill>
                <a:latin typeface="Calibri"/>
                <a:ea typeface="Calibri"/>
                <a:cs typeface="Calibri"/>
                <a:sym typeface="Calibri"/>
              </a:rPr>
              <a:t>. Násilí na pracovišti: peer pracovník jako možná cesta ochrany zaměstnanců?</a:t>
            </a:r>
            <a:r>
              <a:rPr b="0" i="0" lang="en-US" sz="1200" u="none" cap="none" strike="noStrike">
                <a:solidFill>
                  <a:srgbClr val="000000"/>
                </a:solidFill>
                <a:latin typeface="Calibri"/>
                <a:ea typeface="Calibri"/>
                <a:cs typeface="Calibri"/>
                <a:sym typeface="Calibri"/>
              </a:rPr>
              <a:t> [online] [vid. 2022-15-08]. Dostupné z: </a:t>
            </a:r>
            <a:r>
              <a:rPr b="0" i="0" lang="en-US" sz="1200" u="sng" cap="none" strike="noStrike">
                <a:solidFill>
                  <a:srgbClr val="000000"/>
                </a:solidFill>
                <a:latin typeface="Calibri"/>
                <a:ea typeface="Calibri"/>
                <a:cs typeface="Calibri"/>
                <a:sym typeface="Calibri"/>
                <a:hlinkClick r:id="rId4">
                  <a:extLst>
                    <a:ext uri="{A12FA001-AC4F-418D-AE19-62706E023703}">
                      <ahyp:hlinkClr val="tx"/>
                    </a:ext>
                  </a:extLst>
                </a:hlinkClick>
              </a:rPr>
              <a:t>https://www.bozpinfo.cz/josra/nasili-na-pracovisti-peer-pracovnik-jako-mozna-cesta-ochrany-zamestnancu</a:t>
            </a:r>
            <a:endParaRPr b="0" i="0" sz="1200" u="none" cap="none" strike="noStrike">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SMITHSON, L., 2006. An infographic depiction of all things motivation in the workplace. </a:t>
            </a:r>
            <a:r>
              <a:rPr b="0" i="1" lang="en-US" sz="1200" u="none" cap="none" strike="noStrike">
                <a:solidFill>
                  <a:srgbClr val="000000"/>
                </a:solidFill>
                <a:latin typeface="Calibri"/>
                <a:ea typeface="Calibri"/>
                <a:cs typeface="Calibri"/>
                <a:sym typeface="Calibri"/>
              </a:rPr>
              <a:t>IncBlot.</a:t>
            </a:r>
            <a:r>
              <a:rPr b="0" i="0" lang="en-US" sz="1200" u="none" cap="none" strike="noStrike">
                <a:solidFill>
                  <a:srgbClr val="000000"/>
                </a:solidFill>
                <a:latin typeface="Calibri"/>
                <a:ea typeface="Calibri"/>
                <a:cs typeface="Calibri"/>
                <a:sym typeface="Calibri"/>
              </a:rPr>
              <a:t> [online] [vid. 2022-05-05]. Dostupné z: </a:t>
            </a:r>
            <a:r>
              <a:rPr b="0" i="0" lang="en-US" sz="1200" u="sng" cap="none" strike="noStrike">
                <a:solidFill>
                  <a:srgbClr val="000000"/>
                </a:solidFill>
                <a:latin typeface="Calibri"/>
                <a:ea typeface="Calibri"/>
                <a:cs typeface="Calibri"/>
                <a:sym typeface="Calibri"/>
                <a:hlinkClick r:id="rId5">
                  <a:extLst>
                    <a:ext uri="{A12FA001-AC4F-418D-AE19-62706E023703}">
                      <ahyp:hlinkClr val="tx"/>
                    </a:ext>
                  </a:extLst>
                </a:hlinkClick>
              </a:rPr>
              <a:t>https://visual.ly/community/Infographics/business/incblot-motivation-infographic</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ŠNAJDR I., 2013. </a:t>
            </a:r>
            <a:r>
              <a:rPr b="0" i="1" lang="en-US" sz="1200" u="none" cap="none" strike="noStrike">
                <a:solidFill>
                  <a:srgbClr val="000000"/>
                </a:solidFill>
                <a:latin typeface="Calibri"/>
                <a:ea typeface="Calibri"/>
                <a:cs typeface="Calibri"/>
                <a:sym typeface="Calibri"/>
              </a:rPr>
              <a:t>Svizí, strategií a polotikou</a:t>
            </a:r>
            <a:r>
              <a:rPr b="0" i="0" lang="en-US" sz="1200" u="none" cap="none" strike="noStrike">
                <a:solidFill>
                  <a:srgbClr val="000000"/>
                </a:solidFill>
                <a:latin typeface="Calibri"/>
                <a:ea typeface="Calibri"/>
                <a:cs typeface="Calibri"/>
                <a:sym typeface="Calibri"/>
              </a:rPr>
              <a:t>. [online] [vid. 2022-15-08]. Dostupné z: </a:t>
            </a:r>
            <a:r>
              <a:rPr b="0" i="0" lang="en-US" sz="1200" u="sng" cap="none" strike="noStrike">
                <a:solidFill>
                  <a:srgbClr val="000000"/>
                </a:solidFill>
                <a:latin typeface="Calibri"/>
                <a:ea typeface="Calibri"/>
                <a:cs typeface="Calibri"/>
                <a:sym typeface="Calibri"/>
                <a:hlinkClick r:id="rId6">
                  <a:extLst>
                    <a:ext uri="{A12FA001-AC4F-418D-AE19-62706E023703}">
                      <ahyp:hlinkClr val="tx"/>
                    </a:ext>
                  </a:extLst>
                </a:hlinkClick>
              </a:rPr>
              <a:t>https://www.snajdr.com/jak-pracujeme/s-vizi-strategii-a-politikou/</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5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WALKER, B. AND HAMILTON, R. T.</a:t>
            </a:r>
            <a:r>
              <a:rPr b="0" i="1" lang="en-US" sz="1200" u="none" cap="none" strike="noStrike">
                <a:solidFill>
                  <a:srgbClr val="000000"/>
                </a:solidFill>
                <a:highlight>
                  <a:srgbClr val="FFFFFF"/>
                </a:highlight>
                <a:latin typeface="Calibri"/>
                <a:ea typeface="Calibri"/>
                <a:cs typeface="Calibri"/>
                <a:sym typeface="Calibri"/>
              </a:rPr>
              <a:t> (2011). ‘Employee-employer grievances: a review’. International Journal of Management Reviews, 13(1) 40-58.</a:t>
            </a:r>
            <a:endParaRPr b="0" i="0" sz="1200" u="none" cap="none" strike="noStrike">
              <a:solidFill>
                <a:schemeClr val="dk1"/>
              </a:solidFill>
              <a:latin typeface="Calibri"/>
              <a:ea typeface="Calibri"/>
              <a:cs typeface="Calibri"/>
              <a:sym typeface="Calibri"/>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4" name="Shape 374"/>
        <p:cNvGrpSpPr/>
        <p:nvPr/>
      </p:nvGrpSpPr>
      <p:grpSpPr>
        <a:xfrm>
          <a:off x="0" y="0"/>
          <a:ext cx="0" cy="0"/>
          <a:chOff x="0" y="0"/>
          <a:chExt cx="0" cy="0"/>
        </a:xfrm>
      </p:grpSpPr>
      <p:pic>
        <p:nvPicPr>
          <p:cNvPr id="375" name="Google Shape;375;p17"/>
          <p:cNvPicPr preferRelativeResize="0"/>
          <p:nvPr/>
        </p:nvPicPr>
        <p:blipFill rotWithShape="1">
          <a:blip r:embed="rId3">
            <a:alphaModFix/>
          </a:blip>
          <a:srcRect b="15730" l="0" r="0" t="0"/>
          <a:stretch/>
        </p:blipFill>
        <p:spPr>
          <a:xfrm>
            <a:off x="20" y="10"/>
            <a:ext cx="12191980" cy="6857990"/>
          </a:xfrm>
          <a:prstGeom prst="rect">
            <a:avLst/>
          </a:prstGeom>
          <a:noFill/>
          <a:ln>
            <a:noFill/>
          </a:ln>
        </p:spPr>
      </p:pic>
      <p:sp>
        <p:nvSpPr>
          <p:cNvPr id="376" name="Google Shape;376;p17"/>
          <p:cNvSpPr/>
          <p:nvPr/>
        </p:nvSpPr>
        <p:spPr>
          <a:xfrm>
            <a:off x="0" y="5320142"/>
            <a:ext cx="12192000" cy="736551"/>
          </a:xfrm>
          <a:prstGeom prst="rect">
            <a:avLst/>
          </a:prstGeom>
          <a:solidFill>
            <a:schemeClr val="lt1">
              <a:alpha val="9294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7" name="Google Shape;377;p17"/>
          <p:cNvSpPr txBox="1"/>
          <p:nvPr>
            <p:ph type="title"/>
          </p:nvPr>
        </p:nvSpPr>
        <p:spPr>
          <a:xfrm>
            <a:off x="523875" y="5317240"/>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3600"/>
              <a:buFont typeface="Calibri"/>
              <a:buNone/>
            </a:pPr>
            <a:r>
              <a:rPr lang="en-US" sz="3600">
                <a:solidFill>
                  <a:srgbClr val="262626"/>
                </a:solidFill>
              </a:rPr>
              <a:t>Děkujeme vám za pozornost</a:t>
            </a:r>
            <a:endParaRPr/>
          </a:p>
        </p:txBody>
      </p:sp>
      <p:cxnSp>
        <p:nvCxnSpPr>
          <p:cNvPr id="378" name="Google Shape;378;p17"/>
          <p:cNvCxnSpPr/>
          <p:nvPr/>
        </p:nvCxnSpPr>
        <p:spPr>
          <a:xfrm>
            <a:off x="0" y="5241983"/>
            <a:ext cx="12192000" cy="0"/>
          </a:xfrm>
          <a:prstGeom prst="straightConnector1">
            <a:avLst/>
          </a:prstGeom>
          <a:noFill/>
          <a:ln cap="flat" cmpd="sng" w="41275">
            <a:solidFill>
              <a:schemeClr val="lt1">
                <a:alpha val="89803"/>
              </a:schemeClr>
            </a:solidFill>
            <a:prstDash val="solid"/>
            <a:miter lim="800000"/>
            <a:headEnd len="sm" w="sm" type="none"/>
            <a:tailEnd len="sm" w="sm" type="none"/>
          </a:ln>
        </p:spPr>
      </p:cxnSp>
      <p:cxnSp>
        <p:nvCxnSpPr>
          <p:cNvPr id="379" name="Google Shape;379;p17"/>
          <p:cNvCxnSpPr/>
          <p:nvPr/>
        </p:nvCxnSpPr>
        <p:spPr>
          <a:xfrm>
            <a:off x="0" y="6134852"/>
            <a:ext cx="12192000" cy="0"/>
          </a:xfrm>
          <a:prstGeom prst="straightConnector1">
            <a:avLst/>
          </a:prstGeom>
          <a:noFill/>
          <a:ln cap="flat" cmpd="sng" w="41275">
            <a:solidFill>
              <a:schemeClr val="lt1">
                <a:alpha val="89803"/>
              </a:schemeClr>
            </a:solidFill>
            <a:prstDash val="solid"/>
            <a:miter lim="800000"/>
            <a:headEnd len="sm" w="sm" type="none"/>
            <a:tailEnd len="sm" w="sm" type="none"/>
          </a:ln>
        </p:spPr>
      </p:cxnSp>
    </p:spTree>
  </p:cSld>
  <p:clrMapOvr>
    <a:masterClrMapping/>
  </p:clrMapOvr>
  <p:transition spd="slow" p14:dur="1500">
    <p:split orient="ver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pic>
        <p:nvPicPr>
          <p:cNvPr id="384" name="Google Shape;384;p18"/>
          <p:cNvPicPr preferRelativeResize="0"/>
          <p:nvPr/>
        </p:nvPicPr>
        <p:blipFill rotWithShape="1">
          <a:blip r:embed="rId3">
            <a:alphaModFix/>
          </a:blip>
          <a:srcRect b="0" l="0" r="0" t="0"/>
          <a:stretch/>
        </p:blipFill>
        <p:spPr>
          <a:xfrm>
            <a:off x="-413" y="4071129"/>
            <a:ext cx="943107" cy="2095792"/>
          </a:xfrm>
          <a:prstGeom prst="rect">
            <a:avLst/>
          </a:prstGeom>
          <a:noFill/>
          <a:ln>
            <a:noFill/>
          </a:ln>
        </p:spPr>
      </p:pic>
      <p:sp>
        <p:nvSpPr>
          <p:cNvPr id="385" name="Google Shape;385;p18"/>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Partneři projektu</a:t>
            </a:r>
            <a:endParaRPr b="1" sz="3600">
              <a:solidFill>
                <a:schemeClr val="dk2"/>
              </a:solidFill>
            </a:endParaRPr>
          </a:p>
        </p:txBody>
      </p:sp>
      <p:sp>
        <p:nvSpPr>
          <p:cNvPr id="386" name="Google Shape;38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87" name="Google Shape;387;p18"/>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rgbClr val="6789B9"/>
                </a:solidFill>
                <a:latin typeface="Calibri"/>
                <a:ea typeface="Calibri"/>
                <a:cs typeface="Calibri"/>
                <a:sym typeface="Calibri"/>
              </a:rPr>
              <a:t>https://www.weedout.eu/</a:t>
            </a:r>
            <a:endParaRPr/>
          </a:p>
        </p:txBody>
      </p:sp>
      <p:pic>
        <p:nvPicPr>
          <p:cNvPr id="388" name="Google Shape;388;p18"/>
          <p:cNvPicPr preferRelativeResize="0"/>
          <p:nvPr/>
        </p:nvPicPr>
        <p:blipFill rotWithShape="1">
          <a:blip r:embed="rId4">
            <a:alphaModFix/>
          </a:blip>
          <a:srcRect b="0" l="0" r="0" t="0"/>
          <a:stretch/>
        </p:blipFill>
        <p:spPr>
          <a:xfrm>
            <a:off x="553626" y="1168801"/>
            <a:ext cx="3287809" cy="705343"/>
          </a:xfrm>
          <a:prstGeom prst="rect">
            <a:avLst/>
          </a:prstGeom>
          <a:noFill/>
          <a:ln>
            <a:noFill/>
          </a:ln>
        </p:spPr>
      </p:pic>
      <p:sp>
        <p:nvSpPr>
          <p:cNvPr id="389" name="Google Shape;389;p18"/>
          <p:cNvSpPr txBox="1"/>
          <p:nvPr/>
        </p:nvSpPr>
        <p:spPr>
          <a:xfrm>
            <a:off x="317929" y="2041725"/>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5">
                  <a:extLst>
                    <a:ext uri="{A12FA001-AC4F-418D-AE19-62706E023703}">
                      <ahyp:hlinkClr val="tx"/>
                    </a:ext>
                  </a:extLst>
                </a:hlinkClick>
              </a:rPr>
              <a:t>Czech University of Life Sciences Prague</a:t>
            </a:r>
            <a:br>
              <a:rPr b="0" lang="en-US" sz="1400">
                <a:solidFill>
                  <a:schemeClr val="dk1"/>
                </a:solidFill>
                <a:latin typeface="Arial"/>
                <a:ea typeface="Arial"/>
                <a:cs typeface="Arial"/>
                <a:sym typeface="Arial"/>
              </a:rPr>
            </a:br>
            <a:r>
              <a:rPr b="0" lang="en-US" sz="1400">
                <a:solidFill>
                  <a:schemeClr val="dk1"/>
                </a:solidFill>
                <a:latin typeface="Arial"/>
                <a:ea typeface="Arial"/>
                <a:cs typeface="Arial"/>
                <a:sym typeface="Arial"/>
              </a:rPr>
              <a:t>Czech Republic</a:t>
            </a:r>
            <a:endParaRPr sz="1400">
              <a:solidFill>
                <a:schemeClr val="dk1"/>
              </a:solidFill>
              <a:latin typeface="Arial"/>
              <a:ea typeface="Arial"/>
              <a:cs typeface="Arial"/>
              <a:sym typeface="Arial"/>
            </a:endParaRPr>
          </a:p>
        </p:txBody>
      </p:sp>
      <p:pic>
        <p:nvPicPr>
          <p:cNvPr id="390" name="Google Shape;390;p18"/>
          <p:cNvPicPr preferRelativeResize="0"/>
          <p:nvPr/>
        </p:nvPicPr>
        <p:blipFill rotWithShape="1">
          <a:blip r:embed="rId6">
            <a:alphaModFix/>
          </a:blip>
          <a:srcRect b="0" l="0" r="0" t="0"/>
          <a:stretch/>
        </p:blipFill>
        <p:spPr>
          <a:xfrm>
            <a:off x="5465518" y="4289441"/>
            <a:ext cx="1260963" cy="1173800"/>
          </a:xfrm>
          <a:prstGeom prst="rect">
            <a:avLst/>
          </a:prstGeom>
          <a:noFill/>
          <a:ln>
            <a:noFill/>
          </a:ln>
        </p:spPr>
      </p:pic>
      <p:sp>
        <p:nvSpPr>
          <p:cNvPr id="391" name="Google Shape;391;p18"/>
          <p:cNvSpPr txBox="1"/>
          <p:nvPr/>
        </p:nvSpPr>
        <p:spPr>
          <a:xfrm>
            <a:off x="4354142"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7">
                  <a:extLst>
                    <a:ext uri="{A12FA001-AC4F-418D-AE19-62706E023703}">
                      <ahyp:hlinkClr val="tx"/>
                    </a:ext>
                  </a:extLst>
                </a:hlinkClick>
              </a:rPr>
              <a:t>Pancyprian Association of Hotel Managers</a:t>
            </a:r>
            <a:br>
              <a:rPr b="0" lang="en-US" sz="1400">
                <a:solidFill>
                  <a:schemeClr val="dk1"/>
                </a:solidFill>
                <a:latin typeface="Arial"/>
                <a:ea typeface="Arial"/>
                <a:cs typeface="Arial"/>
                <a:sym typeface="Arial"/>
              </a:rPr>
            </a:br>
            <a:r>
              <a:rPr b="0" lang="en-US" sz="1400">
                <a:solidFill>
                  <a:schemeClr val="dk1"/>
                </a:solidFill>
                <a:latin typeface="Arial"/>
                <a:ea typeface="Arial"/>
                <a:cs typeface="Arial"/>
                <a:sym typeface="Arial"/>
              </a:rPr>
              <a:t>Cyprus</a:t>
            </a:r>
            <a:endParaRPr sz="1400">
              <a:solidFill>
                <a:schemeClr val="dk1"/>
              </a:solidFill>
              <a:latin typeface="Arial"/>
              <a:ea typeface="Arial"/>
              <a:cs typeface="Arial"/>
              <a:sym typeface="Arial"/>
            </a:endParaRPr>
          </a:p>
        </p:txBody>
      </p:sp>
      <p:pic>
        <p:nvPicPr>
          <p:cNvPr id="392" name="Google Shape;392;p18"/>
          <p:cNvPicPr preferRelativeResize="0"/>
          <p:nvPr/>
        </p:nvPicPr>
        <p:blipFill rotWithShape="1">
          <a:blip r:embed="rId8">
            <a:alphaModFix/>
          </a:blip>
          <a:srcRect b="0" l="0" r="0" t="0"/>
          <a:stretch/>
        </p:blipFill>
        <p:spPr>
          <a:xfrm>
            <a:off x="9630503" y="4572529"/>
            <a:ext cx="1892143" cy="1071172"/>
          </a:xfrm>
          <a:prstGeom prst="rect">
            <a:avLst/>
          </a:prstGeom>
          <a:noFill/>
          <a:ln>
            <a:noFill/>
          </a:ln>
        </p:spPr>
      </p:pic>
      <p:sp>
        <p:nvSpPr>
          <p:cNvPr id="393" name="Google Shape;393;p18"/>
          <p:cNvSpPr txBox="1"/>
          <p:nvPr/>
        </p:nvSpPr>
        <p:spPr>
          <a:xfrm>
            <a:off x="8669433"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9">
                  <a:extLst>
                    <a:ext uri="{A12FA001-AC4F-418D-AE19-62706E023703}">
                      <ahyp:hlinkClr val="tx"/>
                    </a:ext>
                  </a:extLst>
                </a:hlinkClick>
              </a:rPr>
              <a:t>Beneke &amp; Prinzhorn GmbH</a:t>
            </a:r>
            <a:br>
              <a:rPr b="0" lang="en-US" sz="1400">
                <a:solidFill>
                  <a:schemeClr val="dk1"/>
                </a:solidFill>
                <a:latin typeface="Arial"/>
                <a:ea typeface="Arial"/>
                <a:cs typeface="Arial"/>
                <a:sym typeface="Arial"/>
              </a:rPr>
            </a:br>
            <a:r>
              <a:rPr b="0" lang="en-US" sz="1400">
                <a:solidFill>
                  <a:schemeClr val="dk1"/>
                </a:solidFill>
                <a:latin typeface="Arial"/>
                <a:ea typeface="Arial"/>
                <a:cs typeface="Arial"/>
                <a:sym typeface="Arial"/>
              </a:rPr>
              <a:t>Germany</a:t>
            </a:r>
            <a:endParaRPr sz="1400">
              <a:solidFill>
                <a:schemeClr val="dk1"/>
              </a:solidFill>
              <a:latin typeface="Arial"/>
              <a:ea typeface="Arial"/>
              <a:cs typeface="Arial"/>
              <a:sym typeface="Arial"/>
            </a:endParaRPr>
          </a:p>
        </p:txBody>
      </p:sp>
      <p:pic>
        <p:nvPicPr>
          <p:cNvPr id="394" name="Google Shape;394;p18"/>
          <p:cNvPicPr preferRelativeResize="0"/>
          <p:nvPr/>
        </p:nvPicPr>
        <p:blipFill rotWithShape="1">
          <a:blip r:embed="rId10">
            <a:alphaModFix/>
          </a:blip>
          <a:srcRect b="0" l="0" r="0" t="0"/>
          <a:stretch/>
        </p:blipFill>
        <p:spPr>
          <a:xfrm>
            <a:off x="2726027" y="2861570"/>
            <a:ext cx="2812367" cy="911671"/>
          </a:xfrm>
          <a:prstGeom prst="rect">
            <a:avLst/>
          </a:prstGeom>
          <a:noFill/>
          <a:ln>
            <a:noFill/>
          </a:ln>
        </p:spPr>
      </p:pic>
      <p:sp>
        <p:nvSpPr>
          <p:cNvPr id="395" name="Google Shape;395;p18"/>
          <p:cNvSpPr txBox="1"/>
          <p:nvPr/>
        </p:nvSpPr>
        <p:spPr>
          <a:xfrm>
            <a:off x="2054203" y="3868974"/>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11">
                  <a:extLst>
                    <a:ext uri="{A12FA001-AC4F-418D-AE19-62706E023703}">
                      <ahyp:hlinkClr val="tx"/>
                    </a:ext>
                  </a:extLst>
                </a:hlinkClick>
              </a:rPr>
              <a:t>DIAS</a:t>
            </a:r>
            <a:br>
              <a:rPr b="0" lang="en-US" sz="1400">
                <a:solidFill>
                  <a:schemeClr val="dk1"/>
                </a:solidFill>
                <a:latin typeface="Arial"/>
                <a:ea typeface="Arial"/>
                <a:cs typeface="Arial"/>
                <a:sym typeface="Arial"/>
              </a:rPr>
            </a:br>
            <a:r>
              <a:rPr b="0" lang="en-US" sz="1400">
                <a:solidFill>
                  <a:schemeClr val="dk1"/>
                </a:solidFill>
                <a:latin typeface="Arial"/>
                <a:ea typeface="Arial"/>
                <a:cs typeface="Arial"/>
                <a:sym typeface="Arial"/>
              </a:rPr>
              <a:t>Greece</a:t>
            </a:r>
            <a:endParaRPr sz="1400">
              <a:solidFill>
                <a:schemeClr val="dk1"/>
              </a:solidFill>
              <a:latin typeface="Arial"/>
              <a:ea typeface="Arial"/>
              <a:cs typeface="Arial"/>
              <a:sym typeface="Arial"/>
            </a:endParaRPr>
          </a:p>
        </p:txBody>
      </p:sp>
      <p:pic>
        <p:nvPicPr>
          <p:cNvPr id="396" name="Google Shape;396;p18"/>
          <p:cNvPicPr preferRelativeResize="0"/>
          <p:nvPr/>
        </p:nvPicPr>
        <p:blipFill rotWithShape="1">
          <a:blip r:embed="rId12">
            <a:alphaModFix/>
          </a:blip>
          <a:srcRect b="0" l="0" r="0" t="0"/>
          <a:stretch/>
        </p:blipFill>
        <p:spPr>
          <a:xfrm>
            <a:off x="7044806" y="792234"/>
            <a:ext cx="1305761" cy="1736012"/>
          </a:xfrm>
          <a:prstGeom prst="rect">
            <a:avLst/>
          </a:prstGeom>
          <a:noFill/>
          <a:ln>
            <a:noFill/>
          </a:ln>
        </p:spPr>
      </p:pic>
      <p:sp>
        <p:nvSpPr>
          <p:cNvPr id="397" name="Google Shape;397;p18"/>
          <p:cNvSpPr txBox="1"/>
          <p:nvPr/>
        </p:nvSpPr>
        <p:spPr>
          <a:xfrm>
            <a:off x="7254945" y="1262580"/>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13">
                  <a:extLst>
                    <a:ext uri="{A12FA001-AC4F-418D-AE19-62706E023703}">
                      <ahyp:hlinkClr val="tx"/>
                    </a:ext>
                  </a:extLst>
                </a:hlinkClick>
              </a:rPr>
              <a:t>DEKAPLUS</a:t>
            </a:r>
            <a:endParaRPr b="0" sz="1400">
              <a:solidFill>
                <a:schemeClr val="dk1"/>
              </a:solidFill>
              <a:latin typeface="Arial"/>
              <a:ea typeface="Arial"/>
              <a:cs typeface="Arial"/>
              <a:sym typeface="Arial"/>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Cyprus</a:t>
            </a:r>
            <a:endParaRPr/>
          </a:p>
        </p:txBody>
      </p:sp>
      <p:pic>
        <p:nvPicPr>
          <p:cNvPr id="398" name="Google Shape;398;p18"/>
          <p:cNvPicPr preferRelativeResize="0"/>
          <p:nvPr/>
        </p:nvPicPr>
        <p:blipFill rotWithShape="1">
          <a:blip r:embed="rId14">
            <a:alphaModFix/>
          </a:blip>
          <a:srcRect b="0" l="0" r="0" t="0"/>
          <a:stretch/>
        </p:blipFill>
        <p:spPr>
          <a:xfrm>
            <a:off x="998828" y="4220814"/>
            <a:ext cx="1458341" cy="1377642"/>
          </a:xfrm>
          <a:prstGeom prst="rect">
            <a:avLst/>
          </a:prstGeom>
          <a:noFill/>
          <a:ln>
            <a:noFill/>
          </a:ln>
        </p:spPr>
      </p:pic>
      <p:sp>
        <p:nvSpPr>
          <p:cNvPr id="399" name="Google Shape;399;p18"/>
          <p:cNvSpPr txBox="1"/>
          <p:nvPr/>
        </p:nvSpPr>
        <p:spPr>
          <a:xfrm>
            <a:off x="-179143" y="5605224"/>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15">
                  <a:extLst>
                    <a:ext uri="{A12FA001-AC4F-418D-AE19-62706E023703}">
                      <ahyp:hlinkClr val="tx"/>
                    </a:ext>
                  </a:extLst>
                </a:hlinkClick>
              </a:rPr>
              <a:t>Social Innovation Fund</a:t>
            </a:r>
            <a:br>
              <a:rPr b="0" lang="en-US" sz="1400">
                <a:solidFill>
                  <a:schemeClr val="dk1"/>
                </a:solidFill>
                <a:latin typeface="Arial"/>
                <a:ea typeface="Arial"/>
                <a:cs typeface="Arial"/>
                <a:sym typeface="Arial"/>
              </a:rPr>
            </a:br>
            <a:r>
              <a:rPr b="0" lang="en-US" sz="1400">
                <a:solidFill>
                  <a:schemeClr val="dk1"/>
                </a:solidFill>
                <a:latin typeface="Arial"/>
                <a:ea typeface="Arial"/>
                <a:cs typeface="Arial"/>
                <a:sym typeface="Arial"/>
              </a:rPr>
              <a:t>Lithuania</a:t>
            </a:r>
            <a:endParaRPr sz="1400">
              <a:solidFill>
                <a:schemeClr val="dk1"/>
              </a:solidFill>
              <a:latin typeface="Arial"/>
              <a:ea typeface="Arial"/>
              <a:cs typeface="Arial"/>
              <a:sym typeface="Arial"/>
            </a:endParaRPr>
          </a:p>
        </p:txBody>
      </p:sp>
      <p:pic>
        <p:nvPicPr>
          <p:cNvPr id="400" name="Google Shape;400;p18"/>
          <p:cNvPicPr preferRelativeResize="0"/>
          <p:nvPr/>
        </p:nvPicPr>
        <p:blipFill rotWithShape="1">
          <a:blip r:embed="rId16">
            <a:alphaModFix/>
          </a:blip>
          <a:srcRect b="0" l="0" r="0" t="0"/>
          <a:stretch/>
        </p:blipFill>
        <p:spPr>
          <a:xfrm>
            <a:off x="6581478" y="2998053"/>
            <a:ext cx="3995095" cy="874398"/>
          </a:xfrm>
          <a:prstGeom prst="rect">
            <a:avLst/>
          </a:prstGeom>
          <a:noFill/>
          <a:ln>
            <a:noFill/>
          </a:ln>
        </p:spPr>
      </p:pic>
      <p:sp>
        <p:nvSpPr>
          <p:cNvPr id="401" name="Google Shape;401;p18"/>
          <p:cNvSpPr txBox="1"/>
          <p:nvPr/>
        </p:nvSpPr>
        <p:spPr>
          <a:xfrm>
            <a:off x="6762292" y="3933182"/>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17">
                  <a:extLst>
                    <a:ext uri="{A12FA001-AC4F-418D-AE19-62706E023703}">
                      <ahyp:hlinkClr val="tx"/>
                    </a:ext>
                  </a:extLst>
                </a:hlinkClick>
              </a:rPr>
              <a:t>OUT LOUD</a:t>
            </a:r>
            <a:endParaRPr b="0" sz="1400">
              <a:solidFill>
                <a:schemeClr val="dk1"/>
              </a:solidFill>
              <a:latin typeface="Arial"/>
              <a:ea typeface="Arial"/>
              <a:cs typeface="Arial"/>
              <a:sym typeface="Arial"/>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Latvia</a:t>
            </a:r>
            <a:endParaRPr sz="1400">
              <a:solidFill>
                <a:schemeClr val="dk1"/>
              </a:solidFill>
              <a:latin typeface="Arial"/>
              <a:ea typeface="Arial"/>
              <a:cs typeface="Arial"/>
              <a:sym typeface="Arial"/>
            </a:endParaRPr>
          </a:p>
        </p:txBody>
      </p:sp>
      <p:pic>
        <p:nvPicPr>
          <p:cNvPr id="402" name="Google Shape;402;p18"/>
          <p:cNvPicPr preferRelativeResize="0"/>
          <p:nvPr/>
        </p:nvPicPr>
        <p:blipFill rotWithShape="1">
          <a:blip r:embed="rId18">
            <a:alphaModFix/>
          </a:blip>
          <a:srcRect b="0" l="0" r="0" t="0"/>
          <a:stretch/>
        </p:blipFill>
        <p:spPr>
          <a:xfrm rot="-5400000">
            <a:off x="4669665" y="-910108"/>
            <a:ext cx="1600887" cy="3423680"/>
          </a:xfrm>
          <a:prstGeom prst="rect">
            <a:avLst/>
          </a:prstGeom>
          <a:noFill/>
          <a:ln>
            <a:noFill/>
          </a:ln>
        </p:spPr>
      </p:pic>
    </p:spTree>
  </p:cSld>
  <p:clrMapOvr>
    <a:masterClrMapping/>
  </p:clrMapOvr>
  <p:transition spd="slow">
    <p:wipe dir="l"/>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b="0" l="0" r="0" t="0"/>
          <a:stretch/>
        </p:blipFill>
        <p:spPr>
          <a:xfrm>
            <a:off x="11163156" y="4591081"/>
            <a:ext cx="1028844" cy="2152950"/>
          </a:xfrm>
          <a:prstGeom prst="rect">
            <a:avLst/>
          </a:prstGeom>
          <a:noFill/>
          <a:ln>
            <a:noFill/>
          </a:ln>
        </p:spPr>
      </p:pic>
      <p:pic>
        <p:nvPicPr>
          <p:cNvPr id="103" name="Google Shape;103;p2"/>
          <p:cNvPicPr preferRelativeResize="0"/>
          <p:nvPr/>
        </p:nvPicPr>
        <p:blipFill rotWithShape="1">
          <a:blip r:embed="rId4">
            <a:alphaModFix/>
          </a:blip>
          <a:srcRect b="0" l="0" r="0" t="0"/>
          <a:stretch/>
        </p:blipFill>
        <p:spPr>
          <a:xfrm rot="10800000">
            <a:off x="-1" y="880676"/>
            <a:ext cx="1577591" cy="3373859"/>
          </a:xfrm>
          <a:prstGeom prst="rect">
            <a:avLst/>
          </a:prstGeom>
          <a:noFill/>
          <a:ln>
            <a:noFill/>
          </a:ln>
        </p:spPr>
      </p:pic>
      <p:sp>
        <p:nvSpPr>
          <p:cNvPr id="104" name="Google Shape;104;p2"/>
          <p:cNvSpPr txBox="1"/>
          <p:nvPr>
            <p:ph type="title"/>
          </p:nvPr>
        </p:nvSpPr>
        <p:spPr>
          <a:xfrm>
            <a:off x="838200" y="264656"/>
            <a:ext cx="9440332" cy="10665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Témata</a:t>
            </a:r>
            <a:endParaRPr b="1" sz="3600">
              <a:solidFill>
                <a:schemeClr val="dk2"/>
              </a:solidFill>
            </a:endParaRPr>
          </a:p>
        </p:txBody>
      </p:sp>
      <p:sp>
        <p:nvSpPr>
          <p:cNvPr id="105" name="Google Shape;105;p2"/>
          <p:cNvSpPr/>
          <p:nvPr/>
        </p:nvSpPr>
        <p:spPr>
          <a:xfrm rot="5400000">
            <a:off x="6032938" y="-6032938"/>
            <a:ext cx="126124" cy="12192000"/>
          </a:xfrm>
          <a:prstGeom prst="rect">
            <a:avLst/>
          </a:prstGeom>
          <a:solidFill>
            <a:srgbClr val="447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6" name="Google Shape;106;p2"/>
          <p:cNvPicPr preferRelativeResize="0"/>
          <p:nvPr/>
        </p:nvPicPr>
        <p:blipFill rotWithShape="1">
          <a:blip r:embed="rId5">
            <a:alphaModFix/>
          </a:blip>
          <a:srcRect b="0" l="0" r="0" t="0"/>
          <a:stretch/>
        </p:blipFill>
        <p:spPr>
          <a:xfrm>
            <a:off x="536748" y="6492876"/>
            <a:ext cx="1940961" cy="228600"/>
          </a:xfrm>
          <a:prstGeom prst="rect">
            <a:avLst/>
          </a:prstGeom>
          <a:noFill/>
          <a:ln>
            <a:noFill/>
          </a:ln>
        </p:spPr>
      </p:pic>
      <p:sp>
        <p:nvSpPr>
          <p:cNvPr id="107" name="Google Shape;107;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grpSp>
        <p:nvGrpSpPr>
          <p:cNvPr id="108" name="Google Shape;108;p2"/>
          <p:cNvGrpSpPr/>
          <p:nvPr/>
        </p:nvGrpSpPr>
        <p:grpSpPr>
          <a:xfrm>
            <a:off x="838200" y="1537398"/>
            <a:ext cx="10967682" cy="4894601"/>
            <a:chOff x="0" y="0"/>
            <a:chExt cx="10967682" cy="4894601"/>
          </a:xfrm>
        </p:grpSpPr>
        <p:cxnSp>
          <p:nvCxnSpPr>
            <p:cNvPr id="109" name="Google Shape;109;p2"/>
            <p:cNvCxnSpPr/>
            <p:nvPr/>
          </p:nvCxnSpPr>
          <p:spPr>
            <a:xfrm>
              <a:off x="0" y="0"/>
              <a:ext cx="10967682"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0" name="Google Shape;110;p2"/>
            <p:cNvSpPr/>
            <p:nvPr/>
          </p:nvSpPr>
          <p:spPr>
            <a:xfrm>
              <a:off x="0" y="0"/>
              <a:ext cx="2193536" cy="489460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txBox="1"/>
            <p:nvPr/>
          </p:nvSpPr>
          <p:spPr>
            <a:xfrm>
              <a:off x="0" y="0"/>
              <a:ext cx="2193536" cy="4894601"/>
            </a:xfrm>
            <a:prstGeom prst="rect">
              <a:avLst/>
            </a:prstGeom>
            <a:noFill/>
            <a:ln>
              <a:noFill/>
            </a:ln>
          </p:spPr>
          <p:txBody>
            <a:bodyPr anchorCtr="0" anchor="t" bIns="125725" lIns="125725" spcFirstLastPara="1" rIns="125725" wrap="square" tIns="125725">
              <a:noAutofit/>
            </a:bodyPr>
            <a:lstStyle/>
            <a:p>
              <a:pPr indent="0" lvl="0" marL="0" marR="0" rtl="0" algn="l">
                <a:lnSpc>
                  <a:spcPct val="90000"/>
                </a:lnSpc>
                <a:spcBef>
                  <a:spcPts val="0"/>
                </a:spcBef>
                <a:spcAft>
                  <a:spcPts val="0"/>
                </a:spcAft>
                <a:buClr>
                  <a:schemeClr val="dk1"/>
                </a:buClr>
                <a:buSzPts val="3300"/>
                <a:buFont typeface="Calibri"/>
                <a:buNone/>
              </a:pPr>
              <a:r>
                <a:rPr b="0" i="0" lang="en-US" sz="3300" u="none" cap="none" strike="noStrike">
                  <a:solidFill>
                    <a:schemeClr val="dk1"/>
                  </a:solidFill>
                  <a:latin typeface="Calibri"/>
                  <a:ea typeface="Calibri"/>
                  <a:cs typeface="Calibri"/>
                  <a:sym typeface="Calibri"/>
                </a:rPr>
                <a:t>Sekundární prevence</a:t>
              </a:r>
              <a:endParaRPr b="0" i="0" sz="3300" u="none" cap="none" strike="noStrike">
                <a:solidFill>
                  <a:schemeClr val="dk1"/>
                </a:solidFill>
                <a:latin typeface="Calibri"/>
                <a:ea typeface="Calibri"/>
                <a:cs typeface="Calibri"/>
                <a:sym typeface="Calibri"/>
              </a:endParaRPr>
            </a:p>
          </p:txBody>
        </p:sp>
        <p:sp>
          <p:nvSpPr>
            <p:cNvPr id="112" name="Google Shape;112;p2"/>
            <p:cNvSpPr/>
            <p:nvPr/>
          </p:nvSpPr>
          <p:spPr>
            <a:xfrm>
              <a:off x="2358051" y="3304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txBox="1"/>
            <p:nvPr/>
          </p:nvSpPr>
          <p:spPr>
            <a:xfrm>
              <a:off x="2358051" y="33040"/>
              <a:ext cx="8609630" cy="660818"/>
            </a:xfrm>
            <a:prstGeom prst="rect">
              <a:avLst/>
            </a:prstGeom>
            <a:noFill/>
            <a:ln>
              <a:noFill/>
            </a:ln>
          </p:spPr>
          <p:txBody>
            <a:bodyPr anchorCtr="0" anchor="t" bIns="80000" lIns="80000" spcFirstLastPara="1" rIns="80000" wrap="square" tIns="80000">
              <a:noAutofit/>
            </a:bodyPr>
            <a:lstStyle/>
            <a:p>
              <a:pPr indent="0" lvl="0" marL="0" marR="0" rtl="0" algn="l">
                <a:lnSpc>
                  <a:spcPct val="90000"/>
                </a:lnSpc>
                <a:spcBef>
                  <a:spcPts val="0"/>
                </a:spcBef>
                <a:spcAft>
                  <a:spcPts val="0"/>
                </a:spcAft>
                <a:buClr>
                  <a:schemeClr val="dk2"/>
                </a:buClr>
                <a:buSzPts val="2100"/>
                <a:buFont typeface="Calibri"/>
                <a:buNone/>
              </a:pPr>
              <a:r>
                <a:rPr b="0" i="0" lang="en-US" sz="2100" u="none" cap="none" strike="noStrike">
                  <a:solidFill>
                    <a:schemeClr val="dk2"/>
                  </a:solidFill>
                  <a:latin typeface="Calibri"/>
                  <a:ea typeface="Calibri"/>
                  <a:cs typeface="Calibri"/>
                  <a:sym typeface="Calibri"/>
                </a:rPr>
                <a:t>Analýza rizik</a:t>
              </a:r>
              <a:endParaRPr b="0" i="0" sz="2100" u="none" cap="none" strike="noStrike">
                <a:solidFill>
                  <a:schemeClr val="dk2"/>
                </a:solidFill>
                <a:latin typeface="Calibri"/>
                <a:ea typeface="Calibri"/>
                <a:cs typeface="Calibri"/>
                <a:sym typeface="Calibri"/>
              </a:endParaRPr>
            </a:p>
          </p:txBody>
        </p:sp>
        <p:cxnSp>
          <p:nvCxnSpPr>
            <p:cNvPr id="114" name="Google Shape;114;p2"/>
            <p:cNvCxnSpPr/>
            <p:nvPr/>
          </p:nvCxnSpPr>
          <p:spPr>
            <a:xfrm>
              <a:off x="2193536" y="69385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15" name="Google Shape;115;p2"/>
            <p:cNvSpPr/>
            <p:nvPr/>
          </p:nvSpPr>
          <p:spPr>
            <a:xfrm>
              <a:off x="2358051" y="72690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txBox="1"/>
            <p:nvPr/>
          </p:nvSpPr>
          <p:spPr>
            <a:xfrm>
              <a:off x="2358051" y="726900"/>
              <a:ext cx="8609630" cy="660818"/>
            </a:xfrm>
            <a:prstGeom prst="rect">
              <a:avLst/>
            </a:prstGeom>
            <a:noFill/>
            <a:ln>
              <a:noFill/>
            </a:ln>
          </p:spPr>
          <p:txBody>
            <a:bodyPr anchorCtr="0" anchor="t" bIns="80000" lIns="80000" spcFirstLastPara="1" rIns="80000" wrap="square" tIns="80000">
              <a:noAutofit/>
            </a:bodyPr>
            <a:lstStyle/>
            <a:p>
              <a:pPr indent="0" lvl="0" marL="0" marR="0" rtl="0" algn="l">
                <a:lnSpc>
                  <a:spcPct val="90000"/>
                </a:lnSpc>
                <a:spcBef>
                  <a:spcPts val="0"/>
                </a:spcBef>
                <a:spcAft>
                  <a:spcPts val="0"/>
                </a:spcAft>
                <a:buClr>
                  <a:schemeClr val="dk2"/>
                </a:buClr>
                <a:buSzPts val="2100"/>
                <a:buFont typeface="Calibri"/>
                <a:buNone/>
              </a:pPr>
              <a:r>
                <a:rPr b="0" i="0" lang="en-US" sz="2100" u="none" cap="none" strike="noStrike">
                  <a:solidFill>
                    <a:schemeClr val="dk2"/>
                  </a:solidFill>
                  <a:latin typeface="Calibri"/>
                  <a:ea typeface="Calibri"/>
                  <a:cs typeface="Calibri"/>
                  <a:sym typeface="Calibri"/>
                </a:rPr>
                <a:t>Cíl analýzy rizik</a:t>
              </a:r>
              <a:endParaRPr b="0" i="0" sz="2100" u="none" cap="none" strike="noStrike">
                <a:solidFill>
                  <a:schemeClr val="dk1"/>
                </a:solidFill>
                <a:latin typeface="Calibri"/>
                <a:ea typeface="Calibri"/>
                <a:cs typeface="Calibri"/>
                <a:sym typeface="Calibri"/>
              </a:endParaRPr>
            </a:p>
          </p:txBody>
        </p:sp>
        <p:cxnSp>
          <p:nvCxnSpPr>
            <p:cNvPr id="117" name="Google Shape;117;p2"/>
            <p:cNvCxnSpPr/>
            <p:nvPr/>
          </p:nvCxnSpPr>
          <p:spPr>
            <a:xfrm>
              <a:off x="2193536" y="138771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18" name="Google Shape;118;p2"/>
            <p:cNvSpPr/>
            <p:nvPr/>
          </p:nvSpPr>
          <p:spPr>
            <a:xfrm>
              <a:off x="2358051" y="142076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txBox="1"/>
            <p:nvPr/>
          </p:nvSpPr>
          <p:spPr>
            <a:xfrm>
              <a:off x="2358051" y="1420760"/>
              <a:ext cx="8609630" cy="660818"/>
            </a:xfrm>
            <a:prstGeom prst="rect">
              <a:avLst/>
            </a:prstGeom>
            <a:noFill/>
            <a:ln>
              <a:noFill/>
            </a:ln>
          </p:spPr>
          <p:txBody>
            <a:bodyPr anchorCtr="0" anchor="t" bIns="80000" lIns="80000" spcFirstLastPara="1" rIns="80000" wrap="square" tIns="80000">
              <a:noAutofit/>
            </a:bodyPr>
            <a:lstStyle/>
            <a:p>
              <a:pPr indent="0" lvl="0" marL="0" marR="0" rtl="0" algn="l">
                <a:lnSpc>
                  <a:spcPct val="90000"/>
                </a:lnSpc>
                <a:spcBef>
                  <a:spcPts val="0"/>
                </a:spcBef>
                <a:spcAft>
                  <a:spcPts val="0"/>
                </a:spcAft>
                <a:buClr>
                  <a:schemeClr val="dk2"/>
                </a:buClr>
                <a:buSzPts val="2100"/>
                <a:buFont typeface="Calibri"/>
                <a:buNone/>
              </a:pPr>
              <a:r>
                <a:rPr b="0" i="0" lang="en-US" sz="2100" u="none" cap="none" strike="noStrike">
                  <a:solidFill>
                    <a:schemeClr val="dk2"/>
                  </a:solidFill>
                  <a:latin typeface="Calibri"/>
                  <a:ea typeface="Calibri"/>
                  <a:cs typeface="Calibri"/>
                  <a:sym typeface="Calibri"/>
                </a:rPr>
                <a:t>Řízení rizik - jednotlivé fáze</a:t>
              </a:r>
              <a:endParaRPr b="0" i="0" sz="2100" u="none" cap="none" strike="noStrike">
                <a:solidFill>
                  <a:schemeClr val="dk1"/>
                </a:solidFill>
                <a:latin typeface="Calibri"/>
                <a:ea typeface="Calibri"/>
                <a:cs typeface="Calibri"/>
                <a:sym typeface="Calibri"/>
              </a:endParaRPr>
            </a:p>
          </p:txBody>
        </p:sp>
        <p:cxnSp>
          <p:nvCxnSpPr>
            <p:cNvPr id="120" name="Google Shape;120;p2"/>
            <p:cNvCxnSpPr/>
            <p:nvPr/>
          </p:nvCxnSpPr>
          <p:spPr>
            <a:xfrm>
              <a:off x="2193536" y="208157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1" name="Google Shape;121;p2"/>
            <p:cNvSpPr/>
            <p:nvPr/>
          </p:nvSpPr>
          <p:spPr>
            <a:xfrm>
              <a:off x="2358051" y="211462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txBox="1"/>
            <p:nvPr/>
          </p:nvSpPr>
          <p:spPr>
            <a:xfrm>
              <a:off x="2358051" y="2114620"/>
              <a:ext cx="8609630" cy="660818"/>
            </a:xfrm>
            <a:prstGeom prst="rect">
              <a:avLst/>
            </a:prstGeom>
            <a:noFill/>
            <a:ln>
              <a:noFill/>
            </a:ln>
          </p:spPr>
          <p:txBody>
            <a:bodyPr anchorCtr="0" anchor="t" bIns="80000" lIns="80000" spcFirstLastPara="1" rIns="80000" wrap="square" tIns="80000">
              <a:noAutofit/>
            </a:bodyPr>
            <a:lstStyle/>
            <a:p>
              <a:pPr indent="0" lvl="0" marL="0" marR="0" rtl="0" algn="l">
                <a:lnSpc>
                  <a:spcPct val="90000"/>
                </a:lnSpc>
                <a:spcBef>
                  <a:spcPts val="0"/>
                </a:spcBef>
                <a:spcAft>
                  <a:spcPts val="0"/>
                </a:spcAft>
                <a:buClr>
                  <a:srgbClr val="1F3763"/>
                </a:buClr>
                <a:buSzPts val="2100"/>
                <a:buFont typeface="Calibri"/>
                <a:buNone/>
              </a:pPr>
              <a:r>
                <a:rPr b="0" i="0" lang="en-US" sz="2100" u="none" cap="none" strike="noStrike">
                  <a:solidFill>
                    <a:srgbClr val="1F3763"/>
                  </a:solidFill>
                  <a:latin typeface="Calibri"/>
                  <a:ea typeface="Calibri"/>
                  <a:cs typeface="Calibri"/>
                  <a:sym typeface="Calibri"/>
                </a:rPr>
                <a:t>Specifika interní a externí komunikace</a:t>
              </a:r>
              <a:endParaRPr b="0" i="0" sz="2100" u="none" cap="none" strike="noStrike">
                <a:solidFill>
                  <a:schemeClr val="dk1"/>
                </a:solidFill>
                <a:latin typeface="Calibri"/>
                <a:ea typeface="Calibri"/>
                <a:cs typeface="Calibri"/>
                <a:sym typeface="Calibri"/>
              </a:endParaRPr>
            </a:p>
          </p:txBody>
        </p:sp>
        <p:cxnSp>
          <p:nvCxnSpPr>
            <p:cNvPr id="123" name="Google Shape;123;p2"/>
            <p:cNvCxnSpPr/>
            <p:nvPr/>
          </p:nvCxnSpPr>
          <p:spPr>
            <a:xfrm>
              <a:off x="2193536" y="277543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4" name="Google Shape;124;p2"/>
            <p:cNvSpPr/>
            <p:nvPr/>
          </p:nvSpPr>
          <p:spPr>
            <a:xfrm>
              <a:off x="2358051" y="280848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
            <p:cNvSpPr txBox="1"/>
            <p:nvPr/>
          </p:nvSpPr>
          <p:spPr>
            <a:xfrm>
              <a:off x="2358051" y="2808480"/>
              <a:ext cx="8609630" cy="660818"/>
            </a:xfrm>
            <a:prstGeom prst="rect">
              <a:avLst/>
            </a:prstGeom>
            <a:noFill/>
            <a:ln>
              <a:noFill/>
            </a:ln>
          </p:spPr>
          <p:txBody>
            <a:bodyPr anchorCtr="0" anchor="t" bIns="80000" lIns="80000" spcFirstLastPara="1" rIns="80000" wrap="square" tIns="80000">
              <a:noAutofit/>
            </a:bodyPr>
            <a:lstStyle/>
            <a:p>
              <a:pPr indent="0" lvl="0" marL="0" marR="0" rtl="0" algn="l">
                <a:lnSpc>
                  <a:spcPct val="90000"/>
                </a:lnSpc>
                <a:spcBef>
                  <a:spcPts val="0"/>
                </a:spcBef>
                <a:spcAft>
                  <a:spcPts val="0"/>
                </a:spcAft>
                <a:buClr>
                  <a:srgbClr val="1F3763"/>
                </a:buClr>
                <a:buSzPts val="2100"/>
                <a:buFont typeface="Calibri"/>
                <a:buNone/>
              </a:pPr>
              <a:r>
                <a:rPr b="0" i="0" lang="en-US" sz="2100" u="none" cap="none" strike="noStrike">
                  <a:solidFill>
                    <a:srgbClr val="1F3763"/>
                  </a:solidFill>
                  <a:latin typeface="Calibri"/>
                  <a:ea typeface="Calibri"/>
                  <a:cs typeface="Calibri"/>
                  <a:sym typeface="Calibri"/>
                </a:rPr>
                <a:t>Účinný mechanismus pro podávání stížností a možnost okamžitých opatření</a:t>
              </a:r>
              <a:endParaRPr b="0" i="0" sz="2100" u="none" cap="none" strike="noStrike">
                <a:solidFill>
                  <a:srgbClr val="1F3763"/>
                </a:solidFill>
                <a:latin typeface="Calibri"/>
                <a:ea typeface="Calibri"/>
                <a:cs typeface="Calibri"/>
                <a:sym typeface="Calibri"/>
              </a:endParaRPr>
            </a:p>
          </p:txBody>
        </p:sp>
        <p:cxnSp>
          <p:nvCxnSpPr>
            <p:cNvPr id="126" name="Google Shape;126;p2"/>
            <p:cNvCxnSpPr/>
            <p:nvPr/>
          </p:nvCxnSpPr>
          <p:spPr>
            <a:xfrm>
              <a:off x="2193536" y="346929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7" name="Google Shape;127;p2"/>
            <p:cNvSpPr/>
            <p:nvPr/>
          </p:nvSpPr>
          <p:spPr>
            <a:xfrm>
              <a:off x="2358051" y="350234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
            <p:cNvSpPr txBox="1"/>
            <p:nvPr/>
          </p:nvSpPr>
          <p:spPr>
            <a:xfrm>
              <a:off x="2358051" y="3502340"/>
              <a:ext cx="8609630" cy="660818"/>
            </a:xfrm>
            <a:prstGeom prst="rect">
              <a:avLst/>
            </a:prstGeom>
            <a:noFill/>
            <a:ln>
              <a:noFill/>
            </a:ln>
          </p:spPr>
          <p:txBody>
            <a:bodyPr anchorCtr="0" anchor="t" bIns="80000" lIns="80000" spcFirstLastPara="1" rIns="80000" wrap="square" tIns="80000">
              <a:noAutofit/>
            </a:bodyPr>
            <a:lstStyle/>
            <a:p>
              <a:pPr indent="0" lvl="0" marL="0" marR="0" rtl="0" algn="l">
                <a:lnSpc>
                  <a:spcPct val="90000"/>
                </a:lnSpc>
                <a:spcBef>
                  <a:spcPts val="0"/>
                </a:spcBef>
                <a:spcAft>
                  <a:spcPts val="0"/>
                </a:spcAft>
                <a:buClr>
                  <a:srgbClr val="1F3763"/>
                </a:buClr>
                <a:buSzPts val="2100"/>
                <a:buFont typeface="Calibri"/>
                <a:buNone/>
              </a:pPr>
              <a:r>
                <a:rPr b="0" i="0" lang="en-US" sz="2100" u="none" cap="none" strike="noStrike">
                  <a:solidFill>
                    <a:srgbClr val="1F3763"/>
                  </a:solidFill>
                  <a:latin typeface="Calibri"/>
                  <a:ea typeface="Calibri"/>
                  <a:cs typeface="Calibri"/>
                  <a:sym typeface="Calibri"/>
                </a:rPr>
                <a:t>Úkol 1</a:t>
              </a:r>
              <a:endParaRPr/>
            </a:p>
          </p:txBody>
        </p:sp>
        <p:cxnSp>
          <p:nvCxnSpPr>
            <p:cNvPr id="129" name="Google Shape;129;p2"/>
            <p:cNvCxnSpPr/>
            <p:nvPr/>
          </p:nvCxnSpPr>
          <p:spPr>
            <a:xfrm>
              <a:off x="2193536" y="416315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30" name="Google Shape;130;p2"/>
            <p:cNvSpPr/>
            <p:nvPr/>
          </p:nvSpPr>
          <p:spPr>
            <a:xfrm>
              <a:off x="2358051" y="419620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
            <p:cNvSpPr txBox="1"/>
            <p:nvPr/>
          </p:nvSpPr>
          <p:spPr>
            <a:xfrm>
              <a:off x="2358051" y="4196200"/>
              <a:ext cx="8609630" cy="660818"/>
            </a:xfrm>
            <a:prstGeom prst="rect">
              <a:avLst/>
            </a:prstGeom>
            <a:noFill/>
            <a:ln>
              <a:noFill/>
            </a:ln>
          </p:spPr>
          <p:txBody>
            <a:bodyPr anchorCtr="0" anchor="t" bIns="80000" lIns="80000" spcFirstLastPara="1" rIns="80000" wrap="square" tIns="80000">
              <a:noAutofit/>
            </a:bodyPr>
            <a:lstStyle/>
            <a:p>
              <a:pPr indent="0" lvl="0" marL="0" marR="0" rtl="0" algn="l">
                <a:lnSpc>
                  <a:spcPct val="90000"/>
                </a:lnSpc>
                <a:spcBef>
                  <a:spcPts val="0"/>
                </a:spcBef>
                <a:spcAft>
                  <a:spcPts val="0"/>
                </a:spcAft>
                <a:buClr>
                  <a:srgbClr val="1F3763"/>
                </a:buClr>
                <a:buSzPts val="2100"/>
                <a:buFont typeface="Calibri"/>
                <a:buNone/>
              </a:pPr>
              <a:r>
                <a:rPr b="0" i="0" lang="en-US" sz="2100" u="none" cap="none" strike="noStrike">
                  <a:solidFill>
                    <a:srgbClr val="1F3763"/>
                  </a:solidFill>
                  <a:latin typeface="Calibri"/>
                  <a:ea typeface="Calibri"/>
                  <a:cs typeface="Calibri"/>
                  <a:sym typeface="Calibri"/>
                </a:rPr>
                <a:t>Úkol 2</a:t>
              </a:r>
              <a:endParaRPr/>
            </a:p>
          </p:txBody>
        </p:sp>
        <p:cxnSp>
          <p:nvCxnSpPr>
            <p:cNvPr id="132" name="Google Shape;132;p2"/>
            <p:cNvCxnSpPr/>
            <p:nvPr/>
          </p:nvCxnSpPr>
          <p:spPr>
            <a:xfrm>
              <a:off x="2193536" y="485701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grpSp>
    </p:spTree>
  </p:cSld>
  <p:clrMapOvr>
    <a:masterClrMapping/>
  </p:clrMapOvr>
  <p:transition spd="slow" p14:dur="1500">
    <p:split orient="ver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sp>
        <p:nvSpPr>
          <p:cNvPr id="138" name="Google Shape;138;p3"/>
          <p:cNvSpPr/>
          <p:nvPr/>
        </p:nvSpPr>
        <p:spPr>
          <a:xfrm>
            <a:off x="3049"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Obsah obrázku text, hodiny, hodinky&#10;&#10;Popis byl vytvořen automaticky" id="139" name="Google Shape;139;p3"/>
          <p:cNvPicPr preferRelativeResize="0"/>
          <p:nvPr>
            <p:ph idx="1" type="body"/>
          </p:nvPr>
        </p:nvPicPr>
        <p:blipFill rotWithShape="1">
          <a:blip r:embed="rId3">
            <a:alphaModFix/>
          </a:blip>
          <a:srcRect b="26893" l="0" r="0" t="25766"/>
          <a:stretch/>
        </p:blipFill>
        <p:spPr>
          <a:xfrm>
            <a:off x="2522356" y="10"/>
            <a:ext cx="9669642" cy="6857990"/>
          </a:xfrm>
          <a:prstGeom prst="rect">
            <a:avLst/>
          </a:prstGeom>
          <a:noFill/>
          <a:ln>
            <a:noFill/>
          </a:ln>
        </p:spPr>
      </p:pic>
      <p:sp>
        <p:nvSpPr>
          <p:cNvPr id="140" name="Google Shape;140;p3"/>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1" name="Google Shape;141;p3"/>
          <p:cNvSpPr txBox="1"/>
          <p:nvPr>
            <p:ph type="title"/>
          </p:nvPr>
        </p:nvSpPr>
        <p:spPr>
          <a:xfrm>
            <a:off x="199103" y="256971"/>
            <a:ext cx="9071369" cy="90323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Co je sekundární prevence</a:t>
            </a:r>
            <a:endParaRPr b="1" sz="3600">
              <a:solidFill>
                <a:schemeClr val="dk2"/>
              </a:solidFill>
            </a:endParaRPr>
          </a:p>
        </p:txBody>
      </p:sp>
      <p:sp>
        <p:nvSpPr>
          <p:cNvPr id="142" name="Google Shape;142;p3"/>
          <p:cNvSpPr txBox="1"/>
          <p:nvPr/>
        </p:nvSpPr>
        <p:spPr>
          <a:xfrm>
            <a:off x="199104" y="2212258"/>
            <a:ext cx="6044380" cy="3964705"/>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None/>
            </a:pPr>
            <a:r>
              <a:rPr b="1" i="0" lang="en-US" sz="2800" u="none" cap="none" strike="noStrike">
                <a:solidFill>
                  <a:schemeClr val="dk1"/>
                </a:solidFill>
                <a:latin typeface="Calibri"/>
                <a:ea typeface="Calibri"/>
                <a:cs typeface="Calibri"/>
                <a:sym typeface="Calibri"/>
              </a:rPr>
              <a:t>„Sekundární prevence zahrnuje předcházení vzniku, rozvinutí a přetrvávání obtíží ve společnostech, které se již setkaly s realizovanou strategií.“</a:t>
            </a:r>
            <a:endParaRPr/>
          </a:p>
        </p:txBody>
      </p:sp>
      <p:sp>
        <p:nvSpPr>
          <p:cNvPr id="143" name="Google Shape;143;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solidFill>
                  <a:srgbClr val="FFFFFF"/>
                </a:solidFill>
                <a:latin typeface="Calibri"/>
                <a:ea typeface="Calibri"/>
                <a:cs typeface="Calibri"/>
                <a:sym typeface="Calibri"/>
              </a:rPr>
              <a:t>‹#›</a:t>
            </a:fld>
            <a:endParaRPr>
              <a:solidFill>
                <a:srgbClr val="FFFFFF"/>
              </a:solidFill>
              <a:latin typeface="Calibri"/>
              <a:ea typeface="Calibri"/>
              <a:cs typeface="Calibri"/>
              <a:sym typeface="Calibri"/>
            </a:endParaRPr>
          </a:p>
        </p:txBody>
      </p:sp>
      <p:pic>
        <p:nvPicPr>
          <p:cNvPr id="144" name="Google Shape;144;p3"/>
          <p:cNvPicPr preferRelativeResize="0"/>
          <p:nvPr/>
        </p:nvPicPr>
        <p:blipFill rotWithShape="1">
          <a:blip r:embed="rId4">
            <a:alphaModFix/>
          </a:blip>
          <a:srcRect b="0" l="0" r="0" t="0"/>
          <a:stretch/>
        </p:blipFill>
        <p:spPr>
          <a:xfrm rot="10800000">
            <a:off x="0" y="4178709"/>
            <a:ext cx="1227032" cy="2624149"/>
          </a:xfrm>
          <a:prstGeom prst="rect">
            <a:avLst/>
          </a:prstGeom>
          <a:noFill/>
          <a:ln>
            <a:noFill/>
          </a:ln>
        </p:spPr>
      </p:pic>
      <p:pic>
        <p:nvPicPr>
          <p:cNvPr id="145" name="Google Shape;145;p3"/>
          <p:cNvPicPr preferRelativeResize="0"/>
          <p:nvPr/>
        </p:nvPicPr>
        <p:blipFill rotWithShape="1">
          <a:blip r:embed="rId4">
            <a:alphaModFix/>
          </a:blip>
          <a:srcRect b="0" l="0" r="0" t="0"/>
          <a:stretch/>
        </p:blipFill>
        <p:spPr>
          <a:xfrm rot="5400000">
            <a:off x="1752427" y="5747269"/>
            <a:ext cx="710780" cy="1520084"/>
          </a:xfrm>
          <a:prstGeom prst="rect">
            <a:avLst/>
          </a:prstGeom>
          <a:noFill/>
          <a:ln>
            <a:noFill/>
          </a:ln>
        </p:spPr>
      </p:pic>
    </p:spTree>
  </p:cSld>
  <p:clrMapOvr>
    <a:masterClrMapping/>
  </p:clrMapOvr>
  <p:transition spd="slow">
    <p:wipe dir="l"/>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 name="Shape 150"/>
        <p:cNvGrpSpPr/>
        <p:nvPr/>
      </p:nvGrpSpPr>
      <p:grpSpPr>
        <a:xfrm>
          <a:off x="0" y="0"/>
          <a:ext cx="0" cy="0"/>
          <a:chOff x="0" y="0"/>
          <a:chExt cx="0" cy="0"/>
        </a:xfrm>
      </p:grpSpPr>
      <p:sp>
        <p:nvSpPr>
          <p:cNvPr id="151" name="Google Shape;151;p4"/>
          <p:cNvSpPr/>
          <p:nvPr/>
        </p:nvSpPr>
        <p:spPr>
          <a:xfrm>
            <a:off x="3049"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2" name="Google Shape;152;p4"/>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3" name="Google Shape;153;p4"/>
          <p:cNvSpPr txBox="1"/>
          <p:nvPr>
            <p:ph type="title"/>
          </p:nvPr>
        </p:nvSpPr>
        <p:spPr>
          <a:xfrm>
            <a:off x="238432" y="267145"/>
            <a:ext cx="10518058" cy="108938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Analýza rizik</a:t>
            </a:r>
            <a:endParaRPr/>
          </a:p>
        </p:txBody>
      </p:sp>
      <p:grpSp>
        <p:nvGrpSpPr>
          <p:cNvPr id="154" name="Google Shape;154;p4"/>
          <p:cNvGrpSpPr/>
          <p:nvPr/>
        </p:nvGrpSpPr>
        <p:grpSpPr>
          <a:xfrm>
            <a:off x="674445" y="1421956"/>
            <a:ext cx="5407060" cy="5103469"/>
            <a:chOff x="3593436" y="65429"/>
            <a:chExt cx="5407060" cy="5103469"/>
          </a:xfrm>
        </p:grpSpPr>
        <p:sp>
          <p:nvSpPr>
            <p:cNvPr id="155" name="Google Shape;155;p4"/>
            <p:cNvSpPr/>
            <p:nvPr/>
          </p:nvSpPr>
          <p:spPr>
            <a:xfrm>
              <a:off x="4726668" y="65429"/>
              <a:ext cx="3140596" cy="3140596"/>
            </a:xfrm>
            <a:prstGeom prst="ellipse">
              <a:avLst/>
            </a:prstGeom>
            <a:solidFill>
              <a:srgbClr val="4372C3">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4"/>
            <p:cNvSpPr txBox="1"/>
            <p:nvPr/>
          </p:nvSpPr>
          <p:spPr>
            <a:xfrm>
              <a:off x="5145414" y="615033"/>
              <a:ext cx="2303104" cy="141326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300"/>
                <a:buFont typeface="Calibri"/>
                <a:buNone/>
              </a:pPr>
              <a:r>
                <a:rPr b="0" i="0" lang="en-US" sz="2300" u="none" cap="none" strike="noStrike">
                  <a:solidFill>
                    <a:schemeClr val="dk1"/>
                  </a:solidFill>
                  <a:latin typeface="Calibri"/>
                  <a:ea typeface="Calibri"/>
                  <a:cs typeface="Calibri"/>
                  <a:sym typeface="Calibri"/>
                </a:rPr>
                <a:t>důležitý nástroj</a:t>
              </a:r>
              <a:endParaRPr/>
            </a:p>
          </p:txBody>
        </p:sp>
        <p:sp>
          <p:nvSpPr>
            <p:cNvPr id="157" name="Google Shape;157;p4"/>
            <p:cNvSpPr/>
            <p:nvPr/>
          </p:nvSpPr>
          <p:spPr>
            <a:xfrm>
              <a:off x="5859900" y="2028302"/>
              <a:ext cx="3140596" cy="3140596"/>
            </a:xfrm>
            <a:prstGeom prst="ellipse">
              <a:avLst/>
            </a:prstGeom>
            <a:solidFill>
              <a:srgbClr val="4372C3">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4"/>
            <p:cNvSpPr txBox="1"/>
            <p:nvPr/>
          </p:nvSpPr>
          <p:spPr>
            <a:xfrm>
              <a:off x="6820399" y="2839622"/>
              <a:ext cx="1884358" cy="172732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300"/>
                <a:buFont typeface="Calibri"/>
                <a:buNone/>
              </a:pPr>
              <a:r>
                <a:rPr b="0" i="0" lang="en-US" sz="2300" u="none" cap="none" strike="noStrike">
                  <a:solidFill>
                    <a:schemeClr val="dk1"/>
                  </a:solidFill>
                  <a:latin typeface="Calibri"/>
                  <a:ea typeface="Calibri"/>
                  <a:cs typeface="Calibri"/>
                  <a:sym typeface="Calibri"/>
                </a:rPr>
                <a:t>pro správné postupy a procesy</a:t>
              </a:r>
              <a:endParaRPr/>
            </a:p>
          </p:txBody>
        </p:sp>
        <p:sp>
          <p:nvSpPr>
            <p:cNvPr id="159" name="Google Shape;159;p4"/>
            <p:cNvSpPr/>
            <p:nvPr/>
          </p:nvSpPr>
          <p:spPr>
            <a:xfrm>
              <a:off x="3593436" y="2028302"/>
              <a:ext cx="3140596" cy="3140596"/>
            </a:xfrm>
            <a:prstGeom prst="ellipse">
              <a:avLst/>
            </a:prstGeom>
            <a:solidFill>
              <a:srgbClr val="4372C3">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4"/>
            <p:cNvSpPr txBox="1"/>
            <p:nvPr/>
          </p:nvSpPr>
          <p:spPr>
            <a:xfrm>
              <a:off x="3889175" y="2839622"/>
              <a:ext cx="1884358" cy="172732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300"/>
                <a:buFont typeface="Calibri"/>
                <a:buNone/>
              </a:pPr>
              <a:r>
                <a:rPr b="0" i="0" lang="en-US" sz="2300" u="none" cap="none" strike="noStrike">
                  <a:solidFill>
                    <a:schemeClr val="dk1"/>
                  </a:solidFill>
                  <a:latin typeface="Calibri"/>
                  <a:ea typeface="Calibri"/>
                  <a:cs typeface="Calibri"/>
                  <a:sym typeface="Calibri"/>
                </a:rPr>
                <a:t>pro identifikaci, hodnocení nebo řízení potenciálních nebezpečí.</a:t>
              </a:r>
              <a:endParaRPr/>
            </a:p>
          </p:txBody>
        </p:sp>
      </p:grpSp>
      <p:pic>
        <p:nvPicPr>
          <p:cNvPr descr="Obsah obrázku místnost, scéna, herna, interiér&#10;&#10;Popis byl vytvořen automaticky" id="161" name="Google Shape;161;p4"/>
          <p:cNvPicPr preferRelativeResize="0"/>
          <p:nvPr/>
        </p:nvPicPr>
        <p:blipFill rotWithShape="1">
          <a:blip r:embed="rId3">
            <a:alphaModFix/>
          </a:blip>
          <a:srcRect b="-1" l="23924" r="18037" t="0"/>
          <a:stretch/>
        </p:blipFill>
        <p:spPr>
          <a:xfrm>
            <a:off x="6229215" y="10"/>
            <a:ext cx="5962785" cy="6857990"/>
          </a:xfrm>
          <a:custGeom>
            <a:rect b="b" l="l" r="r" t="t"/>
            <a:pathLst>
              <a:path extrusionOk="0" h="6858000" w="5962785">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pic>
        <p:nvPicPr>
          <p:cNvPr id="162" name="Google Shape;162;p4"/>
          <p:cNvPicPr preferRelativeResize="0"/>
          <p:nvPr/>
        </p:nvPicPr>
        <p:blipFill rotWithShape="1">
          <a:blip r:embed="rId4">
            <a:alphaModFix/>
          </a:blip>
          <a:srcRect b="0" l="0" r="0" t="0"/>
          <a:stretch/>
        </p:blipFill>
        <p:spPr>
          <a:xfrm rot="10800000">
            <a:off x="0" y="1089382"/>
            <a:ext cx="990774" cy="2118883"/>
          </a:xfrm>
          <a:prstGeom prst="rect">
            <a:avLst/>
          </a:prstGeom>
          <a:noFill/>
          <a:ln>
            <a:noFill/>
          </a:ln>
        </p:spPr>
      </p:pic>
      <p:pic>
        <p:nvPicPr>
          <p:cNvPr id="163" name="Google Shape;163;p4"/>
          <p:cNvPicPr preferRelativeResize="0"/>
          <p:nvPr/>
        </p:nvPicPr>
        <p:blipFill rotWithShape="1">
          <a:blip r:embed="rId4">
            <a:alphaModFix/>
          </a:blip>
          <a:srcRect b="0" l="0" r="0" t="0"/>
          <a:stretch/>
        </p:blipFill>
        <p:spPr>
          <a:xfrm rot="-5400000">
            <a:off x="3555279" y="-620193"/>
            <a:ext cx="1089381" cy="2329765"/>
          </a:xfrm>
          <a:prstGeom prst="rect">
            <a:avLst/>
          </a:prstGeom>
          <a:noFill/>
          <a:ln>
            <a:noFill/>
          </a:ln>
        </p:spPr>
      </p:pic>
    </p:spTree>
  </p:cSld>
  <p:clrMapOvr>
    <a:masterClrMapping/>
  </p:clrMapOvr>
  <p:transition spd="slow" p14:dur="1500">
    <p:split orient="ver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 name="Shape 168"/>
        <p:cNvGrpSpPr/>
        <p:nvPr/>
      </p:nvGrpSpPr>
      <p:grpSpPr>
        <a:xfrm>
          <a:off x="0" y="0"/>
          <a:ext cx="0" cy="0"/>
          <a:chOff x="0" y="0"/>
          <a:chExt cx="0" cy="0"/>
        </a:xfrm>
      </p:grpSpPr>
      <p:sp>
        <p:nvSpPr>
          <p:cNvPr id="169" name="Google Shape;169;p5"/>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0" name="Google Shape;170;p5"/>
          <p:cNvSpPr txBox="1"/>
          <p:nvPr/>
        </p:nvSpPr>
        <p:spPr>
          <a:xfrm>
            <a:off x="238432" y="267145"/>
            <a:ext cx="10518058" cy="7062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2"/>
              </a:buClr>
              <a:buSzPts val="3600"/>
              <a:buFont typeface="Calibri"/>
              <a:buNone/>
            </a:pPr>
            <a:r>
              <a:rPr b="1" i="0" lang="en-US" sz="3600" u="none" cap="none" strike="noStrike">
                <a:solidFill>
                  <a:schemeClr val="dk2"/>
                </a:solidFill>
                <a:latin typeface="Calibri"/>
                <a:ea typeface="Calibri"/>
                <a:cs typeface="Calibri"/>
                <a:sym typeface="Calibri"/>
              </a:rPr>
              <a:t>Analýza rizik</a:t>
            </a:r>
            <a:endParaRPr/>
          </a:p>
        </p:txBody>
      </p:sp>
      <p:grpSp>
        <p:nvGrpSpPr>
          <p:cNvPr id="171" name="Google Shape;171;p5"/>
          <p:cNvGrpSpPr/>
          <p:nvPr/>
        </p:nvGrpSpPr>
        <p:grpSpPr>
          <a:xfrm>
            <a:off x="365280" y="2494936"/>
            <a:ext cx="6040224" cy="1868128"/>
            <a:chOff x="2077" y="0"/>
            <a:chExt cx="6040224" cy="1868128"/>
          </a:xfrm>
        </p:grpSpPr>
        <p:sp>
          <p:nvSpPr>
            <p:cNvPr id="172" name="Google Shape;172;p5"/>
            <p:cNvSpPr/>
            <p:nvPr/>
          </p:nvSpPr>
          <p:spPr>
            <a:xfrm>
              <a:off x="2077" y="0"/>
              <a:ext cx="2786081" cy="1868128"/>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5"/>
            <p:cNvSpPr txBox="1"/>
            <p:nvPr/>
          </p:nvSpPr>
          <p:spPr>
            <a:xfrm>
              <a:off x="56793" y="54716"/>
              <a:ext cx="2676649" cy="1758696"/>
            </a:xfrm>
            <a:prstGeom prst="rect">
              <a:avLst/>
            </a:prstGeom>
            <a:noFill/>
            <a:ln>
              <a:noFill/>
            </a:ln>
          </p:spPr>
          <p:txBody>
            <a:bodyPr anchorCtr="0" anchor="ctr" bIns="102850" lIns="102850" spcFirstLastPara="1" rIns="102850" wrap="square" tIns="102850">
              <a:noAutofit/>
            </a:bodyPr>
            <a:lstStyle/>
            <a:p>
              <a:pPr indent="0" lvl="0" marL="0" marR="0" rtl="0" algn="ctr">
                <a:lnSpc>
                  <a:spcPct val="90000"/>
                </a:lnSpc>
                <a:spcBef>
                  <a:spcPts val="0"/>
                </a:spcBef>
                <a:spcAft>
                  <a:spcPts val="0"/>
                </a:spcAft>
                <a:buClr>
                  <a:schemeClr val="lt1"/>
                </a:buClr>
                <a:buSzPts val="2700"/>
                <a:buFont typeface="Calibri"/>
                <a:buNone/>
              </a:pPr>
              <a:r>
                <a:rPr b="0" i="0" lang="en-US" sz="2700" u="none" cap="none" strike="noStrike">
                  <a:solidFill>
                    <a:schemeClr val="lt1"/>
                  </a:solidFill>
                  <a:latin typeface="Calibri"/>
                  <a:ea typeface="Calibri"/>
                  <a:cs typeface="Calibri"/>
                  <a:sym typeface="Calibri"/>
                </a:rPr>
                <a:t>§ 102 odst. 3 zákona č. 262/2006 Sb. zákoníku práce</a:t>
              </a:r>
              <a:endParaRPr b="0" i="0" sz="2700" u="none" cap="none" strike="noStrike">
                <a:solidFill>
                  <a:schemeClr val="lt1"/>
                </a:solidFill>
                <a:latin typeface="Calibri"/>
                <a:ea typeface="Calibri"/>
                <a:cs typeface="Calibri"/>
                <a:sym typeface="Calibri"/>
              </a:endParaRPr>
            </a:p>
          </p:txBody>
        </p:sp>
        <p:sp>
          <p:nvSpPr>
            <p:cNvPr id="174" name="Google Shape;174;p5"/>
            <p:cNvSpPr/>
            <p:nvPr/>
          </p:nvSpPr>
          <p:spPr>
            <a:xfrm>
              <a:off x="3256220" y="0"/>
              <a:ext cx="2786081" cy="1868128"/>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5"/>
            <p:cNvSpPr txBox="1"/>
            <p:nvPr/>
          </p:nvSpPr>
          <p:spPr>
            <a:xfrm>
              <a:off x="3310936" y="54716"/>
              <a:ext cx="2676649" cy="1758696"/>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rgbClr val="FFFFFF"/>
                </a:buClr>
                <a:buSzPts val="2200"/>
                <a:buFont typeface="Calibri"/>
                <a:buNone/>
              </a:pPr>
              <a:r>
                <a:rPr b="0" i="0" lang="en-US" sz="2200" u="none" cap="none" strike="noStrike">
                  <a:solidFill>
                    <a:srgbClr val="FFFFFF"/>
                  </a:solidFill>
                  <a:latin typeface="Calibri"/>
                  <a:ea typeface="Calibri"/>
                  <a:cs typeface="Calibri"/>
                  <a:sym typeface="Calibri"/>
                </a:rPr>
                <a:t>vyhledávat nebezpečné činitele a procesy pracovního prostředí a pracovních podmínek</a:t>
              </a:r>
              <a:endParaRPr/>
            </a:p>
          </p:txBody>
        </p:sp>
      </p:grpSp>
      <p:pic>
        <p:nvPicPr>
          <p:cNvPr descr="Obsah obrázku text, královna, vizitka&#10;&#10;Popis byl vytvořen automaticky" id="176" name="Google Shape;176;p5"/>
          <p:cNvPicPr preferRelativeResize="0"/>
          <p:nvPr/>
        </p:nvPicPr>
        <p:blipFill rotWithShape="1">
          <a:blip r:embed="rId3">
            <a:alphaModFix/>
          </a:blip>
          <a:srcRect b="-1" l="33048" r="-1" t="0"/>
          <a:stretch/>
        </p:blipFill>
        <p:spPr>
          <a:xfrm>
            <a:off x="6567948" y="10"/>
            <a:ext cx="5622529" cy="6857990"/>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pic>
        <p:nvPicPr>
          <p:cNvPr id="177" name="Google Shape;177;p5"/>
          <p:cNvPicPr preferRelativeResize="0"/>
          <p:nvPr/>
        </p:nvPicPr>
        <p:blipFill rotWithShape="1">
          <a:blip r:embed="rId4">
            <a:alphaModFix/>
          </a:blip>
          <a:srcRect b="0" l="0" r="0" t="0"/>
          <a:stretch/>
        </p:blipFill>
        <p:spPr>
          <a:xfrm>
            <a:off x="-1525" y="4475083"/>
            <a:ext cx="943107" cy="2095792"/>
          </a:xfrm>
          <a:prstGeom prst="rect">
            <a:avLst/>
          </a:prstGeom>
          <a:noFill/>
          <a:ln>
            <a:noFill/>
          </a:ln>
        </p:spPr>
      </p:pic>
      <p:pic>
        <p:nvPicPr>
          <p:cNvPr id="178" name="Google Shape;178;p5"/>
          <p:cNvPicPr preferRelativeResize="0"/>
          <p:nvPr/>
        </p:nvPicPr>
        <p:blipFill rotWithShape="1">
          <a:blip r:embed="rId5">
            <a:alphaModFix/>
          </a:blip>
          <a:srcRect b="0" l="0" r="0" t="0"/>
          <a:stretch/>
        </p:blipFill>
        <p:spPr>
          <a:xfrm rot="5400000">
            <a:off x="1752427" y="5747269"/>
            <a:ext cx="710780" cy="1520084"/>
          </a:xfrm>
          <a:prstGeom prst="rect">
            <a:avLst/>
          </a:prstGeom>
          <a:noFill/>
          <a:ln>
            <a:noFill/>
          </a:ln>
        </p:spPr>
      </p:pic>
      <p:pic>
        <p:nvPicPr>
          <p:cNvPr id="179" name="Google Shape;179;p5"/>
          <p:cNvPicPr preferRelativeResize="0"/>
          <p:nvPr/>
        </p:nvPicPr>
        <p:blipFill rotWithShape="1">
          <a:blip r:embed="rId5">
            <a:alphaModFix/>
          </a:blip>
          <a:srcRect b="0" l="0" r="0" t="0"/>
          <a:stretch/>
        </p:blipFill>
        <p:spPr>
          <a:xfrm rot="-5400000">
            <a:off x="3602472" y="-404652"/>
            <a:ext cx="710780" cy="1520084"/>
          </a:xfrm>
          <a:prstGeom prst="rect">
            <a:avLst/>
          </a:prstGeom>
          <a:noFill/>
          <a:ln>
            <a:noFill/>
          </a:ln>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sp>
        <p:nvSpPr>
          <p:cNvPr id="185" name="Google Shape;185;p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6" name="Google Shape;186;p6"/>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7" name="Google Shape;187;p6"/>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8" name="Google Shape;188;p6"/>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9" name="Google Shape;189;p6"/>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0" name="Google Shape;190;p6"/>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1" name="Google Shape;191;p6"/>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2" name="Google Shape;192;p6"/>
          <p:cNvSpPr txBox="1"/>
          <p:nvPr>
            <p:ph type="title"/>
          </p:nvPr>
        </p:nvSpPr>
        <p:spPr>
          <a:xfrm>
            <a:off x="293476" y="184971"/>
            <a:ext cx="10515600" cy="89020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b="1" lang="en-US" sz="3600">
                <a:solidFill>
                  <a:schemeClr val="dk2"/>
                </a:solidFill>
              </a:rPr>
              <a:t>Cíl analýzy rizik</a:t>
            </a:r>
            <a:endParaRPr/>
          </a:p>
        </p:txBody>
      </p:sp>
      <p:grpSp>
        <p:nvGrpSpPr>
          <p:cNvPr id="193" name="Google Shape;193;p6"/>
          <p:cNvGrpSpPr/>
          <p:nvPr/>
        </p:nvGrpSpPr>
        <p:grpSpPr>
          <a:xfrm>
            <a:off x="943107" y="1875018"/>
            <a:ext cx="9968026" cy="3975074"/>
            <a:chOff x="0" y="200790"/>
            <a:chExt cx="9968026" cy="3975074"/>
          </a:xfrm>
        </p:grpSpPr>
        <p:sp>
          <p:nvSpPr>
            <p:cNvPr id="194" name="Google Shape;194;p6"/>
            <p:cNvSpPr/>
            <p:nvPr/>
          </p:nvSpPr>
          <p:spPr>
            <a:xfrm>
              <a:off x="0" y="200790"/>
              <a:ext cx="9968026" cy="121680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6"/>
            <p:cNvSpPr txBox="1"/>
            <p:nvPr/>
          </p:nvSpPr>
          <p:spPr>
            <a:xfrm>
              <a:off x="59399" y="260189"/>
              <a:ext cx="9849228" cy="1098002"/>
            </a:xfrm>
            <a:prstGeom prst="rect">
              <a:avLst/>
            </a:prstGeom>
            <a:noFill/>
            <a:ln>
              <a:noFill/>
            </a:ln>
          </p:spPr>
          <p:txBody>
            <a:bodyPr anchorCtr="0" anchor="ctr" bIns="152400" lIns="152400" spcFirstLastPara="1" rIns="152400" wrap="square" tIns="152400">
              <a:noAutofit/>
            </a:bodyPr>
            <a:lstStyle/>
            <a:p>
              <a:pPr indent="0" lvl="0" marL="0" marR="0" rtl="0" algn="l">
                <a:lnSpc>
                  <a:spcPct val="90000"/>
                </a:lnSpc>
                <a:spcBef>
                  <a:spcPts val="0"/>
                </a:spcBef>
                <a:spcAft>
                  <a:spcPts val="0"/>
                </a:spcAft>
                <a:buClr>
                  <a:schemeClr val="lt1"/>
                </a:buClr>
                <a:buSzPts val="4000"/>
                <a:buFont typeface="Calibri"/>
                <a:buNone/>
              </a:pPr>
              <a:r>
                <a:rPr b="0" i="0" lang="en-US" sz="4000" u="none" cap="none" strike="noStrike">
                  <a:solidFill>
                    <a:schemeClr val="lt1"/>
                  </a:solidFill>
                  <a:latin typeface="Calibri"/>
                  <a:ea typeface="Calibri"/>
                  <a:cs typeface="Calibri"/>
                  <a:sym typeface="Calibri"/>
                </a:rPr>
                <a:t>Cíle</a:t>
              </a:r>
              <a:endParaRPr/>
            </a:p>
          </p:txBody>
        </p:sp>
        <p:sp>
          <p:nvSpPr>
            <p:cNvPr id="196" name="Google Shape;196;p6"/>
            <p:cNvSpPr/>
            <p:nvPr/>
          </p:nvSpPr>
          <p:spPr>
            <a:xfrm>
              <a:off x="0" y="1417590"/>
              <a:ext cx="9968026" cy="275827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6"/>
            <p:cNvSpPr txBox="1"/>
            <p:nvPr/>
          </p:nvSpPr>
          <p:spPr>
            <a:xfrm>
              <a:off x="0" y="1417590"/>
              <a:ext cx="9968026" cy="2758274"/>
            </a:xfrm>
            <a:prstGeom prst="rect">
              <a:avLst/>
            </a:prstGeom>
            <a:noFill/>
            <a:ln>
              <a:noFill/>
            </a:ln>
          </p:spPr>
          <p:txBody>
            <a:bodyPr anchorCtr="0" anchor="t" bIns="50800" lIns="316475" spcFirstLastPara="1" rIns="284475" wrap="square" tIns="50800">
              <a:noAutofit/>
            </a:bodyPr>
            <a:lstStyle/>
            <a:p>
              <a:pPr indent="-285750" lvl="1" marL="285750" marR="0" rtl="0" algn="l">
                <a:lnSpc>
                  <a:spcPct val="90000"/>
                </a:lnSpc>
                <a:spcBef>
                  <a:spcPts val="0"/>
                </a:spcBef>
                <a:spcAft>
                  <a:spcPts val="0"/>
                </a:spcAft>
                <a:buClr>
                  <a:schemeClr val="dk1"/>
                </a:buClr>
                <a:buSzPts val="4000"/>
                <a:buFont typeface="Calibri"/>
                <a:buChar char="•"/>
              </a:pPr>
              <a:r>
                <a:rPr b="0" i="0" lang="en-US" sz="4000" u="none" cap="none" strike="noStrike">
                  <a:solidFill>
                    <a:schemeClr val="dk1"/>
                  </a:solidFill>
                  <a:latin typeface="Calibri"/>
                  <a:ea typeface="Calibri"/>
                  <a:cs typeface="Calibri"/>
                  <a:sym typeface="Calibri"/>
                </a:rPr>
                <a:t>zlepšení pracovních podmínek</a:t>
              </a:r>
              <a:br>
                <a:rPr b="0" i="0" lang="en-US" sz="4000" u="none" cap="none" strike="noStrike">
                  <a:solidFill>
                    <a:schemeClr val="dk1"/>
                  </a:solidFill>
                  <a:latin typeface="Calibri"/>
                  <a:ea typeface="Calibri"/>
                  <a:cs typeface="Calibri"/>
                  <a:sym typeface="Calibri"/>
                </a:rPr>
              </a:br>
              <a:r>
                <a:rPr b="0" i="0" lang="en-US" sz="4000" u="none" cap="none" strike="noStrike">
                  <a:solidFill>
                    <a:schemeClr val="dk1"/>
                  </a:solidFill>
                  <a:latin typeface="Calibri"/>
                  <a:ea typeface="Calibri"/>
                  <a:cs typeface="Calibri"/>
                  <a:sym typeface="Calibri"/>
                </a:rPr>
                <a:t>zlepšení atmosféry mezi zaměstnanci</a:t>
              </a:r>
              <a:br>
                <a:rPr b="0" i="0" lang="en-US" sz="4000" u="none" cap="none" strike="noStrike">
                  <a:solidFill>
                    <a:schemeClr val="dk1"/>
                  </a:solidFill>
                  <a:latin typeface="Calibri"/>
                  <a:ea typeface="Calibri"/>
                  <a:cs typeface="Calibri"/>
                  <a:sym typeface="Calibri"/>
                </a:rPr>
              </a:br>
              <a:r>
                <a:rPr b="0" i="0" lang="en-US" sz="4000" u="none" cap="none" strike="noStrike">
                  <a:solidFill>
                    <a:schemeClr val="dk1"/>
                  </a:solidFill>
                  <a:latin typeface="Calibri"/>
                  <a:ea typeface="Calibri"/>
                  <a:cs typeface="Calibri"/>
                  <a:sym typeface="Calibri"/>
                </a:rPr>
                <a:t>zlepšení individuální psychiky zaměstnanců</a:t>
              </a:r>
              <a:br>
                <a:rPr b="0" i="0" lang="en-US" sz="4000" u="none" cap="none" strike="noStrike">
                  <a:solidFill>
                    <a:schemeClr val="dk1"/>
                  </a:solidFill>
                  <a:latin typeface="Calibri"/>
                  <a:ea typeface="Calibri"/>
                  <a:cs typeface="Calibri"/>
                  <a:sym typeface="Calibri"/>
                </a:rPr>
              </a:br>
              <a:r>
                <a:rPr b="0" i="0" lang="en-US" sz="4000" u="none" cap="none" strike="noStrike">
                  <a:solidFill>
                    <a:schemeClr val="dk1"/>
                  </a:solidFill>
                  <a:latin typeface="Calibri"/>
                  <a:ea typeface="Calibri"/>
                  <a:cs typeface="Calibri"/>
                  <a:sym typeface="Calibri"/>
                </a:rPr>
                <a:t>zlepšení celkové spokojenosti s prací</a:t>
              </a:r>
              <a:endParaRPr/>
            </a:p>
          </p:txBody>
        </p:sp>
      </p:grpSp>
    </p:spTree>
  </p:cSld>
  <p:clrMapOvr>
    <a:masterClrMapping/>
  </p:clrMapOvr>
  <p:transition spd="slow" p14:dur="1500">
    <p:split orient="ver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2" name="Shape 202"/>
        <p:cNvGrpSpPr/>
        <p:nvPr/>
      </p:nvGrpSpPr>
      <p:grpSpPr>
        <a:xfrm>
          <a:off x="0" y="0"/>
          <a:ext cx="0" cy="0"/>
          <a:chOff x="0" y="0"/>
          <a:chExt cx="0" cy="0"/>
        </a:xfrm>
      </p:grpSpPr>
      <p:sp>
        <p:nvSpPr>
          <p:cNvPr id="203" name="Google Shape;203;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4" name="Google Shape;204;p7"/>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5" name="Google Shape;205;p7"/>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6" name="Google Shape;206;p7"/>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7" name="Google Shape;207;p7"/>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8" name="Google Shape;208;p7"/>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9" name="Google Shape;209;p7"/>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210" name="Google Shape;210;p7"/>
          <p:cNvGrpSpPr/>
          <p:nvPr/>
        </p:nvGrpSpPr>
        <p:grpSpPr>
          <a:xfrm>
            <a:off x="5085905" y="1005569"/>
            <a:ext cx="6379884" cy="5738799"/>
            <a:chOff x="2657255" y="-71339"/>
            <a:chExt cx="6379884" cy="5738799"/>
          </a:xfrm>
        </p:grpSpPr>
        <p:sp>
          <p:nvSpPr>
            <p:cNvPr id="211" name="Google Shape;211;p7"/>
            <p:cNvSpPr/>
            <p:nvPr/>
          </p:nvSpPr>
          <p:spPr>
            <a:xfrm>
              <a:off x="4744902" y="2329760"/>
              <a:ext cx="2211050" cy="2180537"/>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7"/>
            <p:cNvSpPr txBox="1"/>
            <p:nvPr/>
          </p:nvSpPr>
          <p:spPr>
            <a:xfrm>
              <a:off x="5068703" y="2649092"/>
              <a:ext cx="1563448" cy="1541873"/>
            </a:xfrm>
            <a:prstGeom prst="rect">
              <a:avLst/>
            </a:prstGeom>
            <a:noFill/>
            <a:ln>
              <a:noFill/>
            </a:ln>
          </p:spPr>
          <p:txBody>
            <a:bodyPr anchorCtr="0" anchor="ctr" bIns="29200" lIns="29200" spcFirstLastPara="1" rIns="29200" wrap="square" tIns="29200">
              <a:noAutofit/>
            </a:bodyPr>
            <a:lstStyle/>
            <a:p>
              <a:pPr indent="0" lvl="0" marL="0" marR="0" rtl="0" algn="ctr">
                <a:lnSpc>
                  <a:spcPct val="90000"/>
                </a:lnSpc>
                <a:spcBef>
                  <a:spcPts val="0"/>
                </a:spcBef>
                <a:spcAft>
                  <a:spcPts val="0"/>
                </a:spcAft>
                <a:buClr>
                  <a:schemeClr val="lt1"/>
                </a:buClr>
                <a:buSzPts val="2300"/>
                <a:buFont typeface="Noto Sans Symbols"/>
                <a:buNone/>
              </a:pPr>
              <a:r>
                <a:rPr b="0" i="0" lang="en-US" sz="2300" u="none" cap="none" strike="noStrike">
                  <a:solidFill>
                    <a:schemeClr val="lt1"/>
                  </a:solidFill>
                  <a:latin typeface="Calibri"/>
                  <a:ea typeface="Calibri"/>
                  <a:cs typeface="Calibri"/>
                  <a:sym typeface="Calibri"/>
                </a:rPr>
                <a:t>1. Vyhledávání rizik </a:t>
              </a:r>
              <a:endParaRPr/>
            </a:p>
          </p:txBody>
        </p:sp>
        <p:sp>
          <p:nvSpPr>
            <p:cNvPr id="213" name="Google Shape;213;p7"/>
            <p:cNvSpPr/>
            <p:nvPr/>
          </p:nvSpPr>
          <p:spPr>
            <a:xfrm rot="-5400000">
              <a:off x="5726794" y="1796739"/>
              <a:ext cx="247265" cy="613498"/>
            </a:xfrm>
            <a:prstGeom prst="righ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7"/>
            <p:cNvSpPr txBox="1"/>
            <p:nvPr/>
          </p:nvSpPr>
          <p:spPr>
            <a:xfrm rot="-5400000">
              <a:off x="5763884" y="1956529"/>
              <a:ext cx="173086" cy="36809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900"/>
                <a:buFont typeface="Calibri"/>
                <a:buNone/>
              </a:pPr>
              <a:r>
                <a:t/>
              </a:r>
              <a:endParaRPr b="0" i="0" sz="1900" u="none" cap="none" strike="noStrike">
                <a:solidFill>
                  <a:schemeClr val="lt1"/>
                </a:solidFill>
                <a:latin typeface="Calibri"/>
                <a:ea typeface="Calibri"/>
                <a:cs typeface="Calibri"/>
                <a:sym typeface="Calibri"/>
              </a:endParaRPr>
            </a:p>
          </p:txBody>
        </p:sp>
        <p:sp>
          <p:nvSpPr>
            <p:cNvPr id="215" name="Google Shape;215;p7"/>
            <p:cNvSpPr/>
            <p:nvPr/>
          </p:nvSpPr>
          <p:spPr>
            <a:xfrm>
              <a:off x="4810375" y="-71339"/>
              <a:ext cx="2080104" cy="1934560"/>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7"/>
            <p:cNvSpPr txBox="1"/>
            <p:nvPr/>
          </p:nvSpPr>
          <p:spPr>
            <a:xfrm>
              <a:off x="5114999" y="211971"/>
              <a:ext cx="1470856" cy="1367940"/>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Noto Sans Symbols"/>
                <a:buNone/>
              </a:pPr>
              <a:r>
                <a:rPr b="0" i="0" lang="en-US" sz="2000" u="none" cap="none" strike="noStrike">
                  <a:solidFill>
                    <a:schemeClr val="lt1"/>
                  </a:solidFill>
                  <a:latin typeface="Calibri"/>
                  <a:ea typeface="Calibri"/>
                  <a:cs typeface="Calibri"/>
                  <a:sym typeface="Calibri"/>
                </a:rPr>
                <a:t>Analýza rizik </a:t>
              </a:r>
              <a:endParaRPr/>
            </a:p>
          </p:txBody>
        </p:sp>
        <p:sp>
          <p:nvSpPr>
            <p:cNvPr id="217" name="Google Shape;217;p7"/>
            <p:cNvSpPr/>
            <p:nvPr/>
          </p:nvSpPr>
          <p:spPr>
            <a:xfrm rot="1800000">
              <a:off x="6872784" y="3770944"/>
              <a:ext cx="233506" cy="613498"/>
            </a:xfrm>
            <a:prstGeom prst="righ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7"/>
            <p:cNvSpPr txBox="1"/>
            <p:nvPr/>
          </p:nvSpPr>
          <p:spPr>
            <a:xfrm rot="1800000">
              <a:off x="6877477" y="3876131"/>
              <a:ext cx="163454" cy="36809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900"/>
                <a:buFont typeface="Calibri"/>
                <a:buNone/>
              </a:pPr>
              <a:r>
                <a:t/>
              </a:r>
              <a:endParaRPr b="0" i="0" sz="1900" u="none" cap="none" strike="noStrike">
                <a:solidFill>
                  <a:schemeClr val="lt1"/>
                </a:solidFill>
                <a:latin typeface="Calibri"/>
                <a:ea typeface="Calibri"/>
                <a:cs typeface="Calibri"/>
                <a:sym typeface="Calibri"/>
              </a:endParaRPr>
            </a:p>
          </p:txBody>
        </p:sp>
        <p:sp>
          <p:nvSpPr>
            <p:cNvPr id="219" name="Google Shape;219;p7"/>
            <p:cNvSpPr/>
            <p:nvPr/>
          </p:nvSpPr>
          <p:spPr>
            <a:xfrm>
              <a:off x="7035563" y="3751142"/>
              <a:ext cx="2001576" cy="1861860"/>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7"/>
            <p:cNvSpPr txBox="1"/>
            <p:nvPr/>
          </p:nvSpPr>
          <p:spPr>
            <a:xfrm>
              <a:off x="7328687" y="4023805"/>
              <a:ext cx="1415328" cy="1316534"/>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Noto Sans Symbols"/>
                <a:buNone/>
              </a:pPr>
              <a:r>
                <a:rPr b="0" i="0" lang="en-US" sz="2000" u="none" cap="none" strike="noStrike">
                  <a:solidFill>
                    <a:schemeClr val="lt1"/>
                  </a:solidFill>
                  <a:latin typeface="Calibri"/>
                  <a:ea typeface="Calibri"/>
                  <a:cs typeface="Calibri"/>
                  <a:sym typeface="Calibri"/>
                </a:rPr>
                <a:t>Identifikace rizik</a:t>
              </a:r>
              <a:endParaRPr/>
            </a:p>
          </p:txBody>
        </p:sp>
        <p:sp>
          <p:nvSpPr>
            <p:cNvPr id="221" name="Google Shape;221;p7"/>
            <p:cNvSpPr/>
            <p:nvPr/>
          </p:nvSpPr>
          <p:spPr>
            <a:xfrm rot="9000000">
              <a:off x="4608118" y="3766146"/>
              <a:ext cx="223018" cy="613498"/>
            </a:xfrm>
            <a:prstGeom prst="righ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7"/>
            <p:cNvSpPr txBox="1"/>
            <p:nvPr/>
          </p:nvSpPr>
          <p:spPr>
            <a:xfrm rot="-1800000">
              <a:off x="4670541" y="3872120"/>
              <a:ext cx="156113" cy="36809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900"/>
                <a:buFont typeface="Calibri"/>
                <a:buNone/>
              </a:pPr>
              <a:r>
                <a:t/>
              </a:r>
              <a:endParaRPr b="0" i="0" sz="1900" u="none" cap="none" strike="noStrike">
                <a:solidFill>
                  <a:schemeClr val="lt1"/>
                </a:solidFill>
                <a:latin typeface="Calibri"/>
                <a:ea typeface="Calibri"/>
                <a:cs typeface="Calibri"/>
                <a:sym typeface="Calibri"/>
              </a:endParaRPr>
            </a:p>
          </p:txBody>
        </p:sp>
        <p:sp>
          <p:nvSpPr>
            <p:cNvPr id="223" name="Google Shape;223;p7"/>
            <p:cNvSpPr/>
            <p:nvPr/>
          </p:nvSpPr>
          <p:spPr>
            <a:xfrm>
              <a:off x="2657255" y="3696685"/>
              <a:ext cx="2014495" cy="1970775"/>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7"/>
            <p:cNvSpPr txBox="1"/>
            <p:nvPr/>
          </p:nvSpPr>
          <p:spPr>
            <a:xfrm>
              <a:off x="2952271" y="3985298"/>
              <a:ext cx="1424463" cy="1393549"/>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Noto Sans Symbols"/>
                <a:buNone/>
              </a:pPr>
              <a:r>
                <a:rPr b="0" i="0" lang="en-US" sz="2000" u="none" cap="none" strike="noStrike">
                  <a:solidFill>
                    <a:schemeClr val="lt1"/>
                  </a:solidFill>
                  <a:latin typeface="Calibri"/>
                  <a:ea typeface="Calibri"/>
                  <a:cs typeface="Calibri"/>
                  <a:sym typeface="Calibri"/>
                </a:rPr>
                <a:t>Hodnocení rizik</a:t>
              </a:r>
              <a:endParaRPr/>
            </a:p>
          </p:txBody>
        </p:sp>
      </p:grpSp>
      <p:pic>
        <p:nvPicPr>
          <p:cNvPr id="225" name="Google Shape;225;p7"/>
          <p:cNvPicPr preferRelativeResize="0"/>
          <p:nvPr/>
        </p:nvPicPr>
        <p:blipFill rotWithShape="1">
          <a:blip r:embed="rId3">
            <a:alphaModFix/>
          </a:blip>
          <a:srcRect b="0" l="0" r="0" t="0"/>
          <a:stretch/>
        </p:blipFill>
        <p:spPr>
          <a:xfrm rot="10800000">
            <a:off x="0" y="1920707"/>
            <a:ext cx="993612" cy="2124954"/>
          </a:xfrm>
          <a:prstGeom prst="rect">
            <a:avLst/>
          </a:prstGeom>
          <a:noFill/>
          <a:ln>
            <a:noFill/>
          </a:ln>
        </p:spPr>
      </p:pic>
      <p:sp>
        <p:nvSpPr>
          <p:cNvPr id="226" name="Google Shape;226;p7"/>
          <p:cNvSpPr txBox="1"/>
          <p:nvPr>
            <p:ph type="title"/>
          </p:nvPr>
        </p:nvSpPr>
        <p:spPr>
          <a:xfrm>
            <a:off x="293475" y="184971"/>
            <a:ext cx="11784643" cy="890203"/>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chemeClr val="dk2"/>
              </a:buClr>
              <a:buSzPts val="3600"/>
              <a:buFont typeface="Calibri"/>
              <a:buNone/>
            </a:pPr>
            <a:r>
              <a:rPr b="1" lang="en-US" sz="3600">
                <a:solidFill>
                  <a:schemeClr val="dk2"/>
                </a:solidFill>
              </a:rPr>
              <a:t>Řízení rizik - jednotlivé fáze</a:t>
            </a:r>
            <a:endParaRPr/>
          </a:p>
        </p:txBody>
      </p:sp>
      <p:pic>
        <p:nvPicPr>
          <p:cNvPr descr="Obsah obrázku text, královna&#10;&#10;Popis byl vytvořen automaticky" id="227" name="Google Shape;227;p7"/>
          <p:cNvPicPr preferRelativeResize="0"/>
          <p:nvPr/>
        </p:nvPicPr>
        <p:blipFill rotWithShape="1">
          <a:blip r:embed="rId4">
            <a:alphaModFix/>
          </a:blip>
          <a:srcRect b="1709" l="0" r="-1" t="0"/>
          <a:stretch/>
        </p:blipFill>
        <p:spPr>
          <a:xfrm>
            <a:off x="0" y="-1"/>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Tree>
  </p:cSld>
  <p:clrMapOvr>
    <a:masterClrMapping/>
  </p:clrMapOvr>
  <p:transition spd="slow" p14:dur="1500">
    <p:split orient="ver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8"/>
          <p:cNvPicPr preferRelativeResize="0"/>
          <p:nvPr/>
        </p:nvPicPr>
        <p:blipFill rotWithShape="1">
          <a:blip r:embed="rId3">
            <a:alphaModFix/>
          </a:blip>
          <a:srcRect b="0" l="0" r="0" t="0"/>
          <a:stretch/>
        </p:blipFill>
        <p:spPr>
          <a:xfrm>
            <a:off x="7145726" y="0"/>
            <a:ext cx="5046274" cy="6858000"/>
          </a:xfrm>
          <a:prstGeom prst="rect">
            <a:avLst/>
          </a:prstGeom>
          <a:noFill/>
          <a:ln>
            <a:noFill/>
          </a:ln>
        </p:spPr>
      </p:pic>
      <p:pic>
        <p:nvPicPr>
          <p:cNvPr id="234" name="Google Shape;234;p8"/>
          <p:cNvPicPr preferRelativeResize="0"/>
          <p:nvPr/>
        </p:nvPicPr>
        <p:blipFill rotWithShape="1">
          <a:blip r:embed="rId4">
            <a:alphaModFix/>
          </a:blip>
          <a:srcRect b="0" l="0" r="0" t="0"/>
          <a:stretch/>
        </p:blipFill>
        <p:spPr>
          <a:xfrm>
            <a:off x="0" y="312463"/>
            <a:ext cx="943107" cy="2095792"/>
          </a:xfrm>
          <a:prstGeom prst="rect">
            <a:avLst/>
          </a:prstGeom>
          <a:noFill/>
          <a:ln>
            <a:noFill/>
          </a:ln>
        </p:spPr>
      </p:pic>
      <p:pic>
        <p:nvPicPr>
          <p:cNvPr id="235" name="Google Shape;235;p8"/>
          <p:cNvPicPr preferRelativeResize="0"/>
          <p:nvPr/>
        </p:nvPicPr>
        <p:blipFill rotWithShape="1">
          <a:blip r:embed="rId4">
            <a:alphaModFix/>
          </a:blip>
          <a:srcRect b="0" l="0" r="0" t="0"/>
          <a:stretch/>
        </p:blipFill>
        <p:spPr>
          <a:xfrm>
            <a:off x="0" y="4762208"/>
            <a:ext cx="943107" cy="2095792"/>
          </a:xfrm>
          <a:prstGeom prst="rect">
            <a:avLst/>
          </a:prstGeom>
          <a:noFill/>
          <a:ln>
            <a:noFill/>
          </a:ln>
        </p:spPr>
      </p:pic>
      <p:grpSp>
        <p:nvGrpSpPr>
          <p:cNvPr id="236" name="Google Shape;236;p8"/>
          <p:cNvGrpSpPr/>
          <p:nvPr/>
        </p:nvGrpSpPr>
        <p:grpSpPr>
          <a:xfrm>
            <a:off x="548709" y="1120459"/>
            <a:ext cx="6421294" cy="5711914"/>
            <a:chOff x="2622703" y="-70919"/>
            <a:chExt cx="6421294" cy="5711914"/>
          </a:xfrm>
        </p:grpSpPr>
        <p:sp>
          <p:nvSpPr>
            <p:cNvPr id="237" name="Google Shape;237;p8"/>
            <p:cNvSpPr/>
            <p:nvPr/>
          </p:nvSpPr>
          <p:spPr>
            <a:xfrm>
              <a:off x="4818189" y="2434958"/>
              <a:ext cx="1963875" cy="1936773"/>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8"/>
            <p:cNvSpPr txBox="1"/>
            <p:nvPr/>
          </p:nvSpPr>
          <p:spPr>
            <a:xfrm>
              <a:off x="5105792" y="2718592"/>
              <a:ext cx="1388669" cy="1369505"/>
            </a:xfrm>
            <a:prstGeom prst="rect">
              <a:avLst/>
            </a:prstGeom>
            <a:noFill/>
            <a:ln>
              <a:noFill/>
            </a:ln>
          </p:spPr>
          <p:txBody>
            <a:bodyPr anchorCtr="0" anchor="ctr" bIns="35550" lIns="35550" spcFirstLastPara="1" rIns="35550" wrap="square" tIns="35550">
              <a:noAutofit/>
            </a:bodyPr>
            <a:lstStyle/>
            <a:p>
              <a:pPr indent="0" lvl="0" marL="0" marR="0" rtl="0" algn="ctr">
                <a:lnSpc>
                  <a:spcPct val="90000"/>
                </a:lnSpc>
                <a:spcBef>
                  <a:spcPts val="0"/>
                </a:spcBef>
                <a:spcAft>
                  <a:spcPts val="0"/>
                </a:spcAft>
                <a:buClr>
                  <a:schemeClr val="lt1"/>
                </a:buClr>
                <a:buSzPts val="2800"/>
                <a:buFont typeface="Noto Sans Symbols"/>
                <a:buNone/>
              </a:pPr>
              <a:r>
                <a:rPr b="0" i="0" lang="en-US" sz="2800" u="none" cap="none" strike="noStrike">
                  <a:solidFill>
                    <a:schemeClr val="lt1"/>
                  </a:solidFill>
                  <a:latin typeface="Calibri"/>
                  <a:ea typeface="Calibri"/>
                  <a:cs typeface="Calibri"/>
                  <a:sym typeface="Calibri"/>
                </a:rPr>
                <a:t>2. Opatření</a:t>
              </a:r>
              <a:endParaRPr/>
            </a:p>
          </p:txBody>
        </p:sp>
        <p:sp>
          <p:nvSpPr>
            <p:cNvPr id="239" name="Google Shape;239;p8"/>
            <p:cNvSpPr/>
            <p:nvPr/>
          </p:nvSpPr>
          <p:spPr>
            <a:xfrm rot="-5400000">
              <a:off x="5645895" y="1847631"/>
              <a:ext cx="308463" cy="610109"/>
            </a:xfrm>
            <a:prstGeom prst="righ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8"/>
            <p:cNvSpPr txBox="1"/>
            <p:nvPr/>
          </p:nvSpPr>
          <p:spPr>
            <a:xfrm rot="-5400000">
              <a:off x="5692165" y="2015923"/>
              <a:ext cx="215924" cy="36606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200"/>
                <a:buFont typeface="Calibri"/>
                <a:buNone/>
              </a:pPr>
              <a:r>
                <a:t/>
              </a:r>
              <a:endParaRPr b="0" i="0" sz="2200" u="none" cap="none" strike="noStrike">
                <a:solidFill>
                  <a:schemeClr val="lt1"/>
                </a:solidFill>
                <a:latin typeface="Calibri"/>
                <a:ea typeface="Calibri"/>
                <a:cs typeface="Calibri"/>
                <a:sym typeface="Calibri"/>
              </a:endParaRPr>
            </a:p>
          </p:txBody>
        </p:sp>
        <p:sp>
          <p:nvSpPr>
            <p:cNvPr id="241" name="Google Shape;241;p8"/>
            <p:cNvSpPr/>
            <p:nvPr/>
          </p:nvSpPr>
          <p:spPr>
            <a:xfrm>
              <a:off x="4765821" y="-70919"/>
              <a:ext cx="2068611" cy="1923871"/>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8"/>
            <p:cNvSpPr txBox="1"/>
            <p:nvPr/>
          </p:nvSpPr>
          <p:spPr>
            <a:xfrm>
              <a:off x="5068762" y="210825"/>
              <a:ext cx="1462729" cy="1360383"/>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Noto Sans Symbols"/>
                <a:buNone/>
              </a:pPr>
              <a:r>
                <a:rPr b="0" i="0" lang="en-US" sz="2000" u="none" cap="none" strike="noStrike">
                  <a:solidFill>
                    <a:schemeClr val="lt1"/>
                  </a:solidFill>
                  <a:latin typeface="Calibri"/>
                  <a:ea typeface="Calibri"/>
                  <a:cs typeface="Calibri"/>
                  <a:sym typeface="Calibri"/>
                </a:rPr>
                <a:t>definovat bezpečnostní opatření</a:t>
              </a:r>
              <a:endParaRPr/>
            </a:p>
          </p:txBody>
        </p:sp>
        <p:sp>
          <p:nvSpPr>
            <p:cNvPr id="243" name="Google Shape;243;p8"/>
            <p:cNvSpPr/>
            <p:nvPr/>
          </p:nvSpPr>
          <p:spPr>
            <a:xfrm rot="1800000">
              <a:off x="6723412" y="3706241"/>
              <a:ext cx="259432" cy="610109"/>
            </a:xfrm>
            <a:prstGeom prst="righ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8"/>
            <p:cNvSpPr txBox="1"/>
            <p:nvPr/>
          </p:nvSpPr>
          <p:spPr>
            <a:xfrm rot="1800000">
              <a:off x="6728626" y="3808806"/>
              <a:ext cx="181602" cy="36606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200"/>
                <a:buFont typeface="Calibri"/>
                <a:buNone/>
              </a:pPr>
              <a:r>
                <a:t/>
              </a:r>
              <a:endParaRPr b="0" i="0" sz="2200" u="none" cap="none" strike="noStrike">
                <a:solidFill>
                  <a:schemeClr val="lt1"/>
                </a:solidFill>
                <a:latin typeface="Calibri"/>
                <a:ea typeface="Calibri"/>
                <a:cs typeface="Calibri"/>
                <a:sym typeface="Calibri"/>
              </a:endParaRPr>
            </a:p>
          </p:txBody>
        </p:sp>
        <p:sp>
          <p:nvSpPr>
            <p:cNvPr id="245" name="Google Shape;245;p8"/>
            <p:cNvSpPr/>
            <p:nvPr/>
          </p:nvSpPr>
          <p:spPr>
            <a:xfrm>
              <a:off x="6907736" y="3678023"/>
              <a:ext cx="2136261" cy="1962972"/>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8"/>
            <p:cNvSpPr txBox="1"/>
            <p:nvPr/>
          </p:nvSpPr>
          <p:spPr>
            <a:xfrm>
              <a:off x="7220584" y="3965494"/>
              <a:ext cx="1510565" cy="1388030"/>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Noto Sans Symbols"/>
                <a:buNone/>
              </a:pPr>
              <a:r>
                <a:rPr b="0" i="0" lang="en-US" sz="2000" u="none" cap="none" strike="noStrike">
                  <a:solidFill>
                    <a:schemeClr val="lt1"/>
                  </a:solidFill>
                  <a:latin typeface="Calibri"/>
                  <a:ea typeface="Calibri"/>
                  <a:cs typeface="Calibri"/>
                  <a:sym typeface="Calibri"/>
                </a:rPr>
                <a:t>zavést bezpečnostní opatření</a:t>
              </a:r>
              <a:endParaRPr/>
            </a:p>
          </p:txBody>
        </p:sp>
        <p:sp>
          <p:nvSpPr>
            <p:cNvPr id="247" name="Google Shape;247;p8"/>
            <p:cNvSpPr/>
            <p:nvPr/>
          </p:nvSpPr>
          <p:spPr>
            <a:xfrm rot="9000000">
              <a:off x="4584374" y="3717936"/>
              <a:ext cx="284991" cy="610109"/>
            </a:xfrm>
            <a:prstGeom prst="righ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8"/>
            <p:cNvSpPr txBox="1"/>
            <p:nvPr/>
          </p:nvSpPr>
          <p:spPr>
            <a:xfrm rot="-1800000">
              <a:off x="4664144" y="3818584"/>
              <a:ext cx="199494" cy="36606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200"/>
                <a:buFont typeface="Calibri"/>
                <a:buNone/>
              </a:pPr>
              <a:r>
                <a:t/>
              </a:r>
              <a:endParaRPr b="0" i="0" sz="2200" u="none" cap="none" strike="noStrike">
                <a:solidFill>
                  <a:schemeClr val="lt1"/>
                </a:solidFill>
                <a:latin typeface="Calibri"/>
                <a:ea typeface="Calibri"/>
                <a:cs typeface="Calibri"/>
                <a:sym typeface="Calibri"/>
              </a:endParaRPr>
            </a:p>
          </p:txBody>
        </p:sp>
        <p:sp>
          <p:nvSpPr>
            <p:cNvPr id="249" name="Google Shape;249;p8"/>
            <p:cNvSpPr/>
            <p:nvPr/>
          </p:nvSpPr>
          <p:spPr>
            <a:xfrm>
              <a:off x="2622703" y="3679566"/>
              <a:ext cx="2003365" cy="1959886"/>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8"/>
            <p:cNvSpPr txBox="1"/>
            <p:nvPr/>
          </p:nvSpPr>
          <p:spPr>
            <a:xfrm>
              <a:off x="2916089" y="3966585"/>
              <a:ext cx="1416593" cy="1385848"/>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Noto Sans Symbols"/>
                <a:buNone/>
              </a:pPr>
              <a:r>
                <a:rPr b="0" i="0" lang="en-US" sz="2000" u="none" cap="none" strike="noStrike">
                  <a:solidFill>
                    <a:schemeClr val="lt1"/>
                  </a:solidFill>
                  <a:latin typeface="Calibri"/>
                  <a:ea typeface="Calibri"/>
                  <a:cs typeface="Calibri"/>
                  <a:sym typeface="Calibri"/>
                </a:rPr>
                <a:t>přijmout bezpečnostní opatření</a:t>
              </a:r>
              <a:endParaRPr/>
            </a:p>
          </p:txBody>
        </p:sp>
      </p:grpSp>
      <p:sp>
        <p:nvSpPr>
          <p:cNvPr id="251" name="Google Shape;251;p8"/>
          <p:cNvSpPr txBox="1"/>
          <p:nvPr>
            <p:ph type="title"/>
          </p:nvPr>
        </p:nvSpPr>
        <p:spPr>
          <a:xfrm>
            <a:off x="293475" y="184971"/>
            <a:ext cx="11784643" cy="89020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b="1" lang="en-US" sz="3600">
                <a:solidFill>
                  <a:schemeClr val="dk2"/>
                </a:solidFill>
              </a:rPr>
              <a:t>Řízení rizik - jednotlivé fáze</a:t>
            </a:r>
            <a:endParaRPr/>
          </a:p>
        </p:txBody>
      </p:sp>
    </p:spTree>
  </p:cSld>
  <p:clrMapOvr>
    <a:masterClrMapping/>
  </p:clrMapOvr>
  <p:transition spd="slow" p14:dur="1500">
    <p:split orient="ver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id="257" name="Google Shape;257;p9"/>
          <p:cNvPicPr preferRelativeResize="0"/>
          <p:nvPr/>
        </p:nvPicPr>
        <p:blipFill rotWithShape="1">
          <a:blip r:embed="rId3">
            <a:alphaModFix/>
          </a:blip>
          <a:srcRect b="0" l="0" r="0" t="0"/>
          <a:stretch/>
        </p:blipFill>
        <p:spPr>
          <a:xfrm rot="5400000">
            <a:off x="5233689" y="-576344"/>
            <a:ext cx="943107" cy="2095792"/>
          </a:xfrm>
          <a:prstGeom prst="rect">
            <a:avLst/>
          </a:prstGeom>
          <a:noFill/>
          <a:ln>
            <a:noFill/>
          </a:ln>
        </p:spPr>
      </p:pic>
      <p:grpSp>
        <p:nvGrpSpPr>
          <p:cNvPr id="258" name="Google Shape;258;p9"/>
          <p:cNvGrpSpPr/>
          <p:nvPr/>
        </p:nvGrpSpPr>
        <p:grpSpPr>
          <a:xfrm>
            <a:off x="5175700" y="1066267"/>
            <a:ext cx="6231801" cy="5627647"/>
            <a:chOff x="2717450" y="-28785"/>
            <a:chExt cx="6231801" cy="5627647"/>
          </a:xfrm>
        </p:grpSpPr>
        <p:sp>
          <p:nvSpPr>
            <p:cNvPr id="259" name="Google Shape;259;p9"/>
            <p:cNvSpPr/>
            <p:nvPr/>
          </p:nvSpPr>
          <p:spPr>
            <a:xfrm>
              <a:off x="4696289" y="2353830"/>
              <a:ext cx="2188241" cy="2183297"/>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9"/>
            <p:cNvSpPr txBox="1"/>
            <p:nvPr/>
          </p:nvSpPr>
          <p:spPr>
            <a:xfrm>
              <a:off x="5016749" y="2673566"/>
              <a:ext cx="1547321" cy="1543825"/>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Noto Sans Symbols"/>
                <a:buNone/>
              </a:pPr>
              <a:r>
                <a:rPr b="1" i="0" lang="en-US" sz="2000" u="none" cap="none" strike="noStrike">
                  <a:solidFill>
                    <a:schemeClr val="lt1"/>
                  </a:solidFill>
                  <a:latin typeface="Calibri"/>
                  <a:ea typeface="Calibri"/>
                  <a:cs typeface="Calibri"/>
                  <a:sym typeface="Calibri"/>
                </a:rPr>
                <a:t>3. Správa dokumentace </a:t>
              </a:r>
              <a:endParaRPr/>
            </a:p>
          </p:txBody>
        </p:sp>
        <p:sp>
          <p:nvSpPr>
            <p:cNvPr id="261" name="Google Shape;261;p9"/>
            <p:cNvSpPr/>
            <p:nvPr/>
          </p:nvSpPr>
          <p:spPr>
            <a:xfrm rot="-5400000">
              <a:off x="5668842" y="1826284"/>
              <a:ext cx="243134" cy="610109"/>
            </a:xfrm>
            <a:prstGeom prst="righ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9"/>
            <p:cNvSpPr txBox="1"/>
            <p:nvPr/>
          </p:nvSpPr>
          <p:spPr>
            <a:xfrm rot="-5400000">
              <a:off x="5705312" y="1984776"/>
              <a:ext cx="170194" cy="36606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600"/>
                <a:buFont typeface="Calibri"/>
                <a:buNone/>
              </a:pPr>
              <a:r>
                <a:t/>
              </a:r>
              <a:endParaRPr b="0" i="0" sz="2600" u="none" cap="none" strike="noStrike">
                <a:solidFill>
                  <a:schemeClr val="lt1"/>
                </a:solidFill>
                <a:latin typeface="Calibri"/>
                <a:ea typeface="Calibri"/>
                <a:cs typeface="Calibri"/>
                <a:sym typeface="Calibri"/>
              </a:endParaRPr>
            </a:p>
          </p:txBody>
        </p:sp>
        <p:sp>
          <p:nvSpPr>
            <p:cNvPr id="263" name="Google Shape;263;p9"/>
            <p:cNvSpPr/>
            <p:nvPr/>
          </p:nvSpPr>
          <p:spPr>
            <a:xfrm>
              <a:off x="4756104" y="-28785"/>
              <a:ext cx="2068611" cy="1923871"/>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9"/>
            <p:cNvSpPr txBox="1"/>
            <p:nvPr/>
          </p:nvSpPr>
          <p:spPr>
            <a:xfrm>
              <a:off x="5059045" y="252959"/>
              <a:ext cx="1462729" cy="1360383"/>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Noto Sans Symbols"/>
                <a:buNone/>
              </a:pPr>
              <a:r>
                <a:rPr b="0" i="0" lang="en-US" sz="2000" u="none" cap="none" strike="noStrike">
                  <a:solidFill>
                    <a:schemeClr val="lt1"/>
                  </a:solidFill>
                  <a:latin typeface="Calibri"/>
                  <a:ea typeface="Calibri"/>
                  <a:cs typeface="Calibri"/>
                  <a:sym typeface="Calibri"/>
                </a:rPr>
                <a:t>povinná</a:t>
              </a:r>
              <a:endParaRPr/>
            </a:p>
          </p:txBody>
        </p:sp>
        <p:sp>
          <p:nvSpPr>
            <p:cNvPr id="265" name="Google Shape;265;p9"/>
            <p:cNvSpPr/>
            <p:nvPr/>
          </p:nvSpPr>
          <p:spPr>
            <a:xfrm rot="1800000">
              <a:off x="6808640" y="3798600"/>
              <a:ext cx="243528" cy="610109"/>
            </a:xfrm>
            <a:prstGeom prst="righ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9"/>
            <p:cNvSpPr txBox="1"/>
            <p:nvPr/>
          </p:nvSpPr>
          <p:spPr>
            <a:xfrm rot="1800000">
              <a:off x="6813534" y="3902358"/>
              <a:ext cx="170470" cy="36606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600"/>
                <a:buFont typeface="Calibri"/>
                <a:buNone/>
              </a:pPr>
              <a:r>
                <a:t/>
              </a:r>
              <a:endParaRPr b="0" i="0" sz="2600" u="none" cap="none" strike="noStrike">
                <a:solidFill>
                  <a:schemeClr val="lt1"/>
                </a:solidFill>
                <a:latin typeface="Calibri"/>
                <a:ea typeface="Calibri"/>
                <a:cs typeface="Calibri"/>
                <a:sym typeface="Calibri"/>
              </a:endParaRPr>
            </a:p>
          </p:txBody>
        </p:sp>
        <p:sp>
          <p:nvSpPr>
            <p:cNvPr id="267" name="Google Shape;267;p9"/>
            <p:cNvSpPr/>
            <p:nvPr/>
          </p:nvSpPr>
          <p:spPr>
            <a:xfrm>
              <a:off x="6983049" y="3804423"/>
              <a:ext cx="1966202" cy="1794439"/>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9"/>
            <p:cNvSpPr txBox="1"/>
            <p:nvPr/>
          </p:nvSpPr>
          <p:spPr>
            <a:xfrm>
              <a:off x="7270993" y="4067213"/>
              <a:ext cx="1390314" cy="1268859"/>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Clr>
                  <a:schemeClr val="lt1"/>
                </a:buClr>
                <a:buSzPts val="1600"/>
                <a:buFont typeface="Noto Sans Symbols"/>
                <a:buNone/>
              </a:pPr>
              <a:r>
                <a:rPr b="0" i="0" lang="en-US" sz="1600" u="none" cap="none" strike="noStrike">
                  <a:solidFill>
                    <a:schemeClr val="lt1"/>
                  </a:solidFill>
                  <a:latin typeface="Calibri"/>
                  <a:ea typeface="Calibri"/>
                  <a:cs typeface="Calibri"/>
                  <a:sym typeface="Calibri"/>
                </a:rPr>
                <a:t>shromažďování dokumentů a informací</a:t>
              </a:r>
              <a:endParaRPr/>
            </a:p>
          </p:txBody>
        </p:sp>
        <p:sp>
          <p:nvSpPr>
            <p:cNvPr id="269" name="Google Shape;269;p9"/>
            <p:cNvSpPr/>
            <p:nvPr/>
          </p:nvSpPr>
          <p:spPr>
            <a:xfrm rot="9000000">
              <a:off x="4486097" y="3813664"/>
              <a:ext cx="276452" cy="610109"/>
            </a:xfrm>
            <a:prstGeom prst="righ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9"/>
            <p:cNvSpPr txBox="1"/>
            <p:nvPr/>
          </p:nvSpPr>
          <p:spPr>
            <a:xfrm rot="-1800000">
              <a:off x="4563477" y="3914952"/>
              <a:ext cx="193516" cy="36606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600"/>
                <a:buFont typeface="Calibri"/>
                <a:buNone/>
              </a:pPr>
              <a:r>
                <a:t/>
              </a:r>
              <a:endParaRPr b="0" i="0" sz="2600" u="none" cap="none" strike="noStrike">
                <a:solidFill>
                  <a:schemeClr val="lt1"/>
                </a:solidFill>
                <a:latin typeface="Calibri"/>
                <a:ea typeface="Calibri"/>
                <a:cs typeface="Calibri"/>
                <a:sym typeface="Calibri"/>
              </a:endParaRPr>
            </a:p>
          </p:txBody>
        </p:sp>
        <p:sp>
          <p:nvSpPr>
            <p:cNvPr id="271" name="Google Shape;271;p9"/>
            <p:cNvSpPr/>
            <p:nvPr/>
          </p:nvSpPr>
          <p:spPr>
            <a:xfrm>
              <a:off x="2717450" y="3804423"/>
              <a:ext cx="1794439" cy="1794439"/>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9"/>
            <p:cNvSpPr txBox="1"/>
            <p:nvPr/>
          </p:nvSpPr>
          <p:spPr>
            <a:xfrm>
              <a:off x="2980240" y="4067213"/>
              <a:ext cx="1268859" cy="1268859"/>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Noto Sans Symbols"/>
                <a:buNone/>
              </a:pPr>
              <a:r>
                <a:rPr b="0" i="0" lang="en-US" sz="2000" u="none" cap="none" strike="noStrike">
                  <a:solidFill>
                    <a:schemeClr val="lt1"/>
                  </a:solidFill>
                  <a:latin typeface="Calibri"/>
                  <a:ea typeface="Calibri"/>
                  <a:cs typeface="Calibri"/>
                  <a:sym typeface="Calibri"/>
                </a:rPr>
                <a:t>archivace</a:t>
              </a:r>
              <a:endParaRPr/>
            </a:p>
          </p:txBody>
        </p:sp>
      </p:grpSp>
      <p:sp>
        <p:nvSpPr>
          <p:cNvPr id="273" name="Google Shape;273;p9"/>
          <p:cNvSpPr txBox="1"/>
          <p:nvPr>
            <p:ph type="title"/>
          </p:nvPr>
        </p:nvSpPr>
        <p:spPr>
          <a:xfrm>
            <a:off x="293475" y="184971"/>
            <a:ext cx="11784643" cy="890203"/>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chemeClr val="dk2"/>
              </a:buClr>
              <a:buSzPts val="3600"/>
              <a:buFont typeface="Calibri"/>
              <a:buNone/>
            </a:pPr>
            <a:r>
              <a:rPr b="1" lang="en-US" sz="3600">
                <a:solidFill>
                  <a:schemeClr val="dk2"/>
                </a:solidFill>
              </a:rPr>
              <a:t>Řízení rizik - jednotlivé fáze</a:t>
            </a:r>
            <a:endParaRPr/>
          </a:p>
        </p:txBody>
      </p:sp>
      <p:pic>
        <p:nvPicPr>
          <p:cNvPr descr="Obsah obrázku text, královna, herna&#10;&#10;Popis byl vytvořen automaticky" id="274" name="Google Shape;274;p9"/>
          <p:cNvPicPr preferRelativeResize="0"/>
          <p:nvPr/>
        </p:nvPicPr>
        <p:blipFill rotWithShape="1">
          <a:blip r:embed="rId4">
            <a:alphaModFix/>
          </a:blip>
          <a:srcRect b="-1" l="18162" r="36506" t="0"/>
          <a:stretch/>
        </p:blipFill>
        <p:spPr>
          <a:xfrm>
            <a:off x="1" y="10"/>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pic>
        <p:nvPicPr>
          <p:cNvPr id="275" name="Google Shape;275;p9"/>
          <p:cNvPicPr preferRelativeResize="0"/>
          <p:nvPr/>
        </p:nvPicPr>
        <p:blipFill rotWithShape="1">
          <a:blip r:embed="rId3">
            <a:alphaModFix/>
          </a:blip>
          <a:srcRect b="0" l="0" r="0" t="0"/>
          <a:stretch/>
        </p:blipFill>
        <p:spPr>
          <a:xfrm rot="10800000">
            <a:off x="11248892" y="1260135"/>
            <a:ext cx="943107" cy="2095792"/>
          </a:xfrm>
          <a:prstGeom prst="rect">
            <a:avLst/>
          </a:prstGeom>
          <a:noFill/>
          <a:ln>
            <a:noFill/>
          </a:ln>
        </p:spPr>
      </p:pic>
    </p:spTree>
  </p:cSld>
  <p:clrMapOvr>
    <a:masterClrMapping/>
  </p:clrMapOvr>
  <p:transition spd="slow">
    <p:wipe dir="l"/>
  </p:transition>
</p:sld>
</file>

<file path=ppt/theme/theme1.xml><?xml version="1.0" encoding="utf-8"?>
<a:theme xmlns:a="http://schemas.openxmlformats.org/drawingml/2006/main" xmlns:r="http://schemas.openxmlformats.org/officeDocument/2006/relationships"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2022-09-13T11:40:43Z</dcterms:created>
  <dc:creator>Sonja  Karbon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0x010100CCDC99E37D3BB34F911D876D5359BBAC</vt:lpwstr>
  </property>
  <property fmtid="{D5CDD505-2E9C-101B-9397-08002B2CF9AE}" pid="3" name="MSIP_Label_ea60d57e-af5b-4752-ac57-3e4f28ca11dc_Enabled">
    <vt:lpwstr>true</vt:lpwstr>
  </property>
  <property fmtid="{D5CDD505-2E9C-101B-9397-08002B2CF9AE}" pid="4" name="MSIP_Label_ea60d57e-af5b-4752-ac57-3e4f28ca11dc_SetDate">
    <vt:lpwstr>2023-03-23T11:11:43Z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a90108ef-f50d-421a-9bb4-3287da4e0b8d</vt:lpwstr>
  </property>
  <property fmtid="{D5CDD505-2E9C-101B-9397-08002B2CF9AE}" pid="9" name="MSIP_Label_ea60d57e-af5b-4752-ac57-3e4f28ca11dc_ContentBits">
    <vt:lpwstr>0</vt:lpwstr>
  </property>
</Properties>
</file>