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858000" cy="9144000"/>
  <p:embeddedFontLs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3" roundtripDataSignature="AMtx7mjP/LGSA/lF0FO2rx2St0wEVAAe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sha.europa.eu/safety-and-health-legislation/european-directiv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u="sng"/>
              <a:t>Rechtliche Begriffe &amp; Definitionen</a:t>
            </a:r>
            <a:endParaRPr b="1"/>
          </a:p>
          <a:p>
            <a:pPr indent="0" lvl="0" marL="0" rtl="0" algn="l">
              <a:lnSpc>
                <a:spcPct val="90000"/>
              </a:lnSpc>
              <a:spcBef>
                <a:spcPts val="1000"/>
              </a:spcBef>
              <a:spcAft>
                <a:spcPts val="0"/>
              </a:spcAft>
              <a:buClr>
                <a:schemeClr val="dk1"/>
              </a:buClr>
              <a:buSzPts val="2800"/>
              <a:buNone/>
            </a:pPr>
            <a:r>
              <a:rPr b="1" lang="en-US"/>
              <a:t>-Übereinkommen</a:t>
            </a:r>
            <a:r>
              <a:rPr lang="en-US"/>
              <a:t>: ist ein rechtsverbindliches internationales Abkommen, </a:t>
            </a:r>
            <a:endParaRPr/>
          </a:p>
          <a:p>
            <a:pPr indent="0" lvl="0" marL="0" rtl="0" algn="l">
              <a:lnSpc>
                <a:spcPct val="90000"/>
              </a:lnSpc>
              <a:spcBef>
                <a:spcPts val="1000"/>
              </a:spcBef>
              <a:spcAft>
                <a:spcPts val="0"/>
              </a:spcAft>
              <a:buClr>
                <a:schemeClr val="dk1"/>
              </a:buClr>
              <a:buSzPts val="2800"/>
              <a:buNone/>
            </a:pPr>
            <a:r>
              <a:rPr b="1" lang="en-US"/>
              <a:t>- Ratifizierung: </a:t>
            </a:r>
            <a:r>
              <a:rPr lang="en-US"/>
              <a:t>wenn Regierungen zustimmen, den Inhalt einer international vereinbarten Norm in nationales Recht umzusetzen</a:t>
            </a:r>
            <a:endParaRPr/>
          </a:p>
          <a:p>
            <a:pPr indent="0" lvl="0" marL="0" rtl="0" algn="l">
              <a:lnSpc>
                <a:spcPct val="90000"/>
              </a:lnSpc>
              <a:spcBef>
                <a:spcPts val="1000"/>
              </a:spcBef>
              <a:spcAft>
                <a:spcPts val="0"/>
              </a:spcAft>
              <a:buClr>
                <a:schemeClr val="dk1"/>
              </a:buClr>
              <a:buSzPts val="2800"/>
              <a:buNone/>
            </a:pPr>
            <a:r>
              <a:rPr lang="en-US"/>
              <a:t>und Praxis, und es wird verbindlich (obligatorisch), und </a:t>
            </a:r>
            <a:endParaRPr/>
          </a:p>
          <a:p>
            <a:pPr indent="0" lvl="0" marL="0" rtl="0" algn="l">
              <a:lnSpc>
                <a:spcPct val="90000"/>
              </a:lnSpc>
              <a:spcBef>
                <a:spcPts val="1000"/>
              </a:spcBef>
              <a:spcAft>
                <a:spcPts val="0"/>
              </a:spcAft>
              <a:buClr>
                <a:schemeClr val="dk1"/>
              </a:buClr>
              <a:buSzPts val="2800"/>
              <a:buNone/>
            </a:pPr>
            <a:r>
              <a:rPr b="1" lang="en-US"/>
              <a:t>-Empfehlungen</a:t>
            </a:r>
            <a:r>
              <a:rPr lang="en-US"/>
              <a:t>: sind unverbindliche Leitlinien, die den Regierungen wichtige Hinweise geben und ein wichtiges Instrument für Kampagnen und Verhandlungen sind.</a:t>
            </a:r>
            <a:endParaRPr/>
          </a:p>
          <a:p>
            <a:pPr indent="0" lvl="0" marL="0" rtl="0" algn="l">
              <a:lnSpc>
                <a:spcPct val="100000"/>
              </a:lnSpc>
              <a:spcBef>
                <a:spcPts val="0"/>
              </a:spcBef>
              <a:spcAft>
                <a:spcPts val="0"/>
              </a:spcAft>
              <a:buSzPts val="1400"/>
              <a:buNone/>
            </a:pPr>
            <a:r>
              <a:t/>
            </a:r>
            <a:endParaRPr/>
          </a:p>
        </p:txBody>
      </p:sp>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dd49517535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1dd49517535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Vom europäischen Rechtsrahmen zu nationalen Gesetzen </a:t>
            </a:r>
            <a:endParaRPr/>
          </a:p>
          <a:p>
            <a:pPr indent="0" lvl="0" marL="0" rtl="0" algn="l">
              <a:lnSpc>
                <a:spcPct val="90000"/>
              </a:lnSpc>
              <a:spcBef>
                <a:spcPts val="1000"/>
              </a:spcBef>
              <a:spcAft>
                <a:spcPts val="0"/>
              </a:spcAft>
              <a:buClr>
                <a:schemeClr val="dk1"/>
              </a:buClr>
              <a:buSzPts val="2800"/>
              <a:buNone/>
            </a:pPr>
            <a:r>
              <a:rPr lang="en-US"/>
              <a:t>- Die europäischen Richtlinien legen die Mindeststandards für Sicherheit und Gesundheitsschutz am Arbeitsplatz fest. Die EU-Richtlinien werden durch die nationale Gesetzgebung der Mitgliedsstaaten umgesetzt.</a:t>
            </a:r>
            <a:endParaRPr/>
          </a:p>
          <a:p>
            <a:pPr indent="0" lvl="0" marL="0" rtl="0" algn="l">
              <a:lnSpc>
                <a:spcPct val="90000"/>
              </a:lnSpc>
              <a:spcBef>
                <a:spcPts val="1000"/>
              </a:spcBef>
              <a:spcAft>
                <a:spcPts val="0"/>
              </a:spcAft>
              <a:buClr>
                <a:schemeClr val="dk1"/>
              </a:buClr>
              <a:buSzPts val="2800"/>
              <a:buNone/>
            </a:pPr>
            <a:r>
              <a:rPr lang="en-US"/>
              <a:t>- Die Mitgliedstaaten können strengere Vorschriften zum Schutz der Arbeitnehmer erlassen, doch müssen ihre Rechtsvorschriften mit den Mindeststandards übereinstimmen. Infolgedessen sind die nationalen Rechtsvorschriften für Sicherheit und Gesundheitsschutz in Europa unterschiedlich.</a:t>
            </a:r>
            <a:endParaRPr/>
          </a:p>
          <a:p>
            <a:pPr indent="0" lvl="0" marL="0" rtl="0" algn="l">
              <a:lnSpc>
                <a:spcPct val="90000"/>
              </a:lnSpc>
              <a:spcBef>
                <a:spcPts val="1000"/>
              </a:spcBef>
              <a:spcAft>
                <a:spcPts val="0"/>
              </a:spcAft>
              <a:buClr>
                <a:schemeClr val="dk1"/>
              </a:buClr>
              <a:buSzPts val="2800"/>
              <a:buNone/>
            </a:pPr>
            <a:r>
              <a:rPr lang="en-US"/>
              <a:t>-Eine Liste der nationalen Umsetzungsmaßnahmen finden Sie am Ende der Zusammenfassung jeder Richtlinie im Abschnitt EU-OSHA über </a:t>
            </a:r>
            <a:r>
              <a:rPr lang="en-US" u="sng">
                <a:solidFill>
                  <a:schemeClr val="hlink"/>
                </a:solidFill>
                <a:hlinkClick r:id="rId2"/>
              </a:rPr>
              <a:t>europäische Richtlinien</a:t>
            </a:r>
            <a:r>
              <a:rPr lang="en-US"/>
              <a:t>. </a:t>
            </a:r>
            <a:endParaRPr/>
          </a:p>
          <a:p>
            <a:pPr indent="0" lvl="0" marL="0" rtl="0" algn="l">
              <a:lnSpc>
                <a:spcPct val="100000"/>
              </a:lnSpc>
              <a:spcBef>
                <a:spcPts val="0"/>
              </a:spcBef>
              <a:spcAft>
                <a:spcPts val="0"/>
              </a:spcAft>
              <a:buSzPts val="1400"/>
              <a:buNone/>
            </a:pPr>
            <a:r>
              <a:t/>
            </a:r>
            <a:endParaRPr/>
          </a:p>
        </p:txBody>
      </p:sp>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en-US"/>
              <a:t>Nach der Verabschiedung der </a:t>
            </a:r>
            <a:r>
              <a:rPr b="1" lang="en-US"/>
              <a:t>Richtlinien nach Artikel 13 - der Richtlinie zur Gleichbehandlung ohne Unterschied der Rasse und der Richtlinie zur Gleichbehandlung im Bereich der Beschäftigung - </a:t>
            </a:r>
            <a:r>
              <a:rPr lang="en-US"/>
              <a:t>im Jahr 2000 haben die Regierungen der Mitgliedstaaten damit begonnen, die bestehenden nationalen Rechtsvorschriften zu überprüfen und zu ändern, um sicherzustellen, dass das nationale Recht mit den neuen Antidiskriminierungsstandards der Gemeinschaft übereinstimmt. </a:t>
            </a:r>
            <a:endParaRPr/>
          </a:p>
          <a:p>
            <a:pPr indent="0" lvl="0" marL="0" rtl="0" algn="l">
              <a:lnSpc>
                <a:spcPct val="90000"/>
              </a:lnSpc>
              <a:spcBef>
                <a:spcPts val="1000"/>
              </a:spcBef>
              <a:spcAft>
                <a:spcPts val="0"/>
              </a:spcAft>
              <a:buClr>
                <a:schemeClr val="dk1"/>
              </a:buClr>
              <a:buSzPts val="2800"/>
              <a:buNone/>
            </a:pPr>
            <a:r>
              <a:rPr lang="en-US"/>
              <a:t>Obwohl dieser Prozess noch nicht in allen Mitgliedstaaten abgeschlossen ist, kann man mit Sicherheit sagen, dass der rechtliche Schutz vor Diskriminierung aufgrund von Rasse und ethnischer Herkunft, Religion und Weltanschauung, Behinderung, Alter und sexueller Ausrichtung erheblich verbessert wurde. </a:t>
            </a:r>
            <a:endParaRPr/>
          </a:p>
          <a:p>
            <a:pPr indent="0" lvl="0" marL="0" rtl="0" algn="l">
              <a:lnSpc>
                <a:spcPct val="90000"/>
              </a:lnSpc>
              <a:spcBef>
                <a:spcPts val="1000"/>
              </a:spcBef>
              <a:spcAft>
                <a:spcPts val="0"/>
              </a:spcAft>
              <a:buClr>
                <a:schemeClr val="dk1"/>
              </a:buClr>
              <a:buSzPts val="2000"/>
              <a:buNone/>
            </a:pPr>
            <a:r>
              <a:rPr i="1" lang="en-US" sz="1050"/>
              <a:t>Europäische Zeitschrift zum Antidiskriminierungsrecht, Ausgabe 4, 2006</a:t>
            </a:r>
            <a:endParaRPr/>
          </a:p>
          <a:p>
            <a:pPr indent="0" lvl="0" marL="0" rtl="0" algn="l">
              <a:lnSpc>
                <a:spcPct val="100000"/>
              </a:lnSpc>
              <a:spcBef>
                <a:spcPts val="0"/>
              </a:spcBef>
              <a:spcAft>
                <a:spcPts val="0"/>
              </a:spcAft>
              <a:buSzPts val="1400"/>
              <a:buNone/>
            </a:pPr>
            <a:r>
              <a:t/>
            </a:r>
            <a:endParaRPr/>
          </a:p>
        </p:txBody>
      </p:sp>
      <p:sp>
        <p:nvSpPr>
          <p:cNvPr id="261" name="Google Shape;26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200"/>
              <a:buNone/>
            </a:pPr>
            <a:r>
              <a:rPr lang="en-US"/>
              <a:t>Die Europäische Kommission beabsichtigt, im Rahmen der </a:t>
            </a:r>
            <a:r>
              <a:rPr b="1" lang="en-US"/>
              <a:t>EU-Gleichstellungsstrategie 2020-2025 </a:t>
            </a:r>
            <a:r>
              <a:rPr lang="en-US"/>
              <a:t>die Bereiche strafbarer Handlungen, in denen eine Harmonisierung auf europäischer Ebene möglich ist, auf bestimmte Formen geschlechtsspezifischer Gewalt, einschließlich sexueller Belästigung und Missbrauch von Frauen, auszuweiten. </a:t>
            </a:r>
            <a:endParaRPr/>
          </a:p>
          <a:p>
            <a:pPr indent="0" lvl="0" marL="0" rtl="0" algn="l">
              <a:lnSpc>
                <a:spcPct val="90000"/>
              </a:lnSpc>
              <a:spcBef>
                <a:spcPts val="1000"/>
              </a:spcBef>
              <a:spcAft>
                <a:spcPts val="0"/>
              </a:spcAft>
              <a:buClr>
                <a:schemeClr val="dk1"/>
              </a:buClr>
              <a:buSzPts val="1200"/>
              <a:buNone/>
            </a:pPr>
            <a:r>
              <a:rPr lang="en-US"/>
              <a:t>-Als Arbeitgeber beabsichtigt die Kommission außerdem, einen "umfassenden Rechtsrahmen" zur Bekämpfung aller Formen von Belästigung am Arbeitsplatz zu schaffen.</a:t>
            </a:r>
            <a:endParaRPr/>
          </a:p>
          <a:p>
            <a:pPr indent="0" lvl="0" marL="0" rtl="0" algn="l">
              <a:lnSpc>
                <a:spcPct val="90000"/>
              </a:lnSpc>
              <a:spcBef>
                <a:spcPts val="1000"/>
              </a:spcBef>
              <a:spcAft>
                <a:spcPts val="0"/>
              </a:spcAft>
              <a:buClr>
                <a:schemeClr val="dk1"/>
              </a:buClr>
              <a:buSzPts val="1200"/>
              <a:buNone/>
            </a:pPr>
            <a:r>
              <a:rPr lang="en-US"/>
              <a:t>Die Europäische Kommission ermutigt die Mitgliedstaaten, das </a:t>
            </a:r>
            <a:r>
              <a:rPr b="1" lang="en-US"/>
              <a:t>Übereinkommen Nr. 190 der Internationalen Arbeitsorganisation zu </a:t>
            </a:r>
            <a:r>
              <a:rPr lang="en-US"/>
              <a:t>ratifizieren, die bestehenden EU-Vorschriften zum Schutz der Arbeitnehmer vor Gewalt und Belästigung umzusetzen und die Bevölkerung für diese Vorschriften zu sensibilisieren. </a:t>
            </a:r>
            <a:endParaRPr/>
          </a:p>
          <a:p>
            <a:pPr indent="0" lvl="0" marL="0" rtl="0" algn="l">
              <a:lnSpc>
                <a:spcPct val="100000"/>
              </a:lnSpc>
              <a:spcBef>
                <a:spcPts val="0"/>
              </a:spcBef>
              <a:spcAft>
                <a:spcPts val="0"/>
              </a:spcAft>
              <a:buSzPts val="1400"/>
              <a:buNone/>
            </a:pPr>
            <a:r>
              <a:t/>
            </a:r>
            <a:endParaRPr/>
          </a:p>
        </p:txBody>
      </p:sp>
      <p:sp>
        <p:nvSpPr>
          <p:cNvPr id="270" name="Google Shape;27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b="1" lang="en-US"/>
              <a:t>Gemäß Artikel 4 des ILO C190:</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n-US"/>
              <a:t>Jedes Mitglied beschließt im Einklang mit den einzelstaatlichen Rechtsvorschriften und Gegebenheiten und in Absprache mit den repräsentativen Arbeitgeber- und Arbeitnehmerorganisationen ein integratives, integriertes und geschlechtsspezifisches Konzept zur Verhütung und Beseitigung von Gewalt und Belästigung in der Arbeitswelt. </a:t>
            </a:r>
            <a:endParaRPr/>
          </a:p>
          <a:p>
            <a:pPr indent="0" lvl="0" marL="0" marR="0" rtl="0" algn="l">
              <a:lnSpc>
                <a:spcPct val="100000"/>
              </a:lnSpc>
              <a:spcBef>
                <a:spcPts val="0"/>
              </a:spcBef>
              <a:spcAft>
                <a:spcPts val="0"/>
              </a:spcAft>
              <a:buClr>
                <a:srgbClr val="000000"/>
              </a:buClr>
              <a:buSzPts val="1200"/>
              <a:buFont typeface="Arial"/>
              <a:buNone/>
            </a:pPr>
            <a:r>
              <a:rPr lang="en-US">
                <a:solidFill>
                  <a:srgbClr val="000000"/>
                </a:solidFill>
              </a:rPr>
              <a:t>(3) Bei der Annahme und Umsetzung des in Absatz 2 genannten Ansatzes erkennt jedes Mitglied die unterschiedlichen und einander ergänzenden Rollen und Funktionen der Regierungen sowie der Arbeitgeber und Arbeitnehmer und ihrer jeweiligen Organisationen an und berücksichtigt dabei die unterschiedliche Art und den unterschiedlichen Umfang ihrer jeweiligen Verantwortlichkeiten. </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400"/>
              <a:buNone/>
            </a:pPr>
            <a:r>
              <a:t/>
            </a:r>
            <a:endParaRPr/>
          </a:p>
        </p:txBody>
      </p:sp>
      <p:sp>
        <p:nvSpPr>
          <p:cNvPr id="295" name="Google Shape;29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dd49517535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1dd49517535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1800"/>
              <a:t>Belästigung und Gewalt durch eine dritte Person</a:t>
            </a:r>
            <a:endParaRPr/>
          </a:p>
          <a:p>
            <a:pPr indent="-228600" lvl="0" marL="228600" rtl="0" algn="l">
              <a:lnSpc>
                <a:spcPct val="90000"/>
              </a:lnSpc>
              <a:spcBef>
                <a:spcPts val="1000"/>
              </a:spcBef>
              <a:spcAft>
                <a:spcPts val="0"/>
              </a:spcAft>
              <a:buClr>
                <a:schemeClr val="dk1"/>
              </a:buClr>
              <a:buSzPts val="1200"/>
              <a:buChar char="•"/>
            </a:pPr>
            <a:r>
              <a:rPr lang="en-US"/>
              <a:t>Im Juli 2010 einigten sich die EU-Sozialpartner auf Leitlinien in Bezug auf Gewalt und Belästigung durch Dritte, z. B. durch Kunden, Patienten oder Mitglieder der Öffentlichkeit. Die Leitlinien wurden von zwei europäischen Gewerkschaftsverbänden - dem Europäischen Gewerkschaftsverband für den öffentlichen Dienst (EGÖD) und UNI Europa - und sechs EU-Arbeitgeberorganisationen unterzeichnet, nämlich dem Europäischen Gewerkschaftsausschuss für das Bildungswesen (EGBW), dem Europäischen Arbeitgeberverband für Krankenhäuser und das Gesundheitswesen (HOSPEEM), dem Rat der Gemeinden und Regionen Europas (RGRE), dem Europäischen Arbeitgeberverband für das Bildungswesen (EFEE), EuroCommerce und der Konföderation der Europäischen Sicherheitsdienste (CoESS).</a:t>
            </a:r>
            <a:endParaRPr/>
          </a:p>
          <a:p>
            <a:pPr indent="-228600" lvl="0" marL="228600" rtl="0" algn="l">
              <a:lnSpc>
                <a:spcPct val="90000"/>
              </a:lnSpc>
              <a:spcBef>
                <a:spcPts val="1000"/>
              </a:spcBef>
              <a:spcAft>
                <a:spcPts val="0"/>
              </a:spcAft>
              <a:buClr>
                <a:schemeClr val="dk1"/>
              </a:buClr>
              <a:buSzPts val="1200"/>
              <a:buChar char="•"/>
            </a:pPr>
            <a:r>
              <a:rPr lang="en-US"/>
              <a:t>In den Leitlinien wird Gewalt und Belästigung durch Dritte als eine Vielzahl von Formen definiert. Sie kann beispielsweise "physisch, psychisch, verbal und/oder sexuell" sein; ein "einmaliger [Vorfall] oder systematischere Verhaltensmuster einer Einzelperson oder Gruppe"; "verursacht durch psychische Probleme und/oder motiviert durch emotionale Gründe, persönliche Abneigung, Vorurteile aufgrund des Geschlechts, der Rasse/ethnischen Herkunft, der Religion und Weltanschauung, einer Behinderung, des Alters, der sexuellen Ausrichtung oder des Körperbildes".</a:t>
            </a:r>
            <a:endParaRPr/>
          </a:p>
          <a:p>
            <a:pPr indent="0" lvl="0" marL="0" rtl="0" algn="l">
              <a:lnSpc>
                <a:spcPct val="100000"/>
              </a:lnSpc>
              <a:spcBef>
                <a:spcPts val="0"/>
              </a:spcBef>
              <a:spcAft>
                <a:spcPts val="0"/>
              </a:spcAft>
              <a:buSzPts val="1400"/>
              <a:buNone/>
            </a:pPr>
            <a:r>
              <a:t/>
            </a:r>
            <a:endParaRPr/>
          </a:p>
        </p:txBody>
      </p:sp>
      <p:sp>
        <p:nvSpPr>
          <p:cNvPr id="367" name="Google Shape;3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dd49517535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g1dd49517535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b="1" lang="en-US" sz="1600"/>
              <a:t>Relative EU-Richtlinien:</a:t>
            </a:r>
            <a:endParaRPr/>
          </a:p>
          <a:p>
            <a:pPr indent="0" lvl="0" marL="0" rtl="0" algn="l">
              <a:lnSpc>
                <a:spcPct val="90000"/>
              </a:lnSpc>
              <a:spcBef>
                <a:spcPts val="1000"/>
              </a:spcBef>
              <a:spcAft>
                <a:spcPts val="0"/>
              </a:spcAft>
              <a:buSzPts val="1200"/>
              <a:buNone/>
            </a:pPr>
            <a:r>
              <a:t/>
            </a:r>
            <a:endParaRPr b="1"/>
          </a:p>
          <a:p>
            <a:pPr indent="0" lvl="0" marL="0" rtl="0" algn="l">
              <a:lnSpc>
                <a:spcPct val="90000"/>
              </a:lnSpc>
              <a:spcBef>
                <a:spcPts val="1000"/>
              </a:spcBef>
              <a:spcAft>
                <a:spcPts val="0"/>
              </a:spcAft>
              <a:buSzPts val="1200"/>
              <a:buNone/>
            </a:pPr>
            <a:r>
              <a:rPr b="1" i="1" lang="en-US"/>
              <a:t>Richtlinie 2000/43/EG vom 29. Juni 2000</a:t>
            </a:r>
            <a:endParaRPr/>
          </a:p>
          <a:p>
            <a:pPr indent="0" lvl="0" marL="0" rtl="0" algn="l">
              <a:lnSpc>
                <a:spcPct val="90000"/>
              </a:lnSpc>
              <a:spcBef>
                <a:spcPts val="1000"/>
              </a:spcBef>
              <a:spcAft>
                <a:spcPts val="0"/>
              </a:spcAft>
              <a:buSzPts val="1200"/>
              <a:buNone/>
            </a:pPr>
            <a:r>
              <a:rPr lang="en-US"/>
              <a:t> Verwirklichung des Grundsatzes der Gleichbehandlung von Personen ohne Unterschied der Rasse oder der ethnischen Herkunft</a:t>
            </a:r>
            <a:endParaRPr/>
          </a:p>
          <a:p>
            <a:pPr indent="0" lvl="0" marL="0" rtl="0" algn="l">
              <a:lnSpc>
                <a:spcPct val="90000"/>
              </a:lnSpc>
              <a:spcBef>
                <a:spcPts val="1000"/>
              </a:spcBef>
              <a:spcAft>
                <a:spcPts val="0"/>
              </a:spcAft>
              <a:buSzPts val="1200"/>
              <a:buNone/>
            </a:pPr>
            <a:r>
              <a:rPr b="1" lang="en-US"/>
              <a:t>Richtlinie 2000/78/EG vom 27. November 2000 </a:t>
            </a:r>
            <a:endParaRPr/>
          </a:p>
          <a:p>
            <a:pPr indent="0" lvl="0" marL="0" rtl="0" algn="l">
              <a:lnSpc>
                <a:spcPct val="90000"/>
              </a:lnSpc>
              <a:spcBef>
                <a:spcPts val="1000"/>
              </a:spcBef>
              <a:spcAft>
                <a:spcPts val="0"/>
              </a:spcAft>
              <a:buSzPts val="1200"/>
              <a:buNone/>
            </a:pPr>
            <a:r>
              <a:rPr lang="en-US"/>
              <a:t>zur Festlegung eines allgemeinen Rahmens für die Verwirklichung der Gleichbehandlung in Beschäftigung und Beruf</a:t>
            </a:r>
            <a:endParaRPr/>
          </a:p>
          <a:p>
            <a:pPr indent="0" lvl="0" marL="0" rtl="0" algn="l">
              <a:lnSpc>
                <a:spcPct val="90000"/>
              </a:lnSpc>
              <a:spcBef>
                <a:spcPts val="1000"/>
              </a:spcBef>
              <a:spcAft>
                <a:spcPts val="0"/>
              </a:spcAft>
              <a:buSzPts val="1200"/>
              <a:buNone/>
            </a:pPr>
            <a:r>
              <a:rPr b="1" lang="en-US"/>
              <a:t>Richtlinie 2002/73/EG vom 23. September 2002 </a:t>
            </a:r>
            <a:endParaRPr/>
          </a:p>
          <a:p>
            <a:pPr indent="0" lvl="0" marL="0" rtl="0" algn="l">
              <a:lnSpc>
                <a:spcPct val="90000"/>
              </a:lnSpc>
              <a:spcBef>
                <a:spcPts val="1000"/>
              </a:spcBef>
              <a:spcAft>
                <a:spcPts val="0"/>
              </a:spcAft>
              <a:buSzPts val="1200"/>
              <a:buNone/>
            </a:pPr>
            <a:r>
              <a:rPr lang="en-US"/>
              <a:t>zur Änderung der Richtlinie 76/207/EWG des Rates zur Verwirklichung des Grundsatzes der Gleichbehandlung von Männern und Frauen hinsichtlich des Zugangs zur Beschäftigung, zur Berufsbildung und zum beruflichen Aufstieg sowie in Bezug auf die Arbeitsbedingungen</a:t>
            </a:r>
            <a:endParaRPr/>
          </a:p>
          <a:p>
            <a:pPr indent="0" lvl="0" marL="0" rtl="0" algn="l">
              <a:lnSpc>
                <a:spcPct val="90000"/>
              </a:lnSpc>
              <a:spcBef>
                <a:spcPts val="1000"/>
              </a:spcBef>
              <a:spcAft>
                <a:spcPts val="0"/>
              </a:spcAft>
              <a:buSzPts val="1200"/>
              <a:buNone/>
            </a:pPr>
            <a:r>
              <a:rPr b="1" i="1" lang="en-US"/>
              <a:t>Richtlinie 89/391/EWG </a:t>
            </a:r>
            <a:endParaRPr/>
          </a:p>
          <a:p>
            <a:pPr indent="0" lvl="0" marL="0" rtl="0" algn="l">
              <a:lnSpc>
                <a:spcPct val="90000"/>
              </a:lnSpc>
              <a:spcBef>
                <a:spcPts val="1000"/>
              </a:spcBef>
              <a:spcAft>
                <a:spcPts val="0"/>
              </a:spcAft>
              <a:buSzPts val="1200"/>
              <a:buNone/>
            </a:pPr>
            <a:r>
              <a:rPr lang="en-US"/>
              <a:t>über die Einführung von Maßnahmen zur Verbesserung der Sicherheit und des Gesundheitsschutzes der Arbeitnehmer bei der Arbeit</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88" name="Google Shape;388;g1dd49517535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Der Handel ist ein Sektor, in dem die Beschäftigten einem erhöhten Risiko von Gewalt in der Öffentlichkeit ausgesetzt sind. Bereits 1995 einigten sich die Sozialpartner in diesem Sektor auf eine gemeinsame Erklärung zur Bekämpfung des Problems.  Im Oktober 2009 haben die Sozialpartner ein Toolkit zur Prävention von Gewalt durch Dritte im Handel auf den Weg gebracht. Die Sozialpartner in anderen Sektoren - darunter Gas, Strom, Eisenbahn und Bildung - haben ähnliche Initiativen ergriffen.</a:t>
            </a:r>
            <a:endParaRPr/>
          </a:p>
          <a:p>
            <a:pPr indent="0" lvl="0" marL="0" rtl="0" algn="l">
              <a:lnSpc>
                <a:spcPct val="100000"/>
              </a:lnSpc>
              <a:spcBef>
                <a:spcPts val="0"/>
              </a:spcBef>
              <a:spcAft>
                <a:spcPts val="0"/>
              </a:spcAft>
              <a:buSzPts val="1400"/>
              <a:buNone/>
            </a:pPr>
            <a:r>
              <a:t/>
            </a:r>
            <a:endParaRPr/>
          </a:p>
        </p:txBody>
      </p:sp>
      <p:sp>
        <p:nvSpPr>
          <p:cNvPr id="443" name="Google Shape;44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Auf Unternehmensebene gibt es bereits mehrere internationale Rahmenvereinbarungen zur Bekämpfung von sexueller Belästigung und/oder Gewalt am Arbeitsplatz. Diese Themen und insbesondere die Frage der Gewalt gegen Frauen werden immer häufiger in solche Vereinbarungen aufgenommen</a:t>
            </a:r>
            <a:endParaRPr/>
          </a:p>
          <a:p>
            <a:pPr indent="-228600" lvl="0" marL="228600" rtl="0" algn="l">
              <a:lnSpc>
                <a:spcPct val="90000"/>
              </a:lnSpc>
              <a:spcBef>
                <a:spcPts val="1000"/>
              </a:spcBef>
              <a:spcAft>
                <a:spcPts val="0"/>
              </a:spcAft>
              <a:buClr>
                <a:schemeClr val="dk1"/>
              </a:buClr>
              <a:buSzPts val="1200"/>
              <a:buChar char="•"/>
            </a:pPr>
            <a:r>
              <a:rPr lang="en-US"/>
              <a:t>Die im März 2018 abgeschlossene internationale Rahmenvereinbarung des französischen Energiekonzerns EDF zur sozialen Verantwortung von Unternehmen enthält ein Kapitel mit dem Titel "Bekämpfung aller Formen von Belästigung und Gewalt am Arbeitsplatz".  Einige transnationale Unternehmen haben Vereinbarungen zum Thema sexuelle Belästigung abgeschlossen (z. B. Unilever, Sodexo, Meliá Hotels International und die AccorInvest-Gruppe).</a:t>
            </a:r>
            <a:endParaRPr/>
          </a:p>
          <a:p>
            <a:pPr indent="-228600" lvl="0" marL="228600" rtl="0" algn="l">
              <a:lnSpc>
                <a:spcPct val="90000"/>
              </a:lnSpc>
              <a:spcBef>
                <a:spcPts val="1000"/>
              </a:spcBef>
              <a:spcAft>
                <a:spcPts val="0"/>
              </a:spcAft>
              <a:buClr>
                <a:schemeClr val="dk1"/>
              </a:buClr>
              <a:buSzPts val="1200"/>
              <a:buChar char="•"/>
            </a:pPr>
            <a:r>
              <a:rPr lang="en-US"/>
              <a:t>Am 3. Oktober 2018 fügten die Carrefour-Gruppe und der Gewerkschaftsverband UNI Global Union ihrer Rahmenvereinbarung eine Erklärung des Europäischen Betriebsrats zum Thema "Gewalt gegen Frauen am Arbeitsplatz" bei.  In dem Text wird die Notwendigkeit von Schulungen und Sensibilisierungsmaßnahmen betont. Die Unterzeichner rufen auch dazu auf, "sexistische oder erniedrigende Bemerkungen und Verhaltensweisen gegenüber Frauen am Arbeitsplatz" abzulehnen und nicht zuzulassen, dass diese zur Gewohnheit werden.</a:t>
            </a:r>
            <a:endParaRPr/>
          </a:p>
          <a:p>
            <a:pPr indent="0" lvl="0" marL="0" rtl="0" algn="l">
              <a:lnSpc>
                <a:spcPct val="100000"/>
              </a:lnSpc>
              <a:spcBef>
                <a:spcPts val="0"/>
              </a:spcBef>
              <a:spcAft>
                <a:spcPts val="0"/>
              </a:spcAft>
              <a:buSzPts val="1400"/>
              <a:buNone/>
            </a:pPr>
            <a:r>
              <a:t/>
            </a:r>
            <a:endParaRPr/>
          </a:p>
        </p:txBody>
      </p:sp>
      <p:sp>
        <p:nvSpPr>
          <p:cNvPr id="455" name="Google Shape;45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dd49517535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1dd49517535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dd49517535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1dd49517535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dd49517535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g1dd49517535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dd4951753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1dd495175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dd49517535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1dd49517535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Arial"/>
              <a:buNone/>
            </a:pPr>
            <a:r>
              <a:rPr b="1" lang="en-US" sz="1600"/>
              <a:t>Relative EU-Richtlinien:</a:t>
            </a:r>
            <a:endParaRPr/>
          </a:p>
          <a:p>
            <a:pPr indent="0" lvl="0" marL="0" rtl="0" algn="l">
              <a:lnSpc>
                <a:spcPct val="90000"/>
              </a:lnSpc>
              <a:spcBef>
                <a:spcPts val="1000"/>
              </a:spcBef>
              <a:spcAft>
                <a:spcPts val="0"/>
              </a:spcAft>
              <a:buClr>
                <a:schemeClr val="dk1"/>
              </a:buClr>
              <a:buSzPts val="1200"/>
              <a:buFont typeface="Arial"/>
              <a:buNone/>
            </a:pPr>
            <a:r>
              <a:t/>
            </a:r>
            <a:endParaRPr b="1"/>
          </a:p>
          <a:p>
            <a:pPr indent="0" lvl="0" marL="0" rtl="0" algn="l">
              <a:lnSpc>
                <a:spcPct val="90000"/>
              </a:lnSpc>
              <a:spcBef>
                <a:spcPts val="1000"/>
              </a:spcBef>
              <a:spcAft>
                <a:spcPts val="0"/>
              </a:spcAft>
              <a:buClr>
                <a:schemeClr val="dk1"/>
              </a:buClr>
              <a:buSzPts val="1200"/>
              <a:buFont typeface="Arial"/>
              <a:buNone/>
            </a:pPr>
            <a:r>
              <a:rPr b="1" i="1" lang="en-US"/>
              <a:t>Richtlinie 2000/43/EG vom 29. Juni 2000</a:t>
            </a:r>
            <a:endParaRPr/>
          </a:p>
          <a:p>
            <a:pPr indent="0" lvl="0" marL="0" rtl="0" algn="l">
              <a:lnSpc>
                <a:spcPct val="90000"/>
              </a:lnSpc>
              <a:spcBef>
                <a:spcPts val="1000"/>
              </a:spcBef>
              <a:spcAft>
                <a:spcPts val="0"/>
              </a:spcAft>
              <a:buClr>
                <a:schemeClr val="dk1"/>
              </a:buClr>
              <a:buSzPts val="1200"/>
              <a:buFont typeface="Arial"/>
              <a:buNone/>
            </a:pPr>
            <a:r>
              <a:rPr lang="en-US"/>
              <a:t> Verwirklichung des Grundsatzes der Gleichbehandlung von Personen ohne Unterschied der Rasse oder der ethnischen Herkunft</a:t>
            </a:r>
            <a:endParaRPr/>
          </a:p>
          <a:p>
            <a:pPr indent="0" lvl="0" marL="0" rtl="0" algn="l">
              <a:lnSpc>
                <a:spcPct val="90000"/>
              </a:lnSpc>
              <a:spcBef>
                <a:spcPts val="1000"/>
              </a:spcBef>
              <a:spcAft>
                <a:spcPts val="0"/>
              </a:spcAft>
              <a:buClr>
                <a:schemeClr val="dk1"/>
              </a:buClr>
              <a:buSzPts val="1200"/>
              <a:buFont typeface="Arial"/>
              <a:buNone/>
            </a:pPr>
            <a:r>
              <a:rPr b="1" lang="en-US"/>
              <a:t>Richtlinie 2000/78/EG vom 27. November 2000 </a:t>
            </a:r>
            <a:endParaRPr/>
          </a:p>
          <a:p>
            <a:pPr indent="0" lvl="0" marL="0" rtl="0" algn="l">
              <a:lnSpc>
                <a:spcPct val="90000"/>
              </a:lnSpc>
              <a:spcBef>
                <a:spcPts val="1000"/>
              </a:spcBef>
              <a:spcAft>
                <a:spcPts val="0"/>
              </a:spcAft>
              <a:buClr>
                <a:schemeClr val="dk1"/>
              </a:buClr>
              <a:buSzPts val="1200"/>
              <a:buFont typeface="Arial"/>
              <a:buNone/>
            </a:pPr>
            <a:r>
              <a:rPr lang="en-US"/>
              <a:t>zur Festlegung eines allgemeinen Rahmens für die Verwirklichung der Gleichbehandlung in Beschäftigung und Beruf</a:t>
            </a:r>
            <a:endParaRPr/>
          </a:p>
          <a:p>
            <a:pPr indent="0" lvl="0" marL="0" rtl="0" algn="l">
              <a:lnSpc>
                <a:spcPct val="90000"/>
              </a:lnSpc>
              <a:spcBef>
                <a:spcPts val="1000"/>
              </a:spcBef>
              <a:spcAft>
                <a:spcPts val="0"/>
              </a:spcAft>
              <a:buClr>
                <a:schemeClr val="dk1"/>
              </a:buClr>
              <a:buSzPts val="1200"/>
              <a:buFont typeface="Arial"/>
              <a:buNone/>
            </a:pPr>
            <a:r>
              <a:rPr b="1" lang="en-US"/>
              <a:t>Richtlinie 2002/73/EG vom 23. September 2002 </a:t>
            </a:r>
            <a:endParaRPr/>
          </a:p>
          <a:p>
            <a:pPr indent="0" lvl="0" marL="0" rtl="0" algn="l">
              <a:lnSpc>
                <a:spcPct val="90000"/>
              </a:lnSpc>
              <a:spcBef>
                <a:spcPts val="1000"/>
              </a:spcBef>
              <a:spcAft>
                <a:spcPts val="0"/>
              </a:spcAft>
              <a:buClr>
                <a:schemeClr val="dk1"/>
              </a:buClr>
              <a:buSzPts val="1200"/>
              <a:buFont typeface="Arial"/>
              <a:buNone/>
            </a:pPr>
            <a:r>
              <a:rPr lang="en-US"/>
              <a:t>zur Änderung der Richtlinie 76/207/EWG des Rates zur Verwirklichung des Grundsatzes der Gleichbehandlung von Männern und Frauen hinsichtlich des Zugangs zur Beschäftigung, zur Berufsbildung und zum beruflichen Aufstieg sowie in Bezug auf die Arbeitsbedingungen</a:t>
            </a:r>
            <a:endParaRPr/>
          </a:p>
          <a:p>
            <a:pPr indent="0" lvl="0" marL="0" rtl="0" algn="l">
              <a:lnSpc>
                <a:spcPct val="90000"/>
              </a:lnSpc>
              <a:spcBef>
                <a:spcPts val="1000"/>
              </a:spcBef>
              <a:spcAft>
                <a:spcPts val="0"/>
              </a:spcAft>
              <a:buClr>
                <a:schemeClr val="dk1"/>
              </a:buClr>
              <a:buSzPts val="1200"/>
              <a:buFont typeface="Arial"/>
              <a:buNone/>
            </a:pPr>
            <a:r>
              <a:rPr b="1" i="1" lang="en-US"/>
              <a:t>Richtlinie 89/391/EWG </a:t>
            </a:r>
            <a:endParaRPr/>
          </a:p>
          <a:p>
            <a:pPr indent="0" lvl="0" marL="0" rtl="0" algn="l">
              <a:lnSpc>
                <a:spcPct val="90000"/>
              </a:lnSpc>
              <a:spcBef>
                <a:spcPts val="1000"/>
              </a:spcBef>
              <a:spcAft>
                <a:spcPts val="0"/>
              </a:spcAft>
              <a:buClr>
                <a:schemeClr val="dk1"/>
              </a:buClr>
              <a:buSzPts val="1200"/>
              <a:buFont typeface="Arial"/>
              <a:buNone/>
            </a:pPr>
            <a:r>
              <a:rPr lang="en-US"/>
              <a:t>über die Einführung von Maßnahmen zur Verbesserung der Sicherheit und des Gesundheitsschutzes der Arbeitnehmer bei der Arbeit</a:t>
            </a:r>
            <a:endParaRPr b="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43" name="Google Shape;143;g1dd49517535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Rechtsvorschriften auf EU-Ebene</a:t>
            </a:r>
            <a:endParaRPr/>
          </a:p>
          <a:p>
            <a:pPr indent="0" lvl="0" marL="0" rtl="0" algn="l">
              <a:lnSpc>
                <a:spcPct val="100000"/>
              </a:lnSpc>
              <a:spcBef>
                <a:spcPts val="0"/>
              </a:spcBef>
              <a:spcAft>
                <a:spcPts val="0"/>
              </a:spcAft>
              <a:buSzPts val="1400"/>
              <a:buNone/>
            </a:pPr>
            <a:r>
              <a:rPr b="1" lang="en-US"/>
              <a:t>Belästigung </a:t>
            </a:r>
            <a:r>
              <a:rPr lang="en-US"/>
              <a:t>wird definiert als eine Situation</a:t>
            </a:r>
            <a:r>
              <a:rPr i="1" lang="en-US"/>
              <a:t>, "in der ein unerwünschtes Verhalten vorliegt, das bezweckt oder bewirkt, dass die Würde der betreffenden Person verletzt und ein von Einschüchterungen, Anfeindungen, Erniedrigungen, Entwürdigungen oder Beleidigungen gekennzeichnetes Umfeld geschaffen wird". </a:t>
            </a:r>
            <a:endParaRPr/>
          </a:p>
          <a:p>
            <a:pPr indent="0" lvl="0" marL="0" rtl="0" algn="l">
              <a:lnSpc>
                <a:spcPct val="100000"/>
              </a:lnSpc>
              <a:spcBef>
                <a:spcPts val="0"/>
              </a:spcBef>
              <a:spcAft>
                <a:spcPts val="0"/>
              </a:spcAft>
              <a:buSzPts val="1400"/>
              <a:buNone/>
            </a:pPr>
            <a:r>
              <a:rPr b="1" lang="en-US"/>
              <a:t>Sexuelle Belästigung liegt vor</a:t>
            </a:r>
            <a:r>
              <a:rPr lang="en-US"/>
              <a:t>, wenn </a:t>
            </a:r>
            <a:r>
              <a:rPr i="1" lang="en-US"/>
              <a:t>"unerwünschte verbale, nicht verbale oder physische Verhaltensweisen sexueller Natur auftreten, die bezwecken oder bewirken, dass die Würde der betreffenden Person verletzt wird, insbesondere wenn ein von Einschüchterungen, Anfeindungen, Erniedrigungen, Entwürdigungen oder Beleidigungen gekennzeichnetes Umfeld geschaffen wird". </a:t>
            </a:r>
            <a:endParaRPr/>
          </a:p>
          <a:p>
            <a:pPr indent="0" lvl="0" marL="0" rtl="0" algn="l">
              <a:lnSpc>
                <a:spcPct val="100000"/>
              </a:lnSpc>
              <a:spcBef>
                <a:spcPts val="0"/>
              </a:spcBef>
              <a:spcAft>
                <a:spcPts val="0"/>
              </a:spcAft>
              <a:buSzPts val="1400"/>
              <a:buNone/>
            </a:pPr>
            <a:r>
              <a:rPr b="1" lang="en-US"/>
              <a:t>Richtlinie 2002/73/EG</a:t>
            </a:r>
            <a:endParaRPr/>
          </a:p>
          <a:p>
            <a:pPr indent="0" lvl="0" marL="0" rtl="0" algn="l">
              <a:lnSpc>
                <a:spcPct val="100000"/>
              </a:lnSpc>
              <a:spcBef>
                <a:spcPts val="0"/>
              </a:spcBef>
              <a:spcAft>
                <a:spcPts val="0"/>
              </a:spcAft>
              <a:buSzPts val="1400"/>
              <a:buNone/>
            </a:pPr>
            <a:r>
              <a:t/>
            </a:r>
            <a:endParaRPr/>
          </a:p>
        </p:txBody>
      </p:sp>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ILO-Übereinkommen über Gewalt und Belästigung 2019</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Im Juni 2019 hat die historische Generalkonferenz der Internationalen Arbeitsorganisation (ILO) die: </a:t>
            </a:r>
            <a:endParaRPr/>
          </a:p>
          <a:p>
            <a:pPr indent="0" lvl="0" marL="0" rtl="0" algn="l">
              <a:lnSpc>
                <a:spcPct val="90000"/>
              </a:lnSpc>
              <a:spcBef>
                <a:spcPts val="1000"/>
              </a:spcBef>
              <a:spcAft>
                <a:spcPts val="0"/>
              </a:spcAft>
              <a:buClr>
                <a:schemeClr val="dk1"/>
              </a:buClr>
              <a:buSzPts val="2800"/>
              <a:buNone/>
            </a:pPr>
            <a:r>
              <a:rPr b="1" lang="en-US"/>
              <a:t>-Übereinkommen</a:t>
            </a:r>
            <a:r>
              <a:rPr lang="en-US"/>
              <a:t> gegen Gewalt </a:t>
            </a:r>
            <a:r>
              <a:rPr b="1" lang="en-US"/>
              <a:t>und Belästigung190 (C190) und das </a:t>
            </a:r>
            <a:endParaRPr/>
          </a:p>
          <a:p>
            <a:pPr indent="0" lvl="0" marL="0" rtl="0" algn="l">
              <a:lnSpc>
                <a:spcPct val="90000"/>
              </a:lnSpc>
              <a:spcBef>
                <a:spcPts val="1000"/>
              </a:spcBef>
              <a:spcAft>
                <a:spcPts val="0"/>
              </a:spcAft>
              <a:buClr>
                <a:schemeClr val="dk1"/>
              </a:buClr>
              <a:buSzPts val="2800"/>
              <a:buNone/>
            </a:pPr>
            <a:r>
              <a:rPr b="1" lang="en-US"/>
              <a:t>-Empfehlung 206 (R206) </a:t>
            </a:r>
            <a:r>
              <a:rPr lang="en-US"/>
              <a:t>,</a:t>
            </a:r>
            <a:endParaRPr/>
          </a:p>
          <a:p>
            <a:pPr indent="0" lvl="0" marL="0" rtl="0" algn="l">
              <a:lnSpc>
                <a:spcPct val="90000"/>
              </a:lnSpc>
              <a:spcBef>
                <a:spcPts val="1000"/>
              </a:spcBef>
              <a:spcAft>
                <a:spcPts val="0"/>
              </a:spcAft>
              <a:buClr>
                <a:schemeClr val="dk1"/>
              </a:buClr>
              <a:buSzPts val="2800"/>
              <a:buNone/>
            </a:pPr>
            <a:r>
              <a:rPr lang="en-US"/>
              <a:t>und schuf eine neue Dynamik im Kampf gegen Gewalt und Belästigung - einschließlich geschlechtsspezifischer Gewalt und Belästigung - in der Arbeitswelt und hatte eine enorme Bedeutung für Arbeitnehmer - insbesondere für Arbeitnehmerinnen</a:t>
            </a:r>
            <a:endParaRPr/>
          </a:p>
          <a:p>
            <a:pPr indent="0" lvl="0" marL="0" rtl="0" algn="l">
              <a:lnSpc>
                <a:spcPct val="100000"/>
              </a:lnSpc>
              <a:spcBef>
                <a:spcPts val="0"/>
              </a:spcBef>
              <a:spcAft>
                <a:spcPts val="0"/>
              </a:spcAft>
              <a:buSzPts val="1400"/>
              <a:buNone/>
            </a:pPr>
            <a:r>
              <a:t/>
            </a:r>
            <a:endParaRPr/>
          </a:p>
        </p:txBody>
      </p:sp>
      <p:sp>
        <p:nvSpPr>
          <p:cNvPr id="169" name="Google Shape;16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EU-Gleichstellungsstrategie</a:t>
            </a:r>
            <a:endParaRPr/>
          </a:p>
          <a:p>
            <a:pPr indent="-228600" lvl="0" marL="228600" rtl="0" algn="l">
              <a:lnSpc>
                <a:spcPct val="90000"/>
              </a:lnSpc>
              <a:spcBef>
                <a:spcPts val="1000"/>
              </a:spcBef>
              <a:spcAft>
                <a:spcPts val="0"/>
              </a:spcAft>
              <a:buClr>
                <a:schemeClr val="dk1"/>
              </a:buClr>
              <a:buSzPts val="1200"/>
              <a:buChar char="•"/>
            </a:pPr>
            <a:r>
              <a:rPr lang="en-US"/>
              <a:t>Am 5. März 2020 hat die Europäische Kommission ihre Gleichstellungsstrategie 2020-2025 vorgestellt. Diese Strategie deckt alle Ursachen von Geschlechterungleichheit und Gewalt gegen Frauen ab. Sie enthält verschiedene Hinweise auf die Bekämpfung von sexueller Belästigung. </a:t>
            </a:r>
            <a:endParaRPr/>
          </a:p>
          <a:p>
            <a:pPr indent="-90804" lvl="0" marL="228600" rtl="0" algn="l">
              <a:lnSpc>
                <a:spcPct val="90000"/>
              </a:lnSpc>
              <a:spcBef>
                <a:spcPts val="1000"/>
              </a:spcBef>
              <a:spcAft>
                <a:spcPts val="0"/>
              </a:spcAft>
              <a:buClr>
                <a:schemeClr val="dk1"/>
              </a:buClr>
              <a:buSzPts val="1200"/>
              <a:buNone/>
            </a:pPr>
            <a:r>
              <a:t/>
            </a:r>
            <a:endParaRPr/>
          </a:p>
          <a:p>
            <a:pPr indent="-228600" lvl="0" marL="228600" rtl="0" algn="l">
              <a:lnSpc>
                <a:spcPct val="90000"/>
              </a:lnSpc>
              <a:spcBef>
                <a:spcPts val="1000"/>
              </a:spcBef>
              <a:spcAft>
                <a:spcPts val="0"/>
              </a:spcAft>
              <a:buClr>
                <a:schemeClr val="dk1"/>
              </a:buClr>
              <a:buSzPts val="1200"/>
              <a:buChar char="•"/>
            </a:pPr>
            <a:r>
              <a:rPr lang="en-US"/>
              <a:t>Darüber hinaus will die Kommission in ihrem Vorschlag für ein Gesetz über digitale Dienste vom Dezember 2020 klarstellen, welche Maßnahmen von den Plattformen erwartet werden, um gegen illegale Online-Aktivitäten vorzugehen, einschließlich der gegen Frauen gerichteten Online-Gewalt.</a:t>
            </a:r>
            <a:endParaRPr/>
          </a:p>
          <a:p>
            <a:pPr indent="0" lvl="0" marL="0" rtl="0" algn="l">
              <a:lnSpc>
                <a:spcPct val="100000"/>
              </a:lnSpc>
              <a:spcBef>
                <a:spcPts val="0"/>
              </a:spcBef>
              <a:spcAft>
                <a:spcPts val="0"/>
              </a:spcAft>
              <a:buSzPts val="1400"/>
              <a:buNone/>
            </a:pPr>
            <a:r>
              <a:t/>
            </a:r>
            <a:endParaRPr/>
          </a:p>
        </p:txBody>
      </p:sp>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hyperlink" Target="https://www.ituc-csi.org/IMG/pdf/c190_faqs_e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hyperlink" Target="https://www.dropbox.com/s/gqbgue68va763p7/C190%20Final%20English.mp4?dl=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www.ilo.org/dyn/normlex/en/f?p=NORMLEXPUB:12100:0::NO::P12100_ILO_CODE:R206" TargetMode="External"/><Relationship Id="rId9" Type="http://schemas.openxmlformats.org/officeDocument/2006/relationships/hyperlink" Target="https://www.ilo.org/wcmsp5/groups/public/---ed_norm/---relconf/documents/meetingdocument/wcms_533534.pdf" TargetMode="External"/><Relationship Id="rId5" Type="http://schemas.openxmlformats.org/officeDocument/2006/relationships/hyperlink" Target="https://www.dropbox.com/s/gqbgue68va763p7/C190%20Final%20English.mp4?dl=0" TargetMode="External"/><Relationship Id="rId6" Type="http://schemas.openxmlformats.org/officeDocument/2006/relationships/hyperlink" Target="https://www.ituc-csi.org/IMG/pdf/c190_mini_guide_en.pdf" TargetMode="External"/><Relationship Id="rId7" Type="http://schemas.openxmlformats.org/officeDocument/2006/relationships/hyperlink" Target="https://www.ituc-csi.org/IMG/pdf/c190_faqs_en.pdf" TargetMode="External"/><Relationship Id="rId8" Type="http://schemas.openxmlformats.org/officeDocument/2006/relationships/hyperlink" Target="http://www.ilo.ch/wcmsp5/groups/public/ed_dialogue/actrav/documents/briefingnote/wcms_749786.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33.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hyperlink" Target="https://kek-dias.gr/" TargetMode="External"/><Relationship Id="rId13" Type="http://schemas.openxmlformats.org/officeDocument/2006/relationships/image" Target="../media/image17.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hyperlink" Target="http://www.czu.cz/" TargetMode="External"/><Relationship Id="rId9" Type="http://schemas.openxmlformats.org/officeDocument/2006/relationships/image" Target="../media/image8.png"/><Relationship Id="rId15" Type="http://schemas.openxmlformats.org/officeDocument/2006/relationships/image" Target="../media/image13.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1.png"/><Relationship Id="rId6" Type="http://schemas.openxmlformats.org/officeDocument/2006/relationships/hyperlink" Target="http://www.czu.cz/" TargetMode="External"/><Relationship Id="rId7" Type="http://schemas.openxmlformats.org/officeDocument/2006/relationships/image" Target="../media/image16.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c.europa.eu/social/BlobServlet?docId=24122&amp;langId=en" TargetMode="External"/><Relationship Id="rId4" Type="http://schemas.openxmlformats.org/officeDocument/2006/relationships/hyperlink" Target="https://ec.europa.eu/social/BlobServlet?docId=24122&amp;langI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ilo.org/dyn/normlex/en/f?p=NORMLEXPUB:12100:0::NO::P12100_ILO_CODE:C19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7"/>
          <p:cNvSpPr txBox="1"/>
          <p:nvPr>
            <p:ph type="ctrTitle"/>
          </p:nvPr>
        </p:nvSpPr>
        <p:spPr>
          <a:xfrm>
            <a:off x="388111" y="4770613"/>
            <a:ext cx="11618831"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rPr>
              <a:t>EU- und nationale Instrumente zur Bekämpfung von Gewalt am Arbeitsplatz/Rechtsgrundlage</a:t>
            </a:r>
            <a:endParaRPr b="1" sz="4000">
              <a:solidFill>
                <a:schemeClr val="dk2"/>
              </a:solidFill>
            </a:endParaRPr>
          </a:p>
        </p:txBody>
      </p:sp>
      <p:pic>
        <p:nvPicPr>
          <p:cNvPr descr="Ein Bild, das Text enthält.&#10;&#10;Automatisch generierte Beschreibung" id="90" name="Google Shape;90;p7"/>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7"/>
          <p:cNvGrpSpPr/>
          <p:nvPr/>
        </p:nvGrpSpPr>
        <p:grpSpPr>
          <a:xfrm>
            <a:off x="-1" y="2941813"/>
            <a:ext cx="12188952" cy="1828800"/>
            <a:chOff x="-305" y="3144820"/>
            <a:chExt cx="9182100" cy="1551136"/>
          </a:xfrm>
        </p:grpSpPr>
        <p:sp>
          <p:nvSpPr>
            <p:cNvPr id="92" name="Google Shape;92;p7"/>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7"/>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7"/>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7"/>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7"/>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en-US"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7" name="Google Shape;97;p7"/>
          <p:cNvPicPr preferRelativeResize="0"/>
          <p:nvPr/>
        </p:nvPicPr>
        <p:blipFill rotWithShape="1">
          <a:blip r:embed="rId4">
            <a:alphaModFix/>
          </a:blip>
          <a:srcRect b="2326" l="0" r="0" t="2335"/>
          <a:stretch/>
        </p:blipFill>
        <p:spPr>
          <a:xfrm>
            <a:off x="426725" y="5456750"/>
            <a:ext cx="2876550" cy="600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10"/>
          <p:cNvSpPr txBox="1"/>
          <p:nvPr>
            <p:ph type="title"/>
          </p:nvPr>
        </p:nvSpPr>
        <p:spPr>
          <a:xfrm>
            <a:off x="359517" y="271635"/>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latin typeface="Calibri"/>
                <a:ea typeface="Calibri"/>
                <a:cs typeface="Calibri"/>
                <a:sym typeface="Calibri"/>
              </a:rPr>
              <a:t>THEMA 1</a:t>
            </a:r>
            <a:endParaRPr sz="4000">
              <a:latin typeface="Calibri"/>
              <a:ea typeface="Calibri"/>
              <a:cs typeface="Calibri"/>
              <a:sym typeface="Calibri"/>
            </a:endParaRPr>
          </a:p>
        </p:txBody>
      </p:sp>
      <p:sp>
        <p:nvSpPr>
          <p:cNvPr id="206" name="Google Shape;20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7" name="Google Shape;207;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08" name="Google Shape;208;p10"/>
          <p:cNvGrpSpPr/>
          <p:nvPr/>
        </p:nvGrpSpPr>
        <p:grpSpPr>
          <a:xfrm>
            <a:off x="2032000" y="369432"/>
            <a:ext cx="8127999" cy="6119134"/>
            <a:chOff x="0" y="-350234"/>
            <a:chExt cx="8127999" cy="6119134"/>
          </a:xfrm>
        </p:grpSpPr>
        <p:sp>
          <p:nvSpPr>
            <p:cNvPr id="209" name="Google Shape;209;p10"/>
            <p:cNvSpPr/>
            <p:nvPr/>
          </p:nvSpPr>
          <p:spPr>
            <a:xfrm>
              <a:off x="2973921" y="2193422"/>
              <a:ext cx="1663460" cy="1356774"/>
            </a:xfrm>
            <a:prstGeom prst="roundRect">
              <a:avLst>
                <a:gd fmla="val 16667"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0" name="Google Shape;210;p10"/>
            <p:cNvSpPr txBox="1"/>
            <p:nvPr/>
          </p:nvSpPr>
          <p:spPr>
            <a:xfrm>
              <a:off x="3040153" y="2259654"/>
              <a:ext cx="1530996" cy="122431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Rechtliche Begriffe &amp; Definitionen</a:t>
              </a:r>
              <a:endParaRPr b="1" i="0" sz="1600" u="none" cap="none" strike="noStrike">
                <a:solidFill>
                  <a:schemeClr val="dk1"/>
                </a:solidFill>
                <a:latin typeface="Calibri"/>
                <a:ea typeface="Calibri"/>
                <a:cs typeface="Calibri"/>
                <a:sym typeface="Calibri"/>
              </a:endParaRPr>
            </a:p>
          </p:txBody>
        </p:sp>
        <p:sp>
          <p:nvSpPr>
            <p:cNvPr id="211" name="Google Shape;211;p10"/>
            <p:cNvSpPr/>
            <p:nvPr/>
          </p:nvSpPr>
          <p:spPr>
            <a:xfrm rot="-5182748">
              <a:off x="3771150" y="2110937"/>
              <a:ext cx="165300"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12" name="Google Shape;212;p10"/>
            <p:cNvSpPr/>
            <p:nvPr/>
          </p:nvSpPr>
          <p:spPr>
            <a:xfrm>
              <a:off x="2446113" y="-350234"/>
              <a:ext cx="2976336" cy="2378686"/>
            </a:xfrm>
            <a:prstGeom prst="roundRect">
              <a:avLst>
                <a:gd fmla="val 16667" name="adj"/>
              </a:avLst>
            </a:prstGeom>
            <a:gradFill>
              <a:gsLst>
                <a:gs pos="0">
                  <a:srgbClr val="9BFFF3"/>
                </a:gs>
                <a:gs pos="35000">
                  <a:srgbClr val="B9FFF4"/>
                </a:gs>
                <a:gs pos="100000">
                  <a:srgbClr val="E1FFFD"/>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3" name="Google Shape;213;p10"/>
            <p:cNvSpPr txBox="1"/>
            <p:nvPr/>
          </p:nvSpPr>
          <p:spPr>
            <a:xfrm>
              <a:off x="2562231" y="-234116"/>
              <a:ext cx="2744100" cy="214645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Empfehlungen</a:t>
              </a:r>
              <a:endParaRPr b="0" i="0" sz="1600" u="none" cap="none" strike="noStrike">
                <a:solidFill>
                  <a:srgbClr val="000000"/>
                </a:solidFill>
                <a:latin typeface="Calibri"/>
                <a:ea typeface="Calibri"/>
                <a:cs typeface="Calibri"/>
                <a:sym typeface="Calibri"/>
              </a:endParaRPr>
            </a:p>
            <a:p>
              <a:pPr indent="0" lvl="0" marL="0" marR="0" rtl="0" algn="ctr">
                <a:lnSpc>
                  <a:spcPct val="90000"/>
                </a:lnSpc>
                <a:spcBef>
                  <a:spcPts val="665"/>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 unverbindliche Leitlinien, die den Regierungen als Orientierungshilfe dienen und wichtige Instrumente für Kampagnen und Verhandlungen sind.</a:t>
              </a:r>
              <a:endParaRPr b="0" i="0" sz="1600" u="none" cap="none" strike="noStrike">
                <a:solidFill>
                  <a:schemeClr val="dk1"/>
                </a:solidFill>
                <a:latin typeface="Calibri"/>
                <a:ea typeface="Calibri"/>
                <a:cs typeface="Calibri"/>
                <a:sym typeface="Calibri"/>
              </a:endParaRPr>
            </a:p>
          </p:txBody>
        </p:sp>
        <p:sp>
          <p:nvSpPr>
            <p:cNvPr id="214" name="Google Shape;214;p10"/>
            <p:cNvSpPr/>
            <p:nvPr/>
          </p:nvSpPr>
          <p:spPr>
            <a:xfrm rot="1972533">
              <a:off x="4623162" y="3457573"/>
              <a:ext cx="177582"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15" name="Google Shape;215;p10"/>
            <p:cNvSpPr/>
            <p:nvPr/>
          </p:nvSpPr>
          <p:spPr>
            <a:xfrm>
              <a:off x="4786525" y="3402315"/>
              <a:ext cx="3341474" cy="2366585"/>
            </a:xfrm>
            <a:prstGeom prst="roundRect">
              <a:avLst>
                <a:gd fmla="val 16667" name="adj"/>
              </a:avLst>
            </a:prstGeom>
            <a:gradFill>
              <a:gsLst>
                <a:gs pos="0">
                  <a:srgbClr val="9DFFAB"/>
                </a:gs>
                <a:gs pos="35000">
                  <a:srgbClr val="BBFFC4"/>
                </a:gs>
                <a:gs pos="100000">
                  <a:srgbClr val="E4FFE7"/>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6" name="Google Shape;216;p10"/>
            <p:cNvSpPr txBox="1"/>
            <p:nvPr/>
          </p:nvSpPr>
          <p:spPr>
            <a:xfrm>
              <a:off x="4902052" y="3517842"/>
              <a:ext cx="3110420" cy="213553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600" u="none" cap="none" strike="noStrike">
                  <a:solidFill>
                    <a:schemeClr val="dk1"/>
                  </a:solidFill>
                  <a:latin typeface="Calibri"/>
                  <a:ea typeface="Calibri"/>
                  <a:cs typeface="Calibri"/>
                  <a:sym typeface="Calibri"/>
                </a:rPr>
                <a:t>Ratifizierung</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Arial"/>
                <a:buNone/>
              </a:pPr>
              <a:r>
                <a:rPr b="0" i="0" lang="en-US" sz="1600" u="none" cap="none" strike="noStrike">
                  <a:solidFill>
                    <a:schemeClr val="dk1"/>
                  </a:solidFill>
                  <a:latin typeface="Calibri"/>
                  <a:ea typeface="Calibri"/>
                  <a:cs typeface="Calibri"/>
                  <a:sym typeface="Calibri"/>
                </a:rPr>
                <a:t>ist, wenn die Regierungen sich darauf einigen, den Inhalt einer international vereinbarten Norm in nationales Recht umzusetzen, und sie damit verbindlich wird</a:t>
              </a:r>
              <a:endParaRPr b="0" i="0" sz="16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17" name="Google Shape;217;p10"/>
            <p:cNvSpPr/>
            <p:nvPr/>
          </p:nvSpPr>
          <p:spPr>
            <a:xfrm rot="8664369">
              <a:off x="2805218" y="3521289"/>
              <a:ext cx="186086"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18" name="Google Shape;218;p10"/>
            <p:cNvSpPr/>
            <p:nvPr/>
          </p:nvSpPr>
          <p:spPr>
            <a:xfrm>
              <a:off x="0" y="3464875"/>
              <a:ext cx="2822602" cy="2241464"/>
            </a:xfrm>
            <a:prstGeom prst="roundRect">
              <a:avLst>
                <a:gd fmla="val 16667"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9" name="Google Shape;219;p10"/>
            <p:cNvSpPr txBox="1"/>
            <p:nvPr/>
          </p:nvSpPr>
          <p:spPr>
            <a:xfrm>
              <a:off x="109419" y="3574294"/>
              <a:ext cx="2603764" cy="2022626"/>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Konvention</a:t>
              </a:r>
              <a:endParaRPr b="0" i="0" sz="1600" u="none" cap="none" strike="noStrike">
                <a:solidFill>
                  <a:srgbClr val="000000"/>
                </a:solidFill>
                <a:latin typeface="Calibri"/>
                <a:ea typeface="Calibri"/>
                <a:cs typeface="Calibri"/>
                <a:sym typeface="Calibri"/>
              </a:endParaRPr>
            </a:p>
            <a:p>
              <a:pPr indent="0" lvl="0" marL="0" marR="0" rtl="0" algn="ctr">
                <a:lnSpc>
                  <a:spcPct val="90000"/>
                </a:lnSpc>
                <a:spcBef>
                  <a:spcPts val="70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ist ein rechtsverbindliches internationales Abkommen</a:t>
              </a:r>
              <a:endParaRPr b="0" i="0" sz="16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1dd49517535_0_177"/>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225" name="Google Shape;225;g1dd49517535_0_177"/>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26" name="Google Shape;226;g1dd49517535_0_177"/>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7" name="Google Shape;227;g1dd49517535_0_177"/>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28" name="Google Shape;228;g1dd49517535_0_177"/>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Gruppenaktivität (10 min)</a:t>
            </a:r>
            <a:endParaRPr b="1" sz="4000" u="sng">
              <a:solidFill>
                <a:schemeClr val="lt1"/>
              </a:solidFill>
            </a:endParaRPr>
          </a:p>
        </p:txBody>
      </p:sp>
      <p:sp>
        <p:nvSpPr>
          <p:cNvPr id="229" name="Google Shape;229;g1dd49517535_0_177"/>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rPr lang="en-US" sz="2400">
                <a:solidFill>
                  <a:schemeClr val="lt1"/>
                </a:solidFill>
              </a:rPr>
              <a:t>Lesen Sie die FAQs im zugehörigen Dokument</a:t>
            </a:r>
            <a:br>
              <a:rPr lang="en-US" sz="2400">
                <a:solidFill>
                  <a:schemeClr val="lt1"/>
                </a:solidFill>
              </a:rPr>
            </a:br>
            <a:r>
              <a:rPr b="1" lang="en-US" sz="2400" u="sng">
                <a:solidFill>
                  <a:schemeClr val="lt1"/>
                </a:solidFill>
                <a:hlinkClick r:id="rId4">
                  <a:extLst>
                    <a:ext uri="{A12FA001-AC4F-418D-AE19-62706E023703}">
                      <ahyp:hlinkClr val="tx"/>
                    </a:ext>
                  </a:extLst>
                </a:hlinkClick>
              </a:rPr>
              <a:t>https://www.ituc-csi.org/IMG/pdf/c190_faqs_en.pdf</a:t>
            </a:r>
            <a:br>
              <a:rPr b="1" lang="en-US" sz="2400">
                <a:solidFill>
                  <a:schemeClr val="lt1"/>
                </a:solidFill>
              </a:rPr>
            </a:br>
            <a:endParaRPr b="1"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Font typeface="Arial"/>
              <a:buNone/>
            </a:pPr>
            <a:r>
              <a:rPr lang="en-US" sz="2400">
                <a:solidFill>
                  <a:schemeClr val="lt1"/>
                </a:solidFill>
              </a:rPr>
              <a:t>Sie können sich in zwei Gruppen aufteilen und typischere Situationen diskutieren, die von der Konvention190 und der Empfehlung 206 abgedeckt werden können oder auch nicht</a:t>
            </a:r>
            <a:br>
              <a:rPr lang="en-US" sz="2400">
                <a:solidFill>
                  <a:schemeClr val="lt1"/>
                </a:solidFill>
              </a:rPr>
            </a:b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descr="Ein Bild, das Text enthält.&#10;&#10;Automatisch generierte Beschreibung" id="234" name="Google Shape;234;p14"/>
          <p:cNvPicPr preferRelativeResize="0"/>
          <p:nvPr>
            <p:ph idx="1" type="body"/>
          </p:nvPr>
        </p:nvPicPr>
        <p:blipFill rotWithShape="1">
          <a:blip r:embed="rId3">
            <a:alphaModFix/>
          </a:blip>
          <a:srcRect b="7316" l="0" r="0" t="8415"/>
          <a:stretch/>
        </p:blipFill>
        <p:spPr>
          <a:xfrm>
            <a:off x="0" y="10"/>
            <a:ext cx="12192000" cy="6857990"/>
          </a:xfrm>
          <a:prstGeom prst="rect">
            <a:avLst/>
          </a:prstGeom>
          <a:noFill/>
          <a:ln>
            <a:noFill/>
          </a:ln>
        </p:spPr>
      </p:pic>
      <p:sp>
        <p:nvSpPr>
          <p:cNvPr id="235" name="Google Shape;235;p14"/>
          <p:cNvSpPr/>
          <p:nvPr/>
        </p:nvSpPr>
        <p:spPr>
          <a:xfrm flipH="1">
            <a:off x="213575" y="760875"/>
            <a:ext cx="6017172" cy="5859824"/>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372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36" name="Google Shape;236;p14"/>
          <p:cNvSpPr txBox="1"/>
          <p:nvPr>
            <p:ph type="title"/>
          </p:nvPr>
        </p:nvSpPr>
        <p:spPr>
          <a:xfrm>
            <a:off x="1120061" y="1988825"/>
            <a:ext cx="4204200" cy="253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rPr lang="en-US" sz="3400"/>
              <a:t>THEMA 1</a:t>
            </a:r>
            <a:endParaRPr sz="3400"/>
          </a:p>
          <a:p>
            <a:pPr indent="0" lvl="0" marL="0" rtl="0" algn="ctr">
              <a:lnSpc>
                <a:spcPct val="90000"/>
              </a:lnSpc>
              <a:spcBef>
                <a:spcPts val="0"/>
              </a:spcBef>
              <a:spcAft>
                <a:spcPts val="0"/>
              </a:spcAft>
              <a:buClr>
                <a:schemeClr val="dk1"/>
              </a:buClr>
              <a:buSzPts val="2800"/>
              <a:buFont typeface="Calibri"/>
              <a:buNone/>
            </a:pPr>
            <a:r>
              <a:rPr lang="en-US" sz="3400"/>
              <a:t>Nationaler Rahmen zu Gewalt und Diskriminierung in den Projektländern</a:t>
            </a:r>
            <a:endParaRPr b="1" sz="3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2" name="Google Shape;242;p1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43" name="Google Shape;243;p15"/>
          <p:cNvGrpSpPr/>
          <p:nvPr/>
        </p:nvGrpSpPr>
        <p:grpSpPr>
          <a:xfrm>
            <a:off x="1664786" y="-114905"/>
            <a:ext cx="9712278" cy="6858002"/>
            <a:chOff x="-63213" y="-1119936"/>
            <a:chExt cx="9712278" cy="6858002"/>
          </a:xfrm>
        </p:grpSpPr>
        <p:sp>
          <p:nvSpPr>
            <p:cNvPr id="244" name="Google Shape;244;p15"/>
            <p:cNvSpPr/>
            <p:nvPr/>
          </p:nvSpPr>
          <p:spPr>
            <a:xfrm>
              <a:off x="1266469" y="-1119936"/>
              <a:ext cx="4212622" cy="4055947"/>
            </a:xfrm>
            <a:custGeom>
              <a:rect b="b" l="l" r="r" t="t"/>
              <a:pathLst>
                <a:path extrusionOk="0" h="120000" w="120000">
                  <a:moveTo>
                    <a:pt x="8099" y="60000"/>
                  </a:moveTo>
                  <a:lnTo>
                    <a:pt x="8099" y="60000"/>
                  </a:lnTo>
                  <a:cubicBezTo>
                    <a:pt x="8099" y="32904"/>
                    <a:pt x="29188" y="10426"/>
                    <a:pt x="56382" y="8537"/>
                  </a:cubicBezTo>
                  <a:cubicBezTo>
                    <a:pt x="83576" y="6649"/>
                    <a:pt x="107605" y="25993"/>
                    <a:pt x="111396" y="52825"/>
                  </a:cubicBezTo>
                  <a:cubicBezTo>
                    <a:pt x="115188" y="79657"/>
                    <a:pt x="97449" y="104832"/>
                    <a:pt x="70784" y="110462"/>
                  </a:cubicBezTo>
                  <a:lnTo>
                    <a:pt x="70233" y="118569"/>
                  </a:lnTo>
                  <a:lnTo>
                    <a:pt x="56948" y="104899"/>
                  </a:lnTo>
                  <a:lnTo>
                    <a:pt x="72267" y="88644"/>
                  </a:lnTo>
                  <a:lnTo>
                    <a:pt x="71722" y="96656"/>
                  </a:lnTo>
                  <a:cubicBezTo>
                    <a:pt x="90926" y="90763"/>
                    <a:pt x="102459" y="71589"/>
                    <a:pt x="98415" y="52279"/>
                  </a:cubicBezTo>
                  <a:cubicBezTo>
                    <a:pt x="94370" y="32970"/>
                    <a:pt x="76060" y="19793"/>
                    <a:pt x="56039" y="21784"/>
                  </a:cubicBezTo>
                  <a:cubicBezTo>
                    <a:pt x="36018" y="23776"/>
                    <a:pt x="20785" y="40288"/>
                    <a:pt x="20785" y="60000"/>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5" name="Google Shape;245;p15"/>
            <p:cNvSpPr/>
            <p:nvPr/>
          </p:nvSpPr>
          <p:spPr>
            <a:xfrm>
              <a:off x="2343886" y="-85739"/>
              <a:ext cx="2173299" cy="197287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6" name="Google Shape;246;p15"/>
            <p:cNvSpPr txBox="1"/>
            <p:nvPr/>
          </p:nvSpPr>
          <p:spPr>
            <a:xfrm>
              <a:off x="2343886" y="-85739"/>
              <a:ext cx="2173299" cy="197287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Europäische Richtlinien legen die Mindeststandards für Sicherheit und Gesundheitsschutz am Arbeitsplatz fest</a:t>
              </a:r>
              <a:endParaRPr b="0" i="0" sz="1600" u="none" cap="none" strike="noStrike">
                <a:solidFill>
                  <a:srgbClr val="000000"/>
                </a:solidFill>
                <a:latin typeface="Calibri"/>
                <a:ea typeface="Calibri"/>
                <a:cs typeface="Calibri"/>
                <a:sym typeface="Calibri"/>
              </a:endParaRPr>
            </a:p>
          </p:txBody>
        </p:sp>
        <p:sp>
          <p:nvSpPr>
            <p:cNvPr id="247" name="Google Shape;247;p15"/>
            <p:cNvSpPr/>
            <p:nvPr/>
          </p:nvSpPr>
          <p:spPr>
            <a:xfrm>
              <a:off x="-63213" y="1604204"/>
              <a:ext cx="4300717" cy="4133862"/>
            </a:xfrm>
            <a:custGeom>
              <a:rect b="b" l="l" r="r" t="t"/>
              <a:pathLst>
                <a:path extrusionOk="0" h="120000" w="120000">
                  <a:moveTo>
                    <a:pt x="95858" y="22695"/>
                  </a:moveTo>
                  <a:lnTo>
                    <a:pt x="86893" y="32022"/>
                  </a:lnTo>
                  <a:lnTo>
                    <a:pt x="86893" y="32022"/>
                  </a:lnTo>
                  <a:cubicBezTo>
                    <a:pt x="75124" y="21187"/>
                    <a:pt x="57773" y="18518"/>
                    <a:pt x="43174" y="25296"/>
                  </a:cubicBezTo>
                  <a:cubicBezTo>
                    <a:pt x="28576" y="32075"/>
                    <a:pt x="19715" y="46917"/>
                    <a:pt x="20847" y="62691"/>
                  </a:cubicBezTo>
                  <a:cubicBezTo>
                    <a:pt x="21979" y="78465"/>
                    <a:pt x="32873" y="91949"/>
                    <a:pt x="48296" y="96664"/>
                  </a:cubicBezTo>
                  <a:lnTo>
                    <a:pt x="47752" y="88650"/>
                  </a:lnTo>
                  <a:lnTo>
                    <a:pt x="63047" y="104899"/>
                  </a:lnTo>
                  <a:lnTo>
                    <a:pt x="49783" y="118575"/>
                  </a:lnTo>
                  <a:lnTo>
                    <a:pt x="49233" y="110466"/>
                  </a:lnTo>
                  <a:lnTo>
                    <a:pt x="49233" y="110466"/>
                  </a:lnTo>
                  <a:cubicBezTo>
                    <a:pt x="27697" y="105929"/>
                    <a:pt x="11382" y="88387"/>
                    <a:pt x="8525" y="66696"/>
                  </a:cubicBezTo>
                  <a:cubicBezTo>
                    <a:pt x="5667" y="45004"/>
                    <a:pt x="16888" y="23881"/>
                    <a:pt x="36524" y="13988"/>
                  </a:cubicBezTo>
                  <a:cubicBezTo>
                    <a:pt x="56159" y="4095"/>
                    <a:pt x="79938" y="7585"/>
                    <a:pt x="95858" y="22695"/>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8" name="Google Shape;248;p15"/>
            <p:cNvSpPr/>
            <p:nvPr/>
          </p:nvSpPr>
          <p:spPr>
            <a:xfrm>
              <a:off x="5873741" y="1417762"/>
              <a:ext cx="3107188" cy="30057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9" name="Google Shape;249;p15"/>
            <p:cNvSpPr txBox="1"/>
            <p:nvPr/>
          </p:nvSpPr>
          <p:spPr>
            <a:xfrm>
              <a:off x="5873741" y="1417762"/>
              <a:ext cx="3107188" cy="3005760"/>
            </a:xfrm>
            <a:prstGeom prst="rect">
              <a:avLst/>
            </a:prstGeom>
            <a:noFill/>
            <a:ln>
              <a:noFill/>
            </a:ln>
          </p:spPr>
          <p:txBody>
            <a:bodyPr anchorCtr="0" anchor="ctr" bIns="15225" lIns="15225" spcFirstLastPara="1" rIns="15225" wrap="square" tIns="15225">
              <a:noAutofit/>
            </a:bodyPr>
            <a:lstStyle/>
            <a:p>
              <a:pPr indent="0" lvl="0" marL="0" marR="0" rtl="0" algn="ctr">
                <a:lnSpc>
                  <a:spcPct val="100000"/>
                </a:lnSpc>
                <a:spcBef>
                  <a:spcPts val="0"/>
                </a:spcBef>
                <a:spcAft>
                  <a:spcPts val="0"/>
                </a:spcAft>
                <a:buClr>
                  <a:srgbClr val="000000"/>
                </a:buClr>
                <a:buSzPts val="2400"/>
                <a:buFont typeface="Arial"/>
                <a:buNone/>
              </a:pPr>
              <a:r>
                <a:rPr b="0" i="0" lang="en-US" sz="1600" u="none" cap="none" strike="noStrike">
                  <a:solidFill>
                    <a:srgbClr val="000000"/>
                  </a:solidFill>
                  <a:latin typeface="Calibri"/>
                  <a:ea typeface="Calibri"/>
                  <a:cs typeface="Calibri"/>
                  <a:sym typeface="Calibri"/>
                </a:rPr>
                <a:t>EU-Richtlinien werden durch die nationale Gesetzgebung der Mitgliedsstaaten umgesetzt</a:t>
              </a:r>
              <a:endParaRPr b="0" i="0" sz="16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50" name="Google Shape;250;p15"/>
            <p:cNvSpPr/>
            <p:nvPr/>
          </p:nvSpPr>
          <p:spPr>
            <a:xfrm flipH="1" rot="10800000">
              <a:off x="6379103" y="4412360"/>
              <a:ext cx="1849391" cy="63466"/>
            </a:xfrm>
            <a:custGeom>
              <a:rect b="b" l="l" r="r" t="t"/>
              <a:pathLst>
                <a:path extrusionOk="0" h="120000" w="120000">
                  <a:moveTo>
                    <a:pt x="58230" y="8435"/>
                  </a:moveTo>
                  <a:lnTo>
                    <a:pt x="58230" y="8435"/>
                  </a:lnTo>
                  <a:cubicBezTo>
                    <a:pt x="79717" y="7884"/>
                    <a:pt x="99888" y="17355"/>
                    <a:pt x="111043" y="33230"/>
                  </a:cubicBezTo>
                  <a:cubicBezTo>
                    <a:pt x="122198" y="49106"/>
                    <a:pt x="122614" y="68937"/>
                    <a:pt x="112134" y="85152"/>
                  </a:cubicBezTo>
                  <a:cubicBezTo>
                    <a:pt x="101653" y="101367"/>
                    <a:pt x="81894" y="111463"/>
                    <a:pt x="60398" y="111587"/>
                  </a:cubicBezTo>
                  <a:lnTo>
                    <a:pt x="60378" y="119962"/>
                  </a:lnTo>
                  <a:lnTo>
                    <a:pt x="59891" y="105000"/>
                  </a:lnTo>
                  <a:lnTo>
                    <a:pt x="60450" y="90036"/>
                  </a:lnTo>
                  <a:lnTo>
                    <a:pt x="60430" y="98411"/>
                  </a:lnTo>
                  <a:lnTo>
                    <a:pt x="60430" y="98411"/>
                  </a:lnTo>
                  <a:cubicBezTo>
                    <a:pt x="81706" y="98311"/>
                    <a:pt x="101267" y="90825"/>
                    <a:pt x="111679" y="78797"/>
                  </a:cubicBezTo>
                  <a:cubicBezTo>
                    <a:pt x="122091" y="66769"/>
                    <a:pt x="121756" y="52047"/>
                    <a:pt x="110801" y="40223"/>
                  </a:cubicBezTo>
                  <a:cubicBezTo>
                    <a:pt x="99847" y="28400"/>
                    <a:pt x="79954" y="21291"/>
                    <a:pt x="58682" y="2159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1" name="Google Shape;251;p15"/>
            <p:cNvSpPr/>
            <p:nvPr/>
          </p:nvSpPr>
          <p:spPr>
            <a:xfrm>
              <a:off x="1106850" y="2639514"/>
              <a:ext cx="2200977" cy="21769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2" name="Google Shape;252;p15"/>
            <p:cNvSpPr txBox="1"/>
            <p:nvPr/>
          </p:nvSpPr>
          <p:spPr>
            <a:xfrm>
              <a:off x="1106850" y="2639514"/>
              <a:ext cx="2200977" cy="2176932"/>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Die nationale Gesetzgebung muss diese Mindeststandards einhalten</a:t>
              </a:r>
              <a:endParaRPr b="0" i="0" sz="1600" u="none" cap="none" strike="noStrike">
                <a:solidFill>
                  <a:srgbClr val="000000"/>
                </a:solidFill>
                <a:latin typeface="Calibri"/>
                <a:ea typeface="Calibri"/>
                <a:cs typeface="Calibri"/>
                <a:sym typeface="Calibri"/>
              </a:endParaRPr>
            </a:p>
          </p:txBody>
        </p:sp>
        <p:sp>
          <p:nvSpPr>
            <p:cNvPr id="253" name="Google Shape;253;p15"/>
            <p:cNvSpPr/>
            <p:nvPr/>
          </p:nvSpPr>
          <p:spPr>
            <a:xfrm rot="10800000">
              <a:off x="8358709" y="1096953"/>
              <a:ext cx="402786" cy="265971"/>
            </a:xfrm>
            <a:custGeom>
              <a:rect b="b" l="l" r="r" t="t"/>
              <a:pathLst>
                <a:path extrusionOk="0" h="120000" w="120000">
                  <a:moveTo>
                    <a:pt x="88878" y="16267"/>
                  </a:moveTo>
                  <a:lnTo>
                    <a:pt x="82183" y="26407"/>
                  </a:lnTo>
                  <a:cubicBezTo>
                    <a:pt x="66322" y="19022"/>
                    <a:pt x="46763" y="20202"/>
                    <a:pt x="32323" y="29416"/>
                  </a:cubicBezTo>
                  <a:cubicBezTo>
                    <a:pt x="17883" y="38630"/>
                    <a:pt x="11289" y="54137"/>
                    <a:pt x="15513" y="68947"/>
                  </a:cubicBezTo>
                  <a:cubicBezTo>
                    <a:pt x="19738" y="83757"/>
                    <a:pt x="33983" y="95073"/>
                    <a:pt x="51827" y="97794"/>
                  </a:cubicBezTo>
                  <a:lnTo>
                    <a:pt x="51439" y="89479"/>
                  </a:lnTo>
                  <a:lnTo>
                    <a:pt x="62096" y="104961"/>
                  </a:lnTo>
                  <a:lnTo>
                    <a:pt x="52834" y="119405"/>
                  </a:lnTo>
                  <a:lnTo>
                    <a:pt x="52447" y="111089"/>
                  </a:lnTo>
                  <a:cubicBezTo>
                    <a:pt x="30460" y="108171"/>
                    <a:pt x="12546" y="92896"/>
                    <a:pt x="7173" y="72485"/>
                  </a:cubicBezTo>
                  <a:cubicBezTo>
                    <a:pt x="1800" y="52075"/>
                    <a:pt x="10044" y="30618"/>
                    <a:pt x="28008" y="18257"/>
                  </a:cubicBezTo>
                  <a:cubicBezTo>
                    <a:pt x="45972" y="5897"/>
                    <a:pt x="70058" y="5109"/>
                    <a:pt x="88878" y="1626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4" name="Google Shape;254;p15"/>
            <p:cNvSpPr/>
            <p:nvPr/>
          </p:nvSpPr>
          <p:spPr>
            <a:xfrm>
              <a:off x="4208746" y="3470371"/>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5" name="Google Shape;255;p15"/>
            <p:cNvSpPr txBox="1"/>
            <p:nvPr/>
          </p:nvSpPr>
          <p:spPr>
            <a:xfrm>
              <a:off x="4208746" y="3470371"/>
              <a:ext cx="983237" cy="491399"/>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000000"/>
                </a:buClr>
                <a:buSzPts val="3400"/>
                <a:buFont typeface="Arial"/>
                <a:buNone/>
              </a:pPr>
              <a:r>
                <a:t/>
              </a:r>
              <a:endParaRPr b="0" i="0" sz="3400" u="none" cap="none" strike="noStrike">
                <a:solidFill>
                  <a:srgbClr val="000000"/>
                </a:solidFill>
                <a:latin typeface="Calibri"/>
                <a:ea typeface="Calibri"/>
                <a:cs typeface="Calibri"/>
                <a:sym typeface="Calibri"/>
              </a:endParaRPr>
            </a:p>
          </p:txBody>
        </p:sp>
        <p:sp>
          <p:nvSpPr>
            <p:cNvPr id="256" name="Google Shape;256;p15"/>
            <p:cNvSpPr/>
            <p:nvPr/>
          </p:nvSpPr>
          <p:spPr>
            <a:xfrm>
              <a:off x="4675140" y="441397"/>
              <a:ext cx="4973925" cy="4653103"/>
            </a:xfrm>
            <a:prstGeom prst="blockArc">
              <a:avLst>
                <a:gd fmla="val 13500000" name="adj1"/>
                <a:gd fmla="val 10800000" name="adj2"/>
                <a:gd fmla="val 12740" name="adj3"/>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7" name="Google Shape;257;p15"/>
            <p:cNvSpPr/>
            <p:nvPr/>
          </p:nvSpPr>
          <p:spPr>
            <a:xfrm>
              <a:off x="4700200" y="4485019"/>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8" name="Google Shape;258;p15"/>
            <p:cNvSpPr txBox="1"/>
            <p:nvPr/>
          </p:nvSpPr>
          <p:spPr>
            <a:xfrm>
              <a:off x="4700200" y="4485019"/>
              <a:ext cx="983237" cy="49139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4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THEMA 1</a:t>
            </a:r>
            <a:endParaRPr b="1" sz="4000">
              <a:solidFill>
                <a:srgbClr val="6789B9"/>
              </a:solidFill>
            </a:endParaRPr>
          </a:p>
        </p:txBody>
      </p:sp>
      <p:sp>
        <p:nvSpPr>
          <p:cNvPr id="264" name="Google Shape;264;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lang="en-US"/>
              <a:t>-</a:t>
            </a:r>
            <a:endParaRPr/>
          </a:p>
          <a:p>
            <a:pPr indent="-50800" lvl="0" marL="22860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SzPts val="2800"/>
              <a:buNone/>
            </a:pPr>
            <a:r>
              <a:t/>
            </a:r>
            <a:endParaRPr/>
          </a:p>
        </p:txBody>
      </p:sp>
      <p:sp>
        <p:nvSpPr>
          <p:cNvPr id="265" name="Google Shape;26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6" name="Google Shape;266;p4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267" name="Google Shape;267;p43"/>
          <p:cNvSpPr/>
          <p:nvPr/>
        </p:nvSpPr>
        <p:spPr>
          <a:xfrm>
            <a:off x="1146875" y="1487837"/>
            <a:ext cx="9422969" cy="4510007"/>
          </a:xfrm>
          <a:prstGeom prst="flowChartAlternateProcess">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50800" lvl="0" marL="228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Die Europäische Kommission ermutigt die Mitgliedstaaten, das </a:t>
            </a:r>
            <a:r>
              <a:rPr b="1" i="0" lang="en-US" sz="2800" u="none" cap="none" strike="noStrike">
                <a:solidFill>
                  <a:schemeClr val="lt1"/>
                </a:solidFill>
                <a:latin typeface="Calibri"/>
                <a:ea typeface="Calibri"/>
                <a:cs typeface="Calibri"/>
                <a:sym typeface="Calibri"/>
              </a:rPr>
              <a:t>Übereinkommen Nr. 190 der Internationalen Arbeitsorganisation zu </a:t>
            </a:r>
            <a:r>
              <a:rPr b="0" i="0" lang="en-US" sz="2800" u="none" cap="none" strike="noStrike">
                <a:solidFill>
                  <a:schemeClr val="lt1"/>
                </a:solidFill>
                <a:latin typeface="Calibri"/>
                <a:ea typeface="Calibri"/>
                <a:cs typeface="Calibri"/>
                <a:sym typeface="Calibri"/>
              </a:rPr>
              <a:t>ratifizieren, die bestehenden EU-Vorschriften zum Schutz der Arbeitnehmer vor Gewalt und Belästigung umzusetzen und die Bevölkerung für diese Vorschriften zu sensibilisieren.</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44"/>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THEMA 1</a:t>
            </a:r>
            <a:endParaRPr b="1" sz="4000">
              <a:solidFill>
                <a:srgbClr val="6789B9"/>
              </a:solidFill>
            </a:endParaRPr>
          </a:p>
        </p:txBody>
      </p:sp>
      <p:sp>
        <p:nvSpPr>
          <p:cNvPr id="273" name="Google Shape;273;p44"/>
          <p:cNvSpPr txBox="1"/>
          <p:nvPr>
            <p:ph idx="1" type="body"/>
          </p:nvPr>
        </p:nvSpPr>
        <p:spPr>
          <a:xfrm>
            <a:off x="838200" y="805912"/>
            <a:ext cx="10515600" cy="537105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lang="en-US">
                <a:solidFill>
                  <a:schemeClr val="accent1"/>
                </a:solidFill>
              </a:rPr>
              <a:t>Die Ratifizierung des </a:t>
            </a:r>
            <a:r>
              <a:rPr b="1" lang="en-US">
                <a:solidFill>
                  <a:schemeClr val="accent1"/>
                </a:solidFill>
              </a:rPr>
              <a:t>IAO-Übereinkommens Nr. 190 </a:t>
            </a:r>
            <a:r>
              <a:rPr lang="en-US">
                <a:solidFill>
                  <a:schemeClr val="accent1"/>
                </a:solidFill>
              </a:rPr>
              <a:t>durch die Mitgliedstaaten führt zu einer besseren Anerkennung von Diskriminierung am Arbeitsplatz</a:t>
            </a:r>
            <a:endParaRPr>
              <a:solidFill>
                <a:schemeClr val="accent1"/>
              </a:solidFil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
        <p:nvSpPr>
          <p:cNvPr id="274" name="Google Shape;27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5" name="Google Shape;275;p4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76" name="Google Shape;276;p44"/>
          <p:cNvGrpSpPr/>
          <p:nvPr/>
        </p:nvGrpSpPr>
        <p:grpSpPr>
          <a:xfrm>
            <a:off x="1553317" y="1641483"/>
            <a:ext cx="8128000" cy="5382125"/>
            <a:chOff x="0" y="202150"/>
            <a:chExt cx="8128000" cy="5382125"/>
          </a:xfrm>
        </p:grpSpPr>
        <p:sp>
          <p:nvSpPr>
            <p:cNvPr id="277" name="Google Shape;277;p44"/>
            <p:cNvSpPr/>
            <p:nvPr/>
          </p:nvSpPr>
          <p:spPr>
            <a:xfrm>
              <a:off x="0" y="202150"/>
              <a:ext cx="8128000" cy="5079999"/>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4"/>
            <p:cNvSpPr/>
            <p:nvPr/>
          </p:nvSpPr>
          <p:spPr>
            <a:xfrm>
              <a:off x="800607" y="3946821"/>
              <a:ext cx="186944" cy="1869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4"/>
            <p:cNvSpPr/>
            <p:nvPr/>
          </p:nvSpPr>
          <p:spPr>
            <a:xfrm>
              <a:off x="894079" y="4040293"/>
              <a:ext cx="1064768" cy="12090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4"/>
            <p:cNvSpPr txBox="1"/>
            <p:nvPr/>
          </p:nvSpPr>
          <p:spPr>
            <a:xfrm>
              <a:off x="894079" y="4040293"/>
              <a:ext cx="1064768" cy="1209040"/>
            </a:xfrm>
            <a:prstGeom prst="rect">
              <a:avLst/>
            </a:prstGeom>
            <a:noFill/>
            <a:ln>
              <a:noFill/>
            </a:ln>
          </p:spPr>
          <p:txBody>
            <a:bodyPr anchorCtr="0" anchor="t" bIns="0" lIns="99050" spcFirstLastPara="1" rIns="0" wrap="square" tIns="0">
              <a:noAutofit/>
            </a:bodyPr>
            <a:lstStyle/>
            <a:p>
              <a:pPr indent="0" lvl="0" marL="0" marR="0" rtl="0" algn="l">
                <a:lnSpc>
                  <a:spcPct val="9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p:txBody>
        </p:sp>
        <p:sp>
          <p:nvSpPr>
            <p:cNvPr id="281" name="Google Shape;281;p44"/>
            <p:cNvSpPr/>
            <p:nvPr/>
          </p:nvSpPr>
          <p:spPr>
            <a:xfrm>
              <a:off x="1812543" y="2974509"/>
              <a:ext cx="292608" cy="292608"/>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4"/>
            <p:cNvSpPr/>
            <p:nvPr/>
          </p:nvSpPr>
          <p:spPr>
            <a:xfrm>
              <a:off x="1788053" y="3290147"/>
              <a:ext cx="1674781" cy="21285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4"/>
            <p:cNvSpPr txBox="1"/>
            <p:nvPr/>
          </p:nvSpPr>
          <p:spPr>
            <a:xfrm>
              <a:off x="1426168" y="3455756"/>
              <a:ext cx="1760166" cy="2128519"/>
            </a:xfrm>
            <a:prstGeom prst="rect">
              <a:avLst/>
            </a:prstGeom>
            <a:noFill/>
            <a:ln>
              <a:noFill/>
            </a:ln>
          </p:spPr>
          <p:txBody>
            <a:bodyPr anchorCtr="0" anchor="t" bIns="0" lIns="155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Die EU ermutigt die Mitgliedstaaten, das </a:t>
              </a:r>
              <a:r>
                <a:rPr b="1" i="0" lang="en-US" sz="1600" u="none" cap="none" strike="noStrike">
                  <a:solidFill>
                    <a:srgbClr val="000000"/>
                  </a:solidFill>
                  <a:latin typeface="Arial"/>
                  <a:ea typeface="Arial"/>
                  <a:cs typeface="Arial"/>
                  <a:sym typeface="Arial"/>
                </a:rPr>
                <a:t>IAO-Übereinkommen Nr. 190 zu </a:t>
              </a:r>
              <a:r>
                <a:rPr b="0" i="0" lang="en-US" sz="1600" u="none" cap="none" strike="noStrike">
                  <a:solidFill>
                    <a:srgbClr val="000000"/>
                  </a:solidFill>
                  <a:latin typeface="Arial"/>
                  <a:ea typeface="Arial"/>
                  <a:cs typeface="Arial"/>
                  <a:sym typeface="Arial"/>
                </a:rPr>
                <a:t>ratifizieren. </a:t>
              </a:r>
              <a:endParaRPr b="1" i="0" sz="1600" u="none" cap="none" strike="noStrike">
                <a:solidFill>
                  <a:srgbClr val="000000"/>
                </a:solidFill>
                <a:latin typeface="Arial"/>
                <a:ea typeface="Arial"/>
                <a:cs typeface="Arial"/>
                <a:sym typeface="Arial"/>
              </a:endParaRPr>
            </a:p>
          </p:txBody>
        </p:sp>
        <p:sp>
          <p:nvSpPr>
            <p:cNvPr id="284" name="Google Shape;284;p44"/>
            <p:cNvSpPr/>
            <p:nvPr/>
          </p:nvSpPr>
          <p:spPr>
            <a:xfrm>
              <a:off x="3113023" y="2199301"/>
              <a:ext cx="390144" cy="3901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4"/>
            <p:cNvSpPr/>
            <p:nvPr/>
          </p:nvSpPr>
          <p:spPr>
            <a:xfrm>
              <a:off x="3279655" y="2563701"/>
              <a:ext cx="1568704" cy="2854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4"/>
            <p:cNvSpPr txBox="1"/>
            <p:nvPr/>
          </p:nvSpPr>
          <p:spPr>
            <a:xfrm>
              <a:off x="3162942" y="2706285"/>
              <a:ext cx="1958848" cy="2854960"/>
            </a:xfrm>
            <a:prstGeom prst="rect">
              <a:avLst/>
            </a:prstGeom>
            <a:noFill/>
            <a:ln>
              <a:noFill/>
            </a:ln>
          </p:spPr>
          <p:txBody>
            <a:bodyPr anchorCtr="0" anchor="t" bIns="0" lIns="2067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Bis 2022 haben nur </a:t>
              </a:r>
              <a:r>
                <a:rPr b="1" i="0" lang="en-US" sz="1600" u="none" cap="none" strike="noStrike">
                  <a:solidFill>
                    <a:srgbClr val="000000"/>
                  </a:solidFill>
                  <a:latin typeface="Arial"/>
                  <a:ea typeface="Arial"/>
                  <a:cs typeface="Arial"/>
                  <a:sym typeface="Arial"/>
                </a:rPr>
                <a:t>11 Länder </a:t>
              </a:r>
              <a:r>
                <a:rPr b="0" i="0" lang="en-US" sz="1600" u="none" cap="none" strike="noStrike">
                  <a:solidFill>
                    <a:srgbClr val="000000"/>
                  </a:solidFill>
                  <a:latin typeface="Arial"/>
                  <a:ea typeface="Arial"/>
                  <a:cs typeface="Arial"/>
                  <a:sym typeface="Arial"/>
                </a:rPr>
                <a:t>einen Gesetzentwurf zur Ratifizierung des </a:t>
              </a:r>
              <a:r>
                <a:rPr b="1" i="0" lang="en-US" sz="1600" u="none" cap="none" strike="noStrike">
                  <a:solidFill>
                    <a:srgbClr val="000000"/>
                  </a:solidFill>
                  <a:latin typeface="Arial"/>
                  <a:ea typeface="Arial"/>
                  <a:cs typeface="Arial"/>
                  <a:sym typeface="Arial"/>
                </a:rPr>
                <a:t>IAO-Übereinkommens Nr. 190 </a:t>
              </a:r>
              <a:r>
                <a:rPr b="0" i="0" lang="en-US" sz="1600" u="none" cap="none" strike="noStrike">
                  <a:solidFill>
                    <a:srgbClr val="000000"/>
                  </a:solidFill>
                  <a:latin typeface="Arial"/>
                  <a:ea typeface="Arial"/>
                  <a:cs typeface="Arial"/>
                  <a:sym typeface="Arial"/>
                </a:rPr>
                <a:t>verabschiedet. </a:t>
              </a:r>
              <a:endParaRPr b="1" i="0" sz="1600" u="none" cap="none" strike="noStrike">
                <a:solidFill>
                  <a:srgbClr val="000000"/>
                </a:solidFill>
                <a:latin typeface="Arial"/>
                <a:ea typeface="Arial"/>
                <a:cs typeface="Arial"/>
                <a:sym typeface="Arial"/>
              </a:endParaRPr>
            </a:p>
          </p:txBody>
        </p:sp>
        <p:sp>
          <p:nvSpPr>
            <p:cNvPr id="287" name="Google Shape;287;p44"/>
            <p:cNvSpPr/>
            <p:nvPr/>
          </p:nvSpPr>
          <p:spPr>
            <a:xfrm>
              <a:off x="4624832" y="1593765"/>
              <a:ext cx="503936" cy="50393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4"/>
            <p:cNvSpPr/>
            <p:nvPr/>
          </p:nvSpPr>
          <p:spPr>
            <a:xfrm>
              <a:off x="4876800" y="2096663"/>
              <a:ext cx="1625600" cy="318546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4"/>
            <p:cNvSpPr txBox="1"/>
            <p:nvPr/>
          </p:nvSpPr>
          <p:spPr>
            <a:xfrm>
              <a:off x="4977272" y="2045247"/>
              <a:ext cx="1906022" cy="3185463"/>
            </a:xfrm>
            <a:prstGeom prst="rect">
              <a:avLst/>
            </a:prstGeom>
            <a:noFill/>
            <a:ln>
              <a:noFill/>
            </a:ln>
          </p:spPr>
          <p:txBody>
            <a:bodyPr anchorCtr="0" anchor="t" bIns="0" lIns="267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Nur </a:t>
              </a:r>
              <a:r>
                <a:rPr b="1" i="0" lang="en-US" sz="1600" u="none" cap="none" strike="noStrike">
                  <a:solidFill>
                    <a:srgbClr val="000000"/>
                  </a:solidFill>
                  <a:latin typeface="Arial"/>
                  <a:ea typeface="Arial"/>
                  <a:cs typeface="Arial"/>
                  <a:sym typeface="Arial"/>
                </a:rPr>
                <a:t>3 EU-Mitgliedstaaten </a:t>
              </a:r>
              <a:r>
                <a:rPr b="0" i="0" lang="en-US" sz="1600" u="none" cap="none" strike="noStrike">
                  <a:solidFill>
                    <a:srgbClr val="000000"/>
                  </a:solidFill>
                  <a:latin typeface="Arial"/>
                  <a:ea typeface="Arial"/>
                  <a:cs typeface="Arial"/>
                  <a:sym typeface="Arial"/>
                </a:rPr>
                <a:t>haben den internationalen Standard in ihr nationales Recht übernommen. Frankreich, Griechenland und Italien</a:t>
              </a:r>
              <a:endParaRPr b="0" i="0" sz="1600" u="none" cap="none" strike="noStrike">
                <a:solidFill>
                  <a:srgbClr val="000000"/>
                </a:solidFill>
                <a:latin typeface="Arial"/>
                <a:ea typeface="Arial"/>
                <a:cs typeface="Arial"/>
                <a:sym typeface="Arial"/>
              </a:endParaRPr>
            </a:p>
          </p:txBody>
        </p:sp>
        <p:sp>
          <p:nvSpPr>
            <p:cNvPr id="290" name="Google Shape;290;p44"/>
            <p:cNvSpPr/>
            <p:nvPr/>
          </p:nvSpPr>
          <p:spPr>
            <a:xfrm rot="10800000">
              <a:off x="6350819" y="1365859"/>
              <a:ext cx="303160" cy="28918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4"/>
            <p:cNvSpPr/>
            <p:nvPr/>
          </p:nvSpPr>
          <p:spPr>
            <a:xfrm>
              <a:off x="6502399" y="1510453"/>
              <a:ext cx="1625600" cy="373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4"/>
            <p:cNvSpPr txBox="1"/>
            <p:nvPr/>
          </p:nvSpPr>
          <p:spPr>
            <a:xfrm>
              <a:off x="6502399" y="1510453"/>
              <a:ext cx="1625600" cy="3738880"/>
            </a:xfrm>
            <a:prstGeom prst="rect">
              <a:avLst/>
            </a:prstGeom>
            <a:noFill/>
            <a:ln>
              <a:noFill/>
            </a:ln>
          </p:spPr>
          <p:txBody>
            <a:bodyPr anchorCtr="0" anchor="t" bIns="0" lIns="3402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t/>
            </a:r>
            <a:endParaRPr/>
          </a:p>
        </p:txBody>
      </p:sp>
      <p:sp>
        <p:nvSpPr>
          <p:cNvPr id="298" name="Google Shape;29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9" name="Google Shape;299;p4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00" name="Google Shape;300;p45"/>
          <p:cNvGrpSpPr/>
          <p:nvPr/>
        </p:nvGrpSpPr>
        <p:grpSpPr>
          <a:xfrm>
            <a:off x="838200" y="719666"/>
            <a:ext cx="10515600" cy="5457296"/>
            <a:chOff x="0" y="0"/>
            <a:chExt cx="10515600" cy="5457296"/>
          </a:xfrm>
        </p:grpSpPr>
        <p:sp>
          <p:nvSpPr>
            <p:cNvPr id="301" name="Google Shape;301;p45"/>
            <p:cNvSpPr/>
            <p:nvPr/>
          </p:nvSpPr>
          <p:spPr>
            <a:xfrm>
              <a:off x="0" y="0"/>
              <a:ext cx="10515600" cy="1637189"/>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5"/>
            <p:cNvSpPr txBox="1"/>
            <p:nvPr/>
          </p:nvSpPr>
          <p:spPr>
            <a:xfrm>
              <a:off x="0" y="0"/>
              <a:ext cx="10515600" cy="163718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Das Konzept der Mitgliedstaaten zur Verhütung und Beseitigung von Belästigung und Gewalt in der Arbeitswelt   </a:t>
              </a:r>
              <a:endParaRPr b="0" i="0" sz="3200" u="none" cap="none" strike="noStrike">
                <a:solidFill>
                  <a:srgbClr val="000000"/>
                </a:solidFill>
                <a:latin typeface="Calibri"/>
                <a:ea typeface="Calibri"/>
                <a:cs typeface="Calibri"/>
                <a:sym typeface="Calibri"/>
              </a:endParaRPr>
            </a:p>
          </p:txBody>
        </p:sp>
        <p:sp>
          <p:nvSpPr>
            <p:cNvPr id="303" name="Google Shape;303;p45"/>
            <p:cNvSpPr/>
            <p:nvPr/>
          </p:nvSpPr>
          <p:spPr>
            <a:xfrm>
              <a:off x="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5"/>
            <p:cNvSpPr txBox="1"/>
            <p:nvPr/>
          </p:nvSpPr>
          <p:spPr>
            <a:xfrm>
              <a:off x="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gesetzliches Verbot von Gewalt und Belästigung</a:t>
              </a:r>
              <a:endParaRPr b="0" i="0" sz="1600" u="none" cap="none" strike="noStrike">
                <a:solidFill>
                  <a:schemeClr val="lt1"/>
                </a:solidFill>
                <a:latin typeface="Arial"/>
                <a:ea typeface="Arial"/>
                <a:cs typeface="Arial"/>
                <a:sym typeface="Arial"/>
              </a:endParaRPr>
            </a:p>
          </p:txBody>
        </p:sp>
        <p:sp>
          <p:nvSpPr>
            <p:cNvPr id="305" name="Google Shape;305;p45"/>
            <p:cNvSpPr/>
            <p:nvPr/>
          </p:nvSpPr>
          <p:spPr>
            <a:xfrm>
              <a:off x="13144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5"/>
            <p:cNvSpPr txBox="1"/>
            <p:nvPr/>
          </p:nvSpPr>
          <p:spPr>
            <a:xfrm>
              <a:off x="13144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Sicher-stellung, dass einschlägige Maßnahmen </a:t>
              </a:r>
              <a:r>
                <a:rPr b="0" i="0" lang="en-US" sz="1600" u="none" cap="none" strike="noStrike">
                  <a:solidFill>
                    <a:schemeClr val="lt1"/>
                  </a:solidFill>
                  <a:latin typeface="Calibri"/>
                  <a:ea typeface="Calibri"/>
                  <a:cs typeface="Calibri"/>
                  <a:sym typeface="Calibri"/>
                </a:rPr>
                <a:t>gegen </a:t>
              </a:r>
              <a:r>
                <a:rPr b="0" i="0" lang="en-US" sz="1600" u="none" cap="none" strike="noStrike">
                  <a:solidFill>
                    <a:schemeClr val="lt1"/>
                  </a:solidFill>
                  <a:latin typeface="Arial"/>
                  <a:ea typeface="Arial"/>
                  <a:cs typeface="Arial"/>
                  <a:sym typeface="Arial"/>
                </a:rPr>
                <a:t>Gewalt und Belästigung ergriffen werden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7" name="Google Shape;307;p45"/>
            <p:cNvSpPr/>
            <p:nvPr/>
          </p:nvSpPr>
          <p:spPr>
            <a:xfrm>
              <a:off x="26289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5"/>
            <p:cNvSpPr txBox="1"/>
            <p:nvPr/>
          </p:nvSpPr>
          <p:spPr>
            <a:xfrm>
              <a:off x="2628899" y="1964340"/>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Verab-schiedung einer umfas-senden Stra-tegie zur Durchfüh-rung von Maßnahmen zur Verhü-tung und Bekämpfung von Gewalt und Belästigung</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9" name="Google Shape;309;p45"/>
            <p:cNvSpPr/>
            <p:nvPr/>
          </p:nvSpPr>
          <p:spPr>
            <a:xfrm>
              <a:off x="39433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5"/>
            <p:cNvSpPr txBox="1"/>
            <p:nvPr/>
          </p:nvSpPr>
          <p:spPr>
            <a:xfrm>
              <a:off x="39433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Einführung oder Stärkung von Durch-setzungs- und Übewa-chungsme-chanismen</a:t>
              </a:r>
              <a:endParaRPr b="0" i="0" sz="1600" u="none" cap="none" strike="noStrike">
                <a:solidFill>
                  <a:schemeClr val="lt1"/>
                </a:solidFill>
                <a:latin typeface="Arial"/>
                <a:ea typeface="Arial"/>
                <a:cs typeface="Arial"/>
                <a:sym typeface="Arial"/>
              </a:endParaRPr>
            </a:p>
          </p:txBody>
        </p:sp>
        <p:sp>
          <p:nvSpPr>
            <p:cNvPr id="311" name="Google Shape;311;p45"/>
            <p:cNvSpPr/>
            <p:nvPr/>
          </p:nvSpPr>
          <p:spPr>
            <a:xfrm>
              <a:off x="52578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txBox="1"/>
            <p:nvPr/>
          </p:nvSpPr>
          <p:spPr>
            <a:xfrm>
              <a:off x="52578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Gewähr-leistung des Zugangs zu Rechts-mitteln und Unter-stützung für die Opfer</a:t>
              </a:r>
              <a:endParaRPr b="0" i="0" sz="1600" u="none" cap="none" strike="noStrike">
                <a:solidFill>
                  <a:schemeClr val="lt1"/>
                </a:solidFill>
                <a:latin typeface="Arial"/>
                <a:ea typeface="Arial"/>
                <a:cs typeface="Arial"/>
                <a:sym typeface="Arial"/>
              </a:endParaRPr>
            </a:p>
          </p:txBody>
        </p:sp>
        <p:sp>
          <p:nvSpPr>
            <p:cNvPr id="313" name="Google Shape;313;p45"/>
            <p:cNvSpPr/>
            <p:nvPr/>
          </p:nvSpPr>
          <p:spPr>
            <a:xfrm>
              <a:off x="65722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5"/>
            <p:cNvSpPr txBox="1"/>
            <p:nvPr/>
          </p:nvSpPr>
          <p:spPr>
            <a:xfrm>
              <a:off x="65722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die Sanktionen vorsehen</a:t>
              </a:r>
              <a:endParaRPr b="0" i="0" sz="1600" u="none" cap="none" strike="noStrike">
                <a:solidFill>
                  <a:schemeClr val="lt1"/>
                </a:solidFill>
                <a:latin typeface="Arial"/>
                <a:ea typeface="Arial"/>
                <a:cs typeface="Arial"/>
                <a:sym typeface="Arial"/>
              </a:endParaRPr>
            </a:p>
          </p:txBody>
        </p:sp>
        <p:sp>
          <p:nvSpPr>
            <p:cNvPr id="315" name="Google Shape;315;p45"/>
            <p:cNvSpPr/>
            <p:nvPr/>
          </p:nvSpPr>
          <p:spPr>
            <a:xfrm>
              <a:off x="78867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5"/>
            <p:cNvSpPr txBox="1"/>
            <p:nvPr/>
          </p:nvSpPr>
          <p:spPr>
            <a:xfrm>
              <a:off x="78867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Entwicklung von Instru-menten, Anleitungen, Aus- und Weiter-bildung und Sensibili-sierung, gegebenen-falls in barriere-freien Formaten</a:t>
              </a:r>
              <a:endParaRPr b="0" i="0" sz="1600" u="none" cap="none" strike="noStrike">
                <a:solidFill>
                  <a:schemeClr val="lt1"/>
                </a:solidFill>
                <a:latin typeface="Arial"/>
                <a:ea typeface="Arial"/>
                <a:cs typeface="Arial"/>
                <a:sym typeface="Arial"/>
              </a:endParaRPr>
            </a:p>
          </p:txBody>
        </p:sp>
        <p:sp>
          <p:nvSpPr>
            <p:cNvPr id="317" name="Google Shape;317;p45"/>
            <p:cNvSpPr/>
            <p:nvPr/>
          </p:nvSpPr>
          <p:spPr>
            <a:xfrm>
              <a:off x="9201149"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5"/>
            <p:cNvSpPr txBox="1"/>
            <p:nvPr/>
          </p:nvSpPr>
          <p:spPr>
            <a:xfrm>
              <a:off x="9201149"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Gewähr-leistung wirk-samer Mittel zur Kontrolle und Untersu-chung von Gewalt und Belästigung, durch die Arbeitsauf-sichtsbehör-den oder andere zuständige Stellen</a:t>
              </a:r>
              <a:endParaRPr b="0" i="0" sz="1600" u="none" cap="none" strike="noStrike">
                <a:solidFill>
                  <a:schemeClr val="lt1"/>
                </a:solidFill>
                <a:latin typeface="Arial"/>
                <a:ea typeface="Arial"/>
                <a:cs typeface="Arial"/>
                <a:sym typeface="Arial"/>
              </a:endParaRPr>
            </a:p>
          </p:txBody>
        </p:sp>
        <p:sp>
          <p:nvSpPr>
            <p:cNvPr id="319" name="Google Shape;319;p45"/>
            <p:cNvSpPr/>
            <p:nvPr/>
          </p:nvSpPr>
          <p:spPr>
            <a:xfrm>
              <a:off x="0" y="5075286"/>
              <a:ext cx="10515600" cy="382010"/>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1dd49517535_0_186"/>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325" name="Google Shape;325;g1dd49517535_0_186"/>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26" name="Google Shape;326;g1dd49517535_0_186"/>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7" name="Google Shape;327;g1dd49517535_0_186"/>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8" name="Google Shape;328;g1dd49517535_0_186"/>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Praktische Tätigkeit </a:t>
            </a:r>
            <a:endParaRPr b="1" sz="4000" u="sng">
              <a:solidFill>
                <a:schemeClr val="lt1"/>
              </a:solidFill>
            </a:endParaRPr>
          </a:p>
        </p:txBody>
      </p:sp>
      <p:sp>
        <p:nvSpPr>
          <p:cNvPr id="329" name="Google Shape;329;g1dd49517535_0_186"/>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44"/>
              <a:buFont typeface="Arial"/>
              <a:buNone/>
            </a:pPr>
            <a:r>
              <a:rPr lang="en-US" sz="2400">
                <a:solidFill>
                  <a:schemeClr val="lt1"/>
                </a:solidFill>
              </a:rPr>
              <a:t>Video ansehen : </a:t>
            </a:r>
            <a:r>
              <a:rPr i="1" lang="en-US" sz="2400">
                <a:solidFill>
                  <a:schemeClr val="lt1"/>
                </a:solidFill>
              </a:rPr>
              <a:t>Was ist C190, Gemeinsame GUF-Kampagne</a:t>
            </a:r>
            <a:br>
              <a:rPr i="1" lang="en-US" sz="2400">
                <a:solidFill>
                  <a:schemeClr val="lt1"/>
                </a:solidFill>
              </a:rPr>
            </a:br>
            <a:r>
              <a:rPr b="1" lang="en-US" sz="2400" u="sng">
                <a:solidFill>
                  <a:schemeClr val="lt1"/>
                </a:solidFill>
                <a:hlinkClick r:id="rId4">
                  <a:extLst>
                    <a:ext uri="{A12FA001-AC4F-418D-AE19-62706E023703}">
                      <ahyp:hlinkClr val="tx"/>
                    </a:ext>
                  </a:extLst>
                </a:hlinkClick>
              </a:rPr>
              <a:t>https://www.dropbox.com/s/gqbgue68va763p7/C190%20Final%20English.mp4?dl=0</a:t>
            </a:r>
            <a:br>
              <a:rPr b="1" lang="en-US" sz="2400">
                <a:solidFill>
                  <a:schemeClr val="lt1"/>
                </a:solidFill>
              </a:rPr>
            </a:br>
            <a:r>
              <a:rPr lang="en-US" sz="2400">
                <a:solidFill>
                  <a:schemeClr val="lt1"/>
                </a:solidFill>
              </a:rPr>
              <a:t> </a:t>
            </a:r>
            <a:br>
              <a:rPr i="1" lang="en-US" sz="2400">
                <a:solidFill>
                  <a:schemeClr val="lt1"/>
                </a:solidFill>
              </a:rPr>
            </a:br>
            <a:r>
              <a:rPr lang="en-US" sz="2400">
                <a:solidFill>
                  <a:schemeClr val="lt1"/>
                </a:solidFill>
              </a:rPr>
              <a:t>In diesem Video werden einige wichtige Aspekte des Übereinkommens 190 erläutert.</a:t>
            </a:r>
            <a:br>
              <a:rPr lang="en-US" sz="2400">
                <a:solidFill>
                  <a:schemeClr val="lt1"/>
                </a:solidFill>
              </a:rPr>
            </a:br>
            <a:r>
              <a:rPr lang="en-US" sz="2400">
                <a:solidFill>
                  <a:schemeClr val="lt1"/>
                </a:solidFill>
              </a:rPr>
              <a:t> </a:t>
            </a:r>
            <a:br>
              <a:rPr lang="en-US" sz="2400">
                <a:solidFill>
                  <a:schemeClr val="lt1"/>
                </a:solidFill>
              </a:rPr>
            </a:br>
            <a:r>
              <a:rPr lang="en-US" sz="2400">
                <a:solidFill>
                  <a:schemeClr val="lt1"/>
                </a:solidFill>
              </a:rPr>
              <a:t>Diskutieren Sie in Ihrer Rolle als HORECA-Geschäftsführer mit der Gruppe, welche anderen Initiativen zur Sensibilisierung und Beteiligung Sie für Ihren Sektor und Ihre Mitarbeiter entwickeln könnten.</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pic>
        <p:nvPicPr>
          <p:cNvPr descr="Ein Bild, das Text enthält.&#10;&#10;Automatisch generierte Beschreibung" id="334" name="Google Shape;334;p19"/>
          <p:cNvPicPr preferRelativeResize="0"/>
          <p:nvPr>
            <p:ph idx="1" type="body"/>
          </p:nvPr>
        </p:nvPicPr>
        <p:blipFill rotWithShape="1">
          <a:blip r:embed="rId3">
            <a:alphaModFix/>
          </a:blip>
          <a:srcRect b="15730" l="0" r="0" t="0"/>
          <a:stretch/>
        </p:blipFill>
        <p:spPr>
          <a:xfrm>
            <a:off x="104523" y="0"/>
            <a:ext cx="12191980" cy="6857990"/>
          </a:xfrm>
          <a:prstGeom prst="rect">
            <a:avLst/>
          </a:prstGeom>
          <a:noFill/>
          <a:ln>
            <a:noFill/>
          </a:ln>
        </p:spPr>
      </p:pic>
      <p:sp>
        <p:nvSpPr>
          <p:cNvPr id="335" name="Google Shape;335;p1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6" name="Google Shape;336;p1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3400"/>
              <a:t>THEMA 2</a:t>
            </a:r>
            <a:br>
              <a:rPr lang="en-US" sz="3400"/>
            </a:br>
            <a:r>
              <a:rPr lang="en-US" sz="3400"/>
              <a:t>Rechtliche Definition von Gewalt am Arbeitsplatz</a:t>
            </a:r>
            <a:endParaRPr b="1" sz="3400"/>
          </a:p>
        </p:txBody>
      </p:sp>
      <p:cxnSp>
        <p:nvCxnSpPr>
          <p:cNvPr id="337" name="Google Shape;337;p19"/>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6"/>
                                        </p:tgtEl>
                                        <p:attrNameLst>
                                          <p:attrName>style.visibility</p:attrName>
                                        </p:attrNameLst>
                                      </p:cBhvr>
                                      <p:to>
                                        <p:strVal val="visible"/>
                                      </p:to>
                                    </p:set>
                                    <p:animEffect filter="fade" transition="in">
                                      <p:cBhvr>
                                        <p:cTn dur="7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3" name="Google Shape;343;p2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44" name="Google Shape;344;p20"/>
          <p:cNvGrpSpPr/>
          <p:nvPr/>
        </p:nvGrpSpPr>
        <p:grpSpPr>
          <a:xfrm>
            <a:off x="164404" y="194632"/>
            <a:ext cx="10517441" cy="6568674"/>
            <a:chOff x="-362538" y="-342419"/>
            <a:chExt cx="10517441" cy="6568674"/>
          </a:xfrm>
        </p:grpSpPr>
        <p:sp>
          <p:nvSpPr>
            <p:cNvPr id="345" name="Google Shape;345;p20"/>
            <p:cNvSpPr/>
            <p:nvPr/>
          </p:nvSpPr>
          <p:spPr>
            <a:xfrm>
              <a:off x="2317440" y="948581"/>
              <a:ext cx="3920882" cy="392132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0"/>
            <p:cNvSpPr txBox="1"/>
            <p:nvPr/>
          </p:nvSpPr>
          <p:spPr>
            <a:xfrm>
              <a:off x="2694397" y="1485180"/>
              <a:ext cx="3052346" cy="277279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Die </a:t>
              </a:r>
              <a:r>
                <a:rPr b="0" i="0" lang="en-US" sz="1600" u="none" cap="none" strike="noStrike">
                  <a:solidFill>
                    <a:schemeClr val="lt1"/>
                  </a:solidFill>
                  <a:latin typeface="Arial"/>
                  <a:ea typeface="Arial"/>
                  <a:cs typeface="Arial"/>
                  <a:sym typeface="Arial"/>
                </a:rPr>
                <a:t>von den europäischen Sozialpartnern unterzeichnete </a:t>
              </a:r>
              <a:r>
                <a:rPr b="1" i="0" lang="en-US" sz="1600" u="none" cap="none" strike="noStrike">
                  <a:solidFill>
                    <a:schemeClr val="lt1"/>
                  </a:solidFill>
                  <a:latin typeface="Arial"/>
                  <a:ea typeface="Arial"/>
                  <a:cs typeface="Arial"/>
                  <a:sym typeface="Arial"/>
                </a:rPr>
                <a:t>Rahmenvereinbarung über Belästigung und Gewalt am Arbeitsplatz von 2007</a:t>
              </a:r>
              <a:endParaRPr b="0" i="0" sz="1600" u="none" cap="none" strike="noStrike">
                <a:solidFill>
                  <a:schemeClr val="lt1"/>
                </a:solidFill>
                <a:latin typeface="Arial"/>
                <a:ea typeface="Arial"/>
                <a:cs typeface="Arial"/>
                <a:sym typeface="Arial"/>
              </a:endParaRPr>
            </a:p>
          </p:txBody>
        </p:sp>
        <p:sp>
          <p:nvSpPr>
            <p:cNvPr id="347" name="Google Shape;347;p20"/>
            <p:cNvSpPr/>
            <p:nvPr/>
          </p:nvSpPr>
          <p:spPr>
            <a:xfrm>
              <a:off x="4601253" y="-67696"/>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0"/>
            <p:cNvSpPr/>
            <p:nvPr/>
          </p:nvSpPr>
          <p:spPr>
            <a:xfrm>
              <a:off x="3183500" y="5165095"/>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0"/>
            <p:cNvSpPr/>
            <p:nvPr/>
          </p:nvSpPr>
          <p:spPr>
            <a:xfrm>
              <a:off x="7261058" y="2364286"/>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0"/>
            <p:cNvSpPr/>
            <p:nvPr/>
          </p:nvSpPr>
          <p:spPr>
            <a:xfrm>
              <a:off x="5185813" y="5627071"/>
              <a:ext cx="598925" cy="599184"/>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0"/>
            <p:cNvSpPr/>
            <p:nvPr/>
          </p:nvSpPr>
          <p:spPr>
            <a:xfrm>
              <a:off x="2023747" y="172487"/>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0"/>
            <p:cNvSpPr/>
            <p:nvPr/>
          </p:nvSpPr>
          <p:spPr>
            <a:xfrm>
              <a:off x="1938132" y="3268097"/>
              <a:ext cx="434276" cy="434282"/>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0"/>
            <p:cNvSpPr/>
            <p:nvPr/>
          </p:nvSpPr>
          <p:spPr>
            <a:xfrm>
              <a:off x="226386" y="480451"/>
              <a:ext cx="2638933" cy="247524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54" name="Google Shape;354;p20"/>
            <p:cNvSpPr txBox="1"/>
            <p:nvPr/>
          </p:nvSpPr>
          <p:spPr>
            <a:xfrm>
              <a:off x="612849" y="908258"/>
              <a:ext cx="1866007" cy="175026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Gewalt </a:t>
              </a:r>
              <a:r>
                <a:rPr b="0" i="0" lang="en-US" sz="1600" u="none" cap="none" strike="noStrike">
                  <a:solidFill>
                    <a:schemeClr val="lt1"/>
                  </a:solidFill>
                  <a:latin typeface="Arial"/>
                  <a:ea typeface="Arial"/>
                  <a:cs typeface="Arial"/>
                  <a:sym typeface="Arial"/>
                </a:rPr>
                <a:t>liegt vor, wenn ein oder mehrere Arbeitnehmer oder Führungskräfte im Zusammenhang mit der Arbeit angegriffen werden</a:t>
              </a:r>
              <a:endParaRPr b="0" i="0" sz="1600" u="none" cap="none" strike="noStrike">
                <a:solidFill>
                  <a:schemeClr val="lt1"/>
                </a:solidFill>
                <a:latin typeface="Arial"/>
                <a:ea typeface="Arial"/>
                <a:cs typeface="Arial"/>
                <a:sym typeface="Arial"/>
              </a:endParaRPr>
            </a:p>
          </p:txBody>
        </p:sp>
        <p:sp>
          <p:nvSpPr>
            <p:cNvPr id="355" name="Google Shape;355;p20"/>
            <p:cNvSpPr/>
            <p:nvPr/>
          </p:nvSpPr>
          <p:spPr>
            <a:xfrm>
              <a:off x="3480069" y="114947"/>
              <a:ext cx="598925" cy="599184"/>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0"/>
            <p:cNvSpPr/>
            <p:nvPr/>
          </p:nvSpPr>
          <p:spPr>
            <a:xfrm>
              <a:off x="49637" y="3981832"/>
              <a:ext cx="1082928" cy="1083189"/>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0"/>
            <p:cNvSpPr/>
            <p:nvPr/>
          </p:nvSpPr>
          <p:spPr>
            <a:xfrm>
              <a:off x="6970662" y="-342419"/>
              <a:ext cx="3184241" cy="3114230"/>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58" name="Google Shape;358;p20"/>
            <p:cNvSpPr txBox="1"/>
            <p:nvPr/>
          </p:nvSpPr>
          <p:spPr>
            <a:xfrm>
              <a:off x="7436983" y="233390"/>
              <a:ext cx="2251599" cy="2202094"/>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Eine Belästigung </a:t>
              </a:r>
              <a:r>
                <a:rPr b="0" i="0" lang="en-US" sz="1600" u="none" cap="none" strike="noStrike">
                  <a:solidFill>
                    <a:schemeClr val="lt1"/>
                  </a:solidFill>
                  <a:latin typeface="Arial"/>
                  <a:ea typeface="Arial"/>
                  <a:cs typeface="Arial"/>
                  <a:sym typeface="Arial"/>
                </a:rPr>
                <a:t>liegt vor, wenn ein oder mehrere Arbeitnehmer oder Vorgesetzte im Zusammenhang mit der Arbeit wiederholt und absichtlich beschimpft, bedroht und/oder gedemütigt werden</a:t>
              </a:r>
              <a:endParaRPr b="0" i="0" sz="1600" u="none" cap="none" strike="noStrike">
                <a:solidFill>
                  <a:schemeClr val="lt1"/>
                </a:solidFill>
                <a:latin typeface="Arial"/>
                <a:ea typeface="Arial"/>
                <a:cs typeface="Arial"/>
                <a:sym typeface="Arial"/>
              </a:endParaRPr>
            </a:p>
          </p:txBody>
        </p:sp>
        <p:sp>
          <p:nvSpPr>
            <p:cNvPr id="359" name="Google Shape;359;p20"/>
            <p:cNvSpPr/>
            <p:nvPr/>
          </p:nvSpPr>
          <p:spPr>
            <a:xfrm>
              <a:off x="6489748" y="1631670"/>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0"/>
            <p:cNvSpPr/>
            <p:nvPr/>
          </p:nvSpPr>
          <p:spPr>
            <a:xfrm>
              <a:off x="-362538" y="5270833"/>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0"/>
            <p:cNvSpPr/>
            <p:nvPr/>
          </p:nvSpPr>
          <p:spPr>
            <a:xfrm>
              <a:off x="3964756" y="4652767"/>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0"/>
            <p:cNvSpPr/>
            <p:nvPr/>
          </p:nvSpPr>
          <p:spPr>
            <a:xfrm>
              <a:off x="5583906" y="2658518"/>
              <a:ext cx="3616077" cy="3525904"/>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63" name="Google Shape;363;p20"/>
            <p:cNvSpPr txBox="1"/>
            <p:nvPr/>
          </p:nvSpPr>
          <p:spPr>
            <a:xfrm>
              <a:off x="6089882" y="3235809"/>
              <a:ext cx="2600748" cy="23525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Belästigung und Gewalt </a:t>
              </a:r>
              <a:r>
                <a:rPr b="0" i="0" lang="en-US" sz="1600" u="none" cap="none" strike="noStrike">
                  <a:solidFill>
                    <a:schemeClr val="lt1"/>
                  </a:solidFill>
                  <a:latin typeface="Arial"/>
                  <a:ea typeface="Arial"/>
                  <a:cs typeface="Arial"/>
                  <a:sym typeface="Arial"/>
                </a:rPr>
                <a:t>können von einer oder mehreren Führungskräften oder Arbeitnehmern mit dem Ziel oder der Wirkung ausgeübt werden, die Würde der Führungskraft oder des Arbeitnehmers zu verletzen, ihre Gesundheit zu beeinträchtigen und/oder ein feindliches Arbeitsumfeld zu schaffen</a:t>
              </a:r>
              <a:endParaRPr b="0" i="0" sz="1600" u="none" cap="none" strike="noStrike">
                <a:solidFill>
                  <a:schemeClr val="lt1"/>
                </a:solidFill>
                <a:latin typeface="Arial"/>
                <a:ea typeface="Arial"/>
                <a:cs typeface="Arial"/>
                <a:sym typeface="Arial"/>
              </a:endParaRPr>
            </a:p>
          </p:txBody>
        </p:sp>
        <p:sp>
          <p:nvSpPr>
            <p:cNvPr id="364" name="Google Shape;364;p20"/>
            <p:cNvSpPr/>
            <p:nvPr/>
          </p:nvSpPr>
          <p:spPr>
            <a:xfrm>
              <a:off x="9030407" y="3239324"/>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3200">
                <a:solidFill>
                  <a:srgbClr val="6789B9"/>
                </a:solidFill>
                <a:latin typeface="Arial"/>
                <a:ea typeface="Arial"/>
                <a:cs typeface="Arial"/>
                <a:sym typeface="Arial"/>
              </a:rPr>
              <a:t>Themen</a:t>
            </a:r>
            <a:endParaRPr sz="3200">
              <a:latin typeface="Arial"/>
              <a:ea typeface="Arial"/>
              <a:cs typeface="Arial"/>
              <a:sym typeface="Arial"/>
            </a:endParaRPr>
          </a:p>
        </p:txBody>
      </p:sp>
      <p:grpSp>
        <p:nvGrpSpPr>
          <p:cNvPr id="103" name="Google Shape;103;p3"/>
          <p:cNvGrpSpPr/>
          <p:nvPr/>
        </p:nvGrpSpPr>
        <p:grpSpPr>
          <a:xfrm>
            <a:off x="728850" y="1292100"/>
            <a:ext cx="10885943" cy="3101268"/>
            <a:chOff x="0" y="-4620"/>
            <a:chExt cx="10674586" cy="2842592"/>
          </a:xfrm>
        </p:grpSpPr>
        <p:cxnSp>
          <p:nvCxnSpPr>
            <p:cNvPr id="104" name="Google Shape;104;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5" name="Google Shape;105;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10400" y="-4620"/>
              <a:ext cx="10515600" cy="13710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THEMA 1: Richtlinien, Verträge, Politiken auf europäischer Ebene</a:t>
              </a:r>
              <a:endParaRPr b="0" i="0" sz="2400" u="none" cap="none" strike="noStrike">
                <a:solidFill>
                  <a:schemeClr val="dk1"/>
                </a:solidFill>
                <a:latin typeface="Calibri"/>
                <a:ea typeface="Calibri"/>
                <a:cs typeface="Calibri"/>
                <a:sym typeface="Calibri"/>
              </a:endParaRPr>
            </a:p>
          </p:txBody>
        </p:sp>
        <p:cxnSp>
          <p:nvCxnSpPr>
            <p:cNvPr id="107" name="Google Shape;107;p3"/>
            <p:cNvCxnSpPr/>
            <p:nvPr/>
          </p:nvCxnSpPr>
          <p:spPr>
            <a:xfrm>
              <a:off x="56457" y="108316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8" name="Google Shape;108;p3"/>
            <p:cNvSpPr/>
            <p:nvPr/>
          </p:nvSpPr>
          <p:spPr>
            <a:xfrm>
              <a:off x="0" y="1120998"/>
              <a:ext cx="105156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THEMA 2: Rechtliche Definition von Gewalt am Arbeitsplatz einschließlich: Ablauf des Verfahrens, Maßnahmen des Arbeitgebers, Folgen und Strafmaß</a:t>
              </a:r>
              <a:endParaRPr b="0" i="0" sz="2400" u="none" cap="none" strike="noStrike">
                <a:solidFill>
                  <a:schemeClr val="dk1"/>
                </a:solidFill>
                <a:latin typeface="Calibri"/>
                <a:ea typeface="Calibri"/>
                <a:cs typeface="Calibri"/>
                <a:sym typeface="Calibri"/>
              </a:endParaRPr>
            </a:p>
          </p:txBody>
        </p:sp>
        <p:cxnSp>
          <p:nvCxnSpPr>
            <p:cNvPr id="109" name="Google Shape;109;p3"/>
            <p:cNvCxnSpPr/>
            <p:nvPr/>
          </p:nvCxnSpPr>
          <p:spPr>
            <a:xfrm>
              <a:off x="0" y="198358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3"/>
            <p:cNvSpPr/>
            <p:nvPr/>
          </p:nvSpPr>
          <p:spPr>
            <a:xfrm>
              <a:off x="46186" y="1967972"/>
              <a:ext cx="106284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p:txBody>
        </p:sp>
        <p:sp>
          <p:nvSpPr>
            <p:cNvPr id="111" name="Google Shape;111;p3"/>
            <p:cNvSpPr txBox="1"/>
            <p:nvPr/>
          </p:nvSpPr>
          <p:spPr>
            <a:xfrm>
              <a:off x="106026" y="302003"/>
              <a:ext cx="9640200" cy="750600"/>
            </a:xfrm>
            <a:prstGeom prst="rect">
              <a:avLst/>
            </a:prstGeom>
            <a:noFill/>
            <a:ln>
              <a:noFill/>
            </a:ln>
          </p:spPr>
          <p:txBody>
            <a:bodyPr anchorCtr="0" anchor="t" bIns="76200" lIns="76200" spcFirstLastPara="1" rIns="76200" wrap="square" tIns="76200">
              <a:sp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Nationaler Rahmen zur Bekämpfung von Gewalt und Diskriminierung in den Projektländern: behandelte Richtlinien, Strategien</a:t>
              </a:r>
              <a:endParaRPr b="0" i="0" sz="2400" u="none" cap="none" strike="noStrike">
                <a:solidFill>
                  <a:schemeClr val="dk1"/>
                </a:solidFill>
                <a:latin typeface="Calibri"/>
                <a:ea typeface="Calibri"/>
                <a:cs typeface="Calibri"/>
                <a:sym typeface="Calibri"/>
              </a:endParaRPr>
            </a:p>
          </p:txBody>
        </p:sp>
      </p:grpSp>
      <p:sp>
        <p:nvSpPr>
          <p:cNvPr id="112" name="Google Shape;1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3" name="Google Shape;113;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1"/>
          <p:cNvSpPr txBox="1"/>
          <p:nvPr>
            <p:ph type="title"/>
          </p:nvPr>
        </p:nvSpPr>
        <p:spPr>
          <a:xfrm>
            <a:off x="359517" y="276613"/>
            <a:ext cx="10442802" cy="104074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789B9"/>
              </a:buClr>
              <a:buSzPts val="4000"/>
              <a:buNone/>
            </a:pPr>
            <a:r>
              <a:rPr lang="en-US" sz="3200">
                <a:solidFill>
                  <a:schemeClr val="hlink"/>
                </a:solidFill>
              </a:rPr>
              <a:t>Von den Zentralregierungen und den sektoralen Sozialpartnern unterzeichnete Leitlinien zur Prävention von Gewalt durch Dritte und Belästigung am Arbeitsplatz</a:t>
            </a:r>
            <a:endParaRPr sz="3200">
              <a:solidFill>
                <a:srgbClr val="6789B9"/>
              </a:solidFill>
            </a:endParaRPr>
          </a:p>
        </p:txBody>
      </p:sp>
      <p:sp>
        <p:nvSpPr>
          <p:cNvPr id="370" name="Google Shape;37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1" name="Google Shape;371;p2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72" name="Google Shape;372;p21"/>
          <p:cNvGrpSpPr/>
          <p:nvPr/>
        </p:nvGrpSpPr>
        <p:grpSpPr>
          <a:xfrm>
            <a:off x="2326468" y="1716723"/>
            <a:ext cx="8128000" cy="4925880"/>
            <a:chOff x="0" y="246393"/>
            <a:chExt cx="8128000" cy="4925880"/>
          </a:xfrm>
        </p:grpSpPr>
        <p:sp>
          <p:nvSpPr>
            <p:cNvPr id="373" name="Google Shape;373;p21"/>
            <p:cNvSpPr/>
            <p:nvPr/>
          </p:nvSpPr>
          <p:spPr>
            <a:xfrm>
              <a:off x="0" y="482553"/>
              <a:ext cx="8128000" cy="667800"/>
            </a:xfrm>
            <a:prstGeom prst="rect">
              <a:avLst/>
            </a:prstGeom>
            <a:solidFill>
              <a:schemeClr val="lt1">
                <a:alpha val="89019"/>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4" name="Google Shape;374;p21"/>
            <p:cNvSpPr txBox="1"/>
            <p:nvPr/>
          </p:nvSpPr>
          <p:spPr>
            <a:xfrm>
              <a:off x="0" y="482553"/>
              <a:ext cx="8128000" cy="667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zum Beispiel ein Kunde, ein Patient oder ein Mitglied der Öffentlichkeit</a:t>
              </a:r>
              <a:endParaRPr b="0" i="0" sz="1600" u="none" cap="none" strike="noStrike">
                <a:solidFill>
                  <a:srgbClr val="000000"/>
                </a:solidFill>
                <a:latin typeface="Calibri"/>
                <a:ea typeface="Calibri"/>
                <a:cs typeface="Calibri"/>
                <a:sym typeface="Calibri"/>
              </a:endParaRPr>
            </a:p>
          </p:txBody>
        </p:sp>
        <p:sp>
          <p:nvSpPr>
            <p:cNvPr id="375" name="Google Shape;375;p21"/>
            <p:cNvSpPr/>
            <p:nvPr/>
          </p:nvSpPr>
          <p:spPr>
            <a:xfrm>
              <a:off x="406400" y="246393"/>
              <a:ext cx="5689600" cy="47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6" name="Google Shape;376;p21"/>
            <p:cNvSpPr txBox="1"/>
            <p:nvPr/>
          </p:nvSpPr>
          <p:spPr>
            <a:xfrm>
              <a:off x="429457" y="26945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Belästigung und Gewalt durch eine dritte Person</a:t>
              </a:r>
              <a:endParaRPr b="0" i="0" sz="1600" u="none" cap="none" strike="noStrike">
                <a:solidFill>
                  <a:schemeClr val="lt1"/>
                </a:solidFill>
                <a:latin typeface="Calibri"/>
                <a:ea typeface="Calibri"/>
                <a:cs typeface="Calibri"/>
                <a:sym typeface="Calibri"/>
              </a:endParaRPr>
            </a:p>
          </p:txBody>
        </p:sp>
        <p:sp>
          <p:nvSpPr>
            <p:cNvPr id="377" name="Google Shape;377;p21"/>
            <p:cNvSpPr/>
            <p:nvPr/>
          </p:nvSpPr>
          <p:spPr>
            <a:xfrm>
              <a:off x="0" y="1472913"/>
              <a:ext cx="8128000" cy="1764000"/>
            </a:xfrm>
            <a:prstGeom prst="rect">
              <a:avLst/>
            </a:prstGeom>
            <a:solidFill>
              <a:schemeClr val="lt1">
                <a:alpha val="89019"/>
              </a:schemeClr>
            </a:solidFill>
            <a:ln cap="flat" cmpd="sng" w="25400">
              <a:solidFill>
                <a:srgbClr val="4CC3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8" name="Google Shape;378;p21"/>
            <p:cNvSpPr txBox="1"/>
            <p:nvPr/>
          </p:nvSpPr>
          <p:spPr>
            <a:xfrm>
              <a:off x="0" y="1222537"/>
              <a:ext cx="8128000" cy="1764000"/>
            </a:xfrm>
            <a:prstGeom prst="rect">
              <a:avLst/>
            </a:prstGeom>
            <a:noFill/>
            <a:ln>
              <a:noFill/>
            </a:ln>
          </p:spPr>
          <p:txBody>
            <a:bodyPr anchorCtr="0" anchor="t" bIns="113775" lIns="630800" spcFirstLastPara="1" rIns="630800" wrap="square" tIns="333225">
              <a:noAutofit/>
            </a:bodyPr>
            <a:lstStyle/>
            <a:p>
              <a:pPr indent="-69850" lvl="1" marL="17145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z. B. "physisch, psychisch, verbal und/oder sexuell"; ein "einmaliger [Vorfall] oder systematischere Verhaltensmuster einer Einzelperson oder Gruppe"; "verursacht durch psychische Probleme und/oder motiviert durch emotionale Gründe, persönliche Abneigung, Vorurteile aufgrund von Geschlecht, Rasse/ethnischer Herkunft, Religion und Weltanschauung, Behinderung, Alter, sexueller Ausrichtung oder Körperbild</a:t>
              </a:r>
              <a:endParaRPr b="0" i="0" sz="1600" u="none" cap="none" strike="noStrike">
                <a:solidFill>
                  <a:srgbClr val="000000"/>
                </a:solidFill>
                <a:latin typeface="Calibri"/>
                <a:ea typeface="Calibri"/>
                <a:cs typeface="Calibri"/>
                <a:sym typeface="Calibri"/>
              </a:endParaRPr>
            </a:p>
          </p:txBody>
        </p:sp>
        <p:sp>
          <p:nvSpPr>
            <p:cNvPr id="379" name="Google Shape;379;p21"/>
            <p:cNvSpPr/>
            <p:nvPr/>
          </p:nvSpPr>
          <p:spPr>
            <a:xfrm>
              <a:off x="406400" y="1236753"/>
              <a:ext cx="5689600" cy="472320"/>
            </a:xfrm>
            <a:prstGeom prst="roundRect">
              <a:avLst>
                <a:gd fmla="val 16667"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0" name="Google Shape;380;p21"/>
            <p:cNvSpPr txBox="1"/>
            <p:nvPr/>
          </p:nvSpPr>
          <p:spPr>
            <a:xfrm>
              <a:off x="429457" y="125981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Gewalt und Belästigung durch Dritte, die verschiedene Formen annehmen können</a:t>
              </a:r>
              <a:endParaRPr b="0" i="0" sz="1600" u="none" cap="none" strike="noStrike">
                <a:solidFill>
                  <a:schemeClr val="lt1"/>
                </a:solidFill>
                <a:latin typeface="Calibri"/>
                <a:ea typeface="Calibri"/>
                <a:cs typeface="Calibri"/>
                <a:sym typeface="Calibri"/>
              </a:endParaRPr>
            </a:p>
          </p:txBody>
        </p:sp>
        <p:sp>
          <p:nvSpPr>
            <p:cNvPr id="381" name="Google Shape;381;p21"/>
            <p:cNvSpPr/>
            <p:nvPr/>
          </p:nvSpPr>
          <p:spPr>
            <a:xfrm>
              <a:off x="0" y="3559473"/>
              <a:ext cx="8128000" cy="1612800"/>
            </a:xfrm>
            <a:prstGeom prst="rect">
              <a:avLst/>
            </a:prstGeom>
            <a:solidFill>
              <a:schemeClr val="lt1">
                <a:alpha val="89019"/>
              </a:schemeClr>
            </a:solidFill>
            <a:ln cap="flat" cmpd="sng" w="25400">
              <a:solidFill>
                <a:srgbClr val="6FAB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2" name="Google Shape;382;p21"/>
            <p:cNvSpPr txBox="1"/>
            <p:nvPr/>
          </p:nvSpPr>
          <p:spPr>
            <a:xfrm>
              <a:off x="0" y="3559473"/>
              <a:ext cx="8128000" cy="1612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von zwei europäischen Gewerkschaftsverbänden</a:t>
              </a:r>
              <a:endParaRPr b="0" i="0" sz="1600" u="none" cap="none" strike="noStrike">
                <a:solidFill>
                  <a:srgbClr val="000000"/>
                </a:solidFill>
                <a:latin typeface="Calibri"/>
                <a:ea typeface="Calibri"/>
                <a:cs typeface="Calibri"/>
                <a:sym typeface="Calibri"/>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sechs EU-Arbeitgeberorganisationen</a:t>
              </a:r>
              <a:endParaRPr b="0" i="0" sz="1600" u="none" cap="none" strike="noStrike">
                <a:solidFill>
                  <a:srgbClr val="000000"/>
                </a:solidFill>
                <a:latin typeface="Calibri"/>
                <a:ea typeface="Calibri"/>
                <a:cs typeface="Calibri"/>
                <a:sym typeface="Calibri"/>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und die europäischen Sozialpartner für den Bereich der zentralen Staatsverwaltung</a:t>
              </a:r>
              <a:endParaRPr b="0" i="0" sz="1600" u="none" cap="none" strike="noStrike">
                <a:solidFill>
                  <a:srgbClr val="000000"/>
                </a:solidFill>
                <a:latin typeface="Calibri"/>
                <a:ea typeface="Calibri"/>
                <a:cs typeface="Calibri"/>
                <a:sym typeface="Calibri"/>
              </a:endParaRPr>
            </a:p>
            <a:p>
              <a:pPr indent="-69850" lvl="1" marL="171450" marR="0" rtl="0" algn="l">
                <a:lnSpc>
                  <a:spcPct val="90000"/>
                </a:lnSpc>
                <a:spcBef>
                  <a:spcPts val="24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383" name="Google Shape;383;p21"/>
            <p:cNvSpPr/>
            <p:nvPr/>
          </p:nvSpPr>
          <p:spPr>
            <a:xfrm>
              <a:off x="406400" y="3323313"/>
              <a:ext cx="5689600" cy="47232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4" name="Google Shape;384;p21"/>
            <p:cNvSpPr txBox="1"/>
            <p:nvPr/>
          </p:nvSpPr>
          <p:spPr>
            <a:xfrm>
              <a:off x="429457" y="334637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Die Leitlinien wurden von den Sozialpartnern unterzeichnet</a:t>
              </a:r>
              <a:endParaRPr b="0" i="0" sz="1600" u="none" cap="none" strike="noStrike">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dd49517535_0_195"/>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91" name="Google Shape;391;g1dd49517535_0_195"/>
          <p:cNvSpPr txBox="1"/>
          <p:nvPr>
            <p:ph idx="1" type="body"/>
          </p:nvPr>
        </p:nvSpPr>
        <p:spPr>
          <a:xfrm>
            <a:off x="472775" y="1327400"/>
            <a:ext cx="6271200" cy="46857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1000"/>
              </a:spcBef>
              <a:spcAft>
                <a:spcPts val="0"/>
              </a:spcAft>
              <a:buSzPct val="90708"/>
              <a:buNone/>
            </a:pPr>
            <a:r>
              <a:t/>
            </a:r>
            <a:endParaRPr b="1" sz="3175">
              <a:solidFill>
                <a:schemeClr val="accent1"/>
              </a:solidFill>
            </a:endParaRPr>
          </a:p>
          <a:p>
            <a:pPr indent="-75882" lvl="0" marL="228600" rtl="0" algn="l">
              <a:lnSpc>
                <a:spcPct val="90000"/>
              </a:lnSpc>
              <a:spcBef>
                <a:spcPts val="1000"/>
              </a:spcBef>
              <a:spcAft>
                <a:spcPts val="0"/>
              </a:spcAft>
              <a:buSzPct val="53333"/>
              <a:buNone/>
            </a:pPr>
            <a:r>
              <a:rPr b="1" lang="en-US" sz="5400">
                <a:solidFill>
                  <a:schemeClr val="accent1"/>
                </a:solidFill>
              </a:rPr>
              <a:t>Entwicklung von Maßnahmen gegen Gewalt und Belästigung am Arbeitsplatz - Die Pflicht des Arbeitgebers</a:t>
            </a:r>
            <a:endParaRPr b="1" sz="5400">
              <a:solidFill>
                <a:schemeClr val="accent1"/>
              </a:solidFill>
            </a:endParaRPr>
          </a:p>
          <a:p>
            <a:pPr indent="-75882" lvl="0" marL="228600" rtl="0" algn="l">
              <a:lnSpc>
                <a:spcPct val="90000"/>
              </a:lnSpc>
              <a:spcBef>
                <a:spcPts val="1000"/>
              </a:spcBef>
              <a:spcAft>
                <a:spcPts val="0"/>
              </a:spcAft>
              <a:buClr>
                <a:schemeClr val="dk1"/>
              </a:buClr>
              <a:buSzPct val="81871"/>
              <a:buFont typeface="Arial"/>
              <a:buNone/>
            </a:pPr>
            <a:r>
              <a:rPr lang="en-US" sz="4400">
                <a:solidFill>
                  <a:srgbClr val="262626"/>
                </a:solidFill>
              </a:rPr>
              <a:t>Gemäß C190 sollten Arbeitgeber gemeinsam mit den Arbeitnehmern und ihren Gewerkschaftsvertretern eine Arbeitsplatzpolitik gegen Gewalt und Belästigung, einschließlich geschlechts-spezifischer Gewalt und Belästigung, annehmen und umsetzen.</a:t>
            </a:r>
            <a:endParaRPr sz="4400">
              <a:solidFill>
                <a:srgbClr val="262626"/>
              </a:solidFill>
            </a:endParaRPr>
          </a:p>
          <a:p>
            <a:pPr indent="-75882" lvl="0" marL="228600" rtl="0" algn="l">
              <a:lnSpc>
                <a:spcPct val="90000"/>
              </a:lnSpc>
              <a:spcBef>
                <a:spcPts val="1000"/>
              </a:spcBef>
              <a:spcAft>
                <a:spcPts val="0"/>
              </a:spcAft>
              <a:buSzPct val="102857"/>
              <a:buNone/>
            </a:pPr>
            <a:r>
              <a:t/>
            </a:r>
            <a:endParaRPr b="1">
              <a:solidFill>
                <a:schemeClr val="accent1"/>
              </a:solidFill>
              <a:latin typeface="Arial"/>
              <a:ea typeface="Arial"/>
              <a:cs typeface="Arial"/>
              <a:sym typeface="Arial"/>
            </a:endParaRPr>
          </a:p>
          <a:p>
            <a:pPr indent="-75882" lvl="0" marL="228600" rtl="0" algn="l">
              <a:lnSpc>
                <a:spcPct val="90000"/>
              </a:lnSpc>
              <a:spcBef>
                <a:spcPts val="1000"/>
              </a:spcBef>
              <a:spcAft>
                <a:spcPts val="0"/>
              </a:spcAft>
              <a:buClr>
                <a:schemeClr val="dk1"/>
              </a:buClr>
              <a:buSzPct val="128571"/>
              <a:buFont typeface="Arial"/>
              <a:buNone/>
            </a:pPr>
            <a:r>
              <a:t/>
            </a:r>
            <a:endParaRPr b="1">
              <a:solidFill>
                <a:schemeClr val="accent1"/>
              </a:solidFill>
              <a:latin typeface="Arial"/>
              <a:ea typeface="Arial"/>
              <a:cs typeface="Arial"/>
              <a:sym typeface="Arial"/>
            </a:endParaRPr>
          </a:p>
        </p:txBody>
      </p:sp>
      <p:sp>
        <p:nvSpPr>
          <p:cNvPr id="392" name="Google Shape;392;g1dd49517535_0_1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93" name="Google Shape;393;g1dd49517535_0_195"/>
          <p:cNvSpPr txBox="1"/>
          <p:nvPr/>
        </p:nvSpPr>
        <p:spPr>
          <a:xfrm>
            <a:off x="600894" y="619048"/>
            <a:ext cx="474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6789B9"/>
              </a:buClr>
              <a:buSzPts val="4000"/>
              <a:buFont typeface="Calibri"/>
              <a:buNone/>
            </a:pPr>
            <a:r>
              <a:rPr b="1" i="0" lang="en-US" sz="4000" u="none" cap="none" strike="noStrike">
                <a:solidFill>
                  <a:srgbClr val="6789B9"/>
                </a:solidFill>
                <a:latin typeface="Calibri"/>
                <a:ea typeface="Calibri"/>
                <a:cs typeface="Calibri"/>
                <a:sym typeface="Calibri"/>
              </a:rPr>
              <a:t>THEMA 2</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7" name="Shape 397"/>
        <p:cNvGrpSpPr/>
        <p:nvPr/>
      </p:nvGrpSpPr>
      <p:grpSpPr>
        <a:xfrm>
          <a:off x="0" y="0"/>
          <a:ext cx="0" cy="0"/>
          <a:chOff x="0" y="0"/>
          <a:chExt cx="0" cy="0"/>
        </a:xfrm>
      </p:grpSpPr>
      <p:grpSp>
        <p:nvGrpSpPr>
          <p:cNvPr id="398" name="Google Shape;398;p48"/>
          <p:cNvGrpSpPr/>
          <p:nvPr/>
        </p:nvGrpSpPr>
        <p:grpSpPr>
          <a:xfrm>
            <a:off x="574964" y="717452"/>
            <a:ext cx="10515600" cy="5638898"/>
            <a:chOff x="0" y="0"/>
            <a:chExt cx="10515600" cy="5568434"/>
          </a:xfrm>
        </p:grpSpPr>
        <p:sp>
          <p:nvSpPr>
            <p:cNvPr id="399" name="Google Shape;399;p48"/>
            <p:cNvSpPr/>
            <p:nvPr/>
          </p:nvSpPr>
          <p:spPr>
            <a:xfrm>
              <a:off x="0" y="0"/>
              <a:ext cx="10515600" cy="683490"/>
            </a:xfrm>
            <a:prstGeom prst="roundRect">
              <a:avLst>
                <a:gd fmla="val 16667"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8"/>
            <p:cNvSpPr txBox="1"/>
            <p:nvPr/>
          </p:nvSpPr>
          <p:spPr>
            <a:xfrm>
              <a:off x="33365" y="0"/>
              <a:ext cx="10448870" cy="61676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Eine </a:t>
              </a:r>
              <a:r>
                <a:rPr b="1" i="0" lang="en-US" sz="3200" u="none" cap="none" strike="noStrike">
                  <a:solidFill>
                    <a:schemeClr val="lt1"/>
                  </a:solidFill>
                  <a:latin typeface="Calibri"/>
                  <a:ea typeface="Calibri"/>
                  <a:cs typeface="Calibri"/>
                  <a:sym typeface="Calibri"/>
                </a:rPr>
                <a:t>Politik gegen Gewalt und Belästigung am Arbeitsplatz:</a:t>
              </a:r>
              <a:endParaRPr b="0" i="0" sz="3200" u="none" cap="none" strike="noStrike">
                <a:solidFill>
                  <a:schemeClr val="lt1"/>
                </a:solidFill>
                <a:latin typeface="Calibri"/>
                <a:ea typeface="Calibri"/>
                <a:cs typeface="Calibri"/>
                <a:sym typeface="Calibri"/>
              </a:endParaRPr>
            </a:p>
          </p:txBody>
        </p:sp>
        <p:sp>
          <p:nvSpPr>
            <p:cNvPr id="401" name="Google Shape;401;p48"/>
            <p:cNvSpPr/>
            <p:nvPr/>
          </p:nvSpPr>
          <p:spPr>
            <a:xfrm>
              <a:off x="0" y="69132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8"/>
            <p:cNvSpPr txBox="1"/>
            <p:nvPr/>
          </p:nvSpPr>
          <p:spPr>
            <a:xfrm>
              <a:off x="66730" y="691320"/>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Calibri"/>
                  <a:ea typeface="Calibri"/>
                  <a:cs typeface="Calibri"/>
                  <a:sym typeface="Calibri"/>
                </a:rPr>
                <a:t>Eine Erklärung, dass Gewalt und Belästigung nicht geduldet werden</a:t>
              </a:r>
              <a:endParaRPr b="0" i="0" sz="2400" u="none" cap="none" strike="noStrike">
                <a:solidFill>
                  <a:schemeClr val="lt1"/>
                </a:solidFill>
                <a:latin typeface="Calibri"/>
                <a:ea typeface="Calibri"/>
                <a:cs typeface="Calibri"/>
                <a:sym typeface="Calibri"/>
              </a:endParaRPr>
            </a:p>
          </p:txBody>
        </p:sp>
        <p:sp>
          <p:nvSpPr>
            <p:cNvPr id="403" name="Google Shape;403;p48"/>
            <p:cNvSpPr/>
            <p:nvPr/>
          </p:nvSpPr>
          <p:spPr>
            <a:xfrm>
              <a:off x="0" y="141374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8"/>
            <p:cNvSpPr txBox="1"/>
            <p:nvPr/>
          </p:nvSpPr>
          <p:spPr>
            <a:xfrm>
              <a:off x="33365" y="1447107"/>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chemeClr val="lt1"/>
                </a:buClr>
                <a:buSzPts val="1600"/>
                <a:buFont typeface="Arial"/>
                <a:buNone/>
              </a:pPr>
              <a:r>
                <a:rPr b="0" i="0" lang="en-US" sz="2400" u="none" cap="none" strike="noStrike">
                  <a:solidFill>
                    <a:schemeClr val="lt1"/>
                  </a:solidFill>
                  <a:latin typeface="Calibri"/>
                  <a:ea typeface="Calibri"/>
                  <a:cs typeface="Calibri"/>
                  <a:sym typeface="Calibri"/>
                </a:rPr>
                <a:t>Programme zur Prävention von Gewalt und Belästigung mit den folgenden Zielen:</a:t>
              </a:r>
              <a:endParaRPr b="0"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05" name="Google Shape;405;p48"/>
            <p:cNvSpPr/>
            <p:nvPr/>
          </p:nvSpPr>
          <p:spPr>
            <a:xfrm>
              <a:off x="0" y="205266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8"/>
            <p:cNvSpPr txBox="1"/>
            <p:nvPr/>
          </p:nvSpPr>
          <p:spPr>
            <a:xfrm>
              <a:off x="33365" y="2086025"/>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Calibri"/>
                  <a:ea typeface="Calibri"/>
                  <a:cs typeface="Calibri"/>
                  <a:sym typeface="Calibri"/>
                </a:rPr>
                <a:t>- Klar definierte Verantwortlichkeiten für Arbeitgeber und Arbeitnehmer</a:t>
              </a:r>
              <a:endParaRPr b="0" i="0" sz="2400" u="none" cap="none" strike="noStrike">
                <a:solidFill>
                  <a:schemeClr val="lt1"/>
                </a:solidFill>
                <a:latin typeface="Calibri"/>
                <a:ea typeface="Calibri"/>
                <a:cs typeface="Calibri"/>
                <a:sym typeface="Calibri"/>
              </a:endParaRPr>
            </a:p>
          </p:txBody>
        </p:sp>
        <p:sp>
          <p:nvSpPr>
            <p:cNvPr id="407" name="Google Shape;407;p48"/>
            <p:cNvSpPr/>
            <p:nvPr/>
          </p:nvSpPr>
          <p:spPr>
            <a:xfrm>
              <a:off x="0" y="279241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8"/>
            <p:cNvSpPr txBox="1"/>
            <p:nvPr/>
          </p:nvSpPr>
          <p:spPr>
            <a:xfrm>
              <a:off x="33365" y="2825777"/>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Calibri"/>
                  <a:ea typeface="Calibri"/>
                  <a:cs typeface="Calibri"/>
                  <a:sym typeface="Calibri"/>
                </a:rPr>
                <a:t>- Informationen über Beschwerde- und Untersuchungsverfahren</a:t>
              </a:r>
              <a:endParaRPr b="0" i="0" sz="2400" u="none" cap="none" strike="noStrike">
                <a:solidFill>
                  <a:schemeClr val="lt1"/>
                </a:solidFill>
                <a:latin typeface="Calibri"/>
                <a:ea typeface="Calibri"/>
                <a:cs typeface="Calibri"/>
                <a:sym typeface="Calibri"/>
              </a:endParaRPr>
            </a:p>
          </p:txBody>
        </p:sp>
        <p:sp>
          <p:nvSpPr>
            <p:cNvPr id="409" name="Google Shape;409;p48"/>
            <p:cNvSpPr/>
            <p:nvPr/>
          </p:nvSpPr>
          <p:spPr>
            <a:xfrm>
              <a:off x="0" y="348992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8"/>
            <p:cNvSpPr txBox="1"/>
            <p:nvPr/>
          </p:nvSpPr>
          <p:spPr>
            <a:xfrm>
              <a:off x="33365" y="352328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Calibri"/>
                  <a:ea typeface="Calibri"/>
                  <a:cs typeface="Calibri"/>
                  <a:sym typeface="Calibri"/>
                </a:rPr>
                <a:t>- Prüfen von Gewalt- und Belästigungsvorfällen und den eingeleiteten Maßnahmen</a:t>
              </a:r>
              <a:endParaRPr b="0"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11" name="Google Shape;411;p48"/>
            <p:cNvSpPr/>
            <p:nvPr/>
          </p:nvSpPr>
          <p:spPr>
            <a:xfrm>
              <a:off x="0" y="418743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8"/>
            <p:cNvSpPr txBox="1"/>
            <p:nvPr/>
          </p:nvSpPr>
          <p:spPr>
            <a:xfrm>
              <a:off x="33365" y="422079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Calibri"/>
                  <a:ea typeface="Calibri"/>
                  <a:cs typeface="Calibri"/>
                  <a:sym typeface="Calibri"/>
                </a:rPr>
                <a:t>- Schutz der Privatsphäre und Wahrung der Vertraulichkeit für Beschwerdeführer und Zeugen</a:t>
              </a:r>
              <a:endParaRPr b="0" i="0" sz="2400" u="none" cap="none" strike="noStrike">
                <a:solidFill>
                  <a:schemeClr val="lt1"/>
                </a:solidFill>
                <a:latin typeface="Calibri"/>
                <a:ea typeface="Calibri"/>
                <a:cs typeface="Calibri"/>
                <a:sym typeface="Calibri"/>
              </a:endParaRPr>
            </a:p>
          </p:txBody>
        </p:sp>
        <p:sp>
          <p:nvSpPr>
            <p:cNvPr id="413" name="Google Shape;413;p48"/>
            <p:cNvSpPr/>
            <p:nvPr/>
          </p:nvSpPr>
          <p:spPr>
            <a:xfrm>
              <a:off x="0" y="4884944"/>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8"/>
            <p:cNvSpPr txBox="1"/>
            <p:nvPr/>
          </p:nvSpPr>
          <p:spPr>
            <a:xfrm>
              <a:off x="33365" y="4918309"/>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Calibri"/>
                  <a:ea typeface="Calibri"/>
                  <a:cs typeface="Calibri"/>
                  <a:sym typeface="Calibri"/>
                </a:rPr>
                <a:t>- Schutz von Beschwerdeführern, Opfern und Zeugen vor Viktimisierung oder Vergeltungsmaßnahmen</a:t>
              </a:r>
              <a:endParaRPr b="0" i="0" sz="2400" u="none" cap="none" strike="noStrike">
                <a:solidFill>
                  <a:schemeClr val="lt1"/>
                </a:solidFill>
                <a:latin typeface="Calibri"/>
                <a:ea typeface="Calibri"/>
                <a:cs typeface="Calibri"/>
                <a:sym typeface="Calibri"/>
              </a:endParaRPr>
            </a:p>
          </p:txBody>
        </p:sp>
      </p:grpSp>
      <p:sp>
        <p:nvSpPr>
          <p:cNvPr id="415" name="Google Shape;41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6" name="Google Shape;416;p4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0" name="Shape 420"/>
        <p:cNvGrpSpPr/>
        <p:nvPr/>
      </p:nvGrpSpPr>
      <p:grpSpPr>
        <a:xfrm>
          <a:off x="0" y="0"/>
          <a:ext cx="0" cy="0"/>
          <a:chOff x="0" y="0"/>
          <a:chExt cx="0" cy="0"/>
        </a:xfrm>
      </p:grpSpPr>
      <p:sp>
        <p:nvSpPr>
          <p:cNvPr id="421" name="Google Shape;421;p49"/>
          <p:cNvSpPr txBox="1"/>
          <p:nvPr>
            <p:ph type="title"/>
          </p:nvPr>
        </p:nvSpPr>
        <p:spPr>
          <a:xfrm>
            <a:off x="359517" y="290681"/>
            <a:ext cx="10092900" cy="539400"/>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55555"/>
              <a:buNone/>
            </a:pPr>
            <a:r>
              <a:rPr lang="en-US" sz="3200">
                <a:latin typeface="Arial"/>
                <a:ea typeface="Arial"/>
                <a:cs typeface="Arial"/>
                <a:sym typeface="Arial"/>
              </a:rPr>
              <a:t>Eine </a:t>
            </a:r>
            <a:r>
              <a:rPr b="1" lang="en-US" sz="3200"/>
              <a:t>detailliertere Politik könnte auch Folgendes umfassen:</a:t>
            </a:r>
            <a:endParaRPr b="1" sz="3200"/>
          </a:p>
        </p:txBody>
      </p:sp>
      <p:grpSp>
        <p:nvGrpSpPr>
          <p:cNvPr id="422" name="Google Shape;422;p49"/>
          <p:cNvGrpSpPr/>
          <p:nvPr/>
        </p:nvGrpSpPr>
        <p:grpSpPr>
          <a:xfrm>
            <a:off x="636061" y="826851"/>
            <a:ext cx="10941650" cy="5025307"/>
            <a:chOff x="-49100" y="0"/>
            <a:chExt cx="10941650" cy="5025307"/>
          </a:xfrm>
        </p:grpSpPr>
        <p:sp>
          <p:nvSpPr>
            <p:cNvPr id="423" name="Google Shape;423;p49"/>
            <p:cNvSpPr/>
            <p:nvPr/>
          </p:nvSpPr>
          <p:spPr>
            <a:xfrm rot="-5400000">
              <a:off x="-1869099"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24" name="Google Shape;424;p49"/>
            <p:cNvSpPr txBox="1"/>
            <p:nvPr/>
          </p:nvSpPr>
          <p:spPr>
            <a:xfrm>
              <a:off x="-49100" y="1005061"/>
              <a:ext cx="1352661"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Eine umfassende Definition von Gewalt und Belästigung</a:t>
              </a:r>
              <a:endParaRPr b="0" i="0" sz="1600" u="none" cap="none" strike="noStrike">
                <a:solidFill>
                  <a:schemeClr val="lt1"/>
                </a:solidFill>
                <a:latin typeface="Calibri"/>
                <a:ea typeface="Calibri"/>
                <a:cs typeface="Calibri"/>
                <a:sym typeface="Calibri"/>
              </a:endParaRPr>
            </a:p>
          </p:txBody>
        </p:sp>
        <p:sp>
          <p:nvSpPr>
            <p:cNvPr id="425" name="Google Shape;425;p49"/>
            <p:cNvSpPr/>
            <p:nvPr/>
          </p:nvSpPr>
          <p:spPr>
            <a:xfrm rot="-5400000">
              <a:off x="-496893"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26" name="Google Shape;426;p49"/>
            <p:cNvSpPr txBox="1"/>
            <p:nvPr/>
          </p:nvSpPr>
          <p:spPr>
            <a:xfrm>
              <a:off x="1377525"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Calibri"/>
                  <a:ea typeface="Calibri"/>
                  <a:cs typeface="Calibri"/>
                  <a:sym typeface="Calibri"/>
                </a:rPr>
                <a:t>Abdeckung aller Arbeit-nehmer, insbeson-dere auch gefährdeter Gruppen und prekärer Arbeits ver-hältnissen</a:t>
              </a:r>
              <a:endParaRPr b="0" i="0" sz="16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427" name="Google Shape;427;p49"/>
            <p:cNvSpPr/>
            <p:nvPr/>
          </p:nvSpPr>
          <p:spPr>
            <a:xfrm rot="-5400000">
              <a:off x="889383" y="1874418"/>
              <a:ext cx="4997165"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28" name="Google Shape;428;p49"/>
            <p:cNvSpPr txBox="1"/>
            <p:nvPr/>
          </p:nvSpPr>
          <p:spPr>
            <a:xfrm>
              <a:off x="2749730" y="1013504"/>
              <a:ext cx="1276470" cy="2998299"/>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Abdeckung der Arbeitswelt, nicht nur des physischen Arbeits-platzes</a:t>
              </a:r>
              <a:endParaRPr b="0" i="0" sz="1600" u="none" cap="none" strike="noStrike">
                <a:solidFill>
                  <a:schemeClr val="lt1"/>
                </a:solidFill>
                <a:latin typeface="Calibri"/>
                <a:ea typeface="Calibri"/>
                <a:cs typeface="Calibri"/>
                <a:sym typeface="Calibri"/>
              </a:endParaRPr>
            </a:p>
          </p:txBody>
        </p:sp>
        <p:sp>
          <p:nvSpPr>
            <p:cNvPr id="429" name="Google Shape;429;p49"/>
            <p:cNvSpPr/>
            <p:nvPr/>
          </p:nvSpPr>
          <p:spPr>
            <a:xfrm rot="-5400000">
              <a:off x="2247518"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0" name="Google Shape;430;p49"/>
            <p:cNvSpPr txBox="1"/>
            <p:nvPr/>
          </p:nvSpPr>
          <p:spPr>
            <a:xfrm>
              <a:off x="4121936"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Streitbei-legungs- und Durch-setzungs-stellen</a:t>
              </a:r>
              <a:endParaRPr b="0" i="0" sz="1600" u="none" cap="none" strike="noStrike">
                <a:solidFill>
                  <a:schemeClr val="lt1"/>
                </a:solidFill>
                <a:latin typeface="Calibri"/>
                <a:ea typeface="Calibri"/>
                <a:cs typeface="Calibri"/>
                <a:sym typeface="Calibri"/>
              </a:endParaRPr>
            </a:p>
          </p:txBody>
        </p:sp>
        <p:sp>
          <p:nvSpPr>
            <p:cNvPr id="431" name="Google Shape;431;p49"/>
            <p:cNvSpPr/>
            <p:nvPr/>
          </p:nvSpPr>
          <p:spPr>
            <a:xfrm rot="-5400000">
              <a:off x="3619724"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2" name="Google Shape;432;p49"/>
            <p:cNvSpPr txBox="1"/>
            <p:nvPr/>
          </p:nvSpPr>
          <p:spPr>
            <a:xfrm>
              <a:off x="5494142"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Sanktionen, Rechts-behelfe und Unter-stützung für Opfer/</a:t>
              </a:r>
              <a:br>
                <a:rPr b="0" i="0" lang="en-US" sz="1600" u="none" cap="none" strike="noStrike">
                  <a:solidFill>
                    <a:schemeClr val="lt1"/>
                  </a:solidFill>
                  <a:latin typeface="Calibri"/>
                  <a:ea typeface="Calibri"/>
                  <a:cs typeface="Calibri"/>
                  <a:sym typeface="Calibri"/>
                </a:rPr>
              </a:br>
              <a:r>
                <a:rPr b="0" i="0" lang="en-US" sz="1600" u="none" cap="none" strike="noStrike">
                  <a:solidFill>
                    <a:schemeClr val="lt1"/>
                  </a:solidFill>
                  <a:latin typeface="Calibri"/>
                  <a:ea typeface="Calibri"/>
                  <a:cs typeface="Calibri"/>
                  <a:sym typeface="Calibri"/>
                </a:rPr>
                <a:t>Überle-bende</a:t>
              </a:r>
              <a:endParaRPr b="0" i="0" sz="1600" u="none" cap="none" strike="noStrike">
                <a:solidFill>
                  <a:schemeClr val="lt1"/>
                </a:solidFill>
                <a:latin typeface="Calibri"/>
                <a:ea typeface="Calibri"/>
                <a:cs typeface="Calibri"/>
                <a:sym typeface="Calibri"/>
              </a:endParaRPr>
            </a:p>
          </p:txBody>
        </p:sp>
        <p:sp>
          <p:nvSpPr>
            <p:cNvPr id="433" name="Google Shape;433;p49"/>
            <p:cNvSpPr/>
            <p:nvPr/>
          </p:nvSpPr>
          <p:spPr>
            <a:xfrm rot="-5400000">
              <a:off x="4991930"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4" name="Google Shape;434;p49"/>
            <p:cNvSpPr txBox="1"/>
            <p:nvPr/>
          </p:nvSpPr>
          <p:spPr>
            <a:xfrm>
              <a:off x="6866348"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Gemein-same Aus-schüsse zur Überwa-chung der Umsetzung</a:t>
              </a:r>
              <a:endParaRPr b="0" i="0" sz="1600" u="none" cap="none" strike="noStrike">
                <a:solidFill>
                  <a:schemeClr val="lt1"/>
                </a:solidFill>
                <a:latin typeface="Calibri"/>
                <a:ea typeface="Calibri"/>
                <a:cs typeface="Calibri"/>
                <a:sym typeface="Calibri"/>
              </a:endParaRPr>
            </a:p>
          </p:txBody>
        </p:sp>
        <p:sp>
          <p:nvSpPr>
            <p:cNvPr id="435" name="Google Shape;435;p49"/>
            <p:cNvSpPr/>
            <p:nvPr/>
          </p:nvSpPr>
          <p:spPr>
            <a:xfrm rot="-5400000">
              <a:off x="6364136"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6" name="Google Shape;436;p49"/>
            <p:cNvSpPr txBox="1"/>
            <p:nvPr/>
          </p:nvSpPr>
          <p:spPr>
            <a:xfrm>
              <a:off x="8238554"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Calibri"/>
                  <a:ea typeface="Calibri"/>
                  <a:cs typeface="Calibri"/>
                  <a:sym typeface="Calibri"/>
                </a:rPr>
                <a:t>Schulung und Sensibili-sierung von Arbeit-nehmern, Vorge-setzten und Managern für diese Politik</a:t>
              </a:r>
              <a:endParaRPr b="0" i="0" sz="16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437" name="Google Shape;437;p49"/>
            <p:cNvSpPr/>
            <p:nvPr/>
          </p:nvSpPr>
          <p:spPr>
            <a:xfrm rot="-5400000">
              <a:off x="7741661"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8" name="Google Shape;438;p49"/>
            <p:cNvSpPr txBox="1"/>
            <p:nvPr/>
          </p:nvSpPr>
          <p:spPr>
            <a:xfrm>
              <a:off x="961607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Calibri"/>
                  <a:ea typeface="Calibri"/>
                  <a:cs typeface="Calibri"/>
                  <a:sym typeface="Calibri"/>
                </a:rPr>
                <a:t>Durch-setzung, Überwa-chung und Bewertung, um die Wirksam-keit der Politik zu gewähr-leisten.</a:t>
              </a:r>
              <a:endParaRPr b="0" i="0" sz="16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grpSp>
      <p:sp>
        <p:nvSpPr>
          <p:cNvPr id="439" name="Google Shape;43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0" name="Google Shape;440;p4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4" name="Shape 444"/>
        <p:cNvGrpSpPr/>
        <p:nvPr/>
      </p:nvGrpSpPr>
      <p:grpSpPr>
        <a:xfrm>
          <a:off x="0" y="0"/>
          <a:ext cx="0" cy="0"/>
          <a:chOff x="0" y="0"/>
          <a:chExt cx="0" cy="0"/>
        </a:xfrm>
      </p:grpSpPr>
      <p:sp>
        <p:nvSpPr>
          <p:cNvPr id="445" name="Google Shape;445;p23"/>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Sektorspezifische Initiativen</a:t>
            </a:r>
            <a:endParaRPr b="1" sz="4000">
              <a:solidFill>
                <a:srgbClr val="6789B9"/>
              </a:solidFill>
            </a:endParaRPr>
          </a:p>
        </p:txBody>
      </p:sp>
      <p:grpSp>
        <p:nvGrpSpPr>
          <p:cNvPr id="446" name="Google Shape;446;p23"/>
          <p:cNvGrpSpPr/>
          <p:nvPr/>
        </p:nvGrpSpPr>
        <p:grpSpPr>
          <a:xfrm>
            <a:off x="1887626" y="1820326"/>
            <a:ext cx="7894234" cy="3217347"/>
            <a:chOff x="1310683" y="2236080"/>
            <a:chExt cx="7894234" cy="3217347"/>
          </a:xfrm>
        </p:grpSpPr>
        <p:sp>
          <p:nvSpPr>
            <p:cNvPr id="447" name="Google Shape;447;p23"/>
            <p:cNvSpPr/>
            <p:nvPr/>
          </p:nvSpPr>
          <p:spPr>
            <a:xfrm>
              <a:off x="6042960" y="2236080"/>
              <a:ext cx="3161957" cy="3195574"/>
            </a:xfrm>
            <a:prstGeom prst="ellipse">
              <a:avLst/>
            </a:prstGeom>
            <a:solidFill>
              <a:srgbClr val="2EE844">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8" name="Google Shape;448;p23"/>
            <p:cNvSpPr txBox="1"/>
            <p:nvPr/>
          </p:nvSpPr>
          <p:spPr>
            <a:xfrm>
              <a:off x="6679425" y="2941858"/>
              <a:ext cx="189717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Der Handel </a:t>
              </a:r>
              <a:r>
                <a:rPr b="0" i="0" lang="en-US" sz="2000" u="none" cap="none" strike="noStrike">
                  <a:solidFill>
                    <a:schemeClr val="dk1"/>
                  </a:solidFill>
                  <a:latin typeface="Calibri"/>
                  <a:ea typeface="Calibri"/>
                  <a:cs typeface="Calibri"/>
                  <a:sym typeface="Calibri"/>
                </a:rPr>
                <a:t>ist ein Sektor, in dem die Beschäftigten einem erhöhten Risiko von Gewalt durch die Öffentlichkeit ausgesetzt sind. </a:t>
              </a:r>
              <a:endParaRPr b="0" i="0" sz="2000" u="none" cap="none" strike="noStrike">
                <a:solidFill>
                  <a:schemeClr val="dk1"/>
                </a:solidFill>
                <a:latin typeface="Calibri"/>
                <a:ea typeface="Calibri"/>
                <a:cs typeface="Calibri"/>
                <a:sym typeface="Calibri"/>
              </a:endParaRPr>
            </a:p>
          </p:txBody>
        </p:sp>
        <p:sp>
          <p:nvSpPr>
            <p:cNvPr id="449" name="Google Shape;449;p23"/>
            <p:cNvSpPr/>
            <p:nvPr/>
          </p:nvSpPr>
          <p:spPr>
            <a:xfrm>
              <a:off x="1310683" y="2257853"/>
              <a:ext cx="3195574" cy="3195574"/>
            </a:xfrm>
            <a:prstGeom prst="ellipse">
              <a:avLst/>
            </a:prstGeom>
            <a:solidFill>
              <a:srgbClr val="5999D5">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0" name="Google Shape;450;p23"/>
            <p:cNvSpPr txBox="1"/>
            <p:nvPr/>
          </p:nvSpPr>
          <p:spPr>
            <a:xfrm>
              <a:off x="1971156" y="2955085"/>
              <a:ext cx="191734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Gas, Strom, Eisenbahn und Bildung </a:t>
              </a:r>
              <a:r>
                <a:rPr b="0" i="0" lang="en-US" sz="2000" u="none" cap="none" strike="noStrike">
                  <a:solidFill>
                    <a:schemeClr val="dk1"/>
                  </a:solidFill>
                  <a:latin typeface="Calibri"/>
                  <a:ea typeface="Calibri"/>
                  <a:cs typeface="Calibri"/>
                  <a:sym typeface="Calibri"/>
                </a:rPr>
                <a:t>- haben Initiativen gegen Gewalt durch Dritte ergriffen</a:t>
              </a:r>
              <a:endParaRPr b="0" i="0" sz="2000" u="none" cap="none" strike="noStrike">
                <a:solidFill>
                  <a:schemeClr val="dk1"/>
                </a:solidFill>
                <a:latin typeface="Calibri"/>
                <a:ea typeface="Calibri"/>
                <a:cs typeface="Calibri"/>
                <a:sym typeface="Calibri"/>
              </a:endParaRPr>
            </a:p>
          </p:txBody>
        </p:sp>
      </p:grpSp>
      <p:sp>
        <p:nvSpPr>
          <p:cNvPr id="451" name="Google Shape;45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2" name="Google Shape;452;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6" name="Shape 456"/>
        <p:cNvGrpSpPr/>
        <p:nvPr/>
      </p:nvGrpSpPr>
      <p:grpSpPr>
        <a:xfrm>
          <a:off x="0" y="0"/>
          <a:ext cx="0" cy="0"/>
          <a:chOff x="0" y="0"/>
          <a:chExt cx="0" cy="0"/>
        </a:xfrm>
      </p:grpSpPr>
      <p:grpSp>
        <p:nvGrpSpPr>
          <p:cNvPr id="457" name="Google Shape;457;p24"/>
          <p:cNvGrpSpPr/>
          <p:nvPr/>
        </p:nvGrpSpPr>
        <p:grpSpPr>
          <a:xfrm>
            <a:off x="840253" y="2203609"/>
            <a:ext cx="10511492" cy="2627873"/>
            <a:chOff x="2053" y="1345480"/>
            <a:chExt cx="10511492" cy="2627873"/>
          </a:xfrm>
        </p:grpSpPr>
        <p:sp>
          <p:nvSpPr>
            <p:cNvPr id="458" name="Google Shape;458;p24"/>
            <p:cNvSpPr/>
            <p:nvPr/>
          </p:nvSpPr>
          <p:spPr>
            <a:xfrm>
              <a:off x="2053" y="1345480"/>
              <a:ext cx="4379788" cy="2627873"/>
            </a:xfrm>
            <a:prstGeom prst="roundRect">
              <a:avLst>
                <a:gd fmla="val 10000"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9" name="Google Shape;459;p24"/>
            <p:cNvSpPr txBox="1"/>
            <p:nvPr/>
          </p:nvSpPr>
          <p:spPr>
            <a:xfrm>
              <a:off x="79021"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rgbClr val="C00000"/>
                  </a:solidFill>
                  <a:latin typeface="Calibri"/>
                  <a:ea typeface="Calibri"/>
                  <a:cs typeface="Calibri"/>
                  <a:sym typeface="Calibri"/>
                </a:rPr>
                <a:t>Initiativen auf Unternehmensebene gegen sexuelle Belästigung</a:t>
              </a:r>
              <a:endParaRPr b="0" i="0" sz="2800" u="none" cap="none" strike="noStrike">
                <a:solidFill>
                  <a:srgbClr val="C00000"/>
                </a:solidFill>
                <a:latin typeface="Calibri"/>
                <a:ea typeface="Calibri"/>
                <a:cs typeface="Calibri"/>
                <a:sym typeface="Calibri"/>
              </a:endParaRPr>
            </a:p>
          </p:txBody>
        </p:sp>
        <p:sp>
          <p:nvSpPr>
            <p:cNvPr id="460" name="Google Shape;460;p24"/>
            <p:cNvSpPr/>
            <p:nvPr/>
          </p:nvSpPr>
          <p:spPr>
            <a:xfrm>
              <a:off x="4819821" y="2116323"/>
              <a:ext cx="928515" cy="1086187"/>
            </a:xfrm>
            <a:prstGeom prst="rightArrow">
              <a:avLst>
                <a:gd fmla="val 60000" name="adj1"/>
                <a:gd fmla="val 50000" name="adj2"/>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1" name="Google Shape;461;p24"/>
            <p:cNvSpPr txBox="1"/>
            <p:nvPr/>
          </p:nvSpPr>
          <p:spPr>
            <a:xfrm>
              <a:off x="4819821" y="2333560"/>
              <a:ext cx="649961" cy="651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p:txBody>
        </p:sp>
        <p:sp>
          <p:nvSpPr>
            <p:cNvPr id="462" name="Google Shape;462;p24"/>
            <p:cNvSpPr/>
            <p:nvPr/>
          </p:nvSpPr>
          <p:spPr>
            <a:xfrm>
              <a:off x="6133757" y="1345480"/>
              <a:ext cx="4379788" cy="2627873"/>
            </a:xfrm>
            <a:prstGeom prst="roundRect">
              <a:avLst>
                <a:gd fmla="val 10000"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3" name="Google Shape;463;p24"/>
            <p:cNvSpPr txBox="1"/>
            <p:nvPr/>
          </p:nvSpPr>
          <p:spPr>
            <a:xfrm>
              <a:off x="6210725"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Sexuelle Belästigung und insbesondere die Frage der Gewalt gegen Frauen werden immer häufiger in solche Vereinbarungen aufgenommen. </a:t>
              </a:r>
              <a:endParaRPr b="0" i="0" sz="2800" u="none" cap="none" strike="noStrike">
                <a:solidFill>
                  <a:schemeClr val="dk1"/>
                </a:solidFill>
                <a:latin typeface="Calibri"/>
                <a:ea typeface="Calibri"/>
                <a:cs typeface="Calibri"/>
                <a:sym typeface="Calibri"/>
              </a:endParaRPr>
            </a:p>
          </p:txBody>
        </p:sp>
      </p:grpSp>
      <p:sp>
        <p:nvSpPr>
          <p:cNvPr id="464" name="Google Shape;4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65" name="Google Shape;465;p2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466" name="Google Shape;466;p24"/>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Unternehmerische Initiativen</a:t>
            </a:r>
            <a:endParaRPr b="1" sz="4000">
              <a:solidFill>
                <a:srgbClr val="6789B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g1dd49517535_0_203"/>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472" name="Google Shape;472;g1dd49517535_0_203"/>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73" name="Google Shape;473;g1dd49517535_0_203"/>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4" name="Google Shape;474;g1dd49517535_0_203"/>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75" name="Google Shape;475;g1dd49517535_0_203"/>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Praktisches Beispiel </a:t>
            </a:r>
            <a:endParaRPr b="1" sz="4000" u="sng">
              <a:solidFill>
                <a:schemeClr val="lt1"/>
              </a:solidFill>
            </a:endParaRPr>
          </a:p>
        </p:txBody>
      </p:sp>
      <p:sp>
        <p:nvSpPr>
          <p:cNvPr id="476" name="Google Shape;476;g1dd49517535_0_203"/>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Der Fall IUF &amp; Meliá</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6789B9"/>
              </a:buClr>
              <a:buSzPts val="3556"/>
              <a:buNone/>
            </a:pPr>
            <a:r>
              <a:rPr b="1" lang="en-US" sz="2400">
                <a:solidFill>
                  <a:schemeClr val="lt1"/>
                </a:solidFill>
              </a:rPr>
              <a:t>Grundsätze, Verfahren und Prozesse zur Verhinderung sexueller Belästigung am Arbeitsplatz </a:t>
            </a:r>
            <a:br>
              <a:rPr b="1" lang="en-US" sz="2400">
                <a:solidFill>
                  <a:schemeClr val="lt1"/>
                </a:solidFill>
              </a:rPr>
            </a:br>
            <a:br>
              <a:rPr b="1" lang="en-US" sz="2400">
                <a:solidFill>
                  <a:schemeClr val="lt1"/>
                </a:solidFill>
              </a:rPr>
            </a:br>
            <a:r>
              <a:rPr b="1" lang="en-US" sz="2400">
                <a:solidFill>
                  <a:schemeClr val="lt1"/>
                </a:solidFill>
              </a:rPr>
              <a:t>Die zwischen Meliá und der IUL vereinbarten Verfahren beruhen auf den folgenden Grundsätzen:</a:t>
            </a:r>
            <a:endParaRPr b="1" sz="2400">
              <a:solidFill>
                <a:schemeClr val="lt1"/>
              </a:solidFill>
            </a:endParaRPr>
          </a:p>
          <a:p>
            <a:pPr indent="0" lvl="0" marL="0" rtl="0" algn="l">
              <a:lnSpc>
                <a:spcPct val="90000"/>
              </a:lnSpc>
              <a:spcBef>
                <a:spcPts val="0"/>
              </a:spcBef>
              <a:spcAft>
                <a:spcPts val="0"/>
              </a:spcAft>
              <a:buClr>
                <a:srgbClr val="6789B9"/>
              </a:buClr>
              <a:buSzPts val="3556"/>
              <a:buFont typeface="Arial"/>
              <a:buNone/>
            </a:pPr>
            <a:r>
              <a:t/>
            </a:r>
            <a:endParaRPr b="1" sz="24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0" name="Shape 480"/>
        <p:cNvGrpSpPr/>
        <p:nvPr/>
      </p:nvGrpSpPr>
      <p:grpSpPr>
        <a:xfrm>
          <a:off x="0" y="0"/>
          <a:ext cx="0" cy="0"/>
          <a:chOff x="0" y="0"/>
          <a:chExt cx="0" cy="0"/>
        </a:xfrm>
      </p:grpSpPr>
      <p:grpSp>
        <p:nvGrpSpPr>
          <p:cNvPr id="481" name="Google Shape;481;p50"/>
          <p:cNvGrpSpPr/>
          <p:nvPr/>
        </p:nvGrpSpPr>
        <p:grpSpPr>
          <a:xfrm>
            <a:off x="842371" y="756974"/>
            <a:ext cx="10511453" cy="5419989"/>
            <a:chOff x="4171" y="-87088"/>
            <a:chExt cx="10511453" cy="5419989"/>
          </a:xfrm>
        </p:grpSpPr>
        <p:sp>
          <p:nvSpPr>
            <p:cNvPr id="482" name="Google Shape;482;p50"/>
            <p:cNvSpPr/>
            <p:nvPr/>
          </p:nvSpPr>
          <p:spPr>
            <a:xfrm>
              <a:off x="4171"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0"/>
            <p:cNvSpPr txBox="1"/>
            <p:nvPr/>
          </p:nvSpPr>
          <p:spPr>
            <a:xfrm>
              <a:off x="4171" y="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700" u="none" cap="none" strike="noStrike">
                  <a:solidFill>
                    <a:srgbClr val="000000"/>
                  </a:solidFill>
                  <a:latin typeface="Calibri"/>
                  <a:ea typeface="Calibri"/>
                  <a:cs typeface="Calibri"/>
                  <a:sym typeface="Calibri"/>
                </a:rPr>
                <a:t>Sexuelle Belästigung wird von Meliá und der IUL und ihren angeschlossenen Organisationen nicht toleriert;</a:t>
              </a:r>
              <a:endParaRPr b="1" i="0" sz="17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t/>
              </a:r>
              <a:endParaRPr b="1" i="0" sz="1700" u="none" cap="none" strike="noStrike">
                <a:solidFill>
                  <a:srgbClr val="000000"/>
                </a:solidFill>
                <a:latin typeface="Calibri"/>
                <a:ea typeface="Calibri"/>
                <a:cs typeface="Calibri"/>
                <a:sym typeface="Calibri"/>
              </a:endParaRPr>
            </a:p>
          </p:txBody>
        </p:sp>
        <p:sp>
          <p:nvSpPr>
            <p:cNvPr id="484" name="Google Shape;484;p50"/>
            <p:cNvSpPr/>
            <p:nvPr/>
          </p:nvSpPr>
          <p:spPr>
            <a:xfrm>
              <a:off x="1775983"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0"/>
            <p:cNvSpPr txBox="1"/>
            <p:nvPr/>
          </p:nvSpPr>
          <p:spPr>
            <a:xfrm>
              <a:off x="1775983" y="283028"/>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Sexuelle Belästigung ist eine Straftat, die, falls sie nachgewiesen wird, die maximalen Disziplinarstrafen gemäß den einschlägigen örtlichen Vorschriften nach sich zieht.</a:t>
              </a:r>
              <a:endParaRPr b="1" i="0" sz="1600" u="none" cap="none" strike="noStrike">
                <a:solidFill>
                  <a:srgbClr val="000000"/>
                </a:solidFill>
                <a:latin typeface="Calibri"/>
                <a:ea typeface="Calibri"/>
                <a:cs typeface="Calibri"/>
                <a:sym typeface="Calibri"/>
              </a:endParaRPr>
            </a:p>
          </p:txBody>
        </p:sp>
        <p:sp>
          <p:nvSpPr>
            <p:cNvPr id="486" name="Google Shape;486;p50"/>
            <p:cNvSpPr/>
            <p:nvPr/>
          </p:nvSpPr>
          <p:spPr>
            <a:xfrm>
              <a:off x="3547795"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50"/>
            <p:cNvSpPr txBox="1"/>
            <p:nvPr/>
          </p:nvSpPr>
          <p:spPr>
            <a:xfrm>
              <a:off x="3547795" y="7620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In Fällen sexueller Belästigung, bei denen der Täter ein Meliá-Mitarbeiter ist, wird der Täter gegebenenfalls versetzt oder mit einer anderen Sanktion, einschließlich der Entlassung aus dem Unter-nehmen, gemäß den Rechts-vorschriften des jeweiligen Landes belegt, und zwar unabhängig von seiner Position im Unternehmen. </a:t>
              </a:r>
              <a:endParaRPr b="1" i="0" sz="1600" u="none" cap="none" strike="noStrike">
                <a:solidFill>
                  <a:srgbClr val="000000"/>
                </a:solidFill>
                <a:latin typeface="Calibri"/>
                <a:ea typeface="Calibri"/>
                <a:cs typeface="Calibri"/>
                <a:sym typeface="Calibri"/>
              </a:endParaRPr>
            </a:p>
          </p:txBody>
        </p:sp>
        <p:sp>
          <p:nvSpPr>
            <p:cNvPr id="488" name="Google Shape;488;p50"/>
            <p:cNvSpPr/>
            <p:nvPr/>
          </p:nvSpPr>
          <p:spPr>
            <a:xfrm>
              <a:off x="5319607"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50"/>
            <p:cNvSpPr txBox="1"/>
            <p:nvPr/>
          </p:nvSpPr>
          <p:spPr>
            <a:xfrm>
              <a:off x="5319607" y="-87088"/>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Meliá stellt sicher, dass alle seine Beschäftigten Informationen über diese Politik und über ihre Rechte und Pflichten erhalten, und kann auch Schulungen zu diesem Thema veranstalten</a:t>
              </a:r>
              <a:endParaRPr b="1" i="0" sz="1600" u="none" cap="none" strike="noStrike">
                <a:solidFill>
                  <a:srgbClr val="000000"/>
                </a:solidFill>
                <a:latin typeface="Calibri"/>
                <a:ea typeface="Calibri"/>
                <a:cs typeface="Calibri"/>
                <a:sym typeface="Calibri"/>
              </a:endParaRPr>
            </a:p>
          </p:txBody>
        </p:sp>
        <p:sp>
          <p:nvSpPr>
            <p:cNvPr id="490" name="Google Shape;490;p50"/>
            <p:cNvSpPr/>
            <p:nvPr/>
          </p:nvSpPr>
          <p:spPr>
            <a:xfrm>
              <a:off x="7091419"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0"/>
            <p:cNvSpPr txBox="1"/>
            <p:nvPr/>
          </p:nvSpPr>
          <p:spPr>
            <a:xfrm>
              <a:off x="7091419" y="76202"/>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Falsche Anschuldigungen wegen sexueller Belästigung haben die gleichen Konsequenzen wie oben beschrieben.</a:t>
              </a:r>
              <a:endParaRPr b="1" i="0" sz="1600" u="none" cap="none" strike="noStrike">
                <a:solidFill>
                  <a:srgbClr val="000000"/>
                </a:solidFill>
                <a:latin typeface="Calibri"/>
                <a:ea typeface="Calibri"/>
                <a:cs typeface="Calibri"/>
                <a:sym typeface="Calibri"/>
              </a:endParaRPr>
            </a:p>
          </p:txBody>
        </p:sp>
        <p:sp>
          <p:nvSpPr>
            <p:cNvPr id="492" name="Google Shape;492;p50"/>
            <p:cNvSpPr/>
            <p:nvPr/>
          </p:nvSpPr>
          <p:spPr>
            <a:xfrm>
              <a:off x="8739624" y="-12"/>
              <a:ext cx="1776000" cy="533280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50"/>
            <p:cNvSpPr txBox="1"/>
            <p:nvPr/>
          </p:nvSpPr>
          <p:spPr>
            <a:xfrm>
              <a:off x="8863231" y="0"/>
              <a:ext cx="1648197" cy="159987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90000"/>
                </a:lnSpc>
                <a:spcBef>
                  <a:spcPts val="64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Die UF-Mitgliedsgewerk-schaften, die Meliá-Beschäftigte vertreten, können Sensibilisierungs- und Schulungs-maßnahmen für ihre eigenen Mitglieder durchführen</a:t>
              </a:r>
              <a:r>
                <a:rPr b="1" i="0" lang="en-US" sz="18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800"/>
                <a:buFont typeface="Arial"/>
                <a:buNone/>
              </a:pPr>
              <a:r>
                <a:t/>
              </a:r>
              <a:endParaRPr b="1" i="0" sz="800" u="none" cap="none" strike="noStrike">
                <a:solidFill>
                  <a:srgbClr val="000000"/>
                </a:solidFill>
                <a:latin typeface="Calibri"/>
                <a:ea typeface="Calibri"/>
                <a:cs typeface="Calibri"/>
                <a:sym typeface="Calibri"/>
              </a:endParaRPr>
            </a:p>
          </p:txBody>
        </p:sp>
      </p:grpSp>
      <p:sp>
        <p:nvSpPr>
          <p:cNvPr id="494" name="Google Shape;49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95" name="Google Shape;495;p5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g1dd49517535_0_212"/>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01" name="Google Shape;501;g1dd49517535_0_212"/>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02" name="Google Shape;502;g1dd49517535_0_212"/>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3" name="Google Shape;503;g1dd49517535_0_212"/>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04" name="Google Shape;504;g1dd49517535_0_212"/>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Praktisches Beispiel </a:t>
            </a:r>
            <a:endParaRPr b="1" sz="4000" u="sng">
              <a:solidFill>
                <a:schemeClr val="lt1"/>
              </a:solidFill>
            </a:endParaRPr>
          </a:p>
        </p:txBody>
      </p:sp>
      <p:sp>
        <p:nvSpPr>
          <p:cNvPr id="505" name="Google Shape;505;g1dd49517535_0_212"/>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Der Fall IUF &amp; Meliá</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2133"/>
              <a:buFont typeface="Arial"/>
              <a:buNone/>
            </a:pPr>
            <a:r>
              <a:rPr lang="en-US" sz="2400">
                <a:solidFill>
                  <a:schemeClr val="lt1"/>
                </a:solidFill>
              </a:rPr>
              <a:t>Ist die Politik zur Verhinderung sexueller Belästigung korrekt?</a:t>
            </a:r>
            <a:br>
              <a:rPr lang="en-US" sz="2400">
                <a:solidFill>
                  <a:schemeClr val="lt1"/>
                </a:solidFill>
              </a:rPr>
            </a:br>
            <a:r>
              <a:rPr lang="en-US" sz="2400">
                <a:solidFill>
                  <a:schemeClr val="lt1"/>
                </a:solidFill>
              </a:rPr>
              <a:t>-Gibt es Aspekte, die Sie aufgrund Ihrer persönlichen Erfahrung hinzufügen würden?</a:t>
            </a:r>
            <a:br>
              <a:rPr lang="en-US" sz="2400">
                <a:solidFill>
                  <a:schemeClr val="lt1"/>
                </a:solidFill>
              </a:rPr>
            </a:br>
            <a:r>
              <a:rPr lang="en-US" sz="2400">
                <a:solidFill>
                  <a:schemeClr val="lt1"/>
                </a:solidFill>
              </a:rPr>
              <a:t>-Fallen Ihnen Aspekte ein, die reduziert werden sollten?</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g1dd49517535_0_221"/>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11" name="Google Shape;511;g1dd49517535_0_221"/>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12" name="Google Shape;512;g1dd49517535_0_221"/>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13" name="Google Shape;513;g1dd49517535_0_221"/>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4" name="Google Shape;514;g1dd49517535_0_221"/>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Gruppenaktivität </a:t>
            </a:r>
            <a:endParaRPr b="1" sz="4000" u="sng">
              <a:solidFill>
                <a:schemeClr val="lt1"/>
              </a:solidFill>
            </a:endParaRPr>
          </a:p>
        </p:txBody>
      </p:sp>
      <p:sp>
        <p:nvSpPr>
          <p:cNvPr id="515" name="Google Shape;515;g1dd49517535_0_221"/>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Font typeface="Calibri"/>
              <a:buNone/>
            </a:pPr>
            <a:r>
              <a:rPr b="1" lang="en-US" sz="2400">
                <a:solidFill>
                  <a:schemeClr val="lt1"/>
                </a:solidFill>
              </a:rPr>
              <a:t>Entwerfen Sie auf der Grundlage des obigen Beispiels und Ihrer Erfahrungen eine Politik gegen sexuelle Belästigung in Ihrem Team für das Unternehmen, in dem Sie arbeiten,</a:t>
            </a:r>
            <a:br>
              <a:rPr b="1" lang="en-US" sz="2400">
                <a:solidFill>
                  <a:schemeClr val="lt1"/>
                </a:solidFill>
              </a:rPr>
            </a:br>
            <a:r>
              <a:rPr b="1" lang="en-US" sz="2400">
                <a:solidFill>
                  <a:schemeClr val="lt1"/>
                </a:solidFill>
              </a:rPr>
              <a:t>oder für Ihr fiktives Unternehmen.</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ph idx="1" type="body"/>
          </p:nvPr>
        </p:nvSpPr>
        <p:spPr>
          <a:xfrm>
            <a:off x="250050" y="455625"/>
            <a:ext cx="10533900" cy="55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2422"/>
              <a:buNone/>
            </a:pPr>
            <a:r>
              <a:rPr lang="en-US" sz="4000">
                <a:solidFill>
                  <a:srgbClr val="6789B9"/>
                </a:solidFill>
                <a:latin typeface="Arial"/>
                <a:ea typeface="Arial"/>
                <a:cs typeface="Arial"/>
                <a:sym typeface="Arial"/>
              </a:rPr>
              <a:t>Lernergebnisse</a:t>
            </a:r>
            <a:endParaRPr sz="4000">
              <a:latin typeface="Arial"/>
              <a:ea typeface="Arial"/>
              <a:cs typeface="Arial"/>
              <a:sym typeface="Arial"/>
            </a:endParaRPr>
          </a:p>
          <a:p>
            <a:pPr indent="-50800" lvl="0" marL="228600" rtl="0" algn="l">
              <a:lnSpc>
                <a:spcPct val="90000"/>
              </a:lnSpc>
              <a:spcBef>
                <a:spcPts val="0"/>
              </a:spcBef>
              <a:spcAft>
                <a:spcPts val="0"/>
              </a:spcAft>
              <a:buClr>
                <a:srgbClr val="6789B9"/>
              </a:buClr>
              <a:buSzPts val="3027"/>
              <a:buFont typeface="Noto Sans"/>
              <a:buNone/>
            </a:pPr>
            <a:r>
              <a:t/>
            </a:r>
            <a:endParaRPr>
              <a:latin typeface="Arial"/>
              <a:ea typeface="Arial"/>
              <a:cs typeface="Arial"/>
              <a:sym typeface="Arial"/>
            </a:endParaRPr>
          </a:p>
          <a:p>
            <a:pPr indent="-228600" lvl="0" marL="228600" rtl="0" algn="l">
              <a:lnSpc>
                <a:spcPct val="90000"/>
              </a:lnSpc>
              <a:spcBef>
                <a:spcPts val="0"/>
              </a:spcBef>
              <a:spcAft>
                <a:spcPts val="0"/>
              </a:spcAft>
              <a:buClr>
                <a:srgbClr val="6789B9"/>
              </a:buClr>
              <a:buSzPts val="3027"/>
              <a:buFont typeface="Noto Sans"/>
              <a:buChar char="✔"/>
            </a:pPr>
            <a:r>
              <a:rPr lang="en-US" sz="2400"/>
              <a:t> Er/sie ist in der Lage, den einschlägigen nationalen und europäischen Rahmen zur Bekämpfung von Gewalt am Arbeitsplatz zu beschreiben</a:t>
            </a:r>
            <a:br>
              <a:rPr lang="en-US" sz="2400"/>
            </a:b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Er/sie ist in der Lage, die rechtlichen Bestimmungen zu analysieren, die im Falle eines Vorfalls gelten würden.</a:t>
            </a:r>
            <a:endParaRPr sz="2400"/>
          </a:p>
          <a:p>
            <a:pPr indent="-50800" lvl="0" marL="228600" rtl="0" algn="l">
              <a:lnSpc>
                <a:spcPct val="90000"/>
              </a:lnSpc>
              <a:spcBef>
                <a:spcPts val="1000"/>
              </a:spcBef>
              <a:spcAft>
                <a:spcPts val="0"/>
              </a:spcAft>
              <a:buClr>
                <a:srgbClr val="6789B9"/>
              </a:buClr>
              <a:buSzPts val="3027"/>
              <a:buFont typeface="Noto Sans"/>
              <a:buNone/>
            </a:pPr>
            <a:r>
              <a:t/>
            </a: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Er/sie ist in der Lage, die bestmögliche Lösungsstrategie für die gegebene Situation auf der Grundlage des rechtlichen Rahmens für die Organisation und die betroffenen Personen anzuwenden.</a:t>
            </a:r>
            <a:endParaRPr sz="2400"/>
          </a:p>
          <a:p>
            <a:pPr indent="0" lvl="0" marL="0" rtl="0" algn="l">
              <a:lnSpc>
                <a:spcPct val="90000"/>
              </a:lnSpc>
              <a:spcBef>
                <a:spcPts val="1000"/>
              </a:spcBef>
              <a:spcAft>
                <a:spcPts val="0"/>
              </a:spcAft>
              <a:buClr>
                <a:srgbClr val="6789B9"/>
              </a:buClr>
              <a:buSzPts val="3027"/>
              <a:buNone/>
            </a:pPr>
            <a:r>
              <a:t/>
            </a:r>
            <a:endParaRPr>
              <a:latin typeface="Arial"/>
              <a:ea typeface="Arial"/>
              <a:cs typeface="Arial"/>
              <a:sym typeface="Arial"/>
            </a:endParaRPr>
          </a:p>
        </p:txBody>
      </p:sp>
      <p:sp>
        <p:nvSpPr>
          <p:cNvPr id="119" name="Google Shape;119;p4"/>
          <p:cNvSpPr txBox="1"/>
          <p:nvPr>
            <p:ph idx="12" type="sldNum"/>
          </p:nvPr>
        </p:nvSpPr>
        <p:spPr>
          <a:xfrm>
            <a:off x="8638309" y="631069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0" name="Google Shape;120;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US" sz="3200">
                <a:solidFill>
                  <a:srgbClr val="6789B9"/>
                </a:solidFill>
                <a:latin typeface="Arial"/>
                <a:ea typeface="Arial"/>
                <a:cs typeface="Arial"/>
                <a:sym typeface="Arial"/>
              </a:rPr>
              <a:t>Relevante Links</a:t>
            </a:r>
            <a:endParaRPr>
              <a:latin typeface="Arial"/>
              <a:ea typeface="Arial"/>
              <a:cs typeface="Arial"/>
              <a:sym typeface="Arial"/>
            </a:endParaRPr>
          </a:p>
        </p:txBody>
      </p:sp>
      <p:sp>
        <p:nvSpPr>
          <p:cNvPr id="521" name="Google Shape;52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2" name="Google Shape;522;p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23" name="Google Shape;523;p1"/>
          <p:cNvPicPr preferRelativeResize="0"/>
          <p:nvPr/>
        </p:nvPicPr>
        <p:blipFill rotWithShape="1">
          <a:blip r:embed="rId3">
            <a:alphaModFix/>
          </a:blip>
          <a:srcRect b="0" l="0" r="0" t="0"/>
          <a:stretch/>
        </p:blipFill>
        <p:spPr>
          <a:xfrm>
            <a:off x="838200" y="1447801"/>
            <a:ext cx="10076622" cy="4679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529" name="Google Shape;52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30" name="Google Shape;530;p2"/>
          <p:cNvSpPr/>
          <p:nvPr/>
        </p:nvSpPr>
        <p:spPr>
          <a:xfrm>
            <a:off x="584615" y="512944"/>
            <a:ext cx="11197653" cy="507827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C190 - ILO Violence and Harassment Convention, 2019 (No.190) This is the full text of the original C190. </a:t>
            </a:r>
            <a:r>
              <a:rPr b="0" i="0" lang="en-US" sz="16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https://www.ilo.org/dyn/normlex/en/f?p=NORMLEXPUB:12100:0::NO::P12100_ILO_CODE:C190</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 R206 – ILO Violence and Harassment Recommendation, 2019 (No.206) This is the full text of the original R206. </a:t>
            </a:r>
            <a:r>
              <a:rPr b="0" i="0" lang="en-US" sz="1600" u="sng" cap="none" strike="noStrike">
                <a:solidFill>
                  <a:srgbClr val="0563C1"/>
                </a:solidFill>
                <a:latin typeface="Calibri"/>
                <a:ea typeface="Calibri"/>
                <a:cs typeface="Calibri"/>
                <a:sym typeface="Calibri"/>
                <a:hlinkClick r:id="rId4">
                  <a:extLst>
                    <a:ext uri="{A12FA001-AC4F-418D-AE19-62706E023703}">
                      <ahyp:hlinkClr val="tx"/>
                    </a:ext>
                  </a:extLst>
                </a:hlinkClick>
              </a:rPr>
              <a:t>https://www.ilo.org/dyn/normlex/en/f?p=NORMLEXPUB:12100:0::NO::P12100_ILO_CODE:R206</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Video: What is C190?, Common GUF Campaign This is a video which explains some keys aspects of the Convention. </a:t>
            </a:r>
            <a:r>
              <a:rPr b="0" i="0" lang="en-US" sz="1600" u="sng" cap="none" strike="noStrike">
                <a:solidFill>
                  <a:srgbClr val="0563C1"/>
                </a:solidFill>
                <a:latin typeface="Calibri"/>
                <a:ea typeface="Calibri"/>
                <a:cs typeface="Calibri"/>
                <a:sym typeface="Calibri"/>
                <a:hlinkClick r:id="rId5">
                  <a:extLst>
                    <a:ext uri="{A12FA001-AC4F-418D-AE19-62706E023703}">
                      <ahyp:hlinkClr val="tx"/>
                    </a:ext>
                  </a:extLst>
                </a:hlinkClick>
              </a:rPr>
              <a:t>https://www.dropbox.com/s/gqbgue68va763p7/C190%20Final%20English.mp4?dl=0</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Mini guide on C190 &amp; R206, International Trade Union Confederation (ITUC) This is mini guide highlights some of the most important parts of C190 and R206.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sng" cap="none" strike="noStrike">
                <a:solidFill>
                  <a:srgbClr val="0563C1"/>
                </a:solidFill>
                <a:latin typeface="Calibri"/>
                <a:ea typeface="Calibri"/>
                <a:cs typeface="Calibri"/>
                <a:sym typeface="Calibri"/>
                <a:hlinkClick r:id="rId6">
                  <a:extLst>
                    <a:ext uri="{A12FA001-AC4F-418D-AE19-62706E023703}">
                      <ahyp:hlinkClr val="tx"/>
                    </a:ext>
                  </a:extLst>
                </a:hlinkClick>
              </a:rPr>
              <a:t>https://www.ituc-csi.org/IMG/pdf/c190_mini_guide_en.pdf</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Frequently asked questions on C190 &amp; R206, International Trade Union Confederation (ITUC)</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This document answers some of the most frequently asked questions about C190 and R206.</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sng" cap="none" strike="noStrike">
                <a:solidFill>
                  <a:srgbClr val="0563C1"/>
                </a:solidFill>
                <a:latin typeface="Calibri"/>
                <a:ea typeface="Calibri"/>
                <a:cs typeface="Calibri"/>
                <a:sym typeface="Calibri"/>
                <a:hlinkClick r:id="rId7">
                  <a:extLst>
                    <a:ext uri="{A12FA001-AC4F-418D-AE19-62706E023703}">
                      <ahyp:hlinkClr val="tx"/>
                    </a:ext>
                  </a:extLst>
                </a:hlinkClick>
              </a:rPr>
              <a:t>https://www.ituc-csi.org/IMG/pdf/c190_faqs_en.pdf</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ILO Policy Brief. ILO Violence and Harassment Convention No. 190 and Recommendation No. 206, International Labour Organization (ILO), 2020 This policy brief gives an overview of the Convention and Recommendation.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sng" cap="none" strike="noStrike">
                <a:solidFill>
                  <a:srgbClr val="0563C1"/>
                </a:solidFill>
                <a:latin typeface="Calibri"/>
                <a:ea typeface="Calibri"/>
                <a:cs typeface="Calibri"/>
                <a:sym typeface="Calibri"/>
                <a:hlinkClick r:id="rId8">
                  <a:extLst>
                    <a:ext uri="{A12FA001-AC4F-418D-AE19-62706E023703}">
                      <ahyp:hlinkClr val="tx"/>
                    </a:ext>
                  </a:extLst>
                </a:hlinkClick>
              </a:rPr>
              <a:t>http://www.ilo.ch/wcmsp5/groups/public/ed_dialogue/actrav/documents/briefingnote/wcms_749786.pdf</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Outcome of the Meeting of Experts on Violence against Women and Men in the World of Work, International Labour Organization (ILO), 2016 This report provides information from the first Meeting of Experts on Violence against Women and Men in the World of Work. </a:t>
            </a:r>
            <a:r>
              <a:rPr b="0" i="0" lang="en-US" sz="1600" u="sng" cap="none" strike="noStrike">
                <a:solidFill>
                  <a:srgbClr val="0563C1"/>
                </a:solidFill>
                <a:latin typeface="Calibri"/>
                <a:ea typeface="Calibri"/>
                <a:cs typeface="Calibri"/>
                <a:sym typeface="Calibri"/>
                <a:hlinkClick r:id="rId9">
                  <a:extLst>
                    <a:ext uri="{A12FA001-AC4F-418D-AE19-62706E023703}">
                      <ahyp:hlinkClr val="tx"/>
                    </a:ext>
                  </a:extLst>
                </a:hlinkClick>
              </a:rPr>
              <a:t>https://www.ilo.org/wcmsp5/groups/public/---ed_norm/---relconf/documents/meetingdocument/wcms_533534.pdf</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id="535" name="Google Shape;535;p12"/>
          <p:cNvPicPr preferRelativeResize="0"/>
          <p:nvPr>
            <p:ph idx="1" type="body"/>
          </p:nvPr>
        </p:nvPicPr>
        <p:blipFill rotWithShape="1">
          <a:blip r:embed="rId3">
            <a:alphaModFix/>
          </a:blip>
          <a:srcRect b="0" l="0" r="0" t="0"/>
          <a:stretch/>
        </p:blipFill>
        <p:spPr>
          <a:xfrm>
            <a:off x="0" y="10"/>
            <a:ext cx="12192000" cy="6857990"/>
          </a:xfrm>
          <a:prstGeom prst="rect">
            <a:avLst/>
          </a:prstGeom>
          <a:noFill/>
          <a:ln>
            <a:noFill/>
          </a:ln>
        </p:spPr>
      </p:pic>
      <p:sp>
        <p:nvSpPr>
          <p:cNvPr id="536" name="Google Shape;536;p12"/>
          <p:cNvSpPr txBox="1"/>
          <p:nvPr>
            <p:ph type="title"/>
          </p:nvPr>
        </p:nvSpPr>
        <p:spPr>
          <a:xfrm>
            <a:off x="3998562" y="4184542"/>
            <a:ext cx="7999487" cy="347495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88887"/>
              <a:buFont typeface="Calibri"/>
              <a:buNone/>
            </a:pPr>
            <a:br>
              <a:rPr b="1"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r>
              <a:rPr lang="en-US" sz="4000">
                <a:latin typeface="Arial"/>
                <a:ea typeface="Arial"/>
                <a:cs typeface="Arial"/>
                <a:sym typeface="Arial"/>
              </a:rPr>
              <a:t>	</a:t>
            </a: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br>
              <a:rPr lang="en-US" sz="4000">
                <a:latin typeface="Arial"/>
                <a:ea typeface="Arial"/>
                <a:cs typeface="Arial"/>
                <a:sym typeface="Arial"/>
              </a:rPr>
            </a:br>
            <a:r>
              <a:rPr b="1" lang="en-US" sz="8900">
                <a:solidFill>
                  <a:srgbClr val="C00000"/>
                </a:solidFill>
                <a:latin typeface="Arial"/>
                <a:ea typeface="Arial"/>
                <a:cs typeface="Arial"/>
                <a:sym typeface="Arial"/>
              </a:rPr>
              <a:t>Danke!</a:t>
            </a:r>
            <a:br>
              <a:rPr b="1" lang="en-US" sz="8900">
                <a:solidFill>
                  <a:srgbClr val="C00000"/>
                </a:solidFill>
                <a:latin typeface="Arial"/>
                <a:ea typeface="Arial"/>
                <a:cs typeface="Arial"/>
                <a:sym typeface="Arial"/>
              </a:rPr>
            </a:br>
            <a:br>
              <a:rPr b="1" lang="en-US" sz="8900">
                <a:solidFill>
                  <a:srgbClr val="C00000"/>
                </a:solidFill>
                <a:latin typeface="Arial"/>
                <a:ea typeface="Arial"/>
                <a:cs typeface="Arial"/>
                <a:sym typeface="Arial"/>
              </a:rPr>
            </a:br>
            <a:endParaRPr b="1" sz="8900">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36"/>
                                        </p:tgtEl>
                                        <p:attrNameLst>
                                          <p:attrName>style.visibility</p:attrName>
                                        </p:attrNameLst>
                                      </p:cBhvr>
                                      <p:to>
                                        <p:strVal val="visible"/>
                                      </p:to>
                                    </p:set>
                                    <p:animEffect filter="fade" transition="in">
                                      <p:cBhvr>
                                        <p:cTn dur="700"/>
                                        <p:tgtEl>
                                          <p:spTgt spid="5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0" name="Shape 540"/>
        <p:cNvGrpSpPr/>
        <p:nvPr/>
      </p:nvGrpSpPr>
      <p:grpSpPr>
        <a:xfrm>
          <a:off x="0" y="0"/>
          <a:ext cx="0" cy="0"/>
          <a:chOff x="0" y="0"/>
          <a:chExt cx="0" cy="0"/>
        </a:xfrm>
      </p:grpSpPr>
      <p:sp>
        <p:nvSpPr>
          <p:cNvPr id="541" name="Google Shape;541;p2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Projektpartner</a:t>
            </a:r>
            <a:endParaRPr b="1" sz="4000">
              <a:solidFill>
                <a:srgbClr val="6789B9"/>
              </a:solidFill>
            </a:endParaRPr>
          </a:p>
        </p:txBody>
      </p:sp>
      <p:sp>
        <p:nvSpPr>
          <p:cNvPr id="542" name="Google Shape;54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43" name="Google Shape;543;p2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44" name="Google Shape;544;p27"/>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545" name="Google Shape;545;p2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Tschechische Universität für Biowissenschaften Prag</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Tschechische Republik</a:t>
            </a:r>
            <a:endParaRPr b="0" i="0" sz="1400" u="none" cap="none" strike="noStrike">
              <a:solidFill>
                <a:schemeClr val="dk1"/>
              </a:solidFill>
              <a:latin typeface="Arial"/>
              <a:ea typeface="Arial"/>
              <a:cs typeface="Arial"/>
              <a:sym typeface="Arial"/>
            </a:endParaRPr>
          </a:p>
        </p:txBody>
      </p:sp>
      <p:pic>
        <p:nvPicPr>
          <p:cNvPr id="546" name="Google Shape;546;p27"/>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547" name="Google Shape;547;p2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Zypern</a:t>
            </a:r>
            <a:endParaRPr b="0" i="0" sz="1400" u="none" cap="none" strike="noStrike">
              <a:solidFill>
                <a:schemeClr val="dk1"/>
              </a:solidFill>
              <a:latin typeface="Arial"/>
              <a:ea typeface="Arial"/>
              <a:cs typeface="Arial"/>
              <a:sym typeface="Arial"/>
            </a:endParaRPr>
          </a:p>
        </p:txBody>
      </p:sp>
      <p:pic>
        <p:nvPicPr>
          <p:cNvPr id="548" name="Google Shape;548;p27"/>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549" name="Google Shape;549;p2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Deutschland</a:t>
            </a:r>
            <a:endParaRPr b="0" i="0" sz="1400" u="none" cap="none" strike="noStrike">
              <a:solidFill>
                <a:schemeClr val="dk1"/>
              </a:solidFill>
              <a:latin typeface="Arial"/>
              <a:ea typeface="Arial"/>
              <a:cs typeface="Arial"/>
              <a:sym typeface="Arial"/>
            </a:endParaRPr>
          </a:p>
        </p:txBody>
      </p:sp>
      <p:pic>
        <p:nvPicPr>
          <p:cNvPr id="550" name="Google Shape;550;p27"/>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551" name="Google Shape;551;p2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Griechenland</a:t>
            </a:r>
            <a:endParaRPr b="0" i="0" sz="1400" u="none" cap="none" strike="noStrike">
              <a:solidFill>
                <a:schemeClr val="dk1"/>
              </a:solidFill>
              <a:latin typeface="Arial"/>
              <a:ea typeface="Arial"/>
              <a:cs typeface="Arial"/>
              <a:sym typeface="Arial"/>
            </a:endParaRPr>
          </a:p>
        </p:txBody>
      </p:sp>
      <p:pic>
        <p:nvPicPr>
          <p:cNvPr id="552" name="Google Shape;552;p27"/>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553" name="Google Shape;553;p2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Zypern</a:t>
            </a:r>
            <a:endParaRPr b="0" i="0" sz="1400" u="none" cap="none" strike="noStrike">
              <a:solidFill>
                <a:srgbClr val="000000"/>
              </a:solidFill>
              <a:latin typeface="Arial"/>
              <a:ea typeface="Arial"/>
              <a:cs typeface="Arial"/>
              <a:sym typeface="Arial"/>
            </a:endParaRPr>
          </a:p>
        </p:txBody>
      </p:sp>
      <p:pic>
        <p:nvPicPr>
          <p:cNvPr id="554" name="Google Shape;554;p27"/>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555" name="Google Shape;555;p2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4">
                  <a:extLst>
                    <a:ext uri="{A12FA001-AC4F-418D-AE19-62706E023703}">
                      <ahyp:hlinkClr val="tx"/>
                    </a:ext>
                  </a:extLst>
                </a:hlinkClick>
              </a:rPr>
              <a:t>Fonds für soziale Innovation</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Litauen</a:t>
            </a:r>
            <a:endParaRPr b="0" i="0" sz="1400" u="none" cap="none" strike="noStrike">
              <a:solidFill>
                <a:schemeClr val="dk1"/>
              </a:solidFill>
              <a:latin typeface="Arial"/>
              <a:ea typeface="Arial"/>
              <a:cs typeface="Arial"/>
              <a:sym typeface="Arial"/>
            </a:endParaRPr>
          </a:p>
        </p:txBody>
      </p:sp>
      <p:pic>
        <p:nvPicPr>
          <p:cNvPr id="556" name="Google Shape;556;p27"/>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557" name="Google Shape;557;p2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Lettland</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pic>
        <p:nvPicPr>
          <p:cNvPr descr="Ein Bild, das drinnen, Person, Decke, Personen enthält.&#10;&#10;Automatisch generierte Beschreibung" id="125" name="Google Shape;125;p5"/>
          <p:cNvPicPr preferRelativeResize="0"/>
          <p:nvPr>
            <p:ph idx="1" type="body"/>
          </p:nvPr>
        </p:nvPicPr>
        <p:blipFill rotWithShape="1">
          <a:blip r:embed="rId3">
            <a:alphaModFix/>
          </a:blip>
          <a:srcRect b="15730" l="0" r="0" t="0"/>
          <a:stretch/>
        </p:blipFill>
        <p:spPr>
          <a:xfrm>
            <a:off x="20" y="0"/>
            <a:ext cx="12191980" cy="6857990"/>
          </a:xfrm>
          <a:prstGeom prst="rect">
            <a:avLst/>
          </a:prstGeom>
          <a:noFill/>
          <a:ln>
            <a:noFill/>
          </a:ln>
        </p:spPr>
      </p:pic>
      <p:sp>
        <p:nvSpPr>
          <p:cNvPr id="126" name="Google Shape;126;p5"/>
          <p:cNvSpPr/>
          <p:nvPr/>
        </p:nvSpPr>
        <p:spPr>
          <a:xfrm>
            <a:off x="7334172" y="2153627"/>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27" name="Google Shape;127;p5"/>
          <p:cNvSpPr txBox="1"/>
          <p:nvPr>
            <p:ph type="title"/>
          </p:nvPr>
        </p:nvSpPr>
        <p:spPr>
          <a:xfrm>
            <a:off x="7946571" y="3289737"/>
            <a:ext cx="4245429" cy="18340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latin typeface="Calibri"/>
                <a:ea typeface="Calibri"/>
                <a:cs typeface="Calibri"/>
                <a:sym typeface="Calibri"/>
              </a:rPr>
              <a:t>THEMA 1 </a:t>
            </a:r>
            <a:br>
              <a:rPr lang="en-US">
                <a:latin typeface="Calibri"/>
                <a:ea typeface="Calibri"/>
                <a:cs typeface="Calibri"/>
                <a:sym typeface="Calibri"/>
              </a:rPr>
            </a:br>
            <a:r>
              <a:rPr lang="en-US">
                <a:latin typeface="Calibri"/>
                <a:ea typeface="Calibri"/>
                <a:cs typeface="Calibri"/>
                <a:sym typeface="Calibri"/>
              </a:rPr>
              <a:t>Gewalt am Arbeitsplatz und die europäischen und nationalen Rechtsgrundlagen </a:t>
            </a:r>
            <a:endParaRPr>
              <a:latin typeface="Calibri"/>
              <a:ea typeface="Calibri"/>
              <a:cs typeface="Calibri"/>
              <a:sym typeface="Calibri"/>
            </a:endParaRPr>
          </a:p>
        </p:txBody>
      </p:sp>
      <p:sp>
        <p:nvSpPr>
          <p:cNvPr id="128" name="Google Shape;128;p5"/>
          <p:cNvSpPr txBox="1"/>
          <p:nvPr>
            <p:ph idx="2" type="body"/>
          </p:nvPr>
        </p:nvSpPr>
        <p:spPr>
          <a:xfrm>
            <a:off x="7707289" y="5449503"/>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sz="3200">
                <a:latin typeface="Calibri"/>
                <a:ea typeface="Calibri"/>
                <a:cs typeface="Calibri"/>
                <a:sym typeface="Calibri"/>
              </a:rPr>
              <a:t>Richtlinien, Verträge, Politiken</a:t>
            </a:r>
            <a:endParaRPr sz="3200">
              <a:latin typeface="Calibri"/>
              <a:ea typeface="Calibri"/>
              <a:cs typeface="Calibri"/>
              <a:sym typeface="Calibri"/>
            </a:endParaRPr>
          </a:p>
        </p:txBody>
      </p:sp>
      <p:cxnSp>
        <p:nvCxnSpPr>
          <p:cNvPr id="129" name="Google Shape;129;p5"/>
          <p:cNvCxnSpPr/>
          <p:nvPr/>
        </p:nvCxnSpPr>
        <p:spPr>
          <a:xfrm>
            <a:off x="9133865" y="5330622"/>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27"/>
                                        </p:tgtEl>
                                        <p:attrNameLst>
                                          <p:attrName>style.visibility</p:attrName>
                                        </p:attrNameLst>
                                      </p:cBhvr>
                                      <p:to>
                                        <p:strVal val="visible"/>
                                      </p:to>
                                    </p:set>
                                    <p:animEffect filter="fade" transition="in">
                                      <p:cBhvr>
                                        <p:cTn dur="7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1dd49517535_0_0"/>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135" name="Google Shape;135;g1dd49517535_0_0"/>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36" name="Google Shape;136;g1dd49517535_0_0"/>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37" name="Google Shape;137;g1dd49517535_0_0"/>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38" name="Google Shape;138;g1dd49517535_0_0"/>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Gruppenaktivität </a:t>
            </a:r>
            <a:endParaRPr b="1" sz="4000" u="sng">
              <a:solidFill>
                <a:schemeClr val="lt1"/>
              </a:solidFill>
            </a:endParaRPr>
          </a:p>
        </p:txBody>
      </p:sp>
      <p:sp>
        <p:nvSpPr>
          <p:cNvPr id="139" name="Google Shape;139;g1dd49517535_0_0"/>
          <p:cNvSpPr txBox="1"/>
          <p:nvPr>
            <p:ph idx="1" type="body"/>
          </p:nvPr>
        </p:nvSpPr>
        <p:spPr>
          <a:xfrm>
            <a:off x="179250" y="1027900"/>
            <a:ext cx="6744064"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lt1"/>
              </a:buClr>
              <a:buSzPts val="2220"/>
              <a:buNone/>
            </a:pPr>
            <a:r>
              <a:rPr b="1" i="1" lang="en-US" sz="2400">
                <a:solidFill>
                  <a:schemeClr val="lt1"/>
                </a:solidFill>
                <a:latin typeface="Calibri"/>
                <a:ea typeface="Calibri"/>
                <a:cs typeface="Calibri"/>
                <a:sym typeface="Calibri"/>
              </a:rPr>
              <a:t>"Sie sind ein HORECA-Manager und ein Angestellter kommt zu Ihnen, um sich darüber zu beschweren, dass einer der Kunden sich einschüchternd und bedrohlich verhält, obwohl er nicht direkt etwas Körperliches gesagt oder getan hat. Der Vorfall ereignet sich zum ersten Mal, aber der Mitarbeiter fühlt sich unsicher.</a:t>
            </a:r>
            <a:endParaRPr sz="2400">
              <a:solidFill>
                <a:schemeClr val="lt1"/>
              </a:solidFill>
              <a:latin typeface="Calibri"/>
              <a:ea typeface="Calibri"/>
              <a:cs typeface="Calibri"/>
              <a:sym typeface="Calibri"/>
            </a:endParaRPr>
          </a:p>
          <a:p>
            <a:pPr indent="0" lvl="0" marL="0" rtl="0" algn="l">
              <a:lnSpc>
                <a:spcPct val="70000"/>
              </a:lnSpc>
              <a:spcBef>
                <a:spcPts val="0"/>
              </a:spcBef>
              <a:spcAft>
                <a:spcPts val="0"/>
              </a:spcAft>
              <a:buClr>
                <a:schemeClr val="dk1"/>
              </a:buClr>
              <a:buSzPts val="2612"/>
              <a:buFont typeface="Arial"/>
              <a:buNone/>
            </a:pPr>
            <a:r>
              <a:t/>
            </a:r>
            <a:endParaRPr sz="2400">
              <a:latin typeface="Calibri"/>
              <a:ea typeface="Calibri"/>
              <a:cs typeface="Calibri"/>
              <a:sym typeface="Calibri"/>
            </a:endParaRPr>
          </a:p>
          <a:p>
            <a:pPr indent="0" lvl="0" marL="0" rtl="0" algn="l">
              <a:lnSpc>
                <a:spcPct val="70000"/>
              </a:lnSpc>
              <a:spcBef>
                <a:spcPts val="0"/>
              </a:spcBef>
              <a:spcAft>
                <a:spcPts val="0"/>
              </a:spcAft>
              <a:buClr>
                <a:schemeClr val="dk1"/>
              </a:buClr>
              <a:buSzPts val="2612"/>
              <a:buFont typeface="Arial"/>
              <a:buNone/>
            </a:pPr>
            <a:r>
              <a:rPr b="1" lang="en-US" sz="2400">
                <a:latin typeface="Calibri"/>
                <a:ea typeface="Calibri"/>
                <a:cs typeface="Calibri"/>
                <a:sym typeface="Calibri"/>
              </a:rPr>
              <a:t>Frage: </a:t>
            </a:r>
            <a:r>
              <a:rPr lang="en-US" sz="2400">
                <a:latin typeface="Calibri"/>
                <a:ea typeface="Calibri"/>
                <a:cs typeface="Calibri"/>
                <a:sym typeface="Calibri"/>
              </a:rPr>
              <a:t>Was sollten Sie tun? </a:t>
            </a:r>
            <a:endParaRPr sz="2400">
              <a:latin typeface="Calibri"/>
              <a:ea typeface="Calibri"/>
              <a:cs typeface="Calibri"/>
              <a:sym typeface="Calibri"/>
            </a:endParaRPr>
          </a:p>
          <a:p>
            <a:pPr indent="0" lvl="0" marL="0" rtl="0" algn="l">
              <a:lnSpc>
                <a:spcPct val="70000"/>
              </a:lnSpc>
              <a:spcBef>
                <a:spcPts val="0"/>
              </a:spcBef>
              <a:spcAft>
                <a:spcPts val="0"/>
              </a:spcAft>
              <a:buClr>
                <a:schemeClr val="dk1"/>
              </a:buClr>
              <a:buSzPts val="2612"/>
              <a:buFont typeface="Arial"/>
              <a:buNone/>
            </a:pPr>
            <a:r>
              <a:rPr lang="en-US" sz="2400">
                <a:latin typeface="Calibri"/>
                <a:ea typeface="Calibri"/>
                <a:cs typeface="Calibri"/>
                <a:sym typeface="Calibri"/>
              </a:rPr>
              <a:t>- Die beschuldigte Person ist nicht Ihr Angestellter. Sind Sie dafür verantwortlich? </a:t>
            </a:r>
            <a:endParaRPr sz="2400">
              <a:latin typeface="Calibri"/>
              <a:ea typeface="Calibri"/>
              <a:cs typeface="Calibri"/>
              <a:sym typeface="Calibri"/>
            </a:endParaRPr>
          </a:p>
          <a:p>
            <a:pPr indent="0" lvl="0" marL="0" rtl="0" algn="l">
              <a:lnSpc>
                <a:spcPct val="70000"/>
              </a:lnSpc>
              <a:spcBef>
                <a:spcPts val="1000"/>
              </a:spcBef>
              <a:spcAft>
                <a:spcPts val="0"/>
              </a:spcAft>
              <a:buClr>
                <a:schemeClr val="lt1"/>
              </a:buClr>
              <a:buSzPts val="2220"/>
              <a:buNone/>
            </a:pPr>
            <a:r>
              <a:rPr lang="en-US" sz="2400">
                <a:latin typeface="Calibri"/>
                <a:ea typeface="Calibri"/>
                <a:cs typeface="Calibri"/>
                <a:sym typeface="Calibri"/>
              </a:rPr>
              <a:t>- Könnte es sich ein Fall von Belästigung oder Gewalt am Arbeitsplatz sein, obwohl er nur ein einziges Mal stattgefunden hat und es nicht zu einem körper-lichen oder verbalen Austausch gekommen ist?  </a:t>
            </a:r>
            <a:endParaRPr b="1" sz="2400">
              <a:solidFill>
                <a:schemeClr val="lt1"/>
              </a:solidFill>
              <a:latin typeface="Calibri"/>
              <a:ea typeface="Calibri"/>
              <a:cs typeface="Calibri"/>
              <a:sym typeface="Calibri"/>
            </a:endParaRPr>
          </a:p>
          <a:p>
            <a:pPr indent="-228600" lvl="0" marL="228600" rtl="0" algn="l">
              <a:lnSpc>
                <a:spcPct val="70000"/>
              </a:lnSpc>
              <a:spcBef>
                <a:spcPts val="1000"/>
              </a:spcBef>
              <a:spcAft>
                <a:spcPts val="0"/>
              </a:spcAft>
              <a:buClr>
                <a:schemeClr val="lt1"/>
              </a:buClr>
              <a:buSzPts val="2400"/>
              <a:buChar char="•"/>
            </a:pPr>
            <a:r>
              <a:rPr lang="en-US" sz="2400">
                <a:solidFill>
                  <a:schemeClr val="lt1"/>
                </a:solidFill>
                <a:latin typeface="Calibri"/>
                <a:ea typeface="Calibri"/>
                <a:cs typeface="Calibri"/>
                <a:sym typeface="Calibri"/>
              </a:rPr>
              <a:t>Tauscht euch in 4er-Gruppen über eure Antworten aus und diskutiert sie (10 Min.).</a:t>
            </a:r>
            <a:endParaRPr sz="2400">
              <a:latin typeface="Calibri"/>
              <a:ea typeface="Calibri"/>
              <a:cs typeface="Calibri"/>
              <a:sym typeface="Calibri"/>
            </a:endParaRPr>
          </a:p>
          <a:p>
            <a:pPr indent="-228600" lvl="0" marL="228600" rtl="0" algn="l">
              <a:lnSpc>
                <a:spcPct val="70000"/>
              </a:lnSpc>
              <a:spcBef>
                <a:spcPts val="1000"/>
              </a:spcBef>
              <a:spcAft>
                <a:spcPts val="0"/>
              </a:spcAft>
              <a:buClr>
                <a:schemeClr val="lt1"/>
              </a:buClr>
              <a:buSzPts val="2400"/>
              <a:buChar char="•"/>
            </a:pPr>
            <a:r>
              <a:rPr lang="en-US" sz="2400">
                <a:solidFill>
                  <a:schemeClr val="lt1"/>
                </a:solidFill>
                <a:latin typeface="Calibri"/>
                <a:ea typeface="Calibri"/>
                <a:cs typeface="Calibri"/>
                <a:sym typeface="Calibri"/>
              </a:rPr>
              <a:t>Auf der Grundlage der Diskussion wird die Ein-führung der rechtlichen Definitionen vorgestellt.   </a:t>
            </a:r>
            <a:endParaRPr sz="2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dd49517535_0_91"/>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46" name="Google Shape;146;g1dd49517535_0_91"/>
          <p:cNvSpPr txBox="1"/>
          <p:nvPr>
            <p:ph idx="1" type="body"/>
          </p:nvPr>
        </p:nvSpPr>
        <p:spPr>
          <a:xfrm>
            <a:off x="960118" y="1281200"/>
            <a:ext cx="5714700" cy="494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rPr lang="en-US" sz="2400">
                <a:latin typeface="Calibri"/>
                <a:ea typeface="Calibri"/>
                <a:cs typeface="Calibri"/>
                <a:sym typeface="Calibri"/>
              </a:rPr>
              <a:t>Der </a:t>
            </a:r>
            <a:r>
              <a:rPr b="1" lang="en-US" sz="2400" u="sng">
                <a:solidFill>
                  <a:schemeClr val="hlink"/>
                </a:solidFill>
                <a:latin typeface="Calibri"/>
                <a:ea typeface="Calibri"/>
                <a:cs typeface="Calibri"/>
                <a:sym typeface="Calibri"/>
                <a:hlinkClick r:id="rId3"/>
              </a:rPr>
              <a:t>Strategische Rahmen </a:t>
            </a:r>
            <a:r>
              <a:rPr lang="en-US" sz="2400">
                <a:latin typeface="Calibri"/>
                <a:ea typeface="Calibri"/>
                <a:cs typeface="Calibri"/>
                <a:sym typeface="Calibri"/>
              </a:rPr>
              <a:t>der Europäischen Kommission </a:t>
            </a:r>
            <a:r>
              <a:rPr b="1" lang="en-US" sz="2400" u="sng">
                <a:solidFill>
                  <a:schemeClr val="hlink"/>
                </a:solidFill>
                <a:latin typeface="Calibri"/>
                <a:ea typeface="Calibri"/>
                <a:cs typeface="Calibri"/>
                <a:sym typeface="Calibri"/>
                <a:hlinkClick r:id="rId4"/>
              </a:rPr>
              <a:t>für Gesundheit und Sicherheit am Arbeitsplatz 2021-2027 </a:t>
            </a:r>
            <a:r>
              <a:rPr lang="en-US" sz="2400">
                <a:latin typeface="Calibri"/>
                <a:ea typeface="Calibri"/>
                <a:cs typeface="Calibri"/>
                <a:sym typeface="Calibri"/>
              </a:rPr>
              <a:t>legt die wichtigsten Prioritäten und Maßnahmen zur Verbesserung der Gesundheit und Sicherheit der Arbeitnehmer fest und berücksichtigt dabei die raschen Veränderungen in der Wirtschaft, der Demografie und den Arbeitsstrukturen.</a:t>
            </a:r>
            <a:endParaRPr sz="2400">
              <a:latin typeface="Calibri"/>
              <a:ea typeface="Calibri"/>
              <a:cs typeface="Calibri"/>
              <a:sym typeface="Calibri"/>
            </a:endParaRPr>
          </a:p>
        </p:txBody>
      </p:sp>
      <p:sp>
        <p:nvSpPr>
          <p:cNvPr id="147" name="Google Shape;147;g1dd49517535_0_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8" name="Google Shape;148;g1dd49517535_0_91"/>
          <p:cNvSpPr txBox="1"/>
          <p:nvPr/>
        </p:nvSpPr>
        <p:spPr>
          <a:xfrm>
            <a:off x="960118" y="680900"/>
            <a:ext cx="7472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0" i="0" lang="en-US" sz="4000" u="none" cap="none" strike="noStrike">
                <a:solidFill>
                  <a:srgbClr val="0070C0"/>
                </a:solidFill>
                <a:latin typeface="Calibri"/>
                <a:ea typeface="Calibri"/>
                <a:cs typeface="Calibri"/>
                <a:sym typeface="Calibri"/>
              </a:rPr>
              <a:t>THEMA 1 Gewalt am Arbeitsplatz und die europäischen und nationalen Rechtsgrundlagen </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8"/>
          <p:cNvSpPr txBox="1"/>
          <p:nvPr>
            <p:ph type="title"/>
          </p:nvPr>
        </p:nvSpPr>
        <p:spPr>
          <a:xfrm>
            <a:off x="359517" y="276613"/>
            <a:ext cx="10515600" cy="4874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THEMA 1</a:t>
            </a:r>
            <a:endParaRPr sz="4000"/>
          </a:p>
        </p:txBody>
      </p:sp>
      <p:sp>
        <p:nvSpPr>
          <p:cNvPr id="154" name="Google Shape;154;p8"/>
          <p:cNvSpPr txBox="1"/>
          <p:nvPr>
            <p:ph idx="1" type="body"/>
          </p:nvPr>
        </p:nvSpPr>
        <p:spPr>
          <a:xfrm>
            <a:off x="359517" y="103160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400">
                <a:latin typeface="Calibri"/>
                <a:ea typeface="Calibri"/>
                <a:cs typeface="Calibri"/>
                <a:sym typeface="Calibri"/>
              </a:rPr>
              <a:t>Rechtsvorschriften auf EU-Ebene</a:t>
            </a:r>
            <a:endParaRPr sz="2400">
              <a:latin typeface="Calibri"/>
              <a:ea typeface="Calibri"/>
              <a:cs typeface="Calibri"/>
              <a:sym typeface="Calibri"/>
            </a:endParaRPr>
          </a:p>
          <a:p>
            <a:pPr indent="0" lvl="0" marL="0" rtl="0" algn="l">
              <a:lnSpc>
                <a:spcPct val="90000"/>
              </a:lnSpc>
              <a:spcBef>
                <a:spcPts val="1000"/>
              </a:spcBef>
              <a:spcAft>
                <a:spcPts val="0"/>
              </a:spcAft>
              <a:buSzPts val="2000"/>
              <a:buNone/>
            </a:pPr>
            <a:r>
              <a:rPr lang="en-US" sz="2400">
                <a:latin typeface="Calibri"/>
                <a:ea typeface="Calibri"/>
                <a:cs typeface="Calibri"/>
                <a:sym typeface="Calibri"/>
              </a:rPr>
              <a:t>Im EU-Recht und im nationalen Recht ist die Pflicht der Arbeitgeber festgelegt, die Arbeitnehmer vor Belästigung und Gewalt am Arbeitsplatz zu schützen. Am Arbeitsplatz können verschiedene </a:t>
            </a:r>
            <a:r>
              <a:rPr b="1" lang="en-US" sz="2400">
                <a:latin typeface="Calibri"/>
                <a:ea typeface="Calibri"/>
                <a:cs typeface="Calibri"/>
                <a:sym typeface="Calibri"/>
              </a:rPr>
              <a:t>Formen von Belästigung </a:t>
            </a:r>
            <a:r>
              <a:rPr lang="en-US" sz="2400">
                <a:latin typeface="Calibri"/>
                <a:ea typeface="Calibri"/>
                <a:cs typeface="Calibri"/>
                <a:sym typeface="Calibri"/>
              </a:rPr>
              <a:t>und Gewalt auftreten. Sie können sein:</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sz="2400">
              <a:latin typeface="Calibri"/>
              <a:ea typeface="Calibri"/>
              <a:cs typeface="Calibri"/>
              <a:sym typeface="Calibri"/>
            </a:endParaRPr>
          </a:p>
        </p:txBody>
      </p:sp>
      <p:sp>
        <p:nvSpPr>
          <p:cNvPr id="155" name="Google Shape;1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6" name="Google Shape;156;p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57" name="Google Shape;157;p8"/>
          <p:cNvGrpSpPr/>
          <p:nvPr/>
        </p:nvGrpSpPr>
        <p:grpSpPr>
          <a:xfrm>
            <a:off x="1143000" y="2917371"/>
            <a:ext cx="9437913" cy="3664016"/>
            <a:chOff x="737836" y="180848"/>
            <a:chExt cx="6327854" cy="4679398"/>
          </a:xfrm>
        </p:grpSpPr>
        <p:sp>
          <p:nvSpPr>
            <p:cNvPr id="158" name="Google Shape;158;p8"/>
            <p:cNvSpPr/>
            <p:nvPr/>
          </p:nvSpPr>
          <p:spPr>
            <a:xfrm>
              <a:off x="1762020" y="180848"/>
              <a:ext cx="4292667" cy="4679398"/>
            </a:xfrm>
            <a:prstGeom prst="diamond">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59" name="Google Shape;159;p8"/>
            <p:cNvSpPr/>
            <p:nvPr/>
          </p:nvSpPr>
          <p:spPr>
            <a:xfrm>
              <a:off x="737836" y="342467"/>
              <a:ext cx="2168246" cy="218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0" name="Google Shape;160;p8"/>
            <p:cNvSpPr txBox="1"/>
            <p:nvPr/>
          </p:nvSpPr>
          <p:spPr>
            <a:xfrm>
              <a:off x="843681" y="448312"/>
              <a:ext cx="1956600" cy="19707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physisch, psychisch und/oder sexuell</a:t>
              </a:r>
              <a:endParaRPr b="0" i="0" sz="1600" u="none" cap="none" strike="noStrike">
                <a:solidFill>
                  <a:schemeClr val="lt1"/>
                </a:solidFill>
                <a:latin typeface="Calibri"/>
                <a:ea typeface="Calibri"/>
                <a:cs typeface="Calibri"/>
                <a:sym typeface="Calibri"/>
              </a:endParaRPr>
            </a:p>
          </p:txBody>
        </p:sp>
        <p:sp>
          <p:nvSpPr>
            <p:cNvPr id="161" name="Google Shape;161;p8"/>
            <p:cNvSpPr/>
            <p:nvPr/>
          </p:nvSpPr>
          <p:spPr>
            <a:xfrm>
              <a:off x="4938695" y="409764"/>
              <a:ext cx="2113280" cy="2113280"/>
            </a:xfrm>
            <a:prstGeom prst="roundRect">
              <a:avLst>
                <a:gd fmla="val 16667" name="adj"/>
              </a:avLst>
            </a:prstGeom>
            <a:solidFill>
              <a:srgbClr val="50C9B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2" name="Google Shape;162;p8"/>
            <p:cNvSpPr txBox="1"/>
            <p:nvPr/>
          </p:nvSpPr>
          <p:spPr>
            <a:xfrm>
              <a:off x="5041857" y="512926"/>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Einmalige Vorfälle oder systematischere Verhaltensmuster</a:t>
              </a:r>
              <a:endParaRPr b="0" i="0" sz="1600" u="none" cap="none" strike="noStrike">
                <a:solidFill>
                  <a:schemeClr val="lt1"/>
                </a:solidFill>
                <a:latin typeface="Calibri"/>
                <a:ea typeface="Calibri"/>
                <a:cs typeface="Calibri"/>
                <a:sym typeface="Calibri"/>
              </a:endParaRPr>
            </a:p>
          </p:txBody>
        </p:sp>
        <p:sp>
          <p:nvSpPr>
            <p:cNvPr id="163" name="Google Shape;163;p8"/>
            <p:cNvSpPr/>
            <p:nvPr/>
          </p:nvSpPr>
          <p:spPr>
            <a:xfrm>
              <a:off x="780873" y="2566352"/>
              <a:ext cx="2113280" cy="2113280"/>
            </a:xfrm>
            <a:prstGeom prst="roundRect">
              <a:avLst>
                <a:gd fmla="val 16667" name="adj"/>
              </a:avLst>
            </a:prstGeom>
            <a:solidFill>
              <a:srgbClr val="48BD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4" name="Google Shape;164;p8"/>
            <p:cNvSpPr txBox="1"/>
            <p:nvPr/>
          </p:nvSpPr>
          <p:spPr>
            <a:xfrm>
              <a:off x="884035"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Unter Kollegen, zwischen Vorgesetzten und Untergebenen oder durch Dritte, wie Kunden, Kunden usw.</a:t>
              </a:r>
              <a:endParaRPr b="0" i="0" sz="1600" u="none" cap="none" strike="noStrike">
                <a:solidFill>
                  <a:schemeClr val="lt1"/>
                </a:solidFill>
                <a:latin typeface="Calibri"/>
                <a:ea typeface="Calibri"/>
                <a:cs typeface="Calibri"/>
                <a:sym typeface="Calibri"/>
              </a:endParaRPr>
            </a:p>
          </p:txBody>
        </p:sp>
        <p:sp>
          <p:nvSpPr>
            <p:cNvPr id="165" name="Google Shape;165;p8"/>
            <p:cNvSpPr/>
            <p:nvPr/>
          </p:nvSpPr>
          <p:spPr>
            <a:xfrm>
              <a:off x="4952410" y="2566352"/>
              <a:ext cx="2113280" cy="211328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6" name="Google Shape;166;p8"/>
            <p:cNvSpPr txBox="1"/>
            <p:nvPr/>
          </p:nvSpPr>
          <p:spPr>
            <a:xfrm>
              <a:off x="5055572"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Sie reichen von geringfügigen Fällen von Respektlosigkeit bis hin zu schwerwiegenderen Handlungen, einschließlich Straftaten, die das Eingreifen der Behörden erfordern.</a:t>
              </a:r>
              <a:endParaRPr b="0" i="0" sz="1600" u="none" cap="none" strike="noStrik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1"/>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THEMA 1</a:t>
            </a:r>
            <a:endParaRPr sz="4000"/>
          </a:p>
        </p:txBody>
      </p:sp>
      <p:sp>
        <p:nvSpPr>
          <p:cNvPr id="172" name="Google Shape;172;p41"/>
          <p:cNvSpPr txBox="1"/>
          <p:nvPr>
            <p:ph idx="1" type="body"/>
          </p:nvPr>
        </p:nvSpPr>
        <p:spPr>
          <a:xfrm>
            <a:off x="497422" y="942617"/>
            <a:ext cx="10997892" cy="5169024"/>
          </a:xfrm>
          <a:prstGeom prst="rect">
            <a:avLst/>
          </a:prstGeom>
          <a:solidFill>
            <a:srgbClr val="FFC000"/>
          </a:solidFill>
          <a:ln>
            <a:noFill/>
          </a:ln>
          <a:effectLst>
            <a:outerShdw blurRad="149987" algn="ctr" dir="8460000" dist="250190">
              <a:srgbClr val="000000">
                <a:alpha val="27058"/>
              </a:srgbClr>
            </a:outerShdw>
          </a:effectLst>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40"/>
              <a:buNone/>
            </a:pPr>
            <a:r>
              <a:rPr b="1" lang="en-US" sz="2400">
                <a:solidFill>
                  <a:schemeClr val="accent1"/>
                </a:solidFill>
              </a:rPr>
              <a:t>Gewalt und Mobbing in der Arbeitswelt". </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Das IAO-Übereinkommen über Gewalt und Belästigung (IAO C190) definiert sie als:</a:t>
            </a:r>
            <a:endParaRPr sz="2400"/>
          </a:p>
          <a:p>
            <a:pPr indent="0" lvl="0" marL="0" rtl="0" algn="l">
              <a:lnSpc>
                <a:spcPct val="90000"/>
              </a:lnSpc>
              <a:spcBef>
                <a:spcPts val="1000"/>
              </a:spcBef>
              <a:spcAft>
                <a:spcPts val="0"/>
              </a:spcAft>
              <a:buClr>
                <a:schemeClr val="dk1"/>
              </a:buClr>
              <a:buSzPts val="2400"/>
              <a:buNone/>
            </a:pPr>
            <a:r>
              <a:rPr lang="en-US" sz="2400">
                <a:solidFill>
                  <a:schemeClr val="accent1"/>
                </a:solidFill>
              </a:rPr>
              <a:t>eine Reihe inakzeptabler Verhaltensweisen und Praktiken oder die Androhung solcher Verhaltensweisen und Praktiken, […], die körperlichen, psychologischen, sexuellen oder wirtschaftlichen Schaden bezwecken, herbeiführen oder wahrscheinlich herbeiführen werden, [einschließlich] geschlechtsspezifischer Gewalt und Belästigung</a:t>
            </a:r>
            <a:r>
              <a:rPr lang="en-US" sz="2400"/>
              <a:t>. </a:t>
            </a:r>
            <a:endParaRPr sz="2400"/>
          </a:p>
          <a:p>
            <a:pPr indent="0" lvl="0" marL="0" rtl="0" algn="l">
              <a:lnSpc>
                <a:spcPct val="90000"/>
              </a:lnSpc>
              <a:spcBef>
                <a:spcPts val="1000"/>
              </a:spcBef>
              <a:spcAft>
                <a:spcPts val="0"/>
              </a:spcAft>
              <a:buClr>
                <a:schemeClr val="dk1"/>
              </a:buClr>
              <a:buSzPts val="2400"/>
              <a:buNone/>
            </a:pPr>
            <a:r>
              <a:rPr b="1" lang="en-US" sz="2400">
                <a:solidFill>
                  <a:schemeClr val="accent1"/>
                </a:solidFill>
              </a:rPr>
              <a:t>Geschlechtsspezifische Gewalt und Belästigung". </a:t>
            </a:r>
            <a:endParaRPr b="1"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Die Konvention definiert sie als:</a:t>
            </a:r>
            <a:endParaRPr sz="2400"/>
          </a:p>
          <a:p>
            <a:pPr indent="0" lvl="0" marL="0" rtl="0" algn="l">
              <a:lnSpc>
                <a:spcPct val="90000"/>
              </a:lnSpc>
              <a:spcBef>
                <a:spcPts val="1000"/>
              </a:spcBef>
              <a:spcAft>
                <a:spcPts val="0"/>
              </a:spcAft>
              <a:buClr>
                <a:schemeClr val="dk1"/>
              </a:buClr>
              <a:buSzPts val="2400"/>
              <a:buNone/>
            </a:pPr>
            <a:r>
              <a:rPr lang="en-US" sz="2400">
                <a:solidFill>
                  <a:schemeClr val="accent1"/>
                </a:solidFill>
              </a:rPr>
              <a:t>Gewalt und Belästigung, die sich gegen Personen aufgrund ihres Geschlechts oder ihrer sexuellen Orientierung richten oder Personen eines […] Geschlechts oder einer bestimmten Orientierung […] stark betreffen, [einschließlich] sexuelle Belästigung.</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i="1" lang="en-US" sz="2400"/>
              <a:t>Internationale Arbeitsorganisation: </a:t>
            </a:r>
            <a:r>
              <a:rPr i="1" lang="en-US" sz="2400" u="sng">
                <a:solidFill>
                  <a:schemeClr val="hlink"/>
                </a:solidFill>
                <a:hlinkClick r:id="rId3"/>
              </a:rPr>
              <a:t>Übereinkommen gegen Gewalt und Belästigung, 2019</a:t>
            </a:r>
            <a:endParaRPr i="1" sz="2400"/>
          </a:p>
          <a:p>
            <a:pPr indent="-64135" lvl="0" marL="22860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p:txBody>
      </p:sp>
      <p:sp>
        <p:nvSpPr>
          <p:cNvPr id="173" name="Google Shape;1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4" name="Google Shape;174;p4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9"/>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THEMA 1</a:t>
            </a:r>
            <a:endParaRPr sz="4000"/>
          </a:p>
        </p:txBody>
      </p:sp>
      <p:sp>
        <p:nvSpPr>
          <p:cNvPr id="180" name="Google Shape;180;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81" name="Google Shape;18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2" name="Google Shape;182;p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83" name="Google Shape;183;p9"/>
          <p:cNvGrpSpPr/>
          <p:nvPr/>
        </p:nvGrpSpPr>
        <p:grpSpPr>
          <a:xfrm>
            <a:off x="1731026" y="1195672"/>
            <a:ext cx="8948729" cy="5105528"/>
            <a:chOff x="-300974" y="476006"/>
            <a:chExt cx="8948729" cy="5105528"/>
          </a:xfrm>
        </p:grpSpPr>
        <p:sp>
          <p:nvSpPr>
            <p:cNvPr id="184" name="Google Shape;184;p9"/>
            <p:cNvSpPr/>
            <p:nvPr/>
          </p:nvSpPr>
          <p:spPr>
            <a:xfrm>
              <a:off x="2343125" y="926569"/>
              <a:ext cx="3841647" cy="3955543"/>
            </a:xfrm>
            <a:prstGeom prst="ellipse">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85" name="Google Shape;185;p9"/>
            <p:cNvSpPr txBox="1"/>
            <p:nvPr/>
          </p:nvSpPr>
          <p:spPr>
            <a:xfrm>
              <a:off x="2734443" y="1531541"/>
              <a:ext cx="2716455" cy="2796991"/>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rgbClr val="000000"/>
                </a:buClr>
                <a:buSzPts val="1600"/>
                <a:buFont typeface="Arial"/>
                <a:buNone/>
              </a:pPr>
              <a:r>
                <a:rPr b="0" i="0" lang="en-US" sz="2000" u="none" cap="none" strike="noStrike">
                  <a:solidFill>
                    <a:schemeClr val="lt1"/>
                  </a:solidFill>
                  <a:latin typeface="Calibri"/>
                  <a:ea typeface="Calibri"/>
                  <a:cs typeface="Calibri"/>
                  <a:sym typeface="Calibri"/>
                </a:rPr>
                <a:t>EU-Gleichstellungs-politiken</a:t>
              </a:r>
              <a:endParaRPr b="0" i="0" sz="2000" u="none" cap="none" strike="noStrike">
                <a:solidFill>
                  <a:schemeClr val="lt1"/>
                </a:solidFill>
                <a:latin typeface="Calibri"/>
                <a:ea typeface="Calibri"/>
                <a:cs typeface="Calibri"/>
                <a:sym typeface="Calibri"/>
              </a:endParaRPr>
            </a:p>
          </p:txBody>
        </p:sp>
        <p:sp>
          <p:nvSpPr>
            <p:cNvPr id="186" name="Google Shape;186;p9"/>
            <p:cNvSpPr/>
            <p:nvPr/>
          </p:nvSpPr>
          <p:spPr>
            <a:xfrm>
              <a:off x="3725636" y="476006"/>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87" name="Google Shape;187;p9"/>
            <p:cNvSpPr/>
            <p:nvPr/>
          </p:nvSpPr>
          <p:spPr>
            <a:xfrm>
              <a:off x="2574712" y="472074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88" name="Google Shape;188;p9"/>
            <p:cNvSpPr/>
            <p:nvPr/>
          </p:nvSpPr>
          <p:spPr>
            <a:xfrm>
              <a:off x="5883620" y="244878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89" name="Google Shape;189;p9"/>
            <p:cNvSpPr/>
            <p:nvPr/>
          </p:nvSpPr>
          <p:spPr>
            <a:xfrm>
              <a:off x="4199499" y="5095488"/>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0" name="Google Shape;190;p9"/>
            <p:cNvSpPr/>
            <p:nvPr/>
          </p:nvSpPr>
          <p:spPr>
            <a:xfrm>
              <a:off x="2674686" y="1166784"/>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1" name="Google Shape;191;p9"/>
            <p:cNvSpPr/>
            <p:nvPr/>
          </p:nvSpPr>
          <p:spPr>
            <a:xfrm>
              <a:off x="1565214" y="3181936"/>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2" name="Google Shape;192;p9"/>
            <p:cNvSpPr/>
            <p:nvPr/>
          </p:nvSpPr>
          <p:spPr>
            <a:xfrm>
              <a:off x="-160036" y="926569"/>
              <a:ext cx="2716455" cy="273399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3" name="Google Shape;193;p9"/>
            <p:cNvSpPr txBox="1"/>
            <p:nvPr/>
          </p:nvSpPr>
          <p:spPr>
            <a:xfrm>
              <a:off x="207070" y="1668147"/>
              <a:ext cx="2024606" cy="1806376"/>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2000" u="none" cap="none" strike="noStrike">
                  <a:solidFill>
                    <a:schemeClr val="lt1"/>
                  </a:solidFill>
                  <a:latin typeface="Calibri"/>
                  <a:ea typeface="Calibri"/>
                  <a:cs typeface="Calibri"/>
                  <a:sym typeface="Calibri"/>
                </a:rPr>
                <a:t>Gesetz über digitale Dienste 2020</a:t>
              </a:r>
              <a:endParaRPr b="0" i="0" sz="2000" u="none" cap="none" strike="noStrike">
                <a:solidFill>
                  <a:srgbClr val="000000"/>
                </a:solidFill>
                <a:latin typeface="Calibri"/>
                <a:ea typeface="Calibri"/>
                <a:cs typeface="Calibri"/>
                <a:sym typeface="Calibri"/>
              </a:endParaRPr>
            </a:p>
            <a:p>
              <a:pPr indent="0" lvl="0" marL="0" marR="0" rtl="0" algn="ctr">
                <a:lnSpc>
                  <a:spcPct val="90000"/>
                </a:lnSpc>
                <a:spcBef>
                  <a:spcPts val="630"/>
                </a:spcBef>
                <a:spcAft>
                  <a:spcPts val="0"/>
                </a:spcAft>
                <a:buClr>
                  <a:srgbClr val="000000"/>
                </a:buClr>
                <a:buSzPts val="1600"/>
                <a:buFont typeface="Arial"/>
                <a:buNone/>
              </a:pPr>
              <a:r>
                <a:rPr b="0" i="0" lang="en-US" sz="2000" u="none" cap="none" strike="noStrike">
                  <a:solidFill>
                    <a:schemeClr val="lt1"/>
                  </a:solidFill>
                  <a:latin typeface="Calibri"/>
                  <a:ea typeface="Calibri"/>
                  <a:cs typeface="Calibri"/>
                  <a:sym typeface="Calibri"/>
                </a:rPr>
                <a:t>Bekämpfung der gegen Frauen gerichteten Online-Gewalt</a:t>
              </a:r>
              <a:endParaRPr b="0" i="0" sz="2000" u="none" cap="none" strike="noStrike">
                <a:solidFill>
                  <a:srgbClr val="000000"/>
                </a:solidFill>
                <a:latin typeface="Calibri"/>
                <a:ea typeface="Calibri"/>
                <a:cs typeface="Calibri"/>
                <a:sym typeface="Calibri"/>
              </a:endParaRPr>
            </a:p>
            <a:p>
              <a:pPr indent="0" lvl="0" marL="0" marR="0" rtl="0" algn="ctr">
                <a:lnSpc>
                  <a:spcPct val="90000"/>
                </a:lnSpc>
                <a:spcBef>
                  <a:spcPts val="630"/>
                </a:spcBef>
                <a:spcAft>
                  <a:spcPts val="0"/>
                </a:spcAft>
                <a:buClr>
                  <a:srgbClr val="000000"/>
                </a:buClr>
                <a:buSzPts val="16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ctr">
                <a:lnSpc>
                  <a:spcPct val="90000"/>
                </a:lnSpc>
                <a:spcBef>
                  <a:spcPts val="455"/>
                </a:spcBef>
                <a:spcAft>
                  <a:spcPts val="0"/>
                </a:spcAft>
                <a:buClr>
                  <a:srgbClr val="000000"/>
                </a:buClr>
                <a:buSzPts val="1600"/>
                <a:buFont typeface="Arial"/>
                <a:buNone/>
              </a:pPr>
              <a:r>
                <a:t/>
              </a:r>
              <a:endParaRPr b="0" i="0" sz="2000" u="none" cap="none" strike="noStrike">
                <a:solidFill>
                  <a:schemeClr val="lt1"/>
                </a:solidFill>
                <a:latin typeface="Calibri"/>
                <a:ea typeface="Calibri"/>
                <a:cs typeface="Calibri"/>
                <a:sym typeface="Calibri"/>
              </a:endParaRPr>
            </a:p>
          </p:txBody>
        </p:sp>
        <p:sp>
          <p:nvSpPr>
            <p:cNvPr id="194" name="Google Shape;194;p9"/>
            <p:cNvSpPr/>
            <p:nvPr/>
          </p:nvSpPr>
          <p:spPr>
            <a:xfrm>
              <a:off x="3233892" y="1182101"/>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5" name="Google Shape;195;p9"/>
            <p:cNvSpPr/>
            <p:nvPr/>
          </p:nvSpPr>
          <p:spPr>
            <a:xfrm>
              <a:off x="33086" y="3760903"/>
              <a:ext cx="878636" cy="87866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6" name="Google Shape;196;p9"/>
            <p:cNvSpPr/>
            <p:nvPr/>
          </p:nvSpPr>
          <p:spPr>
            <a:xfrm>
              <a:off x="5229514" y="509606"/>
              <a:ext cx="3418241" cy="335825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7" name="Google Shape;197;p9"/>
            <p:cNvSpPr txBox="1"/>
            <p:nvPr/>
          </p:nvSpPr>
          <p:spPr>
            <a:xfrm>
              <a:off x="5622176" y="882510"/>
              <a:ext cx="2833955" cy="237464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2000" u="none" cap="none" strike="noStrike">
                  <a:solidFill>
                    <a:schemeClr val="lt1"/>
                  </a:solidFill>
                  <a:latin typeface="Calibri"/>
                  <a:ea typeface="Calibri"/>
                  <a:cs typeface="Calibri"/>
                  <a:sym typeface="Calibri"/>
                </a:rPr>
                <a:t>Strategie zur Gleichstellung der Geschlechter 2020-2025. </a:t>
              </a:r>
              <a:endParaRPr b="0" i="0" sz="2000" u="none" cap="none" strike="noStrike">
                <a:solidFill>
                  <a:srgbClr val="000000"/>
                </a:solidFill>
                <a:latin typeface="Calibri"/>
                <a:ea typeface="Calibri"/>
                <a:cs typeface="Calibri"/>
                <a:sym typeface="Calibri"/>
              </a:endParaRPr>
            </a:p>
            <a:p>
              <a:pPr indent="0" lvl="0" marL="0" marR="0" rtl="0" algn="ctr">
                <a:lnSpc>
                  <a:spcPct val="90000"/>
                </a:lnSpc>
                <a:spcBef>
                  <a:spcPts val="630"/>
                </a:spcBef>
                <a:spcAft>
                  <a:spcPts val="0"/>
                </a:spcAft>
                <a:buClr>
                  <a:srgbClr val="000000"/>
                </a:buClr>
                <a:buSzPts val="1600"/>
                <a:buFont typeface="Arial"/>
                <a:buNone/>
              </a:pPr>
              <a:r>
                <a:rPr b="0" i="0" lang="en-US" sz="2000" u="none" cap="none" strike="noStrike">
                  <a:solidFill>
                    <a:schemeClr val="lt1"/>
                  </a:solidFill>
                  <a:latin typeface="Calibri"/>
                  <a:ea typeface="Calibri"/>
                  <a:cs typeface="Calibri"/>
                  <a:sym typeface="Calibri"/>
                </a:rPr>
                <a:t>Enthält verschiedene Hinweise auf die Bekämpfung der sexuellen Belästigung. </a:t>
              </a:r>
              <a:endParaRPr b="0" i="0" sz="2000" u="none" cap="none" strike="noStrike">
                <a:solidFill>
                  <a:schemeClr val="lt1"/>
                </a:solidFill>
                <a:latin typeface="Calibri"/>
                <a:ea typeface="Calibri"/>
                <a:cs typeface="Calibri"/>
                <a:sym typeface="Calibri"/>
              </a:endParaRPr>
            </a:p>
          </p:txBody>
        </p:sp>
        <p:sp>
          <p:nvSpPr>
            <p:cNvPr id="198" name="Google Shape;198;p9"/>
            <p:cNvSpPr/>
            <p:nvPr/>
          </p:nvSpPr>
          <p:spPr>
            <a:xfrm>
              <a:off x="5257764" y="1854499"/>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199" name="Google Shape;199;p9"/>
            <p:cNvSpPr/>
            <p:nvPr/>
          </p:nvSpPr>
          <p:spPr>
            <a:xfrm>
              <a:off x="-300974" y="4806515"/>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sp>
          <p:nvSpPr>
            <p:cNvPr id="200" name="Google Shape;200;p9"/>
            <p:cNvSpPr/>
            <p:nvPr/>
          </p:nvSpPr>
          <p:spPr>
            <a:xfrm>
              <a:off x="3208696" y="430515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