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8" roundtripDataSignature="AMtx7mjyT7v6NToikcDYbqbwyjP/yd4md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customschemas.google.com/relationships/presentationmetadata" Target="meta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ovotná Eva" userId="1e75acad-a78b-4e7f-b988-b14dc19fac65" providerId="ADAL" clId="{B90F4704-212A-46E3-AE76-003114BDAEA5}"/>
    <pc:docChg chg="modSld">
      <pc:chgData name="Novotná Eva" userId="1e75acad-a78b-4e7f-b988-b14dc19fac65" providerId="ADAL" clId="{B90F4704-212A-46E3-AE76-003114BDAEA5}" dt="2023-11-06T20:18:50.930" v="0" actId="20577"/>
      <pc:docMkLst>
        <pc:docMk/>
      </pc:docMkLst>
      <pc:sldChg chg="modSp mod">
        <pc:chgData name="Novotná Eva" userId="1e75acad-a78b-4e7f-b988-b14dc19fac65" providerId="ADAL" clId="{B90F4704-212A-46E3-AE76-003114BDAEA5}" dt="2023-11-06T20:18:50.930" v="0" actId="20577"/>
        <pc:sldMkLst>
          <pc:docMk/>
          <pc:sldMk cId="0" sldId="256"/>
        </pc:sldMkLst>
        <pc:spChg chg="mod">
          <ac:chgData name="Novotná Eva" userId="1e75acad-a78b-4e7f-b988-b14dc19fac65" providerId="ADAL" clId="{B90F4704-212A-46E3-AE76-003114BDAEA5}" dt="2023-11-06T20:18:50.930" v="0" actId="20577"/>
          <ac:spMkLst>
            <pc:docMk/>
            <pc:sldMk cId="0" sldId="256"/>
            <ac:spMk id="9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64" name="Google Shape;26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77" name="Google Shape;27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0" name="Google Shape;29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9" name="Google Shape;29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Primary prevention is education towards a healthy, prosperous company that develops its skills and manages stressful situations well. The maximum effort is to prevent and reduce the level of risks satisfied with certain manifestations of the company's bad strategy. </a:t>
            </a:r>
            <a:endParaRPr/>
          </a:p>
        </p:txBody>
      </p:sp>
      <p:sp>
        <p:nvSpPr>
          <p:cNvPr id="136" name="Google Shape;13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en-US" sz="1800" b="1">
                <a:solidFill>
                  <a:srgbClr val="1F3763"/>
                </a:solidFill>
                <a:latin typeface="Times New Roman"/>
                <a:ea typeface="Times New Roman"/>
                <a:cs typeface="Times New Roman"/>
                <a:sym typeface="Times New Roman"/>
              </a:rPr>
              <a:t>Monitoring system</a:t>
            </a:r>
            <a:endParaRPr sz="1800" b="1">
              <a:solidFill>
                <a:srgbClr val="1F3763"/>
              </a:solidFill>
              <a:latin typeface="Times New Roman"/>
              <a:ea typeface="Times New Roman"/>
              <a:cs typeface="Times New Roman"/>
              <a:sym typeface="Times New Roman"/>
            </a:endParaRPr>
          </a:p>
          <a:p>
            <a:pPr marL="0" lvl="0" indent="0" algn="just" rtl="0">
              <a:lnSpc>
                <a:spcPct val="107000"/>
              </a:lnSpc>
              <a:spcBef>
                <a:spcPts val="1000"/>
              </a:spcBef>
              <a:spcAft>
                <a:spcPts val="0"/>
              </a:spcAft>
              <a:buNone/>
            </a:pPr>
            <a:r>
              <a:rPr lang="en-US" sz="1800">
                <a:latin typeface="Times New Roman"/>
                <a:ea typeface="Times New Roman"/>
                <a:cs typeface="Times New Roman"/>
                <a:sym typeface="Times New Roman"/>
              </a:rPr>
              <a:t>Monitoring system means, for example, an information system used for monitoring, management, evaluation and reporting of partial information that leads to company management.</a:t>
            </a:r>
            <a:endParaRPr sz="1800">
              <a:latin typeface="Calibri"/>
              <a:ea typeface="Calibri"/>
              <a:cs typeface="Calibri"/>
              <a:sym typeface="Calibri"/>
            </a:endParaRPr>
          </a:p>
          <a:p>
            <a:pPr marL="0" lvl="0" indent="0" algn="l" rtl="0">
              <a:spcBef>
                <a:spcPts val="500"/>
              </a:spcBef>
              <a:spcAft>
                <a:spcPts val="0"/>
              </a:spcAft>
              <a:buNone/>
            </a:pPr>
            <a:endParaRPr/>
          </a:p>
        </p:txBody>
      </p:sp>
      <p:sp>
        <p:nvSpPr>
          <p:cNvPr id="149" name="Google Shape;149;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en-US" sz="1800" b="1">
                <a:solidFill>
                  <a:srgbClr val="1F3763"/>
                </a:solidFill>
                <a:latin typeface="Times New Roman"/>
                <a:ea typeface="Times New Roman"/>
                <a:cs typeface="Times New Roman"/>
                <a:sym typeface="Times New Roman"/>
              </a:rPr>
              <a:t>Possibilities of support for the affected person</a:t>
            </a:r>
            <a:endParaRPr sz="1800" b="1">
              <a:solidFill>
                <a:srgbClr val="1F3763"/>
              </a:solidFill>
              <a:latin typeface="Times New Roman"/>
              <a:ea typeface="Times New Roman"/>
              <a:cs typeface="Times New Roman"/>
              <a:sym typeface="Times New Roman"/>
            </a:endParaRPr>
          </a:p>
          <a:p>
            <a:pPr marL="0" lvl="0" indent="0" algn="just" rtl="0">
              <a:lnSpc>
                <a:spcPct val="107000"/>
              </a:lnSpc>
              <a:spcBef>
                <a:spcPts val="1000"/>
              </a:spcBef>
              <a:spcAft>
                <a:spcPts val="0"/>
              </a:spcAft>
              <a:buNone/>
            </a:pPr>
            <a:r>
              <a:rPr lang="en-US" sz="1800">
                <a:latin typeface="Times New Roman"/>
                <a:ea typeface="Times New Roman"/>
                <a:cs typeface="Times New Roman"/>
                <a:sym typeface="Times New Roman"/>
              </a:rPr>
              <a:t>If there is a situation in the work process where the safety and health protection policy is violated, a situation occurs where the employee may become disabled. Although this situation is not ideal, it can happen in practice and the company should be prepared for it, therefore it should have a system or program to support the disabled.</a:t>
            </a:r>
            <a:endParaRPr sz="1800">
              <a:latin typeface="Calibri"/>
              <a:ea typeface="Calibri"/>
              <a:cs typeface="Calibri"/>
              <a:sym typeface="Calibri"/>
            </a:endParaRPr>
          </a:p>
          <a:p>
            <a:pPr marL="0" lvl="0" indent="0" algn="l" rtl="0">
              <a:spcBef>
                <a:spcPts val="500"/>
              </a:spcBef>
              <a:spcAft>
                <a:spcPts val="0"/>
              </a:spcAft>
              <a:buNone/>
            </a:pPr>
            <a:endParaRPr/>
          </a:p>
        </p:txBody>
      </p:sp>
      <p:sp>
        <p:nvSpPr>
          <p:cNvPr id="176" name="Google Shape;17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07000"/>
              </a:lnSpc>
              <a:spcBef>
                <a:spcPts val="0"/>
              </a:spcBef>
              <a:spcAft>
                <a:spcPts val="0"/>
              </a:spcAft>
              <a:buNone/>
            </a:pPr>
            <a:r>
              <a:rPr lang="en-US" sz="1800">
                <a:latin typeface="Calibri"/>
                <a:ea typeface="Calibri"/>
                <a:cs typeface="Calibri"/>
                <a:sym typeface="Calibri"/>
              </a:rPr>
              <a:t>Team dynamics</a:t>
            </a:r>
            <a:endParaRPr/>
          </a:p>
          <a:p>
            <a:pPr marL="0" lvl="0" indent="0" algn="just" rtl="0">
              <a:lnSpc>
                <a:spcPct val="107000"/>
              </a:lnSpc>
              <a:spcBef>
                <a:spcPts val="1000"/>
              </a:spcBef>
              <a:spcAft>
                <a:spcPts val="0"/>
              </a:spcAft>
              <a:buNone/>
            </a:pPr>
            <a:r>
              <a:rPr lang="en-US" sz="1800">
                <a:latin typeface="Calibri"/>
                <a:ea typeface="Calibri"/>
                <a:cs typeface="Calibri"/>
                <a:sym typeface="Calibri"/>
              </a:rPr>
              <a:t>Good team dynamics in the workplace are the basis of good work. If you've been brought together with a group of individuals to tackle a project or break through a problem, you'll want to share the space with others who know they can handle themselves. If someone is very critical, or someone doesn't talk, or another person talks too much, these traits and attitudes can damage the project.</a:t>
            </a:r>
            <a:endParaRPr/>
          </a:p>
          <a:p>
            <a:pPr marL="0" lvl="0" indent="0" algn="just" rtl="0">
              <a:lnSpc>
                <a:spcPct val="107000"/>
              </a:lnSpc>
              <a:spcBef>
                <a:spcPts val="1000"/>
              </a:spcBef>
              <a:spcAft>
                <a:spcPts val="0"/>
              </a:spcAft>
              <a:buNone/>
            </a:pPr>
            <a:r>
              <a:rPr lang="en-US" sz="1800">
                <a:latin typeface="Calibri"/>
                <a:ea typeface="Calibri"/>
                <a:cs typeface="Calibri"/>
                <a:sym typeface="Calibri"/>
              </a:rPr>
              <a:t>"Group or team dynamics" in the workplace usually implies the attitude of how people in different departments, groups, or offices, or simply individuals, come together in a group setting. People naturally fall into certain roles and behaviors that influence how everyone performs in that role and what behavior results from it. This affects both the individual and the group.</a:t>
            </a:r>
            <a:endParaRPr sz="1800">
              <a:latin typeface="Calibri"/>
              <a:ea typeface="Calibri"/>
              <a:cs typeface="Calibri"/>
              <a:sym typeface="Calibri"/>
            </a:endParaRPr>
          </a:p>
        </p:txBody>
      </p:sp>
      <p:sp>
        <p:nvSpPr>
          <p:cNvPr id="191" name="Google Shape;191;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07000"/>
              </a:lnSpc>
              <a:spcBef>
                <a:spcPts val="0"/>
              </a:spcBef>
              <a:spcAft>
                <a:spcPts val="0"/>
              </a:spcAft>
              <a:buNone/>
            </a:pPr>
            <a:r>
              <a:rPr lang="en-US" sz="1800">
                <a:latin typeface="Times New Roman"/>
                <a:ea typeface="Times New Roman"/>
                <a:cs typeface="Times New Roman"/>
                <a:sym typeface="Times New Roman"/>
              </a:rPr>
              <a:t>Tertiary interventions involve longer-term responses after the problem has occurred to deal with lasting consequences, minimize its impact, restore health and safety and prevent further perpetration and victimisation. Tertiary interventions are relevant to workplace violence because of the significant negative psychological, health and job-related consequences that targets have been found to experience. Consistently demonstrated in previous work, these consequences range from anxiety to anger, powerlessness, depression and post-traumatic stress disorder, lower job satisfaction, commitment and productivity, and employment withdrawal.</a:t>
            </a:r>
            <a:endParaRPr sz="1800">
              <a:latin typeface="Calibri"/>
              <a:ea typeface="Calibri"/>
              <a:cs typeface="Calibri"/>
              <a:sym typeface="Calibri"/>
            </a:endParaRPr>
          </a:p>
          <a:p>
            <a:pPr marL="0" lvl="0" indent="0" algn="just" rtl="0">
              <a:lnSpc>
                <a:spcPct val="107000"/>
              </a:lnSpc>
              <a:spcBef>
                <a:spcPts val="1000"/>
              </a:spcBef>
              <a:spcAft>
                <a:spcPts val="0"/>
              </a:spcAft>
              <a:buNone/>
            </a:pPr>
            <a:r>
              <a:rPr lang="en-US" sz="1800">
                <a:latin typeface="Times New Roman"/>
                <a:ea typeface="Times New Roman"/>
                <a:cs typeface="Times New Roman"/>
                <a:sym typeface="Times New Roman"/>
              </a:rPr>
              <a:t>Further illustrating the importance of tertiary intervention is that workplace violence poses longer term organizational consequences in terms of employee turnover, reduced morale, absenteeism, the cost of investigations and those arising from legal actions, damage to external reputation and loss of shareholder confidence.</a:t>
            </a:r>
            <a:endParaRPr sz="1800">
              <a:latin typeface="Calibri"/>
              <a:ea typeface="Calibri"/>
              <a:cs typeface="Calibri"/>
              <a:sym typeface="Calibri"/>
            </a:endParaRPr>
          </a:p>
          <a:p>
            <a:pPr marL="0" lvl="0" indent="0" algn="just" rtl="0">
              <a:lnSpc>
                <a:spcPct val="107000"/>
              </a:lnSpc>
              <a:spcBef>
                <a:spcPts val="1000"/>
              </a:spcBef>
              <a:spcAft>
                <a:spcPts val="0"/>
              </a:spcAft>
              <a:buNone/>
            </a:pPr>
            <a:endParaRPr sz="1800">
              <a:latin typeface="Calibri"/>
              <a:ea typeface="Calibri"/>
              <a:cs typeface="Calibri"/>
              <a:sym typeface="Calibri"/>
            </a:endParaRPr>
          </a:p>
        </p:txBody>
      </p:sp>
      <p:sp>
        <p:nvSpPr>
          <p:cNvPr id="216" name="Google Shape;216;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4" name="Google Shape;24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4" name="Google Shape;25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folie" type="title">
  <p:cSld name="TITLE">
    <p:spTree>
      <p:nvGrpSpPr>
        <p:cNvPr id="1" name="Shape 15"/>
        <p:cNvGrpSpPr/>
        <p:nvPr/>
      </p:nvGrpSpPr>
      <p:grpSpPr>
        <a:xfrm>
          <a:off x="0" y="0"/>
          <a:ext cx="0" cy="0"/>
          <a:chOff x="0" y="0"/>
          <a:chExt cx="0" cy="0"/>
        </a:xfrm>
      </p:grpSpPr>
      <p:sp>
        <p:nvSpPr>
          <p:cNvPr id="16" name="Google Shape;16;p1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 und vertikaler Text" type="vertTx">
  <p:cSld name="VERTICAL_TEXT">
    <p:spTree>
      <p:nvGrpSpPr>
        <p:cNvPr id="1" name="Shape 72"/>
        <p:cNvGrpSpPr/>
        <p:nvPr/>
      </p:nvGrpSpPr>
      <p:grpSpPr>
        <a:xfrm>
          <a:off x="0" y="0"/>
          <a:ext cx="0" cy="0"/>
          <a:chOff x="0" y="0"/>
          <a:chExt cx="0" cy="0"/>
        </a:xfrm>
      </p:grpSpPr>
      <p:sp>
        <p:nvSpPr>
          <p:cNvPr id="73" name="Google Shape;73;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kaler Titel und Text" type="vertTitleAndTx">
  <p:cSld name="VERTICAL_TITLE_AND_VERTICAL_TEXT">
    <p:spTree>
      <p:nvGrpSpPr>
        <p:cNvPr id="1" name="Shape 78"/>
        <p:cNvGrpSpPr/>
        <p:nvPr/>
      </p:nvGrpSpPr>
      <p:grpSpPr>
        <a:xfrm>
          <a:off x="0" y="0"/>
          <a:ext cx="0" cy="0"/>
          <a:chOff x="0" y="0"/>
          <a:chExt cx="0" cy="0"/>
        </a:xfrm>
      </p:grpSpPr>
      <p:sp>
        <p:nvSpPr>
          <p:cNvPr id="79" name="Google Shape;79;p2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und Inhalt" type="obj">
  <p:cSld name="OBJECT">
    <p:spTree>
      <p:nvGrpSpPr>
        <p:cNvPr id="1" name="Shape 21"/>
        <p:cNvGrpSpPr/>
        <p:nvPr/>
      </p:nvGrpSpPr>
      <p:grpSpPr>
        <a:xfrm>
          <a:off x="0" y="0"/>
          <a:ext cx="0" cy="0"/>
          <a:chOff x="0" y="0"/>
          <a:chExt cx="0" cy="0"/>
        </a:xfrm>
      </p:grpSpPr>
      <p:sp>
        <p:nvSpPr>
          <p:cNvPr id="22" name="Google Shape;22;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Nur Titel" type="titleOnly">
  <p:cSld name="TITLE_ONLY">
    <p:spTree>
      <p:nvGrpSpPr>
        <p:cNvPr id="1" name="Shape 27"/>
        <p:cNvGrpSpPr/>
        <p:nvPr/>
      </p:nvGrpSpPr>
      <p:grpSpPr>
        <a:xfrm>
          <a:off x="0" y="0"/>
          <a:ext cx="0" cy="0"/>
          <a:chOff x="0" y="0"/>
          <a:chExt cx="0" cy="0"/>
        </a:xfrm>
      </p:grpSpPr>
      <p:sp>
        <p:nvSpPr>
          <p:cNvPr id="28" name="Google Shape;28;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Abschnitts-&#10;überschrift" type="secHead">
  <p:cSld name="SECTION_HEADER">
    <p:spTree>
      <p:nvGrpSpPr>
        <p:cNvPr id="1" name="Shape 32"/>
        <p:cNvGrpSpPr/>
        <p:nvPr/>
      </p:nvGrpSpPr>
      <p:grpSpPr>
        <a:xfrm>
          <a:off x="0" y="0"/>
          <a:ext cx="0" cy="0"/>
          <a:chOff x="0" y="0"/>
          <a:chExt cx="0" cy="0"/>
        </a:xfrm>
      </p:grpSpPr>
      <p:sp>
        <p:nvSpPr>
          <p:cNvPr id="33" name="Google Shape;33;p1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1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5" name="Google Shape;35;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Zwei Inhalte" type="twoObj">
  <p:cSld name="TWO_OBJECTS">
    <p:spTree>
      <p:nvGrpSpPr>
        <p:cNvPr id="1" name="Shape 38"/>
        <p:cNvGrpSpPr/>
        <p:nvPr/>
      </p:nvGrpSpPr>
      <p:grpSpPr>
        <a:xfrm>
          <a:off x="0" y="0"/>
          <a:ext cx="0" cy="0"/>
          <a:chOff x="0" y="0"/>
          <a:chExt cx="0" cy="0"/>
        </a:xfrm>
      </p:grpSpPr>
      <p:sp>
        <p:nvSpPr>
          <p:cNvPr id="39" name="Google Shape;39;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1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gleich" type="twoTxTwoObj">
  <p:cSld name="TWO_OBJECTS_WITH_TEXT">
    <p:spTree>
      <p:nvGrpSpPr>
        <p:cNvPr id="1" name="Shape 45"/>
        <p:cNvGrpSpPr/>
        <p:nvPr/>
      </p:nvGrpSpPr>
      <p:grpSpPr>
        <a:xfrm>
          <a:off x="0" y="0"/>
          <a:ext cx="0" cy="0"/>
          <a:chOff x="0" y="0"/>
          <a:chExt cx="0" cy="0"/>
        </a:xfrm>
      </p:grpSpPr>
      <p:sp>
        <p:nvSpPr>
          <p:cNvPr id="46" name="Google Shape;46;p2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2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2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2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Leer" type="blank">
  <p:cSld name="BLANK">
    <p:spTree>
      <p:nvGrpSpPr>
        <p:cNvPr id="1" name="Shape 54"/>
        <p:cNvGrpSpPr/>
        <p:nvPr/>
      </p:nvGrpSpPr>
      <p:grpSpPr>
        <a:xfrm>
          <a:off x="0" y="0"/>
          <a:ext cx="0" cy="0"/>
          <a:chOff x="0" y="0"/>
          <a:chExt cx="0" cy="0"/>
        </a:xfrm>
      </p:grpSpPr>
      <p:sp>
        <p:nvSpPr>
          <p:cNvPr id="55" name="Google Shape;5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nhalt mit Überschrift" type="objTx">
  <p:cSld name="OBJECT_WITH_CAPTION_TEXT">
    <p:spTree>
      <p:nvGrpSpPr>
        <p:cNvPr id="1" name="Shape 58"/>
        <p:cNvGrpSpPr/>
        <p:nvPr/>
      </p:nvGrpSpPr>
      <p:grpSpPr>
        <a:xfrm>
          <a:off x="0" y="0"/>
          <a:ext cx="0" cy="0"/>
          <a:chOff x="0" y="0"/>
          <a:chExt cx="0" cy="0"/>
        </a:xfrm>
      </p:grpSpPr>
      <p:sp>
        <p:nvSpPr>
          <p:cNvPr id="59" name="Google Shape;59;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ld mit Überschrift" type="picTx">
  <p:cSld name="PICTURE_WITH_CAPTION_TEXT">
    <p:spTree>
      <p:nvGrpSpPr>
        <p:cNvPr id="1" name="Shape 65"/>
        <p:cNvGrpSpPr/>
        <p:nvPr/>
      </p:nvGrpSpPr>
      <p:grpSpPr>
        <a:xfrm>
          <a:off x="0" y="0"/>
          <a:ext cx="0" cy="0"/>
          <a:chOff x="0" y="0"/>
          <a:chExt cx="0" cy="0"/>
        </a:xfrm>
      </p:grpSpPr>
      <p:sp>
        <p:nvSpPr>
          <p:cNvPr id="66" name="Google Shape;66;p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3"/>
          <p:cNvSpPr>
            <a:spLocks noGrp="1"/>
          </p:cNvSpPr>
          <p:nvPr>
            <p:ph type="pic" idx="2"/>
          </p:nvPr>
        </p:nvSpPr>
        <p:spPr>
          <a:xfrm>
            <a:off x="5183188" y="987425"/>
            <a:ext cx="6172200" cy="4873625"/>
          </a:xfrm>
          <a:prstGeom prst="rect">
            <a:avLst/>
          </a:prstGeom>
          <a:noFill/>
          <a:ln>
            <a:noFill/>
          </a:ln>
        </p:spPr>
      </p:sp>
      <p:sp>
        <p:nvSpPr>
          <p:cNvPr id="68" name="Google Shape;68;p2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8" Type="http://schemas.openxmlformats.org/officeDocument/2006/relationships/hyperlink" Target="https://www.eib.org/attachments/strategies/complaints_mechanism_policy_cs.pdf" TargetMode="External"/><Relationship Id="rId3" Type="http://schemas.openxmlformats.org/officeDocument/2006/relationships/hyperlink" Target="https://cs.wikipedia.org/wiki/International_Standard_Book_Number" TargetMode="External"/><Relationship Id="rId7" Type="http://schemas.openxmlformats.org/officeDocument/2006/relationships/hyperlink" Target="https://www.bozp.cz/slovnik-pojmu/skoleni-bozp/"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dokumentacebozp.cz/aktuality/analyza-rizik-bozp-rizeni-hodnoceni-identifikace-management/" TargetMode="External"/><Relationship Id="rId11" Type="http://schemas.openxmlformats.org/officeDocument/2006/relationships/hyperlink" Target="https://www.vlastnicesta.cz/clanky/externi-komunikace-vytvari-obraz-vasi-firmy-v-o/" TargetMode="External"/><Relationship Id="rId5" Type="http://schemas.openxmlformats.org/officeDocument/2006/relationships/hyperlink" Target="https://www.callbridge.com/cs/blog/good-team-dynamics-is-essential-in-the-workplace/" TargetMode="External"/><Relationship Id="rId10" Type="http://schemas.openxmlformats.org/officeDocument/2006/relationships/hyperlink" Target="http://www.oit.org/wcmsp5/groups/public/@ed_dialogue/@sector/documents/publication/wcms_161998.pdf" TargetMode="External"/><Relationship Id="rId4" Type="http://schemas.openxmlformats.org/officeDocument/2006/relationships/hyperlink" Target="https://cs.wikipedia.org/wiki/Speci%C3%A1ln%C3%AD:Zdroje_knih/978-80-247-1407-3" TargetMode="External"/><Relationship Id="rId9" Type="http://schemas.openxmlformats.org/officeDocument/2006/relationships/hyperlink" Target="https://www.egd.cz/sites/default/files/201902/Politika%20integrovan%C3%A9ho%20syst%C3%A9mu%20%C5%99%C3%ADzen%C3%AD.pdf"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msmt.cz/socialni-programy/metodicke-doporuceni-k-primarni-prevenci-rizikoveho-chovani"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snajdr.com/jak-pracujeme/s-vizi-strategii-a-politikou/" TargetMode="External"/><Relationship Id="rId5" Type="http://schemas.openxmlformats.org/officeDocument/2006/relationships/hyperlink" Target="https://visual.ly/community/Infographics/business/incblot-motivation-infographic" TargetMode="External"/><Relationship Id="rId4" Type="http://schemas.openxmlformats.org/officeDocument/2006/relationships/hyperlink" Target="https://www.bozpinfo.cz/josra/nasili-na-pracovisti-peer-pracovnik-jako-mozna-cesta-ochrany-zamestnancu"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hyperlink" Target="http://www.beneke-prinzhorn.de/" TargetMode="External"/><Relationship Id="rId13" Type="http://schemas.openxmlformats.org/officeDocument/2006/relationships/image" Target="../media/image19.png"/><Relationship Id="rId3" Type="http://schemas.openxmlformats.org/officeDocument/2006/relationships/image" Target="../media/image13.png"/><Relationship Id="rId7" Type="http://schemas.openxmlformats.org/officeDocument/2006/relationships/image" Target="../media/image16.png"/><Relationship Id="rId12" Type="http://schemas.openxmlformats.org/officeDocument/2006/relationships/hyperlink" Target="https://dekaplus.eu/" TargetMode="External"/><Relationship Id="rId17" Type="http://schemas.openxmlformats.org/officeDocument/2006/relationships/image" Target="../media/image4.png"/><Relationship Id="rId2" Type="http://schemas.openxmlformats.org/officeDocument/2006/relationships/notesSlide" Target="../notesSlides/notesSlide13.xml"/><Relationship Id="rId16" Type="http://schemas.openxmlformats.org/officeDocument/2006/relationships/hyperlink" Target="https://www.uzvediba.lv/kontakti/" TargetMode="Externa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18.png"/><Relationship Id="rId5" Type="http://schemas.openxmlformats.org/officeDocument/2006/relationships/hyperlink" Target="http://www.czu.cz/" TargetMode="External"/><Relationship Id="rId15" Type="http://schemas.openxmlformats.org/officeDocument/2006/relationships/image" Target="../media/image20.png"/><Relationship Id="rId10" Type="http://schemas.openxmlformats.org/officeDocument/2006/relationships/hyperlink" Target="https://kek-dias.gr/" TargetMode="External"/><Relationship Id="rId4" Type="http://schemas.openxmlformats.org/officeDocument/2006/relationships/image" Target="../media/image14.png"/><Relationship Id="rId9" Type="http://schemas.openxmlformats.org/officeDocument/2006/relationships/image" Target="../media/image17.png"/><Relationship Id="rId14" Type="http://schemas.openxmlformats.org/officeDocument/2006/relationships/hyperlink" Target="https://www.lpf.l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p:nvPr/>
        </p:nvSpPr>
        <p:spPr>
          <a:xfrm>
            <a:off x="0" y="0"/>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89" name="Google Shape;89;p1"/>
          <p:cNvSpPr txBox="1">
            <a:spLocks noGrp="1"/>
          </p:cNvSpPr>
          <p:nvPr>
            <p:ph type="ctrTitle"/>
          </p:nvPr>
        </p:nvSpPr>
        <p:spPr>
          <a:xfrm>
            <a:off x="388111" y="4770613"/>
            <a:ext cx="11589030" cy="1000655"/>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0"/>
              </a:spcBef>
              <a:spcAft>
                <a:spcPts val="0"/>
              </a:spcAft>
              <a:buClr>
                <a:schemeClr val="dk2"/>
              </a:buClr>
              <a:buSzPts val="4000"/>
              <a:buFont typeface="Calibri"/>
              <a:buNone/>
            </a:pPr>
            <a:r>
              <a:rPr lang="en-US" sz="4000" b="1">
                <a:solidFill>
                  <a:schemeClr val="dk2"/>
                </a:solidFill>
                <a:latin typeface="Calibri"/>
                <a:ea typeface="Calibri"/>
                <a:cs typeface="Calibri"/>
                <a:sym typeface="Calibri"/>
              </a:rPr>
              <a:t>Training Design:</a:t>
            </a:r>
            <a:br>
              <a:rPr lang="en-US" sz="4000" b="1">
                <a:solidFill>
                  <a:schemeClr val="dk2"/>
                </a:solidFill>
                <a:latin typeface="Calibri"/>
                <a:ea typeface="Calibri"/>
                <a:cs typeface="Calibri"/>
                <a:sym typeface="Calibri"/>
              </a:rPr>
            </a:br>
            <a:r>
              <a:rPr lang="en-US" sz="4000" b="1">
                <a:solidFill>
                  <a:schemeClr val="dk2"/>
                </a:solidFill>
                <a:latin typeface="Calibri"/>
                <a:ea typeface="Calibri"/>
                <a:cs typeface="Calibri"/>
                <a:sym typeface="Calibri"/>
              </a:rPr>
              <a:t>Tertiary Prevention (4)</a:t>
            </a:r>
            <a:endParaRPr sz="4000" b="1">
              <a:solidFill>
                <a:schemeClr val="dk2"/>
              </a:solidFill>
              <a:latin typeface="Calibri"/>
              <a:ea typeface="Calibri"/>
              <a:cs typeface="Calibri"/>
              <a:sym typeface="Calibri"/>
            </a:endParaRPr>
          </a:p>
        </p:txBody>
      </p:sp>
      <p:pic>
        <p:nvPicPr>
          <p:cNvPr id="90" name="Google Shape;90;p1" descr="Ein Bild, das Text enthält.&#10;&#10;Automatisch generierte Beschreibung"/>
          <p:cNvPicPr preferRelativeResize="0"/>
          <p:nvPr/>
        </p:nvPicPr>
        <p:blipFill rotWithShape="1">
          <a:blip r:embed="rId3">
            <a:alphaModFix/>
          </a:blip>
          <a:srcRect t="2802" b="3425"/>
          <a:stretch/>
        </p:blipFill>
        <p:spPr>
          <a:xfrm>
            <a:off x="-1" y="10"/>
            <a:ext cx="12192001" cy="4201449"/>
          </a:xfrm>
          <a:prstGeom prst="rect">
            <a:avLst/>
          </a:prstGeom>
          <a:noFill/>
          <a:ln>
            <a:noFill/>
          </a:ln>
        </p:spPr>
      </p:pic>
      <p:grpSp>
        <p:nvGrpSpPr>
          <p:cNvPr id="91" name="Google Shape;91;p1"/>
          <p:cNvGrpSpPr/>
          <p:nvPr/>
        </p:nvGrpSpPr>
        <p:grpSpPr>
          <a:xfrm>
            <a:off x="-1" y="2941813"/>
            <a:ext cx="12188952" cy="1828800"/>
            <a:chOff x="-305" y="3144820"/>
            <a:chExt cx="9182100" cy="1551136"/>
          </a:xfrm>
        </p:grpSpPr>
        <p:sp>
          <p:nvSpPr>
            <p:cNvPr id="92" name="Google Shape;92;p1"/>
            <p:cNvSpPr/>
            <p:nvPr/>
          </p:nvSpPr>
          <p:spPr>
            <a:xfrm>
              <a:off x="-305" y="3676854"/>
              <a:ext cx="9182100" cy="1019102"/>
            </a:xfrm>
            <a:custGeom>
              <a:avLst/>
              <a:gdLst/>
              <a:ahLst/>
              <a:cxnLst/>
              <a:rect l="l" t="t" r="r" b="b"/>
              <a:pathLst>
                <a:path w="9182100" h="1019102" extrusionOk="0">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93" name="Google Shape;93;p1"/>
            <p:cNvSpPr/>
            <p:nvPr/>
          </p:nvSpPr>
          <p:spPr>
            <a:xfrm>
              <a:off x="-305" y="3144820"/>
              <a:ext cx="9182100" cy="932744"/>
            </a:xfrm>
            <a:custGeom>
              <a:avLst/>
              <a:gdLst/>
              <a:ahLst/>
              <a:cxnLst/>
              <a:rect l="l" t="t" r="r" b="b"/>
              <a:pathLst>
                <a:path w="9182100" h="932744" extrusionOk="0">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lt1">
                <a:alpha val="29411"/>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94" name="Google Shape;94;p1"/>
            <p:cNvSpPr/>
            <p:nvPr/>
          </p:nvSpPr>
          <p:spPr>
            <a:xfrm>
              <a:off x="-305" y="3580789"/>
              <a:ext cx="9182100" cy="544245"/>
            </a:xfrm>
            <a:custGeom>
              <a:avLst/>
              <a:gdLst/>
              <a:ahLst/>
              <a:cxnLst/>
              <a:rect l="l" t="t" r="r" b="b"/>
              <a:pathLst>
                <a:path w="9182100" h="544245" extrusionOk="0">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lt1">
                <a:alpha val="29411"/>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95" name="Google Shape;95;p1"/>
            <p:cNvSpPr/>
            <p:nvPr/>
          </p:nvSpPr>
          <p:spPr>
            <a:xfrm>
              <a:off x="-305" y="3324550"/>
              <a:ext cx="9182100" cy="765639"/>
            </a:xfrm>
            <a:custGeom>
              <a:avLst/>
              <a:gdLst/>
              <a:ahLst/>
              <a:cxnLst/>
              <a:rect l="l" t="t" r="r" b="b"/>
              <a:pathLst>
                <a:path w="9182100" h="765639" extrusionOk="0">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lt1">
                <a:alpha val="29411"/>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grpSp>
      <p:pic>
        <p:nvPicPr>
          <p:cNvPr id="96" name="Google Shape;96;p1"/>
          <p:cNvPicPr preferRelativeResize="0"/>
          <p:nvPr/>
        </p:nvPicPr>
        <p:blipFill>
          <a:blip r:embed="rId4">
            <a:alphaModFix/>
          </a:blip>
          <a:stretch>
            <a:fillRect/>
          </a:stretch>
        </p:blipFill>
        <p:spPr>
          <a:xfrm>
            <a:off x="445449" y="5484887"/>
            <a:ext cx="2439992" cy="512303"/>
          </a:xfrm>
          <a:prstGeom prst="rect">
            <a:avLst/>
          </a:prstGeom>
          <a:noFill/>
          <a:ln>
            <a:noFill/>
          </a:ln>
        </p:spPr>
      </p:pic>
      <p:sp>
        <p:nvSpPr>
          <p:cNvPr id="97" name="Google Shape;97;p1"/>
          <p:cNvSpPr txBox="1"/>
          <p:nvPr/>
        </p:nvSpPr>
        <p:spPr>
          <a:xfrm>
            <a:off x="426720" y="6056820"/>
            <a:ext cx="11338500" cy="977150"/>
          </a:xfrm>
          <a:prstGeom prst="rect">
            <a:avLst/>
          </a:prstGeom>
          <a:noFill/>
          <a:ln>
            <a:noFill/>
          </a:ln>
        </p:spPr>
        <p:txBody>
          <a:bodyPr spcFirstLastPara="1" wrap="square" lIns="91425" tIns="45700" rIns="91425" bIns="45700" anchor="t" anchorCtr="0">
            <a:spAutoFit/>
          </a:bodyPr>
          <a:lstStyle/>
          <a:p>
            <a:pPr marL="0" lvl="0" indent="0" algn="just" rtl="0">
              <a:spcBef>
                <a:spcPts val="1200"/>
              </a:spcBef>
              <a:spcAft>
                <a:spcPts val="0"/>
              </a:spcAft>
              <a:buClr>
                <a:schemeClr val="dk1"/>
              </a:buClr>
              <a:buSzPts val="1100"/>
              <a:buFont typeface="Arial"/>
              <a:buNone/>
            </a:pPr>
            <a:r>
              <a:rPr lang="en-US" sz="1100" dirty="0">
                <a:solidFill>
                  <a:schemeClr val="dk1"/>
                </a:solidFill>
              </a:rPr>
              <a:t>The European Commission's support for the production of this publication does not constitute </a:t>
            </a:r>
            <a:br>
              <a:rPr lang="en-US" sz="1100" dirty="0">
                <a:solidFill>
                  <a:schemeClr val="dk1"/>
                </a:solidFill>
              </a:rPr>
            </a:br>
            <a:r>
              <a:rPr lang="en-US" sz="1100" dirty="0">
                <a:solidFill>
                  <a:schemeClr val="dk1"/>
                </a:solidFill>
              </a:rPr>
              <a:t>an endorsement of the contents, which reflect the views only of the authors, and the Commission cannot be</a:t>
            </a:r>
            <a:r>
              <a:rPr lang="cs-CZ" sz="1100">
                <a:solidFill>
                  <a:schemeClr val="dk1"/>
                </a:solidFill>
              </a:rPr>
              <a:t> </a:t>
            </a:r>
            <a:r>
              <a:rPr lang="en-US" sz="1100">
                <a:solidFill>
                  <a:schemeClr val="dk1"/>
                </a:solidFill>
              </a:rPr>
              <a:t>held responsible for any use which may be made of the information contained therein.</a:t>
            </a:r>
            <a:endParaRPr i="1">
              <a:solidFill>
                <a:srgbClr val="1F3863"/>
              </a:solidFill>
            </a:endParaRPr>
          </a:p>
          <a:p>
            <a:pPr marL="0" marR="0" lvl="0" indent="0" algn="l" rtl="0">
              <a:spcBef>
                <a:spcPts val="300"/>
              </a:spcBef>
              <a:spcAft>
                <a:spcPts val="0"/>
              </a:spcAft>
              <a:buClr>
                <a:schemeClr val="dk1"/>
              </a:buClr>
              <a:buSzPts val="1200"/>
              <a:buFont typeface="Calibri"/>
              <a:buNone/>
            </a:pPr>
            <a:endParaRPr sz="1200" dirty="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10"/>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267" name="Google Shape;267;p10"/>
          <p:cNvSpPr/>
          <p:nvPr/>
        </p:nvSpPr>
        <p:spPr>
          <a:xfrm rot="-2700000" flipH="1">
            <a:off x="-376156" y="-253670"/>
            <a:ext cx="1827638" cy="1376989"/>
          </a:xfrm>
          <a:custGeom>
            <a:avLst/>
            <a:gdLst/>
            <a:ahLst/>
            <a:cxnLst/>
            <a:rect l="l" t="t" r="r" b="b"/>
            <a:pathLst>
              <a:path w="1827638" h="1376989" extrusionOk="0">
                <a:moveTo>
                  <a:pt x="0" y="987379"/>
                </a:moveTo>
                <a:lnTo>
                  <a:pt x="987379" y="0"/>
                </a:lnTo>
                <a:lnTo>
                  <a:pt x="1827638" y="840260"/>
                </a:lnTo>
                <a:lnTo>
                  <a:pt x="1827638" y="1376989"/>
                </a:lnTo>
                <a:lnTo>
                  <a:pt x="0" y="1376989"/>
                </a:lnTo>
                <a:close/>
              </a:path>
            </a:pathLst>
          </a:custGeom>
          <a:solidFill>
            <a:schemeClr val="accent1">
              <a:alpha val="2941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268" name="Google Shape;268;p10"/>
          <p:cNvSpPr/>
          <p:nvPr/>
        </p:nvSpPr>
        <p:spPr>
          <a:xfrm rot="-2700000" flipH="1">
            <a:off x="891641" y="422146"/>
            <a:ext cx="645368" cy="645368"/>
          </a:xfrm>
          <a:prstGeom prst="rect">
            <a:avLst/>
          </a:prstGeom>
          <a:solidFill>
            <a:schemeClr val="accent1">
              <a:alpha val="2941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269" name="Google Shape;269;p10"/>
          <p:cNvSpPr/>
          <p:nvPr/>
        </p:nvSpPr>
        <p:spPr>
          <a:xfrm rot="-2700000" flipH="1">
            <a:off x="10043482" y="655140"/>
            <a:ext cx="687472" cy="687472"/>
          </a:xfrm>
          <a:prstGeom prst="rect">
            <a:avLst/>
          </a:prstGeom>
          <a:solidFill>
            <a:schemeClr val="accent4">
              <a:alpha val="2941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270" name="Google Shape;270;p10"/>
          <p:cNvSpPr/>
          <p:nvPr/>
        </p:nvSpPr>
        <p:spPr>
          <a:xfrm rot="10800000" flipH="1">
            <a:off x="9356643" y="0"/>
            <a:ext cx="2835357" cy="1480837"/>
          </a:xfrm>
          <a:custGeom>
            <a:avLst/>
            <a:gdLst/>
            <a:ahLst/>
            <a:cxnLst/>
            <a:rect l="l" t="t" r="r" b="b"/>
            <a:pathLst>
              <a:path w="2835357" h="1480837" extrusionOk="0">
                <a:moveTo>
                  <a:pt x="2835357" y="1480837"/>
                </a:moveTo>
                <a:lnTo>
                  <a:pt x="0" y="1480837"/>
                </a:lnTo>
                <a:lnTo>
                  <a:pt x="1552727" y="0"/>
                </a:lnTo>
                <a:lnTo>
                  <a:pt x="2835357" y="1223245"/>
                </a:lnTo>
                <a:close/>
              </a:path>
            </a:pathLst>
          </a:custGeom>
          <a:solidFill>
            <a:schemeClr val="accent4">
              <a:alpha val="2941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271" name="Google Shape;271;p10"/>
          <p:cNvSpPr/>
          <p:nvPr/>
        </p:nvSpPr>
        <p:spPr>
          <a:xfrm flipH="1">
            <a:off x="7976344" y="6115501"/>
            <a:ext cx="1494513" cy="742499"/>
          </a:xfrm>
          <a:prstGeom prst="triangle">
            <a:avLst>
              <a:gd name="adj" fmla="val 50000"/>
            </a:avLst>
          </a:prstGeom>
          <a:solidFill>
            <a:schemeClr val="accent1">
              <a:alpha val="2941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272" name="Google Shape;272;p10"/>
          <p:cNvSpPr/>
          <p:nvPr/>
        </p:nvSpPr>
        <p:spPr>
          <a:xfrm flipH="1">
            <a:off x="7604080" y="6453143"/>
            <a:ext cx="814903" cy="404857"/>
          </a:xfrm>
          <a:prstGeom prst="triangle">
            <a:avLst>
              <a:gd name="adj" fmla="val 50000"/>
            </a:avLst>
          </a:prstGeom>
          <a:solidFill>
            <a:schemeClr val="accent1">
              <a:alpha val="2941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273" name="Google Shape;273;p10"/>
          <p:cNvSpPr txBox="1">
            <a:spLocks noGrp="1"/>
          </p:cNvSpPr>
          <p:nvPr>
            <p:ph type="title"/>
          </p:nvPr>
        </p:nvSpPr>
        <p:spPr>
          <a:xfrm>
            <a:off x="426218" y="204351"/>
            <a:ext cx="10515600" cy="93619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3600"/>
              <a:buFont typeface="Calibri"/>
              <a:buNone/>
            </a:pPr>
            <a:r>
              <a:rPr lang="en-US" sz="3600" b="1">
                <a:solidFill>
                  <a:schemeClr val="dk2"/>
                </a:solidFill>
              </a:rPr>
              <a:t>References</a:t>
            </a:r>
            <a:endParaRPr sz="3600" b="1">
              <a:solidFill>
                <a:schemeClr val="dk2"/>
              </a:solidFill>
            </a:endParaRPr>
          </a:p>
        </p:txBody>
      </p:sp>
      <p:sp>
        <p:nvSpPr>
          <p:cNvPr id="274" name="Google Shape;274;p10"/>
          <p:cNvSpPr txBox="1"/>
          <p:nvPr/>
        </p:nvSpPr>
        <p:spPr>
          <a:xfrm>
            <a:off x="480647" y="1153788"/>
            <a:ext cx="11493639" cy="5377241"/>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None/>
            </a:pPr>
            <a:r>
              <a:rPr lang="en-US" sz="1200" b="0" i="0" u="none" strike="noStrike" cap="none">
                <a:solidFill>
                  <a:srgbClr val="000000"/>
                </a:solidFill>
                <a:highlight>
                  <a:srgbClr val="FFFFFF"/>
                </a:highlight>
                <a:latin typeface="Calibri"/>
                <a:ea typeface="Calibri"/>
                <a:cs typeface="Calibri"/>
                <a:sym typeface="Calibri"/>
              </a:rPr>
              <a:t>ARMSTRONG, M., 2007.  </a:t>
            </a:r>
            <a:r>
              <a:rPr lang="en-US" sz="1200" b="0" i="1" u="none" strike="noStrike" cap="none">
                <a:solidFill>
                  <a:srgbClr val="000000"/>
                </a:solidFill>
                <a:highlight>
                  <a:srgbClr val="FFFFFF"/>
                </a:highlight>
                <a:latin typeface="Calibri"/>
                <a:ea typeface="Calibri"/>
                <a:cs typeface="Calibri"/>
                <a:sym typeface="Calibri"/>
              </a:rPr>
              <a:t>Řízení lidských zdrojů: nejnovější trendy a postupy : 10. vydání</a:t>
            </a:r>
            <a:r>
              <a:rPr lang="en-US" sz="1200" b="0" i="0" u="none" strike="noStrike" cap="none">
                <a:solidFill>
                  <a:srgbClr val="000000"/>
                </a:solidFill>
                <a:highlight>
                  <a:srgbClr val="FFFFFF"/>
                </a:highlight>
                <a:latin typeface="Calibri"/>
                <a:ea typeface="Calibri"/>
                <a:cs typeface="Calibri"/>
                <a:sym typeface="Calibri"/>
              </a:rPr>
              <a:t>. 1. vyd. Praha: Grada. </a:t>
            </a:r>
            <a:r>
              <a:rPr lang="en-US" sz="1200" b="0" i="0" u="sng" strike="noStrike" cap="none">
                <a:solidFill>
                  <a:srgbClr val="000000"/>
                </a:solidFill>
                <a:highlight>
                  <a:srgbClr val="FFFFFF"/>
                </a:highlight>
                <a:latin typeface="Calibri"/>
                <a:ea typeface="Calibri"/>
                <a:cs typeface="Calibri"/>
                <a:sym typeface="Calibri"/>
                <a:hlinkClick r:id="rId3">
                  <a:extLst>
                    <a:ext uri="{A12FA001-AC4F-418D-AE19-62706E023703}">
                      <ahyp:hlinkClr xmlns:ahyp="http://schemas.microsoft.com/office/drawing/2018/hyperlinkcolor" val="tx"/>
                    </a:ext>
                  </a:extLst>
                </a:hlinkClick>
              </a:rPr>
              <a:t>ISBN</a:t>
            </a:r>
            <a:r>
              <a:rPr lang="en-US" sz="1200" b="0" i="0" u="none" strike="noStrike" cap="none">
                <a:solidFill>
                  <a:srgbClr val="000000"/>
                </a:solidFill>
                <a:highlight>
                  <a:srgbClr val="FFFFFF"/>
                </a:highlight>
                <a:latin typeface="Calibri"/>
                <a:ea typeface="Calibri"/>
                <a:cs typeface="Calibri"/>
                <a:sym typeface="Calibri"/>
              </a:rPr>
              <a:t> </a:t>
            </a:r>
            <a:r>
              <a:rPr lang="en-US" sz="1200" b="0" i="0" u="sng" strike="noStrike" cap="none">
                <a:solidFill>
                  <a:srgbClr val="000000"/>
                </a:solidFill>
                <a:highlight>
                  <a:srgbClr val="FFFFFF"/>
                </a:highlight>
                <a:latin typeface="Calibri"/>
                <a:ea typeface="Calibri"/>
                <a:cs typeface="Calibri"/>
                <a:sym typeface="Calibri"/>
                <a:hlinkClick r:id="rId4">
                  <a:extLst>
                    <a:ext uri="{A12FA001-AC4F-418D-AE19-62706E023703}">
                      <ahyp:hlinkClr xmlns:ahyp="http://schemas.microsoft.com/office/drawing/2018/hyperlinkcolor" val="tx"/>
                    </a:ext>
                  </a:extLst>
                </a:hlinkClick>
              </a:rPr>
              <a:t>978-80-247-1407-3</a:t>
            </a:r>
            <a:r>
              <a:rPr lang="en-US" sz="1200" b="0" i="0" u="none" strike="noStrike" cap="none">
                <a:solidFill>
                  <a:srgbClr val="000000"/>
                </a:solidFill>
                <a:highlight>
                  <a:srgbClr val="FFFFFF"/>
                </a:highlight>
                <a:latin typeface="Calibri"/>
                <a:ea typeface="Calibri"/>
                <a:cs typeface="Calibri"/>
                <a:sym typeface="Calibri"/>
              </a:rPr>
              <a:t>.</a:t>
            </a:r>
            <a:endParaRPr sz="1200" b="0" i="0" u="none" strike="noStrike" cap="none">
              <a:solidFill>
                <a:schemeClr val="dk1"/>
              </a:solidFill>
              <a:latin typeface="Calibri"/>
              <a:ea typeface="Calibri"/>
              <a:cs typeface="Calibri"/>
              <a:sym typeface="Calibri"/>
            </a:endParaRPr>
          </a:p>
          <a:p>
            <a:pPr marL="0" marR="0" lvl="0" indent="0" algn="just" rtl="0">
              <a:lnSpc>
                <a:spcPct val="107000"/>
              </a:lnSpc>
              <a:spcBef>
                <a:spcPts val="1000"/>
              </a:spcBef>
              <a:spcAft>
                <a:spcPts val="0"/>
              </a:spcAft>
              <a:buNone/>
            </a:pPr>
            <a:r>
              <a:rPr lang="en-US" sz="1200" b="0" i="0" u="none" strike="noStrike" cap="none">
                <a:solidFill>
                  <a:srgbClr val="000000"/>
                </a:solidFill>
                <a:latin typeface="Calibri"/>
                <a:ea typeface="Calibri"/>
                <a:cs typeface="Calibri"/>
                <a:sym typeface="Calibri"/>
              </a:rPr>
              <a:t>ATTEBYOVÁ S., 2021. Proč je zásadní vytvářet dobrou týmovou dynamiku na pracovišti? . [online] [vid. 2022-15-08]. Dostupné z: </a:t>
            </a:r>
            <a:r>
              <a:rPr lang="en-US" sz="1200" b="0" i="0" u="sng" strike="noStrike" cap="none">
                <a:solidFill>
                  <a:srgbClr val="000000"/>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https://www.callbridge.com/cs/blog/good-team-dynamics-is-essential-in-the-workplace/</a:t>
            </a:r>
            <a:endParaRPr sz="1200" b="0" i="0" u="none" strike="noStrike" cap="none">
              <a:solidFill>
                <a:schemeClr val="dk1"/>
              </a:solidFill>
              <a:latin typeface="Calibri"/>
              <a:ea typeface="Calibri"/>
              <a:cs typeface="Calibri"/>
              <a:sym typeface="Calibri"/>
            </a:endParaRPr>
          </a:p>
          <a:p>
            <a:pPr marL="0" marR="0" lvl="0" indent="0" algn="just" rtl="0">
              <a:lnSpc>
                <a:spcPct val="107000"/>
              </a:lnSpc>
              <a:spcBef>
                <a:spcPts val="1000"/>
              </a:spcBef>
              <a:spcAft>
                <a:spcPts val="0"/>
              </a:spcAft>
              <a:buNone/>
            </a:pPr>
            <a:r>
              <a:rPr lang="en-US" sz="1200" b="0" i="0" u="none" strike="noStrike" cap="none">
                <a:solidFill>
                  <a:srgbClr val="000000"/>
                </a:solidFill>
                <a:latin typeface="Calibri"/>
                <a:ea typeface="Calibri"/>
                <a:cs typeface="Calibri"/>
                <a:sym typeface="Calibri"/>
              </a:rPr>
              <a:t>CRDR spol. s.r.o., 2017. Analýza a řízení rizik BOZP. Identifikace, hodnocení a management ve firmách a jiných organizacích. [online] [vid. 2022-15-08]. Dostupné z:  </a:t>
            </a:r>
            <a:r>
              <a:rPr lang="en-US" sz="1200" b="0" i="0" u="sng" strike="noStrike" cap="none">
                <a:solidFill>
                  <a:srgbClr val="000000"/>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https://www.dokumentacebozp.cz/aktuality/analyza-rizik-bozp-rizeni-hodnoceni-identifikace-management/</a:t>
            </a:r>
            <a:endParaRPr sz="1200" b="0" i="0" u="none" strike="noStrike" cap="none">
              <a:solidFill>
                <a:schemeClr val="dk1"/>
              </a:solidFill>
              <a:latin typeface="Calibri"/>
              <a:ea typeface="Calibri"/>
              <a:cs typeface="Calibri"/>
              <a:sym typeface="Calibri"/>
            </a:endParaRPr>
          </a:p>
          <a:p>
            <a:pPr marL="0" marR="0" lvl="0" indent="0" algn="just" rtl="0">
              <a:lnSpc>
                <a:spcPct val="107000"/>
              </a:lnSpc>
              <a:spcBef>
                <a:spcPts val="1000"/>
              </a:spcBef>
              <a:spcAft>
                <a:spcPts val="0"/>
              </a:spcAft>
              <a:buNone/>
            </a:pPr>
            <a:r>
              <a:rPr lang="en-US" sz="1200" b="0" i="0" u="none" strike="noStrike" cap="none">
                <a:solidFill>
                  <a:srgbClr val="000000"/>
                </a:solidFill>
                <a:highlight>
                  <a:srgbClr val="FFFFFF"/>
                </a:highlight>
                <a:latin typeface="Calibri"/>
                <a:ea typeface="Calibri"/>
                <a:cs typeface="Calibri"/>
                <a:sym typeface="Calibri"/>
              </a:rPr>
              <a:t>CRDR spol. s.r.o., 2022.</a:t>
            </a:r>
            <a:r>
              <a:rPr lang="en-US" sz="1200" b="0" i="1" u="none" strike="noStrike" cap="none">
                <a:solidFill>
                  <a:srgbClr val="000000"/>
                </a:solidFill>
                <a:highlight>
                  <a:srgbClr val="FFFFFF"/>
                </a:highlight>
                <a:latin typeface="Calibri"/>
                <a:ea typeface="Calibri"/>
                <a:cs typeface="Calibri"/>
                <a:sym typeface="Calibri"/>
              </a:rPr>
              <a:t> Slovník pojmů z oblasti BOZP a PO. </a:t>
            </a:r>
            <a:r>
              <a:rPr lang="en-US" sz="1200" b="0" i="0" u="none" strike="noStrike" cap="none">
                <a:solidFill>
                  <a:srgbClr val="000000"/>
                </a:solidFill>
                <a:latin typeface="Calibri"/>
                <a:ea typeface="Calibri"/>
                <a:cs typeface="Calibri"/>
                <a:sym typeface="Calibri"/>
              </a:rPr>
              <a:t>[online] [vid. 2022-15-08]. Dostupné z: </a:t>
            </a:r>
            <a:r>
              <a:rPr lang="en-US" sz="1200" b="0" i="0" u="sng" strike="noStrike" cap="none">
                <a:solidFill>
                  <a:srgbClr val="000000"/>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https://www.bozp.cz/slovnik-pojmu/skoleni-bozp/</a:t>
            </a:r>
            <a:endParaRPr sz="1200" b="0" i="0" u="none" strike="noStrike" cap="none">
              <a:solidFill>
                <a:schemeClr val="dk1"/>
              </a:solidFill>
              <a:latin typeface="Calibri"/>
              <a:ea typeface="Calibri"/>
              <a:cs typeface="Calibri"/>
              <a:sym typeface="Calibri"/>
            </a:endParaRPr>
          </a:p>
          <a:p>
            <a:pPr marL="0" marR="0" lvl="0" indent="0" algn="just" rtl="0">
              <a:lnSpc>
                <a:spcPct val="107000"/>
              </a:lnSpc>
              <a:spcBef>
                <a:spcPts val="1000"/>
              </a:spcBef>
              <a:spcAft>
                <a:spcPts val="0"/>
              </a:spcAft>
              <a:buNone/>
            </a:pPr>
            <a:r>
              <a:rPr lang="en-US" sz="1200" b="0" i="0" u="none" strike="noStrike" cap="none">
                <a:solidFill>
                  <a:srgbClr val="000000"/>
                </a:solidFill>
                <a:latin typeface="Calibri"/>
                <a:ea typeface="Calibri"/>
                <a:cs typeface="Calibri"/>
                <a:sym typeface="Calibri"/>
              </a:rPr>
              <a:t>ČERNÝ, M., 2010. </a:t>
            </a:r>
            <a:r>
              <a:rPr lang="en-US" sz="1200" b="0" i="1" u="none" strike="noStrike" cap="none">
                <a:solidFill>
                  <a:srgbClr val="000000"/>
                </a:solidFill>
                <a:latin typeface="Calibri"/>
                <a:ea typeface="Calibri"/>
                <a:cs typeface="Calibri"/>
                <a:sym typeface="Calibri"/>
              </a:rPr>
              <a:t>Základní úrovně provádění primární prevence</a:t>
            </a:r>
            <a:r>
              <a:rPr lang="en-US" sz="1200" b="0" i="0" u="none" strike="noStrike" cap="none">
                <a:solidFill>
                  <a:srgbClr val="000000"/>
                </a:solidFill>
                <a:latin typeface="Calibri"/>
                <a:ea typeface="Calibri"/>
                <a:cs typeface="Calibri"/>
                <a:sym typeface="Calibri"/>
              </a:rPr>
              <a:t>. Tišnov: Sdružení SCAN.</a:t>
            </a:r>
            <a:endParaRPr sz="1200" b="0" i="0" u="none" strike="noStrike" cap="none">
              <a:solidFill>
                <a:schemeClr val="dk1"/>
              </a:solidFill>
              <a:latin typeface="Calibri"/>
              <a:ea typeface="Calibri"/>
              <a:cs typeface="Calibri"/>
              <a:sym typeface="Calibri"/>
            </a:endParaRPr>
          </a:p>
          <a:p>
            <a:pPr marL="0" marR="0" lvl="0" indent="0" algn="just" rtl="0">
              <a:lnSpc>
                <a:spcPct val="107000"/>
              </a:lnSpc>
              <a:spcBef>
                <a:spcPts val="1000"/>
              </a:spcBef>
              <a:spcAft>
                <a:spcPts val="0"/>
              </a:spcAft>
              <a:buNone/>
            </a:pPr>
            <a:r>
              <a:rPr lang="en-US" sz="1200" b="0" i="0" u="none" strike="noStrike" cap="none">
                <a:solidFill>
                  <a:srgbClr val="000000"/>
                </a:solidFill>
                <a:highlight>
                  <a:srgbClr val="FFFFFF"/>
                </a:highlight>
                <a:latin typeface="Calibri"/>
                <a:ea typeface="Calibri"/>
                <a:cs typeface="Calibri"/>
                <a:sym typeface="Calibri"/>
              </a:rPr>
              <a:t>DI MARTINO, V., HOEL, H., AND COOPER, C. L.</a:t>
            </a:r>
            <a:r>
              <a:rPr lang="en-US" sz="1200" b="0" i="1" u="none" strike="noStrike" cap="none">
                <a:solidFill>
                  <a:srgbClr val="000000"/>
                </a:solidFill>
                <a:highlight>
                  <a:srgbClr val="FFFFFF"/>
                </a:highlight>
                <a:latin typeface="Calibri"/>
                <a:ea typeface="Calibri"/>
                <a:cs typeface="Calibri"/>
                <a:sym typeface="Calibri"/>
              </a:rPr>
              <a:t> (2003): Violence and harassment in the workplace: A review of the literature. European Foundation for the Improvement of Living and Working Conditions: Dublin</a:t>
            </a:r>
            <a:endParaRPr sz="1200" b="0" i="0" u="none" strike="noStrike" cap="none">
              <a:solidFill>
                <a:schemeClr val="dk1"/>
              </a:solidFill>
              <a:latin typeface="Calibri"/>
              <a:ea typeface="Calibri"/>
              <a:cs typeface="Calibri"/>
              <a:sym typeface="Calibri"/>
            </a:endParaRPr>
          </a:p>
          <a:p>
            <a:pPr marL="0" marR="0" lvl="0" indent="0" algn="just" rtl="0">
              <a:lnSpc>
                <a:spcPct val="107000"/>
              </a:lnSpc>
              <a:spcBef>
                <a:spcPts val="1000"/>
              </a:spcBef>
              <a:spcAft>
                <a:spcPts val="0"/>
              </a:spcAft>
              <a:buNone/>
            </a:pPr>
            <a:r>
              <a:rPr lang="en-US" sz="1200" b="0" i="0" u="none" strike="noStrike" cap="none">
                <a:solidFill>
                  <a:srgbClr val="000000"/>
                </a:solidFill>
                <a:highlight>
                  <a:srgbClr val="FFFFFF"/>
                </a:highlight>
                <a:latin typeface="Calibri"/>
                <a:ea typeface="Calibri"/>
                <a:cs typeface="Calibri"/>
                <a:sym typeface="Calibri"/>
              </a:rPr>
              <a:t>EDELMAN, L., ERLANGER, H. AND LANDE, J</a:t>
            </a:r>
            <a:r>
              <a:rPr lang="en-US" sz="1200" b="0" i="1" u="none" strike="noStrike" cap="none">
                <a:solidFill>
                  <a:srgbClr val="000000"/>
                </a:solidFill>
                <a:highlight>
                  <a:srgbClr val="FFFFFF"/>
                </a:highlight>
                <a:latin typeface="Calibri"/>
                <a:ea typeface="Calibri"/>
                <a:cs typeface="Calibri"/>
                <a:sym typeface="Calibri"/>
              </a:rPr>
              <a:t>. (1993). ‘Internal dispute resolution: The transformation of civil rights in the workplace’. Law &amp; Society Review, 27, 497-534.</a:t>
            </a:r>
            <a:endParaRPr sz="1200" b="0" i="0" u="none" strike="noStrike" cap="none">
              <a:solidFill>
                <a:schemeClr val="dk1"/>
              </a:solidFill>
              <a:latin typeface="Calibri"/>
              <a:ea typeface="Calibri"/>
              <a:cs typeface="Calibri"/>
              <a:sym typeface="Calibri"/>
            </a:endParaRPr>
          </a:p>
          <a:p>
            <a:pPr marL="0" marR="0" lvl="0" indent="0" algn="just" rtl="0">
              <a:lnSpc>
                <a:spcPct val="107000"/>
              </a:lnSpc>
              <a:spcBef>
                <a:spcPts val="1000"/>
              </a:spcBef>
              <a:spcAft>
                <a:spcPts val="0"/>
              </a:spcAft>
              <a:buNone/>
            </a:pPr>
            <a:r>
              <a:rPr lang="en-US" sz="1200" b="0" i="0" u="none" strike="noStrike" cap="none">
                <a:solidFill>
                  <a:srgbClr val="000000"/>
                </a:solidFill>
                <a:latin typeface="Calibri"/>
                <a:ea typeface="Calibri"/>
                <a:cs typeface="Calibri"/>
                <a:sym typeface="Calibri"/>
              </a:rPr>
              <a:t>EIB, 2018. </a:t>
            </a:r>
            <a:r>
              <a:rPr lang="en-US" sz="1200" b="0" i="1" u="none" strike="noStrike" cap="none">
                <a:solidFill>
                  <a:srgbClr val="000000"/>
                </a:solidFill>
                <a:latin typeface="Calibri"/>
                <a:ea typeface="Calibri"/>
                <a:cs typeface="Calibri"/>
                <a:sym typeface="Calibri"/>
              </a:rPr>
              <a:t>Zásady mechanismu pro vyřizování stížností</a:t>
            </a:r>
            <a:r>
              <a:rPr lang="en-US" sz="1200" b="0" i="0" u="none" strike="noStrike" cap="none">
                <a:solidFill>
                  <a:srgbClr val="000000"/>
                </a:solidFill>
                <a:latin typeface="Calibri"/>
                <a:ea typeface="Calibri"/>
                <a:cs typeface="Calibri"/>
                <a:sym typeface="Calibri"/>
              </a:rPr>
              <a:t>. [online] [vid. 2022-15-08]. Dostupné z: </a:t>
            </a:r>
            <a:r>
              <a:rPr lang="en-US" sz="1200" b="0" i="0" u="sng" strike="noStrike" cap="none">
                <a:solidFill>
                  <a:srgbClr val="000000"/>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https://www.eib.org/attachments/strategies/complaints_mechanism_policy_cs.pdf</a:t>
            </a:r>
            <a:endParaRPr sz="1200" b="0" i="0" u="none" strike="noStrike" cap="none">
              <a:solidFill>
                <a:schemeClr val="dk1"/>
              </a:solidFill>
              <a:latin typeface="Calibri"/>
              <a:ea typeface="Calibri"/>
              <a:cs typeface="Calibri"/>
              <a:sym typeface="Calibri"/>
            </a:endParaRPr>
          </a:p>
          <a:p>
            <a:pPr marL="0" marR="0" lvl="0" indent="0" algn="just" rtl="0">
              <a:lnSpc>
                <a:spcPct val="107000"/>
              </a:lnSpc>
              <a:spcBef>
                <a:spcPts val="1000"/>
              </a:spcBef>
              <a:spcAft>
                <a:spcPts val="0"/>
              </a:spcAft>
              <a:buNone/>
            </a:pPr>
            <a:r>
              <a:rPr lang="en-US" sz="1200" b="0" i="0" u="none" strike="noStrike" cap="none">
                <a:solidFill>
                  <a:srgbClr val="000000"/>
                </a:solidFill>
                <a:latin typeface="Calibri"/>
                <a:ea typeface="Calibri"/>
                <a:cs typeface="Calibri"/>
                <a:sym typeface="Calibri"/>
              </a:rPr>
              <a:t>E.ON, 2015. </a:t>
            </a:r>
            <a:r>
              <a:rPr lang="en-US" sz="1200" b="0" i="1" u="none" strike="noStrike" cap="none">
                <a:solidFill>
                  <a:srgbClr val="000000"/>
                </a:solidFill>
                <a:latin typeface="Calibri"/>
                <a:ea typeface="Calibri"/>
                <a:cs typeface="Calibri"/>
                <a:sym typeface="Calibri"/>
              </a:rPr>
              <a:t>Formulace politiky společnosti RU Česká republika v oblasti bezpečnosti práce, ochrany zdraví a životního prostředí</a:t>
            </a:r>
            <a:r>
              <a:rPr lang="en-US" sz="1200" b="0" i="0" u="none" strike="noStrike" cap="none">
                <a:solidFill>
                  <a:srgbClr val="000000"/>
                </a:solidFill>
                <a:latin typeface="Calibri"/>
                <a:ea typeface="Calibri"/>
                <a:cs typeface="Calibri"/>
                <a:sym typeface="Calibri"/>
              </a:rPr>
              <a:t>. [online] [vid. 2022-15-08]. Dostupné z: </a:t>
            </a:r>
            <a:r>
              <a:rPr lang="en-US" sz="1200" b="0" i="0" u="sng" strike="noStrike" cap="none">
                <a:solidFill>
                  <a:srgbClr val="000000"/>
                </a:solidFill>
                <a:latin typeface="Calibri"/>
                <a:ea typeface="Calibri"/>
                <a:cs typeface="Calibri"/>
                <a:sym typeface="Calibri"/>
                <a:hlinkClick r:id="rId9">
                  <a:extLst>
                    <a:ext uri="{A12FA001-AC4F-418D-AE19-62706E023703}">
                      <ahyp:hlinkClr xmlns:ahyp="http://schemas.microsoft.com/office/drawing/2018/hyperlinkcolor" val="tx"/>
                    </a:ext>
                  </a:extLst>
                </a:hlinkClick>
              </a:rPr>
              <a:t>https://www.egd.cz/sites/default/files/201902/Politika%20integrovan%C3%A9ho%20syst%C3%A9mu%20%C5%99%C3%ADzen%C3%AD.pdf</a:t>
            </a:r>
            <a:endParaRPr sz="1200" b="0" i="0" u="none" strike="noStrike" cap="none">
              <a:solidFill>
                <a:schemeClr val="dk1"/>
              </a:solidFill>
              <a:latin typeface="Calibri"/>
              <a:ea typeface="Calibri"/>
              <a:cs typeface="Calibri"/>
              <a:sym typeface="Calibri"/>
            </a:endParaRPr>
          </a:p>
          <a:p>
            <a:pPr marL="0" marR="0" lvl="0" indent="0" algn="just" rtl="0">
              <a:lnSpc>
                <a:spcPct val="107000"/>
              </a:lnSpc>
              <a:spcBef>
                <a:spcPts val="1000"/>
              </a:spcBef>
              <a:spcAft>
                <a:spcPts val="0"/>
              </a:spcAft>
              <a:buNone/>
            </a:pPr>
            <a:r>
              <a:rPr lang="en-US" sz="1200" b="0" i="0" u="none" strike="noStrike" cap="none">
                <a:solidFill>
                  <a:srgbClr val="000000"/>
                </a:solidFill>
                <a:highlight>
                  <a:srgbClr val="FFFFFF"/>
                </a:highlight>
                <a:latin typeface="Calibri"/>
                <a:ea typeface="Calibri"/>
                <a:cs typeface="Calibri"/>
                <a:sym typeface="Calibri"/>
              </a:rPr>
              <a:t>HOBSON, J.S.P</a:t>
            </a:r>
            <a:r>
              <a:rPr lang="en-US" sz="1200" b="0" i="1" u="none" strike="noStrike" cap="none">
                <a:solidFill>
                  <a:srgbClr val="000000"/>
                </a:solidFill>
                <a:highlight>
                  <a:srgbClr val="FFFFFF"/>
                </a:highlight>
                <a:latin typeface="Calibri"/>
                <a:ea typeface="Calibri"/>
                <a:cs typeface="Calibri"/>
                <a:sym typeface="Calibri"/>
              </a:rPr>
              <a:t>. (1996): Violent crime in the US hospitality workplace: facing up to the problem. International Journal of Contemporary Hospitality Management, 8 (4), 3-10</a:t>
            </a:r>
            <a:endParaRPr sz="1200" b="0" i="0" u="none" strike="noStrike" cap="none">
              <a:solidFill>
                <a:schemeClr val="dk1"/>
              </a:solidFill>
              <a:latin typeface="Calibri"/>
              <a:ea typeface="Calibri"/>
              <a:cs typeface="Calibri"/>
              <a:sym typeface="Calibri"/>
            </a:endParaRPr>
          </a:p>
          <a:p>
            <a:pPr marL="0" marR="0" lvl="0" indent="0" algn="just" rtl="0">
              <a:lnSpc>
                <a:spcPct val="107000"/>
              </a:lnSpc>
              <a:spcBef>
                <a:spcPts val="1000"/>
              </a:spcBef>
              <a:spcAft>
                <a:spcPts val="0"/>
              </a:spcAft>
              <a:buNone/>
            </a:pPr>
            <a:r>
              <a:rPr lang="en-US" sz="1200" b="0" i="0" u="none" strike="noStrike" cap="none">
                <a:solidFill>
                  <a:srgbClr val="000000"/>
                </a:solidFill>
                <a:highlight>
                  <a:srgbClr val="FFFFFF"/>
                </a:highlight>
                <a:latin typeface="Calibri"/>
                <a:ea typeface="Calibri"/>
                <a:cs typeface="Calibri"/>
                <a:sym typeface="Calibri"/>
              </a:rPr>
              <a:t>HOEL H., AND EINARSEN, S</a:t>
            </a:r>
            <a:r>
              <a:rPr lang="en-US" sz="1200" b="0" i="1" u="none" strike="noStrike" cap="none">
                <a:solidFill>
                  <a:srgbClr val="000000"/>
                </a:solidFill>
                <a:highlight>
                  <a:srgbClr val="FFFFFF"/>
                </a:highlight>
                <a:latin typeface="Calibri"/>
                <a:ea typeface="Calibri"/>
                <a:cs typeface="Calibri"/>
                <a:sym typeface="Calibri"/>
              </a:rPr>
              <a:t>. (2003): Violence at work in hotels, catering and tourism, available at: </a:t>
            </a:r>
            <a:r>
              <a:rPr lang="en-US" sz="1200" b="0" i="1" u="sng" strike="noStrike" cap="none">
                <a:solidFill>
                  <a:srgbClr val="000000"/>
                </a:solidFill>
                <a:highlight>
                  <a:srgbClr val="FFFFFF"/>
                </a:highlight>
                <a:latin typeface="Calibri"/>
                <a:ea typeface="Calibri"/>
                <a:cs typeface="Calibri"/>
                <a:sym typeface="Calibri"/>
                <a:hlinkClick r:id="rId10">
                  <a:extLst>
                    <a:ext uri="{A12FA001-AC4F-418D-AE19-62706E023703}">
                      <ahyp:hlinkClr xmlns:ahyp="http://schemas.microsoft.com/office/drawing/2018/hyperlinkcolor" val="tx"/>
                    </a:ext>
                  </a:extLst>
                </a:hlinkClick>
              </a:rPr>
              <a:t>http://www.oit.org/wcmsp5/groups/public/@ed_dialogue/@sector/documents/publication/wcms_161998.pdf</a:t>
            </a:r>
            <a:endParaRPr sz="1200" b="0" i="0" u="none" strike="noStrike" cap="none">
              <a:solidFill>
                <a:schemeClr val="dk1"/>
              </a:solidFill>
              <a:latin typeface="Calibri"/>
              <a:ea typeface="Calibri"/>
              <a:cs typeface="Calibri"/>
              <a:sym typeface="Calibri"/>
            </a:endParaRPr>
          </a:p>
          <a:p>
            <a:pPr marL="0" marR="0" lvl="0" indent="0" algn="just" rtl="0">
              <a:lnSpc>
                <a:spcPct val="107000"/>
              </a:lnSpc>
              <a:spcBef>
                <a:spcPts val="1000"/>
              </a:spcBef>
              <a:spcAft>
                <a:spcPts val="0"/>
              </a:spcAft>
              <a:buNone/>
            </a:pPr>
            <a:r>
              <a:rPr lang="en-US" sz="1200" b="0" i="0" u="none" strike="noStrike" cap="none">
                <a:solidFill>
                  <a:srgbClr val="000000"/>
                </a:solidFill>
                <a:highlight>
                  <a:srgbClr val="FFFFFF"/>
                </a:highlight>
                <a:latin typeface="Calibri"/>
                <a:ea typeface="Calibri"/>
                <a:cs typeface="Calibri"/>
                <a:sym typeface="Calibri"/>
              </a:rPr>
              <a:t>HOFFMAN, E</a:t>
            </a:r>
            <a:r>
              <a:rPr lang="en-US" sz="1200" b="0" i="1" u="none" strike="noStrike" cap="none">
                <a:solidFill>
                  <a:srgbClr val="000000"/>
                </a:solidFill>
                <a:highlight>
                  <a:srgbClr val="FFFFFF"/>
                </a:highlight>
                <a:latin typeface="Calibri"/>
                <a:ea typeface="Calibri"/>
                <a:cs typeface="Calibri"/>
                <a:sym typeface="Calibri"/>
              </a:rPr>
              <a:t>. (2005). ‘Dispute resolution in a worker cooperative: Formal procedures and procedural justice’. Law and Society Review, 39(1), 51–82.</a:t>
            </a:r>
            <a:endParaRPr/>
          </a:p>
          <a:p>
            <a:pPr marL="0" marR="0" lvl="0" indent="0" algn="just" rtl="0">
              <a:lnSpc>
                <a:spcPct val="107000"/>
              </a:lnSpc>
              <a:spcBef>
                <a:spcPts val="1000"/>
              </a:spcBef>
              <a:spcAft>
                <a:spcPts val="0"/>
              </a:spcAft>
              <a:buNone/>
            </a:pPr>
            <a:r>
              <a:rPr lang="en-US" sz="1200" b="0" i="0" u="none" strike="noStrike" cap="none">
                <a:solidFill>
                  <a:srgbClr val="000000"/>
                </a:solidFill>
                <a:highlight>
                  <a:srgbClr val="FFFFFF"/>
                </a:highlight>
                <a:latin typeface="Calibri"/>
                <a:ea typeface="Calibri"/>
                <a:cs typeface="Calibri"/>
                <a:sym typeface="Calibri"/>
              </a:rPr>
              <a:t>KOŽENÁ J., 2009. </a:t>
            </a:r>
            <a:r>
              <a:rPr lang="en-US" sz="1200" b="0" i="1" u="none" strike="noStrike" cap="none">
                <a:solidFill>
                  <a:srgbClr val="000000"/>
                </a:solidFill>
                <a:highlight>
                  <a:srgbClr val="FFFFFF"/>
                </a:highlight>
                <a:latin typeface="Calibri"/>
                <a:ea typeface="Calibri"/>
                <a:cs typeface="Calibri"/>
                <a:sym typeface="Calibri"/>
              </a:rPr>
              <a:t>Externí komunikace vytváří obraz vaší firmy v očích veřejnosti i médií. </a:t>
            </a:r>
            <a:r>
              <a:rPr lang="en-US" sz="1200" b="0" i="0" u="none" strike="noStrike" cap="none">
                <a:solidFill>
                  <a:srgbClr val="000000"/>
                </a:solidFill>
                <a:latin typeface="Calibri"/>
                <a:ea typeface="Calibri"/>
                <a:cs typeface="Calibri"/>
                <a:sym typeface="Calibri"/>
              </a:rPr>
              <a:t>[online] [vid. 2022-15-08]. Dostupné z:</a:t>
            </a:r>
            <a:r>
              <a:rPr lang="en-US" sz="1200" b="0" i="0" u="none" strike="noStrike" cap="none">
                <a:solidFill>
                  <a:srgbClr val="000000"/>
                </a:solidFill>
                <a:highlight>
                  <a:srgbClr val="FFFFFF"/>
                </a:highlight>
                <a:latin typeface="Calibri"/>
                <a:ea typeface="Calibri"/>
                <a:cs typeface="Calibri"/>
                <a:sym typeface="Calibri"/>
              </a:rPr>
              <a:t> </a:t>
            </a:r>
            <a:r>
              <a:rPr lang="en-US" sz="1200" b="0" i="0" u="sng" strike="noStrike" cap="none">
                <a:solidFill>
                  <a:srgbClr val="000000"/>
                </a:solidFill>
                <a:highlight>
                  <a:srgbClr val="FFFFFF"/>
                </a:highlight>
                <a:latin typeface="Calibri"/>
                <a:ea typeface="Calibri"/>
                <a:cs typeface="Calibri"/>
                <a:sym typeface="Calibri"/>
                <a:hlinkClick r:id="rId11">
                  <a:extLst>
                    <a:ext uri="{A12FA001-AC4F-418D-AE19-62706E023703}">
                      <ahyp:hlinkClr xmlns:ahyp="http://schemas.microsoft.com/office/drawing/2018/hyperlinkcolor" val="tx"/>
                    </a:ext>
                  </a:extLst>
                </a:hlinkClick>
              </a:rPr>
              <a:t>https://www.vlastnicesta.cz/clanky/externi-komunikace-vytvari-obraz-vasi-firmy-v-o/</a:t>
            </a:r>
            <a:endParaRPr sz="1200" b="0" i="0" u="none" strike="noStrike" cap="none">
              <a:solidFill>
                <a:schemeClr val="dk1"/>
              </a:solidFill>
              <a:latin typeface="Calibri"/>
              <a:ea typeface="Calibri"/>
              <a:cs typeface="Calibri"/>
              <a:sym typeface="Calibri"/>
            </a:endParaRPr>
          </a:p>
        </p:txBody>
      </p:sp>
    </p:spTree>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11"/>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280" name="Google Shape;280;p11"/>
          <p:cNvSpPr/>
          <p:nvPr/>
        </p:nvSpPr>
        <p:spPr>
          <a:xfrm rot="-2700000" flipH="1">
            <a:off x="-376156" y="-253670"/>
            <a:ext cx="1827638" cy="1376989"/>
          </a:xfrm>
          <a:custGeom>
            <a:avLst/>
            <a:gdLst/>
            <a:ahLst/>
            <a:cxnLst/>
            <a:rect l="l" t="t" r="r" b="b"/>
            <a:pathLst>
              <a:path w="1827638" h="1376989" extrusionOk="0">
                <a:moveTo>
                  <a:pt x="0" y="987379"/>
                </a:moveTo>
                <a:lnTo>
                  <a:pt x="987379" y="0"/>
                </a:lnTo>
                <a:lnTo>
                  <a:pt x="1827638" y="840260"/>
                </a:lnTo>
                <a:lnTo>
                  <a:pt x="1827638" y="1376989"/>
                </a:lnTo>
                <a:lnTo>
                  <a:pt x="0" y="1376989"/>
                </a:lnTo>
                <a:close/>
              </a:path>
            </a:pathLst>
          </a:custGeom>
          <a:solidFill>
            <a:schemeClr val="accent1">
              <a:alpha val="2941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281" name="Google Shape;281;p11"/>
          <p:cNvSpPr/>
          <p:nvPr/>
        </p:nvSpPr>
        <p:spPr>
          <a:xfrm rot="-2700000" flipH="1">
            <a:off x="891641" y="422146"/>
            <a:ext cx="645368" cy="645368"/>
          </a:xfrm>
          <a:prstGeom prst="rect">
            <a:avLst/>
          </a:prstGeom>
          <a:solidFill>
            <a:schemeClr val="accent1">
              <a:alpha val="2941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282" name="Google Shape;282;p11"/>
          <p:cNvSpPr/>
          <p:nvPr/>
        </p:nvSpPr>
        <p:spPr>
          <a:xfrm rot="-2700000" flipH="1">
            <a:off x="10043482" y="655140"/>
            <a:ext cx="687472" cy="687472"/>
          </a:xfrm>
          <a:prstGeom prst="rect">
            <a:avLst/>
          </a:prstGeom>
          <a:solidFill>
            <a:schemeClr val="accent4">
              <a:alpha val="2941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283" name="Google Shape;283;p11"/>
          <p:cNvSpPr/>
          <p:nvPr/>
        </p:nvSpPr>
        <p:spPr>
          <a:xfrm rot="10800000" flipH="1">
            <a:off x="9356643" y="0"/>
            <a:ext cx="2835357" cy="1480837"/>
          </a:xfrm>
          <a:custGeom>
            <a:avLst/>
            <a:gdLst/>
            <a:ahLst/>
            <a:cxnLst/>
            <a:rect l="l" t="t" r="r" b="b"/>
            <a:pathLst>
              <a:path w="2835357" h="1480837" extrusionOk="0">
                <a:moveTo>
                  <a:pt x="2835357" y="1480837"/>
                </a:moveTo>
                <a:lnTo>
                  <a:pt x="0" y="1480837"/>
                </a:lnTo>
                <a:lnTo>
                  <a:pt x="1552727" y="0"/>
                </a:lnTo>
                <a:lnTo>
                  <a:pt x="2835357" y="1223245"/>
                </a:lnTo>
                <a:close/>
              </a:path>
            </a:pathLst>
          </a:custGeom>
          <a:solidFill>
            <a:schemeClr val="accent4">
              <a:alpha val="2941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284" name="Google Shape;284;p11"/>
          <p:cNvSpPr/>
          <p:nvPr/>
        </p:nvSpPr>
        <p:spPr>
          <a:xfrm flipH="1">
            <a:off x="7976344" y="6115501"/>
            <a:ext cx="1494513" cy="742499"/>
          </a:xfrm>
          <a:prstGeom prst="triangle">
            <a:avLst>
              <a:gd name="adj" fmla="val 50000"/>
            </a:avLst>
          </a:prstGeom>
          <a:solidFill>
            <a:schemeClr val="accent1">
              <a:alpha val="2941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285" name="Google Shape;285;p11"/>
          <p:cNvSpPr/>
          <p:nvPr/>
        </p:nvSpPr>
        <p:spPr>
          <a:xfrm flipH="1">
            <a:off x="7604080" y="6453143"/>
            <a:ext cx="814903" cy="404857"/>
          </a:xfrm>
          <a:prstGeom prst="triangle">
            <a:avLst>
              <a:gd name="adj" fmla="val 50000"/>
            </a:avLst>
          </a:prstGeom>
          <a:solidFill>
            <a:schemeClr val="accent1">
              <a:alpha val="2941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286" name="Google Shape;286;p11"/>
          <p:cNvSpPr txBox="1">
            <a:spLocks noGrp="1"/>
          </p:cNvSpPr>
          <p:nvPr>
            <p:ph type="title"/>
          </p:nvPr>
        </p:nvSpPr>
        <p:spPr>
          <a:xfrm>
            <a:off x="426218" y="204351"/>
            <a:ext cx="10515600" cy="93619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3600"/>
              <a:buFont typeface="Calibri"/>
              <a:buNone/>
            </a:pPr>
            <a:r>
              <a:rPr lang="en-US" sz="3600" b="1">
                <a:solidFill>
                  <a:schemeClr val="dk2"/>
                </a:solidFill>
              </a:rPr>
              <a:t>References</a:t>
            </a:r>
            <a:endParaRPr sz="3600" b="1">
              <a:solidFill>
                <a:schemeClr val="dk2"/>
              </a:solidFill>
            </a:endParaRPr>
          </a:p>
        </p:txBody>
      </p:sp>
      <p:sp>
        <p:nvSpPr>
          <p:cNvPr id="287" name="Google Shape;287;p11"/>
          <p:cNvSpPr txBox="1"/>
          <p:nvPr/>
        </p:nvSpPr>
        <p:spPr>
          <a:xfrm>
            <a:off x="480647" y="1155600"/>
            <a:ext cx="11493639" cy="5046125"/>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None/>
            </a:pPr>
            <a:r>
              <a:rPr lang="en-US" sz="1200" b="0" i="0" u="none" strike="noStrike" cap="none">
                <a:solidFill>
                  <a:srgbClr val="000000"/>
                </a:solidFill>
                <a:highlight>
                  <a:srgbClr val="FFFFFF"/>
                </a:highlight>
                <a:latin typeface="Calibri"/>
                <a:ea typeface="Calibri"/>
                <a:cs typeface="Calibri"/>
                <a:sym typeface="Calibri"/>
              </a:rPr>
              <a:t>LIEBMANN, M.</a:t>
            </a:r>
            <a:r>
              <a:rPr lang="en-US" sz="1200" b="0" i="1" u="none" strike="noStrike" cap="none">
                <a:solidFill>
                  <a:srgbClr val="000000"/>
                </a:solidFill>
                <a:highlight>
                  <a:srgbClr val="FFFFFF"/>
                </a:highlight>
                <a:latin typeface="Calibri"/>
                <a:ea typeface="Calibri"/>
                <a:cs typeface="Calibri"/>
                <a:sym typeface="Calibri"/>
              </a:rPr>
              <a:t> (2000). ‘History and overview of mediation in the UK’. In M. Liebmann (ed), Mediation in Context. London: Jessica Kingsley Publisher, 19-38.</a:t>
            </a:r>
            <a:endParaRPr sz="1200" b="0" i="0" u="none" strike="noStrike" cap="none">
              <a:solidFill>
                <a:schemeClr val="dk1"/>
              </a:solidFill>
              <a:latin typeface="Calibri"/>
              <a:ea typeface="Calibri"/>
              <a:cs typeface="Calibri"/>
              <a:sym typeface="Calibri"/>
            </a:endParaRPr>
          </a:p>
          <a:p>
            <a:pPr marL="0" marR="0" lvl="0" indent="0" algn="just" rtl="0">
              <a:lnSpc>
                <a:spcPct val="107000"/>
              </a:lnSpc>
              <a:spcBef>
                <a:spcPts val="1000"/>
              </a:spcBef>
              <a:spcAft>
                <a:spcPts val="0"/>
              </a:spcAft>
              <a:buNone/>
            </a:pPr>
            <a:r>
              <a:rPr lang="en-US" sz="1200" b="0" i="0" u="none" strike="noStrike" cap="none">
                <a:solidFill>
                  <a:srgbClr val="000000"/>
                </a:solidFill>
                <a:highlight>
                  <a:srgbClr val="FFFFFF"/>
                </a:highlight>
                <a:latin typeface="Calibri"/>
                <a:ea typeface="Calibri"/>
                <a:cs typeface="Calibri"/>
                <a:sym typeface="Calibri"/>
              </a:rPr>
              <a:t>MICELI, M., NEAR, J., AND MOREHEAD, DWORKIN T</a:t>
            </a:r>
            <a:r>
              <a:rPr lang="en-US" sz="1200" b="0" i="1" u="none" strike="noStrike" cap="none">
                <a:solidFill>
                  <a:srgbClr val="000000"/>
                </a:solidFill>
                <a:highlight>
                  <a:srgbClr val="FFFFFF"/>
                </a:highlight>
                <a:latin typeface="Calibri"/>
                <a:ea typeface="Calibri"/>
                <a:cs typeface="Calibri"/>
                <a:sym typeface="Calibri"/>
              </a:rPr>
              <a:t>. (2008). ‘A word to the wise: how managers and policy-makers can encourage employees to report wrongdoing’. Journal of Business Ethics, 86, 379-396.</a:t>
            </a:r>
            <a:endParaRPr/>
          </a:p>
          <a:p>
            <a:pPr marL="0" marR="0" lvl="0" indent="0" algn="just" rtl="0">
              <a:lnSpc>
                <a:spcPct val="107000"/>
              </a:lnSpc>
              <a:spcBef>
                <a:spcPts val="1000"/>
              </a:spcBef>
              <a:spcAft>
                <a:spcPts val="0"/>
              </a:spcAft>
              <a:buNone/>
            </a:pPr>
            <a:r>
              <a:rPr lang="en-US" sz="1200" b="0" i="0" u="none" strike="noStrike" cap="none">
                <a:solidFill>
                  <a:srgbClr val="000000"/>
                </a:solidFill>
                <a:latin typeface="Calibri"/>
                <a:ea typeface="Calibri"/>
                <a:cs typeface="Calibri"/>
                <a:sym typeface="Calibri"/>
              </a:rPr>
              <a:t>MIOVSKÝ, M., SKÁCELOVÁ, L., ZAPLETALOVÁ, J., NOVÁK, P. 2010. </a:t>
            </a:r>
            <a:r>
              <a:rPr lang="en-US" sz="1200" b="0" i="1" u="none" strike="noStrike" cap="none">
                <a:solidFill>
                  <a:srgbClr val="000000"/>
                </a:solidFill>
                <a:latin typeface="Calibri"/>
                <a:ea typeface="Calibri"/>
                <a:cs typeface="Calibri"/>
                <a:sym typeface="Calibri"/>
              </a:rPr>
              <a:t>Primární prevence rizikového chování ve školství</a:t>
            </a:r>
            <a:r>
              <a:rPr lang="en-US" sz="1200" b="0" i="0" u="none" strike="noStrike" cap="none">
                <a:solidFill>
                  <a:srgbClr val="000000"/>
                </a:solidFill>
                <a:latin typeface="Calibri"/>
                <a:ea typeface="Calibri"/>
                <a:cs typeface="Calibri"/>
                <a:sym typeface="Calibri"/>
              </a:rPr>
              <a:t>. Tišnov: Sdružení SCAN.</a:t>
            </a:r>
            <a:endParaRPr sz="1200" b="0" i="0" u="none" strike="noStrike" cap="none">
              <a:solidFill>
                <a:schemeClr val="dk1"/>
              </a:solidFill>
              <a:latin typeface="Calibri"/>
              <a:ea typeface="Calibri"/>
              <a:cs typeface="Calibri"/>
              <a:sym typeface="Calibri"/>
            </a:endParaRPr>
          </a:p>
          <a:p>
            <a:pPr marL="0" marR="0" lvl="0" indent="0" algn="just" rtl="0">
              <a:lnSpc>
                <a:spcPct val="107000"/>
              </a:lnSpc>
              <a:spcBef>
                <a:spcPts val="1000"/>
              </a:spcBef>
              <a:spcAft>
                <a:spcPts val="0"/>
              </a:spcAft>
              <a:buNone/>
            </a:pPr>
            <a:r>
              <a:rPr lang="en-US" sz="1200" b="0" i="0" u="none" strike="noStrike" cap="none">
                <a:solidFill>
                  <a:srgbClr val="000000"/>
                </a:solidFill>
                <a:latin typeface="Calibri"/>
                <a:ea typeface="Calibri"/>
                <a:cs typeface="Calibri"/>
                <a:sym typeface="Calibri"/>
              </a:rPr>
              <a:t>MŠMT, 2005. </a:t>
            </a:r>
            <a:r>
              <a:rPr lang="en-US" sz="1200" b="0" i="1" u="none" strike="noStrike" cap="none">
                <a:solidFill>
                  <a:srgbClr val="000000"/>
                </a:solidFill>
                <a:latin typeface="Calibri"/>
                <a:ea typeface="Calibri"/>
                <a:cs typeface="Calibri"/>
                <a:sym typeface="Calibri"/>
              </a:rPr>
              <a:t>Standardy odborné způsobilosti poskytovatelů programů primární prevence užívání návykových látek.</a:t>
            </a:r>
            <a:r>
              <a:rPr lang="en-US" sz="1200" b="0" i="0" u="none" strike="noStrike" cap="none">
                <a:solidFill>
                  <a:srgbClr val="000000"/>
                </a:solidFill>
                <a:latin typeface="Calibri"/>
                <a:ea typeface="Calibri"/>
                <a:cs typeface="Calibri"/>
                <a:sym typeface="Calibri"/>
              </a:rPr>
              <a:t> Praha: MŠMT.</a:t>
            </a:r>
            <a:endParaRPr sz="1200" b="0" i="0" u="none" strike="noStrike" cap="none">
              <a:solidFill>
                <a:schemeClr val="dk1"/>
              </a:solidFill>
              <a:latin typeface="Calibri"/>
              <a:ea typeface="Calibri"/>
              <a:cs typeface="Calibri"/>
              <a:sym typeface="Calibri"/>
            </a:endParaRPr>
          </a:p>
          <a:p>
            <a:pPr marL="0" marR="0" lvl="0" indent="0" algn="just" rtl="0">
              <a:lnSpc>
                <a:spcPct val="107000"/>
              </a:lnSpc>
              <a:spcBef>
                <a:spcPts val="1000"/>
              </a:spcBef>
              <a:spcAft>
                <a:spcPts val="0"/>
              </a:spcAft>
              <a:buNone/>
            </a:pPr>
            <a:r>
              <a:rPr lang="en-US" sz="1200" b="0" i="0" u="none" strike="noStrike" cap="none">
                <a:solidFill>
                  <a:srgbClr val="000000"/>
                </a:solidFill>
                <a:latin typeface="Calibri"/>
                <a:ea typeface="Calibri"/>
                <a:cs typeface="Calibri"/>
                <a:sym typeface="Calibri"/>
              </a:rPr>
              <a:t>MŠMT, 2010. </a:t>
            </a:r>
            <a:r>
              <a:rPr lang="en-US" sz="1200" b="0" i="1" u="none" strike="noStrike" cap="none">
                <a:solidFill>
                  <a:srgbClr val="000000"/>
                </a:solidFill>
                <a:latin typeface="Calibri"/>
                <a:ea typeface="Calibri"/>
                <a:cs typeface="Calibri"/>
                <a:sym typeface="Calibri"/>
              </a:rPr>
              <a:t>Metodické doporučení k  primární prevenci rizikového chování u dětí, žáků a studentů ve školách a školských zařízeních</a:t>
            </a:r>
            <a:r>
              <a:rPr lang="en-US" sz="1200" b="0" i="0" u="none" strike="noStrike" cap="none">
                <a:solidFill>
                  <a:srgbClr val="000000"/>
                </a:solidFill>
                <a:latin typeface="Calibri"/>
                <a:ea typeface="Calibri"/>
                <a:cs typeface="Calibri"/>
                <a:sym typeface="Calibri"/>
              </a:rPr>
              <a:t>. [online] [vid. 2022-15-08]. Dostupné z: </a:t>
            </a:r>
            <a:r>
              <a:rPr lang="en-US" sz="1200" b="0" i="0" u="sng" strike="noStrike" cap="none">
                <a:solidFill>
                  <a:srgbClr val="000000"/>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http://www.msmt.cz/socialni-programy/metodicke-doporuceni-k-primarni-prevenci-rizikoveho-chovani</a:t>
            </a:r>
            <a:endParaRPr sz="1200" b="0" i="0" u="none" strike="noStrike" cap="none">
              <a:solidFill>
                <a:schemeClr val="dk1"/>
              </a:solidFill>
              <a:latin typeface="Calibri"/>
              <a:ea typeface="Calibri"/>
              <a:cs typeface="Calibri"/>
              <a:sym typeface="Calibri"/>
            </a:endParaRPr>
          </a:p>
          <a:p>
            <a:pPr marL="0" marR="0" lvl="0" indent="0" algn="just" rtl="0">
              <a:lnSpc>
                <a:spcPct val="107000"/>
              </a:lnSpc>
              <a:spcBef>
                <a:spcPts val="1000"/>
              </a:spcBef>
              <a:spcAft>
                <a:spcPts val="0"/>
              </a:spcAft>
              <a:buNone/>
            </a:pPr>
            <a:r>
              <a:rPr lang="en-US" sz="1200" b="0" i="0" u="none" strike="noStrike" cap="none">
                <a:solidFill>
                  <a:srgbClr val="000000"/>
                </a:solidFill>
                <a:highlight>
                  <a:srgbClr val="FFFFFF"/>
                </a:highlight>
                <a:latin typeface="Calibri"/>
                <a:ea typeface="Calibri"/>
                <a:cs typeface="Calibri"/>
                <a:sym typeface="Calibri"/>
              </a:rPr>
              <a:t>OPPENHEIMER, A</a:t>
            </a:r>
            <a:r>
              <a:rPr lang="en-US" sz="1200" b="0" i="1" u="none" strike="noStrike" cap="none">
                <a:solidFill>
                  <a:srgbClr val="000000"/>
                </a:solidFill>
                <a:highlight>
                  <a:srgbClr val="FFFFFF"/>
                </a:highlight>
                <a:latin typeface="Calibri"/>
                <a:ea typeface="Calibri"/>
                <a:cs typeface="Calibri"/>
                <a:sym typeface="Calibri"/>
              </a:rPr>
              <a:t>. (2004). ‘Investigating workplace harassment and discrimination’. Employee Relations Law Journal, 29(4), 56-68.</a:t>
            </a:r>
            <a:endParaRPr sz="1200" b="0" i="0" u="none" strike="noStrike" cap="none">
              <a:solidFill>
                <a:schemeClr val="dk1"/>
              </a:solidFill>
              <a:latin typeface="Calibri"/>
              <a:ea typeface="Calibri"/>
              <a:cs typeface="Calibri"/>
              <a:sym typeface="Calibri"/>
            </a:endParaRPr>
          </a:p>
          <a:p>
            <a:pPr marL="0" marR="450215" lvl="0" indent="0" algn="just" rtl="0">
              <a:lnSpc>
                <a:spcPct val="107000"/>
              </a:lnSpc>
              <a:spcBef>
                <a:spcPts val="1000"/>
              </a:spcBef>
              <a:spcAft>
                <a:spcPts val="0"/>
              </a:spcAft>
              <a:buNone/>
            </a:pPr>
            <a:r>
              <a:rPr lang="en-US" sz="1200" b="0" i="0" u="none" strike="noStrike" cap="none">
                <a:solidFill>
                  <a:srgbClr val="000000"/>
                </a:solidFill>
                <a:latin typeface="Calibri"/>
                <a:ea typeface="Calibri"/>
                <a:cs typeface="Calibri"/>
                <a:sym typeface="Calibri"/>
              </a:rPr>
              <a:t>PLAMÍNEK, J., 2010. </a:t>
            </a:r>
            <a:r>
              <a:rPr lang="en-US" sz="1200" b="0" i="1" u="none" strike="noStrike" cap="none">
                <a:solidFill>
                  <a:srgbClr val="000000"/>
                </a:solidFill>
                <a:latin typeface="Calibri"/>
                <a:ea typeface="Calibri"/>
                <a:cs typeface="Calibri"/>
                <a:sym typeface="Calibri"/>
              </a:rPr>
              <a:t>Tajemství motivace: jak zařídit, aby pro vás lidé rádi pracovali</a:t>
            </a:r>
            <a:r>
              <a:rPr lang="en-US" sz="1200" b="0" i="0" u="none" strike="noStrike" cap="none">
                <a:solidFill>
                  <a:srgbClr val="000000"/>
                </a:solidFill>
                <a:latin typeface="Calibri"/>
                <a:ea typeface="Calibri"/>
                <a:cs typeface="Calibri"/>
                <a:sym typeface="Calibri"/>
              </a:rPr>
              <a:t>. 2., dopl. vyd. Praha: Grada. ISBN 9788024734477</a:t>
            </a:r>
            <a:endParaRPr sz="1200" b="0" i="0" u="none" strike="noStrike" cap="none">
              <a:solidFill>
                <a:schemeClr val="dk1"/>
              </a:solidFill>
              <a:latin typeface="Calibri"/>
              <a:ea typeface="Calibri"/>
              <a:cs typeface="Calibri"/>
              <a:sym typeface="Calibri"/>
            </a:endParaRPr>
          </a:p>
          <a:p>
            <a:pPr marL="0" marR="450215" lvl="0" indent="0" algn="just" rtl="0">
              <a:lnSpc>
                <a:spcPct val="107000"/>
              </a:lnSpc>
              <a:spcBef>
                <a:spcPts val="1000"/>
              </a:spcBef>
              <a:spcAft>
                <a:spcPts val="0"/>
              </a:spcAft>
              <a:buNone/>
            </a:pPr>
            <a:r>
              <a:rPr lang="en-US" sz="1200" b="0" i="0" u="none" strike="noStrike" cap="none">
                <a:solidFill>
                  <a:srgbClr val="000000"/>
                </a:solidFill>
                <a:highlight>
                  <a:srgbClr val="FFFFFF"/>
                </a:highlight>
                <a:latin typeface="Calibri"/>
                <a:ea typeface="Calibri"/>
                <a:cs typeface="Calibri"/>
                <a:sym typeface="Calibri"/>
              </a:rPr>
              <a:t>RAYNER, C., HOEL, H. AND COOPER, C.L</a:t>
            </a:r>
            <a:r>
              <a:rPr lang="en-US" sz="1200" b="0" i="1" u="none" strike="noStrike" cap="none">
                <a:solidFill>
                  <a:srgbClr val="000000"/>
                </a:solidFill>
                <a:highlight>
                  <a:srgbClr val="FFFFFF"/>
                </a:highlight>
                <a:latin typeface="Calibri"/>
                <a:ea typeface="Calibri"/>
                <a:cs typeface="Calibri"/>
                <a:sym typeface="Calibri"/>
              </a:rPr>
              <a:t>. (2002): Workplace Bullying: What we know, who is to blame, and what can we do? London: Taylor and Francis</a:t>
            </a:r>
            <a:endParaRPr sz="1200" b="0" i="0" u="none" strike="noStrike" cap="none">
              <a:solidFill>
                <a:schemeClr val="dk1"/>
              </a:solidFill>
              <a:latin typeface="Calibri"/>
              <a:ea typeface="Calibri"/>
              <a:cs typeface="Calibri"/>
              <a:sym typeface="Calibri"/>
            </a:endParaRPr>
          </a:p>
          <a:p>
            <a:pPr marL="0" marR="450215" lvl="0" indent="0" algn="just" rtl="0">
              <a:lnSpc>
                <a:spcPct val="107000"/>
              </a:lnSpc>
              <a:spcBef>
                <a:spcPts val="1000"/>
              </a:spcBef>
              <a:spcAft>
                <a:spcPts val="0"/>
              </a:spcAft>
              <a:buNone/>
            </a:pPr>
            <a:r>
              <a:rPr lang="en-US" sz="1200" b="0" i="0" u="none" strike="noStrike" cap="none">
                <a:solidFill>
                  <a:srgbClr val="000000"/>
                </a:solidFill>
                <a:highlight>
                  <a:srgbClr val="FFFFFF"/>
                </a:highlight>
                <a:latin typeface="Calibri"/>
                <a:ea typeface="Calibri"/>
                <a:cs typeface="Calibri"/>
                <a:sym typeface="Calibri"/>
              </a:rPr>
              <a:t>SALIN, D</a:t>
            </a:r>
            <a:r>
              <a:rPr lang="en-US" sz="1200" b="0" i="1" u="none" strike="noStrike" cap="none">
                <a:solidFill>
                  <a:srgbClr val="000000"/>
                </a:solidFill>
                <a:highlight>
                  <a:srgbClr val="FFFFFF"/>
                </a:highlight>
                <a:latin typeface="Calibri"/>
                <a:ea typeface="Calibri"/>
                <a:cs typeface="Calibri"/>
                <a:sym typeface="Calibri"/>
              </a:rPr>
              <a:t>. (2007). ‘Organizational responses to workplace harassment: an exploratory study’. Personnel Review, 38(1), 26-44.</a:t>
            </a:r>
            <a:endParaRPr sz="1200" b="0" i="0" u="none" strike="noStrike" cap="none">
              <a:solidFill>
                <a:schemeClr val="dk1"/>
              </a:solidFill>
              <a:latin typeface="Calibri"/>
              <a:ea typeface="Calibri"/>
              <a:cs typeface="Calibri"/>
              <a:sym typeface="Calibri"/>
            </a:endParaRPr>
          </a:p>
          <a:p>
            <a:pPr marL="0" marR="0" lvl="0" indent="0" algn="just" rtl="0">
              <a:lnSpc>
                <a:spcPct val="107000"/>
              </a:lnSpc>
              <a:spcBef>
                <a:spcPts val="1000"/>
              </a:spcBef>
              <a:spcAft>
                <a:spcPts val="0"/>
              </a:spcAft>
              <a:buNone/>
            </a:pPr>
            <a:r>
              <a:rPr lang="en-US" sz="1200" b="0" i="0" u="none" strike="noStrike" cap="none">
                <a:solidFill>
                  <a:srgbClr val="000000"/>
                </a:solidFill>
                <a:latin typeface="Calibri"/>
                <a:ea typeface="Calibri"/>
                <a:cs typeface="Calibri"/>
                <a:sym typeface="Calibri"/>
              </a:rPr>
              <a:t>SCHEU L., 2021</a:t>
            </a:r>
            <a:r>
              <a:rPr lang="en-US" sz="1200" b="0" i="1" u="none" strike="noStrike" cap="none">
                <a:solidFill>
                  <a:srgbClr val="000000"/>
                </a:solidFill>
                <a:latin typeface="Calibri"/>
                <a:ea typeface="Calibri"/>
                <a:cs typeface="Calibri"/>
                <a:sym typeface="Calibri"/>
              </a:rPr>
              <a:t>. Násilí na pracovišti: peer pracovník jako možná cesta ochrany zaměstnanců?</a:t>
            </a:r>
            <a:r>
              <a:rPr lang="en-US" sz="1200" b="0" i="0" u="none" strike="noStrike" cap="none">
                <a:solidFill>
                  <a:srgbClr val="000000"/>
                </a:solidFill>
                <a:latin typeface="Calibri"/>
                <a:ea typeface="Calibri"/>
                <a:cs typeface="Calibri"/>
                <a:sym typeface="Calibri"/>
              </a:rPr>
              <a:t> [online] [vid. 2022-15-08]. Dostupné z: </a:t>
            </a:r>
            <a:r>
              <a:rPr lang="en-US" sz="1200" b="0" i="0" u="sng" strike="noStrike" cap="none">
                <a:solidFill>
                  <a:srgbClr val="000000"/>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https://www.bozpinfo.cz/josra/nasili-na-pracovisti-peer-pracovnik-jako-mozna-cesta-ochrany-zamestnancu</a:t>
            </a:r>
            <a:endParaRPr sz="1200" b="0" i="0" u="none" strike="noStrike" cap="none">
              <a:solidFill>
                <a:schemeClr val="dk1"/>
              </a:solidFill>
              <a:latin typeface="Calibri"/>
              <a:ea typeface="Calibri"/>
              <a:cs typeface="Calibri"/>
              <a:sym typeface="Calibri"/>
            </a:endParaRPr>
          </a:p>
          <a:p>
            <a:pPr marL="0" marR="450215" lvl="0" indent="0" algn="just" rtl="0">
              <a:lnSpc>
                <a:spcPct val="107000"/>
              </a:lnSpc>
              <a:spcBef>
                <a:spcPts val="1000"/>
              </a:spcBef>
              <a:spcAft>
                <a:spcPts val="0"/>
              </a:spcAft>
              <a:buNone/>
            </a:pPr>
            <a:r>
              <a:rPr lang="en-US" sz="1200" b="0" i="0" u="none" strike="noStrike" cap="none">
                <a:solidFill>
                  <a:srgbClr val="000000"/>
                </a:solidFill>
                <a:latin typeface="Calibri"/>
                <a:ea typeface="Calibri"/>
                <a:cs typeface="Calibri"/>
                <a:sym typeface="Calibri"/>
              </a:rPr>
              <a:t>SMITHSON, L., 2006. An infographic depiction of all things motivation in the workplace. </a:t>
            </a:r>
            <a:r>
              <a:rPr lang="en-US" sz="1200" b="0" i="1" u="none" strike="noStrike" cap="none">
                <a:solidFill>
                  <a:srgbClr val="000000"/>
                </a:solidFill>
                <a:latin typeface="Calibri"/>
                <a:ea typeface="Calibri"/>
                <a:cs typeface="Calibri"/>
                <a:sym typeface="Calibri"/>
              </a:rPr>
              <a:t>IncBlot.</a:t>
            </a:r>
            <a:r>
              <a:rPr lang="en-US" sz="1200" b="0" i="0" u="none" strike="noStrike" cap="none">
                <a:solidFill>
                  <a:srgbClr val="000000"/>
                </a:solidFill>
                <a:latin typeface="Calibri"/>
                <a:ea typeface="Calibri"/>
                <a:cs typeface="Calibri"/>
                <a:sym typeface="Calibri"/>
              </a:rPr>
              <a:t> [online] [vid. 2022-05-05]. Dostupné z: </a:t>
            </a:r>
            <a:r>
              <a:rPr lang="en-US" sz="1200" b="0" i="0" u="sng" strike="noStrike" cap="none">
                <a:solidFill>
                  <a:srgbClr val="000000"/>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https://visual.ly/community/Infographics/business/incblot-motivation-infographic</a:t>
            </a:r>
            <a:endParaRPr sz="1200" b="0" i="0" u="none" strike="noStrike" cap="none">
              <a:solidFill>
                <a:schemeClr val="dk1"/>
              </a:solidFill>
              <a:latin typeface="Calibri"/>
              <a:ea typeface="Calibri"/>
              <a:cs typeface="Calibri"/>
              <a:sym typeface="Calibri"/>
            </a:endParaRPr>
          </a:p>
          <a:p>
            <a:pPr marL="0" marR="0" lvl="0" indent="0" algn="just" rtl="0">
              <a:lnSpc>
                <a:spcPct val="107000"/>
              </a:lnSpc>
              <a:spcBef>
                <a:spcPts val="1000"/>
              </a:spcBef>
              <a:spcAft>
                <a:spcPts val="0"/>
              </a:spcAft>
              <a:buNone/>
            </a:pPr>
            <a:r>
              <a:rPr lang="en-US" sz="1200" b="0" i="0" u="none" strike="noStrike" cap="none">
                <a:solidFill>
                  <a:srgbClr val="000000"/>
                </a:solidFill>
                <a:latin typeface="Calibri"/>
                <a:ea typeface="Calibri"/>
                <a:cs typeface="Calibri"/>
                <a:sym typeface="Calibri"/>
              </a:rPr>
              <a:t>ŠNAJDR I., 2013. </a:t>
            </a:r>
            <a:r>
              <a:rPr lang="en-US" sz="1200" b="0" i="1" u="none" strike="noStrike" cap="none">
                <a:solidFill>
                  <a:srgbClr val="000000"/>
                </a:solidFill>
                <a:latin typeface="Calibri"/>
                <a:ea typeface="Calibri"/>
                <a:cs typeface="Calibri"/>
                <a:sym typeface="Calibri"/>
              </a:rPr>
              <a:t>Svizí, strategií a polotikou</a:t>
            </a:r>
            <a:r>
              <a:rPr lang="en-US" sz="1200" b="0" i="0" u="none" strike="noStrike" cap="none">
                <a:solidFill>
                  <a:srgbClr val="000000"/>
                </a:solidFill>
                <a:latin typeface="Calibri"/>
                <a:ea typeface="Calibri"/>
                <a:cs typeface="Calibri"/>
                <a:sym typeface="Calibri"/>
              </a:rPr>
              <a:t>. [online] [vid. 2022-15-08]. Dostupné z: </a:t>
            </a:r>
            <a:r>
              <a:rPr lang="en-US" sz="1200" b="0" i="0" u="sng" strike="noStrike" cap="none">
                <a:solidFill>
                  <a:srgbClr val="000000"/>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https://www.snajdr.com/jak-pracujeme/s-vizi-strategii-a-politikou/</a:t>
            </a:r>
            <a:endParaRPr sz="1200" b="0" i="0" u="none" strike="noStrike" cap="none">
              <a:solidFill>
                <a:schemeClr val="dk1"/>
              </a:solidFill>
              <a:latin typeface="Calibri"/>
              <a:ea typeface="Calibri"/>
              <a:cs typeface="Calibri"/>
              <a:sym typeface="Calibri"/>
            </a:endParaRPr>
          </a:p>
          <a:p>
            <a:pPr marL="0" marR="0" lvl="0" indent="0" algn="just" rtl="0">
              <a:lnSpc>
                <a:spcPct val="107000"/>
              </a:lnSpc>
              <a:spcBef>
                <a:spcPts val="1500"/>
              </a:spcBef>
              <a:spcAft>
                <a:spcPts val="0"/>
              </a:spcAft>
              <a:buNone/>
            </a:pPr>
            <a:r>
              <a:rPr lang="en-US" sz="1200" b="0" i="0" u="none" strike="noStrike" cap="none">
                <a:solidFill>
                  <a:srgbClr val="000000"/>
                </a:solidFill>
                <a:highlight>
                  <a:srgbClr val="FFFFFF"/>
                </a:highlight>
                <a:latin typeface="Calibri"/>
                <a:ea typeface="Calibri"/>
                <a:cs typeface="Calibri"/>
                <a:sym typeface="Calibri"/>
              </a:rPr>
              <a:t>WALKER, B. AND HAMILTON, R. T.</a:t>
            </a:r>
            <a:r>
              <a:rPr lang="en-US" sz="1200" b="0" i="1" u="none" strike="noStrike" cap="none">
                <a:solidFill>
                  <a:srgbClr val="000000"/>
                </a:solidFill>
                <a:highlight>
                  <a:srgbClr val="FFFFFF"/>
                </a:highlight>
                <a:latin typeface="Calibri"/>
                <a:ea typeface="Calibri"/>
                <a:cs typeface="Calibri"/>
                <a:sym typeface="Calibri"/>
              </a:rPr>
              <a:t> (2011). ‘Employee-employer grievances: a review’. International Journal of Management Reviews, 13(1) 40-58.</a:t>
            </a:r>
            <a:endParaRPr sz="1200" b="0" i="0" u="none" strike="noStrike" cap="none">
              <a:solidFill>
                <a:schemeClr val="dk1"/>
              </a:solidFill>
              <a:latin typeface="Calibri"/>
              <a:ea typeface="Calibri"/>
              <a:cs typeface="Calibri"/>
              <a:sym typeface="Calibri"/>
            </a:endParaRPr>
          </a:p>
        </p:txBody>
      </p:sp>
    </p:spTree>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1"/>
        <p:cNvGrpSpPr/>
        <p:nvPr/>
      </p:nvGrpSpPr>
      <p:grpSpPr>
        <a:xfrm>
          <a:off x="0" y="0"/>
          <a:ext cx="0" cy="0"/>
          <a:chOff x="0" y="0"/>
          <a:chExt cx="0" cy="0"/>
        </a:xfrm>
      </p:grpSpPr>
      <p:pic>
        <p:nvPicPr>
          <p:cNvPr id="292" name="Google Shape;292;p12"/>
          <p:cNvPicPr preferRelativeResize="0"/>
          <p:nvPr/>
        </p:nvPicPr>
        <p:blipFill rotWithShape="1">
          <a:blip r:embed="rId3">
            <a:alphaModFix/>
          </a:blip>
          <a:srcRect b="15730"/>
          <a:stretch/>
        </p:blipFill>
        <p:spPr>
          <a:xfrm>
            <a:off x="20" y="10"/>
            <a:ext cx="12191980" cy="6857990"/>
          </a:xfrm>
          <a:prstGeom prst="rect">
            <a:avLst/>
          </a:prstGeom>
          <a:noFill/>
          <a:ln>
            <a:noFill/>
          </a:ln>
        </p:spPr>
      </p:pic>
      <p:sp>
        <p:nvSpPr>
          <p:cNvPr id="293" name="Google Shape;293;p12"/>
          <p:cNvSpPr/>
          <p:nvPr/>
        </p:nvSpPr>
        <p:spPr>
          <a:xfrm>
            <a:off x="0" y="5320142"/>
            <a:ext cx="12192000" cy="736551"/>
          </a:xfrm>
          <a:prstGeom prst="rect">
            <a:avLst/>
          </a:prstGeom>
          <a:solidFill>
            <a:schemeClr val="lt1">
              <a:alpha val="9294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94" name="Google Shape;294;p12"/>
          <p:cNvSpPr txBox="1">
            <a:spLocks noGrp="1"/>
          </p:cNvSpPr>
          <p:nvPr>
            <p:ph type="title"/>
          </p:nvPr>
        </p:nvSpPr>
        <p:spPr>
          <a:xfrm>
            <a:off x="523875" y="5317240"/>
            <a:ext cx="11210925" cy="74483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62626"/>
              </a:buClr>
              <a:buSzPts val="3600"/>
              <a:buFont typeface="Calibri"/>
              <a:buNone/>
            </a:pPr>
            <a:r>
              <a:rPr lang="en-US" sz="3600">
                <a:solidFill>
                  <a:srgbClr val="262626"/>
                </a:solidFill>
              </a:rPr>
              <a:t>Thank you for your attention</a:t>
            </a:r>
            <a:endParaRPr sz="3600">
              <a:solidFill>
                <a:srgbClr val="262626"/>
              </a:solidFill>
            </a:endParaRPr>
          </a:p>
        </p:txBody>
      </p:sp>
      <p:cxnSp>
        <p:nvCxnSpPr>
          <p:cNvPr id="295" name="Google Shape;295;p12"/>
          <p:cNvCxnSpPr/>
          <p:nvPr/>
        </p:nvCxnSpPr>
        <p:spPr>
          <a:xfrm>
            <a:off x="0" y="5241983"/>
            <a:ext cx="12192000" cy="0"/>
          </a:xfrm>
          <a:prstGeom prst="straightConnector1">
            <a:avLst/>
          </a:prstGeom>
          <a:noFill/>
          <a:ln w="41275" cap="flat" cmpd="sng">
            <a:solidFill>
              <a:schemeClr val="lt1">
                <a:alpha val="89803"/>
              </a:schemeClr>
            </a:solidFill>
            <a:prstDash val="solid"/>
            <a:miter lim="800000"/>
            <a:headEnd type="none" w="sm" len="sm"/>
            <a:tailEnd type="none" w="sm" len="sm"/>
          </a:ln>
        </p:spPr>
      </p:cxnSp>
      <p:cxnSp>
        <p:nvCxnSpPr>
          <p:cNvPr id="296" name="Google Shape;296;p12"/>
          <p:cNvCxnSpPr/>
          <p:nvPr/>
        </p:nvCxnSpPr>
        <p:spPr>
          <a:xfrm>
            <a:off x="0" y="6134852"/>
            <a:ext cx="12192000" cy="0"/>
          </a:xfrm>
          <a:prstGeom prst="straightConnector1">
            <a:avLst/>
          </a:prstGeom>
          <a:noFill/>
          <a:ln w="41275" cap="flat" cmpd="sng">
            <a:solidFill>
              <a:schemeClr val="lt1">
                <a:alpha val="89803"/>
              </a:schemeClr>
            </a:solidFill>
            <a:prstDash val="solid"/>
            <a:miter lim="800000"/>
            <a:headEnd type="none" w="sm" len="sm"/>
            <a:tailEnd type="none" w="sm" len="sm"/>
          </a:ln>
        </p:spPr>
      </p:cxn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pic>
        <p:nvPicPr>
          <p:cNvPr id="301" name="Google Shape;301;p13"/>
          <p:cNvPicPr preferRelativeResize="0"/>
          <p:nvPr/>
        </p:nvPicPr>
        <p:blipFill rotWithShape="1">
          <a:blip r:embed="rId3">
            <a:alphaModFix/>
          </a:blip>
          <a:srcRect/>
          <a:stretch/>
        </p:blipFill>
        <p:spPr>
          <a:xfrm>
            <a:off x="-413" y="4071129"/>
            <a:ext cx="943107" cy="2095792"/>
          </a:xfrm>
          <a:prstGeom prst="rect">
            <a:avLst/>
          </a:prstGeom>
          <a:noFill/>
          <a:ln>
            <a:noFill/>
          </a:ln>
        </p:spPr>
      </p:pic>
      <p:sp>
        <p:nvSpPr>
          <p:cNvPr id="302" name="Google Shape;302;p13"/>
          <p:cNvSpPr txBox="1">
            <a:spLocks noGrp="1"/>
          </p:cNvSpPr>
          <p:nvPr>
            <p:ph type="title"/>
          </p:nvPr>
        </p:nvSpPr>
        <p:spPr>
          <a:xfrm>
            <a:off x="359517" y="276613"/>
            <a:ext cx="10515600" cy="13255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3600"/>
              <a:buFont typeface="Calibri"/>
              <a:buNone/>
            </a:pPr>
            <a:r>
              <a:rPr lang="en-US" sz="3600" b="1">
                <a:solidFill>
                  <a:schemeClr val="dk2"/>
                </a:solidFill>
              </a:rPr>
              <a:t>Project partners</a:t>
            </a:r>
            <a:endParaRPr sz="3600" b="1">
              <a:solidFill>
                <a:schemeClr val="dk2"/>
              </a:solidFill>
            </a:endParaRPr>
          </a:p>
        </p:txBody>
      </p:sp>
      <p:sp>
        <p:nvSpPr>
          <p:cNvPr id="303" name="Google Shape;303;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a:t>
            </a:fld>
            <a:endParaRPr/>
          </a:p>
        </p:txBody>
      </p:sp>
      <p:sp>
        <p:nvSpPr>
          <p:cNvPr id="304" name="Google Shape;304;p13"/>
          <p:cNvSpPr txBox="1"/>
          <p:nvPr/>
        </p:nvSpPr>
        <p:spPr>
          <a:xfrm>
            <a:off x="359517" y="6400412"/>
            <a:ext cx="2736965"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0" i="0" u="none" strike="noStrike" cap="none">
                <a:solidFill>
                  <a:srgbClr val="6789B9"/>
                </a:solidFill>
                <a:latin typeface="Calibri"/>
                <a:ea typeface="Calibri"/>
                <a:cs typeface="Calibri"/>
                <a:sym typeface="Calibri"/>
              </a:rPr>
              <a:t>https://www.weedout.eu/</a:t>
            </a:r>
            <a:endParaRPr/>
          </a:p>
        </p:txBody>
      </p:sp>
      <p:pic>
        <p:nvPicPr>
          <p:cNvPr id="305" name="Google Shape;305;p13"/>
          <p:cNvPicPr preferRelativeResize="0"/>
          <p:nvPr/>
        </p:nvPicPr>
        <p:blipFill rotWithShape="1">
          <a:blip r:embed="rId4">
            <a:alphaModFix/>
          </a:blip>
          <a:srcRect/>
          <a:stretch/>
        </p:blipFill>
        <p:spPr>
          <a:xfrm>
            <a:off x="553626" y="1168801"/>
            <a:ext cx="3287809" cy="705343"/>
          </a:xfrm>
          <a:prstGeom prst="rect">
            <a:avLst/>
          </a:prstGeom>
          <a:noFill/>
          <a:ln>
            <a:noFill/>
          </a:ln>
        </p:spPr>
      </p:pic>
      <p:sp>
        <p:nvSpPr>
          <p:cNvPr id="306" name="Google Shape;306;p13"/>
          <p:cNvSpPr txBox="1"/>
          <p:nvPr/>
        </p:nvSpPr>
        <p:spPr>
          <a:xfrm>
            <a:off x="317929" y="2041725"/>
            <a:ext cx="3814281"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0" u="sng">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Czech University of Life Sciences Prague</a:t>
            </a:r>
            <a:br>
              <a:rPr lang="en-US" sz="1400" b="0">
                <a:solidFill>
                  <a:schemeClr val="dk1"/>
                </a:solidFill>
                <a:latin typeface="Arial"/>
                <a:ea typeface="Arial"/>
                <a:cs typeface="Arial"/>
                <a:sym typeface="Arial"/>
              </a:rPr>
            </a:br>
            <a:r>
              <a:rPr lang="en-US" sz="1400" b="0">
                <a:solidFill>
                  <a:schemeClr val="dk1"/>
                </a:solidFill>
                <a:latin typeface="Arial"/>
                <a:ea typeface="Arial"/>
                <a:cs typeface="Arial"/>
                <a:sym typeface="Arial"/>
              </a:rPr>
              <a:t>Czech Republic</a:t>
            </a:r>
            <a:endParaRPr sz="1400">
              <a:solidFill>
                <a:schemeClr val="dk1"/>
              </a:solidFill>
              <a:latin typeface="Arial"/>
              <a:ea typeface="Arial"/>
              <a:cs typeface="Arial"/>
              <a:sym typeface="Arial"/>
            </a:endParaRPr>
          </a:p>
        </p:txBody>
      </p:sp>
      <p:pic>
        <p:nvPicPr>
          <p:cNvPr id="307" name="Google Shape;307;p13"/>
          <p:cNvPicPr preferRelativeResize="0"/>
          <p:nvPr/>
        </p:nvPicPr>
        <p:blipFill rotWithShape="1">
          <a:blip r:embed="rId6">
            <a:alphaModFix/>
          </a:blip>
          <a:srcRect/>
          <a:stretch/>
        </p:blipFill>
        <p:spPr>
          <a:xfrm>
            <a:off x="5465518" y="4289441"/>
            <a:ext cx="1260963" cy="1173800"/>
          </a:xfrm>
          <a:prstGeom prst="rect">
            <a:avLst/>
          </a:prstGeom>
          <a:noFill/>
          <a:ln>
            <a:noFill/>
          </a:ln>
        </p:spPr>
      </p:pic>
      <p:sp>
        <p:nvSpPr>
          <p:cNvPr id="308" name="Google Shape;308;p13"/>
          <p:cNvSpPr txBox="1"/>
          <p:nvPr/>
        </p:nvSpPr>
        <p:spPr>
          <a:xfrm>
            <a:off x="4354142" y="5643701"/>
            <a:ext cx="3814281"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0" u="sng">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Pancyprian Association of Hotel Managers</a:t>
            </a:r>
            <a:br>
              <a:rPr lang="en-US" sz="1400" b="0">
                <a:solidFill>
                  <a:schemeClr val="dk1"/>
                </a:solidFill>
                <a:latin typeface="Arial"/>
                <a:ea typeface="Arial"/>
                <a:cs typeface="Arial"/>
                <a:sym typeface="Arial"/>
              </a:rPr>
            </a:br>
            <a:r>
              <a:rPr lang="en-US" sz="1400" b="0">
                <a:solidFill>
                  <a:schemeClr val="dk1"/>
                </a:solidFill>
                <a:latin typeface="Arial"/>
                <a:ea typeface="Arial"/>
                <a:cs typeface="Arial"/>
                <a:sym typeface="Arial"/>
              </a:rPr>
              <a:t>Cyprus</a:t>
            </a:r>
            <a:endParaRPr sz="1400">
              <a:solidFill>
                <a:schemeClr val="dk1"/>
              </a:solidFill>
              <a:latin typeface="Arial"/>
              <a:ea typeface="Arial"/>
              <a:cs typeface="Arial"/>
              <a:sym typeface="Arial"/>
            </a:endParaRPr>
          </a:p>
        </p:txBody>
      </p:sp>
      <p:pic>
        <p:nvPicPr>
          <p:cNvPr id="309" name="Google Shape;309;p13"/>
          <p:cNvPicPr preferRelativeResize="0"/>
          <p:nvPr/>
        </p:nvPicPr>
        <p:blipFill rotWithShape="1">
          <a:blip r:embed="rId7">
            <a:alphaModFix/>
          </a:blip>
          <a:srcRect/>
          <a:stretch/>
        </p:blipFill>
        <p:spPr>
          <a:xfrm>
            <a:off x="9630503" y="4572529"/>
            <a:ext cx="1892143" cy="1071172"/>
          </a:xfrm>
          <a:prstGeom prst="rect">
            <a:avLst/>
          </a:prstGeom>
          <a:noFill/>
          <a:ln>
            <a:noFill/>
          </a:ln>
        </p:spPr>
      </p:pic>
      <p:sp>
        <p:nvSpPr>
          <p:cNvPr id="310" name="Google Shape;310;p13"/>
          <p:cNvSpPr txBox="1"/>
          <p:nvPr/>
        </p:nvSpPr>
        <p:spPr>
          <a:xfrm>
            <a:off x="8669433" y="5643701"/>
            <a:ext cx="3814281"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0" u="sng">
                <a:solidFill>
                  <a:schemeClr val="dk1"/>
                </a:solidFill>
                <a:latin typeface="Arial"/>
                <a:ea typeface="Arial"/>
                <a:cs typeface="Arial"/>
                <a:sym typeface="Arial"/>
                <a:hlinkClick r:id="rId8">
                  <a:extLst>
                    <a:ext uri="{A12FA001-AC4F-418D-AE19-62706E023703}">
                      <ahyp:hlinkClr xmlns:ahyp="http://schemas.microsoft.com/office/drawing/2018/hyperlinkcolor" val="tx"/>
                    </a:ext>
                  </a:extLst>
                </a:hlinkClick>
              </a:rPr>
              <a:t>Beneke &amp; Prinzhorn GmbH</a:t>
            </a:r>
            <a:br>
              <a:rPr lang="en-US" sz="1400" b="0">
                <a:solidFill>
                  <a:schemeClr val="dk1"/>
                </a:solidFill>
                <a:latin typeface="Arial"/>
                <a:ea typeface="Arial"/>
                <a:cs typeface="Arial"/>
                <a:sym typeface="Arial"/>
              </a:rPr>
            </a:br>
            <a:r>
              <a:rPr lang="en-US" sz="1400" b="0">
                <a:solidFill>
                  <a:schemeClr val="dk1"/>
                </a:solidFill>
                <a:latin typeface="Arial"/>
                <a:ea typeface="Arial"/>
                <a:cs typeface="Arial"/>
                <a:sym typeface="Arial"/>
              </a:rPr>
              <a:t>Germany</a:t>
            </a:r>
            <a:endParaRPr sz="1400">
              <a:solidFill>
                <a:schemeClr val="dk1"/>
              </a:solidFill>
              <a:latin typeface="Arial"/>
              <a:ea typeface="Arial"/>
              <a:cs typeface="Arial"/>
              <a:sym typeface="Arial"/>
            </a:endParaRPr>
          </a:p>
        </p:txBody>
      </p:sp>
      <p:pic>
        <p:nvPicPr>
          <p:cNvPr id="311" name="Google Shape;311;p13"/>
          <p:cNvPicPr preferRelativeResize="0"/>
          <p:nvPr/>
        </p:nvPicPr>
        <p:blipFill rotWithShape="1">
          <a:blip r:embed="rId9">
            <a:alphaModFix/>
          </a:blip>
          <a:srcRect/>
          <a:stretch/>
        </p:blipFill>
        <p:spPr>
          <a:xfrm>
            <a:off x="2726027" y="2861570"/>
            <a:ext cx="2812367" cy="911671"/>
          </a:xfrm>
          <a:prstGeom prst="rect">
            <a:avLst/>
          </a:prstGeom>
          <a:noFill/>
          <a:ln>
            <a:noFill/>
          </a:ln>
        </p:spPr>
      </p:pic>
      <p:sp>
        <p:nvSpPr>
          <p:cNvPr id="312" name="Google Shape;312;p13"/>
          <p:cNvSpPr txBox="1"/>
          <p:nvPr/>
        </p:nvSpPr>
        <p:spPr>
          <a:xfrm>
            <a:off x="2054203" y="3868974"/>
            <a:ext cx="3814281"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0" u="sng">
                <a:solidFill>
                  <a:schemeClr val="dk1"/>
                </a:solidFill>
                <a:latin typeface="Arial"/>
                <a:ea typeface="Arial"/>
                <a:cs typeface="Arial"/>
                <a:sym typeface="Arial"/>
                <a:hlinkClick r:id="rId10">
                  <a:extLst>
                    <a:ext uri="{A12FA001-AC4F-418D-AE19-62706E023703}">
                      <ahyp:hlinkClr xmlns:ahyp="http://schemas.microsoft.com/office/drawing/2018/hyperlinkcolor" val="tx"/>
                    </a:ext>
                  </a:extLst>
                </a:hlinkClick>
              </a:rPr>
              <a:t>DIAS</a:t>
            </a:r>
            <a:br>
              <a:rPr lang="en-US" sz="1400" b="0">
                <a:solidFill>
                  <a:schemeClr val="dk1"/>
                </a:solidFill>
                <a:latin typeface="Arial"/>
                <a:ea typeface="Arial"/>
                <a:cs typeface="Arial"/>
                <a:sym typeface="Arial"/>
              </a:rPr>
            </a:br>
            <a:r>
              <a:rPr lang="en-US" sz="1400" b="0">
                <a:solidFill>
                  <a:schemeClr val="dk1"/>
                </a:solidFill>
                <a:latin typeface="Arial"/>
                <a:ea typeface="Arial"/>
                <a:cs typeface="Arial"/>
                <a:sym typeface="Arial"/>
              </a:rPr>
              <a:t>Greece</a:t>
            </a:r>
            <a:endParaRPr sz="1400">
              <a:solidFill>
                <a:schemeClr val="dk1"/>
              </a:solidFill>
              <a:latin typeface="Arial"/>
              <a:ea typeface="Arial"/>
              <a:cs typeface="Arial"/>
              <a:sym typeface="Arial"/>
            </a:endParaRPr>
          </a:p>
        </p:txBody>
      </p:sp>
      <p:pic>
        <p:nvPicPr>
          <p:cNvPr id="313" name="Google Shape;313;p13"/>
          <p:cNvPicPr preferRelativeResize="0"/>
          <p:nvPr/>
        </p:nvPicPr>
        <p:blipFill rotWithShape="1">
          <a:blip r:embed="rId11">
            <a:alphaModFix/>
          </a:blip>
          <a:srcRect/>
          <a:stretch/>
        </p:blipFill>
        <p:spPr>
          <a:xfrm>
            <a:off x="7044806" y="792234"/>
            <a:ext cx="1305761" cy="1736012"/>
          </a:xfrm>
          <a:prstGeom prst="rect">
            <a:avLst/>
          </a:prstGeom>
          <a:noFill/>
          <a:ln>
            <a:noFill/>
          </a:ln>
        </p:spPr>
      </p:pic>
      <p:sp>
        <p:nvSpPr>
          <p:cNvPr id="314" name="Google Shape;314;p13"/>
          <p:cNvSpPr txBox="1"/>
          <p:nvPr/>
        </p:nvSpPr>
        <p:spPr>
          <a:xfrm>
            <a:off x="7254945" y="1262580"/>
            <a:ext cx="3814281"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0" u="sng">
                <a:solidFill>
                  <a:schemeClr val="dk1"/>
                </a:solidFill>
                <a:latin typeface="Arial"/>
                <a:ea typeface="Arial"/>
                <a:cs typeface="Arial"/>
                <a:sym typeface="Arial"/>
                <a:hlinkClick r:id="rId12">
                  <a:extLst>
                    <a:ext uri="{A12FA001-AC4F-418D-AE19-62706E023703}">
                      <ahyp:hlinkClr xmlns:ahyp="http://schemas.microsoft.com/office/drawing/2018/hyperlinkcolor" val="tx"/>
                    </a:ext>
                  </a:extLst>
                </a:hlinkClick>
              </a:rPr>
              <a:t>DEKAPLUS</a:t>
            </a:r>
            <a:endParaRPr sz="1400" b="0">
              <a:solidFill>
                <a:schemeClr val="dk1"/>
              </a:solidFill>
              <a:latin typeface="Arial"/>
              <a:ea typeface="Arial"/>
              <a:cs typeface="Arial"/>
              <a:sym typeface="Arial"/>
            </a:endParaRPr>
          </a:p>
          <a:p>
            <a:pPr marL="0" marR="0" lvl="0" indent="0" algn="ctr" rtl="0">
              <a:spcBef>
                <a:spcPts val="0"/>
              </a:spcBef>
              <a:spcAft>
                <a:spcPts val="0"/>
              </a:spcAft>
              <a:buNone/>
            </a:pPr>
            <a:r>
              <a:rPr lang="en-US" sz="1400">
                <a:solidFill>
                  <a:schemeClr val="dk1"/>
                </a:solidFill>
                <a:latin typeface="Arial"/>
                <a:ea typeface="Arial"/>
                <a:cs typeface="Arial"/>
                <a:sym typeface="Arial"/>
              </a:rPr>
              <a:t>Cyprus</a:t>
            </a:r>
            <a:endParaRPr/>
          </a:p>
        </p:txBody>
      </p:sp>
      <p:pic>
        <p:nvPicPr>
          <p:cNvPr id="315" name="Google Shape;315;p13"/>
          <p:cNvPicPr preferRelativeResize="0"/>
          <p:nvPr/>
        </p:nvPicPr>
        <p:blipFill rotWithShape="1">
          <a:blip r:embed="rId13">
            <a:alphaModFix/>
          </a:blip>
          <a:srcRect/>
          <a:stretch/>
        </p:blipFill>
        <p:spPr>
          <a:xfrm>
            <a:off x="998828" y="4220814"/>
            <a:ext cx="1458341" cy="1377642"/>
          </a:xfrm>
          <a:prstGeom prst="rect">
            <a:avLst/>
          </a:prstGeom>
          <a:noFill/>
          <a:ln>
            <a:noFill/>
          </a:ln>
        </p:spPr>
      </p:pic>
      <p:sp>
        <p:nvSpPr>
          <p:cNvPr id="316" name="Google Shape;316;p13"/>
          <p:cNvSpPr txBox="1"/>
          <p:nvPr/>
        </p:nvSpPr>
        <p:spPr>
          <a:xfrm>
            <a:off x="-179143" y="5605224"/>
            <a:ext cx="3814281"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0" u="sng">
                <a:solidFill>
                  <a:schemeClr val="dk1"/>
                </a:solidFill>
                <a:latin typeface="Arial"/>
                <a:ea typeface="Arial"/>
                <a:cs typeface="Arial"/>
                <a:sym typeface="Arial"/>
                <a:hlinkClick r:id="rId14">
                  <a:extLst>
                    <a:ext uri="{A12FA001-AC4F-418D-AE19-62706E023703}">
                      <ahyp:hlinkClr xmlns:ahyp="http://schemas.microsoft.com/office/drawing/2018/hyperlinkcolor" val="tx"/>
                    </a:ext>
                  </a:extLst>
                </a:hlinkClick>
              </a:rPr>
              <a:t>Social Innovation Fund</a:t>
            </a:r>
            <a:br>
              <a:rPr lang="en-US" sz="1400" b="0">
                <a:solidFill>
                  <a:schemeClr val="dk1"/>
                </a:solidFill>
                <a:latin typeface="Arial"/>
                <a:ea typeface="Arial"/>
                <a:cs typeface="Arial"/>
                <a:sym typeface="Arial"/>
              </a:rPr>
            </a:br>
            <a:r>
              <a:rPr lang="en-US" sz="1400" b="0">
                <a:solidFill>
                  <a:schemeClr val="dk1"/>
                </a:solidFill>
                <a:latin typeface="Arial"/>
                <a:ea typeface="Arial"/>
                <a:cs typeface="Arial"/>
                <a:sym typeface="Arial"/>
              </a:rPr>
              <a:t>Lithuania</a:t>
            </a:r>
            <a:endParaRPr sz="1400">
              <a:solidFill>
                <a:schemeClr val="dk1"/>
              </a:solidFill>
              <a:latin typeface="Arial"/>
              <a:ea typeface="Arial"/>
              <a:cs typeface="Arial"/>
              <a:sym typeface="Arial"/>
            </a:endParaRPr>
          </a:p>
        </p:txBody>
      </p:sp>
      <p:pic>
        <p:nvPicPr>
          <p:cNvPr id="317" name="Google Shape;317;p13"/>
          <p:cNvPicPr preferRelativeResize="0"/>
          <p:nvPr/>
        </p:nvPicPr>
        <p:blipFill rotWithShape="1">
          <a:blip r:embed="rId15">
            <a:alphaModFix/>
          </a:blip>
          <a:srcRect/>
          <a:stretch/>
        </p:blipFill>
        <p:spPr>
          <a:xfrm>
            <a:off x="6581478" y="2998053"/>
            <a:ext cx="3995095" cy="874398"/>
          </a:xfrm>
          <a:prstGeom prst="rect">
            <a:avLst/>
          </a:prstGeom>
          <a:noFill/>
          <a:ln>
            <a:noFill/>
          </a:ln>
        </p:spPr>
      </p:pic>
      <p:sp>
        <p:nvSpPr>
          <p:cNvPr id="318" name="Google Shape;318;p13"/>
          <p:cNvSpPr txBox="1"/>
          <p:nvPr/>
        </p:nvSpPr>
        <p:spPr>
          <a:xfrm>
            <a:off x="6762292" y="3933182"/>
            <a:ext cx="3814281"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0" u="sng">
                <a:solidFill>
                  <a:schemeClr val="dk1"/>
                </a:solidFill>
                <a:latin typeface="Arial"/>
                <a:ea typeface="Arial"/>
                <a:cs typeface="Arial"/>
                <a:sym typeface="Arial"/>
                <a:hlinkClick r:id="rId16">
                  <a:extLst>
                    <a:ext uri="{A12FA001-AC4F-418D-AE19-62706E023703}">
                      <ahyp:hlinkClr xmlns:ahyp="http://schemas.microsoft.com/office/drawing/2018/hyperlinkcolor" val="tx"/>
                    </a:ext>
                  </a:extLst>
                </a:hlinkClick>
              </a:rPr>
              <a:t>OUT LOUD</a:t>
            </a:r>
            <a:endParaRPr sz="1400" b="0">
              <a:solidFill>
                <a:schemeClr val="dk1"/>
              </a:solidFill>
              <a:latin typeface="Arial"/>
              <a:ea typeface="Arial"/>
              <a:cs typeface="Arial"/>
              <a:sym typeface="Arial"/>
            </a:endParaRPr>
          </a:p>
          <a:p>
            <a:pPr marL="0" marR="0" lvl="0" indent="0" algn="ctr" rtl="0">
              <a:spcBef>
                <a:spcPts val="0"/>
              </a:spcBef>
              <a:spcAft>
                <a:spcPts val="0"/>
              </a:spcAft>
              <a:buNone/>
            </a:pPr>
            <a:r>
              <a:rPr lang="en-US" sz="1400">
                <a:solidFill>
                  <a:schemeClr val="dk1"/>
                </a:solidFill>
                <a:latin typeface="Arial"/>
                <a:ea typeface="Arial"/>
                <a:cs typeface="Arial"/>
                <a:sym typeface="Arial"/>
              </a:rPr>
              <a:t>Latvia</a:t>
            </a:r>
            <a:endParaRPr sz="1400">
              <a:solidFill>
                <a:schemeClr val="dk1"/>
              </a:solidFill>
              <a:latin typeface="Arial"/>
              <a:ea typeface="Arial"/>
              <a:cs typeface="Arial"/>
              <a:sym typeface="Arial"/>
            </a:endParaRPr>
          </a:p>
        </p:txBody>
      </p:sp>
      <p:pic>
        <p:nvPicPr>
          <p:cNvPr id="319" name="Google Shape;319;p13"/>
          <p:cNvPicPr preferRelativeResize="0"/>
          <p:nvPr/>
        </p:nvPicPr>
        <p:blipFill rotWithShape="1">
          <a:blip r:embed="rId17">
            <a:alphaModFix/>
          </a:blip>
          <a:srcRect/>
          <a:stretch/>
        </p:blipFill>
        <p:spPr>
          <a:xfrm rot="-5400000">
            <a:off x="4669665" y="-910108"/>
            <a:ext cx="1600887" cy="3423680"/>
          </a:xfrm>
          <a:prstGeom prst="rect">
            <a:avLst/>
          </a:prstGeom>
          <a:noFill/>
          <a:ln>
            <a:noFill/>
          </a:ln>
        </p:spPr>
      </p:pic>
    </p:spTree>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1"/>
        <p:cNvGrpSpPr/>
        <p:nvPr/>
      </p:nvGrpSpPr>
      <p:grpSpPr>
        <a:xfrm>
          <a:off x="0" y="0"/>
          <a:ext cx="0" cy="0"/>
          <a:chOff x="0" y="0"/>
          <a:chExt cx="0" cy="0"/>
        </a:xfrm>
      </p:grpSpPr>
      <p:pic>
        <p:nvPicPr>
          <p:cNvPr id="102" name="Google Shape;102;p2"/>
          <p:cNvPicPr preferRelativeResize="0"/>
          <p:nvPr/>
        </p:nvPicPr>
        <p:blipFill rotWithShape="1">
          <a:blip r:embed="rId3">
            <a:alphaModFix/>
          </a:blip>
          <a:srcRect/>
          <a:stretch/>
        </p:blipFill>
        <p:spPr>
          <a:xfrm>
            <a:off x="11163156" y="4591081"/>
            <a:ext cx="1028844" cy="2152950"/>
          </a:xfrm>
          <a:prstGeom prst="rect">
            <a:avLst/>
          </a:prstGeom>
          <a:noFill/>
          <a:ln>
            <a:noFill/>
          </a:ln>
        </p:spPr>
      </p:pic>
      <p:pic>
        <p:nvPicPr>
          <p:cNvPr id="103" name="Google Shape;103;p2"/>
          <p:cNvPicPr preferRelativeResize="0"/>
          <p:nvPr/>
        </p:nvPicPr>
        <p:blipFill rotWithShape="1">
          <a:blip r:embed="rId4">
            <a:alphaModFix/>
          </a:blip>
          <a:srcRect/>
          <a:stretch/>
        </p:blipFill>
        <p:spPr>
          <a:xfrm rot="10800000">
            <a:off x="-1" y="880676"/>
            <a:ext cx="1577591" cy="3373859"/>
          </a:xfrm>
          <a:prstGeom prst="rect">
            <a:avLst/>
          </a:prstGeom>
          <a:noFill/>
          <a:ln>
            <a:noFill/>
          </a:ln>
        </p:spPr>
      </p:pic>
      <p:sp>
        <p:nvSpPr>
          <p:cNvPr id="104" name="Google Shape;104;p2"/>
          <p:cNvSpPr txBox="1">
            <a:spLocks noGrp="1"/>
          </p:cNvSpPr>
          <p:nvPr>
            <p:ph type="title"/>
          </p:nvPr>
        </p:nvSpPr>
        <p:spPr>
          <a:xfrm>
            <a:off x="110815" y="181397"/>
            <a:ext cx="9440332" cy="106652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3600"/>
              <a:buFont typeface="Calibri"/>
              <a:buNone/>
            </a:pPr>
            <a:r>
              <a:rPr lang="en-US" sz="3600" b="1">
                <a:solidFill>
                  <a:schemeClr val="dk2"/>
                </a:solidFill>
              </a:rPr>
              <a:t>Topics</a:t>
            </a:r>
            <a:endParaRPr/>
          </a:p>
        </p:txBody>
      </p:sp>
      <p:sp>
        <p:nvSpPr>
          <p:cNvPr id="105" name="Google Shape;105;p2"/>
          <p:cNvSpPr/>
          <p:nvPr/>
        </p:nvSpPr>
        <p:spPr>
          <a:xfrm rot="5400000">
            <a:off x="6032938" y="-6032938"/>
            <a:ext cx="126124" cy="12192000"/>
          </a:xfrm>
          <a:prstGeom prst="rect">
            <a:avLst/>
          </a:prstGeom>
          <a:solidFill>
            <a:srgbClr val="4472C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106" name="Google Shape;106;p2"/>
          <p:cNvPicPr preferRelativeResize="0"/>
          <p:nvPr/>
        </p:nvPicPr>
        <p:blipFill rotWithShape="1">
          <a:blip r:embed="rId5">
            <a:alphaModFix/>
          </a:blip>
          <a:srcRect/>
          <a:stretch/>
        </p:blipFill>
        <p:spPr>
          <a:xfrm>
            <a:off x="536748" y="6492876"/>
            <a:ext cx="1940961" cy="228600"/>
          </a:xfrm>
          <a:prstGeom prst="rect">
            <a:avLst/>
          </a:prstGeom>
          <a:noFill/>
          <a:ln>
            <a:noFill/>
          </a:ln>
        </p:spPr>
      </p:pic>
      <p:sp>
        <p:nvSpPr>
          <p:cNvPr id="107" name="Google Shape;107;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a:t>2</a:t>
            </a:fld>
            <a:endParaRPr/>
          </a:p>
        </p:txBody>
      </p:sp>
      <p:grpSp>
        <p:nvGrpSpPr>
          <p:cNvPr id="108" name="Google Shape;108;p2"/>
          <p:cNvGrpSpPr/>
          <p:nvPr/>
        </p:nvGrpSpPr>
        <p:grpSpPr>
          <a:xfrm>
            <a:off x="838200" y="1537398"/>
            <a:ext cx="10967682" cy="4894601"/>
            <a:chOff x="0" y="0"/>
            <a:chExt cx="10967682" cy="4894601"/>
          </a:xfrm>
        </p:grpSpPr>
        <p:cxnSp>
          <p:nvCxnSpPr>
            <p:cNvPr id="109" name="Google Shape;109;p2"/>
            <p:cNvCxnSpPr/>
            <p:nvPr/>
          </p:nvCxnSpPr>
          <p:spPr>
            <a:xfrm>
              <a:off x="0" y="0"/>
              <a:ext cx="10967682" cy="0"/>
            </a:xfrm>
            <a:prstGeom prst="straightConnector1">
              <a:avLst/>
            </a:prstGeom>
            <a:solidFill>
              <a:srgbClr val="4372C3"/>
            </a:solidFill>
            <a:ln w="12700" cap="flat" cmpd="sng">
              <a:solidFill>
                <a:srgbClr val="4372C3"/>
              </a:solidFill>
              <a:prstDash val="solid"/>
              <a:miter lim="800000"/>
              <a:headEnd type="none" w="sm" len="sm"/>
              <a:tailEnd type="none" w="sm" len="sm"/>
            </a:ln>
          </p:spPr>
        </p:cxnSp>
        <p:sp>
          <p:nvSpPr>
            <p:cNvPr id="110" name="Google Shape;110;p2"/>
            <p:cNvSpPr/>
            <p:nvPr/>
          </p:nvSpPr>
          <p:spPr>
            <a:xfrm>
              <a:off x="0" y="0"/>
              <a:ext cx="2193536" cy="489460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txBox="1"/>
            <p:nvPr/>
          </p:nvSpPr>
          <p:spPr>
            <a:xfrm>
              <a:off x="0" y="0"/>
              <a:ext cx="2193536" cy="4894601"/>
            </a:xfrm>
            <a:prstGeom prst="rect">
              <a:avLst/>
            </a:prstGeom>
            <a:noFill/>
            <a:ln>
              <a:noFill/>
            </a:ln>
          </p:spPr>
          <p:txBody>
            <a:bodyPr spcFirstLastPara="1" wrap="square" lIns="129525" tIns="129525" rIns="129525" bIns="129525" anchor="t" anchorCtr="0">
              <a:noAutofit/>
            </a:bodyPr>
            <a:lstStyle/>
            <a:p>
              <a:pPr marL="0" marR="0" lvl="0" indent="0" algn="l" rtl="0">
                <a:lnSpc>
                  <a:spcPct val="90000"/>
                </a:lnSpc>
                <a:spcBef>
                  <a:spcPts val="0"/>
                </a:spcBef>
                <a:spcAft>
                  <a:spcPts val="0"/>
                </a:spcAft>
                <a:buClr>
                  <a:schemeClr val="dk1"/>
                </a:buClr>
                <a:buSzPts val="3400"/>
                <a:buFont typeface="Calibri"/>
                <a:buNone/>
              </a:pPr>
              <a:r>
                <a:rPr lang="en-US" sz="3400" b="0" i="0" u="none" strike="noStrike" cap="none">
                  <a:solidFill>
                    <a:schemeClr val="dk1"/>
                  </a:solidFill>
                  <a:latin typeface="Calibri"/>
                  <a:ea typeface="Calibri"/>
                  <a:cs typeface="Calibri"/>
                  <a:sym typeface="Calibri"/>
                </a:rPr>
                <a:t>Secondary prevention</a:t>
              </a:r>
              <a:endParaRPr sz="3400" b="0" i="0" u="none" strike="noStrike" cap="none">
                <a:solidFill>
                  <a:schemeClr val="dk1"/>
                </a:solidFill>
                <a:latin typeface="Calibri"/>
                <a:ea typeface="Calibri"/>
                <a:cs typeface="Calibri"/>
                <a:sym typeface="Calibri"/>
              </a:endParaRPr>
            </a:p>
          </p:txBody>
        </p:sp>
        <p:sp>
          <p:nvSpPr>
            <p:cNvPr id="112" name="Google Shape;112;p2"/>
            <p:cNvSpPr/>
            <p:nvPr/>
          </p:nvSpPr>
          <p:spPr>
            <a:xfrm>
              <a:off x="2358051" y="33040"/>
              <a:ext cx="8609630" cy="66081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txBox="1"/>
            <p:nvPr/>
          </p:nvSpPr>
          <p:spPr>
            <a:xfrm>
              <a:off x="2358051" y="33040"/>
              <a:ext cx="8609630" cy="660818"/>
            </a:xfrm>
            <a:prstGeom prst="rect">
              <a:avLst/>
            </a:prstGeom>
            <a:noFill/>
            <a:ln>
              <a:noFill/>
            </a:ln>
          </p:spPr>
          <p:txBody>
            <a:bodyPr spcFirstLastPara="1" wrap="square" lIns="114300" tIns="114300" rIns="114300" bIns="114300" anchor="t" anchorCtr="0">
              <a:noAutofit/>
            </a:bodyPr>
            <a:lstStyle/>
            <a:p>
              <a:pPr marL="0" marR="0" lvl="0" indent="0" algn="l" rtl="0">
                <a:lnSpc>
                  <a:spcPct val="90000"/>
                </a:lnSpc>
                <a:spcBef>
                  <a:spcPts val="0"/>
                </a:spcBef>
                <a:spcAft>
                  <a:spcPts val="0"/>
                </a:spcAft>
                <a:buClr>
                  <a:schemeClr val="dk2"/>
                </a:buClr>
                <a:buSzPts val="3000"/>
                <a:buFont typeface="Calibri"/>
                <a:buNone/>
              </a:pPr>
              <a:r>
                <a:rPr lang="en-US" sz="3000" b="0" i="0" u="none" strike="noStrike" cap="none">
                  <a:solidFill>
                    <a:schemeClr val="dk2"/>
                  </a:solidFill>
                  <a:latin typeface="Calibri"/>
                  <a:ea typeface="Calibri"/>
                  <a:cs typeface="Calibri"/>
                  <a:sym typeface="Calibri"/>
                </a:rPr>
                <a:t>What is tertiary prevention</a:t>
              </a:r>
              <a:endParaRPr/>
            </a:p>
          </p:txBody>
        </p:sp>
        <p:cxnSp>
          <p:nvCxnSpPr>
            <p:cNvPr id="114" name="Google Shape;114;p2"/>
            <p:cNvCxnSpPr/>
            <p:nvPr/>
          </p:nvCxnSpPr>
          <p:spPr>
            <a:xfrm>
              <a:off x="2193536" y="693859"/>
              <a:ext cx="8774145" cy="0"/>
            </a:xfrm>
            <a:prstGeom prst="straightConnector1">
              <a:avLst/>
            </a:prstGeom>
            <a:solidFill>
              <a:srgbClr val="4372C3"/>
            </a:solidFill>
            <a:ln w="12700" cap="flat" cmpd="sng">
              <a:solidFill>
                <a:srgbClr val="BFC8E3"/>
              </a:solidFill>
              <a:prstDash val="solid"/>
              <a:miter lim="800000"/>
              <a:headEnd type="none" w="sm" len="sm"/>
              <a:tailEnd type="none" w="sm" len="sm"/>
            </a:ln>
          </p:spPr>
        </p:cxnSp>
        <p:sp>
          <p:nvSpPr>
            <p:cNvPr id="115" name="Google Shape;115;p2"/>
            <p:cNvSpPr/>
            <p:nvPr/>
          </p:nvSpPr>
          <p:spPr>
            <a:xfrm>
              <a:off x="2358051" y="726900"/>
              <a:ext cx="8609630" cy="66081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txBox="1"/>
            <p:nvPr/>
          </p:nvSpPr>
          <p:spPr>
            <a:xfrm>
              <a:off x="2358051" y="726900"/>
              <a:ext cx="8609630" cy="660818"/>
            </a:xfrm>
            <a:prstGeom prst="rect">
              <a:avLst/>
            </a:prstGeom>
            <a:noFill/>
            <a:ln>
              <a:noFill/>
            </a:ln>
          </p:spPr>
          <p:txBody>
            <a:bodyPr spcFirstLastPara="1" wrap="square" lIns="114300" tIns="114300" rIns="114300" bIns="114300" anchor="t" anchorCtr="0">
              <a:noAutofit/>
            </a:bodyPr>
            <a:lstStyle/>
            <a:p>
              <a:pPr marL="0" marR="0" lvl="0" indent="0" algn="l" rtl="0">
                <a:lnSpc>
                  <a:spcPct val="90000"/>
                </a:lnSpc>
                <a:spcBef>
                  <a:spcPts val="0"/>
                </a:spcBef>
                <a:spcAft>
                  <a:spcPts val="0"/>
                </a:spcAft>
                <a:buClr>
                  <a:schemeClr val="dk2"/>
                </a:buClr>
                <a:buSzPts val="3000"/>
                <a:buFont typeface="Calibri"/>
                <a:buNone/>
              </a:pPr>
              <a:r>
                <a:rPr lang="en-US" sz="3000" b="0" i="0" u="none" strike="noStrike" cap="none">
                  <a:solidFill>
                    <a:schemeClr val="dk2"/>
                  </a:solidFill>
                  <a:latin typeface="Calibri"/>
                  <a:ea typeface="Calibri"/>
                  <a:cs typeface="Calibri"/>
                  <a:sym typeface="Calibri"/>
                </a:rPr>
                <a:t>Monitoring system</a:t>
              </a:r>
              <a:endParaRPr sz="3000" b="0" i="0" u="none" strike="noStrike" cap="none">
                <a:solidFill>
                  <a:schemeClr val="dk1"/>
                </a:solidFill>
                <a:latin typeface="Calibri"/>
                <a:ea typeface="Calibri"/>
                <a:cs typeface="Calibri"/>
                <a:sym typeface="Calibri"/>
              </a:endParaRPr>
            </a:p>
          </p:txBody>
        </p:sp>
        <p:cxnSp>
          <p:nvCxnSpPr>
            <p:cNvPr id="117" name="Google Shape;117;p2"/>
            <p:cNvCxnSpPr/>
            <p:nvPr/>
          </p:nvCxnSpPr>
          <p:spPr>
            <a:xfrm>
              <a:off x="2193536" y="1387719"/>
              <a:ext cx="8774145" cy="0"/>
            </a:xfrm>
            <a:prstGeom prst="straightConnector1">
              <a:avLst/>
            </a:prstGeom>
            <a:solidFill>
              <a:srgbClr val="4372C3"/>
            </a:solidFill>
            <a:ln w="12700" cap="flat" cmpd="sng">
              <a:solidFill>
                <a:srgbClr val="BFC8E3"/>
              </a:solidFill>
              <a:prstDash val="solid"/>
              <a:miter lim="800000"/>
              <a:headEnd type="none" w="sm" len="sm"/>
              <a:tailEnd type="none" w="sm" len="sm"/>
            </a:ln>
          </p:spPr>
        </p:cxnSp>
        <p:sp>
          <p:nvSpPr>
            <p:cNvPr id="118" name="Google Shape;118;p2"/>
            <p:cNvSpPr/>
            <p:nvPr/>
          </p:nvSpPr>
          <p:spPr>
            <a:xfrm>
              <a:off x="2358051" y="1420760"/>
              <a:ext cx="8609630" cy="66081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txBox="1"/>
            <p:nvPr/>
          </p:nvSpPr>
          <p:spPr>
            <a:xfrm>
              <a:off x="2358051" y="1420760"/>
              <a:ext cx="8609630" cy="660818"/>
            </a:xfrm>
            <a:prstGeom prst="rect">
              <a:avLst/>
            </a:prstGeom>
            <a:noFill/>
            <a:ln>
              <a:noFill/>
            </a:ln>
          </p:spPr>
          <p:txBody>
            <a:bodyPr spcFirstLastPara="1" wrap="square" lIns="114300" tIns="114300" rIns="114300" bIns="114300" anchor="t" anchorCtr="0">
              <a:noAutofit/>
            </a:bodyPr>
            <a:lstStyle/>
            <a:p>
              <a:pPr marL="0" marR="0" lvl="0" indent="0" algn="l" rtl="0">
                <a:lnSpc>
                  <a:spcPct val="90000"/>
                </a:lnSpc>
                <a:spcBef>
                  <a:spcPts val="0"/>
                </a:spcBef>
                <a:spcAft>
                  <a:spcPts val="0"/>
                </a:spcAft>
                <a:buClr>
                  <a:srgbClr val="1F3763"/>
                </a:buClr>
                <a:buSzPts val="3000"/>
                <a:buFont typeface="Calibri"/>
                <a:buNone/>
              </a:pPr>
              <a:r>
                <a:rPr lang="en-US" sz="3000" b="0" i="0" u="none" strike="noStrike" cap="none">
                  <a:solidFill>
                    <a:srgbClr val="1F3763"/>
                  </a:solidFill>
                  <a:latin typeface="Calibri"/>
                  <a:ea typeface="Calibri"/>
                  <a:cs typeface="Calibri"/>
                  <a:sym typeface="Calibri"/>
                </a:rPr>
                <a:t>Possibilities of support for the affected person</a:t>
              </a:r>
              <a:endParaRPr sz="3000" b="0" i="0" u="none" strike="noStrike" cap="none">
                <a:solidFill>
                  <a:schemeClr val="dk1"/>
                </a:solidFill>
                <a:latin typeface="Calibri"/>
                <a:ea typeface="Calibri"/>
                <a:cs typeface="Calibri"/>
                <a:sym typeface="Calibri"/>
              </a:endParaRPr>
            </a:p>
          </p:txBody>
        </p:sp>
        <p:cxnSp>
          <p:nvCxnSpPr>
            <p:cNvPr id="120" name="Google Shape;120;p2"/>
            <p:cNvCxnSpPr/>
            <p:nvPr/>
          </p:nvCxnSpPr>
          <p:spPr>
            <a:xfrm>
              <a:off x="2193536" y="2081579"/>
              <a:ext cx="8774145" cy="0"/>
            </a:xfrm>
            <a:prstGeom prst="straightConnector1">
              <a:avLst/>
            </a:prstGeom>
            <a:solidFill>
              <a:srgbClr val="4372C3"/>
            </a:solidFill>
            <a:ln w="12700" cap="flat" cmpd="sng">
              <a:solidFill>
                <a:srgbClr val="BFC8E3"/>
              </a:solidFill>
              <a:prstDash val="solid"/>
              <a:miter lim="800000"/>
              <a:headEnd type="none" w="sm" len="sm"/>
              <a:tailEnd type="none" w="sm" len="sm"/>
            </a:ln>
          </p:spPr>
        </p:cxnSp>
        <p:sp>
          <p:nvSpPr>
            <p:cNvPr id="121" name="Google Shape;121;p2"/>
            <p:cNvSpPr/>
            <p:nvPr/>
          </p:nvSpPr>
          <p:spPr>
            <a:xfrm>
              <a:off x="2358051" y="2114620"/>
              <a:ext cx="8609630" cy="66081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txBox="1"/>
            <p:nvPr/>
          </p:nvSpPr>
          <p:spPr>
            <a:xfrm>
              <a:off x="2358051" y="2114620"/>
              <a:ext cx="8609630" cy="660818"/>
            </a:xfrm>
            <a:prstGeom prst="rect">
              <a:avLst/>
            </a:prstGeom>
            <a:noFill/>
            <a:ln>
              <a:noFill/>
            </a:ln>
          </p:spPr>
          <p:txBody>
            <a:bodyPr spcFirstLastPara="1" wrap="square" lIns="114300" tIns="114300" rIns="114300" bIns="114300" anchor="t" anchorCtr="0">
              <a:noAutofit/>
            </a:bodyPr>
            <a:lstStyle/>
            <a:p>
              <a:pPr marL="0" marR="0" lvl="0" indent="0" algn="l" rtl="0">
                <a:lnSpc>
                  <a:spcPct val="90000"/>
                </a:lnSpc>
                <a:spcBef>
                  <a:spcPts val="0"/>
                </a:spcBef>
                <a:spcAft>
                  <a:spcPts val="0"/>
                </a:spcAft>
                <a:buClr>
                  <a:srgbClr val="1F3763"/>
                </a:buClr>
                <a:buSzPts val="3000"/>
                <a:buFont typeface="Calibri"/>
                <a:buNone/>
              </a:pPr>
              <a:r>
                <a:rPr lang="en-US" sz="3000" b="0" i="0" u="none" strike="noStrike" cap="none">
                  <a:solidFill>
                    <a:srgbClr val="1F3763"/>
                  </a:solidFill>
                  <a:latin typeface="Calibri"/>
                  <a:ea typeface="Calibri"/>
                  <a:cs typeface="Calibri"/>
                  <a:sym typeface="Calibri"/>
                </a:rPr>
                <a:t>Team dynamics</a:t>
              </a:r>
              <a:endParaRPr sz="3000" b="0" i="0" u="none" strike="noStrike" cap="none">
                <a:solidFill>
                  <a:schemeClr val="dk1"/>
                </a:solidFill>
                <a:latin typeface="Calibri"/>
                <a:ea typeface="Calibri"/>
                <a:cs typeface="Calibri"/>
                <a:sym typeface="Calibri"/>
              </a:endParaRPr>
            </a:p>
          </p:txBody>
        </p:sp>
        <p:cxnSp>
          <p:nvCxnSpPr>
            <p:cNvPr id="123" name="Google Shape;123;p2"/>
            <p:cNvCxnSpPr/>
            <p:nvPr/>
          </p:nvCxnSpPr>
          <p:spPr>
            <a:xfrm>
              <a:off x="2193536" y="2775439"/>
              <a:ext cx="8774145" cy="0"/>
            </a:xfrm>
            <a:prstGeom prst="straightConnector1">
              <a:avLst/>
            </a:prstGeom>
            <a:solidFill>
              <a:srgbClr val="4372C3"/>
            </a:solidFill>
            <a:ln w="12700" cap="flat" cmpd="sng">
              <a:solidFill>
                <a:srgbClr val="BFC8E3"/>
              </a:solidFill>
              <a:prstDash val="solid"/>
              <a:miter lim="800000"/>
              <a:headEnd type="none" w="sm" len="sm"/>
              <a:tailEnd type="none" w="sm" len="sm"/>
            </a:ln>
          </p:spPr>
        </p:cxnSp>
        <p:sp>
          <p:nvSpPr>
            <p:cNvPr id="124" name="Google Shape;124;p2"/>
            <p:cNvSpPr/>
            <p:nvPr/>
          </p:nvSpPr>
          <p:spPr>
            <a:xfrm>
              <a:off x="2358051" y="2808480"/>
              <a:ext cx="8609630" cy="66081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txBox="1"/>
            <p:nvPr/>
          </p:nvSpPr>
          <p:spPr>
            <a:xfrm>
              <a:off x="2358051" y="2808480"/>
              <a:ext cx="8609630" cy="660818"/>
            </a:xfrm>
            <a:prstGeom prst="rect">
              <a:avLst/>
            </a:prstGeom>
            <a:noFill/>
            <a:ln>
              <a:noFill/>
            </a:ln>
          </p:spPr>
          <p:txBody>
            <a:bodyPr spcFirstLastPara="1" wrap="square" lIns="114300" tIns="114300" rIns="114300" bIns="114300" anchor="t" anchorCtr="0">
              <a:noAutofit/>
            </a:bodyPr>
            <a:lstStyle/>
            <a:p>
              <a:pPr marL="0" marR="0" lvl="0" indent="0" algn="l" rtl="0">
                <a:lnSpc>
                  <a:spcPct val="90000"/>
                </a:lnSpc>
                <a:spcBef>
                  <a:spcPts val="0"/>
                </a:spcBef>
                <a:spcAft>
                  <a:spcPts val="0"/>
                </a:spcAft>
                <a:buClr>
                  <a:schemeClr val="dk2"/>
                </a:buClr>
                <a:buSzPts val="3000"/>
                <a:buFont typeface="Calibri"/>
                <a:buNone/>
              </a:pPr>
              <a:r>
                <a:rPr lang="en-US" sz="3000" b="0" i="0" u="none" strike="noStrike" cap="none">
                  <a:solidFill>
                    <a:schemeClr val="dk2"/>
                  </a:solidFill>
                  <a:latin typeface="Calibri"/>
                  <a:ea typeface="Calibri"/>
                  <a:cs typeface="Calibri"/>
                  <a:sym typeface="Calibri"/>
                </a:rPr>
                <a:t>Summary</a:t>
              </a:r>
              <a:endParaRPr sz="3000" b="0" i="0" u="none" strike="noStrike" cap="none">
                <a:solidFill>
                  <a:schemeClr val="dk2"/>
                </a:solidFill>
                <a:latin typeface="Calibri"/>
                <a:ea typeface="Calibri"/>
                <a:cs typeface="Calibri"/>
                <a:sym typeface="Calibri"/>
              </a:endParaRPr>
            </a:p>
          </p:txBody>
        </p:sp>
        <p:cxnSp>
          <p:nvCxnSpPr>
            <p:cNvPr id="126" name="Google Shape;126;p2"/>
            <p:cNvCxnSpPr/>
            <p:nvPr/>
          </p:nvCxnSpPr>
          <p:spPr>
            <a:xfrm>
              <a:off x="2193536" y="3469299"/>
              <a:ext cx="8774145" cy="0"/>
            </a:xfrm>
            <a:prstGeom prst="straightConnector1">
              <a:avLst/>
            </a:prstGeom>
            <a:solidFill>
              <a:srgbClr val="4372C3"/>
            </a:solidFill>
            <a:ln w="12700" cap="flat" cmpd="sng">
              <a:solidFill>
                <a:srgbClr val="BFC8E3"/>
              </a:solidFill>
              <a:prstDash val="solid"/>
              <a:miter lim="800000"/>
              <a:headEnd type="none" w="sm" len="sm"/>
              <a:tailEnd type="none" w="sm" len="sm"/>
            </a:ln>
          </p:spPr>
        </p:cxnSp>
        <p:sp>
          <p:nvSpPr>
            <p:cNvPr id="127" name="Google Shape;127;p2"/>
            <p:cNvSpPr/>
            <p:nvPr/>
          </p:nvSpPr>
          <p:spPr>
            <a:xfrm>
              <a:off x="2358051" y="3502340"/>
              <a:ext cx="8609630" cy="66081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txBox="1"/>
            <p:nvPr/>
          </p:nvSpPr>
          <p:spPr>
            <a:xfrm>
              <a:off x="2358051" y="3502340"/>
              <a:ext cx="8609630" cy="660818"/>
            </a:xfrm>
            <a:prstGeom prst="rect">
              <a:avLst/>
            </a:prstGeom>
            <a:noFill/>
            <a:ln>
              <a:noFill/>
            </a:ln>
          </p:spPr>
          <p:txBody>
            <a:bodyPr spcFirstLastPara="1" wrap="square" lIns="114300" tIns="114300" rIns="114300" bIns="114300" anchor="t" anchorCtr="0">
              <a:noAutofit/>
            </a:bodyPr>
            <a:lstStyle/>
            <a:p>
              <a:pPr marL="0" marR="0" lvl="0" indent="0" algn="l" rtl="0">
                <a:lnSpc>
                  <a:spcPct val="90000"/>
                </a:lnSpc>
                <a:spcBef>
                  <a:spcPts val="0"/>
                </a:spcBef>
                <a:spcAft>
                  <a:spcPts val="0"/>
                </a:spcAft>
                <a:buClr>
                  <a:schemeClr val="dk2"/>
                </a:buClr>
                <a:buSzPts val="3000"/>
                <a:buFont typeface="Calibri"/>
                <a:buNone/>
              </a:pPr>
              <a:r>
                <a:rPr lang="en-US" sz="3000" b="0" i="0" u="none" strike="noStrike" cap="none">
                  <a:solidFill>
                    <a:schemeClr val="dk2"/>
                  </a:solidFill>
                  <a:latin typeface="Calibri"/>
                  <a:ea typeface="Calibri"/>
                  <a:cs typeface="Calibri"/>
                  <a:sym typeface="Calibri"/>
                </a:rPr>
                <a:t>Task1</a:t>
              </a:r>
              <a:endParaRPr sz="3000" b="0" i="0" u="none" strike="noStrike" cap="none">
                <a:solidFill>
                  <a:schemeClr val="dk2"/>
                </a:solidFill>
                <a:latin typeface="Calibri"/>
                <a:ea typeface="Calibri"/>
                <a:cs typeface="Calibri"/>
                <a:sym typeface="Calibri"/>
              </a:endParaRPr>
            </a:p>
          </p:txBody>
        </p:sp>
        <p:cxnSp>
          <p:nvCxnSpPr>
            <p:cNvPr id="129" name="Google Shape;129;p2"/>
            <p:cNvCxnSpPr/>
            <p:nvPr/>
          </p:nvCxnSpPr>
          <p:spPr>
            <a:xfrm>
              <a:off x="2193536" y="4163159"/>
              <a:ext cx="8774145" cy="0"/>
            </a:xfrm>
            <a:prstGeom prst="straightConnector1">
              <a:avLst/>
            </a:prstGeom>
            <a:solidFill>
              <a:srgbClr val="4372C3"/>
            </a:solidFill>
            <a:ln w="12700" cap="flat" cmpd="sng">
              <a:solidFill>
                <a:srgbClr val="BFC8E3"/>
              </a:solidFill>
              <a:prstDash val="solid"/>
              <a:miter lim="800000"/>
              <a:headEnd type="none" w="sm" len="sm"/>
              <a:tailEnd type="none" w="sm" len="sm"/>
            </a:ln>
          </p:spPr>
        </p:cxnSp>
        <p:sp>
          <p:nvSpPr>
            <p:cNvPr id="130" name="Google Shape;130;p2"/>
            <p:cNvSpPr/>
            <p:nvPr/>
          </p:nvSpPr>
          <p:spPr>
            <a:xfrm>
              <a:off x="2358051" y="4196200"/>
              <a:ext cx="8609630" cy="66081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txBox="1"/>
            <p:nvPr/>
          </p:nvSpPr>
          <p:spPr>
            <a:xfrm>
              <a:off x="2358051" y="4196200"/>
              <a:ext cx="8609630" cy="660818"/>
            </a:xfrm>
            <a:prstGeom prst="rect">
              <a:avLst/>
            </a:prstGeom>
            <a:noFill/>
            <a:ln>
              <a:noFill/>
            </a:ln>
          </p:spPr>
          <p:txBody>
            <a:bodyPr spcFirstLastPara="1" wrap="square" lIns="114300" tIns="114300" rIns="114300" bIns="114300" anchor="t" anchorCtr="0">
              <a:noAutofit/>
            </a:bodyPr>
            <a:lstStyle/>
            <a:p>
              <a:pPr marL="0" marR="0" lvl="0" indent="0" algn="l" rtl="0">
                <a:lnSpc>
                  <a:spcPct val="90000"/>
                </a:lnSpc>
                <a:spcBef>
                  <a:spcPts val="0"/>
                </a:spcBef>
                <a:spcAft>
                  <a:spcPts val="0"/>
                </a:spcAft>
                <a:buClr>
                  <a:schemeClr val="dk2"/>
                </a:buClr>
                <a:buSzPts val="3000"/>
                <a:buFont typeface="Calibri"/>
                <a:buNone/>
              </a:pPr>
              <a:r>
                <a:rPr lang="en-US" sz="3000" b="0" i="0" u="none" strike="noStrike" cap="none">
                  <a:solidFill>
                    <a:schemeClr val="dk2"/>
                  </a:solidFill>
                  <a:latin typeface="Calibri"/>
                  <a:ea typeface="Calibri"/>
                  <a:cs typeface="Calibri"/>
                  <a:sym typeface="Calibri"/>
                </a:rPr>
                <a:t>Task2</a:t>
              </a:r>
              <a:endParaRPr sz="3000" b="0" i="0" u="none" strike="noStrike" cap="none">
                <a:solidFill>
                  <a:schemeClr val="dk2"/>
                </a:solidFill>
                <a:latin typeface="Calibri"/>
                <a:ea typeface="Calibri"/>
                <a:cs typeface="Calibri"/>
                <a:sym typeface="Calibri"/>
              </a:endParaRPr>
            </a:p>
          </p:txBody>
        </p:sp>
        <p:cxnSp>
          <p:nvCxnSpPr>
            <p:cNvPr id="132" name="Google Shape;132;p2"/>
            <p:cNvCxnSpPr/>
            <p:nvPr/>
          </p:nvCxnSpPr>
          <p:spPr>
            <a:xfrm>
              <a:off x="2193536" y="4857019"/>
              <a:ext cx="8774145" cy="0"/>
            </a:xfrm>
            <a:prstGeom prst="straightConnector1">
              <a:avLst/>
            </a:prstGeom>
            <a:solidFill>
              <a:srgbClr val="4372C3"/>
            </a:solidFill>
            <a:ln w="12700" cap="flat" cmpd="sng">
              <a:solidFill>
                <a:srgbClr val="BFC8E3"/>
              </a:solidFill>
              <a:prstDash val="solid"/>
              <a:miter lim="800000"/>
              <a:headEnd type="none" w="sm" len="sm"/>
              <a:tailEnd type="none" w="sm" len="sm"/>
            </a:ln>
          </p:spPr>
        </p:cxnSp>
      </p:gr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7"/>
        <p:cNvGrpSpPr/>
        <p:nvPr/>
      </p:nvGrpSpPr>
      <p:grpSpPr>
        <a:xfrm>
          <a:off x="0" y="0"/>
          <a:ext cx="0" cy="0"/>
          <a:chOff x="0" y="0"/>
          <a:chExt cx="0" cy="0"/>
        </a:xfrm>
      </p:grpSpPr>
      <p:sp>
        <p:nvSpPr>
          <p:cNvPr id="138" name="Google Shape;138;p3"/>
          <p:cNvSpPr/>
          <p:nvPr/>
        </p:nvSpPr>
        <p:spPr>
          <a:xfrm>
            <a:off x="3049"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39" name="Google Shape;139;p3" descr="Obsah obrázku text, hodiny, hodinky&#10;&#10;Popis byl vytvořen automaticky"/>
          <p:cNvPicPr preferRelativeResize="0">
            <a:picLocks noGrp="1"/>
          </p:cNvPicPr>
          <p:nvPr>
            <p:ph type="body" idx="1"/>
          </p:nvPr>
        </p:nvPicPr>
        <p:blipFill rotWithShape="1">
          <a:blip r:embed="rId3">
            <a:alphaModFix/>
          </a:blip>
          <a:srcRect t="25766" b="26893"/>
          <a:stretch/>
        </p:blipFill>
        <p:spPr>
          <a:xfrm>
            <a:off x="2522356" y="10"/>
            <a:ext cx="9669642" cy="6857990"/>
          </a:xfrm>
          <a:prstGeom prst="rect">
            <a:avLst/>
          </a:prstGeom>
          <a:noFill/>
          <a:ln>
            <a:noFill/>
          </a:ln>
        </p:spPr>
      </p:pic>
      <p:sp>
        <p:nvSpPr>
          <p:cNvPr id="140" name="Google Shape;140;p3"/>
          <p:cNvSpPr/>
          <p:nvPr/>
        </p:nvSpPr>
        <p:spPr>
          <a:xfrm>
            <a:off x="-1" y="0"/>
            <a:ext cx="7390263" cy="6858000"/>
          </a:xfrm>
          <a:prstGeom prst="rect">
            <a:avLst/>
          </a:prstGeom>
          <a:gradFill>
            <a:gsLst>
              <a:gs pos="0">
                <a:srgbClr val="FFFFFF">
                  <a:alpha val="0"/>
                </a:srgbClr>
              </a:gs>
              <a:gs pos="19000">
                <a:srgbClr val="FFFFFF">
                  <a:alpha val="37647"/>
                </a:srgbClr>
              </a:gs>
              <a:gs pos="35000">
                <a:srgbClr val="FFFFFF">
                  <a:alpha val="76862"/>
                </a:srgbClr>
              </a:gs>
              <a:gs pos="48000">
                <a:schemeClr val="lt1"/>
              </a:gs>
              <a:gs pos="100000">
                <a:schemeClr val="lt1"/>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1" name="Google Shape;141;p3"/>
          <p:cNvSpPr txBox="1">
            <a:spLocks noGrp="1"/>
          </p:cNvSpPr>
          <p:nvPr>
            <p:ph type="title"/>
          </p:nvPr>
        </p:nvSpPr>
        <p:spPr>
          <a:xfrm>
            <a:off x="199103" y="256971"/>
            <a:ext cx="9071369" cy="90323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3600"/>
              <a:buFont typeface="Calibri"/>
              <a:buNone/>
            </a:pPr>
            <a:r>
              <a:rPr lang="en-US" sz="3600" b="1">
                <a:solidFill>
                  <a:schemeClr val="dk2"/>
                </a:solidFill>
              </a:rPr>
              <a:t> What is tertiary prevention</a:t>
            </a:r>
            <a:endParaRPr/>
          </a:p>
        </p:txBody>
      </p:sp>
      <p:sp>
        <p:nvSpPr>
          <p:cNvPr id="142" name="Google Shape;142;p3"/>
          <p:cNvSpPr txBox="1"/>
          <p:nvPr/>
        </p:nvSpPr>
        <p:spPr>
          <a:xfrm>
            <a:off x="-4" y="2187216"/>
            <a:ext cx="6044380" cy="3964705"/>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None/>
            </a:pPr>
            <a:r>
              <a:rPr lang="en-US" sz="3600" b="1" i="0" u="none" strike="noStrike" cap="none">
                <a:solidFill>
                  <a:schemeClr val="dk1"/>
                </a:solidFill>
                <a:latin typeface="Calibri"/>
                <a:ea typeface="Calibri"/>
                <a:cs typeface="Calibri"/>
                <a:sym typeface="Calibri"/>
              </a:rPr>
              <a:t>„</a:t>
            </a:r>
            <a:r>
              <a:rPr lang="en-US" sz="3600" b="0" i="0" u="none" strike="noStrike" cap="none">
                <a:solidFill>
                  <a:schemeClr val="dk1"/>
                </a:solidFill>
                <a:latin typeface="Calibri"/>
                <a:ea typeface="Calibri"/>
                <a:cs typeface="Calibri"/>
                <a:sym typeface="Calibri"/>
              </a:rPr>
              <a:t>The objective of tertiary prevention is the prevention of unsatisfactory company goals, based on a bad or poorly implemented strategy.</a:t>
            </a:r>
            <a:r>
              <a:rPr lang="en-US" sz="3600" b="1" i="0" u="none" strike="noStrike" cap="none">
                <a:solidFill>
                  <a:schemeClr val="dk1"/>
                </a:solidFill>
                <a:latin typeface="Calibri"/>
                <a:ea typeface="Calibri"/>
                <a:cs typeface="Calibri"/>
                <a:sym typeface="Calibri"/>
              </a:rPr>
              <a:t>“</a:t>
            </a:r>
            <a:endParaRPr sz="3600" b="0" i="0" u="none" strike="noStrike" cap="none">
              <a:solidFill>
                <a:schemeClr val="dk1"/>
              </a:solidFill>
              <a:latin typeface="Calibri"/>
              <a:ea typeface="Calibri"/>
              <a:cs typeface="Calibri"/>
              <a:sym typeface="Calibri"/>
            </a:endParaRPr>
          </a:p>
        </p:txBody>
      </p:sp>
      <p:sp>
        <p:nvSpPr>
          <p:cNvPr id="143" name="Google Shape;143;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a:solidFill>
                  <a:srgbClr val="FFFFFF"/>
                </a:solidFill>
                <a:latin typeface="Calibri"/>
                <a:ea typeface="Calibri"/>
                <a:cs typeface="Calibri"/>
                <a:sym typeface="Calibri"/>
              </a:rPr>
              <a:t>3</a:t>
            </a:fld>
            <a:endParaRPr>
              <a:solidFill>
                <a:srgbClr val="FFFFFF"/>
              </a:solidFill>
              <a:latin typeface="Calibri"/>
              <a:ea typeface="Calibri"/>
              <a:cs typeface="Calibri"/>
              <a:sym typeface="Calibri"/>
            </a:endParaRPr>
          </a:p>
        </p:txBody>
      </p:sp>
      <p:pic>
        <p:nvPicPr>
          <p:cNvPr id="144" name="Google Shape;144;p3"/>
          <p:cNvPicPr preferRelativeResize="0"/>
          <p:nvPr/>
        </p:nvPicPr>
        <p:blipFill rotWithShape="1">
          <a:blip r:embed="rId4">
            <a:alphaModFix/>
          </a:blip>
          <a:srcRect/>
          <a:stretch/>
        </p:blipFill>
        <p:spPr>
          <a:xfrm rot="10800000">
            <a:off x="0" y="5010269"/>
            <a:ext cx="838200" cy="1792587"/>
          </a:xfrm>
          <a:prstGeom prst="rect">
            <a:avLst/>
          </a:prstGeom>
          <a:noFill/>
          <a:ln>
            <a:noFill/>
          </a:ln>
        </p:spPr>
      </p:pic>
      <p:pic>
        <p:nvPicPr>
          <p:cNvPr id="145" name="Google Shape;145;p3"/>
          <p:cNvPicPr preferRelativeResize="0"/>
          <p:nvPr/>
        </p:nvPicPr>
        <p:blipFill rotWithShape="1">
          <a:blip r:embed="rId4">
            <a:alphaModFix/>
          </a:blip>
          <a:srcRect/>
          <a:stretch/>
        </p:blipFill>
        <p:spPr>
          <a:xfrm rot="5400000">
            <a:off x="1752427" y="5747269"/>
            <a:ext cx="710780" cy="1520084"/>
          </a:xfrm>
          <a:prstGeom prst="rect">
            <a:avLst/>
          </a:prstGeom>
          <a:noFill/>
          <a:ln>
            <a:noFill/>
          </a:ln>
        </p:spPr>
      </p:pic>
    </p:spTree>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0"/>
        <p:cNvGrpSpPr/>
        <p:nvPr/>
      </p:nvGrpSpPr>
      <p:grpSpPr>
        <a:xfrm>
          <a:off x="0" y="0"/>
          <a:ext cx="0" cy="0"/>
          <a:chOff x="0" y="0"/>
          <a:chExt cx="0" cy="0"/>
        </a:xfrm>
      </p:grpSpPr>
      <p:sp>
        <p:nvSpPr>
          <p:cNvPr id="151" name="Google Shape;151;p4"/>
          <p:cNvSpPr/>
          <p:nvPr/>
        </p:nvSpPr>
        <p:spPr>
          <a:xfrm>
            <a:off x="3049"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2" name="Google Shape;152;p4"/>
          <p:cNvSpPr/>
          <p:nvPr/>
        </p:nvSpPr>
        <p:spPr>
          <a:xfrm>
            <a:off x="-1" y="0"/>
            <a:ext cx="7390263" cy="6858000"/>
          </a:xfrm>
          <a:prstGeom prst="rect">
            <a:avLst/>
          </a:prstGeom>
          <a:gradFill>
            <a:gsLst>
              <a:gs pos="0">
                <a:srgbClr val="FFFFFF">
                  <a:alpha val="0"/>
                </a:srgbClr>
              </a:gs>
              <a:gs pos="19000">
                <a:srgbClr val="FFFFFF">
                  <a:alpha val="37647"/>
                </a:srgbClr>
              </a:gs>
              <a:gs pos="35000">
                <a:srgbClr val="FFFFFF">
                  <a:alpha val="76862"/>
                </a:srgbClr>
              </a:gs>
              <a:gs pos="48000">
                <a:schemeClr val="lt1"/>
              </a:gs>
              <a:gs pos="100000">
                <a:schemeClr val="lt1"/>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3" name="Google Shape;153;p4"/>
          <p:cNvSpPr txBox="1">
            <a:spLocks noGrp="1"/>
          </p:cNvSpPr>
          <p:nvPr>
            <p:ph type="title"/>
          </p:nvPr>
        </p:nvSpPr>
        <p:spPr>
          <a:xfrm>
            <a:off x="238432" y="127819"/>
            <a:ext cx="11717594" cy="924233"/>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chemeClr val="dk2"/>
              </a:buClr>
              <a:buSzPts val="3600"/>
              <a:buFont typeface="Calibri"/>
              <a:buNone/>
            </a:pPr>
            <a:r>
              <a:rPr lang="en-US" sz="3600" b="1">
                <a:solidFill>
                  <a:schemeClr val="dk2"/>
                </a:solidFill>
              </a:rPr>
              <a:t>Monitoring system</a:t>
            </a:r>
            <a:endParaRPr sz="3600" b="1">
              <a:solidFill>
                <a:schemeClr val="dk2"/>
              </a:solidFill>
            </a:endParaRPr>
          </a:p>
        </p:txBody>
      </p:sp>
      <p:grpSp>
        <p:nvGrpSpPr>
          <p:cNvPr id="154" name="Google Shape;154;p4"/>
          <p:cNvGrpSpPr/>
          <p:nvPr/>
        </p:nvGrpSpPr>
        <p:grpSpPr>
          <a:xfrm>
            <a:off x="4700466" y="1869930"/>
            <a:ext cx="7407380" cy="4474665"/>
            <a:chOff x="543220" y="964"/>
            <a:chExt cx="7407380" cy="4474665"/>
          </a:xfrm>
        </p:grpSpPr>
        <p:sp>
          <p:nvSpPr>
            <p:cNvPr id="155" name="Google Shape;155;p4"/>
            <p:cNvSpPr/>
            <p:nvPr/>
          </p:nvSpPr>
          <p:spPr>
            <a:xfrm>
              <a:off x="3295088" y="2571985"/>
              <a:ext cx="1903644" cy="1903644"/>
            </a:xfrm>
            <a:prstGeom prst="ellipse">
              <a:avLst/>
            </a:prstGeom>
            <a:gradFill>
              <a:gsLst>
                <a:gs pos="0">
                  <a:srgbClr val="5E81C9"/>
                </a:gs>
                <a:gs pos="50000">
                  <a:srgbClr val="3B70C9"/>
                </a:gs>
                <a:gs pos="100000">
                  <a:srgbClr val="2E60B8"/>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4"/>
            <p:cNvSpPr txBox="1"/>
            <p:nvPr/>
          </p:nvSpPr>
          <p:spPr>
            <a:xfrm>
              <a:off x="3573870" y="2850767"/>
              <a:ext cx="1346080" cy="1346080"/>
            </a:xfrm>
            <a:prstGeom prst="rect">
              <a:avLst/>
            </a:prstGeom>
            <a:noFill/>
            <a:ln>
              <a:noFill/>
            </a:ln>
          </p:spPr>
          <p:txBody>
            <a:bodyPr spcFirstLastPara="1" wrap="square" lIns="29200" tIns="29200" rIns="29200" bIns="29200" anchor="ctr" anchorCtr="0">
              <a:noAutofit/>
            </a:bodyPr>
            <a:lstStyle/>
            <a:p>
              <a:pPr marL="0" marR="0" lvl="0" indent="0" algn="ctr" rtl="0">
                <a:lnSpc>
                  <a:spcPct val="90000"/>
                </a:lnSpc>
                <a:spcBef>
                  <a:spcPts val="0"/>
                </a:spcBef>
                <a:spcAft>
                  <a:spcPts val="0"/>
                </a:spcAft>
                <a:buClr>
                  <a:schemeClr val="lt1"/>
                </a:buClr>
                <a:buSzPts val="4600"/>
                <a:buFont typeface="Calibri"/>
                <a:buNone/>
              </a:pPr>
              <a:r>
                <a:rPr lang="en-US" sz="4600" b="0" i="0" u="none" strike="noStrike" cap="none">
                  <a:solidFill>
                    <a:schemeClr val="lt1"/>
                  </a:solidFill>
                  <a:latin typeface="Calibri"/>
                  <a:ea typeface="Calibri"/>
                  <a:cs typeface="Calibri"/>
                  <a:sym typeface="Calibri"/>
                </a:rPr>
                <a:t>use for:</a:t>
              </a:r>
              <a:endParaRPr/>
            </a:p>
          </p:txBody>
        </p:sp>
        <p:sp>
          <p:nvSpPr>
            <p:cNvPr id="157" name="Google Shape;157;p4"/>
            <p:cNvSpPr/>
            <p:nvPr/>
          </p:nvSpPr>
          <p:spPr>
            <a:xfrm rot="10800000">
              <a:off x="1447451" y="3252538"/>
              <a:ext cx="1746016" cy="542538"/>
            </a:xfrm>
            <a:prstGeom prst="leftArrow">
              <a:avLst>
                <a:gd name="adj1" fmla="val 60000"/>
                <a:gd name="adj2" fmla="val 50000"/>
              </a:avLst>
            </a:prstGeom>
            <a:gradFill>
              <a:gsLst>
                <a:gs pos="0">
                  <a:srgbClr val="B5C2E2"/>
                </a:gs>
                <a:gs pos="50000">
                  <a:srgbClr val="A8B8DF"/>
                </a:gs>
                <a:gs pos="100000">
                  <a:srgbClr val="90A0C8"/>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4"/>
            <p:cNvSpPr/>
            <p:nvPr/>
          </p:nvSpPr>
          <p:spPr>
            <a:xfrm>
              <a:off x="543220" y="2800423"/>
              <a:ext cx="1808462" cy="1446769"/>
            </a:xfrm>
            <a:prstGeom prst="roundRect">
              <a:avLst>
                <a:gd name="adj" fmla="val 10000"/>
              </a:avLst>
            </a:prstGeom>
            <a:gradFill>
              <a:gsLst>
                <a:gs pos="0">
                  <a:srgbClr val="5E81C9"/>
                </a:gs>
                <a:gs pos="50000">
                  <a:srgbClr val="3B70C9"/>
                </a:gs>
                <a:gs pos="100000">
                  <a:srgbClr val="2E60B8"/>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4"/>
            <p:cNvSpPr txBox="1"/>
            <p:nvPr/>
          </p:nvSpPr>
          <p:spPr>
            <a:xfrm>
              <a:off x="585594" y="2842797"/>
              <a:ext cx="1723714" cy="1362021"/>
            </a:xfrm>
            <a:prstGeom prst="rect">
              <a:avLst/>
            </a:prstGeom>
            <a:noFill/>
            <a:ln>
              <a:noFill/>
            </a:ln>
          </p:spPr>
          <p:txBody>
            <a:bodyPr spcFirstLastPara="1" wrap="square" lIns="43800" tIns="43800" rIns="43800" bIns="43800" anchor="ctr" anchorCtr="0">
              <a:noAutofit/>
            </a:bodyPr>
            <a:lstStyle/>
            <a:p>
              <a:pPr marL="0" marR="0" lvl="0" indent="0" algn="ctr" rtl="0">
                <a:lnSpc>
                  <a:spcPct val="90000"/>
                </a:lnSpc>
                <a:spcBef>
                  <a:spcPts val="0"/>
                </a:spcBef>
                <a:spcAft>
                  <a:spcPts val="0"/>
                </a:spcAft>
                <a:buClr>
                  <a:schemeClr val="lt1"/>
                </a:buClr>
                <a:buSzPts val="2300"/>
                <a:buFont typeface="Calibri"/>
                <a:buNone/>
              </a:pPr>
              <a:r>
                <a:rPr lang="en-US" sz="2300" b="0" i="0" u="none" strike="noStrike" cap="none">
                  <a:solidFill>
                    <a:schemeClr val="lt1"/>
                  </a:solidFill>
                  <a:latin typeface="Calibri"/>
                  <a:ea typeface="Calibri"/>
                  <a:cs typeface="Calibri"/>
                  <a:sym typeface="Calibri"/>
                </a:rPr>
                <a:t> monitoring</a:t>
              </a:r>
              <a:endParaRPr sz="2300" b="0" i="0" u="none" strike="noStrike" cap="none">
                <a:solidFill>
                  <a:schemeClr val="lt1"/>
                </a:solidFill>
                <a:latin typeface="Calibri"/>
                <a:ea typeface="Calibri"/>
                <a:cs typeface="Calibri"/>
                <a:sym typeface="Calibri"/>
              </a:endParaRPr>
            </a:p>
          </p:txBody>
        </p:sp>
        <p:sp>
          <p:nvSpPr>
            <p:cNvPr id="160" name="Google Shape;160;p4"/>
            <p:cNvSpPr/>
            <p:nvPr/>
          </p:nvSpPr>
          <p:spPr>
            <a:xfrm rot="-8100000">
              <a:off x="2011696" y="1890332"/>
              <a:ext cx="1746016" cy="542538"/>
            </a:xfrm>
            <a:prstGeom prst="leftArrow">
              <a:avLst>
                <a:gd name="adj1" fmla="val 60000"/>
                <a:gd name="adj2" fmla="val 50000"/>
              </a:avLst>
            </a:prstGeom>
            <a:gradFill>
              <a:gsLst>
                <a:gs pos="0">
                  <a:srgbClr val="B5C2E2"/>
                </a:gs>
                <a:gs pos="50000">
                  <a:srgbClr val="A8B8DF"/>
                </a:gs>
                <a:gs pos="100000">
                  <a:srgbClr val="90A0C8"/>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4"/>
            <p:cNvSpPr/>
            <p:nvPr/>
          </p:nvSpPr>
          <p:spPr>
            <a:xfrm>
              <a:off x="1363163" y="820907"/>
              <a:ext cx="1808462" cy="1446769"/>
            </a:xfrm>
            <a:prstGeom prst="roundRect">
              <a:avLst>
                <a:gd name="adj" fmla="val 10000"/>
              </a:avLst>
            </a:prstGeom>
            <a:gradFill>
              <a:gsLst>
                <a:gs pos="0">
                  <a:srgbClr val="5E81C9"/>
                </a:gs>
                <a:gs pos="50000">
                  <a:srgbClr val="3B70C9"/>
                </a:gs>
                <a:gs pos="100000">
                  <a:srgbClr val="2E60B8"/>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4"/>
            <p:cNvSpPr txBox="1"/>
            <p:nvPr/>
          </p:nvSpPr>
          <p:spPr>
            <a:xfrm>
              <a:off x="1405537" y="863281"/>
              <a:ext cx="1723714" cy="1362021"/>
            </a:xfrm>
            <a:prstGeom prst="rect">
              <a:avLst/>
            </a:prstGeom>
            <a:noFill/>
            <a:ln>
              <a:noFill/>
            </a:ln>
          </p:spPr>
          <p:txBody>
            <a:bodyPr spcFirstLastPara="1" wrap="square" lIns="43800" tIns="43800" rIns="43800" bIns="43800" anchor="ctr" anchorCtr="0">
              <a:noAutofit/>
            </a:bodyPr>
            <a:lstStyle/>
            <a:p>
              <a:pPr marL="0" marR="0" lvl="0" indent="0" algn="ctr" rtl="0">
                <a:lnSpc>
                  <a:spcPct val="90000"/>
                </a:lnSpc>
                <a:spcBef>
                  <a:spcPts val="0"/>
                </a:spcBef>
                <a:spcAft>
                  <a:spcPts val="0"/>
                </a:spcAft>
                <a:buClr>
                  <a:schemeClr val="lt1"/>
                </a:buClr>
                <a:buSzPts val="2300"/>
                <a:buFont typeface="Calibri"/>
                <a:buNone/>
              </a:pPr>
              <a:r>
                <a:rPr lang="en-US" sz="2300" b="0" i="0" u="none" strike="noStrike" cap="none">
                  <a:solidFill>
                    <a:schemeClr val="lt1"/>
                  </a:solidFill>
                  <a:latin typeface="Calibri"/>
                  <a:ea typeface="Calibri"/>
                  <a:cs typeface="Calibri"/>
                  <a:sym typeface="Calibri"/>
                </a:rPr>
                <a:t>management</a:t>
              </a:r>
              <a:endParaRPr sz="2300" b="0" i="0" u="none" strike="noStrike" cap="none">
                <a:solidFill>
                  <a:schemeClr val="lt1"/>
                </a:solidFill>
                <a:latin typeface="Calibri"/>
                <a:ea typeface="Calibri"/>
                <a:cs typeface="Calibri"/>
                <a:sym typeface="Calibri"/>
              </a:endParaRPr>
            </a:p>
          </p:txBody>
        </p:sp>
        <p:sp>
          <p:nvSpPr>
            <p:cNvPr id="163" name="Google Shape;163;p4"/>
            <p:cNvSpPr/>
            <p:nvPr/>
          </p:nvSpPr>
          <p:spPr>
            <a:xfrm rot="-5400000">
              <a:off x="3373902" y="1326088"/>
              <a:ext cx="1746016" cy="542538"/>
            </a:xfrm>
            <a:prstGeom prst="leftArrow">
              <a:avLst>
                <a:gd name="adj1" fmla="val 60000"/>
                <a:gd name="adj2" fmla="val 50000"/>
              </a:avLst>
            </a:prstGeom>
            <a:gradFill>
              <a:gsLst>
                <a:gs pos="0">
                  <a:srgbClr val="B5C2E2"/>
                </a:gs>
                <a:gs pos="50000">
                  <a:srgbClr val="A8B8DF"/>
                </a:gs>
                <a:gs pos="100000">
                  <a:srgbClr val="90A0C8"/>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4"/>
            <p:cNvSpPr/>
            <p:nvPr/>
          </p:nvSpPr>
          <p:spPr>
            <a:xfrm>
              <a:off x="3342679" y="964"/>
              <a:ext cx="1808462" cy="1446769"/>
            </a:xfrm>
            <a:prstGeom prst="roundRect">
              <a:avLst>
                <a:gd name="adj" fmla="val 10000"/>
              </a:avLst>
            </a:prstGeom>
            <a:gradFill>
              <a:gsLst>
                <a:gs pos="0">
                  <a:srgbClr val="5E81C9"/>
                </a:gs>
                <a:gs pos="50000">
                  <a:srgbClr val="3B70C9"/>
                </a:gs>
                <a:gs pos="100000">
                  <a:srgbClr val="2E60B8"/>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4"/>
            <p:cNvSpPr txBox="1"/>
            <p:nvPr/>
          </p:nvSpPr>
          <p:spPr>
            <a:xfrm>
              <a:off x="3385053" y="43338"/>
              <a:ext cx="1723714" cy="1362021"/>
            </a:xfrm>
            <a:prstGeom prst="rect">
              <a:avLst/>
            </a:prstGeom>
            <a:noFill/>
            <a:ln>
              <a:noFill/>
            </a:ln>
          </p:spPr>
          <p:txBody>
            <a:bodyPr spcFirstLastPara="1" wrap="square" lIns="43800" tIns="43800" rIns="43800" bIns="43800" anchor="ctr" anchorCtr="0">
              <a:noAutofit/>
            </a:bodyPr>
            <a:lstStyle/>
            <a:p>
              <a:pPr marL="0" marR="0" lvl="0" indent="0" algn="ctr" rtl="0">
                <a:lnSpc>
                  <a:spcPct val="90000"/>
                </a:lnSpc>
                <a:spcBef>
                  <a:spcPts val="0"/>
                </a:spcBef>
                <a:spcAft>
                  <a:spcPts val="0"/>
                </a:spcAft>
                <a:buClr>
                  <a:schemeClr val="lt1"/>
                </a:buClr>
                <a:buSzPts val="2300"/>
                <a:buFont typeface="Calibri"/>
                <a:buNone/>
              </a:pPr>
              <a:r>
                <a:rPr lang="en-US" sz="2300" b="0" i="0" u="none" strike="noStrike" cap="none">
                  <a:solidFill>
                    <a:schemeClr val="lt1"/>
                  </a:solidFill>
                  <a:latin typeface="Calibri"/>
                  <a:ea typeface="Calibri"/>
                  <a:cs typeface="Calibri"/>
                  <a:sym typeface="Calibri"/>
                </a:rPr>
                <a:t>evaluation</a:t>
              </a:r>
              <a:endParaRPr sz="2300" b="0" i="0" u="none" strike="noStrike" cap="none">
                <a:solidFill>
                  <a:schemeClr val="lt1"/>
                </a:solidFill>
                <a:latin typeface="Calibri"/>
                <a:ea typeface="Calibri"/>
                <a:cs typeface="Calibri"/>
                <a:sym typeface="Calibri"/>
              </a:endParaRPr>
            </a:p>
          </p:txBody>
        </p:sp>
        <p:sp>
          <p:nvSpPr>
            <p:cNvPr id="166" name="Google Shape;166;p4"/>
            <p:cNvSpPr/>
            <p:nvPr/>
          </p:nvSpPr>
          <p:spPr>
            <a:xfrm rot="-2700000">
              <a:off x="4736108" y="1890332"/>
              <a:ext cx="1746016" cy="542538"/>
            </a:xfrm>
            <a:prstGeom prst="leftArrow">
              <a:avLst>
                <a:gd name="adj1" fmla="val 60000"/>
                <a:gd name="adj2" fmla="val 50000"/>
              </a:avLst>
            </a:prstGeom>
            <a:gradFill>
              <a:gsLst>
                <a:gs pos="0">
                  <a:srgbClr val="B5C2E2"/>
                </a:gs>
                <a:gs pos="50000">
                  <a:srgbClr val="A8B8DF"/>
                </a:gs>
                <a:gs pos="100000">
                  <a:srgbClr val="90A0C8"/>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4"/>
            <p:cNvSpPr/>
            <p:nvPr/>
          </p:nvSpPr>
          <p:spPr>
            <a:xfrm>
              <a:off x="5322195" y="820907"/>
              <a:ext cx="1808462" cy="1446769"/>
            </a:xfrm>
            <a:prstGeom prst="roundRect">
              <a:avLst>
                <a:gd name="adj" fmla="val 10000"/>
              </a:avLst>
            </a:prstGeom>
            <a:gradFill>
              <a:gsLst>
                <a:gs pos="0">
                  <a:srgbClr val="5E81C9"/>
                </a:gs>
                <a:gs pos="50000">
                  <a:srgbClr val="3B70C9"/>
                </a:gs>
                <a:gs pos="100000">
                  <a:srgbClr val="2E60B8"/>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4"/>
            <p:cNvSpPr txBox="1"/>
            <p:nvPr/>
          </p:nvSpPr>
          <p:spPr>
            <a:xfrm>
              <a:off x="5364569" y="863281"/>
              <a:ext cx="1723714" cy="1362021"/>
            </a:xfrm>
            <a:prstGeom prst="rect">
              <a:avLst/>
            </a:prstGeom>
            <a:noFill/>
            <a:ln>
              <a:noFill/>
            </a:ln>
          </p:spPr>
          <p:txBody>
            <a:bodyPr spcFirstLastPara="1" wrap="square" lIns="43800" tIns="43800" rIns="43800" bIns="43800" anchor="ctr" anchorCtr="0">
              <a:noAutofit/>
            </a:bodyPr>
            <a:lstStyle/>
            <a:p>
              <a:pPr marL="0" marR="0" lvl="0" indent="0" algn="ctr" rtl="0">
                <a:lnSpc>
                  <a:spcPct val="90000"/>
                </a:lnSpc>
                <a:spcBef>
                  <a:spcPts val="0"/>
                </a:spcBef>
                <a:spcAft>
                  <a:spcPts val="0"/>
                </a:spcAft>
                <a:buClr>
                  <a:schemeClr val="lt1"/>
                </a:buClr>
                <a:buSzPts val="2300"/>
                <a:buFont typeface="Calibri"/>
                <a:buNone/>
              </a:pPr>
              <a:r>
                <a:rPr lang="en-US" sz="2300" b="0" i="0" u="none" strike="noStrike" cap="none">
                  <a:solidFill>
                    <a:schemeClr val="lt1"/>
                  </a:solidFill>
                  <a:latin typeface="Calibri"/>
                  <a:ea typeface="Calibri"/>
                  <a:cs typeface="Calibri"/>
                  <a:sym typeface="Calibri"/>
                </a:rPr>
                <a:t>reporting</a:t>
              </a:r>
              <a:endParaRPr sz="2300" b="0" i="0" u="none" strike="noStrike" cap="none">
                <a:solidFill>
                  <a:schemeClr val="lt1"/>
                </a:solidFill>
                <a:latin typeface="Calibri"/>
                <a:ea typeface="Calibri"/>
                <a:cs typeface="Calibri"/>
                <a:sym typeface="Calibri"/>
              </a:endParaRPr>
            </a:p>
          </p:txBody>
        </p:sp>
        <p:sp>
          <p:nvSpPr>
            <p:cNvPr id="169" name="Google Shape;169;p4"/>
            <p:cNvSpPr/>
            <p:nvPr/>
          </p:nvSpPr>
          <p:spPr>
            <a:xfrm>
              <a:off x="5300352" y="3252538"/>
              <a:ext cx="1746016" cy="542538"/>
            </a:xfrm>
            <a:prstGeom prst="leftArrow">
              <a:avLst>
                <a:gd name="adj1" fmla="val 60000"/>
                <a:gd name="adj2" fmla="val 50000"/>
              </a:avLst>
            </a:prstGeom>
            <a:gradFill>
              <a:gsLst>
                <a:gs pos="0">
                  <a:srgbClr val="B5C2E2"/>
                </a:gs>
                <a:gs pos="50000">
                  <a:srgbClr val="A8B8DF"/>
                </a:gs>
                <a:gs pos="100000">
                  <a:srgbClr val="90A0C8"/>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4"/>
            <p:cNvSpPr/>
            <p:nvPr/>
          </p:nvSpPr>
          <p:spPr>
            <a:xfrm>
              <a:off x="6142138" y="2800423"/>
              <a:ext cx="1808462" cy="1446769"/>
            </a:xfrm>
            <a:prstGeom prst="roundRect">
              <a:avLst>
                <a:gd name="adj" fmla="val 10000"/>
              </a:avLst>
            </a:prstGeom>
            <a:gradFill>
              <a:gsLst>
                <a:gs pos="0">
                  <a:srgbClr val="5E81C9"/>
                </a:gs>
                <a:gs pos="50000">
                  <a:srgbClr val="3B70C9"/>
                </a:gs>
                <a:gs pos="100000">
                  <a:srgbClr val="2E60B8"/>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4"/>
            <p:cNvSpPr txBox="1"/>
            <p:nvPr/>
          </p:nvSpPr>
          <p:spPr>
            <a:xfrm>
              <a:off x="6184512" y="2842797"/>
              <a:ext cx="1723714" cy="1362021"/>
            </a:xfrm>
            <a:prstGeom prst="rect">
              <a:avLst/>
            </a:prstGeom>
            <a:noFill/>
            <a:ln>
              <a:noFill/>
            </a:ln>
          </p:spPr>
          <p:txBody>
            <a:bodyPr spcFirstLastPara="1" wrap="square" lIns="43800" tIns="43800" rIns="43800" bIns="43800" anchor="ctr" anchorCtr="0">
              <a:noAutofit/>
            </a:bodyPr>
            <a:lstStyle/>
            <a:p>
              <a:pPr marL="0" marR="0" lvl="0" indent="0" algn="ctr" rtl="0">
                <a:lnSpc>
                  <a:spcPct val="90000"/>
                </a:lnSpc>
                <a:spcBef>
                  <a:spcPts val="0"/>
                </a:spcBef>
                <a:spcAft>
                  <a:spcPts val="0"/>
                </a:spcAft>
                <a:buClr>
                  <a:schemeClr val="lt1"/>
                </a:buClr>
                <a:buSzPts val="2300"/>
                <a:buFont typeface="Calibri"/>
                <a:buNone/>
              </a:pPr>
              <a:r>
                <a:rPr lang="en-US" sz="2300" b="0" i="0" u="none" strike="noStrike" cap="none">
                  <a:solidFill>
                    <a:schemeClr val="lt1"/>
                  </a:solidFill>
                  <a:latin typeface="Calibri"/>
                  <a:ea typeface="Calibri"/>
                  <a:cs typeface="Calibri"/>
                  <a:sym typeface="Calibri"/>
                </a:rPr>
                <a:t>etc.</a:t>
              </a:r>
              <a:endParaRPr/>
            </a:p>
          </p:txBody>
        </p:sp>
      </p:grpSp>
      <p:pic>
        <p:nvPicPr>
          <p:cNvPr id="172" name="Google Shape;172;p4" descr="Obsah obrázku motor&#10;&#10;Popis byl vytvořen automaticky"/>
          <p:cNvPicPr preferRelativeResize="0"/>
          <p:nvPr/>
        </p:nvPicPr>
        <p:blipFill rotWithShape="1">
          <a:blip r:embed="rId3">
            <a:alphaModFix/>
          </a:blip>
          <a:srcRect t="871" r="-1" b="837"/>
          <a:stretch/>
        </p:blipFill>
        <p:spPr>
          <a:xfrm>
            <a:off x="1" y="10"/>
            <a:ext cx="4657344" cy="6857990"/>
          </a:xfrm>
          <a:custGeom>
            <a:avLst/>
            <a:gdLst/>
            <a:ahLst/>
            <a:cxnLst/>
            <a:rect l="l" t="t" r="r" b="b"/>
            <a:pathLst>
              <a:path w="4657344" h="6858000" extrusionOk="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ln>
            <a:noFill/>
          </a:ln>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7"/>
        <p:cNvGrpSpPr/>
        <p:nvPr/>
      </p:nvGrpSpPr>
      <p:grpSpPr>
        <a:xfrm>
          <a:off x="0" y="0"/>
          <a:ext cx="0" cy="0"/>
          <a:chOff x="0" y="0"/>
          <a:chExt cx="0" cy="0"/>
        </a:xfrm>
      </p:grpSpPr>
      <p:sp>
        <p:nvSpPr>
          <p:cNvPr id="178" name="Google Shape;178;p5"/>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9" name="Google Shape;179;p5"/>
          <p:cNvSpPr txBox="1"/>
          <p:nvPr/>
        </p:nvSpPr>
        <p:spPr>
          <a:xfrm>
            <a:off x="238432" y="267145"/>
            <a:ext cx="11806084" cy="706249"/>
          </a:xfrm>
          <a:prstGeom prst="rect">
            <a:avLst/>
          </a:prstGeom>
          <a:noFill/>
          <a:ln>
            <a:noFill/>
          </a:ln>
        </p:spPr>
        <p:txBody>
          <a:bodyPr spcFirstLastPara="1" wrap="square" lIns="91425" tIns="45700" rIns="91425" bIns="45700" anchor="b" anchorCtr="0">
            <a:normAutofit/>
          </a:bodyPr>
          <a:lstStyle/>
          <a:p>
            <a:pPr marL="0" marR="0" lvl="0" indent="0" algn="r" rtl="0">
              <a:lnSpc>
                <a:spcPct val="107000"/>
              </a:lnSpc>
              <a:spcBef>
                <a:spcPts val="0"/>
              </a:spcBef>
              <a:spcAft>
                <a:spcPts val="0"/>
              </a:spcAft>
              <a:buClr>
                <a:srgbClr val="1F3763"/>
              </a:buClr>
              <a:buSzPts val="3600"/>
              <a:buFont typeface="Calibri"/>
              <a:buNone/>
            </a:pPr>
            <a:r>
              <a:rPr lang="en-US" sz="3600" b="1" i="0" u="none" strike="noStrike" cap="none">
                <a:solidFill>
                  <a:srgbClr val="1F3763"/>
                </a:solidFill>
                <a:latin typeface="Calibri"/>
                <a:ea typeface="Calibri"/>
                <a:cs typeface="Calibri"/>
                <a:sym typeface="Calibri"/>
              </a:rPr>
              <a:t>Possibilities of support for affected person</a:t>
            </a:r>
            <a:endParaRPr sz="3600" b="1" i="0" u="none" strike="noStrike" cap="none">
              <a:solidFill>
                <a:srgbClr val="1F3763"/>
              </a:solidFill>
              <a:latin typeface="Calibri"/>
              <a:ea typeface="Calibri"/>
              <a:cs typeface="Calibri"/>
              <a:sym typeface="Calibri"/>
            </a:endParaRPr>
          </a:p>
        </p:txBody>
      </p:sp>
      <p:grpSp>
        <p:nvGrpSpPr>
          <p:cNvPr id="180" name="Google Shape;180;p5"/>
          <p:cNvGrpSpPr/>
          <p:nvPr/>
        </p:nvGrpSpPr>
        <p:grpSpPr>
          <a:xfrm>
            <a:off x="5833905" y="1061884"/>
            <a:ext cx="4506254" cy="5604386"/>
            <a:chOff x="1350395" y="0"/>
            <a:chExt cx="4506254" cy="5604386"/>
          </a:xfrm>
        </p:grpSpPr>
        <p:sp>
          <p:nvSpPr>
            <p:cNvPr id="181" name="Google Shape;181;p5"/>
            <p:cNvSpPr/>
            <p:nvPr/>
          </p:nvSpPr>
          <p:spPr>
            <a:xfrm>
              <a:off x="2121432" y="0"/>
              <a:ext cx="3735217" cy="3735323"/>
            </a:xfrm>
            <a:custGeom>
              <a:avLst/>
              <a:gdLst/>
              <a:ahLst/>
              <a:cxnLst/>
              <a:rect l="l" t="t" r="r" b="b"/>
              <a:pathLst>
                <a:path w="120000" h="120000" extrusionOk="0">
                  <a:moveTo>
                    <a:pt x="8412" y="60000"/>
                  </a:moveTo>
                  <a:lnTo>
                    <a:pt x="8412" y="60000"/>
                  </a:lnTo>
                  <a:cubicBezTo>
                    <a:pt x="8412" y="32962"/>
                    <a:pt x="29287" y="10511"/>
                    <a:pt x="56254" y="8548"/>
                  </a:cubicBezTo>
                  <a:cubicBezTo>
                    <a:pt x="83220" y="6584"/>
                    <a:pt x="107127" y="25774"/>
                    <a:pt x="111044" y="52527"/>
                  </a:cubicBezTo>
                  <a:cubicBezTo>
                    <a:pt x="114961" y="79280"/>
                    <a:pt x="97558" y="104518"/>
                    <a:pt x="71160" y="110367"/>
                  </a:cubicBezTo>
                  <a:lnTo>
                    <a:pt x="70591" y="118429"/>
                  </a:lnTo>
                  <a:lnTo>
                    <a:pt x="56831" y="104889"/>
                  </a:lnTo>
                  <a:lnTo>
                    <a:pt x="72704" y="88505"/>
                  </a:lnTo>
                  <a:lnTo>
                    <a:pt x="72143" y="96443"/>
                  </a:lnTo>
                  <a:cubicBezTo>
                    <a:pt x="90760" y="90239"/>
                    <a:pt x="101708" y="71000"/>
                    <a:pt x="97532" y="51826"/>
                  </a:cubicBezTo>
                  <a:cubicBezTo>
                    <a:pt x="93357" y="32652"/>
                    <a:pt x="75400" y="19708"/>
                    <a:pt x="55889" y="21808"/>
                  </a:cubicBezTo>
                  <a:cubicBezTo>
                    <a:pt x="36379" y="23908"/>
                    <a:pt x="21588" y="40376"/>
                    <a:pt x="21588" y="60000"/>
                  </a:cubicBezTo>
                  <a:close/>
                </a:path>
              </a:pathLst>
            </a:cu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5"/>
            <p:cNvSpPr/>
            <p:nvPr/>
          </p:nvSpPr>
          <p:spPr>
            <a:xfrm>
              <a:off x="2946388" y="1352338"/>
              <a:ext cx="2083957" cy="104185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5"/>
            <p:cNvSpPr txBox="1"/>
            <p:nvPr/>
          </p:nvSpPr>
          <p:spPr>
            <a:xfrm>
              <a:off x="2946388" y="1352338"/>
              <a:ext cx="2083957" cy="1041855"/>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chemeClr val="dk1"/>
                </a:buClr>
                <a:buSzPts val="2400"/>
                <a:buFont typeface="Calibri"/>
                <a:buNone/>
              </a:pPr>
              <a:r>
                <a:rPr lang="en-US" sz="2400" b="0" i="0" u="none" strike="noStrike" cap="none">
                  <a:solidFill>
                    <a:schemeClr val="dk1"/>
                  </a:solidFill>
                  <a:latin typeface="Calibri"/>
                  <a:ea typeface="Calibri"/>
                  <a:cs typeface="Calibri"/>
                  <a:sym typeface="Calibri"/>
                </a:rPr>
                <a:t>health and safety policy violated</a:t>
              </a:r>
              <a:endParaRPr sz="2400" b="0" i="0" u="none" strike="noStrike" cap="none">
                <a:solidFill>
                  <a:schemeClr val="dk1"/>
                </a:solidFill>
                <a:latin typeface="Calibri"/>
                <a:ea typeface="Calibri"/>
                <a:cs typeface="Calibri"/>
                <a:sym typeface="Calibri"/>
              </a:endParaRPr>
            </a:p>
          </p:txBody>
        </p:sp>
        <p:sp>
          <p:nvSpPr>
            <p:cNvPr id="184" name="Google Shape;184;p5"/>
            <p:cNvSpPr/>
            <p:nvPr/>
          </p:nvSpPr>
          <p:spPr>
            <a:xfrm>
              <a:off x="1350395" y="2394194"/>
              <a:ext cx="3208835" cy="3210192"/>
            </a:xfrm>
            <a:prstGeom prst="blockArc">
              <a:avLst>
                <a:gd name="adj1" fmla="val 0"/>
                <a:gd name="adj2" fmla="val 18900000"/>
                <a:gd name="adj3" fmla="val 1274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5"/>
            <p:cNvSpPr/>
            <p:nvPr/>
          </p:nvSpPr>
          <p:spPr>
            <a:xfrm>
              <a:off x="1904409" y="3502741"/>
              <a:ext cx="2083957" cy="104185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5"/>
            <p:cNvSpPr txBox="1"/>
            <p:nvPr/>
          </p:nvSpPr>
          <p:spPr>
            <a:xfrm>
              <a:off x="1904409" y="3502741"/>
              <a:ext cx="2083957" cy="1041855"/>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chemeClr val="dk1"/>
                </a:buClr>
                <a:buSzPts val="2400"/>
                <a:buFont typeface="Calibri"/>
                <a:buNone/>
              </a:pPr>
              <a:r>
                <a:rPr lang="en-US" sz="2400" b="0" i="0" u="none" strike="noStrike" cap="none">
                  <a:solidFill>
                    <a:schemeClr val="dk1"/>
                  </a:solidFill>
                  <a:latin typeface="Calibri"/>
                  <a:ea typeface="Calibri"/>
                  <a:cs typeface="Calibri"/>
                  <a:sym typeface="Calibri"/>
                </a:rPr>
                <a:t>disabled employee</a:t>
              </a:r>
              <a:endParaRPr/>
            </a:p>
          </p:txBody>
        </p:sp>
      </p:grpSp>
      <p:pic>
        <p:nvPicPr>
          <p:cNvPr id="187" name="Google Shape;187;p5" descr="Obsah obrázku exteriér, osoba, modrá&#10;&#10;Popis byl vytvořen automaticky"/>
          <p:cNvPicPr preferRelativeResize="0"/>
          <p:nvPr/>
        </p:nvPicPr>
        <p:blipFill rotWithShape="1">
          <a:blip r:embed="rId3">
            <a:alphaModFix/>
          </a:blip>
          <a:srcRect l="29602" r="25065" b="-1"/>
          <a:stretch/>
        </p:blipFill>
        <p:spPr>
          <a:xfrm>
            <a:off x="1" y="10"/>
            <a:ext cx="4657344" cy="6857990"/>
          </a:xfrm>
          <a:custGeom>
            <a:avLst/>
            <a:gdLst/>
            <a:ahLst/>
            <a:cxnLst/>
            <a:rect l="l" t="t" r="r" b="b"/>
            <a:pathLst>
              <a:path w="4657344" h="6858000" extrusionOk="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ln>
            <a:noFill/>
          </a:ln>
        </p:spPr>
      </p:pic>
    </p:spTree>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2"/>
        <p:cNvGrpSpPr/>
        <p:nvPr/>
      </p:nvGrpSpPr>
      <p:grpSpPr>
        <a:xfrm>
          <a:off x="0" y="0"/>
          <a:ext cx="0" cy="0"/>
          <a:chOff x="0" y="0"/>
          <a:chExt cx="0" cy="0"/>
        </a:xfrm>
      </p:grpSpPr>
      <p:sp>
        <p:nvSpPr>
          <p:cNvPr id="193" name="Google Shape;193;p6"/>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4" name="Google Shape;194;p6"/>
          <p:cNvSpPr/>
          <p:nvPr/>
        </p:nvSpPr>
        <p:spPr>
          <a:xfrm rot="-2700000" flipH="1">
            <a:off x="-376156" y="-253670"/>
            <a:ext cx="1827638" cy="1376989"/>
          </a:xfrm>
          <a:custGeom>
            <a:avLst/>
            <a:gdLst/>
            <a:ahLst/>
            <a:cxnLst/>
            <a:rect l="l" t="t" r="r" b="b"/>
            <a:pathLst>
              <a:path w="1827638" h="1376989" extrusionOk="0">
                <a:moveTo>
                  <a:pt x="0" y="987379"/>
                </a:moveTo>
                <a:lnTo>
                  <a:pt x="987379" y="0"/>
                </a:lnTo>
                <a:lnTo>
                  <a:pt x="1827638" y="840260"/>
                </a:lnTo>
                <a:lnTo>
                  <a:pt x="1827638" y="1376989"/>
                </a:lnTo>
                <a:lnTo>
                  <a:pt x="0" y="1376989"/>
                </a:lnTo>
                <a:close/>
              </a:path>
            </a:pathLst>
          </a:cu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5" name="Google Shape;195;p6"/>
          <p:cNvSpPr/>
          <p:nvPr/>
        </p:nvSpPr>
        <p:spPr>
          <a:xfrm rot="-2700000" flipH="1">
            <a:off x="891641" y="422146"/>
            <a:ext cx="645368" cy="645368"/>
          </a:xfrm>
          <a:prstGeom prst="rect">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6" name="Google Shape;196;p6"/>
          <p:cNvSpPr/>
          <p:nvPr/>
        </p:nvSpPr>
        <p:spPr>
          <a:xfrm rot="-2700000" flipH="1">
            <a:off x="10043482" y="655140"/>
            <a:ext cx="687472" cy="687472"/>
          </a:xfrm>
          <a:prstGeom prst="rect">
            <a:avLst/>
          </a:pr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7" name="Google Shape;197;p6"/>
          <p:cNvSpPr/>
          <p:nvPr/>
        </p:nvSpPr>
        <p:spPr>
          <a:xfrm rot="10800000" flipH="1">
            <a:off x="9356643" y="0"/>
            <a:ext cx="2835357" cy="1480837"/>
          </a:xfrm>
          <a:custGeom>
            <a:avLst/>
            <a:gdLst/>
            <a:ahLst/>
            <a:cxnLst/>
            <a:rect l="l" t="t" r="r" b="b"/>
            <a:pathLst>
              <a:path w="2835357" h="1480837" extrusionOk="0">
                <a:moveTo>
                  <a:pt x="2835357" y="1480837"/>
                </a:moveTo>
                <a:lnTo>
                  <a:pt x="0" y="1480837"/>
                </a:lnTo>
                <a:lnTo>
                  <a:pt x="1552727" y="0"/>
                </a:lnTo>
                <a:lnTo>
                  <a:pt x="2835357" y="1223245"/>
                </a:lnTo>
                <a:close/>
              </a:path>
            </a:pathLst>
          </a:cu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8" name="Google Shape;198;p6"/>
          <p:cNvSpPr/>
          <p:nvPr/>
        </p:nvSpPr>
        <p:spPr>
          <a:xfrm flipH="1">
            <a:off x="7976344" y="6115501"/>
            <a:ext cx="1494513" cy="742499"/>
          </a:xfrm>
          <a:prstGeom prst="triangle">
            <a:avLst>
              <a:gd name="adj" fmla="val 50000"/>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9" name="Google Shape;199;p6"/>
          <p:cNvSpPr/>
          <p:nvPr/>
        </p:nvSpPr>
        <p:spPr>
          <a:xfrm flipH="1">
            <a:off x="7604080" y="6453143"/>
            <a:ext cx="814903" cy="404857"/>
          </a:xfrm>
          <a:prstGeom prst="triangle">
            <a:avLst>
              <a:gd name="adj" fmla="val 50000"/>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200" name="Google Shape;200;p6"/>
          <p:cNvGrpSpPr/>
          <p:nvPr/>
        </p:nvGrpSpPr>
        <p:grpSpPr>
          <a:xfrm>
            <a:off x="5639374" y="480495"/>
            <a:ext cx="6468603" cy="6811796"/>
            <a:chOff x="3514109" y="-264335"/>
            <a:chExt cx="6468603" cy="6811796"/>
          </a:xfrm>
        </p:grpSpPr>
        <p:sp>
          <p:nvSpPr>
            <p:cNvPr id="201" name="Google Shape;201;p6"/>
            <p:cNvSpPr/>
            <p:nvPr/>
          </p:nvSpPr>
          <p:spPr>
            <a:xfrm>
              <a:off x="5908003" y="2756254"/>
              <a:ext cx="3368754" cy="3368754"/>
            </a:xfrm>
            <a:custGeom>
              <a:avLst/>
              <a:gdLst/>
              <a:ahLst/>
              <a:cxnLst/>
              <a:rect l="l" t="t" r="r" b="b"/>
              <a:pathLst>
                <a:path w="120000" h="120000" extrusionOk="0">
                  <a:moveTo>
                    <a:pt x="85177" y="19133"/>
                  </a:moveTo>
                  <a:lnTo>
                    <a:pt x="94511" y="11300"/>
                  </a:lnTo>
                  <a:lnTo>
                    <a:pt x="101967" y="17557"/>
                  </a:lnTo>
                  <a:lnTo>
                    <a:pt x="95875" y="28109"/>
                  </a:lnTo>
                  <a:lnTo>
                    <a:pt x="95875" y="28109"/>
                  </a:lnTo>
                  <a:cubicBezTo>
                    <a:pt x="100207" y="32983"/>
                    <a:pt x="103501" y="38688"/>
                    <a:pt x="105555" y="44877"/>
                  </a:cubicBezTo>
                  <a:lnTo>
                    <a:pt x="117740" y="44877"/>
                  </a:lnTo>
                  <a:lnTo>
                    <a:pt x="119431" y="54463"/>
                  </a:lnTo>
                  <a:lnTo>
                    <a:pt x="107980" y="58630"/>
                  </a:lnTo>
                  <a:lnTo>
                    <a:pt x="107980" y="58630"/>
                  </a:lnTo>
                  <a:cubicBezTo>
                    <a:pt x="108167" y="65148"/>
                    <a:pt x="107023" y="71636"/>
                    <a:pt x="104618" y="77697"/>
                  </a:cubicBezTo>
                  <a:lnTo>
                    <a:pt x="113953" y="85530"/>
                  </a:lnTo>
                  <a:lnTo>
                    <a:pt x="109086" y="93960"/>
                  </a:lnTo>
                  <a:lnTo>
                    <a:pt x="97636" y="89792"/>
                  </a:lnTo>
                  <a:cubicBezTo>
                    <a:pt x="93588" y="94905"/>
                    <a:pt x="88542" y="99139"/>
                    <a:pt x="82804" y="102237"/>
                  </a:cubicBezTo>
                  <a:lnTo>
                    <a:pt x="84920" y="114237"/>
                  </a:lnTo>
                  <a:lnTo>
                    <a:pt x="75773" y="117566"/>
                  </a:lnTo>
                  <a:lnTo>
                    <a:pt x="69681" y="107014"/>
                  </a:lnTo>
                  <a:lnTo>
                    <a:pt x="69681" y="107014"/>
                  </a:lnTo>
                  <a:cubicBezTo>
                    <a:pt x="63294" y="108329"/>
                    <a:pt x="56706" y="108329"/>
                    <a:pt x="50319" y="107014"/>
                  </a:cubicBezTo>
                  <a:lnTo>
                    <a:pt x="44227" y="117566"/>
                  </a:lnTo>
                  <a:lnTo>
                    <a:pt x="35080" y="114237"/>
                  </a:lnTo>
                  <a:lnTo>
                    <a:pt x="37196" y="102237"/>
                  </a:lnTo>
                  <a:lnTo>
                    <a:pt x="37196" y="102237"/>
                  </a:lnTo>
                  <a:cubicBezTo>
                    <a:pt x="31458" y="99139"/>
                    <a:pt x="26412" y="94905"/>
                    <a:pt x="22364" y="89792"/>
                  </a:cubicBezTo>
                  <a:lnTo>
                    <a:pt x="10914" y="93960"/>
                  </a:lnTo>
                  <a:lnTo>
                    <a:pt x="6047" y="85530"/>
                  </a:lnTo>
                  <a:lnTo>
                    <a:pt x="15382" y="77697"/>
                  </a:lnTo>
                  <a:lnTo>
                    <a:pt x="15382" y="77697"/>
                  </a:lnTo>
                  <a:cubicBezTo>
                    <a:pt x="12977" y="71636"/>
                    <a:pt x="11833" y="65148"/>
                    <a:pt x="12020" y="58630"/>
                  </a:cubicBezTo>
                  <a:lnTo>
                    <a:pt x="569" y="54463"/>
                  </a:lnTo>
                  <a:lnTo>
                    <a:pt x="2260" y="44877"/>
                  </a:lnTo>
                  <a:lnTo>
                    <a:pt x="14445" y="44877"/>
                  </a:lnTo>
                  <a:lnTo>
                    <a:pt x="14445" y="44877"/>
                  </a:lnTo>
                  <a:cubicBezTo>
                    <a:pt x="16499" y="38688"/>
                    <a:pt x="19793" y="32983"/>
                    <a:pt x="24125" y="28109"/>
                  </a:cubicBezTo>
                  <a:lnTo>
                    <a:pt x="18033" y="17557"/>
                  </a:lnTo>
                  <a:lnTo>
                    <a:pt x="25489" y="11300"/>
                  </a:lnTo>
                  <a:lnTo>
                    <a:pt x="34823" y="19133"/>
                  </a:lnTo>
                  <a:lnTo>
                    <a:pt x="34823" y="19133"/>
                  </a:lnTo>
                  <a:cubicBezTo>
                    <a:pt x="40375" y="15712"/>
                    <a:pt x="46566" y="13459"/>
                    <a:pt x="53017" y="12511"/>
                  </a:cubicBezTo>
                  <a:lnTo>
                    <a:pt x="55133" y="511"/>
                  </a:lnTo>
                  <a:lnTo>
                    <a:pt x="64867" y="511"/>
                  </a:lnTo>
                  <a:lnTo>
                    <a:pt x="66983" y="12511"/>
                  </a:lnTo>
                  <a:lnTo>
                    <a:pt x="66983" y="12511"/>
                  </a:lnTo>
                  <a:cubicBezTo>
                    <a:pt x="73434" y="13459"/>
                    <a:pt x="79625" y="15712"/>
                    <a:pt x="85177" y="19133"/>
                  </a:cubicBezTo>
                  <a:close/>
                </a:path>
              </a:pathLst>
            </a:custGeom>
            <a:gradFill>
              <a:gsLst>
                <a:gs pos="0">
                  <a:srgbClr val="5E81C9"/>
                </a:gs>
                <a:gs pos="50000">
                  <a:srgbClr val="3B70C9"/>
                </a:gs>
                <a:gs pos="100000">
                  <a:srgbClr val="2E60B8"/>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6"/>
            <p:cNvSpPr txBox="1"/>
            <p:nvPr/>
          </p:nvSpPr>
          <p:spPr>
            <a:xfrm>
              <a:off x="6585272" y="3545369"/>
              <a:ext cx="2014216" cy="1731609"/>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chemeClr val="lt1"/>
                </a:buClr>
                <a:buSzPts val="2000"/>
                <a:buFont typeface="Noto Sans Symbols"/>
                <a:buNone/>
              </a:pPr>
              <a:r>
                <a:rPr lang="en-US" sz="2000" b="0" i="0" u="none" strike="noStrike" cap="none">
                  <a:solidFill>
                    <a:schemeClr val="lt1"/>
                  </a:solidFill>
                  <a:latin typeface="Calibri"/>
                  <a:ea typeface="Calibri"/>
                  <a:cs typeface="Calibri"/>
                  <a:sym typeface="Calibri"/>
                </a:rPr>
                <a:t>the basis of good work</a:t>
              </a:r>
              <a:endParaRPr sz="2000" b="0" i="0" u="none" strike="noStrike" cap="none">
                <a:solidFill>
                  <a:schemeClr val="lt1"/>
                </a:solidFill>
                <a:latin typeface="Calibri"/>
                <a:ea typeface="Calibri"/>
                <a:cs typeface="Calibri"/>
                <a:sym typeface="Calibri"/>
              </a:endParaRPr>
            </a:p>
          </p:txBody>
        </p:sp>
        <p:sp>
          <p:nvSpPr>
            <p:cNvPr id="203" name="Google Shape;203;p6"/>
            <p:cNvSpPr/>
            <p:nvPr/>
          </p:nvSpPr>
          <p:spPr>
            <a:xfrm>
              <a:off x="3948000" y="1960002"/>
              <a:ext cx="2450003" cy="2450003"/>
            </a:xfrm>
            <a:custGeom>
              <a:avLst/>
              <a:gdLst/>
              <a:ahLst/>
              <a:cxnLst/>
              <a:rect l="l" t="t" r="r" b="b"/>
              <a:pathLst>
                <a:path w="120000" h="120000" extrusionOk="0">
                  <a:moveTo>
                    <a:pt x="89790" y="30393"/>
                  </a:moveTo>
                  <a:lnTo>
                    <a:pt x="107494" y="25057"/>
                  </a:lnTo>
                  <a:lnTo>
                    <a:pt x="114008" y="36341"/>
                  </a:lnTo>
                  <a:lnTo>
                    <a:pt x="100535" y="49005"/>
                  </a:lnTo>
                  <a:cubicBezTo>
                    <a:pt x="102488" y="56205"/>
                    <a:pt x="102488" y="63795"/>
                    <a:pt x="100535" y="70995"/>
                  </a:cubicBezTo>
                  <a:lnTo>
                    <a:pt x="114008" y="83659"/>
                  </a:lnTo>
                  <a:lnTo>
                    <a:pt x="107494" y="94943"/>
                  </a:lnTo>
                  <a:lnTo>
                    <a:pt x="89790" y="89607"/>
                  </a:lnTo>
                  <a:lnTo>
                    <a:pt x="89790" y="89607"/>
                  </a:lnTo>
                  <a:cubicBezTo>
                    <a:pt x="84531" y="94898"/>
                    <a:pt x="77957" y="98693"/>
                    <a:pt x="70746" y="100602"/>
                  </a:cubicBezTo>
                  <a:lnTo>
                    <a:pt x="66514" y="118602"/>
                  </a:lnTo>
                  <a:lnTo>
                    <a:pt x="53486" y="118602"/>
                  </a:lnTo>
                  <a:lnTo>
                    <a:pt x="49254" y="100602"/>
                  </a:lnTo>
                  <a:lnTo>
                    <a:pt x="49254" y="100602"/>
                  </a:lnTo>
                  <a:cubicBezTo>
                    <a:pt x="42043" y="98693"/>
                    <a:pt x="35469" y="94898"/>
                    <a:pt x="30210" y="89607"/>
                  </a:cubicBezTo>
                  <a:lnTo>
                    <a:pt x="12506" y="94943"/>
                  </a:lnTo>
                  <a:lnTo>
                    <a:pt x="5992" y="83659"/>
                  </a:lnTo>
                  <a:lnTo>
                    <a:pt x="19465" y="70995"/>
                  </a:lnTo>
                  <a:cubicBezTo>
                    <a:pt x="17512" y="63795"/>
                    <a:pt x="17512" y="56205"/>
                    <a:pt x="19465" y="49005"/>
                  </a:cubicBezTo>
                  <a:lnTo>
                    <a:pt x="5992" y="36341"/>
                  </a:lnTo>
                  <a:lnTo>
                    <a:pt x="12506" y="25057"/>
                  </a:lnTo>
                  <a:lnTo>
                    <a:pt x="30210" y="30393"/>
                  </a:lnTo>
                  <a:lnTo>
                    <a:pt x="30210" y="30393"/>
                  </a:lnTo>
                  <a:cubicBezTo>
                    <a:pt x="35469" y="25102"/>
                    <a:pt x="42043" y="21307"/>
                    <a:pt x="49254" y="19398"/>
                  </a:cubicBezTo>
                  <a:lnTo>
                    <a:pt x="53486" y="1398"/>
                  </a:lnTo>
                  <a:lnTo>
                    <a:pt x="66514" y="1398"/>
                  </a:lnTo>
                  <a:lnTo>
                    <a:pt x="70746" y="19398"/>
                  </a:lnTo>
                  <a:lnTo>
                    <a:pt x="70746" y="19398"/>
                  </a:lnTo>
                  <a:cubicBezTo>
                    <a:pt x="77957" y="21307"/>
                    <a:pt x="84531" y="25102"/>
                    <a:pt x="89790" y="30393"/>
                  </a:cubicBezTo>
                  <a:close/>
                </a:path>
              </a:pathLst>
            </a:custGeom>
            <a:gradFill>
              <a:gsLst>
                <a:gs pos="0">
                  <a:srgbClr val="5E81C9"/>
                </a:gs>
                <a:gs pos="50000">
                  <a:srgbClr val="3B70C9"/>
                </a:gs>
                <a:gs pos="100000">
                  <a:srgbClr val="2E60B8"/>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6"/>
            <p:cNvSpPr txBox="1"/>
            <p:nvPr/>
          </p:nvSpPr>
          <p:spPr>
            <a:xfrm>
              <a:off x="4564796" y="2580525"/>
              <a:ext cx="1216411" cy="1208957"/>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chemeClr val="lt1"/>
                </a:buClr>
                <a:buSzPts val="2000"/>
                <a:buFont typeface="Noto Sans Symbols"/>
                <a:buNone/>
              </a:pPr>
              <a:r>
                <a:rPr lang="en-US" sz="2000" b="0" i="0" u="none" strike="noStrike" cap="none">
                  <a:solidFill>
                    <a:schemeClr val="lt1"/>
                  </a:solidFill>
                  <a:latin typeface="Calibri"/>
                  <a:ea typeface="Calibri"/>
                  <a:cs typeface="Calibri"/>
                  <a:sym typeface="Calibri"/>
                </a:rPr>
                <a:t>"two heads are better than one"</a:t>
              </a:r>
              <a:endParaRPr sz="2000" b="0" i="0" u="none" strike="noStrike" cap="none">
                <a:solidFill>
                  <a:schemeClr val="lt1"/>
                </a:solidFill>
                <a:latin typeface="Calibri"/>
                <a:ea typeface="Calibri"/>
                <a:cs typeface="Calibri"/>
                <a:sym typeface="Calibri"/>
              </a:endParaRPr>
            </a:p>
          </p:txBody>
        </p:sp>
        <p:sp>
          <p:nvSpPr>
            <p:cNvPr id="205" name="Google Shape;205;p6"/>
            <p:cNvSpPr/>
            <p:nvPr/>
          </p:nvSpPr>
          <p:spPr>
            <a:xfrm rot="-900000">
              <a:off x="5320252" y="269750"/>
              <a:ext cx="2400503" cy="2400503"/>
            </a:xfrm>
            <a:custGeom>
              <a:avLst/>
              <a:gdLst/>
              <a:ahLst/>
              <a:cxnLst/>
              <a:rect l="l" t="t" r="r" b="b"/>
              <a:pathLst>
                <a:path w="120000" h="120000" extrusionOk="0">
                  <a:moveTo>
                    <a:pt x="89790" y="30393"/>
                  </a:moveTo>
                  <a:lnTo>
                    <a:pt x="107494" y="25057"/>
                  </a:lnTo>
                  <a:lnTo>
                    <a:pt x="114008" y="36341"/>
                  </a:lnTo>
                  <a:lnTo>
                    <a:pt x="100535" y="49005"/>
                  </a:lnTo>
                  <a:cubicBezTo>
                    <a:pt x="102488" y="56205"/>
                    <a:pt x="102488" y="63795"/>
                    <a:pt x="100535" y="70995"/>
                  </a:cubicBezTo>
                  <a:lnTo>
                    <a:pt x="114008" y="83659"/>
                  </a:lnTo>
                  <a:lnTo>
                    <a:pt x="107494" y="94943"/>
                  </a:lnTo>
                  <a:lnTo>
                    <a:pt x="89790" y="89607"/>
                  </a:lnTo>
                  <a:lnTo>
                    <a:pt x="89790" y="89607"/>
                  </a:lnTo>
                  <a:cubicBezTo>
                    <a:pt x="84531" y="94898"/>
                    <a:pt x="77957" y="98693"/>
                    <a:pt x="70746" y="100602"/>
                  </a:cubicBezTo>
                  <a:lnTo>
                    <a:pt x="66514" y="118602"/>
                  </a:lnTo>
                  <a:lnTo>
                    <a:pt x="53486" y="118602"/>
                  </a:lnTo>
                  <a:lnTo>
                    <a:pt x="49254" y="100602"/>
                  </a:lnTo>
                  <a:lnTo>
                    <a:pt x="49254" y="100602"/>
                  </a:lnTo>
                  <a:cubicBezTo>
                    <a:pt x="42043" y="98693"/>
                    <a:pt x="35469" y="94898"/>
                    <a:pt x="30210" y="89607"/>
                  </a:cubicBezTo>
                  <a:lnTo>
                    <a:pt x="12506" y="94943"/>
                  </a:lnTo>
                  <a:lnTo>
                    <a:pt x="5992" y="83659"/>
                  </a:lnTo>
                  <a:lnTo>
                    <a:pt x="19465" y="70995"/>
                  </a:lnTo>
                  <a:cubicBezTo>
                    <a:pt x="17512" y="63795"/>
                    <a:pt x="17512" y="56205"/>
                    <a:pt x="19465" y="49005"/>
                  </a:cubicBezTo>
                  <a:lnTo>
                    <a:pt x="5992" y="36341"/>
                  </a:lnTo>
                  <a:lnTo>
                    <a:pt x="12506" y="25057"/>
                  </a:lnTo>
                  <a:lnTo>
                    <a:pt x="30210" y="30393"/>
                  </a:lnTo>
                  <a:lnTo>
                    <a:pt x="30210" y="30393"/>
                  </a:lnTo>
                  <a:cubicBezTo>
                    <a:pt x="35469" y="25102"/>
                    <a:pt x="42043" y="21307"/>
                    <a:pt x="49254" y="19398"/>
                  </a:cubicBezTo>
                  <a:lnTo>
                    <a:pt x="53486" y="1398"/>
                  </a:lnTo>
                  <a:lnTo>
                    <a:pt x="66514" y="1398"/>
                  </a:lnTo>
                  <a:lnTo>
                    <a:pt x="70746" y="19398"/>
                  </a:lnTo>
                  <a:lnTo>
                    <a:pt x="70746" y="19398"/>
                  </a:lnTo>
                  <a:cubicBezTo>
                    <a:pt x="77957" y="21307"/>
                    <a:pt x="84531" y="25102"/>
                    <a:pt x="89790" y="30393"/>
                  </a:cubicBezTo>
                  <a:close/>
                </a:path>
              </a:pathLst>
            </a:custGeom>
            <a:gradFill>
              <a:gsLst>
                <a:gs pos="0">
                  <a:srgbClr val="5E81C9"/>
                </a:gs>
                <a:gs pos="50000">
                  <a:srgbClr val="3B70C9"/>
                </a:gs>
                <a:gs pos="100000">
                  <a:srgbClr val="2E60B8"/>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6"/>
            <p:cNvSpPr txBox="1"/>
            <p:nvPr/>
          </p:nvSpPr>
          <p:spPr>
            <a:xfrm>
              <a:off x="5846752" y="796251"/>
              <a:ext cx="1347501" cy="1347501"/>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chemeClr val="lt1"/>
                </a:buClr>
                <a:buSzPts val="2000"/>
                <a:buFont typeface="Noto Sans Symbols"/>
                <a:buNone/>
              </a:pPr>
              <a:r>
                <a:rPr lang="en-US" sz="2000" b="0" i="0" u="none" strike="noStrike" cap="none">
                  <a:solidFill>
                    <a:schemeClr val="lt1"/>
                  </a:solidFill>
                  <a:latin typeface="Calibri"/>
                  <a:ea typeface="Calibri"/>
                  <a:cs typeface="Calibri"/>
                  <a:sym typeface="Calibri"/>
                </a:rPr>
                <a:t>it goes better with more people</a:t>
              </a:r>
              <a:endParaRPr sz="2000" b="0" i="0" u="none" strike="noStrike" cap="none">
                <a:solidFill>
                  <a:schemeClr val="lt1"/>
                </a:solidFill>
                <a:latin typeface="Calibri"/>
                <a:ea typeface="Calibri"/>
                <a:cs typeface="Calibri"/>
                <a:sym typeface="Calibri"/>
              </a:endParaRPr>
            </a:p>
          </p:txBody>
        </p:sp>
        <p:sp>
          <p:nvSpPr>
            <p:cNvPr id="207" name="Google Shape;207;p6"/>
            <p:cNvSpPr/>
            <p:nvPr/>
          </p:nvSpPr>
          <p:spPr>
            <a:xfrm>
              <a:off x="5670706" y="2235455"/>
              <a:ext cx="4312006" cy="4312006"/>
            </a:xfrm>
            <a:custGeom>
              <a:avLst/>
              <a:gdLst/>
              <a:ahLst/>
              <a:cxnLst/>
              <a:rect l="l" t="t" r="r" b="b"/>
              <a:pathLst>
                <a:path w="120000" h="120000" extrusionOk="0">
                  <a:moveTo>
                    <a:pt x="53351" y="4145"/>
                  </a:moveTo>
                  <a:lnTo>
                    <a:pt x="53351" y="4145"/>
                  </a:lnTo>
                  <a:cubicBezTo>
                    <a:pt x="76747" y="1360"/>
                    <a:pt x="99399" y="13451"/>
                    <a:pt x="110106" y="34438"/>
                  </a:cubicBezTo>
                  <a:cubicBezTo>
                    <a:pt x="120812" y="55425"/>
                    <a:pt x="117305" y="80861"/>
                    <a:pt x="101319" y="98167"/>
                  </a:cubicBezTo>
                  <a:lnTo>
                    <a:pt x="103848" y="100924"/>
                  </a:lnTo>
                  <a:lnTo>
                    <a:pt x="96127" y="99375"/>
                  </a:lnTo>
                  <a:lnTo>
                    <a:pt x="94974" y="91252"/>
                  </a:lnTo>
                  <a:lnTo>
                    <a:pt x="97502" y="94007"/>
                  </a:lnTo>
                  <a:cubicBezTo>
                    <a:pt x="111689" y="78363"/>
                    <a:pt x="114673" y="55555"/>
                    <a:pt x="104989" y="36786"/>
                  </a:cubicBezTo>
                  <a:cubicBezTo>
                    <a:pt x="95305" y="18018"/>
                    <a:pt x="74987" y="7234"/>
                    <a:pt x="54016" y="9730"/>
                  </a:cubicBezTo>
                  <a:close/>
                </a:path>
              </a:pathLst>
            </a:custGeom>
            <a:gradFill>
              <a:gsLst>
                <a:gs pos="0">
                  <a:srgbClr val="B5C2E2"/>
                </a:gs>
                <a:gs pos="50000">
                  <a:srgbClr val="A8B8DF"/>
                </a:gs>
                <a:gs pos="100000">
                  <a:srgbClr val="90A0C8"/>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6"/>
            <p:cNvSpPr/>
            <p:nvPr/>
          </p:nvSpPr>
          <p:spPr>
            <a:xfrm>
              <a:off x="3514109" y="1409624"/>
              <a:ext cx="3132942" cy="3132942"/>
            </a:xfrm>
            <a:custGeom>
              <a:avLst/>
              <a:gdLst/>
              <a:ahLst/>
              <a:cxnLst/>
              <a:rect l="l" t="t" r="r" b="b"/>
              <a:pathLst>
                <a:path w="120000" h="120000" extrusionOk="0">
                  <a:moveTo>
                    <a:pt x="38835" y="9410"/>
                  </a:moveTo>
                  <a:lnTo>
                    <a:pt x="41823" y="16553"/>
                  </a:lnTo>
                  <a:lnTo>
                    <a:pt x="41823" y="16553"/>
                  </a:lnTo>
                  <a:cubicBezTo>
                    <a:pt x="23032" y="24414"/>
                    <a:pt x="11425" y="43464"/>
                    <a:pt x="13055" y="63768"/>
                  </a:cubicBezTo>
                  <a:lnTo>
                    <a:pt x="18064" y="62671"/>
                  </a:lnTo>
                  <a:lnTo>
                    <a:pt x="10211" y="70899"/>
                  </a:lnTo>
                  <a:lnTo>
                    <a:pt x="417" y="66534"/>
                  </a:lnTo>
                  <a:lnTo>
                    <a:pt x="5431" y="65437"/>
                  </a:lnTo>
                  <a:lnTo>
                    <a:pt x="5431" y="65437"/>
                  </a:lnTo>
                  <a:cubicBezTo>
                    <a:pt x="3042" y="41449"/>
                    <a:pt x="16596" y="18714"/>
                    <a:pt x="38835" y="9410"/>
                  </a:cubicBezTo>
                  <a:close/>
                </a:path>
              </a:pathLst>
            </a:custGeom>
            <a:gradFill>
              <a:gsLst>
                <a:gs pos="0">
                  <a:srgbClr val="B5C2E2"/>
                </a:gs>
                <a:gs pos="50000">
                  <a:srgbClr val="A8B8DF"/>
                </a:gs>
                <a:gs pos="100000">
                  <a:srgbClr val="90A0C8"/>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6"/>
            <p:cNvSpPr/>
            <p:nvPr/>
          </p:nvSpPr>
          <p:spPr>
            <a:xfrm>
              <a:off x="4764991" y="-264335"/>
              <a:ext cx="3377942" cy="3377942"/>
            </a:xfrm>
            <a:custGeom>
              <a:avLst/>
              <a:gdLst/>
              <a:ahLst/>
              <a:cxnLst/>
              <a:rect l="l" t="t" r="r" b="b"/>
              <a:pathLst>
                <a:path w="120000" h="120000" extrusionOk="0">
                  <a:moveTo>
                    <a:pt x="4986" y="64681"/>
                  </a:moveTo>
                  <a:lnTo>
                    <a:pt x="4986" y="64681"/>
                  </a:lnTo>
                  <a:cubicBezTo>
                    <a:pt x="3682" y="49360"/>
                    <a:pt x="8826" y="34190"/>
                    <a:pt x="19179" y="22822"/>
                  </a:cubicBezTo>
                  <a:lnTo>
                    <a:pt x="16020" y="19256"/>
                  </a:lnTo>
                  <a:lnTo>
                    <a:pt x="25771" y="21357"/>
                  </a:lnTo>
                  <a:lnTo>
                    <a:pt x="27129" y="31797"/>
                  </a:lnTo>
                  <a:lnTo>
                    <a:pt x="23972" y="28233"/>
                  </a:lnTo>
                  <a:lnTo>
                    <a:pt x="23972" y="28233"/>
                  </a:lnTo>
                  <a:cubicBezTo>
                    <a:pt x="15304" y="38065"/>
                    <a:pt x="11029" y="51012"/>
                    <a:pt x="12141" y="64072"/>
                  </a:cubicBezTo>
                  <a:close/>
                </a:path>
              </a:pathLst>
            </a:custGeom>
            <a:gradFill>
              <a:gsLst>
                <a:gs pos="0">
                  <a:srgbClr val="B5C2E2"/>
                </a:gs>
                <a:gs pos="50000">
                  <a:srgbClr val="A8B8DF"/>
                </a:gs>
                <a:gs pos="100000">
                  <a:srgbClr val="90A0C8"/>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10" name="Google Shape;210;p6"/>
          <p:cNvPicPr preferRelativeResize="0"/>
          <p:nvPr/>
        </p:nvPicPr>
        <p:blipFill rotWithShape="1">
          <a:blip r:embed="rId3">
            <a:alphaModFix/>
          </a:blip>
          <a:srcRect/>
          <a:stretch/>
        </p:blipFill>
        <p:spPr>
          <a:xfrm rot="10800000">
            <a:off x="0" y="1920707"/>
            <a:ext cx="993612" cy="2124954"/>
          </a:xfrm>
          <a:prstGeom prst="rect">
            <a:avLst/>
          </a:prstGeom>
          <a:noFill/>
          <a:ln>
            <a:noFill/>
          </a:ln>
        </p:spPr>
      </p:pic>
      <p:sp>
        <p:nvSpPr>
          <p:cNvPr id="211" name="Google Shape;211;p6"/>
          <p:cNvSpPr txBox="1">
            <a:spLocks noGrp="1"/>
          </p:cNvSpPr>
          <p:nvPr>
            <p:ph type="title"/>
          </p:nvPr>
        </p:nvSpPr>
        <p:spPr>
          <a:xfrm>
            <a:off x="4807974" y="14782"/>
            <a:ext cx="6980904" cy="912690"/>
          </a:xfrm>
          <a:prstGeom prst="rect">
            <a:avLst/>
          </a:prstGeom>
          <a:noFill/>
          <a:ln>
            <a:noFill/>
          </a:ln>
        </p:spPr>
        <p:txBody>
          <a:bodyPr spcFirstLastPara="1" wrap="square" lIns="91425" tIns="45700" rIns="91425" bIns="45700" anchor="ctr" anchorCtr="0">
            <a:normAutofit/>
          </a:bodyPr>
          <a:lstStyle/>
          <a:p>
            <a:pPr marL="0" lvl="0" indent="0" algn="r" rtl="0">
              <a:lnSpc>
                <a:spcPct val="107000"/>
              </a:lnSpc>
              <a:spcBef>
                <a:spcPts val="0"/>
              </a:spcBef>
              <a:spcAft>
                <a:spcPts val="0"/>
              </a:spcAft>
              <a:buClr>
                <a:srgbClr val="1F3763"/>
              </a:buClr>
              <a:buSzPts val="3600"/>
              <a:buFont typeface="Calibri"/>
              <a:buNone/>
            </a:pPr>
            <a:r>
              <a:rPr lang="en-US" sz="3600" b="1">
                <a:solidFill>
                  <a:srgbClr val="1F3763"/>
                </a:solidFill>
              </a:rPr>
              <a:t>Team dynamics</a:t>
            </a:r>
            <a:endParaRPr sz="3600" b="1">
              <a:solidFill>
                <a:srgbClr val="1F3763"/>
              </a:solidFill>
            </a:endParaRPr>
          </a:p>
        </p:txBody>
      </p:sp>
      <p:pic>
        <p:nvPicPr>
          <p:cNvPr id="212" name="Google Shape;212;p6" descr="Obsah obrázku text, položky&#10;&#10;Popis byl vytvořen automaticky"/>
          <p:cNvPicPr preferRelativeResize="0"/>
          <p:nvPr/>
        </p:nvPicPr>
        <p:blipFill rotWithShape="1">
          <a:blip r:embed="rId4">
            <a:alphaModFix/>
          </a:blip>
          <a:srcRect l="13878" r="26586" b="-1"/>
          <a:stretch/>
        </p:blipFill>
        <p:spPr>
          <a:xfrm>
            <a:off x="20" y="10"/>
            <a:ext cx="6116549" cy="6857990"/>
          </a:xfrm>
          <a:custGeom>
            <a:avLst/>
            <a:gdLst/>
            <a:ahLst/>
            <a:cxnLst/>
            <a:rect l="l" t="t" r="r" b="b"/>
            <a:pathLst>
              <a:path w="6116569" h="6879321" extrusionOk="0">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ln>
            <a:noFill/>
          </a:ln>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grpSp>
        <p:nvGrpSpPr>
          <p:cNvPr id="218" name="Google Shape;218;p7"/>
          <p:cNvGrpSpPr/>
          <p:nvPr/>
        </p:nvGrpSpPr>
        <p:grpSpPr>
          <a:xfrm>
            <a:off x="-5882254" y="139499"/>
            <a:ext cx="17886011" cy="7496983"/>
            <a:chOff x="-6293670" y="-963453"/>
            <a:chExt cx="17886011" cy="7496983"/>
          </a:xfrm>
        </p:grpSpPr>
        <p:sp>
          <p:nvSpPr>
            <p:cNvPr id="219" name="Google Shape;219;p7"/>
            <p:cNvSpPr/>
            <p:nvPr/>
          </p:nvSpPr>
          <p:spPr>
            <a:xfrm>
              <a:off x="-6293670" y="-963453"/>
              <a:ext cx="7496983" cy="7496983"/>
            </a:xfrm>
            <a:prstGeom prst="blockArc">
              <a:avLst>
                <a:gd name="adj1" fmla="val 18900000"/>
                <a:gd name="adj2" fmla="val 2700000"/>
                <a:gd name="adj3" fmla="val 288"/>
              </a:avLst>
            </a:pr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7"/>
            <p:cNvSpPr/>
            <p:nvPr/>
          </p:nvSpPr>
          <p:spPr>
            <a:xfrm>
              <a:off x="390740" y="253215"/>
              <a:ext cx="11201600" cy="506208"/>
            </a:xfrm>
            <a:prstGeom prst="rect">
              <a:avLst/>
            </a:prstGeom>
            <a:gradFill>
              <a:gsLst>
                <a:gs pos="0">
                  <a:srgbClr val="5E81C9"/>
                </a:gs>
                <a:gs pos="50000">
                  <a:srgbClr val="3B70C9"/>
                </a:gs>
                <a:gs pos="100000">
                  <a:srgbClr val="2E60B8"/>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7"/>
            <p:cNvSpPr txBox="1"/>
            <p:nvPr/>
          </p:nvSpPr>
          <p:spPr>
            <a:xfrm>
              <a:off x="390740" y="253215"/>
              <a:ext cx="11201600" cy="506208"/>
            </a:xfrm>
            <a:prstGeom prst="rect">
              <a:avLst/>
            </a:prstGeom>
            <a:noFill/>
            <a:ln>
              <a:noFill/>
            </a:ln>
          </p:spPr>
          <p:txBody>
            <a:bodyPr spcFirstLastPara="1" wrap="square" lIns="401800" tIns="66025" rIns="66025" bIns="66025" anchor="ctr" anchorCtr="0">
              <a:noAutofit/>
            </a:bodyPr>
            <a:lstStyle/>
            <a:p>
              <a:pPr marL="0" marR="0" lvl="0" indent="0" algn="l" rtl="0">
                <a:lnSpc>
                  <a:spcPct val="90000"/>
                </a:lnSpc>
                <a:spcBef>
                  <a:spcPts val="0"/>
                </a:spcBef>
                <a:spcAft>
                  <a:spcPts val="0"/>
                </a:spcAft>
                <a:buClr>
                  <a:schemeClr val="lt1"/>
                </a:buClr>
                <a:buSzPts val="2600"/>
                <a:buFont typeface="Calibri"/>
                <a:buNone/>
              </a:pPr>
              <a:r>
                <a:rPr lang="en-US" sz="2600" b="0" i="0" u="none" strike="noStrike" cap="none">
                  <a:solidFill>
                    <a:schemeClr val="lt1"/>
                  </a:solidFill>
                  <a:latin typeface="Calibri"/>
                  <a:ea typeface="Calibri"/>
                  <a:cs typeface="Calibri"/>
                  <a:sym typeface="Calibri"/>
                </a:rPr>
                <a:t>longer-term response to the problem that has arisen</a:t>
              </a:r>
              <a:endParaRPr sz="2600" b="0" i="0" u="none" strike="noStrike" cap="none">
                <a:solidFill>
                  <a:schemeClr val="lt1"/>
                </a:solidFill>
                <a:latin typeface="Calibri"/>
                <a:ea typeface="Calibri"/>
                <a:cs typeface="Calibri"/>
                <a:sym typeface="Calibri"/>
              </a:endParaRPr>
            </a:p>
          </p:txBody>
        </p:sp>
        <p:sp>
          <p:nvSpPr>
            <p:cNvPr id="222" name="Google Shape;222;p7"/>
            <p:cNvSpPr/>
            <p:nvPr/>
          </p:nvSpPr>
          <p:spPr>
            <a:xfrm>
              <a:off x="74360" y="189939"/>
              <a:ext cx="632760" cy="632760"/>
            </a:xfrm>
            <a:prstGeom prst="ellipse">
              <a:avLst/>
            </a:prstGeom>
            <a:solidFill>
              <a:schemeClr val="lt1"/>
            </a:solidFill>
            <a:ln w="9525"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7"/>
            <p:cNvSpPr/>
            <p:nvPr/>
          </p:nvSpPr>
          <p:spPr>
            <a:xfrm>
              <a:off x="849158" y="1012974"/>
              <a:ext cx="10743183" cy="506208"/>
            </a:xfrm>
            <a:prstGeom prst="rect">
              <a:avLst/>
            </a:prstGeom>
            <a:gradFill>
              <a:gsLst>
                <a:gs pos="0">
                  <a:srgbClr val="5E81C9"/>
                </a:gs>
                <a:gs pos="50000">
                  <a:srgbClr val="3B70C9"/>
                </a:gs>
                <a:gs pos="100000">
                  <a:srgbClr val="2E60B8"/>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7"/>
            <p:cNvSpPr txBox="1"/>
            <p:nvPr/>
          </p:nvSpPr>
          <p:spPr>
            <a:xfrm>
              <a:off x="849158" y="1012974"/>
              <a:ext cx="10743183" cy="506208"/>
            </a:xfrm>
            <a:prstGeom prst="rect">
              <a:avLst/>
            </a:prstGeom>
            <a:noFill/>
            <a:ln>
              <a:noFill/>
            </a:ln>
          </p:spPr>
          <p:txBody>
            <a:bodyPr spcFirstLastPara="1" wrap="square" lIns="401800" tIns="66025" rIns="66025" bIns="66025" anchor="ctr" anchorCtr="0">
              <a:noAutofit/>
            </a:bodyPr>
            <a:lstStyle/>
            <a:p>
              <a:pPr marL="0" marR="0" lvl="0" indent="0" algn="l" rtl="0">
                <a:lnSpc>
                  <a:spcPct val="90000"/>
                </a:lnSpc>
                <a:spcBef>
                  <a:spcPts val="0"/>
                </a:spcBef>
                <a:spcAft>
                  <a:spcPts val="0"/>
                </a:spcAft>
                <a:buClr>
                  <a:schemeClr val="lt1"/>
                </a:buClr>
                <a:buSzPts val="2600"/>
                <a:buFont typeface="Calibri"/>
                <a:buNone/>
              </a:pPr>
              <a:r>
                <a:rPr lang="en-US" sz="2600" b="0" i="0" u="none" strike="noStrike" cap="none">
                  <a:solidFill>
                    <a:schemeClr val="lt1"/>
                  </a:solidFill>
                  <a:latin typeface="Calibri"/>
                  <a:ea typeface="Calibri"/>
                  <a:cs typeface="Calibri"/>
                  <a:sym typeface="Calibri"/>
                </a:rPr>
                <a:t>minimizing the impact of the problem</a:t>
              </a:r>
              <a:endParaRPr sz="2600" b="0" i="0" u="none" strike="noStrike" cap="none">
                <a:solidFill>
                  <a:schemeClr val="lt1"/>
                </a:solidFill>
                <a:latin typeface="Calibri"/>
                <a:ea typeface="Calibri"/>
                <a:cs typeface="Calibri"/>
                <a:sym typeface="Calibri"/>
              </a:endParaRPr>
            </a:p>
          </p:txBody>
        </p:sp>
        <p:sp>
          <p:nvSpPr>
            <p:cNvPr id="225" name="Google Shape;225;p7"/>
            <p:cNvSpPr/>
            <p:nvPr/>
          </p:nvSpPr>
          <p:spPr>
            <a:xfrm>
              <a:off x="532777" y="949698"/>
              <a:ext cx="632760" cy="632760"/>
            </a:xfrm>
            <a:prstGeom prst="ellipse">
              <a:avLst/>
            </a:prstGeom>
            <a:solidFill>
              <a:schemeClr val="lt1"/>
            </a:solidFill>
            <a:ln w="9525"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7"/>
            <p:cNvSpPr/>
            <p:nvPr/>
          </p:nvSpPr>
          <p:spPr>
            <a:xfrm>
              <a:off x="1100368" y="1772175"/>
              <a:ext cx="10491972" cy="506208"/>
            </a:xfrm>
            <a:prstGeom prst="rect">
              <a:avLst/>
            </a:prstGeom>
            <a:gradFill>
              <a:gsLst>
                <a:gs pos="0">
                  <a:srgbClr val="5E81C9"/>
                </a:gs>
                <a:gs pos="50000">
                  <a:srgbClr val="3B70C9"/>
                </a:gs>
                <a:gs pos="100000">
                  <a:srgbClr val="2E60B8"/>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7"/>
            <p:cNvSpPr txBox="1"/>
            <p:nvPr/>
          </p:nvSpPr>
          <p:spPr>
            <a:xfrm>
              <a:off x="1100368" y="1772175"/>
              <a:ext cx="10491972" cy="506208"/>
            </a:xfrm>
            <a:prstGeom prst="rect">
              <a:avLst/>
            </a:prstGeom>
            <a:noFill/>
            <a:ln>
              <a:noFill/>
            </a:ln>
          </p:spPr>
          <p:txBody>
            <a:bodyPr spcFirstLastPara="1" wrap="square" lIns="401800" tIns="66025" rIns="66025" bIns="66025" anchor="ctr" anchorCtr="0">
              <a:noAutofit/>
            </a:bodyPr>
            <a:lstStyle/>
            <a:p>
              <a:pPr marL="0" marR="0" lvl="0" indent="0" algn="l" rtl="0">
                <a:lnSpc>
                  <a:spcPct val="90000"/>
                </a:lnSpc>
                <a:spcBef>
                  <a:spcPts val="0"/>
                </a:spcBef>
                <a:spcAft>
                  <a:spcPts val="0"/>
                </a:spcAft>
                <a:buClr>
                  <a:schemeClr val="lt1"/>
                </a:buClr>
                <a:buSzPts val="2600"/>
                <a:buFont typeface="Calibri"/>
                <a:buNone/>
              </a:pPr>
              <a:r>
                <a:rPr lang="en-US" sz="2600" b="0" i="0" u="none" strike="noStrike" cap="none">
                  <a:solidFill>
                    <a:schemeClr val="lt1"/>
                  </a:solidFill>
                  <a:latin typeface="Calibri"/>
                  <a:ea typeface="Calibri"/>
                  <a:cs typeface="Calibri"/>
                  <a:sym typeface="Calibri"/>
                </a:rPr>
                <a:t>restoring health and safety</a:t>
              </a:r>
              <a:endParaRPr sz="2600" b="0" i="0" u="none" strike="noStrike" cap="none">
                <a:solidFill>
                  <a:schemeClr val="lt1"/>
                </a:solidFill>
                <a:latin typeface="Calibri"/>
                <a:ea typeface="Calibri"/>
                <a:cs typeface="Calibri"/>
                <a:sym typeface="Calibri"/>
              </a:endParaRPr>
            </a:p>
          </p:txBody>
        </p:sp>
        <p:sp>
          <p:nvSpPr>
            <p:cNvPr id="228" name="Google Shape;228;p7"/>
            <p:cNvSpPr/>
            <p:nvPr/>
          </p:nvSpPr>
          <p:spPr>
            <a:xfrm>
              <a:off x="783988" y="1708899"/>
              <a:ext cx="632760" cy="632760"/>
            </a:xfrm>
            <a:prstGeom prst="ellipse">
              <a:avLst/>
            </a:prstGeom>
            <a:solidFill>
              <a:schemeClr val="lt1"/>
            </a:solidFill>
            <a:ln w="9525"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7"/>
            <p:cNvSpPr/>
            <p:nvPr/>
          </p:nvSpPr>
          <p:spPr>
            <a:xfrm>
              <a:off x="1180577" y="2531934"/>
              <a:ext cx="10411763" cy="506208"/>
            </a:xfrm>
            <a:prstGeom prst="rect">
              <a:avLst/>
            </a:prstGeom>
            <a:gradFill>
              <a:gsLst>
                <a:gs pos="0">
                  <a:srgbClr val="5E81C9"/>
                </a:gs>
                <a:gs pos="50000">
                  <a:srgbClr val="3B70C9"/>
                </a:gs>
                <a:gs pos="100000">
                  <a:srgbClr val="2E60B8"/>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7"/>
            <p:cNvSpPr txBox="1"/>
            <p:nvPr/>
          </p:nvSpPr>
          <p:spPr>
            <a:xfrm>
              <a:off x="1180577" y="2531934"/>
              <a:ext cx="10411763" cy="506208"/>
            </a:xfrm>
            <a:prstGeom prst="rect">
              <a:avLst/>
            </a:prstGeom>
            <a:noFill/>
            <a:ln>
              <a:noFill/>
            </a:ln>
          </p:spPr>
          <p:txBody>
            <a:bodyPr spcFirstLastPara="1" wrap="square" lIns="401800" tIns="66025" rIns="66025" bIns="66025" anchor="ctr" anchorCtr="0">
              <a:noAutofit/>
            </a:bodyPr>
            <a:lstStyle/>
            <a:p>
              <a:pPr marL="0" marR="0" lvl="0" indent="0" algn="l" rtl="0">
                <a:lnSpc>
                  <a:spcPct val="90000"/>
                </a:lnSpc>
                <a:spcBef>
                  <a:spcPts val="0"/>
                </a:spcBef>
                <a:spcAft>
                  <a:spcPts val="0"/>
                </a:spcAft>
                <a:buClr>
                  <a:schemeClr val="lt1"/>
                </a:buClr>
                <a:buSzPts val="2600"/>
                <a:buFont typeface="Calibri"/>
                <a:buNone/>
              </a:pPr>
              <a:r>
                <a:rPr lang="en-US" sz="2600" b="0" i="0" u="none" strike="noStrike" cap="none">
                  <a:solidFill>
                    <a:schemeClr val="lt1"/>
                  </a:solidFill>
                  <a:latin typeface="Calibri"/>
                  <a:ea typeface="Calibri"/>
                  <a:cs typeface="Calibri"/>
                  <a:sym typeface="Calibri"/>
                </a:rPr>
                <a:t>prevent further violence</a:t>
              </a:r>
              <a:endParaRPr/>
            </a:p>
          </p:txBody>
        </p:sp>
        <p:sp>
          <p:nvSpPr>
            <p:cNvPr id="231" name="Google Shape;231;p7"/>
            <p:cNvSpPr/>
            <p:nvPr/>
          </p:nvSpPr>
          <p:spPr>
            <a:xfrm>
              <a:off x="864197" y="2468658"/>
              <a:ext cx="632760" cy="632760"/>
            </a:xfrm>
            <a:prstGeom prst="ellipse">
              <a:avLst/>
            </a:prstGeom>
            <a:solidFill>
              <a:schemeClr val="lt1"/>
            </a:solidFill>
            <a:ln w="9525"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7"/>
            <p:cNvSpPr/>
            <p:nvPr/>
          </p:nvSpPr>
          <p:spPr>
            <a:xfrm>
              <a:off x="1100368" y="3291692"/>
              <a:ext cx="10491972" cy="506208"/>
            </a:xfrm>
            <a:prstGeom prst="rect">
              <a:avLst/>
            </a:prstGeom>
            <a:gradFill>
              <a:gsLst>
                <a:gs pos="0">
                  <a:srgbClr val="5E81C9"/>
                </a:gs>
                <a:gs pos="50000">
                  <a:srgbClr val="3B70C9"/>
                </a:gs>
                <a:gs pos="100000">
                  <a:srgbClr val="2E60B8"/>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7"/>
            <p:cNvSpPr txBox="1"/>
            <p:nvPr/>
          </p:nvSpPr>
          <p:spPr>
            <a:xfrm>
              <a:off x="1100368" y="3291692"/>
              <a:ext cx="10491972" cy="506208"/>
            </a:xfrm>
            <a:prstGeom prst="rect">
              <a:avLst/>
            </a:prstGeom>
            <a:noFill/>
            <a:ln>
              <a:noFill/>
            </a:ln>
          </p:spPr>
          <p:txBody>
            <a:bodyPr spcFirstLastPara="1" wrap="square" lIns="401800" tIns="66025" rIns="66025" bIns="66025" anchor="ctr" anchorCtr="0">
              <a:noAutofit/>
            </a:bodyPr>
            <a:lstStyle/>
            <a:p>
              <a:pPr marL="0" marR="0" lvl="0" indent="0" algn="l" rtl="0">
                <a:lnSpc>
                  <a:spcPct val="90000"/>
                </a:lnSpc>
                <a:spcBef>
                  <a:spcPts val="0"/>
                </a:spcBef>
                <a:spcAft>
                  <a:spcPts val="0"/>
                </a:spcAft>
                <a:buClr>
                  <a:schemeClr val="lt1"/>
                </a:buClr>
                <a:buSzPts val="2600"/>
                <a:buFont typeface="Calibri"/>
                <a:buNone/>
              </a:pPr>
              <a:r>
                <a:rPr lang="en-US" sz="2600" b="0" i="0" u="none" strike="noStrike" cap="none">
                  <a:solidFill>
                    <a:schemeClr val="lt1"/>
                  </a:solidFill>
                  <a:latin typeface="Calibri"/>
                  <a:ea typeface="Calibri"/>
                  <a:cs typeface="Calibri"/>
                  <a:sym typeface="Calibri"/>
                </a:rPr>
                <a:t>prevent employee turnover</a:t>
              </a:r>
              <a:endParaRPr/>
            </a:p>
          </p:txBody>
        </p:sp>
        <p:sp>
          <p:nvSpPr>
            <p:cNvPr id="234" name="Google Shape;234;p7"/>
            <p:cNvSpPr/>
            <p:nvPr/>
          </p:nvSpPr>
          <p:spPr>
            <a:xfrm>
              <a:off x="783988" y="3228416"/>
              <a:ext cx="632760" cy="632760"/>
            </a:xfrm>
            <a:prstGeom prst="ellipse">
              <a:avLst/>
            </a:prstGeom>
            <a:solidFill>
              <a:schemeClr val="lt1"/>
            </a:solidFill>
            <a:ln w="9525"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7"/>
            <p:cNvSpPr/>
            <p:nvPr/>
          </p:nvSpPr>
          <p:spPr>
            <a:xfrm>
              <a:off x="849158" y="4050894"/>
              <a:ext cx="10743183" cy="506208"/>
            </a:xfrm>
            <a:prstGeom prst="rect">
              <a:avLst/>
            </a:prstGeom>
            <a:gradFill>
              <a:gsLst>
                <a:gs pos="0">
                  <a:srgbClr val="5E81C9"/>
                </a:gs>
                <a:gs pos="50000">
                  <a:srgbClr val="3B70C9"/>
                </a:gs>
                <a:gs pos="100000">
                  <a:srgbClr val="2E60B8"/>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7"/>
            <p:cNvSpPr txBox="1"/>
            <p:nvPr/>
          </p:nvSpPr>
          <p:spPr>
            <a:xfrm>
              <a:off x="849158" y="4050894"/>
              <a:ext cx="10743183" cy="506208"/>
            </a:xfrm>
            <a:prstGeom prst="rect">
              <a:avLst/>
            </a:prstGeom>
            <a:noFill/>
            <a:ln>
              <a:noFill/>
            </a:ln>
          </p:spPr>
          <p:txBody>
            <a:bodyPr spcFirstLastPara="1" wrap="square" lIns="401800" tIns="66025" rIns="66025" bIns="66025" anchor="ctr" anchorCtr="0">
              <a:noAutofit/>
            </a:bodyPr>
            <a:lstStyle/>
            <a:p>
              <a:pPr marL="0" marR="0" lvl="0" indent="0" algn="l" rtl="0">
                <a:lnSpc>
                  <a:spcPct val="90000"/>
                </a:lnSpc>
                <a:spcBef>
                  <a:spcPts val="0"/>
                </a:spcBef>
                <a:spcAft>
                  <a:spcPts val="0"/>
                </a:spcAft>
                <a:buClr>
                  <a:schemeClr val="lt1"/>
                </a:buClr>
                <a:buSzPts val="2600"/>
                <a:buFont typeface="Calibri"/>
                <a:buNone/>
              </a:pPr>
              <a:r>
                <a:rPr lang="en-US" sz="2600" b="0" i="0" u="none" strike="noStrike" cap="none">
                  <a:solidFill>
                    <a:schemeClr val="lt1"/>
                  </a:solidFill>
                  <a:latin typeface="Calibri"/>
                  <a:ea typeface="Calibri"/>
                  <a:cs typeface="Calibri"/>
                  <a:sym typeface="Calibri"/>
                </a:rPr>
                <a:t>prevent lowering of morale</a:t>
              </a:r>
              <a:endParaRPr/>
            </a:p>
          </p:txBody>
        </p:sp>
        <p:sp>
          <p:nvSpPr>
            <p:cNvPr id="237" name="Google Shape;237;p7"/>
            <p:cNvSpPr/>
            <p:nvPr/>
          </p:nvSpPr>
          <p:spPr>
            <a:xfrm>
              <a:off x="532777" y="3987618"/>
              <a:ext cx="632760" cy="632760"/>
            </a:xfrm>
            <a:prstGeom prst="ellipse">
              <a:avLst/>
            </a:prstGeom>
            <a:solidFill>
              <a:schemeClr val="lt1"/>
            </a:solidFill>
            <a:ln w="9525"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7"/>
            <p:cNvSpPr/>
            <p:nvPr/>
          </p:nvSpPr>
          <p:spPr>
            <a:xfrm>
              <a:off x="390740" y="4810652"/>
              <a:ext cx="11201600" cy="506208"/>
            </a:xfrm>
            <a:prstGeom prst="rect">
              <a:avLst/>
            </a:prstGeom>
            <a:gradFill>
              <a:gsLst>
                <a:gs pos="0">
                  <a:srgbClr val="5E81C9"/>
                </a:gs>
                <a:gs pos="50000">
                  <a:srgbClr val="3B70C9"/>
                </a:gs>
                <a:gs pos="100000">
                  <a:srgbClr val="2E60B8"/>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7"/>
            <p:cNvSpPr txBox="1"/>
            <p:nvPr/>
          </p:nvSpPr>
          <p:spPr>
            <a:xfrm>
              <a:off x="390740" y="4810652"/>
              <a:ext cx="11201600" cy="506208"/>
            </a:xfrm>
            <a:prstGeom prst="rect">
              <a:avLst/>
            </a:prstGeom>
            <a:noFill/>
            <a:ln>
              <a:noFill/>
            </a:ln>
          </p:spPr>
          <p:txBody>
            <a:bodyPr spcFirstLastPara="1" wrap="square" lIns="401800" tIns="66025" rIns="66025" bIns="66025" anchor="ctr" anchorCtr="0">
              <a:noAutofit/>
            </a:bodyPr>
            <a:lstStyle/>
            <a:p>
              <a:pPr marL="0" marR="0" lvl="0" indent="0" algn="l" rtl="0">
                <a:lnSpc>
                  <a:spcPct val="90000"/>
                </a:lnSpc>
                <a:spcBef>
                  <a:spcPts val="0"/>
                </a:spcBef>
                <a:spcAft>
                  <a:spcPts val="0"/>
                </a:spcAft>
                <a:buClr>
                  <a:schemeClr val="lt1"/>
                </a:buClr>
                <a:buSzPts val="2600"/>
                <a:buFont typeface="Calibri"/>
                <a:buNone/>
              </a:pPr>
              <a:r>
                <a:rPr lang="en-US" sz="2600" b="0" i="0" u="none" strike="noStrike" cap="none">
                  <a:solidFill>
                    <a:schemeClr val="lt1"/>
                  </a:solidFill>
                  <a:latin typeface="Calibri"/>
                  <a:ea typeface="Calibri"/>
                  <a:cs typeface="Calibri"/>
                  <a:sym typeface="Calibri"/>
                </a:rPr>
                <a:t>prevent absence</a:t>
              </a:r>
              <a:endParaRPr/>
            </a:p>
          </p:txBody>
        </p:sp>
        <p:sp>
          <p:nvSpPr>
            <p:cNvPr id="240" name="Google Shape;240;p7"/>
            <p:cNvSpPr/>
            <p:nvPr/>
          </p:nvSpPr>
          <p:spPr>
            <a:xfrm>
              <a:off x="74360" y="4747376"/>
              <a:ext cx="632760" cy="632760"/>
            </a:xfrm>
            <a:prstGeom prst="ellipse">
              <a:avLst/>
            </a:prstGeom>
            <a:solidFill>
              <a:schemeClr val="lt1"/>
            </a:solidFill>
            <a:ln w="9525"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1" name="Google Shape;241;p7"/>
          <p:cNvSpPr txBox="1">
            <a:spLocks noGrp="1"/>
          </p:cNvSpPr>
          <p:nvPr>
            <p:ph type="title"/>
          </p:nvPr>
        </p:nvSpPr>
        <p:spPr>
          <a:xfrm>
            <a:off x="293475" y="184971"/>
            <a:ext cx="11784643" cy="89020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2"/>
              </a:buClr>
              <a:buSzPts val="3600"/>
              <a:buFont typeface="Calibri"/>
              <a:buNone/>
            </a:pPr>
            <a:r>
              <a:rPr lang="en-US" sz="3600" b="1">
                <a:solidFill>
                  <a:schemeClr val="dk2"/>
                </a:solidFill>
              </a:rPr>
              <a:t>Summary</a:t>
            </a:r>
            <a:endParaRPr sz="3600" b="1">
              <a:solidFill>
                <a:schemeClr val="dk2"/>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5"/>
        <p:cNvGrpSpPr/>
        <p:nvPr/>
      </p:nvGrpSpPr>
      <p:grpSpPr>
        <a:xfrm>
          <a:off x="0" y="0"/>
          <a:ext cx="0" cy="0"/>
          <a:chOff x="0" y="0"/>
          <a:chExt cx="0" cy="0"/>
        </a:xfrm>
      </p:grpSpPr>
      <p:pic>
        <p:nvPicPr>
          <p:cNvPr id="246" name="Google Shape;246;p8" descr="Obsah obrázku osoba, muž&#10;&#10;Popis byl vytvořen automaticky"/>
          <p:cNvPicPr preferRelativeResize="0"/>
          <p:nvPr/>
        </p:nvPicPr>
        <p:blipFill rotWithShape="1">
          <a:blip r:embed="rId3">
            <a:alphaModFix/>
          </a:blip>
          <a:srcRect b="14449"/>
          <a:stretch/>
        </p:blipFill>
        <p:spPr>
          <a:xfrm>
            <a:off x="20" y="10"/>
            <a:ext cx="12191980" cy="6857990"/>
          </a:xfrm>
          <a:prstGeom prst="rect">
            <a:avLst/>
          </a:prstGeom>
          <a:noFill/>
          <a:ln>
            <a:noFill/>
          </a:ln>
        </p:spPr>
      </p:pic>
      <p:sp>
        <p:nvSpPr>
          <p:cNvPr id="247" name="Google Shape;247;p8"/>
          <p:cNvSpPr/>
          <p:nvPr/>
        </p:nvSpPr>
        <p:spPr>
          <a:xfrm>
            <a:off x="7488621" y="2277613"/>
            <a:ext cx="4703379" cy="4580387"/>
          </a:xfrm>
          <a:custGeom>
            <a:avLst/>
            <a:gdLst/>
            <a:ahLst/>
            <a:cxnLst/>
            <a:rect l="l" t="t" r="r" b="b"/>
            <a:pathLst>
              <a:path w="1333" h="1298" extrusionOk="0">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69803"/>
            </a:schemeClr>
          </a:solidFill>
          <a:ln>
            <a:noFill/>
          </a:ln>
        </p:spPr>
        <p:txBody>
          <a:bodyPr spcFirstLastPara="1" wrap="square" lIns="91425" tIns="45700" rIns="91425" bIns="45700" anchor="t" anchorCtr="0">
            <a:normAutofit/>
          </a:bodyPr>
          <a:lstStyle/>
          <a:p>
            <a:pPr marL="0" marR="0" lvl="0" indent="0" algn="ctr" rtl="0">
              <a:spcBef>
                <a:spcPts val="0"/>
              </a:spcBef>
              <a:spcAft>
                <a:spcPts val="0"/>
              </a:spcAft>
              <a:buClr>
                <a:schemeClr val="dk1"/>
              </a:buClr>
              <a:buSzPts val="1600"/>
              <a:buFont typeface="Arial"/>
              <a:buNone/>
            </a:pPr>
            <a:endParaRPr sz="1600" b="0" i="0" u="none" strike="noStrike" cap="none">
              <a:solidFill>
                <a:schemeClr val="dk1"/>
              </a:solidFill>
              <a:latin typeface="Calibri"/>
              <a:ea typeface="Calibri"/>
              <a:cs typeface="Calibri"/>
              <a:sym typeface="Calibri"/>
            </a:endParaRPr>
          </a:p>
        </p:txBody>
      </p:sp>
      <p:sp>
        <p:nvSpPr>
          <p:cNvPr id="248" name="Google Shape;248;p8"/>
          <p:cNvSpPr txBox="1">
            <a:spLocks noGrp="1"/>
          </p:cNvSpPr>
          <p:nvPr>
            <p:ph type="title"/>
          </p:nvPr>
        </p:nvSpPr>
        <p:spPr>
          <a:xfrm>
            <a:off x="8022019" y="2690946"/>
            <a:ext cx="3852041" cy="1834056"/>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en-US" sz="6000"/>
              <a:t>Task 1</a:t>
            </a:r>
            <a:endParaRPr/>
          </a:p>
        </p:txBody>
      </p:sp>
      <p:sp>
        <p:nvSpPr>
          <p:cNvPr id="249" name="Google Shape;249;p8"/>
          <p:cNvSpPr txBox="1">
            <a:spLocks noGrp="1"/>
          </p:cNvSpPr>
          <p:nvPr>
            <p:ph type="body" idx="1"/>
          </p:nvPr>
        </p:nvSpPr>
        <p:spPr>
          <a:xfrm>
            <a:off x="7782910" y="5242675"/>
            <a:ext cx="4330262" cy="683284"/>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400"/>
              <a:buNone/>
            </a:pPr>
            <a:r>
              <a:rPr lang="en-US" sz="2400"/>
              <a:t>As a team, discuss if anyone has personally encountered tertiary prevention of workplace violence?</a:t>
            </a:r>
            <a:endParaRPr/>
          </a:p>
        </p:txBody>
      </p:sp>
      <p:cxnSp>
        <p:nvCxnSpPr>
          <p:cNvPr id="250" name="Google Shape;250;p8"/>
          <p:cNvCxnSpPr/>
          <p:nvPr/>
        </p:nvCxnSpPr>
        <p:spPr>
          <a:xfrm>
            <a:off x="9480331" y="5123793"/>
            <a:ext cx="935420" cy="0"/>
          </a:xfrm>
          <a:prstGeom prst="straightConnector1">
            <a:avLst/>
          </a:prstGeom>
          <a:noFill/>
          <a:ln w="25400" cap="sq" cmpd="sng">
            <a:solidFill>
              <a:srgbClr val="262626"/>
            </a:solidFill>
            <a:prstDash val="solid"/>
            <a:bevel/>
            <a:headEnd type="none" w="sm" len="sm"/>
            <a:tailEnd type="none" w="sm" len="sm"/>
          </a:ln>
        </p:spPr>
      </p:cxnSp>
      <p:sp>
        <p:nvSpPr>
          <p:cNvPr id="251" name="Google Shape;251;p8"/>
          <p:cNvSpPr txBox="1"/>
          <p:nvPr/>
        </p:nvSpPr>
        <p:spPr>
          <a:xfrm>
            <a:off x="8022019" y="3985651"/>
            <a:ext cx="3852041" cy="1078702"/>
          </a:xfrm>
          <a:prstGeom prst="rect">
            <a:avLst/>
          </a:prstGeom>
          <a:noFill/>
          <a:ln>
            <a:noFill/>
          </a:ln>
        </p:spPr>
        <p:txBody>
          <a:bodyPr spcFirstLastPara="1" wrap="square" lIns="91425" tIns="45700" rIns="91425" bIns="45700" anchor="b" anchorCtr="0">
            <a:normAutofit/>
          </a:bodyPr>
          <a:lstStyle/>
          <a:p>
            <a:pPr marL="0" marR="0" lvl="0" indent="0" algn="ctr" rtl="0">
              <a:spcBef>
                <a:spcPts val="0"/>
              </a:spcBef>
              <a:spcAft>
                <a:spcPts val="0"/>
              </a:spcAft>
              <a:buNone/>
            </a:pPr>
            <a:r>
              <a:rPr lang="en-US" sz="3600" b="0" i="0" u="none" strike="noStrike" cap="none">
                <a:solidFill>
                  <a:schemeClr val="dk1"/>
                </a:solidFill>
                <a:latin typeface="Calibri"/>
                <a:ea typeface="Calibri"/>
                <a:cs typeface="Calibri"/>
                <a:sym typeface="Calibri"/>
              </a:rPr>
              <a:t>(10 min.)</a:t>
            </a:r>
            <a:endParaRPr sz="3600" b="0" i="0" u="none" strike="noStrike" cap="none">
              <a:solidFill>
                <a:schemeClr val="dk1"/>
              </a:solidFill>
              <a:latin typeface="Calibri"/>
              <a:ea typeface="Calibri"/>
              <a:cs typeface="Calibri"/>
              <a:sym typeface="Calibri"/>
            </a:endParaRPr>
          </a:p>
        </p:txBody>
      </p:sp>
    </p:spTree>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5"/>
        <p:cNvGrpSpPr/>
        <p:nvPr/>
      </p:nvGrpSpPr>
      <p:grpSpPr>
        <a:xfrm>
          <a:off x="0" y="0"/>
          <a:ext cx="0" cy="0"/>
          <a:chOff x="0" y="0"/>
          <a:chExt cx="0" cy="0"/>
        </a:xfrm>
      </p:grpSpPr>
      <p:pic>
        <p:nvPicPr>
          <p:cNvPr id="256" name="Google Shape;256;p9" descr="Obsah obrázku interiér, zeď, žena, osoba&#10;&#10;Popis byl vytvořen automaticky"/>
          <p:cNvPicPr preferRelativeResize="0"/>
          <p:nvPr/>
        </p:nvPicPr>
        <p:blipFill rotWithShape="1">
          <a:blip r:embed="rId3">
            <a:alphaModFix/>
          </a:blip>
          <a:srcRect t="14351" r="9091" b="9039"/>
          <a:stretch/>
        </p:blipFill>
        <p:spPr>
          <a:xfrm>
            <a:off x="-1" y="10"/>
            <a:ext cx="12192000" cy="6857990"/>
          </a:xfrm>
          <a:prstGeom prst="rect">
            <a:avLst/>
          </a:prstGeom>
          <a:noFill/>
          <a:ln>
            <a:noFill/>
          </a:ln>
        </p:spPr>
      </p:pic>
      <p:sp>
        <p:nvSpPr>
          <p:cNvPr id="257" name="Google Shape;257;p9"/>
          <p:cNvSpPr/>
          <p:nvPr/>
        </p:nvSpPr>
        <p:spPr>
          <a:xfrm>
            <a:off x="0" y="-2008"/>
            <a:ext cx="5609220" cy="5840278"/>
          </a:xfrm>
          <a:custGeom>
            <a:avLst/>
            <a:gdLst/>
            <a:ahLst/>
            <a:cxnLst/>
            <a:rect l="l" t="t" r="r" b="b"/>
            <a:pathLst>
              <a:path w="5609220" h="5840278" extrusionOk="0">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lt1">
              <a:alpha val="4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58" name="Google Shape;258;p9"/>
          <p:cNvSpPr/>
          <p:nvPr/>
        </p:nvSpPr>
        <p:spPr>
          <a:xfrm>
            <a:off x="-2333" y="-2"/>
            <a:ext cx="5441859" cy="5654940"/>
          </a:xfrm>
          <a:custGeom>
            <a:avLst/>
            <a:gdLst/>
            <a:ahLst/>
            <a:cxnLst/>
            <a:rect l="l" t="t" r="r" b="b"/>
            <a:pathLst>
              <a:path w="5441859" h="5654940" extrusionOk="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lt1">
              <a:alpha val="7490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59" name="Google Shape;259;p9"/>
          <p:cNvSpPr txBox="1">
            <a:spLocks noGrp="1"/>
          </p:cNvSpPr>
          <p:nvPr>
            <p:ph type="title"/>
          </p:nvPr>
        </p:nvSpPr>
        <p:spPr>
          <a:xfrm>
            <a:off x="1435510" y="268966"/>
            <a:ext cx="3298717" cy="104340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6000"/>
              <a:buFont typeface="Calibri"/>
              <a:buNone/>
            </a:pPr>
            <a:r>
              <a:rPr lang="en-US" sz="6000"/>
              <a:t>Task 2</a:t>
            </a:r>
            <a:endParaRPr/>
          </a:p>
        </p:txBody>
      </p:sp>
      <p:sp>
        <p:nvSpPr>
          <p:cNvPr id="260" name="Google Shape;260;p9"/>
          <p:cNvSpPr txBox="1">
            <a:spLocks noGrp="1"/>
          </p:cNvSpPr>
          <p:nvPr>
            <p:ph type="body" idx="1"/>
          </p:nvPr>
        </p:nvSpPr>
        <p:spPr>
          <a:xfrm>
            <a:off x="520242" y="1774372"/>
            <a:ext cx="4062642" cy="2754086"/>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en-US" sz="2400"/>
              <a:t>Based on the mentioned information, suggest what such tertiary prevention should look like, how it should be applied, what the company should focus on in this area.</a:t>
            </a:r>
            <a:endParaRPr sz="2400"/>
          </a:p>
        </p:txBody>
      </p:sp>
      <p:sp>
        <p:nvSpPr>
          <p:cNvPr id="261" name="Google Shape;261;p9"/>
          <p:cNvSpPr txBox="1"/>
          <p:nvPr/>
        </p:nvSpPr>
        <p:spPr>
          <a:xfrm>
            <a:off x="520241" y="663711"/>
            <a:ext cx="3852041" cy="1078702"/>
          </a:xfrm>
          <a:prstGeom prst="rect">
            <a:avLst/>
          </a:prstGeom>
          <a:noFill/>
          <a:ln>
            <a:noFill/>
          </a:ln>
        </p:spPr>
        <p:txBody>
          <a:bodyPr spcFirstLastPara="1" wrap="square" lIns="91425" tIns="45700" rIns="91425" bIns="45700" anchor="b" anchorCtr="0">
            <a:normAutofit/>
          </a:bodyPr>
          <a:lstStyle/>
          <a:p>
            <a:pPr marL="0" marR="0" lvl="0" indent="0" algn="ctr" rtl="0">
              <a:spcBef>
                <a:spcPts val="0"/>
              </a:spcBef>
              <a:spcAft>
                <a:spcPts val="0"/>
              </a:spcAft>
              <a:buNone/>
            </a:pPr>
            <a:r>
              <a:rPr lang="en-US" sz="3600" b="0" i="0" u="none" strike="noStrike" cap="none">
                <a:solidFill>
                  <a:schemeClr val="dk1"/>
                </a:solidFill>
                <a:latin typeface="Calibri"/>
                <a:ea typeface="Calibri"/>
                <a:cs typeface="Calibri"/>
                <a:sym typeface="Calibri"/>
              </a:rPr>
              <a:t>(10 min.)</a:t>
            </a:r>
            <a:endParaRPr sz="3600" b="0" i="0" u="none" strike="noStrike" cap="none">
              <a:solidFill>
                <a:schemeClr val="dk1"/>
              </a:solidFill>
              <a:latin typeface="Calibri"/>
              <a:ea typeface="Calibri"/>
              <a:cs typeface="Calibri"/>
              <a:sym typeface="Calibri"/>
            </a:endParaRPr>
          </a:p>
        </p:txBody>
      </p:sp>
    </p:spTree>
  </p:cSld>
  <p:clrMapOvr>
    <a:masterClrMapping/>
  </p:clrMapOvr>
  <p:transition spd="slow">
    <p:push/>
  </p:transition>
</p:sld>
</file>

<file path=ppt/theme/theme1.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1713</Words>
  <Application>Microsoft Office PowerPoint</Application>
  <PresentationFormat>Širokoúhlá obrazovka</PresentationFormat>
  <Paragraphs>99</Paragraphs>
  <Slides>13</Slides>
  <Notes>13</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13</vt:i4>
      </vt:variant>
    </vt:vector>
  </HeadingPairs>
  <TitlesOfParts>
    <vt:vector size="18" baseType="lpstr">
      <vt:lpstr>Arial</vt:lpstr>
      <vt:lpstr>Calibri</vt:lpstr>
      <vt:lpstr>Noto Sans Symbols</vt:lpstr>
      <vt:lpstr>Times New Roman</vt:lpstr>
      <vt:lpstr>Office</vt:lpstr>
      <vt:lpstr>Training Design: Tertiary Prevention (4)</vt:lpstr>
      <vt:lpstr>Topics</vt:lpstr>
      <vt:lpstr> What is tertiary prevention</vt:lpstr>
      <vt:lpstr>Monitoring system</vt:lpstr>
      <vt:lpstr>Prezentace aplikace PowerPoint</vt:lpstr>
      <vt:lpstr>Team dynamics</vt:lpstr>
      <vt:lpstr>Summary</vt:lpstr>
      <vt:lpstr>Task 1</vt:lpstr>
      <vt:lpstr>Task 2</vt:lpstr>
      <vt:lpstr>References</vt:lpstr>
      <vt:lpstr>References</vt:lpstr>
      <vt:lpstr>Thank you for your attention</vt:lpstr>
      <vt:lpstr>Project partners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Training Design: Tertiary Prevention (4)</dc:title>
  <dc:creator>Sonja  Karbon</dc:creator>
  <cp:lastModifiedBy>Novotná Eva</cp:lastModifiedBy>
  <cp:revision>1</cp:revision>
  <dcterms:created xsi:type="dcterms:W3CDTF">2022-09-13T11:40:43Z</dcterms:created>
  <dcterms:modified xsi:type="dcterms:W3CDTF">2023-11-06T20:18:52Z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0x010100CCDC99E37D3BB34F911D876D5359BBAC</vt:lpwstr>
  </property>
</Properties>
</file>