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ZLdO0rrhRJywUZ1KKh3iNy0Mn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otná Eva" userId="1e75acad-a78b-4e7f-b988-b14dc19fac65" providerId="ADAL" clId="{D8E79AFF-B3BF-40F9-B3CC-A503C7B6A774}"/>
    <pc:docChg chg="modSld">
      <pc:chgData name="Novotná Eva" userId="1e75acad-a78b-4e7f-b988-b14dc19fac65" providerId="ADAL" clId="{D8E79AFF-B3BF-40F9-B3CC-A503C7B6A774}" dt="2023-11-06T20:17:07.912" v="0" actId="20577"/>
      <pc:docMkLst>
        <pc:docMk/>
      </pc:docMkLst>
      <pc:sldChg chg="modSp mod">
        <pc:chgData name="Novotná Eva" userId="1e75acad-a78b-4e7f-b988-b14dc19fac65" providerId="ADAL" clId="{D8E79AFF-B3BF-40F9-B3CC-A503C7B6A774}" dt="2023-11-06T20:17:07.912" v="0" actId="20577"/>
        <pc:sldMkLst>
          <pc:docMk/>
          <pc:sldMk cId="0" sldId="256"/>
        </pc:sldMkLst>
        <pc:spChg chg="mod">
          <ac:chgData name="Novotná Eva" userId="1e75acad-a78b-4e7f-b988-b14dc19fac65" providerId="ADAL" clId="{D8E79AFF-B3BF-40F9-B3CC-A503C7B6A774}" dt="2023-11-06T20:17:07.912" v="0" actId="20577"/>
          <ac:spMkLst>
            <pc:docMk/>
            <pc:sldMk cId="0" sldId="256"/>
            <ac:spMk id="9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wcmsp5/groups/public/---dgreports/---gender/documents/publication/wcms_535656.pdf" TargetMode="External"/><Relationship Id="rId7" Type="http://schemas.openxmlformats.org/officeDocument/2006/relationships/hyperlink" Target="https://www.cdc.gov/niosh/docs/96-100/risk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figure/Primary-secondary-and-tertiary-preventions-against-workplace-violence-from-psychiatric_tbl1_285152732" TargetMode="External"/><Relationship Id="rId5" Type="http://schemas.openxmlformats.org/officeDocument/2006/relationships/hyperlink" Target="https://www.osha.gov/sites/default/files/publications/osha3148.pdf" TargetMode="External"/><Relationship Id="rId4" Type="http://schemas.openxmlformats.org/officeDocument/2006/relationships/hyperlink" Target="https://terraform-20180423174453746800000001.s3.amazonaws.com/attachments/cjiisgqry00fzfxj71rd28btl-p4-vprchaen0217-workplace-violence-prevention-checklist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wcmsp5/groups/public/---dgreports/---gender/documents/publication/wcms_535656.pdf" TargetMode="External"/><Relationship Id="rId7" Type="http://schemas.openxmlformats.org/officeDocument/2006/relationships/hyperlink" Target="https://creately.com/blog/diagrams/types-of-organizational-charts/#4_Network_Structur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figure/Primary-secondary-and-tertiary-preventions-against-workplace-violence-from-psychiatric_tbl1_285152732" TargetMode="External"/><Relationship Id="rId5" Type="http://schemas.openxmlformats.org/officeDocument/2006/relationships/hyperlink" Target="https://www.osha.gov/sites/default/files/publications/osha3148.pdf" TargetMode="External"/><Relationship Id="rId4" Type="http://schemas.openxmlformats.org/officeDocument/2006/relationships/hyperlink" Target="https://terraform-20180423174453746800000001.s3.amazonaws.com/attachments/cjiisgqry00fzfxj71rd28btl-p4-vprchaen0217-workplace-violence-prevention-checklist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lpf.lt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beneke-prinzhorn.de/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dekaplus.eu/" TargetMode="External"/><Relationship Id="rId5" Type="http://schemas.openxmlformats.org/officeDocument/2006/relationships/image" Target="../media/image10.png"/><Relationship Id="rId15" Type="http://schemas.openxmlformats.org/officeDocument/2006/relationships/hyperlink" Target="https://www.uzvediba.lv/kontakti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czu.cz/" TargetMode="External"/><Relationship Id="rId9" Type="http://schemas.openxmlformats.org/officeDocument/2006/relationships/hyperlink" Target="https://kek-dias.gr/" TargetMode="External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88111" y="4770613"/>
            <a:ext cx="11575289" cy="100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GB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Organizational Factors associated with exposure to various forms of violence</a:t>
            </a:r>
            <a:endParaRPr sz="4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2802" b="3425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3676854"/>
              <a:ext cx="9182100" cy="1019102"/>
            </a:xfrm>
            <a:custGeom>
              <a:avLst/>
              <a:gdLst/>
              <a:ahLst/>
              <a:cxnLst/>
              <a:rect l="l" t="t" r="r" b="b"/>
              <a:pathLst>
                <a:path w="9182100" h="1019102" extrusionOk="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3144820"/>
              <a:ext cx="9182100" cy="932744"/>
            </a:xfrm>
            <a:custGeom>
              <a:avLst/>
              <a:gdLst/>
              <a:ahLst/>
              <a:cxnLst/>
              <a:rect l="l" t="t" r="r" b="b"/>
              <a:pathLst>
                <a:path w="9182100" h="932744" extrusionOk="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3580789"/>
              <a:ext cx="9182100" cy="544245"/>
            </a:xfrm>
            <a:custGeom>
              <a:avLst/>
              <a:gdLst/>
              <a:ahLst/>
              <a:cxnLst/>
              <a:rect l="l" t="t" r="r" b="b"/>
              <a:pathLst>
                <a:path w="9182100" h="544245" extrusionOk="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3324550"/>
              <a:ext cx="9182100" cy="765639"/>
            </a:xfrm>
            <a:custGeom>
              <a:avLst/>
              <a:gdLst/>
              <a:ahLst/>
              <a:cxnLst/>
              <a:rect l="l" t="t" r="r" b="b"/>
              <a:pathLst>
                <a:path w="9182100" h="765639" extrusionOk="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49" y="5484887"/>
            <a:ext cx="2439992" cy="51230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6720" y="6056820"/>
            <a:ext cx="11338500" cy="79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</a:rPr>
              <a:t>The European Commission's support for the production of this publication does not constitute </a:t>
            </a:r>
            <a:br>
              <a:rPr lang="en-GB" sz="1100" dirty="0">
                <a:solidFill>
                  <a:schemeClr val="dk1"/>
                </a:solidFill>
              </a:rPr>
            </a:br>
            <a:r>
              <a:rPr lang="en-GB" sz="1100" dirty="0">
                <a:solidFill>
                  <a:schemeClr val="dk1"/>
                </a:solidFill>
              </a:rPr>
              <a:t>an endorsement of the contents, which reflect the views only of the authors, and the Commission cannot be</a:t>
            </a:r>
            <a:r>
              <a:rPr lang="cs-CZ" sz="1100">
                <a:solidFill>
                  <a:schemeClr val="dk1"/>
                </a:solidFill>
              </a:rPr>
              <a:t> </a:t>
            </a:r>
            <a:r>
              <a:rPr lang="en-GB" sz="1100">
                <a:solidFill>
                  <a:schemeClr val="dk1"/>
                </a:solidFill>
              </a:rPr>
              <a:t>held responsible for any use which may be made of the information contained therein.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lang="en-GB" b="1" i="1">
                <a:solidFill>
                  <a:schemeClr val="dk1"/>
                </a:solidFill>
              </a:rPr>
              <a:t>Primary Prevention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en-GB">
                <a:solidFill>
                  <a:schemeClr val="dk1"/>
                </a:solidFill>
              </a:rPr>
              <a:t>	To prevent workplace violence from occurring.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lang="en-GB" b="1" i="1">
                <a:solidFill>
                  <a:schemeClr val="dk1"/>
                </a:solidFill>
              </a:rPr>
              <a:t>Secondary Prevention </a:t>
            </a:r>
            <a:endParaRPr>
              <a:solidFill>
                <a:schemeClr val="dk1"/>
              </a:solidFill>
            </a:endParaRPr>
          </a:p>
          <a:p>
            <a:pPr marL="892175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en-GB">
                <a:solidFill>
                  <a:schemeClr val="dk1"/>
                </a:solidFill>
              </a:rPr>
              <a:t>	Early detection of workplace violence by identifying and eliminating incivility before it results in violent behavior.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Char char="•"/>
            </a:pPr>
            <a:r>
              <a:rPr lang="en-GB" b="1" i="1">
                <a:solidFill>
                  <a:schemeClr val="dk1"/>
                </a:solidFill>
              </a:rPr>
              <a:t>Tertiary Prevention </a:t>
            </a:r>
            <a:endParaRPr>
              <a:solidFill>
                <a:schemeClr val="dk1"/>
              </a:solidFill>
            </a:endParaRPr>
          </a:p>
          <a:p>
            <a:pPr marL="804863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rPr lang="en-GB">
                <a:solidFill>
                  <a:schemeClr val="dk1"/>
                </a:solidFill>
              </a:rPr>
              <a:t>Addresses the employee  and/or workplace, when an incident has already occurred: </a:t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6789B9"/>
              </a:solidFill>
            </a:endParaRPr>
          </a:p>
        </p:txBody>
      </p:sp>
      <p:sp>
        <p:nvSpPr>
          <p:cNvPr id="193" name="Google Shape;19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94" name="Google Shape;194;p10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0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 txBox="1"/>
          <p:nvPr/>
        </p:nvSpPr>
        <p:spPr>
          <a:xfrm>
            <a:off x="838800" y="728420"/>
            <a:ext cx="10515600" cy="400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Types of prevention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Primary Prevention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838200" y="1524000"/>
            <a:ext cx="110236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To prevent workplace violence from occurring: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Conduct a risk assessment.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Capture 4 types of workplace violence by a reporting system.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Zero-tolerance policy.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Hiring practices to prevent (background checks)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Customer policy to manage individuals’ access to and within workplace.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Spot checks to assess physical work environment (lighting, cameras, alarm systems).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 b="1">
                <a:solidFill>
                  <a:schemeClr val="dk1"/>
                </a:solidFill>
              </a:rPr>
              <a:t>Train employees on conflict resolution and non-violent crisis intervention</a:t>
            </a:r>
            <a:r>
              <a:rPr lang="en-GB" sz="2400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(Re)-train managers and workers on policies and procedures.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“Culture of awareness” for minor events and suspicious behaviors.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6789B9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6789B9"/>
              </a:solidFill>
            </a:endParaRPr>
          </a:p>
        </p:txBody>
      </p:sp>
      <p:sp>
        <p:nvSpPr>
          <p:cNvPr id="204" name="Google Shape;20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05" name="Google Shape;205;p11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Secondary Prevention 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12" name="Google Shape;21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Early detection to identify and eliminate incivility to avoid violent behavior: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Develop procedures for workplace violence. Address  four types of violence.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Screen the company for risk factors.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Review records, and staff compensation claims to identify patterns of assaults.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Staff questionnaire or survey to identify / improve potential for violent incidents.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Surveys to identify unnoticed risk factors and deficiencies or failures.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Feedback and follow-up should be part of the review process.</a:t>
            </a:r>
            <a:br>
              <a:rPr lang="en-GB" sz="2400">
                <a:solidFill>
                  <a:srgbClr val="6789B9"/>
                </a:solidFill>
              </a:rPr>
            </a:br>
            <a:endParaRPr sz="2400">
              <a:solidFill>
                <a:srgbClr val="6789B9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6789B9"/>
              </a:solidFill>
            </a:endParaRPr>
          </a:p>
        </p:txBody>
      </p:sp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14" name="Google Shape;214;p12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Strategies to reduce risk factors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21" name="Google Shape;2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Strategies to reduce risk factors include (but are not limited to):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 b="1" u="sng">
                <a:solidFill>
                  <a:schemeClr val="dk1"/>
                </a:solidFill>
              </a:rPr>
              <a:t>Engineering controls </a:t>
            </a:r>
            <a:r>
              <a:rPr lang="en-GB" sz="2400">
                <a:solidFill>
                  <a:schemeClr val="dk1"/>
                </a:solidFill>
              </a:rPr>
              <a:t>(physical separation of staff from customers (if applicable). alarm systems and security devices;  bright, effective lighting and panic buttons).</a:t>
            </a:r>
            <a:br>
              <a:rPr lang="en-GB" sz="2400">
                <a:solidFill>
                  <a:schemeClr val="dk1"/>
                </a:solidFill>
              </a:rPr>
            </a:br>
            <a:r>
              <a:rPr lang="en-GB" sz="24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 b="1" u="sng">
                <a:solidFill>
                  <a:schemeClr val="dk1"/>
                </a:solidFill>
              </a:rPr>
              <a:t>Administrative and work practice controls </a:t>
            </a:r>
            <a:r>
              <a:rPr lang="en-GB" sz="2400">
                <a:solidFill>
                  <a:schemeClr val="dk1"/>
                </a:solidFill>
              </a:rPr>
              <a:t>(state clearly that violence is not permitted or tolerated, report incidents, establish liaison with local police). </a:t>
            </a:r>
            <a:br>
              <a:rPr lang="en-GB" sz="24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 b="1" u="sng">
                <a:solidFill>
                  <a:schemeClr val="dk1"/>
                </a:solidFill>
              </a:rPr>
              <a:t> Staff training </a:t>
            </a:r>
            <a:r>
              <a:rPr lang="en-GB" sz="2400">
                <a:solidFill>
                  <a:schemeClr val="dk1"/>
                </a:solidFill>
              </a:rPr>
              <a:t>(report assaults or threats to supervisor, use properly trained security officers to deal with aggressive behavior). </a:t>
            </a:r>
            <a:endParaRPr>
              <a:solidFill>
                <a:schemeClr val="dk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6789B9"/>
              </a:solidFill>
            </a:endParaRPr>
          </a:p>
        </p:txBody>
      </p:sp>
      <p:sp>
        <p:nvSpPr>
          <p:cNvPr id="222" name="Google Shape;2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23" name="Google Shape;223;p13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Tertiary Prevention 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30" name="Google Shape;23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Address the staff, when an incident has already occurred: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Post-workplace violence investigations (security personnel, victimized employee(s), and manager.)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Monitor incident trends, institute corrective actions, and adjust prevention policies.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Health care and Assistance Program for victimized employees  and family..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Report violent incident to local police or authorities promptly.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Provide legal counselling.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Process employees’ compensation claims. </a:t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6789B9"/>
              </a:solidFill>
            </a:endParaRPr>
          </a:p>
        </p:txBody>
      </p:sp>
      <p:sp>
        <p:nvSpPr>
          <p:cNvPr id="231" name="Google Shape;23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232" name="Google Shape;232;p14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838200" y="660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Conclusions</a:t>
            </a:r>
            <a:r>
              <a:rPr lang="en-GB" sz="4000" b="1">
                <a:solidFill>
                  <a:srgbClr val="6789B9"/>
                </a:solidFill>
              </a:rPr>
              <a:t> </a:t>
            </a:r>
            <a:br>
              <a:rPr lang="en-GB" sz="4000">
                <a:solidFill>
                  <a:srgbClr val="6789B9"/>
                </a:solidFill>
              </a:rPr>
            </a:br>
            <a:endParaRPr sz="4000">
              <a:solidFill>
                <a:srgbClr val="6789B9"/>
              </a:solidFill>
            </a:endParaRPr>
          </a:p>
        </p:txBody>
      </p:sp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Workplace violence to be adequately measured</a:t>
            </a:r>
            <a:endParaRPr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Staff Commitment essential to tackle the issue. </a:t>
            </a:r>
            <a:endParaRPr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>
                <a:solidFill>
                  <a:schemeClr val="dk1"/>
                </a:solidFill>
              </a:rPr>
              <a:t>Reporting mechanisms is necessary testing the results. </a:t>
            </a:r>
            <a:endParaRPr>
              <a:solidFill>
                <a:schemeClr val="dk1"/>
              </a:solidFill>
            </a:endParaRPr>
          </a:p>
          <a:p>
            <a:pPr marL="228600" lvl="0" indent="-25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rgbClr val="6789B9"/>
              </a:solidFill>
            </a:endParaRPr>
          </a:p>
        </p:txBody>
      </p:sp>
      <p:sp>
        <p:nvSpPr>
          <p:cNvPr id="240" name="Google Shape;24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41" name="Google Shape;241;p15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6" descr="Ein Bild, das Text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6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b="1"/>
              <a:t>TOPIC 3</a:t>
            </a:r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body" idx="2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Leaderships Competencies</a:t>
            </a:r>
            <a:endParaRPr/>
          </a:p>
        </p:txBody>
      </p:sp>
      <p:cxnSp>
        <p:nvCxnSpPr>
          <p:cNvPr id="251" name="Google Shape;251;p16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>
                <a:solidFill>
                  <a:srgbClr val="6789B9"/>
                </a:solidFill>
              </a:rPr>
              <a:t>Part 3:</a:t>
            </a:r>
            <a:endParaRPr sz="4800"/>
          </a:p>
        </p:txBody>
      </p:sp>
      <p:sp>
        <p:nvSpPr>
          <p:cNvPr id="258" name="Google Shape;258;p17"/>
          <p:cNvSpPr txBox="1">
            <a:spLocks noGrp="1"/>
          </p:cNvSpPr>
          <p:nvPr>
            <p:ph type="body" idx="1"/>
          </p:nvPr>
        </p:nvSpPr>
        <p:spPr>
          <a:xfrm>
            <a:off x="838200" y="20481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>
                <a:solidFill>
                  <a:schemeClr val="dk1"/>
                </a:solidFill>
              </a:rPr>
              <a:t>Topic: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>
                <a:solidFill>
                  <a:schemeClr val="dk1"/>
                </a:solidFill>
              </a:rPr>
              <a:t>Relevant leadership competences in the context of occupational violence</a:t>
            </a:r>
            <a:endParaRPr sz="3200">
              <a:solidFill>
                <a:schemeClr val="dk1"/>
              </a:solidFill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rgbClr val="6789B9"/>
              </a:solidFill>
            </a:endParaRPr>
          </a:p>
        </p:txBody>
      </p:sp>
      <p:sp>
        <p:nvSpPr>
          <p:cNvPr id="259" name="Google Shape;259;p17"/>
          <p:cNvSpPr txBox="1">
            <a:spLocks noGrp="1"/>
          </p:cNvSpPr>
          <p:nvPr>
            <p:ph type="body" idx="2"/>
          </p:nvPr>
        </p:nvSpPr>
        <p:spPr>
          <a:xfrm>
            <a:off x="6172200" y="2048131"/>
            <a:ext cx="5181600" cy="2358917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u="sng"/>
              <a:t>Learning Outcome: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To apply necessary leadership skills in the context of occupational violence.</a:t>
            </a:r>
            <a:endParaRPr sz="320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sp>
        <p:nvSpPr>
          <p:cNvPr id="260" name="Google Shape;2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61" name="Google Shape;261;p17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title"/>
          </p:nvPr>
        </p:nvSpPr>
        <p:spPr>
          <a:xfrm>
            <a:off x="838200" y="388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Leadership competences in the context of occupational violence</a:t>
            </a:r>
            <a:endParaRPr sz="4000" b="1">
              <a:solidFill>
                <a:srgbClr val="6789B9"/>
              </a:solidFill>
            </a:endParaRPr>
          </a:p>
        </p:txBody>
      </p:sp>
      <p:sp>
        <p:nvSpPr>
          <p:cNvPr id="268" name="Google Shape;26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Action plans to prevent violence in the workplace include five (5) key focus areas: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 b="1">
                <a:solidFill>
                  <a:schemeClr val="dk1"/>
                </a:solidFill>
              </a:rPr>
              <a:t>Leadership Support and Employee Participation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 b="1">
                <a:solidFill>
                  <a:schemeClr val="dk1"/>
                </a:solidFill>
              </a:rPr>
              <a:t>Hazard Identification and Risk Assess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 b="1">
                <a:solidFill>
                  <a:schemeClr val="dk1"/>
                </a:solidFill>
              </a:rPr>
              <a:t>Risk Mitigation, Hazard Prevention and Controls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 b="1">
                <a:solidFill>
                  <a:schemeClr val="dk1"/>
                </a:solidFill>
              </a:rPr>
              <a:t>Education and Training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 b="1">
                <a:solidFill>
                  <a:schemeClr val="dk1"/>
                </a:solidFill>
              </a:rPr>
              <a:t>Performance Reporting (KPIs) and Evaluation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69" name="Google Shape;26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270" name="Google Shape;270;p1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8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b="1">
                <a:solidFill>
                  <a:schemeClr val="dk1"/>
                </a:solidFill>
              </a:rPr>
              <a:t>Leadership Support and Worker Participation</a:t>
            </a:r>
            <a:r>
              <a:rPr lang="en-GB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2400">
                <a:solidFill>
                  <a:schemeClr val="dk1"/>
                </a:solidFill>
              </a:rPr>
              <a:t>Commitment to prevent violence provides motivation and resources for staff and employers to become involved in and prioritize the implementation of prevention program. 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b="1">
                <a:solidFill>
                  <a:schemeClr val="dk1"/>
                </a:solidFill>
              </a:rPr>
              <a:t>Hazard Identification and Risk Assessment: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2400">
                <a:solidFill>
                  <a:schemeClr val="dk1"/>
                </a:solidFill>
              </a:rPr>
              <a:t>Risk assessment identifies specific risks; recognizes potential risks of, and controls occupational violence.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8" name="Google Shape;27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279" name="Google Shape;27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Leadership competences in the context of occupational violence</a:t>
            </a:r>
            <a:endParaRPr sz="4000" b="1">
              <a:solidFill>
                <a:srgbClr val="6789B9"/>
              </a:solidFill>
            </a:endParaRPr>
          </a:p>
        </p:txBody>
      </p:sp>
      <p:pic>
        <p:nvPicPr>
          <p:cNvPr id="280" name="Google Shape;280;p19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838200" y="1825625"/>
            <a:ext cx="10515600" cy="4351337"/>
            <a:chOff x="0" y="0"/>
            <a:chExt cx="10515600" cy="4351337"/>
          </a:xfrm>
        </p:grpSpPr>
        <p:cxnSp>
          <p:nvCxnSpPr>
            <p:cNvPr id="104" name="Google Shape;104;p2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5" name="Google Shape;105;p2"/>
            <p:cNvSpPr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1: Distinction between organisational structure and culture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" name="Google Shape;107;p2"/>
            <p:cNvCxnSpPr/>
            <p:nvPr/>
          </p:nvCxnSpPr>
          <p:spPr>
            <a:xfrm>
              <a:off x="0" y="1087834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8" name="Google Shape;108;p2"/>
            <p:cNvSpPr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2: Basics of primary, secondary and tertiary prevention strategies for occupational violence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" name="Google Shape;110;p2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" name="Google Shape;111;p2"/>
            <p:cNvSpPr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3: Relevant leadership competences in the context of occupational violence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3" name="Google Shape;113;p2"/>
            <p:cNvCxnSpPr/>
            <p:nvPr/>
          </p:nvCxnSpPr>
          <p:spPr>
            <a:xfrm>
              <a:off x="0" y="3263503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4" name="Google Shape;114;p2"/>
            <p:cNvSpPr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789B9"/>
                </a:buClr>
                <a:buSzPts val="3200"/>
                <a:buFont typeface="Calibri"/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4: Sector-specific factors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038" y="6398359"/>
            <a:ext cx="2743438" cy="32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Text&#10;&#10;Description automatically generated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368038" y="6397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  Units </a:t>
            </a:r>
            <a:endParaRPr sz="4000" b="0" i="0" u="none" strike="noStrike" cap="none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b="1">
                <a:solidFill>
                  <a:schemeClr val="dk1"/>
                </a:solidFill>
              </a:rPr>
              <a:t>Risk Mitigation, Hazard Prevention and Controls</a:t>
            </a:r>
            <a:r>
              <a:rPr lang="en-GB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Risk mitigation to include implementing controls and learning mechanisms to protect from future workplace violence incidents.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b="1">
                <a:solidFill>
                  <a:schemeClr val="dk1"/>
                </a:solidFill>
              </a:rPr>
              <a:t>Education and Training: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Educate staff to be aware of potential hazards, to increase awareness and competence about how to protect themselves and co-workers. </a:t>
            </a:r>
            <a:endParaRPr>
              <a:solidFill>
                <a:schemeClr val="dk1"/>
              </a:solidFill>
            </a:endParaRPr>
          </a:p>
          <a:p>
            <a:pPr marL="228600" lvl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rgbClr val="6789B9"/>
              </a:solidFill>
            </a:endParaRPr>
          </a:p>
        </p:txBody>
      </p:sp>
      <p:sp>
        <p:nvSpPr>
          <p:cNvPr id="287" name="Google Shape;28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Leadership competences in the context of occupational violence</a:t>
            </a:r>
            <a:endParaRPr sz="4000" b="1">
              <a:solidFill>
                <a:srgbClr val="6789B9"/>
              </a:solidFill>
            </a:endParaRPr>
          </a:p>
        </p:txBody>
      </p:sp>
      <p:pic>
        <p:nvPicPr>
          <p:cNvPr id="289" name="Google Shape;289;p20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body" idx="1"/>
          </p:nvPr>
        </p:nvSpPr>
        <p:spPr>
          <a:xfrm>
            <a:off x="838200" y="18971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b="1">
                <a:solidFill>
                  <a:schemeClr val="dk1"/>
                </a:solidFill>
              </a:rPr>
              <a:t>Performance Reporting (Key Performance Indicators) and Evaluation</a:t>
            </a:r>
            <a:r>
              <a:rPr lang="en-GB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>
                <a:solidFill>
                  <a:schemeClr val="dk1"/>
                </a:solidFill>
              </a:rPr>
              <a:t>Analysis of standardized KPIs assesses organization’s strengths and weaknesses, providing key learnings to create action plans.</a:t>
            </a:r>
            <a:endParaRPr sz="32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>
                <a:solidFill>
                  <a:schemeClr val="dk1"/>
                </a:solidFill>
              </a:rPr>
              <a:t>Maintaining a repository of data which ensures that workplace violence programs can be evaluated, and eliminated.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96" name="Google Shape;29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297" name="Google Shape;29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Leadership competences in the context of occupational violence</a:t>
            </a:r>
            <a:endParaRPr sz="4000" b="1">
              <a:solidFill>
                <a:srgbClr val="6789B9"/>
              </a:solidFill>
            </a:endParaRPr>
          </a:p>
        </p:txBody>
      </p:sp>
      <p:pic>
        <p:nvPicPr>
          <p:cNvPr id="298" name="Google Shape;298;p21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2" descr="Ein Bild, das Text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2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2"/>
          <p:cNvSpPr txBox="1">
            <a:spLocks noGrp="1"/>
          </p:cNvSpPr>
          <p:nvPr>
            <p:ph type="title"/>
          </p:nvPr>
        </p:nvSpPr>
        <p:spPr>
          <a:xfrm>
            <a:off x="8022020" y="2998467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b="1"/>
              <a:t>TOPIC 4</a:t>
            </a:r>
            <a:endParaRPr/>
          </a:p>
        </p:txBody>
      </p:sp>
      <p:sp>
        <p:nvSpPr>
          <p:cNvPr id="307" name="Google Shape;307;p22"/>
          <p:cNvSpPr txBox="1">
            <a:spLocks noGrp="1"/>
          </p:cNvSpPr>
          <p:nvPr>
            <p:ph type="body" idx="2"/>
          </p:nvPr>
        </p:nvSpPr>
        <p:spPr>
          <a:xfrm>
            <a:off x="7782909" y="5161977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Sector related factors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 txBox="1">
            <a:spLocks noGrp="1"/>
          </p:cNvSpPr>
          <p:nvPr>
            <p:ph type="title"/>
          </p:nvPr>
        </p:nvSpPr>
        <p:spPr>
          <a:xfrm>
            <a:off x="762000" y="650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Sector-specific factors </a:t>
            </a:r>
            <a:endParaRPr/>
          </a:p>
        </p:txBody>
      </p:sp>
      <p:sp>
        <p:nvSpPr>
          <p:cNvPr id="314" name="Google Shape;31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  <a:r>
              <a:rPr lang="en-GB" sz="3200" u="sng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>
                <a:solidFill>
                  <a:schemeClr val="dk1"/>
                </a:solidFill>
              </a:rPr>
              <a:t>Sector specific factors of occupational violence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316" name="Google Shape;316;p23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23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355975"/>
          </a:xfrm>
          <a:prstGeom prst="rect">
            <a:avLst/>
          </a:prstGeom>
          <a:solidFill>
            <a:srgbClr val="6789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GB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Outcome</a:t>
            </a:r>
            <a:r>
              <a:rPr lang="en-GB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define the sector specific factors of occupational violence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>
            <a:off x="387350" y="5905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Sector-specific factors </a:t>
            </a:r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body" idx="1"/>
          </p:nvPr>
        </p:nvSpPr>
        <p:spPr>
          <a:xfrm>
            <a:off x="711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Typology to separate violenc</a:t>
            </a:r>
            <a:r>
              <a:rPr lang="en-GB" sz="3200">
                <a:solidFill>
                  <a:schemeClr val="dk1"/>
                </a:solidFill>
              </a:rPr>
              <a:t>e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‘External’ violence  (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persons outside the organisation, such as during armed hold-ups in HORECA)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Client-initiated</a:t>
            </a:r>
            <a:r>
              <a:rPr lang="en-GB" sz="2400">
                <a:solidFill>
                  <a:schemeClr val="dk1"/>
                </a:solidFill>
              </a:rPr>
              <a:t>’ violence (inflicted on employees by customers or guests)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‘Internal’ violence (</a:t>
            </a:r>
            <a:r>
              <a:rPr lang="en-GB" sz="2400">
                <a:solidFill>
                  <a:schemeClr val="dk1"/>
                </a:solidFill>
              </a:rPr>
              <a:t>between employees )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Violence that arises out of wider social and economic developments. i.e. downsizing, work intensification, job insecurity. </a:t>
            </a:r>
            <a:endParaRPr>
              <a:solidFill>
                <a:schemeClr val="dk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327" name="Google Shape;327;p24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4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Sector-specific factors</a:t>
            </a:r>
            <a:br>
              <a:rPr lang="en-GB" sz="4000">
                <a:solidFill>
                  <a:srgbClr val="6789B9"/>
                </a:solidFill>
              </a:rPr>
            </a:br>
            <a:endParaRPr sz="4000">
              <a:solidFill>
                <a:srgbClr val="6789B9"/>
              </a:solidFill>
            </a:endParaRPr>
          </a:p>
        </p:txBody>
      </p:sp>
      <p:sp>
        <p:nvSpPr>
          <p:cNvPr id="335" name="Google Shape;335;p25"/>
          <p:cNvSpPr txBox="1">
            <a:spLocks noGrp="1"/>
          </p:cNvSpPr>
          <p:nvPr>
            <p:ph type="body" idx="1"/>
          </p:nvPr>
        </p:nvSpPr>
        <p:spPr>
          <a:xfrm>
            <a:off x="838200" y="1407923"/>
            <a:ext cx="4343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 b="1">
                <a:solidFill>
                  <a:schemeClr val="dk1"/>
                </a:solidFill>
              </a:rPr>
              <a:t>Economy Typologies</a:t>
            </a:r>
            <a:r>
              <a:rPr lang="en-GB" sz="3200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Night economy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Informal economy</a:t>
            </a:r>
            <a:br>
              <a:rPr lang="en-GB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 b="1">
                <a:solidFill>
                  <a:schemeClr val="dk1"/>
                </a:solidFill>
              </a:rPr>
              <a:t>Employees’ Typology	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Low skill employees, low earning employees, low age employees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Working with unstable or volatile persons</a:t>
            </a:r>
            <a:endParaRPr sz="2400">
              <a:solidFill>
                <a:schemeClr val="dk1"/>
              </a:solidFill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</a:endParaRPr>
          </a:p>
        </p:txBody>
      </p:sp>
      <p:sp>
        <p:nvSpPr>
          <p:cNvPr id="336" name="Google Shape;3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337" name="Google Shape;337;p25"/>
          <p:cNvSpPr txBox="1">
            <a:spLocks noGrp="1"/>
          </p:cNvSpPr>
          <p:nvPr>
            <p:ph type="body" idx="2"/>
          </p:nvPr>
        </p:nvSpPr>
        <p:spPr>
          <a:xfrm>
            <a:off x="5708316" y="1407923"/>
            <a:ext cx="64836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200" b="1">
                <a:solidFill>
                  <a:schemeClr val="dk1"/>
                </a:solidFill>
              </a:rPr>
              <a:t>Work Conditions in HORECA</a:t>
            </a:r>
            <a:r>
              <a:rPr lang="en-GB" sz="3200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/>
              <a:t>Misinterpretation</a:t>
            </a:r>
            <a:r>
              <a:rPr lang="en-GB">
                <a:solidFill>
                  <a:schemeClr val="dk1"/>
                </a:solidFill>
              </a:rPr>
              <a:t> of hospitality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Normalisation of occupational violence in HORECA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Working late or early, irregular, and unusual hoursa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Serving high risk clientele (e.g. drugs) 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Delivery of goods, or services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Working in intime surroundings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>
                <a:solidFill>
                  <a:schemeClr val="dk1"/>
                </a:solidFill>
              </a:rPr>
              <a:t>Weak trade unions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"/>
          <p:cNvSpPr txBox="1">
            <a:spLocks noGrp="1"/>
          </p:cNvSpPr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Further links</a:t>
            </a:r>
            <a:endParaRPr/>
          </a:p>
        </p:txBody>
      </p:sp>
      <p:sp>
        <p:nvSpPr>
          <p:cNvPr id="344" name="Google Shape;344;p26"/>
          <p:cNvSpPr txBox="1">
            <a:spLocks noGrp="1"/>
          </p:cNvSpPr>
          <p:nvPr>
            <p:ph type="body" idx="1"/>
          </p:nvPr>
        </p:nvSpPr>
        <p:spPr>
          <a:xfrm>
            <a:off x="359517" y="1220787"/>
            <a:ext cx="105156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3"/>
              </a:rPr>
              <a:t>https://www.ilo.org/wcmsp5/groups/public/---dgreports/---gender/documents/publication/wcms_535656.pdf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4"/>
              </a:rPr>
              <a:t>https://terraform-20180423174453746800000001.s3.amazonaws.com/attachments/cjiisgqry00fzfxj71rd28btl-p4-vprchaen0217-workplace-violence-prevention-checklist.pdf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5"/>
              </a:rPr>
              <a:t>https://www.osha.gov/sites/default/files/publications/osha3148.pdf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6"/>
              </a:rPr>
              <a:t>https://www.researchgate.net/figure/Primary-secondary-and-tertiary-preventions-against-workplace-violence-from-psychiatric_tbl1_285152732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7"/>
              </a:rPr>
              <a:t>https://www.cdc.gov/niosh/docs/96-100/risk.html</a:t>
            </a: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45" name="Google Shape;34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346" name="Google Shape;346;p26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 txBox="1">
            <a:spLocks noGrp="1"/>
          </p:cNvSpPr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References</a:t>
            </a:r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body" idx="1"/>
          </p:nvPr>
        </p:nvSpPr>
        <p:spPr>
          <a:xfrm>
            <a:off x="838199" y="1041400"/>
            <a:ext cx="10798629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https://www.ilo.org/wcmsp5/groups/public/---dgreports/---gender/documents/publication/wcms_535656.pdf</a:t>
            </a:r>
            <a:endParaRPr sz="200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https://terraform-20180423174453746800000001.s3.amazonaws.com/attachments/cjiisgqry00fzfxj71rd28btl-p4-vprchaen0217-workplace-violence-prevention-checklist.pdf</a:t>
            </a:r>
            <a:endParaRPr sz="200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https://www.osha.gov/sites/default/files/publications/osha3148.pdf</a:t>
            </a:r>
            <a:endParaRPr sz="200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https://www.researchgate.net/figure/Primary-secondary-and-tertiary-preventions-against-workplace-violence-from-psychiatric_tbl1_285152732</a:t>
            </a:r>
            <a:endParaRPr sz="200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000"/>
              <a:buChar char="•"/>
            </a:pPr>
            <a:r>
              <a:rPr lang="en-GB" sz="2000" u="sng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https://creately.com/blog/diagrams/types-of-organizational-charts/#4_Network_Structure</a:t>
            </a:r>
            <a:endParaRPr sz="200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Weisbord, M. (1978). Organizational diagnosis, six places to look for trouble with or without a theory, The Journal of group and organizational management, 1(4), 430-447. doi:10.1177/0021886398342003, http://dx.doi.org/10.1177/0021886398342003</a:t>
            </a:r>
            <a:endParaRPr sz="2000"/>
          </a:p>
        </p:txBody>
      </p:sp>
      <p:sp>
        <p:nvSpPr>
          <p:cNvPr id="354" name="Google Shape;35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55" name="Google Shape;355;p27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 txBox="1">
            <a:spLocks noGrp="1"/>
          </p:cNvSpPr>
          <p:nvPr>
            <p:ph type="title"/>
          </p:nvPr>
        </p:nvSpPr>
        <p:spPr>
          <a:xfrm>
            <a:off x="359517" y="460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 b="1">
                <a:solidFill>
                  <a:srgbClr val="6789B9"/>
                </a:solidFill>
              </a:rPr>
              <a:t>Project partners</a:t>
            </a:r>
            <a:endParaRPr sz="4000" b="1">
              <a:solidFill>
                <a:srgbClr val="6789B9"/>
              </a:solidFill>
            </a:endParaRPr>
          </a:p>
        </p:txBody>
      </p:sp>
      <p:sp>
        <p:nvSpPr>
          <p:cNvPr id="362" name="Google Shape;36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363" name="Google Shape;363;p2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26" y="1168801"/>
            <a:ext cx="3287809" cy="7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8"/>
          <p:cNvSpPr txBox="1"/>
          <p:nvPr/>
        </p:nvSpPr>
        <p:spPr>
          <a:xfrm>
            <a:off x="317929" y="2041725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Czech University of Life Sciences Prague</a:t>
            </a:r>
            <a:b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Czech Republic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518" y="4289441"/>
            <a:ext cx="1260963" cy="1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8"/>
          <p:cNvSpPr txBox="1"/>
          <p:nvPr/>
        </p:nvSpPr>
        <p:spPr>
          <a:xfrm>
            <a:off x="4354142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Pancyprian Association of Hotel Managers</a:t>
            </a:r>
            <a:b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30503" y="4572529"/>
            <a:ext cx="1892143" cy="107117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8"/>
          <p:cNvSpPr txBox="1"/>
          <p:nvPr/>
        </p:nvSpPr>
        <p:spPr>
          <a:xfrm>
            <a:off x="8669433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Beneke &amp; Prinzhorn GmbH</a:t>
            </a:r>
            <a:b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26027" y="2861570"/>
            <a:ext cx="2812367" cy="9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8"/>
          <p:cNvSpPr txBox="1"/>
          <p:nvPr/>
        </p:nvSpPr>
        <p:spPr>
          <a:xfrm>
            <a:off x="2054203" y="386897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DIAS</a:t>
            </a:r>
            <a:b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4806" y="792234"/>
            <a:ext cx="1305761" cy="17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8"/>
          <p:cNvSpPr txBox="1"/>
          <p:nvPr/>
        </p:nvSpPr>
        <p:spPr>
          <a:xfrm>
            <a:off x="7254945" y="1262580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DEKAPLUS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8828" y="4220814"/>
            <a:ext cx="1458341" cy="137764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8"/>
          <p:cNvSpPr txBox="1"/>
          <p:nvPr/>
        </p:nvSpPr>
        <p:spPr>
          <a:xfrm>
            <a:off x="-179143" y="560522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Innovation Fund</a:t>
            </a:r>
            <a:b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2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581478" y="2998053"/>
            <a:ext cx="3995095" cy="8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8"/>
          <p:cNvSpPr txBox="1"/>
          <p:nvPr/>
        </p:nvSpPr>
        <p:spPr>
          <a:xfrm>
            <a:off x="6762292" y="3933182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 LOUD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838200" y="657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Learning Outcomes</a:t>
            </a:r>
            <a:endParaRPr sz="4000"/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838200" y="155552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68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/>
              <a:t>To describe the functioning of organizational structure and organizational culture. </a:t>
            </a:r>
            <a:endParaRPr sz="2400"/>
          </a:p>
          <a:p>
            <a:pPr marL="228600" lvl="0" indent="-1968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/>
              <a:t>To apply appropriate measures based on primary, secondary and tertiary prevention strategy model.</a:t>
            </a:r>
            <a:endParaRPr sz="2400"/>
          </a:p>
          <a:p>
            <a:pPr marL="228600" lvl="0" indent="-1968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/>
              <a:t>To apply necessary leadership skills in the context of occupational violence.</a:t>
            </a:r>
            <a:endParaRPr sz="2400"/>
          </a:p>
          <a:p>
            <a:pPr marL="228600" lvl="0" indent="-1968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GB" sz="2400"/>
              <a:t> To define the sector specific factors of occupational violence.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endParaRPr sz="3200">
              <a:solidFill>
                <a:srgbClr val="6789B9"/>
              </a:solidFill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369791" y="6398825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3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 descr="Ein Bild, das drinnen, Person, Decke, Personen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8022020" y="4018416"/>
            <a:ext cx="3852041" cy="95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b="1"/>
              <a:t>Topic 1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2"/>
          </p:nvPr>
        </p:nvSpPr>
        <p:spPr>
          <a:xfrm>
            <a:off x="8140700" y="5242674"/>
            <a:ext cx="3972472" cy="147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Distinction between Organisational Culture &amp; Structure</a:t>
            </a:r>
            <a:endParaRPr sz="2400" b="1"/>
          </a:p>
        </p:txBody>
      </p:sp>
      <p:cxnSp>
        <p:nvCxnSpPr>
          <p:cNvPr id="139" name="Google Shape;139;p4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914400" y="5464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11111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ORGANISATIONAL CULTURE </a:t>
            </a:r>
            <a:br>
              <a:rPr lang="en-GB" sz="4000">
                <a:solidFill>
                  <a:srgbClr val="6789B9"/>
                </a:solidFill>
              </a:rPr>
            </a:br>
            <a:r>
              <a:rPr lang="en-GB" sz="4000">
                <a:solidFill>
                  <a:srgbClr val="6789B9"/>
                </a:solidFill>
              </a:rPr>
              <a:t>&amp; ORGANISATIONAL STRUCTURE. THE DISTINCTION</a:t>
            </a:r>
            <a:br>
              <a:rPr lang="en-GB" sz="4000">
                <a:solidFill>
                  <a:srgbClr val="6789B9"/>
                </a:solidFill>
              </a:rPr>
            </a:b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838200" y="2296143"/>
            <a:ext cx="5181600" cy="388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>
                <a:solidFill>
                  <a:schemeClr val="dk1"/>
                </a:solidFill>
              </a:rPr>
              <a:t>Topic 1: Distinction between organisational structure and culture and their modes of action</a:t>
            </a:r>
            <a:endParaRPr sz="3200">
              <a:solidFill>
                <a:schemeClr val="dk1"/>
              </a:solidFill>
            </a:endParaRPr>
          </a:p>
          <a:p>
            <a:pPr marL="228600" lvl="0" indent="-25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2"/>
          </p:nvPr>
        </p:nvSpPr>
        <p:spPr>
          <a:xfrm>
            <a:off x="6172200" y="2296143"/>
            <a:ext cx="5181600" cy="3212028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Learning Outcome: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Font typeface="Noto Sans Symbols"/>
              <a:buChar char="✔"/>
            </a:pPr>
            <a:r>
              <a:rPr lang="en-GB" sz="3200"/>
              <a:t>To describe the functioning of organizational structure and organizational culture. </a:t>
            </a:r>
            <a:endParaRPr/>
          </a:p>
          <a:p>
            <a:pPr marL="228600" lvl="0" indent="-25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sp>
        <p:nvSpPr>
          <p:cNvPr id="148" name="Google Shape;14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149" name="Google Shape;149;p5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838200" y="14772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b="1">
                <a:solidFill>
                  <a:schemeClr val="dk1"/>
                </a:solidFill>
              </a:rPr>
              <a:t>Organizational structure</a:t>
            </a:r>
            <a:r>
              <a:rPr lang="en-GB">
                <a:solidFill>
                  <a:schemeClr val="dk1"/>
                </a:solidFill>
              </a:rPr>
              <a:t> refers to a system used to define a hierarchy within an organization. It identifies each job, its function and where it reports to within the organization.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b="1">
                <a:solidFill>
                  <a:schemeClr val="dk1"/>
                </a:solidFill>
              </a:rPr>
              <a:t>Organizational Culture </a:t>
            </a:r>
            <a:r>
              <a:rPr lang="en-GB">
                <a:solidFill>
                  <a:schemeClr val="dk1"/>
                </a:solidFill>
              </a:rPr>
              <a:t>includes the value, behaviour and attitudes of the employees.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</a:rPr>
              <a:t>Both are equally important for the success of the organization.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157" name="Google Shape;157;p6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838800" y="3780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Organizational basics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>
            <a:off x="800" y="0"/>
            <a:ext cx="12193588" cy="6858000"/>
          </a:xfrm>
          <a:custGeom>
            <a:avLst/>
            <a:gdLst/>
            <a:ahLst/>
            <a:cxnLst/>
            <a:rect l="l" t="t" r="r" b="b"/>
            <a:pathLst>
              <a:path w="24387176" h="13716000" extrusionOk="0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rgbClr val="7030A0">
                  <a:alpha val="95294"/>
                </a:srgbClr>
              </a:gs>
              <a:gs pos="100000">
                <a:srgbClr val="00B0F0">
                  <a:alpha val="89411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244929" y="644525"/>
            <a:ext cx="5388428" cy="571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GB" sz="4000">
                <a:solidFill>
                  <a:schemeClr val="lt1"/>
                </a:solidFill>
              </a:rPr>
              <a:t>In-class exercise: </a:t>
            </a:r>
            <a:endParaRPr sz="4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solidFill>
                  <a:schemeClr val="lt1"/>
                </a:solidFill>
              </a:rPr>
              <a:t>Discuss in groups of 4 what kind of organisation structure your company has and within which type of structure you believe workplace violence can occur easier.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Ein Bild, das Text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415" b="7316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652692" y="2241811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b="1"/>
              <a:t>TOPIC 2</a:t>
            </a:r>
            <a:endParaRPr/>
          </a:p>
        </p:txBody>
      </p:sp>
      <p:cxnSp>
        <p:nvCxnSpPr>
          <p:cNvPr id="175" name="Google Shape;175;p8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71003" y="3272810"/>
            <a:ext cx="3567513" cy="26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Basics of </a:t>
            </a:r>
            <a:r>
              <a:rPr lang="en-GB" sz="2400" b="1"/>
              <a:t>primary, secondary and tertiary </a:t>
            </a:r>
            <a:r>
              <a:rPr lang="en-GB" sz="2400"/>
              <a:t>prevention strategies for occupational violence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838200" y="1966725"/>
            <a:ext cx="5181600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 b="1">
                <a:solidFill>
                  <a:schemeClr val="dk1"/>
                </a:solidFill>
              </a:rPr>
              <a:t>Topic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3200"/>
              <a:buChar char="•"/>
            </a:pPr>
            <a:r>
              <a:rPr lang="en-GB" sz="3200">
                <a:solidFill>
                  <a:schemeClr val="dk1"/>
                </a:solidFill>
              </a:rPr>
              <a:t>Basics of </a:t>
            </a:r>
            <a:r>
              <a:rPr lang="en-GB" sz="3200" b="1">
                <a:solidFill>
                  <a:schemeClr val="dk1"/>
                </a:solidFill>
              </a:rPr>
              <a:t>primary, secondary and tertiary </a:t>
            </a:r>
            <a:r>
              <a:rPr lang="en-GB" sz="3200">
                <a:solidFill>
                  <a:schemeClr val="dk1"/>
                </a:solidFill>
              </a:rPr>
              <a:t>prevention strategies for occupational violence</a:t>
            </a:r>
            <a:endParaRPr sz="3200">
              <a:solidFill>
                <a:schemeClr val="dk1"/>
              </a:solidFill>
            </a:endParaRPr>
          </a:p>
          <a:p>
            <a:pPr marL="228600" lvl="0" indent="-254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rgbClr val="6789B9"/>
              </a:solidFill>
            </a:endParaRPr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2"/>
          </p:nvPr>
        </p:nvSpPr>
        <p:spPr>
          <a:xfrm>
            <a:off x="6403063" y="2067928"/>
            <a:ext cx="5181600" cy="3720000"/>
          </a:xfrm>
          <a:prstGeom prst="rect">
            <a:avLst/>
          </a:prstGeom>
          <a:gradFill>
            <a:gsLst>
              <a:gs pos="0">
                <a:srgbClr val="A2B7DF"/>
              </a:gs>
              <a:gs pos="50000">
                <a:srgbClr val="C6D1E9"/>
              </a:gs>
              <a:gs pos="100000">
                <a:srgbClr val="E2E9F4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b="1"/>
              <a:t>Learning Outcome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/>
              <a:t>He/she is able to describe the functioning of organizational structure and organizational culture </a:t>
            </a:r>
            <a:endParaRPr sz="3200"/>
          </a:p>
        </p:txBody>
      </p:sp>
      <p:sp>
        <p:nvSpPr>
          <p:cNvPr id="184" name="Google Shape;18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00000"/>
              <a:buFont typeface="Calibri"/>
              <a:buNone/>
            </a:pPr>
            <a:r>
              <a:rPr lang="en-GB">
                <a:solidFill>
                  <a:srgbClr val="6789B9"/>
                </a:solidFill>
              </a:rPr>
              <a:t>Topic 2: Basics of </a:t>
            </a:r>
            <a:r>
              <a:rPr lang="en-GB" b="1">
                <a:solidFill>
                  <a:srgbClr val="6789B9"/>
                </a:solidFill>
              </a:rPr>
              <a:t>primary, secondary and tertiary </a:t>
            </a:r>
            <a:r>
              <a:rPr lang="en-GB">
                <a:solidFill>
                  <a:srgbClr val="6789B9"/>
                </a:solidFill>
              </a:rPr>
              <a:t>prevention strategies for occupational violence</a:t>
            </a:r>
            <a:endParaRPr>
              <a:solidFill>
                <a:srgbClr val="6789B9"/>
              </a:solidFill>
            </a:endParaRPr>
          </a:p>
        </p:txBody>
      </p:sp>
      <p:pic>
        <p:nvPicPr>
          <p:cNvPr id="186" name="Google Shape;186;p9" descr="Text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613900" y="5879726"/>
            <a:ext cx="2578100" cy="94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Microsoft Office PowerPoint</Application>
  <PresentationFormat>Širokoúhlá obrazovka</PresentationFormat>
  <Paragraphs>215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Noto Sans Symbols</vt:lpstr>
      <vt:lpstr>Office</vt:lpstr>
      <vt:lpstr>Organizational Factors associated with exposure to various forms of violence</vt:lpstr>
      <vt:lpstr>Prezentace aplikace PowerPoint</vt:lpstr>
      <vt:lpstr>Learning Outcomes</vt:lpstr>
      <vt:lpstr>Topic 1</vt:lpstr>
      <vt:lpstr>ORGANISATIONAL CULTURE  &amp; ORGANISATIONAL STRUCTURE. THE DISTINCTION </vt:lpstr>
      <vt:lpstr>Prezentace aplikace PowerPoint</vt:lpstr>
      <vt:lpstr>Prezentace aplikace PowerPoint</vt:lpstr>
      <vt:lpstr>TOPIC 2</vt:lpstr>
      <vt:lpstr>Topic 2: Basics of primary, secondary and tertiary prevention strategies for occupational violence</vt:lpstr>
      <vt:lpstr>Prezentace aplikace PowerPoint</vt:lpstr>
      <vt:lpstr>Primary Prevention</vt:lpstr>
      <vt:lpstr>Secondary Prevention </vt:lpstr>
      <vt:lpstr>Strategies to reduce risk factors</vt:lpstr>
      <vt:lpstr>Tertiary Prevention </vt:lpstr>
      <vt:lpstr>Conclusions  </vt:lpstr>
      <vt:lpstr>TOPIC 3</vt:lpstr>
      <vt:lpstr>Part 3:</vt:lpstr>
      <vt:lpstr>Leadership competences in the context of occupational violence</vt:lpstr>
      <vt:lpstr>Leadership competences in the context of occupational violence</vt:lpstr>
      <vt:lpstr>Leadership competences in the context of occupational violence</vt:lpstr>
      <vt:lpstr>Leadership competences in the context of occupational violence</vt:lpstr>
      <vt:lpstr>TOPIC 4</vt:lpstr>
      <vt:lpstr>Sector-specific factors </vt:lpstr>
      <vt:lpstr>Sector-specific factors </vt:lpstr>
      <vt:lpstr>Sector-specific factors </vt:lpstr>
      <vt:lpstr>Further links</vt:lpstr>
      <vt:lpstr>References</vt:lpstr>
      <vt:lpstr>Project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Factors associated with exposure to various forms of violence</dc:title>
  <dc:creator>Sonja  Karbon</dc:creator>
  <cp:lastModifiedBy>Novotná Eva</cp:lastModifiedBy>
  <cp:revision>1</cp:revision>
  <dcterms:created xsi:type="dcterms:W3CDTF">2022-07-23T17:25:29Z</dcterms:created>
  <dcterms:modified xsi:type="dcterms:W3CDTF">2023-11-06T20:17:09Z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</Properties>
</file>