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AngsanaUPC" panose="02020603050405020304" pitchFamily="18" charset="-34"/>
      <p:regular r:id="rId30"/>
      <p:bold r:id="rId31"/>
      <p:italic r:id="rId32"/>
    </p:embeddedFont>
    <p:embeddedFont>
      <p:font typeface="Calibri" panose="020F050202020403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JO1gII5hlT9jrAAA5r2Baro7e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microsoft.com/office/2016/11/relationships/changesInfo" Target="changesInfos/changesInfo1.xml"/><Relationship Id="rId20" Type="http://schemas.openxmlformats.org/officeDocument/2006/relationships/slide" Target="slides/slide19.xml"/><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votná Eva" userId="1e75acad-a78b-4e7f-b988-b14dc19fac65" providerId="ADAL" clId="{F3947A74-EF70-46E8-9BB7-CB181C0950E5}"/>
    <pc:docChg chg="modSld">
      <pc:chgData name="Novotná Eva" userId="1e75acad-a78b-4e7f-b988-b14dc19fac65" providerId="ADAL" clId="{F3947A74-EF70-46E8-9BB7-CB181C0950E5}" dt="2023-11-06T20:16:31.227" v="0" actId="20577"/>
      <pc:docMkLst>
        <pc:docMk/>
      </pc:docMkLst>
      <pc:sldChg chg="modSp mod">
        <pc:chgData name="Novotná Eva" userId="1e75acad-a78b-4e7f-b988-b14dc19fac65" providerId="ADAL" clId="{F3947A74-EF70-46E8-9BB7-CB181C0950E5}" dt="2023-11-06T20:16:31.227" v="0" actId="20577"/>
        <pc:sldMkLst>
          <pc:docMk/>
          <pc:sldMk cId="0" sldId="256"/>
        </pc:sldMkLst>
        <pc:spChg chg="mod">
          <ac:chgData name="Novotná Eva" userId="1e75acad-a78b-4e7f-b988-b14dc19fac65" providerId="ADAL" clId="{F3947A74-EF70-46E8-9BB7-CB181C0950E5}" dt="2023-11-06T20:16:31.227" v="0" actId="20577"/>
          <ac:spMkLst>
            <pc:docMk/>
            <pc:sldMk cId="0" sldId="256"/>
            <ac:spMk id="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estaurant-ingthroughhistory.com/"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nytimes.com/2015/10/01/opinion/do-we-value-low-skilled-work.html?emc=eta1&amp;_r=0" TargetMode="External"/><Relationship Id="rId4" Type="http://schemas.openxmlformats.org/officeDocument/2006/relationships/hyperlink" Target="https://restaurant-ingthroughhistory.com/2015/10/14/image-gallery-insulting-waitress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grammar.yourdictionary.com/grammar/style-and-usage/common-french-words-and-phrases-we-use-in-english.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yourdictionary.com/onomatopoeia"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ciencedirect.com/journal/annals-of-tourism-research"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sciencedirect.com/journal/annals-of-tourism-research/vol/88/suppl/C"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talyst.org/research/interrupting-sexism-silenc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atalyst.org/reports/interrupting-sexism-workplace-me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atalyst.org/research/workplace-sexism-climate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catalyst.org/research-series/interrupting-sexism-at-work/"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peopleskillsdecoded.com/what-makes-a-good-manage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peopleskillsdecoded.com/what-makes-a-good-manage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ortune.com/2021/08/02/female-ceos-global-500-fortune-500-cvs-karen-lynch-ping-an-jessica-ta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https://www.researchgate.net/publication/334113553_An_Examination_of_the_Impact_of_Macro_Context_on_Women_CEOs_in_the_Hospitality_Industry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Female CEOs increase the social performance of organizations (Jalbert et al. 2013).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Women CEOs are less overconfident than men (Huang and Kisgen 2013), which is a trait that is positively associated with a crisis (Ho et al. 2016; Kim et al. 2016).(p. 254)</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4472C4"/>
              </a:buClr>
              <a:buSzPts val="1200"/>
              <a:buFont typeface="Calibri"/>
              <a:buNone/>
            </a:pPr>
            <a:r>
              <a:rPr lang="en-US" sz="1200">
                <a:solidFill>
                  <a:srgbClr val="4472C4"/>
                </a:solidFill>
              </a:rPr>
              <a:t>https://www.catalyst.org/research/women-leadership-sp-tsx/</a:t>
            </a:r>
            <a:endParaRPr/>
          </a:p>
          <a:p>
            <a:pPr marL="0" marR="0" lvl="0" indent="0" algn="l" rtl="0">
              <a:lnSpc>
                <a:spcPct val="100000"/>
              </a:lnSpc>
              <a:spcBef>
                <a:spcPts val="0"/>
              </a:spcBef>
              <a:spcAft>
                <a:spcPts val="0"/>
              </a:spcAft>
              <a:buClr>
                <a:schemeClr val="dk1"/>
              </a:buClr>
              <a:buSzPts val="1200"/>
              <a:buFont typeface="Calibri"/>
              <a:buNone/>
            </a:pPr>
            <a:r>
              <a:rPr lang="en-US"/>
              <a:t>Women’s </a:t>
            </a:r>
            <a:r>
              <a:rPr lang="en-US" b="1"/>
              <a:t>economic participation and leadership</a:t>
            </a:r>
            <a:r>
              <a:rPr lang="en-US"/>
              <a:t> are essential to driving business performance and </a:t>
            </a:r>
            <a:r>
              <a:rPr lang="en-US" b="1"/>
              <a:t>achieving gender balance</a:t>
            </a:r>
            <a:r>
              <a:rPr lang="en-US"/>
              <a:t> on corporate boards</a:t>
            </a:r>
            <a:endParaRPr/>
          </a:p>
          <a:p>
            <a:pPr marL="0" marR="0" lvl="0" indent="0" algn="l" rtl="0">
              <a:lnSpc>
                <a:spcPct val="100000"/>
              </a:lnSpc>
              <a:spcBef>
                <a:spcPts val="0"/>
              </a:spcBef>
              <a:spcAft>
                <a:spcPts val="0"/>
              </a:spcAft>
              <a:buClr>
                <a:schemeClr val="dk1"/>
              </a:buClr>
              <a:buSzPts val="1200"/>
              <a:buFont typeface="Calibri"/>
              <a:buNone/>
            </a:pPr>
            <a:endParaRPr sz="1200">
              <a:solidFill>
                <a:srgbClr val="4472C4"/>
              </a:solidFill>
            </a:endParaRPr>
          </a:p>
          <a:p>
            <a:pPr marL="0" lvl="0" indent="0" algn="l" rtl="0">
              <a:lnSpc>
                <a:spcPct val="70000"/>
              </a:lnSpc>
              <a:spcBef>
                <a:spcPts val="0"/>
              </a:spcBef>
              <a:spcAft>
                <a:spcPts val="0"/>
              </a:spcAft>
              <a:buClr>
                <a:schemeClr val="dk1"/>
              </a:buClr>
              <a:buSzPts val="1200"/>
              <a:buFont typeface="Calibri"/>
              <a:buNone/>
            </a:pPr>
            <a:r>
              <a:rPr lang="en-US" sz="1200" b="1"/>
              <a:t>Key Findings:</a:t>
            </a:r>
            <a:endParaRPr/>
          </a:p>
          <a:p>
            <a:pPr marL="0" lvl="0" indent="0" algn="l" rtl="0">
              <a:lnSpc>
                <a:spcPct val="70000"/>
              </a:lnSpc>
              <a:spcBef>
                <a:spcPts val="0"/>
              </a:spcBef>
              <a:spcAft>
                <a:spcPts val="0"/>
              </a:spcAft>
              <a:buSzPts val="1400"/>
              <a:buNone/>
            </a:pPr>
            <a:r>
              <a:rPr lang="en-US" sz="1200"/>
              <a:t>Companies in the S&amp;P/ TSX Composite Index have made progress for women on boards: In 2019, women comprised 27.6% of board directors, vs. 18.3% in 2015.</a:t>
            </a:r>
            <a:endParaRPr/>
          </a:p>
          <a:p>
            <a:pPr marL="0" lvl="0" indent="0" algn="l" rtl="0">
              <a:lnSpc>
                <a:spcPct val="70000"/>
              </a:lnSpc>
              <a:spcBef>
                <a:spcPts val="0"/>
              </a:spcBef>
              <a:spcAft>
                <a:spcPts val="0"/>
              </a:spcAft>
              <a:buSzPts val="1400"/>
              <a:buNone/>
            </a:pPr>
            <a:r>
              <a:rPr lang="en-US" sz="1200"/>
              <a:t>There is more work to be done, however, to advance progress for women on executive teams. From 2015 to 2019, the percentage of women on executive teams among S&amp;P/ TSX Composite Index companies increased only from 15.0% to 17.9%.</a:t>
            </a:r>
            <a:endParaRPr/>
          </a:p>
          <a:p>
            <a:pPr marL="0" lvl="0" indent="0" algn="l" rtl="0">
              <a:lnSpc>
                <a:spcPct val="70000"/>
              </a:lnSpc>
              <a:spcBef>
                <a:spcPts val="0"/>
              </a:spcBef>
              <a:spcAft>
                <a:spcPts val="0"/>
              </a:spcAft>
              <a:buSzPts val="1400"/>
              <a:buNone/>
            </a:pPr>
            <a:r>
              <a:rPr lang="en-US" sz="1200"/>
              <a:t>As of August 2019—for the first time in its history—every company in the S&amp;P/ TSX Composite Index had at least one woman on its board.</a:t>
            </a:r>
            <a:endParaRPr/>
          </a:p>
          <a:p>
            <a:pPr marL="0" marR="0" lvl="0" indent="0" algn="l" rtl="0">
              <a:lnSpc>
                <a:spcPct val="100000"/>
              </a:lnSpc>
              <a:spcBef>
                <a:spcPts val="0"/>
              </a:spcBef>
              <a:spcAft>
                <a:spcPts val="0"/>
              </a:spcAft>
              <a:buClr>
                <a:schemeClr val="dk1"/>
              </a:buClr>
              <a:buSzPts val="1200"/>
              <a:buFont typeface="Calibri"/>
              <a:buNone/>
            </a:pPr>
            <a:endParaRPr sz="1200">
              <a:solidFill>
                <a:srgbClr val="FF0000"/>
              </a:solidFill>
            </a:endParaRPr>
          </a:p>
          <a:p>
            <a:pPr marL="0" marR="0" lvl="0" indent="0" algn="l" rtl="0">
              <a:lnSpc>
                <a:spcPct val="100000"/>
              </a:lnSpc>
              <a:spcBef>
                <a:spcPts val="0"/>
              </a:spcBef>
              <a:spcAft>
                <a:spcPts val="0"/>
              </a:spcAft>
              <a:buClr>
                <a:srgbClr val="FF0000"/>
              </a:buClr>
              <a:buSzPts val="1200"/>
              <a:buFont typeface="Calibri"/>
              <a:buNone/>
            </a:pPr>
            <a:r>
              <a:rPr lang="en-US">
                <a:solidFill>
                  <a:srgbClr val="FF0000"/>
                </a:solidFill>
              </a:rPr>
              <a:t>GenDiv book (SIF)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Restaurant-ing through history</a:t>
            </a:r>
            <a:r>
              <a:rPr lang="en-US" sz="1200" b="1" i="0" u="none" strike="noStrike">
                <a:solidFill>
                  <a:schemeClr val="dk1"/>
                </a:solidFill>
                <a:latin typeface="Calibri"/>
                <a:ea typeface="Calibri"/>
                <a:cs typeface="Calibri"/>
                <a:sym typeface="Calibri"/>
              </a:rPr>
              <a:t> / </a:t>
            </a:r>
            <a:r>
              <a:rPr lang="en-US" sz="1200" b="1" i="0" u="sng" strike="noStrik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Image gallery: insulting waitresses</a:t>
            </a:r>
            <a:endParaRPr sz="1200" b="1"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https://restaurant-ingthroughhistory.com/tag/immigrant-waitresses/</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Judging from postcards and cartoons, the early 20th century was not a fun time to be a waitress. However hard working, competent, or skilled in dealing with demanding situations they may have been [</a:t>
            </a:r>
            <a:r>
              <a:rPr lang="en-US" sz="1200" b="0" i="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see recent op-ed on how much skill serving takes</a:t>
            </a:r>
            <a:r>
              <a:rPr lang="en-US" sz="1200" b="0" i="0">
                <a:solidFill>
                  <a:schemeClr val="dk1"/>
                </a:solidFill>
                <a:latin typeface="Calibri"/>
                <a:ea typeface="Calibri"/>
                <a:cs typeface="Calibri"/>
                <a:sym typeface="Calibri"/>
              </a:rPr>
              <a:t>], there was no recognition of that in popular images.</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Quite the contrary. The images were of two basic types. Either female servers were shown as incompetent or as objects of fantasy who were open to the sexual advances of their customers.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All but two of these images in this post are from 1906 to about 1915. The gum chewer is from the 1920s.</a:t>
            </a: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The reasons for these degrading images could be many. Joke-style postcards were designed to get men to send postcards, an activity that they were less inclined to do than were women. Almost all joke postcards derived humor from insulting others, whether women, Blacks, immigrants, or the poor. On several of the cards in the post, the women illustrated are Irish immigrants, a status that was generally portrayed as both stupid and ugly. Women who were in the public eye, such as actresses, department store clerks, or restaurant workers, were evidently considered fair game, possibly out of resentment that they strayed outside the realm of church and home or because they appeared in public without male protection.</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Later postcards mostly dropped the theme of incompetence but images of sexy bimbo waitresses persisted for decades, as for example on this postcard mailed in 1946.</a:t>
            </a:r>
            <a:endParaRPr/>
          </a:p>
          <a:p>
            <a:pPr marL="0" lvl="0" indent="0" algn="l" rtl="0">
              <a:lnSpc>
                <a:spcPct val="100000"/>
              </a:lnSpc>
              <a:spcBef>
                <a:spcPts val="0"/>
              </a:spcBef>
              <a:spcAft>
                <a:spcPts val="0"/>
              </a:spcAft>
              <a:buSzPts val="1400"/>
              <a:buNone/>
            </a:pPr>
            <a:endParaRPr/>
          </a:p>
        </p:txBody>
      </p:sp>
      <p:sp>
        <p:nvSpPr>
          <p:cNvPr id="240" name="Google Shape;24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a:t>Origin of the Word Cliché</a:t>
            </a:r>
            <a:endParaRPr b="1"/>
          </a:p>
          <a:p>
            <a:pPr marL="0" lvl="0" indent="0" algn="l" rtl="0">
              <a:lnSpc>
                <a:spcPct val="100000"/>
              </a:lnSpc>
              <a:spcBef>
                <a:spcPts val="0"/>
              </a:spcBef>
              <a:spcAft>
                <a:spcPts val="0"/>
              </a:spcAft>
              <a:buSzPts val="1400"/>
              <a:buNone/>
            </a:pPr>
            <a:r>
              <a:rPr lang="en-US"/>
              <a:t>The word cliché has </a:t>
            </a:r>
            <a:r>
              <a:rPr lang="en-US" u="sng">
                <a:solidFill>
                  <a:schemeClr val="hlink"/>
                </a:solidFill>
                <a:hlinkClick r:id="rId3"/>
              </a:rPr>
              <a:t>French origins</a:t>
            </a:r>
            <a:r>
              <a:rPr lang="en-US"/>
              <a:t>, which is why you'll often see it with an accent over the "e," but you can also write it as "cliche" in English. When printing presses were used, the cast iron plate that reproduced the words, phrases, or images was called a </a:t>
            </a:r>
            <a:r>
              <a:rPr lang="en-US" i="1"/>
              <a:t>stereotype</a:t>
            </a:r>
            <a:r>
              <a:rPr lang="en-US"/>
              <a:t>. The noise that casting plate made sounded like “cliché,” meaning click, to French printers, so this </a:t>
            </a:r>
            <a:r>
              <a:rPr lang="en-US" u="sng">
                <a:solidFill>
                  <a:schemeClr val="hlink"/>
                </a:solidFill>
                <a:hlinkClick r:id="rId4"/>
              </a:rPr>
              <a:t>onomatopoeia</a:t>
            </a:r>
            <a:r>
              <a:rPr lang="en-US"/>
              <a:t> word became printer’s jargon for the </a:t>
            </a:r>
            <a:r>
              <a:rPr lang="en-US" i="1"/>
              <a:t>stereotype</a:t>
            </a:r>
            <a:r>
              <a:rPr lang="en-US"/>
              <a:t>. Thus, cliché came to mean a word or phrase that gets repeated often.</a:t>
            </a:r>
            <a:endParaRPr/>
          </a:p>
          <a:p>
            <a:pPr marL="0" lvl="0" indent="0" algn="l" rtl="0">
              <a:lnSpc>
                <a:spcPct val="100000"/>
              </a:lnSpc>
              <a:spcBef>
                <a:spcPts val="0"/>
              </a:spcBef>
              <a:spcAft>
                <a:spcPts val="0"/>
              </a:spcAft>
              <a:buSzPts val="1400"/>
              <a:buNone/>
            </a:pPr>
            <a:r>
              <a:rPr lang="en-US"/>
              <a:t>Just because a phrase is overused doesn't mean it's a cliché, and because a phrase is a cliché doesn't mean it isn't true. A cliché conveys an idea or message but loses its point through over-usage. We'll let you be the judge of these examples of clichés you'll find in everyday use.</a:t>
            </a:r>
            <a:endParaRPr/>
          </a:p>
          <a:p>
            <a:pPr marL="0" lvl="0" indent="0" algn="l" rtl="0">
              <a:lnSpc>
                <a:spcPct val="100000"/>
              </a:lnSpc>
              <a:spcBef>
                <a:spcPts val="0"/>
              </a:spcBef>
              <a:spcAft>
                <a:spcPts val="0"/>
              </a:spcAft>
              <a:buSzPts val="1400"/>
              <a:buNone/>
            </a:pPr>
            <a:endParaRPr/>
          </a:p>
        </p:txBody>
      </p:sp>
      <p:sp>
        <p:nvSpPr>
          <p:cNvPr id="260" name="Google Shape;26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Gender matters: Rethinking violence in tourism. Annals of Tourism Research, J o u r n a l h o m e p a g e : h t t p s : / / w w w . j o u r n a l s . e l s e v i e r . c o m / a n n a l s - o f -t o u r i s m - r e s e a r c h   https://www.sciencedirect.com/science/article/pii/S0160738321000050#bbb0075</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Harvard Business Review, </a:t>
            </a:r>
            <a:r>
              <a:rPr lang="en-US" sz="1200" b="1" i="0">
                <a:solidFill>
                  <a:schemeClr val="dk1"/>
                </a:solidFill>
                <a:latin typeface="Calibri"/>
                <a:ea typeface="Calibri"/>
                <a:cs typeface="Calibri"/>
                <a:sym typeface="Calibri"/>
              </a:rPr>
              <a:t>Power and Politics in Organizational Life</a:t>
            </a:r>
            <a:endParaRPr/>
          </a:p>
          <a:p>
            <a:pPr marL="0" lvl="0" indent="0" algn="l" rtl="0">
              <a:lnSpc>
                <a:spcPct val="100000"/>
              </a:lnSpc>
              <a:spcBef>
                <a:spcPts val="0"/>
              </a:spcBef>
              <a:spcAft>
                <a:spcPts val="0"/>
              </a:spcAft>
              <a:buSzPts val="1400"/>
              <a:buNone/>
            </a:pPr>
            <a:r>
              <a:rPr lang="en-US"/>
              <a:t>https://hbr.org/1970/05/power-and-politics-in-organizational-life</a:t>
            </a:r>
            <a:endParaRPr/>
          </a:p>
        </p:txBody>
      </p:sp>
      <p:sp>
        <p:nvSpPr>
          <p:cNvPr id="280" name="Google Shape;28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Annals of Tourism Research</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Volume 88</a:t>
            </a:r>
            <a:r>
              <a:rPr lang="en-US" sz="1200" b="0" i="0">
                <a:solidFill>
                  <a:schemeClr val="dk1"/>
                </a:solidFill>
                <a:latin typeface="Calibri"/>
                <a:ea typeface="Calibri"/>
                <a:cs typeface="Calibri"/>
                <a:sym typeface="Calibri"/>
              </a:rPr>
              <a:t>, May 2021, 103143</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Gender matters: Rethinking violence in tourism (https://www.sciencedirect.com/science/article/pii/S0160738321000050)</a:t>
            </a: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90" name="Google Shape;29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u="sng">
                <a:solidFill>
                  <a:schemeClr val="hlink"/>
                </a:solidFill>
                <a:hlinkClick r:id="rId3"/>
              </a:rPr>
              <a:t>Climate of Silence</a:t>
            </a:r>
            <a:r>
              <a:rPr lang="en-US" b="1" u="sng"/>
              <a:t>:</a:t>
            </a:r>
            <a:r>
              <a:rPr lang="en-US" b="1"/>
              <a:t> </a:t>
            </a:r>
            <a:r>
              <a:rPr lang="en-US"/>
              <a:t>An environment where employees feel restrained from constructively speaking up about organizational or work-related problems, concerns, or challenges.</a:t>
            </a:r>
            <a:endParaRPr/>
          </a:p>
          <a:p>
            <a:pPr marL="0" lvl="0" indent="0" algn="l" rtl="0">
              <a:lnSpc>
                <a:spcPct val="100000"/>
              </a:lnSpc>
              <a:spcBef>
                <a:spcPts val="0"/>
              </a:spcBef>
              <a:spcAft>
                <a:spcPts val="0"/>
              </a:spcAft>
              <a:buSzPts val="1400"/>
              <a:buNone/>
            </a:pPr>
            <a:r>
              <a:rPr lang="en-US" b="1" u="sng">
                <a:solidFill>
                  <a:schemeClr val="hlink"/>
                </a:solidFill>
                <a:hlinkClick r:id="rId4"/>
              </a:rPr>
              <a:t>Combative Culture</a:t>
            </a:r>
            <a:r>
              <a:rPr lang="en-US" b="1" u="sng"/>
              <a:t>:</a:t>
            </a:r>
            <a:r>
              <a:rPr lang="en-US" b="1"/>
              <a:t> </a:t>
            </a:r>
            <a:r>
              <a:rPr lang="en-US"/>
              <a:t>A hyper-competitive workplace culture in which value is placed on four dimensions: show no weakness, display strength and stamina, put work first, and act as if it’s a dog-eat-dog world.</a:t>
            </a:r>
            <a:endParaRPr/>
          </a:p>
          <a:p>
            <a:pPr marL="0" lvl="0" indent="0" algn="l" rtl="0">
              <a:lnSpc>
                <a:spcPct val="100000"/>
              </a:lnSpc>
              <a:spcBef>
                <a:spcPts val="0"/>
              </a:spcBef>
              <a:spcAft>
                <a:spcPts val="0"/>
              </a:spcAft>
              <a:buSzPts val="1400"/>
              <a:buNone/>
            </a:pPr>
            <a:r>
              <a:rPr lang="en-US" b="1" u="sng">
                <a:solidFill>
                  <a:schemeClr val="hlink"/>
                </a:solidFill>
                <a:hlinkClick r:id="rId4"/>
              </a:rPr>
              <a:t>Climate of Futility</a:t>
            </a:r>
            <a:r>
              <a:rPr lang="en-US" b="1" u="sng"/>
              <a:t>:</a:t>
            </a:r>
            <a:r>
              <a:rPr lang="en-US"/>
              <a:t> The sense that efforts to make change are not welcome and will not have the desired </a:t>
            </a:r>
            <a:endParaRPr/>
          </a:p>
          <a:p>
            <a:pPr marL="0" lvl="0" indent="0" algn="l" rtl="0">
              <a:lnSpc>
                <a:spcPct val="100000"/>
              </a:lnSpc>
              <a:spcBef>
                <a:spcPts val="0"/>
              </a:spcBef>
              <a:spcAft>
                <a:spcPts val="0"/>
              </a:spcAft>
              <a:buSzPts val="1400"/>
              <a:buNone/>
            </a:pPr>
            <a:endParaRPr/>
          </a:p>
        </p:txBody>
      </p:sp>
      <p:sp>
        <p:nvSpPr>
          <p:cNvPr id="301" name="Google Shape;301;p19:notes"/>
          <p:cNvSpPr txBox="1"/>
          <p:nvPr/>
        </p:nvSpPr>
        <p:spPr>
          <a:xfrm>
            <a:off x="3884608" y="8685208"/>
            <a:ext cx="2971800" cy="45879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400"/>
              <a:buFont typeface="Calibri"/>
              <a:buNone/>
            </a:pPr>
            <a:r>
              <a:rPr lang="en-US" sz="1400" b="1" cap="none"/>
              <a:t>WORKPLACES</a:t>
            </a:r>
            <a:br>
              <a:rPr lang="en-US" sz="1400"/>
            </a:br>
            <a:r>
              <a:rPr lang="en-US" sz="1400" b="1" cap="none"/>
              <a:t>THAT WORK</a:t>
            </a:r>
            <a:br>
              <a:rPr lang="en-US" sz="1400"/>
            </a:br>
            <a:r>
              <a:rPr lang="en-US" sz="1400" b="1" cap="none"/>
              <a:t>FOR WOMEN, 60 YEARS CATALYST</a:t>
            </a:r>
            <a:r>
              <a:rPr lang="en-US" sz="1600" b="1" cap="none"/>
              <a:t> </a:t>
            </a:r>
            <a:endParaRPr/>
          </a:p>
          <a:p>
            <a:pPr marL="0" lvl="0" indent="0" algn="l" rtl="0">
              <a:lnSpc>
                <a:spcPct val="70000"/>
              </a:lnSpc>
              <a:spcBef>
                <a:spcPts val="0"/>
              </a:spcBef>
              <a:spcAft>
                <a:spcPts val="0"/>
              </a:spcAft>
              <a:buClr>
                <a:schemeClr val="dk1"/>
              </a:buClr>
              <a:buSzPts val="1200"/>
              <a:buFont typeface="Calibri"/>
              <a:buNone/>
            </a:pPr>
            <a:r>
              <a:rPr lang="en-US" sz="1200" u="sng">
                <a:solidFill>
                  <a:schemeClr val="hlink"/>
                </a:solidFill>
                <a:hlinkClick r:id="rId3"/>
              </a:rPr>
              <a:t>https://www.catalyst.org/research/workplace-sexism-climates/</a:t>
            </a:r>
            <a:endParaRPr sz="12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sexism against women in the workplace persists globally, many men want to be part of the solution. They have several advantages: Men hold most positions of power in organizations; they face fewer costs than women do when challenging other men for being sexist; and their responses to sexist comments are more likely to be considered than if they came from a woman.</a:t>
            </a:r>
            <a:endParaRPr/>
          </a:p>
          <a:p>
            <a:pPr marL="0" lvl="0" indent="0" algn="l" rtl="0">
              <a:lnSpc>
                <a:spcPct val="100000"/>
              </a:lnSpc>
              <a:spcBef>
                <a:spcPts val="0"/>
              </a:spcBef>
              <a:spcAft>
                <a:spcPts val="0"/>
              </a:spcAft>
              <a:buSzPts val="1400"/>
              <a:buNone/>
            </a:pPr>
            <a:r>
              <a:rPr lang="en-US"/>
              <a:t>However, we know that not all men intervene when they see or hear sexist comments in the workplace—and that in many situations, even men committed to combatting sexism against women may do nothing in response to a sexist act.</a:t>
            </a:r>
            <a:endParaRPr/>
          </a:p>
          <a:p>
            <a:pPr marL="0" lvl="0" indent="0" algn="l" rtl="0">
              <a:lnSpc>
                <a:spcPct val="100000"/>
              </a:lnSpc>
              <a:spcBef>
                <a:spcPts val="0"/>
              </a:spcBef>
              <a:spcAft>
                <a:spcPts val="0"/>
              </a:spcAft>
              <a:buSzPts val="1400"/>
              <a:buNone/>
            </a:pPr>
            <a:r>
              <a:rPr lang="en-US"/>
              <a:t>What can organizations do to help men become better partners in the struggle against workplace sexism?</a:t>
            </a:r>
            <a:endParaRPr/>
          </a:p>
          <a:p>
            <a:pPr marL="0" lvl="0" indent="0" algn="l" rtl="0">
              <a:lnSpc>
                <a:spcPct val="100000"/>
              </a:lnSpc>
              <a:spcBef>
                <a:spcPts val="0"/>
              </a:spcBef>
              <a:spcAft>
                <a:spcPts val="0"/>
              </a:spcAft>
              <a:buSzPts val="1400"/>
              <a:buNone/>
            </a:pPr>
            <a:r>
              <a:rPr lang="en-US" u="sng">
                <a:solidFill>
                  <a:schemeClr val="hlink"/>
                </a:solidFill>
                <a:hlinkClick r:id="rId4"/>
              </a:rPr>
              <a:t>Interrupting Sexism at Work</a:t>
            </a:r>
            <a:r>
              <a:rPr lang="en-US"/>
              <a:t>, Catalyst’s global research series on the organizational conditions that encourage or discourage men from responding when they witness incidences of sexism at work, sought to answer this question.</a:t>
            </a:r>
            <a:endParaRPr/>
          </a:p>
          <a:p>
            <a:pPr marL="0" lvl="0" indent="0" algn="l" rtl="0">
              <a:lnSpc>
                <a:spcPct val="100000"/>
              </a:lnSpc>
              <a:spcBef>
                <a:spcPts val="0"/>
              </a:spcBef>
              <a:spcAft>
                <a:spcPts val="0"/>
              </a:spcAft>
              <a:buSzPts val="1400"/>
              <a:buNone/>
            </a:pPr>
            <a:r>
              <a:rPr lang="en-US"/>
              <a:t>Through studies in 12 countries across three global regions, we found three major actions organizations can take to engage more men in combatting workplace sexism:</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Address systemic issues that perpetuate a climate of silence, a combative culture, and a climate of futility in the workplace.</a:t>
            </a:r>
            <a:r>
              <a:rPr lang="en-US"/>
              <a:t> Data show that a large portion of men’s intent to do nothing in response to a sexist comment can be attributed to these three negative organizational conditions.</a:t>
            </a:r>
            <a:endParaRPr/>
          </a:p>
          <a:p>
            <a:pPr marL="0" lvl="0" indent="0" algn="l" rtl="0">
              <a:lnSpc>
                <a:spcPct val="100000"/>
              </a:lnSpc>
              <a:spcBef>
                <a:spcPts val="0"/>
              </a:spcBef>
              <a:spcAft>
                <a:spcPts val="0"/>
              </a:spcAft>
              <a:buSzPts val="1400"/>
              <a:buNone/>
            </a:pPr>
            <a:r>
              <a:rPr lang="en-US" b="1"/>
              <a:t>Challenge rigid standards of masculinity and address systemic issues that increase masculine anxiety among men in the workplace. </a:t>
            </a:r>
            <a:r>
              <a:rPr lang="en-US"/>
              <a:t>Data show a direct link between masculine anxiety and men’s intent to do nothing. Masculine anxiety also boosts the link between a combative culture and doing nothing.</a:t>
            </a:r>
            <a:endParaRPr/>
          </a:p>
          <a:p>
            <a:pPr marL="0" lvl="0" indent="0" algn="l" rtl="0">
              <a:lnSpc>
                <a:spcPct val="100000"/>
              </a:lnSpc>
              <a:spcBef>
                <a:spcPts val="0"/>
              </a:spcBef>
              <a:spcAft>
                <a:spcPts val="0"/>
              </a:spcAft>
              <a:buSzPts val="1400"/>
              <a:buNone/>
            </a:pPr>
            <a:r>
              <a:rPr lang="en-US" b="1"/>
              <a:t>Create an environment where managers are open and employees feel heard. </a:t>
            </a:r>
            <a:r>
              <a:rPr lang="en-US"/>
              <a:t>Data show a link between manager openness and men’s intent to directly interrupt sexism. Manager openness can also improve employee feelings of being heard, which is also linked to men’s intent to directly interrupt sexism.</a:t>
            </a:r>
            <a:endParaRPr/>
          </a:p>
          <a:p>
            <a:pPr marL="0" lvl="0" indent="0" algn="l" rtl="0">
              <a:lnSpc>
                <a:spcPct val="100000"/>
              </a:lnSpc>
              <a:spcBef>
                <a:spcPts val="0"/>
              </a:spcBef>
              <a:spcAft>
                <a:spcPts val="0"/>
              </a:spcAft>
              <a:buSzPts val="1400"/>
              <a:buNone/>
            </a:pPr>
            <a:endParaRPr/>
          </a:p>
        </p:txBody>
      </p:sp>
      <p:sp>
        <p:nvSpPr>
          <p:cNvPr id="311" name="Google Shape;311;p20:notes"/>
          <p:cNvSpPr txBox="1"/>
          <p:nvPr/>
        </p:nvSpPr>
        <p:spPr>
          <a:xfrm>
            <a:off x="3884608" y="8685208"/>
            <a:ext cx="2971800" cy="45879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Formal power</a:t>
            </a:r>
            <a:r>
              <a:rPr lang="en-US" sz="1200" b="0" i="0" u="none" strike="noStrike">
                <a:solidFill>
                  <a:schemeClr val="dk1"/>
                </a:solidFill>
                <a:latin typeface="Calibri"/>
                <a:ea typeface="Calibri"/>
                <a:cs typeface="Calibri"/>
                <a:sym typeface="Calibri"/>
              </a:rPr>
              <a:t> comes from the official position one holds within an organization or social structure. It is properly recognized by some type of written contract or official agreement, and regulated by a strict set of rules that everyone in the organization or social structure knows and must obey.</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Formal forms of power exist in politics, business, religion, but also in social structures like a sports team or a student’s club. The </a:t>
            </a:r>
            <a:r>
              <a:rPr lang="en-US"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manager of a company</a:t>
            </a:r>
            <a:r>
              <a:rPr lang="en-US" sz="1200" b="0" i="0" u="none" strike="noStrike">
                <a:solidFill>
                  <a:schemeClr val="dk1"/>
                </a:solidFill>
                <a:latin typeface="Calibri"/>
                <a:ea typeface="Calibri"/>
                <a:cs typeface="Calibri"/>
                <a:sym typeface="Calibri"/>
              </a:rPr>
              <a:t> has formal power. So does the captain of a football team. This type of power changes as one’s official position within a structure changes, which is why many people compulsively seek to better their position.</a:t>
            </a:r>
            <a:endParaRPr/>
          </a:p>
          <a:p>
            <a:pPr marL="0" lvl="0" indent="0" algn="l" rtl="0">
              <a:lnSpc>
                <a:spcPct val="100000"/>
              </a:lnSpc>
              <a:spcBef>
                <a:spcPts val="0"/>
              </a:spcBef>
              <a:spcAft>
                <a:spcPts val="0"/>
              </a:spcAft>
              <a:buSzPts val="1400"/>
              <a:buNone/>
            </a:pPr>
            <a:endParaRPr/>
          </a:p>
        </p:txBody>
      </p:sp>
      <p:sp>
        <p:nvSpPr>
          <p:cNvPr id="321" name="Google Shape;32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Formal power</a:t>
            </a:r>
            <a:r>
              <a:rPr lang="en-US" sz="1200" b="0" i="0" u="none" strike="noStrike">
                <a:solidFill>
                  <a:schemeClr val="dk1"/>
                </a:solidFill>
                <a:latin typeface="Calibri"/>
                <a:ea typeface="Calibri"/>
                <a:cs typeface="Calibri"/>
                <a:sym typeface="Calibri"/>
              </a:rPr>
              <a:t> comes from the official position one holds within an organization or social structure. It is properly recognized by some type of written contract or official agreement, and regulated by a strict set of rules that everyone in the organization or social structure knows and must obey.</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Formal forms of power exist in politics, business, religion, but also in social structures like a sports team or a student’s club. The </a:t>
            </a:r>
            <a:r>
              <a:rPr lang="en-US"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manager of a company</a:t>
            </a:r>
            <a:r>
              <a:rPr lang="en-US" sz="1200" b="0" i="0" u="none" strike="noStrike">
                <a:solidFill>
                  <a:schemeClr val="dk1"/>
                </a:solidFill>
                <a:latin typeface="Calibri"/>
                <a:ea typeface="Calibri"/>
                <a:cs typeface="Calibri"/>
                <a:sym typeface="Calibri"/>
              </a:rPr>
              <a:t> has formal power. So does the captain of a football team. This type of power changes as one’s official position within a structure changes, which is why many people compulsively seek to better their position.</a:t>
            </a:r>
            <a:endParaRPr/>
          </a:p>
          <a:p>
            <a:pPr marL="0" lvl="0" indent="0" algn="l" rtl="0">
              <a:lnSpc>
                <a:spcPct val="100000"/>
              </a:lnSpc>
              <a:spcBef>
                <a:spcPts val="0"/>
              </a:spcBef>
              <a:spcAft>
                <a:spcPts val="0"/>
              </a:spcAft>
              <a:buSzPts val="1400"/>
              <a:buNone/>
            </a:pPr>
            <a:endParaRPr/>
          </a:p>
        </p:txBody>
      </p:sp>
      <p:sp>
        <p:nvSpPr>
          <p:cNvPr id="330" name="Google Shape;330;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ngsanaUPC"/>
              <a:buNone/>
            </a:pPr>
            <a:r>
              <a:rPr lang="en-US" sz="1200">
                <a:latin typeface="AngsanaUPC"/>
                <a:ea typeface="AngsanaUPC"/>
                <a:cs typeface="AngsanaUPC"/>
                <a:sym typeface="AngsanaUPC"/>
              </a:rPr>
              <a:t>https://www.grantthornton.global/en/insights/women-in-business-2021/</a:t>
            </a:r>
            <a:endParaRPr/>
          </a:p>
          <a:p>
            <a:pPr marL="0" lvl="0" indent="0" algn="l" rtl="0">
              <a:lnSpc>
                <a:spcPct val="100000"/>
              </a:lnSpc>
              <a:spcBef>
                <a:spcPts val="0"/>
              </a:spcBef>
              <a:spcAft>
                <a:spcPts val="0"/>
              </a:spcAft>
              <a:buSzPts val="1400"/>
              <a:buNone/>
            </a:pPr>
            <a:endParaRPr/>
          </a:p>
        </p:txBody>
      </p:sp>
      <p:sp>
        <p:nvSpPr>
          <p:cNvPr id="161" name="Google Shape;161;p6:notes"/>
          <p:cNvSpPr txBox="1"/>
          <p:nvPr/>
        </p:nvSpPr>
        <p:spPr>
          <a:xfrm>
            <a:off x="3884608" y="8685208"/>
            <a:ext cx="2971800" cy="45879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ngsanaUPC"/>
              <a:buNone/>
            </a:pPr>
            <a:r>
              <a:rPr lang="en-US" sz="1200">
                <a:latin typeface="AngsanaUPC"/>
                <a:ea typeface="AngsanaUPC"/>
                <a:cs typeface="AngsanaUPC"/>
                <a:sym typeface="AngsanaUPC"/>
              </a:rPr>
              <a:t>https://www.catalyst.org/research/women-in-management/</a:t>
            </a:r>
            <a:endParaRPr sz="1200">
              <a:latin typeface="AngsanaUPC"/>
              <a:ea typeface="AngsanaUPC"/>
              <a:cs typeface="AngsanaUPC"/>
              <a:sym typeface="AngsanaUPC"/>
            </a:endParaRPr>
          </a:p>
          <a:p>
            <a:pPr marL="0" marR="0" lvl="0" indent="0" algn="l" rtl="0">
              <a:lnSpc>
                <a:spcPct val="100000"/>
              </a:lnSpc>
              <a:spcBef>
                <a:spcPts val="0"/>
              </a:spcBef>
              <a:spcAft>
                <a:spcPts val="0"/>
              </a:spcAft>
              <a:buClr>
                <a:schemeClr val="dk1"/>
              </a:buClr>
              <a:buSzPts val="1200"/>
              <a:buFont typeface="Calibri"/>
              <a:buNone/>
            </a:pPr>
            <a:endParaRPr sz="1200">
              <a:latin typeface="AngsanaUPC"/>
              <a:ea typeface="AngsanaUPC"/>
              <a:cs typeface="AngsanaUPC"/>
              <a:sym typeface="AngsanaUPC"/>
            </a:endParaRPr>
          </a:p>
          <a:p>
            <a:pPr marL="0" marR="0" lvl="0" indent="0" algn="l" rtl="0">
              <a:lnSpc>
                <a:spcPct val="100000"/>
              </a:lnSpc>
              <a:spcBef>
                <a:spcPts val="0"/>
              </a:spcBef>
              <a:spcAft>
                <a:spcPts val="0"/>
              </a:spcAft>
              <a:buClr>
                <a:schemeClr val="dk1"/>
              </a:buClr>
              <a:buSzPts val="1200"/>
              <a:buFont typeface="AngsanaUPC"/>
              <a:buNone/>
            </a:pPr>
            <a:r>
              <a:rPr lang="en-US">
                <a:latin typeface="AngsanaUPC"/>
                <a:ea typeface="AngsanaUPC"/>
                <a:cs typeface="AngsanaUPC"/>
                <a:sym typeface="AngsanaUPC"/>
              </a:rPr>
              <a:t>Hinchliffe, E. (2021). </a:t>
            </a:r>
            <a:r>
              <a:rPr lang="en-US" u="sng">
                <a:solidFill>
                  <a:schemeClr val="hlink"/>
                </a:solidFill>
                <a:latin typeface="AngsanaUPC"/>
                <a:ea typeface="AngsanaUPC"/>
                <a:cs typeface="AngsanaUPC"/>
                <a:sym typeface="AngsanaUPC"/>
                <a:hlinkClick r:id="rId3"/>
              </a:rPr>
              <a:t>The number of women running Global 500 businesses soars to an all-time high</a:t>
            </a:r>
            <a:r>
              <a:rPr lang="en-US">
                <a:latin typeface="AngsanaUPC"/>
                <a:ea typeface="AngsanaUPC"/>
                <a:cs typeface="AngsanaUPC"/>
                <a:sym typeface="AngsanaUPC"/>
              </a:rPr>
              <a:t>. </a:t>
            </a:r>
            <a:r>
              <a:rPr lang="en-US" i="1">
                <a:latin typeface="AngsanaUPC"/>
                <a:ea typeface="AngsanaUPC"/>
                <a:cs typeface="AngsanaUPC"/>
                <a:sym typeface="AngsanaUPC"/>
              </a:rPr>
              <a:t>Fortune</a:t>
            </a:r>
            <a:r>
              <a:rPr lang="en-US" sz="1200" i="1"/>
              <a:t>.</a:t>
            </a:r>
            <a:endParaRPr sz="1200"/>
          </a:p>
          <a:p>
            <a:pPr marL="0" marR="0" lvl="0" indent="0" algn="l" rtl="0">
              <a:lnSpc>
                <a:spcPct val="100000"/>
              </a:lnSpc>
              <a:spcBef>
                <a:spcPts val="0"/>
              </a:spcBef>
              <a:spcAft>
                <a:spcPts val="0"/>
              </a:spcAft>
              <a:buClr>
                <a:schemeClr val="dk1"/>
              </a:buClr>
              <a:buSzPts val="1200"/>
              <a:buFont typeface="Calibri"/>
              <a:buNone/>
            </a:pPr>
            <a:endParaRPr sz="1200">
              <a:latin typeface="AngsanaUPC"/>
              <a:ea typeface="AngsanaUPC"/>
              <a:cs typeface="AngsanaUPC"/>
              <a:sym typeface="AngsanaUPC"/>
            </a:endParaRPr>
          </a:p>
          <a:p>
            <a:pPr marL="0" lvl="0" indent="0" algn="l" rtl="0">
              <a:lnSpc>
                <a:spcPct val="100000"/>
              </a:lnSpc>
              <a:spcBef>
                <a:spcPts val="0"/>
              </a:spcBef>
              <a:spcAft>
                <a:spcPts val="0"/>
              </a:spcAft>
              <a:buSzPts val="1400"/>
              <a:buNone/>
            </a:pPr>
            <a:endParaRPr/>
          </a:p>
        </p:txBody>
      </p:sp>
      <p:sp>
        <p:nvSpPr>
          <p:cNvPr id="172" name="Google Shape;172;p7:notes"/>
          <p:cNvSpPr txBox="1"/>
          <p:nvPr/>
        </p:nvSpPr>
        <p:spPr>
          <a:xfrm>
            <a:off x="3884608" y="8685208"/>
            <a:ext cx="2971800" cy="45879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Sowon Kim, Giuliano Bianchi, Maria José Bosch (2020). An Examination of the Impact of Macro Context on Women CEOs in the Hospitality Industry. // in The New Ideal Worker (pp.251-265). </a:t>
            </a:r>
            <a:br>
              <a:rPr lang="en-US" sz="1200" b="0" i="0">
                <a:solidFill>
                  <a:schemeClr val="dk1"/>
                </a:solidFill>
                <a:latin typeface="Calibri"/>
                <a:ea typeface="Calibri"/>
                <a:cs typeface="Calibri"/>
                <a:sym typeface="Calibri"/>
              </a:rPr>
            </a:br>
            <a:r>
              <a:rPr lang="en-US" sz="1200" b="0" i="0">
                <a:solidFill>
                  <a:schemeClr val="dk1"/>
                </a:solidFill>
                <a:latin typeface="Calibri"/>
                <a:ea typeface="Calibri"/>
                <a:cs typeface="Calibri"/>
                <a:sym typeface="Calibri"/>
              </a:rPr>
              <a:t>https://www.researchgate.net/publication/334113553_An_Examination_of_the_Impact_of_Macro_Context_on_Women_CEOs_in_the_Hospitality_Industry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https://www.businesstravelnews.com/Lodging/Survey-Shows-Incremental-Rise-of-Women-to-Hospitality-C-Suites</a:t>
            </a:r>
            <a:endParaRPr/>
          </a:p>
          <a:p>
            <a:pPr marL="0" lvl="0" indent="0" algn="l" rtl="0">
              <a:lnSpc>
                <a:spcPct val="100000"/>
              </a:lnSpc>
              <a:spcBef>
                <a:spcPts val="0"/>
              </a:spcBef>
              <a:spcAft>
                <a:spcPts val="0"/>
              </a:spcAft>
              <a:buSzPts val="1400"/>
              <a:buNone/>
            </a:pPr>
            <a:r>
              <a:rPr lang="en-US"/>
              <a:t>https://www.regiotels.com/women-and-the-hospitality-industry/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b="1" cap="none"/>
              <a:t>HTTPS://WWW.RESTAURANTBUSINESSONLINE.COM/WORKFORCE/WOMEN-DOMINATE-RESTAURANT-WORKFORCE-EXCEPT-TOP</a:t>
            </a:r>
            <a:endParaRPr/>
          </a:p>
        </p:txBody>
      </p:sp>
      <p:sp>
        <p:nvSpPr>
          <p:cNvPr id="183" name="Google Shape;18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https://www.researchgate.net/figure/Average-CEO-compensation-by-gender-in-the-hospitality-industry-in-thousands-of-USD_fig1_334113553</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In </a:t>
            </a:r>
            <a:r>
              <a:rPr lang="en-US" sz="1200" b="0">
                <a:solidFill>
                  <a:schemeClr val="dk1"/>
                </a:solidFill>
                <a:latin typeface="Calibri"/>
                <a:ea typeface="Calibri"/>
                <a:cs typeface="Calibri"/>
                <a:sym typeface="Calibri"/>
              </a:rPr>
              <a:t>Sowon Kim, Giuliano Bianchi, Maria José Bosch (2020). An Examination of the Impact of Macro Context on Women CEOs in the Hospitality Industry. // in The New Ideal Worker (pp.251-265). </a:t>
            </a:r>
            <a:r>
              <a:rPr lang="en-US" sz="1200" b="0" i="0">
                <a:solidFill>
                  <a:schemeClr val="dk1"/>
                </a:solidFill>
                <a:latin typeface="Calibri"/>
                <a:ea typeface="Calibri"/>
                <a:cs typeface="Calibri"/>
                <a:sym typeface="Calibri"/>
              </a:rPr>
              <a:t>researchgate.net/publication/334113553_An_Examination_of_the_Impact_of_Macro_Context_on_Women_CEOs_in_the_Hospitality_Industry</a:t>
            </a:r>
            <a:endParaRPr/>
          </a:p>
          <a:p>
            <a:pPr marL="0" marR="0" lvl="0" indent="0" algn="l" rtl="0">
              <a:lnSpc>
                <a:spcPct val="100000"/>
              </a:lnSpc>
              <a:spcBef>
                <a:spcPts val="0"/>
              </a:spcBef>
              <a:spcAft>
                <a:spcPts val="0"/>
              </a:spcAft>
              <a:buClr>
                <a:schemeClr val="dk1"/>
              </a:buClr>
              <a:buSzPts val="1200"/>
              <a:buFont typeface="Calibri"/>
              <a:buNone/>
            </a:pPr>
            <a:br>
              <a:rPr lang="en-US" sz="1200" b="0" i="0">
                <a:solidFill>
                  <a:schemeClr val="dk1"/>
                </a:solidFill>
                <a:latin typeface="Calibri"/>
                <a:ea typeface="Calibri"/>
                <a:cs typeface="Calibri"/>
                <a:sym typeface="Calibri"/>
              </a:rPr>
            </a:br>
            <a:endParaRPr/>
          </a:p>
        </p:txBody>
      </p:sp>
      <p:sp>
        <p:nvSpPr>
          <p:cNvPr id="193" name="Google Shape;19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27"/>
        <p:cNvGrpSpPr/>
        <p:nvPr/>
      </p:nvGrpSpPr>
      <p:grpSpPr>
        <a:xfrm>
          <a:off x="0" y="0"/>
          <a:ext cx="0" cy="0"/>
          <a:chOff x="0" y="0"/>
          <a:chExt cx="0" cy="0"/>
        </a:xfrm>
      </p:grpSpPr>
      <p:sp>
        <p:nvSpPr>
          <p:cNvPr id="28" name="Google Shape;2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38"/>
        <p:cNvGrpSpPr/>
        <p:nvPr/>
      </p:nvGrpSpPr>
      <p:grpSpPr>
        <a:xfrm>
          <a:off x="0" y="0"/>
          <a:ext cx="0" cy="0"/>
          <a:chOff x="0" y="0"/>
          <a:chExt cx="0" cy="0"/>
        </a:xfrm>
      </p:grpSpPr>
      <p:sp>
        <p:nvSpPr>
          <p:cNvPr id="39" name="Google Shape;3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7"/>
        <p:cNvGrpSpPr/>
        <p:nvPr/>
      </p:nvGrpSpPr>
      <p:grpSpPr>
        <a:xfrm>
          <a:off x="0" y="0"/>
          <a:ext cx="0" cy="0"/>
          <a:chOff x="0" y="0"/>
          <a:chExt cx="0" cy="0"/>
        </a:xfrm>
      </p:grpSpPr>
      <p:sp>
        <p:nvSpPr>
          <p:cNvPr id="48" name="Google Shape;4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52"/>
        <p:cNvGrpSpPr/>
        <p:nvPr/>
      </p:nvGrpSpPr>
      <p:grpSpPr>
        <a:xfrm>
          <a:off x="0" y="0"/>
          <a:ext cx="0" cy="0"/>
          <a:chOff x="0" y="0"/>
          <a:chExt cx="0" cy="0"/>
        </a:xfrm>
      </p:grpSpPr>
      <p:sp>
        <p:nvSpPr>
          <p:cNvPr id="53" name="Google Shape;53;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fortune.com/2021/08/02/female-ceos-global-500-fortune-500-cvs-karen-lynch-ping-an-jessica-tan/" TargetMode="External"/><Relationship Id="rId7" Type="http://schemas.openxmlformats.org/officeDocument/2006/relationships/hyperlink" Target="https://blogs.lse.ac.uk/brexit/2015/11/17/in-work-benefits-for-migrants-digging-a-hol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catalyst.org/research/workplace-sexism-climates/" TargetMode="External"/><Relationship Id="rId5" Type="http://schemas.openxmlformats.org/officeDocument/2006/relationships/hyperlink" Target="https://www.sciencedirect.com/science/article/pii/S0160738321000050" TargetMode="External"/><Relationship Id="rId4" Type="http://schemas.openxmlformats.org/officeDocument/2006/relationships/hyperlink" Target="https://hbr.org/1970/05/power-and-politics-in-organizational-lif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oxfamilibrary.openrepository.com/bitstream/handle/10546/620355/rr-tourisms-dirty-secre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hyperlink" Target="http://www.beneke-prinzhorn.de/" TargetMode="External"/><Relationship Id="rId13" Type="http://schemas.openxmlformats.org/officeDocument/2006/relationships/image" Target="../media/image32.pn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hyperlink" Target="https://dekaplus.eu/" TargetMode="External"/><Relationship Id="rId17" Type="http://schemas.openxmlformats.org/officeDocument/2006/relationships/image" Target="../media/image4.png"/><Relationship Id="rId2" Type="http://schemas.openxmlformats.org/officeDocument/2006/relationships/notesSlide" Target="../notesSlides/notesSlide27.xml"/><Relationship Id="rId16" Type="http://schemas.openxmlformats.org/officeDocument/2006/relationships/hyperlink" Target="https://www.uzvediba.lv/kontakti/" TargetMode="Externa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hyperlink" Target="http://www.czu.cz/" TargetMode="External"/><Relationship Id="rId15" Type="http://schemas.openxmlformats.org/officeDocument/2006/relationships/image" Target="../media/image33.png"/><Relationship Id="rId10" Type="http://schemas.openxmlformats.org/officeDocument/2006/relationships/hyperlink" Target="https://kek-dias.gr/" TargetMode="External"/><Relationship Id="rId4" Type="http://schemas.openxmlformats.org/officeDocument/2006/relationships/image" Target="../media/image27.png"/><Relationship Id="rId9" Type="http://schemas.openxmlformats.org/officeDocument/2006/relationships/image" Target="../media/image30.png"/><Relationship Id="rId14" Type="http://schemas.openxmlformats.org/officeDocument/2006/relationships/hyperlink" Target="https://www.lpf.l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catalyst.org/research/women-in-management/#easy-footnote-bottom-5-371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a:spLocks noGrp="1"/>
          </p:cNvSpPr>
          <p:nvPr>
            <p:ph type="ctrTitle"/>
          </p:nvPr>
        </p:nvSpPr>
        <p:spPr>
          <a:xfrm>
            <a:off x="388111" y="4770613"/>
            <a:ext cx="11589030" cy="100065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2"/>
              </a:buClr>
              <a:buSzPts val="4000"/>
              <a:buFont typeface="Calibri"/>
              <a:buNone/>
            </a:pPr>
            <a:r>
              <a:rPr lang="en-US" sz="4000" b="1">
                <a:solidFill>
                  <a:schemeClr val="dk2"/>
                </a:solidFill>
                <a:latin typeface="Calibri"/>
                <a:ea typeface="Calibri"/>
                <a:cs typeface="Calibri"/>
                <a:sym typeface="Calibri"/>
              </a:rPr>
              <a:t>Gender considerations and intercultural management in understanding occupational violence (2)</a:t>
            </a:r>
            <a:endParaRPr sz="4000" b="1">
              <a:solidFill>
                <a:schemeClr val="dk2"/>
              </a:solidFill>
              <a:latin typeface="Calibri"/>
              <a:ea typeface="Calibri"/>
              <a:cs typeface="Calibri"/>
              <a:sym typeface="Calibri"/>
            </a:endParaRPr>
          </a:p>
        </p:txBody>
      </p:sp>
      <p:pic>
        <p:nvPicPr>
          <p:cNvPr id="90" name="Google Shape;90;p1" descr="Ein Bild, das Text enthält.&#10;&#10;Automatisch generierte Beschreibung"/>
          <p:cNvPicPr preferRelativeResize="0"/>
          <p:nvPr/>
        </p:nvPicPr>
        <p:blipFill rotWithShape="1">
          <a:blip r:embed="rId3">
            <a:alphaModFix/>
          </a:blip>
          <a:srcRect t="2802" b="3425"/>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avLst/>
              <a:gdLst/>
              <a:ahLst/>
              <a:cxnLst/>
              <a:rect l="l" t="t" r="r" b="b"/>
              <a:pathLst>
                <a:path w="9182100" h="1019102" extrusionOk="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avLst/>
              <a:gdLst/>
              <a:ahLst/>
              <a:cxnLst/>
              <a:rect l="l" t="t" r="r" b="b"/>
              <a:pathLst>
                <a:path w="9182100" h="932744" extrusionOk="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avLst/>
              <a:gdLst/>
              <a:ahLst/>
              <a:cxnLst/>
              <a:rect l="l" t="t" r="r" b="b"/>
              <a:pathLst>
                <a:path w="9182100" h="544245" extrusionOk="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avLst/>
              <a:gdLst/>
              <a:ahLst/>
              <a:cxnLst/>
              <a:rect l="l" t="t" r="r" b="b"/>
              <a:pathLst>
                <a:path w="9182100" h="765639" extrusionOk="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pic>
        <p:nvPicPr>
          <p:cNvPr id="96" name="Google Shape;96;p1"/>
          <p:cNvPicPr preferRelativeResize="0"/>
          <p:nvPr/>
        </p:nvPicPr>
        <p:blipFill>
          <a:blip r:embed="rId4">
            <a:alphaModFix/>
          </a:blip>
          <a:stretch>
            <a:fillRect/>
          </a:stretch>
        </p:blipFill>
        <p:spPr>
          <a:xfrm>
            <a:off x="388099" y="5503437"/>
            <a:ext cx="2439992" cy="512303"/>
          </a:xfrm>
          <a:prstGeom prst="rect">
            <a:avLst/>
          </a:prstGeom>
          <a:noFill/>
          <a:ln>
            <a:noFill/>
          </a:ln>
        </p:spPr>
      </p:pic>
      <p:sp>
        <p:nvSpPr>
          <p:cNvPr id="97" name="Google Shape;97;p1"/>
          <p:cNvSpPr txBox="1"/>
          <p:nvPr/>
        </p:nvSpPr>
        <p:spPr>
          <a:xfrm>
            <a:off x="426720" y="6056820"/>
            <a:ext cx="11338500" cy="977150"/>
          </a:xfrm>
          <a:prstGeom prst="rect">
            <a:avLst/>
          </a:prstGeom>
          <a:noFill/>
          <a:ln>
            <a:noFill/>
          </a:ln>
        </p:spPr>
        <p:txBody>
          <a:bodyPr spcFirstLastPara="1" wrap="square" lIns="91425" tIns="45700" rIns="91425" bIns="45700" anchor="t" anchorCtr="0">
            <a:spAutoFit/>
          </a:bodyPr>
          <a:lstStyle/>
          <a:p>
            <a:pPr marL="0" lvl="0" indent="0" algn="just" rtl="0">
              <a:spcBef>
                <a:spcPts val="1200"/>
              </a:spcBef>
              <a:spcAft>
                <a:spcPts val="0"/>
              </a:spcAft>
              <a:buClr>
                <a:schemeClr val="dk1"/>
              </a:buClr>
              <a:buSzPts val="1100"/>
              <a:buFont typeface="Arial"/>
              <a:buNone/>
            </a:pPr>
            <a:r>
              <a:rPr lang="en-US" sz="1100" dirty="0">
                <a:solidFill>
                  <a:schemeClr val="dk1"/>
                </a:solidFill>
              </a:rPr>
              <a:t>The European Commission's support for the production of this publication does not constitute </a:t>
            </a:r>
            <a:br>
              <a:rPr lang="en-US" sz="1100" dirty="0">
                <a:solidFill>
                  <a:schemeClr val="dk1"/>
                </a:solidFill>
              </a:rPr>
            </a:br>
            <a:r>
              <a:rPr lang="en-US" sz="1100" dirty="0">
                <a:solidFill>
                  <a:schemeClr val="dk1"/>
                </a:solidFill>
              </a:rPr>
              <a:t>an endorsement of the contents, which reflect the views only of the authors, and the Commission cannot be</a:t>
            </a:r>
            <a:r>
              <a:rPr lang="cs-CZ" sz="1100">
                <a:solidFill>
                  <a:schemeClr val="dk1"/>
                </a:solidFill>
              </a:rPr>
              <a:t> </a:t>
            </a:r>
            <a:r>
              <a:rPr lang="en-US" sz="1100">
                <a:solidFill>
                  <a:schemeClr val="dk1"/>
                </a:solidFill>
              </a:rPr>
              <a:t>held responsible for any use which may be made of the information contained therein.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0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txBox="1">
            <a:spLocks noGrp="1"/>
          </p:cNvSpPr>
          <p:nvPr>
            <p:ph type="title"/>
          </p:nvPr>
        </p:nvSpPr>
        <p:spPr>
          <a:xfrm>
            <a:off x="911260" y="357070"/>
            <a:ext cx="10515601" cy="591093"/>
          </a:xfrm>
          <a:prstGeom prst="rect">
            <a:avLst/>
          </a:prstGeom>
          <a:solidFill>
            <a:srgbClr val="8DA9DB"/>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AngsanaUPC"/>
              <a:buNone/>
            </a:pPr>
            <a:br>
              <a:rPr lang="en-US" b="1">
                <a:latin typeface="AngsanaUPC"/>
                <a:ea typeface="AngsanaUPC"/>
                <a:cs typeface="AngsanaUPC"/>
                <a:sym typeface="AngsanaUPC"/>
              </a:rPr>
            </a:br>
            <a:br>
              <a:rPr lang="en-US" b="1">
                <a:latin typeface="AngsanaUPC"/>
                <a:ea typeface="AngsanaUPC"/>
                <a:cs typeface="AngsanaUPC"/>
                <a:sym typeface="AngsanaUPC"/>
              </a:rPr>
            </a:br>
            <a:r>
              <a:rPr lang="en-US" b="1">
                <a:solidFill>
                  <a:schemeClr val="lt1"/>
                </a:solidFill>
                <a:latin typeface="AngsanaUPC"/>
                <a:ea typeface="AngsanaUPC"/>
                <a:cs typeface="AngsanaUPC"/>
                <a:sym typeface="AngsanaUPC"/>
              </a:rPr>
              <a:t>Accelerate Progress for Women</a:t>
            </a:r>
            <a:br>
              <a:rPr lang="en-US">
                <a:solidFill>
                  <a:schemeClr val="lt1"/>
                </a:solidFill>
                <a:latin typeface="AngsanaUPC"/>
                <a:ea typeface="AngsanaUPC"/>
                <a:cs typeface="AngsanaUPC"/>
                <a:sym typeface="AngsanaUPC"/>
              </a:rPr>
            </a:br>
            <a:br>
              <a:rPr lang="en-US">
                <a:solidFill>
                  <a:schemeClr val="lt1"/>
                </a:solidFill>
                <a:latin typeface="AngsanaUPC"/>
                <a:ea typeface="AngsanaUPC"/>
                <a:cs typeface="AngsanaUPC"/>
                <a:sym typeface="AngsanaUPC"/>
              </a:rPr>
            </a:br>
            <a:endParaRPr>
              <a:solidFill>
                <a:schemeClr val="lt1"/>
              </a:solidFill>
              <a:latin typeface="AngsanaUPC"/>
              <a:ea typeface="AngsanaUPC"/>
              <a:cs typeface="AngsanaUPC"/>
              <a:sym typeface="AngsanaUPC"/>
            </a:endParaRPr>
          </a:p>
        </p:txBody>
      </p:sp>
      <p:sp>
        <p:nvSpPr>
          <p:cNvPr id="203" name="Google Shape;203;p10"/>
          <p:cNvSpPr txBox="1">
            <a:spLocks noGrp="1"/>
          </p:cNvSpPr>
          <p:nvPr>
            <p:ph type="body" idx="1"/>
          </p:nvPr>
        </p:nvSpPr>
        <p:spPr>
          <a:xfrm>
            <a:off x="838198" y="1216775"/>
            <a:ext cx="10515602" cy="49178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a:latin typeface="AngsanaUPC"/>
                <a:ea typeface="AngsanaUPC"/>
                <a:cs typeface="AngsanaUPC"/>
                <a:sym typeface="AngsanaUPC"/>
              </a:rPr>
              <a:t>Research show:</a:t>
            </a:r>
            <a:endParaRPr/>
          </a:p>
          <a:p>
            <a:pPr marL="228600" lvl="0" indent="-228600" algn="l" rtl="0">
              <a:lnSpc>
                <a:spcPct val="90000"/>
              </a:lnSpc>
              <a:spcBef>
                <a:spcPts val="1000"/>
              </a:spcBef>
              <a:spcAft>
                <a:spcPts val="0"/>
              </a:spcAft>
              <a:buClr>
                <a:schemeClr val="dk1"/>
              </a:buClr>
              <a:buSzPts val="2800"/>
              <a:buChar char="•"/>
            </a:pPr>
            <a:r>
              <a:rPr lang="en-US">
                <a:latin typeface="AngsanaUPC"/>
                <a:ea typeface="AngsanaUPC"/>
                <a:cs typeface="AngsanaUPC"/>
                <a:sym typeface="AngsanaUPC"/>
              </a:rPr>
              <a:t>female CEOs </a:t>
            </a:r>
            <a:r>
              <a:rPr lang="en-US" b="1">
                <a:latin typeface="AngsanaUPC"/>
                <a:ea typeface="AngsanaUPC"/>
                <a:cs typeface="AngsanaUPC"/>
                <a:sym typeface="AngsanaUPC"/>
              </a:rPr>
              <a:t>increase the social performance </a:t>
            </a:r>
            <a:r>
              <a:rPr lang="en-US">
                <a:latin typeface="AngsanaUPC"/>
                <a:ea typeface="AngsanaUPC"/>
                <a:cs typeface="AngsanaUPC"/>
                <a:sym typeface="AngsanaUPC"/>
              </a:rPr>
              <a:t>of organizations</a:t>
            </a:r>
            <a:endParaRPr/>
          </a:p>
          <a:p>
            <a:pPr marL="228600" lvl="0" indent="-50800" algn="l" rtl="0">
              <a:lnSpc>
                <a:spcPct val="90000"/>
              </a:lnSpc>
              <a:spcBef>
                <a:spcPts val="1000"/>
              </a:spcBef>
              <a:spcAft>
                <a:spcPts val="0"/>
              </a:spcAft>
              <a:buClr>
                <a:schemeClr val="dk1"/>
              </a:buClr>
              <a:buSzPts val="2800"/>
              <a:buNone/>
            </a:pPr>
            <a:endParaRPr>
              <a:latin typeface="AngsanaUPC"/>
              <a:ea typeface="AngsanaUPC"/>
              <a:cs typeface="AngsanaUPC"/>
              <a:sym typeface="AngsanaUPC"/>
            </a:endParaRPr>
          </a:p>
          <a:p>
            <a:pPr marL="228600" lvl="0" indent="-228600" algn="l" rtl="0">
              <a:lnSpc>
                <a:spcPct val="90000"/>
              </a:lnSpc>
              <a:spcBef>
                <a:spcPts val="1000"/>
              </a:spcBef>
              <a:spcAft>
                <a:spcPts val="0"/>
              </a:spcAft>
              <a:buClr>
                <a:schemeClr val="dk1"/>
              </a:buClr>
              <a:buSzPts val="2800"/>
              <a:buChar char="•"/>
            </a:pPr>
            <a:r>
              <a:rPr lang="en-US">
                <a:latin typeface="AngsanaUPC"/>
                <a:ea typeface="AngsanaUPC"/>
                <a:cs typeface="AngsanaUPC"/>
                <a:sym typeface="AngsanaUPC"/>
              </a:rPr>
              <a:t>Women CEOs are </a:t>
            </a:r>
            <a:r>
              <a:rPr lang="en-US" b="1">
                <a:latin typeface="AngsanaUPC"/>
                <a:ea typeface="AngsanaUPC"/>
                <a:cs typeface="AngsanaUPC"/>
                <a:sym typeface="AngsanaUPC"/>
              </a:rPr>
              <a:t>less overconfident </a:t>
            </a:r>
            <a:r>
              <a:rPr lang="en-US">
                <a:latin typeface="AngsanaUPC"/>
                <a:ea typeface="AngsanaUPC"/>
                <a:cs typeface="AngsanaUPC"/>
                <a:sym typeface="AngsanaUPC"/>
              </a:rPr>
              <a:t>than men , which is a trait that is </a:t>
            </a:r>
            <a:r>
              <a:rPr lang="en-US" b="1">
                <a:latin typeface="AngsanaUPC"/>
                <a:ea typeface="AngsanaUPC"/>
                <a:cs typeface="AngsanaUPC"/>
                <a:sym typeface="AngsanaUPC"/>
              </a:rPr>
              <a:t>positively associated with a crisis</a:t>
            </a:r>
            <a:endParaRPr b="1"/>
          </a:p>
          <a:p>
            <a:pPr marL="228600" lvl="0" indent="-50800" algn="l" rtl="0">
              <a:lnSpc>
                <a:spcPct val="90000"/>
              </a:lnSpc>
              <a:spcBef>
                <a:spcPts val="1000"/>
              </a:spcBef>
              <a:spcAft>
                <a:spcPts val="0"/>
              </a:spcAft>
              <a:buClr>
                <a:schemeClr val="dk1"/>
              </a:buClr>
              <a:buSzPts val="2800"/>
              <a:buNone/>
            </a:pPr>
            <a:endParaRPr>
              <a:latin typeface="AngsanaUPC"/>
              <a:ea typeface="AngsanaUPC"/>
              <a:cs typeface="AngsanaUPC"/>
              <a:sym typeface="AngsanaUPC"/>
            </a:endParaRPr>
          </a:p>
          <a:p>
            <a:pPr marL="228600" lvl="0" indent="-228600" algn="l" rtl="0">
              <a:lnSpc>
                <a:spcPct val="90000"/>
              </a:lnSpc>
              <a:spcBef>
                <a:spcPts val="1000"/>
              </a:spcBef>
              <a:spcAft>
                <a:spcPts val="0"/>
              </a:spcAft>
              <a:buClr>
                <a:schemeClr val="dk1"/>
              </a:buClr>
              <a:buSzPts val="2800"/>
              <a:buChar char="•"/>
            </a:pPr>
            <a:r>
              <a:rPr lang="en-US">
                <a:latin typeface="AngsanaUPC"/>
                <a:ea typeface="AngsanaUPC"/>
                <a:cs typeface="AngsanaUPC"/>
                <a:sym typeface="AngsanaUPC"/>
              </a:rPr>
              <a:t>Women’s </a:t>
            </a:r>
            <a:r>
              <a:rPr lang="en-US" b="1">
                <a:latin typeface="AngsanaUPC"/>
                <a:ea typeface="AngsanaUPC"/>
                <a:cs typeface="AngsanaUPC"/>
                <a:sym typeface="AngsanaUPC"/>
              </a:rPr>
              <a:t>economic participation and leadership</a:t>
            </a:r>
            <a:r>
              <a:rPr lang="en-US">
                <a:latin typeface="AngsanaUPC"/>
                <a:ea typeface="AngsanaUPC"/>
                <a:cs typeface="AngsanaUPC"/>
                <a:sym typeface="AngsanaUPC"/>
              </a:rPr>
              <a:t> are essential to driving business performance and </a:t>
            </a:r>
            <a:r>
              <a:rPr lang="en-US" b="1">
                <a:latin typeface="AngsanaUPC"/>
                <a:ea typeface="AngsanaUPC"/>
                <a:cs typeface="AngsanaUPC"/>
                <a:sym typeface="AngsanaUPC"/>
              </a:rPr>
              <a:t>achieving gender balance</a:t>
            </a:r>
            <a:r>
              <a:rPr lang="en-US">
                <a:latin typeface="AngsanaUPC"/>
                <a:ea typeface="AngsanaUPC"/>
                <a:cs typeface="AngsanaUPC"/>
                <a:sym typeface="AngsanaUPC"/>
              </a:rPr>
              <a:t> on corporate boards</a:t>
            </a:r>
            <a:endParaRPr>
              <a:latin typeface="AngsanaUPC"/>
              <a:ea typeface="AngsanaUPC"/>
              <a:cs typeface="AngsanaUPC"/>
              <a:sym typeface="AngsanaUPC"/>
            </a:endParaRPr>
          </a:p>
          <a:p>
            <a:pPr marL="228600" lvl="0" indent="-50800" algn="l" rtl="0">
              <a:lnSpc>
                <a:spcPct val="90000"/>
              </a:lnSpc>
              <a:spcBef>
                <a:spcPts val="1000"/>
              </a:spcBef>
              <a:spcAft>
                <a:spcPts val="0"/>
              </a:spcAft>
              <a:buClr>
                <a:schemeClr val="dk1"/>
              </a:buClr>
              <a:buSzPts val="2800"/>
              <a:buNone/>
            </a:pPr>
            <a:endParaRPr>
              <a:latin typeface="AngsanaUPC"/>
              <a:ea typeface="AngsanaUPC"/>
              <a:cs typeface="AngsanaUPC"/>
              <a:sym typeface="AngsanaUPC"/>
            </a:endParaRPr>
          </a:p>
          <a:p>
            <a:pPr marL="228600" lvl="0" indent="-50800" algn="l" rtl="0">
              <a:lnSpc>
                <a:spcPct val="90000"/>
              </a:lnSpc>
              <a:spcBef>
                <a:spcPts val="1000"/>
              </a:spcBef>
              <a:spcAft>
                <a:spcPts val="0"/>
              </a:spcAft>
              <a:buClr>
                <a:schemeClr val="dk1"/>
              </a:buClr>
              <a:buSzPts val="2800"/>
              <a:buNone/>
            </a:pPr>
            <a:endParaRPr>
              <a:latin typeface="AngsanaUPC"/>
              <a:ea typeface="AngsanaUPC"/>
              <a:cs typeface="AngsanaUPC"/>
              <a:sym typeface="AngsanaUPC"/>
            </a:endParaRPr>
          </a:p>
        </p:txBody>
      </p:sp>
      <p:pic>
        <p:nvPicPr>
          <p:cNvPr id="204" name="Google Shape;204;p10"/>
          <p:cNvPicPr preferRelativeResize="0"/>
          <p:nvPr/>
        </p:nvPicPr>
        <p:blipFill rotWithShape="1">
          <a:blip r:embed="rId3">
            <a:alphaModFix/>
          </a:blip>
          <a:srcRect/>
          <a:stretch/>
        </p:blipFill>
        <p:spPr>
          <a:xfrm>
            <a:off x="11229841" y="2537451"/>
            <a:ext cx="962159" cy="2057687"/>
          </a:xfrm>
          <a:prstGeom prst="rect">
            <a:avLst/>
          </a:prstGeom>
          <a:noFill/>
          <a:ln>
            <a:noFill/>
          </a:ln>
        </p:spPr>
      </p:pic>
      <p:pic>
        <p:nvPicPr>
          <p:cNvPr id="205" name="Google Shape;205;p10"/>
          <p:cNvPicPr preferRelativeResize="0"/>
          <p:nvPr/>
        </p:nvPicPr>
        <p:blipFill rotWithShape="1">
          <a:blip r:embed="rId4">
            <a:alphaModFix/>
          </a:blip>
          <a:srcRect/>
          <a:stretch/>
        </p:blipFill>
        <p:spPr>
          <a:xfrm>
            <a:off x="11115182" y="4320549"/>
            <a:ext cx="1076817" cy="2537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1"/>
          <p:cNvPicPr preferRelativeResize="0"/>
          <p:nvPr/>
        </p:nvPicPr>
        <p:blipFill rotWithShape="1">
          <a:blip r:embed="rId3">
            <a:alphaModFix/>
          </a:blip>
          <a:srcRect/>
          <a:stretch/>
        </p:blipFill>
        <p:spPr>
          <a:xfrm>
            <a:off x="11163156" y="4591081"/>
            <a:ext cx="1028844" cy="2152950"/>
          </a:xfrm>
          <a:prstGeom prst="rect">
            <a:avLst/>
          </a:prstGeom>
          <a:noFill/>
          <a:ln>
            <a:noFill/>
          </a:ln>
        </p:spPr>
      </p:pic>
      <p:pic>
        <p:nvPicPr>
          <p:cNvPr id="212" name="Google Shape;212;p11"/>
          <p:cNvPicPr preferRelativeResize="0"/>
          <p:nvPr/>
        </p:nvPicPr>
        <p:blipFill rotWithShape="1">
          <a:blip r:embed="rId4">
            <a:alphaModFix/>
          </a:blip>
          <a:srcRect/>
          <a:stretch/>
        </p:blipFill>
        <p:spPr>
          <a:xfrm rot="10800000">
            <a:off x="0" y="965648"/>
            <a:ext cx="1577591" cy="3373859"/>
          </a:xfrm>
          <a:prstGeom prst="rect">
            <a:avLst/>
          </a:prstGeom>
          <a:noFill/>
          <a:ln>
            <a:noFill/>
          </a:ln>
        </p:spPr>
      </p:pic>
      <p:sp>
        <p:nvSpPr>
          <p:cNvPr id="213" name="Google Shape;213;p11"/>
          <p:cNvSpPr txBox="1">
            <a:spLocks noGrp="1"/>
          </p:cNvSpPr>
          <p:nvPr>
            <p:ph type="title"/>
          </p:nvPr>
        </p:nvSpPr>
        <p:spPr>
          <a:xfrm>
            <a:off x="248467" y="543409"/>
            <a:ext cx="9440332" cy="7993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3600"/>
              <a:buFont typeface="Calibri"/>
              <a:buNone/>
            </a:pPr>
            <a:r>
              <a:rPr lang="en-US" sz="3600" b="1">
                <a:solidFill>
                  <a:srgbClr val="0070C0"/>
                </a:solidFill>
              </a:rPr>
              <a:t>General overview</a:t>
            </a:r>
            <a:endParaRPr sz="3600" b="1">
              <a:solidFill>
                <a:srgbClr val="0070C0"/>
              </a:solidFill>
            </a:endParaRPr>
          </a:p>
        </p:txBody>
      </p:sp>
      <p:pic>
        <p:nvPicPr>
          <p:cNvPr id="214" name="Google Shape;214;p11"/>
          <p:cNvPicPr preferRelativeResize="0"/>
          <p:nvPr/>
        </p:nvPicPr>
        <p:blipFill rotWithShape="1">
          <a:blip r:embed="rId5">
            <a:alphaModFix/>
          </a:blip>
          <a:srcRect/>
          <a:stretch/>
        </p:blipFill>
        <p:spPr>
          <a:xfrm>
            <a:off x="536748" y="6492876"/>
            <a:ext cx="1940961" cy="228600"/>
          </a:xfrm>
          <a:prstGeom prst="rect">
            <a:avLst/>
          </a:prstGeom>
          <a:noFill/>
          <a:ln>
            <a:noFill/>
          </a:ln>
        </p:spPr>
      </p:pic>
      <p:sp>
        <p:nvSpPr>
          <p:cNvPr id="215" name="Google Shape;21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216" name="Google Shape;216;p11"/>
          <p:cNvSpPr txBox="1">
            <a:spLocks noGrp="1"/>
          </p:cNvSpPr>
          <p:nvPr>
            <p:ph type="body" idx="1"/>
          </p:nvPr>
        </p:nvSpPr>
        <p:spPr>
          <a:xfrm>
            <a:off x="987056" y="1320474"/>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en-US"/>
              <a:t>1st Module consists of 2 Units</a:t>
            </a:r>
            <a:endParaRPr/>
          </a:p>
          <a:p>
            <a:pPr marL="0" lvl="0" indent="0" algn="l" rtl="0">
              <a:lnSpc>
                <a:spcPct val="90000"/>
              </a:lnSpc>
              <a:spcBef>
                <a:spcPts val="0"/>
              </a:spcBef>
              <a:spcAft>
                <a:spcPts val="0"/>
              </a:spcAft>
              <a:buClr>
                <a:schemeClr val="dk1"/>
              </a:buClr>
              <a:buSzPts val="2800"/>
              <a:buNone/>
            </a:pPr>
            <a:endParaRPr b="1"/>
          </a:p>
          <a:p>
            <a:pPr marL="0" lvl="0" indent="0" algn="l" rtl="0">
              <a:lnSpc>
                <a:spcPct val="90000"/>
              </a:lnSpc>
              <a:spcBef>
                <a:spcPts val="0"/>
              </a:spcBef>
              <a:spcAft>
                <a:spcPts val="0"/>
              </a:spcAft>
              <a:buClr>
                <a:schemeClr val="dk1"/>
              </a:buClr>
              <a:buSzPts val="2800"/>
              <a:buNone/>
            </a:pPr>
            <a:r>
              <a:rPr lang="en-US" b="1"/>
              <a:t>Unit 1</a:t>
            </a:r>
            <a:r>
              <a:rPr lang="en-US"/>
              <a:t>: </a:t>
            </a:r>
            <a:r>
              <a:rPr lang="en-US" b="1"/>
              <a:t>History of the labour market and gender inequalities in the workplace </a:t>
            </a:r>
            <a:endParaRPr/>
          </a:p>
          <a:p>
            <a:pPr marL="0" lvl="0" indent="0" algn="l" rtl="0">
              <a:lnSpc>
                <a:spcPct val="90000"/>
              </a:lnSpc>
              <a:spcBef>
                <a:spcPts val="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r>
              <a:rPr lang="en-US"/>
              <a:t>The history of the development of the labor market, its definitions, the gradual involvement and participation of women in the labor market are reviewed.</a:t>
            </a:r>
            <a:endParaRPr>
              <a:highlight>
                <a:srgbClr val="FFFF00"/>
              </a:highlight>
            </a:endParaRPr>
          </a:p>
          <a:p>
            <a:pPr marL="0" lvl="0" indent="0" algn="l" rtl="0">
              <a:lnSpc>
                <a:spcPct val="90000"/>
              </a:lnSpc>
              <a:spcBef>
                <a:spcPts val="100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r>
              <a:rPr lang="en-US" b="1"/>
              <a:t>Unit 2</a:t>
            </a:r>
            <a:r>
              <a:rPr lang="en-US"/>
              <a:t>: </a:t>
            </a:r>
            <a:r>
              <a:rPr lang="en-US" b="1"/>
              <a:t>Gender-specific characteristics at management level,  micro- and power political dynamics in the organization</a:t>
            </a:r>
            <a:endParaRPr/>
          </a:p>
          <a:p>
            <a:pPr marL="228600" lvl="0" indent="-50800" algn="l" rtl="0">
              <a:lnSpc>
                <a:spcPct val="90000"/>
              </a:lnSpc>
              <a:spcBef>
                <a:spcPts val="1000"/>
              </a:spcBef>
              <a:spcAft>
                <a:spcPts val="0"/>
              </a:spcAft>
              <a:buClr>
                <a:schemeClr val="dk1"/>
              </a:buClr>
              <a:buSzPts val="2800"/>
              <a:buNone/>
            </a:pPr>
            <a:endParaRPr/>
          </a:p>
        </p:txBody>
      </p:sp>
      <p:pic>
        <p:nvPicPr>
          <p:cNvPr id="217" name="Google Shape;217;p11" descr="Ein Bild, das drinnen, Person, Decke, Personen enthält.&#10;&#10;Automatisch generierte Beschreibung"/>
          <p:cNvPicPr preferRelativeResize="0"/>
          <p:nvPr/>
        </p:nvPicPr>
        <p:blipFill rotWithShape="1">
          <a:blip r:embed="rId6">
            <a:alphaModFix/>
          </a:blip>
          <a:srcRect b="15730"/>
          <a:stretch/>
        </p:blipFill>
        <p:spPr>
          <a:xfrm>
            <a:off x="0" y="0"/>
            <a:ext cx="12191980" cy="6857990"/>
          </a:xfrm>
          <a:prstGeom prst="rect">
            <a:avLst/>
          </a:prstGeom>
          <a:noFill/>
          <a:ln>
            <a:noFill/>
          </a:ln>
        </p:spPr>
      </p:pic>
      <p:sp>
        <p:nvSpPr>
          <p:cNvPr id="218" name="Google Shape;218;p11"/>
          <p:cNvSpPr/>
          <p:nvPr/>
        </p:nvSpPr>
        <p:spPr>
          <a:xfrm>
            <a:off x="7674015" y="2245963"/>
            <a:ext cx="4517985" cy="461203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ngsanaUPC"/>
              <a:ea typeface="AngsanaUPC"/>
              <a:cs typeface="AngsanaUPC"/>
              <a:sym typeface="AngsanaUPC"/>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ngsanaUPC"/>
              <a:ea typeface="AngsanaUPC"/>
              <a:cs typeface="AngsanaUPC"/>
              <a:sym typeface="AngsanaUPC"/>
            </a:endParaRP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ngsanaUPC"/>
                <a:ea typeface="AngsanaUPC"/>
                <a:cs typeface="AngsanaUPC"/>
                <a:sym typeface="AngsanaUPC"/>
              </a:rPr>
              <a:t>  Definition and differentiation between stereotypes, prejudices and clichés</a:t>
            </a:r>
            <a:endParaRPr sz="1400" b="0" i="0" u="none" strike="noStrike" cap="none">
              <a:solidFill>
                <a:srgbClr val="000000"/>
              </a:solidFill>
              <a:latin typeface="Arial"/>
              <a:ea typeface="Arial"/>
              <a:cs typeface="Arial"/>
              <a:sym typeface="Arial"/>
            </a:endParaRPr>
          </a:p>
        </p:txBody>
      </p:sp>
      <p:sp>
        <p:nvSpPr>
          <p:cNvPr id="219" name="Google Shape;219;p11"/>
          <p:cNvSpPr/>
          <p:nvPr/>
        </p:nvSpPr>
        <p:spPr>
          <a:xfrm>
            <a:off x="534492" y="979709"/>
            <a:ext cx="6419637" cy="2673752"/>
          </a:xfrm>
          <a:prstGeom prst="ellipse">
            <a:avLst/>
          </a:prstGeom>
          <a:gradFill>
            <a:gsLst>
              <a:gs pos="0">
                <a:srgbClr val="F5F7FC">
                  <a:alpha val="15294"/>
                </a:srgbClr>
              </a:gs>
              <a:gs pos="5000">
                <a:srgbClr val="F5F7FC">
                  <a:alpha val="15294"/>
                </a:srgbClr>
              </a:gs>
              <a:gs pos="39000">
                <a:srgbClr val="A9BEE4"/>
              </a:gs>
              <a:gs pos="56000">
                <a:srgbClr val="A9BEE4"/>
              </a:gs>
              <a:gs pos="61000">
                <a:srgbClr val="C5D3ED">
                  <a:alpha val="32549"/>
                </a:srgbClr>
              </a:gs>
              <a:gs pos="100000">
                <a:srgbClr val="C5D3ED">
                  <a:alpha val="32549"/>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AngsanaUPC"/>
                <a:ea typeface="AngsanaUPC"/>
                <a:cs typeface="AngsanaUPC"/>
                <a:sym typeface="AngsanaUPC"/>
              </a:rPr>
              <a:t>Unit 3</a:t>
            </a:r>
            <a:endParaRPr sz="4000" b="0" i="0" u="none" strike="noStrike" cap="none">
              <a:solidFill>
                <a:schemeClr val="dk1"/>
              </a:solidFill>
              <a:latin typeface="AngsanaUPC"/>
              <a:ea typeface="AngsanaUPC"/>
              <a:cs typeface="AngsanaUPC"/>
              <a:sym typeface="AngsanaUPC"/>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p12"/>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12"/>
          <p:cNvSpPr/>
          <p:nvPr/>
        </p:nvSpPr>
        <p:spPr>
          <a:xfrm flipH="1">
            <a:off x="5125019" y="0"/>
            <a:ext cx="7066978"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p12"/>
          <p:cNvPicPr preferRelativeResize="0"/>
          <p:nvPr/>
        </p:nvPicPr>
        <p:blipFill rotWithShape="1">
          <a:blip r:embed="rId3">
            <a:alphaModFix/>
          </a:blip>
          <a:srcRect/>
          <a:stretch/>
        </p:blipFill>
        <p:spPr>
          <a:xfrm>
            <a:off x="11226792" y="109974"/>
            <a:ext cx="962159" cy="2057687"/>
          </a:xfrm>
          <a:prstGeom prst="rect">
            <a:avLst/>
          </a:prstGeom>
          <a:noFill/>
          <a:ln>
            <a:noFill/>
          </a:ln>
        </p:spPr>
      </p:pic>
      <p:pic>
        <p:nvPicPr>
          <p:cNvPr id="228" name="Google Shape;228;p12"/>
          <p:cNvPicPr preferRelativeResize="0"/>
          <p:nvPr/>
        </p:nvPicPr>
        <p:blipFill rotWithShape="1">
          <a:blip r:embed="rId4">
            <a:alphaModFix/>
          </a:blip>
          <a:srcRect/>
          <a:stretch/>
        </p:blipFill>
        <p:spPr>
          <a:xfrm>
            <a:off x="11115183" y="2277635"/>
            <a:ext cx="1076817" cy="2537451"/>
          </a:xfrm>
          <a:prstGeom prst="rect">
            <a:avLst/>
          </a:prstGeom>
          <a:noFill/>
          <a:ln>
            <a:noFill/>
          </a:ln>
        </p:spPr>
      </p:pic>
      <p:pic>
        <p:nvPicPr>
          <p:cNvPr id="229" name="Google Shape;229;p12"/>
          <p:cNvPicPr preferRelativeResize="0"/>
          <p:nvPr/>
        </p:nvPicPr>
        <p:blipFill rotWithShape="1">
          <a:blip r:embed="rId4">
            <a:alphaModFix/>
          </a:blip>
          <a:srcRect/>
          <a:stretch/>
        </p:blipFill>
        <p:spPr>
          <a:xfrm rot="5400000">
            <a:off x="6679816" y="4601319"/>
            <a:ext cx="1361550" cy="3208405"/>
          </a:xfrm>
          <a:prstGeom prst="rect">
            <a:avLst/>
          </a:prstGeom>
          <a:noFill/>
          <a:ln>
            <a:noFill/>
          </a:ln>
        </p:spPr>
      </p:pic>
      <p:pic>
        <p:nvPicPr>
          <p:cNvPr id="230" name="Google Shape;230;p12"/>
          <p:cNvPicPr preferRelativeResize="0"/>
          <p:nvPr/>
        </p:nvPicPr>
        <p:blipFill rotWithShape="1">
          <a:blip r:embed="rId5">
            <a:alphaModFix/>
          </a:blip>
          <a:srcRect/>
          <a:stretch/>
        </p:blipFill>
        <p:spPr>
          <a:xfrm>
            <a:off x="2913172" y="1716344"/>
            <a:ext cx="2630729" cy="4594513"/>
          </a:xfrm>
          <a:prstGeom prst="rect">
            <a:avLst/>
          </a:prstGeom>
          <a:noFill/>
          <a:ln>
            <a:noFill/>
          </a:ln>
        </p:spPr>
      </p:pic>
      <p:pic>
        <p:nvPicPr>
          <p:cNvPr id="231" name="Google Shape;231;p12"/>
          <p:cNvPicPr preferRelativeResize="0"/>
          <p:nvPr/>
        </p:nvPicPr>
        <p:blipFill rotWithShape="1">
          <a:blip r:embed="rId6">
            <a:alphaModFix/>
          </a:blip>
          <a:srcRect/>
          <a:stretch/>
        </p:blipFill>
        <p:spPr>
          <a:xfrm>
            <a:off x="6568" y="2660230"/>
            <a:ext cx="2979370" cy="4186291"/>
          </a:xfrm>
          <a:prstGeom prst="rect">
            <a:avLst/>
          </a:prstGeom>
          <a:noFill/>
          <a:ln>
            <a:noFill/>
          </a:ln>
        </p:spPr>
      </p:pic>
      <p:sp>
        <p:nvSpPr>
          <p:cNvPr id="232" name="Google Shape;232;p12"/>
          <p:cNvSpPr txBox="1"/>
          <p:nvPr/>
        </p:nvSpPr>
        <p:spPr>
          <a:xfrm>
            <a:off x="-10485" y="1706123"/>
            <a:ext cx="2928653" cy="954107"/>
          </a:xfrm>
          <a:prstGeom prst="rect">
            <a:avLst/>
          </a:prstGeom>
          <a:solidFill>
            <a:srgbClr val="8DA9D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Waitress</a:t>
            </a:r>
            <a:endParaRPr sz="2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33" name="Google Shape;233;p12"/>
          <p:cNvPicPr preferRelativeResize="0">
            <a:picLocks noGrp="1"/>
          </p:cNvPicPr>
          <p:nvPr>
            <p:ph type="body" idx="1"/>
          </p:nvPr>
        </p:nvPicPr>
        <p:blipFill rotWithShape="1">
          <a:blip r:embed="rId7">
            <a:alphaModFix/>
          </a:blip>
          <a:srcRect/>
          <a:stretch/>
        </p:blipFill>
        <p:spPr>
          <a:xfrm>
            <a:off x="8200050" y="2660230"/>
            <a:ext cx="4000932" cy="4226067"/>
          </a:xfrm>
          <a:prstGeom prst="rect">
            <a:avLst/>
          </a:prstGeom>
          <a:noFill/>
          <a:ln>
            <a:noFill/>
          </a:ln>
        </p:spPr>
      </p:pic>
      <p:sp>
        <p:nvSpPr>
          <p:cNvPr id="234" name="Google Shape;234;p12"/>
          <p:cNvSpPr txBox="1"/>
          <p:nvPr/>
        </p:nvSpPr>
        <p:spPr>
          <a:xfrm>
            <a:off x="8200050" y="1708577"/>
            <a:ext cx="2724700" cy="954107"/>
          </a:xfrm>
          <a:prstGeom prst="rect">
            <a:avLst/>
          </a:prstGeom>
          <a:solidFill>
            <a:srgbClr val="8DA9D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Cook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35" name="Google Shape;235;p12"/>
          <p:cNvSpPr/>
          <p:nvPr/>
        </p:nvSpPr>
        <p:spPr>
          <a:xfrm>
            <a:off x="5671989" y="1540034"/>
            <a:ext cx="2630729" cy="52629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AngsanaUPC"/>
                <a:ea typeface="AngsanaUPC"/>
                <a:cs typeface="AngsanaUPC"/>
                <a:sym typeface="AngsanaUPC"/>
              </a:rPr>
              <a:t>A </a:t>
            </a:r>
            <a:r>
              <a:rPr lang="en-US" sz="2300" b="1" i="0" u="none" strike="noStrike" cap="none">
                <a:solidFill>
                  <a:schemeClr val="dk1"/>
                </a:solidFill>
                <a:latin typeface="AngsanaUPC"/>
                <a:ea typeface="AngsanaUPC"/>
                <a:cs typeface="AngsanaUPC"/>
                <a:sym typeface="AngsanaUPC"/>
              </a:rPr>
              <a:t>stereotype</a:t>
            </a:r>
            <a:r>
              <a:rPr lang="en-US" sz="2300" b="0" i="0" u="none" strike="noStrike" cap="none">
                <a:solidFill>
                  <a:schemeClr val="dk1"/>
                </a:solidFill>
                <a:latin typeface="AngsanaUPC"/>
                <a:ea typeface="AngsanaUPC"/>
                <a:cs typeface="AngsanaUPC"/>
                <a:sym typeface="AngsanaUPC"/>
              </a:rPr>
              <a:t> is a thought that someone has about specific types of individuals that may or may not accurately reflect reality.</a:t>
            </a:r>
            <a:endParaRPr sz="2300" b="0" i="0" u="none" strike="noStrike" cap="none">
              <a:solidFill>
                <a:schemeClr val="dk1"/>
              </a:solidFill>
              <a:latin typeface="AngsanaUPC"/>
              <a:ea typeface="AngsanaUPC"/>
              <a:cs typeface="AngsanaUPC"/>
              <a:sym typeface="AngsanaUPC"/>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ngsanaUPC"/>
              <a:ea typeface="AngsanaUPC"/>
              <a:cs typeface="AngsanaUPC"/>
              <a:sym typeface="AngsanaUPC"/>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AngsanaUPC"/>
                <a:ea typeface="AngsanaUPC"/>
                <a:cs typeface="AngsanaUPC"/>
                <a:sym typeface="AngsanaUPC"/>
              </a:rPr>
              <a:t> Stereotypes can also be thought of like caricatures, which are pictures that exaggerate certain features. </a:t>
            </a:r>
            <a:endParaRPr sz="2300" b="0" i="0" u="none" strike="noStrike" cap="none">
              <a:solidFill>
                <a:schemeClr val="dk1"/>
              </a:solidFill>
              <a:latin typeface="AngsanaUPC"/>
              <a:ea typeface="AngsanaUPC"/>
              <a:cs typeface="AngsanaUPC"/>
              <a:sym typeface="AngsanaUPC"/>
            </a:endParaRPr>
          </a:p>
        </p:txBody>
      </p:sp>
      <p:sp>
        <p:nvSpPr>
          <p:cNvPr id="236" name="Google Shape;236;p12"/>
          <p:cNvSpPr/>
          <p:nvPr/>
        </p:nvSpPr>
        <p:spPr>
          <a:xfrm>
            <a:off x="393618" y="42695"/>
            <a:ext cx="10725540" cy="1361551"/>
          </a:xfrm>
          <a:prstGeom prst="ellipse">
            <a:avLst/>
          </a:prstGeom>
          <a:gradFill>
            <a:gsLst>
              <a:gs pos="0">
                <a:srgbClr val="FEFBF1">
                  <a:alpha val="0"/>
                </a:srgbClr>
              </a:gs>
              <a:gs pos="35000">
                <a:srgbClr val="FEFBF1">
                  <a:alpha val="0"/>
                </a:srgbClr>
              </a:gs>
              <a:gs pos="74000">
                <a:srgbClr val="FFE28B"/>
              </a:gs>
              <a:gs pos="83000">
                <a:srgbClr val="FFE28B"/>
              </a:gs>
              <a:gs pos="100000">
                <a:srgbClr val="FEEBB2"/>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AngsanaUPC"/>
                <a:ea typeface="AngsanaUPC"/>
                <a:cs typeface="AngsanaUPC"/>
                <a:sym typeface="AngsanaUPC"/>
              </a:rPr>
              <a:t>STEREOTYPES</a:t>
            </a:r>
            <a:endParaRPr sz="4000" b="0" i="0" u="none" strike="noStrike" cap="none">
              <a:solidFill>
                <a:schemeClr val="dk1"/>
              </a:solidFill>
              <a:latin typeface="AngsanaUPC"/>
              <a:ea typeface="AngsanaUPC"/>
              <a:cs typeface="AngsanaUPC"/>
              <a:sym typeface="AngsanaUPC"/>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3" descr="waitressinsult.jpg (454×729)"/>
          <p:cNvPicPr preferRelativeResize="0"/>
          <p:nvPr/>
        </p:nvPicPr>
        <p:blipFill rotWithShape="1">
          <a:blip r:embed="rId3">
            <a:alphaModFix/>
          </a:blip>
          <a:srcRect/>
          <a:stretch/>
        </p:blipFill>
        <p:spPr>
          <a:xfrm>
            <a:off x="0" y="642546"/>
            <a:ext cx="2704290" cy="4342949"/>
          </a:xfrm>
          <a:prstGeom prst="rect">
            <a:avLst/>
          </a:prstGeom>
          <a:noFill/>
          <a:ln>
            <a:noFill/>
          </a:ln>
        </p:spPr>
      </p:pic>
      <p:pic>
        <p:nvPicPr>
          <p:cNvPr id="243" name="Google Shape;243;p13"/>
          <p:cNvPicPr preferRelativeResize="0"/>
          <p:nvPr/>
        </p:nvPicPr>
        <p:blipFill rotWithShape="1">
          <a:blip r:embed="rId4">
            <a:alphaModFix/>
          </a:blip>
          <a:srcRect/>
          <a:stretch/>
        </p:blipFill>
        <p:spPr>
          <a:xfrm>
            <a:off x="8093413" y="0"/>
            <a:ext cx="4118043" cy="2601082"/>
          </a:xfrm>
          <a:prstGeom prst="rect">
            <a:avLst/>
          </a:prstGeom>
          <a:noFill/>
          <a:ln>
            <a:noFill/>
          </a:ln>
        </p:spPr>
      </p:pic>
      <p:pic>
        <p:nvPicPr>
          <p:cNvPr id="244" name="Google Shape;244;p13"/>
          <p:cNvPicPr preferRelativeResize="0"/>
          <p:nvPr/>
        </p:nvPicPr>
        <p:blipFill rotWithShape="1">
          <a:blip r:embed="rId5">
            <a:alphaModFix/>
          </a:blip>
          <a:srcRect/>
          <a:stretch/>
        </p:blipFill>
        <p:spPr>
          <a:xfrm>
            <a:off x="2667732" y="699691"/>
            <a:ext cx="2752926" cy="4285804"/>
          </a:xfrm>
          <a:prstGeom prst="rect">
            <a:avLst/>
          </a:prstGeom>
          <a:noFill/>
          <a:ln>
            <a:noFill/>
          </a:ln>
        </p:spPr>
      </p:pic>
      <p:pic>
        <p:nvPicPr>
          <p:cNvPr id="245" name="Google Shape;245;p13"/>
          <p:cNvPicPr preferRelativeResize="0"/>
          <p:nvPr/>
        </p:nvPicPr>
        <p:blipFill rotWithShape="1">
          <a:blip r:embed="rId6">
            <a:alphaModFix/>
          </a:blip>
          <a:srcRect/>
          <a:stretch/>
        </p:blipFill>
        <p:spPr>
          <a:xfrm>
            <a:off x="9439074" y="2572925"/>
            <a:ext cx="2752926" cy="4285075"/>
          </a:xfrm>
          <a:prstGeom prst="rect">
            <a:avLst/>
          </a:prstGeom>
          <a:noFill/>
          <a:ln>
            <a:noFill/>
          </a:ln>
        </p:spPr>
      </p:pic>
      <p:sp>
        <p:nvSpPr>
          <p:cNvPr id="246" name="Google Shape;246;p13"/>
          <p:cNvSpPr/>
          <p:nvPr/>
        </p:nvSpPr>
        <p:spPr>
          <a:xfrm>
            <a:off x="520996" y="5110274"/>
            <a:ext cx="8245248"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ngsanaUPC"/>
                <a:ea typeface="AngsanaUPC"/>
                <a:cs typeface="AngsanaUPC"/>
                <a:sym typeface="AngsanaUPC"/>
              </a:rPr>
              <a:t>Almost all joke postcards derived humor from insulting others, whether </a:t>
            </a:r>
            <a:r>
              <a:rPr lang="en-US" sz="2400" b="1" i="0" u="none" strike="noStrike" cap="none">
                <a:solidFill>
                  <a:schemeClr val="dk1"/>
                </a:solidFill>
                <a:latin typeface="AngsanaUPC"/>
                <a:ea typeface="AngsanaUPC"/>
                <a:cs typeface="AngsanaUPC"/>
                <a:sym typeface="AngsanaUPC"/>
              </a:rPr>
              <a:t>women, Blacks, immigrants, or the poor. </a:t>
            </a:r>
            <a:r>
              <a:rPr lang="en-US" sz="2400" b="0" i="0" u="none" strike="noStrike" cap="none">
                <a:solidFill>
                  <a:schemeClr val="dk1"/>
                </a:solidFill>
                <a:latin typeface="AngsanaUPC"/>
                <a:ea typeface="AngsanaUPC"/>
                <a:cs typeface="AngsanaUPC"/>
                <a:sym typeface="AngsanaUPC"/>
              </a:rPr>
              <a:t>On several of the cards in the post, the women illustrated are Irish immigrants, a status that was generally portrayed as both stupid and ugly.</a:t>
            </a:r>
            <a:r>
              <a:rPr lang="en-US" sz="2800" b="0" i="0" u="none" strike="noStrike" cap="none">
                <a:solidFill>
                  <a:schemeClr val="dk1"/>
                </a:solidFill>
                <a:latin typeface="AngsanaUPC"/>
                <a:ea typeface="AngsanaUPC"/>
                <a:cs typeface="AngsanaUPC"/>
                <a:sym typeface="AngsanaUPC"/>
              </a:rPr>
              <a:t> </a:t>
            </a:r>
            <a:endParaRPr sz="1400" b="0" i="0" u="none" strike="noStrike" cap="none">
              <a:solidFill>
                <a:srgbClr val="000000"/>
              </a:solidFill>
              <a:latin typeface="Arial"/>
              <a:ea typeface="Arial"/>
              <a:cs typeface="Arial"/>
              <a:sym typeface="Arial"/>
            </a:endParaRPr>
          </a:p>
        </p:txBody>
      </p:sp>
      <p:sp>
        <p:nvSpPr>
          <p:cNvPr id="247" name="Google Shape;247;p13"/>
          <p:cNvSpPr/>
          <p:nvPr/>
        </p:nvSpPr>
        <p:spPr>
          <a:xfrm>
            <a:off x="5682108" y="3633802"/>
            <a:ext cx="356606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ngsanaUPC"/>
                <a:ea typeface="AngsanaUPC"/>
                <a:cs typeface="AngsanaUPC"/>
                <a:sym typeface="AngsanaUPC"/>
              </a:rPr>
              <a:t>Images in from 1906 to about 1915</a:t>
            </a:r>
            <a:endParaRPr sz="1400" b="0" i="0" u="none" strike="noStrike" cap="none">
              <a:solidFill>
                <a:srgbClr val="000000"/>
              </a:solidFill>
              <a:latin typeface="Arial"/>
              <a:ea typeface="Arial"/>
              <a:cs typeface="Arial"/>
              <a:sym typeface="Arial"/>
            </a:endParaRPr>
          </a:p>
        </p:txBody>
      </p:sp>
      <p:sp>
        <p:nvSpPr>
          <p:cNvPr id="248" name="Google Shape;248;p13"/>
          <p:cNvSpPr txBox="1"/>
          <p:nvPr/>
        </p:nvSpPr>
        <p:spPr>
          <a:xfrm>
            <a:off x="843075" y="-9100"/>
            <a:ext cx="5283000" cy="661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3700" b="1" i="0" u="none" strike="noStrike" cap="none">
                <a:solidFill>
                  <a:schemeClr val="dk1"/>
                </a:solidFill>
                <a:latin typeface="AngsanaUPC"/>
                <a:ea typeface="AngsanaUPC"/>
                <a:cs typeface="AngsanaUPC"/>
                <a:sym typeface="AngsanaUPC"/>
              </a:rPr>
              <a:t>Stereotypes historically</a:t>
            </a:r>
            <a:endParaRPr sz="3700" b="1" i="0" u="none" strike="noStrike" cap="none">
              <a:solidFill>
                <a:schemeClr val="dk1"/>
              </a:solidFill>
              <a:latin typeface="AngsanaUPC"/>
              <a:ea typeface="AngsanaUPC"/>
              <a:cs typeface="AngsanaUPC"/>
              <a:sym typeface="AngsanaUPC"/>
            </a:endParaRPr>
          </a:p>
        </p:txBody>
      </p:sp>
      <p:pic>
        <p:nvPicPr>
          <p:cNvPr id="249" name="Google Shape;249;p13"/>
          <p:cNvPicPr preferRelativeResize="0"/>
          <p:nvPr/>
        </p:nvPicPr>
        <p:blipFill rotWithShape="1">
          <a:blip r:embed="rId7">
            <a:alphaModFix/>
          </a:blip>
          <a:srcRect/>
          <a:stretch/>
        </p:blipFill>
        <p:spPr>
          <a:xfrm rot="-5400000">
            <a:off x="6201222" y="-649149"/>
            <a:ext cx="1140243" cy="24385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4" descr="https://media.npr.org/assets/img/2020/05/21/gettyimages-503536842-7161358359a3b5a694fa7f25419342bbaa1c28bd-s1100-c50.jpg"/>
          <p:cNvPicPr preferRelativeResize="0">
            <a:picLocks noGrp="1"/>
          </p:cNvPicPr>
          <p:nvPr>
            <p:ph type="body" idx="1"/>
          </p:nvPr>
        </p:nvPicPr>
        <p:blipFill rotWithShape="1">
          <a:blip r:embed="rId3">
            <a:alphaModFix/>
          </a:blip>
          <a:srcRect/>
          <a:stretch/>
        </p:blipFill>
        <p:spPr>
          <a:xfrm>
            <a:off x="389930" y="2498650"/>
            <a:ext cx="5510235" cy="4132677"/>
          </a:xfrm>
          <a:prstGeom prst="rect">
            <a:avLst/>
          </a:prstGeom>
          <a:noFill/>
          <a:ln>
            <a:noFill/>
          </a:ln>
        </p:spPr>
      </p:pic>
      <p:pic>
        <p:nvPicPr>
          <p:cNvPr id="256" name="Google Shape;256;p14"/>
          <p:cNvPicPr preferRelativeResize="0"/>
          <p:nvPr/>
        </p:nvPicPr>
        <p:blipFill rotWithShape="1">
          <a:blip r:embed="rId4">
            <a:alphaModFix/>
          </a:blip>
          <a:srcRect/>
          <a:stretch/>
        </p:blipFill>
        <p:spPr>
          <a:xfrm>
            <a:off x="6096000" y="0"/>
            <a:ext cx="6042849" cy="67888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5"/>
          <p:cNvSpPr txBox="1">
            <a:spLocks noGrp="1"/>
          </p:cNvSpPr>
          <p:nvPr>
            <p:ph type="title"/>
          </p:nvPr>
        </p:nvSpPr>
        <p:spPr>
          <a:xfrm>
            <a:off x="2900647" y="211877"/>
            <a:ext cx="614615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CLICHÉS and PREJUDICE</a:t>
            </a:r>
            <a:endParaRPr/>
          </a:p>
        </p:txBody>
      </p:sp>
      <p:sp>
        <p:nvSpPr>
          <p:cNvPr id="263" name="Google Shape;263;p15"/>
          <p:cNvSpPr txBox="1">
            <a:spLocks noGrp="1"/>
          </p:cNvSpPr>
          <p:nvPr>
            <p:ph type="body" idx="1"/>
          </p:nvPr>
        </p:nvSpPr>
        <p:spPr>
          <a:xfrm>
            <a:off x="838200" y="2141537"/>
            <a:ext cx="4467447" cy="255805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70C0"/>
              </a:buClr>
              <a:buSzPts val="2800"/>
              <a:buChar char="•"/>
            </a:pPr>
            <a:r>
              <a:rPr lang="en-US" b="1">
                <a:solidFill>
                  <a:srgbClr val="0070C0"/>
                </a:solidFill>
                <a:latin typeface="AngsanaUPC"/>
                <a:ea typeface="AngsanaUPC"/>
                <a:cs typeface="AngsanaUPC"/>
                <a:sym typeface="AngsanaUPC"/>
              </a:rPr>
              <a:t>Cliches</a:t>
            </a:r>
            <a:r>
              <a:rPr lang="en-US">
                <a:solidFill>
                  <a:srgbClr val="0070C0"/>
                </a:solidFill>
                <a:latin typeface="AngsanaUPC"/>
                <a:ea typeface="AngsanaUPC"/>
                <a:cs typeface="AngsanaUPC"/>
                <a:sym typeface="AngsanaUPC"/>
              </a:rPr>
              <a:t> </a:t>
            </a:r>
            <a:r>
              <a:rPr lang="en-US">
                <a:solidFill>
                  <a:srgbClr val="000000"/>
                </a:solidFill>
                <a:latin typeface="AngsanaUPC"/>
                <a:ea typeface="AngsanaUPC"/>
                <a:cs typeface="AngsanaUPC"/>
                <a:sym typeface="AngsanaUPC"/>
              </a:rPr>
              <a:t>are terms, phrases, or even ideas that, upon their inception, may have been striking and thought-provoking but became unoriginal through repetition and overuse.</a:t>
            </a:r>
            <a:endParaRPr>
              <a:latin typeface="AngsanaUPC"/>
              <a:ea typeface="AngsanaUPC"/>
              <a:cs typeface="AngsanaUPC"/>
              <a:sym typeface="AngsanaUPC"/>
            </a:endParaRPr>
          </a:p>
          <a:p>
            <a:pPr marL="0" lvl="0" indent="0" algn="l" rtl="0">
              <a:lnSpc>
                <a:spcPct val="90000"/>
              </a:lnSpc>
              <a:spcBef>
                <a:spcPts val="1000"/>
              </a:spcBef>
              <a:spcAft>
                <a:spcPts val="0"/>
              </a:spcAft>
              <a:buClr>
                <a:schemeClr val="dk1"/>
              </a:buClr>
              <a:buSzPts val="2800"/>
              <a:buNone/>
            </a:pPr>
            <a:endParaRPr>
              <a:latin typeface="AngsanaUPC"/>
              <a:ea typeface="AngsanaUPC"/>
              <a:cs typeface="AngsanaUPC"/>
              <a:sym typeface="AngsanaUPC"/>
            </a:endParaRPr>
          </a:p>
        </p:txBody>
      </p:sp>
      <p:pic>
        <p:nvPicPr>
          <p:cNvPr id="264" name="Google Shape;264;p15" descr="Image result for stereotypes"/>
          <p:cNvPicPr preferRelativeResize="0">
            <a:picLocks noGrp="1"/>
          </p:cNvPicPr>
          <p:nvPr>
            <p:ph type="body" idx="2"/>
          </p:nvPr>
        </p:nvPicPr>
        <p:blipFill rotWithShape="1">
          <a:blip r:embed="rId3">
            <a:alphaModFix/>
          </a:blip>
          <a:srcRect/>
          <a:stretch/>
        </p:blipFill>
        <p:spPr>
          <a:xfrm>
            <a:off x="5363097" y="1767266"/>
            <a:ext cx="5866744" cy="3896310"/>
          </a:xfrm>
          <a:prstGeom prst="rect">
            <a:avLst/>
          </a:prstGeom>
          <a:noFill/>
          <a:ln>
            <a:noFill/>
          </a:ln>
        </p:spPr>
      </p:pic>
      <p:sp>
        <p:nvSpPr>
          <p:cNvPr id="265" name="Google Shape;265;p15"/>
          <p:cNvSpPr/>
          <p:nvPr/>
        </p:nvSpPr>
        <p:spPr>
          <a:xfrm>
            <a:off x="504300" y="5663575"/>
            <a:ext cx="10725600" cy="9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70C0"/>
                </a:solidFill>
                <a:latin typeface="AngsanaUPC"/>
                <a:ea typeface="AngsanaUPC"/>
                <a:cs typeface="AngsanaUPC"/>
                <a:sym typeface="AngsanaUPC"/>
              </a:rPr>
              <a:t>A</a:t>
            </a:r>
            <a:r>
              <a:rPr lang="en-US" sz="2700" b="1" i="0" u="none" strike="noStrike" cap="none">
                <a:solidFill>
                  <a:srgbClr val="0070C0"/>
                </a:solidFill>
                <a:latin typeface="AngsanaUPC"/>
                <a:ea typeface="AngsanaUPC"/>
                <a:cs typeface="AngsanaUPC"/>
                <a:sym typeface="AngsanaUPC"/>
              </a:rPr>
              <a:t> prejudice</a:t>
            </a:r>
            <a:r>
              <a:rPr lang="en-US" sz="2700" b="0" i="0" u="none" strike="noStrike" cap="none">
                <a:solidFill>
                  <a:schemeClr val="dk1"/>
                </a:solidFill>
                <a:latin typeface="AngsanaUPC"/>
                <a:ea typeface="AngsanaUPC"/>
                <a:cs typeface="AngsanaUPC"/>
                <a:sym typeface="AngsanaUPC"/>
              </a:rPr>
              <a:t> is an opinion - usually an unfavorable one - that was formed before having any evidence and that is not based on reason or experience.</a:t>
            </a:r>
            <a:endParaRPr sz="1300" b="0" i="0" u="none" strike="noStrike" cap="none">
              <a:solidFill>
                <a:srgbClr val="000000"/>
              </a:solidFill>
              <a:latin typeface="Arial"/>
              <a:ea typeface="Arial"/>
              <a:cs typeface="Arial"/>
              <a:sym typeface="Arial"/>
            </a:endParaRPr>
          </a:p>
        </p:txBody>
      </p:sp>
      <p:pic>
        <p:nvPicPr>
          <p:cNvPr id="266" name="Google Shape;266;p15"/>
          <p:cNvPicPr preferRelativeResize="0"/>
          <p:nvPr/>
        </p:nvPicPr>
        <p:blipFill rotWithShape="1">
          <a:blip r:embed="rId4">
            <a:alphaModFix/>
          </a:blip>
          <a:srcRect/>
          <a:stretch/>
        </p:blipFill>
        <p:spPr>
          <a:xfrm>
            <a:off x="11229841" y="2537451"/>
            <a:ext cx="962159" cy="2057687"/>
          </a:xfrm>
          <a:prstGeom prst="rect">
            <a:avLst/>
          </a:prstGeom>
          <a:noFill/>
          <a:ln>
            <a:noFill/>
          </a:ln>
        </p:spPr>
      </p:pic>
      <p:pic>
        <p:nvPicPr>
          <p:cNvPr id="267" name="Google Shape;267;p15"/>
          <p:cNvPicPr preferRelativeResize="0"/>
          <p:nvPr/>
        </p:nvPicPr>
        <p:blipFill rotWithShape="1">
          <a:blip r:embed="rId5">
            <a:alphaModFix/>
          </a:blip>
          <a:srcRect/>
          <a:stretch/>
        </p:blipFill>
        <p:spPr>
          <a:xfrm>
            <a:off x="11115182" y="4320549"/>
            <a:ext cx="1076817" cy="2537451"/>
          </a:xfrm>
          <a:prstGeom prst="rect">
            <a:avLst/>
          </a:prstGeom>
          <a:noFill/>
          <a:ln>
            <a:noFill/>
          </a:ln>
        </p:spPr>
      </p:pic>
      <p:sp>
        <p:nvSpPr>
          <p:cNvPr id="268" name="Google Shape;268;p15"/>
          <p:cNvSpPr/>
          <p:nvPr/>
        </p:nvSpPr>
        <p:spPr>
          <a:xfrm>
            <a:off x="504301" y="201352"/>
            <a:ext cx="10827314" cy="1401518"/>
          </a:xfrm>
          <a:prstGeom prst="ellipse">
            <a:avLst/>
          </a:prstGeom>
          <a:gradFill>
            <a:gsLst>
              <a:gs pos="0">
                <a:srgbClr val="FEFBF1">
                  <a:alpha val="0"/>
                </a:srgbClr>
              </a:gs>
              <a:gs pos="35000">
                <a:srgbClr val="FEFBF1">
                  <a:alpha val="0"/>
                </a:srgbClr>
              </a:gs>
              <a:gs pos="74000">
                <a:srgbClr val="FFE28B"/>
              </a:gs>
              <a:gs pos="83000">
                <a:srgbClr val="FFE28B"/>
              </a:gs>
              <a:gs pos="100000">
                <a:srgbClr val="FEEBB2"/>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dk1"/>
              </a:solidFill>
              <a:latin typeface="AngsanaUPC"/>
              <a:ea typeface="AngsanaUPC"/>
              <a:cs typeface="AngsanaUPC"/>
              <a:sym typeface="AngsanaUP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6"/>
          <p:cNvPicPr preferRelativeResize="0"/>
          <p:nvPr/>
        </p:nvPicPr>
        <p:blipFill rotWithShape="1">
          <a:blip r:embed="rId3">
            <a:alphaModFix/>
          </a:blip>
          <a:srcRect/>
          <a:stretch/>
        </p:blipFill>
        <p:spPr>
          <a:xfrm>
            <a:off x="-44375" y="-21375"/>
            <a:ext cx="12280739" cy="6900743"/>
          </a:xfrm>
          <a:prstGeom prst="rect">
            <a:avLst/>
          </a:prstGeom>
          <a:noFill/>
          <a:ln>
            <a:noFill/>
          </a:ln>
        </p:spPr>
      </p:pic>
      <p:sp>
        <p:nvSpPr>
          <p:cNvPr id="275" name="Google Shape;275;p16"/>
          <p:cNvSpPr/>
          <p:nvPr/>
        </p:nvSpPr>
        <p:spPr>
          <a:xfrm>
            <a:off x="6686996" y="1077080"/>
            <a:ext cx="5288838" cy="4481630"/>
          </a:xfrm>
          <a:prstGeom prst="ellipse">
            <a:avLst/>
          </a:prstGeom>
          <a:gradFill>
            <a:gsLst>
              <a:gs pos="0">
                <a:srgbClr val="F5F7FC">
                  <a:alpha val="16470"/>
                </a:srgbClr>
              </a:gs>
              <a:gs pos="5000">
                <a:srgbClr val="F5F7FC">
                  <a:alpha val="16470"/>
                </a:srgbClr>
              </a:gs>
              <a:gs pos="39000">
                <a:srgbClr val="A9BEE4"/>
              </a:gs>
              <a:gs pos="56000">
                <a:srgbClr val="A9BEE4"/>
              </a:gs>
              <a:gs pos="61000">
                <a:srgbClr val="C5D3ED">
                  <a:alpha val="32549"/>
                </a:srgbClr>
              </a:gs>
              <a:gs pos="100000">
                <a:srgbClr val="C5D3ED">
                  <a:alpha val="32549"/>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AngsanaUPC"/>
                <a:ea typeface="AngsanaUPC"/>
                <a:cs typeface="AngsanaUPC"/>
                <a:sym typeface="AngsanaUPC"/>
              </a:rPr>
              <a:t>Micro- and power politics in organizations</a:t>
            </a:r>
            <a:endParaRPr sz="4000" b="0" i="0" u="none" strike="noStrike" cap="none">
              <a:solidFill>
                <a:schemeClr val="dk1"/>
              </a:solidFill>
              <a:latin typeface="AngsanaUPC"/>
              <a:ea typeface="AngsanaUPC"/>
              <a:cs typeface="AngsanaUPC"/>
              <a:sym typeface="AngsanaUPC"/>
            </a:endParaRPr>
          </a:p>
        </p:txBody>
      </p:sp>
      <p:sp>
        <p:nvSpPr>
          <p:cNvPr id="276" name="Google Shape;276;p16"/>
          <p:cNvSpPr/>
          <p:nvPr/>
        </p:nvSpPr>
        <p:spPr>
          <a:xfrm>
            <a:off x="-149677" y="2457451"/>
            <a:ext cx="4843200" cy="2257500"/>
          </a:xfrm>
          <a:prstGeom prst="ellipse">
            <a:avLst/>
          </a:prstGeom>
          <a:gradFill>
            <a:gsLst>
              <a:gs pos="0">
                <a:srgbClr val="F5F7FC">
                  <a:alpha val="15294"/>
                </a:srgbClr>
              </a:gs>
              <a:gs pos="5000">
                <a:srgbClr val="F5F7FC">
                  <a:alpha val="15294"/>
                </a:srgbClr>
              </a:gs>
              <a:gs pos="39000">
                <a:srgbClr val="A9BEE4"/>
              </a:gs>
              <a:gs pos="56000">
                <a:srgbClr val="A9BEE4"/>
              </a:gs>
              <a:gs pos="61000">
                <a:srgbClr val="C5D3ED">
                  <a:alpha val="32549"/>
                </a:srgbClr>
              </a:gs>
              <a:gs pos="100000">
                <a:srgbClr val="C5D3ED">
                  <a:alpha val="32549"/>
                </a:srgbClr>
              </a:gs>
            </a:gsLst>
            <a:lin ang="5400012"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AngsanaUPC"/>
                <a:ea typeface="AngsanaUPC"/>
                <a:cs typeface="AngsanaUPC"/>
                <a:sym typeface="AngsanaUPC"/>
              </a:rPr>
              <a:t>Unit 4</a:t>
            </a:r>
            <a:endParaRPr sz="4000" b="0" i="0" u="none" strike="noStrike" cap="none">
              <a:solidFill>
                <a:schemeClr val="dk1"/>
              </a:solidFill>
              <a:latin typeface="AngsanaUPC"/>
              <a:ea typeface="AngsanaUPC"/>
              <a:cs typeface="AngsanaUPC"/>
              <a:sym typeface="AngsanaUP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7"/>
          <p:cNvSpPr txBox="1">
            <a:spLocks noGrp="1"/>
          </p:cNvSpPr>
          <p:nvPr>
            <p:ph type="title"/>
          </p:nvPr>
        </p:nvSpPr>
        <p:spPr>
          <a:xfrm>
            <a:off x="539883" y="365125"/>
            <a:ext cx="10813917" cy="510583"/>
          </a:xfrm>
          <a:prstGeom prst="rect">
            <a:avLst/>
          </a:prstGeom>
          <a:solidFill>
            <a:srgbClr val="8DA9DB"/>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4000"/>
              <a:buFont typeface="AngsanaUPC"/>
              <a:buNone/>
            </a:pPr>
            <a:br>
              <a:rPr lang="en-US" sz="4000">
                <a:solidFill>
                  <a:srgbClr val="000000"/>
                </a:solidFill>
                <a:latin typeface="AngsanaUPC"/>
                <a:ea typeface="AngsanaUPC"/>
                <a:cs typeface="AngsanaUPC"/>
                <a:sym typeface="AngsanaUPC"/>
              </a:rPr>
            </a:br>
            <a:r>
              <a:rPr lang="en-US" sz="4000">
                <a:solidFill>
                  <a:schemeClr val="lt1"/>
                </a:solidFill>
                <a:latin typeface="AngsanaUPC"/>
                <a:ea typeface="AngsanaUPC"/>
                <a:cs typeface="AngsanaUPC"/>
                <a:sym typeface="AngsanaUPC"/>
              </a:rPr>
              <a:t> Micro- and power politics in organizations </a:t>
            </a:r>
            <a:br>
              <a:rPr lang="en-US" sz="4000">
                <a:latin typeface="AngsanaUPC"/>
                <a:ea typeface="AngsanaUPC"/>
                <a:cs typeface="AngsanaUPC"/>
                <a:sym typeface="AngsanaUPC"/>
              </a:rPr>
            </a:br>
            <a:endParaRPr sz="4000">
              <a:latin typeface="AngsanaUPC"/>
              <a:ea typeface="AngsanaUPC"/>
              <a:cs typeface="AngsanaUPC"/>
              <a:sym typeface="AngsanaUPC"/>
            </a:endParaRPr>
          </a:p>
        </p:txBody>
      </p:sp>
      <p:sp>
        <p:nvSpPr>
          <p:cNvPr id="283" name="Google Shape;283;p17"/>
          <p:cNvSpPr txBox="1">
            <a:spLocks noGrp="1"/>
          </p:cNvSpPr>
          <p:nvPr>
            <p:ph type="body" idx="1"/>
          </p:nvPr>
        </p:nvSpPr>
        <p:spPr>
          <a:xfrm>
            <a:off x="539883" y="972766"/>
            <a:ext cx="10981237" cy="391041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AngsanaUPC"/>
                <a:ea typeface="AngsanaUPC"/>
                <a:cs typeface="AngsanaUPC"/>
                <a:sym typeface="AngsanaUPC"/>
              </a:rPr>
              <a:t>Dominant gender norms are underpinned by unequal conceptions of status and power differentials</a:t>
            </a:r>
            <a:endParaRPr>
              <a:latin typeface="AngsanaUPC"/>
              <a:ea typeface="AngsanaUPC"/>
              <a:cs typeface="AngsanaUPC"/>
              <a:sym typeface="AngsanaUPC"/>
            </a:endParaRPr>
          </a:p>
          <a:p>
            <a:pPr marL="228600" lvl="0" indent="-228600" algn="l" rtl="0">
              <a:lnSpc>
                <a:spcPct val="90000"/>
              </a:lnSpc>
              <a:spcBef>
                <a:spcPts val="1000"/>
              </a:spcBef>
              <a:spcAft>
                <a:spcPts val="0"/>
              </a:spcAft>
              <a:buClr>
                <a:schemeClr val="dk1"/>
              </a:buClr>
              <a:buSzPts val="2800"/>
              <a:buChar char="•"/>
            </a:pPr>
            <a:r>
              <a:rPr lang="en-US">
                <a:latin typeface="AngsanaUPC"/>
                <a:ea typeface="AngsanaUPC"/>
                <a:cs typeface="AngsanaUPC"/>
                <a:sym typeface="AngsanaUPC"/>
              </a:rPr>
              <a:t> It become further emphasized at the intersections with other differences – serving to legitimize violence. </a:t>
            </a:r>
            <a:endParaRPr/>
          </a:p>
          <a:p>
            <a:pPr marL="228600" lvl="0" indent="-152400" algn="l" rtl="0">
              <a:lnSpc>
                <a:spcPct val="90000"/>
              </a:lnSpc>
              <a:spcBef>
                <a:spcPts val="1000"/>
              </a:spcBef>
              <a:spcAft>
                <a:spcPts val="0"/>
              </a:spcAft>
              <a:buClr>
                <a:schemeClr val="dk1"/>
              </a:buClr>
              <a:buSzPts val="1200"/>
              <a:buNone/>
            </a:pPr>
            <a:endParaRPr sz="1200"/>
          </a:p>
        </p:txBody>
      </p:sp>
      <p:sp>
        <p:nvSpPr>
          <p:cNvPr id="284" name="Google Shape;284;p17"/>
          <p:cNvSpPr/>
          <p:nvPr/>
        </p:nvSpPr>
        <p:spPr>
          <a:xfrm>
            <a:off x="539884" y="2281645"/>
            <a:ext cx="10912813" cy="954107"/>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ngsanaUPC"/>
                <a:ea typeface="AngsanaUPC"/>
                <a:cs typeface="AngsanaUPC"/>
                <a:sym typeface="AngsanaUPC"/>
              </a:rPr>
              <a:t>Often relationships between men and women are </a:t>
            </a:r>
            <a:r>
              <a:rPr lang="en-US" sz="2800" b="1" i="0" u="none" strike="noStrike" cap="none">
                <a:solidFill>
                  <a:srgbClr val="000000"/>
                </a:solidFill>
                <a:latin typeface="AngsanaUPC"/>
                <a:ea typeface="AngsanaUPC"/>
                <a:cs typeface="AngsanaUPC"/>
                <a:sym typeface="AngsanaUPC"/>
              </a:rPr>
              <a:t>marred by power imbalances </a:t>
            </a:r>
            <a:r>
              <a:rPr lang="en-US" sz="2800" b="0" i="0" u="none" strike="noStrike" cap="none">
                <a:solidFill>
                  <a:srgbClr val="000000"/>
                </a:solidFill>
                <a:latin typeface="AngsanaUPC"/>
                <a:ea typeface="AngsanaUPC"/>
                <a:cs typeface="AngsanaUPC"/>
                <a:sym typeface="AngsanaUPC"/>
              </a:rPr>
              <a:t>due to a combination of gender, social and cultural factors as well as individual childhood wounding.</a:t>
            </a:r>
            <a:endParaRPr sz="2800" b="0" i="0" u="none" strike="noStrike" cap="none">
              <a:solidFill>
                <a:schemeClr val="dk1"/>
              </a:solidFill>
              <a:latin typeface="AngsanaUPC"/>
              <a:ea typeface="AngsanaUPC"/>
              <a:cs typeface="AngsanaUPC"/>
              <a:sym typeface="AngsanaUPC"/>
            </a:endParaRPr>
          </a:p>
        </p:txBody>
      </p:sp>
      <p:pic>
        <p:nvPicPr>
          <p:cNvPr id="285" name="Google Shape;285;p17"/>
          <p:cNvPicPr preferRelativeResize="0"/>
          <p:nvPr/>
        </p:nvPicPr>
        <p:blipFill rotWithShape="1">
          <a:blip r:embed="rId3">
            <a:alphaModFix/>
          </a:blip>
          <a:srcRect/>
          <a:stretch/>
        </p:blipFill>
        <p:spPr>
          <a:xfrm>
            <a:off x="838200" y="3677056"/>
            <a:ext cx="4006016" cy="2788550"/>
          </a:xfrm>
          <a:prstGeom prst="rect">
            <a:avLst/>
          </a:prstGeom>
          <a:noFill/>
          <a:ln>
            <a:noFill/>
          </a:ln>
        </p:spPr>
      </p:pic>
      <p:pic>
        <p:nvPicPr>
          <p:cNvPr id="286" name="Google Shape;286;p17" descr="https://media-exp1.licdn.com/dms/image/C5112AQFf9PnQuR1XkA/article-cover_image-shrink_423_752/0/1520097792171?e=1673481600&amp;v=beta&amp;t=lsyuHU8vVxjAGR4G-iCnQi5OCNrL0wrV_JUENyPHB1A"/>
          <p:cNvPicPr preferRelativeResize="0"/>
          <p:nvPr/>
        </p:nvPicPr>
        <p:blipFill rotWithShape="1">
          <a:blip r:embed="rId4">
            <a:alphaModFix/>
          </a:blip>
          <a:srcRect/>
          <a:stretch/>
        </p:blipFill>
        <p:spPr>
          <a:xfrm>
            <a:off x="6334444" y="3822650"/>
            <a:ext cx="5186681" cy="2788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8"/>
          <p:cNvSpPr txBox="1">
            <a:spLocks noGrp="1"/>
          </p:cNvSpPr>
          <p:nvPr>
            <p:ph type="body" idx="1"/>
          </p:nvPr>
        </p:nvSpPr>
        <p:spPr>
          <a:xfrm>
            <a:off x="1139581" y="1728719"/>
            <a:ext cx="9011400" cy="1182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AngsanaUPC"/>
                <a:ea typeface="AngsanaUPC"/>
                <a:cs typeface="AngsanaUPC"/>
                <a:sym typeface="AngsanaUPC"/>
              </a:rPr>
              <a:t>In tourism promotion, women are often depicted as sexual object for men.</a:t>
            </a:r>
            <a:endParaRPr/>
          </a:p>
          <a:p>
            <a:pPr marL="228600" lvl="0" indent="-50800" algn="l" rtl="0">
              <a:lnSpc>
                <a:spcPct val="90000"/>
              </a:lnSpc>
              <a:spcBef>
                <a:spcPts val="1000"/>
              </a:spcBef>
              <a:spcAft>
                <a:spcPts val="0"/>
              </a:spcAft>
              <a:buClr>
                <a:schemeClr val="dk1"/>
              </a:buClr>
              <a:buSzPts val="2800"/>
              <a:buNone/>
            </a:pPr>
            <a:endParaRPr>
              <a:latin typeface="AngsanaUPC"/>
              <a:ea typeface="AngsanaUPC"/>
              <a:cs typeface="AngsanaUPC"/>
              <a:sym typeface="AngsanaUPC"/>
            </a:endParaRPr>
          </a:p>
        </p:txBody>
      </p:sp>
      <p:sp>
        <p:nvSpPr>
          <p:cNvPr id="293" name="Google Shape;293;p18"/>
          <p:cNvSpPr txBox="1">
            <a:spLocks noGrp="1"/>
          </p:cNvSpPr>
          <p:nvPr>
            <p:ph type="body" idx="2"/>
          </p:nvPr>
        </p:nvSpPr>
        <p:spPr>
          <a:xfrm>
            <a:off x="1139581" y="4405301"/>
            <a:ext cx="9278036" cy="177470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AngsanaUPC"/>
                <a:ea typeface="AngsanaUPC"/>
                <a:cs typeface="AngsanaUPC"/>
                <a:sym typeface="AngsanaUPC"/>
              </a:rPr>
              <a:t>There are also spaces of empowerment and resistance created within the practice of tourism, challenging stereotyped notions of femininity and masculinity.</a:t>
            </a:r>
            <a:endParaRPr>
              <a:latin typeface="AngsanaUPC"/>
              <a:ea typeface="AngsanaUPC"/>
              <a:cs typeface="AngsanaUPC"/>
              <a:sym typeface="AngsanaUPC"/>
            </a:endParaRPr>
          </a:p>
          <a:p>
            <a:pPr marL="228600" lvl="0" indent="-50800" algn="l" rtl="0">
              <a:lnSpc>
                <a:spcPct val="90000"/>
              </a:lnSpc>
              <a:spcBef>
                <a:spcPts val="1000"/>
              </a:spcBef>
              <a:spcAft>
                <a:spcPts val="0"/>
              </a:spcAft>
              <a:buClr>
                <a:schemeClr val="dk1"/>
              </a:buClr>
              <a:buSzPts val="2800"/>
              <a:buNone/>
            </a:pPr>
            <a:endParaRPr>
              <a:latin typeface="AngsanaUPC"/>
              <a:ea typeface="AngsanaUPC"/>
              <a:cs typeface="AngsanaUPC"/>
              <a:sym typeface="AngsanaUPC"/>
            </a:endParaRPr>
          </a:p>
        </p:txBody>
      </p:sp>
      <p:pic>
        <p:nvPicPr>
          <p:cNvPr id="294" name="Google Shape;294;p18"/>
          <p:cNvPicPr preferRelativeResize="0"/>
          <p:nvPr/>
        </p:nvPicPr>
        <p:blipFill rotWithShape="1">
          <a:blip r:embed="rId3">
            <a:alphaModFix/>
          </a:blip>
          <a:srcRect/>
          <a:stretch/>
        </p:blipFill>
        <p:spPr>
          <a:xfrm>
            <a:off x="11229841" y="2537451"/>
            <a:ext cx="962159" cy="2057687"/>
          </a:xfrm>
          <a:prstGeom prst="rect">
            <a:avLst/>
          </a:prstGeom>
          <a:noFill/>
          <a:ln>
            <a:noFill/>
          </a:ln>
        </p:spPr>
      </p:pic>
      <p:pic>
        <p:nvPicPr>
          <p:cNvPr id="295" name="Google Shape;295;p18"/>
          <p:cNvPicPr preferRelativeResize="0"/>
          <p:nvPr/>
        </p:nvPicPr>
        <p:blipFill rotWithShape="1">
          <a:blip r:embed="rId4">
            <a:alphaModFix/>
          </a:blip>
          <a:srcRect/>
          <a:stretch/>
        </p:blipFill>
        <p:spPr>
          <a:xfrm>
            <a:off x="11115182" y="4320549"/>
            <a:ext cx="1076817" cy="2537451"/>
          </a:xfrm>
          <a:prstGeom prst="rect">
            <a:avLst/>
          </a:prstGeom>
          <a:noFill/>
          <a:ln>
            <a:noFill/>
          </a:ln>
        </p:spPr>
      </p:pic>
      <p:sp>
        <p:nvSpPr>
          <p:cNvPr id="296" name="Google Shape;296;p18"/>
          <p:cNvSpPr/>
          <p:nvPr/>
        </p:nvSpPr>
        <p:spPr>
          <a:xfrm>
            <a:off x="912863" y="2700782"/>
            <a:ext cx="10202319" cy="1384995"/>
          </a:xfrm>
          <a:prstGeom prst="rect">
            <a:avLst/>
          </a:prstGeom>
          <a:solidFill>
            <a:srgbClr val="8DA9D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AngsanaUPC"/>
                <a:ea typeface="AngsanaUPC"/>
                <a:cs typeface="AngsanaUPC"/>
                <a:sym typeface="AngsanaUPC"/>
              </a:rPr>
              <a:t>Violence and harassment – sexual or moral – comes about in workplaces where, unequal power relationships predominate, work organisation and management are deficient, and corporate culture has been contaminated by poor interpersonal relationships.</a:t>
            </a:r>
            <a:endParaRPr sz="1400" b="0" i="0" u="none" strike="noStrike" cap="none">
              <a:solidFill>
                <a:srgbClr val="000000"/>
              </a:solidFill>
              <a:latin typeface="Arial"/>
              <a:ea typeface="Arial"/>
              <a:cs typeface="Arial"/>
              <a:sym typeface="Arial"/>
            </a:endParaRPr>
          </a:p>
        </p:txBody>
      </p:sp>
      <p:sp>
        <p:nvSpPr>
          <p:cNvPr id="297" name="Google Shape;297;p18"/>
          <p:cNvSpPr txBox="1"/>
          <p:nvPr/>
        </p:nvSpPr>
        <p:spPr>
          <a:xfrm>
            <a:off x="463826" y="352625"/>
            <a:ext cx="10651356" cy="11820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ngsanaUPC"/>
              <a:buNone/>
            </a:pPr>
            <a:r>
              <a:rPr lang="en-US" sz="4000" b="0" i="0" u="none" strike="noStrike" cap="none">
                <a:solidFill>
                  <a:schemeClr val="dk1"/>
                </a:solidFill>
                <a:latin typeface="AngsanaUPC"/>
                <a:ea typeface="AngsanaUPC"/>
                <a:cs typeface="AngsanaUPC"/>
                <a:sym typeface="AngsanaUPC"/>
              </a:rPr>
              <a:t>Particularities in tourism promotion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AngsanaUPC"/>
              <a:buNone/>
            </a:pPr>
            <a:r>
              <a:rPr lang="en-US" sz="4000">
                <a:latin typeface="AngsanaUPC"/>
                <a:ea typeface="AngsanaUPC"/>
                <a:cs typeface="AngsanaUPC"/>
                <a:sym typeface="AngsanaUPC"/>
              </a:rPr>
              <a:t>Negative Organizational Climates Are Powerful Barriers to Interrupting Sexism</a:t>
            </a:r>
            <a:endParaRPr/>
          </a:p>
        </p:txBody>
      </p:sp>
      <p:sp>
        <p:nvSpPr>
          <p:cNvPr id="304" name="Google Shape;304;p19"/>
          <p:cNvSpPr txBox="1">
            <a:spLocks noGrp="1"/>
          </p:cNvSpPr>
          <p:nvPr>
            <p:ph type="body" idx="1"/>
          </p:nvPr>
        </p:nvSpPr>
        <p:spPr>
          <a:xfrm>
            <a:off x="688509" y="2246599"/>
            <a:ext cx="2253931" cy="26393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800">
                <a:latin typeface="AngsanaUPC"/>
                <a:ea typeface="AngsanaUPC"/>
                <a:cs typeface="AngsanaUPC"/>
                <a:sym typeface="AngsanaUPC"/>
              </a:rPr>
              <a:t>Experiencing high levels of these three negative climates is common</a:t>
            </a:r>
            <a:endParaRPr sz="2800" b="0">
              <a:latin typeface="AngsanaUPC"/>
              <a:ea typeface="AngsanaUPC"/>
              <a:cs typeface="AngsanaUPC"/>
              <a:sym typeface="AngsanaUPC"/>
            </a:endParaRPr>
          </a:p>
        </p:txBody>
      </p:sp>
      <p:pic>
        <p:nvPicPr>
          <p:cNvPr id="305" name="Google Shape;305;p19"/>
          <p:cNvPicPr preferRelativeResize="0"/>
          <p:nvPr/>
        </p:nvPicPr>
        <p:blipFill rotWithShape="1">
          <a:blip r:embed="rId3">
            <a:alphaModFix/>
          </a:blip>
          <a:srcRect/>
          <a:stretch/>
        </p:blipFill>
        <p:spPr>
          <a:xfrm>
            <a:off x="2999770" y="1690688"/>
            <a:ext cx="8711150" cy="3558543"/>
          </a:xfrm>
          <a:prstGeom prst="rect">
            <a:avLst/>
          </a:prstGeom>
          <a:noFill/>
          <a:ln>
            <a:noFill/>
          </a:ln>
        </p:spPr>
      </p:pic>
      <p:pic>
        <p:nvPicPr>
          <p:cNvPr id="306" name="Google Shape;306;p19"/>
          <p:cNvPicPr preferRelativeResize="0"/>
          <p:nvPr/>
        </p:nvPicPr>
        <p:blipFill rotWithShape="1">
          <a:blip r:embed="rId4">
            <a:alphaModFix/>
          </a:blip>
          <a:srcRect/>
          <a:stretch/>
        </p:blipFill>
        <p:spPr>
          <a:xfrm>
            <a:off x="11229841" y="2537451"/>
            <a:ext cx="962159" cy="2057687"/>
          </a:xfrm>
          <a:prstGeom prst="rect">
            <a:avLst/>
          </a:prstGeom>
          <a:noFill/>
          <a:ln>
            <a:noFill/>
          </a:ln>
        </p:spPr>
      </p:pic>
      <p:pic>
        <p:nvPicPr>
          <p:cNvPr id="307" name="Google Shape;307;p19"/>
          <p:cNvPicPr preferRelativeResize="0"/>
          <p:nvPr/>
        </p:nvPicPr>
        <p:blipFill rotWithShape="1">
          <a:blip r:embed="rId5">
            <a:alphaModFix/>
          </a:blip>
          <a:srcRect/>
          <a:stretch/>
        </p:blipFill>
        <p:spPr>
          <a:xfrm>
            <a:off x="11115182" y="4320549"/>
            <a:ext cx="1076817" cy="2537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
          <p:cNvPicPr preferRelativeResize="0"/>
          <p:nvPr/>
        </p:nvPicPr>
        <p:blipFill rotWithShape="1">
          <a:blip r:embed="rId3">
            <a:alphaModFix/>
          </a:blip>
          <a:srcRect/>
          <a:stretch/>
        </p:blipFill>
        <p:spPr>
          <a:xfrm>
            <a:off x="11163156" y="4591081"/>
            <a:ext cx="1028844" cy="2152950"/>
          </a:xfrm>
          <a:prstGeom prst="rect">
            <a:avLst/>
          </a:prstGeom>
          <a:noFill/>
          <a:ln>
            <a:noFill/>
          </a:ln>
        </p:spPr>
      </p:pic>
      <p:pic>
        <p:nvPicPr>
          <p:cNvPr id="104" name="Google Shape;104;p2"/>
          <p:cNvPicPr preferRelativeResize="0"/>
          <p:nvPr/>
        </p:nvPicPr>
        <p:blipFill rotWithShape="1">
          <a:blip r:embed="rId4">
            <a:alphaModFix/>
          </a:blip>
          <a:srcRect/>
          <a:stretch/>
        </p:blipFill>
        <p:spPr>
          <a:xfrm rot="10800000">
            <a:off x="0" y="869258"/>
            <a:ext cx="1577591" cy="3373859"/>
          </a:xfrm>
          <a:prstGeom prst="rect">
            <a:avLst/>
          </a:prstGeom>
          <a:noFill/>
          <a:ln>
            <a:noFill/>
          </a:ln>
        </p:spPr>
      </p:pic>
      <p:sp>
        <p:nvSpPr>
          <p:cNvPr id="105" name="Google Shape;105;p2"/>
          <p:cNvSpPr txBox="1">
            <a:spLocks noGrp="1"/>
          </p:cNvSpPr>
          <p:nvPr>
            <p:ph type="title"/>
          </p:nvPr>
        </p:nvSpPr>
        <p:spPr>
          <a:xfrm>
            <a:off x="838199" y="441939"/>
            <a:ext cx="10011138" cy="7993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AngsanaUPC"/>
              <a:buNone/>
            </a:pPr>
            <a:r>
              <a:rPr lang="en-US" sz="4000" b="1">
                <a:solidFill>
                  <a:schemeClr val="dk2"/>
                </a:solidFill>
                <a:latin typeface="AngsanaUPC"/>
                <a:ea typeface="AngsanaUPC"/>
                <a:cs typeface="AngsanaUPC"/>
                <a:sym typeface="AngsanaUPC"/>
              </a:rPr>
              <a:t>Units</a:t>
            </a:r>
            <a:endParaRPr/>
          </a:p>
        </p:txBody>
      </p:sp>
      <p:pic>
        <p:nvPicPr>
          <p:cNvPr id="106" name="Google Shape;106;p2"/>
          <p:cNvPicPr preferRelativeResize="0"/>
          <p:nvPr/>
        </p:nvPicPr>
        <p:blipFill rotWithShape="1">
          <a:blip r:embed="rId5">
            <a:alphaModFix/>
          </a:blip>
          <a:srcRect/>
          <a:stretch/>
        </p:blipFill>
        <p:spPr>
          <a:xfrm>
            <a:off x="536747" y="6356351"/>
            <a:ext cx="3100155" cy="365126"/>
          </a:xfrm>
          <a:prstGeom prst="rect">
            <a:avLst/>
          </a:prstGeom>
          <a:noFill/>
          <a:ln>
            <a:noFill/>
          </a:ln>
        </p:spPr>
      </p:pic>
      <p:sp>
        <p:nvSpPr>
          <p:cNvPr id="107" name="Google Shape;10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grpSp>
        <p:nvGrpSpPr>
          <p:cNvPr id="108" name="Google Shape;108;p2"/>
          <p:cNvGrpSpPr/>
          <p:nvPr/>
        </p:nvGrpSpPr>
        <p:grpSpPr>
          <a:xfrm>
            <a:off x="1145763" y="1357850"/>
            <a:ext cx="9900483" cy="4500940"/>
            <a:chOff x="0" y="2063"/>
            <a:chExt cx="7772400" cy="4222666"/>
          </a:xfrm>
        </p:grpSpPr>
        <p:cxnSp>
          <p:nvCxnSpPr>
            <p:cNvPr id="109" name="Google Shape;109;p2"/>
            <p:cNvCxnSpPr/>
            <p:nvPr/>
          </p:nvCxnSpPr>
          <p:spPr>
            <a:xfrm>
              <a:off x="0" y="2063"/>
              <a:ext cx="77724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10" name="Google Shape;110;p2"/>
            <p:cNvSpPr/>
            <p:nvPr/>
          </p:nvSpPr>
          <p:spPr>
            <a:xfrm>
              <a:off x="0" y="2063"/>
              <a:ext cx="409113" cy="42226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
            <p:cNvSpPr txBox="1"/>
            <p:nvPr/>
          </p:nvSpPr>
          <p:spPr>
            <a:xfrm>
              <a:off x="0" y="2063"/>
              <a:ext cx="409113" cy="422266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chemeClr val="accent1"/>
                </a:solidFill>
                <a:latin typeface="AngsanaUPC"/>
                <a:ea typeface="AngsanaUPC"/>
                <a:cs typeface="AngsanaUPC"/>
                <a:sym typeface="AngsanaUPC"/>
              </a:endParaRPr>
            </a:p>
          </p:txBody>
        </p:sp>
        <p:sp>
          <p:nvSpPr>
            <p:cNvPr id="112" name="Google Shape;112;p2"/>
            <p:cNvSpPr/>
            <p:nvPr/>
          </p:nvSpPr>
          <p:spPr>
            <a:xfrm>
              <a:off x="439797" y="41857"/>
              <a:ext cx="6529883" cy="79587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p:cNvSpPr txBox="1"/>
            <p:nvPr/>
          </p:nvSpPr>
          <p:spPr>
            <a:xfrm>
              <a:off x="439797" y="41857"/>
              <a:ext cx="6529800" cy="7959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accent1"/>
                </a:buClr>
                <a:buSzPts val="2800"/>
                <a:buFont typeface="Noto Sans Symbols"/>
                <a:buNone/>
              </a:pPr>
              <a:r>
                <a:rPr lang="en-US" sz="2800" b="0" i="0" u="none" strike="noStrike" cap="none">
                  <a:solidFill>
                    <a:schemeClr val="accent1"/>
                  </a:solidFill>
                  <a:latin typeface="AngsanaUPC"/>
                  <a:ea typeface="AngsanaUPC"/>
                  <a:cs typeface="AngsanaUPC"/>
                  <a:sym typeface="AngsanaUPC"/>
                </a:rPr>
                <a:t>1. History and developments of the labour market and its relation to gender inequalities in the workplace </a:t>
              </a:r>
              <a:endParaRPr sz="2800" b="0" i="0" u="none" strike="noStrike" cap="none">
                <a:solidFill>
                  <a:schemeClr val="accent1"/>
                </a:solidFill>
                <a:latin typeface="AngsanaUPC"/>
                <a:ea typeface="AngsanaUPC"/>
                <a:cs typeface="AngsanaUPC"/>
                <a:sym typeface="AngsanaUPC"/>
              </a:endParaRPr>
            </a:p>
            <a:p>
              <a:pPr marL="0" marR="0" lvl="0" indent="0" algn="l" rtl="0">
                <a:lnSpc>
                  <a:spcPct val="90000"/>
                </a:lnSpc>
                <a:spcBef>
                  <a:spcPts val="980"/>
                </a:spcBef>
                <a:spcAft>
                  <a:spcPts val="0"/>
                </a:spcAft>
                <a:buClr>
                  <a:schemeClr val="dk1"/>
                </a:buClr>
                <a:buSzPts val="2800"/>
                <a:buFont typeface="Noto Sans Symbols"/>
                <a:buNone/>
              </a:pPr>
              <a:endParaRPr sz="2800" b="0" i="0" u="none" strike="noStrike" cap="none">
                <a:solidFill>
                  <a:schemeClr val="accent1"/>
                </a:solidFill>
                <a:latin typeface="AngsanaUPC"/>
                <a:ea typeface="AngsanaUPC"/>
                <a:cs typeface="AngsanaUPC"/>
                <a:sym typeface="AngsanaUPC"/>
              </a:endParaRPr>
            </a:p>
          </p:txBody>
        </p:sp>
        <p:cxnSp>
          <p:nvCxnSpPr>
            <p:cNvPr id="114" name="Google Shape;114;p2"/>
            <p:cNvCxnSpPr/>
            <p:nvPr/>
          </p:nvCxnSpPr>
          <p:spPr>
            <a:xfrm>
              <a:off x="409113" y="837731"/>
              <a:ext cx="16365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15" name="Google Shape;115;p2"/>
            <p:cNvSpPr/>
            <p:nvPr/>
          </p:nvSpPr>
          <p:spPr>
            <a:xfrm>
              <a:off x="448414" y="987474"/>
              <a:ext cx="7323900" cy="7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p:cNvSpPr txBox="1"/>
            <p:nvPr/>
          </p:nvSpPr>
          <p:spPr>
            <a:xfrm>
              <a:off x="265964" y="1693287"/>
              <a:ext cx="7323900" cy="7959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accent1"/>
                </a:buClr>
                <a:buSzPts val="2800"/>
                <a:buFont typeface="AngsanaUPC"/>
                <a:buNone/>
              </a:pPr>
              <a:r>
                <a:rPr lang="en-US" sz="2800" b="0" i="0" u="none" strike="noStrike" cap="none">
                  <a:solidFill>
                    <a:schemeClr val="accent1"/>
                  </a:solidFill>
                  <a:latin typeface="AngsanaUPC"/>
                  <a:ea typeface="AngsanaUPC"/>
                  <a:cs typeface="AngsanaUPC"/>
                  <a:sym typeface="AngsanaUPC"/>
                </a:rPr>
                <a:t>2. Gender-specific characteristics at management level - at the workplace	</a:t>
              </a:r>
              <a:endParaRPr sz="2800" b="0" i="0" u="none" strike="noStrike" cap="none">
                <a:solidFill>
                  <a:schemeClr val="accent1"/>
                </a:solidFill>
                <a:latin typeface="AngsanaUPC"/>
                <a:ea typeface="AngsanaUPC"/>
                <a:cs typeface="AngsanaUPC"/>
                <a:sym typeface="AngsanaUPC"/>
              </a:endParaRPr>
            </a:p>
          </p:txBody>
        </p:sp>
        <p:cxnSp>
          <p:nvCxnSpPr>
            <p:cNvPr id="117" name="Google Shape;117;p2"/>
            <p:cNvCxnSpPr/>
            <p:nvPr/>
          </p:nvCxnSpPr>
          <p:spPr>
            <a:xfrm>
              <a:off x="409113" y="1673398"/>
              <a:ext cx="1636454"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18" name="Google Shape;118;p2"/>
            <p:cNvSpPr/>
            <p:nvPr/>
          </p:nvSpPr>
          <p:spPr>
            <a:xfrm>
              <a:off x="439797" y="1713192"/>
              <a:ext cx="1605771" cy="79587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
            <p:cNvSpPr txBox="1"/>
            <p:nvPr/>
          </p:nvSpPr>
          <p:spPr>
            <a:xfrm>
              <a:off x="439797" y="1713192"/>
              <a:ext cx="1605771" cy="795873"/>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endParaRPr sz="2800" b="0" i="0" u="none" strike="noStrike" cap="none">
                <a:solidFill>
                  <a:schemeClr val="accent1"/>
                </a:solidFill>
                <a:latin typeface="AngsanaUPC"/>
                <a:ea typeface="AngsanaUPC"/>
                <a:cs typeface="AngsanaUPC"/>
                <a:sym typeface="AngsanaUPC"/>
              </a:endParaRPr>
            </a:p>
          </p:txBody>
        </p:sp>
        <p:cxnSp>
          <p:nvCxnSpPr>
            <p:cNvPr id="120" name="Google Shape;120;p2"/>
            <p:cNvCxnSpPr/>
            <p:nvPr/>
          </p:nvCxnSpPr>
          <p:spPr>
            <a:xfrm>
              <a:off x="409113" y="2509065"/>
              <a:ext cx="1636454"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21" name="Google Shape;121;p2"/>
            <p:cNvSpPr/>
            <p:nvPr/>
          </p:nvSpPr>
          <p:spPr>
            <a:xfrm>
              <a:off x="426462" y="1157291"/>
              <a:ext cx="5973300" cy="7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
            <p:cNvSpPr txBox="1"/>
            <p:nvPr/>
          </p:nvSpPr>
          <p:spPr>
            <a:xfrm>
              <a:off x="265982" y="2538914"/>
              <a:ext cx="5973300" cy="7959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accent1"/>
                </a:buClr>
                <a:buSzPts val="2800"/>
                <a:buFont typeface="AngsanaUPC"/>
                <a:buNone/>
              </a:pPr>
              <a:r>
                <a:rPr lang="en-US" sz="2800" b="0" i="0" u="none" strike="noStrike" cap="none">
                  <a:solidFill>
                    <a:schemeClr val="accent1"/>
                  </a:solidFill>
                  <a:latin typeface="AngsanaUPC"/>
                  <a:ea typeface="AngsanaUPC"/>
                  <a:cs typeface="AngsanaUPC"/>
                  <a:sym typeface="AngsanaUPC"/>
                </a:rPr>
                <a:t>3. Micro- and power politics in organisations </a:t>
              </a:r>
              <a:endParaRPr sz="2800" b="0" i="0" u="none" strike="noStrike" cap="none">
                <a:solidFill>
                  <a:schemeClr val="accent1"/>
                </a:solidFill>
                <a:latin typeface="AngsanaUPC"/>
                <a:ea typeface="AngsanaUPC"/>
                <a:cs typeface="AngsanaUPC"/>
                <a:sym typeface="AngsanaUPC"/>
              </a:endParaRPr>
            </a:p>
          </p:txBody>
        </p:sp>
        <p:cxnSp>
          <p:nvCxnSpPr>
            <p:cNvPr id="123" name="Google Shape;123;p2"/>
            <p:cNvCxnSpPr/>
            <p:nvPr/>
          </p:nvCxnSpPr>
          <p:spPr>
            <a:xfrm>
              <a:off x="409113" y="3344733"/>
              <a:ext cx="1636454"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24" name="Google Shape;124;p2"/>
            <p:cNvSpPr/>
            <p:nvPr/>
          </p:nvSpPr>
          <p:spPr>
            <a:xfrm>
              <a:off x="426469" y="2602358"/>
              <a:ext cx="6877517" cy="79587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
            <p:cNvSpPr txBox="1"/>
            <p:nvPr/>
          </p:nvSpPr>
          <p:spPr>
            <a:xfrm>
              <a:off x="265982" y="3364633"/>
              <a:ext cx="6877500" cy="7959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accent1"/>
                </a:buClr>
                <a:buSzPts val="2800"/>
                <a:buFont typeface="AngsanaUPC"/>
                <a:buNone/>
              </a:pPr>
              <a:r>
                <a:rPr lang="en-US" sz="2800" b="0" i="0" u="none" strike="noStrike" cap="none">
                  <a:solidFill>
                    <a:schemeClr val="accent1"/>
                  </a:solidFill>
                  <a:latin typeface="AngsanaUPC"/>
                  <a:ea typeface="AngsanaUPC"/>
                  <a:cs typeface="AngsanaUPC"/>
                  <a:sym typeface="AngsanaUPC"/>
                </a:rPr>
                <a:t>4. Definition and differentiation between stereotypes, prejudices and clichés</a:t>
              </a:r>
              <a:endParaRPr sz="2800" b="0" i="0" u="none" strike="noStrike" cap="none">
                <a:solidFill>
                  <a:schemeClr val="accent1"/>
                </a:solidFill>
                <a:latin typeface="AngsanaUPC"/>
                <a:ea typeface="AngsanaUPC"/>
                <a:cs typeface="AngsanaUPC"/>
                <a:sym typeface="AngsanaUPC"/>
              </a:endParaRPr>
            </a:p>
          </p:txBody>
        </p:sp>
        <p:cxnSp>
          <p:nvCxnSpPr>
            <p:cNvPr id="126" name="Google Shape;126;p2"/>
            <p:cNvCxnSpPr/>
            <p:nvPr/>
          </p:nvCxnSpPr>
          <p:spPr>
            <a:xfrm>
              <a:off x="409113" y="4180400"/>
              <a:ext cx="1636454"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grpSp>
      <p:pic>
        <p:nvPicPr>
          <p:cNvPr id="127" name="Google Shape;127;p2"/>
          <p:cNvPicPr preferRelativeResize="0"/>
          <p:nvPr/>
        </p:nvPicPr>
        <p:blipFill rotWithShape="1">
          <a:blip r:embed="rId4">
            <a:alphaModFix/>
          </a:blip>
          <a:srcRect/>
          <a:stretch/>
        </p:blipFill>
        <p:spPr>
          <a:xfrm>
            <a:off x="11229841" y="869258"/>
            <a:ext cx="962159" cy="205768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0"/>
          <p:cNvSpPr txBox="1">
            <a:spLocks noGrp="1"/>
          </p:cNvSpPr>
          <p:nvPr>
            <p:ph type="title"/>
          </p:nvPr>
        </p:nvSpPr>
        <p:spPr>
          <a:xfrm>
            <a:off x="838200" y="365125"/>
            <a:ext cx="105156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AngsanaUPC"/>
              <a:buNone/>
            </a:pPr>
            <a:r>
              <a:rPr lang="en-US" sz="4000" b="1">
                <a:solidFill>
                  <a:schemeClr val="lt1"/>
                </a:solidFill>
                <a:latin typeface="AngsanaUPC"/>
                <a:ea typeface="AngsanaUPC"/>
                <a:cs typeface="AngsanaUPC"/>
                <a:sym typeface="AngsanaUPC"/>
              </a:rPr>
              <a:t>How Organizations Can Encourage</a:t>
            </a:r>
            <a:br>
              <a:rPr lang="en-US" sz="4000" b="1">
                <a:solidFill>
                  <a:schemeClr val="lt1"/>
                </a:solidFill>
                <a:latin typeface="AngsanaUPC"/>
                <a:ea typeface="AngsanaUPC"/>
                <a:cs typeface="AngsanaUPC"/>
                <a:sym typeface="AngsanaUPC"/>
              </a:rPr>
            </a:br>
            <a:r>
              <a:rPr lang="en-US" sz="4000" b="1">
                <a:solidFill>
                  <a:schemeClr val="lt1"/>
                </a:solidFill>
                <a:latin typeface="AngsanaUPC"/>
                <a:ea typeface="AngsanaUPC"/>
                <a:cs typeface="AngsanaUPC"/>
                <a:sym typeface="AngsanaUPC"/>
              </a:rPr>
              <a:t>Men to Interrupt Sexism (Report), 2022</a:t>
            </a:r>
            <a:endParaRPr sz="4000">
              <a:solidFill>
                <a:schemeClr val="lt1"/>
              </a:solidFill>
              <a:latin typeface="AngsanaUPC"/>
              <a:ea typeface="AngsanaUPC"/>
              <a:cs typeface="AngsanaUPC"/>
              <a:sym typeface="AngsanaUPC"/>
            </a:endParaRPr>
          </a:p>
        </p:txBody>
      </p:sp>
      <p:sp>
        <p:nvSpPr>
          <p:cNvPr id="314" name="Google Shape;314;p20"/>
          <p:cNvSpPr txBox="1">
            <a:spLocks noGrp="1"/>
          </p:cNvSpPr>
          <p:nvPr>
            <p:ph type="body" idx="1"/>
          </p:nvPr>
        </p:nvSpPr>
        <p:spPr>
          <a:xfrm>
            <a:off x="426723" y="1927309"/>
            <a:ext cx="2590796" cy="4351336"/>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2800"/>
              <a:buNone/>
            </a:pPr>
            <a:endParaRPr b="1">
              <a:latin typeface="AngsanaUPC"/>
              <a:ea typeface="AngsanaUPC"/>
              <a:cs typeface="AngsanaUPC"/>
              <a:sym typeface="AngsanaUPC"/>
            </a:endParaRPr>
          </a:p>
          <a:p>
            <a:pPr marL="0" lvl="0" indent="0" algn="l" rtl="0">
              <a:lnSpc>
                <a:spcPct val="150000"/>
              </a:lnSpc>
              <a:spcBef>
                <a:spcPts val="1000"/>
              </a:spcBef>
              <a:spcAft>
                <a:spcPts val="0"/>
              </a:spcAft>
              <a:buClr>
                <a:srgbClr val="4472C4"/>
              </a:buClr>
              <a:buSzPts val="2800"/>
              <a:buNone/>
            </a:pPr>
            <a:r>
              <a:rPr lang="en-US" sz="2700" b="1">
                <a:solidFill>
                  <a:srgbClr val="4472C4"/>
                </a:solidFill>
                <a:latin typeface="AngsanaUPC"/>
                <a:ea typeface="AngsanaUPC"/>
                <a:cs typeface="AngsanaUPC"/>
                <a:sym typeface="AngsanaUPC"/>
              </a:rPr>
              <a:t>NOT ALL MEN INTERVENE WHEN THEY SEE OR HEAR SEXIST COMMENTS IN THE WORKPLACE</a:t>
            </a:r>
            <a:endParaRPr sz="2700"/>
          </a:p>
        </p:txBody>
      </p:sp>
      <p:sp>
        <p:nvSpPr>
          <p:cNvPr id="315" name="Google Shape;315;p20"/>
          <p:cNvSpPr txBox="1">
            <a:spLocks noGrp="1"/>
          </p:cNvSpPr>
          <p:nvPr>
            <p:ph type="body" idx="2"/>
          </p:nvPr>
        </p:nvSpPr>
        <p:spPr>
          <a:xfrm>
            <a:off x="3410341" y="2031759"/>
            <a:ext cx="7819500" cy="35709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rgbClr val="4472C4"/>
              </a:buClr>
              <a:buSzPts val="2800"/>
              <a:buNone/>
            </a:pPr>
            <a:r>
              <a:rPr lang="en-US" b="1">
                <a:solidFill>
                  <a:srgbClr val="4472C4"/>
                </a:solidFill>
                <a:latin typeface="AngsanaUPC"/>
                <a:ea typeface="AngsanaUPC"/>
                <a:cs typeface="AngsanaUPC"/>
                <a:sym typeface="AngsanaUPC"/>
              </a:rPr>
              <a:t>Actions organizations can take to engage men in combating workplace sexism:</a:t>
            </a:r>
            <a:endParaRPr b="1">
              <a:solidFill>
                <a:srgbClr val="4472C4"/>
              </a:solidFill>
              <a:latin typeface="AngsanaUPC"/>
              <a:ea typeface="AngsanaUPC"/>
              <a:cs typeface="AngsanaUPC"/>
              <a:sym typeface="AngsanaUPC"/>
            </a:endParaRPr>
          </a:p>
          <a:p>
            <a:pPr marL="228600" lvl="0" indent="-228600" algn="l" rtl="0">
              <a:lnSpc>
                <a:spcPct val="70000"/>
              </a:lnSpc>
              <a:spcBef>
                <a:spcPts val="1000"/>
              </a:spcBef>
              <a:spcAft>
                <a:spcPts val="0"/>
              </a:spcAft>
              <a:buClr>
                <a:schemeClr val="dk1"/>
              </a:buClr>
              <a:buSzPts val="2800"/>
              <a:buFont typeface="Noto Sans Symbols"/>
              <a:buChar char="⮚"/>
            </a:pPr>
            <a:r>
              <a:rPr lang="en-US" b="1">
                <a:latin typeface="AngsanaUPC"/>
                <a:ea typeface="AngsanaUPC"/>
                <a:cs typeface="AngsanaUPC"/>
                <a:sym typeface="AngsanaUPC"/>
              </a:rPr>
              <a:t>Address systemic issues that perpetuate a climate of silence, a combative culture, and a climate of futility in the workplace.</a:t>
            </a:r>
            <a:r>
              <a:rPr lang="en-US">
                <a:latin typeface="AngsanaUPC"/>
                <a:ea typeface="AngsanaUPC"/>
                <a:cs typeface="AngsanaUPC"/>
                <a:sym typeface="AngsanaUPC"/>
              </a:rPr>
              <a:t> </a:t>
            </a:r>
            <a:endParaRPr>
              <a:latin typeface="AngsanaUPC"/>
              <a:ea typeface="AngsanaUPC"/>
              <a:cs typeface="AngsanaUPC"/>
              <a:sym typeface="AngsanaUPC"/>
            </a:endParaRPr>
          </a:p>
          <a:p>
            <a:pPr marL="0" lvl="0" indent="0" algn="l" rtl="0">
              <a:lnSpc>
                <a:spcPct val="70000"/>
              </a:lnSpc>
              <a:spcBef>
                <a:spcPts val="1000"/>
              </a:spcBef>
              <a:spcAft>
                <a:spcPts val="0"/>
              </a:spcAft>
              <a:buClr>
                <a:schemeClr val="dk1"/>
              </a:buClr>
              <a:buSzPts val="2800"/>
              <a:buNone/>
            </a:pPr>
            <a:endParaRPr>
              <a:latin typeface="AngsanaUPC"/>
              <a:ea typeface="AngsanaUPC"/>
              <a:cs typeface="AngsanaUPC"/>
              <a:sym typeface="AngsanaUPC"/>
            </a:endParaRPr>
          </a:p>
          <a:p>
            <a:pPr marL="228600" lvl="0" indent="-228600" algn="l" rtl="0">
              <a:lnSpc>
                <a:spcPct val="70000"/>
              </a:lnSpc>
              <a:spcBef>
                <a:spcPts val="1000"/>
              </a:spcBef>
              <a:spcAft>
                <a:spcPts val="0"/>
              </a:spcAft>
              <a:buClr>
                <a:schemeClr val="dk1"/>
              </a:buClr>
              <a:buSzPts val="2800"/>
              <a:buFont typeface="Noto Sans Symbols"/>
              <a:buChar char="⮚"/>
            </a:pPr>
            <a:r>
              <a:rPr lang="en-US" b="1">
                <a:latin typeface="AngsanaUPC"/>
                <a:ea typeface="AngsanaUPC"/>
                <a:cs typeface="AngsanaUPC"/>
                <a:sym typeface="AngsanaUPC"/>
              </a:rPr>
              <a:t>Challenge rigid standards of masculinity and address systemic issues that increase masculine anxiety among men in the workplace.</a:t>
            </a:r>
            <a:endParaRPr b="1">
              <a:latin typeface="AngsanaUPC"/>
              <a:ea typeface="AngsanaUPC"/>
              <a:cs typeface="AngsanaUPC"/>
              <a:sym typeface="AngsanaUPC"/>
            </a:endParaRPr>
          </a:p>
          <a:p>
            <a:pPr marL="0" lvl="0" indent="0" algn="l" rtl="0">
              <a:lnSpc>
                <a:spcPct val="70000"/>
              </a:lnSpc>
              <a:spcBef>
                <a:spcPts val="1000"/>
              </a:spcBef>
              <a:spcAft>
                <a:spcPts val="0"/>
              </a:spcAft>
              <a:buClr>
                <a:schemeClr val="dk1"/>
              </a:buClr>
              <a:buSzPts val="2800"/>
              <a:buNone/>
            </a:pPr>
            <a:endParaRPr b="1">
              <a:latin typeface="AngsanaUPC"/>
              <a:ea typeface="AngsanaUPC"/>
              <a:cs typeface="AngsanaUPC"/>
              <a:sym typeface="AngsanaUPC"/>
            </a:endParaRPr>
          </a:p>
          <a:p>
            <a:pPr marL="228600" lvl="0" indent="-228600" algn="l" rtl="0">
              <a:lnSpc>
                <a:spcPct val="70000"/>
              </a:lnSpc>
              <a:spcBef>
                <a:spcPts val="1000"/>
              </a:spcBef>
              <a:spcAft>
                <a:spcPts val="0"/>
              </a:spcAft>
              <a:buClr>
                <a:schemeClr val="dk1"/>
              </a:buClr>
              <a:buSzPts val="2800"/>
              <a:buFont typeface="Noto Sans Symbols"/>
              <a:buChar char="⮚"/>
            </a:pPr>
            <a:r>
              <a:rPr lang="en-US" b="1">
                <a:latin typeface="AngsanaUPC"/>
                <a:ea typeface="AngsanaUPC"/>
                <a:cs typeface="AngsanaUPC"/>
                <a:sym typeface="AngsanaUPC"/>
              </a:rPr>
              <a:t> Create an environment where managers are open and employees feel heard. </a:t>
            </a:r>
            <a:endParaRPr>
              <a:latin typeface="AngsanaUPC"/>
              <a:ea typeface="AngsanaUPC"/>
              <a:cs typeface="AngsanaUPC"/>
              <a:sym typeface="AngsanaUPC"/>
            </a:endParaRPr>
          </a:p>
        </p:txBody>
      </p:sp>
      <p:pic>
        <p:nvPicPr>
          <p:cNvPr id="316" name="Google Shape;316;p20"/>
          <p:cNvPicPr preferRelativeResize="0"/>
          <p:nvPr/>
        </p:nvPicPr>
        <p:blipFill rotWithShape="1">
          <a:blip r:embed="rId3">
            <a:alphaModFix/>
          </a:blip>
          <a:srcRect/>
          <a:stretch/>
        </p:blipFill>
        <p:spPr>
          <a:xfrm>
            <a:off x="11229841" y="2537451"/>
            <a:ext cx="962159" cy="2057687"/>
          </a:xfrm>
          <a:prstGeom prst="rect">
            <a:avLst/>
          </a:prstGeom>
          <a:noFill/>
          <a:ln>
            <a:noFill/>
          </a:ln>
        </p:spPr>
      </p:pic>
      <p:pic>
        <p:nvPicPr>
          <p:cNvPr id="317" name="Google Shape;317;p20"/>
          <p:cNvPicPr preferRelativeResize="0"/>
          <p:nvPr/>
        </p:nvPicPr>
        <p:blipFill rotWithShape="1">
          <a:blip r:embed="rId4">
            <a:alphaModFix/>
          </a:blip>
          <a:srcRect/>
          <a:stretch/>
        </p:blipFill>
        <p:spPr>
          <a:xfrm>
            <a:off x="11115182" y="4320549"/>
            <a:ext cx="1076817" cy="25374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1"/>
          <p:cNvSpPr txBox="1">
            <a:spLocks noGrp="1"/>
          </p:cNvSpPr>
          <p:nvPr>
            <p:ph type="title"/>
          </p:nvPr>
        </p:nvSpPr>
        <p:spPr>
          <a:xfrm>
            <a:off x="838200" y="365125"/>
            <a:ext cx="105156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None/>
            </a:pPr>
            <a:r>
              <a:rPr lang="en-US" sz="4000" b="1">
                <a:solidFill>
                  <a:schemeClr val="lt1"/>
                </a:solidFill>
                <a:latin typeface="AngsanaUPC"/>
                <a:ea typeface="AngsanaUPC"/>
                <a:cs typeface="AngsanaUPC"/>
                <a:sym typeface="AngsanaUPC"/>
              </a:rPr>
              <a:t>POWER DYNAMICS AND POLITICS </a:t>
            </a:r>
            <a:endParaRPr sz="4000">
              <a:solidFill>
                <a:schemeClr val="lt1"/>
              </a:solidFill>
              <a:latin typeface="AngsanaUPC"/>
              <a:ea typeface="AngsanaUPC"/>
              <a:cs typeface="AngsanaUPC"/>
              <a:sym typeface="AngsanaUPC"/>
            </a:endParaRPr>
          </a:p>
        </p:txBody>
      </p:sp>
      <p:sp>
        <p:nvSpPr>
          <p:cNvPr id="324" name="Google Shape;324;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b="1">
                <a:latin typeface="AngsanaUPC"/>
                <a:ea typeface="AngsanaUPC"/>
                <a:cs typeface="AngsanaUPC"/>
                <a:sym typeface="AngsanaUPC"/>
              </a:rPr>
              <a:t>Politics </a:t>
            </a:r>
            <a:r>
              <a:rPr lang="en-US">
                <a:latin typeface="AngsanaUPC"/>
                <a:ea typeface="AngsanaUPC"/>
                <a:cs typeface="AngsanaUPC"/>
                <a:sym typeface="AngsanaUPC"/>
              </a:rPr>
              <a:t>is the practice of </a:t>
            </a:r>
            <a:r>
              <a:rPr lang="en-US" b="1">
                <a:latin typeface="AngsanaUPC"/>
                <a:ea typeface="AngsanaUPC"/>
                <a:cs typeface="AngsanaUPC"/>
                <a:sym typeface="AngsanaUPC"/>
              </a:rPr>
              <a:t>actively navigating the human system</a:t>
            </a:r>
            <a:r>
              <a:rPr lang="en-US">
                <a:latin typeface="AngsanaUPC"/>
                <a:ea typeface="AngsanaUPC"/>
                <a:cs typeface="AngsanaUPC"/>
                <a:sym typeface="AngsanaUPC"/>
              </a:rPr>
              <a:t>. Organizations are human systems. </a:t>
            </a:r>
            <a:r>
              <a:rPr lang="en-US" b="1">
                <a:latin typeface="AngsanaUPC"/>
                <a:ea typeface="AngsanaUPC"/>
                <a:cs typeface="AngsanaUPC"/>
                <a:sym typeface="AngsanaUPC"/>
              </a:rPr>
              <a:t>Power in an organization is the flow of influence and priority</a:t>
            </a:r>
            <a:r>
              <a:rPr lang="en-US">
                <a:latin typeface="AngsanaUPC"/>
                <a:ea typeface="AngsanaUPC"/>
                <a:cs typeface="AngsanaUPC"/>
                <a:sym typeface="AngsanaUPC"/>
              </a:rPr>
              <a:t> in the organization. Power comes from energy. </a:t>
            </a:r>
            <a:endParaRPr>
              <a:latin typeface="AngsanaUPC"/>
              <a:ea typeface="AngsanaUPC"/>
              <a:cs typeface="AngsanaUPC"/>
              <a:sym typeface="AngsanaUPC"/>
            </a:endParaRPr>
          </a:p>
          <a:p>
            <a:pPr marL="228600" lvl="0" indent="-228600" algn="l" rtl="0">
              <a:lnSpc>
                <a:spcPct val="90000"/>
              </a:lnSpc>
              <a:spcBef>
                <a:spcPts val="1000"/>
              </a:spcBef>
              <a:spcAft>
                <a:spcPts val="0"/>
              </a:spcAft>
              <a:buSzPts val="2800"/>
              <a:buChar char="•"/>
            </a:pPr>
            <a:r>
              <a:rPr lang="en-US">
                <a:latin typeface="AngsanaUPC"/>
                <a:ea typeface="AngsanaUPC"/>
                <a:cs typeface="AngsanaUPC"/>
                <a:sym typeface="AngsanaUPC"/>
              </a:rPr>
              <a:t>Common sources of power are </a:t>
            </a:r>
            <a:r>
              <a:rPr lang="en-US" b="1">
                <a:latin typeface="AngsanaUPC"/>
                <a:ea typeface="AngsanaUPC"/>
                <a:cs typeface="AngsanaUPC"/>
                <a:sym typeface="AngsanaUPC"/>
              </a:rPr>
              <a:t>authority, economics, or personality. </a:t>
            </a:r>
            <a:endParaRPr b="1">
              <a:latin typeface="AngsanaUPC"/>
              <a:ea typeface="AngsanaUPC"/>
              <a:cs typeface="AngsanaUPC"/>
              <a:sym typeface="AngsanaUPC"/>
            </a:endParaRPr>
          </a:p>
          <a:p>
            <a:pPr marL="228600" lvl="0" indent="-228600" algn="l" rtl="0">
              <a:lnSpc>
                <a:spcPct val="90000"/>
              </a:lnSpc>
              <a:spcBef>
                <a:spcPts val="1000"/>
              </a:spcBef>
              <a:spcAft>
                <a:spcPts val="0"/>
              </a:spcAft>
              <a:buSzPts val="2800"/>
              <a:buChar char="•"/>
            </a:pPr>
            <a:r>
              <a:rPr lang="en-US">
                <a:latin typeface="AngsanaUPC"/>
                <a:ea typeface="AngsanaUPC"/>
                <a:cs typeface="AngsanaUPC"/>
                <a:sym typeface="AngsanaUPC"/>
              </a:rPr>
              <a:t>Power can be </a:t>
            </a:r>
            <a:r>
              <a:rPr lang="en-US" b="1">
                <a:latin typeface="AngsanaUPC"/>
                <a:ea typeface="AngsanaUPC"/>
                <a:cs typeface="AngsanaUPC"/>
                <a:sym typeface="AngsanaUPC"/>
              </a:rPr>
              <a:t>hidden and informal, </a:t>
            </a:r>
            <a:r>
              <a:rPr lang="en-US">
                <a:latin typeface="AngsanaUPC"/>
                <a:ea typeface="AngsanaUPC"/>
                <a:cs typeface="AngsanaUPC"/>
                <a:sym typeface="AngsanaUPC"/>
              </a:rPr>
              <a:t>it doesn’t always follow the organizational hierarchy</a:t>
            </a:r>
            <a:r>
              <a:rPr lang="en-US" b="1">
                <a:latin typeface="AngsanaUPC"/>
                <a:ea typeface="AngsanaUPC"/>
                <a:cs typeface="AngsanaUPC"/>
                <a:sym typeface="AngsanaUPC"/>
              </a:rPr>
              <a:t>. </a:t>
            </a:r>
            <a:r>
              <a:rPr lang="en-US">
                <a:latin typeface="AngsanaUPC"/>
                <a:ea typeface="AngsanaUPC"/>
                <a:cs typeface="AngsanaUPC"/>
                <a:sym typeface="AngsanaUPC"/>
              </a:rPr>
              <a:t>An example of this is the </a:t>
            </a:r>
            <a:r>
              <a:rPr lang="en-US" b="1">
                <a:latin typeface="AngsanaUPC"/>
                <a:ea typeface="AngsanaUPC"/>
                <a:cs typeface="AngsanaUPC"/>
                <a:sym typeface="AngsanaUPC"/>
              </a:rPr>
              <a:t>administrative assistant, who shapes what an executive hears and sees. </a:t>
            </a:r>
            <a:endParaRPr sz="2800">
              <a:latin typeface="AngsanaUPC"/>
              <a:ea typeface="AngsanaUPC"/>
              <a:cs typeface="AngsanaUPC"/>
              <a:sym typeface="AngsanaUPC"/>
            </a:endParaRPr>
          </a:p>
          <a:p>
            <a:pPr marL="685800" lvl="1" indent="-50800" algn="l" rtl="0">
              <a:lnSpc>
                <a:spcPct val="90000"/>
              </a:lnSpc>
              <a:spcBef>
                <a:spcPts val="500"/>
              </a:spcBef>
              <a:spcAft>
                <a:spcPts val="0"/>
              </a:spcAft>
              <a:buClr>
                <a:schemeClr val="dk1"/>
              </a:buClr>
              <a:buSzPts val="2800"/>
              <a:buNone/>
            </a:pPr>
            <a:endParaRPr sz="2800" b="1">
              <a:latin typeface="AngsanaUPC"/>
              <a:ea typeface="AngsanaUPC"/>
              <a:cs typeface="AngsanaUPC"/>
              <a:sym typeface="AngsanaUPC"/>
            </a:endParaRPr>
          </a:p>
          <a:p>
            <a:pPr marL="685800" lvl="1" indent="-50800" algn="l" rtl="0">
              <a:lnSpc>
                <a:spcPct val="90000"/>
              </a:lnSpc>
              <a:spcBef>
                <a:spcPts val="500"/>
              </a:spcBef>
              <a:spcAft>
                <a:spcPts val="0"/>
              </a:spcAft>
              <a:buSzPts val="2800"/>
              <a:buNone/>
            </a:pPr>
            <a:r>
              <a:rPr lang="en-US" sz="2800" b="1">
                <a:latin typeface="AngsanaUPC"/>
                <a:ea typeface="AngsanaUPC"/>
                <a:cs typeface="AngsanaUPC"/>
                <a:sym typeface="AngsanaUPC"/>
              </a:rPr>
              <a:t>Transformational leadership </a:t>
            </a:r>
            <a:r>
              <a:rPr lang="en-US" sz="2800">
                <a:latin typeface="AngsanaUPC"/>
                <a:ea typeface="AngsanaUPC"/>
                <a:cs typeface="AngsanaUPC"/>
                <a:sym typeface="AngsanaUPC"/>
              </a:rPr>
              <a:t>is a political role at the orgnization. </a:t>
            </a:r>
            <a:endParaRPr sz="2800">
              <a:latin typeface="AngsanaUPC"/>
              <a:ea typeface="AngsanaUPC"/>
              <a:cs typeface="AngsanaUPC"/>
              <a:sym typeface="AngsanaUPC"/>
            </a:endParaRPr>
          </a:p>
          <a:p>
            <a:pPr marL="685800" lvl="1" indent="-50800" algn="l" rtl="0">
              <a:lnSpc>
                <a:spcPct val="90000"/>
              </a:lnSpc>
              <a:spcBef>
                <a:spcPts val="500"/>
              </a:spcBef>
              <a:spcAft>
                <a:spcPts val="0"/>
              </a:spcAft>
              <a:buSzPts val="2800"/>
              <a:buNone/>
            </a:pPr>
            <a:r>
              <a:rPr lang="en-US" sz="2800" b="1">
                <a:latin typeface="AngsanaUPC"/>
                <a:ea typeface="AngsanaUPC"/>
                <a:cs typeface="AngsanaUPC"/>
                <a:sym typeface="AngsanaUPC"/>
              </a:rPr>
              <a:t>Leaders – agents of change</a:t>
            </a:r>
            <a:r>
              <a:rPr lang="en-US" sz="2800">
                <a:latin typeface="AngsanaUPC"/>
                <a:ea typeface="AngsanaUPC"/>
                <a:cs typeface="AngsanaUPC"/>
                <a:sym typeface="AngsanaUPC"/>
              </a:rPr>
              <a:t>.</a:t>
            </a:r>
            <a:endParaRPr sz="2800">
              <a:latin typeface="AngsanaUPC"/>
              <a:ea typeface="AngsanaUPC"/>
              <a:cs typeface="AngsanaUPC"/>
              <a:sym typeface="AngsanaUPC"/>
            </a:endParaRPr>
          </a:p>
          <a:p>
            <a:pPr marL="685800" lvl="1" indent="-50800" algn="l" rtl="0">
              <a:lnSpc>
                <a:spcPct val="90000"/>
              </a:lnSpc>
              <a:spcBef>
                <a:spcPts val="500"/>
              </a:spcBef>
              <a:spcAft>
                <a:spcPts val="0"/>
              </a:spcAft>
              <a:buClr>
                <a:schemeClr val="dk1"/>
              </a:buClr>
              <a:buSzPts val="2800"/>
              <a:buNone/>
            </a:pPr>
            <a:endParaRPr sz="2800" b="1">
              <a:latin typeface="AngsanaUPC"/>
              <a:ea typeface="AngsanaUPC"/>
              <a:cs typeface="AngsanaUPC"/>
              <a:sym typeface="AngsanaUPC"/>
            </a:endParaRPr>
          </a:p>
        </p:txBody>
      </p:sp>
      <p:pic>
        <p:nvPicPr>
          <p:cNvPr id="325" name="Google Shape;325;p21"/>
          <p:cNvPicPr preferRelativeResize="0"/>
          <p:nvPr/>
        </p:nvPicPr>
        <p:blipFill rotWithShape="1">
          <a:blip r:embed="rId3">
            <a:alphaModFix/>
          </a:blip>
          <a:srcRect/>
          <a:stretch/>
        </p:blipFill>
        <p:spPr>
          <a:xfrm>
            <a:off x="11229841" y="2537451"/>
            <a:ext cx="962159" cy="2057687"/>
          </a:xfrm>
          <a:prstGeom prst="rect">
            <a:avLst/>
          </a:prstGeom>
          <a:noFill/>
          <a:ln>
            <a:noFill/>
          </a:ln>
        </p:spPr>
      </p:pic>
      <p:pic>
        <p:nvPicPr>
          <p:cNvPr id="326" name="Google Shape;326;p21"/>
          <p:cNvPicPr preferRelativeResize="0"/>
          <p:nvPr/>
        </p:nvPicPr>
        <p:blipFill rotWithShape="1">
          <a:blip r:embed="rId4">
            <a:alphaModFix/>
          </a:blip>
          <a:srcRect/>
          <a:stretch/>
        </p:blipFill>
        <p:spPr>
          <a:xfrm>
            <a:off x="11115182" y="4320549"/>
            <a:ext cx="1076817" cy="25374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9"/>
          <p:cNvSpPr txBox="1">
            <a:spLocks noGrp="1"/>
          </p:cNvSpPr>
          <p:nvPr>
            <p:ph type="title"/>
          </p:nvPr>
        </p:nvSpPr>
        <p:spPr>
          <a:xfrm>
            <a:off x="838200" y="365125"/>
            <a:ext cx="105156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AngsanaUPC"/>
              <a:buNone/>
            </a:pPr>
            <a:r>
              <a:rPr lang="en-US" sz="4000" b="1">
                <a:solidFill>
                  <a:schemeClr val="lt1"/>
                </a:solidFill>
                <a:latin typeface="AngsanaUPC"/>
                <a:ea typeface="AngsanaUPC"/>
                <a:cs typeface="AngsanaUPC"/>
                <a:sym typeface="AngsanaUPC"/>
              </a:rPr>
              <a:t>Formal and Informal Power:</a:t>
            </a:r>
            <a:endParaRPr sz="4000">
              <a:solidFill>
                <a:schemeClr val="lt1"/>
              </a:solidFill>
              <a:latin typeface="AngsanaUPC"/>
              <a:ea typeface="AngsanaUPC"/>
              <a:cs typeface="AngsanaUPC"/>
              <a:sym typeface="AngsanaUPC"/>
            </a:endParaRPr>
          </a:p>
        </p:txBody>
      </p:sp>
      <p:sp>
        <p:nvSpPr>
          <p:cNvPr id="333" name="Google Shape;33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a:latin typeface="AngsanaUPC"/>
                <a:ea typeface="AngsanaUPC"/>
                <a:cs typeface="AngsanaUPC"/>
                <a:sym typeface="AngsanaUPC"/>
              </a:rPr>
              <a:t>Formal power</a:t>
            </a:r>
            <a:r>
              <a:rPr lang="en-US">
                <a:latin typeface="AngsanaUPC"/>
                <a:ea typeface="AngsanaUPC"/>
                <a:cs typeface="AngsanaUPC"/>
                <a:sym typeface="AngsanaUPC"/>
              </a:rPr>
              <a:t> comes from the official position one holds within an organization or social structure. </a:t>
            </a:r>
            <a:endParaRPr>
              <a:latin typeface="AngsanaUPC"/>
              <a:ea typeface="AngsanaUPC"/>
              <a:cs typeface="AngsanaUPC"/>
              <a:sym typeface="AngsanaUPC"/>
            </a:endParaRPr>
          </a:p>
          <a:p>
            <a:pPr marL="228600" lvl="0" indent="-50800" algn="l" rtl="0">
              <a:lnSpc>
                <a:spcPct val="90000"/>
              </a:lnSpc>
              <a:spcBef>
                <a:spcPts val="1000"/>
              </a:spcBef>
              <a:spcAft>
                <a:spcPts val="0"/>
              </a:spcAft>
              <a:buClr>
                <a:schemeClr val="dk1"/>
              </a:buClr>
              <a:buSzPts val="2800"/>
              <a:buNone/>
            </a:pPr>
            <a:endParaRPr>
              <a:latin typeface="AngsanaUPC"/>
              <a:ea typeface="AngsanaUPC"/>
              <a:cs typeface="AngsanaUPC"/>
              <a:sym typeface="AngsanaUPC"/>
            </a:endParaRPr>
          </a:p>
          <a:p>
            <a:pPr marL="228600" lvl="0" indent="-228600" algn="l" rtl="0">
              <a:lnSpc>
                <a:spcPct val="90000"/>
              </a:lnSpc>
              <a:spcBef>
                <a:spcPts val="1000"/>
              </a:spcBef>
              <a:spcAft>
                <a:spcPts val="0"/>
              </a:spcAft>
              <a:buClr>
                <a:schemeClr val="dk1"/>
              </a:buClr>
              <a:buSzPts val="2800"/>
              <a:buChar char="•"/>
            </a:pPr>
            <a:r>
              <a:rPr lang="en-US" b="1">
                <a:latin typeface="AngsanaUPC"/>
                <a:ea typeface="AngsanaUPC"/>
                <a:cs typeface="AngsanaUPC"/>
                <a:sym typeface="AngsanaUPC"/>
              </a:rPr>
              <a:t>Informal power</a:t>
            </a:r>
            <a:r>
              <a:rPr lang="en-US">
                <a:latin typeface="AngsanaUPC"/>
                <a:ea typeface="AngsanaUPC"/>
                <a:cs typeface="AngsanaUPC"/>
                <a:sym typeface="AngsanaUPC"/>
              </a:rPr>
              <a:t> comes, not from an official position, but from the respect and appreciation one has earned from the members of a group. This respect and appreciation allow the individual to influence his or her peers in a way that others within the group cannot.</a:t>
            </a:r>
            <a:endParaRPr>
              <a:latin typeface="AngsanaUPC"/>
              <a:ea typeface="AngsanaUPC"/>
              <a:cs typeface="AngsanaUPC"/>
              <a:sym typeface="AngsanaUPC"/>
            </a:endParaRPr>
          </a:p>
          <a:p>
            <a:pPr marL="685800" lvl="1" indent="-228600" algn="l" rtl="0">
              <a:lnSpc>
                <a:spcPct val="90000"/>
              </a:lnSpc>
              <a:spcBef>
                <a:spcPts val="500"/>
              </a:spcBef>
              <a:spcAft>
                <a:spcPts val="0"/>
              </a:spcAft>
              <a:buClr>
                <a:schemeClr val="dk1"/>
              </a:buClr>
              <a:buSzPts val="2800"/>
              <a:buChar char="•"/>
            </a:pPr>
            <a:r>
              <a:rPr lang="en-US" sz="2800" b="1">
                <a:latin typeface="AngsanaUPC"/>
                <a:ea typeface="AngsanaUPC"/>
                <a:cs typeface="AngsanaUPC"/>
                <a:sym typeface="AngsanaUPC"/>
              </a:rPr>
              <a:t>informal power</a:t>
            </a:r>
            <a:r>
              <a:rPr lang="en-US" sz="2800">
                <a:latin typeface="AngsanaUPC"/>
                <a:ea typeface="AngsanaUPC"/>
                <a:cs typeface="AngsanaUPC"/>
                <a:sym typeface="AngsanaUPC"/>
              </a:rPr>
              <a:t> - by being known as </a:t>
            </a:r>
            <a:r>
              <a:rPr lang="en-US" sz="2800" b="1">
                <a:latin typeface="AngsanaUPC"/>
                <a:ea typeface="AngsanaUPC"/>
                <a:cs typeface="AngsanaUPC"/>
                <a:sym typeface="AngsanaUPC"/>
              </a:rPr>
              <a:t>very competent and skilled </a:t>
            </a:r>
            <a:r>
              <a:rPr lang="en-US" sz="2800">
                <a:latin typeface="AngsanaUPC"/>
                <a:ea typeface="AngsanaUPC"/>
                <a:cs typeface="AngsanaUPC"/>
                <a:sym typeface="AngsanaUPC"/>
              </a:rPr>
              <a:t>in what he does</a:t>
            </a:r>
            <a:endParaRPr sz="2800">
              <a:latin typeface="AngsanaUPC"/>
              <a:ea typeface="AngsanaUPC"/>
              <a:cs typeface="AngsanaUPC"/>
              <a:sym typeface="AngsanaUPC"/>
            </a:endParaRPr>
          </a:p>
          <a:p>
            <a:pPr marL="685800" lvl="1" indent="-228600" algn="l" rtl="0">
              <a:lnSpc>
                <a:spcPct val="90000"/>
              </a:lnSpc>
              <a:spcBef>
                <a:spcPts val="500"/>
              </a:spcBef>
              <a:spcAft>
                <a:spcPts val="0"/>
              </a:spcAft>
              <a:buClr>
                <a:schemeClr val="dk1"/>
              </a:buClr>
              <a:buSzPts val="2800"/>
              <a:buChar char="•"/>
            </a:pPr>
            <a:r>
              <a:rPr lang="en-US" sz="2800" b="1">
                <a:latin typeface="AngsanaUPC"/>
                <a:ea typeface="AngsanaUPC"/>
                <a:cs typeface="AngsanaUPC"/>
                <a:sym typeface="AngsanaUPC"/>
              </a:rPr>
              <a:t>informal power </a:t>
            </a:r>
            <a:r>
              <a:rPr lang="en-US" sz="2800">
                <a:latin typeface="AngsanaUPC"/>
                <a:ea typeface="AngsanaUPC"/>
                <a:cs typeface="AngsanaUPC"/>
                <a:sym typeface="AngsanaUPC"/>
              </a:rPr>
              <a:t>- by </a:t>
            </a:r>
            <a:r>
              <a:rPr lang="en-US" sz="2800" b="1">
                <a:latin typeface="AngsanaUPC"/>
                <a:ea typeface="AngsanaUPC"/>
                <a:cs typeface="AngsanaUPC"/>
                <a:sym typeface="AngsanaUPC"/>
              </a:rPr>
              <a:t>being likable and charismatic</a:t>
            </a:r>
            <a:r>
              <a:rPr lang="en-US" sz="2800">
                <a:latin typeface="AngsanaUPC"/>
                <a:ea typeface="AngsanaUPC"/>
                <a:cs typeface="AngsanaUPC"/>
                <a:sym typeface="AngsanaUPC"/>
              </a:rPr>
              <a:t>.</a:t>
            </a:r>
            <a:endParaRPr sz="2800">
              <a:latin typeface="AngsanaUPC"/>
              <a:ea typeface="AngsanaUPC"/>
              <a:cs typeface="AngsanaUPC"/>
              <a:sym typeface="AngsanaUPC"/>
            </a:endParaRPr>
          </a:p>
          <a:p>
            <a:pPr marL="685800" lvl="1" indent="-50800" algn="l" rtl="0">
              <a:lnSpc>
                <a:spcPct val="90000"/>
              </a:lnSpc>
              <a:spcBef>
                <a:spcPts val="500"/>
              </a:spcBef>
              <a:spcAft>
                <a:spcPts val="0"/>
              </a:spcAft>
              <a:buClr>
                <a:schemeClr val="dk1"/>
              </a:buClr>
              <a:buSzPts val="2800"/>
              <a:buNone/>
            </a:pPr>
            <a:endParaRPr sz="2800">
              <a:latin typeface="AngsanaUPC"/>
              <a:ea typeface="AngsanaUPC"/>
              <a:cs typeface="AngsanaUPC"/>
              <a:sym typeface="AngsanaUPC"/>
            </a:endParaRPr>
          </a:p>
          <a:p>
            <a:pPr marL="685800" lvl="1" indent="-50800" algn="l" rtl="0">
              <a:lnSpc>
                <a:spcPct val="90000"/>
              </a:lnSpc>
              <a:spcBef>
                <a:spcPts val="500"/>
              </a:spcBef>
              <a:spcAft>
                <a:spcPts val="0"/>
              </a:spcAft>
              <a:buClr>
                <a:schemeClr val="dk1"/>
              </a:buClr>
              <a:buSzPts val="2800"/>
              <a:buNone/>
            </a:pPr>
            <a:endParaRPr sz="2800" b="1">
              <a:latin typeface="AngsanaUPC"/>
              <a:ea typeface="AngsanaUPC"/>
              <a:cs typeface="AngsanaUPC"/>
              <a:sym typeface="AngsanaUPC"/>
            </a:endParaRPr>
          </a:p>
        </p:txBody>
      </p:sp>
      <p:pic>
        <p:nvPicPr>
          <p:cNvPr id="334" name="Google Shape;334;p39"/>
          <p:cNvPicPr preferRelativeResize="0"/>
          <p:nvPr/>
        </p:nvPicPr>
        <p:blipFill rotWithShape="1">
          <a:blip r:embed="rId3">
            <a:alphaModFix/>
          </a:blip>
          <a:srcRect/>
          <a:stretch/>
        </p:blipFill>
        <p:spPr>
          <a:xfrm>
            <a:off x="11229841" y="2537451"/>
            <a:ext cx="962159" cy="2057687"/>
          </a:xfrm>
          <a:prstGeom prst="rect">
            <a:avLst/>
          </a:prstGeom>
          <a:noFill/>
          <a:ln>
            <a:noFill/>
          </a:ln>
        </p:spPr>
      </p:pic>
      <p:pic>
        <p:nvPicPr>
          <p:cNvPr id="335" name="Google Shape;335;p39"/>
          <p:cNvPicPr preferRelativeResize="0"/>
          <p:nvPr/>
        </p:nvPicPr>
        <p:blipFill rotWithShape="1">
          <a:blip r:embed="rId4">
            <a:alphaModFix/>
          </a:blip>
          <a:srcRect/>
          <a:stretch/>
        </p:blipFill>
        <p:spPr>
          <a:xfrm>
            <a:off x="11115182" y="4320549"/>
            <a:ext cx="1076817" cy="25374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2"/>
          <p:cNvSpPr txBox="1"/>
          <p:nvPr/>
        </p:nvSpPr>
        <p:spPr>
          <a:xfrm>
            <a:off x="825525" y="1255300"/>
            <a:ext cx="10515600" cy="2955300"/>
          </a:xfrm>
          <a:prstGeom prst="rect">
            <a:avLst/>
          </a:prstGeom>
          <a:solidFill>
            <a:srgbClr val="C9DAF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ngsanaUPC"/>
                <a:ea typeface="AngsanaUPC"/>
                <a:cs typeface="AngsanaUPC"/>
                <a:sym typeface="AngsanaUPC"/>
              </a:rPr>
              <a:t>Make a group of 3-4 people. Discuss the statements, one in each group, about how your organizations are doing and what could be done about it.</a:t>
            </a:r>
            <a:endParaRPr sz="2800" b="0" i="0" u="none" strike="noStrike" cap="none">
              <a:solidFill>
                <a:schemeClr val="dk1"/>
              </a:solidFill>
              <a:latin typeface="AngsanaUPC"/>
              <a:ea typeface="AngsanaUPC"/>
              <a:cs typeface="AngsanaUPC"/>
              <a:sym typeface="AngsanaUPC"/>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ngsanaUPC"/>
                <a:ea typeface="AngsanaUPC"/>
                <a:cs typeface="AngsanaUPC"/>
                <a:sym typeface="AngsanaUPC"/>
              </a:rPr>
              <a:t>What is the role of the formal and informal leaders of the organization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ngsanaUPC"/>
                <a:ea typeface="AngsanaUPC"/>
                <a:cs typeface="AngsanaUPC"/>
                <a:sym typeface="AngsanaUPC"/>
              </a:rPr>
              <a:t>(10 min.)</a:t>
            </a:r>
            <a:endParaRPr sz="2800" b="0" i="0" u="none" strike="noStrike" cap="none">
              <a:solidFill>
                <a:schemeClr val="dk1"/>
              </a:solidFill>
              <a:latin typeface="AngsanaUPC"/>
              <a:ea typeface="AngsanaUPC"/>
              <a:cs typeface="AngsanaUPC"/>
              <a:sym typeface="AngsanaUPC"/>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2" name="Google Shape;342;p22"/>
          <p:cNvSpPr txBox="1">
            <a:spLocks noGrp="1"/>
          </p:cNvSpPr>
          <p:nvPr>
            <p:ph type="title"/>
          </p:nvPr>
        </p:nvSpPr>
        <p:spPr>
          <a:xfrm>
            <a:off x="426218" y="204351"/>
            <a:ext cx="10515600" cy="9361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000"/>
              <a:buFont typeface="AngsanaUPC"/>
              <a:buNone/>
            </a:pPr>
            <a:r>
              <a:rPr lang="en-US" sz="4000" b="1">
                <a:solidFill>
                  <a:schemeClr val="dk2"/>
                </a:solidFill>
                <a:latin typeface="AngsanaUPC"/>
                <a:ea typeface="AngsanaUPC"/>
                <a:cs typeface="AngsanaUPC"/>
                <a:sym typeface="AngsanaUPC"/>
              </a:rPr>
              <a:t>Practical examples</a:t>
            </a:r>
            <a:endParaRPr sz="4000" b="1">
              <a:solidFill>
                <a:schemeClr val="dk2"/>
              </a:solidFill>
              <a:latin typeface="AngsanaUPC"/>
              <a:ea typeface="AngsanaUPC"/>
              <a:cs typeface="AngsanaUPC"/>
              <a:sym typeface="AngsanaUPC"/>
            </a:endParaRPr>
          </a:p>
        </p:txBody>
      </p:sp>
      <p:pic>
        <p:nvPicPr>
          <p:cNvPr id="343" name="Google Shape;343;p22"/>
          <p:cNvPicPr preferRelativeResize="0"/>
          <p:nvPr/>
        </p:nvPicPr>
        <p:blipFill rotWithShape="1">
          <a:blip r:embed="rId3">
            <a:alphaModFix/>
          </a:blip>
          <a:srcRect/>
          <a:stretch/>
        </p:blipFill>
        <p:spPr>
          <a:xfrm>
            <a:off x="11213804" y="2537451"/>
            <a:ext cx="962159" cy="2057687"/>
          </a:xfrm>
          <a:prstGeom prst="rect">
            <a:avLst/>
          </a:prstGeom>
          <a:noFill/>
          <a:ln>
            <a:noFill/>
          </a:ln>
        </p:spPr>
      </p:pic>
      <p:pic>
        <p:nvPicPr>
          <p:cNvPr id="344" name="Google Shape;344;p22"/>
          <p:cNvPicPr preferRelativeResize="0"/>
          <p:nvPr/>
        </p:nvPicPr>
        <p:blipFill rotWithShape="1">
          <a:blip r:embed="rId4">
            <a:alphaModFix/>
          </a:blip>
          <a:srcRect/>
          <a:stretch/>
        </p:blipFill>
        <p:spPr>
          <a:xfrm>
            <a:off x="11099145" y="4320549"/>
            <a:ext cx="1076817" cy="2537451"/>
          </a:xfrm>
          <a:prstGeom prst="rect">
            <a:avLst/>
          </a:prstGeom>
          <a:noFill/>
          <a:ln>
            <a:noFill/>
          </a:ln>
        </p:spPr>
      </p:pic>
      <p:sp>
        <p:nvSpPr>
          <p:cNvPr id="345" name="Google Shape;345;p22"/>
          <p:cNvSpPr txBox="1"/>
          <p:nvPr/>
        </p:nvSpPr>
        <p:spPr>
          <a:xfrm>
            <a:off x="968825" y="4250450"/>
            <a:ext cx="10130400" cy="2586000"/>
          </a:xfrm>
          <a:prstGeom prst="rect">
            <a:avLst/>
          </a:prstGeom>
          <a:noFill/>
          <a:ln>
            <a:noFill/>
          </a:ln>
        </p:spPr>
        <p:txBody>
          <a:bodyPr spcFirstLastPara="1" wrap="square" lIns="91425" tIns="45700" rIns="91425" bIns="45700" anchor="t" anchorCtr="0">
            <a:spAutoFit/>
          </a:bodyPr>
          <a:lstStyle/>
          <a:p>
            <a:pPr marL="0" marR="0" lvl="0" indent="-171450" algn="l" rtl="0">
              <a:lnSpc>
                <a:spcPct val="100000"/>
              </a:lnSpc>
              <a:spcBef>
                <a:spcPts val="0"/>
              </a:spcBef>
              <a:spcAft>
                <a:spcPts val="0"/>
              </a:spcAft>
              <a:buClr>
                <a:schemeClr val="dk1"/>
              </a:buClr>
              <a:buSzPts val="2700"/>
              <a:buFont typeface="Noto Sans Symbols"/>
              <a:buChar char="⮚"/>
            </a:pPr>
            <a:r>
              <a:rPr lang="en-US" sz="2700" b="1" i="0" u="none" strike="noStrike" cap="none">
                <a:solidFill>
                  <a:schemeClr val="dk1"/>
                </a:solidFill>
                <a:latin typeface="AngsanaUPC"/>
                <a:ea typeface="AngsanaUPC"/>
                <a:cs typeface="AngsanaUPC"/>
                <a:sym typeface="AngsanaUPC"/>
              </a:rPr>
              <a:t>Address systemic issues that perpetuate a climate of silence, a combative culture, and a climate of futility in the workplace.</a:t>
            </a:r>
            <a:r>
              <a:rPr lang="en-US" sz="2700" b="0" i="0" u="none" strike="noStrike" cap="none">
                <a:solidFill>
                  <a:schemeClr val="dk1"/>
                </a:solidFill>
                <a:latin typeface="AngsanaUPC"/>
                <a:ea typeface="AngsanaUPC"/>
                <a:cs typeface="AngsanaUPC"/>
                <a:sym typeface="AngsanaUPC"/>
              </a:rPr>
              <a:t> </a:t>
            </a:r>
            <a:endParaRPr sz="2700" b="0" i="0" u="none" strike="noStrike" cap="none">
              <a:solidFill>
                <a:schemeClr val="dk1"/>
              </a:solidFill>
              <a:latin typeface="AngsanaUPC"/>
              <a:ea typeface="AngsanaUPC"/>
              <a:cs typeface="AngsanaUPC"/>
              <a:sym typeface="AngsanaUPC"/>
            </a:endParaRPr>
          </a:p>
          <a:p>
            <a:pPr marL="0" marR="0" lvl="0" indent="-171450" algn="l" rtl="0">
              <a:lnSpc>
                <a:spcPct val="100000"/>
              </a:lnSpc>
              <a:spcBef>
                <a:spcPts val="0"/>
              </a:spcBef>
              <a:spcAft>
                <a:spcPts val="0"/>
              </a:spcAft>
              <a:buClr>
                <a:schemeClr val="dk1"/>
              </a:buClr>
              <a:buSzPts val="2700"/>
              <a:buFont typeface="Noto Sans Symbols"/>
              <a:buChar char="⮚"/>
            </a:pPr>
            <a:r>
              <a:rPr lang="en-US" sz="2700" b="1" i="0" u="none" strike="noStrike" cap="none">
                <a:solidFill>
                  <a:schemeClr val="dk1"/>
                </a:solidFill>
                <a:latin typeface="AngsanaUPC"/>
                <a:ea typeface="AngsanaUPC"/>
                <a:cs typeface="AngsanaUPC"/>
                <a:sym typeface="AngsanaUPC"/>
              </a:rPr>
              <a:t>Challenge rigid standards of masculinity and address systemic issues that increase masculine anxiety among men in the workplace.</a:t>
            </a:r>
            <a:endParaRPr sz="2700" b="0" i="0" u="none" strike="noStrike" cap="none">
              <a:solidFill>
                <a:schemeClr val="dk1"/>
              </a:solidFill>
              <a:latin typeface="AngsanaUPC"/>
              <a:ea typeface="AngsanaUPC"/>
              <a:cs typeface="AngsanaUPC"/>
              <a:sym typeface="AngsanaUPC"/>
            </a:endParaRPr>
          </a:p>
          <a:p>
            <a:pPr marL="0" marR="0" lvl="0" indent="-171450" algn="l" rtl="0">
              <a:lnSpc>
                <a:spcPct val="100000"/>
              </a:lnSpc>
              <a:spcBef>
                <a:spcPts val="0"/>
              </a:spcBef>
              <a:spcAft>
                <a:spcPts val="0"/>
              </a:spcAft>
              <a:buClr>
                <a:schemeClr val="dk1"/>
              </a:buClr>
              <a:buSzPts val="2700"/>
              <a:buFont typeface="Noto Sans Symbols"/>
              <a:buChar char="⮚"/>
            </a:pPr>
            <a:r>
              <a:rPr lang="en-US" sz="2700" b="1" i="0" u="none" strike="noStrike" cap="none">
                <a:solidFill>
                  <a:schemeClr val="dk1"/>
                </a:solidFill>
                <a:latin typeface="AngsanaUPC"/>
                <a:ea typeface="AngsanaUPC"/>
                <a:cs typeface="AngsanaUPC"/>
                <a:sym typeface="AngsanaUPC"/>
              </a:rPr>
              <a:t>Create an environment where managers are open, and employees feel heard. </a:t>
            </a:r>
            <a:endParaRPr sz="2700" b="0" i="0" u="none" strike="noStrike" cap="none">
              <a:solidFill>
                <a:schemeClr val="dk1"/>
              </a:solidFill>
              <a:latin typeface="Calibri"/>
              <a:ea typeface="Calibri"/>
              <a:cs typeface="Calibri"/>
              <a:sym typeface="Calibri"/>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3"/>
          <p:cNvSpPr txBox="1">
            <a:spLocks noGrp="1"/>
          </p:cNvSpPr>
          <p:nvPr>
            <p:ph type="title"/>
          </p:nvPr>
        </p:nvSpPr>
        <p:spPr>
          <a:xfrm>
            <a:off x="484054" y="0"/>
            <a:ext cx="10747443" cy="7531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ngsanaUPC"/>
              <a:buNone/>
            </a:pPr>
            <a:r>
              <a:rPr lang="en-US">
                <a:latin typeface="AngsanaUPC"/>
                <a:ea typeface="AngsanaUPC"/>
                <a:cs typeface="AngsanaUPC"/>
                <a:sym typeface="AngsanaUPC"/>
              </a:rPr>
              <a:t>References :</a:t>
            </a:r>
            <a:endParaRPr>
              <a:latin typeface="AngsanaUPC"/>
              <a:ea typeface="AngsanaUPC"/>
              <a:cs typeface="AngsanaUPC"/>
              <a:sym typeface="AngsanaUPC"/>
            </a:endParaRPr>
          </a:p>
        </p:txBody>
      </p:sp>
      <p:sp>
        <p:nvSpPr>
          <p:cNvPr id="352" name="Google Shape;352;p23"/>
          <p:cNvSpPr txBox="1">
            <a:spLocks noGrp="1"/>
          </p:cNvSpPr>
          <p:nvPr>
            <p:ph type="body" idx="1"/>
          </p:nvPr>
        </p:nvSpPr>
        <p:spPr>
          <a:xfrm>
            <a:off x="533400" y="624423"/>
            <a:ext cx="11658600" cy="5285064"/>
          </a:xfrm>
          <a:prstGeom prst="rect">
            <a:avLst/>
          </a:prstGeom>
          <a:noFill/>
          <a:ln>
            <a:noFill/>
          </a:ln>
        </p:spPr>
        <p:txBody>
          <a:bodyPr spcFirstLastPara="1" wrap="square" lIns="91425" tIns="45700" rIns="91425" bIns="45700" anchor="t" anchorCtr="0">
            <a:noAutofit/>
          </a:bodyPr>
          <a:lstStyle/>
          <a:p>
            <a:pPr marL="228600" lvl="0" indent="-203200" algn="l" rtl="0">
              <a:lnSpc>
                <a:spcPct val="100000"/>
              </a:lnSpc>
              <a:spcBef>
                <a:spcPts val="0"/>
              </a:spcBef>
              <a:spcAft>
                <a:spcPts val="0"/>
              </a:spcAft>
              <a:buClr>
                <a:schemeClr val="dk1"/>
              </a:buClr>
              <a:buSzPts val="1800"/>
              <a:buChar char="•"/>
            </a:pPr>
            <a:r>
              <a:rPr lang="en-US" sz="1800">
                <a:latin typeface="AngsanaUPC"/>
                <a:ea typeface="AngsanaUPC"/>
                <a:cs typeface="AngsanaUPC"/>
                <a:sym typeface="AngsanaUPC"/>
              </a:rPr>
              <a:t>Sowon Kim, Giuliano Bianchi, Maria José Bosch (2020). An Examination of the Impact of Macro Context on Women CEOs in the Hospitality Industry. // in The New Ideal Worker (pp.251-265). https://www.researchgate.net/publication/334113553_An_Examination_of_the_Impact_of_Macro_Context_on_Women_CEOs_in_the_Hospitality_Industry</a:t>
            </a:r>
            <a:endParaRPr sz="2400"/>
          </a:p>
          <a:p>
            <a:pPr marL="228600" lvl="0" indent="-203200" algn="l" rtl="0">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Hinchliffe, E. (2021). </a:t>
            </a:r>
            <a:r>
              <a:rPr lang="en-US" sz="1800" u="sng">
                <a:solidFill>
                  <a:schemeClr val="hlink"/>
                </a:solidFill>
                <a:latin typeface="AngsanaUPC"/>
                <a:ea typeface="AngsanaUPC"/>
                <a:cs typeface="AngsanaUPC"/>
                <a:sym typeface="AngsanaUPC"/>
                <a:hlinkClick r:id="rId3"/>
              </a:rPr>
              <a:t>The number of women running Global 500 businesses soars to an all-time high</a:t>
            </a:r>
            <a:r>
              <a:rPr lang="en-US" sz="1800">
                <a:latin typeface="AngsanaUPC"/>
                <a:ea typeface="AngsanaUPC"/>
                <a:cs typeface="AngsanaUPC"/>
                <a:sym typeface="AngsanaUPC"/>
              </a:rPr>
              <a:t>. </a:t>
            </a:r>
            <a:r>
              <a:rPr lang="en-US" sz="1800" i="1">
                <a:latin typeface="AngsanaUPC"/>
                <a:ea typeface="AngsanaUPC"/>
                <a:cs typeface="AngsanaUPC"/>
                <a:sym typeface="AngsanaUPC"/>
              </a:rPr>
              <a:t>Fortune.</a:t>
            </a:r>
            <a:endParaRPr sz="1800">
              <a:latin typeface="AngsanaUPC"/>
              <a:ea typeface="AngsanaUPC"/>
              <a:cs typeface="AngsanaUPC"/>
              <a:sym typeface="AngsanaUPC"/>
            </a:endParaRPr>
          </a:p>
          <a:p>
            <a:pPr marL="228600" lvl="0" indent="-203200" algn="l" rtl="0">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Gender matters: Rethinking violence in tourism. Annals of Tourism Research, J o u r n a l h o m e p a g e : h t t p s : / / w w w . j o u r n a l s . e l s e v i e r . c o m / a n n a l s - o f -t o u r i s m - r e s e a r c h   https://www.sciencedirect.com/science/article/pii/S0160738321000050#bbb0075</a:t>
            </a:r>
            <a:endParaRPr sz="2400"/>
          </a:p>
          <a:p>
            <a:pPr marL="228600" lvl="0" indent="-203200" algn="l" rtl="0">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Harvard Business Review, Power and Politics in Organizational Life (</a:t>
            </a:r>
            <a:r>
              <a:rPr lang="en-US" sz="1800" u="sng">
                <a:solidFill>
                  <a:schemeClr val="hlink"/>
                </a:solidFill>
                <a:latin typeface="AngsanaUPC"/>
                <a:ea typeface="AngsanaUPC"/>
                <a:cs typeface="AngsanaUPC"/>
                <a:sym typeface="AngsanaUPC"/>
                <a:hlinkClick r:id="rId4"/>
              </a:rPr>
              <a:t>https://hbr.org/1970/05/power-and-politics-in-organizational-life</a:t>
            </a:r>
            <a:r>
              <a:rPr lang="en-US" sz="1800">
                <a:latin typeface="AngsanaUPC"/>
                <a:ea typeface="AngsanaUPC"/>
                <a:cs typeface="AngsanaUPC"/>
                <a:sym typeface="AngsanaUPC"/>
              </a:rPr>
              <a:t>)</a:t>
            </a:r>
            <a:endParaRPr sz="2400"/>
          </a:p>
          <a:p>
            <a:pPr marL="228600" lvl="0" indent="-203200" algn="l" rtl="0">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Annals of Tourism Research, Volume 88, May 2021, Gender matters: Rethinking violence in tourism (</a:t>
            </a:r>
            <a:r>
              <a:rPr lang="en-US" sz="1800" u="sng">
                <a:solidFill>
                  <a:schemeClr val="hlink"/>
                </a:solidFill>
                <a:latin typeface="AngsanaUPC"/>
                <a:ea typeface="AngsanaUPC"/>
                <a:cs typeface="AngsanaUPC"/>
                <a:sym typeface="AngsanaUPC"/>
                <a:hlinkClick r:id="rId5"/>
              </a:rPr>
              <a:t>https://www.sciencedirect.com/science/article/pii/S0160738321000050</a:t>
            </a:r>
            <a:r>
              <a:rPr lang="en-US" sz="1800">
                <a:latin typeface="AngsanaUPC"/>
                <a:ea typeface="AngsanaUPC"/>
                <a:cs typeface="AngsanaUPC"/>
                <a:sym typeface="AngsanaUPC"/>
              </a:rPr>
              <a:t>)</a:t>
            </a:r>
            <a:endParaRPr sz="1800">
              <a:latin typeface="AngsanaUPC"/>
              <a:ea typeface="AngsanaUPC"/>
              <a:cs typeface="AngsanaUPC"/>
              <a:sym typeface="AngsanaUPC"/>
            </a:endParaRPr>
          </a:p>
          <a:p>
            <a:pPr marL="228600" lvl="0" indent="-203200" algn="l" rtl="0">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WORKPLACES THAT WORK FOR WOMEN, 60 years Catalyst  (</a:t>
            </a:r>
            <a:r>
              <a:rPr lang="en-US" sz="1800" u="sng">
                <a:solidFill>
                  <a:schemeClr val="hlink"/>
                </a:solidFill>
                <a:latin typeface="AngsanaUPC"/>
                <a:ea typeface="AngsanaUPC"/>
                <a:cs typeface="AngsanaUPC"/>
                <a:sym typeface="AngsanaUPC"/>
                <a:hlinkClick r:id="rId6"/>
              </a:rPr>
              <a:t>https://www.catalyst.org/research/workplace-sexism-climates/</a:t>
            </a:r>
            <a:r>
              <a:rPr lang="en-US" sz="1800">
                <a:latin typeface="AngsanaUPC"/>
                <a:ea typeface="AngsanaUPC"/>
                <a:cs typeface="AngsanaUPC"/>
                <a:sym typeface="AngsanaUPC"/>
              </a:rPr>
              <a:t>)</a:t>
            </a:r>
            <a:endParaRPr sz="2400"/>
          </a:p>
          <a:p>
            <a:pPr marL="228600" lvl="0" indent="-203200" algn="l" rtl="0">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Protecting migrant workers from exploitation in the EU: workers’ perspectives</a:t>
            </a:r>
            <a:endParaRPr sz="2400"/>
          </a:p>
          <a:p>
            <a:pPr marL="185738" lvl="0" indent="0" algn="l" rtl="0">
              <a:lnSpc>
                <a:spcPct val="100000"/>
              </a:lnSpc>
              <a:spcBef>
                <a:spcPts val="1000"/>
              </a:spcBef>
              <a:spcAft>
                <a:spcPts val="0"/>
              </a:spcAft>
              <a:buClr>
                <a:schemeClr val="dk1"/>
              </a:buClr>
              <a:buSzPts val="2200"/>
              <a:buNone/>
            </a:pPr>
            <a:r>
              <a:rPr lang="en-US" sz="1800">
                <a:latin typeface="AngsanaUPC"/>
                <a:ea typeface="AngsanaUPC"/>
                <a:cs typeface="AngsanaUPC"/>
                <a:sym typeface="AngsanaUPC"/>
              </a:rPr>
              <a:t>(https://fra.europa.eu/sites/default/files/fra_uploads/fra-2019-severe-labour-exploitation-workers-perspectives_en.pdf)</a:t>
            </a:r>
            <a:endParaRPr sz="1800">
              <a:latin typeface="AngsanaUPC"/>
              <a:ea typeface="AngsanaUPC"/>
              <a:cs typeface="AngsanaUPC"/>
              <a:sym typeface="AngsanaUPC"/>
            </a:endParaRPr>
          </a:p>
          <a:p>
            <a:pPr marL="228600" lvl="0" indent="-203200" algn="l" rtl="0">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Same job, different income: withdrawing EU migrants’ benefits would violate an EU founding principle</a:t>
            </a:r>
            <a:endParaRPr sz="2400"/>
          </a:p>
          <a:p>
            <a:pPr marL="185738" lvl="1" indent="0" algn="l" rtl="0">
              <a:lnSpc>
                <a:spcPct val="100000"/>
              </a:lnSpc>
              <a:spcBef>
                <a:spcPts val="500"/>
              </a:spcBef>
              <a:spcAft>
                <a:spcPts val="0"/>
              </a:spcAft>
              <a:buClr>
                <a:schemeClr val="dk1"/>
              </a:buClr>
              <a:buSzPts val="2200"/>
              <a:buNone/>
            </a:pPr>
            <a:r>
              <a:rPr lang="en-US" sz="1800">
                <a:latin typeface="AngsanaUPC"/>
                <a:ea typeface="AngsanaUPC"/>
                <a:cs typeface="AngsanaUPC"/>
                <a:sym typeface="AngsanaUPC"/>
              </a:rPr>
              <a:t>(</a:t>
            </a:r>
            <a:r>
              <a:rPr lang="en-US" sz="1800" u="sng">
                <a:solidFill>
                  <a:schemeClr val="hlink"/>
                </a:solidFill>
                <a:latin typeface="AngsanaUPC"/>
                <a:ea typeface="AngsanaUPC"/>
                <a:cs typeface="AngsanaUPC"/>
                <a:sym typeface="AngsanaUPC"/>
                <a:hlinkClick r:id="rId7"/>
              </a:rPr>
              <a:t>https://blogs.lse.ac.uk/brexit/2015/11/17/in-work-benefits-for-migrants-digging-a-hole/</a:t>
            </a:r>
            <a:r>
              <a:rPr lang="en-US" sz="1800">
                <a:latin typeface="AngsanaUPC"/>
                <a:ea typeface="AngsanaUPC"/>
                <a:cs typeface="AngsanaUPC"/>
                <a:sym typeface="AngsanaUPC"/>
              </a:rPr>
              <a:t>)</a:t>
            </a:r>
            <a:endParaRPr sz="1800">
              <a:latin typeface="AngsanaUPC"/>
              <a:ea typeface="AngsanaUPC"/>
              <a:cs typeface="AngsanaUPC"/>
              <a:sym typeface="AngsanaUPC"/>
            </a:endParaRPr>
          </a:p>
        </p:txBody>
      </p:sp>
      <p:pic>
        <p:nvPicPr>
          <p:cNvPr id="353" name="Google Shape;353;p23"/>
          <p:cNvPicPr preferRelativeResize="0"/>
          <p:nvPr/>
        </p:nvPicPr>
        <p:blipFill rotWithShape="1">
          <a:blip r:embed="rId8">
            <a:alphaModFix/>
          </a:blip>
          <a:srcRect/>
          <a:stretch/>
        </p:blipFill>
        <p:spPr>
          <a:xfrm>
            <a:off x="11115182" y="4320549"/>
            <a:ext cx="1076817" cy="25374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4"/>
          <p:cNvSpPr txBox="1">
            <a:spLocks noGrp="1"/>
          </p:cNvSpPr>
          <p:nvPr>
            <p:ph type="title"/>
          </p:nvPr>
        </p:nvSpPr>
        <p:spPr>
          <a:xfrm>
            <a:off x="838200" y="365125"/>
            <a:ext cx="10515600" cy="7397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ngsanaUPC"/>
              <a:buNone/>
            </a:pPr>
            <a:r>
              <a:rPr lang="en-US">
                <a:latin typeface="AngsanaUPC"/>
                <a:ea typeface="AngsanaUPC"/>
                <a:cs typeface="AngsanaUPC"/>
                <a:sym typeface="AngsanaUPC"/>
              </a:rPr>
              <a:t>References :</a:t>
            </a:r>
            <a:endParaRPr>
              <a:latin typeface="AngsanaUPC"/>
              <a:ea typeface="AngsanaUPC"/>
              <a:cs typeface="AngsanaUPC"/>
              <a:sym typeface="AngsanaUPC"/>
            </a:endParaRPr>
          </a:p>
        </p:txBody>
      </p:sp>
      <p:sp>
        <p:nvSpPr>
          <p:cNvPr id="360" name="Google Shape;360;p24"/>
          <p:cNvSpPr txBox="1">
            <a:spLocks noGrp="1"/>
          </p:cNvSpPr>
          <p:nvPr>
            <p:ph type="body" idx="1"/>
          </p:nvPr>
        </p:nvSpPr>
        <p:spPr>
          <a:xfrm>
            <a:off x="838200" y="1253331"/>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400"/>
              <a:buChar char="•"/>
            </a:pPr>
            <a:r>
              <a:rPr lang="en-US" sz="2400">
                <a:latin typeface="AngsanaUPC"/>
                <a:ea typeface="AngsanaUPC"/>
                <a:cs typeface="AngsanaUPC"/>
                <a:sym typeface="AngsanaUPC"/>
              </a:rPr>
              <a:t>TOURISM’S DIRTY SECRET: THE EXPLOITATION OF HOTEL HOUSEKEEPERS: oxfam canada report.  (</a:t>
            </a:r>
            <a:r>
              <a:rPr lang="en-US" sz="2400" u="sng">
                <a:solidFill>
                  <a:schemeClr val="hlink"/>
                </a:solidFill>
                <a:latin typeface="AngsanaUPC"/>
                <a:ea typeface="AngsanaUPC"/>
                <a:cs typeface="AngsanaUPC"/>
                <a:sym typeface="AngsanaUPC"/>
                <a:hlinkClick r:id="rId3"/>
              </a:rPr>
              <a:t>https://oxfamilibrary.openrepository.com/bitstream/handle/10546/620355/rr-tourisms-dirty-secret-</a:t>
            </a:r>
            <a:r>
              <a:rPr lang="en-US" sz="2400">
                <a:latin typeface="AngsanaUPC"/>
                <a:ea typeface="AngsanaUPC"/>
                <a:cs typeface="AngsanaUPC"/>
                <a:sym typeface="AngsanaUPC"/>
              </a:rPr>
              <a:t>	171017-en.pdf%3Bjsessionid=793604C2A572759E16008BC94B70C503?sequence=1)</a:t>
            </a:r>
            <a:endParaRPr/>
          </a:p>
          <a:p>
            <a:pPr marL="228600" lvl="0" indent="-228600" algn="l" rtl="0">
              <a:lnSpc>
                <a:spcPct val="100000"/>
              </a:lnSpc>
              <a:spcBef>
                <a:spcPts val="1000"/>
              </a:spcBef>
              <a:spcAft>
                <a:spcPts val="0"/>
              </a:spcAft>
              <a:buClr>
                <a:schemeClr val="dk1"/>
              </a:buClr>
              <a:buSzPts val="2400"/>
              <a:buChar char="•"/>
            </a:pPr>
            <a:r>
              <a:rPr lang="en-US" sz="2400">
                <a:latin typeface="AngsanaUPC"/>
                <a:ea typeface="AngsanaUPC"/>
                <a:cs typeface="AngsanaUPC"/>
                <a:sym typeface="AngsanaUPC"/>
              </a:rPr>
              <a:t>https://www.catalyst.org/research/women-in-management/</a:t>
            </a:r>
            <a:endParaRPr sz="2400">
              <a:latin typeface="AngsanaUPC"/>
              <a:ea typeface="AngsanaUPC"/>
              <a:cs typeface="AngsanaUPC"/>
              <a:sym typeface="AngsanaUPC"/>
            </a:endParaRPr>
          </a:p>
          <a:p>
            <a:pPr marL="228600" lvl="0" indent="-76200" algn="l" rtl="0">
              <a:lnSpc>
                <a:spcPct val="100000"/>
              </a:lnSpc>
              <a:spcBef>
                <a:spcPts val="1000"/>
              </a:spcBef>
              <a:spcAft>
                <a:spcPts val="0"/>
              </a:spcAft>
              <a:buClr>
                <a:schemeClr val="dk1"/>
              </a:buClr>
              <a:buSzPts val="2400"/>
              <a:buNone/>
            </a:pPr>
            <a:endParaRPr sz="2400">
              <a:latin typeface="AngsanaUPC"/>
              <a:ea typeface="AngsanaUPC"/>
              <a:cs typeface="AngsanaUPC"/>
              <a:sym typeface="AngsanaUPC"/>
            </a:endParaRPr>
          </a:p>
          <a:p>
            <a:pPr marL="228600" lvl="0" indent="-76200" algn="l" rtl="0">
              <a:lnSpc>
                <a:spcPct val="90000"/>
              </a:lnSpc>
              <a:spcBef>
                <a:spcPts val="1000"/>
              </a:spcBef>
              <a:spcAft>
                <a:spcPts val="0"/>
              </a:spcAft>
              <a:buClr>
                <a:schemeClr val="dk1"/>
              </a:buClr>
              <a:buSzPts val="2400"/>
              <a:buNone/>
            </a:pPr>
            <a:endParaRPr sz="2400">
              <a:latin typeface="AngsanaUPC"/>
              <a:ea typeface="AngsanaUPC"/>
              <a:cs typeface="AngsanaUPC"/>
              <a:sym typeface="AngsanaUP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pic>
        <p:nvPicPr>
          <p:cNvPr id="365" name="Google Shape;365;p25"/>
          <p:cNvPicPr preferRelativeResize="0"/>
          <p:nvPr/>
        </p:nvPicPr>
        <p:blipFill rotWithShape="1">
          <a:blip r:embed="rId3">
            <a:alphaModFix/>
          </a:blip>
          <a:srcRect b="15730"/>
          <a:stretch/>
        </p:blipFill>
        <p:spPr>
          <a:xfrm>
            <a:off x="20" y="10"/>
            <a:ext cx="12191980" cy="6857990"/>
          </a:xfrm>
          <a:prstGeom prst="rect">
            <a:avLst/>
          </a:prstGeom>
          <a:noFill/>
          <a:ln>
            <a:noFill/>
          </a:ln>
        </p:spPr>
      </p:pic>
      <p:sp>
        <p:nvSpPr>
          <p:cNvPr id="366" name="Google Shape;366;p25"/>
          <p:cNvSpPr/>
          <p:nvPr/>
        </p:nvSpPr>
        <p:spPr>
          <a:xfrm>
            <a:off x="0" y="5320142"/>
            <a:ext cx="12192000" cy="736551"/>
          </a:xfrm>
          <a:prstGeom prst="rect">
            <a:avLst/>
          </a:prstGeom>
          <a:solidFill>
            <a:schemeClr val="lt1">
              <a:alpha val="9254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7" name="Google Shape;367;p25"/>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en-US" sz="3600">
                <a:solidFill>
                  <a:srgbClr val="262626"/>
                </a:solidFill>
              </a:rPr>
              <a:t>Thank you for your attention</a:t>
            </a:r>
            <a:endParaRPr sz="3600">
              <a:solidFill>
                <a:srgbClr val="262626"/>
              </a:solidFill>
            </a:endParaRPr>
          </a:p>
        </p:txBody>
      </p:sp>
      <p:cxnSp>
        <p:nvCxnSpPr>
          <p:cNvPr id="368" name="Google Shape;368;p25"/>
          <p:cNvCxnSpPr/>
          <p:nvPr/>
        </p:nvCxnSpPr>
        <p:spPr>
          <a:xfrm>
            <a:off x="0" y="5241983"/>
            <a:ext cx="12192000" cy="0"/>
          </a:xfrm>
          <a:prstGeom prst="straightConnector1">
            <a:avLst/>
          </a:prstGeom>
          <a:noFill/>
          <a:ln w="41275" cap="flat" cmpd="sng">
            <a:solidFill>
              <a:schemeClr val="lt1">
                <a:alpha val="89411"/>
              </a:schemeClr>
            </a:solidFill>
            <a:prstDash val="solid"/>
            <a:miter lim="800000"/>
            <a:headEnd type="none" w="sm" len="sm"/>
            <a:tailEnd type="none" w="sm" len="sm"/>
          </a:ln>
        </p:spPr>
      </p:cxnSp>
      <p:cxnSp>
        <p:nvCxnSpPr>
          <p:cNvPr id="369" name="Google Shape;369;p25"/>
          <p:cNvCxnSpPr/>
          <p:nvPr/>
        </p:nvCxnSpPr>
        <p:spPr>
          <a:xfrm>
            <a:off x="0" y="6134852"/>
            <a:ext cx="12192000" cy="0"/>
          </a:xfrm>
          <a:prstGeom prst="straightConnector1">
            <a:avLst/>
          </a:prstGeom>
          <a:noFill/>
          <a:ln w="41275" cap="flat" cmpd="sng">
            <a:solidFill>
              <a:schemeClr val="lt1">
                <a:alpha val="89411"/>
              </a:schemeClr>
            </a:solidFill>
            <a:prstDash val="solid"/>
            <a:miter lim="800000"/>
            <a:headEnd type="none" w="sm" len="sm"/>
            <a:tailEnd type="none" w="sm" len="sm"/>
          </a:ln>
        </p:spPr>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26"/>
          <p:cNvPicPr preferRelativeResize="0"/>
          <p:nvPr/>
        </p:nvPicPr>
        <p:blipFill rotWithShape="1">
          <a:blip r:embed="rId3">
            <a:alphaModFix/>
          </a:blip>
          <a:srcRect/>
          <a:stretch/>
        </p:blipFill>
        <p:spPr>
          <a:xfrm>
            <a:off x="-413" y="4071129"/>
            <a:ext cx="943107" cy="2095792"/>
          </a:xfrm>
          <a:prstGeom prst="rect">
            <a:avLst/>
          </a:prstGeom>
          <a:noFill/>
          <a:ln>
            <a:noFill/>
          </a:ln>
        </p:spPr>
      </p:pic>
      <p:sp>
        <p:nvSpPr>
          <p:cNvPr id="375" name="Google Shape;375;p26"/>
          <p:cNvSpPr txBox="1">
            <a:spLocks noGrp="1"/>
          </p:cNvSpPr>
          <p:nvPr>
            <p:ph type="title"/>
          </p:nvPr>
        </p:nvSpPr>
        <p:spPr>
          <a:xfrm>
            <a:off x="359517" y="276613"/>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Project partners</a:t>
            </a:r>
            <a:endParaRPr sz="3600" b="1">
              <a:solidFill>
                <a:schemeClr val="dk2"/>
              </a:solidFill>
            </a:endParaRPr>
          </a:p>
        </p:txBody>
      </p:sp>
      <p:sp>
        <p:nvSpPr>
          <p:cNvPr id="376" name="Google Shape;37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
        <p:nvSpPr>
          <p:cNvPr id="377" name="Google Shape;377;p26"/>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pic>
        <p:nvPicPr>
          <p:cNvPr id="378" name="Google Shape;378;p26"/>
          <p:cNvPicPr preferRelativeResize="0"/>
          <p:nvPr/>
        </p:nvPicPr>
        <p:blipFill rotWithShape="1">
          <a:blip r:embed="rId4">
            <a:alphaModFix/>
          </a:blip>
          <a:srcRect/>
          <a:stretch/>
        </p:blipFill>
        <p:spPr>
          <a:xfrm>
            <a:off x="553626" y="1168801"/>
            <a:ext cx="3287809" cy="705343"/>
          </a:xfrm>
          <a:prstGeom prst="rect">
            <a:avLst/>
          </a:prstGeom>
          <a:noFill/>
          <a:ln>
            <a:noFill/>
          </a:ln>
        </p:spPr>
      </p:pic>
      <p:sp>
        <p:nvSpPr>
          <p:cNvPr id="379" name="Google Shape;379;p26"/>
          <p:cNvSpPr txBox="1"/>
          <p:nvPr/>
        </p:nvSpPr>
        <p:spPr>
          <a:xfrm>
            <a:off x="317929" y="2041725"/>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Czech University of Life Sciences Prague</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Czech Republic</a:t>
            </a:r>
            <a:endParaRPr sz="1400" b="0" i="0" u="none" strike="noStrike" cap="none">
              <a:solidFill>
                <a:schemeClr val="dk1"/>
              </a:solidFill>
              <a:latin typeface="Arial"/>
              <a:ea typeface="Arial"/>
              <a:cs typeface="Arial"/>
              <a:sym typeface="Arial"/>
            </a:endParaRPr>
          </a:p>
        </p:txBody>
      </p:sp>
      <p:pic>
        <p:nvPicPr>
          <p:cNvPr id="380" name="Google Shape;380;p26"/>
          <p:cNvPicPr preferRelativeResize="0"/>
          <p:nvPr/>
        </p:nvPicPr>
        <p:blipFill rotWithShape="1">
          <a:blip r:embed="rId6">
            <a:alphaModFix/>
          </a:blip>
          <a:srcRect/>
          <a:stretch/>
        </p:blipFill>
        <p:spPr>
          <a:xfrm>
            <a:off x="5465518" y="4289441"/>
            <a:ext cx="1260963" cy="1173800"/>
          </a:xfrm>
          <a:prstGeom prst="rect">
            <a:avLst/>
          </a:prstGeom>
          <a:noFill/>
          <a:ln>
            <a:noFill/>
          </a:ln>
        </p:spPr>
      </p:pic>
      <p:sp>
        <p:nvSpPr>
          <p:cNvPr id="381" name="Google Shape;381;p26"/>
          <p:cNvSpPr txBox="1"/>
          <p:nvPr/>
        </p:nvSpPr>
        <p:spPr>
          <a:xfrm>
            <a:off x="4354142"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Pancyprian Association of Hotel Managers</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Cyprus</a:t>
            </a:r>
            <a:endParaRPr sz="1400" b="0" i="0" u="none" strike="noStrike" cap="none">
              <a:solidFill>
                <a:schemeClr val="dk1"/>
              </a:solidFill>
              <a:latin typeface="Arial"/>
              <a:ea typeface="Arial"/>
              <a:cs typeface="Arial"/>
              <a:sym typeface="Arial"/>
            </a:endParaRPr>
          </a:p>
        </p:txBody>
      </p:sp>
      <p:pic>
        <p:nvPicPr>
          <p:cNvPr id="382" name="Google Shape;382;p26"/>
          <p:cNvPicPr preferRelativeResize="0"/>
          <p:nvPr/>
        </p:nvPicPr>
        <p:blipFill rotWithShape="1">
          <a:blip r:embed="rId7">
            <a:alphaModFix/>
          </a:blip>
          <a:srcRect/>
          <a:stretch/>
        </p:blipFill>
        <p:spPr>
          <a:xfrm>
            <a:off x="9630503" y="4572529"/>
            <a:ext cx="1892143" cy="1071172"/>
          </a:xfrm>
          <a:prstGeom prst="rect">
            <a:avLst/>
          </a:prstGeom>
          <a:noFill/>
          <a:ln>
            <a:noFill/>
          </a:ln>
        </p:spPr>
      </p:pic>
      <p:sp>
        <p:nvSpPr>
          <p:cNvPr id="383" name="Google Shape;383;p26"/>
          <p:cNvSpPr txBox="1"/>
          <p:nvPr/>
        </p:nvSpPr>
        <p:spPr>
          <a:xfrm>
            <a:off x="8669433"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Beneke &amp; Prinzhorn GmbH</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Germany</a:t>
            </a:r>
            <a:endParaRPr sz="1400" b="0" i="0" u="none" strike="noStrike" cap="none">
              <a:solidFill>
                <a:schemeClr val="dk1"/>
              </a:solidFill>
              <a:latin typeface="Arial"/>
              <a:ea typeface="Arial"/>
              <a:cs typeface="Arial"/>
              <a:sym typeface="Arial"/>
            </a:endParaRPr>
          </a:p>
        </p:txBody>
      </p:sp>
      <p:pic>
        <p:nvPicPr>
          <p:cNvPr id="384" name="Google Shape;384;p26"/>
          <p:cNvPicPr preferRelativeResize="0"/>
          <p:nvPr/>
        </p:nvPicPr>
        <p:blipFill rotWithShape="1">
          <a:blip r:embed="rId9">
            <a:alphaModFix/>
          </a:blip>
          <a:srcRect/>
          <a:stretch/>
        </p:blipFill>
        <p:spPr>
          <a:xfrm>
            <a:off x="2726027" y="2861570"/>
            <a:ext cx="2812367" cy="911671"/>
          </a:xfrm>
          <a:prstGeom prst="rect">
            <a:avLst/>
          </a:prstGeom>
          <a:noFill/>
          <a:ln>
            <a:noFill/>
          </a:ln>
        </p:spPr>
      </p:pic>
      <p:sp>
        <p:nvSpPr>
          <p:cNvPr id="385" name="Google Shape;385;p26"/>
          <p:cNvSpPr txBox="1"/>
          <p:nvPr/>
        </p:nvSpPr>
        <p:spPr>
          <a:xfrm>
            <a:off x="2054203" y="3868974"/>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DIAS</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Greece</a:t>
            </a:r>
            <a:endParaRPr sz="1400" b="0" i="0" u="none" strike="noStrike" cap="none">
              <a:solidFill>
                <a:schemeClr val="dk1"/>
              </a:solidFill>
              <a:latin typeface="Arial"/>
              <a:ea typeface="Arial"/>
              <a:cs typeface="Arial"/>
              <a:sym typeface="Arial"/>
            </a:endParaRPr>
          </a:p>
        </p:txBody>
      </p:sp>
      <p:pic>
        <p:nvPicPr>
          <p:cNvPr id="386" name="Google Shape;386;p26"/>
          <p:cNvPicPr preferRelativeResize="0"/>
          <p:nvPr/>
        </p:nvPicPr>
        <p:blipFill rotWithShape="1">
          <a:blip r:embed="rId11">
            <a:alphaModFix/>
          </a:blip>
          <a:srcRect/>
          <a:stretch/>
        </p:blipFill>
        <p:spPr>
          <a:xfrm>
            <a:off x="7044806" y="792234"/>
            <a:ext cx="1305761" cy="1736012"/>
          </a:xfrm>
          <a:prstGeom prst="rect">
            <a:avLst/>
          </a:prstGeom>
          <a:noFill/>
          <a:ln>
            <a:noFill/>
          </a:ln>
        </p:spPr>
      </p:pic>
      <p:sp>
        <p:nvSpPr>
          <p:cNvPr id="387" name="Google Shape;387;p26"/>
          <p:cNvSpPr txBox="1"/>
          <p:nvPr/>
        </p:nvSpPr>
        <p:spPr>
          <a:xfrm>
            <a:off x="7254945" y="1262580"/>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DEKAPLUS</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Cyprus</a:t>
            </a:r>
            <a:endParaRPr sz="1400" b="0" i="0" u="none" strike="noStrike" cap="none">
              <a:solidFill>
                <a:srgbClr val="000000"/>
              </a:solidFill>
              <a:latin typeface="Arial"/>
              <a:ea typeface="Arial"/>
              <a:cs typeface="Arial"/>
              <a:sym typeface="Arial"/>
            </a:endParaRPr>
          </a:p>
        </p:txBody>
      </p:sp>
      <p:pic>
        <p:nvPicPr>
          <p:cNvPr id="388" name="Google Shape;388;p26"/>
          <p:cNvPicPr preferRelativeResize="0"/>
          <p:nvPr/>
        </p:nvPicPr>
        <p:blipFill rotWithShape="1">
          <a:blip r:embed="rId13">
            <a:alphaModFix/>
          </a:blip>
          <a:srcRect/>
          <a:stretch/>
        </p:blipFill>
        <p:spPr>
          <a:xfrm>
            <a:off x="998828" y="4220814"/>
            <a:ext cx="1458341" cy="1377642"/>
          </a:xfrm>
          <a:prstGeom prst="rect">
            <a:avLst/>
          </a:prstGeom>
          <a:noFill/>
          <a:ln>
            <a:noFill/>
          </a:ln>
        </p:spPr>
      </p:pic>
      <p:sp>
        <p:nvSpPr>
          <p:cNvPr id="389" name="Google Shape;389;p26"/>
          <p:cNvSpPr txBox="1"/>
          <p:nvPr/>
        </p:nvSpPr>
        <p:spPr>
          <a:xfrm>
            <a:off x="-179143" y="5605224"/>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14">
                  <a:extLst>
                    <a:ext uri="{A12FA001-AC4F-418D-AE19-62706E023703}">
                      <ahyp:hlinkClr xmlns:ahyp="http://schemas.microsoft.com/office/drawing/2018/hyperlinkcolor" val="tx"/>
                    </a:ext>
                  </a:extLst>
                </a:hlinkClick>
              </a:rPr>
              <a:t>Social Innovation Fund</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Lithuania</a:t>
            </a:r>
            <a:endParaRPr sz="1400" b="0" i="0" u="none" strike="noStrike" cap="none">
              <a:solidFill>
                <a:schemeClr val="dk1"/>
              </a:solidFill>
              <a:latin typeface="Arial"/>
              <a:ea typeface="Arial"/>
              <a:cs typeface="Arial"/>
              <a:sym typeface="Arial"/>
            </a:endParaRPr>
          </a:p>
        </p:txBody>
      </p:sp>
      <p:pic>
        <p:nvPicPr>
          <p:cNvPr id="390" name="Google Shape;390;p26"/>
          <p:cNvPicPr preferRelativeResize="0"/>
          <p:nvPr/>
        </p:nvPicPr>
        <p:blipFill rotWithShape="1">
          <a:blip r:embed="rId15">
            <a:alphaModFix/>
          </a:blip>
          <a:srcRect/>
          <a:stretch/>
        </p:blipFill>
        <p:spPr>
          <a:xfrm>
            <a:off x="6581478" y="2998053"/>
            <a:ext cx="3995095" cy="874398"/>
          </a:xfrm>
          <a:prstGeom prst="rect">
            <a:avLst/>
          </a:prstGeom>
          <a:noFill/>
          <a:ln>
            <a:noFill/>
          </a:ln>
        </p:spPr>
      </p:pic>
      <p:sp>
        <p:nvSpPr>
          <p:cNvPr id="391" name="Google Shape;391;p26"/>
          <p:cNvSpPr txBox="1"/>
          <p:nvPr/>
        </p:nvSpPr>
        <p:spPr>
          <a:xfrm>
            <a:off x="6762292" y="3933182"/>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16">
                  <a:extLst>
                    <a:ext uri="{A12FA001-AC4F-418D-AE19-62706E023703}">
                      <ahyp:hlinkClr xmlns:ahyp="http://schemas.microsoft.com/office/drawing/2018/hyperlinkcolor" val="tx"/>
                    </a:ext>
                  </a:extLst>
                </a:hlinkClick>
              </a:rPr>
              <a:t>OUT LOUD</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Latvia</a:t>
            </a:r>
            <a:endParaRPr sz="1400" b="0" i="0" u="none" strike="noStrike" cap="none">
              <a:solidFill>
                <a:schemeClr val="dk1"/>
              </a:solidFill>
              <a:latin typeface="Arial"/>
              <a:ea typeface="Arial"/>
              <a:cs typeface="Arial"/>
              <a:sym typeface="Arial"/>
            </a:endParaRPr>
          </a:p>
        </p:txBody>
      </p:sp>
      <p:pic>
        <p:nvPicPr>
          <p:cNvPr id="392" name="Google Shape;392;p26"/>
          <p:cNvPicPr preferRelativeResize="0"/>
          <p:nvPr/>
        </p:nvPicPr>
        <p:blipFill rotWithShape="1">
          <a:blip r:embed="rId17">
            <a:alphaModFix/>
          </a:blip>
          <a:srcRect/>
          <a:stretch/>
        </p:blipFill>
        <p:spPr>
          <a:xfrm rot="-5400000">
            <a:off x="4669665" y="-910108"/>
            <a:ext cx="1600887" cy="3423680"/>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3"/>
          <p:cNvPicPr preferRelativeResize="0"/>
          <p:nvPr/>
        </p:nvPicPr>
        <p:blipFill rotWithShape="1">
          <a:blip r:embed="rId3">
            <a:alphaModFix/>
          </a:blip>
          <a:srcRect/>
          <a:stretch/>
        </p:blipFill>
        <p:spPr>
          <a:xfrm>
            <a:off x="11163156" y="4591081"/>
            <a:ext cx="1028844" cy="2152950"/>
          </a:xfrm>
          <a:prstGeom prst="rect">
            <a:avLst/>
          </a:prstGeom>
          <a:noFill/>
          <a:ln>
            <a:noFill/>
          </a:ln>
        </p:spPr>
      </p:pic>
      <p:pic>
        <p:nvPicPr>
          <p:cNvPr id="133" name="Google Shape;133;p3"/>
          <p:cNvPicPr preferRelativeResize="0"/>
          <p:nvPr/>
        </p:nvPicPr>
        <p:blipFill rotWithShape="1">
          <a:blip r:embed="rId4">
            <a:alphaModFix/>
          </a:blip>
          <a:srcRect/>
          <a:stretch/>
        </p:blipFill>
        <p:spPr>
          <a:xfrm rot="10800000">
            <a:off x="0" y="965648"/>
            <a:ext cx="1577591" cy="3373859"/>
          </a:xfrm>
          <a:prstGeom prst="rect">
            <a:avLst/>
          </a:prstGeom>
          <a:noFill/>
          <a:ln>
            <a:noFill/>
          </a:ln>
        </p:spPr>
      </p:pic>
      <p:sp>
        <p:nvSpPr>
          <p:cNvPr id="134" name="Google Shape;134;p3"/>
          <p:cNvSpPr txBox="1">
            <a:spLocks noGrp="1"/>
          </p:cNvSpPr>
          <p:nvPr>
            <p:ph type="title"/>
          </p:nvPr>
        </p:nvSpPr>
        <p:spPr>
          <a:xfrm>
            <a:off x="1577591" y="543409"/>
            <a:ext cx="9429933" cy="7993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789B9"/>
              </a:buClr>
              <a:buSzPts val="4000"/>
              <a:buFont typeface="AngsanaUPC"/>
              <a:buNone/>
            </a:pPr>
            <a:r>
              <a:rPr lang="en-US" sz="4000" b="1">
                <a:solidFill>
                  <a:srgbClr val="6789B9"/>
                </a:solidFill>
                <a:latin typeface="AngsanaUPC"/>
                <a:ea typeface="AngsanaUPC"/>
                <a:cs typeface="AngsanaUPC"/>
                <a:sym typeface="AngsanaUPC"/>
              </a:rPr>
              <a:t>Learning Outcomes</a:t>
            </a:r>
            <a:endParaRPr sz="4000" b="1">
              <a:solidFill>
                <a:schemeClr val="dk2"/>
              </a:solidFill>
              <a:latin typeface="AngsanaUPC"/>
              <a:ea typeface="AngsanaUPC"/>
              <a:cs typeface="AngsanaUPC"/>
              <a:sym typeface="AngsanaUPC"/>
            </a:endParaRPr>
          </a:p>
        </p:txBody>
      </p:sp>
      <p:pic>
        <p:nvPicPr>
          <p:cNvPr id="135" name="Google Shape;135;p3"/>
          <p:cNvPicPr preferRelativeResize="0"/>
          <p:nvPr/>
        </p:nvPicPr>
        <p:blipFill rotWithShape="1">
          <a:blip r:embed="rId5">
            <a:alphaModFix/>
          </a:blip>
          <a:srcRect/>
          <a:stretch/>
        </p:blipFill>
        <p:spPr>
          <a:xfrm>
            <a:off x="536748" y="6492876"/>
            <a:ext cx="1940961" cy="228600"/>
          </a:xfrm>
          <a:prstGeom prst="rect">
            <a:avLst/>
          </a:prstGeom>
          <a:noFill/>
          <a:ln>
            <a:noFill/>
          </a:ln>
        </p:spPr>
      </p:pic>
      <p:sp>
        <p:nvSpPr>
          <p:cNvPr id="136" name="Google Shape;13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7" name="Google Shape;137;p3"/>
          <p:cNvSpPr txBox="1">
            <a:spLocks noGrp="1"/>
          </p:cNvSpPr>
          <p:nvPr>
            <p:ph type="body" idx="1"/>
          </p:nvPr>
        </p:nvSpPr>
        <p:spPr>
          <a:xfrm>
            <a:off x="1469985" y="1760059"/>
            <a:ext cx="10090544" cy="407093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1.	He/she is able to differentiate between stereotypes, prejudices and clichés. </a:t>
            </a:r>
            <a:endParaRPr/>
          </a:p>
          <a:p>
            <a:pPr marL="0" lvl="0" indent="0" algn="l" rtl="0">
              <a:lnSpc>
                <a:spcPct val="90000"/>
              </a:lnSpc>
              <a:spcBef>
                <a:spcPts val="0"/>
              </a:spcBef>
              <a:spcAft>
                <a:spcPts val="0"/>
              </a:spcAft>
              <a:buClr>
                <a:srgbClr val="6789B9"/>
              </a:buClr>
              <a:buSzPts val="2800"/>
              <a:buNone/>
            </a:pPr>
            <a:endParaRPr>
              <a:latin typeface="AngsanaUPC"/>
              <a:ea typeface="AngsanaUPC"/>
              <a:cs typeface="AngsanaUPC"/>
              <a:sym typeface="AngsanaUPC"/>
            </a:endParaRPr>
          </a:p>
          <a:p>
            <a:pPr marL="228600" lvl="0" indent="-228600" algn="l" rtl="0">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2.	He/ she is able to identify gender-specific characteristics in the working context in specific on the management level.</a:t>
            </a:r>
            <a:endParaRPr/>
          </a:p>
          <a:p>
            <a:pPr marL="0" lvl="0" indent="0" algn="l" rtl="0">
              <a:lnSpc>
                <a:spcPct val="90000"/>
              </a:lnSpc>
              <a:spcBef>
                <a:spcPts val="0"/>
              </a:spcBef>
              <a:spcAft>
                <a:spcPts val="0"/>
              </a:spcAft>
              <a:buClr>
                <a:srgbClr val="6789B9"/>
              </a:buClr>
              <a:buSzPts val="2800"/>
              <a:buNone/>
            </a:pPr>
            <a:endParaRPr>
              <a:latin typeface="AngsanaUPC"/>
              <a:ea typeface="AngsanaUPC"/>
              <a:cs typeface="AngsanaUPC"/>
              <a:sym typeface="AngsanaUPC"/>
            </a:endParaRPr>
          </a:p>
          <a:p>
            <a:pPr marL="228600" lvl="0" indent="-228600" algn="l" rtl="0">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3.	He/ she is able to cope with micro- and power political dynamics in the organization.</a:t>
            </a:r>
            <a:endParaRPr/>
          </a:p>
          <a:p>
            <a:pPr marL="0" lvl="0" indent="0" algn="l" rtl="0">
              <a:lnSpc>
                <a:spcPct val="90000"/>
              </a:lnSpc>
              <a:spcBef>
                <a:spcPts val="1000"/>
              </a:spcBef>
              <a:spcAft>
                <a:spcPts val="0"/>
              </a:spcAft>
              <a:buClr>
                <a:schemeClr val="dk1"/>
              </a:buClr>
              <a:buSzPts val="2800"/>
              <a:buNone/>
            </a:pPr>
            <a:endParaRPr>
              <a:latin typeface="AngsanaUPC"/>
              <a:ea typeface="AngsanaUPC"/>
              <a:cs typeface="AngsanaUPC"/>
              <a:sym typeface="AngsanaUPC"/>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pic>
        <p:nvPicPr>
          <p:cNvPr id="142" name="Google Shape;142;p4"/>
          <p:cNvPicPr preferRelativeResize="0"/>
          <p:nvPr/>
        </p:nvPicPr>
        <p:blipFill rotWithShape="1">
          <a:blip r:embed="rId3">
            <a:alphaModFix/>
          </a:blip>
          <a:srcRect/>
          <a:stretch/>
        </p:blipFill>
        <p:spPr>
          <a:xfrm>
            <a:off x="11163156" y="4591081"/>
            <a:ext cx="1028844" cy="2152950"/>
          </a:xfrm>
          <a:prstGeom prst="rect">
            <a:avLst/>
          </a:prstGeom>
          <a:noFill/>
          <a:ln>
            <a:noFill/>
          </a:ln>
        </p:spPr>
      </p:pic>
      <p:pic>
        <p:nvPicPr>
          <p:cNvPr id="143" name="Google Shape;143;p4"/>
          <p:cNvPicPr preferRelativeResize="0"/>
          <p:nvPr/>
        </p:nvPicPr>
        <p:blipFill rotWithShape="1">
          <a:blip r:embed="rId4">
            <a:alphaModFix/>
          </a:blip>
          <a:srcRect/>
          <a:stretch/>
        </p:blipFill>
        <p:spPr>
          <a:xfrm rot="10800000">
            <a:off x="0" y="965648"/>
            <a:ext cx="1577591" cy="3373859"/>
          </a:xfrm>
          <a:prstGeom prst="rect">
            <a:avLst/>
          </a:prstGeom>
          <a:noFill/>
          <a:ln>
            <a:noFill/>
          </a:ln>
        </p:spPr>
      </p:pic>
      <p:sp>
        <p:nvSpPr>
          <p:cNvPr id="144" name="Google Shape;144;p4"/>
          <p:cNvSpPr txBox="1">
            <a:spLocks noGrp="1"/>
          </p:cNvSpPr>
          <p:nvPr>
            <p:ph type="title"/>
          </p:nvPr>
        </p:nvSpPr>
        <p:spPr>
          <a:xfrm>
            <a:off x="248467" y="543409"/>
            <a:ext cx="9440332" cy="7993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3600"/>
              <a:buFont typeface="Calibri"/>
              <a:buNone/>
            </a:pPr>
            <a:r>
              <a:rPr lang="en-US" sz="3600" b="1">
                <a:solidFill>
                  <a:srgbClr val="0070C0"/>
                </a:solidFill>
              </a:rPr>
              <a:t>General overview</a:t>
            </a:r>
            <a:endParaRPr sz="3600" b="1">
              <a:solidFill>
                <a:srgbClr val="0070C0"/>
              </a:solidFill>
            </a:endParaRPr>
          </a:p>
        </p:txBody>
      </p:sp>
      <p:sp>
        <p:nvSpPr>
          <p:cNvPr id="145" name="Google Shape;145;p4"/>
          <p:cNvSpPr/>
          <p:nvPr/>
        </p:nvSpPr>
        <p:spPr>
          <a:xfrm rot="5400000">
            <a:off x="6032938" y="-6032938"/>
            <a:ext cx="126124" cy="12192000"/>
          </a:xfrm>
          <a:prstGeom prst="rect">
            <a:avLst/>
          </a:prstGeom>
          <a:solidFill>
            <a:srgbClr val="4472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46" name="Google Shape;146;p4"/>
          <p:cNvPicPr preferRelativeResize="0"/>
          <p:nvPr/>
        </p:nvPicPr>
        <p:blipFill rotWithShape="1">
          <a:blip r:embed="rId5">
            <a:alphaModFix/>
          </a:blip>
          <a:srcRect/>
          <a:stretch/>
        </p:blipFill>
        <p:spPr>
          <a:xfrm>
            <a:off x="536748" y="6492876"/>
            <a:ext cx="1940961" cy="228600"/>
          </a:xfrm>
          <a:prstGeom prst="rect">
            <a:avLst/>
          </a:prstGeom>
          <a:noFill/>
          <a:ln>
            <a:noFill/>
          </a:ln>
        </p:spPr>
      </p:pic>
      <p:sp>
        <p:nvSpPr>
          <p:cNvPr id="147" name="Google Shape;14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48" name="Google Shape;148;p4"/>
          <p:cNvSpPr txBox="1">
            <a:spLocks noGrp="1"/>
          </p:cNvSpPr>
          <p:nvPr>
            <p:ph type="body" idx="1"/>
          </p:nvPr>
        </p:nvSpPr>
        <p:spPr>
          <a:xfrm>
            <a:off x="987056" y="1320474"/>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en-US"/>
              <a:t>1st Module consists of 2 Units</a:t>
            </a:r>
            <a:endParaRPr/>
          </a:p>
          <a:p>
            <a:pPr marL="0" lvl="0" indent="0" algn="l" rtl="0">
              <a:lnSpc>
                <a:spcPct val="90000"/>
              </a:lnSpc>
              <a:spcBef>
                <a:spcPts val="0"/>
              </a:spcBef>
              <a:spcAft>
                <a:spcPts val="0"/>
              </a:spcAft>
              <a:buClr>
                <a:schemeClr val="dk1"/>
              </a:buClr>
              <a:buSzPts val="2800"/>
              <a:buNone/>
            </a:pPr>
            <a:endParaRPr b="1"/>
          </a:p>
          <a:p>
            <a:pPr marL="0" lvl="0" indent="0" algn="l" rtl="0">
              <a:lnSpc>
                <a:spcPct val="90000"/>
              </a:lnSpc>
              <a:spcBef>
                <a:spcPts val="0"/>
              </a:spcBef>
              <a:spcAft>
                <a:spcPts val="0"/>
              </a:spcAft>
              <a:buClr>
                <a:schemeClr val="dk1"/>
              </a:buClr>
              <a:buSzPts val="2800"/>
              <a:buNone/>
            </a:pPr>
            <a:r>
              <a:rPr lang="en-US" b="1"/>
              <a:t>Unit 1</a:t>
            </a:r>
            <a:r>
              <a:rPr lang="en-US"/>
              <a:t>: </a:t>
            </a:r>
            <a:r>
              <a:rPr lang="en-US" b="1"/>
              <a:t>History of the labour market and gender inequalities in the workplace </a:t>
            </a:r>
            <a:endParaRPr/>
          </a:p>
          <a:p>
            <a:pPr marL="0" lvl="0" indent="0" algn="l" rtl="0">
              <a:lnSpc>
                <a:spcPct val="90000"/>
              </a:lnSpc>
              <a:spcBef>
                <a:spcPts val="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r>
              <a:rPr lang="en-US"/>
              <a:t>The history of the development of the labor market, its definitions, the gradual involvement and participation of women in the labor market are reviewed.</a:t>
            </a:r>
            <a:endParaRPr>
              <a:highlight>
                <a:srgbClr val="FFFF00"/>
              </a:highlight>
            </a:endParaRPr>
          </a:p>
          <a:p>
            <a:pPr marL="0" lvl="0" indent="0" algn="l" rtl="0">
              <a:lnSpc>
                <a:spcPct val="90000"/>
              </a:lnSpc>
              <a:spcBef>
                <a:spcPts val="100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r>
              <a:rPr lang="en-US" b="1"/>
              <a:t>Unit 2</a:t>
            </a:r>
            <a:r>
              <a:rPr lang="en-US"/>
              <a:t>: </a:t>
            </a:r>
            <a:r>
              <a:rPr lang="en-US" b="1"/>
              <a:t>Gender-specific characteristics at management level,  micro- and power political dynamics in the organization</a:t>
            </a:r>
            <a:endParaRPr/>
          </a:p>
          <a:p>
            <a:pPr marL="228600" lvl="0" indent="-50800" algn="l" rtl="0">
              <a:lnSpc>
                <a:spcPct val="90000"/>
              </a:lnSpc>
              <a:spcBef>
                <a:spcPts val="1000"/>
              </a:spcBef>
              <a:spcAft>
                <a:spcPts val="0"/>
              </a:spcAft>
              <a:buClr>
                <a:schemeClr val="dk1"/>
              </a:buClr>
              <a:buSzPts val="2800"/>
              <a:buNone/>
            </a:pPr>
            <a:endParaRPr/>
          </a:p>
        </p:txBody>
      </p:sp>
      <p:pic>
        <p:nvPicPr>
          <p:cNvPr id="149" name="Google Shape;149;p4" descr="Ein Bild, das drinnen, Person, Decke, Personen enthält.&#10;&#10;Automatisch generierte Beschreibung"/>
          <p:cNvPicPr preferRelativeResize="0"/>
          <p:nvPr/>
        </p:nvPicPr>
        <p:blipFill rotWithShape="1">
          <a:blip r:embed="rId6">
            <a:alphaModFix/>
          </a:blip>
          <a:srcRect b="15730"/>
          <a:stretch/>
        </p:blipFill>
        <p:spPr>
          <a:xfrm>
            <a:off x="0" y="0"/>
            <a:ext cx="12191980" cy="6857990"/>
          </a:xfrm>
          <a:prstGeom prst="rect">
            <a:avLst/>
          </a:prstGeom>
          <a:noFill/>
          <a:ln>
            <a:noFill/>
          </a:ln>
        </p:spPr>
      </p:pic>
      <p:sp>
        <p:nvSpPr>
          <p:cNvPr id="150" name="Google Shape;150;p4"/>
          <p:cNvSpPr/>
          <p:nvPr/>
        </p:nvSpPr>
        <p:spPr>
          <a:xfrm>
            <a:off x="7488621" y="2245963"/>
            <a:ext cx="4703379" cy="461203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ngsanaUPC"/>
              <a:ea typeface="AngsanaUPC"/>
              <a:cs typeface="AngsanaUPC"/>
              <a:sym typeface="AngsanaUPC"/>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ngsanaUPC"/>
              <a:ea typeface="AngsanaUPC"/>
              <a:cs typeface="AngsanaUPC"/>
              <a:sym typeface="AngsanaUPC"/>
            </a:endParaRP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ngsanaUPC"/>
                <a:ea typeface="AngsanaUPC"/>
                <a:cs typeface="AngsanaUPC"/>
                <a:sym typeface="AngsanaUPC"/>
              </a:rPr>
              <a:t>  Gender-specific characteristics at management level - at the workplace</a:t>
            </a:r>
            <a:endParaRPr sz="1400" b="0" i="0" u="none" strike="noStrike" cap="none">
              <a:solidFill>
                <a:srgbClr val="000000"/>
              </a:solidFill>
              <a:latin typeface="Arial"/>
              <a:ea typeface="Arial"/>
              <a:cs typeface="Arial"/>
              <a:sym typeface="Arial"/>
            </a:endParaRPr>
          </a:p>
        </p:txBody>
      </p:sp>
      <p:sp>
        <p:nvSpPr>
          <p:cNvPr id="151" name="Google Shape;151;p4"/>
          <p:cNvSpPr/>
          <p:nvPr/>
        </p:nvSpPr>
        <p:spPr>
          <a:xfrm>
            <a:off x="534492" y="979709"/>
            <a:ext cx="6419637" cy="2673752"/>
          </a:xfrm>
          <a:prstGeom prst="ellipse">
            <a:avLst/>
          </a:prstGeom>
          <a:gradFill>
            <a:gsLst>
              <a:gs pos="0">
                <a:srgbClr val="F5F7FC">
                  <a:alpha val="15294"/>
                </a:srgbClr>
              </a:gs>
              <a:gs pos="5000">
                <a:srgbClr val="F5F7FC">
                  <a:alpha val="15294"/>
                </a:srgbClr>
              </a:gs>
              <a:gs pos="39000">
                <a:srgbClr val="A9BEE4"/>
              </a:gs>
              <a:gs pos="56000">
                <a:srgbClr val="A9BEE4"/>
              </a:gs>
              <a:gs pos="61000">
                <a:srgbClr val="C5D3ED">
                  <a:alpha val="32549"/>
                </a:srgbClr>
              </a:gs>
              <a:gs pos="100000">
                <a:srgbClr val="C5D3ED">
                  <a:alpha val="32549"/>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AngsanaUPC"/>
                <a:ea typeface="AngsanaUPC"/>
                <a:cs typeface="AngsanaUPC"/>
                <a:sym typeface="AngsanaUPC"/>
              </a:rPr>
              <a:t>Unit 2</a:t>
            </a:r>
            <a:endParaRPr sz="4000" b="0" i="0" u="none" strike="noStrike" cap="none">
              <a:solidFill>
                <a:schemeClr val="dk1"/>
              </a:solidFill>
              <a:latin typeface="AngsanaUPC"/>
              <a:ea typeface="AngsanaUPC"/>
              <a:cs typeface="AngsanaUPC"/>
              <a:sym typeface="AngsanaUPC"/>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5" descr="Managers_in_the_EU_2019data-01.jpg (2784×1718)"/>
          <p:cNvPicPr preferRelativeResize="0"/>
          <p:nvPr/>
        </p:nvPicPr>
        <p:blipFill rotWithShape="1">
          <a:blip r:embed="rId3">
            <a:alphaModFix/>
          </a:blip>
          <a:srcRect/>
          <a:stretch/>
        </p:blipFill>
        <p:spPr>
          <a:xfrm>
            <a:off x="1" y="0"/>
            <a:ext cx="12191999"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br>
              <a:rPr lang="en-US" b="1"/>
            </a:br>
            <a:endParaRPr/>
          </a:p>
        </p:txBody>
      </p:sp>
      <p:pic>
        <p:nvPicPr>
          <p:cNvPr id="164" name="Google Shape;164;p6"/>
          <p:cNvPicPr preferRelativeResize="0">
            <a:picLocks noGrp="1"/>
          </p:cNvPicPr>
          <p:nvPr>
            <p:ph type="body" idx="1"/>
          </p:nvPr>
        </p:nvPicPr>
        <p:blipFill rotWithShape="1">
          <a:blip r:embed="rId3">
            <a:alphaModFix/>
          </a:blip>
          <a:srcRect/>
          <a:stretch/>
        </p:blipFill>
        <p:spPr>
          <a:xfrm>
            <a:off x="4294625" y="211262"/>
            <a:ext cx="6857789" cy="6435464"/>
          </a:xfrm>
          <a:prstGeom prst="rect">
            <a:avLst/>
          </a:prstGeom>
          <a:noFill/>
          <a:ln>
            <a:noFill/>
          </a:ln>
        </p:spPr>
      </p:pic>
      <p:sp>
        <p:nvSpPr>
          <p:cNvPr id="165" name="Google Shape;165;p6"/>
          <p:cNvSpPr txBox="1">
            <a:spLocks noGrp="1"/>
          </p:cNvSpPr>
          <p:nvPr>
            <p:ph type="body" idx="2"/>
          </p:nvPr>
        </p:nvSpPr>
        <p:spPr>
          <a:xfrm>
            <a:off x="677937" y="1690688"/>
            <a:ext cx="3162306" cy="435133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3998"/>
              <a:buNone/>
            </a:pPr>
            <a:r>
              <a:rPr lang="en-US" sz="4041" b="1">
                <a:latin typeface="AngsanaUPC"/>
                <a:ea typeface="AngsanaUPC"/>
                <a:cs typeface="AngsanaUPC"/>
                <a:sym typeface="AngsanaUPC"/>
              </a:rPr>
              <a:t>Proportion of senior management roles held by women over the past five years</a:t>
            </a:r>
            <a:endParaRPr sz="4041" b="1">
              <a:latin typeface="AngsanaUPC"/>
              <a:ea typeface="AngsanaUPC"/>
              <a:cs typeface="AngsanaUPC"/>
              <a:sym typeface="AngsanaUPC"/>
            </a:endParaRPr>
          </a:p>
          <a:p>
            <a:pPr marL="0" lvl="0" indent="0" algn="l" rtl="0">
              <a:lnSpc>
                <a:spcPct val="90000"/>
              </a:lnSpc>
              <a:spcBef>
                <a:spcPts val="1000"/>
              </a:spcBef>
              <a:spcAft>
                <a:spcPts val="0"/>
              </a:spcAft>
              <a:buClr>
                <a:schemeClr val="dk1"/>
              </a:buClr>
              <a:buSzPts val="2800"/>
              <a:buNone/>
            </a:pPr>
            <a:endParaRPr b="1">
              <a:latin typeface="AngsanaUPC"/>
              <a:ea typeface="AngsanaUPC"/>
              <a:cs typeface="AngsanaUPC"/>
              <a:sym typeface="AngsanaUPC"/>
            </a:endParaRPr>
          </a:p>
          <a:p>
            <a:pPr marL="0" lvl="0" indent="0" algn="l" rtl="0">
              <a:lnSpc>
                <a:spcPct val="90000"/>
              </a:lnSpc>
              <a:spcBef>
                <a:spcPts val="1000"/>
              </a:spcBef>
              <a:spcAft>
                <a:spcPts val="0"/>
              </a:spcAft>
              <a:buClr>
                <a:schemeClr val="dk1"/>
              </a:buClr>
              <a:buSzPts val="2799"/>
              <a:buNone/>
            </a:pPr>
            <a:endParaRPr sz="2651"/>
          </a:p>
        </p:txBody>
      </p:sp>
      <p:pic>
        <p:nvPicPr>
          <p:cNvPr id="166" name="Google Shape;166;p6"/>
          <p:cNvPicPr preferRelativeResize="0"/>
          <p:nvPr/>
        </p:nvPicPr>
        <p:blipFill rotWithShape="1">
          <a:blip r:embed="rId4">
            <a:alphaModFix/>
          </a:blip>
          <a:srcRect/>
          <a:stretch/>
        </p:blipFill>
        <p:spPr>
          <a:xfrm>
            <a:off x="11229841" y="2537451"/>
            <a:ext cx="962159" cy="2057687"/>
          </a:xfrm>
          <a:prstGeom prst="rect">
            <a:avLst/>
          </a:prstGeom>
          <a:noFill/>
          <a:ln>
            <a:noFill/>
          </a:ln>
        </p:spPr>
      </p:pic>
      <p:pic>
        <p:nvPicPr>
          <p:cNvPr id="167" name="Google Shape;167;p6"/>
          <p:cNvPicPr preferRelativeResize="0"/>
          <p:nvPr/>
        </p:nvPicPr>
        <p:blipFill rotWithShape="1">
          <a:blip r:embed="rId5">
            <a:alphaModFix/>
          </a:blip>
          <a:srcRect/>
          <a:stretch/>
        </p:blipFill>
        <p:spPr>
          <a:xfrm>
            <a:off x="11115182" y="4320549"/>
            <a:ext cx="1076817" cy="2537451"/>
          </a:xfrm>
          <a:prstGeom prst="rect">
            <a:avLst/>
          </a:prstGeom>
          <a:noFill/>
          <a:ln>
            <a:noFill/>
          </a:ln>
        </p:spPr>
      </p:pic>
      <p:pic>
        <p:nvPicPr>
          <p:cNvPr id="168" name="Google Shape;168;p6"/>
          <p:cNvPicPr preferRelativeResize="0"/>
          <p:nvPr/>
        </p:nvPicPr>
        <p:blipFill rotWithShape="1">
          <a:blip r:embed="rId4">
            <a:alphaModFix/>
          </a:blip>
          <a:srcRect/>
          <a:stretch/>
        </p:blipFill>
        <p:spPr>
          <a:xfrm rot="-5400000">
            <a:off x="1302134" y="-795164"/>
            <a:ext cx="1396721" cy="29870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title"/>
          </p:nvPr>
        </p:nvSpPr>
        <p:spPr>
          <a:xfrm>
            <a:off x="714241" y="47053"/>
            <a:ext cx="10515600" cy="13255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ngsanaUPC"/>
              <a:buNone/>
            </a:pPr>
            <a:r>
              <a:rPr lang="en-US" sz="4000">
                <a:latin typeface="AngsanaUPC"/>
                <a:ea typeface="AngsanaUPC"/>
                <a:cs typeface="AngsanaUPC"/>
                <a:sym typeface="AngsanaUPC"/>
              </a:rPr>
              <a:t>Women in Management, 2022</a:t>
            </a:r>
            <a:endParaRPr/>
          </a:p>
        </p:txBody>
      </p:sp>
      <p:sp>
        <p:nvSpPr>
          <p:cNvPr id="175" name="Google Shape;175;p7"/>
          <p:cNvSpPr txBox="1">
            <a:spLocks noGrp="1"/>
          </p:cNvSpPr>
          <p:nvPr>
            <p:ph type="body" idx="1"/>
          </p:nvPr>
        </p:nvSpPr>
        <p:spPr>
          <a:xfrm>
            <a:off x="3836282" y="1408194"/>
            <a:ext cx="7845963" cy="491631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AngsanaUPC"/>
                <a:ea typeface="AngsanaUPC"/>
                <a:cs typeface="AngsanaUPC"/>
                <a:sym typeface="AngsanaUPC"/>
              </a:rPr>
              <a:t>Women leaders are still more likely to be HR directors;</a:t>
            </a:r>
            <a:endParaRPr/>
          </a:p>
          <a:p>
            <a:pPr marL="228600" lvl="0" indent="-228600" algn="l" rtl="0">
              <a:lnSpc>
                <a:spcPct val="90000"/>
              </a:lnSpc>
              <a:spcBef>
                <a:spcPts val="1000"/>
              </a:spcBef>
              <a:spcAft>
                <a:spcPts val="0"/>
              </a:spcAft>
              <a:buClr>
                <a:schemeClr val="dk1"/>
              </a:buClr>
              <a:buSzPts val="2800"/>
              <a:buChar char="•"/>
            </a:pPr>
            <a:r>
              <a:rPr lang="en-US">
                <a:latin typeface="AngsanaUPC"/>
                <a:ea typeface="AngsanaUPC"/>
                <a:cs typeface="AngsanaUPC"/>
                <a:sym typeface="AngsanaUPC"/>
              </a:rPr>
              <a:t>In recent years, the proportion of women in other leadership roles like CEO, Chief Finance Officer, and Chief Information Officer has increased.</a:t>
            </a:r>
            <a:r>
              <a:rPr lang="en-US" u="sng" baseline="30000">
                <a:latin typeface="AngsanaUPC"/>
                <a:ea typeface="AngsanaUPC"/>
                <a:cs typeface="AngsanaUPC"/>
                <a:sym typeface="AngsanaUPC"/>
              </a:rPr>
              <a:t>(Women in business, 2021,  https://www.grantthornton.global/en/insights/women-in-business-2021/)</a:t>
            </a:r>
            <a:endParaRPr>
              <a:latin typeface="AngsanaUPC"/>
              <a:ea typeface="AngsanaUPC"/>
              <a:cs typeface="AngsanaUPC"/>
              <a:sym typeface="AngsanaUPC"/>
            </a:endParaRPr>
          </a:p>
          <a:p>
            <a:pPr marL="228600" lvl="0" indent="-228600" algn="l" rtl="0">
              <a:lnSpc>
                <a:spcPct val="90000"/>
              </a:lnSpc>
              <a:spcBef>
                <a:spcPts val="1000"/>
              </a:spcBef>
              <a:spcAft>
                <a:spcPts val="0"/>
              </a:spcAft>
              <a:buClr>
                <a:schemeClr val="dk1"/>
              </a:buClr>
              <a:buSzPts val="2800"/>
              <a:buChar char="•"/>
            </a:pPr>
            <a:r>
              <a:rPr lang="en-US">
                <a:latin typeface="AngsanaUPC"/>
                <a:ea typeface="AngsanaUPC"/>
                <a:cs typeface="AngsanaUPC"/>
                <a:sym typeface="AngsanaUPC"/>
              </a:rPr>
              <a:t>In 2021, 26% of all CEOs and managing directors were women, compared to only 15% in 2019.</a:t>
            </a:r>
            <a:r>
              <a:rPr lang="en-US" u="sng" baseline="30000">
                <a:solidFill>
                  <a:schemeClr val="hlink"/>
                </a:solidFill>
                <a:latin typeface="AngsanaUPC"/>
                <a:ea typeface="AngsanaUPC"/>
                <a:cs typeface="AngsanaUPC"/>
                <a:sym typeface="AngsanaUPC"/>
                <a:hlinkClick r:id="rId3"/>
              </a:rPr>
              <a:t>5</a:t>
            </a:r>
            <a:endParaRPr>
              <a:latin typeface="AngsanaUPC"/>
              <a:ea typeface="AngsanaUPC"/>
              <a:cs typeface="AngsanaUPC"/>
              <a:sym typeface="AngsanaUPC"/>
            </a:endParaRPr>
          </a:p>
          <a:p>
            <a:pPr marL="228600" lvl="0" indent="-228600" algn="l" rtl="0">
              <a:lnSpc>
                <a:spcPct val="90000"/>
              </a:lnSpc>
              <a:spcBef>
                <a:spcPts val="1000"/>
              </a:spcBef>
              <a:spcAft>
                <a:spcPts val="0"/>
              </a:spcAft>
              <a:buClr>
                <a:schemeClr val="dk1"/>
              </a:buClr>
              <a:buSzPts val="2800"/>
              <a:buChar char="•"/>
            </a:pPr>
            <a:r>
              <a:rPr lang="en-US">
                <a:latin typeface="AngsanaUPC"/>
                <a:ea typeface="AngsanaUPC"/>
                <a:cs typeface="AngsanaUPC"/>
                <a:sym typeface="AngsanaUPC"/>
              </a:rPr>
              <a:t>The </a:t>
            </a:r>
            <a:r>
              <a:rPr lang="en-US" i="1">
                <a:latin typeface="AngsanaUPC"/>
                <a:ea typeface="AngsanaUPC"/>
                <a:cs typeface="AngsanaUPC"/>
                <a:sym typeface="AngsanaUPC"/>
              </a:rPr>
              <a:t>Fortune</a:t>
            </a:r>
            <a:r>
              <a:rPr lang="en-US">
                <a:latin typeface="AngsanaUPC"/>
                <a:ea typeface="AngsanaUPC"/>
                <a:cs typeface="AngsanaUPC"/>
                <a:sym typeface="AngsanaUPC"/>
              </a:rPr>
              <a:t> Global 500 reported an all-time high of 23 women CEOs in 2021, including six women of color.</a:t>
            </a:r>
            <a:r>
              <a:rPr lang="en-US" u="sng" baseline="30000">
                <a:latin typeface="AngsanaUPC"/>
                <a:ea typeface="AngsanaUPC"/>
                <a:cs typeface="AngsanaUPC"/>
                <a:sym typeface="AngsanaUPC"/>
              </a:rPr>
              <a:t> </a:t>
            </a:r>
            <a:endParaRPr/>
          </a:p>
          <a:p>
            <a:pPr marL="228600" lvl="0" indent="-63500" algn="l" rtl="0">
              <a:lnSpc>
                <a:spcPct val="90000"/>
              </a:lnSpc>
              <a:spcBef>
                <a:spcPts val="1000"/>
              </a:spcBef>
              <a:spcAft>
                <a:spcPts val="0"/>
              </a:spcAft>
              <a:buClr>
                <a:schemeClr val="dk1"/>
              </a:buClr>
              <a:buSzPts val="2600"/>
              <a:buNone/>
            </a:pPr>
            <a:endParaRPr sz="2600"/>
          </a:p>
        </p:txBody>
      </p:sp>
      <p:sp>
        <p:nvSpPr>
          <p:cNvPr id="176" name="Google Shape;176;p7"/>
          <p:cNvSpPr txBox="1">
            <a:spLocks noGrp="1"/>
          </p:cNvSpPr>
          <p:nvPr>
            <p:ph type="body" idx="2"/>
          </p:nvPr>
        </p:nvSpPr>
        <p:spPr>
          <a:xfrm>
            <a:off x="709318" y="1253332"/>
            <a:ext cx="2847926" cy="4351336"/>
          </a:xfrm>
          <a:prstGeom prst="rect">
            <a:avLst/>
          </a:prstGeom>
          <a:solidFill>
            <a:srgbClr val="B3C6E7"/>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US" b="1">
                <a:solidFill>
                  <a:schemeClr val="lt1"/>
                </a:solidFill>
                <a:latin typeface="AngsanaUPC"/>
                <a:ea typeface="AngsanaUPC"/>
                <a:cs typeface="AngsanaUPC"/>
                <a:sym typeface="AngsanaUPC"/>
              </a:rPr>
              <a:t>Women’s senior leadership roles are also shifting</a:t>
            </a:r>
            <a:endParaRPr b="1">
              <a:solidFill>
                <a:schemeClr val="lt1"/>
              </a:solidFill>
              <a:latin typeface="AngsanaUPC"/>
              <a:ea typeface="AngsanaUPC"/>
              <a:cs typeface="AngsanaUPC"/>
              <a:sym typeface="AngsanaUPC"/>
            </a:endParaRPr>
          </a:p>
          <a:p>
            <a:pPr marL="228600" lvl="0" indent="-50800" algn="l" rtl="0">
              <a:lnSpc>
                <a:spcPct val="90000"/>
              </a:lnSpc>
              <a:spcBef>
                <a:spcPts val="1000"/>
              </a:spcBef>
              <a:spcAft>
                <a:spcPts val="0"/>
              </a:spcAft>
              <a:buClr>
                <a:schemeClr val="dk1"/>
              </a:buClr>
              <a:buSzPts val="2800"/>
              <a:buNone/>
            </a:pPr>
            <a:endParaRPr b="1">
              <a:latin typeface="AngsanaUPC"/>
              <a:ea typeface="AngsanaUPC"/>
              <a:cs typeface="AngsanaUPC"/>
              <a:sym typeface="AngsanaUPC"/>
            </a:endParaRPr>
          </a:p>
          <a:p>
            <a:pPr marL="0" lvl="0" indent="0" algn="l" rtl="0">
              <a:lnSpc>
                <a:spcPct val="90000"/>
              </a:lnSpc>
              <a:spcBef>
                <a:spcPts val="1000"/>
              </a:spcBef>
              <a:spcAft>
                <a:spcPts val="0"/>
              </a:spcAft>
              <a:buClr>
                <a:schemeClr val="dk1"/>
              </a:buClr>
              <a:buSzPts val="2800"/>
              <a:buNone/>
            </a:pPr>
            <a:r>
              <a:rPr lang="en-US">
                <a:latin typeface="AngsanaUPC"/>
                <a:ea typeface="AngsanaUPC"/>
                <a:cs typeface="AngsanaUPC"/>
                <a:sym typeface="AngsanaUPC"/>
              </a:rPr>
              <a:t>https://www.catalyst.org/research/women-in-management/</a:t>
            </a:r>
            <a:endParaRPr/>
          </a:p>
        </p:txBody>
      </p:sp>
      <p:pic>
        <p:nvPicPr>
          <p:cNvPr id="177" name="Google Shape;177;p7"/>
          <p:cNvPicPr preferRelativeResize="0"/>
          <p:nvPr/>
        </p:nvPicPr>
        <p:blipFill rotWithShape="1">
          <a:blip r:embed="rId4">
            <a:alphaModFix/>
          </a:blip>
          <a:srcRect/>
          <a:stretch/>
        </p:blipFill>
        <p:spPr>
          <a:xfrm>
            <a:off x="11229841" y="47053"/>
            <a:ext cx="962159" cy="1885919"/>
          </a:xfrm>
          <a:prstGeom prst="rect">
            <a:avLst/>
          </a:prstGeom>
          <a:noFill/>
          <a:ln>
            <a:noFill/>
          </a:ln>
        </p:spPr>
      </p:pic>
      <p:pic>
        <p:nvPicPr>
          <p:cNvPr id="178" name="Google Shape;178;p7"/>
          <p:cNvPicPr preferRelativeResize="0"/>
          <p:nvPr/>
        </p:nvPicPr>
        <p:blipFill rotWithShape="1">
          <a:blip r:embed="rId5">
            <a:alphaModFix/>
          </a:blip>
          <a:srcRect/>
          <a:stretch/>
        </p:blipFill>
        <p:spPr>
          <a:xfrm>
            <a:off x="11106997" y="4800313"/>
            <a:ext cx="1076817" cy="2057687"/>
          </a:xfrm>
          <a:prstGeom prst="rect">
            <a:avLst/>
          </a:prstGeom>
          <a:noFill/>
          <a:ln>
            <a:noFill/>
          </a:ln>
        </p:spPr>
      </p:pic>
      <p:pic>
        <p:nvPicPr>
          <p:cNvPr id="179" name="Google Shape;179;p7"/>
          <p:cNvPicPr preferRelativeResize="0"/>
          <p:nvPr/>
        </p:nvPicPr>
        <p:blipFill rotWithShape="1">
          <a:blip r:embed="rId4">
            <a:alphaModFix/>
          </a:blip>
          <a:srcRect/>
          <a:stretch/>
        </p:blipFill>
        <p:spPr>
          <a:xfrm rot="-5400000">
            <a:off x="8554427" y="-783691"/>
            <a:ext cx="1396721" cy="29870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title"/>
          </p:nvPr>
        </p:nvSpPr>
        <p:spPr>
          <a:xfrm>
            <a:off x="762005" y="293238"/>
            <a:ext cx="11016337" cy="1325559"/>
          </a:xfrm>
          <a:prstGeom prst="rect">
            <a:avLst/>
          </a:prstGeom>
          <a:solidFill>
            <a:srgbClr val="B3C6E7"/>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AngsanaUPC"/>
              <a:buNone/>
            </a:pPr>
            <a:r>
              <a:rPr lang="en-US" sz="4000" b="1">
                <a:solidFill>
                  <a:schemeClr val="lt1"/>
                </a:solidFill>
                <a:latin typeface="AngsanaUPC"/>
                <a:ea typeface="AngsanaUPC"/>
                <a:cs typeface="AngsanaUPC"/>
                <a:sym typeface="AngsanaUPC"/>
              </a:rPr>
              <a:t>Women Dominate the</a:t>
            </a:r>
            <a:r>
              <a:rPr lang="en-US" sz="4000" b="1" cap="none">
                <a:solidFill>
                  <a:schemeClr val="lt1"/>
                </a:solidFill>
                <a:latin typeface="AngsanaUPC"/>
                <a:ea typeface="AngsanaUPC"/>
                <a:cs typeface="AngsanaUPC"/>
                <a:sym typeface="AngsanaUPC"/>
              </a:rPr>
              <a:t> </a:t>
            </a:r>
            <a:r>
              <a:rPr lang="en-US" sz="4000" b="1">
                <a:solidFill>
                  <a:schemeClr val="lt1"/>
                </a:solidFill>
                <a:latin typeface="AngsanaUPC"/>
                <a:ea typeface="AngsanaUPC"/>
                <a:cs typeface="AngsanaUPC"/>
                <a:sym typeface="AngsanaUPC"/>
              </a:rPr>
              <a:t>Restaurant</a:t>
            </a:r>
            <a:r>
              <a:rPr lang="en-US" sz="4000" b="1" cap="none">
                <a:solidFill>
                  <a:schemeClr val="lt1"/>
                </a:solidFill>
                <a:latin typeface="AngsanaUPC"/>
                <a:ea typeface="AngsanaUPC"/>
                <a:cs typeface="AngsanaUPC"/>
                <a:sym typeface="AngsanaUPC"/>
              </a:rPr>
              <a:t> </a:t>
            </a:r>
            <a:r>
              <a:rPr lang="en-US" sz="4000" b="1">
                <a:solidFill>
                  <a:schemeClr val="lt1"/>
                </a:solidFill>
                <a:latin typeface="AngsanaUPC"/>
                <a:ea typeface="AngsanaUPC"/>
                <a:cs typeface="AngsanaUPC"/>
                <a:sym typeface="AngsanaUPC"/>
              </a:rPr>
              <a:t>Workforce, Except at the Top</a:t>
            </a:r>
            <a:endParaRPr sz="4000">
              <a:latin typeface="AngsanaUPC"/>
              <a:ea typeface="AngsanaUPC"/>
              <a:cs typeface="AngsanaUPC"/>
              <a:sym typeface="AngsanaUPC"/>
            </a:endParaRPr>
          </a:p>
        </p:txBody>
      </p:sp>
      <p:sp>
        <p:nvSpPr>
          <p:cNvPr id="186" name="Google Shape;186;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AngsanaUPC"/>
                <a:ea typeface="AngsanaUPC"/>
                <a:cs typeface="AngsanaUPC"/>
                <a:sym typeface="AngsanaUPC"/>
              </a:rPr>
              <a:t>CEO Women in hospitality sector</a:t>
            </a:r>
            <a:endParaRPr>
              <a:latin typeface="AngsanaUPC"/>
              <a:ea typeface="AngsanaUPC"/>
              <a:cs typeface="AngsanaUPC"/>
              <a:sym typeface="AngsanaUPC"/>
            </a:endParaRPr>
          </a:p>
          <a:p>
            <a:pPr marL="0" lvl="0" indent="0" algn="l" rtl="0">
              <a:lnSpc>
                <a:spcPct val="90000"/>
              </a:lnSpc>
              <a:spcBef>
                <a:spcPts val="1000"/>
              </a:spcBef>
              <a:spcAft>
                <a:spcPts val="0"/>
              </a:spcAft>
              <a:buClr>
                <a:schemeClr val="dk1"/>
              </a:buClr>
              <a:buSzPts val="2800"/>
              <a:buNone/>
            </a:pPr>
            <a:endParaRPr/>
          </a:p>
        </p:txBody>
      </p:sp>
      <p:sp>
        <p:nvSpPr>
          <p:cNvPr id="187" name="Google Shape;187;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AngsanaUPC"/>
                <a:ea typeface="AngsanaUPC"/>
                <a:cs typeface="AngsanaUPC"/>
                <a:sym typeface="AngsanaUPC"/>
              </a:rPr>
              <a:t>Norway is the first country worldwide to adopt a 40% quota for female board members which came effective in 2008</a:t>
            </a:r>
            <a:endParaRPr/>
          </a:p>
          <a:p>
            <a:pPr marL="228600" lvl="0" indent="-50800" algn="l" rtl="0">
              <a:lnSpc>
                <a:spcPct val="90000"/>
              </a:lnSpc>
              <a:spcBef>
                <a:spcPts val="1000"/>
              </a:spcBef>
              <a:spcAft>
                <a:spcPts val="0"/>
              </a:spcAft>
              <a:buClr>
                <a:schemeClr val="dk1"/>
              </a:buClr>
              <a:buSzPts val="2800"/>
              <a:buNone/>
            </a:pPr>
            <a:endParaRPr>
              <a:latin typeface="AngsanaUPC"/>
              <a:ea typeface="AngsanaUPC"/>
              <a:cs typeface="AngsanaUPC"/>
              <a:sym typeface="AngsanaUPC"/>
            </a:endParaRPr>
          </a:p>
          <a:p>
            <a:pPr marL="228600" lvl="0" indent="-228600" algn="l" rtl="0">
              <a:lnSpc>
                <a:spcPct val="90000"/>
              </a:lnSpc>
              <a:spcBef>
                <a:spcPts val="1000"/>
              </a:spcBef>
              <a:spcAft>
                <a:spcPts val="0"/>
              </a:spcAft>
              <a:buClr>
                <a:schemeClr val="dk1"/>
              </a:buClr>
              <a:buSzPts val="2800"/>
              <a:buChar char="•"/>
            </a:pPr>
            <a:r>
              <a:rPr lang="en-US">
                <a:latin typeface="AngsanaUPC"/>
                <a:ea typeface="AngsanaUPC"/>
                <a:cs typeface="AngsanaUPC"/>
                <a:sym typeface="AngsanaUPC"/>
              </a:rPr>
              <a:t>Other West European countries followed, promoting mandatory quotas (e.g. Germany, France) or voluntary ones (e.g. UK, Sweden), with goals for female representation ranging from 25 to 40%</a:t>
            </a:r>
            <a:endParaRPr/>
          </a:p>
        </p:txBody>
      </p:sp>
      <p:pic>
        <p:nvPicPr>
          <p:cNvPr id="188" name="Google Shape;188;p8"/>
          <p:cNvPicPr preferRelativeResize="0"/>
          <p:nvPr/>
        </p:nvPicPr>
        <p:blipFill rotWithShape="1">
          <a:blip r:embed="rId3">
            <a:alphaModFix/>
          </a:blip>
          <a:srcRect/>
          <a:stretch/>
        </p:blipFill>
        <p:spPr>
          <a:xfrm>
            <a:off x="11229841" y="2537451"/>
            <a:ext cx="962159" cy="2057687"/>
          </a:xfrm>
          <a:prstGeom prst="rect">
            <a:avLst/>
          </a:prstGeom>
          <a:noFill/>
          <a:ln>
            <a:noFill/>
          </a:ln>
        </p:spPr>
      </p:pic>
      <p:pic>
        <p:nvPicPr>
          <p:cNvPr id="189" name="Google Shape;189;p8"/>
          <p:cNvPicPr preferRelativeResize="0"/>
          <p:nvPr/>
        </p:nvPicPr>
        <p:blipFill rotWithShape="1">
          <a:blip r:embed="rId4">
            <a:alphaModFix/>
          </a:blip>
          <a:srcRect/>
          <a:stretch/>
        </p:blipFill>
        <p:spPr>
          <a:xfrm>
            <a:off x="11115182" y="4320549"/>
            <a:ext cx="1076817" cy="2537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9"/>
          <p:cNvPicPr preferRelativeResize="0"/>
          <p:nvPr/>
        </p:nvPicPr>
        <p:blipFill rotWithShape="1">
          <a:blip r:embed="rId3">
            <a:alphaModFix/>
          </a:blip>
          <a:srcRect/>
          <a:stretch/>
        </p:blipFill>
        <p:spPr>
          <a:xfrm>
            <a:off x="1471777" y="453654"/>
            <a:ext cx="9248446" cy="6473912"/>
          </a:xfrm>
          <a:prstGeom prst="rect">
            <a:avLst/>
          </a:prstGeom>
          <a:noFill/>
          <a:ln>
            <a:noFill/>
          </a:ln>
        </p:spPr>
      </p:pic>
      <p:sp>
        <p:nvSpPr>
          <p:cNvPr id="196" name="Google Shape;196;p9"/>
          <p:cNvSpPr/>
          <p:nvPr/>
        </p:nvSpPr>
        <p:spPr>
          <a:xfrm>
            <a:off x="1687398" y="0"/>
            <a:ext cx="924844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111111"/>
                </a:solidFill>
                <a:latin typeface="Roboto"/>
                <a:ea typeface="Roboto"/>
                <a:cs typeface="Roboto"/>
                <a:sym typeface="Roboto"/>
              </a:rPr>
              <a:t>Average CEO compensation by gender in the hospitality industry (in thousands of USD)</a:t>
            </a:r>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3653</Words>
  <Application>Microsoft Office PowerPoint</Application>
  <PresentationFormat>Širokoúhlá obrazovka</PresentationFormat>
  <Paragraphs>233</Paragraphs>
  <Slides>27</Slides>
  <Notes>27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27</vt:i4>
      </vt:variant>
    </vt:vector>
  </HeadingPairs>
  <TitlesOfParts>
    <vt:vector size="33" baseType="lpstr">
      <vt:lpstr>Calibri</vt:lpstr>
      <vt:lpstr>Noto Sans Symbols</vt:lpstr>
      <vt:lpstr>Arial</vt:lpstr>
      <vt:lpstr>AngsanaUPC</vt:lpstr>
      <vt:lpstr>Roboto</vt:lpstr>
      <vt:lpstr>Office</vt:lpstr>
      <vt:lpstr>Gender considerations and intercultural management in understanding occupational violence (2)</vt:lpstr>
      <vt:lpstr>Units</vt:lpstr>
      <vt:lpstr>Learning Outcomes</vt:lpstr>
      <vt:lpstr>General overview</vt:lpstr>
      <vt:lpstr>Prezentace aplikace PowerPoint</vt:lpstr>
      <vt:lpstr> </vt:lpstr>
      <vt:lpstr>Women in Management, 2022</vt:lpstr>
      <vt:lpstr>Women Dominate the Restaurant Workforce, Except at the Top</vt:lpstr>
      <vt:lpstr>Prezentace aplikace PowerPoint</vt:lpstr>
      <vt:lpstr>  Accelerate Progress for Women  </vt:lpstr>
      <vt:lpstr>General overview</vt:lpstr>
      <vt:lpstr>Prezentace aplikace PowerPoint</vt:lpstr>
      <vt:lpstr>Prezentace aplikace PowerPoint</vt:lpstr>
      <vt:lpstr>Prezentace aplikace PowerPoint</vt:lpstr>
      <vt:lpstr>CLICHÉS and PREJUDICE</vt:lpstr>
      <vt:lpstr>Prezentace aplikace PowerPoint</vt:lpstr>
      <vt:lpstr>  Micro- and power politics in organizations  </vt:lpstr>
      <vt:lpstr>Prezentace aplikace PowerPoint</vt:lpstr>
      <vt:lpstr>Negative Organizational Climates Are Powerful Barriers to Interrupting Sexism</vt:lpstr>
      <vt:lpstr>How Organizations Can Encourage Men to Interrupt Sexism (Report), 2022</vt:lpstr>
      <vt:lpstr>POWER DYNAMICS AND POLITICS </vt:lpstr>
      <vt:lpstr>Formal and Informal Power:</vt:lpstr>
      <vt:lpstr>Practical examples</vt:lpstr>
      <vt:lpstr>References :</vt:lpstr>
      <vt:lpstr>References :</vt:lpstr>
      <vt:lpstr>Thank you for your attention</vt:lpstr>
      <vt:lpstr>Project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considerations and intercultural management in understanding occupational violence (2)</dc:title>
  <dc:creator>Sonja  Karbon</dc:creator>
  <cp:lastModifiedBy>Novotná Eva</cp:lastModifiedBy>
  <cp:revision>1</cp:revision>
  <dcterms:created xsi:type="dcterms:W3CDTF">2022-09-13T11:40:43Z</dcterms:created>
  <dcterms:modified xsi:type="dcterms:W3CDTF">2023-11-06T20:16:36Z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